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314" r:id="rId3"/>
    <p:sldId id="284" r:id="rId4"/>
    <p:sldId id="266" r:id="rId5"/>
    <p:sldId id="297" r:id="rId6"/>
    <p:sldId id="288" r:id="rId7"/>
    <p:sldId id="316" r:id="rId8"/>
    <p:sldId id="317" r:id="rId9"/>
    <p:sldId id="318" r:id="rId10"/>
    <p:sldId id="298" r:id="rId11"/>
    <p:sldId id="293" r:id="rId12"/>
    <p:sldId id="378" r:id="rId13"/>
    <p:sldId id="377" r:id="rId14"/>
    <p:sldId id="309" r:id="rId15"/>
    <p:sldId id="376" r:id="rId16"/>
    <p:sldId id="267" r:id="rId17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06" autoAdjust="0"/>
    <p:restoredTop sz="86406" autoAdjust="0"/>
  </p:normalViewPr>
  <p:slideViewPr>
    <p:cSldViewPr snapToGrid="0" snapToObjects="1">
      <p:cViewPr varScale="1">
        <p:scale>
          <a:sx n="125" d="100"/>
          <a:sy n="125" d="100"/>
        </p:scale>
        <p:origin x="24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schmidtb\cernbox\WINDOWS\Desktop\DT\DT%20adminstration\EP-DT%20statistics%20June%202024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C:\Users\schmidtb\cernbox\WINDOWS\Desktop\DT\DT%20adminstration\EP-DT%20statistics%20June%202024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C:\Users\schmidtb\cernbox\WINDOWS\Desktop\DT\DT%20adminstration\EP-DT%20statistics%20June%202024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C:\Users\schmidtb\cernbox\WINDOWS\Desktop\DT\DT%20adminstration\EP-DT%20statistics%20June%202024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chmidtb\AppData\Local\Microsoft\Windows\INetCache\Content.Outlook\REZ7RHJP\Fellow-Statistik-2021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059517560304962"/>
          <c:y val="0.17521216097987749"/>
          <c:w val="0.80515885514310714"/>
          <c:h val="0.4731113298337708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15D2-4FDF-AA19-B69904F3813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15D2-4FDF-AA19-B69904F38138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15D2-4FDF-AA19-B69904F3813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15D2-4FDF-AA19-B69904F38138}"/>
              </c:ext>
            </c:extLst>
          </c:dPt>
          <c:dLbls>
            <c:dLbl>
              <c:idx val="2"/>
              <c:layout>
                <c:manualLayout>
                  <c:x val="0.13605249343832015"/>
                  <c:y val="-0.143725575969670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5D2-4FDF-AA19-B69904F3813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'PersonnelList (19)'!$Z$42:$Z$45</c:f>
              <c:strCache>
                <c:ptCount val="4"/>
                <c:pt idx="0">
                  <c:v>Technicians</c:v>
                </c:pt>
                <c:pt idx="1">
                  <c:v>Technical Engineers</c:v>
                </c:pt>
                <c:pt idx="2">
                  <c:v>Engineers</c:v>
                </c:pt>
                <c:pt idx="3">
                  <c:v>Applied Physicist</c:v>
                </c:pt>
              </c:strCache>
            </c:strRef>
          </c:cat>
          <c:val>
            <c:numRef>
              <c:f>'PersonnelList (19)'!$AB$42:$AB$45</c:f>
              <c:numCache>
                <c:formatCode>0%</c:formatCode>
                <c:ptCount val="4"/>
                <c:pt idx="0">
                  <c:v>0.31034482758620691</c:v>
                </c:pt>
                <c:pt idx="1">
                  <c:v>0.20689655172413793</c:v>
                </c:pt>
                <c:pt idx="2">
                  <c:v>0.2413793103448276</c:v>
                </c:pt>
                <c:pt idx="3">
                  <c:v>0.2413793103448276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5D2-4FDF-AA19-B69904F381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5214848143982"/>
          <c:y val="0.73105861767279079"/>
          <c:w val="0.65591951006124238"/>
          <c:h val="0.2133858267716535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>
                <a:solidFill>
                  <a:srgbClr val="1F497D"/>
                </a:solidFill>
              </a:rPr>
              <a:t>Professional</a:t>
            </a:r>
            <a:r>
              <a:rPr lang="en-GB" sz="2000" b="1" baseline="0" dirty="0">
                <a:solidFill>
                  <a:srgbClr val="1F497D"/>
                </a:solidFill>
              </a:rPr>
              <a:t> Categories 2016</a:t>
            </a:r>
          </a:p>
        </c:rich>
      </c:tx>
      <c:layout>
        <c:manualLayout>
          <c:xMode val="edge"/>
          <c:yMode val="edge"/>
          <c:x val="0.13089197183685372"/>
          <c:y val="6.9444444444444448E-2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5.9476374976937404E-2"/>
          <c:y val="0.22283974919801691"/>
          <c:w val="0.8447660709078032"/>
          <c:h val="0.48637467191601053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60B5-4D3A-96B2-CDDF0E4F931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60B5-4D3A-96B2-CDDF0E4F931E}"/>
              </c:ext>
            </c:extLst>
          </c:dPt>
          <c:dPt>
            <c:idx val="2"/>
            <c:bubble3D val="0"/>
            <c:spPr>
              <a:solidFill>
                <a:schemeClr val="accent6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60B5-4D3A-96B2-CDDF0E4F931E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60B5-4D3A-96B2-CDDF0E4F931E}"/>
              </c:ext>
            </c:extLst>
          </c:dPt>
          <c:dLbls>
            <c:dLbl>
              <c:idx val="2"/>
              <c:layout>
                <c:manualLayout>
                  <c:x val="0.13605249343832015"/>
                  <c:y val="-0.1437255759696704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0B5-4D3A-96B2-CDDF0E4F931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'PersonnelList (19)'!$Z$42:$Z$45</c:f>
              <c:strCache>
                <c:ptCount val="4"/>
                <c:pt idx="0">
                  <c:v>Technicians</c:v>
                </c:pt>
                <c:pt idx="1">
                  <c:v>Technical Engineers</c:v>
                </c:pt>
                <c:pt idx="2">
                  <c:v>Engineers</c:v>
                </c:pt>
                <c:pt idx="3">
                  <c:v>Applied Physicist</c:v>
                </c:pt>
              </c:strCache>
            </c:strRef>
          </c:cat>
          <c:val>
            <c:numRef>
              <c:f>'PersonnelList (19)'!$AF$42:$AF$45</c:f>
              <c:numCache>
                <c:formatCode>0%</c:formatCode>
                <c:ptCount val="4"/>
                <c:pt idx="0">
                  <c:v>0.29411764705882354</c:v>
                </c:pt>
                <c:pt idx="1">
                  <c:v>0.25882352941176473</c:v>
                </c:pt>
                <c:pt idx="2">
                  <c:v>0.23529411764705882</c:v>
                </c:pt>
                <c:pt idx="3">
                  <c:v>0.21176470588235294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0B5-4D3A-96B2-CDDF0E4F93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8161039393885289"/>
          <c:y val="0.71716972878390206"/>
          <c:w val="0.63073211086709402"/>
          <c:h val="0.17171916010498689"/>
        </c:manualLayout>
      </c:layout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>
                <a:solidFill>
                  <a:srgbClr val="1F497D"/>
                </a:solidFill>
              </a:rPr>
              <a:t>Age</a:t>
            </a:r>
            <a:r>
              <a:rPr lang="en-GB" sz="2000" b="1" baseline="0" dirty="0">
                <a:solidFill>
                  <a:srgbClr val="1F497D"/>
                </a:solidFill>
              </a:rPr>
              <a:t> Distribution 2024</a:t>
            </a:r>
            <a:endParaRPr lang="en-GB" sz="2000" b="1" dirty="0">
              <a:solidFill>
                <a:srgbClr val="1F497D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'PersonnelList (19)'!$T$24</c:f>
              <c:strCache>
                <c:ptCount val="1"/>
                <c:pt idx="0">
                  <c:v>LD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'PersonnelList (19)'!$S$25:$S$32</c:f>
              <c:strCache>
                <c:ptCount val="8"/>
                <c:pt idx="0">
                  <c:v>25-30</c:v>
                </c:pt>
                <c:pt idx="1">
                  <c:v>30-35</c:v>
                </c:pt>
                <c:pt idx="2">
                  <c:v>35-40</c:v>
                </c:pt>
                <c:pt idx="3">
                  <c:v>40-45</c:v>
                </c:pt>
                <c:pt idx="4">
                  <c:v>45-50</c:v>
                </c:pt>
                <c:pt idx="5">
                  <c:v>50-55</c:v>
                </c:pt>
                <c:pt idx="6">
                  <c:v>55-60</c:v>
                </c:pt>
                <c:pt idx="7">
                  <c:v>60-65</c:v>
                </c:pt>
              </c:strCache>
            </c:strRef>
          </c:cat>
          <c:val>
            <c:numRef>
              <c:f>'PersonnelList (19)'!$T$25:$T$32</c:f>
              <c:numCache>
                <c:formatCode>General</c:formatCode>
                <c:ptCount val="8"/>
                <c:pt idx="0">
                  <c:v>1</c:v>
                </c:pt>
                <c:pt idx="1">
                  <c:v>10</c:v>
                </c:pt>
                <c:pt idx="2">
                  <c:v>5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5E-45A8-A9AC-5649F86ACD38}"/>
            </c:ext>
          </c:extLst>
        </c:ser>
        <c:ser>
          <c:idx val="1"/>
          <c:order val="1"/>
          <c:tx>
            <c:strRef>
              <c:f>'PersonnelList (19)'!$U$24</c:f>
              <c:strCache>
                <c:ptCount val="1"/>
                <c:pt idx="0">
                  <c:v>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'PersonnelList (19)'!$S$25:$S$32</c:f>
              <c:strCache>
                <c:ptCount val="8"/>
                <c:pt idx="0">
                  <c:v>25-30</c:v>
                </c:pt>
                <c:pt idx="1">
                  <c:v>30-35</c:v>
                </c:pt>
                <c:pt idx="2">
                  <c:v>35-40</c:v>
                </c:pt>
                <c:pt idx="3">
                  <c:v>40-45</c:v>
                </c:pt>
                <c:pt idx="4">
                  <c:v>45-50</c:v>
                </c:pt>
                <c:pt idx="5">
                  <c:v>50-55</c:v>
                </c:pt>
                <c:pt idx="6">
                  <c:v>55-60</c:v>
                </c:pt>
                <c:pt idx="7">
                  <c:v>60-65</c:v>
                </c:pt>
              </c:strCache>
            </c:strRef>
          </c:cat>
          <c:val>
            <c:numRef>
              <c:f>'PersonnelList (19)'!$U$25:$U$32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7</c:v>
                </c:pt>
                <c:pt idx="4">
                  <c:v>10</c:v>
                </c:pt>
                <c:pt idx="5">
                  <c:v>16</c:v>
                </c:pt>
                <c:pt idx="6">
                  <c:v>16</c:v>
                </c:pt>
                <c:pt idx="7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25E-45A8-A9AC-5649F86ACD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0859768"/>
        <c:axId val="520861080"/>
      </c:barChart>
      <c:catAx>
        <c:axId val="520859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861080"/>
        <c:crosses val="autoZero"/>
        <c:auto val="1"/>
        <c:lblAlgn val="ctr"/>
        <c:lblOffset val="100"/>
        <c:noMultiLvlLbl val="0"/>
      </c:catAx>
      <c:valAx>
        <c:axId val="520861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859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>
                <a:solidFill>
                  <a:srgbClr val="1F497D"/>
                </a:solidFill>
              </a:rPr>
              <a:t>Age</a:t>
            </a:r>
            <a:r>
              <a:rPr lang="en-GB" sz="2000" b="1" baseline="0" dirty="0">
                <a:solidFill>
                  <a:srgbClr val="1F497D"/>
                </a:solidFill>
              </a:rPr>
              <a:t> Distribution 2021</a:t>
            </a:r>
            <a:endParaRPr lang="en-GB" sz="2000" b="1" dirty="0">
              <a:solidFill>
                <a:srgbClr val="1F497D"/>
              </a:solidFill>
            </a:endParaRPr>
          </a:p>
        </c:rich>
      </c:tx>
      <c:overlay val="0"/>
      <c:spPr>
        <a:solidFill>
          <a:sysClr val="window" lastClr="FFFFFF"/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'[2]PersonnelList (19)'!$T$24</c:f>
              <c:strCache>
                <c:ptCount val="1"/>
                <c:pt idx="0">
                  <c:v>LD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'[2]PersonnelList (19)'!$S$25:$S$32</c:f>
              <c:strCache>
                <c:ptCount val="8"/>
                <c:pt idx="0">
                  <c:v>25-30</c:v>
                </c:pt>
                <c:pt idx="1">
                  <c:v>30-35</c:v>
                </c:pt>
                <c:pt idx="2">
                  <c:v>35-40</c:v>
                </c:pt>
                <c:pt idx="3">
                  <c:v>40-45</c:v>
                </c:pt>
                <c:pt idx="4">
                  <c:v>45-50</c:v>
                </c:pt>
                <c:pt idx="5">
                  <c:v>50-55</c:v>
                </c:pt>
                <c:pt idx="6">
                  <c:v>55-60</c:v>
                </c:pt>
                <c:pt idx="7">
                  <c:v>60-65</c:v>
                </c:pt>
              </c:strCache>
            </c:strRef>
          </c:cat>
          <c:val>
            <c:numRef>
              <c:f>'[2]PersonnelList (19)'!$T$25:$T$32</c:f>
              <c:numCache>
                <c:formatCode>General</c:formatCode>
                <c:ptCount val="8"/>
                <c:pt idx="0">
                  <c:v>2</c:v>
                </c:pt>
                <c:pt idx="1">
                  <c:v>9</c:v>
                </c:pt>
                <c:pt idx="2">
                  <c:v>8</c:v>
                </c:pt>
                <c:pt idx="3">
                  <c:v>3</c:v>
                </c:pt>
                <c:pt idx="4">
                  <c:v>4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3B5-43D8-9606-DFE9319D15EA}"/>
            </c:ext>
          </c:extLst>
        </c:ser>
        <c:ser>
          <c:idx val="1"/>
          <c:order val="1"/>
          <c:tx>
            <c:strRef>
              <c:f>'[2]PersonnelList (19)'!$U$24</c:f>
              <c:strCache>
                <c:ptCount val="1"/>
                <c:pt idx="0">
                  <c:v>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'[2]PersonnelList (19)'!$S$25:$S$32</c:f>
              <c:strCache>
                <c:ptCount val="8"/>
                <c:pt idx="0">
                  <c:v>25-30</c:v>
                </c:pt>
                <c:pt idx="1">
                  <c:v>30-35</c:v>
                </c:pt>
                <c:pt idx="2">
                  <c:v>35-40</c:v>
                </c:pt>
                <c:pt idx="3">
                  <c:v>40-45</c:v>
                </c:pt>
                <c:pt idx="4">
                  <c:v>45-50</c:v>
                </c:pt>
                <c:pt idx="5">
                  <c:v>50-55</c:v>
                </c:pt>
                <c:pt idx="6">
                  <c:v>55-60</c:v>
                </c:pt>
                <c:pt idx="7">
                  <c:v>60-65</c:v>
                </c:pt>
              </c:strCache>
            </c:strRef>
          </c:cat>
          <c:val>
            <c:numRef>
              <c:f>'[2]PersonnelList (19)'!$U$25:$U$32</c:f>
              <c:numCache>
                <c:formatCode>General</c:formatCode>
                <c:ptCount val="8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6</c:v>
                </c:pt>
                <c:pt idx="4">
                  <c:v>14</c:v>
                </c:pt>
                <c:pt idx="5">
                  <c:v>11</c:v>
                </c:pt>
                <c:pt idx="6">
                  <c:v>23</c:v>
                </c:pt>
                <c:pt idx="7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3B5-43D8-9606-DFE9319D15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20859768"/>
        <c:axId val="520861080"/>
      </c:barChart>
      <c:catAx>
        <c:axId val="520859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861080"/>
        <c:crosses val="autoZero"/>
        <c:auto val="1"/>
        <c:lblAlgn val="ctr"/>
        <c:lblOffset val="100"/>
        <c:noMultiLvlLbl val="0"/>
      </c:catAx>
      <c:valAx>
        <c:axId val="5208610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08597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DT Fellows 2021 (302 months)</a:t>
            </a:r>
          </a:p>
        </c:rich>
      </c:tx>
      <c:layout>
        <c:manualLayout>
          <c:xMode val="edge"/>
          <c:yMode val="edge"/>
          <c:x val="0.28834011373578305"/>
          <c:y val="2.549362960365770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9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24290797219058102"/>
          <c:y val="0.21203300879416126"/>
          <c:w val="0.66287206540211874"/>
          <c:h val="0.56367125978253585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0.08547</cdr:x>
      <cdr:y>0.01988</cdr:y>
    </cdr:from>
    <cdr:to>
      <cdr:x>0.9431</cdr:x>
      <cdr:y>0.19133</cdr:y>
    </cdr:to>
    <cdr:sp macro="" textlink="">
      <cdr:nvSpPr>
        <cdr:cNvPr id="3" name="TextBox 2">
          <a:extLst xmlns:a="http://schemas.openxmlformats.org/drawingml/2006/main">
            <a:ext uri="{FF2B5EF4-FFF2-40B4-BE49-F238E27FC236}">
              <a16:creationId xmlns:a16="http://schemas.microsoft.com/office/drawing/2014/main" id="{7AF77BF9-482B-CB3F-99AA-511B56D83479}"/>
            </a:ext>
          </a:extLst>
        </cdr:cNvPr>
        <cdr:cNvSpPr txBox="1"/>
      </cdr:nvSpPr>
      <cdr:spPr>
        <a:xfrm xmlns:a="http://schemas.openxmlformats.org/drawingml/2006/main">
          <a:off x="341928" y="54546"/>
          <a:ext cx="3430925" cy="47030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 rtl="0"/>
          <a:r>
            <a:rPr lang="en-GB" sz="2000" b="1" dirty="0">
              <a:solidFill>
                <a:srgbClr val="1F497D"/>
              </a:solidFill>
            </a:rPr>
            <a:t>Professional Categories 2024</a:t>
          </a:r>
        </a:p>
        <a:p xmlns:a="http://schemas.openxmlformats.org/drawingml/2006/main">
          <a:pPr algn="l"/>
          <a:endParaRPr lang="en-GB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7CDC8E-3DE1-CC42-B988-F9CB1E632475}" type="datetimeFigureOut">
              <a:rPr lang="en-US" smtClean="0"/>
              <a:t>6/26/2024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D6B7F7-06E6-2148-850E-B4151B9E22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10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41363"/>
            <a:ext cx="4937125" cy="37036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CB2C-8497-45E7-8A14-DB7A64B1202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8182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30275" y="741363"/>
            <a:ext cx="4937125" cy="37036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0ACB2C-8497-45E7-8A14-DB7A64B1202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546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7582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69DBF-BCE7-4A66-87F9-E079C543B79C}" type="datetime1">
              <a:rPr lang="en-US" smtClean="0"/>
              <a:t>6/26/2024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12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CE84D-DFAE-40D5-8738-4050F5698C6A}" type="datetime1">
              <a:rPr lang="en-US" smtClean="0"/>
              <a:t>6/26/2024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110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337B4-91D7-4A10-A0A0-A4527152E470}" type="datetime1">
              <a:rPr lang="en-US" smtClean="0"/>
              <a:t>6/26/2024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296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71AF6-F99B-445D-B4FD-EC4EF23EB60A}" type="datetime1">
              <a:rPr lang="en-US" smtClean="0"/>
              <a:t>6/26/2024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7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A4B8FA-B5D3-4317-993A-64EF36C6D244}" type="datetime1">
              <a:rPr lang="en-US" smtClean="0"/>
              <a:t>6/26/2024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00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0C771-A96F-4B59-972A-AFADA7CC63E9}" type="datetime1">
              <a:rPr lang="en-US" smtClean="0"/>
              <a:t>6/26/2024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36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305991" y="365126"/>
            <a:ext cx="8535609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305991" y="2427287"/>
            <a:ext cx="4212431" cy="3762376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29150" y="2427287"/>
            <a:ext cx="4208860" cy="3762376"/>
          </a:xfrm>
        </p:spPr>
        <p:txBody>
          <a:bodyPr/>
          <a:lstStyle>
            <a:lvl1pPr marL="243000" indent="-243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6/26/2024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3802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4254"/>
            <a:ext cx="8229600" cy="48462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19600" y="647391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F7651-AE05-4B31-B0E3-59B0285F65F9}" type="datetime1">
              <a:rPr lang="en-US" smtClean="0"/>
              <a:t>6/26/2024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791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1D1EDF-93B2-804D-ACEB-DB49636CB5FB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logo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99" y="6398936"/>
            <a:ext cx="1873764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3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71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800" b="1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cds.cern.ch/record/2898121/files/DT_Annual_Report_2023_final.pd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80606"/>
            <a:ext cx="7772400" cy="2027908"/>
          </a:xfrm>
        </p:spPr>
        <p:txBody>
          <a:bodyPr/>
          <a:lstStyle/>
          <a:p>
            <a:r>
              <a:rPr lang="en-US" sz="6000" dirty="0"/>
              <a:t>EP-DT Group Meeting</a:t>
            </a:r>
            <a:r>
              <a:rPr lang="en-US" dirty="0"/>
              <a:t>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0700" y="4826915"/>
            <a:ext cx="7159414" cy="1172628"/>
          </a:xfrm>
        </p:spPr>
        <p:txBody>
          <a:bodyPr>
            <a:normAutofit/>
          </a:bodyPr>
          <a:lstStyle/>
          <a:p>
            <a:r>
              <a:rPr lang="en-US" sz="2800" dirty="0"/>
              <a:t>June 26, 2024</a:t>
            </a:r>
          </a:p>
          <a:p>
            <a:r>
              <a:rPr lang="en-US" sz="2800" dirty="0"/>
              <a:t>Burkhard Schmidt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7787" y="3003594"/>
            <a:ext cx="85141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b="1" dirty="0">
                <a:solidFill>
                  <a:srgbClr val="FFC000"/>
                </a:solidFill>
              </a:rPr>
              <a:t>Welcome/</a:t>
            </a:r>
            <a:r>
              <a:rPr lang="en-GB" sz="7200" b="1" dirty="0" err="1">
                <a:solidFill>
                  <a:srgbClr val="FFC000"/>
                </a:solidFill>
              </a:rPr>
              <a:t>Bienvenue</a:t>
            </a:r>
            <a:r>
              <a:rPr lang="en-GB" sz="7200" b="1" dirty="0">
                <a:solidFill>
                  <a:srgbClr val="FFC000"/>
                </a:solidFill>
              </a:rPr>
              <a:t>!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4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1081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DT Staff involvement in Services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6C281-F732-A545-95A9-D8AC1C5FE422}" type="slidenum">
              <a:rPr lang="en-US" smtClean="0"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3452" y="4628150"/>
            <a:ext cx="89405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Pure Services have been reduced to a minimum in some areas (e.g. Mech. WS and Engineering Office); the resources are assigned to projects (mainly ATLAS and CMS trackers, and ALICE)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1F497D"/>
                </a:solidFill>
              </a:rPr>
              <a:t>Some of the </a:t>
            </a:r>
            <a:r>
              <a:rPr lang="en-US" sz="1600" b="1" dirty="0">
                <a:solidFill>
                  <a:srgbClr val="1F497D"/>
                </a:solidFill>
              </a:rPr>
              <a:t>services are crucial for the world-wide detector physics community</a:t>
            </a:r>
            <a:r>
              <a:rPr lang="en-US" sz="1600" dirty="0">
                <a:solidFill>
                  <a:srgbClr val="1F497D"/>
                </a:solidFill>
              </a:rPr>
              <a:t>, e.g. the MPT workshop, the Irradiation Facilities, the Bond- QART-labs, the DSF, the magnetic field measurement service etc., the DQ and DCS support.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Some services are based on </a:t>
            </a:r>
            <a:r>
              <a:rPr lang="en-US" sz="1600" b="1" dirty="0"/>
              <a:t>Service Level Agreements </a:t>
            </a:r>
            <a:r>
              <a:rPr lang="en-US" sz="1600" dirty="0"/>
              <a:t>with the experiments </a:t>
            </a:r>
            <a:endParaRPr lang="en-US" dirty="0"/>
          </a:p>
        </p:txBody>
      </p:sp>
      <p:pic>
        <p:nvPicPr>
          <p:cNvPr id="4" name="Picture 3" descr="A graph of a company's company's company's company's company's company's company's company's company's company's company's company'&#10;&#10;Description automatically generated">
            <a:extLst>
              <a:ext uri="{FF2B5EF4-FFF2-40B4-BE49-F238E27FC236}">
                <a16:creationId xmlns:a16="http://schemas.microsoft.com/office/drawing/2014/main" id="{DD12513E-25F8-6687-B99F-E5F42627BA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073" y="976898"/>
            <a:ext cx="6664204" cy="352628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5F8F61AA-BE6A-7435-8768-564250B6C64B}"/>
              </a:ext>
            </a:extLst>
          </p:cNvPr>
          <p:cNvSpPr/>
          <p:nvPr/>
        </p:nvSpPr>
        <p:spPr>
          <a:xfrm>
            <a:off x="5916168" y="1792224"/>
            <a:ext cx="338328" cy="329184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160D83B-00F3-0C8A-C11E-A6F5F9D36EF5}"/>
              </a:ext>
            </a:extLst>
          </p:cNvPr>
          <p:cNvSpPr/>
          <p:nvPr/>
        </p:nvSpPr>
        <p:spPr>
          <a:xfrm>
            <a:off x="6406896" y="2109216"/>
            <a:ext cx="338328" cy="329184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8E3590D-FF6B-283F-2719-8D7BEC69B925}"/>
              </a:ext>
            </a:extLst>
          </p:cNvPr>
          <p:cNvSpPr/>
          <p:nvPr/>
        </p:nvSpPr>
        <p:spPr>
          <a:xfrm>
            <a:off x="6906768" y="1027176"/>
            <a:ext cx="338328" cy="329184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06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974" y="127337"/>
            <a:ext cx="8450826" cy="802771"/>
          </a:xfrm>
        </p:spPr>
        <p:txBody>
          <a:bodyPr>
            <a:normAutofit/>
          </a:bodyPr>
          <a:lstStyle/>
          <a:p>
            <a:r>
              <a:rPr lang="en-GB" sz="4400" dirty="0"/>
              <a:t>DT Staff and Fellows in Projects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038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174279" y="1082272"/>
            <a:ext cx="3647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Funding Source of Fellows (w/o TTE)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22670" y="1078704"/>
            <a:ext cx="3309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chemeClr val="tx2"/>
                </a:solidFill>
              </a:rPr>
              <a:t>Involvement of Staff and Fellows</a:t>
            </a:r>
          </a:p>
          <a:p>
            <a:pPr algn="ctr"/>
            <a:r>
              <a:rPr lang="en-GB" b="1" dirty="0">
                <a:solidFill>
                  <a:schemeClr val="tx2"/>
                </a:solidFill>
              </a:rPr>
              <a:t>In Projects</a:t>
            </a:r>
          </a:p>
        </p:txBody>
      </p:sp>
      <p:sp>
        <p:nvSpPr>
          <p:cNvPr id="3" name="Rectangle 2"/>
          <p:cNvSpPr/>
          <p:nvPr/>
        </p:nvSpPr>
        <p:spPr>
          <a:xfrm>
            <a:off x="1637071" y="4623616"/>
            <a:ext cx="1666567" cy="19172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66570" y="4651234"/>
            <a:ext cx="8486930" cy="1816677"/>
          </a:xfrm>
        </p:spPr>
        <p:txBody>
          <a:bodyPr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Involvement in projects related to the upgrade of the LHC experiments is more than 85%.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remaining 15% are shared between other experiments and project studies.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DT based Fellows (and Students) are mainly on non-DT resources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Very good collaboration with ATLAS, CMS, NA62 and NP for funding Fellows/Students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Fellows represent 50% of the resources for R&amp;D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1700" b="1" dirty="0">
                <a:solidFill>
                  <a:schemeClr val="tx2"/>
                </a:solidFill>
              </a:rPr>
              <a:t>Involvement of DT in the newly formed DRD collaborations will be shown after the break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1900" b="1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151" y="1757969"/>
            <a:ext cx="2977850" cy="278424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A2D725A-0084-A411-F049-044319BAB6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519" y="1748825"/>
            <a:ext cx="2936413" cy="278186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53AAC64-0D7D-ED57-334E-4BE7AA48A3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6240" y="1631052"/>
            <a:ext cx="4480560" cy="2932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5215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15EA2-74B2-308F-7C11-9FB89202A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6283"/>
            <a:ext cx="8229600" cy="772397"/>
          </a:xfrm>
        </p:spPr>
        <p:txBody>
          <a:bodyPr>
            <a:normAutofit/>
          </a:bodyPr>
          <a:lstStyle/>
          <a:p>
            <a:r>
              <a:rPr lang="en-GB" sz="4400" dirty="0"/>
              <a:t>LHC / HL-LHC schedule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1908E3-A133-81D4-B014-7E18B7593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12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4ED229-7CF8-B994-D88B-485BBA6C5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4769982"/>
            <a:ext cx="8564880" cy="1657339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1F497D"/>
                </a:solidFill>
              </a:rPr>
              <a:t>A confirmation / update of the schedule is expected for September 2024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As EP-DT group we are heavily involved in the Phase 2 upgrades of ATLAS and CMS and committed to complete our contributions according to the agreed WPs.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We contribute as well to R&amp;D and operations for ALICE and LHCb, together with several non-LHC projects 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200" b="1" dirty="0">
                <a:solidFill>
                  <a:srgbClr val="1F497D"/>
                </a:solidFill>
              </a:rPr>
              <a:t>For EP-DT it is fundamental to have new large projects for the 2030!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688BCB-19FD-69B1-2F29-D76E6AAF8E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360" y="1008972"/>
            <a:ext cx="8092440" cy="349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338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032B311-0A8D-3DC4-D1A1-F7BD4641A6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401" y="4908911"/>
            <a:ext cx="3590130" cy="1876836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D75B26D4-BBDA-B303-2557-4A50C17247C0}"/>
              </a:ext>
            </a:extLst>
          </p:cNvPr>
          <p:cNvGrpSpPr/>
          <p:nvPr/>
        </p:nvGrpSpPr>
        <p:grpSpPr>
          <a:xfrm>
            <a:off x="5169270" y="1081326"/>
            <a:ext cx="3868050" cy="2598399"/>
            <a:chOff x="125789" y="892726"/>
            <a:chExt cx="5352037" cy="355460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9E45010-038E-6331-F0C7-11FC10986DB2}"/>
                </a:ext>
              </a:extLst>
            </p:cNvPr>
            <p:cNvGrpSpPr/>
            <p:nvPr/>
          </p:nvGrpSpPr>
          <p:grpSpPr>
            <a:xfrm>
              <a:off x="125789" y="892726"/>
              <a:ext cx="4981849" cy="3554603"/>
              <a:chOff x="-1902894" y="1267597"/>
              <a:chExt cx="4981849" cy="355460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24A230EB-5504-78C2-2605-A74A66CBE2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902894" y="1267597"/>
                <a:ext cx="4981849" cy="3554603"/>
              </a:xfrm>
              <a:prstGeom prst="rect">
                <a:avLst/>
              </a:prstGeom>
            </p:spPr>
          </p:pic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10A1D5-7AF5-1C5E-783C-5FB3DD31CF82}"/>
                  </a:ext>
                </a:extLst>
              </p:cNvPr>
              <p:cNvSpPr/>
              <p:nvPr/>
            </p:nvSpPr>
            <p:spPr>
              <a:xfrm>
                <a:off x="-1027242" y="1599294"/>
                <a:ext cx="3602247" cy="2355495"/>
              </a:xfrm>
              <a:custGeom>
                <a:avLst/>
                <a:gdLst>
                  <a:gd name="connsiteX0" fmla="*/ 149629 w 3990109"/>
                  <a:gd name="connsiteY0" fmla="*/ 0 h 1537855"/>
                  <a:gd name="connsiteX1" fmla="*/ 3990109 w 3990109"/>
                  <a:gd name="connsiteY1" fmla="*/ 1072342 h 1537855"/>
                  <a:gd name="connsiteX2" fmla="*/ 3275215 w 3990109"/>
                  <a:gd name="connsiteY2" fmla="*/ 1537855 h 1537855"/>
                  <a:gd name="connsiteX3" fmla="*/ 0 w 3990109"/>
                  <a:gd name="connsiteY3" fmla="*/ 166255 h 1537855"/>
                  <a:gd name="connsiteX4" fmla="*/ 149629 w 3990109"/>
                  <a:gd name="connsiteY4" fmla="*/ 0 h 1537855"/>
                  <a:gd name="connsiteX0" fmla="*/ 0 w 4580312"/>
                  <a:gd name="connsiteY0" fmla="*/ 0 h 1845426"/>
                  <a:gd name="connsiteX1" fmla="*/ 4580312 w 4580312"/>
                  <a:gd name="connsiteY1" fmla="*/ 1379913 h 1845426"/>
                  <a:gd name="connsiteX2" fmla="*/ 3865418 w 4580312"/>
                  <a:gd name="connsiteY2" fmla="*/ 1845426 h 1845426"/>
                  <a:gd name="connsiteX3" fmla="*/ 590203 w 4580312"/>
                  <a:gd name="connsiteY3" fmla="*/ 473826 h 1845426"/>
                  <a:gd name="connsiteX4" fmla="*/ 0 w 4580312"/>
                  <a:gd name="connsiteY4" fmla="*/ 0 h 1845426"/>
                  <a:gd name="connsiteX0" fmla="*/ 0 w 4580312"/>
                  <a:gd name="connsiteY0" fmla="*/ 0 h 1845426"/>
                  <a:gd name="connsiteX1" fmla="*/ 108065 w 4580312"/>
                  <a:gd name="connsiteY1" fmla="*/ 24938 h 1845426"/>
                  <a:gd name="connsiteX2" fmla="*/ 4580312 w 4580312"/>
                  <a:gd name="connsiteY2" fmla="*/ 1379913 h 1845426"/>
                  <a:gd name="connsiteX3" fmla="*/ 3865418 w 4580312"/>
                  <a:gd name="connsiteY3" fmla="*/ 1845426 h 1845426"/>
                  <a:gd name="connsiteX4" fmla="*/ 590203 w 4580312"/>
                  <a:gd name="connsiteY4" fmla="*/ 473826 h 1845426"/>
                  <a:gd name="connsiteX5" fmla="*/ 0 w 4580312"/>
                  <a:gd name="connsiteY5" fmla="*/ 0 h 1845426"/>
                  <a:gd name="connsiteX0" fmla="*/ 0 w 4580312"/>
                  <a:gd name="connsiteY0" fmla="*/ 0 h 1845426"/>
                  <a:gd name="connsiteX1" fmla="*/ 814647 w 4580312"/>
                  <a:gd name="connsiteY1" fmla="*/ 390698 h 1845426"/>
                  <a:gd name="connsiteX2" fmla="*/ 4580312 w 4580312"/>
                  <a:gd name="connsiteY2" fmla="*/ 1379913 h 1845426"/>
                  <a:gd name="connsiteX3" fmla="*/ 3865418 w 4580312"/>
                  <a:gd name="connsiteY3" fmla="*/ 1845426 h 1845426"/>
                  <a:gd name="connsiteX4" fmla="*/ 590203 w 4580312"/>
                  <a:gd name="connsiteY4" fmla="*/ 473826 h 1845426"/>
                  <a:gd name="connsiteX5" fmla="*/ 0 w 4580312"/>
                  <a:gd name="connsiteY5" fmla="*/ 0 h 1845426"/>
                  <a:gd name="connsiteX0" fmla="*/ 0 w 5328457"/>
                  <a:gd name="connsiteY0" fmla="*/ 0 h 2568633"/>
                  <a:gd name="connsiteX1" fmla="*/ 1562792 w 5328457"/>
                  <a:gd name="connsiteY1" fmla="*/ 1113905 h 2568633"/>
                  <a:gd name="connsiteX2" fmla="*/ 5328457 w 5328457"/>
                  <a:gd name="connsiteY2" fmla="*/ 2103120 h 2568633"/>
                  <a:gd name="connsiteX3" fmla="*/ 4613563 w 5328457"/>
                  <a:gd name="connsiteY3" fmla="*/ 2568633 h 2568633"/>
                  <a:gd name="connsiteX4" fmla="*/ 1338348 w 5328457"/>
                  <a:gd name="connsiteY4" fmla="*/ 1197033 h 2568633"/>
                  <a:gd name="connsiteX5" fmla="*/ 0 w 5328457"/>
                  <a:gd name="connsiteY5" fmla="*/ 0 h 2568633"/>
                  <a:gd name="connsiteX0" fmla="*/ 0 w 5328457"/>
                  <a:gd name="connsiteY0" fmla="*/ 0 h 2568633"/>
                  <a:gd name="connsiteX1" fmla="*/ 1562792 w 5328457"/>
                  <a:gd name="connsiteY1" fmla="*/ 1113905 h 2568633"/>
                  <a:gd name="connsiteX2" fmla="*/ 5328457 w 5328457"/>
                  <a:gd name="connsiteY2" fmla="*/ 2103120 h 2568633"/>
                  <a:gd name="connsiteX3" fmla="*/ 4613563 w 5328457"/>
                  <a:gd name="connsiteY3" fmla="*/ 2568633 h 2568633"/>
                  <a:gd name="connsiteX4" fmla="*/ 1338348 w 5328457"/>
                  <a:gd name="connsiteY4" fmla="*/ 1197033 h 2568633"/>
                  <a:gd name="connsiteX5" fmla="*/ 174567 w 5328457"/>
                  <a:gd name="connsiteY5" fmla="*/ 157943 h 2568633"/>
                  <a:gd name="connsiteX6" fmla="*/ 0 w 5328457"/>
                  <a:gd name="connsiteY6" fmla="*/ 0 h 2568633"/>
                  <a:gd name="connsiteX0" fmla="*/ 390698 w 5719155"/>
                  <a:gd name="connsiteY0" fmla="*/ 0 h 2568633"/>
                  <a:gd name="connsiteX1" fmla="*/ 1953490 w 5719155"/>
                  <a:gd name="connsiteY1" fmla="*/ 1113905 h 2568633"/>
                  <a:gd name="connsiteX2" fmla="*/ 5719155 w 5719155"/>
                  <a:gd name="connsiteY2" fmla="*/ 2103120 h 2568633"/>
                  <a:gd name="connsiteX3" fmla="*/ 5004261 w 5719155"/>
                  <a:gd name="connsiteY3" fmla="*/ 2568633 h 2568633"/>
                  <a:gd name="connsiteX4" fmla="*/ 1729046 w 5719155"/>
                  <a:gd name="connsiteY4" fmla="*/ 1197033 h 2568633"/>
                  <a:gd name="connsiteX5" fmla="*/ 0 w 5719155"/>
                  <a:gd name="connsiteY5" fmla="*/ 415637 h 2568633"/>
                  <a:gd name="connsiteX6" fmla="*/ 390698 w 5719155"/>
                  <a:gd name="connsiteY6" fmla="*/ 0 h 2568633"/>
                  <a:gd name="connsiteX0" fmla="*/ 390698 w 5719155"/>
                  <a:gd name="connsiteY0" fmla="*/ 0 h 2568633"/>
                  <a:gd name="connsiteX1" fmla="*/ 997527 w 5719155"/>
                  <a:gd name="connsiteY1" fmla="*/ 440575 h 2568633"/>
                  <a:gd name="connsiteX2" fmla="*/ 1953490 w 5719155"/>
                  <a:gd name="connsiteY2" fmla="*/ 1113905 h 2568633"/>
                  <a:gd name="connsiteX3" fmla="*/ 5719155 w 5719155"/>
                  <a:gd name="connsiteY3" fmla="*/ 2103120 h 2568633"/>
                  <a:gd name="connsiteX4" fmla="*/ 5004261 w 5719155"/>
                  <a:gd name="connsiteY4" fmla="*/ 2568633 h 2568633"/>
                  <a:gd name="connsiteX5" fmla="*/ 1729046 w 5719155"/>
                  <a:gd name="connsiteY5" fmla="*/ 1197033 h 2568633"/>
                  <a:gd name="connsiteX6" fmla="*/ 0 w 5719155"/>
                  <a:gd name="connsiteY6" fmla="*/ 415637 h 2568633"/>
                  <a:gd name="connsiteX7" fmla="*/ 390698 w 5719155"/>
                  <a:gd name="connsiteY7" fmla="*/ 0 h 2568633"/>
                  <a:gd name="connsiteX0" fmla="*/ 390698 w 5719155"/>
                  <a:gd name="connsiteY0" fmla="*/ 0 h 2568633"/>
                  <a:gd name="connsiteX1" fmla="*/ 1197033 w 5719155"/>
                  <a:gd name="connsiteY1" fmla="*/ 307571 h 2568633"/>
                  <a:gd name="connsiteX2" fmla="*/ 1953490 w 5719155"/>
                  <a:gd name="connsiteY2" fmla="*/ 1113905 h 2568633"/>
                  <a:gd name="connsiteX3" fmla="*/ 5719155 w 5719155"/>
                  <a:gd name="connsiteY3" fmla="*/ 2103120 h 2568633"/>
                  <a:gd name="connsiteX4" fmla="*/ 5004261 w 5719155"/>
                  <a:gd name="connsiteY4" fmla="*/ 2568633 h 2568633"/>
                  <a:gd name="connsiteX5" fmla="*/ 1729046 w 5719155"/>
                  <a:gd name="connsiteY5" fmla="*/ 1197033 h 2568633"/>
                  <a:gd name="connsiteX6" fmla="*/ 0 w 5719155"/>
                  <a:gd name="connsiteY6" fmla="*/ 415637 h 2568633"/>
                  <a:gd name="connsiteX7" fmla="*/ 390698 w 5719155"/>
                  <a:gd name="connsiteY7" fmla="*/ 0 h 2568633"/>
                  <a:gd name="connsiteX0" fmla="*/ 390698 w 5719155"/>
                  <a:gd name="connsiteY0" fmla="*/ 0 h 2568633"/>
                  <a:gd name="connsiteX1" fmla="*/ 1197033 w 5719155"/>
                  <a:gd name="connsiteY1" fmla="*/ 307571 h 2568633"/>
                  <a:gd name="connsiteX2" fmla="*/ 1903614 w 5719155"/>
                  <a:gd name="connsiteY2" fmla="*/ 1122218 h 2568633"/>
                  <a:gd name="connsiteX3" fmla="*/ 5719155 w 5719155"/>
                  <a:gd name="connsiteY3" fmla="*/ 2103120 h 2568633"/>
                  <a:gd name="connsiteX4" fmla="*/ 5004261 w 5719155"/>
                  <a:gd name="connsiteY4" fmla="*/ 2568633 h 2568633"/>
                  <a:gd name="connsiteX5" fmla="*/ 1729046 w 5719155"/>
                  <a:gd name="connsiteY5" fmla="*/ 1197033 h 2568633"/>
                  <a:gd name="connsiteX6" fmla="*/ 0 w 5719155"/>
                  <a:gd name="connsiteY6" fmla="*/ 415637 h 2568633"/>
                  <a:gd name="connsiteX7" fmla="*/ 390698 w 5719155"/>
                  <a:gd name="connsiteY7" fmla="*/ 0 h 2568633"/>
                  <a:gd name="connsiteX0" fmla="*/ 390698 w 5719155"/>
                  <a:gd name="connsiteY0" fmla="*/ 0 h 2568633"/>
                  <a:gd name="connsiteX1" fmla="*/ 1197033 w 5719155"/>
                  <a:gd name="connsiteY1" fmla="*/ 307571 h 2568633"/>
                  <a:gd name="connsiteX2" fmla="*/ 1413164 w 5719155"/>
                  <a:gd name="connsiteY2" fmla="*/ 573579 h 2568633"/>
                  <a:gd name="connsiteX3" fmla="*/ 1903614 w 5719155"/>
                  <a:gd name="connsiteY3" fmla="*/ 1122218 h 2568633"/>
                  <a:gd name="connsiteX4" fmla="*/ 5719155 w 5719155"/>
                  <a:gd name="connsiteY4" fmla="*/ 2103120 h 2568633"/>
                  <a:gd name="connsiteX5" fmla="*/ 5004261 w 5719155"/>
                  <a:gd name="connsiteY5" fmla="*/ 2568633 h 2568633"/>
                  <a:gd name="connsiteX6" fmla="*/ 1729046 w 5719155"/>
                  <a:gd name="connsiteY6" fmla="*/ 1197033 h 2568633"/>
                  <a:gd name="connsiteX7" fmla="*/ 0 w 5719155"/>
                  <a:gd name="connsiteY7" fmla="*/ 415637 h 2568633"/>
                  <a:gd name="connsiteX8" fmla="*/ 390698 w 5719155"/>
                  <a:gd name="connsiteY8" fmla="*/ 0 h 2568633"/>
                  <a:gd name="connsiteX0" fmla="*/ 390698 w 5719155"/>
                  <a:gd name="connsiteY0" fmla="*/ 0 h 2568633"/>
                  <a:gd name="connsiteX1" fmla="*/ 1197033 w 5719155"/>
                  <a:gd name="connsiteY1" fmla="*/ 307571 h 2568633"/>
                  <a:gd name="connsiteX2" fmla="*/ 1147157 w 5719155"/>
                  <a:gd name="connsiteY2" fmla="*/ 681645 h 2568633"/>
                  <a:gd name="connsiteX3" fmla="*/ 1903614 w 5719155"/>
                  <a:gd name="connsiteY3" fmla="*/ 1122218 h 2568633"/>
                  <a:gd name="connsiteX4" fmla="*/ 5719155 w 5719155"/>
                  <a:gd name="connsiteY4" fmla="*/ 2103120 h 2568633"/>
                  <a:gd name="connsiteX5" fmla="*/ 5004261 w 5719155"/>
                  <a:gd name="connsiteY5" fmla="*/ 2568633 h 2568633"/>
                  <a:gd name="connsiteX6" fmla="*/ 1729046 w 5719155"/>
                  <a:gd name="connsiteY6" fmla="*/ 1197033 h 2568633"/>
                  <a:gd name="connsiteX7" fmla="*/ 0 w 5719155"/>
                  <a:gd name="connsiteY7" fmla="*/ 415637 h 2568633"/>
                  <a:gd name="connsiteX8" fmla="*/ 390698 w 5719155"/>
                  <a:gd name="connsiteY8" fmla="*/ 0 h 2568633"/>
                  <a:gd name="connsiteX0" fmla="*/ 390698 w 5719155"/>
                  <a:gd name="connsiteY0" fmla="*/ 0 h 2568633"/>
                  <a:gd name="connsiteX1" fmla="*/ 1255223 w 5719155"/>
                  <a:gd name="connsiteY1" fmla="*/ 307571 h 2568633"/>
                  <a:gd name="connsiteX2" fmla="*/ 1147157 w 5719155"/>
                  <a:gd name="connsiteY2" fmla="*/ 681645 h 2568633"/>
                  <a:gd name="connsiteX3" fmla="*/ 1903614 w 5719155"/>
                  <a:gd name="connsiteY3" fmla="*/ 1122218 h 2568633"/>
                  <a:gd name="connsiteX4" fmla="*/ 5719155 w 5719155"/>
                  <a:gd name="connsiteY4" fmla="*/ 2103120 h 2568633"/>
                  <a:gd name="connsiteX5" fmla="*/ 5004261 w 5719155"/>
                  <a:gd name="connsiteY5" fmla="*/ 2568633 h 2568633"/>
                  <a:gd name="connsiteX6" fmla="*/ 1729046 w 5719155"/>
                  <a:gd name="connsiteY6" fmla="*/ 1197033 h 2568633"/>
                  <a:gd name="connsiteX7" fmla="*/ 0 w 5719155"/>
                  <a:gd name="connsiteY7" fmla="*/ 415637 h 2568633"/>
                  <a:gd name="connsiteX8" fmla="*/ 390698 w 5719155"/>
                  <a:gd name="connsiteY8" fmla="*/ 0 h 2568633"/>
                  <a:gd name="connsiteX0" fmla="*/ 390698 w 5719155"/>
                  <a:gd name="connsiteY0" fmla="*/ 0 h 2568633"/>
                  <a:gd name="connsiteX1" fmla="*/ 1255223 w 5719155"/>
                  <a:gd name="connsiteY1" fmla="*/ 307571 h 2568633"/>
                  <a:gd name="connsiteX2" fmla="*/ 1039092 w 5719155"/>
                  <a:gd name="connsiteY2" fmla="*/ 640081 h 2568633"/>
                  <a:gd name="connsiteX3" fmla="*/ 1903614 w 5719155"/>
                  <a:gd name="connsiteY3" fmla="*/ 1122218 h 2568633"/>
                  <a:gd name="connsiteX4" fmla="*/ 5719155 w 5719155"/>
                  <a:gd name="connsiteY4" fmla="*/ 2103120 h 2568633"/>
                  <a:gd name="connsiteX5" fmla="*/ 5004261 w 5719155"/>
                  <a:gd name="connsiteY5" fmla="*/ 2568633 h 2568633"/>
                  <a:gd name="connsiteX6" fmla="*/ 1729046 w 5719155"/>
                  <a:gd name="connsiteY6" fmla="*/ 1197033 h 2568633"/>
                  <a:gd name="connsiteX7" fmla="*/ 0 w 5719155"/>
                  <a:gd name="connsiteY7" fmla="*/ 415637 h 2568633"/>
                  <a:gd name="connsiteX8" fmla="*/ 390698 w 5719155"/>
                  <a:gd name="connsiteY8" fmla="*/ 0 h 2568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719155" h="2568633">
                    <a:moveTo>
                      <a:pt x="390698" y="0"/>
                    </a:moveTo>
                    <a:lnTo>
                      <a:pt x="1255223" y="307571"/>
                    </a:lnTo>
                    <a:lnTo>
                      <a:pt x="1039092" y="640081"/>
                    </a:lnTo>
                    <a:lnTo>
                      <a:pt x="1903614" y="1122218"/>
                    </a:lnTo>
                    <a:lnTo>
                      <a:pt x="5719155" y="2103120"/>
                    </a:lnTo>
                    <a:lnTo>
                      <a:pt x="5004261" y="2568633"/>
                    </a:lnTo>
                    <a:lnTo>
                      <a:pt x="1729046" y="1197033"/>
                    </a:lnTo>
                    <a:lnTo>
                      <a:pt x="0" y="415637"/>
                    </a:lnTo>
                    <a:lnTo>
                      <a:pt x="390698" y="0"/>
                    </a:lnTo>
                    <a:close/>
                  </a:path>
                </a:pathLst>
              </a:cu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 sz="1600" dirty="0"/>
              </a:p>
            </p:txBody>
          </p:sp>
        </p:grp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BD95061-1100-C470-E483-4E918FE1D8B4}"/>
                </a:ext>
              </a:extLst>
            </p:cNvPr>
            <p:cNvSpPr/>
            <p:nvPr/>
          </p:nvSpPr>
          <p:spPr>
            <a:xfrm>
              <a:off x="2380883" y="1224423"/>
              <a:ext cx="3096943" cy="4631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solidFill>
                    <a:srgbClr val="1F497D"/>
                  </a:solidFill>
                </a:rPr>
                <a:t>High intensity beam line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A3909E7E-B961-A4F0-628F-B56345A21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772397"/>
          </a:xfrm>
        </p:spPr>
        <p:txBody>
          <a:bodyPr>
            <a:normAutofit fontScale="90000"/>
          </a:bodyPr>
          <a:lstStyle/>
          <a:p>
            <a:r>
              <a:rPr lang="en-GB" dirty="0"/>
              <a:t>Possible Future Projects for EP-DT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0E716-7A49-4CE2-F35C-C766999C8E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" y="1005883"/>
            <a:ext cx="5707380" cy="3136271"/>
          </a:xfrm>
        </p:spPr>
        <p:txBody>
          <a:bodyPr>
            <a:normAutofit/>
          </a:bodyPr>
          <a:lstStyle/>
          <a:p>
            <a:pPr marL="288000" indent="-288000"/>
            <a:r>
              <a:rPr lang="en-GB" sz="1800" dirty="0"/>
              <a:t>A decision has been taken in March 2024				regarding the ECN3 beamline: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800" b="1" dirty="0">
                <a:solidFill>
                  <a:srgbClr val="1F497D"/>
                </a:solidFill>
              </a:rPr>
              <a:t>The </a:t>
            </a:r>
            <a:r>
              <a:rPr lang="en-GB" sz="1800" b="1" dirty="0" err="1">
                <a:solidFill>
                  <a:srgbClr val="1F497D"/>
                </a:solidFill>
              </a:rPr>
              <a:t>SHiP</a:t>
            </a:r>
            <a:r>
              <a:rPr lang="en-GB" sz="1800" b="1" dirty="0">
                <a:solidFill>
                  <a:srgbClr val="1F497D"/>
                </a:solidFill>
              </a:rPr>
              <a:t> project has been selected </a:t>
            </a:r>
          </a:p>
          <a:p>
            <a:pPr marL="288000" indent="-288000">
              <a:buFont typeface="Wingdings" panose="05000000000000000000" pitchFamily="2" charset="2"/>
              <a:buChar char="Ø"/>
            </a:pPr>
            <a:r>
              <a:rPr lang="en-GB" sz="1800" dirty="0"/>
              <a:t>However, it has also been officially stated that:</a:t>
            </a:r>
          </a:p>
          <a:p>
            <a:pPr marL="288000" indent="0">
              <a:buNone/>
            </a:pPr>
            <a:r>
              <a:rPr lang="en-GB" sz="1400" i="1" dirty="0"/>
              <a:t>CERN's contribution during the R&amp;D and construction phases will be primarily focused on the muon spectrometer magnet and on the interfaces between the experimental area and the detector, as part of the host lab responsibility. … Given the emphasis on </a:t>
            </a:r>
            <a:r>
              <a:rPr lang="en-GB" sz="1400" b="1" i="1" dirty="0"/>
              <a:t>developing and constructing all detector components outside CERN</a:t>
            </a:r>
            <a:r>
              <a:rPr lang="en-GB" sz="1400" i="1" dirty="0"/>
              <a:t> except for the magnet, significant </a:t>
            </a:r>
            <a:r>
              <a:rPr lang="en-GB" sz="1400" b="1" i="1" dirty="0"/>
              <a:t>effort will be required from CERN in terms of coordination, design support, and integration</a:t>
            </a:r>
            <a:r>
              <a:rPr lang="en-GB" sz="1400" i="1" dirty="0"/>
              <a:t>. This is particularly important for the decay volume and the straw tracker.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FAC287-4475-1B37-90AE-0A5A840E6E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03720" y="6464684"/>
            <a:ext cx="2133600" cy="365125"/>
          </a:xfrm>
        </p:spPr>
        <p:txBody>
          <a:bodyPr/>
          <a:lstStyle/>
          <a:p>
            <a:fld id="{1C1D1EDF-93B2-804D-ACEB-DB49636CB5FB}" type="slidenum">
              <a:rPr lang="en-US" smtClean="0"/>
              <a:t>13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BE7B87F-A2ED-70F9-1581-2B72064FEE80}"/>
              </a:ext>
            </a:extLst>
          </p:cNvPr>
          <p:cNvSpPr txBox="1"/>
          <p:nvPr/>
        </p:nvSpPr>
        <p:spPr>
          <a:xfrm>
            <a:off x="266895" y="3997526"/>
            <a:ext cx="8877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>
                <a:solidFill>
                  <a:srgbClr val="1F497D"/>
                </a:solidFill>
              </a:rPr>
              <a:t>The most promising projects for EP-DT for the 2030s are therefore the ALICE3 and LHCb phase II upgrades, currently undergoing a descoping exercise, aiming approval by the CERN Research Board in autumn 2024  </a:t>
            </a:r>
          </a:p>
        </p:txBody>
      </p:sp>
      <p:pic>
        <p:nvPicPr>
          <p:cNvPr id="13" name="Google Shape;440;p78" descr="Diagram&#10;&#10;Description automatically generated">
            <a:extLst>
              <a:ext uri="{FF2B5EF4-FFF2-40B4-BE49-F238E27FC236}">
                <a16:creationId xmlns:a16="http://schemas.microsoft.com/office/drawing/2014/main" id="{75D4DF24-FAAA-A1E9-E82D-CF3BF2D4040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392618" y="4655226"/>
            <a:ext cx="3019620" cy="20918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451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DD2367-881F-9131-BE66-FB1057F637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176"/>
          <a:stretch/>
        </p:blipFill>
        <p:spPr>
          <a:xfrm>
            <a:off x="4596775" y="1067605"/>
            <a:ext cx="4274425" cy="3998877"/>
          </a:xfrm>
          <a:prstGeom prst="rect">
            <a:avLst/>
          </a:prstGeom>
        </p:spPr>
      </p:pic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14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9ED955-CF73-3A7A-A9D2-6DFB1DDAA6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800" y="2902144"/>
            <a:ext cx="3649583" cy="1998222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1E3D3D8B-12E4-1287-34FC-F0AC212F594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230409" y="112368"/>
            <a:ext cx="8535609" cy="813197"/>
          </a:xfrm>
          <a:noFill/>
        </p:spPr>
        <p:txBody>
          <a:bodyPr>
            <a:normAutofit/>
          </a:bodyPr>
          <a:lstStyle/>
          <a:p>
            <a:pPr>
              <a:defRPr/>
            </a:pPr>
            <a:r>
              <a:rPr lang="en-US" sz="3600" b="1" dirty="0">
                <a:solidFill>
                  <a:schemeClr val="bg1">
                    <a:lumMod val="95000"/>
                  </a:schemeClr>
                </a:solidFill>
              </a:rPr>
              <a:t>  </a:t>
            </a:r>
            <a:r>
              <a:rPr lang="en-US" sz="3600" b="1" dirty="0"/>
              <a:t>News abou</a:t>
            </a:r>
            <a:r>
              <a:rPr lang="en-US" sz="3600" dirty="0"/>
              <a:t>t </a:t>
            </a:r>
            <a:r>
              <a:rPr lang="en-US" sz="3600" b="1" dirty="0">
                <a:solidFill>
                  <a:schemeClr val="tx2"/>
                </a:solidFill>
              </a:rPr>
              <a:t>Building 140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BF89EBE-B8E1-E534-4FC9-8920A4DF9C77}"/>
              </a:ext>
            </a:extLst>
          </p:cNvPr>
          <p:cNvSpPr txBox="1">
            <a:spLocks/>
          </p:cNvSpPr>
          <p:nvPr/>
        </p:nvSpPr>
        <p:spPr bwMode="auto">
          <a:xfrm>
            <a:off x="108323" y="1067605"/>
            <a:ext cx="4197807" cy="286302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400" b="1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tx1"/>
                </a:solidFill>
              </a:rPr>
              <a:t>General analysis of the Meyrin site has been carried out, leading to the conclusion that building 140 will be carried out in two phases:</a:t>
            </a: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chemeClr val="tx2"/>
                </a:solidFill>
              </a:rPr>
              <a:t>Phase 1:</a:t>
            </a:r>
            <a:r>
              <a:rPr lang="en-US" sz="1600" b="0" dirty="0">
                <a:solidFill>
                  <a:schemeClr val="tx2"/>
                </a:solidFill>
              </a:rPr>
              <a:t> Facilities for EP-DT and office space for EP and the user community</a:t>
            </a: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chemeClr val="tx2"/>
                </a:solidFill>
              </a:rPr>
              <a:t>Phase 2:</a:t>
            </a:r>
            <a:r>
              <a:rPr lang="en-US" sz="1600" b="0" dirty="0">
                <a:solidFill>
                  <a:schemeClr val="tx2"/>
                </a:solidFill>
              </a:rPr>
              <a:t> Offices, labs and meeting rooms for IR, HSE, Council Chamber  </a:t>
            </a: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600" b="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600" b="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600" b="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600" b="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600" b="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en-US" sz="1600" b="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endParaRPr lang="fr-CH" sz="1050" b="0" dirty="0">
              <a:solidFill>
                <a:schemeClr val="tx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1A9428-0E89-4A64-C826-7D28880ABF77}"/>
              </a:ext>
            </a:extLst>
          </p:cNvPr>
          <p:cNvSpPr txBox="1"/>
          <p:nvPr/>
        </p:nvSpPr>
        <p:spPr>
          <a:xfrm>
            <a:off x="105868" y="5066482"/>
            <a:ext cx="888923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tx1"/>
                </a:solidFill>
              </a:rPr>
              <a:t>A Market Survey and an Invitation to Tender (IT-4827) have been carried out in 2023/2024. </a:t>
            </a:r>
          </a:p>
          <a:p>
            <a:pPr marL="285750" indent="-285750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00" b="0" dirty="0">
                <a:solidFill>
                  <a:schemeClr val="tx1"/>
                </a:solidFill>
              </a:rPr>
              <a:t>Representatives of the users for building 140 have been involved in the IT process. 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1600" b="0" dirty="0">
                <a:solidFill>
                  <a:srgbClr val="1F497D"/>
                </a:solidFill>
              </a:rPr>
              <a:t>Eight bidders presented their proposed design of the building to an Evaluation </a:t>
            </a:r>
            <a:r>
              <a:rPr lang="en-US" sz="1600" dirty="0">
                <a:solidFill>
                  <a:srgbClr val="1F497D"/>
                </a:solidFill>
              </a:rPr>
              <a:t>P</a:t>
            </a:r>
            <a:r>
              <a:rPr lang="en-US" sz="1600" b="0" dirty="0">
                <a:solidFill>
                  <a:srgbClr val="1F497D"/>
                </a:solidFill>
              </a:rPr>
              <a:t>anel.</a:t>
            </a:r>
          </a:p>
          <a:p>
            <a:pPr marL="285750" indent="-285750">
              <a:spcBef>
                <a:spcPts val="0"/>
              </a:spcBef>
              <a:buFont typeface="Wingdings" panose="05000000000000000000" pitchFamily="2" charset="2"/>
              <a:buChar char="Ø"/>
              <a:defRPr/>
            </a:pPr>
            <a:r>
              <a:rPr lang="en-US" sz="1600" dirty="0">
                <a:solidFill>
                  <a:srgbClr val="1F497D"/>
                </a:solidFill>
              </a:rPr>
              <a:t>The process was successfully concluded in May 2024 and the contract with selected Consultant will start in September 2024, after the final decision is taken by the CERN Finance Committee.</a:t>
            </a:r>
            <a:endParaRPr lang="en-US" sz="2800" b="0" dirty="0">
              <a:solidFill>
                <a:srgbClr val="1F497D"/>
              </a:solidFill>
            </a:endParaRPr>
          </a:p>
          <a:p>
            <a:endParaRPr lang="en-GB" dirty="0"/>
          </a:p>
        </p:txBody>
      </p:sp>
      <p:pic>
        <p:nvPicPr>
          <p:cNvPr id="4" name="Picture 3" descr="A white and black text with black text&#10;&#10;Description automatically generated">
            <a:extLst>
              <a:ext uri="{FF2B5EF4-FFF2-40B4-BE49-F238E27FC236}">
                <a16:creationId xmlns:a16="http://schemas.microsoft.com/office/drawing/2014/main" id="{230AC97A-D776-DECD-475D-C5F967812E1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1053" y="1315879"/>
            <a:ext cx="4566636" cy="350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028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F5E6BE4-264C-74FE-4C5B-92BE1BBC1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D58D974-4493-48C5-15F9-3F37DAB632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90" y="1032729"/>
            <a:ext cx="5329719" cy="2901378"/>
          </a:xfrm>
          <a:prstGeom prst="rect">
            <a:avLst/>
          </a:prstGeom>
        </p:spPr>
      </p:pic>
      <p:sp>
        <p:nvSpPr>
          <p:cNvPr id="7" name="Title 2">
            <a:extLst>
              <a:ext uri="{FF2B5EF4-FFF2-40B4-BE49-F238E27FC236}">
                <a16:creationId xmlns:a16="http://schemas.microsoft.com/office/drawing/2014/main" id="{B5F302E2-171D-70F5-B919-2E91B2E07410}"/>
              </a:ext>
            </a:extLst>
          </p:cNvPr>
          <p:cNvSpPr txBox="1">
            <a:spLocks/>
          </p:cNvSpPr>
          <p:nvPr/>
        </p:nvSpPr>
        <p:spPr>
          <a:xfrm>
            <a:off x="413538" y="99632"/>
            <a:ext cx="8532019" cy="799307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l" defTabSz="914400" eaLnBrk="1" hangingPunct="1">
              <a:lnSpc>
                <a:spcPct val="90000"/>
              </a:lnSpc>
              <a:spcBef>
                <a:spcPts val="0"/>
              </a:spcBef>
              <a:buNone/>
              <a:defRPr sz="36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fr-CH" sz="4000" dirty="0">
                <a:solidFill>
                  <a:srgbClr val="1F497D"/>
                </a:solidFill>
              </a:rPr>
              <a:t>Consultant Programme</a:t>
            </a:r>
            <a:endParaRPr lang="en-GB" sz="4000" dirty="0">
              <a:solidFill>
                <a:srgbClr val="1F497D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6FBE4BB-D976-4876-B6D1-79A44D18C9FB}"/>
              </a:ext>
            </a:extLst>
          </p:cNvPr>
          <p:cNvSpPr/>
          <p:nvPr/>
        </p:nvSpPr>
        <p:spPr>
          <a:xfrm>
            <a:off x="413538" y="1777039"/>
            <a:ext cx="3885626" cy="118778"/>
          </a:xfrm>
          <a:prstGeom prst="rect">
            <a:avLst/>
          </a:prstGeom>
          <a:solidFill>
            <a:schemeClr val="tx1">
              <a:lumMod val="60000"/>
              <a:lumOff val="40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F8AE7C-05FD-FA1C-6839-4AADB0D504F8}"/>
              </a:ext>
            </a:extLst>
          </p:cNvPr>
          <p:cNvSpPr txBox="1"/>
          <p:nvPr/>
        </p:nvSpPr>
        <p:spPr bwMode="auto">
          <a:xfrm>
            <a:off x="5876492" y="1140918"/>
            <a:ext cx="2696008" cy="412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fr-CH" dirty="0">
                <a:solidFill>
                  <a:srgbClr val="1F497D"/>
                </a:solidFill>
              </a:rPr>
              <a:t>Official Start in Sept. 2024</a:t>
            </a:r>
            <a:endParaRPr lang="en-GB" dirty="0">
              <a:solidFill>
                <a:srgbClr val="1F497D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678827-F50F-1899-3E7B-4032D43AB9C4}"/>
              </a:ext>
            </a:extLst>
          </p:cNvPr>
          <p:cNvSpPr/>
          <p:nvPr/>
        </p:nvSpPr>
        <p:spPr>
          <a:xfrm>
            <a:off x="4076660" y="1249896"/>
            <a:ext cx="678220" cy="118778"/>
          </a:xfrm>
          <a:prstGeom prst="rect">
            <a:avLst/>
          </a:prstGeom>
          <a:noFill/>
          <a:ln w="28575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5DEF9DD-F52B-F444-1A66-1BD40261A58F}"/>
              </a:ext>
            </a:extLst>
          </p:cNvPr>
          <p:cNvCxnSpPr>
            <a:cxnSpLocks/>
          </p:cNvCxnSpPr>
          <p:nvPr/>
        </p:nvCxnSpPr>
        <p:spPr>
          <a:xfrm>
            <a:off x="4754880" y="1370245"/>
            <a:ext cx="1136852" cy="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8A398290-062A-F5C9-AC92-0443A400E1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374582"/>
            <a:ext cx="9148927" cy="195936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E77FD95-D801-3C2E-2389-9444E7DED986}"/>
              </a:ext>
            </a:extLst>
          </p:cNvPr>
          <p:cNvSpPr txBox="1"/>
          <p:nvPr/>
        </p:nvSpPr>
        <p:spPr>
          <a:xfrm>
            <a:off x="5582369" y="1605896"/>
            <a:ext cx="3569251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497D"/>
                </a:solidFill>
              </a:rPr>
              <a:t>Discussions between SCE project managers and EP-DT members about the Design of the DT part resumed yesterday.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00" dirty="0">
              <a:solidFill>
                <a:srgbClr val="1F497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497D"/>
                </a:solidFill>
              </a:rPr>
              <a:t>Demolition of building 25 scheduled for Q2 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000" dirty="0">
              <a:solidFill>
                <a:srgbClr val="1F497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497D"/>
                </a:solidFill>
              </a:rPr>
              <a:t>We have to reallocate about 30 colleagues in Q1 2026</a:t>
            </a:r>
          </a:p>
        </p:txBody>
      </p:sp>
    </p:spTree>
    <p:extLst>
      <p:ext uri="{BB962C8B-B14F-4D97-AF65-F5344CB8AC3E}">
        <p14:creationId xmlns:p14="http://schemas.microsoft.com/office/powerpoint/2010/main" val="111262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917177"/>
          </a:xfrm>
        </p:spPr>
        <p:txBody>
          <a:bodyPr/>
          <a:lstStyle/>
          <a:p>
            <a:r>
              <a:rPr lang="en-GB" dirty="0"/>
              <a:t>Concluding remarks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4888" y="1056308"/>
            <a:ext cx="8614224" cy="5298772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/>
              <a:t>We are living in very challenging times, from many viewpoints!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1F497D"/>
                </a:solidFill>
              </a:rPr>
              <a:t>We are committed to support the CERN experiments with the resources available, which are very tight.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More volatile resources (TECH, DOCT, GRAE, FSUs etc.) are fundamental to </a:t>
            </a:r>
            <a:r>
              <a:rPr lang="en-GB" sz="2000" dirty="0" err="1"/>
              <a:t>fulfill</a:t>
            </a:r>
            <a:r>
              <a:rPr lang="en-GB" sz="2000" dirty="0"/>
              <a:t> our commitments for the Phase II upgrades of ATLAS and CMS. 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The collaboration with the teams of the experiments is very good</a:t>
            </a:r>
            <a:r>
              <a:rPr lang="en-GB" sz="2000" dirty="0"/>
              <a:t>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tx2"/>
                </a:solidFill>
              </a:rPr>
              <a:t>A decision about the LHC schedule is expected in September 2024.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chemeClr val="tx2"/>
                </a:solidFill>
              </a:rPr>
              <a:t>Building 140 is another challenge, but progress has been finally very good over the past year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/>
              <a:t>The age-profile of persons on ICs is a concern as 30% of the staff will retire before the end of the decade.</a:t>
            </a:r>
            <a:r>
              <a:rPr lang="en-GB" sz="2000" dirty="0"/>
              <a:t>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000" dirty="0"/>
              <a:t>It is important to maintain the expertise and facilities of EP-DT and the various services we provide.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200" dirty="0"/>
          </a:p>
          <a:p>
            <a:pPr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000" b="1" dirty="0">
                <a:solidFill>
                  <a:schemeClr val="tx2"/>
                </a:solidFill>
              </a:rPr>
              <a:t>We have to ensure continuity of the competencies in the DT group! </a:t>
            </a:r>
          </a:p>
          <a:p>
            <a:pPr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248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375" y="47423"/>
            <a:ext cx="5477435" cy="848806"/>
          </a:xfrm>
        </p:spPr>
        <p:txBody>
          <a:bodyPr/>
          <a:lstStyle/>
          <a:p>
            <a:pPr algn="l"/>
            <a:r>
              <a:rPr lang="en-US" dirty="0"/>
              <a:t>EP-DT Barbeque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2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62314" y="5809349"/>
            <a:ext cx="54941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Many thanks to all who contributed!</a:t>
            </a:r>
            <a:endParaRPr lang="en-GB" sz="2800" dirty="0">
              <a:solidFill>
                <a:schemeClr val="tx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F1C620D-797E-AFAA-9D4B-FB7828E07A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68" y="1013255"/>
            <a:ext cx="4137660" cy="21434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AA0A970-036B-08B3-FF96-692AAADD3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0265" y="5038200"/>
            <a:ext cx="2330331" cy="148921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84A1CB9-85FC-A115-0724-26EA3B73BF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7068" y="3300609"/>
            <a:ext cx="2495662" cy="234576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6214611-3D28-D08B-08E2-FD6E3D6AF4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588" y="3292989"/>
            <a:ext cx="3142297" cy="235557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A42A1B09-1D10-020E-179D-A0EF3656D8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0541" y="3292989"/>
            <a:ext cx="2495662" cy="166867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C658CB63-051E-96B2-25C4-04967C44593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50327" y="637955"/>
            <a:ext cx="4025876" cy="2520479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334628" y="1716445"/>
            <a:ext cx="240932" cy="310475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050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3</a:t>
            </a:fld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98B63-9EF3-C823-A9A0-4DA2F6C11D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3076" y="1985108"/>
            <a:ext cx="7123723" cy="4325423"/>
          </a:xfrm>
        </p:spPr>
        <p:txBody>
          <a:bodyPr/>
          <a:lstStyle/>
          <a:p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6B1C0A-55C1-C93C-D61C-D8E0E960C2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017" y="1349475"/>
            <a:ext cx="8444004" cy="511062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32BBE70-C471-5587-0B2A-793CA3454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-533"/>
            <a:ext cx="8405812" cy="1334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8800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971" y="28136"/>
            <a:ext cx="8229600" cy="1011771"/>
          </a:xfrm>
        </p:spPr>
        <p:txBody>
          <a:bodyPr>
            <a:normAutofit/>
          </a:bodyPr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971" y="1152521"/>
            <a:ext cx="6152969" cy="5182800"/>
          </a:xfrm>
        </p:spPr>
        <p:txBody>
          <a:bodyPr>
            <a:normAutofit/>
          </a:bodyPr>
          <a:lstStyle/>
          <a:p>
            <a:r>
              <a:rPr lang="en-GB" sz="2400" b="1" dirty="0"/>
              <a:t>Overview of the EP-DT group composition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1F497D"/>
                </a:solidFill>
              </a:rPr>
              <a:t>Great challenges ahead of us</a:t>
            </a:r>
          </a:p>
          <a:p>
            <a:pPr marL="457200" lvl="1" indent="0">
              <a:buNone/>
            </a:pPr>
            <a:endParaRPr lang="en-GB" sz="1200" dirty="0"/>
          </a:p>
          <a:p>
            <a:r>
              <a:rPr lang="en-GB" sz="2400" b="1" dirty="0"/>
              <a:t>Activities of the group on projects not mentioned in the following presentations can be found in the </a:t>
            </a:r>
            <a:r>
              <a:rPr lang="en-GB" sz="2400" b="1" dirty="0">
                <a:hlinkClick r:id="rId2"/>
              </a:rPr>
              <a:t>EP-DT Annual Report</a:t>
            </a:r>
            <a:endParaRPr lang="en-GB" sz="2000" b="1" dirty="0"/>
          </a:p>
          <a:p>
            <a:pPr marL="457200" lvl="1" indent="0">
              <a:buNone/>
            </a:pPr>
            <a:r>
              <a:rPr lang="en-GB" sz="1200" b="1" dirty="0"/>
              <a:t>     </a:t>
            </a:r>
          </a:p>
          <a:p>
            <a:r>
              <a:rPr lang="en-GB" sz="2600" b="1" dirty="0"/>
              <a:t>Things coming up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b="1" dirty="0"/>
              <a:t>Possible future projects: ALICE 3 and LHCb phase II upgrades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2200" b="1" dirty="0"/>
              <a:t>News about building 140+ </a:t>
            </a:r>
          </a:p>
          <a:p>
            <a:pPr marL="0" indent="0">
              <a:buNone/>
            </a:pPr>
            <a:endParaRPr lang="en-GB" sz="1200" b="1" dirty="0"/>
          </a:p>
          <a:p>
            <a:r>
              <a:rPr lang="en-GB" sz="2600" b="1" dirty="0"/>
              <a:t>Concluding remarks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4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D07F36E-093D-93F3-5663-1B7449D55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67451">
            <a:off x="6394611" y="1853102"/>
            <a:ext cx="2450778" cy="3476829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23433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02"/>
            <a:ext cx="8229600" cy="818117"/>
          </a:xfrm>
        </p:spPr>
        <p:txBody>
          <a:bodyPr>
            <a:normAutofit fontScale="90000"/>
          </a:bodyPr>
          <a:lstStyle/>
          <a:p>
            <a:r>
              <a:rPr lang="en-GB" dirty="0"/>
              <a:t>EP-DT Composition and Structure</a:t>
            </a:r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64278398"/>
              </p:ext>
            </p:extLst>
          </p:nvPr>
        </p:nvGraphicFramePr>
        <p:xfrm>
          <a:off x="4690628" y="774323"/>
          <a:ext cx="40386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>
                  <a:extLst>
                    <a:ext uri="{9D8B030D-6E8A-4147-A177-3AD203B41FA5}">
                      <a16:colId xmlns:a16="http://schemas.microsoft.com/office/drawing/2014/main" val="5882102"/>
                    </a:ext>
                  </a:extLst>
                </a:gridCol>
                <a:gridCol w="2019300">
                  <a:extLst>
                    <a:ext uri="{9D8B030D-6E8A-4147-A177-3AD203B41FA5}">
                      <a16:colId xmlns:a16="http://schemas.microsoft.com/office/drawing/2014/main" val="4554296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Personnel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FTE 2024</a:t>
                      </a:r>
                      <a:r>
                        <a:rPr lang="en-GB" baseline="0" dirty="0"/>
                        <a:t>    (2023)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6944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Staff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88                 (84)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10474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Fellows /GRADs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32                 (31)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916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PJAS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  2                   (3)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7195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Doct</a:t>
                      </a:r>
                      <a:r>
                        <a:rPr lang="en-US" sz="1600" dirty="0"/>
                        <a:t>.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17                 (20)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414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Tech. Students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</a:t>
                      </a:r>
                      <a:r>
                        <a:rPr lang="en-GB" baseline="0" dirty="0"/>
                        <a:t>12</a:t>
                      </a:r>
                      <a:r>
                        <a:rPr lang="en-GB" dirty="0"/>
                        <a:t>           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/>
                        <a:t>      (11)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415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Trainees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  5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/>
                        <a:t>                  (9)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7144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FSU PH-02 (S 302):</a:t>
                      </a:r>
                    </a:p>
                    <a:p>
                      <a:r>
                        <a:rPr lang="en-US" sz="1600" dirty="0"/>
                        <a:t>FSU</a:t>
                      </a:r>
                      <a:r>
                        <a:rPr lang="en-US" sz="1600" baseline="0" dirty="0"/>
                        <a:t> PH-40 (S 287):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26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/>
                        <a:t>          </a:t>
                      </a:r>
                      <a:r>
                        <a:rPr lang="en-GB" baseline="0" dirty="0"/>
                        <a:t> </a:t>
                      </a:r>
                      <a:r>
                        <a:rPr lang="en-GB" dirty="0"/>
                        <a:t>     (16)</a:t>
                      </a:r>
                    </a:p>
                    <a:p>
                      <a:r>
                        <a:rPr lang="en-GB" dirty="0"/>
                        <a:t>   14                 (16)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0268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Contributing</a:t>
                      </a:r>
                      <a:r>
                        <a:rPr lang="en-US" sz="1600" baseline="0" dirty="0"/>
                        <a:t> Retirees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     5                   (6)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8588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 201               (196) 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1267760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75930" y="6396193"/>
            <a:ext cx="2133600" cy="365125"/>
          </a:xfrm>
        </p:spPr>
        <p:txBody>
          <a:bodyPr/>
          <a:lstStyle/>
          <a:p>
            <a:fld id="{1C1D1EDF-93B2-804D-ACEB-DB49636CB5FB}" type="slidenum">
              <a:rPr lang="en-US" smtClean="0"/>
              <a:t>5</a:t>
            </a:fld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307899" y="4828097"/>
            <a:ext cx="88361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Comments: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number of Staff members is increased slightly (Three 5-year LD positions for CO</a:t>
            </a:r>
            <a:r>
              <a:rPr lang="en-GB" sz="1600" baseline="-25000" dirty="0"/>
              <a:t>2</a:t>
            </a:r>
            <a:r>
              <a:rPr lang="en-GB" sz="1600" dirty="0"/>
              <a:t> cooling project)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1 Staff members (included in the counting) is on long term sick-leave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Many Fellows, DOCT and TECH are affiliated to DT, but are only partially on DT quota.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FSUs in the FS and EF sections are crucial to fulfil our mission (~20% of the workforce).</a:t>
            </a: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37694731"/>
              </p:ext>
            </p:extLst>
          </p:nvPr>
        </p:nvGraphicFramePr>
        <p:xfrm>
          <a:off x="370258" y="774323"/>
          <a:ext cx="4038600" cy="3997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2105">
                  <a:extLst>
                    <a:ext uri="{9D8B030D-6E8A-4147-A177-3AD203B41FA5}">
                      <a16:colId xmlns:a16="http://schemas.microsoft.com/office/drawing/2014/main" val="4175349554"/>
                    </a:ext>
                  </a:extLst>
                </a:gridCol>
                <a:gridCol w="1246495">
                  <a:extLst>
                    <a:ext uri="{9D8B030D-6E8A-4147-A177-3AD203B41FA5}">
                      <a16:colId xmlns:a16="http://schemas.microsoft.com/office/drawing/2014/main" val="403306104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Persons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9028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Technology</a:t>
                      </a:r>
                      <a:r>
                        <a:rPr lang="en-GB" sz="1400" b="1" baseline="0" dirty="0"/>
                        <a:t> &amp;Physics (TP)</a:t>
                      </a:r>
                    </a:p>
                    <a:p>
                      <a:r>
                        <a:rPr lang="en-GB" sz="1400" baseline="0" dirty="0"/>
                        <a:t>SL: Thierry Gys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13 MPA etc.</a:t>
                      </a:r>
                      <a:r>
                        <a:rPr lang="en-GB" sz="1400" baseline="0" dirty="0"/>
                        <a:t>    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212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Detector Development (DD)</a:t>
                      </a:r>
                    </a:p>
                    <a:p>
                      <a:r>
                        <a:rPr lang="en-GB" sz="1400" dirty="0"/>
                        <a:t>SL:</a:t>
                      </a:r>
                      <a:r>
                        <a:rPr lang="en-GB" sz="1400" baseline="0" dirty="0"/>
                        <a:t> Petra Riedler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20</a:t>
                      </a:r>
                    </a:p>
                    <a:p>
                      <a:r>
                        <a:rPr lang="en-GB" sz="1400" dirty="0"/>
                        <a:t>MPA etc.</a:t>
                      </a:r>
                      <a:r>
                        <a:rPr lang="en-GB" sz="1400" baseline="0" dirty="0"/>
                        <a:t>    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4292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Fluidic</a:t>
                      </a:r>
                      <a:r>
                        <a:rPr lang="en-GB" sz="1400" b="1" baseline="0" dirty="0"/>
                        <a:t> Systems (FS)</a:t>
                      </a:r>
                    </a:p>
                    <a:p>
                      <a:r>
                        <a:rPr lang="en-GB" sz="1400" baseline="0" dirty="0"/>
                        <a:t>SL: Paolo Petagna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31</a:t>
                      </a:r>
                    </a:p>
                    <a:p>
                      <a:r>
                        <a:rPr lang="en-GB" sz="1400" dirty="0"/>
                        <a:t>MPA etc.</a:t>
                      </a:r>
                      <a:r>
                        <a:rPr lang="en-GB" sz="1400" baseline="0" dirty="0"/>
                        <a:t>  16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151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Detector</a:t>
                      </a:r>
                      <a:r>
                        <a:rPr lang="en-GB" sz="1400" b="1" baseline="0" dirty="0"/>
                        <a:t> Interface (DI)</a:t>
                      </a:r>
                    </a:p>
                    <a:p>
                      <a:r>
                        <a:rPr lang="en-GB" sz="1400" baseline="0" dirty="0"/>
                        <a:t>SL: Xavier Pons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  9</a:t>
                      </a:r>
                    </a:p>
                    <a:p>
                      <a:r>
                        <a:rPr lang="en-GB" sz="1400" dirty="0"/>
                        <a:t>MPA etc.</a:t>
                      </a:r>
                      <a:r>
                        <a:rPr lang="en-GB" sz="1400" baseline="0" dirty="0"/>
                        <a:t>    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1430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Engineering Facilities</a:t>
                      </a:r>
                      <a:r>
                        <a:rPr lang="en-GB" sz="1400" b="1" baseline="0" dirty="0"/>
                        <a:t> (EF)</a:t>
                      </a:r>
                    </a:p>
                    <a:p>
                      <a:r>
                        <a:rPr lang="en-GB" sz="1400" dirty="0"/>
                        <a:t>SL: Hans Danielsson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13</a:t>
                      </a:r>
                    </a:p>
                    <a:p>
                      <a:r>
                        <a:rPr lang="en-GB" sz="1400" dirty="0"/>
                        <a:t>MPA</a:t>
                      </a:r>
                      <a:r>
                        <a:rPr lang="en-GB" sz="1400" baseline="0" dirty="0"/>
                        <a:t> etc.    1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85300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Engineering</a:t>
                      </a:r>
                      <a:r>
                        <a:rPr lang="en-GB" sz="1400" b="1" baseline="0" dirty="0"/>
                        <a:t> Office (EO)</a:t>
                      </a:r>
                    </a:p>
                    <a:p>
                      <a:r>
                        <a:rPr lang="en-GB" sz="1400" baseline="0" dirty="0"/>
                        <a:t>SL: Andrea Catinaccio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15</a:t>
                      </a:r>
                    </a:p>
                    <a:p>
                      <a:r>
                        <a:rPr lang="en-GB" sz="1400" dirty="0"/>
                        <a:t>MPA etc.</a:t>
                      </a:r>
                      <a:r>
                        <a:rPr lang="en-GB" sz="1400" baseline="0" dirty="0"/>
                        <a:t>    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447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dirty="0"/>
                        <a:t>Construction &amp; Operations (CO)</a:t>
                      </a:r>
                    </a:p>
                    <a:p>
                      <a:r>
                        <a:rPr lang="en-GB" sz="1400" dirty="0"/>
                        <a:t>SL: Antti Onnela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MPE:         17</a:t>
                      </a:r>
                    </a:p>
                    <a:p>
                      <a:r>
                        <a:rPr lang="en-GB" sz="1400" dirty="0"/>
                        <a:t>MPA etc.</a:t>
                      </a:r>
                      <a:r>
                        <a:rPr lang="en-GB" sz="1400" baseline="0" dirty="0"/>
                        <a:t>    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28791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91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84997" y="14748"/>
            <a:ext cx="8229600" cy="9070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800" b="1" kern="1200">
                <a:solidFill>
                  <a:srgbClr val="1F497D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400" dirty="0">
                <a:solidFill>
                  <a:schemeClr val="tx2"/>
                </a:solidFill>
              </a:rPr>
              <a:t>FSU Activities in EP-DT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2236" y="4156995"/>
            <a:ext cx="84855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Total of hours for 2023: ~55,000 hours (~30 FTE) for a cost of about 3 MCHF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new FSU contracts are in place since July 2023 (MPT) resp. April 2024 (EP Tech. Support)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EP Technical Support merges the old DT contract (PH-02) and the CMS contract (PH-04 ).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total FSU personal number is going up to 40.</a:t>
            </a:r>
            <a:endParaRPr lang="en-US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chemeClr val="tx2"/>
                </a:solidFill>
              </a:rPr>
              <a:t>FSUs are an important resource to respond to urgent needs of the experiments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For both new FSU contracts (S287, MPT Workshop, and S302, EP Technical Support), we work with the previous contractors and largely with the same personnel.</a:t>
            </a:r>
          </a:p>
          <a:p>
            <a:pPr marL="1200150" lvl="2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 descr="A pie chart with numbers and text with Crust in the background&#10;&#10;Description automatically generated">
            <a:extLst>
              <a:ext uri="{FF2B5EF4-FFF2-40B4-BE49-F238E27FC236}">
                <a16:creationId xmlns:a16="http://schemas.microsoft.com/office/drawing/2014/main" id="{C101BC2A-5CE9-7AF9-9741-EDAA970F9F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7008" y="1032921"/>
            <a:ext cx="6157728" cy="2859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726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562" y="36240"/>
            <a:ext cx="8229600" cy="903777"/>
          </a:xfrm>
        </p:spPr>
        <p:txBody>
          <a:bodyPr>
            <a:normAutofit fontScale="90000"/>
          </a:bodyPr>
          <a:lstStyle/>
          <a:p>
            <a:r>
              <a:rPr lang="en-GB" dirty="0"/>
              <a:t>EP-DT Summer Students 2024 </a:t>
            </a:r>
            <a:r>
              <a:rPr lang="en-GB" sz="3100" dirty="0"/>
              <a:t>(1/2)</a:t>
            </a:r>
            <a:endParaRPr lang="en-GB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6F900EC-ABDF-8788-2232-920D98142AF1}"/>
              </a:ext>
            </a:extLst>
          </p:cNvPr>
          <p:cNvGrpSpPr/>
          <p:nvPr/>
        </p:nvGrpSpPr>
        <p:grpSpPr>
          <a:xfrm>
            <a:off x="2135972" y="1053231"/>
            <a:ext cx="1670958" cy="1962118"/>
            <a:chOff x="1784864" y="1053231"/>
            <a:chExt cx="1670958" cy="1962118"/>
          </a:xfrm>
        </p:grpSpPr>
        <p:sp>
          <p:nvSpPr>
            <p:cNvPr id="54" name="TextBox 53"/>
            <p:cNvSpPr txBox="1"/>
            <p:nvPr/>
          </p:nvSpPr>
          <p:spPr>
            <a:xfrm>
              <a:off x="1784864" y="2276685"/>
              <a:ext cx="167095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050" b="1" dirty="0" err="1"/>
                <a:t>Natalya</a:t>
              </a:r>
              <a:r>
                <a:rPr lang="fr-CH" sz="1050" b="1" dirty="0"/>
                <a:t> </a:t>
              </a:r>
            </a:p>
            <a:p>
              <a:pPr algn="ctr"/>
              <a:r>
                <a:rPr lang="fr-CH" sz="1050" b="1" dirty="0"/>
                <a:t>GERASSYOVA</a:t>
              </a:r>
            </a:p>
            <a:p>
              <a:pPr algn="ctr"/>
              <a:r>
                <a:rPr lang="fr-CH" sz="1050" dirty="0"/>
                <a:t>17.06. to 09.08 </a:t>
              </a:r>
            </a:p>
            <a:p>
              <a:pPr algn="ctr"/>
              <a:r>
                <a:rPr lang="fr-CH" sz="1050" dirty="0"/>
                <a:t>SV: L. DIEHL/O.K</a:t>
              </a: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0722B91-EA65-DA59-4454-C72D89CEFEB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25404" y="1053231"/>
              <a:ext cx="931711" cy="1239175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5D03E5A-DF2B-2AC0-2B3C-685C62189816}"/>
              </a:ext>
            </a:extLst>
          </p:cNvPr>
          <p:cNvGrpSpPr/>
          <p:nvPr/>
        </p:nvGrpSpPr>
        <p:grpSpPr>
          <a:xfrm>
            <a:off x="3975306" y="1033591"/>
            <a:ext cx="1211897" cy="1988021"/>
            <a:chOff x="3205537" y="1033591"/>
            <a:chExt cx="1211897" cy="1988021"/>
          </a:xfrm>
        </p:grpSpPr>
        <p:sp>
          <p:nvSpPr>
            <p:cNvPr id="59" name="TextBox 20"/>
            <p:cNvSpPr txBox="1"/>
            <p:nvPr/>
          </p:nvSpPr>
          <p:spPr>
            <a:xfrm>
              <a:off x="3205537" y="2282948"/>
              <a:ext cx="1211897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050" b="1" dirty="0"/>
                <a:t>Moritz </a:t>
              </a:r>
            </a:p>
            <a:p>
              <a:pPr algn="ctr"/>
              <a:r>
                <a:rPr lang="fr-CH" sz="1050" b="1" dirty="0"/>
                <a:t>VOGT</a:t>
              </a:r>
            </a:p>
            <a:p>
              <a:pPr algn="ctr"/>
              <a:r>
                <a:rPr lang="fr-CH" sz="1050" dirty="0"/>
                <a:t>10.06 to 06.09</a:t>
              </a:r>
            </a:p>
            <a:p>
              <a:pPr algn="ctr"/>
              <a:r>
                <a:rPr lang="fr-CH" sz="1050" dirty="0"/>
                <a:t>SV: X. YANG</a:t>
              </a: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EFBF7FA-02E8-3636-5C65-5B8568F4C5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31571" y="1033591"/>
              <a:ext cx="967404" cy="1286648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D01F509-9ACB-609B-F5A8-BF5A950D93EF}"/>
              </a:ext>
            </a:extLst>
          </p:cNvPr>
          <p:cNvGrpSpPr/>
          <p:nvPr/>
        </p:nvGrpSpPr>
        <p:grpSpPr>
          <a:xfrm>
            <a:off x="6842848" y="3014854"/>
            <a:ext cx="2055554" cy="2016997"/>
            <a:chOff x="4223687" y="1040935"/>
            <a:chExt cx="2055554" cy="2016997"/>
          </a:xfrm>
        </p:grpSpPr>
        <p:sp>
          <p:nvSpPr>
            <p:cNvPr id="56" name="TextBox 13"/>
            <p:cNvSpPr txBox="1"/>
            <p:nvPr/>
          </p:nvSpPr>
          <p:spPr>
            <a:xfrm>
              <a:off x="4223687" y="2319268"/>
              <a:ext cx="205555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050" b="1" dirty="0"/>
                <a:t>Maria Luisa  </a:t>
              </a:r>
            </a:p>
            <a:p>
              <a:pPr algn="ctr"/>
              <a:r>
                <a:rPr lang="fr-CH" sz="1050" b="1" dirty="0"/>
                <a:t>VELAZQUEZ FERNANDEZ</a:t>
              </a:r>
            </a:p>
            <a:p>
              <a:pPr algn="ctr"/>
              <a:r>
                <a:rPr lang="fr-CH" sz="1050" dirty="0"/>
                <a:t>03.06 to 30.08</a:t>
              </a:r>
            </a:p>
            <a:p>
              <a:pPr algn="ctr"/>
              <a:r>
                <a:rPr lang="fr-CH" sz="1050" dirty="0"/>
                <a:t>SV: M. LISOWSKA/F.BRUNBAUER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56FC8B9-681E-FB74-C19F-7582B34A1A1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19132" y="1040935"/>
              <a:ext cx="961152" cy="1278333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B8666C-FBBE-C37F-C37E-C33CA965334F}"/>
              </a:ext>
            </a:extLst>
          </p:cNvPr>
          <p:cNvGrpSpPr/>
          <p:nvPr/>
        </p:nvGrpSpPr>
        <p:grpSpPr>
          <a:xfrm>
            <a:off x="5329213" y="1035315"/>
            <a:ext cx="1367096" cy="1990892"/>
            <a:chOff x="5595890" y="1035315"/>
            <a:chExt cx="1367096" cy="1990892"/>
          </a:xfrm>
        </p:grpSpPr>
        <p:sp>
          <p:nvSpPr>
            <p:cNvPr id="49" name="TextBox 48"/>
            <p:cNvSpPr txBox="1"/>
            <p:nvPr/>
          </p:nvSpPr>
          <p:spPr>
            <a:xfrm>
              <a:off x="5595890" y="2287543"/>
              <a:ext cx="1367096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050" b="1" dirty="0"/>
                <a:t>Zoe</a:t>
              </a:r>
            </a:p>
            <a:p>
              <a:pPr algn="ctr"/>
              <a:r>
                <a:rPr lang="fr-CH" sz="1050" b="1" dirty="0"/>
                <a:t>RICHARDSON</a:t>
              </a:r>
            </a:p>
            <a:p>
              <a:pPr algn="ctr"/>
              <a:r>
                <a:rPr lang="fr-CH" sz="1050" dirty="0"/>
                <a:t>24.06. to 23.08.</a:t>
              </a:r>
            </a:p>
            <a:p>
              <a:pPr algn="ctr"/>
              <a:r>
                <a:rPr lang="fr-CH" sz="1050" dirty="0"/>
                <a:t>SV: L.SCHARENBERG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A81D6B9-12CC-A006-D7A0-C9361B5AB2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856266" y="1035315"/>
              <a:ext cx="958651" cy="1275006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8F83709-6946-9BD2-672F-9654C7379C2B}"/>
              </a:ext>
            </a:extLst>
          </p:cNvPr>
          <p:cNvGrpSpPr/>
          <p:nvPr/>
        </p:nvGrpSpPr>
        <p:grpSpPr>
          <a:xfrm>
            <a:off x="6950626" y="1020237"/>
            <a:ext cx="1490731" cy="1995112"/>
            <a:chOff x="6831207" y="1020237"/>
            <a:chExt cx="1490731" cy="1995112"/>
          </a:xfrm>
        </p:grpSpPr>
        <p:sp>
          <p:nvSpPr>
            <p:cNvPr id="63" name="TextBox 19"/>
            <p:cNvSpPr txBox="1"/>
            <p:nvPr/>
          </p:nvSpPr>
          <p:spPr>
            <a:xfrm>
              <a:off x="6831207" y="2276685"/>
              <a:ext cx="149073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050" b="1" dirty="0"/>
                <a:t>Margarita </a:t>
              </a:r>
            </a:p>
            <a:p>
              <a:pPr algn="ctr"/>
              <a:r>
                <a:rPr lang="fr-CH" sz="1050" b="1" dirty="0"/>
                <a:t>BIVEINYTE</a:t>
              </a:r>
              <a:endParaRPr lang="fr-CH" sz="1050" dirty="0"/>
            </a:p>
            <a:p>
              <a:pPr algn="ctr"/>
              <a:r>
                <a:rPr lang="fr-CH" sz="1050" dirty="0"/>
                <a:t>01.07 to 23.08</a:t>
              </a:r>
            </a:p>
            <a:p>
              <a:pPr algn="ctr"/>
              <a:r>
                <a:rPr lang="fr-CH" sz="1050" dirty="0"/>
                <a:t>SV: V.KRAUS/M.WIEHE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2E2C48E-6A46-FD2F-97CD-A3576BFC3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73783" y="1020237"/>
              <a:ext cx="944698" cy="1256448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B9EF1EB-8056-84BF-C344-02D9D8E1C717}"/>
              </a:ext>
            </a:extLst>
          </p:cNvPr>
          <p:cNvGrpSpPr/>
          <p:nvPr/>
        </p:nvGrpSpPr>
        <p:grpSpPr>
          <a:xfrm>
            <a:off x="450393" y="3090577"/>
            <a:ext cx="1652552" cy="2003619"/>
            <a:chOff x="450393" y="3578257"/>
            <a:chExt cx="1652552" cy="2003619"/>
          </a:xfrm>
        </p:grpSpPr>
        <p:sp>
          <p:nvSpPr>
            <p:cNvPr id="7" name="Rectangle 6"/>
            <p:cNvSpPr/>
            <p:nvPr/>
          </p:nvSpPr>
          <p:spPr>
            <a:xfrm>
              <a:off x="450393" y="4843212"/>
              <a:ext cx="165255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fr-CH" sz="1050" b="1" dirty="0" err="1"/>
                <a:t>Faezeh</a:t>
              </a:r>
              <a:endParaRPr lang="fr-CH" sz="1050" b="1" dirty="0"/>
            </a:p>
            <a:p>
              <a:pPr algn="ctr"/>
              <a:r>
                <a:rPr lang="fr-CH" sz="1050" b="1" dirty="0"/>
                <a:t>GOGOUNANI</a:t>
              </a:r>
            </a:p>
            <a:p>
              <a:pPr algn="ctr"/>
              <a:r>
                <a:rPr lang="fr-CH" sz="1050" dirty="0"/>
                <a:t>17.06 to 09.08</a:t>
              </a:r>
            </a:p>
            <a:p>
              <a:pPr algn="ctr"/>
              <a:r>
                <a:rPr lang="fr-CH" sz="1050" dirty="0"/>
                <a:t>SV: D.JANSSENS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5BB7822-6CCB-4002-066C-6D8E00E7336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55427" y="3578257"/>
              <a:ext cx="944699" cy="1256450"/>
            </a:xfrm>
            <a:prstGeom prst="rect">
              <a:avLst/>
            </a:prstGeom>
          </p:spPr>
        </p:pic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B524F9D-518C-7BE9-BD84-C88427063ADC}"/>
              </a:ext>
            </a:extLst>
          </p:cNvPr>
          <p:cNvGrpSpPr/>
          <p:nvPr/>
        </p:nvGrpSpPr>
        <p:grpSpPr>
          <a:xfrm>
            <a:off x="2220221" y="3090577"/>
            <a:ext cx="1526474" cy="2156696"/>
            <a:chOff x="1976381" y="3578257"/>
            <a:chExt cx="1526474" cy="2156696"/>
          </a:xfrm>
        </p:grpSpPr>
        <p:sp>
          <p:nvSpPr>
            <p:cNvPr id="70" name="TextBox 39"/>
            <p:cNvSpPr txBox="1"/>
            <p:nvPr/>
          </p:nvSpPr>
          <p:spPr>
            <a:xfrm>
              <a:off x="1976381" y="4834707"/>
              <a:ext cx="1526474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050" b="1" dirty="0"/>
                <a:t>Andres</a:t>
              </a:r>
            </a:p>
            <a:p>
              <a:pPr algn="ctr"/>
              <a:r>
                <a:rPr lang="fr-CH" sz="1050" b="1" dirty="0"/>
                <a:t>NAVARRO PEDREGAL</a:t>
              </a:r>
              <a:endParaRPr lang="fr-CH" sz="1050" dirty="0"/>
            </a:p>
            <a:p>
              <a:pPr algn="ctr"/>
              <a:r>
                <a:rPr lang="fr-CH" sz="1050" dirty="0"/>
                <a:t>03.06 to 30.08</a:t>
              </a:r>
            </a:p>
            <a:p>
              <a:pPr algn="ctr"/>
              <a:r>
                <a:rPr lang="fr-CH" sz="1050" dirty="0"/>
                <a:t>SV: G.RIGOLETTI/ P.V.</a:t>
              </a:r>
            </a:p>
            <a:p>
              <a:endParaRPr lang="en-GB" sz="1050" dirty="0"/>
            </a:p>
          </p:txBody>
        </p:sp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696C4F1-BEB6-3B11-E5D4-5D50D5111A0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282729" y="3578257"/>
              <a:ext cx="931711" cy="1239175"/>
            </a:xfrm>
            <a:prstGeom prst="rect">
              <a:avLst/>
            </a:prstGeom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E9B9517-5753-2C0C-9CE2-93D65E21CB39}"/>
              </a:ext>
            </a:extLst>
          </p:cNvPr>
          <p:cNvGrpSpPr/>
          <p:nvPr/>
        </p:nvGrpSpPr>
        <p:grpSpPr>
          <a:xfrm>
            <a:off x="3743503" y="3045166"/>
            <a:ext cx="1741614" cy="2204610"/>
            <a:chOff x="2994395" y="3560982"/>
            <a:chExt cx="1741614" cy="2204610"/>
          </a:xfrm>
        </p:grpSpPr>
        <p:sp>
          <p:nvSpPr>
            <p:cNvPr id="67" name="TextBox 39"/>
            <p:cNvSpPr txBox="1"/>
            <p:nvPr/>
          </p:nvSpPr>
          <p:spPr>
            <a:xfrm>
              <a:off x="2994395" y="4865346"/>
              <a:ext cx="1741614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CH" sz="1050" b="1" dirty="0" err="1"/>
                <a:t>Hsuan</a:t>
              </a:r>
              <a:r>
                <a:rPr lang="fr-CH" sz="1050" b="1" dirty="0"/>
                <a:t>-Chu  </a:t>
              </a:r>
            </a:p>
            <a:p>
              <a:pPr algn="ctr"/>
              <a:r>
                <a:rPr lang="fr-CH" sz="1050" b="1" dirty="0"/>
                <a:t>CHEN</a:t>
              </a:r>
              <a:endParaRPr lang="fr-CH" sz="1050" dirty="0"/>
            </a:p>
            <a:p>
              <a:pPr algn="ctr"/>
              <a:r>
                <a:rPr lang="fr-CH" sz="1050" dirty="0"/>
                <a:t>10.06 to 09.08</a:t>
              </a:r>
            </a:p>
            <a:p>
              <a:pPr algn="ctr"/>
              <a:r>
                <a:rPr lang="fr-CH" sz="1050" dirty="0"/>
                <a:t>SV: M.C.ARENA/D.G</a:t>
              </a:r>
            </a:p>
            <a:p>
              <a:endParaRPr lang="en-GB" sz="1050" dirty="0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06A72C1A-4BC3-C7AC-99C3-5771E6CE3B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331571" y="3560982"/>
              <a:ext cx="944699" cy="1256450"/>
            </a:xfrm>
            <a:prstGeom prst="rect">
              <a:avLst/>
            </a:prstGeom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67A755D-4B79-EFCD-8195-8A55B018985E}"/>
              </a:ext>
            </a:extLst>
          </p:cNvPr>
          <p:cNvGrpSpPr/>
          <p:nvPr/>
        </p:nvGrpSpPr>
        <p:grpSpPr>
          <a:xfrm>
            <a:off x="5399782" y="3057032"/>
            <a:ext cx="1422652" cy="2001994"/>
            <a:chOff x="6992362" y="3579882"/>
            <a:chExt cx="1422652" cy="2001994"/>
          </a:xfrm>
        </p:grpSpPr>
        <p:sp>
          <p:nvSpPr>
            <p:cNvPr id="71" name="TextBox 70"/>
            <p:cNvSpPr txBox="1"/>
            <p:nvPr/>
          </p:nvSpPr>
          <p:spPr>
            <a:xfrm>
              <a:off x="6992362" y="4843212"/>
              <a:ext cx="142265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CH" sz="1050" b="1" dirty="0" err="1"/>
                <a:t>Merve</a:t>
              </a:r>
              <a:r>
                <a:rPr lang="fr-CH" sz="1050" b="1" dirty="0"/>
                <a:t> </a:t>
              </a:r>
              <a:r>
                <a:rPr lang="fr-CH" sz="1050" b="1" dirty="0" err="1"/>
                <a:t>Sude</a:t>
              </a:r>
              <a:r>
                <a:rPr lang="fr-CH" sz="1050" b="1" dirty="0"/>
                <a:t> </a:t>
              </a:r>
            </a:p>
            <a:p>
              <a:pPr algn="ctr"/>
              <a:r>
                <a:rPr lang="fr-CH" sz="1050" b="1" dirty="0"/>
                <a:t>ALKAN</a:t>
              </a:r>
            </a:p>
            <a:p>
              <a:pPr algn="ctr"/>
              <a:r>
                <a:rPr lang="fr-CH" sz="1050" dirty="0"/>
                <a:t>01.07 to 13.09</a:t>
              </a:r>
            </a:p>
            <a:p>
              <a:pPr algn="ctr"/>
              <a:r>
                <a:rPr lang="fr-CH" sz="1050" dirty="0"/>
                <a:t>SV: A. LALE/P-SVIHRA</a:t>
              </a: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1BF46D4-1835-C0AF-78BE-0B33FD9B210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206303" y="3579882"/>
              <a:ext cx="973524" cy="1294787"/>
            </a:xfrm>
            <a:prstGeom prst="rect">
              <a:avLst/>
            </a:prstGeom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D54182A-2555-198D-5204-F49500907634}"/>
              </a:ext>
            </a:extLst>
          </p:cNvPr>
          <p:cNvGrpSpPr/>
          <p:nvPr/>
        </p:nvGrpSpPr>
        <p:grpSpPr>
          <a:xfrm>
            <a:off x="615037" y="1063644"/>
            <a:ext cx="1487908" cy="1952187"/>
            <a:chOff x="615037" y="1071264"/>
            <a:chExt cx="1487908" cy="1952187"/>
          </a:xfrm>
        </p:grpSpPr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E6FAE3B-5D25-3A1F-E66C-19E928069BEF}"/>
                </a:ext>
              </a:extLst>
            </p:cNvPr>
            <p:cNvSpPr/>
            <p:nvPr/>
          </p:nvSpPr>
          <p:spPr>
            <a:xfrm>
              <a:off x="615037" y="2284787"/>
              <a:ext cx="1487908" cy="7386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050" b="1" dirty="0">
                  <a:solidFill>
                    <a:srgbClr val="000000"/>
                  </a:solidFill>
                </a:rPr>
                <a:t>Antti</a:t>
              </a:r>
            </a:p>
            <a:p>
              <a:pPr algn="ctr"/>
              <a:r>
                <a:rPr lang="en-GB" sz="1050" b="1" dirty="0">
                  <a:solidFill>
                    <a:srgbClr val="000000"/>
                  </a:solidFill>
                </a:rPr>
                <a:t>LUMPPIO</a:t>
              </a:r>
            </a:p>
            <a:p>
              <a:pPr algn="ctr"/>
              <a:r>
                <a:rPr lang="en-GB" sz="1050" dirty="0">
                  <a:solidFill>
                    <a:srgbClr val="000000"/>
                  </a:solidFill>
                </a:rPr>
                <a:t>01.06 to 31.08</a:t>
              </a:r>
            </a:p>
            <a:p>
              <a:pPr algn="ctr"/>
              <a:r>
                <a:rPr lang="en-GB" sz="1050" dirty="0">
                  <a:solidFill>
                    <a:srgbClr val="000000"/>
                  </a:solidFill>
                </a:rPr>
                <a:t>SV: E.OLIVERI/F.GARCIA</a:t>
              </a:r>
              <a:endParaRPr lang="en-GB" sz="1050" dirty="0"/>
            </a:p>
          </p:txBody>
        </p: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B338532E-688E-DC1C-05A9-2929D954FAD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55427" y="1071264"/>
              <a:ext cx="918982" cy="1222247"/>
            </a:xfrm>
            <a:prstGeom prst="rect">
              <a:avLst/>
            </a:prstGeom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77995-4C2C-E4E5-91B8-FD976C12B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402" y="5114816"/>
            <a:ext cx="8229600" cy="1052731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chemeClr val="accent1">
                    <a:lumMod val="50000"/>
                  </a:schemeClr>
                </a:solidFill>
              </a:rPr>
              <a:t>Welcome to EP-DT! We wish a very profitable time at CERN!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800" dirty="0"/>
              <a:t>We have scheduled three sessions during the summer, in which you will have an opportunity to present your work: </a:t>
            </a:r>
            <a:r>
              <a:rPr lang="en-GB" sz="1800" b="1" dirty="0"/>
              <a:t>July 23, August 6 and August 20 (always AM)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sz="1600" dirty="0"/>
              <a:t>The aim is to have each time 4/5 presentations </a:t>
            </a:r>
          </a:p>
        </p:txBody>
      </p:sp>
    </p:spTree>
    <p:extLst>
      <p:ext uri="{BB962C8B-B14F-4D97-AF65-F5344CB8AC3E}">
        <p14:creationId xmlns:p14="http://schemas.microsoft.com/office/powerpoint/2010/main" val="374025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903777"/>
          </a:xfrm>
        </p:spPr>
        <p:txBody>
          <a:bodyPr>
            <a:normAutofit fontScale="90000"/>
          </a:bodyPr>
          <a:lstStyle/>
          <a:p>
            <a:r>
              <a:rPr lang="en-GB" dirty="0"/>
              <a:t>EP-DT Summer Students 2024 </a:t>
            </a:r>
            <a:r>
              <a:rPr lang="en-GB" sz="3100" dirty="0"/>
              <a:t>(2/2)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2000652" y="1573156"/>
            <a:ext cx="14422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050" b="1" dirty="0"/>
              <a:t>Thomas </a:t>
            </a:r>
          </a:p>
          <a:p>
            <a:pPr algn="ctr"/>
            <a:r>
              <a:rPr lang="fr-CH" sz="1050" b="1" dirty="0"/>
              <a:t>LARRIVEE</a:t>
            </a:r>
          </a:p>
          <a:p>
            <a:pPr algn="ctr"/>
            <a:r>
              <a:rPr lang="fr-CH" sz="1050" dirty="0"/>
              <a:t>01.07. to 23.08 </a:t>
            </a:r>
          </a:p>
          <a:p>
            <a:pPr algn="ctr"/>
            <a:r>
              <a:rPr lang="fr-CH" sz="1050" dirty="0"/>
              <a:t>SV: A. SHARMA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2C91AF-4585-0962-BDCB-B8017601F45C}"/>
              </a:ext>
            </a:extLst>
          </p:cNvPr>
          <p:cNvSpPr/>
          <p:nvPr/>
        </p:nvSpPr>
        <p:spPr>
          <a:xfrm>
            <a:off x="3424834" y="1579277"/>
            <a:ext cx="101341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1050" b="1" dirty="0">
                <a:solidFill>
                  <a:srgbClr val="000000"/>
                </a:solidFill>
              </a:rPr>
              <a:t>Milica</a:t>
            </a:r>
          </a:p>
          <a:p>
            <a:pPr algn="ctr"/>
            <a:r>
              <a:rPr lang="en-GB" sz="1050" b="1" dirty="0">
                <a:solidFill>
                  <a:srgbClr val="000000"/>
                </a:solidFill>
              </a:rPr>
              <a:t>RAJCIC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01.07 to 16.09</a:t>
            </a:r>
          </a:p>
          <a:p>
            <a:pPr algn="ctr"/>
            <a:r>
              <a:rPr lang="en-GB" sz="1050" dirty="0">
                <a:solidFill>
                  <a:srgbClr val="000000"/>
                </a:solidFill>
              </a:rPr>
              <a:t>SV: Y. OTARID</a:t>
            </a:r>
            <a:endParaRPr lang="en-GB" sz="1050" dirty="0"/>
          </a:p>
        </p:txBody>
      </p:sp>
      <p:sp>
        <p:nvSpPr>
          <p:cNvPr id="10" name="TextBox 39"/>
          <p:cNvSpPr txBox="1"/>
          <p:nvPr/>
        </p:nvSpPr>
        <p:spPr>
          <a:xfrm>
            <a:off x="587257" y="1578039"/>
            <a:ext cx="154399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050" b="1" dirty="0"/>
              <a:t>Maria</a:t>
            </a:r>
          </a:p>
          <a:p>
            <a:pPr algn="ctr"/>
            <a:r>
              <a:rPr lang="fr-CH" sz="1050" b="1" dirty="0"/>
              <a:t>SOUSA</a:t>
            </a:r>
            <a:endParaRPr lang="fr-CH" sz="1050" dirty="0"/>
          </a:p>
          <a:p>
            <a:pPr algn="ctr"/>
            <a:r>
              <a:rPr lang="fr-CH" sz="1050" dirty="0"/>
              <a:t>01.07. to 20.09</a:t>
            </a:r>
          </a:p>
          <a:p>
            <a:pPr algn="ctr"/>
            <a:r>
              <a:rPr lang="fr-CH" sz="1050" dirty="0"/>
              <a:t>SV: J.WEICK/A.SHARMA</a:t>
            </a:r>
          </a:p>
          <a:p>
            <a:endParaRPr lang="en-GB" sz="1050" dirty="0"/>
          </a:p>
        </p:txBody>
      </p:sp>
      <p:sp>
        <p:nvSpPr>
          <p:cNvPr id="11" name="Rectangle 10"/>
          <p:cNvSpPr/>
          <p:nvPr/>
        </p:nvSpPr>
        <p:spPr>
          <a:xfrm>
            <a:off x="4572000" y="1573156"/>
            <a:ext cx="127129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H" sz="1050" b="1" dirty="0"/>
              <a:t>Pedro </a:t>
            </a:r>
          </a:p>
          <a:p>
            <a:pPr algn="ctr"/>
            <a:r>
              <a:rPr lang="fr-CH" sz="1050" b="1" dirty="0"/>
              <a:t>SCARAZZATO</a:t>
            </a:r>
          </a:p>
          <a:p>
            <a:pPr algn="ctr"/>
            <a:r>
              <a:rPr lang="fr-CH" sz="1050" dirty="0"/>
              <a:t>01.07 to 09.08</a:t>
            </a:r>
          </a:p>
          <a:p>
            <a:pPr algn="ctr"/>
            <a:r>
              <a:rPr lang="fr-CH" sz="1050" dirty="0"/>
              <a:t>SV: Eraldo OLIVERI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8EF4E5-40ED-2276-737E-DD4DC5371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97280"/>
            <a:ext cx="8580120" cy="5318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chemeClr val="tx2"/>
                </a:solidFill>
              </a:rPr>
              <a:t>Summer Students still to come:</a:t>
            </a:r>
          </a:p>
          <a:p>
            <a:pPr marL="0" indent="0">
              <a:buNone/>
            </a:pPr>
            <a:endParaRPr lang="en-GB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GB" sz="1800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2800" b="1" dirty="0">
                <a:solidFill>
                  <a:schemeClr val="tx2"/>
                </a:solidFill>
              </a:rPr>
              <a:t>Proposal for EP-DT Summer Student Presentations: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39DB2064-8388-A28E-325F-54D56D4FE32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4005850"/>
              </p:ext>
            </p:extLst>
          </p:nvPr>
        </p:nvGraphicFramePr>
        <p:xfrm>
          <a:off x="543891" y="3190558"/>
          <a:ext cx="8356668" cy="24482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11868117" imgH="3476636" progId="Excel.Sheet.12">
                  <p:embed/>
                </p:oleObj>
              </mc:Choice>
              <mc:Fallback>
                <p:oleObj name="Worksheet" r:id="rId3" imgW="11868117" imgH="347663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3891" y="3190558"/>
                        <a:ext cx="8356668" cy="24482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8336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EEE22-97DB-3937-F7B6-18CF17DE9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9143"/>
            <a:ext cx="8229600" cy="802265"/>
          </a:xfrm>
        </p:spPr>
        <p:txBody>
          <a:bodyPr>
            <a:normAutofit fontScale="90000"/>
          </a:bodyPr>
          <a:lstStyle/>
          <a:p>
            <a:r>
              <a:rPr lang="en-US" dirty="0"/>
              <a:t>EP-DT composition and age profile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10B210-80CC-DFBF-DC55-4D9909720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D1EDF-93B2-804D-ACEB-DB49636CB5FB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0100-000005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5573466"/>
              </p:ext>
            </p:extLst>
          </p:nvPr>
        </p:nvGraphicFramePr>
        <p:xfrm>
          <a:off x="334327" y="816273"/>
          <a:ext cx="40005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D70720CA-CCFA-913E-5D55-87425AFD5BEF}"/>
              </a:ext>
            </a:extLst>
          </p:cNvPr>
          <p:cNvSpPr txBox="1"/>
          <p:nvPr/>
        </p:nvSpPr>
        <p:spPr>
          <a:xfrm>
            <a:off x="651472" y="2591557"/>
            <a:ext cx="339238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rtl="0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dirty="0" err="1">
                <a:solidFill>
                  <a:schemeClr val="bg1"/>
                </a:solidFill>
              </a:rPr>
              <a:t>Professionnal</a:t>
            </a:r>
            <a:r>
              <a:rPr lang="en-GB" sz="1800" b="1" baseline="0" dirty="0">
                <a:solidFill>
                  <a:schemeClr val="bg1"/>
                </a:solidFill>
              </a:rPr>
              <a:t> Categories in 201</a:t>
            </a:r>
          </a:p>
          <a:p>
            <a:pPr algn="ctr" rtl="0">
              <a:defRPr sz="1400" b="0" i="0" u="none" strike="noStrike" kern="1200" spc="0" baseline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GB" sz="1800" b="1" baseline="0" dirty="0">
                <a:solidFill>
                  <a:schemeClr val="bg1"/>
                </a:solidFill>
              </a:rPr>
              <a:t>6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0000000-0008-0000-0100-000006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6102123"/>
              </p:ext>
            </p:extLst>
          </p:nvPr>
        </p:nvGraphicFramePr>
        <p:xfrm>
          <a:off x="308413" y="2627967"/>
          <a:ext cx="420052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00000000-0008-0000-01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4376912"/>
              </p:ext>
            </p:extLst>
          </p:nvPr>
        </p:nvGraphicFramePr>
        <p:xfrm>
          <a:off x="4877949" y="808821"/>
          <a:ext cx="3757614" cy="2450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EE9E3012-CFC0-4ADA-852C-8BFA28C82A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1294233"/>
              </p:ext>
            </p:extLst>
          </p:nvPr>
        </p:nvGraphicFramePr>
        <p:xfrm>
          <a:off x="4923670" y="2776501"/>
          <a:ext cx="3711894" cy="23477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45A6E5-56A3-3679-B84E-1CB0B2D9C6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5287" y="5043596"/>
            <a:ext cx="8748713" cy="139530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GB" sz="1500" dirty="0"/>
              <a:t>Only minor changes in the Professional Categories over the past 8 years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500" dirty="0"/>
              <a:t>About 70% of the group is on an IC contract, 30% on an LD contract, no change over the past years.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500" dirty="0"/>
              <a:t>30% of the group will is above 55 and will retire in the coming years, this are 40% of the ICs.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500" dirty="0"/>
              <a:t>In addition, only about 45% of the LDs can be retained.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1500" b="1" dirty="0">
                <a:solidFill>
                  <a:srgbClr val="1F497D"/>
                </a:solidFill>
              </a:rPr>
              <a:t>In total 43% of the personnel will change. This is huge challenge to maintain the competencies we have.  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9630597-D61B-ADC3-C423-810A9AE2F9C0}"/>
              </a:ext>
            </a:extLst>
          </p:cNvPr>
          <p:cNvCxnSpPr>
            <a:cxnSpLocks/>
          </p:cNvCxnSpPr>
          <p:nvPr/>
        </p:nvCxnSpPr>
        <p:spPr>
          <a:xfrm>
            <a:off x="7680960" y="1409700"/>
            <a:ext cx="0" cy="1218267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E7813E8-A0E4-9561-040C-0EAE07A9E2DE}"/>
              </a:ext>
            </a:extLst>
          </p:cNvPr>
          <p:cNvCxnSpPr>
            <a:cxnSpLocks/>
          </p:cNvCxnSpPr>
          <p:nvPr/>
        </p:nvCxnSpPr>
        <p:spPr>
          <a:xfrm>
            <a:off x="7680960" y="1493520"/>
            <a:ext cx="198120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46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Graphic spid="7" grpId="0">
        <p:bldAsOne/>
      </p:bldGraphic>
      <p:bldGraphic spid="12" grpId="0">
        <p:bldAsOne/>
      </p:bldGraphic>
      <p:bldGraphic spid="13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75339</TotalTime>
  <Words>1673</Words>
  <Application>Microsoft Office PowerPoint</Application>
  <PresentationFormat>On-screen Show (4:3)</PresentationFormat>
  <Paragraphs>237</Paragraphs>
  <Slides>16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Wingdings</vt:lpstr>
      <vt:lpstr>Office Theme</vt:lpstr>
      <vt:lpstr>Worksheet</vt:lpstr>
      <vt:lpstr>EP-DT Group Meeting </vt:lpstr>
      <vt:lpstr>EP-DT Barbeque</vt:lpstr>
      <vt:lpstr>PowerPoint Presentation</vt:lpstr>
      <vt:lpstr>Outline</vt:lpstr>
      <vt:lpstr>EP-DT Composition and Structure</vt:lpstr>
      <vt:lpstr>PowerPoint Presentation</vt:lpstr>
      <vt:lpstr>EP-DT Summer Students 2024 (1/2)</vt:lpstr>
      <vt:lpstr>EP-DT Summer Students 2024 (2/2)</vt:lpstr>
      <vt:lpstr>EP-DT composition and age profile</vt:lpstr>
      <vt:lpstr>DT Staff involvement in Services</vt:lpstr>
      <vt:lpstr>DT Staff and Fellows in Projects</vt:lpstr>
      <vt:lpstr>LHC / HL-LHC schedule</vt:lpstr>
      <vt:lpstr>Possible Future Projects for EP-DT</vt:lpstr>
      <vt:lpstr>  News about Building 140</vt:lpstr>
      <vt:lpstr>PowerPoint Presentation</vt:lpstr>
      <vt:lpstr>Concluding remarks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 capeans</dc:creator>
  <cp:lastModifiedBy>Burkhard Schmidt</cp:lastModifiedBy>
  <cp:revision>1083</cp:revision>
  <cp:lastPrinted>2018-07-03T16:43:47Z</cp:lastPrinted>
  <dcterms:created xsi:type="dcterms:W3CDTF">2013-11-05T12:57:38Z</dcterms:created>
  <dcterms:modified xsi:type="dcterms:W3CDTF">2024-06-26T11:45:20Z</dcterms:modified>
</cp:coreProperties>
</file>