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270" r:id="rId2"/>
    <p:sldId id="257" r:id="rId3"/>
    <p:sldId id="261" r:id="rId4"/>
    <p:sldId id="260" r:id="rId5"/>
    <p:sldId id="361" r:id="rId6"/>
    <p:sldId id="440" r:id="rId7"/>
    <p:sldId id="414" r:id="rId8"/>
    <p:sldId id="502" r:id="rId9"/>
    <p:sldId id="495" r:id="rId10"/>
    <p:sldId id="496" r:id="rId11"/>
    <p:sldId id="497" r:id="rId12"/>
    <p:sldId id="418" r:id="rId13"/>
    <p:sldId id="278" r:id="rId14"/>
    <p:sldId id="286" r:id="rId15"/>
    <p:sldId id="421" r:id="rId16"/>
    <p:sldId id="451" r:id="rId17"/>
    <p:sldId id="452" r:id="rId18"/>
    <p:sldId id="453" r:id="rId19"/>
    <p:sldId id="519" r:id="rId20"/>
    <p:sldId id="520" r:id="rId21"/>
    <p:sldId id="494" r:id="rId22"/>
    <p:sldId id="532" r:id="rId23"/>
    <p:sldId id="417" r:id="rId24"/>
    <p:sldId id="275" r:id="rId25"/>
    <p:sldId id="434" r:id="rId26"/>
    <p:sldId id="430" r:id="rId27"/>
    <p:sldId id="432" r:id="rId28"/>
    <p:sldId id="436" r:id="rId29"/>
    <p:sldId id="256" r:id="rId30"/>
    <p:sldId id="271" r:id="rId31"/>
    <p:sldId id="533" r:id="rId32"/>
    <p:sldId id="345" r:id="rId33"/>
    <p:sldId id="407" r:id="rId34"/>
    <p:sldId id="272" r:id="rId35"/>
    <p:sldId id="439" r:id="rId36"/>
    <p:sldId id="303" r:id="rId37"/>
    <p:sldId id="269" r:id="rId38"/>
    <p:sldId id="304" r:id="rId39"/>
    <p:sldId id="530" r:id="rId40"/>
    <p:sldId id="259" r:id="rId41"/>
    <p:sldId id="534" r:id="rId42"/>
    <p:sldId id="408" r:id="rId43"/>
    <p:sldId id="282" r:id="rId44"/>
    <p:sldId id="529" r:id="rId45"/>
    <p:sldId id="498" r:id="rId46"/>
    <p:sldId id="504" r:id="rId47"/>
    <p:sldId id="503" r:id="rId48"/>
    <p:sldId id="283" r:id="rId49"/>
    <p:sldId id="531" r:id="rId50"/>
    <p:sldId id="298" r:id="rId51"/>
  </p:sldIdLst>
  <p:sldSz cx="12192000" cy="6858000"/>
  <p:notesSz cx="6858000" cy="9144000"/>
  <p:defaultTextStyle>
    <a:defPPr>
      <a:defRPr lang="en-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2"/>
    <p:restoredTop sz="95039"/>
  </p:normalViewPr>
  <p:slideViewPr>
    <p:cSldViewPr snapToGrid="0" snapToObjects="1">
      <p:cViewPr varScale="1">
        <p:scale>
          <a:sx n="192" d="100"/>
          <a:sy n="192" d="100"/>
        </p:scale>
        <p:origin x="192" y="5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7EA45D-6CB9-8C43-B654-7BED7F1CF5E4}" type="datetimeFigureOut">
              <a:rPr lang="en-GB" smtClean="0"/>
              <a:t>23/08/2024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B348D7-BA9C-5F4F-8DBF-2A47C3D429E3}" type="slidenum">
              <a:rPr lang="en-GB" smtClean="0"/>
              <a:t>‹#›</a:t>
            </a:fld>
            <a:endParaRPr lang="en-GB"/>
          </a:p>
        </p:txBody>
      </p:sp>
    </p:spTree>
    <p:extLst>
      <p:ext uri="{BB962C8B-B14F-4D97-AF65-F5344CB8AC3E}">
        <p14:creationId xmlns:p14="http://schemas.microsoft.com/office/powerpoint/2010/main" val="2570274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D1FFE31-CF96-2A49-AF17-F6DE3E90DE96}" type="slidenum">
              <a:rPr lang="en-GB" smtClean="0"/>
              <a:t>43</a:t>
            </a:fld>
            <a:endParaRPr lang="en-GB"/>
          </a:p>
        </p:txBody>
      </p:sp>
    </p:spTree>
    <p:extLst>
      <p:ext uri="{BB962C8B-B14F-4D97-AF65-F5344CB8AC3E}">
        <p14:creationId xmlns:p14="http://schemas.microsoft.com/office/powerpoint/2010/main" val="2345503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B0EF7-E9F0-E941-92AA-F7FBE61A9B3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FD91D60F-F041-CB4F-AE29-D7B71F569C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A76C8461-6A61-5D49-BE09-CF89DDFD0934}"/>
              </a:ext>
            </a:extLst>
          </p:cNvPr>
          <p:cNvSpPr>
            <a:spLocks noGrp="1"/>
          </p:cNvSpPr>
          <p:nvPr>
            <p:ph type="dt" sz="half" idx="10"/>
          </p:nvPr>
        </p:nvSpPr>
        <p:spPr/>
        <p:txBody>
          <a:bodyPr/>
          <a:lstStyle/>
          <a:p>
            <a:fld id="{4C0FCEC6-991B-7B4C-9346-536638730D5D}" type="datetimeFigureOut">
              <a:rPr lang="en-GB" smtClean="0"/>
              <a:t>23/08/2024</a:t>
            </a:fld>
            <a:endParaRPr lang="en-GB"/>
          </a:p>
        </p:txBody>
      </p:sp>
      <p:sp>
        <p:nvSpPr>
          <p:cNvPr id="5" name="Footer Placeholder 4">
            <a:extLst>
              <a:ext uri="{FF2B5EF4-FFF2-40B4-BE49-F238E27FC236}">
                <a16:creationId xmlns:a16="http://schemas.microsoft.com/office/drawing/2014/main" id="{721ED3F3-D45B-2949-AD3B-51F48E1C9C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597F3F-D684-2A41-A209-3863E41205DD}"/>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378676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9E27D-07CA-0845-8574-207299EC55B9}"/>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5A28EE25-726B-D344-B22C-B7B254AE31D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66E0949-91C5-2145-ADB7-C154A6E00650}"/>
              </a:ext>
            </a:extLst>
          </p:cNvPr>
          <p:cNvSpPr>
            <a:spLocks noGrp="1"/>
          </p:cNvSpPr>
          <p:nvPr>
            <p:ph type="dt" sz="half" idx="10"/>
          </p:nvPr>
        </p:nvSpPr>
        <p:spPr/>
        <p:txBody>
          <a:bodyPr/>
          <a:lstStyle/>
          <a:p>
            <a:fld id="{4C0FCEC6-991B-7B4C-9346-536638730D5D}" type="datetimeFigureOut">
              <a:rPr lang="en-GB" smtClean="0"/>
              <a:t>23/08/2024</a:t>
            </a:fld>
            <a:endParaRPr lang="en-GB"/>
          </a:p>
        </p:txBody>
      </p:sp>
      <p:sp>
        <p:nvSpPr>
          <p:cNvPr id="5" name="Footer Placeholder 4">
            <a:extLst>
              <a:ext uri="{FF2B5EF4-FFF2-40B4-BE49-F238E27FC236}">
                <a16:creationId xmlns:a16="http://schemas.microsoft.com/office/drawing/2014/main" id="{A436C7A9-55D6-594E-BF75-6AFC1F833C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B10C77-4308-C641-86F5-FB7251183FE1}"/>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3252729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06B0FC-944D-5D48-B0E6-98485D42F925}"/>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E7A10E7C-C8DF-174F-84ED-BC9CB8F16A1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B1D2574-742C-DB47-AB1D-6AD63337E23A}"/>
              </a:ext>
            </a:extLst>
          </p:cNvPr>
          <p:cNvSpPr>
            <a:spLocks noGrp="1"/>
          </p:cNvSpPr>
          <p:nvPr>
            <p:ph type="dt" sz="half" idx="10"/>
          </p:nvPr>
        </p:nvSpPr>
        <p:spPr/>
        <p:txBody>
          <a:bodyPr/>
          <a:lstStyle/>
          <a:p>
            <a:fld id="{4C0FCEC6-991B-7B4C-9346-536638730D5D}" type="datetimeFigureOut">
              <a:rPr lang="en-GB" smtClean="0"/>
              <a:t>23/08/2024</a:t>
            </a:fld>
            <a:endParaRPr lang="en-GB"/>
          </a:p>
        </p:txBody>
      </p:sp>
      <p:sp>
        <p:nvSpPr>
          <p:cNvPr id="5" name="Footer Placeholder 4">
            <a:extLst>
              <a:ext uri="{FF2B5EF4-FFF2-40B4-BE49-F238E27FC236}">
                <a16:creationId xmlns:a16="http://schemas.microsoft.com/office/drawing/2014/main" id="{E7740C57-58A8-C74E-A279-28B6B33D93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EDD96B-6630-9840-8358-5D1F6C9C4D5F}"/>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133403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5ADB5-9911-7246-BA5A-6483E4F2F60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F1296E65-4A03-6246-97CE-016E1F76F58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BBEDF4-BF16-4245-B11A-09F39BEE9BE3}"/>
              </a:ext>
            </a:extLst>
          </p:cNvPr>
          <p:cNvSpPr>
            <a:spLocks noGrp="1"/>
          </p:cNvSpPr>
          <p:nvPr>
            <p:ph type="dt" sz="half" idx="10"/>
          </p:nvPr>
        </p:nvSpPr>
        <p:spPr/>
        <p:txBody>
          <a:bodyPr/>
          <a:lstStyle/>
          <a:p>
            <a:fld id="{4C0FCEC6-991B-7B4C-9346-536638730D5D}" type="datetimeFigureOut">
              <a:rPr lang="en-GB" smtClean="0"/>
              <a:t>23/08/2024</a:t>
            </a:fld>
            <a:endParaRPr lang="en-GB"/>
          </a:p>
        </p:txBody>
      </p:sp>
      <p:sp>
        <p:nvSpPr>
          <p:cNvPr id="5" name="Footer Placeholder 4">
            <a:extLst>
              <a:ext uri="{FF2B5EF4-FFF2-40B4-BE49-F238E27FC236}">
                <a16:creationId xmlns:a16="http://schemas.microsoft.com/office/drawing/2014/main" id="{55E908A0-F467-024C-A2B2-4937148E9F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333AE5-6DFD-9543-98F9-321D1429D324}"/>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1471009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41E46-D572-8942-8219-94EA3678099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2739D149-EDC8-5E4E-BAC7-6CC40D6815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710384A-CD46-584D-8B7F-FE23515D3A72}"/>
              </a:ext>
            </a:extLst>
          </p:cNvPr>
          <p:cNvSpPr>
            <a:spLocks noGrp="1"/>
          </p:cNvSpPr>
          <p:nvPr>
            <p:ph type="dt" sz="half" idx="10"/>
          </p:nvPr>
        </p:nvSpPr>
        <p:spPr/>
        <p:txBody>
          <a:bodyPr/>
          <a:lstStyle/>
          <a:p>
            <a:fld id="{4C0FCEC6-991B-7B4C-9346-536638730D5D}" type="datetimeFigureOut">
              <a:rPr lang="en-GB" smtClean="0"/>
              <a:t>23/08/2024</a:t>
            </a:fld>
            <a:endParaRPr lang="en-GB"/>
          </a:p>
        </p:txBody>
      </p:sp>
      <p:sp>
        <p:nvSpPr>
          <p:cNvPr id="5" name="Footer Placeholder 4">
            <a:extLst>
              <a:ext uri="{FF2B5EF4-FFF2-40B4-BE49-F238E27FC236}">
                <a16:creationId xmlns:a16="http://schemas.microsoft.com/office/drawing/2014/main" id="{2F686CB8-6647-9F4A-B7A5-3E7554C670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A8FBB1-6234-6642-97C7-D47018852748}"/>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2397682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A5B5A-4289-4B4C-941B-D6C63B4C779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443BBD7-CBD8-7746-B10A-042141C76F6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81B5DE4C-EE0E-3D4C-B69C-002414E9C49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1A911B8-47FC-C246-922A-93169C3349A7}"/>
              </a:ext>
            </a:extLst>
          </p:cNvPr>
          <p:cNvSpPr>
            <a:spLocks noGrp="1"/>
          </p:cNvSpPr>
          <p:nvPr>
            <p:ph type="dt" sz="half" idx="10"/>
          </p:nvPr>
        </p:nvSpPr>
        <p:spPr/>
        <p:txBody>
          <a:bodyPr/>
          <a:lstStyle/>
          <a:p>
            <a:fld id="{4C0FCEC6-991B-7B4C-9346-536638730D5D}" type="datetimeFigureOut">
              <a:rPr lang="en-GB" smtClean="0"/>
              <a:t>23/08/2024</a:t>
            </a:fld>
            <a:endParaRPr lang="en-GB"/>
          </a:p>
        </p:txBody>
      </p:sp>
      <p:sp>
        <p:nvSpPr>
          <p:cNvPr id="6" name="Footer Placeholder 5">
            <a:extLst>
              <a:ext uri="{FF2B5EF4-FFF2-40B4-BE49-F238E27FC236}">
                <a16:creationId xmlns:a16="http://schemas.microsoft.com/office/drawing/2014/main" id="{0C5E4DE6-BC3B-DC4A-9AD2-0BCFA62E27B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803943-A1BC-454D-B747-045D1DB795CA}"/>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2765390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D1F48-FC69-294B-869B-0004933F1AC9}"/>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E0081062-7A16-064F-A6B8-C51E744837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7DC9818-71D3-6640-B186-F349FCE24E2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8FCCD88B-919A-3D46-AE63-D0AD43BE74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FC8B49A-CE7B-704B-BBAE-FF1FF7BF76F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BFB29A0A-342B-474C-8A68-DAA8ECC3C909}"/>
              </a:ext>
            </a:extLst>
          </p:cNvPr>
          <p:cNvSpPr>
            <a:spLocks noGrp="1"/>
          </p:cNvSpPr>
          <p:nvPr>
            <p:ph type="dt" sz="half" idx="10"/>
          </p:nvPr>
        </p:nvSpPr>
        <p:spPr/>
        <p:txBody>
          <a:bodyPr/>
          <a:lstStyle/>
          <a:p>
            <a:fld id="{4C0FCEC6-991B-7B4C-9346-536638730D5D}" type="datetimeFigureOut">
              <a:rPr lang="en-GB" smtClean="0"/>
              <a:t>23/08/2024</a:t>
            </a:fld>
            <a:endParaRPr lang="en-GB"/>
          </a:p>
        </p:txBody>
      </p:sp>
      <p:sp>
        <p:nvSpPr>
          <p:cNvPr id="8" name="Footer Placeholder 7">
            <a:extLst>
              <a:ext uri="{FF2B5EF4-FFF2-40B4-BE49-F238E27FC236}">
                <a16:creationId xmlns:a16="http://schemas.microsoft.com/office/drawing/2014/main" id="{E9634F1F-FF11-7940-8C77-9CE544B19E2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EF2B42A-C9BB-094D-A6A3-B99E699B0B0A}"/>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3610238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2C614-C8E2-8A4F-82C6-9C3D75F3AA26}"/>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AA48ABF-C451-4149-A9D5-F32EB0E73330}"/>
              </a:ext>
            </a:extLst>
          </p:cNvPr>
          <p:cNvSpPr>
            <a:spLocks noGrp="1"/>
          </p:cNvSpPr>
          <p:nvPr>
            <p:ph type="dt" sz="half" idx="10"/>
          </p:nvPr>
        </p:nvSpPr>
        <p:spPr/>
        <p:txBody>
          <a:bodyPr/>
          <a:lstStyle/>
          <a:p>
            <a:fld id="{4C0FCEC6-991B-7B4C-9346-536638730D5D}" type="datetimeFigureOut">
              <a:rPr lang="en-GB" smtClean="0"/>
              <a:t>23/08/2024</a:t>
            </a:fld>
            <a:endParaRPr lang="en-GB"/>
          </a:p>
        </p:txBody>
      </p:sp>
      <p:sp>
        <p:nvSpPr>
          <p:cNvPr id="4" name="Footer Placeholder 3">
            <a:extLst>
              <a:ext uri="{FF2B5EF4-FFF2-40B4-BE49-F238E27FC236}">
                <a16:creationId xmlns:a16="http://schemas.microsoft.com/office/drawing/2014/main" id="{103E8E74-7A07-F144-ACC8-BF4DCCF75BC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829B075-EB5B-A84B-BD93-B9817F9C2A18}"/>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813657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169379-F0E6-1448-B171-6A4A84A2421A}"/>
              </a:ext>
            </a:extLst>
          </p:cNvPr>
          <p:cNvSpPr>
            <a:spLocks noGrp="1"/>
          </p:cNvSpPr>
          <p:nvPr>
            <p:ph type="dt" sz="half" idx="10"/>
          </p:nvPr>
        </p:nvSpPr>
        <p:spPr/>
        <p:txBody>
          <a:bodyPr/>
          <a:lstStyle/>
          <a:p>
            <a:fld id="{4C0FCEC6-991B-7B4C-9346-536638730D5D}" type="datetimeFigureOut">
              <a:rPr lang="en-GB" smtClean="0"/>
              <a:t>23/08/2024</a:t>
            </a:fld>
            <a:endParaRPr lang="en-GB"/>
          </a:p>
        </p:txBody>
      </p:sp>
      <p:sp>
        <p:nvSpPr>
          <p:cNvPr id="3" name="Footer Placeholder 2">
            <a:extLst>
              <a:ext uri="{FF2B5EF4-FFF2-40B4-BE49-F238E27FC236}">
                <a16:creationId xmlns:a16="http://schemas.microsoft.com/office/drawing/2014/main" id="{D0EF3602-4D7F-ED4B-9AB7-980D11A7FB6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BE2A44A-AB84-3A42-98D0-2265AE902188}"/>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2624435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51F7F-F52A-B445-959D-AD6C81E840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9BC22F60-6127-7644-8D17-4BC050A6B8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BD4AEB57-5DCA-AF4A-89A3-B5F3E25993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E3A7891-A250-0E49-8653-DCC3016D2B6D}"/>
              </a:ext>
            </a:extLst>
          </p:cNvPr>
          <p:cNvSpPr>
            <a:spLocks noGrp="1"/>
          </p:cNvSpPr>
          <p:nvPr>
            <p:ph type="dt" sz="half" idx="10"/>
          </p:nvPr>
        </p:nvSpPr>
        <p:spPr/>
        <p:txBody>
          <a:bodyPr/>
          <a:lstStyle/>
          <a:p>
            <a:fld id="{4C0FCEC6-991B-7B4C-9346-536638730D5D}" type="datetimeFigureOut">
              <a:rPr lang="en-GB" smtClean="0"/>
              <a:t>23/08/2024</a:t>
            </a:fld>
            <a:endParaRPr lang="en-GB"/>
          </a:p>
        </p:txBody>
      </p:sp>
      <p:sp>
        <p:nvSpPr>
          <p:cNvPr id="6" name="Footer Placeholder 5">
            <a:extLst>
              <a:ext uri="{FF2B5EF4-FFF2-40B4-BE49-F238E27FC236}">
                <a16:creationId xmlns:a16="http://schemas.microsoft.com/office/drawing/2014/main" id="{319C5ED7-C7EA-1247-930F-F301FFA977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05D1381-5D8E-904C-AC98-9EE93AE9C7D8}"/>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408758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EA04E-EB1C-3C44-BCE9-3A655D12C04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00D31D4F-95CC-7244-9DD7-B7BC8545F7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FF1F495-49BC-1244-BFD8-7CE8BE0986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06B4DD6-F2C0-A141-9E62-A593B1DFF40F}"/>
              </a:ext>
            </a:extLst>
          </p:cNvPr>
          <p:cNvSpPr>
            <a:spLocks noGrp="1"/>
          </p:cNvSpPr>
          <p:nvPr>
            <p:ph type="dt" sz="half" idx="10"/>
          </p:nvPr>
        </p:nvSpPr>
        <p:spPr/>
        <p:txBody>
          <a:bodyPr/>
          <a:lstStyle/>
          <a:p>
            <a:fld id="{4C0FCEC6-991B-7B4C-9346-536638730D5D}" type="datetimeFigureOut">
              <a:rPr lang="en-GB" smtClean="0"/>
              <a:t>23/08/2024</a:t>
            </a:fld>
            <a:endParaRPr lang="en-GB"/>
          </a:p>
        </p:txBody>
      </p:sp>
      <p:sp>
        <p:nvSpPr>
          <p:cNvPr id="6" name="Footer Placeholder 5">
            <a:extLst>
              <a:ext uri="{FF2B5EF4-FFF2-40B4-BE49-F238E27FC236}">
                <a16:creationId xmlns:a16="http://schemas.microsoft.com/office/drawing/2014/main" id="{591B0A40-D502-FF4A-A83E-1A687BC68EE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8FB4948-A0CF-E841-BFEB-14F6DD970524}"/>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2375254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B01EA2-7687-A040-AD7B-1579A184F9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DA83C556-EA35-8640-8F75-7B17ADD4C9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7C2C73B-576C-D442-BD8F-A379B3B1D3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0FCEC6-991B-7B4C-9346-536638730D5D}" type="datetimeFigureOut">
              <a:rPr lang="en-GB" smtClean="0"/>
              <a:t>23/08/2024</a:t>
            </a:fld>
            <a:endParaRPr lang="en-GB"/>
          </a:p>
        </p:txBody>
      </p:sp>
      <p:sp>
        <p:nvSpPr>
          <p:cNvPr id="5" name="Footer Placeholder 4">
            <a:extLst>
              <a:ext uri="{FF2B5EF4-FFF2-40B4-BE49-F238E27FC236}">
                <a16:creationId xmlns:a16="http://schemas.microsoft.com/office/drawing/2014/main" id="{5364592B-399F-D94A-989A-7AA2E81002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94683F6-6A81-E740-9C12-CB82C0FE08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FDA48-39D0-4C4F-AEA5-009D8964A7D0}" type="slidenum">
              <a:rPr lang="en-GB" smtClean="0"/>
              <a:t>‹#›</a:t>
            </a:fld>
            <a:endParaRPr lang="en-GB"/>
          </a:p>
        </p:txBody>
      </p:sp>
    </p:spTree>
    <p:extLst>
      <p:ext uri="{BB962C8B-B14F-4D97-AF65-F5344CB8AC3E}">
        <p14:creationId xmlns:p14="http://schemas.microsoft.com/office/powerpoint/2010/main" val="21334317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s://cds.cern.ch/record/2857560/files/CernAnnualReport_2022_EN.pdf" TargetMode="External"/><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cds.cern.ch/record/2230893" TargetMode="External"/><Relationship Id="rId2" Type="http://schemas.openxmlformats.org/officeDocument/2006/relationships/image" Target="../media/image25.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9.png"/><Relationship Id="rId7" Type="http://schemas.openxmlformats.org/officeDocument/2006/relationships/hyperlink" Target="https://indico.cern.ch/event/1135177/timetable/?view=nicecompact" TargetMode="External"/><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hyperlink" Target="https://home.cern/news/news/cern/cern-welcomes-romania-its-twenty-second-member-state"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hyperlink" Target="https://home.cern/science/physics" TargetMode="External"/><Relationship Id="rId4" Type="http://schemas.openxmlformats.org/officeDocument/2006/relationships/image" Target="../media/image43.png"/></Relationships>
</file>

<file path=ppt/slides/_rels/slide27.xml.rels><?xml version="1.0" encoding="UTF-8" standalone="yes"?>
<Relationships xmlns="http://schemas.openxmlformats.org/package/2006/relationships"><Relationship Id="rId3" Type="http://schemas.openxmlformats.org/officeDocument/2006/relationships/hyperlink" Target="https://home.cern/about/what-we-do/our-impact" TargetMode="External"/><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ifa-mg.ro/cern/programul-cern-ro.php" TargetMode="External"/><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image" Target="../media/image51.gif"/><Relationship Id="rId1" Type="http://schemas.openxmlformats.org/officeDocument/2006/relationships/slideLayout" Target="../slideLayouts/slideLayout7.xml"/><Relationship Id="rId4" Type="http://schemas.openxmlformats.org/officeDocument/2006/relationships/image" Target="../media/image53.gif"/></Relationships>
</file>

<file path=ppt/slides/_rels/slide3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4" Type="http://schemas.openxmlformats.org/officeDocument/2006/relationships/hyperlink" Target="https://cds.cern.ch/record/2025538?ln=en"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hyperlink" Target="https://home.cern/science/computing/grid" TargetMode="External"/><Relationship Id="rId4" Type="http://schemas.openxmlformats.org/officeDocument/2006/relationships/image" Target="../media/image60.png"/></Relationships>
</file>

<file path=ppt/slides/_rels/slide37.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hyperlink" Target="https://europeanstrategy.cern/european-strategy-for-particle-physics" TargetMode="External"/><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jpeg"/></Relationships>
</file>

<file path=ppt/slides/_rels/slide39.xml.rels><?xml version="1.0" encoding="UTF-8" standalone="yes"?>
<Relationships xmlns="http://schemas.openxmlformats.org/package/2006/relationships"><Relationship Id="rId3" Type="http://schemas.openxmlformats.org/officeDocument/2006/relationships/hyperlink" Target="https://physicsmasterclasses.org/" TargetMode="External"/><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s://home.cern/about/what-we-do/inspire-educate" TargetMode="External"/><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xml"/><Relationship Id="rId4" Type="http://schemas.openxmlformats.org/officeDocument/2006/relationships/image" Target="../media/image81.png"/></Relationships>
</file>

<file path=ppt/slides/_rels/slide49.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tiff"/><Relationship Id="rId7" Type="http://schemas.openxmlformats.org/officeDocument/2006/relationships/image" Target="../media/image13.tiff"/><Relationship Id="rId2" Type="http://schemas.openxmlformats.org/officeDocument/2006/relationships/image" Target="../media/image8.tiff"/><Relationship Id="rId1" Type="http://schemas.openxmlformats.org/officeDocument/2006/relationships/slideLayout" Target="../slideLayouts/slideLayout7.xml"/><Relationship Id="rId6" Type="http://schemas.openxmlformats.org/officeDocument/2006/relationships/image" Target="../media/image12.tiff"/><Relationship Id="rId5" Type="http://schemas.openxmlformats.org/officeDocument/2006/relationships/image" Target="../media/image11.tiff"/><Relationship Id="rId4" Type="http://schemas.openxmlformats.org/officeDocument/2006/relationships/image" Target="../media/image10.tiff"/></Relationships>
</file>

<file path=ppt/slides/_rels/slide5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hyperlink" Target="https://home.cern/"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7AAC3D6-23E9-4243-A851-2AF65C6A310E}"/>
              </a:ext>
            </a:extLst>
          </p:cNvPr>
          <p:cNvSpPr txBox="1">
            <a:spLocks/>
          </p:cNvSpPr>
          <p:nvPr/>
        </p:nvSpPr>
        <p:spPr>
          <a:xfrm>
            <a:off x="6097" y="319666"/>
            <a:ext cx="12185903" cy="643466"/>
          </a:xfrm>
          <a:prstGeom prst="rect">
            <a:avLst/>
          </a:prstGeom>
          <a:effectLst>
            <a:outerShdw blurRad="50800" dist="38100" dir="2700000" algn="tl" rotWithShape="0">
              <a:prstClr val="black">
                <a:alpha val="40000"/>
              </a:prstClr>
            </a:outerShdw>
          </a:effec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400" dirty="0">
                <a:latin typeface="Times New Roman" panose="02020603050405020304" pitchFamily="18" charset="0"/>
                <a:cs typeface="Times New Roman" panose="02020603050405020304" pitchFamily="18" charset="0"/>
              </a:rPr>
              <a:t>Romania @ CERN</a:t>
            </a:r>
          </a:p>
          <a:p>
            <a:pPr algn="ctr"/>
            <a:r>
              <a:rPr lang="en-GB" sz="2400" dirty="0">
                <a:latin typeface="Times New Roman" panose="02020603050405020304" pitchFamily="18" charset="0"/>
                <a:cs typeface="Times New Roman" panose="02020603050405020304" pitchFamily="18" charset="0"/>
              </a:rPr>
              <a:t> </a:t>
            </a:r>
          </a:p>
          <a:p>
            <a:pPr algn="ctr"/>
            <a:endParaRPr lang="ro-RO" sz="2400" dirty="0">
              <a:latin typeface="Times New Roman" panose="02020603050405020304" pitchFamily="18" charset="0"/>
              <a:cs typeface="Times New Roman" panose="02020603050405020304" pitchFamily="18" charset="0"/>
            </a:endParaRPr>
          </a:p>
          <a:p>
            <a:pPr algn="ctr"/>
            <a:r>
              <a:rPr lang="ro-RO" sz="1600" dirty="0">
                <a:latin typeface="Times New Roman" panose="02020603050405020304" pitchFamily="18" charset="0"/>
                <a:cs typeface="Times New Roman" panose="02020603050405020304" pitchFamily="18" charset="0"/>
              </a:rPr>
              <a:t>Călin Alexa, </a:t>
            </a:r>
          </a:p>
          <a:p>
            <a:pPr algn="ctr"/>
            <a:r>
              <a:rPr lang="ro-RO" sz="1600" dirty="0">
                <a:latin typeface="Times New Roman" panose="02020603050405020304" pitchFamily="18" charset="0"/>
                <a:cs typeface="Times New Roman" panose="02020603050405020304" pitchFamily="18" charset="0"/>
              </a:rPr>
              <a:t>Fizica Particulelor Elementare, IFIN-HH</a:t>
            </a:r>
          </a:p>
        </p:txBody>
      </p:sp>
      <p:pic>
        <p:nvPicPr>
          <p:cNvPr id="1026" name="Picture 2">
            <a:extLst>
              <a:ext uri="{FF2B5EF4-FFF2-40B4-BE49-F238E27FC236}">
                <a16:creationId xmlns:a16="http://schemas.microsoft.com/office/drawing/2014/main" id="{2901AC3B-EBC7-B046-AA80-295BA847EFF9}"/>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005886" y="2206171"/>
            <a:ext cx="6180228" cy="3897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6739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81D06B2-4459-AD14-6B1D-59152B0D7B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31702" y="497840"/>
            <a:ext cx="9128595" cy="4785360"/>
          </a:xfrm>
          <a:prstGeom prst="rect">
            <a:avLst/>
          </a:prstGeom>
        </p:spPr>
      </p:pic>
      <p:sp>
        <p:nvSpPr>
          <p:cNvPr id="5" name="TextBox 4">
            <a:extLst>
              <a:ext uri="{FF2B5EF4-FFF2-40B4-BE49-F238E27FC236}">
                <a16:creationId xmlns:a16="http://schemas.microsoft.com/office/drawing/2014/main" id="{3D8CFD1D-0DB6-4C62-1F66-BF29A182E5EE}"/>
              </a:ext>
            </a:extLst>
          </p:cNvPr>
          <p:cNvSpPr txBox="1"/>
          <p:nvPr/>
        </p:nvSpPr>
        <p:spPr>
          <a:xfrm>
            <a:off x="1531701" y="5635675"/>
            <a:ext cx="9128595" cy="369332"/>
          </a:xfrm>
          <a:prstGeom prst="rect">
            <a:avLst/>
          </a:prstGeom>
          <a:noFill/>
        </p:spPr>
        <p:txBody>
          <a:bodyPr wrap="square">
            <a:spAutoFit/>
          </a:bodyPr>
          <a:lstStyle/>
          <a:p>
            <a:r>
              <a:rPr lang="en-GB" dirty="0">
                <a:hlinkClick r:id="rId3"/>
              </a:rPr>
              <a:t>https://cds.cern.ch/record/2857560/files/CernAnnualReport_2022_EN.pdf</a:t>
            </a:r>
            <a:r>
              <a:rPr lang="en-GB" dirty="0"/>
              <a:t> </a:t>
            </a:r>
          </a:p>
        </p:txBody>
      </p:sp>
    </p:spTree>
    <p:extLst>
      <p:ext uri="{BB962C8B-B14F-4D97-AF65-F5344CB8AC3E}">
        <p14:creationId xmlns:p14="http://schemas.microsoft.com/office/powerpoint/2010/main" val="3371470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94F5B56-D985-EB81-8E9C-0B059C363310}"/>
              </a:ext>
            </a:extLst>
          </p:cNvPr>
          <p:cNvPicPr>
            <a:picLocks noChangeAspect="1"/>
          </p:cNvPicPr>
          <p:nvPr/>
        </p:nvPicPr>
        <p:blipFill>
          <a:blip r:embed="rId2"/>
          <a:stretch>
            <a:fillRect/>
          </a:stretch>
        </p:blipFill>
        <p:spPr>
          <a:xfrm>
            <a:off x="2235200" y="488950"/>
            <a:ext cx="7721600" cy="5880100"/>
          </a:xfrm>
          <a:prstGeom prst="rect">
            <a:avLst/>
          </a:prstGeom>
        </p:spPr>
      </p:pic>
    </p:spTree>
    <p:extLst>
      <p:ext uri="{BB962C8B-B14F-4D97-AF65-F5344CB8AC3E}">
        <p14:creationId xmlns:p14="http://schemas.microsoft.com/office/powerpoint/2010/main" val="2958519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screen"/>
          <a:srcRect/>
          <a:stretch>
            <a:fillRect/>
          </a:stretch>
        </p:blipFill>
        <p:spPr bwMode="auto">
          <a:xfrm>
            <a:off x="1523998" y="0"/>
            <a:ext cx="9154448" cy="6858000"/>
          </a:xfrm>
          <a:prstGeom prst="rect">
            <a:avLst/>
          </a:prstGeom>
          <a:noFill/>
          <a:ln w="9525">
            <a:noFill/>
            <a:miter lim="800000"/>
            <a:headEnd/>
            <a:tailEnd/>
          </a:ln>
        </p:spPr>
      </p:pic>
    </p:spTree>
    <p:extLst>
      <p:ext uri="{BB962C8B-B14F-4D97-AF65-F5344CB8AC3E}">
        <p14:creationId xmlns:p14="http://schemas.microsoft.com/office/powerpoint/2010/main" val="1800301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BAA6030-B9A0-0B85-CBD4-35A639109A39}"/>
              </a:ext>
            </a:extLst>
          </p:cNvPr>
          <p:cNvGrpSpPr/>
          <p:nvPr/>
        </p:nvGrpSpPr>
        <p:grpSpPr>
          <a:xfrm>
            <a:off x="2196435" y="338002"/>
            <a:ext cx="7799130" cy="5229129"/>
            <a:chOff x="2265166" y="2599592"/>
            <a:chExt cx="5512516" cy="3544760"/>
          </a:xfrm>
        </p:grpSpPr>
        <p:pic>
          <p:nvPicPr>
            <p:cNvPr id="9" name="Picture 6">
              <a:extLst>
                <a:ext uri="{FF2B5EF4-FFF2-40B4-BE49-F238E27FC236}">
                  <a16:creationId xmlns:a16="http://schemas.microsoft.com/office/drawing/2014/main" id="{19EE085F-E3BD-E344-FA40-7542FF0D872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65166" y="2599592"/>
              <a:ext cx="4613670" cy="354476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15FAB5B3-7B06-CE5F-96A8-12E6E71728FD}"/>
                </a:ext>
              </a:extLst>
            </p:cNvPr>
            <p:cNvSpPr txBox="1"/>
            <p:nvPr/>
          </p:nvSpPr>
          <p:spPr>
            <a:xfrm>
              <a:off x="7010400" y="3457494"/>
              <a:ext cx="767282" cy="2315880"/>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10</a:t>
              </a:r>
              <a:r>
                <a:rPr lang="en-GB" baseline="30000" dirty="0">
                  <a:latin typeface="Arial" panose="020B0604020202020204" pitchFamily="34" charset="0"/>
                  <a:cs typeface="Arial" panose="020B0604020202020204" pitchFamily="34" charset="0"/>
                </a:rPr>
                <a:t>-22</a:t>
              </a:r>
              <a:r>
                <a:rPr lang="en-GB" dirty="0">
                  <a:latin typeface="Arial" panose="020B0604020202020204" pitchFamily="34" charset="0"/>
                  <a:cs typeface="Arial" panose="020B0604020202020204" pitchFamily="34" charset="0"/>
                </a:rPr>
                <a:t> sec</a:t>
              </a: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10</a:t>
              </a:r>
              <a:r>
                <a:rPr lang="en-GB" baseline="30000" dirty="0">
                  <a:latin typeface="Arial" panose="020B0604020202020204" pitchFamily="34" charset="0"/>
                  <a:cs typeface="Arial" panose="020B0604020202020204" pitchFamily="34" charset="0"/>
                </a:rPr>
                <a:t>-15</a:t>
              </a:r>
              <a:r>
                <a:rPr lang="en-GB" dirty="0">
                  <a:latin typeface="Arial" panose="020B0604020202020204" pitchFamily="34" charset="0"/>
                  <a:cs typeface="Arial" panose="020B0604020202020204" pitchFamily="34" charset="0"/>
                </a:rPr>
                <a:t> sec</a:t>
              </a: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10</a:t>
              </a:r>
              <a:r>
                <a:rPr lang="en-GB" baseline="30000" dirty="0">
                  <a:latin typeface="Arial" panose="020B0604020202020204" pitchFamily="34" charset="0"/>
                  <a:cs typeface="Arial" panose="020B0604020202020204" pitchFamily="34" charset="0"/>
                </a:rPr>
                <a:t>-8</a:t>
              </a:r>
              <a:r>
                <a:rPr lang="en-GB" dirty="0">
                  <a:latin typeface="Arial" panose="020B0604020202020204" pitchFamily="34" charset="0"/>
                  <a:cs typeface="Arial" panose="020B0604020202020204" pitchFamily="34" charset="0"/>
                </a:rPr>
                <a:t> sec</a:t>
              </a: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10</a:t>
              </a:r>
              <a:r>
                <a:rPr lang="en-GB" baseline="30000" dirty="0">
                  <a:latin typeface="Arial" panose="020B0604020202020204" pitchFamily="34" charset="0"/>
                  <a:cs typeface="Arial" panose="020B0604020202020204" pitchFamily="34" charset="0"/>
                </a:rPr>
                <a:t>-2</a:t>
              </a:r>
              <a:r>
                <a:rPr lang="en-GB" dirty="0">
                  <a:latin typeface="Arial" panose="020B0604020202020204" pitchFamily="34" charset="0"/>
                  <a:cs typeface="Arial" panose="020B0604020202020204" pitchFamily="34" charset="0"/>
                </a:rPr>
                <a:t> sec</a:t>
              </a:r>
            </a:p>
          </p:txBody>
        </p:sp>
      </p:grpSp>
    </p:spTree>
    <p:extLst>
      <p:ext uri="{BB962C8B-B14F-4D97-AF65-F5344CB8AC3E}">
        <p14:creationId xmlns:p14="http://schemas.microsoft.com/office/powerpoint/2010/main" val="2888186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10;&#10;Description automatically generated">
            <a:extLst>
              <a:ext uri="{FF2B5EF4-FFF2-40B4-BE49-F238E27FC236}">
                <a16:creationId xmlns:a16="http://schemas.microsoft.com/office/drawing/2014/main" id="{8300972F-3402-5342-9657-726DDC8F2A0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467428" y="298450"/>
            <a:ext cx="7406821" cy="6022521"/>
          </a:xfrm>
          <a:prstGeom prst="rect">
            <a:avLst/>
          </a:prstGeom>
        </p:spPr>
      </p:pic>
    </p:spTree>
    <p:extLst>
      <p:ext uri="{BB962C8B-B14F-4D97-AF65-F5344CB8AC3E}">
        <p14:creationId xmlns:p14="http://schemas.microsoft.com/office/powerpoint/2010/main" val="879880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523999" y="22578"/>
            <a:ext cx="9134218" cy="42793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TextBox 2"/>
          <p:cNvSpPr txBox="1"/>
          <p:nvPr/>
        </p:nvSpPr>
        <p:spPr>
          <a:xfrm>
            <a:off x="1523999" y="4725145"/>
            <a:ext cx="9144000" cy="2000741"/>
          </a:xfrm>
          <a:prstGeom prst="rect">
            <a:avLst/>
          </a:prstGeom>
          <a:solidFill>
            <a:schemeClr val="accent1">
              <a:alpha val="60000"/>
            </a:schemeClr>
          </a:solidFill>
        </p:spPr>
        <p:txBody>
          <a:bodyPr wrap="square" rtlCol="0">
            <a:spAutoFit/>
          </a:bodyPr>
          <a:lstStyle/>
          <a:p>
            <a:pPr algn="just">
              <a:lnSpc>
                <a:spcPct val="150000"/>
              </a:lnSpc>
            </a:pPr>
            <a:r>
              <a:rPr lang="en-GB" sz="1200" dirty="0">
                <a:latin typeface="Comic Sans MS" panose="030F0702030302020204" pitchFamily="66" charset="0"/>
              </a:rPr>
              <a:t>Higgs boson discovery was the culmination of the decades of dedicated and intense work by so many collaborators in designing, building and operating ATLAS, and in understanding and analysing the data. None of it would have been possible without the huge dedication also of the LHC accelerator team, the worldwide distributed computing teams, and the continuing support of the governments and funding agencies of the 38 countries home to our 177 member institutes.</a:t>
            </a:r>
          </a:p>
          <a:p>
            <a:pPr algn="just">
              <a:lnSpc>
                <a:spcPct val="150000"/>
              </a:lnSpc>
            </a:pPr>
            <a:r>
              <a:rPr lang="en-GB" sz="1200" dirty="0">
                <a:latin typeface="Comic Sans MS" panose="030F0702030302020204" pitchFamily="66" charset="0"/>
              </a:rPr>
              <a:t>  </a:t>
            </a:r>
          </a:p>
          <a:p>
            <a:pPr algn="just">
              <a:lnSpc>
                <a:spcPct val="150000"/>
              </a:lnSpc>
            </a:pPr>
            <a:r>
              <a:rPr lang="en-GB" sz="1200" dirty="0">
                <a:latin typeface="Comic Sans MS" panose="030F0702030302020204" pitchFamily="66" charset="0"/>
              </a:rPr>
              <a:t>We can all feel proud that our experimental observations demonstrated that the insights rewarded by the Nobel prize are realised in nature.</a:t>
            </a:r>
            <a:endParaRPr lang="en-US" sz="1200" dirty="0">
              <a:latin typeface="Comic Sans MS" panose="030F0702030302020204" pitchFamily="66" charset="0"/>
            </a:endParaRPr>
          </a:p>
        </p:txBody>
      </p:sp>
    </p:spTree>
    <p:extLst>
      <p:ext uri="{BB962C8B-B14F-4D97-AF65-F5344CB8AC3E}">
        <p14:creationId xmlns:p14="http://schemas.microsoft.com/office/powerpoint/2010/main" val="139820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910D1418-DD8B-8947-AB49-47CD4C533B3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60638" y="0"/>
            <a:ext cx="70707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5CF709D-8E88-8643-95E2-D5AD67230588}"/>
              </a:ext>
            </a:extLst>
          </p:cNvPr>
          <p:cNvSpPr/>
          <p:nvPr/>
        </p:nvSpPr>
        <p:spPr>
          <a:xfrm>
            <a:off x="109728" y="2512588"/>
            <a:ext cx="2770632" cy="830997"/>
          </a:xfrm>
          <a:prstGeom prst="rect">
            <a:avLst/>
          </a:prstGeom>
        </p:spPr>
        <p:txBody>
          <a:bodyPr wrap="square">
            <a:spAutoFit/>
          </a:bodyPr>
          <a:lstStyle/>
          <a:p>
            <a:r>
              <a:rPr lang="en-GB" sz="1600" dirty="0">
                <a:solidFill>
                  <a:srgbClr val="0432FF"/>
                </a:solidFill>
                <a:latin typeface="Times New Roman" panose="02020603050405020304" pitchFamily="18" charset="0"/>
                <a:cs typeface="Times New Roman" panose="02020603050405020304" pitchFamily="18" charset="0"/>
              </a:rPr>
              <a:t>Animation of the reconstructed mass from Higgs candidate events in four-lepton decays. </a:t>
            </a:r>
          </a:p>
        </p:txBody>
      </p:sp>
      <p:sp>
        <p:nvSpPr>
          <p:cNvPr id="3" name="Rectangle 2">
            <a:extLst>
              <a:ext uri="{FF2B5EF4-FFF2-40B4-BE49-F238E27FC236}">
                <a16:creationId xmlns:a16="http://schemas.microsoft.com/office/drawing/2014/main" id="{3A948CD9-C95C-0C4F-B4FE-08DECF51E79A}"/>
              </a:ext>
            </a:extLst>
          </p:cNvPr>
          <p:cNvSpPr/>
          <p:nvPr/>
        </p:nvSpPr>
        <p:spPr>
          <a:xfrm>
            <a:off x="0" y="3514416"/>
            <a:ext cx="3094117" cy="338554"/>
          </a:xfrm>
          <a:prstGeom prst="rect">
            <a:avLst/>
          </a:prstGeom>
        </p:spPr>
        <p:txBody>
          <a:bodyPr wrap="none">
            <a:spAutoFit/>
          </a:bodyPr>
          <a:lstStyle/>
          <a:p>
            <a:r>
              <a:rPr lang="en-GB" sz="1600" dirty="0">
                <a:latin typeface="Times New Roman" panose="02020603050405020304" pitchFamily="18" charset="0"/>
                <a:cs typeface="Times New Roman" panose="02020603050405020304" pitchFamily="18" charset="0"/>
                <a:hlinkClick r:id="rId3"/>
              </a:rPr>
              <a:t>https://cds.cern.ch/record/2230893</a:t>
            </a:r>
            <a:r>
              <a:rPr lang="en-GB" sz="16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021274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4212AD1E-A654-214B-95C5-51595B57E84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60638" y="0"/>
            <a:ext cx="70707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0706972F-8B40-444B-8843-A1FE42ECCEC7}"/>
              </a:ext>
            </a:extLst>
          </p:cNvPr>
          <p:cNvSpPr/>
          <p:nvPr/>
        </p:nvSpPr>
        <p:spPr>
          <a:xfrm>
            <a:off x="100584" y="2063419"/>
            <a:ext cx="2807208" cy="830997"/>
          </a:xfrm>
          <a:prstGeom prst="rect">
            <a:avLst/>
          </a:prstGeom>
        </p:spPr>
        <p:txBody>
          <a:bodyPr wrap="square">
            <a:spAutoFit/>
          </a:bodyPr>
          <a:lstStyle/>
          <a:p>
            <a:r>
              <a:rPr lang="en-GB" sz="1600" dirty="0">
                <a:solidFill>
                  <a:srgbClr val="0432FF"/>
                </a:solidFill>
                <a:latin typeface="Times New Roman" panose="02020603050405020304" pitchFamily="18" charset="0"/>
                <a:cs typeface="Times New Roman" panose="02020603050405020304" pitchFamily="18" charset="0"/>
              </a:rPr>
              <a:t>Animation of the reconstructed mass from Higgs candidate events in two-photon decays. </a:t>
            </a:r>
          </a:p>
        </p:txBody>
      </p:sp>
    </p:spTree>
    <p:extLst>
      <p:ext uri="{BB962C8B-B14F-4D97-AF65-F5344CB8AC3E}">
        <p14:creationId xmlns:p14="http://schemas.microsoft.com/office/powerpoint/2010/main" val="2438264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7F012151-C7AD-6B44-BFED-2876C0A63DF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20950" y="0"/>
            <a:ext cx="714851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24BC44F3-43F8-FD4E-B976-F083A0D9B7E0}"/>
              </a:ext>
            </a:extLst>
          </p:cNvPr>
          <p:cNvSpPr/>
          <p:nvPr/>
        </p:nvSpPr>
        <p:spPr>
          <a:xfrm>
            <a:off x="237744" y="2246299"/>
            <a:ext cx="2520950" cy="1077218"/>
          </a:xfrm>
          <a:prstGeom prst="rect">
            <a:avLst/>
          </a:prstGeom>
        </p:spPr>
        <p:txBody>
          <a:bodyPr wrap="square">
            <a:spAutoFit/>
          </a:bodyPr>
          <a:lstStyle/>
          <a:p>
            <a:r>
              <a:rPr lang="en-GB" sz="1600" dirty="0">
                <a:solidFill>
                  <a:srgbClr val="0432FF"/>
                </a:solidFill>
                <a:latin typeface="Times New Roman" panose="02020603050405020304" pitchFamily="18" charset="0"/>
                <a:cs typeface="Times New Roman" panose="02020603050405020304" pitchFamily="18" charset="0"/>
              </a:rPr>
              <a:t>Animation of the reconstructed mass from Higgs candidate events in W-boson-pair decays.</a:t>
            </a:r>
          </a:p>
        </p:txBody>
      </p:sp>
    </p:spTree>
    <p:extLst>
      <p:ext uri="{BB962C8B-B14F-4D97-AF65-F5344CB8AC3E}">
        <p14:creationId xmlns:p14="http://schemas.microsoft.com/office/powerpoint/2010/main" val="3276345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D3B23C64-805F-B416-FAAA-369B146762E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01500" y="3990354"/>
            <a:ext cx="4021484" cy="1936131"/>
          </a:xfrm>
          <a:prstGeom prst="rect">
            <a:avLst/>
          </a:prstGeom>
        </p:spPr>
      </p:pic>
      <p:pic>
        <p:nvPicPr>
          <p:cNvPr id="16" name="Picture 15">
            <a:extLst>
              <a:ext uri="{FF2B5EF4-FFF2-40B4-BE49-F238E27FC236}">
                <a16:creationId xmlns:a16="http://schemas.microsoft.com/office/drawing/2014/main" id="{E5416808-1FE6-AEBC-8767-822D5B9841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34443" y="3023383"/>
            <a:ext cx="4018973" cy="966971"/>
          </a:xfrm>
          <a:prstGeom prst="rect">
            <a:avLst/>
          </a:prstGeom>
        </p:spPr>
      </p:pic>
      <p:pic>
        <p:nvPicPr>
          <p:cNvPr id="15" name="Picture 14">
            <a:extLst>
              <a:ext uri="{FF2B5EF4-FFF2-40B4-BE49-F238E27FC236}">
                <a16:creationId xmlns:a16="http://schemas.microsoft.com/office/drawing/2014/main" id="{C5561ACF-F9BF-8650-35D9-646A1437A38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53974" y="2103718"/>
            <a:ext cx="4018973" cy="919664"/>
          </a:xfrm>
          <a:prstGeom prst="rect">
            <a:avLst/>
          </a:prstGeom>
        </p:spPr>
      </p:pic>
      <p:pic>
        <p:nvPicPr>
          <p:cNvPr id="5" name="Picture 4">
            <a:extLst>
              <a:ext uri="{FF2B5EF4-FFF2-40B4-BE49-F238E27FC236}">
                <a16:creationId xmlns:a16="http://schemas.microsoft.com/office/drawing/2014/main" id="{5640E000-8B7D-E766-8948-970352D4970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71527" y="4925304"/>
            <a:ext cx="4982446" cy="948790"/>
          </a:xfrm>
          <a:prstGeom prst="rect">
            <a:avLst/>
          </a:prstGeom>
        </p:spPr>
      </p:pic>
      <p:pic>
        <p:nvPicPr>
          <p:cNvPr id="2" name="Picture 1">
            <a:extLst>
              <a:ext uri="{FF2B5EF4-FFF2-40B4-BE49-F238E27FC236}">
                <a16:creationId xmlns:a16="http://schemas.microsoft.com/office/drawing/2014/main" id="{367C5E18-C6DE-CE28-E681-9DE3A93DC55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23999" y="3394036"/>
            <a:ext cx="4982446" cy="1616820"/>
          </a:xfrm>
          <a:prstGeom prst="rect">
            <a:avLst/>
          </a:prstGeom>
        </p:spPr>
      </p:pic>
      <p:sp>
        <p:nvSpPr>
          <p:cNvPr id="3" name="Rectangle 2">
            <a:extLst>
              <a:ext uri="{FF2B5EF4-FFF2-40B4-BE49-F238E27FC236}">
                <a16:creationId xmlns:a16="http://schemas.microsoft.com/office/drawing/2014/main" id="{CC06235C-C06E-3F9E-D980-3A70AE0B83AE}"/>
              </a:ext>
            </a:extLst>
          </p:cNvPr>
          <p:cNvSpPr/>
          <p:nvPr/>
        </p:nvSpPr>
        <p:spPr>
          <a:xfrm>
            <a:off x="2230309" y="3300378"/>
            <a:ext cx="279883" cy="33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 name="TextBox 8">
            <a:extLst>
              <a:ext uri="{FF2B5EF4-FFF2-40B4-BE49-F238E27FC236}">
                <a16:creationId xmlns:a16="http://schemas.microsoft.com/office/drawing/2014/main" id="{CACD1CA0-E4C2-2F1F-E86C-4CB5EC7A4AF0}"/>
              </a:ext>
            </a:extLst>
          </p:cNvPr>
          <p:cNvSpPr txBox="1"/>
          <p:nvPr/>
        </p:nvSpPr>
        <p:spPr>
          <a:xfrm>
            <a:off x="1524000" y="138197"/>
            <a:ext cx="9144001" cy="2031325"/>
          </a:xfrm>
          <a:prstGeom prst="rect">
            <a:avLst/>
          </a:prstGeom>
          <a:noFill/>
        </p:spPr>
        <p:txBody>
          <a:bodyPr wrap="square">
            <a:spAutoFit/>
          </a:bodyPr>
          <a:lstStyle/>
          <a:p>
            <a:pPr algn="ctr"/>
            <a:r>
              <a:rPr lang="en-GB" dirty="0">
                <a:solidFill>
                  <a:srgbClr val="000000"/>
                </a:solidFill>
                <a:latin typeface="Times New Roman" panose="02020603050405020304" pitchFamily="18" charset="0"/>
                <a:cs typeface="Times New Roman" panose="02020603050405020304" pitchFamily="18" charset="0"/>
              </a:rPr>
              <a:t>10</a:t>
            </a:r>
            <a:r>
              <a:rPr lang="en-GB" baseline="30000" dirty="0">
                <a:solidFill>
                  <a:srgbClr val="000000"/>
                </a:solidFill>
                <a:latin typeface="Times New Roman" panose="02020603050405020304" pitchFamily="18" charset="0"/>
                <a:cs typeface="Times New Roman" panose="02020603050405020304" pitchFamily="18" charset="0"/>
              </a:rPr>
              <a:t>th</a:t>
            </a:r>
            <a:r>
              <a:rPr lang="en-GB" dirty="0">
                <a:solidFill>
                  <a:srgbClr val="000000"/>
                </a:solidFill>
                <a:latin typeface="Times New Roman" panose="02020603050405020304" pitchFamily="18" charset="0"/>
                <a:cs typeface="Times New Roman" panose="02020603050405020304" pitchFamily="18" charset="0"/>
              </a:rPr>
              <a:t> anniversary of the Higgs boson discovery</a:t>
            </a:r>
          </a:p>
          <a:p>
            <a:pPr algn="ctr"/>
            <a:r>
              <a:rPr lang="en-GB" dirty="0">
                <a:latin typeface="Times New Roman" panose="02020603050405020304" pitchFamily="18" charset="0"/>
                <a:cs typeface="Times New Roman" panose="02020603050405020304" pitchFamily="18" charset="0"/>
                <a:hlinkClick r:id="rId7"/>
              </a:rPr>
              <a:t>https://indico.cern.ch/event/1135177/timetable/?view=nicecompact</a:t>
            </a:r>
            <a:r>
              <a:rPr lang="en-GB" dirty="0">
                <a:latin typeface="Times New Roman" panose="02020603050405020304" pitchFamily="18" charset="0"/>
                <a:cs typeface="Times New Roman" panose="02020603050405020304" pitchFamily="18" charset="0"/>
              </a:rPr>
              <a:t> </a:t>
            </a:r>
          </a:p>
          <a:p>
            <a:pPr algn="ctr"/>
            <a:endParaRPr lang="en-GB" dirty="0">
              <a:latin typeface="Times New Roman" panose="02020603050405020304" pitchFamily="18" charset="0"/>
              <a:cs typeface="Times New Roman" panose="02020603050405020304" pitchFamily="18" charset="0"/>
            </a:endParaRPr>
          </a:p>
          <a:p>
            <a:pPr algn="ctr"/>
            <a:r>
              <a:rPr lang="en-GB" dirty="0">
                <a:latin typeface="Times New Roman" panose="02020603050405020304" pitchFamily="18" charset="0"/>
                <a:cs typeface="Times New Roman" panose="02020603050405020304" pitchFamily="18" charset="0"/>
              </a:rPr>
              <a:t>Prospects for the future - the Standard Model and beyond </a:t>
            </a:r>
          </a:p>
          <a:p>
            <a:pPr algn="ctr"/>
            <a:r>
              <a:rPr lang="en-GB" dirty="0" err="1">
                <a:latin typeface="Times New Roman" panose="02020603050405020304" pitchFamily="18" charset="0"/>
                <a:cs typeface="Times New Roman" panose="02020603050405020304" pitchFamily="18" charset="0"/>
              </a:rPr>
              <a:t>Nima</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Arkani</a:t>
            </a:r>
            <a:r>
              <a:rPr lang="en-GB" dirty="0">
                <a:latin typeface="Times New Roman" panose="02020603050405020304" pitchFamily="18" charset="0"/>
                <a:cs typeface="Times New Roman" panose="02020603050405020304" pitchFamily="18" charset="0"/>
              </a:rPr>
              <a:t>-Hamed (IAS) </a:t>
            </a:r>
          </a:p>
          <a:p>
            <a:pPr algn="ctr"/>
            <a:r>
              <a:rPr lang="en-GB" dirty="0">
                <a:solidFill>
                  <a:srgbClr val="0432FF"/>
                </a:solidFill>
                <a:latin typeface="Times New Roman" panose="02020603050405020304" pitchFamily="18" charset="0"/>
                <a:cs typeface="Times New Roman" panose="02020603050405020304" pitchFamily="18" charset="0"/>
              </a:rPr>
              <a:t>https://</a:t>
            </a:r>
            <a:r>
              <a:rPr lang="en-GB" dirty="0" err="1">
                <a:solidFill>
                  <a:srgbClr val="0432FF"/>
                </a:solidFill>
                <a:latin typeface="Times New Roman" panose="02020603050405020304" pitchFamily="18" charset="0"/>
                <a:cs typeface="Times New Roman" panose="02020603050405020304" pitchFamily="18" charset="0"/>
              </a:rPr>
              <a:t>indico.cern.ch</a:t>
            </a:r>
            <a:r>
              <a:rPr lang="en-GB" dirty="0">
                <a:solidFill>
                  <a:srgbClr val="0432FF"/>
                </a:solidFill>
                <a:latin typeface="Times New Roman" panose="02020603050405020304" pitchFamily="18" charset="0"/>
                <a:cs typeface="Times New Roman" panose="02020603050405020304" pitchFamily="18" charset="0"/>
              </a:rPr>
              <a:t>/event/1135177/contributions/4788694/attachments/2474678/4246383/HiggsJul4CERN2022_NAH.pdf</a:t>
            </a:r>
            <a:r>
              <a:rPr lang="en-GB" dirty="0">
                <a:latin typeface="Times New Roman" panose="02020603050405020304" pitchFamily="18" charset="0"/>
                <a:cs typeface="Times New Roman" panose="02020603050405020304" pitchFamily="18" charset="0"/>
              </a:rPr>
              <a:t> </a:t>
            </a:r>
          </a:p>
        </p:txBody>
      </p:sp>
      <p:pic>
        <p:nvPicPr>
          <p:cNvPr id="13" name="Picture 12">
            <a:extLst>
              <a:ext uri="{FF2B5EF4-FFF2-40B4-BE49-F238E27FC236}">
                <a16:creationId xmlns:a16="http://schemas.microsoft.com/office/drawing/2014/main" id="{C91A3A3B-A7FE-AF72-3F1E-08829C6C81B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571527" y="2167068"/>
            <a:ext cx="4982446" cy="1388425"/>
          </a:xfrm>
          <a:prstGeom prst="rect">
            <a:avLst/>
          </a:prstGeom>
        </p:spPr>
      </p:pic>
    </p:spTree>
    <p:extLst>
      <p:ext uri="{BB962C8B-B14F-4D97-AF65-F5344CB8AC3E}">
        <p14:creationId xmlns:p14="http://schemas.microsoft.com/office/powerpoint/2010/main" val="2673727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tanding in front of a crowd&#10;&#10;Description automatically generated">
            <a:extLst>
              <a:ext uri="{FF2B5EF4-FFF2-40B4-BE49-F238E27FC236}">
                <a16:creationId xmlns:a16="http://schemas.microsoft.com/office/drawing/2014/main" id="{D9EB7BE2-61DD-5E4D-841D-119C15478E9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479317" y="636262"/>
            <a:ext cx="6542568" cy="4818235"/>
          </a:xfrm>
          <a:prstGeom prst="rect">
            <a:avLst/>
          </a:prstGeom>
        </p:spPr>
      </p:pic>
      <p:sp>
        <p:nvSpPr>
          <p:cNvPr id="2" name="Rectangle 1">
            <a:extLst>
              <a:ext uri="{FF2B5EF4-FFF2-40B4-BE49-F238E27FC236}">
                <a16:creationId xmlns:a16="http://schemas.microsoft.com/office/drawing/2014/main" id="{FDA3F8BA-7495-4D4E-9FD6-A9FE184ACB5F}"/>
              </a:ext>
            </a:extLst>
          </p:cNvPr>
          <p:cNvSpPr/>
          <p:nvPr/>
        </p:nvSpPr>
        <p:spPr>
          <a:xfrm>
            <a:off x="1439841" y="6488668"/>
            <a:ext cx="1345240" cy="369332"/>
          </a:xfrm>
          <a:prstGeom prst="rect">
            <a:avLst/>
          </a:prstGeom>
        </p:spPr>
        <p:txBody>
          <a:bodyPr wrap="none">
            <a:spAutoFit/>
          </a:bodyPr>
          <a:lstStyle/>
          <a:p>
            <a:r>
              <a:rPr lang="en-GB" dirty="0">
                <a:solidFill>
                  <a:schemeClr val="bg1"/>
                </a:solidFill>
              </a:rPr>
              <a:t>17 July 2016</a:t>
            </a:r>
          </a:p>
        </p:txBody>
      </p:sp>
      <p:sp>
        <p:nvSpPr>
          <p:cNvPr id="4" name="Rectangle 3">
            <a:extLst>
              <a:ext uri="{FF2B5EF4-FFF2-40B4-BE49-F238E27FC236}">
                <a16:creationId xmlns:a16="http://schemas.microsoft.com/office/drawing/2014/main" id="{BC389FCE-2478-4743-B608-37D8796A7D0C}"/>
              </a:ext>
            </a:extLst>
          </p:cNvPr>
          <p:cNvSpPr/>
          <p:nvPr/>
        </p:nvSpPr>
        <p:spPr>
          <a:xfrm>
            <a:off x="2055627" y="6180891"/>
            <a:ext cx="7286847" cy="307777"/>
          </a:xfrm>
          <a:prstGeom prst="rect">
            <a:avLst/>
          </a:prstGeom>
        </p:spPr>
        <p:txBody>
          <a:bodyPr wrap="square">
            <a:spAutoFit/>
          </a:bodyPr>
          <a:lstStyle/>
          <a:p>
            <a:r>
              <a:rPr lang="en-GB" sz="1400" dirty="0">
                <a:hlinkClick r:id="rId3"/>
              </a:rPr>
              <a:t>https://home.cern/news/news/cern/cern-welcomes-romania-its-twenty-second-member-state</a:t>
            </a:r>
            <a:r>
              <a:rPr lang="en-GB" sz="1400" dirty="0"/>
              <a:t> </a:t>
            </a:r>
          </a:p>
        </p:txBody>
      </p:sp>
      <p:pic>
        <p:nvPicPr>
          <p:cNvPr id="5" name="Picture 4">
            <a:extLst>
              <a:ext uri="{FF2B5EF4-FFF2-40B4-BE49-F238E27FC236}">
                <a16:creationId xmlns:a16="http://schemas.microsoft.com/office/drawing/2014/main" id="{0E4C091A-1C74-E04D-98F5-C9497BD63235}"/>
              </a:ext>
            </a:extLst>
          </p:cNvPr>
          <p:cNvPicPr>
            <a:picLocks noChangeAspect="1"/>
          </p:cNvPicPr>
          <p:nvPr/>
        </p:nvPicPr>
        <p:blipFill>
          <a:blip r:embed="rId4"/>
          <a:stretch>
            <a:fillRect/>
          </a:stretch>
        </p:blipFill>
        <p:spPr>
          <a:xfrm>
            <a:off x="255187" y="630860"/>
            <a:ext cx="4831367" cy="4823637"/>
          </a:xfrm>
          <a:prstGeom prst="rect">
            <a:avLst/>
          </a:prstGeom>
        </p:spPr>
      </p:pic>
    </p:spTree>
    <p:extLst>
      <p:ext uri="{BB962C8B-B14F-4D97-AF65-F5344CB8AC3E}">
        <p14:creationId xmlns:p14="http://schemas.microsoft.com/office/powerpoint/2010/main" val="22111859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04DE2D3-C520-5CAE-4F29-CA57D69B5AD9}"/>
              </a:ext>
            </a:extLst>
          </p:cNvPr>
          <p:cNvPicPr>
            <a:picLocks noChangeAspect="1"/>
          </p:cNvPicPr>
          <p:nvPr/>
        </p:nvPicPr>
        <p:blipFill>
          <a:blip r:embed="rId2"/>
          <a:stretch>
            <a:fillRect/>
          </a:stretch>
        </p:blipFill>
        <p:spPr>
          <a:xfrm>
            <a:off x="2438550" y="1524001"/>
            <a:ext cx="7314901" cy="4127185"/>
          </a:xfrm>
          <a:prstGeom prst="rect">
            <a:avLst/>
          </a:prstGeom>
        </p:spPr>
      </p:pic>
      <p:sp>
        <p:nvSpPr>
          <p:cNvPr id="4" name="TextBox 3">
            <a:extLst>
              <a:ext uri="{FF2B5EF4-FFF2-40B4-BE49-F238E27FC236}">
                <a16:creationId xmlns:a16="http://schemas.microsoft.com/office/drawing/2014/main" id="{A4DAF31E-F71B-2A1D-2FEC-E3087126B7AA}"/>
              </a:ext>
            </a:extLst>
          </p:cNvPr>
          <p:cNvSpPr txBox="1"/>
          <p:nvPr/>
        </p:nvSpPr>
        <p:spPr>
          <a:xfrm>
            <a:off x="1524000" y="21772"/>
            <a:ext cx="9144000" cy="1200329"/>
          </a:xfrm>
          <a:prstGeom prst="rect">
            <a:avLst/>
          </a:prstGeom>
          <a:noFill/>
        </p:spPr>
        <p:txBody>
          <a:bodyPr wrap="square">
            <a:spAutoFit/>
          </a:bodyPr>
          <a:lstStyle/>
          <a:p>
            <a:pPr algn="ctr"/>
            <a:r>
              <a:rPr lang="en-GB" dirty="0">
                <a:latin typeface="Times New Roman" panose="02020603050405020304" pitchFamily="18" charset="0"/>
                <a:cs typeface="Times New Roman" panose="02020603050405020304" pitchFamily="18" charset="0"/>
              </a:rPr>
              <a:t>Prospects for the future - the Standard Model and beyond </a:t>
            </a:r>
          </a:p>
          <a:p>
            <a:pPr algn="ctr"/>
            <a:r>
              <a:rPr lang="en-GB" dirty="0" err="1">
                <a:latin typeface="Times New Roman" panose="02020603050405020304" pitchFamily="18" charset="0"/>
                <a:cs typeface="Times New Roman" panose="02020603050405020304" pitchFamily="18" charset="0"/>
              </a:rPr>
              <a:t>Nima</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Arkani</a:t>
            </a:r>
            <a:r>
              <a:rPr lang="en-GB" dirty="0">
                <a:latin typeface="Times New Roman" panose="02020603050405020304" pitchFamily="18" charset="0"/>
                <a:cs typeface="Times New Roman" panose="02020603050405020304" pitchFamily="18" charset="0"/>
              </a:rPr>
              <a:t>-Hamed (IAS) </a:t>
            </a:r>
          </a:p>
          <a:p>
            <a:pPr algn="ctr"/>
            <a:r>
              <a:rPr lang="en-GB" dirty="0">
                <a:solidFill>
                  <a:srgbClr val="0432FF"/>
                </a:solidFill>
                <a:latin typeface="Times New Roman" panose="02020603050405020304" pitchFamily="18" charset="0"/>
                <a:cs typeface="Times New Roman" panose="02020603050405020304" pitchFamily="18" charset="0"/>
              </a:rPr>
              <a:t>https://</a:t>
            </a:r>
            <a:r>
              <a:rPr lang="en-GB" dirty="0" err="1">
                <a:solidFill>
                  <a:srgbClr val="0432FF"/>
                </a:solidFill>
                <a:latin typeface="Times New Roman" panose="02020603050405020304" pitchFamily="18" charset="0"/>
                <a:cs typeface="Times New Roman" panose="02020603050405020304" pitchFamily="18" charset="0"/>
              </a:rPr>
              <a:t>indico.cern.ch</a:t>
            </a:r>
            <a:r>
              <a:rPr lang="en-GB" dirty="0">
                <a:solidFill>
                  <a:srgbClr val="0432FF"/>
                </a:solidFill>
                <a:latin typeface="Times New Roman" panose="02020603050405020304" pitchFamily="18" charset="0"/>
                <a:cs typeface="Times New Roman" panose="02020603050405020304" pitchFamily="18" charset="0"/>
              </a:rPr>
              <a:t>/event/1135177/contributions/4788694/attachments/2474678/4246383/HiggsJul4CERN2022_NAH.pdf</a:t>
            </a:r>
            <a:r>
              <a:rPr lang="en-GB"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92071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85C66CE-54B9-ACDA-4F46-274932504BA4}"/>
              </a:ext>
            </a:extLst>
          </p:cNvPr>
          <p:cNvPicPr>
            <a:picLocks noChangeAspect="1"/>
          </p:cNvPicPr>
          <p:nvPr/>
        </p:nvPicPr>
        <p:blipFill>
          <a:blip r:embed="rId2"/>
          <a:stretch>
            <a:fillRect/>
          </a:stretch>
        </p:blipFill>
        <p:spPr>
          <a:xfrm>
            <a:off x="1062939" y="1382086"/>
            <a:ext cx="10066122" cy="4093828"/>
          </a:xfrm>
          <a:prstGeom prst="rect">
            <a:avLst/>
          </a:prstGeom>
        </p:spPr>
      </p:pic>
    </p:spTree>
    <p:extLst>
      <p:ext uri="{BB962C8B-B14F-4D97-AF65-F5344CB8AC3E}">
        <p14:creationId xmlns:p14="http://schemas.microsoft.com/office/powerpoint/2010/main" val="3776661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screenshot of a computer&#10;&#10;Description automatically generated">
            <a:extLst>
              <a:ext uri="{FF2B5EF4-FFF2-40B4-BE49-F238E27FC236}">
                <a16:creationId xmlns:a16="http://schemas.microsoft.com/office/drawing/2014/main" id="{43C0E7E6-FDA7-0A57-91E4-B7E00195BBF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621246" y="643466"/>
            <a:ext cx="8949508"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0605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791CFE85-24E3-0E48-91EA-5EB0B711B02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1530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a:extLst>
              <a:ext uri="{FF2B5EF4-FFF2-40B4-BE49-F238E27FC236}">
                <a16:creationId xmlns:a16="http://schemas.microsoft.com/office/drawing/2014/main" id="{6E64F9FE-CC7F-2643-9094-8CCB8C39BFAC}"/>
              </a:ext>
            </a:extLst>
          </p:cNvPr>
          <p:cNvPicPr>
            <a:picLocks noChangeAspect="1"/>
          </p:cNvPicPr>
          <p:nvPr/>
        </p:nvPicPr>
        <p:blipFill>
          <a:blip r:embed="rId3"/>
          <a:srcRect/>
          <a:stretch>
            <a:fillRect/>
          </a:stretch>
        </p:blipFill>
        <p:spPr bwMode="auto">
          <a:xfrm>
            <a:off x="234100" y="0"/>
            <a:ext cx="1981200" cy="1981200"/>
          </a:xfrm>
          <a:prstGeom prst="rect">
            <a:avLst/>
          </a:prstGeom>
          <a:noFill/>
          <a:ln w="9525">
            <a:noFill/>
            <a:miter lim="800000"/>
            <a:headEnd/>
            <a:tailEnd/>
          </a:ln>
          <a:effectLst>
            <a:outerShdw blurRad="63500" dist="38099" dir="2700000" algn="ctr" rotWithShape="0">
              <a:srgbClr val="000000">
                <a:alpha val="74998"/>
              </a:srgbClr>
            </a:outerShdw>
          </a:effectLst>
        </p:spPr>
      </p:pic>
      <p:sp>
        <p:nvSpPr>
          <p:cNvPr id="4" name="Text Box 3">
            <a:extLst>
              <a:ext uri="{FF2B5EF4-FFF2-40B4-BE49-F238E27FC236}">
                <a16:creationId xmlns:a16="http://schemas.microsoft.com/office/drawing/2014/main" id="{03B9C570-1121-5949-8DCE-E86899E6A558}"/>
              </a:ext>
            </a:extLst>
          </p:cNvPr>
          <p:cNvSpPr txBox="1">
            <a:spLocks noChangeArrowheads="1"/>
          </p:cNvSpPr>
          <p:nvPr/>
        </p:nvSpPr>
        <p:spPr bwMode="auto">
          <a:xfrm>
            <a:off x="1981200" y="250988"/>
            <a:ext cx="9144000" cy="984828"/>
          </a:xfrm>
          <a:prstGeom prst="rect">
            <a:avLst/>
          </a:prstGeom>
          <a:noFill/>
          <a:ln w="9525">
            <a:noFill/>
            <a:miter lim="800000"/>
            <a:headEnd/>
            <a:tailEnd/>
          </a:ln>
          <a:effectLst>
            <a:outerShdw blurRad="63500" dist="38099" dir="2700000" algn="ctr" rotWithShape="0">
              <a:srgbClr val="000000">
                <a:alpha val="74997"/>
              </a:srgbClr>
            </a:outerShdw>
          </a:effectLst>
        </p:spPr>
        <p:txBody>
          <a:bodyPr lIns="91380" tIns="45692" rIns="91380" bIns="45692">
            <a:spAutoFit/>
          </a:bodyPr>
          <a:lstStyle/>
          <a:p>
            <a:pPr algn="ctr" fontAlgn="base">
              <a:spcBef>
                <a:spcPct val="0"/>
              </a:spcBef>
              <a:spcAft>
                <a:spcPct val="0"/>
              </a:spcAft>
              <a:defRPr/>
            </a:pPr>
            <a:r>
              <a:rPr lang="en-GB" sz="4000" b="1" i="1" dirty="0">
                <a:solidFill>
                  <a:srgbClr val="FFFFFF"/>
                </a:solidFill>
                <a:latin typeface="Comic Sans MS"/>
                <a:ea typeface="ＭＳ Ｐゴシック" pitchFamily="-112" charset="-128"/>
                <a:cs typeface="Comic Sans MS"/>
              </a:rPr>
              <a:t>      </a:t>
            </a:r>
            <a:r>
              <a:rPr lang="en-GB" sz="2800" b="1" i="1" dirty="0">
                <a:solidFill>
                  <a:srgbClr val="FFFFFF"/>
                </a:solidFill>
                <a:latin typeface="Comic Sans MS"/>
                <a:ea typeface="ＭＳ Ｐゴシック" pitchFamily="-112" charset="-128"/>
                <a:cs typeface="Comic Sans MS"/>
              </a:rPr>
              <a:t>Accelerating Science and Innovation</a:t>
            </a:r>
            <a:endParaRPr lang="en-US" sz="3600" b="1" dirty="0">
              <a:solidFill>
                <a:srgbClr val="FF0A16"/>
              </a:solidFill>
              <a:effectLst>
                <a:outerShdw blurRad="38100" dist="38100" dir="2700000" algn="tl">
                  <a:srgbClr val="000000"/>
                </a:outerShdw>
              </a:effectLst>
              <a:latin typeface="Comic Sans MS"/>
              <a:ea typeface="ＭＳ Ｐゴシック" pitchFamily="-112" charset="-128"/>
              <a:cs typeface="Comic Sans MS"/>
            </a:endParaRPr>
          </a:p>
          <a:p>
            <a:pPr algn="ctr" fontAlgn="base">
              <a:spcBef>
                <a:spcPct val="0"/>
              </a:spcBef>
              <a:spcAft>
                <a:spcPct val="0"/>
              </a:spcAft>
              <a:defRPr/>
            </a:pPr>
            <a:endParaRPr lang="en-US" b="1" dirty="0">
              <a:solidFill>
                <a:srgbClr val="FFFC3A"/>
              </a:solidFill>
              <a:effectLst>
                <a:outerShdw blurRad="38100" dist="38100" dir="2700000" algn="tl">
                  <a:srgbClr val="000000"/>
                </a:outerShdw>
              </a:effectLst>
              <a:latin typeface="Comic Sans MS"/>
              <a:ea typeface="ＭＳ Ｐゴシック" pitchFamily="-112" charset="-128"/>
              <a:cs typeface="Comic Sans MS"/>
            </a:endParaRPr>
          </a:p>
        </p:txBody>
      </p:sp>
    </p:spTree>
    <p:extLst>
      <p:ext uri="{BB962C8B-B14F-4D97-AF65-F5344CB8AC3E}">
        <p14:creationId xmlns:p14="http://schemas.microsoft.com/office/powerpoint/2010/main" val="24953614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descr="Radar chart&#10;&#10;Description automatically generated">
            <a:extLst>
              <a:ext uri="{FF2B5EF4-FFF2-40B4-BE49-F238E27FC236}">
                <a16:creationId xmlns:a16="http://schemas.microsoft.com/office/drawing/2014/main" id="{724AE278-87F9-C340-95C2-E5A96371FC8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 y="1282"/>
            <a:ext cx="12191980" cy="6856718"/>
          </a:xfrm>
          <a:prstGeom prst="rect">
            <a:avLst/>
          </a:prstGeom>
        </p:spPr>
      </p:pic>
    </p:spTree>
    <p:extLst>
      <p:ext uri="{BB962C8B-B14F-4D97-AF65-F5344CB8AC3E}">
        <p14:creationId xmlns:p14="http://schemas.microsoft.com/office/powerpoint/2010/main" val="24984333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a:extLst>
              <a:ext uri="{FF2B5EF4-FFF2-40B4-BE49-F238E27FC236}">
                <a16:creationId xmlns:a16="http://schemas.microsoft.com/office/drawing/2014/main" id="{C59E9009-5417-4A40-AA2D-D6F983BED92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 y="1282"/>
            <a:ext cx="12191980" cy="6856718"/>
          </a:xfrm>
          <a:prstGeom prst="rect">
            <a:avLst/>
          </a:prstGeom>
        </p:spPr>
      </p:pic>
    </p:spTree>
    <p:extLst>
      <p:ext uri="{BB962C8B-B14F-4D97-AF65-F5344CB8AC3E}">
        <p14:creationId xmlns:p14="http://schemas.microsoft.com/office/powerpoint/2010/main" val="2677524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9A9B47E-FEB4-8148-9A34-D1C079429E4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42560" y="2515526"/>
            <a:ext cx="6749183" cy="4288418"/>
          </a:xfrm>
          <a:prstGeom prst="rect">
            <a:avLst/>
          </a:prstGeom>
        </p:spPr>
      </p:pic>
      <p:pic>
        <p:nvPicPr>
          <p:cNvPr id="6" name="Picture 5">
            <a:extLst>
              <a:ext uri="{FF2B5EF4-FFF2-40B4-BE49-F238E27FC236}">
                <a16:creationId xmlns:a16="http://schemas.microsoft.com/office/drawing/2014/main" id="{D7D1E9D8-6F8B-8F4F-8C29-FD3BE2ECDF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11636" y="356413"/>
            <a:ext cx="4886960" cy="1913044"/>
          </a:xfrm>
          <a:prstGeom prst="rect">
            <a:avLst/>
          </a:prstGeom>
        </p:spPr>
      </p:pic>
      <p:pic>
        <p:nvPicPr>
          <p:cNvPr id="7" name="Picture 6">
            <a:extLst>
              <a:ext uri="{FF2B5EF4-FFF2-40B4-BE49-F238E27FC236}">
                <a16:creationId xmlns:a16="http://schemas.microsoft.com/office/drawing/2014/main" id="{11FA0742-9976-3343-9E1F-73E1F4E84BE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90080" y="119044"/>
            <a:ext cx="1658679" cy="236221"/>
          </a:xfrm>
          <a:prstGeom prst="rect">
            <a:avLst/>
          </a:prstGeom>
        </p:spPr>
      </p:pic>
      <p:sp>
        <p:nvSpPr>
          <p:cNvPr id="8" name="Rectangle 7">
            <a:extLst>
              <a:ext uri="{FF2B5EF4-FFF2-40B4-BE49-F238E27FC236}">
                <a16:creationId xmlns:a16="http://schemas.microsoft.com/office/drawing/2014/main" id="{9EEDEF8D-F72D-414B-9CD8-D6FC9B29A8D5}"/>
              </a:ext>
            </a:extLst>
          </p:cNvPr>
          <p:cNvSpPr/>
          <p:nvPr/>
        </p:nvSpPr>
        <p:spPr>
          <a:xfrm>
            <a:off x="9105832" y="70866"/>
            <a:ext cx="2771208" cy="307777"/>
          </a:xfrm>
          <a:prstGeom prst="rect">
            <a:avLst/>
          </a:prstGeom>
        </p:spPr>
        <p:txBody>
          <a:bodyPr wrap="none">
            <a:spAutoFit/>
          </a:bodyPr>
          <a:lstStyle/>
          <a:p>
            <a:r>
              <a:rPr lang="en-GB" sz="1400" dirty="0">
                <a:hlinkClick r:id="rId5"/>
              </a:rPr>
              <a:t>https://home.cern/science/physics</a:t>
            </a:r>
            <a:r>
              <a:rPr lang="en-GB" sz="1400" dirty="0"/>
              <a:t> </a:t>
            </a:r>
          </a:p>
        </p:txBody>
      </p:sp>
      <p:pic>
        <p:nvPicPr>
          <p:cNvPr id="3" name="Picture 2">
            <a:extLst>
              <a:ext uri="{FF2B5EF4-FFF2-40B4-BE49-F238E27FC236}">
                <a16:creationId xmlns:a16="http://schemas.microsoft.com/office/drawing/2014/main" id="{93A24777-BD12-C91D-3EAC-99C2EA5DC76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5014104" cy="6858000"/>
          </a:xfrm>
          <a:prstGeom prst="rect">
            <a:avLst/>
          </a:prstGeom>
        </p:spPr>
      </p:pic>
    </p:spTree>
    <p:extLst>
      <p:ext uri="{BB962C8B-B14F-4D97-AF65-F5344CB8AC3E}">
        <p14:creationId xmlns:p14="http://schemas.microsoft.com/office/powerpoint/2010/main" val="12890745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D0701A22-EF0C-9849-87BB-DDAB44F27A74}"/>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641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C4B66EF-3845-5944-A194-915C90F096E7}"/>
              </a:ext>
            </a:extLst>
          </p:cNvPr>
          <p:cNvSpPr txBox="1"/>
          <p:nvPr/>
        </p:nvSpPr>
        <p:spPr>
          <a:xfrm>
            <a:off x="0" y="0"/>
            <a:ext cx="4668457" cy="646331"/>
          </a:xfrm>
          <a:prstGeom prst="rect">
            <a:avLst/>
          </a:prstGeom>
          <a:noFill/>
        </p:spPr>
        <p:txBody>
          <a:bodyPr wrap="none" rtlCol="0">
            <a:spAutoFit/>
          </a:bodyPr>
          <a:lstStyle/>
          <a:p>
            <a:r>
              <a:rPr lang="en-GB" dirty="0">
                <a:solidFill>
                  <a:srgbClr val="0432FF"/>
                </a:solidFill>
                <a:latin typeface="Times New Roman" panose="02020603050405020304" pitchFamily="18" charset="0"/>
                <a:cs typeface="Times New Roman" panose="02020603050405020304" pitchFamily="18" charset="0"/>
              </a:rPr>
              <a:t>contribution to society: knowledge-transfer </a:t>
            </a:r>
          </a:p>
          <a:p>
            <a:r>
              <a:rPr lang="en-GB" dirty="0">
                <a:solidFill>
                  <a:srgbClr val="0432FF"/>
                </a:solidFill>
                <a:latin typeface="Times New Roman" panose="02020603050405020304" pitchFamily="18" charset="0"/>
                <a:cs typeface="Times New Roman" panose="02020603050405020304" pitchFamily="18" charset="0"/>
                <a:hlinkClick r:id="rId3"/>
              </a:rPr>
              <a:t>https://home.cern/about/what-we-do/our-impact</a:t>
            </a:r>
            <a:r>
              <a:rPr lang="en-GB" dirty="0">
                <a:solidFill>
                  <a:srgbClr val="0432FF"/>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5538110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a:extLst>
              <a:ext uri="{FF2B5EF4-FFF2-40B4-BE49-F238E27FC236}">
                <a16:creationId xmlns:a16="http://schemas.microsoft.com/office/drawing/2014/main" id="{72CCE297-40ED-B54C-8B72-C9A3BA625D0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 y="1282"/>
            <a:ext cx="12191980" cy="6856718"/>
          </a:xfrm>
          <a:prstGeom prst="rect">
            <a:avLst/>
          </a:prstGeom>
        </p:spPr>
      </p:pic>
      <p:sp>
        <p:nvSpPr>
          <p:cNvPr id="3" name="Rectangle 2">
            <a:extLst>
              <a:ext uri="{FF2B5EF4-FFF2-40B4-BE49-F238E27FC236}">
                <a16:creationId xmlns:a16="http://schemas.microsoft.com/office/drawing/2014/main" id="{52B3B228-7FB3-0E41-B298-CDA45C772521}"/>
              </a:ext>
            </a:extLst>
          </p:cNvPr>
          <p:cNvSpPr/>
          <p:nvPr/>
        </p:nvSpPr>
        <p:spPr>
          <a:xfrm>
            <a:off x="5422077" y="6487386"/>
            <a:ext cx="4512774" cy="369332"/>
          </a:xfrm>
          <a:prstGeom prst="rect">
            <a:avLst/>
          </a:prstGeom>
        </p:spPr>
        <p:txBody>
          <a:bodyPr wrap="none">
            <a:spAutoFit/>
          </a:bodyPr>
          <a:lstStyle/>
          <a:p>
            <a:r>
              <a:rPr lang="en-GB" dirty="0">
                <a:solidFill>
                  <a:schemeClr val="bg1"/>
                </a:solidFill>
                <a:latin typeface="Times New Roman" panose="02020603050405020304" pitchFamily="18" charset="0"/>
                <a:cs typeface="Times New Roman" panose="02020603050405020304" pitchFamily="18" charset="0"/>
              </a:rPr>
              <a:t>https://</a:t>
            </a:r>
            <a:r>
              <a:rPr lang="en-GB" dirty="0" err="1">
                <a:solidFill>
                  <a:schemeClr val="bg1"/>
                </a:solidFill>
                <a:latin typeface="Times New Roman" panose="02020603050405020304" pitchFamily="18" charset="0"/>
                <a:cs typeface="Times New Roman" panose="02020603050405020304" pitchFamily="18" charset="0"/>
              </a:rPr>
              <a:t>home.cern</a:t>
            </a:r>
            <a:r>
              <a:rPr lang="en-GB" dirty="0">
                <a:solidFill>
                  <a:schemeClr val="bg1"/>
                </a:solidFill>
                <a:latin typeface="Times New Roman" panose="02020603050405020304" pitchFamily="18" charset="0"/>
                <a:cs typeface="Times New Roman" panose="02020603050405020304" pitchFamily="18" charset="0"/>
              </a:rPr>
              <a:t>/science/experiments/</a:t>
            </a:r>
            <a:r>
              <a:rPr lang="en-GB" dirty="0" err="1">
                <a:solidFill>
                  <a:schemeClr val="bg1"/>
                </a:solidFill>
                <a:latin typeface="Times New Roman" panose="02020603050405020304" pitchFamily="18" charset="0"/>
                <a:cs typeface="Times New Roman" panose="02020603050405020304" pitchFamily="18" charset="0"/>
              </a:rPr>
              <a:t>medicis</a:t>
            </a:r>
            <a:endParaRPr lang="en-GB"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73756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0" name="Rectangle 72">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1AC56D1-9539-F44A-A88D-36F0835656D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 y="10"/>
            <a:ext cx="12191980" cy="6857990"/>
          </a:xfrm>
          <a:prstGeom prst="rect">
            <a:avLst/>
          </a:prstGeom>
        </p:spPr>
      </p:pic>
    </p:spTree>
    <p:extLst>
      <p:ext uri="{BB962C8B-B14F-4D97-AF65-F5344CB8AC3E}">
        <p14:creationId xmlns:p14="http://schemas.microsoft.com/office/powerpoint/2010/main" val="3025618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2B01C3B-5E35-3CBC-9719-BFD6DFA42CF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7772400" cy="913206"/>
          </a:xfrm>
          <a:prstGeom prst="rect">
            <a:avLst/>
          </a:prstGeom>
        </p:spPr>
      </p:pic>
      <p:sp>
        <p:nvSpPr>
          <p:cNvPr id="4" name="Rectangle 3">
            <a:extLst>
              <a:ext uri="{FF2B5EF4-FFF2-40B4-BE49-F238E27FC236}">
                <a16:creationId xmlns:a16="http://schemas.microsoft.com/office/drawing/2014/main" id="{E3C25E84-22ED-E246-93F5-19B29B7CE793}"/>
              </a:ext>
            </a:extLst>
          </p:cNvPr>
          <p:cNvSpPr/>
          <p:nvPr/>
        </p:nvSpPr>
        <p:spPr>
          <a:xfrm>
            <a:off x="873760" y="0"/>
            <a:ext cx="3869521" cy="307777"/>
          </a:xfrm>
          <a:prstGeom prst="rect">
            <a:avLst/>
          </a:prstGeom>
        </p:spPr>
        <p:txBody>
          <a:bodyPr wrap="none">
            <a:spAutoFit/>
          </a:bodyPr>
          <a:lstStyle/>
          <a:p>
            <a:r>
              <a:rPr lang="en-GB" sz="1400" dirty="0">
                <a:latin typeface="Times New Roman" panose="02020603050405020304" pitchFamily="18" charset="0"/>
                <a:cs typeface="Times New Roman" panose="02020603050405020304" pitchFamily="18" charset="0"/>
                <a:hlinkClick r:id="rId3"/>
              </a:rPr>
              <a:t>https://www.ifa-mg.ro/cern/programul-cern-ro.php</a:t>
            </a:r>
            <a:r>
              <a:rPr lang="en-GB" sz="1400" dirty="0">
                <a:latin typeface="Times New Roman" panose="02020603050405020304" pitchFamily="18" charset="0"/>
                <a:cs typeface="Times New Roman" panose="02020603050405020304" pitchFamily="18" charset="0"/>
              </a:rPr>
              <a:t> </a:t>
            </a:r>
          </a:p>
        </p:txBody>
      </p:sp>
      <p:pic>
        <p:nvPicPr>
          <p:cNvPr id="7" name="Picture 6">
            <a:extLst>
              <a:ext uri="{FF2B5EF4-FFF2-40B4-BE49-F238E27FC236}">
                <a16:creationId xmlns:a16="http://schemas.microsoft.com/office/drawing/2014/main" id="{B10CCD31-3C60-9113-C419-CB2FAD8EDBF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73759" y="802640"/>
            <a:ext cx="4435696" cy="5944792"/>
          </a:xfrm>
          <a:prstGeom prst="rect">
            <a:avLst/>
          </a:prstGeom>
        </p:spPr>
      </p:pic>
      <p:pic>
        <p:nvPicPr>
          <p:cNvPr id="8" name="Picture 7">
            <a:extLst>
              <a:ext uri="{FF2B5EF4-FFF2-40B4-BE49-F238E27FC236}">
                <a16:creationId xmlns:a16="http://schemas.microsoft.com/office/drawing/2014/main" id="{A1A59A18-E5D7-8432-8BBE-14B17712A0F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882546" y="0"/>
            <a:ext cx="4012276" cy="6860329"/>
          </a:xfrm>
          <a:prstGeom prst="rect">
            <a:avLst/>
          </a:prstGeom>
        </p:spPr>
      </p:pic>
      <p:sp>
        <p:nvSpPr>
          <p:cNvPr id="9" name="TextBox 8">
            <a:extLst>
              <a:ext uri="{FF2B5EF4-FFF2-40B4-BE49-F238E27FC236}">
                <a16:creationId xmlns:a16="http://schemas.microsoft.com/office/drawing/2014/main" id="{D3669FE5-CF91-4CB6-7E2B-499710DACDA5}"/>
              </a:ext>
            </a:extLst>
          </p:cNvPr>
          <p:cNvSpPr txBox="1"/>
          <p:nvPr/>
        </p:nvSpPr>
        <p:spPr>
          <a:xfrm>
            <a:off x="1256492" y="5080000"/>
            <a:ext cx="614271" cy="523220"/>
          </a:xfrm>
          <a:prstGeom prst="rect">
            <a:avLst/>
          </a:prstGeom>
          <a:noFill/>
        </p:spPr>
        <p:txBody>
          <a:bodyPr wrap="none" rtlCol="0">
            <a:spAutoFit/>
          </a:bodyPr>
          <a:lstStyle/>
          <a:p>
            <a:pPr algn="ctr"/>
            <a:r>
              <a:rPr lang="en-GB" sz="1400" dirty="0">
                <a:latin typeface="Times New Roman" panose="02020603050405020304" pitchFamily="18" charset="0"/>
                <a:cs typeface="Times New Roman" panose="02020603050405020304" pitchFamily="18" charset="0"/>
              </a:rPr>
              <a:t>and</a:t>
            </a:r>
          </a:p>
          <a:p>
            <a:pPr algn="ctr"/>
            <a:r>
              <a:rPr lang="en-GB" sz="1400" dirty="0">
                <a:latin typeface="Times New Roman" panose="02020603050405020304" pitchFamily="18" charset="0"/>
                <a:cs typeface="Times New Roman" panose="02020603050405020304" pitchFamily="18" charset="0"/>
              </a:rPr>
              <a:t>RD51</a:t>
            </a:r>
          </a:p>
        </p:txBody>
      </p:sp>
    </p:spTree>
    <p:extLst>
      <p:ext uri="{BB962C8B-B14F-4D97-AF65-F5344CB8AC3E}">
        <p14:creationId xmlns:p14="http://schemas.microsoft.com/office/powerpoint/2010/main" val="3712564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AAB8EDC3-1C0D-4505-A2C7-839A5161F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2069E294-3813-4588-9E9C-AEA08F9C4D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a:extLst>
              <a:ext uri="{FF2B5EF4-FFF2-40B4-BE49-F238E27FC236}">
                <a16:creationId xmlns:a16="http://schemas.microsoft.com/office/drawing/2014/main" id="{EC5FDF34-6DB0-AA46-AE9D-D712CCEA3FB7}"/>
              </a:ext>
            </a:extLst>
          </p:cNvPr>
          <p:cNvPicPr>
            <a:picLocks noChangeAspect="1" noChangeArrowheads="1"/>
          </p:cNvPicPr>
          <p:nvPr/>
        </p:nvPicPr>
        <p:blipFill rotWithShape="1">
          <a:blip r:embed="rId2" cstate="screen">
            <a:alphaModFix amt="40000"/>
            <a:extLst>
              <a:ext uri="{28A0092B-C50C-407E-A947-70E740481C1C}">
                <a14:useLocalDpi xmlns:a14="http://schemas.microsoft.com/office/drawing/2010/main"/>
              </a:ext>
            </a:extLst>
          </a:blip>
          <a:srcRect/>
          <a:stretch/>
        </p:blipFill>
        <p:spPr bwMode="auto">
          <a:xfrm>
            <a:off x="20" y="10"/>
            <a:ext cx="12191981" cy="68579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a:extLst>
              <a:ext uri="{FF2B5EF4-FFF2-40B4-BE49-F238E27FC236}">
                <a16:creationId xmlns:a16="http://schemas.microsoft.com/office/drawing/2014/main" id="{712D5D87-E501-AF46-B1CE-CBD8DFD21F6D}"/>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101338" y="2015168"/>
            <a:ext cx="5283866" cy="4210442"/>
          </a:xfrm>
          <a:custGeom>
            <a:avLst/>
            <a:gdLst/>
            <a:ahLst/>
            <a:cxnLst/>
            <a:rect l="l" t="t" r="r" b="b"/>
            <a:pathLst>
              <a:path w="5283866" h="4210442">
                <a:moveTo>
                  <a:pt x="839883" y="18"/>
                </a:moveTo>
                <a:cubicBezTo>
                  <a:pt x="851945" y="328"/>
                  <a:pt x="864423" y="4671"/>
                  <a:pt x="875727" y="6050"/>
                </a:cubicBezTo>
                <a:cubicBezTo>
                  <a:pt x="1125267" y="36932"/>
                  <a:pt x="1374804" y="70296"/>
                  <a:pt x="1624617" y="99799"/>
                </a:cubicBezTo>
                <a:cubicBezTo>
                  <a:pt x="1858164" y="127373"/>
                  <a:pt x="2093363" y="133714"/>
                  <a:pt x="2328012" y="148051"/>
                </a:cubicBezTo>
                <a:cubicBezTo>
                  <a:pt x="2612016" y="165424"/>
                  <a:pt x="2895470" y="189965"/>
                  <a:pt x="3177820" y="228566"/>
                </a:cubicBezTo>
                <a:cubicBezTo>
                  <a:pt x="3373866" y="255590"/>
                  <a:pt x="3571843" y="274338"/>
                  <a:pt x="3770646" y="252831"/>
                </a:cubicBezTo>
                <a:cubicBezTo>
                  <a:pt x="3780572" y="251727"/>
                  <a:pt x="3791878" y="248144"/>
                  <a:pt x="3800149" y="251727"/>
                </a:cubicBezTo>
                <a:cubicBezTo>
                  <a:pt x="3896658" y="291986"/>
                  <a:pt x="4001986" y="263033"/>
                  <a:pt x="4102076" y="288400"/>
                </a:cubicBezTo>
                <a:cubicBezTo>
                  <a:pt x="4076434" y="386286"/>
                  <a:pt x="3966416" y="378289"/>
                  <a:pt x="3904377" y="446120"/>
                </a:cubicBezTo>
                <a:cubicBezTo>
                  <a:pt x="4005570" y="473141"/>
                  <a:pt x="4096562" y="500439"/>
                  <a:pt x="4188933" y="520843"/>
                </a:cubicBezTo>
                <a:cubicBezTo>
                  <a:pt x="4286818" y="542350"/>
                  <a:pt x="4369813" y="600531"/>
                  <a:pt x="4465492" y="626449"/>
                </a:cubicBezTo>
                <a:cubicBezTo>
                  <a:pt x="4485897" y="631964"/>
                  <a:pt x="4510437" y="651264"/>
                  <a:pt x="4517606" y="670015"/>
                </a:cubicBezTo>
                <a:cubicBezTo>
                  <a:pt x="4540768" y="730677"/>
                  <a:pt x="5003171" y="900804"/>
                  <a:pt x="4948576" y="954847"/>
                </a:cubicBezTo>
                <a:cubicBezTo>
                  <a:pt x="4925966" y="977182"/>
                  <a:pt x="4896738" y="993174"/>
                  <a:pt x="4866132" y="1015233"/>
                </a:cubicBezTo>
                <a:cubicBezTo>
                  <a:pt x="4912180" y="1056869"/>
                  <a:pt x="4964017" y="1075067"/>
                  <a:pt x="5019164" y="1087474"/>
                </a:cubicBezTo>
                <a:cubicBezTo>
                  <a:pt x="5035708" y="1091335"/>
                  <a:pt x="5051977" y="1099055"/>
                  <a:pt x="5053630" y="1117806"/>
                </a:cubicBezTo>
                <a:cubicBezTo>
                  <a:pt x="5055284" y="1137382"/>
                  <a:pt x="5038464" y="1145101"/>
                  <a:pt x="5024404" y="1154202"/>
                </a:cubicBezTo>
                <a:cubicBezTo>
                  <a:pt x="5004826" y="1166885"/>
                  <a:pt x="4985800" y="1177916"/>
                  <a:pt x="4960984" y="1179569"/>
                </a:cubicBezTo>
                <a:cubicBezTo>
                  <a:pt x="4920176" y="1182051"/>
                  <a:pt x="4900600" y="1217344"/>
                  <a:pt x="4876887" y="1243814"/>
                </a:cubicBezTo>
                <a:cubicBezTo>
                  <a:pt x="4863652" y="1258705"/>
                  <a:pt x="4857034" y="1288759"/>
                  <a:pt x="4880195" y="1293998"/>
                </a:cubicBezTo>
                <a:cubicBezTo>
                  <a:pt x="4935892" y="1306682"/>
                  <a:pt x="4931480" y="1343355"/>
                  <a:pt x="4930104" y="1384991"/>
                </a:cubicBezTo>
                <a:cubicBezTo>
                  <a:pt x="4928173" y="1436553"/>
                  <a:pt x="4895360" y="1460265"/>
                  <a:pt x="4855103" y="1480119"/>
                </a:cubicBezTo>
                <a:cubicBezTo>
                  <a:pt x="4841316" y="1487011"/>
                  <a:pt x="4821740" y="1486735"/>
                  <a:pt x="4816500" y="1508242"/>
                </a:cubicBezTo>
                <a:cubicBezTo>
                  <a:pt x="4839110" y="1528648"/>
                  <a:pt x="4866684" y="1512103"/>
                  <a:pt x="4890949" y="1517893"/>
                </a:cubicBezTo>
                <a:cubicBezTo>
                  <a:pt x="4911077" y="1522581"/>
                  <a:pt x="4944441" y="1520100"/>
                  <a:pt x="4916868" y="1557599"/>
                </a:cubicBezTo>
                <a:cubicBezTo>
                  <a:pt x="4908870" y="1568352"/>
                  <a:pt x="4918245" y="1576625"/>
                  <a:pt x="4928448" y="1577453"/>
                </a:cubicBezTo>
                <a:cubicBezTo>
                  <a:pt x="5010066" y="1586000"/>
                  <a:pt x="4972566" y="1661827"/>
                  <a:pt x="4998760" y="1701809"/>
                </a:cubicBezTo>
                <a:cubicBezTo>
                  <a:pt x="5005928" y="1712836"/>
                  <a:pt x="4998208" y="1731862"/>
                  <a:pt x="4986903" y="1736550"/>
                </a:cubicBezTo>
                <a:cubicBezTo>
                  <a:pt x="4914660" y="1767432"/>
                  <a:pt x="4904735" y="1841053"/>
                  <a:pt x="4869716" y="1904472"/>
                </a:cubicBezTo>
                <a:cubicBezTo>
                  <a:pt x="4907768" y="1929562"/>
                  <a:pt x="4953264" y="1935077"/>
                  <a:pt x="4994348" y="1951346"/>
                </a:cubicBezTo>
                <a:cubicBezTo>
                  <a:pt x="5037087" y="1968441"/>
                  <a:pt x="5037087" y="1981125"/>
                  <a:pt x="5001792" y="2030756"/>
                </a:cubicBezTo>
                <a:cubicBezTo>
                  <a:pt x="5093611" y="2041511"/>
                  <a:pt x="5093611" y="2041511"/>
                  <a:pt x="5065212" y="2119543"/>
                </a:cubicBezTo>
                <a:cubicBezTo>
                  <a:pt x="5142142" y="2126712"/>
                  <a:pt x="5192876" y="2163660"/>
                  <a:pt x="5204732" y="2244450"/>
                </a:cubicBezTo>
                <a:cubicBezTo>
                  <a:pt x="5210523" y="2283604"/>
                  <a:pt x="5245265" y="2302077"/>
                  <a:pt x="5283866" y="2328272"/>
                </a:cubicBezTo>
                <a:cubicBezTo>
                  <a:pt x="5235890" y="2353641"/>
                  <a:pt x="5203354" y="2406580"/>
                  <a:pt x="5147380" y="2350606"/>
                </a:cubicBezTo>
                <a:cubicBezTo>
                  <a:pt x="5126976" y="2330203"/>
                  <a:pt x="5128904" y="2356121"/>
                  <a:pt x="5126148" y="2363566"/>
                </a:cubicBezTo>
                <a:cubicBezTo>
                  <a:pt x="5119532" y="2381764"/>
                  <a:pt x="5133316" y="2393897"/>
                  <a:pt x="5142417" y="2407682"/>
                </a:cubicBezTo>
                <a:cubicBezTo>
                  <a:pt x="5151240" y="2421470"/>
                  <a:pt x="5161718" y="2436083"/>
                  <a:pt x="5164200" y="2451526"/>
                </a:cubicBezTo>
                <a:cubicBezTo>
                  <a:pt x="5165852" y="2462279"/>
                  <a:pt x="5157858" y="2477994"/>
                  <a:pt x="5149034" y="2485992"/>
                </a:cubicBezTo>
                <a:cubicBezTo>
                  <a:pt x="5102710" y="2528178"/>
                  <a:pt x="5130284" y="2623031"/>
                  <a:pt x="5042601" y="2635164"/>
                </a:cubicBezTo>
                <a:cubicBezTo>
                  <a:pt x="5003171" y="2640677"/>
                  <a:pt x="4984146" y="2675420"/>
                  <a:pt x="4955194" y="2694445"/>
                </a:cubicBezTo>
                <a:cubicBezTo>
                  <a:pt x="4854552" y="2760897"/>
                  <a:pt x="4787272" y="2846375"/>
                  <a:pt x="4756116" y="2963836"/>
                </a:cubicBezTo>
                <a:cubicBezTo>
                  <a:pt x="4747568" y="2996372"/>
                  <a:pt x="4714754" y="3022569"/>
                  <a:pt x="4693523" y="3051244"/>
                </a:cubicBezTo>
                <a:cubicBezTo>
                  <a:pt x="4703726" y="3072199"/>
                  <a:pt x="4759424" y="3026979"/>
                  <a:pt x="4739848" y="3082125"/>
                </a:cubicBezTo>
                <a:cubicBezTo>
                  <a:pt x="4724958" y="3123486"/>
                  <a:pt x="4686906" y="3149129"/>
                  <a:pt x="4651060" y="3173670"/>
                </a:cubicBezTo>
                <a:cubicBezTo>
                  <a:pt x="4610252" y="3201518"/>
                  <a:pt x="4565032" y="3223852"/>
                  <a:pt x="4546556" y="3275413"/>
                </a:cubicBezTo>
                <a:cubicBezTo>
                  <a:pt x="4542697" y="3286444"/>
                  <a:pt x="4530288" y="3298024"/>
                  <a:pt x="4519261" y="3302437"/>
                </a:cubicBezTo>
                <a:cubicBezTo>
                  <a:pt x="3944081" y="4209875"/>
                  <a:pt x="2528194" y="4215939"/>
                  <a:pt x="2364961" y="4209597"/>
                </a:cubicBezTo>
                <a:cubicBezTo>
                  <a:pt x="2167260" y="4201602"/>
                  <a:pt x="1980313" y="4145627"/>
                  <a:pt x="1796951" y="4075867"/>
                </a:cubicBezTo>
                <a:cubicBezTo>
                  <a:pt x="1719469" y="4046365"/>
                  <a:pt x="1647505" y="4004453"/>
                  <a:pt x="1572227" y="3971917"/>
                </a:cubicBezTo>
                <a:cubicBezTo>
                  <a:pt x="1468277" y="3926971"/>
                  <a:pt x="1388040" y="3841219"/>
                  <a:pt x="1284364" y="3805097"/>
                </a:cubicBezTo>
                <a:cubicBezTo>
                  <a:pt x="1177655" y="3767873"/>
                  <a:pt x="1086388" y="3699767"/>
                  <a:pt x="976645" y="3670815"/>
                </a:cubicBezTo>
                <a:cubicBezTo>
                  <a:pt x="918742" y="3655375"/>
                  <a:pt x="862768" y="3627527"/>
                  <a:pt x="871866" y="3547839"/>
                </a:cubicBezTo>
                <a:cubicBezTo>
                  <a:pt x="874349" y="3525228"/>
                  <a:pt x="859184" y="3506755"/>
                  <a:pt x="835195" y="3513373"/>
                </a:cubicBezTo>
                <a:cubicBezTo>
                  <a:pt x="789424" y="3525780"/>
                  <a:pt x="768744" y="3492967"/>
                  <a:pt x="743375" y="3468427"/>
                </a:cubicBezTo>
                <a:cubicBezTo>
                  <a:pt x="698156" y="3424863"/>
                  <a:pt x="655142" y="3378540"/>
                  <a:pt x="583175" y="3371370"/>
                </a:cubicBezTo>
                <a:cubicBezTo>
                  <a:pt x="596961" y="3337178"/>
                  <a:pt x="620399" y="3342142"/>
                  <a:pt x="641906" y="3349311"/>
                </a:cubicBezTo>
                <a:cubicBezTo>
                  <a:pt x="698432" y="3368062"/>
                  <a:pt x="754405" y="3389293"/>
                  <a:pt x="810930" y="3408042"/>
                </a:cubicBezTo>
                <a:cubicBezTo>
                  <a:pt x="847878" y="3420175"/>
                  <a:pt x="884551" y="3437271"/>
                  <a:pt x="933908" y="3423758"/>
                </a:cubicBezTo>
                <a:cubicBezTo>
                  <a:pt x="891445" y="3354826"/>
                  <a:pt x="819202" y="3342418"/>
                  <a:pt x="760747" y="3321187"/>
                </a:cubicBezTo>
                <a:cubicBezTo>
                  <a:pt x="687678" y="3294441"/>
                  <a:pt x="644664" y="3243980"/>
                  <a:pt x="593101" y="3187731"/>
                </a:cubicBezTo>
                <a:cubicBezTo>
                  <a:pt x="646869" y="3174220"/>
                  <a:pt x="680233" y="3215581"/>
                  <a:pt x="722419" y="3213374"/>
                </a:cubicBezTo>
                <a:cubicBezTo>
                  <a:pt x="724627" y="3206207"/>
                  <a:pt x="728486" y="3195729"/>
                  <a:pt x="727934" y="3195451"/>
                </a:cubicBezTo>
                <a:cubicBezTo>
                  <a:pt x="659002" y="3164570"/>
                  <a:pt x="626741" y="3106666"/>
                  <a:pt x="615987" y="3036630"/>
                </a:cubicBezTo>
                <a:cubicBezTo>
                  <a:pt x="610473" y="3000510"/>
                  <a:pt x="585381" y="2989205"/>
                  <a:pt x="560564" y="2972660"/>
                </a:cubicBezTo>
                <a:cubicBezTo>
                  <a:pt x="473984" y="2913930"/>
                  <a:pt x="382441" y="2860713"/>
                  <a:pt x="311302" y="2779924"/>
                </a:cubicBezTo>
                <a:cubicBezTo>
                  <a:pt x="393471" y="2790677"/>
                  <a:pt x="459371" y="2843341"/>
                  <a:pt x="547882" y="2865952"/>
                </a:cubicBezTo>
                <a:cubicBezTo>
                  <a:pt x="477570" y="2777166"/>
                  <a:pt x="386577" y="2732222"/>
                  <a:pt x="303582" y="2678453"/>
                </a:cubicBezTo>
                <a:cubicBezTo>
                  <a:pt x="265806" y="2653913"/>
                  <a:pt x="230790" y="2622479"/>
                  <a:pt x="185016" y="2609244"/>
                </a:cubicBezTo>
                <a:cubicBezTo>
                  <a:pt x="168748" y="2604556"/>
                  <a:pt x="142002" y="2594630"/>
                  <a:pt x="154963" y="2568435"/>
                </a:cubicBezTo>
                <a:cubicBezTo>
                  <a:pt x="165990" y="2546654"/>
                  <a:pt x="187773" y="2553269"/>
                  <a:pt x="207627" y="2559612"/>
                </a:cubicBezTo>
                <a:cubicBezTo>
                  <a:pt x="255328" y="2575330"/>
                  <a:pt x="304685" y="2575604"/>
                  <a:pt x="369207" y="2575330"/>
                </a:cubicBezTo>
                <a:cubicBezTo>
                  <a:pt x="315163" y="2503363"/>
                  <a:pt x="216174" y="2524871"/>
                  <a:pt x="169852" y="2449319"/>
                </a:cubicBezTo>
                <a:cubicBezTo>
                  <a:pt x="227755" y="2436083"/>
                  <a:pt x="272424" y="2463381"/>
                  <a:pt x="319299" y="2468619"/>
                </a:cubicBezTo>
                <a:cubicBezTo>
                  <a:pt x="361761" y="2473307"/>
                  <a:pt x="372239" y="2460624"/>
                  <a:pt x="362313" y="2418988"/>
                </a:cubicBezTo>
                <a:cubicBezTo>
                  <a:pt x="346873" y="2354190"/>
                  <a:pt x="370034" y="2321102"/>
                  <a:pt x="431798" y="2338750"/>
                </a:cubicBezTo>
                <a:cubicBezTo>
                  <a:pt x="489149" y="2355293"/>
                  <a:pt x="495215" y="2331030"/>
                  <a:pt x="479775" y="2294082"/>
                </a:cubicBezTo>
                <a:cubicBezTo>
                  <a:pt x="457716" y="2240315"/>
                  <a:pt x="482807" y="2198678"/>
                  <a:pt x="499903" y="2153458"/>
                </a:cubicBezTo>
                <a:cubicBezTo>
                  <a:pt x="526099" y="2084525"/>
                  <a:pt x="515069" y="2050885"/>
                  <a:pt x="458544" y="1999599"/>
                </a:cubicBezTo>
                <a:cubicBezTo>
                  <a:pt x="426835" y="1970921"/>
                  <a:pt x="392645" y="1946658"/>
                  <a:pt x="346596" y="1921843"/>
                </a:cubicBezTo>
                <a:cubicBezTo>
                  <a:pt x="452753" y="1908331"/>
                  <a:pt x="341358" y="1862836"/>
                  <a:pt x="378857" y="1834435"/>
                </a:cubicBezTo>
                <a:cubicBezTo>
                  <a:pt x="453856" y="1822854"/>
                  <a:pt x="515069" y="1913294"/>
                  <a:pt x="617091" y="1887376"/>
                </a:cubicBezTo>
                <a:cubicBezTo>
                  <a:pt x="491080" y="1809066"/>
                  <a:pt x="351835" y="1783423"/>
                  <a:pt x="260568" y="1679198"/>
                </a:cubicBezTo>
                <a:cubicBezTo>
                  <a:pt x="281523" y="1655484"/>
                  <a:pt x="302479" y="1677543"/>
                  <a:pt x="320402" y="1668720"/>
                </a:cubicBezTo>
                <a:cubicBezTo>
                  <a:pt x="319850" y="1663205"/>
                  <a:pt x="321230" y="1654932"/>
                  <a:pt x="317920" y="1652452"/>
                </a:cubicBezTo>
                <a:cubicBezTo>
                  <a:pt x="249815" y="1595650"/>
                  <a:pt x="248711" y="1594273"/>
                  <a:pt x="321779" y="1552359"/>
                </a:cubicBezTo>
                <a:cubicBezTo>
                  <a:pt x="347424" y="1537746"/>
                  <a:pt x="345218" y="1524786"/>
                  <a:pt x="331707" y="1506313"/>
                </a:cubicBezTo>
                <a:cubicBezTo>
                  <a:pt x="322055" y="1493353"/>
                  <a:pt x="310475" y="1481772"/>
                  <a:pt x="315990" y="1453371"/>
                </a:cubicBezTo>
                <a:cubicBezTo>
                  <a:pt x="355971" y="1489769"/>
                  <a:pt x="549259" y="1477912"/>
                  <a:pt x="583450" y="1474052"/>
                </a:cubicBezTo>
                <a:cubicBezTo>
                  <a:pt x="621777" y="1469917"/>
                  <a:pt x="659553" y="1452269"/>
                  <a:pt x="699809" y="1461919"/>
                </a:cubicBezTo>
                <a:cubicBezTo>
                  <a:pt x="732070" y="1469641"/>
                  <a:pt x="881516" y="1544364"/>
                  <a:pt x="902750" y="1458612"/>
                </a:cubicBezTo>
                <a:cubicBezTo>
                  <a:pt x="903853" y="1454475"/>
                  <a:pt x="964237" y="1464127"/>
                  <a:pt x="996774" y="1468814"/>
                </a:cubicBezTo>
                <a:cubicBezTo>
                  <a:pt x="1025451" y="1472674"/>
                  <a:pt x="1057712" y="1489769"/>
                  <a:pt x="1077012" y="1455578"/>
                </a:cubicBezTo>
                <a:cubicBezTo>
                  <a:pt x="1088317" y="1435450"/>
                  <a:pt x="1041719" y="1396571"/>
                  <a:pt x="1000083" y="1393262"/>
                </a:cubicBezTo>
                <a:cubicBezTo>
                  <a:pt x="963961" y="1390229"/>
                  <a:pt x="926186" y="1385817"/>
                  <a:pt x="891720" y="1394089"/>
                </a:cubicBezTo>
                <a:cubicBezTo>
                  <a:pt x="849258" y="1404017"/>
                  <a:pt x="826372" y="1388024"/>
                  <a:pt x="814515" y="1353557"/>
                </a:cubicBezTo>
                <a:cubicBezTo>
                  <a:pt x="801280" y="1315506"/>
                  <a:pt x="775911" y="1297858"/>
                  <a:pt x="740895" y="1280211"/>
                </a:cubicBezTo>
                <a:cubicBezTo>
                  <a:pt x="655967" y="1237474"/>
                  <a:pt x="574352" y="1188118"/>
                  <a:pt x="481154" y="1163301"/>
                </a:cubicBezTo>
                <a:cubicBezTo>
                  <a:pt x="462679" y="1158337"/>
                  <a:pt x="442276" y="1151719"/>
                  <a:pt x="433728" y="1118909"/>
                </a:cubicBezTo>
                <a:cubicBezTo>
                  <a:pt x="686023" y="1167987"/>
                  <a:pt x="915984" y="1295929"/>
                  <a:pt x="1176276" y="1288484"/>
                </a:cubicBezTo>
                <a:cubicBezTo>
                  <a:pt x="1105137" y="1247950"/>
                  <a:pt x="1022694" y="1245745"/>
                  <a:pt x="946867" y="1217344"/>
                </a:cubicBezTo>
                <a:cubicBezTo>
                  <a:pt x="1000635" y="1196113"/>
                  <a:pt x="1051094" y="1218172"/>
                  <a:pt x="1102104" y="1230304"/>
                </a:cubicBezTo>
                <a:cubicBezTo>
                  <a:pt x="1144843" y="1240230"/>
                  <a:pt x="1183446" y="1241885"/>
                  <a:pt x="1188133" y="1182603"/>
                </a:cubicBezTo>
                <a:cubicBezTo>
                  <a:pt x="1186478" y="1178742"/>
                  <a:pt x="1186754" y="1173780"/>
                  <a:pt x="1187030" y="1169092"/>
                </a:cubicBezTo>
                <a:cubicBezTo>
                  <a:pt x="1172690" y="1144552"/>
                  <a:pt x="1150358" y="1131868"/>
                  <a:pt x="1123887" y="1124698"/>
                </a:cubicBezTo>
                <a:cubicBezTo>
                  <a:pt x="1107894" y="1120286"/>
                  <a:pt x="1086663" y="1113668"/>
                  <a:pt x="1086938" y="1096023"/>
                </a:cubicBezTo>
                <a:cubicBezTo>
                  <a:pt x="1087765" y="1030674"/>
                  <a:pt x="1036756" y="1011647"/>
                  <a:pt x="985744" y="992622"/>
                </a:cubicBezTo>
                <a:cubicBezTo>
                  <a:pt x="1014145" y="960086"/>
                  <a:pt x="1036479" y="984074"/>
                  <a:pt x="1057987" y="981594"/>
                </a:cubicBezTo>
                <a:cubicBezTo>
                  <a:pt x="1072049" y="979939"/>
                  <a:pt x="1084733" y="976906"/>
                  <a:pt x="1084733" y="960086"/>
                </a:cubicBezTo>
                <a:cubicBezTo>
                  <a:pt x="1085008" y="946023"/>
                  <a:pt x="1078390" y="930030"/>
                  <a:pt x="1064605" y="929756"/>
                </a:cubicBezTo>
                <a:cubicBezTo>
                  <a:pt x="978300" y="927273"/>
                  <a:pt x="930599" y="836833"/>
                  <a:pt x="840985" y="836558"/>
                </a:cubicBezTo>
                <a:cubicBezTo>
                  <a:pt x="787493" y="836558"/>
                  <a:pt x="868834" y="785547"/>
                  <a:pt x="823615" y="764315"/>
                </a:cubicBezTo>
                <a:cubicBezTo>
                  <a:pt x="813687" y="759628"/>
                  <a:pt x="849533" y="752460"/>
                  <a:pt x="865526" y="753562"/>
                </a:cubicBezTo>
                <a:cubicBezTo>
                  <a:pt x="881242" y="754665"/>
                  <a:pt x="895304" y="768175"/>
                  <a:pt x="914331" y="758525"/>
                </a:cubicBezTo>
                <a:cubicBezTo>
                  <a:pt x="924808" y="724059"/>
                  <a:pt x="897787" y="711375"/>
                  <a:pt x="875452" y="701724"/>
                </a:cubicBezTo>
                <a:cubicBezTo>
                  <a:pt x="823889" y="679390"/>
                  <a:pt x="773706" y="652369"/>
                  <a:pt x="717181" y="644371"/>
                </a:cubicBezTo>
                <a:cubicBezTo>
                  <a:pt x="697053" y="641614"/>
                  <a:pt x="746133" y="604666"/>
                  <a:pt x="755783" y="591707"/>
                </a:cubicBezTo>
                <a:cubicBezTo>
                  <a:pt x="528304" y="455496"/>
                  <a:pt x="254778" y="462388"/>
                  <a:pt x="0" y="352370"/>
                </a:cubicBezTo>
                <a:cubicBezTo>
                  <a:pt x="56250" y="330864"/>
                  <a:pt x="97610" y="346580"/>
                  <a:pt x="135937" y="349889"/>
                </a:cubicBezTo>
                <a:cubicBezTo>
                  <a:pt x="231615" y="358160"/>
                  <a:pt x="326193" y="375256"/>
                  <a:pt x="421595" y="385458"/>
                </a:cubicBezTo>
                <a:cubicBezTo>
                  <a:pt x="468469" y="390421"/>
                  <a:pt x="512035" y="409172"/>
                  <a:pt x="564424" y="379393"/>
                </a:cubicBezTo>
                <a:cubicBezTo>
                  <a:pt x="599443" y="359540"/>
                  <a:pt x="655418" y="381046"/>
                  <a:pt x="698432" y="398694"/>
                </a:cubicBezTo>
                <a:cubicBezTo>
                  <a:pt x="734000" y="413307"/>
                  <a:pt x="767916" y="417167"/>
                  <a:pt x="815067" y="398694"/>
                </a:cubicBezTo>
                <a:cubicBezTo>
                  <a:pt x="772328" y="387389"/>
                  <a:pt x="739515" y="377463"/>
                  <a:pt x="705876" y="370568"/>
                </a:cubicBezTo>
                <a:cubicBezTo>
                  <a:pt x="679130" y="365055"/>
                  <a:pt x="742825" y="342719"/>
                  <a:pt x="775360" y="345477"/>
                </a:cubicBezTo>
                <a:cubicBezTo>
                  <a:pt x="820857" y="349337"/>
                  <a:pt x="795214" y="335000"/>
                  <a:pt x="787493" y="315146"/>
                </a:cubicBezTo>
                <a:cubicBezTo>
                  <a:pt x="779221" y="293915"/>
                  <a:pt x="803761" y="287298"/>
                  <a:pt x="819202" y="291709"/>
                </a:cubicBezTo>
                <a:cubicBezTo>
                  <a:pt x="878484" y="309081"/>
                  <a:pt x="937491" y="278474"/>
                  <a:pt x="998705" y="303291"/>
                </a:cubicBezTo>
                <a:cubicBezTo>
                  <a:pt x="983263" y="242077"/>
                  <a:pt x="949899" y="215331"/>
                  <a:pt x="880139" y="206783"/>
                </a:cubicBezTo>
                <a:cubicBezTo>
                  <a:pt x="853944" y="203475"/>
                  <a:pt x="826647" y="208438"/>
                  <a:pt x="804037" y="190790"/>
                </a:cubicBezTo>
                <a:cubicBezTo>
                  <a:pt x="791076" y="180590"/>
                  <a:pt x="776463" y="168457"/>
                  <a:pt x="786666" y="149707"/>
                </a:cubicBezTo>
                <a:cubicBezTo>
                  <a:pt x="793834" y="136471"/>
                  <a:pt x="809276" y="136471"/>
                  <a:pt x="821960" y="140884"/>
                </a:cubicBezTo>
                <a:cubicBezTo>
                  <a:pt x="878761" y="160461"/>
                  <a:pt x="938043" y="167630"/>
                  <a:pt x="997325" y="174800"/>
                </a:cubicBezTo>
                <a:cubicBezTo>
                  <a:pt x="1006426" y="175902"/>
                  <a:pt x="1016626" y="179487"/>
                  <a:pt x="1026829" y="161287"/>
                </a:cubicBezTo>
                <a:cubicBezTo>
                  <a:pt x="915984" y="131783"/>
                  <a:pt x="810655" y="89872"/>
                  <a:pt x="696777" y="73604"/>
                </a:cubicBezTo>
                <a:cubicBezTo>
                  <a:pt x="698432" y="65884"/>
                  <a:pt x="700086" y="58164"/>
                  <a:pt x="701741" y="50444"/>
                </a:cubicBezTo>
                <a:cubicBezTo>
                  <a:pt x="790801" y="61471"/>
                  <a:pt x="879864" y="72501"/>
                  <a:pt x="992362" y="86289"/>
                </a:cubicBezTo>
                <a:cubicBezTo>
                  <a:pt x="923153" y="42446"/>
                  <a:pt x="857805" y="57060"/>
                  <a:pt x="806519" y="18183"/>
                </a:cubicBezTo>
                <a:cubicBezTo>
                  <a:pt x="816170" y="3431"/>
                  <a:pt x="827820" y="-292"/>
                  <a:pt x="839883" y="18"/>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86861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diagram of a radar&#10;&#10;Description automatically generated">
            <a:extLst>
              <a:ext uri="{FF2B5EF4-FFF2-40B4-BE49-F238E27FC236}">
                <a16:creationId xmlns:a16="http://schemas.microsoft.com/office/drawing/2014/main" id="{F7E47B9A-4932-E2A9-DB94-313252CD7D4B}"/>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4038" t="1970" r="1894" b="2347"/>
          <a:stretch/>
        </p:blipFill>
        <p:spPr bwMode="auto">
          <a:xfrm>
            <a:off x="2902394" y="643466"/>
            <a:ext cx="6387212"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31729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97E00724-FF81-4095-B9F3-0B3EB6EE95AE}" type="slidenum">
              <a:rPr lang="en-GB" smtClean="0"/>
              <a:pPr>
                <a:defRPr/>
              </a:pPr>
              <a:t>32</a:t>
            </a:fld>
            <a:endParaRPr lang="en-GB"/>
          </a:p>
        </p:txBody>
      </p:sp>
      <p:pic>
        <p:nvPicPr>
          <p:cNvPr id="176131" name="Picture 3" descr="C:\Dana Jalobeanu\Curs la fac de filosofie Dec2009\collider.gif"/>
          <p:cNvPicPr>
            <a:picLocks noChangeAspect="1" noChangeArrowheads="1" noCrop="1"/>
          </p:cNvPicPr>
          <p:nvPr/>
        </p:nvPicPr>
        <p:blipFill>
          <a:blip r:embed="rId2" cstate="print"/>
          <a:srcRect/>
          <a:stretch>
            <a:fillRect/>
          </a:stretch>
        </p:blipFill>
        <p:spPr bwMode="auto">
          <a:xfrm>
            <a:off x="4648200" y="228600"/>
            <a:ext cx="2857500" cy="2857500"/>
          </a:xfrm>
          <a:prstGeom prst="rect">
            <a:avLst/>
          </a:prstGeom>
          <a:noFill/>
        </p:spPr>
      </p:pic>
      <p:pic>
        <p:nvPicPr>
          <p:cNvPr id="176133" name="Picture 5" descr="C:\Dana Jalobeanu\Curs la fac de filosofie Dec2009\decay_chart.gif"/>
          <p:cNvPicPr>
            <a:picLocks noChangeAspect="1" noChangeArrowheads="1"/>
          </p:cNvPicPr>
          <p:nvPr/>
        </p:nvPicPr>
        <p:blipFill>
          <a:blip r:embed="rId3" cstate="print"/>
          <a:srcRect/>
          <a:stretch>
            <a:fillRect/>
          </a:stretch>
        </p:blipFill>
        <p:spPr bwMode="auto">
          <a:xfrm>
            <a:off x="1752600" y="3733801"/>
            <a:ext cx="4210050" cy="2657475"/>
          </a:xfrm>
          <a:prstGeom prst="rect">
            <a:avLst/>
          </a:prstGeom>
          <a:noFill/>
        </p:spPr>
      </p:pic>
      <p:pic>
        <p:nvPicPr>
          <p:cNvPr id="158721" name="Picture 1" descr="C:\Dana Jalobeanu\Curs la fac de filosofie Dec2009\modern_detect.gif"/>
          <p:cNvPicPr>
            <a:picLocks noChangeAspect="1" noChangeArrowheads="1"/>
          </p:cNvPicPr>
          <p:nvPr/>
        </p:nvPicPr>
        <p:blipFill>
          <a:blip r:embed="rId4" cstate="print"/>
          <a:srcRect/>
          <a:stretch>
            <a:fillRect/>
          </a:stretch>
        </p:blipFill>
        <p:spPr bwMode="auto">
          <a:xfrm>
            <a:off x="6096001" y="3371850"/>
            <a:ext cx="4467225" cy="295275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F9F748F-BDBA-AE4B-A7BB-FF268D6E83D7}"/>
              </a:ext>
            </a:extLst>
          </p:cNvPr>
          <p:cNvPicPr>
            <a:picLocks noChangeAspect="1"/>
          </p:cNvPicPr>
          <p:nvPr/>
        </p:nvPicPr>
        <p:blipFill>
          <a:blip r:embed="rId2"/>
          <a:stretch>
            <a:fillRect/>
          </a:stretch>
        </p:blipFill>
        <p:spPr>
          <a:xfrm>
            <a:off x="1524000" y="1765751"/>
            <a:ext cx="9144000" cy="3326498"/>
          </a:xfrm>
          <a:prstGeom prst="rect">
            <a:avLst/>
          </a:prstGeom>
        </p:spPr>
      </p:pic>
    </p:spTree>
    <p:extLst>
      <p:ext uri="{BB962C8B-B14F-4D97-AF65-F5344CB8AC3E}">
        <p14:creationId xmlns:p14="http://schemas.microsoft.com/office/powerpoint/2010/main" val="2582741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Immersive tour of the accelerator complex | CERN">
            <a:extLst>
              <a:ext uri="{FF2B5EF4-FFF2-40B4-BE49-F238E27FC236}">
                <a16:creationId xmlns:a16="http://schemas.microsoft.com/office/drawing/2014/main" id="{72E2FCBF-879F-5845-971F-9FE00CC81C3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6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4635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D2550F9-5EC3-F340-8593-BB94BDA590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434" y="1464469"/>
            <a:ext cx="5291666" cy="3929061"/>
          </a:xfrm>
          <a:prstGeom prst="rect">
            <a:avLst/>
          </a:prstGeom>
        </p:spPr>
      </p:pic>
      <p:pic>
        <p:nvPicPr>
          <p:cNvPr id="3" name="Picture 2">
            <a:extLst>
              <a:ext uri="{FF2B5EF4-FFF2-40B4-BE49-F238E27FC236}">
                <a16:creationId xmlns:a16="http://schemas.microsoft.com/office/drawing/2014/main" id="{42DA7F95-DB71-4E45-B2B3-C159290D1F67}"/>
              </a:ext>
            </a:extLst>
          </p:cNvPr>
          <p:cNvPicPr>
            <a:picLocks noChangeAspect="1"/>
          </p:cNvPicPr>
          <p:nvPr/>
        </p:nvPicPr>
        <p:blipFill>
          <a:blip r:embed="rId3"/>
          <a:stretch>
            <a:fillRect/>
          </a:stretch>
        </p:blipFill>
        <p:spPr>
          <a:xfrm>
            <a:off x="5891294" y="1464469"/>
            <a:ext cx="5864272" cy="3929061"/>
          </a:xfrm>
          <a:prstGeom prst="rect">
            <a:avLst/>
          </a:prstGeom>
        </p:spPr>
      </p:pic>
      <p:sp>
        <p:nvSpPr>
          <p:cNvPr id="4" name="Rectangle 3">
            <a:extLst>
              <a:ext uri="{FF2B5EF4-FFF2-40B4-BE49-F238E27FC236}">
                <a16:creationId xmlns:a16="http://schemas.microsoft.com/office/drawing/2014/main" id="{AC57C2A6-0052-EE4D-AC59-65E8DA182C51}"/>
              </a:ext>
            </a:extLst>
          </p:cNvPr>
          <p:cNvSpPr/>
          <p:nvPr/>
        </p:nvSpPr>
        <p:spPr>
          <a:xfrm>
            <a:off x="3598927" y="5803236"/>
            <a:ext cx="4258345" cy="369332"/>
          </a:xfrm>
          <a:prstGeom prst="rect">
            <a:avLst/>
          </a:prstGeom>
        </p:spPr>
        <p:txBody>
          <a:bodyPr wrap="none">
            <a:spAutoFit/>
          </a:bodyPr>
          <a:lstStyle/>
          <a:p>
            <a:r>
              <a:rPr lang="en-GB" dirty="0">
                <a:hlinkClick r:id="rId4"/>
              </a:rPr>
              <a:t>https://cds.cern.ch/record/2025538?ln=en</a:t>
            </a:r>
            <a:r>
              <a:rPr lang="en-GB" dirty="0"/>
              <a:t> </a:t>
            </a:r>
          </a:p>
        </p:txBody>
      </p:sp>
    </p:spTree>
    <p:extLst>
      <p:ext uri="{BB962C8B-B14F-4D97-AF65-F5344CB8AC3E}">
        <p14:creationId xmlns:p14="http://schemas.microsoft.com/office/powerpoint/2010/main" val="29728064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Grid computing | IT Department">
            <a:extLst>
              <a:ext uri="{FF2B5EF4-FFF2-40B4-BE49-F238E27FC236}">
                <a16:creationId xmlns:a16="http://schemas.microsoft.com/office/drawing/2014/main" id="{7E3DB46D-73A9-B142-BD21-F499409B21A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16625" y="329184"/>
            <a:ext cx="5087112" cy="3936998"/>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The Worldwide LHC Computing Grid (WLCG) structure; all elements are connected by fast links. Detailed description in the text">
            <a:extLst>
              <a:ext uri="{FF2B5EF4-FFF2-40B4-BE49-F238E27FC236}">
                <a16:creationId xmlns:a16="http://schemas.microsoft.com/office/drawing/2014/main" id="{FCD05287-A913-5A4B-91A6-3C63719B695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033663"/>
            <a:ext cx="6014934" cy="379853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CED53E56-0E5C-224C-B64A-3A5631ABE673}"/>
              </a:ext>
            </a:extLst>
          </p:cNvPr>
          <p:cNvPicPr>
            <a:picLocks noChangeAspect="1"/>
          </p:cNvPicPr>
          <p:nvPr/>
        </p:nvPicPr>
        <p:blipFill>
          <a:blip r:embed="rId4"/>
          <a:stretch>
            <a:fillRect/>
          </a:stretch>
        </p:blipFill>
        <p:spPr>
          <a:xfrm>
            <a:off x="0" y="0"/>
            <a:ext cx="5480182" cy="914400"/>
          </a:xfrm>
          <a:prstGeom prst="rect">
            <a:avLst/>
          </a:prstGeom>
        </p:spPr>
      </p:pic>
      <p:sp>
        <p:nvSpPr>
          <p:cNvPr id="3" name="Rectangle 2">
            <a:extLst>
              <a:ext uri="{FF2B5EF4-FFF2-40B4-BE49-F238E27FC236}">
                <a16:creationId xmlns:a16="http://schemas.microsoft.com/office/drawing/2014/main" id="{B43AF738-3566-5A4A-9294-F235CC96A75B}"/>
              </a:ext>
            </a:extLst>
          </p:cNvPr>
          <p:cNvSpPr/>
          <p:nvPr/>
        </p:nvSpPr>
        <p:spPr>
          <a:xfrm>
            <a:off x="6435558" y="21407"/>
            <a:ext cx="3382336" cy="307777"/>
          </a:xfrm>
          <a:prstGeom prst="rect">
            <a:avLst/>
          </a:prstGeom>
        </p:spPr>
        <p:txBody>
          <a:bodyPr wrap="none">
            <a:spAutoFit/>
          </a:bodyPr>
          <a:lstStyle/>
          <a:p>
            <a:r>
              <a:rPr lang="en-GB" sz="1400" dirty="0">
                <a:hlinkClick r:id="rId5"/>
              </a:rPr>
              <a:t>https://home.cern/science/computing/grid</a:t>
            </a:r>
            <a:r>
              <a:rPr lang="en-GB" sz="1400" dirty="0"/>
              <a:t> </a:t>
            </a:r>
          </a:p>
        </p:txBody>
      </p:sp>
      <p:sp>
        <p:nvSpPr>
          <p:cNvPr id="4" name="TextBox 3">
            <a:extLst>
              <a:ext uri="{FF2B5EF4-FFF2-40B4-BE49-F238E27FC236}">
                <a16:creationId xmlns:a16="http://schemas.microsoft.com/office/drawing/2014/main" id="{6E6185EE-0408-3048-8C47-D2B956551F5A}"/>
              </a:ext>
            </a:extLst>
          </p:cNvPr>
          <p:cNvSpPr txBox="1"/>
          <p:nvPr/>
        </p:nvSpPr>
        <p:spPr>
          <a:xfrm>
            <a:off x="3848956" y="4892002"/>
            <a:ext cx="2165978" cy="1815882"/>
          </a:xfrm>
          <a:prstGeom prst="rect">
            <a:avLst/>
          </a:prstGeom>
          <a:noFill/>
        </p:spPr>
        <p:txBody>
          <a:bodyPr wrap="none" rtlCol="0">
            <a:spAutoFit/>
          </a:bodyPr>
          <a:lstStyle/>
          <a:p>
            <a:r>
              <a:rPr lang="en-GB" sz="1600" dirty="0">
                <a:solidFill>
                  <a:srgbClr val="0432FF"/>
                </a:solidFill>
                <a:latin typeface="Times New Roman" panose="02020603050405020304" pitchFamily="18" charset="0"/>
                <a:cs typeface="Times New Roman" panose="02020603050405020304" pitchFamily="18" charset="0"/>
              </a:rPr>
              <a:t>900 000 computer cores</a:t>
            </a:r>
          </a:p>
          <a:p>
            <a:r>
              <a:rPr lang="en-GB" sz="1600" dirty="0">
                <a:solidFill>
                  <a:srgbClr val="0432FF"/>
                </a:solidFill>
                <a:latin typeface="Times New Roman" panose="02020603050405020304" pitchFamily="18" charset="0"/>
                <a:cs typeface="Times New Roman" panose="02020603050405020304" pitchFamily="18" charset="0"/>
              </a:rPr>
              <a:t>       170 sites</a:t>
            </a:r>
          </a:p>
          <a:p>
            <a:r>
              <a:rPr lang="en-GB" sz="1600" dirty="0">
                <a:solidFill>
                  <a:srgbClr val="0432FF"/>
                </a:solidFill>
                <a:latin typeface="Times New Roman" panose="02020603050405020304" pitchFamily="18" charset="0"/>
                <a:cs typeface="Times New Roman" panose="02020603050405020304" pitchFamily="18" charset="0"/>
              </a:rPr>
              <a:t>         42 countries</a:t>
            </a:r>
          </a:p>
          <a:p>
            <a:r>
              <a:rPr lang="en-GB" sz="1600" dirty="0">
                <a:solidFill>
                  <a:srgbClr val="0432FF"/>
                </a:solidFill>
                <a:latin typeface="Times New Roman" panose="02020603050405020304" pitchFamily="18" charset="0"/>
                <a:cs typeface="Times New Roman" panose="02020603050405020304" pitchFamily="18" charset="0"/>
              </a:rPr>
              <a:t>  12 000 users</a:t>
            </a:r>
          </a:p>
          <a:p>
            <a:endParaRPr lang="en-GB" sz="1600" dirty="0">
              <a:solidFill>
                <a:srgbClr val="0432FF"/>
              </a:solidFill>
              <a:latin typeface="Times New Roman" panose="02020603050405020304" pitchFamily="18" charset="0"/>
              <a:cs typeface="Times New Roman" panose="02020603050405020304" pitchFamily="18" charset="0"/>
            </a:endParaRPr>
          </a:p>
          <a:p>
            <a:r>
              <a:rPr lang="en-GB" sz="1600" dirty="0">
                <a:solidFill>
                  <a:srgbClr val="0432FF"/>
                </a:solidFill>
                <a:latin typeface="Times New Roman" panose="02020603050405020304" pitchFamily="18" charset="0"/>
                <a:cs typeface="Times New Roman" panose="02020603050405020304" pitchFamily="18" charset="0"/>
              </a:rPr>
              <a:t>2 million tasks per day</a:t>
            </a:r>
          </a:p>
          <a:p>
            <a:r>
              <a:rPr lang="en-GB" sz="1600" dirty="0">
                <a:solidFill>
                  <a:srgbClr val="0432FF"/>
                </a:solidFill>
                <a:latin typeface="Times New Roman" panose="02020603050405020304" pitchFamily="18" charset="0"/>
                <a:cs typeface="Times New Roman" panose="02020603050405020304" pitchFamily="18" charset="0"/>
              </a:rPr>
              <a:t>60 GB/s</a:t>
            </a:r>
          </a:p>
        </p:txBody>
      </p:sp>
      <p:pic>
        <p:nvPicPr>
          <p:cNvPr id="7" name="Picture 6">
            <a:extLst>
              <a:ext uri="{FF2B5EF4-FFF2-40B4-BE49-F238E27FC236}">
                <a16:creationId xmlns:a16="http://schemas.microsoft.com/office/drawing/2014/main" id="{D5CA8076-A1F6-914A-8E71-956E95DD718B}"/>
              </a:ext>
            </a:extLst>
          </p:cNvPr>
          <p:cNvPicPr>
            <a:picLocks noChangeAspect="1"/>
          </p:cNvPicPr>
          <p:nvPr/>
        </p:nvPicPr>
        <p:blipFill>
          <a:blip r:embed="rId6"/>
          <a:stretch>
            <a:fillRect/>
          </a:stretch>
        </p:blipFill>
        <p:spPr>
          <a:xfrm>
            <a:off x="6516625" y="4343206"/>
            <a:ext cx="3608183" cy="2514794"/>
          </a:xfrm>
          <a:prstGeom prst="rect">
            <a:avLst/>
          </a:prstGeom>
        </p:spPr>
      </p:pic>
    </p:spTree>
    <p:extLst>
      <p:ext uri="{BB962C8B-B14F-4D97-AF65-F5344CB8AC3E}">
        <p14:creationId xmlns:p14="http://schemas.microsoft.com/office/powerpoint/2010/main" val="168631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SPPU diagram">
            <a:extLst>
              <a:ext uri="{FF2B5EF4-FFF2-40B4-BE49-F238E27FC236}">
                <a16:creationId xmlns:a16="http://schemas.microsoft.com/office/drawing/2014/main" id="{993CE6E8-84FC-2B4A-B131-22800303278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46188" y="0"/>
            <a:ext cx="96980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38061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0155189-D96C-4527-B0EC-654B946BE6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FCB857F8-C79E-EA48-B7B7-1BEBE62402D1}"/>
              </a:ext>
            </a:extLst>
          </p:cNvPr>
          <p:cNvSpPr txBox="1"/>
          <p:nvPr/>
        </p:nvSpPr>
        <p:spPr>
          <a:xfrm>
            <a:off x="1194335" y="1892595"/>
            <a:ext cx="9795637" cy="442846"/>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2400" dirty="0">
                <a:latin typeface="+mj-lt"/>
                <a:ea typeface="+mj-ea"/>
                <a:cs typeface="+mj-cs"/>
                <a:hlinkClick r:id="rId2"/>
              </a:rPr>
              <a:t>https://europeanstrategy.cern/european-strategy-for-particle-physics</a:t>
            </a:r>
            <a:r>
              <a:rPr lang="en-US" sz="2400" dirty="0">
                <a:latin typeface="+mj-lt"/>
                <a:ea typeface="+mj-ea"/>
                <a:cs typeface="+mj-cs"/>
              </a:rPr>
              <a:t> </a:t>
            </a:r>
          </a:p>
        </p:txBody>
      </p:sp>
      <p:pic>
        <p:nvPicPr>
          <p:cNvPr id="3" name="Picture 2">
            <a:extLst>
              <a:ext uri="{FF2B5EF4-FFF2-40B4-BE49-F238E27FC236}">
                <a16:creationId xmlns:a16="http://schemas.microsoft.com/office/drawing/2014/main" id="{0BD56A72-5548-CB4E-950C-EB23B137829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248" y="2785950"/>
            <a:ext cx="3171238" cy="3514855"/>
          </a:xfrm>
          <a:prstGeom prst="rect">
            <a:avLst/>
          </a:prstGeom>
        </p:spPr>
      </p:pic>
      <p:pic>
        <p:nvPicPr>
          <p:cNvPr id="6" name="Picture 5" descr="A group of people posing for a photo in front of a building&#10;&#10;Description automatically generated">
            <a:extLst>
              <a:ext uri="{FF2B5EF4-FFF2-40B4-BE49-F238E27FC236}">
                <a16:creationId xmlns:a16="http://schemas.microsoft.com/office/drawing/2014/main" id="{66541D2D-9C8C-CB4C-B96C-AA09525639A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02039" y="2785950"/>
            <a:ext cx="3172156" cy="3514855"/>
          </a:xfrm>
          <a:prstGeom prst="rect">
            <a:avLst/>
          </a:prstGeom>
        </p:spPr>
      </p:pic>
      <p:pic>
        <p:nvPicPr>
          <p:cNvPr id="4" name="Picture 3">
            <a:extLst>
              <a:ext uri="{FF2B5EF4-FFF2-40B4-BE49-F238E27FC236}">
                <a16:creationId xmlns:a16="http://schemas.microsoft.com/office/drawing/2014/main" id="{94456579-C963-9546-9C93-584D523E293E}"/>
              </a:ext>
            </a:extLst>
          </p:cNvPr>
          <p:cNvPicPr>
            <a:picLocks noChangeAspect="1"/>
          </p:cNvPicPr>
          <p:nvPr/>
        </p:nvPicPr>
        <p:blipFill>
          <a:blip r:embed="rId5"/>
          <a:stretch>
            <a:fillRect/>
          </a:stretch>
        </p:blipFill>
        <p:spPr>
          <a:xfrm>
            <a:off x="7654702" y="2785950"/>
            <a:ext cx="4352760" cy="3514854"/>
          </a:xfrm>
          <a:prstGeom prst="rect">
            <a:avLst/>
          </a:prstGeom>
        </p:spPr>
      </p:pic>
      <p:pic>
        <p:nvPicPr>
          <p:cNvPr id="7" name="Picture 6">
            <a:extLst>
              <a:ext uri="{FF2B5EF4-FFF2-40B4-BE49-F238E27FC236}">
                <a16:creationId xmlns:a16="http://schemas.microsoft.com/office/drawing/2014/main" id="{4535E393-38E0-C346-A728-37BAF194C1CD}"/>
              </a:ext>
            </a:extLst>
          </p:cNvPr>
          <p:cNvPicPr>
            <a:picLocks noChangeAspect="1"/>
          </p:cNvPicPr>
          <p:nvPr/>
        </p:nvPicPr>
        <p:blipFill>
          <a:blip r:embed="rId6"/>
          <a:stretch>
            <a:fillRect/>
          </a:stretch>
        </p:blipFill>
        <p:spPr>
          <a:xfrm>
            <a:off x="3831133" y="0"/>
            <a:ext cx="4522039" cy="1941666"/>
          </a:xfrm>
          <a:prstGeom prst="rect">
            <a:avLst/>
          </a:prstGeom>
        </p:spPr>
      </p:pic>
    </p:spTree>
    <p:extLst>
      <p:ext uri="{BB962C8B-B14F-4D97-AF65-F5344CB8AC3E}">
        <p14:creationId xmlns:p14="http://schemas.microsoft.com/office/powerpoint/2010/main" val="6382850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2E3709E-2FF7-818A-65CC-75F4684B8CAF}"/>
              </a:ext>
            </a:extLst>
          </p:cNvPr>
          <p:cNvSpPr txBox="1"/>
          <p:nvPr/>
        </p:nvSpPr>
        <p:spPr>
          <a:xfrm>
            <a:off x="0" y="0"/>
            <a:ext cx="3698448" cy="369332"/>
          </a:xfrm>
          <a:prstGeom prst="rect">
            <a:avLst/>
          </a:prstGeom>
          <a:noFill/>
        </p:spPr>
        <p:txBody>
          <a:bodyPr wrap="none" rtlCol="0">
            <a:spAutoFit/>
          </a:bodyPr>
          <a:lstStyle/>
          <a:p>
            <a:r>
              <a:rPr lang="en-GB" dirty="0">
                <a:solidFill>
                  <a:srgbClr val="0432FF"/>
                </a:solidFill>
                <a:latin typeface="Arial" panose="020B0604020202020204" pitchFamily="34" charset="0"/>
                <a:cs typeface="Arial" panose="020B0604020202020204" pitchFamily="34" charset="0"/>
              </a:rPr>
              <a:t>Environmental and societal impact</a:t>
            </a:r>
          </a:p>
        </p:txBody>
      </p:sp>
      <p:sp>
        <p:nvSpPr>
          <p:cNvPr id="5" name="TextBox 4">
            <a:extLst>
              <a:ext uri="{FF2B5EF4-FFF2-40B4-BE49-F238E27FC236}">
                <a16:creationId xmlns:a16="http://schemas.microsoft.com/office/drawing/2014/main" id="{AC68A6ED-065E-BB8B-701C-1D9C6307E4A5}"/>
              </a:ext>
            </a:extLst>
          </p:cNvPr>
          <p:cNvSpPr txBox="1"/>
          <p:nvPr/>
        </p:nvSpPr>
        <p:spPr>
          <a:xfrm>
            <a:off x="-1" y="799005"/>
            <a:ext cx="4723075" cy="4278094"/>
          </a:xfrm>
          <a:prstGeom prst="rect">
            <a:avLst/>
          </a:prstGeom>
          <a:noFill/>
        </p:spPr>
        <p:txBody>
          <a:bodyPr wrap="square" rtlCol="0">
            <a:spAutoFit/>
          </a:bodyPr>
          <a:lstStyle/>
          <a:p>
            <a:r>
              <a:rPr lang="en-GB" sz="1600" dirty="0">
                <a:latin typeface="Times New Roman" panose="02020603050405020304" pitchFamily="18" charset="0"/>
                <a:cs typeface="Times New Roman" panose="02020603050405020304" pitchFamily="18" charset="0"/>
              </a:rPr>
              <a:t>D. Exploring the fundamental properties of nature inspires and excites. It is part of the duty of researchers to share the excitement of scientific achievements with all stakeholders and the public. The concepts of the Standard Model, a well-established theory for elementary particles, are an integral part of culture. </a:t>
            </a:r>
            <a:r>
              <a:rPr lang="en-GB" sz="1600" b="1" dirty="0">
                <a:solidFill>
                  <a:srgbClr val="FF0000"/>
                </a:solidFill>
                <a:latin typeface="Times New Roman" panose="02020603050405020304" pitchFamily="18" charset="0"/>
                <a:cs typeface="Times New Roman" panose="02020603050405020304" pitchFamily="18" charset="0"/>
              </a:rPr>
              <a:t>Public engagement, education and communication in particle physics should continue to be recognised as important components of the scientific activity and receive adequate support. Particle physicists should work with the broad community of scientists to intensify engagement between scientific disciplines. The particle physics community should work with educators and relevant authorities to explore the adoption of basic knowledge of elementary particles and their interactions in the regular school curriculum.</a:t>
            </a:r>
          </a:p>
        </p:txBody>
      </p:sp>
      <p:pic>
        <p:nvPicPr>
          <p:cNvPr id="2" name="Picture 1">
            <a:extLst>
              <a:ext uri="{FF2B5EF4-FFF2-40B4-BE49-F238E27FC236}">
                <a16:creationId xmlns:a16="http://schemas.microsoft.com/office/drawing/2014/main" id="{14EA0910-4993-8C05-F248-057A720F05B3}"/>
              </a:ext>
            </a:extLst>
          </p:cNvPr>
          <p:cNvPicPr>
            <a:picLocks noChangeAspect="1"/>
          </p:cNvPicPr>
          <p:nvPr/>
        </p:nvPicPr>
        <p:blipFill>
          <a:blip r:embed="rId2"/>
          <a:stretch>
            <a:fillRect/>
          </a:stretch>
        </p:blipFill>
        <p:spPr>
          <a:xfrm>
            <a:off x="4837834" y="799005"/>
            <a:ext cx="7307117" cy="5354229"/>
          </a:xfrm>
          <a:prstGeom prst="rect">
            <a:avLst/>
          </a:prstGeom>
        </p:spPr>
      </p:pic>
      <p:sp>
        <p:nvSpPr>
          <p:cNvPr id="6" name="TextBox 5">
            <a:extLst>
              <a:ext uri="{FF2B5EF4-FFF2-40B4-BE49-F238E27FC236}">
                <a16:creationId xmlns:a16="http://schemas.microsoft.com/office/drawing/2014/main" id="{8B8441DF-71BC-C0C0-7879-5956986C7B70}"/>
              </a:ext>
            </a:extLst>
          </p:cNvPr>
          <p:cNvSpPr txBox="1"/>
          <p:nvPr/>
        </p:nvSpPr>
        <p:spPr>
          <a:xfrm>
            <a:off x="4837834" y="6252578"/>
            <a:ext cx="6119190" cy="369332"/>
          </a:xfrm>
          <a:prstGeom prst="rect">
            <a:avLst/>
          </a:prstGeom>
          <a:noFill/>
        </p:spPr>
        <p:txBody>
          <a:bodyPr wrap="square">
            <a:spAutoFit/>
          </a:bodyPr>
          <a:lstStyle/>
          <a:p>
            <a:r>
              <a:rPr lang="en-GB" dirty="0">
                <a:latin typeface="Times New Roman" panose="02020603050405020304" pitchFamily="18" charset="0"/>
                <a:cs typeface="Times New Roman" panose="02020603050405020304" pitchFamily="18" charset="0"/>
                <a:hlinkClick r:id="rId3"/>
              </a:rPr>
              <a:t>https://physicsmasterclasses.org/</a:t>
            </a:r>
            <a:r>
              <a:rPr lang="en-GB"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576782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graphical user interface&#10;&#10;Description automatically generated">
            <a:extLst>
              <a:ext uri="{FF2B5EF4-FFF2-40B4-BE49-F238E27FC236}">
                <a16:creationId xmlns:a16="http://schemas.microsoft.com/office/drawing/2014/main" id="{388D7A6F-9ED9-C143-9239-FD01232FA758}"/>
              </a:ext>
            </a:extLst>
          </p:cNvPr>
          <p:cNvPicPr>
            <a:picLocks noChangeAspect="1"/>
          </p:cNvPicPr>
          <p:nvPr/>
        </p:nvPicPr>
        <p:blipFill rotWithShape="1">
          <a:blip r:embed="rId2"/>
          <a:srcRect/>
          <a:stretch/>
        </p:blipFill>
        <p:spPr>
          <a:xfrm>
            <a:off x="0" y="705122"/>
            <a:ext cx="12192000" cy="5447755"/>
          </a:xfrm>
          <a:prstGeom prst="rect">
            <a:avLst/>
          </a:prstGeom>
        </p:spPr>
      </p:pic>
      <p:sp>
        <p:nvSpPr>
          <p:cNvPr id="2" name="TextBox 1">
            <a:extLst>
              <a:ext uri="{FF2B5EF4-FFF2-40B4-BE49-F238E27FC236}">
                <a16:creationId xmlns:a16="http://schemas.microsoft.com/office/drawing/2014/main" id="{6C6B4548-D121-2047-9D67-D47ABBEC3761}"/>
              </a:ext>
            </a:extLst>
          </p:cNvPr>
          <p:cNvSpPr txBox="1"/>
          <p:nvPr/>
        </p:nvSpPr>
        <p:spPr>
          <a:xfrm>
            <a:off x="2701255" y="838899"/>
            <a:ext cx="998991" cy="461665"/>
          </a:xfrm>
          <a:prstGeom prst="rect">
            <a:avLst/>
          </a:prstGeom>
          <a:noFill/>
        </p:spPr>
        <p:txBody>
          <a:bodyPr wrap="none" rtlCol="0">
            <a:spAutoFit/>
          </a:bodyPr>
          <a:lstStyle/>
          <a:p>
            <a:r>
              <a:rPr lang="en-GB" sz="2400" b="1" dirty="0">
                <a:solidFill>
                  <a:schemeClr val="accent2">
                    <a:lumMod val="75000"/>
                  </a:schemeClr>
                </a:solidFill>
              </a:rPr>
              <a:t>(2015)</a:t>
            </a:r>
          </a:p>
        </p:txBody>
      </p:sp>
    </p:spTree>
    <p:extLst>
      <p:ext uri="{BB962C8B-B14F-4D97-AF65-F5344CB8AC3E}">
        <p14:creationId xmlns:p14="http://schemas.microsoft.com/office/powerpoint/2010/main" val="42760146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09C2A5A-4BE1-15CC-6C88-E6B9B8F96EB6}"/>
              </a:ext>
            </a:extLst>
          </p:cNvPr>
          <p:cNvPicPr>
            <a:picLocks noChangeAspect="1"/>
          </p:cNvPicPr>
          <p:nvPr/>
        </p:nvPicPr>
        <p:blipFill>
          <a:blip r:embed="rId2"/>
          <a:stretch>
            <a:fillRect/>
          </a:stretch>
        </p:blipFill>
        <p:spPr>
          <a:xfrm>
            <a:off x="0" y="12401"/>
            <a:ext cx="11973261" cy="6850524"/>
          </a:xfrm>
          <a:prstGeom prst="rect">
            <a:avLst/>
          </a:prstGeom>
        </p:spPr>
      </p:pic>
      <p:pic>
        <p:nvPicPr>
          <p:cNvPr id="2050" name="Picture 2" descr="home">
            <a:extLst>
              <a:ext uri="{FF2B5EF4-FFF2-40B4-BE49-F238E27FC236}">
                <a16:creationId xmlns:a16="http://schemas.microsoft.com/office/drawing/2014/main" id="{0AFF33D9-6A1D-3E6E-5B1F-680B3968C98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309100" y="0"/>
            <a:ext cx="2882900" cy="1536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88545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36A00C8-2FAF-1FF1-96C7-F5A963AE1D92}"/>
              </a:ext>
            </a:extLst>
          </p:cNvPr>
          <p:cNvPicPr>
            <a:picLocks noChangeAspect="1"/>
          </p:cNvPicPr>
          <p:nvPr/>
        </p:nvPicPr>
        <p:blipFill>
          <a:blip r:embed="rId2"/>
          <a:stretch>
            <a:fillRect/>
          </a:stretch>
        </p:blipFill>
        <p:spPr>
          <a:xfrm>
            <a:off x="2390692" y="261231"/>
            <a:ext cx="7686261" cy="6549541"/>
          </a:xfrm>
          <a:prstGeom prst="rect">
            <a:avLst/>
          </a:prstGeom>
        </p:spPr>
      </p:pic>
      <p:sp>
        <p:nvSpPr>
          <p:cNvPr id="6" name="TextBox 5">
            <a:extLst>
              <a:ext uri="{FF2B5EF4-FFF2-40B4-BE49-F238E27FC236}">
                <a16:creationId xmlns:a16="http://schemas.microsoft.com/office/drawing/2014/main" id="{89B145A8-19B5-63E9-8271-DAE586DB1177}"/>
              </a:ext>
            </a:extLst>
          </p:cNvPr>
          <p:cNvSpPr txBox="1"/>
          <p:nvPr/>
        </p:nvSpPr>
        <p:spPr>
          <a:xfrm>
            <a:off x="2390692" y="-48005"/>
            <a:ext cx="6094674" cy="338554"/>
          </a:xfrm>
          <a:prstGeom prst="rect">
            <a:avLst/>
          </a:prstGeom>
          <a:noFill/>
        </p:spPr>
        <p:txBody>
          <a:bodyPr wrap="square">
            <a:spAutoFit/>
          </a:bodyPr>
          <a:lstStyle/>
          <a:p>
            <a:r>
              <a:rPr lang="en-GB" sz="1600" dirty="0">
                <a:hlinkClick r:id="rId3"/>
              </a:rPr>
              <a:t>https://home.cern/about/what-we-do/inspire-educate</a:t>
            </a:r>
            <a:r>
              <a:rPr lang="en-GB" sz="1600" dirty="0"/>
              <a:t> </a:t>
            </a:r>
          </a:p>
        </p:txBody>
      </p:sp>
    </p:spTree>
    <p:extLst>
      <p:ext uri="{BB962C8B-B14F-4D97-AF65-F5344CB8AC3E}">
        <p14:creationId xmlns:p14="http://schemas.microsoft.com/office/powerpoint/2010/main" val="4136079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F6F4A49-DE55-204B-8F7E-4918B9EB72B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3685032" cy="844296"/>
          </a:xfrm>
          <a:prstGeom prst="rect">
            <a:avLst/>
          </a:prstGeom>
        </p:spPr>
      </p:pic>
      <p:pic>
        <p:nvPicPr>
          <p:cNvPr id="2" name="Picture 1">
            <a:extLst>
              <a:ext uri="{FF2B5EF4-FFF2-40B4-BE49-F238E27FC236}">
                <a16:creationId xmlns:a16="http://schemas.microsoft.com/office/drawing/2014/main" id="{DF051143-B07C-B241-BAD6-FDFFADE9DD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28102" y="73688"/>
            <a:ext cx="6377186" cy="6671779"/>
          </a:xfrm>
          <a:prstGeom prst="rect">
            <a:avLst/>
          </a:prstGeom>
        </p:spPr>
      </p:pic>
      <p:sp>
        <p:nvSpPr>
          <p:cNvPr id="4" name="Rectangle 3">
            <a:extLst>
              <a:ext uri="{FF2B5EF4-FFF2-40B4-BE49-F238E27FC236}">
                <a16:creationId xmlns:a16="http://schemas.microsoft.com/office/drawing/2014/main" id="{3D72F794-2DE5-6440-A409-37C41F5F0452}"/>
              </a:ext>
            </a:extLst>
          </p:cNvPr>
          <p:cNvSpPr/>
          <p:nvPr/>
        </p:nvSpPr>
        <p:spPr>
          <a:xfrm>
            <a:off x="4193278" y="1161288"/>
            <a:ext cx="6112010" cy="2104543"/>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E3C88501-199C-8A4F-9CE2-561E33F4D9D9}"/>
              </a:ext>
            </a:extLst>
          </p:cNvPr>
          <p:cNvSpPr/>
          <p:nvPr/>
        </p:nvSpPr>
        <p:spPr>
          <a:xfrm>
            <a:off x="4193278" y="5339895"/>
            <a:ext cx="6112010" cy="1316937"/>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625844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B61FC1D8-7B83-EE26-DB6C-BA07E151619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36679" y="1231500"/>
            <a:ext cx="10718641" cy="51248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3B3123C-95C3-2046-F737-3EBD8ABC6EB2}"/>
              </a:ext>
            </a:extLst>
          </p:cNvPr>
          <p:cNvSpPr txBox="1"/>
          <p:nvPr/>
        </p:nvSpPr>
        <p:spPr>
          <a:xfrm>
            <a:off x="736678" y="209262"/>
            <a:ext cx="7336167" cy="584775"/>
          </a:xfrm>
          <a:prstGeom prst="rect">
            <a:avLst/>
          </a:prstGeom>
          <a:noFill/>
        </p:spPr>
        <p:txBody>
          <a:bodyPr wrap="square">
            <a:spAutoFit/>
          </a:bodyPr>
          <a:lstStyle/>
          <a:p>
            <a:r>
              <a:rPr lang="en-GB" sz="3200" b="1" dirty="0">
                <a:solidFill>
                  <a:srgbClr val="0432FF"/>
                </a:solidFill>
                <a:effectLst/>
                <a:latin typeface="Times New Roman" panose="02020603050405020304" pitchFamily="18" charset="0"/>
                <a:cs typeface="Times New Roman" panose="02020603050405020304" pitchFamily="18" charset="0"/>
              </a:rPr>
              <a:t>FCC Feasibility Study (2021 - 2025) </a:t>
            </a:r>
            <a:endParaRPr lang="en-GB" sz="3200" dirty="0">
              <a:solidFill>
                <a:srgbClr val="0432FF"/>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12251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72AE245-1039-7E41-C78F-030A57C56E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5495" y="136525"/>
            <a:ext cx="10841009" cy="6077220"/>
          </a:xfrm>
          <a:prstGeom prst="rect">
            <a:avLst/>
          </a:prstGeom>
        </p:spPr>
      </p:pic>
    </p:spTree>
    <p:extLst>
      <p:ext uri="{BB962C8B-B14F-4D97-AF65-F5344CB8AC3E}">
        <p14:creationId xmlns:p14="http://schemas.microsoft.com/office/powerpoint/2010/main" val="7385879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AB106A-C83C-6F94-E719-5A99A0ACAAB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087" y="0"/>
            <a:ext cx="12236176" cy="6858000"/>
          </a:xfrm>
          <a:prstGeom prst="rect">
            <a:avLst/>
          </a:prstGeom>
        </p:spPr>
      </p:pic>
    </p:spTree>
    <p:extLst>
      <p:ext uri="{BB962C8B-B14F-4D97-AF65-F5344CB8AC3E}">
        <p14:creationId xmlns:p14="http://schemas.microsoft.com/office/powerpoint/2010/main" val="31881661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5A919FC-83A6-7DCA-94DE-311D4E0E40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3199" y="601579"/>
            <a:ext cx="11700253" cy="5691154"/>
          </a:xfrm>
          <a:prstGeom prst="rect">
            <a:avLst/>
          </a:prstGeom>
        </p:spPr>
      </p:pic>
    </p:spTree>
    <p:extLst>
      <p:ext uri="{BB962C8B-B14F-4D97-AF65-F5344CB8AC3E}">
        <p14:creationId xmlns:p14="http://schemas.microsoft.com/office/powerpoint/2010/main" val="39517877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A92613-DFFB-B41E-C10A-8C5C741A006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1999" cy="6732646"/>
          </a:xfrm>
          <a:prstGeom prst="rect">
            <a:avLst/>
          </a:prstGeom>
        </p:spPr>
      </p:pic>
      <p:pic>
        <p:nvPicPr>
          <p:cNvPr id="3" name="Picture 2">
            <a:extLst>
              <a:ext uri="{FF2B5EF4-FFF2-40B4-BE49-F238E27FC236}">
                <a16:creationId xmlns:a16="http://schemas.microsoft.com/office/drawing/2014/main" id="{7B3ADAB2-C0ED-CE4E-858D-41B4DAFD19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405296"/>
            <a:ext cx="3954379" cy="3452704"/>
          </a:xfrm>
          <a:prstGeom prst="rect">
            <a:avLst/>
          </a:prstGeom>
        </p:spPr>
      </p:pic>
    </p:spTree>
    <p:extLst>
      <p:ext uri="{BB962C8B-B14F-4D97-AF65-F5344CB8AC3E}">
        <p14:creationId xmlns:p14="http://schemas.microsoft.com/office/powerpoint/2010/main" val="4762195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A19E2B-A53B-D409-FFC2-83CB9973AB1A}"/>
              </a:ext>
            </a:extLst>
          </p:cNvPr>
          <p:cNvSpPr>
            <a:spLocks noGrp="1"/>
          </p:cNvSpPr>
          <p:nvPr>
            <p:ph type="dt" sz="half" idx="10"/>
          </p:nvPr>
        </p:nvSpPr>
        <p:spPr/>
        <p:txBody>
          <a:bodyPr/>
          <a:lstStyle/>
          <a:p>
            <a:r>
              <a:rPr lang="en-US">
                <a:latin typeface="Arial Narrow" panose="020B0604020202020204" pitchFamily="34" charset="0"/>
                <a:cs typeface="Arial Narrow" panose="020B0604020202020204" pitchFamily="34" charset="0"/>
              </a:rPr>
              <a:t>24/05/2024</a:t>
            </a:r>
            <a:endParaRPr lang="en-GB" dirty="0">
              <a:latin typeface="Arial Narrow" panose="020B0604020202020204" pitchFamily="34" charset="0"/>
              <a:cs typeface="Arial Narrow" panose="020B0604020202020204" pitchFamily="34" charset="0"/>
            </a:endParaRPr>
          </a:p>
        </p:txBody>
      </p:sp>
      <p:sp>
        <p:nvSpPr>
          <p:cNvPr id="3" name="Footer Placeholder 2">
            <a:extLst>
              <a:ext uri="{FF2B5EF4-FFF2-40B4-BE49-F238E27FC236}">
                <a16:creationId xmlns:a16="http://schemas.microsoft.com/office/drawing/2014/main" id="{09F0B8EA-27CA-CB3C-7FAF-7C3236C7CBC7}"/>
              </a:ext>
            </a:extLst>
          </p:cNvPr>
          <p:cNvSpPr>
            <a:spLocks noGrp="1"/>
          </p:cNvSpPr>
          <p:nvPr>
            <p:ph type="ftr" sz="quarter" idx="11"/>
          </p:nvPr>
        </p:nvSpPr>
        <p:spPr/>
        <p:txBody>
          <a:bodyPr/>
          <a:lstStyle/>
          <a:p>
            <a:r>
              <a:rPr lang="ro-RO">
                <a:latin typeface="Arial Narrow" panose="020B0604020202020204" pitchFamily="34" charset="0"/>
                <a:cs typeface="Arial Narrow" panose="020B0604020202020204" pitchFamily="34" charset="0"/>
              </a:rPr>
              <a:t>C. Alexa, R. Zus - Sesiunea știinșifică FF-UB - CERN@70</a:t>
            </a:r>
            <a:endParaRPr lang="ro-RO"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74009FD5-84BA-C7ED-FEA6-EF5FA91A7F7A}"/>
              </a:ext>
            </a:extLst>
          </p:cNvPr>
          <p:cNvSpPr>
            <a:spLocks noGrp="1"/>
          </p:cNvSpPr>
          <p:nvPr>
            <p:ph type="sldNum" sz="quarter" idx="12"/>
          </p:nvPr>
        </p:nvSpPr>
        <p:spPr/>
        <p:txBody>
          <a:bodyPr/>
          <a:lstStyle/>
          <a:p>
            <a:fld id="{ECAE762F-0EE5-0743-96D3-5A4BCE3F6787}" type="slidenum">
              <a:rPr lang="en-GB" smtClean="0"/>
              <a:t>48</a:t>
            </a:fld>
            <a:endParaRPr lang="en-GB"/>
          </a:p>
        </p:txBody>
      </p:sp>
      <p:pic>
        <p:nvPicPr>
          <p:cNvPr id="5" name="Picture 4">
            <a:extLst>
              <a:ext uri="{FF2B5EF4-FFF2-40B4-BE49-F238E27FC236}">
                <a16:creationId xmlns:a16="http://schemas.microsoft.com/office/drawing/2014/main" id="{E3655A5B-9B8C-8E37-BF72-9D919934ACA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616017"/>
            <a:ext cx="6208700" cy="4534422"/>
          </a:xfrm>
          <a:prstGeom prst="rect">
            <a:avLst/>
          </a:prstGeom>
        </p:spPr>
      </p:pic>
      <p:pic>
        <p:nvPicPr>
          <p:cNvPr id="6" name="Picture 5">
            <a:extLst>
              <a:ext uri="{FF2B5EF4-FFF2-40B4-BE49-F238E27FC236}">
                <a16:creationId xmlns:a16="http://schemas.microsoft.com/office/drawing/2014/main" id="{C9D10D0C-AE29-1051-0D76-6EDF2FE2EE6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22134" y="1544465"/>
            <a:ext cx="6203492" cy="3294345"/>
          </a:xfrm>
          <a:prstGeom prst="rect">
            <a:avLst/>
          </a:prstGeom>
        </p:spPr>
      </p:pic>
      <p:sp>
        <p:nvSpPr>
          <p:cNvPr id="7" name="TextBox 6">
            <a:extLst>
              <a:ext uri="{FF2B5EF4-FFF2-40B4-BE49-F238E27FC236}">
                <a16:creationId xmlns:a16="http://schemas.microsoft.com/office/drawing/2014/main" id="{0B900451-DD22-C0A3-F7C5-5FC99285FC5B}"/>
              </a:ext>
            </a:extLst>
          </p:cNvPr>
          <p:cNvSpPr txBox="1"/>
          <p:nvPr/>
        </p:nvSpPr>
        <p:spPr>
          <a:xfrm>
            <a:off x="2562917" y="13959"/>
            <a:ext cx="5759910" cy="338554"/>
          </a:xfrm>
          <a:prstGeom prst="rect">
            <a:avLst/>
          </a:prstGeom>
          <a:noFill/>
        </p:spPr>
        <p:txBody>
          <a:bodyPr wrap="none" rtlCol="0">
            <a:spAutoFit/>
          </a:bodyPr>
          <a:lstStyle/>
          <a:p>
            <a:r>
              <a:rPr lang="en-GB" sz="1600" b="1" dirty="0">
                <a:solidFill>
                  <a:srgbClr val="0432FF"/>
                </a:solidFill>
                <a:latin typeface="Arial" panose="020B0604020202020204" pitchFamily="34" charset="0"/>
                <a:cs typeface="Arial" panose="020B0604020202020204" pitchFamily="34" charset="0"/>
              </a:rPr>
              <a:t>European Strategy for Particle Physics Update 2024-2026</a:t>
            </a:r>
          </a:p>
        </p:txBody>
      </p:sp>
      <p:pic>
        <p:nvPicPr>
          <p:cNvPr id="8" name="Picture 7">
            <a:extLst>
              <a:ext uri="{FF2B5EF4-FFF2-40B4-BE49-F238E27FC236}">
                <a16:creationId xmlns:a16="http://schemas.microsoft.com/office/drawing/2014/main" id="{DA59757B-B78A-4B42-0500-7354DEAC261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259780" y="13959"/>
            <a:ext cx="1369303" cy="803941"/>
          </a:xfrm>
          <a:prstGeom prst="rect">
            <a:avLst/>
          </a:prstGeom>
        </p:spPr>
      </p:pic>
    </p:spTree>
    <p:extLst>
      <p:ext uri="{BB962C8B-B14F-4D97-AF65-F5344CB8AC3E}">
        <p14:creationId xmlns:p14="http://schemas.microsoft.com/office/powerpoint/2010/main" val="1583233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over of a book&#10;&#10;Description automatically generated">
            <a:extLst>
              <a:ext uri="{FF2B5EF4-FFF2-40B4-BE49-F238E27FC236}">
                <a16:creationId xmlns:a16="http://schemas.microsoft.com/office/drawing/2014/main" id="{BBA8F73A-9C97-1EB4-7E2D-FB154453148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65066" y="643466"/>
            <a:ext cx="4261867" cy="5571067"/>
          </a:xfrm>
          <a:prstGeom prst="rect">
            <a:avLst/>
          </a:prstGeom>
        </p:spPr>
      </p:pic>
    </p:spTree>
    <p:extLst>
      <p:ext uri="{BB962C8B-B14F-4D97-AF65-F5344CB8AC3E}">
        <p14:creationId xmlns:p14="http://schemas.microsoft.com/office/powerpoint/2010/main" val="2697838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EBF84C2-2E40-8349-A8DC-DED024E6A53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5584" y="518576"/>
            <a:ext cx="3991808" cy="2661205"/>
          </a:xfrm>
          <a:prstGeom prst="rect">
            <a:avLst/>
          </a:prstGeom>
        </p:spPr>
      </p:pic>
      <p:pic>
        <p:nvPicPr>
          <p:cNvPr id="7" name="Picture 6">
            <a:extLst>
              <a:ext uri="{FF2B5EF4-FFF2-40B4-BE49-F238E27FC236}">
                <a16:creationId xmlns:a16="http://schemas.microsoft.com/office/drawing/2014/main" id="{B82CAFE8-8792-9F45-98AA-6271F3383BD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37931" y="528414"/>
            <a:ext cx="3566679" cy="2668532"/>
          </a:xfrm>
          <a:prstGeom prst="rect">
            <a:avLst/>
          </a:prstGeom>
        </p:spPr>
      </p:pic>
      <p:pic>
        <p:nvPicPr>
          <p:cNvPr id="8" name="Picture 7">
            <a:extLst>
              <a:ext uri="{FF2B5EF4-FFF2-40B4-BE49-F238E27FC236}">
                <a16:creationId xmlns:a16="http://schemas.microsoft.com/office/drawing/2014/main" id="{F354EFC0-DE63-BA42-BA3E-03788CF0667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4791" y="3392911"/>
            <a:ext cx="3558043" cy="2668532"/>
          </a:xfrm>
          <a:prstGeom prst="rect">
            <a:avLst/>
          </a:prstGeom>
        </p:spPr>
      </p:pic>
      <p:pic>
        <p:nvPicPr>
          <p:cNvPr id="9" name="Picture 8">
            <a:extLst>
              <a:ext uri="{FF2B5EF4-FFF2-40B4-BE49-F238E27FC236}">
                <a16:creationId xmlns:a16="http://schemas.microsoft.com/office/drawing/2014/main" id="{22A8E597-7524-8648-ABA6-8FE6A37931A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46567" y="3400238"/>
            <a:ext cx="3558043" cy="2668532"/>
          </a:xfrm>
          <a:prstGeom prst="rect">
            <a:avLst/>
          </a:prstGeom>
        </p:spPr>
      </p:pic>
      <p:pic>
        <p:nvPicPr>
          <p:cNvPr id="10" name="Picture 9">
            <a:extLst>
              <a:ext uri="{FF2B5EF4-FFF2-40B4-BE49-F238E27FC236}">
                <a16:creationId xmlns:a16="http://schemas.microsoft.com/office/drawing/2014/main" id="{F3BA8BEB-8193-1C4F-A17C-CD4024C2921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15144" y="3400238"/>
            <a:ext cx="3558043" cy="2668532"/>
          </a:xfrm>
          <a:prstGeom prst="rect">
            <a:avLst/>
          </a:prstGeom>
        </p:spPr>
      </p:pic>
      <p:pic>
        <p:nvPicPr>
          <p:cNvPr id="11" name="Picture 10">
            <a:extLst>
              <a:ext uri="{FF2B5EF4-FFF2-40B4-BE49-F238E27FC236}">
                <a16:creationId xmlns:a16="http://schemas.microsoft.com/office/drawing/2014/main" id="{1BDBF814-A07F-5C46-99EF-4B447A36AF9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15144" y="528414"/>
            <a:ext cx="3558043" cy="2668532"/>
          </a:xfrm>
          <a:prstGeom prst="rect">
            <a:avLst/>
          </a:prstGeom>
        </p:spPr>
      </p:pic>
    </p:spTree>
    <p:extLst>
      <p:ext uri="{BB962C8B-B14F-4D97-AF65-F5344CB8AC3E}">
        <p14:creationId xmlns:p14="http://schemas.microsoft.com/office/powerpoint/2010/main" val="15397160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218715" y="538164"/>
            <a:ext cx="5300663" cy="5102532"/>
          </a:xfrm>
          <a:prstGeom prst="rect">
            <a:avLst/>
          </a:prstGeom>
        </p:spPr>
      </p:pic>
      <p:sp>
        <p:nvSpPr>
          <p:cNvPr id="3" name="TextBox 2"/>
          <p:cNvSpPr txBox="1"/>
          <p:nvPr/>
        </p:nvSpPr>
        <p:spPr>
          <a:xfrm>
            <a:off x="4648200" y="6019801"/>
            <a:ext cx="2441694" cy="646331"/>
          </a:xfrm>
          <a:prstGeom prst="rect">
            <a:avLst/>
          </a:prstGeom>
          <a:noFill/>
        </p:spPr>
        <p:txBody>
          <a:bodyPr wrap="none" rtlCol="0">
            <a:spAutoFit/>
          </a:bodyPr>
          <a:lstStyle/>
          <a:p>
            <a:r>
              <a:rPr lang="en-US" sz="3600" dirty="0">
                <a:latin typeface="Times New Roman" panose="02020603050405020304" pitchFamily="18" charset="0"/>
                <a:cs typeface="Times New Roman" panose="02020603050405020304" pitchFamily="18" charset="0"/>
              </a:rPr>
              <a:t>Thank you !</a:t>
            </a:r>
          </a:p>
        </p:txBody>
      </p:sp>
    </p:spTree>
    <p:extLst>
      <p:ext uri="{BB962C8B-B14F-4D97-AF65-F5344CB8AC3E}">
        <p14:creationId xmlns:p14="http://schemas.microsoft.com/office/powerpoint/2010/main" val="1059235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5E4AE6-F051-3744-880C-FEE77BBFB04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911700"/>
            <a:ext cx="12192000" cy="4465700"/>
          </a:xfrm>
          <a:prstGeom prst="rect">
            <a:avLst/>
          </a:prstGeom>
        </p:spPr>
      </p:pic>
    </p:spTree>
    <p:extLst>
      <p:ext uri="{BB962C8B-B14F-4D97-AF65-F5344CB8AC3E}">
        <p14:creationId xmlns:p14="http://schemas.microsoft.com/office/powerpoint/2010/main" val="1967450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937B70E-FEFA-6E4D-9A9E-14D6D9D1A7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8095" y="1396653"/>
            <a:ext cx="5578492" cy="4064694"/>
          </a:xfrm>
          <a:prstGeom prst="rect">
            <a:avLst/>
          </a:prstGeom>
        </p:spPr>
      </p:pic>
      <p:pic>
        <p:nvPicPr>
          <p:cNvPr id="3" name="Picture 2">
            <a:extLst>
              <a:ext uri="{FF2B5EF4-FFF2-40B4-BE49-F238E27FC236}">
                <a16:creationId xmlns:a16="http://schemas.microsoft.com/office/drawing/2014/main" id="{BC789BE1-C75A-6A49-969D-DDF08085347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1797" y="2314442"/>
            <a:ext cx="6192108" cy="3926910"/>
          </a:xfrm>
          <a:prstGeom prst="rect">
            <a:avLst/>
          </a:prstGeom>
        </p:spPr>
      </p:pic>
      <p:sp>
        <p:nvSpPr>
          <p:cNvPr id="5" name="Rectangle 4">
            <a:extLst>
              <a:ext uri="{FF2B5EF4-FFF2-40B4-BE49-F238E27FC236}">
                <a16:creationId xmlns:a16="http://schemas.microsoft.com/office/drawing/2014/main" id="{B7776AE9-DA16-4A4C-889D-E3E38446699C}"/>
              </a:ext>
            </a:extLst>
          </p:cNvPr>
          <p:cNvSpPr/>
          <p:nvPr/>
        </p:nvSpPr>
        <p:spPr>
          <a:xfrm>
            <a:off x="0" y="-16349"/>
            <a:ext cx="10656000" cy="954107"/>
          </a:xfrm>
          <a:prstGeom prst="rect">
            <a:avLst/>
          </a:prstGeom>
        </p:spPr>
        <p:txBody>
          <a:bodyPr wrap="square">
            <a:spAutoFit/>
          </a:bodyPr>
          <a:lstStyle/>
          <a:p>
            <a:r>
              <a:rPr lang="en-GB" sz="2800" dirty="0">
                <a:latin typeface="Times New Roman" panose="02020603050405020304" pitchFamily="18" charset="0"/>
                <a:cs typeface="Times New Roman" panose="02020603050405020304" pitchFamily="18" charset="0"/>
              </a:rPr>
              <a:t>CERN (</a:t>
            </a:r>
            <a:r>
              <a:rPr lang="en-GB" sz="2800" i="1" dirty="0">
                <a:latin typeface="Times New Roman" panose="02020603050405020304" pitchFamily="18" charset="0"/>
                <a:cs typeface="Times New Roman" panose="02020603050405020304" pitchFamily="18" charset="0"/>
              </a:rPr>
              <a:t>Conseil </a:t>
            </a:r>
            <a:r>
              <a:rPr lang="en-GB" sz="2800" i="1" dirty="0" err="1">
                <a:latin typeface="Times New Roman" panose="02020603050405020304" pitchFamily="18" charset="0"/>
                <a:cs typeface="Times New Roman" panose="02020603050405020304" pitchFamily="18" charset="0"/>
              </a:rPr>
              <a:t>Européen</a:t>
            </a:r>
            <a:r>
              <a:rPr lang="en-GB" sz="2800" i="1" dirty="0">
                <a:latin typeface="Times New Roman" panose="02020603050405020304" pitchFamily="18" charset="0"/>
                <a:cs typeface="Times New Roman" panose="02020603050405020304" pitchFamily="18" charset="0"/>
              </a:rPr>
              <a:t> pour la Recherche </a:t>
            </a:r>
            <a:r>
              <a:rPr lang="en-GB" sz="2800" i="1" dirty="0" err="1">
                <a:latin typeface="Times New Roman" panose="02020603050405020304" pitchFamily="18" charset="0"/>
                <a:cs typeface="Times New Roman" panose="02020603050405020304" pitchFamily="18" charset="0"/>
              </a:rPr>
              <a:t>Nucléaire</a:t>
            </a:r>
            <a:r>
              <a:rPr lang="en-GB" sz="2800" i="1" dirty="0">
                <a:latin typeface="Times New Roman" panose="02020603050405020304" pitchFamily="18" charset="0"/>
                <a:cs typeface="Times New Roman" panose="02020603050405020304" pitchFamily="18" charset="0"/>
              </a:rPr>
              <a:t> 1954</a:t>
            </a:r>
            <a:r>
              <a:rPr lang="en-GB" sz="2800" dirty="0">
                <a:latin typeface="Times New Roman" panose="02020603050405020304" pitchFamily="18" charset="0"/>
                <a:cs typeface="Times New Roman" panose="02020603050405020304" pitchFamily="18" charset="0"/>
              </a:rPr>
              <a:t>) </a:t>
            </a:r>
          </a:p>
          <a:p>
            <a:r>
              <a:rPr lang="ro-RO" sz="2800" dirty="0">
                <a:latin typeface="Times New Roman" panose="02020603050405020304" pitchFamily="18" charset="0"/>
                <a:cs typeface="Times New Roman" panose="02020603050405020304" pitchFamily="18" charset="0"/>
              </a:rPr>
              <a:t>este Laboratorul European pentru Fizica Particulelor</a:t>
            </a:r>
            <a:r>
              <a:rPr lang="en-GB" sz="2800" dirty="0">
                <a:latin typeface="Times New Roman" panose="02020603050405020304" pitchFamily="18" charset="0"/>
                <a:cs typeface="Times New Roman" panose="02020603050405020304" pitchFamily="18" charset="0"/>
              </a:rPr>
              <a:t>.</a:t>
            </a:r>
          </a:p>
        </p:txBody>
      </p:sp>
      <p:sp>
        <p:nvSpPr>
          <p:cNvPr id="9" name="Rectangle 8">
            <a:extLst>
              <a:ext uri="{FF2B5EF4-FFF2-40B4-BE49-F238E27FC236}">
                <a16:creationId xmlns:a16="http://schemas.microsoft.com/office/drawing/2014/main" id="{0B0736F1-D752-804A-9277-5207C8D8EDA0}"/>
              </a:ext>
            </a:extLst>
          </p:cNvPr>
          <p:cNvSpPr/>
          <p:nvPr/>
        </p:nvSpPr>
        <p:spPr>
          <a:xfrm>
            <a:off x="208095" y="5920242"/>
            <a:ext cx="3109634" cy="523220"/>
          </a:xfrm>
          <a:prstGeom prst="rect">
            <a:avLst/>
          </a:prstGeom>
        </p:spPr>
        <p:txBody>
          <a:bodyPr wrap="none">
            <a:spAutoFit/>
          </a:bodyPr>
          <a:lstStyle/>
          <a:p>
            <a:r>
              <a:rPr lang="en-GB" sz="2800" dirty="0">
                <a:hlinkClick r:id="rId4"/>
              </a:rPr>
              <a:t>https://home.cern/</a:t>
            </a:r>
            <a:r>
              <a:rPr lang="en-GB" sz="2800" dirty="0"/>
              <a:t> </a:t>
            </a:r>
          </a:p>
        </p:txBody>
      </p:sp>
    </p:spTree>
    <p:extLst>
      <p:ext uri="{BB962C8B-B14F-4D97-AF65-F5344CB8AC3E}">
        <p14:creationId xmlns:p14="http://schemas.microsoft.com/office/powerpoint/2010/main" val="2896592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CE32B053-3831-51A7-DAC8-A2464E7B42FA}"/>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90600" y="0"/>
            <a:ext cx="10210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Right Arrow 2">
            <a:extLst>
              <a:ext uri="{FF2B5EF4-FFF2-40B4-BE49-F238E27FC236}">
                <a16:creationId xmlns:a16="http://schemas.microsoft.com/office/drawing/2014/main" id="{78163E43-B4A2-60B0-166B-99513C4A81C0}"/>
              </a:ext>
            </a:extLst>
          </p:cNvPr>
          <p:cNvSpPr/>
          <p:nvPr/>
        </p:nvSpPr>
        <p:spPr>
          <a:xfrm>
            <a:off x="296779" y="5229726"/>
            <a:ext cx="692234" cy="484632"/>
          </a:xfrm>
          <a:prstGeom prst="rightArrow">
            <a:avLst/>
          </a:prstGeom>
          <a:solidFill>
            <a:srgbClr val="0432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09432FA9-0AB7-F9C9-D297-63F5DCED93C3}"/>
              </a:ext>
            </a:extLst>
          </p:cNvPr>
          <p:cNvSpPr txBox="1"/>
          <p:nvPr/>
        </p:nvSpPr>
        <p:spPr>
          <a:xfrm>
            <a:off x="2414337" y="5221707"/>
            <a:ext cx="612668" cy="461665"/>
          </a:xfrm>
          <a:prstGeom prst="rect">
            <a:avLst/>
          </a:prstGeom>
          <a:noFill/>
        </p:spPr>
        <p:txBody>
          <a:bodyPr wrap="none" rtlCol="0">
            <a:spAutoFit/>
          </a:bodyPr>
          <a:lstStyle/>
          <a:p>
            <a:r>
              <a:rPr lang="en-GB" sz="2400" b="1" dirty="0">
                <a:solidFill>
                  <a:srgbClr val="0432FF"/>
                </a:solidFill>
              </a:rPr>
              <a:t>???</a:t>
            </a:r>
          </a:p>
        </p:txBody>
      </p:sp>
    </p:spTree>
    <p:extLst>
      <p:ext uri="{BB962C8B-B14F-4D97-AF65-F5344CB8AC3E}">
        <p14:creationId xmlns:p14="http://schemas.microsoft.com/office/powerpoint/2010/main" val="3935467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BDE860-75EC-6A3B-795E-AAD88497C1E2}"/>
              </a:ext>
            </a:extLst>
          </p:cNvPr>
          <p:cNvPicPr>
            <a:picLocks noChangeAspect="1"/>
          </p:cNvPicPr>
          <p:nvPr/>
        </p:nvPicPr>
        <p:blipFill>
          <a:blip r:embed="rId2"/>
          <a:stretch>
            <a:fillRect/>
          </a:stretch>
        </p:blipFill>
        <p:spPr>
          <a:xfrm>
            <a:off x="-1" y="0"/>
            <a:ext cx="10874067" cy="6858001"/>
          </a:xfrm>
          <a:prstGeom prst="rect">
            <a:avLst/>
          </a:prstGeom>
        </p:spPr>
      </p:pic>
    </p:spTree>
    <p:extLst>
      <p:ext uri="{BB962C8B-B14F-4D97-AF65-F5344CB8AC3E}">
        <p14:creationId xmlns:p14="http://schemas.microsoft.com/office/powerpoint/2010/main" val="6711186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1355</TotalTime>
  <Words>639</Words>
  <Application>Microsoft Macintosh PowerPoint</Application>
  <PresentationFormat>Widescreen</PresentationFormat>
  <Paragraphs>71</Paragraphs>
  <Slides>50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Arial Narrow</vt:lpstr>
      <vt:lpstr>Calibri</vt:lpstr>
      <vt:lpstr>Calibri Light</vt:lpstr>
      <vt:lpstr>Comic Sans MS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Calin Alexa</dc:creator>
  <cp:lastModifiedBy>Calin Alexa</cp:lastModifiedBy>
  <cp:revision>85</cp:revision>
  <dcterms:created xsi:type="dcterms:W3CDTF">2021-01-07T11:57:32Z</dcterms:created>
  <dcterms:modified xsi:type="dcterms:W3CDTF">2024-08-23T05:42:20Z</dcterms:modified>
</cp:coreProperties>
</file>