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media/image14.jpg" ContentType="image/jpg"/>
  <Override PartName="/ppt/media/image15.jpg" ContentType="image/jpg"/>
  <Override PartName="/ppt/media/image27.jpg" ContentType="image/jpg"/>
  <Override PartName="/ppt/media/image28.jpg" ContentType="image/jpg"/>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3" r:id="rId2"/>
  </p:sldMasterIdLst>
  <p:notesMasterIdLst>
    <p:notesMasterId r:id="rId31"/>
  </p:notesMasterIdLst>
  <p:handoutMasterIdLst>
    <p:handoutMasterId r:id="rId32"/>
  </p:handoutMasterIdLst>
  <p:sldIdLst>
    <p:sldId id="277" r:id="rId3"/>
    <p:sldId id="310" r:id="rId4"/>
    <p:sldId id="327" r:id="rId5"/>
    <p:sldId id="328" r:id="rId6"/>
    <p:sldId id="329" r:id="rId7"/>
    <p:sldId id="330" r:id="rId8"/>
    <p:sldId id="353" r:id="rId9"/>
    <p:sldId id="343" r:id="rId10"/>
    <p:sldId id="344" r:id="rId11"/>
    <p:sldId id="345" r:id="rId12"/>
    <p:sldId id="354" r:id="rId13"/>
    <p:sldId id="346" r:id="rId14"/>
    <p:sldId id="331" r:id="rId15"/>
    <p:sldId id="356" r:id="rId16"/>
    <p:sldId id="350" r:id="rId17"/>
    <p:sldId id="332" r:id="rId18"/>
    <p:sldId id="333" r:id="rId19"/>
    <p:sldId id="359" r:id="rId20"/>
    <p:sldId id="335" r:id="rId21"/>
    <p:sldId id="334" r:id="rId22"/>
    <p:sldId id="338" r:id="rId23"/>
    <p:sldId id="336" r:id="rId24"/>
    <p:sldId id="337" r:id="rId25"/>
    <p:sldId id="349" r:id="rId26"/>
    <p:sldId id="358" r:id="rId27"/>
    <p:sldId id="341" r:id="rId28"/>
    <p:sldId id="342" r:id="rId29"/>
    <p:sldId id="348" r:id="rId3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userDrawn="1">
          <p15:clr>
            <a:srgbClr val="A4A3A4"/>
          </p15:clr>
        </p15:guide>
        <p15:guide id="3" orient="horz" pos="16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1"/>
    <a:srgbClr val="000F7E"/>
    <a:srgbClr val="09198D"/>
    <a:srgbClr val="FF9129"/>
    <a:srgbClr val="00AA64"/>
    <a:srgbClr val="1A70B8"/>
    <a:srgbClr val="0A197E"/>
    <a:srgbClr val="000000"/>
    <a:srgbClr val="69C3FF"/>
    <a:srgbClr val="EB0F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98"/>
    <p:restoredTop sz="94953"/>
  </p:normalViewPr>
  <p:slideViewPr>
    <p:cSldViewPr snapToGrid="0" snapToObjects="1" showGuides="1">
      <p:cViewPr varScale="1">
        <p:scale>
          <a:sx n="158" d="100"/>
          <a:sy n="158" d="100"/>
        </p:scale>
        <p:origin x="424" y="176"/>
      </p:cViewPr>
      <p:guideLst>
        <p:guide/>
        <p:guide orient="horz" pos="1620"/>
      </p:guideLst>
    </p:cSldViewPr>
  </p:slideViewPr>
  <p:outlineViewPr>
    <p:cViewPr>
      <p:scale>
        <a:sx n="33" d="100"/>
        <a:sy n="33" d="100"/>
      </p:scale>
      <p:origin x="0" y="-38112"/>
    </p:cViewPr>
  </p:outlineViewPr>
  <p:notesTextViewPr>
    <p:cViewPr>
      <p:scale>
        <a:sx n="1" d="1"/>
        <a:sy n="1" d="1"/>
      </p:scale>
      <p:origin x="0" y="0"/>
    </p:cViewPr>
  </p:notesTextViewPr>
  <p:sorterViewPr>
    <p:cViewPr>
      <p:scale>
        <a:sx n="105" d="100"/>
        <a:sy n="105" d="100"/>
      </p:scale>
      <p:origin x="0" y="0"/>
    </p:cViewPr>
  </p:sorterViewPr>
  <p:notesViewPr>
    <p:cSldViewPr snapToGrid="0" snapToObjects="1" showGuides="1">
      <p:cViewPr varScale="1">
        <p:scale>
          <a:sx n="90" d="100"/>
          <a:sy n="90" d="100"/>
        </p:scale>
        <p:origin x="3840" y="20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CE6B804-3E45-364D-A045-BB358CB8E69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F8BAC92-B99D-FF4D-A990-D686745CA78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F05749E-04CE-F245-A958-C4F030697BC8}" type="datetimeFigureOut">
              <a:rPr lang="en-US" smtClean="0"/>
              <a:t>9/8/24</a:t>
            </a:fld>
            <a:endParaRPr lang="en-US"/>
          </a:p>
        </p:txBody>
      </p:sp>
      <p:sp>
        <p:nvSpPr>
          <p:cNvPr id="4" name="Footer Placeholder 3">
            <a:extLst>
              <a:ext uri="{FF2B5EF4-FFF2-40B4-BE49-F238E27FC236}">
                <a16:creationId xmlns:a16="http://schemas.microsoft.com/office/drawing/2014/main" id="{C3D6A46C-39E5-FF4C-9921-815AC4BE943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9EFC7B7-2133-5C4A-AC28-C1AA9FF1ACA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D9CEA21-F2A0-454B-B622-7D3A8835AF67}" type="slidenum">
              <a:rPr lang="en-US" smtClean="0"/>
              <a:t>‹#›</a:t>
            </a:fld>
            <a:endParaRPr lang="en-US"/>
          </a:p>
        </p:txBody>
      </p:sp>
    </p:spTree>
    <p:extLst>
      <p:ext uri="{BB962C8B-B14F-4D97-AF65-F5344CB8AC3E}">
        <p14:creationId xmlns:p14="http://schemas.microsoft.com/office/powerpoint/2010/main" val="1609869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3F264E-8066-E947-B6B5-B5BD434D7B6B}" type="datetimeFigureOut">
              <a:rPr lang="en-US" smtClean="0"/>
              <a:t>9/8/24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D8D52D-A3F1-4B43-9554-93E43582DB8E}" type="slidenum">
              <a:rPr lang="en-US" smtClean="0"/>
              <a:t>‹#›</a:t>
            </a:fld>
            <a:endParaRPr lang="en-US"/>
          </a:p>
        </p:txBody>
      </p:sp>
    </p:spTree>
    <p:extLst>
      <p:ext uri="{BB962C8B-B14F-4D97-AF65-F5344CB8AC3E}">
        <p14:creationId xmlns:p14="http://schemas.microsoft.com/office/powerpoint/2010/main" val="793839484"/>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AD8D52D-A3F1-4B43-9554-93E43582DB8E}" type="slidenum">
              <a:rPr lang="en-US" smtClean="0"/>
              <a:t>1</a:t>
            </a:fld>
            <a:endParaRPr lang="en-US"/>
          </a:p>
        </p:txBody>
      </p:sp>
    </p:spTree>
    <p:extLst>
      <p:ext uri="{BB962C8B-B14F-4D97-AF65-F5344CB8AC3E}">
        <p14:creationId xmlns:p14="http://schemas.microsoft.com/office/powerpoint/2010/main" val="3194734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4CB5C1F-FA03-0840-973B-6456FCA7AF8F}" type="slidenum">
              <a:rPr lang="en-US" smtClean="0"/>
              <a:t>25</a:t>
            </a:fld>
            <a:endParaRPr lang="en-US"/>
          </a:p>
        </p:txBody>
      </p:sp>
    </p:spTree>
    <p:extLst>
      <p:ext uri="{BB962C8B-B14F-4D97-AF65-F5344CB8AC3E}">
        <p14:creationId xmlns:p14="http://schemas.microsoft.com/office/powerpoint/2010/main" val="11354036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00F7E"/>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2A78D693-BA62-1E4A-A3D2-53CDC72AAEC3}"/>
              </a:ext>
            </a:extLst>
          </p:cNvPr>
          <p:cNvPicPr>
            <a:picLocks noChangeAspect="1"/>
          </p:cNvPicPr>
          <p:nvPr userDrawn="1"/>
        </p:nvPicPr>
        <p:blipFill>
          <a:blip r:embed="rId2"/>
          <a:stretch>
            <a:fillRect/>
          </a:stretch>
        </p:blipFill>
        <p:spPr>
          <a:xfrm>
            <a:off x="338560" y="190440"/>
            <a:ext cx="8805439" cy="4953060"/>
          </a:xfrm>
          <a:prstGeom prst="rect">
            <a:avLst/>
          </a:prstGeom>
          <a:ln>
            <a:noFill/>
          </a:ln>
        </p:spPr>
      </p:pic>
      <p:sp>
        <p:nvSpPr>
          <p:cNvPr id="2" name="Title 1"/>
          <p:cNvSpPr>
            <a:spLocks noGrp="1"/>
          </p:cNvSpPr>
          <p:nvPr>
            <p:ph type="ctrTitle" hasCustomPrompt="1"/>
          </p:nvPr>
        </p:nvSpPr>
        <p:spPr>
          <a:xfrm>
            <a:off x="457374" y="1486403"/>
            <a:ext cx="3830320" cy="1169551"/>
          </a:xfrm>
        </p:spPr>
        <p:txBody>
          <a:bodyPr lIns="0" tIns="0" rIns="0" bIns="0" anchor="t" anchorCtr="0">
            <a:normAutofit/>
          </a:bodyPr>
          <a:lstStyle>
            <a:lvl1pPr algn="l" fontAlgn="t">
              <a:lnSpc>
                <a:spcPct val="100000"/>
              </a:lnSpc>
              <a:defRPr sz="2400" b="1" i="0">
                <a:solidFill>
                  <a:schemeClr val="bg1"/>
                </a:solidFill>
                <a:latin typeface="Arial" panose="020B0604020202020204" pitchFamily="34" charset="0"/>
                <a:cs typeface="Arial" panose="020B0604020202020204" pitchFamily="34" charset="0"/>
              </a:defRPr>
            </a:lvl1pPr>
          </a:lstStyle>
          <a:p>
            <a:r>
              <a:rPr lang="en-US" dirty="0"/>
              <a:t>Click to add title of presentation</a:t>
            </a:r>
          </a:p>
        </p:txBody>
      </p:sp>
      <p:sp>
        <p:nvSpPr>
          <p:cNvPr id="3" name="Subtitle 2"/>
          <p:cNvSpPr>
            <a:spLocks noGrp="1"/>
          </p:cNvSpPr>
          <p:nvPr>
            <p:ph type="subTitle" idx="1" hasCustomPrompt="1"/>
          </p:nvPr>
        </p:nvSpPr>
        <p:spPr>
          <a:xfrm>
            <a:off x="457200" y="2671309"/>
            <a:ext cx="3830320" cy="485140"/>
          </a:xfrm>
        </p:spPr>
        <p:txBody>
          <a:bodyPr lIns="0" tIns="0" rIns="0" bIns="0"/>
          <a:lstStyle>
            <a:lvl1pPr marL="0" indent="0" algn="l">
              <a:buNone/>
              <a:defRPr sz="1600" b="0" i="0">
                <a:solidFill>
                  <a:schemeClr val="bg1"/>
                </a:solidFill>
                <a:latin typeface="Arial" panose="020B0604020202020204" pitchFamily="34" charset="0"/>
                <a:ea typeface="Source Sans Pro Semibold" panose="020B0503030403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presenter or presenting org</a:t>
            </a:r>
          </a:p>
        </p:txBody>
      </p:sp>
      <p:pic>
        <p:nvPicPr>
          <p:cNvPr id="13" name="Picture 12">
            <a:extLst>
              <a:ext uri="{FF2B5EF4-FFF2-40B4-BE49-F238E27FC236}">
                <a16:creationId xmlns:a16="http://schemas.microsoft.com/office/drawing/2014/main" id="{35D57AE5-8F4A-FA4E-90E4-E2EE525E9D92}"/>
              </a:ext>
            </a:extLst>
          </p:cNvPr>
          <p:cNvPicPr>
            <a:picLocks noChangeAspect="1"/>
          </p:cNvPicPr>
          <p:nvPr userDrawn="1"/>
        </p:nvPicPr>
        <p:blipFill>
          <a:blip r:embed="rId3"/>
          <a:stretch>
            <a:fillRect/>
          </a:stretch>
        </p:blipFill>
        <p:spPr>
          <a:xfrm>
            <a:off x="0" y="-58373"/>
            <a:ext cx="3331464" cy="1529754"/>
          </a:xfrm>
          <a:prstGeom prst="rect">
            <a:avLst/>
          </a:prstGeom>
        </p:spPr>
      </p:pic>
      <p:sp>
        <p:nvSpPr>
          <p:cNvPr id="8" name="Text Placeholder 7">
            <a:extLst>
              <a:ext uri="{FF2B5EF4-FFF2-40B4-BE49-F238E27FC236}">
                <a16:creationId xmlns:a16="http://schemas.microsoft.com/office/drawing/2014/main" id="{D1000446-DC24-2642-A21F-0BEA0073149F}"/>
              </a:ext>
            </a:extLst>
          </p:cNvPr>
          <p:cNvSpPr>
            <a:spLocks noGrp="1"/>
          </p:cNvSpPr>
          <p:nvPr>
            <p:ph type="body" sz="quarter" idx="13" hasCustomPrompt="1"/>
          </p:nvPr>
        </p:nvSpPr>
        <p:spPr>
          <a:xfrm>
            <a:off x="457200" y="3297127"/>
            <a:ext cx="2714105" cy="243609"/>
          </a:xfrm>
        </p:spPr>
        <p:txBody>
          <a:bodyPr lIns="0" tIns="0" rIns="0" bIns="0"/>
          <a:lstStyle>
            <a:lvl1pPr>
              <a:buNone/>
              <a:defRPr sz="1200" b="0" i="0">
                <a:solidFill>
                  <a:schemeClr val="bg1"/>
                </a:solidFill>
                <a:latin typeface="Arial" panose="020B0604020202020204" pitchFamily="34" charset="0"/>
                <a:cs typeface="Arial" panose="020B0604020202020204" pitchFamily="34" charset="0"/>
              </a:defRPr>
            </a:lvl1pPr>
          </a:lstStyle>
          <a:p>
            <a:pPr lvl="0"/>
            <a:r>
              <a:rPr lang="en-US" dirty="0"/>
              <a:t>Click to add the date of the presentation</a:t>
            </a:r>
          </a:p>
        </p:txBody>
      </p:sp>
      <p:sp>
        <p:nvSpPr>
          <p:cNvPr id="12" name="Slide Number Placeholder 3">
            <a:extLst>
              <a:ext uri="{FF2B5EF4-FFF2-40B4-BE49-F238E27FC236}">
                <a16:creationId xmlns:a16="http://schemas.microsoft.com/office/drawing/2014/main" id="{85AE9854-7A76-C34E-9D7F-DE749A698C73}"/>
              </a:ext>
            </a:extLst>
          </p:cNvPr>
          <p:cNvSpPr txBox="1">
            <a:spLocks/>
          </p:cNvSpPr>
          <p:nvPr userDrawn="1"/>
        </p:nvSpPr>
        <p:spPr>
          <a:xfrm>
            <a:off x="8705088" y="4849122"/>
            <a:ext cx="220485" cy="20285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65000"/>
                  </a:schemeClr>
                </a:solidFill>
              </a:rPr>
              <a:t>  </a:t>
            </a:r>
            <a:fld id="{F16E1515-8F3D-DE4D-94E5-8D9BEBCD7A49}" type="slidenum">
              <a:rPr lang="en-US" smtClean="0">
                <a:solidFill>
                  <a:schemeClr val="bg1">
                    <a:lumMod val="65000"/>
                  </a:schemeClr>
                </a:solidFill>
              </a:rPr>
              <a:pPr/>
              <a:t>‹#›</a:t>
            </a:fld>
            <a:endParaRPr lang="en-US" dirty="0">
              <a:solidFill>
                <a:schemeClr val="bg1">
                  <a:lumMod val="65000"/>
                </a:schemeClr>
              </a:solidFill>
            </a:endParaRPr>
          </a:p>
        </p:txBody>
      </p:sp>
      <p:sp>
        <p:nvSpPr>
          <p:cNvPr id="22" name="Date Placeholder 3">
            <a:extLst>
              <a:ext uri="{FF2B5EF4-FFF2-40B4-BE49-F238E27FC236}">
                <a16:creationId xmlns:a16="http://schemas.microsoft.com/office/drawing/2014/main" id="{DD9D28ED-2D06-3A46-9727-8A9B2D7E7F63}"/>
              </a:ext>
            </a:extLst>
          </p:cNvPr>
          <p:cNvSpPr txBox="1">
            <a:spLocks/>
          </p:cNvSpPr>
          <p:nvPr userDrawn="1"/>
        </p:nvSpPr>
        <p:spPr>
          <a:xfrm>
            <a:off x="8074152" y="4846002"/>
            <a:ext cx="609914" cy="148504"/>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mtClean="0"/>
              <a:pPr/>
              <a:t>9/8/24</a:t>
            </a:fld>
            <a:endParaRPr lang="en-US" dirty="0"/>
          </a:p>
        </p:txBody>
      </p:sp>
      <p:sp>
        <p:nvSpPr>
          <p:cNvPr id="5" name="Text Placeholder 4">
            <a:extLst>
              <a:ext uri="{FF2B5EF4-FFF2-40B4-BE49-F238E27FC236}">
                <a16:creationId xmlns:a16="http://schemas.microsoft.com/office/drawing/2014/main" id="{D8615BFA-90C1-0F46-AAA7-8C67D48F4666}"/>
              </a:ext>
            </a:extLst>
          </p:cNvPr>
          <p:cNvSpPr>
            <a:spLocks noGrp="1"/>
          </p:cNvSpPr>
          <p:nvPr>
            <p:ph type="body" sz="quarter" idx="14" hasCustomPrompt="1"/>
          </p:nvPr>
        </p:nvSpPr>
        <p:spPr>
          <a:xfrm>
            <a:off x="457200" y="4140122"/>
            <a:ext cx="2597150" cy="379412"/>
          </a:xfrm>
        </p:spPr>
        <p:txBody>
          <a:bodyPr lIns="0" tIns="0" rIns="0" bIns="0" anchor="t" anchorCtr="0"/>
          <a:lstStyle>
            <a:lvl1pPr>
              <a:buFontTx/>
              <a:buNone/>
              <a:defRPr sz="1000">
                <a:solidFill>
                  <a:schemeClr val="bg1">
                    <a:lumMod val="65000"/>
                  </a:schemeClr>
                </a:solidFill>
              </a:defRPr>
            </a:lvl1pPr>
            <a:lvl2pPr>
              <a:buFontTx/>
              <a:buNone/>
              <a:defRPr sz="1200">
                <a:solidFill>
                  <a:schemeClr val="bg1">
                    <a:lumMod val="65000"/>
                  </a:schemeClr>
                </a:solidFill>
              </a:defRPr>
            </a:lvl2pPr>
            <a:lvl3pPr>
              <a:buFontTx/>
              <a:buNone/>
              <a:defRPr sz="1200">
                <a:solidFill>
                  <a:schemeClr val="bg1">
                    <a:lumMod val="65000"/>
                  </a:schemeClr>
                </a:solidFill>
              </a:defRPr>
            </a:lvl3pPr>
            <a:lvl4pPr>
              <a:buFontTx/>
              <a:buNone/>
              <a:defRPr sz="1200">
                <a:solidFill>
                  <a:schemeClr val="bg1">
                    <a:lumMod val="65000"/>
                  </a:schemeClr>
                </a:solidFill>
              </a:defRPr>
            </a:lvl4pPr>
            <a:lvl5pPr>
              <a:buFontTx/>
              <a:buNone/>
              <a:defRPr sz="1200">
                <a:solidFill>
                  <a:schemeClr val="bg1">
                    <a:lumMod val="65000"/>
                  </a:schemeClr>
                </a:solidFill>
              </a:defRPr>
            </a:lvl5pPr>
          </a:lstStyle>
          <a:p>
            <a:pPr lvl="0"/>
            <a:r>
              <a:rPr lang="en-US" dirty="0"/>
              <a:t>Click to add LA-UR number</a:t>
            </a:r>
          </a:p>
        </p:txBody>
      </p:sp>
      <p:pic>
        <p:nvPicPr>
          <p:cNvPr id="14" name="Picture 13">
            <a:extLst>
              <a:ext uri="{FF2B5EF4-FFF2-40B4-BE49-F238E27FC236}">
                <a16:creationId xmlns:a16="http://schemas.microsoft.com/office/drawing/2014/main" id="{5414CA33-8F7C-674C-8C40-9D83B5A1C572}"/>
              </a:ext>
            </a:extLst>
          </p:cNvPr>
          <p:cNvPicPr>
            <a:picLocks noChangeAspect="1"/>
          </p:cNvPicPr>
          <p:nvPr userDrawn="1"/>
        </p:nvPicPr>
        <p:blipFill>
          <a:blip r:embed="rId4"/>
          <a:stretch>
            <a:fillRect/>
          </a:stretch>
        </p:blipFill>
        <p:spPr>
          <a:xfrm>
            <a:off x="336401" y="4751400"/>
            <a:ext cx="598099" cy="274637"/>
          </a:xfrm>
          <a:prstGeom prst="rect">
            <a:avLst/>
          </a:prstGeom>
        </p:spPr>
      </p:pic>
      <p:sp>
        <p:nvSpPr>
          <p:cNvPr id="15" name="TextBox 14">
            <a:extLst>
              <a:ext uri="{FF2B5EF4-FFF2-40B4-BE49-F238E27FC236}">
                <a16:creationId xmlns:a16="http://schemas.microsoft.com/office/drawing/2014/main" id="{B45E8F88-2F04-A24D-B64D-D31A64C16106}"/>
              </a:ext>
            </a:extLst>
          </p:cNvPr>
          <p:cNvSpPr txBox="1"/>
          <p:nvPr userDrawn="1"/>
        </p:nvSpPr>
        <p:spPr>
          <a:xfrm>
            <a:off x="918682" y="4859907"/>
            <a:ext cx="3888259" cy="76944"/>
          </a:xfrm>
          <a:prstGeom prst="rect">
            <a:avLst/>
          </a:prstGeom>
          <a:noFill/>
        </p:spPr>
        <p:txBody>
          <a:bodyPr wrap="square" lIns="0" tIns="0" rIns="0" bIns="0" rtlCol="0">
            <a:spAutoFit/>
          </a:bodyPr>
          <a:lstStyle/>
          <a:p>
            <a:r>
              <a:rPr lang="en-US" sz="500" dirty="0">
                <a:solidFill>
                  <a:schemeClr val="bg1"/>
                </a:solidFill>
                <a:latin typeface="Arial" panose="020B0604020202020204" pitchFamily="34" charset="0"/>
                <a:cs typeface="Arial" panose="020B0604020202020204" pitchFamily="34" charset="0"/>
              </a:rPr>
              <a:t>Managed by Triad National Security, LLC, for the U.S. Department of Energy’s NNSA.</a:t>
            </a:r>
          </a:p>
        </p:txBody>
      </p:sp>
    </p:spTree>
    <p:extLst>
      <p:ext uri="{BB962C8B-B14F-4D97-AF65-F5344CB8AC3E}">
        <p14:creationId xmlns:p14="http://schemas.microsoft.com/office/powerpoint/2010/main" val="113205315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Text Areas_White Background">
    <p:spTree>
      <p:nvGrpSpPr>
        <p:cNvPr id="1" name=""/>
        <p:cNvGrpSpPr/>
        <p:nvPr/>
      </p:nvGrpSpPr>
      <p:grpSpPr>
        <a:xfrm>
          <a:off x="0" y="0"/>
          <a:ext cx="0" cy="0"/>
          <a:chOff x="0" y="0"/>
          <a:chExt cx="0" cy="0"/>
        </a:xfrm>
      </p:grpSpPr>
      <p:sp>
        <p:nvSpPr>
          <p:cNvPr id="12" name="Text Placeholder 12">
            <a:extLst>
              <a:ext uri="{FF2B5EF4-FFF2-40B4-BE49-F238E27FC236}">
                <a16:creationId xmlns:a16="http://schemas.microsoft.com/office/drawing/2014/main" id="{D46214E2-32D4-424B-9DE1-4EDE4429688D}"/>
              </a:ext>
            </a:extLst>
          </p:cNvPr>
          <p:cNvSpPr>
            <a:spLocks noGrp="1"/>
          </p:cNvSpPr>
          <p:nvPr>
            <p:ph type="body" sz="quarter" idx="15" hasCustomPrompt="1"/>
          </p:nvPr>
        </p:nvSpPr>
        <p:spPr>
          <a:xfrm>
            <a:off x="457200" y="1143000"/>
            <a:ext cx="3840480" cy="272381"/>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13" name="Text Placeholder 9">
            <a:extLst>
              <a:ext uri="{FF2B5EF4-FFF2-40B4-BE49-F238E27FC236}">
                <a16:creationId xmlns:a16="http://schemas.microsoft.com/office/drawing/2014/main" id="{240E4E95-1B27-5348-9471-7BB69800EDD4}"/>
              </a:ext>
            </a:extLst>
          </p:cNvPr>
          <p:cNvSpPr>
            <a:spLocks noGrp="1"/>
          </p:cNvSpPr>
          <p:nvPr>
            <p:ph type="body" sz="quarter" idx="14" hasCustomPrompt="1"/>
          </p:nvPr>
        </p:nvSpPr>
        <p:spPr>
          <a:xfrm>
            <a:off x="457200" y="457200"/>
            <a:ext cx="8229600" cy="667512"/>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28" name="Text Placeholder 12">
            <a:extLst>
              <a:ext uri="{FF2B5EF4-FFF2-40B4-BE49-F238E27FC236}">
                <a16:creationId xmlns:a16="http://schemas.microsoft.com/office/drawing/2014/main" id="{1B65E676-959E-0E41-8EAD-45D6F7E076BD}"/>
              </a:ext>
            </a:extLst>
          </p:cNvPr>
          <p:cNvSpPr>
            <a:spLocks noGrp="1"/>
          </p:cNvSpPr>
          <p:nvPr>
            <p:ph type="body" sz="quarter" idx="18" hasCustomPrompt="1"/>
          </p:nvPr>
        </p:nvSpPr>
        <p:spPr>
          <a:xfrm>
            <a:off x="4846320" y="1143000"/>
            <a:ext cx="3840480" cy="272381"/>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8" name="Text Placeholder 2">
            <a:extLst>
              <a:ext uri="{FF2B5EF4-FFF2-40B4-BE49-F238E27FC236}">
                <a16:creationId xmlns:a16="http://schemas.microsoft.com/office/drawing/2014/main" id="{181900B1-3D44-764E-9A42-70386E05E549}"/>
              </a:ext>
            </a:extLst>
          </p:cNvPr>
          <p:cNvSpPr>
            <a:spLocks noGrp="1"/>
          </p:cNvSpPr>
          <p:nvPr>
            <p:ph type="body" sz="quarter" idx="20" hasCustomPrompt="1"/>
          </p:nvPr>
        </p:nvSpPr>
        <p:spPr>
          <a:xfrm>
            <a:off x="457200" y="1508760"/>
            <a:ext cx="3840480" cy="3034768"/>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9" name="Text Placeholder 2">
            <a:extLst>
              <a:ext uri="{FF2B5EF4-FFF2-40B4-BE49-F238E27FC236}">
                <a16:creationId xmlns:a16="http://schemas.microsoft.com/office/drawing/2014/main" id="{28685422-C0F4-174C-BFA6-015246A3D42C}"/>
              </a:ext>
            </a:extLst>
          </p:cNvPr>
          <p:cNvSpPr>
            <a:spLocks noGrp="1"/>
          </p:cNvSpPr>
          <p:nvPr>
            <p:ph type="body" sz="quarter" idx="21" hasCustomPrompt="1"/>
          </p:nvPr>
        </p:nvSpPr>
        <p:spPr>
          <a:xfrm>
            <a:off x="4846320" y="1508760"/>
            <a:ext cx="3840480" cy="3034768"/>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87810906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Photos and Text_White Background">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84D7D689-7F2D-0348-816C-97C77A8DA13C}"/>
              </a:ext>
            </a:extLst>
          </p:cNvPr>
          <p:cNvSpPr>
            <a:spLocks noGrp="1"/>
          </p:cNvSpPr>
          <p:nvPr>
            <p:ph type="title" hasCustomPrompt="1"/>
          </p:nvPr>
        </p:nvSpPr>
        <p:spPr>
          <a:xfrm>
            <a:off x="457200" y="457200"/>
            <a:ext cx="8229600" cy="667512"/>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24" name="Picture Placeholder 9">
            <a:extLst>
              <a:ext uri="{FF2B5EF4-FFF2-40B4-BE49-F238E27FC236}">
                <a16:creationId xmlns:a16="http://schemas.microsoft.com/office/drawing/2014/main" id="{DB2A39F7-5A62-2B4C-A657-BD57B5768EF5}"/>
              </a:ext>
            </a:extLst>
          </p:cNvPr>
          <p:cNvSpPr>
            <a:spLocks noGrp="1"/>
          </p:cNvSpPr>
          <p:nvPr>
            <p:ph type="pic" sz="quarter" idx="32"/>
          </p:nvPr>
        </p:nvSpPr>
        <p:spPr>
          <a:xfrm>
            <a:off x="457200" y="1143000"/>
            <a:ext cx="3685032"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5" name="Text Placeholder 12">
            <a:extLst>
              <a:ext uri="{FF2B5EF4-FFF2-40B4-BE49-F238E27FC236}">
                <a16:creationId xmlns:a16="http://schemas.microsoft.com/office/drawing/2014/main" id="{6CCEB416-B433-8F46-8DFF-FFAC7ACCA5F6}"/>
              </a:ext>
            </a:extLst>
          </p:cNvPr>
          <p:cNvSpPr>
            <a:spLocks noGrp="1"/>
          </p:cNvSpPr>
          <p:nvPr>
            <p:ph type="body" sz="quarter" idx="33" hasCustomPrompt="1"/>
          </p:nvPr>
        </p:nvSpPr>
        <p:spPr>
          <a:xfrm>
            <a:off x="457200" y="3520440"/>
            <a:ext cx="3685032" cy="181084"/>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6" name="Text Placeholder 12">
            <a:extLst>
              <a:ext uri="{FF2B5EF4-FFF2-40B4-BE49-F238E27FC236}">
                <a16:creationId xmlns:a16="http://schemas.microsoft.com/office/drawing/2014/main" id="{66B16311-DD9F-7D43-964B-E92B217DC39E}"/>
              </a:ext>
            </a:extLst>
          </p:cNvPr>
          <p:cNvSpPr>
            <a:spLocks noGrp="1"/>
          </p:cNvSpPr>
          <p:nvPr>
            <p:ph type="body" sz="quarter" idx="34" hasCustomPrompt="1"/>
          </p:nvPr>
        </p:nvSpPr>
        <p:spPr>
          <a:xfrm>
            <a:off x="457200" y="3840480"/>
            <a:ext cx="3685032" cy="731520"/>
          </a:xfrm>
        </p:spPr>
        <p:txBody>
          <a:bodyPr lIns="0" tIns="0" rIns="0" bIns="0"/>
          <a:lstStyle>
            <a:lvl1pPr marL="0" indent="0">
              <a:lnSpc>
                <a:spcPct val="100000"/>
              </a:lnSpc>
              <a:spcBef>
                <a:spcPts val="60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3" name="Text Placeholder 13">
            <a:extLst>
              <a:ext uri="{FF2B5EF4-FFF2-40B4-BE49-F238E27FC236}">
                <a16:creationId xmlns:a16="http://schemas.microsoft.com/office/drawing/2014/main" id="{023AA45D-8199-F644-847B-E64A5EC3FB87}"/>
              </a:ext>
            </a:extLst>
          </p:cNvPr>
          <p:cNvSpPr>
            <a:spLocks noGrp="1"/>
          </p:cNvSpPr>
          <p:nvPr>
            <p:ph type="body" sz="quarter" idx="18" hasCustomPrompt="1"/>
          </p:nvPr>
        </p:nvSpPr>
        <p:spPr>
          <a:xfrm>
            <a:off x="457200" y="3246120"/>
            <a:ext cx="3685032"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3" name="Picture Placeholder 9">
            <a:extLst>
              <a:ext uri="{FF2B5EF4-FFF2-40B4-BE49-F238E27FC236}">
                <a16:creationId xmlns:a16="http://schemas.microsoft.com/office/drawing/2014/main" id="{2652C890-3579-2E47-9AB6-1D78A5E47643}"/>
              </a:ext>
            </a:extLst>
          </p:cNvPr>
          <p:cNvSpPr>
            <a:spLocks noGrp="1"/>
          </p:cNvSpPr>
          <p:nvPr>
            <p:ph type="pic" sz="quarter" idx="36"/>
          </p:nvPr>
        </p:nvSpPr>
        <p:spPr>
          <a:xfrm>
            <a:off x="5001768" y="1143000"/>
            <a:ext cx="3685032"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4" name="Text Placeholder 12">
            <a:extLst>
              <a:ext uri="{FF2B5EF4-FFF2-40B4-BE49-F238E27FC236}">
                <a16:creationId xmlns:a16="http://schemas.microsoft.com/office/drawing/2014/main" id="{DD1D0C09-D811-144F-BEBD-275B6A12072D}"/>
              </a:ext>
            </a:extLst>
          </p:cNvPr>
          <p:cNvSpPr>
            <a:spLocks noGrp="1"/>
          </p:cNvSpPr>
          <p:nvPr>
            <p:ph type="body" sz="quarter" idx="37" hasCustomPrompt="1"/>
          </p:nvPr>
        </p:nvSpPr>
        <p:spPr>
          <a:xfrm>
            <a:off x="5001768" y="3520440"/>
            <a:ext cx="3685032" cy="181084"/>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5" name="Text Placeholder 12">
            <a:extLst>
              <a:ext uri="{FF2B5EF4-FFF2-40B4-BE49-F238E27FC236}">
                <a16:creationId xmlns:a16="http://schemas.microsoft.com/office/drawing/2014/main" id="{2213ED2D-D77F-7D49-9E2D-96B09A5A751F}"/>
              </a:ext>
            </a:extLst>
          </p:cNvPr>
          <p:cNvSpPr>
            <a:spLocks noGrp="1"/>
          </p:cNvSpPr>
          <p:nvPr>
            <p:ph type="body" sz="quarter" idx="38" hasCustomPrompt="1"/>
          </p:nvPr>
        </p:nvSpPr>
        <p:spPr>
          <a:xfrm>
            <a:off x="5001768" y="3840480"/>
            <a:ext cx="3685032" cy="731520"/>
          </a:xfrm>
        </p:spPr>
        <p:txBody>
          <a:bodyPr lIns="0" tIns="0" rIns="0" bIns="0"/>
          <a:lstStyle>
            <a:lvl1pPr marL="0" indent="0">
              <a:lnSpc>
                <a:spcPct val="100000"/>
              </a:lnSpc>
              <a:spcBef>
                <a:spcPts val="60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6" name="Text Placeholder 13">
            <a:extLst>
              <a:ext uri="{FF2B5EF4-FFF2-40B4-BE49-F238E27FC236}">
                <a16:creationId xmlns:a16="http://schemas.microsoft.com/office/drawing/2014/main" id="{5AA83665-F240-0345-B903-C8950DEFAF0A}"/>
              </a:ext>
            </a:extLst>
          </p:cNvPr>
          <p:cNvSpPr>
            <a:spLocks noGrp="1"/>
          </p:cNvSpPr>
          <p:nvPr>
            <p:ph type="body" sz="quarter" idx="39" hasCustomPrompt="1"/>
          </p:nvPr>
        </p:nvSpPr>
        <p:spPr>
          <a:xfrm>
            <a:off x="5001768" y="3246120"/>
            <a:ext cx="3685032"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3352064635"/>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Images_White Backgroun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13F276B-7B5E-4A45-AB9F-2B475F2AEAB2}"/>
              </a:ext>
            </a:extLst>
          </p:cNvPr>
          <p:cNvSpPr>
            <a:spLocks noGrp="1"/>
          </p:cNvSpPr>
          <p:nvPr>
            <p:ph type="pic" sz="quarter" idx="13"/>
          </p:nvPr>
        </p:nvSpPr>
        <p:spPr>
          <a:xfrm>
            <a:off x="457200" y="1143000"/>
            <a:ext cx="2493282"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13" name="Text Placeholder 12">
            <a:extLst>
              <a:ext uri="{FF2B5EF4-FFF2-40B4-BE49-F238E27FC236}">
                <a16:creationId xmlns:a16="http://schemas.microsoft.com/office/drawing/2014/main" id="{7225D86E-8C5D-1841-9FAC-7F27816076DA}"/>
              </a:ext>
            </a:extLst>
          </p:cNvPr>
          <p:cNvSpPr>
            <a:spLocks noGrp="1"/>
          </p:cNvSpPr>
          <p:nvPr>
            <p:ph type="body" sz="quarter" idx="15" hasCustomPrompt="1"/>
          </p:nvPr>
        </p:nvSpPr>
        <p:spPr>
          <a:xfrm>
            <a:off x="457200" y="3520440"/>
            <a:ext cx="2496312" cy="18288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4" name="Text Placeholder 12">
            <a:extLst>
              <a:ext uri="{FF2B5EF4-FFF2-40B4-BE49-F238E27FC236}">
                <a16:creationId xmlns:a16="http://schemas.microsoft.com/office/drawing/2014/main" id="{3F0E9DEE-404F-3B49-8159-94FE1CD3739D}"/>
              </a:ext>
            </a:extLst>
          </p:cNvPr>
          <p:cNvSpPr>
            <a:spLocks noGrp="1"/>
          </p:cNvSpPr>
          <p:nvPr>
            <p:ph type="body" sz="quarter" idx="30" hasCustomPrompt="1"/>
          </p:nvPr>
        </p:nvSpPr>
        <p:spPr>
          <a:xfrm>
            <a:off x="457200" y="3840480"/>
            <a:ext cx="2496312"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2" name="Title 1">
            <a:extLst>
              <a:ext uri="{FF2B5EF4-FFF2-40B4-BE49-F238E27FC236}">
                <a16:creationId xmlns:a16="http://schemas.microsoft.com/office/drawing/2014/main" id="{F7A3DBA4-BE0E-254D-B5C0-8A64DDD66A6B}"/>
              </a:ext>
            </a:extLst>
          </p:cNvPr>
          <p:cNvSpPr>
            <a:spLocks noGrp="1"/>
          </p:cNvSpPr>
          <p:nvPr>
            <p:ph type="title" hasCustomPrompt="1"/>
          </p:nvPr>
        </p:nvSpPr>
        <p:spPr>
          <a:xfrm>
            <a:off x="457200" y="457200"/>
            <a:ext cx="8229600" cy="667512"/>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33" name="Text Placeholder 13">
            <a:extLst>
              <a:ext uri="{FF2B5EF4-FFF2-40B4-BE49-F238E27FC236}">
                <a16:creationId xmlns:a16="http://schemas.microsoft.com/office/drawing/2014/main" id="{41D2BBC2-2746-3640-A719-673E2A8446C3}"/>
              </a:ext>
            </a:extLst>
          </p:cNvPr>
          <p:cNvSpPr>
            <a:spLocks noGrp="1"/>
          </p:cNvSpPr>
          <p:nvPr>
            <p:ph type="body" sz="quarter" idx="33" hasCustomPrompt="1"/>
          </p:nvPr>
        </p:nvSpPr>
        <p:spPr>
          <a:xfrm>
            <a:off x="457200" y="3246120"/>
            <a:ext cx="2496312"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4" name="Picture Placeholder 9">
            <a:extLst>
              <a:ext uri="{FF2B5EF4-FFF2-40B4-BE49-F238E27FC236}">
                <a16:creationId xmlns:a16="http://schemas.microsoft.com/office/drawing/2014/main" id="{89502A4B-C79D-094E-AB5C-63DF6E12EF81}"/>
              </a:ext>
            </a:extLst>
          </p:cNvPr>
          <p:cNvSpPr>
            <a:spLocks noGrp="1"/>
          </p:cNvSpPr>
          <p:nvPr>
            <p:ph type="pic" sz="quarter" idx="34"/>
          </p:nvPr>
        </p:nvSpPr>
        <p:spPr>
          <a:xfrm>
            <a:off x="3327400" y="1143000"/>
            <a:ext cx="2496312"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5" name="Text Placeholder 12">
            <a:extLst>
              <a:ext uri="{FF2B5EF4-FFF2-40B4-BE49-F238E27FC236}">
                <a16:creationId xmlns:a16="http://schemas.microsoft.com/office/drawing/2014/main" id="{5EAC29D9-3DBA-0242-8290-359D5CA84B64}"/>
              </a:ext>
            </a:extLst>
          </p:cNvPr>
          <p:cNvSpPr>
            <a:spLocks noGrp="1"/>
          </p:cNvSpPr>
          <p:nvPr>
            <p:ph type="body" sz="quarter" idx="35" hasCustomPrompt="1"/>
          </p:nvPr>
        </p:nvSpPr>
        <p:spPr>
          <a:xfrm>
            <a:off x="3335992" y="3520440"/>
            <a:ext cx="2496312" cy="18288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6" name="Text Placeholder 12">
            <a:extLst>
              <a:ext uri="{FF2B5EF4-FFF2-40B4-BE49-F238E27FC236}">
                <a16:creationId xmlns:a16="http://schemas.microsoft.com/office/drawing/2014/main" id="{3F9A309D-AA80-C54C-9A92-012D53D91C2B}"/>
              </a:ext>
            </a:extLst>
          </p:cNvPr>
          <p:cNvSpPr>
            <a:spLocks noGrp="1"/>
          </p:cNvSpPr>
          <p:nvPr>
            <p:ph type="body" sz="quarter" idx="36" hasCustomPrompt="1"/>
          </p:nvPr>
        </p:nvSpPr>
        <p:spPr>
          <a:xfrm>
            <a:off x="3335992" y="3840480"/>
            <a:ext cx="2496312"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7" name="Text Placeholder 13">
            <a:extLst>
              <a:ext uri="{FF2B5EF4-FFF2-40B4-BE49-F238E27FC236}">
                <a16:creationId xmlns:a16="http://schemas.microsoft.com/office/drawing/2014/main" id="{03EA5BB2-66F6-4F44-964B-E9F9D73F216A}"/>
              </a:ext>
            </a:extLst>
          </p:cNvPr>
          <p:cNvSpPr>
            <a:spLocks noGrp="1"/>
          </p:cNvSpPr>
          <p:nvPr>
            <p:ph type="body" sz="quarter" idx="37" hasCustomPrompt="1"/>
          </p:nvPr>
        </p:nvSpPr>
        <p:spPr>
          <a:xfrm>
            <a:off x="3335991" y="3246120"/>
            <a:ext cx="2496312"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8" name="Picture Placeholder 9">
            <a:extLst>
              <a:ext uri="{FF2B5EF4-FFF2-40B4-BE49-F238E27FC236}">
                <a16:creationId xmlns:a16="http://schemas.microsoft.com/office/drawing/2014/main" id="{898309A4-718B-084E-8229-17E4D40AEA42}"/>
              </a:ext>
            </a:extLst>
          </p:cNvPr>
          <p:cNvSpPr>
            <a:spLocks noGrp="1"/>
          </p:cNvSpPr>
          <p:nvPr>
            <p:ph type="pic" sz="quarter" idx="38"/>
          </p:nvPr>
        </p:nvSpPr>
        <p:spPr>
          <a:xfrm>
            <a:off x="6188617" y="1143000"/>
            <a:ext cx="2496312"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9" name="Text Placeholder 12">
            <a:extLst>
              <a:ext uri="{FF2B5EF4-FFF2-40B4-BE49-F238E27FC236}">
                <a16:creationId xmlns:a16="http://schemas.microsoft.com/office/drawing/2014/main" id="{36A0BC0D-8996-364B-A361-13CBBB9B4789}"/>
              </a:ext>
            </a:extLst>
          </p:cNvPr>
          <p:cNvSpPr>
            <a:spLocks noGrp="1"/>
          </p:cNvSpPr>
          <p:nvPr>
            <p:ph type="body" sz="quarter" idx="39" hasCustomPrompt="1"/>
          </p:nvPr>
        </p:nvSpPr>
        <p:spPr>
          <a:xfrm>
            <a:off x="6198777" y="3520440"/>
            <a:ext cx="2496312" cy="182880"/>
          </a:xfrm>
        </p:spPr>
        <p:txBody>
          <a:bodyPr lIns="0" tIns="0" rIns="0" bIns="0"/>
          <a:lstStyle>
            <a:lvl1pPr marL="0" indent="0">
              <a:lnSpc>
                <a:spcPct val="100000"/>
              </a:lnSpc>
              <a:spcBef>
                <a:spcPts val="0"/>
              </a:spcBef>
              <a:buNone/>
              <a:defRPr sz="1400" b="1" i="0">
                <a:solidFill>
                  <a:srgbClr val="09198D"/>
                </a:solidFill>
                <a:latin typeface="Arial" panose="020B0604020202020204" pitchFamily="34" charset="0"/>
                <a:cs typeface="Arial" panose="020B0604020202020204" pitchFamily="34" charset="0"/>
              </a:defRPr>
            </a:lvl1pPr>
          </a:lstStyle>
          <a:p>
            <a:pPr lvl="0"/>
            <a:r>
              <a:rPr lang="en-US" dirty="0"/>
              <a:t>Click to add subhead</a:t>
            </a:r>
          </a:p>
        </p:txBody>
      </p:sp>
      <p:sp>
        <p:nvSpPr>
          <p:cNvPr id="40" name="Text Placeholder 12">
            <a:extLst>
              <a:ext uri="{FF2B5EF4-FFF2-40B4-BE49-F238E27FC236}">
                <a16:creationId xmlns:a16="http://schemas.microsoft.com/office/drawing/2014/main" id="{8D60D97D-2394-F140-9FBA-975ED64074F0}"/>
              </a:ext>
            </a:extLst>
          </p:cNvPr>
          <p:cNvSpPr>
            <a:spLocks noGrp="1"/>
          </p:cNvSpPr>
          <p:nvPr>
            <p:ph type="body" sz="quarter" idx="40" hasCustomPrompt="1"/>
          </p:nvPr>
        </p:nvSpPr>
        <p:spPr>
          <a:xfrm>
            <a:off x="6199632" y="3840480"/>
            <a:ext cx="2496312"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41" name="Text Placeholder 13">
            <a:extLst>
              <a:ext uri="{FF2B5EF4-FFF2-40B4-BE49-F238E27FC236}">
                <a16:creationId xmlns:a16="http://schemas.microsoft.com/office/drawing/2014/main" id="{5AA90BFA-AE15-3049-88D8-EA2FDB94E716}"/>
              </a:ext>
            </a:extLst>
          </p:cNvPr>
          <p:cNvSpPr>
            <a:spLocks noGrp="1"/>
          </p:cNvSpPr>
          <p:nvPr>
            <p:ph type="body" sz="quarter" idx="41" hasCustomPrompt="1"/>
          </p:nvPr>
        </p:nvSpPr>
        <p:spPr>
          <a:xfrm>
            <a:off x="6198067" y="3246120"/>
            <a:ext cx="2496312" cy="182880"/>
          </a:xfrm>
        </p:spPr>
        <p:txBody>
          <a:bodyPr lIns="0" tIns="0" rIns="0" bIns="0"/>
          <a:lstStyle>
            <a:lvl1pPr marL="0" indent="0">
              <a:lnSpc>
                <a:spcPct val="100000"/>
              </a:lnSpc>
              <a:spcBef>
                <a:spcPts val="0"/>
              </a:spcBef>
              <a:buNone/>
              <a:defRPr sz="700" b="0" i="1">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929323039"/>
      </p:ext>
    </p:extLst>
  </p:cSld>
  <p:clrMapOvr>
    <a:masterClrMapping/>
  </p:clrMapOvr>
  <p:extLst>
    <p:ext uri="{DCECCB84-F9BA-43D5-87BE-67443E8EF086}">
      <p15:sldGuideLst xmlns:p15="http://schemas.microsoft.com/office/powerpoint/2012/main">
        <p15:guide id="1" orient="horz" pos="36" userDrawn="1">
          <p15:clr>
            <a:srgbClr val="FBAE40"/>
          </p15:clr>
        </p15:guide>
        <p15:guide id="2" pos="4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Images_White Background">
    <p:spTree>
      <p:nvGrpSpPr>
        <p:cNvPr id="1" name=""/>
        <p:cNvGrpSpPr/>
        <p:nvPr/>
      </p:nvGrpSpPr>
      <p:grpSpPr>
        <a:xfrm>
          <a:off x="0" y="0"/>
          <a:ext cx="0" cy="0"/>
          <a:chOff x="0" y="0"/>
          <a:chExt cx="0" cy="0"/>
        </a:xfrm>
      </p:grpSpPr>
      <p:sp>
        <p:nvSpPr>
          <p:cNvPr id="30" name="Picture Placeholder 9">
            <a:extLst>
              <a:ext uri="{FF2B5EF4-FFF2-40B4-BE49-F238E27FC236}">
                <a16:creationId xmlns:a16="http://schemas.microsoft.com/office/drawing/2014/main" id="{61FE822B-AC64-EF4D-8FBA-F5A67DA6075B}"/>
              </a:ext>
            </a:extLst>
          </p:cNvPr>
          <p:cNvSpPr>
            <a:spLocks noGrp="1"/>
          </p:cNvSpPr>
          <p:nvPr>
            <p:ph type="pic" sz="quarter" idx="49"/>
          </p:nvPr>
        </p:nvSpPr>
        <p:spPr>
          <a:xfrm>
            <a:off x="457200" y="1143000"/>
            <a:ext cx="1828800"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31" name="Text Placeholder 12">
            <a:extLst>
              <a:ext uri="{FF2B5EF4-FFF2-40B4-BE49-F238E27FC236}">
                <a16:creationId xmlns:a16="http://schemas.microsoft.com/office/drawing/2014/main" id="{55F05C8A-25A6-8743-93FA-19E18F32CEE5}"/>
              </a:ext>
            </a:extLst>
          </p:cNvPr>
          <p:cNvSpPr>
            <a:spLocks noGrp="1"/>
          </p:cNvSpPr>
          <p:nvPr>
            <p:ph type="body" sz="quarter" idx="50" hasCustomPrompt="1"/>
          </p:nvPr>
        </p:nvSpPr>
        <p:spPr>
          <a:xfrm>
            <a:off x="457200" y="3520440"/>
            <a:ext cx="1828800" cy="18288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5" name="Text Placeholder 12">
            <a:extLst>
              <a:ext uri="{FF2B5EF4-FFF2-40B4-BE49-F238E27FC236}">
                <a16:creationId xmlns:a16="http://schemas.microsoft.com/office/drawing/2014/main" id="{5FCE87CD-A10E-D049-9E39-8C800BEF41A7}"/>
              </a:ext>
            </a:extLst>
          </p:cNvPr>
          <p:cNvSpPr>
            <a:spLocks noGrp="1"/>
          </p:cNvSpPr>
          <p:nvPr>
            <p:ph type="body" sz="quarter" idx="30" hasCustomPrompt="1"/>
          </p:nvPr>
        </p:nvSpPr>
        <p:spPr>
          <a:xfrm>
            <a:off x="457200" y="3840480"/>
            <a:ext cx="1828800"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50" name="Text Placeholder 13">
            <a:extLst>
              <a:ext uri="{FF2B5EF4-FFF2-40B4-BE49-F238E27FC236}">
                <a16:creationId xmlns:a16="http://schemas.microsoft.com/office/drawing/2014/main" id="{7B382B21-A741-2447-9794-C4BAAA2A3487}"/>
              </a:ext>
            </a:extLst>
          </p:cNvPr>
          <p:cNvSpPr>
            <a:spLocks noGrp="1"/>
          </p:cNvSpPr>
          <p:nvPr>
            <p:ph type="body" sz="quarter" idx="33" hasCustomPrompt="1"/>
          </p:nvPr>
        </p:nvSpPr>
        <p:spPr>
          <a:xfrm>
            <a:off x="457200" y="3246120"/>
            <a:ext cx="1828800"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71" name="Title 1">
            <a:extLst>
              <a:ext uri="{FF2B5EF4-FFF2-40B4-BE49-F238E27FC236}">
                <a16:creationId xmlns:a16="http://schemas.microsoft.com/office/drawing/2014/main" id="{819E2C4F-8306-5F45-9827-3921D5E3EBB9}"/>
              </a:ext>
            </a:extLst>
          </p:cNvPr>
          <p:cNvSpPr>
            <a:spLocks noGrp="1"/>
          </p:cNvSpPr>
          <p:nvPr>
            <p:ph type="title" hasCustomPrompt="1"/>
          </p:nvPr>
        </p:nvSpPr>
        <p:spPr>
          <a:xfrm>
            <a:off x="457200" y="457200"/>
            <a:ext cx="8229600" cy="667512"/>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20" name="Picture Placeholder 9">
            <a:extLst>
              <a:ext uri="{FF2B5EF4-FFF2-40B4-BE49-F238E27FC236}">
                <a16:creationId xmlns:a16="http://schemas.microsoft.com/office/drawing/2014/main" id="{D4247F89-81E5-374A-93B4-95F0EBEEB198}"/>
              </a:ext>
            </a:extLst>
          </p:cNvPr>
          <p:cNvSpPr>
            <a:spLocks noGrp="1"/>
          </p:cNvSpPr>
          <p:nvPr>
            <p:ph type="pic" sz="quarter" idx="51"/>
          </p:nvPr>
        </p:nvSpPr>
        <p:spPr>
          <a:xfrm>
            <a:off x="2600960" y="1143000"/>
            <a:ext cx="1828800"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1" name="Text Placeholder 12">
            <a:extLst>
              <a:ext uri="{FF2B5EF4-FFF2-40B4-BE49-F238E27FC236}">
                <a16:creationId xmlns:a16="http://schemas.microsoft.com/office/drawing/2014/main" id="{F7F65FAA-0013-D547-8E1C-08509B0C9756}"/>
              </a:ext>
            </a:extLst>
          </p:cNvPr>
          <p:cNvSpPr>
            <a:spLocks noGrp="1"/>
          </p:cNvSpPr>
          <p:nvPr>
            <p:ph type="body" sz="quarter" idx="52" hasCustomPrompt="1"/>
          </p:nvPr>
        </p:nvSpPr>
        <p:spPr>
          <a:xfrm>
            <a:off x="2600960" y="3520440"/>
            <a:ext cx="1828800" cy="18288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2" name="Text Placeholder 12">
            <a:extLst>
              <a:ext uri="{FF2B5EF4-FFF2-40B4-BE49-F238E27FC236}">
                <a16:creationId xmlns:a16="http://schemas.microsoft.com/office/drawing/2014/main" id="{E0CC8275-50BB-9D46-8CBD-03E17397C17B}"/>
              </a:ext>
            </a:extLst>
          </p:cNvPr>
          <p:cNvSpPr>
            <a:spLocks noGrp="1"/>
          </p:cNvSpPr>
          <p:nvPr>
            <p:ph type="body" sz="quarter" idx="53" hasCustomPrompt="1"/>
          </p:nvPr>
        </p:nvSpPr>
        <p:spPr>
          <a:xfrm>
            <a:off x="2600960" y="3840480"/>
            <a:ext cx="1828800"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3" name="Text Placeholder 13">
            <a:extLst>
              <a:ext uri="{FF2B5EF4-FFF2-40B4-BE49-F238E27FC236}">
                <a16:creationId xmlns:a16="http://schemas.microsoft.com/office/drawing/2014/main" id="{657B4D06-BD92-7545-B5A7-8502A750427B}"/>
              </a:ext>
            </a:extLst>
          </p:cNvPr>
          <p:cNvSpPr>
            <a:spLocks noGrp="1"/>
          </p:cNvSpPr>
          <p:nvPr>
            <p:ph type="body" sz="quarter" idx="54" hasCustomPrompt="1"/>
          </p:nvPr>
        </p:nvSpPr>
        <p:spPr>
          <a:xfrm>
            <a:off x="2600960" y="3246120"/>
            <a:ext cx="1828800"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4" name="Picture Placeholder 9">
            <a:extLst>
              <a:ext uri="{FF2B5EF4-FFF2-40B4-BE49-F238E27FC236}">
                <a16:creationId xmlns:a16="http://schemas.microsoft.com/office/drawing/2014/main" id="{CF4ED884-6C25-824B-BDBF-AF0431A6640B}"/>
              </a:ext>
            </a:extLst>
          </p:cNvPr>
          <p:cNvSpPr>
            <a:spLocks noGrp="1"/>
          </p:cNvSpPr>
          <p:nvPr>
            <p:ph type="pic" sz="quarter" idx="55"/>
          </p:nvPr>
        </p:nvSpPr>
        <p:spPr>
          <a:xfrm>
            <a:off x="4734560" y="1143000"/>
            <a:ext cx="1828800"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5" name="Text Placeholder 12">
            <a:extLst>
              <a:ext uri="{FF2B5EF4-FFF2-40B4-BE49-F238E27FC236}">
                <a16:creationId xmlns:a16="http://schemas.microsoft.com/office/drawing/2014/main" id="{AA0BC496-BA6C-7C4D-AC5E-A59885AE42AF}"/>
              </a:ext>
            </a:extLst>
          </p:cNvPr>
          <p:cNvSpPr>
            <a:spLocks noGrp="1"/>
          </p:cNvSpPr>
          <p:nvPr>
            <p:ph type="body" sz="quarter" idx="56" hasCustomPrompt="1"/>
          </p:nvPr>
        </p:nvSpPr>
        <p:spPr>
          <a:xfrm>
            <a:off x="4734560" y="3520440"/>
            <a:ext cx="1828800" cy="18288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26" name="Text Placeholder 12">
            <a:extLst>
              <a:ext uri="{FF2B5EF4-FFF2-40B4-BE49-F238E27FC236}">
                <a16:creationId xmlns:a16="http://schemas.microsoft.com/office/drawing/2014/main" id="{07D1AADA-118E-BE41-B80B-51BBD18F656A}"/>
              </a:ext>
            </a:extLst>
          </p:cNvPr>
          <p:cNvSpPr>
            <a:spLocks noGrp="1"/>
          </p:cNvSpPr>
          <p:nvPr>
            <p:ph type="body" sz="quarter" idx="57" hasCustomPrompt="1"/>
          </p:nvPr>
        </p:nvSpPr>
        <p:spPr>
          <a:xfrm>
            <a:off x="4734560" y="3840480"/>
            <a:ext cx="1828800"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27" name="Text Placeholder 13">
            <a:extLst>
              <a:ext uri="{FF2B5EF4-FFF2-40B4-BE49-F238E27FC236}">
                <a16:creationId xmlns:a16="http://schemas.microsoft.com/office/drawing/2014/main" id="{E24E11C2-3904-B24A-8E60-8EA03D6D30B9}"/>
              </a:ext>
            </a:extLst>
          </p:cNvPr>
          <p:cNvSpPr>
            <a:spLocks noGrp="1"/>
          </p:cNvSpPr>
          <p:nvPr>
            <p:ph type="body" sz="quarter" idx="58" hasCustomPrompt="1"/>
          </p:nvPr>
        </p:nvSpPr>
        <p:spPr>
          <a:xfrm>
            <a:off x="4734560" y="3246120"/>
            <a:ext cx="1828800"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8" name="Picture Placeholder 9">
            <a:extLst>
              <a:ext uri="{FF2B5EF4-FFF2-40B4-BE49-F238E27FC236}">
                <a16:creationId xmlns:a16="http://schemas.microsoft.com/office/drawing/2014/main" id="{17E6B775-F183-E24D-B8C8-C5A9D75E35BE}"/>
              </a:ext>
            </a:extLst>
          </p:cNvPr>
          <p:cNvSpPr>
            <a:spLocks noGrp="1"/>
          </p:cNvSpPr>
          <p:nvPr>
            <p:ph type="pic" sz="quarter" idx="59"/>
          </p:nvPr>
        </p:nvSpPr>
        <p:spPr>
          <a:xfrm>
            <a:off x="6858000" y="1143000"/>
            <a:ext cx="1828800" cy="2029968"/>
          </a:xfrm>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29" name="Text Placeholder 12">
            <a:extLst>
              <a:ext uri="{FF2B5EF4-FFF2-40B4-BE49-F238E27FC236}">
                <a16:creationId xmlns:a16="http://schemas.microsoft.com/office/drawing/2014/main" id="{7BA052C5-1320-4341-BC7F-17F881F3CCB5}"/>
              </a:ext>
            </a:extLst>
          </p:cNvPr>
          <p:cNvSpPr>
            <a:spLocks noGrp="1"/>
          </p:cNvSpPr>
          <p:nvPr>
            <p:ph type="body" sz="quarter" idx="60" hasCustomPrompt="1"/>
          </p:nvPr>
        </p:nvSpPr>
        <p:spPr>
          <a:xfrm>
            <a:off x="6858000" y="3520440"/>
            <a:ext cx="1828800" cy="182880"/>
          </a:xfrm>
        </p:spPr>
        <p:txBody>
          <a:bodyPr lIns="0" tIns="0" rIns="0" bIns="0"/>
          <a:lstStyle>
            <a:lvl1pPr marL="0" indent="0">
              <a:lnSpc>
                <a:spcPct val="100000"/>
              </a:lnSpc>
              <a:spcBef>
                <a:spcPts val="0"/>
              </a:spcBef>
              <a:buNone/>
              <a:defRPr sz="14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32" name="Text Placeholder 12">
            <a:extLst>
              <a:ext uri="{FF2B5EF4-FFF2-40B4-BE49-F238E27FC236}">
                <a16:creationId xmlns:a16="http://schemas.microsoft.com/office/drawing/2014/main" id="{2BD7FEF4-B67E-064E-B1C5-49DA8EA68519}"/>
              </a:ext>
            </a:extLst>
          </p:cNvPr>
          <p:cNvSpPr>
            <a:spLocks noGrp="1"/>
          </p:cNvSpPr>
          <p:nvPr>
            <p:ph type="body" sz="quarter" idx="61" hasCustomPrompt="1"/>
          </p:nvPr>
        </p:nvSpPr>
        <p:spPr>
          <a:xfrm>
            <a:off x="6858000" y="3840480"/>
            <a:ext cx="1828800" cy="731520"/>
          </a:xfrm>
        </p:spPr>
        <p:txBody>
          <a:bodyPr lIns="0" tIns="0" rIns="0" bIns="0"/>
          <a:lstStyle>
            <a:lvl1pPr marL="0" indent="0">
              <a:lnSpc>
                <a:spcPct val="100000"/>
              </a:lnSpc>
              <a:spcBef>
                <a:spcPts val="0"/>
              </a:spcBef>
              <a:buFont typeface="Arial" panose="020B0604020202020204" pitchFamily="34" charset="0"/>
              <a:buNone/>
              <a:defRPr sz="1100" b="0" i="0">
                <a:solidFill>
                  <a:schemeClr val="tx1"/>
                </a:solidFill>
                <a:latin typeface="Arial" panose="020B0604020202020204" pitchFamily="34" charset="0"/>
                <a:cs typeface="Arial" panose="020B0604020202020204" pitchFamily="34" charset="0"/>
              </a:defRPr>
            </a:lvl1pPr>
          </a:lstStyle>
          <a:p>
            <a:pPr lvl="0"/>
            <a:r>
              <a:rPr lang="en-US" dirty="0"/>
              <a:t>Click to add text </a:t>
            </a:r>
          </a:p>
        </p:txBody>
      </p:sp>
      <p:sp>
        <p:nvSpPr>
          <p:cNvPr id="33" name="Text Placeholder 13">
            <a:extLst>
              <a:ext uri="{FF2B5EF4-FFF2-40B4-BE49-F238E27FC236}">
                <a16:creationId xmlns:a16="http://schemas.microsoft.com/office/drawing/2014/main" id="{EF1030E4-D0AC-614F-A18A-38721222865A}"/>
              </a:ext>
            </a:extLst>
          </p:cNvPr>
          <p:cNvSpPr>
            <a:spLocks noGrp="1"/>
          </p:cNvSpPr>
          <p:nvPr>
            <p:ph type="body" sz="quarter" idx="62" hasCustomPrompt="1"/>
          </p:nvPr>
        </p:nvSpPr>
        <p:spPr>
          <a:xfrm>
            <a:off x="6858000" y="3246120"/>
            <a:ext cx="1828800"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Tree>
    <p:extLst>
      <p:ext uri="{BB962C8B-B14F-4D97-AF65-F5344CB8AC3E}">
        <p14:creationId xmlns:p14="http://schemas.microsoft.com/office/powerpoint/2010/main" val="2619495603"/>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ll White_Visual Data">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0C70A86-A745-E949-B1D0-41B5D2173BC5}"/>
              </a:ext>
            </a:extLst>
          </p:cNvPr>
          <p:cNvSpPr>
            <a:spLocks noGrp="1"/>
          </p:cNvSpPr>
          <p:nvPr>
            <p:ph type="title" hasCustomPrompt="1"/>
          </p:nvPr>
        </p:nvSpPr>
        <p:spPr>
          <a:xfrm>
            <a:off x="457200" y="457200"/>
            <a:ext cx="8229600" cy="667512"/>
          </a:xfrm>
        </p:spPr>
        <p:txBody>
          <a:bodyPr lIns="0" tIns="0" rIns="0" bIns="0" anchor="t" anchorCtr="0">
            <a:normAutofit/>
          </a:bodyPr>
          <a:lstStyle>
            <a:lvl1pPr algn="l">
              <a:lnSpc>
                <a:spcPct val="100000"/>
              </a:lnSpc>
              <a:defRPr sz="2400" b="1" i="0">
                <a:solidFill>
                  <a:srgbClr val="000F7E"/>
                </a:solidFill>
                <a:latin typeface="Arial" panose="020B0604020202020204" pitchFamily="34" charset="0"/>
                <a:cs typeface="Arial" panose="020B0604020202020204" pitchFamily="34" charset="0"/>
              </a:defRPr>
            </a:lvl1pPr>
          </a:lstStyle>
          <a:p>
            <a:pPr lvl="0"/>
            <a:r>
              <a:rPr lang="en-US" dirty="0"/>
              <a:t>Click to add a brief slide title</a:t>
            </a:r>
          </a:p>
        </p:txBody>
      </p:sp>
      <p:sp>
        <p:nvSpPr>
          <p:cNvPr id="14" name="Picture Placeholder 13">
            <a:extLst>
              <a:ext uri="{FF2B5EF4-FFF2-40B4-BE49-F238E27FC236}">
                <a16:creationId xmlns:a16="http://schemas.microsoft.com/office/drawing/2014/main" id="{3374AFBB-4A85-9144-9EB0-15F9294B61FD}"/>
              </a:ext>
            </a:extLst>
          </p:cNvPr>
          <p:cNvSpPr>
            <a:spLocks noGrp="1"/>
          </p:cNvSpPr>
          <p:nvPr>
            <p:ph type="pic" sz="quarter" idx="12" hasCustomPrompt="1"/>
          </p:nvPr>
        </p:nvSpPr>
        <p:spPr>
          <a:xfrm>
            <a:off x="457200" y="1143000"/>
            <a:ext cx="8229600" cy="3106216"/>
          </a:xfrm>
        </p:spPr>
        <p:txBody>
          <a:bodyPr/>
          <a:lstStyle>
            <a:lvl1pPr>
              <a:buNone/>
              <a:defRPr sz="1600">
                <a:latin typeface="Arial" panose="020B0604020202020204" pitchFamily="34" charset="0"/>
                <a:cs typeface="Arial" panose="020B0604020202020204" pitchFamily="34" charset="0"/>
              </a:defRPr>
            </a:lvl1pPr>
          </a:lstStyle>
          <a:p>
            <a:r>
              <a:rPr lang="en-US" dirty="0"/>
              <a:t>Click icon to add graph, photo, or data visualization</a:t>
            </a:r>
          </a:p>
        </p:txBody>
      </p:sp>
      <p:sp>
        <p:nvSpPr>
          <p:cNvPr id="17" name="Text Placeholder 13">
            <a:extLst>
              <a:ext uri="{FF2B5EF4-FFF2-40B4-BE49-F238E27FC236}">
                <a16:creationId xmlns:a16="http://schemas.microsoft.com/office/drawing/2014/main" id="{F0B3C679-22DF-8940-B381-273549871C67}"/>
              </a:ext>
            </a:extLst>
          </p:cNvPr>
          <p:cNvSpPr>
            <a:spLocks noGrp="1"/>
          </p:cNvSpPr>
          <p:nvPr>
            <p:ph type="body" sz="quarter" idx="18" hasCustomPrompt="1"/>
          </p:nvPr>
        </p:nvSpPr>
        <p:spPr>
          <a:xfrm>
            <a:off x="457200" y="4396742"/>
            <a:ext cx="8229600" cy="1828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2" name="Rectangle 1">
            <a:extLst>
              <a:ext uri="{FF2B5EF4-FFF2-40B4-BE49-F238E27FC236}">
                <a16:creationId xmlns:a16="http://schemas.microsoft.com/office/drawing/2014/main" id="{B371237F-D7E9-904A-BC33-1E69BDE7303D}"/>
              </a:ext>
            </a:extLst>
          </p:cNvPr>
          <p:cNvSpPr/>
          <p:nvPr userDrawn="1"/>
        </p:nvSpPr>
        <p:spPr>
          <a:xfrm>
            <a:off x="-832136" y="0"/>
            <a:ext cx="565609" cy="565609"/>
          </a:xfrm>
          <a:prstGeom prst="rect">
            <a:avLst/>
          </a:prstGeom>
          <a:solidFill>
            <a:srgbClr val="0A19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A7B0030-82A1-3149-AAC5-8B912D85AC60}"/>
              </a:ext>
            </a:extLst>
          </p:cNvPr>
          <p:cNvSpPr/>
          <p:nvPr userDrawn="1"/>
        </p:nvSpPr>
        <p:spPr>
          <a:xfrm>
            <a:off x="-832136" y="999242"/>
            <a:ext cx="565609" cy="565609"/>
          </a:xfrm>
          <a:prstGeom prst="rect">
            <a:avLst/>
          </a:prstGeom>
          <a:solidFill>
            <a:srgbClr val="1A70B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F678108-D8E6-6F48-9E71-79B4060AB9EF}"/>
              </a:ext>
            </a:extLst>
          </p:cNvPr>
          <p:cNvSpPr/>
          <p:nvPr userDrawn="1"/>
        </p:nvSpPr>
        <p:spPr>
          <a:xfrm>
            <a:off x="-832136" y="2036191"/>
            <a:ext cx="565609" cy="565609"/>
          </a:xfrm>
          <a:prstGeom prst="rect">
            <a:avLst/>
          </a:prstGeom>
          <a:solidFill>
            <a:srgbClr val="00AA6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500438-DFE5-1541-A57C-CCDAE308867C}"/>
              </a:ext>
            </a:extLst>
          </p:cNvPr>
          <p:cNvSpPr/>
          <p:nvPr userDrawn="1"/>
        </p:nvSpPr>
        <p:spPr>
          <a:xfrm>
            <a:off x="-832136" y="3073140"/>
            <a:ext cx="565609" cy="565609"/>
          </a:xfrm>
          <a:prstGeom prst="rect">
            <a:avLst/>
          </a:prstGeom>
          <a:solidFill>
            <a:srgbClr val="FF912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EA0A870-4CCE-B041-ADAA-FFD498F6B5DE}"/>
              </a:ext>
            </a:extLst>
          </p:cNvPr>
          <p:cNvSpPr txBox="1"/>
          <p:nvPr userDrawn="1"/>
        </p:nvSpPr>
        <p:spPr>
          <a:xfrm>
            <a:off x="-1784645" y="-715416"/>
            <a:ext cx="1518118" cy="461665"/>
          </a:xfrm>
          <a:prstGeom prst="rect">
            <a:avLst/>
          </a:prstGeom>
          <a:noFill/>
        </p:spPr>
        <p:txBody>
          <a:bodyPr wrap="square" rtlCol="0">
            <a:spAutoFit/>
          </a:bodyPr>
          <a:lstStyle/>
          <a:p>
            <a:r>
              <a:rPr lang="en-US" sz="1200" dirty="0">
                <a:solidFill>
                  <a:schemeClr val="tx1"/>
                </a:solidFill>
                <a:latin typeface="Arial" panose="020B0604020202020204" pitchFamily="34" charset="0"/>
                <a:cs typeface="Arial" panose="020B0604020202020204" pitchFamily="34" charset="0"/>
              </a:rPr>
              <a:t>LANL-APPROVED </a:t>
            </a:r>
          </a:p>
          <a:p>
            <a:r>
              <a:rPr lang="en-US" sz="1200" dirty="0">
                <a:solidFill>
                  <a:schemeClr val="tx1"/>
                </a:solidFill>
                <a:latin typeface="Arial" panose="020B0604020202020204" pitchFamily="34" charset="0"/>
                <a:cs typeface="Arial" panose="020B0604020202020204" pitchFamily="34" charset="0"/>
              </a:rPr>
              <a:t>COLOR PALETTE </a:t>
            </a:r>
          </a:p>
        </p:txBody>
      </p:sp>
      <p:sp>
        <p:nvSpPr>
          <p:cNvPr id="4" name="TextBox 3">
            <a:extLst>
              <a:ext uri="{FF2B5EF4-FFF2-40B4-BE49-F238E27FC236}">
                <a16:creationId xmlns:a16="http://schemas.microsoft.com/office/drawing/2014/main" id="{4DBAD157-F0FF-E841-B877-5FF726EE6DB4}"/>
              </a:ext>
            </a:extLst>
          </p:cNvPr>
          <p:cNvSpPr txBox="1"/>
          <p:nvPr userDrawn="1"/>
        </p:nvSpPr>
        <p:spPr>
          <a:xfrm>
            <a:off x="-2109430" y="-2497"/>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PRIMARY COLOR: ULTRAMARINE</a:t>
            </a:r>
          </a:p>
        </p:txBody>
      </p:sp>
      <p:sp>
        <p:nvSpPr>
          <p:cNvPr id="21" name="TextBox 20">
            <a:extLst>
              <a:ext uri="{FF2B5EF4-FFF2-40B4-BE49-F238E27FC236}">
                <a16:creationId xmlns:a16="http://schemas.microsoft.com/office/drawing/2014/main" id="{75EF9DA1-1206-D94F-936A-8C56D3FA0437}"/>
              </a:ext>
            </a:extLst>
          </p:cNvPr>
          <p:cNvSpPr txBox="1"/>
          <p:nvPr userDrawn="1"/>
        </p:nvSpPr>
        <p:spPr>
          <a:xfrm>
            <a:off x="-2109430" y="987317"/>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SECONDARY COLOR: BLUE</a:t>
            </a:r>
          </a:p>
        </p:txBody>
      </p:sp>
      <p:sp>
        <p:nvSpPr>
          <p:cNvPr id="22" name="TextBox 21">
            <a:extLst>
              <a:ext uri="{FF2B5EF4-FFF2-40B4-BE49-F238E27FC236}">
                <a16:creationId xmlns:a16="http://schemas.microsoft.com/office/drawing/2014/main" id="{3418CEFD-1271-3F43-A3DB-664C3A2A6F61}"/>
              </a:ext>
            </a:extLst>
          </p:cNvPr>
          <p:cNvSpPr txBox="1"/>
          <p:nvPr userDrawn="1"/>
        </p:nvSpPr>
        <p:spPr>
          <a:xfrm>
            <a:off x="-2109430" y="2033693"/>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EXTENDED PALETTE: GREEN</a:t>
            </a:r>
          </a:p>
        </p:txBody>
      </p:sp>
      <p:sp>
        <p:nvSpPr>
          <p:cNvPr id="23" name="TextBox 22">
            <a:extLst>
              <a:ext uri="{FF2B5EF4-FFF2-40B4-BE49-F238E27FC236}">
                <a16:creationId xmlns:a16="http://schemas.microsoft.com/office/drawing/2014/main" id="{252C2957-98B7-7447-A979-8F5F9439F931}"/>
              </a:ext>
            </a:extLst>
          </p:cNvPr>
          <p:cNvSpPr txBox="1"/>
          <p:nvPr userDrawn="1"/>
        </p:nvSpPr>
        <p:spPr>
          <a:xfrm>
            <a:off x="-2109430" y="3080068"/>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EXTENDED PALETTE: ORANGE</a:t>
            </a:r>
          </a:p>
        </p:txBody>
      </p:sp>
      <p:sp>
        <p:nvSpPr>
          <p:cNvPr id="15" name="Rectangle 14">
            <a:extLst>
              <a:ext uri="{FF2B5EF4-FFF2-40B4-BE49-F238E27FC236}">
                <a16:creationId xmlns:a16="http://schemas.microsoft.com/office/drawing/2014/main" id="{C17D5F0D-5C60-5143-BF1E-4A0546C4287F}"/>
              </a:ext>
            </a:extLst>
          </p:cNvPr>
          <p:cNvSpPr/>
          <p:nvPr userDrawn="1"/>
        </p:nvSpPr>
        <p:spPr>
          <a:xfrm>
            <a:off x="-832136" y="4156183"/>
            <a:ext cx="565609" cy="565609"/>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92CA6A2F-D5F2-CB4B-A618-B3021CB6FE30}"/>
              </a:ext>
            </a:extLst>
          </p:cNvPr>
          <p:cNvSpPr txBox="1"/>
          <p:nvPr userDrawn="1"/>
        </p:nvSpPr>
        <p:spPr>
          <a:xfrm>
            <a:off x="-2109430" y="4163111"/>
            <a:ext cx="1307950" cy="338554"/>
          </a:xfrm>
          <a:prstGeom prst="rect">
            <a:avLst/>
          </a:prstGeom>
          <a:noFill/>
        </p:spPr>
        <p:txBody>
          <a:bodyPr wrap="square" rtlCol="0">
            <a:spAutoFit/>
          </a:bodyPr>
          <a:lstStyle/>
          <a:p>
            <a:r>
              <a:rPr lang="en-US" sz="800" dirty="0">
                <a:solidFill>
                  <a:schemeClr val="tx1"/>
                </a:solidFill>
                <a:latin typeface="Arial" panose="020B0604020202020204" pitchFamily="34" charset="0"/>
                <a:cs typeface="Arial" panose="020B0604020202020204" pitchFamily="34" charset="0"/>
              </a:rPr>
              <a:t>MONOCHROMATIC: GREY</a:t>
            </a:r>
          </a:p>
        </p:txBody>
      </p:sp>
    </p:spTree>
    <p:extLst>
      <p:ext uri="{BB962C8B-B14F-4D97-AF65-F5344CB8AC3E}">
        <p14:creationId xmlns:p14="http://schemas.microsoft.com/office/powerpoint/2010/main" val="4163876240"/>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ue Background 2_TOC or 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9708-8F60-B848-8CBD-C589BF8C177E}"/>
              </a:ext>
            </a:extLst>
          </p:cNvPr>
          <p:cNvSpPr>
            <a:spLocks noGrp="1"/>
          </p:cNvSpPr>
          <p:nvPr>
            <p:ph type="ctrTitle" hasCustomPrompt="1"/>
          </p:nvPr>
        </p:nvSpPr>
        <p:spPr>
          <a:xfrm>
            <a:off x="457200" y="457200"/>
            <a:ext cx="8229600" cy="685800"/>
          </a:xfrm>
        </p:spPr>
        <p:txBody>
          <a:bodyPr anchor="t" anchorCtr="0"/>
          <a:lstStyle>
            <a:lvl1pPr algn="l">
              <a:defRPr sz="2400" baseline="0">
                <a:latin typeface="Arial" panose="020B0604020202020204" pitchFamily="34" charset="0"/>
              </a:defRPr>
            </a:lvl1pPr>
          </a:lstStyle>
          <a:p>
            <a:r>
              <a:rPr lang="en-US" dirty="0"/>
              <a:t>Click to add Title, Table of Contents, or Agenda</a:t>
            </a:r>
          </a:p>
        </p:txBody>
      </p:sp>
      <p:sp>
        <p:nvSpPr>
          <p:cNvPr id="9" name="Text Placeholder 8">
            <a:extLst>
              <a:ext uri="{FF2B5EF4-FFF2-40B4-BE49-F238E27FC236}">
                <a16:creationId xmlns:a16="http://schemas.microsoft.com/office/drawing/2014/main" id="{9F7BDE90-6843-5841-BCCB-3479AD558E83}"/>
              </a:ext>
            </a:extLst>
          </p:cNvPr>
          <p:cNvSpPr>
            <a:spLocks noGrp="1"/>
          </p:cNvSpPr>
          <p:nvPr>
            <p:ph type="body" sz="quarter" idx="10"/>
          </p:nvPr>
        </p:nvSpPr>
        <p:spPr>
          <a:xfrm>
            <a:off x="457200" y="1143000"/>
            <a:ext cx="8229600" cy="3200400"/>
          </a:xfrm>
        </p:spPr>
        <p:txBody>
          <a:bodyPr/>
          <a:lstStyle>
            <a:lvl1pPr marL="228600" indent="-217488">
              <a:buClr>
                <a:srgbClr val="3296DC"/>
              </a:buClr>
              <a:buFont typeface="+mj-lt"/>
              <a:buAutoNum type="arabicPeriod"/>
              <a:tabLst/>
              <a:defRPr/>
            </a:lvl1pPr>
            <a:lvl2pPr marL="458788" indent="-230188">
              <a:buClr>
                <a:srgbClr val="3296DC"/>
              </a:buClr>
              <a:buFont typeface="+mj-lt"/>
              <a:buAutoNum type="arabicPeriod"/>
              <a:tabLst/>
              <a:defRPr/>
            </a:lvl2pPr>
            <a:lvl3pPr marL="687388" indent="-228600">
              <a:buClr>
                <a:srgbClr val="3296DC"/>
              </a:buClr>
              <a:buFont typeface="+mj-lt"/>
              <a:buAutoNum type="arabicPeriod"/>
              <a:tabLst/>
              <a:defRPr/>
            </a:lvl3pPr>
            <a:lvl4pPr marL="1546225" indent="-174625">
              <a:tabLst/>
              <a:defRPr/>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912847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5708" y="143630"/>
            <a:ext cx="8681011" cy="559534"/>
          </a:xfrm>
        </p:spPr>
        <p:txBody>
          <a:bodyPr/>
          <a:lstStyle/>
          <a:p>
            <a:r>
              <a:rPr lang="en-US"/>
              <a:t>Click to edit Master title style</a:t>
            </a:r>
          </a:p>
        </p:txBody>
      </p:sp>
      <p:sp>
        <p:nvSpPr>
          <p:cNvPr id="3" name="Content Placeholder 2"/>
          <p:cNvSpPr>
            <a:spLocks noGrp="1"/>
          </p:cNvSpPr>
          <p:nvPr>
            <p:ph idx="1"/>
          </p:nvPr>
        </p:nvSpPr>
        <p:spPr>
          <a:xfrm>
            <a:off x="225706" y="857039"/>
            <a:ext cx="8681012" cy="36169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849318" y="4819351"/>
            <a:ext cx="2057400" cy="273844"/>
          </a:xfrm>
        </p:spPr>
        <p:txBody>
          <a:bodyPr/>
          <a:lstStyle/>
          <a:p>
            <a:fld id="{55C9270C-9AAB-E34A-8DFB-06E2D290D8F3}" type="slidenum">
              <a:rPr lang="en-US" smtClean="0"/>
              <a:t>‹#›</a:t>
            </a:fld>
            <a:endParaRPr lang="en-US"/>
          </a:p>
        </p:txBody>
      </p:sp>
      <p:pic>
        <p:nvPicPr>
          <p:cNvPr id="7" name="Picture 6"/>
          <p:cNvPicPr>
            <a:picLocks noChangeAspect="1"/>
          </p:cNvPicPr>
          <p:nvPr userDrawn="1"/>
        </p:nvPicPr>
        <p:blipFill>
          <a:blip r:embed="rId2" cstate="print">
            <a:alphaModFix amt="50000"/>
            <a:extLst>
              <a:ext uri="{28A0092B-C50C-407E-A947-70E740481C1C}">
                <a14:useLocalDpi xmlns:a14="http://schemas.microsoft.com/office/drawing/2010/main"/>
              </a:ext>
            </a:extLst>
          </a:blip>
          <a:stretch>
            <a:fillRect/>
          </a:stretch>
        </p:blipFill>
        <p:spPr>
          <a:xfrm>
            <a:off x="160393" y="4550447"/>
            <a:ext cx="460564" cy="503116"/>
          </a:xfrm>
          <a:prstGeom prst="rect">
            <a:avLst/>
          </a:prstGeom>
        </p:spPr>
      </p:pic>
    </p:spTree>
    <p:extLst>
      <p:ext uri="{BB962C8B-B14F-4D97-AF65-F5344CB8AC3E}">
        <p14:creationId xmlns:p14="http://schemas.microsoft.com/office/powerpoint/2010/main" val="42044473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OC or Agenda">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C25BDFE-288F-694A-8F3E-5EA7C70FB20B}"/>
              </a:ext>
            </a:extLst>
          </p:cNvPr>
          <p:cNvSpPr>
            <a:spLocks noGrp="1"/>
          </p:cNvSpPr>
          <p:nvPr>
            <p:ph type="title" hasCustomPrompt="1"/>
          </p:nvPr>
        </p:nvSpPr>
        <p:spPr>
          <a:xfrm>
            <a:off x="457200" y="457200"/>
            <a:ext cx="8229600" cy="667512"/>
          </a:xfrm>
        </p:spPr>
        <p:txBody>
          <a:bodyPr lIns="0" tIns="0" rIns="0" bIns="0" anchor="t" anchorCtr="0">
            <a:noAutofit/>
          </a:bodyPr>
          <a:lstStyle>
            <a:lvl1pPr algn="l">
              <a:lnSpc>
                <a:spcPct val="100000"/>
              </a:lnSpc>
              <a:defRPr sz="2400" b="1" i="0">
                <a:solidFill>
                  <a:schemeClr val="bg1"/>
                </a:solidFill>
                <a:latin typeface="Arial" panose="020B0604020202020204" pitchFamily="34" charset="0"/>
                <a:cs typeface="Arial" panose="020B0604020202020204" pitchFamily="34" charset="0"/>
              </a:defRPr>
            </a:lvl1pPr>
          </a:lstStyle>
          <a:p>
            <a:r>
              <a:rPr lang="en-US" dirty="0"/>
              <a:t>Click to add Title, Table of Contents, or Agenda</a:t>
            </a:r>
          </a:p>
        </p:txBody>
      </p:sp>
      <p:sp>
        <p:nvSpPr>
          <p:cNvPr id="13" name="Text Placeholder 10">
            <a:extLst>
              <a:ext uri="{FF2B5EF4-FFF2-40B4-BE49-F238E27FC236}">
                <a16:creationId xmlns:a16="http://schemas.microsoft.com/office/drawing/2014/main" id="{543AE689-5E80-EF4B-BEB2-12EB7E2E7577}"/>
              </a:ext>
            </a:extLst>
          </p:cNvPr>
          <p:cNvSpPr>
            <a:spLocks noGrp="1"/>
          </p:cNvSpPr>
          <p:nvPr>
            <p:ph type="body" sz="quarter" idx="14" hasCustomPrompt="1"/>
          </p:nvPr>
        </p:nvSpPr>
        <p:spPr>
          <a:xfrm>
            <a:off x="473671" y="2035380"/>
            <a:ext cx="1098804" cy="843802"/>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5" name="Text Placeholder 10">
            <a:extLst>
              <a:ext uri="{FF2B5EF4-FFF2-40B4-BE49-F238E27FC236}">
                <a16:creationId xmlns:a16="http://schemas.microsoft.com/office/drawing/2014/main" id="{EF08DEE9-E8E9-294E-AFDB-272348017E85}"/>
              </a:ext>
            </a:extLst>
          </p:cNvPr>
          <p:cNvSpPr>
            <a:spLocks noGrp="1"/>
          </p:cNvSpPr>
          <p:nvPr>
            <p:ph type="body" sz="quarter" idx="17" hasCustomPrompt="1"/>
          </p:nvPr>
        </p:nvSpPr>
        <p:spPr>
          <a:xfrm>
            <a:off x="1897816" y="2035380"/>
            <a:ext cx="1098804" cy="843802"/>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7" name="Text Placeholder 10">
            <a:extLst>
              <a:ext uri="{FF2B5EF4-FFF2-40B4-BE49-F238E27FC236}">
                <a16:creationId xmlns:a16="http://schemas.microsoft.com/office/drawing/2014/main" id="{F515D795-953A-8047-83C7-D0752DBDB0F1}"/>
              </a:ext>
            </a:extLst>
          </p:cNvPr>
          <p:cNvSpPr>
            <a:spLocks noGrp="1"/>
          </p:cNvSpPr>
          <p:nvPr>
            <p:ph type="body" sz="quarter" idx="20" hasCustomPrompt="1"/>
          </p:nvPr>
        </p:nvSpPr>
        <p:spPr>
          <a:xfrm>
            <a:off x="3311063" y="2035380"/>
            <a:ext cx="1098804" cy="843802"/>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19" name="Text Placeholder 10">
            <a:extLst>
              <a:ext uri="{FF2B5EF4-FFF2-40B4-BE49-F238E27FC236}">
                <a16:creationId xmlns:a16="http://schemas.microsoft.com/office/drawing/2014/main" id="{EC01086B-B4A6-8A48-849F-4A810C93BBC1}"/>
              </a:ext>
            </a:extLst>
          </p:cNvPr>
          <p:cNvSpPr>
            <a:spLocks noGrp="1"/>
          </p:cNvSpPr>
          <p:nvPr>
            <p:ph type="body" sz="quarter" idx="23" hasCustomPrompt="1"/>
          </p:nvPr>
        </p:nvSpPr>
        <p:spPr>
          <a:xfrm>
            <a:off x="4751419" y="2035380"/>
            <a:ext cx="1098804" cy="843802"/>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21" name="Text Placeholder 10">
            <a:extLst>
              <a:ext uri="{FF2B5EF4-FFF2-40B4-BE49-F238E27FC236}">
                <a16:creationId xmlns:a16="http://schemas.microsoft.com/office/drawing/2014/main" id="{C2E775BD-5F42-B44F-98CB-85BE7A979F1C}"/>
              </a:ext>
            </a:extLst>
          </p:cNvPr>
          <p:cNvSpPr>
            <a:spLocks noGrp="1"/>
          </p:cNvSpPr>
          <p:nvPr>
            <p:ph type="body" sz="quarter" idx="26" hasCustomPrompt="1"/>
          </p:nvPr>
        </p:nvSpPr>
        <p:spPr>
          <a:xfrm>
            <a:off x="6176589" y="2035380"/>
            <a:ext cx="1098804" cy="843802"/>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23" name="Text Placeholder 10">
            <a:extLst>
              <a:ext uri="{FF2B5EF4-FFF2-40B4-BE49-F238E27FC236}">
                <a16:creationId xmlns:a16="http://schemas.microsoft.com/office/drawing/2014/main" id="{9266F9AF-0547-674E-8536-FB560908A4EF}"/>
              </a:ext>
            </a:extLst>
          </p:cNvPr>
          <p:cNvSpPr>
            <a:spLocks noGrp="1"/>
          </p:cNvSpPr>
          <p:nvPr>
            <p:ph type="body" sz="quarter" idx="29" hasCustomPrompt="1"/>
          </p:nvPr>
        </p:nvSpPr>
        <p:spPr>
          <a:xfrm>
            <a:off x="7603643" y="2035380"/>
            <a:ext cx="1098804" cy="843802"/>
          </a:xfrm>
        </p:spPr>
        <p:txBody>
          <a:bodyPr lIns="0" tIns="0" rIns="0" bIns="0"/>
          <a:lstStyle>
            <a:lvl1pPr marL="0" indent="0">
              <a:lnSpc>
                <a:spcPct val="100000"/>
              </a:lnSpc>
              <a:spcBef>
                <a:spcPts val="0"/>
              </a:spcBef>
              <a:buNone/>
              <a:defRPr sz="1600" b="1" i="0">
                <a:solidFill>
                  <a:schemeClr val="bg1"/>
                </a:solidFill>
                <a:latin typeface="Arial" panose="020B0604020202020204" pitchFamily="34" charset="0"/>
                <a:cs typeface="Arial" panose="020B0604020202020204" pitchFamily="34" charset="0"/>
              </a:defRPr>
            </a:lvl1pPr>
          </a:lstStyle>
          <a:p>
            <a:pPr lvl="0"/>
            <a:r>
              <a:rPr lang="en-US" dirty="0"/>
              <a:t>Section Title</a:t>
            </a:r>
          </a:p>
        </p:txBody>
      </p:sp>
      <p:sp>
        <p:nvSpPr>
          <p:cNvPr id="38" name="Text Placeholder 37">
            <a:extLst>
              <a:ext uri="{FF2B5EF4-FFF2-40B4-BE49-F238E27FC236}">
                <a16:creationId xmlns:a16="http://schemas.microsoft.com/office/drawing/2014/main" id="{1F14FC34-4139-5E42-8B4C-3D14628AB150}"/>
              </a:ext>
            </a:extLst>
          </p:cNvPr>
          <p:cNvSpPr>
            <a:spLocks noGrp="1"/>
          </p:cNvSpPr>
          <p:nvPr>
            <p:ph type="body" sz="quarter" idx="35" hasCustomPrompt="1"/>
          </p:nvPr>
        </p:nvSpPr>
        <p:spPr>
          <a:xfrm>
            <a:off x="473671" y="1589748"/>
            <a:ext cx="248625" cy="213487"/>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01</a:t>
            </a:r>
          </a:p>
        </p:txBody>
      </p:sp>
      <p:sp>
        <p:nvSpPr>
          <p:cNvPr id="39" name="Text Placeholder 37">
            <a:extLst>
              <a:ext uri="{FF2B5EF4-FFF2-40B4-BE49-F238E27FC236}">
                <a16:creationId xmlns:a16="http://schemas.microsoft.com/office/drawing/2014/main" id="{9C51006D-405B-1540-844A-A08EDAFBA83C}"/>
              </a:ext>
            </a:extLst>
          </p:cNvPr>
          <p:cNvSpPr>
            <a:spLocks noGrp="1"/>
          </p:cNvSpPr>
          <p:nvPr>
            <p:ph type="body" sz="quarter" idx="36" hasCustomPrompt="1"/>
          </p:nvPr>
        </p:nvSpPr>
        <p:spPr>
          <a:xfrm>
            <a:off x="1917717" y="1589748"/>
            <a:ext cx="248625" cy="213487"/>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02</a:t>
            </a:r>
          </a:p>
        </p:txBody>
      </p:sp>
      <p:sp>
        <p:nvSpPr>
          <p:cNvPr id="40" name="Text Placeholder 37">
            <a:extLst>
              <a:ext uri="{FF2B5EF4-FFF2-40B4-BE49-F238E27FC236}">
                <a16:creationId xmlns:a16="http://schemas.microsoft.com/office/drawing/2014/main" id="{B91A61BE-01BD-F145-9B92-D20E78E3DAB3}"/>
              </a:ext>
            </a:extLst>
          </p:cNvPr>
          <p:cNvSpPr>
            <a:spLocks noGrp="1"/>
          </p:cNvSpPr>
          <p:nvPr>
            <p:ph type="body" sz="quarter" idx="37" hasCustomPrompt="1"/>
          </p:nvPr>
        </p:nvSpPr>
        <p:spPr>
          <a:xfrm>
            <a:off x="3321193" y="1589748"/>
            <a:ext cx="248625" cy="213487"/>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03</a:t>
            </a:r>
          </a:p>
        </p:txBody>
      </p:sp>
      <p:sp>
        <p:nvSpPr>
          <p:cNvPr id="41" name="Text Placeholder 37">
            <a:extLst>
              <a:ext uri="{FF2B5EF4-FFF2-40B4-BE49-F238E27FC236}">
                <a16:creationId xmlns:a16="http://schemas.microsoft.com/office/drawing/2014/main" id="{D5F2828C-B1EF-364B-8D48-33FAC26A311E}"/>
              </a:ext>
            </a:extLst>
          </p:cNvPr>
          <p:cNvSpPr>
            <a:spLocks noGrp="1"/>
          </p:cNvSpPr>
          <p:nvPr>
            <p:ph type="body" sz="quarter" idx="38" hasCustomPrompt="1"/>
          </p:nvPr>
        </p:nvSpPr>
        <p:spPr>
          <a:xfrm>
            <a:off x="4745412" y="1589748"/>
            <a:ext cx="248625" cy="213487"/>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04</a:t>
            </a:r>
          </a:p>
        </p:txBody>
      </p:sp>
      <p:sp>
        <p:nvSpPr>
          <p:cNvPr id="42" name="Text Placeholder 37">
            <a:extLst>
              <a:ext uri="{FF2B5EF4-FFF2-40B4-BE49-F238E27FC236}">
                <a16:creationId xmlns:a16="http://schemas.microsoft.com/office/drawing/2014/main" id="{0D5B74BE-11D4-3E4C-AA8A-16543EABA184}"/>
              </a:ext>
            </a:extLst>
          </p:cNvPr>
          <p:cNvSpPr>
            <a:spLocks noGrp="1"/>
          </p:cNvSpPr>
          <p:nvPr>
            <p:ph type="body" sz="quarter" idx="39" hasCustomPrompt="1"/>
          </p:nvPr>
        </p:nvSpPr>
        <p:spPr>
          <a:xfrm>
            <a:off x="6200883" y="1589748"/>
            <a:ext cx="248625" cy="213487"/>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05</a:t>
            </a:r>
          </a:p>
        </p:txBody>
      </p:sp>
      <p:sp>
        <p:nvSpPr>
          <p:cNvPr id="43" name="Text Placeholder 37">
            <a:extLst>
              <a:ext uri="{FF2B5EF4-FFF2-40B4-BE49-F238E27FC236}">
                <a16:creationId xmlns:a16="http://schemas.microsoft.com/office/drawing/2014/main" id="{A61A0372-A989-7542-8743-212304AD1943}"/>
              </a:ext>
            </a:extLst>
          </p:cNvPr>
          <p:cNvSpPr>
            <a:spLocks noGrp="1"/>
          </p:cNvSpPr>
          <p:nvPr>
            <p:ph type="body" sz="quarter" idx="40" hasCustomPrompt="1"/>
          </p:nvPr>
        </p:nvSpPr>
        <p:spPr>
          <a:xfrm>
            <a:off x="7600235" y="1589748"/>
            <a:ext cx="248625" cy="213487"/>
          </a:xfrm>
        </p:spPr>
        <p:txBody>
          <a:bodyPr lIns="0" tIns="0" rIns="0" bIns="0"/>
          <a:lstStyle>
            <a:lvl1pPr marL="0" indent="0">
              <a:lnSpc>
                <a:spcPct val="100000"/>
              </a:lnSpc>
              <a:spcBef>
                <a:spcPts val="0"/>
              </a:spcBef>
              <a:buNone/>
              <a:defRPr sz="1100" b="0" i="0">
                <a:solidFill>
                  <a:srgbClr val="69C3FF"/>
                </a:solidFill>
                <a:latin typeface="Arial" panose="020B0604020202020204" pitchFamily="34" charset="0"/>
                <a:cs typeface="Arial" panose="020B0604020202020204" pitchFamily="34" charset="0"/>
              </a:defRPr>
            </a:lvl1pPr>
          </a:lstStyle>
          <a:p>
            <a:pPr lvl="0"/>
            <a:r>
              <a:rPr lang="en-US" dirty="0"/>
              <a:t>06</a:t>
            </a:r>
          </a:p>
        </p:txBody>
      </p:sp>
      <p:sp>
        <p:nvSpPr>
          <p:cNvPr id="3" name="Text Placeholder 2">
            <a:extLst>
              <a:ext uri="{FF2B5EF4-FFF2-40B4-BE49-F238E27FC236}">
                <a16:creationId xmlns:a16="http://schemas.microsoft.com/office/drawing/2014/main" id="{70FF70A5-083D-2649-B16E-E603A2ACAC1F}"/>
              </a:ext>
            </a:extLst>
          </p:cNvPr>
          <p:cNvSpPr>
            <a:spLocks noGrp="1"/>
          </p:cNvSpPr>
          <p:nvPr>
            <p:ph type="body" sz="quarter" idx="41" hasCustomPrompt="1"/>
          </p:nvPr>
        </p:nvSpPr>
        <p:spPr>
          <a:xfrm>
            <a:off x="457519" y="3042072"/>
            <a:ext cx="1097280" cy="1289050"/>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28" name="Text Placeholder 2">
            <a:extLst>
              <a:ext uri="{FF2B5EF4-FFF2-40B4-BE49-F238E27FC236}">
                <a16:creationId xmlns:a16="http://schemas.microsoft.com/office/drawing/2014/main" id="{E60BD62F-9DEA-AD47-9777-0410E222A0EB}"/>
              </a:ext>
            </a:extLst>
          </p:cNvPr>
          <p:cNvSpPr>
            <a:spLocks noGrp="1"/>
          </p:cNvSpPr>
          <p:nvPr>
            <p:ph type="body" sz="quarter" idx="42" hasCustomPrompt="1"/>
          </p:nvPr>
        </p:nvSpPr>
        <p:spPr>
          <a:xfrm>
            <a:off x="1868606" y="3044952"/>
            <a:ext cx="1130626" cy="1289050"/>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30" name="Text Placeholder 2">
            <a:extLst>
              <a:ext uri="{FF2B5EF4-FFF2-40B4-BE49-F238E27FC236}">
                <a16:creationId xmlns:a16="http://schemas.microsoft.com/office/drawing/2014/main" id="{6520748F-3B1C-7D44-9F74-07C77A95BDF4}"/>
              </a:ext>
            </a:extLst>
          </p:cNvPr>
          <p:cNvSpPr>
            <a:spLocks noGrp="1"/>
          </p:cNvSpPr>
          <p:nvPr>
            <p:ph type="body" sz="quarter" idx="43" hasCustomPrompt="1"/>
          </p:nvPr>
        </p:nvSpPr>
        <p:spPr>
          <a:xfrm>
            <a:off x="3298553" y="3044952"/>
            <a:ext cx="1130626" cy="1289050"/>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31" name="Text Placeholder 2">
            <a:extLst>
              <a:ext uri="{FF2B5EF4-FFF2-40B4-BE49-F238E27FC236}">
                <a16:creationId xmlns:a16="http://schemas.microsoft.com/office/drawing/2014/main" id="{41F05B3B-46BF-E34A-B6EB-3B5C40F9DF42}"/>
              </a:ext>
            </a:extLst>
          </p:cNvPr>
          <p:cNvSpPr>
            <a:spLocks noGrp="1"/>
          </p:cNvSpPr>
          <p:nvPr>
            <p:ph type="body" sz="quarter" idx="44" hasCustomPrompt="1"/>
          </p:nvPr>
        </p:nvSpPr>
        <p:spPr>
          <a:xfrm>
            <a:off x="4743305" y="3044952"/>
            <a:ext cx="1130626" cy="1289050"/>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45" name="Text Placeholder 2">
            <a:extLst>
              <a:ext uri="{FF2B5EF4-FFF2-40B4-BE49-F238E27FC236}">
                <a16:creationId xmlns:a16="http://schemas.microsoft.com/office/drawing/2014/main" id="{70A64131-E697-7142-892C-FECA1AF2C56E}"/>
              </a:ext>
            </a:extLst>
          </p:cNvPr>
          <p:cNvSpPr>
            <a:spLocks noGrp="1"/>
          </p:cNvSpPr>
          <p:nvPr>
            <p:ph type="body" sz="quarter" idx="45" hasCustomPrompt="1"/>
          </p:nvPr>
        </p:nvSpPr>
        <p:spPr>
          <a:xfrm>
            <a:off x="6172200" y="3044952"/>
            <a:ext cx="1130626" cy="1289050"/>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
        <p:nvSpPr>
          <p:cNvPr id="46" name="Text Placeholder 2">
            <a:extLst>
              <a:ext uri="{FF2B5EF4-FFF2-40B4-BE49-F238E27FC236}">
                <a16:creationId xmlns:a16="http://schemas.microsoft.com/office/drawing/2014/main" id="{EF72F97E-E60E-FB4D-82AA-CB9ACA474A87}"/>
              </a:ext>
            </a:extLst>
          </p:cNvPr>
          <p:cNvSpPr>
            <a:spLocks noGrp="1"/>
          </p:cNvSpPr>
          <p:nvPr>
            <p:ph type="body" sz="quarter" idx="46" hasCustomPrompt="1"/>
          </p:nvPr>
        </p:nvSpPr>
        <p:spPr>
          <a:xfrm>
            <a:off x="7596233" y="3044952"/>
            <a:ext cx="1130626" cy="1289050"/>
          </a:xfrm>
        </p:spPr>
        <p:txBody>
          <a:bodyPr/>
          <a:lstStyle>
            <a:lvl1pPr marL="114300" indent="-114300">
              <a:tabLst/>
              <a:defRPr sz="1200"/>
            </a:lvl1pPr>
            <a:lvl2pPr marL="230188" indent="-115888">
              <a:tabLst/>
              <a:defRPr sz="1000"/>
            </a:lvl2pPr>
            <a:lvl3pPr>
              <a:defRPr sz="800"/>
            </a:lvl3pPr>
            <a:lvl4pPr>
              <a:defRPr sz="800"/>
            </a:lvl4pPr>
            <a:lvl5pPr>
              <a:defRPr sz="800"/>
            </a:lvl5pPr>
          </a:lstStyle>
          <a:p>
            <a:pPr lvl="0"/>
            <a:r>
              <a:rPr lang="en-US" dirty="0"/>
              <a:t>Click to add section summary</a:t>
            </a:r>
          </a:p>
          <a:p>
            <a:pPr lvl="1"/>
            <a:r>
              <a:rPr lang="en-US" dirty="0"/>
              <a:t>Second level</a:t>
            </a:r>
          </a:p>
        </p:txBody>
      </p:sp>
    </p:spTree>
    <p:extLst>
      <p:ext uri="{BB962C8B-B14F-4D97-AF65-F5344CB8AC3E}">
        <p14:creationId xmlns:p14="http://schemas.microsoft.com/office/powerpoint/2010/main" val="2752133198"/>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ext Only-No Subhead">
    <p:bg>
      <p:bgPr>
        <a:solidFill>
          <a:srgbClr val="000F7E"/>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457200" y="457200"/>
            <a:ext cx="8229600" cy="669156"/>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457200" y="1143000"/>
            <a:ext cx="12463272" cy="3195638"/>
          </a:xfrm>
        </p:spPr>
        <p:txBody>
          <a:bodyPr wrap="square" lIns="0" tIns="0" rIns="0" bIns="0">
            <a:noAutofit/>
          </a:bodyPr>
          <a:lstStyle>
            <a:lvl1pPr marL="230188" indent="-230188">
              <a:lnSpc>
                <a:spcPct val="100000"/>
              </a:lnSpc>
              <a:spcBef>
                <a:spcPts val="600"/>
              </a:spcBef>
              <a:tabLst/>
              <a:defRPr>
                <a:solidFill>
                  <a:schemeClr val="bg1"/>
                </a:solidFill>
              </a:defRPr>
            </a:lvl1pPr>
            <a:lvl2pPr marL="460375" indent="-230188">
              <a:tabLst/>
              <a:defRPr>
                <a:solidFill>
                  <a:schemeClr val="bg1"/>
                </a:solidFill>
              </a:defRPr>
            </a:lvl2pPr>
            <a:lvl3pPr>
              <a:defRPr>
                <a:solidFill>
                  <a:schemeClr val="bg1"/>
                </a:solidFill>
              </a:defRPr>
            </a:lvl3pPr>
            <a:lvl4pPr marL="914400" indent="-227013">
              <a:tabLst/>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868955729"/>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ue Background_TOC or Agenda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9708-8F60-B848-8CBD-C589BF8C177E}"/>
              </a:ext>
            </a:extLst>
          </p:cNvPr>
          <p:cNvSpPr>
            <a:spLocks noGrp="1"/>
          </p:cNvSpPr>
          <p:nvPr>
            <p:ph type="ctrTitle" hasCustomPrompt="1"/>
          </p:nvPr>
        </p:nvSpPr>
        <p:spPr>
          <a:xfrm>
            <a:off x="457200" y="457200"/>
            <a:ext cx="8229600" cy="685800"/>
          </a:xfrm>
        </p:spPr>
        <p:txBody>
          <a:bodyPr anchor="t" anchorCtr="0"/>
          <a:lstStyle>
            <a:lvl1pPr algn="l">
              <a:defRPr sz="2400" baseline="0">
                <a:latin typeface="Arial" panose="020B0604020202020204" pitchFamily="34" charset="0"/>
              </a:defRPr>
            </a:lvl1pPr>
          </a:lstStyle>
          <a:p>
            <a:r>
              <a:rPr lang="en-US" dirty="0"/>
              <a:t>Click to add Title, Table of Contents, or Agenda</a:t>
            </a:r>
          </a:p>
        </p:txBody>
      </p:sp>
      <p:sp>
        <p:nvSpPr>
          <p:cNvPr id="9" name="Text Placeholder 8">
            <a:extLst>
              <a:ext uri="{FF2B5EF4-FFF2-40B4-BE49-F238E27FC236}">
                <a16:creationId xmlns:a16="http://schemas.microsoft.com/office/drawing/2014/main" id="{9F7BDE90-6843-5841-BCCB-3479AD558E83}"/>
              </a:ext>
            </a:extLst>
          </p:cNvPr>
          <p:cNvSpPr>
            <a:spLocks noGrp="1"/>
          </p:cNvSpPr>
          <p:nvPr>
            <p:ph type="body" sz="quarter" idx="10"/>
          </p:nvPr>
        </p:nvSpPr>
        <p:spPr>
          <a:xfrm>
            <a:off x="457200" y="1143000"/>
            <a:ext cx="8229600" cy="3200400"/>
          </a:xfrm>
        </p:spPr>
        <p:txBody>
          <a:bodyPr/>
          <a:lstStyle>
            <a:lvl1pPr marL="228600" indent="-228600">
              <a:buClr>
                <a:schemeClr val="bg1"/>
              </a:buClr>
              <a:tabLst/>
              <a:defRPr/>
            </a:lvl1pPr>
            <a:lvl2pPr marL="458788" indent="-230188">
              <a:buClr>
                <a:schemeClr val="bg1"/>
              </a:buClr>
              <a:buFont typeface="System Font Regular"/>
              <a:buChar char="⁃"/>
              <a:tabLst/>
              <a:defRPr/>
            </a:lvl2pPr>
            <a:lvl3pPr marL="687388" indent="-228600">
              <a:buClr>
                <a:schemeClr val="bg1"/>
              </a:buClr>
              <a:tabLst/>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760208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nd Photo Statement_White Backgroun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376672" y="0"/>
            <a:ext cx="3767327" cy="5143500"/>
          </a:xfrm>
          <a:noFill/>
          <a:ln>
            <a:noFill/>
          </a:ln>
        </p:spPr>
        <p:txBody>
          <a:bodyPr/>
          <a:lstStyle>
            <a:lvl1pPr>
              <a:buFontTx/>
              <a:buNone/>
              <a:defRPr>
                <a:solidFill>
                  <a:srgbClr val="000F7E"/>
                </a:solidFill>
                <a:latin typeface="Arial" panose="020B0604020202020204" pitchFamily="34" charset="0"/>
                <a:cs typeface="Arial" panose="020B0604020202020204" pitchFamily="34" charset="0"/>
              </a:defRPr>
            </a:lvl1pPr>
          </a:lstStyle>
          <a:p>
            <a:r>
              <a:rPr lang="en-US" dirty="0"/>
              <a:t>Click icon to add picture</a:t>
            </a:r>
          </a:p>
        </p:txBody>
      </p:sp>
      <p:sp>
        <p:nvSpPr>
          <p:cNvPr id="10" name="Text Placeholder 9">
            <a:extLst>
              <a:ext uri="{FF2B5EF4-FFF2-40B4-BE49-F238E27FC236}">
                <a16:creationId xmlns:a16="http://schemas.microsoft.com/office/drawing/2014/main" id="{0E3296A8-807F-5647-9E27-81056A80893E}"/>
              </a:ext>
            </a:extLst>
          </p:cNvPr>
          <p:cNvSpPr>
            <a:spLocks noGrp="1"/>
          </p:cNvSpPr>
          <p:nvPr>
            <p:ph type="body" sz="quarter" idx="14" hasCustomPrompt="1"/>
          </p:nvPr>
        </p:nvSpPr>
        <p:spPr>
          <a:xfrm>
            <a:off x="457200" y="457200"/>
            <a:ext cx="4526280" cy="669156"/>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4" name="Text Placeholder 13">
            <a:extLst>
              <a:ext uri="{FF2B5EF4-FFF2-40B4-BE49-F238E27FC236}">
                <a16:creationId xmlns:a16="http://schemas.microsoft.com/office/drawing/2014/main" id="{A66E7E14-724D-564D-8C8A-AA19AF322B91}"/>
              </a:ext>
            </a:extLst>
          </p:cNvPr>
          <p:cNvSpPr>
            <a:spLocks noGrp="1"/>
          </p:cNvSpPr>
          <p:nvPr>
            <p:ph type="body" sz="quarter" idx="18" hasCustomPrompt="1"/>
          </p:nvPr>
        </p:nvSpPr>
        <p:spPr>
          <a:xfrm>
            <a:off x="3871609" y="4420821"/>
            <a:ext cx="1505063" cy="4251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3" name="Text Placeholder 2">
            <a:extLst>
              <a:ext uri="{FF2B5EF4-FFF2-40B4-BE49-F238E27FC236}">
                <a16:creationId xmlns:a16="http://schemas.microsoft.com/office/drawing/2014/main" id="{CBC950A1-C470-5C48-B92A-282D2269A941}"/>
              </a:ext>
            </a:extLst>
          </p:cNvPr>
          <p:cNvSpPr>
            <a:spLocks noGrp="1"/>
          </p:cNvSpPr>
          <p:nvPr>
            <p:ph type="body" sz="quarter" idx="19" hasCustomPrompt="1"/>
          </p:nvPr>
        </p:nvSpPr>
        <p:spPr>
          <a:xfrm>
            <a:off x="457200" y="1143000"/>
            <a:ext cx="4525963" cy="3195638"/>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425594958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 Background 2_TOC or 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49708-8F60-B848-8CBD-C589BF8C177E}"/>
              </a:ext>
            </a:extLst>
          </p:cNvPr>
          <p:cNvSpPr>
            <a:spLocks noGrp="1"/>
          </p:cNvSpPr>
          <p:nvPr>
            <p:ph type="ctrTitle" hasCustomPrompt="1"/>
          </p:nvPr>
        </p:nvSpPr>
        <p:spPr>
          <a:xfrm>
            <a:off x="457200" y="457200"/>
            <a:ext cx="8229600" cy="685800"/>
          </a:xfrm>
        </p:spPr>
        <p:txBody>
          <a:bodyPr anchor="t" anchorCtr="0"/>
          <a:lstStyle>
            <a:lvl1pPr algn="l">
              <a:defRPr sz="2400" baseline="0">
                <a:latin typeface="Arial" panose="020B0604020202020204" pitchFamily="34" charset="0"/>
              </a:defRPr>
            </a:lvl1pPr>
          </a:lstStyle>
          <a:p>
            <a:r>
              <a:rPr lang="en-US" dirty="0"/>
              <a:t>Click to add Title, Table of Contents, or Agenda</a:t>
            </a:r>
          </a:p>
        </p:txBody>
      </p:sp>
      <p:sp>
        <p:nvSpPr>
          <p:cNvPr id="9" name="Text Placeholder 8">
            <a:extLst>
              <a:ext uri="{FF2B5EF4-FFF2-40B4-BE49-F238E27FC236}">
                <a16:creationId xmlns:a16="http://schemas.microsoft.com/office/drawing/2014/main" id="{9F7BDE90-6843-5841-BCCB-3479AD558E83}"/>
              </a:ext>
            </a:extLst>
          </p:cNvPr>
          <p:cNvSpPr>
            <a:spLocks noGrp="1"/>
          </p:cNvSpPr>
          <p:nvPr>
            <p:ph type="body" sz="quarter" idx="10"/>
          </p:nvPr>
        </p:nvSpPr>
        <p:spPr>
          <a:xfrm>
            <a:off x="457200" y="1143000"/>
            <a:ext cx="8229600" cy="3200400"/>
          </a:xfrm>
        </p:spPr>
        <p:txBody>
          <a:bodyPr/>
          <a:lstStyle>
            <a:lvl1pPr marL="228600" indent="-217488">
              <a:buClr>
                <a:srgbClr val="3296DC"/>
              </a:buClr>
              <a:buFont typeface="+mj-lt"/>
              <a:buAutoNum type="arabicPeriod"/>
              <a:tabLst/>
              <a:defRPr/>
            </a:lvl1pPr>
            <a:lvl2pPr marL="458788" indent="-230188">
              <a:buClr>
                <a:srgbClr val="3296DC"/>
              </a:buClr>
              <a:buFont typeface="+mj-lt"/>
              <a:buAutoNum type="arabicPeriod"/>
              <a:tabLst/>
              <a:defRPr/>
            </a:lvl2pPr>
            <a:lvl3pPr marL="687388" indent="-228600">
              <a:buClr>
                <a:srgbClr val="3296DC"/>
              </a:buClr>
              <a:buFont typeface="+mj-lt"/>
              <a:buAutoNum type="arabicPeriod"/>
              <a:tabLst/>
              <a:defRPr/>
            </a:lvl3pPr>
            <a:lvl4pPr marL="1546225" indent="-174625">
              <a:tabLst/>
              <a:defRPr/>
            </a:lvl4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682987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Only-No Subhea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457200" y="457200"/>
            <a:ext cx="8229600" cy="669156"/>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424F4C0B-8E0E-D247-8998-89B0F977E901}"/>
              </a:ext>
            </a:extLst>
          </p:cNvPr>
          <p:cNvSpPr>
            <a:spLocks noGrp="1"/>
          </p:cNvSpPr>
          <p:nvPr>
            <p:ph type="body" sz="quarter" idx="19" hasCustomPrompt="1"/>
          </p:nvPr>
        </p:nvSpPr>
        <p:spPr>
          <a:xfrm>
            <a:off x="457200" y="1143000"/>
            <a:ext cx="8229600" cy="3195638"/>
          </a:xfrm>
        </p:spPr>
        <p:txBody>
          <a:bodyPr wrap="square" lIns="0" tIns="0" rIns="0" bIns="0">
            <a:noAutofit/>
          </a:bodyPr>
          <a:lstStyle>
            <a:lvl1pPr marL="230188" indent="-230188">
              <a:lnSpc>
                <a:spcPct val="100000"/>
              </a:lnSpc>
              <a:spcBef>
                <a:spcPts val="600"/>
              </a:spcBef>
              <a:tabLst/>
              <a:defRPr>
                <a:solidFill>
                  <a:schemeClr val="tx1"/>
                </a:solidFill>
              </a:defRPr>
            </a:lvl1pPr>
            <a:lvl2pPr marL="460375" indent="-230188">
              <a:tabLst/>
              <a:defRPr>
                <a:solidFill>
                  <a:schemeClr val="tx1"/>
                </a:solidFill>
              </a:defRPr>
            </a:lvl2pPr>
            <a:lvl3pPr>
              <a:defRPr>
                <a:solidFill>
                  <a:schemeClr val="tx1"/>
                </a:solidFill>
              </a:defRPr>
            </a:lvl3pPr>
            <a:lvl4pPr marL="914400" indent="-227013">
              <a:tabLst/>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17765500"/>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w logo wtrm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1CB73A-3EB2-0F4B-A749-FE602CE5F246}"/>
              </a:ext>
            </a:extLst>
          </p:cNvPr>
          <p:cNvPicPr>
            <a:picLocks noChangeAspect="1"/>
          </p:cNvPicPr>
          <p:nvPr userDrawn="1"/>
        </p:nvPicPr>
        <p:blipFill rotWithShape="1">
          <a:blip r:embed="rId2"/>
          <a:srcRect l="7867" t="3208" r="30052" b="19629"/>
          <a:stretch/>
        </p:blipFill>
        <p:spPr>
          <a:xfrm>
            <a:off x="3064933" y="-141546"/>
            <a:ext cx="6079068" cy="5285046"/>
          </a:xfrm>
          <a:prstGeom prst="rect">
            <a:avLst/>
          </a:prstGeom>
        </p:spPr>
      </p:pic>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457200" y="457200"/>
            <a:ext cx="8226054" cy="669156"/>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457200" y="1142999"/>
            <a:ext cx="8226054" cy="3200400"/>
          </a:xfrm>
        </p:spPr>
        <p:txBody>
          <a:bodyPr lIns="0" tIns="0" rIns="0" bIns="0">
            <a:noAutofit/>
          </a:bodyPr>
          <a:lstStyle>
            <a:lvl1pPr marL="230188" indent="-230188">
              <a:lnSpc>
                <a:spcPct val="100000"/>
              </a:lnSpc>
              <a:spcBef>
                <a:spcPts val="600"/>
              </a:spcBef>
              <a:tabLst/>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
        <p:nvSpPr>
          <p:cNvPr id="8" name="Slide Number Placeholder 3">
            <a:extLst>
              <a:ext uri="{FF2B5EF4-FFF2-40B4-BE49-F238E27FC236}">
                <a16:creationId xmlns:a16="http://schemas.microsoft.com/office/drawing/2014/main" id="{351EB0E6-A70D-CE45-BB73-DE0110A910ED}"/>
              </a:ext>
            </a:extLst>
          </p:cNvPr>
          <p:cNvSpPr txBox="1">
            <a:spLocks/>
          </p:cNvSpPr>
          <p:nvPr userDrawn="1"/>
        </p:nvSpPr>
        <p:spPr>
          <a:xfrm>
            <a:off x="8705088" y="4846001"/>
            <a:ext cx="220485" cy="20285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65000"/>
                  </a:schemeClr>
                </a:solidFill>
              </a:rPr>
              <a:t>  </a:t>
            </a:r>
            <a:fld id="{F16E1515-8F3D-DE4D-94E5-8D9BEBCD7A49}" type="slidenum">
              <a:rPr lang="en-US" smtClean="0">
                <a:solidFill>
                  <a:schemeClr val="bg1">
                    <a:lumMod val="65000"/>
                  </a:schemeClr>
                </a:solidFill>
              </a:rPr>
              <a:pPr/>
              <a:t>‹#›</a:t>
            </a:fld>
            <a:endParaRPr lang="en-US" dirty="0">
              <a:solidFill>
                <a:schemeClr val="bg1">
                  <a:lumMod val="65000"/>
                </a:schemeClr>
              </a:solidFill>
            </a:endParaRPr>
          </a:p>
        </p:txBody>
      </p:sp>
      <p:sp>
        <p:nvSpPr>
          <p:cNvPr id="9" name="Date Placeholder 3">
            <a:extLst>
              <a:ext uri="{FF2B5EF4-FFF2-40B4-BE49-F238E27FC236}">
                <a16:creationId xmlns:a16="http://schemas.microsoft.com/office/drawing/2014/main" id="{E7AA508B-E60F-E649-B511-759C564E884D}"/>
              </a:ext>
            </a:extLst>
          </p:cNvPr>
          <p:cNvSpPr txBox="1">
            <a:spLocks/>
          </p:cNvSpPr>
          <p:nvPr userDrawn="1"/>
        </p:nvSpPr>
        <p:spPr>
          <a:xfrm>
            <a:off x="8074152" y="4846320"/>
            <a:ext cx="609914" cy="148504"/>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mtClean="0"/>
              <a:pPr/>
              <a:t>9/8/24</a:t>
            </a:fld>
            <a:endParaRPr lang="en-US" dirty="0"/>
          </a:p>
        </p:txBody>
      </p:sp>
    </p:spTree>
    <p:extLst>
      <p:ext uri="{BB962C8B-B14F-4D97-AF65-F5344CB8AC3E}">
        <p14:creationId xmlns:p14="http://schemas.microsoft.com/office/powerpoint/2010/main" val="3229979990"/>
      </p:ext>
    </p:extLst>
  </p:cSld>
  <p:clrMapOvr>
    <a:masterClrMapping/>
  </p:clrMapOvr>
  <p:extLst>
    <p:ext uri="{DCECCB84-F9BA-43D5-87BE-67443E8EF086}">
      <p15:sldGuideLst xmlns:p15="http://schemas.microsoft.com/office/powerpoint/2012/main">
        <p15:guide id="1" orient="horz" pos="18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7225D86E-8C5D-1841-9FAC-7F27816076DA}"/>
              </a:ext>
            </a:extLst>
          </p:cNvPr>
          <p:cNvSpPr>
            <a:spLocks noGrp="1"/>
          </p:cNvSpPr>
          <p:nvPr>
            <p:ph type="body" sz="quarter" idx="15" hasCustomPrompt="1"/>
          </p:nvPr>
        </p:nvSpPr>
        <p:spPr>
          <a:xfrm>
            <a:off x="457200" y="1143000"/>
            <a:ext cx="8226055" cy="272381"/>
          </a:xfrm>
        </p:spPr>
        <p:txBody>
          <a:bodyPr lIns="0" tIns="0" rIns="0" bIns="0"/>
          <a:lstStyle>
            <a:lvl1pPr marL="0" indent="0">
              <a:lnSpc>
                <a:spcPct val="100000"/>
              </a:lnSpc>
              <a:spcBef>
                <a:spcPts val="0"/>
              </a:spcBef>
              <a:buNone/>
              <a:defRPr sz="1800" b="1" i="0">
                <a:solidFill>
                  <a:srgbClr val="000F7E"/>
                </a:solidFill>
                <a:latin typeface="Arial" panose="020B0604020202020204" pitchFamily="34" charset="0"/>
                <a:cs typeface="Arial" panose="020B0604020202020204" pitchFamily="34" charset="0"/>
              </a:defRPr>
            </a:lvl1pPr>
          </a:lstStyle>
          <a:p>
            <a:pPr lvl="0"/>
            <a:r>
              <a:rPr lang="en-US" dirty="0"/>
              <a:t>Click to add subhead</a:t>
            </a:r>
          </a:p>
        </p:txBody>
      </p:sp>
      <p:sp>
        <p:nvSpPr>
          <p:cNvPr id="10" name="Text Placeholder 9">
            <a:extLst>
              <a:ext uri="{FF2B5EF4-FFF2-40B4-BE49-F238E27FC236}">
                <a16:creationId xmlns:a16="http://schemas.microsoft.com/office/drawing/2014/main" id="{65FC89D9-A95D-984D-AA31-A11221C38E3D}"/>
              </a:ext>
            </a:extLst>
          </p:cNvPr>
          <p:cNvSpPr>
            <a:spLocks noGrp="1"/>
          </p:cNvSpPr>
          <p:nvPr>
            <p:ph type="body" sz="quarter" idx="14" hasCustomPrompt="1"/>
          </p:nvPr>
        </p:nvSpPr>
        <p:spPr>
          <a:xfrm>
            <a:off x="457200" y="457200"/>
            <a:ext cx="8226054" cy="669156"/>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6" name="Text Placeholder 2">
            <a:extLst>
              <a:ext uri="{FF2B5EF4-FFF2-40B4-BE49-F238E27FC236}">
                <a16:creationId xmlns:a16="http://schemas.microsoft.com/office/drawing/2014/main" id="{790429E5-795A-8A43-A273-2BC100111C02}"/>
              </a:ext>
            </a:extLst>
          </p:cNvPr>
          <p:cNvSpPr>
            <a:spLocks noGrp="1"/>
          </p:cNvSpPr>
          <p:nvPr>
            <p:ph type="body" sz="quarter" idx="19" hasCustomPrompt="1"/>
          </p:nvPr>
        </p:nvSpPr>
        <p:spPr>
          <a:xfrm>
            <a:off x="457200" y="1508760"/>
            <a:ext cx="8226054" cy="2906613"/>
          </a:xfrm>
        </p:spPr>
        <p:txBody>
          <a:bodyPr lIns="0" tIns="0" rIns="0" bIns="0">
            <a:noAutofit/>
          </a:bodyPr>
          <a:lstStyle>
            <a:lvl1pPr marL="182880" indent="-182880">
              <a:lnSpc>
                <a:spcPct val="100000"/>
              </a:lnSpc>
              <a:spcBef>
                <a:spcPts val="600"/>
              </a:spcBef>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650234188"/>
      </p:ext>
    </p:extLst>
  </p:cSld>
  <p:clrMapOvr>
    <a:masterClrMapping/>
  </p:clrMapOvr>
  <p:extLst>
    <p:ext uri="{DCECCB84-F9BA-43D5-87BE-67443E8EF086}">
      <p15:sldGuideLst xmlns:p15="http://schemas.microsoft.com/office/powerpoint/2012/main">
        <p15:guide id="1" orient="horz" pos="3108" userDrawn="1">
          <p15:clr>
            <a:srgbClr val="FBAE40"/>
          </p15:clr>
        </p15:guide>
        <p15:guide id="2"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ll White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7828731"/>
      </p:ext>
    </p:extLst>
  </p:cSld>
  <p:clrMapOvr>
    <a:masterClrMapping/>
  </p:clrMapOvr>
  <p:extLst>
    <p:ext uri="{DCECCB84-F9BA-43D5-87BE-67443E8EF086}">
      <p15:sldGuideLst xmlns:p15="http://schemas.microsoft.com/office/powerpoint/2012/main">
        <p15:guide id="1" orient="horz" pos="300" userDrawn="1">
          <p15:clr>
            <a:srgbClr val="FBAE40"/>
          </p15:clr>
        </p15:guide>
        <p15:guide id="2" pos="28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cent with Text and 1 Photo">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376672" y="0"/>
            <a:ext cx="3767327" cy="514350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6" name="Rectangle 5">
            <a:extLst>
              <a:ext uri="{FF2B5EF4-FFF2-40B4-BE49-F238E27FC236}">
                <a16:creationId xmlns:a16="http://schemas.microsoft.com/office/drawing/2014/main" id="{8D1DBF6C-0676-5247-8404-7764B27D9124}"/>
              </a:ext>
            </a:extLst>
          </p:cNvPr>
          <p:cNvSpPr/>
          <p:nvPr userDrawn="1"/>
        </p:nvSpPr>
        <p:spPr>
          <a:xfrm>
            <a:off x="0" y="0"/>
            <a:ext cx="5376672" cy="5143500"/>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9">
            <a:extLst>
              <a:ext uri="{FF2B5EF4-FFF2-40B4-BE49-F238E27FC236}">
                <a16:creationId xmlns:a16="http://schemas.microsoft.com/office/drawing/2014/main" id="{EDF54824-3A03-A745-AD49-C744B2A21DEA}"/>
              </a:ext>
            </a:extLst>
          </p:cNvPr>
          <p:cNvSpPr>
            <a:spLocks noGrp="1"/>
          </p:cNvSpPr>
          <p:nvPr>
            <p:ph type="body" sz="quarter" idx="14" hasCustomPrompt="1"/>
          </p:nvPr>
        </p:nvSpPr>
        <p:spPr>
          <a:xfrm>
            <a:off x="457200" y="457200"/>
            <a:ext cx="4523368" cy="669156"/>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17" name="Text Placeholder 13">
            <a:extLst>
              <a:ext uri="{FF2B5EF4-FFF2-40B4-BE49-F238E27FC236}">
                <a16:creationId xmlns:a16="http://schemas.microsoft.com/office/drawing/2014/main" id="{2709C09F-8C0C-7248-AEB2-1C7859F51F5A}"/>
              </a:ext>
            </a:extLst>
          </p:cNvPr>
          <p:cNvSpPr>
            <a:spLocks noGrp="1"/>
          </p:cNvSpPr>
          <p:nvPr>
            <p:ph type="body" sz="quarter" idx="18" hasCustomPrompt="1"/>
          </p:nvPr>
        </p:nvSpPr>
        <p:spPr>
          <a:xfrm>
            <a:off x="3871609" y="4420821"/>
            <a:ext cx="1505254" cy="4251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9" name="Text Placeholder 2">
            <a:extLst>
              <a:ext uri="{FF2B5EF4-FFF2-40B4-BE49-F238E27FC236}">
                <a16:creationId xmlns:a16="http://schemas.microsoft.com/office/drawing/2014/main" id="{6E94CDEA-D510-9F45-84BD-82CAA8464E4C}"/>
              </a:ext>
            </a:extLst>
          </p:cNvPr>
          <p:cNvSpPr>
            <a:spLocks noGrp="1"/>
          </p:cNvSpPr>
          <p:nvPr>
            <p:ph type="body" sz="quarter" idx="19" hasCustomPrompt="1"/>
          </p:nvPr>
        </p:nvSpPr>
        <p:spPr>
          <a:xfrm>
            <a:off x="457200" y="1143000"/>
            <a:ext cx="4525963" cy="3195638"/>
          </a:xfrm>
        </p:spPr>
        <p:txBody>
          <a:bodyPr lIns="0" tIns="0" rIns="0" bIns="0">
            <a:noAutofit/>
          </a:bodyPr>
          <a:lstStyle>
            <a:lvl1pPr marL="182880" indent="-182880">
              <a:lnSpc>
                <a:spcPct val="100000"/>
              </a:lnSpc>
              <a:spcBef>
                <a:spcPts val="600"/>
              </a:spcBef>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pic>
        <p:nvPicPr>
          <p:cNvPr id="10" name="Picture 9">
            <a:extLst>
              <a:ext uri="{FF2B5EF4-FFF2-40B4-BE49-F238E27FC236}">
                <a16:creationId xmlns:a16="http://schemas.microsoft.com/office/drawing/2014/main" id="{D444A7A8-335B-174E-9471-7B8989F42967}"/>
              </a:ext>
            </a:extLst>
          </p:cNvPr>
          <p:cNvPicPr>
            <a:picLocks noChangeAspect="1"/>
          </p:cNvPicPr>
          <p:nvPr userDrawn="1"/>
        </p:nvPicPr>
        <p:blipFill>
          <a:blip r:embed="rId2"/>
          <a:stretch>
            <a:fillRect/>
          </a:stretch>
        </p:blipFill>
        <p:spPr>
          <a:xfrm>
            <a:off x="329184" y="4809234"/>
            <a:ext cx="1037332" cy="202856"/>
          </a:xfrm>
          <a:prstGeom prst="rect">
            <a:avLst/>
          </a:prstGeom>
        </p:spPr>
      </p:pic>
    </p:spTree>
    <p:extLst>
      <p:ext uri="{BB962C8B-B14F-4D97-AF65-F5344CB8AC3E}">
        <p14:creationId xmlns:p14="http://schemas.microsoft.com/office/powerpoint/2010/main" val="353892554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2 Photos_Whit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56035B-8130-D844-B0F2-44CBE0D28699}"/>
              </a:ext>
            </a:extLst>
          </p:cNvPr>
          <p:cNvSpPr>
            <a:spLocks noGrp="1"/>
          </p:cNvSpPr>
          <p:nvPr>
            <p:ph type="pic" sz="quarter" idx="16"/>
          </p:nvPr>
        </p:nvSpPr>
        <p:spPr>
          <a:xfrm>
            <a:off x="5376673" y="2571750"/>
            <a:ext cx="3767327" cy="2571750"/>
          </a:xfrm>
          <a:noFill/>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376672" y="0"/>
            <a:ext cx="3767328" cy="257175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Tx/>
              <a:buNone/>
              <a:tabLst/>
              <a:defRPr>
                <a:solidFill>
                  <a:srgbClr val="000F7E"/>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Tx/>
              <a:buNone/>
              <a:tabLst/>
              <a:defRPr/>
            </a:pPr>
            <a:r>
              <a:rPr lang="en-US" dirty="0"/>
              <a:t>Click icon to add picture</a:t>
            </a:r>
          </a:p>
          <a:p>
            <a:endParaRPr lang="en-US" dirty="0"/>
          </a:p>
        </p:txBody>
      </p:sp>
      <p:sp>
        <p:nvSpPr>
          <p:cNvPr id="21" name="Text Placeholder 9">
            <a:extLst>
              <a:ext uri="{FF2B5EF4-FFF2-40B4-BE49-F238E27FC236}">
                <a16:creationId xmlns:a16="http://schemas.microsoft.com/office/drawing/2014/main" id="{B4117486-5C49-E242-8CBE-03C8F8711246}"/>
              </a:ext>
            </a:extLst>
          </p:cNvPr>
          <p:cNvSpPr>
            <a:spLocks noGrp="1"/>
          </p:cNvSpPr>
          <p:nvPr>
            <p:ph type="body" sz="quarter" idx="14" hasCustomPrompt="1"/>
          </p:nvPr>
        </p:nvSpPr>
        <p:spPr>
          <a:xfrm>
            <a:off x="457200" y="457200"/>
            <a:ext cx="4523368" cy="667512"/>
          </a:xfrm>
        </p:spPr>
        <p:txBody>
          <a:bodyPr lIns="0" tIns="0" rIns="0" bIns="0">
            <a:noAutofit/>
          </a:bodyPr>
          <a:lstStyle>
            <a:lvl1pPr marL="0" indent="0">
              <a:lnSpc>
                <a:spcPct val="100000"/>
              </a:lnSpc>
              <a:spcBef>
                <a:spcPts val="0"/>
              </a:spcBef>
              <a:buNone/>
              <a:defRPr sz="2400" b="1" i="0">
                <a:solidFill>
                  <a:srgbClr val="000F7E"/>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24" name="Text Placeholder 13">
            <a:extLst>
              <a:ext uri="{FF2B5EF4-FFF2-40B4-BE49-F238E27FC236}">
                <a16:creationId xmlns:a16="http://schemas.microsoft.com/office/drawing/2014/main" id="{FE409C5D-AFD1-7745-A713-F12280BE810D}"/>
              </a:ext>
            </a:extLst>
          </p:cNvPr>
          <p:cNvSpPr>
            <a:spLocks noGrp="1"/>
          </p:cNvSpPr>
          <p:nvPr>
            <p:ph type="body" sz="quarter" idx="19" hasCustomPrompt="1"/>
          </p:nvPr>
        </p:nvSpPr>
        <p:spPr>
          <a:xfrm>
            <a:off x="3871609" y="4420821"/>
            <a:ext cx="1505254" cy="4251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9" name="Text Placeholder 2">
            <a:extLst>
              <a:ext uri="{FF2B5EF4-FFF2-40B4-BE49-F238E27FC236}">
                <a16:creationId xmlns:a16="http://schemas.microsoft.com/office/drawing/2014/main" id="{AE46F9CE-9C02-284E-A17F-0C31F82B2F5B}"/>
              </a:ext>
            </a:extLst>
          </p:cNvPr>
          <p:cNvSpPr>
            <a:spLocks noGrp="1"/>
          </p:cNvSpPr>
          <p:nvPr>
            <p:ph type="body" sz="quarter" idx="20" hasCustomPrompt="1"/>
          </p:nvPr>
        </p:nvSpPr>
        <p:spPr>
          <a:xfrm>
            <a:off x="457200" y="1143000"/>
            <a:ext cx="4525963" cy="3195638"/>
          </a:xfrm>
        </p:spPr>
        <p:txBody>
          <a:bodyPr lIns="0" tIns="0" rIns="0" bIns="0">
            <a:noAutofit/>
          </a:bodyPr>
          <a:lstStyle>
            <a:lvl1pPr marL="182880" indent="-182880">
              <a:lnSpc>
                <a:spcPct val="100000"/>
              </a:lnSpc>
              <a:spcBef>
                <a:spcPts val="600"/>
              </a:spcBef>
              <a:defRPr/>
            </a:lvl1pPr>
          </a:lstStyle>
          <a:p>
            <a:pPr lvl="0"/>
            <a:r>
              <a:rPr lang="en-US" dirty="0"/>
              <a:t>Click to add first bullet</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79677387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cent with 2 Photos and Blu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856035B-8130-D844-B0F2-44CBE0D28699}"/>
              </a:ext>
            </a:extLst>
          </p:cNvPr>
          <p:cNvSpPr>
            <a:spLocks noGrp="1"/>
          </p:cNvSpPr>
          <p:nvPr>
            <p:ph type="pic" sz="quarter" idx="16"/>
          </p:nvPr>
        </p:nvSpPr>
        <p:spPr>
          <a:xfrm>
            <a:off x="5376673" y="2571750"/>
            <a:ext cx="3767328" cy="2571750"/>
          </a:xfrm>
          <a:noFill/>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9198D"/>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p:txBody>
      </p:sp>
      <p:sp>
        <p:nvSpPr>
          <p:cNvPr id="6" name="Rectangle 5">
            <a:extLst>
              <a:ext uri="{FF2B5EF4-FFF2-40B4-BE49-F238E27FC236}">
                <a16:creationId xmlns:a16="http://schemas.microsoft.com/office/drawing/2014/main" id="{8D1DBF6C-0676-5247-8404-7764B27D9124}"/>
              </a:ext>
            </a:extLst>
          </p:cNvPr>
          <p:cNvSpPr/>
          <p:nvPr userDrawn="1"/>
        </p:nvSpPr>
        <p:spPr>
          <a:xfrm>
            <a:off x="0" y="0"/>
            <a:ext cx="5376672" cy="5143500"/>
          </a:xfrm>
          <a:prstGeom prst="rect">
            <a:avLst/>
          </a:prstGeom>
          <a:solidFill>
            <a:srgbClr val="000F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E6CF9DAC-DCA3-AD4A-B1B3-5725742FC10B}"/>
              </a:ext>
            </a:extLst>
          </p:cNvPr>
          <p:cNvSpPr>
            <a:spLocks noGrp="1"/>
          </p:cNvSpPr>
          <p:nvPr>
            <p:ph type="pic" sz="quarter" idx="13"/>
          </p:nvPr>
        </p:nvSpPr>
        <p:spPr>
          <a:xfrm>
            <a:off x="5376672" y="0"/>
            <a:ext cx="3767328" cy="2571750"/>
          </a:xfrm>
          <a:noFill/>
          <a:ln>
            <a:noFill/>
          </a:ln>
        </p:spPr>
        <p:txBody>
          <a:bodyPr/>
          <a:lstStyle>
            <a:lvl1pPr marL="171450" marR="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solidFill>
                  <a:srgbClr val="09198D"/>
                </a:solidFill>
                <a:latin typeface="Arial" panose="020B0604020202020204" pitchFamily="34" charset="0"/>
                <a:cs typeface="Arial" panose="020B0604020202020204" pitchFamily="34" charset="0"/>
              </a:defRPr>
            </a:lvl1p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Click icon to add picture</a:t>
            </a:r>
          </a:p>
          <a:p>
            <a:endParaRPr lang="en-US" dirty="0"/>
          </a:p>
          <a:p>
            <a:endParaRPr lang="en-US" dirty="0"/>
          </a:p>
        </p:txBody>
      </p:sp>
      <p:sp>
        <p:nvSpPr>
          <p:cNvPr id="14" name="Text Placeholder 9">
            <a:extLst>
              <a:ext uri="{FF2B5EF4-FFF2-40B4-BE49-F238E27FC236}">
                <a16:creationId xmlns:a16="http://schemas.microsoft.com/office/drawing/2014/main" id="{225C079B-5F34-5149-9937-5E0A7D19101F}"/>
              </a:ext>
            </a:extLst>
          </p:cNvPr>
          <p:cNvSpPr>
            <a:spLocks noGrp="1"/>
          </p:cNvSpPr>
          <p:nvPr>
            <p:ph type="body" sz="quarter" idx="14" hasCustomPrompt="1"/>
          </p:nvPr>
        </p:nvSpPr>
        <p:spPr>
          <a:xfrm>
            <a:off x="457200" y="457200"/>
            <a:ext cx="4523368" cy="667512"/>
          </a:xfrm>
        </p:spPr>
        <p:txBody>
          <a:bodyPr lIns="0" tIns="0" rIns="0" bIns="0">
            <a:noAutofit/>
          </a:bodyPr>
          <a:lstStyle>
            <a:lvl1pPr marL="0" indent="0">
              <a:lnSpc>
                <a:spcPct val="100000"/>
              </a:lnSpc>
              <a:spcBef>
                <a:spcPts val="0"/>
              </a:spcBef>
              <a:buNone/>
              <a:defRPr sz="2400" b="1" i="0">
                <a:solidFill>
                  <a:schemeClr val="bg1"/>
                </a:solidFill>
                <a:latin typeface="Arial" panose="020B0604020202020204" pitchFamily="34" charset="0"/>
                <a:cs typeface="Arial" panose="020B0604020202020204" pitchFamily="34" charset="0"/>
              </a:defRPr>
            </a:lvl1pPr>
            <a:lvl2pPr>
              <a:buNone/>
              <a:defRPr b="1" i="0">
                <a:latin typeface="Acumin Pro" panose="020B0504020202020204" pitchFamily="34" charset="77"/>
              </a:defRPr>
            </a:lvl2pPr>
            <a:lvl3pPr>
              <a:buNone/>
              <a:defRPr b="1" i="0">
                <a:latin typeface="Acumin Pro" panose="020B0504020202020204" pitchFamily="34" charset="77"/>
              </a:defRPr>
            </a:lvl3pPr>
            <a:lvl4pPr>
              <a:buNone/>
              <a:defRPr b="1" i="0">
                <a:latin typeface="Acumin Pro" panose="020B0504020202020204" pitchFamily="34" charset="77"/>
              </a:defRPr>
            </a:lvl4pPr>
            <a:lvl5pPr>
              <a:buNone/>
              <a:defRPr b="1" i="0">
                <a:latin typeface="Acumin Pro" panose="020B0504020202020204" pitchFamily="34" charset="77"/>
              </a:defRPr>
            </a:lvl5pPr>
          </a:lstStyle>
          <a:p>
            <a:pPr lvl="0"/>
            <a:r>
              <a:rPr lang="en-US" dirty="0"/>
              <a:t>Click to add a brief slide title</a:t>
            </a:r>
          </a:p>
        </p:txBody>
      </p:sp>
      <p:sp>
        <p:nvSpPr>
          <p:cNvPr id="21" name="Text Placeholder 13">
            <a:extLst>
              <a:ext uri="{FF2B5EF4-FFF2-40B4-BE49-F238E27FC236}">
                <a16:creationId xmlns:a16="http://schemas.microsoft.com/office/drawing/2014/main" id="{2C113B2A-25B6-4D4F-BE66-8FD128DADFB0}"/>
              </a:ext>
            </a:extLst>
          </p:cNvPr>
          <p:cNvSpPr>
            <a:spLocks noGrp="1"/>
          </p:cNvSpPr>
          <p:nvPr>
            <p:ph type="body" sz="quarter" idx="19" hasCustomPrompt="1"/>
          </p:nvPr>
        </p:nvSpPr>
        <p:spPr>
          <a:xfrm>
            <a:off x="3871609" y="4420821"/>
            <a:ext cx="1505254" cy="425180"/>
          </a:xfrm>
        </p:spPr>
        <p:txBody>
          <a:bodyPr lIns="0" tIns="0" rIns="0" bIns="0"/>
          <a:lstStyle>
            <a:lvl1pPr marL="0" indent="0">
              <a:lnSpc>
                <a:spcPct val="100000"/>
              </a:lnSpc>
              <a:spcBef>
                <a:spcPts val="0"/>
              </a:spcBef>
              <a:buNone/>
              <a:defRPr sz="700" b="0" i="0">
                <a:solidFill>
                  <a:schemeClr val="bg1">
                    <a:lumMod val="65000"/>
                  </a:schemeClr>
                </a:solidFill>
                <a:latin typeface="Arial" panose="020B0604020202020204" pitchFamily="34" charset="0"/>
                <a:cs typeface="Arial" panose="020B0604020202020204" pitchFamily="34" charset="0"/>
              </a:defRPr>
            </a:lvl1pPr>
          </a:lstStyle>
          <a:p>
            <a:pPr lvl="0"/>
            <a:r>
              <a:rPr lang="en-US" dirty="0"/>
              <a:t>Click to add caption for image</a:t>
            </a:r>
          </a:p>
        </p:txBody>
      </p:sp>
      <p:sp>
        <p:nvSpPr>
          <p:cNvPr id="9" name="Text Placeholder 2">
            <a:extLst>
              <a:ext uri="{FF2B5EF4-FFF2-40B4-BE49-F238E27FC236}">
                <a16:creationId xmlns:a16="http://schemas.microsoft.com/office/drawing/2014/main" id="{24511911-ADCF-3F4A-9C7A-1469A5E07464}"/>
              </a:ext>
            </a:extLst>
          </p:cNvPr>
          <p:cNvSpPr>
            <a:spLocks noGrp="1"/>
          </p:cNvSpPr>
          <p:nvPr>
            <p:ph type="body" sz="quarter" idx="20" hasCustomPrompt="1"/>
          </p:nvPr>
        </p:nvSpPr>
        <p:spPr>
          <a:xfrm>
            <a:off x="457200" y="1143000"/>
            <a:ext cx="4525963" cy="3195638"/>
          </a:xfrm>
        </p:spPr>
        <p:txBody>
          <a:bodyPr lIns="0" tIns="0" rIns="0" bIns="0">
            <a:noAutofit/>
          </a:bodyPr>
          <a:lstStyle>
            <a:lvl1pPr marL="182880" indent="-182880">
              <a:lnSpc>
                <a:spcPct val="100000"/>
              </a:lnSpc>
              <a:spcBef>
                <a:spcPts val="600"/>
              </a:spcBef>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stStyle>
          <a:p>
            <a:pPr lvl="0"/>
            <a:r>
              <a:rPr lang="en-US" dirty="0"/>
              <a:t>Click to add first bullet</a:t>
            </a:r>
          </a:p>
          <a:p>
            <a:pPr lvl="1"/>
            <a:r>
              <a:rPr lang="en-US" dirty="0"/>
              <a:t>Second level</a:t>
            </a:r>
          </a:p>
          <a:p>
            <a:pPr lvl="2"/>
            <a:r>
              <a:rPr lang="en-US" dirty="0"/>
              <a:t>Third level</a:t>
            </a:r>
          </a:p>
          <a:p>
            <a:pPr lvl="3"/>
            <a:r>
              <a:rPr lang="en-US" dirty="0"/>
              <a:t>Fourth level</a:t>
            </a:r>
          </a:p>
        </p:txBody>
      </p:sp>
      <p:pic>
        <p:nvPicPr>
          <p:cNvPr id="10" name="Picture 9">
            <a:extLst>
              <a:ext uri="{FF2B5EF4-FFF2-40B4-BE49-F238E27FC236}">
                <a16:creationId xmlns:a16="http://schemas.microsoft.com/office/drawing/2014/main" id="{B3BC7184-67F4-D44E-A683-638A4BD086F4}"/>
              </a:ext>
            </a:extLst>
          </p:cNvPr>
          <p:cNvPicPr>
            <a:picLocks noChangeAspect="1"/>
          </p:cNvPicPr>
          <p:nvPr userDrawn="1"/>
        </p:nvPicPr>
        <p:blipFill>
          <a:blip r:embed="rId2"/>
          <a:stretch>
            <a:fillRect/>
          </a:stretch>
        </p:blipFill>
        <p:spPr>
          <a:xfrm>
            <a:off x="329184" y="4809234"/>
            <a:ext cx="1037332" cy="202856"/>
          </a:xfrm>
          <a:prstGeom prst="rect">
            <a:avLst/>
          </a:prstGeom>
        </p:spPr>
      </p:pic>
    </p:spTree>
    <p:extLst>
      <p:ext uri="{BB962C8B-B14F-4D97-AF65-F5344CB8AC3E}">
        <p14:creationId xmlns:p14="http://schemas.microsoft.com/office/powerpoint/2010/main" val="3054402206"/>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6.png"/><Relationship Id="rId5" Type="http://schemas.openxmlformats.org/officeDocument/2006/relationships/theme" Target="../theme/theme2.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666276"/>
          </a:xfrm>
          <a:prstGeom prst="rect">
            <a:avLst/>
          </a:prstGeom>
        </p:spPr>
        <p:txBody>
          <a:bodyPr vert="horz" lIns="0" tIns="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457200" y="1143000"/>
            <a:ext cx="8229600" cy="3328416"/>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Slide Number Placeholder 3">
            <a:extLst>
              <a:ext uri="{FF2B5EF4-FFF2-40B4-BE49-F238E27FC236}">
                <a16:creationId xmlns:a16="http://schemas.microsoft.com/office/drawing/2014/main" id="{2553C9D7-E9D0-FF4B-A8C0-A88200BA90FB}"/>
              </a:ext>
            </a:extLst>
          </p:cNvPr>
          <p:cNvSpPr txBox="1">
            <a:spLocks/>
          </p:cNvSpPr>
          <p:nvPr userDrawn="1"/>
        </p:nvSpPr>
        <p:spPr>
          <a:xfrm>
            <a:off x="8708182" y="4846001"/>
            <a:ext cx="220485" cy="20285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65000"/>
                  </a:schemeClr>
                </a:solidFill>
              </a:rPr>
              <a:t>  </a:t>
            </a:r>
            <a:fld id="{F16E1515-8F3D-DE4D-94E5-8D9BEBCD7A49}" type="slidenum">
              <a:rPr lang="en-US" smtClean="0">
                <a:solidFill>
                  <a:schemeClr val="bg1">
                    <a:lumMod val="65000"/>
                  </a:schemeClr>
                </a:solidFill>
              </a:rPr>
              <a:pPr/>
              <a:t>‹#›</a:t>
            </a:fld>
            <a:endParaRPr lang="en-US" dirty="0">
              <a:solidFill>
                <a:schemeClr val="bg1">
                  <a:lumMod val="65000"/>
                </a:schemeClr>
              </a:solidFill>
            </a:endParaRPr>
          </a:p>
        </p:txBody>
      </p:sp>
      <p:sp>
        <p:nvSpPr>
          <p:cNvPr id="5" name="Date Placeholder 3">
            <a:extLst>
              <a:ext uri="{FF2B5EF4-FFF2-40B4-BE49-F238E27FC236}">
                <a16:creationId xmlns:a16="http://schemas.microsoft.com/office/drawing/2014/main" id="{DD9D28ED-2D06-3A46-9727-8A9B2D7E7F63}"/>
              </a:ext>
            </a:extLst>
          </p:cNvPr>
          <p:cNvSpPr txBox="1">
            <a:spLocks/>
          </p:cNvSpPr>
          <p:nvPr userDrawn="1"/>
        </p:nvSpPr>
        <p:spPr>
          <a:xfrm>
            <a:off x="8076886" y="4846002"/>
            <a:ext cx="609914" cy="148504"/>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mtClean="0"/>
              <a:pPr/>
              <a:t>9/8/24</a:t>
            </a:fld>
            <a:endParaRPr lang="en-US" dirty="0"/>
          </a:p>
        </p:txBody>
      </p:sp>
      <p:pic>
        <p:nvPicPr>
          <p:cNvPr id="10" name="Picture 9">
            <a:extLst>
              <a:ext uri="{FF2B5EF4-FFF2-40B4-BE49-F238E27FC236}">
                <a16:creationId xmlns:a16="http://schemas.microsoft.com/office/drawing/2014/main" id="{10DDB747-6C5D-1648-A189-AC12B7E17882}"/>
              </a:ext>
            </a:extLst>
          </p:cNvPr>
          <p:cNvPicPr>
            <a:picLocks noChangeAspect="1"/>
          </p:cNvPicPr>
          <p:nvPr userDrawn="1"/>
        </p:nvPicPr>
        <p:blipFill>
          <a:blip r:embed="rId18"/>
          <a:stretch>
            <a:fillRect/>
          </a:stretch>
        </p:blipFill>
        <p:spPr>
          <a:xfrm>
            <a:off x="329184" y="4811397"/>
            <a:ext cx="1033271" cy="202062"/>
          </a:xfrm>
          <a:prstGeom prst="rect">
            <a:avLst/>
          </a:prstGeom>
        </p:spPr>
      </p:pic>
    </p:spTree>
    <p:extLst>
      <p:ext uri="{BB962C8B-B14F-4D97-AF65-F5344CB8AC3E}">
        <p14:creationId xmlns:p14="http://schemas.microsoft.com/office/powerpoint/2010/main" val="3392560624"/>
      </p:ext>
    </p:extLst>
  </p:cSld>
  <p:clrMap bg1="lt1" tx1="dk1" bg2="lt2" tx2="dk2" accent1="accent1" accent2="accent2" accent3="accent3" accent4="accent4" accent5="accent5" accent6="accent6" hlink="hlink" folHlink="folHlink"/>
  <p:sldLayoutIdLst>
    <p:sldLayoutId id="2147483661" r:id="rId1"/>
    <p:sldLayoutId id="2147483687" r:id="rId2"/>
    <p:sldLayoutId id="2147483692" r:id="rId3"/>
    <p:sldLayoutId id="2147483707" r:id="rId4"/>
    <p:sldLayoutId id="2147483686" r:id="rId5"/>
    <p:sldLayoutId id="2147483690" r:id="rId6"/>
    <p:sldLayoutId id="2147483667" r:id="rId7"/>
    <p:sldLayoutId id="2147483688" r:id="rId8"/>
    <p:sldLayoutId id="2147483674" r:id="rId9"/>
    <p:sldLayoutId id="2147483684" r:id="rId10"/>
    <p:sldLayoutId id="2147483678" r:id="rId11"/>
    <p:sldLayoutId id="2147483680" r:id="rId12"/>
    <p:sldLayoutId id="2147483682" r:id="rId13"/>
    <p:sldLayoutId id="2147483689" r:id="rId14"/>
    <p:sldLayoutId id="2147483724" r:id="rId15"/>
    <p:sldLayoutId id="2147483725" r:id="rId16"/>
  </p:sldLayoutIdLst>
  <p:hf hdr="0"/>
  <p:txStyles>
    <p:titleStyle>
      <a:lvl1pPr algn="l" defTabSz="685800" rtl="0" eaLnBrk="1" latinLnBrk="0" hangingPunct="1">
        <a:lnSpc>
          <a:spcPct val="100000"/>
        </a:lnSpc>
        <a:spcBef>
          <a:spcPct val="0"/>
        </a:spcBef>
        <a:buNone/>
        <a:defRPr sz="2400" b="1" kern="1200">
          <a:solidFill>
            <a:srgbClr val="000F7E"/>
          </a:solidFill>
          <a:latin typeface="Arial" panose="020B0604020202020204" pitchFamily="34" charset="0"/>
          <a:ea typeface="+mj-ea"/>
          <a:cs typeface="Arial" panose="020B0604020202020204" pitchFamily="34" charset="0"/>
        </a:defRPr>
      </a:lvl1pPr>
    </p:titleStyle>
    <p:bodyStyle>
      <a:lvl1pPr marL="230188" indent="-222250" algn="l" defTabSz="685800" rtl="0" eaLnBrk="1" latinLnBrk="0" hangingPunct="1">
        <a:lnSpc>
          <a:spcPct val="100000"/>
        </a:lnSpc>
        <a:spcBef>
          <a:spcPts val="0"/>
        </a:spcBef>
        <a:buFont typeface="Arial" panose="020B0604020202020204" pitchFamily="34" charset="0"/>
        <a:buChar char="•"/>
        <a:tabLst/>
        <a:defRPr sz="1800" kern="1200">
          <a:solidFill>
            <a:schemeClr val="tx1"/>
          </a:solidFill>
          <a:latin typeface="Arial" panose="020B0604020202020204" pitchFamily="34" charset="0"/>
          <a:ea typeface="+mn-ea"/>
          <a:cs typeface="Arial" panose="020B0604020202020204" pitchFamily="34" charset="0"/>
        </a:defRPr>
      </a:lvl1pPr>
      <a:lvl2pPr marL="460375" indent="-230188" algn="l" defTabSz="685800" rtl="0" eaLnBrk="1" latinLnBrk="0" hangingPunct="1">
        <a:lnSpc>
          <a:spcPct val="90000"/>
        </a:lnSpc>
        <a:spcBef>
          <a:spcPts val="375"/>
        </a:spcBef>
        <a:buFont typeface="Arial" panose="020B0604020202020204" pitchFamily="34" charset="0"/>
        <a:buChar char="−"/>
        <a:tabLst/>
        <a:defRPr sz="1600" kern="1200">
          <a:solidFill>
            <a:schemeClr val="tx1"/>
          </a:solidFill>
          <a:latin typeface="Arial" panose="020B0604020202020204" pitchFamily="34" charset="0"/>
          <a:ea typeface="+mn-ea"/>
          <a:cs typeface="Arial" panose="020B0604020202020204" pitchFamily="34" charset="0"/>
        </a:defRPr>
      </a:lvl2pPr>
      <a:lvl3pPr marL="688975" indent="-231775" algn="l" defTabSz="685800" rtl="0" eaLnBrk="1" latinLnBrk="0" hangingPunct="1">
        <a:lnSpc>
          <a:spcPct val="90000"/>
        </a:lnSpc>
        <a:spcBef>
          <a:spcPts val="375"/>
        </a:spcBef>
        <a:buFont typeface="Wingdings" panose="05000000000000000000" pitchFamily="2" charset="2"/>
        <a:buChar char="§"/>
        <a:defRPr sz="1400" kern="1200">
          <a:solidFill>
            <a:schemeClr val="tx1"/>
          </a:solidFill>
          <a:latin typeface="Arial" panose="020B0604020202020204" pitchFamily="34" charset="0"/>
          <a:ea typeface="+mn-ea"/>
          <a:cs typeface="Arial" panose="020B0604020202020204" pitchFamily="34" charset="0"/>
        </a:defRPr>
      </a:lvl3pPr>
      <a:lvl4pPr marL="914400" indent="-227013"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08"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0F7E"/>
        </a:solidFill>
        <a:effectLst/>
      </p:bgPr>
    </p:bg>
    <p:spTree>
      <p:nvGrpSpPr>
        <p:cNvPr id="1" name=""/>
        <p:cNvGrpSpPr/>
        <p:nvPr/>
      </p:nvGrpSpPr>
      <p:grpSpPr>
        <a:xfrm>
          <a:off x="0" y="0"/>
          <a:ext cx="0" cy="0"/>
          <a:chOff x="0" y="0"/>
          <a:chExt cx="0" cy="0"/>
        </a:xfrm>
      </p:grpSpPr>
      <p:sp>
        <p:nvSpPr>
          <p:cNvPr id="9" name="Slide Number Placeholder 3">
            <a:extLst>
              <a:ext uri="{FF2B5EF4-FFF2-40B4-BE49-F238E27FC236}">
                <a16:creationId xmlns:a16="http://schemas.microsoft.com/office/drawing/2014/main" id="{39A08365-AEEB-3D48-A287-0A6C23C5D3D6}"/>
              </a:ext>
            </a:extLst>
          </p:cNvPr>
          <p:cNvSpPr txBox="1">
            <a:spLocks/>
          </p:cNvSpPr>
          <p:nvPr userDrawn="1"/>
        </p:nvSpPr>
        <p:spPr>
          <a:xfrm>
            <a:off x="8705088" y="4849122"/>
            <a:ext cx="220485" cy="202855"/>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bg1">
                    <a:lumMod val="65000"/>
                  </a:schemeClr>
                </a:solidFill>
              </a:rPr>
              <a:t>  </a:t>
            </a:r>
            <a:fld id="{F16E1515-8F3D-DE4D-94E5-8D9BEBCD7A49}" type="slidenum">
              <a:rPr lang="en-US" smtClean="0">
                <a:solidFill>
                  <a:schemeClr val="bg1">
                    <a:lumMod val="65000"/>
                  </a:schemeClr>
                </a:solidFill>
              </a:rPr>
              <a:pPr/>
              <a:t>‹#›</a:t>
            </a:fld>
            <a:endParaRPr lang="en-US" dirty="0">
              <a:solidFill>
                <a:schemeClr val="bg1">
                  <a:lumMod val="65000"/>
                </a:schemeClr>
              </a:solidFill>
            </a:endParaRPr>
          </a:p>
        </p:txBody>
      </p:sp>
      <p:sp>
        <p:nvSpPr>
          <p:cNvPr id="11" name="Date Placeholder 3">
            <a:extLst>
              <a:ext uri="{FF2B5EF4-FFF2-40B4-BE49-F238E27FC236}">
                <a16:creationId xmlns:a16="http://schemas.microsoft.com/office/drawing/2014/main" id="{B198D408-451C-7649-B63F-9BB20EE7A64E}"/>
              </a:ext>
            </a:extLst>
          </p:cNvPr>
          <p:cNvSpPr txBox="1">
            <a:spLocks/>
          </p:cNvSpPr>
          <p:nvPr userDrawn="1"/>
        </p:nvSpPr>
        <p:spPr>
          <a:xfrm>
            <a:off x="8074152" y="4846002"/>
            <a:ext cx="609914" cy="148504"/>
          </a:xfrm>
          <a:prstGeom prst="rect">
            <a:avLst/>
          </a:prstGeom>
        </p:spPr>
        <p:txBody>
          <a:bodyPr vert="horz" lIns="0" tIns="0" rIns="0" bIns="0" rtlCol="0" anchor="t" anchorCtr="0"/>
          <a:lstStyle>
            <a:defPPr>
              <a:defRPr lang="en-US"/>
            </a:defPPr>
            <a:lvl1pPr marL="0" algn="r" defTabSz="457200" rtl="0" eaLnBrk="1" latinLnBrk="0" hangingPunct="1">
              <a:defRPr sz="700" b="0" i="0" kern="1200">
                <a:solidFill>
                  <a:schemeClr val="bg1">
                    <a:lumMod val="65000"/>
                  </a:schemeClr>
                </a:solidFill>
                <a:latin typeface="Arial" panose="020B0604020202020204" pitchFamily="34" charset="0"/>
                <a:ea typeface="Source Sans Pro Semibold" panose="020B0503030403020204" pitchFamily="34" charset="0"/>
                <a:cs typeface="Arial" panose="020B0604020202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B39BF0A-C635-544F-850F-946AD8E7975B}" type="datetime1">
              <a:rPr lang="en-US" smtClean="0"/>
              <a:pPr/>
              <a:t>9/8/24</a:t>
            </a:fld>
            <a:endParaRPr lang="en-US" dirty="0"/>
          </a:p>
        </p:txBody>
      </p:sp>
      <p:sp>
        <p:nvSpPr>
          <p:cNvPr id="2" name="Title Placeholder 1">
            <a:extLst>
              <a:ext uri="{FF2B5EF4-FFF2-40B4-BE49-F238E27FC236}">
                <a16:creationId xmlns:a16="http://schemas.microsoft.com/office/drawing/2014/main" id="{C999391D-1BCF-B249-A015-254233AECE82}"/>
              </a:ext>
            </a:extLst>
          </p:cNvPr>
          <p:cNvSpPr>
            <a:spLocks noGrp="1"/>
          </p:cNvSpPr>
          <p:nvPr>
            <p:ph type="title"/>
          </p:nvPr>
        </p:nvSpPr>
        <p:spPr>
          <a:xfrm>
            <a:off x="457200" y="457200"/>
            <a:ext cx="7886700" cy="667512"/>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a:extLst>
              <a:ext uri="{FF2B5EF4-FFF2-40B4-BE49-F238E27FC236}">
                <a16:creationId xmlns:a16="http://schemas.microsoft.com/office/drawing/2014/main" id="{4682BBD0-F847-394A-96EA-C2F6C3D00601}"/>
              </a:ext>
            </a:extLst>
          </p:cNvPr>
          <p:cNvSpPr>
            <a:spLocks noGrp="1"/>
          </p:cNvSpPr>
          <p:nvPr>
            <p:ph type="body" idx="1"/>
          </p:nvPr>
        </p:nvSpPr>
        <p:spPr>
          <a:xfrm>
            <a:off x="457200" y="1143000"/>
            <a:ext cx="7886700" cy="32623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pic>
        <p:nvPicPr>
          <p:cNvPr id="5" name="Picture 4">
            <a:extLst>
              <a:ext uri="{FF2B5EF4-FFF2-40B4-BE49-F238E27FC236}">
                <a16:creationId xmlns:a16="http://schemas.microsoft.com/office/drawing/2014/main" id="{3F50E74A-F632-C648-A3E6-DE91F9708731}"/>
              </a:ext>
            </a:extLst>
          </p:cNvPr>
          <p:cNvPicPr>
            <a:picLocks noChangeAspect="1"/>
          </p:cNvPicPr>
          <p:nvPr userDrawn="1"/>
        </p:nvPicPr>
        <p:blipFill>
          <a:blip r:embed="rId6"/>
          <a:stretch>
            <a:fillRect/>
          </a:stretch>
        </p:blipFill>
        <p:spPr>
          <a:xfrm>
            <a:off x="329184" y="4809234"/>
            <a:ext cx="1037332" cy="202856"/>
          </a:xfrm>
          <a:prstGeom prst="rect">
            <a:avLst/>
          </a:prstGeom>
        </p:spPr>
      </p:pic>
    </p:spTree>
    <p:extLst>
      <p:ext uri="{BB962C8B-B14F-4D97-AF65-F5344CB8AC3E}">
        <p14:creationId xmlns:p14="http://schemas.microsoft.com/office/powerpoint/2010/main" val="226994202"/>
      </p:ext>
    </p:extLst>
  </p:cSld>
  <p:clrMap bg1="lt1" tx1="dk1" bg2="lt2" tx2="dk2" accent1="accent1" accent2="accent2" accent3="accent3" accent4="accent4" accent5="accent5" accent6="accent6" hlink="hlink" folHlink="folHlink"/>
  <p:sldLayoutIdLst>
    <p:sldLayoutId id="2147483675" r:id="rId1"/>
    <p:sldLayoutId id="2147483708" r:id="rId2"/>
    <p:sldLayoutId id="2147483694" r:id="rId3"/>
    <p:sldLayoutId id="2147483705" r:id="rId4"/>
  </p:sldLayoutIdLst>
  <p:txStyles>
    <p:titleStyle>
      <a:lvl1pPr algn="l" defTabSz="914400" rtl="0" eaLnBrk="1" latinLnBrk="0" hangingPunct="1">
        <a:lnSpc>
          <a:spcPct val="100000"/>
        </a:lnSpc>
        <a:spcBef>
          <a:spcPct val="0"/>
        </a:spcBef>
        <a:buNone/>
        <a:defRPr sz="2400" b="1" i="0" kern="1200">
          <a:solidFill>
            <a:schemeClr val="bg1"/>
          </a:solidFill>
          <a:latin typeface="Arial" panose="020B0604020202020204" pitchFamily="34" charset="0"/>
          <a:ea typeface="+mj-ea"/>
          <a:cs typeface="Arial" panose="020B0604020202020204" pitchFamily="34" charset="0"/>
        </a:defRPr>
      </a:lvl1pPr>
    </p:titleStyle>
    <p:bodyStyle>
      <a:lvl1pPr marL="228600" indent="-220663" algn="l" defTabSz="914400" rtl="0" eaLnBrk="1" latinLnBrk="0" hangingPunct="1">
        <a:lnSpc>
          <a:spcPct val="100000"/>
        </a:lnSpc>
        <a:spcBef>
          <a:spcPts val="600"/>
        </a:spcBef>
        <a:buClr>
          <a:schemeClr val="bg1"/>
        </a:buClr>
        <a:buFont typeface="Arial" panose="020B0604020202020204" pitchFamily="34" charset="0"/>
        <a:buChar char="•"/>
        <a:tabLst/>
        <a:defRPr sz="1800" b="0" i="0" kern="1200">
          <a:solidFill>
            <a:schemeClr val="bg1"/>
          </a:solidFill>
          <a:latin typeface="Arial" panose="020B0604020202020204" pitchFamily="34" charset="0"/>
          <a:ea typeface="+mn-ea"/>
          <a:cs typeface="Arial" panose="020B0604020202020204" pitchFamily="34" charset="0"/>
        </a:defRPr>
      </a:lvl1pPr>
      <a:lvl2pPr marL="458788" indent="-230188" algn="l" defTabSz="914400" rtl="0" eaLnBrk="1" latinLnBrk="0" hangingPunct="1">
        <a:lnSpc>
          <a:spcPct val="90000"/>
        </a:lnSpc>
        <a:spcBef>
          <a:spcPts val="375"/>
        </a:spcBef>
        <a:buClr>
          <a:schemeClr val="bg1"/>
        </a:buClr>
        <a:buSzPct val="100000"/>
        <a:buFont typeface="System Font Regular"/>
        <a:buChar char="–"/>
        <a:tabLst/>
        <a:defRPr sz="1600" kern="1200">
          <a:solidFill>
            <a:schemeClr val="bg1"/>
          </a:solidFill>
          <a:latin typeface="Arial" panose="020B0604020202020204" pitchFamily="34" charset="0"/>
          <a:ea typeface="+mn-ea"/>
          <a:cs typeface="Arial" panose="020B0604020202020204" pitchFamily="34" charset="0"/>
        </a:defRPr>
      </a:lvl2pPr>
      <a:lvl3pPr marL="687388" indent="-228600" algn="l" defTabSz="914400" rtl="0" eaLnBrk="1" latinLnBrk="0" hangingPunct="1">
        <a:lnSpc>
          <a:spcPct val="90000"/>
        </a:lnSpc>
        <a:spcBef>
          <a:spcPts val="500"/>
        </a:spcBef>
        <a:buClr>
          <a:schemeClr val="bg1"/>
        </a:buClr>
        <a:buFont typeface="Wingdings" pitchFamily="2" charset="2"/>
        <a:buChar char="§"/>
        <a:tabLst/>
        <a:defRPr sz="1400" kern="1200">
          <a:solidFill>
            <a:schemeClr val="bg1"/>
          </a:solidFill>
          <a:latin typeface="Arial" panose="020B0604020202020204" pitchFamily="34" charset="0"/>
          <a:ea typeface="+mn-ea"/>
          <a:cs typeface="Arial" panose="020B0604020202020204" pitchFamily="34" charset="0"/>
        </a:defRPr>
      </a:lvl3pPr>
      <a:lvl4pPr marL="917575" indent="-230188" algn="l" defTabSz="914400" rtl="0" eaLnBrk="1" latinLnBrk="0" hangingPunct="1">
        <a:lnSpc>
          <a:spcPct val="90000"/>
        </a:lnSpc>
        <a:spcBef>
          <a:spcPts val="500"/>
        </a:spcBef>
        <a:buClr>
          <a:schemeClr val="bg1"/>
        </a:buClr>
        <a:buSzPct val="100000"/>
        <a:buFont typeface="System Font Regular"/>
        <a:buChar char="–"/>
        <a:tabLst/>
        <a:defRPr sz="12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itchFamily="2" charset="2"/>
        <a:buChar char="q"/>
        <a:defRPr sz="16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08"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jpg"/><Relationship Id="rId2" Type="http://schemas.openxmlformats.org/officeDocument/2006/relationships/image" Target="../media/image23.jpeg"/><Relationship Id="rId1" Type="http://schemas.openxmlformats.org/officeDocument/2006/relationships/slideLayout" Target="../slideLayouts/slideLayout3.xml"/><Relationship Id="rId6" Type="http://schemas.openxmlformats.org/officeDocument/2006/relationships/image" Target="../media/image27.jpg"/><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3.xml"/><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image" Target="../media/image34.jpeg"/><Relationship Id="rId1" Type="http://schemas.openxmlformats.org/officeDocument/2006/relationships/slideLayout" Target="../slideLayouts/slideLayout3.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3.xml"/><Relationship Id="rId6" Type="http://schemas.openxmlformats.org/officeDocument/2006/relationships/image" Target="../media/image44.jpg"/><Relationship Id="rId5" Type="http://schemas.openxmlformats.org/officeDocument/2006/relationships/image" Target="../media/image43.jpg"/><Relationship Id="rId4" Type="http://schemas.openxmlformats.org/officeDocument/2006/relationships/image" Target="../media/image42.jpg"/></Relationships>
</file>

<file path=ppt/slides/_rels/slide18.xml.rels><?xml version="1.0" encoding="UTF-8" standalone="yes"?>
<Relationships xmlns="http://schemas.openxmlformats.org/package/2006/relationships"><Relationship Id="rId3" Type="http://schemas.openxmlformats.org/officeDocument/2006/relationships/image" Target="../media/image46.jpeg"/><Relationship Id="rId7" Type="http://schemas.openxmlformats.org/officeDocument/2006/relationships/image" Target="../media/image50.jpeg"/><Relationship Id="rId2" Type="http://schemas.openxmlformats.org/officeDocument/2006/relationships/image" Target="../media/image45.jpeg"/><Relationship Id="rId1" Type="http://schemas.openxmlformats.org/officeDocument/2006/relationships/slideLayout" Target="../slideLayouts/slideLayout3.xml"/><Relationship Id="rId6" Type="http://schemas.openxmlformats.org/officeDocument/2006/relationships/image" Target="../media/image49.jpg"/><Relationship Id="rId5" Type="http://schemas.openxmlformats.org/officeDocument/2006/relationships/image" Target="../media/image48.jpeg"/><Relationship Id="rId4" Type="http://schemas.openxmlformats.org/officeDocument/2006/relationships/image" Target="../media/image47.jpeg"/></Relationships>
</file>

<file path=ppt/slides/_rels/slide1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3.xml"/><Relationship Id="rId5" Type="http://schemas.openxmlformats.org/officeDocument/2006/relationships/image" Target="../media/image54.jpeg"/><Relationship Id="rId4" Type="http://schemas.openxmlformats.org/officeDocument/2006/relationships/image" Target="../media/image5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3.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21.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60.jpeg"/><Relationship Id="rId1" Type="http://schemas.openxmlformats.org/officeDocument/2006/relationships/slideLayout" Target="../slideLayouts/slideLayout3.xml"/><Relationship Id="rId4" Type="http://schemas.openxmlformats.org/officeDocument/2006/relationships/image" Target="../media/image62.jpeg"/></Relationships>
</file>

<file path=ppt/slides/_rels/slide22.xml.rels><?xml version="1.0" encoding="UTF-8" standalone="yes"?>
<Relationships xmlns="http://schemas.openxmlformats.org/package/2006/relationships"><Relationship Id="rId3" Type="http://schemas.openxmlformats.org/officeDocument/2006/relationships/image" Target="../media/image64.jpeg"/><Relationship Id="rId7" Type="http://schemas.openxmlformats.org/officeDocument/2006/relationships/image" Target="../media/image68.JPG"/><Relationship Id="rId2" Type="http://schemas.openxmlformats.org/officeDocument/2006/relationships/image" Target="../media/image63.jpeg"/><Relationship Id="rId1" Type="http://schemas.openxmlformats.org/officeDocument/2006/relationships/slideLayout" Target="../slideLayouts/slideLayout3.xml"/><Relationship Id="rId6" Type="http://schemas.openxmlformats.org/officeDocument/2006/relationships/image" Target="../media/image67.JPG"/><Relationship Id="rId5" Type="http://schemas.openxmlformats.org/officeDocument/2006/relationships/image" Target="../media/image66.JPG"/><Relationship Id="rId4" Type="http://schemas.openxmlformats.org/officeDocument/2006/relationships/image" Target="../media/image65.jpeg"/></Relationships>
</file>

<file path=ppt/slides/_rels/slide23.xml.rels><?xml version="1.0" encoding="UTF-8" standalone="yes"?>
<Relationships xmlns="http://schemas.openxmlformats.org/package/2006/relationships"><Relationship Id="rId3" Type="http://schemas.openxmlformats.org/officeDocument/2006/relationships/image" Target="../media/image70.tif"/><Relationship Id="rId2" Type="http://schemas.openxmlformats.org/officeDocument/2006/relationships/image" Target="../media/image69.tif"/><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71.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2.xml"/><Relationship Id="rId1" Type="http://schemas.openxmlformats.org/officeDocument/2006/relationships/slideLayout" Target="../slideLayouts/slideLayout16.xml"/><Relationship Id="rId5" Type="http://schemas.openxmlformats.org/officeDocument/2006/relationships/image" Target="../media/image74.tif"/><Relationship Id="rId4" Type="http://schemas.openxmlformats.org/officeDocument/2006/relationships/image" Target="../media/image73.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75.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a:extLst>
              <a:ext uri="{FF2B5EF4-FFF2-40B4-BE49-F238E27FC236}">
                <a16:creationId xmlns:a16="http://schemas.microsoft.com/office/drawing/2014/main" id="{DDB8C3E9-862E-8E4B-A325-B95105AD9757}"/>
              </a:ext>
            </a:extLst>
          </p:cNvPr>
          <p:cNvSpPr>
            <a:spLocks noGrp="1"/>
          </p:cNvSpPr>
          <p:nvPr>
            <p:ph type="ctrTitle"/>
          </p:nvPr>
        </p:nvSpPr>
        <p:spPr>
          <a:xfrm>
            <a:off x="1320972" y="1402199"/>
            <a:ext cx="6814284" cy="1169551"/>
          </a:xfrm>
        </p:spPr>
        <p:txBody>
          <a:bodyPr>
            <a:normAutofit/>
          </a:bodyPr>
          <a:lstStyle/>
          <a:p>
            <a:pPr algn="ctr"/>
            <a:r>
              <a:rPr lang="en-US" sz="2800" dirty="0"/>
              <a:t>Ten Years of RF Operation with the TH628L </a:t>
            </a:r>
            <a:r>
              <a:rPr lang="en-US" sz="2800" dirty="0" err="1"/>
              <a:t>Diacrode</a:t>
            </a:r>
            <a:r>
              <a:rPr lang="en-US" sz="2800" dirty="0"/>
              <a:t> at LANSCE</a:t>
            </a:r>
          </a:p>
        </p:txBody>
      </p:sp>
      <p:sp>
        <p:nvSpPr>
          <p:cNvPr id="10" name="Subtitle 4">
            <a:extLst>
              <a:ext uri="{FF2B5EF4-FFF2-40B4-BE49-F238E27FC236}">
                <a16:creationId xmlns:a16="http://schemas.microsoft.com/office/drawing/2014/main" id="{2A69CD59-45E5-FA4A-BF15-BE17BC20C605}"/>
              </a:ext>
            </a:extLst>
          </p:cNvPr>
          <p:cNvSpPr>
            <a:spLocks noGrp="1"/>
          </p:cNvSpPr>
          <p:nvPr>
            <p:ph type="subTitle" idx="1"/>
          </p:nvPr>
        </p:nvSpPr>
        <p:spPr>
          <a:xfrm>
            <a:off x="1132200" y="2571750"/>
            <a:ext cx="7191829" cy="485140"/>
          </a:xfrm>
        </p:spPr>
        <p:txBody>
          <a:bodyPr>
            <a:normAutofit fontScale="25000" lnSpcReduction="20000"/>
          </a:bodyPr>
          <a:lstStyle/>
          <a:p>
            <a:pPr algn="ctr"/>
            <a:r>
              <a:rPr lang="en-US" sz="6400" b="1" dirty="0"/>
              <a:t>J. T. M. Lyles, M.S. </a:t>
            </a:r>
            <a:r>
              <a:rPr lang="en-US" sz="6400" b="1" dirty="0" err="1"/>
              <a:t>Barrueta</a:t>
            </a:r>
            <a:r>
              <a:rPr lang="en-US" sz="6400" b="1" dirty="0"/>
              <a:t>, R. Bratton, T. W. Hall, G. </a:t>
            </a:r>
            <a:r>
              <a:rPr lang="en-US" sz="6400" b="1" dirty="0" err="1"/>
              <a:t>Roybal</a:t>
            </a:r>
            <a:r>
              <a:rPr lang="en-US" sz="6400" b="1" dirty="0"/>
              <a:t>, G. Sandoval</a:t>
            </a:r>
          </a:p>
          <a:p>
            <a:pPr algn="ctr"/>
            <a:endParaRPr lang="en-US" sz="6400" b="1" dirty="0"/>
          </a:p>
          <a:p>
            <a:pPr algn="ctr"/>
            <a:r>
              <a:rPr lang="en-US" sz="6400" b="1" dirty="0"/>
              <a:t>Accelerator Operations and Technology Division</a:t>
            </a:r>
          </a:p>
          <a:p>
            <a:endParaRPr lang="en-US" dirty="0"/>
          </a:p>
        </p:txBody>
      </p:sp>
      <p:sp>
        <p:nvSpPr>
          <p:cNvPr id="11" name="Text Placeholder 5">
            <a:extLst>
              <a:ext uri="{FF2B5EF4-FFF2-40B4-BE49-F238E27FC236}">
                <a16:creationId xmlns:a16="http://schemas.microsoft.com/office/drawing/2014/main" id="{04086842-728B-8C49-BB6C-62874D39089F}"/>
              </a:ext>
            </a:extLst>
          </p:cNvPr>
          <p:cNvSpPr>
            <a:spLocks noGrp="1"/>
          </p:cNvSpPr>
          <p:nvPr>
            <p:ph type="body" sz="quarter" idx="13"/>
          </p:nvPr>
        </p:nvSpPr>
        <p:spPr>
          <a:xfrm>
            <a:off x="3940629" y="3464042"/>
            <a:ext cx="2300514" cy="389501"/>
          </a:xfrm>
        </p:spPr>
        <p:txBody>
          <a:bodyPr>
            <a:normAutofit fontScale="40000" lnSpcReduction="20000"/>
          </a:bodyPr>
          <a:lstStyle/>
          <a:p>
            <a:pPr>
              <a:spcBef>
                <a:spcPts val="600"/>
              </a:spcBef>
            </a:pPr>
            <a:r>
              <a:rPr lang="en-US" sz="3000" b="1" i="1" dirty="0"/>
              <a:t>13</a:t>
            </a:r>
            <a:r>
              <a:rPr lang="en-US" sz="3000" b="1" i="1" baseline="30000" dirty="0"/>
              <a:t>th</a:t>
            </a:r>
            <a:r>
              <a:rPr lang="en-US" sz="3000" b="1" i="1" dirty="0"/>
              <a:t> CWRF Workshop</a:t>
            </a:r>
          </a:p>
          <a:p>
            <a:pPr>
              <a:spcBef>
                <a:spcPts val="600"/>
              </a:spcBef>
            </a:pPr>
            <a:r>
              <a:rPr lang="en-US" sz="3000" b="1" i="1" dirty="0"/>
              <a:t>September 9, 2024</a:t>
            </a:r>
          </a:p>
          <a:p>
            <a:endParaRPr lang="en-US" dirty="0"/>
          </a:p>
        </p:txBody>
      </p:sp>
      <p:sp>
        <p:nvSpPr>
          <p:cNvPr id="2" name="Rectangle 1">
            <a:extLst>
              <a:ext uri="{FF2B5EF4-FFF2-40B4-BE49-F238E27FC236}">
                <a16:creationId xmlns:a16="http://schemas.microsoft.com/office/drawing/2014/main" id="{F2123B97-4E38-D047-9051-E8C889383B65}"/>
              </a:ext>
            </a:extLst>
          </p:cNvPr>
          <p:cNvSpPr/>
          <p:nvPr/>
        </p:nvSpPr>
        <p:spPr>
          <a:xfrm>
            <a:off x="3744685" y="4521953"/>
            <a:ext cx="4122057" cy="477054"/>
          </a:xfrm>
          <a:prstGeom prst="rect">
            <a:avLst/>
          </a:prstGeom>
        </p:spPr>
        <p:txBody>
          <a:bodyPr wrap="square">
            <a:spAutoFit/>
          </a:bodyPr>
          <a:lstStyle/>
          <a:p>
            <a:r>
              <a:rPr lang="en-US" sz="800" i="1" kern="100" dirty="0">
                <a:solidFill>
                  <a:schemeClr val="bg1"/>
                </a:solidFill>
                <a:latin typeface="Arial" panose="020B0604020202020204" pitchFamily="34" charset="0"/>
                <a:ea typeface="Calibri" panose="020F0502020204030204" pitchFamily="34" charset="0"/>
                <a:cs typeface="Arial" panose="020B0604020202020204" pitchFamily="34" charset="0"/>
              </a:rPr>
              <a:t>Work supported by the U.S. Department of Energy through the Los Alamos National Laboratory, operated by Triad National Security, LLC, for the National Nuclear Security Administration of U.S. Department of Energy (Contract No. 89233218CNA00000</a:t>
            </a:r>
            <a:r>
              <a:rPr lang="en-US" sz="900" i="1" kern="100" dirty="0">
                <a:solidFill>
                  <a:schemeClr val="bg1"/>
                </a:solidFill>
                <a:latin typeface="Arial" panose="020B0604020202020204" pitchFamily="34" charset="0"/>
                <a:ea typeface="Calibri" panose="020F0502020204030204" pitchFamily="34" charset="0"/>
                <a:cs typeface="Arial" panose="020B0604020202020204" pitchFamily="34" charset="0"/>
              </a:rPr>
              <a:t>1)</a:t>
            </a:r>
            <a:endParaRPr lang="en-US" sz="900" dirty="0"/>
          </a:p>
        </p:txBody>
      </p:sp>
    </p:spTree>
    <p:extLst>
      <p:ext uri="{BB962C8B-B14F-4D97-AF65-F5344CB8AC3E}">
        <p14:creationId xmlns:p14="http://schemas.microsoft.com/office/powerpoint/2010/main" val="2623624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26">
            <a:extLst>
              <a:ext uri="{FF2B5EF4-FFF2-40B4-BE49-F238E27FC236}">
                <a16:creationId xmlns:a16="http://schemas.microsoft.com/office/drawing/2014/main" id="{3EB487C6-3DD0-FB47-8B14-FF74C8CDDC2A}"/>
              </a:ext>
            </a:extLst>
          </p:cNvPr>
          <p:cNvSpPr txBox="1">
            <a:spLocks noChangeArrowheads="1"/>
          </p:cNvSpPr>
          <p:nvPr/>
        </p:nvSpPr>
        <p:spPr>
          <a:xfrm>
            <a:off x="326571" y="-29011"/>
            <a:ext cx="8890000" cy="857250"/>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rgbClr val="09198D"/>
                </a:solidFill>
                <a:latin typeface="+mn-lt"/>
              </a:rPr>
              <a:t>Double-Ended RF Circuit for RCA 7835 and Thales TH628L</a:t>
            </a:r>
          </a:p>
        </p:txBody>
      </p:sp>
      <p:sp>
        <p:nvSpPr>
          <p:cNvPr id="5" name="Rectangle 1027">
            <a:extLst>
              <a:ext uri="{FF2B5EF4-FFF2-40B4-BE49-F238E27FC236}">
                <a16:creationId xmlns:a16="http://schemas.microsoft.com/office/drawing/2014/main" id="{07857595-36B4-A54F-8311-46EADFBF6D67}"/>
              </a:ext>
            </a:extLst>
          </p:cNvPr>
          <p:cNvSpPr>
            <a:spLocks noChangeArrowheads="1"/>
          </p:cNvSpPr>
          <p:nvPr/>
        </p:nvSpPr>
        <p:spPr bwMode="auto">
          <a:xfrm>
            <a:off x="294363" y="717521"/>
            <a:ext cx="8766629" cy="5232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a:spAutoFit/>
          </a:bodyPr>
          <a:lstStyle/>
          <a:p>
            <a:pPr eaLnBrk="1" hangingPunct="1"/>
            <a:r>
              <a:rPr lang="en-US" sz="1400" b="1" dirty="0"/>
              <a:t>Requires a “slave</a:t>
            </a:r>
            <a:r>
              <a:rPr lang="ja-JP" altLang="en-US" sz="1400" b="1"/>
              <a:t>”</a:t>
            </a:r>
            <a:r>
              <a:rPr lang="en-US" sz="1400" b="1" dirty="0"/>
              <a:t>circuit on one end of both the input and output terminals and a movable tuner on the opposite end of each. This maintains voltage antinode at center of the active region within the tube, making a </a:t>
            </a:r>
            <a:r>
              <a:rPr lang="en-US" sz="1400" b="1" dirty="0">
                <a:latin typeface="Symbol" pitchFamily="2" charset="2"/>
              </a:rPr>
              <a:t>l/2</a:t>
            </a:r>
            <a:r>
              <a:rPr lang="en-US" sz="1400" b="1" dirty="0"/>
              <a:t> resonator</a:t>
            </a:r>
          </a:p>
        </p:txBody>
      </p:sp>
      <p:pic>
        <p:nvPicPr>
          <p:cNvPr id="6" name="Picture 1028" descr="active region in tube">
            <a:extLst>
              <a:ext uri="{FF2B5EF4-FFF2-40B4-BE49-F238E27FC236}">
                <a16:creationId xmlns:a16="http://schemas.microsoft.com/office/drawing/2014/main" id="{45460E81-B6F5-A04F-97B0-11DD325C38B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97469" y="1176579"/>
            <a:ext cx="2698760" cy="3371174"/>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 Box 1029">
            <a:extLst>
              <a:ext uri="{FF2B5EF4-FFF2-40B4-BE49-F238E27FC236}">
                <a16:creationId xmlns:a16="http://schemas.microsoft.com/office/drawing/2014/main" id="{0894B140-886A-3F4E-A009-A4C8E4C1AD59}"/>
              </a:ext>
            </a:extLst>
          </p:cNvPr>
          <p:cNvSpPr txBox="1">
            <a:spLocks noChangeArrowheads="1"/>
          </p:cNvSpPr>
          <p:nvPr/>
        </p:nvSpPr>
        <p:spPr bwMode="auto">
          <a:xfrm>
            <a:off x="1176106" y="4584243"/>
            <a:ext cx="7190930" cy="23083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a:spAutoFit/>
          </a:bodyPr>
          <a:lstStyle/>
          <a:p>
            <a:r>
              <a:rPr lang="en-US" sz="900" b="1" i="1" dirty="0">
                <a:latin typeface="Arial" panose="020B0604020202020204" pitchFamily="34" charset="0"/>
                <a:cs typeface="Arial" panose="020B0604020202020204" pitchFamily="34" charset="0"/>
              </a:rPr>
              <a:t>“Advances in the Techniques and Applications of Very High Power Grid-Controlled Tubes</a:t>
            </a:r>
            <a:r>
              <a:rPr lang="ja-JP" altLang="en-US" sz="900" b="1" i="1" dirty="0">
                <a:latin typeface="Arial" panose="020B0604020202020204" pitchFamily="34" charset="0"/>
                <a:cs typeface="Arial" panose="020B0604020202020204" pitchFamily="34" charset="0"/>
              </a:rPr>
              <a:t>”</a:t>
            </a:r>
            <a:r>
              <a:rPr lang="en-US" sz="900" b="1" i="1" dirty="0">
                <a:latin typeface="Arial" panose="020B0604020202020204" pitchFamily="34" charset="0"/>
                <a:cs typeface="Arial" panose="020B0604020202020204" pitchFamily="34" charset="0"/>
              </a:rPr>
              <a:t>, Hoover, IEE paper 2752R, Nov. 1958</a:t>
            </a:r>
          </a:p>
        </p:txBody>
      </p:sp>
      <p:sp>
        <p:nvSpPr>
          <p:cNvPr id="2" name="Rectangle 1">
            <a:extLst>
              <a:ext uri="{FF2B5EF4-FFF2-40B4-BE49-F238E27FC236}">
                <a16:creationId xmlns:a16="http://schemas.microsoft.com/office/drawing/2014/main" id="{48AE924D-BC77-1E43-9AC1-B9205857BC01}"/>
              </a:ext>
            </a:extLst>
          </p:cNvPr>
          <p:cNvSpPr/>
          <p:nvPr/>
        </p:nvSpPr>
        <p:spPr>
          <a:xfrm>
            <a:off x="4296227" y="3066695"/>
            <a:ext cx="3091543" cy="715581"/>
          </a:xfrm>
          <a:prstGeom prst="rect">
            <a:avLst/>
          </a:prstGeom>
        </p:spPr>
        <p:txBody>
          <a:bodyPr wrap="square">
            <a:spAutoFit/>
          </a:bodyPr>
          <a:lstStyle/>
          <a:p>
            <a:r>
              <a:rPr lang="en-US" sz="1350" b="1" dirty="0"/>
              <a:t>Megawatts of RF power at VHF </a:t>
            </a:r>
            <a:r>
              <a:rPr lang="en-US" sz="1350" b="1" dirty="0">
                <a:sym typeface="Wingdings" pitchFamily="2" charset="2"/>
              </a:rPr>
              <a:t> </a:t>
            </a:r>
            <a:r>
              <a:rPr lang="en-US" sz="1350" b="1" dirty="0"/>
              <a:t>UHF by doubling height of active beam region, E</a:t>
            </a:r>
            <a:r>
              <a:rPr lang="en-US" sz="1350" b="1" baseline="-25000" dirty="0"/>
              <a:t>max</a:t>
            </a:r>
            <a:r>
              <a:rPr lang="en-US" sz="1350" b="1" dirty="0"/>
              <a:t> is in center of beam region </a:t>
            </a:r>
          </a:p>
        </p:txBody>
      </p:sp>
      <p:sp>
        <p:nvSpPr>
          <p:cNvPr id="8" name="Rectangle 7">
            <a:extLst>
              <a:ext uri="{FF2B5EF4-FFF2-40B4-BE49-F238E27FC236}">
                <a16:creationId xmlns:a16="http://schemas.microsoft.com/office/drawing/2014/main" id="{2B858243-D750-8640-99EB-6C5FB36C6290}"/>
              </a:ext>
            </a:extLst>
          </p:cNvPr>
          <p:cNvSpPr/>
          <p:nvPr/>
        </p:nvSpPr>
        <p:spPr>
          <a:xfrm>
            <a:off x="4296226" y="1574771"/>
            <a:ext cx="4492173" cy="507831"/>
          </a:xfrm>
          <a:prstGeom prst="rect">
            <a:avLst/>
          </a:prstGeom>
        </p:spPr>
        <p:txBody>
          <a:bodyPr wrap="square">
            <a:spAutoFit/>
          </a:bodyPr>
          <a:lstStyle/>
          <a:p>
            <a:r>
              <a:rPr lang="en-US" sz="1350" b="1" dirty="0"/>
              <a:t>Conventional radial beam tetrodes are made like this. </a:t>
            </a:r>
          </a:p>
          <a:p>
            <a:r>
              <a:rPr lang="en-US" sz="1350" b="1" dirty="0"/>
              <a:t>Dead head horizontal space above beam region is capacitive</a:t>
            </a:r>
          </a:p>
        </p:txBody>
      </p:sp>
    </p:spTree>
    <p:extLst>
      <p:ext uri="{BB962C8B-B14F-4D97-AF65-F5344CB8AC3E}">
        <p14:creationId xmlns:p14="http://schemas.microsoft.com/office/powerpoint/2010/main" val="1506423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6B000E-32CD-CF94-67FA-F8AB818776AF}"/>
              </a:ext>
            </a:extLst>
          </p:cNvPr>
          <p:cNvSpPr>
            <a:spLocks noGrp="1"/>
          </p:cNvSpPr>
          <p:nvPr>
            <p:ph type="body" sz="quarter" idx="14"/>
          </p:nvPr>
        </p:nvSpPr>
        <p:spPr>
          <a:xfrm>
            <a:off x="743790" y="100907"/>
            <a:ext cx="7656420" cy="669156"/>
          </a:xfrm>
        </p:spPr>
        <p:txBody>
          <a:bodyPr/>
          <a:lstStyle/>
          <a:p>
            <a:r>
              <a:rPr lang="en-US" sz="2800" dirty="0"/>
              <a:t>Thales Developed Substantial Innovations to </a:t>
            </a:r>
          </a:p>
          <a:p>
            <a:r>
              <a:rPr lang="en-US" sz="2800" dirty="0"/>
              <a:t>       Make a Double-Ended Tetrode in 1993 </a:t>
            </a:r>
            <a:r>
              <a:rPr lang="en-US" sz="2100" dirty="0"/>
              <a:t>     </a:t>
            </a:r>
          </a:p>
        </p:txBody>
      </p:sp>
      <p:pic>
        <p:nvPicPr>
          <p:cNvPr id="17" name="object 41">
            <a:extLst>
              <a:ext uri="{FF2B5EF4-FFF2-40B4-BE49-F238E27FC236}">
                <a16:creationId xmlns:a16="http://schemas.microsoft.com/office/drawing/2014/main" id="{CCD70813-7DE1-9C40-9E91-3CCB2E0140C8}"/>
              </a:ext>
            </a:extLst>
          </p:cNvPr>
          <p:cNvPicPr/>
          <p:nvPr/>
        </p:nvPicPr>
        <p:blipFill>
          <a:blip r:embed="rId2" cstate="print"/>
          <a:stretch>
            <a:fillRect/>
          </a:stretch>
        </p:blipFill>
        <p:spPr>
          <a:xfrm>
            <a:off x="4010227" y="962001"/>
            <a:ext cx="1366636" cy="1588621"/>
          </a:xfrm>
          <a:prstGeom prst="rect">
            <a:avLst/>
          </a:prstGeom>
        </p:spPr>
      </p:pic>
      <p:pic>
        <p:nvPicPr>
          <p:cNvPr id="18" name="object 40">
            <a:extLst>
              <a:ext uri="{FF2B5EF4-FFF2-40B4-BE49-F238E27FC236}">
                <a16:creationId xmlns:a16="http://schemas.microsoft.com/office/drawing/2014/main" id="{E2B62967-5472-034C-8530-6F24F9CAB442}"/>
              </a:ext>
            </a:extLst>
          </p:cNvPr>
          <p:cNvPicPr/>
          <p:nvPr/>
        </p:nvPicPr>
        <p:blipFill>
          <a:blip r:embed="rId3" cstate="print"/>
          <a:stretch>
            <a:fillRect/>
          </a:stretch>
        </p:blipFill>
        <p:spPr>
          <a:xfrm>
            <a:off x="5644946" y="962001"/>
            <a:ext cx="1947492" cy="1588621"/>
          </a:xfrm>
          <a:prstGeom prst="rect">
            <a:avLst/>
          </a:prstGeom>
        </p:spPr>
      </p:pic>
      <p:sp>
        <p:nvSpPr>
          <p:cNvPr id="2" name="TextBox 1">
            <a:extLst>
              <a:ext uri="{FF2B5EF4-FFF2-40B4-BE49-F238E27FC236}">
                <a16:creationId xmlns:a16="http://schemas.microsoft.com/office/drawing/2014/main" id="{451DAAD4-A91D-2746-BD46-9924D4466FB2}"/>
              </a:ext>
            </a:extLst>
          </p:cNvPr>
          <p:cNvSpPr txBox="1"/>
          <p:nvPr/>
        </p:nvSpPr>
        <p:spPr>
          <a:xfrm>
            <a:off x="3873079" y="2550623"/>
            <a:ext cx="1535228" cy="276999"/>
          </a:xfrm>
          <a:prstGeom prst="rect">
            <a:avLst/>
          </a:prstGeom>
          <a:noFill/>
        </p:spPr>
        <p:txBody>
          <a:bodyPr wrap="none" rtlCol="0">
            <a:spAutoFit/>
          </a:bodyPr>
          <a:lstStyle/>
          <a:p>
            <a:r>
              <a:rPr lang="en-US" sz="1200" b="1" dirty="0"/>
              <a:t>Welded Mesh Heater</a:t>
            </a:r>
          </a:p>
        </p:txBody>
      </p:sp>
      <p:sp>
        <p:nvSpPr>
          <p:cNvPr id="19" name="TextBox 18">
            <a:extLst>
              <a:ext uri="{FF2B5EF4-FFF2-40B4-BE49-F238E27FC236}">
                <a16:creationId xmlns:a16="http://schemas.microsoft.com/office/drawing/2014/main" id="{DEA98F3D-8006-2A4C-AF04-E13EFA971FA1}"/>
              </a:ext>
            </a:extLst>
          </p:cNvPr>
          <p:cNvSpPr txBox="1"/>
          <p:nvPr/>
        </p:nvSpPr>
        <p:spPr>
          <a:xfrm>
            <a:off x="5526927" y="2553595"/>
            <a:ext cx="1922129" cy="276999"/>
          </a:xfrm>
          <a:prstGeom prst="rect">
            <a:avLst/>
          </a:prstGeom>
          <a:noFill/>
        </p:spPr>
        <p:txBody>
          <a:bodyPr wrap="none" rtlCol="0">
            <a:spAutoFit/>
          </a:bodyPr>
          <a:lstStyle/>
          <a:p>
            <a:r>
              <a:rPr lang="en-US" sz="1200" b="1" dirty="0"/>
              <a:t>PG Control and Screen Grid</a:t>
            </a:r>
          </a:p>
        </p:txBody>
      </p:sp>
      <p:sp>
        <p:nvSpPr>
          <p:cNvPr id="20" name="TextBox 19">
            <a:extLst>
              <a:ext uri="{FF2B5EF4-FFF2-40B4-BE49-F238E27FC236}">
                <a16:creationId xmlns:a16="http://schemas.microsoft.com/office/drawing/2014/main" id="{83835F47-D47E-814B-A142-4231136CA312}"/>
              </a:ext>
            </a:extLst>
          </p:cNvPr>
          <p:cNvSpPr txBox="1"/>
          <p:nvPr/>
        </p:nvSpPr>
        <p:spPr>
          <a:xfrm>
            <a:off x="480087" y="2879924"/>
            <a:ext cx="7981742" cy="1259319"/>
          </a:xfrm>
          <a:prstGeom prst="rect">
            <a:avLst/>
          </a:prstGeom>
          <a:noFill/>
        </p:spPr>
        <p:txBody>
          <a:bodyPr wrap="square" rtlCol="0">
            <a:spAutoFit/>
          </a:bodyPr>
          <a:lstStyle/>
          <a:p>
            <a:pPr marL="214313" indent="-214313">
              <a:buFont typeface="Arial" panose="020B0604020202020204" pitchFamily="34" charset="0"/>
              <a:buChar char="•"/>
            </a:pPr>
            <a:r>
              <a:rPr lang="en-US" sz="1350" b="1" dirty="0"/>
              <a:t>Pyrolytic graphite grids allows high temperature processing so no need for external appendage ion pump. Tubes have very few trips at first turn on. </a:t>
            </a:r>
          </a:p>
          <a:p>
            <a:pPr marL="214313" indent="-214313">
              <a:spcBef>
                <a:spcPts val="450"/>
              </a:spcBef>
              <a:buFont typeface="Arial" panose="020B0604020202020204" pitchFamily="34" charset="0"/>
              <a:buChar char="•"/>
            </a:pPr>
            <a:r>
              <a:rPr lang="en-US" sz="1350" b="1" dirty="0"/>
              <a:t>Low secondary emission from PG and close G1-K spacing for increased power gain, yet stable mechanical properties adjacent to 1950K filament</a:t>
            </a:r>
          </a:p>
          <a:p>
            <a:pPr marL="214313" indent="-214313">
              <a:spcBef>
                <a:spcPts val="450"/>
              </a:spcBef>
              <a:buFont typeface="Arial" panose="020B0604020202020204" pitchFamily="34" charset="0"/>
              <a:buChar char="•"/>
            </a:pPr>
            <a:r>
              <a:rPr lang="en-US" sz="1350" b="1" dirty="0"/>
              <a:t>Same double-ended resonator concept as RCA tube for 2 x power with twice active grid height</a:t>
            </a:r>
          </a:p>
        </p:txBody>
      </p:sp>
      <p:pic>
        <p:nvPicPr>
          <p:cNvPr id="22" name="Picture 21">
            <a:extLst>
              <a:ext uri="{FF2B5EF4-FFF2-40B4-BE49-F238E27FC236}">
                <a16:creationId xmlns:a16="http://schemas.microsoft.com/office/drawing/2014/main" id="{294B02A8-741C-4A43-BD01-9DD2345EA8E7}"/>
              </a:ext>
            </a:extLst>
          </p:cNvPr>
          <p:cNvPicPr>
            <a:picLocks noChangeAspect="1"/>
          </p:cNvPicPr>
          <p:nvPr/>
        </p:nvPicPr>
        <p:blipFill>
          <a:blip r:embed="rId4"/>
          <a:stretch>
            <a:fillRect/>
          </a:stretch>
        </p:blipFill>
        <p:spPr>
          <a:xfrm>
            <a:off x="1417657" y="962002"/>
            <a:ext cx="2324487" cy="1588621"/>
          </a:xfrm>
          <a:prstGeom prst="rect">
            <a:avLst/>
          </a:prstGeom>
        </p:spPr>
      </p:pic>
      <p:sp>
        <p:nvSpPr>
          <p:cNvPr id="23" name="TextBox 22">
            <a:extLst>
              <a:ext uri="{FF2B5EF4-FFF2-40B4-BE49-F238E27FC236}">
                <a16:creationId xmlns:a16="http://schemas.microsoft.com/office/drawing/2014/main" id="{D62D1A8D-8C86-B94E-830C-D0515E34CB06}"/>
              </a:ext>
            </a:extLst>
          </p:cNvPr>
          <p:cNvSpPr txBox="1"/>
          <p:nvPr/>
        </p:nvSpPr>
        <p:spPr>
          <a:xfrm>
            <a:off x="1731939" y="2550623"/>
            <a:ext cx="1619226" cy="276999"/>
          </a:xfrm>
          <a:prstGeom prst="rect">
            <a:avLst/>
          </a:prstGeom>
          <a:noFill/>
        </p:spPr>
        <p:txBody>
          <a:bodyPr wrap="none" rtlCol="0">
            <a:spAutoFit/>
          </a:bodyPr>
          <a:lstStyle/>
          <a:p>
            <a:r>
              <a:rPr lang="en-US" sz="1200" b="1" dirty="0"/>
              <a:t>D28 Prototype in 1994</a:t>
            </a:r>
          </a:p>
        </p:txBody>
      </p:sp>
      <p:sp>
        <p:nvSpPr>
          <p:cNvPr id="24" name="Rectangle 23">
            <a:extLst>
              <a:ext uri="{FF2B5EF4-FFF2-40B4-BE49-F238E27FC236}">
                <a16:creationId xmlns:a16="http://schemas.microsoft.com/office/drawing/2014/main" id="{4F23D637-D823-F946-B6E2-E74B52451185}"/>
              </a:ext>
            </a:extLst>
          </p:cNvPr>
          <p:cNvSpPr/>
          <p:nvPr/>
        </p:nvSpPr>
        <p:spPr>
          <a:xfrm>
            <a:off x="1579418" y="4214628"/>
            <a:ext cx="6515100" cy="507831"/>
          </a:xfrm>
          <a:prstGeom prst="rect">
            <a:avLst/>
          </a:prstGeom>
        </p:spPr>
        <p:txBody>
          <a:bodyPr wrap="square">
            <a:spAutoFit/>
          </a:bodyPr>
          <a:lstStyle/>
          <a:p>
            <a:pPr algn="just">
              <a:tabLst>
                <a:tab pos="270034" algn="l"/>
              </a:tabLst>
            </a:pPr>
            <a:r>
              <a:rPr lang="en-GB" sz="900" b="1" i="1" dirty="0">
                <a:latin typeface="Arial" panose="020B0604020202020204" pitchFamily="34" charset="0"/>
                <a:ea typeface="Times New Roman" panose="02020603050405020304" pitchFamily="18" charset="0"/>
                <a:cs typeface="Arial" panose="020B0604020202020204" pitchFamily="34" charset="0"/>
              </a:rPr>
              <a:t>“A New Generation of Gridded Tubes for Higher Power and Frequencies”, Clerc, </a:t>
            </a:r>
            <a:r>
              <a:rPr lang="en-GB" sz="900" b="1" i="1" dirty="0" err="1">
                <a:latin typeface="Arial" panose="020B0604020202020204" pitchFamily="34" charset="0"/>
                <a:ea typeface="Times New Roman" panose="02020603050405020304" pitchFamily="18" charset="0"/>
                <a:cs typeface="Arial" panose="020B0604020202020204" pitchFamily="34" charset="0"/>
              </a:rPr>
              <a:t>Ichac</a:t>
            </a:r>
            <a:r>
              <a:rPr lang="en-GB" sz="900" b="1" i="1" dirty="0">
                <a:latin typeface="Arial" panose="020B0604020202020204" pitchFamily="34" charset="0"/>
                <a:ea typeface="Times New Roman" panose="02020603050405020304" pitchFamily="18" charset="0"/>
                <a:cs typeface="Arial" panose="020B0604020202020204" pitchFamily="34" charset="0"/>
              </a:rPr>
              <a:t>, Robert, PAC’97</a:t>
            </a:r>
            <a:endParaRPr lang="en-US" sz="900" b="1" i="1" dirty="0">
              <a:latin typeface="Arial" panose="020B0604020202020204" pitchFamily="34" charset="0"/>
              <a:ea typeface="Times New Roman" panose="02020603050405020304" pitchFamily="18" charset="0"/>
              <a:cs typeface="Arial" panose="020B0604020202020204" pitchFamily="34" charset="0"/>
            </a:endParaRPr>
          </a:p>
          <a:p>
            <a:pPr algn="just">
              <a:tabLst>
                <a:tab pos="270034" algn="l"/>
              </a:tabLst>
            </a:pPr>
            <a:r>
              <a:rPr lang="en-GB" sz="900" b="1" i="1" dirty="0">
                <a:latin typeface="Arial" panose="020B0604020202020204" pitchFamily="34" charset="0"/>
                <a:ea typeface="Times New Roman" panose="02020603050405020304" pitchFamily="18" charset="0"/>
                <a:cs typeface="Arial" panose="020B0604020202020204" pitchFamily="34" charset="0"/>
              </a:rPr>
              <a:t>“</a:t>
            </a:r>
            <a:r>
              <a:rPr lang="en-GB" sz="900" b="1" i="1" dirty="0" err="1">
                <a:latin typeface="Arial" panose="020B0604020202020204" pitchFamily="34" charset="0"/>
                <a:ea typeface="Times New Roman" panose="02020603050405020304" pitchFamily="18" charset="0"/>
                <a:cs typeface="Arial" panose="020B0604020202020204" pitchFamily="34" charset="0"/>
              </a:rPr>
              <a:t>Diacrode</a:t>
            </a:r>
            <a:r>
              <a:rPr lang="en-GB" sz="900" b="1" i="1" dirty="0">
                <a:latin typeface="Arial" panose="020B0604020202020204" pitchFamily="34" charset="0"/>
                <a:ea typeface="Times New Roman" panose="02020603050405020304" pitchFamily="18" charset="0"/>
                <a:cs typeface="Arial" panose="020B0604020202020204" pitchFamily="34" charset="0"/>
              </a:rPr>
              <a:t> TH628”, Robert, International Vacuum Electronics Conference, 2007</a:t>
            </a:r>
          </a:p>
          <a:p>
            <a:pPr algn="just">
              <a:tabLst>
                <a:tab pos="270034" algn="l"/>
              </a:tabLst>
            </a:pPr>
            <a:r>
              <a:rPr lang="en-GB" sz="900" b="1" i="1" dirty="0">
                <a:latin typeface="Arial" panose="020B0604020202020204" pitchFamily="34" charset="0"/>
                <a:ea typeface="Times New Roman" panose="02020603050405020304" pitchFamily="18" charset="0"/>
                <a:cs typeface="Arial" panose="020B0604020202020204" pitchFamily="34" charset="0"/>
              </a:rPr>
              <a:t>”TH628L </a:t>
            </a:r>
            <a:r>
              <a:rPr lang="en-GB" sz="900" b="1" i="1" dirty="0" err="1">
                <a:latin typeface="Arial" panose="020B0604020202020204" pitchFamily="34" charset="0"/>
                <a:ea typeface="Times New Roman" panose="02020603050405020304" pitchFamily="18" charset="0"/>
                <a:cs typeface="Arial" panose="020B0604020202020204" pitchFamily="34" charset="0"/>
              </a:rPr>
              <a:t>Diacrode</a:t>
            </a:r>
            <a:r>
              <a:rPr lang="en-GB" sz="900" b="1" i="1" dirty="0">
                <a:latin typeface="Arial" panose="020B0604020202020204" pitchFamily="34" charset="0"/>
                <a:ea typeface="Times New Roman" panose="02020603050405020304" pitchFamily="18" charset="0"/>
                <a:cs typeface="Arial" panose="020B0604020202020204" pitchFamily="34" charset="0"/>
              </a:rPr>
              <a:t> Status”, </a:t>
            </a:r>
            <a:r>
              <a:rPr lang="en-GB" sz="900" b="1" i="1" dirty="0" err="1">
                <a:latin typeface="Arial" panose="020B0604020202020204" pitchFamily="34" charset="0"/>
                <a:ea typeface="Times New Roman" panose="02020603050405020304" pitchFamily="18" charset="0"/>
                <a:cs typeface="Arial" panose="020B0604020202020204" pitchFamily="34" charset="0"/>
              </a:rPr>
              <a:t>Grezaud</a:t>
            </a:r>
            <a:r>
              <a:rPr lang="en-GB" sz="900" b="1" i="1" dirty="0">
                <a:latin typeface="Arial" panose="020B0604020202020204" pitchFamily="34" charset="0"/>
                <a:ea typeface="Times New Roman" panose="02020603050405020304" pitchFamily="18" charset="0"/>
                <a:cs typeface="Arial" panose="020B0604020202020204" pitchFamily="34" charset="0"/>
              </a:rPr>
              <a:t>, </a:t>
            </a:r>
            <a:r>
              <a:rPr lang="en-GB" sz="900" b="1" i="1" dirty="0" err="1">
                <a:latin typeface="Arial" panose="020B0604020202020204" pitchFamily="34" charset="0"/>
                <a:ea typeface="Times New Roman" panose="02020603050405020304" pitchFamily="18" charset="0"/>
                <a:cs typeface="Arial" panose="020B0604020202020204" pitchFamily="34" charset="0"/>
              </a:rPr>
              <a:t>Boussaton</a:t>
            </a:r>
            <a:r>
              <a:rPr lang="en-GB" sz="900" b="1" i="1" dirty="0">
                <a:latin typeface="Arial" panose="020B0604020202020204" pitchFamily="34" charset="0"/>
                <a:ea typeface="Times New Roman" panose="02020603050405020304" pitchFamily="18" charset="0"/>
                <a:cs typeface="Arial" panose="020B0604020202020204" pitchFamily="34" charset="0"/>
              </a:rPr>
              <a:t>, Robert, International Vacuum Electronics Conference, 2014</a:t>
            </a:r>
            <a:endParaRPr lang="en-US" sz="900" b="1" i="1"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925555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6B000E-32CD-CF94-67FA-F8AB818776AF}"/>
              </a:ext>
            </a:extLst>
          </p:cNvPr>
          <p:cNvSpPr>
            <a:spLocks noGrp="1"/>
          </p:cNvSpPr>
          <p:nvPr>
            <p:ph type="body" sz="quarter" idx="14"/>
          </p:nvPr>
        </p:nvSpPr>
        <p:spPr>
          <a:xfrm>
            <a:off x="1118897" y="146203"/>
            <a:ext cx="7009294" cy="669156"/>
          </a:xfrm>
        </p:spPr>
        <p:txBody>
          <a:bodyPr/>
          <a:lstStyle/>
          <a:p>
            <a:r>
              <a:rPr lang="en-US" sz="3200" dirty="0"/>
              <a:t>TH628L from Thonon to Los Alamos</a:t>
            </a:r>
          </a:p>
        </p:txBody>
      </p:sp>
      <p:pic>
        <p:nvPicPr>
          <p:cNvPr id="5" name="Picture 4">
            <a:extLst>
              <a:ext uri="{FF2B5EF4-FFF2-40B4-BE49-F238E27FC236}">
                <a16:creationId xmlns:a16="http://schemas.microsoft.com/office/drawing/2014/main" id="{29D70916-3908-4344-9D99-B94B54F90578}"/>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rot="5400000">
            <a:off x="1025298" y="1060356"/>
            <a:ext cx="2004698" cy="1306385"/>
          </a:xfrm>
          <a:prstGeom prst="rect">
            <a:avLst/>
          </a:prstGeom>
        </p:spPr>
      </p:pic>
      <p:pic>
        <p:nvPicPr>
          <p:cNvPr id="6" name="Picture 5">
            <a:extLst>
              <a:ext uri="{FF2B5EF4-FFF2-40B4-BE49-F238E27FC236}">
                <a16:creationId xmlns:a16="http://schemas.microsoft.com/office/drawing/2014/main" id="{3083C199-BDD3-8B41-BADB-13A4FF18B9B1}"/>
              </a:ext>
            </a:extLst>
          </p:cNvPr>
          <p:cNvPicPr>
            <a:picLocks noChangeAspect="1"/>
          </p:cNvPicPr>
          <p:nvPr/>
        </p:nvPicPr>
        <p:blipFill>
          <a:blip r:embed="rId3"/>
          <a:stretch>
            <a:fillRect/>
          </a:stretch>
        </p:blipFill>
        <p:spPr>
          <a:xfrm>
            <a:off x="2914901" y="711199"/>
            <a:ext cx="1466980" cy="2004699"/>
          </a:xfrm>
          <a:prstGeom prst="rect">
            <a:avLst/>
          </a:prstGeom>
        </p:spPr>
      </p:pic>
      <p:pic>
        <p:nvPicPr>
          <p:cNvPr id="7" name="Picture 6" descr="CERN tube hanging.jpg">
            <a:extLst>
              <a:ext uri="{FF2B5EF4-FFF2-40B4-BE49-F238E27FC236}">
                <a16:creationId xmlns:a16="http://schemas.microsoft.com/office/drawing/2014/main" id="{41B141F5-4965-CD47-9FB9-B7C71369710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354655" y="711198"/>
            <a:ext cx="1350945" cy="2004699"/>
          </a:xfrm>
          <a:prstGeom prst="rect">
            <a:avLst/>
          </a:prstGeom>
        </p:spPr>
      </p:pic>
      <p:pic>
        <p:nvPicPr>
          <p:cNvPr id="8" name="Picture 7">
            <a:extLst>
              <a:ext uri="{FF2B5EF4-FFF2-40B4-BE49-F238E27FC236}">
                <a16:creationId xmlns:a16="http://schemas.microsoft.com/office/drawing/2014/main" id="{9615A05A-E487-2B4B-AA94-F0C7C5A036E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623545" y="711198"/>
            <a:ext cx="1503524" cy="2004699"/>
          </a:xfrm>
          <a:prstGeom prst="rect">
            <a:avLst/>
          </a:prstGeom>
        </p:spPr>
      </p:pic>
      <p:sp>
        <p:nvSpPr>
          <p:cNvPr id="10" name="TextBox 9">
            <a:extLst>
              <a:ext uri="{FF2B5EF4-FFF2-40B4-BE49-F238E27FC236}">
                <a16:creationId xmlns:a16="http://schemas.microsoft.com/office/drawing/2014/main" id="{0E4C279B-2FA2-2144-AC3D-15ABCEE637F4}"/>
              </a:ext>
            </a:extLst>
          </p:cNvPr>
          <p:cNvSpPr txBox="1"/>
          <p:nvPr/>
        </p:nvSpPr>
        <p:spPr>
          <a:xfrm>
            <a:off x="1541905" y="2737289"/>
            <a:ext cx="971484" cy="276999"/>
          </a:xfrm>
          <a:prstGeom prst="rect">
            <a:avLst/>
          </a:prstGeom>
          <a:noFill/>
        </p:spPr>
        <p:txBody>
          <a:bodyPr wrap="none" rtlCol="0">
            <a:spAutoFit/>
          </a:bodyPr>
          <a:lstStyle/>
          <a:p>
            <a:r>
              <a:rPr lang="en-US" sz="1200" b="1" dirty="0"/>
              <a:t>After baking</a:t>
            </a:r>
          </a:p>
        </p:txBody>
      </p:sp>
      <p:sp>
        <p:nvSpPr>
          <p:cNvPr id="11" name="TextBox 10">
            <a:extLst>
              <a:ext uri="{FF2B5EF4-FFF2-40B4-BE49-F238E27FC236}">
                <a16:creationId xmlns:a16="http://schemas.microsoft.com/office/drawing/2014/main" id="{D8D956DA-BB94-CE44-B227-0C2AAA3BB556}"/>
              </a:ext>
            </a:extLst>
          </p:cNvPr>
          <p:cNvSpPr txBox="1"/>
          <p:nvPr/>
        </p:nvSpPr>
        <p:spPr>
          <a:xfrm>
            <a:off x="2952527" y="2733030"/>
            <a:ext cx="1391728" cy="276999"/>
          </a:xfrm>
          <a:prstGeom prst="rect">
            <a:avLst/>
          </a:prstGeom>
          <a:noFill/>
        </p:spPr>
        <p:txBody>
          <a:bodyPr wrap="none" rtlCol="0">
            <a:spAutoFit/>
          </a:bodyPr>
          <a:lstStyle/>
          <a:p>
            <a:r>
              <a:rPr lang="en-US" sz="1200" b="1" dirty="0"/>
              <a:t>1 MHz 1.6 MW CW</a:t>
            </a:r>
          </a:p>
        </p:txBody>
      </p:sp>
      <p:sp>
        <p:nvSpPr>
          <p:cNvPr id="12" name="TextBox 11">
            <a:extLst>
              <a:ext uri="{FF2B5EF4-FFF2-40B4-BE49-F238E27FC236}">
                <a16:creationId xmlns:a16="http://schemas.microsoft.com/office/drawing/2014/main" id="{3DF0E4B1-45CA-6D4B-9B26-07701E842D16}"/>
              </a:ext>
            </a:extLst>
          </p:cNvPr>
          <p:cNvSpPr txBox="1"/>
          <p:nvPr/>
        </p:nvSpPr>
        <p:spPr>
          <a:xfrm>
            <a:off x="4732207" y="2733030"/>
            <a:ext cx="1251240" cy="276999"/>
          </a:xfrm>
          <a:prstGeom prst="rect">
            <a:avLst/>
          </a:prstGeom>
          <a:noFill/>
        </p:spPr>
        <p:txBody>
          <a:bodyPr wrap="none" rtlCol="0">
            <a:spAutoFit/>
          </a:bodyPr>
          <a:lstStyle/>
          <a:p>
            <a:r>
              <a:rPr lang="en-US" sz="1200" b="1" dirty="0"/>
              <a:t>200 MHz 3 MWp</a:t>
            </a:r>
          </a:p>
        </p:txBody>
      </p:sp>
      <p:sp>
        <p:nvSpPr>
          <p:cNvPr id="13" name="TextBox 12">
            <a:extLst>
              <a:ext uri="{FF2B5EF4-FFF2-40B4-BE49-F238E27FC236}">
                <a16:creationId xmlns:a16="http://schemas.microsoft.com/office/drawing/2014/main" id="{2F21858D-4BA9-3941-975A-E55A01B80A22}"/>
              </a:ext>
            </a:extLst>
          </p:cNvPr>
          <p:cNvSpPr txBox="1"/>
          <p:nvPr/>
        </p:nvSpPr>
        <p:spPr>
          <a:xfrm>
            <a:off x="6309068" y="2733030"/>
            <a:ext cx="1290931" cy="276999"/>
          </a:xfrm>
          <a:prstGeom prst="rect">
            <a:avLst/>
          </a:prstGeom>
          <a:noFill/>
        </p:spPr>
        <p:txBody>
          <a:bodyPr wrap="none" rtlCol="0">
            <a:spAutoFit/>
          </a:bodyPr>
          <a:lstStyle/>
          <a:p>
            <a:r>
              <a:rPr lang="en-US" sz="1200" b="1" dirty="0"/>
              <a:t>Installing at LANL</a:t>
            </a:r>
          </a:p>
        </p:txBody>
      </p:sp>
      <p:pic>
        <p:nvPicPr>
          <p:cNvPr id="15" name="object 19">
            <a:extLst>
              <a:ext uri="{FF2B5EF4-FFF2-40B4-BE49-F238E27FC236}">
                <a16:creationId xmlns:a16="http://schemas.microsoft.com/office/drawing/2014/main" id="{AA428068-F474-1045-8775-8119C1570E94}"/>
              </a:ext>
            </a:extLst>
          </p:cNvPr>
          <p:cNvPicPr/>
          <p:nvPr/>
        </p:nvPicPr>
        <p:blipFill>
          <a:blip r:embed="rId6" cstate="print"/>
          <a:stretch>
            <a:fillRect/>
          </a:stretch>
        </p:blipFill>
        <p:spPr>
          <a:xfrm>
            <a:off x="3683109" y="2986945"/>
            <a:ext cx="1293863" cy="2156555"/>
          </a:xfrm>
          <a:prstGeom prst="rect">
            <a:avLst/>
          </a:prstGeom>
        </p:spPr>
      </p:pic>
      <p:pic>
        <p:nvPicPr>
          <p:cNvPr id="16" name="object 20">
            <a:extLst>
              <a:ext uri="{FF2B5EF4-FFF2-40B4-BE49-F238E27FC236}">
                <a16:creationId xmlns:a16="http://schemas.microsoft.com/office/drawing/2014/main" id="{31C27726-A5A9-C346-BF93-79744996E6ED}"/>
              </a:ext>
            </a:extLst>
          </p:cNvPr>
          <p:cNvPicPr/>
          <p:nvPr/>
        </p:nvPicPr>
        <p:blipFill>
          <a:blip r:embed="rId7" cstate="print"/>
          <a:stretch>
            <a:fillRect/>
          </a:stretch>
        </p:blipFill>
        <p:spPr>
          <a:xfrm>
            <a:off x="4976972" y="3124002"/>
            <a:ext cx="551486" cy="1974536"/>
          </a:xfrm>
          <a:prstGeom prst="rect">
            <a:avLst/>
          </a:prstGeom>
        </p:spPr>
      </p:pic>
    </p:spTree>
    <p:extLst>
      <p:ext uri="{BB962C8B-B14F-4D97-AF65-F5344CB8AC3E}">
        <p14:creationId xmlns:p14="http://schemas.microsoft.com/office/powerpoint/2010/main" val="2249791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17E0F55-5781-947E-78A4-0600ECF1CFBF}"/>
              </a:ext>
            </a:extLst>
          </p:cNvPr>
          <p:cNvSpPr>
            <a:spLocks noGrp="1"/>
          </p:cNvSpPr>
          <p:nvPr>
            <p:ph type="body" sz="quarter" idx="14"/>
          </p:nvPr>
        </p:nvSpPr>
        <p:spPr>
          <a:xfrm>
            <a:off x="-222529" y="257232"/>
            <a:ext cx="9811657" cy="669156"/>
          </a:xfrm>
        </p:spPr>
        <p:txBody>
          <a:bodyPr/>
          <a:lstStyle/>
          <a:p>
            <a:pPr algn="ctr"/>
            <a:r>
              <a:rPr lang="en-US" dirty="0"/>
              <a:t>RF PA Designed, Prototyped, Tested and Commercialized</a:t>
            </a:r>
          </a:p>
        </p:txBody>
      </p:sp>
      <p:pic>
        <p:nvPicPr>
          <p:cNvPr id="10" name="Picture 9" descr="THPEB062f1a.jpg">
            <a:extLst>
              <a:ext uri="{FF2B5EF4-FFF2-40B4-BE49-F238E27FC236}">
                <a16:creationId xmlns:a16="http://schemas.microsoft.com/office/drawing/2014/main" id="{FE5AEED1-603B-2A44-BE33-81DBA33FFA7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9440" y="810304"/>
            <a:ext cx="3263473" cy="3211310"/>
          </a:xfrm>
          <a:prstGeom prst="rect">
            <a:avLst/>
          </a:prstGeom>
        </p:spPr>
      </p:pic>
      <p:pic>
        <p:nvPicPr>
          <p:cNvPr id="12" name="Picture 11">
            <a:extLst>
              <a:ext uri="{FF2B5EF4-FFF2-40B4-BE49-F238E27FC236}">
                <a16:creationId xmlns:a16="http://schemas.microsoft.com/office/drawing/2014/main" id="{DCE33B69-37DB-854D-AD2E-B32D838576A1}"/>
              </a:ext>
            </a:extLst>
          </p:cNvPr>
          <p:cNvPicPr>
            <a:picLocks noChangeAspect="1"/>
          </p:cNvPicPr>
          <p:nvPr/>
        </p:nvPicPr>
        <p:blipFill>
          <a:blip r:embed="rId3"/>
          <a:stretch>
            <a:fillRect/>
          </a:stretch>
        </p:blipFill>
        <p:spPr>
          <a:xfrm>
            <a:off x="3977186" y="665161"/>
            <a:ext cx="1756938" cy="3632674"/>
          </a:xfrm>
          <a:prstGeom prst="rect">
            <a:avLst/>
          </a:prstGeom>
        </p:spPr>
      </p:pic>
      <p:pic>
        <p:nvPicPr>
          <p:cNvPr id="13" name="Picture 12">
            <a:extLst>
              <a:ext uri="{FF2B5EF4-FFF2-40B4-BE49-F238E27FC236}">
                <a16:creationId xmlns:a16="http://schemas.microsoft.com/office/drawing/2014/main" id="{CF97186D-8352-B549-81D1-7EE145B75CF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109804" y="665161"/>
            <a:ext cx="2038255" cy="3708254"/>
          </a:xfrm>
          <a:prstGeom prst="rect">
            <a:avLst/>
          </a:prstGeom>
        </p:spPr>
      </p:pic>
      <p:sp>
        <p:nvSpPr>
          <p:cNvPr id="14" name="Rectangle 13">
            <a:extLst>
              <a:ext uri="{FF2B5EF4-FFF2-40B4-BE49-F238E27FC236}">
                <a16:creationId xmlns:a16="http://schemas.microsoft.com/office/drawing/2014/main" id="{53C904F1-0099-214D-B210-0DE7706DE216}"/>
              </a:ext>
            </a:extLst>
          </p:cNvPr>
          <p:cNvSpPr/>
          <p:nvPr/>
        </p:nvSpPr>
        <p:spPr>
          <a:xfrm>
            <a:off x="1562672" y="4462398"/>
            <a:ext cx="6444457" cy="507831"/>
          </a:xfrm>
          <a:prstGeom prst="rect">
            <a:avLst/>
          </a:prstGeom>
        </p:spPr>
        <p:txBody>
          <a:bodyPr wrap="square">
            <a:spAutoFit/>
          </a:bodyPr>
          <a:lstStyle/>
          <a:p>
            <a:pPr algn="just">
              <a:tabLst>
                <a:tab pos="270034" algn="l"/>
              </a:tabLst>
            </a:pPr>
            <a:r>
              <a:rPr lang="en-GB" sz="900" b="1" i="1" dirty="0">
                <a:latin typeface="Arial" panose="020B0604020202020204" pitchFamily="34" charset="0"/>
                <a:ea typeface="Times New Roman" panose="02020603050405020304" pitchFamily="18" charset="0"/>
                <a:cs typeface="Arial" panose="020B0604020202020204" pitchFamily="34" charset="0"/>
              </a:rPr>
              <a:t>“Design of a New VHF Power Amplifier System for LANSCE”, Lyles, Chen, </a:t>
            </a:r>
            <a:r>
              <a:rPr lang="en-GB" sz="900" b="1" i="1" dirty="0" err="1">
                <a:latin typeface="Arial" panose="020B0604020202020204" pitchFamily="34" charset="0"/>
                <a:ea typeface="Times New Roman" panose="02020603050405020304" pitchFamily="18" charset="0"/>
                <a:cs typeface="Arial" panose="020B0604020202020204" pitchFamily="34" charset="0"/>
              </a:rPr>
              <a:t>Archuletta</a:t>
            </a:r>
            <a:r>
              <a:rPr lang="en-GB" sz="900" b="1" i="1" dirty="0">
                <a:latin typeface="Arial" panose="020B0604020202020204" pitchFamily="34" charset="0"/>
                <a:ea typeface="Times New Roman" panose="02020603050405020304" pitchFamily="18" charset="0"/>
                <a:cs typeface="Arial" panose="020B0604020202020204" pitchFamily="34" charset="0"/>
              </a:rPr>
              <a:t>, et al, IPAC’10</a:t>
            </a:r>
          </a:p>
          <a:p>
            <a:pPr algn="just">
              <a:tabLst>
                <a:tab pos="270034" algn="l"/>
              </a:tabLst>
            </a:pPr>
            <a:r>
              <a:rPr lang="en-US" sz="900" b="1" i="1" dirty="0">
                <a:latin typeface="Arial" panose="020B0604020202020204" pitchFamily="34" charset="0"/>
                <a:ea typeface="Times New Roman" panose="02020603050405020304" pitchFamily="18" charset="0"/>
                <a:cs typeface="Arial" panose="020B0604020202020204" pitchFamily="34" charset="0"/>
              </a:rPr>
              <a:t>“RF Design and Operating Results for a New 201.25 MHz RF PA for LANSCE”, Lyles, </a:t>
            </a:r>
            <a:r>
              <a:rPr lang="en-US" sz="900" b="1" i="1" dirty="0" err="1">
                <a:latin typeface="Arial" panose="020B0604020202020204" pitchFamily="34" charset="0"/>
                <a:ea typeface="Times New Roman" panose="02020603050405020304" pitchFamily="18" charset="0"/>
                <a:cs typeface="Arial" panose="020B0604020202020204" pitchFamily="34" charset="0"/>
              </a:rPr>
              <a:t>Bultman</a:t>
            </a:r>
            <a:r>
              <a:rPr lang="en-US" sz="900" b="1" i="1" dirty="0">
                <a:latin typeface="Arial" panose="020B0604020202020204" pitchFamily="34" charset="0"/>
                <a:ea typeface="Times New Roman" panose="02020603050405020304" pitchFamily="18" charset="0"/>
                <a:cs typeface="Arial" panose="020B0604020202020204" pitchFamily="34" charset="0"/>
              </a:rPr>
              <a:t>, Chen, et al., PAC’11</a:t>
            </a:r>
          </a:p>
          <a:p>
            <a:pPr algn="just">
              <a:tabLst>
                <a:tab pos="270034" algn="l"/>
              </a:tabLst>
            </a:pPr>
            <a:r>
              <a:rPr lang="en-US" sz="900" b="1" i="1" dirty="0">
                <a:latin typeface="Arial" panose="020B0604020202020204" pitchFamily="34" charset="0"/>
                <a:ea typeface="Times New Roman" panose="02020603050405020304" pitchFamily="18" charset="0"/>
                <a:cs typeface="Arial" panose="020B0604020202020204" pitchFamily="34" charset="0"/>
              </a:rPr>
              <a:t>“Mechanical Design and Fabrication of a New RF Power Amplifier for LANSCE”, Chen, Baca, Borden, et al., PAC’11</a:t>
            </a:r>
          </a:p>
        </p:txBody>
      </p:sp>
    </p:spTree>
    <p:extLst>
      <p:ext uri="{BB962C8B-B14F-4D97-AF65-F5344CB8AC3E}">
        <p14:creationId xmlns:p14="http://schemas.microsoft.com/office/powerpoint/2010/main" val="1435160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17E0F55-5781-947E-78A4-0600ECF1CFBF}"/>
              </a:ext>
            </a:extLst>
          </p:cNvPr>
          <p:cNvSpPr>
            <a:spLocks noGrp="1"/>
          </p:cNvSpPr>
          <p:nvPr>
            <p:ph type="body" sz="quarter" idx="14"/>
          </p:nvPr>
        </p:nvSpPr>
        <p:spPr>
          <a:xfrm>
            <a:off x="355918" y="141165"/>
            <a:ext cx="8202926" cy="669156"/>
          </a:xfrm>
        </p:spPr>
        <p:txBody>
          <a:bodyPr/>
          <a:lstStyle/>
          <a:p>
            <a:pPr algn="ctr"/>
            <a:r>
              <a:rPr lang="en-US" dirty="0"/>
              <a:t>Cutaway View Showing Dual </a:t>
            </a:r>
            <a:r>
              <a:rPr lang="en-US" dirty="0">
                <a:latin typeface="Symbol" pitchFamily="2" charset="2"/>
              </a:rPr>
              <a:t>l/2</a:t>
            </a:r>
            <a:r>
              <a:rPr lang="en-US" dirty="0"/>
              <a:t> E-Field Plotted</a:t>
            </a:r>
          </a:p>
          <a:p>
            <a:pPr algn="ctr"/>
            <a:r>
              <a:rPr lang="en-US" dirty="0"/>
              <a:t>and Capacitive Power Coupler with Tuner Stub</a:t>
            </a:r>
          </a:p>
        </p:txBody>
      </p:sp>
      <p:pic>
        <p:nvPicPr>
          <p:cNvPr id="6" name="Picture 5">
            <a:extLst>
              <a:ext uri="{FF2B5EF4-FFF2-40B4-BE49-F238E27FC236}">
                <a16:creationId xmlns:a16="http://schemas.microsoft.com/office/drawing/2014/main" id="{32E44FF0-85D4-D24A-B4D6-7FA518BCF102}"/>
              </a:ext>
            </a:extLst>
          </p:cNvPr>
          <p:cNvPicPr>
            <a:picLocks noChangeAspect="1"/>
          </p:cNvPicPr>
          <p:nvPr/>
        </p:nvPicPr>
        <p:blipFill>
          <a:blip r:embed="rId2"/>
          <a:stretch>
            <a:fillRect/>
          </a:stretch>
        </p:blipFill>
        <p:spPr>
          <a:xfrm flipH="1">
            <a:off x="2661505" y="875167"/>
            <a:ext cx="3982872" cy="4138902"/>
          </a:xfrm>
          <a:prstGeom prst="rect">
            <a:avLst/>
          </a:prstGeom>
        </p:spPr>
      </p:pic>
      <p:sp>
        <p:nvSpPr>
          <p:cNvPr id="2" name="TextBox 1">
            <a:extLst>
              <a:ext uri="{FF2B5EF4-FFF2-40B4-BE49-F238E27FC236}">
                <a16:creationId xmlns:a16="http://schemas.microsoft.com/office/drawing/2014/main" id="{F3025D21-EA74-E145-9D7E-7D6A128448C9}"/>
              </a:ext>
            </a:extLst>
          </p:cNvPr>
          <p:cNvSpPr txBox="1"/>
          <p:nvPr/>
        </p:nvSpPr>
        <p:spPr>
          <a:xfrm>
            <a:off x="4846275" y="3340757"/>
            <a:ext cx="1314784" cy="230832"/>
          </a:xfrm>
          <a:prstGeom prst="rect">
            <a:avLst/>
          </a:prstGeom>
          <a:noFill/>
        </p:spPr>
        <p:txBody>
          <a:bodyPr wrap="none" rtlCol="0">
            <a:spAutoFit/>
          </a:bodyPr>
          <a:lstStyle/>
          <a:p>
            <a:r>
              <a:rPr lang="en-US" sz="900" b="1" dirty="0"/>
              <a:t>3-1/8 inch coaxial input</a:t>
            </a:r>
          </a:p>
        </p:txBody>
      </p:sp>
      <p:sp>
        <p:nvSpPr>
          <p:cNvPr id="8" name="TextBox 7">
            <a:extLst>
              <a:ext uri="{FF2B5EF4-FFF2-40B4-BE49-F238E27FC236}">
                <a16:creationId xmlns:a16="http://schemas.microsoft.com/office/drawing/2014/main" id="{6A3D9B1D-171B-DC47-87A3-809D8EEC0886}"/>
              </a:ext>
            </a:extLst>
          </p:cNvPr>
          <p:cNvSpPr txBox="1"/>
          <p:nvPr/>
        </p:nvSpPr>
        <p:spPr>
          <a:xfrm>
            <a:off x="4780552" y="1768848"/>
            <a:ext cx="1446230" cy="230832"/>
          </a:xfrm>
          <a:prstGeom prst="rect">
            <a:avLst/>
          </a:prstGeom>
          <a:noFill/>
        </p:spPr>
        <p:txBody>
          <a:bodyPr wrap="none" rtlCol="0">
            <a:spAutoFit/>
          </a:bodyPr>
          <a:lstStyle/>
          <a:p>
            <a:r>
              <a:rPr lang="en-US" sz="900" b="1" dirty="0"/>
              <a:t>9-3/16 inch coaxial output</a:t>
            </a:r>
          </a:p>
        </p:txBody>
      </p:sp>
      <p:sp>
        <p:nvSpPr>
          <p:cNvPr id="9" name="TextBox 8">
            <a:extLst>
              <a:ext uri="{FF2B5EF4-FFF2-40B4-BE49-F238E27FC236}">
                <a16:creationId xmlns:a16="http://schemas.microsoft.com/office/drawing/2014/main" id="{4894026C-11D7-624A-8578-767EDC24D303}"/>
              </a:ext>
            </a:extLst>
          </p:cNvPr>
          <p:cNvSpPr txBox="1"/>
          <p:nvPr/>
        </p:nvSpPr>
        <p:spPr>
          <a:xfrm>
            <a:off x="3848490" y="1573718"/>
            <a:ext cx="478016" cy="207749"/>
          </a:xfrm>
          <a:prstGeom prst="rect">
            <a:avLst/>
          </a:prstGeom>
          <a:noFill/>
        </p:spPr>
        <p:txBody>
          <a:bodyPr wrap="none" rtlCol="0">
            <a:spAutoFit/>
          </a:bodyPr>
          <a:lstStyle/>
          <a:p>
            <a:r>
              <a:rPr lang="en-US" sz="750" b="1" dirty="0"/>
              <a:t>TH628L</a:t>
            </a:r>
          </a:p>
        </p:txBody>
      </p:sp>
      <p:sp>
        <p:nvSpPr>
          <p:cNvPr id="10" name="TextBox 9">
            <a:extLst>
              <a:ext uri="{FF2B5EF4-FFF2-40B4-BE49-F238E27FC236}">
                <a16:creationId xmlns:a16="http://schemas.microsoft.com/office/drawing/2014/main" id="{CEC9B3BE-6EEA-C94E-9AD9-402AA26B9B6E}"/>
              </a:ext>
            </a:extLst>
          </p:cNvPr>
          <p:cNvSpPr txBox="1"/>
          <p:nvPr/>
        </p:nvSpPr>
        <p:spPr>
          <a:xfrm>
            <a:off x="4356716" y="1052886"/>
            <a:ext cx="1572866" cy="230832"/>
          </a:xfrm>
          <a:prstGeom prst="rect">
            <a:avLst/>
          </a:prstGeom>
          <a:noFill/>
        </p:spPr>
        <p:txBody>
          <a:bodyPr wrap="none" rtlCol="0">
            <a:spAutoFit/>
          </a:bodyPr>
          <a:lstStyle/>
          <a:p>
            <a:r>
              <a:rPr lang="en-US" sz="900" b="1" dirty="0"/>
              <a:t>Upper Slave Resonator Short</a:t>
            </a:r>
          </a:p>
        </p:txBody>
      </p:sp>
      <p:sp>
        <p:nvSpPr>
          <p:cNvPr id="11" name="TextBox 10">
            <a:extLst>
              <a:ext uri="{FF2B5EF4-FFF2-40B4-BE49-F238E27FC236}">
                <a16:creationId xmlns:a16="http://schemas.microsoft.com/office/drawing/2014/main" id="{259772D9-FB97-BB41-BDCB-52F06C263E4B}"/>
              </a:ext>
            </a:extLst>
          </p:cNvPr>
          <p:cNvSpPr txBox="1"/>
          <p:nvPr/>
        </p:nvSpPr>
        <p:spPr>
          <a:xfrm>
            <a:off x="4780552" y="4772682"/>
            <a:ext cx="1673856" cy="230832"/>
          </a:xfrm>
          <a:prstGeom prst="rect">
            <a:avLst/>
          </a:prstGeom>
          <a:noFill/>
        </p:spPr>
        <p:txBody>
          <a:bodyPr wrap="none" rtlCol="0">
            <a:spAutoFit/>
          </a:bodyPr>
          <a:lstStyle/>
          <a:p>
            <a:r>
              <a:rPr lang="en-US" sz="900" b="1" dirty="0"/>
              <a:t>Filament Cables 18.4 VDC 980A</a:t>
            </a:r>
          </a:p>
        </p:txBody>
      </p:sp>
      <p:sp>
        <p:nvSpPr>
          <p:cNvPr id="12" name="TextBox 11">
            <a:extLst>
              <a:ext uri="{FF2B5EF4-FFF2-40B4-BE49-F238E27FC236}">
                <a16:creationId xmlns:a16="http://schemas.microsoft.com/office/drawing/2014/main" id="{B770C8AB-0A6A-1549-ADF6-E91FF83035F2}"/>
              </a:ext>
            </a:extLst>
          </p:cNvPr>
          <p:cNvSpPr txBox="1"/>
          <p:nvPr/>
        </p:nvSpPr>
        <p:spPr>
          <a:xfrm>
            <a:off x="3269238" y="1470131"/>
            <a:ext cx="609462" cy="369332"/>
          </a:xfrm>
          <a:prstGeom prst="rect">
            <a:avLst/>
          </a:prstGeom>
          <a:noFill/>
        </p:spPr>
        <p:txBody>
          <a:bodyPr wrap="none" rtlCol="0">
            <a:spAutoFit/>
          </a:bodyPr>
          <a:lstStyle/>
          <a:p>
            <a:r>
              <a:rPr lang="en-US" sz="900" b="1" dirty="0"/>
              <a:t>Anode </a:t>
            </a:r>
          </a:p>
          <a:p>
            <a:r>
              <a:rPr lang="en-US" sz="900" b="1" dirty="0"/>
              <a:t>23 kV DC</a:t>
            </a:r>
          </a:p>
        </p:txBody>
      </p:sp>
    </p:spTree>
    <p:extLst>
      <p:ext uri="{BB962C8B-B14F-4D97-AF65-F5344CB8AC3E}">
        <p14:creationId xmlns:p14="http://schemas.microsoft.com/office/powerpoint/2010/main" val="1679111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B5148BB-28BE-E745-AB73-8310DE2911A1}"/>
              </a:ext>
            </a:extLst>
          </p:cNvPr>
          <p:cNvPicPr>
            <a:picLocks noChangeAspect="1"/>
          </p:cNvPicPr>
          <p:nvPr/>
        </p:nvPicPr>
        <p:blipFill>
          <a:blip r:embed="rId2"/>
          <a:stretch>
            <a:fillRect/>
          </a:stretch>
        </p:blipFill>
        <p:spPr>
          <a:xfrm>
            <a:off x="1684888" y="893524"/>
            <a:ext cx="5774224" cy="3849483"/>
          </a:xfrm>
          <a:prstGeom prst="rect">
            <a:avLst/>
          </a:prstGeom>
        </p:spPr>
      </p:pic>
      <p:sp>
        <p:nvSpPr>
          <p:cNvPr id="5" name="Text Placeholder 2">
            <a:extLst>
              <a:ext uri="{FF2B5EF4-FFF2-40B4-BE49-F238E27FC236}">
                <a16:creationId xmlns:a16="http://schemas.microsoft.com/office/drawing/2014/main" id="{C2098DEF-4903-EE44-9D71-A15E1C523350}"/>
              </a:ext>
            </a:extLst>
          </p:cNvPr>
          <p:cNvSpPr>
            <a:spLocks noGrp="1"/>
          </p:cNvSpPr>
          <p:nvPr>
            <p:ph type="body" sz="quarter" idx="14"/>
          </p:nvPr>
        </p:nvSpPr>
        <p:spPr>
          <a:xfrm>
            <a:off x="975872" y="289104"/>
            <a:ext cx="8454613" cy="669156"/>
          </a:xfrm>
        </p:spPr>
        <p:txBody>
          <a:bodyPr/>
          <a:lstStyle/>
          <a:p>
            <a:r>
              <a:rPr lang="en-US" sz="2800" dirty="0"/>
              <a:t>Power Coupling Adjusted While Operating</a:t>
            </a:r>
          </a:p>
        </p:txBody>
      </p:sp>
    </p:spTree>
    <p:extLst>
      <p:ext uri="{BB962C8B-B14F-4D97-AF65-F5344CB8AC3E}">
        <p14:creationId xmlns:p14="http://schemas.microsoft.com/office/powerpoint/2010/main" val="2791089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26BF605-FA08-2C7E-52F3-3190E1A05EA7}"/>
              </a:ext>
            </a:extLst>
          </p:cNvPr>
          <p:cNvSpPr>
            <a:spLocks noGrp="1"/>
          </p:cNvSpPr>
          <p:nvPr>
            <p:ph type="body" sz="quarter" idx="14"/>
          </p:nvPr>
        </p:nvSpPr>
        <p:spPr>
          <a:xfrm>
            <a:off x="1454243" y="265497"/>
            <a:ext cx="6172200" cy="669156"/>
          </a:xfrm>
        </p:spPr>
        <p:txBody>
          <a:bodyPr/>
          <a:lstStyle/>
          <a:p>
            <a:pPr algn="ctr"/>
            <a:r>
              <a:rPr lang="en-US" sz="3200" dirty="0"/>
              <a:t>Prototype Fabricated at LANL</a:t>
            </a:r>
            <a:r>
              <a:rPr lang="en-US" sz="2100" dirty="0"/>
              <a:t> </a:t>
            </a:r>
          </a:p>
        </p:txBody>
      </p:sp>
      <p:pic>
        <p:nvPicPr>
          <p:cNvPr id="5" name="Picture 4" descr="raw forgings in November">
            <a:extLst>
              <a:ext uri="{FF2B5EF4-FFF2-40B4-BE49-F238E27FC236}">
                <a16:creationId xmlns:a16="http://schemas.microsoft.com/office/drawing/2014/main" id="{589247BC-CDD0-89EB-EADF-F32CDC347462}"/>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190568" y="851786"/>
            <a:ext cx="2031136" cy="1371600"/>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5" descr="cutting cylinder Grid">
            <a:extLst>
              <a:ext uri="{FF2B5EF4-FFF2-40B4-BE49-F238E27FC236}">
                <a16:creationId xmlns:a16="http://schemas.microsoft.com/office/drawing/2014/main" id="{9E7A069D-B506-30A2-9BDB-B84DB92BF2C1}"/>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327625" y="2321183"/>
            <a:ext cx="1894079" cy="137160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6" descr="IMG_5762.jpg">
            <a:extLst>
              <a:ext uri="{FF2B5EF4-FFF2-40B4-BE49-F238E27FC236}">
                <a16:creationId xmlns:a16="http://schemas.microsoft.com/office/drawing/2014/main" id="{57D0B429-97B9-36E7-6D18-6D5799B57B5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85379" y="840708"/>
            <a:ext cx="1822826" cy="1371600"/>
          </a:xfrm>
          <a:prstGeom prst="rect">
            <a:avLst/>
          </a:prstGeom>
        </p:spPr>
      </p:pic>
      <p:pic>
        <p:nvPicPr>
          <p:cNvPr id="8" name="Picture 7" descr="P1000523">
            <a:extLst>
              <a:ext uri="{FF2B5EF4-FFF2-40B4-BE49-F238E27FC236}">
                <a16:creationId xmlns:a16="http://schemas.microsoft.com/office/drawing/2014/main" id="{7D750DEA-1C9E-5BE2-6E5B-BF2056027498}"/>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840163" y="840708"/>
            <a:ext cx="1499178" cy="1371600"/>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8" descr="P1000533">
            <a:extLst>
              <a:ext uri="{FF2B5EF4-FFF2-40B4-BE49-F238E27FC236}">
                <a16:creationId xmlns:a16="http://schemas.microsoft.com/office/drawing/2014/main" id="{3A6651DE-5535-F2D3-CB22-8FCF34AE6471}"/>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689447" y="2310074"/>
            <a:ext cx="1814118" cy="1388438"/>
          </a:xfrm>
          <a:prstGeom prst="rect">
            <a:avLst/>
          </a:prstGeom>
          <a:noFill/>
          <a:effectLst>
            <a:outerShdw blurRad="63500" dist="38099" dir="2700000" algn="ctr" rotWithShape="0">
              <a:srgbClr val="000000">
                <a:alpha val="74998"/>
              </a:srgbClr>
            </a:outerShdw>
          </a:effectLst>
          <a:extLst>
            <a:ext uri="{909E8E84-426E-40dd-AFC4-6F175D3DCCD1}">
              <a14:hiddenFill xmlns=""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E389038B-A077-E416-AA70-DFA9175D473A}"/>
              </a:ext>
            </a:extLst>
          </p:cNvPr>
          <p:cNvSpPr txBox="1"/>
          <p:nvPr/>
        </p:nvSpPr>
        <p:spPr>
          <a:xfrm>
            <a:off x="932977" y="4205032"/>
            <a:ext cx="7214732" cy="338554"/>
          </a:xfrm>
          <a:prstGeom prst="rect">
            <a:avLst/>
          </a:prstGeom>
          <a:noFill/>
        </p:spPr>
        <p:txBody>
          <a:bodyPr wrap="none" rtlCol="0">
            <a:spAutoFit/>
          </a:bodyPr>
          <a:lstStyle/>
          <a:p>
            <a:r>
              <a:rPr lang="en-US" sz="1600" b="1" dirty="0"/>
              <a:t>Technology Commercialized at Continental Electronics Corp to Build 7 Amplifiers</a:t>
            </a:r>
          </a:p>
        </p:txBody>
      </p:sp>
      <p:sp>
        <p:nvSpPr>
          <p:cNvPr id="11" name="Rectangle 10">
            <a:extLst>
              <a:ext uri="{FF2B5EF4-FFF2-40B4-BE49-F238E27FC236}">
                <a16:creationId xmlns:a16="http://schemas.microsoft.com/office/drawing/2014/main" id="{7F3F98F3-EB7D-5DF2-6F77-52219037F43E}"/>
              </a:ext>
            </a:extLst>
          </p:cNvPr>
          <p:cNvSpPr/>
          <p:nvPr/>
        </p:nvSpPr>
        <p:spPr>
          <a:xfrm>
            <a:off x="1028701" y="3697906"/>
            <a:ext cx="2457450" cy="415498"/>
          </a:xfrm>
          <a:prstGeom prst="rect">
            <a:avLst/>
          </a:prstGeom>
        </p:spPr>
        <p:txBody>
          <a:bodyPr wrap="square">
            <a:spAutoFit/>
          </a:bodyPr>
          <a:lstStyle/>
          <a:p>
            <a:pPr algn="ctr"/>
            <a:r>
              <a:rPr lang="en-US" sz="1050" b="1" dirty="0">
                <a:latin typeface="Arial" panose="020B0604020202020204" pitchFamily="34" charset="0"/>
                <a:cs typeface="Arial" panose="020B0604020202020204" pitchFamily="34" charset="0"/>
              </a:rPr>
              <a:t>Machining of copper forgings</a:t>
            </a:r>
          </a:p>
          <a:p>
            <a:pPr algn="ctr"/>
            <a:r>
              <a:rPr lang="en-US" sz="1050" b="1" dirty="0">
                <a:latin typeface="Arial" panose="020B0604020202020204" pitchFamily="34" charset="0"/>
                <a:cs typeface="Arial" panose="020B0604020202020204" pitchFamily="34" charset="0"/>
              </a:rPr>
              <a:t>LANL prototype machine shop</a:t>
            </a:r>
          </a:p>
        </p:txBody>
      </p:sp>
      <p:sp>
        <p:nvSpPr>
          <p:cNvPr id="12" name="Rectangle 11">
            <a:extLst>
              <a:ext uri="{FF2B5EF4-FFF2-40B4-BE49-F238E27FC236}">
                <a16:creationId xmlns:a16="http://schemas.microsoft.com/office/drawing/2014/main" id="{454600BF-37ED-036C-DF3D-A655150327E0}"/>
              </a:ext>
            </a:extLst>
          </p:cNvPr>
          <p:cNvSpPr/>
          <p:nvPr/>
        </p:nvSpPr>
        <p:spPr>
          <a:xfrm>
            <a:off x="5278510" y="3709365"/>
            <a:ext cx="2743200" cy="415498"/>
          </a:xfrm>
          <a:prstGeom prst="rect">
            <a:avLst/>
          </a:prstGeom>
        </p:spPr>
        <p:txBody>
          <a:bodyPr wrap="square">
            <a:spAutoFit/>
          </a:bodyPr>
          <a:lstStyle/>
          <a:p>
            <a:pPr algn="ctr"/>
            <a:r>
              <a:rPr lang="en-US" sz="1050" b="1" dirty="0">
                <a:latin typeface="Arial" panose="020B0604020202020204" pitchFamily="34" charset="0"/>
                <a:cs typeface="Arial" panose="020B0604020202020204" pitchFamily="34" charset="0"/>
              </a:rPr>
              <a:t>Hot pressing of DC HV </a:t>
            </a:r>
          </a:p>
          <a:p>
            <a:pPr algn="ctr"/>
            <a:r>
              <a:rPr lang="en-US" sz="1050" b="1" dirty="0">
                <a:latin typeface="Arial" panose="020B0604020202020204" pitchFamily="34" charset="0"/>
                <a:cs typeface="Arial" panose="020B0604020202020204" pitchFamily="34" charset="0"/>
              </a:rPr>
              <a:t>blocking capacitors</a:t>
            </a:r>
          </a:p>
        </p:txBody>
      </p:sp>
      <p:pic>
        <p:nvPicPr>
          <p:cNvPr id="15" name="Picture 11" descr="Wg dampers under tuner">
            <a:extLst>
              <a:ext uri="{FF2B5EF4-FFF2-40B4-BE49-F238E27FC236}">
                <a16:creationId xmlns:a16="http://schemas.microsoft.com/office/drawing/2014/main" id="{4CB8D582-B856-CF4C-A2BE-5D2A7A7B33A6}"/>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3667704" y="2309765"/>
            <a:ext cx="1209096" cy="1367630"/>
          </a:xfrm>
          <a:prstGeom prst="rect">
            <a:avLst/>
          </a:prstGeom>
          <a:noFill/>
          <a:effectLst>
            <a:outerShdw blurRad="63500" dist="38099" dir="2700000" algn="ctr" rotWithShape="0">
              <a:srgbClr val="000000">
                <a:alpha val="74998"/>
              </a:srgbClr>
            </a:outerShdw>
          </a:effectLst>
          <a:extLst>
            <a:ext uri="{909E8E84-426E-40dd-AFC4-6F175D3DCCD1}">
              <a14:hiddenFill xmlns:a14="http://schemas.microsoft.com/office/drawing/2010/main" xmlns="">
                <a:solidFill>
                  <a:srgbClr val="FFFFFF"/>
                </a:solidFill>
              </a14:hiddenFill>
            </a:ext>
          </a:extLst>
        </p:spPr>
      </p:pic>
      <p:sp>
        <p:nvSpPr>
          <p:cNvPr id="16" name="Text Placeholder 15">
            <a:extLst>
              <a:ext uri="{FF2B5EF4-FFF2-40B4-BE49-F238E27FC236}">
                <a16:creationId xmlns:a16="http://schemas.microsoft.com/office/drawing/2014/main" id="{C87F6429-1320-C646-8A45-BD1354425CEB}"/>
              </a:ext>
            </a:extLst>
          </p:cNvPr>
          <p:cNvSpPr>
            <a:spLocks noGrp="1"/>
          </p:cNvSpPr>
          <p:nvPr>
            <p:ph type="body" sz="quarter" idx="19"/>
          </p:nvPr>
        </p:nvSpPr>
        <p:spPr>
          <a:xfrm>
            <a:off x="2733492" y="3751766"/>
            <a:ext cx="3297677" cy="307777"/>
          </a:xfrm>
          <a:prstGeom prst="rect">
            <a:avLst/>
          </a:prstGeom>
        </p:spPr>
        <p:txBody>
          <a:bodyPr wrap="square">
            <a:spAutoFit/>
          </a:bodyPr>
          <a:lstStyle/>
          <a:p>
            <a:pPr marL="0" indent="0" algn="ctr">
              <a:spcBef>
                <a:spcPts val="0"/>
              </a:spcBef>
              <a:buNone/>
            </a:pPr>
            <a:r>
              <a:rPr lang="en-US" sz="1000" b="1" dirty="0"/>
              <a:t>Lower Waveguide HOM</a:t>
            </a:r>
          </a:p>
          <a:p>
            <a:pPr marL="0" indent="0" algn="ctr">
              <a:spcBef>
                <a:spcPts val="0"/>
              </a:spcBef>
              <a:buNone/>
            </a:pPr>
            <a:r>
              <a:rPr lang="en-US" sz="1000" b="1" dirty="0"/>
              <a:t>Damper EDM and Test</a:t>
            </a:r>
          </a:p>
        </p:txBody>
      </p:sp>
    </p:spTree>
    <p:extLst>
      <p:ext uri="{BB962C8B-B14F-4D97-AF65-F5344CB8AC3E}">
        <p14:creationId xmlns:p14="http://schemas.microsoft.com/office/powerpoint/2010/main" val="2834390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0F6D099-ABA3-5E9D-8D3A-EEA9B8A15D85}"/>
              </a:ext>
            </a:extLst>
          </p:cNvPr>
          <p:cNvSpPr>
            <a:spLocks noGrp="1"/>
          </p:cNvSpPr>
          <p:nvPr>
            <p:ph type="body" sz="quarter" idx="14"/>
          </p:nvPr>
        </p:nvSpPr>
        <p:spPr>
          <a:xfrm>
            <a:off x="714375" y="218122"/>
            <a:ext cx="7715250" cy="669156"/>
          </a:xfrm>
        </p:spPr>
        <p:txBody>
          <a:bodyPr/>
          <a:lstStyle/>
          <a:p>
            <a:pPr algn="ctr"/>
            <a:r>
              <a:rPr lang="en-US" sz="3200" dirty="0"/>
              <a:t>Test Facility Designed and Constructed</a:t>
            </a:r>
            <a:br>
              <a:rPr lang="en-US" sz="2100" dirty="0"/>
            </a:br>
            <a:endParaRPr lang="en-US" sz="2100" dirty="0"/>
          </a:p>
        </p:txBody>
      </p:sp>
      <p:pic>
        <p:nvPicPr>
          <p:cNvPr id="5" name="Picture 4" descr="complete output side of PA.jpg">
            <a:extLst>
              <a:ext uri="{FF2B5EF4-FFF2-40B4-BE49-F238E27FC236}">
                <a16:creationId xmlns:a16="http://schemas.microsoft.com/office/drawing/2014/main" id="{46FA3E3A-2DB0-7A4E-F70E-F8C3E1F16D8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673925" y="2686049"/>
            <a:ext cx="1369483" cy="1714500"/>
          </a:xfrm>
          <a:prstGeom prst="rect">
            <a:avLst/>
          </a:prstGeom>
        </p:spPr>
      </p:pic>
      <p:pic>
        <p:nvPicPr>
          <p:cNvPr id="7" name="Picture 6" descr="good overall photo from 1L side.jpg">
            <a:extLst>
              <a:ext uri="{FF2B5EF4-FFF2-40B4-BE49-F238E27FC236}">
                <a16:creationId xmlns:a16="http://schemas.microsoft.com/office/drawing/2014/main" id="{13EDD8FF-A0D9-B3D3-560B-A3B14B4D96E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43038" y="817210"/>
            <a:ext cx="2514600" cy="1673606"/>
          </a:xfrm>
          <a:prstGeom prst="rect">
            <a:avLst/>
          </a:prstGeom>
        </p:spPr>
      </p:pic>
      <p:pic>
        <p:nvPicPr>
          <p:cNvPr id="10" name="Picture 9" descr="John@Diacrode 1_13_11.jpg">
            <a:extLst>
              <a:ext uri="{FF2B5EF4-FFF2-40B4-BE49-F238E27FC236}">
                <a16:creationId xmlns:a16="http://schemas.microsoft.com/office/drawing/2014/main" id="{7188D206-1A34-B50B-90EA-8B767D18C0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7100" y="815114"/>
            <a:ext cx="2514600" cy="1677797"/>
          </a:xfrm>
          <a:prstGeom prst="rect">
            <a:avLst/>
          </a:prstGeom>
        </p:spPr>
      </p:pic>
      <p:pic>
        <p:nvPicPr>
          <p:cNvPr id="12" name="Picture 11">
            <a:extLst>
              <a:ext uri="{FF2B5EF4-FFF2-40B4-BE49-F238E27FC236}">
                <a16:creationId xmlns:a16="http://schemas.microsoft.com/office/drawing/2014/main" id="{7C33C59E-F2A2-BF4E-8CE0-293196172B8E}"/>
              </a:ext>
            </a:extLst>
          </p:cNvPr>
          <p:cNvPicPr>
            <a:picLocks noChangeAspect="1"/>
          </p:cNvPicPr>
          <p:nvPr/>
        </p:nvPicPr>
        <p:blipFill>
          <a:blip r:embed="rId5"/>
          <a:stretch>
            <a:fillRect/>
          </a:stretch>
        </p:blipFill>
        <p:spPr>
          <a:xfrm>
            <a:off x="1651303" y="2690067"/>
            <a:ext cx="2235245" cy="1710482"/>
          </a:xfrm>
          <a:prstGeom prst="rect">
            <a:avLst/>
          </a:prstGeom>
        </p:spPr>
      </p:pic>
      <p:pic>
        <p:nvPicPr>
          <p:cNvPr id="14" name="Picture 13">
            <a:extLst>
              <a:ext uri="{FF2B5EF4-FFF2-40B4-BE49-F238E27FC236}">
                <a16:creationId xmlns:a16="http://schemas.microsoft.com/office/drawing/2014/main" id="{7E2A282C-229E-1348-9292-87213D14DD3E}"/>
              </a:ext>
            </a:extLst>
          </p:cNvPr>
          <p:cNvPicPr>
            <a:picLocks noChangeAspect="1"/>
          </p:cNvPicPr>
          <p:nvPr/>
        </p:nvPicPr>
        <p:blipFill>
          <a:blip r:embed="rId6"/>
          <a:stretch>
            <a:fillRect/>
          </a:stretch>
        </p:blipFill>
        <p:spPr>
          <a:xfrm>
            <a:off x="4244832" y="2686049"/>
            <a:ext cx="882935" cy="1714500"/>
          </a:xfrm>
          <a:prstGeom prst="rect">
            <a:avLst/>
          </a:prstGeom>
        </p:spPr>
      </p:pic>
      <p:sp>
        <p:nvSpPr>
          <p:cNvPr id="2" name="Rectangle 1">
            <a:extLst>
              <a:ext uri="{FF2B5EF4-FFF2-40B4-BE49-F238E27FC236}">
                <a16:creationId xmlns:a16="http://schemas.microsoft.com/office/drawing/2014/main" id="{5B079C8A-1371-9A4E-9999-FEA01AD82594}"/>
              </a:ext>
            </a:extLst>
          </p:cNvPr>
          <p:cNvSpPr/>
          <p:nvPr/>
        </p:nvSpPr>
        <p:spPr>
          <a:xfrm>
            <a:off x="944590" y="4478271"/>
            <a:ext cx="7778495" cy="230832"/>
          </a:xfrm>
          <a:prstGeom prst="rect">
            <a:avLst/>
          </a:prstGeom>
        </p:spPr>
        <p:txBody>
          <a:bodyPr wrap="square">
            <a:spAutoFit/>
          </a:bodyPr>
          <a:lstStyle/>
          <a:p>
            <a:pPr algn="just">
              <a:tabLst>
                <a:tab pos="270034" algn="l"/>
              </a:tabLst>
            </a:pPr>
            <a:r>
              <a:rPr lang="en-GB" sz="900" b="1" i="1" dirty="0">
                <a:latin typeface="Arial" panose="020B0604020202020204" pitchFamily="34" charset="0"/>
                <a:ea typeface="Times New Roman" panose="02020603050405020304" pitchFamily="18" charset="0"/>
                <a:cs typeface="Arial" panose="020B0604020202020204" pitchFamily="34" charset="0"/>
              </a:rPr>
              <a:t>“</a:t>
            </a:r>
            <a:r>
              <a:rPr lang="en-US" sz="900" b="1" i="1" dirty="0">
                <a:latin typeface="Arial" panose="020B0604020202020204" pitchFamily="34" charset="0"/>
                <a:cs typeface="Arial" panose="020B0604020202020204" pitchFamily="34" charset="0"/>
              </a:rPr>
              <a:t>Development of a High Power Test System for New Power Grid Tubes for 200 MHz</a:t>
            </a:r>
            <a:r>
              <a:rPr lang="en-GB" sz="900" b="1" i="1" dirty="0">
                <a:latin typeface="Arial" panose="020B0604020202020204" pitchFamily="34" charset="0"/>
                <a:ea typeface="Times New Roman" panose="02020603050405020304" pitchFamily="18" charset="0"/>
                <a:cs typeface="Arial" panose="020B0604020202020204" pitchFamily="34" charset="0"/>
              </a:rPr>
              <a:t>”, Lyles, Davis, Torrez, 5</a:t>
            </a:r>
            <a:r>
              <a:rPr lang="en-GB" sz="900" b="1" i="1" baseline="30000" dirty="0">
                <a:latin typeface="Arial" panose="020B0604020202020204" pitchFamily="34" charset="0"/>
                <a:ea typeface="Times New Roman" panose="02020603050405020304" pitchFamily="18" charset="0"/>
                <a:cs typeface="Arial" panose="020B0604020202020204" pitchFamily="34" charset="0"/>
              </a:rPr>
              <a:t>th</a:t>
            </a:r>
            <a:r>
              <a:rPr lang="en-GB" sz="900" b="1" i="1" dirty="0">
                <a:latin typeface="Arial" panose="020B0604020202020204" pitchFamily="34" charset="0"/>
                <a:ea typeface="Times New Roman" panose="02020603050405020304" pitchFamily="18" charset="0"/>
                <a:cs typeface="Arial" panose="020B0604020202020204" pitchFamily="34" charset="0"/>
              </a:rPr>
              <a:t> CWRF Workshop, 2008</a:t>
            </a:r>
          </a:p>
        </p:txBody>
      </p:sp>
    </p:spTree>
    <p:extLst>
      <p:ext uri="{BB962C8B-B14F-4D97-AF65-F5344CB8AC3E}">
        <p14:creationId xmlns:p14="http://schemas.microsoft.com/office/powerpoint/2010/main" val="6048034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B49C839-AD32-0CAE-012A-1CC24C61FB08}"/>
              </a:ext>
            </a:extLst>
          </p:cNvPr>
          <p:cNvSpPr>
            <a:spLocks noGrp="1"/>
          </p:cNvSpPr>
          <p:nvPr>
            <p:ph type="body" sz="quarter" idx="14"/>
          </p:nvPr>
        </p:nvSpPr>
        <p:spPr>
          <a:xfrm>
            <a:off x="359723" y="260153"/>
            <a:ext cx="8482520" cy="669156"/>
          </a:xfrm>
        </p:spPr>
        <p:txBody>
          <a:bodyPr/>
          <a:lstStyle/>
          <a:p>
            <a:pPr algn="ctr"/>
            <a:r>
              <a:rPr lang="en-US" sz="3200" dirty="0"/>
              <a:t>RF Engineering Challenges Were Overcome</a:t>
            </a:r>
          </a:p>
        </p:txBody>
      </p:sp>
      <p:pic>
        <p:nvPicPr>
          <p:cNvPr id="25" name="Picture 24" descr="close up of RF burning.jpg">
            <a:extLst>
              <a:ext uri="{FF2B5EF4-FFF2-40B4-BE49-F238E27FC236}">
                <a16:creationId xmlns:a16="http://schemas.microsoft.com/office/drawing/2014/main" id="{8B62986D-8688-C28C-28AD-1B13D77F1D4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92335" y="894197"/>
            <a:ext cx="2647915" cy="1305569"/>
          </a:xfrm>
          <a:prstGeom prst="rect">
            <a:avLst/>
          </a:prstGeom>
        </p:spPr>
      </p:pic>
      <p:pic>
        <p:nvPicPr>
          <p:cNvPr id="26" name="Picture 25" descr="ID around air inlet.jpg">
            <a:extLst>
              <a:ext uri="{FF2B5EF4-FFF2-40B4-BE49-F238E27FC236}">
                <a16:creationId xmlns:a16="http://schemas.microsoft.com/office/drawing/2014/main" id="{4B54F36F-88E6-D0AE-C2E0-E79FC0831D2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13673" y="889127"/>
            <a:ext cx="1529432" cy="1310639"/>
          </a:xfrm>
          <a:prstGeom prst="rect">
            <a:avLst/>
          </a:prstGeom>
        </p:spPr>
      </p:pic>
      <p:pic>
        <p:nvPicPr>
          <p:cNvPr id="27" name="Picture 26" descr="RF arc bonded parts.jpg">
            <a:extLst>
              <a:ext uri="{FF2B5EF4-FFF2-40B4-BE49-F238E27FC236}">
                <a16:creationId xmlns:a16="http://schemas.microsoft.com/office/drawing/2014/main" id="{F273B6FC-341C-921A-1049-DF37C9A1430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803869" y="889127"/>
            <a:ext cx="1761218" cy="1310639"/>
          </a:xfrm>
          <a:prstGeom prst="rect">
            <a:avLst/>
          </a:prstGeom>
        </p:spPr>
      </p:pic>
      <p:pic>
        <p:nvPicPr>
          <p:cNvPr id="28" name="Picture 27" descr="bellows compressed.jpg">
            <a:extLst>
              <a:ext uri="{FF2B5EF4-FFF2-40B4-BE49-F238E27FC236}">
                <a16:creationId xmlns:a16="http://schemas.microsoft.com/office/drawing/2014/main" id="{629EF108-C8E8-D8F9-B7E8-BC7D20EB6FB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782768" y="2604279"/>
            <a:ext cx="1041446" cy="1560723"/>
          </a:xfrm>
          <a:prstGeom prst="rect">
            <a:avLst/>
          </a:prstGeom>
        </p:spPr>
      </p:pic>
      <p:sp>
        <p:nvSpPr>
          <p:cNvPr id="29" name="TextBox 28">
            <a:extLst>
              <a:ext uri="{FF2B5EF4-FFF2-40B4-BE49-F238E27FC236}">
                <a16:creationId xmlns:a16="http://schemas.microsoft.com/office/drawing/2014/main" id="{CCBCECFB-E998-0978-DF99-90B74C9C65CC}"/>
              </a:ext>
            </a:extLst>
          </p:cNvPr>
          <p:cNvSpPr txBox="1"/>
          <p:nvPr/>
        </p:nvSpPr>
        <p:spPr>
          <a:xfrm>
            <a:off x="2825766" y="2229174"/>
            <a:ext cx="3146502" cy="276999"/>
          </a:xfrm>
          <a:prstGeom prst="rect">
            <a:avLst/>
          </a:prstGeom>
          <a:noFill/>
        </p:spPr>
        <p:txBody>
          <a:bodyPr wrap="none" rtlCol="0">
            <a:spAutoFit/>
          </a:bodyPr>
          <a:lstStyle/>
          <a:p>
            <a:r>
              <a:rPr lang="en-US" sz="1200" b="1" dirty="0"/>
              <a:t>Mistakes with High Power RF are Unforgiving! </a:t>
            </a:r>
          </a:p>
        </p:txBody>
      </p:sp>
      <p:sp>
        <p:nvSpPr>
          <p:cNvPr id="30" name="TextBox 29">
            <a:extLst>
              <a:ext uri="{FF2B5EF4-FFF2-40B4-BE49-F238E27FC236}">
                <a16:creationId xmlns:a16="http://schemas.microsoft.com/office/drawing/2014/main" id="{83FCFCF0-7502-2559-B698-C5C6DE588B19}"/>
              </a:ext>
            </a:extLst>
          </p:cNvPr>
          <p:cNvSpPr txBox="1"/>
          <p:nvPr/>
        </p:nvSpPr>
        <p:spPr>
          <a:xfrm>
            <a:off x="4374171" y="4165002"/>
            <a:ext cx="2012859" cy="461665"/>
          </a:xfrm>
          <a:prstGeom prst="rect">
            <a:avLst/>
          </a:prstGeom>
          <a:noFill/>
        </p:spPr>
        <p:txBody>
          <a:bodyPr wrap="none" rtlCol="0">
            <a:spAutoFit/>
          </a:bodyPr>
          <a:lstStyle/>
          <a:p>
            <a:r>
              <a:rPr lang="en-US" sz="1200" b="1" dirty="0"/>
              <a:t>  Microscopy of Test Sections</a:t>
            </a:r>
          </a:p>
          <a:p>
            <a:r>
              <a:rPr lang="en-US" sz="1200" b="1" dirty="0"/>
              <a:t>        Electroplated Ag/Ni/Al</a:t>
            </a:r>
          </a:p>
        </p:txBody>
      </p:sp>
      <p:pic>
        <p:nvPicPr>
          <p:cNvPr id="31" name="Picture 30" descr="12470-W AP @ 200x-R.jpg">
            <a:extLst>
              <a:ext uri="{FF2B5EF4-FFF2-40B4-BE49-F238E27FC236}">
                <a16:creationId xmlns:a16="http://schemas.microsoft.com/office/drawing/2014/main" id="{9EEF2F29-BBA4-56F9-EBA9-9C2322F7CE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43550" y="2700959"/>
            <a:ext cx="1657350" cy="1243013"/>
          </a:xfrm>
          <a:prstGeom prst="rect">
            <a:avLst/>
          </a:prstGeom>
        </p:spPr>
      </p:pic>
      <p:pic>
        <p:nvPicPr>
          <p:cNvPr id="32" name="Picture 31" descr="12413-2 f 500X.jpg">
            <a:extLst>
              <a:ext uri="{FF2B5EF4-FFF2-40B4-BE49-F238E27FC236}">
                <a16:creationId xmlns:a16="http://schemas.microsoft.com/office/drawing/2014/main" id="{ACDC03BA-08A5-191D-0D7A-354B0A335CF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72716" y="2700958"/>
            <a:ext cx="1656535" cy="1246847"/>
          </a:xfrm>
          <a:prstGeom prst="rect">
            <a:avLst/>
          </a:prstGeom>
        </p:spPr>
      </p:pic>
      <p:sp>
        <p:nvSpPr>
          <p:cNvPr id="33" name="TextBox 32">
            <a:extLst>
              <a:ext uri="{FF2B5EF4-FFF2-40B4-BE49-F238E27FC236}">
                <a16:creationId xmlns:a16="http://schemas.microsoft.com/office/drawing/2014/main" id="{7675C152-DEF2-57F8-8B5E-46DD28951C67}"/>
              </a:ext>
            </a:extLst>
          </p:cNvPr>
          <p:cNvSpPr txBox="1"/>
          <p:nvPr/>
        </p:nvSpPr>
        <p:spPr>
          <a:xfrm>
            <a:off x="4286250" y="3958259"/>
            <a:ext cx="708848" cy="253916"/>
          </a:xfrm>
          <a:prstGeom prst="rect">
            <a:avLst/>
          </a:prstGeom>
          <a:noFill/>
        </p:spPr>
        <p:txBody>
          <a:bodyPr wrap="none" rtlCol="0">
            <a:spAutoFit/>
          </a:bodyPr>
          <a:lstStyle/>
          <a:p>
            <a:r>
              <a:rPr lang="en-US" sz="1050" b="1" dirty="0"/>
              <a:t>Vendor A</a:t>
            </a:r>
          </a:p>
        </p:txBody>
      </p:sp>
      <p:sp>
        <p:nvSpPr>
          <p:cNvPr id="34" name="TextBox 33">
            <a:extLst>
              <a:ext uri="{FF2B5EF4-FFF2-40B4-BE49-F238E27FC236}">
                <a16:creationId xmlns:a16="http://schemas.microsoft.com/office/drawing/2014/main" id="{E1D66861-9909-20DF-E5A3-716A892981B5}"/>
              </a:ext>
            </a:extLst>
          </p:cNvPr>
          <p:cNvSpPr txBox="1"/>
          <p:nvPr/>
        </p:nvSpPr>
        <p:spPr>
          <a:xfrm>
            <a:off x="5943600" y="3958259"/>
            <a:ext cx="702436" cy="253916"/>
          </a:xfrm>
          <a:prstGeom prst="rect">
            <a:avLst/>
          </a:prstGeom>
          <a:noFill/>
        </p:spPr>
        <p:txBody>
          <a:bodyPr wrap="none" rtlCol="0">
            <a:spAutoFit/>
          </a:bodyPr>
          <a:lstStyle/>
          <a:p>
            <a:r>
              <a:rPr lang="en-US" sz="1050" b="1" dirty="0"/>
              <a:t>Vendor B</a:t>
            </a:r>
          </a:p>
        </p:txBody>
      </p:sp>
      <p:sp>
        <p:nvSpPr>
          <p:cNvPr id="35" name="TextBox 34">
            <a:extLst>
              <a:ext uri="{FF2B5EF4-FFF2-40B4-BE49-F238E27FC236}">
                <a16:creationId xmlns:a16="http://schemas.microsoft.com/office/drawing/2014/main" id="{77BE7409-9FB1-3ABC-C1DF-99599906AFA5}"/>
              </a:ext>
            </a:extLst>
          </p:cNvPr>
          <p:cNvSpPr txBox="1"/>
          <p:nvPr/>
        </p:nvSpPr>
        <p:spPr>
          <a:xfrm>
            <a:off x="1697972" y="4182634"/>
            <a:ext cx="1416488" cy="461665"/>
          </a:xfrm>
          <a:prstGeom prst="rect">
            <a:avLst/>
          </a:prstGeom>
          <a:noFill/>
        </p:spPr>
        <p:txBody>
          <a:bodyPr wrap="square" rtlCol="0">
            <a:spAutoFit/>
          </a:bodyPr>
          <a:lstStyle/>
          <a:p>
            <a:r>
              <a:rPr lang="en-US" sz="1200" b="1" dirty="0"/>
              <a:t>Initial Prototype Cu     </a:t>
            </a:r>
          </a:p>
          <a:p>
            <a:r>
              <a:rPr lang="en-US" sz="1200" b="1" dirty="0"/>
              <a:t>  Bellows for OPC</a:t>
            </a:r>
          </a:p>
        </p:txBody>
      </p:sp>
    </p:spTree>
    <p:extLst>
      <p:ext uri="{BB962C8B-B14F-4D97-AF65-F5344CB8AC3E}">
        <p14:creationId xmlns:p14="http://schemas.microsoft.com/office/powerpoint/2010/main" val="3567723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84D67EB-B3C9-7543-71B4-AAAB94BEC562}"/>
              </a:ext>
            </a:extLst>
          </p:cNvPr>
          <p:cNvSpPr>
            <a:spLocks noGrp="1"/>
          </p:cNvSpPr>
          <p:nvPr>
            <p:ph type="body" sz="quarter" idx="14"/>
          </p:nvPr>
        </p:nvSpPr>
        <p:spPr>
          <a:xfrm>
            <a:off x="801851" y="129466"/>
            <a:ext cx="7674492" cy="669156"/>
          </a:xfrm>
        </p:spPr>
        <p:txBody>
          <a:bodyPr/>
          <a:lstStyle/>
          <a:p>
            <a:pPr algn="ctr"/>
            <a:r>
              <a:rPr lang="en-US" sz="3200" dirty="0"/>
              <a:t>More RF Engineering Challenges/Fun</a:t>
            </a:r>
          </a:p>
        </p:txBody>
      </p:sp>
      <p:pic>
        <p:nvPicPr>
          <p:cNvPr id="5" name="Picture 4" descr="HOM and bias rise.jpg">
            <a:extLst>
              <a:ext uri="{FF2B5EF4-FFF2-40B4-BE49-F238E27FC236}">
                <a16:creationId xmlns:a16="http://schemas.microsoft.com/office/drawing/2014/main" id="{C1180445-CACA-4F6B-44F8-52E886DD04E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264945" y="716274"/>
            <a:ext cx="2016771" cy="1512577"/>
          </a:xfrm>
          <a:prstGeom prst="rect">
            <a:avLst/>
          </a:prstGeom>
        </p:spPr>
      </p:pic>
      <p:pic>
        <p:nvPicPr>
          <p:cNvPr id="7" name="Picture 6" descr="P1020240.jpg">
            <a:extLst>
              <a:ext uri="{FF2B5EF4-FFF2-40B4-BE49-F238E27FC236}">
                <a16:creationId xmlns:a16="http://schemas.microsoft.com/office/drawing/2014/main" id="{C5F0D480-AECB-B4DE-F7FB-11540602C68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61487" y="2787415"/>
            <a:ext cx="2228850" cy="1998536"/>
          </a:xfrm>
          <a:prstGeom prst="rect">
            <a:avLst/>
          </a:prstGeom>
        </p:spPr>
      </p:pic>
      <p:sp>
        <p:nvSpPr>
          <p:cNvPr id="8" name="TextBox 7">
            <a:extLst>
              <a:ext uri="{FF2B5EF4-FFF2-40B4-BE49-F238E27FC236}">
                <a16:creationId xmlns:a16="http://schemas.microsoft.com/office/drawing/2014/main" id="{713472A7-CB55-6D29-AE0E-64A1F89AD1E4}"/>
              </a:ext>
            </a:extLst>
          </p:cNvPr>
          <p:cNvSpPr txBox="1"/>
          <p:nvPr/>
        </p:nvSpPr>
        <p:spPr>
          <a:xfrm>
            <a:off x="1314451" y="2228851"/>
            <a:ext cx="2016771" cy="646331"/>
          </a:xfrm>
          <a:prstGeom prst="rect">
            <a:avLst/>
          </a:prstGeom>
          <a:noFill/>
        </p:spPr>
        <p:txBody>
          <a:bodyPr wrap="none" rtlCol="0">
            <a:spAutoFit/>
          </a:bodyPr>
          <a:lstStyle/>
          <a:p>
            <a:r>
              <a:rPr lang="en-US" sz="1200" b="1" dirty="0"/>
              <a:t>Time and Frequency Domain</a:t>
            </a:r>
          </a:p>
          <a:p>
            <a:r>
              <a:rPr lang="en-US" sz="1200" b="1" dirty="0"/>
              <a:t>Measurements of Transient</a:t>
            </a:r>
          </a:p>
          <a:p>
            <a:r>
              <a:rPr lang="en-US" sz="1200" b="1" dirty="0"/>
              <a:t>TE</a:t>
            </a:r>
            <a:r>
              <a:rPr lang="en-US" sz="1200" b="1" baseline="-25000" dirty="0"/>
              <a:t>21</a:t>
            </a:r>
            <a:r>
              <a:rPr lang="en-US" sz="1200" b="1" dirty="0"/>
              <a:t> Mode at 853 MHz</a:t>
            </a:r>
          </a:p>
        </p:txBody>
      </p:sp>
      <p:sp>
        <p:nvSpPr>
          <p:cNvPr id="10" name="Right Arrow 9">
            <a:extLst>
              <a:ext uri="{FF2B5EF4-FFF2-40B4-BE49-F238E27FC236}">
                <a16:creationId xmlns:a16="http://schemas.microsoft.com/office/drawing/2014/main" id="{DBCC0410-B6E3-B843-5CD3-1BE17FF1F528}"/>
              </a:ext>
            </a:extLst>
          </p:cNvPr>
          <p:cNvSpPr/>
          <p:nvPr/>
        </p:nvSpPr>
        <p:spPr>
          <a:xfrm>
            <a:off x="3657600" y="1828800"/>
            <a:ext cx="1588168" cy="1257300"/>
          </a:xfrm>
          <a:prstGeom prst="rightArrow">
            <a:avLst>
              <a:gd name="adj1" fmla="val 65151"/>
              <a:gd name="adj2" fmla="val 51894"/>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1050" b="1" dirty="0">
                <a:solidFill>
                  <a:srgbClr val="FFFF00"/>
                </a:solidFill>
              </a:rPr>
              <a:t>Modeling and</a:t>
            </a:r>
          </a:p>
          <a:p>
            <a:r>
              <a:rPr lang="en-US" sz="1050" b="1" dirty="0">
                <a:solidFill>
                  <a:srgbClr val="FFFF00"/>
                </a:solidFill>
              </a:rPr>
              <a:t>Experiments </a:t>
            </a:r>
          </a:p>
          <a:p>
            <a:r>
              <a:rPr lang="en-US" sz="1050" b="1" dirty="0">
                <a:solidFill>
                  <a:srgbClr val="FFFF00"/>
                </a:solidFill>
              </a:rPr>
              <a:t>Led to HOM</a:t>
            </a:r>
          </a:p>
          <a:p>
            <a:r>
              <a:rPr lang="en-US" sz="1050" b="1" dirty="0">
                <a:solidFill>
                  <a:srgbClr val="FFFF00"/>
                </a:solidFill>
              </a:rPr>
              <a:t>Damper WGs</a:t>
            </a:r>
          </a:p>
        </p:txBody>
      </p:sp>
      <p:pic>
        <p:nvPicPr>
          <p:cNvPr id="11" name="Picture 10">
            <a:extLst>
              <a:ext uri="{FF2B5EF4-FFF2-40B4-BE49-F238E27FC236}">
                <a16:creationId xmlns:a16="http://schemas.microsoft.com/office/drawing/2014/main" id="{D81B0876-7877-844B-B927-E11E6D58BF15}"/>
              </a:ext>
            </a:extLst>
          </p:cNvPr>
          <p:cNvPicPr>
            <a:picLocks noChangeAspect="1"/>
          </p:cNvPicPr>
          <p:nvPr/>
        </p:nvPicPr>
        <p:blipFill>
          <a:blip r:embed="rId4"/>
          <a:stretch>
            <a:fillRect/>
          </a:stretch>
        </p:blipFill>
        <p:spPr>
          <a:xfrm>
            <a:off x="1074057" y="2932332"/>
            <a:ext cx="2398549" cy="1853619"/>
          </a:xfrm>
          <a:prstGeom prst="rect">
            <a:avLst/>
          </a:prstGeom>
        </p:spPr>
      </p:pic>
      <p:pic>
        <p:nvPicPr>
          <p:cNvPr id="12" name="Picture 7" descr="upper WG">
            <a:extLst>
              <a:ext uri="{FF2B5EF4-FFF2-40B4-BE49-F238E27FC236}">
                <a16:creationId xmlns:a16="http://schemas.microsoft.com/office/drawing/2014/main" id="{3F7CC866-7FB7-8B43-8587-15116B5AA6F7}"/>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381016" y="791778"/>
            <a:ext cx="1828800" cy="1859382"/>
          </a:xfrm>
          <a:prstGeom prst="rect">
            <a:avLst/>
          </a:prstGeom>
          <a:noFill/>
          <a:effectLst>
            <a:outerShdw blurRad="63500" dist="38099" dir="2700000" algn="ctr" rotWithShape="0">
              <a:srgbClr val="000000">
                <a:alpha val="74998"/>
              </a:srgbClr>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6037788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5">
            <a:extLst>
              <a:ext uri="{FF2B5EF4-FFF2-40B4-BE49-F238E27FC236}">
                <a16:creationId xmlns:a16="http://schemas.microsoft.com/office/drawing/2014/main" id="{B1CCAF14-0128-8F42-987B-0D2D988245B5}"/>
              </a:ext>
            </a:extLst>
          </p:cNvPr>
          <p:cNvSpPr>
            <a:spLocks noGrp="1"/>
          </p:cNvSpPr>
          <p:nvPr>
            <p:ph type="body" sz="quarter" idx="14"/>
          </p:nvPr>
        </p:nvSpPr>
        <p:spPr>
          <a:xfrm>
            <a:off x="667657" y="364184"/>
            <a:ext cx="8229600" cy="669156"/>
          </a:xfrm>
        </p:spPr>
        <p:txBody>
          <a:bodyPr/>
          <a:lstStyle/>
          <a:p>
            <a:r>
              <a:rPr lang="en-US" sz="3200" dirty="0"/>
              <a:t>Outline</a:t>
            </a:r>
          </a:p>
        </p:txBody>
      </p:sp>
      <p:sp>
        <p:nvSpPr>
          <p:cNvPr id="5" name="Text Placeholder 1">
            <a:extLst>
              <a:ext uri="{FF2B5EF4-FFF2-40B4-BE49-F238E27FC236}">
                <a16:creationId xmlns:a16="http://schemas.microsoft.com/office/drawing/2014/main" id="{D434582F-B8D1-9C49-9A19-14EF2DD57147}"/>
              </a:ext>
            </a:extLst>
          </p:cNvPr>
          <p:cNvSpPr>
            <a:spLocks noGrp="1"/>
          </p:cNvSpPr>
          <p:nvPr>
            <p:ph type="body" sz="quarter" idx="19"/>
          </p:nvPr>
        </p:nvSpPr>
        <p:spPr>
          <a:xfrm>
            <a:off x="667657" y="954315"/>
            <a:ext cx="8229600" cy="3636316"/>
          </a:xfrm>
          <a:prstGeom prst="rect">
            <a:avLst/>
          </a:prstGeom>
        </p:spPr>
        <p:txBody>
          <a:bodyPr wrap="square">
            <a:spAutoFit/>
          </a:bodyPr>
          <a:lstStyle/>
          <a:p>
            <a:pPr algn="just" eaLnBrk="0" hangingPunct="0">
              <a:lnSpc>
                <a:spcPct val="110000"/>
              </a:lnSpc>
              <a:buFontTx/>
              <a:buChar char="•"/>
            </a:pPr>
            <a:r>
              <a:rPr lang="en-US" sz="2000" b="1" dirty="0">
                <a:cs typeface="" charset="0"/>
              </a:rPr>
              <a:t>Drift Tube Linac RF </a:t>
            </a:r>
          </a:p>
          <a:p>
            <a:pPr algn="just" eaLnBrk="0" hangingPunct="0">
              <a:lnSpc>
                <a:spcPct val="110000"/>
              </a:lnSpc>
              <a:buFontTx/>
              <a:buChar char="•"/>
            </a:pPr>
            <a:r>
              <a:rPr lang="en-US" sz="2000" b="1" dirty="0">
                <a:cs typeface="" charset="0"/>
              </a:rPr>
              <a:t>Motivation for Replacing RF Powerplant</a:t>
            </a:r>
          </a:p>
          <a:p>
            <a:pPr algn="just" eaLnBrk="0" hangingPunct="0">
              <a:lnSpc>
                <a:spcPct val="110000"/>
              </a:lnSpc>
              <a:buFontTx/>
              <a:buChar char="•"/>
            </a:pPr>
            <a:r>
              <a:rPr lang="en-US" sz="2000" b="1" dirty="0">
                <a:cs typeface="" charset="0"/>
              </a:rPr>
              <a:t>New RF Power Amplifier Design</a:t>
            </a:r>
          </a:p>
          <a:p>
            <a:pPr algn="just" eaLnBrk="0" hangingPunct="0">
              <a:lnSpc>
                <a:spcPct val="110000"/>
              </a:lnSpc>
              <a:buFontTx/>
              <a:buChar char="•"/>
            </a:pPr>
            <a:r>
              <a:rPr lang="en-US" sz="2000" b="1" dirty="0">
                <a:cs typeface="" charset="0"/>
              </a:rPr>
              <a:t>Prototype/Testing Facility </a:t>
            </a:r>
          </a:p>
          <a:p>
            <a:pPr algn="just" eaLnBrk="0" hangingPunct="0">
              <a:lnSpc>
                <a:spcPct val="110000"/>
              </a:lnSpc>
              <a:buFontTx/>
              <a:buChar char="•"/>
            </a:pPr>
            <a:r>
              <a:rPr lang="en-US" sz="2000" b="1" dirty="0">
                <a:cs typeface="" charset="0"/>
              </a:rPr>
              <a:t>Some Engineering Challenges and Smoke</a:t>
            </a:r>
          </a:p>
          <a:p>
            <a:pPr algn="just" eaLnBrk="0" hangingPunct="0">
              <a:lnSpc>
                <a:spcPct val="110000"/>
              </a:lnSpc>
              <a:buFontTx/>
              <a:buChar char="•"/>
            </a:pPr>
            <a:r>
              <a:rPr lang="en-US" sz="2000" b="1" dirty="0">
                <a:cs typeface="" charset="0"/>
              </a:rPr>
              <a:t>Commercial Production of Amplifiers</a:t>
            </a:r>
          </a:p>
          <a:p>
            <a:pPr algn="just" eaLnBrk="0" hangingPunct="0">
              <a:lnSpc>
                <a:spcPct val="110000"/>
              </a:lnSpc>
              <a:buFontTx/>
              <a:buChar char="•"/>
            </a:pPr>
            <a:r>
              <a:rPr lang="en-US" sz="2000" b="1" dirty="0">
                <a:cs typeface="" charset="0"/>
              </a:rPr>
              <a:t>Installation of RF power systems at Linac</a:t>
            </a:r>
          </a:p>
          <a:p>
            <a:pPr algn="just" eaLnBrk="0" hangingPunct="0">
              <a:lnSpc>
                <a:spcPct val="110000"/>
              </a:lnSpc>
              <a:buFontTx/>
              <a:buChar char="•"/>
            </a:pPr>
            <a:r>
              <a:rPr lang="en-US" sz="2000" b="1" dirty="0">
                <a:cs typeface="" charset="0"/>
              </a:rPr>
              <a:t>Operating Results</a:t>
            </a:r>
          </a:p>
          <a:p>
            <a:pPr algn="just" eaLnBrk="0" hangingPunct="0">
              <a:lnSpc>
                <a:spcPct val="110000"/>
              </a:lnSpc>
              <a:buFontTx/>
              <a:buChar char="•"/>
            </a:pPr>
            <a:r>
              <a:rPr lang="en-US" sz="2000" b="1" dirty="0">
                <a:cs typeface="" charset="0"/>
              </a:rPr>
              <a:t>Tube Lifetime</a:t>
            </a:r>
          </a:p>
        </p:txBody>
      </p:sp>
    </p:spTree>
    <p:extLst>
      <p:ext uri="{BB962C8B-B14F-4D97-AF65-F5344CB8AC3E}">
        <p14:creationId xmlns:p14="http://schemas.microsoft.com/office/powerpoint/2010/main" val="26666215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B49C839-AD32-0CAE-012A-1CC24C61FB08}"/>
              </a:ext>
            </a:extLst>
          </p:cNvPr>
          <p:cNvSpPr>
            <a:spLocks noGrp="1"/>
          </p:cNvSpPr>
          <p:nvPr>
            <p:ph type="body" sz="quarter" idx="14"/>
          </p:nvPr>
        </p:nvSpPr>
        <p:spPr>
          <a:xfrm>
            <a:off x="1410877" y="171496"/>
            <a:ext cx="6172200" cy="669156"/>
          </a:xfrm>
        </p:spPr>
        <p:txBody>
          <a:bodyPr/>
          <a:lstStyle/>
          <a:p>
            <a:pPr algn="ctr"/>
            <a:r>
              <a:rPr lang="en-US" sz="3200" dirty="0"/>
              <a:t>More Smoke</a:t>
            </a:r>
          </a:p>
        </p:txBody>
      </p:sp>
      <p:pic>
        <p:nvPicPr>
          <p:cNvPr id="14" name="Picture 4" descr=" Big:Users:jtml:Desktop:FLIR0007.jpg">
            <a:extLst>
              <a:ext uri="{FF2B5EF4-FFF2-40B4-BE49-F238E27FC236}">
                <a16:creationId xmlns:a16="http://schemas.microsoft.com/office/drawing/2014/main" id="{F5B5C752-B880-C743-883D-8F246E202D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4947" y="628949"/>
            <a:ext cx="1714500" cy="213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
            <a:extLst>
              <a:ext uri="{FF2B5EF4-FFF2-40B4-BE49-F238E27FC236}">
                <a16:creationId xmlns:a16="http://schemas.microsoft.com/office/drawing/2014/main" id="{77A3E7B0-75B7-2C4E-AA5B-459EB95B0B7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07907" y="625377"/>
            <a:ext cx="1600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descr=" Big:Users:jtml:Desktop:FLIR0004.jpg">
            <a:extLst>
              <a:ext uri="{FF2B5EF4-FFF2-40B4-BE49-F238E27FC236}">
                <a16:creationId xmlns:a16="http://schemas.microsoft.com/office/drawing/2014/main" id="{ED2D2614-7803-E14B-943C-763FBD3DBD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9137" y="628949"/>
            <a:ext cx="1657350" cy="2130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 descr="IMG_3838.JPG">
            <a:extLst>
              <a:ext uri="{FF2B5EF4-FFF2-40B4-BE49-F238E27FC236}">
                <a16:creationId xmlns:a16="http://schemas.microsoft.com/office/drawing/2014/main" id="{831FA0BB-6831-A54A-9A94-04D2793E08B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07351" y="3115998"/>
            <a:ext cx="2083205" cy="1562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 descr="IMG_20141020_155716.jpg">
            <a:extLst>
              <a:ext uri="{FF2B5EF4-FFF2-40B4-BE49-F238E27FC236}">
                <a16:creationId xmlns:a16="http://schemas.microsoft.com/office/drawing/2014/main" id="{D08ADF00-DE3F-0441-A5B5-BEB87A7206B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2519" y="3112426"/>
            <a:ext cx="2601215" cy="1562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a:extLst>
              <a:ext uri="{FF2B5EF4-FFF2-40B4-BE49-F238E27FC236}">
                <a16:creationId xmlns:a16="http://schemas.microsoft.com/office/drawing/2014/main" id="{ED2C5EF8-39B7-2D41-8764-21D9F8F45542}"/>
              </a:ext>
            </a:extLst>
          </p:cNvPr>
          <p:cNvSpPr txBox="1"/>
          <p:nvPr/>
        </p:nvSpPr>
        <p:spPr>
          <a:xfrm>
            <a:off x="2960679" y="2748300"/>
            <a:ext cx="3480128" cy="253916"/>
          </a:xfrm>
          <a:prstGeom prst="rect">
            <a:avLst/>
          </a:prstGeom>
          <a:noFill/>
        </p:spPr>
        <p:txBody>
          <a:bodyPr wrap="square" rtlCol="0">
            <a:spAutoFit/>
          </a:bodyPr>
          <a:lstStyle/>
          <a:p>
            <a:r>
              <a:rPr lang="en-US" sz="1050" b="1" dirty="0"/>
              <a:t>12 inch Diameter Coax Hybrid had Loose Bolt </a:t>
            </a:r>
          </a:p>
        </p:txBody>
      </p:sp>
      <p:sp>
        <p:nvSpPr>
          <p:cNvPr id="20" name="TextBox 19">
            <a:extLst>
              <a:ext uri="{FF2B5EF4-FFF2-40B4-BE49-F238E27FC236}">
                <a16:creationId xmlns:a16="http://schemas.microsoft.com/office/drawing/2014/main" id="{A3C5DC34-E5AB-604A-BBC4-5CAD49055F65}"/>
              </a:ext>
            </a:extLst>
          </p:cNvPr>
          <p:cNvSpPr txBox="1"/>
          <p:nvPr/>
        </p:nvSpPr>
        <p:spPr>
          <a:xfrm>
            <a:off x="2927879" y="4674829"/>
            <a:ext cx="3480128" cy="253916"/>
          </a:xfrm>
          <a:prstGeom prst="rect">
            <a:avLst/>
          </a:prstGeom>
          <a:noFill/>
        </p:spPr>
        <p:txBody>
          <a:bodyPr wrap="square" rtlCol="0">
            <a:spAutoFit/>
          </a:bodyPr>
          <a:lstStyle/>
          <a:p>
            <a:r>
              <a:rPr lang="en-US" sz="1050" b="1" dirty="0"/>
              <a:t>Output Power Coupler on FPA had Loose Bolt</a:t>
            </a:r>
          </a:p>
        </p:txBody>
      </p:sp>
    </p:spTree>
    <p:extLst>
      <p:ext uri="{BB962C8B-B14F-4D97-AF65-F5344CB8AC3E}">
        <p14:creationId xmlns:p14="http://schemas.microsoft.com/office/powerpoint/2010/main" val="2377992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94C8787-6E7A-0669-4518-170F284BAA8A}"/>
              </a:ext>
            </a:extLst>
          </p:cNvPr>
          <p:cNvSpPr>
            <a:spLocks noGrp="1"/>
          </p:cNvSpPr>
          <p:nvPr>
            <p:ph type="body" sz="quarter" idx="14"/>
          </p:nvPr>
        </p:nvSpPr>
        <p:spPr>
          <a:xfrm>
            <a:off x="1222724" y="183183"/>
            <a:ext cx="7106557" cy="669156"/>
          </a:xfrm>
        </p:spPr>
        <p:txBody>
          <a:bodyPr/>
          <a:lstStyle/>
          <a:p>
            <a:pPr algn="ctr"/>
            <a:r>
              <a:rPr lang="en-US" sz="3200" dirty="0"/>
              <a:t>Production of Amplifiers in Dallas</a:t>
            </a:r>
          </a:p>
        </p:txBody>
      </p:sp>
      <p:pic>
        <p:nvPicPr>
          <p:cNvPr id="5" name="Picture 4" descr="proud parents.jpg">
            <a:extLst>
              <a:ext uri="{FF2B5EF4-FFF2-40B4-BE49-F238E27FC236}">
                <a16:creationId xmlns:a16="http://schemas.microsoft.com/office/drawing/2014/main" id="{DE41FD58-DAEA-E18F-236D-8B68CEE9E0C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28751" y="971550"/>
            <a:ext cx="1636889" cy="2286000"/>
          </a:xfrm>
          <a:prstGeom prst="rect">
            <a:avLst/>
          </a:prstGeom>
        </p:spPr>
      </p:pic>
      <p:pic>
        <p:nvPicPr>
          <p:cNvPr id="6" name="Picture 5" descr="CEC final assembly team.jpg">
            <a:extLst>
              <a:ext uri="{FF2B5EF4-FFF2-40B4-BE49-F238E27FC236}">
                <a16:creationId xmlns:a16="http://schemas.microsoft.com/office/drawing/2014/main" id="{88E31FEF-CAD1-0259-8002-95F56892C79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94239" y="1436319"/>
            <a:ext cx="2743200" cy="2151698"/>
          </a:xfrm>
          <a:prstGeom prst="rect">
            <a:avLst/>
          </a:prstGeom>
        </p:spPr>
      </p:pic>
      <p:pic>
        <p:nvPicPr>
          <p:cNvPr id="7" name="Picture 6" descr="JL at CEC with 2 PA.jpg">
            <a:extLst>
              <a:ext uri="{FF2B5EF4-FFF2-40B4-BE49-F238E27FC236}">
                <a16:creationId xmlns:a16="http://schemas.microsoft.com/office/drawing/2014/main" id="{24AE4B2C-8C57-1512-DA50-9D31A7C962D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13542" y="1877438"/>
            <a:ext cx="1577721" cy="2264672"/>
          </a:xfrm>
          <a:prstGeom prst="rect">
            <a:avLst/>
          </a:prstGeom>
        </p:spPr>
      </p:pic>
      <p:sp>
        <p:nvSpPr>
          <p:cNvPr id="8" name="TextBox 7">
            <a:extLst>
              <a:ext uri="{FF2B5EF4-FFF2-40B4-BE49-F238E27FC236}">
                <a16:creationId xmlns:a16="http://schemas.microsoft.com/office/drawing/2014/main" id="{F444C5EF-54B2-64AD-54FA-7C81A993E041}"/>
              </a:ext>
            </a:extLst>
          </p:cNvPr>
          <p:cNvSpPr txBox="1"/>
          <p:nvPr/>
        </p:nvSpPr>
        <p:spPr>
          <a:xfrm>
            <a:off x="1657350" y="3257550"/>
            <a:ext cx="1210588" cy="430887"/>
          </a:xfrm>
          <a:prstGeom prst="rect">
            <a:avLst/>
          </a:prstGeom>
          <a:noFill/>
        </p:spPr>
        <p:txBody>
          <a:bodyPr wrap="none" rtlCol="0">
            <a:spAutoFit/>
          </a:bodyPr>
          <a:lstStyle/>
          <a:p>
            <a:r>
              <a:rPr lang="en-US" sz="1100" b="1" dirty="0"/>
              <a:t>Receipt of s/n 01 </a:t>
            </a:r>
          </a:p>
          <a:p>
            <a:r>
              <a:rPr lang="en-US" sz="1100" b="1" dirty="0"/>
              <a:t>at LANL in 2013</a:t>
            </a:r>
          </a:p>
        </p:txBody>
      </p:sp>
      <p:sp>
        <p:nvSpPr>
          <p:cNvPr id="9" name="TextBox 8">
            <a:extLst>
              <a:ext uri="{FF2B5EF4-FFF2-40B4-BE49-F238E27FC236}">
                <a16:creationId xmlns:a16="http://schemas.microsoft.com/office/drawing/2014/main" id="{AB834FB6-D101-6832-2092-A93ECFCC6FFA}"/>
              </a:ext>
            </a:extLst>
          </p:cNvPr>
          <p:cNvSpPr txBox="1"/>
          <p:nvPr/>
        </p:nvSpPr>
        <p:spPr>
          <a:xfrm>
            <a:off x="4000500" y="3600450"/>
            <a:ext cx="1245854" cy="261610"/>
          </a:xfrm>
          <a:prstGeom prst="rect">
            <a:avLst/>
          </a:prstGeom>
          <a:noFill/>
        </p:spPr>
        <p:txBody>
          <a:bodyPr wrap="none" rtlCol="0">
            <a:spAutoFit/>
          </a:bodyPr>
          <a:lstStyle/>
          <a:p>
            <a:r>
              <a:rPr lang="en-US" sz="1100" b="1" dirty="0"/>
              <a:t>Last Batch in 2015</a:t>
            </a:r>
          </a:p>
        </p:txBody>
      </p:sp>
      <p:sp>
        <p:nvSpPr>
          <p:cNvPr id="10" name="TextBox 9">
            <a:extLst>
              <a:ext uri="{FF2B5EF4-FFF2-40B4-BE49-F238E27FC236}">
                <a16:creationId xmlns:a16="http://schemas.microsoft.com/office/drawing/2014/main" id="{ACB7C645-F70A-250B-DBA6-11486CD53CC7}"/>
              </a:ext>
            </a:extLst>
          </p:cNvPr>
          <p:cNvSpPr txBox="1"/>
          <p:nvPr/>
        </p:nvSpPr>
        <p:spPr>
          <a:xfrm>
            <a:off x="6534953" y="1639016"/>
            <a:ext cx="1143000" cy="261610"/>
          </a:xfrm>
          <a:prstGeom prst="rect">
            <a:avLst/>
          </a:prstGeom>
          <a:noFill/>
        </p:spPr>
        <p:txBody>
          <a:bodyPr wrap="square" rtlCol="0">
            <a:spAutoFit/>
          </a:bodyPr>
          <a:lstStyle/>
          <a:p>
            <a:r>
              <a:rPr lang="en-US" sz="1100" b="1" dirty="0"/>
              <a:t>s/n 06 and 7</a:t>
            </a:r>
          </a:p>
        </p:txBody>
      </p:sp>
      <p:sp>
        <p:nvSpPr>
          <p:cNvPr id="11" name="Rectangle 10">
            <a:extLst>
              <a:ext uri="{FF2B5EF4-FFF2-40B4-BE49-F238E27FC236}">
                <a16:creationId xmlns:a16="http://schemas.microsoft.com/office/drawing/2014/main" id="{B34D8F1E-FC47-F9DB-DAEA-A593CA946C24}"/>
              </a:ext>
            </a:extLst>
          </p:cNvPr>
          <p:cNvSpPr/>
          <p:nvPr/>
        </p:nvSpPr>
        <p:spPr>
          <a:xfrm>
            <a:off x="1502229" y="4561581"/>
            <a:ext cx="6705600" cy="230832"/>
          </a:xfrm>
          <a:prstGeom prst="rect">
            <a:avLst/>
          </a:prstGeom>
        </p:spPr>
        <p:txBody>
          <a:bodyPr wrap="square">
            <a:spAutoFit/>
          </a:bodyPr>
          <a:lstStyle/>
          <a:p>
            <a:r>
              <a:rPr lang="en-US" sz="900" b="1" i="1" dirty="0">
                <a:latin typeface="Arial" panose="020B0604020202020204" pitchFamily="34" charset="0"/>
                <a:cs typeface="Arial" panose="020B0604020202020204" pitchFamily="34" charset="0"/>
              </a:rPr>
              <a:t>“Prototype to Production Fabrication of a New RF Power Amplifier for LANSCE”, M. </a:t>
            </a:r>
            <a:r>
              <a:rPr lang="en-US" sz="900" b="1" i="1" dirty="0" err="1">
                <a:latin typeface="Arial" panose="020B0604020202020204" pitchFamily="34" charset="0"/>
                <a:cs typeface="Arial" panose="020B0604020202020204" pitchFamily="34" charset="0"/>
              </a:rPr>
              <a:t>Troje</a:t>
            </a:r>
            <a:r>
              <a:rPr lang="en-US" sz="900" b="1" i="1" dirty="0">
                <a:latin typeface="Arial" panose="020B0604020202020204" pitchFamily="34" charset="0"/>
                <a:cs typeface="Arial" panose="020B0604020202020204" pitchFamily="34" charset="0"/>
              </a:rPr>
              <a:t>, CWRF Workshop, 2014</a:t>
            </a:r>
            <a:endParaRPr lang="en-US" sz="9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72989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42066A4-B50A-5C27-85FC-BACE9077F104}"/>
              </a:ext>
            </a:extLst>
          </p:cNvPr>
          <p:cNvSpPr>
            <a:spLocks noGrp="1"/>
          </p:cNvSpPr>
          <p:nvPr>
            <p:ph type="body" sz="quarter" idx="14"/>
          </p:nvPr>
        </p:nvSpPr>
        <p:spPr>
          <a:xfrm>
            <a:off x="884464" y="55056"/>
            <a:ext cx="7375071" cy="669156"/>
          </a:xfrm>
        </p:spPr>
        <p:txBody>
          <a:bodyPr/>
          <a:lstStyle/>
          <a:p>
            <a:pPr algn="ctr"/>
            <a:r>
              <a:rPr lang="en-US" sz="3200" dirty="0"/>
              <a:t>Installation of One RF System / Year</a:t>
            </a:r>
          </a:p>
        </p:txBody>
      </p:sp>
      <p:pic>
        <p:nvPicPr>
          <p:cNvPr id="5" name="Picture 4" descr="P1040156.JPG">
            <a:extLst>
              <a:ext uri="{FF2B5EF4-FFF2-40B4-BE49-F238E27FC236}">
                <a16:creationId xmlns:a16="http://schemas.microsoft.com/office/drawing/2014/main" id="{221A39B6-D669-BFE9-AEA9-E4678DE05B0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45254" y="742950"/>
            <a:ext cx="1258464" cy="1886124"/>
          </a:xfrm>
          <a:prstGeom prst="rect">
            <a:avLst/>
          </a:prstGeom>
        </p:spPr>
      </p:pic>
      <p:pic>
        <p:nvPicPr>
          <p:cNvPr id="7" name="Picture 6" descr="P1040246.jpg">
            <a:extLst>
              <a:ext uri="{FF2B5EF4-FFF2-40B4-BE49-F238E27FC236}">
                <a16:creationId xmlns:a16="http://schemas.microsoft.com/office/drawing/2014/main" id="{3F444FDB-0F6D-E346-850C-803500F05E6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8363"/>
          <a:stretch/>
        </p:blipFill>
        <p:spPr>
          <a:xfrm>
            <a:off x="1203158" y="747995"/>
            <a:ext cx="1369824" cy="1881079"/>
          </a:xfrm>
          <a:prstGeom prst="rect">
            <a:avLst/>
          </a:prstGeom>
        </p:spPr>
      </p:pic>
      <p:pic>
        <p:nvPicPr>
          <p:cNvPr id="8" name="Picture 7" descr="P1040223.JPG">
            <a:extLst>
              <a:ext uri="{FF2B5EF4-FFF2-40B4-BE49-F238E27FC236}">
                <a16:creationId xmlns:a16="http://schemas.microsoft.com/office/drawing/2014/main" id="{98D50EB5-B5F0-EB7E-D017-AB21F27CD6C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84464" y="2778267"/>
            <a:ext cx="2022636" cy="1835356"/>
          </a:xfrm>
          <a:prstGeom prst="rect">
            <a:avLst/>
          </a:prstGeom>
        </p:spPr>
      </p:pic>
      <p:pic>
        <p:nvPicPr>
          <p:cNvPr id="10" name="Picture 9">
            <a:extLst>
              <a:ext uri="{FF2B5EF4-FFF2-40B4-BE49-F238E27FC236}">
                <a16:creationId xmlns:a16="http://schemas.microsoft.com/office/drawing/2014/main" id="{A6F57BA0-3ACC-BE41-96C2-B36127DE151C}"/>
              </a:ext>
            </a:extLst>
          </p:cNvPr>
          <p:cNvPicPr>
            <a:picLocks noChangeAspect="1"/>
          </p:cNvPicPr>
          <p:nvPr/>
        </p:nvPicPr>
        <p:blipFill>
          <a:blip r:embed="rId5"/>
          <a:stretch>
            <a:fillRect/>
          </a:stretch>
        </p:blipFill>
        <p:spPr>
          <a:xfrm>
            <a:off x="5604482" y="2778267"/>
            <a:ext cx="2804036" cy="1787573"/>
          </a:xfrm>
          <a:prstGeom prst="rect">
            <a:avLst/>
          </a:prstGeom>
        </p:spPr>
      </p:pic>
      <p:pic>
        <p:nvPicPr>
          <p:cNvPr id="3" name="Picture 2">
            <a:extLst>
              <a:ext uri="{FF2B5EF4-FFF2-40B4-BE49-F238E27FC236}">
                <a16:creationId xmlns:a16="http://schemas.microsoft.com/office/drawing/2014/main" id="{C6FF5D20-5AC4-DC4A-A5E0-CA110AEAB5E2}"/>
              </a:ext>
            </a:extLst>
          </p:cNvPr>
          <p:cNvPicPr>
            <a:picLocks noChangeAspect="1"/>
          </p:cNvPicPr>
          <p:nvPr/>
        </p:nvPicPr>
        <p:blipFill>
          <a:blip r:embed="rId6"/>
          <a:stretch>
            <a:fillRect/>
          </a:stretch>
        </p:blipFill>
        <p:spPr>
          <a:xfrm>
            <a:off x="3447983" y="2759287"/>
            <a:ext cx="1722157" cy="2250193"/>
          </a:xfrm>
          <a:prstGeom prst="rect">
            <a:avLst/>
          </a:prstGeom>
        </p:spPr>
      </p:pic>
      <p:pic>
        <p:nvPicPr>
          <p:cNvPr id="12" name="Picture 11">
            <a:extLst>
              <a:ext uri="{FF2B5EF4-FFF2-40B4-BE49-F238E27FC236}">
                <a16:creationId xmlns:a16="http://schemas.microsoft.com/office/drawing/2014/main" id="{7DFAD697-939B-E94C-9BCA-4EDDEE350BDB}"/>
              </a:ext>
            </a:extLst>
          </p:cNvPr>
          <p:cNvPicPr>
            <a:picLocks noChangeAspect="1"/>
          </p:cNvPicPr>
          <p:nvPr/>
        </p:nvPicPr>
        <p:blipFill>
          <a:blip r:embed="rId7"/>
          <a:stretch>
            <a:fillRect/>
          </a:stretch>
        </p:blipFill>
        <p:spPr>
          <a:xfrm>
            <a:off x="2907100" y="742950"/>
            <a:ext cx="2804036" cy="1869357"/>
          </a:xfrm>
          <a:prstGeom prst="rect">
            <a:avLst/>
          </a:prstGeom>
        </p:spPr>
      </p:pic>
    </p:spTree>
    <p:extLst>
      <p:ext uri="{BB962C8B-B14F-4D97-AF65-F5344CB8AC3E}">
        <p14:creationId xmlns:p14="http://schemas.microsoft.com/office/powerpoint/2010/main" val="12855861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B1F62D7-65B5-17A2-34B9-4167554CAE11}"/>
              </a:ext>
            </a:extLst>
          </p:cNvPr>
          <p:cNvSpPr>
            <a:spLocks noGrp="1"/>
          </p:cNvSpPr>
          <p:nvPr>
            <p:ph type="body" sz="quarter" idx="14"/>
          </p:nvPr>
        </p:nvSpPr>
        <p:spPr>
          <a:xfrm>
            <a:off x="1149224" y="171225"/>
            <a:ext cx="7059097" cy="669156"/>
          </a:xfrm>
        </p:spPr>
        <p:txBody>
          <a:bodyPr/>
          <a:lstStyle/>
          <a:p>
            <a:pPr algn="ctr"/>
            <a:r>
              <a:rPr lang="en-US" sz="3200" dirty="0"/>
              <a:t>Dual Amplifier RF System </a:t>
            </a:r>
          </a:p>
        </p:txBody>
      </p:sp>
      <p:pic>
        <p:nvPicPr>
          <p:cNvPr id="5" name="Picture 4" descr="WEPWI002f3.tif">
            <a:extLst>
              <a:ext uri="{FF2B5EF4-FFF2-40B4-BE49-F238E27FC236}">
                <a16:creationId xmlns:a16="http://schemas.microsoft.com/office/drawing/2014/main" id="{7DAE1F57-66FD-E49A-C156-D97F1C7ACA1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785545" y="734643"/>
            <a:ext cx="3705311" cy="2669197"/>
          </a:xfrm>
          <a:prstGeom prst="rect">
            <a:avLst/>
          </a:prstGeom>
        </p:spPr>
      </p:pic>
      <p:pic>
        <p:nvPicPr>
          <p:cNvPr id="7" name="Picture 6" descr="MOPP107f2.tif">
            <a:extLst>
              <a:ext uri="{FF2B5EF4-FFF2-40B4-BE49-F238E27FC236}">
                <a16:creationId xmlns:a16="http://schemas.microsoft.com/office/drawing/2014/main" id="{46D741B2-869E-2E44-934A-D3230BAF6B9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24840" y="2227413"/>
            <a:ext cx="3647160" cy="2473991"/>
          </a:xfrm>
          <a:prstGeom prst="rect">
            <a:avLst/>
          </a:prstGeom>
        </p:spPr>
      </p:pic>
      <p:sp>
        <p:nvSpPr>
          <p:cNvPr id="6" name="TextBox 5">
            <a:extLst>
              <a:ext uri="{FF2B5EF4-FFF2-40B4-BE49-F238E27FC236}">
                <a16:creationId xmlns:a16="http://schemas.microsoft.com/office/drawing/2014/main" id="{8AB1E0CD-944B-FF42-81C0-86AE92175AC4}"/>
              </a:ext>
            </a:extLst>
          </p:cNvPr>
          <p:cNvSpPr txBox="1"/>
          <p:nvPr/>
        </p:nvSpPr>
        <p:spPr>
          <a:xfrm>
            <a:off x="1098604" y="1938436"/>
            <a:ext cx="3065263" cy="261610"/>
          </a:xfrm>
          <a:prstGeom prst="rect">
            <a:avLst/>
          </a:prstGeom>
          <a:noFill/>
        </p:spPr>
        <p:txBody>
          <a:bodyPr wrap="none" rtlCol="0">
            <a:spAutoFit/>
          </a:bodyPr>
          <a:lstStyle/>
          <a:p>
            <a:r>
              <a:rPr lang="en-US" sz="1100" b="1" dirty="0"/>
              <a:t>    Ugly Back Side (unless you are an RF engineer!)</a:t>
            </a:r>
          </a:p>
        </p:txBody>
      </p:sp>
      <p:sp>
        <p:nvSpPr>
          <p:cNvPr id="8" name="TextBox 7">
            <a:extLst>
              <a:ext uri="{FF2B5EF4-FFF2-40B4-BE49-F238E27FC236}">
                <a16:creationId xmlns:a16="http://schemas.microsoft.com/office/drawing/2014/main" id="{CA5C40C0-B711-8449-B423-B65AB664CB85}"/>
              </a:ext>
            </a:extLst>
          </p:cNvPr>
          <p:cNvSpPr txBox="1"/>
          <p:nvPr/>
        </p:nvSpPr>
        <p:spPr>
          <a:xfrm>
            <a:off x="5595471" y="3403840"/>
            <a:ext cx="1891865" cy="261610"/>
          </a:xfrm>
          <a:prstGeom prst="rect">
            <a:avLst/>
          </a:prstGeom>
          <a:noFill/>
        </p:spPr>
        <p:txBody>
          <a:bodyPr wrap="none" rtlCol="0">
            <a:spAutoFit/>
          </a:bodyPr>
          <a:lstStyle/>
          <a:p>
            <a:r>
              <a:rPr lang="en-US" sz="1100" b="1" dirty="0"/>
              <a:t>     Front Side (good for tours)</a:t>
            </a:r>
          </a:p>
        </p:txBody>
      </p:sp>
    </p:spTree>
    <p:extLst>
      <p:ext uri="{BB962C8B-B14F-4D97-AF65-F5344CB8AC3E}">
        <p14:creationId xmlns:p14="http://schemas.microsoft.com/office/powerpoint/2010/main" val="14435462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864E6A7-C151-324D-8E37-6B61C11AA4C9}"/>
              </a:ext>
            </a:extLst>
          </p:cNvPr>
          <p:cNvPicPr>
            <a:picLocks noChangeAspect="1"/>
          </p:cNvPicPr>
          <p:nvPr/>
        </p:nvPicPr>
        <p:blipFill>
          <a:blip r:embed="rId2"/>
          <a:stretch>
            <a:fillRect/>
          </a:stretch>
        </p:blipFill>
        <p:spPr>
          <a:xfrm>
            <a:off x="1502966" y="705373"/>
            <a:ext cx="6138068" cy="3870393"/>
          </a:xfrm>
          <a:prstGeom prst="rect">
            <a:avLst/>
          </a:prstGeom>
        </p:spPr>
      </p:pic>
      <p:sp>
        <p:nvSpPr>
          <p:cNvPr id="5" name="Title 1">
            <a:extLst>
              <a:ext uri="{FF2B5EF4-FFF2-40B4-BE49-F238E27FC236}">
                <a16:creationId xmlns:a16="http://schemas.microsoft.com/office/drawing/2014/main" id="{9A430404-887D-464B-8EE3-A2462AC8C8A8}"/>
              </a:ext>
            </a:extLst>
          </p:cNvPr>
          <p:cNvSpPr>
            <a:spLocks noGrp="1"/>
          </p:cNvSpPr>
          <p:nvPr>
            <p:ph type="body" sz="quarter" idx="14"/>
          </p:nvPr>
        </p:nvSpPr>
        <p:spPr>
          <a:xfrm>
            <a:off x="1419661" y="173579"/>
            <a:ext cx="6172200" cy="669156"/>
          </a:xfrm>
        </p:spPr>
        <p:txBody>
          <a:bodyPr/>
          <a:lstStyle/>
          <a:p>
            <a:pPr algn="ctr"/>
            <a:r>
              <a:rPr lang="en-US" dirty="0"/>
              <a:t> </a:t>
            </a:r>
            <a:r>
              <a:rPr lang="en-US" sz="3200" dirty="0"/>
              <a:t>2014 Installation Team</a:t>
            </a:r>
          </a:p>
        </p:txBody>
      </p:sp>
    </p:spTree>
    <p:extLst>
      <p:ext uri="{BB962C8B-B14F-4D97-AF65-F5344CB8AC3E}">
        <p14:creationId xmlns:p14="http://schemas.microsoft.com/office/powerpoint/2010/main" val="38865757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4573" y="161818"/>
            <a:ext cx="4866963" cy="559534"/>
          </a:xfrm>
        </p:spPr>
        <p:txBody>
          <a:bodyPr>
            <a:normAutofit fontScale="90000"/>
          </a:bodyPr>
          <a:lstStyle/>
          <a:p>
            <a:r>
              <a:rPr lang="en-US" dirty="0"/>
              <a:t> </a:t>
            </a:r>
            <a:r>
              <a:rPr lang="en-US" sz="3200" dirty="0"/>
              <a:t>Operating Results, 120 Hz</a:t>
            </a:r>
          </a:p>
        </p:txBody>
      </p:sp>
      <p:sp>
        <p:nvSpPr>
          <p:cNvPr id="3" name="Content Placeholder 2"/>
          <p:cNvSpPr>
            <a:spLocks noGrp="1"/>
          </p:cNvSpPr>
          <p:nvPr>
            <p:ph idx="1"/>
          </p:nvPr>
        </p:nvSpPr>
        <p:spPr/>
        <p:txBody>
          <a:bodyPr/>
          <a:lstStyle/>
          <a:p>
            <a:endParaRPr lang="en-US" dirty="0"/>
          </a:p>
          <a:p>
            <a:endParaRPr lang="en-US" dirty="0"/>
          </a:p>
          <a:p>
            <a:endParaRPr lang="en-US" dirty="0"/>
          </a:p>
          <a:p>
            <a:endParaRPr lang="en-US" dirty="0"/>
          </a:p>
          <a:p>
            <a:endParaRPr lang="en-US" dirty="0"/>
          </a:p>
        </p:txBody>
      </p:sp>
      <p:pic>
        <p:nvPicPr>
          <p:cNvPr id="5" name="Picture 4" descr="3MW PPM AFTER DELAY"/>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b="-2674"/>
          <a:stretch/>
        </p:blipFill>
        <p:spPr bwMode="auto">
          <a:xfrm>
            <a:off x="870182" y="662775"/>
            <a:ext cx="2140243" cy="151474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descr="2.gi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218693" y="671277"/>
            <a:ext cx="1941836" cy="1456377"/>
          </a:xfrm>
          <a:prstGeom prst="rect">
            <a:avLst/>
          </a:prstGeom>
        </p:spPr>
      </p:pic>
      <p:sp>
        <p:nvSpPr>
          <p:cNvPr id="6" name="TextBox 5"/>
          <p:cNvSpPr txBox="1"/>
          <p:nvPr/>
        </p:nvSpPr>
        <p:spPr>
          <a:xfrm>
            <a:off x="870182" y="2118916"/>
            <a:ext cx="2217274" cy="430887"/>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29.4 </a:t>
            </a:r>
            <a:r>
              <a:rPr lang="en-US" sz="1100" b="1" dirty="0" err="1">
                <a:latin typeface="Arial" panose="020B0604020202020204" pitchFamily="34" charset="0"/>
                <a:cs typeface="Arial" panose="020B0604020202020204" pitchFamily="34" charset="0"/>
              </a:rPr>
              <a:t>kVDC</a:t>
            </a:r>
            <a:r>
              <a:rPr lang="en-US" sz="1100" b="1" dirty="0">
                <a:latin typeface="Arial" panose="020B0604020202020204" pitchFamily="34" charset="0"/>
                <a:cs typeface="Arial" panose="020B0604020202020204" pitchFamily="34" charset="0"/>
              </a:rPr>
              <a:t>, 153 Amps Pulsed</a:t>
            </a:r>
          </a:p>
          <a:p>
            <a:r>
              <a:rPr lang="en-US" sz="1100" b="1" dirty="0">
                <a:latin typeface="Arial" panose="020B0604020202020204" pitchFamily="34" charset="0"/>
                <a:cs typeface="Arial" panose="020B0604020202020204" pitchFamily="34" charset="0"/>
              </a:rPr>
              <a:t>14.9 dB gain, 65.3% efficiency </a:t>
            </a:r>
          </a:p>
        </p:txBody>
      </p:sp>
      <p:sp>
        <p:nvSpPr>
          <p:cNvPr id="9" name="TextBox 8"/>
          <p:cNvSpPr txBox="1"/>
          <p:nvPr/>
        </p:nvSpPr>
        <p:spPr>
          <a:xfrm>
            <a:off x="3155104" y="2106474"/>
            <a:ext cx="2217274" cy="430887"/>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23.9 </a:t>
            </a:r>
            <a:r>
              <a:rPr lang="en-US" sz="1100" b="1" dirty="0" err="1">
                <a:latin typeface="Arial" panose="020B0604020202020204" pitchFamily="34" charset="0"/>
                <a:cs typeface="Arial" panose="020B0604020202020204" pitchFamily="34" charset="0"/>
              </a:rPr>
              <a:t>kVDC</a:t>
            </a:r>
            <a:r>
              <a:rPr lang="en-US" sz="1100" b="1" dirty="0">
                <a:latin typeface="Arial" panose="020B0604020202020204" pitchFamily="34" charset="0"/>
                <a:cs typeface="Arial" panose="020B0604020202020204" pitchFamily="34" charset="0"/>
              </a:rPr>
              <a:t>, 122 Amps Pulsed</a:t>
            </a:r>
          </a:p>
          <a:p>
            <a:r>
              <a:rPr lang="en-US" sz="1100" b="1" dirty="0">
                <a:latin typeface="Arial" panose="020B0604020202020204" pitchFamily="34" charset="0"/>
                <a:cs typeface="Arial" panose="020B0604020202020204" pitchFamily="34" charset="0"/>
              </a:rPr>
              <a:t>14.4 dB gain, 66.9% efficiency </a:t>
            </a:r>
          </a:p>
        </p:txBody>
      </p:sp>
      <p:pic>
        <p:nvPicPr>
          <p:cNvPr id="10" name="Picture 9" descr="TUPLR046f5.tif">
            <a:extLst>
              <a:ext uri="{FF2B5EF4-FFF2-40B4-BE49-F238E27FC236}">
                <a16:creationId xmlns:a16="http://schemas.microsoft.com/office/drawing/2014/main" id="{D3146791-B768-2741-9353-E147542B82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9020" y="2697272"/>
            <a:ext cx="3099320" cy="2298076"/>
          </a:xfrm>
          <a:prstGeom prst="rect">
            <a:avLst/>
          </a:prstGeom>
        </p:spPr>
      </p:pic>
      <p:sp>
        <p:nvSpPr>
          <p:cNvPr id="7" name="TextBox 6">
            <a:extLst>
              <a:ext uri="{FF2B5EF4-FFF2-40B4-BE49-F238E27FC236}">
                <a16:creationId xmlns:a16="http://schemas.microsoft.com/office/drawing/2014/main" id="{37810BAF-D997-124D-84E7-B635B38DE5DE}"/>
              </a:ext>
            </a:extLst>
          </p:cNvPr>
          <p:cNvSpPr txBox="1"/>
          <p:nvPr/>
        </p:nvSpPr>
        <p:spPr>
          <a:xfrm>
            <a:off x="5124691" y="1091688"/>
            <a:ext cx="2590774"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Operation into Dummy Load</a:t>
            </a:r>
          </a:p>
        </p:txBody>
      </p:sp>
      <p:sp>
        <p:nvSpPr>
          <p:cNvPr id="11" name="TextBox 10">
            <a:extLst>
              <a:ext uri="{FF2B5EF4-FFF2-40B4-BE49-F238E27FC236}">
                <a16:creationId xmlns:a16="http://schemas.microsoft.com/office/drawing/2014/main" id="{0D594C27-593F-7D49-820C-97641392F930}"/>
              </a:ext>
            </a:extLst>
          </p:cNvPr>
          <p:cNvSpPr txBox="1"/>
          <p:nvPr/>
        </p:nvSpPr>
        <p:spPr>
          <a:xfrm>
            <a:off x="2194407" y="3484138"/>
            <a:ext cx="2564613" cy="523220"/>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Operation into DTL, 2 Tubes</a:t>
            </a:r>
          </a:p>
          <a:p>
            <a:r>
              <a:rPr lang="en-US" sz="1400" b="1" dirty="0">
                <a:latin typeface="Arial" panose="020B0604020202020204" pitchFamily="34" charset="0"/>
                <a:cs typeface="Arial" panose="020B0604020202020204" pitchFamily="34" charset="0"/>
              </a:rPr>
              <a:t> Each Tube ~ 1 to 1.4 MW</a:t>
            </a:r>
          </a:p>
        </p:txBody>
      </p:sp>
    </p:spTree>
    <p:extLst>
      <p:ext uri="{BB962C8B-B14F-4D97-AF65-F5344CB8AC3E}">
        <p14:creationId xmlns:p14="http://schemas.microsoft.com/office/powerpoint/2010/main" val="21035482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CEEFD0E-E21B-8BF4-85DB-CFD2E585FFED}"/>
              </a:ext>
            </a:extLst>
          </p:cNvPr>
          <p:cNvSpPr>
            <a:spLocks noGrp="1"/>
          </p:cNvSpPr>
          <p:nvPr>
            <p:ph type="body" sz="quarter" idx="14"/>
          </p:nvPr>
        </p:nvSpPr>
        <p:spPr>
          <a:xfrm>
            <a:off x="852618" y="221526"/>
            <a:ext cx="7672228" cy="669156"/>
          </a:xfrm>
        </p:spPr>
        <p:txBody>
          <a:bodyPr/>
          <a:lstStyle/>
          <a:p>
            <a:r>
              <a:rPr lang="en-US" sz="2800" dirty="0"/>
              <a:t>Total Filament Operating Hours as of Aug. 28 </a:t>
            </a:r>
          </a:p>
        </p:txBody>
      </p:sp>
      <p:sp>
        <p:nvSpPr>
          <p:cNvPr id="10" name="TextBox 9">
            <a:extLst>
              <a:ext uri="{FF2B5EF4-FFF2-40B4-BE49-F238E27FC236}">
                <a16:creationId xmlns:a16="http://schemas.microsoft.com/office/drawing/2014/main" id="{9A0E0FC9-88D8-8464-972A-BDF440B1A68B}"/>
              </a:ext>
            </a:extLst>
          </p:cNvPr>
          <p:cNvSpPr txBox="1"/>
          <p:nvPr/>
        </p:nvSpPr>
        <p:spPr>
          <a:xfrm>
            <a:off x="1558858" y="713644"/>
            <a:ext cx="7516390" cy="2834622"/>
          </a:xfrm>
          <a:prstGeom prst="rect">
            <a:avLst/>
          </a:prstGeom>
          <a:noFill/>
        </p:spPr>
        <p:txBody>
          <a:bodyPr wrap="square" rtlCol="0">
            <a:spAutoFit/>
          </a:bodyPr>
          <a:lstStyle/>
          <a:p>
            <a:pPr marL="214313" indent="-214313">
              <a:lnSpc>
                <a:spcPct val="90000"/>
              </a:lnSpc>
              <a:buFont typeface="Arial"/>
              <a:buChar char="•"/>
            </a:pPr>
            <a:r>
              <a:rPr lang="en-US" b="1" dirty="0"/>
              <a:t>TH781 Tetrode (IPA and M1 PA)</a:t>
            </a:r>
          </a:p>
          <a:p>
            <a:pPr lvl="1">
              <a:lnSpc>
                <a:spcPct val="90000"/>
              </a:lnSpc>
            </a:pPr>
            <a:r>
              <a:rPr lang="en-US" sz="1350" b="1" dirty="0"/>
              <a:t>M1 PA  21.3K hours</a:t>
            </a:r>
          </a:p>
          <a:p>
            <a:pPr lvl="1">
              <a:lnSpc>
                <a:spcPct val="90000"/>
              </a:lnSpc>
            </a:pPr>
            <a:r>
              <a:rPr lang="en-US" sz="1350" b="1" dirty="0"/>
              <a:t>M2 IPA 11.7K (replaced 2023 with </a:t>
            </a:r>
            <a:r>
              <a:rPr lang="en-US" sz="1350" b="1" dirty="0">
                <a:solidFill>
                  <a:srgbClr val="FF0000"/>
                </a:solidFill>
              </a:rPr>
              <a:t>59.2K</a:t>
            </a:r>
            <a:r>
              <a:rPr lang="en-US" sz="1350" b="1" dirty="0"/>
              <a:t>)</a:t>
            </a:r>
          </a:p>
          <a:p>
            <a:pPr lvl="1">
              <a:lnSpc>
                <a:spcPct val="90000"/>
              </a:lnSpc>
            </a:pPr>
            <a:r>
              <a:rPr lang="en-US" sz="1350" b="1" dirty="0"/>
              <a:t>M3 IPA </a:t>
            </a:r>
            <a:r>
              <a:rPr lang="en-US" sz="1350" b="1" dirty="0">
                <a:solidFill>
                  <a:srgbClr val="FF0000"/>
                </a:solidFill>
              </a:rPr>
              <a:t>55.5K</a:t>
            </a:r>
            <a:r>
              <a:rPr lang="en-US" sz="1350" b="1" dirty="0"/>
              <a:t> </a:t>
            </a:r>
          </a:p>
          <a:p>
            <a:pPr lvl="1">
              <a:lnSpc>
                <a:spcPct val="90000"/>
              </a:lnSpc>
            </a:pPr>
            <a:r>
              <a:rPr lang="en-US" sz="1350" b="1" dirty="0"/>
              <a:t>M4 IPA </a:t>
            </a:r>
            <a:r>
              <a:rPr lang="en-US" sz="1350" b="1" dirty="0">
                <a:solidFill>
                  <a:srgbClr val="FF0000"/>
                </a:solidFill>
              </a:rPr>
              <a:t>56.6K</a:t>
            </a:r>
            <a:r>
              <a:rPr lang="en-US" sz="1350" b="1" dirty="0"/>
              <a:t>  </a:t>
            </a:r>
          </a:p>
          <a:p>
            <a:pPr marL="214313" indent="-214313">
              <a:lnSpc>
                <a:spcPct val="90000"/>
              </a:lnSpc>
              <a:buFont typeface="Arial"/>
              <a:buChar char="•"/>
            </a:pPr>
            <a:endParaRPr lang="en-US" sz="1350" b="1" dirty="0"/>
          </a:p>
          <a:p>
            <a:pPr marL="214313" indent="-214313">
              <a:lnSpc>
                <a:spcPct val="90000"/>
              </a:lnSpc>
              <a:buFont typeface="Arial"/>
              <a:buChar char="•"/>
            </a:pPr>
            <a:r>
              <a:rPr lang="en-US" b="1" dirty="0"/>
              <a:t>TH628L </a:t>
            </a:r>
            <a:r>
              <a:rPr lang="en-US" b="1" dirty="0" err="1"/>
              <a:t>Diacrode</a:t>
            </a:r>
            <a:r>
              <a:rPr lang="en-US" b="1" dirty="0"/>
              <a:t> (M2-M4, two tubes each)</a:t>
            </a:r>
          </a:p>
          <a:p>
            <a:pPr lvl="1">
              <a:lnSpc>
                <a:spcPct val="90000"/>
              </a:lnSpc>
            </a:pPr>
            <a:r>
              <a:rPr lang="en-US" sz="1350" b="1" dirty="0"/>
              <a:t>M2 FPA1 </a:t>
            </a:r>
            <a:r>
              <a:rPr lang="en-US" sz="1350" b="1" dirty="0">
                <a:solidFill>
                  <a:srgbClr val="FF0000"/>
                </a:solidFill>
              </a:rPr>
              <a:t>61.1K</a:t>
            </a:r>
            <a:r>
              <a:rPr lang="en-US" sz="1350" b="1" dirty="0"/>
              <a:t> hours</a:t>
            </a:r>
          </a:p>
          <a:p>
            <a:pPr lvl="1">
              <a:lnSpc>
                <a:spcPct val="90000"/>
              </a:lnSpc>
            </a:pPr>
            <a:r>
              <a:rPr lang="en-US" sz="1350" b="1" dirty="0"/>
              <a:t>M2 FPA2 </a:t>
            </a:r>
            <a:r>
              <a:rPr lang="en-US" sz="1350" b="1" dirty="0">
                <a:solidFill>
                  <a:srgbClr val="FF0000"/>
                </a:solidFill>
              </a:rPr>
              <a:t>61.6K</a:t>
            </a:r>
          </a:p>
          <a:p>
            <a:pPr lvl="1">
              <a:lnSpc>
                <a:spcPct val="90000"/>
              </a:lnSpc>
            </a:pPr>
            <a:r>
              <a:rPr lang="en-US" sz="1350" b="1" dirty="0"/>
              <a:t>M3 FPA1 </a:t>
            </a:r>
            <a:r>
              <a:rPr lang="en-US" sz="1350" b="1" dirty="0">
                <a:solidFill>
                  <a:srgbClr val="FF0000"/>
                </a:solidFill>
              </a:rPr>
              <a:t>51.9K</a:t>
            </a:r>
          </a:p>
          <a:p>
            <a:pPr lvl="1">
              <a:lnSpc>
                <a:spcPct val="90000"/>
              </a:lnSpc>
            </a:pPr>
            <a:r>
              <a:rPr lang="en-US" sz="1350" b="1" dirty="0"/>
              <a:t>M3 FPA2 28.7K (replacement since 2020, thousands of DTL tank faults due to a cracked Cu liner)</a:t>
            </a:r>
          </a:p>
          <a:p>
            <a:pPr lvl="1">
              <a:lnSpc>
                <a:spcPct val="90000"/>
              </a:lnSpc>
            </a:pPr>
            <a:r>
              <a:rPr lang="en-US" sz="1350" b="1" dirty="0"/>
              <a:t>M4 FPA1 </a:t>
            </a:r>
            <a:r>
              <a:rPr lang="en-US" sz="1350" b="1" dirty="0">
                <a:solidFill>
                  <a:srgbClr val="FF0000"/>
                </a:solidFill>
              </a:rPr>
              <a:t>57K</a:t>
            </a:r>
          </a:p>
          <a:p>
            <a:pPr lvl="1">
              <a:lnSpc>
                <a:spcPct val="90000"/>
              </a:lnSpc>
            </a:pPr>
            <a:r>
              <a:rPr lang="en-US" sz="1350" b="1" dirty="0"/>
              <a:t>M4 FPA2 37.1K (replacement since 2021, G</a:t>
            </a:r>
            <a:r>
              <a:rPr lang="en-US" sz="1350" b="1" baseline="-25000" dirty="0"/>
              <a:t>2 </a:t>
            </a:r>
            <a:r>
              <a:rPr lang="en-US" sz="1350" b="1" dirty="0"/>
              <a:t>Faults, probably carbonized ceramic inside)</a:t>
            </a:r>
            <a:endParaRPr lang="en-US" sz="1350" b="1" baseline="-25000" dirty="0"/>
          </a:p>
          <a:p>
            <a:pPr marL="214313" indent="-214313">
              <a:lnSpc>
                <a:spcPct val="90000"/>
              </a:lnSpc>
              <a:buFont typeface="Arial"/>
              <a:buChar char="•"/>
            </a:pPr>
            <a:endParaRPr lang="en-US" sz="1350" b="1" dirty="0"/>
          </a:p>
        </p:txBody>
      </p:sp>
      <p:sp>
        <p:nvSpPr>
          <p:cNvPr id="2" name="Rectangle 1">
            <a:extLst>
              <a:ext uri="{FF2B5EF4-FFF2-40B4-BE49-F238E27FC236}">
                <a16:creationId xmlns:a16="http://schemas.microsoft.com/office/drawing/2014/main" id="{C88696D7-6060-A043-9D66-FD09DE30324E}"/>
              </a:ext>
            </a:extLst>
          </p:cNvPr>
          <p:cNvSpPr/>
          <p:nvPr/>
        </p:nvSpPr>
        <p:spPr>
          <a:xfrm>
            <a:off x="1558858" y="3396172"/>
            <a:ext cx="6750571" cy="1338828"/>
          </a:xfrm>
          <a:prstGeom prst="rect">
            <a:avLst/>
          </a:prstGeom>
        </p:spPr>
        <p:txBody>
          <a:bodyPr wrap="square">
            <a:spAutoFit/>
          </a:bodyPr>
          <a:lstStyle/>
          <a:p>
            <a:pPr marL="214313" indent="-214313">
              <a:lnSpc>
                <a:spcPct val="90000"/>
              </a:lnSpc>
              <a:buFont typeface="Arial"/>
              <a:buChar char="•"/>
            </a:pPr>
            <a:r>
              <a:rPr lang="en-US" b="1" dirty="0"/>
              <a:t>7835 Triode (M2-M4, one tube), 76 tubes in 52 years</a:t>
            </a:r>
          </a:p>
          <a:p>
            <a:pPr>
              <a:lnSpc>
                <a:spcPct val="90000"/>
              </a:lnSpc>
            </a:pPr>
            <a:r>
              <a:rPr lang="en-US" sz="1350" b="1" dirty="0"/>
              <a:t>            1 tube during 1980s with 45K hours</a:t>
            </a:r>
          </a:p>
          <a:p>
            <a:pPr>
              <a:lnSpc>
                <a:spcPct val="90000"/>
              </a:lnSpc>
            </a:pPr>
            <a:r>
              <a:rPr lang="en-US" sz="1350" b="1" dirty="0"/>
              <a:t>            2 tubes in 1990s with 36 and 45.5K, rest were &lt;18K</a:t>
            </a:r>
          </a:p>
          <a:p>
            <a:pPr>
              <a:lnSpc>
                <a:spcPct val="90000"/>
              </a:lnSpc>
            </a:pPr>
            <a:r>
              <a:rPr lang="en-US" sz="1350" b="1" dirty="0"/>
              <a:t>            4 tubes 22K, 20.8K, 23.5K, 37.4K in first half of 2000 decade, rest were  &lt;20K hours</a:t>
            </a:r>
          </a:p>
          <a:p>
            <a:pPr>
              <a:lnSpc>
                <a:spcPct val="90000"/>
              </a:lnSpc>
            </a:pPr>
            <a:r>
              <a:rPr lang="en-US" sz="1350" b="1" dirty="0"/>
              <a:t>            2006-2016, 1 tube&gt;20K, 14 were shorter life, even at 6% DF</a:t>
            </a:r>
          </a:p>
          <a:p>
            <a:pPr marL="214313" indent="-214313">
              <a:lnSpc>
                <a:spcPct val="90000"/>
              </a:lnSpc>
              <a:buFont typeface="Arial"/>
              <a:buChar char="•"/>
            </a:pPr>
            <a:endParaRPr lang="en-US" b="1" dirty="0"/>
          </a:p>
        </p:txBody>
      </p:sp>
    </p:spTree>
    <p:extLst>
      <p:ext uri="{BB962C8B-B14F-4D97-AF65-F5344CB8AC3E}">
        <p14:creationId xmlns:p14="http://schemas.microsoft.com/office/powerpoint/2010/main" val="34464397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6B000E-32CD-CF94-67FA-F8AB818776AF}"/>
              </a:ext>
            </a:extLst>
          </p:cNvPr>
          <p:cNvSpPr>
            <a:spLocks noGrp="1"/>
          </p:cNvSpPr>
          <p:nvPr>
            <p:ph type="body" sz="quarter" idx="14"/>
          </p:nvPr>
        </p:nvSpPr>
        <p:spPr>
          <a:xfrm>
            <a:off x="1125416" y="243608"/>
            <a:ext cx="6637815" cy="669156"/>
          </a:xfrm>
        </p:spPr>
        <p:txBody>
          <a:bodyPr/>
          <a:lstStyle/>
          <a:p>
            <a:r>
              <a:rPr lang="en-US" sz="3200" dirty="0"/>
              <a:t>Summary of 10 Years Experience</a:t>
            </a:r>
          </a:p>
          <a:p>
            <a:r>
              <a:rPr lang="en-US" sz="2100" dirty="0"/>
              <a:t> </a:t>
            </a:r>
          </a:p>
        </p:txBody>
      </p:sp>
      <p:sp>
        <p:nvSpPr>
          <p:cNvPr id="4" name="TextBox 3">
            <a:extLst>
              <a:ext uri="{FF2B5EF4-FFF2-40B4-BE49-F238E27FC236}">
                <a16:creationId xmlns:a16="http://schemas.microsoft.com/office/drawing/2014/main" id="{D8BFF25F-A17A-7E4B-8531-865CE57D8E99}"/>
              </a:ext>
            </a:extLst>
          </p:cNvPr>
          <p:cNvSpPr txBox="1"/>
          <p:nvPr/>
        </p:nvSpPr>
        <p:spPr>
          <a:xfrm>
            <a:off x="587738" y="975244"/>
            <a:ext cx="7968524" cy="3388620"/>
          </a:xfrm>
          <a:prstGeom prst="rect">
            <a:avLst/>
          </a:prstGeom>
          <a:noFill/>
        </p:spPr>
        <p:txBody>
          <a:bodyPr wrap="square" rtlCol="0">
            <a:spAutoFit/>
          </a:bodyPr>
          <a:lstStyle/>
          <a:p>
            <a:pPr marL="214313" indent="-214313">
              <a:lnSpc>
                <a:spcPct val="90000"/>
              </a:lnSpc>
              <a:buFont typeface="Arial"/>
              <a:buChar char="•"/>
            </a:pPr>
            <a:r>
              <a:rPr lang="en-US" sz="1400" b="1" dirty="0">
                <a:latin typeface="Arial" panose="020B0604020202020204" pitchFamily="34" charset="0"/>
                <a:cs typeface="Arial" panose="020B0604020202020204" pitchFamily="34" charset="0"/>
              </a:rPr>
              <a:t>By operating two TH628L in parallel at reduced output power, we have been able to also reduce filament power, extending tube life far beyond originally expected</a:t>
            </a:r>
          </a:p>
          <a:p>
            <a:pPr marL="214313" indent="-214313">
              <a:lnSpc>
                <a:spcPct val="90000"/>
              </a:lnSpc>
              <a:buFont typeface="Arial"/>
              <a:buChar char="•"/>
            </a:pPr>
            <a:endParaRPr lang="en-US" sz="1400" b="1" dirty="0">
              <a:latin typeface="Arial" panose="020B0604020202020204" pitchFamily="34" charset="0"/>
              <a:cs typeface="Arial" panose="020B0604020202020204" pitchFamily="34" charset="0"/>
            </a:endParaRPr>
          </a:p>
          <a:p>
            <a:pPr marL="214313" indent="-214313">
              <a:lnSpc>
                <a:spcPct val="90000"/>
              </a:lnSpc>
              <a:buFont typeface="Arial"/>
              <a:buChar char="•"/>
            </a:pPr>
            <a:r>
              <a:rPr lang="en-US" sz="1400" b="1" dirty="0">
                <a:latin typeface="Arial" panose="020B0604020202020204" pitchFamily="34" charset="0"/>
                <a:cs typeface="Arial" panose="020B0604020202020204" pitchFamily="34" charset="0"/>
              </a:rPr>
              <a:t>Just beginning to see hints of cathode emission limiting on the initial fill power of pulses, in oldest tubes in module 2 (&gt;60K </a:t>
            </a:r>
            <a:r>
              <a:rPr lang="en-US" sz="1400" b="1" dirty="0" err="1">
                <a:latin typeface="Arial" panose="020B0604020202020204" pitchFamily="34" charset="0"/>
                <a:cs typeface="Arial" panose="020B0604020202020204" pitchFamily="34" charset="0"/>
              </a:rPr>
              <a:t>hrs</a:t>
            </a:r>
            <a:r>
              <a:rPr lang="en-US" sz="1400" b="1" dirty="0">
                <a:latin typeface="Arial" panose="020B0604020202020204" pitchFamily="34" charset="0"/>
                <a:cs typeface="Arial" panose="020B0604020202020204" pitchFamily="34" charset="0"/>
              </a:rPr>
              <a:t>)</a:t>
            </a:r>
          </a:p>
          <a:p>
            <a:pPr marL="214313" indent="-214313">
              <a:lnSpc>
                <a:spcPct val="90000"/>
              </a:lnSpc>
              <a:buFont typeface="Arial"/>
              <a:buChar char="•"/>
            </a:pPr>
            <a:endParaRPr lang="en-US" sz="1400" b="1" dirty="0">
              <a:latin typeface="Arial" panose="020B0604020202020204" pitchFamily="34" charset="0"/>
              <a:cs typeface="Arial" panose="020B0604020202020204" pitchFamily="34" charset="0"/>
            </a:endParaRPr>
          </a:p>
          <a:p>
            <a:pPr marL="214313" indent="-214313">
              <a:lnSpc>
                <a:spcPct val="90000"/>
              </a:lnSpc>
              <a:buFont typeface="Arial"/>
              <a:buChar char="•"/>
            </a:pPr>
            <a:r>
              <a:rPr lang="en-US" sz="1400" b="1" dirty="0">
                <a:latin typeface="Arial" panose="020B0604020202020204" pitchFamily="34" charset="0"/>
                <a:cs typeface="Arial" panose="020B0604020202020204" pitchFamily="34" charset="0"/>
              </a:rPr>
              <a:t>We monitor hot filament resistance as a way to track decarburization trend</a:t>
            </a:r>
          </a:p>
          <a:p>
            <a:pPr marL="214313" indent="-214313">
              <a:lnSpc>
                <a:spcPct val="90000"/>
              </a:lnSpc>
              <a:buFont typeface="Arial"/>
              <a:buChar char="•"/>
            </a:pPr>
            <a:endParaRPr lang="en-US" sz="1400" b="1" dirty="0">
              <a:latin typeface="Arial" panose="020B0604020202020204" pitchFamily="34" charset="0"/>
              <a:cs typeface="Arial" panose="020B0604020202020204" pitchFamily="34" charset="0"/>
            </a:endParaRPr>
          </a:p>
          <a:p>
            <a:pPr marL="214313" indent="-214313">
              <a:lnSpc>
                <a:spcPct val="90000"/>
              </a:lnSpc>
              <a:buFont typeface="Arial"/>
              <a:buChar char="•"/>
            </a:pPr>
            <a:r>
              <a:rPr lang="en-US" sz="1400" b="1" dirty="0">
                <a:latin typeface="Arial" panose="020B0604020202020204" pitchFamily="34" charset="0"/>
                <a:cs typeface="Arial" panose="020B0604020202020204" pitchFamily="34" charset="0"/>
              </a:rPr>
              <a:t>Ramping filament cold to hot is known to cause F-G</a:t>
            </a:r>
            <a:r>
              <a:rPr lang="en-US" sz="1400" b="1" baseline="-25000" dirty="0">
                <a:latin typeface="Arial" panose="020B0604020202020204" pitchFamily="34" charset="0"/>
                <a:cs typeface="Arial" panose="020B0604020202020204" pitchFamily="34" charset="0"/>
              </a:rPr>
              <a:t>2</a:t>
            </a:r>
            <a:r>
              <a:rPr lang="en-US" sz="1400" b="1" dirty="0">
                <a:latin typeface="Arial" panose="020B0604020202020204" pitchFamily="34" charset="0"/>
                <a:cs typeface="Arial" panose="020B0604020202020204" pitchFamily="34" charset="0"/>
              </a:rPr>
              <a:t> shorts due to gradual sag</a:t>
            </a:r>
          </a:p>
          <a:p>
            <a:pPr marL="214313" indent="-214313">
              <a:lnSpc>
                <a:spcPct val="90000"/>
              </a:lnSpc>
              <a:buFont typeface="Arial"/>
              <a:buChar char="•"/>
            </a:pPr>
            <a:endParaRPr lang="en-US" sz="1400" b="1" dirty="0">
              <a:latin typeface="Arial" panose="020B0604020202020204" pitchFamily="34" charset="0"/>
              <a:cs typeface="Arial" panose="020B0604020202020204" pitchFamily="34" charset="0"/>
            </a:endParaRPr>
          </a:p>
          <a:p>
            <a:pPr marL="214313" indent="-214313">
              <a:lnSpc>
                <a:spcPct val="90000"/>
              </a:lnSpc>
              <a:buFont typeface="Arial"/>
              <a:buChar char="•"/>
            </a:pPr>
            <a:r>
              <a:rPr lang="en-US" sz="1400" b="1" dirty="0">
                <a:latin typeface="Arial" panose="020B0604020202020204" pitchFamily="34" charset="0"/>
                <a:cs typeface="Arial" panose="020B0604020202020204" pitchFamily="34" charset="0"/>
              </a:rPr>
              <a:t>Standby mode allows idling filaments at 2% lower voltage when extended beam off (days)</a:t>
            </a:r>
          </a:p>
          <a:p>
            <a:pPr marL="214313" indent="-214313">
              <a:lnSpc>
                <a:spcPct val="90000"/>
              </a:lnSpc>
              <a:buFont typeface="Arial"/>
              <a:buChar char="•"/>
            </a:pPr>
            <a:endParaRPr lang="en-US" sz="1400" b="1" dirty="0">
              <a:latin typeface="Arial" panose="020B0604020202020204" pitchFamily="34" charset="0"/>
              <a:cs typeface="Arial" panose="020B0604020202020204" pitchFamily="34" charset="0"/>
            </a:endParaRPr>
          </a:p>
          <a:p>
            <a:pPr marL="214313" indent="-214313">
              <a:lnSpc>
                <a:spcPct val="90000"/>
              </a:lnSpc>
              <a:buFont typeface="Arial"/>
              <a:buChar char="•"/>
            </a:pPr>
            <a:r>
              <a:rPr lang="en-US" sz="1400" b="1" dirty="0">
                <a:latin typeface="Arial" panose="020B0604020202020204" pitchFamily="34" charset="0"/>
                <a:cs typeface="Arial" panose="020B0604020202020204" pitchFamily="34" charset="0"/>
              </a:rPr>
              <a:t>We have purchased spare tubes on a regular schedule, and now have adequate inventory to replace all 6 tubes in the coming years as they age further</a:t>
            </a:r>
          </a:p>
          <a:p>
            <a:pPr marL="214313" indent="-214313">
              <a:lnSpc>
                <a:spcPct val="90000"/>
              </a:lnSpc>
              <a:buFont typeface="Arial"/>
              <a:buChar char="•"/>
            </a:pPr>
            <a:endParaRPr lang="en-US" sz="1400" b="1" dirty="0">
              <a:latin typeface="Arial" panose="020B0604020202020204" pitchFamily="34" charset="0"/>
              <a:cs typeface="Arial" panose="020B0604020202020204" pitchFamily="34" charset="0"/>
            </a:endParaRPr>
          </a:p>
          <a:p>
            <a:pPr marL="214313" indent="-214313">
              <a:lnSpc>
                <a:spcPct val="90000"/>
              </a:lnSpc>
              <a:buFont typeface="Arial"/>
              <a:buChar char="•"/>
            </a:pPr>
            <a:r>
              <a:rPr lang="en-US" sz="1400" b="1" dirty="0">
                <a:latin typeface="Arial" panose="020B0604020202020204" pitchFamily="34" charset="0"/>
                <a:cs typeface="Arial" panose="020B0604020202020204" pitchFamily="34" charset="0"/>
              </a:rPr>
              <a:t>This has also helped maintain production yield as the factory refreshes knowledge and experience making this complex tube</a:t>
            </a:r>
          </a:p>
        </p:txBody>
      </p:sp>
    </p:spTree>
    <p:extLst>
      <p:ext uri="{BB962C8B-B14F-4D97-AF65-F5344CB8AC3E}">
        <p14:creationId xmlns:p14="http://schemas.microsoft.com/office/powerpoint/2010/main" val="11748437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DD022BF-443E-8A44-86AE-E6E72FBA7C1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106652" y="243092"/>
            <a:ext cx="5334395" cy="4000796"/>
          </a:xfrm>
          <a:prstGeom prst="rect">
            <a:avLst/>
          </a:prstGeom>
        </p:spPr>
      </p:pic>
      <p:sp>
        <p:nvSpPr>
          <p:cNvPr id="2" name="Rectangle 1">
            <a:extLst>
              <a:ext uri="{FF2B5EF4-FFF2-40B4-BE49-F238E27FC236}">
                <a16:creationId xmlns:a16="http://schemas.microsoft.com/office/drawing/2014/main" id="{3DE6BB6D-F4E4-7E4C-A54D-71DCFE386AFB}"/>
              </a:ext>
            </a:extLst>
          </p:cNvPr>
          <p:cNvSpPr/>
          <p:nvPr/>
        </p:nvSpPr>
        <p:spPr>
          <a:xfrm>
            <a:off x="313983" y="4309203"/>
            <a:ext cx="8706646" cy="300082"/>
          </a:xfrm>
          <a:prstGeom prst="rect">
            <a:avLst/>
          </a:prstGeom>
        </p:spPr>
        <p:txBody>
          <a:bodyPr wrap="square">
            <a:spAutoFit/>
          </a:bodyPr>
          <a:lstStyle/>
          <a:p>
            <a:r>
              <a:rPr lang="en-US" sz="1350" b="1" dirty="0">
                <a:cs typeface="Times New Roman" panose="02020603050405020304" pitchFamily="18" charset="0"/>
              </a:rPr>
              <a:t>Tom </a:t>
            </a:r>
            <a:r>
              <a:rPr lang="en-US" sz="1350" b="1" dirty="0" err="1">
                <a:cs typeface="Times New Roman" panose="02020603050405020304" pitchFamily="18" charset="0"/>
              </a:rPr>
              <a:t>Yingst</a:t>
            </a:r>
            <a:r>
              <a:rPr lang="en-US" sz="1350" b="1" dirty="0">
                <a:cs typeface="Times New Roman" panose="02020603050405020304" pitchFamily="18" charset="0"/>
              </a:rPr>
              <a:t> visits to see installed power amplifiers. He was on the team at RCA that developed the 7835 triode in 1958!</a:t>
            </a:r>
          </a:p>
        </p:txBody>
      </p:sp>
    </p:spTree>
    <p:extLst>
      <p:ext uri="{BB962C8B-B14F-4D97-AF65-F5344CB8AC3E}">
        <p14:creationId xmlns:p14="http://schemas.microsoft.com/office/powerpoint/2010/main" val="651257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F516188-ABA0-927C-7DA1-EBC7C6599607}"/>
              </a:ext>
            </a:extLst>
          </p:cNvPr>
          <p:cNvSpPr txBox="1">
            <a:spLocks/>
          </p:cNvSpPr>
          <p:nvPr/>
        </p:nvSpPr>
        <p:spPr>
          <a:xfrm>
            <a:off x="248557" y="193708"/>
            <a:ext cx="8646886" cy="857250"/>
          </a:xfrm>
          <a:prstGeom prst="rect">
            <a:avLst/>
          </a:prstGeom>
        </p:spPr>
        <p:txBody>
          <a:bodyPr vert="horz" lIns="0" tIns="0" rIns="0" bIns="0" rtlCol="0" anchor="t" anchorCtr="0">
            <a:noAutofit/>
          </a:bodyPr>
          <a:lstStyle>
            <a:lvl1pPr algn="l" defTabSz="685783" rtl="0" eaLnBrk="1" latinLnBrk="0" hangingPunct="1">
              <a:lnSpc>
                <a:spcPct val="100000"/>
              </a:lnSpc>
              <a:spcBef>
                <a:spcPct val="0"/>
              </a:spcBef>
              <a:buNone/>
              <a:defRPr sz="2400" b="1" kern="1200">
                <a:solidFill>
                  <a:srgbClr val="000F7E"/>
                </a:solidFill>
                <a:latin typeface="Arial" panose="020B0604020202020204" pitchFamily="34" charset="0"/>
                <a:ea typeface="+mj-ea"/>
                <a:cs typeface="Arial" panose="020B0604020202020204" pitchFamily="34" charset="0"/>
              </a:defRPr>
            </a:lvl1pPr>
          </a:lstStyle>
          <a:p>
            <a:pPr algn="ctr"/>
            <a:r>
              <a:rPr lang="en-US" sz="3200" dirty="0"/>
              <a:t>Room Temp DTL Uses Significant RF Power</a:t>
            </a:r>
          </a:p>
        </p:txBody>
      </p:sp>
      <p:pic>
        <p:nvPicPr>
          <p:cNvPr id="6" name="Picture 5">
            <a:extLst>
              <a:ext uri="{FF2B5EF4-FFF2-40B4-BE49-F238E27FC236}">
                <a16:creationId xmlns:a16="http://schemas.microsoft.com/office/drawing/2014/main" id="{6D2B958A-8866-3B2F-2493-47204262EFBB}"/>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41302" y="2914473"/>
            <a:ext cx="3323969" cy="1918784"/>
          </a:xfrm>
          <a:prstGeom prst="rect">
            <a:avLst/>
          </a:prstGeom>
          <a:noFill/>
          <a:extLst>
            <a:ext uri="{909E8E84-426E-40dd-AFC4-6F175D3DCCD1}">
              <a14:hiddenFill xmlns="" xmlns:a14="http://schemas.microsoft.com/office/drawing/2010/main">
                <a:solidFill>
                  <a:srgbClr val="FFFFFF"/>
                </a:solidFill>
              </a14:hiddenFill>
            </a:ext>
          </a:extLst>
        </p:spPr>
      </p:pic>
      <p:sp>
        <p:nvSpPr>
          <p:cNvPr id="8" name="Line 16">
            <a:extLst>
              <a:ext uri="{FF2B5EF4-FFF2-40B4-BE49-F238E27FC236}">
                <a16:creationId xmlns:a16="http://schemas.microsoft.com/office/drawing/2014/main" id="{9C998531-D5B9-1D2A-D2E5-03D317DDE28B}"/>
              </a:ext>
            </a:extLst>
          </p:cNvPr>
          <p:cNvSpPr>
            <a:spLocks noChangeShapeType="1"/>
          </p:cNvSpPr>
          <p:nvPr/>
        </p:nvSpPr>
        <p:spPr bwMode="auto">
          <a:xfrm flipH="1">
            <a:off x="2910114" y="3043159"/>
            <a:ext cx="2801257" cy="1028097"/>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sz="1350"/>
          </a:p>
        </p:txBody>
      </p:sp>
      <p:sp>
        <p:nvSpPr>
          <p:cNvPr id="9" name="Rectangle 8">
            <a:extLst>
              <a:ext uri="{FF2B5EF4-FFF2-40B4-BE49-F238E27FC236}">
                <a16:creationId xmlns:a16="http://schemas.microsoft.com/office/drawing/2014/main" id="{14AF5008-BDDC-7156-DB93-2415F6679E0A}"/>
              </a:ext>
            </a:extLst>
          </p:cNvPr>
          <p:cNvSpPr/>
          <p:nvPr/>
        </p:nvSpPr>
        <p:spPr>
          <a:xfrm>
            <a:off x="429076" y="790814"/>
            <a:ext cx="5021037" cy="1938992"/>
          </a:xfrm>
          <a:prstGeom prst="rect">
            <a:avLst/>
          </a:prstGeom>
        </p:spPr>
        <p:txBody>
          <a:bodyPr wrap="square">
            <a:spAutoFit/>
          </a:bodyPr>
          <a:lstStyle/>
          <a:p>
            <a:pPr marL="171450" indent="-171450">
              <a:buFont typeface="Arial" panose="020B0604020202020204" pitchFamily="34" charset="0"/>
              <a:buChar char="•"/>
            </a:pPr>
            <a:r>
              <a:rPr lang="en-US" sz="1200" b="1" dirty="0"/>
              <a:t>Drift Tube Linac (DTL) occupies the first 60 meters of the 760 m copper </a:t>
            </a:r>
            <a:r>
              <a:rPr lang="en-US" sz="1200" b="1" dirty="0" err="1"/>
              <a:t>linac</a:t>
            </a:r>
            <a:r>
              <a:rPr lang="en-US" sz="1200" b="1" dirty="0"/>
              <a:t>, commissioned 1972 </a:t>
            </a:r>
            <a:br>
              <a:rPr lang="en-US" sz="1200" b="1" dirty="0"/>
            </a:br>
            <a:endParaRPr lang="en-US" sz="1200" b="1" dirty="0"/>
          </a:p>
          <a:p>
            <a:pPr marL="171450" indent="-171450">
              <a:buFont typeface="Arial" panose="020B0604020202020204" pitchFamily="34" charset="0"/>
              <a:buChar char="•"/>
            </a:pPr>
            <a:r>
              <a:rPr lang="en-US" sz="1200" b="1"/>
              <a:t>H- </a:t>
            </a:r>
            <a:r>
              <a:rPr lang="en-US" sz="1200" b="1" dirty="0"/>
              <a:t>and Protons accelerated from 0.75 to 100 MeV in four cavities, then transferred to coupled-cavity </a:t>
            </a:r>
            <a:r>
              <a:rPr lang="en-US" sz="1200" b="1" dirty="0" err="1"/>
              <a:t>linac</a:t>
            </a:r>
            <a:r>
              <a:rPr lang="en-US" sz="1200" b="1" dirty="0"/>
              <a:t> for final acceleration to 800 MeV </a:t>
            </a:r>
            <a:br>
              <a:rPr lang="en-US" sz="1200" b="1" dirty="0"/>
            </a:br>
            <a:endParaRPr lang="en-US" sz="1200" b="1" dirty="0"/>
          </a:p>
          <a:p>
            <a:pPr marL="171450" indent="-171450">
              <a:buFont typeface="Arial" panose="020B0604020202020204" pitchFamily="34" charset="0"/>
              <a:buChar char="•"/>
            </a:pPr>
            <a:r>
              <a:rPr lang="en-US" sz="1200" b="1" dirty="0"/>
              <a:t>DTL tanks 2-4 operate with 1 mS pulses of 201.25 MHz at 2 - 3 MW peak power and 120 Hz rep rate</a:t>
            </a:r>
          </a:p>
          <a:p>
            <a:pPr marL="171450" indent="-171450">
              <a:buFont typeface="Arial" panose="020B0604020202020204" pitchFamily="34" charset="0"/>
              <a:buChar char="•"/>
            </a:pPr>
            <a:endParaRPr lang="en-US" sz="1200" b="1" dirty="0">
              <a:solidFill>
                <a:srgbClr val="FF0000"/>
              </a:solidFill>
            </a:endParaRPr>
          </a:p>
          <a:p>
            <a:pPr marL="171450" indent="-171450">
              <a:buFont typeface="Arial" panose="020B0604020202020204" pitchFamily="34" charset="0"/>
              <a:buChar char="•"/>
            </a:pPr>
            <a:r>
              <a:rPr lang="en-US" sz="1200" b="1" dirty="0">
                <a:solidFill>
                  <a:schemeClr val="tx1">
                    <a:lumMod val="50000"/>
                    <a:lumOff val="50000"/>
                  </a:schemeClr>
                </a:solidFill>
              </a:rPr>
              <a:t>DTL tank 1 (5 MeV) operates at 350 kW</a:t>
            </a:r>
            <a:endParaRPr lang="en-US" sz="1200" dirty="0">
              <a:solidFill>
                <a:schemeClr val="tx1">
                  <a:lumMod val="50000"/>
                  <a:lumOff val="50000"/>
                </a:schemeClr>
              </a:solidFill>
            </a:endParaRPr>
          </a:p>
        </p:txBody>
      </p:sp>
      <p:pic>
        <p:nvPicPr>
          <p:cNvPr id="3" name="Picture 2">
            <a:extLst>
              <a:ext uri="{FF2B5EF4-FFF2-40B4-BE49-F238E27FC236}">
                <a16:creationId xmlns:a16="http://schemas.microsoft.com/office/drawing/2014/main" id="{B14E0728-C690-4E42-B7FB-5857AD8294F7}"/>
              </a:ext>
            </a:extLst>
          </p:cNvPr>
          <p:cNvPicPr>
            <a:picLocks noChangeAspect="1"/>
          </p:cNvPicPr>
          <p:nvPr/>
        </p:nvPicPr>
        <p:blipFill>
          <a:blip r:embed="rId3"/>
          <a:stretch>
            <a:fillRect/>
          </a:stretch>
        </p:blipFill>
        <p:spPr>
          <a:xfrm>
            <a:off x="5559678" y="1683635"/>
            <a:ext cx="3318077" cy="2461675"/>
          </a:xfrm>
          <a:prstGeom prst="rect">
            <a:avLst/>
          </a:prstGeom>
        </p:spPr>
      </p:pic>
    </p:spTree>
    <p:extLst>
      <p:ext uri="{BB962C8B-B14F-4D97-AF65-F5344CB8AC3E}">
        <p14:creationId xmlns:p14="http://schemas.microsoft.com/office/powerpoint/2010/main" val="2225211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5E84EBD-83CD-ACB8-DA99-9080E44FC91B}"/>
              </a:ext>
            </a:extLst>
          </p:cNvPr>
          <p:cNvSpPr>
            <a:spLocks noGrp="1"/>
          </p:cNvSpPr>
          <p:nvPr>
            <p:ph type="body" sz="quarter" idx="14"/>
          </p:nvPr>
        </p:nvSpPr>
        <p:spPr>
          <a:xfrm>
            <a:off x="600528" y="229867"/>
            <a:ext cx="7810500" cy="669156"/>
          </a:xfrm>
        </p:spPr>
        <p:txBody>
          <a:bodyPr/>
          <a:lstStyle/>
          <a:p>
            <a:pPr algn="ctr"/>
            <a:r>
              <a:rPr lang="en-US" sz="3200" dirty="0"/>
              <a:t>Motivation for Replacing RF </a:t>
            </a:r>
            <a:r>
              <a:rPr lang="en-US" sz="3200" dirty="0" err="1"/>
              <a:t>Powerplant</a:t>
            </a:r>
            <a:endParaRPr lang="en-US" sz="3200" dirty="0"/>
          </a:p>
        </p:txBody>
      </p:sp>
      <p:sp>
        <p:nvSpPr>
          <p:cNvPr id="8" name="Text Placeholder 7">
            <a:extLst>
              <a:ext uri="{FF2B5EF4-FFF2-40B4-BE49-F238E27FC236}">
                <a16:creationId xmlns:a16="http://schemas.microsoft.com/office/drawing/2014/main" id="{2624AC55-676E-1E86-FB14-97CB65971516}"/>
              </a:ext>
            </a:extLst>
          </p:cNvPr>
          <p:cNvSpPr>
            <a:spLocks noGrp="1"/>
          </p:cNvSpPr>
          <p:nvPr>
            <p:ph type="body" sz="quarter" idx="19"/>
          </p:nvPr>
        </p:nvSpPr>
        <p:spPr>
          <a:xfrm>
            <a:off x="451757" y="832960"/>
            <a:ext cx="8091716" cy="2497607"/>
          </a:xfrm>
          <a:prstGeom prst="rect">
            <a:avLst/>
          </a:prstGeom>
        </p:spPr>
        <p:txBody>
          <a:bodyPr wrap="square">
            <a:spAutoFit/>
          </a:bodyPr>
          <a:lstStyle/>
          <a:p>
            <a:pPr marL="0" indent="0" algn="just" eaLnBrk="0" hangingPunct="0">
              <a:lnSpc>
                <a:spcPct val="90000"/>
              </a:lnSpc>
              <a:buNone/>
            </a:pPr>
            <a:r>
              <a:rPr lang="en-US" sz="1500" b="1" i="1" dirty="0">
                <a:cs typeface="" charset="0"/>
              </a:rPr>
              <a:t>Problems</a:t>
            </a:r>
          </a:p>
          <a:p>
            <a:pPr algn="just" eaLnBrk="0" hangingPunct="0">
              <a:lnSpc>
                <a:spcPct val="90000"/>
              </a:lnSpc>
              <a:buFontTx/>
              <a:buChar char="•"/>
            </a:pPr>
            <a:r>
              <a:rPr lang="en-US" sz="1200" b="1" dirty="0">
                <a:cs typeface="" charset="0"/>
              </a:rPr>
              <a:t>Original triode final stage tube designed in 1958 at RCA. Company subsequently changed ownership twice, while staying in same factory but gradually loosing some process knowledge (the unwritten kind)</a:t>
            </a:r>
          </a:p>
          <a:p>
            <a:pPr algn="just" eaLnBrk="0" hangingPunct="0">
              <a:lnSpc>
                <a:spcPct val="90000"/>
              </a:lnSpc>
              <a:buFontTx/>
              <a:buChar char="•"/>
            </a:pPr>
            <a:r>
              <a:rPr lang="en-US" sz="1200" b="1" dirty="0">
                <a:cs typeface="" charset="0"/>
              </a:rPr>
              <a:t>Around 2004, issues with new tubes resulted in shortened tube lifetime when operating at high average power at LANSCE ~ 340 kW. Required purchasing extra tubes each year for contingency, where rapid cathode emission degradation was </a:t>
            </a:r>
            <a:r>
              <a:rPr lang="en-US" sz="1200" b="1" dirty="0" err="1">
                <a:cs typeface="" charset="0"/>
              </a:rPr>
              <a:t>occuring</a:t>
            </a:r>
            <a:r>
              <a:rPr lang="en-US" sz="1200" b="1" dirty="0">
                <a:cs typeface="" charset="0"/>
              </a:rPr>
              <a:t>. </a:t>
            </a:r>
          </a:p>
          <a:p>
            <a:pPr algn="just" eaLnBrk="0" hangingPunct="0">
              <a:lnSpc>
                <a:spcPct val="90000"/>
              </a:lnSpc>
              <a:buFontTx/>
              <a:buChar char="•"/>
            </a:pPr>
            <a:r>
              <a:rPr lang="en-US" sz="1200" b="1" dirty="0">
                <a:cs typeface="" charset="0"/>
              </a:rPr>
              <a:t>Manufacturer had no high power test bench, leaving us responsible for performing burn-in, RF/vacuum conditioning (weeks), and creating difficult warranty situation</a:t>
            </a:r>
          </a:p>
          <a:p>
            <a:pPr algn="just" eaLnBrk="0" hangingPunct="0">
              <a:lnSpc>
                <a:spcPct val="90000"/>
              </a:lnSpc>
              <a:buFontTx/>
              <a:buChar char="•"/>
            </a:pPr>
            <a:r>
              <a:rPr lang="en-US" sz="1200" b="1" dirty="0">
                <a:cs typeface="" charset="0"/>
              </a:rPr>
              <a:t>In 2006, LANSCE reduced operation to 60 Hz due to increased tube failures and rapidly diminishing supply of high DF tubes. Some beam users lost up to 60% of available beam with lower rep rate</a:t>
            </a:r>
          </a:p>
          <a:p>
            <a:pPr algn="just" eaLnBrk="0" hangingPunct="0">
              <a:lnSpc>
                <a:spcPct val="90000"/>
              </a:lnSpc>
              <a:buFontTx/>
              <a:buChar char="•"/>
            </a:pPr>
            <a:r>
              <a:rPr lang="en-US" sz="1200" b="1" dirty="0">
                <a:cs typeface="" charset="0"/>
              </a:rPr>
              <a:t>HV for anode was pulsed with a large tube-based modulator having 4 tubes</a:t>
            </a:r>
          </a:p>
          <a:p>
            <a:pPr algn="just" eaLnBrk="0" hangingPunct="0">
              <a:lnSpc>
                <a:spcPct val="90000"/>
              </a:lnSpc>
            </a:pPr>
            <a:endParaRPr lang="en-US" sz="1200" b="1" dirty="0">
              <a:cs typeface="" charset="0"/>
            </a:endParaRPr>
          </a:p>
        </p:txBody>
      </p:sp>
      <p:pic>
        <p:nvPicPr>
          <p:cNvPr id="4" name="Picture 3">
            <a:extLst>
              <a:ext uri="{FF2B5EF4-FFF2-40B4-BE49-F238E27FC236}">
                <a16:creationId xmlns:a16="http://schemas.microsoft.com/office/drawing/2014/main" id="{0BE4B70C-AE83-7840-9425-3FE90D020172}"/>
              </a:ext>
            </a:extLst>
          </p:cNvPr>
          <p:cNvPicPr>
            <a:picLocks noChangeAspect="1"/>
          </p:cNvPicPr>
          <p:nvPr/>
        </p:nvPicPr>
        <p:blipFill>
          <a:blip r:embed="rId2"/>
          <a:stretch>
            <a:fillRect/>
          </a:stretch>
        </p:blipFill>
        <p:spPr>
          <a:xfrm>
            <a:off x="4132361" y="3265714"/>
            <a:ext cx="1156446" cy="1734670"/>
          </a:xfrm>
          <a:prstGeom prst="rect">
            <a:avLst/>
          </a:prstGeom>
        </p:spPr>
      </p:pic>
    </p:spTree>
    <p:extLst>
      <p:ext uri="{BB962C8B-B14F-4D97-AF65-F5344CB8AC3E}">
        <p14:creationId xmlns:p14="http://schemas.microsoft.com/office/powerpoint/2010/main" val="3803478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4084E54-BD7D-2D49-B24D-4F81268CBAC3}"/>
              </a:ext>
            </a:extLst>
          </p:cNvPr>
          <p:cNvSpPr>
            <a:spLocks noGrp="1"/>
          </p:cNvSpPr>
          <p:nvPr>
            <p:ph type="body" sz="quarter" idx="14"/>
          </p:nvPr>
        </p:nvSpPr>
        <p:spPr>
          <a:xfrm>
            <a:off x="384628" y="245244"/>
            <a:ext cx="8411029" cy="669156"/>
          </a:xfrm>
        </p:spPr>
        <p:txBody>
          <a:bodyPr/>
          <a:lstStyle/>
          <a:p>
            <a:r>
              <a:rPr lang="en-US" sz="2800" dirty="0"/>
              <a:t>RF Amplifiers Considered to Meet Requirements</a:t>
            </a:r>
          </a:p>
        </p:txBody>
      </p:sp>
      <p:graphicFrame>
        <p:nvGraphicFramePr>
          <p:cNvPr id="6" name="Table 5">
            <a:extLst>
              <a:ext uri="{FF2B5EF4-FFF2-40B4-BE49-F238E27FC236}">
                <a16:creationId xmlns:a16="http://schemas.microsoft.com/office/drawing/2014/main" id="{E21DF346-B9A6-1D85-BBDA-8034915095D8}"/>
              </a:ext>
            </a:extLst>
          </p:cNvPr>
          <p:cNvGraphicFramePr>
            <a:graphicFrameLocks noGrp="1"/>
          </p:cNvGraphicFramePr>
          <p:nvPr>
            <p:extLst>
              <p:ext uri="{D42A27DB-BD31-4B8C-83A1-F6EECF244321}">
                <p14:modId xmlns:p14="http://schemas.microsoft.com/office/powerpoint/2010/main" val="2036244175"/>
              </p:ext>
            </p:extLst>
          </p:nvPr>
        </p:nvGraphicFramePr>
        <p:xfrm>
          <a:off x="1008743" y="791028"/>
          <a:ext cx="7271658" cy="3526972"/>
        </p:xfrm>
        <a:graphic>
          <a:graphicData uri="http://schemas.openxmlformats.org/drawingml/2006/table">
            <a:tbl>
              <a:tblPr firstRow="1" bandRow="1">
                <a:tableStyleId>{7DF18680-E054-41AD-8BC1-D1AEF772440D}</a:tableStyleId>
              </a:tblPr>
              <a:tblGrid>
                <a:gridCol w="1211943">
                  <a:extLst>
                    <a:ext uri="{9D8B030D-6E8A-4147-A177-3AD203B41FA5}">
                      <a16:colId xmlns:a16="http://schemas.microsoft.com/office/drawing/2014/main" val="20000"/>
                    </a:ext>
                  </a:extLst>
                </a:gridCol>
                <a:gridCol w="1530875">
                  <a:extLst>
                    <a:ext uri="{9D8B030D-6E8A-4147-A177-3AD203B41FA5}">
                      <a16:colId xmlns:a16="http://schemas.microsoft.com/office/drawing/2014/main" val="20001"/>
                    </a:ext>
                  </a:extLst>
                </a:gridCol>
                <a:gridCol w="1594662">
                  <a:extLst>
                    <a:ext uri="{9D8B030D-6E8A-4147-A177-3AD203B41FA5}">
                      <a16:colId xmlns:a16="http://schemas.microsoft.com/office/drawing/2014/main" val="20002"/>
                    </a:ext>
                  </a:extLst>
                </a:gridCol>
                <a:gridCol w="1275730">
                  <a:extLst>
                    <a:ext uri="{9D8B030D-6E8A-4147-A177-3AD203B41FA5}">
                      <a16:colId xmlns:a16="http://schemas.microsoft.com/office/drawing/2014/main" val="20003"/>
                    </a:ext>
                  </a:extLst>
                </a:gridCol>
                <a:gridCol w="1658448">
                  <a:extLst>
                    <a:ext uri="{9D8B030D-6E8A-4147-A177-3AD203B41FA5}">
                      <a16:colId xmlns:a16="http://schemas.microsoft.com/office/drawing/2014/main" val="20004"/>
                    </a:ext>
                  </a:extLst>
                </a:gridCol>
              </a:tblGrid>
              <a:tr h="686742">
                <a:tc>
                  <a:txBody>
                    <a:bodyPr/>
                    <a:lstStyle/>
                    <a:p>
                      <a:pPr algn="ctr"/>
                      <a:r>
                        <a:rPr lang="en-US" sz="1200" dirty="0"/>
                        <a:t>Device </a:t>
                      </a:r>
                    </a:p>
                    <a:p>
                      <a:pPr algn="ctr"/>
                      <a:endParaRPr lang="en-US" sz="1200" dirty="0"/>
                    </a:p>
                    <a:p>
                      <a:pPr algn="ctr"/>
                      <a:endParaRPr lang="en-US" sz="1200" dirty="0"/>
                    </a:p>
                  </a:txBody>
                  <a:tcPr marL="68580" marR="68580" marT="34290" marB="34290"/>
                </a:tc>
                <a:tc>
                  <a:txBody>
                    <a:bodyPr/>
                    <a:lstStyle/>
                    <a:p>
                      <a:pPr algn="ctr"/>
                      <a:r>
                        <a:rPr lang="en-US" sz="1200" dirty="0"/>
                        <a:t>Performance </a:t>
                      </a:r>
                    </a:p>
                    <a:p>
                      <a:pPr algn="ctr"/>
                      <a:endParaRPr lang="en-US" sz="1200" dirty="0"/>
                    </a:p>
                    <a:p>
                      <a:pPr algn="ctr"/>
                      <a:endParaRPr lang="en-US" sz="1200" dirty="0"/>
                    </a:p>
                  </a:txBody>
                  <a:tcPr marL="68580" marR="68580" marT="34290" marB="34290"/>
                </a:tc>
                <a:tc>
                  <a:txBody>
                    <a:bodyPr/>
                    <a:lstStyle/>
                    <a:p>
                      <a:pPr algn="ctr"/>
                      <a:r>
                        <a:rPr lang="en-US" sz="1200" dirty="0"/>
                        <a:t> Reliability </a:t>
                      </a:r>
                    </a:p>
                    <a:p>
                      <a:pPr algn="ctr"/>
                      <a:endParaRPr lang="en-US" sz="1200" dirty="0"/>
                    </a:p>
                    <a:p>
                      <a:pPr algn="ctr"/>
                      <a:r>
                        <a:rPr lang="en-US" sz="1200" dirty="0"/>
                        <a:t>      </a:t>
                      </a:r>
                    </a:p>
                  </a:txBody>
                  <a:tcPr marL="68580" marR="68580" marT="34290" marB="3429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  Commercial</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t>  Supplier          </a:t>
                      </a:r>
                    </a:p>
                  </a:txBody>
                  <a:tcPr marL="68580" marR="68580" marT="34290" marB="34290"/>
                </a:tc>
                <a:tc>
                  <a:txBody>
                    <a:bodyPr/>
                    <a:lstStyle/>
                    <a:p>
                      <a:pPr algn="ctr"/>
                      <a:r>
                        <a:rPr lang="en-US" sz="1200" baseline="0" dirty="0"/>
                        <a:t>Infrastructure</a:t>
                      </a:r>
                    </a:p>
                  </a:txBody>
                  <a:tcPr marL="68580" marR="68580" marT="34290" marB="34290"/>
                </a:tc>
                <a:extLst>
                  <a:ext uri="{0D108BD9-81ED-4DB2-BD59-A6C34878D82A}">
                    <a16:rowId xmlns:a16="http://schemas.microsoft.com/office/drawing/2014/main" val="10000"/>
                  </a:ext>
                </a:extLst>
              </a:tr>
              <a:tr h="822395">
                <a:tc>
                  <a:txBody>
                    <a:bodyPr/>
                    <a:lstStyle/>
                    <a:p>
                      <a:r>
                        <a:rPr lang="en-US" sz="1000" b="1" i="0" dirty="0"/>
                        <a:t>Klystron</a:t>
                      </a:r>
                    </a:p>
                  </a:txBody>
                  <a:tcPr marL="68580" marR="68580" marT="34290" marB="34290"/>
                </a:tc>
                <a:tc>
                  <a:txBody>
                    <a:bodyPr/>
                    <a:lstStyle/>
                    <a:p>
                      <a:r>
                        <a:rPr lang="en-US" sz="1100" b="1" i="0" dirty="0"/>
                        <a:t>Highest</a:t>
                      </a:r>
                      <a:r>
                        <a:rPr lang="en-US" sz="1100" b="1" i="0" baseline="0" dirty="0"/>
                        <a:t> power gain</a:t>
                      </a:r>
                    </a:p>
                    <a:p>
                      <a:r>
                        <a:rPr lang="en-US" sz="1100" b="1" i="0" baseline="0" dirty="0"/>
                        <a:t>Simple circuit </a:t>
                      </a:r>
                    </a:p>
                    <a:p>
                      <a:r>
                        <a:rPr lang="en-US" sz="1100" b="1" i="0" baseline="0" dirty="0"/>
                        <a:t>Medium efficiency</a:t>
                      </a:r>
                      <a:endParaRPr lang="en-US" sz="1100" b="1" i="0" dirty="0"/>
                    </a:p>
                    <a:p>
                      <a:endParaRPr lang="en-US" sz="1100" b="1" i="0" dirty="0"/>
                    </a:p>
                  </a:txBody>
                  <a:tcPr marL="68580" marR="68580" marT="34290" marB="34290"/>
                </a:tc>
                <a:tc>
                  <a:txBody>
                    <a:bodyPr/>
                    <a:lstStyle/>
                    <a:p>
                      <a:r>
                        <a:rPr lang="en-US" sz="1100" b="1" i="0" dirty="0"/>
                        <a:t> “Typically”</a:t>
                      </a:r>
                      <a:r>
                        <a:rPr lang="en-US" sz="1100" b="1" i="0" baseline="0" dirty="0"/>
                        <a:t> l</a:t>
                      </a:r>
                      <a:r>
                        <a:rPr lang="en-US" sz="1100" b="1" i="0" dirty="0"/>
                        <a:t>ong life</a:t>
                      </a:r>
                    </a:p>
                    <a:p>
                      <a:r>
                        <a:rPr lang="en-US" sz="1100" b="1" i="0" dirty="0"/>
                        <a:t>  Least complex</a:t>
                      </a:r>
                    </a:p>
                    <a:p>
                      <a:r>
                        <a:rPr lang="en-US" sz="1100" b="1" i="0" dirty="0"/>
                        <a:t> </a:t>
                      </a:r>
                    </a:p>
                  </a:txBody>
                  <a:tcPr marL="68580" marR="68580" marT="34290" marB="34290"/>
                </a:tc>
                <a:tc>
                  <a:txBody>
                    <a:bodyPr/>
                    <a:lstStyle/>
                    <a:p>
                      <a:r>
                        <a:rPr lang="en-US" sz="1100" b="1" i="0" dirty="0"/>
                        <a:t>Tube dev.    required</a:t>
                      </a:r>
                    </a:p>
                  </a:txBody>
                  <a:tcPr marL="68580" marR="68580" marT="34290" marB="34290"/>
                </a:tc>
                <a:tc>
                  <a:txBody>
                    <a:bodyPr/>
                    <a:lstStyle/>
                    <a:p>
                      <a:r>
                        <a:rPr lang="en-US" sz="1100" b="1" i="0" dirty="0"/>
                        <a:t>Replace HV</a:t>
                      </a:r>
                      <a:r>
                        <a:rPr lang="en-US" sz="1100" b="1" i="0" baseline="0" dirty="0"/>
                        <a:t> power sources. Physically long devices</a:t>
                      </a:r>
                      <a:endParaRPr lang="en-US" sz="1100" b="1" i="0" dirty="0"/>
                    </a:p>
                  </a:txBody>
                  <a:tcPr marL="68580" marR="68580" marT="34290" marB="34290"/>
                </a:tc>
                <a:extLst>
                  <a:ext uri="{0D108BD9-81ED-4DB2-BD59-A6C34878D82A}">
                    <a16:rowId xmlns:a16="http://schemas.microsoft.com/office/drawing/2014/main" val="10001"/>
                  </a:ext>
                </a:extLst>
              </a:tr>
              <a:tr h="822395">
                <a:tc>
                  <a:txBody>
                    <a:bodyPr/>
                    <a:lstStyle/>
                    <a:p>
                      <a:r>
                        <a:rPr lang="en-US" sz="1000" b="1" i="0" dirty="0" err="1"/>
                        <a:t>Diacrode</a:t>
                      </a:r>
                      <a:r>
                        <a:rPr lang="en-US" sz="1100" b="1" baseline="30000" dirty="0">
                          <a:cs typeface="" charset="0"/>
                        </a:rPr>
                        <a:t>®</a:t>
                      </a:r>
                      <a:endParaRPr lang="en-US" sz="1000" b="1" i="0" dirty="0"/>
                    </a:p>
                  </a:txBody>
                  <a:tcPr marL="68580" marR="68580" marT="34290" marB="34290"/>
                </a:tc>
                <a:tc>
                  <a:txBody>
                    <a:bodyPr/>
                    <a:lstStyle/>
                    <a:p>
                      <a:r>
                        <a:rPr lang="en-US" sz="1100" b="1" i="0" dirty="0"/>
                        <a:t>Lowest</a:t>
                      </a:r>
                      <a:r>
                        <a:rPr lang="en-US" sz="1100" b="1" i="0" baseline="0" dirty="0"/>
                        <a:t> power gain</a:t>
                      </a:r>
                    </a:p>
                    <a:p>
                      <a:r>
                        <a:rPr lang="en-US" sz="1100" b="1" i="0" baseline="0" dirty="0"/>
                        <a:t>Requires 2 stages</a:t>
                      </a:r>
                    </a:p>
                    <a:p>
                      <a:r>
                        <a:rPr lang="en-US" sz="1100" b="1" i="0" baseline="0" dirty="0"/>
                        <a:t>Highest efficiency</a:t>
                      </a:r>
                      <a:endParaRPr lang="en-US" sz="1100" b="1" i="0" dirty="0"/>
                    </a:p>
                  </a:txBody>
                  <a:tcPr marL="68580" marR="68580" marT="34290" marB="34290"/>
                </a:tc>
                <a:tc>
                  <a:txBody>
                    <a:bodyPr/>
                    <a:lstStyle/>
                    <a:p>
                      <a:r>
                        <a:rPr lang="en-US" sz="1100" b="1" i="0" dirty="0"/>
                        <a:t>Tetrode </a:t>
                      </a:r>
                      <a:r>
                        <a:rPr lang="en-US" sz="1100" b="1" i="0" baseline="0" dirty="0"/>
                        <a:t>life in other systems was &gt;40K hours, depending on power derating</a:t>
                      </a:r>
                      <a:endParaRPr lang="en-US" sz="1100" b="1" i="0" dirty="0"/>
                    </a:p>
                  </a:txBody>
                  <a:tcPr marL="68580" marR="68580" marT="34290" marB="34290"/>
                </a:tc>
                <a:tc>
                  <a:txBody>
                    <a:bodyPr/>
                    <a:lstStyle/>
                    <a:p>
                      <a:r>
                        <a:rPr lang="en-US" sz="1100" b="1" i="0" dirty="0"/>
                        <a:t>Tube available,</a:t>
                      </a:r>
                      <a:r>
                        <a:rPr lang="en-US" sz="1100" b="1" i="0" baseline="0" dirty="0"/>
                        <a:t> </a:t>
                      </a:r>
                    </a:p>
                    <a:p>
                      <a:r>
                        <a:rPr lang="en-US" sz="1100" b="1" i="0" baseline="0" dirty="0"/>
                        <a:t>dev. amplifier circuit </a:t>
                      </a:r>
                    </a:p>
                  </a:txBody>
                  <a:tcPr marL="68580" marR="68580" marT="34290" marB="34290"/>
                </a:tc>
                <a:tc>
                  <a:txBody>
                    <a:bodyPr/>
                    <a:lstStyle/>
                    <a:p>
                      <a:r>
                        <a:rPr lang="en-US" sz="1100" b="1" i="0" dirty="0"/>
                        <a:t>Uses same HV and cooling, fitted space</a:t>
                      </a:r>
                      <a:r>
                        <a:rPr lang="en-US" sz="1100" b="1" i="0" baseline="0" dirty="0"/>
                        <a:t> of original system</a:t>
                      </a:r>
                      <a:endParaRPr lang="en-US" sz="1100" b="1" i="0" dirty="0"/>
                    </a:p>
                  </a:txBody>
                  <a:tcPr marL="68580" marR="68580" marT="34290" marB="34290"/>
                </a:tc>
                <a:extLst>
                  <a:ext uri="{0D108BD9-81ED-4DB2-BD59-A6C34878D82A}">
                    <a16:rowId xmlns:a16="http://schemas.microsoft.com/office/drawing/2014/main" val="10002"/>
                  </a:ext>
                </a:extLst>
              </a:tr>
              <a:tr h="1195440">
                <a:tc>
                  <a:txBody>
                    <a:bodyPr/>
                    <a:lstStyle/>
                    <a:p>
                      <a:r>
                        <a:rPr lang="en-US" sz="1000" b="1" i="0" dirty="0"/>
                        <a:t>Solid State</a:t>
                      </a:r>
                    </a:p>
                    <a:p>
                      <a:r>
                        <a:rPr lang="en-US" sz="1000" b="1" i="0" dirty="0"/>
                        <a:t>LDMOS</a:t>
                      </a:r>
                    </a:p>
                  </a:txBody>
                  <a:tcPr marL="68580" marR="68580" marT="34290" marB="34290"/>
                </a:tc>
                <a:tc>
                  <a:txBody>
                    <a:bodyPr/>
                    <a:lstStyle/>
                    <a:p>
                      <a:r>
                        <a:rPr lang="en-US" sz="1100" b="1" i="0" dirty="0"/>
                        <a:t>Med power gain</a:t>
                      </a:r>
                    </a:p>
                    <a:p>
                      <a:r>
                        <a:rPr lang="en-US" sz="1100" b="1" i="0" dirty="0"/>
                        <a:t>Requires &gt;2000 </a:t>
                      </a:r>
                    </a:p>
                    <a:p>
                      <a:r>
                        <a:rPr lang="en-US" sz="1100" b="1" i="0" dirty="0"/>
                        <a:t>devices per station, medium efficiency</a:t>
                      </a:r>
                    </a:p>
                  </a:txBody>
                  <a:tcPr marL="68580" marR="68580" marT="34290" marB="34290"/>
                </a:tc>
                <a:tc>
                  <a:txBody>
                    <a:bodyPr/>
                    <a:lstStyle/>
                    <a:p>
                      <a:r>
                        <a:rPr lang="en-US" sz="1100" b="1" i="0" dirty="0"/>
                        <a:t>Unknown, but complexity leads</a:t>
                      </a:r>
                      <a:r>
                        <a:rPr lang="en-US" sz="1100" b="1" i="0" baseline="0" dirty="0"/>
                        <a:t> to many failure points, requires extensive protection circuits</a:t>
                      </a:r>
                    </a:p>
                    <a:p>
                      <a:endParaRPr lang="en-US" sz="1100" b="1" i="0" dirty="0"/>
                    </a:p>
                  </a:txBody>
                  <a:tcPr marL="68580" marR="68580" marT="34290" marB="34290"/>
                </a:tc>
                <a:tc>
                  <a:txBody>
                    <a:bodyPr/>
                    <a:lstStyle/>
                    <a:p>
                      <a:r>
                        <a:rPr lang="en-US" sz="1100" b="1" i="0" baseline="0" dirty="0"/>
                        <a:t>Dev. Required.</a:t>
                      </a:r>
                    </a:p>
                    <a:p>
                      <a:r>
                        <a:rPr lang="en-US" sz="1100" b="1" i="0" baseline="0" dirty="0"/>
                        <a:t>Product  lifetime may be short (~10 </a:t>
                      </a:r>
                      <a:r>
                        <a:rPr lang="en-US" sz="1100" b="1" i="0" baseline="0" dirty="0" err="1"/>
                        <a:t>yr</a:t>
                      </a:r>
                      <a:r>
                        <a:rPr lang="en-US" sz="1100" b="1" i="0" baseline="0" dirty="0"/>
                        <a:t>)</a:t>
                      </a:r>
                      <a:endParaRPr lang="en-US" sz="1100" b="1" i="0" dirty="0"/>
                    </a:p>
                  </a:txBody>
                  <a:tcPr marL="68580" marR="68580" marT="34290" marB="34290"/>
                </a:tc>
                <a:tc>
                  <a:txBody>
                    <a:bodyPr/>
                    <a:lstStyle/>
                    <a:p>
                      <a:r>
                        <a:rPr lang="en-US" sz="1100" b="1" i="0" dirty="0"/>
                        <a:t>Replace</a:t>
                      </a:r>
                      <a:r>
                        <a:rPr lang="en-US" sz="1100" b="1" i="0" baseline="0" dirty="0"/>
                        <a:t> power supplies, cooling. Enlarged building</a:t>
                      </a:r>
                      <a:endParaRPr lang="en-US" sz="1100" b="1" i="0" dirty="0"/>
                    </a:p>
                  </a:txBody>
                  <a:tcPr marL="68580" marR="68580" marT="34290" marB="34290"/>
                </a:tc>
                <a:extLst>
                  <a:ext uri="{0D108BD9-81ED-4DB2-BD59-A6C34878D82A}">
                    <a16:rowId xmlns:a16="http://schemas.microsoft.com/office/drawing/2014/main" val="10003"/>
                  </a:ext>
                </a:extLst>
              </a:tr>
            </a:tbl>
          </a:graphicData>
        </a:graphic>
      </p:graphicFrame>
      <p:sp>
        <p:nvSpPr>
          <p:cNvPr id="7" name="TextBox 6">
            <a:extLst>
              <a:ext uri="{FF2B5EF4-FFF2-40B4-BE49-F238E27FC236}">
                <a16:creationId xmlns:a16="http://schemas.microsoft.com/office/drawing/2014/main" id="{6748C7D1-0393-E7ED-E87D-3158B090FA9B}"/>
              </a:ext>
            </a:extLst>
          </p:cNvPr>
          <p:cNvSpPr txBox="1"/>
          <p:nvPr/>
        </p:nvSpPr>
        <p:spPr>
          <a:xfrm>
            <a:off x="2171619" y="4430399"/>
            <a:ext cx="5346780" cy="230832"/>
          </a:xfrm>
          <a:prstGeom prst="rect">
            <a:avLst/>
          </a:prstGeom>
          <a:noFill/>
        </p:spPr>
        <p:txBody>
          <a:bodyPr wrap="square" rtlCol="0">
            <a:spAutoFit/>
          </a:bodyPr>
          <a:lstStyle/>
          <a:p>
            <a:r>
              <a:rPr lang="en-US" sz="900" b="1" i="1" dirty="0">
                <a:latin typeface="Arial" panose="020B0604020202020204" pitchFamily="34" charset="0"/>
                <a:cs typeface="Arial" panose="020B0604020202020204" pitchFamily="34" charset="0"/>
              </a:rPr>
              <a:t>“System Considerations for 201.25 MHz RF Systems for LANSCE”, Lyles, et. al., NAPAC’13</a:t>
            </a:r>
            <a:r>
              <a:rPr lang="en-US" sz="9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2705407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10E5189-7CCD-AF3C-B4B6-A2BE3911588D}"/>
              </a:ext>
            </a:extLst>
          </p:cNvPr>
          <p:cNvSpPr>
            <a:spLocks noGrp="1"/>
          </p:cNvSpPr>
          <p:nvPr>
            <p:ph type="body" sz="quarter" idx="14"/>
          </p:nvPr>
        </p:nvSpPr>
        <p:spPr>
          <a:xfrm>
            <a:off x="1413072" y="254785"/>
            <a:ext cx="6172200" cy="669156"/>
          </a:xfrm>
        </p:spPr>
        <p:txBody>
          <a:bodyPr/>
          <a:lstStyle/>
          <a:p>
            <a:pPr algn="ctr"/>
            <a:r>
              <a:rPr lang="en-US" sz="3200" dirty="0"/>
              <a:t>Replacement RF Power Source </a:t>
            </a:r>
          </a:p>
        </p:txBody>
      </p:sp>
      <p:sp>
        <p:nvSpPr>
          <p:cNvPr id="6" name="Text Placeholder 5">
            <a:extLst>
              <a:ext uri="{FF2B5EF4-FFF2-40B4-BE49-F238E27FC236}">
                <a16:creationId xmlns:a16="http://schemas.microsoft.com/office/drawing/2014/main" id="{5BD1B17D-04D1-E079-E1C2-C6890D2B0719}"/>
              </a:ext>
            </a:extLst>
          </p:cNvPr>
          <p:cNvSpPr>
            <a:spLocks noGrp="1"/>
          </p:cNvSpPr>
          <p:nvPr>
            <p:ph type="body" sz="quarter" idx="19"/>
          </p:nvPr>
        </p:nvSpPr>
        <p:spPr>
          <a:xfrm>
            <a:off x="428171" y="821841"/>
            <a:ext cx="8440057" cy="3033138"/>
          </a:xfrm>
          <a:prstGeom prst="rect">
            <a:avLst/>
          </a:prstGeom>
        </p:spPr>
        <p:txBody>
          <a:bodyPr wrap="square">
            <a:spAutoFit/>
          </a:bodyPr>
          <a:lstStyle/>
          <a:p>
            <a:pPr marL="0" indent="0" algn="just" eaLnBrk="0" hangingPunct="0">
              <a:lnSpc>
                <a:spcPct val="90000"/>
              </a:lnSpc>
              <a:buNone/>
            </a:pPr>
            <a:r>
              <a:rPr lang="en-US" sz="1500" b="1" i="1" dirty="0">
                <a:cs typeface="" charset="0"/>
              </a:rPr>
              <a:t>Solution and Timetable</a:t>
            </a:r>
          </a:p>
          <a:p>
            <a:pPr algn="just" eaLnBrk="0" hangingPunct="0">
              <a:lnSpc>
                <a:spcPct val="90000"/>
              </a:lnSpc>
              <a:spcBef>
                <a:spcPts val="0"/>
              </a:spcBef>
              <a:buFontTx/>
              <a:buChar char="•"/>
            </a:pPr>
            <a:r>
              <a:rPr lang="en-US" sz="1200" b="1" dirty="0">
                <a:cs typeface="" charset="0"/>
              </a:rPr>
              <a:t>1994– Learned of novel vacuum tube in development at Thales. TH628 was developed for Ion Cyclotron Resonance Heating for fusion over 35-65 MHz (ITER), and 1 MW CW and 3 MW pulsed 200 MHz RF power was also being demonstrated. Tube was being considered for IFMIF (175 MHz), and IBA bought one for </a:t>
            </a:r>
            <a:r>
              <a:rPr lang="en-US" sz="1200" b="1" dirty="0" err="1">
                <a:cs typeface="" charset="0"/>
              </a:rPr>
              <a:t>Rhodatron</a:t>
            </a:r>
            <a:r>
              <a:rPr lang="en-US" sz="1200" b="1" dirty="0">
                <a:cs typeface="" charset="0"/>
              </a:rPr>
              <a:t> T1000 (~107 MHz) later. </a:t>
            </a:r>
            <a:r>
              <a:rPr lang="en-US" sz="1200" b="1" i="1" dirty="0">
                <a:cs typeface="" charset="0"/>
              </a:rPr>
              <a:t>Tube was stable with DC HV applied and had double-ended geometry. </a:t>
            </a:r>
            <a:endParaRPr lang="en-US" sz="1200" b="1" dirty="0">
              <a:cs typeface="" charset="0"/>
            </a:endParaRPr>
          </a:p>
          <a:p>
            <a:pPr algn="just" eaLnBrk="0" hangingPunct="0">
              <a:lnSpc>
                <a:spcPct val="90000"/>
              </a:lnSpc>
              <a:spcBef>
                <a:spcPts val="0"/>
              </a:spcBef>
              <a:buFontTx/>
              <a:buChar char="•"/>
            </a:pPr>
            <a:endParaRPr lang="en-US" sz="1200" b="1" dirty="0">
              <a:cs typeface="" charset="0"/>
            </a:endParaRPr>
          </a:p>
          <a:p>
            <a:pPr algn="just" eaLnBrk="0" hangingPunct="0">
              <a:lnSpc>
                <a:spcPct val="90000"/>
              </a:lnSpc>
              <a:spcBef>
                <a:spcPts val="0"/>
              </a:spcBef>
              <a:buFontTx/>
              <a:buChar char="•"/>
            </a:pPr>
            <a:r>
              <a:rPr lang="en-US" sz="1200" b="1" dirty="0">
                <a:cs typeface="" charset="0"/>
              </a:rPr>
              <a:t>1998– We designed cold model of amplifier and bought an early tube. Convincing management did not yield $$ so progress was slow, kept as a ‘side job’ when time came available... But 2006 crisis with triode failures initiated start of planning for a project to be called LANSCE-R</a:t>
            </a:r>
          </a:p>
          <a:p>
            <a:pPr algn="just" eaLnBrk="0" hangingPunct="0">
              <a:lnSpc>
                <a:spcPct val="90000"/>
              </a:lnSpc>
              <a:spcBef>
                <a:spcPts val="0"/>
              </a:spcBef>
              <a:buFontTx/>
              <a:buChar char="•"/>
            </a:pPr>
            <a:endParaRPr lang="en-US" sz="1200" b="1" dirty="0">
              <a:cs typeface="" charset="0"/>
            </a:endParaRPr>
          </a:p>
          <a:p>
            <a:pPr algn="just" eaLnBrk="0" hangingPunct="0">
              <a:lnSpc>
                <a:spcPct val="90000"/>
              </a:lnSpc>
              <a:spcBef>
                <a:spcPts val="0"/>
              </a:spcBef>
              <a:buFontTx/>
              <a:buChar char="•"/>
            </a:pPr>
            <a:r>
              <a:rPr lang="en-US" sz="1200" b="1" dirty="0">
                <a:cs typeface="" charset="0"/>
              </a:rPr>
              <a:t>2009- Multidisciplinary design team formed: 1 EE, 2 techs, 2 ME, mech designer. </a:t>
            </a:r>
            <a:r>
              <a:rPr lang="en-US" sz="1200" b="1" dirty="0" err="1">
                <a:cs typeface="" charset="0"/>
              </a:rPr>
              <a:t>Solidworks</a:t>
            </a:r>
            <a:r>
              <a:rPr lang="en-US" sz="1200" b="1" dirty="0">
                <a:cs typeface="" charset="0"/>
              </a:rPr>
              <a:t>, </a:t>
            </a:r>
            <a:r>
              <a:rPr lang="en-US" sz="1200" b="1" dirty="0" err="1">
                <a:cs typeface="" charset="0"/>
              </a:rPr>
              <a:t>Superfish</a:t>
            </a:r>
            <a:r>
              <a:rPr lang="en-US" sz="1200" b="1" dirty="0">
                <a:cs typeface="" charset="0"/>
              </a:rPr>
              <a:t> and CST Microwave Studio were some of our design tools  </a:t>
            </a:r>
          </a:p>
          <a:p>
            <a:pPr algn="just" eaLnBrk="0" hangingPunct="0">
              <a:lnSpc>
                <a:spcPct val="90000"/>
              </a:lnSpc>
              <a:spcBef>
                <a:spcPts val="0"/>
              </a:spcBef>
              <a:buFontTx/>
              <a:buChar char="•"/>
            </a:pPr>
            <a:endParaRPr lang="en-US" sz="1200" b="1" dirty="0">
              <a:cs typeface="" charset="0"/>
            </a:endParaRPr>
          </a:p>
          <a:p>
            <a:pPr algn="just" eaLnBrk="0" hangingPunct="0">
              <a:lnSpc>
                <a:spcPct val="90000"/>
              </a:lnSpc>
              <a:spcBef>
                <a:spcPts val="0"/>
              </a:spcBef>
              <a:buFontTx/>
              <a:buChar char="•"/>
            </a:pPr>
            <a:r>
              <a:rPr lang="en-US" sz="1200" b="1" dirty="0">
                <a:cs typeface="" charset="0"/>
              </a:rPr>
              <a:t>2010– Added two EE’s for controls, fast logic, power detectors, and for system wiring design, for new test facility and planning for RF gallery at </a:t>
            </a:r>
            <a:r>
              <a:rPr lang="en-US" sz="1200" b="1" dirty="0" err="1">
                <a:cs typeface="" charset="0"/>
              </a:rPr>
              <a:t>linac</a:t>
            </a:r>
            <a:r>
              <a:rPr lang="en-US" sz="1200" b="1" dirty="0">
                <a:cs typeface="" charset="0"/>
              </a:rPr>
              <a:t>. </a:t>
            </a:r>
          </a:p>
          <a:p>
            <a:pPr algn="just" eaLnBrk="0" hangingPunct="0">
              <a:lnSpc>
                <a:spcPct val="90000"/>
              </a:lnSpc>
              <a:spcBef>
                <a:spcPts val="0"/>
              </a:spcBef>
              <a:buFontTx/>
              <a:buChar char="•"/>
            </a:pPr>
            <a:endParaRPr lang="en-US" sz="1200" b="1" dirty="0">
              <a:cs typeface="" charset="0"/>
            </a:endParaRPr>
          </a:p>
          <a:p>
            <a:pPr algn="just" eaLnBrk="0" hangingPunct="0">
              <a:lnSpc>
                <a:spcPct val="90000"/>
              </a:lnSpc>
              <a:spcBef>
                <a:spcPts val="0"/>
              </a:spcBef>
              <a:buFontTx/>
              <a:buChar char="•"/>
            </a:pPr>
            <a:r>
              <a:rPr lang="en-US" sz="1200" b="1" dirty="0">
                <a:cs typeface="" charset="0"/>
              </a:rPr>
              <a:t>2011– Prototype PA operating, testing with 1998 tube to 2.5 MW at 12% DF. Design changes added for better HOM suppression. Eventually several hundred drawings with formal change controls</a:t>
            </a:r>
            <a:endParaRPr lang="en-US" b="1" dirty="0">
              <a:cs typeface="" charset="0"/>
            </a:endParaRPr>
          </a:p>
        </p:txBody>
      </p:sp>
    </p:spTree>
    <p:extLst>
      <p:ext uri="{BB962C8B-B14F-4D97-AF65-F5344CB8AC3E}">
        <p14:creationId xmlns:p14="http://schemas.microsoft.com/office/powerpoint/2010/main" val="2896659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10E5189-7CCD-AF3C-B4B6-A2BE3911588D}"/>
              </a:ext>
            </a:extLst>
          </p:cNvPr>
          <p:cNvSpPr>
            <a:spLocks noGrp="1"/>
          </p:cNvSpPr>
          <p:nvPr>
            <p:ph type="body" sz="quarter" idx="14"/>
          </p:nvPr>
        </p:nvSpPr>
        <p:spPr>
          <a:xfrm>
            <a:off x="1388993" y="233570"/>
            <a:ext cx="6172200" cy="669156"/>
          </a:xfrm>
        </p:spPr>
        <p:txBody>
          <a:bodyPr/>
          <a:lstStyle/>
          <a:p>
            <a:pPr algn="ctr"/>
            <a:r>
              <a:rPr lang="en-US" sz="3200" dirty="0"/>
              <a:t>Replacement RF Power Source</a:t>
            </a:r>
          </a:p>
        </p:txBody>
      </p:sp>
      <p:sp>
        <p:nvSpPr>
          <p:cNvPr id="6" name="Text Placeholder 5">
            <a:extLst>
              <a:ext uri="{FF2B5EF4-FFF2-40B4-BE49-F238E27FC236}">
                <a16:creationId xmlns:a16="http://schemas.microsoft.com/office/drawing/2014/main" id="{5BD1B17D-04D1-E079-E1C2-C6890D2B0719}"/>
              </a:ext>
            </a:extLst>
          </p:cNvPr>
          <p:cNvSpPr>
            <a:spLocks noGrp="1"/>
          </p:cNvSpPr>
          <p:nvPr>
            <p:ph type="body" sz="quarter" idx="19"/>
          </p:nvPr>
        </p:nvSpPr>
        <p:spPr>
          <a:xfrm>
            <a:off x="413657" y="902726"/>
            <a:ext cx="8316685" cy="3697935"/>
          </a:xfrm>
          <a:prstGeom prst="rect">
            <a:avLst/>
          </a:prstGeom>
        </p:spPr>
        <p:txBody>
          <a:bodyPr wrap="square">
            <a:spAutoFit/>
          </a:bodyPr>
          <a:lstStyle/>
          <a:p>
            <a:pPr marL="0" indent="0" algn="just" eaLnBrk="0" hangingPunct="0">
              <a:lnSpc>
                <a:spcPct val="90000"/>
              </a:lnSpc>
              <a:buNone/>
            </a:pPr>
            <a:r>
              <a:rPr lang="en-US" sz="1500" b="1" i="1" dirty="0">
                <a:cs typeface="" charset="0"/>
              </a:rPr>
              <a:t>Solution and Timetable - Continued</a:t>
            </a:r>
          </a:p>
          <a:p>
            <a:pPr algn="just" eaLnBrk="0" hangingPunct="0">
              <a:lnSpc>
                <a:spcPct val="90000"/>
              </a:lnSpc>
              <a:spcBef>
                <a:spcPts val="0"/>
              </a:spcBef>
              <a:buFontTx/>
              <a:buChar char="•"/>
            </a:pPr>
            <a:r>
              <a:rPr lang="en-US" sz="1200" b="1" dirty="0">
                <a:cs typeface="" charset="0"/>
              </a:rPr>
              <a:t>2012- Minor change made to </a:t>
            </a:r>
            <a:r>
              <a:rPr lang="en-US" sz="1200" b="1" dirty="0" err="1">
                <a:cs typeface="" charset="0"/>
              </a:rPr>
              <a:t>Diacrode</a:t>
            </a:r>
            <a:r>
              <a:rPr lang="en-US" sz="1200" b="1" baseline="30000" dirty="0">
                <a:cs typeface="" charset="0"/>
              </a:rPr>
              <a:t>®</a:t>
            </a:r>
            <a:r>
              <a:rPr lang="en-US" sz="1200" b="1" dirty="0">
                <a:cs typeface="" charset="0"/>
              </a:rPr>
              <a:t> to meet French environmental protection regs, which resulted in derating the average power capability. Big impact on our system design as one tube per DTL tank was not satisfactory. Redesigned to power combine 2 x TH628L tubes for DTL tanks 2-4. Later it proved to be a wise decision</a:t>
            </a:r>
          </a:p>
          <a:p>
            <a:pPr algn="just" eaLnBrk="0" hangingPunct="0">
              <a:lnSpc>
                <a:spcPct val="90000"/>
              </a:lnSpc>
              <a:spcBef>
                <a:spcPts val="0"/>
              </a:spcBef>
              <a:buFontTx/>
              <a:buChar char="•"/>
            </a:pPr>
            <a:endParaRPr lang="en-US" sz="1200" b="1" dirty="0">
              <a:cs typeface="" charset="0"/>
            </a:endParaRPr>
          </a:p>
          <a:p>
            <a:pPr algn="just" eaLnBrk="0" hangingPunct="0">
              <a:lnSpc>
                <a:spcPct val="90000"/>
              </a:lnSpc>
              <a:spcBef>
                <a:spcPts val="0"/>
              </a:spcBef>
              <a:buFontTx/>
              <a:buChar char="•"/>
            </a:pPr>
            <a:r>
              <a:rPr lang="en-US" sz="1200" b="1" dirty="0">
                <a:cs typeface="" charset="0"/>
              </a:rPr>
              <a:t>2012-13- Thales engineers transitioned TH628L to multiple tube production, and improved test bench for our requirements. They provided much guidance on amplifier construction as well. A few early tube failures happened at Thonon, lessons learned. </a:t>
            </a:r>
          </a:p>
          <a:p>
            <a:pPr algn="just" eaLnBrk="0" hangingPunct="0">
              <a:lnSpc>
                <a:spcPct val="90000"/>
              </a:lnSpc>
              <a:spcBef>
                <a:spcPts val="0"/>
              </a:spcBef>
              <a:buFontTx/>
              <a:buChar char="•"/>
            </a:pPr>
            <a:endParaRPr lang="en-US" sz="1200" b="1" dirty="0">
              <a:cs typeface="" charset="0"/>
            </a:endParaRPr>
          </a:p>
          <a:p>
            <a:pPr algn="just" eaLnBrk="0" hangingPunct="0">
              <a:lnSpc>
                <a:spcPct val="90000"/>
              </a:lnSpc>
              <a:spcBef>
                <a:spcPts val="0"/>
              </a:spcBef>
              <a:buFontTx/>
              <a:buChar char="•"/>
            </a:pPr>
            <a:r>
              <a:rPr lang="en-US" sz="1200" b="1" dirty="0">
                <a:cs typeface="" charset="0"/>
              </a:rPr>
              <a:t>2013- First production amplifiers received from Continental Electronics in Texas with final assembly and testing at our test facility. Seven TH628L cavity amplifiers called FPA were tested</a:t>
            </a:r>
          </a:p>
          <a:p>
            <a:pPr algn="just" eaLnBrk="0" hangingPunct="0">
              <a:lnSpc>
                <a:spcPct val="90000"/>
              </a:lnSpc>
              <a:spcBef>
                <a:spcPts val="0"/>
              </a:spcBef>
              <a:buFontTx/>
              <a:buChar char="•"/>
            </a:pPr>
            <a:endParaRPr lang="en-US" sz="1200" b="1" dirty="0">
              <a:cs typeface="" charset="0"/>
            </a:endParaRPr>
          </a:p>
          <a:p>
            <a:pPr algn="just" eaLnBrk="0" hangingPunct="0">
              <a:lnSpc>
                <a:spcPct val="90000"/>
              </a:lnSpc>
              <a:spcBef>
                <a:spcPts val="0"/>
              </a:spcBef>
              <a:buFontTx/>
              <a:buChar char="•"/>
            </a:pPr>
            <a:r>
              <a:rPr lang="en-US" sz="1200" b="1" dirty="0">
                <a:cs typeface="" charset="0"/>
              </a:rPr>
              <a:t>2014- Installation of the first complete system at DTL tank 2. Second and third installations accomplished in 2015 and 2016 winter outages as each was a complete demolition of the old systems and replacement requiring 4 months</a:t>
            </a:r>
          </a:p>
          <a:p>
            <a:pPr algn="just" eaLnBrk="0" hangingPunct="0">
              <a:lnSpc>
                <a:spcPct val="90000"/>
              </a:lnSpc>
              <a:spcBef>
                <a:spcPts val="0"/>
              </a:spcBef>
              <a:buFontTx/>
              <a:buChar char="•"/>
            </a:pPr>
            <a:endParaRPr lang="en-US" sz="1200" b="1" dirty="0">
              <a:cs typeface="" charset="0"/>
            </a:endParaRPr>
          </a:p>
          <a:p>
            <a:pPr algn="just" eaLnBrk="0" hangingPunct="0">
              <a:lnSpc>
                <a:spcPct val="90000"/>
              </a:lnSpc>
              <a:spcBef>
                <a:spcPts val="0"/>
              </a:spcBef>
              <a:buFontTx/>
              <a:buChar char="•"/>
            </a:pPr>
            <a:r>
              <a:rPr lang="en-US" sz="1200" b="1" dirty="0">
                <a:cs typeface="" charset="0"/>
              </a:rPr>
              <a:t>2014- LANSCE returned to reliable 120 Hz operation, as we freed up spare triodes to use in the other two systems so that they could run at 12% DF</a:t>
            </a:r>
          </a:p>
          <a:p>
            <a:pPr algn="just" eaLnBrk="0" hangingPunct="0">
              <a:lnSpc>
                <a:spcPct val="90000"/>
              </a:lnSpc>
              <a:spcBef>
                <a:spcPts val="0"/>
              </a:spcBef>
              <a:buFontTx/>
              <a:buChar char="•"/>
            </a:pPr>
            <a:endParaRPr lang="en-US" sz="1200" b="1" dirty="0">
              <a:cs typeface="" charset="0"/>
            </a:endParaRPr>
          </a:p>
          <a:p>
            <a:pPr algn="just" eaLnBrk="0" hangingPunct="0">
              <a:lnSpc>
                <a:spcPct val="90000"/>
              </a:lnSpc>
              <a:spcBef>
                <a:spcPts val="0"/>
              </a:spcBef>
              <a:buFontTx/>
              <a:buChar char="•"/>
            </a:pPr>
            <a:r>
              <a:rPr lang="en-US" sz="1200" b="1" dirty="0">
                <a:cs typeface="" charset="0"/>
              </a:rPr>
              <a:t>2021- Remaining RF system for DTL tank 1 installed using a single TH781 tetrode, delayed until after COVID19 peak. This system operates at 350 kW so was not causing as much down time. </a:t>
            </a:r>
            <a:endParaRPr lang="en-US" sz="1050" b="1" dirty="0">
              <a:cs typeface="" charset="0"/>
            </a:endParaRPr>
          </a:p>
        </p:txBody>
      </p:sp>
    </p:spTree>
    <p:extLst>
      <p:ext uri="{BB962C8B-B14F-4D97-AF65-F5344CB8AC3E}">
        <p14:creationId xmlns:p14="http://schemas.microsoft.com/office/powerpoint/2010/main" val="3453522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28DC94A-E68A-3844-BF0A-972B03EED576}"/>
              </a:ext>
            </a:extLst>
          </p:cNvPr>
          <p:cNvPicPr>
            <a:picLocks noChangeAspect="1"/>
          </p:cNvPicPr>
          <p:nvPr/>
        </p:nvPicPr>
        <p:blipFill>
          <a:blip r:embed="rId2"/>
          <a:stretch>
            <a:fillRect/>
          </a:stretch>
        </p:blipFill>
        <p:spPr>
          <a:xfrm>
            <a:off x="455761" y="561666"/>
            <a:ext cx="2606753" cy="1974974"/>
          </a:xfrm>
          <a:prstGeom prst="rect">
            <a:avLst/>
          </a:prstGeom>
        </p:spPr>
      </p:pic>
      <p:pic>
        <p:nvPicPr>
          <p:cNvPr id="5" name="Picture 6" descr="two tubes side by side">
            <a:extLst>
              <a:ext uri="{FF2B5EF4-FFF2-40B4-BE49-F238E27FC236}">
                <a16:creationId xmlns:a16="http://schemas.microsoft.com/office/drawing/2014/main" id="{F16D0F90-BE5B-D544-A75D-F1AE6B3F9E31}"/>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3208717" y="1378603"/>
            <a:ext cx="2189908" cy="2640088"/>
          </a:xfrm>
          <a:prstGeom prst="rect">
            <a:avLst/>
          </a:prstGeom>
          <a:noFill/>
          <a:effectLst>
            <a:outerShdw blurRad="63500" dist="38099" dir="2700000" algn="ctr" rotWithShape="0">
              <a:srgbClr val="000000">
                <a:alpha val="74998"/>
              </a:srgbClr>
            </a:outerShdw>
          </a:effectLst>
          <a:extLst>
            <a:ext uri="{909E8E84-426E-40dd-AFC4-6F175D3DCCD1}">
              <a14:hiddenFill xmlns:a14="http://schemas.microsoft.com/office/drawing/2010/main" xmlns="">
                <a:solidFill>
                  <a:srgbClr val="FFFFFF"/>
                </a:solidFill>
              </a14:hiddenFill>
            </a:ext>
          </a:extLst>
        </p:spPr>
      </p:pic>
      <p:pic>
        <p:nvPicPr>
          <p:cNvPr id="6" name="Picture 5">
            <a:extLst>
              <a:ext uri="{FF2B5EF4-FFF2-40B4-BE49-F238E27FC236}">
                <a16:creationId xmlns:a16="http://schemas.microsoft.com/office/drawing/2014/main" id="{46947C75-8C47-E94D-B80B-914C0CA8118F}"/>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5559890" y="2641600"/>
            <a:ext cx="2995239" cy="2163339"/>
          </a:xfrm>
          <a:prstGeom prst="rect">
            <a:avLst/>
          </a:prstGeom>
        </p:spPr>
      </p:pic>
      <p:sp>
        <p:nvSpPr>
          <p:cNvPr id="2" name="TextBox 1">
            <a:extLst>
              <a:ext uri="{FF2B5EF4-FFF2-40B4-BE49-F238E27FC236}">
                <a16:creationId xmlns:a16="http://schemas.microsoft.com/office/drawing/2014/main" id="{25E0E946-2AB9-B047-88BE-3245C5011C6B}"/>
              </a:ext>
            </a:extLst>
          </p:cNvPr>
          <p:cNvSpPr txBox="1"/>
          <p:nvPr/>
        </p:nvSpPr>
        <p:spPr>
          <a:xfrm>
            <a:off x="762710" y="307750"/>
            <a:ext cx="1992853" cy="253916"/>
          </a:xfrm>
          <a:prstGeom prst="rect">
            <a:avLst/>
          </a:prstGeom>
          <a:noFill/>
        </p:spPr>
        <p:txBody>
          <a:bodyPr wrap="none" rtlCol="0">
            <a:spAutoFit/>
          </a:bodyPr>
          <a:lstStyle/>
          <a:p>
            <a:r>
              <a:rPr lang="en-US" sz="1050" b="1" dirty="0"/>
              <a:t>Lee </a:t>
            </a:r>
            <a:r>
              <a:rPr lang="en-US" sz="1050" b="1" dirty="0" err="1"/>
              <a:t>DeForest</a:t>
            </a:r>
            <a:r>
              <a:rPr lang="en-US" sz="1050" b="1" dirty="0"/>
              <a:t> over 100 years ago</a:t>
            </a:r>
          </a:p>
        </p:txBody>
      </p:sp>
      <p:sp>
        <p:nvSpPr>
          <p:cNvPr id="7" name="TextBox 6">
            <a:extLst>
              <a:ext uri="{FF2B5EF4-FFF2-40B4-BE49-F238E27FC236}">
                <a16:creationId xmlns:a16="http://schemas.microsoft.com/office/drawing/2014/main" id="{14CB29CF-E739-6441-A8F7-E9ADA9D26806}"/>
              </a:ext>
            </a:extLst>
          </p:cNvPr>
          <p:cNvSpPr txBox="1"/>
          <p:nvPr/>
        </p:nvSpPr>
        <p:spPr>
          <a:xfrm>
            <a:off x="3505215" y="1124809"/>
            <a:ext cx="1596912" cy="253916"/>
          </a:xfrm>
          <a:prstGeom prst="rect">
            <a:avLst/>
          </a:prstGeom>
          <a:noFill/>
        </p:spPr>
        <p:txBody>
          <a:bodyPr wrap="none" rtlCol="0">
            <a:spAutoFit/>
          </a:bodyPr>
          <a:lstStyle/>
          <a:p>
            <a:r>
              <a:rPr lang="en-US" sz="1050" b="1" dirty="0"/>
              <a:t>7835 Super Power Triode</a:t>
            </a:r>
          </a:p>
        </p:txBody>
      </p:sp>
      <p:sp>
        <p:nvSpPr>
          <p:cNvPr id="8" name="TextBox 7">
            <a:extLst>
              <a:ext uri="{FF2B5EF4-FFF2-40B4-BE49-F238E27FC236}">
                <a16:creationId xmlns:a16="http://schemas.microsoft.com/office/drawing/2014/main" id="{47AE4F2E-4406-6E42-87C5-E6FD1160FFF5}"/>
              </a:ext>
            </a:extLst>
          </p:cNvPr>
          <p:cNvSpPr txBox="1"/>
          <p:nvPr/>
        </p:nvSpPr>
        <p:spPr>
          <a:xfrm>
            <a:off x="6312969" y="2409682"/>
            <a:ext cx="1972015" cy="253916"/>
          </a:xfrm>
          <a:prstGeom prst="rect">
            <a:avLst/>
          </a:prstGeom>
          <a:noFill/>
        </p:spPr>
        <p:txBody>
          <a:bodyPr wrap="none" rtlCol="0">
            <a:spAutoFit/>
          </a:bodyPr>
          <a:lstStyle/>
          <a:p>
            <a:r>
              <a:rPr lang="en-US" sz="1050" b="1" dirty="0"/>
              <a:t>TH628 </a:t>
            </a:r>
            <a:r>
              <a:rPr lang="en-US" sz="1050" b="1" dirty="0" err="1"/>
              <a:t>Diacrode</a:t>
            </a:r>
            <a:r>
              <a:rPr lang="en-US" sz="1050" b="1" baseline="30000" dirty="0">
                <a:cs typeface="" charset="0"/>
              </a:rPr>
              <a:t> ®</a:t>
            </a:r>
            <a:r>
              <a:rPr lang="en-US" sz="1050" b="1" dirty="0"/>
              <a:t> (1998 version)</a:t>
            </a:r>
          </a:p>
        </p:txBody>
      </p:sp>
      <p:sp>
        <p:nvSpPr>
          <p:cNvPr id="9" name="Title 1">
            <a:extLst>
              <a:ext uri="{FF2B5EF4-FFF2-40B4-BE49-F238E27FC236}">
                <a16:creationId xmlns:a16="http://schemas.microsoft.com/office/drawing/2014/main" id="{D074A95C-C047-0644-9674-7AF567226EDA}"/>
              </a:ext>
            </a:extLst>
          </p:cNvPr>
          <p:cNvSpPr>
            <a:spLocks noGrp="1"/>
          </p:cNvSpPr>
          <p:nvPr>
            <p:ph type="body" sz="quarter" idx="14"/>
          </p:nvPr>
        </p:nvSpPr>
        <p:spPr>
          <a:xfrm>
            <a:off x="4113361" y="227088"/>
            <a:ext cx="5030639" cy="669156"/>
          </a:xfrm>
        </p:spPr>
        <p:txBody>
          <a:bodyPr/>
          <a:lstStyle/>
          <a:p>
            <a:r>
              <a:rPr lang="en-US" sz="2800" dirty="0"/>
              <a:t>Decades of Evolution </a:t>
            </a:r>
          </a:p>
          <a:p>
            <a:r>
              <a:rPr lang="en-US" sz="2800" dirty="0"/>
              <a:t>Of Power Grid Tubes</a:t>
            </a:r>
          </a:p>
        </p:txBody>
      </p:sp>
    </p:spTree>
    <p:extLst>
      <p:ext uri="{BB962C8B-B14F-4D97-AF65-F5344CB8AC3E}">
        <p14:creationId xmlns:p14="http://schemas.microsoft.com/office/powerpoint/2010/main" val="3281382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6B000E-32CD-CF94-67FA-F8AB818776AF}"/>
              </a:ext>
            </a:extLst>
          </p:cNvPr>
          <p:cNvSpPr>
            <a:spLocks noGrp="1"/>
          </p:cNvSpPr>
          <p:nvPr>
            <p:ph type="body" sz="quarter" idx="14"/>
          </p:nvPr>
        </p:nvSpPr>
        <p:spPr>
          <a:xfrm>
            <a:off x="478972" y="181889"/>
            <a:ext cx="8069942" cy="669156"/>
          </a:xfrm>
        </p:spPr>
        <p:txBody>
          <a:bodyPr/>
          <a:lstStyle/>
          <a:p>
            <a:r>
              <a:rPr lang="en-US" sz="3200" dirty="0"/>
              <a:t>Internal Features of the RCA 7835 Triode</a:t>
            </a:r>
          </a:p>
        </p:txBody>
      </p:sp>
      <p:grpSp>
        <p:nvGrpSpPr>
          <p:cNvPr id="4" name="object 3">
            <a:extLst>
              <a:ext uri="{FF2B5EF4-FFF2-40B4-BE49-F238E27FC236}">
                <a16:creationId xmlns:a16="http://schemas.microsoft.com/office/drawing/2014/main" id="{5B846C57-C672-554F-85B9-36BEC7038C0D}"/>
              </a:ext>
            </a:extLst>
          </p:cNvPr>
          <p:cNvGrpSpPr/>
          <p:nvPr/>
        </p:nvGrpSpPr>
        <p:grpSpPr>
          <a:xfrm>
            <a:off x="682611" y="735014"/>
            <a:ext cx="4281275" cy="2174284"/>
            <a:chOff x="685800" y="2133598"/>
            <a:chExt cx="8619742" cy="4191000"/>
          </a:xfrm>
        </p:grpSpPr>
        <p:pic>
          <p:nvPicPr>
            <p:cNvPr id="5" name="object 6">
              <a:extLst>
                <a:ext uri="{FF2B5EF4-FFF2-40B4-BE49-F238E27FC236}">
                  <a16:creationId xmlns:a16="http://schemas.microsoft.com/office/drawing/2014/main" id="{A448B718-DF44-B445-9715-DAC11AF9B4D6}"/>
                </a:ext>
              </a:extLst>
            </p:cNvPr>
            <p:cNvPicPr/>
            <p:nvPr/>
          </p:nvPicPr>
          <p:blipFill>
            <a:blip r:embed="rId2" cstate="print"/>
            <a:stretch>
              <a:fillRect/>
            </a:stretch>
          </p:blipFill>
          <p:spPr>
            <a:xfrm>
              <a:off x="6379462" y="2133598"/>
              <a:ext cx="2926080" cy="4191000"/>
            </a:xfrm>
            <a:prstGeom prst="rect">
              <a:avLst/>
            </a:prstGeom>
          </p:spPr>
        </p:pic>
        <p:pic>
          <p:nvPicPr>
            <p:cNvPr id="6" name="object 7">
              <a:extLst>
                <a:ext uri="{FF2B5EF4-FFF2-40B4-BE49-F238E27FC236}">
                  <a16:creationId xmlns:a16="http://schemas.microsoft.com/office/drawing/2014/main" id="{0C976323-176A-D44B-8B9F-3FFAF551B0E8}"/>
                </a:ext>
              </a:extLst>
            </p:cNvPr>
            <p:cNvPicPr/>
            <p:nvPr/>
          </p:nvPicPr>
          <p:blipFill>
            <a:blip r:embed="rId3" cstate="print"/>
            <a:stretch>
              <a:fillRect/>
            </a:stretch>
          </p:blipFill>
          <p:spPr>
            <a:xfrm>
              <a:off x="685800" y="2133598"/>
              <a:ext cx="5562600" cy="4172711"/>
            </a:xfrm>
            <a:prstGeom prst="rect">
              <a:avLst/>
            </a:prstGeom>
          </p:spPr>
        </p:pic>
      </p:grpSp>
      <p:pic>
        <p:nvPicPr>
          <p:cNvPr id="7" name="Picture 6">
            <a:extLst>
              <a:ext uri="{FF2B5EF4-FFF2-40B4-BE49-F238E27FC236}">
                <a16:creationId xmlns:a16="http://schemas.microsoft.com/office/drawing/2014/main" id="{83A0D4A7-B67F-6941-90EC-3A5D73828B8C}"/>
              </a:ext>
            </a:extLst>
          </p:cNvPr>
          <p:cNvPicPr>
            <a:picLocks noChangeAspect="1"/>
          </p:cNvPicPr>
          <p:nvPr/>
        </p:nvPicPr>
        <p:blipFill>
          <a:blip r:embed="rId4"/>
          <a:stretch>
            <a:fillRect/>
          </a:stretch>
        </p:blipFill>
        <p:spPr>
          <a:xfrm>
            <a:off x="380567" y="3006500"/>
            <a:ext cx="2195793" cy="1746928"/>
          </a:xfrm>
          <a:prstGeom prst="rect">
            <a:avLst/>
          </a:prstGeom>
        </p:spPr>
      </p:pic>
      <p:pic>
        <p:nvPicPr>
          <p:cNvPr id="8" name="Picture 7">
            <a:extLst>
              <a:ext uri="{FF2B5EF4-FFF2-40B4-BE49-F238E27FC236}">
                <a16:creationId xmlns:a16="http://schemas.microsoft.com/office/drawing/2014/main" id="{3187EE82-59B2-9E47-A2B5-70D763E9F66A}"/>
              </a:ext>
            </a:extLst>
          </p:cNvPr>
          <p:cNvPicPr>
            <a:picLocks noChangeAspect="1"/>
          </p:cNvPicPr>
          <p:nvPr/>
        </p:nvPicPr>
        <p:blipFill>
          <a:blip r:embed="rId5"/>
          <a:stretch>
            <a:fillRect/>
          </a:stretch>
        </p:blipFill>
        <p:spPr>
          <a:xfrm>
            <a:off x="5494120" y="1040594"/>
            <a:ext cx="3054794" cy="3677311"/>
          </a:xfrm>
          <a:prstGeom prst="rect">
            <a:avLst/>
          </a:prstGeom>
        </p:spPr>
      </p:pic>
      <p:pic>
        <p:nvPicPr>
          <p:cNvPr id="9" name="Picture 8">
            <a:extLst>
              <a:ext uri="{FF2B5EF4-FFF2-40B4-BE49-F238E27FC236}">
                <a16:creationId xmlns:a16="http://schemas.microsoft.com/office/drawing/2014/main" id="{D8B8D2A3-ECF1-5D44-80CB-E291D003CDAB}"/>
              </a:ext>
            </a:extLst>
          </p:cNvPr>
          <p:cNvPicPr>
            <a:picLocks noChangeAspect="1"/>
          </p:cNvPicPr>
          <p:nvPr/>
        </p:nvPicPr>
        <p:blipFill rotWithShape="1">
          <a:blip r:embed="rId6"/>
          <a:srcRect t="6904"/>
          <a:stretch/>
        </p:blipFill>
        <p:spPr>
          <a:xfrm>
            <a:off x="2710243" y="2937942"/>
            <a:ext cx="2253643" cy="2174284"/>
          </a:xfrm>
          <a:prstGeom prst="rect">
            <a:avLst/>
          </a:prstGeom>
        </p:spPr>
      </p:pic>
    </p:spTree>
    <p:extLst>
      <p:ext uri="{BB962C8B-B14F-4D97-AF65-F5344CB8AC3E}">
        <p14:creationId xmlns:p14="http://schemas.microsoft.com/office/powerpoint/2010/main" val="592087361"/>
      </p:ext>
    </p:extLst>
  </p:cSld>
  <p:clrMapOvr>
    <a:masterClrMapping/>
  </p:clrMapOvr>
</p:sld>
</file>

<file path=ppt/theme/theme1.xml><?xml version="1.0" encoding="utf-8"?>
<a:theme xmlns:a="http://schemas.openxmlformats.org/drawingml/2006/main" name="Main">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Custom 1">
      <a:dk1>
        <a:srgbClr val="000000"/>
      </a:dk1>
      <a:lt1>
        <a:srgbClr val="FFFFFF"/>
      </a:lt1>
      <a:dk2>
        <a:srgbClr val="000E7E"/>
      </a:dk2>
      <a:lt2>
        <a:srgbClr val="E7E6E6"/>
      </a:lt2>
      <a:accent1>
        <a:srgbClr val="0070C1"/>
      </a:accent1>
      <a:accent2>
        <a:srgbClr val="FF9128"/>
      </a:accent2>
      <a:accent3>
        <a:srgbClr val="CCD0E1"/>
      </a:accent3>
      <a:accent4>
        <a:srgbClr val="00A963"/>
      </a:accent4>
      <a:accent5>
        <a:srgbClr val="69C3FF"/>
      </a:accent5>
      <a:accent6>
        <a:srgbClr val="EB0E1D"/>
      </a:accent6>
      <a:hlink>
        <a:srgbClr val="69C3FF"/>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14420</TotalTime>
  <Words>2081</Words>
  <Application>Microsoft Macintosh PowerPoint</Application>
  <PresentationFormat>On-screen Show (16:9)</PresentationFormat>
  <Paragraphs>220</Paragraphs>
  <Slides>28</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28</vt:i4>
      </vt:variant>
    </vt:vector>
  </HeadingPairs>
  <TitlesOfParts>
    <vt:vector size="36" baseType="lpstr">
      <vt:lpstr>Acumin Pro</vt:lpstr>
      <vt:lpstr>Arial</vt:lpstr>
      <vt:lpstr>Calibri</vt:lpstr>
      <vt:lpstr>Symbol</vt:lpstr>
      <vt:lpstr>System Font Regular</vt:lpstr>
      <vt:lpstr>Wingdings</vt:lpstr>
      <vt:lpstr>Main</vt:lpstr>
      <vt:lpstr>Custom Design</vt:lpstr>
      <vt:lpstr>Ten Years of RF Operation with the TH628L Diacrode at LANSCE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Operating Results, 120 Hz</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J Lyles</cp:lastModifiedBy>
  <cp:revision>249</cp:revision>
  <dcterms:created xsi:type="dcterms:W3CDTF">2020-12-17T00:35:24Z</dcterms:created>
  <dcterms:modified xsi:type="dcterms:W3CDTF">2024-09-09T02:34:20Z</dcterms:modified>
</cp:coreProperties>
</file>