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5"/>
  </p:notesMasterIdLst>
  <p:handoutMasterIdLst>
    <p:handoutMasterId r:id="rId26"/>
  </p:handoutMasterIdLst>
  <p:sldIdLst>
    <p:sldId id="475" r:id="rId5"/>
    <p:sldId id="495" r:id="rId6"/>
    <p:sldId id="448" r:id="rId7"/>
    <p:sldId id="451" r:id="rId8"/>
    <p:sldId id="452" r:id="rId9"/>
    <p:sldId id="492" r:id="rId10"/>
    <p:sldId id="496" r:id="rId11"/>
    <p:sldId id="497" r:id="rId12"/>
    <p:sldId id="499" r:id="rId13"/>
    <p:sldId id="498" r:id="rId14"/>
    <p:sldId id="500" r:id="rId15"/>
    <p:sldId id="481" r:id="rId16"/>
    <p:sldId id="503" r:id="rId17"/>
    <p:sldId id="506" r:id="rId18"/>
    <p:sldId id="501" r:id="rId19"/>
    <p:sldId id="502" r:id="rId20"/>
    <p:sldId id="504" r:id="rId21"/>
    <p:sldId id="505" r:id="rId22"/>
    <p:sldId id="485" r:id="rId23"/>
    <p:sldId id="507" r:id="rId24"/>
  </p:sldIdLst>
  <p:sldSz cx="12192000" cy="6858000"/>
  <p:notesSz cx="6797675" cy="987425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74" userDrawn="1">
          <p15:clr>
            <a:srgbClr val="A4A3A4"/>
          </p15:clr>
        </p15:guide>
        <p15:guide id="2" pos="733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 I-Yen [林宜燕] *" initials="LIY[*" lastIdx="2" clrIdx="0">
    <p:extLst>
      <p:ext uri="{19B8F6BF-5375-455C-9EA6-DF929625EA0E}">
        <p15:presenceInfo xmlns:p15="http://schemas.microsoft.com/office/powerpoint/2012/main" userId="S::lin.joyce@nsrrc.org.tw::ff374f0e-27ed-47ae-86cb-4f164b694bd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EFF3EA"/>
    <a:srgbClr val="FFFF00"/>
    <a:srgbClr val="FF99FF"/>
    <a:srgbClr val="ED7D31"/>
    <a:srgbClr val="FFC000"/>
    <a:srgbClr val="A5A5A5"/>
    <a:srgbClr val="DEE7D1"/>
    <a:srgbClr val="E8D0D0"/>
    <a:srgbClr val="F4E9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C65DC39-FAA2-48E2-BF77-765310787C9D}" v="54" dt="2024-08-30T05:58:46.504"/>
  </p1510:revLst>
</p1510:revInfo>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等深淺樣式 2 - 輔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等深淺樣式 2 - 輔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等深淺樣式 2 - 輔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淺色樣式 2 - 輔色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BC89EF96-8CEA-46FF-86C4-4CE0E7609802}" styleName="淺色樣式 3 - 輔色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07" autoAdjust="0"/>
    <p:restoredTop sz="74362" autoAdjust="0"/>
  </p:normalViewPr>
  <p:slideViewPr>
    <p:cSldViewPr snapToGrid="0" showGuides="1">
      <p:cViewPr varScale="1">
        <p:scale>
          <a:sx n="63" d="100"/>
          <a:sy n="63" d="100"/>
        </p:scale>
        <p:origin x="1498" y="38"/>
      </p:cViewPr>
      <p:guideLst>
        <p:guide orient="horz" pos="3974"/>
        <p:guide pos="7333"/>
      </p:guideLst>
    </p:cSldViewPr>
  </p:slideViewPr>
  <p:notesTextViewPr>
    <p:cViewPr>
      <p:scale>
        <a:sx n="3" d="2"/>
        <a:sy n="3" d="2"/>
      </p:scale>
      <p:origin x="0" y="0"/>
    </p:cViewPr>
  </p:notesTextViewPr>
  <p:sorterViewPr>
    <p:cViewPr>
      <p:scale>
        <a:sx n="100" d="100"/>
        <a:sy n="100" d="100"/>
      </p:scale>
      <p:origin x="0" y="-416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5659" cy="495427"/>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sz="quarter" idx="1"/>
          </p:nvPr>
        </p:nvSpPr>
        <p:spPr>
          <a:xfrm>
            <a:off x="3850443" y="0"/>
            <a:ext cx="2945659" cy="495427"/>
          </a:xfrm>
          <a:prstGeom prst="rect">
            <a:avLst/>
          </a:prstGeom>
        </p:spPr>
        <p:txBody>
          <a:bodyPr vert="horz" lIns="91440" tIns="45720" rIns="91440" bIns="45720" rtlCol="0"/>
          <a:lstStyle>
            <a:lvl1pPr algn="r">
              <a:defRPr sz="1200"/>
            </a:lvl1pPr>
          </a:lstStyle>
          <a:p>
            <a:fld id="{802470C0-0EC8-40F1-836E-87762FA73681}" type="datetimeFigureOut">
              <a:rPr lang="zh-TW" altLang="en-US" smtClean="0"/>
              <a:t>2024/9/9</a:t>
            </a:fld>
            <a:endParaRPr lang="zh-TW" altLang="en-US"/>
          </a:p>
        </p:txBody>
      </p:sp>
      <p:sp>
        <p:nvSpPr>
          <p:cNvPr id="4" name="頁尾版面配置區 3"/>
          <p:cNvSpPr>
            <a:spLocks noGrp="1"/>
          </p:cNvSpPr>
          <p:nvPr>
            <p:ph type="ftr" sz="quarter" idx="2"/>
          </p:nvPr>
        </p:nvSpPr>
        <p:spPr>
          <a:xfrm>
            <a:off x="0" y="9378824"/>
            <a:ext cx="2945659" cy="495426"/>
          </a:xfrm>
          <a:prstGeom prst="rect">
            <a:avLst/>
          </a:prstGeom>
        </p:spPr>
        <p:txBody>
          <a:bodyPr vert="horz" lIns="91440" tIns="45720" rIns="91440" bIns="45720"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50443" y="9378824"/>
            <a:ext cx="2945659" cy="495426"/>
          </a:xfrm>
          <a:prstGeom prst="rect">
            <a:avLst/>
          </a:prstGeom>
        </p:spPr>
        <p:txBody>
          <a:bodyPr vert="horz" lIns="91440" tIns="45720" rIns="91440" bIns="45720" rtlCol="0" anchor="b"/>
          <a:lstStyle>
            <a:lvl1pPr algn="r">
              <a:defRPr sz="1200"/>
            </a:lvl1pPr>
          </a:lstStyle>
          <a:p>
            <a:fld id="{F9E34F19-0022-4F93-A6AC-1B86B920C897}" type="slidenum">
              <a:rPr lang="zh-TW" altLang="en-US" smtClean="0"/>
              <a:t>‹#›</a:t>
            </a:fld>
            <a:endParaRPr lang="zh-TW" altLang="en-US"/>
          </a:p>
        </p:txBody>
      </p:sp>
    </p:spTree>
    <p:extLst>
      <p:ext uri="{BB962C8B-B14F-4D97-AF65-F5344CB8AC3E}">
        <p14:creationId xmlns:p14="http://schemas.microsoft.com/office/powerpoint/2010/main" val="31088314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5659" cy="495427"/>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50443" y="0"/>
            <a:ext cx="2945659" cy="495427"/>
          </a:xfrm>
          <a:prstGeom prst="rect">
            <a:avLst/>
          </a:prstGeom>
        </p:spPr>
        <p:txBody>
          <a:bodyPr vert="horz" lIns="91440" tIns="45720" rIns="91440" bIns="45720" rtlCol="0"/>
          <a:lstStyle>
            <a:lvl1pPr algn="r">
              <a:defRPr sz="1200"/>
            </a:lvl1pPr>
          </a:lstStyle>
          <a:p>
            <a:fld id="{04A86E7E-9304-4DBC-A8EE-E2F2122B4F14}" type="datetimeFigureOut">
              <a:rPr lang="zh-TW" altLang="en-US" smtClean="0"/>
              <a:t>2024/9/9</a:t>
            </a:fld>
            <a:endParaRPr lang="zh-TW" altLang="en-US"/>
          </a:p>
        </p:txBody>
      </p:sp>
      <p:sp>
        <p:nvSpPr>
          <p:cNvPr id="4" name="投影片圖像版面配置區 3"/>
          <p:cNvSpPr>
            <a:spLocks noGrp="1" noRot="1" noChangeAspect="1"/>
          </p:cNvSpPr>
          <p:nvPr>
            <p:ph type="sldImg" idx="2"/>
          </p:nvPr>
        </p:nvSpPr>
        <p:spPr>
          <a:xfrm>
            <a:off x="436563" y="1233488"/>
            <a:ext cx="5924550" cy="333375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79768" y="4751983"/>
            <a:ext cx="5438140" cy="3887986"/>
          </a:xfrm>
          <a:prstGeom prst="rect">
            <a:avLst/>
          </a:prstGeom>
        </p:spPr>
        <p:txBody>
          <a:bodyPr vert="horz" lIns="91440" tIns="45720" rIns="91440" bIns="45720" rtlCol="0"/>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6" name="頁尾版面配置區 5"/>
          <p:cNvSpPr>
            <a:spLocks noGrp="1"/>
          </p:cNvSpPr>
          <p:nvPr>
            <p:ph type="ftr" sz="quarter" idx="4"/>
          </p:nvPr>
        </p:nvSpPr>
        <p:spPr>
          <a:xfrm>
            <a:off x="0" y="9378824"/>
            <a:ext cx="2945659" cy="495426"/>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0443" y="9378824"/>
            <a:ext cx="2945659" cy="495426"/>
          </a:xfrm>
          <a:prstGeom prst="rect">
            <a:avLst/>
          </a:prstGeom>
        </p:spPr>
        <p:txBody>
          <a:bodyPr vert="horz" lIns="91440" tIns="45720" rIns="91440" bIns="45720" rtlCol="0" anchor="b"/>
          <a:lstStyle>
            <a:lvl1pPr algn="r">
              <a:defRPr sz="1200"/>
            </a:lvl1pPr>
          </a:lstStyle>
          <a:p>
            <a:fld id="{4AA8EB26-859E-4606-A95E-5F510E6B05D8}" type="slidenum">
              <a:rPr lang="zh-TW" altLang="en-US" smtClean="0"/>
              <a:t>‹#›</a:t>
            </a:fld>
            <a:endParaRPr lang="zh-TW" altLang="en-US"/>
          </a:p>
        </p:txBody>
      </p:sp>
    </p:spTree>
    <p:extLst>
      <p:ext uri="{BB962C8B-B14F-4D97-AF65-F5344CB8AC3E}">
        <p14:creationId xmlns:p14="http://schemas.microsoft.com/office/powerpoint/2010/main" val="11801694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sz="1800" b="1" dirty="0">
                <a:effectLst/>
                <a:latin typeface="新細明體" panose="02020500000000000000" pitchFamily="18" charset="-120"/>
                <a:ea typeface="新細明體" panose="02020500000000000000" pitchFamily="18" charset="-120"/>
                <a:cs typeface="新細明體" panose="02020500000000000000" pitchFamily="18" charset="-120"/>
              </a:rPr>
              <a:t>Hello everybody, I am Chao-Hui Huang. Today, I represent the RF team of NSRRC to introduce the current status and future plans of the TPS high-power RF system.</a:t>
            </a:r>
            <a:endParaRPr lang="zh-TW" altLang="zh-TW" sz="1800" dirty="0">
              <a:effectLst/>
              <a:latin typeface="新細明體" panose="02020500000000000000" pitchFamily="18" charset="-120"/>
              <a:ea typeface="新細明體" panose="02020500000000000000" pitchFamily="18" charset="-120"/>
              <a:cs typeface="新細明體" panose="02020500000000000000" pitchFamily="18" charset="-120"/>
            </a:endParaRPr>
          </a:p>
          <a:p>
            <a:endParaRPr lang="zh-TW" altLang="en-US" dirty="0"/>
          </a:p>
        </p:txBody>
      </p:sp>
      <p:sp>
        <p:nvSpPr>
          <p:cNvPr id="4" name="投影片編號版面配置區 3"/>
          <p:cNvSpPr>
            <a:spLocks noGrp="1"/>
          </p:cNvSpPr>
          <p:nvPr>
            <p:ph type="sldNum" sz="quarter" idx="5"/>
          </p:nvPr>
        </p:nvSpPr>
        <p:spPr/>
        <p:txBody>
          <a:bodyPr/>
          <a:lstStyle/>
          <a:p>
            <a:fld id="{4AA8EB26-859E-4606-A95E-5F510E6B05D8}" type="slidenum">
              <a:rPr lang="zh-TW" altLang="en-US" smtClean="0"/>
              <a:t>1</a:t>
            </a:fld>
            <a:endParaRPr lang="zh-TW" altLang="en-US"/>
          </a:p>
        </p:txBody>
      </p:sp>
    </p:spTree>
    <p:extLst>
      <p:ext uri="{BB962C8B-B14F-4D97-AF65-F5344CB8AC3E}">
        <p14:creationId xmlns:p14="http://schemas.microsoft.com/office/powerpoint/2010/main" val="1522343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sz="1800" b="1" dirty="0">
                <a:effectLst/>
                <a:latin typeface="Times New Roman" panose="02020603050405020304" pitchFamily="18" charset="0"/>
                <a:ea typeface="新細明體" panose="02020500000000000000" pitchFamily="18" charset="-120"/>
                <a:cs typeface="新細明體" panose="02020500000000000000" pitchFamily="18" charset="-120"/>
              </a:rPr>
              <a:t>NSRRC began developing solid-state power amplifiers in 2011, working on components such as planar baluns, dividers, combiners, and RF towers. In 2016, we completed the first prototype of a 900 W SSPA module and began power combining. We progressively combined 10 modules, 20 modules, and eventually 100 modules. In 2018, we completed the prototype of an 80 kW RF tower composed of 100 SSPA modules. A hybrid RF source combination was achieved in 2020. We combined Klystron and SSPA RF power with a ratio of 1:1. By 2021, four towers had been built, and the piping structure was completed the following year. Finally, in 2023, the 300 kW SSPA system was used in TPS for normal operation at 500 mA.</a:t>
            </a:r>
            <a:endParaRPr lang="zh-TW" altLang="zh-TW" sz="1800" dirty="0">
              <a:effectLst/>
              <a:latin typeface="新細明體" panose="02020500000000000000" pitchFamily="18" charset="-120"/>
              <a:ea typeface="新細明體" panose="02020500000000000000" pitchFamily="18" charset="-120"/>
              <a:cs typeface="新細明體" panose="02020500000000000000" pitchFamily="18" charset="-120"/>
            </a:endParaRPr>
          </a:p>
          <a:p>
            <a:endParaRPr lang="en-US" altLang="zh-TW" dirty="0"/>
          </a:p>
          <a:p>
            <a:endParaRPr lang="en-US" altLang="zh-TW" dirty="0"/>
          </a:p>
          <a:p>
            <a:r>
              <a:rPr lang="zh-TW" altLang="en-US" dirty="0"/>
              <a:t>這是</a:t>
            </a:r>
            <a:r>
              <a:rPr lang="en-US" altLang="zh-TW" dirty="0"/>
              <a:t>NSRRC</a:t>
            </a:r>
            <a:r>
              <a:rPr lang="zh-TW" altLang="en-US" dirty="0"/>
              <a:t>自主發展固態技術的歷程。</a:t>
            </a:r>
            <a:r>
              <a:rPr lang="en-US" altLang="zh-TW" dirty="0"/>
              <a:t>NSRRC</a:t>
            </a:r>
            <a:r>
              <a:rPr lang="zh-TW" altLang="en-US" dirty="0"/>
              <a:t>自</a:t>
            </a:r>
            <a:r>
              <a:rPr lang="en-US" altLang="zh-TW" dirty="0"/>
              <a:t>2011</a:t>
            </a:r>
            <a:r>
              <a:rPr lang="zh-TW" altLang="en-US" dirty="0"/>
              <a:t>起開始從固態晶片發展，包含</a:t>
            </a:r>
            <a:r>
              <a:rPr lang="en-US" altLang="zh-TW" dirty="0"/>
              <a:t>balun</a:t>
            </a:r>
            <a:r>
              <a:rPr lang="zh-TW" altLang="en-US" dirty="0"/>
              <a:t>與匹配電路等。在</a:t>
            </a:r>
            <a:r>
              <a:rPr lang="en-US" altLang="zh-TW" dirty="0"/>
              <a:t>2013</a:t>
            </a:r>
            <a:r>
              <a:rPr lang="zh-TW" altLang="en-US" dirty="0"/>
              <a:t>年完成</a:t>
            </a:r>
            <a:r>
              <a:rPr lang="en-US" altLang="zh-TW" dirty="0"/>
              <a:t>950W</a:t>
            </a:r>
            <a:r>
              <a:rPr lang="zh-TW" altLang="en-US" dirty="0"/>
              <a:t>輸出的電路板，之後陸續改善散熱問題與開發類比電路板，在</a:t>
            </a:r>
            <a:r>
              <a:rPr lang="en-US" altLang="zh-TW" dirty="0"/>
              <a:t>2016</a:t>
            </a:r>
            <a:r>
              <a:rPr lang="zh-TW" altLang="en-US" dirty="0"/>
              <a:t>完成原型的</a:t>
            </a:r>
            <a:r>
              <a:rPr lang="en-US" altLang="zh-TW" dirty="0"/>
              <a:t>900W</a:t>
            </a:r>
            <a:r>
              <a:rPr lang="zh-TW" altLang="en-US" dirty="0"/>
              <a:t>輸出的固態模組。</a:t>
            </a:r>
            <a:r>
              <a:rPr lang="en-US" altLang="zh-TW" dirty="0"/>
              <a:t>2016</a:t>
            </a:r>
            <a:r>
              <a:rPr lang="zh-TW" altLang="en-US" dirty="0"/>
              <a:t>年後開始逐步進行功率合併，先由</a:t>
            </a:r>
            <a:r>
              <a:rPr lang="en-US" altLang="zh-TW" dirty="0"/>
              <a:t>10</a:t>
            </a:r>
            <a:r>
              <a:rPr lang="zh-TW" altLang="en-US" dirty="0"/>
              <a:t>個模組合併到</a:t>
            </a:r>
            <a:r>
              <a:rPr lang="en-US" altLang="zh-TW" dirty="0"/>
              <a:t>20</a:t>
            </a:r>
            <a:r>
              <a:rPr lang="zh-TW" altLang="en-US" dirty="0"/>
              <a:t>個模組合併，並在</a:t>
            </a:r>
            <a:r>
              <a:rPr lang="en-US" altLang="zh-TW" dirty="0"/>
              <a:t>2018</a:t>
            </a:r>
            <a:r>
              <a:rPr lang="zh-TW" altLang="en-US" dirty="0"/>
              <a:t>於實驗室完成</a:t>
            </a:r>
            <a:r>
              <a:rPr lang="en-US" altLang="zh-TW" dirty="0"/>
              <a:t>100</a:t>
            </a:r>
            <a:r>
              <a:rPr lang="zh-TW" altLang="en-US" dirty="0"/>
              <a:t>個模組合併的</a:t>
            </a:r>
            <a:r>
              <a:rPr lang="en-US" altLang="zh-TW" dirty="0"/>
              <a:t>80 kW</a:t>
            </a:r>
            <a:r>
              <a:rPr lang="zh-TW" altLang="en-US" dirty="0"/>
              <a:t> 原型機。之後規劃在</a:t>
            </a:r>
            <a:r>
              <a:rPr lang="en-US" altLang="zh-TW" dirty="0"/>
              <a:t>TPS</a:t>
            </a:r>
            <a:r>
              <a:rPr lang="zh-TW" altLang="en-US" dirty="0"/>
              <a:t>建造</a:t>
            </a:r>
            <a:r>
              <a:rPr lang="en-US" altLang="zh-TW" dirty="0"/>
              <a:t>300 kW</a:t>
            </a:r>
            <a:r>
              <a:rPr lang="zh-TW" altLang="en-US" dirty="0"/>
              <a:t>固態</a:t>
            </a:r>
            <a:r>
              <a:rPr lang="en-US" altLang="zh-TW" dirty="0"/>
              <a:t>transmitter</a:t>
            </a:r>
            <a:r>
              <a:rPr lang="zh-TW" altLang="en-US" dirty="0"/>
              <a:t>，在</a:t>
            </a:r>
            <a:r>
              <a:rPr lang="en-US" altLang="zh-TW" dirty="0"/>
              <a:t>2021</a:t>
            </a:r>
            <a:r>
              <a:rPr lang="zh-TW" altLang="en-US" dirty="0"/>
              <a:t>年於</a:t>
            </a:r>
            <a:r>
              <a:rPr lang="en-US" altLang="zh-TW" dirty="0"/>
              <a:t>TPS</a:t>
            </a:r>
            <a:r>
              <a:rPr lang="zh-TW" altLang="en-US" dirty="0"/>
              <a:t>完成</a:t>
            </a:r>
            <a:r>
              <a:rPr lang="en-US" altLang="zh-TW" dirty="0"/>
              <a:t>4</a:t>
            </a:r>
            <a:r>
              <a:rPr lang="zh-TW" altLang="en-US" dirty="0"/>
              <a:t>座</a:t>
            </a:r>
            <a:r>
              <a:rPr lang="en-US" altLang="zh-TW" dirty="0"/>
              <a:t>80 Kw</a:t>
            </a:r>
            <a:r>
              <a:rPr lang="zh-TW" altLang="en-US" dirty="0"/>
              <a:t> </a:t>
            </a:r>
            <a:r>
              <a:rPr lang="en-US" altLang="zh-TW" dirty="0"/>
              <a:t>tower</a:t>
            </a:r>
            <a:r>
              <a:rPr lang="zh-TW" altLang="en-US" dirty="0"/>
              <a:t>的建造，並於</a:t>
            </a:r>
            <a:r>
              <a:rPr lang="en-US" altLang="zh-TW" dirty="0"/>
              <a:t>2023</a:t>
            </a:r>
            <a:r>
              <a:rPr lang="zh-TW" altLang="en-US" dirty="0"/>
              <a:t>年開始用於</a:t>
            </a:r>
            <a:r>
              <a:rPr lang="en-US" altLang="zh-TW" dirty="0"/>
              <a:t>TPS</a:t>
            </a:r>
            <a:r>
              <a:rPr lang="zh-TW" altLang="en-US" dirty="0"/>
              <a:t>常規運轉。</a:t>
            </a:r>
            <a:endParaRPr lang="en-US" altLang="zh-TW" dirty="0"/>
          </a:p>
        </p:txBody>
      </p:sp>
      <p:sp>
        <p:nvSpPr>
          <p:cNvPr id="4" name="投影片編號版面配置區 3"/>
          <p:cNvSpPr>
            <a:spLocks noGrp="1"/>
          </p:cNvSpPr>
          <p:nvPr>
            <p:ph type="sldNum" sz="quarter" idx="5"/>
          </p:nvPr>
        </p:nvSpPr>
        <p:spPr/>
        <p:txBody>
          <a:bodyPr/>
          <a:lstStyle/>
          <a:p>
            <a:fld id="{4AA8EB26-859E-4606-A95E-5F510E6B05D8}" type="slidenum">
              <a:rPr lang="zh-TW" altLang="en-US" smtClean="0"/>
              <a:t>10</a:t>
            </a:fld>
            <a:endParaRPr lang="zh-TW" altLang="en-US"/>
          </a:p>
        </p:txBody>
      </p:sp>
    </p:spTree>
    <p:extLst>
      <p:ext uri="{BB962C8B-B14F-4D97-AF65-F5344CB8AC3E}">
        <p14:creationId xmlns:p14="http://schemas.microsoft.com/office/powerpoint/2010/main" val="31295303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sz="1800" b="1" dirty="0">
                <a:effectLst/>
                <a:latin typeface="新細明體" panose="02020500000000000000" pitchFamily="18" charset="-120"/>
                <a:ea typeface="新細明體" panose="02020500000000000000" pitchFamily="18" charset="-120"/>
                <a:cs typeface="新細明體" panose="02020500000000000000" pitchFamily="18" charset="-120"/>
              </a:rPr>
              <a:t>Here is the architecture of the 300 kW SSPA system at NSRRC. It includes four 80 kW RF towers. Each tower consists of 10 groups with 11 SSPA modules each. The driving power is provided by a two-stage power amplifier. The first stage consists of four commercial pre-amps, and the second stage has six SSPA modules. Driving power is fed into each group through a 10-way divider.</a:t>
            </a:r>
            <a:endParaRPr lang="zh-TW" altLang="zh-TW" sz="1800" dirty="0">
              <a:effectLst/>
              <a:latin typeface="新細明體" panose="02020500000000000000" pitchFamily="18" charset="-120"/>
              <a:ea typeface="新細明體" panose="02020500000000000000" pitchFamily="18" charset="-120"/>
              <a:cs typeface="新細明體" panose="02020500000000000000" pitchFamily="18" charset="-120"/>
            </a:endParaRPr>
          </a:p>
          <a:p>
            <a:endParaRPr lang="en-US" altLang="zh-TW" dirty="0"/>
          </a:p>
          <a:p>
            <a:endParaRPr lang="en-US" altLang="zh-TW" dirty="0"/>
          </a:p>
          <a:p>
            <a:r>
              <a:rPr lang="zh-TW" altLang="en-US" dirty="0"/>
              <a:t>這為</a:t>
            </a:r>
            <a:r>
              <a:rPr lang="en-US" altLang="zh-TW" dirty="0"/>
              <a:t>300 kW</a:t>
            </a:r>
            <a:r>
              <a:rPr lang="zh-TW" altLang="en-US" dirty="0"/>
              <a:t>固態</a:t>
            </a:r>
            <a:r>
              <a:rPr lang="en-US" altLang="zh-TW" dirty="0"/>
              <a:t>transmitter</a:t>
            </a:r>
            <a:r>
              <a:rPr lang="zh-TW" altLang="en-US" dirty="0"/>
              <a:t>的架構圖，共包含</a:t>
            </a:r>
            <a:r>
              <a:rPr lang="en-US" altLang="zh-TW" dirty="0"/>
              <a:t>4</a:t>
            </a:r>
            <a:r>
              <a:rPr lang="zh-TW" altLang="en-US" dirty="0"/>
              <a:t>座</a:t>
            </a:r>
            <a:r>
              <a:rPr lang="en-US" altLang="zh-TW" dirty="0"/>
              <a:t>80 kW</a:t>
            </a:r>
            <a:r>
              <a:rPr lang="zh-TW" altLang="en-US" dirty="0"/>
              <a:t>的</a:t>
            </a:r>
            <a:r>
              <a:rPr lang="en-US" altLang="zh-TW" dirty="0"/>
              <a:t>tower</a:t>
            </a:r>
            <a:r>
              <a:rPr lang="zh-TW" altLang="en-US" dirty="0"/>
              <a:t>。每座</a:t>
            </a:r>
            <a:r>
              <a:rPr lang="en-US" altLang="zh-TW" dirty="0"/>
              <a:t>tower</a:t>
            </a:r>
            <a:r>
              <a:rPr lang="zh-TW" altLang="en-US" dirty="0"/>
              <a:t>由</a:t>
            </a:r>
            <a:r>
              <a:rPr lang="en-US" altLang="zh-TW" dirty="0"/>
              <a:t>10</a:t>
            </a:r>
            <a:r>
              <a:rPr lang="zh-TW" altLang="en-US" dirty="0"/>
              <a:t>路</a:t>
            </a:r>
            <a:r>
              <a:rPr lang="en-US" altLang="zh-TW" dirty="0"/>
              <a:t>8.5 Kw</a:t>
            </a:r>
            <a:r>
              <a:rPr lang="zh-TW" altLang="en-US" dirty="0"/>
              <a:t>的群組組成，每一個群組中包含了</a:t>
            </a:r>
            <a:r>
              <a:rPr lang="en-US" altLang="zh-TW" dirty="0"/>
              <a:t>11</a:t>
            </a:r>
            <a:r>
              <a:rPr lang="zh-TW" altLang="en-US" dirty="0"/>
              <a:t>個</a:t>
            </a:r>
            <a:r>
              <a:rPr lang="en-US" altLang="zh-TW" dirty="0"/>
              <a:t>850 W</a:t>
            </a:r>
            <a:r>
              <a:rPr lang="zh-TW" altLang="en-US" dirty="0"/>
              <a:t>的固態模組。為了有較好的</a:t>
            </a:r>
            <a:r>
              <a:rPr lang="en-US" altLang="zh-TW" dirty="0"/>
              <a:t>redundancy</a:t>
            </a:r>
            <a:r>
              <a:rPr lang="zh-TW" altLang="en-US" dirty="0"/>
              <a:t>，在</a:t>
            </a:r>
            <a:r>
              <a:rPr lang="en-US" altLang="zh-TW" dirty="0"/>
              <a:t>pre-amplifier</a:t>
            </a:r>
            <a:r>
              <a:rPr lang="zh-TW" altLang="en-US" dirty="0"/>
              <a:t>與</a:t>
            </a:r>
            <a:r>
              <a:rPr lang="en-US" altLang="zh-TW" dirty="0"/>
              <a:t>drive amplifier</a:t>
            </a:r>
            <a:r>
              <a:rPr lang="zh-TW" altLang="en-US" dirty="0"/>
              <a:t>的部分，分別由</a:t>
            </a:r>
            <a:r>
              <a:rPr lang="en-US" altLang="zh-TW" dirty="0"/>
              <a:t>4</a:t>
            </a:r>
            <a:r>
              <a:rPr lang="zh-TW" altLang="en-US" dirty="0"/>
              <a:t>個與</a:t>
            </a:r>
            <a:r>
              <a:rPr lang="en-US" altLang="zh-TW" dirty="0"/>
              <a:t>6</a:t>
            </a:r>
            <a:r>
              <a:rPr lang="zh-TW" altLang="en-US" dirty="0"/>
              <a:t>個固態放大起並聯所組成，在透過</a:t>
            </a:r>
            <a:r>
              <a:rPr lang="en-US" altLang="zh-TW" dirty="0"/>
              <a:t>power divider</a:t>
            </a:r>
            <a:r>
              <a:rPr lang="zh-TW" altLang="en-US" dirty="0"/>
              <a:t>分</a:t>
            </a:r>
            <a:r>
              <a:rPr lang="en-US" altLang="zh-TW" dirty="0"/>
              <a:t>10</a:t>
            </a:r>
            <a:r>
              <a:rPr lang="zh-TW" altLang="en-US" dirty="0"/>
              <a:t>路去驅動</a:t>
            </a:r>
            <a:r>
              <a:rPr lang="en-US" altLang="zh-TW" dirty="0"/>
              <a:t>10</a:t>
            </a:r>
            <a:r>
              <a:rPr lang="zh-TW" altLang="en-US" dirty="0"/>
              <a:t>個群組的放大器。</a:t>
            </a:r>
          </a:p>
        </p:txBody>
      </p:sp>
      <p:sp>
        <p:nvSpPr>
          <p:cNvPr id="4" name="投影片編號版面配置區 3"/>
          <p:cNvSpPr>
            <a:spLocks noGrp="1"/>
          </p:cNvSpPr>
          <p:nvPr>
            <p:ph type="sldNum" sz="quarter" idx="5"/>
          </p:nvPr>
        </p:nvSpPr>
        <p:spPr/>
        <p:txBody>
          <a:bodyPr/>
          <a:lstStyle/>
          <a:p>
            <a:fld id="{4AA8EB26-859E-4606-A95E-5F510E6B05D8}" type="slidenum">
              <a:rPr lang="zh-TW" altLang="en-US" smtClean="0"/>
              <a:t>11</a:t>
            </a:fld>
            <a:endParaRPr lang="zh-TW" altLang="en-US"/>
          </a:p>
        </p:txBody>
      </p:sp>
    </p:spTree>
    <p:extLst>
      <p:ext uri="{BB962C8B-B14F-4D97-AF65-F5344CB8AC3E}">
        <p14:creationId xmlns:p14="http://schemas.microsoft.com/office/powerpoint/2010/main" val="17759998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sz="1800" b="1" dirty="0">
                <a:effectLst/>
                <a:latin typeface="新細明體" panose="02020500000000000000" pitchFamily="18" charset="-120"/>
                <a:ea typeface="新細明體" panose="02020500000000000000" pitchFamily="18" charset="-120"/>
                <a:cs typeface="新細明體" panose="02020500000000000000" pitchFamily="18" charset="-120"/>
              </a:rPr>
              <a:t>In August 2023, one klystron-type transmitter was replaced with a SSPA RF system for user beam time, providing an output power of 250 kW. Over a year of operation, there was only one beam trip in user beam time caused by the SSPA due to a water flow meter failure. The AC-to-RF efficiency is about 50% at 250 kW output power. Considering only the DC-to-RF efficiency of the four towers, it is 58%. The total loss, including the DC power supply, cable loss, and combining loss, is about 14%. The 7 kHz rotation frequency due to the PSM is not observed when operating solely with the SSPA.</a:t>
            </a:r>
            <a:endParaRPr lang="zh-TW" altLang="zh-TW" sz="1800" dirty="0">
              <a:effectLst/>
              <a:latin typeface="新細明體" panose="02020500000000000000" pitchFamily="18" charset="-120"/>
              <a:ea typeface="新細明體" panose="02020500000000000000" pitchFamily="18" charset="-120"/>
              <a:cs typeface="新細明體" panose="02020500000000000000" pitchFamily="18" charset="-120"/>
            </a:endParaRPr>
          </a:p>
          <a:p>
            <a:endParaRPr lang="en-US" altLang="zh-TW" dirty="0"/>
          </a:p>
          <a:p>
            <a:endParaRPr lang="en-US" altLang="zh-TW" dirty="0"/>
          </a:p>
          <a:p>
            <a:r>
              <a:rPr lang="zh-TW" altLang="en-US" dirty="0"/>
              <a:t>自</a:t>
            </a:r>
            <a:r>
              <a:rPr lang="en-US" altLang="zh-TW" dirty="0"/>
              <a:t>2023</a:t>
            </a:r>
            <a:r>
              <a:rPr lang="zh-TW" altLang="en-US" dirty="0"/>
              <a:t>年</a:t>
            </a:r>
            <a:r>
              <a:rPr lang="en-US" altLang="zh-TW" dirty="0"/>
              <a:t>8</a:t>
            </a:r>
            <a:r>
              <a:rPr lang="zh-TW" altLang="en-US" dirty="0"/>
              <a:t>月開始，我們將一座</a:t>
            </a:r>
            <a:r>
              <a:rPr lang="en-US" altLang="zh-TW" dirty="0"/>
              <a:t>klystron</a:t>
            </a:r>
            <a:r>
              <a:rPr lang="zh-TW" altLang="en-US" dirty="0"/>
              <a:t>的高頻發射機替換成</a:t>
            </a:r>
            <a:r>
              <a:rPr lang="en-US" altLang="zh-TW" dirty="0"/>
              <a:t>SSPA</a:t>
            </a:r>
            <a:r>
              <a:rPr lang="zh-TW" altLang="en-US" dirty="0"/>
              <a:t>，投入</a:t>
            </a:r>
            <a:r>
              <a:rPr lang="en-US" altLang="zh-TW" dirty="0"/>
              <a:t>TPS</a:t>
            </a:r>
            <a:r>
              <a:rPr lang="zh-TW" altLang="en-US" dirty="0"/>
              <a:t>的常規運轉，提供</a:t>
            </a:r>
            <a:r>
              <a:rPr lang="en-US" altLang="zh-TW" dirty="0"/>
              <a:t>250 Kw</a:t>
            </a:r>
            <a:r>
              <a:rPr lang="zh-TW" altLang="en-US" dirty="0"/>
              <a:t>的輸出功率。在接近</a:t>
            </a:r>
            <a:r>
              <a:rPr lang="en-US" altLang="zh-TW" dirty="0"/>
              <a:t>1</a:t>
            </a:r>
            <a:r>
              <a:rPr lang="zh-TW" altLang="en-US" dirty="0"/>
              <a:t>年的運轉以來，在用戶時段發生了</a:t>
            </a:r>
            <a:r>
              <a:rPr lang="en-US" altLang="zh-TW" dirty="0"/>
              <a:t>1</a:t>
            </a:r>
            <a:r>
              <a:rPr lang="zh-TW" altLang="en-US" dirty="0"/>
              <a:t>次因</a:t>
            </a:r>
            <a:r>
              <a:rPr lang="en-US" altLang="zh-TW" dirty="0"/>
              <a:t>SSPA</a:t>
            </a:r>
            <a:r>
              <a:rPr lang="zh-TW" altLang="en-US" dirty="0"/>
              <a:t>導致的當機事件。該次當機原因為水流計故障。而在輸出</a:t>
            </a:r>
            <a:r>
              <a:rPr lang="en-US" altLang="zh-TW" dirty="0"/>
              <a:t>250 Kw</a:t>
            </a:r>
            <a:r>
              <a:rPr lang="zh-TW" altLang="en-US" dirty="0"/>
              <a:t>的功率下，</a:t>
            </a:r>
            <a:r>
              <a:rPr lang="en-US" altLang="zh-TW" dirty="0"/>
              <a:t>SSPA</a:t>
            </a:r>
            <a:r>
              <a:rPr lang="zh-TW" altLang="en-US" dirty="0"/>
              <a:t>整體的</a:t>
            </a:r>
            <a:r>
              <a:rPr lang="en-US" altLang="zh-TW" dirty="0"/>
              <a:t>AC</a:t>
            </a:r>
            <a:r>
              <a:rPr lang="zh-TW" altLang="en-US" dirty="0"/>
              <a:t>轉換</a:t>
            </a:r>
            <a:r>
              <a:rPr lang="en-US" altLang="zh-TW" dirty="0"/>
              <a:t>RF</a:t>
            </a:r>
            <a:r>
              <a:rPr lang="zh-TW" altLang="en-US" dirty="0"/>
              <a:t>的效率為</a:t>
            </a:r>
            <a:r>
              <a:rPr lang="en-US" altLang="zh-TW" dirty="0"/>
              <a:t>50%</a:t>
            </a:r>
            <a:r>
              <a:rPr lang="zh-TW" altLang="en-US" dirty="0"/>
              <a:t>，</a:t>
            </a:r>
            <a:r>
              <a:rPr lang="en-US" altLang="zh-TW" dirty="0"/>
              <a:t>4</a:t>
            </a:r>
            <a:r>
              <a:rPr lang="zh-TW" altLang="en-US" dirty="0"/>
              <a:t>座</a:t>
            </a:r>
            <a:r>
              <a:rPr lang="en-US" altLang="zh-TW" dirty="0"/>
              <a:t>tower</a:t>
            </a:r>
            <a:r>
              <a:rPr lang="zh-TW" altLang="en-US" dirty="0"/>
              <a:t>整體的</a:t>
            </a:r>
            <a:r>
              <a:rPr lang="en-US" altLang="zh-TW" dirty="0"/>
              <a:t>DC</a:t>
            </a:r>
            <a:r>
              <a:rPr lang="zh-TW" altLang="en-US" dirty="0"/>
              <a:t>轉換</a:t>
            </a:r>
            <a:r>
              <a:rPr lang="en-US" altLang="zh-TW" dirty="0"/>
              <a:t>RF</a:t>
            </a:r>
            <a:r>
              <a:rPr lang="zh-TW" altLang="en-US" dirty="0"/>
              <a:t>的效率約為</a:t>
            </a:r>
            <a:r>
              <a:rPr lang="en-US" altLang="zh-TW" dirty="0"/>
              <a:t>58%</a:t>
            </a:r>
            <a:r>
              <a:rPr lang="zh-TW" altLang="en-US" dirty="0"/>
              <a:t>。其他的損耗來自於</a:t>
            </a:r>
            <a:r>
              <a:rPr lang="en-US" altLang="zh-TW" dirty="0"/>
              <a:t>DC power supply</a:t>
            </a:r>
            <a:r>
              <a:rPr lang="zh-TW" altLang="en-US" dirty="0"/>
              <a:t>、功率合併以及</a:t>
            </a:r>
            <a:r>
              <a:rPr lang="en-US" altLang="zh-TW" dirty="0"/>
              <a:t>cable</a:t>
            </a:r>
            <a:r>
              <a:rPr lang="zh-TW" altLang="en-US" dirty="0"/>
              <a:t>的損耗。而在單獨使用</a:t>
            </a:r>
            <a:r>
              <a:rPr lang="en-US" altLang="zh-TW" dirty="0"/>
              <a:t>SSPA</a:t>
            </a:r>
            <a:r>
              <a:rPr lang="zh-TW" altLang="en-US" dirty="0"/>
              <a:t>運轉時</a:t>
            </a:r>
            <a:r>
              <a:rPr lang="en-US" altLang="zh-TW" dirty="0"/>
              <a:t>(</a:t>
            </a:r>
            <a:r>
              <a:rPr lang="zh-TW" altLang="en-US" dirty="0"/>
              <a:t>單套</a:t>
            </a:r>
            <a:r>
              <a:rPr lang="en-US" altLang="zh-TW" dirty="0"/>
              <a:t>RF</a:t>
            </a:r>
            <a:r>
              <a:rPr lang="zh-TW" altLang="en-US" dirty="0"/>
              <a:t>運轉</a:t>
            </a:r>
            <a:r>
              <a:rPr lang="en-US" altLang="zh-TW" dirty="0"/>
              <a:t>)</a:t>
            </a:r>
            <a:r>
              <a:rPr lang="zh-TW" altLang="en-US" dirty="0"/>
              <a:t>，電子束的穩定性也比較好，由</a:t>
            </a:r>
            <a:r>
              <a:rPr lang="en-US" altLang="zh-TW" dirty="0"/>
              <a:t>BPM</a:t>
            </a:r>
            <a:r>
              <a:rPr lang="zh-TW" altLang="en-US" dirty="0"/>
              <a:t>頻譜可見，</a:t>
            </a:r>
            <a:r>
              <a:rPr lang="en-US" altLang="zh-TW" dirty="0"/>
              <a:t>7kHz</a:t>
            </a:r>
            <a:r>
              <a:rPr lang="zh-TW" altLang="en-US" dirty="0"/>
              <a:t>的擾動已經消失。</a:t>
            </a:r>
          </a:p>
        </p:txBody>
      </p:sp>
      <p:sp>
        <p:nvSpPr>
          <p:cNvPr id="4" name="投影片編號版面配置區 3"/>
          <p:cNvSpPr>
            <a:spLocks noGrp="1"/>
          </p:cNvSpPr>
          <p:nvPr>
            <p:ph type="sldNum" sz="quarter" idx="5"/>
          </p:nvPr>
        </p:nvSpPr>
        <p:spPr/>
        <p:txBody>
          <a:bodyPr/>
          <a:lstStyle/>
          <a:p>
            <a:fld id="{4AA8EB26-859E-4606-A95E-5F510E6B05D8}" type="slidenum">
              <a:rPr lang="zh-TW" altLang="en-US" smtClean="0"/>
              <a:t>12</a:t>
            </a:fld>
            <a:endParaRPr lang="zh-TW" altLang="en-US"/>
          </a:p>
        </p:txBody>
      </p:sp>
    </p:spTree>
    <p:extLst>
      <p:ext uri="{BB962C8B-B14F-4D97-AF65-F5344CB8AC3E}">
        <p14:creationId xmlns:p14="http://schemas.microsoft.com/office/powerpoint/2010/main" val="20391256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sz="1800" b="1" dirty="0">
                <a:effectLst/>
                <a:latin typeface="新細明體" panose="02020500000000000000" pitchFamily="18" charset="-120"/>
                <a:ea typeface="新細明體" panose="02020500000000000000" pitchFamily="18" charset="-120"/>
                <a:cs typeface="新細明體" panose="02020500000000000000" pitchFamily="18" charset="-120"/>
              </a:rPr>
              <a:t>During a year of operation, 12 modules were damaged. Five of these failures were caused by water leakage incidents, and seven failures remain unexplained. Three of these failures triggered circuit breakers due to high DC current. Excluding the water leakage issue, the failure rate is about 1.5%, with an overall failure rate of 2.6%.</a:t>
            </a:r>
            <a:endParaRPr lang="zh-TW" altLang="zh-TW" sz="1800" dirty="0">
              <a:effectLst/>
              <a:latin typeface="新細明體" panose="02020500000000000000" pitchFamily="18" charset="-120"/>
              <a:ea typeface="新細明體" panose="02020500000000000000" pitchFamily="18" charset="-120"/>
              <a:cs typeface="新細明體" panose="02020500000000000000" pitchFamily="18" charset="-120"/>
            </a:endParaRPr>
          </a:p>
          <a:p>
            <a:endParaRPr lang="en-US" altLang="zh-TW" dirty="0"/>
          </a:p>
          <a:p>
            <a:r>
              <a:rPr lang="zh-TW" altLang="en-US" dirty="0"/>
              <a:t>在一年的運轉期間，共損壞了</a:t>
            </a:r>
            <a:r>
              <a:rPr lang="en-US" altLang="zh-TW" dirty="0"/>
              <a:t>12</a:t>
            </a:r>
            <a:r>
              <a:rPr lang="zh-TW" altLang="en-US" dirty="0"/>
              <a:t>個模組</a:t>
            </a:r>
            <a:r>
              <a:rPr lang="en-US" altLang="zh-TW" dirty="0"/>
              <a:t>(</a:t>
            </a:r>
            <a:r>
              <a:rPr lang="zh-TW" altLang="en-US" dirty="0"/>
              <a:t>全部共</a:t>
            </a:r>
            <a:r>
              <a:rPr lang="en-US" altLang="zh-TW" dirty="0"/>
              <a:t>116*4=464</a:t>
            </a:r>
            <a:r>
              <a:rPr lang="zh-TW" altLang="en-US" dirty="0"/>
              <a:t>個模組</a:t>
            </a:r>
            <a:r>
              <a:rPr lang="en-US" altLang="zh-TW" dirty="0"/>
              <a:t>)</a:t>
            </a:r>
            <a:r>
              <a:rPr lang="zh-TW" altLang="en-US" dirty="0"/>
              <a:t>，占了</a:t>
            </a:r>
            <a:r>
              <a:rPr lang="en-US" altLang="zh-TW" dirty="0"/>
              <a:t>2.6%</a:t>
            </a:r>
            <a:r>
              <a:rPr lang="zh-TW" altLang="en-US" dirty="0"/>
              <a:t>。其中有</a:t>
            </a:r>
            <a:r>
              <a:rPr lang="en-US" altLang="zh-TW" dirty="0"/>
              <a:t>5</a:t>
            </a:r>
            <a:r>
              <a:rPr lang="zh-TW" altLang="en-US" dirty="0"/>
              <a:t>個模組是因漏水事件導致損壞</a:t>
            </a:r>
            <a:r>
              <a:rPr lang="en-US" altLang="zh-TW" dirty="0"/>
              <a:t>(</a:t>
            </a:r>
            <a:r>
              <a:rPr lang="zh-TW" altLang="en-US" dirty="0"/>
              <a:t>下圖</a:t>
            </a:r>
            <a:r>
              <a:rPr lang="en-US" altLang="zh-TW" dirty="0"/>
              <a:t>)</a:t>
            </a:r>
            <a:r>
              <a:rPr lang="zh-TW" altLang="en-US" dirty="0"/>
              <a:t>。因水路持續微露，滴水累積在盛水盤上沒有發現，等到水滿出盛水盤後，開始滴在模組上，導致模組故障</a:t>
            </a:r>
            <a:r>
              <a:rPr lang="en-US" altLang="zh-TW" dirty="0"/>
              <a:t>(</a:t>
            </a:r>
            <a:r>
              <a:rPr lang="zh-TW" altLang="en-US" dirty="0"/>
              <a:t>下圖右可見滴水的水痕</a:t>
            </a:r>
            <a:r>
              <a:rPr lang="en-US" altLang="zh-TW" dirty="0"/>
              <a:t>)</a:t>
            </a:r>
            <a:r>
              <a:rPr lang="zh-TW" altLang="en-US" dirty="0"/>
              <a:t>。另外有</a:t>
            </a:r>
            <a:r>
              <a:rPr lang="en-US" altLang="zh-TW" dirty="0"/>
              <a:t>7</a:t>
            </a:r>
            <a:r>
              <a:rPr lang="zh-TW" altLang="en-US" dirty="0"/>
              <a:t>個模組的實際故障原因尚不清楚，其中有</a:t>
            </a:r>
            <a:r>
              <a:rPr lang="en-US" altLang="zh-TW" dirty="0"/>
              <a:t>3</a:t>
            </a:r>
            <a:r>
              <a:rPr lang="zh-TW" altLang="en-US" dirty="0"/>
              <a:t>個模組曾發生</a:t>
            </a:r>
            <a:r>
              <a:rPr lang="en-US" altLang="zh-TW" dirty="0"/>
              <a:t>DC current</a:t>
            </a:r>
            <a:r>
              <a:rPr lang="zh-TW" altLang="en-US" dirty="0"/>
              <a:t>過高導致的</a:t>
            </a:r>
            <a:r>
              <a:rPr lang="en-US" altLang="zh-TW" dirty="0"/>
              <a:t>circuit breaker</a:t>
            </a:r>
            <a:r>
              <a:rPr lang="zh-TW" altLang="en-US" dirty="0"/>
              <a:t>跳脫。</a:t>
            </a:r>
          </a:p>
        </p:txBody>
      </p:sp>
      <p:sp>
        <p:nvSpPr>
          <p:cNvPr id="4" name="投影片編號版面配置區 3"/>
          <p:cNvSpPr>
            <a:spLocks noGrp="1"/>
          </p:cNvSpPr>
          <p:nvPr>
            <p:ph type="sldNum" sz="quarter" idx="5"/>
          </p:nvPr>
        </p:nvSpPr>
        <p:spPr/>
        <p:txBody>
          <a:bodyPr/>
          <a:lstStyle/>
          <a:p>
            <a:fld id="{4AA8EB26-859E-4606-A95E-5F510E6B05D8}" type="slidenum">
              <a:rPr lang="zh-TW" altLang="en-US" smtClean="0"/>
              <a:t>13</a:t>
            </a:fld>
            <a:endParaRPr lang="zh-TW" altLang="en-US"/>
          </a:p>
        </p:txBody>
      </p:sp>
    </p:spTree>
    <p:extLst>
      <p:ext uri="{BB962C8B-B14F-4D97-AF65-F5344CB8AC3E}">
        <p14:creationId xmlns:p14="http://schemas.microsoft.com/office/powerpoint/2010/main" val="9132587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sz="1800" b="1" dirty="0">
                <a:effectLst/>
                <a:latin typeface="新細明體" panose="02020500000000000000" pitchFamily="18" charset="-120"/>
                <a:ea typeface="新細明體" panose="02020500000000000000" pitchFamily="18" charset="-120"/>
                <a:cs typeface="新細明體" panose="02020500000000000000" pitchFamily="18" charset="-120"/>
              </a:rPr>
              <a:t>During machine studies, there were four trips. Three were caused by anomalies in the water system, and one was due to excessive reflected power caused by a water leakage incident. The excessive reflection occurred because the water leakage led to SSPA failures one by one, eventually causing the reflected power in the group to exceed the threshold. The water system anomalies included temperature and flow problems. After investigation, we found that near the abnormal water meters, the RF power in the space was high. Enhancing shielding with aluminum foil reduced the RF power in the space, and the readings of the water meters returned to normal.</a:t>
            </a:r>
            <a:endParaRPr lang="zh-TW" altLang="zh-TW" sz="1800" dirty="0">
              <a:effectLst/>
              <a:latin typeface="新細明體" panose="02020500000000000000" pitchFamily="18" charset="-120"/>
              <a:ea typeface="新細明體" panose="02020500000000000000" pitchFamily="18" charset="-120"/>
              <a:cs typeface="新細明體" panose="02020500000000000000" pitchFamily="18" charset="-120"/>
            </a:endParaRPr>
          </a:p>
          <a:p>
            <a:endParaRPr lang="en-US" altLang="zh-TW" dirty="0"/>
          </a:p>
          <a:p>
            <a:endParaRPr lang="en-US" altLang="zh-TW" dirty="0"/>
          </a:p>
          <a:p>
            <a:r>
              <a:rPr lang="zh-TW" altLang="en-US" dirty="0"/>
              <a:t>在機器測試期間，</a:t>
            </a:r>
            <a:r>
              <a:rPr lang="en-US" altLang="zh-TW" dirty="0"/>
              <a:t>SSPA</a:t>
            </a:r>
            <a:r>
              <a:rPr lang="zh-TW" altLang="en-US" dirty="0"/>
              <a:t>共發生了</a:t>
            </a:r>
            <a:r>
              <a:rPr lang="en-US" altLang="zh-TW" dirty="0"/>
              <a:t>4</a:t>
            </a:r>
            <a:r>
              <a:rPr lang="zh-TW" altLang="en-US" dirty="0"/>
              <a:t>次</a:t>
            </a:r>
            <a:r>
              <a:rPr lang="en-US" altLang="zh-TW" dirty="0"/>
              <a:t>trips</a:t>
            </a:r>
            <a:r>
              <a:rPr lang="zh-TW" altLang="en-US" dirty="0"/>
              <a:t>。有三次為水溫與水流異常，一次為漏水事件導致反射功率過高。在漏水事件中，每損壞一個模組，會讓該</a:t>
            </a:r>
            <a:r>
              <a:rPr lang="en-US" altLang="zh-TW" dirty="0"/>
              <a:t>group</a:t>
            </a:r>
            <a:r>
              <a:rPr lang="zh-TW" altLang="en-US" dirty="0"/>
              <a:t>的反射增加約</a:t>
            </a:r>
            <a:r>
              <a:rPr lang="en-US" altLang="zh-TW" dirty="0"/>
              <a:t>50~100 W</a:t>
            </a:r>
            <a:r>
              <a:rPr lang="zh-TW" altLang="en-US" dirty="0"/>
              <a:t>，在多個模組損壞後，該</a:t>
            </a:r>
            <a:r>
              <a:rPr lang="en-US" altLang="zh-TW" dirty="0"/>
              <a:t>group</a:t>
            </a:r>
            <a:r>
              <a:rPr lang="zh-TW" altLang="en-US" dirty="0"/>
              <a:t>的反射便超過</a:t>
            </a:r>
            <a:r>
              <a:rPr lang="en-US" altLang="zh-TW" dirty="0"/>
              <a:t>interlock</a:t>
            </a:r>
            <a:r>
              <a:rPr lang="zh-TW" altLang="en-US" dirty="0"/>
              <a:t>的設定值。水溫水流異常的原因可能是微波洩漏導致，異常的溫度計與流量計附近的微波較強，在加強</a:t>
            </a:r>
            <a:r>
              <a:rPr lang="en-US" altLang="zh-TW" dirty="0"/>
              <a:t>shielding</a:t>
            </a:r>
            <a:r>
              <a:rPr lang="zh-TW" altLang="en-US" dirty="0"/>
              <a:t>後，微波量測值已大幅降低。</a:t>
            </a:r>
          </a:p>
        </p:txBody>
      </p:sp>
      <p:sp>
        <p:nvSpPr>
          <p:cNvPr id="4" name="投影片編號版面配置區 3"/>
          <p:cNvSpPr>
            <a:spLocks noGrp="1"/>
          </p:cNvSpPr>
          <p:nvPr>
            <p:ph type="sldNum" sz="quarter" idx="5"/>
          </p:nvPr>
        </p:nvSpPr>
        <p:spPr/>
        <p:txBody>
          <a:bodyPr/>
          <a:lstStyle/>
          <a:p>
            <a:fld id="{4AA8EB26-859E-4606-A95E-5F510E6B05D8}" type="slidenum">
              <a:rPr lang="zh-TW" altLang="en-US" smtClean="0"/>
              <a:t>14</a:t>
            </a:fld>
            <a:endParaRPr lang="zh-TW" altLang="en-US"/>
          </a:p>
        </p:txBody>
      </p:sp>
    </p:spTree>
    <p:extLst>
      <p:ext uri="{BB962C8B-B14F-4D97-AF65-F5344CB8AC3E}">
        <p14:creationId xmlns:p14="http://schemas.microsoft.com/office/powerpoint/2010/main" val="34364752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sz="1800" b="1" dirty="0">
                <a:effectLst/>
                <a:latin typeface="Times New Roman" panose="02020603050405020304" pitchFamily="18" charset="0"/>
                <a:ea typeface="新細明體" panose="02020500000000000000" pitchFamily="18" charset="-120"/>
                <a:cs typeface="新細明體" panose="02020500000000000000" pitchFamily="18" charset="-120"/>
              </a:rPr>
              <a:t>Let’s move on to feature plan.</a:t>
            </a:r>
            <a:endParaRPr lang="zh-TW" altLang="zh-TW" sz="1800" dirty="0">
              <a:effectLst/>
              <a:latin typeface="新細明體" panose="02020500000000000000" pitchFamily="18" charset="-120"/>
              <a:ea typeface="新細明體" panose="02020500000000000000" pitchFamily="18" charset="-120"/>
              <a:cs typeface="新細明體" panose="02020500000000000000" pitchFamily="18" charset="-120"/>
            </a:endParaRPr>
          </a:p>
          <a:p>
            <a:endParaRPr lang="zh-TW" altLang="en-US" dirty="0"/>
          </a:p>
        </p:txBody>
      </p:sp>
      <p:sp>
        <p:nvSpPr>
          <p:cNvPr id="4" name="投影片編號版面配置區 3"/>
          <p:cNvSpPr>
            <a:spLocks noGrp="1"/>
          </p:cNvSpPr>
          <p:nvPr>
            <p:ph type="sldNum" sz="quarter" idx="5"/>
          </p:nvPr>
        </p:nvSpPr>
        <p:spPr/>
        <p:txBody>
          <a:bodyPr/>
          <a:lstStyle/>
          <a:p>
            <a:fld id="{4AA8EB26-859E-4606-A95E-5F510E6B05D8}" type="slidenum">
              <a:rPr lang="zh-TW" altLang="en-US" smtClean="0"/>
              <a:t>15</a:t>
            </a:fld>
            <a:endParaRPr lang="zh-TW" altLang="en-US"/>
          </a:p>
        </p:txBody>
      </p:sp>
    </p:spTree>
    <p:extLst>
      <p:ext uri="{BB962C8B-B14F-4D97-AF65-F5344CB8AC3E}">
        <p14:creationId xmlns:p14="http://schemas.microsoft.com/office/powerpoint/2010/main" val="42760519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sz="1800" b="1" dirty="0">
                <a:effectLst/>
                <a:latin typeface="新細明體" panose="02020500000000000000" pitchFamily="18" charset="-120"/>
                <a:ea typeface="新細明體" panose="02020500000000000000" pitchFamily="18" charset="-120"/>
                <a:cs typeface="新細明體" panose="02020500000000000000" pitchFamily="18" charset="-120"/>
              </a:rPr>
              <a:t>This is the diagram of the RF stations at TPS. There are two SRF cavities, with one backup cavity on standby if needed. As beamline construction continues, the RF power demand will exceed the capacity of the two 300 kW RF sources. We are planning power combination engineering. Currently, we are building an 80 kW RF tower named RF Plant #1. It will be combined with the klystron with a power ratio of 1:4. On the other side, a klystron will be combined with four 80 kW RF towers. Once completed, these RF stations will provide an additional 160 kW, 80 kW each. In this stage, Stations 3 and 4 can use waveguides to switch between the klystron, SSPA, or a hybrid mode.</a:t>
            </a:r>
            <a:endParaRPr lang="zh-TW" altLang="zh-TW" sz="1800" dirty="0">
              <a:effectLst/>
              <a:latin typeface="新細明體" panose="02020500000000000000" pitchFamily="18" charset="-120"/>
              <a:ea typeface="新細明體" panose="02020500000000000000" pitchFamily="18" charset="-120"/>
              <a:cs typeface="新細明體" panose="02020500000000000000" pitchFamily="18" charset="-120"/>
            </a:endParaRPr>
          </a:p>
          <a:p>
            <a:endParaRPr lang="en-US" altLang="zh-TW" dirty="0"/>
          </a:p>
          <a:p>
            <a:endParaRPr lang="en-US" altLang="zh-TW" dirty="0"/>
          </a:p>
          <a:p>
            <a:r>
              <a:rPr lang="zh-TW" altLang="en-US" dirty="0"/>
              <a:t>這是目前</a:t>
            </a:r>
            <a:r>
              <a:rPr lang="en-US" altLang="zh-TW" dirty="0"/>
              <a:t>TPS</a:t>
            </a:r>
            <a:r>
              <a:rPr lang="zh-TW" altLang="en-US" dirty="0"/>
              <a:t>高頻站的架構圖，現階段共有</a:t>
            </a:r>
            <a:r>
              <a:rPr lang="en-US" altLang="zh-TW" dirty="0"/>
              <a:t>2</a:t>
            </a:r>
            <a:r>
              <a:rPr lang="zh-TW" altLang="en-US" dirty="0"/>
              <a:t>座超導模組投入運轉</a:t>
            </a:r>
            <a:r>
              <a:rPr lang="en-US" altLang="zh-TW" dirty="0"/>
              <a:t>(SRF#4</a:t>
            </a:r>
            <a:r>
              <a:rPr lang="zh-TW" altLang="en-US" dirty="0"/>
              <a:t>為備品，視需求未來可以使用</a:t>
            </a:r>
            <a:r>
              <a:rPr lang="en-US" altLang="zh-TW" dirty="0"/>
              <a:t>3</a:t>
            </a:r>
            <a:r>
              <a:rPr lang="zh-TW" altLang="en-US" dirty="0"/>
              <a:t>個</a:t>
            </a:r>
            <a:r>
              <a:rPr lang="en-US" altLang="zh-TW" dirty="0"/>
              <a:t>RF</a:t>
            </a:r>
            <a:r>
              <a:rPr lang="zh-TW" altLang="en-US" dirty="0"/>
              <a:t>站運轉，但目前不需要，故測試完畢後就移出</a:t>
            </a:r>
            <a:r>
              <a:rPr lang="en-US" altLang="zh-TW" dirty="0"/>
              <a:t>tunnel)</a:t>
            </a:r>
            <a:r>
              <a:rPr lang="zh-TW" altLang="en-US" dirty="0"/>
              <a:t>。因光束線持續增加，所需的</a:t>
            </a:r>
            <a:r>
              <a:rPr lang="en-US" altLang="zh-TW" dirty="0"/>
              <a:t>RF</a:t>
            </a:r>
            <a:r>
              <a:rPr lang="zh-TW" altLang="en-US" dirty="0"/>
              <a:t>功率增加，現有</a:t>
            </a:r>
            <a:r>
              <a:rPr lang="en-US" altLang="zh-TW" dirty="0"/>
              <a:t>2</a:t>
            </a:r>
            <a:r>
              <a:rPr lang="zh-TW" altLang="en-US" dirty="0"/>
              <a:t>套</a:t>
            </a:r>
            <a:r>
              <a:rPr lang="en-US" altLang="zh-TW" dirty="0"/>
              <a:t>300 kW</a:t>
            </a:r>
            <a:r>
              <a:rPr lang="zh-TW" altLang="en-US" dirty="0"/>
              <a:t>的</a:t>
            </a:r>
            <a:r>
              <a:rPr lang="en-US" altLang="zh-TW" dirty="0"/>
              <a:t>RF source</a:t>
            </a:r>
            <a:r>
              <a:rPr lang="zh-TW" altLang="en-US" dirty="0"/>
              <a:t>，在未來將無法滿足需求，所以我們規劃了功率合併的工程。目前將在</a:t>
            </a:r>
            <a:r>
              <a:rPr lang="en-US" altLang="zh-TW" dirty="0"/>
              <a:t>RF station #1</a:t>
            </a:r>
            <a:r>
              <a:rPr lang="zh-TW" altLang="en-US" dirty="0"/>
              <a:t> 增建</a:t>
            </a:r>
            <a:r>
              <a:rPr lang="en-US" altLang="zh-TW" dirty="0"/>
              <a:t>80 kW</a:t>
            </a:r>
            <a:r>
              <a:rPr lang="zh-TW" altLang="en-US" dirty="0"/>
              <a:t>固態</a:t>
            </a:r>
            <a:r>
              <a:rPr lang="en-US" altLang="zh-TW" dirty="0"/>
              <a:t>tower(</a:t>
            </a:r>
            <a:r>
              <a:rPr lang="zh-TW" altLang="en-US" dirty="0"/>
              <a:t>紫色虛線是建造中的設備</a:t>
            </a:r>
            <a:r>
              <a:rPr lang="en-US" altLang="zh-TW" dirty="0"/>
              <a:t>)</a:t>
            </a:r>
            <a:r>
              <a:rPr lang="zh-TW" altLang="en-US" dirty="0"/>
              <a:t>，將與</a:t>
            </a:r>
            <a:r>
              <a:rPr lang="en-US" altLang="zh-TW" dirty="0"/>
              <a:t>RF station#2</a:t>
            </a:r>
            <a:r>
              <a:rPr lang="zh-TW" altLang="en-US" dirty="0"/>
              <a:t>進行</a:t>
            </a:r>
            <a:r>
              <a:rPr lang="en-US" altLang="zh-TW" dirty="0"/>
              <a:t>klystron : SSPA = 4:1</a:t>
            </a:r>
            <a:r>
              <a:rPr lang="zh-TW" altLang="en-US" dirty="0"/>
              <a:t>的功率合併，在</a:t>
            </a:r>
            <a:r>
              <a:rPr lang="en-US" altLang="zh-TW" dirty="0"/>
              <a:t>RF station#4</a:t>
            </a:r>
            <a:r>
              <a:rPr lang="zh-TW" altLang="en-US" dirty="0"/>
              <a:t>已有</a:t>
            </a:r>
            <a:r>
              <a:rPr lang="en-US" altLang="zh-TW" dirty="0"/>
              <a:t>SSPA</a:t>
            </a:r>
            <a:r>
              <a:rPr lang="zh-TW" altLang="en-US" dirty="0"/>
              <a:t>系統，將與</a:t>
            </a:r>
            <a:r>
              <a:rPr lang="en-US" altLang="zh-TW" dirty="0"/>
              <a:t>station #3</a:t>
            </a:r>
            <a:r>
              <a:rPr lang="zh-TW" altLang="en-US" dirty="0"/>
              <a:t>的</a:t>
            </a:r>
            <a:r>
              <a:rPr lang="en-US" altLang="zh-TW" dirty="0"/>
              <a:t>klystron</a:t>
            </a:r>
            <a:r>
              <a:rPr lang="zh-TW" altLang="en-US" dirty="0"/>
              <a:t>進行功率合併。完工後可增加共</a:t>
            </a:r>
            <a:r>
              <a:rPr lang="en-US" altLang="zh-TW" dirty="0"/>
              <a:t>160 kW</a:t>
            </a:r>
            <a:r>
              <a:rPr lang="zh-TW" altLang="en-US" dirty="0"/>
              <a:t>的</a:t>
            </a:r>
            <a:r>
              <a:rPr lang="en-US" altLang="zh-TW" dirty="0"/>
              <a:t>RF</a:t>
            </a:r>
            <a:r>
              <a:rPr lang="zh-TW" altLang="en-US" dirty="0"/>
              <a:t>功率。現階段在</a:t>
            </a:r>
            <a:r>
              <a:rPr lang="en-US" altLang="zh-TW" dirty="0"/>
              <a:t>station #3</a:t>
            </a:r>
            <a:r>
              <a:rPr lang="zh-TW" altLang="en-US" dirty="0"/>
              <a:t>與</a:t>
            </a:r>
            <a:r>
              <a:rPr lang="en-US" altLang="zh-TW" dirty="0"/>
              <a:t>#4</a:t>
            </a:r>
            <a:r>
              <a:rPr lang="zh-TW" altLang="en-US" dirty="0"/>
              <a:t>之間，可以透過</a:t>
            </a:r>
            <a:r>
              <a:rPr lang="en-US" altLang="zh-TW" dirty="0"/>
              <a:t>waveguide</a:t>
            </a:r>
            <a:r>
              <a:rPr lang="zh-TW" altLang="en-US" dirty="0"/>
              <a:t>的切換，選擇使用</a:t>
            </a:r>
            <a:r>
              <a:rPr lang="en-US" altLang="zh-TW" dirty="0"/>
              <a:t>klystron</a:t>
            </a:r>
            <a:r>
              <a:rPr lang="zh-TW" altLang="en-US" dirty="0"/>
              <a:t>或是</a:t>
            </a:r>
            <a:r>
              <a:rPr lang="en-US" altLang="zh-TW" dirty="0"/>
              <a:t>SSPA</a:t>
            </a:r>
            <a:r>
              <a:rPr lang="zh-TW" altLang="en-US" dirty="0"/>
              <a:t>或是以功率合併方式運轉。</a:t>
            </a:r>
          </a:p>
        </p:txBody>
      </p:sp>
      <p:sp>
        <p:nvSpPr>
          <p:cNvPr id="4" name="投影片編號版面配置區 3"/>
          <p:cNvSpPr>
            <a:spLocks noGrp="1"/>
          </p:cNvSpPr>
          <p:nvPr>
            <p:ph type="sldNum" sz="quarter" idx="5"/>
          </p:nvPr>
        </p:nvSpPr>
        <p:spPr/>
        <p:txBody>
          <a:bodyPr/>
          <a:lstStyle/>
          <a:p>
            <a:fld id="{4AA8EB26-859E-4606-A95E-5F510E6B05D8}" type="slidenum">
              <a:rPr lang="zh-TW" altLang="en-US" smtClean="0"/>
              <a:t>16</a:t>
            </a:fld>
            <a:endParaRPr lang="zh-TW" altLang="en-US"/>
          </a:p>
        </p:txBody>
      </p:sp>
    </p:spTree>
    <p:extLst>
      <p:ext uri="{BB962C8B-B14F-4D97-AF65-F5344CB8AC3E}">
        <p14:creationId xmlns:p14="http://schemas.microsoft.com/office/powerpoint/2010/main" val="17405696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sz="1800" b="1" kern="100" dirty="0">
                <a:effectLst/>
                <a:latin typeface="Times New Roman" panose="02020603050405020304" pitchFamily="18" charset="0"/>
                <a:ea typeface="新細明體" panose="02020500000000000000" pitchFamily="18" charset="-120"/>
                <a:cs typeface="Times New Roman" panose="02020603050405020304" pitchFamily="18" charset="0"/>
              </a:rPr>
              <a:t>This is the control loop diagram. The Klystron is controlled according to the output of the SSPA. This plot shows that hybrid power can be maintained at a ratio of 1:4, providing up to 300 kW. As I mentioned in the last slide, we can switch the source type by adjusting the piping in the yellow box—choosing between Klystron, SSPA, or hybrid. We expect that by 2026, the system will operate in hybrid mode during normal operation.</a:t>
            </a:r>
            <a:endParaRPr lang="zh-TW" alt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p>
            <a:endParaRPr lang="en-US" altLang="zh-TW" dirty="0"/>
          </a:p>
          <a:p>
            <a:endParaRPr lang="en-US" altLang="zh-TW" dirty="0"/>
          </a:p>
          <a:p>
            <a:r>
              <a:rPr lang="zh-TW" altLang="en-US" dirty="0"/>
              <a:t>我們在今年</a:t>
            </a:r>
            <a:r>
              <a:rPr lang="en-US" altLang="zh-TW" dirty="0"/>
              <a:t>8</a:t>
            </a:r>
            <a:r>
              <a:rPr lang="zh-TW" altLang="en-US" dirty="0"/>
              <a:t>月進行了</a:t>
            </a:r>
            <a:r>
              <a:rPr lang="en-US" altLang="zh-TW" dirty="0"/>
              <a:t>klystron</a:t>
            </a:r>
            <a:r>
              <a:rPr lang="zh-TW" altLang="en-US" dirty="0"/>
              <a:t> </a:t>
            </a:r>
            <a:r>
              <a:rPr lang="en-US" altLang="zh-TW" dirty="0"/>
              <a:t>:</a:t>
            </a:r>
            <a:r>
              <a:rPr lang="zh-TW" altLang="en-US" dirty="0"/>
              <a:t> </a:t>
            </a:r>
            <a:r>
              <a:rPr lang="en-US" altLang="zh-TW" dirty="0"/>
              <a:t>SSPA = 1:4</a:t>
            </a:r>
            <a:r>
              <a:rPr lang="zh-TW" altLang="en-US" dirty="0"/>
              <a:t>的功率合併測試，</a:t>
            </a:r>
            <a:r>
              <a:rPr lang="en-US" altLang="zh-TW" dirty="0"/>
              <a:t>SSPA</a:t>
            </a:r>
            <a:r>
              <a:rPr lang="zh-TW" altLang="en-US" dirty="0"/>
              <a:t>提供</a:t>
            </a:r>
            <a:r>
              <a:rPr lang="en-US" altLang="zh-TW" dirty="0"/>
              <a:t>240 Kw</a:t>
            </a:r>
            <a:r>
              <a:rPr lang="zh-TW" altLang="en-US" dirty="0"/>
              <a:t>輸出、</a:t>
            </a:r>
            <a:r>
              <a:rPr lang="en-US" altLang="zh-TW" dirty="0"/>
              <a:t>klystron</a:t>
            </a:r>
            <a:r>
              <a:rPr lang="zh-TW" altLang="en-US" dirty="0"/>
              <a:t>提供</a:t>
            </a:r>
            <a:r>
              <a:rPr lang="en-US" altLang="zh-TW" dirty="0"/>
              <a:t>60 Kw</a:t>
            </a:r>
            <a:r>
              <a:rPr lang="zh-TW" altLang="en-US" dirty="0"/>
              <a:t>輸出，共輸出</a:t>
            </a:r>
            <a:r>
              <a:rPr lang="en-US" altLang="zh-TW" dirty="0"/>
              <a:t>300 kW</a:t>
            </a:r>
            <a:r>
              <a:rPr lang="zh-TW" altLang="en-US" dirty="0"/>
              <a:t>。左圖為控制的架構圖，在主要的控制迴路之後，新增功率合併的控制迴路，控制</a:t>
            </a:r>
            <a:r>
              <a:rPr lang="en-US" altLang="zh-TW" dirty="0"/>
              <a:t>SSPA</a:t>
            </a:r>
            <a:r>
              <a:rPr lang="zh-TW" altLang="en-US" dirty="0"/>
              <a:t>與</a:t>
            </a:r>
            <a:r>
              <a:rPr lang="en-US" altLang="zh-TW" dirty="0"/>
              <a:t>klystron</a:t>
            </a:r>
            <a:r>
              <a:rPr lang="zh-TW" altLang="en-US" dirty="0"/>
              <a:t>在合併前的相位與振幅，維持功率比利為</a:t>
            </a:r>
            <a:r>
              <a:rPr lang="en-US" altLang="zh-TW" dirty="0"/>
              <a:t>1:4</a:t>
            </a:r>
            <a:r>
              <a:rPr lang="zh-TW" altLang="en-US" dirty="0"/>
              <a:t>；中間為</a:t>
            </a:r>
            <a:r>
              <a:rPr lang="en-US" altLang="zh-TW" dirty="0"/>
              <a:t>waveguide piping</a:t>
            </a:r>
            <a:r>
              <a:rPr lang="zh-TW" altLang="en-US" dirty="0"/>
              <a:t>的工程圖，藉由切換黃色框中的</a:t>
            </a:r>
            <a:r>
              <a:rPr lang="en-US" altLang="zh-TW" dirty="0"/>
              <a:t>waveguide</a:t>
            </a:r>
            <a:r>
              <a:rPr lang="zh-TW" altLang="en-US" dirty="0"/>
              <a:t>，可以進行</a:t>
            </a:r>
            <a:r>
              <a:rPr lang="en-US" altLang="zh-TW" dirty="0"/>
              <a:t>RF source</a:t>
            </a:r>
            <a:r>
              <a:rPr lang="zh-TW" altLang="en-US" dirty="0"/>
              <a:t>的切換。右圖為高功率測試的結果，顯示此架構可維持</a:t>
            </a:r>
            <a:r>
              <a:rPr lang="en-US" altLang="zh-TW" dirty="0"/>
              <a:t>1:4</a:t>
            </a:r>
            <a:r>
              <a:rPr lang="zh-TW" altLang="en-US" dirty="0"/>
              <a:t>的比例輸出</a:t>
            </a:r>
            <a:r>
              <a:rPr lang="en-US" altLang="zh-TW" dirty="0"/>
              <a:t>300 kW</a:t>
            </a:r>
            <a:r>
              <a:rPr lang="zh-TW" altLang="en-US" dirty="0"/>
              <a:t>。預計在</a:t>
            </a:r>
            <a:r>
              <a:rPr lang="en-US" altLang="zh-TW" dirty="0"/>
              <a:t>2026</a:t>
            </a:r>
            <a:r>
              <a:rPr lang="zh-TW" altLang="en-US" dirty="0"/>
              <a:t>年開始以兩套功率合併進行運轉。</a:t>
            </a:r>
          </a:p>
        </p:txBody>
      </p:sp>
      <p:sp>
        <p:nvSpPr>
          <p:cNvPr id="4" name="投影片編號版面配置區 3"/>
          <p:cNvSpPr>
            <a:spLocks noGrp="1"/>
          </p:cNvSpPr>
          <p:nvPr>
            <p:ph type="sldNum" sz="quarter" idx="5"/>
          </p:nvPr>
        </p:nvSpPr>
        <p:spPr/>
        <p:txBody>
          <a:bodyPr/>
          <a:lstStyle/>
          <a:p>
            <a:fld id="{4AA8EB26-859E-4606-A95E-5F510E6B05D8}" type="slidenum">
              <a:rPr lang="zh-TW" altLang="en-US" smtClean="0"/>
              <a:t>17</a:t>
            </a:fld>
            <a:endParaRPr lang="zh-TW" altLang="en-US"/>
          </a:p>
        </p:txBody>
      </p:sp>
    </p:spTree>
    <p:extLst>
      <p:ext uri="{BB962C8B-B14F-4D97-AF65-F5344CB8AC3E}">
        <p14:creationId xmlns:p14="http://schemas.microsoft.com/office/powerpoint/2010/main" val="21873706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sz="1800" b="1" kern="100" dirty="0">
                <a:effectLst/>
                <a:latin typeface="Times New Roman" panose="02020603050405020304" pitchFamily="18" charset="0"/>
                <a:ea typeface="新細明體" panose="02020500000000000000" pitchFamily="18" charset="-120"/>
                <a:cs typeface="Times New Roman" panose="02020603050405020304" pitchFamily="18" charset="0"/>
              </a:rPr>
              <a:t>The LDMOS in RF tower is BLF578 achieving the PAE of 61.5% at 800 W output. However, BLF578 has been phase out. We developed modules using BLF978P and the initial PAE is 68.8% at 900 W output. Next move is going to develop the </a:t>
            </a:r>
            <a:r>
              <a:rPr lang="en-US" altLang="zh-TW" sz="1800" b="1" kern="100" dirty="0" err="1">
                <a:effectLst/>
                <a:latin typeface="Times New Roman" panose="02020603050405020304" pitchFamily="18" charset="0"/>
                <a:ea typeface="新細明體" panose="02020500000000000000" pitchFamily="18" charset="-120"/>
                <a:cs typeface="Times New Roman" panose="02020603050405020304" pitchFamily="18" charset="0"/>
              </a:rPr>
              <a:t>GaN</a:t>
            </a:r>
            <a:r>
              <a:rPr lang="en-US" altLang="zh-TW" sz="1800" b="1" kern="100" dirty="0">
                <a:effectLst/>
                <a:latin typeface="Times New Roman" panose="02020603050405020304" pitchFamily="18" charset="0"/>
                <a:ea typeface="新細明體" panose="02020500000000000000" pitchFamily="18" charset="-120"/>
                <a:cs typeface="Times New Roman" panose="02020603050405020304" pitchFamily="18" charset="0"/>
              </a:rPr>
              <a:t> transistor in future.</a:t>
            </a:r>
            <a:endParaRPr lang="zh-TW" alt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p>
            <a:endParaRPr lang="zh-TW" altLang="en-US" dirty="0"/>
          </a:p>
        </p:txBody>
      </p:sp>
      <p:sp>
        <p:nvSpPr>
          <p:cNvPr id="4" name="投影片編號版面配置區 3"/>
          <p:cNvSpPr>
            <a:spLocks noGrp="1"/>
          </p:cNvSpPr>
          <p:nvPr>
            <p:ph type="sldNum" sz="quarter" idx="5"/>
          </p:nvPr>
        </p:nvSpPr>
        <p:spPr/>
        <p:txBody>
          <a:bodyPr/>
          <a:lstStyle/>
          <a:p>
            <a:fld id="{4AA8EB26-859E-4606-A95E-5F510E6B05D8}" type="slidenum">
              <a:rPr lang="zh-TW" altLang="en-US" smtClean="0"/>
              <a:t>18</a:t>
            </a:fld>
            <a:endParaRPr lang="zh-TW" altLang="en-US"/>
          </a:p>
        </p:txBody>
      </p:sp>
    </p:spTree>
    <p:extLst>
      <p:ext uri="{BB962C8B-B14F-4D97-AF65-F5344CB8AC3E}">
        <p14:creationId xmlns:p14="http://schemas.microsoft.com/office/powerpoint/2010/main" val="872046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sz="1800" b="1" kern="100" dirty="0">
                <a:effectLst/>
                <a:latin typeface="Times New Roman" panose="02020603050405020304" pitchFamily="18" charset="0"/>
                <a:ea typeface="新細明體" panose="02020500000000000000" pitchFamily="18" charset="-120"/>
                <a:cs typeface="Times New Roman" panose="02020603050405020304" pitchFamily="18" charset="0"/>
              </a:rPr>
              <a:t>So, we have briefly introduced the TPS high-power RF system. Two RF station are in operation and each provides 300 kW power. In operating status, Klystron work well but some trips high-voltage components are hard to figure out. SSPA also works well, has lower trip rate, minimal impact on beam stability, with room for efficiency improvement.</a:t>
            </a:r>
            <a:endParaRPr lang="zh-TW" alt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p>
            <a:endParaRPr lang="zh-TW" altLang="en-US" dirty="0"/>
          </a:p>
        </p:txBody>
      </p:sp>
      <p:sp>
        <p:nvSpPr>
          <p:cNvPr id="4" name="投影片編號版面配置區 3"/>
          <p:cNvSpPr>
            <a:spLocks noGrp="1"/>
          </p:cNvSpPr>
          <p:nvPr>
            <p:ph type="sldNum" sz="quarter" idx="5"/>
          </p:nvPr>
        </p:nvSpPr>
        <p:spPr/>
        <p:txBody>
          <a:bodyPr/>
          <a:lstStyle/>
          <a:p>
            <a:fld id="{4AA8EB26-859E-4606-A95E-5F510E6B05D8}" type="slidenum">
              <a:rPr lang="zh-TW" altLang="en-US" smtClean="0"/>
              <a:t>19</a:t>
            </a:fld>
            <a:endParaRPr lang="zh-TW" altLang="en-US"/>
          </a:p>
        </p:txBody>
      </p:sp>
    </p:spTree>
    <p:extLst>
      <p:ext uri="{BB962C8B-B14F-4D97-AF65-F5344CB8AC3E}">
        <p14:creationId xmlns:p14="http://schemas.microsoft.com/office/powerpoint/2010/main" val="38577175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sz="1800" b="1" dirty="0">
                <a:effectLst/>
                <a:latin typeface="新細明體" panose="02020500000000000000" pitchFamily="18" charset="-120"/>
                <a:ea typeface="新細明體" panose="02020500000000000000" pitchFamily="18" charset="-120"/>
                <a:cs typeface="新細明體" panose="02020500000000000000" pitchFamily="18" charset="-120"/>
              </a:rPr>
              <a:t>Here is my outline: I will first introduce TPS and its RF system, then discuss the current operational status, outline the future upgrade plans, and finally, provide a summary.</a:t>
            </a:r>
            <a:endParaRPr lang="zh-TW" altLang="zh-TW" sz="1800" dirty="0">
              <a:effectLst/>
              <a:latin typeface="新細明體" panose="02020500000000000000" pitchFamily="18" charset="-120"/>
              <a:ea typeface="新細明體" panose="02020500000000000000" pitchFamily="18" charset="-120"/>
              <a:cs typeface="新細明體" panose="02020500000000000000" pitchFamily="18" charset="-120"/>
            </a:endParaRPr>
          </a:p>
          <a:p>
            <a:endParaRPr lang="en-US" altLang="zh-TW" dirty="0"/>
          </a:p>
          <a:p>
            <a:endParaRPr lang="en-US" altLang="zh-TW" dirty="0"/>
          </a:p>
          <a:p>
            <a:r>
              <a:rPr lang="zh-TW" altLang="en-US" dirty="0"/>
              <a:t>報告大綱</a:t>
            </a:r>
            <a:r>
              <a:rPr lang="en-US" altLang="zh-TW" dirty="0"/>
              <a:t>: TPS</a:t>
            </a:r>
            <a:r>
              <a:rPr lang="zh-TW" altLang="en-US" dirty="0"/>
              <a:t>以及其高功率高頻系統的簡介、</a:t>
            </a:r>
            <a:r>
              <a:rPr lang="en-US" altLang="zh-TW" dirty="0"/>
              <a:t>TPS</a:t>
            </a:r>
            <a:r>
              <a:rPr lang="zh-TW" altLang="en-US" dirty="0"/>
              <a:t>高功率</a:t>
            </a:r>
            <a:r>
              <a:rPr lang="en-US" altLang="zh-TW" dirty="0"/>
              <a:t>RF</a:t>
            </a:r>
            <a:r>
              <a:rPr lang="zh-TW" altLang="en-US" dirty="0"/>
              <a:t>系統的運轉現況、</a:t>
            </a:r>
            <a:r>
              <a:rPr lang="en-US" altLang="zh-TW" dirty="0"/>
              <a:t>TPS</a:t>
            </a:r>
            <a:r>
              <a:rPr lang="zh-TW" altLang="en-US" dirty="0"/>
              <a:t>高功率</a:t>
            </a:r>
            <a:r>
              <a:rPr lang="en-US" altLang="zh-TW" dirty="0"/>
              <a:t>RF</a:t>
            </a:r>
            <a:r>
              <a:rPr lang="zh-TW" altLang="en-US" dirty="0"/>
              <a:t>系統的未來計畫，最後是</a:t>
            </a:r>
            <a:r>
              <a:rPr lang="en-US" altLang="zh-TW" dirty="0"/>
              <a:t>summary</a:t>
            </a:r>
            <a:r>
              <a:rPr lang="zh-TW" altLang="en-US" dirty="0"/>
              <a:t>。</a:t>
            </a:r>
          </a:p>
        </p:txBody>
      </p:sp>
      <p:sp>
        <p:nvSpPr>
          <p:cNvPr id="4" name="投影片編號版面配置區 3"/>
          <p:cNvSpPr>
            <a:spLocks noGrp="1"/>
          </p:cNvSpPr>
          <p:nvPr>
            <p:ph type="sldNum" sz="quarter" idx="5"/>
          </p:nvPr>
        </p:nvSpPr>
        <p:spPr/>
        <p:txBody>
          <a:bodyPr/>
          <a:lstStyle/>
          <a:p>
            <a:fld id="{4AA8EB26-859E-4606-A95E-5F510E6B05D8}" type="slidenum">
              <a:rPr lang="zh-TW" altLang="en-US" smtClean="0"/>
              <a:t>2</a:t>
            </a:fld>
            <a:endParaRPr lang="zh-TW" altLang="en-US"/>
          </a:p>
        </p:txBody>
      </p:sp>
    </p:spTree>
    <p:extLst>
      <p:ext uri="{BB962C8B-B14F-4D97-AF65-F5344CB8AC3E}">
        <p14:creationId xmlns:p14="http://schemas.microsoft.com/office/powerpoint/2010/main" val="30545168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sz="1800" b="1" dirty="0">
                <a:effectLst/>
                <a:ea typeface="新細明體" panose="02020500000000000000" pitchFamily="18" charset="-120"/>
              </a:rPr>
              <a:t>This is a bird’s eye view of NSRRC. We have two light sources: the smaller one is the Taiwan Light Source (TLS), and the larger one is the Taiwan Photon Source (TPS). TLS has been in operation since 1993, with a beam energy of 1.5 GeV, supporting 25 beamlines. TPS, with a beam energy of 3 GeV, has been operational since 2016. During Phases 1 and 2, we constructed 16 beamlines. Currently, in Phase 3, we expect to complete 9 additional beamlines by 2026.</a:t>
            </a:r>
            <a:endParaRPr lang="en-US" altLang="zh-TW" dirty="0"/>
          </a:p>
          <a:p>
            <a:endParaRPr lang="en-US" altLang="zh-TW" dirty="0"/>
          </a:p>
          <a:p>
            <a:r>
              <a:rPr lang="zh-TW" altLang="en-US" dirty="0"/>
              <a:t>這是</a:t>
            </a:r>
            <a:r>
              <a:rPr lang="en-US" altLang="zh-TW" dirty="0"/>
              <a:t>NSRRC</a:t>
            </a:r>
            <a:r>
              <a:rPr lang="zh-TW" altLang="en-US" dirty="0"/>
              <a:t>的鳥瞰圖，在</a:t>
            </a:r>
            <a:r>
              <a:rPr lang="en-US" altLang="zh-TW" dirty="0"/>
              <a:t>NSRRC</a:t>
            </a:r>
            <a:r>
              <a:rPr lang="zh-TW" altLang="en-US" dirty="0"/>
              <a:t>共有兩個光源，一個是</a:t>
            </a:r>
            <a:r>
              <a:rPr lang="en-US" altLang="zh-TW" dirty="0"/>
              <a:t>1.5 GeV</a:t>
            </a:r>
            <a:r>
              <a:rPr lang="zh-TW" altLang="en-US" dirty="0"/>
              <a:t>的</a:t>
            </a:r>
            <a:r>
              <a:rPr lang="en-US" altLang="zh-TW" dirty="0"/>
              <a:t>TLS(</a:t>
            </a:r>
            <a:r>
              <a:rPr lang="zh-TW" altLang="en-US" dirty="0"/>
              <a:t>小環</a:t>
            </a:r>
            <a:r>
              <a:rPr lang="en-US" altLang="zh-TW" dirty="0"/>
              <a:t>)</a:t>
            </a:r>
            <a:r>
              <a:rPr lang="zh-TW" altLang="en-US" dirty="0"/>
              <a:t>，</a:t>
            </a:r>
            <a:r>
              <a:rPr lang="en-US" altLang="zh-TW" dirty="0"/>
              <a:t>1993</a:t>
            </a:r>
            <a:r>
              <a:rPr lang="zh-TW" altLang="en-US" dirty="0"/>
              <a:t>年開始開放給用戶。另一個是</a:t>
            </a:r>
            <a:r>
              <a:rPr lang="en-US" altLang="zh-TW" dirty="0"/>
              <a:t>3 GeV</a:t>
            </a:r>
            <a:r>
              <a:rPr lang="zh-TW" altLang="en-US" dirty="0"/>
              <a:t>電子能量的</a:t>
            </a:r>
            <a:r>
              <a:rPr lang="en-US" altLang="zh-TW" dirty="0"/>
              <a:t>TPS(</a:t>
            </a:r>
            <a:r>
              <a:rPr lang="zh-TW" altLang="en-US" dirty="0"/>
              <a:t>大環</a:t>
            </a:r>
            <a:r>
              <a:rPr lang="en-US" altLang="zh-TW" dirty="0"/>
              <a:t>)</a:t>
            </a:r>
            <a:r>
              <a:rPr lang="zh-TW" altLang="en-US" dirty="0"/>
              <a:t>，自</a:t>
            </a:r>
            <a:r>
              <a:rPr lang="en-US" altLang="zh-TW" dirty="0"/>
              <a:t>2016</a:t>
            </a:r>
            <a:r>
              <a:rPr lang="zh-TW" altLang="en-US" dirty="0"/>
              <a:t>年開始開放給用戶。目前</a:t>
            </a:r>
            <a:r>
              <a:rPr lang="en-US" altLang="zh-TW" dirty="0"/>
              <a:t>TPS phase-1</a:t>
            </a:r>
            <a:r>
              <a:rPr lang="zh-TW" altLang="en-US" dirty="0"/>
              <a:t>與</a:t>
            </a:r>
            <a:r>
              <a:rPr lang="en-US" altLang="zh-TW" dirty="0"/>
              <a:t>phase-2</a:t>
            </a:r>
            <a:r>
              <a:rPr lang="zh-TW" altLang="en-US" dirty="0"/>
              <a:t>的</a:t>
            </a:r>
            <a:r>
              <a:rPr lang="en-US" altLang="zh-TW" dirty="0"/>
              <a:t>beam line</a:t>
            </a:r>
            <a:r>
              <a:rPr lang="zh-TW" altLang="en-US" dirty="0"/>
              <a:t>有</a:t>
            </a:r>
            <a:r>
              <a:rPr lang="en-US" altLang="zh-TW" dirty="0"/>
              <a:t>16</a:t>
            </a:r>
            <a:r>
              <a:rPr lang="zh-TW" altLang="en-US" dirty="0"/>
              <a:t>條，</a:t>
            </a:r>
            <a:r>
              <a:rPr lang="en-US" altLang="zh-TW" dirty="0"/>
              <a:t>phase-3</a:t>
            </a:r>
            <a:r>
              <a:rPr lang="zh-TW" altLang="en-US" dirty="0"/>
              <a:t>的</a:t>
            </a:r>
            <a:r>
              <a:rPr lang="en-US" altLang="zh-TW" dirty="0"/>
              <a:t>beam line</a:t>
            </a:r>
            <a:r>
              <a:rPr lang="zh-TW" altLang="en-US" dirty="0"/>
              <a:t>有</a:t>
            </a:r>
            <a:r>
              <a:rPr lang="en-US" altLang="zh-TW" dirty="0"/>
              <a:t>9</a:t>
            </a:r>
            <a:r>
              <a:rPr lang="zh-TW" altLang="en-US" dirty="0"/>
              <a:t>條，預計在</a:t>
            </a:r>
            <a:r>
              <a:rPr lang="en-US" altLang="zh-TW" dirty="0"/>
              <a:t>2026</a:t>
            </a:r>
            <a:r>
              <a:rPr lang="zh-TW" altLang="en-US" dirty="0"/>
              <a:t>年會建造完成。</a:t>
            </a:r>
          </a:p>
        </p:txBody>
      </p:sp>
      <p:sp>
        <p:nvSpPr>
          <p:cNvPr id="4" name="投影片編號版面配置區 3"/>
          <p:cNvSpPr>
            <a:spLocks noGrp="1"/>
          </p:cNvSpPr>
          <p:nvPr>
            <p:ph type="sldNum" sz="quarter" idx="5"/>
          </p:nvPr>
        </p:nvSpPr>
        <p:spPr/>
        <p:txBody>
          <a:bodyPr/>
          <a:lstStyle/>
          <a:p>
            <a:fld id="{4AA8EB26-859E-4606-A95E-5F510E6B05D8}" type="slidenum">
              <a:rPr lang="zh-TW" altLang="en-US" smtClean="0"/>
              <a:t>3</a:t>
            </a:fld>
            <a:endParaRPr lang="zh-TW" altLang="en-US"/>
          </a:p>
        </p:txBody>
      </p:sp>
    </p:spTree>
    <p:extLst>
      <p:ext uri="{BB962C8B-B14F-4D97-AF65-F5344CB8AC3E}">
        <p14:creationId xmlns:p14="http://schemas.microsoft.com/office/powerpoint/2010/main" val="27314845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sz="1800" b="1" dirty="0">
                <a:effectLst/>
                <a:latin typeface="新細明體" panose="02020500000000000000" pitchFamily="18" charset="-120"/>
                <a:ea typeface="新細明體" panose="02020500000000000000" pitchFamily="18" charset="-120"/>
                <a:cs typeface="新細明體" panose="02020500000000000000" pitchFamily="18" charset="-120"/>
              </a:rPr>
              <a:t>This table shows the machine parameters of TPS. The electron energy is 3 GeV, and the design current is 500 mA. There are two RF stations providing RF power, both using KEKB-type superconducting cavities. The RF voltage for each station operates at 1.5 MV. During user beam time, the current operates at 500 mA in top-up mode. The current record is shown here, with each station providing 250 kW.</a:t>
            </a:r>
            <a:endParaRPr lang="zh-TW" altLang="zh-TW" sz="1800" dirty="0">
              <a:effectLst/>
              <a:latin typeface="新細明體" panose="02020500000000000000" pitchFamily="18" charset="-120"/>
              <a:ea typeface="新細明體" panose="02020500000000000000" pitchFamily="18" charset="-120"/>
              <a:cs typeface="新細明體" panose="02020500000000000000" pitchFamily="18" charset="-120"/>
            </a:endParaRPr>
          </a:p>
          <a:p>
            <a:endParaRPr lang="en-US" altLang="zh-TW" dirty="0"/>
          </a:p>
          <a:p>
            <a:endParaRPr lang="en-US" altLang="zh-TW" dirty="0"/>
          </a:p>
          <a:p>
            <a:r>
              <a:rPr lang="zh-TW" altLang="en-US" dirty="0"/>
              <a:t>這是</a:t>
            </a:r>
            <a:r>
              <a:rPr lang="en-US" altLang="zh-TW" dirty="0"/>
              <a:t>TPS</a:t>
            </a:r>
            <a:r>
              <a:rPr lang="zh-TW" altLang="en-US" dirty="0"/>
              <a:t>環的參數，電子能量</a:t>
            </a:r>
            <a:r>
              <a:rPr lang="en-US" altLang="zh-TW" dirty="0"/>
              <a:t>3 GeV</a:t>
            </a:r>
            <a:r>
              <a:rPr lang="zh-TW" altLang="en-US" dirty="0"/>
              <a:t>、設計電流為</a:t>
            </a:r>
            <a:r>
              <a:rPr lang="en-US" altLang="zh-TW" dirty="0"/>
              <a:t>500 mA</a:t>
            </a:r>
            <a:r>
              <a:rPr lang="zh-TW" altLang="en-US" dirty="0"/>
              <a:t>。共有兩座</a:t>
            </a:r>
            <a:r>
              <a:rPr lang="en-US" altLang="zh-TW" dirty="0"/>
              <a:t>RF</a:t>
            </a:r>
            <a:r>
              <a:rPr lang="zh-TW" altLang="en-US" dirty="0"/>
              <a:t>站，使用</a:t>
            </a:r>
            <a:r>
              <a:rPr lang="en-US" altLang="zh-TW" dirty="0"/>
              <a:t>KEKB</a:t>
            </a:r>
            <a:r>
              <a:rPr lang="zh-TW" altLang="en-US" dirty="0"/>
              <a:t>式的超導模組，</a:t>
            </a:r>
            <a:r>
              <a:rPr lang="en-US" altLang="zh-TW" dirty="0"/>
              <a:t>RF voltage</a:t>
            </a:r>
            <a:r>
              <a:rPr lang="zh-TW" altLang="en-US" dirty="0"/>
              <a:t>目前運轉在</a:t>
            </a:r>
            <a:r>
              <a:rPr lang="en-US" altLang="zh-TW" dirty="0"/>
              <a:t>3.0 MV</a:t>
            </a:r>
            <a:r>
              <a:rPr lang="zh-TW" altLang="en-US" dirty="0"/>
              <a:t>。在用戶時段運轉在</a:t>
            </a:r>
            <a:r>
              <a:rPr lang="en-US" altLang="zh-TW" dirty="0"/>
              <a:t>500 mA</a:t>
            </a:r>
            <a:r>
              <a:rPr lang="zh-TW" altLang="en-US" dirty="0"/>
              <a:t> 恆定電流模式</a:t>
            </a:r>
            <a:r>
              <a:rPr lang="en-US" altLang="zh-TW" dirty="0"/>
              <a:t>(top-up mode)—</a:t>
            </a:r>
            <a:r>
              <a:rPr lang="zh-TW" altLang="en-US" dirty="0"/>
              <a:t>右上圖，兩套</a:t>
            </a:r>
            <a:r>
              <a:rPr lang="en-US" altLang="zh-TW" dirty="0"/>
              <a:t>RF</a:t>
            </a:r>
            <a:r>
              <a:rPr lang="zh-TW" altLang="en-US" dirty="0"/>
              <a:t>系統各提供</a:t>
            </a:r>
            <a:r>
              <a:rPr lang="en-US" altLang="zh-TW" dirty="0"/>
              <a:t>250 kW</a:t>
            </a:r>
            <a:r>
              <a:rPr lang="zh-TW" altLang="en-US" dirty="0"/>
              <a:t>的輸出功率。</a:t>
            </a:r>
          </a:p>
        </p:txBody>
      </p:sp>
      <p:sp>
        <p:nvSpPr>
          <p:cNvPr id="4" name="投影片編號版面配置區 3"/>
          <p:cNvSpPr>
            <a:spLocks noGrp="1"/>
          </p:cNvSpPr>
          <p:nvPr>
            <p:ph type="sldNum" sz="quarter" idx="5"/>
          </p:nvPr>
        </p:nvSpPr>
        <p:spPr/>
        <p:txBody>
          <a:bodyPr/>
          <a:lstStyle/>
          <a:p>
            <a:fld id="{4AA8EB26-859E-4606-A95E-5F510E6B05D8}" type="slidenum">
              <a:rPr lang="zh-TW" altLang="en-US" smtClean="0"/>
              <a:t>4</a:t>
            </a:fld>
            <a:endParaRPr lang="zh-TW" altLang="en-US"/>
          </a:p>
        </p:txBody>
      </p:sp>
    </p:spTree>
    <p:extLst>
      <p:ext uri="{BB962C8B-B14F-4D97-AF65-F5344CB8AC3E}">
        <p14:creationId xmlns:p14="http://schemas.microsoft.com/office/powerpoint/2010/main" val="6540222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sz="1800" b="1" dirty="0">
                <a:effectLst/>
                <a:latin typeface="新細明體" panose="02020500000000000000" pitchFamily="18" charset="-120"/>
                <a:ea typeface="新細明體" panose="02020500000000000000" pitchFamily="18" charset="-120"/>
                <a:cs typeface="新細明體" panose="02020500000000000000" pitchFamily="18" charset="-120"/>
              </a:rPr>
              <a:t>Currently, in the TPS storage ring, we have a 300 kW klystron-type transmitter, a 300 kW solid-state power amplifier (SSPA), analog low-level RF, digital low-level RF, and KEKB-type SRF modules. There are two RF stations, One RF station, equipped with a klystron, operates with digital low-level RF, while the other station uses an SSPA instead of a klystron and operates with analog low-level RF.</a:t>
            </a:r>
            <a:endParaRPr lang="zh-TW" altLang="zh-TW" sz="1800" dirty="0">
              <a:effectLst/>
              <a:latin typeface="新細明體" panose="02020500000000000000" pitchFamily="18" charset="-120"/>
              <a:ea typeface="新細明體" panose="02020500000000000000" pitchFamily="18" charset="-120"/>
              <a:cs typeface="新細明體" panose="02020500000000000000" pitchFamily="18" charset="-12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TW"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TW"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dirty="0"/>
              <a:t>TPS</a:t>
            </a:r>
            <a:r>
              <a:rPr lang="zh-TW" altLang="en-US" dirty="0"/>
              <a:t>的儲存環的高頻系統</a:t>
            </a:r>
            <a:r>
              <a:rPr lang="en-US" altLang="zh-TW" dirty="0"/>
              <a:t>:</a:t>
            </a:r>
            <a:r>
              <a:rPr lang="zh-TW" altLang="en-US" dirty="0"/>
              <a:t> 有兩個</a:t>
            </a:r>
            <a:r>
              <a:rPr lang="en-US" altLang="zh-TW" dirty="0"/>
              <a:t>RF</a:t>
            </a:r>
            <a:r>
              <a:rPr lang="zh-TW" altLang="en-US" dirty="0"/>
              <a:t>站，每個</a:t>
            </a:r>
            <a:r>
              <a:rPr lang="en-US" altLang="zh-TW" dirty="0"/>
              <a:t>RF</a:t>
            </a:r>
            <a:r>
              <a:rPr lang="zh-TW" altLang="en-US" dirty="0"/>
              <a:t>站有一座</a:t>
            </a:r>
            <a:r>
              <a:rPr lang="en-US" altLang="zh-TW" dirty="0"/>
              <a:t>SRF module</a:t>
            </a:r>
            <a:r>
              <a:rPr lang="zh-TW" altLang="en-US" dirty="0"/>
              <a:t>，配有一套</a:t>
            </a:r>
            <a:r>
              <a:rPr lang="en-US" altLang="zh-TW" dirty="0"/>
              <a:t>300 kW</a:t>
            </a:r>
            <a:r>
              <a:rPr lang="zh-TW" altLang="en-US" dirty="0"/>
              <a:t> </a:t>
            </a:r>
            <a:r>
              <a:rPr lang="en-US" altLang="zh-TW" dirty="0"/>
              <a:t>klystron-type</a:t>
            </a:r>
            <a:r>
              <a:rPr lang="zh-TW" altLang="en-US" dirty="0"/>
              <a:t>的</a:t>
            </a:r>
            <a:r>
              <a:rPr lang="en-US" altLang="zh-TW" dirty="0"/>
              <a:t>transmitter</a:t>
            </a:r>
            <a:r>
              <a:rPr lang="zh-TW" altLang="en-US" dirty="0"/>
              <a:t>。原本設計使用類比式</a:t>
            </a:r>
            <a:r>
              <a:rPr lang="en-US" altLang="zh-TW" dirty="0"/>
              <a:t>LLRF</a:t>
            </a:r>
            <a:r>
              <a:rPr lang="zh-TW" altLang="en-US" dirty="0"/>
              <a:t>，已開發數位式</a:t>
            </a:r>
            <a:r>
              <a:rPr lang="en-US" altLang="zh-TW" dirty="0"/>
              <a:t>LLRF</a:t>
            </a:r>
            <a:r>
              <a:rPr lang="zh-TW" altLang="en-US" dirty="0"/>
              <a:t>，其中一套以上線運轉。在其中一個</a:t>
            </a:r>
            <a:r>
              <a:rPr lang="en-US" altLang="zh-TW" dirty="0"/>
              <a:t>RF</a:t>
            </a:r>
            <a:r>
              <a:rPr lang="zh-TW" altLang="en-US" dirty="0"/>
              <a:t>站中有開發</a:t>
            </a:r>
            <a:r>
              <a:rPr lang="en-US" altLang="zh-TW" dirty="0"/>
              <a:t>300 kW</a:t>
            </a:r>
            <a:r>
              <a:rPr lang="zh-TW" altLang="en-US" dirty="0"/>
              <a:t>的</a:t>
            </a:r>
            <a:r>
              <a:rPr lang="en-US" altLang="zh-TW" dirty="0"/>
              <a:t>SSPA</a:t>
            </a:r>
            <a:r>
              <a:rPr lang="zh-TW" altLang="en-US" dirty="0"/>
              <a:t>。目前該站已切換為使用</a:t>
            </a:r>
            <a:r>
              <a:rPr lang="en-US" altLang="zh-TW" dirty="0"/>
              <a:t>SSPA</a:t>
            </a:r>
            <a:r>
              <a:rPr lang="zh-TW" altLang="en-US" dirty="0"/>
              <a:t>運轉。</a:t>
            </a:r>
          </a:p>
        </p:txBody>
      </p:sp>
      <p:sp>
        <p:nvSpPr>
          <p:cNvPr id="4" name="投影片編號版面配置區 3"/>
          <p:cNvSpPr>
            <a:spLocks noGrp="1"/>
          </p:cNvSpPr>
          <p:nvPr>
            <p:ph type="sldNum" sz="quarter" idx="5"/>
          </p:nvPr>
        </p:nvSpPr>
        <p:spPr/>
        <p:txBody>
          <a:bodyPr/>
          <a:lstStyle/>
          <a:p>
            <a:fld id="{4AA8EB26-859E-4606-A95E-5F510E6B05D8}" type="slidenum">
              <a:rPr lang="zh-TW" altLang="en-US" smtClean="0"/>
              <a:t>5</a:t>
            </a:fld>
            <a:endParaRPr lang="zh-TW" altLang="en-US"/>
          </a:p>
        </p:txBody>
      </p:sp>
    </p:spTree>
    <p:extLst>
      <p:ext uri="{BB962C8B-B14F-4D97-AF65-F5344CB8AC3E}">
        <p14:creationId xmlns:p14="http://schemas.microsoft.com/office/powerpoint/2010/main" val="29022227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sz="1800" b="1" dirty="0">
                <a:effectLst/>
                <a:latin typeface="新細明體" panose="02020500000000000000" pitchFamily="18" charset="-120"/>
                <a:ea typeface="新細明體" panose="02020500000000000000" pitchFamily="18" charset="-120"/>
                <a:cs typeface="新細明體" panose="02020500000000000000" pitchFamily="18" charset="-120"/>
              </a:rPr>
              <a:t>Now, I will discuss the operational status of the TPS high-power RF system.</a:t>
            </a:r>
            <a:endParaRPr lang="zh-TW" altLang="zh-TW" sz="1800" dirty="0">
              <a:effectLst/>
              <a:latin typeface="新細明體" panose="02020500000000000000" pitchFamily="18" charset="-120"/>
              <a:ea typeface="新細明體" panose="02020500000000000000" pitchFamily="18" charset="-120"/>
              <a:cs typeface="新細明體" panose="02020500000000000000" pitchFamily="18" charset="-120"/>
            </a:endParaRPr>
          </a:p>
          <a:p>
            <a:endParaRPr lang="zh-TW" altLang="en-US" dirty="0"/>
          </a:p>
        </p:txBody>
      </p:sp>
      <p:sp>
        <p:nvSpPr>
          <p:cNvPr id="4" name="投影片編號版面配置區 3"/>
          <p:cNvSpPr>
            <a:spLocks noGrp="1"/>
          </p:cNvSpPr>
          <p:nvPr>
            <p:ph type="sldNum" sz="quarter" idx="5"/>
          </p:nvPr>
        </p:nvSpPr>
        <p:spPr/>
        <p:txBody>
          <a:bodyPr/>
          <a:lstStyle/>
          <a:p>
            <a:fld id="{4AA8EB26-859E-4606-A95E-5F510E6B05D8}" type="slidenum">
              <a:rPr lang="zh-TW" altLang="en-US" smtClean="0"/>
              <a:t>6</a:t>
            </a:fld>
            <a:endParaRPr lang="zh-TW" altLang="en-US"/>
          </a:p>
        </p:txBody>
      </p:sp>
    </p:spTree>
    <p:extLst>
      <p:ext uri="{BB962C8B-B14F-4D97-AF65-F5344CB8AC3E}">
        <p14:creationId xmlns:p14="http://schemas.microsoft.com/office/powerpoint/2010/main" val="33581429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sz="1800" b="1" dirty="0">
                <a:effectLst/>
                <a:latin typeface="新細明體" panose="02020500000000000000" pitchFamily="18" charset="-120"/>
                <a:ea typeface="新細明體" panose="02020500000000000000" pitchFamily="18" charset="-120"/>
                <a:cs typeface="新細明體" panose="02020500000000000000" pitchFamily="18" charset="-120"/>
              </a:rPr>
              <a:t>In the initial design of TPS, both stations used Thales klystrons with a rated RF output power of 300 kW each. We operated with a 55 kV cathode voltage and 9 A cathode current, achieving a DC-to-RF efficiency of about 50%. The klystron supply unit consists of 86 units of 800 V PSM modules. During operation, the rotation frequency is 7 kHz, which we found affects the electron trajectory. In the horizontal direction, there is a disturbance at the same frequency, though it does not impact users.</a:t>
            </a:r>
            <a:endParaRPr lang="zh-TW" altLang="zh-TW" sz="1800" dirty="0">
              <a:effectLst/>
              <a:latin typeface="新細明體" panose="02020500000000000000" pitchFamily="18" charset="-120"/>
              <a:ea typeface="新細明體" panose="02020500000000000000" pitchFamily="18" charset="-120"/>
              <a:cs typeface="新細明體" panose="02020500000000000000" pitchFamily="18" charset="-120"/>
            </a:endParaRPr>
          </a:p>
          <a:p>
            <a:endParaRPr lang="en-US" altLang="zh-TW" dirty="0"/>
          </a:p>
          <a:p>
            <a:endParaRPr lang="en-US" altLang="zh-TW" dirty="0"/>
          </a:p>
          <a:p>
            <a:r>
              <a:rPr lang="zh-TW" altLang="en-US" dirty="0"/>
              <a:t>在</a:t>
            </a:r>
            <a:r>
              <a:rPr lang="en-US" altLang="zh-TW" dirty="0"/>
              <a:t>TPS</a:t>
            </a:r>
            <a:r>
              <a:rPr lang="zh-TW" altLang="en-US" dirty="0"/>
              <a:t>高頻系統設計中，兩個</a:t>
            </a:r>
            <a:r>
              <a:rPr lang="en-US" altLang="zh-TW" dirty="0"/>
              <a:t>RF</a:t>
            </a:r>
            <a:r>
              <a:rPr lang="zh-TW" altLang="en-US" dirty="0"/>
              <a:t>站都使用</a:t>
            </a:r>
            <a:r>
              <a:rPr lang="en-US" altLang="zh-TW" dirty="0"/>
              <a:t>klystron</a:t>
            </a:r>
            <a:r>
              <a:rPr lang="zh-TW" altLang="en-US" dirty="0"/>
              <a:t>型式的高頻發射機。我們使用</a:t>
            </a:r>
            <a:r>
              <a:rPr lang="en-US" altLang="zh-TW" dirty="0"/>
              <a:t>300 kW Thales</a:t>
            </a:r>
            <a:r>
              <a:rPr lang="zh-TW" altLang="en-US" dirty="0"/>
              <a:t>的</a:t>
            </a:r>
            <a:r>
              <a:rPr lang="en-US" altLang="zh-TW" dirty="0"/>
              <a:t>klystron</a:t>
            </a:r>
            <a:r>
              <a:rPr lang="zh-TW" altLang="en-US" dirty="0"/>
              <a:t>，運轉時的高壓約為</a:t>
            </a:r>
            <a:r>
              <a:rPr lang="en-US" altLang="zh-TW" dirty="0"/>
              <a:t>55 kV</a:t>
            </a:r>
            <a:r>
              <a:rPr lang="zh-TW" altLang="en-US" dirty="0"/>
              <a:t>，其</a:t>
            </a:r>
            <a:r>
              <a:rPr lang="en-US" altLang="zh-TW" dirty="0"/>
              <a:t>cathode current</a:t>
            </a:r>
            <a:r>
              <a:rPr lang="zh-TW" altLang="en-US" dirty="0"/>
              <a:t>約為</a:t>
            </a:r>
            <a:r>
              <a:rPr lang="en-US" altLang="zh-TW" dirty="0"/>
              <a:t>9 A</a:t>
            </a:r>
            <a:r>
              <a:rPr lang="zh-TW" altLang="en-US" dirty="0"/>
              <a:t>。在</a:t>
            </a:r>
            <a:r>
              <a:rPr lang="en-US" altLang="zh-TW" dirty="0"/>
              <a:t>250 kW</a:t>
            </a:r>
            <a:r>
              <a:rPr lang="zh-TW" altLang="en-US" dirty="0"/>
              <a:t>輸出時，其</a:t>
            </a:r>
            <a:r>
              <a:rPr lang="en-US" altLang="zh-TW" dirty="0"/>
              <a:t>DC</a:t>
            </a:r>
            <a:r>
              <a:rPr lang="zh-TW" altLang="en-US" dirty="0"/>
              <a:t>轉換成</a:t>
            </a:r>
            <a:r>
              <a:rPr lang="en-US" altLang="zh-TW" dirty="0"/>
              <a:t>RF</a:t>
            </a:r>
            <a:r>
              <a:rPr lang="zh-TW" altLang="en-US" dirty="0"/>
              <a:t>的效率約為</a:t>
            </a:r>
            <a:r>
              <a:rPr lang="en-US" altLang="zh-TW" dirty="0"/>
              <a:t>50%</a:t>
            </a:r>
            <a:r>
              <a:rPr lang="zh-TW" altLang="en-US" dirty="0"/>
              <a:t>。這系統使用</a:t>
            </a:r>
            <a:r>
              <a:rPr lang="en-US" altLang="zh-TW" dirty="0"/>
              <a:t>PSM</a:t>
            </a:r>
            <a:r>
              <a:rPr lang="zh-TW" altLang="en-US" dirty="0"/>
              <a:t>型式的</a:t>
            </a:r>
            <a:r>
              <a:rPr lang="en-US" altLang="zh-TW" dirty="0"/>
              <a:t>supply unit(</a:t>
            </a:r>
            <a:r>
              <a:rPr lang="zh-TW" altLang="en-US" dirty="0"/>
              <a:t>高壓電源供應器系統</a:t>
            </a:r>
            <a:r>
              <a:rPr lang="en-US" altLang="zh-TW" dirty="0"/>
              <a:t>)</a:t>
            </a:r>
            <a:r>
              <a:rPr lang="zh-TW" altLang="en-US" dirty="0"/>
              <a:t>，其中包含了</a:t>
            </a:r>
            <a:r>
              <a:rPr lang="en-US" altLang="zh-TW" dirty="0"/>
              <a:t>86</a:t>
            </a:r>
            <a:r>
              <a:rPr lang="zh-TW" altLang="en-US" dirty="0"/>
              <a:t>個</a:t>
            </a:r>
            <a:r>
              <a:rPr lang="en-US" altLang="zh-TW" dirty="0"/>
              <a:t>PSM</a:t>
            </a:r>
            <a:r>
              <a:rPr lang="zh-TW" altLang="en-US" dirty="0"/>
              <a:t>模組，每個模組的輸出電壓為</a:t>
            </a:r>
            <a:r>
              <a:rPr lang="en-US" altLang="zh-TW" dirty="0"/>
              <a:t>800V</a:t>
            </a:r>
            <a:r>
              <a:rPr lang="zh-TW" altLang="en-US" dirty="0"/>
              <a:t>。所需的高壓透過切換</a:t>
            </a:r>
            <a:r>
              <a:rPr lang="en-US" altLang="zh-TW" dirty="0"/>
              <a:t>PSM</a:t>
            </a:r>
            <a:r>
              <a:rPr lang="zh-TW" altLang="en-US" dirty="0"/>
              <a:t>模組產生，</a:t>
            </a:r>
            <a:r>
              <a:rPr lang="en-US" altLang="zh-TW" dirty="0"/>
              <a:t>PSM</a:t>
            </a:r>
            <a:r>
              <a:rPr lang="zh-TW" altLang="en-US" dirty="0"/>
              <a:t> </a:t>
            </a:r>
            <a:r>
              <a:rPr lang="en-US" altLang="zh-TW" dirty="0"/>
              <a:t>rotation</a:t>
            </a:r>
            <a:r>
              <a:rPr lang="zh-TW" altLang="en-US" dirty="0"/>
              <a:t>的頻率約為</a:t>
            </a:r>
            <a:r>
              <a:rPr lang="en-US" altLang="zh-TW" dirty="0"/>
              <a:t>7kHz</a:t>
            </a:r>
            <a:r>
              <a:rPr lang="zh-TW" altLang="en-US" dirty="0"/>
              <a:t>，這樣的切換所造成的雜訊會影響到電子束的軌道。下圖是單獨以</a:t>
            </a:r>
            <a:r>
              <a:rPr lang="en-US" altLang="zh-TW" dirty="0"/>
              <a:t>klystron type</a:t>
            </a:r>
            <a:r>
              <a:rPr lang="zh-TW" altLang="en-US" dirty="0"/>
              <a:t> </a:t>
            </a:r>
            <a:r>
              <a:rPr lang="en-US" altLang="zh-TW" dirty="0"/>
              <a:t>transmitter</a:t>
            </a:r>
            <a:r>
              <a:rPr lang="zh-TW" altLang="en-US" dirty="0"/>
              <a:t>運轉時的</a:t>
            </a:r>
            <a:r>
              <a:rPr lang="en-US" altLang="zh-TW" dirty="0"/>
              <a:t>BPM(beam position monitor)</a:t>
            </a:r>
            <a:r>
              <a:rPr lang="zh-TW" altLang="en-US" dirty="0"/>
              <a:t>頻譜，可以清楚看見在</a:t>
            </a:r>
            <a:r>
              <a:rPr lang="en-US" altLang="zh-TW" dirty="0"/>
              <a:t>7kHz</a:t>
            </a:r>
            <a:r>
              <a:rPr lang="zh-TW" altLang="en-US" dirty="0"/>
              <a:t>處有較強的擾動</a:t>
            </a:r>
            <a:r>
              <a:rPr lang="en-US" altLang="zh-TW" dirty="0"/>
              <a:t>(</a:t>
            </a:r>
            <a:r>
              <a:rPr lang="zh-TW" altLang="en-US" dirty="0"/>
              <a:t>現階段此頻率的擾動不影響用戶</a:t>
            </a:r>
            <a:r>
              <a:rPr lang="en-US" altLang="zh-TW" dirty="0"/>
              <a:t>)</a:t>
            </a:r>
            <a:r>
              <a:rPr lang="zh-TW" altLang="en-US" dirty="0"/>
              <a:t>。</a:t>
            </a:r>
          </a:p>
        </p:txBody>
      </p:sp>
      <p:sp>
        <p:nvSpPr>
          <p:cNvPr id="4" name="投影片編號版面配置區 3"/>
          <p:cNvSpPr>
            <a:spLocks noGrp="1"/>
          </p:cNvSpPr>
          <p:nvPr>
            <p:ph type="sldNum" sz="quarter" idx="5"/>
          </p:nvPr>
        </p:nvSpPr>
        <p:spPr/>
        <p:txBody>
          <a:bodyPr/>
          <a:lstStyle/>
          <a:p>
            <a:fld id="{4AA8EB26-859E-4606-A95E-5F510E6B05D8}" type="slidenum">
              <a:rPr lang="zh-TW" altLang="en-US" smtClean="0"/>
              <a:t>7</a:t>
            </a:fld>
            <a:endParaRPr lang="zh-TW" altLang="en-US"/>
          </a:p>
        </p:txBody>
      </p:sp>
    </p:spTree>
    <p:extLst>
      <p:ext uri="{BB962C8B-B14F-4D97-AF65-F5344CB8AC3E}">
        <p14:creationId xmlns:p14="http://schemas.microsoft.com/office/powerpoint/2010/main" val="33915035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sz="1800" b="1" dirty="0">
                <a:effectLst/>
                <a:latin typeface="新細明體" panose="02020500000000000000" pitchFamily="18" charset="-120"/>
                <a:ea typeface="新細明體" panose="02020500000000000000" pitchFamily="18" charset="-120"/>
                <a:cs typeface="新細明體" panose="02020500000000000000" pitchFamily="18" charset="-120"/>
              </a:rPr>
              <a:t>Here are the statistics of TPS RF system failures from 2017 to June 2024 during user beam time. In the early stages, most failures were vacuum trips due to the RF coupler. After applying a bias to inhibit the </a:t>
            </a:r>
            <a:r>
              <a:rPr lang="en-US" altLang="zh-TW" sz="1800" b="1" dirty="0" err="1">
                <a:effectLst/>
                <a:latin typeface="新細明體" panose="02020500000000000000" pitchFamily="18" charset="-120"/>
                <a:ea typeface="新細明體" panose="02020500000000000000" pitchFamily="18" charset="-120"/>
                <a:cs typeface="新細明體" panose="02020500000000000000" pitchFamily="18" charset="-120"/>
              </a:rPr>
              <a:t>multipactor</a:t>
            </a:r>
            <a:r>
              <a:rPr lang="en-US" altLang="zh-TW" sz="1800" b="1" dirty="0">
                <a:effectLst/>
                <a:latin typeface="新細明體" panose="02020500000000000000" pitchFamily="18" charset="-120"/>
                <a:ea typeface="新細明體" panose="02020500000000000000" pitchFamily="18" charset="-120"/>
                <a:cs typeface="新細明體" panose="02020500000000000000" pitchFamily="18" charset="-120"/>
              </a:rPr>
              <a:t> effect, this issue has been resolved. Recently, failures have been related to the transmitters, such as reflection due to TCU anomalies, cooling water flow anomalies, pre-amplifier anomalies, etc. Trips due to high voltage are still under investigation.</a:t>
            </a:r>
            <a:endParaRPr lang="zh-TW" altLang="zh-TW" sz="1800" dirty="0">
              <a:effectLst/>
              <a:latin typeface="新細明體" panose="02020500000000000000" pitchFamily="18" charset="-120"/>
              <a:ea typeface="新細明體" panose="02020500000000000000" pitchFamily="18" charset="-120"/>
              <a:cs typeface="新細明體" panose="02020500000000000000" pitchFamily="18" charset="-120"/>
            </a:endParaRPr>
          </a:p>
          <a:p>
            <a:endParaRPr lang="en-US" altLang="zh-TW" dirty="0"/>
          </a:p>
          <a:p>
            <a:endParaRPr lang="en-US" altLang="zh-TW" dirty="0"/>
          </a:p>
          <a:p>
            <a:r>
              <a:rPr lang="zh-TW" altLang="en-US" dirty="0"/>
              <a:t>左圖是自</a:t>
            </a:r>
            <a:r>
              <a:rPr lang="en-US" altLang="zh-TW" dirty="0"/>
              <a:t>2017</a:t>
            </a:r>
            <a:r>
              <a:rPr lang="zh-TW" altLang="en-US" dirty="0"/>
              <a:t>年起，在用戶時段因</a:t>
            </a:r>
            <a:r>
              <a:rPr lang="en-US" altLang="zh-TW" dirty="0"/>
              <a:t>RF</a:t>
            </a:r>
            <a:r>
              <a:rPr lang="zh-TW" altLang="en-US" dirty="0"/>
              <a:t>系統當機的統計，除了早期有大部分</a:t>
            </a:r>
            <a:r>
              <a:rPr lang="en-US" altLang="zh-TW" dirty="0"/>
              <a:t>RF</a:t>
            </a:r>
            <a:r>
              <a:rPr lang="zh-TW" altLang="en-US" dirty="0"/>
              <a:t>系統當機是因為</a:t>
            </a:r>
            <a:r>
              <a:rPr lang="en-US" altLang="zh-TW" dirty="0"/>
              <a:t>RF coupler</a:t>
            </a:r>
            <a:r>
              <a:rPr lang="zh-TW" altLang="en-US" dirty="0"/>
              <a:t>的真空事件引發之外</a:t>
            </a:r>
            <a:r>
              <a:rPr lang="en-US" altLang="zh-TW" dirty="0"/>
              <a:t>(</a:t>
            </a:r>
            <a:r>
              <a:rPr lang="zh-TW" altLang="en-US" dirty="0"/>
              <a:t>解決方式是在</a:t>
            </a:r>
            <a:r>
              <a:rPr lang="en-US" altLang="zh-TW" dirty="0"/>
              <a:t>coupler</a:t>
            </a:r>
            <a:r>
              <a:rPr lang="zh-TW" altLang="en-US" dirty="0"/>
              <a:t>處施加偏壓</a:t>
            </a:r>
            <a:r>
              <a:rPr lang="en-US" altLang="zh-TW" dirty="0"/>
              <a:t>1200~1300</a:t>
            </a:r>
            <a:r>
              <a:rPr lang="zh-TW" altLang="en-US" dirty="0"/>
              <a:t> </a:t>
            </a:r>
            <a:r>
              <a:rPr lang="en-US" altLang="zh-TW" dirty="0"/>
              <a:t>V</a:t>
            </a:r>
            <a:r>
              <a:rPr lang="zh-TW" altLang="en-US" dirty="0"/>
              <a:t>，壓抑</a:t>
            </a:r>
            <a:r>
              <a:rPr lang="en-US" altLang="zh-TW" dirty="0" err="1"/>
              <a:t>multipacting</a:t>
            </a:r>
            <a:r>
              <a:rPr lang="zh-TW" altLang="en-US" dirty="0"/>
              <a:t>的發生</a:t>
            </a:r>
            <a:r>
              <a:rPr lang="en-US" altLang="zh-TW" dirty="0"/>
              <a:t>)</a:t>
            </a:r>
            <a:r>
              <a:rPr lang="zh-TW" altLang="en-US" dirty="0"/>
              <a:t>，其他部分中由高頻發射機造成的當機佔了很大的一部分。右圖是高頻發射機當機的各種原因比率，共有</a:t>
            </a:r>
            <a:r>
              <a:rPr lang="en-US" altLang="zh-TW" dirty="0"/>
              <a:t>31</a:t>
            </a:r>
            <a:r>
              <a:rPr lang="zh-TW" altLang="en-US" dirty="0"/>
              <a:t>次高頻發射機</a:t>
            </a:r>
            <a:r>
              <a:rPr lang="en-US" altLang="zh-TW" dirty="0"/>
              <a:t>trip</a:t>
            </a:r>
            <a:r>
              <a:rPr lang="zh-TW" altLang="en-US" dirty="0"/>
              <a:t>事件，其中包含了</a:t>
            </a:r>
            <a:r>
              <a:rPr lang="en-US" altLang="zh-TW" dirty="0"/>
              <a:t>TCU</a:t>
            </a:r>
            <a:r>
              <a:rPr lang="zh-TW" altLang="en-US" dirty="0"/>
              <a:t>異常導致的反射過高、水系統異常、</a:t>
            </a:r>
            <a:r>
              <a:rPr lang="en-US" altLang="zh-TW" dirty="0"/>
              <a:t>pre-amplifier</a:t>
            </a:r>
            <a:r>
              <a:rPr lang="zh-TW" altLang="en-US" dirty="0"/>
              <a:t>異常等，其中有部分與高壓相關的事件，其原因尚未釐清。</a:t>
            </a:r>
          </a:p>
        </p:txBody>
      </p:sp>
      <p:sp>
        <p:nvSpPr>
          <p:cNvPr id="4" name="投影片編號版面配置區 3"/>
          <p:cNvSpPr>
            <a:spLocks noGrp="1"/>
          </p:cNvSpPr>
          <p:nvPr>
            <p:ph type="sldNum" sz="quarter" idx="5"/>
          </p:nvPr>
        </p:nvSpPr>
        <p:spPr/>
        <p:txBody>
          <a:bodyPr/>
          <a:lstStyle/>
          <a:p>
            <a:fld id="{4AA8EB26-859E-4606-A95E-5F510E6B05D8}" type="slidenum">
              <a:rPr lang="zh-TW" altLang="en-US" smtClean="0"/>
              <a:t>8</a:t>
            </a:fld>
            <a:endParaRPr lang="zh-TW" altLang="en-US"/>
          </a:p>
        </p:txBody>
      </p:sp>
    </p:spTree>
    <p:extLst>
      <p:ext uri="{BB962C8B-B14F-4D97-AF65-F5344CB8AC3E}">
        <p14:creationId xmlns:p14="http://schemas.microsoft.com/office/powerpoint/2010/main" val="20729608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sz="2800" b="1" dirty="0"/>
              <a:t>During the development of the klystron system, we created a test stand for PSM modules. This stand converts AC input to the 570 V input voltage required by the PSM modules via a transformer. It also includes a circuit breaker, fiber optic modules, and interlocking protection systems. When PSM modules are damaged, they can be debugged and repaired using this test stand, and the repaired modules can also be tested on this platform.</a:t>
            </a:r>
            <a:r>
              <a:rPr lang="zh-TW" altLang="en-US" sz="2800" b="1" dirty="0"/>
              <a:t> </a:t>
            </a:r>
            <a:r>
              <a:rPr lang="en-US" altLang="zh-TW" sz="2800" b="1" dirty="0"/>
              <a:t>We have collected statistics on PSM module damage since operation began, and most failures have been due to transformer issues. After replacement, all repaired PSM modules have functioned properly.</a:t>
            </a:r>
            <a:endParaRPr lang="en-US" altLang="zh-TW" sz="2800" dirty="0"/>
          </a:p>
          <a:p>
            <a:endParaRPr lang="en-US" altLang="zh-TW" dirty="0"/>
          </a:p>
          <a:p>
            <a:endParaRPr lang="en-US" altLang="zh-TW" dirty="0"/>
          </a:p>
          <a:p>
            <a:r>
              <a:rPr lang="zh-TW" altLang="en-US" dirty="0"/>
              <a:t>在</a:t>
            </a:r>
            <a:r>
              <a:rPr lang="en-US" altLang="zh-TW" dirty="0"/>
              <a:t>klystron</a:t>
            </a:r>
            <a:r>
              <a:rPr lang="zh-TW" altLang="en-US" dirty="0"/>
              <a:t>系統的開發上，們開發了</a:t>
            </a:r>
            <a:r>
              <a:rPr lang="en-US" altLang="zh-TW" dirty="0"/>
              <a:t>PSM</a:t>
            </a:r>
            <a:r>
              <a:rPr lang="zh-TW" altLang="en-US" dirty="0"/>
              <a:t>模組的測試平台</a:t>
            </a:r>
            <a:r>
              <a:rPr lang="en-US" altLang="zh-TW" dirty="0"/>
              <a:t>(</a:t>
            </a:r>
            <a:r>
              <a:rPr lang="zh-TW" altLang="en-US" dirty="0"/>
              <a:t>右下圖片，右上為架構圖</a:t>
            </a:r>
            <a:r>
              <a:rPr lang="en-US" altLang="zh-TW" dirty="0"/>
              <a:t>)</a:t>
            </a:r>
            <a:r>
              <a:rPr lang="zh-TW" altLang="en-US" dirty="0"/>
              <a:t>，可將</a:t>
            </a:r>
            <a:r>
              <a:rPr lang="en-US" altLang="zh-TW" dirty="0"/>
              <a:t>AC</a:t>
            </a:r>
            <a:r>
              <a:rPr lang="zh-TW" altLang="en-US" dirty="0"/>
              <a:t> 輸入透過變壓器轉換成</a:t>
            </a:r>
            <a:r>
              <a:rPr lang="en-US" altLang="zh-TW" dirty="0"/>
              <a:t>PSM</a:t>
            </a:r>
            <a:r>
              <a:rPr lang="zh-TW" altLang="en-US" dirty="0"/>
              <a:t>模組所需的</a:t>
            </a:r>
            <a:r>
              <a:rPr lang="en-US" altLang="zh-TW" dirty="0"/>
              <a:t>570V</a:t>
            </a:r>
            <a:r>
              <a:rPr lang="zh-TW" altLang="en-US" dirty="0"/>
              <a:t>輸入電壓，此平台也包含</a:t>
            </a:r>
            <a:r>
              <a:rPr lang="en-US" altLang="zh-TW" dirty="0"/>
              <a:t>circuit break</a:t>
            </a:r>
            <a:r>
              <a:rPr lang="zh-TW" altLang="en-US" dirty="0"/>
              <a:t>、光纖模組與連鎖保護系統等。當</a:t>
            </a:r>
            <a:r>
              <a:rPr lang="en-US" altLang="zh-TW" dirty="0"/>
              <a:t>PSM</a:t>
            </a:r>
            <a:r>
              <a:rPr lang="zh-TW" altLang="en-US" dirty="0"/>
              <a:t>模組損壞時，可以透過此</a:t>
            </a:r>
            <a:r>
              <a:rPr lang="en-US" altLang="zh-TW" dirty="0"/>
              <a:t>test stand</a:t>
            </a:r>
            <a:r>
              <a:rPr lang="zh-TW" altLang="en-US" dirty="0"/>
              <a:t>進行除錯，修復完畢的模組也可在此平台進行測試。我們有統計自運轉以來的</a:t>
            </a:r>
            <a:r>
              <a:rPr lang="en-US" altLang="zh-TW" dirty="0"/>
              <a:t>PSM</a:t>
            </a:r>
            <a:r>
              <a:rPr lang="zh-TW" altLang="en-US" dirty="0"/>
              <a:t>模組損壞的狀況，絕大部分都是變壓器故障</a:t>
            </a:r>
            <a:r>
              <a:rPr lang="en-US" altLang="zh-TW" dirty="0"/>
              <a:t>(</a:t>
            </a:r>
            <a:r>
              <a:rPr lang="zh-TW" altLang="en-US" dirty="0"/>
              <a:t>中圖為一例</a:t>
            </a:r>
            <a:r>
              <a:rPr lang="en-US" altLang="zh-TW" dirty="0"/>
              <a:t>)</a:t>
            </a:r>
            <a:r>
              <a:rPr lang="zh-TW" altLang="en-US" dirty="0"/>
              <a:t>。而修復完的</a:t>
            </a:r>
            <a:r>
              <a:rPr lang="en-US" altLang="zh-TW" dirty="0"/>
              <a:t>PSM</a:t>
            </a:r>
            <a:r>
              <a:rPr lang="zh-TW" altLang="en-US" dirty="0"/>
              <a:t>模組換上運轉後都工作正常。</a:t>
            </a:r>
          </a:p>
        </p:txBody>
      </p:sp>
      <p:sp>
        <p:nvSpPr>
          <p:cNvPr id="4" name="投影片編號版面配置區 3"/>
          <p:cNvSpPr>
            <a:spLocks noGrp="1"/>
          </p:cNvSpPr>
          <p:nvPr>
            <p:ph type="sldNum" sz="quarter" idx="5"/>
          </p:nvPr>
        </p:nvSpPr>
        <p:spPr/>
        <p:txBody>
          <a:bodyPr/>
          <a:lstStyle/>
          <a:p>
            <a:fld id="{4AA8EB26-859E-4606-A95E-5F510E6B05D8}" type="slidenum">
              <a:rPr lang="zh-TW" altLang="en-US" smtClean="0"/>
              <a:t>9</a:t>
            </a:fld>
            <a:endParaRPr lang="zh-TW" altLang="en-US"/>
          </a:p>
        </p:txBody>
      </p:sp>
    </p:spTree>
    <p:extLst>
      <p:ext uri="{BB962C8B-B14F-4D97-AF65-F5344CB8AC3E}">
        <p14:creationId xmlns:p14="http://schemas.microsoft.com/office/powerpoint/2010/main" val="5505088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pic>
        <p:nvPicPr>
          <p:cNvPr id="13" name="Picture 1" descr="封面底圖.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57699"/>
            <a:ext cx="12192000" cy="6522669"/>
          </a:xfrm>
          <a:prstGeom prst="rect">
            <a:avLst/>
          </a:prstGeom>
        </p:spPr>
      </p:pic>
      <p:sp>
        <p:nvSpPr>
          <p:cNvPr id="2" name="Title 1"/>
          <p:cNvSpPr>
            <a:spLocks noGrp="1"/>
          </p:cNvSpPr>
          <p:nvPr>
            <p:ph type="ctrTitle"/>
          </p:nvPr>
        </p:nvSpPr>
        <p:spPr>
          <a:xfrm>
            <a:off x="1005263" y="1449238"/>
            <a:ext cx="10058400" cy="1768416"/>
          </a:xfrm>
        </p:spPr>
        <p:txBody>
          <a:bodyPr anchor="ctr">
            <a:normAutofit/>
          </a:bodyPr>
          <a:lstStyle>
            <a:lvl1pPr algn="ctr">
              <a:lnSpc>
                <a:spcPct val="100000"/>
              </a:lnSpc>
              <a:defRPr sz="4800" b="1" spc="-50" baseline="0">
                <a:solidFill>
                  <a:schemeClr val="tx1">
                    <a:lumMod val="85000"/>
                    <a:lumOff val="15000"/>
                  </a:schemeClr>
                </a:solidFill>
              </a:defRPr>
            </a:lvl1pPr>
          </a:lstStyle>
          <a:p>
            <a:r>
              <a:rPr lang="zh-TW" altLang="en-US"/>
              <a:t>按一下以編輯母片標題樣式</a:t>
            </a:r>
            <a:endParaRPr lang="en-US" dirty="0"/>
          </a:p>
        </p:txBody>
      </p:sp>
      <p:sp>
        <p:nvSpPr>
          <p:cNvPr id="3" name="Subtitle 2"/>
          <p:cNvSpPr>
            <a:spLocks noGrp="1"/>
          </p:cNvSpPr>
          <p:nvPr>
            <p:ph type="subTitle" idx="1"/>
          </p:nvPr>
        </p:nvSpPr>
        <p:spPr>
          <a:xfrm>
            <a:off x="1566562" y="5960859"/>
            <a:ext cx="9058887" cy="659999"/>
          </a:xfrm>
        </p:spPr>
        <p:txBody>
          <a:bodyPr lIns="91440" rIns="91440" anchor="ctr">
            <a:normAutofit/>
          </a:bodyPr>
          <a:lstStyle>
            <a:lvl1pPr marL="0" indent="0" algn="ctr">
              <a:buNone/>
              <a:defRPr sz="2400" b="1"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zh-TW" altLang="en-US"/>
              <a:t>按一下以編輯母片副標題樣式</a:t>
            </a:r>
            <a:endParaRPr lang="en-US" dirty="0"/>
          </a:p>
        </p:txBody>
      </p:sp>
      <p:pic>
        <p:nvPicPr>
          <p:cNvPr id="6" name="Picture 2" descr="D:\DATA\照片&amp;圖檔\中心\logo\logo+nsrrc001.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50828" y="260356"/>
            <a:ext cx="4164013" cy="792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195321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12EEAADB-7E02-415A-8FD2-E99FEB34FF76}" type="datetime1">
              <a:rPr lang="zh-TW" altLang="en-US" smtClean="0"/>
              <a:t>2024/9/9</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6716B1A3-E686-460C-9FF8-BE16E58B194A}" type="slidenum">
              <a:rPr lang="zh-TW" altLang="en-US" smtClean="0"/>
              <a:t>‹#›</a:t>
            </a:fld>
            <a:endParaRPr lang="zh-TW" altLang="en-US"/>
          </a:p>
        </p:txBody>
      </p:sp>
    </p:spTree>
    <p:extLst>
      <p:ext uri="{BB962C8B-B14F-4D97-AF65-F5344CB8AC3E}">
        <p14:creationId xmlns:p14="http://schemas.microsoft.com/office/powerpoint/2010/main" val="24893763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直排標題及文字">
    <p:spTree>
      <p:nvGrpSpPr>
        <p:cNvPr id="1" name=""/>
        <p:cNvGrpSpPr/>
        <p:nvPr/>
      </p:nvGrpSpPr>
      <p:grpSpPr>
        <a:xfrm>
          <a:off x="0" y="0"/>
          <a:ext cx="0" cy="0"/>
          <a:chOff x="0" y="0"/>
          <a:chExt cx="0" cy="0"/>
        </a:xfrm>
      </p:grpSpPr>
      <p:sp>
        <p:nvSpPr>
          <p:cNvPr id="7" name="Rectangle 6"/>
          <p:cNvSpPr/>
          <p:nvPr/>
        </p:nvSpPr>
        <p:spPr>
          <a:xfrm>
            <a:off x="3181" y="6400800"/>
            <a:ext cx="12188825" cy="457200"/>
          </a:xfrm>
          <a:prstGeom prst="rect">
            <a:avLst/>
          </a:prstGeom>
          <a:solidFill>
            <a:srgbClr val="BD582C"/>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21" y="6334316"/>
            <a:ext cx="12188825" cy="64008"/>
          </a:xfrm>
          <a:prstGeom prst="rect">
            <a:avLst/>
          </a:prstGeom>
          <a:solidFill>
            <a:srgbClr val="E4831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2" y="414786"/>
            <a:ext cx="2628900" cy="5757421"/>
          </a:xfrm>
        </p:spPr>
        <p:txBody>
          <a:bodyPr vert="eaVert"/>
          <a:lstStyle/>
          <a:p>
            <a:r>
              <a:rPr lang="zh-TW" altLang="en-US"/>
              <a:t>按一下以編輯母片標題樣式</a:t>
            </a:r>
            <a:endParaRPr lang="en-US" dirty="0"/>
          </a:p>
        </p:txBody>
      </p:sp>
      <p:sp>
        <p:nvSpPr>
          <p:cNvPr id="3" name="Vertical Text Placeholder 2"/>
          <p:cNvSpPr>
            <a:spLocks noGrp="1"/>
          </p:cNvSpPr>
          <p:nvPr>
            <p:ph type="body" orient="vert" idx="1"/>
          </p:nvPr>
        </p:nvSpPr>
        <p:spPr>
          <a:xfrm>
            <a:off x="838203" y="414779"/>
            <a:ext cx="7734300" cy="5757420"/>
          </a:xfrm>
        </p:spPr>
        <p:txBody>
          <a:bodyPr vert="eaVert" lIns="45720" tIns="0" rIns="45720" bIns="0"/>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41D204C5-B6EE-4F78-82CD-5BD47BCEA57C}" type="datetime1">
              <a:rPr lang="zh-TW" altLang="en-US" smtClean="0"/>
              <a:t>2024/9/9</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6716B1A3-E686-460C-9FF8-BE16E58B194A}" type="slidenum">
              <a:rPr lang="zh-TW" altLang="en-US" smtClean="0"/>
              <a:t>‹#›</a:t>
            </a:fld>
            <a:endParaRPr lang="zh-TW" altLang="en-US"/>
          </a:p>
        </p:txBody>
      </p:sp>
    </p:spTree>
    <p:extLst>
      <p:ext uri="{BB962C8B-B14F-4D97-AF65-F5344CB8AC3E}">
        <p14:creationId xmlns:p14="http://schemas.microsoft.com/office/powerpoint/2010/main" val="2554263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hangingPunct="0">
              <a:defRPr sz="4000"/>
            </a:lvl1pPr>
          </a:lstStyle>
          <a:p>
            <a:r>
              <a:rPr lang="zh-TW" altLang="en-US"/>
              <a:t>按一下以編輯母片標題樣式</a:t>
            </a:r>
            <a:endParaRPr lang="en-US" dirty="0"/>
          </a:p>
        </p:txBody>
      </p:sp>
      <p:sp>
        <p:nvSpPr>
          <p:cNvPr id="3" name="Content Placeholder 2"/>
          <p:cNvSpPr>
            <a:spLocks noGrp="1"/>
          </p:cNvSpPr>
          <p:nvPr>
            <p:ph idx="1"/>
          </p:nvPr>
        </p:nvSpPr>
        <p:spPr/>
        <p:txBody>
          <a:bodyPr/>
          <a:lstStyle>
            <a:lvl1pPr marL="361950" indent="-361950" hangingPunct="0">
              <a:buClr>
                <a:srgbClr val="E48312"/>
              </a:buClr>
              <a:buFont typeface="Wingdings" panose="05000000000000000000" pitchFamily="2" charset="2"/>
              <a:buChar char="p"/>
              <a:tabLst>
                <a:tab pos="361950" algn="l"/>
              </a:tabLst>
              <a:defRPr/>
            </a:lvl1pPr>
            <a:lvl2pPr hangingPunct="0">
              <a:buClr>
                <a:srgbClr val="E48312"/>
              </a:buClr>
              <a:defRPr/>
            </a:lvl2pPr>
            <a:lvl3pPr hangingPunct="0">
              <a:buClr>
                <a:srgbClr val="E48312"/>
              </a:buClr>
              <a:defRPr/>
            </a:lvl3pPr>
            <a:lvl4pPr hangingPunct="0">
              <a:buClr>
                <a:srgbClr val="E48312"/>
              </a:buClr>
              <a:defRPr/>
            </a:lvl4pPr>
            <a:lvl5pPr hangingPunct="0">
              <a:buClr>
                <a:srgbClr val="E48312"/>
              </a:buClr>
              <a:defRPr/>
            </a:lvl5p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lvl1pPr>
              <a:defRPr b="1"/>
            </a:lvl1pPr>
          </a:lstStyle>
          <a:p>
            <a:fld id="{6716B1A3-E686-460C-9FF8-BE16E58B194A}" type="slidenum">
              <a:rPr lang="zh-TW" altLang="en-US" smtClean="0"/>
              <a:t>‹#›</a:t>
            </a:fld>
            <a:endParaRPr lang="zh-TW" altLang="en-US"/>
          </a:p>
        </p:txBody>
      </p:sp>
    </p:spTree>
    <p:extLst>
      <p:ext uri="{BB962C8B-B14F-4D97-AF65-F5344CB8AC3E}">
        <p14:creationId xmlns:p14="http://schemas.microsoft.com/office/powerpoint/2010/main" val="5167991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章節標題">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81" y="5002340"/>
            <a:ext cx="12188825" cy="1855660"/>
          </a:xfrm>
          <a:prstGeom prst="rect">
            <a:avLst/>
          </a:prstGeom>
          <a:solidFill>
            <a:srgbClr val="BD582C"/>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21" y="4891596"/>
            <a:ext cx="12188825" cy="64008"/>
          </a:xfrm>
          <a:prstGeom prst="rect">
            <a:avLst/>
          </a:prstGeom>
          <a:solidFill>
            <a:srgbClr val="E4831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0" y="1502894"/>
            <a:ext cx="12188846" cy="2236916"/>
          </a:xfrm>
        </p:spPr>
        <p:txBody>
          <a:bodyPr anchor="b" anchorCtr="0">
            <a:normAutofit/>
          </a:bodyPr>
          <a:lstStyle>
            <a:lvl1pPr algn="ctr">
              <a:lnSpc>
                <a:spcPct val="85000"/>
              </a:lnSpc>
              <a:defRPr sz="5400" b="1">
                <a:solidFill>
                  <a:schemeClr val="tx1">
                    <a:lumMod val="85000"/>
                    <a:lumOff val="15000"/>
                  </a:schemeClr>
                </a:solidFill>
              </a:defRPr>
            </a:lvl1pPr>
          </a:lstStyle>
          <a:p>
            <a:r>
              <a:rPr lang="zh-TW" altLang="en-US"/>
              <a:t>按一下以編輯母片標題樣式</a:t>
            </a:r>
            <a:endParaRPr lang="en-US" dirty="0"/>
          </a:p>
        </p:txBody>
      </p:sp>
      <p:sp>
        <p:nvSpPr>
          <p:cNvPr id="4" name="Date Placeholder 3"/>
          <p:cNvSpPr>
            <a:spLocks noGrp="1"/>
          </p:cNvSpPr>
          <p:nvPr>
            <p:ph type="dt" sz="half" idx="10"/>
          </p:nvPr>
        </p:nvSpPr>
        <p:spPr/>
        <p:txBody>
          <a:bodyPr/>
          <a:lstStyle/>
          <a:p>
            <a:fld id="{DA2FC2E2-2523-4253-9363-8116E2D90EFC}" type="datetime1">
              <a:rPr lang="zh-TW" altLang="en-US" smtClean="0"/>
              <a:t>2024/9/9</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6716B1A3-E686-460C-9FF8-BE16E58B194A}" type="slidenum">
              <a:rPr lang="zh-TW" altLang="en-US" smtClean="0"/>
              <a:t>‹#›</a:t>
            </a:fld>
            <a:endParaRPr lang="zh-TW" altLang="en-US"/>
          </a:p>
        </p:txBody>
      </p:sp>
      <p:cxnSp>
        <p:nvCxnSpPr>
          <p:cNvPr id="9" name="Straight Connector 8"/>
          <p:cNvCxnSpPr/>
          <p:nvPr/>
        </p:nvCxnSpPr>
        <p:spPr>
          <a:xfrm>
            <a:off x="0" y="4556760"/>
            <a:ext cx="1220400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3" name="Picture 2" descr="D:\DATA\照片&amp;圖檔\中心\logo\logo+nsrrc001.jpg">
            <a:extLst>
              <a:ext uri="{FF2B5EF4-FFF2-40B4-BE49-F238E27FC236}">
                <a16:creationId xmlns:a16="http://schemas.microsoft.com/office/drawing/2014/main" id="{DBEA5213-A2CF-4148-9BCC-65BF21B63F4D}"/>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 y="-17481"/>
            <a:ext cx="3364302" cy="6400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067426134"/>
      </p:ext>
    </p:extLst>
  </p:cSld>
  <p:clrMapOvr>
    <a:masterClrMapping/>
  </p:clrMapOvr>
  <p:extLst>
    <p:ext uri="{DCECCB84-F9BA-43D5-87BE-67443E8EF086}">
      <p15:sldGuideLst xmlns:p15="http://schemas.microsoft.com/office/powerpoint/2012/main">
        <p15:guide id="1" orient="horz" pos="3158"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兩項物件">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097280" y="1391911"/>
            <a:ext cx="4937760" cy="4876801"/>
          </a:xfrm>
        </p:spPr>
        <p:txBody>
          <a:bodyPr/>
          <a:lstStyle>
            <a:lvl2pPr>
              <a:buClr>
                <a:srgbClr val="E48312"/>
              </a:buClr>
              <a:defRPr/>
            </a:lvl2pPr>
            <a:lvl3pPr>
              <a:buClr>
                <a:srgbClr val="E48312"/>
              </a:buClr>
              <a:defRPr/>
            </a:lvl3pPr>
            <a:lvl4pPr>
              <a:buClr>
                <a:srgbClr val="E48312"/>
              </a:buClr>
              <a:defRPr/>
            </a:lvl4pPr>
            <a:lvl5pPr>
              <a:buClr>
                <a:srgbClr val="E48312"/>
              </a:buClr>
              <a:defRPr/>
            </a:lvl5p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Content Placeholder 3"/>
          <p:cNvSpPr>
            <a:spLocks noGrp="1"/>
          </p:cNvSpPr>
          <p:nvPr>
            <p:ph sz="half" idx="2"/>
          </p:nvPr>
        </p:nvSpPr>
        <p:spPr>
          <a:xfrm>
            <a:off x="6217920" y="1391920"/>
            <a:ext cx="4937760" cy="4876800"/>
          </a:xfrm>
        </p:spPr>
        <p:txBody>
          <a:bodyPr/>
          <a:lstStyle>
            <a:lvl2pPr>
              <a:buClr>
                <a:srgbClr val="E48312"/>
              </a:buClr>
              <a:defRPr/>
            </a:lvl2pPr>
            <a:lvl3pPr>
              <a:buClr>
                <a:srgbClr val="E48312"/>
              </a:buClr>
              <a:defRPr/>
            </a:lvl3pPr>
            <a:lvl4pPr>
              <a:buClr>
                <a:srgbClr val="E48312"/>
              </a:buClr>
              <a:defRPr/>
            </a:lvl4pPr>
            <a:lvl5pPr>
              <a:buClr>
                <a:srgbClr val="E48312"/>
              </a:buClr>
              <a:defRPr/>
            </a:lvl5p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Date Placeholder 4"/>
          <p:cNvSpPr>
            <a:spLocks noGrp="1"/>
          </p:cNvSpPr>
          <p:nvPr>
            <p:ph type="dt" sz="half" idx="10"/>
          </p:nvPr>
        </p:nvSpPr>
        <p:spPr/>
        <p:txBody>
          <a:bodyPr/>
          <a:lstStyle/>
          <a:p>
            <a:fld id="{EC96E1C7-9FF4-454E-A76A-75468106E1D3}" type="datetime1">
              <a:rPr lang="zh-TW" altLang="en-US" smtClean="0"/>
              <a:t>2024/9/9</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6716B1A3-E686-460C-9FF8-BE16E58B194A}" type="slidenum">
              <a:rPr lang="zh-TW" altLang="en-US" smtClean="0"/>
              <a:t>‹#›</a:t>
            </a:fld>
            <a:endParaRPr lang="zh-TW" altLang="en-US"/>
          </a:p>
        </p:txBody>
      </p:sp>
      <p:sp>
        <p:nvSpPr>
          <p:cNvPr id="10" name="Title Placeholder 1">
            <a:extLst>
              <a:ext uri="{FF2B5EF4-FFF2-40B4-BE49-F238E27FC236}">
                <a16:creationId xmlns:a16="http://schemas.microsoft.com/office/drawing/2014/main" id="{4A75A54F-B358-49A4-9A56-62E25322341E}"/>
              </a:ext>
            </a:extLst>
          </p:cNvPr>
          <p:cNvSpPr>
            <a:spLocks noGrp="1"/>
          </p:cNvSpPr>
          <p:nvPr>
            <p:ph type="title"/>
          </p:nvPr>
        </p:nvSpPr>
        <p:spPr>
          <a:xfrm>
            <a:off x="1097280" y="286605"/>
            <a:ext cx="10058400" cy="986020"/>
          </a:xfrm>
          <a:prstGeom prst="rect">
            <a:avLst/>
          </a:prstGeom>
        </p:spPr>
        <p:txBody>
          <a:bodyPr vert="horz" lIns="91440" tIns="45720" rIns="91440" bIns="45720" rtlCol="0" anchor="b">
            <a:normAutofit/>
          </a:bodyPr>
          <a:lstStyle/>
          <a:p>
            <a:r>
              <a:rPr lang="zh-TW" altLang="en-US"/>
              <a:t>按一下以編輯母片標題樣式</a:t>
            </a:r>
            <a:endParaRPr lang="en-US" dirty="0"/>
          </a:p>
        </p:txBody>
      </p:sp>
    </p:spTree>
    <p:extLst>
      <p:ext uri="{BB962C8B-B14F-4D97-AF65-F5344CB8AC3E}">
        <p14:creationId xmlns:p14="http://schemas.microsoft.com/office/powerpoint/2010/main" val="32628110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對">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97280" y="1338052"/>
            <a:ext cx="4937760" cy="736282"/>
          </a:xfrm>
        </p:spPr>
        <p:txBody>
          <a:bodyPr lIns="91440" rIns="91440" anchor="ctr">
            <a:normAutofit/>
          </a:bodyPr>
          <a:lstStyle>
            <a:lvl1pPr marL="0" indent="0">
              <a:buNone/>
              <a:defRPr sz="3200" b="1"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編輯母片文字樣式</a:t>
            </a:r>
          </a:p>
        </p:txBody>
      </p:sp>
      <p:sp>
        <p:nvSpPr>
          <p:cNvPr id="4" name="Content Placeholder 3"/>
          <p:cNvSpPr>
            <a:spLocks noGrp="1"/>
          </p:cNvSpPr>
          <p:nvPr>
            <p:ph sz="half" idx="2"/>
          </p:nvPr>
        </p:nvSpPr>
        <p:spPr>
          <a:xfrm>
            <a:off x="1097280" y="2074334"/>
            <a:ext cx="4937760" cy="4214706"/>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Text Placeholder 4"/>
          <p:cNvSpPr>
            <a:spLocks noGrp="1"/>
          </p:cNvSpPr>
          <p:nvPr>
            <p:ph type="body" sz="quarter" idx="3"/>
          </p:nvPr>
        </p:nvSpPr>
        <p:spPr>
          <a:xfrm>
            <a:off x="6217920" y="1338052"/>
            <a:ext cx="4937760" cy="736282"/>
          </a:xfrm>
        </p:spPr>
        <p:txBody>
          <a:bodyPr lIns="91440" rIns="91440" anchor="ctr">
            <a:normAutofit/>
          </a:bodyPr>
          <a:lstStyle>
            <a:lvl1pPr marL="0" indent="0">
              <a:buNone/>
              <a:defRPr sz="3200" b="1"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編輯母片文字樣式</a:t>
            </a:r>
          </a:p>
        </p:txBody>
      </p:sp>
      <p:sp>
        <p:nvSpPr>
          <p:cNvPr id="6" name="Content Placeholder 5"/>
          <p:cNvSpPr>
            <a:spLocks noGrp="1"/>
          </p:cNvSpPr>
          <p:nvPr>
            <p:ph sz="quarter" idx="4"/>
          </p:nvPr>
        </p:nvSpPr>
        <p:spPr>
          <a:xfrm>
            <a:off x="6217920" y="2074334"/>
            <a:ext cx="4937760" cy="4214706"/>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7" name="Date Placeholder 6"/>
          <p:cNvSpPr>
            <a:spLocks noGrp="1"/>
          </p:cNvSpPr>
          <p:nvPr>
            <p:ph type="dt" sz="half" idx="10"/>
          </p:nvPr>
        </p:nvSpPr>
        <p:spPr/>
        <p:txBody>
          <a:bodyPr/>
          <a:lstStyle/>
          <a:p>
            <a:fld id="{ED909085-0D4D-4848-B6B0-37B203821AAB}" type="datetime1">
              <a:rPr lang="zh-TW" altLang="en-US" smtClean="0"/>
              <a:t>2024/9/9</a:t>
            </a:fld>
            <a:endParaRPr lang="zh-TW" altLang="en-US"/>
          </a:p>
        </p:txBody>
      </p:sp>
      <p:sp>
        <p:nvSpPr>
          <p:cNvPr id="8" name="Footer Placeholder 7"/>
          <p:cNvSpPr>
            <a:spLocks noGrp="1"/>
          </p:cNvSpPr>
          <p:nvPr>
            <p:ph type="ftr" sz="quarter" idx="11"/>
          </p:nvPr>
        </p:nvSpPr>
        <p:spPr/>
        <p:txBody>
          <a:bodyPr/>
          <a:lstStyle/>
          <a:p>
            <a:endParaRPr lang="zh-TW" altLang="en-US"/>
          </a:p>
        </p:txBody>
      </p:sp>
      <p:sp>
        <p:nvSpPr>
          <p:cNvPr id="9" name="Slide Number Placeholder 8"/>
          <p:cNvSpPr>
            <a:spLocks noGrp="1"/>
          </p:cNvSpPr>
          <p:nvPr>
            <p:ph type="sldNum" sz="quarter" idx="12"/>
          </p:nvPr>
        </p:nvSpPr>
        <p:spPr/>
        <p:txBody>
          <a:bodyPr/>
          <a:lstStyle/>
          <a:p>
            <a:fld id="{6716B1A3-E686-460C-9FF8-BE16E58B194A}" type="slidenum">
              <a:rPr lang="zh-TW" altLang="en-US" smtClean="0"/>
              <a:t>‹#›</a:t>
            </a:fld>
            <a:endParaRPr lang="zh-TW" altLang="en-US"/>
          </a:p>
        </p:txBody>
      </p:sp>
      <p:sp>
        <p:nvSpPr>
          <p:cNvPr id="11" name="Title Placeholder 1">
            <a:extLst>
              <a:ext uri="{FF2B5EF4-FFF2-40B4-BE49-F238E27FC236}">
                <a16:creationId xmlns:a16="http://schemas.microsoft.com/office/drawing/2014/main" id="{68E298A9-9A3D-493A-80A7-725B5EB6D814}"/>
              </a:ext>
            </a:extLst>
          </p:cNvPr>
          <p:cNvSpPr>
            <a:spLocks noGrp="1"/>
          </p:cNvSpPr>
          <p:nvPr>
            <p:ph type="title"/>
          </p:nvPr>
        </p:nvSpPr>
        <p:spPr>
          <a:xfrm>
            <a:off x="1097280" y="286605"/>
            <a:ext cx="10058400" cy="986020"/>
          </a:xfrm>
          <a:prstGeom prst="rect">
            <a:avLst/>
          </a:prstGeom>
        </p:spPr>
        <p:txBody>
          <a:bodyPr vert="horz" lIns="91440" tIns="45720" rIns="91440" bIns="45720" rtlCol="0" anchor="b">
            <a:normAutofit/>
          </a:bodyPr>
          <a:lstStyle/>
          <a:p>
            <a:r>
              <a:rPr lang="zh-TW" altLang="en-US"/>
              <a:t>按一下以編輯母片標題樣式</a:t>
            </a:r>
            <a:endParaRPr lang="en-US" dirty="0"/>
          </a:p>
        </p:txBody>
      </p:sp>
    </p:spTree>
    <p:extLst>
      <p:ext uri="{BB962C8B-B14F-4D97-AF65-F5344CB8AC3E}">
        <p14:creationId xmlns:p14="http://schemas.microsoft.com/office/powerpoint/2010/main" val="23371562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Date Placeholder 2"/>
          <p:cNvSpPr>
            <a:spLocks noGrp="1"/>
          </p:cNvSpPr>
          <p:nvPr>
            <p:ph type="dt" sz="half" idx="10"/>
          </p:nvPr>
        </p:nvSpPr>
        <p:spPr/>
        <p:txBody>
          <a:bodyPr/>
          <a:lstStyle/>
          <a:p>
            <a:fld id="{AD3093A1-DB61-4AA9-901D-F19F5B6D1551}" type="datetime1">
              <a:rPr lang="zh-TW" altLang="en-US" smtClean="0"/>
              <a:t>2024/9/9</a:t>
            </a:fld>
            <a:endParaRPr lang="zh-TW" altLang="en-US"/>
          </a:p>
        </p:txBody>
      </p:sp>
      <p:sp>
        <p:nvSpPr>
          <p:cNvPr id="4" name="Footer Placeholder 3"/>
          <p:cNvSpPr>
            <a:spLocks noGrp="1"/>
          </p:cNvSpPr>
          <p:nvPr>
            <p:ph type="ftr" sz="quarter" idx="11"/>
          </p:nvPr>
        </p:nvSpPr>
        <p:spPr/>
        <p:txBody>
          <a:bodyPr/>
          <a:lstStyle/>
          <a:p>
            <a:endParaRPr lang="zh-TW" altLang="en-US"/>
          </a:p>
        </p:txBody>
      </p:sp>
      <p:sp>
        <p:nvSpPr>
          <p:cNvPr id="5" name="Slide Number Placeholder 4"/>
          <p:cNvSpPr>
            <a:spLocks noGrp="1"/>
          </p:cNvSpPr>
          <p:nvPr>
            <p:ph type="sldNum" sz="quarter" idx="12"/>
          </p:nvPr>
        </p:nvSpPr>
        <p:spPr/>
        <p:txBody>
          <a:bodyPr/>
          <a:lstStyle/>
          <a:p>
            <a:fld id="{6716B1A3-E686-460C-9FF8-BE16E58B194A}" type="slidenum">
              <a:rPr lang="zh-TW" altLang="en-US" smtClean="0"/>
              <a:t>‹#›</a:t>
            </a:fld>
            <a:endParaRPr lang="zh-TW" altLang="en-US"/>
          </a:p>
        </p:txBody>
      </p:sp>
    </p:spTree>
    <p:extLst>
      <p:ext uri="{BB962C8B-B14F-4D97-AF65-F5344CB8AC3E}">
        <p14:creationId xmlns:p14="http://schemas.microsoft.com/office/powerpoint/2010/main" val="7188469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5" name="Rectangle 4"/>
          <p:cNvSpPr/>
          <p:nvPr/>
        </p:nvSpPr>
        <p:spPr>
          <a:xfrm>
            <a:off x="3181" y="6400800"/>
            <a:ext cx="12188825" cy="457200"/>
          </a:xfrm>
          <a:prstGeom prst="rect">
            <a:avLst/>
          </a:prstGeom>
          <a:solidFill>
            <a:srgbClr val="BD582C"/>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21" y="6334316"/>
            <a:ext cx="12188825" cy="64008"/>
          </a:xfrm>
          <a:prstGeom prst="rect">
            <a:avLst/>
          </a:prstGeom>
          <a:solidFill>
            <a:srgbClr val="E4831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C4BFAB5-3AD4-47E1-A294-873BA86BF80E}" type="datetime1">
              <a:rPr lang="zh-TW" altLang="en-US" smtClean="0"/>
              <a:t>2024/9/9</a:t>
            </a:fld>
            <a:endParaRPr lang="zh-TW"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zh-TW" altLang="en-US"/>
          </a:p>
        </p:txBody>
      </p:sp>
      <p:sp>
        <p:nvSpPr>
          <p:cNvPr id="9" name="Slide Number Placeholder 8"/>
          <p:cNvSpPr>
            <a:spLocks noGrp="1"/>
          </p:cNvSpPr>
          <p:nvPr>
            <p:ph type="sldNum" sz="quarter" idx="12"/>
          </p:nvPr>
        </p:nvSpPr>
        <p:spPr/>
        <p:txBody>
          <a:bodyPr/>
          <a:lstStyle/>
          <a:p>
            <a:fld id="{6716B1A3-E686-460C-9FF8-BE16E58B194A}" type="slidenum">
              <a:rPr lang="zh-TW" altLang="en-US" smtClean="0"/>
              <a:t>‹#›</a:t>
            </a:fld>
            <a:endParaRPr lang="zh-TW" altLang="en-US"/>
          </a:p>
        </p:txBody>
      </p:sp>
    </p:spTree>
    <p:extLst>
      <p:ext uri="{BB962C8B-B14F-4D97-AF65-F5344CB8AC3E}">
        <p14:creationId xmlns:p14="http://schemas.microsoft.com/office/powerpoint/2010/main" val="4804584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含標題的內容">
    <p:spTree>
      <p:nvGrpSpPr>
        <p:cNvPr id="1" name=""/>
        <p:cNvGrpSpPr/>
        <p:nvPr/>
      </p:nvGrpSpPr>
      <p:grpSpPr>
        <a:xfrm>
          <a:off x="0" y="0"/>
          <a:ext cx="0" cy="0"/>
          <a:chOff x="0" y="0"/>
          <a:chExt cx="0" cy="0"/>
        </a:xfrm>
      </p:grpSpPr>
      <p:sp>
        <p:nvSpPr>
          <p:cNvPr id="8" name="Rectangle 7"/>
          <p:cNvSpPr/>
          <p:nvPr/>
        </p:nvSpPr>
        <p:spPr>
          <a:xfrm>
            <a:off x="22" y="0"/>
            <a:ext cx="4050791" cy="6858000"/>
          </a:xfrm>
          <a:prstGeom prst="rect">
            <a:avLst/>
          </a:prstGeom>
          <a:solidFill>
            <a:srgbClr val="BD582C"/>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rgbClr val="E4831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zh-TW" altLang="en-US"/>
              <a:t>按一下以編輯母片標題樣式</a:t>
            </a:r>
            <a:endParaRPr lang="en-US" dirty="0"/>
          </a:p>
        </p:txBody>
      </p:sp>
      <p:sp>
        <p:nvSpPr>
          <p:cNvPr id="3" name="Content Placeholder 2"/>
          <p:cNvSpPr>
            <a:spLocks noGrp="1"/>
          </p:cNvSpPr>
          <p:nvPr>
            <p:ph idx="1"/>
          </p:nvPr>
        </p:nvSpPr>
        <p:spPr>
          <a:xfrm>
            <a:off x="4613654" y="731520"/>
            <a:ext cx="6679191" cy="5257800"/>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編輯母片文字樣式</a:t>
            </a:r>
          </a:p>
        </p:txBody>
      </p:sp>
      <p:sp>
        <p:nvSpPr>
          <p:cNvPr id="5" name="Date Placeholder 4"/>
          <p:cNvSpPr>
            <a:spLocks noGrp="1"/>
          </p:cNvSpPr>
          <p:nvPr>
            <p:ph type="dt" sz="half" idx="10"/>
          </p:nvPr>
        </p:nvSpPr>
        <p:spPr>
          <a:xfrm>
            <a:off x="465517" y="6459793"/>
            <a:ext cx="2618511" cy="365125"/>
          </a:xfrm>
        </p:spPr>
        <p:txBody>
          <a:bodyPr/>
          <a:lstStyle>
            <a:lvl1pPr algn="l">
              <a:defRPr/>
            </a:lvl1pPr>
          </a:lstStyle>
          <a:p>
            <a:fld id="{A684DF99-E37F-4945-9DDB-0E3C820A7FC2}" type="datetime1">
              <a:rPr lang="zh-TW" altLang="en-US" smtClean="0"/>
              <a:t>2024/9/9</a:t>
            </a:fld>
            <a:endParaRPr lang="zh-TW" altLang="en-US"/>
          </a:p>
        </p:txBody>
      </p:sp>
      <p:sp>
        <p:nvSpPr>
          <p:cNvPr id="6" name="Footer Placeholder 5"/>
          <p:cNvSpPr>
            <a:spLocks noGrp="1"/>
          </p:cNvSpPr>
          <p:nvPr>
            <p:ph type="ftr" sz="quarter" idx="11"/>
          </p:nvPr>
        </p:nvSpPr>
        <p:spPr>
          <a:xfrm>
            <a:off x="4800600" y="6459793"/>
            <a:ext cx="4648200" cy="365125"/>
          </a:xfrm>
        </p:spPr>
        <p:txBody>
          <a:bodyPr/>
          <a:lstStyle>
            <a:lvl1pPr algn="l">
              <a:defRPr>
                <a:solidFill>
                  <a:schemeClr val="tx2"/>
                </a:solidFill>
              </a:defRPr>
            </a:lvl1pPr>
          </a:lstStyle>
          <a:p>
            <a:endParaRPr lang="zh-TW"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6716B1A3-E686-460C-9FF8-BE16E58B194A}" type="slidenum">
              <a:rPr lang="zh-TW" altLang="en-US" smtClean="0"/>
              <a:t>‹#›</a:t>
            </a:fld>
            <a:endParaRPr lang="zh-TW" altLang="en-US"/>
          </a:p>
        </p:txBody>
      </p:sp>
    </p:spTree>
    <p:extLst>
      <p:ext uri="{BB962C8B-B14F-4D97-AF65-F5344CB8AC3E}">
        <p14:creationId xmlns:p14="http://schemas.microsoft.com/office/powerpoint/2010/main" val="3129251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含標題的圖片">
    <p:spTree>
      <p:nvGrpSpPr>
        <p:cNvPr id="1" name=""/>
        <p:cNvGrpSpPr/>
        <p:nvPr/>
      </p:nvGrpSpPr>
      <p:grpSpPr>
        <a:xfrm>
          <a:off x="0" y="0"/>
          <a:ext cx="0" cy="0"/>
          <a:chOff x="0" y="0"/>
          <a:chExt cx="0" cy="0"/>
        </a:xfrm>
      </p:grpSpPr>
      <p:pic>
        <p:nvPicPr>
          <p:cNvPr id="10" name="Picture 1" descr="封面底圖.jpg">
            <a:extLst>
              <a:ext uri="{FF2B5EF4-FFF2-40B4-BE49-F238E27FC236}">
                <a16:creationId xmlns:a16="http://schemas.microsoft.com/office/drawing/2014/main" id="{CD58DFAC-42AD-4DB3-A63E-22212450B493}"/>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b="61630"/>
          <a:stretch/>
        </p:blipFill>
        <p:spPr>
          <a:xfrm>
            <a:off x="0" y="2411619"/>
            <a:ext cx="12192000" cy="2502773"/>
          </a:xfrm>
          <a:prstGeom prst="rect">
            <a:avLst/>
          </a:prstGeom>
        </p:spPr>
      </p:pic>
      <p:sp>
        <p:nvSpPr>
          <p:cNvPr id="8" name="Rectangle 7"/>
          <p:cNvSpPr/>
          <p:nvPr/>
        </p:nvSpPr>
        <p:spPr>
          <a:xfrm>
            <a:off x="5" y="4953000"/>
            <a:ext cx="12188825" cy="1905000"/>
          </a:xfrm>
          <a:prstGeom prst="rect">
            <a:avLst/>
          </a:prstGeom>
          <a:solidFill>
            <a:srgbClr val="BD582C"/>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21" y="4915076"/>
            <a:ext cx="12188825" cy="64008"/>
          </a:xfrm>
          <a:prstGeom prst="rect">
            <a:avLst/>
          </a:prstGeom>
          <a:solidFill>
            <a:srgbClr val="E4831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2214880"/>
            <a:ext cx="10119360" cy="2016760"/>
          </a:xfrm>
        </p:spPr>
        <p:txBody>
          <a:bodyPr tIns="0" bIns="0" anchor="ctr">
            <a:noAutofit/>
          </a:bodyPr>
          <a:lstStyle>
            <a:lvl1pPr algn="ctr">
              <a:defRPr sz="5400" b="1">
                <a:solidFill>
                  <a:schemeClr val="tx1">
                    <a:lumMod val="75000"/>
                    <a:lumOff val="25000"/>
                  </a:schemeClr>
                </a:solidFill>
              </a:defRPr>
            </a:lvl1pPr>
          </a:lstStyle>
          <a:p>
            <a:r>
              <a:rPr lang="zh-TW" altLang="en-US"/>
              <a:t>按一下以編輯母片標題樣式</a:t>
            </a:r>
            <a:endParaRPr lang="en-US" dirty="0"/>
          </a:p>
        </p:txBody>
      </p:sp>
      <p:sp>
        <p:nvSpPr>
          <p:cNvPr id="4" name="Text Placeholder 3"/>
          <p:cNvSpPr>
            <a:spLocks noGrp="1"/>
          </p:cNvSpPr>
          <p:nvPr>
            <p:ph type="body" sz="half" idx="2" hasCustomPrompt="1"/>
          </p:nvPr>
        </p:nvSpPr>
        <p:spPr>
          <a:xfrm>
            <a:off x="1097279" y="4240784"/>
            <a:ext cx="10119360" cy="594360"/>
          </a:xfrm>
        </p:spPr>
        <p:txBody>
          <a:bodyPr lIns="91440" tIns="0" rIns="91440" bIns="0" anchor="ctr">
            <a:normAutofit/>
          </a:bodyPr>
          <a:lstStyle>
            <a:lvl1pPr marL="0" indent="0" algn="ctr">
              <a:spcBef>
                <a:spcPts val="0"/>
              </a:spcBef>
              <a:spcAft>
                <a:spcPts val="600"/>
              </a:spcAft>
              <a:buNone/>
              <a:defRPr sz="2400">
                <a:solidFill>
                  <a:schemeClr val="tx1">
                    <a:lumMod val="75000"/>
                    <a:lumOff val="2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dirty="0"/>
              <a:t>編輯母片文字樣式</a:t>
            </a:r>
          </a:p>
        </p:txBody>
      </p:sp>
      <p:sp>
        <p:nvSpPr>
          <p:cNvPr id="5" name="Date Placeholder 4"/>
          <p:cNvSpPr>
            <a:spLocks noGrp="1"/>
          </p:cNvSpPr>
          <p:nvPr>
            <p:ph type="dt" sz="half" idx="10"/>
          </p:nvPr>
        </p:nvSpPr>
        <p:spPr/>
        <p:txBody>
          <a:bodyPr/>
          <a:lstStyle/>
          <a:p>
            <a:fld id="{5BAF2D3B-DBC6-4460-84B0-3EF33E2501E8}" type="datetime1">
              <a:rPr lang="zh-TW" altLang="en-US" smtClean="0"/>
              <a:t>2024/9/9</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6716B1A3-E686-460C-9FF8-BE16E58B194A}" type="slidenum">
              <a:rPr lang="zh-TW" altLang="en-US" smtClean="0"/>
              <a:t>‹#›</a:t>
            </a:fld>
            <a:endParaRPr lang="zh-TW" altLang="en-US"/>
          </a:p>
        </p:txBody>
      </p:sp>
    </p:spTree>
    <p:extLst>
      <p:ext uri="{BB962C8B-B14F-4D97-AF65-F5344CB8AC3E}">
        <p14:creationId xmlns:p14="http://schemas.microsoft.com/office/powerpoint/2010/main" val="2387156611"/>
      </p:ext>
    </p:extLst>
  </p:cSld>
  <p:clrMapOvr>
    <a:masterClrMapping/>
  </p:clrMapOvr>
  <p:extLst>
    <p:ext uri="{DCECCB84-F9BA-43D5-87BE-67443E8EF086}">
      <p15:sldGuideLst xmlns:p15="http://schemas.microsoft.com/office/powerpoint/2012/main">
        <p15:guide id="1" orient="horz" pos="3135"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Picture 2" descr="D:\DATA\照片&amp;圖檔\中心\logo\logo+nsrrc001.jp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 y="-17481"/>
            <a:ext cx="3364302" cy="6400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Rectangle 6"/>
          <p:cNvSpPr/>
          <p:nvPr/>
        </p:nvSpPr>
        <p:spPr>
          <a:xfrm>
            <a:off x="5" y="6400800"/>
            <a:ext cx="12192001" cy="457200"/>
          </a:xfrm>
          <a:prstGeom prst="rect">
            <a:avLst/>
          </a:prstGeom>
          <a:solidFill>
            <a:srgbClr val="BD582C"/>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5" y="6334322"/>
            <a:ext cx="12192001" cy="65999"/>
          </a:xfrm>
          <a:prstGeom prst="rect">
            <a:avLst/>
          </a:prstGeom>
          <a:solidFill>
            <a:srgbClr val="E4831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79" y="286605"/>
            <a:ext cx="11094719" cy="986020"/>
          </a:xfrm>
          <a:prstGeom prst="rect">
            <a:avLst/>
          </a:prstGeom>
        </p:spPr>
        <p:txBody>
          <a:bodyPr vert="horz" lIns="91440" tIns="45720" rIns="91440" bIns="45720" rtlCol="0" anchor="b">
            <a:normAutofit/>
          </a:bodyPr>
          <a:lstStyle/>
          <a:p>
            <a:r>
              <a:rPr lang="zh-TW" altLang="en-US" dirty="0"/>
              <a:t>按一下以編輯母片標題樣式</a:t>
            </a:r>
            <a:endParaRPr lang="en-US" dirty="0"/>
          </a:p>
        </p:txBody>
      </p:sp>
      <p:sp>
        <p:nvSpPr>
          <p:cNvPr id="3" name="Text Placeholder 2"/>
          <p:cNvSpPr>
            <a:spLocks noGrp="1"/>
          </p:cNvSpPr>
          <p:nvPr>
            <p:ph type="body" idx="1"/>
          </p:nvPr>
        </p:nvSpPr>
        <p:spPr>
          <a:xfrm>
            <a:off x="1097279" y="1423358"/>
            <a:ext cx="10058401" cy="4813540"/>
          </a:xfrm>
          <a:prstGeom prst="rect">
            <a:avLst/>
          </a:prstGeom>
        </p:spPr>
        <p:txBody>
          <a:bodyPr vert="horz" lIns="0" tIns="45720" rIns="0" bIns="45720" rtlCol="0">
            <a:normAutofit/>
          </a:bodyPr>
          <a:lstStyle/>
          <a:p>
            <a:pPr lvl="0"/>
            <a:r>
              <a:rPr lang="zh-TW" altLang="en-US" dirty="0"/>
              <a:t>編輯母片文字樣式</a:t>
            </a:r>
          </a:p>
          <a:p>
            <a:pPr lvl="1"/>
            <a:r>
              <a:rPr lang="zh-TW" altLang="en-US" dirty="0"/>
              <a:t>第二層</a:t>
            </a:r>
          </a:p>
          <a:p>
            <a:pPr lvl="2"/>
            <a:r>
              <a:rPr lang="zh-TW" altLang="en-US" dirty="0"/>
              <a:t>第三層</a:t>
            </a:r>
          </a:p>
          <a:p>
            <a:pPr lvl="3"/>
            <a:r>
              <a:rPr lang="zh-TW" altLang="en-US" dirty="0"/>
              <a:t>第四層</a:t>
            </a:r>
          </a:p>
          <a:p>
            <a:pPr lvl="4"/>
            <a:r>
              <a:rPr lang="zh-TW" altLang="en-US" dirty="0"/>
              <a:t>第五層</a:t>
            </a:r>
            <a:endParaRPr lang="en-US" dirty="0"/>
          </a:p>
        </p:txBody>
      </p:sp>
      <p:sp>
        <p:nvSpPr>
          <p:cNvPr id="4" name="Date Placeholder 3"/>
          <p:cNvSpPr>
            <a:spLocks noGrp="1"/>
          </p:cNvSpPr>
          <p:nvPr>
            <p:ph type="dt" sz="half" idx="2"/>
          </p:nvPr>
        </p:nvSpPr>
        <p:spPr>
          <a:xfrm>
            <a:off x="1097286" y="6459793"/>
            <a:ext cx="2472271" cy="365125"/>
          </a:xfrm>
          <a:prstGeom prst="rect">
            <a:avLst/>
          </a:prstGeom>
        </p:spPr>
        <p:txBody>
          <a:bodyPr vert="horz" lIns="91440" tIns="45720" rIns="91440" bIns="45720" rtlCol="0" anchor="ctr"/>
          <a:lstStyle>
            <a:lvl1pPr algn="l">
              <a:defRPr sz="900">
                <a:solidFill>
                  <a:srgbClr val="FFFFFF"/>
                </a:solidFill>
              </a:defRPr>
            </a:lvl1pPr>
          </a:lstStyle>
          <a:p>
            <a:fld id="{599B96E3-FD06-48F6-BB20-FAE844A7045B}" type="datetime1">
              <a:rPr lang="zh-TW" altLang="en-US" smtClean="0"/>
              <a:t>2024/9/9</a:t>
            </a:fld>
            <a:endParaRPr lang="zh-TW" altLang="en-US"/>
          </a:p>
        </p:txBody>
      </p:sp>
      <p:sp>
        <p:nvSpPr>
          <p:cNvPr id="5" name="Footer Placeholder 4"/>
          <p:cNvSpPr>
            <a:spLocks noGrp="1"/>
          </p:cNvSpPr>
          <p:nvPr>
            <p:ph type="ftr" sz="quarter" idx="3"/>
          </p:nvPr>
        </p:nvSpPr>
        <p:spPr>
          <a:xfrm>
            <a:off x="3686187" y="6459793"/>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zh-TW" altLang="en-US"/>
          </a:p>
        </p:txBody>
      </p:sp>
      <p:sp>
        <p:nvSpPr>
          <p:cNvPr id="6" name="Slide Number Placeholder 5"/>
          <p:cNvSpPr>
            <a:spLocks noGrp="1"/>
          </p:cNvSpPr>
          <p:nvPr>
            <p:ph type="sldNum" sz="quarter" idx="4"/>
          </p:nvPr>
        </p:nvSpPr>
        <p:spPr>
          <a:xfrm>
            <a:off x="10705593" y="6459793"/>
            <a:ext cx="1312025" cy="365125"/>
          </a:xfrm>
          <a:prstGeom prst="rect">
            <a:avLst/>
          </a:prstGeom>
        </p:spPr>
        <p:txBody>
          <a:bodyPr vert="horz" lIns="91440" tIns="45720" rIns="91440" bIns="45720" rtlCol="0" anchor="ctr"/>
          <a:lstStyle>
            <a:lvl1pPr algn="r">
              <a:defRPr sz="1400" b="1">
                <a:solidFill>
                  <a:srgbClr val="FFFFFF"/>
                </a:solidFill>
              </a:defRPr>
            </a:lvl1pPr>
          </a:lstStyle>
          <a:p>
            <a:fld id="{6716B1A3-E686-460C-9FF8-BE16E58B194A}" type="slidenum">
              <a:rPr lang="zh-TW" altLang="en-US" smtClean="0"/>
              <a:t>‹#›</a:t>
            </a:fld>
            <a:endParaRPr lang="zh-TW" altLang="en-US"/>
          </a:p>
        </p:txBody>
      </p:sp>
      <p:cxnSp>
        <p:nvCxnSpPr>
          <p:cNvPr id="10" name="Straight Connector 9"/>
          <p:cNvCxnSpPr/>
          <p:nvPr/>
        </p:nvCxnSpPr>
        <p:spPr>
          <a:xfrm>
            <a:off x="1193532" y="1246129"/>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20838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just" defTabSz="914400" rtl="0" eaLnBrk="1" latinLnBrk="0" hangingPunct="1">
        <a:lnSpc>
          <a:spcPct val="85000"/>
        </a:lnSpc>
        <a:spcBef>
          <a:spcPct val="0"/>
        </a:spcBef>
        <a:buNone/>
        <a:defRPr sz="4800" b="1" kern="1200" spc="-50" baseline="0">
          <a:solidFill>
            <a:schemeClr val="tx1">
              <a:lumMod val="75000"/>
              <a:lumOff val="25000"/>
            </a:schemeClr>
          </a:solidFill>
          <a:latin typeface="+mj-lt"/>
          <a:ea typeface="+mj-ea"/>
          <a:cs typeface="+mj-cs"/>
        </a:defRPr>
      </a:lvl1pPr>
    </p:titleStyle>
    <p:bodyStyle>
      <a:lvl1pPr marL="91440" indent="-91440" algn="just" defTabSz="914400" rtl="0" eaLnBrk="1" latinLnBrk="0" hangingPunct="1">
        <a:lnSpc>
          <a:spcPct val="114000"/>
        </a:lnSpc>
        <a:spcBef>
          <a:spcPts val="400"/>
        </a:spcBef>
        <a:spcAft>
          <a:spcPts val="400"/>
        </a:spcAft>
        <a:buClr>
          <a:schemeClr val="accent1"/>
        </a:buClr>
        <a:buSzPct val="100000"/>
        <a:buFont typeface="Calibri" panose="020F0502020204030204" pitchFamily="34" charset="0"/>
        <a:buChar char=" "/>
        <a:defRPr sz="2800" b="1" kern="1200">
          <a:solidFill>
            <a:schemeClr val="tx1">
              <a:lumMod val="75000"/>
              <a:lumOff val="25000"/>
            </a:schemeClr>
          </a:solidFill>
          <a:latin typeface="+mn-lt"/>
          <a:ea typeface="+mn-ea"/>
          <a:cs typeface="+mn-cs"/>
        </a:defRPr>
      </a:lvl1pPr>
      <a:lvl2pPr marL="715963" indent="-268288" algn="just" defTabSz="914400" rtl="0" eaLnBrk="1" latinLnBrk="0" hangingPunct="1">
        <a:lnSpc>
          <a:spcPct val="114000"/>
        </a:lnSpc>
        <a:spcBef>
          <a:spcPts val="400"/>
        </a:spcBef>
        <a:spcAft>
          <a:spcPts val="400"/>
        </a:spcAft>
        <a:buClr>
          <a:schemeClr val="accent1"/>
        </a:buClr>
        <a:buSzPct val="90000"/>
        <a:buFont typeface="Wingdings" panose="05000000000000000000" pitchFamily="2" charset="2"/>
        <a:buChar char="n"/>
        <a:defRPr sz="2400" b="1" kern="1200">
          <a:solidFill>
            <a:schemeClr val="tx1">
              <a:lumMod val="75000"/>
              <a:lumOff val="25000"/>
            </a:schemeClr>
          </a:solidFill>
          <a:latin typeface="+mn-lt"/>
          <a:ea typeface="+mn-ea"/>
          <a:cs typeface="+mn-cs"/>
        </a:defRPr>
      </a:lvl2pPr>
      <a:lvl3pPr marL="982663" indent="-180975" algn="just" defTabSz="914400" rtl="0" eaLnBrk="1" latinLnBrk="0" hangingPunct="1">
        <a:lnSpc>
          <a:spcPct val="114000"/>
        </a:lnSpc>
        <a:spcBef>
          <a:spcPts val="400"/>
        </a:spcBef>
        <a:spcAft>
          <a:spcPts val="400"/>
        </a:spcAft>
        <a:buClr>
          <a:schemeClr val="accent1"/>
        </a:buClr>
        <a:buFont typeface="Calibri" pitchFamily="34" charset="0"/>
        <a:buChar char="◦"/>
        <a:defRPr sz="2000" b="0" kern="1200">
          <a:solidFill>
            <a:schemeClr val="tx1">
              <a:lumMod val="75000"/>
              <a:lumOff val="25000"/>
            </a:schemeClr>
          </a:solidFill>
          <a:latin typeface="+mn-lt"/>
          <a:ea typeface="+mn-ea"/>
          <a:cs typeface="+mn-cs"/>
        </a:defRPr>
      </a:lvl3pPr>
      <a:lvl4pPr marL="1258888" indent="-180975" algn="just" defTabSz="914400" rtl="0" eaLnBrk="1" latinLnBrk="0" hangingPunct="1">
        <a:lnSpc>
          <a:spcPct val="114000"/>
        </a:lnSpc>
        <a:spcBef>
          <a:spcPts val="400"/>
        </a:spcBef>
        <a:spcAft>
          <a:spcPts val="400"/>
        </a:spcAft>
        <a:buClr>
          <a:schemeClr val="accent1"/>
        </a:buClr>
        <a:buFont typeface="Calibri" pitchFamily="34" charset="0"/>
        <a:buChar char="◦"/>
        <a:defRPr sz="1600" kern="1200">
          <a:solidFill>
            <a:schemeClr val="tx1">
              <a:lumMod val="75000"/>
              <a:lumOff val="25000"/>
            </a:schemeClr>
          </a:solidFill>
          <a:latin typeface="+mn-lt"/>
          <a:ea typeface="+mn-ea"/>
          <a:cs typeface="+mn-cs"/>
        </a:defRPr>
      </a:lvl4pPr>
      <a:lvl5pPr marL="1527175" indent="-180975" algn="just" defTabSz="914400" rtl="0" eaLnBrk="1" latinLnBrk="0" hangingPunct="1">
        <a:lnSpc>
          <a:spcPct val="114000"/>
        </a:lnSpc>
        <a:spcBef>
          <a:spcPts val="400"/>
        </a:spcBef>
        <a:spcAft>
          <a:spcPts val="400"/>
        </a:spcAft>
        <a:buClr>
          <a:schemeClr val="accent1"/>
        </a:buClr>
        <a:buFont typeface="Calibri" pitchFamily="34" charset="0"/>
        <a:buChar char="◦"/>
        <a:defRPr sz="16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wmf"/><Relationship Id="rId7" Type="http://schemas.openxmlformats.org/officeDocument/2006/relationships/image" Target="../media/image27.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jpeg"/><Relationship Id="rId4" Type="http://schemas.openxmlformats.org/officeDocument/2006/relationships/image" Target="../media/image24.wmf"/></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8.emf"/><Relationship Id="rId4" Type="http://schemas.openxmlformats.org/officeDocument/2006/relationships/oleObject" Target="../embeddings/oleObject1.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61EBDB-3458-7ECC-3ABC-AB8975BC6A09}"/>
            </a:ext>
          </a:extLst>
        </p:cNvPr>
        <p:cNvGrpSpPr/>
        <p:nvPr/>
      </p:nvGrpSpPr>
      <p:grpSpPr>
        <a:xfrm>
          <a:off x="0" y="0"/>
          <a:ext cx="0" cy="0"/>
          <a:chOff x="0" y="0"/>
          <a:chExt cx="0" cy="0"/>
        </a:xfrm>
      </p:grpSpPr>
      <p:sp>
        <p:nvSpPr>
          <p:cNvPr id="2" name="標題 1">
            <a:extLst>
              <a:ext uri="{FF2B5EF4-FFF2-40B4-BE49-F238E27FC236}">
                <a16:creationId xmlns:a16="http://schemas.microsoft.com/office/drawing/2014/main" id="{116C5CE3-151F-B918-BAAF-8832F0A01A41}"/>
              </a:ext>
            </a:extLst>
          </p:cNvPr>
          <p:cNvSpPr>
            <a:spLocks noGrp="1"/>
          </p:cNvSpPr>
          <p:nvPr>
            <p:ph type="ctrTitle"/>
          </p:nvPr>
        </p:nvSpPr>
        <p:spPr>
          <a:xfrm>
            <a:off x="1005262" y="1763055"/>
            <a:ext cx="10058400" cy="1768416"/>
          </a:xfrm>
        </p:spPr>
        <p:txBody>
          <a:bodyPr/>
          <a:lstStyle/>
          <a:p>
            <a:r>
              <a:rPr lang="en-US" altLang="zh-TW" sz="4800" b="1" i="1" dirty="0">
                <a:solidFill>
                  <a:srgbClr val="FF0000"/>
                </a:solidFill>
                <a:latin typeface="Times New Roman"/>
                <a:ea typeface="標楷體"/>
                <a:cs typeface="Times New Roman"/>
              </a:rPr>
              <a:t>Current Status and Future Plans of TPS High Power RF System</a:t>
            </a:r>
          </a:p>
        </p:txBody>
      </p:sp>
      <p:sp>
        <p:nvSpPr>
          <p:cNvPr id="3" name="副標題 2">
            <a:extLst>
              <a:ext uri="{FF2B5EF4-FFF2-40B4-BE49-F238E27FC236}">
                <a16:creationId xmlns:a16="http://schemas.microsoft.com/office/drawing/2014/main" id="{D50CDFD1-66A2-60F7-AB6F-F0860B0C1CFD}"/>
              </a:ext>
            </a:extLst>
          </p:cNvPr>
          <p:cNvSpPr>
            <a:spLocks noGrp="1"/>
          </p:cNvSpPr>
          <p:nvPr>
            <p:ph type="subTitle" idx="1"/>
          </p:nvPr>
        </p:nvSpPr>
        <p:spPr>
          <a:xfrm>
            <a:off x="442983" y="5663247"/>
            <a:ext cx="11248274" cy="1023063"/>
          </a:xfrm>
          <a:noFill/>
        </p:spPr>
        <p:txBody>
          <a:bodyPr>
            <a:noAutofit/>
          </a:bodyPr>
          <a:lstStyle/>
          <a:p>
            <a:pPr>
              <a:lnSpc>
                <a:spcPts val="2400"/>
              </a:lnSpc>
              <a:spcBef>
                <a:spcPts val="0"/>
              </a:spcBef>
              <a:spcAft>
                <a:spcPts val="0"/>
              </a:spcAft>
            </a:pPr>
            <a:r>
              <a:rPr lang="en-US" altLang="zh-TW" dirty="0">
                <a:solidFill>
                  <a:srgbClr val="7030A0"/>
                </a:solidFill>
                <a:effectLst>
                  <a:outerShdw blurRad="38100" dist="38100" dir="2700000" algn="tl">
                    <a:srgbClr val="000000">
                      <a:alpha val="43137"/>
                    </a:srgbClr>
                  </a:outerShdw>
                </a:effectLst>
                <a:latin typeface="Times New Roman" panose="02020603050405020304" pitchFamily="18" charset="0"/>
                <a:ea typeface="Microsoft Jhenghei UI" panose="020B0604030504040204" pitchFamily="34" charset="-120"/>
                <a:cs typeface="Times New Roman" panose="02020603050405020304" pitchFamily="18" charset="0"/>
              </a:rPr>
              <a:t> Z.-K. Liu, F.-T. Chung, S.-W. Chang, L.-J. Chen, F.-Y. Chang,</a:t>
            </a:r>
          </a:p>
          <a:p>
            <a:pPr>
              <a:lnSpc>
                <a:spcPts val="2400"/>
              </a:lnSpc>
              <a:spcBef>
                <a:spcPts val="0"/>
              </a:spcBef>
              <a:spcAft>
                <a:spcPts val="0"/>
              </a:spcAft>
            </a:pPr>
            <a:r>
              <a:rPr lang="en-US" altLang="zh-TW" dirty="0">
                <a:solidFill>
                  <a:srgbClr val="7030A0"/>
                </a:solidFill>
                <a:effectLst>
                  <a:outerShdw blurRad="38100" dist="38100" dir="2700000" algn="tl">
                    <a:srgbClr val="000000">
                      <a:alpha val="43137"/>
                    </a:srgbClr>
                  </a:outerShdw>
                </a:effectLst>
                <a:latin typeface="Times New Roman" panose="02020603050405020304" pitchFamily="18" charset="0"/>
                <a:ea typeface="Microsoft Jhenghei UI" panose="020B0604030504040204" pitchFamily="34" charset="-120"/>
                <a:cs typeface="Times New Roman" panose="02020603050405020304" pitchFamily="18" charset="0"/>
              </a:rPr>
              <a:t> Y.-T. Li, </a:t>
            </a:r>
            <a:r>
              <a:rPr lang="en-US" altLang="zh-TW" u="sng" dirty="0">
                <a:solidFill>
                  <a:srgbClr val="7030A0"/>
                </a:solidFill>
                <a:effectLst>
                  <a:outerShdw blurRad="38100" dist="38100" dir="2700000" algn="tl">
                    <a:srgbClr val="000000">
                      <a:alpha val="43137"/>
                    </a:srgbClr>
                  </a:outerShdw>
                </a:effectLst>
                <a:latin typeface="Times New Roman" panose="02020603050405020304" pitchFamily="18" charset="0"/>
                <a:ea typeface="Microsoft Jhenghei UI" panose="020B0604030504040204" pitchFamily="34" charset="-120"/>
                <a:cs typeface="Times New Roman" panose="02020603050405020304" pitchFamily="18" charset="0"/>
              </a:rPr>
              <a:t>C.-H. Huang</a:t>
            </a:r>
            <a:r>
              <a:rPr lang="en-US" altLang="zh-TW" dirty="0">
                <a:solidFill>
                  <a:srgbClr val="7030A0"/>
                </a:solidFill>
                <a:effectLst>
                  <a:outerShdw blurRad="38100" dist="38100" dir="2700000" algn="tl">
                    <a:srgbClr val="000000">
                      <a:alpha val="43137"/>
                    </a:srgbClr>
                  </a:outerShdw>
                </a:effectLst>
                <a:latin typeface="Times New Roman" panose="02020603050405020304" pitchFamily="18" charset="0"/>
                <a:ea typeface="Microsoft Jhenghei UI" panose="020B0604030504040204" pitchFamily="34" charset="-120"/>
                <a:cs typeface="Times New Roman" panose="02020603050405020304" pitchFamily="18" charset="0"/>
              </a:rPr>
              <a:t>, M.-S. Yeh, C.-H. Lo, M.-H. Chang,</a:t>
            </a:r>
          </a:p>
          <a:p>
            <a:pPr>
              <a:lnSpc>
                <a:spcPts val="2400"/>
              </a:lnSpc>
              <a:spcBef>
                <a:spcPts val="0"/>
              </a:spcBef>
              <a:spcAft>
                <a:spcPts val="0"/>
              </a:spcAft>
            </a:pPr>
            <a:r>
              <a:rPr lang="en-US" altLang="zh-TW" dirty="0">
                <a:solidFill>
                  <a:srgbClr val="7030A0"/>
                </a:solidFill>
                <a:effectLst>
                  <a:outerShdw blurRad="38100" dist="38100" dir="2700000" algn="tl">
                    <a:srgbClr val="000000">
                      <a:alpha val="43137"/>
                    </a:srgbClr>
                  </a:outerShdw>
                </a:effectLst>
                <a:latin typeface="Times New Roman" panose="02020603050405020304" pitchFamily="18" charset="0"/>
                <a:ea typeface="Microsoft Jhenghei UI" panose="020B0604030504040204" pitchFamily="34" charset="-120"/>
                <a:cs typeface="Times New Roman" panose="02020603050405020304" pitchFamily="18" charset="0"/>
              </a:rPr>
              <a:t> M.-C. Lin, </a:t>
            </a:r>
            <a:r>
              <a:rPr lang="en-US" altLang="zh-TW" dirty="0" err="1">
                <a:solidFill>
                  <a:srgbClr val="7030A0"/>
                </a:solidFill>
                <a:effectLst>
                  <a:outerShdw blurRad="38100" dist="38100" dir="2700000" algn="tl">
                    <a:srgbClr val="000000">
                      <a:alpha val="43137"/>
                    </a:srgbClr>
                  </a:outerShdw>
                </a:effectLst>
                <a:latin typeface="Times New Roman" panose="02020603050405020304" pitchFamily="18" charset="0"/>
                <a:ea typeface="Microsoft Jhenghei UI" panose="020B0604030504040204" pitchFamily="34" charset="-120"/>
                <a:cs typeface="Times New Roman" panose="02020603050405020304" pitchFamily="18" charset="0"/>
              </a:rPr>
              <a:t>Chaoen</a:t>
            </a:r>
            <a:r>
              <a:rPr lang="en-US" altLang="zh-TW" dirty="0">
                <a:solidFill>
                  <a:srgbClr val="7030A0"/>
                </a:solidFill>
                <a:effectLst>
                  <a:outerShdw blurRad="38100" dist="38100" dir="2700000" algn="tl">
                    <a:srgbClr val="000000">
                      <a:alpha val="43137"/>
                    </a:srgbClr>
                  </a:outerShdw>
                </a:effectLst>
                <a:latin typeface="Times New Roman" panose="02020603050405020304" pitchFamily="18" charset="0"/>
                <a:ea typeface="Microsoft Jhenghei UI" panose="020B0604030504040204" pitchFamily="34" charset="-120"/>
                <a:cs typeface="Times New Roman" panose="02020603050405020304" pitchFamily="18" charset="0"/>
              </a:rPr>
              <a:t> Wang</a:t>
            </a:r>
          </a:p>
          <a:p>
            <a:pPr>
              <a:lnSpc>
                <a:spcPts val="2400"/>
              </a:lnSpc>
              <a:spcBef>
                <a:spcPts val="0"/>
              </a:spcBef>
              <a:spcAft>
                <a:spcPts val="0"/>
              </a:spcAft>
            </a:pPr>
            <a:r>
              <a:rPr lang="en-US" altLang="zh-TW" dirty="0">
                <a:solidFill>
                  <a:srgbClr val="7030A0"/>
                </a:solidFill>
                <a:effectLst>
                  <a:outerShdw blurRad="38100" dist="38100" dir="2700000" algn="tl">
                    <a:srgbClr val="000000">
                      <a:alpha val="43137"/>
                    </a:srgbClr>
                  </a:outerShdw>
                </a:effectLst>
                <a:latin typeface="Times New Roman" panose="02020603050405020304" pitchFamily="18" charset="0"/>
                <a:ea typeface="標楷體" panose="03000509000000000000" pitchFamily="65" charset="-120"/>
                <a:cs typeface="Times New Roman" panose="02020603050405020304" pitchFamily="18" charset="0"/>
              </a:rPr>
              <a:t>2024/09/10</a:t>
            </a:r>
            <a:endParaRPr lang="zh-TW" altLang="en-US" dirty="0">
              <a:solidFill>
                <a:srgbClr val="7030A0"/>
              </a:solidFill>
              <a:effectLst>
                <a:outerShdw blurRad="38100" dist="38100" dir="2700000" algn="tl">
                  <a:srgbClr val="000000">
                    <a:alpha val="43137"/>
                  </a:srgbClr>
                </a:outerShdw>
              </a:effectLst>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4" name="標題 1">
            <a:extLst>
              <a:ext uri="{FF2B5EF4-FFF2-40B4-BE49-F238E27FC236}">
                <a16:creationId xmlns:a16="http://schemas.microsoft.com/office/drawing/2014/main" id="{38AEE7FD-D288-7B5B-C558-AD61C41FC55E}"/>
              </a:ext>
            </a:extLst>
          </p:cNvPr>
          <p:cNvSpPr txBox="1">
            <a:spLocks/>
          </p:cNvSpPr>
          <p:nvPr/>
        </p:nvSpPr>
        <p:spPr>
          <a:xfrm>
            <a:off x="1005262" y="1250830"/>
            <a:ext cx="3168770" cy="609601"/>
          </a:xfrm>
          <a:prstGeom prst="rect">
            <a:avLst/>
          </a:prstGeom>
        </p:spPr>
        <p:txBody>
          <a:bodyPr vert="horz" lIns="91440" tIns="45720" rIns="91440" bIns="45720" rtlCol="0" anchor="ctr">
            <a:normAutofit lnSpcReduction="10000"/>
          </a:bodyPr>
          <a:lstStyle>
            <a:lvl1pPr algn="ctr" defTabSz="914400" rtl="0" eaLnBrk="1" latinLnBrk="0" hangingPunct="1">
              <a:lnSpc>
                <a:spcPct val="100000"/>
              </a:lnSpc>
              <a:spcBef>
                <a:spcPct val="0"/>
              </a:spcBef>
              <a:buNone/>
              <a:defRPr sz="4800" b="1" kern="1200" spc="-50" baseline="0">
                <a:solidFill>
                  <a:schemeClr val="tx1">
                    <a:lumMod val="85000"/>
                    <a:lumOff val="15000"/>
                  </a:schemeClr>
                </a:solidFill>
                <a:latin typeface="+mj-lt"/>
                <a:ea typeface="+mj-ea"/>
                <a:cs typeface="+mj-cs"/>
              </a:defRPr>
            </a:lvl1pPr>
          </a:lstStyle>
          <a:p>
            <a:r>
              <a:rPr lang="en-US" altLang="zh-TW" sz="3600" i="1" dirty="0">
                <a:solidFill>
                  <a:srgbClr val="0070C0"/>
                </a:solidFill>
                <a:latin typeface="Times New Roman" panose="02020603050405020304" pitchFamily="18" charset="0"/>
                <a:ea typeface="標楷體" panose="03000509000000000000" pitchFamily="65" charset="-120"/>
                <a:cs typeface="Times New Roman" panose="02020603050405020304" pitchFamily="18" charset="0"/>
              </a:rPr>
              <a:t>CWRF 2024</a:t>
            </a:r>
            <a:endParaRPr lang="zh-TW" altLang="en-US" sz="3600" i="1" dirty="0">
              <a:solidFill>
                <a:srgbClr val="0070C0"/>
              </a:solidFill>
              <a:latin typeface="Times New Roman" panose="02020603050405020304" pitchFamily="18" charset="0"/>
              <a:ea typeface="標楷體" panose="03000509000000000000" pitchFamily="65" charset="-120"/>
              <a:cs typeface="Times New Roman" panose="02020603050405020304" pitchFamily="18" charset="0"/>
            </a:endParaRPr>
          </a:p>
        </p:txBody>
      </p:sp>
    </p:spTree>
    <p:extLst>
      <p:ext uri="{BB962C8B-B14F-4D97-AF65-F5344CB8AC3E}">
        <p14:creationId xmlns:p14="http://schemas.microsoft.com/office/powerpoint/2010/main" val="20311725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4DA594-CFB8-A5A2-1E24-335C0FCFFFB0}"/>
            </a:ext>
          </a:extLst>
        </p:cNvPr>
        <p:cNvGrpSpPr/>
        <p:nvPr/>
      </p:nvGrpSpPr>
      <p:grpSpPr>
        <a:xfrm>
          <a:off x="0" y="0"/>
          <a:ext cx="0" cy="0"/>
          <a:chOff x="0" y="0"/>
          <a:chExt cx="0" cy="0"/>
        </a:xfrm>
      </p:grpSpPr>
      <p:sp>
        <p:nvSpPr>
          <p:cNvPr id="2" name="標題 1">
            <a:extLst>
              <a:ext uri="{FF2B5EF4-FFF2-40B4-BE49-F238E27FC236}">
                <a16:creationId xmlns:a16="http://schemas.microsoft.com/office/drawing/2014/main" id="{656DA7E9-0289-EFBE-40A5-DFC2743FC9CF}"/>
              </a:ext>
            </a:extLst>
          </p:cNvPr>
          <p:cNvSpPr>
            <a:spLocks noGrp="1"/>
          </p:cNvSpPr>
          <p:nvPr>
            <p:ph type="title"/>
          </p:nvPr>
        </p:nvSpPr>
        <p:spPr/>
        <p:txBody>
          <a:bodyPr>
            <a:normAutofit/>
          </a:bodyPr>
          <a:lstStyle/>
          <a:p>
            <a:r>
              <a:rPr lang="en-US" altLang="zh-TW" sz="3600" dirty="0">
                <a:solidFill>
                  <a:srgbClr val="0070C0"/>
                </a:solidFill>
              </a:rPr>
              <a:t>Solid State Power Amplifier development in NSRRC</a:t>
            </a:r>
          </a:p>
        </p:txBody>
      </p:sp>
      <p:sp>
        <p:nvSpPr>
          <p:cNvPr id="4" name="投影片編號版面配置區 3">
            <a:extLst>
              <a:ext uri="{FF2B5EF4-FFF2-40B4-BE49-F238E27FC236}">
                <a16:creationId xmlns:a16="http://schemas.microsoft.com/office/drawing/2014/main" id="{8EC9278D-3C1E-1E42-CF5B-2D246E2009C9}"/>
              </a:ext>
            </a:extLst>
          </p:cNvPr>
          <p:cNvSpPr>
            <a:spLocks noGrp="1"/>
          </p:cNvSpPr>
          <p:nvPr>
            <p:ph type="sldNum" sz="quarter" idx="12"/>
          </p:nvPr>
        </p:nvSpPr>
        <p:spPr/>
        <p:txBody>
          <a:bodyPr/>
          <a:lstStyle/>
          <a:p>
            <a:fld id="{6716B1A3-E686-460C-9FF8-BE16E58B194A}" type="slidenum">
              <a:rPr lang="zh-TW" altLang="en-US" smtClean="0"/>
              <a:t>10</a:t>
            </a:fld>
            <a:endParaRPr lang="zh-TW" altLang="en-US"/>
          </a:p>
        </p:txBody>
      </p:sp>
      <p:pic>
        <p:nvPicPr>
          <p:cNvPr id="5" name="圖片 4" descr="一張含有 文字, 螢幕擷取畫面 的圖片&#10;&#10;自動產生的描述">
            <a:extLst>
              <a:ext uri="{FF2B5EF4-FFF2-40B4-BE49-F238E27FC236}">
                <a16:creationId xmlns:a16="http://schemas.microsoft.com/office/drawing/2014/main" id="{418554AE-D364-2BA9-55BF-9E7F1F4F47B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84489" y="1272625"/>
            <a:ext cx="9223021" cy="5401008"/>
          </a:xfrm>
          <a:prstGeom prst="rect">
            <a:avLst/>
          </a:prstGeom>
        </p:spPr>
      </p:pic>
    </p:spTree>
    <p:extLst>
      <p:ext uri="{BB962C8B-B14F-4D97-AF65-F5344CB8AC3E}">
        <p14:creationId xmlns:p14="http://schemas.microsoft.com/office/powerpoint/2010/main" val="28821970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4DA594-CFB8-A5A2-1E24-335C0FCFFFB0}"/>
            </a:ext>
          </a:extLst>
        </p:cNvPr>
        <p:cNvGrpSpPr/>
        <p:nvPr/>
      </p:nvGrpSpPr>
      <p:grpSpPr>
        <a:xfrm>
          <a:off x="0" y="0"/>
          <a:ext cx="0" cy="0"/>
          <a:chOff x="0" y="0"/>
          <a:chExt cx="0" cy="0"/>
        </a:xfrm>
      </p:grpSpPr>
      <p:sp>
        <p:nvSpPr>
          <p:cNvPr id="2" name="標題 1">
            <a:extLst>
              <a:ext uri="{FF2B5EF4-FFF2-40B4-BE49-F238E27FC236}">
                <a16:creationId xmlns:a16="http://schemas.microsoft.com/office/drawing/2014/main" id="{656DA7E9-0289-EFBE-40A5-DFC2743FC9CF}"/>
              </a:ext>
            </a:extLst>
          </p:cNvPr>
          <p:cNvSpPr>
            <a:spLocks noGrp="1"/>
          </p:cNvSpPr>
          <p:nvPr>
            <p:ph type="title"/>
          </p:nvPr>
        </p:nvSpPr>
        <p:spPr/>
        <p:txBody>
          <a:bodyPr>
            <a:normAutofit/>
          </a:bodyPr>
          <a:lstStyle/>
          <a:p>
            <a:r>
              <a:rPr lang="en-US" altLang="zh-TW" sz="3600" dirty="0">
                <a:solidFill>
                  <a:srgbClr val="0070C0"/>
                </a:solidFill>
              </a:rPr>
              <a:t>300 kW SSPA system in NSRRC</a:t>
            </a:r>
          </a:p>
        </p:txBody>
      </p:sp>
      <p:sp>
        <p:nvSpPr>
          <p:cNvPr id="4" name="投影片編號版面配置區 3">
            <a:extLst>
              <a:ext uri="{FF2B5EF4-FFF2-40B4-BE49-F238E27FC236}">
                <a16:creationId xmlns:a16="http://schemas.microsoft.com/office/drawing/2014/main" id="{8EC9278D-3C1E-1E42-CF5B-2D246E2009C9}"/>
              </a:ext>
            </a:extLst>
          </p:cNvPr>
          <p:cNvSpPr>
            <a:spLocks noGrp="1"/>
          </p:cNvSpPr>
          <p:nvPr>
            <p:ph type="sldNum" sz="quarter" idx="12"/>
          </p:nvPr>
        </p:nvSpPr>
        <p:spPr/>
        <p:txBody>
          <a:bodyPr/>
          <a:lstStyle/>
          <a:p>
            <a:fld id="{6716B1A3-E686-460C-9FF8-BE16E58B194A}" type="slidenum">
              <a:rPr lang="zh-TW" altLang="en-US" smtClean="0"/>
              <a:t>11</a:t>
            </a:fld>
            <a:endParaRPr lang="zh-TW" altLang="en-US"/>
          </a:p>
        </p:txBody>
      </p:sp>
      <p:pic>
        <p:nvPicPr>
          <p:cNvPr id="6" name="Picture 2">
            <a:extLst>
              <a:ext uri="{FF2B5EF4-FFF2-40B4-BE49-F238E27FC236}">
                <a16:creationId xmlns:a16="http://schemas.microsoft.com/office/drawing/2014/main" id="{A00D32E0-CC55-8E92-75A0-A32E1811C6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91325" y="1361892"/>
            <a:ext cx="5330188" cy="3077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圖片 11">
            <a:extLst>
              <a:ext uri="{FF2B5EF4-FFF2-40B4-BE49-F238E27FC236}">
                <a16:creationId xmlns:a16="http://schemas.microsoft.com/office/drawing/2014/main" id="{C6C43040-D1CE-2E74-231D-7BF9C75EC256}"/>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487" y="1386331"/>
            <a:ext cx="6668522" cy="3550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7">
            <a:extLst>
              <a:ext uri="{FF2B5EF4-FFF2-40B4-BE49-F238E27FC236}">
                <a16:creationId xmlns:a16="http://schemas.microsoft.com/office/drawing/2014/main" id="{1143DCC9-DE63-934B-DE78-B2B0D76C480C}"/>
              </a:ext>
            </a:extLst>
          </p:cNvPr>
          <p:cNvSpPr/>
          <p:nvPr/>
        </p:nvSpPr>
        <p:spPr>
          <a:xfrm>
            <a:off x="70487" y="1354603"/>
            <a:ext cx="6668522" cy="3614229"/>
          </a:xfrm>
          <a:prstGeom prst="rect">
            <a:avLst/>
          </a:prstGeom>
          <a:noFill/>
          <a:ln>
            <a:solidFill>
              <a:srgbClr val="0000D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9" name="Picture 2">
            <a:extLst>
              <a:ext uri="{FF2B5EF4-FFF2-40B4-BE49-F238E27FC236}">
                <a16:creationId xmlns:a16="http://schemas.microsoft.com/office/drawing/2014/main" id="{C43C3492-1BD1-B585-F527-9FBE2EB0ADC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2977" y="5050810"/>
            <a:ext cx="1639779" cy="1248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圖片 9">
            <a:extLst>
              <a:ext uri="{FF2B5EF4-FFF2-40B4-BE49-F238E27FC236}">
                <a16:creationId xmlns:a16="http://schemas.microsoft.com/office/drawing/2014/main" id="{2CE74836-28AA-0CBB-0768-7B5D5D17CD9E}"/>
              </a:ext>
            </a:extLst>
          </p:cNvPr>
          <p:cNvPicPr>
            <a:picLocks noChangeAspect="1"/>
          </p:cNvPicPr>
          <p:nvPr/>
        </p:nvPicPr>
        <p:blipFill>
          <a:blip r:embed="rId6"/>
          <a:stretch>
            <a:fillRect/>
          </a:stretch>
        </p:blipFill>
        <p:spPr>
          <a:xfrm>
            <a:off x="9572626" y="4433896"/>
            <a:ext cx="2476398" cy="1857299"/>
          </a:xfrm>
          <a:prstGeom prst="rect">
            <a:avLst/>
          </a:prstGeom>
        </p:spPr>
      </p:pic>
      <p:pic>
        <p:nvPicPr>
          <p:cNvPr id="11" name="Picture 3">
            <a:extLst>
              <a:ext uri="{FF2B5EF4-FFF2-40B4-BE49-F238E27FC236}">
                <a16:creationId xmlns:a16="http://schemas.microsoft.com/office/drawing/2014/main" id="{0220B116-4BA1-9DF9-113F-0A9B422F849B}"/>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843136" y="5058107"/>
            <a:ext cx="1425795" cy="1248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5">
            <a:extLst>
              <a:ext uri="{FF2B5EF4-FFF2-40B4-BE49-F238E27FC236}">
                <a16:creationId xmlns:a16="http://schemas.microsoft.com/office/drawing/2014/main" id="{A46A16CD-1FC8-4206-7993-83AF0E7DC1B8}"/>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329311" y="5121477"/>
            <a:ext cx="2173667" cy="1151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文字方塊 13">
            <a:extLst>
              <a:ext uri="{FF2B5EF4-FFF2-40B4-BE49-F238E27FC236}">
                <a16:creationId xmlns:a16="http://schemas.microsoft.com/office/drawing/2014/main" id="{3EE68283-001A-22C2-AD15-D591FE0C0325}"/>
              </a:ext>
            </a:extLst>
          </p:cNvPr>
          <p:cNvSpPr txBox="1"/>
          <p:nvPr/>
        </p:nvSpPr>
        <p:spPr>
          <a:xfrm>
            <a:off x="5809510" y="4201064"/>
            <a:ext cx="909326" cy="646331"/>
          </a:xfrm>
          <a:prstGeom prst="rect">
            <a:avLst/>
          </a:prstGeom>
          <a:noFill/>
        </p:spPr>
        <p:txBody>
          <a:bodyPr wrap="square" rtlCol="0">
            <a:spAutoFit/>
          </a:bodyPr>
          <a:lstStyle/>
          <a:p>
            <a:r>
              <a:rPr lang="en-US" altLang="zh-TW" dirty="0">
                <a:solidFill>
                  <a:srgbClr val="0000FF"/>
                </a:solidFill>
              </a:rPr>
              <a:t>80 kW Tower</a:t>
            </a:r>
            <a:endParaRPr lang="zh-TW" altLang="en-US" dirty="0">
              <a:solidFill>
                <a:srgbClr val="0000FF"/>
              </a:solidFill>
            </a:endParaRPr>
          </a:p>
        </p:txBody>
      </p:sp>
      <p:sp>
        <p:nvSpPr>
          <p:cNvPr id="15" name="矩形: 圓角 14">
            <a:extLst>
              <a:ext uri="{FF2B5EF4-FFF2-40B4-BE49-F238E27FC236}">
                <a16:creationId xmlns:a16="http://schemas.microsoft.com/office/drawing/2014/main" id="{2286745D-8D02-260D-AC13-90B418DF5CAE}"/>
              </a:ext>
            </a:extLst>
          </p:cNvPr>
          <p:cNvSpPr/>
          <p:nvPr/>
        </p:nvSpPr>
        <p:spPr>
          <a:xfrm>
            <a:off x="8367623" y="3700732"/>
            <a:ext cx="595222" cy="602809"/>
          </a:xfrm>
          <a:prstGeom prst="roundRect">
            <a:avLst/>
          </a:prstGeom>
          <a:noFill/>
          <a:ln w="38100">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cxnSp>
        <p:nvCxnSpPr>
          <p:cNvPr id="17" name="直線單箭頭接點 16">
            <a:extLst>
              <a:ext uri="{FF2B5EF4-FFF2-40B4-BE49-F238E27FC236}">
                <a16:creationId xmlns:a16="http://schemas.microsoft.com/office/drawing/2014/main" id="{CE48EC23-79B3-B372-F094-2A51F08B8B29}"/>
              </a:ext>
            </a:extLst>
          </p:cNvPr>
          <p:cNvCxnSpPr>
            <a:cxnSpLocks/>
          </p:cNvCxnSpPr>
          <p:nvPr/>
        </p:nvCxnSpPr>
        <p:spPr>
          <a:xfrm flipH="1">
            <a:off x="6755081" y="4201064"/>
            <a:ext cx="1612542" cy="439947"/>
          </a:xfrm>
          <a:prstGeom prst="straightConnector1">
            <a:avLst/>
          </a:prstGeom>
          <a:ln w="381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單箭頭接點 21">
            <a:extLst>
              <a:ext uri="{FF2B5EF4-FFF2-40B4-BE49-F238E27FC236}">
                <a16:creationId xmlns:a16="http://schemas.microsoft.com/office/drawing/2014/main" id="{AC36CC7C-30AF-92A9-F359-A200DEF3B304}"/>
              </a:ext>
            </a:extLst>
          </p:cNvPr>
          <p:cNvCxnSpPr>
            <a:cxnSpLocks/>
          </p:cNvCxnSpPr>
          <p:nvPr/>
        </p:nvCxnSpPr>
        <p:spPr>
          <a:xfrm>
            <a:off x="6755081" y="4761982"/>
            <a:ext cx="3139417" cy="439947"/>
          </a:xfrm>
          <a:prstGeom prst="straightConnector1">
            <a:avLst/>
          </a:prstGeom>
          <a:ln w="38100">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25" name="文字方塊 24">
            <a:extLst>
              <a:ext uri="{FF2B5EF4-FFF2-40B4-BE49-F238E27FC236}">
                <a16:creationId xmlns:a16="http://schemas.microsoft.com/office/drawing/2014/main" id="{57300CB3-5320-BD39-C63D-8712C5ADCCA2}"/>
              </a:ext>
            </a:extLst>
          </p:cNvPr>
          <p:cNvSpPr txBox="1"/>
          <p:nvPr/>
        </p:nvSpPr>
        <p:spPr>
          <a:xfrm>
            <a:off x="5563357" y="5248181"/>
            <a:ext cx="4009269" cy="1015663"/>
          </a:xfrm>
          <a:prstGeom prst="rect">
            <a:avLst/>
          </a:prstGeom>
          <a:solidFill>
            <a:schemeClr val="bg1"/>
          </a:solidFill>
        </p:spPr>
        <p:txBody>
          <a:bodyPr wrap="square" rtlCol="0">
            <a:spAutoFit/>
          </a:bodyPr>
          <a:lstStyle/>
          <a:p>
            <a:pPr marL="285750" indent="-285750">
              <a:buFont typeface="Arial" panose="020B0604020202020204" pitchFamily="34" charset="0"/>
              <a:buChar char="•"/>
            </a:pPr>
            <a:r>
              <a:rPr lang="en-US" altLang="zh-TW" sz="2000" dirty="0">
                <a:latin typeface="+mj-lt"/>
                <a:ea typeface="標楷體" panose="03000509000000000000" pitchFamily="65" charset="-120"/>
                <a:cs typeface="Times New Roman" panose="02020603050405020304" pitchFamily="18" charset="0"/>
              </a:rPr>
              <a:t>4 x 80 kW Towers</a:t>
            </a:r>
          </a:p>
          <a:p>
            <a:pPr marL="285750" indent="-285750">
              <a:buFont typeface="Arial" panose="020B0604020202020204" pitchFamily="34" charset="0"/>
              <a:buChar char="•"/>
            </a:pPr>
            <a:r>
              <a:rPr lang="en-US" altLang="zh-TW" sz="2000" dirty="0">
                <a:latin typeface="+mj-lt"/>
                <a:ea typeface="標楷體" panose="03000509000000000000" pitchFamily="65" charset="-120"/>
                <a:cs typeface="Times New Roman" panose="02020603050405020304" pitchFamily="18" charset="0"/>
              </a:rPr>
              <a:t>10 in 1 Tower</a:t>
            </a:r>
          </a:p>
          <a:p>
            <a:pPr marL="285750" indent="-285750">
              <a:buFont typeface="Arial" panose="020B0604020202020204" pitchFamily="34" charset="0"/>
              <a:buChar char="•"/>
            </a:pPr>
            <a:r>
              <a:rPr lang="en-US" altLang="zh-TW" sz="2000" dirty="0">
                <a:latin typeface="+mj-lt"/>
                <a:ea typeface="標楷體" panose="03000509000000000000" pitchFamily="65" charset="-120"/>
                <a:cs typeface="Times New Roman" panose="02020603050405020304" pitchFamily="18" charset="0"/>
              </a:rPr>
              <a:t>11 SSAP module in 1 group</a:t>
            </a:r>
          </a:p>
        </p:txBody>
      </p:sp>
    </p:spTree>
    <p:extLst>
      <p:ext uri="{BB962C8B-B14F-4D97-AF65-F5344CB8AC3E}">
        <p14:creationId xmlns:p14="http://schemas.microsoft.com/office/powerpoint/2010/main" val="27040414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A7C60C-81AB-49A1-9F9F-1CEA65DACF16}"/>
            </a:ext>
          </a:extLst>
        </p:cNvPr>
        <p:cNvGrpSpPr/>
        <p:nvPr/>
      </p:nvGrpSpPr>
      <p:grpSpPr>
        <a:xfrm>
          <a:off x="0" y="0"/>
          <a:ext cx="0" cy="0"/>
          <a:chOff x="0" y="0"/>
          <a:chExt cx="0" cy="0"/>
        </a:xfrm>
      </p:grpSpPr>
      <p:sp>
        <p:nvSpPr>
          <p:cNvPr id="2" name="標題 1">
            <a:extLst>
              <a:ext uri="{FF2B5EF4-FFF2-40B4-BE49-F238E27FC236}">
                <a16:creationId xmlns:a16="http://schemas.microsoft.com/office/drawing/2014/main" id="{A1C34938-AC44-EBD9-FEF1-6F56253C5541}"/>
              </a:ext>
            </a:extLst>
          </p:cNvPr>
          <p:cNvSpPr>
            <a:spLocks noGrp="1"/>
          </p:cNvSpPr>
          <p:nvPr>
            <p:ph type="title"/>
          </p:nvPr>
        </p:nvSpPr>
        <p:spPr/>
        <p:txBody>
          <a:bodyPr>
            <a:normAutofit/>
          </a:bodyPr>
          <a:lstStyle/>
          <a:p>
            <a:r>
              <a:rPr lang="en-US" altLang="zh-TW" sz="3600" dirty="0">
                <a:solidFill>
                  <a:srgbClr val="0070C0"/>
                </a:solidFill>
              </a:rPr>
              <a:t>Operation Status of SSPA </a:t>
            </a:r>
          </a:p>
        </p:txBody>
      </p:sp>
      <p:sp>
        <p:nvSpPr>
          <p:cNvPr id="4" name="投影片編號版面配置區 3">
            <a:extLst>
              <a:ext uri="{FF2B5EF4-FFF2-40B4-BE49-F238E27FC236}">
                <a16:creationId xmlns:a16="http://schemas.microsoft.com/office/drawing/2014/main" id="{4826C271-B487-D4A2-736D-9175101AD611}"/>
              </a:ext>
            </a:extLst>
          </p:cNvPr>
          <p:cNvSpPr>
            <a:spLocks noGrp="1"/>
          </p:cNvSpPr>
          <p:nvPr>
            <p:ph type="sldNum" sz="quarter" idx="12"/>
          </p:nvPr>
        </p:nvSpPr>
        <p:spPr/>
        <p:txBody>
          <a:bodyPr/>
          <a:lstStyle/>
          <a:p>
            <a:fld id="{6716B1A3-E686-460C-9FF8-BE16E58B194A}" type="slidenum">
              <a:rPr lang="zh-TW" altLang="en-US" smtClean="0"/>
              <a:t>12</a:t>
            </a:fld>
            <a:endParaRPr lang="zh-TW" altLang="en-US"/>
          </a:p>
        </p:txBody>
      </p:sp>
      <p:sp>
        <p:nvSpPr>
          <p:cNvPr id="3" name="文字方塊 2">
            <a:extLst>
              <a:ext uri="{FF2B5EF4-FFF2-40B4-BE49-F238E27FC236}">
                <a16:creationId xmlns:a16="http://schemas.microsoft.com/office/drawing/2014/main" id="{1CB2D102-0CFA-2B72-0763-6414AA3EA039}"/>
              </a:ext>
            </a:extLst>
          </p:cNvPr>
          <p:cNvSpPr txBox="1"/>
          <p:nvPr/>
        </p:nvSpPr>
        <p:spPr>
          <a:xfrm>
            <a:off x="879566" y="1364158"/>
            <a:ext cx="10415451" cy="2246769"/>
          </a:xfrm>
          <a:prstGeom prst="rect">
            <a:avLst/>
          </a:prstGeom>
          <a:solidFill>
            <a:schemeClr val="bg1"/>
          </a:solidFill>
        </p:spPr>
        <p:txBody>
          <a:bodyPr wrap="square" rtlCol="0">
            <a:spAutoFit/>
          </a:bodyPr>
          <a:lstStyle/>
          <a:p>
            <a:pPr marL="285750" indent="-285750">
              <a:buFont typeface="Arial" panose="020B0604020202020204" pitchFamily="34" charset="0"/>
              <a:buChar char="•"/>
            </a:pPr>
            <a:r>
              <a:rPr lang="en-US" altLang="zh-TW" sz="2000" dirty="0">
                <a:latin typeface="+mj-lt"/>
                <a:ea typeface="標楷體" panose="03000509000000000000" pitchFamily="65" charset="-120"/>
                <a:cs typeface="Times New Roman" panose="02020603050405020304" pitchFamily="18" charset="0"/>
              </a:rPr>
              <a:t>Starting in August 2023, we replaced one klystron-type transmitter with an SSPA and used it for user operation, with an output power of 250 kW.</a:t>
            </a:r>
          </a:p>
          <a:p>
            <a:pPr marL="285750" indent="-285750">
              <a:buFont typeface="Arial" panose="020B0604020202020204" pitchFamily="34" charset="0"/>
              <a:buChar char="•"/>
            </a:pPr>
            <a:r>
              <a:rPr lang="en-US" altLang="zh-TW" sz="2000" dirty="0">
                <a:latin typeface="+mj-lt"/>
                <a:ea typeface="標楷體" panose="03000509000000000000" pitchFamily="65" charset="-120"/>
                <a:cs typeface="Times New Roman" panose="02020603050405020304" pitchFamily="18" charset="0"/>
              </a:rPr>
              <a:t>During nearly a year of operation, there was </a:t>
            </a:r>
            <a:r>
              <a:rPr lang="en-US" altLang="zh-TW" sz="2000" u="sng" dirty="0">
                <a:solidFill>
                  <a:srgbClr val="FF0000"/>
                </a:solidFill>
                <a:latin typeface="+mj-lt"/>
                <a:ea typeface="標楷體" panose="03000509000000000000" pitchFamily="65" charset="-120"/>
                <a:cs typeface="Times New Roman" panose="02020603050405020304" pitchFamily="18" charset="0"/>
              </a:rPr>
              <a:t>1 beam trip caused by the SSPA</a:t>
            </a:r>
            <a:r>
              <a:rPr lang="en-US" altLang="zh-TW" sz="2000" dirty="0">
                <a:latin typeface="+mj-lt"/>
                <a:ea typeface="標楷體" panose="03000509000000000000" pitchFamily="65" charset="-120"/>
                <a:cs typeface="Times New Roman" panose="02020603050405020304" pitchFamily="18" charset="0"/>
              </a:rPr>
              <a:t>, due to a water flow meter failure.</a:t>
            </a:r>
          </a:p>
          <a:p>
            <a:pPr marL="285750" indent="-285750">
              <a:buFont typeface="Arial" panose="020B0604020202020204" pitchFamily="34" charset="0"/>
              <a:buChar char="•"/>
            </a:pPr>
            <a:r>
              <a:rPr lang="en-US" altLang="zh-TW" sz="2000" dirty="0">
                <a:latin typeface="+mj-lt"/>
                <a:ea typeface="標楷體" panose="03000509000000000000" pitchFamily="65" charset="-120"/>
                <a:cs typeface="Times New Roman" panose="02020603050405020304" pitchFamily="18" charset="0"/>
              </a:rPr>
              <a:t>At an output of 250 kW, the overall </a:t>
            </a:r>
            <a:r>
              <a:rPr lang="en-US" altLang="zh-TW" sz="2000" u="sng" dirty="0">
                <a:solidFill>
                  <a:srgbClr val="FF0000"/>
                </a:solidFill>
                <a:latin typeface="+mj-lt"/>
                <a:ea typeface="標楷體" panose="03000509000000000000" pitchFamily="65" charset="-120"/>
                <a:cs typeface="Times New Roman" panose="02020603050405020304" pitchFamily="18" charset="0"/>
              </a:rPr>
              <a:t>AC to RF efficiency is approximately 50%</a:t>
            </a:r>
            <a:r>
              <a:rPr lang="en-US" altLang="zh-TW" sz="2000" dirty="0">
                <a:latin typeface="+mj-lt"/>
                <a:ea typeface="標楷體" panose="03000509000000000000" pitchFamily="65" charset="-120"/>
                <a:cs typeface="Times New Roman" panose="02020603050405020304" pitchFamily="18" charset="0"/>
              </a:rPr>
              <a:t>.</a:t>
            </a:r>
          </a:p>
          <a:p>
            <a:pPr marL="285750" indent="-285750">
              <a:buFont typeface="Arial" panose="020B0604020202020204" pitchFamily="34" charset="0"/>
              <a:buChar char="•"/>
            </a:pPr>
            <a:r>
              <a:rPr lang="en-US" altLang="zh-TW" sz="2000" dirty="0">
                <a:latin typeface="+mj-lt"/>
                <a:ea typeface="標楷體" panose="03000509000000000000" pitchFamily="65" charset="-120"/>
                <a:cs typeface="Times New Roman" panose="02020603050405020304" pitchFamily="18" charset="0"/>
              </a:rPr>
              <a:t>Operating solely with the SSPA also showed better performance in terms of electron beam stability, with the </a:t>
            </a:r>
            <a:r>
              <a:rPr lang="en-US" altLang="zh-TW" sz="2000" u="sng" dirty="0">
                <a:solidFill>
                  <a:srgbClr val="FF0000"/>
                </a:solidFill>
                <a:latin typeface="+mj-lt"/>
                <a:ea typeface="標楷體" panose="03000509000000000000" pitchFamily="65" charset="-120"/>
                <a:cs typeface="Times New Roman" panose="02020603050405020304" pitchFamily="18" charset="0"/>
              </a:rPr>
              <a:t>7 kHz disturbance disappearing</a:t>
            </a:r>
            <a:r>
              <a:rPr lang="en-US" altLang="zh-TW" sz="2000" dirty="0">
                <a:latin typeface="+mj-lt"/>
                <a:ea typeface="標楷體" panose="03000509000000000000" pitchFamily="65" charset="-120"/>
                <a:cs typeface="Times New Roman" panose="02020603050405020304" pitchFamily="18" charset="0"/>
              </a:rPr>
              <a:t>.</a:t>
            </a:r>
          </a:p>
        </p:txBody>
      </p:sp>
      <p:pic>
        <p:nvPicPr>
          <p:cNvPr id="6" name="圖片 5">
            <a:extLst>
              <a:ext uri="{FF2B5EF4-FFF2-40B4-BE49-F238E27FC236}">
                <a16:creationId xmlns:a16="http://schemas.microsoft.com/office/drawing/2014/main" id="{4A3458BE-1D13-7EB0-9A67-CBCB621C8681}"/>
              </a:ext>
            </a:extLst>
          </p:cNvPr>
          <p:cNvPicPr>
            <a:picLocks noChangeAspect="1"/>
          </p:cNvPicPr>
          <p:nvPr/>
        </p:nvPicPr>
        <p:blipFill>
          <a:blip r:embed="rId3"/>
          <a:stretch>
            <a:fillRect/>
          </a:stretch>
        </p:blipFill>
        <p:spPr>
          <a:xfrm>
            <a:off x="1097279" y="3903222"/>
            <a:ext cx="9919063" cy="2048831"/>
          </a:xfrm>
          <a:prstGeom prst="rect">
            <a:avLst/>
          </a:prstGeom>
        </p:spPr>
      </p:pic>
    </p:spTree>
    <p:extLst>
      <p:ext uri="{BB962C8B-B14F-4D97-AF65-F5344CB8AC3E}">
        <p14:creationId xmlns:p14="http://schemas.microsoft.com/office/powerpoint/2010/main" val="17536731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A7C60C-81AB-49A1-9F9F-1CEA65DACF16}"/>
            </a:ext>
          </a:extLst>
        </p:cNvPr>
        <p:cNvGrpSpPr/>
        <p:nvPr/>
      </p:nvGrpSpPr>
      <p:grpSpPr>
        <a:xfrm>
          <a:off x="0" y="0"/>
          <a:ext cx="0" cy="0"/>
          <a:chOff x="0" y="0"/>
          <a:chExt cx="0" cy="0"/>
        </a:xfrm>
      </p:grpSpPr>
      <p:sp>
        <p:nvSpPr>
          <p:cNvPr id="2" name="標題 1">
            <a:extLst>
              <a:ext uri="{FF2B5EF4-FFF2-40B4-BE49-F238E27FC236}">
                <a16:creationId xmlns:a16="http://schemas.microsoft.com/office/drawing/2014/main" id="{A1C34938-AC44-EBD9-FEF1-6F56253C5541}"/>
              </a:ext>
            </a:extLst>
          </p:cNvPr>
          <p:cNvSpPr>
            <a:spLocks noGrp="1"/>
          </p:cNvSpPr>
          <p:nvPr>
            <p:ph type="title"/>
          </p:nvPr>
        </p:nvSpPr>
        <p:spPr/>
        <p:txBody>
          <a:bodyPr>
            <a:normAutofit/>
          </a:bodyPr>
          <a:lstStyle/>
          <a:p>
            <a:r>
              <a:rPr lang="en-US" altLang="zh-TW" sz="3600" dirty="0">
                <a:solidFill>
                  <a:srgbClr val="0070C0"/>
                </a:solidFill>
              </a:rPr>
              <a:t>Operation Status of SSPA </a:t>
            </a:r>
          </a:p>
        </p:txBody>
      </p:sp>
      <p:sp>
        <p:nvSpPr>
          <p:cNvPr id="4" name="投影片編號版面配置區 3">
            <a:extLst>
              <a:ext uri="{FF2B5EF4-FFF2-40B4-BE49-F238E27FC236}">
                <a16:creationId xmlns:a16="http://schemas.microsoft.com/office/drawing/2014/main" id="{4826C271-B487-D4A2-736D-9175101AD611}"/>
              </a:ext>
            </a:extLst>
          </p:cNvPr>
          <p:cNvSpPr>
            <a:spLocks noGrp="1"/>
          </p:cNvSpPr>
          <p:nvPr>
            <p:ph type="sldNum" sz="quarter" idx="12"/>
          </p:nvPr>
        </p:nvSpPr>
        <p:spPr/>
        <p:txBody>
          <a:bodyPr/>
          <a:lstStyle/>
          <a:p>
            <a:fld id="{6716B1A3-E686-460C-9FF8-BE16E58B194A}" type="slidenum">
              <a:rPr lang="zh-TW" altLang="en-US" smtClean="0"/>
              <a:t>13</a:t>
            </a:fld>
            <a:endParaRPr lang="zh-TW" altLang="en-US"/>
          </a:p>
        </p:txBody>
      </p:sp>
      <p:sp>
        <p:nvSpPr>
          <p:cNvPr id="3" name="文字方塊 2">
            <a:extLst>
              <a:ext uri="{FF2B5EF4-FFF2-40B4-BE49-F238E27FC236}">
                <a16:creationId xmlns:a16="http://schemas.microsoft.com/office/drawing/2014/main" id="{B5705C7E-62DD-4251-7909-2AEDA7A0B17E}"/>
              </a:ext>
            </a:extLst>
          </p:cNvPr>
          <p:cNvSpPr txBox="1"/>
          <p:nvPr/>
        </p:nvSpPr>
        <p:spPr>
          <a:xfrm>
            <a:off x="879566" y="1364158"/>
            <a:ext cx="10415451" cy="1323439"/>
          </a:xfrm>
          <a:prstGeom prst="rect">
            <a:avLst/>
          </a:prstGeom>
          <a:solidFill>
            <a:schemeClr val="bg1"/>
          </a:solidFill>
        </p:spPr>
        <p:txBody>
          <a:bodyPr wrap="square" rtlCol="0">
            <a:spAutoFit/>
          </a:bodyPr>
          <a:lstStyle/>
          <a:p>
            <a:pPr marL="285750" indent="-285750">
              <a:buFont typeface="Arial" panose="020B0604020202020204" pitchFamily="34" charset="0"/>
              <a:buChar char="•"/>
            </a:pPr>
            <a:r>
              <a:rPr lang="en-US" altLang="zh-TW" sz="2000" dirty="0">
                <a:latin typeface="+mj-lt"/>
                <a:ea typeface="標楷體" panose="03000509000000000000" pitchFamily="65" charset="-120"/>
                <a:cs typeface="Times New Roman" panose="02020603050405020304" pitchFamily="18" charset="0"/>
              </a:rPr>
              <a:t>In the past year of operation, </a:t>
            </a:r>
            <a:r>
              <a:rPr lang="en-US" altLang="zh-TW" sz="2000" u="sng" dirty="0">
                <a:solidFill>
                  <a:srgbClr val="FF0000"/>
                </a:solidFill>
                <a:latin typeface="+mj-lt"/>
                <a:ea typeface="標楷體" panose="03000509000000000000" pitchFamily="65" charset="-120"/>
                <a:cs typeface="Times New Roman" panose="02020603050405020304" pitchFamily="18" charset="0"/>
              </a:rPr>
              <a:t>a total of 12 modules have been damaged</a:t>
            </a:r>
            <a:r>
              <a:rPr lang="en-US" altLang="zh-TW" sz="2000" dirty="0">
                <a:latin typeface="+mj-lt"/>
                <a:ea typeface="標楷體" panose="03000509000000000000" pitchFamily="65" charset="-120"/>
                <a:cs typeface="Times New Roman" panose="02020603050405020304" pitchFamily="18" charset="0"/>
              </a:rPr>
              <a:t>. </a:t>
            </a:r>
          </a:p>
          <a:p>
            <a:pPr marL="285750" indent="-285750">
              <a:buFont typeface="Arial" panose="020B0604020202020204" pitchFamily="34" charset="0"/>
              <a:buChar char="•"/>
            </a:pPr>
            <a:r>
              <a:rPr lang="en-US" altLang="zh-TW" sz="2000" dirty="0">
                <a:latin typeface="+mj-lt"/>
                <a:ea typeface="標楷體" panose="03000509000000000000" pitchFamily="65" charset="-120"/>
                <a:cs typeface="Times New Roman" panose="02020603050405020304" pitchFamily="18" charset="0"/>
              </a:rPr>
              <a:t>Five of these failures were caused by water leakage incidents. </a:t>
            </a:r>
          </a:p>
          <a:p>
            <a:pPr marL="285750" indent="-285750">
              <a:buFont typeface="Arial" panose="020B0604020202020204" pitchFamily="34" charset="0"/>
              <a:buChar char="•"/>
            </a:pPr>
            <a:r>
              <a:rPr lang="en-US" altLang="zh-TW" sz="2000" dirty="0">
                <a:latin typeface="+mj-lt"/>
                <a:ea typeface="標楷體" panose="03000509000000000000" pitchFamily="65" charset="-120"/>
                <a:cs typeface="Times New Roman" panose="02020603050405020304" pitchFamily="18" charset="0"/>
              </a:rPr>
              <a:t>The causes of the remaining 7 module failures are unknown; however, in 3 of these cases, an overload of DC current triggered a circuit breaker trip.</a:t>
            </a:r>
          </a:p>
        </p:txBody>
      </p:sp>
      <p:pic>
        <p:nvPicPr>
          <p:cNvPr id="5" name="圖片 4">
            <a:extLst>
              <a:ext uri="{FF2B5EF4-FFF2-40B4-BE49-F238E27FC236}">
                <a16:creationId xmlns:a16="http://schemas.microsoft.com/office/drawing/2014/main" id="{478F8F82-4A90-AFF1-6476-59C11CCE3C3A}"/>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14590" y="3249613"/>
            <a:ext cx="3250120" cy="2957858"/>
          </a:xfrm>
          <a:prstGeom prst="rect">
            <a:avLst/>
          </a:prstGeom>
          <a:noFill/>
        </p:spPr>
      </p:pic>
      <p:pic>
        <p:nvPicPr>
          <p:cNvPr id="6" name="圖片 5" descr="一張含有 機器, 汽車零件, 引擎, 工程 的圖片&#10;&#10;自動產生的描述">
            <a:extLst>
              <a:ext uri="{FF2B5EF4-FFF2-40B4-BE49-F238E27FC236}">
                <a16:creationId xmlns:a16="http://schemas.microsoft.com/office/drawing/2014/main" id="{9519F279-67D6-395B-C0C3-967B22438AE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11215"/>
          <a:stretch/>
        </p:blipFill>
        <p:spPr>
          <a:xfrm>
            <a:off x="9552010" y="3290178"/>
            <a:ext cx="2465608" cy="2917293"/>
          </a:xfrm>
          <a:prstGeom prst="rect">
            <a:avLst/>
          </a:prstGeom>
        </p:spPr>
      </p:pic>
      <p:sp>
        <p:nvSpPr>
          <p:cNvPr id="8" name="文字方塊 7">
            <a:extLst>
              <a:ext uri="{FF2B5EF4-FFF2-40B4-BE49-F238E27FC236}">
                <a16:creationId xmlns:a16="http://schemas.microsoft.com/office/drawing/2014/main" id="{8DA3E9A4-84C7-41B0-1189-CA7D5014DF40}"/>
              </a:ext>
            </a:extLst>
          </p:cNvPr>
          <p:cNvSpPr txBox="1"/>
          <p:nvPr/>
        </p:nvSpPr>
        <p:spPr>
          <a:xfrm>
            <a:off x="1392382" y="3171485"/>
            <a:ext cx="4285499" cy="1631216"/>
          </a:xfrm>
          <a:prstGeom prst="rect">
            <a:avLst/>
          </a:prstGeom>
          <a:noFill/>
        </p:spPr>
        <p:txBody>
          <a:bodyPr wrap="square">
            <a:spAutoFit/>
          </a:bodyPr>
          <a:lstStyle/>
          <a:p>
            <a:pPr algn="just"/>
            <a:r>
              <a:rPr lang="en-US" altLang="zh-TW" sz="2000" dirty="0"/>
              <a:t>Water slowly seeped out from the cooling water pipes, accumulating in the catchment tray. When water accumulated excessively, it dripped onto the SSPA module.</a:t>
            </a:r>
            <a:endParaRPr lang="zh-TW" altLang="en-US" sz="2000" dirty="0"/>
          </a:p>
        </p:txBody>
      </p:sp>
      <p:cxnSp>
        <p:nvCxnSpPr>
          <p:cNvPr id="10" name="直線單箭頭接點 9">
            <a:extLst>
              <a:ext uri="{FF2B5EF4-FFF2-40B4-BE49-F238E27FC236}">
                <a16:creationId xmlns:a16="http://schemas.microsoft.com/office/drawing/2014/main" id="{26982664-0E78-BCD6-FCF1-62827D7E641E}"/>
              </a:ext>
            </a:extLst>
          </p:cNvPr>
          <p:cNvCxnSpPr/>
          <p:nvPr/>
        </p:nvCxnSpPr>
        <p:spPr>
          <a:xfrm>
            <a:off x="5721531" y="3910149"/>
            <a:ext cx="1341120" cy="54864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51049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A7C60C-81AB-49A1-9F9F-1CEA65DACF16}"/>
            </a:ext>
          </a:extLst>
        </p:cNvPr>
        <p:cNvGrpSpPr/>
        <p:nvPr/>
      </p:nvGrpSpPr>
      <p:grpSpPr>
        <a:xfrm>
          <a:off x="0" y="0"/>
          <a:ext cx="0" cy="0"/>
          <a:chOff x="0" y="0"/>
          <a:chExt cx="0" cy="0"/>
        </a:xfrm>
      </p:grpSpPr>
      <p:sp>
        <p:nvSpPr>
          <p:cNvPr id="2" name="標題 1">
            <a:extLst>
              <a:ext uri="{FF2B5EF4-FFF2-40B4-BE49-F238E27FC236}">
                <a16:creationId xmlns:a16="http://schemas.microsoft.com/office/drawing/2014/main" id="{A1C34938-AC44-EBD9-FEF1-6F56253C5541}"/>
              </a:ext>
            </a:extLst>
          </p:cNvPr>
          <p:cNvSpPr>
            <a:spLocks noGrp="1"/>
          </p:cNvSpPr>
          <p:nvPr>
            <p:ph type="title"/>
          </p:nvPr>
        </p:nvSpPr>
        <p:spPr/>
        <p:txBody>
          <a:bodyPr>
            <a:normAutofit/>
          </a:bodyPr>
          <a:lstStyle/>
          <a:p>
            <a:r>
              <a:rPr lang="en-US" altLang="zh-TW" sz="3600" dirty="0">
                <a:solidFill>
                  <a:srgbClr val="0070C0"/>
                </a:solidFill>
              </a:rPr>
              <a:t>Operation Status of SSPA </a:t>
            </a:r>
          </a:p>
        </p:txBody>
      </p:sp>
      <p:sp>
        <p:nvSpPr>
          <p:cNvPr id="4" name="投影片編號版面配置區 3">
            <a:extLst>
              <a:ext uri="{FF2B5EF4-FFF2-40B4-BE49-F238E27FC236}">
                <a16:creationId xmlns:a16="http://schemas.microsoft.com/office/drawing/2014/main" id="{4826C271-B487-D4A2-736D-9175101AD611}"/>
              </a:ext>
            </a:extLst>
          </p:cNvPr>
          <p:cNvSpPr>
            <a:spLocks noGrp="1"/>
          </p:cNvSpPr>
          <p:nvPr>
            <p:ph type="sldNum" sz="quarter" idx="12"/>
          </p:nvPr>
        </p:nvSpPr>
        <p:spPr/>
        <p:txBody>
          <a:bodyPr/>
          <a:lstStyle/>
          <a:p>
            <a:fld id="{6716B1A3-E686-460C-9FF8-BE16E58B194A}" type="slidenum">
              <a:rPr lang="zh-TW" altLang="en-US" smtClean="0"/>
              <a:t>14</a:t>
            </a:fld>
            <a:endParaRPr lang="zh-TW" altLang="en-US"/>
          </a:p>
        </p:txBody>
      </p:sp>
      <p:sp>
        <p:nvSpPr>
          <p:cNvPr id="3" name="文字方塊 2">
            <a:extLst>
              <a:ext uri="{FF2B5EF4-FFF2-40B4-BE49-F238E27FC236}">
                <a16:creationId xmlns:a16="http://schemas.microsoft.com/office/drawing/2014/main" id="{B5705C7E-62DD-4251-7909-2AEDA7A0B17E}"/>
              </a:ext>
            </a:extLst>
          </p:cNvPr>
          <p:cNvSpPr txBox="1"/>
          <p:nvPr/>
        </p:nvSpPr>
        <p:spPr>
          <a:xfrm>
            <a:off x="1097279" y="1364158"/>
            <a:ext cx="10717185" cy="1015663"/>
          </a:xfrm>
          <a:prstGeom prst="rect">
            <a:avLst/>
          </a:prstGeom>
          <a:solidFill>
            <a:schemeClr val="bg1"/>
          </a:solidFill>
        </p:spPr>
        <p:txBody>
          <a:bodyPr wrap="square" rtlCol="0">
            <a:spAutoFit/>
          </a:bodyPr>
          <a:lstStyle/>
          <a:p>
            <a:pPr marL="285750" indent="-285750" algn="just">
              <a:buFont typeface="Arial" panose="020B0604020202020204" pitchFamily="34" charset="0"/>
              <a:buChar char="•"/>
            </a:pPr>
            <a:r>
              <a:rPr lang="en-US" altLang="zh-TW" sz="2000" dirty="0">
                <a:latin typeface="+mj-lt"/>
                <a:ea typeface="標楷體" panose="03000509000000000000" pitchFamily="65" charset="-120"/>
                <a:cs typeface="Times New Roman" panose="02020603050405020304" pitchFamily="18" charset="0"/>
              </a:rPr>
              <a:t>During machine testing, the SSPA experienced 4 trips. </a:t>
            </a:r>
          </a:p>
          <a:p>
            <a:pPr marL="285750" indent="-285750" algn="just">
              <a:buFont typeface="Arial" panose="020B0604020202020204" pitchFamily="34" charset="0"/>
              <a:buChar char="•"/>
            </a:pPr>
            <a:r>
              <a:rPr lang="en-US" altLang="zh-TW" sz="2000">
                <a:latin typeface="+mj-lt"/>
                <a:ea typeface="標楷體" panose="03000509000000000000" pitchFamily="65" charset="-120"/>
                <a:cs typeface="Times New Roman" panose="02020603050405020304" pitchFamily="18" charset="0"/>
              </a:rPr>
              <a:t>3 </a:t>
            </a:r>
            <a:r>
              <a:rPr lang="en-US" altLang="zh-TW" sz="2000" dirty="0">
                <a:latin typeface="+mj-lt"/>
                <a:ea typeface="標楷體" panose="03000509000000000000" pitchFamily="65" charset="-120"/>
                <a:cs typeface="Times New Roman" panose="02020603050405020304" pitchFamily="18" charset="0"/>
              </a:rPr>
              <a:t>were due to abnormal water temperature and flow, </a:t>
            </a:r>
            <a:r>
              <a:rPr lang="en-US" altLang="zh-TW" sz="2000">
                <a:latin typeface="+mj-lt"/>
                <a:ea typeface="標楷體" panose="03000509000000000000" pitchFamily="65" charset="-120"/>
                <a:cs typeface="Times New Roman" panose="02020603050405020304" pitchFamily="18" charset="0"/>
              </a:rPr>
              <a:t>and 1 </a:t>
            </a:r>
            <a:r>
              <a:rPr lang="en-US" altLang="zh-TW" sz="2000" dirty="0">
                <a:latin typeface="+mj-lt"/>
                <a:ea typeface="標楷體" panose="03000509000000000000" pitchFamily="65" charset="-120"/>
                <a:cs typeface="Times New Roman" panose="02020603050405020304" pitchFamily="18" charset="0"/>
              </a:rPr>
              <a:t>was caused by excessive reflected power due to a water leakage incident. </a:t>
            </a:r>
          </a:p>
        </p:txBody>
      </p:sp>
      <p:pic>
        <p:nvPicPr>
          <p:cNvPr id="7" name="圖片 6" descr="一張含有 汽車零件, 腳踏車, 引擎, 車 的圖片&#10;&#10;自動產生的描述">
            <a:extLst>
              <a:ext uri="{FF2B5EF4-FFF2-40B4-BE49-F238E27FC236}">
                <a16:creationId xmlns:a16="http://schemas.microsoft.com/office/drawing/2014/main" id="{96EAA181-08D6-D0D5-A5FD-6FA06859F2E8}"/>
              </a:ext>
            </a:extLst>
          </p:cNvPr>
          <p:cNvPicPr>
            <a:picLocks noChangeAspect="1"/>
          </p:cNvPicPr>
          <p:nvPr/>
        </p:nvPicPr>
        <p:blipFill>
          <a:blip r:embed="rId3"/>
          <a:stretch>
            <a:fillRect/>
          </a:stretch>
        </p:blipFill>
        <p:spPr>
          <a:xfrm>
            <a:off x="142688" y="4066478"/>
            <a:ext cx="3869754" cy="2393315"/>
          </a:xfrm>
          <a:prstGeom prst="rect">
            <a:avLst/>
          </a:prstGeom>
        </p:spPr>
      </p:pic>
      <p:sp>
        <p:nvSpPr>
          <p:cNvPr id="11" name="文字方塊 10">
            <a:extLst>
              <a:ext uri="{FF2B5EF4-FFF2-40B4-BE49-F238E27FC236}">
                <a16:creationId xmlns:a16="http://schemas.microsoft.com/office/drawing/2014/main" id="{03022847-33E8-3710-DEFC-C6BBD6CA06C6}"/>
              </a:ext>
            </a:extLst>
          </p:cNvPr>
          <p:cNvSpPr txBox="1"/>
          <p:nvPr/>
        </p:nvSpPr>
        <p:spPr>
          <a:xfrm>
            <a:off x="4269621" y="5642790"/>
            <a:ext cx="4372500" cy="646331"/>
          </a:xfrm>
          <a:prstGeom prst="rect">
            <a:avLst/>
          </a:prstGeom>
          <a:noFill/>
        </p:spPr>
        <p:txBody>
          <a:bodyPr wrap="square">
            <a:spAutoFit/>
          </a:bodyPr>
          <a:lstStyle/>
          <a:p>
            <a:r>
              <a:rPr lang="en-US" altLang="zh-TW" dirty="0">
                <a:solidFill>
                  <a:srgbClr val="00B050"/>
                </a:solidFill>
              </a:rPr>
              <a:t>Before shielding: overload at &lt; 10 kW</a:t>
            </a:r>
          </a:p>
          <a:p>
            <a:r>
              <a:rPr lang="en-US" altLang="zh-TW" dirty="0">
                <a:solidFill>
                  <a:srgbClr val="00B050"/>
                </a:solidFill>
              </a:rPr>
              <a:t>After shielding: 2.5 </a:t>
            </a:r>
            <a:r>
              <a:rPr lang="en-US" altLang="zh-TW" dirty="0" err="1">
                <a:solidFill>
                  <a:srgbClr val="00B050"/>
                </a:solidFill>
              </a:rPr>
              <a:t>mW</a:t>
            </a:r>
            <a:r>
              <a:rPr lang="en-US" altLang="zh-TW" dirty="0">
                <a:solidFill>
                  <a:srgbClr val="00B050"/>
                </a:solidFill>
              </a:rPr>
              <a:t>/cm</a:t>
            </a:r>
            <a:r>
              <a:rPr lang="en-US" altLang="zh-TW" baseline="30000" dirty="0">
                <a:solidFill>
                  <a:srgbClr val="00B050"/>
                </a:solidFill>
              </a:rPr>
              <a:t>2</a:t>
            </a:r>
            <a:r>
              <a:rPr lang="en-US" altLang="zh-TW" dirty="0">
                <a:solidFill>
                  <a:srgbClr val="00B050"/>
                </a:solidFill>
              </a:rPr>
              <a:t> at 80 kW </a:t>
            </a:r>
            <a:endParaRPr lang="zh-TW" altLang="en-US" dirty="0">
              <a:solidFill>
                <a:srgbClr val="00B050"/>
              </a:solidFill>
            </a:endParaRPr>
          </a:p>
        </p:txBody>
      </p:sp>
      <p:sp>
        <p:nvSpPr>
          <p:cNvPr id="12" name="文字方塊 11">
            <a:extLst>
              <a:ext uri="{FF2B5EF4-FFF2-40B4-BE49-F238E27FC236}">
                <a16:creationId xmlns:a16="http://schemas.microsoft.com/office/drawing/2014/main" id="{649F84DF-E3B7-2690-4694-B0A485D74B24}"/>
              </a:ext>
            </a:extLst>
          </p:cNvPr>
          <p:cNvSpPr txBox="1"/>
          <p:nvPr/>
        </p:nvSpPr>
        <p:spPr>
          <a:xfrm>
            <a:off x="1097278" y="2379821"/>
            <a:ext cx="7116203" cy="1631216"/>
          </a:xfrm>
          <a:prstGeom prst="rect">
            <a:avLst/>
          </a:prstGeom>
          <a:solidFill>
            <a:schemeClr val="bg1"/>
          </a:solidFill>
        </p:spPr>
        <p:txBody>
          <a:bodyPr wrap="square" rtlCol="0">
            <a:spAutoFit/>
          </a:bodyPr>
          <a:lstStyle/>
          <a:p>
            <a:pPr marL="285750" indent="-285750" algn="just">
              <a:buFont typeface="Arial" panose="020B0604020202020204" pitchFamily="34" charset="0"/>
              <a:buChar char="•"/>
            </a:pPr>
            <a:r>
              <a:rPr lang="en-US" altLang="zh-TW" sz="2000" dirty="0">
                <a:latin typeface="+mj-lt"/>
                <a:ea typeface="標楷體" panose="03000509000000000000" pitchFamily="65" charset="-120"/>
                <a:cs typeface="Times New Roman" panose="02020603050405020304" pitchFamily="18" charset="0"/>
              </a:rPr>
              <a:t>The abnormal water temperature and flow may have been caused by RF leakage, as the RF were stronger near the affected temperature and flow sensors. </a:t>
            </a:r>
          </a:p>
          <a:p>
            <a:pPr marL="285750" indent="-285750" algn="just">
              <a:buFont typeface="Arial" panose="020B0604020202020204" pitchFamily="34" charset="0"/>
              <a:buChar char="•"/>
            </a:pPr>
            <a:r>
              <a:rPr lang="en-US" altLang="zh-TW" sz="2000" dirty="0">
                <a:latin typeface="+mj-lt"/>
                <a:ea typeface="標楷體" panose="03000509000000000000" pitchFamily="65" charset="-120"/>
                <a:cs typeface="Times New Roman" panose="02020603050405020304" pitchFamily="18" charset="0"/>
              </a:rPr>
              <a:t>After enhancing the shielding, the measured RF levels have significantly decreased.</a:t>
            </a:r>
          </a:p>
        </p:txBody>
      </p:sp>
      <p:pic>
        <p:nvPicPr>
          <p:cNvPr id="13" name="圖片 12" descr="一張含有 文字, 行, 圖表, 平行 的圖片&#10;&#10;自動產生的描述">
            <a:extLst>
              <a:ext uri="{FF2B5EF4-FFF2-40B4-BE49-F238E27FC236}">
                <a16:creationId xmlns:a16="http://schemas.microsoft.com/office/drawing/2014/main" id="{DE1B35B7-83A6-91D1-55A8-E5F14FB49828}"/>
              </a:ext>
            </a:extLst>
          </p:cNvPr>
          <p:cNvPicPr>
            <a:picLocks noChangeAspect="1"/>
          </p:cNvPicPr>
          <p:nvPr/>
        </p:nvPicPr>
        <p:blipFill rotWithShape="1">
          <a:blip r:embed="rId4"/>
          <a:srcRect b="34954"/>
          <a:stretch/>
        </p:blipFill>
        <p:spPr>
          <a:xfrm>
            <a:off x="8416636" y="2358033"/>
            <a:ext cx="3600982" cy="3836812"/>
          </a:xfrm>
          <a:prstGeom prst="rect">
            <a:avLst/>
          </a:prstGeom>
        </p:spPr>
      </p:pic>
      <p:sp>
        <p:nvSpPr>
          <p:cNvPr id="14" name="文字方塊 13">
            <a:extLst>
              <a:ext uri="{FF2B5EF4-FFF2-40B4-BE49-F238E27FC236}">
                <a16:creationId xmlns:a16="http://schemas.microsoft.com/office/drawing/2014/main" id="{9E7ED9A0-58E2-6BC3-A2BD-D969A4623932}"/>
              </a:ext>
            </a:extLst>
          </p:cNvPr>
          <p:cNvSpPr txBox="1"/>
          <p:nvPr/>
        </p:nvSpPr>
        <p:spPr>
          <a:xfrm>
            <a:off x="4286428" y="4226749"/>
            <a:ext cx="4143900" cy="1200329"/>
          </a:xfrm>
          <a:prstGeom prst="rect">
            <a:avLst/>
          </a:prstGeom>
          <a:noFill/>
        </p:spPr>
        <p:txBody>
          <a:bodyPr wrap="square">
            <a:spAutoFit/>
          </a:bodyPr>
          <a:lstStyle/>
          <a:p>
            <a:r>
              <a:rPr lang="en-US" altLang="zh-TW" dirty="0">
                <a:solidFill>
                  <a:srgbClr val="00B050"/>
                </a:solidFill>
              </a:rPr>
              <a:t>Each damaged module results in a decrease of ~600 W in output power and an increase of ~50-100 W in reflected power for one group.</a:t>
            </a:r>
            <a:endParaRPr lang="zh-TW" altLang="en-US" dirty="0">
              <a:solidFill>
                <a:srgbClr val="00B050"/>
              </a:solidFill>
            </a:endParaRPr>
          </a:p>
        </p:txBody>
      </p:sp>
      <p:sp>
        <p:nvSpPr>
          <p:cNvPr id="15" name="箭號: 向右 14">
            <a:extLst>
              <a:ext uri="{FF2B5EF4-FFF2-40B4-BE49-F238E27FC236}">
                <a16:creationId xmlns:a16="http://schemas.microsoft.com/office/drawing/2014/main" id="{E657D831-5810-539D-5CBB-5677173A3428}"/>
              </a:ext>
            </a:extLst>
          </p:cNvPr>
          <p:cNvSpPr/>
          <p:nvPr/>
        </p:nvSpPr>
        <p:spPr>
          <a:xfrm>
            <a:off x="8213480" y="4625541"/>
            <a:ext cx="275891" cy="40274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6" name="箭號: 向左 15">
            <a:extLst>
              <a:ext uri="{FF2B5EF4-FFF2-40B4-BE49-F238E27FC236}">
                <a16:creationId xmlns:a16="http://schemas.microsoft.com/office/drawing/2014/main" id="{78BD46F3-AC35-64BE-AF99-BDB56FCBEF7A}"/>
              </a:ext>
            </a:extLst>
          </p:cNvPr>
          <p:cNvSpPr/>
          <p:nvPr/>
        </p:nvSpPr>
        <p:spPr>
          <a:xfrm>
            <a:off x="4012442" y="5797515"/>
            <a:ext cx="272236" cy="336880"/>
          </a:xfrm>
          <a:prstGeom prst="leftArrow">
            <a:avLst>
              <a:gd name="adj1" fmla="val 50000"/>
              <a:gd name="adj2" fmla="val 652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7823566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solidFill>
                  <a:srgbClr val="FF0000"/>
                </a:solidFill>
              </a:rPr>
              <a:t>Future Plan</a:t>
            </a:r>
            <a:endParaRPr lang="zh-TW" altLang="en-US" dirty="0">
              <a:solidFill>
                <a:srgbClr val="FF0000"/>
              </a:solidFill>
            </a:endParaRPr>
          </a:p>
        </p:txBody>
      </p:sp>
      <p:sp>
        <p:nvSpPr>
          <p:cNvPr id="3" name="投影片編號版面配置區 2"/>
          <p:cNvSpPr>
            <a:spLocks noGrp="1"/>
          </p:cNvSpPr>
          <p:nvPr>
            <p:ph type="sldNum" sz="quarter" idx="12"/>
          </p:nvPr>
        </p:nvSpPr>
        <p:spPr/>
        <p:txBody>
          <a:bodyPr/>
          <a:lstStyle/>
          <a:p>
            <a:fld id="{6716B1A3-E686-460C-9FF8-BE16E58B194A}" type="slidenum">
              <a:rPr lang="zh-TW" altLang="en-US" smtClean="0"/>
              <a:t>15</a:t>
            </a:fld>
            <a:endParaRPr lang="zh-TW" altLang="en-US"/>
          </a:p>
        </p:txBody>
      </p:sp>
    </p:spTree>
    <p:extLst>
      <p:ext uri="{BB962C8B-B14F-4D97-AF65-F5344CB8AC3E}">
        <p14:creationId xmlns:p14="http://schemas.microsoft.com/office/powerpoint/2010/main" val="14564177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A7C60C-81AB-49A1-9F9F-1CEA65DACF16}"/>
            </a:ext>
          </a:extLst>
        </p:cNvPr>
        <p:cNvGrpSpPr/>
        <p:nvPr/>
      </p:nvGrpSpPr>
      <p:grpSpPr>
        <a:xfrm>
          <a:off x="0" y="0"/>
          <a:ext cx="0" cy="0"/>
          <a:chOff x="0" y="0"/>
          <a:chExt cx="0" cy="0"/>
        </a:xfrm>
      </p:grpSpPr>
      <p:sp>
        <p:nvSpPr>
          <p:cNvPr id="2" name="標題 1">
            <a:extLst>
              <a:ext uri="{FF2B5EF4-FFF2-40B4-BE49-F238E27FC236}">
                <a16:creationId xmlns:a16="http://schemas.microsoft.com/office/drawing/2014/main" id="{A1C34938-AC44-EBD9-FEF1-6F56253C5541}"/>
              </a:ext>
            </a:extLst>
          </p:cNvPr>
          <p:cNvSpPr>
            <a:spLocks noGrp="1"/>
          </p:cNvSpPr>
          <p:nvPr>
            <p:ph type="title"/>
          </p:nvPr>
        </p:nvSpPr>
        <p:spPr/>
        <p:txBody>
          <a:bodyPr>
            <a:normAutofit/>
          </a:bodyPr>
          <a:lstStyle/>
          <a:p>
            <a:r>
              <a:rPr lang="en-US" altLang="zh-TW" sz="3600" dirty="0">
                <a:solidFill>
                  <a:srgbClr val="0070C0"/>
                </a:solidFill>
              </a:rPr>
              <a:t>Power combination</a:t>
            </a:r>
          </a:p>
        </p:txBody>
      </p:sp>
      <p:sp>
        <p:nvSpPr>
          <p:cNvPr id="4" name="投影片編號版面配置區 3">
            <a:extLst>
              <a:ext uri="{FF2B5EF4-FFF2-40B4-BE49-F238E27FC236}">
                <a16:creationId xmlns:a16="http://schemas.microsoft.com/office/drawing/2014/main" id="{4826C271-B487-D4A2-736D-9175101AD611}"/>
              </a:ext>
            </a:extLst>
          </p:cNvPr>
          <p:cNvSpPr>
            <a:spLocks noGrp="1"/>
          </p:cNvSpPr>
          <p:nvPr>
            <p:ph type="sldNum" sz="quarter" idx="12"/>
          </p:nvPr>
        </p:nvSpPr>
        <p:spPr/>
        <p:txBody>
          <a:bodyPr/>
          <a:lstStyle/>
          <a:p>
            <a:fld id="{6716B1A3-E686-460C-9FF8-BE16E58B194A}" type="slidenum">
              <a:rPr lang="zh-TW" altLang="en-US" smtClean="0"/>
              <a:t>16</a:t>
            </a:fld>
            <a:endParaRPr lang="zh-TW" altLang="en-US"/>
          </a:p>
        </p:txBody>
      </p:sp>
      <p:pic>
        <p:nvPicPr>
          <p:cNvPr id="6" name="圖片 5">
            <a:extLst>
              <a:ext uri="{FF2B5EF4-FFF2-40B4-BE49-F238E27FC236}">
                <a16:creationId xmlns:a16="http://schemas.microsoft.com/office/drawing/2014/main" id="{C238C2C7-C11B-C5E3-70C2-6B5DD400E1AF}"/>
              </a:ext>
            </a:extLst>
          </p:cNvPr>
          <p:cNvPicPr>
            <a:picLocks noChangeAspect="1"/>
          </p:cNvPicPr>
          <p:nvPr/>
        </p:nvPicPr>
        <p:blipFill>
          <a:blip r:embed="rId3"/>
          <a:stretch>
            <a:fillRect/>
          </a:stretch>
        </p:blipFill>
        <p:spPr>
          <a:xfrm>
            <a:off x="785673" y="1366188"/>
            <a:ext cx="10620653" cy="4804734"/>
          </a:xfrm>
          <a:prstGeom prst="rect">
            <a:avLst/>
          </a:prstGeom>
        </p:spPr>
      </p:pic>
    </p:spTree>
    <p:extLst>
      <p:ext uri="{BB962C8B-B14F-4D97-AF65-F5344CB8AC3E}">
        <p14:creationId xmlns:p14="http://schemas.microsoft.com/office/powerpoint/2010/main" val="22052293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A7C60C-81AB-49A1-9F9F-1CEA65DACF16}"/>
            </a:ext>
          </a:extLst>
        </p:cNvPr>
        <p:cNvGrpSpPr/>
        <p:nvPr/>
      </p:nvGrpSpPr>
      <p:grpSpPr>
        <a:xfrm>
          <a:off x="0" y="0"/>
          <a:ext cx="0" cy="0"/>
          <a:chOff x="0" y="0"/>
          <a:chExt cx="0" cy="0"/>
        </a:xfrm>
      </p:grpSpPr>
      <p:sp>
        <p:nvSpPr>
          <p:cNvPr id="2" name="標題 1">
            <a:extLst>
              <a:ext uri="{FF2B5EF4-FFF2-40B4-BE49-F238E27FC236}">
                <a16:creationId xmlns:a16="http://schemas.microsoft.com/office/drawing/2014/main" id="{A1C34938-AC44-EBD9-FEF1-6F56253C5541}"/>
              </a:ext>
            </a:extLst>
          </p:cNvPr>
          <p:cNvSpPr>
            <a:spLocks noGrp="1"/>
          </p:cNvSpPr>
          <p:nvPr>
            <p:ph type="title"/>
          </p:nvPr>
        </p:nvSpPr>
        <p:spPr/>
        <p:txBody>
          <a:bodyPr>
            <a:normAutofit/>
          </a:bodyPr>
          <a:lstStyle/>
          <a:p>
            <a:r>
              <a:rPr lang="en-US" altLang="zh-TW" sz="3600" dirty="0">
                <a:solidFill>
                  <a:srgbClr val="0070C0"/>
                </a:solidFill>
              </a:rPr>
              <a:t>Power combination</a:t>
            </a:r>
          </a:p>
        </p:txBody>
      </p:sp>
      <p:sp>
        <p:nvSpPr>
          <p:cNvPr id="4" name="投影片編號版面配置區 3">
            <a:extLst>
              <a:ext uri="{FF2B5EF4-FFF2-40B4-BE49-F238E27FC236}">
                <a16:creationId xmlns:a16="http://schemas.microsoft.com/office/drawing/2014/main" id="{4826C271-B487-D4A2-736D-9175101AD611}"/>
              </a:ext>
            </a:extLst>
          </p:cNvPr>
          <p:cNvSpPr>
            <a:spLocks noGrp="1"/>
          </p:cNvSpPr>
          <p:nvPr>
            <p:ph type="sldNum" sz="quarter" idx="12"/>
          </p:nvPr>
        </p:nvSpPr>
        <p:spPr/>
        <p:txBody>
          <a:bodyPr/>
          <a:lstStyle/>
          <a:p>
            <a:fld id="{6716B1A3-E686-460C-9FF8-BE16E58B194A}" type="slidenum">
              <a:rPr lang="zh-TW" altLang="en-US" smtClean="0"/>
              <a:t>17</a:t>
            </a:fld>
            <a:endParaRPr lang="zh-TW" altLang="en-US"/>
          </a:p>
        </p:txBody>
      </p:sp>
      <p:pic>
        <p:nvPicPr>
          <p:cNvPr id="3" name="圖片 2" descr="一張含有 螢幕擷取畫面, 比例模型, 卡通 的圖片&#10;&#10;自動產生的描述">
            <a:extLst>
              <a:ext uri="{FF2B5EF4-FFF2-40B4-BE49-F238E27FC236}">
                <a16:creationId xmlns:a16="http://schemas.microsoft.com/office/drawing/2014/main" id="{464E1B0E-9D7E-9B12-FE4D-3A4A7C96208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87765" y="3266180"/>
            <a:ext cx="3515556" cy="2949216"/>
          </a:xfrm>
          <a:prstGeom prst="rect">
            <a:avLst/>
          </a:prstGeom>
          <a:noFill/>
          <a:ln>
            <a:noFill/>
          </a:ln>
        </p:spPr>
      </p:pic>
      <p:pic>
        <p:nvPicPr>
          <p:cNvPr id="7" name="圖片 6" descr="一張含有 文字, 螢幕擷取畫面, 圖表, 設計 的圖片&#10;&#10;自動產生的描述">
            <a:extLst>
              <a:ext uri="{FF2B5EF4-FFF2-40B4-BE49-F238E27FC236}">
                <a16:creationId xmlns:a16="http://schemas.microsoft.com/office/drawing/2014/main" id="{DCB160E3-E241-CB67-20DA-284FD2840B8E}"/>
              </a:ext>
            </a:extLst>
          </p:cNvPr>
          <p:cNvPicPr>
            <a:picLocks noChangeAspect="1"/>
          </p:cNvPicPr>
          <p:nvPr/>
        </p:nvPicPr>
        <p:blipFill>
          <a:blip r:embed="rId4"/>
          <a:stretch>
            <a:fillRect/>
          </a:stretch>
        </p:blipFill>
        <p:spPr>
          <a:xfrm>
            <a:off x="340899" y="1272625"/>
            <a:ext cx="4225183" cy="5067035"/>
          </a:xfrm>
          <a:prstGeom prst="rect">
            <a:avLst/>
          </a:prstGeom>
        </p:spPr>
      </p:pic>
      <p:pic>
        <p:nvPicPr>
          <p:cNvPr id="5" name="圖片 4">
            <a:extLst>
              <a:ext uri="{FF2B5EF4-FFF2-40B4-BE49-F238E27FC236}">
                <a16:creationId xmlns:a16="http://schemas.microsoft.com/office/drawing/2014/main" id="{154E9BC6-8503-2865-2C12-E8C4CA78262D}"/>
              </a:ext>
            </a:extLst>
          </p:cNvPr>
          <p:cNvPicPr>
            <a:picLocks noChangeAspect="1"/>
          </p:cNvPicPr>
          <p:nvPr/>
        </p:nvPicPr>
        <p:blipFill>
          <a:blip r:embed="rId5"/>
          <a:stretch>
            <a:fillRect/>
          </a:stretch>
        </p:blipFill>
        <p:spPr>
          <a:xfrm>
            <a:off x="8065444" y="3266180"/>
            <a:ext cx="4010191" cy="2907975"/>
          </a:xfrm>
          <a:prstGeom prst="rect">
            <a:avLst/>
          </a:prstGeom>
        </p:spPr>
      </p:pic>
      <p:sp>
        <p:nvSpPr>
          <p:cNvPr id="6" name="文字方塊 5">
            <a:extLst>
              <a:ext uri="{FF2B5EF4-FFF2-40B4-BE49-F238E27FC236}">
                <a16:creationId xmlns:a16="http://schemas.microsoft.com/office/drawing/2014/main" id="{D5AAC89D-9FD4-6D2D-7B14-7097016DCB21}"/>
              </a:ext>
            </a:extLst>
          </p:cNvPr>
          <p:cNvSpPr txBox="1"/>
          <p:nvPr/>
        </p:nvSpPr>
        <p:spPr>
          <a:xfrm>
            <a:off x="4717473" y="1322868"/>
            <a:ext cx="7300145" cy="2246769"/>
          </a:xfrm>
          <a:prstGeom prst="rect">
            <a:avLst/>
          </a:prstGeom>
          <a:solidFill>
            <a:schemeClr val="bg1"/>
          </a:solidFill>
        </p:spPr>
        <p:txBody>
          <a:bodyPr wrap="square" rtlCol="0">
            <a:spAutoFit/>
          </a:bodyPr>
          <a:lstStyle/>
          <a:p>
            <a:pPr marL="285750" indent="-285750">
              <a:buFont typeface="Arial" panose="020B0604020202020204" pitchFamily="34" charset="0"/>
              <a:buChar char="•"/>
            </a:pPr>
            <a:r>
              <a:rPr lang="en-US" altLang="zh-TW" sz="2000" dirty="0">
                <a:latin typeface="+mj-lt"/>
                <a:ea typeface="標楷體" panose="03000509000000000000" pitchFamily="65" charset="-120"/>
                <a:cs typeface="Times New Roman" panose="02020603050405020304" pitchFamily="18" charset="0"/>
              </a:rPr>
              <a:t>Power ratio control loop and waveguide engineering diagram. </a:t>
            </a:r>
          </a:p>
          <a:p>
            <a:pPr marL="285750" indent="-285750">
              <a:buFont typeface="Arial" panose="020B0604020202020204" pitchFamily="34" charset="0"/>
              <a:buChar char="•"/>
            </a:pPr>
            <a:r>
              <a:rPr lang="en-US" altLang="zh-TW" sz="2000" dirty="0">
                <a:latin typeface="+mj-lt"/>
                <a:ea typeface="標楷體" panose="03000509000000000000" pitchFamily="65" charset="-120"/>
                <a:cs typeface="Times New Roman" panose="02020603050405020304" pitchFamily="18" charset="0"/>
              </a:rPr>
              <a:t>Preliminary high-power tests for power combining have been completed. The results show that this configuration can maintain a 1:4 ratio output at 300 kW.. </a:t>
            </a:r>
          </a:p>
          <a:p>
            <a:pPr marL="285750" indent="-285750">
              <a:buFont typeface="Arial" panose="020B0604020202020204" pitchFamily="34" charset="0"/>
              <a:buChar char="•"/>
            </a:pPr>
            <a:r>
              <a:rPr lang="en-US" altLang="zh-TW" sz="2000" dirty="0">
                <a:latin typeface="+mj-lt"/>
                <a:ea typeface="標楷體" panose="03000509000000000000" pitchFamily="65" charset="-120"/>
                <a:cs typeface="Times New Roman" panose="02020603050405020304" pitchFamily="18" charset="0"/>
              </a:rPr>
              <a:t>Operation with two power combining systems is planned to begin in 2026.</a:t>
            </a:r>
          </a:p>
        </p:txBody>
      </p:sp>
    </p:spTree>
    <p:extLst>
      <p:ext uri="{BB962C8B-B14F-4D97-AF65-F5344CB8AC3E}">
        <p14:creationId xmlns:p14="http://schemas.microsoft.com/office/powerpoint/2010/main" val="17045515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A7C60C-81AB-49A1-9F9F-1CEA65DACF16}"/>
            </a:ext>
          </a:extLst>
        </p:cNvPr>
        <p:cNvGrpSpPr/>
        <p:nvPr/>
      </p:nvGrpSpPr>
      <p:grpSpPr>
        <a:xfrm>
          <a:off x="0" y="0"/>
          <a:ext cx="0" cy="0"/>
          <a:chOff x="0" y="0"/>
          <a:chExt cx="0" cy="0"/>
        </a:xfrm>
      </p:grpSpPr>
      <p:sp>
        <p:nvSpPr>
          <p:cNvPr id="2" name="標題 1">
            <a:extLst>
              <a:ext uri="{FF2B5EF4-FFF2-40B4-BE49-F238E27FC236}">
                <a16:creationId xmlns:a16="http://schemas.microsoft.com/office/drawing/2014/main" id="{A1C34938-AC44-EBD9-FEF1-6F56253C5541}"/>
              </a:ext>
            </a:extLst>
          </p:cNvPr>
          <p:cNvSpPr>
            <a:spLocks noGrp="1"/>
          </p:cNvSpPr>
          <p:nvPr>
            <p:ph type="title"/>
          </p:nvPr>
        </p:nvSpPr>
        <p:spPr/>
        <p:txBody>
          <a:bodyPr>
            <a:normAutofit/>
          </a:bodyPr>
          <a:lstStyle/>
          <a:p>
            <a:r>
              <a:rPr lang="en-US" altLang="zh-TW" sz="3600" dirty="0">
                <a:solidFill>
                  <a:srgbClr val="0070C0"/>
                </a:solidFill>
              </a:rPr>
              <a:t>Development of SSPA with new chips</a:t>
            </a:r>
          </a:p>
        </p:txBody>
      </p:sp>
      <p:sp>
        <p:nvSpPr>
          <p:cNvPr id="4" name="投影片編號版面配置區 3">
            <a:extLst>
              <a:ext uri="{FF2B5EF4-FFF2-40B4-BE49-F238E27FC236}">
                <a16:creationId xmlns:a16="http://schemas.microsoft.com/office/drawing/2014/main" id="{4826C271-B487-D4A2-736D-9175101AD611}"/>
              </a:ext>
            </a:extLst>
          </p:cNvPr>
          <p:cNvSpPr>
            <a:spLocks noGrp="1"/>
          </p:cNvSpPr>
          <p:nvPr>
            <p:ph type="sldNum" sz="quarter" idx="12"/>
          </p:nvPr>
        </p:nvSpPr>
        <p:spPr/>
        <p:txBody>
          <a:bodyPr/>
          <a:lstStyle/>
          <a:p>
            <a:fld id="{6716B1A3-E686-460C-9FF8-BE16E58B194A}" type="slidenum">
              <a:rPr lang="zh-TW" altLang="en-US" smtClean="0"/>
              <a:t>18</a:t>
            </a:fld>
            <a:endParaRPr lang="zh-TW" altLang="en-US"/>
          </a:p>
        </p:txBody>
      </p:sp>
      <p:sp>
        <p:nvSpPr>
          <p:cNvPr id="3" name="文字方塊 2">
            <a:extLst>
              <a:ext uri="{FF2B5EF4-FFF2-40B4-BE49-F238E27FC236}">
                <a16:creationId xmlns:a16="http://schemas.microsoft.com/office/drawing/2014/main" id="{60453B73-8281-596E-F159-877140DAD915}"/>
              </a:ext>
            </a:extLst>
          </p:cNvPr>
          <p:cNvSpPr txBox="1"/>
          <p:nvPr/>
        </p:nvSpPr>
        <p:spPr>
          <a:xfrm>
            <a:off x="1097279" y="1376535"/>
            <a:ext cx="4998721" cy="3477875"/>
          </a:xfrm>
          <a:prstGeom prst="rect">
            <a:avLst/>
          </a:prstGeom>
          <a:solidFill>
            <a:schemeClr val="bg1"/>
          </a:solidFill>
        </p:spPr>
        <p:txBody>
          <a:bodyPr wrap="square" rtlCol="0">
            <a:spAutoFit/>
          </a:bodyPr>
          <a:lstStyle/>
          <a:p>
            <a:pPr marL="285750" indent="-285750">
              <a:buFont typeface="Arial" panose="020B0604020202020204" pitchFamily="34" charset="0"/>
              <a:buChar char="•"/>
            </a:pPr>
            <a:r>
              <a:rPr lang="en-US" altLang="zh-TW" sz="2000" dirty="0">
                <a:latin typeface="+mj-lt"/>
                <a:ea typeface="標楷體" panose="03000509000000000000" pitchFamily="65" charset="-120"/>
                <a:cs typeface="Times New Roman" panose="02020603050405020304" pitchFamily="18" charset="0"/>
              </a:rPr>
              <a:t>The current SSPA modules use BLF578 chips, achieving a PAE of 61.5% at 900 W output. However, the BLF578 has been phased out. </a:t>
            </a:r>
          </a:p>
          <a:p>
            <a:pPr marL="285750" indent="-285750">
              <a:buFont typeface="Arial" panose="020B0604020202020204" pitchFamily="34" charset="0"/>
              <a:buChar char="•"/>
            </a:pPr>
            <a:endParaRPr lang="en-US" altLang="zh-TW" sz="2000" dirty="0">
              <a:latin typeface="+mj-lt"/>
              <a:ea typeface="標楷體" panose="03000509000000000000" pitchFamily="65" charset="-120"/>
              <a:cs typeface="Times New Roman" panose="02020603050405020304" pitchFamily="18" charset="0"/>
            </a:endParaRPr>
          </a:p>
          <a:p>
            <a:pPr marL="285750" indent="-285750">
              <a:buFont typeface="Arial" panose="020B0604020202020204" pitchFamily="34" charset="0"/>
              <a:buChar char="•"/>
            </a:pPr>
            <a:r>
              <a:rPr lang="en-US" altLang="zh-TW" sz="2000" dirty="0">
                <a:latin typeface="+mj-lt"/>
                <a:ea typeface="標楷體" panose="03000509000000000000" pitchFamily="65" charset="-120"/>
                <a:cs typeface="Times New Roman" panose="02020603050405020304" pitchFamily="18" charset="0"/>
              </a:rPr>
              <a:t>Modules using the BLF978 chip have been developed, with a PAE </a:t>
            </a:r>
            <a:r>
              <a:rPr lang="en-US" altLang="zh-TW" sz="2000">
                <a:latin typeface="+mj-lt"/>
                <a:ea typeface="標楷體" panose="03000509000000000000" pitchFamily="65" charset="-120"/>
                <a:cs typeface="Times New Roman" panose="02020603050405020304" pitchFamily="18" charset="0"/>
              </a:rPr>
              <a:t>of 67.6% </a:t>
            </a:r>
            <a:r>
              <a:rPr lang="en-US" altLang="zh-TW" sz="2000" dirty="0">
                <a:latin typeface="+mj-lt"/>
                <a:ea typeface="標楷體" panose="03000509000000000000" pitchFamily="65" charset="-120"/>
                <a:cs typeface="Times New Roman" panose="02020603050405020304" pitchFamily="18" charset="0"/>
              </a:rPr>
              <a:t>at 900 W output. </a:t>
            </a:r>
          </a:p>
          <a:p>
            <a:pPr marL="285750" indent="-285750">
              <a:buFont typeface="Arial" panose="020B0604020202020204" pitchFamily="34" charset="0"/>
              <a:buChar char="•"/>
            </a:pPr>
            <a:endParaRPr lang="en-US" altLang="zh-TW" sz="2000" dirty="0">
              <a:latin typeface="+mj-lt"/>
              <a:ea typeface="標楷體" panose="03000509000000000000" pitchFamily="65" charset="-120"/>
              <a:cs typeface="Times New Roman" panose="02020603050405020304" pitchFamily="18" charset="0"/>
            </a:endParaRPr>
          </a:p>
          <a:p>
            <a:pPr marL="285750" indent="-285750">
              <a:buFont typeface="Arial" panose="020B0604020202020204" pitchFamily="34" charset="0"/>
              <a:buChar char="•"/>
            </a:pPr>
            <a:r>
              <a:rPr lang="en-US" altLang="zh-TW" sz="2000" dirty="0">
                <a:latin typeface="+mj-lt"/>
                <a:ea typeface="標楷體" panose="03000509000000000000" pitchFamily="65" charset="-120"/>
                <a:cs typeface="Times New Roman" panose="02020603050405020304" pitchFamily="18" charset="0"/>
              </a:rPr>
              <a:t>Development of the modules with </a:t>
            </a:r>
            <a:r>
              <a:rPr lang="en-US" altLang="zh-TW" sz="2000" dirty="0" err="1">
                <a:latin typeface="+mj-lt"/>
                <a:ea typeface="標楷體" panose="03000509000000000000" pitchFamily="65" charset="-120"/>
                <a:cs typeface="Times New Roman" panose="02020603050405020304" pitchFamily="18" charset="0"/>
              </a:rPr>
              <a:t>GaN</a:t>
            </a:r>
            <a:r>
              <a:rPr lang="en-US" altLang="zh-TW" sz="2000" dirty="0">
                <a:latin typeface="+mj-lt"/>
                <a:ea typeface="標楷體" panose="03000509000000000000" pitchFamily="65" charset="-120"/>
                <a:cs typeface="Times New Roman" panose="02020603050405020304" pitchFamily="18" charset="0"/>
              </a:rPr>
              <a:t> chips will also begin in the future.</a:t>
            </a:r>
          </a:p>
        </p:txBody>
      </p:sp>
      <p:graphicFrame>
        <p:nvGraphicFramePr>
          <p:cNvPr id="5" name="物件 4">
            <a:extLst>
              <a:ext uri="{FF2B5EF4-FFF2-40B4-BE49-F238E27FC236}">
                <a16:creationId xmlns:a16="http://schemas.microsoft.com/office/drawing/2014/main" id="{5D06DD16-6B20-4A0B-A318-CC987C7C4723}"/>
              </a:ext>
            </a:extLst>
          </p:cNvPr>
          <p:cNvGraphicFramePr>
            <a:graphicFrameLocks noChangeAspect="1"/>
          </p:cNvGraphicFramePr>
          <p:nvPr>
            <p:extLst>
              <p:ext uri="{D42A27DB-BD31-4B8C-83A1-F6EECF244321}">
                <p14:modId xmlns:p14="http://schemas.microsoft.com/office/powerpoint/2010/main" val="1789796202"/>
              </p:ext>
            </p:extLst>
          </p:nvPr>
        </p:nvGraphicFramePr>
        <p:xfrm>
          <a:off x="6030912" y="1173163"/>
          <a:ext cx="6227682" cy="4764024"/>
        </p:xfrm>
        <a:graphic>
          <a:graphicData uri="http://schemas.openxmlformats.org/presentationml/2006/ole">
            <mc:AlternateContent xmlns:mc="http://schemas.openxmlformats.org/markup-compatibility/2006">
              <mc:Choice xmlns:v="urn:schemas-microsoft-com:vml" Requires="v">
                <p:oleObj spid="_x0000_s1035" name="Graph" r:id="rId4" imgW="4448344" imgH="3402874" progId="Origin95.Graph">
                  <p:embed/>
                </p:oleObj>
              </mc:Choice>
              <mc:Fallback>
                <p:oleObj name="Graph" r:id="rId4" imgW="4448344" imgH="3402874" progId="Origin95.Graph">
                  <p:embed/>
                  <p:pic>
                    <p:nvPicPr>
                      <p:cNvPr id="0" name=""/>
                      <p:cNvPicPr/>
                      <p:nvPr/>
                    </p:nvPicPr>
                    <p:blipFill>
                      <a:blip r:embed="rId5"/>
                      <a:stretch>
                        <a:fillRect/>
                      </a:stretch>
                    </p:blipFill>
                    <p:spPr>
                      <a:xfrm>
                        <a:off x="6030912" y="1173163"/>
                        <a:ext cx="6227682" cy="4764024"/>
                      </a:xfrm>
                      <a:prstGeom prst="rect">
                        <a:avLst/>
                      </a:prstGeom>
                    </p:spPr>
                  </p:pic>
                </p:oleObj>
              </mc:Fallback>
            </mc:AlternateContent>
          </a:graphicData>
        </a:graphic>
      </p:graphicFrame>
    </p:spTree>
    <p:extLst>
      <p:ext uri="{BB962C8B-B14F-4D97-AF65-F5344CB8AC3E}">
        <p14:creationId xmlns:p14="http://schemas.microsoft.com/office/powerpoint/2010/main" val="24028606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a:extLst>
              <a:ext uri="{FF2B5EF4-FFF2-40B4-BE49-F238E27FC236}">
                <a16:creationId xmlns:a16="http://schemas.microsoft.com/office/drawing/2014/main" id="{B4997F76-15BA-173B-5D25-B54976B8951D}"/>
              </a:ext>
            </a:extLst>
          </p:cNvPr>
          <p:cNvSpPr>
            <a:spLocks noGrp="1"/>
          </p:cNvSpPr>
          <p:nvPr>
            <p:ph type="sldNum" sz="quarter" idx="12"/>
          </p:nvPr>
        </p:nvSpPr>
        <p:spPr/>
        <p:txBody>
          <a:bodyPr/>
          <a:lstStyle/>
          <a:p>
            <a:fld id="{6716B1A3-E686-460C-9FF8-BE16E58B194A}" type="slidenum">
              <a:rPr lang="zh-TW" altLang="en-US" smtClean="0"/>
              <a:t>19</a:t>
            </a:fld>
            <a:endParaRPr lang="zh-TW" altLang="en-US"/>
          </a:p>
        </p:txBody>
      </p:sp>
      <p:sp>
        <p:nvSpPr>
          <p:cNvPr id="5" name="文字方塊 4">
            <a:extLst>
              <a:ext uri="{FF2B5EF4-FFF2-40B4-BE49-F238E27FC236}">
                <a16:creationId xmlns:a16="http://schemas.microsoft.com/office/drawing/2014/main" id="{F91F63F7-7C83-D701-3D45-E3DF229B7688}"/>
              </a:ext>
            </a:extLst>
          </p:cNvPr>
          <p:cNvSpPr txBox="1"/>
          <p:nvPr/>
        </p:nvSpPr>
        <p:spPr>
          <a:xfrm>
            <a:off x="1024128" y="1305341"/>
            <a:ext cx="10643616" cy="4893647"/>
          </a:xfrm>
          <a:prstGeom prst="rect">
            <a:avLst/>
          </a:prstGeom>
          <a:noFill/>
        </p:spPr>
        <p:txBody>
          <a:bodyPr wrap="square">
            <a:spAutoFit/>
          </a:bodyPr>
          <a:lstStyle/>
          <a:p>
            <a:pPr marL="457200" indent="-457200">
              <a:buFont typeface="+mj-lt"/>
              <a:buAutoNum type="arabicPeriod"/>
            </a:pPr>
            <a:r>
              <a:rPr lang="en-US" altLang="zh-TW" sz="2400" dirty="0">
                <a:latin typeface="+mj-lt"/>
                <a:ea typeface="標楷體" panose="03000509000000000000" pitchFamily="65" charset="-120"/>
                <a:cs typeface="Times New Roman" panose="02020603050405020304" pitchFamily="18" charset="0"/>
              </a:rPr>
              <a:t>The TPS high-power RF system has been briefly introduced: 2 RF stations are in operation, each providing up to 300 kW of output. </a:t>
            </a:r>
          </a:p>
          <a:p>
            <a:pPr marL="457200" indent="-457200">
              <a:buFont typeface="+mj-lt"/>
              <a:buAutoNum type="arabicPeriod"/>
            </a:pPr>
            <a:endParaRPr lang="en-US" altLang="zh-TW" sz="2400" dirty="0">
              <a:latin typeface="+mj-lt"/>
              <a:ea typeface="標楷體" panose="03000509000000000000" pitchFamily="65" charset="-120"/>
              <a:cs typeface="Times New Roman" panose="02020603050405020304" pitchFamily="18" charset="0"/>
            </a:endParaRPr>
          </a:p>
          <a:p>
            <a:pPr marL="457200" indent="-457200">
              <a:buFont typeface="+mj-lt"/>
              <a:buAutoNum type="arabicPeriod"/>
            </a:pPr>
            <a:r>
              <a:rPr lang="en-US" altLang="zh-TW" sz="2400" dirty="0">
                <a:latin typeface="+mj-lt"/>
                <a:ea typeface="標楷體" panose="03000509000000000000" pitchFamily="65" charset="-120"/>
                <a:cs typeface="Times New Roman" panose="02020603050405020304" pitchFamily="18" charset="0"/>
              </a:rPr>
              <a:t>Operating status: </a:t>
            </a:r>
          </a:p>
          <a:p>
            <a:pPr marL="914400" lvl="1" indent="-457200">
              <a:buFont typeface="Wingdings" panose="05000000000000000000" pitchFamily="2" charset="2"/>
              <a:buAutoNum type="circleNumWdWhitePlain"/>
            </a:pPr>
            <a:r>
              <a:rPr lang="en-US" altLang="zh-TW" sz="2400" dirty="0">
                <a:latin typeface="+mj-lt"/>
                <a:ea typeface="標楷體" panose="03000509000000000000" pitchFamily="65" charset="-120"/>
                <a:cs typeface="Times New Roman" panose="02020603050405020304" pitchFamily="18" charset="0"/>
              </a:rPr>
              <a:t>Klystron: Operating well, but some trips related to high-voltage components have yet to be investigated.</a:t>
            </a:r>
          </a:p>
          <a:p>
            <a:pPr marL="914400" lvl="1" indent="-457200">
              <a:buFont typeface="+mj-lt"/>
              <a:buAutoNum type="circleNumWdWhitePlain"/>
            </a:pPr>
            <a:r>
              <a:rPr lang="en-US" altLang="zh-TW" sz="2400" dirty="0">
                <a:latin typeface="+mj-lt"/>
                <a:ea typeface="標楷體" panose="03000509000000000000" pitchFamily="65" charset="-120"/>
                <a:cs typeface="Times New Roman" panose="02020603050405020304" pitchFamily="18" charset="0"/>
              </a:rPr>
              <a:t>SSPA: Lower trip rate, minimal impact on beam stability, with room for efficiency improvement.</a:t>
            </a:r>
          </a:p>
          <a:p>
            <a:pPr marL="914400" lvl="1" indent="-457200">
              <a:buFont typeface="+mj-lt"/>
              <a:buAutoNum type="circleNumWdWhitePlain"/>
            </a:pPr>
            <a:endParaRPr lang="en-US" altLang="zh-TW" sz="2400" dirty="0">
              <a:latin typeface="+mj-lt"/>
              <a:ea typeface="標楷體" panose="03000509000000000000" pitchFamily="65" charset="-120"/>
              <a:cs typeface="Times New Roman" panose="02020603050405020304" pitchFamily="18" charset="0"/>
            </a:endParaRPr>
          </a:p>
          <a:p>
            <a:pPr marL="457200" indent="-457200">
              <a:buFont typeface="+mj-lt"/>
              <a:buAutoNum type="arabicPeriod"/>
            </a:pPr>
            <a:r>
              <a:rPr lang="en-US" altLang="zh-TW" sz="2400" dirty="0">
                <a:latin typeface="+mj-lt"/>
                <a:ea typeface="標楷體" panose="03000509000000000000" pitchFamily="65" charset="-120"/>
                <a:cs typeface="Times New Roman" panose="02020603050405020304" pitchFamily="18" charset="0"/>
              </a:rPr>
              <a:t>Future developments: </a:t>
            </a:r>
          </a:p>
          <a:p>
            <a:pPr marL="914400" lvl="1" indent="-457200">
              <a:buFont typeface="Wingdings" panose="05000000000000000000" pitchFamily="2" charset="2"/>
              <a:buAutoNum type="circleNumWdWhitePlain"/>
            </a:pPr>
            <a:r>
              <a:rPr lang="en-US" altLang="zh-TW" sz="2400" dirty="0">
                <a:latin typeface="+mj-lt"/>
                <a:ea typeface="標楷體" panose="03000509000000000000" pitchFamily="65" charset="-120"/>
                <a:cs typeface="Times New Roman" panose="02020603050405020304" pitchFamily="18" charset="0"/>
              </a:rPr>
              <a:t>The power combining of SSPA and klystron has been successfully tested in preliminary trials.</a:t>
            </a:r>
          </a:p>
          <a:p>
            <a:pPr marL="914400" lvl="1" indent="-457200">
              <a:buFont typeface="+mj-lt"/>
              <a:buAutoNum type="circleNumWdWhitePlain"/>
            </a:pPr>
            <a:r>
              <a:rPr lang="en-US" altLang="zh-TW" sz="2400" dirty="0">
                <a:latin typeface="+mj-lt"/>
                <a:ea typeface="標楷體" panose="03000509000000000000" pitchFamily="65" charset="-120"/>
                <a:cs typeface="Times New Roman" panose="02020603050405020304" pitchFamily="18" charset="0"/>
              </a:rPr>
              <a:t>Chip development: Trying to improve efficiency.</a:t>
            </a:r>
            <a:endParaRPr lang="en-US" altLang="zh-TW" sz="2400" b="1" dirty="0">
              <a:latin typeface="+mj-lt"/>
              <a:ea typeface="標楷體" panose="03000509000000000000" pitchFamily="65" charset="-120"/>
              <a:cs typeface="Times New Roman" panose="02020603050405020304" pitchFamily="18" charset="0"/>
            </a:endParaRPr>
          </a:p>
        </p:txBody>
      </p:sp>
      <p:sp>
        <p:nvSpPr>
          <p:cNvPr id="8" name="標題 1">
            <a:extLst>
              <a:ext uri="{FF2B5EF4-FFF2-40B4-BE49-F238E27FC236}">
                <a16:creationId xmlns:a16="http://schemas.microsoft.com/office/drawing/2014/main" id="{EB6A26EC-E3AF-DAFB-4EC7-A1841E3864B6}"/>
              </a:ext>
            </a:extLst>
          </p:cNvPr>
          <p:cNvSpPr>
            <a:spLocks noGrp="1"/>
          </p:cNvSpPr>
          <p:nvPr>
            <p:ph type="title"/>
          </p:nvPr>
        </p:nvSpPr>
        <p:spPr>
          <a:xfrm>
            <a:off x="1097279" y="286605"/>
            <a:ext cx="11094719" cy="986020"/>
          </a:xfrm>
        </p:spPr>
        <p:txBody>
          <a:bodyPr>
            <a:normAutofit/>
          </a:bodyPr>
          <a:lstStyle/>
          <a:p>
            <a:r>
              <a:rPr lang="en-US" altLang="zh-TW" sz="3600" dirty="0">
                <a:solidFill>
                  <a:srgbClr val="0070C0"/>
                </a:solidFill>
              </a:rPr>
              <a:t>Summary</a:t>
            </a:r>
          </a:p>
        </p:txBody>
      </p:sp>
    </p:spTree>
    <p:extLst>
      <p:ext uri="{BB962C8B-B14F-4D97-AF65-F5344CB8AC3E}">
        <p14:creationId xmlns:p14="http://schemas.microsoft.com/office/powerpoint/2010/main" val="23228412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B786CB-8AFE-7525-FAD3-DC7A3CE40712}"/>
            </a:ext>
          </a:extLst>
        </p:cNvPr>
        <p:cNvGrpSpPr/>
        <p:nvPr/>
      </p:nvGrpSpPr>
      <p:grpSpPr>
        <a:xfrm>
          <a:off x="0" y="0"/>
          <a:ext cx="0" cy="0"/>
          <a:chOff x="0" y="0"/>
          <a:chExt cx="0" cy="0"/>
        </a:xfrm>
      </p:grpSpPr>
      <p:sp>
        <p:nvSpPr>
          <p:cNvPr id="2" name="標題 1">
            <a:extLst>
              <a:ext uri="{FF2B5EF4-FFF2-40B4-BE49-F238E27FC236}">
                <a16:creationId xmlns:a16="http://schemas.microsoft.com/office/drawing/2014/main" id="{E64E829C-89D0-A5D4-A6A9-D12A4DA69A82}"/>
              </a:ext>
            </a:extLst>
          </p:cNvPr>
          <p:cNvSpPr>
            <a:spLocks noGrp="1"/>
          </p:cNvSpPr>
          <p:nvPr>
            <p:ph type="title"/>
          </p:nvPr>
        </p:nvSpPr>
        <p:spPr/>
        <p:txBody>
          <a:bodyPr>
            <a:normAutofit/>
          </a:bodyPr>
          <a:lstStyle/>
          <a:p>
            <a:r>
              <a:rPr lang="en-US" altLang="zh-TW" sz="3600" dirty="0">
                <a:solidFill>
                  <a:srgbClr val="0070C0"/>
                </a:solidFill>
              </a:rPr>
              <a:t> Outline</a:t>
            </a:r>
          </a:p>
        </p:txBody>
      </p:sp>
      <p:sp>
        <p:nvSpPr>
          <p:cNvPr id="4" name="投影片編號版面配置區 3">
            <a:extLst>
              <a:ext uri="{FF2B5EF4-FFF2-40B4-BE49-F238E27FC236}">
                <a16:creationId xmlns:a16="http://schemas.microsoft.com/office/drawing/2014/main" id="{C33DBBEC-BFD5-E8EE-BD87-6670CB378BBE}"/>
              </a:ext>
            </a:extLst>
          </p:cNvPr>
          <p:cNvSpPr>
            <a:spLocks noGrp="1"/>
          </p:cNvSpPr>
          <p:nvPr>
            <p:ph type="sldNum" sz="quarter" idx="12"/>
          </p:nvPr>
        </p:nvSpPr>
        <p:spPr/>
        <p:txBody>
          <a:bodyPr/>
          <a:lstStyle/>
          <a:p>
            <a:fld id="{6716B1A3-E686-460C-9FF8-BE16E58B194A}" type="slidenum">
              <a:rPr lang="zh-TW" altLang="en-US" smtClean="0"/>
              <a:t>2</a:t>
            </a:fld>
            <a:endParaRPr lang="zh-TW" altLang="en-US"/>
          </a:p>
        </p:txBody>
      </p:sp>
      <p:sp>
        <p:nvSpPr>
          <p:cNvPr id="3" name="文字方塊 2">
            <a:extLst>
              <a:ext uri="{FF2B5EF4-FFF2-40B4-BE49-F238E27FC236}">
                <a16:creationId xmlns:a16="http://schemas.microsoft.com/office/drawing/2014/main" id="{8E6EE7D9-6DD3-A955-E68E-9EE7863B0220}"/>
              </a:ext>
            </a:extLst>
          </p:cNvPr>
          <p:cNvSpPr txBox="1"/>
          <p:nvPr/>
        </p:nvSpPr>
        <p:spPr>
          <a:xfrm>
            <a:off x="1097279" y="1272625"/>
            <a:ext cx="10284824" cy="2677656"/>
          </a:xfrm>
          <a:prstGeom prst="rect">
            <a:avLst/>
          </a:prstGeom>
          <a:solidFill>
            <a:schemeClr val="bg1"/>
          </a:solidFill>
        </p:spPr>
        <p:txBody>
          <a:bodyPr wrap="square" rtlCol="0">
            <a:spAutoFit/>
          </a:bodyPr>
          <a:lstStyle/>
          <a:p>
            <a:pPr marL="285750" indent="-285750">
              <a:buFont typeface="Arial" panose="020B0604020202020204" pitchFamily="34" charset="0"/>
              <a:buChar char="•"/>
            </a:pPr>
            <a:r>
              <a:rPr lang="en-US" altLang="zh-TW" sz="2400" dirty="0">
                <a:latin typeface="+mj-lt"/>
                <a:ea typeface="標楷體" panose="03000509000000000000" pitchFamily="65" charset="-120"/>
                <a:cs typeface="Times New Roman" panose="02020603050405020304" pitchFamily="18" charset="0"/>
              </a:rPr>
              <a:t>Overview of TPS and its high power RF system</a:t>
            </a:r>
          </a:p>
          <a:p>
            <a:pPr marL="285750" indent="-285750">
              <a:buFont typeface="Arial" panose="020B0604020202020204" pitchFamily="34" charset="0"/>
              <a:buChar char="•"/>
            </a:pPr>
            <a:endParaRPr lang="en-US" altLang="zh-TW" sz="2400" dirty="0">
              <a:latin typeface="+mj-lt"/>
              <a:ea typeface="標楷體" panose="03000509000000000000" pitchFamily="65" charset="-120"/>
              <a:cs typeface="Times New Roman" panose="02020603050405020304" pitchFamily="18" charset="0"/>
            </a:endParaRPr>
          </a:p>
          <a:p>
            <a:pPr marL="285750" indent="-285750">
              <a:buFont typeface="Arial" panose="020B0604020202020204" pitchFamily="34" charset="0"/>
              <a:buChar char="•"/>
            </a:pPr>
            <a:r>
              <a:rPr lang="en-US" altLang="zh-TW" sz="2400" dirty="0">
                <a:latin typeface="+mj-lt"/>
                <a:ea typeface="標楷體" panose="03000509000000000000" pitchFamily="65" charset="-120"/>
                <a:cs typeface="Times New Roman" panose="02020603050405020304" pitchFamily="18" charset="0"/>
              </a:rPr>
              <a:t>Operation status of TPS high power RF system</a:t>
            </a:r>
          </a:p>
          <a:p>
            <a:pPr marL="285750" indent="-285750">
              <a:buFont typeface="Arial" panose="020B0604020202020204" pitchFamily="34" charset="0"/>
              <a:buChar char="•"/>
            </a:pPr>
            <a:endParaRPr lang="en-US" altLang="zh-TW" sz="2400" dirty="0">
              <a:latin typeface="+mj-lt"/>
              <a:ea typeface="標楷體" panose="03000509000000000000" pitchFamily="65" charset="-120"/>
              <a:cs typeface="Times New Roman" panose="02020603050405020304" pitchFamily="18" charset="0"/>
            </a:endParaRPr>
          </a:p>
          <a:p>
            <a:pPr marL="285750" indent="-285750">
              <a:buFont typeface="Arial" panose="020B0604020202020204" pitchFamily="34" charset="0"/>
              <a:buChar char="•"/>
            </a:pPr>
            <a:r>
              <a:rPr lang="en-US" altLang="zh-TW" sz="2400" dirty="0">
                <a:latin typeface="+mj-lt"/>
                <a:ea typeface="標楷體" panose="03000509000000000000" pitchFamily="65" charset="-120"/>
                <a:cs typeface="Times New Roman" panose="02020603050405020304" pitchFamily="18" charset="0"/>
              </a:rPr>
              <a:t>Future plan for TPS high power RF system</a:t>
            </a:r>
          </a:p>
          <a:p>
            <a:pPr marL="285750" indent="-285750">
              <a:buFont typeface="Arial" panose="020B0604020202020204" pitchFamily="34" charset="0"/>
              <a:buChar char="•"/>
            </a:pPr>
            <a:endParaRPr lang="en-US" altLang="zh-TW" sz="2400" dirty="0">
              <a:latin typeface="+mj-lt"/>
              <a:ea typeface="標楷體" panose="03000509000000000000" pitchFamily="65" charset="-120"/>
              <a:cs typeface="Times New Roman" panose="02020603050405020304" pitchFamily="18" charset="0"/>
            </a:endParaRPr>
          </a:p>
          <a:p>
            <a:pPr marL="285750" indent="-285750">
              <a:buFont typeface="Arial" panose="020B0604020202020204" pitchFamily="34" charset="0"/>
              <a:buChar char="•"/>
            </a:pPr>
            <a:r>
              <a:rPr lang="en-US" altLang="zh-TW" sz="2400" dirty="0">
                <a:latin typeface="+mj-lt"/>
                <a:ea typeface="標楷體" panose="03000509000000000000" pitchFamily="65" charset="-120"/>
                <a:cs typeface="Times New Roman" panose="02020603050405020304" pitchFamily="18" charset="0"/>
              </a:rPr>
              <a:t>Summary</a:t>
            </a:r>
          </a:p>
        </p:txBody>
      </p:sp>
    </p:spTree>
    <p:extLst>
      <p:ext uri="{BB962C8B-B14F-4D97-AF65-F5344CB8AC3E}">
        <p14:creationId xmlns:p14="http://schemas.microsoft.com/office/powerpoint/2010/main" val="28090383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a:extLst>
              <a:ext uri="{FF2B5EF4-FFF2-40B4-BE49-F238E27FC236}">
                <a16:creationId xmlns:a16="http://schemas.microsoft.com/office/drawing/2014/main" id="{414BA8D3-7573-4624-875F-702BAF838645}"/>
              </a:ext>
            </a:extLst>
          </p:cNvPr>
          <p:cNvSpPr>
            <a:spLocks noGrp="1"/>
          </p:cNvSpPr>
          <p:nvPr>
            <p:ph type="title"/>
          </p:nvPr>
        </p:nvSpPr>
        <p:spPr/>
        <p:txBody>
          <a:bodyPr>
            <a:normAutofit/>
          </a:bodyPr>
          <a:lstStyle/>
          <a:p>
            <a:r>
              <a:rPr lang="en-US" altLang="zh-TW" dirty="0"/>
              <a:t>Thank you!</a:t>
            </a:r>
            <a:endParaRPr lang="zh-TW" altLang="en-US" dirty="0"/>
          </a:p>
        </p:txBody>
      </p:sp>
      <p:sp>
        <p:nvSpPr>
          <p:cNvPr id="3" name="投影片編號版面配置區 2">
            <a:extLst>
              <a:ext uri="{FF2B5EF4-FFF2-40B4-BE49-F238E27FC236}">
                <a16:creationId xmlns:a16="http://schemas.microsoft.com/office/drawing/2014/main" id="{024F3EE7-E628-487A-A0AC-B11DB010B3CD}"/>
              </a:ext>
            </a:extLst>
          </p:cNvPr>
          <p:cNvSpPr>
            <a:spLocks noGrp="1"/>
          </p:cNvSpPr>
          <p:nvPr>
            <p:ph type="sldNum" sz="quarter" idx="12"/>
          </p:nvPr>
        </p:nvSpPr>
        <p:spPr/>
        <p:txBody>
          <a:bodyPr/>
          <a:lstStyle/>
          <a:p>
            <a:fld id="{6716B1A3-E686-460C-9FF8-BE16E58B194A}" type="slidenum">
              <a:rPr lang="zh-TW" altLang="en-US" smtClean="0"/>
              <a:t>20</a:t>
            </a:fld>
            <a:endParaRPr lang="zh-TW" altLang="en-US"/>
          </a:p>
        </p:txBody>
      </p:sp>
      <p:sp>
        <p:nvSpPr>
          <p:cNvPr id="5" name="文字方塊 4">
            <a:extLst>
              <a:ext uri="{FF2B5EF4-FFF2-40B4-BE49-F238E27FC236}">
                <a16:creationId xmlns:a16="http://schemas.microsoft.com/office/drawing/2014/main" id="{7EF766C3-0D85-41B0-B1F6-8BC37F72E18C}"/>
              </a:ext>
            </a:extLst>
          </p:cNvPr>
          <p:cNvSpPr txBox="1"/>
          <p:nvPr/>
        </p:nvSpPr>
        <p:spPr>
          <a:xfrm>
            <a:off x="182880" y="5132832"/>
            <a:ext cx="6498895" cy="830997"/>
          </a:xfrm>
          <a:prstGeom prst="rect">
            <a:avLst/>
          </a:prstGeom>
          <a:noFill/>
        </p:spPr>
        <p:txBody>
          <a:bodyPr wrap="none" rtlCol="0">
            <a:spAutoFit/>
          </a:bodyPr>
          <a:lstStyle/>
          <a:p>
            <a:r>
              <a:rPr lang="en-US" altLang="zh-TW" sz="2400" dirty="0"/>
              <a:t>TPS issue: </a:t>
            </a:r>
            <a:r>
              <a:rPr lang="en-US" altLang="zh-TW" sz="2400" dirty="0" err="1"/>
              <a:t>Zong</a:t>
            </a:r>
            <a:r>
              <a:rPr lang="en-US" altLang="zh-TW" sz="2400" dirty="0"/>
              <a:t>-Kai, Liu (liu.zk@nsrrc.org.tw)</a:t>
            </a:r>
          </a:p>
          <a:p>
            <a:r>
              <a:rPr lang="en-US" altLang="zh-TW" sz="2400" dirty="0"/>
              <a:t>PSM issue: Yi-Da, Li (li.yd@nsrrc.org.tw)</a:t>
            </a:r>
            <a:endParaRPr lang="zh-TW" altLang="en-US" sz="2400" dirty="0"/>
          </a:p>
        </p:txBody>
      </p:sp>
    </p:spTree>
    <p:extLst>
      <p:ext uri="{BB962C8B-B14F-4D97-AF65-F5344CB8AC3E}">
        <p14:creationId xmlns:p14="http://schemas.microsoft.com/office/powerpoint/2010/main" val="13194750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B786CB-8AFE-7525-FAD3-DC7A3CE40712}"/>
            </a:ext>
          </a:extLst>
        </p:cNvPr>
        <p:cNvGrpSpPr/>
        <p:nvPr/>
      </p:nvGrpSpPr>
      <p:grpSpPr>
        <a:xfrm>
          <a:off x="0" y="0"/>
          <a:ext cx="0" cy="0"/>
          <a:chOff x="0" y="0"/>
          <a:chExt cx="0" cy="0"/>
        </a:xfrm>
      </p:grpSpPr>
      <p:sp>
        <p:nvSpPr>
          <p:cNvPr id="2" name="標題 1">
            <a:extLst>
              <a:ext uri="{FF2B5EF4-FFF2-40B4-BE49-F238E27FC236}">
                <a16:creationId xmlns:a16="http://schemas.microsoft.com/office/drawing/2014/main" id="{E64E829C-89D0-A5D4-A6A9-D12A4DA69A82}"/>
              </a:ext>
            </a:extLst>
          </p:cNvPr>
          <p:cNvSpPr>
            <a:spLocks noGrp="1"/>
          </p:cNvSpPr>
          <p:nvPr>
            <p:ph type="title"/>
          </p:nvPr>
        </p:nvSpPr>
        <p:spPr/>
        <p:txBody>
          <a:bodyPr>
            <a:normAutofit/>
          </a:bodyPr>
          <a:lstStyle/>
          <a:p>
            <a:r>
              <a:rPr lang="en-US" altLang="zh-TW" sz="3600" dirty="0">
                <a:solidFill>
                  <a:srgbClr val="0070C0"/>
                </a:solidFill>
              </a:rPr>
              <a:t> Two Light Sources in NSRRC</a:t>
            </a:r>
          </a:p>
        </p:txBody>
      </p:sp>
      <p:sp>
        <p:nvSpPr>
          <p:cNvPr id="4" name="投影片編號版面配置區 3">
            <a:extLst>
              <a:ext uri="{FF2B5EF4-FFF2-40B4-BE49-F238E27FC236}">
                <a16:creationId xmlns:a16="http://schemas.microsoft.com/office/drawing/2014/main" id="{C33DBBEC-BFD5-E8EE-BD87-6670CB378BBE}"/>
              </a:ext>
            </a:extLst>
          </p:cNvPr>
          <p:cNvSpPr>
            <a:spLocks noGrp="1"/>
          </p:cNvSpPr>
          <p:nvPr>
            <p:ph type="sldNum" sz="quarter" idx="12"/>
          </p:nvPr>
        </p:nvSpPr>
        <p:spPr/>
        <p:txBody>
          <a:bodyPr/>
          <a:lstStyle/>
          <a:p>
            <a:fld id="{6716B1A3-E686-460C-9FF8-BE16E58B194A}" type="slidenum">
              <a:rPr lang="zh-TW" altLang="en-US" smtClean="0"/>
              <a:t>3</a:t>
            </a:fld>
            <a:endParaRPr lang="zh-TW" altLang="en-US"/>
          </a:p>
        </p:txBody>
      </p:sp>
      <p:pic>
        <p:nvPicPr>
          <p:cNvPr id="6" name="圖片 5">
            <a:extLst>
              <a:ext uri="{FF2B5EF4-FFF2-40B4-BE49-F238E27FC236}">
                <a16:creationId xmlns:a16="http://schemas.microsoft.com/office/drawing/2014/main" id="{D98688C6-C641-7AD0-5989-6FF281B7DD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9584" y="1413335"/>
            <a:ext cx="7733814" cy="5158060"/>
          </a:xfrm>
          <a:prstGeom prst="rect">
            <a:avLst/>
          </a:prstGeom>
        </p:spPr>
      </p:pic>
      <p:sp>
        <p:nvSpPr>
          <p:cNvPr id="7" name="文字方塊 6">
            <a:extLst>
              <a:ext uri="{FF2B5EF4-FFF2-40B4-BE49-F238E27FC236}">
                <a16:creationId xmlns:a16="http://schemas.microsoft.com/office/drawing/2014/main" id="{609B2EAF-C604-718E-4E3D-369AACE4D3FC}"/>
              </a:ext>
            </a:extLst>
          </p:cNvPr>
          <p:cNvSpPr txBox="1"/>
          <p:nvPr/>
        </p:nvSpPr>
        <p:spPr>
          <a:xfrm>
            <a:off x="1225296" y="1380803"/>
            <a:ext cx="3097323" cy="923330"/>
          </a:xfrm>
          <a:prstGeom prst="rect">
            <a:avLst/>
          </a:prstGeom>
          <a:solidFill>
            <a:schemeClr val="bg1"/>
          </a:solidFill>
        </p:spPr>
        <p:txBody>
          <a:bodyPr wrap="square" rtlCol="0">
            <a:spAutoFit/>
          </a:bodyPr>
          <a:lstStyle/>
          <a:p>
            <a:r>
              <a:rPr lang="en-US" altLang="zh-TW" dirty="0">
                <a:latin typeface="+mj-lt"/>
                <a:ea typeface="標楷體" panose="03000509000000000000" pitchFamily="65" charset="-120"/>
                <a:cs typeface="Times New Roman" panose="02020603050405020304" pitchFamily="18" charset="0"/>
              </a:rPr>
              <a:t>TLS Storage Ring (1.5 GeV)</a:t>
            </a:r>
          </a:p>
          <a:p>
            <a:r>
              <a:rPr lang="en-US" altLang="zh-TW" dirty="0">
                <a:latin typeface="+mj-lt"/>
                <a:ea typeface="標楷體" panose="03000509000000000000" pitchFamily="65" charset="-120"/>
                <a:cs typeface="Times New Roman" panose="02020603050405020304" pitchFamily="18" charset="0"/>
              </a:rPr>
              <a:t>25 beam lines</a:t>
            </a:r>
          </a:p>
          <a:p>
            <a:r>
              <a:rPr lang="en-US" altLang="zh-TW" dirty="0">
                <a:latin typeface="+mj-lt"/>
                <a:ea typeface="標楷體" panose="03000509000000000000" pitchFamily="65" charset="-120"/>
                <a:cs typeface="Times New Roman" panose="02020603050405020304" pitchFamily="18" charset="0"/>
              </a:rPr>
              <a:t>Open for user in 1993</a:t>
            </a:r>
          </a:p>
        </p:txBody>
      </p:sp>
      <p:sp>
        <p:nvSpPr>
          <p:cNvPr id="9" name="文字方塊 8">
            <a:extLst>
              <a:ext uri="{FF2B5EF4-FFF2-40B4-BE49-F238E27FC236}">
                <a16:creationId xmlns:a16="http://schemas.microsoft.com/office/drawing/2014/main" id="{65DA067D-4351-A934-7988-38BACC48C7DE}"/>
              </a:ext>
            </a:extLst>
          </p:cNvPr>
          <p:cNvSpPr txBox="1"/>
          <p:nvPr/>
        </p:nvSpPr>
        <p:spPr>
          <a:xfrm>
            <a:off x="418986" y="5372002"/>
            <a:ext cx="3695453" cy="1200329"/>
          </a:xfrm>
          <a:prstGeom prst="rect">
            <a:avLst/>
          </a:prstGeom>
          <a:solidFill>
            <a:schemeClr val="bg1"/>
          </a:solidFill>
          <a:ln w="38100">
            <a:solidFill>
              <a:srgbClr val="0000FF"/>
            </a:solidFill>
          </a:ln>
        </p:spPr>
        <p:txBody>
          <a:bodyPr wrap="square" rtlCol="0">
            <a:spAutoFit/>
          </a:bodyPr>
          <a:lstStyle/>
          <a:p>
            <a:r>
              <a:rPr lang="en-US" altLang="zh-TW" b="1" dirty="0">
                <a:latin typeface="+mj-lt"/>
                <a:ea typeface="標楷體" panose="03000509000000000000" pitchFamily="65" charset="-120"/>
                <a:cs typeface="Times New Roman" panose="02020603050405020304" pitchFamily="18" charset="0"/>
              </a:rPr>
              <a:t>TPS Storage Ring (3.0 GeV)</a:t>
            </a:r>
          </a:p>
          <a:p>
            <a:r>
              <a:rPr lang="en-US" altLang="zh-TW" dirty="0">
                <a:latin typeface="+mj-lt"/>
                <a:ea typeface="標楷體" panose="03000509000000000000" pitchFamily="65" charset="-120"/>
                <a:cs typeface="Times New Roman" panose="02020603050405020304" pitchFamily="18" charset="0"/>
              </a:rPr>
              <a:t>Available for users in 2016</a:t>
            </a:r>
          </a:p>
          <a:p>
            <a:r>
              <a:rPr lang="en-US" altLang="zh-TW" dirty="0">
                <a:latin typeface="+mj-lt"/>
                <a:ea typeface="標楷體" panose="03000509000000000000" pitchFamily="65" charset="-120"/>
                <a:cs typeface="Times New Roman" panose="02020603050405020304" pitchFamily="18" charset="0"/>
              </a:rPr>
              <a:t>Phase I + Phase II: 16 beam lines</a:t>
            </a:r>
          </a:p>
          <a:p>
            <a:r>
              <a:rPr lang="en-US" altLang="zh-TW" dirty="0">
                <a:latin typeface="+mj-lt"/>
                <a:ea typeface="標楷體" panose="03000509000000000000" pitchFamily="65" charset="-120"/>
                <a:cs typeface="Times New Roman" panose="02020603050405020304" pitchFamily="18" charset="0"/>
              </a:rPr>
              <a:t>Phase III: 9 beam lines (~2026)</a:t>
            </a:r>
          </a:p>
        </p:txBody>
      </p:sp>
      <p:cxnSp>
        <p:nvCxnSpPr>
          <p:cNvPr id="12" name="直線單箭頭接點 11">
            <a:extLst>
              <a:ext uri="{FF2B5EF4-FFF2-40B4-BE49-F238E27FC236}">
                <a16:creationId xmlns:a16="http://schemas.microsoft.com/office/drawing/2014/main" id="{C4EDB9C9-CB8C-85AD-6F8A-F75A63D8789D}"/>
              </a:ext>
            </a:extLst>
          </p:cNvPr>
          <p:cNvCxnSpPr/>
          <p:nvPr/>
        </p:nvCxnSpPr>
        <p:spPr>
          <a:xfrm flipV="1">
            <a:off x="4150537" y="4885100"/>
            <a:ext cx="2304256" cy="122413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線單箭頭接點 12">
            <a:extLst>
              <a:ext uri="{FF2B5EF4-FFF2-40B4-BE49-F238E27FC236}">
                <a16:creationId xmlns:a16="http://schemas.microsoft.com/office/drawing/2014/main" id="{8FE805AE-D4C4-022A-AABB-9A43B61291E8}"/>
              </a:ext>
            </a:extLst>
          </p:cNvPr>
          <p:cNvCxnSpPr/>
          <p:nvPr/>
        </p:nvCxnSpPr>
        <p:spPr>
          <a:xfrm>
            <a:off x="4198373" y="1776136"/>
            <a:ext cx="1800200" cy="75858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文字方塊 13">
            <a:extLst>
              <a:ext uri="{FF2B5EF4-FFF2-40B4-BE49-F238E27FC236}">
                <a16:creationId xmlns:a16="http://schemas.microsoft.com/office/drawing/2014/main" id="{9F19800B-B8B7-7CBD-40CC-30BD33853216}"/>
              </a:ext>
            </a:extLst>
          </p:cNvPr>
          <p:cNvSpPr txBox="1"/>
          <p:nvPr/>
        </p:nvSpPr>
        <p:spPr>
          <a:xfrm>
            <a:off x="7990625" y="4300325"/>
            <a:ext cx="864096" cy="646331"/>
          </a:xfrm>
          <a:prstGeom prst="rect">
            <a:avLst/>
          </a:prstGeom>
          <a:solidFill>
            <a:schemeClr val="bg1"/>
          </a:solidFill>
          <a:ln>
            <a:solidFill>
              <a:schemeClr val="tx1"/>
            </a:solidFill>
          </a:ln>
        </p:spPr>
        <p:txBody>
          <a:bodyPr wrap="square" rtlCol="0">
            <a:spAutoFit/>
          </a:bodyPr>
          <a:lstStyle/>
          <a:p>
            <a:r>
              <a:rPr lang="en-US" altLang="zh-TW" dirty="0">
                <a:latin typeface="+mj-lt"/>
                <a:ea typeface="標楷體" panose="03000509000000000000" pitchFamily="65" charset="-120"/>
                <a:cs typeface="Times New Roman" panose="02020603050405020304" pitchFamily="18" charset="0"/>
              </a:rPr>
              <a:t>Office &amp; Lab</a:t>
            </a:r>
          </a:p>
        </p:txBody>
      </p:sp>
      <p:cxnSp>
        <p:nvCxnSpPr>
          <p:cNvPr id="15" name="直線單箭頭接點 14">
            <a:extLst>
              <a:ext uri="{FF2B5EF4-FFF2-40B4-BE49-F238E27FC236}">
                <a16:creationId xmlns:a16="http://schemas.microsoft.com/office/drawing/2014/main" id="{B593944B-D02B-3965-344F-6F6FFFF0DA09}"/>
              </a:ext>
            </a:extLst>
          </p:cNvPr>
          <p:cNvCxnSpPr/>
          <p:nvPr/>
        </p:nvCxnSpPr>
        <p:spPr>
          <a:xfrm flipH="1" flipV="1">
            <a:off x="7486569" y="3771314"/>
            <a:ext cx="504056" cy="64529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文字方塊 15">
            <a:extLst>
              <a:ext uri="{FF2B5EF4-FFF2-40B4-BE49-F238E27FC236}">
                <a16:creationId xmlns:a16="http://schemas.microsoft.com/office/drawing/2014/main" id="{1119A6D3-FC48-5A0B-83E7-25295F5FFD12}"/>
              </a:ext>
            </a:extLst>
          </p:cNvPr>
          <p:cNvSpPr txBox="1"/>
          <p:nvPr/>
        </p:nvSpPr>
        <p:spPr>
          <a:xfrm>
            <a:off x="2417047" y="4036504"/>
            <a:ext cx="1837375" cy="646331"/>
          </a:xfrm>
          <a:prstGeom prst="rect">
            <a:avLst/>
          </a:prstGeom>
          <a:solidFill>
            <a:schemeClr val="bg1"/>
          </a:solidFill>
          <a:ln>
            <a:solidFill>
              <a:schemeClr val="tx1"/>
            </a:solidFill>
          </a:ln>
        </p:spPr>
        <p:txBody>
          <a:bodyPr wrap="square" rtlCol="0">
            <a:spAutoFit/>
          </a:bodyPr>
          <a:lstStyle/>
          <a:p>
            <a:r>
              <a:rPr lang="en-US" altLang="zh-TW" dirty="0">
                <a:latin typeface="+mj-lt"/>
                <a:ea typeface="標楷體" panose="03000509000000000000" pitchFamily="65" charset="-120"/>
                <a:cs typeface="Times New Roman" panose="02020603050405020304" pitchFamily="18" charset="0"/>
              </a:rPr>
              <a:t>Administration Building</a:t>
            </a:r>
          </a:p>
        </p:txBody>
      </p:sp>
      <p:cxnSp>
        <p:nvCxnSpPr>
          <p:cNvPr id="17" name="直線單箭頭接點 16">
            <a:extLst>
              <a:ext uri="{FF2B5EF4-FFF2-40B4-BE49-F238E27FC236}">
                <a16:creationId xmlns:a16="http://schemas.microsoft.com/office/drawing/2014/main" id="{D57B862A-7B4F-D3F8-A36E-C10530D0933F}"/>
              </a:ext>
            </a:extLst>
          </p:cNvPr>
          <p:cNvCxnSpPr>
            <a:cxnSpLocks/>
            <a:stCxn id="16" idx="3"/>
          </p:cNvCxnSpPr>
          <p:nvPr/>
        </p:nvCxnSpPr>
        <p:spPr>
          <a:xfrm flipV="1">
            <a:off x="4254422" y="4111808"/>
            <a:ext cx="1453470" cy="24786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30091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7D160D-95A7-77B1-072C-EF8CDB78D546}"/>
            </a:ext>
          </a:extLst>
        </p:cNvPr>
        <p:cNvGrpSpPr/>
        <p:nvPr/>
      </p:nvGrpSpPr>
      <p:grpSpPr>
        <a:xfrm>
          <a:off x="0" y="0"/>
          <a:ext cx="0" cy="0"/>
          <a:chOff x="0" y="0"/>
          <a:chExt cx="0" cy="0"/>
        </a:xfrm>
      </p:grpSpPr>
      <p:sp>
        <p:nvSpPr>
          <p:cNvPr id="2" name="標題 1">
            <a:extLst>
              <a:ext uri="{FF2B5EF4-FFF2-40B4-BE49-F238E27FC236}">
                <a16:creationId xmlns:a16="http://schemas.microsoft.com/office/drawing/2014/main" id="{441E9F98-73BC-2644-FA69-F245D717C27D}"/>
              </a:ext>
            </a:extLst>
          </p:cNvPr>
          <p:cNvSpPr>
            <a:spLocks noGrp="1"/>
          </p:cNvSpPr>
          <p:nvPr>
            <p:ph type="title"/>
          </p:nvPr>
        </p:nvSpPr>
        <p:spPr/>
        <p:txBody>
          <a:bodyPr>
            <a:normAutofit/>
          </a:bodyPr>
          <a:lstStyle/>
          <a:p>
            <a:r>
              <a:rPr lang="en-US" altLang="zh-TW" sz="3600" dirty="0">
                <a:solidFill>
                  <a:srgbClr val="0070C0"/>
                </a:solidFill>
              </a:rPr>
              <a:t> Machine Parameters for TPS</a:t>
            </a:r>
          </a:p>
        </p:txBody>
      </p:sp>
      <p:sp>
        <p:nvSpPr>
          <p:cNvPr id="4" name="投影片編號版面配置區 3">
            <a:extLst>
              <a:ext uri="{FF2B5EF4-FFF2-40B4-BE49-F238E27FC236}">
                <a16:creationId xmlns:a16="http://schemas.microsoft.com/office/drawing/2014/main" id="{7C9FA154-7BB4-45CE-D973-A01A330E5DF7}"/>
              </a:ext>
            </a:extLst>
          </p:cNvPr>
          <p:cNvSpPr>
            <a:spLocks noGrp="1"/>
          </p:cNvSpPr>
          <p:nvPr>
            <p:ph type="sldNum" sz="quarter" idx="12"/>
          </p:nvPr>
        </p:nvSpPr>
        <p:spPr/>
        <p:txBody>
          <a:bodyPr/>
          <a:lstStyle/>
          <a:p>
            <a:fld id="{6716B1A3-E686-460C-9FF8-BE16E58B194A}" type="slidenum">
              <a:rPr lang="zh-TW" altLang="en-US" smtClean="0"/>
              <a:t>4</a:t>
            </a:fld>
            <a:endParaRPr lang="zh-TW" altLang="en-US"/>
          </a:p>
        </p:txBody>
      </p:sp>
      <p:pic>
        <p:nvPicPr>
          <p:cNvPr id="5" name="圖片 4">
            <a:extLst>
              <a:ext uri="{FF2B5EF4-FFF2-40B4-BE49-F238E27FC236}">
                <a16:creationId xmlns:a16="http://schemas.microsoft.com/office/drawing/2014/main" id="{1E459032-B575-3A3F-A647-FB1E8D25C004}"/>
              </a:ext>
            </a:extLst>
          </p:cNvPr>
          <p:cNvPicPr>
            <a:picLocks noChangeAspect="1"/>
          </p:cNvPicPr>
          <p:nvPr/>
        </p:nvPicPr>
        <p:blipFill>
          <a:blip r:embed="rId3"/>
          <a:stretch>
            <a:fillRect/>
          </a:stretch>
        </p:blipFill>
        <p:spPr>
          <a:xfrm>
            <a:off x="1169375" y="1272625"/>
            <a:ext cx="5909634" cy="4964834"/>
          </a:xfrm>
          <a:prstGeom prst="rect">
            <a:avLst/>
          </a:prstGeom>
        </p:spPr>
      </p:pic>
      <p:pic>
        <p:nvPicPr>
          <p:cNvPr id="6" name="圖片 5" descr="一張含有 文字, 鮮豔, 螢幕擷取畫面, 兒童藝術 的圖片&#10;&#10;自動產生的描述">
            <a:extLst>
              <a:ext uri="{FF2B5EF4-FFF2-40B4-BE49-F238E27FC236}">
                <a16:creationId xmlns:a16="http://schemas.microsoft.com/office/drawing/2014/main" id="{BF837B8A-3E5F-DCB7-B627-3135CDA733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51105" y="1300373"/>
            <a:ext cx="2959053" cy="4909338"/>
          </a:xfrm>
          <a:prstGeom prst="rect">
            <a:avLst/>
          </a:prstGeom>
        </p:spPr>
      </p:pic>
      <p:sp>
        <p:nvSpPr>
          <p:cNvPr id="7" name="文字方塊 6">
            <a:extLst>
              <a:ext uri="{FF2B5EF4-FFF2-40B4-BE49-F238E27FC236}">
                <a16:creationId xmlns:a16="http://schemas.microsoft.com/office/drawing/2014/main" id="{CAC33C17-7BF0-7887-344C-87DD8B381D30}"/>
              </a:ext>
            </a:extLst>
          </p:cNvPr>
          <p:cNvSpPr txBox="1"/>
          <p:nvPr/>
        </p:nvSpPr>
        <p:spPr>
          <a:xfrm>
            <a:off x="10110158" y="1649514"/>
            <a:ext cx="1682151" cy="646331"/>
          </a:xfrm>
          <a:prstGeom prst="rect">
            <a:avLst/>
          </a:prstGeom>
          <a:noFill/>
        </p:spPr>
        <p:txBody>
          <a:bodyPr wrap="square" rtlCol="0">
            <a:spAutoFit/>
          </a:bodyPr>
          <a:lstStyle/>
          <a:p>
            <a:r>
              <a:rPr lang="en-US" altLang="zh-TW" dirty="0"/>
              <a:t>Beam current</a:t>
            </a:r>
          </a:p>
          <a:p>
            <a:r>
              <a:rPr lang="en-US" altLang="zh-TW" dirty="0"/>
              <a:t>500 mA top-up</a:t>
            </a:r>
            <a:endParaRPr lang="zh-TW" altLang="en-US" dirty="0"/>
          </a:p>
        </p:txBody>
      </p:sp>
      <p:sp>
        <p:nvSpPr>
          <p:cNvPr id="8" name="文字方塊 7">
            <a:extLst>
              <a:ext uri="{FF2B5EF4-FFF2-40B4-BE49-F238E27FC236}">
                <a16:creationId xmlns:a16="http://schemas.microsoft.com/office/drawing/2014/main" id="{FF30CB53-7342-6529-CDD4-CC36F9B0E44E}"/>
              </a:ext>
            </a:extLst>
          </p:cNvPr>
          <p:cNvSpPr txBox="1"/>
          <p:nvPr/>
        </p:nvSpPr>
        <p:spPr>
          <a:xfrm>
            <a:off x="10110157" y="3059668"/>
            <a:ext cx="1682151" cy="646331"/>
          </a:xfrm>
          <a:prstGeom prst="rect">
            <a:avLst/>
          </a:prstGeom>
          <a:noFill/>
        </p:spPr>
        <p:txBody>
          <a:bodyPr wrap="square" rtlCol="0">
            <a:spAutoFit/>
          </a:bodyPr>
          <a:lstStyle/>
          <a:p>
            <a:r>
              <a:rPr lang="en-US" altLang="zh-TW" dirty="0" err="1"/>
              <a:t>Pf</a:t>
            </a:r>
            <a:r>
              <a:rPr lang="en-US" altLang="zh-TW" dirty="0"/>
              <a:t> for SRF#2</a:t>
            </a:r>
          </a:p>
          <a:p>
            <a:r>
              <a:rPr lang="en-US" altLang="zh-TW" dirty="0"/>
              <a:t>~250 kW</a:t>
            </a:r>
            <a:endParaRPr lang="zh-TW" altLang="en-US" dirty="0"/>
          </a:p>
        </p:txBody>
      </p:sp>
      <p:sp>
        <p:nvSpPr>
          <p:cNvPr id="9" name="文字方塊 8">
            <a:extLst>
              <a:ext uri="{FF2B5EF4-FFF2-40B4-BE49-F238E27FC236}">
                <a16:creationId xmlns:a16="http://schemas.microsoft.com/office/drawing/2014/main" id="{F62AF7D2-EB19-820A-E2EA-3EFACA16EA80}"/>
              </a:ext>
            </a:extLst>
          </p:cNvPr>
          <p:cNvSpPr txBox="1"/>
          <p:nvPr/>
        </p:nvSpPr>
        <p:spPr>
          <a:xfrm>
            <a:off x="10110157" y="4634689"/>
            <a:ext cx="1682151" cy="646331"/>
          </a:xfrm>
          <a:prstGeom prst="rect">
            <a:avLst/>
          </a:prstGeom>
          <a:noFill/>
        </p:spPr>
        <p:txBody>
          <a:bodyPr wrap="square" rtlCol="0">
            <a:spAutoFit/>
          </a:bodyPr>
          <a:lstStyle/>
          <a:p>
            <a:r>
              <a:rPr lang="en-US" altLang="zh-TW" dirty="0" err="1"/>
              <a:t>Pf</a:t>
            </a:r>
            <a:r>
              <a:rPr lang="en-US" altLang="zh-TW" dirty="0"/>
              <a:t> for SRF#3</a:t>
            </a:r>
          </a:p>
          <a:p>
            <a:r>
              <a:rPr lang="en-US" altLang="zh-TW" dirty="0"/>
              <a:t>~250 kW</a:t>
            </a:r>
            <a:endParaRPr lang="zh-TW" altLang="en-US" dirty="0"/>
          </a:p>
        </p:txBody>
      </p:sp>
    </p:spTree>
    <p:extLst>
      <p:ext uri="{BB962C8B-B14F-4D97-AF65-F5344CB8AC3E}">
        <p14:creationId xmlns:p14="http://schemas.microsoft.com/office/powerpoint/2010/main" val="36478728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5F84ED-11D4-810E-449B-FD37C4E4B3BE}"/>
            </a:ext>
          </a:extLst>
        </p:cNvPr>
        <p:cNvGrpSpPr/>
        <p:nvPr/>
      </p:nvGrpSpPr>
      <p:grpSpPr>
        <a:xfrm>
          <a:off x="0" y="0"/>
          <a:ext cx="0" cy="0"/>
          <a:chOff x="0" y="0"/>
          <a:chExt cx="0" cy="0"/>
        </a:xfrm>
      </p:grpSpPr>
      <p:sp>
        <p:nvSpPr>
          <p:cNvPr id="15" name="文字方塊 14">
            <a:extLst>
              <a:ext uri="{FF2B5EF4-FFF2-40B4-BE49-F238E27FC236}">
                <a16:creationId xmlns:a16="http://schemas.microsoft.com/office/drawing/2014/main" id="{68AF4C21-231F-C922-6C3A-6A7C30FCD025}"/>
              </a:ext>
            </a:extLst>
          </p:cNvPr>
          <p:cNvSpPr txBox="1"/>
          <p:nvPr/>
        </p:nvSpPr>
        <p:spPr>
          <a:xfrm>
            <a:off x="76958" y="3757791"/>
            <a:ext cx="3612441" cy="1938992"/>
          </a:xfrm>
          <a:prstGeom prst="rect">
            <a:avLst/>
          </a:prstGeom>
          <a:solidFill>
            <a:schemeClr val="bg1"/>
          </a:solidFill>
        </p:spPr>
        <p:txBody>
          <a:bodyPr wrap="square" rtlCol="0">
            <a:spAutoFit/>
          </a:bodyPr>
          <a:lstStyle/>
          <a:p>
            <a:pPr marL="285750" indent="-285750">
              <a:buFont typeface="Arial" panose="020B0604020202020204" pitchFamily="34" charset="0"/>
              <a:buChar char="•"/>
            </a:pPr>
            <a:r>
              <a:rPr lang="en-US" altLang="zh-TW" sz="2000" dirty="0">
                <a:latin typeface="+mj-lt"/>
                <a:ea typeface="標楷體" panose="03000509000000000000" pitchFamily="65" charset="-120"/>
                <a:cs typeface="Times New Roman" panose="02020603050405020304" pitchFamily="18" charset="0"/>
              </a:rPr>
              <a:t>Two RF plants in operation</a:t>
            </a:r>
          </a:p>
          <a:p>
            <a:pPr marL="285750" indent="-285750">
              <a:buFont typeface="Arial" panose="020B0604020202020204" pitchFamily="34" charset="0"/>
              <a:buChar char="•"/>
            </a:pPr>
            <a:r>
              <a:rPr lang="en-US" altLang="zh-TW" sz="2000" dirty="0">
                <a:latin typeface="+mj-lt"/>
                <a:ea typeface="標楷體" panose="03000509000000000000" pitchFamily="65" charset="-120"/>
                <a:cs typeface="Times New Roman" panose="02020603050405020304" pitchFamily="18" charset="0"/>
              </a:rPr>
              <a:t>KEKB type SRF module</a:t>
            </a:r>
          </a:p>
          <a:p>
            <a:pPr marL="285750" indent="-285750">
              <a:buFont typeface="Arial" panose="020B0604020202020204" pitchFamily="34" charset="0"/>
              <a:buChar char="•"/>
            </a:pPr>
            <a:r>
              <a:rPr lang="en-US" altLang="zh-TW" sz="2000" dirty="0">
                <a:latin typeface="+mj-lt"/>
                <a:ea typeface="標楷體" panose="03000509000000000000" pitchFamily="65" charset="-120"/>
                <a:cs typeface="Times New Roman" panose="02020603050405020304" pitchFamily="18" charset="0"/>
              </a:rPr>
              <a:t>300 kW klystron transmitter &amp; 300 kW SSPA transmitter </a:t>
            </a:r>
          </a:p>
          <a:p>
            <a:pPr marL="285750" indent="-285750">
              <a:buFont typeface="Arial" panose="020B0604020202020204" pitchFamily="34" charset="0"/>
              <a:buChar char="•"/>
            </a:pPr>
            <a:r>
              <a:rPr lang="en-US" altLang="zh-TW" sz="2000" dirty="0">
                <a:latin typeface="+mj-lt"/>
                <a:ea typeface="標楷體" panose="03000509000000000000" pitchFamily="65" charset="-120"/>
                <a:cs typeface="Times New Roman" panose="02020603050405020304" pitchFamily="18" charset="0"/>
              </a:rPr>
              <a:t>Analog &amp; Digital LLRF</a:t>
            </a:r>
          </a:p>
        </p:txBody>
      </p:sp>
      <p:sp>
        <p:nvSpPr>
          <p:cNvPr id="2" name="標題 1">
            <a:extLst>
              <a:ext uri="{FF2B5EF4-FFF2-40B4-BE49-F238E27FC236}">
                <a16:creationId xmlns:a16="http://schemas.microsoft.com/office/drawing/2014/main" id="{223986F0-5CC9-97FF-CBBC-4127CAE850E0}"/>
              </a:ext>
            </a:extLst>
          </p:cNvPr>
          <p:cNvSpPr>
            <a:spLocks noGrp="1"/>
          </p:cNvSpPr>
          <p:nvPr>
            <p:ph type="title"/>
          </p:nvPr>
        </p:nvSpPr>
        <p:spPr/>
        <p:txBody>
          <a:bodyPr>
            <a:normAutofit/>
          </a:bodyPr>
          <a:lstStyle/>
          <a:p>
            <a:r>
              <a:rPr lang="en-US" altLang="zh-TW" sz="3600" dirty="0">
                <a:solidFill>
                  <a:srgbClr val="0070C0"/>
                </a:solidFill>
              </a:rPr>
              <a:t>TPS RF System (Storage Ring)</a:t>
            </a:r>
          </a:p>
        </p:txBody>
      </p:sp>
      <p:sp>
        <p:nvSpPr>
          <p:cNvPr id="4" name="投影片編號版面配置區 3">
            <a:extLst>
              <a:ext uri="{FF2B5EF4-FFF2-40B4-BE49-F238E27FC236}">
                <a16:creationId xmlns:a16="http://schemas.microsoft.com/office/drawing/2014/main" id="{97DE141C-34B2-ACEA-C566-96527302BA48}"/>
              </a:ext>
            </a:extLst>
          </p:cNvPr>
          <p:cNvSpPr>
            <a:spLocks noGrp="1"/>
          </p:cNvSpPr>
          <p:nvPr>
            <p:ph type="sldNum" sz="quarter" idx="12"/>
          </p:nvPr>
        </p:nvSpPr>
        <p:spPr/>
        <p:txBody>
          <a:bodyPr/>
          <a:lstStyle/>
          <a:p>
            <a:fld id="{6716B1A3-E686-460C-9FF8-BE16E58B194A}" type="slidenum">
              <a:rPr lang="zh-TW" altLang="en-US" smtClean="0"/>
              <a:t>5</a:t>
            </a:fld>
            <a:endParaRPr lang="zh-TW" altLang="en-US"/>
          </a:p>
        </p:txBody>
      </p:sp>
      <p:pic>
        <p:nvPicPr>
          <p:cNvPr id="5" name="圖片 4">
            <a:extLst>
              <a:ext uri="{FF2B5EF4-FFF2-40B4-BE49-F238E27FC236}">
                <a16:creationId xmlns:a16="http://schemas.microsoft.com/office/drawing/2014/main" id="{10F1CF5C-CF4A-8521-00D7-3AD96074C7F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6527" b="6600"/>
          <a:stretch/>
        </p:blipFill>
        <p:spPr>
          <a:xfrm>
            <a:off x="174382" y="1344813"/>
            <a:ext cx="4011842" cy="2322647"/>
          </a:xfrm>
          <a:prstGeom prst="rect">
            <a:avLst/>
          </a:prstGeom>
        </p:spPr>
      </p:pic>
      <p:pic>
        <p:nvPicPr>
          <p:cNvPr id="7" name="圖片 6">
            <a:extLst>
              <a:ext uri="{FF2B5EF4-FFF2-40B4-BE49-F238E27FC236}">
                <a16:creationId xmlns:a16="http://schemas.microsoft.com/office/drawing/2014/main" id="{B5F14837-843E-207F-F284-1692D337668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03520" y="2894827"/>
            <a:ext cx="2256479" cy="3385745"/>
          </a:xfrm>
          <a:prstGeom prst="rect">
            <a:avLst/>
          </a:prstGeom>
        </p:spPr>
      </p:pic>
      <p:pic>
        <p:nvPicPr>
          <p:cNvPr id="8" name="圖片 7">
            <a:extLst>
              <a:ext uri="{FF2B5EF4-FFF2-40B4-BE49-F238E27FC236}">
                <a16:creationId xmlns:a16="http://schemas.microsoft.com/office/drawing/2014/main" id="{646E9E96-1812-A375-6E5D-B426D8E5CF0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680" r="369"/>
          <a:stretch/>
        </p:blipFill>
        <p:spPr>
          <a:xfrm>
            <a:off x="3689399" y="3298128"/>
            <a:ext cx="3787094" cy="2947707"/>
          </a:xfrm>
          <a:prstGeom prst="rect">
            <a:avLst/>
          </a:prstGeom>
        </p:spPr>
      </p:pic>
      <p:pic>
        <p:nvPicPr>
          <p:cNvPr id="9" name="圖片 8">
            <a:extLst>
              <a:ext uri="{FF2B5EF4-FFF2-40B4-BE49-F238E27FC236}">
                <a16:creationId xmlns:a16="http://schemas.microsoft.com/office/drawing/2014/main" id="{38DEB90F-04BA-88F7-A627-51AB178A7D8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61767" y="2860090"/>
            <a:ext cx="2256479" cy="3385745"/>
          </a:xfrm>
          <a:prstGeom prst="rect">
            <a:avLst/>
          </a:prstGeom>
        </p:spPr>
      </p:pic>
      <p:sp>
        <p:nvSpPr>
          <p:cNvPr id="11" name="文字方塊 10">
            <a:extLst>
              <a:ext uri="{FF2B5EF4-FFF2-40B4-BE49-F238E27FC236}">
                <a16:creationId xmlns:a16="http://schemas.microsoft.com/office/drawing/2014/main" id="{FA0E5D5B-D3B0-760E-A90B-8CEC1080315C}"/>
              </a:ext>
            </a:extLst>
          </p:cNvPr>
          <p:cNvSpPr txBox="1">
            <a:spLocks noChangeArrowheads="1"/>
          </p:cNvSpPr>
          <p:nvPr/>
        </p:nvSpPr>
        <p:spPr bwMode="auto">
          <a:xfrm>
            <a:off x="5212362" y="5693228"/>
            <a:ext cx="2232248" cy="646331"/>
          </a:xfrm>
          <a:prstGeom prst="rect">
            <a:avLst/>
          </a:prstGeom>
          <a:solidFill>
            <a:schemeClr val="bg1"/>
          </a:solidFill>
          <a:ln w="25400">
            <a:solidFill>
              <a:schemeClr val="tx1"/>
            </a:solidFill>
            <a:miter lim="800000"/>
            <a:headEnd/>
            <a:tailEnd/>
          </a:ln>
        </p:spPr>
        <p:txBody>
          <a:bodyPr wrap="square">
            <a:spAutoFit/>
          </a:bodyPr>
          <a:lstStyle>
            <a:lvl1pPr eaLnBrk="0" hangingPunct="0">
              <a:spcBef>
                <a:spcPct val="20000"/>
              </a:spcBef>
              <a:buChar char="•"/>
              <a:defRPr kumimoji="1" sz="3200">
                <a:solidFill>
                  <a:schemeClr val="tx1"/>
                </a:solidFill>
                <a:latin typeface="Arial" pitchFamily="34" charset="0"/>
                <a:ea typeface="新細明體" pitchFamily="18" charset="-120"/>
              </a:defRPr>
            </a:lvl1pPr>
            <a:lvl2pPr marL="742950" indent="-285750" eaLnBrk="0" hangingPunct="0">
              <a:spcBef>
                <a:spcPct val="20000"/>
              </a:spcBef>
              <a:buChar char="–"/>
              <a:defRPr kumimoji="1" sz="2800">
                <a:solidFill>
                  <a:schemeClr val="tx1"/>
                </a:solidFill>
                <a:latin typeface="Arial" pitchFamily="34" charset="0"/>
                <a:ea typeface="新細明體" pitchFamily="18" charset="-120"/>
              </a:defRPr>
            </a:lvl2pPr>
            <a:lvl3pPr marL="1143000" indent="-228600" eaLnBrk="0" hangingPunct="0">
              <a:spcBef>
                <a:spcPct val="20000"/>
              </a:spcBef>
              <a:buChar char="•"/>
              <a:defRPr kumimoji="1" sz="2400">
                <a:solidFill>
                  <a:schemeClr val="tx1"/>
                </a:solidFill>
                <a:latin typeface="Arial" pitchFamily="34" charset="0"/>
                <a:ea typeface="新細明體" pitchFamily="18" charset="-120"/>
              </a:defRPr>
            </a:lvl3pPr>
            <a:lvl4pPr marL="1600200" indent="-228600" eaLnBrk="0" hangingPunct="0">
              <a:spcBef>
                <a:spcPct val="20000"/>
              </a:spcBef>
              <a:buChar char="–"/>
              <a:defRPr kumimoji="1" sz="2000">
                <a:solidFill>
                  <a:schemeClr val="tx1"/>
                </a:solidFill>
                <a:latin typeface="Arial" pitchFamily="34" charset="0"/>
                <a:ea typeface="新細明體" pitchFamily="18" charset="-120"/>
              </a:defRPr>
            </a:lvl4pPr>
            <a:lvl5pPr marL="2057400" indent="-228600" eaLnBrk="0" hangingPunct="0">
              <a:spcBef>
                <a:spcPct val="20000"/>
              </a:spcBef>
              <a:buChar char="»"/>
              <a:defRPr kumimoji="1" sz="2000">
                <a:solidFill>
                  <a:schemeClr val="tx1"/>
                </a:solidFill>
                <a:latin typeface="Arial" pitchFamily="34" charset="0"/>
                <a:ea typeface="新細明體" pitchFamily="18" charset="-120"/>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新細明體" pitchFamily="18" charset="-120"/>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新細明體" pitchFamily="18" charset="-120"/>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新細明體" pitchFamily="18" charset="-120"/>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新細明體" pitchFamily="18" charset="-120"/>
              </a:defRPr>
            </a:lvl9pPr>
          </a:lstStyle>
          <a:p>
            <a:pPr eaLnBrk="1" fontAlgn="base" hangingPunct="1">
              <a:spcBef>
                <a:spcPct val="0"/>
              </a:spcBef>
              <a:spcAft>
                <a:spcPct val="0"/>
              </a:spcAft>
              <a:buFontTx/>
              <a:buNone/>
            </a:pPr>
            <a:r>
              <a:rPr lang="en-US" altLang="zh-TW" sz="1800" b="1" dirty="0">
                <a:effectLst>
                  <a:outerShdw blurRad="38100" dist="38100" dir="2700000" algn="tl">
                    <a:srgbClr val="000000">
                      <a:alpha val="43137"/>
                    </a:srgbClr>
                  </a:outerShdw>
                </a:effectLst>
                <a:latin typeface="Times New Roman" pitchFamily="18" charset="0"/>
                <a:ea typeface="標楷體" pitchFamily="65" charset="-120"/>
                <a:cs typeface="Times New Roman" pitchFamily="18" charset="0"/>
              </a:rPr>
              <a:t>300 kW transmitter &amp; LLRF</a:t>
            </a:r>
            <a:endParaRPr lang="zh-TW" altLang="en-US" sz="1800" b="1" dirty="0">
              <a:effectLst>
                <a:outerShdw blurRad="38100" dist="38100" dir="2700000" algn="tl">
                  <a:srgbClr val="000000">
                    <a:alpha val="43137"/>
                  </a:srgbClr>
                </a:outerShdw>
              </a:effectLst>
              <a:latin typeface="Times New Roman" pitchFamily="18" charset="0"/>
              <a:ea typeface="標楷體" pitchFamily="65" charset="-120"/>
              <a:cs typeface="Times New Roman" pitchFamily="18" charset="0"/>
            </a:endParaRPr>
          </a:p>
        </p:txBody>
      </p:sp>
      <p:sp>
        <p:nvSpPr>
          <p:cNvPr id="12" name="文字方塊 10">
            <a:extLst>
              <a:ext uri="{FF2B5EF4-FFF2-40B4-BE49-F238E27FC236}">
                <a16:creationId xmlns:a16="http://schemas.microsoft.com/office/drawing/2014/main" id="{FEF0F50C-CFC4-5EA3-4E64-B66791C27772}"/>
              </a:ext>
            </a:extLst>
          </p:cNvPr>
          <p:cNvSpPr txBox="1">
            <a:spLocks noChangeArrowheads="1"/>
          </p:cNvSpPr>
          <p:nvPr/>
        </p:nvSpPr>
        <p:spPr bwMode="auto">
          <a:xfrm>
            <a:off x="1398518" y="3298128"/>
            <a:ext cx="2736304" cy="369332"/>
          </a:xfrm>
          <a:prstGeom prst="rect">
            <a:avLst/>
          </a:prstGeom>
          <a:solidFill>
            <a:schemeClr val="bg1"/>
          </a:solidFill>
          <a:ln w="25400">
            <a:solidFill>
              <a:schemeClr val="tx1"/>
            </a:solidFill>
            <a:miter lim="800000"/>
            <a:headEnd/>
            <a:tailEnd/>
          </a:ln>
        </p:spPr>
        <p:txBody>
          <a:bodyPr wrap="square">
            <a:spAutoFit/>
          </a:bodyPr>
          <a:lstStyle>
            <a:lvl1pPr eaLnBrk="0" hangingPunct="0">
              <a:spcBef>
                <a:spcPct val="20000"/>
              </a:spcBef>
              <a:buChar char="•"/>
              <a:defRPr kumimoji="1" sz="3200">
                <a:solidFill>
                  <a:schemeClr val="tx1"/>
                </a:solidFill>
                <a:latin typeface="Arial" pitchFamily="34" charset="0"/>
                <a:ea typeface="新細明體" pitchFamily="18" charset="-120"/>
              </a:defRPr>
            </a:lvl1pPr>
            <a:lvl2pPr marL="742950" indent="-285750" eaLnBrk="0" hangingPunct="0">
              <a:spcBef>
                <a:spcPct val="20000"/>
              </a:spcBef>
              <a:buChar char="–"/>
              <a:defRPr kumimoji="1" sz="2800">
                <a:solidFill>
                  <a:schemeClr val="tx1"/>
                </a:solidFill>
                <a:latin typeface="Arial" pitchFamily="34" charset="0"/>
                <a:ea typeface="新細明體" pitchFamily="18" charset="-120"/>
              </a:defRPr>
            </a:lvl2pPr>
            <a:lvl3pPr marL="1143000" indent="-228600" eaLnBrk="0" hangingPunct="0">
              <a:spcBef>
                <a:spcPct val="20000"/>
              </a:spcBef>
              <a:buChar char="•"/>
              <a:defRPr kumimoji="1" sz="2400">
                <a:solidFill>
                  <a:schemeClr val="tx1"/>
                </a:solidFill>
                <a:latin typeface="Arial" pitchFamily="34" charset="0"/>
                <a:ea typeface="新細明體" pitchFamily="18" charset="-120"/>
              </a:defRPr>
            </a:lvl3pPr>
            <a:lvl4pPr marL="1600200" indent="-228600" eaLnBrk="0" hangingPunct="0">
              <a:spcBef>
                <a:spcPct val="20000"/>
              </a:spcBef>
              <a:buChar char="–"/>
              <a:defRPr kumimoji="1" sz="2000">
                <a:solidFill>
                  <a:schemeClr val="tx1"/>
                </a:solidFill>
                <a:latin typeface="Arial" pitchFamily="34" charset="0"/>
                <a:ea typeface="新細明體" pitchFamily="18" charset="-120"/>
              </a:defRPr>
            </a:lvl4pPr>
            <a:lvl5pPr marL="2057400" indent="-228600" eaLnBrk="0" hangingPunct="0">
              <a:spcBef>
                <a:spcPct val="20000"/>
              </a:spcBef>
              <a:buChar char="»"/>
              <a:defRPr kumimoji="1" sz="2000">
                <a:solidFill>
                  <a:schemeClr val="tx1"/>
                </a:solidFill>
                <a:latin typeface="Arial" pitchFamily="34" charset="0"/>
                <a:ea typeface="新細明體" pitchFamily="18" charset="-120"/>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新細明體" pitchFamily="18" charset="-120"/>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新細明體" pitchFamily="18" charset="-120"/>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新細明體" pitchFamily="18" charset="-120"/>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新細明體" pitchFamily="18" charset="-120"/>
              </a:defRPr>
            </a:lvl9pPr>
          </a:lstStyle>
          <a:p>
            <a:pPr eaLnBrk="1" fontAlgn="base" hangingPunct="1">
              <a:spcBef>
                <a:spcPct val="0"/>
              </a:spcBef>
              <a:spcAft>
                <a:spcPct val="0"/>
              </a:spcAft>
              <a:buFontTx/>
              <a:buNone/>
            </a:pPr>
            <a:r>
              <a:rPr lang="en-US" altLang="zh-TW" sz="1800" b="1" dirty="0">
                <a:effectLst>
                  <a:outerShdw blurRad="38100" dist="38100" dir="2700000" algn="tl">
                    <a:srgbClr val="000000">
                      <a:alpha val="43137"/>
                    </a:srgbClr>
                  </a:outerShdw>
                </a:effectLst>
                <a:latin typeface="Times New Roman" pitchFamily="18" charset="0"/>
                <a:ea typeface="標楷體" pitchFamily="65" charset="-120"/>
                <a:cs typeface="Times New Roman" pitchFamily="18" charset="0"/>
              </a:rPr>
              <a:t>KEKB type SRF module</a:t>
            </a:r>
            <a:endParaRPr lang="zh-TW" altLang="en-US" sz="1800" b="1" dirty="0">
              <a:effectLst>
                <a:outerShdw blurRad="38100" dist="38100" dir="2700000" algn="tl">
                  <a:srgbClr val="000000">
                    <a:alpha val="43137"/>
                  </a:srgbClr>
                </a:outerShdw>
              </a:effectLst>
              <a:latin typeface="Times New Roman" pitchFamily="18" charset="0"/>
              <a:ea typeface="標楷體" pitchFamily="65" charset="-120"/>
              <a:cs typeface="Times New Roman" pitchFamily="18" charset="0"/>
            </a:endParaRPr>
          </a:p>
        </p:txBody>
      </p:sp>
      <p:sp>
        <p:nvSpPr>
          <p:cNvPr id="13" name="文字方塊 10">
            <a:extLst>
              <a:ext uri="{FF2B5EF4-FFF2-40B4-BE49-F238E27FC236}">
                <a16:creationId xmlns:a16="http://schemas.microsoft.com/office/drawing/2014/main" id="{9FAE0109-3ACC-B634-5AAA-33C19D4633F4}"/>
              </a:ext>
            </a:extLst>
          </p:cNvPr>
          <p:cNvSpPr txBox="1">
            <a:spLocks noChangeArrowheads="1"/>
          </p:cNvSpPr>
          <p:nvPr/>
        </p:nvSpPr>
        <p:spPr bwMode="auto">
          <a:xfrm>
            <a:off x="7561767" y="5966790"/>
            <a:ext cx="1916696" cy="369332"/>
          </a:xfrm>
          <a:prstGeom prst="rect">
            <a:avLst/>
          </a:prstGeom>
          <a:solidFill>
            <a:schemeClr val="bg1"/>
          </a:solidFill>
          <a:ln w="25400">
            <a:solidFill>
              <a:schemeClr val="tx1"/>
            </a:solidFill>
            <a:miter lim="800000"/>
            <a:headEnd/>
            <a:tailEnd/>
          </a:ln>
        </p:spPr>
        <p:txBody>
          <a:bodyPr wrap="square">
            <a:spAutoFit/>
          </a:bodyPr>
          <a:lstStyle>
            <a:lvl1pPr eaLnBrk="0" hangingPunct="0">
              <a:spcBef>
                <a:spcPct val="20000"/>
              </a:spcBef>
              <a:buChar char="•"/>
              <a:defRPr kumimoji="1" sz="3200">
                <a:solidFill>
                  <a:schemeClr val="tx1"/>
                </a:solidFill>
                <a:latin typeface="Arial" pitchFamily="34" charset="0"/>
                <a:ea typeface="新細明體" pitchFamily="18" charset="-120"/>
              </a:defRPr>
            </a:lvl1pPr>
            <a:lvl2pPr marL="742950" indent="-285750" eaLnBrk="0" hangingPunct="0">
              <a:spcBef>
                <a:spcPct val="20000"/>
              </a:spcBef>
              <a:buChar char="–"/>
              <a:defRPr kumimoji="1" sz="2800">
                <a:solidFill>
                  <a:schemeClr val="tx1"/>
                </a:solidFill>
                <a:latin typeface="Arial" pitchFamily="34" charset="0"/>
                <a:ea typeface="新細明體" pitchFamily="18" charset="-120"/>
              </a:defRPr>
            </a:lvl2pPr>
            <a:lvl3pPr marL="1143000" indent="-228600" eaLnBrk="0" hangingPunct="0">
              <a:spcBef>
                <a:spcPct val="20000"/>
              </a:spcBef>
              <a:buChar char="•"/>
              <a:defRPr kumimoji="1" sz="2400">
                <a:solidFill>
                  <a:schemeClr val="tx1"/>
                </a:solidFill>
                <a:latin typeface="Arial" pitchFamily="34" charset="0"/>
                <a:ea typeface="新細明體" pitchFamily="18" charset="-120"/>
              </a:defRPr>
            </a:lvl3pPr>
            <a:lvl4pPr marL="1600200" indent="-228600" eaLnBrk="0" hangingPunct="0">
              <a:spcBef>
                <a:spcPct val="20000"/>
              </a:spcBef>
              <a:buChar char="–"/>
              <a:defRPr kumimoji="1" sz="2000">
                <a:solidFill>
                  <a:schemeClr val="tx1"/>
                </a:solidFill>
                <a:latin typeface="Arial" pitchFamily="34" charset="0"/>
                <a:ea typeface="新細明體" pitchFamily="18" charset="-120"/>
              </a:defRPr>
            </a:lvl4pPr>
            <a:lvl5pPr marL="2057400" indent="-228600" eaLnBrk="0" hangingPunct="0">
              <a:spcBef>
                <a:spcPct val="20000"/>
              </a:spcBef>
              <a:buChar char="»"/>
              <a:defRPr kumimoji="1" sz="2000">
                <a:solidFill>
                  <a:schemeClr val="tx1"/>
                </a:solidFill>
                <a:latin typeface="Arial" pitchFamily="34" charset="0"/>
                <a:ea typeface="新細明體" pitchFamily="18" charset="-120"/>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新細明體" pitchFamily="18" charset="-120"/>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新細明體" pitchFamily="18" charset="-120"/>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新細明體" pitchFamily="18" charset="-120"/>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新細明體" pitchFamily="18" charset="-120"/>
              </a:defRPr>
            </a:lvl9pPr>
          </a:lstStyle>
          <a:p>
            <a:pPr eaLnBrk="1" fontAlgn="base" hangingPunct="1">
              <a:spcBef>
                <a:spcPct val="0"/>
              </a:spcBef>
              <a:spcAft>
                <a:spcPct val="0"/>
              </a:spcAft>
              <a:buFontTx/>
              <a:buNone/>
            </a:pPr>
            <a:r>
              <a:rPr lang="en-US" altLang="zh-TW" sz="1800" b="1" dirty="0">
                <a:effectLst>
                  <a:outerShdw blurRad="38100" dist="38100" dir="2700000" algn="tl">
                    <a:srgbClr val="000000">
                      <a:alpha val="43137"/>
                    </a:srgbClr>
                  </a:outerShdw>
                </a:effectLst>
                <a:latin typeface="Times New Roman" pitchFamily="18" charset="0"/>
                <a:ea typeface="標楷體" pitchFamily="65" charset="-120"/>
                <a:cs typeface="Times New Roman" pitchFamily="18" charset="0"/>
              </a:rPr>
              <a:t>300 kW klystron</a:t>
            </a:r>
            <a:endParaRPr lang="zh-TW" altLang="en-US" sz="1800" b="1" dirty="0">
              <a:effectLst>
                <a:outerShdw blurRad="38100" dist="38100" dir="2700000" algn="tl">
                  <a:srgbClr val="000000">
                    <a:alpha val="43137"/>
                  </a:srgbClr>
                </a:outerShdw>
              </a:effectLst>
              <a:latin typeface="Times New Roman" pitchFamily="18" charset="0"/>
              <a:ea typeface="標楷體" pitchFamily="65" charset="-120"/>
              <a:cs typeface="Times New Roman" pitchFamily="18" charset="0"/>
            </a:endParaRPr>
          </a:p>
        </p:txBody>
      </p:sp>
      <p:sp>
        <p:nvSpPr>
          <p:cNvPr id="14" name="文字方塊 13">
            <a:extLst>
              <a:ext uri="{FF2B5EF4-FFF2-40B4-BE49-F238E27FC236}">
                <a16:creationId xmlns:a16="http://schemas.microsoft.com/office/drawing/2014/main" id="{2F60917E-CD8D-4D4B-CA99-7DFDB6A7FF02}"/>
              </a:ext>
            </a:extLst>
          </p:cNvPr>
          <p:cNvSpPr txBox="1">
            <a:spLocks noChangeArrowheads="1"/>
          </p:cNvSpPr>
          <p:nvPr/>
        </p:nvSpPr>
        <p:spPr bwMode="auto">
          <a:xfrm>
            <a:off x="10275304" y="5966790"/>
            <a:ext cx="1916696" cy="369332"/>
          </a:xfrm>
          <a:prstGeom prst="rect">
            <a:avLst/>
          </a:prstGeom>
          <a:solidFill>
            <a:schemeClr val="bg1"/>
          </a:solidFill>
          <a:ln w="25400">
            <a:solidFill>
              <a:schemeClr val="tx1"/>
            </a:solidFill>
            <a:miter lim="800000"/>
            <a:headEnd/>
            <a:tailEnd/>
          </a:ln>
        </p:spPr>
        <p:txBody>
          <a:bodyPr wrap="square">
            <a:spAutoFit/>
          </a:bodyPr>
          <a:lstStyle>
            <a:lvl1pPr eaLnBrk="0" hangingPunct="0">
              <a:spcBef>
                <a:spcPct val="20000"/>
              </a:spcBef>
              <a:buChar char="•"/>
              <a:defRPr kumimoji="1" sz="3200">
                <a:solidFill>
                  <a:schemeClr val="tx1"/>
                </a:solidFill>
                <a:latin typeface="Arial" pitchFamily="34" charset="0"/>
                <a:ea typeface="新細明體" pitchFamily="18" charset="-120"/>
              </a:defRPr>
            </a:lvl1pPr>
            <a:lvl2pPr marL="742950" indent="-285750" eaLnBrk="0" hangingPunct="0">
              <a:spcBef>
                <a:spcPct val="20000"/>
              </a:spcBef>
              <a:buChar char="–"/>
              <a:defRPr kumimoji="1" sz="2800">
                <a:solidFill>
                  <a:schemeClr val="tx1"/>
                </a:solidFill>
                <a:latin typeface="Arial" pitchFamily="34" charset="0"/>
                <a:ea typeface="新細明體" pitchFamily="18" charset="-120"/>
              </a:defRPr>
            </a:lvl2pPr>
            <a:lvl3pPr marL="1143000" indent="-228600" eaLnBrk="0" hangingPunct="0">
              <a:spcBef>
                <a:spcPct val="20000"/>
              </a:spcBef>
              <a:buChar char="•"/>
              <a:defRPr kumimoji="1" sz="2400">
                <a:solidFill>
                  <a:schemeClr val="tx1"/>
                </a:solidFill>
                <a:latin typeface="Arial" pitchFamily="34" charset="0"/>
                <a:ea typeface="新細明體" pitchFamily="18" charset="-120"/>
              </a:defRPr>
            </a:lvl3pPr>
            <a:lvl4pPr marL="1600200" indent="-228600" eaLnBrk="0" hangingPunct="0">
              <a:spcBef>
                <a:spcPct val="20000"/>
              </a:spcBef>
              <a:buChar char="–"/>
              <a:defRPr kumimoji="1" sz="2000">
                <a:solidFill>
                  <a:schemeClr val="tx1"/>
                </a:solidFill>
                <a:latin typeface="Arial" pitchFamily="34" charset="0"/>
                <a:ea typeface="新細明體" pitchFamily="18" charset="-120"/>
              </a:defRPr>
            </a:lvl4pPr>
            <a:lvl5pPr marL="2057400" indent="-228600" eaLnBrk="0" hangingPunct="0">
              <a:spcBef>
                <a:spcPct val="20000"/>
              </a:spcBef>
              <a:buChar char="»"/>
              <a:defRPr kumimoji="1" sz="2000">
                <a:solidFill>
                  <a:schemeClr val="tx1"/>
                </a:solidFill>
                <a:latin typeface="Arial" pitchFamily="34" charset="0"/>
                <a:ea typeface="新細明體" pitchFamily="18" charset="-120"/>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新細明體" pitchFamily="18" charset="-120"/>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新細明體" pitchFamily="18" charset="-120"/>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新細明體" pitchFamily="18" charset="-120"/>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新細明體" pitchFamily="18" charset="-120"/>
              </a:defRPr>
            </a:lvl9pPr>
          </a:lstStyle>
          <a:p>
            <a:pPr eaLnBrk="1" fontAlgn="base" hangingPunct="1">
              <a:spcBef>
                <a:spcPct val="0"/>
              </a:spcBef>
              <a:spcAft>
                <a:spcPct val="0"/>
              </a:spcAft>
              <a:buFontTx/>
              <a:buNone/>
            </a:pPr>
            <a:r>
              <a:rPr lang="en-US" altLang="zh-TW" sz="1800" b="1" dirty="0">
                <a:effectLst>
                  <a:outerShdw blurRad="38100" dist="38100" dir="2700000" algn="tl">
                    <a:srgbClr val="000000">
                      <a:alpha val="43137"/>
                    </a:srgbClr>
                  </a:outerShdw>
                </a:effectLst>
                <a:latin typeface="Times New Roman" pitchFamily="18" charset="0"/>
                <a:ea typeface="標楷體" pitchFamily="65" charset="-120"/>
                <a:cs typeface="Times New Roman" pitchFamily="18" charset="0"/>
              </a:rPr>
              <a:t>SRF electronics</a:t>
            </a:r>
            <a:endParaRPr lang="zh-TW" altLang="en-US" sz="1800" b="1" dirty="0">
              <a:effectLst>
                <a:outerShdw blurRad="38100" dist="38100" dir="2700000" algn="tl">
                  <a:srgbClr val="000000">
                    <a:alpha val="43137"/>
                  </a:srgbClr>
                </a:outerShdw>
              </a:effectLst>
              <a:latin typeface="Times New Roman" pitchFamily="18" charset="0"/>
              <a:ea typeface="標楷體" pitchFamily="65" charset="-120"/>
              <a:cs typeface="Times New Roman" pitchFamily="18" charset="0"/>
            </a:endParaRPr>
          </a:p>
        </p:txBody>
      </p:sp>
      <p:pic>
        <p:nvPicPr>
          <p:cNvPr id="16" name="圖片 15">
            <a:extLst>
              <a:ext uri="{FF2B5EF4-FFF2-40B4-BE49-F238E27FC236}">
                <a16:creationId xmlns:a16="http://schemas.microsoft.com/office/drawing/2014/main" id="{D9D1B3F2-D294-4FD6-06C2-7DFC33E94690}"/>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098211" y="1302553"/>
            <a:ext cx="6525808" cy="1604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文字方塊 10">
            <a:extLst>
              <a:ext uri="{FF2B5EF4-FFF2-40B4-BE49-F238E27FC236}">
                <a16:creationId xmlns:a16="http://schemas.microsoft.com/office/drawing/2014/main" id="{A3F41622-49E4-8AAF-D73E-A71939D877EE}"/>
              </a:ext>
            </a:extLst>
          </p:cNvPr>
          <p:cNvSpPr txBox="1">
            <a:spLocks noChangeArrowheads="1"/>
          </p:cNvSpPr>
          <p:nvPr/>
        </p:nvSpPr>
        <p:spPr bwMode="auto">
          <a:xfrm>
            <a:off x="4507845" y="2780831"/>
            <a:ext cx="1916696" cy="369332"/>
          </a:xfrm>
          <a:prstGeom prst="rect">
            <a:avLst/>
          </a:prstGeom>
          <a:solidFill>
            <a:schemeClr val="bg1"/>
          </a:solidFill>
          <a:ln w="25400">
            <a:solidFill>
              <a:schemeClr val="tx1"/>
            </a:solidFill>
            <a:miter lim="800000"/>
            <a:headEnd/>
            <a:tailEnd/>
          </a:ln>
        </p:spPr>
        <p:txBody>
          <a:bodyPr wrap="square">
            <a:spAutoFit/>
          </a:bodyPr>
          <a:lstStyle>
            <a:lvl1pPr eaLnBrk="0" hangingPunct="0">
              <a:spcBef>
                <a:spcPct val="20000"/>
              </a:spcBef>
              <a:buChar char="•"/>
              <a:defRPr kumimoji="1" sz="3200">
                <a:solidFill>
                  <a:schemeClr val="tx1"/>
                </a:solidFill>
                <a:latin typeface="Arial" pitchFamily="34" charset="0"/>
                <a:ea typeface="新細明體" pitchFamily="18" charset="-120"/>
              </a:defRPr>
            </a:lvl1pPr>
            <a:lvl2pPr marL="742950" indent="-285750" eaLnBrk="0" hangingPunct="0">
              <a:spcBef>
                <a:spcPct val="20000"/>
              </a:spcBef>
              <a:buChar char="–"/>
              <a:defRPr kumimoji="1" sz="2800">
                <a:solidFill>
                  <a:schemeClr val="tx1"/>
                </a:solidFill>
                <a:latin typeface="Arial" pitchFamily="34" charset="0"/>
                <a:ea typeface="新細明體" pitchFamily="18" charset="-120"/>
              </a:defRPr>
            </a:lvl2pPr>
            <a:lvl3pPr marL="1143000" indent="-228600" eaLnBrk="0" hangingPunct="0">
              <a:spcBef>
                <a:spcPct val="20000"/>
              </a:spcBef>
              <a:buChar char="•"/>
              <a:defRPr kumimoji="1" sz="2400">
                <a:solidFill>
                  <a:schemeClr val="tx1"/>
                </a:solidFill>
                <a:latin typeface="Arial" pitchFamily="34" charset="0"/>
                <a:ea typeface="新細明體" pitchFamily="18" charset="-120"/>
              </a:defRPr>
            </a:lvl3pPr>
            <a:lvl4pPr marL="1600200" indent="-228600" eaLnBrk="0" hangingPunct="0">
              <a:spcBef>
                <a:spcPct val="20000"/>
              </a:spcBef>
              <a:buChar char="–"/>
              <a:defRPr kumimoji="1" sz="2000">
                <a:solidFill>
                  <a:schemeClr val="tx1"/>
                </a:solidFill>
                <a:latin typeface="Arial" pitchFamily="34" charset="0"/>
                <a:ea typeface="新細明體" pitchFamily="18" charset="-120"/>
              </a:defRPr>
            </a:lvl4pPr>
            <a:lvl5pPr marL="2057400" indent="-228600" eaLnBrk="0" hangingPunct="0">
              <a:spcBef>
                <a:spcPct val="20000"/>
              </a:spcBef>
              <a:buChar char="»"/>
              <a:defRPr kumimoji="1" sz="2000">
                <a:solidFill>
                  <a:schemeClr val="tx1"/>
                </a:solidFill>
                <a:latin typeface="Arial" pitchFamily="34" charset="0"/>
                <a:ea typeface="新細明體" pitchFamily="18" charset="-120"/>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新細明體" pitchFamily="18" charset="-120"/>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新細明體" pitchFamily="18" charset="-120"/>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新細明體" pitchFamily="18" charset="-120"/>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新細明體" pitchFamily="18" charset="-120"/>
              </a:defRPr>
            </a:lvl9pPr>
          </a:lstStyle>
          <a:p>
            <a:pPr eaLnBrk="1" fontAlgn="base" hangingPunct="1">
              <a:spcBef>
                <a:spcPct val="0"/>
              </a:spcBef>
              <a:spcAft>
                <a:spcPct val="0"/>
              </a:spcAft>
              <a:buFontTx/>
              <a:buNone/>
            </a:pPr>
            <a:r>
              <a:rPr lang="en-US" altLang="zh-TW" sz="1800" b="1" dirty="0">
                <a:effectLst>
                  <a:outerShdw blurRad="38100" dist="38100" dir="2700000" algn="tl">
                    <a:srgbClr val="000000">
                      <a:alpha val="43137"/>
                    </a:srgbClr>
                  </a:outerShdw>
                </a:effectLst>
                <a:latin typeface="Times New Roman" pitchFamily="18" charset="0"/>
                <a:ea typeface="標楷體" pitchFamily="65" charset="-120"/>
                <a:cs typeface="Times New Roman" pitchFamily="18" charset="0"/>
              </a:rPr>
              <a:t>300 kW SSPA</a:t>
            </a:r>
            <a:endParaRPr lang="zh-TW" altLang="en-US" sz="1800" b="1" dirty="0">
              <a:effectLst>
                <a:outerShdw blurRad="38100" dist="38100" dir="2700000" algn="tl">
                  <a:srgbClr val="000000">
                    <a:alpha val="43137"/>
                  </a:srgbClr>
                </a:outerShdw>
              </a:effectLst>
              <a:latin typeface="Times New Roman" pitchFamily="18" charset="0"/>
              <a:ea typeface="標楷體" pitchFamily="65" charset="-120"/>
              <a:cs typeface="Times New Roman" pitchFamily="18" charset="0"/>
            </a:endParaRPr>
          </a:p>
        </p:txBody>
      </p:sp>
    </p:spTree>
    <p:extLst>
      <p:ext uri="{BB962C8B-B14F-4D97-AF65-F5344CB8AC3E}">
        <p14:creationId xmlns:p14="http://schemas.microsoft.com/office/powerpoint/2010/main" val="27597055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solidFill>
                  <a:srgbClr val="FF0000"/>
                </a:solidFill>
              </a:rPr>
              <a:t>Operation Status of TPS High Power Source</a:t>
            </a:r>
            <a:endParaRPr lang="zh-TW" altLang="en-US" dirty="0">
              <a:solidFill>
                <a:srgbClr val="FF0000"/>
              </a:solidFill>
            </a:endParaRPr>
          </a:p>
        </p:txBody>
      </p:sp>
      <p:sp>
        <p:nvSpPr>
          <p:cNvPr id="3" name="投影片編號版面配置區 2"/>
          <p:cNvSpPr>
            <a:spLocks noGrp="1"/>
          </p:cNvSpPr>
          <p:nvPr>
            <p:ph type="sldNum" sz="quarter" idx="12"/>
          </p:nvPr>
        </p:nvSpPr>
        <p:spPr/>
        <p:txBody>
          <a:bodyPr/>
          <a:lstStyle/>
          <a:p>
            <a:fld id="{6716B1A3-E686-460C-9FF8-BE16E58B194A}" type="slidenum">
              <a:rPr lang="zh-TW" altLang="en-US" smtClean="0"/>
              <a:t>6</a:t>
            </a:fld>
            <a:endParaRPr lang="zh-TW" altLang="en-US"/>
          </a:p>
        </p:txBody>
      </p:sp>
    </p:spTree>
    <p:extLst>
      <p:ext uri="{BB962C8B-B14F-4D97-AF65-F5344CB8AC3E}">
        <p14:creationId xmlns:p14="http://schemas.microsoft.com/office/powerpoint/2010/main" val="4138929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4DA594-CFB8-A5A2-1E24-335C0FCFFFB0}"/>
            </a:ext>
          </a:extLst>
        </p:cNvPr>
        <p:cNvGrpSpPr/>
        <p:nvPr/>
      </p:nvGrpSpPr>
      <p:grpSpPr>
        <a:xfrm>
          <a:off x="0" y="0"/>
          <a:ext cx="0" cy="0"/>
          <a:chOff x="0" y="0"/>
          <a:chExt cx="0" cy="0"/>
        </a:xfrm>
      </p:grpSpPr>
      <p:sp>
        <p:nvSpPr>
          <p:cNvPr id="2" name="標題 1">
            <a:extLst>
              <a:ext uri="{FF2B5EF4-FFF2-40B4-BE49-F238E27FC236}">
                <a16:creationId xmlns:a16="http://schemas.microsoft.com/office/drawing/2014/main" id="{656DA7E9-0289-EFBE-40A5-DFC2743FC9CF}"/>
              </a:ext>
            </a:extLst>
          </p:cNvPr>
          <p:cNvSpPr>
            <a:spLocks noGrp="1"/>
          </p:cNvSpPr>
          <p:nvPr>
            <p:ph type="title"/>
          </p:nvPr>
        </p:nvSpPr>
        <p:spPr/>
        <p:txBody>
          <a:bodyPr>
            <a:normAutofit/>
          </a:bodyPr>
          <a:lstStyle/>
          <a:p>
            <a:r>
              <a:rPr lang="en-US" altLang="zh-TW" sz="3600" dirty="0">
                <a:solidFill>
                  <a:srgbClr val="0070C0"/>
                </a:solidFill>
              </a:rPr>
              <a:t>Klystron-type Transmitter</a:t>
            </a:r>
          </a:p>
        </p:txBody>
      </p:sp>
      <p:sp>
        <p:nvSpPr>
          <p:cNvPr id="4" name="投影片編號版面配置區 3">
            <a:extLst>
              <a:ext uri="{FF2B5EF4-FFF2-40B4-BE49-F238E27FC236}">
                <a16:creationId xmlns:a16="http://schemas.microsoft.com/office/drawing/2014/main" id="{8EC9278D-3C1E-1E42-CF5B-2D246E2009C9}"/>
              </a:ext>
            </a:extLst>
          </p:cNvPr>
          <p:cNvSpPr>
            <a:spLocks noGrp="1"/>
          </p:cNvSpPr>
          <p:nvPr>
            <p:ph type="sldNum" sz="quarter" idx="12"/>
          </p:nvPr>
        </p:nvSpPr>
        <p:spPr/>
        <p:txBody>
          <a:bodyPr/>
          <a:lstStyle/>
          <a:p>
            <a:fld id="{6716B1A3-E686-460C-9FF8-BE16E58B194A}" type="slidenum">
              <a:rPr lang="zh-TW" altLang="en-US" smtClean="0"/>
              <a:t>7</a:t>
            </a:fld>
            <a:endParaRPr lang="zh-TW" altLang="en-US"/>
          </a:p>
        </p:txBody>
      </p:sp>
      <p:pic>
        <p:nvPicPr>
          <p:cNvPr id="3" name="圖片 2">
            <a:extLst>
              <a:ext uri="{FF2B5EF4-FFF2-40B4-BE49-F238E27FC236}">
                <a16:creationId xmlns:a16="http://schemas.microsoft.com/office/drawing/2014/main" id="{90C45D18-F552-B00D-DA0A-09E8E86253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77353" y="858911"/>
            <a:ext cx="2256479" cy="3385745"/>
          </a:xfrm>
          <a:prstGeom prst="rect">
            <a:avLst/>
          </a:prstGeom>
        </p:spPr>
      </p:pic>
      <p:sp>
        <p:nvSpPr>
          <p:cNvPr id="5" name="文字方塊 10">
            <a:extLst>
              <a:ext uri="{FF2B5EF4-FFF2-40B4-BE49-F238E27FC236}">
                <a16:creationId xmlns:a16="http://schemas.microsoft.com/office/drawing/2014/main" id="{67048806-2397-3393-69C8-A5AEA4330A8B}"/>
              </a:ext>
            </a:extLst>
          </p:cNvPr>
          <p:cNvSpPr txBox="1">
            <a:spLocks noChangeArrowheads="1"/>
          </p:cNvSpPr>
          <p:nvPr/>
        </p:nvSpPr>
        <p:spPr bwMode="auto">
          <a:xfrm>
            <a:off x="9577353" y="3965611"/>
            <a:ext cx="1916696" cy="369332"/>
          </a:xfrm>
          <a:prstGeom prst="rect">
            <a:avLst/>
          </a:prstGeom>
          <a:solidFill>
            <a:schemeClr val="bg1"/>
          </a:solidFill>
          <a:ln w="25400">
            <a:solidFill>
              <a:schemeClr val="tx1"/>
            </a:solidFill>
            <a:miter lim="800000"/>
            <a:headEnd/>
            <a:tailEnd/>
          </a:ln>
        </p:spPr>
        <p:txBody>
          <a:bodyPr wrap="square">
            <a:spAutoFit/>
          </a:bodyPr>
          <a:lstStyle>
            <a:lvl1pPr eaLnBrk="0" hangingPunct="0">
              <a:spcBef>
                <a:spcPct val="20000"/>
              </a:spcBef>
              <a:buChar char="•"/>
              <a:defRPr kumimoji="1" sz="3200">
                <a:solidFill>
                  <a:schemeClr val="tx1"/>
                </a:solidFill>
                <a:latin typeface="Arial" pitchFamily="34" charset="0"/>
                <a:ea typeface="新細明體" pitchFamily="18" charset="-120"/>
              </a:defRPr>
            </a:lvl1pPr>
            <a:lvl2pPr marL="742950" indent="-285750" eaLnBrk="0" hangingPunct="0">
              <a:spcBef>
                <a:spcPct val="20000"/>
              </a:spcBef>
              <a:buChar char="–"/>
              <a:defRPr kumimoji="1" sz="2800">
                <a:solidFill>
                  <a:schemeClr val="tx1"/>
                </a:solidFill>
                <a:latin typeface="Arial" pitchFamily="34" charset="0"/>
                <a:ea typeface="新細明體" pitchFamily="18" charset="-120"/>
              </a:defRPr>
            </a:lvl2pPr>
            <a:lvl3pPr marL="1143000" indent="-228600" eaLnBrk="0" hangingPunct="0">
              <a:spcBef>
                <a:spcPct val="20000"/>
              </a:spcBef>
              <a:buChar char="•"/>
              <a:defRPr kumimoji="1" sz="2400">
                <a:solidFill>
                  <a:schemeClr val="tx1"/>
                </a:solidFill>
                <a:latin typeface="Arial" pitchFamily="34" charset="0"/>
                <a:ea typeface="新細明體" pitchFamily="18" charset="-120"/>
              </a:defRPr>
            </a:lvl3pPr>
            <a:lvl4pPr marL="1600200" indent="-228600" eaLnBrk="0" hangingPunct="0">
              <a:spcBef>
                <a:spcPct val="20000"/>
              </a:spcBef>
              <a:buChar char="–"/>
              <a:defRPr kumimoji="1" sz="2000">
                <a:solidFill>
                  <a:schemeClr val="tx1"/>
                </a:solidFill>
                <a:latin typeface="Arial" pitchFamily="34" charset="0"/>
                <a:ea typeface="新細明體" pitchFamily="18" charset="-120"/>
              </a:defRPr>
            </a:lvl4pPr>
            <a:lvl5pPr marL="2057400" indent="-228600" eaLnBrk="0" hangingPunct="0">
              <a:spcBef>
                <a:spcPct val="20000"/>
              </a:spcBef>
              <a:buChar char="»"/>
              <a:defRPr kumimoji="1" sz="2000">
                <a:solidFill>
                  <a:schemeClr val="tx1"/>
                </a:solidFill>
                <a:latin typeface="Arial" pitchFamily="34" charset="0"/>
                <a:ea typeface="新細明體" pitchFamily="18" charset="-120"/>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新細明體" pitchFamily="18" charset="-120"/>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新細明體" pitchFamily="18" charset="-120"/>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新細明體" pitchFamily="18" charset="-120"/>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新細明體" pitchFamily="18" charset="-120"/>
              </a:defRPr>
            </a:lvl9pPr>
          </a:lstStyle>
          <a:p>
            <a:pPr eaLnBrk="1" fontAlgn="base" hangingPunct="1">
              <a:spcBef>
                <a:spcPct val="0"/>
              </a:spcBef>
              <a:spcAft>
                <a:spcPct val="0"/>
              </a:spcAft>
              <a:buFontTx/>
              <a:buNone/>
            </a:pPr>
            <a:r>
              <a:rPr lang="en-US" altLang="zh-TW" sz="1800" b="1" dirty="0">
                <a:effectLst>
                  <a:outerShdw blurRad="38100" dist="38100" dir="2700000" algn="tl">
                    <a:srgbClr val="000000">
                      <a:alpha val="43137"/>
                    </a:srgbClr>
                  </a:outerShdw>
                </a:effectLst>
                <a:latin typeface="Times New Roman" pitchFamily="18" charset="0"/>
                <a:ea typeface="標楷體" pitchFamily="65" charset="-120"/>
                <a:cs typeface="Times New Roman" pitchFamily="18" charset="0"/>
              </a:rPr>
              <a:t>300 kW klystron</a:t>
            </a:r>
            <a:endParaRPr lang="zh-TW" altLang="en-US" sz="1800" b="1" dirty="0">
              <a:effectLst>
                <a:outerShdw blurRad="38100" dist="38100" dir="2700000" algn="tl">
                  <a:srgbClr val="000000">
                    <a:alpha val="43137"/>
                  </a:srgbClr>
                </a:outerShdw>
              </a:effectLst>
              <a:latin typeface="Times New Roman" pitchFamily="18" charset="0"/>
              <a:ea typeface="標楷體" pitchFamily="65" charset="-120"/>
              <a:cs typeface="Times New Roman" pitchFamily="18" charset="0"/>
            </a:endParaRPr>
          </a:p>
        </p:txBody>
      </p:sp>
      <p:sp>
        <p:nvSpPr>
          <p:cNvPr id="6" name="文字方塊 5">
            <a:extLst>
              <a:ext uri="{FF2B5EF4-FFF2-40B4-BE49-F238E27FC236}">
                <a16:creationId xmlns:a16="http://schemas.microsoft.com/office/drawing/2014/main" id="{C715828C-7328-3D8D-3D02-3045E200EC8F}"/>
              </a:ext>
            </a:extLst>
          </p:cNvPr>
          <p:cNvSpPr txBox="1"/>
          <p:nvPr/>
        </p:nvSpPr>
        <p:spPr>
          <a:xfrm>
            <a:off x="603447" y="1336439"/>
            <a:ext cx="8029304" cy="2862322"/>
          </a:xfrm>
          <a:prstGeom prst="rect">
            <a:avLst/>
          </a:prstGeom>
          <a:solidFill>
            <a:schemeClr val="bg1"/>
          </a:solidFill>
        </p:spPr>
        <p:txBody>
          <a:bodyPr wrap="square" rtlCol="0">
            <a:spAutoFit/>
          </a:bodyPr>
          <a:lstStyle/>
          <a:p>
            <a:pPr marL="285750" indent="-285750">
              <a:buFont typeface="Arial" panose="020B0604020202020204" pitchFamily="34" charset="0"/>
              <a:buChar char="•"/>
            </a:pPr>
            <a:r>
              <a:rPr lang="en-US" altLang="zh-TW" sz="2000" dirty="0">
                <a:latin typeface="+mj-lt"/>
                <a:ea typeface="標楷體" panose="03000509000000000000" pitchFamily="65" charset="-120"/>
                <a:cs typeface="Times New Roman" panose="02020603050405020304" pitchFamily="18" charset="0"/>
              </a:rPr>
              <a:t>There are two transmitters with Thales klystron at TPS, the rated RF output power for one klystron is 300 kW.</a:t>
            </a:r>
          </a:p>
          <a:p>
            <a:pPr marL="285750" indent="-285750">
              <a:buFont typeface="Arial" panose="020B0604020202020204" pitchFamily="34" charset="0"/>
              <a:buChar char="•"/>
            </a:pPr>
            <a:r>
              <a:rPr lang="en-US" altLang="zh-TW" sz="2000" dirty="0">
                <a:latin typeface="+mj-lt"/>
                <a:ea typeface="標楷體" panose="03000509000000000000" pitchFamily="65" charset="-120"/>
                <a:cs typeface="Times New Roman" panose="02020603050405020304" pitchFamily="18" charset="0"/>
              </a:rPr>
              <a:t>Cathode voltage and cathode current are about 55 kV and 9 A, the DC to RF efficiency at 250 kW is about 50%.</a:t>
            </a:r>
          </a:p>
          <a:p>
            <a:pPr marL="285750" indent="-285750">
              <a:buFont typeface="Arial" panose="020B0604020202020204" pitchFamily="34" charset="0"/>
              <a:buChar char="•"/>
            </a:pPr>
            <a:r>
              <a:rPr lang="en-US" altLang="zh-TW" sz="2000" dirty="0">
                <a:latin typeface="+mj-lt"/>
                <a:ea typeface="標楷體" panose="03000509000000000000" pitchFamily="65" charset="-120"/>
                <a:cs typeface="Times New Roman" panose="02020603050405020304" pitchFamily="18" charset="0"/>
              </a:rPr>
              <a:t>PSM (pulse step modulation) type KSU (klystron supply unit). There are 86 800V PSM modules.</a:t>
            </a:r>
          </a:p>
          <a:p>
            <a:pPr marL="285750" indent="-285750">
              <a:buFont typeface="Arial" panose="020B0604020202020204" pitchFamily="34" charset="0"/>
              <a:buChar char="•"/>
            </a:pPr>
            <a:r>
              <a:rPr lang="en-US" altLang="zh-TW" sz="2000" dirty="0">
                <a:latin typeface="+mj-lt"/>
                <a:ea typeface="標楷體" panose="03000509000000000000" pitchFamily="65" charset="-120"/>
                <a:cs typeface="Times New Roman" panose="02020603050405020304" pitchFamily="18" charset="0"/>
              </a:rPr>
              <a:t>The rotation frequency of these PSM modules is</a:t>
            </a:r>
            <a:br>
              <a:rPr lang="en-US" altLang="zh-TW" sz="2000" dirty="0">
                <a:latin typeface="+mj-lt"/>
                <a:ea typeface="標楷體" panose="03000509000000000000" pitchFamily="65" charset="-120"/>
                <a:cs typeface="Times New Roman" panose="02020603050405020304" pitchFamily="18" charset="0"/>
              </a:rPr>
            </a:br>
            <a:r>
              <a:rPr lang="en-US" altLang="zh-TW" sz="2000" dirty="0">
                <a:latin typeface="+mj-lt"/>
                <a:ea typeface="標楷體" panose="03000509000000000000" pitchFamily="65" charset="-120"/>
                <a:cs typeface="Times New Roman" panose="02020603050405020304" pitchFamily="18" charset="0"/>
              </a:rPr>
              <a:t>approximately 7 kHz. The electron beam </a:t>
            </a:r>
            <a:br>
              <a:rPr lang="en-US" altLang="zh-TW" sz="2000" dirty="0">
                <a:latin typeface="+mj-lt"/>
                <a:ea typeface="標楷體" panose="03000509000000000000" pitchFamily="65" charset="-120"/>
                <a:cs typeface="Times New Roman" panose="02020603050405020304" pitchFamily="18" charset="0"/>
              </a:rPr>
            </a:br>
            <a:r>
              <a:rPr lang="en-US" altLang="zh-TW" sz="2000" dirty="0">
                <a:latin typeface="+mj-lt"/>
                <a:ea typeface="標楷體" panose="03000509000000000000" pitchFamily="65" charset="-120"/>
                <a:cs typeface="Times New Roman" panose="02020603050405020304" pitchFamily="18" charset="0"/>
              </a:rPr>
              <a:t>trajectory will be affected by this rotation.</a:t>
            </a:r>
          </a:p>
        </p:txBody>
      </p:sp>
      <p:pic>
        <p:nvPicPr>
          <p:cNvPr id="8" name="圖片 7">
            <a:extLst>
              <a:ext uri="{FF2B5EF4-FFF2-40B4-BE49-F238E27FC236}">
                <a16:creationId xmlns:a16="http://schemas.microsoft.com/office/drawing/2014/main" id="{B50F2BD0-591F-3008-F673-84709824EB97}"/>
              </a:ext>
            </a:extLst>
          </p:cNvPr>
          <p:cNvPicPr>
            <a:picLocks noChangeAspect="1"/>
          </p:cNvPicPr>
          <p:nvPr/>
        </p:nvPicPr>
        <p:blipFill>
          <a:blip r:embed="rId4"/>
          <a:stretch>
            <a:fillRect/>
          </a:stretch>
        </p:blipFill>
        <p:spPr>
          <a:xfrm>
            <a:off x="6573445" y="2987040"/>
            <a:ext cx="2865307" cy="1411717"/>
          </a:xfrm>
          <a:prstGeom prst="rect">
            <a:avLst/>
          </a:prstGeom>
        </p:spPr>
      </p:pic>
      <p:pic>
        <p:nvPicPr>
          <p:cNvPr id="11" name="圖片 10">
            <a:extLst>
              <a:ext uri="{FF2B5EF4-FFF2-40B4-BE49-F238E27FC236}">
                <a16:creationId xmlns:a16="http://schemas.microsoft.com/office/drawing/2014/main" id="{49A07108-AB65-C8FD-9717-4AA97133E65E}"/>
              </a:ext>
            </a:extLst>
          </p:cNvPr>
          <p:cNvPicPr>
            <a:picLocks noChangeAspect="1"/>
          </p:cNvPicPr>
          <p:nvPr/>
        </p:nvPicPr>
        <p:blipFill>
          <a:blip r:embed="rId5"/>
          <a:stretch>
            <a:fillRect/>
          </a:stretch>
        </p:blipFill>
        <p:spPr>
          <a:xfrm>
            <a:off x="870857" y="4398757"/>
            <a:ext cx="10836116" cy="2373233"/>
          </a:xfrm>
          <a:prstGeom prst="rect">
            <a:avLst/>
          </a:prstGeom>
        </p:spPr>
      </p:pic>
    </p:spTree>
    <p:extLst>
      <p:ext uri="{BB962C8B-B14F-4D97-AF65-F5344CB8AC3E}">
        <p14:creationId xmlns:p14="http://schemas.microsoft.com/office/powerpoint/2010/main" val="22813453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4DA594-CFB8-A5A2-1E24-335C0FCFFFB0}"/>
            </a:ext>
          </a:extLst>
        </p:cNvPr>
        <p:cNvGrpSpPr/>
        <p:nvPr/>
      </p:nvGrpSpPr>
      <p:grpSpPr>
        <a:xfrm>
          <a:off x="0" y="0"/>
          <a:ext cx="0" cy="0"/>
          <a:chOff x="0" y="0"/>
          <a:chExt cx="0" cy="0"/>
        </a:xfrm>
      </p:grpSpPr>
      <p:sp>
        <p:nvSpPr>
          <p:cNvPr id="2" name="標題 1">
            <a:extLst>
              <a:ext uri="{FF2B5EF4-FFF2-40B4-BE49-F238E27FC236}">
                <a16:creationId xmlns:a16="http://schemas.microsoft.com/office/drawing/2014/main" id="{656DA7E9-0289-EFBE-40A5-DFC2743FC9CF}"/>
              </a:ext>
            </a:extLst>
          </p:cNvPr>
          <p:cNvSpPr>
            <a:spLocks noGrp="1"/>
          </p:cNvSpPr>
          <p:nvPr>
            <p:ph type="title"/>
          </p:nvPr>
        </p:nvSpPr>
        <p:spPr/>
        <p:txBody>
          <a:bodyPr>
            <a:normAutofit/>
          </a:bodyPr>
          <a:lstStyle/>
          <a:p>
            <a:r>
              <a:rPr lang="en-US" altLang="zh-TW" sz="3600" dirty="0">
                <a:solidFill>
                  <a:srgbClr val="0070C0"/>
                </a:solidFill>
              </a:rPr>
              <a:t>Klystron-type Transmitter</a:t>
            </a:r>
          </a:p>
        </p:txBody>
      </p:sp>
      <p:sp>
        <p:nvSpPr>
          <p:cNvPr id="4" name="投影片編號版面配置區 3">
            <a:extLst>
              <a:ext uri="{FF2B5EF4-FFF2-40B4-BE49-F238E27FC236}">
                <a16:creationId xmlns:a16="http://schemas.microsoft.com/office/drawing/2014/main" id="{8EC9278D-3C1E-1E42-CF5B-2D246E2009C9}"/>
              </a:ext>
            </a:extLst>
          </p:cNvPr>
          <p:cNvSpPr>
            <a:spLocks noGrp="1"/>
          </p:cNvSpPr>
          <p:nvPr>
            <p:ph type="sldNum" sz="quarter" idx="12"/>
          </p:nvPr>
        </p:nvSpPr>
        <p:spPr/>
        <p:txBody>
          <a:bodyPr/>
          <a:lstStyle/>
          <a:p>
            <a:fld id="{6716B1A3-E686-460C-9FF8-BE16E58B194A}" type="slidenum">
              <a:rPr lang="zh-TW" altLang="en-US" smtClean="0"/>
              <a:t>8</a:t>
            </a:fld>
            <a:endParaRPr lang="zh-TW" altLang="en-US"/>
          </a:p>
        </p:txBody>
      </p:sp>
      <p:pic>
        <p:nvPicPr>
          <p:cNvPr id="3" name="圖片 2">
            <a:extLst>
              <a:ext uri="{FF2B5EF4-FFF2-40B4-BE49-F238E27FC236}">
                <a16:creationId xmlns:a16="http://schemas.microsoft.com/office/drawing/2014/main" id="{D1B608AB-CDBC-3300-AAE5-C5A2EE65CDE2}"/>
              </a:ext>
            </a:extLst>
          </p:cNvPr>
          <p:cNvPicPr>
            <a:picLocks noChangeAspect="1"/>
          </p:cNvPicPr>
          <p:nvPr/>
        </p:nvPicPr>
        <p:blipFill>
          <a:blip r:embed="rId3"/>
          <a:stretch>
            <a:fillRect/>
          </a:stretch>
        </p:blipFill>
        <p:spPr>
          <a:xfrm>
            <a:off x="123138" y="1302816"/>
            <a:ext cx="7861946" cy="3139787"/>
          </a:xfrm>
          <a:prstGeom prst="rect">
            <a:avLst/>
          </a:prstGeom>
        </p:spPr>
      </p:pic>
      <p:pic>
        <p:nvPicPr>
          <p:cNvPr id="5" name="圖片 4">
            <a:extLst>
              <a:ext uri="{FF2B5EF4-FFF2-40B4-BE49-F238E27FC236}">
                <a16:creationId xmlns:a16="http://schemas.microsoft.com/office/drawing/2014/main" id="{F41058A3-083D-C09E-D865-1FA8A331E21A}"/>
              </a:ext>
            </a:extLst>
          </p:cNvPr>
          <p:cNvPicPr>
            <a:picLocks noChangeAspect="1"/>
          </p:cNvPicPr>
          <p:nvPr/>
        </p:nvPicPr>
        <p:blipFill>
          <a:blip r:embed="rId4"/>
          <a:stretch>
            <a:fillRect/>
          </a:stretch>
        </p:blipFill>
        <p:spPr>
          <a:xfrm>
            <a:off x="8038258" y="1302817"/>
            <a:ext cx="3979360" cy="3765572"/>
          </a:xfrm>
          <a:prstGeom prst="rect">
            <a:avLst/>
          </a:prstGeom>
        </p:spPr>
      </p:pic>
      <p:sp>
        <p:nvSpPr>
          <p:cNvPr id="6" name="文字方塊 5">
            <a:extLst>
              <a:ext uri="{FF2B5EF4-FFF2-40B4-BE49-F238E27FC236}">
                <a16:creationId xmlns:a16="http://schemas.microsoft.com/office/drawing/2014/main" id="{DA0E4430-698E-2E3A-3AD7-33583BFC44D7}"/>
              </a:ext>
            </a:extLst>
          </p:cNvPr>
          <p:cNvSpPr txBox="1"/>
          <p:nvPr/>
        </p:nvSpPr>
        <p:spPr>
          <a:xfrm>
            <a:off x="123137" y="4472794"/>
            <a:ext cx="8089045" cy="2246769"/>
          </a:xfrm>
          <a:prstGeom prst="rect">
            <a:avLst/>
          </a:prstGeom>
          <a:solidFill>
            <a:schemeClr val="bg1"/>
          </a:solidFill>
        </p:spPr>
        <p:txBody>
          <a:bodyPr wrap="square" rtlCol="0">
            <a:spAutoFit/>
          </a:bodyPr>
          <a:lstStyle/>
          <a:p>
            <a:pPr marL="285750" indent="-285750">
              <a:buFont typeface="Arial" panose="020B0604020202020204" pitchFamily="34" charset="0"/>
              <a:buChar char="•"/>
            </a:pPr>
            <a:r>
              <a:rPr lang="en-US" altLang="zh-TW" sz="2000" dirty="0">
                <a:latin typeface="+mj-lt"/>
                <a:ea typeface="標楷體" panose="03000509000000000000" pitchFamily="65" charset="-120"/>
                <a:cs typeface="Times New Roman" panose="02020603050405020304" pitchFamily="18" charset="0"/>
              </a:rPr>
              <a:t>The left figure shows the statistics of </a:t>
            </a:r>
            <a:r>
              <a:rPr lang="en-US" altLang="zh-TW" sz="2000" u="sng" dirty="0">
                <a:solidFill>
                  <a:srgbClr val="FF0000"/>
                </a:solidFill>
                <a:latin typeface="+mj-lt"/>
                <a:ea typeface="標楷體" panose="03000509000000000000" pitchFamily="65" charset="-120"/>
                <a:cs typeface="Times New Roman" panose="02020603050405020304" pitchFamily="18" charset="0"/>
              </a:rPr>
              <a:t>TPS RF system failures from 2017 to June 2024</a:t>
            </a:r>
            <a:r>
              <a:rPr lang="en-US" altLang="zh-TW" sz="2000" dirty="0">
                <a:latin typeface="+mj-lt"/>
                <a:ea typeface="標楷體" panose="03000509000000000000" pitchFamily="65" charset="-120"/>
                <a:cs typeface="Times New Roman" panose="02020603050405020304" pitchFamily="18" charset="0"/>
              </a:rPr>
              <a:t> during user beam time. Excluding vacuum trip during the early operational phase, a significant proportion of the failures were related to the transmitters. </a:t>
            </a:r>
          </a:p>
          <a:p>
            <a:pPr marL="285750" indent="-285750">
              <a:buFont typeface="Arial" panose="020B0604020202020204" pitchFamily="34" charset="0"/>
              <a:buChar char="•"/>
            </a:pPr>
            <a:r>
              <a:rPr lang="en-US" altLang="zh-TW" sz="2000" dirty="0">
                <a:latin typeface="+mj-lt"/>
                <a:ea typeface="標楷體" panose="03000509000000000000" pitchFamily="65" charset="-120"/>
                <a:cs typeface="Times New Roman" panose="02020603050405020304" pitchFamily="18" charset="0"/>
              </a:rPr>
              <a:t>There were a total of </a:t>
            </a:r>
            <a:r>
              <a:rPr lang="en-US" altLang="zh-TW" sz="2000" u="sng" dirty="0">
                <a:solidFill>
                  <a:srgbClr val="FF0000"/>
                </a:solidFill>
                <a:latin typeface="+mj-lt"/>
                <a:ea typeface="標楷體" panose="03000509000000000000" pitchFamily="65" charset="-120"/>
                <a:cs typeface="Times New Roman" panose="02020603050405020304" pitchFamily="18" charset="0"/>
              </a:rPr>
              <a:t>31 RF transmitter trips</a:t>
            </a:r>
            <a:r>
              <a:rPr lang="en-US" altLang="zh-TW" sz="2000" dirty="0">
                <a:latin typeface="+mj-lt"/>
                <a:ea typeface="標楷體" panose="03000509000000000000" pitchFamily="65" charset="-120"/>
                <a:cs typeface="Times New Roman" panose="02020603050405020304" pitchFamily="18" charset="0"/>
              </a:rPr>
              <a:t>, including instances caused by excessive reflected power due to TCU anomalies. The causes of some failure incidents are still under investigation.</a:t>
            </a:r>
          </a:p>
        </p:txBody>
      </p:sp>
    </p:spTree>
    <p:extLst>
      <p:ext uri="{BB962C8B-B14F-4D97-AF65-F5344CB8AC3E}">
        <p14:creationId xmlns:p14="http://schemas.microsoft.com/office/powerpoint/2010/main" val="26939693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A7C60C-81AB-49A1-9F9F-1CEA65DACF16}"/>
            </a:ext>
          </a:extLst>
        </p:cNvPr>
        <p:cNvGrpSpPr/>
        <p:nvPr/>
      </p:nvGrpSpPr>
      <p:grpSpPr>
        <a:xfrm>
          <a:off x="0" y="0"/>
          <a:ext cx="0" cy="0"/>
          <a:chOff x="0" y="0"/>
          <a:chExt cx="0" cy="0"/>
        </a:xfrm>
      </p:grpSpPr>
      <p:sp>
        <p:nvSpPr>
          <p:cNvPr id="2" name="標題 1">
            <a:extLst>
              <a:ext uri="{FF2B5EF4-FFF2-40B4-BE49-F238E27FC236}">
                <a16:creationId xmlns:a16="http://schemas.microsoft.com/office/drawing/2014/main" id="{A1C34938-AC44-EBD9-FEF1-6F56253C5541}"/>
              </a:ext>
            </a:extLst>
          </p:cNvPr>
          <p:cNvSpPr>
            <a:spLocks noGrp="1"/>
          </p:cNvSpPr>
          <p:nvPr>
            <p:ph type="title"/>
          </p:nvPr>
        </p:nvSpPr>
        <p:spPr/>
        <p:txBody>
          <a:bodyPr>
            <a:normAutofit/>
          </a:bodyPr>
          <a:lstStyle/>
          <a:p>
            <a:r>
              <a:rPr lang="en-US" altLang="zh-TW" sz="3600" dirty="0">
                <a:solidFill>
                  <a:srgbClr val="0070C0"/>
                </a:solidFill>
              </a:rPr>
              <a:t>Developments (PSM Module &amp; Test stand)</a:t>
            </a:r>
          </a:p>
        </p:txBody>
      </p:sp>
      <p:sp>
        <p:nvSpPr>
          <p:cNvPr id="4" name="投影片編號版面配置區 3">
            <a:extLst>
              <a:ext uri="{FF2B5EF4-FFF2-40B4-BE49-F238E27FC236}">
                <a16:creationId xmlns:a16="http://schemas.microsoft.com/office/drawing/2014/main" id="{4826C271-B487-D4A2-736D-9175101AD611}"/>
              </a:ext>
            </a:extLst>
          </p:cNvPr>
          <p:cNvSpPr>
            <a:spLocks noGrp="1"/>
          </p:cNvSpPr>
          <p:nvPr>
            <p:ph type="sldNum" sz="quarter" idx="12"/>
          </p:nvPr>
        </p:nvSpPr>
        <p:spPr/>
        <p:txBody>
          <a:bodyPr/>
          <a:lstStyle/>
          <a:p>
            <a:fld id="{6716B1A3-E686-460C-9FF8-BE16E58B194A}" type="slidenum">
              <a:rPr lang="zh-TW" altLang="en-US" smtClean="0"/>
              <a:t>9</a:t>
            </a:fld>
            <a:endParaRPr lang="zh-TW" altLang="en-US"/>
          </a:p>
        </p:txBody>
      </p:sp>
      <p:pic>
        <p:nvPicPr>
          <p:cNvPr id="6" name="圖片 5">
            <a:extLst>
              <a:ext uri="{FF2B5EF4-FFF2-40B4-BE49-F238E27FC236}">
                <a16:creationId xmlns:a16="http://schemas.microsoft.com/office/drawing/2014/main" id="{7FC88130-8719-FA59-94C6-1021A80D430E}"/>
              </a:ext>
            </a:extLst>
          </p:cNvPr>
          <p:cNvPicPr>
            <a:picLocks noChangeAspect="1"/>
          </p:cNvPicPr>
          <p:nvPr/>
        </p:nvPicPr>
        <p:blipFill>
          <a:blip r:embed="rId3"/>
          <a:stretch>
            <a:fillRect/>
          </a:stretch>
        </p:blipFill>
        <p:spPr>
          <a:xfrm>
            <a:off x="7404785" y="1272625"/>
            <a:ext cx="4688716" cy="1911097"/>
          </a:xfrm>
          <a:prstGeom prst="rect">
            <a:avLst/>
          </a:prstGeom>
        </p:spPr>
      </p:pic>
      <p:pic>
        <p:nvPicPr>
          <p:cNvPr id="9" name="圖片 8">
            <a:extLst>
              <a:ext uri="{FF2B5EF4-FFF2-40B4-BE49-F238E27FC236}">
                <a16:creationId xmlns:a16="http://schemas.microsoft.com/office/drawing/2014/main" id="{A22EEC40-259C-5124-5351-410B090DA222}"/>
              </a:ext>
            </a:extLst>
          </p:cNvPr>
          <p:cNvPicPr>
            <a:picLocks noChangeAspect="1"/>
          </p:cNvPicPr>
          <p:nvPr/>
        </p:nvPicPr>
        <p:blipFill>
          <a:blip r:embed="rId4"/>
          <a:stretch>
            <a:fillRect/>
          </a:stretch>
        </p:blipFill>
        <p:spPr>
          <a:xfrm>
            <a:off x="8080078" y="3210345"/>
            <a:ext cx="1672706" cy="3548638"/>
          </a:xfrm>
          <a:prstGeom prst="rect">
            <a:avLst/>
          </a:prstGeom>
        </p:spPr>
      </p:pic>
      <p:pic>
        <p:nvPicPr>
          <p:cNvPr id="13" name="圖片 12">
            <a:extLst>
              <a:ext uri="{FF2B5EF4-FFF2-40B4-BE49-F238E27FC236}">
                <a16:creationId xmlns:a16="http://schemas.microsoft.com/office/drawing/2014/main" id="{14CD3DE0-6D64-EA4D-6F1C-9D6332941316}"/>
              </a:ext>
            </a:extLst>
          </p:cNvPr>
          <p:cNvPicPr>
            <a:picLocks noChangeAspect="1"/>
          </p:cNvPicPr>
          <p:nvPr/>
        </p:nvPicPr>
        <p:blipFill>
          <a:blip r:embed="rId5"/>
          <a:stretch>
            <a:fillRect/>
          </a:stretch>
        </p:blipFill>
        <p:spPr>
          <a:xfrm>
            <a:off x="9869240" y="3254456"/>
            <a:ext cx="1672706" cy="1830572"/>
          </a:xfrm>
          <a:prstGeom prst="rect">
            <a:avLst/>
          </a:prstGeom>
        </p:spPr>
      </p:pic>
      <p:pic>
        <p:nvPicPr>
          <p:cNvPr id="15" name="圖片 14">
            <a:extLst>
              <a:ext uri="{FF2B5EF4-FFF2-40B4-BE49-F238E27FC236}">
                <a16:creationId xmlns:a16="http://schemas.microsoft.com/office/drawing/2014/main" id="{86E910D5-01CD-19D1-8084-2DFC093031C0}"/>
              </a:ext>
            </a:extLst>
          </p:cNvPr>
          <p:cNvPicPr>
            <a:picLocks noChangeAspect="1"/>
          </p:cNvPicPr>
          <p:nvPr/>
        </p:nvPicPr>
        <p:blipFill>
          <a:blip r:embed="rId6"/>
          <a:stretch>
            <a:fillRect/>
          </a:stretch>
        </p:blipFill>
        <p:spPr>
          <a:xfrm>
            <a:off x="9752785" y="5127857"/>
            <a:ext cx="1882068" cy="1631126"/>
          </a:xfrm>
          <a:prstGeom prst="rect">
            <a:avLst/>
          </a:prstGeom>
        </p:spPr>
      </p:pic>
      <p:pic>
        <p:nvPicPr>
          <p:cNvPr id="17" name="圖片 16">
            <a:extLst>
              <a:ext uri="{FF2B5EF4-FFF2-40B4-BE49-F238E27FC236}">
                <a16:creationId xmlns:a16="http://schemas.microsoft.com/office/drawing/2014/main" id="{815934C4-D55E-F3D8-5746-56F1599F8852}"/>
              </a:ext>
            </a:extLst>
          </p:cNvPr>
          <p:cNvPicPr>
            <a:picLocks noChangeAspect="1"/>
          </p:cNvPicPr>
          <p:nvPr/>
        </p:nvPicPr>
        <p:blipFill>
          <a:blip r:embed="rId7"/>
          <a:stretch>
            <a:fillRect/>
          </a:stretch>
        </p:blipFill>
        <p:spPr>
          <a:xfrm>
            <a:off x="98499" y="1272625"/>
            <a:ext cx="3881034" cy="4774016"/>
          </a:xfrm>
          <a:prstGeom prst="rect">
            <a:avLst/>
          </a:prstGeom>
        </p:spPr>
      </p:pic>
      <p:pic>
        <p:nvPicPr>
          <p:cNvPr id="19" name="圖片 18">
            <a:extLst>
              <a:ext uri="{FF2B5EF4-FFF2-40B4-BE49-F238E27FC236}">
                <a16:creationId xmlns:a16="http://schemas.microsoft.com/office/drawing/2014/main" id="{570A28EA-5983-4A3E-6C2F-D1902CCC5399}"/>
              </a:ext>
            </a:extLst>
          </p:cNvPr>
          <p:cNvPicPr>
            <a:picLocks noChangeAspect="1"/>
          </p:cNvPicPr>
          <p:nvPr/>
        </p:nvPicPr>
        <p:blipFill>
          <a:blip r:embed="rId8"/>
          <a:stretch>
            <a:fillRect/>
          </a:stretch>
        </p:blipFill>
        <p:spPr>
          <a:xfrm>
            <a:off x="4038075" y="1272625"/>
            <a:ext cx="2867320" cy="2245233"/>
          </a:xfrm>
          <a:prstGeom prst="rect">
            <a:avLst/>
          </a:prstGeom>
        </p:spPr>
      </p:pic>
      <p:sp>
        <p:nvSpPr>
          <p:cNvPr id="3" name="文字方塊 2">
            <a:extLst>
              <a:ext uri="{FF2B5EF4-FFF2-40B4-BE49-F238E27FC236}">
                <a16:creationId xmlns:a16="http://schemas.microsoft.com/office/drawing/2014/main" id="{DC90DD3F-6A7B-757E-0502-026AAD4FAFB9}"/>
              </a:ext>
            </a:extLst>
          </p:cNvPr>
          <p:cNvSpPr txBox="1"/>
          <p:nvPr/>
        </p:nvSpPr>
        <p:spPr>
          <a:xfrm>
            <a:off x="3730336" y="3712880"/>
            <a:ext cx="4349741" cy="2246769"/>
          </a:xfrm>
          <a:prstGeom prst="rect">
            <a:avLst/>
          </a:prstGeom>
          <a:solidFill>
            <a:schemeClr val="bg1"/>
          </a:solidFill>
        </p:spPr>
        <p:txBody>
          <a:bodyPr wrap="square" rtlCol="0">
            <a:spAutoFit/>
          </a:bodyPr>
          <a:lstStyle/>
          <a:p>
            <a:pPr marL="285750" indent="-285750" algn="just">
              <a:buFont typeface="Arial" panose="020B0604020202020204" pitchFamily="34" charset="0"/>
              <a:buChar char="•"/>
            </a:pPr>
            <a:r>
              <a:rPr lang="en-US" altLang="zh-TW" sz="2000" dirty="0">
                <a:latin typeface="+mj-lt"/>
                <a:ea typeface="標楷體" panose="03000509000000000000" pitchFamily="65" charset="-120"/>
                <a:cs typeface="Times New Roman" panose="02020603050405020304" pitchFamily="18" charset="0"/>
              </a:rPr>
              <a:t>We developed a testing stand for the PSM module, which can be used for debugging and testing.</a:t>
            </a:r>
          </a:p>
          <a:p>
            <a:pPr marL="285750" indent="-285750" algn="just">
              <a:buFont typeface="Arial" panose="020B0604020202020204" pitchFamily="34" charset="0"/>
              <a:buChar char="•"/>
            </a:pPr>
            <a:r>
              <a:rPr lang="en-US" altLang="zh-TW" sz="2000" dirty="0">
                <a:latin typeface="+mj-lt"/>
                <a:ea typeface="標楷體" panose="03000509000000000000" pitchFamily="65" charset="-120"/>
                <a:cs typeface="Times New Roman" panose="02020603050405020304" pitchFamily="18" charset="0"/>
              </a:rPr>
              <a:t>The primary cause of PSM module damage is transformer failure. </a:t>
            </a:r>
          </a:p>
          <a:p>
            <a:pPr marL="285750" indent="-285750" algn="just">
              <a:buFont typeface="Arial" panose="020B0604020202020204" pitchFamily="34" charset="0"/>
              <a:buChar char="•"/>
            </a:pPr>
            <a:r>
              <a:rPr lang="en-US" altLang="zh-TW" sz="2000" dirty="0">
                <a:latin typeface="+mj-lt"/>
                <a:ea typeface="標楷體" panose="03000509000000000000" pitchFamily="65" charset="-120"/>
                <a:cs typeface="Times New Roman" panose="02020603050405020304" pitchFamily="18" charset="0"/>
              </a:rPr>
              <a:t>The fixed PSM module all work fine.</a:t>
            </a:r>
          </a:p>
        </p:txBody>
      </p:sp>
    </p:spTree>
    <p:extLst>
      <p:ext uri="{BB962C8B-B14F-4D97-AF65-F5344CB8AC3E}">
        <p14:creationId xmlns:p14="http://schemas.microsoft.com/office/powerpoint/2010/main" val="137720682"/>
      </p:ext>
    </p:extLst>
  </p:cSld>
  <p:clrMapOvr>
    <a:masterClrMapping/>
  </p:clrMapOvr>
</p:sld>
</file>

<file path=ppt/theme/theme1.xml><?xml version="1.0" encoding="utf-8"?>
<a:theme xmlns:a="http://schemas.openxmlformats.org/drawingml/2006/main" name="回顧">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回顧">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中心簡報格式.potx" id="{EF71C186-9093-488C-A40E-066B635C3350}" vid="{147D8CA3-C7A2-4579-B7D0-A79B791ED160}"/>
    </a:ext>
  </a:ext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fb448b02-35d2-4cea-8f85-649fcb9dd08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文件" ma:contentTypeID="0x010100C8A208B2FFC622458014F7AB9FC9D73B" ma:contentTypeVersion="14" ma:contentTypeDescription="建立新的文件。" ma:contentTypeScope="" ma:versionID="8019ba0f3ada5e43117095d7e3027159">
  <xsd:schema xmlns:xsd="http://www.w3.org/2001/XMLSchema" xmlns:xs="http://www.w3.org/2001/XMLSchema" xmlns:p="http://schemas.microsoft.com/office/2006/metadata/properties" xmlns:ns3="fb448b02-35d2-4cea-8f85-649fcb9dd083" xmlns:ns4="cde40a7f-e4c5-4dd9-bfce-cd6220002d37" targetNamespace="http://schemas.microsoft.com/office/2006/metadata/properties" ma:root="true" ma:fieldsID="5a02e35e19ad6884972b38eefc48fcba" ns3:_="" ns4:_="">
    <xsd:import namespace="fb448b02-35d2-4cea-8f85-649fcb9dd083"/>
    <xsd:import namespace="cde40a7f-e4c5-4dd9-bfce-cd6220002d37"/>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LengthInSeconds" minOccurs="0"/>
                <xsd:element ref="ns3:MediaServiceLocation" minOccurs="0"/>
                <xsd:element ref="ns3:_activity" minOccurs="0"/>
                <xsd:element ref="ns3:MediaServiceObjectDetectorVersion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b448b02-35d2-4cea-8f85-649fcb9dd08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Location" ma:index="16" nillable="true" ma:displayName="Location" ma:indexed="true" ma:internalName="MediaServiceLocation" ma:readOnly="true">
      <xsd:simpleType>
        <xsd:restriction base="dms:Text"/>
      </xsd:simpleType>
    </xsd:element>
    <xsd:element name="_activity" ma:index="17" nillable="true" ma:displayName="_activity" ma:hidden="true" ma:internalName="_activity">
      <xsd:simpleType>
        <xsd:restriction base="dms:Note"/>
      </xsd:simpleType>
    </xsd:element>
    <xsd:element name="MediaServiceObjectDetectorVersions" ma:index="1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de40a7f-e4c5-4dd9-bfce-cd6220002d37" elementFormDefault="qualified">
    <xsd:import namespace="http://schemas.microsoft.com/office/2006/documentManagement/types"/>
    <xsd:import namespace="http://schemas.microsoft.com/office/infopath/2007/PartnerControls"/>
    <xsd:element name="SharedWithUsers" ma:index="19" nillable="true" ma:displayName="共用對象:"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共用詳細資料" ma:internalName="SharedWithDetails" ma:readOnly="true">
      <xsd:simpleType>
        <xsd:restriction base="dms:Note">
          <xsd:maxLength value="255"/>
        </xsd:restriction>
      </xsd:simpleType>
    </xsd:element>
    <xsd:element name="SharingHintHash" ma:index="21" nillable="true" ma:displayName="共用提示雜湊"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內容類型"/>
        <xsd:element ref="dc:title" minOccurs="0" maxOccurs="1" ma:index="4" ma:displayName="標題"/>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B0B7F98-3295-4CDC-9DFF-AB531C75BD1A}">
  <ds:schemaRefs>
    <ds:schemaRef ds:uri="http://schemas.microsoft.com/sharepoint/v3/contenttype/forms"/>
  </ds:schemaRefs>
</ds:datastoreItem>
</file>

<file path=customXml/itemProps2.xml><?xml version="1.0" encoding="utf-8"?>
<ds:datastoreItem xmlns:ds="http://schemas.openxmlformats.org/officeDocument/2006/customXml" ds:itemID="{2B86EBF8-0C3E-4369-B918-7F2E577C3325}">
  <ds:schemaRefs>
    <ds:schemaRef ds:uri="http://purl.org/dc/elements/1.1/"/>
    <ds:schemaRef ds:uri="http://schemas.microsoft.com/office/2006/metadata/properties"/>
    <ds:schemaRef ds:uri="cde40a7f-e4c5-4dd9-bfce-cd6220002d37"/>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fb448b02-35d2-4cea-8f85-649fcb9dd083"/>
    <ds:schemaRef ds:uri="http://www.w3.org/XML/1998/namespace"/>
    <ds:schemaRef ds:uri="http://purl.org/dc/dcmitype/"/>
  </ds:schemaRefs>
</ds:datastoreItem>
</file>

<file path=customXml/itemProps3.xml><?xml version="1.0" encoding="utf-8"?>
<ds:datastoreItem xmlns:ds="http://schemas.openxmlformats.org/officeDocument/2006/customXml" ds:itemID="{EEBBD53D-ADA7-4001-BD2C-EDCB35F0B9A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b448b02-35d2-4cea-8f85-649fcb9dd083"/>
    <ds:schemaRef ds:uri="cde40a7f-e4c5-4dd9-bfce-cd6220002d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中心簡報格式</Template>
  <TotalTime>16374</TotalTime>
  <Words>4181</Words>
  <Application>Microsoft Office PowerPoint</Application>
  <PresentationFormat>寬螢幕</PresentationFormat>
  <Paragraphs>201</Paragraphs>
  <Slides>20</Slides>
  <Notes>19</Notes>
  <HiddenSlides>0</HiddenSlides>
  <MMClips>0</MMClips>
  <ScaleCrop>false</ScaleCrop>
  <HeadingPairs>
    <vt:vector size="8" baseType="variant">
      <vt:variant>
        <vt:lpstr>使用字型</vt:lpstr>
      </vt:variant>
      <vt:variant>
        <vt:i4>6</vt:i4>
      </vt:variant>
      <vt:variant>
        <vt:lpstr>佈景主題</vt:lpstr>
      </vt:variant>
      <vt:variant>
        <vt:i4>1</vt:i4>
      </vt:variant>
      <vt:variant>
        <vt:lpstr>內嵌 OLE 伺服程式</vt:lpstr>
      </vt:variant>
      <vt:variant>
        <vt:i4>1</vt:i4>
      </vt:variant>
      <vt:variant>
        <vt:lpstr>投影片標題</vt:lpstr>
      </vt:variant>
      <vt:variant>
        <vt:i4>20</vt:i4>
      </vt:variant>
    </vt:vector>
  </HeadingPairs>
  <TitlesOfParts>
    <vt:vector size="28" baseType="lpstr">
      <vt:lpstr>新細明體</vt:lpstr>
      <vt:lpstr>Arial</vt:lpstr>
      <vt:lpstr>Calibri</vt:lpstr>
      <vt:lpstr>Times New Roman</vt:lpstr>
      <vt:lpstr>Trebuchet MS</vt:lpstr>
      <vt:lpstr>Wingdings</vt:lpstr>
      <vt:lpstr>回顧</vt:lpstr>
      <vt:lpstr>Graph</vt:lpstr>
      <vt:lpstr>Current Status and Future Plans of TPS High Power RF System</vt:lpstr>
      <vt:lpstr> Outline</vt:lpstr>
      <vt:lpstr> Two Light Sources in NSRRC</vt:lpstr>
      <vt:lpstr> Machine Parameters for TPS</vt:lpstr>
      <vt:lpstr>TPS RF System (Storage Ring)</vt:lpstr>
      <vt:lpstr>Operation Status of TPS High Power Source</vt:lpstr>
      <vt:lpstr>Klystron-type Transmitter</vt:lpstr>
      <vt:lpstr>Klystron-type Transmitter</vt:lpstr>
      <vt:lpstr>Developments (PSM Module &amp; Test stand)</vt:lpstr>
      <vt:lpstr>Solid State Power Amplifier development in NSRRC</vt:lpstr>
      <vt:lpstr>300 kW SSPA system in NSRRC</vt:lpstr>
      <vt:lpstr>Operation Status of SSPA </vt:lpstr>
      <vt:lpstr>Operation Status of SSPA </vt:lpstr>
      <vt:lpstr>Operation Status of SSPA </vt:lpstr>
      <vt:lpstr>Future Plan</vt:lpstr>
      <vt:lpstr>Power combination</vt:lpstr>
      <vt:lpstr>Power combination</vt:lpstr>
      <vt:lpstr>Development of SSPA with new chips</vt:lpstr>
      <vt:lpstr>Summary</vt:lpstr>
      <vt:lpstr>Thank you!</vt:lpstr>
    </vt:vector>
  </TitlesOfParts>
  <Company>HP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高頻小組會議</dc:title>
  <dc:creator>supervisor</dc:creator>
  <cp:lastModifiedBy>Huang, Chao-Hui [黃朝暉]</cp:lastModifiedBy>
  <cp:revision>109</cp:revision>
  <cp:lastPrinted>2019-10-29T03:23:44Z</cp:lastPrinted>
  <dcterms:created xsi:type="dcterms:W3CDTF">2024-01-31T02:57:02Z</dcterms:created>
  <dcterms:modified xsi:type="dcterms:W3CDTF">2024-09-10T03:42:33Z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0x010100C8A208B2FFC622458014F7AB9FC9D73B</vt:lpwstr>
  </property>
</Properties>
</file>