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93" r:id="rId2"/>
  </p:sldMasterIdLst>
  <p:notesMasterIdLst>
    <p:notesMasterId r:id="rId29"/>
  </p:notesMasterIdLst>
  <p:handoutMasterIdLst>
    <p:handoutMasterId r:id="rId30"/>
  </p:handoutMasterIdLst>
  <p:sldIdLst>
    <p:sldId id="277" r:id="rId3"/>
    <p:sldId id="310" r:id="rId4"/>
    <p:sldId id="327" r:id="rId5"/>
    <p:sldId id="360" r:id="rId6"/>
    <p:sldId id="361" r:id="rId7"/>
    <p:sldId id="329" r:id="rId8"/>
    <p:sldId id="385" r:id="rId9"/>
    <p:sldId id="365" r:id="rId10"/>
    <p:sldId id="374" r:id="rId11"/>
    <p:sldId id="367" r:id="rId12"/>
    <p:sldId id="386" r:id="rId13"/>
    <p:sldId id="542" r:id="rId14"/>
    <p:sldId id="330" r:id="rId15"/>
    <p:sldId id="344" r:id="rId16"/>
    <p:sldId id="543" r:id="rId17"/>
    <p:sldId id="349" r:id="rId18"/>
    <p:sldId id="541" r:id="rId19"/>
    <p:sldId id="363" r:id="rId20"/>
    <p:sldId id="524" r:id="rId21"/>
    <p:sldId id="538" r:id="rId22"/>
    <p:sldId id="539" r:id="rId23"/>
    <p:sldId id="537" r:id="rId24"/>
    <p:sldId id="260" r:id="rId25"/>
    <p:sldId id="544" r:id="rId26"/>
    <p:sldId id="364" r:id="rId27"/>
    <p:sldId id="545" r:id="rId2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userDrawn="1">
          <p15:clr>
            <a:srgbClr val="A4A3A4"/>
          </p15:clr>
        </p15:guide>
        <p15:guide id="3" orient="horz" pos="16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1"/>
    <a:srgbClr val="000F7E"/>
    <a:srgbClr val="09198D"/>
    <a:srgbClr val="FF9129"/>
    <a:srgbClr val="00AA64"/>
    <a:srgbClr val="1A70B8"/>
    <a:srgbClr val="0A197E"/>
    <a:srgbClr val="000000"/>
    <a:srgbClr val="69C3FF"/>
    <a:srgbClr val="EB0F1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071"/>
    <p:restoredTop sz="94953"/>
  </p:normalViewPr>
  <p:slideViewPr>
    <p:cSldViewPr snapToGrid="0" snapToObjects="1" showGuides="1">
      <p:cViewPr>
        <p:scale>
          <a:sx n="144" d="100"/>
          <a:sy n="144" d="100"/>
        </p:scale>
        <p:origin x="296" y="408"/>
      </p:cViewPr>
      <p:guideLst>
        <p:guide/>
        <p:guide orient="horz" pos="1620"/>
      </p:guideLst>
    </p:cSldViewPr>
  </p:slideViewPr>
  <p:outlineViewPr>
    <p:cViewPr>
      <p:scale>
        <a:sx n="33" d="100"/>
        <a:sy n="33" d="100"/>
      </p:scale>
      <p:origin x="0" y="-38112"/>
    </p:cViewPr>
  </p:outlineViewPr>
  <p:notesTextViewPr>
    <p:cViewPr>
      <p:scale>
        <a:sx n="1" d="1"/>
        <a:sy n="1" d="1"/>
      </p:scale>
      <p:origin x="0" y="0"/>
    </p:cViewPr>
  </p:notesTextViewPr>
  <p:sorterViewPr>
    <p:cViewPr>
      <p:scale>
        <a:sx n="105" d="100"/>
        <a:sy n="105" d="100"/>
      </p:scale>
      <p:origin x="0" y="0"/>
    </p:cViewPr>
  </p:sorterViewPr>
  <p:notesViewPr>
    <p:cSldViewPr snapToGrid="0" snapToObjects="1" showGuides="1">
      <p:cViewPr varScale="1">
        <p:scale>
          <a:sx n="90" d="100"/>
          <a:sy n="90" d="100"/>
        </p:scale>
        <p:origin x="3840" y="20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CE6B804-3E45-364D-A045-BB358CB8E69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F8BAC92-B99D-FF4D-A990-D686745CA78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05749E-04CE-F245-A958-C4F030697BC8}" type="datetimeFigureOut">
              <a:rPr lang="en-US" smtClean="0"/>
              <a:t>9/8/24</a:t>
            </a:fld>
            <a:endParaRPr lang="en-US"/>
          </a:p>
        </p:txBody>
      </p:sp>
      <p:sp>
        <p:nvSpPr>
          <p:cNvPr id="4" name="Footer Placeholder 3">
            <a:extLst>
              <a:ext uri="{FF2B5EF4-FFF2-40B4-BE49-F238E27FC236}">
                <a16:creationId xmlns:a16="http://schemas.microsoft.com/office/drawing/2014/main" id="{C3D6A46C-39E5-FF4C-9921-815AC4BE943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9EFC7B7-2133-5C4A-AC28-C1AA9FF1ACA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D9CEA21-F2A0-454B-B622-7D3A8835AF67}" type="slidenum">
              <a:rPr lang="en-US" smtClean="0"/>
              <a:t>‹#›</a:t>
            </a:fld>
            <a:endParaRPr lang="en-US"/>
          </a:p>
        </p:txBody>
      </p:sp>
    </p:spTree>
    <p:extLst>
      <p:ext uri="{BB962C8B-B14F-4D97-AF65-F5344CB8AC3E}">
        <p14:creationId xmlns:p14="http://schemas.microsoft.com/office/powerpoint/2010/main" val="16098695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3F264E-8066-E947-B6B5-B5BD434D7B6B}" type="datetimeFigureOut">
              <a:rPr lang="en-US" smtClean="0"/>
              <a:t>9/8/24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D8D52D-A3F1-4B43-9554-93E43582DB8E}" type="slidenum">
              <a:rPr lang="en-US" smtClean="0"/>
              <a:t>‹#›</a:t>
            </a:fld>
            <a:endParaRPr lang="en-US"/>
          </a:p>
        </p:txBody>
      </p:sp>
    </p:spTree>
    <p:extLst>
      <p:ext uri="{BB962C8B-B14F-4D97-AF65-F5344CB8AC3E}">
        <p14:creationId xmlns:p14="http://schemas.microsoft.com/office/powerpoint/2010/main" val="79383948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AD8D52D-A3F1-4B43-9554-93E43582DB8E}" type="slidenum">
              <a:rPr lang="en-US" smtClean="0"/>
              <a:t>1</a:t>
            </a:fld>
            <a:endParaRPr lang="en-US"/>
          </a:p>
        </p:txBody>
      </p:sp>
    </p:spTree>
    <p:extLst>
      <p:ext uri="{BB962C8B-B14F-4D97-AF65-F5344CB8AC3E}">
        <p14:creationId xmlns:p14="http://schemas.microsoft.com/office/powerpoint/2010/main" val="31947345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00F7E"/>
        </a:solid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2A78D693-BA62-1E4A-A3D2-53CDC72AAEC3}"/>
              </a:ext>
            </a:extLst>
          </p:cNvPr>
          <p:cNvPicPr>
            <a:picLocks noChangeAspect="1"/>
          </p:cNvPicPr>
          <p:nvPr userDrawn="1"/>
        </p:nvPicPr>
        <p:blipFill>
          <a:blip r:embed="rId2"/>
          <a:stretch>
            <a:fillRect/>
          </a:stretch>
        </p:blipFill>
        <p:spPr>
          <a:xfrm>
            <a:off x="338560" y="190440"/>
            <a:ext cx="8805439" cy="4953060"/>
          </a:xfrm>
          <a:prstGeom prst="rect">
            <a:avLst/>
          </a:prstGeom>
          <a:ln>
            <a:noFill/>
          </a:ln>
        </p:spPr>
      </p:pic>
      <p:sp>
        <p:nvSpPr>
          <p:cNvPr id="2" name="Title 1"/>
          <p:cNvSpPr>
            <a:spLocks noGrp="1"/>
          </p:cNvSpPr>
          <p:nvPr>
            <p:ph type="ctrTitle" hasCustomPrompt="1"/>
          </p:nvPr>
        </p:nvSpPr>
        <p:spPr>
          <a:xfrm>
            <a:off x="457374" y="1486403"/>
            <a:ext cx="3830320" cy="1169551"/>
          </a:xfrm>
        </p:spPr>
        <p:txBody>
          <a:bodyPr lIns="0" tIns="0" rIns="0" bIns="0" anchor="t" anchorCtr="0">
            <a:normAutofit/>
          </a:bodyPr>
          <a:lstStyle>
            <a:lvl1pPr algn="l" fontAlgn="t">
              <a:lnSpc>
                <a:spcPct val="100000"/>
              </a:lnSpc>
              <a:defRPr sz="2400" b="1" i="0">
                <a:solidFill>
                  <a:schemeClr val="bg1"/>
                </a:solidFill>
                <a:latin typeface="Arial" panose="020B0604020202020204" pitchFamily="34" charset="0"/>
                <a:cs typeface="Arial" panose="020B0604020202020204" pitchFamily="34" charset="0"/>
              </a:defRPr>
            </a:lvl1pPr>
          </a:lstStyle>
          <a:p>
            <a:r>
              <a:rPr lang="en-US" dirty="0"/>
              <a:t>Click to add title of presentation</a:t>
            </a:r>
          </a:p>
        </p:txBody>
      </p:sp>
      <p:sp>
        <p:nvSpPr>
          <p:cNvPr id="3" name="Subtitle 2"/>
          <p:cNvSpPr>
            <a:spLocks noGrp="1"/>
          </p:cNvSpPr>
          <p:nvPr>
            <p:ph type="subTitle" idx="1" hasCustomPrompt="1"/>
          </p:nvPr>
        </p:nvSpPr>
        <p:spPr>
          <a:xfrm>
            <a:off x="457200" y="2671309"/>
            <a:ext cx="3830320" cy="485140"/>
          </a:xfrm>
        </p:spPr>
        <p:txBody>
          <a:bodyPr lIns="0" tIns="0" rIns="0" bIns="0"/>
          <a:lstStyle>
            <a:lvl1pPr marL="0" indent="0" algn="l">
              <a:buNone/>
              <a:defRPr sz="1600" b="0" i="0">
                <a:solidFill>
                  <a:schemeClr val="bg1"/>
                </a:solidFill>
                <a:latin typeface="Arial" panose="020B0604020202020204" pitchFamily="34" charset="0"/>
                <a:ea typeface="Source Sans Pro Semibold" panose="020B0503030403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add presenter or presenting org</a:t>
            </a:r>
          </a:p>
        </p:txBody>
      </p:sp>
      <p:pic>
        <p:nvPicPr>
          <p:cNvPr id="13" name="Picture 12">
            <a:extLst>
              <a:ext uri="{FF2B5EF4-FFF2-40B4-BE49-F238E27FC236}">
                <a16:creationId xmlns:a16="http://schemas.microsoft.com/office/drawing/2014/main" id="{35D57AE5-8F4A-FA4E-90E4-E2EE525E9D92}"/>
              </a:ext>
            </a:extLst>
          </p:cNvPr>
          <p:cNvPicPr>
            <a:picLocks noChangeAspect="1"/>
          </p:cNvPicPr>
          <p:nvPr userDrawn="1"/>
        </p:nvPicPr>
        <p:blipFill>
          <a:blip r:embed="rId3"/>
          <a:stretch>
            <a:fillRect/>
          </a:stretch>
        </p:blipFill>
        <p:spPr>
          <a:xfrm>
            <a:off x="0" y="-58373"/>
            <a:ext cx="3331464" cy="1529754"/>
          </a:xfrm>
          <a:prstGeom prst="rect">
            <a:avLst/>
          </a:prstGeom>
        </p:spPr>
      </p:pic>
      <p:sp>
        <p:nvSpPr>
          <p:cNvPr id="8" name="Text Placeholder 7">
            <a:extLst>
              <a:ext uri="{FF2B5EF4-FFF2-40B4-BE49-F238E27FC236}">
                <a16:creationId xmlns:a16="http://schemas.microsoft.com/office/drawing/2014/main" id="{D1000446-DC24-2642-A21F-0BEA0073149F}"/>
              </a:ext>
            </a:extLst>
          </p:cNvPr>
          <p:cNvSpPr>
            <a:spLocks noGrp="1"/>
          </p:cNvSpPr>
          <p:nvPr>
            <p:ph type="body" sz="quarter" idx="13" hasCustomPrompt="1"/>
          </p:nvPr>
        </p:nvSpPr>
        <p:spPr>
          <a:xfrm>
            <a:off x="457200" y="3297127"/>
            <a:ext cx="2714105" cy="243609"/>
          </a:xfrm>
        </p:spPr>
        <p:txBody>
          <a:bodyPr lIns="0" tIns="0" rIns="0" bIns="0"/>
          <a:lstStyle>
            <a:lvl1pPr>
              <a:buNone/>
              <a:defRPr sz="1200" b="0" i="0">
                <a:solidFill>
                  <a:schemeClr val="bg1"/>
                </a:solidFill>
                <a:latin typeface="Arial" panose="020B0604020202020204" pitchFamily="34" charset="0"/>
                <a:cs typeface="Arial" panose="020B0604020202020204" pitchFamily="34" charset="0"/>
              </a:defRPr>
            </a:lvl1pPr>
          </a:lstStyle>
          <a:p>
            <a:pPr lvl="0"/>
            <a:r>
              <a:rPr lang="en-US" dirty="0"/>
              <a:t>Click to add the date of the presentation</a:t>
            </a:r>
          </a:p>
        </p:txBody>
      </p:sp>
      <p:sp>
        <p:nvSpPr>
          <p:cNvPr id="12" name="Slide Number Placeholder 3">
            <a:extLst>
              <a:ext uri="{FF2B5EF4-FFF2-40B4-BE49-F238E27FC236}">
                <a16:creationId xmlns:a16="http://schemas.microsoft.com/office/drawing/2014/main" id="{85AE9854-7A76-C34E-9D7F-DE749A698C73}"/>
              </a:ext>
            </a:extLst>
          </p:cNvPr>
          <p:cNvSpPr txBox="1">
            <a:spLocks/>
          </p:cNvSpPr>
          <p:nvPr userDrawn="1"/>
        </p:nvSpPr>
        <p:spPr>
          <a:xfrm>
            <a:off x="8705088" y="4849122"/>
            <a:ext cx="220485" cy="20285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65000"/>
                  </a:schemeClr>
                </a:solidFill>
              </a:rPr>
              <a:t>  </a:t>
            </a:r>
            <a:fld id="{F16E1515-8F3D-DE4D-94E5-8D9BEBCD7A49}" type="slidenum">
              <a:rPr lang="en-US" smtClean="0">
                <a:solidFill>
                  <a:schemeClr val="bg1">
                    <a:lumMod val="65000"/>
                  </a:schemeClr>
                </a:solidFill>
              </a:rPr>
              <a:pPr/>
              <a:t>‹#›</a:t>
            </a:fld>
            <a:endParaRPr lang="en-US" dirty="0">
              <a:solidFill>
                <a:schemeClr val="bg1">
                  <a:lumMod val="65000"/>
                </a:schemeClr>
              </a:solidFill>
            </a:endParaRPr>
          </a:p>
        </p:txBody>
      </p:sp>
      <p:sp>
        <p:nvSpPr>
          <p:cNvPr id="22" name="Date Placeholder 3">
            <a:extLst>
              <a:ext uri="{FF2B5EF4-FFF2-40B4-BE49-F238E27FC236}">
                <a16:creationId xmlns:a16="http://schemas.microsoft.com/office/drawing/2014/main" id="{DD9D28ED-2D06-3A46-9727-8A9B2D7E7F63}"/>
              </a:ext>
            </a:extLst>
          </p:cNvPr>
          <p:cNvSpPr txBox="1">
            <a:spLocks/>
          </p:cNvSpPr>
          <p:nvPr userDrawn="1"/>
        </p:nvSpPr>
        <p:spPr>
          <a:xfrm>
            <a:off x="8074152" y="4846002"/>
            <a:ext cx="609914" cy="148504"/>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B39BF0A-C635-544F-850F-946AD8E7975B}" type="datetime1">
              <a:rPr lang="en-US" smtClean="0"/>
              <a:pPr/>
              <a:t>9/8/24</a:t>
            </a:fld>
            <a:endParaRPr lang="en-US" dirty="0"/>
          </a:p>
        </p:txBody>
      </p:sp>
      <p:sp>
        <p:nvSpPr>
          <p:cNvPr id="5" name="Text Placeholder 4">
            <a:extLst>
              <a:ext uri="{FF2B5EF4-FFF2-40B4-BE49-F238E27FC236}">
                <a16:creationId xmlns:a16="http://schemas.microsoft.com/office/drawing/2014/main" id="{D8615BFA-90C1-0F46-AAA7-8C67D48F4666}"/>
              </a:ext>
            </a:extLst>
          </p:cNvPr>
          <p:cNvSpPr>
            <a:spLocks noGrp="1"/>
          </p:cNvSpPr>
          <p:nvPr>
            <p:ph type="body" sz="quarter" idx="14" hasCustomPrompt="1"/>
          </p:nvPr>
        </p:nvSpPr>
        <p:spPr>
          <a:xfrm>
            <a:off x="457200" y="4140122"/>
            <a:ext cx="2597150" cy="379412"/>
          </a:xfrm>
        </p:spPr>
        <p:txBody>
          <a:bodyPr lIns="0" tIns="0" rIns="0" bIns="0" anchor="t" anchorCtr="0"/>
          <a:lstStyle>
            <a:lvl1pPr>
              <a:buFontTx/>
              <a:buNone/>
              <a:defRPr sz="1000">
                <a:solidFill>
                  <a:schemeClr val="bg1">
                    <a:lumMod val="65000"/>
                  </a:schemeClr>
                </a:solidFill>
              </a:defRPr>
            </a:lvl1pPr>
            <a:lvl2pPr>
              <a:buFontTx/>
              <a:buNone/>
              <a:defRPr sz="1200">
                <a:solidFill>
                  <a:schemeClr val="bg1">
                    <a:lumMod val="65000"/>
                  </a:schemeClr>
                </a:solidFill>
              </a:defRPr>
            </a:lvl2pPr>
            <a:lvl3pPr>
              <a:buFontTx/>
              <a:buNone/>
              <a:defRPr sz="1200">
                <a:solidFill>
                  <a:schemeClr val="bg1">
                    <a:lumMod val="65000"/>
                  </a:schemeClr>
                </a:solidFill>
              </a:defRPr>
            </a:lvl3pPr>
            <a:lvl4pPr>
              <a:buFontTx/>
              <a:buNone/>
              <a:defRPr sz="1200">
                <a:solidFill>
                  <a:schemeClr val="bg1">
                    <a:lumMod val="65000"/>
                  </a:schemeClr>
                </a:solidFill>
              </a:defRPr>
            </a:lvl4pPr>
            <a:lvl5pPr>
              <a:buFontTx/>
              <a:buNone/>
              <a:defRPr sz="1200">
                <a:solidFill>
                  <a:schemeClr val="bg1">
                    <a:lumMod val="65000"/>
                  </a:schemeClr>
                </a:solidFill>
              </a:defRPr>
            </a:lvl5pPr>
          </a:lstStyle>
          <a:p>
            <a:pPr lvl="0"/>
            <a:r>
              <a:rPr lang="en-US" dirty="0"/>
              <a:t>Click to add LA-UR number</a:t>
            </a:r>
          </a:p>
        </p:txBody>
      </p:sp>
      <p:pic>
        <p:nvPicPr>
          <p:cNvPr id="14" name="Picture 13">
            <a:extLst>
              <a:ext uri="{FF2B5EF4-FFF2-40B4-BE49-F238E27FC236}">
                <a16:creationId xmlns:a16="http://schemas.microsoft.com/office/drawing/2014/main" id="{5414CA33-8F7C-674C-8C40-9D83B5A1C572}"/>
              </a:ext>
            </a:extLst>
          </p:cNvPr>
          <p:cNvPicPr>
            <a:picLocks noChangeAspect="1"/>
          </p:cNvPicPr>
          <p:nvPr userDrawn="1"/>
        </p:nvPicPr>
        <p:blipFill>
          <a:blip r:embed="rId4"/>
          <a:stretch>
            <a:fillRect/>
          </a:stretch>
        </p:blipFill>
        <p:spPr>
          <a:xfrm>
            <a:off x="336401" y="4751400"/>
            <a:ext cx="598099" cy="274637"/>
          </a:xfrm>
          <a:prstGeom prst="rect">
            <a:avLst/>
          </a:prstGeom>
        </p:spPr>
      </p:pic>
      <p:sp>
        <p:nvSpPr>
          <p:cNvPr id="15" name="TextBox 14">
            <a:extLst>
              <a:ext uri="{FF2B5EF4-FFF2-40B4-BE49-F238E27FC236}">
                <a16:creationId xmlns:a16="http://schemas.microsoft.com/office/drawing/2014/main" id="{B45E8F88-2F04-A24D-B64D-D31A64C16106}"/>
              </a:ext>
            </a:extLst>
          </p:cNvPr>
          <p:cNvSpPr txBox="1"/>
          <p:nvPr userDrawn="1"/>
        </p:nvSpPr>
        <p:spPr>
          <a:xfrm>
            <a:off x="918682" y="4859907"/>
            <a:ext cx="3888259" cy="76944"/>
          </a:xfrm>
          <a:prstGeom prst="rect">
            <a:avLst/>
          </a:prstGeom>
          <a:noFill/>
        </p:spPr>
        <p:txBody>
          <a:bodyPr wrap="square" lIns="0" tIns="0" rIns="0" bIns="0" rtlCol="0">
            <a:spAutoFit/>
          </a:bodyPr>
          <a:lstStyle/>
          <a:p>
            <a:r>
              <a:rPr lang="en-US" sz="500" dirty="0">
                <a:solidFill>
                  <a:schemeClr val="bg1"/>
                </a:solidFill>
                <a:latin typeface="Arial" panose="020B0604020202020204" pitchFamily="34" charset="0"/>
                <a:cs typeface="Arial" panose="020B0604020202020204" pitchFamily="34" charset="0"/>
              </a:rPr>
              <a:t>Managed by Triad National Security, LLC, for the U.S. Department of Energy’s NNSA.</a:t>
            </a:r>
          </a:p>
        </p:txBody>
      </p:sp>
    </p:spTree>
    <p:extLst>
      <p:ext uri="{BB962C8B-B14F-4D97-AF65-F5344CB8AC3E}">
        <p14:creationId xmlns:p14="http://schemas.microsoft.com/office/powerpoint/2010/main" val="113205315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Text Areas_White Background">
    <p:spTree>
      <p:nvGrpSpPr>
        <p:cNvPr id="1" name=""/>
        <p:cNvGrpSpPr/>
        <p:nvPr/>
      </p:nvGrpSpPr>
      <p:grpSpPr>
        <a:xfrm>
          <a:off x="0" y="0"/>
          <a:ext cx="0" cy="0"/>
          <a:chOff x="0" y="0"/>
          <a:chExt cx="0" cy="0"/>
        </a:xfrm>
      </p:grpSpPr>
      <p:sp>
        <p:nvSpPr>
          <p:cNvPr id="12" name="Text Placeholder 12">
            <a:extLst>
              <a:ext uri="{FF2B5EF4-FFF2-40B4-BE49-F238E27FC236}">
                <a16:creationId xmlns:a16="http://schemas.microsoft.com/office/drawing/2014/main" id="{D46214E2-32D4-424B-9DE1-4EDE4429688D}"/>
              </a:ext>
            </a:extLst>
          </p:cNvPr>
          <p:cNvSpPr>
            <a:spLocks noGrp="1"/>
          </p:cNvSpPr>
          <p:nvPr>
            <p:ph type="body" sz="quarter" idx="15" hasCustomPrompt="1"/>
          </p:nvPr>
        </p:nvSpPr>
        <p:spPr>
          <a:xfrm>
            <a:off x="457200" y="1143000"/>
            <a:ext cx="3840480" cy="272381"/>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13" name="Text Placeholder 9">
            <a:extLst>
              <a:ext uri="{FF2B5EF4-FFF2-40B4-BE49-F238E27FC236}">
                <a16:creationId xmlns:a16="http://schemas.microsoft.com/office/drawing/2014/main" id="{240E4E95-1B27-5348-9471-7BB69800EDD4}"/>
              </a:ext>
            </a:extLst>
          </p:cNvPr>
          <p:cNvSpPr>
            <a:spLocks noGrp="1"/>
          </p:cNvSpPr>
          <p:nvPr>
            <p:ph type="body" sz="quarter" idx="14" hasCustomPrompt="1"/>
          </p:nvPr>
        </p:nvSpPr>
        <p:spPr>
          <a:xfrm>
            <a:off x="457200" y="457200"/>
            <a:ext cx="8229600" cy="667512"/>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28" name="Text Placeholder 12">
            <a:extLst>
              <a:ext uri="{FF2B5EF4-FFF2-40B4-BE49-F238E27FC236}">
                <a16:creationId xmlns:a16="http://schemas.microsoft.com/office/drawing/2014/main" id="{1B65E676-959E-0E41-8EAD-45D6F7E076BD}"/>
              </a:ext>
            </a:extLst>
          </p:cNvPr>
          <p:cNvSpPr>
            <a:spLocks noGrp="1"/>
          </p:cNvSpPr>
          <p:nvPr>
            <p:ph type="body" sz="quarter" idx="18" hasCustomPrompt="1"/>
          </p:nvPr>
        </p:nvSpPr>
        <p:spPr>
          <a:xfrm>
            <a:off x="4846320" y="1143000"/>
            <a:ext cx="3840480" cy="272381"/>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8" name="Text Placeholder 2">
            <a:extLst>
              <a:ext uri="{FF2B5EF4-FFF2-40B4-BE49-F238E27FC236}">
                <a16:creationId xmlns:a16="http://schemas.microsoft.com/office/drawing/2014/main" id="{181900B1-3D44-764E-9A42-70386E05E549}"/>
              </a:ext>
            </a:extLst>
          </p:cNvPr>
          <p:cNvSpPr>
            <a:spLocks noGrp="1"/>
          </p:cNvSpPr>
          <p:nvPr>
            <p:ph type="body" sz="quarter" idx="20" hasCustomPrompt="1"/>
          </p:nvPr>
        </p:nvSpPr>
        <p:spPr>
          <a:xfrm>
            <a:off x="457200" y="1508760"/>
            <a:ext cx="3840480" cy="3034768"/>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9" name="Text Placeholder 2">
            <a:extLst>
              <a:ext uri="{FF2B5EF4-FFF2-40B4-BE49-F238E27FC236}">
                <a16:creationId xmlns:a16="http://schemas.microsoft.com/office/drawing/2014/main" id="{28685422-C0F4-174C-BFA6-015246A3D42C}"/>
              </a:ext>
            </a:extLst>
          </p:cNvPr>
          <p:cNvSpPr>
            <a:spLocks noGrp="1"/>
          </p:cNvSpPr>
          <p:nvPr>
            <p:ph type="body" sz="quarter" idx="21" hasCustomPrompt="1"/>
          </p:nvPr>
        </p:nvSpPr>
        <p:spPr>
          <a:xfrm>
            <a:off x="4846320" y="1508760"/>
            <a:ext cx="3840480" cy="3034768"/>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87810906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Photos and Text_White Backgroun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84D7D689-7F2D-0348-816C-97C77A8DA13C}"/>
              </a:ext>
            </a:extLst>
          </p:cNvPr>
          <p:cNvSpPr>
            <a:spLocks noGrp="1"/>
          </p:cNvSpPr>
          <p:nvPr>
            <p:ph type="title" hasCustomPrompt="1"/>
          </p:nvPr>
        </p:nvSpPr>
        <p:spPr>
          <a:xfrm>
            <a:off x="457200" y="457200"/>
            <a:ext cx="8229600" cy="667512"/>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24" name="Picture Placeholder 9">
            <a:extLst>
              <a:ext uri="{FF2B5EF4-FFF2-40B4-BE49-F238E27FC236}">
                <a16:creationId xmlns:a16="http://schemas.microsoft.com/office/drawing/2014/main" id="{DB2A39F7-5A62-2B4C-A657-BD57B5768EF5}"/>
              </a:ext>
            </a:extLst>
          </p:cNvPr>
          <p:cNvSpPr>
            <a:spLocks noGrp="1"/>
          </p:cNvSpPr>
          <p:nvPr>
            <p:ph type="pic" sz="quarter" idx="32"/>
          </p:nvPr>
        </p:nvSpPr>
        <p:spPr>
          <a:xfrm>
            <a:off x="457200" y="1143000"/>
            <a:ext cx="3685032"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5" name="Text Placeholder 12">
            <a:extLst>
              <a:ext uri="{FF2B5EF4-FFF2-40B4-BE49-F238E27FC236}">
                <a16:creationId xmlns:a16="http://schemas.microsoft.com/office/drawing/2014/main" id="{6CCEB416-B433-8F46-8DFF-FFAC7ACCA5F6}"/>
              </a:ext>
            </a:extLst>
          </p:cNvPr>
          <p:cNvSpPr>
            <a:spLocks noGrp="1"/>
          </p:cNvSpPr>
          <p:nvPr>
            <p:ph type="body" sz="quarter" idx="33" hasCustomPrompt="1"/>
          </p:nvPr>
        </p:nvSpPr>
        <p:spPr>
          <a:xfrm>
            <a:off x="457200" y="3520440"/>
            <a:ext cx="3685032" cy="181084"/>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6" name="Text Placeholder 12">
            <a:extLst>
              <a:ext uri="{FF2B5EF4-FFF2-40B4-BE49-F238E27FC236}">
                <a16:creationId xmlns:a16="http://schemas.microsoft.com/office/drawing/2014/main" id="{66B16311-DD9F-7D43-964B-E92B217DC39E}"/>
              </a:ext>
            </a:extLst>
          </p:cNvPr>
          <p:cNvSpPr>
            <a:spLocks noGrp="1"/>
          </p:cNvSpPr>
          <p:nvPr>
            <p:ph type="body" sz="quarter" idx="34" hasCustomPrompt="1"/>
          </p:nvPr>
        </p:nvSpPr>
        <p:spPr>
          <a:xfrm>
            <a:off x="457200" y="3840480"/>
            <a:ext cx="3685032" cy="731520"/>
          </a:xfrm>
        </p:spPr>
        <p:txBody>
          <a:bodyPr lIns="0" tIns="0" rIns="0" bIns="0"/>
          <a:lstStyle>
            <a:lvl1pPr marL="0" indent="0">
              <a:lnSpc>
                <a:spcPct val="100000"/>
              </a:lnSpc>
              <a:spcBef>
                <a:spcPts val="60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3" name="Text Placeholder 13">
            <a:extLst>
              <a:ext uri="{FF2B5EF4-FFF2-40B4-BE49-F238E27FC236}">
                <a16:creationId xmlns:a16="http://schemas.microsoft.com/office/drawing/2014/main" id="{023AA45D-8199-F644-847B-E64A5EC3FB87}"/>
              </a:ext>
            </a:extLst>
          </p:cNvPr>
          <p:cNvSpPr>
            <a:spLocks noGrp="1"/>
          </p:cNvSpPr>
          <p:nvPr>
            <p:ph type="body" sz="quarter" idx="18" hasCustomPrompt="1"/>
          </p:nvPr>
        </p:nvSpPr>
        <p:spPr>
          <a:xfrm>
            <a:off x="457200" y="3246120"/>
            <a:ext cx="3685032"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3" name="Picture Placeholder 9">
            <a:extLst>
              <a:ext uri="{FF2B5EF4-FFF2-40B4-BE49-F238E27FC236}">
                <a16:creationId xmlns:a16="http://schemas.microsoft.com/office/drawing/2014/main" id="{2652C890-3579-2E47-9AB6-1D78A5E47643}"/>
              </a:ext>
            </a:extLst>
          </p:cNvPr>
          <p:cNvSpPr>
            <a:spLocks noGrp="1"/>
          </p:cNvSpPr>
          <p:nvPr>
            <p:ph type="pic" sz="quarter" idx="36"/>
          </p:nvPr>
        </p:nvSpPr>
        <p:spPr>
          <a:xfrm>
            <a:off x="5001768" y="1143000"/>
            <a:ext cx="3685032"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4" name="Text Placeholder 12">
            <a:extLst>
              <a:ext uri="{FF2B5EF4-FFF2-40B4-BE49-F238E27FC236}">
                <a16:creationId xmlns:a16="http://schemas.microsoft.com/office/drawing/2014/main" id="{DD1D0C09-D811-144F-BEBD-275B6A12072D}"/>
              </a:ext>
            </a:extLst>
          </p:cNvPr>
          <p:cNvSpPr>
            <a:spLocks noGrp="1"/>
          </p:cNvSpPr>
          <p:nvPr>
            <p:ph type="body" sz="quarter" idx="37" hasCustomPrompt="1"/>
          </p:nvPr>
        </p:nvSpPr>
        <p:spPr>
          <a:xfrm>
            <a:off x="5001768" y="3520440"/>
            <a:ext cx="3685032" cy="181084"/>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5" name="Text Placeholder 12">
            <a:extLst>
              <a:ext uri="{FF2B5EF4-FFF2-40B4-BE49-F238E27FC236}">
                <a16:creationId xmlns:a16="http://schemas.microsoft.com/office/drawing/2014/main" id="{2213ED2D-D77F-7D49-9E2D-96B09A5A751F}"/>
              </a:ext>
            </a:extLst>
          </p:cNvPr>
          <p:cNvSpPr>
            <a:spLocks noGrp="1"/>
          </p:cNvSpPr>
          <p:nvPr>
            <p:ph type="body" sz="quarter" idx="38" hasCustomPrompt="1"/>
          </p:nvPr>
        </p:nvSpPr>
        <p:spPr>
          <a:xfrm>
            <a:off x="5001768" y="3840480"/>
            <a:ext cx="3685032" cy="731520"/>
          </a:xfrm>
        </p:spPr>
        <p:txBody>
          <a:bodyPr lIns="0" tIns="0" rIns="0" bIns="0"/>
          <a:lstStyle>
            <a:lvl1pPr marL="0" indent="0">
              <a:lnSpc>
                <a:spcPct val="100000"/>
              </a:lnSpc>
              <a:spcBef>
                <a:spcPts val="60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6" name="Text Placeholder 13">
            <a:extLst>
              <a:ext uri="{FF2B5EF4-FFF2-40B4-BE49-F238E27FC236}">
                <a16:creationId xmlns:a16="http://schemas.microsoft.com/office/drawing/2014/main" id="{5AA83665-F240-0345-B903-C8950DEFAF0A}"/>
              </a:ext>
            </a:extLst>
          </p:cNvPr>
          <p:cNvSpPr>
            <a:spLocks noGrp="1"/>
          </p:cNvSpPr>
          <p:nvPr>
            <p:ph type="body" sz="quarter" idx="39" hasCustomPrompt="1"/>
          </p:nvPr>
        </p:nvSpPr>
        <p:spPr>
          <a:xfrm>
            <a:off x="5001768" y="3246120"/>
            <a:ext cx="3685032"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3352064635"/>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Images_White Backgroun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113F276B-7B5E-4A45-AB9F-2B475F2AEAB2}"/>
              </a:ext>
            </a:extLst>
          </p:cNvPr>
          <p:cNvSpPr>
            <a:spLocks noGrp="1"/>
          </p:cNvSpPr>
          <p:nvPr>
            <p:ph type="pic" sz="quarter" idx="13"/>
          </p:nvPr>
        </p:nvSpPr>
        <p:spPr>
          <a:xfrm>
            <a:off x="457200" y="1143000"/>
            <a:ext cx="2493282"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13" name="Text Placeholder 12">
            <a:extLst>
              <a:ext uri="{FF2B5EF4-FFF2-40B4-BE49-F238E27FC236}">
                <a16:creationId xmlns:a16="http://schemas.microsoft.com/office/drawing/2014/main" id="{7225D86E-8C5D-1841-9FAC-7F27816076DA}"/>
              </a:ext>
            </a:extLst>
          </p:cNvPr>
          <p:cNvSpPr>
            <a:spLocks noGrp="1"/>
          </p:cNvSpPr>
          <p:nvPr>
            <p:ph type="body" sz="quarter" idx="15" hasCustomPrompt="1"/>
          </p:nvPr>
        </p:nvSpPr>
        <p:spPr>
          <a:xfrm>
            <a:off x="457200" y="3520440"/>
            <a:ext cx="2496312" cy="18288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4" name="Text Placeholder 12">
            <a:extLst>
              <a:ext uri="{FF2B5EF4-FFF2-40B4-BE49-F238E27FC236}">
                <a16:creationId xmlns:a16="http://schemas.microsoft.com/office/drawing/2014/main" id="{3F0E9DEE-404F-3B49-8159-94FE1CD3739D}"/>
              </a:ext>
            </a:extLst>
          </p:cNvPr>
          <p:cNvSpPr>
            <a:spLocks noGrp="1"/>
          </p:cNvSpPr>
          <p:nvPr>
            <p:ph type="body" sz="quarter" idx="30" hasCustomPrompt="1"/>
          </p:nvPr>
        </p:nvSpPr>
        <p:spPr>
          <a:xfrm>
            <a:off x="457200" y="3840480"/>
            <a:ext cx="2496312" cy="73152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2" name="Title 1">
            <a:extLst>
              <a:ext uri="{FF2B5EF4-FFF2-40B4-BE49-F238E27FC236}">
                <a16:creationId xmlns:a16="http://schemas.microsoft.com/office/drawing/2014/main" id="{F7A3DBA4-BE0E-254D-B5C0-8A64DDD66A6B}"/>
              </a:ext>
            </a:extLst>
          </p:cNvPr>
          <p:cNvSpPr>
            <a:spLocks noGrp="1"/>
          </p:cNvSpPr>
          <p:nvPr>
            <p:ph type="title" hasCustomPrompt="1"/>
          </p:nvPr>
        </p:nvSpPr>
        <p:spPr>
          <a:xfrm>
            <a:off x="457200" y="457200"/>
            <a:ext cx="8229600" cy="667512"/>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33" name="Text Placeholder 13">
            <a:extLst>
              <a:ext uri="{FF2B5EF4-FFF2-40B4-BE49-F238E27FC236}">
                <a16:creationId xmlns:a16="http://schemas.microsoft.com/office/drawing/2014/main" id="{41D2BBC2-2746-3640-A719-673E2A8446C3}"/>
              </a:ext>
            </a:extLst>
          </p:cNvPr>
          <p:cNvSpPr>
            <a:spLocks noGrp="1"/>
          </p:cNvSpPr>
          <p:nvPr>
            <p:ph type="body" sz="quarter" idx="33" hasCustomPrompt="1"/>
          </p:nvPr>
        </p:nvSpPr>
        <p:spPr>
          <a:xfrm>
            <a:off x="457200" y="3246120"/>
            <a:ext cx="2496312"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4" name="Picture Placeholder 9">
            <a:extLst>
              <a:ext uri="{FF2B5EF4-FFF2-40B4-BE49-F238E27FC236}">
                <a16:creationId xmlns:a16="http://schemas.microsoft.com/office/drawing/2014/main" id="{89502A4B-C79D-094E-AB5C-63DF6E12EF81}"/>
              </a:ext>
            </a:extLst>
          </p:cNvPr>
          <p:cNvSpPr>
            <a:spLocks noGrp="1"/>
          </p:cNvSpPr>
          <p:nvPr>
            <p:ph type="pic" sz="quarter" idx="34"/>
          </p:nvPr>
        </p:nvSpPr>
        <p:spPr>
          <a:xfrm>
            <a:off x="3327400" y="1143000"/>
            <a:ext cx="2496312"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5" name="Text Placeholder 12">
            <a:extLst>
              <a:ext uri="{FF2B5EF4-FFF2-40B4-BE49-F238E27FC236}">
                <a16:creationId xmlns:a16="http://schemas.microsoft.com/office/drawing/2014/main" id="{5EAC29D9-3DBA-0242-8290-359D5CA84B64}"/>
              </a:ext>
            </a:extLst>
          </p:cNvPr>
          <p:cNvSpPr>
            <a:spLocks noGrp="1"/>
          </p:cNvSpPr>
          <p:nvPr>
            <p:ph type="body" sz="quarter" idx="35" hasCustomPrompt="1"/>
          </p:nvPr>
        </p:nvSpPr>
        <p:spPr>
          <a:xfrm>
            <a:off x="3335992" y="3520440"/>
            <a:ext cx="2496312" cy="18288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6" name="Text Placeholder 12">
            <a:extLst>
              <a:ext uri="{FF2B5EF4-FFF2-40B4-BE49-F238E27FC236}">
                <a16:creationId xmlns:a16="http://schemas.microsoft.com/office/drawing/2014/main" id="{3F9A309D-AA80-C54C-9A92-012D53D91C2B}"/>
              </a:ext>
            </a:extLst>
          </p:cNvPr>
          <p:cNvSpPr>
            <a:spLocks noGrp="1"/>
          </p:cNvSpPr>
          <p:nvPr>
            <p:ph type="body" sz="quarter" idx="36" hasCustomPrompt="1"/>
          </p:nvPr>
        </p:nvSpPr>
        <p:spPr>
          <a:xfrm>
            <a:off x="3335992" y="3840480"/>
            <a:ext cx="2496312" cy="73152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7" name="Text Placeholder 13">
            <a:extLst>
              <a:ext uri="{FF2B5EF4-FFF2-40B4-BE49-F238E27FC236}">
                <a16:creationId xmlns:a16="http://schemas.microsoft.com/office/drawing/2014/main" id="{03EA5BB2-66F6-4F44-964B-E9F9D73F216A}"/>
              </a:ext>
            </a:extLst>
          </p:cNvPr>
          <p:cNvSpPr>
            <a:spLocks noGrp="1"/>
          </p:cNvSpPr>
          <p:nvPr>
            <p:ph type="body" sz="quarter" idx="37" hasCustomPrompt="1"/>
          </p:nvPr>
        </p:nvSpPr>
        <p:spPr>
          <a:xfrm>
            <a:off x="3335991" y="3246120"/>
            <a:ext cx="2496312"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8" name="Picture Placeholder 9">
            <a:extLst>
              <a:ext uri="{FF2B5EF4-FFF2-40B4-BE49-F238E27FC236}">
                <a16:creationId xmlns:a16="http://schemas.microsoft.com/office/drawing/2014/main" id="{898309A4-718B-084E-8229-17E4D40AEA42}"/>
              </a:ext>
            </a:extLst>
          </p:cNvPr>
          <p:cNvSpPr>
            <a:spLocks noGrp="1"/>
          </p:cNvSpPr>
          <p:nvPr>
            <p:ph type="pic" sz="quarter" idx="38"/>
          </p:nvPr>
        </p:nvSpPr>
        <p:spPr>
          <a:xfrm>
            <a:off x="6188617" y="1143000"/>
            <a:ext cx="2496312"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9" name="Text Placeholder 12">
            <a:extLst>
              <a:ext uri="{FF2B5EF4-FFF2-40B4-BE49-F238E27FC236}">
                <a16:creationId xmlns:a16="http://schemas.microsoft.com/office/drawing/2014/main" id="{36A0BC0D-8996-364B-A361-13CBBB9B4789}"/>
              </a:ext>
            </a:extLst>
          </p:cNvPr>
          <p:cNvSpPr>
            <a:spLocks noGrp="1"/>
          </p:cNvSpPr>
          <p:nvPr>
            <p:ph type="body" sz="quarter" idx="39" hasCustomPrompt="1"/>
          </p:nvPr>
        </p:nvSpPr>
        <p:spPr>
          <a:xfrm>
            <a:off x="6198777" y="3520440"/>
            <a:ext cx="2496312" cy="182880"/>
          </a:xfrm>
        </p:spPr>
        <p:txBody>
          <a:bodyPr lIns="0" tIns="0" rIns="0" bIns="0"/>
          <a:lstStyle>
            <a:lvl1pPr marL="0" indent="0">
              <a:lnSpc>
                <a:spcPct val="100000"/>
              </a:lnSpc>
              <a:spcBef>
                <a:spcPts val="0"/>
              </a:spcBef>
              <a:buNone/>
              <a:defRPr sz="1400" b="1" i="0">
                <a:solidFill>
                  <a:srgbClr val="09198D"/>
                </a:solidFill>
                <a:latin typeface="Arial" panose="020B0604020202020204" pitchFamily="34" charset="0"/>
                <a:cs typeface="Arial" panose="020B0604020202020204" pitchFamily="34" charset="0"/>
              </a:defRPr>
            </a:lvl1pPr>
          </a:lstStyle>
          <a:p>
            <a:pPr lvl="0"/>
            <a:r>
              <a:rPr lang="en-US" dirty="0"/>
              <a:t>Click to add subhead</a:t>
            </a:r>
          </a:p>
        </p:txBody>
      </p:sp>
      <p:sp>
        <p:nvSpPr>
          <p:cNvPr id="40" name="Text Placeholder 12">
            <a:extLst>
              <a:ext uri="{FF2B5EF4-FFF2-40B4-BE49-F238E27FC236}">
                <a16:creationId xmlns:a16="http://schemas.microsoft.com/office/drawing/2014/main" id="{8D60D97D-2394-F140-9FBA-975ED64074F0}"/>
              </a:ext>
            </a:extLst>
          </p:cNvPr>
          <p:cNvSpPr>
            <a:spLocks noGrp="1"/>
          </p:cNvSpPr>
          <p:nvPr>
            <p:ph type="body" sz="quarter" idx="40" hasCustomPrompt="1"/>
          </p:nvPr>
        </p:nvSpPr>
        <p:spPr>
          <a:xfrm>
            <a:off x="6199632" y="3840480"/>
            <a:ext cx="2496312" cy="73152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41" name="Text Placeholder 13">
            <a:extLst>
              <a:ext uri="{FF2B5EF4-FFF2-40B4-BE49-F238E27FC236}">
                <a16:creationId xmlns:a16="http://schemas.microsoft.com/office/drawing/2014/main" id="{5AA90BFA-AE15-3049-88D8-EA2FDB94E716}"/>
              </a:ext>
            </a:extLst>
          </p:cNvPr>
          <p:cNvSpPr>
            <a:spLocks noGrp="1"/>
          </p:cNvSpPr>
          <p:nvPr>
            <p:ph type="body" sz="quarter" idx="41" hasCustomPrompt="1"/>
          </p:nvPr>
        </p:nvSpPr>
        <p:spPr>
          <a:xfrm>
            <a:off x="6198067" y="3246120"/>
            <a:ext cx="2496312" cy="182880"/>
          </a:xfrm>
        </p:spPr>
        <p:txBody>
          <a:bodyPr lIns="0" tIns="0" rIns="0" bIns="0"/>
          <a:lstStyle>
            <a:lvl1pPr marL="0" indent="0">
              <a:lnSpc>
                <a:spcPct val="100000"/>
              </a:lnSpc>
              <a:spcBef>
                <a:spcPts val="0"/>
              </a:spcBef>
              <a:buNone/>
              <a:defRPr sz="700" b="0" i="1">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2929323039"/>
      </p:ext>
    </p:extLst>
  </p:cSld>
  <p:clrMapOvr>
    <a:masterClrMapping/>
  </p:clrMapOvr>
  <p:extLst>
    <p:ext uri="{DCECCB84-F9BA-43D5-87BE-67443E8EF086}">
      <p15:sldGuideLst xmlns:p15="http://schemas.microsoft.com/office/powerpoint/2012/main">
        <p15:guide id="1" orient="horz" pos="36" userDrawn="1">
          <p15:clr>
            <a:srgbClr val="FBAE40"/>
          </p15:clr>
        </p15:guide>
        <p15:guide id="2" pos="4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Images_White Background">
    <p:spTree>
      <p:nvGrpSpPr>
        <p:cNvPr id="1" name=""/>
        <p:cNvGrpSpPr/>
        <p:nvPr/>
      </p:nvGrpSpPr>
      <p:grpSpPr>
        <a:xfrm>
          <a:off x="0" y="0"/>
          <a:ext cx="0" cy="0"/>
          <a:chOff x="0" y="0"/>
          <a:chExt cx="0" cy="0"/>
        </a:xfrm>
      </p:grpSpPr>
      <p:sp>
        <p:nvSpPr>
          <p:cNvPr id="30" name="Picture Placeholder 9">
            <a:extLst>
              <a:ext uri="{FF2B5EF4-FFF2-40B4-BE49-F238E27FC236}">
                <a16:creationId xmlns:a16="http://schemas.microsoft.com/office/drawing/2014/main" id="{61FE822B-AC64-EF4D-8FBA-F5A67DA6075B}"/>
              </a:ext>
            </a:extLst>
          </p:cNvPr>
          <p:cNvSpPr>
            <a:spLocks noGrp="1"/>
          </p:cNvSpPr>
          <p:nvPr>
            <p:ph type="pic" sz="quarter" idx="49"/>
          </p:nvPr>
        </p:nvSpPr>
        <p:spPr>
          <a:xfrm>
            <a:off x="457200" y="1143000"/>
            <a:ext cx="1828800"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1" name="Text Placeholder 12">
            <a:extLst>
              <a:ext uri="{FF2B5EF4-FFF2-40B4-BE49-F238E27FC236}">
                <a16:creationId xmlns:a16="http://schemas.microsoft.com/office/drawing/2014/main" id="{55F05C8A-25A6-8743-93FA-19E18F32CEE5}"/>
              </a:ext>
            </a:extLst>
          </p:cNvPr>
          <p:cNvSpPr>
            <a:spLocks noGrp="1"/>
          </p:cNvSpPr>
          <p:nvPr>
            <p:ph type="body" sz="quarter" idx="50" hasCustomPrompt="1"/>
          </p:nvPr>
        </p:nvSpPr>
        <p:spPr>
          <a:xfrm>
            <a:off x="457200" y="3520440"/>
            <a:ext cx="1828800" cy="18288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5" name="Text Placeholder 12">
            <a:extLst>
              <a:ext uri="{FF2B5EF4-FFF2-40B4-BE49-F238E27FC236}">
                <a16:creationId xmlns:a16="http://schemas.microsoft.com/office/drawing/2014/main" id="{5FCE87CD-A10E-D049-9E39-8C800BEF41A7}"/>
              </a:ext>
            </a:extLst>
          </p:cNvPr>
          <p:cNvSpPr>
            <a:spLocks noGrp="1"/>
          </p:cNvSpPr>
          <p:nvPr>
            <p:ph type="body" sz="quarter" idx="30" hasCustomPrompt="1"/>
          </p:nvPr>
        </p:nvSpPr>
        <p:spPr>
          <a:xfrm>
            <a:off x="457200" y="3840480"/>
            <a:ext cx="1828800" cy="73152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50" name="Text Placeholder 13">
            <a:extLst>
              <a:ext uri="{FF2B5EF4-FFF2-40B4-BE49-F238E27FC236}">
                <a16:creationId xmlns:a16="http://schemas.microsoft.com/office/drawing/2014/main" id="{7B382B21-A741-2447-9794-C4BAAA2A3487}"/>
              </a:ext>
            </a:extLst>
          </p:cNvPr>
          <p:cNvSpPr>
            <a:spLocks noGrp="1"/>
          </p:cNvSpPr>
          <p:nvPr>
            <p:ph type="body" sz="quarter" idx="33" hasCustomPrompt="1"/>
          </p:nvPr>
        </p:nvSpPr>
        <p:spPr>
          <a:xfrm>
            <a:off x="457200" y="3246120"/>
            <a:ext cx="1828800"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71" name="Title 1">
            <a:extLst>
              <a:ext uri="{FF2B5EF4-FFF2-40B4-BE49-F238E27FC236}">
                <a16:creationId xmlns:a16="http://schemas.microsoft.com/office/drawing/2014/main" id="{819E2C4F-8306-5F45-9827-3921D5E3EBB9}"/>
              </a:ext>
            </a:extLst>
          </p:cNvPr>
          <p:cNvSpPr>
            <a:spLocks noGrp="1"/>
          </p:cNvSpPr>
          <p:nvPr>
            <p:ph type="title" hasCustomPrompt="1"/>
          </p:nvPr>
        </p:nvSpPr>
        <p:spPr>
          <a:xfrm>
            <a:off x="457200" y="457200"/>
            <a:ext cx="8229600" cy="667512"/>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20" name="Picture Placeholder 9">
            <a:extLst>
              <a:ext uri="{FF2B5EF4-FFF2-40B4-BE49-F238E27FC236}">
                <a16:creationId xmlns:a16="http://schemas.microsoft.com/office/drawing/2014/main" id="{D4247F89-81E5-374A-93B4-95F0EBEEB198}"/>
              </a:ext>
            </a:extLst>
          </p:cNvPr>
          <p:cNvSpPr>
            <a:spLocks noGrp="1"/>
          </p:cNvSpPr>
          <p:nvPr>
            <p:ph type="pic" sz="quarter" idx="51"/>
          </p:nvPr>
        </p:nvSpPr>
        <p:spPr>
          <a:xfrm>
            <a:off x="2600960" y="1143000"/>
            <a:ext cx="1828800"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1" name="Text Placeholder 12">
            <a:extLst>
              <a:ext uri="{FF2B5EF4-FFF2-40B4-BE49-F238E27FC236}">
                <a16:creationId xmlns:a16="http://schemas.microsoft.com/office/drawing/2014/main" id="{F7F65FAA-0013-D547-8E1C-08509B0C9756}"/>
              </a:ext>
            </a:extLst>
          </p:cNvPr>
          <p:cNvSpPr>
            <a:spLocks noGrp="1"/>
          </p:cNvSpPr>
          <p:nvPr>
            <p:ph type="body" sz="quarter" idx="52" hasCustomPrompt="1"/>
          </p:nvPr>
        </p:nvSpPr>
        <p:spPr>
          <a:xfrm>
            <a:off x="2600960" y="3520440"/>
            <a:ext cx="1828800" cy="18288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2" name="Text Placeholder 12">
            <a:extLst>
              <a:ext uri="{FF2B5EF4-FFF2-40B4-BE49-F238E27FC236}">
                <a16:creationId xmlns:a16="http://schemas.microsoft.com/office/drawing/2014/main" id="{E0CC8275-50BB-9D46-8CBD-03E17397C17B}"/>
              </a:ext>
            </a:extLst>
          </p:cNvPr>
          <p:cNvSpPr>
            <a:spLocks noGrp="1"/>
          </p:cNvSpPr>
          <p:nvPr>
            <p:ph type="body" sz="quarter" idx="53" hasCustomPrompt="1"/>
          </p:nvPr>
        </p:nvSpPr>
        <p:spPr>
          <a:xfrm>
            <a:off x="2600960" y="3840480"/>
            <a:ext cx="1828800" cy="73152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3" name="Text Placeholder 13">
            <a:extLst>
              <a:ext uri="{FF2B5EF4-FFF2-40B4-BE49-F238E27FC236}">
                <a16:creationId xmlns:a16="http://schemas.microsoft.com/office/drawing/2014/main" id="{657B4D06-BD92-7545-B5A7-8502A750427B}"/>
              </a:ext>
            </a:extLst>
          </p:cNvPr>
          <p:cNvSpPr>
            <a:spLocks noGrp="1"/>
          </p:cNvSpPr>
          <p:nvPr>
            <p:ph type="body" sz="quarter" idx="54" hasCustomPrompt="1"/>
          </p:nvPr>
        </p:nvSpPr>
        <p:spPr>
          <a:xfrm>
            <a:off x="2600960" y="3246120"/>
            <a:ext cx="1828800"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4" name="Picture Placeholder 9">
            <a:extLst>
              <a:ext uri="{FF2B5EF4-FFF2-40B4-BE49-F238E27FC236}">
                <a16:creationId xmlns:a16="http://schemas.microsoft.com/office/drawing/2014/main" id="{CF4ED884-6C25-824B-BDBF-AF0431A6640B}"/>
              </a:ext>
            </a:extLst>
          </p:cNvPr>
          <p:cNvSpPr>
            <a:spLocks noGrp="1"/>
          </p:cNvSpPr>
          <p:nvPr>
            <p:ph type="pic" sz="quarter" idx="55"/>
          </p:nvPr>
        </p:nvSpPr>
        <p:spPr>
          <a:xfrm>
            <a:off x="4734560" y="1143000"/>
            <a:ext cx="1828800"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5" name="Text Placeholder 12">
            <a:extLst>
              <a:ext uri="{FF2B5EF4-FFF2-40B4-BE49-F238E27FC236}">
                <a16:creationId xmlns:a16="http://schemas.microsoft.com/office/drawing/2014/main" id="{AA0BC496-BA6C-7C4D-AC5E-A59885AE42AF}"/>
              </a:ext>
            </a:extLst>
          </p:cNvPr>
          <p:cNvSpPr>
            <a:spLocks noGrp="1"/>
          </p:cNvSpPr>
          <p:nvPr>
            <p:ph type="body" sz="quarter" idx="56" hasCustomPrompt="1"/>
          </p:nvPr>
        </p:nvSpPr>
        <p:spPr>
          <a:xfrm>
            <a:off x="4734560" y="3520440"/>
            <a:ext cx="1828800" cy="18288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6" name="Text Placeholder 12">
            <a:extLst>
              <a:ext uri="{FF2B5EF4-FFF2-40B4-BE49-F238E27FC236}">
                <a16:creationId xmlns:a16="http://schemas.microsoft.com/office/drawing/2014/main" id="{07D1AADA-118E-BE41-B80B-51BBD18F656A}"/>
              </a:ext>
            </a:extLst>
          </p:cNvPr>
          <p:cNvSpPr>
            <a:spLocks noGrp="1"/>
          </p:cNvSpPr>
          <p:nvPr>
            <p:ph type="body" sz="quarter" idx="57" hasCustomPrompt="1"/>
          </p:nvPr>
        </p:nvSpPr>
        <p:spPr>
          <a:xfrm>
            <a:off x="4734560" y="3840480"/>
            <a:ext cx="1828800" cy="73152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7" name="Text Placeholder 13">
            <a:extLst>
              <a:ext uri="{FF2B5EF4-FFF2-40B4-BE49-F238E27FC236}">
                <a16:creationId xmlns:a16="http://schemas.microsoft.com/office/drawing/2014/main" id="{E24E11C2-3904-B24A-8E60-8EA03D6D30B9}"/>
              </a:ext>
            </a:extLst>
          </p:cNvPr>
          <p:cNvSpPr>
            <a:spLocks noGrp="1"/>
          </p:cNvSpPr>
          <p:nvPr>
            <p:ph type="body" sz="quarter" idx="58" hasCustomPrompt="1"/>
          </p:nvPr>
        </p:nvSpPr>
        <p:spPr>
          <a:xfrm>
            <a:off x="4734560" y="3246120"/>
            <a:ext cx="1828800"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8" name="Picture Placeholder 9">
            <a:extLst>
              <a:ext uri="{FF2B5EF4-FFF2-40B4-BE49-F238E27FC236}">
                <a16:creationId xmlns:a16="http://schemas.microsoft.com/office/drawing/2014/main" id="{17E6B775-F183-E24D-B8C8-C5A9D75E35BE}"/>
              </a:ext>
            </a:extLst>
          </p:cNvPr>
          <p:cNvSpPr>
            <a:spLocks noGrp="1"/>
          </p:cNvSpPr>
          <p:nvPr>
            <p:ph type="pic" sz="quarter" idx="59"/>
          </p:nvPr>
        </p:nvSpPr>
        <p:spPr>
          <a:xfrm>
            <a:off x="6858000" y="1143000"/>
            <a:ext cx="1828800"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9" name="Text Placeholder 12">
            <a:extLst>
              <a:ext uri="{FF2B5EF4-FFF2-40B4-BE49-F238E27FC236}">
                <a16:creationId xmlns:a16="http://schemas.microsoft.com/office/drawing/2014/main" id="{7BA052C5-1320-4341-BC7F-17F881F3CCB5}"/>
              </a:ext>
            </a:extLst>
          </p:cNvPr>
          <p:cNvSpPr>
            <a:spLocks noGrp="1"/>
          </p:cNvSpPr>
          <p:nvPr>
            <p:ph type="body" sz="quarter" idx="60" hasCustomPrompt="1"/>
          </p:nvPr>
        </p:nvSpPr>
        <p:spPr>
          <a:xfrm>
            <a:off x="6858000" y="3520440"/>
            <a:ext cx="1828800" cy="18288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2" name="Text Placeholder 12">
            <a:extLst>
              <a:ext uri="{FF2B5EF4-FFF2-40B4-BE49-F238E27FC236}">
                <a16:creationId xmlns:a16="http://schemas.microsoft.com/office/drawing/2014/main" id="{2BD7FEF4-B67E-064E-B1C5-49DA8EA68519}"/>
              </a:ext>
            </a:extLst>
          </p:cNvPr>
          <p:cNvSpPr>
            <a:spLocks noGrp="1"/>
          </p:cNvSpPr>
          <p:nvPr>
            <p:ph type="body" sz="quarter" idx="61" hasCustomPrompt="1"/>
          </p:nvPr>
        </p:nvSpPr>
        <p:spPr>
          <a:xfrm>
            <a:off x="6858000" y="3840480"/>
            <a:ext cx="1828800" cy="73152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3" name="Text Placeholder 13">
            <a:extLst>
              <a:ext uri="{FF2B5EF4-FFF2-40B4-BE49-F238E27FC236}">
                <a16:creationId xmlns:a16="http://schemas.microsoft.com/office/drawing/2014/main" id="{EF1030E4-D0AC-614F-A18A-38721222865A}"/>
              </a:ext>
            </a:extLst>
          </p:cNvPr>
          <p:cNvSpPr>
            <a:spLocks noGrp="1"/>
          </p:cNvSpPr>
          <p:nvPr>
            <p:ph type="body" sz="quarter" idx="62" hasCustomPrompt="1"/>
          </p:nvPr>
        </p:nvSpPr>
        <p:spPr>
          <a:xfrm>
            <a:off x="6858000" y="3246120"/>
            <a:ext cx="1828800"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261949560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ll White_Visual Data">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0C70A86-A745-E949-B1D0-41B5D2173BC5}"/>
              </a:ext>
            </a:extLst>
          </p:cNvPr>
          <p:cNvSpPr>
            <a:spLocks noGrp="1"/>
          </p:cNvSpPr>
          <p:nvPr>
            <p:ph type="title" hasCustomPrompt="1"/>
          </p:nvPr>
        </p:nvSpPr>
        <p:spPr>
          <a:xfrm>
            <a:off x="457200" y="457200"/>
            <a:ext cx="8229600" cy="667512"/>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14" name="Picture Placeholder 13">
            <a:extLst>
              <a:ext uri="{FF2B5EF4-FFF2-40B4-BE49-F238E27FC236}">
                <a16:creationId xmlns:a16="http://schemas.microsoft.com/office/drawing/2014/main" id="{3374AFBB-4A85-9144-9EB0-15F9294B61FD}"/>
              </a:ext>
            </a:extLst>
          </p:cNvPr>
          <p:cNvSpPr>
            <a:spLocks noGrp="1"/>
          </p:cNvSpPr>
          <p:nvPr>
            <p:ph type="pic" sz="quarter" idx="12" hasCustomPrompt="1"/>
          </p:nvPr>
        </p:nvSpPr>
        <p:spPr>
          <a:xfrm>
            <a:off x="457200" y="1143000"/>
            <a:ext cx="8229600" cy="3106216"/>
          </a:xfrm>
        </p:spPr>
        <p:txBody>
          <a:bodyPr/>
          <a:lstStyle>
            <a:lvl1pPr>
              <a:buNone/>
              <a:defRPr sz="1600">
                <a:latin typeface="Arial" panose="020B0604020202020204" pitchFamily="34" charset="0"/>
                <a:cs typeface="Arial" panose="020B0604020202020204" pitchFamily="34" charset="0"/>
              </a:defRPr>
            </a:lvl1pPr>
          </a:lstStyle>
          <a:p>
            <a:r>
              <a:rPr lang="en-US" dirty="0"/>
              <a:t>Click icon to add graph, photo, or data visualization</a:t>
            </a:r>
          </a:p>
        </p:txBody>
      </p:sp>
      <p:sp>
        <p:nvSpPr>
          <p:cNvPr id="17" name="Text Placeholder 13">
            <a:extLst>
              <a:ext uri="{FF2B5EF4-FFF2-40B4-BE49-F238E27FC236}">
                <a16:creationId xmlns:a16="http://schemas.microsoft.com/office/drawing/2014/main" id="{F0B3C679-22DF-8940-B381-273549871C67}"/>
              </a:ext>
            </a:extLst>
          </p:cNvPr>
          <p:cNvSpPr>
            <a:spLocks noGrp="1"/>
          </p:cNvSpPr>
          <p:nvPr>
            <p:ph type="body" sz="quarter" idx="18" hasCustomPrompt="1"/>
          </p:nvPr>
        </p:nvSpPr>
        <p:spPr>
          <a:xfrm>
            <a:off x="457200" y="4396742"/>
            <a:ext cx="8229600"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 name="Rectangle 1">
            <a:extLst>
              <a:ext uri="{FF2B5EF4-FFF2-40B4-BE49-F238E27FC236}">
                <a16:creationId xmlns:a16="http://schemas.microsoft.com/office/drawing/2014/main" id="{B371237F-D7E9-904A-BC33-1E69BDE7303D}"/>
              </a:ext>
            </a:extLst>
          </p:cNvPr>
          <p:cNvSpPr/>
          <p:nvPr userDrawn="1"/>
        </p:nvSpPr>
        <p:spPr>
          <a:xfrm>
            <a:off x="-832136" y="0"/>
            <a:ext cx="565609" cy="565609"/>
          </a:xfrm>
          <a:prstGeom prst="rect">
            <a:avLst/>
          </a:prstGeom>
          <a:solidFill>
            <a:srgbClr val="0A19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A7B0030-82A1-3149-AAC5-8B912D85AC60}"/>
              </a:ext>
            </a:extLst>
          </p:cNvPr>
          <p:cNvSpPr/>
          <p:nvPr userDrawn="1"/>
        </p:nvSpPr>
        <p:spPr>
          <a:xfrm>
            <a:off x="-832136" y="999242"/>
            <a:ext cx="565609" cy="565609"/>
          </a:xfrm>
          <a:prstGeom prst="rect">
            <a:avLst/>
          </a:prstGeom>
          <a:solidFill>
            <a:srgbClr val="1A70B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F678108-D8E6-6F48-9E71-79B4060AB9EF}"/>
              </a:ext>
            </a:extLst>
          </p:cNvPr>
          <p:cNvSpPr/>
          <p:nvPr userDrawn="1"/>
        </p:nvSpPr>
        <p:spPr>
          <a:xfrm>
            <a:off x="-832136" y="2036191"/>
            <a:ext cx="565609" cy="565609"/>
          </a:xfrm>
          <a:prstGeom prst="rect">
            <a:avLst/>
          </a:prstGeom>
          <a:solidFill>
            <a:srgbClr val="00AA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500438-DFE5-1541-A57C-CCDAE308867C}"/>
              </a:ext>
            </a:extLst>
          </p:cNvPr>
          <p:cNvSpPr/>
          <p:nvPr userDrawn="1"/>
        </p:nvSpPr>
        <p:spPr>
          <a:xfrm>
            <a:off x="-832136" y="3073140"/>
            <a:ext cx="565609" cy="565609"/>
          </a:xfrm>
          <a:prstGeom prst="rect">
            <a:avLst/>
          </a:prstGeom>
          <a:solidFill>
            <a:srgbClr val="FF912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EA0A870-4CCE-B041-ADAA-FFD498F6B5DE}"/>
              </a:ext>
            </a:extLst>
          </p:cNvPr>
          <p:cNvSpPr txBox="1"/>
          <p:nvPr userDrawn="1"/>
        </p:nvSpPr>
        <p:spPr>
          <a:xfrm>
            <a:off x="-1784645" y="-715416"/>
            <a:ext cx="1518118" cy="461665"/>
          </a:xfrm>
          <a:prstGeom prst="rect">
            <a:avLst/>
          </a:prstGeom>
          <a:noFill/>
        </p:spPr>
        <p:txBody>
          <a:bodyPr wrap="square" rtlCol="0">
            <a:spAutoFit/>
          </a:bodyPr>
          <a:lstStyle/>
          <a:p>
            <a:r>
              <a:rPr lang="en-US" sz="1200" dirty="0">
                <a:solidFill>
                  <a:schemeClr val="tx1"/>
                </a:solidFill>
                <a:latin typeface="Arial" panose="020B0604020202020204" pitchFamily="34" charset="0"/>
                <a:cs typeface="Arial" panose="020B0604020202020204" pitchFamily="34" charset="0"/>
              </a:rPr>
              <a:t>LANL-APPROVED </a:t>
            </a:r>
          </a:p>
          <a:p>
            <a:r>
              <a:rPr lang="en-US" sz="1200" dirty="0">
                <a:solidFill>
                  <a:schemeClr val="tx1"/>
                </a:solidFill>
                <a:latin typeface="Arial" panose="020B0604020202020204" pitchFamily="34" charset="0"/>
                <a:cs typeface="Arial" panose="020B0604020202020204" pitchFamily="34" charset="0"/>
              </a:rPr>
              <a:t>COLOR PALETTE </a:t>
            </a:r>
          </a:p>
        </p:txBody>
      </p:sp>
      <p:sp>
        <p:nvSpPr>
          <p:cNvPr id="4" name="TextBox 3">
            <a:extLst>
              <a:ext uri="{FF2B5EF4-FFF2-40B4-BE49-F238E27FC236}">
                <a16:creationId xmlns:a16="http://schemas.microsoft.com/office/drawing/2014/main" id="{4DBAD157-F0FF-E841-B877-5FF726EE6DB4}"/>
              </a:ext>
            </a:extLst>
          </p:cNvPr>
          <p:cNvSpPr txBox="1"/>
          <p:nvPr userDrawn="1"/>
        </p:nvSpPr>
        <p:spPr>
          <a:xfrm>
            <a:off x="-2109430" y="-2497"/>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PRIMARY COLOR: ULTRAMARINE</a:t>
            </a:r>
          </a:p>
        </p:txBody>
      </p:sp>
      <p:sp>
        <p:nvSpPr>
          <p:cNvPr id="21" name="TextBox 20">
            <a:extLst>
              <a:ext uri="{FF2B5EF4-FFF2-40B4-BE49-F238E27FC236}">
                <a16:creationId xmlns:a16="http://schemas.microsoft.com/office/drawing/2014/main" id="{75EF9DA1-1206-D94F-936A-8C56D3FA0437}"/>
              </a:ext>
            </a:extLst>
          </p:cNvPr>
          <p:cNvSpPr txBox="1"/>
          <p:nvPr userDrawn="1"/>
        </p:nvSpPr>
        <p:spPr>
          <a:xfrm>
            <a:off x="-2109430" y="987317"/>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SECONDARY COLOR: BLUE</a:t>
            </a:r>
          </a:p>
        </p:txBody>
      </p:sp>
      <p:sp>
        <p:nvSpPr>
          <p:cNvPr id="22" name="TextBox 21">
            <a:extLst>
              <a:ext uri="{FF2B5EF4-FFF2-40B4-BE49-F238E27FC236}">
                <a16:creationId xmlns:a16="http://schemas.microsoft.com/office/drawing/2014/main" id="{3418CEFD-1271-3F43-A3DB-664C3A2A6F61}"/>
              </a:ext>
            </a:extLst>
          </p:cNvPr>
          <p:cNvSpPr txBox="1"/>
          <p:nvPr userDrawn="1"/>
        </p:nvSpPr>
        <p:spPr>
          <a:xfrm>
            <a:off x="-2109430" y="2033693"/>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EXTENDED PALETTE: GREEN</a:t>
            </a:r>
          </a:p>
        </p:txBody>
      </p:sp>
      <p:sp>
        <p:nvSpPr>
          <p:cNvPr id="23" name="TextBox 22">
            <a:extLst>
              <a:ext uri="{FF2B5EF4-FFF2-40B4-BE49-F238E27FC236}">
                <a16:creationId xmlns:a16="http://schemas.microsoft.com/office/drawing/2014/main" id="{252C2957-98B7-7447-A979-8F5F9439F931}"/>
              </a:ext>
            </a:extLst>
          </p:cNvPr>
          <p:cNvSpPr txBox="1"/>
          <p:nvPr userDrawn="1"/>
        </p:nvSpPr>
        <p:spPr>
          <a:xfrm>
            <a:off x="-2109430" y="3080068"/>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EXTENDED PALETTE: ORANGE</a:t>
            </a:r>
          </a:p>
        </p:txBody>
      </p:sp>
      <p:sp>
        <p:nvSpPr>
          <p:cNvPr id="15" name="Rectangle 14">
            <a:extLst>
              <a:ext uri="{FF2B5EF4-FFF2-40B4-BE49-F238E27FC236}">
                <a16:creationId xmlns:a16="http://schemas.microsoft.com/office/drawing/2014/main" id="{C17D5F0D-5C60-5143-BF1E-4A0546C4287F}"/>
              </a:ext>
            </a:extLst>
          </p:cNvPr>
          <p:cNvSpPr/>
          <p:nvPr userDrawn="1"/>
        </p:nvSpPr>
        <p:spPr>
          <a:xfrm>
            <a:off x="-832136" y="4156183"/>
            <a:ext cx="565609" cy="565609"/>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92CA6A2F-D5F2-CB4B-A618-B3021CB6FE30}"/>
              </a:ext>
            </a:extLst>
          </p:cNvPr>
          <p:cNvSpPr txBox="1"/>
          <p:nvPr userDrawn="1"/>
        </p:nvSpPr>
        <p:spPr>
          <a:xfrm>
            <a:off x="-2109430" y="4163111"/>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MONOCHROMATIC: GREY</a:t>
            </a:r>
          </a:p>
        </p:txBody>
      </p:sp>
    </p:spTree>
    <p:extLst>
      <p:ext uri="{BB962C8B-B14F-4D97-AF65-F5344CB8AC3E}">
        <p14:creationId xmlns:p14="http://schemas.microsoft.com/office/powerpoint/2010/main" val="4163876240"/>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lue Background 2_TOC or 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49708-8F60-B848-8CBD-C589BF8C177E}"/>
              </a:ext>
            </a:extLst>
          </p:cNvPr>
          <p:cNvSpPr>
            <a:spLocks noGrp="1"/>
          </p:cNvSpPr>
          <p:nvPr>
            <p:ph type="ctrTitle" hasCustomPrompt="1"/>
          </p:nvPr>
        </p:nvSpPr>
        <p:spPr>
          <a:xfrm>
            <a:off x="457200" y="457200"/>
            <a:ext cx="8229600" cy="685800"/>
          </a:xfrm>
        </p:spPr>
        <p:txBody>
          <a:bodyPr anchor="t" anchorCtr="0"/>
          <a:lstStyle>
            <a:lvl1pPr algn="l">
              <a:defRPr sz="2400" baseline="0">
                <a:latin typeface="Arial" panose="020B0604020202020204" pitchFamily="34" charset="0"/>
              </a:defRPr>
            </a:lvl1pPr>
          </a:lstStyle>
          <a:p>
            <a:r>
              <a:rPr lang="en-US" dirty="0"/>
              <a:t>Click to add Title, Table of Contents, or Agenda</a:t>
            </a:r>
          </a:p>
        </p:txBody>
      </p:sp>
      <p:sp>
        <p:nvSpPr>
          <p:cNvPr id="9" name="Text Placeholder 8">
            <a:extLst>
              <a:ext uri="{FF2B5EF4-FFF2-40B4-BE49-F238E27FC236}">
                <a16:creationId xmlns:a16="http://schemas.microsoft.com/office/drawing/2014/main" id="{9F7BDE90-6843-5841-BCCB-3479AD558E83}"/>
              </a:ext>
            </a:extLst>
          </p:cNvPr>
          <p:cNvSpPr>
            <a:spLocks noGrp="1"/>
          </p:cNvSpPr>
          <p:nvPr>
            <p:ph type="body" sz="quarter" idx="10"/>
          </p:nvPr>
        </p:nvSpPr>
        <p:spPr>
          <a:xfrm>
            <a:off x="457200" y="1143000"/>
            <a:ext cx="8229600" cy="3200400"/>
          </a:xfrm>
        </p:spPr>
        <p:txBody>
          <a:bodyPr/>
          <a:lstStyle>
            <a:lvl1pPr marL="228600" indent="-217488">
              <a:buClr>
                <a:srgbClr val="3296DC"/>
              </a:buClr>
              <a:buFont typeface="+mj-lt"/>
              <a:buAutoNum type="arabicPeriod"/>
              <a:tabLst/>
              <a:defRPr/>
            </a:lvl1pPr>
            <a:lvl2pPr marL="458788" indent="-230188">
              <a:buClr>
                <a:srgbClr val="3296DC"/>
              </a:buClr>
              <a:buFont typeface="+mj-lt"/>
              <a:buAutoNum type="arabicPeriod"/>
              <a:tabLst/>
              <a:defRPr/>
            </a:lvl2pPr>
            <a:lvl3pPr marL="687388" indent="-228600">
              <a:buClr>
                <a:srgbClr val="3296DC"/>
              </a:buClr>
              <a:buFont typeface="+mj-lt"/>
              <a:buAutoNum type="arabicPeriod"/>
              <a:tabLst/>
              <a:defRPr/>
            </a:lvl3pPr>
            <a:lvl4pPr marL="1546225" indent="-174625">
              <a:tabLst/>
              <a:defRPr/>
            </a:lvl4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912847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486517-0EB7-C15A-AE4B-EE82680FF7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9930B02-3F61-EA0A-0CE1-42F35E8C452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1C7A70-4041-0F8F-53B7-DDA2A886B8A2}"/>
              </a:ext>
            </a:extLst>
          </p:cNvPr>
          <p:cNvSpPr>
            <a:spLocks noGrp="1"/>
          </p:cNvSpPr>
          <p:nvPr>
            <p:ph type="dt" sz="half" idx="10"/>
          </p:nvPr>
        </p:nvSpPr>
        <p:spPr/>
        <p:txBody>
          <a:bodyPr/>
          <a:lstStyle/>
          <a:p>
            <a:fld id="{A9B9B4C2-AE34-43BE-A503-16AC7BF6847B}" type="datetimeFigureOut">
              <a:rPr lang="en-US" smtClean="0"/>
              <a:t>9/8/24</a:t>
            </a:fld>
            <a:endParaRPr lang="en-US"/>
          </a:p>
        </p:txBody>
      </p:sp>
      <p:sp>
        <p:nvSpPr>
          <p:cNvPr id="5" name="Footer Placeholder 4">
            <a:extLst>
              <a:ext uri="{FF2B5EF4-FFF2-40B4-BE49-F238E27FC236}">
                <a16:creationId xmlns:a16="http://schemas.microsoft.com/office/drawing/2014/main" id="{BE580406-6CE9-FF44-6502-D1924D47A6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19E4EC-77C2-EED9-9FA6-149877DC8532}"/>
              </a:ext>
            </a:extLst>
          </p:cNvPr>
          <p:cNvSpPr>
            <a:spLocks noGrp="1"/>
          </p:cNvSpPr>
          <p:nvPr>
            <p:ph type="sldNum" sz="quarter" idx="12"/>
          </p:nvPr>
        </p:nvSpPr>
        <p:spPr/>
        <p:txBody>
          <a:bodyPr/>
          <a:lstStyle/>
          <a:p>
            <a:fld id="{E6363536-8B85-4E19-8795-6F5BC95BF2DE}" type="slidenum">
              <a:rPr lang="en-US" smtClean="0"/>
              <a:t>‹#›</a:t>
            </a:fld>
            <a:endParaRPr lang="en-US"/>
          </a:p>
        </p:txBody>
      </p:sp>
    </p:spTree>
    <p:extLst>
      <p:ext uri="{BB962C8B-B14F-4D97-AF65-F5344CB8AC3E}">
        <p14:creationId xmlns:p14="http://schemas.microsoft.com/office/powerpoint/2010/main" val="1405777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OC or Agenda">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C25BDFE-288F-694A-8F3E-5EA7C70FB20B}"/>
              </a:ext>
            </a:extLst>
          </p:cNvPr>
          <p:cNvSpPr>
            <a:spLocks noGrp="1"/>
          </p:cNvSpPr>
          <p:nvPr>
            <p:ph type="title" hasCustomPrompt="1"/>
          </p:nvPr>
        </p:nvSpPr>
        <p:spPr>
          <a:xfrm>
            <a:off x="457200" y="457200"/>
            <a:ext cx="8229600" cy="667512"/>
          </a:xfrm>
        </p:spPr>
        <p:txBody>
          <a:bodyPr lIns="0" tIns="0" rIns="0" bIns="0" anchor="t" anchorCtr="0">
            <a:noAutofit/>
          </a:bodyPr>
          <a:lstStyle>
            <a:lvl1pPr algn="l">
              <a:lnSpc>
                <a:spcPct val="100000"/>
              </a:lnSpc>
              <a:defRPr sz="2400" b="1" i="0">
                <a:solidFill>
                  <a:schemeClr val="bg1"/>
                </a:solidFill>
                <a:latin typeface="Arial" panose="020B0604020202020204" pitchFamily="34" charset="0"/>
                <a:cs typeface="Arial" panose="020B0604020202020204" pitchFamily="34" charset="0"/>
              </a:defRPr>
            </a:lvl1pPr>
          </a:lstStyle>
          <a:p>
            <a:r>
              <a:rPr lang="en-US" dirty="0"/>
              <a:t>Click to add Title, Table of Contents, or Agenda</a:t>
            </a:r>
          </a:p>
        </p:txBody>
      </p:sp>
      <p:sp>
        <p:nvSpPr>
          <p:cNvPr id="13" name="Text Placeholder 10">
            <a:extLst>
              <a:ext uri="{FF2B5EF4-FFF2-40B4-BE49-F238E27FC236}">
                <a16:creationId xmlns:a16="http://schemas.microsoft.com/office/drawing/2014/main" id="{543AE689-5E80-EF4B-BEB2-12EB7E2E7577}"/>
              </a:ext>
            </a:extLst>
          </p:cNvPr>
          <p:cNvSpPr>
            <a:spLocks noGrp="1"/>
          </p:cNvSpPr>
          <p:nvPr>
            <p:ph type="body" sz="quarter" idx="14" hasCustomPrompt="1"/>
          </p:nvPr>
        </p:nvSpPr>
        <p:spPr>
          <a:xfrm>
            <a:off x="473671" y="2035380"/>
            <a:ext cx="1098804" cy="843802"/>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15" name="Text Placeholder 10">
            <a:extLst>
              <a:ext uri="{FF2B5EF4-FFF2-40B4-BE49-F238E27FC236}">
                <a16:creationId xmlns:a16="http://schemas.microsoft.com/office/drawing/2014/main" id="{EF08DEE9-E8E9-294E-AFDB-272348017E85}"/>
              </a:ext>
            </a:extLst>
          </p:cNvPr>
          <p:cNvSpPr>
            <a:spLocks noGrp="1"/>
          </p:cNvSpPr>
          <p:nvPr>
            <p:ph type="body" sz="quarter" idx="17" hasCustomPrompt="1"/>
          </p:nvPr>
        </p:nvSpPr>
        <p:spPr>
          <a:xfrm>
            <a:off x="1897816" y="2035380"/>
            <a:ext cx="1098804" cy="843802"/>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17" name="Text Placeholder 10">
            <a:extLst>
              <a:ext uri="{FF2B5EF4-FFF2-40B4-BE49-F238E27FC236}">
                <a16:creationId xmlns:a16="http://schemas.microsoft.com/office/drawing/2014/main" id="{F515D795-953A-8047-83C7-D0752DBDB0F1}"/>
              </a:ext>
            </a:extLst>
          </p:cNvPr>
          <p:cNvSpPr>
            <a:spLocks noGrp="1"/>
          </p:cNvSpPr>
          <p:nvPr>
            <p:ph type="body" sz="quarter" idx="20" hasCustomPrompt="1"/>
          </p:nvPr>
        </p:nvSpPr>
        <p:spPr>
          <a:xfrm>
            <a:off x="3311063" y="2035380"/>
            <a:ext cx="1098804" cy="843802"/>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19" name="Text Placeholder 10">
            <a:extLst>
              <a:ext uri="{FF2B5EF4-FFF2-40B4-BE49-F238E27FC236}">
                <a16:creationId xmlns:a16="http://schemas.microsoft.com/office/drawing/2014/main" id="{EC01086B-B4A6-8A48-849F-4A810C93BBC1}"/>
              </a:ext>
            </a:extLst>
          </p:cNvPr>
          <p:cNvSpPr>
            <a:spLocks noGrp="1"/>
          </p:cNvSpPr>
          <p:nvPr>
            <p:ph type="body" sz="quarter" idx="23" hasCustomPrompt="1"/>
          </p:nvPr>
        </p:nvSpPr>
        <p:spPr>
          <a:xfrm>
            <a:off x="4751419" y="2035380"/>
            <a:ext cx="1098804" cy="843802"/>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21" name="Text Placeholder 10">
            <a:extLst>
              <a:ext uri="{FF2B5EF4-FFF2-40B4-BE49-F238E27FC236}">
                <a16:creationId xmlns:a16="http://schemas.microsoft.com/office/drawing/2014/main" id="{C2E775BD-5F42-B44F-98CB-85BE7A979F1C}"/>
              </a:ext>
            </a:extLst>
          </p:cNvPr>
          <p:cNvSpPr>
            <a:spLocks noGrp="1"/>
          </p:cNvSpPr>
          <p:nvPr>
            <p:ph type="body" sz="quarter" idx="26" hasCustomPrompt="1"/>
          </p:nvPr>
        </p:nvSpPr>
        <p:spPr>
          <a:xfrm>
            <a:off x="6176589" y="2035380"/>
            <a:ext cx="1098804" cy="843802"/>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23" name="Text Placeholder 10">
            <a:extLst>
              <a:ext uri="{FF2B5EF4-FFF2-40B4-BE49-F238E27FC236}">
                <a16:creationId xmlns:a16="http://schemas.microsoft.com/office/drawing/2014/main" id="{9266F9AF-0547-674E-8536-FB560908A4EF}"/>
              </a:ext>
            </a:extLst>
          </p:cNvPr>
          <p:cNvSpPr>
            <a:spLocks noGrp="1"/>
          </p:cNvSpPr>
          <p:nvPr>
            <p:ph type="body" sz="quarter" idx="29" hasCustomPrompt="1"/>
          </p:nvPr>
        </p:nvSpPr>
        <p:spPr>
          <a:xfrm>
            <a:off x="7603643" y="2035380"/>
            <a:ext cx="1098804" cy="843802"/>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38" name="Text Placeholder 37">
            <a:extLst>
              <a:ext uri="{FF2B5EF4-FFF2-40B4-BE49-F238E27FC236}">
                <a16:creationId xmlns:a16="http://schemas.microsoft.com/office/drawing/2014/main" id="{1F14FC34-4139-5E42-8B4C-3D14628AB150}"/>
              </a:ext>
            </a:extLst>
          </p:cNvPr>
          <p:cNvSpPr>
            <a:spLocks noGrp="1"/>
          </p:cNvSpPr>
          <p:nvPr>
            <p:ph type="body" sz="quarter" idx="35" hasCustomPrompt="1"/>
          </p:nvPr>
        </p:nvSpPr>
        <p:spPr>
          <a:xfrm>
            <a:off x="473671" y="1589748"/>
            <a:ext cx="248625" cy="213487"/>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01</a:t>
            </a:r>
          </a:p>
        </p:txBody>
      </p:sp>
      <p:sp>
        <p:nvSpPr>
          <p:cNvPr id="39" name="Text Placeholder 37">
            <a:extLst>
              <a:ext uri="{FF2B5EF4-FFF2-40B4-BE49-F238E27FC236}">
                <a16:creationId xmlns:a16="http://schemas.microsoft.com/office/drawing/2014/main" id="{9C51006D-405B-1540-844A-A08EDAFBA83C}"/>
              </a:ext>
            </a:extLst>
          </p:cNvPr>
          <p:cNvSpPr>
            <a:spLocks noGrp="1"/>
          </p:cNvSpPr>
          <p:nvPr>
            <p:ph type="body" sz="quarter" idx="36" hasCustomPrompt="1"/>
          </p:nvPr>
        </p:nvSpPr>
        <p:spPr>
          <a:xfrm>
            <a:off x="1917717" y="1589748"/>
            <a:ext cx="248625" cy="213487"/>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02</a:t>
            </a:r>
          </a:p>
        </p:txBody>
      </p:sp>
      <p:sp>
        <p:nvSpPr>
          <p:cNvPr id="40" name="Text Placeholder 37">
            <a:extLst>
              <a:ext uri="{FF2B5EF4-FFF2-40B4-BE49-F238E27FC236}">
                <a16:creationId xmlns:a16="http://schemas.microsoft.com/office/drawing/2014/main" id="{B91A61BE-01BD-F145-9B92-D20E78E3DAB3}"/>
              </a:ext>
            </a:extLst>
          </p:cNvPr>
          <p:cNvSpPr>
            <a:spLocks noGrp="1"/>
          </p:cNvSpPr>
          <p:nvPr>
            <p:ph type="body" sz="quarter" idx="37" hasCustomPrompt="1"/>
          </p:nvPr>
        </p:nvSpPr>
        <p:spPr>
          <a:xfrm>
            <a:off x="3321193" y="1589748"/>
            <a:ext cx="248625" cy="213487"/>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03</a:t>
            </a:r>
          </a:p>
        </p:txBody>
      </p:sp>
      <p:sp>
        <p:nvSpPr>
          <p:cNvPr id="41" name="Text Placeholder 37">
            <a:extLst>
              <a:ext uri="{FF2B5EF4-FFF2-40B4-BE49-F238E27FC236}">
                <a16:creationId xmlns:a16="http://schemas.microsoft.com/office/drawing/2014/main" id="{D5F2828C-B1EF-364B-8D48-33FAC26A311E}"/>
              </a:ext>
            </a:extLst>
          </p:cNvPr>
          <p:cNvSpPr>
            <a:spLocks noGrp="1"/>
          </p:cNvSpPr>
          <p:nvPr>
            <p:ph type="body" sz="quarter" idx="38" hasCustomPrompt="1"/>
          </p:nvPr>
        </p:nvSpPr>
        <p:spPr>
          <a:xfrm>
            <a:off x="4745412" y="1589748"/>
            <a:ext cx="248625" cy="213487"/>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04</a:t>
            </a:r>
          </a:p>
        </p:txBody>
      </p:sp>
      <p:sp>
        <p:nvSpPr>
          <p:cNvPr id="42" name="Text Placeholder 37">
            <a:extLst>
              <a:ext uri="{FF2B5EF4-FFF2-40B4-BE49-F238E27FC236}">
                <a16:creationId xmlns:a16="http://schemas.microsoft.com/office/drawing/2014/main" id="{0D5B74BE-11D4-3E4C-AA8A-16543EABA184}"/>
              </a:ext>
            </a:extLst>
          </p:cNvPr>
          <p:cNvSpPr>
            <a:spLocks noGrp="1"/>
          </p:cNvSpPr>
          <p:nvPr>
            <p:ph type="body" sz="quarter" idx="39" hasCustomPrompt="1"/>
          </p:nvPr>
        </p:nvSpPr>
        <p:spPr>
          <a:xfrm>
            <a:off x="6200883" y="1589748"/>
            <a:ext cx="248625" cy="213487"/>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05</a:t>
            </a:r>
          </a:p>
        </p:txBody>
      </p:sp>
      <p:sp>
        <p:nvSpPr>
          <p:cNvPr id="43" name="Text Placeholder 37">
            <a:extLst>
              <a:ext uri="{FF2B5EF4-FFF2-40B4-BE49-F238E27FC236}">
                <a16:creationId xmlns:a16="http://schemas.microsoft.com/office/drawing/2014/main" id="{A61A0372-A989-7542-8743-212304AD1943}"/>
              </a:ext>
            </a:extLst>
          </p:cNvPr>
          <p:cNvSpPr>
            <a:spLocks noGrp="1"/>
          </p:cNvSpPr>
          <p:nvPr>
            <p:ph type="body" sz="quarter" idx="40" hasCustomPrompt="1"/>
          </p:nvPr>
        </p:nvSpPr>
        <p:spPr>
          <a:xfrm>
            <a:off x="7600235" y="1589748"/>
            <a:ext cx="248625" cy="213487"/>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06</a:t>
            </a:r>
          </a:p>
        </p:txBody>
      </p:sp>
      <p:sp>
        <p:nvSpPr>
          <p:cNvPr id="3" name="Text Placeholder 2">
            <a:extLst>
              <a:ext uri="{FF2B5EF4-FFF2-40B4-BE49-F238E27FC236}">
                <a16:creationId xmlns:a16="http://schemas.microsoft.com/office/drawing/2014/main" id="{70FF70A5-083D-2649-B16E-E603A2ACAC1F}"/>
              </a:ext>
            </a:extLst>
          </p:cNvPr>
          <p:cNvSpPr>
            <a:spLocks noGrp="1"/>
          </p:cNvSpPr>
          <p:nvPr>
            <p:ph type="body" sz="quarter" idx="41" hasCustomPrompt="1"/>
          </p:nvPr>
        </p:nvSpPr>
        <p:spPr>
          <a:xfrm>
            <a:off x="457519" y="3042072"/>
            <a:ext cx="1097280" cy="1289050"/>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28" name="Text Placeholder 2">
            <a:extLst>
              <a:ext uri="{FF2B5EF4-FFF2-40B4-BE49-F238E27FC236}">
                <a16:creationId xmlns:a16="http://schemas.microsoft.com/office/drawing/2014/main" id="{E60BD62F-9DEA-AD47-9777-0410E222A0EB}"/>
              </a:ext>
            </a:extLst>
          </p:cNvPr>
          <p:cNvSpPr>
            <a:spLocks noGrp="1"/>
          </p:cNvSpPr>
          <p:nvPr>
            <p:ph type="body" sz="quarter" idx="42" hasCustomPrompt="1"/>
          </p:nvPr>
        </p:nvSpPr>
        <p:spPr>
          <a:xfrm>
            <a:off x="1868606" y="3044952"/>
            <a:ext cx="1130626" cy="1289050"/>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30" name="Text Placeholder 2">
            <a:extLst>
              <a:ext uri="{FF2B5EF4-FFF2-40B4-BE49-F238E27FC236}">
                <a16:creationId xmlns:a16="http://schemas.microsoft.com/office/drawing/2014/main" id="{6520748F-3B1C-7D44-9F74-07C77A95BDF4}"/>
              </a:ext>
            </a:extLst>
          </p:cNvPr>
          <p:cNvSpPr>
            <a:spLocks noGrp="1"/>
          </p:cNvSpPr>
          <p:nvPr>
            <p:ph type="body" sz="quarter" idx="43" hasCustomPrompt="1"/>
          </p:nvPr>
        </p:nvSpPr>
        <p:spPr>
          <a:xfrm>
            <a:off x="3298553" y="3044952"/>
            <a:ext cx="1130626" cy="1289050"/>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31" name="Text Placeholder 2">
            <a:extLst>
              <a:ext uri="{FF2B5EF4-FFF2-40B4-BE49-F238E27FC236}">
                <a16:creationId xmlns:a16="http://schemas.microsoft.com/office/drawing/2014/main" id="{41F05B3B-46BF-E34A-B6EB-3B5C40F9DF42}"/>
              </a:ext>
            </a:extLst>
          </p:cNvPr>
          <p:cNvSpPr>
            <a:spLocks noGrp="1"/>
          </p:cNvSpPr>
          <p:nvPr>
            <p:ph type="body" sz="quarter" idx="44" hasCustomPrompt="1"/>
          </p:nvPr>
        </p:nvSpPr>
        <p:spPr>
          <a:xfrm>
            <a:off x="4743305" y="3044952"/>
            <a:ext cx="1130626" cy="1289050"/>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45" name="Text Placeholder 2">
            <a:extLst>
              <a:ext uri="{FF2B5EF4-FFF2-40B4-BE49-F238E27FC236}">
                <a16:creationId xmlns:a16="http://schemas.microsoft.com/office/drawing/2014/main" id="{70A64131-E697-7142-892C-FECA1AF2C56E}"/>
              </a:ext>
            </a:extLst>
          </p:cNvPr>
          <p:cNvSpPr>
            <a:spLocks noGrp="1"/>
          </p:cNvSpPr>
          <p:nvPr>
            <p:ph type="body" sz="quarter" idx="45" hasCustomPrompt="1"/>
          </p:nvPr>
        </p:nvSpPr>
        <p:spPr>
          <a:xfrm>
            <a:off x="6172200" y="3044952"/>
            <a:ext cx="1130626" cy="1289050"/>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46" name="Text Placeholder 2">
            <a:extLst>
              <a:ext uri="{FF2B5EF4-FFF2-40B4-BE49-F238E27FC236}">
                <a16:creationId xmlns:a16="http://schemas.microsoft.com/office/drawing/2014/main" id="{EF72F97E-E60E-FB4D-82AA-CB9ACA474A87}"/>
              </a:ext>
            </a:extLst>
          </p:cNvPr>
          <p:cNvSpPr>
            <a:spLocks noGrp="1"/>
          </p:cNvSpPr>
          <p:nvPr>
            <p:ph type="body" sz="quarter" idx="46" hasCustomPrompt="1"/>
          </p:nvPr>
        </p:nvSpPr>
        <p:spPr>
          <a:xfrm>
            <a:off x="7596233" y="3044952"/>
            <a:ext cx="1130626" cy="1289050"/>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Tree>
    <p:extLst>
      <p:ext uri="{BB962C8B-B14F-4D97-AF65-F5344CB8AC3E}">
        <p14:creationId xmlns:p14="http://schemas.microsoft.com/office/powerpoint/2010/main" val="2752133198"/>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ext Only-No Subhead">
    <p:bg>
      <p:bgPr>
        <a:solidFill>
          <a:srgbClr val="000F7E"/>
        </a:solidFill>
        <a:effectLst/>
      </p:bgPr>
    </p:bg>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457200" y="457200"/>
            <a:ext cx="8229600" cy="669156"/>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424F4C0B-8E0E-D247-8998-89B0F977E901}"/>
              </a:ext>
            </a:extLst>
          </p:cNvPr>
          <p:cNvSpPr>
            <a:spLocks noGrp="1"/>
          </p:cNvSpPr>
          <p:nvPr>
            <p:ph type="body" sz="quarter" idx="19" hasCustomPrompt="1"/>
          </p:nvPr>
        </p:nvSpPr>
        <p:spPr>
          <a:xfrm>
            <a:off x="457200" y="1143000"/>
            <a:ext cx="12463272" cy="3195638"/>
          </a:xfrm>
        </p:spPr>
        <p:txBody>
          <a:bodyPr wrap="square" lIns="0" tIns="0" rIns="0" bIns="0">
            <a:noAutofit/>
          </a:bodyPr>
          <a:lstStyle>
            <a:lvl1pPr marL="230188" indent="-230188">
              <a:lnSpc>
                <a:spcPct val="100000"/>
              </a:lnSpc>
              <a:spcBef>
                <a:spcPts val="600"/>
              </a:spcBef>
              <a:tabLst/>
              <a:defRPr>
                <a:solidFill>
                  <a:schemeClr val="bg1"/>
                </a:solidFill>
              </a:defRPr>
            </a:lvl1pPr>
            <a:lvl2pPr marL="460375" indent="-230188">
              <a:tabLst/>
              <a:defRPr>
                <a:solidFill>
                  <a:schemeClr val="bg1"/>
                </a:solidFill>
              </a:defRPr>
            </a:lvl2pPr>
            <a:lvl3pPr>
              <a:defRPr>
                <a:solidFill>
                  <a:schemeClr val="bg1"/>
                </a:solidFill>
              </a:defRPr>
            </a:lvl3pPr>
            <a:lvl4pPr marL="914400" indent="-227013">
              <a:tabLst/>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868955729"/>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ue Background_TOC or Agenda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49708-8F60-B848-8CBD-C589BF8C177E}"/>
              </a:ext>
            </a:extLst>
          </p:cNvPr>
          <p:cNvSpPr>
            <a:spLocks noGrp="1"/>
          </p:cNvSpPr>
          <p:nvPr>
            <p:ph type="ctrTitle" hasCustomPrompt="1"/>
          </p:nvPr>
        </p:nvSpPr>
        <p:spPr>
          <a:xfrm>
            <a:off x="457200" y="457200"/>
            <a:ext cx="8229600" cy="685800"/>
          </a:xfrm>
        </p:spPr>
        <p:txBody>
          <a:bodyPr anchor="t" anchorCtr="0"/>
          <a:lstStyle>
            <a:lvl1pPr algn="l">
              <a:defRPr sz="2400" baseline="0">
                <a:latin typeface="Arial" panose="020B0604020202020204" pitchFamily="34" charset="0"/>
              </a:defRPr>
            </a:lvl1pPr>
          </a:lstStyle>
          <a:p>
            <a:r>
              <a:rPr lang="en-US" dirty="0"/>
              <a:t>Click to add Title, Table of Contents, or Agenda</a:t>
            </a:r>
          </a:p>
        </p:txBody>
      </p:sp>
      <p:sp>
        <p:nvSpPr>
          <p:cNvPr id="9" name="Text Placeholder 8">
            <a:extLst>
              <a:ext uri="{FF2B5EF4-FFF2-40B4-BE49-F238E27FC236}">
                <a16:creationId xmlns:a16="http://schemas.microsoft.com/office/drawing/2014/main" id="{9F7BDE90-6843-5841-BCCB-3479AD558E83}"/>
              </a:ext>
            </a:extLst>
          </p:cNvPr>
          <p:cNvSpPr>
            <a:spLocks noGrp="1"/>
          </p:cNvSpPr>
          <p:nvPr>
            <p:ph type="body" sz="quarter" idx="10"/>
          </p:nvPr>
        </p:nvSpPr>
        <p:spPr>
          <a:xfrm>
            <a:off x="457200" y="1143000"/>
            <a:ext cx="8229600" cy="3200400"/>
          </a:xfrm>
        </p:spPr>
        <p:txBody>
          <a:bodyPr/>
          <a:lstStyle>
            <a:lvl1pPr marL="228600" indent="-228600">
              <a:buClr>
                <a:schemeClr val="bg1"/>
              </a:buClr>
              <a:tabLst/>
              <a:defRPr/>
            </a:lvl1pPr>
            <a:lvl2pPr marL="458788" indent="-230188">
              <a:buClr>
                <a:schemeClr val="bg1"/>
              </a:buClr>
              <a:buFont typeface="System Font Regular"/>
              <a:buChar char="⁃"/>
              <a:tabLst/>
              <a:defRPr/>
            </a:lvl2pPr>
            <a:lvl3pPr marL="687388" indent="-228600">
              <a:buClr>
                <a:schemeClr val="bg1"/>
              </a:buClr>
              <a:tabLst/>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760208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and Photo Statement_White Backgroun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376672" y="0"/>
            <a:ext cx="3767327" cy="5143500"/>
          </a:xfrm>
          <a:noFill/>
          <a:ln>
            <a:noFill/>
          </a:ln>
        </p:spPr>
        <p:txBody>
          <a:bodyPr/>
          <a:lstStyle>
            <a:lvl1pPr>
              <a:buFontTx/>
              <a:buNone/>
              <a:defRPr>
                <a:solidFill>
                  <a:srgbClr val="000F7E"/>
                </a:solidFill>
                <a:latin typeface="Arial" panose="020B0604020202020204" pitchFamily="34" charset="0"/>
                <a:cs typeface="Arial" panose="020B0604020202020204" pitchFamily="34" charset="0"/>
              </a:defRPr>
            </a:lvl1pPr>
          </a:lstStyle>
          <a:p>
            <a:r>
              <a:rPr lang="en-US" dirty="0"/>
              <a:t>Click icon to add picture</a:t>
            </a:r>
          </a:p>
        </p:txBody>
      </p:sp>
      <p:sp>
        <p:nvSpPr>
          <p:cNvPr id="10" name="Text Placeholder 9">
            <a:extLst>
              <a:ext uri="{FF2B5EF4-FFF2-40B4-BE49-F238E27FC236}">
                <a16:creationId xmlns:a16="http://schemas.microsoft.com/office/drawing/2014/main" id="{0E3296A8-807F-5647-9E27-81056A80893E}"/>
              </a:ext>
            </a:extLst>
          </p:cNvPr>
          <p:cNvSpPr>
            <a:spLocks noGrp="1"/>
          </p:cNvSpPr>
          <p:nvPr>
            <p:ph type="body" sz="quarter" idx="14" hasCustomPrompt="1"/>
          </p:nvPr>
        </p:nvSpPr>
        <p:spPr>
          <a:xfrm>
            <a:off x="457200" y="457200"/>
            <a:ext cx="4526280" cy="669156"/>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14" name="Text Placeholder 13">
            <a:extLst>
              <a:ext uri="{FF2B5EF4-FFF2-40B4-BE49-F238E27FC236}">
                <a16:creationId xmlns:a16="http://schemas.microsoft.com/office/drawing/2014/main" id="{A66E7E14-724D-564D-8C8A-AA19AF322B91}"/>
              </a:ext>
            </a:extLst>
          </p:cNvPr>
          <p:cNvSpPr>
            <a:spLocks noGrp="1"/>
          </p:cNvSpPr>
          <p:nvPr>
            <p:ph type="body" sz="quarter" idx="18" hasCustomPrompt="1"/>
          </p:nvPr>
        </p:nvSpPr>
        <p:spPr>
          <a:xfrm>
            <a:off x="3871609" y="4420821"/>
            <a:ext cx="1505063" cy="4251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 name="Text Placeholder 2">
            <a:extLst>
              <a:ext uri="{FF2B5EF4-FFF2-40B4-BE49-F238E27FC236}">
                <a16:creationId xmlns:a16="http://schemas.microsoft.com/office/drawing/2014/main" id="{CBC950A1-C470-5C48-B92A-282D2269A941}"/>
              </a:ext>
            </a:extLst>
          </p:cNvPr>
          <p:cNvSpPr>
            <a:spLocks noGrp="1"/>
          </p:cNvSpPr>
          <p:nvPr>
            <p:ph type="body" sz="quarter" idx="19" hasCustomPrompt="1"/>
          </p:nvPr>
        </p:nvSpPr>
        <p:spPr>
          <a:xfrm>
            <a:off x="457200" y="1143000"/>
            <a:ext cx="4525963" cy="3195638"/>
          </a:xfrm>
        </p:spPr>
        <p:txBody>
          <a:bodyPr lIns="0" tIns="0" rIns="0" bIns="0">
            <a:noAutofit/>
          </a:bodyPr>
          <a:lstStyle>
            <a:lvl1pPr marL="230188" indent="-230188">
              <a:lnSpc>
                <a:spcPct val="100000"/>
              </a:lnSpc>
              <a:spcBef>
                <a:spcPts val="600"/>
              </a:spcBef>
              <a:tabLst/>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425594958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ue Background 2_TOC or 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49708-8F60-B848-8CBD-C589BF8C177E}"/>
              </a:ext>
            </a:extLst>
          </p:cNvPr>
          <p:cNvSpPr>
            <a:spLocks noGrp="1"/>
          </p:cNvSpPr>
          <p:nvPr>
            <p:ph type="ctrTitle" hasCustomPrompt="1"/>
          </p:nvPr>
        </p:nvSpPr>
        <p:spPr>
          <a:xfrm>
            <a:off x="457200" y="457200"/>
            <a:ext cx="8229600" cy="685800"/>
          </a:xfrm>
        </p:spPr>
        <p:txBody>
          <a:bodyPr anchor="t" anchorCtr="0"/>
          <a:lstStyle>
            <a:lvl1pPr algn="l">
              <a:defRPr sz="2400" baseline="0">
                <a:latin typeface="Arial" panose="020B0604020202020204" pitchFamily="34" charset="0"/>
              </a:defRPr>
            </a:lvl1pPr>
          </a:lstStyle>
          <a:p>
            <a:r>
              <a:rPr lang="en-US" dirty="0"/>
              <a:t>Click to add Title, Table of Contents, or Agenda</a:t>
            </a:r>
          </a:p>
        </p:txBody>
      </p:sp>
      <p:sp>
        <p:nvSpPr>
          <p:cNvPr id="9" name="Text Placeholder 8">
            <a:extLst>
              <a:ext uri="{FF2B5EF4-FFF2-40B4-BE49-F238E27FC236}">
                <a16:creationId xmlns:a16="http://schemas.microsoft.com/office/drawing/2014/main" id="{9F7BDE90-6843-5841-BCCB-3479AD558E83}"/>
              </a:ext>
            </a:extLst>
          </p:cNvPr>
          <p:cNvSpPr>
            <a:spLocks noGrp="1"/>
          </p:cNvSpPr>
          <p:nvPr>
            <p:ph type="body" sz="quarter" idx="10"/>
          </p:nvPr>
        </p:nvSpPr>
        <p:spPr>
          <a:xfrm>
            <a:off x="457200" y="1143000"/>
            <a:ext cx="8229600" cy="3200400"/>
          </a:xfrm>
        </p:spPr>
        <p:txBody>
          <a:bodyPr/>
          <a:lstStyle>
            <a:lvl1pPr marL="228600" indent="-217488">
              <a:buClr>
                <a:srgbClr val="3296DC"/>
              </a:buClr>
              <a:buFont typeface="+mj-lt"/>
              <a:buAutoNum type="arabicPeriod"/>
              <a:tabLst/>
              <a:defRPr/>
            </a:lvl1pPr>
            <a:lvl2pPr marL="458788" indent="-230188">
              <a:buClr>
                <a:srgbClr val="3296DC"/>
              </a:buClr>
              <a:buFont typeface="+mj-lt"/>
              <a:buAutoNum type="arabicPeriod"/>
              <a:tabLst/>
              <a:defRPr/>
            </a:lvl2pPr>
            <a:lvl3pPr marL="687388" indent="-228600">
              <a:buClr>
                <a:srgbClr val="3296DC"/>
              </a:buClr>
              <a:buFont typeface="+mj-lt"/>
              <a:buAutoNum type="arabicPeriod"/>
              <a:tabLst/>
              <a:defRPr/>
            </a:lvl3pPr>
            <a:lvl4pPr marL="1546225" indent="-174625">
              <a:tabLst/>
              <a:defRPr/>
            </a:lvl4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682987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Only-No Subhea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457200" y="457200"/>
            <a:ext cx="8229600" cy="669156"/>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424F4C0B-8E0E-D247-8998-89B0F977E901}"/>
              </a:ext>
            </a:extLst>
          </p:cNvPr>
          <p:cNvSpPr>
            <a:spLocks noGrp="1"/>
          </p:cNvSpPr>
          <p:nvPr>
            <p:ph type="body" sz="quarter" idx="19" hasCustomPrompt="1"/>
          </p:nvPr>
        </p:nvSpPr>
        <p:spPr>
          <a:xfrm>
            <a:off x="457200" y="1143000"/>
            <a:ext cx="8229600" cy="3195638"/>
          </a:xfrm>
        </p:spPr>
        <p:txBody>
          <a:bodyPr wrap="square" lIns="0" tIns="0" rIns="0" bIns="0">
            <a:noAutofit/>
          </a:bodyPr>
          <a:lstStyle>
            <a:lvl1pPr marL="230188" indent="-230188">
              <a:lnSpc>
                <a:spcPct val="100000"/>
              </a:lnSpc>
              <a:spcBef>
                <a:spcPts val="600"/>
              </a:spcBef>
              <a:tabLst/>
              <a:defRPr>
                <a:solidFill>
                  <a:schemeClr val="tx1"/>
                </a:solidFill>
              </a:defRPr>
            </a:lvl1pPr>
            <a:lvl2pPr marL="460375" indent="-230188">
              <a:tabLst/>
              <a:defRPr>
                <a:solidFill>
                  <a:schemeClr val="tx1"/>
                </a:solidFill>
              </a:defRPr>
            </a:lvl2pPr>
            <a:lvl3pPr>
              <a:defRPr>
                <a:solidFill>
                  <a:schemeClr val="tx1"/>
                </a:solidFill>
              </a:defRPr>
            </a:lvl3pPr>
            <a:lvl4pPr marL="914400" indent="-227013">
              <a:tabLst/>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17765500"/>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w logo wtrm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51CB73A-3EB2-0F4B-A749-FE602CE5F246}"/>
              </a:ext>
            </a:extLst>
          </p:cNvPr>
          <p:cNvPicPr>
            <a:picLocks noChangeAspect="1"/>
          </p:cNvPicPr>
          <p:nvPr userDrawn="1"/>
        </p:nvPicPr>
        <p:blipFill rotWithShape="1">
          <a:blip r:embed="rId2"/>
          <a:srcRect l="7867" t="3208" r="30052" b="19629"/>
          <a:stretch/>
        </p:blipFill>
        <p:spPr>
          <a:xfrm>
            <a:off x="3064933" y="-141546"/>
            <a:ext cx="6079068" cy="5285046"/>
          </a:xfrm>
          <a:prstGeom prst="rect">
            <a:avLst/>
          </a:prstGeom>
        </p:spPr>
      </p:pic>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457200" y="457200"/>
            <a:ext cx="8226054" cy="669156"/>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790429E5-795A-8A43-A273-2BC100111C02}"/>
              </a:ext>
            </a:extLst>
          </p:cNvPr>
          <p:cNvSpPr>
            <a:spLocks noGrp="1"/>
          </p:cNvSpPr>
          <p:nvPr>
            <p:ph type="body" sz="quarter" idx="19" hasCustomPrompt="1"/>
          </p:nvPr>
        </p:nvSpPr>
        <p:spPr>
          <a:xfrm>
            <a:off x="457200" y="1142999"/>
            <a:ext cx="8226054" cy="3200400"/>
          </a:xfrm>
        </p:spPr>
        <p:txBody>
          <a:bodyPr lIns="0" tIns="0" rIns="0" bIns="0">
            <a:noAutofit/>
          </a:bodyPr>
          <a:lstStyle>
            <a:lvl1pPr marL="230188" indent="-230188">
              <a:lnSpc>
                <a:spcPct val="100000"/>
              </a:lnSpc>
              <a:spcBef>
                <a:spcPts val="600"/>
              </a:spcBef>
              <a:tabLst/>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8" name="Slide Number Placeholder 3">
            <a:extLst>
              <a:ext uri="{FF2B5EF4-FFF2-40B4-BE49-F238E27FC236}">
                <a16:creationId xmlns:a16="http://schemas.microsoft.com/office/drawing/2014/main" id="{351EB0E6-A70D-CE45-BB73-DE0110A910ED}"/>
              </a:ext>
            </a:extLst>
          </p:cNvPr>
          <p:cNvSpPr txBox="1">
            <a:spLocks/>
          </p:cNvSpPr>
          <p:nvPr userDrawn="1"/>
        </p:nvSpPr>
        <p:spPr>
          <a:xfrm>
            <a:off x="8705088" y="4846001"/>
            <a:ext cx="220485" cy="20285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65000"/>
                  </a:schemeClr>
                </a:solidFill>
              </a:rPr>
              <a:t>  </a:t>
            </a:r>
            <a:fld id="{F16E1515-8F3D-DE4D-94E5-8D9BEBCD7A49}" type="slidenum">
              <a:rPr lang="en-US" smtClean="0">
                <a:solidFill>
                  <a:schemeClr val="bg1">
                    <a:lumMod val="65000"/>
                  </a:schemeClr>
                </a:solidFill>
              </a:rPr>
              <a:pPr/>
              <a:t>‹#›</a:t>
            </a:fld>
            <a:endParaRPr lang="en-US" dirty="0">
              <a:solidFill>
                <a:schemeClr val="bg1">
                  <a:lumMod val="65000"/>
                </a:schemeClr>
              </a:solidFill>
            </a:endParaRPr>
          </a:p>
        </p:txBody>
      </p:sp>
      <p:sp>
        <p:nvSpPr>
          <p:cNvPr id="9" name="Date Placeholder 3">
            <a:extLst>
              <a:ext uri="{FF2B5EF4-FFF2-40B4-BE49-F238E27FC236}">
                <a16:creationId xmlns:a16="http://schemas.microsoft.com/office/drawing/2014/main" id="{E7AA508B-E60F-E649-B511-759C564E884D}"/>
              </a:ext>
            </a:extLst>
          </p:cNvPr>
          <p:cNvSpPr txBox="1">
            <a:spLocks/>
          </p:cNvSpPr>
          <p:nvPr userDrawn="1"/>
        </p:nvSpPr>
        <p:spPr>
          <a:xfrm>
            <a:off x="8074152" y="4846320"/>
            <a:ext cx="609914" cy="148504"/>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B39BF0A-C635-544F-850F-946AD8E7975B}" type="datetime1">
              <a:rPr lang="en-US" smtClean="0"/>
              <a:pPr/>
              <a:t>9/8/24</a:t>
            </a:fld>
            <a:endParaRPr lang="en-US" dirty="0"/>
          </a:p>
        </p:txBody>
      </p:sp>
    </p:spTree>
    <p:extLst>
      <p:ext uri="{BB962C8B-B14F-4D97-AF65-F5344CB8AC3E}">
        <p14:creationId xmlns:p14="http://schemas.microsoft.com/office/powerpoint/2010/main" val="3229979990"/>
      </p:ext>
    </p:extLst>
  </p:cSld>
  <p:clrMapOvr>
    <a:masterClrMapping/>
  </p:clrMapOvr>
  <p:extLst>
    <p:ext uri="{DCECCB84-F9BA-43D5-87BE-67443E8EF086}">
      <p15:sldGuideLst xmlns:p15="http://schemas.microsoft.com/office/powerpoint/2012/main">
        <p15:guide id="1" orient="horz" pos="180" userDrawn="1">
          <p15:clr>
            <a:srgbClr val="FBAE40"/>
          </p15:clr>
        </p15:guide>
        <p15:guide id="2"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7225D86E-8C5D-1841-9FAC-7F27816076DA}"/>
              </a:ext>
            </a:extLst>
          </p:cNvPr>
          <p:cNvSpPr>
            <a:spLocks noGrp="1"/>
          </p:cNvSpPr>
          <p:nvPr>
            <p:ph type="body" sz="quarter" idx="15" hasCustomPrompt="1"/>
          </p:nvPr>
        </p:nvSpPr>
        <p:spPr>
          <a:xfrm>
            <a:off x="457200" y="1143000"/>
            <a:ext cx="8226055" cy="272381"/>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457200" y="457200"/>
            <a:ext cx="8226054" cy="669156"/>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790429E5-795A-8A43-A273-2BC100111C02}"/>
              </a:ext>
            </a:extLst>
          </p:cNvPr>
          <p:cNvSpPr>
            <a:spLocks noGrp="1"/>
          </p:cNvSpPr>
          <p:nvPr>
            <p:ph type="body" sz="quarter" idx="19" hasCustomPrompt="1"/>
          </p:nvPr>
        </p:nvSpPr>
        <p:spPr>
          <a:xfrm>
            <a:off x="457200" y="1508760"/>
            <a:ext cx="8226054" cy="2906613"/>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650234188"/>
      </p:ext>
    </p:extLst>
  </p:cSld>
  <p:clrMapOvr>
    <a:masterClrMapping/>
  </p:clrMapOvr>
  <p:extLst>
    <p:ext uri="{DCECCB84-F9BA-43D5-87BE-67443E8EF086}">
      <p15:sldGuideLst xmlns:p15="http://schemas.microsoft.com/office/powerpoint/2012/main">
        <p15:guide id="1" orient="horz" pos="3108" userDrawn="1">
          <p15:clr>
            <a:srgbClr val="FBAE40"/>
          </p15:clr>
        </p15:guide>
        <p15:guide id="2"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l White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7828731"/>
      </p:ext>
    </p:extLst>
  </p:cSld>
  <p:clrMapOvr>
    <a:masterClrMapping/>
  </p:clrMapOvr>
  <p:extLst>
    <p:ext uri="{DCECCB84-F9BA-43D5-87BE-67443E8EF086}">
      <p15:sldGuideLst xmlns:p15="http://schemas.microsoft.com/office/powerpoint/2012/main">
        <p15:guide id="1" orient="horz" pos="300" userDrawn="1">
          <p15:clr>
            <a:srgbClr val="FBAE40"/>
          </p15:clr>
        </p15:guide>
        <p15:guide id="2" pos="28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cent with Text and 1 Photo">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376672" y="0"/>
            <a:ext cx="3767327" cy="514350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6" name="Rectangle 5">
            <a:extLst>
              <a:ext uri="{FF2B5EF4-FFF2-40B4-BE49-F238E27FC236}">
                <a16:creationId xmlns:a16="http://schemas.microsoft.com/office/drawing/2014/main" id="{8D1DBF6C-0676-5247-8404-7764B27D9124}"/>
              </a:ext>
            </a:extLst>
          </p:cNvPr>
          <p:cNvSpPr/>
          <p:nvPr userDrawn="1"/>
        </p:nvSpPr>
        <p:spPr>
          <a:xfrm>
            <a:off x="0" y="0"/>
            <a:ext cx="5376672" cy="5143500"/>
          </a:xfrm>
          <a:prstGeom prst="rect">
            <a:avLst/>
          </a:prstGeom>
          <a:solidFill>
            <a:srgbClr val="000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9">
            <a:extLst>
              <a:ext uri="{FF2B5EF4-FFF2-40B4-BE49-F238E27FC236}">
                <a16:creationId xmlns:a16="http://schemas.microsoft.com/office/drawing/2014/main" id="{EDF54824-3A03-A745-AD49-C744B2A21DEA}"/>
              </a:ext>
            </a:extLst>
          </p:cNvPr>
          <p:cNvSpPr>
            <a:spLocks noGrp="1"/>
          </p:cNvSpPr>
          <p:nvPr>
            <p:ph type="body" sz="quarter" idx="14" hasCustomPrompt="1"/>
          </p:nvPr>
        </p:nvSpPr>
        <p:spPr>
          <a:xfrm>
            <a:off x="457200" y="457200"/>
            <a:ext cx="4523368" cy="669156"/>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17" name="Text Placeholder 13">
            <a:extLst>
              <a:ext uri="{FF2B5EF4-FFF2-40B4-BE49-F238E27FC236}">
                <a16:creationId xmlns:a16="http://schemas.microsoft.com/office/drawing/2014/main" id="{2709C09F-8C0C-7248-AEB2-1C7859F51F5A}"/>
              </a:ext>
            </a:extLst>
          </p:cNvPr>
          <p:cNvSpPr>
            <a:spLocks noGrp="1"/>
          </p:cNvSpPr>
          <p:nvPr>
            <p:ph type="body" sz="quarter" idx="18" hasCustomPrompt="1"/>
          </p:nvPr>
        </p:nvSpPr>
        <p:spPr>
          <a:xfrm>
            <a:off x="3871609" y="4420821"/>
            <a:ext cx="1505254" cy="4251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9" name="Text Placeholder 2">
            <a:extLst>
              <a:ext uri="{FF2B5EF4-FFF2-40B4-BE49-F238E27FC236}">
                <a16:creationId xmlns:a16="http://schemas.microsoft.com/office/drawing/2014/main" id="{6E94CDEA-D510-9F45-84BD-82CAA8464E4C}"/>
              </a:ext>
            </a:extLst>
          </p:cNvPr>
          <p:cNvSpPr>
            <a:spLocks noGrp="1"/>
          </p:cNvSpPr>
          <p:nvPr>
            <p:ph type="body" sz="quarter" idx="19" hasCustomPrompt="1"/>
          </p:nvPr>
        </p:nvSpPr>
        <p:spPr>
          <a:xfrm>
            <a:off x="457200" y="1143000"/>
            <a:ext cx="4525963" cy="3195638"/>
          </a:xfrm>
        </p:spPr>
        <p:txBody>
          <a:bodyPr lIns="0" tIns="0" rIns="0" bIns="0">
            <a:noAutofit/>
          </a:bodyPr>
          <a:lstStyle>
            <a:lvl1pPr marL="182880" indent="-182880">
              <a:lnSpc>
                <a:spcPct val="100000"/>
              </a:lnSpc>
              <a:spcBef>
                <a:spcPts val="600"/>
              </a:spcBef>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pic>
        <p:nvPicPr>
          <p:cNvPr id="10" name="Picture 9">
            <a:extLst>
              <a:ext uri="{FF2B5EF4-FFF2-40B4-BE49-F238E27FC236}">
                <a16:creationId xmlns:a16="http://schemas.microsoft.com/office/drawing/2014/main" id="{D444A7A8-335B-174E-9471-7B8989F42967}"/>
              </a:ext>
            </a:extLst>
          </p:cNvPr>
          <p:cNvPicPr>
            <a:picLocks noChangeAspect="1"/>
          </p:cNvPicPr>
          <p:nvPr userDrawn="1"/>
        </p:nvPicPr>
        <p:blipFill>
          <a:blip r:embed="rId2"/>
          <a:stretch>
            <a:fillRect/>
          </a:stretch>
        </p:blipFill>
        <p:spPr>
          <a:xfrm>
            <a:off x="329184" y="4809234"/>
            <a:ext cx="1037332" cy="202856"/>
          </a:xfrm>
          <a:prstGeom prst="rect">
            <a:avLst/>
          </a:prstGeom>
        </p:spPr>
      </p:pic>
    </p:spTree>
    <p:extLst>
      <p:ext uri="{BB962C8B-B14F-4D97-AF65-F5344CB8AC3E}">
        <p14:creationId xmlns:p14="http://schemas.microsoft.com/office/powerpoint/2010/main" val="3538925545"/>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2 Photos_Whit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856035B-8130-D844-B0F2-44CBE0D28699}"/>
              </a:ext>
            </a:extLst>
          </p:cNvPr>
          <p:cNvSpPr>
            <a:spLocks noGrp="1"/>
          </p:cNvSpPr>
          <p:nvPr>
            <p:ph type="pic" sz="quarter" idx="16"/>
          </p:nvPr>
        </p:nvSpPr>
        <p:spPr>
          <a:xfrm>
            <a:off x="5376673" y="2571750"/>
            <a:ext cx="3767327" cy="2571750"/>
          </a:xfrm>
          <a:noFill/>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376672" y="0"/>
            <a:ext cx="3767328" cy="257175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Tx/>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Tx/>
              <a:buNone/>
              <a:tabLst/>
              <a:defRPr/>
            </a:pPr>
            <a:r>
              <a:rPr lang="en-US" dirty="0"/>
              <a:t>Click icon to add picture</a:t>
            </a:r>
          </a:p>
          <a:p>
            <a:endParaRPr lang="en-US" dirty="0"/>
          </a:p>
        </p:txBody>
      </p:sp>
      <p:sp>
        <p:nvSpPr>
          <p:cNvPr id="21" name="Text Placeholder 9">
            <a:extLst>
              <a:ext uri="{FF2B5EF4-FFF2-40B4-BE49-F238E27FC236}">
                <a16:creationId xmlns:a16="http://schemas.microsoft.com/office/drawing/2014/main" id="{B4117486-5C49-E242-8CBE-03C8F8711246}"/>
              </a:ext>
            </a:extLst>
          </p:cNvPr>
          <p:cNvSpPr>
            <a:spLocks noGrp="1"/>
          </p:cNvSpPr>
          <p:nvPr>
            <p:ph type="body" sz="quarter" idx="14" hasCustomPrompt="1"/>
          </p:nvPr>
        </p:nvSpPr>
        <p:spPr>
          <a:xfrm>
            <a:off x="457200" y="457200"/>
            <a:ext cx="4523368" cy="667512"/>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24" name="Text Placeholder 13">
            <a:extLst>
              <a:ext uri="{FF2B5EF4-FFF2-40B4-BE49-F238E27FC236}">
                <a16:creationId xmlns:a16="http://schemas.microsoft.com/office/drawing/2014/main" id="{FE409C5D-AFD1-7745-A713-F12280BE810D}"/>
              </a:ext>
            </a:extLst>
          </p:cNvPr>
          <p:cNvSpPr>
            <a:spLocks noGrp="1"/>
          </p:cNvSpPr>
          <p:nvPr>
            <p:ph type="body" sz="quarter" idx="19" hasCustomPrompt="1"/>
          </p:nvPr>
        </p:nvSpPr>
        <p:spPr>
          <a:xfrm>
            <a:off x="3871609" y="4420821"/>
            <a:ext cx="1505254" cy="4251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9" name="Text Placeholder 2">
            <a:extLst>
              <a:ext uri="{FF2B5EF4-FFF2-40B4-BE49-F238E27FC236}">
                <a16:creationId xmlns:a16="http://schemas.microsoft.com/office/drawing/2014/main" id="{AE46F9CE-9C02-284E-A17F-0C31F82B2F5B}"/>
              </a:ext>
            </a:extLst>
          </p:cNvPr>
          <p:cNvSpPr>
            <a:spLocks noGrp="1"/>
          </p:cNvSpPr>
          <p:nvPr>
            <p:ph type="body" sz="quarter" idx="20" hasCustomPrompt="1"/>
          </p:nvPr>
        </p:nvSpPr>
        <p:spPr>
          <a:xfrm>
            <a:off x="457200" y="1143000"/>
            <a:ext cx="4525963" cy="3195638"/>
          </a:xfrm>
        </p:spPr>
        <p:txBody>
          <a:bodyPr lIns="0" tIns="0" rIns="0" bIns="0">
            <a:noAutofit/>
          </a:bodyPr>
          <a:lstStyle>
            <a:lvl1pPr marL="182880" indent="-182880">
              <a:lnSpc>
                <a:spcPct val="100000"/>
              </a:lnSpc>
              <a:spcBef>
                <a:spcPts val="600"/>
              </a:spcBef>
              <a:defRPr/>
            </a:lvl1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79677387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cent with 2 Photos and Blu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856035B-8130-D844-B0F2-44CBE0D28699}"/>
              </a:ext>
            </a:extLst>
          </p:cNvPr>
          <p:cNvSpPr>
            <a:spLocks noGrp="1"/>
          </p:cNvSpPr>
          <p:nvPr>
            <p:ph type="pic" sz="quarter" idx="16"/>
          </p:nvPr>
        </p:nvSpPr>
        <p:spPr>
          <a:xfrm>
            <a:off x="5376673" y="2571750"/>
            <a:ext cx="3767328" cy="2571750"/>
          </a:xfrm>
          <a:noFill/>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9198D"/>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6" name="Rectangle 5">
            <a:extLst>
              <a:ext uri="{FF2B5EF4-FFF2-40B4-BE49-F238E27FC236}">
                <a16:creationId xmlns:a16="http://schemas.microsoft.com/office/drawing/2014/main" id="{8D1DBF6C-0676-5247-8404-7764B27D9124}"/>
              </a:ext>
            </a:extLst>
          </p:cNvPr>
          <p:cNvSpPr/>
          <p:nvPr userDrawn="1"/>
        </p:nvSpPr>
        <p:spPr>
          <a:xfrm>
            <a:off x="0" y="0"/>
            <a:ext cx="5376672" cy="5143500"/>
          </a:xfrm>
          <a:prstGeom prst="rect">
            <a:avLst/>
          </a:prstGeom>
          <a:solidFill>
            <a:srgbClr val="000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376672" y="0"/>
            <a:ext cx="3767328" cy="257175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9198D"/>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a:p>
            <a:endParaRPr lang="en-US" dirty="0"/>
          </a:p>
        </p:txBody>
      </p:sp>
      <p:sp>
        <p:nvSpPr>
          <p:cNvPr id="14" name="Text Placeholder 9">
            <a:extLst>
              <a:ext uri="{FF2B5EF4-FFF2-40B4-BE49-F238E27FC236}">
                <a16:creationId xmlns:a16="http://schemas.microsoft.com/office/drawing/2014/main" id="{225C079B-5F34-5149-9937-5E0A7D19101F}"/>
              </a:ext>
            </a:extLst>
          </p:cNvPr>
          <p:cNvSpPr>
            <a:spLocks noGrp="1"/>
          </p:cNvSpPr>
          <p:nvPr>
            <p:ph type="body" sz="quarter" idx="14" hasCustomPrompt="1"/>
          </p:nvPr>
        </p:nvSpPr>
        <p:spPr>
          <a:xfrm>
            <a:off x="457200" y="457200"/>
            <a:ext cx="4523368" cy="667512"/>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21" name="Text Placeholder 13">
            <a:extLst>
              <a:ext uri="{FF2B5EF4-FFF2-40B4-BE49-F238E27FC236}">
                <a16:creationId xmlns:a16="http://schemas.microsoft.com/office/drawing/2014/main" id="{2C113B2A-25B6-4D4F-BE66-8FD128DADFB0}"/>
              </a:ext>
            </a:extLst>
          </p:cNvPr>
          <p:cNvSpPr>
            <a:spLocks noGrp="1"/>
          </p:cNvSpPr>
          <p:nvPr>
            <p:ph type="body" sz="quarter" idx="19" hasCustomPrompt="1"/>
          </p:nvPr>
        </p:nvSpPr>
        <p:spPr>
          <a:xfrm>
            <a:off x="3871609" y="4420821"/>
            <a:ext cx="1505254" cy="4251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9" name="Text Placeholder 2">
            <a:extLst>
              <a:ext uri="{FF2B5EF4-FFF2-40B4-BE49-F238E27FC236}">
                <a16:creationId xmlns:a16="http://schemas.microsoft.com/office/drawing/2014/main" id="{24511911-ADCF-3F4A-9C7A-1469A5E07464}"/>
              </a:ext>
            </a:extLst>
          </p:cNvPr>
          <p:cNvSpPr>
            <a:spLocks noGrp="1"/>
          </p:cNvSpPr>
          <p:nvPr>
            <p:ph type="body" sz="quarter" idx="20" hasCustomPrompt="1"/>
          </p:nvPr>
        </p:nvSpPr>
        <p:spPr>
          <a:xfrm>
            <a:off x="457200" y="1143000"/>
            <a:ext cx="4525963" cy="3195638"/>
          </a:xfrm>
        </p:spPr>
        <p:txBody>
          <a:bodyPr lIns="0" tIns="0" rIns="0" bIns="0">
            <a:noAutofit/>
          </a:bodyPr>
          <a:lstStyle>
            <a:lvl1pPr marL="182880" indent="-182880">
              <a:lnSpc>
                <a:spcPct val="100000"/>
              </a:lnSpc>
              <a:spcBef>
                <a:spcPts val="600"/>
              </a:spcBef>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pic>
        <p:nvPicPr>
          <p:cNvPr id="10" name="Picture 9">
            <a:extLst>
              <a:ext uri="{FF2B5EF4-FFF2-40B4-BE49-F238E27FC236}">
                <a16:creationId xmlns:a16="http://schemas.microsoft.com/office/drawing/2014/main" id="{B3BC7184-67F4-D44E-A683-638A4BD086F4}"/>
              </a:ext>
            </a:extLst>
          </p:cNvPr>
          <p:cNvPicPr>
            <a:picLocks noChangeAspect="1"/>
          </p:cNvPicPr>
          <p:nvPr userDrawn="1"/>
        </p:nvPicPr>
        <p:blipFill>
          <a:blip r:embed="rId2"/>
          <a:stretch>
            <a:fillRect/>
          </a:stretch>
        </p:blipFill>
        <p:spPr>
          <a:xfrm>
            <a:off x="329184" y="4809234"/>
            <a:ext cx="1037332" cy="202856"/>
          </a:xfrm>
          <a:prstGeom prst="rect">
            <a:avLst/>
          </a:prstGeom>
        </p:spPr>
      </p:pic>
    </p:spTree>
    <p:extLst>
      <p:ext uri="{BB962C8B-B14F-4D97-AF65-F5344CB8AC3E}">
        <p14:creationId xmlns:p14="http://schemas.microsoft.com/office/powerpoint/2010/main" val="3054402206"/>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6.png"/><Relationship Id="rId5" Type="http://schemas.openxmlformats.org/officeDocument/2006/relationships/theme" Target="../theme/theme2.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666276"/>
          </a:xfrm>
          <a:prstGeom prst="rect">
            <a:avLst/>
          </a:prstGeom>
        </p:spPr>
        <p:txBody>
          <a:bodyPr vert="horz" lIns="0" tIns="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457200" y="1143000"/>
            <a:ext cx="8229600" cy="3328416"/>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Slide Number Placeholder 3">
            <a:extLst>
              <a:ext uri="{FF2B5EF4-FFF2-40B4-BE49-F238E27FC236}">
                <a16:creationId xmlns:a16="http://schemas.microsoft.com/office/drawing/2014/main" id="{2553C9D7-E9D0-FF4B-A8C0-A88200BA90FB}"/>
              </a:ext>
            </a:extLst>
          </p:cNvPr>
          <p:cNvSpPr txBox="1">
            <a:spLocks/>
          </p:cNvSpPr>
          <p:nvPr userDrawn="1"/>
        </p:nvSpPr>
        <p:spPr>
          <a:xfrm>
            <a:off x="8708182" y="4846001"/>
            <a:ext cx="220485" cy="20285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65000"/>
                  </a:schemeClr>
                </a:solidFill>
              </a:rPr>
              <a:t>  </a:t>
            </a:r>
            <a:fld id="{F16E1515-8F3D-DE4D-94E5-8D9BEBCD7A49}" type="slidenum">
              <a:rPr lang="en-US" smtClean="0">
                <a:solidFill>
                  <a:schemeClr val="bg1">
                    <a:lumMod val="65000"/>
                  </a:schemeClr>
                </a:solidFill>
              </a:rPr>
              <a:pPr/>
              <a:t>‹#›</a:t>
            </a:fld>
            <a:endParaRPr lang="en-US" dirty="0">
              <a:solidFill>
                <a:schemeClr val="bg1">
                  <a:lumMod val="65000"/>
                </a:schemeClr>
              </a:solidFill>
            </a:endParaRPr>
          </a:p>
        </p:txBody>
      </p:sp>
      <p:sp>
        <p:nvSpPr>
          <p:cNvPr id="5" name="Date Placeholder 3">
            <a:extLst>
              <a:ext uri="{FF2B5EF4-FFF2-40B4-BE49-F238E27FC236}">
                <a16:creationId xmlns:a16="http://schemas.microsoft.com/office/drawing/2014/main" id="{DD9D28ED-2D06-3A46-9727-8A9B2D7E7F63}"/>
              </a:ext>
            </a:extLst>
          </p:cNvPr>
          <p:cNvSpPr txBox="1">
            <a:spLocks/>
          </p:cNvSpPr>
          <p:nvPr userDrawn="1"/>
        </p:nvSpPr>
        <p:spPr>
          <a:xfrm>
            <a:off x="8076886" y="4846002"/>
            <a:ext cx="609914" cy="148504"/>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B39BF0A-C635-544F-850F-946AD8E7975B}" type="datetime1">
              <a:rPr lang="en-US" smtClean="0"/>
              <a:pPr/>
              <a:t>9/8/24</a:t>
            </a:fld>
            <a:endParaRPr lang="en-US" dirty="0"/>
          </a:p>
        </p:txBody>
      </p:sp>
      <p:pic>
        <p:nvPicPr>
          <p:cNvPr id="10" name="Picture 9">
            <a:extLst>
              <a:ext uri="{FF2B5EF4-FFF2-40B4-BE49-F238E27FC236}">
                <a16:creationId xmlns:a16="http://schemas.microsoft.com/office/drawing/2014/main" id="{10DDB747-6C5D-1648-A189-AC12B7E17882}"/>
              </a:ext>
            </a:extLst>
          </p:cNvPr>
          <p:cNvPicPr>
            <a:picLocks noChangeAspect="1"/>
          </p:cNvPicPr>
          <p:nvPr userDrawn="1"/>
        </p:nvPicPr>
        <p:blipFill>
          <a:blip r:embed="rId18"/>
          <a:stretch>
            <a:fillRect/>
          </a:stretch>
        </p:blipFill>
        <p:spPr>
          <a:xfrm>
            <a:off x="329184" y="4811397"/>
            <a:ext cx="1033271" cy="202062"/>
          </a:xfrm>
          <a:prstGeom prst="rect">
            <a:avLst/>
          </a:prstGeom>
        </p:spPr>
      </p:pic>
    </p:spTree>
    <p:extLst>
      <p:ext uri="{BB962C8B-B14F-4D97-AF65-F5344CB8AC3E}">
        <p14:creationId xmlns:p14="http://schemas.microsoft.com/office/powerpoint/2010/main" val="3392560624"/>
      </p:ext>
    </p:extLst>
  </p:cSld>
  <p:clrMap bg1="lt1" tx1="dk1" bg2="lt2" tx2="dk2" accent1="accent1" accent2="accent2" accent3="accent3" accent4="accent4" accent5="accent5" accent6="accent6" hlink="hlink" folHlink="folHlink"/>
  <p:sldLayoutIdLst>
    <p:sldLayoutId id="2147483661" r:id="rId1"/>
    <p:sldLayoutId id="2147483687" r:id="rId2"/>
    <p:sldLayoutId id="2147483692" r:id="rId3"/>
    <p:sldLayoutId id="2147483707" r:id="rId4"/>
    <p:sldLayoutId id="2147483686" r:id="rId5"/>
    <p:sldLayoutId id="2147483690" r:id="rId6"/>
    <p:sldLayoutId id="2147483667" r:id="rId7"/>
    <p:sldLayoutId id="2147483688" r:id="rId8"/>
    <p:sldLayoutId id="2147483674" r:id="rId9"/>
    <p:sldLayoutId id="2147483684" r:id="rId10"/>
    <p:sldLayoutId id="2147483678" r:id="rId11"/>
    <p:sldLayoutId id="2147483680" r:id="rId12"/>
    <p:sldLayoutId id="2147483682" r:id="rId13"/>
    <p:sldLayoutId id="2147483689" r:id="rId14"/>
    <p:sldLayoutId id="2147483724" r:id="rId15"/>
    <p:sldLayoutId id="2147483725" r:id="rId16"/>
  </p:sldLayoutIdLst>
  <p:hf hdr="0"/>
  <p:txStyles>
    <p:titleStyle>
      <a:lvl1pPr algn="l" defTabSz="685800" rtl="0" eaLnBrk="1" latinLnBrk="0" hangingPunct="1">
        <a:lnSpc>
          <a:spcPct val="100000"/>
        </a:lnSpc>
        <a:spcBef>
          <a:spcPct val="0"/>
        </a:spcBef>
        <a:buNone/>
        <a:defRPr sz="2400" b="1" kern="1200">
          <a:solidFill>
            <a:srgbClr val="000F7E"/>
          </a:solidFill>
          <a:latin typeface="Arial" panose="020B0604020202020204" pitchFamily="34" charset="0"/>
          <a:ea typeface="+mj-ea"/>
          <a:cs typeface="Arial" panose="020B0604020202020204" pitchFamily="34" charset="0"/>
        </a:defRPr>
      </a:lvl1pPr>
    </p:titleStyle>
    <p:bodyStyle>
      <a:lvl1pPr marL="230188" indent="-222250" algn="l" defTabSz="685800" rtl="0" eaLnBrk="1" latinLnBrk="0" hangingPunct="1">
        <a:lnSpc>
          <a:spcPct val="100000"/>
        </a:lnSpc>
        <a:spcBef>
          <a:spcPts val="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108" userDrawn="1">
          <p15:clr>
            <a:srgbClr val="F26B43"/>
          </p15:clr>
        </p15:guide>
        <p15:guide id="2"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0F7E"/>
        </a:solidFill>
        <a:effectLst/>
      </p:bgPr>
    </p:bg>
    <p:spTree>
      <p:nvGrpSpPr>
        <p:cNvPr id="1" name=""/>
        <p:cNvGrpSpPr/>
        <p:nvPr/>
      </p:nvGrpSpPr>
      <p:grpSpPr>
        <a:xfrm>
          <a:off x="0" y="0"/>
          <a:ext cx="0" cy="0"/>
          <a:chOff x="0" y="0"/>
          <a:chExt cx="0" cy="0"/>
        </a:xfrm>
      </p:grpSpPr>
      <p:sp>
        <p:nvSpPr>
          <p:cNvPr id="9" name="Slide Number Placeholder 3">
            <a:extLst>
              <a:ext uri="{FF2B5EF4-FFF2-40B4-BE49-F238E27FC236}">
                <a16:creationId xmlns:a16="http://schemas.microsoft.com/office/drawing/2014/main" id="{39A08365-AEEB-3D48-A287-0A6C23C5D3D6}"/>
              </a:ext>
            </a:extLst>
          </p:cNvPr>
          <p:cNvSpPr txBox="1">
            <a:spLocks/>
          </p:cNvSpPr>
          <p:nvPr userDrawn="1"/>
        </p:nvSpPr>
        <p:spPr>
          <a:xfrm>
            <a:off x="8705088" y="4849122"/>
            <a:ext cx="220485" cy="20285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65000"/>
                  </a:schemeClr>
                </a:solidFill>
              </a:rPr>
              <a:t>  </a:t>
            </a:r>
            <a:fld id="{F16E1515-8F3D-DE4D-94E5-8D9BEBCD7A49}" type="slidenum">
              <a:rPr lang="en-US" smtClean="0">
                <a:solidFill>
                  <a:schemeClr val="bg1">
                    <a:lumMod val="65000"/>
                  </a:schemeClr>
                </a:solidFill>
              </a:rPr>
              <a:pPr/>
              <a:t>‹#›</a:t>
            </a:fld>
            <a:endParaRPr lang="en-US" dirty="0">
              <a:solidFill>
                <a:schemeClr val="bg1">
                  <a:lumMod val="65000"/>
                </a:schemeClr>
              </a:solidFill>
            </a:endParaRPr>
          </a:p>
        </p:txBody>
      </p:sp>
      <p:sp>
        <p:nvSpPr>
          <p:cNvPr id="11" name="Date Placeholder 3">
            <a:extLst>
              <a:ext uri="{FF2B5EF4-FFF2-40B4-BE49-F238E27FC236}">
                <a16:creationId xmlns:a16="http://schemas.microsoft.com/office/drawing/2014/main" id="{B198D408-451C-7649-B63F-9BB20EE7A64E}"/>
              </a:ext>
            </a:extLst>
          </p:cNvPr>
          <p:cNvSpPr txBox="1">
            <a:spLocks/>
          </p:cNvSpPr>
          <p:nvPr userDrawn="1"/>
        </p:nvSpPr>
        <p:spPr>
          <a:xfrm>
            <a:off x="8074152" y="4846002"/>
            <a:ext cx="609914" cy="148504"/>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B39BF0A-C635-544F-850F-946AD8E7975B}" type="datetime1">
              <a:rPr lang="en-US" smtClean="0"/>
              <a:pPr/>
              <a:t>9/8/24</a:t>
            </a:fld>
            <a:endParaRPr lang="en-US" dirty="0"/>
          </a:p>
        </p:txBody>
      </p:sp>
      <p:sp>
        <p:nvSpPr>
          <p:cNvPr id="2" name="Title Placeholder 1">
            <a:extLst>
              <a:ext uri="{FF2B5EF4-FFF2-40B4-BE49-F238E27FC236}">
                <a16:creationId xmlns:a16="http://schemas.microsoft.com/office/drawing/2014/main" id="{C999391D-1BCF-B249-A015-254233AECE82}"/>
              </a:ext>
            </a:extLst>
          </p:cNvPr>
          <p:cNvSpPr>
            <a:spLocks noGrp="1"/>
          </p:cNvSpPr>
          <p:nvPr>
            <p:ph type="title"/>
          </p:nvPr>
        </p:nvSpPr>
        <p:spPr>
          <a:xfrm>
            <a:off x="457200" y="457200"/>
            <a:ext cx="7886700" cy="667512"/>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a:extLst>
              <a:ext uri="{FF2B5EF4-FFF2-40B4-BE49-F238E27FC236}">
                <a16:creationId xmlns:a16="http://schemas.microsoft.com/office/drawing/2014/main" id="{4682BBD0-F847-394A-96EA-C2F6C3D00601}"/>
              </a:ext>
            </a:extLst>
          </p:cNvPr>
          <p:cNvSpPr>
            <a:spLocks noGrp="1"/>
          </p:cNvSpPr>
          <p:nvPr>
            <p:ph type="body" idx="1"/>
          </p:nvPr>
        </p:nvSpPr>
        <p:spPr>
          <a:xfrm>
            <a:off x="457200" y="1143000"/>
            <a:ext cx="7886700" cy="32623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5" name="Picture 4">
            <a:extLst>
              <a:ext uri="{FF2B5EF4-FFF2-40B4-BE49-F238E27FC236}">
                <a16:creationId xmlns:a16="http://schemas.microsoft.com/office/drawing/2014/main" id="{3F50E74A-F632-C648-A3E6-DE91F9708731}"/>
              </a:ext>
            </a:extLst>
          </p:cNvPr>
          <p:cNvPicPr>
            <a:picLocks noChangeAspect="1"/>
          </p:cNvPicPr>
          <p:nvPr userDrawn="1"/>
        </p:nvPicPr>
        <p:blipFill>
          <a:blip r:embed="rId6"/>
          <a:stretch>
            <a:fillRect/>
          </a:stretch>
        </p:blipFill>
        <p:spPr>
          <a:xfrm>
            <a:off x="329184" y="4809234"/>
            <a:ext cx="1037332" cy="202856"/>
          </a:xfrm>
          <a:prstGeom prst="rect">
            <a:avLst/>
          </a:prstGeom>
        </p:spPr>
      </p:pic>
    </p:spTree>
    <p:extLst>
      <p:ext uri="{BB962C8B-B14F-4D97-AF65-F5344CB8AC3E}">
        <p14:creationId xmlns:p14="http://schemas.microsoft.com/office/powerpoint/2010/main" val="226994202"/>
      </p:ext>
    </p:extLst>
  </p:cSld>
  <p:clrMap bg1="lt1" tx1="dk1" bg2="lt2" tx2="dk2" accent1="accent1" accent2="accent2" accent3="accent3" accent4="accent4" accent5="accent5" accent6="accent6" hlink="hlink" folHlink="folHlink"/>
  <p:sldLayoutIdLst>
    <p:sldLayoutId id="2147483675" r:id="rId1"/>
    <p:sldLayoutId id="2147483708" r:id="rId2"/>
    <p:sldLayoutId id="2147483694" r:id="rId3"/>
    <p:sldLayoutId id="2147483705" r:id="rId4"/>
  </p:sldLayoutIdLst>
  <p:txStyles>
    <p:titleStyle>
      <a:lvl1pPr algn="l" defTabSz="914400" rtl="0" eaLnBrk="1" latinLnBrk="0" hangingPunct="1">
        <a:lnSpc>
          <a:spcPct val="100000"/>
        </a:lnSpc>
        <a:spcBef>
          <a:spcPct val="0"/>
        </a:spcBef>
        <a:buNone/>
        <a:defRPr sz="2400" b="1" i="0" kern="1200">
          <a:solidFill>
            <a:schemeClr val="bg1"/>
          </a:solidFill>
          <a:latin typeface="Arial" panose="020B0604020202020204" pitchFamily="34" charset="0"/>
          <a:ea typeface="+mj-ea"/>
          <a:cs typeface="Arial" panose="020B0604020202020204" pitchFamily="34" charset="0"/>
        </a:defRPr>
      </a:lvl1pPr>
    </p:titleStyle>
    <p:bodyStyle>
      <a:lvl1pPr marL="228600" indent="-220663" algn="l" defTabSz="914400" rtl="0" eaLnBrk="1" latinLnBrk="0" hangingPunct="1">
        <a:lnSpc>
          <a:spcPct val="100000"/>
        </a:lnSpc>
        <a:spcBef>
          <a:spcPts val="600"/>
        </a:spcBef>
        <a:buClr>
          <a:schemeClr val="bg1"/>
        </a:buClr>
        <a:buFont typeface="Arial" panose="020B0604020202020204" pitchFamily="34" charset="0"/>
        <a:buChar char="•"/>
        <a:tabLst/>
        <a:defRPr sz="1800" b="0" i="0" kern="1200">
          <a:solidFill>
            <a:schemeClr val="bg1"/>
          </a:solidFill>
          <a:latin typeface="Arial" panose="020B0604020202020204" pitchFamily="34" charset="0"/>
          <a:ea typeface="+mn-ea"/>
          <a:cs typeface="Arial" panose="020B0604020202020204" pitchFamily="34" charset="0"/>
        </a:defRPr>
      </a:lvl1pPr>
      <a:lvl2pPr marL="458788" indent="-230188" algn="l" defTabSz="914400" rtl="0" eaLnBrk="1" latinLnBrk="0" hangingPunct="1">
        <a:lnSpc>
          <a:spcPct val="90000"/>
        </a:lnSpc>
        <a:spcBef>
          <a:spcPts val="375"/>
        </a:spcBef>
        <a:buClr>
          <a:schemeClr val="bg1"/>
        </a:buClr>
        <a:buSzPct val="100000"/>
        <a:buFont typeface="System Font Regular"/>
        <a:buChar char="–"/>
        <a:tabLst/>
        <a:defRPr sz="1600" kern="1200">
          <a:solidFill>
            <a:schemeClr val="bg1"/>
          </a:solidFill>
          <a:latin typeface="Arial" panose="020B0604020202020204" pitchFamily="34" charset="0"/>
          <a:ea typeface="+mn-ea"/>
          <a:cs typeface="Arial" panose="020B0604020202020204" pitchFamily="34" charset="0"/>
        </a:defRPr>
      </a:lvl2pPr>
      <a:lvl3pPr marL="687388" indent="-228600" algn="l" defTabSz="914400" rtl="0" eaLnBrk="1" latinLnBrk="0" hangingPunct="1">
        <a:lnSpc>
          <a:spcPct val="90000"/>
        </a:lnSpc>
        <a:spcBef>
          <a:spcPts val="500"/>
        </a:spcBef>
        <a:buClr>
          <a:schemeClr val="bg1"/>
        </a:buClr>
        <a:buFont typeface="Wingdings" pitchFamily="2" charset="2"/>
        <a:buChar char="§"/>
        <a:tabLst/>
        <a:defRPr sz="1400" kern="1200">
          <a:solidFill>
            <a:schemeClr val="bg1"/>
          </a:solidFill>
          <a:latin typeface="Arial" panose="020B0604020202020204" pitchFamily="34" charset="0"/>
          <a:ea typeface="+mn-ea"/>
          <a:cs typeface="Arial" panose="020B0604020202020204" pitchFamily="34" charset="0"/>
        </a:defRPr>
      </a:lvl3pPr>
      <a:lvl4pPr marL="917575" indent="-230188" algn="l" defTabSz="914400" rtl="0" eaLnBrk="1" latinLnBrk="0" hangingPunct="1">
        <a:lnSpc>
          <a:spcPct val="90000"/>
        </a:lnSpc>
        <a:spcBef>
          <a:spcPts val="500"/>
        </a:spcBef>
        <a:buClr>
          <a:schemeClr val="bg1"/>
        </a:buClr>
        <a:buSzPct val="100000"/>
        <a:buFont typeface="System Font Regular"/>
        <a:buChar char="–"/>
        <a:tabLst/>
        <a:defRPr sz="12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itchFamily="2" charset="2"/>
        <a:buChar char="q"/>
        <a:defRPr sz="16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108"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3.xml"/><Relationship Id="rId5" Type="http://schemas.openxmlformats.org/officeDocument/2006/relationships/image" Target="../media/image21.jp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png"/><Relationship Id="rId1" Type="http://schemas.openxmlformats.org/officeDocument/2006/relationships/slideLayout" Target="../slideLayouts/slideLayout3.xml"/><Relationship Id="rId5" Type="http://schemas.openxmlformats.org/officeDocument/2006/relationships/image" Target="../media/image31.jp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6.xml"/><Relationship Id="rId1" Type="http://schemas.openxmlformats.org/officeDocument/2006/relationships/vmlDrawing" Target="../drawings/vmlDrawing1.vml"/><Relationship Id="rId4" Type="http://schemas.openxmlformats.org/officeDocument/2006/relationships/image" Target="../media/image3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3.xml"/><Relationship Id="rId4" Type="http://schemas.openxmlformats.org/officeDocument/2006/relationships/image" Target="../media/image13.jpg"/></Relationships>
</file>

<file path=ppt/slides/_rels/slide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a:extLst>
              <a:ext uri="{FF2B5EF4-FFF2-40B4-BE49-F238E27FC236}">
                <a16:creationId xmlns:a16="http://schemas.microsoft.com/office/drawing/2014/main" id="{DDB8C3E9-862E-8E4B-A325-B95105AD9757}"/>
              </a:ext>
            </a:extLst>
          </p:cNvPr>
          <p:cNvSpPr>
            <a:spLocks noGrp="1"/>
          </p:cNvSpPr>
          <p:nvPr>
            <p:ph type="ctrTitle"/>
          </p:nvPr>
        </p:nvSpPr>
        <p:spPr>
          <a:xfrm>
            <a:off x="0" y="1543905"/>
            <a:ext cx="9238170" cy="1169551"/>
          </a:xfrm>
        </p:spPr>
        <p:txBody>
          <a:bodyPr>
            <a:normAutofit/>
          </a:bodyPr>
          <a:lstStyle/>
          <a:p>
            <a:pPr algn="ctr"/>
            <a:r>
              <a:rPr lang="en-US" dirty="0"/>
              <a:t>New Concepts for a High Power 805 MHz RF Amplifier for LANSCE Using Gallium Nitride Semiconductors</a:t>
            </a:r>
          </a:p>
        </p:txBody>
      </p:sp>
      <p:sp>
        <p:nvSpPr>
          <p:cNvPr id="10" name="Subtitle 4">
            <a:extLst>
              <a:ext uri="{FF2B5EF4-FFF2-40B4-BE49-F238E27FC236}">
                <a16:creationId xmlns:a16="http://schemas.microsoft.com/office/drawing/2014/main" id="{2A69CD59-45E5-FA4A-BF15-BE17BC20C605}"/>
              </a:ext>
            </a:extLst>
          </p:cNvPr>
          <p:cNvSpPr>
            <a:spLocks noGrp="1"/>
          </p:cNvSpPr>
          <p:nvPr>
            <p:ph type="subTitle" idx="1"/>
          </p:nvPr>
        </p:nvSpPr>
        <p:spPr>
          <a:xfrm>
            <a:off x="1035287" y="2486282"/>
            <a:ext cx="6889513" cy="485140"/>
          </a:xfrm>
        </p:spPr>
        <p:txBody>
          <a:bodyPr>
            <a:normAutofit fontScale="25000" lnSpcReduction="20000"/>
          </a:bodyPr>
          <a:lstStyle/>
          <a:p>
            <a:pPr algn="ctr"/>
            <a:r>
              <a:rPr lang="en-US" sz="5600" b="1" dirty="0"/>
              <a:t>J. T. M. Lyles, M.S. </a:t>
            </a:r>
            <a:r>
              <a:rPr lang="en-US" sz="5600" b="1" dirty="0" err="1"/>
              <a:t>Barrueta</a:t>
            </a:r>
            <a:r>
              <a:rPr lang="en-US" sz="5600" b="1" dirty="0"/>
              <a:t>, J. T. Bradley III, E. N. Brown, M. C. Brown, J. L. Castellano, B. N. Comiskey, T. W. Hall, S. I. Kwon, M. S. Prokop, M. B. Rodriguez, P. J. Van </a:t>
            </a:r>
            <a:r>
              <a:rPr lang="en-US" sz="5600" b="1" dirty="0" err="1"/>
              <a:t>Rooy</a:t>
            </a:r>
            <a:r>
              <a:rPr lang="en-US" sz="5600" b="1" dirty="0"/>
              <a:t>, S. J. Russell, J. A. Valladares</a:t>
            </a:r>
          </a:p>
          <a:p>
            <a:pPr algn="ctr"/>
            <a:endParaRPr lang="en-US" sz="6400" b="1" dirty="0"/>
          </a:p>
          <a:p>
            <a:pPr algn="ctr"/>
            <a:r>
              <a:rPr lang="en-US" sz="5600" b="1" dirty="0"/>
              <a:t>Accelerator Operations and Technology Division</a:t>
            </a:r>
          </a:p>
          <a:p>
            <a:endParaRPr lang="en-US" dirty="0"/>
          </a:p>
        </p:txBody>
      </p:sp>
      <p:sp>
        <p:nvSpPr>
          <p:cNvPr id="11" name="Text Placeholder 5">
            <a:extLst>
              <a:ext uri="{FF2B5EF4-FFF2-40B4-BE49-F238E27FC236}">
                <a16:creationId xmlns:a16="http://schemas.microsoft.com/office/drawing/2014/main" id="{04086842-728B-8C49-BB6C-62874D39089F}"/>
              </a:ext>
            </a:extLst>
          </p:cNvPr>
          <p:cNvSpPr>
            <a:spLocks noGrp="1"/>
          </p:cNvSpPr>
          <p:nvPr>
            <p:ph type="body" sz="quarter" idx="13"/>
          </p:nvPr>
        </p:nvSpPr>
        <p:spPr>
          <a:xfrm>
            <a:off x="3606801" y="3640437"/>
            <a:ext cx="2300514" cy="389501"/>
          </a:xfrm>
        </p:spPr>
        <p:txBody>
          <a:bodyPr>
            <a:normAutofit fontScale="40000" lnSpcReduction="20000"/>
          </a:bodyPr>
          <a:lstStyle/>
          <a:p>
            <a:pPr>
              <a:spcBef>
                <a:spcPts val="600"/>
              </a:spcBef>
            </a:pPr>
            <a:r>
              <a:rPr lang="en-US" sz="3000" b="1" i="1" dirty="0"/>
              <a:t>13</a:t>
            </a:r>
            <a:r>
              <a:rPr lang="en-US" sz="3000" b="1" i="1" baseline="30000" dirty="0"/>
              <a:t>th</a:t>
            </a:r>
            <a:r>
              <a:rPr lang="en-US" sz="3000" b="1" i="1" dirty="0"/>
              <a:t> CWRF Workshop</a:t>
            </a:r>
          </a:p>
          <a:p>
            <a:pPr>
              <a:spcBef>
                <a:spcPts val="600"/>
              </a:spcBef>
            </a:pPr>
            <a:r>
              <a:rPr lang="en-US" sz="3000" b="1" i="1" dirty="0"/>
              <a:t>September 10, 2024</a:t>
            </a:r>
          </a:p>
          <a:p>
            <a:endParaRPr lang="en-US" dirty="0"/>
          </a:p>
        </p:txBody>
      </p:sp>
      <p:sp>
        <p:nvSpPr>
          <p:cNvPr id="2" name="Rectangle 1">
            <a:extLst>
              <a:ext uri="{FF2B5EF4-FFF2-40B4-BE49-F238E27FC236}">
                <a16:creationId xmlns:a16="http://schemas.microsoft.com/office/drawing/2014/main" id="{83C72014-42EA-D345-B7B3-0F72A91D1158}"/>
              </a:ext>
            </a:extLst>
          </p:cNvPr>
          <p:cNvSpPr/>
          <p:nvPr/>
        </p:nvSpPr>
        <p:spPr>
          <a:xfrm>
            <a:off x="3725335" y="4287904"/>
            <a:ext cx="4572000" cy="707886"/>
          </a:xfrm>
          <a:prstGeom prst="rect">
            <a:avLst/>
          </a:prstGeom>
        </p:spPr>
        <p:txBody>
          <a:bodyPr>
            <a:spAutoFit/>
          </a:bodyPr>
          <a:lstStyle/>
          <a:p>
            <a:r>
              <a:rPr lang="en-US" sz="800" i="1" kern="100" dirty="0">
                <a:solidFill>
                  <a:schemeClr val="bg1"/>
                </a:solidFill>
                <a:latin typeface="Arial" panose="020B0604020202020204" pitchFamily="34" charset="0"/>
                <a:ea typeface="Calibri" panose="020F0502020204030204" pitchFamily="34" charset="0"/>
                <a:cs typeface="Arial" panose="020B0604020202020204" pitchFamily="34" charset="0"/>
              </a:rPr>
              <a:t>Work supported by the U.S. Department of Energy through the Los Alamos National Laboratory, operated by Triad National Security, LLC, for the National Nuclear Security Administration of U.S. Department of Energy (Contract No. 89233218CNA000001). Research presented in this article was supported by the Laboratory Directed Research and Development program of Los Alamos National Laboratory under project number 20240723DI.</a:t>
            </a:r>
            <a:r>
              <a:rPr lang="en-US" sz="800" i="1" dirty="0">
                <a:solidFill>
                  <a:schemeClr val="bg1"/>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6236244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66B000E-32CD-CF94-67FA-F8AB818776AF}"/>
              </a:ext>
            </a:extLst>
          </p:cNvPr>
          <p:cNvSpPr>
            <a:spLocks noGrp="1"/>
          </p:cNvSpPr>
          <p:nvPr>
            <p:ph type="body" sz="quarter" idx="14"/>
          </p:nvPr>
        </p:nvSpPr>
        <p:spPr>
          <a:xfrm>
            <a:off x="948267" y="232690"/>
            <a:ext cx="8069942" cy="669156"/>
          </a:xfrm>
        </p:spPr>
        <p:txBody>
          <a:bodyPr/>
          <a:lstStyle/>
          <a:p>
            <a:r>
              <a:rPr lang="en-US" sz="3200" dirty="0"/>
              <a:t>Examples of </a:t>
            </a:r>
            <a:r>
              <a:rPr lang="en-US" sz="3200" dirty="0" err="1"/>
              <a:t>GaN</a:t>
            </a:r>
            <a:r>
              <a:rPr lang="en-US" sz="3200" dirty="0"/>
              <a:t> Devices for L Band</a:t>
            </a:r>
          </a:p>
        </p:txBody>
      </p:sp>
      <p:pic>
        <p:nvPicPr>
          <p:cNvPr id="4" name="Picture 3">
            <a:extLst>
              <a:ext uri="{FF2B5EF4-FFF2-40B4-BE49-F238E27FC236}">
                <a16:creationId xmlns:a16="http://schemas.microsoft.com/office/drawing/2014/main" id="{855A35D2-47EB-F145-9385-770CB6950711}"/>
              </a:ext>
            </a:extLst>
          </p:cNvPr>
          <p:cNvPicPr>
            <a:picLocks noChangeAspect="1"/>
          </p:cNvPicPr>
          <p:nvPr/>
        </p:nvPicPr>
        <p:blipFill rotWithShape="1">
          <a:blip r:embed="rId2"/>
          <a:srcRect l="47" t="-2944" r="-47" b="23447"/>
          <a:stretch/>
        </p:blipFill>
        <p:spPr>
          <a:xfrm>
            <a:off x="6457444" y="1889590"/>
            <a:ext cx="2473655" cy="2544845"/>
          </a:xfrm>
          <a:prstGeom prst="rect">
            <a:avLst/>
          </a:prstGeom>
        </p:spPr>
      </p:pic>
      <p:pic>
        <p:nvPicPr>
          <p:cNvPr id="6" name="Picture 5">
            <a:extLst>
              <a:ext uri="{FF2B5EF4-FFF2-40B4-BE49-F238E27FC236}">
                <a16:creationId xmlns:a16="http://schemas.microsoft.com/office/drawing/2014/main" id="{B80349E3-7F39-1B4D-829D-52107DA04398}"/>
              </a:ext>
            </a:extLst>
          </p:cNvPr>
          <p:cNvPicPr>
            <a:picLocks noChangeAspect="1"/>
          </p:cNvPicPr>
          <p:nvPr/>
        </p:nvPicPr>
        <p:blipFill>
          <a:blip r:embed="rId3"/>
          <a:stretch>
            <a:fillRect/>
          </a:stretch>
        </p:blipFill>
        <p:spPr>
          <a:xfrm>
            <a:off x="4345510" y="701461"/>
            <a:ext cx="2180189" cy="2821419"/>
          </a:xfrm>
          <a:prstGeom prst="rect">
            <a:avLst/>
          </a:prstGeom>
        </p:spPr>
      </p:pic>
      <p:pic>
        <p:nvPicPr>
          <p:cNvPr id="8" name="Picture 7">
            <a:extLst>
              <a:ext uri="{FF2B5EF4-FFF2-40B4-BE49-F238E27FC236}">
                <a16:creationId xmlns:a16="http://schemas.microsoft.com/office/drawing/2014/main" id="{DE331439-EFC0-144D-9233-206BBEF9F4EA}"/>
              </a:ext>
            </a:extLst>
          </p:cNvPr>
          <p:cNvPicPr>
            <a:picLocks noChangeAspect="1"/>
          </p:cNvPicPr>
          <p:nvPr/>
        </p:nvPicPr>
        <p:blipFill>
          <a:blip r:embed="rId4"/>
          <a:stretch>
            <a:fillRect/>
          </a:stretch>
        </p:blipFill>
        <p:spPr>
          <a:xfrm>
            <a:off x="1150192" y="770205"/>
            <a:ext cx="2556934" cy="1782751"/>
          </a:xfrm>
          <a:prstGeom prst="rect">
            <a:avLst/>
          </a:prstGeom>
        </p:spPr>
      </p:pic>
      <p:pic>
        <p:nvPicPr>
          <p:cNvPr id="14" name="Picture 13" descr="A close-up of a device&#10;&#10;Description automatically generated">
            <a:extLst>
              <a:ext uri="{FF2B5EF4-FFF2-40B4-BE49-F238E27FC236}">
                <a16:creationId xmlns:a16="http://schemas.microsoft.com/office/drawing/2014/main" id="{502A595D-ED7E-E849-A728-747BFC64BEA0}"/>
              </a:ext>
            </a:extLst>
          </p:cNvPr>
          <p:cNvPicPr>
            <a:picLocks noChangeAspect="1"/>
          </p:cNvPicPr>
          <p:nvPr/>
        </p:nvPicPr>
        <p:blipFill>
          <a:blip r:embed="rId5"/>
          <a:stretch>
            <a:fillRect/>
          </a:stretch>
        </p:blipFill>
        <p:spPr>
          <a:xfrm>
            <a:off x="672899" y="2758460"/>
            <a:ext cx="3672611" cy="1503641"/>
          </a:xfrm>
          <a:prstGeom prst="rect">
            <a:avLst/>
          </a:prstGeom>
        </p:spPr>
      </p:pic>
    </p:spTree>
    <p:extLst>
      <p:ext uri="{BB962C8B-B14F-4D97-AF65-F5344CB8AC3E}">
        <p14:creationId xmlns:p14="http://schemas.microsoft.com/office/powerpoint/2010/main" val="699367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AECF89D-F0E5-E64A-A7C5-A8AC05CFF5B9}"/>
              </a:ext>
            </a:extLst>
          </p:cNvPr>
          <p:cNvSpPr>
            <a:spLocks noGrp="1"/>
          </p:cNvSpPr>
          <p:nvPr>
            <p:ph type="body" sz="quarter" idx="14"/>
          </p:nvPr>
        </p:nvSpPr>
        <p:spPr>
          <a:xfrm>
            <a:off x="260254" y="256309"/>
            <a:ext cx="8623491" cy="602993"/>
          </a:xfrm>
        </p:spPr>
        <p:txBody>
          <a:bodyPr/>
          <a:lstStyle/>
          <a:p>
            <a:r>
              <a:rPr lang="en-US" sz="2000" dirty="0"/>
              <a:t>  </a:t>
            </a:r>
            <a:r>
              <a:rPr lang="en-US" sz="2000" dirty="0" err="1"/>
              <a:t>GaN</a:t>
            </a:r>
            <a:r>
              <a:rPr lang="en-US" sz="2000" dirty="0"/>
              <a:t> with High </a:t>
            </a:r>
            <a:r>
              <a:rPr lang="en-US" sz="2000" dirty="0" err="1"/>
              <a:t>Vds</a:t>
            </a:r>
            <a:r>
              <a:rPr lang="en-US" sz="2000" dirty="0"/>
              <a:t> =&gt; Simple Matching due to Higher Impedance</a:t>
            </a:r>
          </a:p>
          <a:p>
            <a:endParaRPr lang="en-US" sz="1500" dirty="0"/>
          </a:p>
        </p:txBody>
      </p:sp>
      <p:pic>
        <p:nvPicPr>
          <p:cNvPr id="2" name="Picture 1">
            <a:extLst>
              <a:ext uri="{FF2B5EF4-FFF2-40B4-BE49-F238E27FC236}">
                <a16:creationId xmlns:a16="http://schemas.microsoft.com/office/drawing/2014/main" id="{C7504BB0-2350-2EA2-4382-333E67747288}"/>
              </a:ext>
            </a:extLst>
          </p:cNvPr>
          <p:cNvPicPr>
            <a:picLocks noChangeAspect="1"/>
          </p:cNvPicPr>
          <p:nvPr/>
        </p:nvPicPr>
        <p:blipFill>
          <a:blip r:embed="rId2"/>
          <a:stretch>
            <a:fillRect/>
          </a:stretch>
        </p:blipFill>
        <p:spPr>
          <a:xfrm>
            <a:off x="450168" y="754310"/>
            <a:ext cx="1700445" cy="1395237"/>
          </a:xfrm>
          <a:prstGeom prst="rect">
            <a:avLst/>
          </a:prstGeom>
        </p:spPr>
      </p:pic>
      <p:pic>
        <p:nvPicPr>
          <p:cNvPr id="7" name="Picture 6" descr="A yellow triangle with black and black text&#10;&#10;Description automatically generated">
            <a:extLst>
              <a:ext uri="{FF2B5EF4-FFF2-40B4-BE49-F238E27FC236}">
                <a16:creationId xmlns:a16="http://schemas.microsoft.com/office/drawing/2014/main" id="{90A12E4F-35A3-D54F-B67C-9CAFF650318E}"/>
              </a:ext>
            </a:extLst>
          </p:cNvPr>
          <p:cNvPicPr>
            <a:picLocks noChangeAspect="1"/>
          </p:cNvPicPr>
          <p:nvPr/>
        </p:nvPicPr>
        <p:blipFill>
          <a:blip r:embed="rId3"/>
          <a:stretch>
            <a:fillRect/>
          </a:stretch>
        </p:blipFill>
        <p:spPr>
          <a:xfrm>
            <a:off x="651852" y="2347024"/>
            <a:ext cx="1297076" cy="1705190"/>
          </a:xfrm>
          <a:prstGeom prst="rect">
            <a:avLst/>
          </a:prstGeom>
        </p:spPr>
      </p:pic>
      <p:pic>
        <p:nvPicPr>
          <p:cNvPr id="4" name="Picture 3">
            <a:extLst>
              <a:ext uri="{FF2B5EF4-FFF2-40B4-BE49-F238E27FC236}">
                <a16:creationId xmlns:a16="http://schemas.microsoft.com/office/drawing/2014/main" id="{5B4829AA-7C77-D541-A532-C4AEADEAFD4F}"/>
              </a:ext>
            </a:extLst>
          </p:cNvPr>
          <p:cNvPicPr>
            <a:picLocks noChangeAspect="1"/>
          </p:cNvPicPr>
          <p:nvPr/>
        </p:nvPicPr>
        <p:blipFill>
          <a:blip r:embed="rId4"/>
          <a:stretch>
            <a:fillRect/>
          </a:stretch>
        </p:blipFill>
        <p:spPr>
          <a:xfrm>
            <a:off x="2340527" y="754310"/>
            <a:ext cx="6442736" cy="3646409"/>
          </a:xfrm>
          <a:prstGeom prst="rect">
            <a:avLst/>
          </a:prstGeom>
        </p:spPr>
      </p:pic>
    </p:spTree>
    <p:extLst>
      <p:ext uri="{BB962C8B-B14F-4D97-AF65-F5344CB8AC3E}">
        <p14:creationId xmlns:p14="http://schemas.microsoft.com/office/powerpoint/2010/main" val="24607714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AECF89D-F0E5-E64A-A7C5-A8AC05CFF5B9}"/>
              </a:ext>
            </a:extLst>
          </p:cNvPr>
          <p:cNvSpPr>
            <a:spLocks noGrp="1"/>
          </p:cNvSpPr>
          <p:nvPr>
            <p:ph type="body" sz="quarter" idx="14"/>
          </p:nvPr>
        </p:nvSpPr>
        <p:spPr>
          <a:xfrm>
            <a:off x="1655102" y="256309"/>
            <a:ext cx="5412125" cy="602993"/>
          </a:xfrm>
        </p:spPr>
        <p:txBody>
          <a:bodyPr/>
          <a:lstStyle/>
          <a:p>
            <a:r>
              <a:rPr lang="en-US" sz="2800" dirty="0"/>
              <a:t>  </a:t>
            </a:r>
            <a:r>
              <a:rPr lang="en-US" sz="2800" dirty="0" err="1"/>
              <a:t>GaN</a:t>
            </a:r>
            <a:r>
              <a:rPr lang="en-US" sz="2800" dirty="0"/>
              <a:t> are Depletion Mode FETs</a:t>
            </a:r>
          </a:p>
          <a:p>
            <a:endParaRPr lang="en-US" sz="2000" dirty="0"/>
          </a:p>
          <a:p>
            <a:endParaRPr lang="en-US" sz="1500" dirty="0"/>
          </a:p>
        </p:txBody>
      </p:sp>
      <p:sp>
        <p:nvSpPr>
          <p:cNvPr id="3" name="Rectangle 2">
            <a:extLst>
              <a:ext uri="{FF2B5EF4-FFF2-40B4-BE49-F238E27FC236}">
                <a16:creationId xmlns:a16="http://schemas.microsoft.com/office/drawing/2014/main" id="{1554AD8A-2DCF-2940-8140-A1090CB91423}"/>
              </a:ext>
            </a:extLst>
          </p:cNvPr>
          <p:cNvSpPr/>
          <p:nvPr/>
        </p:nvSpPr>
        <p:spPr>
          <a:xfrm>
            <a:off x="475365" y="859302"/>
            <a:ext cx="8193269" cy="2308324"/>
          </a:xfrm>
          <a:prstGeom prst="rect">
            <a:avLst/>
          </a:prstGeom>
        </p:spPr>
        <p:txBody>
          <a:bodyPr wrap="none">
            <a:spAutoFit/>
          </a:bodyPr>
          <a:lstStyle/>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Require negative gate bias to pinch off channel to cutoff drain current</a:t>
            </a:r>
          </a:p>
          <a:p>
            <a:pPr marL="285750" indent="-285750">
              <a:buFont typeface="Arial" panose="020B0604020202020204" pitchFamily="34" charset="0"/>
              <a:buChar char="•"/>
            </a:pPr>
            <a:endParaRPr lang="en-US"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Less negative bias increases </a:t>
            </a:r>
            <a:r>
              <a:rPr lang="en-US" b="1" dirty="0" err="1">
                <a:latin typeface="Arial" panose="020B0604020202020204" pitchFamily="34" charset="0"/>
                <a:cs typeface="Arial" panose="020B0604020202020204" pitchFamily="34" charset="0"/>
              </a:rPr>
              <a:t>I</a:t>
            </a:r>
            <a:r>
              <a:rPr lang="en-US" b="1" baseline="-25000" dirty="0" err="1">
                <a:latin typeface="Arial" panose="020B0604020202020204" pitchFamily="34" charset="0"/>
                <a:cs typeface="Arial" panose="020B0604020202020204" pitchFamily="34" charset="0"/>
              </a:rPr>
              <a:t>q</a:t>
            </a:r>
            <a:r>
              <a:rPr lang="en-US" b="1" dirty="0">
                <a:latin typeface="Arial" panose="020B0604020202020204" pitchFamily="34" charset="0"/>
                <a:cs typeface="Arial" panose="020B0604020202020204" pitchFamily="34" charset="0"/>
              </a:rPr>
              <a:t> to operating level</a:t>
            </a:r>
          </a:p>
          <a:p>
            <a:pPr marL="285750" indent="-285750">
              <a:buFont typeface="Arial" panose="020B0604020202020204" pitchFamily="34" charset="0"/>
              <a:buChar char="•"/>
            </a:pPr>
            <a:endParaRPr lang="en-US"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Zero bias with drain voltage applied can kill transistor</a:t>
            </a:r>
          </a:p>
          <a:p>
            <a:pPr marL="285750" indent="-285750">
              <a:buFont typeface="Arial" panose="020B0604020202020204" pitchFamily="34" charset="0"/>
              <a:buChar char="•"/>
            </a:pPr>
            <a:endParaRPr lang="en-US"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Disadvantage compared to LDMOS, needs bias controller</a:t>
            </a:r>
          </a:p>
          <a:p>
            <a:endParaRPr lang="en-US" dirty="0"/>
          </a:p>
        </p:txBody>
      </p:sp>
    </p:spTree>
    <p:extLst>
      <p:ext uri="{BB962C8B-B14F-4D97-AF65-F5344CB8AC3E}">
        <p14:creationId xmlns:p14="http://schemas.microsoft.com/office/powerpoint/2010/main" val="2246118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10E5189-7CCD-AF3C-B4B6-A2BE3911588D}"/>
              </a:ext>
            </a:extLst>
          </p:cNvPr>
          <p:cNvSpPr>
            <a:spLocks noGrp="1"/>
          </p:cNvSpPr>
          <p:nvPr>
            <p:ph type="body" sz="quarter" idx="14"/>
          </p:nvPr>
        </p:nvSpPr>
        <p:spPr>
          <a:xfrm>
            <a:off x="1214966" y="169465"/>
            <a:ext cx="6172200" cy="669156"/>
          </a:xfrm>
        </p:spPr>
        <p:txBody>
          <a:bodyPr/>
          <a:lstStyle/>
          <a:p>
            <a:pPr algn="ctr"/>
            <a:r>
              <a:rPr lang="en-US" sz="3200" dirty="0"/>
              <a:t>SSA Progress</a:t>
            </a:r>
          </a:p>
        </p:txBody>
      </p:sp>
      <p:sp>
        <p:nvSpPr>
          <p:cNvPr id="6" name="Text Placeholder 5">
            <a:extLst>
              <a:ext uri="{FF2B5EF4-FFF2-40B4-BE49-F238E27FC236}">
                <a16:creationId xmlns:a16="http://schemas.microsoft.com/office/drawing/2014/main" id="{5BD1B17D-04D1-E079-E1C2-C6890D2B0719}"/>
              </a:ext>
            </a:extLst>
          </p:cNvPr>
          <p:cNvSpPr>
            <a:spLocks noGrp="1"/>
          </p:cNvSpPr>
          <p:nvPr>
            <p:ph type="body" sz="quarter" idx="19"/>
          </p:nvPr>
        </p:nvSpPr>
        <p:spPr>
          <a:xfrm>
            <a:off x="331409" y="838621"/>
            <a:ext cx="8277982" cy="3200876"/>
          </a:xfrm>
          <a:prstGeom prst="rect">
            <a:avLst/>
          </a:prstGeom>
        </p:spPr>
        <p:txBody>
          <a:bodyPr wrap="square">
            <a:spAutoFit/>
          </a:bodyPr>
          <a:lstStyle/>
          <a:p>
            <a:pPr algn="just" eaLnBrk="0" hangingPunct="0">
              <a:lnSpc>
                <a:spcPct val="90000"/>
              </a:lnSpc>
              <a:spcBef>
                <a:spcPts val="0"/>
              </a:spcBef>
              <a:buFontTx/>
              <a:buChar char="•"/>
            </a:pPr>
            <a:r>
              <a:rPr lang="en-US" sz="1600" b="1" dirty="0">
                <a:cs typeface="" charset="0"/>
              </a:rPr>
              <a:t>Three year project funded by Laboratory Directed R&amp;D to determine if SSA is feasible for m</a:t>
            </a:r>
            <a:r>
              <a:rPr lang="en-US" sz="1600" b="1" dirty="0">
                <a:ea typeface="Times"/>
              </a:rPr>
              <a:t>egawatt-level pulsed PA</a:t>
            </a:r>
          </a:p>
          <a:p>
            <a:pPr algn="just" eaLnBrk="0" hangingPunct="0">
              <a:lnSpc>
                <a:spcPct val="90000"/>
              </a:lnSpc>
              <a:spcBef>
                <a:spcPts val="0"/>
              </a:spcBef>
              <a:buFontTx/>
              <a:buChar char="•"/>
            </a:pPr>
            <a:endParaRPr lang="en-US" sz="1600" b="1" dirty="0">
              <a:ea typeface="Times"/>
            </a:endParaRPr>
          </a:p>
          <a:p>
            <a:pPr algn="just" eaLnBrk="0" hangingPunct="0">
              <a:lnSpc>
                <a:spcPct val="90000"/>
              </a:lnSpc>
              <a:spcBef>
                <a:spcPts val="0"/>
              </a:spcBef>
              <a:buFontTx/>
              <a:buChar char="•"/>
            </a:pPr>
            <a:r>
              <a:rPr lang="en-US" sz="1600" b="1" dirty="0">
                <a:ea typeface="Times"/>
              </a:rPr>
              <a:t>SSA should fit in space of a Klystron/HV modulator tank; need high power density</a:t>
            </a:r>
          </a:p>
          <a:p>
            <a:pPr algn="just" eaLnBrk="0" hangingPunct="0">
              <a:lnSpc>
                <a:spcPct val="90000"/>
              </a:lnSpc>
              <a:spcBef>
                <a:spcPts val="0"/>
              </a:spcBef>
              <a:buFontTx/>
              <a:buChar char="•"/>
            </a:pPr>
            <a:endParaRPr lang="en-US" sz="1600" b="1" dirty="0">
              <a:cs typeface="" charset="0"/>
            </a:endParaRPr>
          </a:p>
          <a:p>
            <a:pPr algn="just" eaLnBrk="0" hangingPunct="0">
              <a:lnSpc>
                <a:spcPct val="90000"/>
              </a:lnSpc>
              <a:spcBef>
                <a:spcPts val="0"/>
              </a:spcBef>
              <a:buFontTx/>
              <a:buChar char="•"/>
            </a:pPr>
            <a:r>
              <a:rPr lang="en-US" sz="1600" b="1" dirty="0">
                <a:cs typeface="" charset="0"/>
              </a:rPr>
              <a:t>Engineering team formed from multiple groups, new SSA laboratory</a:t>
            </a:r>
          </a:p>
          <a:p>
            <a:pPr algn="just" eaLnBrk="0" hangingPunct="0">
              <a:lnSpc>
                <a:spcPct val="90000"/>
              </a:lnSpc>
              <a:spcBef>
                <a:spcPts val="0"/>
              </a:spcBef>
              <a:buFontTx/>
              <a:buChar char="•"/>
            </a:pPr>
            <a:endParaRPr lang="en-US" sz="1600" b="1" dirty="0">
              <a:cs typeface="" charset="0"/>
            </a:endParaRPr>
          </a:p>
          <a:p>
            <a:pPr algn="just" eaLnBrk="0" hangingPunct="0">
              <a:lnSpc>
                <a:spcPct val="90000"/>
              </a:lnSpc>
              <a:spcBef>
                <a:spcPts val="0"/>
              </a:spcBef>
              <a:buFontTx/>
              <a:buChar char="•"/>
            </a:pPr>
            <a:r>
              <a:rPr lang="en-US" sz="1600" b="1" dirty="0">
                <a:cs typeface="" charset="0"/>
              </a:rPr>
              <a:t>Trade study of amplifying devices, accelerators using SSA, combining topologies</a:t>
            </a:r>
          </a:p>
          <a:p>
            <a:pPr>
              <a:spcBef>
                <a:spcPts val="0"/>
              </a:spcBef>
            </a:pPr>
            <a:endParaRPr lang="en-US" sz="1600" b="1" dirty="0">
              <a:ea typeface="Times"/>
            </a:endParaRPr>
          </a:p>
          <a:p>
            <a:pPr>
              <a:spcBef>
                <a:spcPts val="0"/>
              </a:spcBef>
            </a:pPr>
            <a:r>
              <a:rPr lang="en-US" sz="1600" b="1" dirty="0">
                <a:ea typeface="Times"/>
              </a:rPr>
              <a:t>System simulations underway</a:t>
            </a:r>
          </a:p>
          <a:p>
            <a:pPr>
              <a:spcBef>
                <a:spcPts val="0"/>
              </a:spcBef>
            </a:pPr>
            <a:endParaRPr lang="en-US" sz="1600" b="1" dirty="0">
              <a:ea typeface="Times"/>
            </a:endParaRPr>
          </a:p>
          <a:p>
            <a:pPr>
              <a:spcBef>
                <a:spcPts val="0"/>
              </a:spcBef>
            </a:pPr>
            <a:r>
              <a:rPr lang="en-US" sz="1600" b="1" dirty="0">
                <a:ea typeface="Times"/>
              </a:rPr>
              <a:t>Eight 3.6 kW SSA test boards acquired</a:t>
            </a:r>
          </a:p>
          <a:p>
            <a:pPr algn="just" eaLnBrk="0" hangingPunct="0">
              <a:lnSpc>
                <a:spcPct val="90000"/>
              </a:lnSpc>
              <a:spcBef>
                <a:spcPts val="0"/>
              </a:spcBef>
              <a:buFontTx/>
              <a:buChar char="•"/>
            </a:pPr>
            <a:endParaRPr lang="en-US" sz="1600" b="1" dirty="0">
              <a:cs typeface="" charset="0"/>
            </a:endParaRPr>
          </a:p>
          <a:p>
            <a:pPr algn="just" eaLnBrk="0" hangingPunct="0">
              <a:lnSpc>
                <a:spcPct val="90000"/>
              </a:lnSpc>
              <a:spcBef>
                <a:spcPts val="0"/>
              </a:spcBef>
              <a:buFontTx/>
              <a:buChar char="•"/>
            </a:pPr>
            <a:r>
              <a:rPr lang="en-US" sz="1600" b="1" dirty="0">
                <a:cs typeface="" charset="0"/>
              </a:rPr>
              <a:t>Working with </a:t>
            </a:r>
            <a:r>
              <a:rPr lang="en-US" sz="1600" b="1" dirty="0" err="1">
                <a:cs typeface="" charset="0"/>
              </a:rPr>
              <a:t>GaN</a:t>
            </a:r>
            <a:r>
              <a:rPr lang="en-US" sz="1600" b="1" dirty="0">
                <a:cs typeface="" charset="0"/>
              </a:rPr>
              <a:t> transistor and combiner/circulator manufacturers</a:t>
            </a:r>
          </a:p>
        </p:txBody>
      </p:sp>
      <p:sp>
        <p:nvSpPr>
          <p:cNvPr id="2" name="Rectangle 1">
            <a:extLst>
              <a:ext uri="{FF2B5EF4-FFF2-40B4-BE49-F238E27FC236}">
                <a16:creationId xmlns:a16="http://schemas.microsoft.com/office/drawing/2014/main" id="{46CC8FF1-CABF-1C46-8372-361CED6337B9}"/>
              </a:ext>
            </a:extLst>
          </p:cNvPr>
          <p:cNvSpPr/>
          <p:nvPr/>
        </p:nvSpPr>
        <p:spPr>
          <a:xfrm>
            <a:off x="1559052" y="4477821"/>
            <a:ext cx="6172200" cy="230832"/>
          </a:xfrm>
          <a:prstGeom prst="rect">
            <a:avLst/>
          </a:prstGeom>
        </p:spPr>
        <p:txBody>
          <a:bodyPr wrap="square">
            <a:spAutoFit/>
          </a:bodyPr>
          <a:lstStyle/>
          <a:p>
            <a:r>
              <a:rPr lang="en-US" sz="900" b="1" i="1" kern="100" dirty="0">
                <a:latin typeface="Arial" panose="020B0604020202020204" pitchFamily="34" charset="0"/>
                <a:ea typeface="Calibri" panose="020F0502020204030204" pitchFamily="34" charset="0"/>
                <a:cs typeface="Arial" panose="020B0604020202020204" pitchFamily="34" charset="0"/>
              </a:rPr>
              <a:t>“2024 Overview of Solid-State RF Amplifiers for Accelerators”, Lyles, Internal </a:t>
            </a:r>
            <a:r>
              <a:rPr lang="en-US" sz="900" b="1" i="1" kern="100" dirty="0" err="1">
                <a:latin typeface="Arial" panose="020B0604020202020204" pitchFamily="34" charset="0"/>
                <a:ea typeface="Calibri" panose="020F0502020204030204" pitchFamily="34" charset="0"/>
                <a:cs typeface="Arial" panose="020B0604020202020204" pitchFamily="34" charset="0"/>
              </a:rPr>
              <a:t>Colloquim</a:t>
            </a:r>
            <a:r>
              <a:rPr lang="en-US" sz="900" b="1" i="1" kern="100" dirty="0">
                <a:latin typeface="Arial" panose="020B0604020202020204" pitchFamily="34" charset="0"/>
                <a:ea typeface="Calibri" panose="020F0502020204030204" pitchFamily="34" charset="0"/>
                <a:cs typeface="Arial" panose="020B0604020202020204" pitchFamily="34" charset="0"/>
              </a:rPr>
              <a:t>, LA-UR-24-22830</a:t>
            </a:r>
            <a:endParaRPr lang="en-US" sz="900" b="1" dirty="0"/>
          </a:p>
        </p:txBody>
      </p:sp>
    </p:spTree>
    <p:extLst>
      <p:ext uri="{BB962C8B-B14F-4D97-AF65-F5344CB8AC3E}">
        <p14:creationId xmlns:p14="http://schemas.microsoft.com/office/powerpoint/2010/main" val="2896659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66B000E-32CD-CF94-67FA-F8AB818776AF}"/>
              </a:ext>
            </a:extLst>
          </p:cNvPr>
          <p:cNvSpPr>
            <a:spLocks noGrp="1"/>
          </p:cNvSpPr>
          <p:nvPr>
            <p:ph type="body" sz="quarter" idx="14"/>
          </p:nvPr>
        </p:nvSpPr>
        <p:spPr>
          <a:xfrm>
            <a:off x="2061633" y="238103"/>
            <a:ext cx="5888567" cy="669156"/>
          </a:xfrm>
        </p:spPr>
        <p:txBody>
          <a:bodyPr/>
          <a:lstStyle/>
          <a:p>
            <a:r>
              <a:rPr lang="en-US" sz="3200" dirty="0" err="1"/>
              <a:t>GaN</a:t>
            </a:r>
            <a:r>
              <a:rPr lang="en-US" sz="3200" dirty="0"/>
              <a:t> on </a:t>
            </a:r>
            <a:r>
              <a:rPr lang="en-US" sz="3200" dirty="0" err="1"/>
              <a:t>SiC</a:t>
            </a:r>
            <a:r>
              <a:rPr lang="en-US" sz="3200" dirty="0"/>
              <a:t> RF Transistors</a:t>
            </a:r>
          </a:p>
        </p:txBody>
      </p:sp>
      <p:pic>
        <p:nvPicPr>
          <p:cNvPr id="13" name="Picture 12">
            <a:extLst>
              <a:ext uri="{FF2B5EF4-FFF2-40B4-BE49-F238E27FC236}">
                <a16:creationId xmlns:a16="http://schemas.microsoft.com/office/drawing/2014/main" id="{CA870271-D68A-6946-A5CF-879D01E6788C}"/>
              </a:ext>
            </a:extLst>
          </p:cNvPr>
          <p:cNvPicPr>
            <a:picLocks noChangeAspect="1"/>
          </p:cNvPicPr>
          <p:nvPr/>
        </p:nvPicPr>
        <p:blipFill>
          <a:blip r:embed="rId2"/>
          <a:stretch>
            <a:fillRect/>
          </a:stretch>
        </p:blipFill>
        <p:spPr>
          <a:xfrm>
            <a:off x="3781326" y="936496"/>
            <a:ext cx="5027282" cy="2459550"/>
          </a:xfrm>
          <a:prstGeom prst="rect">
            <a:avLst/>
          </a:prstGeom>
        </p:spPr>
      </p:pic>
      <p:pic>
        <p:nvPicPr>
          <p:cNvPr id="15" name="Picture 14">
            <a:extLst>
              <a:ext uri="{FF2B5EF4-FFF2-40B4-BE49-F238E27FC236}">
                <a16:creationId xmlns:a16="http://schemas.microsoft.com/office/drawing/2014/main" id="{4E469D9C-A09E-C749-8468-A03CE4A96315}"/>
              </a:ext>
            </a:extLst>
          </p:cNvPr>
          <p:cNvPicPr>
            <a:picLocks noChangeAspect="1"/>
          </p:cNvPicPr>
          <p:nvPr/>
        </p:nvPicPr>
        <p:blipFill>
          <a:blip r:embed="rId3"/>
          <a:stretch>
            <a:fillRect/>
          </a:stretch>
        </p:blipFill>
        <p:spPr>
          <a:xfrm>
            <a:off x="558800" y="929682"/>
            <a:ext cx="3039533" cy="2466364"/>
          </a:xfrm>
          <a:prstGeom prst="rect">
            <a:avLst/>
          </a:prstGeom>
        </p:spPr>
      </p:pic>
      <p:sp>
        <p:nvSpPr>
          <p:cNvPr id="16" name="Rectangle 15">
            <a:extLst>
              <a:ext uri="{FF2B5EF4-FFF2-40B4-BE49-F238E27FC236}">
                <a16:creationId xmlns:a16="http://schemas.microsoft.com/office/drawing/2014/main" id="{D8875D0D-6567-6543-9D21-81EA2CA8C5F6}"/>
              </a:ext>
            </a:extLst>
          </p:cNvPr>
          <p:cNvSpPr/>
          <p:nvPr/>
        </p:nvSpPr>
        <p:spPr>
          <a:xfrm>
            <a:off x="558800" y="3386634"/>
            <a:ext cx="3699934" cy="646331"/>
          </a:xfrm>
          <a:prstGeom prst="rect">
            <a:avLst/>
          </a:prstGeom>
        </p:spPr>
        <p:txBody>
          <a:bodyPr wrap="square">
            <a:spAutoFit/>
          </a:bodyPr>
          <a:lstStyle/>
          <a:p>
            <a:pPr marL="77153">
              <a:spcBef>
                <a:spcPts val="450"/>
              </a:spcBef>
              <a:spcAft>
                <a:spcPts val="450"/>
              </a:spcAft>
              <a:buClr>
                <a:srgbClr val="00A4E5"/>
              </a:buClr>
            </a:pPr>
            <a:r>
              <a:rPr lang="en-US" b="1" dirty="0">
                <a:cs typeface="Arial" panose="020B0604020202020204" pitchFamily="34" charset="0"/>
              </a:rPr>
              <a:t>425 MHz </a:t>
            </a:r>
            <a:r>
              <a:rPr lang="en-US" b="1" dirty="0" err="1">
                <a:cs typeface="Arial" panose="020B0604020202020204" pitchFamily="34" charset="0"/>
              </a:rPr>
              <a:t>GaN</a:t>
            </a:r>
            <a:r>
              <a:rPr lang="en-US" b="1" dirty="0">
                <a:cs typeface="Arial" panose="020B0604020202020204" pitchFamily="34" charset="0"/>
              </a:rPr>
              <a:t>, 800 Watts, for another project in 2020</a:t>
            </a:r>
          </a:p>
        </p:txBody>
      </p:sp>
      <p:sp>
        <p:nvSpPr>
          <p:cNvPr id="17" name="Rectangle 16">
            <a:extLst>
              <a:ext uri="{FF2B5EF4-FFF2-40B4-BE49-F238E27FC236}">
                <a16:creationId xmlns:a16="http://schemas.microsoft.com/office/drawing/2014/main" id="{925AE82C-18BE-FB42-BC39-F2641E39F188}"/>
              </a:ext>
            </a:extLst>
          </p:cNvPr>
          <p:cNvSpPr/>
          <p:nvPr/>
        </p:nvSpPr>
        <p:spPr>
          <a:xfrm>
            <a:off x="4445000" y="3418469"/>
            <a:ext cx="3699934" cy="369332"/>
          </a:xfrm>
          <a:prstGeom prst="rect">
            <a:avLst/>
          </a:prstGeom>
        </p:spPr>
        <p:txBody>
          <a:bodyPr wrap="square">
            <a:spAutoFit/>
          </a:bodyPr>
          <a:lstStyle/>
          <a:p>
            <a:pPr marL="77153">
              <a:spcBef>
                <a:spcPts val="450"/>
              </a:spcBef>
              <a:spcAft>
                <a:spcPts val="450"/>
              </a:spcAft>
              <a:buClr>
                <a:srgbClr val="00A4E5"/>
              </a:buClr>
            </a:pPr>
            <a:r>
              <a:rPr lang="en-US" b="1" dirty="0">
                <a:cs typeface="Arial" panose="020B0604020202020204" pitchFamily="34" charset="0"/>
              </a:rPr>
              <a:t>805 MHz </a:t>
            </a:r>
            <a:r>
              <a:rPr lang="en-US" b="1" dirty="0" err="1">
                <a:cs typeface="Arial" panose="020B0604020202020204" pitchFamily="34" charset="0"/>
              </a:rPr>
              <a:t>GaN</a:t>
            </a:r>
            <a:r>
              <a:rPr lang="en-US" b="1" dirty="0">
                <a:cs typeface="Arial" panose="020B0604020202020204" pitchFamily="34" charset="0"/>
              </a:rPr>
              <a:t>, 3.6 kW, 100 Volt </a:t>
            </a:r>
            <a:r>
              <a:rPr lang="en-US" b="1" dirty="0" err="1">
                <a:cs typeface="Arial" panose="020B0604020202020204" pitchFamily="34" charset="0"/>
              </a:rPr>
              <a:t>Vds</a:t>
            </a:r>
            <a:endParaRPr lang="en-US" b="1" dirty="0">
              <a:cs typeface="Arial" panose="020B0604020202020204" pitchFamily="34" charset="0"/>
            </a:endParaRPr>
          </a:p>
        </p:txBody>
      </p:sp>
    </p:spTree>
    <p:extLst>
      <p:ext uri="{BB962C8B-B14F-4D97-AF65-F5344CB8AC3E}">
        <p14:creationId xmlns:p14="http://schemas.microsoft.com/office/powerpoint/2010/main" val="5920873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66B000E-32CD-CF94-67FA-F8AB818776AF}"/>
              </a:ext>
            </a:extLst>
          </p:cNvPr>
          <p:cNvSpPr>
            <a:spLocks noGrp="1"/>
          </p:cNvSpPr>
          <p:nvPr>
            <p:ph type="body" sz="quarter" idx="14"/>
          </p:nvPr>
        </p:nvSpPr>
        <p:spPr>
          <a:xfrm>
            <a:off x="284787" y="258885"/>
            <a:ext cx="9098203" cy="669156"/>
          </a:xfrm>
        </p:spPr>
        <p:txBody>
          <a:bodyPr/>
          <a:lstStyle/>
          <a:p>
            <a:r>
              <a:rPr lang="en-US" sz="3200" dirty="0"/>
              <a:t>Integra Technologies </a:t>
            </a:r>
            <a:r>
              <a:rPr lang="en-US" sz="3200" dirty="0" err="1"/>
              <a:t>GaN</a:t>
            </a:r>
            <a:r>
              <a:rPr lang="en-US" sz="3200" dirty="0"/>
              <a:t>/</a:t>
            </a:r>
            <a:r>
              <a:rPr lang="en-US" sz="3200" dirty="0" err="1"/>
              <a:t>SiC</a:t>
            </a:r>
            <a:r>
              <a:rPr lang="en-US" sz="3200" dirty="0"/>
              <a:t> Architectures</a:t>
            </a:r>
          </a:p>
        </p:txBody>
      </p:sp>
      <p:pic>
        <p:nvPicPr>
          <p:cNvPr id="6" name="Picture 5">
            <a:extLst>
              <a:ext uri="{FF2B5EF4-FFF2-40B4-BE49-F238E27FC236}">
                <a16:creationId xmlns:a16="http://schemas.microsoft.com/office/drawing/2014/main" id="{718278EB-9416-BB44-946A-1AC14E4B2A30}"/>
              </a:ext>
            </a:extLst>
          </p:cNvPr>
          <p:cNvPicPr>
            <a:picLocks noChangeAspect="1"/>
          </p:cNvPicPr>
          <p:nvPr/>
        </p:nvPicPr>
        <p:blipFill>
          <a:blip r:embed="rId2"/>
          <a:stretch>
            <a:fillRect/>
          </a:stretch>
        </p:blipFill>
        <p:spPr>
          <a:xfrm>
            <a:off x="733137" y="928041"/>
            <a:ext cx="7475682" cy="2346468"/>
          </a:xfrm>
          <a:prstGeom prst="rect">
            <a:avLst/>
          </a:prstGeom>
        </p:spPr>
      </p:pic>
      <p:sp>
        <p:nvSpPr>
          <p:cNvPr id="7" name="Rectangle 6">
            <a:extLst>
              <a:ext uri="{FF2B5EF4-FFF2-40B4-BE49-F238E27FC236}">
                <a16:creationId xmlns:a16="http://schemas.microsoft.com/office/drawing/2014/main" id="{C6868882-4618-B242-B4CC-4D3CDBF2CD8D}"/>
              </a:ext>
            </a:extLst>
          </p:cNvPr>
          <p:cNvSpPr/>
          <p:nvPr/>
        </p:nvSpPr>
        <p:spPr>
          <a:xfrm>
            <a:off x="284787" y="3523550"/>
            <a:ext cx="8697191" cy="840230"/>
          </a:xfrm>
          <a:prstGeom prst="rect">
            <a:avLst/>
          </a:prstGeom>
        </p:spPr>
        <p:txBody>
          <a:bodyPr wrap="square">
            <a:spAutoFit/>
          </a:bodyPr>
          <a:lstStyle/>
          <a:p>
            <a:pPr algn="just" eaLnBrk="0" hangingPunct="0">
              <a:lnSpc>
                <a:spcPct val="90000"/>
              </a:lnSpc>
              <a:spcBef>
                <a:spcPts val="0"/>
              </a:spcBef>
            </a:pPr>
            <a:r>
              <a:rPr lang="en-US" b="1" dirty="0">
                <a:latin typeface="Arial" panose="020B0604020202020204" pitchFamily="34" charset="0"/>
                <a:ea typeface="Times"/>
                <a:cs typeface="Arial" panose="020B0604020202020204" pitchFamily="34" charset="0"/>
              </a:rPr>
              <a:t>Transistor for 805 MHz SSA is Gen4 where 5 kW </a:t>
            </a:r>
            <a:r>
              <a:rPr lang="en-US" b="1" dirty="0" err="1">
                <a:latin typeface="Arial" panose="020B0604020202020204" pitchFamily="34" charset="0"/>
                <a:ea typeface="Times"/>
                <a:cs typeface="Arial" panose="020B0604020202020204" pitchFamily="34" charset="0"/>
              </a:rPr>
              <a:t>P</a:t>
            </a:r>
            <a:r>
              <a:rPr lang="en-US" b="1" baseline="-25000" dirty="0" err="1">
                <a:latin typeface="Arial" panose="020B0604020202020204" pitchFamily="34" charset="0"/>
                <a:ea typeface="Times"/>
                <a:cs typeface="Arial" panose="020B0604020202020204" pitchFamily="34" charset="0"/>
              </a:rPr>
              <a:t>sat</a:t>
            </a:r>
            <a:r>
              <a:rPr lang="en-US" b="1" baseline="-25000" dirty="0">
                <a:latin typeface="Arial" panose="020B0604020202020204" pitchFamily="34" charset="0"/>
                <a:ea typeface="Times"/>
                <a:cs typeface="Arial" panose="020B0604020202020204" pitchFamily="34" charset="0"/>
              </a:rPr>
              <a:t> </a:t>
            </a:r>
            <a:r>
              <a:rPr lang="en-US" b="1" dirty="0">
                <a:latin typeface="Arial" panose="020B0604020202020204" pitchFamily="34" charset="0"/>
                <a:ea typeface="Times"/>
                <a:cs typeface="Arial" panose="020B0604020202020204" pitchFamily="34" charset="0"/>
              </a:rPr>
              <a:t>device expected to operate at ~15W/mm power density for it’s gate periphery. Expected channel temp 170-185 deg C.  (225 deg results in 1 x 10</a:t>
            </a:r>
            <a:r>
              <a:rPr lang="en-US" b="1" baseline="30000" dirty="0">
                <a:latin typeface="Arial" panose="020B0604020202020204" pitchFamily="34" charset="0"/>
                <a:ea typeface="Times"/>
                <a:cs typeface="Arial" panose="020B0604020202020204" pitchFamily="34" charset="0"/>
              </a:rPr>
              <a:t>6</a:t>
            </a:r>
            <a:r>
              <a:rPr lang="en-US" b="1" dirty="0">
                <a:latin typeface="Arial" panose="020B0604020202020204" pitchFamily="34" charset="0"/>
                <a:ea typeface="Times"/>
                <a:cs typeface="Arial" panose="020B0604020202020204" pitchFamily="34" charset="0"/>
              </a:rPr>
              <a:t> hour lifetime in </a:t>
            </a:r>
            <a:r>
              <a:rPr lang="en-US" b="1" dirty="0" err="1">
                <a:latin typeface="Arial" panose="020B0604020202020204" pitchFamily="34" charset="0"/>
                <a:ea typeface="Times"/>
                <a:cs typeface="Arial" panose="020B0604020202020204" pitchFamily="34" charset="0"/>
              </a:rPr>
              <a:t>GaN</a:t>
            </a:r>
            <a:r>
              <a:rPr lang="en-US" b="1" dirty="0">
                <a:latin typeface="Arial" panose="020B0604020202020204" pitchFamily="34" charset="0"/>
                <a:ea typeface="Times"/>
                <a:cs typeface="Arial" panose="020B0604020202020204" pitchFamily="34" charset="0"/>
              </a:rPr>
              <a:t>).</a:t>
            </a:r>
          </a:p>
        </p:txBody>
      </p:sp>
    </p:spTree>
    <p:extLst>
      <p:ext uri="{BB962C8B-B14F-4D97-AF65-F5344CB8AC3E}">
        <p14:creationId xmlns:p14="http://schemas.microsoft.com/office/powerpoint/2010/main" val="15214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E854BCF-6F74-3546-9292-632DAF308EDB}"/>
              </a:ext>
            </a:extLst>
          </p:cNvPr>
          <p:cNvSpPr>
            <a:spLocks noGrp="1"/>
          </p:cNvSpPr>
          <p:nvPr>
            <p:ph type="body" sz="quarter" idx="14"/>
          </p:nvPr>
        </p:nvSpPr>
        <p:spPr>
          <a:xfrm>
            <a:off x="1913047" y="241806"/>
            <a:ext cx="6343985" cy="669156"/>
          </a:xfrm>
        </p:spPr>
        <p:txBody>
          <a:bodyPr/>
          <a:lstStyle/>
          <a:p>
            <a:r>
              <a:rPr lang="en-US" sz="2800" dirty="0"/>
              <a:t>Some High Power Combiners</a:t>
            </a:r>
          </a:p>
        </p:txBody>
      </p:sp>
      <p:pic>
        <p:nvPicPr>
          <p:cNvPr id="6" name="Picture 5">
            <a:extLst>
              <a:ext uri="{FF2B5EF4-FFF2-40B4-BE49-F238E27FC236}">
                <a16:creationId xmlns:a16="http://schemas.microsoft.com/office/drawing/2014/main" id="{7563870B-B130-8343-B12F-23CEE2978514}"/>
              </a:ext>
            </a:extLst>
          </p:cNvPr>
          <p:cNvPicPr>
            <a:picLocks noChangeAspect="1"/>
          </p:cNvPicPr>
          <p:nvPr/>
        </p:nvPicPr>
        <p:blipFill>
          <a:blip r:embed="rId2"/>
          <a:stretch>
            <a:fillRect/>
          </a:stretch>
        </p:blipFill>
        <p:spPr>
          <a:xfrm>
            <a:off x="735487" y="910962"/>
            <a:ext cx="2796225" cy="1660788"/>
          </a:xfrm>
          <a:prstGeom prst="rect">
            <a:avLst/>
          </a:prstGeom>
        </p:spPr>
      </p:pic>
      <p:pic>
        <p:nvPicPr>
          <p:cNvPr id="8" name="Picture 7" descr="A group of silver and black machines&#10;&#10;Description automatically generated">
            <a:extLst>
              <a:ext uri="{FF2B5EF4-FFF2-40B4-BE49-F238E27FC236}">
                <a16:creationId xmlns:a16="http://schemas.microsoft.com/office/drawing/2014/main" id="{821D6A7B-6752-B347-9A73-AEF3AB0BE2BF}"/>
              </a:ext>
            </a:extLst>
          </p:cNvPr>
          <p:cNvPicPr>
            <a:picLocks noChangeAspect="1"/>
          </p:cNvPicPr>
          <p:nvPr/>
        </p:nvPicPr>
        <p:blipFill rotWithShape="1">
          <a:blip r:embed="rId3"/>
          <a:srcRect l="20690" t="27286" r="7962" b="15028"/>
          <a:stretch/>
        </p:blipFill>
        <p:spPr>
          <a:xfrm>
            <a:off x="5177081" y="3291266"/>
            <a:ext cx="2439871" cy="1479510"/>
          </a:xfrm>
          <a:prstGeom prst="rect">
            <a:avLst/>
          </a:prstGeom>
        </p:spPr>
      </p:pic>
      <p:pic>
        <p:nvPicPr>
          <p:cNvPr id="11" name="Picture 10">
            <a:extLst>
              <a:ext uri="{FF2B5EF4-FFF2-40B4-BE49-F238E27FC236}">
                <a16:creationId xmlns:a16="http://schemas.microsoft.com/office/drawing/2014/main" id="{4115ED10-91C2-ED43-BFB3-7191FAA20AFE}"/>
              </a:ext>
            </a:extLst>
          </p:cNvPr>
          <p:cNvPicPr>
            <a:picLocks noChangeAspect="1"/>
          </p:cNvPicPr>
          <p:nvPr/>
        </p:nvPicPr>
        <p:blipFill>
          <a:blip r:embed="rId4"/>
          <a:stretch>
            <a:fillRect/>
          </a:stretch>
        </p:blipFill>
        <p:spPr>
          <a:xfrm>
            <a:off x="1475887" y="2775750"/>
            <a:ext cx="1936122" cy="1835282"/>
          </a:xfrm>
          <a:prstGeom prst="rect">
            <a:avLst/>
          </a:prstGeom>
        </p:spPr>
      </p:pic>
      <p:pic>
        <p:nvPicPr>
          <p:cNvPr id="12" name="Picture 11" descr="A computer screen shot of a machine&#10;&#10;Description automatically generated">
            <a:extLst>
              <a:ext uri="{FF2B5EF4-FFF2-40B4-BE49-F238E27FC236}">
                <a16:creationId xmlns:a16="http://schemas.microsoft.com/office/drawing/2014/main" id="{41740C95-DA96-7149-9496-4E9E77031C5E}"/>
              </a:ext>
            </a:extLst>
          </p:cNvPr>
          <p:cNvPicPr>
            <a:picLocks noChangeAspect="1"/>
          </p:cNvPicPr>
          <p:nvPr/>
        </p:nvPicPr>
        <p:blipFill rotWithShape="1">
          <a:blip r:embed="rId5"/>
          <a:srcRect r="15201"/>
          <a:stretch/>
        </p:blipFill>
        <p:spPr>
          <a:xfrm>
            <a:off x="4096512" y="664073"/>
            <a:ext cx="3571601" cy="2282977"/>
          </a:xfrm>
          <a:prstGeom prst="rect">
            <a:avLst/>
          </a:prstGeom>
        </p:spPr>
      </p:pic>
      <p:sp>
        <p:nvSpPr>
          <p:cNvPr id="2" name="TextBox 1">
            <a:extLst>
              <a:ext uri="{FF2B5EF4-FFF2-40B4-BE49-F238E27FC236}">
                <a16:creationId xmlns:a16="http://schemas.microsoft.com/office/drawing/2014/main" id="{BCBB8B8E-4D1C-DC43-A1EE-037BEA486657}"/>
              </a:ext>
            </a:extLst>
          </p:cNvPr>
          <p:cNvSpPr txBox="1"/>
          <p:nvPr/>
        </p:nvSpPr>
        <p:spPr>
          <a:xfrm>
            <a:off x="1130630" y="2498751"/>
            <a:ext cx="1914307"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Proposed Spring 8 SSA</a:t>
            </a:r>
          </a:p>
        </p:txBody>
      </p:sp>
      <p:sp>
        <p:nvSpPr>
          <p:cNvPr id="9" name="TextBox 8">
            <a:extLst>
              <a:ext uri="{FF2B5EF4-FFF2-40B4-BE49-F238E27FC236}">
                <a16:creationId xmlns:a16="http://schemas.microsoft.com/office/drawing/2014/main" id="{686D42AA-B00A-3142-AC80-9E388B2DE4E9}"/>
              </a:ext>
            </a:extLst>
          </p:cNvPr>
          <p:cNvSpPr txBox="1"/>
          <p:nvPr/>
        </p:nvSpPr>
        <p:spPr>
          <a:xfrm>
            <a:off x="5191153" y="4770776"/>
            <a:ext cx="2476960"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SPS 200 MHz 1.6 MW prototype</a:t>
            </a:r>
          </a:p>
        </p:txBody>
      </p:sp>
      <p:sp>
        <p:nvSpPr>
          <p:cNvPr id="10" name="TextBox 9">
            <a:extLst>
              <a:ext uri="{FF2B5EF4-FFF2-40B4-BE49-F238E27FC236}">
                <a16:creationId xmlns:a16="http://schemas.microsoft.com/office/drawing/2014/main" id="{AAC410A8-F7AE-3A49-A2A6-3D9B1DDAB4B7}"/>
              </a:ext>
            </a:extLst>
          </p:cNvPr>
          <p:cNvSpPr txBox="1"/>
          <p:nvPr/>
        </p:nvSpPr>
        <p:spPr>
          <a:xfrm>
            <a:off x="1658694" y="4538033"/>
            <a:ext cx="1481944" cy="276999"/>
          </a:xfrm>
          <a:prstGeom prst="rect">
            <a:avLst/>
          </a:prstGeom>
          <a:noFill/>
        </p:spPr>
        <p:txBody>
          <a:bodyPr wrap="none" rtlCol="0">
            <a:spAutoFit/>
          </a:bodyPr>
          <a:lstStyle/>
          <a:p>
            <a:r>
              <a:rPr lang="en-US" sz="1200" b="1" dirty="0" err="1">
                <a:latin typeface="Arial" panose="020B0604020202020204" pitchFamily="34" charset="0"/>
                <a:cs typeface="Arial" panose="020B0604020202020204" pitchFamily="34" charset="0"/>
              </a:rPr>
              <a:t>Werlatone</a:t>
            </a:r>
            <a:r>
              <a:rPr lang="en-US" sz="1200" b="1" dirty="0">
                <a:latin typeface="Arial" panose="020B0604020202020204" pitchFamily="34" charset="0"/>
                <a:cs typeface="Arial" panose="020B0604020202020204" pitchFamily="34" charset="0"/>
              </a:rPr>
              <a:t> Design</a:t>
            </a:r>
          </a:p>
        </p:txBody>
      </p:sp>
      <p:sp>
        <p:nvSpPr>
          <p:cNvPr id="13" name="TextBox 12">
            <a:extLst>
              <a:ext uri="{FF2B5EF4-FFF2-40B4-BE49-F238E27FC236}">
                <a16:creationId xmlns:a16="http://schemas.microsoft.com/office/drawing/2014/main" id="{3942D949-104C-3B4C-BCD6-A422681AD3A7}"/>
              </a:ext>
            </a:extLst>
          </p:cNvPr>
          <p:cNvSpPr txBox="1"/>
          <p:nvPr/>
        </p:nvSpPr>
        <p:spPr>
          <a:xfrm>
            <a:off x="5442516" y="2908318"/>
            <a:ext cx="1072730"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R&amp;K Design</a:t>
            </a:r>
          </a:p>
        </p:txBody>
      </p:sp>
    </p:spTree>
    <p:extLst>
      <p:ext uri="{BB962C8B-B14F-4D97-AF65-F5344CB8AC3E}">
        <p14:creationId xmlns:p14="http://schemas.microsoft.com/office/powerpoint/2010/main" val="38865757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E854BCF-6F74-3546-9292-632DAF308EDB}"/>
              </a:ext>
            </a:extLst>
          </p:cNvPr>
          <p:cNvSpPr>
            <a:spLocks noGrp="1"/>
          </p:cNvSpPr>
          <p:nvPr>
            <p:ph type="body" sz="quarter" idx="14"/>
          </p:nvPr>
        </p:nvSpPr>
        <p:spPr>
          <a:xfrm>
            <a:off x="2489119" y="258960"/>
            <a:ext cx="4448129" cy="669156"/>
          </a:xfrm>
        </p:spPr>
        <p:txBody>
          <a:bodyPr/>
          <a:lstStyle/>
          <a:p>
            <a:r>
              <a:rPr lang="en-US" sz="2800" dirty="0"/>
              <a:t>Present Baseline Design</a:t>
            </a:r>
          </a:p>
        </p:txBody>
      </p:sp>
      <p:pic>
        <p:nvPicPr>
          <p:cNvPr id="7" name="Picture 6">
            <a:extLst>
              <a:ext uri="{FF2B5EF4-FFF2-40B4-BE49-F238E27FC236}">
                <a16:creationId xmlns:a16="http://schemas.microsoft.com/office/drawing/2014/main" id="{DF261323-1684-CD48-BA86-E3845648436E}"/>
              </a:ext>
            </a:extLst>
          </p:cNvPr>
          <p:cNvPicPr>
            <a:picLocks noChangeAspect="1"/>
          </p:cNvPicPr>
          <p:nvPr/>
        </p:nvPicPr>
        <p:blipFill>
          <a:blip r:embed="rId2"/>
          <a:stretch>
            <a:fillRect/>
          </a:stretch>
        </p:blipFill>
        <p:spPr>
          <a:xfrm>
            <a:off x="839536" y="697738"/>
            <a:ext cx="7464928" cy="3517646"/>
          </a:xfrm>
          <a:prstGeom prst="rect">
            <a:avLst/>
          </a:prstGeom>
        </p:spPr>
      </p:pic>
      <p:sp>
        <p:nvSpPr>
          <p:cNvPr id="8" name="Rectangle 7">
            <a:extLst>
              <a:ext uri="{FF2B5EF4-FFF2-40B4-BE49-F238E27FC236}">
                <a16:creationId xmlns:a16="http://schemas.microsoft.com/office/drawing/2014/main" id="{61662869-5568-494C-BBC1-0F1467D0F37A}"/>
              </a:ext>
            </a:extLst>
          </p:cNvPr>
          <p:cNvSpPr/>
          <p:nvPr/>
        </p:nvSpPr>
        <p:spPr>
          <a:xfrm>
            <a:off x="1084255" y="4287131"/>
            <a:ext cx="7877926" cy="369332"/>
          </a:xfrm>
          <a:prstGeom prst="rect">
            <a:avLst/>
          </a:prstGeom>
        </p:spPr>
        <p:txBody>
          <a:bodyPr wrap="none">
            <a:spAutoFit/>
          </a:bodyPr>
          <a:lstStyle/>
          <a:p>
            <a:r>
              <a:rPr lang="en-US" b="1" dirty="0">
                <a:cs typeface="" charset="0"/>
              </a:rPr>
              <a:t>Only output combining shown, 72 blades or pallets used plus driver architecture</a:t>
            </a:r>
            <a:endParaRPr lang="en-US" dirty="0"/>
          </a:p>
        </p:txBody>
      </p:sp>
    </p:spTree>
    <p:extLst>
      <p:ext uri="{BB962C8B-B14F-4D97-AF65-F5344CB8AC3E}">
        <p14:creationId xmlns:p14="http://schemas.microsoft.com/office/powerpoint/2010/main" val="8547180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10E5189-7CCD-AF3C-B4B6-A2BE3911588D}"/>
              </a:ext>
            </a:extLst>
          </p:cNvPr>
          <p:cNvSpPr>
            <a:spLocks noGrp="1"/>
          </p:cNvSpPr>
          <p:nvPr>
            <p:ph type="body" sz="quarter" idx="14"/>
          </p:nvPr>
        </p:nvSpPr>
        <p:spPr>
          <a:xfrm>
            <a:off x="527049" y="169465"/>
            <a:ext cx="8301567" cy="669156"/>
          </a:xfrm>
        </p:spPr>
        <p:txBody>
          <a:bodyPr/>
          <a:lstStyle/>
          <a:p>
            <a:pPr algn="ctr"/>
            <a:r>
              <a:rPr lang="en-US" sz="3200" dirty="0"/>
              <a:t>Spreadsheet Analysis of Gain Distribution</a:t>
            </a:r>
          </a:p>
        </p:txBody>
      </p:sp>
      <p:graphicFrame>
        <p:nvGraphicFramePr>
          <p:cNvPr id="7" name="Table 6">
            <a:extLst>
              <a:ext uri="{FF2B5EF4-FFF2-40B4-BE49-F238E27FC236}">
                <a16:creationId xmlns:a16="http://schemas.microsoft.com/office/drawing/2014/main" id="{2B1BC3D8-4442-0845-B34C-DFC8348986DE}"/>
              </a:ext>
            </a:extLst>
          </p:cNvPr>
          <p:cNvGraphicFramePr>
            <a:graphicFrameLocks noGrp="1"/>
          </p:cNvGraphicFramePr>
          <p:nvPr>
            <p:extLst>
              <p:ext uri="{D42A27DB-BD31-4B8C-83A1-F6EECF244321}">
                <p14:modId xmlns:p14="http://schemas.microsoft.com/office/powerpoint/2010/main" val="340685139"/>
              </p:ext>
            </p:extLst>
          </p:nvPr>
        </p:nvGraphicFramePr>
        <p:xfrm>
          <a:off x="1329266" y="779353"/>
          <a:ext cx="6697134" cy="4004312"/>
        </p:xfrm>
        <a:graphic>
          <a:graphicData uri="http://schemas.openxmlformats.org/drawingml/2006/table">
            <a:tbl>
              <a:tblPr>
                <a:tableStyleId>{5C22544A-7EE6-4342-B048-85BDC9FD1C3A}</a:tableStyleId>
              </a:tblPr>
              <a:tblGrid>
                <a:gridCol w="1910652">
                  <a:extLst>
                    <a:ext uri="{9D8B030D-6E8A-4147-A177-3AD203B41FA5}">
                      <a16:colId xmlns:a16="http://schemas.microsoft.com/office/drawing/2014/main" val="2112180706"/>
                    </a:ext>
                  </a:extLst>
                </a:gridCol>
                <a:gridCol w="656582">
                  <a:extLst>
                    <a:ext uri="{9D8B030D-6E8A-4147-A177-3AD203B41FA5}">
                      <a16:colId xmlns:a16="http://schemas.microsoft.com/office/drawing/2014/main" val="1695415785"/>
                    </a:ext>
                  </a:extLst>
                </a:gridCol>
                <a:gridCol w="466173">
                  <a:extLst>
                    <a:ext uri="{9D8B030D-6E8A-4147-A177-3AD203B41FA5}">
                      <a16:colId xmlns:a16="http://schemas.microsoft.com/office/drawing/2014/main" val="2817345337"/>
                    </a:ext>
                  </a:extLst>
                </a:gridCol>
                <a:gridCol w="499002">
                  <a:extLst>
                    <a:ext uri="{9D8B030D-6E8A-4147-A177-3AD203B41FA5}">
                      <a16:colId xmlns:a16="http://schemas.microsoft.com/office/drawing/2014/main" val="631611193"/>
                    </a:ext>
                  </a:extLst>
                </a:gridCol>
                <a:gridCol w="466173">
                  <a:extLst>
                    <a:ext uri="{9D8B030D-6E8A-4147-A177-3AD203B41FA5}">
                      <a16:colId xmlns:a16="http://schemas.microsoft.com/office/drawing/2014/main" val="1331534185"/>
                    </a:ext>
                  </a:extLst>
                </a:gridCol>
                <a:gridCol w="2698552">
                  <a:extLst>
                    <a:ext uri="{9D8B030D-6E8A-4147-A177-3AD203B41FA5}">
                      <a16:colId xmlns:a16="http://schemas.microsoft.com/office/drawing/2014/main" val="2229792805"/>
                    </a:ext>
                  </a:extLst>
                </a:gridCol>
              </a:tblGrid>
              <a:tr h="118238">
                <a:tc gridSpan="3">
                  <a:txBody>
                    <a:bodyPr/>
                    <a:lstStyle/>
                    <a:p>
                      <a:pPr algn="ctr" fontAlgn="b"/>
                      <a:r>
                        <a:rPr lang="en-US" sz="600" u="none" strike="noStrike">
                          <a:effectLst/>
                        </a:rPr>
                        <a:t>Solid State Amplifier Configuration Planner</a:t>
                      </a:r>
                      <a:endParaRPr lang="en-US" sz="600" b="0" i="0" u="none" strike="noStrike">
                        <a:solidFill>
                          <a:srgbClr val="000000"/>
                        </a:solidFill>
                        <a:effectLst/>
                        <a:latin typeface="Aptos Narrow"/>
                      </a:endParaRPr>
                    </a:p>
                  </a:txBody>
                  <a:tcPr marL="4915" marR="4915" marT="4915" marB="0" anchor="b"/>
                </a:tc>
                <a:tc hMerge="1">
                  <a:txBody>
                    <a:bodyPr/>
                    <a:lstStyle/>
                    <a:p>
                      <a:endParaRPr lang="en-US"/>
                    </a:p>
                  </a:txBody>
                  <a:tcPr/>
                </a:tc>
                <a:tc hMerge="1">
                  <a:txBody>
                    <a:bodyPr/>
                    <a:lstStyle/>
                    <a:p>
                      <a:endParaRPr lang="en-US"/>
                    </a:p>
                  </a:txBody>
                  <a:tcP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b"/>
                      <a:r>
                        <a:rPr lang="en-US" sz="600" u="none" strike="noStrike">
                          <a:effectLst/>
                        </a:rPr>
                        <a:t>3 stage (11 dB &lt; gain &lt; 19 dB)</a:t>
                      </a:r>
                      <a:endParaRPr lang="en-US" sz="600" b="1"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3319093780"/>
                  </a:ext>
                </a:extLst>
              </a:tr>
              <a:tr h="126120">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Notes</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3500554299"/>
                  </a:ext>
                </a:extLst>
              </a:tr>
              <a:tr h="126120">
                <a:tc>
                  <a:txBody>
                    <a:bodyPr/>
                    <a:lstStyle/>
                    <a:p>
                      <a:pPr algn="l" fontAlgn="b"/>
                      <a:r>
                        <a:rPr lang="en-US" sz="600" u="none" strike="noStrike">
                          <a:effectLst/>
                        </a:rPr>
                        <a:t>Output Power from LLRF</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6.9</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Watts</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38.39</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dBm</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10-200 Watts</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2111169779"/>
                  </a:ext>
                </a:extLst>
              </a:tr>
              <a:tr h="126120">
                <a:tc>
                  <a:txBody>
                    <a:bodyPr/>
                    <a:lstStyle/>
                    <a:p>
                      <a:pPr algn="l" fontAlgn="b"/>
                      <a:r>
                        <a:rPr lang="en-US" sz="600" u="none" strike="noStrike">
                          <a:effectLst/>
                        </a:rPr>
                        <a:t>Number of Driver Modules</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2</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2 drive modules for out-phasing</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908201488"/>
                  </a:ext>
                </a:extLst>
              </a:tr>
              <a:tr h="126120">
                <a:tc>
                  <a:txBody>
                    <a:bodyPr/>
                    <a:lstStyle/>
                    <a:p>
                      <a:pPr algn="l" fontAlgn="b"/>
                      <a:r>
                        <a:rPr lang="en-US" sz="600" u="none" strike="noStrike">
                          <a:effectLst/>
                        </a:rPr>
                        <a:t>Driver Splitter Insertion Loss</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0.95</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-0.20</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dB</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2658123146"/>
                  </a:ext>
                </a:extLst>
              </a:tr>
              <a:tr h="126120">
                <a:tc>
                  <a:txBody>
                    <a:bodyPr/>
                    <a:lstStyle/>
                    <a:p>
                      <a:pPr algn="l" fontAlgn="b"/>
                      <a:r>
                        <a:rPr lang="en-US" sz="600" u="none" strike="noStrike">
                          <a:effectLst/>
                        </a:rPr>
                        <a:t>Driver Module input Power</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3.29</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Watts</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35.18</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dBm</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1803868232"/>
                  </a:ext>
                </a:extLst>
              </a:tr>
              <a:tr h="126120">
                <a:tc>
                  <a:txBody>
                    <a:bodyPr/>
                    <a:lstStyle/>
                    <a:p>
                      <a:pPr algn="l" fontAlgn="b"/>
                      <a:r>
                        <a:rPr lang="en-US" sz="600" u="none" strike="noStrike">
                          <a:effectLst/>
                        </a:rPr>
                        <a:t>Driver Module Gain</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63.10</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18.00</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dB</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2735515823"/>
                  </a:ext>
                </a:extLst>
              </a:tr>
              <a:tr h="126120">
                <a:tc>
                  <a:txBody>
                    <a:bodyPr/>
                    <a:lstStyle/>
                    <a:p>
                      <a:pPr algn="l" fontAlgn="b"/>
                      <a:r>
                        <a:rPr lang="en-US" sz="600" u="none" strike="noStrike">
                          <a:effectLst/>
                        </a:rPr>
                        <a:t>Driver Module  Power Rating</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5000</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Watts</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66.99</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dBm</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17716306"/>
                  </a:ext>
                </a:extLst>
              </a:tr>
              <a:tr h="126120">
                <a:tc>
                  <a:txBody>
                    <a:bodyPr/>
                    <a:lstStyle/>
                    <a:p>
                      <a:pPr algn="l" fontAlgn="b"/>
                      <a:r>
                        <a:rPr lang="en-US" sz="600" u="none" strike="noStrike">
                          <a:effectLst/>
                        </a:rPr>
                        <a:t>Driver Output Power</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207.88</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Watts</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53.18</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dBm</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1" i="0" u="none" strike="noStrike">
                        <a:solidFill>
                          <a:srgbClr val="FF0000"/>
                        </a:solidFill>
                        <a:effectLst/>
                        <a:latin typeface="Aptos Narrow"/>
                      </a:endParaRPr>
                    </a:p>
                  </a:txBody>
                  <a:tcPr marL="4915" marR="4915" marT="4915" marB="0" anchor="b"/>
                </a:tc>
                <a:extLst>
                  <a:ext uri="{0D108BD9-81ED-4DB2-BD59-A6C34878D82A}">
                    <a16:rowId xmlns:a16="http://schemas.microsoft.com/office/drawing/2014/main" val="4089837430"/>
                  </a:ext>
                </a:extLst>
              </a:tr>
              <a:tr h="126120">
                <a:tc>
                  <a:txBody>
                    <a:bodyPr/>
                    <a:lstStyle/>
                    <a:p>
                      <a:pPr algn="l" fontAlgn="b"/>
                      <a:r>
                        <a:rPr lang="en-US" sz="600" u="none" strike="noStrike">
                          <a:effectLst/>
                        </a:rPr>
                        <a:t>Stage 2 Divider Ports</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1</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2150085319"/>
                  </a:ext>
                </a:extLst>
              </a:tr>
              <a:tr h="126120">
                <a:tc>
                  <a:txBody>
                    <a:bodyPr/>
                    <a:lstStyle/>
                    <a:p>
                      <a:pPr algn="l" fontAlgn="b"/>
                      <a:r>
                        <a:rPr lang="en-US" sz="600" u="none" strike="noStrike">
                          <a:effectLst/>
                        </a:rPr>
                        <a:t>Stage 2 Divider Insertion Loss</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0.93</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-0.30</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dB</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includes 4-way in pallet</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675904774"/>
                  </a:ext>
                </a:extLst>
              </a:tr>
              <a:tr h="118238">
                <a:tc>
                  <a:txBody>
                    <a:bodyPr/>
                    <a:lstStyle/>
                    <a:p>
                      <a:pPr algn="l" fontAlgn="b"/>
                      <a:r>
                        <a:rPr lang="en-US" sz="600" u="none" strike="noStrike">
                          <a:effectLst/>
                        </a:rPr>
                        <a:t>Stage 2 Driver Module input Power</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194.01</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Watts</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52.88</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dBm</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868794066"/>
                  </a:ext>
                </a:extLst>
              </a:tr>
              <a:tr h="126120">
                <a:tc>
                  <a:txBody>
                    <a:bodyPr/>
                    <a:lstStyle/>
                    <a:p>
                      <a:pPr algn="l" fontAlgn="b"/>
                      <a:r>
                        <a:rPr lang="en-US" sz="600" u="none" strike="noStrike">
                          <a:effectLst/>
                        </a:rPr>
                        <a:t>Stage 2 Driver Gain</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63.10</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18.00</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dB</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233414692"/>
                  </a:ext>
                </a:extLst>
              </a:tr>
              <a:tr h="126120">
                <a:tc>
                  <a:txBody>
                    <a:bodyPr/>
                    <a:lstStyle/>
                    <a:p>
                      <a:pPr algn="l" fontAlgn="b"/>
                      <a:r>
                        <a:rPr lang="en-US" sz="600" u="none" strike="noStrike">
                          <a:effectLst/>
                        </a:rPr>
                        <a:t>Stage 2 Driver Output Rating</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20000</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Watts</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73.01</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dBm</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4 - amp pallet</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2097397764"/>
                  </a:ext>
                </a:extLst>
              </a:tr>
              <a:tr h="126120">
                <a:tc>
                  <a:txBody>
                    <a:bodyPr/>
                    <a:lstStyle/>
                    <a:p>
                      <a:pPr algn="l" fontAlgn="b"/>
                      <a:r>
                        <a:rPr lang="en-US" sz="600" u="none" strike="noStrike">
                          <a:effectLst/>
                        </a:rPr>
                        <a:t>Stage 2 Driver Output Power</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12241.06</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1" i="0" u="none" strike="noStrike">
                        <a:solidFill>
                          <a:srgbClr val="FF0000"/>
                        </a:solidFill>
                        <a:effectLst/>
                        <a:latin typeface="Aptos Narrow"/>
                      </a:endParaRPr>
                    </a:p>
                  </a:txBody>
                  <a:tcPr marL="4915" marR="4915" marT="4915" marB="0" anchor="b"/>
                </a:tc>
                <a:extLst>
                  <a:ext uri="{0D108BD9-81ED-4DB2-BD59-A6C34878D82A}">
                    <a16:rowId xmlns:a16="http://schemas.microsoft.com/office/drawing/2014/main" val="2519347651"/>
                  </a:ext>
                </a:extLst>
              </a:tr>
              <a:tr h="126120">
                <a:tc>
                  <a:txBody>
                    <a:bodyPr/>
                    <a:lstStyle/>
                    <a:p>
                      <a:pPr algn="l" fontAlgn="b"/>
                      <a:r>
                        <a:rPr lang="en-US" sz="600" u="none" strike="noStrike">
                          <a:effectLst/>
                        </a:rPr>
                        <a:t>Stage 3 Divider Ports</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38</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1865751282"/>
                  </a:ext>
                </a:extLst>
              </a:tr>
              <a:tr h="126120">
                <a:tc>
                  <a:txBody>
                    <a:bodyPr/>
                    <a:lstStyle/>
                    <a:p>
                      <a:pPr algn="l" fontAlgn="b"/>
                      <a:r>
                        <a:rPr lang="en-US" sz="600" u="none" strike="noStrike">
                          <a:effectLst/>
                        </a:rPr>
                        <a:t>Stage 3 Divider Insertion Loss</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0.93</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-0.30</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dB</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includes 4-way in pallet</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1232397577"/>
                  </a:ext>
                </a:extLst>
              </a:tr>
              <a:tr h="118238">
                <a:tc>
                  <a:txBody>
                    <a:bodyPr/>
                    <a:lstStyle/>
                    <a:p>
                      <a:pPr algn="l" fontAlgn="b"/>
                      <a:r>
                        <a:rPr lang="en-US" sz="600" u="none" strike="noStrike">
                          <a:effectLst/>
                        </a:rPr>
                        <a:t>Stage 3 Driver Module input Power</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300.63</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Watts</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54.78</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dBm</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1705364826"/>
                  </a:ext>
                </a:extLst>
              </a:tr>
              <a:tr h="126120">
                <a:tc>
                  <a:txBody>
                    <a:bodyPr/>
                    <a:lstStyle/>
                    <a:p>
                      <a:pPr algn="l" fontAlgn="b"/>
                      <a:r>
                        <a:rPr lang="en-US" sz="600" u="none" strike="noStrike">
                          <a:effectLst/>
                        </a:rPr>
                        <a:t>Stage 3 Driver Gain</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63.10</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18.00</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dB</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953648807"/>
                  </a:ext>
                </a:extLst>
              </a:tr>
              <a:tr h="126120">
                <a:tc>
                  <a:txBody>
                    <a:bodyPr/>
                    <a:lstStyle/>
                    <a:p>
                      <a:pPr algn="l" fontAlgn="b"/>
                      <a:r>
                        <a:rPr lang="en-US" sz="600" u="none" strike="noStrike">
                          <a:effectLst/>
                        </a:rPr>
                        <a:t>Stage 3 Driver Output Rating</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20000</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Watts</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73.01</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dBm</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4 - amp pallet</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2295087626"/>
                  </a:ext>
                </a:extLst>
              </a:tr>
              <a:tr h="126120">
                <a:tc>
                  <a:txBody>
                    <a:bodyPr/>
                    <a:lstStyle/>
                    <a:p>
                      <a:pPr algn="l" fontAlgn="b"/>
                      <a:r>
                        <a:rPr lang="en-US" sz="600" u="none" strike="noStrike">
                          <a:effectLst/>
                        </a:rPr>
                        <a:t>Stage 3 Driver Output Power</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18968.61</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1" i="0" u="none" strike="noStrike">
                        <a:solidFill>
                          <a:srgbClr val="FF0000"/>
                        </a:solidFill>
                        <a:effectLst/>
                        <a:latin typeface="Aptos Narrow"/>
                      </a:endParaRPr>
                    </a:p>
                  </a:txBody>
                  <a:tcPr marL="4915" marR="4915" marT="4915" marB="0" anchor="b"/>
                </a:tc>
                <a:extLst>
                  <a:ext uri="{0D108BD9-81ED-4DB2-BD59-A6C34878D82A}">
                    <a16:rowId xmlns:a16="http://schemas.microsoft.com/office/drawing/2014/main" val="3707439064"/>
                  </a:ext>
                </a:extLst>
              </a:tr>
              <a:tr h="126120">
                <a:tc>
                  <a:txBody>
                    <a:bodyPr/>
                    <a:lstStyle/>
                    <a:p>
                      <a:pPr algn="l" fontAlgn="b"/>
                      <a:r>
                        <a:rPr lang="en-US" sz="600" u="none" strike="noStrike">
                          <a:effectLst/>
                        </a:rPr>
                        <a:t>Stage 4 Power Combiner Ports</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38</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2622464867"/>
                  </a:ext>
                </a:extLst>
              </a:tr>
              <a:tr h="126120">
                <a:tc>
                  <a:txBody>
                    <a:bodyPr/>
                    <a:lstStyle/>
                    <a:p>
                      <a:pPr algn="l" fontAlgn="b"/>
                      <a:r>
                        <a:rPr lang="en-US" sz="600" u="none" strike="noStrike">
                          <a:effectLst/>
                        </a:rPr>
                        <a:t>Stage 4 Power Combiner Insertion Loss</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0.98</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-0.10</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dB</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1686576835"/>
                  </a:ext>
                </a:extLst>
              </a:tr>
              <a:tr h="126120">
                <a:tc>
                  <a:txBody>
                    <a:bodyPr/>
                    <a:lstStyle/>
                    <a:p>
                      <a:pPr algn="l" fontAlgn="b"/>
                      <a:r>
                        <a:rPr lang="en-US" sz="600" u="none" strike="noStrike">
                          <a:effectLst/>
                        </a:rPr>
                        <a:t>Stage 4 Power Combiner Output Power</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704399.6</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3953098415"/>
                  </a:ext>
                </a:extLst>
              </a:tr>
              <a:tr h="126120">
                <a:tc>
                  <a:txBody>
                    <a:bodyPr/>
                    <a:lstStyle/>
                    <a:p>
                      <a:pPr algn="l" fontAlgn="b"/>
                      <a:r>
                        <a:rPr lang="en-US" sz="600" u="none" strike="noStrike">
                          <a:effectLst/>
                        </a:rPr>
                        <a:t>Final Combiner Ports</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2</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2263967007"/>
                  </a:ext>
                </a:extLst>
              </a:tr>
              <a:tr h="126120">
                <a:tc>
                  <a:txBody>
                    <a:bodyPr/>
                    <a:lstStyle/>
                    <a:p>
                      <a:pPr algn="l" fontAlgn="b"/>
                      <a:r>
                        <a:rPr lang="en-US" sz="600" u="none" strike="noStrike">
                          <a:effectLst/>
                        </a:rPr>
                        <a:t>Final Combiner Insertion Loss</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0.98</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-0.10</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dB</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1649521233"/>
                  </a:ext>
                </a:extLst>
              </a:tr>
              <a:tr h="118238">
                <a:tc>
                  <a:txBody>
                    <a:bodyPr/>
                    <a:lstStyle/>
                    <a:p>
                      <a:pPr algn="l" fontAlgn="b"/>
                      <a:r>
                        <a:rPr lang="en-US" sz="600" u="none" strike="noStrike">
                          <a:effectLst/>
                        </a:rPr>
                        <a:t>Final Output Power</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1408799.2</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669218578"/>
                  </a:ext>
                </a:extLst>
              </a:tr>
              <a:tr h="126120">
                <a:tc>
                  <a:txBody>
                    <a:bodyPr/>
                    <a:lstStyle/>
                    <a:p>
                      <a:pPr algn="l" fontAlgn="b"/>
                      <a:endParaRPr lang="en-US" sz="600" b="0" i="0" u="none" strike="noStrike">
                        <a:solidFill>
                          <a:srgbClr val="000000"/>
                        </a:solidFill>
                        <a:effectLst/>
                        <a:latin typeface="Aptos Narrow"/>
                      </a:endParaRPr>
                    </a:p>
                  </a:txBody>
                  <a:tcPr marL="4915" marR="4915" marT="4915" marB="0" anchor="b"/>
                </a:tc>
                <a:tc>
                  <a:txBody>
                    <a:bodyPr/>
                    <a:lstStyle/>
                    <a:p>
                      <a:pPr algn="l" fontAlgn="b"/>
                      <a:endParaRPr lang="en-US" sz="600" b="0" i="0" u="none" strike="noStrike">
                        <a:solidFill>
                          <a:srgbClr val="000000"/>
                        </a:solidFill>
                        <a:effectLst/>
                        <a:latin typeface="Aptos Narrow"/>
                      </a:endParaRPr>
                    </a:p>
                  </a:txBody>
                  <a:tcPr marL="4915" marR="4915" marT="4915" marB="0" anchor="b"/>
                </a:tc>
                <a:tc>
                  <a:txBody>
                    <a:bodyPr/>
                    <a:lstStyle/>
                    <a:p>
                      <a:pPr algn="l" fontAlgn="b"/>
                      <a:endParaRPr lang="en-US" sz="600" b="0" i="0" u="none" strike="noStrike">
                        <a:solidFill>
                          <a:srgbClr val="000000"/>
                        </a:solidFill>
                        <a:effectLst/>
                        <a:latin typeface="Aptos Narrow"/>
                      </a:endParaRPr>
                    </a:p>
                  </a:txBody>
                  <a:tcPr marL="4915" marR="4915" marT="4915" marB="0" anchor="b"/>
                </a:tc>
                <a:tc>
                  <a:txBody>
                    <a:bodyPr/>
                    <a:lstStyle/>
                    <a:p>
                      <a:pPr algn="l" fontAlgn="b"/>
                      <a:endParaRPr lang="en-US" sz="600" b="0" i="0" u="none" strike="noStrike">
                        <a:solidFill>
                          <a:srgbClr val="000000"/>
                        </a:solidFill>
                        <a:effectLst/>
                        <a:latin typeface="Aptos Narrow"/>
                      </a:endParaRPr>
                    </a:p>
                  </a:txBody>
                  <a:tcPr marL="4915" marR="4915" marT="4915" marB="0" anchor="b"/>
                </a:tc>
                <a:tc>
                  <a:txBody>
                    <a:bodyPr/>
                    <a:lstStyle/>
                    <a:p>
                      <a:pPr algn="l" fontAlgn="b"/>
                      <a:endParaRPr lang="en-US" sz="600" b="0" i="0" u="none" strike="noStrike">
                        <a:solidFill>
                          <a:srgbClr val="000000"/>
                        </a:solidFill>
                        <a:effectLst/>
                        <a:latin typeface="Aptos Narrow"/>
                      </a:endParaRPr>
                    </a:p>
                  </a:txBody>
                  <a:tcPr marL="4915" marR="4915" marT="4915" marB="0" anchor="b"/>
                </a:tc>
                <a:tc>
                  <a:txBody>
                    <a:bodyPr/>
                    <a:lstStyle/>
                    <a:p>
                      <a:pPr algn="l" fontAlgn="b"/>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2785122827"/>
                  </a:ext>
                </a:extLst>
              </a:tr>
              <a:tr h="126120">
                <a:tc>
                  <a:txBody>
                    <a:bodyPr/>
                    <a:lstStyle/>
                    <a:p>
                      <a:pPr algn="l" fontAlgn="b"/>
                      <a:r>
                        <a:rPr lang="en-US" sz="600" u="none" strike="noStrike">
                          <a:effectLst/>
                        </a:rPr>
                        <a:t>Input Divider</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76</a:t>
                      </a:r>
                      <a:endParaRPr lang="en-US" sz="600" b="0" i="0" u="none" strike="noStrike">
                        <a:solidFill>
                          <a:srgbClr val="000000"/>
                        </a:solidFill>
                        <a:effectLst/>
                        <a:latin typeface="Aptos Narrow"/>
                      </a:endParaRPr>
                    </a:p>
                  </a:txBody>
                  <a:tcPr marL="4915" marR="4915" marT="4915" marB="0" anchor="ctr"/>
                </a:tc>
                <a:tc>
                  <a:txBody>
                    <a:bodyPr/>
                    <a:lstStyle/>
                    <a:p>
                      <a:pPr algn="l" fontAlgn="b"/>
                      <a:endParaRPr lang="en-US" sz="600" b="0" i="0" u="none" strike="noStrike">
                        <a:solidFill>
                          <a:srgbClr val="000000"/>
                        </a:solidFill>
                        <a:effectLst/>
                        <a:latin typeface="Aptos Narrow"/>
                      </a:endParaRPr>
                    </a:p>
                  </a:txBody>
                  <a:tcPr marL="4915" marR="4915" marT="4915" marB="0" anchor="b"/>
                </a:tc>
                <a:tc>
                  <a:txBody>
                    <a:bodyPr/>
                    <a:lstStyle/>
                    <a:p>
                      <a:pPr algn="l" fontAlgn="b"/>
                      <a:endParaRPr lang="en-US" sz="600" b="0" i="0" u="none" strike="noStrike">
                        <a:solidFill>
                          <a:srgbClr val="000000"/>
                        </a:solidFill>
                        <a:effectLst/>
                        <a:latin typeface="Aptos Narrow"/>
                      </a:endParaRPr>
                    </a:p>
                  </a:txBody>
                  <a:tcPr marL="4915" marR="4915" marT="4915" marB="0" anchor="b"/>
                </a:tc>
                <a:tc>
                  <a:txBody>
                    <a:bodyPr/>
                    <a:lstStyle/>
                    <a:p>
                      <a:pPr algn="l" fontAlgn="b"/>
                      <a:endParaRPr lang="en-US" sz="600" b="0" i="0" u="none" strike="noStrike">
                        <a:solidFill>
                          <a:srgbClr val="000000"/>
                        </a:solidFill>
                        <a:effectLst/>
                        <a:latin typeface="Aptos Narrow"/>
                      </a:endParaRPr>
                    </a:p>
                  </a:txBody>
                  <a:tcPr marL="4915" marR="4915" marT="4915" marB="0" anchor="b"/>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3949341428"/>
                  </a:ext>
                </a:extLst>
              </a:tr>
              <a:tr h="126120">
                <a:tc>
                  <a:txBody>
                    <a:bodyPr/>
                    <a:lstStyle/>
                    <a:p>
                      <a:pPr algn="l" fontAlgn="b"/>
                      <a:r>
                        <a:rPr lang="en-US" sz="600" u="none" strike="noStrike">
                          <a:effectLst/>
                        </a:rPr>
                        <a:t>Output Combiner</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76</a:t>
                      </a:r>
                      <a:endParaRPr lang="en-US" sz="600" b="0" i="0" u="none" strike="noStrike">
                        <a:solidFill>
                          <a:srgbClr val="000000"/>
                        </a:solidFill>
                        <a:effectLst/>
                        <a:latin typeface="Aptos Narrow"/>
                      </a:endParaRPr>
                    </a:p>
                  </a:txBody>
                  <a:tcPr marL="4915" marR="4915" marT="4915" marB="0" anchor="ctr"/>
                </a:tc>
                <a:tc>
                  <a:txBody>
                    <a:bodyPr/>
                    <a:lstStyle/>
                    <a:p>
                      <a:pPr algn="l" fontAlgn="b"/>
                      <a:endParaRPr lang="en-US" sz="600" b="0" i="0" u="none" strike="noStrike">
                        <a:solidFill>
                          <a:srgbClr val="000000"/>
                        </a:solidFill>
                        <a:effectLst/>
                        <a:latin typeface="Aptos Narrow"/>
                      </a:endParaRPr>
                    </a:p>
                  </a:txBody>
                  <a:tcPr marL="4915" marR="4915" marT="4915" marB="0" anchor="b"/>
                </a:tc>
                <a:tc>
                  <a:txBody>
                    <a:bodyPr/>
                    <a:lstStyle/>
                    <a:p>
                      <a:pPr algn="l" fontAlgn="b"/>
                      <a:endParaRPr lang="en-US" sz="600" b="1" i="0" u="none" strike="noStrike">
                        <a:solidFill>
                          <a:srgbClr val="FF0000"/>
                        </a:solidFill>
                        <a:effectLst/>
                        <a:latin typeface="Aptos Narrow"/>
                      </a:endParaRPr>
                    </a:p>
                  </a:txBody>
                  <a:tcPr marL="4915" marR="4915" marT="4915" marB="0" anchor="b"/>
                </a:tc>
                <a:tc>
                  <a:txBody>
                    <a:bodyPr/>
                    <a:lstStyle/>
                    <a:p>
                      <a:pPr algn="l" fontAlgn="b"/>
                      <a:endParaRPr lang="en-US" sz="600" b="0" i="0" u="none" strike="noStrike">
                        <a:solidFill>
                          <a:srgbClr val="000000"/>
                        </a:solidFill>
                        <a:effectLst/>
                        <a:latin typeface="Aptos Narrow"/>
                      </a:endParaRPr>
                    </a:p>
                  </a:txBody>
                  <a:tcPr marL="4915" marR="4915" marT="4915" marB="0" anchor="b"/>
                </a:tc>
                <a:tc>
                  <a:txBody>
                    <a:bodyPr/>
                    <a:lstStyle/>
                    <a:p>
                      <a:pPr algn="l" fontAlgn="b"/>
                      <a:r>
                        <a:rPr lang="en-US" sz="600" u="none" strike="noStrike">
                          <a:effectLst/>
                        </a:rPr>
                        <a:t> </a:t>
                      </a:r>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3549675981"/>
                  </a:ext>
                </a:extLst>
              </a:tr>
              <a:tr h="126120">
                <a:tc>
                  <a:txBody>
                    <a:bodyPr/>
                    <a:lstStyle/>
                    <a:p>
                      <a:pPr algn="l" fontAlgn="b"/>
                      <a:endParaRPr lang="en-US" sz="600" b="0" i="0" u="none" strike="noStrike">
                        <a:solidFill>
                          <a:srgbClr val="000000"/>
                        </a:solidFill>
                        <a:effectLst/>
                        <a:latin typeface="Aptos Narrow"/>
                      </a:endParaRPr>
                    </a:p>
                  </a:txBody>
                  <a:tcPr marL="4915" marR="4915" marT="4915" marB="0" anchor="b"/>
                </a:tc>
                <a:tc>
                  <a:txBody>
                    <a:bodyPr/>
                    <a:lstStyle/>
                    <a:p>
                      <a:pPr algn="l" fontAlgn="b"/>
                      <a:endParaRPr lang="en-US" sz="600" b="0" i="0" u="none" strike="noStrike">
                        <a:solidFill>
                          <a:srgbClr val="000000"/>
                        </a:solidFill>
                        <a:effectLst/>
                        <a:latin typeface="Aptos Narrow"/>
                      </a:endParaRPr>
                    </a:p>
                  </a:txBody>
                  <a:tcPr marL="4915" marR="4915" marT="4915" marB="0" anchor="b"/>
                </a:tc>
                <a:tc>
                  <a:txBody>
                    <a:bodyPr/>
                    <a:lstStyle/>
                    <a:p>
                      <a:pPr algn="l" fontAlgn="b"/>
                      <a:endParaRPr lang="en-US" sz="600" b="0" i="0" u="none" strike="noStrike">
                        <a:solidFill>
                          <a:srgbClr val="000000"/>
                        </a:solidFill>
                        <a:effectLst/>
                        <a:latin typeface="Aptos Narrow"/>
                      </a:endParaRPr>
                    </a:p>
                  </a:txBody>
                  <a:tcPr marL="4915" marR="4915" marT="4915" marB="0" anchor="b"/>
                </a:tc>
                <a:tc>
                  <a:txBody>
                    <a:bodyPr/>
                    <a:lstStyle/>
                    <a:p>
                      <a:pPr algn="l" fontAlgn="b"/>
                      <a:endParaRPr lang="en-US" sz="600" b="0" i="0" u="none" strike="noStrike">
                        <a:solidFill>
                          <a:srgbClr val="000000"/>
                        </a:solidFill>
                        <a:effectLst/>
                        <a:latin typeface="Aptos Narrow"/>
                      </a:endParaRPr>
                    </a:p>
                  </a:txBody>
                  <a:tcPr marL="4915" marR="4915" marT="4915" marB="0" anchor="b"/>
                </a:tc>
                <a:tc>
                  <a:txBody>
                    <a:bodyPr/>
                    <a:lstStyle/>
                    <a:p>
                      <a:pPr algn="l" fontAlgn="b"/>
                      <a:endParaRPr lang="en-US" sz="600" b="0" i="0" u="none" strike="noStrike">
                        <a:solidFill>
                          <a:srgbClr val="000000"/>
                        </a:solidFill>
                        <a:effectLst/>
                        <a:latin typeface="Aptos Narrow"/>
                      </a:endParaRPr>
                    </a:p>
                  </a:txBody>
                  <a:tcPr marL="4915" marR="4915" marT="4915" marB="0" anchor="b"/>
                </a:tc>
                <a:tc>
                  <a:txBody>
                    <a:bodyPr/>
                    <a:lstStyle/>
                    <a:p>
                      <a:pPr algn="l" fontAlgn="b"/>
                      <a:endParaRPr lang="en-US" sz="600" b="0" i="0" u="none" strike="noStrike">
                        <a:solidFill>
                          <a:srgbClr val="000000"/>
                        </a:solidFill>
                        <a:effectLst/>
                        <a:latin typeface="Aptos Narrow"/>
                      </a:endParaRPr>
                    </a:p>
                  </a:txBody>
                  <a:tcPr marL="4915" marR="4915" marT="4915" marB="0" anchor="b"/>
                </a:tc>
                <a:extLst>
                  <a:ext uri="{0D108BD9-81ED-4DB2-BD59-A6C34878D82A}">
                    <a16:rowId xmlns:a16="http://schemas.microsoft.com/office/drawing/2014/main" val="730141065"/>
                  </a:ext>
                </a:extLst>
              </a:tr>
              <a:tr h="126120">
                <a:tc>
                  <a:txBody>
                    <a:bodyPr/>
                    <a:lstStyle/>
                    <a:p>
                      <a:pPr algn="l" fontAlgn="b"/>
                      <a:r>
                        <a:rPr lang="en-US" sz="600" u="none" strike="noStrike">
                          <a:effectLst/>
                        </a:rPr>
                        <a:t>Total Gain</a:t>
                      </a:r>
                      <a:endParaRPr lang="en-US" sz="600" b="0" i="0" u="none" strike="noStrike">
                        <a:solidFill>
                          <a:srgbClr val="000000"/>
                        </a:solidFill>
                        <a:effectLst/>
                        <a:latin typeface="Aptos Narrow"/>
                      </a:endParaRPr>
                    </a:p>
                  </a:txBody>
                  <a:tcPr marL="4915" marR="4915" marT="4915" marB="0" anchor="b"/>
                </a:tc>
                <a:tc>
                  <a:txBody>
                    <a:bodyPr/>
                    <a:lstStyle/>
                    <a:p>
                      <a:pPr algn="ctr" fontAlgn="ctr"/>
                      <a:r>
                        <a:rPr lang="en-US" sz="600" u="none" strike="noStrike">
                          <a:effectLst/>
                        </a:rPr>
                        <a:t>199526.23</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 </a:t>
                      </a:r>
                      <a:endParaRPr lang="en-US" sz="600" b="0" i="0" u="none" strike="noStrike">
                        <a:solidFill>
                          <a:srgbClr val="000000"/>
                        </a:solidFill>
                        <a:effectLst/>
                        <a:latin typeface="Aptos Narrow"/>
                      </a:endParaRPr>
                    </a:p>
                  </a:txBody>
                  <a:tcPr marL="4915" marR="4915" marT="4915" marB="0" anchor="ctr"/>
                </a:tc>
                <a:tc>
                  <a:txBody>
                    <a:bodyPr/>
                    <a:lstStyle/>
                    <a:p>
                      <a:pPr algn="ctr" fontAlgn="ctr"/>
                      <a:r>
                        <a:rPr lang="en-US" sz="600" u="none" strike="noStrike">
                          <a:effectLst/>
                        </a:rPr>
                        <a:t>53.00</a:t>
                      </a:r>
                      <a:endParaRPr lang="en-US" sz="600" b="0" i="0" u="none" strike="noStrike">
                        <a:solidFill>
                          <a:srgbClr val="000000"/>
                        </a:solidFill>
                        <a:effectLst/>
                        <a:latin typeface="Aptos Narrow"/>
                      </a:endParaRPr>
                    </a:p>
                  </a:txBody>
                  <a:tcPr marL="4915" marR="4915" marT="4915" marB="0" anchor="ctr"/>
                </a:tc>
                <a:tc>
                  <a:txBody>
                    <a:bodyPr/>
                    <a:lstStyle/>
                    <a:p>
                      <a:pPr algn="l" fontAlgn="b"/>
                      <a:endParaRPr lang="en-US" sz="600" b="0" i="0" u="none" strike="noStrike">
                        <a:solidFill>
                          <a:srgbClr val="000000"/>
                        </a:solidFill>
                        <a:effectLst/>
                        <a:latin typeface="Aptos Narrow"/>
                      </a:endParaRPr>
                    </a:p>
                  </a:txBody>
                  <a:tcPr marL="4915" marR="4915" marT="4915" marB="0" anchor="b"/>
                </a:tc>
                <a:tc>
                  <a:txBody>
                    <a:bodyPr/>
                    <a:lstStyle/>
                    <a:p>
                      <a:pPr algn="l" fontAlgn="b"/>
                      <a:endParaRPr lang="en-US" sz="600" b="0" i="0" u="none" strike="noStrike" dirty="0">
                        <a:solidFill>
                          <a:srgbClr val="000000"/>
                        </a:solidFill>
                        <a:effectLst/>
                        <a:latin typeface="Aptos Narrow"/>
                      </a:endParaRPr>
                    </a:p>
                  </a:txBody>
                  <a:tcPr marL="4915" marR="4915" marT="4915" marB="0" anchor="b"/>
                </a:tc>
                <a:extLst>
                  <a:ext uri="{0D108BD9-81ED-4DB2-BD59-A6C34878D82A}">
                    <a16:rowId xmlns:a16="http://schemas.microsoft.com/office/drawing/2014/main" val="3844086942"/>
                  </a:ext>
                </a:extLst>
              </a:tr>
            </a:tbl>
          </a:graphicData>
        </a:graphic>
      </p:graphicFrame>
    </p:spTree>
    <p:extLst>
      <p:ext uri="{BB962C8B-B14F-4D97-AF65-F5344CB8AC3E}">
        <p14:creationId xmlns:p14="http://schemas.microsoft.com/office/powerpoint/2010/main" val="38464836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0FEEE09-2197-5A45-859B-A521FD1B3C2C}"/>
              </a:ext>
            </a:extLst>
          </p:cNvPr>
          <p:cNvSpPr>
            <a:spLocks noGrp="1"/>
          </p:cNvSpPr>
          <p:nvPr>
            <p:ph type="title"/>
          </p:nvPr>
        </p:nvSpPr>
        <p:spPr>
          <a:xfrm>
            <a:off x="704849" y="306884"/>
            <a:ext cx="7734302" cy="666276"/>
          </a:xfrm>
        </p:spPr>
        <p:txBody>
          <a:bodyPr>
            <a:noAutofit/>
          </a:bodyPr>
          <a:lstStyle/>
          <a:p>
            <a:r>
              <a:rPr lang="en-US" dirty="0" err="1">
                <a:cs typeface="Arial" panose="020B0604020202020204" pitchFamily="34" charset="0"/>
              </a:rPr>
              <a:t>GaN</a:t>
            </a:r>
            <a:r>
              <a:rPr lang="en-US" dirty="0">
                <a:cs typeface="Arial" panose="020B0604020202020204" pitchFamily="34" charset="0"/>
              </a:rPr>
              <a:t> Thermal Measurement at Integra Technologies </a:t>
            </a:r>
            <a:endParaRPr lang="en-US" dirty="0"/>
          </a:p>
        </p:txBody>
      </p:sp>
      <p:sp>
        <p:nvSpPr>
          <p:cNvPr id="7" name="TextBox 6">
            <a:extLst>
              <a:ext uri="{FF2B5EF4-FFF2-40B4-BE49-F238E27FC236}">
                <a16:creationId xmlns:a16="http://schemas.microsoft.com/office/drawing/2014/main" id="{9B8D0913-3ED2-4331-9118-7B14892748DC}"/>
              </a:ext>
            </a:extLst>
          </p:cNvPr>
          <p:cNvSpPr txBox="1"/>
          <p:nvPr/>
        </p:nvSpPr>
        <p:spPr>
          <a:xfrm>
            <a:off x="281384" y="1330804"/>
            <a:ext cx="3826423" cy="3206006"/>
          </a:xfrm>
          <a:prstGeom prst="rect">
            <a:avLst/>
          </a:prstGeom>
          <a:noFill/>
        </p:spPr>
        <p:txBody>
          <a:bodyPr wrap="square" rtlCol="0">
            <a:spAutoFit/>
          </a:bodyPr>
          <a:lstStyle/>
          <a:p>
            <a:pPr marL="362903" indent="-285750">
              <a:spcBef>
                <a:spcPts val="450"/>
              </a:spcBef>
              <a:spcAft>
                <a:spcPts val="450"/>
              </a:spcAft>
              <a:buClr>
                <a:srgbClr val="002060"/>
              </a:buClr>
              <a:buFont typeface="Wingdings" pitchFamily="2" charset="2"/>
              <a:buChar char="q"/>
            </a:pPr>
            <a:r>
              <a:rPr lang="en-US" b="1" dirty="0">
                <a:cs typeface="Arial" panose="020B0604020202020204" pitchFamily="34" charset="0"/>
              </a:rPr>
              <a:t>Thermal measurement performed at worst case conditions </a:t>
            </a:r>
          </a:p>
          <a:p>
            <a:pPr marL="557213" lvl="1" indent="-137160">
              <a:spcBef>
                <a:spcPts val="450"/>
              </a:spcBef>
              <a:spcAft>
                <a:spcPts val="450"/>
              </a:spcAft>
              <a:buClr>
                <a:srgbClr val="002060"/>
              </a:buClr>
              <a:buFont typeface="Arial" panose="020B0604020202020204" pitchFamily="34" charset="0"/>
              <a:buChar char="•"/>
            </a:pPr>
            <a:r>
              <a:rPr lang="en-US" sz="1350" b="1" dirty="0">
                <a:cs typeface="Arial" panose="020B0604020202020204" pitchFamily="34" charset="0"/>
              </a:rPr>
              <a:t>This is for another transistor, not 805 MHz</a:t>
            </a:r>
          </a:p>
          <a:p>
            <a:pPr marL="557213" lvl="1" indent="-137160">
              <a:spcBef>
                <a:spcPts val="450"/>
              </a:spcBef>
              <a:spcAft>
                <a:spcPts val="450"/>
              </a:spcAft>
              <a:buClr>
                <a:srgbClr val="002060"/>
              </a:buClr>
              <a:buFont typeface="Arial" panose="020B0604020202020204" pitchFamily="34" charset="0"/>
              <a:buChar char="•"/>
            </a:pPr>
            <a:r>
              <a:rPr lang="en-US" sz="1350" b="1" dirty="0">
                <a:cs typeface="Arial" panose="020B0604020202020204" pitchFamily="34" charset="0"/>
              </a:rPr>
              <a:t>Worst case power dissipation of 1.87kW </a:t>
            </a:r>
          </a:p>
          <a:p>
            <a:pPr marL="557213" lvl="1" indent="-137160">
              <a:spcBef>
                <a:spcPts val="450"/>
              </a:spcBef>
              <a:spcAft>
                <a:spcPts val="450"/>
              </a:spcAft>
              <a:buClr>
                <a:srgbClr val="002060"/>
              </a:buClr>
              <a:buFont typeface="Arial" panose="020B0604020202020204" pitchFamily="34" charset="0"/>
              <a:buChar char="•"/>
            </a:pPr>
            <a:r>
              <a:rPr lang="en-US" sz="1350" b="1" dirty="0">
                <a:cs typeface="Arial" panose="020B0604020202020204" pitchFamily="34" charset="0"/>
              </a:rPr>
              <a:t>Flange temperature = 85</a:t>
            </a:r>
            <a:r>
              <a:rPr lang="en-US" sz="1350" b="1" dirty="0">
                <a:solidFill>
                  <a:srgbClr val="333333"/>
                </a:solidFill>
              </a:rPr>
              <a:t>°</a:t>
            </a:r>
            <a:r>
              <a:rPr lang="en-US" sz="1350" b="1" dirty="0">
                <a:cs typeface="Arial" panose="020B0604020202020204" pitchFamily="34" charset="0"/>
              </a:rPr>
              <a:t>C</a:t>
            </a:r>
          </a:p>
          <a:p>
            <a:pPr marL="557213" lvl="1" indent="-137160">
              <a:spcBef>
                <a:spcPts val="450"/>
              </a:spcBef>
              <a:spcAft>
                <a:spcPts val="450"/>
              </a:spcAft>
              <a:buClr>
                <a:srgbClr val="002060"/>
              </a:buClr>
              <a:buFont typeface="Arial" panose="020B0604020202020204" pitchFamily="34" charset="0"/>
              <a:buChar char="•"/>
            </a:pPr>
            <a:r>
              <a:rPr lang="en-US" sz="1350" b="1" dirty="0">
                <a:cs typeface="Arial" panose="020B0604020202020204" pitchFamily="34" charset="0"/>
              </a:rPr>
              <a:t>Transient infrared detector used to capture peak temperature during RF pulse </a:t>
            </a:r>
          </a:p>
          <a:p>
            <a:pPr marL="557213" lvl="1" indent="-137160">
              <a:spcBef>
                <a:spcPts val="450"/>
              </a:spcBef>
              <a:spcAft>
                <a:spcPts val="450"/>
              </a:spcAft>
              <a:buClr>
                <a:srgbClr val="00A4E5"/>
              </a:buClr>
              <a:buFont typeface="Arial" panose="020B0604020202020204" pitchFamily="34" charset="0"/>
              <a:buChar char="•"/>
            </a:pPr>
            <a:endParaRPr lang="en-US" sz="1350" b="1" dirty="0">
              <a:cs typeface="Arial" panose="020B0604020202020204" pitchFamily="34" charset="0"/>
            </a:endParaRPr>
          </a:p>
          <a:p>
            <a:pPr marL="557213" lvl="1" indent="-137160">
              <a:spcBef>
                <a:spcPts val="450"/>
              </a:spcBef>
              <a:spcAft>
                <a:spcPts val="450"/>
              </a:spcAft>
              <a:buClr>
                <a:srgbClr val="00A4E5"/>
              </a:buClr>
              <a:buFont typeface="Arial" panose="020B0604020202020204" pitchFamily="34" charset="0"/>
              <a:buChar char="•"/>
            </a:pPr>
            <a:endParaRPr lang="en-US" sz="1350" dirty="0">
              <a:cs typeface="Arial" panose="020B0604020202020204" pitchFamily="34" charset="0"/>
            </a:endParaRPr>
          </a:p>
          <a:p>
            <a:pPr marL="557213" lvl="1" indent="-137160">
              <a:spcBef>
                <a:spcPts val="450"/>
              </a:spcBef>
              <a:spcAft>
                <a:spcPts val="450"/>
              </a:spcAft>
              <a:buClr>
                <a:srgbClr val="00A4E5"/>
              </a:buClr>
              <a:buFont typeface="Arial" panose="020B0604020202020204" pitchFamily="34" charset="0"/>
              <a:buChar char="•"/>
            </a:pPr>
            <a:endParaRPr lang="en-US" sz="1350" dirty="0">
              <a:cs typeface="Arial" panose="020B0604020202020204" pitchFamily="34" charset="0"/>
            </a:endParaRPr>
          </a:p>
        </p:txBody>
      </p:sp>
      <p:graphicFrame>
        <p:nvGraphicFramePr>
          <p:cNvPr id="3" name="Object 2">
            <a:extLst>
              <a:ext uri="{FF2B5EF4-FFF2-40B4-BE49-F238E27FC236}">
                <a16:creationId xmlns:a16="http://schemas.microsoft.com/office/drawing/2014/main" id="{0312D83D-D7D3-479B-9433-DA2A0F190929}"/>
              </a:ext>
            </a:extLst>
          </p:cNvPr>
          <p:cNvGraphicFramePr>
            <a:graphicFrameLocks noChangeAspect="1"/>
          </p:cNvGraphicFramePr>
          <p:nvPr/>
        </p:nvGraphicFramePr>
        <p:xfrm>
          <a:off x="4359017" y="1030623"/>
          <a:ext cx="4387917" cy="2926993"/>
        </p:xfrm>
        <a:graphic>
          <a:graphicData uri="http://schemas.openxmlformats.org/presentationml/2006/ole">
            <mc:AlternateContent xmlns:mc="http://schemas.openxmlformats.org/markup-compatibility/2006">
              <mc:Choice xmlns:v="urn:schemas-microsoft-com:vml" Requires="v">
                <p:oleObj spid="_x0000_s2088" name="Chart" r:id="rId3" imgW="8115300" imgH="5422900" progId="Excel.Chart.8">
                  <p:embed followColorScheme="full"/>
                </p:oleObj>
              </mc:Choice>
              <mc:Fallback>
                <p:oleObj name="Chart" r:id="rId3" imgW="8115300" imgH="5422900" progId="Excel.Chart.8">
                  <p:embed followColorScheme="full"/>
                  <p:pic>
                    <p:nvPicPr>
                      <p:cNvPr id="3" name="Object 2">
                        <a:extLst>
                          <a:ext uri="{FF2B5EF4-FFF2-40B4-BE49-F238E27FC236}">
                            <a16:creationId xmlns:a16="http://schemas.microsoft.com/office/drawing/2014/main" id="{0312D83D-D7D3-479B-9433-DA2A0F190929}"/>
                          </a:ext>
                        </a:extLst>
                      </p:cNvPr>
                      <p:cNvPicPr/>
                      <p:nvPr/>
                    </p:nvPicPr>
                    <p:blipFill>
                      <a:blip r:embed="rId4"/>
                      <a:stretch>
                        <a:fillRect/>
                      </a:stretch>
                    </p:blipFill>
                    <p:spPr>
                      <a:xfrm>
                        <a:off x="4359017" y="1030623"/>
                        <a:ext cx="4387917" cy="2926993"/>
                      </a:xfrm>
                      <a:prstGeom prst="rect">
                        <a:avLst/>
                      </a:prstGeom>
                    </p:spPr>
                  </p:pic>
                </p:oleObj>
              </mc:Fallback>
            </mc:AlternateContent>
          </a:graphicData>
        </a:graphic>
      </p:graphicFrame>
      <p:cxnSp>
        <p:nvCxnSpPr>
          <p:cNvPr id="5" name="Straight Connector 4">
            <a:extLst>
              <a:ext uri="{FF2B5EF4-FFF2-40B4-BE49-F238E27FC236}">
                <a16:creationId xmlns:a16="http://schemas.microsoft.com/office/drawing/2014/main" id="{26176DF8-2B2F-4BFE-BE63-BFAB0142C17B}"/>
              </a:ext>
            </a:extLst>
          </p:cNvPr>
          <p:cNvCxnSpPr>
            <a:cxnSpLocks/>
          </p:cNvCxnSpPr>
          <p:nvPr/>
        </p:nvCxnSpPr>
        <p:spPr>
          <a:xfrm flipH="1">
            <a:off x="4861437" y="1697525"/>
            <a:ext cx="2306279" cy="0"/>
          </a:xfrm>
          <a:prstGeom prst="line">
            <a:avLst/>
          </a:prstGeom>
          <a:ln w="2540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FF9077C-2A61-4550-BA5E-3D69E48DB54D}"/>
              </a:ext>
            </a:extLst>
          </p:cNvPr>
          <p:cNvCxnSpPr>
            <a:cxnSpLocks/>
          </p:cNvCxnSpPr>
          <p:nvPr/>
        </p:nvCxnSpPr>
        <p:spPr>
          <a:xfrm flipH="1">
            <a:off x="4902453" y="1811825"/>
            <a:ext cx="2541797" cy="0"/>
          </a:xfrm>
          <a:prstGeom prst="line">
            <a:avLst/>
          </a:prstGeom>
          <a:ln w="25400">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4E47F15E-F7A3-BF45-8B98-3484538B0554}"/>
              </a:ext>
            </a:extLst>
          </p:cNvPr>
          <p:cNvSpPr/>
          <p:nvPr/>
        </p:nvSpPr>
        <p:spPr>
          <a:xfrm>
            <a:off x="731205" y="4071915"/>
            <a:ext cx="8015729" cy="338554"/>
          </a:xfrm>
          <a:prstGeom prst="rect">
            <a:avLst/>
          </a:prstGeom>
        </p:spPr>
        <p:txBody>
          <a:bodyPr wrap="square">
            <a:spAutoFit/>
          </a:bodyPr>
          <a:lstStyle/>
          <a:p>
            <a:r>
              <a:rPr lang="en-US" sz="1600" b="1" dirty="0">
                <a:latin typeface="Arial" panose="020B0604020202020204" pitchFamily="34" charset="0"/>
                <a:cs typeface="Arial" panose="020B0604020202020204" pitchFamily="34" charset="0"/>
              </a:rPr>
              <a:t>This property of Class AB amplifiers can kill transistors during power rollback</a:t>
            </a:r>
            <a:endParaRPr lang="en-US" sz="1600" dirty="0"/>
          </a:p>
        </p:txBody>
      </p:sp>
    </p:spTree>
    <p:extLst>
      <p:ext uri="{BB962C8B-B14F-4D97-AF65-F5344CB8AC3E}">
        <p14:creationId xmlns:p14="http://schemas.microsoft.com/office/powerpoint/2010/main" val="33489675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5">
            <a:extLst>
              <a:ext uri="{FF2B5EF4-FFF2-40B4-BE49-F238E27FC236}">
                <a16:creationId xmlns:a16="http://schemas.microsoft.com/office/drawing/2014/main" id="{B1CCAF14-0128-8F42-987B-0D2D988245B5}"/>
              </a:ext>
            </a:extLst>
          </p:cNvPr>
          <p:cNvSpPr>
            <a:spLocks noGrp="1"/>
          </p:cNvSpPr>
          <p:nvPr>
            <p:ph type="body" sz="quarter" idx="14"/>
          </p:nvPr>
        </p:nvSpPr>
        <p:spPr>
          <a:xfrm>
            <a:off x="667657" y="364184"/>
            <a:ext cx="8229600" cy="669156"/>
          </a:xfrm>
        </p:spPr>
        <p:txBody>
          <a:bodyPr/>
          <a:lstStyle/>
          <a:p>
            <a:r>
              <a:rPr lang="en-US" sz="3200" dirty="0"/>
              <a:t>Outline</a:t>
            </a:r>
          </a:p>
        </p:txBody>
      </p:sp>
      <p:sp>
        <p:nvSpPr>
          <p:cNvPr id="5" name="Text Placeholder 1">
            <a:extLst>
              <a:ext uri="{FF2B5EF4-FFF2-40B4-BE49-F238E27FC236}">
                <a16:creationId xmlns:a16="http://schemas.microsoft.com/office/drawing/2014/main" id="{D434582F-B8D1-9C49-9A19-14EF2DD57147}"/>
              </a:ext>
            </a:extLst>
          </p:cNvPr>
          <p:cNvSpPr>
            <a:spLocks noGrp="1"/>
          </p:cNvSpPr>
          <p:nvPr>
            <p:ph type="body" sz="quarter" idx="19"/>
          </p:nvPr>
        </p:nvSpPr>
        <p:spPr>
          <a:xfrm>
            <a:off x="667657" y="1033340"/>
            <a:ext cx="8229600" cy="3220753"/>
          </a:xfrm>
          <a:prstGeom prst="rect">
            <a:avLst/>
          </a:prstGeom>
        </p:spPr>
        <p:txBody>
          <a:bodyPr wrap="square">
            <a:spAutoFit/>
          </a:bodyPr>
          <a:lstStyle/>
          <a:p>
            <a:pPr algn="just" eaLnBrk="0" hangingPunct="0">
              <a:lnSpc>
                <a:spcPct val="110000"/>
              </a:lnSpc>
              <a:buFontTx/>
              <a:buChar char="•"/>
            </a:pPr>
            <a:r>
              <a:rPr lang="en-US" sz="2000" b="1" dirty="0">
                <a:cs typeface="" charset="0"/>
              </a:rPr>
              <a:t>CCL RF System </a:t>
            </a:r>
          </a:p>
          <a:p>
            <a:pPr algn="just" eaLnBrk="0" hangingPunct="0">
              <a:lnSpc>
                <a:spcPct val="110000"/>
              </a:lnSpc>
              <a:buFontTx/>
              <a:buChar char="•"/>
            </a:pPr>
            <a:r>
              <a:rPr lang="en-US" sz="2000" b="1" dirty="0">
                <a:cs typeface="" charset="0"/>
              </a:rPr>
              <a:t>Reliability Concerns with Vintage UHF Powerplant (RF and HV)</a:t>
            </a:r>
          </a:p>
          <a:p>
            <a:pPr algn="just" eaLnBrk="0" hangingPunct="0">
              <a:lnSpc>
                <a:spcPct val="110000"/>
              </a:lnSpc>
              <a:buFontTx/>
              <a:buChar char="•"/>
            </a:pPr>
            <a:r>
              <a:rPr lang="en-US" sz="2000" b="1" dirty="0">
                <a:cs typeface="" charset="0"/>
              </a:rPr>
              <a:t>Long Term Klystron Concern – Alternatives?</a:t>
            </a:r>
          </a:p>
          <a:p>
            <a:pPr algn="just" eaLnBrk="0" hangingPunct="0">
              <a:lnSpc>
                <a:spcPct val="110000"/>
              </a:lnSpc>
              <a:buFontTx/>
              <a:buChar char="•"/>
            </a:pPr>
            <a:r>
              <a:rPr lang="en-US" sz="2000" b="1" dirty="0">
                <a:cs typeface="" charset="0"/>
              </a:rPr>
              <a:t>Solid State Amplifier (SSA) Feasibility as a Long Term Source</a:t>
            </a:r>
          </a:p>
          <a:p>
            <a:pPr algn="just" eaLnBrk="0" hangingPunct="0">
              <a:lnSpc>
                <a:spcPct val="110000"/>
              </a:lnSpc>
              <a:buFontTx/>
              <a:buChar char="•"/>
            </a:pPr>
            <a:r>
              <a:rPr lang="en-US" sz="2000" b="1" dirty="0">
                <a:cs typeface="" charset="0"/>
              </a:rPr>
              <a:t>Breakthru Technology is </a:t>
            </a:r>
            <a:r>
              <a:rPr lang="en-US" sz="2000" b="1" dirty="0" err="1">
                <a:cs typeface="" charset="0"/>
              </a:rPr>
              <a:t>GaN</a:t>
            </a:r>
            <a:r>
              <a:rPr lang="en-US" sz="2000" b="1" dirty="0">
                <a:cs typeface="" charset="0"/>
              </a:rPr>
              <a:t> on </a:t>
            </a:r>
            <a:r>
              <a:rPr lang="en-US" sz="2000" b="1" dirty="0" err="1">
                <a:cs typeface="" charset="0"/>
              </a:rPr>
              <a:t>SiC</a:t>
            </a:r>
            <a:endParaRPr lang="en-US" sz="2000" b="1" dirty="0">
              <a:cs typeface="" charset="0"/>
            </a:endParaRPr>
          </a:p>
          <a:p>
            <a:pPr algn="just" eaLnBrk="0" hangingPunct="0">
              <a:lnSpc>
                <a:spcPct val="110000"/>
              </a:lnSpc>
              <a:buFontTx/>
              <a:buChar char="•"/>
            </a:pPr>
            <a:r>
              <a:rPr lang="en-US" sz="2000" b="1" dirty="0">
                <a:cs typeface="" charset="0"/>
              </a:rPr>
              <a:t>Combining </a:t>
            </a:r>
          </a:p>
          <a:p>
            <a:pPr algn="just" eaLnBrk="0" hangingPunct="0">
              <a:lnSpc>
                <a:spcPct val="110000"/>
              </a:lnSpc>
              <a:buFontTx/>
              <a:buChar char="•"/>
            </a:pPr>
            <a:r>
              <a:rPr lang="en-US" sz="2000" b="1" dirty="0">
                <a:cs typeface="" charset="0"/>
              </a:rPr>
              <a:t>Amplitude Control</a:t>
            </a:r>
          </a:p>
          <a:p>
            <a:pPr algn="just" eaLnBrk="0" hangingPunct="0">
              <a:lnSpc>
                <a:spcPct val="110000"/>
              </a:lnSpc>
              <a:buFontTx/>
              <a:buChar char="•"/>
            </a:pPr>
            <a:r>
              <a:rPr lang="en-US" sz="2000" b="1" dirty="0">
                <a:cs typeface="" charset="0"/>
              </a:rPr>
              <a:t>Next Steps</a:t>
            </a:r>
          </a:p>
        </p:txBody>
      </p:sp>
    </p:spTree>
    <p:extLst>
      <p:ext uri="{BB962C8B-B14F-4D97-AF65-F5344CB8AC3E}">
        <p14:creationId xmlns:p14="http://schemas.microsoft.com/office/powerpoint/2010/main" val="26666215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0FEEE09-2197-5A45-859B-A521FD1B3C2C}"/>
              </a:ext>
            </a:extLst>
          </p:cNvPr>
          <p:cNvSpPr>
            <a:spLocks noGrp="1"/>
          </p:cNvSpPr>
          <p:nvPr>
            <p:ph type="title"/>
          </p:nvPr>
        </p:nvSpPr>
        <p:spPr>
          <a:xfrm>
            <a:off x="704849" y="306884"/>
            <a:ext cx="8252884" cy="666276"/>
          </a:xfrm>
        </p:spPr>
        <p:txBody>
          <a:bodyPr>
            <a:noAutofit/>
          </a:bodyPr>
          <a:lstStyle/>
          <a:p>
            <a:r>
              <a:rPr lang="en-US" dirty="0"/>
              <a:t>Varying CCL power requirements at different locations</a:t>
            </a:r>
          </a:p>
        </p:txBody>
      </p:sp>
      <p:sp>
        <p:nvSpPr>
          <p:cNvPr id="7" name="TextBox 6">
            <a:extLst>
              <a:ext uri="{FF2B5EF4-FFF2-40B4-BE49-F238E27FC236}">
                <a16:creationId xmlns:a16="http://schemas.microsoft.com/office/drawing/2014/main" id="{9B8D0913-3ED2-4331-9118-7B14892748DC}"/>
              </a:ext>
            </a:extLst>
          </p:cNvPr>
          <p:cNvSpPr txBox="1"/>
          <p:nvPr/>
        </p:nvSpPr>
        <p:spPr>
          <a:xfrm>
            <a:off x="886860" y="898225"/>
            <a:ext cx="8126016" cy="3057247"/>
          </a:xfrm>
          <a:prstGeom prst="rect">
            <a:avLst/>
          </a:prstGeom>
          <a:noFill/>
        </p:spPr>
        <p:txBody>
          <a:bodyPr wrap="square" rtlCol="0">
            <a:spAutoFit/>
          </a:bodyPr>
          <a:lstStyle/>
          <a:p>
            <a:pPr marL="362903" indent="-285750">
              <a:spcBef>
                <a:spcPts val="450"/>
              </a:spcBef>
              <a:spcAft>
                <a:spcPts val="450"/>
              </a:spcAft>
              <a:buClr>
                <a:schemeClr val="tx1"/>
              </a:buClr>
              <a:buFont typeface="Wingdings" pitchFamily="2" charset="2"/>
              <a:buChar char="q"/>
            </a:pPr>
            <a:r>
              <a:rPr lang="en-US" b="1" dirty="0">
                <a:cs typeface="Arial" panose="020B0604020202020204" pitchFamily="34" charset="0"/>
              </a:rPr>
              <a:t>Turning down drive power is a concern for Class AB SSA devices</a:t>
            </a:r>
          </a:p>
          <a:p>
            <a:pPr marL="214313" indent="-137160">
              <a:spcBef>
                <a:spcPts val="450"/>
              </a:spcBef>
              <a:spcAft>
                <a:spcPts val="450"/>
              </a:spcAft>
              <a:buClr>
                <a:schemeClr val="tx1"/>
              </a:buClr>
              <a:buFont typeface="Arial" panose="020B0604020202020204" pitchFamily="34" charset="0"/>
              <a:buChar char="•"/>
            </a:pPr>
            <a:r>
              <a:rPr lang="en-US" sz="1350" b="1" dirty="0">
                <a:cs typeface="Arial" panose="020B0604020202020204" pitchFamily="34" charset="0"/>
              </a:rPr>
              <a:t>When conditioning a CCL cavity</a:t>
            </a:r>
          </a:p>
          <a:p>
            <a:pPr marL="214313" indent="-137160">
              <a:spcBef>
                <a:spcPts val="450"/>
              </a:spcBef>
              <a:spcAft>
                <a:spcPts val="450"/>
              </a:spcAft>
              <a:buClr>
                <a:schemeClr val="tx1"/>
              </a:buClr>
              <a:buFont typeface="Arial" panose="020B0604020202020204" pitchFamily="34" charset="0"/>
              <a:buChar char="•"/>
            </a:pPr>
            <a:r>
              <a:rPr lang="en-US" sz="1350" b="1" dirty="0">
                <a:cs typeface="Arial" panose="020B0604020202020204" pitchFamily="34" charset="0"/>
              </a:rPr>
              <a:t>Ramping up power slowly</a:t>
            </a:r>
          </a:p>
          <a:p>
            <a:pPr marL="214313" indent="-137160">
              <a:spcBef>
                <a:spcPts val="450"/>
              </a:spcBef>
              <a:spcAft>
                <a:spcPts val="450"/>
              </a:spcAft>
              <a:buClr>
                <a:schemeClr val="tx1"/>
              </a:buClr>
              <a:buFont typeface="Arial" panose="020B0604020202020204" pitchFamily="34" charset="0"/>
              <a:buChar char="•"/>
            </a:pPr>
            <a:r>
              <a:rPr lang="en-US" sz="1350" b="1" dirty="0">
                <a:cs typeface="Arial" panose="020B0604020202020204" pitchFamily="34" charset="0"/>
              </a:rPr>
              <a:t>During accelerator beam tuning</a:t>
            </a:r>
          </a:p>
          <a:p>
            <a:pPr marL="214313" indent="-137160">
              <a:spcBef>
                <a:spcPts val="450"/>
              </a:spcBef>
              <a:spcAft>
                <a:spcPts val="450"/>
              </a:spcAft>
              <a:buClr>
                <a:schemeClr val="tx1"/>
              </a:buClr>
              <a:buFont typeface="Arial" panose="020B0604020202020204" pitchFamily="34" charset="0"/>
              <a:buChar char="•"/>
            </a:pPr>
            <a:r>
              <a:rPr lang="en-US" sz="1350" b="1" dirty="0">
                <a:cs typeface="Arial" panose="020B0604020202020204" pitchFamily="34" charset="0"/>
              </a:rPr>
              <a:t>Normal uneven RF power distribution along </a:t>
            </a:r>
            <a:r>
              <a:rPr lang="en-US" sz="1350" b="1" dirty="0" err="1">
                <a:cs typeface="Arial" panose="020B0604020202020204" pitchFamily="34" charset="0"/>
              </a:rPr>
              <a:t>linac</a:t>
            </a:r>
            <a:r>
              <a:rPr lang="en-US" sz="1350" b="1" dirty="0">
                <a:cs typeface="Arial" panose="020B0604020202020204" pitchFamily="34" charset="0"/>
              </a:rPr>
              <a:t> from physics tune</a:t>
            </a:r>
          </a:p>
          <a:p>
            <a:pPr marL="214313" indent="-137160">
              <a:spcBef>
                <a:spcPts val="450"/>
              </a:spcBef>
              <a:spcAft>
                <a:spcPts val="450"/>
              </a:spcAft>
              <a:buClr>
                <a:schemeClr val="tx1"/>
              </a:buClr>
              <a:buFont typeface="Arial" panose="020B0604020202020204" pitchFamily="34" charset="0"/>
              <a:buChar char="•"/>
            </a:pPr>
            <a:r>
              <a:rPr lang="en-US" sz="1350" b="1" dirty="0">
                <a:cs typeface="Arial" panose="020B0604020202020204" pitchFamily="34" charset="0"/>
              </a:rPr>
              <a:t>Fast power fluctuation for beam loading </a:t>
            </a:r>
          </a:p>
          <a:p>
            <a:pPr marL="557213" lvl="1" indent="-137160">
              <a:spcBef>
                <a:spcPts val="450"/>
              </a:spcBef>
              <a:spcAft>
                <a:spcPts val="450"/>
              </a:spcAft>
              <a:buClr>
                <a:srgbClr val="00A4E5"/>
              </a:buClr>
              <a:buFont typeface="Arial" panose="020B0604020202020204" pitchFamily="34" charset="0"/>
              <a:buChar char="•"/>
            </a:pPr>
            <a:endParaRPr lang="en-US" sz="1350" dirty="0">
              <a:cs typeface="Arial" panose="020B0604020202020204" pitchFamily="34" charset="0"/>
            </a:endParaRPr>
          </a:p>
          <a:p>
            <a:pPr marL="420053" lvl="1">
              <a:spcBef>
                <a:spcPts val="450"/>
              </a:spcBef>
              <a:spcAft>
                <a:spcPts val="450"/>
              </a:spcAft>
              <a:buClr>
                <a:srgbClr val="00A4E5"/>
              </a:buClr>
            </a:pPr>
            <a:endParaRPr lang="en-US" sz="1350" dirty="0">
              <a:cs typeface="Arial" panose="020B0604020202020204" pitchFamily="34" charset="0"/>
            </a:endParaRPr>
          </a:p>
          <a:p>
            <a:pPr marL="420053" lvl="1">
              <a:spcBef>
                <a:spcPts val="450"/>
              </a:spcBef>
              <a:spcAft>
                <a:spcPts val="450"/>
              </a:spcAft>
              <a:buClr>
                <a:srgbClr val="00A4E5"/>
              </a:buClr>
            </a:pPr>
            <a:endParaRPr lang="en-US" sz="1350" dirty="0">
              <a:cs typeface="Arial" panose="020B0604020202020204" pitchFamily="34" charset="0"/>
            </a:endParaRPr>
          </a:p>
        </p:txBody>
      </p:sp>
      <p:sp>
        <p:nvSpPr>
          <p:cNvPr id="4" name="Rectangle 3">
            <a:extLst>
              <a:ext uri="{FF2B5EF4-FFF2-40B4-BE49-F238E27FC236}">
                <a16:creationId xmlns:a16="http://schemas.microsoft.com/office/drawing/2014/main" id="{4E47F15E-F7A3-BF45-8B98-3484538B0554}"/>
              </a:ext>
            </a:extLst>
          </p:cNvPr>
          <p:cNvSpPr/>
          <p:nvPr/>
        </p:nvSpPr>
        <p:spPr>
          <a:xfrm>
            <a:off x="942003" y="3155082"/>
            <a:ext cx="8015729" cy="338554"/>
          </a:xfrm>
          <a:prstGeom prst="rect">
            <a:avLst/>
          </a:prstGeom>
        </p:spPr>
        <p:txBody>
          <a:bodyPr wrap="square">
            <a:spAutoFit/>
          </a:bodyPr>
          <a:lstStyle/>
          <a:p>
            <a:pPr marL="285750" indent="-285750">
              <a:buFont typeface="Wingdings" pitchFamily="2" charset="2"/>
              <a:buChar char="q"/>
            </a:pPr>
            <a:r>
              <a:rPr lang="en-US" sz="1600" b="1" dirty="0">
                <a:latin typeface="Arial" panose="020B0604020202020204" pitchFamily="34" charset="0"/>
                <a:cs typeface="Arial" panose="020B0604020202020204" pitchFamily="34" charset="0"/>
              </a:rPr>
              <a:t>Need about 12 dB of output dynamic range for these situations</a:t>
            </a:r>
          </a:p>
        </p:txBody>
      </p:sp>
    </p:spTree>
    <p:extLst>
      <p:ext uri="{BB962C8B-B14F-4D97-AF65-F5344CB8AC3E}">
        <p14:creationId xmlns:p14="http://schemas.microsoft.com/office/powerpoint/2010/main" val="16463281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0FEEE09-2197-5A45-859B-A521FD1B3C2C}"/>
              </a:ext>
            </a:extLst>
          </p:cNvPr>
          <p:cNvSpPr>
            <a:spLocks noGrp="1"/>
          </p:cNvSpPr>
          <p:nvPr>
            <p:ph type="title"/>
          </p:nvPr>
        </p:nvSpPr>
        <p:spPr>
          <a:xfrm>
            <a:off x="250852" y="297740"/>
            <a:ext cx="8893147" cy="666276"/>
          </a:xfrm>
        </p:spPr>
        <p:txBody>
          <a:bodyPr>
            <a:noAutofit/>
          </a:bodyPr>
          <a:lstStyle/>
          <a:p>
            <a:r>
              <a:rPr lang="en-US" dirty="0"/>
              <a:t>Techniques for Variable Power that Avoid High Drain </a:t>
            </a:r>
            <a:r>
              <a:rPr lang="en-US" dirty="0" err="1"/>
              <a:t>P</a:t>
            </a:r>
            <a:r>
              <a:rPr lang="en-US" baseline="-25000" dirty="0" err="1"/>
              <a:t>dissp</a:t>
            </a:r>
            <a:endParaRPr lang="en-US" dirty="0"/>
          </a:p>
        </p:txBody>
      </p:sp>
      <p:sp>
        <p:nvSpPr>
          <p:cNvPr id="7" name="TextBox 6">
            <a:extLst>
              <a:ext uri="{FF2B5EF4-FFF2-40B4-BE49-F238E27FC236}">
                <a16:creationId xmlns:a16="http://schemas.microsoft.com/office/drawing/2014/main" id="{9B8D0913-3ED2-4331-9118-7B14892748DC}"/>
              </a:ext>
            </a:extLst>
          </p:cNvPr>
          <p:cNvSpPr txBox="1"/>
          <p:nvPr/>
        </p:nvSpPr>
        <p:spPr>
          <a:xfrm>
            <a:off x="1286825" y="816606"/>
            <a:ext cx="8126016" cy="4396075"/>
          </a:xfrm>
          <a:prstGeom prst="rect">
            <a:avLst/>
          </a:prstGeom>
          <a:noFill/>
        </p:spPr>
        <p:txBody>
          <a:bodyPr wrap="square" rtlCol="0">
            <a:spAutoFit/>
          </a:bodyPr>
          <a:lstStyle/>
          <a:p>
            <a:pPr marL="362903" indent="-285750">
              <a:spcBef>
                <a:spcPts val="450"/>
              </a:spcBef>
              <a:spcAft>
                <a:spcPts val="450"/>
              </a:spcAft>
              <a:buClr>
                <a:schemeClr val="tx1"/>
              </a:buClr>
              <a:buFont typeface="Wingdings" pitchFamily="2" charset="2"/>
              <a:buChar char="q"/>
            </a:pPr>
            <a:r>
              <a:rPr lang="en-US" b="1" dirty="0">
                <a:cs typeface="Arial" panose="020B0604020202020204" pitchFamily="34" charset="0"/>
              </a:rPr>
              <a:t>Reduction of </a:t>
            </a:r>
            <a:r>
              <a:rPr lang="en-US" b="1" dirty="0" err="1">
                <a:cs typeface="Arial" panose="020B0604020202020204" pitchFamily="34" charset="0"/>
              </a:rPr>
              <a:t>Vds</a:t>
            </a:r>
            <a:r>
              <a:rPr lang="en-US" b="1" dirty="0">
                <a:cs typeface="Arial" panose="020B0604020202020204" pitchFamily="34" charset="0"/>
              </a:rPr>
              <a:t> below 100 V to keep high efficiency at lower power</a:t>
            </a:r>
          </a:p>
          <a:p>
            <a:pPr marL="820103" lvl="1" indent="-285750">
              <a:spcBef>
                <a:spcPts val="450"/>
              </a:spcBef>
              <a:spcAft>
                <a:spcPts val="450"/>
              </a:spcAft>
              <a:buClr>
                <a:schemeClr val="tx1"/>
              </a:buClr>
              <a:buFont typeface="Arial" panose="020B0604020202020204" pitchFamily="34" charset="0"/>
              <a:buChar char="•"/>
            </a:pPr>
            <a:r>
              <a:rPr lang="en-US" sz="1400" b="1" dirty="0">
                <a:cs typeface="Arial" panose="020B0604020202020204" pitchFamily="34" charset="0"/>
              </a:rPr>
              <a:t>20% is safe but it cannot be fast with large power converters</a:t>
            </a:r>
          </a:p>
          <a:p>
            <a:pPr marL="820103" lvl="1" indent="-285750">
              <a:spcBef>
                <a:spcPts val="450"/>
              </a:spcBef>
              <a:spcAft>
                <a:spcPts val="450"/>
              </a:spcAft>
              <a:buClr>
                <a:schemeClr val="tx1"/>
              </a:buClr>
              <a:buFont typeface="Arial" panose="020B0604020202020204" pitchFamily="34" charset="0"/>
              <a:buChar char="•"/>
            </a:pPr>
            <a:r>
              <a:rPr lang="en-US" sz="1400" b="1" dirty="0">
                <a:cs typeface="Arial" panose="020B0604020202020204" pitchFamily="34" charset="0"/>
              </a:rPr>
              <a:t>How would it be automatic?</a:t>
            </a:r>
          </a:p>
          <a:p>
            <a:pPr marL="820103" lvl="1" indent="-285750">
              <a:spcBef>
                <a:spcPts val="450"/>
              </a:spcBef>
              <a:spcAft>
                <a:spcPts val="450"/>
              </a:spcAft>
              <a:buClr>
                <a:schemeClr val="tx1"/>
              </a:buClr>
              <a:buFont typeface="Arial" panose="020B0604020202020204" pitchFamily="34" charset="0"/>
              <a:buChar char="•"/>
            </a:pPr>
            <a:endParaRPr lang="en-US" sz="1400" b="1" dirty="0">
              <a:cs typeface="Arial" panose="020B0604020202020204" pitchFamily="34" charset="0"/>
            </a:endParaRPr>
          </a:p>
          <a:p>
            <a:pPr marL="362903" indent="-285750">
              <a:spcBef>
                <a:spcPts val="450"/>
              </a:spcBef>
              <a:spcAft>
                <a:spcPts val="450"/>
              </a:spcAft>
              <a:buClr>
                <a:schemeClr val="tx1"/>
              </a:buClr>
              <a:buFont typeface="Wingdings" pitchFamily="2" charset="2"/>
              <a:buChar char="q"/>
            </a:pPr>
            <a:r>
              <a:rPr lang="en-US" b="1" dirty="0">
                <a:cs typeface="Arial" panose="020B0604020202020204" pitchFamily="34" charset="0"/>
              </a:rPr>
              <a:t>Turning off pallets before combiner</a:t>
            </a:r>
          </a:p>
          <a:p>
            <a:pPr marL="820103" lvl="1" indent="-285750">
              <a:spcBef>
                <a:spcPts val="450"/>
              </a:spcBef>
              <a:spcAft>
                <a:spcPts val="450"/>
              </a:spcAft>
              <a:buClr>
                <a:schemeClr val="tx1"/>
              </a:buClr>
              <a:buFont typeface="Arial" panose="020B0604020202020204" pitchFamily="34" charset="0"/>
              <a:buChar char="•"/>
            </a:pPr>
            <a:r>
              <a:rPr lang="en-US" sz="1400" b="1" dirty="0">
                <a:cs typeface="Arial" panose="020B0604020202020204" pitchFamily="34" charset="0"/>
              </a:rPr>
              <a:t>Must account for reverse power to other pallets</a:t>
            </a:r>
          </a:p>
          <a:p>
            <a:pPr marL="820103" lvl="1" indent="-285750">
              <a:spcBef>
                <a:spcPts val="450"/>
              </a:spcBef>
              <a:spcAft>
                <a:spcPts val="450"/>
              </a:spcAft>
              <a:buClr>
                <a:schemeClr val="tx1"/>
              </a:buClr>
              <a:buFont typeface="Arial" panose="020B0604020202020204" pitchFamily="34" charset="0"/>
              <a:buChar char="•"/>
            </a:pPr>
            <a:r>
              <a:rPr lang="en-US" sz="1400" b="1" dirty="0">
                <a:cs typeface="Arial" panose="020B0604020202020204" pitchFamily="34" charset="0"/>
              </a:rPr>
              <a:t>Modeling is being done to understand which ones are best</a:t>
            </a:r>
          </a:p>
          <a:p>
            <a:pPr marL="820103" lvl="1" indent="-285750">
              <a:spcBef>
                <a:spcPts val="450"/>
              </a:spcBef>
              <a:spcAft>
                <a:spcPts val="450"/>
              </a:spcAft>
              <a:buClr>
                <a:schemeClr val="tx1"/>
              </a:buClr>
              <a:buFont typeface="Arial" panose="020B0604020202020204" pitchFamily="34" charset="0"/>
              <a:buChar char="•"/>
            </a:pPr>
            <a:r>
              <a:rPr lang="en-US" sz="1400" b="1" dirty="0">
                <a:cs typeface="Arial" panose="020B0604020202020204" pitchFamily="34" charset="0"/>
              </a:rPr>
              <a:t>Difficult to remove RF driver power but can raise gate bias to disable output</a:t>
            </a:r>
          </a:p>
          <a:p>
            <a:pPr marL="534353" lvl="1">
              <a:spcBef>
                <a:spcPts val="450"/>
              </a:spcBef>
              <a:spcAft>
                <a:spcPts val="450"/>
              </a:spcAft>
              <a:buClr>
                <a:schemeClr val="tx1"/>
              </a:buClr>
            </a:pPr>
            <a:endParaRPr lang="en-US" sz="1400" b="1" dirty="0">
              <a:cs typeface="Arial" panose="020B0604020202020204" pitchFamily="34" charset="0"/>
            </a:endParaRPr>
          </a:p>
          <a:p>
            <a:pPr marL="362903" indent="-285750">
              <a:spcBef>
                <a:spcPts val="450"/>
              </a:spcBef>
              <a:spcAft>
                <a:spcPts val="450"/>
              </a:spcAft>
              <a:buClr>
                <a:schemeClr val="tx1"/>
              </a:buClr>
              <a:buFont typeface="Wingdings" pitchFamily="2" charset="2"/>
              <a:buChar char="q"/>
            </a:pPr>
            <a:r>
              <a:rPr lang="en-US" b="1" dirty="0" err="1">
                <a:cs typeface="Arial" panose="020B0604020202020204" pitchFamily="34" charset="0"/>
              </a:rPr>
              <a:t>Outphasing</a:t>
            </a:r>
            <a:r>
              <a:rPr lang="en-US" b="1" dirty="0">
                <a:cs typeface="Arial" panose="020B0604020202020204" pitchFamily="34" charset="0"/>
              </a:rPr>
              <a:t> modulation for fast control, beam compensation</a:t>
            </a:r>
          </a:p>
          <a:p>
            <a:pPr marL="77153">
              <a:spcBef>
                <a:spcPts val="450"/>
              </a:spcBef>
              <a:spcAft>
                <a:spcPts val="450"/>
              </a:spcAft>
              <a:buClr>
                <a:schemeClr val="tx1"/>
              </a:buClr>
            </a:pPr>
            <a:endParaRPr lang="en-US" b="1" dirty="0">
              <a:cs typeface="Arial" panose="020B0604020202020204" pitchFamily="34" charset="0"/>
            </a:endParaRPr>
          </a:p>
          <a:p>
            <a:pPr marL="77153">
              <a:spcBef>
                <a:spcPts val="450"/>
              </a:spcBef>
              <a:spcAft>
                <a:spcPts val="450"/>
              </a:spcAft>
              <a:buClr>
                <a:srgbClr val="00A4E5"/>
              </a:buClr>
            </a:pPr>
            <a:endParaRPr lang="en-US" b="1" dirty="0">
              <a:cs typeface="Arial" panose="020B0604020202020204" pitchFamily="34" charset="0"/>
            </a:endParaRPr>
          </a:p>
        </p:txBody>
      </p:sp>
    </p:spTree>
    <p:extLst>
      <p:ext uri="{BB962C8B-B14F-4D97-AF65-F5344CB8AC3E}">
        <p14:creationId xmlns:p14="http://schemas.microsoft.com/office/powerpoint/2010/main" val="28828133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10E5189-7CCD-AF3C-B4B6-A2BE3911588D}"/>
              </a:ext>
            </a:extLst>
          </p:cNvPr>
          <p:cNvSpPr>
            <a:spLocks noGrp="1"/>
          </p:cNvSpPr>
          <p:nvPr>
            <p:ph type="body" sz="quarter" idx="14"/>
          </p:nvPr>
        </p:nvSpPr>
        <p:spPr>
          <a:xfrm>
            <a:off x="1235046" y="257957"/>
            <a:ext cx="6921725" cy="669156"/>
          </a:xfrm>
        </p:spPr>
        <p:txBody>
          <a:bodyPr/>
          <a:lstStyle/>
          <a:p>
            <a:pPr algn="ctr"/>
            <a:r>
              <a:rPr lang="en-US" sz="3200" dirty="0" err="1"/>
              <a:t>Outphasing</a:t>
            </a:r>
            <a:r>
              <a:rPr lang="en-US" sz="3200" dirty="0"/>
              <a:t> Modulation</a:t>
            </a:r>
          </a:p>
          <a:p>
            <a:pPr algn="ctr"/>
            <a:endParaRPr lang="en-US" sz="3200" dirty="0"/>
          </a:p>
        </p:txBody>
      </p:sp>
      <p:pic>
        <p:nvPicPr>
          <p:cNvPr id="3" name="Picture 2">
            <a:extLst>
              <a:ext uri="{FF2B5EF4-FFF2-40B4-BE49-F238E27FC236}">
                <a16:creationId xmlns:a16="http://schemas.microsoft.com/office/drawing/2014/main" id="{3ABBB186-A78A-B94D-A442-75B4B9DEEE6B}"/>
              </a:ext>
            </a:extLst>
          </p:cNvPr>
          <p:cNvPicPr>
            <a:picLocks noChangeAspect="1"/>
          </p:cNvPicPr>
          <p:nvPr/>
        </p:nvPicPr>
        <p:blipFill>
          <a:blip r:embed="rId2"/>
          <a:stretch>
            <a:fillRect/>
          </a:stretch>
        </p:blipFill>
        <p:spPr>
          <a:xfrm>
            <a:off x="3293744" y="725009"/>
            <a:ext cx="2744462" cy="3693482"/>
          </a:xfrm>
          <a:prstGeom prst="rect">
            <a:avLst/>
          </a:prstGeom>
        </p:spPr>
      </p:pic>
      <p:sp>
        <p:nvSpPr>
          <p:cNvPr id="2" name="Rectangle 1">
            <a:extLst>
              <a:ext uri="{FF2B5EF4-FFF2-40B4-BE49-F238E27FC236}">
                <a16:creationId xmlns:a16="http://schemas.microsoft.com/office/drawing/2014/main" id="{64861E32-114C-4D44-A523-432515BA9A46}"/>
              </a:ext>
            </a:extLst>
          </p:cNvPr>
          <p:cNvSpPr/>
          <p:nvPr/>
        </p:nvSpPr>
        <p:spPr>
          <a:xfrm>
            <a:off x="2569464" y="4418491"/>
            <a:ext cx="4837176" cy="230832"/>
          </a:xfrm>
          <a:prstGeom prst="rect">
            <a:avLst/>
          </a:prstGeom>
        </p:spPr>
        <p:txBody>
          <a:bodyPr wrap="square">
            <a:spAutoFit/>
          </a:bodyPr>
          <a:lstStyle/>
          <a:p>
            <a:r>
              <a:rPr lang="en-US" sz="900" b="1" i="1" dirty="0">
                <a:latin typeface="Arial" panose="020B0604020202020204" pitchFamily="34" charset="0"/>
                <a:cs typeface="Arial" panose="020B0604020202020204" pitchFamily="34" charset="0"/>
              </a:rPr>
              <a:t>“Not Just a Phase”, Barton, IEEE Microwave Magazine, Feb. 2016</a:t>
            </a:r>
          </a:p>
        </p:txBody>
      </p:sp>
      <p:sp>
        <p:nvSpPr>
          <p:cNvPr id="6" name="Rectangle 5">
            <a:extLst>
              <a:ext uri="{FF2B5EF4-FFF2-40B4-BE49-F238E27FC236}">
                <a16:creationId xmlns:a16="http://schemas.microsoft.com/office/drawing/2014/main" id="{B3A8798E-F8DF-004A-AC5E-588A91A7A6B0}"/>
              </a:ext>
            </a:extLst>
          </p:cNvPr>
          <p:cNvSpPr/>
          <p:nvPr/>
        </p:nvSpPr>
        <p:spPr>
          <a:xfrm>
            <a:off x="2569464" y="4654711"/>
            <a:ext cx="4837176" cy="369332"/>
          </a:xfrm>
          <a:prstGeom prst="rect">
            <a:avLst/>
          </a:prstGeom>
        </p:spPr>
        <p:txBody>
          <a:bodyPr wrap="square">
            <a:spAutoFit/>
          </a:bodyPr>
          <a:lstStyle/>
          <a:p>
            <a:r>
              <a:rPr lang="en-US" sz="900" b="1" dirty="0">
                <a:latin typeface="Arial" panose="020B0604020202020204" pitchFamily="34" charset="0"/>
                <a:cs typeface="Arial" panose="020B0604020202020204" pitchFamily="34" charset="0"/>
              </a:rPr>
              <a:t>“High power </a:t>
            </a:r>
            <a:r>
              <a:rPr lang="en-US" sz="900" b="1" dirty="0" err="1">
                <a:latin typeface="Arial" panose="020B0604020202020204" pitchFamily="34" charset="0"/>
                <a:cs typeface="Arial" panose="020B0604020202020204" pitchFamily="34" charset="0"/>
              </a:rPr>
              <a:t>outphasing</a:t>
            </a:r>
            <a:r>
              <a:rPr lang="en-US" sz="900" b="1" dirty="0">
                <a:latin typeface="Arial" panose="020B0604020202020204" pitchFamily="34" charset="0"/>
                <a:cs typeface="Arial" panose="020B0604020202020204" pitchFamily="34" charset="0"/>
              </a:rPr>
              <a:t> modulation,” </a:t>
            </a:r>
            <a:r>
              <a:rPr lang="en-US" sz="900" b="1" dirty="0" err="1">
                <a:latin typeface="Arial" panose="020B0604020202020204" pitchFamily="34" charset="0"/>
                <a:cs typeface="Arial" panose="020B0604020202020204" pitchFamily="34" charset="0"/>
              </a:rPr>
              <a:t>Chireix</a:t>
            </a:r>
            <a:r>
              <a:rPr lang="en-US" sz="900" b="1" dirty="0">
                <a:latin typeface="Arial" panose="020B0604020202020204" pitchFamily="34" charset="0"/>
                <a:cs typeface="Arial" panose="020B0604020202020204" pitchFamily="34" charset="0"/>
              </a:rPr>
              <a:t>, </a:t>
            </a:r>
            <a:r>
              <a:rPr lang="en-US" sz="900" b="1" i="1" dirty="0">
                <a:latin typeface="Arial" panose="020B0604020202020204" pitchFamily="34" charset="0"/>
                <a:cs typeface="Arial" panose="020B0604020202020204" pitchFamily="34" charset="0"/>
              </a:rPr>
              <a:t>Proc. IRE.</a:t>
            </a:r>
            <a:r>
              <a:rPr lang="en-US" sz="900" b="1" dirty="0">
                <a:latin typeface="Arial" panose="020B0604020202020204" pitchFamily="34" charset="0"/>
                <a:cs typeface="Arial" panose="020B0604020202020204" pitchFamily="34" charset="0"/>
              </a:rPr>
              <a:t>, vol. 23, no. 11, Nov. 1935</a:t>
            </a:r>
          </a:p>
          <a:p>
            <a:endParaRPr lang="en-US" sz="9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84623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CD9EB-57F4-859E-B578-0CAB30D56CD7}"/>
              </a:ext>
            </a:extLst>
          </p:cNvPr>
          <p:cNvSpPr>
            <a:spLocks noGrp="1"/>
          </p:cNvSpPr>
          <p:nvPr>
            <p:ph type="title"/>
          </p:nvPr>
        </p:nvSpPr>
        <p:spPr>
          <a:xfrm>
            <a:off x="2612975" y="235344"/>
            <a:ext cx="4119597" cy="502011"/>
          </a:xfrm>
        </p:spPr>
        <p:txBody>
          <a:bodyPr>
            <a:noAutofit/>
          </a:bodyPr>
          <a:lstStyle/>
          <a:p>
            <a:r>
              <a:rPr lang="en-US" sz="3200" dirty="0" err="1"/>
              <a:t>Outphasing</a:t>
            </a:r>
            <a:r>
              <a:rPr lang="en-US" sz="3200" dirty="0"/>
              <a:t> Amplifier</a:t>
            </a:r>
          </a:p>
        </p:txBody>
      </p:sp>
      <p:sp>
        <p:nvSpPr>
          <p:cNvPr id="3" name="Content Placeholder 2">
            <a:extLst>
              <a:ext uri="{FF2B5EF4-FFF2-40B4-BE49-F238E27FC236}">
                <a16:creationId xmlns:a16="http://schemas.microsoft.com/office/drawing/2014/main" id="{E4CF098D-EB0A-EB7D-3663-85A1C516946F}"/>
              </a:ext>
            </a:extLst>
          </p:cNvPr>
          <p:cNvSpPr>
            <a:spLocks noGrp="1"/>
          </p:cNvSpPr>
          <p:nvPr>
            <p:ph idx="1"/>
          </p:nvPr>
        </p:nvSpPr>
        <p:spPr>
          <a:xfrm>
            <a:off x="633692" y="889184"/>
            <a:ext cx="7876615" cy="3138945"/>
          </a:xfrm>
        </p:spPr>
        <p:txBody>
          <a:bodyPr>
            <a:noAutofit/>
          </a:bodyPr>
          <a:lstStyle/>
          <a:p>
            <a:pPr lvl="1">
              <a:spcBef>
                <a:spcPts val="1200"/>
              </a:spcBef>
              <a:buFont typeface="Arial" panose="020B0604020202020204" pitchFamily="34" charset="0"/>
              <a:buChar char="•"/>
            </a:pPr>
            <a:r>
              <a:rPr lang="en-US" b="1" dirty="0" err="1"/>
              <a:t>Outphasing</a:t>
            </a:r>
            <a:r>
              <a:rPr lang="en-US" b="1" dirty="0"/>
              <a:t> amplifiers run at constant power at </a:t>
            </a:r>
            <a:r>
              <a:rPr lang="en-US" b="1" dirty="0" err="1"/>
              <a:t>P</a:t>
            </a:r>
            <a:r>
              <a:rPr lang="en-US" b="1" baseline="-25000" dirty="0" err="1"/>
              <a:t>sat</a:t>
            </a:r>
            <a:r>
              <a:rPr lang="en-US" b="1" dirty="0"/>
              <a:t>, highest efficiency</a:t>
            </a:r>
            <a:endParaRPr lang="en-US" sz="1600" b="1" dirty="0"/>
          </a:p>
          <a:p>
            <a:pPr lvl="1">
              <a:spcBef>
                <a:spcPts val="1200"/>
              </a:spcBef>
              <a:buFont typeface="Arial" panose="020B0604020202020204" pitchFamily="34" charset="0"/>
              <a:buChar char="•"/>
            </a:pPr>
            <a:r>
              <a:rPr lang="en-US" b="1" dirty="0"/>
              <a:t>A binary pair of PAs operate constant envelope -,driven hard, while phase modulation is applied to both input signals</a:t>
            </a:r>
          </a:p>
          <a:p>
            <a:pPr lvl="1">
              <a:spcBef>
                <a:spcPts val="1200"/>
              </a:spcBef>
              <a:buFont typeface="Arial" panose="020B0604020202020204" pitchFamily="34" charset="0"/>
              <a:buChar char="•"/>
            </a:pPr>
            <a:r>
              <a:rPr lang="en-US" b="1" dirty="0"/>
              <a:t>If one PA is +90 and other is -90 deg, combined output is zero power; If both PA are in-phase, then combined output is 2 times one PA</a:t>
            </a:r>
          </a:p>
          <a:p>
            <a:pPr lvl="1">
              <a:spcBef>
                <a:spcPts val="1200"/>
              </a:spcBef>
              <a:buFont typeface="Arial" panose="020B0604020202020204" pitchFamily="34" charset="0"/>
              <a:buChar char="•"/>
            </a:pPr>
            <a:r>
              <a:rPr lang="en-US" b="1" dirty="0"/>
              <a:t>The combined output is a linearly amplified replica of the desired input yet uses two nonlinear PAs</a:t>
            </a:r>
          </a:p>
          <a:p>
            <a:pPr lvl="1">
              <a:spcBef>
                <a:spcPts val="1200"/>
              </a:spcBef>
              <a:buFont typeface="Arial" panose="020B0604020202020204" pitchFamily="34" charset="0"/>
              <a:buChar char="•"/>
            </a:pPr>
            <a:r>
              <a:rPr lang="en-US" b="1" dirty="0"/>
              <a:t>The load impedance to each PA varies from 25 Ohms (when in phase) to infinity (when out of phase and zero combined output). Add circulators for each PA to isolate transistors from this wildly varying load.</a:t>
            </a:r>
          </a:p>
          <a:p>
            <a:pPr lvl="1">
              <a:spcBef>
                <a:spcPts val="1200"/>
              </a:spcBef>
              <a:buFont typeface="Arial" panose="020B0604020202020204" pitchFamily="34" charset="0"/>
              <a:buChar char="•"/>
            </a:pPr>
            <a:r>
              <a:rPr lang="en-US" b="1" dirty="0"/>
              <a:t>RCA commercialized </a:t>
            </a:r>
            <a:r>
              <a:rPr lang="en-US" b="1" dirty="0" err="1"/>
              <a:t>outphasing</a:t>
            </a:r>
            <a:r>
              <a:rPr lang="en-US" b="1" dirty="0"/>
              <a:t> in AM broadcast transmitters in 1954 using tubes</a:t>
            </a:r>
          </a:p>
        </p:txBody>
      </p:sp>
      <p:sp>
        <p:nvSpPr>
          <p:cNvPr id="4" name="Rectangle 3">
            <a:extLst>
              <a:ext uri="{FF2B5EF4-FFF2-40B4-BE49-F238E27FC236}">
                <a16:creationId xmlns:a16="http://schemas.microsoft.com/office/drawing/2014/main" id="{342AAFCB-E05D-7E4C-A5A3-6824C80C5C29}"/>
              </a:ext>
            </a:extLst>
          </p:cNvPr>
          <p:cNvSpPr/>
          <p:nvPr/>
        </p:nvSpPr>
        <p:spPr>
          <a:xfrm>
            <a:off x="1963271" y="4283832"/>
            <a:ext cx="6409764" cy="230832"/>
          </a:xfrm>
          <a:prstGeom prst="rect">
            <a:avLst/>
          </a:prstGeom>
        </p:spPr>
        <p:txBody>
          <a:bodyPr wrap="square">
            <a:spAutoFit/>
          </a:bodyPr>
          <a:lstStyle/>
          <a:p>
            <a:r>
              <a:rPr lang="en-US" sz="900" b="1" i="1" dirty="0">
                <a:latin typeface="Arial" panose="020B0604020202020204" pitchFamily="34" charset="0"/>
                <a:cs typeface="Arial" panose="020B0604020202020204" pitchFamily="34" charset="0"/>
              </a:rPr>
              <a:t>“The Circuit Development of the </a:t>
            </a:r>
            <a:r>
              <a:rPr lang="en-US" sz="900" b="1" i="1" dirty="0" err="1">
                <a:latin typeface="Arial" panose="020B0604020202020204" pitchFamily="34" charset="0"/>
                <a:cs typeface="Arial" panose="020B0604020202020204" pitchFamily="34" charset="0"/>
              </a:rPr>
              <a:t>Ampliphase</a:t>
            </a:r>
            <a:r>
              <a:rPr lang="en-US" sz="900" b="1" i="1" dirty="0">
                <a:latin typeface="Arial" panose="020B0604020202020204" pitchFamily="34" charset="0"/>
                <a:cs typeface="Arial" panose="020B0604020202020204" pitchFamily="34" charset="0"/>
              </a:rPr>
              <a:t> Broadcasting </a:t>
            </a:r>
            <a:r>
              <a:rPr lang="en-US" sz="900" b="1" i="1" dirty="0" err="1">
                <a:latin typeface="Arial" panose="020B0604020202020204" pitchFamily="34" charset="0"/>
                <a:cs typeface="Arial" panose="020B0604020202020204" pitchFamily="34" charset="0"/>
              </a:rPr>
              <a:t>Transmitter”,Price</a:t>
            </a:r>
            <a:r>
              <a:rPr lang="en-US" sz="900" b="1" i="1" dirty="0">
                <a:latin typeface="Arial" panose="020B0604020202020204" pitchFamily="34" charset="0"/>
                <a:cs typeface="Arial" panose="020B0604020202020204" pitchFamily="34" charset="0"/>
              </a:rPr>
              <a:t>, Proc IEE, 1954</a:t>
            </a:r>
          </a:p>
        </p:txBody>
      </p:sp>
    </p:spTree>
    <p:extLst>
      <p:ext uri="{BB962C8B-B14F-4D97-AF65-F5344CB8AC3E}">
        <p14:creationId xmlns:p14="http://schemas.microsoft.com/office/powerpoint/2010/main" val="3115116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CD9EB-57F4-859E-B578-0CAB30D56CD7}"/>
              </a:ext>
            </a:extLst>
          </p:cNvPr>
          <p:cNvSpPr>
            <a:spLocks noGrp="1"/>
          </p:cNvSpPr>
          <p:nvPr>
            <p:ph type="title"/>
          </p:nvPr>
        </p:nvSpPr>
        <p:spPr>
          <a:xfrm>
            <a:off x="958157" y="313697"/>
            <a:ext cx="7190761" cy="502011"/>
          </a:xfrm>
        </p:spPr>
        <p:txBody>
          <a:bodyPr>
            <a:noAutofit/>
          </a:bodyPr>
          <a:lstStyle/>
          <a:p>
            <a:r>
              <a:rPr lang="en-US" sz="2800" dirty="0"/>
              <a:t>Improved Efficiency </a:t>
            </a:r>
            <a:r>
              <a:rPr lang="en-US" sz="2800" dirty="0" err="1"/>
              <a:t>Outphasing</a:t>
            </a:r>
            <a:r>
              <a:rPr lang="en-US" sz="2800" dirty="0"/>
              <a:t> Amplifier</a:t>
            </a:r>
          </a:p>
        </p:txBody>
      </p:sp>
      <p:sp>
        <p:nvSpPr>
          <p:cNvPr id="3" name="Content Placeholder 2">
            <a:extLst>
              <a:ext uri="{FF2B5EF4-FFF2-40B4-BE49-F238E27FC236}">
                <a16:creationId xmlns:a16="http://schemas.microsoft.com/office/drawing/2014/main" id="{E4CF098D-EB0A-EB7D-3663-85A1C516946F}"/>
              </a:ext>
            </a:extLst>
          </p:cNvPr>
          <p:cNvSpPr>
            <a:spLocks noGrp="1"/>
          </p:cNvSpPr>
          <p:nvPr>
            <p:ph idx="1"/>
          </p:nvPr>
        </p:nvSpPr>
        <p:spPr>
          <a:xfrm>
            <a:off x="479078" y="1161873"/>
            <a:ext cx="8395981" cy="3138945"/>
          </a:xfrm>
        </p:spPr>
        <p:txBody>
          <a:bodyPr>
            <a:noAutofit/>
          </a:bodyPr>
          <a:lstStyle/>
          <a:p>
            <a:pPr lvl="1">
              <a:spcBef>
                <a:spcPts val="1200"/>
              </a:spcBef>
              <a:buFont typeface="Wingdings" pitchFamily="2" charset="2"/>
              <a:buChar char="q"/>
            </a:pPr>
            <a:r>
              <a:rPr lang="en-US" b="1" dirty="0"/>
              <a:t>We ran </a:t>
            </a:r>
            <a:r>
              <a:rPr lang="en-US" b="1" dirty="0" err="1"/>
              <a:t>Matlab</a:t>
            </a:r>
            <a:r>
              <a:rPr lang="en-US" b="1" dirty="0"/>
              <a:t>-Simulink comparisons of varying phases and amplitudes of the binary amplifier pair by +/-5% and +/-5 deg to understand effect on </a:t>
            </a:r>
            <a:r>
              <a:rPr lang="en-US" b="1" dirty="0" err="1"/>
              <a:t>outphasing</a:t>
            </a:r>
            <a:r>
              <a:rPr lang="en-US" b="1" dirty="0"/>
              <a:t> PA</a:t>
            </a:r>
          </a:p>
          <a:p>
            <a:pPr lvl="1">
              <a:spcBef>
                <a:spcPts val="1200"/>
              </a:spcBef>
              <a:buFont typeface="Wingdings" pitchFamily="2" charset="2"/>
              <a:buChar char="q"/>
            </a:pPr>
            <a:r>
              <a:rPr lang="en-US" b="1" dirty="0"/>
              <a:t>With circulators for each PA to isolate transistors we end up with an overall amplifier that is similar to a klystron, constantly delivering power to either RF or to the circulator loads.</a:t>
            </a:r>
          </a:p>
          <a:p>
            <a:pPr lvl="1">
              <a:spcBef>
                <a:spcPts val="1200"/>
              </a:spcBef>
              <a:buFont typeface="Wingdings" pitchFamily="2" charset="2"/>
              <a:buChar char="q"/>
            </a:pPr>
            <a:r>
              <a:rPr lang="en-US" b="1" dirty="0"/>
              <a:t>Techniques to reuse this wasted load power would raise system efficiency</a:t>
            </a:r>
          </a:p>
          <a:p>
            <a:pPr lvl="2">
              <a:spcBef>
                <a:spcPts val="1200"/>
              </a:spcBef>
              <a:buFont typeface="Arial" panose="020B0604020202020204" pitchFamily="34" charset="0"/>
              <a:buChar char="•"/>
            </a:pPr>
            <a:r>
              <a:rPr lang="en-US" b="1" dirty="0"/>
              <a:t>Convert RF load thermal heat to electricity, or rectify RF back to DC to the bus</a:t>
            </a:r>
          </a:p>
        </p:txBody>
      </p:sp>
      <p:sp>
        <p:nvSpPr>
          <p:cNvPr id="4" name="Rectangle 3">
            <a:extLst>
              <a:ext uri="{FF2B5EF4-FFF2-40B4-BE49-F238E27FC236}">
                <a16:creationId xmlns:a16="http://schemas.microsoft.com/office/drawing/2014/main" id="{342AAFCB-E05D-7E4C-A5A3-6824C80C5C29}"/>
              </a:ext>
            </a:extLst>
          </p:cNvPr>
          <p:cNvSpPr/>
          <p:nvPr/>
        </p:nvSpPr>
        <p:spPr>
          <a:xfrm>
            <a:off x="1268506" y="3644596"/>
            <a:ext cx="6409764" cy="369332"/>
          </a:xfrm>
          <a:prstGeom prst="rect">
            <a:avLst/>
          </a:prstGeom>
        </p:spPr>
        <p:txBody>
          <a:bodyPr wrap="square">
            <a:spAutoFit/>
          </a:bodyPr>
          <a:lstStyle/>
          <a:p>
            <a:r>
              <a:rPr lang="en-US" sz="900" b="1" i="1" dirty="0">
                <a:latin typeface="Arial" panose="020B0604020202020204" pitchFamily="34" charset="0"/>
                <a:cs typeface="Arial" panose="020B0604020202020204" pitchFamily="34" charset="0"/>
              </a:rPr>
              <a:t>“A Power Re-Use Technique for Improved Efficiency of </a:t>
            </a:r>
            <a:r>
              <a:rPr lang="en-US" sz="900" b="1" i="1" dirty="0" err="1">
                <a:latin typeface="Arial" panose="020B0604020202020204" pitchFamily="34" charset="0"/>
                <a:cs typeface="Arial" panose="020B0604020202020204" pitchFamily="34" charset="0"/>
              </a:rPr>
              <a:t>Outphasing</a:t>
            </a:r>
            <a:r>
              <a:rPr lang="en-US" sz="900" b="1" i="1" dirty="0">
                <a:latin typeface="Arial" panose="020B0604020202020204" pitchFamily="34" charset="0"/>
                <a:cs typeface="Arial" panose="020B0604020202020204" pitchFamily="34" charset="0"/>
              </a:rPr>
              <a:t> Microwave Power </a:t>
            </a:r>
            <a:r>
              <a:rPr lang="en-US" sz="900" b="1" i="1" dirty="0" err="1">
                <a:latin typeface="Arial" panose="020B0604020202020204" pitchFamily="34" charset="0"/>
                <a:cs typeface="Arial" panose="020B0604020202020204" pitchFamily="34" charset="0"/>
              </a:rPr>
              <a:t>Amplifiers”,Langridge</a:t>
            </a:r>
            <a:r>
              <a:rPr lang="en-US" sz="900" b="1" i="1" dirty="0">
                <a:latin typeface="Arial" panose="020B0604020202020204" pitchFamily="34" charset="0"/>
                <a:cs typeface="Arial" panose="020B0604020202020204" pitchFamily="34" charset="0"/>
              </a:rPr>
              <a:t> et al., IEEE Trans MTT, August, 1999</a:t>
            </a:r>
          </a:p>
        </p:txBody>
      </p:sp>
      <p:sp>
        <p:nvSpPr>
          <p:cNvPr id="5" name="Rectangle 4">
            <a:extLst>
              <a:ext uri="{FF2B5EF4-FFF2-40B4-BE49-F238E27FC236}">
                <a16:creationId xmlns:a16="http://schemas.microsoft.com/office/drawing/2014/main" id="{08A1EE40-0C35-5C46-B100-B6EA131DD44F}"/>
              </a:ext>
            </a:extLst>
          </p:cNvPr>
          <p:cNvSpPr/>
          <p:nvPr/>
        </p:nvSpPr>
        <p:spPr>
          <a:xfrm>
            <a:off x="1268506" y="4013928"/>
            <a:ext cx="6409764" cy="369332"/>
          </a:xfrm>
          <a:prstGeom prst="rect">
            <a:avLst/>
          </a:prstGeom>
        </p:spPr>
        <p:txBody>
          <a:bodyPr wrap="square">
            <a:spAutoFit/>
          </a:bodyPr>
          <a:lstStyle/>
          <a:p>
            <a:r>
              <a:rPr lang="en-US" sz="900" b="1" i="1" dirty="0">
                <a:latin typeface="Arial" panose="020B0604020202020204" pitchFamily="34" charset="0"/>
                <a:cs typeface="Arial" panose="020B0604020202020204" pitchFamily="34" charset="0"/>
              </a:rPr>
              <a:t>“Analysis of Power Recycling Techniques for RF and Microwave </a:t>
            </a:r>
            <a:r>
              <a:rPr lang="en-US" sz="900" b="1" i="1" dirty="0" err="1">
                <a:latin typeface="Arial" panose="020B0604020202020204" pitchFamily="34" charset="0"/>
                <a:cs typeface="Arial" panose="020B0604020202020204" pitchFamily="34" charset="0"/>
              </a:rPr>
              <a:t>Outphasing</a:t>
            </a:r>
            <a:r>
              <a:rPr lang="en-US" sz="900" b="1" i="1" dirty="0">
                <a:latin typeface="Arial" panose="020B0604020202020204" pitchFamily="34" charset="0"/>
                <a:cs typeface="Arial" panose="020B0604020202020204" pitchFamily="34" charset="0"/>
              </a:rPr>
              <a:t> Microwave Power </a:t>
            </a:r>
            <a:r>
              <a:rPr lang="en-US" sz="900" b="1" i="1" dirty="0" err="1">
                <a:latin typeface="Arial" panose="020B0604020202020204" pitchFamily="34" charset="0"/>
                <a:cs typeface="Arial" panose="020B0604020202020204" pitchFamily="34" charset="0"/>
              </a:rPr>
              <a:t>Amplifiers”,Zhang</a:t>
            </a:r>
            <a:r>
              <a:rPr lang="en-US" sz="900" b="1" i="1" dirty="0">
                <a:latin typeface="Arial" panose="020B0604020202020204" pitchFamily="34" charset="0"/>
                <a:cs typeface="Arial" panose="020B0604020202020204" pitchFamily="34" charset="0"/>
              </a:rPr>
              <a:t> et al., IEEE Trans Circuits and Systems II, May, 2002</a:t>
            </a:r>
          </a:p>
        </p:txBody>
      </p:sp>
      <p:sp>
        <p:nvSpPr>
          <p:cNvPr id="6" name="Rectangle 5">
            <a:extLst>
              <a:ext uri="{FF2B5EF4-FFF2-40B4-BE49-F238E27FC236}">
                <a16:creationId xmlns:a16="http://schemas.microsoft.com/office/drawing/2014/main" id="{2A620D47-FE92-884E-97CD-45620340166E}"/>
              </a:ext>
            </a:extLst>
          </p:cNvPr>
          <p:cNvSpPr/>
          <p:nvPr/>
        </p:nvSpPr>
        <p:spPr>
          <a:xfrm>
            <a:off x="1268506" y="3381463"/>
            <a:ext cx="6409764" cy="230832"/>
          </a:xfrm>
          <a:prstGeom prst="rect">
            <a:avLst/>
          </a:prstGeom>
        </p:spPr>
        <p:txBody>
          <a:bodyPr wrap="square">
            <a:spAutoFit/>
          </a:bodyPr>
          <a:lstStyle/>
          <a:p>
            <a:r>
              <a:rPr lang="en-US" sz="900" b="1" i="1" dirty="0">
                <a:latin typeface="Arial" panose="020B0604020202020204" pitchFamily="34" charset="0"/>
                <a:cs typeface="Arial" panose="020B0604020202020204" pitchFamily="34" charset="0"/>
              </a:rPr>
              <a:t>“Efficiency of </a:t>
            </a:r>
            <a:r>
              <a:rPr lang="en-US" sz="900" b="1" i="1" dirty="0" err="1">
                <a:latin typeface="Arial" panose="020B0604020202020204" pitchFamily="34" charset="0"/>
                <a:cs typeface="Arial" panose="020B0604020202020204" pitchFamily="34" charset="0"/>
              </a:rPr>
              <a:t>Outphasing</a:t>
            </a:r>
            <a:r>
              <a:rPr lang="en-US" sz="900" b="1" i="1" dirty="0">
                <a:latin typeface="Arial" panose="020B0604020202020204" pitchFamily="34" charset="0"/>
                <a:cs typeface="Arial" panose="020B0604020202020204" pitchFamily="34" charset="0"/>
              </a:rPr>
              <a:t> RF Power Amplifying Systems”, </a:t>
            </a:r>
            <a:r>
              <a:rPr lang="en-US" sz="900" b="1" i="1" dirty="0" err="1">
                <a:latin typeface="Arial" panose="020B0604020202020204" pitchFamily="34" charset="0"/>
                <a:cs typeface="Arial" panose="020B0604020202020204" pitchFamily="34" charset="0"/>
              </a:rPr>
              <a:t>Raab</a:t>
            </a:r>
            <a:r>
              <a:rPr lang="en-US" sz="900" b="1" i="1" dirty="0">
                <a:latin typeface="Arial" panose="020B0604020202020204" pitchFamily="34" charset="0"/>
                <a:cs typeface="Arial" panose="020B0604020202020204" pitchFamily="34" charset="0"/>
              </a:rPr>
              <a:t>,  IEEE Trans Communications, October ,1985</a:t>
            </a:r>
          </a:p>
        </p:txBody>
      </p:sp>
    </p:spTree>
    <p:extLst>
      <p:ext uri="{BB962C8B-B14F-4D97-AF65-F5344CB8AC3E}">
        <p14:creationId xmlns:p14="http://schemas.microsoft.com/office/powerpoint/2010/main" val="1619175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10E5189-7CCD-AF3C-B4B6-A2BE3911588D}"/>
              </a:ext>
            </a:extLst>
          </p:cNvPr>
          <p:cNvSpPr>
            <a:spLocks noGrp="1"/>
          </p:cNvSpPr>
          <p:nvPr>
            <p:ph type="body" sz="quarter" idx="14"/>
          </p:nvPr>
        </p:nvSpPr>
        <p:spPr>
          <a:xfrm>
            <a:off x="814260" y="183027"/>
            <a:ext cx="7329955" cy="669156"/>
          </a:xfrm>
        </p:spPr>
        <p:txBody>
          <a:bodyPr/>
          <a:lstStyle/>
          <a:p>
            <a:pPr algn="ctr"/>
            <a:r>
              <a:rPr lang="en-US" sz="3200" dirty="0" err="1"/>
              <a:t>Outphasing</a:t>
            </a:r>
            <a:r>
              <a:rPr lang="en-US" sz="3200" dirty="0"/>
              <a:t> with Regenerated Power</a:t>
            </a:r>
          </a:p>
          <a:p>
            <a:pPr algn="ctr"/>
            <a:endParaRPr lang="en-US" sz="3200" dirty="0"/>
          </a:p>
        </p:txBody>
      </p:sp>
      <p:pic>
        <p:nvPicPr>
          <p:cNvPr id="7" name="Picture 6">
            <a:extLst>
              <a:ext uri="{FF2B5EF4-FFF2-40B4-BE49-F238E27FC236}">
                <a16:creationId xmlns:a16="http://schemas.microsoft.com/office/drawing/2014/main" id="{CB4567BC-AFDF-DB41-8639-1E0521383743}"/>
              </a:ext>
            </a:extLst>
          </p:cNvPr>
          <p:cNvPicPr>
            <a:picLocks noChangeAspect="1"/>
          </p:cNvPicPr>
          <p:nvPr/>
        </p:nvPicPr>
        <p:blipFill rotWithShape="1">
          <a:blip r:embed="rId2"/>
          <a:srcRect l="11949" t="24700" r="9031" b="36627"/>
          <a:stretch/>
        </p:blipFill>
        <p:spPr>
          <a:xfrm>
            <a:off x="650875" y="1026136"/>
            <a:ext cx="8174107" cy="3091228"/>
          </a:xfrm>
          <a:prstGeom prst="rect">
            <a:avLst/>
          </a:prstGeom>
        </p:spPr>
      </p:pic>
    </p:spTree>
    <p:extLst>
      <p:ext uri="{BB962C8B-B14F-4D97-AF65-F5344CB8AC3E}">
        <p14:creationId xmlns:p14="http://schemas.microsoft.com/office/powerpoint/2010/main" val="21941538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10E5189-7CCD-AF3C-B4B6-A2BE3911588D}"/>
              </a:ext>
            </a:extLst>
          </p:cNvPr>
          <p:cNvSpPr>
            <a:spLocks noGrp="1"/>
          </p:cNvSpPr>
          <p:nvPr>
            <p:ph type="body" sz="quarter" idx="14"/>
          </p:nvPr>
        </p:nvSpPr>
        <p:spPr>
          <a:xfrm>
            <a:off x="814260" y="183027"/>
            <a:ext cx="7329955" cy="669156"/>
          </a:xfrm>
        </p:spPr>
        <p:txBody>
          <a:bodyPr/>
          <a:lstStyle/>
          <a:p>
            <a:pPr algn="ctr"/>
            <a:r>
              <a:rPr lang="en-US" sz="3200" dirty="0"/>
              <a:t>Planned Work in FY25-26</a:t>
            </a:r>
          </a:p>
          <a:p>
            <a:pPr algn="ctr"/>
            <a:endParaRPr lang="en-US" sz="3200" dirty="0"/>
          </a:p>
        </p:txBody>
      </p:sp>
      <p:sp>
        <p:nvSpPr>
          <p:cNvPr id="2" name="Rectangle 1">
            <a:extLst>
              <a:ext uri="{FF2B5EF4-FFF2-40B4-BE49-F238E27FC236}">
                <a16:creationId xmlns:a16="http://schemas.microsoft.com/office/drawing/2014/main" id="{D7C600CB-1FCE-4240-AA71-914F517431EF}"/>
              </a:ext>
            </a:extLst>
          </p:cNvPr>
          <p:cNvSpPr/>
          <p:nvPr/>
        </p:nvSpPr>
        <p:spPr>
          <a:xfrm>
            <a:off x="880543" y="707561"/>
            <a:ext cx="8122024" cy="5016758"/>
          </a:xfrm>
          <a:prstGeom prst="rect">
            <a:avLst/>
          </a:prstGeom>
        </p:spPr>
        <p:txBody>
          <a:bodyPr wrap="square">
            <a:spAutoFit/>
          </a:bodyPr>
          <a:lstStyle/>
          <a:p>
            <a:pPr marL="285750" indent="-285750">
              <a:buFont typeface="Wingdings" pitchFamily="2" charset="2"/>
              <a:buChar char="q"/>
            </a:pPr>
            <a:r>
              <a:rPr lang="en-US" sz="1600" b="1" dirty="0">
                <a:latin typeface="Arial" panose="020B0604020202020204" pitchFamily="34" charset="0"/>
                <a:cs typeface="Arial" panose="020B0604020202020204" pitchFamily="34" charset="0"/>
              </a:rPr>
              <a:t>Development of long pulse </a:t>
            </a:r>
            <a:r>
              <a:rPr lang="en-US" sz="1600" b="1" dirty="0" err="1">
                <a:latin typeface="Arial" panose="020B0604020202020204" pitchFamily="34" charset="0"/>
                <a:cs typeface="Arial" panose="020B0604020202020204" pitchFamily="34" charset="0"/>
              </a:rPr>
              <a:t>GaN</a:t>
            </a:r>
            <a:r>
              <a:rPr lang="en-US" sz="1600" b="1" dirty="0">
                <a:latin typeface="Arial" panose="020B0604020202020204" pitchFamily="34" charset="0"/>
                <a:cs typeface="Arial" panose="020B0604020202020204" pitchFamily="34" charset="0"/>
              </a:rPr>
              <a:t> on </a:t>
            </a:r>
            <a:r>
              <a:rPr lang="en-US" sz="1600" b="1" dirty="0" err="1">
                <a:latin typeface="Arial" panose="020B0604020202020204" pitchFamily="34" charset="0"/>
                <a:cs typeface="Arial" panose="020B0604020202020204" pitchFamily="34" charset="0"/>
              </a:rPr>
              <a:t>SiC</a:t>
            </a:r>
            <a:r>
              <a:rPr lang="en-US" sz="1600" b="1" dirty="0">
                <a:latin typeface="Arial" panose="020B0604020202020204" pitchFamily="34" charset="0"/>
                <a:cs typeface="Arial" panose="020B0604020202020204" pitchFamily="34" charset="0"/>
              </a:rPr>
              <a:t> packaged transistor, 5 kW </a:t>
            </a:r>
            <a:r>
              <a:rPr lang="en-US" sz="1600" b="1" dirty="0" err="1">
                <a:latin typeface="Arial" panose="020B0604020202020204" pitchFamily="34" charset="0"/>
                <a:cs typeface="Arial" panose="020B0604020202020204" pitchFamily="34" charset="0"/>
              </a:rPr>
              <a:t>P</a:t>
            </a:r>
            <a:r>
              <a:rPr lang="en-US" sz="1600" b="1" baseline="-25000" dirty="0" err="1">
                <a:latin typeface="Arial" panose="020B0604020202020204" pitchFamily="34" charset="0"/>
                <a:cs typeface="Arial" panose="020B0604020202020204" pitchFamily="34" charset="0"/>
              </a:rPr>
              <a:t>sat</a:t>
            </a:r>
            <a:endParaRPr lang="en-US" sz="1600" b="1"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1400" b="1" dirty="0">
                <a:latin typeface="Arial" panose="020B0604020202020204" pitchFamily="34" charset="0"/>
                <a:cs typeface="Arial" panose="020B0604020202020204" pitchFamily="34" charset="0"/>
              </a:rPr>
              <a:t>Wafer fab with mask to provide multiple devices with up to 4 wafers</a:t>
            </a:r>
          </a:p>
          <a:p>
            <a:pPr marL="742950" lvl="1" indent="-285750">
              <a:buFont typeface="Arial" panose="020B0604020202020204" pitchFamily="34" charset="0"/>
              <a:buChar char="•"/>
            </a:pPr>
            <a:r>
              <a:rPr lang="en-US" sz="1400" b="1" dirty="0">
                <a:latin typeface="Arial" panose="020B0604020202020204" pitchFamily="34" charset="0"/>
                <a:cs typeface="Arial" panose="020B0604020202020204" pitchFamily="34" charset="0"/>
              </a:rPr>
              <a:t>Packaged transistors qualified, tested, provided to LANL for testing</a:t>
            </a:r>
          </a:p>
          <a:p>
            <a:pPr marL="742950" lvl="1" indent="-285750">
              <a:buFont typeface="Wingdings" pitchFamily="2" charset="2"/>
              <a:buChar char="q"/>
            </a:pPr>
            <a:endParaRPr lang="en-US" sz="1400" b="1" dirty="0">
              <a:latin typeface="Arial" panose="020B0604020202020204" pitchFamily="34" charset="0"/>
              <a:cs typeface="Arial" panose="020B0604020202020204" pitchFamily="34" charset="0"/>
            </a:endParaRPr>
          </a:p>
          <a:p>
            <a:pPr marL="285750" indent="-285750">
              <a:buFont typeface="Wingdings" pitchFamily="2" charset="2"/>
              <a:buChar char="q"/>
            </a:pPr>
            <a:r>
              <a:rPr lang="en-US" sz="1600" b="1" dirty="0">
                <a:latin typeface="Arial" panose="020B0604020202020204" pitchFamily="34" charset="0"/>
                <a:cs typeface="Arial" panose="020B0604020202020204" pitchFamily="34" charset="0"/>
              </a:rPr>
              <a:t>Refine SSA architecture, add ADS simulation with variation of passive parameters</a:t>
            </a:r>
          </a:p>
          <a:p>
            <a:pPr marL="285750" indent="-285750">
              <a:buFont typeface="Wingdings" pitchFamily="2" charset="2"/>
              <a:buChar char="q"/>
            </a:pPr>
            <a:endParaRPr lang="en-US" sz="1600" b="1" dirty="0">
              <a:latin typeface="Arial" panose="020B0604020202020204" pitchFamily="34" charset="0"/>
              <a:cs typeface="Arial" panose="020B0604020202020204" pitchFamily="34" charset="0"/>
            </a:endParaRPr>
          </a:p>
          <a:p>
            <a:pPr marL="285750" indent="-285750">
              <a:buFont typeface="Wingdings" pitchFamily="2" charset="2"/>
              <a:buChar char="q"/>
            </a:pPr>
            <a:r>
              <a:rPr lang="en-US" sz="1600" b="1" dirty="0">
                <a:latin typeface="Arial" panose="020B0604020202020204" pitchFamily="34" charset="0"/>
                <a:cs typeface="Arial" panose="020B0604020202020204" pitchFamily="34" charset="0"/>
              </a:rPr>
              <a:t>Determine peak and avg power rating for connectors and cables on blades</a:t>
            </a:r>
          </a:p>
          <a:p>
            <a:pPr marL="285750" indent="-285750">
              <a:buFont typeface="Wingdings" pitchFamily="2" charset="2"/>
              <a:buChar char="q"/>
            </a:pPr>
            <a:endParaRPr lang="en-US" sz="1600" b="1" dirty="0">
              <a:latin typeface="Arial" panose="020B0604020202020204" pitchFamily="34" charset="0"/>
              <a:cs typeface="Arial" panose="020B0604020202020204" pitchFamily="34" charset="0"/>
            </a:endParaRPr>
          </a:p>
          <a:p>
            <a:pPr marL="285750" indent="-285750">
              <a:buFont typeface="Wingdings" pitchFamily="2" charset="2"/>
              <a:buChar char="q"/>
            </a:pPr>
            <a:r>
              <a:rPr lang="en-US" sz="1600" b="1" dirty="0">
                <a:latin typeface="Arial" panose="020B0604020202020204" pitchFamily="34" charset="0"/>
                <a:cs typeface="Arial" panose="020B0604020202020204" pitchFamily="34" charset="0"/>
              </a:rPr>
              <a:t>Determine prime AC/DC power system architecture, stored energy location</a:t>
            </a:r>
          </a:p>
          <a:p>
            <a:pPr marL="285750" indent="-285750">
              <a:buFont typeface="Wingdings" pitchFamily="2" charset="2"/>
              <a:buChar char="q"/>
            </a:pPr>
            <a:endParaRPr lang="en-US" sz="1600" b="1" dirty="0">
              <a:latin typeface="Arial" panose="020B0604020202020204" pitchFamily="34" charset="0"/>
              <a:cs typeface="Arial" panose="020B0604020202020204" pitchFamily="34" charset="0"/>
            </a:endParaRPr>
          </a:p>
          <a:p>
            <a:pPr marL="285750" indent="-285750">
              <a:buFont typeface="Wingdings" pitchFamily="2" charset="2"/>
              <a:buChar char="q"/>
            </a:pPr>
            <a:r>
              <a:rPr lang="en-US" sz="1600" b="1" dirty="0">
                <a:latin typeface="Arial" panose="020B0604020202020204" pitchFamily="34" charset="0"/>
                <a:cs typeface="Arial" panose="020B0604020202020204" pitchFamily="34" charset="0"/>
              </a:rPr>
              <a:t>Prototype 20-40 kW blades in lab using water-cooled plates and chiller</a:t>
            </a:r>
          </a:p>
          <a:p>
            <a:pPr marL="285750" indent="-285750">
              <a:buFont typeface="Wingdings" pitchFamily="2" charset="2"/>
              <a:buChar char="q"/>
            </a:pPr>
            <a:endParaRPr lang="en-US" sz="1600" b="1" dirty="0">
              <a:latin typeface="Arial" panose="020B0604020202020204" pitchFamily="34" charset="0"/>
              <a:cs typeface="Arial" panose="020B0604020202020204" pitchFamily="34" charset="0"/>
            </a:endParaRPr>
          </a:p>
          <a:p>
            <a:pPr marL="285750" indent="-285750">
              <a:buFont typeface="Wingdings" pitchFamily="2" charset="2"/>
              <a:buChar char="q"/>
            </a:pPr>
            <a:r>
              <a:rPr lang="en-US" sz="1600" b="1" dirty="0">
                <a:latin typeface="Arial" panose="020B0604020202020204" pitchFamily="34" charset="0"/>
                <a:cs typeface="Arial" panose="020B0604020202020204" pitchFamily="34" charset="0"/>
              </a:rPr>
              <a:t>Develop commercialization plan</a:t>
            </a:r>
          </a:p>
          <a:p>
            <a:pPr marL="285750" indent="-285750">
              <a:buFont typeface="Wingdings" pitchFamily="2" charset="2"/>
              <a:buChar char="q"/>
            </a:pPr>
            <a:endParaRPr lang="en-US" sz="1600" b="1" dirty="0">
              <a:latin typeface="Arial" panose="020B0604020202020204" pitchFamily="34" charset="0"/>
              <a:cs typeface="Arial" panose="020B0604020202020204" pitchFamily="34" charset="0"/>
            </a:endParaRPr>
          </a:p>
          <a:p>
            <a:pPr marL="285750" indent="-285750">
              <a:buFont typeface="Wingdings" pitchFamily="2" charset="2"/>
              <a:buChar char="q"/>
            </a:pPr>
            <a:r>
              <a:rPr lang="en-US" sz="1600" b="1" dirty="0">
                <a:latin typeface="Arial" panose="020B0604020202020204" pitchFamily="34" charset="0"/>
                <a:cs typeface="Arial" panose="020B0604020202020204" pitchFamily="34" charset="0"/>
              </a:rPr>
              <a:t>Scaled prototype to a hundreds of KW with WG circulators and magic tee</a:t>
            </a:r>
          </a:p>
          <a:p>
            <a:endParaRPr lang="en-US" sz="1600" b="1" dirty="0">
              <a:latin typeface="Arial" panose="020B0604020202020204" pitchFamily="34" charset="0"/>
              <a:cs typeface="Arial" panose="020B0604020202020204" pitchFamily="34" charset="0"/>
            </a:endParaRPr>
          </a:p>
          <a:p>
            <a:endParaRPr lang="en-US" b="1" dirty="0"/>
          </a:p>
          <a:p>
            <a:endParaRPr lang="en-US" b="1" dirty="0"/>
          </a:p>
          <a:p>
            <a:endParaRPr lang="en-US" b="1" dirty="0"/>
          </a:p>
        </p:txBody>
      </p:sp>
    </p:spTree>
    <p:extLst>
      <p:ext uri="{BB962C8B-B14F-4D97-AF65-F5344CB8AC3E}">
        <p14:creationId xmlns:p14="http://schemas.microsoft.com/office/powerpoint/2010/main" val="1506130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F516188-ABA0-927C-7DA1-EBC7C6599607}"/>
              </a:ext>
            </a:extLst>
          </p:cNvPr>
          <p:cNvSpPr txBox="1">
            <a:spLocks/>
          </p:cNvSpPr>
          <p:nvPr/>
        </p:nvSpPr>
        <p:spPr>
          <a:xfrm>
            <a:off x="248557" y="193708"/>
            <a:ext cx="8646886" cy="857250"/>
          </a:xfrm>
          <a:prstGeom prst="rect">
            <a:avLst/>
          </a:prstGeom>
        </p:spPr>
        <p:txBody>
          <a:bodyPr vert="horz" lIns="0" tIns="0" rIns="0" bIns="0" rtlCol="0" anchor="t" anchorCtr="0">
            <a:noAutofit/>
          </a:bodyPr>
          <a:lstStyle>
            <a:lvl1pPr algn="l" defTabSz="685783" rtl="0" eaLnBrk="1" latinLnBrk="0" hangingPunct="1">
              <a:lnSpc>
                <a:spcPct val="100000"/>
              </a:lnSpc>
              <a:spcBef>
                <a:spcPct val="0"/>
              </a:spcBef>
              <a:buNone/>
              <a:defRPr sz="2400" b="1" kern="1200">
                <a:solidFill>
                  <a:srgbClr val="000F7E"/>
                </a:solidFill>
                <a:latin typeface="Arial" panose="020B0604020202020204" pitchFamily="34" charset="0"/>
                <a:ea typeface="+mj-ea"/>
                <a:cs typeface="Arial" panose="020B0604020202020204" pitchFamily="34" charset="0"/>
              </a:defRPr>
            </a:lvl1pPr>
          </a:lstStyle>
          <a:p>
            <a:pPr algn="ctr"/>
            <a:r>
              <a:rPr lang="en-US" sz="3200" dirty="0"/>
              <a:t>LANSCE Coupled Cavity </a:t>
            </a:r>
            <a:r>
              <a:rPr lang="en-US" sz="3200" dirty="0" err="1"/>
              <a:t>Linac</a:t>
            </a:r>
            <a:endParaRPr lang="en-US" sz="3200" dirty="0"/>
          </a:p>
        </p:txBody>
      </p:sp>
      <p:sp>
        <p:nvSpPr>
          <p:cNvPr id="9" name="Rectangle 8">
            <a:extLst>
              <a:ext uri="{FF2B5EF4-FFF2-40B4-BE49-F238E27FC236}">
                <a16:creationId xmlns:a16="http://schemas.microsoft.com/office/drawing/2014/main" id="{14AF5008-BDDC-7156-DB93-2415F6679E0A}"/>
              </a:ext>
            </a:extLst>
          </p:cNvPr>
          <p:cNvSpPr/>
          <p:nvPr/>
        </p:nvSpPr>
        <p:spPr>
          <a:xfrm>
            <a:off x="364357" y="622333"/>
            <a:ext cx="8531086" cy="1785104"/>
          </a:xfrm>
          <a:prstGeom prst="rect">
            <a:avLst/>
          </a:prstGeom>
        </p:spPr>
        <p:txBody>
          <a:bodyPr wrap="square">
            <a:spAutoFit/>
          </a:bodyPr>
          <a:lstStyle/>
          <a:p>
            <a:pPr marL="171450" indent="-171450">
              <a:buFont typeface="Arial" panose="020B0604020202020204" pitchFamily="34" charset="0"/>
              <a:buChar char="•"/>
            </a:pPr>
            <a:r>
              <a:rPr lang="en-US" sz="1600" b="1" dirty="0">
                <a:latin typeface="Arial" panose="020B0604020202020204" pitchFamily="34" charset="0"/>
                <a:cs typeface="Arial" panose="020B0604020202020204" pitchFamily="34" charset="0"/>
              </a:rPr>
              <a:t>Coupled-cavity </a:t>
            </a:r>
            <a:r>
              <a:rPr lang="en-US" sz="1600" b="1" dirty="0" err="1">
                <a:latin typeface="Arial" panose="020B0604020202020204" pitchFamily="34" charset="0"/>
                <a:cs typeface="Arial" panose="020B0604020202020204" pitchFamily="34" charset="0"/>
              </a:rPr>
              <a:t>linac</a:t>
            </a:r>
            <a:r>
              <a:rPr lang="en-US" sz="1600" b="1" dirty="0">
                <a:latin typeface="Arial" panose="020B0604020202020204" pitchFamily="34" charset="0"/>
                <a:cs typeface="Arial" panose="020B0604020202020204" pitchFamily="34" charset="0"/>
              </a:rPr>
              <a:t> is 727 m long, normal conducting copper, first one built and commissioned 1972 as LAMPF </a:t>
            </a:r>
            <a:br>
              <a:rPr lang="en-US" sz="1600" b="1" dirty="0">
                <a:latin typeface="Arial" panose="020B0604020202020204" pitchFamily="34" charset="0"/>
                <a:cs typeface="Arial" panose="020B0604020202020204" pitchFamily="34" charset="0"/>
              </a:rPr>
            </a:br>
            <a:endParaRPr lang="en-US" sz="1600" b="1"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600" b="1" dirty="0">
                <a:latin typeface="Arial" panose="020B0604020202020204" pitchFamily="34" charset="0"/>
                <a:cs typeface="Arial" panose="020B0604020202020204" pitchFamily="34" charset="0"/>
              </a:rPr>
              <a:t>H- accelerated from 100 MeV to 800 MeV, also protons in earlier years</a:t>
            </a:r>
          </a:p>
          <a:p>
            <a:pPr marL="171450" indent="-171450">
              <a:buFont typeface="Arial" panose="020B0604020202020204" pitchFamily="34" charset="0"/>
              <a:buChar char="•"/>
            </a:pPr>
            <a:endParaRPr lang="en-US" sz="1600" b="1"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600" b="1" dirty="0">
                <a:latin typeface="Arial" panose="020B0604020202020204" pitchFamily="34" charset="0"/>
                <a:cs typeface="Arial" panose="020B0604020202020204" pitchFamily="34" charset="0"/>
              </a:rPr>
              <a:t>Mandate to operate to 2050, for </a:t>
            </a:r>
            <a:r>
              <a:rPr lang="en-US" sz="1600" b="1" dirty="0" err="1">
                <a:latin typeface="Arial" panose="020B0604020202020204" pitchFamily="34" charset="0"/>
                <a:cs typeface="Arial" panose="020B0604020202020204" pitchFamily="34" charset="0"/>
              </a:rPr>
              <a:t>pRad</a:t>
            </a:r>
            <a:r>
              <a:rPr lang="en-US" sz="1600" b="1" dirty="0">
                <a:latin typeface="Arial" panose="020B0604020202020204" pitchFamily="34" charset="0"/>
                <a:cs typeface="Arial" panose="020B0604020202020204" pitchFamily="34" charset="0"/>
              </a:rPr>
              <a:t>, UCN, Neutron Scattering, ICE, WNR, IPF </a:t>
            </a:r>
          </a:p>
          <a:p>
            <a:pPr marL="171450" indent="-171450">
              <a:buFont typeface="Arial" panose="020B0604020202020204" pitchFamily="34" charset="0"/>
              <a:buChar char="•"/>
            </a:pPr>
            <a:endParaRPr lang="en-US" sz="1400" b="1"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94512285-4A98-FE44-8880-3719F43BF929}"/>
              </a:ext>
            </a:extLst>
          </p:cNvPr>
          <p:cNvPicPr>
            <a:picLocks noChangeAspect="1"/>
          </p:cNvPicPr>
          <p:nvPr/>
        </p:nvPicPr>
        <p:blipFill>
          <a:blip r:embed="rId2"/>
          <a:stretch>
            <a:fillRect/>
          </a:stretch>
        </p:blipFill>
        <p:spPr>
          <a:xfrm>
            <a:off x="4021668" y="2116666"/>
            <a:ext cx="4757975" cy="2577507"/>
          </a:xfrm>
          <a:prstGeom prst="rect">
            <a:avLst/>
          </a:prstGeom>
        </p:spPr>
      </p:pic>
      <p:pic>
        <p:nvPicPr>
          <p:cNvPr id="10" name="Picture 9" descr="A long line of machinery in a factory&#10;&#10;Description automatically generated">
            <a:extLst>
              <a:ext uri="{FF2B5EF4-FFF2-40B4-BE49-F238E27FC236}">
                <a16:creationId xmlns:a16="http://schemas.microsoft.com/office/drawing/2014/main" id="{9E60AD56-D40B-A84C-9871-958C2FDAF4A2}"/>
              </a:ext>
            </a:extLst>
          </p:cNvPr>
          <p:cNvPicPr>
            <a:picLocks noChangeAspect="1"/>
          </p:cNvPicPr>
          <p:nvPr/>
        </p:nvPicPr>
        <p:blipFill>
          <a:blip r:embed="rId3"/>
          <a:stretch>
            <a:fillRect/>
          </a:stretch>
        </p:blipFill>
        <p:spPr>
          <a:xfrm>
            <a:off x="712099" y="2256165"/>
            <a:ext cx="3118085" cy="2438008"/>
          </a:xfrm>
          <a:prstGeom prst="rect">
            <a:avLst/>
          </a:prstGeom>
        </p:spPr>
      </p:pic>
    </p:spTree>
    <p:extLst>
      <p:ext uri="{BB962C8B-B14F-4D97-AF65-F5344CB8AC3E}">
        <p14:creationId xmlns:p14="http://schemas.microsoft.com/office/powerpoint/2010/main" val="2225211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F516188-ABA0-927C-7DA1-EBC7C6599607}"/>
              </a:ext>
            </a:extLst>
          </p:cNvPr>
          <p:cNvSpPr txBox="1">
            <a:spLocks/>
          </p:cNvSpPr>
          <p:nvPr/>
        </p:nvSpPr>
        <p:spPr>
          <a:xfrm>
            <a:off x="248557" y="193708"/>
            <a:ext cx="8646886" cy="857250"/>
          </a:xfrm>
          <a:prstGeom prst="rect">
            <a:avLst/>
          </a:prstGeom>
        </p:spPr>
        <p:txBody>
          <a:bodyPr vert="horz" lIns="0" tIns="0" rIns="0" bIns="0" rtlCol="0" anchor="t" anchorCtr="0">
            <a:noAutofit/>
          </a:bodyPr>
          <a:lstStyle>
            <a:lvl1pPr algn="l" defTabSz="685783" rtl="0" eaLnBrk="1" latinLnBrk="0" hangingPunct="1">
              <a:lnSpc>
                <a:spcPct val="100000"/>
              </a:lnSpc>
              <a:spcBef>
                <a:spcPct val="0"/>
              </a:spcBef>
              <a:buNone/>
              <a:defRPr sz="2400" b="1" kern="1200">
                <a:solidFill>
                  <a:srgbClr val="000F7E"/>
                </a:solidFill>
                <a:latin typeface="Arial" panose="020B0604020202020204" pitchFamily="34" charset="0"/>
                <a:ea typeface="+mj-ea"/>
                <a:cs typeface="Arial" panose="020B0604020202020204" pitchFamily="34" charset="0"/>
              </a:defRPr>
            </a:lvl1pPr>
          </a:lstStyle>
          <a:p>
            <a:pPr algn="ctr"/>
            <a:r>
              <a:rPr lang="en-US" sz="3200" dirty="0"/>
              <a:t>CCL High Power RF System</a:t>
            </a:r>
          </a:p>
        </p:txBody>
      </p:sp>
      <p:sp>
        <p:nvSpPr>
          <p:cNvPr id="9" name="Rectangle 8">
            <a:extLst>
              <a:ext uri="{FF2B5EF4-FFF2-40B4-BE49-F238E27FC236}">
                <a16:creationId xmlns:a16="http://schemas.microsoft.com/office/drawing/2014/main" id="{14AF5008-BDDC-7156-DB93-2415F6679E0A}"/>
              </a:ext>
            </a:extLst>
          </p:cNvPr>
          <p:cNvSpPr/>
          <p:nvPr/>
        </p:nvSpPr>
        <p:spPr>
          <a:xfrm>
            <a:off x="147262" y="755699"/>
            <a:ext cx="8389522" cy="923330"/>
          </a:xfrm>
          <a:prstGeom prst="rect">
            <a:avLst/>
          </a:prstGeom>
        </p:spPr>
        <p:txBody>
          <a:bodyPr wrap="square">
            <a:spAutoFit/>
          </a:bodyPr>
          <a:lstStyle/>
          <a:p>
            <a:pPr marL="171450" indent="-171450">
              <a:buFont typeface="Arial" panose="020B0604020202020204" pitchFamily="34" charset="0"/>
              <a:buChar char="•"/>
            </a:pPr>
            <a:r>
              <a:rPr lang="en-US" b="1" dirty="0">
                <a:latin typeface="Arial" panose="020B0604020202020204" pitchFamily="34" charset="0"/>
                <a:cs typeface="Arial" panose="020B0604020202020204" pitchFamily="34" charset="0"/>
              </a:rPr>
              <a:t>  44 tubes, 1.25 MW peak, 805 MHz, 1 mS pulse, 120 Hz, 12% DF</a:t>
            </a: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Production of VA862A1 Klystrons needed for 25 more years</a:t>
            </a: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2010 tube run had increased early failures compared to 1980-90 tubes</a:t>
            </a:r>
            <a:endParaRPr lang="en-US" sz="1200" dirty="0">
              <a:solidFill>
                <a:schemeClr val="tx1">
                  <a:lumMod val="50000"/>
                  <a:lumOff val="50000"/>
                </a:schemeClr>
              </a:solidFill>
              <a:latin typeface="Arial" panose="020B0604020202020204" pitchFamily="34" charset="0"/>
              <a:cs typeface="Arial" panose="020B0604020202020204" pitchFamily="34" charset="0"/>
            </a:endParaRPr>
          </a:p>
        </p:txBody>
      </p:sp>
      <p:pic>
        <p:nvPicPr>
          <p:cNvPr id="6" name="Picture 5" descr="A room with several machines&#10;&#10;Description automatically generated with medium confidence">
            <a:extLst>
              <a:ext uri="{FF2B5EF4-FFF2-40B4-BE49-F238E27FC236}">
                <a16:creationId xmlns:a16="http://schemas.microsoft.com/office/drawing/2014/main" id="{2D72D1DE-8FB0-2E42-837D-9263D490910C}"/>
              </a:ext>
            </a:extLst>
          </p:cNvPr>
          <p:cNvPicPr>
            <a:picLocks noChangeAspect="1"/>
          </p:cNvPicPr>
          <p:nvPr/>
        </p:nvPicPr>
        <p:blipFill>
          <a:blip r:embed="rId2"/>
          <a:stretch>
            <a:fillRect/>
          </a:stretch>
        </p:blipFill>
        <p:spPr>
          <a:xfrm>
            <a:off x="4180142" y="1722288"/>
            <a:ext cx="3374419" cy="2523804"/>
          </a:xfrm>
          <a:prstGeom prst="rect">
            <a:avLst/>
          </a:prstGeom>
        </p:spPr>
      </p:pic>
      <p:sp>
        <p:nvSpPr>
          <p:cNvPr id="3" name="Rectangle 2">
            <a:extLst>
              <a:ext uri="{FF2B5EF4-FFF2-40B4-BE49-F238E27FC236}">
                <a16:creationId xmlns:a16="http://schemas.microsoft.com/office/drawing/2014/main" id="{FE82C743-EC7C-D14F-A985-3908F2465F70}"/>
              </a:ext>
            </a:extLst>
          </p:cNvPr>
          <p:cNvSpPr/>
          <p:nvPr/>
        </p:nvSpPr>
        <p:spPr>
          <a:xfrm>
            <a:off x="1516776" y="4470045"/>
            <a:ext cx="6808411" cy="230832"/>
          </a:xfrm>
          <a:prstGeom prst="rect">
            <a:avLst/>
          </a:prstGeom>
        </p:spPr>
        <p:txBody>
          <a:bodyPr wrap="square">
            <a:spAutoFit/>
          </a:bodyPr>
          <a:lstStyle/>
          <a:p>
            <a:r>
              <a:rPr lang="en-US" sz="900" b="1" i="1" dirty="0">
                <a:latin typeface="Arial" panose="020B0604020202020204" pitchFamily="34" charset="0"/>
                <a:cs typeface="Arial" panose="020B0604020202020204" pitchFamily="34" charset="0"/>
              </a:rPr>
              <a:t>“LANSCE CCL Klystron Reliability, Evaluation, and Path Forward”, Waghmare, Lyles, Bradley, 13</a:t>
            </a:r>
            <a:r>
              <a:rPr lang="en-US" sz="900" b="1" i="1" baseline="30000" dirty="0">
                <a:latin typeface="Arial" panose="020B0604020202020204" pitchFamily="34" charset="0"/>
                <a:cs typeface="Arial" panose="020B0604020202020204" pitchFamily="34" charset="0"/>
              </a:rPr>
              <a:t>th</a:t>
            </a:r>
            <a:r>
              <a:rPr lang="en-US" sz="900" b="1" i="1" dirty="0">
                <a:latin typeface="Arial" panose="020B0604020202020204" pitchFamily="34" charset="0"/>
                <a:cs typeface="Arial" panose="020B0604020202020204" pitchFamily="34" charset="0"/>
              </a:rPr>
              <a:t> CWRF Workshop, 2024 </a:t>
            </a:r>
          </a:p>
        </p:txBody>
      </p:sp>
      <p:sp>
        <p:nvSpPr>
          <p:cNvPr id="11" name="Rectangle 10">
            <a:extLst>
              <a:ext uri="{FF2B5EF4-FFF2-40B4-BE49-F238E27FC236}">
                <a16:creationId xmlns:a16="http://schemas.microsoft.com/office/drawing/2014/main" id="{71313C44-251B-924F-A906-19EA72A31FE2}"/>
              </a:ext>
            </a:extLst>
          </p:cNvPr>
          <p:cNvSpPr/>
          <p:nvPr/>
        </p:nvSpPr>
        <p:spPr>
          <a:xfrm>
            <a:off x="1516777" y="4697020"/>
            <a:ext cx="6808411" cy="230832"/>
          </a:xfrm>
          <a:prstGeom prst="rect">
            <a:avLst/>
          </a:prstGeom>
        </p:spPr>
        <p:txBody>
          <a:bodyPr wrap="square">
            <a:spAutoFit/>
          </a:bodyPr>
          <a:lstStyle/>
          <a:p>
            <a:r>
              <a:rPr lang="en-US" sz="900" b="1" i="1" dirty="0">
                <a:latin typeface="Arial" panose="020B0604020202020204" pitchFamily="34" charset="0"/>
                <a:cs typeface="Arial" panose="020B0604020202020204" pitchFamily="34" charset="0"/>
              </a:rPr>
              <a:t>“LANSCE 805 MHz Klystron Design and Performance”, Waghmare, Valladares, Linac’24, 2024</a:t>
            </a:r>
          </a:p>
        </p:txBody>
      </p:sp>
      <p:pic>
        <p:nvPicPr>
          <p:cNvPr id="12" name="Picture 11">
            <a:extLst>
              <a:ext uri="{FF2B5EF4-FFF2-40B4-BE49-F238E27FC236}">
                <a16:creationId xmlns:a16="http://schemas.microsoft.com/office/drawing/2014/main" id="{3792E9FA-8CAD-E049-BB91-EA926B755C77}"/>
              </a:ext>
            </a:extLst>
          </p:cNvPr>
          <p:cNvPicPr>
            <a:picLocks noChangeAspect="1"/>
          </p:cNvPicPr>
          <p:nvPr/>
        </p:nvPicPr>
        <p:blipFill rotWithShape="1">
          <a:blip r:embed="rId3"/>
          <a:srcRect l="7035" t="7193" r="3003" b="5790"/>
          <a:stretch/>
        </p:blipFill>
        <p:spPr>
          <a:xfrm>
            <a:off x="1116652" y="1722476"/>
            <a:ext cx="2019131" cy="2527473"/>
          </a:xfrm>
          <a:prstGeom prst="rect">
            <a:avLst/>
          </a:prstGeom>
        </p:spPr>
      </p:pic>
    </p:spTree>
    <p:extLst>
      <p:ext uri="{BB962C8B-B14F-4D97-AF65-F5344CB8AC3E}">
        <p14:creationId xmlns:p14="http://schemas.microsoft.com/office/powerpoint/2010/main" val="3777951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F516188-ABA0-927C-7DA1-EBC7C6599607}"/>
              </a:ext>
            </a:extLst>
          </p:cNvPr>
          <p:cNvSpPr txBox="1">
            <a:spLocks/>
          </p:cNvSpPr>
          <p:nvPr/>
        </p:nvSpPr>
        <p:spPr>
          <a:xfrm>
            <a:off x="248557" y="193708"/>
            <a:ext cx="8646886" cy="857250"/>
          </a:xfrm>
          <a:prstGeom prst="rect">
            <a:avLst/>
          </a:prstGeom>
        </p:spPr>
        <p:txBody>
          <a:bodyPr vert="horz" lIns="0" tIns="0" rIns="0" bIns="0" rtlCol="0" anchor="t" anchorCtr="0">
            <a:noAutofit/>
          </a:bodyPr>
          <a:lstStyle>
            <a:lvl1pPr algn="l" defTabSz="685783" rtl="0" eaLnBrk="1" latinLnBrk="0" hangingPunct="1">
              <a:lnSpc>
                <a:spcPct val="100000"/>
              </a:lnSpc>
              <a:spcBef>
                <a:spcPct val="0"/>
              </a:spcBef>
              <a:buNone/>
              <a:defRPr sz="2400" b="1" kern="1200">
                <a:solidFill>
                  <a:srgbClr val="000F7E"/>
                </a:solidFill>
                <a:latin typeface="Arial" panose="020B0604020202020204" pitchFamily="34" charset="0"/>
                <a:ea typeface="+mj-ea"/>
                <a:cs typeface="Arial" panose="020B0604020202020204" pitchFamily="34" charset="0"/>
              </a:defRPr>
            </a:lvl1pPr>
          </a:lstStyle>
          <a:p>
            <a:pPr algn="ctr"/>
            <a:r>
              <a:rPr lang="en-US" sz="3200" dirty="0"/>
              <a:t>CCL RF HV System</a:t>
            </a:r>
          </a:p>
        </p:txBody>
      </p:sp>
      <p:sp>
        <p:nvSpPr>
          <p:cNvPr id="9" name="Rectangle 8">
            <a:extLst>
              <a:ext uri="{FF2B5EF4-FFF2-40B4-BE49-F238E27FC236}">
                <a16:creationId xmlns:a16="http://schemas.microsoft.com/office/drawing/2014/main" id="{14AF5008-BDDC-7156-DB93-2415F6679E0A}"/>
              </a:ext>
            </a:extLst>
          </p:cNvPr>
          <p:cNvSpPr/>
          <p:nvPr/>
        </p:nvSpPr>
        <p:spPr>
          <a:xfrm>
            <a:off x="442616" y="856645"/>
            <a:ext cx="8555727" cy="1415772"/>
          </a:xfrm>
          <a:prstGeom prst="rect">
            <a:avLst/>
          </a:prstGeom>
        </p:spPr>
        <p:txBody>
          <a:bodyPr wrap="square">
            <a:spAutoFit/>
          </a:bodyPr>
          <a:lstStyle/>
          <a:p>
            <a:pPr marL="171450" indent="-171450">
              <a:spcBef>
                <a:spcPts val="600"/>
              </a:spcBef>
              <a:buFont typeface="Arial" panose="020B0604020202020204" pitchFamily="34" charset="0"/>
              <a:buChar char="•"/>
            </a:pPr>
            <a:r>
              <a:rPr lang="en-US" sz="1600" b="1" dirty="0">
                <a:latin typeface="Arial" panose="020B0604020202020204" pitchFamily="34" charset="0"/>
                <a:cs typeface="Arial" panose="020B0604020202020204" pitchFamily="34" charset="0"/>
              </a:rPr>
              <a:t>Klystron beam voltage -85 kV DC</a:t>
            </a:r>
          </a:p>
          <a:p>
            <a:pPr marL="171450" indent="-171450">
              <a:spcBef>
                <a:spcPts val="600"/>
              </a:spcBef>
              <a:buFont typeface="Arial" panose="020B0604020202020204" pitchFamily="34" charset="0"/>
              <a:buChar char="•"/>
            </a:pPr>
            <a:r>
              <a:rPr lang="en-US" sz="1600" b="1" dirty="0">
                <a:latin typeface="Arial" panose="020B0604020202020204" pitchFamily="34" charset="0"/>
                <a:cs typeface="Arial" panose="020B0604020202020204" pitchFamily="34" charset="0"/>
              </a:rPr>
              <a:t>One mains charging supply plus </a:t>
            </a:r>
            <a:r>
              <a:rPr lang="en-US" sz="1600" b="1" u="sng" dirty="0">
                <a:latin typeface="Arial" panose="020B0604020202020204" pitchFamily="34" charset="0"/>
                <a:cs typeface="Arial" panose="020B0604020202020204" pitchFamily="34" charset="0"/>
              </a:rPr>
              <a:t>220 kJ </a:t>
            </a:r>
            <a:r>
              <a:rPr lang="en-US" sz="1600" b="1" dirty="0">
                <a:latin typeface="Arial" panose="020B0604020202020204" pitchFamily="34" charset="0"/>
                <a:cs typeface="Arial" panose="020B0604020202020204" pitchFamily="34" charset="0"/>
              </a:rPr>
              <a:t>capacitor bank and crowbar per 6 or 7 tubes</a:t>
            </a:r>
          </a:p>
          <a:p>
            <a:pPr marL="171450" indent="-171450">
              <a:spcBef>
                <a:spcPts val="600"/>
              </a:spcBef>
              <a:buFont typeface="Arial" panose="020B0604020202020204" pitchFamily="34" charset="0"/>
              <a:buChar char="•"/>
            </a:pPr>
            <a:r>
              <a:rPr lang="en-US" sz="1600" b="1" dirty="0">
                <a:latin typeface="Arial" panose="020B0604020202020204" pitchFamily="34" charset="0"/>
                <a:cs typeface="Arial" panose="020B0604020202020204" pitchFamily="34" charset="0"/>
              </a:rPr>
              <a:t>Power supply and AC regulator no longer made by GE, over 1 year to rebuild (by 3rd party). Some rebuilds have failed.</a:t>
            </a:r>
          </a:p>
          <a:p>
            <a:endParaRPr lang="en-US" sz="1200" dirty="0">
              <a:solidFill>
                <a:schemeClr val="tx1">
                  <a:lumMod val="50000"/>
                  <a:lumOff val="50000"/>
                </a:schemeClr>
              </a:solidFill>
              <a:latin typeface="Arial" panose="020B0604020202020204" pitchFamily="34" charset="0"/>
              <a:cs typeface="Arial" panose="020B0604020202020204" pitchFamily="34" charset="0"/>
            </a:endParaRPr>
          </a:p>
        </p:txBody>
      </p:sp>
      <p:pic>
        <p:nvPicPr>
          <p:cNvPr id="7" name="Picture 1" descr="page2image28040096">
            <a:extLst>
              <a:ext uri="{FF2B5EF4-FFF2-40B4-BE49-F238E27FC236}">
                <a16:creationId xmlns:a16="http://schemas.microsoft.com/office/drawing/2014/main" id="{4E809557-3354-CB42-8E98-C48333AF56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557" y="2645023"/>
            <a:ext cx="3124592" cy="182062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Several large metal structures&#10;&#10;Description automatically generated with medium confidence">
            <a:extLst>
              <a:ext uri="{FF2B5EF4-FFF2-40B4-BE49-F238E27FC236}">
                <a16:creationId xmlns:a16="http://schemas.microsoft.com/office/drawing/2014/main" id="{14D9B8E6-AF03-5341-8AFB-1A7CFB4D8B27}"/>
              </a:ext>
            </a:extLst>
          </p:cNvPr>
          <p:cNvPicPr>
            <a:picLocks noChangeAspect="1"/>
          </p:cNvPicPr>
          <p:nvPr/>
        </p:nvPicPr>
        <p:blipFill>
          <a:blip r:embed="rId3"/>
          <a:stretch>
            <a:fillRect/>
          </a:stretch>
        </p:blipFill>
        <p:spPr>
          <a:xfrm>
            <a:off x="3490624" y="2585409"/>
            <a:ext cx="3469550" cy="2176033"/>
          </a:xfrm>
          <a:prstGeom prst="rect">
            <a:avLst/>
          </a:prstGeom>
        </p:spPr>
      </p:pic>
      <p:pic>
        <p:nvPicPr>
          <p:cNvPr id="10" name="Picture 9" descr="A room with several large white objects&#10;&#10;Description automatically generated with medium confidence">
            <a:extLst>
              <a:ext uri="{FF2B5EF4-FFF2-40B4-BE49-F238E27FC236}">
                <a16:creationId xmlns:a16="http://schemas.microsoft.com/office/drawing/2014/main" id="{C46622AD-BF22-564A-B091-CB9EC1F853CA}"/>
              </a:ext>
            </a:extLst>
          </p:cNvPr>
          <p:cNvPicPr>
            <a:picLocks noChangeAspect="1"/>
          </p:cNvPicPr>
          <p:nvPr/>
        </p:nvPicPr>
        <p:blipFill>
          <a:blip r:embed="rId4"/>
          <a:stretch>
            <a:fillRect/>
          </a:stretch>
        </p:blipFill>
        <p:spPr>
          <a:xfrm>
            <a:off x="7266397" y="2585409"/>
            <a:ext cx="1629046" cy="2172061"/>
          </a:xfrm>
          <a:prstGeom prst="rect">
            <a:avLst/>
          </a:prstGeom>
        </p:spPr>
      </p:pic>
    </p:spTree>
    <p:extLst>
      <p:ext uri="{BB962C8B-B14F-4D97-AF65-F5344CB8AC3E}">
        <p14:creationId xmlns:p14="http://schemas.microsoft.com/office/powerpoint/2010/main" val="2182833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4084E54-BD7D-2D49-B24D-4F81268CBAC3}"/>
              </a:ext>
            </a:extLst>
          </p:cNvPr>
          <p:cNvSpPr>
            <a:spLocks noGrp="1"/>
          </p:cNvSpPr>
          <p:nvPr>
            <p:ph type="body" sz="quarter" idx="14"/>
          </p:nvPr>
        </p:nvSpPr>
        <p:spPr>
          <a:xfrm>
            <a:off x="384628" y="245244"/>
            <a:ext cx="8411029" cy="669156"/>
          </a:xfrm>
        </p:spPr>
        <p:txBody>
          <a:bodyPr/>
          <a:lstStyle/>
          <a:p>
            <a:r>
              <a:rPr lang="en-US" sz="2800" dirty="0"/>
              <a:t>Alternative RF Amplifiers to Meet Requirements</a:t>
            </a:r>
          </a:p>
        </p:txBody>
      </p:sp>
      <p:pic>
        <p:nvPicPr>
          <p:cNvPr id="10" name="Picture 9">
            <a:extLst>
              <a:ext uri="{FF2B5EF4-FFF2-40B4-BE49-F238E27FC236}">
                <a16:creationId xmlns:a16="http://schemas.microsoft.com/office/drawing/2014/main" id="{4D64BF57-FD63-3A41-9516-1759F49A75FA}"/>
              </a:ext>
            </a:extLst>
          </p:cNvPr>
          <p:cNvPicPr>
            <a:picLocks noChangeAspect="1"/>
          </p:cNvPicPr>
          <p:nvPr/>
        </p:nvPicPr>
        <p:blipFill rotWithShape="1">
          <a:blip r:embed="rId2"/>
          <a:srcRect l="6468" t="9063" b="46841"/>
          <a:stretch/>
        </p:blipFill>
        <p:spPr>
          <a:xfrm>
            <a:off x="1190719" y="780679"/>
            <a:ext cx="6582678" cy="4016188"/>
          </a:xfrm>
          <a:prstGeom prst="rect">
            <a:avLst/>
          </a:prstGeom>
        </p:spPr>
      </p:pic>
    </p:spTree>
    <p:extLst>
      <p:ext uri="{BB962C8B-B14F-4D97-AF65-F5344CB8AC3E}">
        <p14:creationId xmlns:p14="http://schemas.microsoft.com/office/powerpoint/2010/main" val="2270540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AECF89D-F0E5-E64A-A7C5-A8AC05CFF5B9}"/>
              </a:ext>
            </a:extLst>
          </p:cNvPr>
          <p:cNvSpPr>
            <a:spLocks noGrp="1"/>
          </p:cNvSpPr>
          <p:nvPr>
            <p:ph type="body" sz="quarter" idx="14"/>
          </p:nvPr>
        </p:nvSpPr>
        <p:spPr>
          <a:xfrm>
            <a:off x="2016557" y="350089"/>
            <a:ext cx="4821088" cy="602993"/>
          </a:xfrm>
        </p:spPr>
        <p:txBody>
          <a:bodyPr/>
          <a:lstStyle/>
          <a:p>
            <a:r>
              <a:rPr lang="en-US" sz="2800" dirty="0"/>
              <a:t>Examples of UHF LDMOS </a:t>
            </a:r>
          </a:p>
        </p:txBody>
      </p:sp>
      <p:pic>
        <p:nvPicPr>
          <p:cNvPr id="5" name="Picture 4" descr="A white sheet with black text&#10;&#10;Description automatically generated">
            <a:extLst>
              <a:ext uri="{FF2B5EF4-FFF2-40B4-BE49-F238E27FC236}">
                <a16:creationId xmlns:a16="http://schemas.microsoft.com/office/drawing/2014/main" id="{34DDB8B2-418C-3057-F274-5172D20479CB}"/>
              </a:ext>
            </a:extLst>
          </p:cNvPr>
          <p:cNvPicPr>
            <a:picLocks noChangeAspect="1"/>
          </p:cNvPicPr>
          <p:nvPr/>
        </p:nvPicPr>
        <p:blipFill>
          <a:blip r:embed="rId2"/>
          <a:stretch>
            <a:fillRect/>
          </a:stretch>
        </p:blipFill>
        <p:spPr>
          <a:xfrm>
            <a:off x="559476" y="1255429"/>
            <a:ext cx="3510817" cy="1544487"/>
          </a:xfrm>
          <a:prstGeom prst="rect">
            <a:avLst/>
          </a:prstGeom>
        </p:spPr>
      </p:pic>
      <p:pic>
        <p:nvPicPr>
          <p:cNvPr id="7" name="Picture 6">
            <a:extLst>
              <a:ext uri="{FF2B5EF4-FFF2-40B4-BE49-F238E27FC236}">
                <a16:creationId xmlns:a16="http://schemas.microsoft.com/office/drawing/2014/main" id="{2B0F8B94-9103-2CBC-0AFB-DC1C9A723B71}"/>
              </a:ext>
            </a:extLst>
          </p:cNvPr>
          <p:cNvPicPr>
            <a:picLocks noChangeAspect="1"/>
          </p:cNvPicPr>
          <p:nvPr/>
        </p:nvPicPr>
        <p:blipFill rotWithShape="1">
          <a:blip r:embed="rId3"/>
          <a:srcRect l="11300" r="9907" b="4189"/>
          <a:stretch/>
        </p:blipFill>
        <p:spPr>
          <a:xfrm>
            <a:off x="1284528" y="2820585"/>
            <a:ext cx="2308336" cy="1972826"/>
          </a:xfrm>
          <a:prstGeom prst="rect">
            <a:avLst/>
          </a:prstGeom>
        </p:spPr>
      </p:pic>
      <p:sp>
        <p:nvSpPr>
          <p:cNvPr id="2" name="Rectangle 1">
            <a:extLst>
              <a:ext uri="{FF2B5EF4-FFF2-40B4-BE49-F238E27FC236}">
                <a16:creationId xmlns:a16="http://schemas.microsoft.com/office/drawing/2014/main" id="{012E987E-4EEA-7F41-892A-5624CF535892}"/>
              </a:ext>
            </a:extLst>
          </p:cNvPr>
          <p:cNvSpPr/>
          <p:nvPr/>
        </p:nvSpPr>
        <p:spPr>
          <a:xfrm>
            <a:off x="4175490" y="1028182"/>
            <a:ext cx="4821087" cy="1384995"/>
          </a:xfrm>
          <a:prstGeom prst="rect">
            <a:avLst/>
          </a:prstGeom>
        </p:spPr>
        <p:txBody>
          <a:bodyPr wrap="square">
            <a:spAutoFit/>
          </a:bodyPr>
          <a:lstStyle/>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Below 500 MHz LDMOS ~2 kW </a:t>
            </a:r>
            <a:r>
              <a:rPr lang="en-US" b="1" dirty="0" err="1">
                <a:latin typeface="Arial" panose="020B0604020202020204" pitchFamily="34" charset="0"/>
                <a:cs typeface="Arial" panose="020B0604020202020204" pitchFamily="34" charset="0"/>
              </a:rPr>
              <a:t>P</a:t>
            </a:r>
            <a:r>
              <a:rPr lang="en-US" b="1" baseline="-25000" dirty="0" err="1">
                <a:latin typeface="Arial" panose="020B0604020202020204" pitchFamily="34" charset="0"/>
                <a:cs typeface="Arial" panose="020B0604020202020204" pitchFamily="34" charset="0"/>
              </a:rPr>
              <a:t>sat</a:t>
            </a:r>
            <a:endParaRPr lang="en-US" b="1" baseline="-25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b="1" baseline="-25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Massive transistor structures used for higher power, have higher drain-source capacitance, 805 MHz power &lt; 1 kW</a:t>
            </a:r>
            <a:endParaRPr lang="en-US"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D126781F-68C9-B142-ADD9-B8A440E89AC7}"/>
              </a:ext>
            </a:extLst>
          </p:cNvPr>
          <p:cNvPicPr>
            <a:picLocks noChangeAspect="1"/>
          </p:cNvPicPr>
          <p:nvPr/>
        </p:nvPicPr>
        <p:blipFill>
          <a:blip r:embed="rId4"/>
          <a:stretch>
            <a:fillRect/>
          </a:stretch>
        </p:blipFill>
        <p:spPr>
          <a:xfrm>
            <a:off x="4499929" y="2658744"/>
            <a:ext cx="4004800" cy="1610626"/>
          </a:xfrm>
          <a:prstGeom prst="rect">
            <a:avLst/>
          </a:prstGeom>
        </p:spPr>
      </p:pic>
    </p:spTree>
    <p:extLst>
      <p:ext uri="{BB962C8B-B14F-4D97-AF65-F5344CB8AC3E}">
        <p14:creationId xmlns:p14="http://schemas.microsoft.com/office/powerpoint/2010/main" val="3002709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A68F35FB-E82A-9D1C-BB43-65ACE0FC6C5F}"/>
              </a:ext>
            </a:extLst>
          </p:cNvPr>
          <p:cNvGraphicFramePr>
            <a:graphicFrameLocks noGrp="1"/>
          </p:cNvGraphicFramePr>
          <p:nvPr>
            <p:extLst>
              <p:ext uri="{D42A27DB-BD31-4B8C-83A1-F6EECF244321}">
                <p14:modId xmlns:p14="http://schemas.microsoft.com/office/powerpoint/2010/main" val="659607383"/>
              </p:ext>
            </p:extLst>
          </p:nvPr>
        </p:nvGraphicFramePr>
        <p:xfrm>
          <a:off x="1815864" y="1166512"/>
          <a:ext cx="5313068" cy="3481684"/>
        </p:xfrm>
        <a:graphic>
          <a:graphicData uri="http://schemas.openxmlformats.org/drawingml/2006/table">
            <a:tbl>
              <a:tblPr/>
              <a:tblGrid>
                <a:gridCol w="1328267">
                  <a:extLst>
                    <a:ext uri="{9D8B030D-6E8A-4147-A177-3AD203B41FA5}">
                      <a16:colId xmlns:a16="http://schemas.microsoft.com/office/drawing/2014/main" val="1041398812"/>
                    </a:ext>
                  </a:extLst>
                </a:gridCol>
                <a:gridCol w="1328267">
                  <a:extLst>
                    <a:ext uri="{9D8B030D-6E8A-4147-A177-3AD203B41FA5}">
                      <a16:colId xmlns:a16="http://schemas.microsoft.com/office/drawing/2014/main" val="3985598726"/>
                    </a:ext>
                  </a:extLst>
                </a:gridCol>
                <a:gridCol w="1328267">
                  <a:extLst>
                    <a:ext uri="{9D8B030D-6E8A-4147-A177-3AD203B41FA5}">
                      <a16:colId xmlns:a16="http://schemas.microsoft.com/office/drawing/2014/main" val="4091534170"/>
                    </a:ext>
                  </a:extLst>
                </a:gridCol>
                <a:gridCol w="1328267">
                  <a:extLst>
                    <a:ext uri="{9D8B030D-6E8A-4147-A177-3AD203B41FA5}">
                      <a16:colId xmlns:a16="http://schemas.microsoft.com/office/drawing/2014/main" val="1878017736"/>
                    </a:ext>
                  </a:extLst>
                </a:gridCol>
              </a:tblGrid>
              <a:tr h="203728">
                <a:tc gridSpan="4">
                  <a:txBody>
                    <a:bodyPr/>
                    <a:lstStyle/>
                    <a:p>
                      <a:r>
                        <a:rPr lang="en-US" sz="900" b="1" dirty="0">
                          <a:effectLst/>
                          <a:latin typeface="Calibri" panose="020F0502020204030204" pitchFamily="34" charset="0"/>
                        </a:rPr>
                        <a:t>Type Number Launch Date Longevity Date Longevity Duration </a:t>
                      </a:r>
                      <a:endParaRPr lang="en-US" sz="900" dirty="0">
                        <a:effectLst/>
                      </a:endParaRPr>
                    </a:p>
                  </a:txBody>
                  <a:tcPr marL="61839" marR="61839" marT="30920" marB="30920" anchor="ctr">
                    <a:lnL w="21336"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21336" cap="flat" cmpd="sng" algn="ctr">
                      <a:solidFill>
                        <a:srgbClr val="000000"/>
                      </a:solidFill>
                      <a:prstDash val="solid"/>
                      <a:round/>
                      <a:headEnd type="none" w="med" len="med"/>
                      <a:tailEnd type="none" w="med" len="med"/>
                    </a:lnT>
                    <a:lnB w="33528"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50800155"/>
                  </a:ext>
                </a:extLst>
              </a:tr>
              <a:tr h="172524">
                <a:tc>
                  <a:txBody>
                    <a:bodyPr/>
                    <a:lstStyle/>
                    <a:p>
                      <a:r>
                        <a:rPr lang="en-US" sz="700">
                          <a:solidFill>
                            <a:srgbClr val="0000FF"/>
                          </a:solidFill>
                          <a:effectLst/>
                          <a:latin typeface="Calibri" panose="020F0502020204030204" pitchFamily="34" charset="0"/>
                        </a:rPr>
                        <a:t>ART150FE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3528"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2020/12/04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3528"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2035/12/05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3528"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15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33528"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87953754"/>
                  </a:ext>
                </a:extLst>
              </a:tr>
              <a:tr h="172524">
                <a:tc>
                  <a:txBody>
                    <a:bodyPr/>
                    <a:lstStyle/>
                    <a:p>
                      <a:r>
                        <a:rPr lang="en-US" sz="700">
                          <a:solidFill>
                            <a:srgbClr val="0000FF"/>
                          </a:solidFill>
                          <a:effectLst/>
                          <a:latin typeface="Calibri" panose="020F0502020204030204" pitchFamily="34" charset="0"/>
                        </a:rPr>
                        <a:t>ART150PE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2023/01/10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2038/01/10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15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41419079"/>
                  </a:ext>
                </a:extLst>
              </a:tr>
              <a:tr h="172524">
                <a:tc>
                  <a:txBody>
                    <a:bodyPr/>
                    <a:lstStyle/>
                    <a:p>
                      <a:r>
                        <a:rPr lang="en-US" sz="700">
                          <a:solidFill>
                            <a:srgbClr val="0000FF"/>
                          </a:solidFill>
                          <a:effectLst/>
                          <a:latin typeface="Calibri" panose="020F0502020204030204" pitchFamily="34" charset="0"/>
                        </a:rPr>
                        <a:t>ART150PEG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2023/01/10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2038/01/10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15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80224186"/>
                  </a:ext>
                </a:extLst>
              </a:tr>
              <a:tr h="172524">
                <a:tc>
                  <a:txBody>
                    <a:bodyPr/>
                    <a:lstStyle/>
                    <a:p>
                      <a:r>
                        <a:rPr lang="en-US" sz="700">
                          <a:solidFill>
                            <a:srgbClr val="0000FF"/>
                          </a:solidFill>
                          <a:effectLst/>
                          <a:latin typeface="Calibri" panose="020F0502020204030204" pitchFamily="34" charset="0"/>
                        </a:rPr>
                        <a:t>ART1K6FH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2020/09/15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2035/09/16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15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28738563"/>
                  </a:ext>
                </a:extLst>
              </a:tr>
              <a:tr h="172524">
                <a:tc>
                  <a:txBody>
                    <a:bodyPr/>
                    <a:lstStyle/>
                    <a:p>
                      <a:r>
                        <a:rPr lang="en-US" sz="700">
                          <a:solidFill>
                            <a:srgbClr val="0000FF"/>
                          </a:solidFill>
                          <a:effectLst/>
                          <a:latin typeface="Calibri" panose="020F0502020204030204" pitchFamily="34" charset="0"/>
                        </a:rPr>
                        <a:t>ART1K6FHG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2022/03/18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2037/03/18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15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6178715"/>
                  </a:ext>
                </a:extLst>
              </a:tr>
              <a:tr h="172524">
                <a:tc>
                  <a:txBody>
                    <a:bodyPr/>
                    <a:lstStyle/>
                    <a:p>
                      <a:r>
                        <a:rPr lang="en-US" sz="700">
                          <a:solidFill>
                            <a:srgbClr val="0000FF"/>
                          </a:solidFill>
                          <a:effectLst/>
                          <a:latin typeface="Calibri" panose="020F0502020204030204" pitchFamily="34" charset="0"/>
                        </a:rPr>
                        <a:t>ART1K6FHS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2022/03/18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2037/03/18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15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61732089"/>
                  </a:ext>
                </a:extLst>
              </a:tr>
              <a:tr h="172524">
                <a:tc>
                  <a:txBody>
                    <a:bodyPr/>
                    <a:lstStyle/>
                    <a:p>
                      <a:r>
                        <a:rPr lang="en-US" sz="700">
                          <a:solidFill>
                            <a:srgbClr val="0000FF"/>
                          </a:solidFill>
                          <a:effectLst/>
                          <a:latin typeface="Calibri" panose="020F0502020204030204" pitchFamily="34" charset="0"/>
                        </a:rPr>
                        <a:t>ART2K0FE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2020/05/01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2035/05/02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15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1347517"/>
                  </a:ext>
                </a:extLst>
              </a:tr>
              <a:tr h="172524">
                <a:tc>
                  <a:txBody>
                    <a:bodyPr/>
                    <a:lstStyle/>
                    <a:p>
                      <a:r>
                        <a:rPr lang="en-US" sz="700">
                          <a:solidFill>
                            <a:srgbClr val="0000FF"/>
                          </a:solidFill>
                          <a:effectLst/>
                          <a:latin typeface="Calibri" panose="020F0502020204030204" pitchFamily="34" charset="0"/>
                        </a:rPr>
                        <a:t>ART2K0FEG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2022/03/18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2037/03/18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15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35539157"/>
                  </a:ext>
                </a:extLst>
              </a:tr>
              <a:tr h="172524">
                <a:tc>
                  <a:txBody>
                    <a:bodyPr/>
                    <a:lstStyle/>
                    <a:p>
                      <a:r>
                        <a:rPr lang="en-US" sz="700">
                          <a:solidFill>
                            <a:srgbClr val="0000FF"/>
                          </a:solidFill>
                          <a:effectLst/>
                          <a:latin typeface="Calibri" panose="020F0502020204030204" pitchFamily="34" charset="0"/>
                        </a:rPr>
                        <a:t>ART2K0FES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2022/03/18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2037/03/18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15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67033504"/>
                  </a:ext>
                </a:extLst>
              </a:tr>
              <a:tr h="172524">
                <a:tc>
                  <a:txBody>
                    <a:bodyPr/>
                    <a:lstStyle/>
                    <a:p>
                      <a:r>
                        <a:rPr lang="en-US" sz="700">
                          <a:solidFill>
                            <a:srgbClr val="0000FF"/>
                          </a:solidFill>
                          <a:effectLst/>
                          <a:latin typeface="Calibri" panose="020F0502020204030204" pitchFamily="34" charset="0"/>
                        </a:rPr>
                        <a:t>ART2K0PE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2023/05/25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2038/05/25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15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96750965"/>
                  </a:ext>
                </a:extLst>
              </a:tr>
              <a:tr h="172524">
                <a:tc>
                  <a:txBody>
                    <a:bodyPr/>
                    <a:lstStyle/>
                    <a:p>
                      <a:r>
                        <a:rPr lang="en-US" sz="700">
                          <a:solidFill>
                            <a:srgbClr val="0000FF"/>
                          </a:solidFill>
                          <a:effectLst/>
                          <a:latin typeface="Calibri" panose="020F0502020204030204" pitchFamily="34" charset="0"/>
                        </a:rPr>
                        <a:t>ART2K0PEG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2023/05/25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2038/05/25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15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39213763"/>
                  </a:ext>
                </a:extLst>
              </a:tr>
              <a:tr h="172524">
                <a:tc>
                  <a:txBody>
                    <a:bodyPr/>
                    <a:lstStyle/>
                    <a:p>
                      <a:r>
                        <a:rPr lang="en-US" sz="700">
                          <a:solidFill>
                            <a:srgbClr val="0000FF"/>
                          </a:solidFill>
                          <a:effectLst/>
                          <a:latin typeface="Calibri" panose="020F0502020204030204" pitchFamily="34" charset="0"/>
                        </a:rPr>
                        <a:t>ART2K0TFEG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2023/06/06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2033/06/06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10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31762844"/>
                  </a:ext>
                </a:extLst>
              </a:tr>
              <a:tr h="172524">
                <a:tc>
                  <a:txBody>
                    <a:bodyPr/>
                    <a:lstStyle/>
                    <a:p>
                      <a:r>
                        <a:rPr lang="en-US" sz="700">
                          <a:solidFill>
                            <a:srgbClr val="0000FF"/>
                          </a:solidFill>
                          <a:effectLst/>
                          <a:latin typeface="Calibri" panose="020F0502020204030204" pitchFamily="34" charset="0"/>
                        </a:rPr>
                        <a:t>ART2K0TFES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2023/06/06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2033/06/06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10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02243920"/>
                  </a:ext>
                </a:extLst>
              </a:tr>
              <a:tr h="172524">
                <a:tc>
                  <a:txBody>
                    <a:bodyPr/>
                    <a:lstStyle/>
                    <a:p>
                      <a:r>
                        <a:rPr lang="en-US" sz="700">
                          <a:solidFill>
                            <a:srgbClr val="0000FF"/>
                          </a:solidFill>
                          <a:effectLst/>
                          <a:latin typeface="Calibri" panose="020F0502020204030204" pitchFamily="34" charset="0"/>
                        </a:rPr>
                        <a:t>ART35FE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2020/11/27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2035/11/28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15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45381154"/>
                  </a:ext>
                </a:extLst>
              </a:tr>
              <a:tr h="172524">
                <a:tc>
                  <a:txBody>
                    <a:bodyPr/>
                    <a:lstStyle/>
                    <a:p>
                      <a:r>
                        <a:rPr lang="en-US" sz="700">
                          <a:solidFill>
                            <a:srgbClr val="0000FF"/>
                          </a:solidFill>
                          <a:effectLst/>
                          <a:latin typeface="Calibri" panose="020F0502020204030204" pitchFamily="34" charset="0"/>
                        </a:rPr>
                        <a:t>ART450FE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2023/06/23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2033/06/23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10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22820791"/>
                  </a:ext>
                </a:extLst>
              </a:tr>
              <a:tr h="172524">
                <a:tc>
                  <a:txBody>
                    <a:bodyPr/>
                    <a:lstStyle/>
                    <a:p>
                      <a:r>
                        <a:rPr lang="en-US" sz="700">
                          <a:solidFill>
                            <a:srgbClr val="0000FF"/>
                          </a:solidFill>
                          <a:effectLst/>
                          <a:latin typeface="Calibri" panose="020F0502020204030204" pitchFamily="34" charset="0"/>
                        </a:rPr>
                        <a:t>ART700FH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2021/09/17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2036/09/17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15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70307965"/>
                  </a:ext>
                </a:extLst>
              </a:tr>
              <a:tr h="172524">
                <a:tc>
                  <a:txBody>
                    <a:bodyPr/>
                    <a:lstStyle/>
                    <a:p>
                      <a:r>
                        <a:rPr lang="en-US" sz="700">
                          <a:solidFill>
                            <a:srgbClr val="0000FF"/>
                          </a:solidFill>
                          <a:effectLst/>
                          <a:latin typeface="Calibri" panose="020F0502020204030204" pitchFamily="34" charset="0"/>
                        </a:rPr>
                        <a:t>ART700FHG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2022/06/15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2037/06/15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15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10668" cap="flat" cmpd="sng" algn="ctr">
                      <a:solidFill>
                        <a:srgbClr val="000000"/>
                      </a:solidFill>
                      <a:prstDash val="solid"/>
                      <a:round/>
                      <a:headEnd type="none" w="med" len="med"/>
                      <a:tailEnd type="none" w="med" len="med"/>
                    </a:lnT>
                    <a:lnB w="3505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83160999"/>
                  </a:ext>
                </a:extLst>
              </a:tr>
              <a:tr h="172524">
                <a:tc>
                  <a:txBody>
                    <a:bodyPr/>
                    <a:lstStyle/>
                    <a:p>
                      <a:r>
                        <a:rPr lang="en-US" sz="700">
                          <a:solidFill>
                            <a:srgbClr val="0000FF"/>
                          </a:solidFill>
                          <a:effectLst/>
                          <a:latin typeface="Calibri" panose="020F0502020204030204" pitchFamily="34" charset="0"/>
                        </a:rPr>
                        <a:t>ART700FHS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344"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2022/06/15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344"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2037/06/15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344"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15 years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35052" cap="flat" cmpd="sng" algn="ctr">
                      <a:solidFill>
                        <a:srgbClr val="000000"/>
                      </a:solidFill>
                      <a:prstDash val="solid"/>
                      <a:round/>
                      <a:headEnd type="none" w="med" len="med"/>
                      <a:tailEnd type="none" w="med" len="med"/>
                    </a:lnT>
                    <a:lnB w="35344"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66132753"/>
                  </a:ext>
                </a:extLst>
              </a:tr>
              <a:tr h="172524">
                <a:tc>
                  <a:txBody>
                    <a:bodyPr/>
                    <a:lstStyle/>
                    <a:p>
                      <a:r>
                        <a:rPr lang="en-US" sz="700">
                          <a:solidFill>
                            <a:srgbClr val="0000FF"/>
                          </a:solidFill>
                          <a:effectLst/>
                          <a:latin typeface="Calibri" panose="020F0502020204030204" pitchFamily="34" charset="0"/>
                        </a:rPr>
                        <a:t>ART800PE </a:t>
                      </a:r>
                      <a:endParaRPr lang="en-US" sz="900">
                        <a:effectLst/>
                      </a:endParaRPr>
                    </a:p>
                  </a:txBody>
                  <a:tcPr marL="61839" marR="61839" marT="30920" marB="30920" anchor="ctr">
                    <a:lnL w="21336"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344"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2023/09/19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344"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a:effectLst/>
                          <a:latin typeface="Calibri" panose="020F0502020204030204" pitchFamily="34" charset="0"/>
                        </a:rPr>
                        <a:t>2038/09/19 </a:t>
                      </a:r>
                      <a:endParaRPr lang="en-US" sz="900">
                        <a:effectLst/>
                      </a:endParaRPr>
                    </a:p>
                  </a:txBody>
                  <a:tcPr marL="61839" marR="61839" marT="30920" marB="30920" anchor="ctr">
                    <a:lnL w="10668" cap="flat" cmpd="sng" algn="ctr">
                      <a:solidFill>
                        <a:srgbClr val="000000"/>
                      </a:solidFill>
                      <a:prstDash val="solid"/>
                      <a:round/>
                      <a:headEnd type="none" w="med" len="med"/>
                      <a:tailEnd type="none" w="med" len="med"/>
                    </a:lnL>
                    <a:lnR w="10668" cap="flat" cmpd="sng" algn="ctr">
                      <a:solidFill>
                        <a:srgbClr val="000000"/>
                      </a:solidFill>
                      <a:prstDash val="solid"/>
                      <a:round/>
                      <a:headEnd type="none" w="med" len="med"/>
                      <a:tailEnd type="none" w="med" len="med"/>
                    </a:lnR>
                    <a:lnT w="35344"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tc>
                  <a:txBody>
                    <a:bodyPr/>
                    <a:lstStyle/>
                    <a:p>
                      <a:r>
                        <a:rPr lang="en-US" sz="700" dirty="0">
                          <a:effectLst/>
                          <a:latin typeface="Calibri" panose="020F0502020204030204" pitchFamily="34" charset="0"/>
                        </a:rPr>
                        <a:t>15 years </a:t>
                      </a:r>
                      <a:endParaRPr lang="en-US" sz="900" dirty="0">
                        <a:effectLst/>
                      </a:endParaRPr>
                    </a:p>
                  </a:txBody>
                  <a:tcPr marL="61839" marR="61839" marT="30920" marB="30920" anchor="ctr">
                    <a:lnL w="10668" cap="flat" cmpd="sng" algn="ctr">
                      <a:solidFill>
                        <a:srgbClr val="000000"/>
                      </a:solidFill>
                      <a:prstDash val="solid"/>
                      <a:round/>
                      <a:headEnd type="none" w="med" len="med"/>
                      <a:tailEnd type="none" w="med" len="med"/>
                    </a:lnL>
                    <a:lnR w="21336" cap="flat" cmpd="sng" algn="ctr">
                      <a:solidFill>
                        <a:srgbClr val="000000"/>
                      </a:solidFill>
                      <a:prstDash val="solid"/>
                      <a:round/>
                      <a:headEnd type="none" w="med" len="med"/>
                      <a:tailEnd type="none" w="med" len="med"/>
                    </a:lnR>
                    <a:lnT w="35344" cap="flat" cmpd="sng" algn="ctr">
                      <a:solidFill>
                        <a:srgbClr val="000000"/>
                      </a:solidFill>
                      <a:prstDash val="solid"/>
                      <a:round/>
                      <a:headEnd type="none" w="med" len="med"/>
                      <a:tailEnd type="none" w="med" len="med"/>
                    </a:lnT>
                    <a:lnB w="10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38744886"/>
                  </a:ext>
                </a:extLst>
              </a:tr>
            </a:tbl>
          </a:graphicData>
        </a:graphic>
      </p:graphicFrame>
      <p:sp>
        <p:nvSpPr>
          <p:cNvPr id="3" name="Rectangle 1">
            <a:extLst>
              <a:ext uri="{FF2B5EF4-FFF2-40B4-BE49-F238E27FC236}">
                <a16:creationId xmlns:a16="http://schemas.microsoft.com/office/drawing/2014/main" id="{AFB60518-D09B-2DF7-B60A-BFB68D430F56}"/>
              </a:ext>
            </a:extLst>
          </p:cNvPr>
          <p:cNvSpPr>
            <a:spLocks noChangeArrowheads="1"/>
          </p:cNvSpPr>
          <p:nvPr/>
        </p:nvSpPr>
        <p:spPr bwMode="auto">
          <a:xfrm>
            <a:off x="1168400" y="801417"/>
            <a:ext cx="13211099" cy="565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n-US" altLang="en-US" sz="1875" b="1" dirty="0" err="1">
                <a:latin typeface="Calibri" panose="020F0502020204030204" pitchFamily="34" charset="0"/>
              </a:rPr>
              <a:t>Ampleon</a:t>
            </a:r>
            <a:r>
              <a:rPr lang="en-US" altLang="en-US" sz="1875" b="1" dirty="0">
                <a:latin typeface="Calibri" panose="020F0502020204030204" pitchFamily="34" charset="0"/>
              </a:rPr>
              <a:t> Product Longevity Overview</a:t>
            </a:r>
            <a:br>
              <a:rPr lang="en-US" altLang="en-US" sz="1875" b="1" dirty="0">
                <a:latin typeface="Calibri" panose="020F0502020204030204" pitchFamily="34" charset="0"/>
              </a:rPr>
            </a:br>
            <a:endParaRPr lang="en-US" altLang="en-US" sz="1350" dirty="0">
              <a:latin typeface="Arial" panose="020B0604020202020204" pitchFamily="34" charset="0"/>
            </a:endParaRPr>
          </a:p>
        </p:txBody>
      </p:sp>
      <p:sp>
        <p:nvSpPr>
          <p:cNvPr id="4" name="Text Placeholder 5">
            <a:extLst>
              <a:ext uri="{FF2B5EF4-FFF2-40B4-BE49-F238E27FC236}">
                <a16:creationId xmlns:a16="http://schemas.microsoft.com/office/drawing/2014/main" id="{07F7EF6F-DC74-B250-4588-33245F330D27}"/>
              </a:ext>
            </a:extLst>
          </p:cNvPr>
          <p:cNvSpPr>
            <a:spLocks noGrp="1"/>
          </p:cNvSpPr>
          <p:nvPr>
            <p:ph type="body" sz="quarter" idx="14"/>
          </p:nvPr>
        </p:nvSpPr>
        <p:spPr>
          <a:xfrm>
            <a:off x="-889002" y="303873"/>
            <a:ext cx="7916335" cy="602993"/>
          </a:xfrm>
        </p:spPr>
        <p:txBody>
          <a:bodyPr/>
          <a:lstStyle/>
          <a:p>
            <a:r>
              <a:rPr lang="en-US" sz="3200" dirty="0"/>
              <a:t>                             </a:t>
            </a:r>
            <a:r>
              <a:rPr lang="en-US" sz="2800" dirty="0"/>
              <a:t>LDMOS Product Lifecycle</a:t>
            </a:r>
          </a:p>
        </p:txBody>
      </p:sp>
    </p:spTree>
    <p:extLst>
      <p:ext uri="{BB962C8B-B14F-4D97-AF65-F5344CB8AC3E}">
        <p14:creationId xmlns:p14="http://schemas.microsoft.com/office/powerpoint/2010/main" val="2359865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4C58D6F-CECC-1B1F-AA0F-8021F2A7E618}"/>
              </a:ext>
            </a:extLst>
          </p:cNvPr>
          <p:cNvSpPr txBox="1"/>
          <p:nvPr/>
        </p:nvSpPr>
        <p:spPr>
          <a:xfrm>
            <a:off x="572755" y="1023730"/>
            <a:ext cx="7998490" cy="1808187"/>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On Gallium Nitride:</a:t>
            </a:r>
          </a:p>
          <a:p>
            <a:endParaRPr lang="en-US" sz="1350" b="1" dirty="0">
              <a:latin typeface="Helvetica" pitchFamily="2" charset="0"/>
            </a:endParaRPr>
          </a:p>
          <a:p>
            <a:pPr algn="just"/>
            <a:r>
              <a:rPr lang="en-US" sz="1600" b="1" dirty="0">
                <a:latin typeface="Arial" panose="020B0604020202020204" pitchFamily="34" charset="0"/>
                <a:cs typeface="Arial" panose="020B0604020202020204" pitchFamily="34" charset="0"/>
              </a:rPr>
              <a:t>“The energy gap of </a:t>
            </a:r>
            <a:r>
              <a:rPr lang="en-US" sz="1600" b="1" dirty="0" err="1">
                <a:latin typeface="Arial" panose="020B0604020202020204" pitchFamily="34" charset="0"/>
                <a:cs typeface="Arial" panose="020B0604020202020204" pitchFamily="34" charset="0"/>
              </a:rPr>
              <a:t>GaN</a:t>
            </a:r>
            <a:r>
              <a:rPr lang="en-US" sz="1600" b="1" dirty="0">
                <a:latin typeface="Arial" panose="020B0604020202020204" pitchFamily="34" charset="0"/>
                <a:cs typeface="Arial" panose="020B0604020202020204" pitchFamily="34" charset="0"/>
              </a:rPr>
              <a:t> is three times that of silicon, resulting in reduced performance degradation at high temperatures. Similarly, breakdown at a six-fold electric field and two-and-a-half-fold carrier saturation velocity enable much greater power densities, resulting in the same output power capability at a much higher impedance level.”</a:t>
            </a:r>
          </a:p>
        </p:txBody>
      </p:sp>
      <p:sp>
        <p:nvSpPr>
          <p:cNvPr id="7" name="TextBox 6">
            <a:extLst>
              <a:ext uri="{FF2B5EF4-FFF2-40B4-BE49-F238E27FC236}">
                <a16:creationId xmlns:a16="http://schemas.microsoft.com/office/drawing/2014/main" id="{4AF1A8CB-C1DE-1DFB-A987-D5AD3F9F7CED}"/>
              </a:ext>
            </a:extLst>
          </p:cNvPr>
          <p:cNvSpPr txBox="1"/>
          <p:nvPr/>
        </p:nvSpPr>
        <p:spPr>
          <a:xfrm>
            <a:off x="2695466" y="4355247"/>
            <a:ext cx="3522118" cy="253916"/>
          </a:xfrm>
          <a:prstGeom prst="rect">
            <a:avLst/>
          </a:prstGeom>
          <a:noFill/>
        </p:spPr>
        <p:txBody>
          <a:bodyPr wrap="none" rtlCol="0">
            <a:spAutoFit/>
          </a:bodyPr>
          <a:lstStyle/>
          <a:p>
            <a:r>
              <a:rPr lang="en-US" sz="1050" i="1" dirty="0"/>
              <a:t>High Efficiency Power Amplifiers, Ericsson Review No. 3, 2006</a:t>
            </a:r>
          </a:p>
        </p:txBody>
      </p:sp>
      <p:sp>
        <p:nvSpPr>
          <p:cNvPr id="2" name="Text Placeholder 5">
            <a:extLst>
              <a:ext uri="{FF2B5EF4-FFF2-40B4-BE49-F238E27FC236}">
                <a16:creationId xmlns:a16="http://schemas.microsoft.com/office/drawing/2014/main" id="{6CD13391-6961-D87E-60F5-B8B8A9D0CBB2}"/>
              </a:ext>
            </a:extLst>
          </p:cNvPr>
          <p:cNvSpPr>
            <a:spLocks noGrp="1"/>
          </p:cNvSpPr>
          <p:nvPr>
            <p:ph type="body" sz="quarter" idx="14"/>
          </p:nvPr>
        </p:nvSpPr>
        <p:spPr>
          <a:xfrm>
            <a:off x="3313585" y="309040"/>
            <a:ext cx="3248082" cy="602993"/>
          </a:xfrm>
        </p:spPr>
        <p:txBody>
          <a:bodyPr/>
          <a:lstStyle/>
          <a:p>
            <a:r>
              <a:rPr lang="en-US" sz="2800" dirty="0"/>
              <a:t>Beyond LDMOS</a:t>
            </a:r>
          </a:p>
        </p:txBody>
      </p:sp>
    </p:spTree>
    <p:extLst>
      <p:ext uri="{BB962C8B-B14F-4D97-AF65-F5344CB8AC3E}">
        <p14:creationId xmlns:p14="http://schemas.microsoft.com/office/powerpoint/2010/main" val="1746254588"/>
      </p:ext>
    </p:extLst>
  </p:cSld>
  <p:clrMapOvr>
    <a:masterClrMapping/>
  </p:clrMapOvr>
</p:sld>
</file>

<file path=ppt/theme/theme1.xml><?xml version="1.0" encoding="utf-8"?>
<a:theme xmlns:a="http://schemas.openxmlformats.org/drawingml/2006/main" name="Main">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Custom 1">
      <a:dk1>
        <a:srgbClr val="000000"/>
      </a:dk1>
      <a:lt1>
        <a:srgbClr val="FFFFFF"/>
      </a:lt1>
      <a:dk2>
        <a:srgbClr val="000E7E"/>
      </a:dk2>
      <a:lt2>
        <a:srgbClr val="E7E6E6"/>
      </a:lt2>
      <a:accent1>
        <a:srgbClr val="0070C1"/>
      </a:accent1>
      <a:accent2>
        <a:srgbClr val="FF9128"/>
      </a:accent2>
      <a:accent3>
        <a:srgbClr val="CCD0E1"/>
      </a:accent3>
      <a:accent4>
        <a:srgbClr val="00A963"/>
      </a:accent4>
      <a:accent5>
        <a:srgbClr val="69C3FF"/>
      </a:accent5>
      <a:accent6>
        <a:srgbClr val="EB0E1D"/>
      </a:accent6>
      <a:hlink>
        <a:srgbClr val="69C3FF"/>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15094</TotalTime>
  <Words>1891</Words>
  <Application>Microsoft Macintosh PowerPoint</Application>
  <PresentationFormat>On-screen Show (16:9)</PresentationFormat>
  <Paragraphs>395</Paragraphs>
  <Slides>26</Slides>
  <Notes>1</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26</vt:i4>
      </vt:variant>
    </vt:vector>
  </HeadingPairs>
  <TitlesOfParts>
    <vt:vector size="36" baseType="lpstr">
      <vt:lpstr>Acumin Pro</vt:lpstr>
      <vt:lpstr>Aptos Narrow</vt:lpstr>
      <vt:lpstr>Arial</vt:lpstr>
      <vt:lpstr>Calibri</vt:lpstr>
      <vt:lpstr>Helvetica</vt:lpstr>
      <vt:lpstr>System Font Regular</vt:lpstr>
      <vt:lpstr>Wingdings</vt:lpstr>
      <vt:lpstr>Main</vt:lpstr>
      <vt:lpstr>Custom Design</vt:lpstr>
      <vt:lpstr>Chart</vt:lpstr>
      <vt:lpstr>New Concepts for a High Power 805 MHz RF Amplifier for LANSCE Using Gallium Nitride Semiconductors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GaN Thermal Measurement at Integra Technologies </vt:lpstr>
      <vt:lpstr>Varying CCL power requirements at different locations</vt:lpstr>
      <vt:lpstr>Techniques for Variable Power that Avoid High Drain Pdissp</vt:lpstr>
      <vt:lpstr>PowerPoint Presentation</vt:lpstr>
      <vt:lpstr>Outphasing Amplifier</vt:lpstr>
      <vt:lpstr>Improved Efficiency Outphasing Amplifier</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J Lyles</cp:lastModifiedBy>
  <cp:revision>295</cp:revision>
  <dcterms:created xsi:type="dcterms:W3CDTF">2020-12-17T00:35:24Z</dcterms:created>
  <dcterms:modified xsi:type="dcterms:W3CDTF">2024-09-09T04:27:36Z</dcterms:modified>
</cp:coreProperties>
</file>