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7" r:id="rId3"/>
    <p:sldId id="339" r:id="rId4"/>
    <p:sldId id="349" r:id="rId5"/>
    <p:sldId id="350" r:id="rId6"/>
    <p:sldId id="352" r:id="rId7"/>
    <p:sldId id="355" r:id="rId8"/>
    <p:sldId id="338" r:id="rId9"/>
    <p:sldId id="277" r:id="rId10"/>
    <p:sldId id="266" r:id="rId11"/>
    <p:sldId id="354" r:id="rId12"/>
    <p:sldId id="265" r:id="rId13"/>
    <p:sldId id="356" r:id="rId14"/>
    <p:sldId id="341" r:id="rId15"/>
    <p:sldId id="357" r:id="rId16"/>
    <p:sldId id="358" r:id="rId17"/>
    <p:sldId id="359" r:id="rId18"/>
    <p:sldId id="360" r:id="rId19"/>
    <p:sldId id="346" r:id="rId20"/>
    <p:sldId id="347" r:id="rId21"/>
    <p:sldId id="348" r:id="rId22"/>
    <p:sldId id="361" r:id="rId2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7F7F7F"/>
    <a:srgbClr val="1560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063"/>
    <p:restoredTop sz="86479"/>
  </p:normalViewPr>
  <p:slideViewPr>
    <p:cSldViewPr snapToGrid="0">
      <p:cViewPr varScale="1">
        <p:scale>
          <a:sx n="106" d="100"/>
          <a:sy n="106" d="100"/>
        </p:scale>
        <p:origin x="13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38E737-433D-6543-902F-18818087EAE2}" type="datetimeFigureOut">
              <a:rPr kumimoji="1" lang="ja-JP" altLang="en-US" smtClean="0"/>
              <a:t>2024/9/10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61A6A-A87B-CF46-9028-E25C1479D607}" type="slidenum">
              <a:rPr kumimoji="1" lang="ja-JP" altLang="en-US" smtClean="0"/>
              <a:t>‹#›</a:t>
            </a:fld>
            <a:endParaRPr kumimoji="1" lang="ja-JP" altLang="en-US"/>
          </a:p>
        </p:txBody>
      </p:sp>
    </p:spTree>
    <p:extLst>
      <p:ext uri="{BB962C8B-B14F-4D97-AF65-F5344CB8AC3E}">
        <p14:creationId xmlns:p14="http://schemas.microsoft.com/office/powerpoint/2010/main" val="144446844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My name is </a:t>
            </a:r>
            <a:r>
              <a:rPr kumimoji="1" lang="en-US" altLang="ja-JP" dirty="0" err="1"/>
              <a:t>takashi</a:t>
            </a:r>
            <a:r>
              <a:rPr kumimoji="1" lang="en-US" altLang="ja-JP" dirty="0"/>
              <a:t> </a:t>
            </a:r>
            <a:r>
              <a:rPr kumimoji="1" lang="en-US" altLang="ja-JP" dirty="0" err="1"/>
              <a:t>ohshima</a:t>
            </a:r>
            <a:r>
              <a:rPr kumimoji="1" lang="en-US" altLang="ja-JP" dirty="0"/>
              <a:t> coming from SPring-8. The title of my talk is status and upgrade plan of spring-8 rf system</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1</a:t>
            </a:fld>
            <a:endParaRPr kumimoji="1" lang="ja-JP" altLang="en-US"/>
          </a:p>
        </p:txBody>
      </p:sp>
    </p:spTree>
    <p:extLst>
      <p:ext uri="{BB962C8B-B14F-4D97-AF65-F5344CB8AC3E}">
        <p14:creationId xmlns:p14="http://schemas.microsoft.com/office/powerpoint/2010/main" val="2370267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table shows RF parameters for the current ring and the upgraded ring. The upgraded ring requires approximately half the voltage and power of the current ring.</a:t>
            </a:r>
          </a:p>
          <a:p>
            <a:r>
              <a:rPr kumimoji="1" lang="en-US" altLang="ja-JP" dirty="0"/>
              <a:t>So, the number of the cavities is halved.  </a:t>
            </a:r>
            <a:endParaRPr kumimoji="1" lang="ja-JP" altLang="en-US"/>
          </a:p>
        </p:txBody>
      </p:sp>
      <p:sp>
        <p:nvSpPr>
          <p:cNvPr id="4" name="スライド番号プレースホルダー 3"/>
          <p:cNvSpPr>
            <a:spLocks noGrp="1"/>
          </p:cNvSpPr>
          <p:nvPr>
            <p:ph type="sldNum" sz="quarter" idx="5"/>
          </p:nvPr>
        </p:nvSpPr>
        <p:spPr/>
        <p:txBody>
          <a:bodyPr/>
          <a:lstStyle/>
          <a:p>
            <a:fld id="{07D58E21-313E-4CAE-83EB-8BC0B3FF56D4}" type="slidenum">
              <a:rPr kumimoji="1" lang="ja-JP" altLang="en-US" smtClean="0"/>
              <a:t>10</a:t>
            </a:fld>
            <a:endParaRPr kumimoji="1" lang="ja-JP" altLang="en-US"/>
          </a:p>
        </p:txBody>
      </p:sp>
    </p:spTree>
    <p:extLst>
      <p:ext uri="{BB962C8B-B14F-4D97-AF65-F5344CB8AC3E}">
        <p14:creationId xmlns:p14="http://schemas.microsoft.com/office/powerpoint/2010/main" val="2825103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t>RF frequency of new ring (+184 kHz) is within the bandwidth of current RF components</a:t>
            </a:r>
            <a:endParaRPr kumimoji="1" lang="en" altLang="ja-JP" dirty="0"/>
          </a:p>
          <a:p>
            <a:r>
              <a:rPr kumimoji="1" lang="en-US" altLang="ja-JP" dirty="0"/>
              <a:t>to reduce the construction cost, we decided to reuse existing rf components as much as possible.</a:t>
            </a:r>
          </a:p>
          <a:p>
            <a:r>
              <a:rPr kumimoji="1" lang="en-US" altLang="ja-JP" dirty="0"/>
              <a:t>klystron has a rather high DC to RF efficiency, long lifetime, still available because SP8 and other facilities, KEK, </a:t>
            </a:r>
            <a:r>
              <a:rPr kumimoji="1" lang="en-US" altLang="ja-JP" dirty="0" err="1"/>
              <a:t>nanoterasu</a:t>
            </a:r>
            <a:r>
              <a:rPr kumimoji="1" lang="en-US" altLang="ja-JP" dirty="0"/>
              <a:t> use this type of klystron.</a:t>
            </a:r>
          </a:p>
          <a:p>
            <a:r>
              <a:rPr kumimoji="1" lang="en-US" altLang="ja-JP" dirty="0"/>
              <a:t>The high voltage power supplies were  renewed in 2016 and 2017, so it can be reused</a:t>
            </a:r>
          </a:p>
          <a:p>
            <a:r>
              <a:rPr kumimoji="1" lang="en-US" altLang="ja-JP" dirty="0"/>
              <a:t>The LLRF system was renewed in 2018, </a:t>
            </a:r>
          </a:p>
          <a:p>
            <a:r>
              <a:rPr kumimoji="1" lang="en-US" altLang="ja-JP" dirty="0"/>
              <a:t>The bell-shaped cavity has basically low impedance to higher order modes.</a:t>
            </a:r>
          </a:p>
          <a:p>
            <a:r>
              <a:rPr kumimoji="1" lang="en-US" altLang="ja-JP" dirty="0"/>
              <a:t>The damping time of the new ring will be longer than that of current ring because the beam energy is reduced and stored current is increased.</a:t>
            </a:r>
          </a:p>
          <a:p>
            <a:r>
              <a:rPr kumimoji="1" lang="en-US" altLang="ja-JP" dirty="0"/>
              <a:t> The most harmful mode is TM011. We are searching countermeasure to this mode and already have some ideas.</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11</a:t>
            </a:fld>
            <a:endParaRPr kumimoji="1" lang="ja-JP" altLang="en-US"/>
          </a:p>
        </p:txBody>
      </p:sp>
    </p:spTree>
    <p:extLst>
      <p:ext uri="{BB962C8B-B14F-4D97-AF65-F5344CB8AC3E}">
        <p14:creationId xmlns:p14="http://schemas.microsoft.com/office/powerpoint/2010/main" val="17879640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figure shows a block diagram of the RF connection at the upgraded ring. The number of the cavities will be halved.</a:t>
            </a:r>
          </a:p>
          <a:p>
            <a:r>
              <a:rPr kumimoji="1" lang="en-US" altLang="ja-JP" dirty="0"/>
              <a:t>New transition vacuum chambers, photon absorbers will be introduced.</a:t>
            </a:r>
          </a:p>
          <a:p>
            <a:r>
              <a:rPr kumimoji="1" lang="en-US" altLang="ja-JP" dirty="0"/>
              <a:t>Some waveguides will be renewed. The cooling piping will be renewed.</a:t>
            </a:r>
            <a:endParaRPr kumimoji="1" lang="ja-JP" altLang="en-US"/>
          </a:p>
        </p:txBody>
      </p:sp>
      <p:sp>
        <p:nvSpPr>
          <p:cNvPr id="4" name="スライド番号プレースホルダー 3"/>
          <p:cNvSpPr>
            <a:spLocks noGrp="1"/>
          </p:cNvSpPr>
          <p:nvPr>
            <p:ph type="sldNum" sz="quarter" idx="5"/>
          </p:nvPr>
        </p:nvSpPr>
        <p:spPr/>
        <p:txBody>
          <a:bodyPr/>
          <a:lstStyle/>
          <a:p>
            <a:fld id="{07D58E21-313E-4CAE-83EB-8BC0B3FF56D4}" type="slidenum">
              <a:rPr kumimoji="1" lang="ja-JP" altLang="en-US" smtClean="0"/>
              <a:t>12</a:t>
            </a:fld>
            <a:endParaRPr kumimoji="1" lang="ja-JP" altLang="en-US"/>
          </a:p>
        </p:txBody>
      </p:sp>
    </p:spTree>
    <p:extLst>
      <p:ext uri="{BB962C8B-B14F-4D97-AF65-F5344CB8AC3E}">
        <p14:creationId xmlns:p14="http://schemas.microsoft.com/office/powerpoint/2010/main" val="1121535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topic is trouble in high power rf components we encountered</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13</a:t>
            </a:fld>
            <a:endParaRPr kumimoji="1" lang="ja-JP" altLang="en-US"/>
          </a:p>
        </p:txBody>
      </p:sp>
    </p:spTree>
    <p:extLst>
      <p:ext uri="{BB962C8B-B14F-4D97-AF65-F5344CB8AC3E}">
        <p14:creationId xmlns:p14="http://schemas.microsoft.com/office/powerpoint/2010/main" val="3736663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50kW dummy loads connected to</a:t>
            </a:r>
            <a:r>
              <a:rPr lang="en-US" altLang="ja-JP" dirty="0"/>
              <a:t> magic-T were broken in Feb. 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Trigger of this failure was</a:t>
            </a:r>
            <a:r>
              <a:rPr kumimoji="1" lang="ja-JP" altLang="en-US"/>
              <a:t> </a:t>
            </a:r>
            <a:r>
              <a:rPr kumimoji="1" lang="en-US" altLang="ja-JP" dirty="0"/>
              <a:t>mis operation in timing-LLRF system.</a:t>
            </a:r>
          </a:p>
          <a:p>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14</a:t>
            </a:fld>
            <a:endParaRPr kumimoji="1" lang="ja-JP" altLang="en-US"/>
          </a:p>
        </p:txBody>
      </p:sp>
    </p:spTree>
    <p:extLst>
      <p:ext uri="{BB962C8B-B14F-4D97-AF65-F5344CB8AC3E}">
        <p14:creationId xmlns:p14="http://schemas.microsoft.com/office/powerpoint/2010/main" val="552475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 block diagram of the timing and LLRF system is shown here.</a:t>
            </a:r>
          </a:p>
          <a:p>
            <a:r>
              <a:rPr kumimoji="1" lang="en-US" altLang="ja-JP" dirty="0"/>
              <a:t>The reference signal is transmitted to the RF stations through optical links.</a:t>
            </a:r>
          </a:p>
          <a:p>
            <a:r>
              <a:rPr kumimoji="1" lang="en-US" altLang="ja-JP" dirty="0"/>
              <a:t>The signal is IQ modulated and fed to the klystron. The amplified RF signal is fed into the cavities.</a:t>
            </a:r>
          </a:p>
          <a:p>
            <a:r>
              <a:rPr kumimoji="1" lang="en-US" altLang="ja-JP" dirty="0"/>
              <a:t>The signal is connected to a local oscillator which generates clock signal for the digitizer board.</a:t>
            </a:r>
          </a:p>
          <a:p>
            <a:r>
              <a:rPr kumimoji="1" lang="en-US" altLang="ja-JP" dirty="0"/>
              <a:t>This board contains DAC and ADC connected to an FPGA.</a:t>
            </a:r>
          </a:p>
          <a:p>
            <a:r>
              <a:rPr kumimoji="1" lang="en-US" altLang="ja-JP" dirty="0"/>
              <a:t>If the supply of the clock signal is stopped, there is a possibility of malfunction of FPGA process. </a:t>
            </a:r>
          </a:p>
          <a:p>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15</a:t>
            </a:fld>
            <a:endParaRPr kumimoji="1" lang="ja-JP" altLang="en-US"/>
          </a:p>
        </p:txBody>
      </p:sp>
    </p:spTree>
    <p:extLst>
      <p:ext uri="{BB962C8B-B14F-4D97-AF65-F5344CB8AC3E}">
        <p14:creationId xmlns:p14="http://schemas.microsoft.com/office/powerpoint/2010/main" val="15339175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On 16th February,  a stored beam was aborted. We found the signal generator used as a master oscillator had stopped outputting.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So, we replaced it with a spare unit.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But the wrong frequency was set on the unit.</a:t>
            </a:r>
          </a:p>
          <a:p>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16</a:t>
            </a:fld>
            <a:endParaRPr kumimoji="1" lang="ja-JP" altLang="en-US"/>
          </a:p>
        </p:txBody>
      </p:sp>
    </p:spTree>
    <p:extLst>
      <p:ext uri="{BB962C8B-B14F-4D97-AF65-F5344CB8AC3E}">
        <p14:creationId xmlns:p14="http://schemas.microsoft.com/office/powerpoint/2010/main" val="3955325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After replacement of the signal generator,  we rebooted the </a:t>
            </a:r>
            <a:r>
              <a:rPr kumimoji="1" lang="en-US" altLang="ja-JP" dirty="0" err="1"/>
              <a:t>mtca</a:t>
            </a:r>
            <a:r>
              <a:rPr kumimoji="1" lang="en-US" altLang="ja-JP" dirty="0"/>
              <a:t> modules. It was because the clock signal fed to the FPGA was stopped once.</a:t>
            </a:r>
          </a:p>
          <a:p>
            <a:r>
              <a:rPr kumimoji="1" lang="en-US" altLang="ja-JP" dirty="0"/>
              <a:t>We restarted the RF feeding to the cavities.</a:t>
            </a:r>
          </a:p>
          <a:p>
            <a:r>
              <a:rPr kumimoji="1" lang="en-US" altLang="ja-JP" dirty="0"/>
              <a:t>Then we started beam injection. But the beam was not stored. We found mis-setting of the frequency.</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17</a:t>
            </a:fld>
            <a:endParaRPr kumimoji="1" lang="ja-JP" altLang="en-US"/>
          </a:p>
        </p:txBody>
      </p:sp>
    </p:spTree>
    <p:extLst>
      <p:ext uri="{BB962C8B-B14F-4D97-AF65-F5344CB8AC3E}">
        <p14:creationId xmlns:p14="http://schemas.microsoft.com/office/powerpoint/2010/main" val="41399565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Usually, frequency change is done with 10 Hz step to aimed value.</a:t>
            </a:r>
          </a:p>
          <a:p>
            <a:r>
              <a:rPr lang="en-US" altLang="ja-JP" dirty="0"/>
              <a:t>40 kHz frequency sift was sent unintentionally.</a:t>
            </a:r>
          </a:p>
          <a:p>
            <a:r>
              <a:rPr lang="en-US" altLang="ja-JP" dirty="0"/>
              <a:t>The cavity was not tuned status for new frequency. This resulted in large reflections from the cavities.</a:t>
            </a:r>
          </a:p>
          <a:p>
            <a:r>
              <a:rPr kumimoji="1" lang="en-US" altLang="ja-JP" dirty="0"/>
              <a:t>Interlock system operated normally at A and D stations.</a:t>
            </a:r>
          </a:p>
          <a:p>
            <a:r>
              <a:rPr kumimoji="1" lang="en-US" altLang="ja-JP" dirty="0"/>
              <a:t>But it did not work at B and C stations.</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18</a:t>
            </a:fld>
            <a:endParaRPr kumimoji="1" lang="ja-JP" altLang="en-US"/>
          </a:p>
        </p:txBody>
      </p:sp>
    </p:spTree>
    <p:extLst>
      <p:ext uri="{BB962C8B-B14F-4D97-AF65-F5344CB8AC3E}">
        <p14:creationId xmlns:p14="http://schemas.microsoft.com/office/powerpoint/2010/main" val="2139017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We didn’t aware of the trouble at dummy load at first.</a:t>
            </a:r>
          </a:p>
          <a:p>
            <a:r>
              <a:rPr kumimoji="1" lang="en-US" altLang="ja-JP" dirty="0"/>
              <a:t>We rebooted MTCA modules for A,B,C,D stations and restarted operation.</a:t>
            </a:r>
          </a:p>
          <a:p>
            <a:r>
              <a:rPr lang="en-US" altLang="ja-JP" dirty="0"/>
              <a:t>The amplitude of cavity pickup at B was unstable after a few minutes' operation at 4 MV.</a:t>
            </a:r>
          </a:p>
          <a:p>
            <a:r>
              <a:rPr kumimoji="1" lang="en-US" altLang="ja-JP" dirty="0"/>
              <a:t>Interlock of high temperature at dummy load occurred.  We stopped RF operation and check the situation. We found water leak from dummy load!</a:t>
            </a:r>
            <a:endParaRPr kumimoji="1" lang="ja-JP" altLang="en-US"/>
          </a:p>
          <a:p>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19</a:t>
            </a:fld>
            <a:endParaRPr kumimoji="1" lang="ja-JP" altLang="en-US"/>
          </a:p>
        </p:txBody>
      </p:sp>
    </p:spTree>
    <p:extLst>
      <p:ext uri="{BB962C8B-B14F-4D97-AF65-F5344CB8AC3E}">
        <p14:creationId xmlns:p14="http://schemas.microsoft.com/office/powerpoint/2010/main" val="1683281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Here shows contents of my talk</a:t>
            </a:r>
          </a:p>
          <a:p>
            <a:r>
              <a:rPr kumimoji="1" lang="en-US" altLang="ja-JP" dirty="0"/>
              <a:t>First topic is status of current spring-8</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2</a:t>
            </a:fld>
            <a:endParaRPr kumimoji="1" lang="ja-JP" altLang="en-US"/>
          </a:p>
        </p:txBody>
      </p:sp>
    </p:spTree>
    <p:extLst>
      <p:ext uri="{BB962C8B-B14F-4D97-AF65-F5344CB8AC3E}">
        <p14:creationId xmlns:p14="http://schemas.microsoft.com/office/powerpoint/2010/main" val="10198291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err="1"/>
              <a:t>Variationof</a:t>
            </a:r>
            <a:r>
              <a:rPr lang="en-US" altLang="ja-JP" dirty="0"/>
              <a:t> a few degree  in cavity pickup phase was observed.  We did not aware until Apr.</a:t>
            </a:r>
          </a:p>
          <a:p>
            <a:r>
              <a:rPr lang="en-US" altLang="ja-JP" dirty="0"/>
              <a:t>P</a:t>
            </a:r>
            <a:r>
              <a:rPr kumimoji="1" lang="en-US" altLang="ja-JP" dirty="0"/>
              <a:t>hase of </a:t>
            </a:r>
            <a:r>
              <a:rPr kumimoji="1" lang="en-US" altLang="ja-JP" dirty="0" err="1"/>
              <a:t>cav</a:t>
            </a:r>
            <a:r>
              <a:rPr kumimoji="1" lang="en-US" altLang="ja-JP" dirty="0"/>
              <a:t> 1 and 3  (2 and 4) were changed in-phase.  </a:t>
            </a:r>
          </a:p>
          <a:p>
            <a:r>
              <a:rPr kumimoji="1" lang="en-US" altLang="ja-JP" dirty="0"/>
              <a:t>Phase of each pair were changed antiphase.</a:t>
            </a:r>
          </a:p>
          <a:p>
            <a:pPr marL="0" indent="0">
              <a:buNone/>
            </a:pPr>
            <a:r>
              <a:rPr lang="en-US" altLang="ja-JP" dirty="0"/>
              <a:t>These phenomena was caused by broken dummy load attached to magic-T.</a:t>
            </a:r>
          </a:p>
          <a:p>
            <a:r>
              <a:rPr kumimoji="1" lang="en-US" altLang="ja-JP" sz="1200" dirty="0"/>
              <a:t>The dummy load was replaced  with spare at shutdown period.</a:t>
            </a:r>
            <a:endParaRPr lang="en-US" altLang="ja-JP" sz="1200" dirty="0"/>
          </a:p>
          <a:p>
            <a:r>
              <a:rPr kumimoji="1" lang="en-US" altLang="ja-JP" sz="1200" dirty="0"/>
              <a:t>The removed load had VSWR of 5 </a:t>
            </a:r>
            <a:r>
              <a:rPr lang="en-US" altLang="ja-JP" sz="1200" dirty="0"/>
              <a:t>(S11=-3.3 dB).</a:t>
            </a:r>
            <a:endParaRPr kumimoji="1" lang="ja-JP" altLang="en-US" sz="1200"/>
          </a:p>
          <a:p>
            <a:pPr marL="0" indent="0">
              <a:buNone/>
            </a:pPr>
            <a:endParaRPr kumimoji="1" lang="ja-JP" altLang="en-US"/>
          </a:p>
          <a:p>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20</a:t>
            </a:fld>
            <a:endParaRPr kumimoji="1" lang="ja-JP" altLang="en-US"/>
          </a:p>
        </p:txBody>
      </p:sp>
    </p:spTree>
    <p:extLst>
      <p:ext uri="{BB962C8B-B14F-4D97-AF65-F5344CB8AC3E}">
        <p14:creationId xmlns:p14="http://schemas.microsoft.com/office/powerpoint/2010/main" val="26144827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SPring-8 is a 3</a:t>
            </a:r>
            <a:r>
              <a:rPr kumimoji="1" lang="en-US" altLang="ja-JP" baseline="30000" dirty="0"/>
              <a:t>rd</a:t>
            </a:r>
            <a:r>
              <a:rPr kumimoji="1" lang="en-US" altLang="ja-JP" dirty="0"/>
              <a:t> generation synchrotron radiation facility aiming to provide hard X-ray to users. The beam energy is 8 GeV, the stored current 100 mA, the circumference 1.4km, there are 44 arc cells and 4 long straights along the ring. The lattice is the double band based achromat, which gives us the emittance of 2.4 nm. </a:t>
            </a:r>
          </a:p>
          <a:p>
            <a:r>
              <a:rPr kumimoji="1" lang="en-US" altLang="ja-JP" dirty="0"/>
              <a:t>Here is the operation statistics of recent years. The user time was more than 4.4 k hours per year. The resultant MTBF was more than  200 hours, and the availability was more than 99.5 %.. This ring has four rf stations to compensate the energy loss of the electron beam by the synchrotron radiation</a:t>
            </a:r>
          </a:p>
          <a:p>
            <a:endParaRPr kumimoji="1" lang="ja-JP" altLang="en-US"/>
          </a:p>
        </p:txBody>
      </p:sp>
      <p:sp>
        <p:nvSpPr>
          <p:cNvPr id="4" name="スライド番号プレースホルダー 3"/>
          <p:cNvSpPr>
            <a:spLocks noGrp="1"/>
          </p:cNvSpPr>
          <p:nvPr>
            <p:ph type="sldNum" sz="quarter" idx="5"/>
          </p:nvPr>
        </p:nvSpPr>
        <p:spPr/>
        <p:txBody>
          <a:bodyPr/>
          <a:lstStyle/>
          <a:p>
            <a:fld id="{48E0E980-BDF8-4A52-9CC1-84D4B4D718FE}" type="slidenum">
              <a:rPr kumimoji="1" lang="ja-JP" altLang="en-US" smtClean="0"/>
              <a:t>3</a:t>
            </a:fld>
            <a:endParaRPr kumimoji="1" lang="ja-JP" altLang="en-US"/>
          </a:p>
        </p:txBody>
      </p:sp>
    </p:spTree>
    <p:extLst>
      <p:ext uri="{BB962C8B-B14F-4D97-AF65-F5344CB8AC3E}">
        <p14:creationId xmlns:p14="http://schemas.microsoft.com/office/powerpoint/2010/main" val="300236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Each rf station has 8 bell shaped cavities and the accelerating voltage is 4 MV. Combining 4 stations, the accelerating voltage becomes 16 MV. </a:t>
            </a:r>
          </a:p>
          <a:p>
            <a:r>
              <a:rPr kumimoji="1" lang="en-US" altLang="ja-JP" dirty="0"/>
              <a:t>A 1.2 MW klystron is used to drive cavities. The rf power at usual user operation is about 700 kW.</a:t>
            </a:r>
          </a:p>
          <a:p>
            <a:r>
              <a:rPr kumimoji="1" lang="en-US" altLang="ja-JP" dirty="0"/>
              <a:t>The RF power is transmitted through circulator, magic-Ts, and fed to the cavities.</a:t>
            </a:r>
          </a:p>
          <a:p>
            <a:r>
              <a:rPr kumimoji="1" lang="en-US" altLang="ja-JP" dirty="0"/>
              <a:t>The temperature of the cavities are stabilized by a precise temperature-controlled water system.</a:t>
            </a:r>
          </a:p>
          <a:p>
            <a:r>
              <a:rPr kumimoji="1" lang="en-US" altLang="ja-JP" dirty="0"/>
              <a:t>The pickup signals are vector-summed at the LLRF module based on a MTCA.4 standard.</a:t>
            </a:r>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4</a:t>
            </a:fld>
            <a:endParaRPr kumimoji="1" lang="ja-JP" altLang="en-US"/>
          </a:p>
        </p:txBody>
      </p:sp>
    </p:spTree>
    <p:extLst>
      <p:ext uri="{BB962C8B-B14F-4D97-AF65-F5344CB8AC3E}">
        <p14:creationId xmlns:p14="http://schemas.microsoft.com/office/powerpoint/2010/main" val="2887308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1.2 MW klystron is provided from Canon electron tubes and devices. </a:t>
            </a:r>
          </a:p>
          <a:p>
            <a:r>
              <a:rPr kumimoji="1" lang="en-US" altLang="ja-JP" dirty="0"/>
              <a:t>The DC to RF efficiency is higher than 50 %. </a:t>
            </a:r>
          </a:p>
          <a:p>
            <a:endParaRPr kumimoji="1" lang="en-US" altLang="ja-JP" dirty="0"/>
          </a:p>
          <a:p>
            <a:r>
              <a:rPr kumimoji="1" lang="en-US" altLang="ja-JP" dirty="0"/>
              <a:t>Operation time of the tubes is over 27 yeas. </a:t>
            </a:r>
          </a:p>
          <a:p>
            <a:r>
              <a:rPr kumimoji="1" lang="en-US" altLang="ja-JP" dirty="0"/>
              <a:t>We experienced troubles such as water leakage from the output coupler, vacuum failure in the tube, abnormal current in anode electrode. </a:t>
            </a:r>
          </a:p>
          <a:p>
            <a:r>
              <a:rPr kumimoji="1" lang="en-US" altLang="ja-JP" dirty="0"/>
              <a:t>The averaged lifetime of the tube is over 9 year, which corresponds to 45k hours, which is relatively long lifetime. </a:t>
            </a:r>
          </a:p>
          <a:p>
            <a:endParaRPr kumimoji="1" lang="en-US" altLang="ja-JP" dirty="0"/>
          </a:p>
          <a:p>
            <a:endParaRPr kumimoji="1" lang="en-US" altLang="ja-JP" dirty="0"/>
          </a:p>
          <a:p>
            <a:r>
              <a:rPr kumimoji="1" lang="en-US" altLang="ja-JP" dirty="0"/>
              <a:t>The vacuum interlock threshold is set at 1E-4Pa</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5</a:t>
            </a:fld>
            <a:endParaRPr kumimoji="1" lang="ja-JP" altLang="en-US"/>
          </a:p>
        </p:txBody>
      </p:sp>
    </p:spTree>
    <p:extLst>
      <p:ext uri="{BB962C8B-B14F-4D97-AF65-F5344CB8AC3E}">
        <p14:creationId xmlns:p14="http://schemas.microsoft.com/office/powerpoint/2010/main" val="1945846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figure shows a block diagram of a klystron HV power supply.</a:t>
            </a:r>
          </a:p>
          <a:p>
            <a:r>
              <a:rPr kumimoji="1" lang="en-US" altLang="ja-JP" dirty="0"/>
              <a:t> AC 6.6kV is stepped up by a transformer, rectified,  smoothed by RC filter and fed to the cathode. </a:t>
            </a:r>
          </a:p>
          <a:p>
            <a:r>
              <a:rPr kumimoji="1" lang="en-US" altLang="ja-JP" dirty="0"/>
              <a:t>A cockloft type anode power supply is used. </a:t>
            </a:r>
          </a:p>
          <a:p>
            <a:endParaRPr kumimoji="1" lang="en-US" altLang="ja-JP" dirty="0"/>
          </a:p>
          <a:p>
            <a:r>
              <a:rPr kumimoji="1" lang="en-US" altLang="ja-JP" dirty="0"/>
              <a:t>This figure shows an input-output dependence at several anode voltages. </a:t>
            </a:r>
          </a:p>
          <a:p>
            <a:r>
              <a:rPr kumimoji="1" lang="en-US" altLang="ja-JP" dirty="0"/>
              <a:t>We use a lookup table to control the anode voltage according to the output power. </a:t>
            </a:r>
          </a:p>
          <a:p>
            <a:r>
              <a:rPr kumimoji="1" lang="en-US" altLang="ja-JP" dirty="0"/>
              <a:t>The DC to RF conversion efficiency under this operational condition is 0.63.</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6</a:t>
            </a:fld>
            <a:endParaRPr kumimoji="1" lang="ja-JP" altLang="en-US"/>
          </a:p>
        </p:txBody>
      </p:sp>
    </p:spTree>
    <p:extLst>
      <p:ext uri="{BB962C8B-B14F-4D97-AF65-F5344CB8AC3E}">
        <p14:creationId xmlns:p14="http://schemas.microsoft.com/office/powerpoint/2010/main" val="1293126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topic is upgrade plan of spring-8 </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7</a:t>
            </a:fld>
            <a:endParaRPr kumimoji="1" lang="ja-JP" altLang="en-US"/>
          </a:p>
        </p:txBody>
      </p:sp>
    </p:spTree>
    <p:extLst>
      <p:ext uri="{BB962C8B-B14F-4D97-AF65-F5344CB8AC3E}">
        <p14:creationId xmlns:p14="http://schemas.microsoft.com/office/powerpoint/2010/main" val="22223235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spring-8 has been operated for over 27 years. So many devices are nearing the end of their lifespan. </a:t>
            </a:r>
          </a:p>
          <a:p>
            <a:r>
              <a:rPr kumimoji="1" lang="en-US" altLang="ja-JP" dirty="0"/>
              <a:t> They may be due to capacity leakage of electrolytic capacitor,  deterioration of motor bearing, clogged cooling pipes, and so on.</a:t>
            </a:r>
          </a:p>
          <a:p>
            <a:r>
              <a:rPr kumimoji="1" lang="en-US" altLang="ja-JP" dirty="0"/>
              <a:t> Also, it became difficult to procure spare modules.</a:t>
            </a:r>
          </a:p>
          <a:p>
            <a:r>
              <a:rPr kumimoji="1" lang="en-US" altLang="ja-JP" dirty="0"/>
              <a:t>Another important aspect is to reduce power consumption.</a:t>
            </a:r>
          </a:p>
          <a:p>
            <a:r>
              <a:rPr kumimoji="1" lang="en-US" altLang="ja-JP" dirty="0"/>
              <a:t>So, upgrade program of SPring-8 is in progress.</a:t>
            </a:r>
          </a:p>
          <a:p>
            <a:endParaRPr kumimoji="1" lang="en-US" altLang="ja-JP" dirty="0"/>
          </a:p>
          <a:p>
            <a:r>
              <a:rPr kumimoji="1" lang="en-US" altLang="ja-JP" dirty="0"/>
              <a:t>The emittance of the ring will be reduced from 2.4 nm rad to 50 pm rad at the new ring.</a:t>
            </a:r>
          </a:p>
          <a:p>
            <a:r>
              <a:rPr kumimoji="1" lang="en-US" altLang="ja-JP" dirty="0"/>
              <a:t>The lattice will be changed from double bend achromat to 5 bend achromat</a:t>
            </a:r>
          </a:p>
          <a:p>
            <a:r>
              <a:rPr kumimoji="1" lang="en-US" altLang="ja-JP" dirty="0"/>
              <a:t>The beam energy will be reduced from 8 GeV to 6 GeV</a:t>
            </a:r>
          </a:p>
          <a:p>
            <a:r>
              <a:rPr kumimoji="1" lang="en-US" altLang="ja-JP" dirty="0"/>
              <a:t>The current will be increased from 100 mA to 200 mA</a:t>
            </a:r>
          </a:p>
          <a:p>
            <a:endParaRPr kumimoji="1" lang="en-US" altLang="ja-JP" dirty="0"/>
          </a:p>
          <a:p>
            <a:r>
              <a:rPr kumimoji="1" lang="en-US" altLang="ja-JP" dirty="0"/>
              <a:t>We developed for example, parameter search procedure for the lattice,  TM020 higher mode dumped cavity, rectangular ceramics window for the cavity, new beam position measurement system and so on.</a:t>
            </a:r>
          </a:p>
          <a:p>
            <a:endParaRPr kumimoji="1" lang="en-US" altLang="ja-JP" dirty="0"/>
          </a:p>
          <a:p>
            <a:r>
              <a:rPr kumimoji="1" lang="en-US" altLang="ja-JP" dirty="0"/>
              <a:t>Before applying the technologies to the SP8 upgrade ring, we were asked to help the construction of a new synchrotron radiation facility, </a:t>
            </a:r>
            <a:r>
              <a:rPr kumimoji="1" lang="en-US" altLang="ja-JP" dirty="0" err="1"/>
              <a:t>nanoterasu</a:t>
            </a:r>
            <a:r>
              <a:rPr kumimoji="1" lang="en-US" altLang="ja-JP" dirty="0"/>
              <a:t> in Tohoku region aiming to produce soft x-ray to users.</a:t>
            </a:r>
          </a:p>
          <a:p>
            <a:r>
              <a:rPr kumimoji="1" lang="en-US" altLang="ja-JP" dirty="0"/>
              <a:t>The beam energy is 3 GeV , the lattice is 4 bend achromat. This facility not only provide bright soft X-ray but will also support users during the dark time at the SP8 upgrade.</a:t>
            </a:r>
          </a:p>
          <a:p>
            <a:r>
              <a:rPr kumimoji="1" lang="en-US" altLang="ja-JP" dirty="0"/>
              <a:t>Construction of the new 3GeV ring in site started in 2019 and first beam was observed in 2023. User operation started in April this year. The beam current is 200 mA at present and will be increased to 400 mA near future.</a:t>
            </a:r>
          </a:p>
          <a:p>
            <a:endParaRPr kumimoji="1" lang="en-US" altLang="ja-JP" dirty="0"/>
          </a:p>
          <a:p>
            <a:r>
              <a:rPr kumimoji="1" lang="en-US" altLang="ja-JP" dirty="0"/>
              <a:t>Then the next step is to upgrade SPring-8. </a:t>
            </a:r>
          </a:p>
          <a:p>
            <a:r>
              <a:rPr kumimoji="1" lang="en-US" altLang="ja-JP" dirty="0"/>
              <a:t>Dark time is planned in 2027, and user operation will be started in 2029.</a:t>
            </a:r>
          </a:p>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72168E-ECFA-1B44-828E-37CCAD328098}"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039982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new low emittance ring requires also low emittance beam for injection.</a:t>
            </a:r>
          </a:p>
          <a:p>
            <a:r>
              <a:rPr kumimoji="1" lang="en-US" altLang="ja-JP" dirty="0"/>
              <a:t>The old dedicated injector can not satisfy the requirement.</a:t>
            </a:r>
          </a:p>
          <a:p>
            <a:endParaRPr kumimoji="1" lang="en-US" altLang="ja-JP" dirty="0"/>
          </a:p>
          <a:p>
            <a:r>
              <a:rPr kumimoji="1" lang="en-US" altLang="ja-JP" dirty="0"/>
              <a:t>We decided to inject the beam from the </a:t>
            </a:r>
            <a:r>
              <a:rPr kumimoji="1" lang="en-US" altLang="ja-JP" dirty="0" err="1"/>
              <a:t>linac</a:t>
            </a:r>
            <a:r>
              <a:rPr kumimoji="1" lang="en-US" altLang="ja-JP" dirty="0"/>
              <a:t> of SACLA, X-ray free electron laser facility.</a:t>
            </a:r>
          </a:p>
          <a:p>
            <a:r>
              <a:rPr kumimoji="1" lang="en-US" altLang="ja-JP" dirty="0"/>
              <a:t>It has a low emittance beam.</a:t>
            </a:r>
          </a:p>
          <a:p>
            <a:r>
              <a:rPr kumimoji="1" lang="en-US" altLang="ja-JP" dirty="0"/>
              <a:t>This injection scheme was applied prior to the construction of the new ring. </a:t>
            </a:r>
          </a:p>
          <a:p>
            <a:r>
              <a:rPr kumimoji="1" lang="en-US" altLang="ja-JP" dirty="0"/>
              <a:t>Because it is beneficial for reducing the power consumption by shutting down the old dedicated injector.</a:t>
            </a:r>
          </a:p>
          <a:p>
            <a:r>
              <a:rPr kumimoji="1" lang="en-US" altLang="ja-JP" dirty="0"/>
              <a:t>The maintenance cost is also reduced.</a:t>
            </a:r>
          </a:p>
          <a:p>
            <a:endParaRPr kumimoji="1" lang="en-US" altLang="ja-JP" dirty="0"/>
          </a:p>
          <a:p>
            <a:r>
              <a:rPr kumimoji="1" lang="en-US" altLang="ja-JP" dirty="0"/>
              <a:t>The challenge was a new timing synchronization system of two independent frequency source, SR bucket timing and FEL </a:t>
            </a:r>
            <a:r>
              <a:rPr kumimoji="1" lang="en-US" altLang="ja-JP" dirty="0" err="1"/>
              <a:t>linac</a:t>
            </a:r>
            <a:r>
              <a:rPr kumimoji="1" lang="en-US" altLang="ja-JP" dirty="0"/>
              <a:t> master trigger timing, without degrading the performance of XFEL operation.</a:t>
            </a:r>
          </a:p>
          <a:p>
            <a:r>
              <a:rPr kumimoji="1" lang="en-US" altLang="ja-JP" dirty="0"/>
              <a:t>We could overcome this problem and  routinely used since 2020.</a:t>
            </a:r>
          </a:p>
          <a:p>
            <a:r>
              <a:rPr kumimoji="1" lang="en-US" altLang="ja-JP" dirty="0"/>
              <a:t>There are tow injection modes: fill-mode where accumulated current of the ring is increased from 0 mA to 100 mA. The </a:t>
            </a:r>
            <a:r>
              <a:rPr kumimoji="1" lang="en-US" altLang="ja-JP" dirty="0" err="1"/>
              <a:t>linac</a:t>
            </a:r>
            <a:r>
              <a:rPr kumimoji="1" lang="en-US" altLang="ja-JP" dirty="0"/>
              <a:t> is dedicated to the injection at this mode. The repetition is 10 Hz.</a:t>
            </a:r>
          </a:p>
          <a:p>
            <a:r>
              <a:rPr kumimoji="1" lang="en-US" altLang="ja-JP" dirty="0"/>
              <a:t>The </a:t>
            </a:r>
            <a:r>
              <a:rPr kumimoji="1" lang="en-US" altLang="ja-JP" dirty="0" err="1"/>
              <a:t>opther</a:t>
            </a:r>
            <a:r>
              <a:rPr kumimoji="1" lang="en-US" altLang="ja-JP" dirty="0"/>
              <a:t> is top-up mode where XFEL operation is carried out with on-demand injection. The injection </a:t>
            </a:r>
            <a:r>
              <a:rPr kumimoji="1" lang="en-US" altLang="ja-JP" dirty="0" err="1"/>
              <a:t>ineterval</a:t>
            </a:r>
            <a:r>
              <a:rPr kumimoji="1" lang="en-US" altLang="ja-JP" dirty="0"/>
              <a:t> depends on the lifetime of the ring and around 0.5 min. or several minutes. </a:t>
            </a:r>
            <a:endParaRPr kumimoji="1" lang="ja-JP" altLang="en-US"/>
          </a:p>
        </p:txBody>
      </p:sp>
      <p:sp>
        <p:nvSpPr>
          <p:cNvPr id="4" name="スライド番号プレースホルダー 3"/>
          <p:cNvSpPr>
            <a:spLocks noGrp="1"/>
          </p:cNvSpPr>
          <p:nvPr>
            <p:ph type="sldNum" sz="quarter" idx="5"/>
          </p:nvPr>
        </p:nvSpPr>
        <p:spPr/>
        <p:txBody>
          <a:bodyPr/>
          <a:lstStyle/>
          <a:p>
            <a:fld id="{4F261A6A-A87B-CF46-9028-E25C1479D607}" type="slidenum">
              <a:rPr kumimoji="1" lang="ja-JP" altLang="en-US" smtClean="0"/>
              <a:t>9</a:t>
            </a:fld>
            <a:endParaRPr kumimoji="1" lang="ja-JP" altLang="en-US"/>
          </a:p>
        </p:txBody>
      </p:sp>
    </p:spTree>
    <p:extLst>
      <p:ext uri="{BB962C8B-B14F-4D97-AF65-F5344CB8AC3E}">
        <p14:creationId xmlns:p14="http://schemas.microsoft.com/office/powerpoint/2010/main" val="3351248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541527-B3C2-603D-E650-70F8A2DA9DA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19DCB38-D2B9-E24C-4251-45F2EEF223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AE6DBA8-B819-7D01-616C-170AD4B1506C}"/>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5" name="フッター プレースホルダー 4">
            <a:extLst>
              <a:ext uri="{FF2B5EF4-FFF2-40B4-BE49-F238E27FC236}">
                <a16:creationId xmlns:a16="http://schemas.microsoft.com/office/drawing/2014/main" id="{50BB98D8-3056-45D4-2BD1-F82AF44A01B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F3E4AEB-7564-CAF8-7F50-127CEFD3C2AD}"/>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2965556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2C7AD9-72E1-4B80-F3C2-0BDE65322F7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E54C18E-A914-88E3-81E3-3A1E2F63471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6CAEC18-72E0-3754-F0A2-F7606D62EA6D}"/>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5" name="フッター プレースホルダー 4">
            <a:extLst>
              <a:ext uri="{FF2B5EF4-FFF2-40B4-BE49-F238E27FC236}">
                <a16:creationId xmlns:a16="http://schemas.microsoft.com/office/drawing/2014/main" id="{4937906C-4CAC-9D5A-E0A2-E617E803C99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9017F03-2601-61BB-9B16-0C7AC66FCDA6}"/>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2151742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A34CA78-07CC-E7D7-C98D-1625BEE3C83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EEA3C5B-B7EF-021B-E0C2-53A279E60BA6}"/>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BFF09E2-07CA-E318-534C-73765550024C}"/>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5" name="フッター プレースホルダー 4">
            <a:extLst>
              <a:ext uri="{FF2B5EF4-FFF2-40B4-BE49-F238E27FC236}">
                <a16:creationId xmlns:a16="http://schemas.microsoft.com/office/drawing/2014/main" id="{9C638870-4A74-882F-F6B7-EE86D2875CD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FE20E75-23CB-AFEE-B1D3-FF4BB4ABD9B4}"/>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530138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96C012-16EF-7F45-D3C4-E9EF83E22DBD}"/>
              </a:ext>
            </a:extLst>
          </p:cNvPr>
          <p:cNvSpPr>
            <a:spLocks noGrp="1"/>
          </p:cNvSpPr>
          <p:nvPr>
            <p:ph type="title" hasCustomPrompt="1"/>
          </p:nvPr>
        </p:nvSpPr>
        <p:spPr>
          <a:xfrm>
            <a:off x="838200" y="584789"/>
            <a:ext cx="10515600" cy="732155"/>
          </a:xfrm>
        </p:spPr>
        <p:txBody>
          <a:bodyPr/>
          <a:lstStyle>
            <a:lvl1pPr>
              <a:defRPr/>
            </a:lvl1pPr>
          </a:lstStyle>
          <a:p>
            <a:r>
              <a:rPr kumimoji="1" lang="en-US" altLang="ja-JP" dirty="0"/>
              <a:t>Title</a:t>
            </a:r>
            <a:endParaRPr kumimoji="1" lang="ja-JP" altLang="en-US" dirty="0"/>
          </a:p>
        </p:txBody>
      </p:sp>
      <p:sp>
        <p:nvSpPr>
          <p:cNvPr id="9" name="テキスト プレースホルダー 8">
            <a:extLst>
              <a:ext uri="{FF2B5EF4-FFF2-40B4-BE49-F238E27FC236}">
                <a16:creationId xmlns:a16="http://schemas.microsoft.com/office/drawing/2014/main" id="{8C6198D7-8C56-D45D-2328-E34DDCC3F18D}"/>
              </a:ext>
            </a:extLst>
          </p:cNvPr>
          <p:cNvSpPr>
            <a:spLocks noGrp="1"/>
          </p:cNvSpPr>
          <p:nvPr>
            <p:ph type="body" sz="quarter" idx="11"/>
          </p:nvPr>
        </p:nvSpPr>
        <p:spPr>
          <a:xfrm>
            <a:off x="838200" y="1578542"/>
            <a:ext cx="10515601" cy="4764505"/>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Tree>
    <p:extLst>
      <p:ext uri="{BB962C8B-B14F-4D97-AF65-F5344CB8AC3E}">
        <p14:creationId xmlns:p14="http://schemas.microsoft.com/office/powerpoint/2010/main" val="2678124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96C012-16EF-7F45-D3C4-E9EF83E22DBD}"/>
              </a:ext>
            </a:extLst>
          </p:cNvPr>
          <p:cNvSpPr>
            <a:spLocks noGrp="1"/>
          </p:cNvSpPr>
          <p:nvPr>
            <p:ph type="title" hasCustomPrompt="1"/>
          </p:nvPr>
        </p:nvSpPr>
        <p:spPr>
          <a:xfrm>
            <a:off x="838200" y="584789"/>
            <a:ext cx="10515600" cy="732155"/>
          </a:xfrm>
        </p:spPr>
        <p:txBody>
          <a:bodyPr/>
          <a:lstStyle>
            <a:lvl1pPr>
              <a:defRPr/>
            </a:lvl1pPr>
          </a:lstStyle>
          <a:p>
            <a:r>
              <a:rPr kumimoji="1" lang="en-US" altLang="ja-JP" dirty="0"/>
              <a:t>Title</a:t>
            </a:r>
            <a:endParaRPr kumimoji="1" lang="ja-JP" altLang="en-US" dirty="0"/>
          </a:p>
        </p:txBody>
      </p:sp>
      <p:sp>
        <p:nvSpPr>
          <p:cNvPr id="9" name="テキスト プレースホルダー 8">
            <a:extLst>
              <a:ext uri="{FF2B5EF4-FFF2-40B4-BE49-F238E27FC236}">
                <a16:creationId xmlns:a16="http://schemas.microsoft.com/office/drawing/2014/main" id="{8C6198D7-8C56-D45D-2328-E34DDCC3F18D}"/>
              </a:ext>
            </a:extLst>
          </p:cNvPr>
          <p:cNvSpPr>
            <a:spLocks noGrp="1"/>
          </p:cNvSpPr>
          <p:nvPr>
            <p:ph type="body" sz="quarter" idx="11"/>
          </p:nvPr>
        </p:nvSpPr>
        <p:spPr>
          <a:xfrm>
            <a:off x="838200" y="1578542"/>
            <a:ext cx="10515601" cy="4764505"/>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Tree>
    <p:extLst>
      <p:ext uri="{BB962C8B-B14F-4D97-AF65-F5344CB8AC3E}">
        <p14:creationId xmlns:p14="http://schemas.microsoft.com/office/powerpoint/2010/main" val="676089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EBF040-D77D-C524-01F6-ABBDEF71D53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708384A-ED5F-0585-C2C6-E8A71F253ED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8B0FBDF-E234-B072-9F54-89620C8DD361}"/>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5" name="フッター プレースホルダー 4">
            <a:extLst>
              <a:ext uri="{FF2B5EF4-FFF2-40B4-BE49-F238E27FC236}">
                <a16:creationId xmlns:a16="http://schemas.microsoft.com/office/drawing/2014/main" id="{35A39F1C-B820-DB31-694C-649D3CA33BE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B8E8EFD-D48B-564B-1FDF-33983F59A244}"/>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1962554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D14EE6-F842-16C6-4979-FBA56C5AA33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6F8AA3B-B010-19D8-6817-7AE244C805D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4FF2463-5E47-AF54-B747-FFA832E957A9}"/>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5" name="フッター プレースホルダー 4">
            <a:extLst>
              <a:ext uri="{FF2B5EF4-FFF2-40B4-BE49-F238E27FC236}">
                <a16:creationId xmlns:a16="http://schemas.microsoft.com/office/drawing/2014/main" id="{20F62278-1557-61DC-2261-7B09070E10D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B8FA171-FB86-404B-8A2E-8ED0805D5C2B}"/>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4085242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76C5AB-30C5-5512-3C31-8E79C1A9577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2A66435-2D47-F0ED-2666-4D2BE84CBF4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3394AD9-F63D-12D0-1EB6-B94BC0D9B6C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0988648-05A2-582D-084A-5139193D10E1}"/>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6" name="フッター プレースホルダー 5">
            <a:extLst>
              <a:ext uri="{FF2B5EF4-FFF2-40B4-BE49-F238E27FC236}">
                <a16:creationId xmlns:a16="http://schemas.microsoft.com/office/drawing/2014/main" id="{BA19F1F6-E775-0018-8482-4DB2C423996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9E22DF4-EE68-9F93-E1F7-161082B31970}"/>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1119796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7AB8F8-E9F2-C65D-BC4E-55FB9066C4A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46A7998-729D-30B9-556D-F1FFB90337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E25562E-2F0C-8BB0-2E66-399DC18803A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5D1D915-0DE4-CB4D-0D75-85A206C323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EE8FCFC-8E2E-9C2C-1A9A-5D91510B650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1F4B562-F439-7A1E-DB0F-90FD9120EF16}"/>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8" name="フッター プレースホルダー 7">
            <a:extLst>
              <a:ext uri="{FF2B5EF4-FFF2-40B4-BE49-F238E27FC236}">
                <a16:creationId xmlns:a16="http://schemas.microsoft.com/office/drawing/2014/main" id="{A18D6F3E-B840-5972-65AB-F0322914336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53B835B-B5A7-4736-E715-6B954AECC323}"/>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2035821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923B24-5B79-E160-30E4-FDD83A025D9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1B1C2A92-D94B-E007-AC71-4F155D912CF0}"/>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4" name="フッター プレースホルダー 3">
            <a:extLst>
              <a:ext uri="{FF2B5EF4-FFF2-40B4-BE49-F238E27FC236}">
                <a16:creationId xmlns:a16="http://schemas.microsoft.com/office/drawing/2014/main" id="{416A0A35-9799-7DD4-D936-B55DAFAFBCF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F15234C-9522-9A47-5FDF-ED20AFBBE6B4}"/>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511952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8B17FB8-C37A-83F9-8D32-3EEEB0A168AB}"/>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3" name="フッター プレースホルダー 2">
            <a:extLst>
              <a:ext uri="{FF2B5EF4-FFF2-40B4-BE49-F238E27FC236}">
                <a16:creationId xmlns:a16="http://schemas.microsoft.com/office/drawing/2014/main" id="{EDF0B344-74E5-27EF-445B-162797AE1B3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6B2922C-C364-2771-12CF-178F8B3B68BA}"/>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34537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C9B828-5271-6C3B-8F4D-C05AC7F86D0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EDDEB4B-9258-AA3B-284B-9EEBBB3594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4694E31-1A5F-AC8D-9437-53AC36D7AC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B4DC4AE-9FD8-2E5F-E22B-DB1D0D229E51}"/>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6" name="フッター プレースホルダー 5">
            <a:extLst>
              <a:ext uri="{FF2B5EF4-FFF2-40B4-BE49-F238E27FC236}">
                <a16:creationId xmlns:a16="http://schemas.microsoft.com/office/drawing/2014/main" id="{CCD37DFF-1002-EC00-AFE2-59864B9D293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2976EFD-39BD-5B9A-CF5A-F99AEDE57CAA}"/>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3820325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AE3DBD-6265-1DF8-DBBD-D5AEF031678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9983B1E-5DDC-448F-655E-32F0D53366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6D5AF73-AACD-60B5-CEA1-D332D97D8B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8940A12-D8F0-931D-F321-C22336C79AB3}"/>
              </a:ext>
            </a:extLst>
          </p:cNvPr>
          <p:cNvSpPr>
            <a:spLocks noGrp="1"/>
          </p:cNvSpPr>
          <p:nvPr>
            <p:ph type="dt" sz="half" idx="10"/>
          </p:nvPr>
        </p:nvSpPr>
        <p:spPr/>
        <p:txBody>
          <a:bodyPr/>
          <a:lstStyle/>
          <a:p>
            <a:fld id="{DA5BEC3B-4299-2540-8858-3E020998E360}" type="datetimeFigureOut">
              <a:rPr kumimoji="1" lang="ja-JP" altLang="en-US" smtClean="0"/>
              <a:t>2024/9/10</a:t>
            </a:fld>
            <a:endParaRPr kumimoji="1" lang="ja-JP" altLang="en-US"/>
          </a:p>
        </p:txBody>
      </p:sp>
      <p:sp>
        <p:nvSpPr>
          <p:cNvPr id="6" name="フッター プレースホルダー 5">
            <a:extLst>
              <a:ext uri="{FF2B5EF4-FFF2-40B4-BE49-F238E27FC236}">
                <a16:creationId xmlns:a16="http://schemas.microsoft.com/office/drawing/2014/main" id="{CFADB655-A433-0F59-AA5B-5A6AF66ABBC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12F3BBA-4EF9-DE24-1D5F-9FFF246AA9CC}"/>
              </a:ext>
            </a:extLst>
          </p:cNvPr>
          <p:cNvSpPr>
            <a:spLocks noGrp="1"/>
          </p:cNvSpPr>
          <p:nvPr>
            <p:ph type="sldNum" sz="quarter" idx="12"/>
          </p:nvPr>
        </p:nvSpPr>
        <p:spPr/>
        <p:txBody>
          <a:body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1984786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322BFE9-F786-3399-4861-774F9D58DC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92C058C-849F-7A45-40A9-CD4ADD7D8F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1C776BA-1194-90EA-9F11-AA340A2300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A5BEC3B-4299-2540-8858-3E020998E360}" type="datetimeFigureOut">
              <a:rPr kumimoji="1" lang="ja-JP" altLang="en-US" smtClean="0"/>
              <a:t>2024/9/10</a:t>
            </a:fld>
            <a:endParaRPr kumimoji="1" lang="ja-JP" altLang="en-US"/>
          </a:p>
        </p:txBody>
      </p:sp>
      <p:sp>
        <p:nvSpPr>
          <p:cNvPr id="5" name="フッター プレースホルダー 4">
            <a:extLst>
              <a:ext uri="{FF2B5EF4-FFF2-40B4-BE49-F238E27FC236}">
                <a16:creationId xmlns:a16="http://schemas.microsoft.com/office/drawing/2014/main" id="{0D718527-05A8-3BED-4A5D-DCDC305230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DEF10FF6-42A1-003B-6B71-72D3C4D209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F5801AC-183F-0A49-BA20-BC1CC29F272B}" type="slidenum">
              <a:rPr kumimoji="1" lang="ja-JP" altLang="en-US" smtClean="0"/>
              <a:t>‹#›</a:t>
            </a:fld>
            <a:endParaRPr kumimoji="1" lang="ja-JP" altLang="en-US"/>
          </a:p>
        </p:txBody>
      </p:sp>
    </p:spTree>
    <p:extLst>
      <p:ext uri="{BB962C8B-B14F-4D97-AF65-F5344CB8AC3E}">
        <p14:creationId xmlns:p14="http://schemas.microsoft.com/office/powerpoint/2010/main" val="3558332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2666CA4-E17D-81E4-3A55-E9BA3CC14104}"/>
              </a:ext>
            </a:extLst>
          </p:cNvPr>
          <p:cNvSpPr>
            <a:spLocks noGrp="1"/>
          </p:cNvSpPr>
          <p:nvPr>
            <p:ph type="ctrTitle"/>
          </p:nvPr>
        </p:nvSpPr>
        <p:spPr/>
        <p:txBody>
          <a:bodyPr/>
          <a:lstStyle/>
          <a:p>
            <a:r>
              <a:rPr lang="en-US" altLang="ja-JP" dirty="0"/>
              <a:t>Status and Upgrade plan of SPring-8 RF system</a:t>
            </a:r>
            <a:endParaRPr lang="ja-JP" altLang="en-US"/>
          </a:p>
        </p:txBody>
      </p:sp>
      <p:sp>
        <p:nvSpPr>
          <p:cNvPr id="3" name="字幕 2">
            <a:extLst>
              <a:ext uri="{FF2B5EF4-FFF2-40B4-BE49-F238E27FC236}">
                <a16:creationId xmlns:a16="http://schemas.microsoft.com/office/drawing/2014/main" id="{60271DC0-5753-CB2F-FFEE-2149858D19A7}"/>
              </a:ext>
            </a:extLst>
          </p:cNvPr>
          <p:cNvSpPr>
            <a:spLocks noGrp="1"/>
          </p:cNvSpPr>
          <p:nvPr>
            <p:ph type="subTitle" idx="1"/>
          </p:nvPr>
        </p:nvSpPr>
        <p:spPr>
          <a:xfrm>
            <a:off x="1524000" y="4151586"/>
            <a:ext cx="9144000" cy="1106214"/>
          </a:xfrm>
        </p:spPr>
        <p:txBody>
          <a:bodyPr/>
          <a:lstStyle/>
          <a:p>
            <a:r>
              <a:rPr lang="en-US" altLang="ja-JP" dirty="0"/>
              <a:t>T. Ohshima, T. Inagaki</a:t>
            </a:r>
          </a:p>
          <a:p>
            <a:r>
              <a:rPr lang="en-US" altLang="ja-JP" dirty="0"/>
              <a:t>on behalf of RF team of SPring-8</a:t>
            </a:r>
            <a:endParaRPr lang="ja-JP" altLang="en-US"/>
          </a:p>
        </p:txBody>
      </p:sp>
      <p:sp>
        <p:nvSpPr>
          <p:cNvPr id="2" name="テキスト ボックス 1">
            <a:extLst>
              <a:ext uri="{FF2B5EF4-FFF2-40B4-BE49-F238E27FC236}">
                <a16:creationId xmlns:a16="http://schemas.microsoft.com/office/drawing/2014/main" id="{30E1BE76-4681-71BA-5DF5-6906C1C3BBD7}"/>
              </a:ext>
            </a:extLst>
          </p:cNvPr>
          <p:cNvSpPr txBox="1"/>
          <p:nvPr/>
        </p:nvSpPr>
        <p:spPr>
          <a:xfrm>
            <a:off x="11046372" y="178676"/>
            <a:ext cx="447558" cy="369332"/>
          </a:xfrm>
          <a:prstGeom prst="rect">
            <a:avLst/>
          </a:prstGeom>
          <a:noFill/>
        </p:spPr>
        <p:txBody>
          <a:bodyPr wrap="none" rtlCol="0">
            <a:spAutoFit/>
          </a:bodyPr>
          <a:lstStyle/>
          <a:p>
            <a:r>
              <a:rPr kumimoji="1" lang="en-US" altLang="ja-JP" dirty="0"/>
              <a:t>#8</a:t>
            </a:r>
            <a:endParaRPr kumimoji="1" lang="ja-JP" altLang="en-US"/>
          </a:p>
        </p:txBody>
      </p:sp>
    </p:spTree>
    <p:extLst>
      <p:ext uri="{BB962C8B-B14F-4D97-AF65-F5344CB8AC3E}">
        <p14:creationId xmlns:p14="http://schemas.microsoft.com/office/powerpoint/2010/main" val="3363415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B7AB55-0E65-EA61-F3AF-0425B7B0E045}"/>
              </a:ext>
            </a:extLst>
          </p:cNvPr>
          <p:cNvSpPr>
            <a:spLocks noGrp="1"/>
          </p:cNvSpPr>
          <p:nvPr>
            <p:ph type="title"/>
          </p:nvPr>
        </p:nvSpPr>
        <p:spPr>
          <a:xfrm>
            <a:off x="1003411" y="230527"/>
            <a:ext cx="10843328" cy="1225777"/>
          </a:xfrm>
        </p:spPr>
        <p:txBody>
          <a:bodyPr>
            <a:normAutofit/>
          </a:bodyPr>
          <a:lstStyle/>
          <a:p>
            <a:r>
              <a:rPr kumimoji="1" lang="en-US" altLang="ja-JP" dirty="0"/>
              <a:t>RF Design Parameters</a:t>
            </a:r>
            <a:endParaRPr kumimoji="1" lang="ja-JP" altLang="en-US" dirty="0"/>
          </a:p>
        </p:txBody>
      </p:sp>
      <p:graphicFrame>
        <p:nvGraphicFramePr>
          <p:cNvPr id="5" name="コンテンツ プレースホルダー 4">
            <a:extLst>
              <a:ext uri="{FF2B5EF4-FFF2-40B4-BE49-F238E27FC236}">
                <a16:creationId xmlns:a16="http://schemas.microsoft.com/office/drawing/2014/main" id="{B1581C8B-5869-0746-0717-E55BCE0B9338}"/>
              </a:ext>
            </a:extLst>
          </p:cNvPr>
          <p:cNvGraphicFramePr>
            <a:graphicFrameLocks noGrp="1"/>
          </p:cNvGraphicFramePr>
          <p:nvPr>
            <p:ph idx="1"/>
            <p:extLst>
              <p:ext uri="{D42A27DB-BD31-4B8C-83A1-F6EECF244321}">
                <p14:modId xmlns:p14="http://schemas.microsoft.com/office/powerpoint/2010/main" val="1352672503"/>
              </p:ext>
            </p:extLst>
          </p:nvPr>
        </p:nvGraphicFramePr>
        <p:xfrm>
          <a:off x="2403334" y="1863388"/>
          <a:ext cx="9171338" cy="3383488"/>
        </p:xfrm>
        <a:graphic>
          <a:graphicData uri="http://schemas.openxmlformats.org/drawingml/2006/table">
            <a:tbl>
              <a:tblPr firstRow="1" bandRow="1">
                <a:tableStyleId>{5C22544A-7EE6-4342-B048-85BDC9FD1C3A}</a:tableStyleId>
              </a:tblPr>
              <a:tblGrid>
                <a:gridCol w="2977869">
                  <a:extLst>
                    <a:ext uri="{9D8B030D-6E8A-4147-A177-3AD203B41FA5}">
                      <a16:colId xmlns:a16="http://schemas.microsoft.com/office/drawing/2014/main" val="755622749"/>
                    </a:ext>
                  </a:extLst>
                </a:gridCol>
                <a:gridCol w="2622366">
                  <a:extLst>
                    <a:ext uri="{9D8B030D-6E8A-4147-A177-3AD203B41FA5}">
                      <a16:colId xmlns:a16="http://schemas.microsoft.com/office/drawing/2014/main" val="3756326948"/>
                    </a:ext>
                  </a:extLst>
                </a:gridCol>
                <a:gridCol w="370703">
                  <a:extLst>
                    <a:ext uri="{9D8B030D-6E8A-4147-A177-3AD203B41FA5}">
                      <a16:colId xmlns:a16="http://schemas.microsoft.com/office/drawing/2014/main" val="74772729"/>
                    </a:ext>
                  </a:extLst>
                </a:gridCol>
                <a:gridCol w="3200400">
                  <a:extLst>
                    <a:ext uri="{9D8B030D-6E8A-4147-A177-3AD203B41FA5}">
                      <a16:colId xmlns:a16="http://schemas.microsoft.com/office/drawing/2014/main" val="1856308092"/>
                    </a:ext>
                  </a:extLst>
                </a:gridCol>
              </a:tblGrid>
              <a:tr h="541615">
                <a:tc>
                  <a:txBody>
                    <a:bodyPr/>
                    <a:lstStyle/>
                    <a:p>
                      <a:endParaRPr kumimoji="1" lang="ja-JP" altLang="en-US" sz="1800" dirty="0"/>
                    </a:p>
                  </a:txBody>
                  <a:tcPr/>
                </a:tc>
                <a:tc>
                  <a:txBody>
                    <a:bodyPr/>
                    <a:lstStyle/>
                    <a:p>
                      <a:r>
                        <a:rPr kumimoji="1" lang="en-US" altLang="ja-JP" sz="1800" dirty="0"/>
                        <a:t>Present operation</a:t>
                      </a:r>
                    </a:p>
                    <a:p>
                      <a:r>
                        <a:rPr kumimoji="1" lang="en-US" altLang="ja-JP" sz="1800" dirty="0"/>
                        <a:t>100 mA     8 GeV</a:t>
                      </a:r>
                      <a:endParaRPr kumimoji="1" lang="ja-JP" altLang="en-US" sz="1800" dirty="0"/>
                    </a:p>
                  </a:txBody>
                  <a:tcPr/>
                </a:tc>
                <a:tc>
                  <a:txBody>
                    <a:bodyPr/>
                    <a:lstStyle/>
                    <a:p>
                      <a:endParaRPr kumimoji="1" lang="ja-JP" altLang="en-US" sz="1800" dirty="0"/>
                    </a:p>
                  </a:txBody>
                  <a:tcPr/>
                </a:tc>
                <a:tc>
                  <a:txBody>
                    <a:bodyPr/>
                    <a:lstStyle/>
                    <a:p>
                      <a:r>
                        <a:rPr kumimoji="1" lang="en-US" altLang="ja-JP" sz="1800" dirty="0"/>
                        <a:t>SP8II  Typical operation</a:t>
                      </a:r>
                    </a:p>
                    <a:p>
                      <a:r>
                        <a:rPr kumimoji="1" lang="en-US" altLang="ja-JP" sz="1800" dirty="0"/>
                        <a:t>200 mA      6 GeV</a:t>
                      </a:r>
                      <a:endParaRPr kumimoji="1" lang="ja-JP" altLang="en-US" sz="1800" dirty="0"/>
                    </a:p>
                  </a:txBody>
                  <a:tcPr/>
                </a:tc>
                <a:extLst>
                  <a:ext uri="{0D108BD9-81ED-4DB2-BD59-A6C34878D82A}">
                    <a16:rowId xmlns:a16="http://schemas.microsoft.com/office/drawing/2014/main" val="195254832"/>
                  </a:ext>
                </a:extLst>
              </a:tr>
              <a:tr h="313566">
                <a:tc>
                  <a:txBody>
                    <a:bodyPr/>
                    <a:lstStyle/>
                    <a:p>
                      <a:r>
                        <a:rPr kumimoji="1" lang="en-US" altLang="ja-JP" sz="1800" dirty="0"/>
                        <a:t>RF frequency</a:t>
                      </a:r>
                      <a:endParaRPr kumimoji="1" lang="ja-JP" altLang="en-US" sz="1800" dirty="0"/>
                    </a:p>
                  </a:txBody>
                  <a:tcPr/>
                </a:tc>
                <a:tc>
                  <a:txBody>
                    <a:bodyPr/>
                    <a:lstStyle/>
                    <a:p>
                      <a:r>
                        <a:rPr kumimoji="1" lang="en-US" altLang="ja-JP" sz="1800" dirty="0"/>
                        <a:t>508.58 MHz</a:t>
                      </a:r>
                      <a:endParaRPr kumimoji="1" lang="ja-JP" altLang="en-US" sz="1800" dirty="0"/>
                    </a:p>
                  </a:txBody>
                  <a:tcPr/>
                </a:tc>
                <a:tc>
                  <a:txBody>
                    <a:bodyPr/>
                    <a:lstStyle/>
                    <a:p>
                      <a:endParaRPr kumimoji="1" lang="ja-JP" altLang="en-US"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508.764 MHz</a:t>
                      </a:r>
                      <a:endParaRPr kumimoji="1" lang="ja-JP" altLang="en-US"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txBody>
                  <a:tcPr/>
                </a:tc>
                <a:extLst>
                  <a:ext uri="{0D108BD9-81ED-4DB2-BD59-A6C34878D82A}">
                    <a16:rowId xmlns:a16="http://schemas.microsoft.com/office/drawing/2014/main" val="1475755709"/>
                  </a:ext>
                </a:extLst>
              </a:tr>
              <a:tr h="875536">
                <a:tc>
                  <a:txBody>
                    <a:bodyPr/>
                    <a:lstStyle/>
                    <a:p>
                      <a:r>
                        <a:rPr kumimoji="1" lang="en-US" altLang="ja-JP" sz="1800" dirty="0"/>
                        <a:t>Radiation loss</a:t>
                      </a:r>
                      <a:endParaRPr kumimoji="1" lang="ja-JP" altLang="en-US" sz="1800" dirty="0"/>
                    </a:p>
                  </a:txBody>
                  <a:tcPr/>
                </a:tc>
                <a:tc>
                  <a:txBody>
                    <a:bodyPr/>
                    <a:lstStyle/>
                    <a:p>
                      <a:r>
                        <a:rPr kumimoji="1" lang="en-US" altLang="ja-JP" sz="1800" dirty="0"/>
                        <a:t>~11.2 MeV/turn</a:t>
                      </a:r>
                    </a:p>
                    <a:p>
                      <a:r>
                        <a:rPr kumimoji="1" lang="en-US" altLang="ja-JP" sz="1800" dirty="0"/>
                        <a:t> BM: 8.9 MeV</a:t>
                      </a:r>
                    </a:p>
                    <a:p>
                      <a:r>
                        <a:rPr kumimoji="1" lang="en-US" altLang="ja-JP" sz="1800" dirty="0"/>
                        <a:t>ID:  ~2.3 MeV</a:t>
                      </a:r>
                    </a:p>
                  </a:txBody>
                  <a:tcPr/>
                </a:tc>
                <a:tc>
                  <a:txBody>
                    <a:bodyPr/>
                    <a:lstStyle/>
                    <a:p>
                      <a:endParaRPr kumimoji="1" lang="en-US" altLang="ja-JP" sz="1800" dirty="0"/>
                    </a:p>
                  </a:txBody>
                  <a:tcPr/>
                </a:tc>
                <a:tc>
                  <a:txBody>
                    <a:bodyPr/>
                    <a:lstStyle/>
                    <a:p>
                      <a:r>
                        <a:rPr kumimoji="1" lang="en-US" altLang="ja-JP" sz="1800" dirty="0"/>
                        <a:t>~5.2 MeV/turn</a:t>
                      </a:r>
                    </a:p>
                    <a:p>
                      <a:r>
                        <a:rPr kumimoji="1" lang="en-US" altLang="ja-JP" sz="1800" dirty="0"/>
                        <a:t> BM: 2.6 MeV</a:t>
                      </a:r>
                    </a:p>
                    <a:p>
                      <a:r>
                        <a:rPr kumimoji="1" lang="en-US" altLang="ja-JP" sz="1800" dirty="0"/>
                        <a:t> DW: ~1.6 MeV (1.5Tx2)</a:t>
                      </a:r>
                    </a:p>
                    <a:p>
                      <a:r>
                        <a:rPr kumimoji="1" lang="en-US" altLang="ja-JP" sz="1800" dirty="0"/>
                        <a:t> ID:  ~1.0 MeV (0.6Tx34)</a:t>
                      </a:r>
                      <a:endParaRPr kumimoji="1" lang="ja-JP" altLang="en-US" sz="1800" dirty="0"/>
                    </a:p>
                  </a:txBody>
                  <a:tcPr/>
                </a:tc>
                <a:extLst>
                  <a:ext uri="{0D108BD9-81ED-4DB2-BD59-A6C34878D82A}">
                    <a16:rowId xmlns:a16="http://schemas.microsoft.com/office/drawing/2014/main" val="4217395812"/>
                  </a:ext>
                </a:extLst>
              </a:tr>
              <a:tr h="457408">
                <a:tc>
                  <a:txBody>
                    <a:bodyPr/>
                    <a:lstStyle/>
                    <a:p>
                      <a:r>
                        <a:rPr kumimoji="1" lang="en-US" altLang="ja-JP" sz="1800" dirty="0"/>
                        <a:t>Total RF voltage</a:t>
                      </a:r>
                      <a:endParaRPr kumimoji="1" lang="ja-JP" altLang="en-US" sz="1800" dirty="0"/>
                    </a:p>
                  </a:txBody>
                  <a:tcPr/>
                </a:tc>
                <a:tc>
                  <a:txBody>
                    <a:bodyPr/>
                    <a:lstStyle/>
                    <a:p>
                      <a:r>
                        <a:rPr kumimoji="1" lang="en-US" altLang="ja-JP" sz="1800" dirty="0"/>
                        <a:t>16 MV</a:t>
                      </a:r>
                      <a:endParaRPr kumimoji="1" lang="ja-JP" altLang="en-US" sz="1800" dirty="0"/>
                    </a:p>
                  </a:txBody>
                  <a:tcPr/>
                </a:tc>
                <a:tc>
                  <a:txBody>
                    <a:bodyPr/>
                    <a:lstStyle/>
                    <a:p>
                      <a:endParaRPr kumimoji="1" lang="ja-JP" altLang="en-US" sz="1800" dirty="0"/>
                    </a:p>
                  </a:txBody>
                  <a:tcPr/>
                </a:tc>
                <a:tc>
                  <a:txBody>
                    <a:bodyPr/>
                    <a:lstStyle/>
                    <a:p>
                      <a:r>
                        <a:rPr kumimoji="1" lang="en-US" altLang="ja-JP" sz="1800" dirty="0"/>
                        <a:t>7 MV</a:t>
                      </a:r>
                      <a:endParaRPr kumimoji="1" lang="ja-JP" altLang="en-US" sz="1800" dirty="0"/>
                    </a:p>
                  </a:txBody>
                  <a:tcPr/>
                </a:tc>
                <a:extLst>
                  <a:ext uri="{0D108BD9-81ED-4DB2-BD59-A6C34878D82A}">
                    <a16:rowId xmlns:a16="http://schemas.microsoft.com/office/drawing/2014/main" val="3149999456"/>
                  </a:ext>
                </a:extLst>
              </a:tr>
              <a:tr h="356049">
                <a:tc>
                  <a:txBody>
                    <a:bodyPr/>
                    <a:lstStyle/>
                    <a:p>
                      <a:r>
                        <a:rPr kumimoji="1" lang="en-US" altLang="ja-JP" sz="1800" dirty="0"/>
                        <a:t>Number of cavities</a:t>
                      </a:r>
                      <a:endParaRPr kumimoji="1" lang="ja-JP" altLang="en-US" sz="1800" dirty="0"/>
                    </a:p>
                  </a:txBody>
                  <a:tcPr/>
                </a:tc>
                <a:tc>
                  <a:txBody>
                    <a:bodyPr/>
                    <a:lstStyle/>
                    <a:p>
                      <a:r>
                        <a:rPr kumimoji="1" lang="en-US" altLang="ja-JP" sz="1800" dirty="0"/>
                        <a:t>8x4 = 32</a:t>
                      </a:r>
                      <a:endParaRPr kumimoji="1" lang="ja-JP" altLang="en-US" sz="1800" dirty="0"/>
                    </a:p>
                  </a:txBody>
                  <a:tcPr/>
                </a:tc>
                <a:tc>
                  <a:txBody>
                    <a:bodyPr/>
                    <a:lstStyle/>
                    <a:p>
                      <a:endParaRPr kumimoji="1" lang="ja-JP" altLang="en-US" sz="1800" dirty="0"/>
                    </a:p>
                  </a:txBody>
                  <a:tcPr/>
                </a:tc>
                <a:tc>
                  <a:txBody>
                    <a:bodyPr/>
                    <a:lstStyle/>
                    <a:p>
                      <a:r>
                        <a:rPr kumimoji="1" lang="en-US" altLang="ja-JP" sz="1800" dirty="0"/>
                        <a:t>4x4 = 16</a:t>
                      </a:r>
                      <a:endParaRPr kumimoji="1" lang="ja-JP" altLang="en-US" sz="1800" dirty="0"/>
                    </a:p>
                  </a:txBody>
                  <a:tcPr/>
                </a:tc>
                <a:extLst>
                  <a:ext uri="{0D108BD9-81ED-4DB2-BD59-A6C34878D82A}">
                    <a16:rowId xmlns:a16="http://schemas.microsoft.com/office/drawing/2014/main" val="2359884981"/>
                  </a:ext>
                </a:extLst>
              </a:tr>
              <a:tr h="313566">
                <a:tc>
                  <a:txBody>
                    <a:bodyPr/>
                    <a:lstStyle/>
                    <a:p>
                      <a:r>
                        <a:rPr kumimoji="1" lang="en-US" altLang="ja-JP" sz="1800" dirty="0"/>
                        <a:t>RF output power/station</a:t>
                      </a:r>
                      <a:endParaRPr kumimoji="1" lang="ja-JP" altLang="en-US" sz="1800" dirty="0"/>
                    </a:p>
                  </a:txBody>
                  <a:tcPr/>
                </a:tc>
                <a:tc>
                  <a:txBody>
                    <a:bodyPr/>
                    <a:lstStyle/>
                    <a:p>
                      <a:r>
                        <a:rPr kumimoji="1" lang="en-US" altLang="ja-JP" sz="1800" dirty="0"/>
                        <a:t>~680 kW</a:t>
                      </a:r>
                      <a:endParaRPr kumimoji="1" lang="ja-JP" altLang="en-US" sz="1800" dirty="0"/>
                    </a:p>
                  </a:txBody>
                  <a:tcPr/>
                </a:tc>
                <a:tc>
                  <a:txBody>
                    <a:bodyPr/>
                    <a:lstStyle/>
                    <a:p>
                      <a:endParaRPr kumimoji="1" lang="ja-JP" altLang="en-US" sz="1800" dirty="0"/>
                    </a:p>
                  </a:txBody>
                  <a:tcPr/>
                </a:tc>
                <a:tc>
                  <a:txBody>
                    <a:bodyPr/>
                    <a:lstStyle/>
                    <a:p>
                      <a:r>
                        <a:rPr kumimoji="1" lang="en-US" altLang="ja-JP" sz="1800" dirty="0"/>
                        <a:t>~400 kW</a:t>
                      </a:r>
                      <a:endParaRPr kumimoji="1" lang="ja-JP" altLang="en-US" sz="1800" dirty="0"/>
                    </a:p>
                  </a:txBody>
                  <a:tcPr/>
                </a:tc>
                <a:extLst>
                  <a:ext uri="{0D108BD9-81ED-4DB2-BD59-A6C34878D82A}">
                    <a16:rowId xmlns:a16="http://schemas.microsoft.com/office/drawing/2014/main" val="60554580"/>
                  </a:ext>
                </a:extLst>
              </a:tr>
            </a:tbl>
          </a:graphicData>
        </a:graphic>
      </p:graphicFrame>
      <p:sp>
        <p:nvSpPr>
          <p:cNvPr id="3" name="テキスト ボックス 2">
            <a:extLst>
              <a:ext uri="{FF2B5EF4-FFF2-40B4-BE49-F238E27FC236}">
                <a16:creationId xmlns:a16="http://schemas.microsoft.com/office/drawing/2014/main" id="{EE220B5E-A0F2-B077-3F18-10167970D56D}"/>
              </a:ext>
            </a:extLst>
          </p:cNvPr>
          <p:cNvSpPr txBox="1"/>
          <p:nvPr/>
        </p:nvSpPr>
        <p:spPr>
          <a:xfrm>
            <a:off x="2403334" y="5653960"/>
            <a:ext cx="7914346" cy="830997"/>
          </a:xfrm>
          <a:prstGeom prst="rect">
            <a:avLst/>
          </a:prstGeom>
          <a:noFill/>
        </p:spPr>
        <p:txBody>
          <a:bodyPr wrap="none" rtlCol="0">
            <a:spAutoFit/>
          </a:bodyPr>
          <a:lstStyle/>
          <a:p>
            <a:r>
              <a:rPr kumimoji="1" lang="en-US" altLang="ja-JP" sz="2400" dirty="0"/>
              <a:t>Needed Voltage &amp; Power are about half of current ring</a:t>
            </a:r>
          </a:p>
          <a:p>
            <a:r>
              <a:rPr lang="en-US" altLang="ja-JP" sz="2400" dirty="0"/>
              <a:t>             # of cavities is halved</a:t>
            </a:r>
            <a:endParaRPr kumimoji="1" lang="ja-JP" altLang="en-US" sz="2400"/>
          </a:p>
        </p:txBody>
      </p:sp>
      <p:sp>
        <p:nvSpPr>
          <p:cNvPr id="6" name="右矢印 5">
            <a:extLst>
              <a:ext uri="{FF2B5EF4-FFF2-40B4-BE49-F238E27FC236}">
                <a16:creationId xmlns:a16="http://schemas.microsoft.com/office/drawing/2014/main" id="{9D7935A0-6A92-27F5-0A78-77636A7775A5}"/>
              </a:ext>
            </a:extLst>
          </p:cNvPr>
          <p:cNvSpPr/>
          <p:nvPr/>
        </p:nvSpPr>
        <p:spPr>
          <a:xfrm>
            <a:off x="2624663" y="6298840"/>
            <a:ext cx="558350" cy="1861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46542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51CC48-779C-ABD0-6165-6C951EE941A6}"/>
              </a:ext>
            </a:extLst>
          </p:cNvPr>
          <p:cNvSpPr>
            <a:spLocks noGrp="1"/>
          </p:cNvSpPr>
          <p:nvPr>
            <p:ph type="title"/>
          </p:nvPr>
        </p:nvSpPr>
        <p:spPr/>
        <p:txBody>
          <a:bodyPr/>
          <a:lstStyle/>
          <a:p>
            <a:r>
              <a:rPr kumimoji="1" lang="en-US" altLang="ja-JP" dirty="0"/>
              <a:t>SPring-8-II Storage Ring RF System</a:t>
            </a:r>
            <a:endParaRPr kumimoji="1" lang="ja-JP" altLang="en-US"/>
          </a:p>
        </p:txBody>
      </p:sp>
      <p:sp>
        <p:nvSpPr>
          <p:cNvPr id="3" name="コンテンツ プレースホルダー 2">
            <a:extLst>
              <a:ext uri="{FF2B5EF4-FFF2-40B4-BE49-F238E27FC236}">
                <a16:creationId xmlns:a16="http://schemas.microsoft.com/office/drawing/2014/main" id="{D1FFCC41-4417-16F8-C917-E487539C4138}"/>
              </a:ext>
            </a:extLst>
          </p:cNvPr>
          <p:cNvSpPr>
            <a:spLocks noGrp="1"/>
          </p:cNvSpPr>
          <p:nvPr>
            <p:ph idx="1"/>
          </p:nvPr>
        </p:nvSpPr>
        <p:spPr>
          <a:xfrm>
            <a:off x="563408" y="1526220"/>
            <a:ext cx="11315700" cy="5230629"/>
          </a:xfrm>
        </p:spPr>
        <p:txBody>
          <a:bodyPr>
            <a:normAutofit fontScale="92500" lnSpcReduction="20000"/>
          </a:bodyPr>
          <a:lstStyle/>
          <a:p>
            <a:r>
              <a:rPr kumimoji="1" lang="en-US" altLang="ja-JP" b="1" dirty="0"/>
              <a:t>Reduce construction cost</a:t>
            </a:r>
          </a:p>
          <a:p>
            <a:pPr lvl="1"/>
            <a:r>
              <a:rPr lang="en" altLang="ja-JP" dirty="0"/>
              <a:t>RF frequency of new ring (+184 kHz) is within the bandwidth of current RF components</a:t>
            </a:r>
            <a:endParaRPr kumimoji="1" lang="en" altLang="ja-JP" dirty="0"/>
          </a:p>
          <a:p>
            <a:pPr lvl="1"/>
            <a:r>
              <a:rPr kumimoji="1" lang="en" altLang="ja-JP" b="1" dirty="0">
                <a:solidFill>
                  <a:srgbClr val="FF0000"/>
                </a:solidFill>
              </a:rPr>
              <a:t>Reuse</a:t>
            </a:r>
            <a:r>
              <a:rPr kumimoji="1" lang="en" altLang="ja-JP" dirty="0"/>
              <a:t> existing RF components as much as possible </a:t>
            </a:r>
          </a:p>
          <a:p>
            <a:pPr marL="457200" lvl="1" indent="0">
              <a:buNone/>
            </a:pPr>
            <a:r>
              <a:rPr kumimoji="1" lang="en" altLang="ja-JP" dirty="0"/>
              <a:t>    -&gt;  klystron, HVPS, cavities, waveguides, LLRF,,,</a:t>
            </a:r>
            <a:endParaRPr lang="en-US" altLang="ja-JP" dirty="0"/>
          </a:p>
          <a:p>
            <a:r>
              <a:rPr lang="en-US" altLang="ja-JP" dirty="0"/>
              <a:t>K</a:t>
            </a:r>
            <a:r>
              <a:rPr kumimoji="1" lang="en-US" altLang="ja-JP" dirty="0"/>
              <a:t>lystron</a:t>
            </a:r>
          </a:p>
          <a:p>
            <a:pPr lvl="1"/>
            <a:r>
              <a:rPr lang="en-US" altLang="ja-JP" dirty="0"/>
              <a:t>power efficiency (RF/DC)  &gt; 50%</a:t>
            </a:r>
          </a:p>
          <a:p>
            <a:pPr lvl="1"/>
            <a:r>
              <a:rPr kumimoji="1" lang="en-US" altLang="ja-JP" dirty="0"/>
              <a:t>lifetime &gt; 90k hour  </a:t>
            </a:r>
            <a:r>
              <a:rPr kumimoji="1" lang="en-US" altLang="ja-JP" dirty="0" err="1"/>
              <a:t>ave.</a:t>
            </a:r>
            <a:endParaRPr kumimoji="1" lang="en-US" altLang="ja-JP" dirty="0"/>
          </a:p>
          <a:p>
            <a:pPr lvl="1"/>
            <a:r>
              <a:rPr kumimoji="1" lang="en-US" altLang="ja-JP" dirty="0"/>
              <a:t>KEK and </a:t>
            </a:r>
            <a:r>
              <a:rPr kumimoji="1" lang="en-US" altLang="ja-JP" dirty="0" err="1"/>
              <a:t>NanoTerasu</a:t>
            </a:r>
            <a:r>
              <a:rPr kumimoji="1" lang="en-US" altLang="ja-JP" dirty="0"/>
              <a:t> also use this type of klystron</a:t>
            </a:r>
          </a:p>
          <a:p>
            <a:pPr lvl="1"/>
            <a:r>
              <a:rPr lang="en-US" altLang="ja-JP" dirty="0"/>
              <a:t>E3732 can be purchased from Canon </a:t>
            </a:r>
          </a:p>
          <a:p>
            <a:pPr lvl="1"/>
            <a:r>
              <a:rPr lang="en-US" altLang="ja-JP" dirty="0"/>
              <a:t>&gt;4 spare</a:t>
            </a:r>
            <a:r>
              <a:rPr kumimoji="1" lang="en-US" altLang="ja-JP" dirty="0"/>
              <a:t> klystrons in site</a:t>
            </a:r>
          </a:p>
          <a:p>
            <a:r>
              <a:rPr lang="en-US" altLang="ja-JP" dirty="0"/>
              <a:t>Klystron power supply: </a:t>
            </a:r>
            <a:r>
              <a:rPr kumimoji="1" lang="en-US" altLang="ja-JP" dirty="0"/>
              <a:t>renewed in 2016 (C,D) and in 2017 (A,B)</a:t>
            </a:r>
          </a:p>
          <a:p>
            <a:r>
              <a:rPr lang="en-US" altLang="ja-JP" dirty="0"/>
              <a:t>LLRF                           : replaced in 2018 to MTCA.4 standard</a:t>
            </a:r>
          </a:p>
          <a:p>
            <a:r>
              <a:rPr kumimoji="1" lang="en-US" altLang="ja-JP" dirty="0"/>
              <a:t>Cavity</a:t>
            </a:r>
          </a:p>
          <a:p>
            <a:pPr lvl="1"/>
            <a:r>
              <a:rPr lang="en-US" altLang="ja-JP" dirty="0"/>
              <a:t>bell-shaped cavity has basically low impedance to HOMs</a:t>
            </a:r>
          </a:p>
          <a:p>
            <a:pPr lvl="1"/>
            <a:r>
              <a:rPr lang="en-US" altLang="ja-JP" dirty="0"/>
              <a:t>Counter measures to reduce impedance of TM011 under searching </a:t>
            </a:r>
            <a:endParaRPr kumimoji="1" lang="ja-JP" altLang="en-US"/>
          </a:p>
        </p:txBody>
      </p:sp>
      <p:pic>
        <p:nvPicPr>
          <p:cNvPr id="5" name="図 4" descr="建物の外にあるテーブルと椅子&#10;&#10;低い精度で自動的に生成された説明">
            <a:extLst>
              <a:ext uri="{FF2B5EF4-FFF2-40B4-BE49-F238E27FC236}">
                <a16:creationId xmlns:a16="http://schemas.microsoft.com/office/drawing/2014/main" id="{FE10C582-B5E3-9B9D-EF75-F8004753C0F9}"/>
              </a:ext>
            </a:extLst>
          </p:cNvPr>
          <p:cNvPicPr>
            <a:picLocks noChangeAspect="1"/>
          </p:cNvPicPr>
          <p:nvPr/>
        </p:nvPicPr>
        <p:blipFill>
          <a:blip r:embed="rId3"/>
          <a:stretch>
            <a:fillRect/>
          </a:stretch>
        </p:blipFill>
        <p:spPr>
          <a:xfrm>
            <a:off x="9231085" y="2802498"/>
            <a:ext cx="2477359" cy="1858019"/>
          </a:xfrm>
          <a:prstGeom prst="rect">
            <a:avLst/>
          </a:prstGeom>
        </p:spPr>
      </p:pic>
    </p:spTree>
    <p:extLst>
      <p:ext uri="{BB962C8B-B14F-4D97-AF65-F5344CB8AC3E}">
        <p14:creationId xmlns:p14="http://schemas.microsoft.com/office/powerpoint/2010/main" val="2914344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3875" y="452163"/>
            <a:ext cx="5989161" cy="432048"/>
          </a:xfrm>
        </p:spPr>
        <p:txBody>
          <a:bodyPr>
            <a:normAutofit fontScale="90000"/>
          </a:bodyPr>
          <a:lstStyle/>
          <a:p>
            <a:r>
              <a:rPr kumimoji="1" lang="en-US" altLang="ja-JP" dirty="0"/>
              <a:t>SPring-8-II Storage Ring RF System Diagram</a:t>
            </a:r>
            <a:endParaRPr kumimoji="1" lang="ja-JP" altLang="en-US" dirty="0"/>
          </a:p>
        </p:txBody>
      </p:sp>
      <p:sp>
        <p:nvSpPr>
          <p:cNvPr id="8" name="コンテンツ プレースホルダー 7">
            <a:extLst>
              <a:ext uri="{FF2B5EF4-FFF2-40B4-BE49-F238E27FC236}">
                <a16:creationId xmlns:a16="http://schemas.microsoft.com/office/drawing/2014/main" id="{7A8A1A4C-823B-46FF-B065-31B926200BC6}"/>
              </a:ext>
            </a:extLst>
          </p:cNvPr>
          <p:cNvSpPr>
            <a:spLocks noGrp="1"/>
          </p:cNvSpPr>
          <p:nvPr>
            <p:ph idx="1"/>
          </p:nvPr>
        </p:nvSpPr>
        <p:spPr>
          <a:xfrm>
            <a:off x="10316409" y="148163"/>
            <a:ext cx="1440160" cy="326524"/>
          </a:xfrm>
        </p:spPr>
        <p:txBody>
          <a:bodyPr>
            <a:normAutofit fontScale="85000" lnSpcReduction="20000"/>
          </a:bodyPr>
          <a:lstStyle/>
          <a:p>
            <a:pPr marL="0" indent="0">
              <a:buNone/>
            </a:pPr>
            <a:r>
              <a:rPr lang="en-US" altLang="ja-JP" sz="1200" dirty="0"/>
              <a:t>Apr. 21, 2024,  T. Inagaki</a:t>
            </a:r>
            <a:endParaRPr lang="ja-JP" altLang="en-US" sz="1200" dirty="0"/>
          </a:p>
        </p:txBody>
      </p:sp>
      <p:grpSp>
        <p:nvGrpSpPr>
          <p:cNvPr id="5" name="グループ化 4">
            <a:extLst>
              <a:ext uri="{FF2B5EF4-FFF2-40B4-BE49-F238E27FC236}">
                <a16:creationId xmlns:a16="http://schemas.microsoft.com/office/drawing/2014/main" id="{E9968C23-756A-C30F-0E78-6527DEA3FBD8}"/>
              </a:ext>
            </a:extLst>
          </p:cNvPr>
          <p:cNvGrpSpPr/>
          <p:nvPr/>
        </p:nvGrpSpPr>
        <p:grpSpPr>
          <a:xfrm>
            <a:off x="3016862" y="891221"/>
            <a:ext cx="8552599" cy="5772642"/>
            <a:chOff x="224780" y="859690"/>
            <a:chExt cx="8552599" cy="5772642"/>
          </a:xfrm>
        </p:grpSpPr>
        <p:cxnSp>
          <p:nvCxnSpPr>
            <p:cNvPr id="3" name="直線コネクタ 2">
              <a:extLst>
                <a:ext uri="{FF2B5EF4-FFF2-40B4-BE49-F238E27FC236}">
                  <a16:creationId xmlns:a16="http://schemas.microsoft.com/office/drawing/2014/main" id="{CEF58B0D-6B6D-E3B4-9D46-C4C891B7998C}"/>
                </a:ext>
              </a:extLst>
            </p:cNvPr>
            <p:cNvCxnSpPr>
              <a:cxnSpLocks/>
            </p:cNvCxnSpPr>
            <p:nvPr/>
          </p:nvCxnSpPr>
          <p:spPr>
            <a:xfrm flipH="1">
              <a:off x="2330237" y="3974657"/>
              <a:ext cx="178925" cy="1531"/>
            </a:xfrm>
            <a:prstGeom prst="line">
              <a:avLst/>
            </a:prstGeom>
            <a:ln w="1270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9" name="直線コネクタ 238">
              <a:extLst>
                <a:ext uri="{FF2B5EF4-FFF2-40B4-BE49-F238E27FC236}">
                  <a16:creationId xmlns:a16="http://schemas.microsoft.com/office/drawing/2014/main" id="{3C84B8E0-6F42-127A-8C54-749FC573B247}"/>
                </a:ext>
              </a:extLst>
            </p:cNvPr>
            <p:cNvCxnSpPr>
              <a:cxnSpLocks/>
              <a:endCxn id="120" idx="0"/>
            </p:cNvCxnSpPr>
            <p:nvPr/>
          </p:nvCxnSpPr>
          <p:spPr>
            <a:xfrm>
              <a:off x="3178068" y="1810953"/>
              <a:ext cx="13712" cy="1602923"/>
            </a:xfrm>
            <a:prstGeom prst="line">
              <a:avLst/>
            </a:prstGeom>
            <a:ln w="1270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30" name="フリーフォーム: 図形 229">
              <a:extLst>
                <a:ext uri="{FF2B5EF4-FFF2-40B4-BE49-F238E27FC236}">
                  <a16:creationId xmlns:a16="http://schemas.microsoft.com/office/drawing/2014/main" id="{CE114BC5-94C9-D8B7-20B6-FBF57037409C}"/>
                </a:ext>
              </a:extLst>
            </p:cNvPr>
            <p:cNvSpPr/>
            <p:nvPr/>
          </p:nvSpPr>
          <p:spPr>
            <a:xfrm>
              <a:off x="3300375" y="3165737"/>
              <a:ext cx="835953" cy="911532"/>
            </a:xfrm>
            <a:custGeom>
              <a:avLst/>
              <a:gdLst>
                <a:gd name="connsiteX0" fmla="*/ 0 w 363682"/>
                <a:gd name="connsiteY0" fmla="*/ 0 h 1714500"/>
                <a:gd name="connsiteX1" fmla="*/ 363682 w 363682"/>
                <a:gd name="connsiteY1" fmla="*/ 0 h 1714500"/>
                <a:gd name="connsiteX2" fmla="*/ 363682 w 363682"/>
                <a:gd name="connsiteY2" fmla="*/ 1714500 h 1714500"/>
              </a:gdLst>
              <a:ahLst/>
              <a:cxnLst>
                <a:cxn ang="0">
                  <a:pos x="connsiteX0" y="connsiteY0"/>
                </a:cxn>
                <a:cxn ang="0">
                  <a:pos x="connsiteX1" y="connsiteY1"/>
                </a:cxn>
                <a:cxn ang="0">
                  <a:pos x="connsiteX2" y="connsiteY2"/>
                </a:cxn>
              </a:cxnLst>
              <a:rect l="l" t="t" r="r" b="b"/>
              <a:pathLst>
                <a:path w="363682" h="1714500">
                  <a:moveTo>
                    <a:pt x="0" y="0"/>
                  </a:moveTo>
                  <a:lnTo>
                    <a:pt x="363682" y="0"/>
                  </a:lnTo>
                  <a:lnTo>
                    <a:pt x="363682" y="1714500"/>
                  </a:lnTo>
                </a:path>
              </a:pathLst>
            </a:custGeom>
            <a:noFill/>
            <a:ln w="1270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8" name="フリーフォーム: 図形 227">
              <a:extLst>
                <a:ext uri="{FF2B5EF4-FFF2-40B4-BE49-F238E27FC236}">
                  <a16:creationId xmlns:a16="http://schemas.microsoft.com/office/drawing/2014/main" id="{1530A5A3-0286-1275-AA6C-5C894D5895E5}"/>
                </a:ext>
              </a:extLst>
            </p:cNvPr>
            <p:cNvSpPr/>
            <p:nvPr/>
          </p:nvSpPr>
          <p:spPr>
            <a:xfrm>
              <a:off x="4239667" y="3793375"/>
              <a:ext cx="354895" cy="1411945"/>
            </a:xfrm>
            <a:custGeom>
              <a:avLst/>
              <a:gdLst>
                <a:gd name="connsiteX0" fmla="*/ 0 w 363682"/>
                <a:gd name="connsiteY0" fmla="*/ 0 h 1714500"/>
                <a:gd name="connsiteX1" fmla="*/ 363682 w 363682"/>
                <a:gd name="connsiteY1" fmla="*/ 0 h 1714500"/>
                <a:gd name="connsiteX2" fmla="*/ 363682 w 363682"/>
                <a:gd name="connsiteY2" fmla="*/ 1714500 h 1714500"/>
              </a:gdLst>
              <a:ahLst/>
              <a:cxnLst>
                <a:cxn ang="0">
                  <a:pos x="connsiteX0" y="connsiteY0"/>
                </a:cxn>
                <a:cxn ang="0">
                  <a:pos x="connsiteX1" y="connsiteY1"/>
                </a:cxn>
                <a:cxn ang="0">
                  <a:pos x="connsiteX2" y="connsiteY2"/>
                </a:cxn>
              </a:cxnLst>
              <a:rect l="l" t="t" r="r" b="b"/>
              <a:pathLst>
                <a:path w="363682" h="1714500">
                  <a:moveTo>
                    <a:pt x="0" y="0"/>
                  </a:moveTo>
                  <a:lnTo>
                    <a:pt x="363682" y="0"/>
                  </a:lnTo>
                  <a:lnTo>
                    <a:pt x="363682" y="1714500"/>
                  </a:lnTo>
                </a:path>
              </a:pathLst>
            </a:custGeom>
            <a:noFill/>
            <a:ln w="1270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1" name="正方形/長方形 130">
              <a:extLst>
                <a:ext uri="{FF2B5EF4-FFF2-40B4-BE49-F238E27FC236}">
                  <a16:creationId xmlns:a16="http://schemas.microsoft.com/office/drawing/2014/main" id="{8188A1A2-4753-4450-9007-8A05392B9CB9}"/>
                </a:ext>
              </a:extLst>
            </p:cNvPr>
            <p:cNvSpPr/>
            <p:nvPr/>
          </p:nvSpPr>
          <p:spPr>
            <a:xfrm>
              <a:off x="849574" y="5588606"/>
              <a:ext cx="4500162" cy="209179"/>
            </a:xfrm>
            <a:prstGeom prst="rect">
              <a:avLst/>
            </a:prstGeom>
            <a:solidFill>
              <a:srgbClr val="6699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7" name="テキスト ボックス 26">
              <a:extLst>
                <a:ext uri="{FF2B5EF4-FFF2-40B4-BE49-F238E27FC236}">
                  <a16:creationId xmlns:a16="http://schemas.microsoft.com/office/drawing/2014/main" id="{1B55A9DA-4566-49D6-AA53-FB46B29D8B83}"/>
                </a:ext>
              </a:extLst>
            </p:cNvPr>
            <p:cNvSpPr txBox="1"/>
            <p:nvPr/>
          </p:nvSpPr>
          <p:spPr>
            <a:xfrm>
              <a:off x="382736" y="3822608"/>
              <a:ext cx="1128835" cy="276999"/>
            </a:xfrm>
            <a:prstGeom prst="rect">
              <a:avLst/>
            </a:prstGeom>
            <a:noFill/>
          </p:spPr>
          <p:txBody>
            <a:bodyPr wrap="none" rtlCol="0">
              <a:spAutoFit/>
            </a:bodyPr>
            <a:lstStyle/>
            <a:p>
              <a:pPr algn="ctr"/>
              <a:r>
                <a:rPr lang="en-US" altLang="ja-JP" sz="1200" dirty="0"/>
                <a:t>Phase shifter</a:t>
              </a:r>
              <a:endParaRPr lang="ja-JP" altLang="en-US" sz="1200" dirty="0"/>
            </a:p>
          </p:txBody>
        </p:sp>
        <p:sp>
          <p:nvSpPr>
            <p:cNvPr id="29" name="正方形/長方形 28">
              <a:extLst>
                <a:ext uri="{FF2B5EF4-FFF2-40B4-BE49-F238E27FC236}">
                  <a16:creationId xmlns:a16="http://schemas.microsoft.com/office/drawing/2014/main" id="{4EBC1B9A-8728-42EA-B8A1-A6531A66DA78}"/>
                </a:ext>
              </a:extLst>
            </p:cNvPr>
            <p:cNvSpPr/>
            <p:nvPr/>
          </p:nvSpPr>
          <p:spPr>
            <a:xfrm>
              <a:off x="322992" y="4635504"/>
              <a:ext cx="1151697" cy="216851"/>
            </a:xfrm>
            <a:prstGeom prst="rect">
              <a:avLst/>
            </a:prstGeom>
            <a:solidFill>
              <a:srgbClr val="B2B2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0" name="テキスト ボックス 29">
              <a:extLst>
                <a:ext uri="{FF2B5EF4-FFF2-40B4-BE49-F238E27FC236}">
                  <a16:creationId xmlns:a16="http://schemas.microsoft.com/office/drawing/2014/main" id="{18D668A6-6EAD-4C42-A661-DED3477BCBA1}"/>
                </a:ext>
              </a:extLst>
            </p:cNvPr>
            <p:cNvSpPr txBox="1"/>
            <p:nvPr/>
          </p:nvSpPr>
          <p:spPr>
            <a:xfrm>
              <a:off x="311064" y="4393564"/>
              <a:ext cx="627095" cy="276999"/>
            </a:xfrm>
            <a:prstGeom prst="rect">
              <a:avLst/>
            </a:prstGeom>
            <a:noFill/>
          </p:spPr>
          <p:txBody>
            <a:bodyPr wrap="none" rtlCol="0">
              <a:spAutoFit/>
            </a:bodyPr>
            <a:lstStyle/>
            <a:p>
              <a:r>
                <a:rPr lang="en-US" altLang="ja-JP" sz="1200" dirty="0"/>
                <a:t>Shield</a:t>
              </a:r>
              <a:endParaRPr lang="ja-JP" altLang="en-US" sz="1200" dirty="0"/>
            </a:p>
          </p:txBody>
        </p:sp>
        <p:grpSp>
          <p:nvGrpSpPr>
            <p:cNvPr id="109" name="グループ化 108">
              <a:extLst>
                <a:ext uri="{FF2B5EF4-FFF2-40B4-BE49-F238E27FC236}">
                  <a16:creationId xmlns:a16="http://schemas.microsoft.com/office/drawing/2014/main" id="{00A3EADF-4763-4BF5-A52D-553ABBFA288A}"/>
                </a:ext>
              </a:extLst>
            </p:cNvPr>
            <p:cNvGrpSpPr/>
            <p:nvPr/>
          </p:nvGrpSpPr>
          <p:grpSpPr>
            <a:xfrm>
              <a:off x="3957449" y="4024323"/>
              <a:ext cx="375424" cy="276999"/>
              <a:chOff x="2601302" y="3624998"/>
              <a:chExt cx="375424" cy="276999"/>
            </a:xfrm>
          </p:grpSpPr>
          <p:sp>
            <p:nvSpPr>
              <p:cNvPr id="110" name="正方形/長方形 109">
                <a:extLst>
                  <a:ext uri="{FF2B5EF4-FFF2-40B4-BE49-F238E27FC236}">
                    <a16:creationId xmlns:a16="http://schemas.microsoft.com/office/drawing/2014/main" id="{22F6D970-905E-46F7-A8D2-B93D62C09C40}"/>
                  </a:ext>
                </a:extLst>
              </p:cNvPr>
              <p:cNvSpPr/>
              <p:nvPr/>
            </p:nvSpPr>
            <p:spPr>
              <a:xfrm>
                <a:off x="2653727" y="3624998"/>
                <a:ext cx="241391" cy="276999"/>
              </a:xfrm>
              <a:prstGeom prst="rect">
                <a:avLst/>
              </a:prstGeom>
              <a:solidFill>
                <a:srgbClr val="FF99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1" name="テキスト ボックス 110">
                <a:extLst>
                  <a:ext uri="{FF2B5EF4-FFF2-40B4-BE49-F238E27FC236}">
                    <a16:creationId xmlns:a16="http://schemas.microsoft.com/office/drawing/2014/main" id="{8D716D11-F550-48E6-94FA-25A54A7BF92B}"/>
                  </a:ext>
                </a:extLst>
              </p:cNvPr>
              <p:cNvSpPr txBox="1"/>
              <p:nvPr/>
            </p:nvSpPr>
            <p:spPr>
              <a:xfrm>
                <a:off x="2601302" y="3632357"/>
                <a:ext cx="375424" cy="261610"/>
              </a:xfrm>
              <a:prstGeom prst="rect">
                <a:avLst/>
              </a:prstGeom>
              <a:noFill/>
            </p:spPr>
            <p:txBody>
              <a:bodyPr wrap="none" rtlCol="0">
                <a:spAutoFit/>
              </a:bodyPr>
              <a:lstStyle/>
              <a:p>
                <a:pPr algn="ctr"/>
                <a:r>
                  <a:rPr lang="en-US" altLang="ja-JP" sz="1100" dirty="0">
                    <a:sym typeface="Symbol" panose="05050102010706020507" pitchFamily="18" charset="2"/>
                  </a:rPr>
                  <a:t>DL</a:t>
                </a:r>
                <a:endParaRPr lang="ja-JP" altLang="en-US" sz="1100" dirty="0"/>
              </a:p>
            </p:txBody>
          </p:sp>
        </p:grpSp>
        <p:grpSp>
          <p:nvGrpSpPr>
            <p:cNvPr id="113" name="グループ化 112">
              <a:extLst>
                <a:ext uri="{FF2B5EF4-FFF2-40B4-BE49-F238E27FC236}">
                  <a16:creationId xmlns:a16="http://schemas.microsoft.com/office/drawing/2014/main" id="{C4FD4822-F5CD-4D54-99DC-5CD4C770553F}"/>
                </a:ext>
              </a:extLst>
            </p:cNvPr>
            <p:cNvGrpSpPr/>
            <p:nvPr/>
          </p:nvGrpSpPr>
          <p:grpSpPr>
            <a:xfrm>
              <a:off x="3926765" y="3664755"/>
              <a:ext cx="402674" cy="281255"/>
              <a:chOff x="2570923" y="3205656"/>
              <a:chExt cx="402674" cy="281255"/>
            </a:xfrm>
          </p:grpSpPr>
          <p:sp>
            <p:nvSpPr>
              <p:cNvPr id="114" name="正方形/長方形 113">
                <a:extLst>
                  <a:ext uri="{FF2B5EF4-FFF2-40B4-BE49-F238E27FC236}">
                    <a16:creationId xmlns:a16="http://schemas.microsoft.com/office/drawing/2014/main" id="{B8F024DA-3368-4CB5-A5F6-4A0FB6F45798}"/>
                  </a:ext>
                </a:extLst>
              </p:cNvPr>
              <p:cNvSpPr/>
              <p:nvPr/>
            </p:nvSpPr>
            <p:spPr>
              <a:xfrm>
                <a:off x="2651564" y="3205656"/>
                <a:ext cx="241391" cy="276999"/>
              </a:xfrm>
              <a:prstGeom prst="rect">
                <a:avLst/>
              </a:prstGeom>
              <a:solidFill>
                <a:srgbClr val="FFCC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15" name="テキスト ボックス 114">
                <a:extLst>
                  <a:ext uri="{FF2B5EF4-FFF2-40B4-BE49-F238E27FC236}">
                    <a16:creationId xmlns:a16="http://schemas.microsoft.com/office/drawing/2014/main" id="{4C3253FA-63D0-4B2E-BFE4-F0832F40E16F}"/>
                  </a:ext>
                </a:extLst>
              </p:cNvPr>
              <p:cNvSpPr txBox="1"/>
              <p:nvPr/>
            </p:nvSpPr>
            <p:spPr>
              <a:xfrm>
                <a:off x="2570923" y="3225301"/>
                <a:ext cx="402674" cy="261610"/>
              </a:xfrm>
              <a:prstGeom prst="rect">
                <a:avLst/>
              </a:prstGeom>
              <a:noFill/>
            </p:spPr>
            <p:txBody>
              <a:bodyPr wrap="none" rtlCol="0">
                <a:spAutoFit/>
              </a:bodyPr>
              <a:lstStyle/>
              <a:p>
                <a:pPr algn="ctr"/>
                <a:r>
                  <a:rPr lang="en-US" altLang="ja-JP" sz="1100" dirty="0">
                    <a:sym typeface="Symbol" panose="05050102010706020507" pitchFamily="18" charset="2"/>
                  </a:rPr>
                  <a:t>MT</a:t>
                </a:r>
                <a:endParaRPr lang="ja-JP" altLang="en-US" sz="1100" dirty="0"/>
              </a:p>
            </p:txBody>
          </p:sp>
        </p:grpSp>
        <p:grpSp>
          <p:nvGrpSpPr>
            <p:cNvPr id="118" name="グループ化 117">
              <a:extLst>
                <a:ext uri="{FF2B5EF4-FFF2-40B4-BE49-F238E27FC236}">
                  <a16:creationId xmlns:a16="http://schemas.microsoft.com/office/drawing/2014/main" id="{2AAAE527-CDA7-4B19-93A0-421CAECF11C7}"/>
                </a:ext>
              </a:extLst>
            </p:cNvPr>
            <p:cNvGrpSpPr/>
            <p:nvPr/>
          </p:nvGrpSpPr>
          <p:grpSpPr>
            <a:xfrm>
              <a:off x="3004068" y="3406517"/>
              <a:ext cx="375424" cy="276999"/>
              <a:chOff x="2601302" y="3624998"/>
              <a:chExt cx="375424" cy="276999"/>
            </a:xfrm>
          </p:grpSpPr>
          <p:sp>
            <p:nvSpPr>
              <p:cNvPr id="119" name="正方形/長方形 118">
                <a:extLst>
                  <a:ext uri="{FF2B5EF4-FFF2-40B4-BE49-F238E27FC236}">
                    <a16:creationId xmlns:a16="http://schemas.microsoft.com/office/drawing/2014/main" id="{DB32B2AE-035B-4840-999C-BAA07B335AB2}"/>
                  </a:ext>
                </a:extLst>
              </p:cNvPr>
              <p:cNvSpPr/>
              <p:nvPr/>
            </p:nvSpPr>
            <p:spPr>
              <a:xfrm>
                <a:off x="2653727" y="3624998"/>
                <a:ext cx="241391" cy="276999"/>
              </a:xfrm>
              <a:prstGeom prst="rect">
                <a:avLst/>
              </a:prstGeom>
              <a:solidFill>
                <a:srgbClr val="FF99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0" name="テキスト ボックス 119">
                <a:extLst>
                  <a:ext uri="{FF2B5EF4-FFF2-40B4-BE49-F238E27FC236}">
                    <a16:creationId xmlns:a16="http://schemas.microsoft.com/office/drawing/2014/main" id="{7C2C9730-C260-4737-9140-B890B04DC5CE}"/>
                  </a:ext>
                </a:extLst>
              </p:cNvPr>
              <p:cNvSpPr txBox="1"/>
              <p:nvPr/>
            </p:nvSpPr>
            <p:spPr>
              <a:xfrm>
                <a:off x="2601302" y="3632357"/>
                <a:ext cx="375424" cy="261610"/>
              </a:xfrm>
              <a:prstGeom prst="rect">
                <a:avLst/>
              </a:prstGeom>
              <a:noFill/>
            </p:spPr>
            <p:txBody>
              <a:bodyPr wrap="none" rtlCol="0">
                <a:spAutoFit/>
              </a:bodyPr>
              <a:lstStyle/>
              <a:p>
                <a:pPr algn="ctr"/>
                <a:r>
                  <a:rPr lang="en-US" altLang="ja-JP" sz="1100" dirty="0">
                    <a:sym typeface="Symbol" panose="05050102010706020507" pitchFamily="18" charset="2"/>
                  </a:rPr>
                  <a:t>DL</a:t>
                </a:r>
                <a:endParaRPr lang="ja-JP" altLang="en-US" sz="1100" dirty="0"/>
              </a:p>
            </p:txBody>
          </p:sp>
        </p:grpSp>
        <p:grpSp>
          <p:nvGrpSpPr>
            <p:cNvPr id="122" name="グループ化 121">
              <a:extLst>
                <a:ext uri="{FF2B5EF4-FFF2-40B4-BE49-F238E27FC236}">
                  <a16:creationId xmlns:a16="http://schemas.microsoft.com/office/drawing/2014/main" id="{1EC87AEE-F515-4CA0-94B8-D6321A1F3929}"/>
                </a:ext>
              </a:extLst>
            </p:cNvPr>
            <p:cNvGrpSpPr/>
            <p:nvPr/>
          </p:nvGrpSpPr>
          <p:grpSpPr>
            <a:xfrm>
              <a:off x="2985911" y="3060543"/>
              <a:ext cx="402674" cy="281255"/>
              <a:chOff x="2570923" y="3205656"/>
              <a:chExt cx="402674" cy="281255"/>
            </a:xfrm>
          </p:grpSpPr>
          <p:sp>
            <p:nvSpPr>
              <p:cNvPr id="123" name="正方形/長方形 122">
                <a:extLst>
                  <a:ext uri="{FF2B5EF4-FFF2-40B4-BE49-F238E27FC236}">
                    <a16:creationId xmlns:a16="http://schemas.microsoft.com/office/drawing/2014/main" id="{133AE14F-3263-4EE6-BF27-A8BB4C6ED227}"/>
                  </a:ext>
                </a:extLst>
              </p:cNvPr>
              <p:cNvSpPr/>
              <p:nvPr/>
            </p:nvSpPr>
            <p:spPr>
              <a:xfrm>
                <a:off x="2651564" y="3205656"/>
                <a:ext cx="241391" cy="276999"/>
              </a:xfrm>
              <a:prstGeom prst="rect">
                <a:avLst/>
              </a:prstGeom>
              <a:solidFill>
                <a:srgbClr val="FFCC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24" name="テキスト ボックス 123">
                <a:extLst>
                  <a:ext uri="{FF2B5EF4-FFF2-40B4-BE49-F238E27FC236}">
                    <a16:creationId xmlns:a16="http://schemas.microsoft.com/office/drawing/2014/main" id="{1C45E883-2A4A-4E10-8BE3-0736F4AC2759}"/>
                  </a:ext>
                </a:extLst>
              </p:cNvPr>
              <p:cNvSpPr txBox="1"/>
              <p:nvPr/>
            </p:nvSpPr>
            <p:spPr>
              <a:xfrm>
                <a:off x="2570923" y="3225301"/>
                <a:ext cx="402674" cy="261610"/>
              </a:xfrm>
              <a:prstGeom prst="rect">
                <a:avLst/>
              </a:prstGeom>
              <a:noFill/>
            </p:spPr>
            <p:txBody>
              <a:bodyPr wrap="none" rtlCol="0">
                <a:spAutoFit/>
              </a:bodyPr>
              <a:lstStyle/>
              <a:p>
                <a:pPr algn="ctr"/>
                <a:r>
                  <a:rPr lang="en-US" altLang="ja-JP" sz="1100" dirty="0">
                    <a:sym typeface="Symbol" panose="05050102010706020507" pitchFamily="18" charset="2"/>
                  </a:rPr>
                  <a:t>MT</a:t>
                </a:r>
                <a:endParaRPr lang="ja-JP" altLang="en-US" sz="1100" dirty="0"/>
              </a:p>
            </p:txBody>
          </p:sp>
        </p:grpSp>
        <p:sp>
          <p:nvSpPr>
            <p:cNvPr id="127" name="正方形/長方形 126">
              <a:extLst>
                <a:ext uri="{FF2B5EF4-FFF2-40B4-BE49-F238E27FC236}">
                  <a16:creationId xmlns:a16="http://schemas.microsoft.com/office/drawing/2014/main" id="{2ABC08D9-5255-4EC5-BF00-A4448234AC0A}"/>
                </a:ext>
              </a:extLst>
            </p:cNvPr>
            <p:cNvSpPr/>
            <p:nvPr/>
          </p:nvSpPr>
          <p:spPr>
            <a:xfrm>
              <a:off x="2705567" y="4624070"/>
              <a:ext cx="759530" cy="228285"/>
            </a:xfrm>
            <a:prstGeom prst="rect">
              <a:avLst/>
            </a:prstGeom>
            <a:solidFill>
              <a:srgbClr val="B2B2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9" name="正方形/長方形 128">
              <a:extLst>
                <a:ext uri="{FF2B5EF4-FFF2-40B4-BE49-F238E27FC236}">
                  <a16:creationId xmlns:a16="http://schemas.microsoft.com/office/drawing/2014/main" id="{0D384E16-7A32-46FA-86AD-4D6DC7D98205}"/>
                </a:ext>
              </a:extLst>
            </p:cNvPr>
            <p:cNvSpPr/>
            <p:nvPr/>
          </p:nvSpPr>
          <p:spPr>
            <a:xfrm>
              <a:off x="3696907" y="4614853"/>
              <a:ext cx="777334" cy="237502"/>
            </a:xfrm>
            <a:prstGeom prst="rect">
              <a:avLst/>
            </a:prstGeom>
            <a:solidFill>
              <a:srgbClr val="B2B2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0" name="正方形/長方形 129">
              <a:extLst>
                <a:ext uri="{FF2B5EF4-FFF2-40B4-BE49-F238E27FC236}">
                  <a16:creationId xmlns:a16="http://schemas.microsoft.com/office/drawing/2014/main" id="{0204DA27-FBC5-4C63-9DEE-02571E6847D3}"/>
                </a:ext>
              </a:extLst>
            </p:cNvPr>
            <p:cNvSpPr/>
            <p:nvPr/>
          </p:nvSpPr>
          <p:spPr>
            <a:xfrm>
              <a:off x="4699977" y="4614727"/>
              <a:ext cx="805558" cy="237628"/>
            </a:xfrm>
            <a:prstGeom prst="rect">
              <a:avLst/>
            </a:prstGeom>
            <a:solidFill>
              <a:srgbClr val="B2B2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36" name="直線矢印コネクタ 135">
              <a:extLst>
                <a:ext uri="{FF2B5EF4-FFF2-40B4-BE49-F238E27FC236}">
                  <a16:creationId xmlns:a16="http://schemas.microsoft.com/office/drawing/2014/main" id="{0EE47FA0-DA3A-492F-A2FE-22D97DD2F2D5}"/>
                </a:ext>
              </a:extLst>
            </p:cNvPr>
            <p:cNvCxnSpPr>
              <a:cxnSpLocks/>
            </p:cNvCxnSpPr>
            <p:nvPr/>
          </p:nvCxnSpPr>
          <p:spPr>
            <a:xfrm>
              <a:off x="448730" y="5709773"/>
              <a:ext cx="324532" cy="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7" name="テキスト ボックス 136">
              <a:extLst>
                <a:ext uri="{FF2B5EF4-FFF2-40B4-BE49-F238E27FC236}">
                  <a16:creationId xmlns:a16="http://schemas.microsoft.com/office/drawing/2014/main" id="{A0770DA8-72E1-4982-9690-898D292A1948}"/>
                </a:ext>
              </a:extLst>
            </p:cNvPr>
            <p:cNvSpPr txBox="1"/>
            <p:nvPr/>
          </p:nvSpPr>
          <p:spPr>
            <a:xfrm>
              <a:off x="224780" y="5784638"/>
              <a:ext cx="755335" cy="646331"/>
            </a:xfrm>
            <a:prstGeom prst="rect">
              <a:avLst/>
            </a:prstGeom>
            <a:noFill/>
          </p:spPr>
          <p:txBody>
            <a:bodyPr wrap="none" rtlCol="0">
              <a:spAutoFit/>
            </a:bodyPr>
            <a:lstStyle/>
            <a:p>
              <a:r>
                <a:rPr lang="en-US" altLang="ja-JP" sz="1200" dirty="0"/>
                <a:t>e</a:t>
              </a:r>
              <a:r>
                <a:rPr lang="en-US" altLang="ja-JP" sz="1200" baseline="30000" dirty="0"/>
                <a:t>-</a:t>
              </a:r>
              <a:r>
                <a:rPr lang="en-US" altLang="ja-JP" sz="1200" dirty="0"/>
                <a:t> beam</a:t>
              </a:r>
            </a:p>
            <a:p>
              <a:r>
                <a:rPr lang="en-US" altLang="ja-JP" sz="1200" dirty="0"/>
                <a:t>6 GeV</a:t>
              </a:r>
            </a:p>
            <a:p>
              <a:r>
                <a:rPr lang="en-US" altLang="ja-JP" sz="1200" dirty="0"/>
                <a:t>200 mA</a:t>
              </a:r>
              <a:endParaRPr lang="ja-JP" altLang="en-US" sz="1200" dirty="0"/>
            </a:p>
          </p:txBody>
        </p:sp>
        <p:grpSp>
          <p:nvGrpSpPr>
            <p:cNvPr id="143" name="グループ化 142">
              <a:extLst>
                <a:ext uri="{FF2B5EF4-FFF2-40B4-BE49-F238E27FC236}">
                  <a16:creationId xmlns:a16="http://schemas.microsoft.com/office/drawing/2014/main" id="{C56AE3CA-CA6F-43EC-9F2E-76A7826185C4}"/>
                </a:ext>
              </a:extLst>
            </p:cNvPr>
            <p:cNvGrpSpPr/>
            <p:nvPr/>
          </p:nvGrpSpPr>
          <p:grpSpPr>
            <a:xfrm rot="7363450">
              <a:off x="2649462" y="1321563"/>
              <a:ext cx="375424" cy="276999"/>
              <a:chOff x="2601302" y="3624998"/>
              <a:chExt cx="375424" cy="276999"/>
            </a:xfrm>
          </p:grpSpPr>
          <p:sp>
            <p:nvSpPr>
              <p:cNvPr id="144" name="正方形/長方形 143">
                <a:extLst>
                  <a:ext uri="{FF2B5EF4-FFF2-40B4-BE49-F238E27FC236}">
                    <a16:creationId xmlns:a16="http://schemas.microsoft.com/office/drawing/2014/main" id="{97A62A9B-E191-46E0-A792-D199BD818771}"/>
                  </a:ext>
                </a:extLst>
              </p:cNvPr>
              <p:cNvSpPr/>
              <p:nvPr/>
            </p:nvSpPr>
            <p:spPr>
              <a:xfrm>
                <a:off x="2653727" y="3624998"/>
                <a:ext cx="241391" cy="276999"/>
              </a:xfrm>
              <a:prstGeom prst="rect">
                <a:avLst/>
              </a:prstGeom>
              <a:solidFill>
                <a:srgbClr val="FF99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5" name="テキスト ボックス 144">
                <a:extLst>
                  <a:ext uri="{FF2B5EF4-FFF2-40B4-BE49-F238E27FC236}">
                    <a16:creationId xmlns:a16="http://schemas.microsoft.com/office/drawing/2014/main" id="{91675FEA-5246-4096-BB6E-F1133A6C155D}"/>
                  </a:ext>
                </a:extLst>
              </p:cNvPr>
              <p:cNvSpPr txBox="1"/>
              <p:nvPr/>
            </p:nvSpPr>
            <p:spPr>
              <a:xfrm>
                <a:off x="2601302" y="3632357"/>
                <a:ext cx="375424" cy="261610"/>
              </a:xfrm>
              <a:prstGeom prst="rect">
                <a:avLst/>
              </a:prstGeom>
              <a:noFill/>
            </p:spPr>
            <p:txBody>
              <a:bodyPr wrap="none" rtlCol="0">
                <a:spAutoFit/>
              </a:bodyPr>
              <a:lstStyle/>
              <a:p>
                <a:pPr algn="ctr"/>
                <a:r>
                  <a:rPr lang="en-US" altLang="ja-JP" sz="1100" dirty="0">
                    <a:sym typeface="Symbol" panose="05050102010706020507" pitchFamily="18" charset="2"/>
                  </a:rPr>
                  <a:t>DL</a:t>
                </a:r>
                <a:endParaRPr lang="ja-JP" altLang="en-US" sz="1100" dirty="0"/>
              </a:p>
            </p:txBody>
          </p:sp>
        </p:grpSp>
        <p:sp>
          <p:nvSpPr>
            <p:cNvPr id="147" name="正方形/長方形 146">
              <a:extLst>
                <a:ext uri="{FF2B5EF4-FFF2-40B4-BE49-F238E27FC236}">
                  <a16:creationId xmlns:a16="http://schemas.microsoft.com/office/drawing/2014/main" id="{43F7E5F1-DE9A-4AEE-B19C-690FC98E9902}"/>
                </a:ext>
              </a:extLst>
            </p:cNvPr>
            <p:cNvSpPr/>
            <p:nvPr/>
          </p:nvSpPr>
          <p:spPr>
            <a:xfrm rot="5400000">
              <a:off x="3847583" y="1130163"/>
              <a:ext cx="165686" cy="786163"/>
            </a:xfrm>
            <a:prstGeom prst="rect">
              <a:avLst/>
            </a:prstGeom>
            <a:solidFill>
              <a:srgbClr val="CC6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8" name="正方形/長方形 147">
              <a:extLst>
                <a:ext uri="{FF2B5EF4-FFF2-40B4-BE49-F238E27FC236}">
                  <a16:creationId xmlns:a16="http://schemas.microsoft.com/office/drawing/2014/main" id="{9A6DCBC5-E765-4BD1-A059-93D121D998DE}"/>
                </a:ext>
              </a:extLst>
            </p:cNvPr>
            <p:cNvSpPr/>
            <p:nvPr/>
          </p:nvSpPr>
          <p:spPr>
            <a:xfrm rot="3703836">
              <a:off x="3352305" y="1429474"/>
              <a:ext cx="163421" cy="299102"/>
            </a:xfrm>
            <a:prstGeom prst="rect">
              <a:avLst/>
            </a:prstGeom>
            <a:solidFill>
              <a:srgbClr val="CC6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1" name="テキスト ボックス 150">
              <a:extLst>
                <a:ext uri="{FF2B5EF4-FFF2-40B4-BE49-F238E27FC236}">
                  <a16:creationId xmlns:a16="http://schemas.microsoft.com/office/drawing/2014/main" id="{FCD29811-D83B-4F42-8422-BCEFFBAAB3C6}"/>
                </a:ext>
              </a:extLst>
            </p:cNvPr>
            <p:cNvSpPr txBox="1"/>
            <p:nvPr/>
          </p:nvSpPr>
          <p:spPr>
            <a:xfrm>
              <a:off x="4500768" y="1104081"/>
              <a:ext cx="760144" cy="600164"/>
            </a:xfrm>
            <a:prstGeom prst="rect">
              <a:avLst/>
            </a:prstGeom>
            <a:noFill/>
          </p:spPr>
          <p:txBody>
            <a:bodyPr wrap="none" rtlCol="0">
              <a:spAutoFit/>
            </a:bodyPr>
            <a:lstStyle/>
            <a:p>
              <a:pPr algn="ctr"/>
              <a:r>
                <a:rPr lang="en-US" altLang="ja-JP" sz="1100" dirty="0">
                  <a:sym typeface="Symbol" panose="05050102010706020507" pitchFamily="18" charset="2"/>
                </a:rPr>
                <a:t>509 MHz</a:t>
              </a:r>
            </a:p>
            <a:p>
              <a:pPr algn="ctr"/>
              <a:r>
                <a:rPr lang="en-US" altLang="ja-JP" sz="1100" dirty="0">
                  <a:sym typeface="Symbol" panose="05050102010706020507" pitchFamily="18" charset="2"/>
                </a:rPr>
                <a:t>1.2 MW</a:t>
              </a:r>
            </a:p>
            <a:p>
              <a:pPr algn="ctr"/>
              <a:r>
                <a:rPr lang="en-US" altLang="ja-JP" sz="1100" dirty="0">
                  <a:sym typeface="Symbol" panose="05050102010706020507" pitchFamily="18" charset="2"/>
                </a:rPr>
                <a:t>Klystron</a:t>
              </a:r>
              <a:endParaRPr lang="ja-JP" altLang="en-US" sz="1100" dirty="0"/>
            </a:p>
          </p:txBody>
        </p:sp>
        <p:grpSp>
          <p:nvGrpSpPr>
            <p:cNvPr id="158" name="グループ化 157">
              <a:extLst>
                <a:ext uri="{FF2B5EF4-FFF2-40B4-BE49-F238E27FC236}">
                  <a16:creationId xmlns:a16="http://schemas.microsoft.com/office/drawing/2014/main" id="{A46ABF1D-1854-4812-9AC7-FC1DD58CFEE8}"/>
                </a:ext>
              </a:extLst>
            </p:cNvPr>
            <p:cNvGrpSpPr/>
            <p:nvPr/>
          </p:nvGrpSpPr>
          <p:grpSpPr>
            <a:xfrm>
              <a:off x="3007966" y="1467704"/>
              <a:ext cx="373820" cy="331732"/>
              <a:chOff x="3565690" y="1516323"/>
              <a:chExt cx="373820" cy="331732"/>
            </a:xfrm>
          </p:grpSpPr>
          <p:sp>
            <p:nvSpPr>
              <p:cNvPr id="140" name="二等辺三角形 139">
                <a:extLst>
                  <a:ext uri="{FF2B5EF4-FFF2-40B4-BE49-F238E27FC236}">
                    <a16:creationId xmlns:a16="http://schemas.microsoft.com/office/drawing/2014/main" id="{95757853-05BC-4650-8F72-672626FF8EAC}"/>
                  </a:ext>
                </a:extLst>
              </p:cNvPr>
              <p:cNvSpPr/>
              <p:nvPr/>
            </p:nvSpPr>
            <p:spPr>
              <a:xfrm>
                <a:off x="3565690" y="1516323"/>
                <a:ext cx="373820" cy="331732"/>
              </a:xfrm>
              <a:prstGeom prst="triangle">
                <a:avLst/>
              </a:prstGeom>
              <a:solidFill>
                <a:srgbClr val="FFCC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2" name="円弧 151">
                <a:extLst>
                  <a:ext uri="{FF2B5EF4-FFF2-40B4-BE49-F238E27FC236}">
                    <a16:creationId xmlns:a16="http://schemas.microsoft.com/office/drawing/2014/main" id="{6934B1CD-F198-4FB5-A532-AE0F92E49EEC}"/>
                  </a:ext>
                </a:extLst>
              </p:cNvPr>
              <p:cNvSpPr/>
              <p:nvPr/>
            </p:nvSpPr>
            <p:spPr>
              <a:xfrm>
                <a:off x="3682623" y="1686996"/>
                <a:ext cx="163420" cy="158284"/>
              </a:xfrm>
              <a:prstGeom prst="arc">
                <a:avLst>
                  <a:gd name="adj1" fmla="val 18163801"/>
                  <a:gd name="adj2" fmla="val 14743553"/>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grpSp>
        <p:sp>
          <p:nvSpPr>
            <p:cNvPr id="153" name="テキスト ボックス 152">
              <a:extLst>
                <a:ext uri="{FF2B5EF4-FFF2-40B4-BE49-F238E27FC236}">
                  <a16:creationId xmlns:a16="http://schemas.microsoft.com/office/drawing/2014/main" id="{093A33FD-3D5B-450D-8599-F5F5E2C35D08}"/>
                </a:ext>
              </a:extLst>
            </p:cNvPr>
            <p:cNvSpPr txBox="1"/>
            <p:nvPr/>
          </p:nvSpPr>
          <p:spPr>
            <a:xfrm>
              <a:off x="1685750" y="1246754"/>
              <a:ext cx="1077539" cy="461665"/>
            </a:xfrm>
            <a:prstGeom prst="rect">
              <a:avLst/>
            </a:prstGeom>
            <a:noFill/>
          </p:spPr>
          <p:txBody>
            <a:bodyPr wrap="none" rtlCol="0">
              <a:spAutoFit/>
            </a:bodyPr>
            <a:lstStyle/>
            <a:p>
              <a:r>
                <a:rPr lang="en-US" altLang="ja-JP" sz="1200" dirty="0"/>
                <a:t>300 kW</a:t>
              </a:r>
            </a:p>
            <a:p>
              <a:r>
                <a:rPr lang="en-US" altLang="ja-JP" sz="1200" dirty="0"/>
                <a:t>Dummy load</a:t>
              </a:r>
              <a:endParaRPr lang="ja-JP" altLang="en-US" sz="1200" dirty="0"/>
            </a:p>
          </p:txBody>
        </p:sp>
        <p:sp>
          <p:nvSpPr>
            <p:cNvPr id="154" name="テキスト ボックス 153">
              <a:extLst>
                <a:ext uri="{FF2B5EF4-FFF2-40B4-BE49-F238E27FC236}">
                  <a16:creationId xmlns:a16="http://schemas.microsoft.com/office/drawing/2014/main" id="{E8FFD8E9-68D3-4935-A222-B2F15D5B5617}"/>
                </a:ext>
              </a:extLst>
            </p:cNvPr>
            <p:cNvSpPr txBox="1"/>
            <p:nvPr/>
          </p:nvSpPr>
          <p:spPr>
            <a:xfrm>
              <a:off x="2319231" y="1754321"/>
              <a:ext cx="878767" cy="276999"/>
            </a:xfrm>
            <a:prstGeom prst="rect">
              <a:avLst/>
            </a:prstGeom>
            <a:noFill/>
          </p:spPr>
          <p:txBody>
            <a:bodyPr wrap="none" rtlCol="0">
              <a:spAutoFit/>
            </a:bodyPr>
            <a:lstStyle/>
            <a:p>
              <a:r>
                <a:rPr lang="en-US" altLang="ja-JP" sz="1200" dirty="0"/>
                <a:t>Circulator</a:t>
              </a:r>
              <a:endParaRPr lang="ja-JP" altLang="en-US" sz="1200" dirty="0"/>
            </a:p>
          </p:txBody>
        </p:sp>
        <p:sp>
          <p:nvSpPr>
            <p:cNvPr id="155" name="テキスト ボックス 154">
              <a:extLst>
                <a:ext uri="{FF2B5EF4-FFF2-40B4-BE49-F238E27FC236}">
                  <a16:creationId xmlns:a16="http://schemas.microsoft.com/office/drawing/2014/main" id="{05D3A07E-1F7C-449D-A924-4102B7E7D408}"/>
                </a:ext>
              </a:extLst>
            </p:cNvPr>
            <p:cNvSpPr txBox="1"/>
            <p:nvPr/>
          </p:nvSpPr>
          <p:spPr>
            <a:xfrm>
              <a:off x="3310391" y="3219725"/>
              <a:ext cx="930063" cy="276999"/>
            </a:xfrm>
            <a:prstGeom prst="rect">
              <a:avLst/>
            </a:prstGeom>
            <a:noFill/>
          </p:spPr>
          <p:txBody>
            <a:bodyPr wrap="none" rtlCol="0">
              <a:spAutoFit/>
            </a:bodyPr>
            <a:lstStyle/>
            <a:p>
              <a:r>
                <a:rPr lang="en-US" altLang="ja-JP" sz="1200" dirty="0"/>
                <a:t>Magic Tee</a:t>
              </a:r>
              <a:endParaRPr lang="ja-JP" altLang="en-US" sz="1200" dirty="0"/>
            </a:p>
          </p:txBody>
        </p:sp>
        <p:grpSp>
          <p:nvGrpSpPr>
            <p:cNvPr id="159" name="グループ化 158">
              <a:extLst>
                <a:ext uri="{FF2B5EF4-FFF2-40B4-BE49-F238E27FC236}">
                  <a16:creationId xmlns:a16="http://schemas.microsoft.com/office/drawing/2014/main" id="{429BF8B6-9717-40F6-827B-A2EA865FE57B}"/>
                </a:ext>
              </a:extLst>
            </p:cNvPr>
            <p:cNvGrpSpPr/>
            <p:nvPr/>
          </p:nvGrpSpPr>
          <p:grpSpPr>
            <a:xfrm>
              <a:off x="4218712" y="1185530"/>
              <a:ext cx="458561" cy="1013421"/>
              <a:chOff x="4776436" y="1234149"/>
              <a:chExt cx="458561" cy="1013421"/>
            </a:xfrm>
          </p:grpSpPr>
          <p:sp>
            <p:nvSpPr>
              <p:cNvPr id="150" name="正方形/長方形 149">
                <a:extLst>
                  <a:ext uri="{FF2B5EF4-FFF2-40B4-BE49-F238E27FC236}">
                    <a16:creationId xmlns:a16="http://schemas.microsoft.com/office/drawing/2014/main" id="{87778860-7D7C-4804-81D2-34E4FE403595}"/>
                  </a:ext>
                </a:extLst>
              </p:cNvPr>
              <p:cNvSpPr/>
              <p:nvPr/>
            </p:nvSpPr>
            <p:spPr>
              <a:xfrm>
                <a:off x="4881232" y="1234149"/>
                <a:ext cx="243259" cy="479123"/>
              </a:xfrm>
              <a:prstGeom prst="rect">
                <a:avLst/>
              </a:prstGeom>
              <a:solidFill>
                <a:srgbClr val="CC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56" name="正方形/長方形 155">
                <a:extLst>
                  <a:ext uri="{FF2B5EF4-FFF2-40B4-BE49-F238E27FC236}">
                    <a16:creationId xmlns:a16="http://schemas.microsoft.com/office/drawing/2014/main" id="{C7E8A525-8179-455A-B316-FEC1E658B66D}"/>
                  </a:ext>
                </a:extLst>
              </p:cNvPr>
              <p:cNvSpPr/>
              <p:nvPr/>
            </p:nvSpPr>
            <p:spPr>
              <a:xfrm>
                <a:off x="4840034" y="1712824"/>
                <a:ext cx="336995" cy="268720"/>
              </a:xfrm>
              <a:prstGeom prst="rect">
                <a:avLst/>
              </a:prstGeom>
              <a:solidFill>
                <a:srgbClr val="CC99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57" name="正方形/長方形 156">
                <a:extLst>
                  <a:ext uri="{FF2B5EF4-FFF2-40B4-BE49-F238E27FC236}">
                    <a16:creationId xmlns:a16="http://schemas.microsoft.com/office/drawing/2014/main" id="{413E6867-4117-4FCD-B976-0B227EDE1124}"/>
                  </a:ext>
                </a:extLst>
              </p:cNvPr>
              <p:cNvSpPr/>
              <p:nvPr/>
            </p:nvSpPr>
            <p:spPr>
              <a:xfrm>
                <a:off x="4776436" y="1978850"/>
                <a:ext cx="458561" cy="268720"/>
              </a:xfrm>
              <a:prstGeom prst="rect">
                <a:avLst/>
              </a:prstGeom>
              <a:solidFill>
                <a:srgbClr val="9999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grpSp>
        <p:sp>
          <p:nvSpPr>
            <p:cNvPr id="160" name="正方形/長方形 159">
              <a:extLst>
                <a:ext uri="{FF2B5EF4-FFF2-40B4-BE49-F238E27FC236}">
                  <a16:creationId xmlns:a16="http://schemas.microsoft.com/office/drawing/2014/main" id="{217259FA-3212-424A-86AB-D2EC3F39CC04}"/>
                </a:ext>
              </a:extLst>
            </p:cNvPr>
            <p:cNvSpPr/>
            <p:nvPr/>
          </p:nvSpPr>
          <p:spPr>
            <a:xfrm>
              <a:off x="6652592" y="1251654"/>
              <a:ext cx="1080120" cy="568032"/>
            </a:xfrm>
            <a:prstGeom prst="rect">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61" name="テキスト ボックス 160">
              <a:extLst>
                <a:ext uri="{FF2B5EF4-FFF2-40B4-BE49-F238E27FC236}">
                  <a16:creationId xmlns:a16="http://schemas.microsoft.com/office/drawing/2014/main" id="{B474B6F3-FB20-41F2-B983-23C66D7B6840}"/>
                </a:ext>
              </a:extLst>
            </p:cNvPr>
            <p:cNvSpPr txBox="1"/>
            <p:nvPr/>
          </p:nvSpPr>
          <p:spPr>
            <a:xfrm>
              <a:off x="6673871" y="1308526"/>
              <a:ext cx="1047083" cy="430887"/>
            </a:xfrm>
            <a:prstGeom prst="rect">
              <a:avLst/>
            </a:prstGeom>
            <a:noFill/>
          </p:spPr>
          <p:txBody>
            <a:bodyPr wrap="none" rtlCol="0">
              <a:spAutoFit/>
            </a:bodyPr>
            <a:lstStyle/>
            <a:p>
              <a:pPr algn="ctr"/>
              <a:r>
                <a:rPr lang="en-US" altLang="ja-JP" sz="1100" dirty="0">
                  <a:sym typeface="Symbol" panose="05050102010706020507" pitchFamily="18" charset="2"/>
                </a:rPr>
                <a:t>Klystron HV</a:t>
              </a:r>
            </a:p>
            <a:p>
              <a:pPr algn="ctr"/>
              <a:r>
                <a:rPr lang="en-US" altLang="ja-JP" sz="1100" dirty="0">
                  <a:sym typeface="Symbol" panose="05050102010706020507" pitchFamily="18" charset="2"/>
                </a:rPr>
                <a:t>power supply</a:t>
              </a:r>
              <a:endParaRPr lang="ja-JP" altLang="en-US" sz="1100" dirty="0"/>
            </a:p>
          </p:txBody>
        </p:sp>
        <p:cxnSp>
          <p:nvCxnSpPr>
            <p:cNvPr id="164" name="直線コネクタ 163">
              <a:extLst>
                <a:ext uri="{FF2B5EF4-FFF2-40B4-BE49-F238E27FC236}">
                  <a16:creationId xmlns:a16="http://schemas.microsoft.com/office/drawing/2014/main" id="{E41345A3-32F8-41C6-9B4C-702EC9FBCC85}"/>
                </a:ext>
              </a:extLst>
            </p:cNvPr>
            <p:cNvCxnSpPr>
              <a:cxnSpLocks/>
            </p:cNvCxnSpPr>
            <p:nvPr/>
          </p:nvCxnSpPr>
          <p:spPr>
            <a:xfrm>
              <a:off x="7742233" y="1624732"/>
              <a:ext cx="789080" cy="0"/>
            </a:xfrm>
            <a:prstGeom prst="line">
              <a:avLst/>
            </a:prstGeom>
            <a:ln w="28575">
              <a:solidFill>
                <a:srgbClr val="0070C0"/>
              </a:solidFill>
              <a:headEnd type="triangle" w="med" len="med"/>
            </a:ln>
          </p:spPr>
          <p:style>
            <a:lnRef idx="1">
              <a:schemeClr val="accent1"/>
            </a:lnRef>
            <a:fillRef idx="0">
              <a:schemeClr val="accent1"/>
            </a:fillRef>
            <a:effectRef idx="0">
              <a:schemeClr val="accent1"/>
            </a:effectRef>
            <a:fontRef idx="minor">
              <a:schemeClr val="tx1"/>
            </a:fontRef>
          </p:style>
        </p:cxnSp>
        <p:sp>
          <p:nvSpPr>
            <p:cNvPr id="166" name="テキスト ボックス 165">
              <a:extLst>
                <a:ext uri="{FF2B5EF4-FFF2-40B4-BE49-F238E27FC236}">
                  <a16:creationId xmlns:a16="http://schemas.microsoft.com/office/drawing/2014/main" id="{9EEFD643-1B7D-43B4-A1FC-E687E4F63630}"/>
                </a:ext>
              </a:extLst>
            </p:cNvPr>
            <p:cNvSpPr txBox="1"/>
            <p:nvPr/>
          </p:nvSpPr>
          <p:spPr>
            <a:xfrm>
              <a:off x="7677894" y="1149380"/>
              <a:ext cx="970138" cy="430887"/>
            </a:xfrm>
            <a:prstGeom prst="rect">
              <a:avLst/>
            </a:prstGeom>
            <a:noFill/>
          </p:spPr>
          <p:txBody>
            <a:bodyPr wrap="none" rtlCol="0">
              <a:spAutoFit/>
            </a:bodyPr>
            <a:lstStyle/>
            <a:p>
              <a:pPr algn="ctr"/>
              <a:r>
                <a:rPr lang="en-US" altLang="ja-JP" sz="1100" dirty="0">
                  <a:sym typeface="Symbol" panose="05050102010706020507" pitchFamily="18" charset="2"/>
                </a:rPr>
                <a:t>6.6 kV</a:t>
              </a:r>
            </a:p>
            <a:p>
              <a:pPr algn="ctr"/>
              <a:r>
                <a:rPr lang="en-US" altLang="ja-JP" sz="1100" dirty="0">
                  <a:sym typeface="Symbol" panose="05050102010706020507" pitchFamily="18" charset="2"/>
                </a:rPr>
                <a:t>Max. 2 MVA</a:t>
              </a:r>
              <a:endParaRPr lang="ja-JP" altLang="en-US" sz="1100" dirty="0"/>
            </a:p>
          </p:txBody>
        </p:sp>
        <p:sp>
          <p:nvSpPr>
            <p:cNvPr id="168" name="テキスト ボックス 167">
              <a:extLst>
                <a:ext uri="{FF2B5EF4-FFF2-40B4-BE49-F238E27FC236}">
                  <a16:creationId xmlns:a16="http://schemas.microsoft.com/office/drawing/2014/main" id="{43442112-DAF2-40B3-87CC-4A971A2C3D71}"/>
                </a:ext>
              </a:extLst>
            </p:cNvPr>
            <p:cNvSpPr txBox="1"/>
            <p:nvPr/>
          </p:nvSpPr>
          <p:spPr>
            <a:xfrm>
              <a:off x="5442799" y="1336898"/>
              <a:ext cx="1268297" cy="261610"/>
            </a:xfrm>
            <a:prstGeom prst="rect">
              <a:avLst/>
            </a:prstGeom>
            <a:noFill/>
          </p:spPr>
          <p:txBody>
            <a:bodyPr wrap="none" rtlCol="0">
              <a:spAutoFit/>
            </a:bodyPr>
            <a:lstStyle/>
            <a:p>
              <a:pPr algn="ctr"/>
              <a:r>
                <a:rPr lang="en-US" altLang="ja-JP" sz="1100" dirty="0">
                  <a:sym typeface="Symbol" panose="05050102010706020507" pitchFamily="18" charset="2"/>
                </a:rPr>
                <a:t>Max. 90 kV, 20 A</a:t>
              </a:r>
              <a:endParaRPr lang="ja-JP" altLang="en-US" sz="1100" dirty="0"/>
            </a:p>
          </p:txBody>
        </p:sp>
        <p:cxnSp>
          <p:nvCxnSpPr>
            <p:cNvPr id="171" name="直線矢印コネクタ 170">
              <a:extLst>
                <a:ext uri="{FF2B5EF4-FFF2-40B4-BE49-F238E27FC236}">
                  <a16:creationId xmlns:a16="http://schemas.microsoft.com/office/drawing/2014/main" id="{C40736F0-A788-412B-9444-90876B3970CC}"/>
                </a:ext>
              </a:extLst>
            </p:cNvPr>
            <p:cNvCxnSpPr/>
            <p:nvPr/>
          </p:nvCxnSpPr>
          <p:spPr>
            <a:xfrm flipH="1">
              <a:off x="3640716" y="1336898"/>
              <a:ext cx="300476" cy="0"/>
            </a:xfrm>
            <a:prstGeom prst="straightConnector1">
              <a:avLst/>
            </a:prstGeom>
            <a:ln w="19050">
              <a:solidFill>
                <a:srgbClr val="CC3300"/>
              </a:solidFill>
              <a:tailEnd type="triangle"/>
            </a:ln>
          </p:spPr>
          <p:style>
            <a:lnRef idx="1">
              <a:schemeClr val="accent1"/>
            </a:lnRef>
            <a:fillRef idx="0">
              <a:schemeClr val="accent1"/>
            </a:fillRef>
            <a:effectRef idx="0">
              <a:schemeClr val="accent1"/>
            </a:effectRef>
            <a:fontRef idx="minor">
              <a:schemeClr val="tx1"/>
            </a:fontRef>
          </p:style>
        </p:cxnSp>
        <p:sp>
          <p:nvSpPr>
            <p:cNvPr id="172" name="テキスト ボックス 171">
              <a:extLst>
                <a:ext uri="{FF2B5EF4-FFF2-40B4-BE49-F238E27FC236}">
                  <a16:creationId xmlns:a16="http://schemas.microsoft.com/office/drawing/2014/main" id="{50E207F0-1FAB-4DF6-B376-C8766C686956}"/>
                </a:ext>
              </a:extLst>
            </p:cNvPr>
            <p:cNvSpPr txBox="1"/>
            <p:nvPr/>
          </p:nvSpPr>
          <p:spPr>
            <a:xfrm>
              <a:off x="3040017" y="859690"/>
              <a:ext cx="1377300" cy="430887"/>
            </a:xfrm>
            <a:prstGeom prst="rect">
              <a:avLst/>
            </a:prstGeom>
            <a:noFill/>
          </p:spPr>
          <p:txBody>
            <a:bodyPr wrap="none" rtlCol="0">
              <a:spAutoFit/>
            </a:bodyPr>
            <a:lstStyle/>
            <a:p>
              <a:pPr algn="ctr"/>
              <a:r>
                <a:rPr lang="en-US" altLang="ja-JP" sz="1100" dirty="0">
                  <a:sym typeface="Symbol" panose="05050102010706020507" pitchFamily="18" charset="2"/>
                </a:rPr>
                <a:t>480 kW (200 mA)</a:t>
              </a:r>
            </a:p>
            <a:p>
              <a:pPr algn="ctr"/>
              <a:r>
                <a:rPr lang="en-US" altLang="ja-JP" sz="1100" dirty="0">
                  <a:sym typeface="Symbol" panose="05050102010706020507" pitchFamily="18" charset="2"/>
                </a:rPr>
                <a:t>220 kW (no beam)</a:t>
              </a:r>
              <a:endParaRPr lang="ja-JP" altLang="en-US" sz="1100" dirty="0"/>
            </a:p>
          </p:txBody>
        </p:sp>
        <p:cxnSp>
          <p:nvCxnSpPr>
            <p:cNvPr id="175" name="直線矢印コネクタ 174">
              <a:extLst>
                <a:ext uri="{FF2B5EF4-FFF2-40B4-BE49-F238E27FC236}">
                  <a16:creationId xmlns:a16="http://schemas.microsoft.com/office/drawing/2014/main" id="{E2C76758-4F51-459D-BA00-6E269716A0D0}"/>
                </a:ext>
              </a:extLst>
            </p:cNvPr>
            <p:cNvCxnSpPr>
              <a:cxnSpLocks/>
            </p:cNvCxnSpPr>
            <p:nvPr/>
          </p:nvCxnSpPr>
          <p:spPr>
            <a:xfrm rot="16200000" flipH="1">
              <a:off x="4575752" y="5052118"/>
              <a:ext cx="300476" cy="0"/>
            </a:xfrm>
            <a:prstGeom prst="straightConnector1">
              <a:avLst/>
            </a:prstGeom>
            <a:ln w="19050">
              <a:solidFill>
                <a:srgbClr val="CC3300"/>
              </a:solidFill>
              <a:tailEnd type="triangle"/>
            </a:ln>
          </p:spPr>
          <p:style>
            <a:lnRef idx="1">
              <a:schemeClr val="accent1"/>
            </a:lnRef>
            <a:fillRef idx="0">
              <a:schemeClr val="accent1"/>
            </a:fillRef>
            <a:effectRef idx="0">
              <a:schemeClr val="accent1"/>
            </a:effectRef>
            <a:fontRef idx="minor">
              <a:schemeClr val="tx1"/>
            </a:fontRef>
          </p:style>
        </p:cxnSp>
        <p:sp>
          <p:nvSpPr>
            <p:cNvPr id="176" name="テキスト ボックス 175">
              <a:extLst>
                <a:ext uri="{FF2B5EF4-FFF2-40B4-BE49-F238E27FC236}">
                  <a16:creationId xmlns:a16="http://schemas.microsoft.com/office/drawing/2014/main" id="{81CE86D8-0AA0-4D8C-823E-FC587EB4B056}"/>
                </a:ext>
              </a:extLst>
            </p:cNvPr>
            <p:cNvSpPr txBox="1"/>
            <p:nvPr/>
          </p:nvSpPr>
          <p:spPr>
            <a:xfrm>
              <a:off x="2241052" y="2064155"/>
              <a:ext cx="942887" cy="461665"/>
            </a:xfrm>
            <a:prstGeom prst="rect">
              <a:avLst/>
            </a:prstGeom>
            <a:noFill/>
          </p:spPr>
          <p:txBody>
            <a:bodyPr wrap="none" rtlCol="0">
              <a:spAutoFit/>
            </a:bodyPr>
            <a:lstStyle/>
            <a:p>
              <a:pPr algn="ctr"/>
              <a:r>
                <a:rPr lang="en-US" altLang="ja-JP" sz="1200" dirty="0"/>
                <a:t>WR-1800</a:t>
              </a:r>
            </a:p>
            <a:p>
              <a:pPr algn="ctr"/>
              <a:r>
                <a:rPr lang="en-US" altLang="ja-JP" sz="1200" dirty="0"/>
                <a:t>waveguide</a:t>
              </a:r>
              <a:endParaRPr lang="ja-JP" altLang="en-US" sz="1200" dirty="0"/>
            </a:p>
          </p:txBody>
        </p:sp>
        <p:sp>
          <p:nvSpPr>
            <p:cNvPr id="177" name="テキスト ボックス 176">
              <a:extLst>
                <a:ext uri="{FF2B5EF4-FFF2-40B4-BE49-F238E27FC236}">
                  <a16:creationId xmlns:a16="http://schemas.microsoft.com/office/drawing/2014/main" id="{D1C056B3-4553-4730-AB9E-7C315A6134B5}"/>
                </a:ext>
              </a:extLst>
            </p:cNvPr>
            <p:cNvSpPr txBox="1"/>
            <p:nvPr/>
          </p:nvSpPr>
          <p:spPr>
            <a:xfrm>
              <a:off x="1306515" y="3075958"/>
              <a:ext cx="942887" cy="461665"/>
            </a:xfrm>
            <a:prstGeom prst="rect">
              <a:avLst/>
            </a:prstGeom>
            <a:noFill/>
          </p:spPr>
          <p:txBody>
            <a:bodyPr wrap="none" rtlCol="0">
              <a:spAutoFit/>
            </a:bodyPr>
            <a:lstStyle/>
            <a:p>
              <a:pPr algn="ctr"/>
              <a:r>
                <a:rPr lang="en-US" altLang="ja-JP" sz="1200" dirty="0"/>
                <a:t>WR-1500</a:t>
              </a:r>
            </a:p>
            <a:p>
              <a:pPr algn="ctr"/>
              <a:r>
                <a:rPr lang="en-US" altLang="ja-JP" sz="1200" dirty="0"/>
                <a:t>waveguide</a:t>
              </a:r>
              <a:endParaRPr lang="ja-JP" altLang="en-US" sz="1200" dirty="0"/>
            </a:p>
          </p:txBody>
        </p:sp>
        <p:sp>
          <p:nvSpPr>
            <p:cNvPr id="184" name="テキスト ボックス 183">
              <a:extLst>
                <a:ext uri="{FF2B5EF4-FFF2-40B4-BE49-F238E27FC236}">
                  <a16:creationId xmlns:a16="http://schemas.microsoft.com/office/drawing/2014/main" id="{9CB32473-5D7C-4324-9055-DE449C33FF0D}"/>
                </a:ext>
              </a:extLst>
            </p:cNvPr>
            <p:cNvSpPr txBox="1"/>
            <p:nvPr/>
          </p:nvSpPr>
          <p:spPr>
            <a:xfrm>
              <a:off x="2468894" y="6351654"/>
              <a:ext cx="1351652" cy="276999"/>
            </a:xfrm>
            <a:prstGeom prst="rect">
              <a:avLst/>
            </a:prstGeom>
            <a:noFill/>
          </p:spPr>
          <p:txBody>
            <a:bodyPr wrap="none" rtlCol="0">
              <a:spAutoFit/>
            </a:bodyPr>
            <a:lstStyle/>
            <a:p>
              <a:pPr algn="ctr"/>
              <a:r>
                <a:rPr lang="en-US" altLang="ja-JP" sz="1200" dirty="0"/>
                <a:t>Frequency tuner</a:t>
              </a:r>
              <a:endParaRPr lang="ja-JP" altLang="en-US" sz="1200" dirty="0"/>
            </a:p>
          </p:txBody>
        </p:sp>
        <p:cxnSp>
          <p:nvCxnSpPr>
            <p:cNvPr id="186" name="直線コネクタ 185">
              <a:extLst>
                <a:ext uri="{FF2B5EF4-FFF2-40B4-BE49-F238E27FC236}">
                  <a16:creationId xmlns:a16="http://schemas.microsoft.com/office/drawing/2014/main" id="{D2D83998-8B4A-4173-A985-FE60AF24E4AA}"/>
                </a:ext>
              </a:extLst>
            </p:cNvPr>
            <p:cNvCxnSpPr>
              <a:cxnSpLocks/>
              <a:stCxn id="43" idx="3"/>
            </p:cNvCxnSpPr>
            <p:nvPr/>
          </p:nvCxnSpPr>
          <p:spPr>
            <a:xfrm>
              <a:off x="2579720" y="6274949"/>
              <a:ext cx="146348" cy="15341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92" name="正方形/長方形 191">
              <a:extLst>
                <a:ext uri="{FF2B5EF4-FFF2-40B4-BE49-F238E27FC236}">
                  <a16:creationId xmlns:a16="http://schemas.microsoft.com/office/drawing/2014/main" id="{C172BD95-444A-4917-B95B-1E53A758E2A4}"/>
                </a:ext>
              </a:extLst>
            </p:cNvPr>
            <p:cNvSpPr/>
            <p:nvPr/>
          </p:nvSpPr>
          <p:spPr>
            <a:xfrm>
              <a:off x="6310548" y="1921960"/>
              <a:ext cx="1646321" cy="2662986"/>
            </a:xfrm>
            <a:prstGeom prst="rect">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93" name="テキスト ボックス 192">
              <a:extLst>
                <a:ext uri="{FF2B5EF4-FFF2-40B4-BE49-F238E27FC236}">
                  <a16:creationId xmlns:a16="http://schemas.microsoft.com/office/drawing/2014/main" id="{9EB46AF6-59D7-4AB3-BFEB-03A0E47BD673}"/>
                </a:ext>
              </a:extLst>
            </p:cNvPr>
            <p:cNvSpPr txBox="1"/>
            <p:nvPr/>
          </p:nvSpPr>
          <p:spPr>
            <a:xfrm>
              <a:off x="6213530" y="4193135"/>
              <a:ext cx="1519968" cy="430887"/>
            </a:xfrm>
            <a:prstGeom prst="rect">
              <a:avLst/>
            </a:prstGeom>
            <a:noFill/>
          </p:spPr>
          <p:txBody>
            <a:bodyPr wrap="none" rtlCol="0">
              <a:spAutoFit/>
            </a:bodyPr>
            <a:lstStyle/>
            <a:p>
              <a:pPr algn="ctr"/>
              <a:r>
                <a:rPr lang="en-US" altLang="ja-JP" sz="1100" dirty="0">
                  <a:sym typeface="Symbol" panose="05050102010706020507" pitchFamily="18" charset="2"/>
                </a:rPr>
                <a:t>Low level RF system</a:t>
              </a:r>
            </a:p>
            <a:p>
              <a:pPr algn="ctr"/>
              <a:r>
                <a:rPr lang="en-US" altLang="ja-JP" sz="1100" dirty="0">
                  <a:sym typeface="Symbol" panose="05050102010706020507" pitchFamily="18" charset="2"/>
                </a:rPr>
                <a:t>Micro-TCA.4</a:t>
              </a:r>
            </a:p>
          </p:txBody>
        </p:sp>
        <p:sp>
          <p:nvSpPr>
            <p:cNvPr id="194" name="正方形/長方形 193">
              <a:extLst>
                <a:ext uri="{FF2B5EF4-FFF2-40B4-BE49-F238E27FC236}">
                  <a16:creationId xmlns:a16="http://schemas.microsoft.com/office/drawing/2014/main" id="{C61C1025-0FB7-4B9A-976C-A3333C8D06C3}"/>
                </a:ext>
              </a:extLst>
            </p:cNvPr>
            <p:cNvSpPr/>
            <p:nvPr/>
          </p:nvSpPr>
          <p:spPr>
            <a:xfrm>
              <a:off x="6841175" y="4814278"/>
              <a:ext cx="730827" cy="298516"/>
            </a:xfrm>
            <a:prstGeom prst="rect">
              <a:avLst/>
            </a:prstGeom>
            <a:solidFill>
              <a:srgbClr val="CC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95" name="テキスト ボックス 194">
              <a:extLst>
                <a:ext uri="{FF2B5EF4-FFF2-40B4-BE49-F238E27FC236}">
                  <a16:creationId xmlns:a16="http://schemas.microsoft.com/office/drawing/2014/main" id="{72F168DC-B059-4445-BA05-05537762281C}"/>
                </a:ext>
              </a:extLst>
            </p:cNvPr>
            <p:cNvSpPr txBox="1"/>
            <p:nvPr/>
          </p:nvSpPr>
          <p:spPr>
            <a:xfrm>
              <a:off x="6841557" y="4822574"/>
              <a:ext cx="750526" cy="261610"/>
            </a:xfrm>
            <a:prstGeom prst="rect">
              <a:avLst/>
            </a:prstGeom>
            <a:noFill/>
          </p:spPr>
          <p:txBody>
            <a:bodyPr wrap="none" rtlCol="0">
              <a:spAutoFit/>
            </a:bodyPr>
            <a:lstStyle/>
            <a:p>
              <a:pPr algn="ctr"/>
              <a:r>
                <a:rPr lang="en-US" altLang="ja-JP" sz="1100" dirty="0">
                  <a:sym typeface="Symbol" panose="05050102010706020507" pitchFamily="18" charset="2"/>
                </a:rPr>
                <a:t>Interlock</a:t>
              </a:r>
            </a:p>
          </p:txBody>
        </p:sp>
        <p:sp>
          <p:nvSpPr>
            <p:cNvPr id="198" name="正方形/長方形 197">
              <a:extLst>
                <a:ext uri="{FF2B5EF4-FFF2-40B4-BE49-F238E27FC236}">
                  <a16:creationId xmlns:a16="http://schemas.microsoft.com/office/drawing/2014/main" id="{A6C03D5D-2D6E-4389-92C4-4C8A1617DE73}"/>
                </a:ext>
              </a:extLst>
            </p:cNvPr>
            <p:cNvSpPr/>
            <p:nvPr/>
          </p:nvSpPr>
          <p:spPr>
            <a:xfrm>
              <a:off x="6846146" y="5297245"/>
              <a:ext cx="1080120" cy="298516"/>
            </a:xfrm>
            <a:prstGeom prst="rect">
              <a:avLst/>
            </a:prstGeom>
            <a:solidFill>
              <a:srgbClr val="CC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96" name="テキスト ボックス 195">
              <a:extLst>
                <a:ext uri="{FF2B5EF4-FFF2-40B4-BE49-F238E27FC236}">
                  <a16:creationId xmlns:a16="http://schemas.microsoft.com/office/drawing/2014/main" id="{C22CDCBE-14FA-4D00-88C4-55AAED025F9D}"/>
                </a:ext>
              </a:extLst>
            </p:cNvPr>
            <p:cNvSpPr txBox="1"/>
            <p:nvPr/>
          </p:nvSpPr>
          <p:spPr>
            <a:xfrm>
              <a:off x="6832681" y="5315698"/>
              <a:ext cx="1055097" cy="261610"/>
            </a:xfrm>
            <a:prstGeom prst="rect">
              <a:avLst/>
            </a:prstGeom>
            <a:noFill/>
          </p:spPr>
          <p:txBody>
            <a:bodyPr wrap="none" rtlCol="0">
              <a:spAutoFit/>
            </a:bodyPr>
            <a:lstStyle/>
            <a:p>
              <a:pPr algn="ctr"/>
              <a:r>
                <a:rPr lang="en-US" altLang="ja-JP" sz="1100" dirty="0">
                  <a:sym typeface="Symbol" panose="05050102010706020507" pitchFamily="18" charset="2"/>
                </a:rPr>
                <a:t>Tuner control</a:t>
              </a:r>
            </a:p>
          </p:txBody>
        </p:sp>
        <p:grpSp>
          <p:nvGrpSpPr>
            <p:cNvPr id="22" name="グループ化 21">
              <a:extLst>
                <a:ext uri="{FF2B5EF4-FFF2-40B4-BE49-F238E27FC236}">
                  <a16:creationId xmlns:a16="http://schemas.microsoft.com/office/drawing/2014/main" id="{B6B3101C-F088-2190-FD7E-A5D974F28EA3}"/>
                </a:ext>
              </a:extLst>
            </p:cNvPr>
            <p:cNvGrpSpPr/>
            <p:nvPr/>
          </p:nvGrpSpPr>
          <p:grpSpPr>
            <a:xfrm>
              <a:off x="5215304" y="2122637"/>
              <a:ext cx="936475" cy="311627"/>
              <a:chOff x="5632650" y="2110787"/>
              <a:chExt cx="936475" cy="311627"/>
            </a:xfrm>
          </p:grpSpPr>
          <p:sp>
            <p:nvSpPr>
              <p:cNvPr id="199" name="正方形/長方形 198">
                <a:extLst>
                  <a:ext uri="{FF2B5EF4-FFF2-40B4-BE49-F238E27FC236}">
                    <a16:creationId xmlns:a16="http://schemas.microsoft.com/office/drawing/2014/main" id="{DF3E73A8-6D9D-4709-804B-0A91A49E81A4}"/>
                  </a:ext>
                </a:extLst>
              </p:cNvPr>
              <p:cNvSpPr/>
              <p:nvPr/>
            </p:nvSpPr>
            <p:spPr>
              <a:xfrm>
                <a:off x="5635721" y="2110787"/>
                <a:ext cx="896164" cy="311627"/>
              </a:xfrm>
              <a:prstGeom prst="rect">
                <a:avLst/>
              </a:prstGeom>
              <a:solidFill>
                <a:srgbClr val="CC99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200" name="テキスト ボックス 199">
                <a:extLst>
                  <a:ext uri="{FF2B5EF4-FFF2-40B4-BE49-F238E27FC236}">
                    <a16:creationId xmlns:a16="http://schemas.microsoft.com/office/drawing/2014/main" id="{0BAC9292-9BA6-4967-8859-28D0CCA3383C}"/>
                  </a:ext>
                </a:extLst>
              </p:cNvPr>
              <p:cNvSpPr txBox="1"/>
              <p:nvPr/>
            </p:nvSpPr>
            <p:spPr>
              <a:xfrm>
                <a:off x="5632650" y="2125770"/>
                <a:ext cx="936475" cy="261610"/>
              </a:xfrm>
              <a:prstGeom prst="rect">
                <a:avLst/>
              </a:prstGeom>
              <a:noFill/>
            </p:spPr>
            <p:txBody>
              <a:bodyPr wrap="none" rtlCol="0">
                <a:spAutoFit/>
              </a:bodyPr>
              <a:lstStyle/>
              <a:p>
                <a:pPr algn="ctr"/>
                <a:r>
                  <a:rPr lang="en-US" altLang="ja-JP" sz="1100" dirty="0">
                    <a:sym typeface="Symbol" panose="05050102010706020507" pitchFamily="18" charset="2"/>
                  </a:rPr>
                  <a:t>Driver amp.</a:t>
                </a:r>
              </a:p>
            </p:txBody>
          </p:sp>
        </p:grpSp>
        <p:sp>
          <p:nvSpPr>
            <p:cNvPr id="201" name="フリーフォーム: 図形 200">
              <a:extLst>
                <a:ext uri="{FF2B5EF4-FFF2-40B4-BE49-F238E27FC236}">
                  <a16:creationId xmlns:a16="http://schemas.microsoft.com/office/drawing/2014/main" id="{8C9E9BFA-09B2-4E9D-B02D-F6C90759B702}"/>
                </a:ext>
              </a:extLst>
            </p:cNvPr>
            <p:cNvSpPr/>
            <p:nvPr/>
          </p:nvSpPr>
          <p:spPr>
            <a:xfrm>
              <a:off x="4639564" y="1867412"/>
              <a:ext cx="556564" cy="397052"/>
            </a:xfrm>
            <a:custGeom>
              <a:avLst/>
              <a:gdLst>
                <a:gd name="connsiteX0" fmla="*/ 584947 w 584947"/>
                <a:gd name="connsiteY0" fmla="*/ 941294 h 941294"/>
                <a:gd name="connsiteX1" fmla="*/ 235324 w 584947"/>
                <a:gd name="connsiteY1" fmla="*/ 941294 h 941294"/>
                <a:gd name="connsiteX2" fmla="*/ 235324 w 584947"/>
                <a:gd name="connsiteY2" fmla="*/ 0 h 941294"/>
                <a:gd name="connsiteX3" fmla="*/ 0 w 584947"/>
                <a:gd name="connsiteY3" fmla="*/ 0 h 941294"/>
              </a:gdLst>
              <a:ahLst/>
              <a:cxnLst>
                <a:cxn ang="0">
                  <a:pos x="connsiteX0" y="connsiteY0"/>
                </a:cxn>
                <a:cxn ang="0">
                  <a:pos x="connsiteX1" y="connsiteY1"/>
                </a:cxn>
                <a:cxn ang="0">
                  <a:pos x="connsiteX2" y="connsiteY2"/>
                </a:cxn>
                <a:cxn ang="0">
                  <a:pos x="connsiteX3" y="connsiteY3"/>
                </a:cxn>
              </a:cxnLst>
              <a:rect l="l" t="t" r="r" b="b"/>
              <a:pathLst>
                <a:path w="584947" h="941294">
                  <a:moveTo>
                    <a:pt x="584947" y="941294"/>
                  </a:moveTo>
                  <a:lnTo>
                    <a:pt x="235324" y="941294"/>
                  </a:lnTo>
                  <a:lnTo>
                    <a:pt x="235324" y="0"/>
                  </a:lnTo>
                  <a:lnTo>
                    <a:pt x="0" y="0"/>
                  </a:lnTo>
                </a:path>
              </a:pathLst>
            </a:custGeom>
            <a:noFill/>
            <a:ln w="19050">
              <a:solidFill>
                <a:srgbClr val="7030A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05" name="直線矢印コネクタ 204">
              <a:extLst>
                <a:ext uri="{FF2B5EF4-FFF2-40B4-BE49-F238E27FC236}">
                  <a16:creationId xmlns:a16="http://schemas.microsoft.com/office/drawing/2014/main" id="{F4D5E93C-C6EE-4637-931E-A6EBE3352584}"/>
                </a:ext>
              </a:extLst>
            </p:cNvPr>
            <p:cNvCxnSpPr>
              <a:cxnSpLocks/>
            </p:cNvCxnSpPr>
            <p:nvPr/>
          </p:nvCxnSpPr>
          <p:spPr>
            <a:xfrm flipH="1">
              <a:off x="6106161" y="2255303"/>
              <a:ext cx="308746"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06" name="直線矢印コネクタ 205">
              <a:extLst>
                <a:ext uri="{FF2B5EF4-FFF2-40B4-BE49-F238E27FC236}">
                  <a16:creationId xmlns:a16="http://schemas.microsoft.com/office/drawing/2014/main" id="{1CC4CD3B-D9E1-4690-9C88-E500AD289F81}"/>
                </a:ext>
              </a:extLst>
            </p:cNvPr>
            <p:cNvCxnSpPr>
              <a:cxnSpLocks/>
            </p:cNvCxnSpPr>
            <p:nvPr/>
          </p:nvCxnSpPr>
          <p:spPr>
            <a:xfrm flipH="1">
              <a:off x="6633805" y="2264464"/>
              <a:ext cx="1950031"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08" name="テキスト ボックス 207">
              <a:extLst>
                <a:ext uri="{FF2B5EF4-FFF2-40B4-BE49-F238E27FC236}">
                  <a16:creationId xmlns:a16="http://schemas.microsoft.com/office/drawing/2014/main" id="{AC1306D0-0E34-481E-8A87-023C06DE781E}"/>
                </a:ext>
              </a:extLst>
            </p:cNvPr>
            <p:cNvSpPr txBox="1"/>
            <p:nvPr/>
          </p:nvSpPr>
          <p:spPr>
            <a:xfrm>
              <a:off x="4683851" y="2237591"/>
              <a:ext cx="612668" cy="261610"/>
            </a:xfrm>
            <a:prstGeom prst="rect">
              <a:avLst/>
            </a:prstGeom>
            <a:noFill/>
          </p:spPr>
          <p:txBody>
            <a:bodyPr wrap="none" rtlCol="0">
              <a:spAutoFit/>
            </a:bodyPr>
            <a:lstStyle/>
            <a:p>
              <a:pPr algn="ctr"/>
              <a:r>
                <a:rPr lang="en-US" altLang="ja-JP" sz="1100" dirty="0">
                  <a:sym typeface="Symbol" panose="05050102010706020507" pitchFamily="18" charset="2"/>
                </a:rPr>
                <a:t>~10 W</a:t>
              </a:r>
              <a:endParaRPr lang="ja-JP" altLang="en-US" sz="1100" dirty="0"/>
            </a:p>
          </p:txBody>
        </p:sp>
        <p:sp>
          <p:nvSpPr>
            <p:cNvPr id="209" name="テキスト ボックス 208">
              <a:extLst>
                <a:ext uri="{FF2B5EF4-FFF2-40B4-BE49-F238E27FC236}">
                  <a16:creationId xmlns:a16="http://schemas.microsoft.com/office/drawing/2014/main" id="{9387016C-14E5-4A5C-9160-428CD4F71E2A}"/>
                </a:ext>
              </a:extLst>
            </p:cNvPr>
            <p:cNvSpPr txBox="1"/>
            <p:nvPr/>
          </p:nvSpPr>
          <p:spPr>
            <a:xfrm>
              <a:off x="7913040" y="1828479"/>
              <a:ext cx="864339" cy="430887"/>
            </a:xfrm>
            <a:prstGeom prst="rect">
              <a:avLst/>
            </a:prstGeom>
            <a:noFill/>
          </p:spPr>
          <p:txBody>
            <a:bodyPr wrap="none" rtlCol="0">
              <a:spAutoFit/>
            </a:bodyPr>
            <a:lstStyle/>
            <a:p>
              <a:pPr algn="ctr"/>
              <a:r>
                <a:rPr lang="en-US" altLang="ja-JP" sz="1100" dirty="0">
                  <a:sym typeface="Symbol" panose="05050102010706020507" pitchFamily="18" charset="2"/>
                </a:rPr>
                <a:t>Master RF</a:t>
              </a:r>
            </a:p>
            <a:p>
              <a:pPr algn="ctr"/>
              <a:r>
                <a:rPr lang="en-US" altLang="ja-JP" sz="1100" dirty="0">
                  <a:sym typeface="Symbol" panose="05050102010706020507" pitchFamily="18" charset="2"/>
                </a:rPr>
                <a:t>509 MHz</a:t>
              </a:r>
              <a:endParaRPr lang="ja-JP" altLang="en-US" sz="1100" dirty="0"/>
            </a:p>
          </p:txBody>
        </p:sp>
        <p:cxnSp>
          <p:nvCxnSpPr>
            <p:cNvPr id="210" name="直線矢印コネクタ 209">
              <a:extLst>
                <a:ext uri="{FF2B5EF4-FFF2-40B4-BE49-F238E27FC236}">
                  <a16:creationId xmlns:a16="http://schemas.microsoft.com/office/drawing/2014/main" id="{25E67A2C-0FD1-481F-AFCD-B0488D90E999}"/>
                </a:ext>
              </a:extLst>
            </p:cNvPr>
            <p:cNvCxnSpPr>
              <a:cxnSpLocks/>
            </p:cNvCxnSpPr>
            <p:nvPr/>
          </p:nvCxnSpPr>
          <p:spPr>
            <a:xfrm flipH="1">
              <a:off x="7962894" y="4083945"/>
              <a:ext cx="643460" cy="0"/>
            </a:xfrm>
            <a:prstGeom prst="straightConnector1">
              <a:avLst/>
            </a:prstGeom>
            <a:ln w="19050">
              <a:solidFill>
                <a:srgbClr val="0099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2" name="テキスト ボックス 211">
              <a:extLst>
                <a:ext uri="{FF2B5EF4-FFF2-40B4-BE49-F238E27FC236}">
                  <a16:creationId xmlns:a16="http://schemas.microsoft.com/office/drawing/2014/main" id="{CDDAEB15-7F4D-4ADA-9FB8-B9FA5D0FD9D3}"/>
                </a:ext>
              </a:extLst>
            </p:cNvPr>
            <p:cNvSpPr txBox="1"/>
            <p:nvPr/>
          </p:nvSpPr>
          <p:spPr>
            <a:xfrm>
              <a:off x="7935482" y="3752854"/>
              <a:ext cx="742511" cy="261610"/>
            </a:xfrm>
            <a:prstGeom prst="rect">
              <a:avLst/>
            </a:prstGeom>
            <a:noFill/>
          </p:spPr>
          <p:txBody>
            <a:bodyPr wrap="none" rtlCol="0">
              <a:spAutoFit/>
            </a:bodyPr>
            <a:lstStyle/>
            <a:p>
              <a:pPr algn="ctr"/>
              <a:r>
                <a:rPr lang="en-US" altLang="ja-JP" sz="1100" dirty="0">
                  <a:sym typeface="Symbol" panose="05050102010706020507" pitchFamily="18" charset="2"/>
                </a:rPr>
                <a:t>Ethernet</a:t>
              </a:r>
              <a:endParaRPr lang="ja-JP" altLang="en-US" sz="1100" dirty="0"/>
            </a:p>
          </p:txBody>
        </p:sp>
        <p:sp>
          <p:nvSpPr>
            <p:cNvPr id="218" name="フリーフォーム: 図形 217">
              <a:extLst>
                <a:ext uri="{FF2B5EF4-FFF2-40B4-BE49-F238E27FC236}">
                  <a16:creationId xmlns:a16="http://schemas.microsoft.com/office/drawing/2014/main" id="{6F598ABC-009D-4D30-972B-08F8F74AF8CE}"/>
                </a:ext>
              </a:extLst>
            </p:cNvPr>
            <p:cNvSpPr/>
            <p:nvPr/>
          </p:nvSpPr>
          <p:spPr>
            <a:xfrm>
              <a:off x="7565224" y="4570523"/>
              <a:ext cx="148106" cy="329632"/>
            </a:xfrm>
            <a:custGeom>
              <a:avLst/>
              <a:gdLst>
                <a:gd name="connsiteX0" fmla="*/ 0 w 134471"/>
                <a:gd name="connsiteY0" fmla="*/ 329453 h 329453"/>
                <a:gd name="connsiteX1" fmla="*/ 0 w 134471"/>
                <a:gd name="connsiteY1" fmla="*/ 329453 h 329453"/>
                <a:gd name="connsiteX2" fmla="*/ 134471 w 134471"/>
                <a:gd name="connsiteY2" fmla="*/ 329453 h 329453"/>
                <a:gd name="connsiteX3" fmla="*/ 134471 w 134471"/>
                <a:gd name="connsiteY3" fmla="*/ 0 h 329453"/>
              </a:gdLst>
              <a:ahLst/>
              <a:cxnLst>
                <a:cxn ang="0">
                  <a:pos x="connsiteX0" y="connsiteY0"/>
                </a:cxn>
                <a:cxn ang="0">
                  <a:pos x="connsiteX1" y="connsiteY1"/>
                </a:cxn>
                <a:cxn ang="0">
                  <a:pos x="connsiteX2" y="connsiteY2"/>
                </a:cxn>
                <a:cxn ang="0">
                  <a:pos x="connsiteX3" y="connsiteY3"/>
                </a:cxn>
              </a:cxnLst>
              <a:rect l="l" t="t" r="r" b="b"/>
              <a:pathLst>
                <a:path w="134471" h="329453">
                  <a:moveTo>
                    <a:pt x="0" y="329453"/>
                  </a:moveTo>
                  <a:lnTo>
                    <a:pt x="0" y="329453"/>
                  </a:lnTo>
                  <a:lnTo>
                    <a:pt x="134471" y="329453"/>
                  </a:lnTo>
                  <a:lnTo>
                    <a:pt x="134471" y="0"/>
                  </a:lnTo>
                </a:path>
              </a:pathLst>
            </a:custGeom>
            <a:noFill/>
            <a:ln w="19050">
              <a:solidFill>
                <a:srgbClr val="7030A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20" name="直線コネクタ 219">
              <a:extLst>
                <a:ext uri="{FF2B5EF4-FFF2-40B4-BE49-F238E27FC236}">
                  <a16:creationId xmlns:a16="http://schemas.microsoft.com/office/drawing/2014/main" id="{420FD743-36F3-4BEC-BA5D-D82980C6AE13}"/>
                </a:ext>
              </a:extLst>
            </p:cNvPr>
            <p:cNvCxnSpPr>
              <a:cxnSpLocks/>
            </p:cNvCxnSpPr>
            <p:nvPr/>
          </p:nvCxnSpPr>
          <p:spPr>
            <a:xfrm>
              <a:off x="7836458" y="4584946"/>
              <a:ext cx="0" cy="712299"/>
            </a:xfrm>
            <a:prstGeom prst="line">
              <a:avLst/>
            </a:prstGeom>
            <a:ln w="19050">
              <a:solidFill>
                <a:srgbClr val="0099FF"/>
              </a:solidFill>
            </a:ln>
          </p:spPr>
          <p:style>
            <a:lnRef idx="1">
              <a:schemeClr val="accent1"/>
            </a:lnRef>
            <a:fillRef idx="0">
              <a:schemeClr val="accent1"/>
            </a:fillRef>
            <a:effectRef idx="0">
              <a:schemeClr val="accent1"/>
            </a:effectRef>
            <a:fontRef idx="minor">
              <a:schemeClr val="tx1"/>
            </a:fontRef>
          </p:style>
        </p:cxnSp>
        <p:cxnSp>
          <p:nvCxnSpPr>
            <p:cNvPr id="225" name="直線コネクタ 224">
              <a:extLst>
                <a:ext uri="{FF2B5EF4-FFF2-40B4-BE49-F238E27FC236}">
                  <a16:creationId xmlns:a16="http://schemas.microsoft.com/office/drawing/2014/main" id="{A018927B-0476-4D74-A229-A39DC4AFEF21}"/>
                </a:ext>
              </a:extLst>
            </p:cNvPr>
            <p:cNvCxnSpPr/>
            <p:nvPr/>
          </p:nvCxnSpPr>
          <p:spPr>
            <a:xfrm>
              <a:off x="7572002" y="5067912"/>
              <a:ext cx="264456" cy="0"/>
            </a:xfrm>
            <a:prstGeom prst="line">
              <a:avLst/>
            </a:prstGeom>
            <a:ln w="19050">
              <a:solidFill>
                <a:srgbClr val="0099FF"/>
              </a:solidFill>
            </a:ln>
          </p:spPr>
          <p:style>
            <a:lnRef idx="1">
              <a:schemeClr val="accent1"/>
            </a:lnRef>
            <a:fillRef idx="0">
              <a:schemeClr val="accent1"/>
            </a:fillRef>
            <a:effectRef idx="0">
              <a:schemeClr val="accent1"/>
            </a:effectRef>
            <a:fontRef idx="minor">
              <a:schemeClr val="tx1"/>
            </a:fontRef>
          </p:style>
        </p:cxnSp>
        <p:sp>
          <p:nvSpPr>
            <p:cNvPr id="226" name="テキスト ボックス 225">
              <a:extLst>
                <a:ext uri="{FF2B5EF4-FFF2-40B4-BE49-F238E27FC236}">
                  <a16:creationId xmlns:a16="http://schemas.microsoft.com/office/drawing/2014/main" id="{70118EE8-90AF-4AB7-AA5F-F917AA4A5823}"/>
                </a:ext>
              </a:extLst>
            </p:cNvPr>
            <p:cNvSpPr txBox="1"/>
            <p:nvPr/>
          </p:nvSpPr>
          <p:spPr>
            <a:xfrm>
              <a:off x="7763414" y="5011654"/>
              <a:ext cx="808235" cy="261610"/>
            </a:xfrm>
            <a:prstGeom prst="rect">
              <a:avLst/>
            </a:prstGeom>
            <a:noFill/>
          </p:spPr>
          <p:txBody>
            <a:bodyPr wrap="none" rtlCol="0">
              <a:spAutoFit/>
            </a:bodyPr>
            <a:lstStyle/>
            <a:p>
              <a:pPr algn="ctr"/>
              <a:r>
                <a:rPr lang="en-US" altLang="ja-JP" sz="1100" dirty="0" err="1">
                  <a:sym typeface="Symbol" panose="05050102010706020507" pitchFamily="18" charset="2"/>
                </a:rPr>
                <a:t>EtherCAT</a:t>
              </a:r>
              <a:endParaRPr lang="ja-JP" altLang="en-US" sz="1100" dirty="0"/>
            </a:p>
          </p:txBody>
        </p:sp>
        <p:cxnSp>
          <p:nvCxnSpPr>
            <p:cNvPr id="240" name="直線矢印コネクタ 239">
              <a:extLst>
                <a:ext uri="{FF2B5EF4-FFF2-40B4-BE49-F238E27FC236}">
                  <a16:creationId xmlns:a16="http://schemas.microsoft.com/office/drawing/2014/main" id="{FA21C567-22DB-4AE3-81AE-32FB2019E23E}"/>
                </a:ext>
              </a:extLst>
            </p:cNvPr>
            <p:cNvCxnSpPr/>
            <p:nvPr/>
          </p:nvCxnSpPr>
          <p:spPr>
            <a:xfrm>
              <a:off x="6540880" y="4888124"/>
              <a:ext cx="300295"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1" name="直線矢印コネクタ 240">
              <a:extLst>
                <a:ext uri="{FF2B5EF4-FFF2-40B4-BE49-F238E27FC236}">
                  <a16:creationId xmlns:a16="http://schemas.microsoft.com/office/drawing/2014/main" id="{6EDAEA0F-F50A-4453-9211-2667C39C5DE3}"/>
                </a:ext>
              </a:extLst>
            </p:cNvPr>
            <p:cNvCxnSpPr/>
            <p:nvPr/>
          </p:nvCxnSpPr>
          <p:spPr>
            <a:xfrm>
              <a:off x="6540879" y="4962235"/>
              <a:ext cx="300295"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2" name="直線矢印コネクタ 241">
              <a:extLst>
                <a:ext uri="{FF2B5EF4-FFF2-40B4-BE49-F238E27FC236}">
                  <a16:creationId xmlns:a16="http://schemas.microsoft.com/office/drawing/2014/main" id="{B59B5E44-917D-4159-940E-B0B07C6377E5}"/>
                </a:ext>
              </a:extLst>
            </p:cNvPr>
            <p:cNvCxnSpPr/>
            <p:nvPr/>
          </p:nvCxnSpPr>
          <p:spPr>
            <a:xfrm>
              <a:off x="6538176" y="5061912"/>
              <a:ext cx="300295"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5" name="直線矢印コネクタ 244">
              <a:extLst>
                <a:ext uri="{FF2B5EF4-FFF2-40B4-BE49-F238E27FC236}">
                  <a16:creationId xmlns:a16="http://schemas.microsoft.com/office/drawing/2014/main" id="{AF7985CC-A828-49A6-959E-FB9E29929F85}"/>
                </a:ext>
              </a:extLst>
            </p:cNvPr>
            <p:cNvCxnSpPr>
              <a:cxnSpLocks/>
            </p:cNvCxnSpPr>
            <p:nvPr/>
          </p:nvCxnSpPr>
          <p:spPr>
            <a:xfrm flipH="1" flipV="1">
              <a:off x="7565223" y="4966361"/>
              <a:ext cx="1031488" cy="12622"/>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46" name="テキスト ボックス 245">
              <a:extLst>
                <a:ext uri="{FF2B5EF4-FFF2-40B4-BE49-F238E27FC236}">
                  <a16:creationId xmlns:a16="http://schemas.microsoft.com/office/drawing/2014/main" id="{E0EE4C1B-9DBF-401A-8002-F743682C74F7}"/>
                </a:ext>
              </a:extLst>
            </p:cNvPr>
            <p:cNvSpPr txBox="1"/>
            <p:nvPr/>
          </p:nvSpPr>
          <p:spPr>
            <a:xfrm>
              <a:off x="7955940" y="4771925"/>
              <a:ext cx="676788" cy="261610"/>
            </a:xfrm>
            <a:prstGeom prst="rect">
              <a:avLst/>
            </a:prstGeom>
            <a:noFill/>
          </p:spPr>
          <p:txBody>
            <a:bodyPr wrap="none" rtlCol="0">
              <a:spAutoFit/>
            </a:bodyPr>
            <a:lstStyle/>
            <a:p>
              <a:pPr algn="ctr"/>
              <a:r>
                <a:rPr lang="en-US" altLang="ja-JP" sz="1100" dirty="0">
                  <a:sym typeface="Symbol" panose="05050102010706020507" pitchFamily="18" charset="2"/>
                </a:rPr>
                <a:t>RF OFF</a:t>
              </a:r>
              <a:endParaRPr lang="ja-JP" altLang="en-US" sz="1100" dirty="0"/>
            </a:p>
          </p:txBody>
        </p:sp>
        <p:sp>
          <p:nvSpPr>
            <p:cNvPr id="248" name="正方形/長方形 247">
              <a:extLst>
                <a:ext uri="{FF2B5EF4-FFF2-40B4-BE49-F238E27FC236}">
                  <a16:creationId xmlns:a16="http://schemas.microsoft.com/office/drawing/2014/main" id="{A68D9608-568A-41AD-BE40-AC368047BAEC}"/>
                </a:ext>
              </a:extLst>
            </p:cNvPr>
            <p:cNvSpPr/>
            <p:nvPr/>
          </p:nvSpPr>
          <p:spPr>
            <a:xfrm>
              <a:off x="979018" y="5435272"/>
              <a:ext cx="96772" cy="205410"/>
            </a:xfrm>
            <a:prstGeom prst="rect">
              <a:avLst/>
            </a:prstGeom>
            <a:solidFill>
              <a:srgbClr val="FF99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254" name="テキスト ボックス 253">
              <a:extLst>
                <a:ext uri="{FF2B5EF4-FFF2-40B4-BE49-F238E27FC236}">
                  <a16:creationId xmlns:a16="http://schemas.microsoft.com/office/drawing/2014/main" id="{01644101-874A-470E-B275-F426C2EBFF65}"/>
                </a:ext>
              </a:extLst>
            </p:cNvPr>
            <p:cNvSpPr txBox="1"/>
            <p:nvPr/>
          </p:nvSpPr>
          <p:spPr>
            <a:xfrm>
              <a:off x="780533" y="6355333"/>
              <a:ext cx="861134" cy="276999"/>
            </a:xfrm>
            <a:prstGeom prst="rect">
              <a:avLst/>
            </a:prstGeom>
            <a:noFill/>
          </p:spPr>
          <p:txBody>
            <a:bodyPr wrap="none" rtlCol="0">
              <a:spAutoFit/>
            </a:bodyPr>
            <a:lstStyle/>
            <a:p>
              <a:pPr algn="ctr"/>
              <a:r>
                <a:rPr lang="en-US" altLang="ja-JP" sz="1200" dirty="0"/>
                <a:t>NEG+SIP</a:t>
              </a:r>
              <a:endParaRPr lang="ja-JP" altLang="en-US" sz="1200" dirty="0"/>
            </a:p>
          </p:txBody>
        </p:sp>
        <p:sp>
          <p:nvSpPr>
            <p:cNvPr id="257" name="正方形/長方形 256">
              <a:extLst>
                <a:ext uri="{FF2B5EF4-FFF2-40B4-BE49-F238E27FC236}">
                  <a16:creationId xmlns:a16="http://schemas.microsoft.com/office/drawing/2014/main" id="{35B4461A-0013-4DAB-B3BB-E33EED414308}"/>
                </a:ext>
              </a:extLst>
            </p:cNvPr>
            <p:cNvSpPr/>
            <p:nvPr/>
          </p:nvSpPr>
          <p:spPr>
            <a:xfrm>
              <a:off x="5041869" y="5758406"/>
              <a:ext cx="166205" cy="180858"/>
            </a:xfrm>
            <a:prstGeom prst="rect">
              <a:avLst/>
            </a:prstGeom>
            <a:solidFill>
              <a:srgbClr val="CC99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258" name="正方形/長方形 257">
              <a:extLst>
                <a:ext uri="{FF2B5EF4-FFF2-40B4-BE49-F238E27FC236}">
                  <a16:creationId xmlns:a16="http://schemas.microsoft.com/office/drawing/2014/main" id="{55D43CA7-AF81-4201-BD45-B2E671AE3F13}"/>
                </a:ext>
              </a:extLst>
            </p:cNvPr>
            <p:cNvSpPr/>
            <p:nvPr/>
          </p:nvSpPr>
          <p:spPr>
            <a:xfrm>
              <a:off x="930213" y="5784638"/>
              <a:ext cx="166205" cy="180858"/>
            </a:xfrm>
            <a:prstGeom prst="rect">
              <a:avLst/>
            </a:prstGeom>
            <a:solidFill>
              <a:srgbClr val="CC99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261" name="直線コネクタ 260">
              <a:extLst>
                <a:ext uri="{FF2B5EF4-FFF2-40B4-BE49-F238E27FC236}">
                  <a16:creationId xmlns:a16="http://schemas.microsoft.com/office/drawing/2014/main" id="{3CC84A15-A031-4C00-AEAA-ABCF1B235F12}"/>
                </a:ext>
              </a:extLst>
            </p:cNvPr>
            <p:cNvCxnSpPr>
              <a:cxnSpLocks/>
              <a:stCxn id="258" idx="2"/>
              <a:endCxn id="254" idx="0"/>
            </p:cNvCxnSpPr>
            <p:nvPr/>
          </p:nvCxnSpPr>
          <p:spPr>
            <a:xfrm>
              <a:off x="1013316" y="5965496"/>
              <a:ext cx="197784" cy="3898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正方形/長方形 148">
              <a:extLst>
                <a:ext uri="{FF2B5EF4-FFF2-40B4-BE49-F238E27FC236}">
                  <a16:creationId xmlns:a16="http://schemas.microsoft.com/office/drawing/2014/main" id="{87DED64D-4F5F-38B0-7FF3-B9D07D76F1A4}"/>
                </a:ext>
              </a:extLst>
            </p:cNvPr>
            <p:cNvSpPr/>
            <p:nvPr/>
          </p:nvSpPr>
          <p:spPr>
            <a:xfrm>
              <a:off x="4002870" y="5748022"/>
              <a:ext cx="166205" cy="180858"/>
            </a:xfrm>
            <a:prstGeom prst="rect">
              <a:avLst/>
            </a:prstGeom>
            <a:solidFill>
              <a:srgbClr val="CC99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82" name="テキスト ボックス 181">
              <a:extLst>
                <a:ext uri="{FF2B5EF4-FFF2-40B4-BE49-F238E27FC236}">
                  <a16:creationId xmlns:a16="http://schemas.microsoft.com/office/drawing/2014/main" id="{745C639A-B549-02B8-A519-3CB6CFAD8328}"/>
                </a:ext>
              </a:extLst>
            </p:cNvPr>
            <p:cNvSpPr txBox="1"/>
            <p:nvPr/>
          </p:nvSpPr>
          <p:spPr>
            <a:xfrm>
              <a:off x="634431" y="4802040"/>
              <a:ext cx="814647" cy="461665"/>
            </a:xfrm>
            <a:prstGeom prst="rect">
              <a:avLst/>
            </a:prstGeom>
            <a:noFill/>
          </p:spPr>
          <p:txBody>
            <a:bodyPr wrap="none" rtlCol="0">
              <a:spAutoFit/>
            </a:bodyPr>
            <a:lstStyle/>
            <a:p>
              <a:pPr algn="ctr"/>
              <a:r>
                <a:rPr lang="en-US" altLang="ja-JP" sz="1200" dirty="0"/>
                <a:t>Photon</a:t>
              </a:r>
            </a:p>
            <a:p>
              <a:pPr algn="ctr"/>
              <a:r>
                <a:rPr lang="en-US" altLang="ja-JP" sz="1200" dirty="0"/>
                <a:t>absorber</a:t>
              </a:r>
              <a:endParaRPr lang="ja-JP" altLang="en-US" sz="1200" dirty="0"/>
            </a:p>
          </p:txBody>
        </p:sp>
        <p:cxnSp>
          <p:nvCxnSpPr>
            <p:cNvPr id="185" name="直線コネクタ 184">
              <a:extLst>
                <a:ext uri="{FF2B5EF4-FFF2-40B4-BE49-F238E27FC236}">
                  <a16:creationId xmlns:a16="http://schemas.microsoft.com/office/drawing/2014/main" id="{DBDAC5ED-DAE7-4C05-0F27-6BCE737A8964}"/>
                </a:ext>
              </a:extLst>
            </p:cNvPr>
            <p:cNvCxnSpPr>
              <a:cxnSpLocks/>
              <a:stCxn id="182" idx="2"/>
              <a:endCxn id="248" idx="0"/>
            </p:cNvCxnSpPr>
            <p:nvPr/>
          </p:nvCxnSpPr>
          <p:spPr>
            <a:xfrm flipH="1">
              <a:off x="1027404" y="5263705"/>
              <a:ext cx="14351" cy="1715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7" name="テキスト ボックス 196">
              <a:extLst>
                <a:ext uri="{FF2B5EF4-FFF2-40B4-BE49-F238E27FC236}">
                  <a16:creationId xmlns:a16="http://schemas.microsoft.com/office/drawing/2014/main" id="{C82B0E62-2B91-57B8-ED0B-4A058379AC24}"/>
                </a:ext>
              </a:extLst>
            </p:cNvPr>
            <p:cNvSpPr txBox="1"/>
            <p:nvPr/>
          </p:nvSpPr>
          <p:spPr>
            <a:xfrm>
              <a:off x="1543313" y="6153935"/>
              <a:ext cx="1043876" cy="461665"/>
            </a:xfrm>
            <a:prstGeom prst="rect">
              <a:avLst/>
            </a:prstGeom>
            <a:noFill/>
          </p:spPr>
          <p:txBody>
            <a:bodyPr wrap="none" rtlCol="0">
              <a:spAutoFit/>
            </a:bodyPr>
            <a:lstStyle/>
            <a:p>
              <a:pPr algn="ctr"/>
              <a:r>
                <a:rPr lang="en-US" altLang="ja-JP" sz="1200" dirty="0"/>
                <a:t>Bell-shaped</a:t>
              </a:r>
            </a:p>
            <a:p>
              <a:pPr algn="ctr"/>
              <a:r>
                <a:rPr lang="en-US" altLang="ja-JP" sz="1200" dirty="0"/>
                <a:t>RF cavity</a:t>
              </a:r>
            </a:p>
          </p:txBody>
        </p:sp>
        <p:cxnSp>
          <p:nvCxnSpPr>
            <p:cNvPr id="202" name="直線コネクタ 201">
              <a:extLst>
                <a:ext uri="{FF2B5EF4-FFF2-40B4-BE49-F238E27FC236}">
                  <a16:creationId xmlns:a16="http://schemas.microsoft.com/office/drawing/2014/main" id="{D0574AA6-5D7C-3256-9730-88B8105F6173}"/>
                </a:ext>
              </a:extLst>
            </p:cNvPr>
            <p:cNvCxnSpPr>
              <a:cxnSpLocks/>
              <a:stCxn id="135" idx="13"/>
            </p:cNvCxnSpPr>
            <p:nvPr/>
          </p:nvCxnSpPr>
          <p:spPr>
            <a:xfrm>
              <a:off x="1787533" y="5911061"/>
              <a:ext cx="175108" cy="3081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直線矢印コネクタ 223">
              <a:extLst>
                <a:ext uri="{FF2B5EF4-FFF2-40B4-BE49-F238E27FC236}">
                  <a16:creationId xmlns:a16="http://schemas.microsoft.com/office/drawing/2014/main" id="{2DF2C25E-7CFD-9E6E-D1E8-AE52CA4DB652}"/>
                </a:ext>
              </a:extLst>
            </p:cNvPr>
            <p:cNvCxnSpPr>
              <a:cxnSpLocks/>
            </p:cNvCxnSpPr>
            <p:nvPr/>
          </p:nvCxnSpPr>
          <p:spPr>
            <a:xfrm>
              <a:off x="5387705" y="5672620"/>
              <a:ext cx="324532" cy="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73" name="グループ化 72">
              <a:extLst>
                <a:ext uri="{FF2B5EF4-FFF2-40B4-BE49-F238E27FC236}">
                  <a16:creationId xmlns:a16="http://schemas.microsoft.com/office/drawing/2014/main" id="{702F4010-80B4-47F9-A167-6278510EE914}"/>
                </a:ext>
              </a:extLst>
            </p:cNvPr>
            <p:cNvGrpSpPr/>
            <p:nvPr/>
          </p:nvGrpSpPr>
          <p:grpSpPr>
            <a:xfrm>
              <a:off x="4469839" y="4174326"/>
              <a:ext cx="241391" cy="276999"/>
              <a:chOff x="2173811" y="3536754"/>
              <a:chExt cx="241391" cy="276999"/>
            </a:xfrm>
          </p:grpSpPr>
          <p:sp>
            <p:nvSpPr>
              <p:cNvPr id="74" name="正方形/長方形 73">
                <a:extLst>
                  <a:ext uri="{FF2B5EF4-FFF2-40B4-BE49-F238E27FC236}">
                    <a16:creationId xmlns:a16="http://schemas.microsoft.com/office/drawing/2014/main" id="{1851FCBE-BB3A-4A62-997D-5541DC598163}"/>
                  </a:ext>
                </a:extLst>
              </p:cNvPr>
              <p:cNvSpPr/>
              <p:nvPr/>
            </p:nvSpPr>
            <p:spPr>
              <a:xfrm>
                <a:off x="2173811" y="3536754"/>
                <a:ext cx="241391" cy="276999"/>
              </a:xfrm>
              <a:prstGeom prst="rect">
                <a:avLst/>
              </a:prstGeom>
              <a:solidFill>
                <a:srgbClr val="FFCC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75" name="グループ化 74">
                <a:extLst>
                  <a:ext uri="{FF2B5EF4-FFF2-40B4-BE49-F238E27FC236}">
                    <a16:creationId xmlns:a16="http://schemas.microsoft.com/office/drawing/2014/main" id="{BA2CB790-BF82-48F3-967E-C6780B336F91}"/>
                  </a:ext>
                </a:extLst>
              </p:cNvPr>
              <p:cNvGrpSpPr/>
              <p:nvPr/>
            </p:nvGrpSpPr>
            <p:grpSpPr>
              <a:xfrm>
                <a:off x="2212795" y="3604133"/>
                <a:ext cx="163422" cy="142237"/>
                <a:chOff x="3408829" y="4242547"/>
                <a:chExt cx="363071" cy="316006"/>
              </a:xfrm>
            </p:grpSpPr>
            <p:sp>
              <p:nvSpPr>
                <p:cNvPr id="76" name="フリーフォーム: 図形 75">
                  <a:extLst>
                    <a:ext uri="{FF2B5EF4-FFF2-40B4-BE49-F238E27FC236}">
                      <a16:creationId xmlns:a16="http://schemas.microsoft.com/office/drawing/2014/main" id="{1A381548-DDED-42A8-B5FB-4832EAEB2D56}"/>
                    </a:ext>
                  </a:extLst>
                </p:cNvPr>
                <p:cNvSpPr/>
                <p:nvPr/>
              </p:nvSpPr>
              <p:spPr>
                <a:xfrm>
                  <a:off x="3408829" y="4242547"/>
                  <a:ext cx="363071" cy="316006"/>
                </a:xfrm>
                <a:custGeom>
                  <a:avLst/>
                  <a:gdLst>
                    <a:gd name="connsiteX0" fmla="*/ 0 w 363071"/>
                    <a:gd name="connsiteY0" fmla="*/ 302559 h 316006"/>
                    <a:gd name="connsiteX1" fmla="*/ 147918 w 363071"/>
                    <a:gd name="connsiteY1" fmla="*/ 302559 h 316006"/>
                    <a:gd name="connsiteX2" fmla="*/ 147918 w 363071"/>
                    <a:gd name="connsiteY2" fmla="*/ 0 h 316006"/>
                    <a:gd name="connsiteX3" fmla="*/ 242047 w 363071"/>
                    <a:gd name="connsiteY3" fmla="*/ 0 h 316006"/>
                    <a:gd name="connsiteX4" fmla="*/ 242047 w 363071"/>
                    <a:gd name="connsiteY4" fmla="*/ 316006 h 316006"/>
                    <a:gd name="connsiteX5" fmla="*/ 363071 w 363071"/>
                    <a:gd name="connsiteY5" fmla="*/ 316006 h 31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3071" h="316006">
                      <a:moveTo>
                        <a:pt x="0" y="302559"/>
                      </a:moveTo>
                      <a:lnTo>
                        <a:pt x="147918" y="302559"/>
                      </a:lnTo>
                      <a:lnTo>
                        <a:pt x="147918" y="0"/>
                      </a:lnTo>
                      <a:lnTo>
                        <a:pt x="242047" y="0"/>
                      </a:lnTo>
                      <a:lnTo>
                        <a:pt x="242047" y="316006"/>
                      </a:lnTo>
                      <a:lnTo>
                        <a:pt x="363071" y="316006"/>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77" name="直線矢印コネクタ 76">
                  <a:extLst>
                    <a:ext uri="{FF2B5EF4-FFF2-40B4-BE49-F238E27FC236}">
                      <a16:creationId xmlns:a16="http://schemas.microsoft.com/office/drawing/2014/main" id="{2F23D15F-E0EE-4DAD-A96A-E6DF2ABDA01C}"/>
                    </a:ext>
                  </a:extLst>
                </p:cNvPr>
                <p:cNvCxnSpPr/>
                <p:nvPr/>
              </p:nvCxnSpPr>
              <p:spPr>
                <a:xfrm flipV="1">
                  <a:off x="3491880" y="4348242"/>
                  <a:ext cx="276424" cy="38582"/>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grpSp>
        </p:grpSp>
        <p:sp>
          <p:nvSpPr>
            <p:cNvPr id="229" name="フリーフォーム: 図形 228">
              <a:extLst>
                <a:ext uri="{FF2B5EF4-FFF2-40B4-BE49-F238E27FC236}">
                  <a16:creationId xmlns:a16="http://schemas.microsoft.com/office/drawing/2014/main" id="{26891C82-098F-1BF3-83A4-6CFD8A16EA69}"/>
                </a:ext>
              </a:extLst>
            </p:cNvPr>
            <p:cNvSpPr/>
            <p:nvPr/>
          </p:nvSpPr>
          <p:spPr>
            <a:xfrm flipH="1">
              <a:off x="2597189" y="3790411"/>
              <a:ext cx="1417265" cy="1411945"/>
            </a:xfrm>
            <a:custGeom>
              <a:avLst/>
              <a:gdLst>
                <a:gd name="connsiteX0" fmla="*/ 0 w 363682"/>
                <a:gd name="connsiteY0" fmla="*/ 0 h 1714500"/>
                <a:gd name="connsiteX1" fmla="*/ 363682 w 363682"/>
                <a:gd name="connsiteY1" fmla="*/ 0 h 1714500"/>
                <a:gd name="connsiteX2" fmla="*/ 363682 w 363682"/>
                <a:gd name="connsiteY2" fmla="*/ 1714500 h 1714500"/>
              </a:gdLst>
              <a:ahLst/>
              <a:cxnLst>
                <a:cxn ang="0">
                  <a:pos x="connsiteX0" y="connsiteY0"/>
                </a:cxn>
                <a:cxn ang="0">
                  <a:pos x="connsiteX1" y="connsiteY1"/>
                </a:cxn>
                <a:cxn ang="0">
                  <a:pos x="connsiteX2" y="connsiteY2"/>
                </a:cxn>
              </a:cxnLst>
              <a:rect l="l" t="t" r="r" b="b"/>
              <a:pathLst>
                <a:path w="363682" h="1714500">
                  <a:moveTo>
                    <a:pt x="0" y="0"/>
                  </a:moveTo>
                  <a:lnTo>
                    <a:pt x="363682" y="0"/>
                  </a:lnTo>
                  <a:lnTo>
                    <a:pt x="363682" y="1714500"/>
                  </a:lnTo>
                </a:path>
              </a:pathLst>
            </a:custGeom>
            <a:noFill/>
            <a:ln w="1270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92" name="グループ化 91">
              <a:extLst>
                <a:ext uri="{FF2B5EF4-FFF2-40B4-BE49-F238E27FC236}">
                  <a16:creationId xmlns:a16="http://schemas.microsoft.com/office/drawing/2014/main" id="{BE29836B-B11B-49B8-A4E9-CBACD22A7B7C}"/>
                </a:ext>
              </a:extLst>
            </p:cNvPr>
            <p:cNvGrpSpPr/>
            <p:nvPr/>
          </p:nvGrpSpPr>
          <p:grpSpPr>
            <a:xfrm>
              <a:off x="2472791" y="4174326"/>
              <a:ext cx="241391" cy="276999"/>
              <a:chOff x="2173811" y="3536754"/>
              <a:chExt cx="241391" cy="276999"/>
            </a:xfrm>
          </p:grpSpPr>
          <p:sp>
            <p:nvSpPr>
              <p:cNvPr id="93" name="正方形/長方形 92">
                <a:extLst>
                  <a:ext uri="{FF2B5EF4-FFF2-40B4-BE49-F238E27FC236}">
                    <a16:creationId xmlns:a16="http://schemas.microsoft.com/office/drawing/2014/main" id="{A2513B0F-6491-4D1F-B6C0-BD471B95D722}"/>
                  </a:ext>
                </a:extLst>
              </p:cNvPr>
              <p:cNvSpPr/>
              <p:nvPr/>
            </p:nvSpPr>
            <p:spPr>
              <a:xfrm>
                <a:off x="2173811" y="3536754"/>
                <a:ext cx="241391" cy="276999"/>
              </a:xfrm>
              <a:prstGeom prst="rect">
                <a:avLst/>
              </a:prstGeom>
              <a:solidFill>
                <a:srgbClr val="FFCC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94" name="グループ化 93">
                <a:extLst>
                  <a:ext uri="{FF2B5EF4-FFF2-40B4-BE49-F238E27FC236}">
                    <a16:creationId xmlns:a16="http://schemas.microsoft.com/office/drawing/2014/main" id="{EA53DB63-88A6-412E-9BDD-F753E66D7F43}"/>
                  </a:ext>
                </a:extLst>
              </p:cNvPr>
              <p:cNvGrpSpPr/>
              <p:nvPr/>
            </p:nvGrpSpPr>
            <p:grpSpPr>
              <a:xfrm>
                <a:off x="2212795" y="3604133"/>
                <a:ext cx="163422" cy="142237"/>
                <a:chOff x="3408829" y="4242547"/>
                <a:chExt cx="363071" cy="316006"/>
              </a:xfrm>
            </p:grpSpPr>
            <p:sp>
              <p:nvSpPr>
                <p:cNvPr id="95" name="フリーフォーム: 図形 94">
                  <a:extLst>
                    <a:ext uri="{FF2B5EF4-FFF2-40B4-BE49-F238E27FC236}">
                      <a16:creationId xmlns:a16="http://schemas.microsoft.com/office/drawing/2014/main" id="{1B858EAB-E817-4E45-A63F-BC309A0D1D60}"/>
                    </a:ext>
                  </a:extLst>
                </p:cNvPr>
                <p:cNvSpPr/>
                <p:nvPr/>
              </p:nvSpPr>
              <p:spPr>
                <a:xfrm>
                  <a:off x="3408829" y="4242547"/>
                  <a:ext cx="363071" cy="316006"/>
                </a:xfrm>
                <a:custGeom>
                  <a:avLst/>
                  <a:gdLst>
                    <a:gd name="connsiteX0" fmla="*/ 0 w 363071"/>
                    <a:gd name="connsiteY0" fmla="*/ 302559 h 316006"/>
                    <a:gd name="connsiteX1" fmla="*/ 147918 w 363071"/>
                    <a:gd name="connsiteY1" fmla="*/ 302559 h 316006"/>
                    <a:gd name="connsiteX2" fmla="*/ 147918 w 363071"/>
                    <a:gd name="connsiteY2" fmla="*/ 0 h 316006"/>
                    <a:gd name="connsiteX3" fmla="*/ 242047 w 363071"/>
                    <a:gd name="connsiteY3" fmla="*/ 0 h 316006"/>
                    <a:gd name="connsiteX4" fmla="*/ 242047 w 363071"/>
                    <a:gd name="connsiteY4" fmla="*/ 316006 h 316006"/>
                    <a:gd name="connsiteX5" fmla="*/ 363071 w 363071"/>
                    <a:gd name="connsiteY5" fmla="*/ 316006 h 31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3071" h="316006">
                      <a:moveTo>
                        <a:pt x="0" y="302559"/>
                      </a:moveTo>
                      <a:lnTo>
                        <a:pt x="147918" y="302559"/>
                      </a:lnTo>
                      <a:lnTo>
                        <a:pt x="147918" y="0"/>
                      </a:lnTo>
                      <a:lnTo>
                        <a:pt x="242047" y="0"/>
                      </a:lnTo>
                      <a:lnTo>
                        <a:pt x="242047" y="316006"/>
                      </a:lnTo>
                      <a:lnTo>
                        <a:pt x="363071" y="316006"/>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96" name="直線矢印コネクタ 95">
                  <a:extLst>
                    <a:ext uri="{FF2B5EF4-FFF2-40B4-BE49-F238E27FC236}">
                      <a16:creationId xmlns:a16="http://schemas.microsoft.com/office/drawing/2014/main" id="{AA543A66-2210-4C14-825F-9ED5E717835A}"/>
                    </a:ext>
                  </a:extLst>
                </p:cNvPr>
                <p:cNvCxnSpPr/>
                <p:nvPr/>
              </p:nvCxnSpPr>
              <p:spPr>
                <a:xfrm flipV="1">
                  <a:off x="3491880" y="4348242"/>
                  <a:ext cx="276424" cy="38582"/>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grpSp>
        </p:grpSp>
        <p:sp>
          <p:nvSpPr>
            <p:cNvPr id="249" name="フリーフォーム: 図形 248">
              <a:extLst>
                <a:ext uri="{FF2B5EF4-FFF2-40B4-BE49-F238E27FC236}">
                  <a16:creationId xmlns:a16="http://schemas.microsoft.com/office/drawing/2014/main" id="{C06B0819-7ABF-74F2-77D2-0910165B03DA}"/>
                </a:ext>
              </a:extLst>
            </p:cNvPr>
            <p:cNvSpPr/>
            <p:nvPr/>
          </p:nvSpPr>
          <p:spPr>
            <a:xfrm>
              <a:off x="2678647" y="3977261"/>
              <a:ext cx="904368" cy="1237628"/>
            </a:xfrm>
            <a:custGeom>
              <a:avLst/>
              <a:gdLst>
                <a:gd name="connsiteX0" fmla="*/ 0 w 363682"/>
                <a:gd name="connsiteY0" fmla="*/ 0 h 1714500"/>
                <a:gd name="connsiteX1" fmla="*/ 363682 w 363682"/>
                <a:gd name="connsiteY1" fmla="*/ 0 h 1714500"/>
                <a:gd name="connsiteX2" fmla="*/ 363682 w 363682"/>
                <a:gd name="connsiteY2" fmla="*/ 1714500 h 1714500"/>
              </a:gdLst>
              <a:ahLst/>
              <a:cxnLst>
                <a:cxn ang="0">
                  <a:pos x="connsiteX0" y="connsiteY0"/>
                </a:cxn>
                <a:cxn ang="0">
                  <a:pos x="connsiteX1" y="connsiteY1"/>
                </a:cxn>
                <a:cxn ang="0">
                  <a:pos x="connsiteX2" y="connsiteY2"/>
                </a:cxn>
              </a:cxnLst>
              <a:rect l="l" t="t" r="r" b="b"/>
              <a:pathLst>
                <a:path w="363682" h="1714500">
                  <a:moveTo>
                    <a:pt x="0" y="0"/>
                  </a:moveTo>
                  <a:lnTo>
                    <a:pt x="363682" y="0"/>
                  </a:lnTo>
                  <a:lnTo>
                    <a:pt x="363682" y="1714500"/>
                  </a:lnTo>
                </a:path>
              </a:pathLst>
            </a:custGeom>
            <a:noFill/>
            <a:ln w="1270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54" name="グループ化 53">
              <a:extLst>
                <a:ext uri="{FF2B5EF4-FFF2-40B4-BE49-F238E27FC236}">
                  <a16:creationId xmlns:a16="http://schemas.microsoft.com/office/drawing/2014/main" id="{5AC8EA60-E380-468A-8529-A898AC8D0FD2}"/>
                </a:ext>
              </a:extLst>
            </p:cNvPr>
            <p:cNvGrpSpPr/>
            <p:nvPr/>
          </p:nvGrpSpPr>
          <p:grpSpPr>
            <a:xfrm>
              <a:off x="3458650" y="4174326"/>
              <a:ext cx="241391" cy="276999"/>
              <a:chOff x="2173811" y="3536754"/>
              <a:chExt cx="241391" cy="276999"/>
            </a:xfrm>
          </p:grpSpPr>
          <p:sp>
            <p:nvSpPr>
              <p:cNvPr id="55" name="正方形/長方形 54">
                <a:extLst>
                  <a:ext uri="{FF2B5EF4-FFF2-40B4-BE49-F238E27FC236}">
                    <a16:creationId xmlns:a16="http://schemas.microsoft.com/office/drawing/2014/main" id="{AEE2179E-1876-4D43-8303-80D1264F081E}"/>
                  </a:ext>
                </a:extLst>
              </p:cNvPr>
              <p:cNvSpPr/>
              <p:nvPr/>
            </p:nvSpPr>
            <p:spPr>
              <a:xfrm>
                <a:off x="2173811" y="3536754"/>
                <a:ext cx="241391" cy="276999"/>
              </a:xfrm>
              <a:prstGeom prst="rect">
                <a:avLst/>
              </a:prstGeom>
              <a:solidFill>
                <a:srgbClr val="FFCC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56" name="グループ化 55">
                <a:extLst>
                  <a:ext uri="{FF2B5EF4-FFF2-40B4-BE49-F238E27FC236}">
                    <a16:creationId xmlns:a16="http://schemas.microsoft.com/office/drawing/2014/main" id="{4D776F1F-27EA-44F8-B604-0357775663EA}"/>
                  </a:ext>
                </a:extLst>
              </p:cNvPr>
              <p:cNvGrpSpPr/>
              <p:nvPr/>
            </p:nvGrpSpPr>
            <p:grpSpPr>
              <a:xfrm>
                <a:off x="2212795" y="3604133"/>
                <a:ext cx="163422" cy="142237"/>
                <a:chOff x="3408829" y="4242547"/>
                <a:chExt cx="363071" cy="316006"/>
              </a:xfrm>
            </p:grpSpPr>
            <p:sp>
              <p:nvSpPr>
                <p:cNvPr id="57" name="フリーフォーム: 図形 56">
                  <a:extLst>
                    <a:ext uri="{FF2B5EF4-FFF2-40B4-BE49-F238E27FC236}">
                      <a16:creationId xmlns:a16="http://schemas.microsoft.com/office/drawing/2014/main" id="{A91EF163-0577-4D06-A8E2-1633177414AD}"/>
                    </a:ext>
                  </a:extLst>
                </p:cNvPr>
                <p:cNvSpPr/>
                <p:nvPr/>
              </p:nvSpPr>
              <p:spPr>
                <a:xfrm>
                  <a:off x="3408829" y="4242547"/>
                  <a:ext cx="363071" cy="316006"/>
                </a:xfrm>
                <a:custGeom>
                  <a:avLst/>
                  <a:gdLst>
                    <a:gd name="connsiteX0" fmla="*/ 0 w 363071"/>
                    <a:gd name="connsiteY0" fmla="*/ 302559 h 316006"/>
                    <a:gd name="connsiteX1" fmla="*/ 147918 w 363071"/>
                    <a:gd name="connsiteY1" fmla="*/ 302559 h 316006"/>
                    <a:gd name="connsiteX2" fmla="*/ 147918 w 363071"/>
                    <a:gd name="connsiteY2" fmla="*/ 0 h 316006"/>
                    <a:gd name="connsiteX3" fmla="*/ 242047 w 363071"/>
                    <a:gd name="connsiteY3" fmla="*/ 0 h 316006"/>
                    <a:gd name="connsiteX4" fmla="*/ 242047 w 363071"/>
                    <a:gd name="connsiteY4" fmla="*/ 316006 h 316006"/>
                    <a:gd name="connsiteX5" fmla="*/ 363071 w 363071"/>
                    <a:gd name="connsiteY5" fmla="*/ 316006 h 31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3071" h="316006">
                      <a:moveTo>
                        <a:pt x="0" y="302559"/>
                      </a:moveTo>
                      <a:lnTo>
                        <a:pt x="147918" y="302559"/>
                      </a:lnTo>
                      <a:lnTo>
                        <a:pt x="147918" y="0"/>
                      </a:lnTo>
                      <a:lnTo>
                        <a:pt x="242047" y="0"/>
                      </a:lnTo>
                      <a:lnTo>
                        <a:pt x="242047" y="316006"/>
                      </a:lnTo>
                      <a:lnTo>
                        <a:pt x="363071" y="316006"/>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58" name="直線矢印コネクタ 57">
                  <a:extLst>
                    <a:ext uri="{FF2B5EF4-FFF2-40B4-BE49-F238E27FC236}">
                      <a16:creationId xmlns:a16="http://schemas.microsoft.com/office/drawing/2014/main" id="{F023DE64-A208-40F9-B0EC-D1D8E7119E7D}"/>
                    </a:ext>
                  </a:extLst>
                </p:cNvPr>
                <p:cNvCxnSpPr/>
                <p:nvPr/>
              </p:nvCxnSpPr>
              <p:spPr>
                <a:xfrm flipV="1">
                  <a:off x="3491880" y="4348242"/>
                  <a:ext cx="276424" cy="38582"/>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grpSp>
        </p:grpSp>
        <p:sp>
          <p:nvSpPr>
            <p:cNvPr id="251" name="フリーフォーム: 図形 250">
              <a:extLst>
                <a:ext uri="{FF2B5EF4-FFF2-40B4-BE49-F238E27FC236}">
                  <a16:creationId xmlns:a16="http://schemas.microsoft.com/office/drawing/2014/main" id="{7C3E13D3-AE87-223F-70C8-9369651EE70F}"/>
                </a:ext>
              </a:extLst>
            </p:cNvPr>
            <p:cNvSpPr/>
            <p:nvPr/>
          </p:nvSpPr>
          <p:spPr>
            <a:xfrm flipH="1">
              <a:off x="2235964" y="3185271"/>
              <a:ext cx="835953" cy="993640"/>
            </a:xfrm>
            <a:custGeom>
              <a:avLst/>
              <a:gdLst>
                <a:gd name="connsiteX0" fmla="*/ 0 w 363682"/>
                <a:gd name="connsiteY0" fmla="*/ 0 h 1714500"/>
                <a:gd name="connsiteX1" fmla="*/ 363682 w 363682"/>
                <a:gd name="connsiteY1" fmla="*/ 0 h 1714500"/>
                <a:gd name="connsiteX2" fmla="*/ 363682 w 363682"/>
                <a:gd name="connsiteY2" fmla="*/ 1714500 h 1714500"/>
              </a:gdLst>
              <a:ahLst/>
              <a:cxnLst>
                <a:cxn ang="0">
                  <a:pos x="connsiteX0" y="connsiteY0"/>
                </a:cxn>
                <a:cxn ang="0">
                  <a:pos x="connsiteX1" y="connsiteY1"/>
                </a:cxn>
                <a:cxn ang="0">
                  <a:pos x="connsiteX2" y="connsiteY2"/>
                </a:cxn>
              </a:cxnLst>
              <a:rect l="l" t="t" r="r" b="b"/>
              <a:pathLst>
                <a:path w="363682" h="1714500">
                  <a:moveTo>
                    <a:pt x="0" y="0"/>
                  </a:moveTo>
                  <a:lnTo>
                    <a:pt x="363682" y="0"/>
                  </a:lnTo>
                  <a:lnTo>
                    <a:pt x="363682" y="1714500"/>
                  </a:lnTo>
                </a:path>
              </a:pathLst>
            </a:custGeom>
            <a:noFill/>
            <a:ln w="1270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45" name="グループ化 44">
              <a:extLst>
                <a:ext uri="{FF2B5EF4-FFF2-40B4-BE49-F238E27FC236}">
                  <a16:creationId xmlns:a16="http://schemas.microsoft.com/office/drawing/2014/main" id="{C72BC66A-6F95-4837-9DE1-F9E8090F67D8}"/>
                </a:ext>
              </a:extLst>
            </p:cNvPr>
            <p:cNvGrpSpPr/>
            <p:nvPr/>
          </p:nvGrpSpPr>
          <p:grpSpPr>
            <a:xfrm>
              <a:off x="2019452" y="3802690"/>
              <a:ext cx="402674" cy="281255"/>
              <a:chOff x="2570923" y="3205656"/>
              <a:chExt cx="402674" cy="281255"/>
            </a:xfrm>
          </p:grpSpPr>
          <p:sp>
            <p:nvSpPr>
              <p:cNvPr id="33" name="正方形/長方形 32">
                <a:extLst>
                  <a:ext uri="{FF2B5EF4-FFF2-40B4-BE49-F238E27FC236}">
                    <a16:creationId xmlns:a16="http://schemas.microsoft.com/office/drawing/2014/main" id="{956D0436-BFEF-4224-BA05-D4EB49E3C1F4}"/>
                  </a:ext>
                </a:extLst>
              </p:cNvPr>
              <p:cNvSpPr/>
              <p:nvPr/>
            </p:nvSpPr>
            <p:spPr>
              <a:xfrm>
                <a:off x="2651564" y="3205656"/>
                <a:ext cx="241391" cy="276999"/>
              </a:xfrm>
              <a:prstGeom prst="rect">
                <a:avLst/>
              </a:prstGeom>
              <a:solidFill>
                <a:srgbClr val="FFCC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36" name="テキスト ボックス 35">
                <a:extLst>
                  <a:ext uri="{FF2B5EF4-FFF2-40B4-BE49-F238E27FC236}">
                    <a16:creationId xmlns:a16="http://schemas.microsoft.com/office/drawing/2014/main" id="{CAED2E40-223B-4CA9-85B5-F3E85EC8F0CD}"/>
                  </a:ext>
                </a:extLst>
              </p:cNvPr>
              <p:cNvSpPr txBox="1"/>
              <p:nvPr/>
            </p:nvSpPr>
            <p:spPr>
              <a:xfrm>
                <a:off x="2570923" y="3225301"/>
                <a:ext cx="402674" cy="261610"/>
              </a:xfrm>
              <a:prstGeom prst="rect">
                <a:avLst/>
              </a:prstGeom>
              <a:noFill/>
            </p:spPr>
            <p:txBody>
              <a:bodyPr wrap="none" rtlCol="0">
                <a:spAutoFit/>
              </a:bodyPr>
              <a:lstStyle/>
              <a:p>
                <a:pPr algn="ctr"/>
                <a:r>
                  <a:rPr lang="en-US" altLang="ja-JP" sz="1100" dirty="0">
                    <a:sym typeface="Symbol" panose="05050102010706020507" pitchFamily="18" charset="2"/>
                  </a:rPr>
                  <a:t>MT</a:t>
                </a:r>
                <a:endParaRPr lang="ja-JP" altLang="en-US" sz="1100" dirty="0"/>
              </a:p>
            </p:txBody>
          </p:sp>
        </p:grpSp>
        <p:grpSp>
          <p:nvGrpSpPr>
            <p:cNvPr id="47" name="グループ化 46">
              <a:extLst>
                <a:ext uri="{FF2B5EF4-FFF2-40B4-BE49-F238E27FC236}">
                  <a16:creationId xmlns:a16="http://schemas.microsoft.com/office/drawing/2014/main" id="{5A85ED95-2039-4D91-9BC5-9A0DE2618A89}"/>
                </a:ext>
              </a:extLst>
            </p:cNvPr>
            <p:cNvGrpSpPr/>
            <p:nvPr/>
          </p:nvGrpSpPr>
          <p:grpSpPr>
            <a:xfrm>
              <a:off x="2048253" y="4157704"/>
              <a:ext cx="375424" cy="276999"/>
              <a:chOff x="2601302" y="3624998"/>
              <a:chExt cx="375424" cy="276999"/>
            </a:xfrm>
          </p:grpSpPr>
          <p:sp>
            <p:nvSpPr>
              <p:cNvPr id="34" name="正方形/長方形 33">
                <a:extLst>
                  <a:ext uri="{FF2B5EF4-FFF2-40B4-BE49-F238E27FC236}">
                    <a16:creationId xmlns:a16="http://schemas.microsoft.com/office/drawing/2014/main" id="{46754831-52B2-45E7-91EF-8A0663C265ED}"/>
                  </a:ext>
                </a:extLst>
              </p:cNvPr>
              <p:cNvSpPr/>
              <p:nvPr/>
            </p:nvSpPr>
            <p:spPr>
              <a:xfrm>
                <a:off x="2653727" y="3624998"/>
                <a:ext cx="241391" cy="276999"/>
              </a:xfrm>
              <a:prstGeom prst="rect">
                <a:avLst/>
              </a:prstGeom>
              <a:solidFill>
                <a:srgbClr val="FF99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6" name="テキスト ボックス 45">
                <a:extLst>
                  <a:ext uri="{FF2B5EF4-FFF2-40B4-BE49-F238E27FC236}">
                    <a16:creationId xmlns:a16="http://schemas.microsoft.com/office/drawing/2014/main" id="{8FAA94EF-BE45-4547-827A-B607CA11BE57}"/>
                  </a:ext>
                </a:extLst>
              </p:cNvPr>
              <p:cNvSpPr txBox="1"/>
              <p:nvPr/>
            </p:nvSpPr>
            <p:spPr>
              <a:xfrm>
                <a:off x="2601302" y="3632357"/>
                <a:ext cx="375424" cy="261610"/>
              </a:xfrm>
              <a:prstGeom prst="rect">
                <a:avLst/>
              </a:prstGeom>
              <a:noFill/>
            </p:spPr>
            <p:txBody>
              <a:bodyPr wrap="none" rtlCol="0">
                <a:spAutoFit/>
              </a:bodyPr>
              <a:lstStyle/>
              <a:p>
                <a:pPr algn="ctr"/>
                <a:r>
                  <a:rPr lang="en-US" altLang="ja-JP" sz="1100" dirty="0">
                    <a:sym typeface="Symbol" panose="05050102010706020507" pitchFamily="18" charset="2"/>
                  </a:rPr>
                  <a:t>DL</a:t>
                </a:r>
                <a:endParaRPr lang="ja-JP" altLang="en-US" sz="1100" dirty="0"/>
              </a:p>
            </p:txBody>
          </p:sp>
        </p:grpSp>
        <p:sp>
          <p:nvSpPr>
            <p:cNvPr id="259" name="フリーフォーム: 図形 258">
              <a:extLst>
                <a:ext uri="{FF2B5EF4-FFF2-40B4-BE49-F238E27FC236}">
                  <a16:creationId xmlns:a16="http://schemas.microsoft.com/office/drawing/2014/main" id="{5D209490-D4C6-7372-E7F1-1D91B00041BC}"/>
                </a:ext>
              </a:extLst>
            </p:cNvPr>
            <p:cNvSpPr/>
            <p:nvPr/>
          </p:nvSpPr>
          <p:spPr>
            <a:xfrm flipH="1">
              <a:off x="1564547" y="3968251"/>
              <a:ext cx="545996" cy="1258853"/>
            </a:xfrm>
            <a:custGeom>
              <a:avLst/>
              <a:gdLst>
                <a:gd name="connsiteX0" fmla="*/ 0 w 363682"/>
                <a:gd name="connsiteY0" fmla="*/ 0 h 1714500"/>
                <a:gd name="connsiteX1" fmla="*/ 363682 w 363682"/>
                <a:gd name="connsiteY1" fmla="*/ 0 h 1714500"/>
                <a:gd name="connsiteX2" fmla="*/ 363682 w 363682"/>
                <a:gd name="connsiteY2" fmla="*/ 1714500 h 1714500"/>
              </a:gdLst>
              <a:ahLst/>
              <a:cxnLst>
                <a:cxn ang="0">
                  <a:pos x="connsiteX0" y="connsiteY0"/>
                </a:cxn>
                <a:cxn ang="0">
                  <a:pos x="connsiteX1" y="connsiteY1"/>
                </a:cxn>
                <a:cxn ang="0">
                  <a:pos x="connsiteX2" y="connsiteY2"/>
                </a:cxn>
              </a:cxnLst>
              <a:rect l="l" t="t" r="r" b="b"/>
              <a:pathLst>
                <a:path w="363682" h="1714500">
                  <a:moveTo>
                    <a:pt x="0" y="0"/>
                  </a:moveTo>
                  <a:lnTo>
                    <a:pt x="363682" y="0"/>
                  </a:lnTo>
                  <a:lnTo>
                    <a:pt x="363682" y="1714500"/>
                  </a:lnTo>
                </a:path>
              </a:pathLst>
            </a:custGeom>
            <a:noFill/>
            <a:ln w="1270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44" name="グループ化 43">
              <a:extLst>
                <a:ext uri="{FF2B5EF4-FFF2-40B4-BE49-F238E27FC236}">
                  <a16:creationId xmlns:a16="http://schemas.microsoft.com/office/drawing/2014/main" id="{125D2DFB-3D5D-4E6B-BCFE-7DCC13B2AAA8}"/>
                </a:ext>
              </a:extLst>
            </p:cNvPr>
            <p:cNvGrpSpPr/>
            <p:nvPr/>
          </p:nvGrpSpPr>
          <p:grpSpPr>
            <a:xfrm>
              <a:off x="1442788" y="4174326"/>
              <a:ext cx="241391" cy="276999"/>
              <a:chOff x="2173811" y="3536754"/>
              <a:chExt cx="241391" cy="276999"/>
            </a:xfrm>
          </p:grpSpPr>
          <p:sp>
            <p:nvSpPr>
              <p:cNvPr id="26" name="正方形/長方形 25">
                <a:extLst>
                  <a:ext uri="{FF2B5EF4-FFF2-40B4-BE49-F238E27FC236}">
                    <a16:creationId xmlns:a16="http://schemas.microsoft.com/office/drawing/2014/main" id="{40B0913E-CB3C-4202-BD63-443EAD36B188}"/>
                  </a:ext>
                </a:extLst>
              </p:cNvPr>
              <p:cNvSpPr/>
              <p:nvPr/>
            </p:nvSpPr>
            <p:spPr>
              <a:xfrm>
                <a:off x="2173811" y="3536754"/>
                <a:ext cx="241391" cy="276999"/>
              </a:xfrm>
              <a:prstGeom prst="rect">
                <a:avLst/>
              </a:prstGeom>
              <a:solidFill>
                <a:srgbClr val="FFCC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41" name="グループ化 40">
                <a:extLst>
                  <a:ext uri="{FF2B5EF4-FFF2-40B4-BE49-F238E27FC236}">
                    <a16:creationId xmlns:a16="http://schemas.microsoft.com/office/drawing/2014/main" id="{456F3762-4295-4E21-9099-7AA5007BBD28}"/>
                  </a:ext>
                </a:extLst>
              </p:cNvPr>
              <p:cNvGrpSpPr/>
              <p:nvPr/>
            </p:nvGrpSpPr>
            <p:grpSpPr>
              <a:xfrm>
                <a:off x="2212795" y="3604133"/>
                <a:ext cx="163422" cy="142237"/>
                <a:chOff x="3408829" y="4242547"/>
                <a:chExt cx="363071" cy="316006"/>
              </a:xfrm>
            </p:grpSpPr>
            <p:sp>
              <p:nvSpPr>
                <p:cNvPr id="38" name="フリーフォーム: 図形 37">
                  <a:extLst>
                    <a:ext uri="{FF2B5EF4-FFF2-40B4-BE49-F238E27FC236}">
                      <a16:creationId xmlns:a16="http://schemas.microsoft.com/office/drawing/2014/main" id="{F8D2315D-EB5C-48BA-ACB0-EE8B8C9B4CD5}"/>
                    </a:ext>
                  </a:extLst>
                </p:cNvPr>
                <p:cNvSpPr/>
                <p:nvPr/>
              </p:nvSpPr>
              <p:spPr>
                <a:xfrm>
                  <a:off x="3408829" y="4242547"/>
                  <a:ext cx="363071" cy="316006"/>
                </a:xfrm>
                <a:custGeom>
                  <a:avLst/>
                  <a:gdLst>
                    <a:gd name="connsiteX0" fmla="*/ 0 w 363071"/>
                    <a:gd name="connsiteY0" fmla="*/ 302559 h 316006"/>
                    <a:gd name="connsiteX1" fmla="*/ 147918 w 363071"/>
                    <a:gd name="connsiteY1" fmla="*/ 302559 h 316006"/>
                    <a:gd name="connsiteX2" fmla="*/ 147918 w 363071"/>
                    <a:gd name="connsiteY2" fmla="*/ 0 h 316006"/>
                    <a:gd name="connsiteX3" fmla="*/ 242047 w 363071"/>
                    <a:gd name="connsiteY3" fmla="*/ 0 h 316006"/>
                    <a:gd name="connsiteX4" fmla="*/ 242047 w 363071"/>
                    <a:gd name="connsiteY4" fmla="*/ 316006 h 316006"/>
                    <a:gd name="connsiteX5" fmla="*/ 363071 w 363071"/>
                    <a:gd name="connsiteY5" fmla="*/ 316006 h 31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3071" h="316006">
                      <a:moveTo>
                        <a:pt x="0" y="302559"/>
                      </a:moveTo>
                      <a:lnTo>
                        <a:pt x="147918" y="302559"/>
                      </a:lnTo>
                      <a:lnTo>
                        <a:pt x="147918" y="0"/>
                      </a:lnTo>
                      <a:lnTo>
                        <a:pt x="242047" y="0"/>
                      </a:lnTo>
                      <a:lnTo>
                        <a:pt x="242047" y="316006"/>
                      </a:lnTo>
                      <a:lnTo>
                        <a:pt x="363071" y="316006"/>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40" name="直線矢印コネクタ 39">
                  <a:extLst>
                    <a:ext uri="{FF2B5EF4-FFF2-40B4-BE49-F238E27FC236}">
                      <a16:creationId xmlns:a16="http://schemas.microsoft.com/office/drawing/2014/main" id="{D81AA793-B7C4-4032-AF2C-F171E1CA1F7E}"/>
                    </a:ext>
                  </a:extLst>
                </p:cNvPr>
                <p:cNvCxnSpPr/>
                <p:nvPr/>
              </p:nvCxnSpPr>
              <p:spPr>
                <a:xfrm flipV="1">
                  <a:off x="3491880" y="4348242"/>
                  <a:ext cx="276424" cy="38582"/>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grpSp>
        </p:grpSp>
        <p:sp>
          <p:nvSpPr>
            <p:cNvPr id="260" name="正方形/長方形 259">
              <a:extLst>
                <a:ext uri="{FF2B5EF4-FFF2-40B4-BE49-F238E27FC236}">
                  <a16:creationId xmlns:a16="http://schemas.microsoft.com/office/drawing/2014/main" id="{D9B3B0AF-857C-1BC4-8EFA-97E6A1BEFBEC}"/>
                </a:ext>
              </a:extLst>
            </p:cNvPr>
            <p:cNvSpPr/>
            <p:nvPr/>
          </p:nvSpPr>
          <p:spPr>
            <a:xfrm>
              <a:off x="1654022" y="4632625"/>
              <a:ext cx="835953" cy="219730"/>
            </a:xfrm>
            <a:prstGeom prst="rect">
              <a:avLst/>
            </a:prstGeom>
            <a:solidFill>
              <a:srgbClr val="B2B2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63" name="直線コネクタ 262">
              <a:extLst>
                <a:ext uri="{FF2B5EF4-FFF2-40B4-BE49-F238E27FC236}">
                  <a16:creationId xmlns:a16="http://schemas.microsoft.com/office/drawing/2014/main" id="{9C802584-A539-F254-45DC-63CBC1BF478E}"/>
                </a:ext>
              </a:extLst>
            </p:cNvPr>
            <p:cNvCxnSpPr>
              <a:cxnSpLocks/>
              <a:stCxn id="26" idx="1"/>
            </p:cNvCxnSpPr>
            <p:nvPr/>
          </p:nvCxnSpPr>
          <p:spPr>
            <a:xfrm flipH="1" flipV="1">
              <a:off x="1225679" y="4137039"/>
              <a:ext cx="217109" cy="1757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37720D15-99C7-B771-D5EC-94975AEC6AA2}"/>
                </a:ext>
              </a:extLst>
            </p:cNvPr>
            <p:cNvGrpSpPr/>
            <p:nvPr/>
          </p:nvGrpSpPr>
          <p:grpSpPr>
            <a:xfrm>
              <a:off x="4159614" y="5169881"/>
              <a:ext cx="827490" cy="1105068"/>
              <a:chOff x="4555979" y="5141374"/>
              <a:chExt cx="827490" cy="1105068"/>
            </a:xfrm>
          </p:grpSpPr>
          <p:sp>
            <p:nvSpPr>
              <p:cNvPr id="9" name="フリーフォーム: 図形 8">
                <a:extLst>
                  <a:ext uri="{FF2B5EF4-FFF2-40B4-BE49-F238E27FC236}">
                    <a16:creationId xmlns:a16="http://schemas.microsoft.com/office/drawing/2014/main" id="{1E1F6E7A-92BB-66A3-7A89-813907822C67}"/>
                  </a:ext>
                </a:extLst>
              </p:cNvPr>
              <p:cNvSpPr/>
              <p:nvPr/>
            </p:nvSpPr>
            <p:spPr>
              <a:xfrm>
                <a:off x="4555979" y="5141374"/>
                <a:ext cx="827490" cy="1020124"/>
              </a:xfrm>
              <a:custGeom>
                <a:avLst/>
                <a:gdLst>
                  <a:gd name="connsiteX0" fmla="*/ 25815 w 2925184"/>
                  <a:gd name="connsiteY0" fmla="*/ 1046361 h 2952518"/>
                  <a:gd name="connsiteX1" fmla="*/ 317915 w 2925184"/>
                  <a:gd name="connsiteY1" fmla="*/ 1059061 h 2952518"/>
                  <a:gd name="connsiteX2" fmla="*/ 673515 w 2925184"/>
                  <a:gd name="connsiteY2" fmla="*/ 779661 h 2952518"/>
                  <a:gd name="connsiteX3" fmla="*/ 927515 w 2925184"/>
                  <a:gd name="connsiteY3" fmla="*/ 170061 h 2952518"/>
                  <a:gd name="connsiteX4" fmla="*/ 1486315 w 2925184"/>
                  <a:gd name="connsiteY4" fmla="*/ 4961 h 2952518"/>
                  <a:gd name="connsiteX5" fmla="*/ 2007015 w 2925184"/>
                  <a:gd name="connsiteY5" fmla="*/ 309761 h 2952518"/>
                  <a:gd name="connsiteX6" fmla="*/ 2172115 w 2925184"/>
                  <a:gd name="connsiteY6" fmla="*/ 868561 h 2952518"/>
                  <a:gd name="connsiteX7" fmla="*/ 2654715 w 2925184"/>
                  <a:gd name="connsiteY7" fmla="*/ 1135261 h 2952518"/>
                  <a:gd name="connsiteX8" fmla="*/ 2896015 w 2925184"/>
                  <a:gd name="connsiteY8" fmla="*/ 1122561 h 2952518"/>
                  <a:gd name="connsiteX9" fmla="*/ 2896015 w 2925184"/>
                  <a:gd name="connsiteY9" fmla="*/ 1236861 h 2952518"/>
                  <a:gd name="connsiteX10" fmla="*/ 2908715 w 2925184"/>
                  <a:gd name="connsiteY10" fmla="*/ 1706761 h 2952518"/>
                  <a:gd name="connsiteX11" fmla="*/ 2896015 w 2925184"/>
                  <a:gd name="connsiteY11" fmla="*/ 1821061 h 2952518"/>
                  <a:gd name="connsiteX12" fmla="*/ 2565815 w 2925184"/>
                  <a:gd name="connsiteY12" fmla="*/ 1795661 h 2952518"/>
                  <a:gd name="connsiteX13" fmla="*/ 2197515 w 2925184"/>
                  <a:gd name="connsiteY13" fmla="*/ 2138561 h 2952518"/>
                  <a:gd name="connsiteX14" fmla="*/ 1943515 w 2925184"/>
                  <a:gd name="connsiteY14" fmla="*/ 2735461 h 2952518"/>
                  <a:gd name="connsiteX15" fmla="*/ 1473615 w 2925184"/>
                  <a:gd name="connsiteY15" fmla="*/ 2951361 h 2952518"/>
                  <a:gd name="connsiteX16" fmla="*/ 902115 w 2925184"/>
                  <a:gd name="connsiteY16" fmla="*/ 2659261 h 2952518"/>
                  <a:gd name="connsiteX17" fmla="*/ 711615 w 2925184"/>
                  <a:gd name="connsiteY17" fmla="*/ 2062361 h 2952518"/>
                  <a:gd name="connsiteX18" fmla="*/ 381415 w 2925184"/>
                  <a:gd name="connsiteY18" fmla="*/ 1757561 h 2952518"/>
                  <a:gd name="connsiteX19" fmla="*/ 127415 w 2925184"/>
                  <a:gd name="connsiteY19" fmla="*/ 1782961 h 2952518"/>
                  <a:gd name="connsiteX20" fmla="*/ 25815 w 2925184"/>
                  <a:gd name="connsiteY20" fmla="*/ 1795661 h 2952518"/>
                  <a:gd name="connsiteX21" fmla="*/ 25815 w 2925184"/>
                  <a:gd name="connsiteY21" fmla="*/ 1643261 h 2952518"/>
                  <a:gd name="connsiteX22" fmla="*/ 13115 w 2925184"/>
                  <a:gd name="connsiteY22" fmla="*/ 1211461 h 2952518"/>
                  <a:gd name="connsiteX23" fmla="*/ 25815 w 2925184"/>
                  <a:gd name="connsiteY23" fmla="*/ 1046361 h 2952518"/>
                  <a:gd name="connsiteX0" fmla="*/ 25815 w 2925184"/>
                  <a:gd name="connsiteY0" fmla="*/ 1046361 h 2951457"/>
                  <a:gd name="connsiteX1" fmla="*/ 317915 w 2925184"/>
                  <a:gd name="connsiteY1" fmla="*/ 1059061 h 2951457"/>
                  <a:gd name="connsiteX2" fmla="*/ 673515 w 2925184"/>
                  <a:gd name="connsiteY2" fmla="*/ 779661 h 2951457"/>
                  <a:gd name="connsiteX3" fmla="*/ 927515 w 2925184"/>
                  <a:gd name="connsiteY3" fmla="*/ 170061 h 2951457"/>
                  <a:gd name="connsiteX4" fmla="*/ 1486315 w 2925184"/>
                  <a:gd name="connsiteY4" fmla="*/ 4961 h 2951457"/>
                  <a:gd name="connsiteX5" fmla="*/ 2007015 w 2925184"/>
                  <a:gd name="connsiteY5" fmla="*/ 309761 h 2951457"/>
                  <a:gd name="connsiteX6" fmla="*/ 2172115 w 2925184"/>
                  <a:gd name="connsiteY6" fmla="*/ 868561 h 2951457"/>
                  <a:gd name="connsiteX7" fmla="*/ 2654715 w 2925184"/>
                  <a:gd name="connsiteY7" fmla="*/ 1135261 h 2951457"/>
                  <a:gd name="connsiteX8" fmla="*/ 2896015 w 2925184"/>
                  <a:gd name="connsiteY8" fmla="*/ 1122561 h 2951457"/>
                  <a:gd name="connsiteX9" fmla="*/ 2896015 w 2925184"/>
                  <a:gd name="connsiteY9" fmla="*/ 1236861 h 2951457"/>
                  <a:gd name="connsiteX10" fmla="*/ 2908715 w 2925184"/>
                  <a:gd name="connsiteY10" fmla="*/ 1706761 h 2951457"/>
                  <a:gd name="connsiteX11" fmla="*/ 2896015 w 2925184"/>
                  <a:gd name="connsiteY11" fmla="*/ 1821061 h 2951457"/>
                  <a:gd name="connsiteX12" fmla="*/ 2565815 w 2925184"/>
                  <a:gd name="connsiteY12" fmla="*/ 1795661 h 2951457"/>
                  <a:gd name="connsiteX13" fmla="*/ 2197515 w 2925184"/>
                  <a:gd name="connsiteY13" fmla="*/ 2138561 h 2951457"/>
                  <a:gd name="connsiteX14" fmla="*/ 1892715 w 2925184"/>
                  <a:gd name="connsiteY14" fmla="*/ 2684661 h 2951457"/>
                  <a:gd name="connsiteX15" fmla="*/ 1473615 w 2925184"/>
                  <a:gd name="connsiteY15" fmla="*/ 2951361 h 2951457"/>
                  <a:gd name="connsiteX16" fmla="*/ 902115 w 2925184"/>
                  <a:gd name="connsiteY16" fmla="*/ 2659261 h 2951457"/>
                  <a:gd name="connsiteX17" fmla="*/ 711615 w 2925184"/>
                  <a:gd name="connsiteY17" fmla="*/ 2062361 h 2951457"/>
                  <a:gd name="connsiteX18" fmla="*/ 381415 w 2925184"/>
                  <a:gd name="connsiteY18" fmla="*/ 1757561 h 2951457"/>
                  <a:gd name="connsiteX19" fmla="*/ 127415 w 2925184"/>
                  <a:gd name="connsiteY19" fmla="*/ 1782961 h 2951457"/>
                  <a:gd name="connsiteX20" fmla="*/ 25815 w 2925184"/>
                  <a:gd name="connsiteY20" fmla="*/ 1795661 h 2951457"/>
                  <a:gd name="connsiteX21" fmla="*/ 25815 w 2925184"/>
                  <a:gd name="connsiteY21" fmla="*/ 1643261 h 2951457"/>
                  <a:gd name="connsiteX22" fmla="*/ 13115 w 2925184"/>
                  <a:gd name="connsiteY22" fmla="*/ 1211461 h 2951457"/>
                  <a:gd name="connsiteX23" fmla="*/ 25815 w 2925184"/>
                  <a:gd name="connsiteY23" fmla="*/ 1046361 h 2951457"/>
                  <a:gd name="connsiteX0" fmla="*/ 25815 w 2925184"/>
                  <a:gd name="connsiteY0" fmla="*/ 1046361 h 2964150"/>
                  <a:gd name="connsiteX1" fmla="*/ 317915 w 2925184"/>
                  <a:gd name="connsiteY1" fmla="*/ 1059061 h 2964150"/>
                  <a:gd name="connsiteX2" fmla="*/ 673515 w 2925184"/>
                  <a:gd name="connsiteY2" fmla="*/ 779661 h 2964150"/>
                  <a:gd name="connsiteX3" fmla="*/ 927515 w 2925184"/>
                  <a:gd name="connsiteY3" fmla="*/ 170061 h 2964150"/>
                  <a:gd name="connsiteX4" fmla="*/ 1486315 w 2925184"/>
                  <a:gd name="connsiteY4" fmla="*/ 4961 h 2964150"/>
                  <a:gd name="connsiteX5" fmla="*/ 2007015 w 2925184"/>
                  <a:gd name="connsiteY5" fmla="*/ 309761 h 2964150"/>
                  <a:gd name="connsiteX6" fmla="*/ 2172115 w 2925184"/>
                  <a:gd name="connsiteY6" fmla="*/ 868561 h 2964150"/>
                  <a:gd name="connsiteX7" fmla="*/ 2654715 w 2925184"/>
                  <a:gd name="connsiteY7" fmla="*/ 1135261 h 2964150"/>
                  <a:gd name="connsiteX8" fmla="*/ 2896015 w 2925184"/>
                  <a:gd name="connsiteY8" fmla="*/ 1122561 h 2964150"/>
                  <a:gd name="connsiteX9" fmla="*/ 2896015 w 2925184"/>
                  <a:gd name="connsiteY9" fmla="*/ 1236861 h 2964150"/>
                  <a:gd name="connsiteX10" fmla="*/ 2908715 w 2925184"/>
                  <a:gd name="connsiteY10" fmla="*/ 1706761 h 2964150"/>
                  <a:gd name="connsiteX11" fmla="*/ 2896015 w 2925184"/>
                  <a:gd name="connsiteY11" fmla="*/ 1821061 h 2964150"/>
                  <a:gd name="connsiteX12" fmla="*/ 2565815 w 2925184"/>
                  <a:gd name="connsiteY12" fmla="*/ 1795661 h 2964150"/>
                  <a:gd name="connsiteX13" fmla="*/ 2197515 w 2925184"/>
                  <a:gd name="connsiteY13" fmla="*/ 2138561 h 2964150"/>
                  <a:gd name="connsiteX14" fmla="*/ 1892715 w 2925184"/>
                  <a:gd name="connsiteY14" fmla="*/ 2684661 h 2964150"/>
                  <a:gd name="connsiteX15" fmla="*/ 1397415 w 2925184"/>
                  <a:gd name="connsiteY15" fmla="*/ 2964061 h 2964150"/>
                  <a:gd name="connsiteX16" fmla="*/ 902115 w 2925184"/>
                  <a:gd name="connsiteY16" fmla="*/ 2659261 h 2964150"/>
                  <a:gd name="connsiteX17" fmla="*/ 711615 w 2925184"/>
                  <a:gd name="connsiteY17" fmla="*/ 2062361 h 2964150"/>
                  <a:gd name="connsiteX18" fmla="*/ 381415 w 2925184"/>
                  <a:gd name="connsiteY18" fmla="*/ 1757561 h 2964150"/>
                  <a:gd name="connsiteX19" fmla="*/ 127415 w 2925184"/>
                  <a:gd name="connsiteY19" fmla="*/ 1782961 h 2964150"/>
                  <a:gd name="connsiteX20" fmla="*/ 25815 w 2925184"/>
                  <a:gd name="connsiteY20" fmla="*/ 1795661 h 2964150"/>
                  <a:gd name="connsiteX21" fmla="*/ 25815 w 2925184"/>
                  <a:gd name="connsiteY21" fmla="*/ 1643261 h 2964150"/>
                  <a:gd name="connsiteX22" fmla="*/ 13115 w 2925184"/>
                  <a:gd name="connsiteY22" fmla="*/ 1211461 h 2964150"/>
                  <a:gd name="connsiteX23" fmla="*/ 25815 w 2925184"/>
                  <a:gd name="connsiteY23" fmla="*/ 1046361 h 2964150"/>
                  <a:gd name="connsiteX0" fmla="*/ 25815 w 2926105"/>
                  <a:gd name="connsiteY0" fmla="*/ 1046361 h 2964150"/>
                  <a:gd name="connsiteX1" fmla="*/ 317915 w 2926105"/>
                  <a:gd name="connsiteY1" fmla="*/ 1059061 h 2964150"/>
                  <a:gd name="connsiteX2" fmla="*/ 673515 w 2926105"/>
                  <a:gd name="connsiteY2" fmla="*/ 779661 h 2964150"/>
                  <a:gd name="connsiteX3" fmla="*/ 927515 w 2926105"/>
                  <a:gd name="connsiteY3" fmla="*/ 170061 h 2964150"/>
                  <a:gd name="connsiteX4" fmla="*/ 1486315 w 2926105"/>
                  <a:gd name="connsiteY4" fmla="*/ 4961 h 2964150"/>
                  <a:gd name="connsiteX5" fmla="*/ 2007015 w 2926105"/>
                  <a:gd name="connsiteY5" fmla="*/ 309761 h 2964150"/>
                  <a:gd name="connsiteX6" fmla="*/ 2172115 w 2926105"/>
                  <a:gd name="connsiteY6" fmla="*/ 868561 h 2964150"/>
                  <a:gd name="connsiteX7" fmla="*/ 2654715 w 2926105"/>
                  <a:gd name="connsiteY7" fmla="*/ 1135261 h 2964150"/>
                  <a:gd name="connsiteX8" fmla="*/ 2896015 w 2926105"/>
                  <a:gd name="connsiteY8" fmla="*/ 1122561 h 2964150"/>
                  <a:gd name="connsiteX9" fmla="*/ 2896015 w 2926105"/>
                  <a:gd name="connsiteY9" fmla="*/ 1236861 h 2964150"/>
                  <a:gd name="connsiteX10" fmla="*/ 2908715 w 2926105"/>
                  <a:gd name="connsiteY10" fmla="*/ 1706761 h 2964150"/>
                  <a:gd name="connsiteX11" fmla="*/ 2896015 w 2926105"/>
                  <a:gd name="connsiteY11" fmla="*/ 1821061 h 2964150"/>
                  <a:gd name="connsiteX12" fmla="*/ 2553115 w 2926105"/>
                  <a:gd name="connsiteY12" fmla="*/ 1871861 h 2964150"/>
                  <a:gd name="connsiteX13" fmla="*/ 2197515 w 2926105"/>
                  <a:gd name="connsiteY13" fmla="*/ 2138561 h 2964150"/>
                  <a:gd name="connsiteX14" fmla="*/ 1892715 w 2926105"/>
                  <a:gd name="connsiteY14" fmla="*/ 2684661 h 2964150"/>
                  <a:gd name="connsiteX15" fmla="*/ 1397415 w 2926105"/>
                  <a:gd name="connsiteY15" fmla="*/ 2964061 h 2964150"/>
                  <a:gd name="connsiteX16" fmla="*/ 902115 w 2926105"/>
                  <a:gd name="connsiteY16" fmla="*/ 2659261 h 2964150"/>
                  <a:gd name="connsiteX17" fmla="*/ 711615 w 2926105"/>
                  <a:gd name="connsiteY17" fmla="*/ 2062361 h 2964150"/>
                  <a:gd name="connsiteX18" fmla="*/ 381415 w 2926105"/>
                  <a:gd name="connsiteY18" fmla="*/ 1757561 h 2964150"/>
                  <a:gd name="connsiteX19" fmla="*/ 127415 w 2926105"/>
                  <a:gd name="connsiteY19" fmla="*/ 1782961 h 2964150"/>
                  <a:gd name="connsiteX20" fmla="*/ 25815 w 2926105"/>
                  <a:gd name="connsiteY20" fmla="*/ 1795661 h 2964150"/>
                  <a:gd name="connsiteX21" fmla="*/ 25815 w 2926105"/>
                  <a:gd name="connsiteY21" fmla="*/ 1643261 h 2964150"/>
                  <a:gd name="connsiteX22" fmla="*/ 13115 w 2926105"/>
                  <a:gd name="connsiteY22" fmla="*/ 1211461 h 2964150"/>
                  <a:gd name="connsiteX23" fmla="*/ 25815 w 2926105"/>
                  <a:gd name="connsiteY23" fmla="*/ 1046361 h 2964150"/>
                  <a:gd name="connsiteX0" fmla="*/ 25815 w 2926105"/>
                  <a:gd name="connsiteY0" fmla="*/ 1046361 h 2964150"/>
                  <a:gd name="connsiteX1" fmla="*/ 317915 w 2926105"/>
                  <a:gd name="connsiteY1" fmla="*/ 1059061 h 2964150"/>
                  <a:gd name="connsiteX2" fmla="*/ 673515 w 2926105"/>
                  <a:gd name="connsiteY2" fmla="*/ 779661 h 2964150"/>
                  <a:gd name="connsiteX3" fmla="*/ 927515 w 2926105"/>
                  <a:gd name="connsiteY3" fmla="*/ 170061 h 2964150"/>
                  <a:gd name="connsiteX4" fmla="*/ 1486315 w 2926105"/>
                  <a:gd name="connsiteY4" fmla="*/ 4961 h 2964150"/>
                  <a:gd name="connsiteX5" fmla="*/ 2007015 w 2926105"/>
                  <a:gd name="connsiteY5" fmla="*/ 309761 h 2964150"/>
                  <a:gd name="connsiteX6" fmla="*/ 2172115 w 2926105"/>
                  <a:gd name="connsiteY6" fmla="*/ 868561 h 2964150"/>
                  <a:gd name="connsiteX7" fmla="*/ 2502315 w 2926105"/>
                  <a:gd name="connsiteY7" fmla="*/ 1135261 h 2964150"/>
                  <a:gd name="connsiteX8" fmla="*/ 2896015 w 2926105"/>
                  <a:gd name="connsiteY8" fmla="*/ 1122561 h 2964150"/>
                  <a:gd name="connsiteX9" fmla="*/ 2896015 w 2926105"/>
                  <a:gd name="connsiteY9" fmla="*/ 1236861 h 2964150"/>
                  <a:gd name="connsiteX10" fmla="*/ 2908715 w 2926105"/>
                  <a:gd name="connsiteY10" fmla="*/ 1706761 h 2964150"/>
                  <a:gd name="connsiteX11" fmla="*/ 2896015 w 2926105"/>
                  <a:gd name="connsiteY11" fmla="*/ 1821061 h 2964150"/>
                  <a:gd name="connsiteX12" fmla="*/ 2553115 w 2926105"/>
                  <a:gd name="connsiteY12" fmla="*/ 1871861 h 2964150"/>
                  <a:gd name="connsiteX13" fmla="*/ 2197515 w 2926105"/>
                  <a:gd name="connsiteY13" fmla="*/ 2138561 h 2964150"/>
                  <a:gd name="connsiteX14" fmla="*/ 1892715 w 2926105"/>
                  <a:gd name="connsiteY14" fmla="*/ 2684661 h 2964150"/>
                  <a:gd name="connsiteX15" fmla="*/ 1397415 w 2926105"/>
                  <a:gd name="connsiteY15" fmla="*/ 2964061 h 2964150"/>
                  <a:gd name="connsiteX16" fmla="*/ 902115 w 2926105"/>
                  <a:gd name="connsiteY16" fmla="*/ 2659261 h 2964150"/>
                  <a:gd name="connsiteX17" fmla="*/ 711615 w 2926105"/>
                  <a:gd name="connsiteY17" fmla="*/ 2062361 h 2964150"/>
                  <a:gd name="connsiteX18" fmla="*/ 381415 w 2926105"/>
                  <a:gd name="connsiteY18" fmla="*/ 1757561 h 2964150"/>
                  <a:gd name="connsiteX19" fmla="*/ 127415 w 2926105"/>
                  <a:gd name="connsiteY19" fmla="*/ 1782961 h 2964150"/>
                  <a:gd name="connsiteX20" fmla="*/ 25815 w 2926105"/>
                  <a:gd name="connsiteY20" fmla="*/ 1795661 h 2964150"/>
                  <a:gd name="connsiteX21" fmla="*/ 25815 w 2926105"/>
                  <a:gd name="connsiteY21" fmla="*/ 1643261 h 2964150"/>
                  <a:gd name="connsiteX22" fmla="*/ 13115 w 2926105"/>
                  <a:gd name="connsiteY22" fmla="*/ 1211461 h 2964150"/>
                  <a:gd name="connsiteX23" fmla="*/ 25815 w 2926105"/>
                  <a:gd name="connsiteY23" fmla="*/ 1046361 h 2964150"/>
                  <a:gd name="connsiteX0" fmla="*/ 25815 w 2926105"/>
                  <a:gd name="connsiteY0" fmla="*/ 1043351 h 2961140"/>
                  <a:gd name="connsiteX1" fmla="*/ 317915 w 2926105"/>
                  <a:gd name="connsiteY1" fmla="*/ 1056051 h 2961140"/>
                  <a:gd name="connsiteX2" fmla="*/ 673515 w 2926105"/>
                  <a:gd name="connsiteY2" fmla="*/ 776651 h 2961140"/>
                  <a:gd name="connsiteX3" fmla="*/ 927515 w 2926105"/>
                  <a:gd name="connsiteY3" fmla="*/ 167051 h 2961140"/>
                  <a:gd name="connsiteX4" fmla="*/ 1486315 w 2926105"/>
                  <a:gd name="connsiteY4" fmla="*/ 1951 h 2961140"/>
                  <a:gd name="connsiteX5" fmla="*/ 1994315 w 2926105"/>
                  <a:gd name="connsiteY5" fmla="*/ 243251 h 2961140"/>
                  <a:gd name="connsiteX6" fmla="*/ 2172115 w 2926105"/>
                  <a:gd name="connsiteY6" fmla="*/ 865551 h 2961140"/>
                  <a:gd name="connsiteX7" fmla="*/ 2502315 w 2926105"/>
                  <a:gd name="connsiteY7" fmla="*/ 1132251 h 2961140"/>
                  <a:gd name="connsiteX8" fmla="*/ 2896015 w 2926105"/>
                  <a:gd name="connsiteY8" fmla="*/ 1119551 h 2961140"/>
                  <a:gd name="connsiteX9" fmla="*/ 2896015 w 2926105"/>
                  <a:gd name="connsiteY9" fmla="*/ 1233851 h 2961140"/>
                  <a:gd name="connsiteX10" fmla="*/ 2908715 w 2926105"/>
                  <a:gd name="connsiteY10" fmla="*/ 1703751 h 2961140"/>
                  <a:gd name="connsiteX11" fmla="*/ 2896015 w 2926105"/>
                  <a:gd name="connsiteY11" fmla="*/ 1818051 h 2961140"/>
                  <a:gd name="connsiteX12" fmla="*/ 2553115 w 2926105"/>
                  <a:gd name="connsiteY12" fmla="*/ 1868851 h 2961140"/>
                  <a:gd name="connsiteX13" fmla="*/ 2197515 w 2926105"/>
                  <a:gd name="connsiteY13" fmla="*/ 2135551 h 2961140"/>
                  <a:gd name="connsiteX14" fmla="*/ 1892715 w 2926105"/>
                  <a:gd name="connsiteY14" fmla="*/ 2681651 h 2961140"/>
                  <a:gd name="connsiteX15" fmla="*/ 1397415 w 2926105"/>
                  <a:gd name="connsiteY15" fmla="*/ 2961051 h 2961140"/>
                  <a:gd name="connsiteX16" fmla="*/ 902115 w 2926105"/>
                  <a:gd name="connsiteY16" fmla="*/ 2656251 h 2961140"/>
                  <a:gd name="connsiteX17" fmla="*/ 711615 w 2926105"/>
                  <a:gd name="connsiteY17" fmla="*/ 2059351 h 2961140"/>
                  <a:gd name="connsiteX18" fmla="*/ 381415 w 2926105"/>
                  <a:gd name="connsiteY18" fmla="*/ 1754551 h 2961140"/>
                  <a:gd name="connsiteX19" fmla="*/ 127415 w 2926105"/>
                  <a:gd name="connsiteY19" fmla="*/ 1779951 h 2961140"/>
                  <a:gd name="connsiteX20" fmla="*/ 25815 w 2926105"/>
                  <a:gd name="connsiteY20" fmla="*/ 1792651 h 2961140"/>
                  <a:gd name="connsiteX21" fmla="*/ 25815 w 2926105"/>
                  <a:gd name="connsiteY21" fmla="*/ 1640251 h 2961140"/>
                  <a:gd name="connsiteX22" fmla="*/ 13115 w 2926105"/>
                  <a:gd name="connsiteY22" fmla="*/ 1208451 h 2961140"/>
                  <a:gd name="connsiteX23" fmla="*/ 25815 w 2926105"/>
                  <a:gd name="connsiteY23" fmla="*/ 1043351 h 2961140"/>
                  <a:gd name="connsiteX0" fmla="*/ 25815 w 2926105"/>
                  <a:gd name="connsiteY0" fmla="*/ 1321215 h 3239004"/>
                  <a:gd name="connsiteX1" fmla="*/ 317915 w 2926105"/>
                  <a:gd name="connsiteY1" fmla="*/ 1333915 h 3239004"/>
                  <a:gd name="connsiteX2" fmla="*/ 673515 w 2926105"/>
                  <a:gd name="connsiteY2" fmla="*/ 1054515 h 3239004"/>
                  <a:gd name="connsiteX3" fmla="*/ 927515 w 2926105"/>
                  <a:gd name="connsiteY3" fmla="*/ 444915 h 3239004"/>
                  <a:gd name="connsiteX4" fmla="*/ 1499015 w 2926105"/>
                  <a:gd name="connsiteY4" fmla="*/ 415 h 3239004"/>
                  <a:gd name="connsiteX5" fmla="*/ 1994315 w 2926105"/>
                  <a:gd name="connsiteY5" fmla="*/ 521115 h 3239004"/>
                  <a:gd name="connsiteX6" fmla="*/ 2172115 w 2926105"/>
                  <a:gd name="connsiteY6" fmla="*/ 1143415 h 3239004"/>
                  <a:gd name="connsiteX7" fmla="*/ 2502315 w 2926105"/>
                  <a:gd name="connsiteY7" fmla="*/ 1410115 h 3239004"/>
                  <a:gd name="connsiteX8" fmla="*/ 2896015 w 2926105"/>
                  <a:gd name="connsiteY8" fmla="*/ 1397415 h 3239004"/>
                  <a:gd name="connsiteX9" fmla="*/ 2896015 w 2926105"/>
                  <a:gd name="connsiteY9" fmla="*/ 1511715 h 3239004"/>
                  <a:gd name="connsiteX10" fmla="*/ 2908715 w 2926105"/>
                  <a:gd name="connsiteY10" fmla="*/ 1981615 h 3239004"/>
                  <a:gd name="connsiteX11" fmla="*/ 2896015 w 2926105"/>
                  <a:gd name="connsiteY11" fmla="*/ 2095915 h 3239004"/>
                  <a:gd name="connsiteX12" fmla="*/ 2553115 w 2926105"/>
                  <a:gd name="connsiteY12" fmla="*/ 2146715 h 3239004"/>
                  <a:gd name="connsiteX13" fmla="*/ 2197515 w 2926105"/>
                  <a:gd name="connsiteY13" fmla="*/ 2413415 h 3239004"/>
                  <a:gd name="connsiteX14" fmla="*/ 1892715 w 2926105"/>
                  <a:gd name="connsiteY14" fmla="*/ 2959515 h 3239004"/>
                  <a:gd name="connsiteX15" fmla="*/ 1397415 w 2926105"/>
                  <a:gd name="connsiteY15" fmla="*/ 3238915 h 3239004"/>
                  <a:gd name="connsiteX16" fmla="*/ 902115 w 2926105"/>
                  <a:gd name="connsiteY16" fmla="*/ 2934115 h 3239004"/>
                  <a:gd name="connsiteX17" fmla="*/ 711615 w 2926105"/>
                  <a:gd name="connsiteY17" fmla="*/ 2337215 h 3239004"/>
                  <a:gd name="connsiteX18" fmla="*/ 381415 w 2926105"/>
                  <a:gd name="connsiteY18" fmla="*/ 2032415 h 3239004"/>
                  <a:gd name="connsiteX19" fmla="*/ 127415 w 2926105"/>
                  <a:gd name="connsiteY19" fmla="*/ 2057815 h 3239004"/>
                  <a:gd name="connsiteX20" fmla="*/ 25815 w 2926105"/>
                  <a:gd name="connsiteY20" fmla="*/ 2070515 h 3239004"/>
                  <a:gd name="connsiteX21" fmla="*/ 25815 w 2926105"/>
                  <a:gd name="connsiteY21" fmla="*/ 1918115 h 3239004"/>
                  <a:gd name="connsiteX22" fmla="*/ 13115 w 2926105"/>
                  <a:gd name="connsiteY22" fmla="*/ 1486315 h 3239004"/>
                  <a:gd name="connsiteX23" fmla="*/ 25815 w 2926105"/>
                  <a:gd name="connsiteY23" fmla="*/ 1321215 h 3239004"/>
                  <a:gd name="connsiteX0" fmla="*/ 25815 w 2926105"/>
                  <a:gd name="connsiteY0" fmla="*/ 1321586 h 3239375"/>
                  <a:gd name="connsiteX1" fmla="*/ 317915 w 2926105"/>
                  <a:gd name="connsiteY1" fmla="*/ 1334286 h 3239375"/>
                  <a:gd name="connsiteX2" fmla="*/ 673515 w 2926105"/>
                  <a:gd name="connsiteY2" fmla="*/ 1054886 h 3239375"/>
                  <a:gd name="connsiteX3" fmla="*/ 800515 w 2926105"/>
                  <a:gd name="connsiteY3" fmla="*/ 419886 h 3239375"/>
                  <a:gd name="connsiteX4" fmla="*/ 1499015 w 2926105"/>
                  <a:gd name="connsiteY4" fmla="*/ 786 h 3239375"/>
                  <a:gd name="connsiteX5" fmla="*/ 1994315 w 2926105"/>
                  <a:gd name="connsiteY5" fmla="*/ 521486 h 3239375"/>
                  <a:gd name="connsiteX6" fmla="*/ 2172115 w 2926105"/>
                  <a:gd name="connsiteY6" fmla="*/ 1143786 h 3239375"/>
                  <a:gd name="connsiteX7" fmla="*/ 2502315 w 2926105"/>
                  <a:gd name="connsiteY7" fmla="*/ 1410486 h 3239375"/>
                  <a:gd name="connsiteX8" fmla="*/ 2896015 w 2926105"/>
                  <a:gd name="connsiteY8" fmla="*/ 1397786 h 3239375"/>
                  <a:gd name="connsiteX9" fmla="*/ 2896015 w 2926105"/>
                  <a:gd name="connsiteY9" fmla="*/ 1512086 h 3239375"/>
                  <a:gd name="connsiteX10" fmla="*/ 2908715 w 2926105"/>
                  <a:gd name="connsiteY10" fmla="*/ 1981986 h 3239375"/>
                  <a:gd name="connsiteX11" fmla="*/ 2896015 w 2926105"/>
                  <a:gd name="connsiteY11" fmla="*/ 2096286 h 3239375"/>
                  <a:gd name="connsiteX12" fmla="*/ 2553115 w 2926105"/>
                  <a:gd name="connsiteY12" fmla="*/ 2147086 h 3239375"/>
                  <a:gd name="connsiteX13" fmla="*/ 2197515 w 2926105"/>
                  <a:gd name="connsiteY13" fmla="*/ 2413786 h 3239375"/>
                  <a:gd name="connsiteX14" fmla="*/ 1892715 w 2926105"/>
                  <a:gd name="connsiteY14" fmla="*/ 2959886 h 3239375"/>
                  <a:gd name="connsiteX15" fmla="*/ 1397415 w 2926105"/>
                  <a:gd name="connsiteY15" fmla="*/ 3239286 h 3239375"/>
                  <a:gd name="connsiteX16" fmla="*/ 902115 w 2926105"/>
                  <a:gd name="connsiteY16" fmla="*/ 2934486 h 3239375"/>
                  <a:gd name="connsiteX17" fmla="*/ 711615 w 2926105"/>
                  <a:gd name="connsiteY17" fmla="*/ 2337586 h 3239375"/>
                  <a:gd name="connsiteX18" fmla="*/ 381415 w 2926105"/>
                  <a:gd name="connsiteY18" fmla="*/ 2032786 h 3239375"/>
                  <a:gd name="connsiteX19" fmla="*/ 127415 w 2926105"/>
                  <a:gd name="connsiteY19" fmla="*/ 2058186 h 3239375"/>
                  <a:gd name="connsiteX20" fmla="*/ 25815 w 2926105"/>
                  <a:gd name="connsiteY20" fmla="*/ 2070886 h 3239375"/>
                  <a:gd name="connsiteX21" fmla="*/ 25815 w 2926105"/>
                  <a:gd name="connsiteY21" fmla="*/ 1918486 h 3239375"/>
                  <a:gd name="connsiteX22" fmla="*/ 13115 w 2926105"/>
                  <a:gd name="connsiteY22" fmla="*/ 1486686 h 3239375"/>
                  <a:gd name="connsiteX23" fmla="*/ 25815 w 2926105"/>
                  <a:gd name="connsiteY23" fmla="*/ 1321586 h 3239375"/>
                  <a:gd name="connsiteX0" fmla="*/ 25815 w 2926105"/>
                  <a:gd name="connsiteY0" fmla="*/ 1321586 h 3239375"/>
                  <a:gd name="connsiteX1" fmla="*/ 317915 w 2926105"/>
                  <a:gd name="connsiteY1" fmla="*/ 1334286 h 3239375"/>
                  <a:gd name="connsiteX2" fmla="*/ 635415 w 2926105"/>
                  <a:gd name="connsiteY2" fmla="*/ 1054886 h 3239375"/>
                  <a:gd name="connsiteX3" fmla="*/ 800515 w 2926105"/>
                  <a:gd name="connsiteY3" fmla="*/ 419886 h 3239375"/>
                  <a:gd name="connsiteX4" fmla="*/ 1499015 w 2926105"/>
                  <a:gd name="connsiteY4" fmla="*/ 786 h 3239375"/>
                  <a:gd name="connsiteX5" fmla="*/ 1994315 w 2926105"/>
                  <a:gd name="connsiteY5" fmla="*/ 521486 h 3239375"/>
                  <a:gd name="connsiteX6" fmla="*/ 2172115 w 2926105"/>
                  <a:gd name="connsiteY6" fmla="*/ 1143786 h 3239375"/>
                  <a:gd name="connsiteX7" fmla="*/ 2502315 w 2926105"/>
                  <a:gd name="connsiteY7" fmla="*/ 1410486 h 3239375"/>
                  <a:gd name="connsiteX8" fmla="*/ 2896015 w 2926105"/>
                  <a:gd name="connsiteY8" fmla="*/ 1397786 h 3239375"/>
                  <a:gd name="connsiteX9" fmla="*/ 2896015 w 2926105"/>
                  <a:gd name="connsiteY9" fmla="*/ 1512086 h 3239375"/>
                  <a:gd name="connsiteX10" fmla="*/ 2908715 w 2926105"/>
                  <a:gd name="connsiteY10" fmla="*/ 1981986 h 3239375"/>
                  <a:gd name="connsiteX11" fmla="*/ 2896015 w 2926105"/>
                  <a:gd name="connsiteY11" fmla="*/ 2096286 h 3239375"/>
                  <a:gd name="connsiteX12" fmla="*/ 2553115 w 2926105"/>
                  <a:gd name="connsiteY12" fmla="*/ 2147086 h 3239375"/>
                  <a:gd name="connsiteX13" fmla="*/ 2197515 w 2926105"/>
                  <a:gd name="connsiteY13" fmla="*/ 2413786 h 3239375"/>
                  <a:gd name="connsiteX14" fmla="*/ 1892715 w 2926105"/>
                  <a:gd name="connsiteY14" fmla="*/ 2959886 h 3239375"/>
                  <a:gd name="connsiteX15" fmla="*/ 1397415 w 2926105"/>
                  <a:gd name="connsiteY15" fmla="*/ 3239286 h 3239375"/>
                  <a:gd name="connsiteX16" fmla="*/ 902115 w 2926105"/>
                  <a:gd name="connsiteY16" fmla="*/ 2934486 h 3239375"/>
                  <a:gd name="connsiteX17" fmla="*/ 711615 w 2926105"/>
                  <a:gd name="connsiteY17" fmla="*/ 2337586 h 3239375"/>
                  <a:gd name="connsiteX18" fmla="*/ 381415 w 2926105"/>
                  <a:gd name="connsiteY18" fmla="*/ 2032786 h 3239375"/>
                  <a:gd name="connsiteX19" fmla="*/ 127415 w 2926105"/>
                  <a:gd name="connsiteY19" fmla="*/ 2058186 h 3239375"/>
                  <a:gd name="connsiteX20" fmla="*/ 25815 w 2926105"/>
                  <a:gd name="connsiteY20" fmla="*/ 2070886 h 3239375"/>
                  <a:gd name="connsiteX21" fmla="*/ 25815 w 2926105"/>
                  <a:gd name="connsiteY21" fmla="*/ 1918486 h 3239375"/>
                  <a:gd name="connsiteX22" fmla="*/ 13115 w 2926105"/>
                  <a:gd name="connsiteY22" fmla="*/ 1486686 h 3239375"/>
                  <a:gd name="connsiteX23" fmla="*/ 25815 w 2926105"/>
                  <a:gd name="connsiteY23" fmla="*/ 1321586 h 3239375"/>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172115 w 2926105"/>
                  <a:gd name="connsiteY6" fmla="*/ 1143119 h 3238708"/>
                  <a:gd name="connsiteX7" fmla="*/ 2502315 w 2926105"/>
                  <a:gd name="connsiteY7" fmla="*/ 14098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299115 w 2926105"/>
                  <a:gd name="connsiteY6" fmla="*/ 1130419 h 3238708"/>
                  <a:gd name="connsiteX7" fmla="*/ 2502315 w 2926105"/>
                  <a:gd name="connsiteY7" fmla="*/ 14098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299115 w 2926105"/>
                  <a:gd name="connsiteY6" fmla="*/ 1130419 h 3238708"/>
                  <a:gd name="connsiteX7" fmla="*/ 2527715 w 2926105"/>
                  <a:gd name="connsiteY7" fmla="*/ 13590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711615 w 2926105"/>
                  <a:gd name="connsiteY17" fmla="*/ 2336864 h 3238653"/>
                  <a:gd name="connsiteX18" fmla="*/ 381415 w 2926105"/>
                  <a:gd name="connsiteY18" fmla="*/ 20320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711615 w 2926105"/>
                  <a:gd name="connsiteY17" fmla="*/ 2336864 h 3238653"/>
                  <a:gd name="connsiteX18" fmla="*/ 419515 w 2926105"/>
                  <a:gd name="connsiteY18" fmla="*/ 20701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660815 w 2926105"/>
                  <a:gd name="connsiteY17" fmla="*/ 2578164 h 3238653"/>
                  <a:gd name="connsiteX18" fmla="*/ 419515 w 2926105"/>
                  <a:gd name="connsiteY18" fmla="*/ 20701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45707"/>
                  <a:gd name="connsiteX1" fmla="*/ 317915 w 2926105"/>
                  <a:gd name="connsiteY1" fmla="*/ 1333564 h 3245707"/>
                  <a:gd name="connsiteX2" fmla="*/ 635415 w 2926105"/>
                  <a:gd name="connsiteY2" fmla="*/ 1054164 h 3245707"/>
                  <a:gd name="connsiteX3" fmla="*/ 800515 w 2926105"/>
                  <a:gd name="connsiteY3" fmla="*/ 419164 h 3245707"/>
                  <a:gd name="connsiteX4" fmla="*/ 1499015 w 2926105"/>
                  <a:gd name="connsiteY4" fmla="*/ 64 h 3245707"/>
                  <a:gd name="connsiteX5" fmla="*/ 2121315 w 2926105"/>
                  <a:gd name="connsiteY5" fmla="*/ 393764 h 3245707"/>
                  <a:gd name="connsiteX6" fmla="*/ 2299115 w 2926105"/>
                  <a:gd name="connsiteY6" fmla="*/ 1130364 h 3245707"/>
                  <a:gd name="connsiteX7" fmla="*/ 2527715 w 2926105"/>
                  <a:gd name="connsiteY7" fmla="*/ 1358964 h 3245707"/>
                  <a:gd name="connsiteX8" fmla="*/ 2896015 w 2926105"/>
                  <a:gd name="connsiteY8" fmla="*/ 1397064 h 3245707"/>
                  <a:gd name="connsiteX9" fmla="*/ 2896015 w 2926105"/>
                  <a:gd name="connsiteY9" fmla="*/ 1511364 h 3245707"/>
                  <a:gd name="connsiteX10" fmla="*/ 2908715 w 2926105"/>
                  <a:gd name="connsiteY10" fmla="*/ 1981264 h 3245707"/>
                  <a:gd name="connsiteX11" fmla="*/ 2896015 w 2926105"/>
                  <a:gd name="connsiteY11" fmla="*/ 2095564 h 3245707"/>
                  <a:gd name="connsiteX12" fmla="*/ 2553115 w 2926105"/>
                  <a:gd name="connsiteY12" fmla="*/ 2146364 h 3245707"/>
                  <a:gd name="connsiteX13" fmla="*/ 2197515 w 2926105"/>
                  <a:gd name="connsiteY13" fmla="*/ 2413064 h 3245707"/>
                  <a:gd name="connsiteX14" fmla="*/ 1892715 w 2926105"/>
                  <a:gd name="connsiteY14" fmla="*/ 2959164 h 3245707"/>
                  <a:gd name="connsiteX15" fmla="*/ 1397415 w 2926105"/>
                  <a:gd name="connsiteY15" fmla="*/ 3238564 h 3245707"/>
                  <a:gd name="connsiteX16" fmla="*/ 851315 w 2926105"/>
                  <a:gd name="connsiteY16" fmla="*/ 3111564 h 3245707"/>
                  <a:gd name="connsiteX17" fmla="*/ 660815 w 2926105"/>
                  <a:gd name="connsiteY17" fmla="*/ 2578164 h 3245707"/>
                  <a:gd name="connsiteX18" fmla="*/ 419515 w 2926105"/>
                  <a:gd name="connsiteY18" fmla="*/ 2070164 h 3245707"/>
                  <a:gd name="connsiteX19" fmla="*/ 127415 w 2926105"/>
                  <a:gd name="connsiteY19" fmla="*/ 2057464 h 3245707"/>
                  <a:gd name="connsiteX20" fmla="*/ 25815 w 2926105"/>
                  <a:gd name="connsiteY20" fmla="*/ 2070164 h 3245707"/>
                  <a:gd name="connsiteX21" fmla="*/ 25815 w 2926105"/>
                  <a:gd name="connsiteY21" fmla="*/ 1917764 h 3245707"/>
                  <a:gd name="connsiteX22" fmla="*/ 13115 w 2926105"/>
                  <a:gd name="connsiteY22" fmla="*/ 1485964 h 3245707"/>
                  <a:gd name="connsiteX23" fmla="*/ 25815 w 2926105"/>
                  <a:gd name="connsiteY23" fmla="*/ 1320864 h 3245707"/>
                  <a:gd name="connsiteX0" fmla="*/ 25815 w 2926105"/>
                  <a:gd name="connsiteY0" fmla="*/ 1320864 h 3393516"/>
                  <a:gd name="connsiteX1" fmla="*/ 317915 w 2926105"/>
                  <a:gd name="connsiteY1" fmla="*/ 1333564 h 3393516"/>
                  <a:gd name="connsiteX2" fmla="*/ 635415 w 2926105"/>
                  <a:gd name="connsiteY2" fmla="*/ 1054164 h 3393516"/>
                  <a:gd name="connsiteX3" fmla="*/ 800515 w 2926105"/>
                  <a:gd name="connsiteY3" fmla="*/ 419164 h 3393516"/>
                  <a:gd name="connsiteX4" fmla="*/ 1499015 w 2926105"/>
                  <a:gd name="connsiteY4" fmla="*/ 64 h 3393516"/>
                  <a:gd name="connsiteX5" fmla="*/ 2121315 w 2926105"/>
                  <a:gd name="connsiteY5" fmla="*/ 393764 h 3393516"/>
                  <a:gd name="connsiteX6" fmla="*/ 2299115 w 2926105"/>
                  <a:gd name="connsiteY6" fmla="*/ 1130364 h 3393516"/>
                  <a:gd name="connsiteX7" fmla="*/ 2527715 w 2926105"/>
                  <a:gd name="connsiteY7" fmla="*/ 1358964 h 3393516"/>
                  <a:gd name="connsiteX8" fmla="*/ 2896015 w 2926105"/>
                  <a:gd name="connsiteY8" fmla="*/ 1397064 h 3393516"/>
                  <a:gd name="connsiteX9" fmla="*/ 2896015 w 2926105"/>
                  <a:gd name="connsiteY9" fmla="*/ 1511364 h 3393516"/>
                  <a:gd name="connsiteX10" fmla="*/ 2908715 w 2926105"/>
                  <a:gd name="connsiteY10" fmla="*/ 1981264 h 3393516"/>
                  <a:gd name="connsiteX11" fmla="*/ 2896015 w 2926105"/>
                  <a:gd name="connsiteY11" fmla="*/ 2095564 h 3393516"/>
                  <a:gd name="connsiteX12" fmla="*/ 2553115 w 2926105"/>
                  <a:gd name="connsiteY12" fmla="*/ 2146364 h 3393516"/>
                  <a:gd name="connsiteX13" fmla="*/ 2197515 w 2926105"/>
                  <a:gd name="connsiteY13" fmla="*/ 2413064 h 3393516"/>
                  <a:gd name="connsiteX14" fmla="*/ 1892715 w 2926105"/>
                  <a:gd name="connsiteY14" fmla="*/ 2959164 h 3393516"/>
                  <a:gd name="connsiteX15" fmla="*/ 1486315 w 2926105"/>
                  <a:gd name="connsiteY15" fmla="*/ 3390964 h 3393516"/>
                  <a:gd name="connsiteX16" fmla="*/ 851315 w 2926105"/>
                  <a:gd name="connsiteY16" fmla="*/ 3111564 h 3393516"/>
                  <a:gd name="connsiteX17" fmla="*/ 660815 w 2926105"/>
                  <a:gd name="connsiteY17" fmla="*/ 2578164 h 3393516"/>
                  <a:gd name="connsiteX18" fmla="*/ 419515 w 2926105"/>
                  <a:gd name="connsiteY18" fmla="*/ 2070164 h 3393516"/>
                  <a:gd name="connsiteX19" fmla="*/ 127415 w 2926105"/>
                  <a:gd name="connsiteY19" fmla="*/ 2057464 h 3393516"/>
                  <a:gd name="connsiteX20" fmla="*/ 25815 w 2926105"/>
                  <a:gd name="connsiteY20" fmla="*/ 2070164 h 3393516"/>
                  <a:gd name="connsiteX21" fmla="*/ 25815 w 2926105"/>
                  <a:gd name="connsiteY21" fmla="*/ 1917764 h 3393516"/>
                  <a:gd name="connsiteX22" fmla="*/ 13115 w 2926105"/>
                  <a:gd name="connsiteY22" fmla="*/ 1485964 h 3393516"/>
                  <a:gd name="connsiteX23" fmla="*/ 25815 w 2926105"/>
                  <a:gd name="connsiteY23" fmla="*/ 1320864 h 3393516"/>
                  <a:gd name="connsiteX0" fmla="*/ 25815 w 2926105"/>
                  <a:gd name="connsiteY0" fmla="*/ 1320864 h 3392196"/>
                  <a:gd name="connsiteX1" fmla="*/ 317915 w 2926105"/>
                  <a:gd name="connsiteY1" fmla="*/ 1333564 h 3392196"/>
                  <a:gd name="connsiteX2" fmla="*/ 635415 w 2926105"/>
                  <a:gd name="connsiteY2" fmla="*/ 1054164 h 3392196"/>
                  <a:gd name="connsiteX3" fmla="*/ 800515 w 2926105"/>
                  <a:gd name="connsiteY3" fmla="*/ 419164 h 3392196"/>
                  <a:gd name="connsiteX4" fmla="*/ 1499015 w 2926105"/>
                  <a:gd name="connsiteY4" fmla="*/ 64 h 3392196"/>
                  <a:gd name="connsiteX5" fmla="*/ 2121315 w 2926105"/>
                  <a:gd name="connsiteY5" fmla="*/ 393764 h 3392196"/>
                  <a:gd name="connsiteX6" fmla="*/ 2299115 w 2926105"/>
                  <a:gd name="connsiteY6" fmla="*/ 1130364 h 3392196"/>
                  <a:gd name="connsiteX7" fmla="*/ 2527715 w 2926105"/>
                  <a:gd name="connsiteY7" fmla="*/ 1358964 h 3392196"/>
                  <a:gd name="connsiteX8" fmla="*/ 2896015 w 2926105"/>
                  <a:gd name="connsiteY8" fmla="*/ 1397064 h 3392196"/>
                  <a:gd name="connsiteX9" fmla="*/ 2896015 w 2926105"/>
                  <a:gd name="connsiteY9" fmla="*/ 1511364 h 3392196"/>
                  <a:gd name="connsiteX10" fmla="*/ 2908715 w 2926105"/>
                  <a:gd name="connsiteY10" fmla="*/ 1981264 h 3392196"/>
                  <a:gd name="connsiteX11" fmla="*/ 2896015 w 2926105"/>
                  <a:gd name="connsiteY11" fmla="*/ 2095564 h 3392196"/>
                  <a:gd name="connsiteX12" fmla="*/ 2553115 w 2926105"/>
                  <a:gd name="connsiteY12" fmla="*/ 2146364 h 3392196"/>
                  <a:gd name="connsiteX13" fmla="*/ 2197515 w 2926105"/>
                  <a:gd name="connsiteY13" fmla="*/ 2413064 h 3392196"/>
                  <a:gd name="connsiteX14" fmla="*/ 2121315 w 2926105"/>
                  <a:gd name="connsiteY14" fmla="*/ 3009964 h 3392196"/>
                  <a:gd name="connsiteX15" fmla="*/ 1486315 w 2926105"/>
                  <a:gd name="connsiteY15" fmla="*/ 3390964 h 3392196"/>
                  <a:gd name="connsiteX16" fmla="*/ 851315 w 2926105"/>
                  <a:gd name="connsiteY16" fmla="*/ 3111564 h 3392196"/>
                  <a:gd name="connsiteX17" fmla="*/ 660815 w 2926105"/>
                  <a:gd name="connsiteY17" fmla="*/ 2578164 h 3392196"/>
                  <a:gd name="connsiteX18" fmla="*/ 419515 w 2926105"/>
                  <a:gd name="connsiteY18" fmla="*/ 2070164 h 3392196"/>
                  <a:gd name="connsiteX19" fmla="*/ 127415 w 2926105"/>
                  <a:gd name="connsiteY19" fmla="*/ 2057464 h 3392196"/>
                  <a:gd name="connsiteX20" fmla="*/ 25815 w 2926105"/>
                  <a:gd name="connsiteY20" fmla="*/ 2070164 h 3392196"/>
                  <a:gd name="connsiteX21" fmla="*/ 25815 w 2926105"/>
                  <a:gd name="connsiteY21" fmla="*/ 1917764 h 3392196"/>
                  <a:gd name="connsiteX22" fmla="*/ 13115 w 2926105"/>
                  <a:gd name="connsiteY22" fmla="*/ 1485964 h 3392196"/>
                  <a:gd name="connsiteX23" fmla="*/ 25815 w 2926105"/>
                  <a:gd name="connsiteY23" fmla="*/ 1320864 h 3392196"/>
                  <a:gd name="connsiteX0" fmla="*/ 25815 w 2926105"/>
                  <a:gd name="connsiteY0" fmla="*/ 1320864 h 3392196"/>
                  <a:gd name="connsiteX1" fmla="*/ 317915 w 2926105"/>
                  <a:gd name="connsiteY1" fmla="*/ 1333564 h 3392196"/>
                  <a:gd name="connsiteX2" fmla="*/ 635415 w 2926105"/>
                  <a:gd name="connsiteY2" fmla="*/ 1054164 h 3392196"/>
                  <a:gd name="connsiteX3" fmla="*/ 800515 w 2926105"/>
                  <a:gd name="connsiteY3" fmla="*/ 419164 h 3392196"/>
                  <a:gd name="connsiteX4" fmla="*/ 1499015 w 2926105"/>
                  <a:gd name="connsiteY4" fmla="*/ 64 h 3392196"/>
                  <a:gd name="connsiteX5" fmla="*/ 2121315 w 2926105"/>
                  <a:gd name="connsiteY5" fmla="*/ 393764 h 3392196"/>
                  <a:gd name="connsiteX6" fmla="*/ 2299115 w 2926105"/>
                  <a:gd name="connsiteY6" fmla="*/ 1130364 h 3392196"/>
                  <a:gd name="connsiteX7" fmla="*/ 2527715 w 2926105"/>
                  <a:gd name="connsiteY7" fmla="*/ 1358964 h 3392196"/>
                  <a:gd name="connsiteX8" fmla="*/ 2896015 w 2926105"/>
                  <a:gd name="connsiteY8" fmla="*/ 1397064 h 3392196"/>
                  <a:gd name="connsiteX9" fmla="*/ 2896015 w 2926105"/>
                  <a:gd name="connsiteY9" fmla="*/ 1511364 h 3392196"/>
                  <a:gd name="connsiteX10" fmla="*/ 2908715 w 2926105"/>
                  <a:gd name="connsiteY10" fmla="*/ 1981264 h 3392196"/>
                  <a:gd name="connsiteX11" fmla="*/ 2896015 w 2926105"/>
                  <a:gd name="connsiteY11" fmla="*/ 2095564 h 3392196"/>
                  <a:gd name="connsiteX12" fmla="*/ 2553115 w 2926105"/>
                  <a:gd name="connsiteY12" fmla="*/ 2146364 h 3392196"/>
                  <a:gd name="connsiteX13" fmla="*/ 2299115 w 2926105"/>
                  <a:gd name="connsiteY13" fmla="*/ 2463864 h 3392196"/>
                  <a:gd name="connsiteX14" fmla="*/ 2121315 w 2926105"/>
                  <a:gd name="connsiteY14" fmla="*/ 3009964 h 3392196"/>
                  <a:gd name="connsiteX15" fmla="*/ 1486315 w 2926105"/>
                  <a:gd name="connsiteY15" fmla="*/ 3390964 h 3392196"/>
                  <a:gd name="connsiteX16" fmla="*/ 851315 w 2926105"/>
                  <a:gd name="connsiteY16" fmla="*/ 3111564 h 3392196"/>
                  <a:gd name="connsiteX17" fmla="*/ 660815 w 2926105"/>
                  <a:gd name="connsiteY17" fmla="*/ 2578164 h 3392196"/>
                  <a:gd name="connsiteX18" fmla="*/ 419515 w 2926105"/>
                  <a:gd name="connsiteY18" fmla="*/ 2070164 h 3392196"/>
                  <a:gd name="connsiteX19" fmla="*/ 127415 w 2926105"/>
                  <a:gd name="connsiteY19" fmla="*/ 2057464 h 3392196"/>
                  <a:gd name="connsiteX20" fmla="*/ 25815 w 2926105"/>
                  <a:gd name="connsiteY20" fmla="*/ 2070164 h 3392196"/>
                  <a:gd name="connsiteX21" fmla="*/ 25815 w 2926105"/>
                  <a:gd name="connsiteY21" fmla="*/ 1917764 h 3392196"/>
                  <a:gd name="connsiteX22" fmla="*/ 13115 w 2926105"/>
                  <a:gd name="connsiteY22" fmla="*/ 1485964 h 3392196"/>
                  <a:gd name="connsiteX23" fmla="*/ 25815 w 2926105"/>
                  <a:gd name="connsiteY23" fmla="*/ 1320864 h 3392196"/>
                  <a:gd name="connsiteX0" fmla="*/ 25815 w 2926105"/>
                  <a:gd name="connsiteY0" fmla="*/ 1320864 h 3391301"/>
                  <a:gd name="connsiteX1" fmla="*/ 317915 w 2926105"/>
                  <a:gd name="connsiteY1" fmla="*/ 1333564 h 3391301"/>
                  <a:gd name="connsiteX2" fmla="*/ 635415 w 2926105"/>
                  <a:gd name="connsiteY2" fmla="*/ 1054164 h 3391301"/>
                  <a:gd name="connsiteX3" fmla="*/ 800515 w 2926105"/>
                  <a:gd name="connsiteY3" fmla="*/ 419164 h 3391301"/>
                  <a:gd name="connsiteX4" fmla="*/ 1499015 w 2926105"/>
                  <a:gd name="connsiteY4" fmla="*/ 64 h 3391301"/>
                  <a:gd name="connsiteX5" fmla="*/ 2121315 w 2926105"/>
                  <a:gd name="connsiteY5" fmla="*/ 393764 h 3391301"/>
                  <a:gd name="connsiteX6" fmla="*/ 2299115 w 2926105"/>
                  <a:gd name="connsiteY6" fmla="*/ 1130364 h 3391301"/>
                  <a:gd name="connsiteX7" fmla="*/ 2527715 w 2926105"/>
                  <a:gd name="connsiteY7" fmla="*/ 1358964 h 3391301"/>
                  <a:gd name="connsiteX8" fmla="*/ 2896015 w 2926105"/>
                  <a:gd name="connsiteY8" fmla="*/ 1397064 h 3391301"/>
                  <a:gd name="connsiteX9" fmla="*/ 2896015 w 2926105"/>
                  <a:gd name="connsiteY9" fmla="*/ 1511364 h 3391301"/>
                  <a:gd name="connsiteX10" fmla="*/ 2908715 w 2926105"/>
                  <a:gd name="connsiteY10" fmla="*/ 1981264 h 3391301"/>
                  <a:gd name="connsiteX11" fmla="*/ 2896015 w 2926105"/>
                  <a:gd name="connsiteY11" fmla="*/ 2095564 h 3391301"/>
                  <a:gd name="connsiteX12" fmla="*/ 2553115 w 2926105"/>
                  <a:gd name="connsiteY12" fmla="*/ 2146364 h 3391301"/>
                  <a:gd name="connsiteX13" fmla="*/ 2299115 w 2926105"/>
                  <a:gd name="connsiteY13" fmla="*/ 2463864 h 3391301"/>
                  <a:gd name="connsiteX14" fmla="*/ 2095915 w 2926105"/>
                  <a:gd name="connsiteY14" fmla="*/ 3060764 h 3391301"/>
                  <a:gd name="connsiteX15" fmla="*/ 1486315 w 2926105"/>
                  <a:gd name="connsiteY15" fmla="*/ 3390964 h 3391301"/>
                  <a:gd name="connsiteX16" fmla="*/ 851315 w 2926105"/>
                  <a:gd name="connsiteY16" fmla="*/ 3111564 h 3391301"/>
                  <a:gd name="connsiteX17" fmla="*/ 660815 w 2926105"/>
                  <a:gd name="connsiteY17" fmla="*/ 2578164 h 3391301"/>
                  <a:gd name="connsiteX18" fmla="*/ 419515 w 2926105"/>
                  <a:gd name="connsiteY18" fmla="*/ 2070164 h 3391301"/>
                  <a:gd name="connsiteX19" fmla="*/ 127415 w 2926105"/>
                  <a:gd name="connsiteY19" fmla="*/ 2057464 h 3391301"/>
                  <a:gd name="connsiteX20" fmla="*/ 25815 w 2926105"/>
                  <a:gd name="connsiteY20" fmla="*/ 2070164 h 3391301"/>
                  <a:gd name="connsiteX21" fmla="*/ 25815 w 2926105"/>
                  <a:gd name="connsiteY21" fmla="*/ 1917764 h 3391301"/>
                  <a:gd name="connsiteX22" fmla="*/ 13115 w 2926105"/>
                  <a:gd name="connsiteY22" fmla="*/ 1485964 h 3391301"/>
                  <a:gd name="connsiteX23" fmla="*/ 25815 w 2926105"/>
                  <a:gd name="connsiteY23" fmla="*/ 1320864 h 3391301"/>
                  <a:gd name="connsiteX0" fmla="*/ 25815 w 2926105"/>
                  <a:gd name="connsiteY0" fmla="*/ 1320864 h 3390982"/>
                  <a:gd name="connsiteX1" fmla="*/ 317915 w 2926105"/>
                  <a:gd name="connsiteY1" fmla="*/ 1333564 h 3390982"/>
                  <a:gd name="connsiteX2" fmla="*/ 635415 w 2926105"/>
                  <a:gd name="connsiteY2" fmla="*/ 1054164 h 3390982"/>
                  <a:gd name="connsiteX3" fmla="*/ 800515 w 2926105"/>
                  <a:gd name="connsiteY3" fmla="*/ 419164 h 3390982"/>
                  <a:gd name="connsiteX4" fmla="*/ 1499015 w 2926105"/>
                  <a:gd name="connsiteY4" fmla="*/ 64 h 3390982"/>
                  <a:gd name="connsiteX5" fmla="*/ 2121315 w 2926105"/>
                  <a:gd name="connsiteY5" fmla="*/ 393764 h 3390982"/>
                  <a:gd name="connsiteX6" fmla="*/ 2299115 w 2926105"/>
                  <a:gd name="connsiteY6" fmla="*/ 1130364 h 3390982"/>
                  <a:gd name="connsiteX7" fmla="*/ 2527715 w 2926105"/>
                  <a:gd name="connsiteY7" fmla="*/ 1358964 h 3390982"/>
                  <a:gd name="connsiteX8" fmla="*/ 2896015 w 2926105"/>
                  <a:gd name="connsiteY8" fmla="*/ 1397064 h 3390982"/>
                  <a:gd name="connsiteX9" fmla="*/ 2896015 w 2926105"/>
                  <a:gd name="connsiteY9" fmla="*/ 1511364 h 3390982"/>
                  <a:gd name="connsiteX10" fmla="*/ 2908715 w 2926105"/>
                  <a:gd name="connsiteY10" fmla="*/ 1981264 h 3390982"/>
                  <a:gd name="connsiteX11" fmla="*/ 2896015 w 2926105"/>
                  <a:gd name="connsiteY11" fmla="*/ 2095564 h 3390982"/>
                  <a:gd name="connsiteX12" fmla="*/ 2553115 w 2926105"/>
                  <a:gd name="connsiteY12" fmla="*/ 2146364 h 3390982"/>
                  <a:gd name="connsiteX13" fmla="*/ 2299115 w 2926105"/>
                  <a:gd name="connsiteY13" fmla="*/ 2463864 h 3390982"/>
                  <a:gd name="connsiteX14" fmla="*/ 2095915 w 2926105"/>
                  <a:gd name="connsiteY14" fmla="*/ 3060764 h 3390982"/>
                  <a:gd name="connsiteX15" fmla="*/ 1486315 w 2926105"/>
                  <a:gd name="connsiteY15" fmla="*/ 3390964 h 3390982"/>
                  <a:gd name="connsiteX16" fmla="*/ 902115 w 2926105"/>
                  <a:gd name="connsiteY16" fmla="*/ 3073464 h 3390982"/>
                  <a:gd name="connsiteX17" fmla="*/ 660815 w 2926105"/>
                  <a:gd name="connsiteY17" fmla="*/ 2578164 h 3390982"/>
                  <a:gd name="connsiteX18" fmla="*/ 419515 w 2926105"/>
                  <a:gd name="connsiteY18" fmla="*/ 2070164 h 3390982"/>
                  <a:gd name="connsiteX19" fmla="*/ 127415 w 2926105"/>
                  <a:gd name="connsiteY19" fmla="*/ 2057464 h 3390982"/>
                  <a:gd name="connsiteX20" fmla="*/ 25815 w 2926105"/>
                  <a:gd name="connsiteY20" fmla="*/ 2070164 h 3390982"/>
                  <a:gd name="connsiteX21" fmla="*/ 25815 w 2926105"/>
                  <a:gd name="connsiteY21" fmla="*/ 1917764 h 3390982"/>
                  <a:gd name="connsiteX22" fmla="*/ 13115 w 2926105"/>
                  <a:gd name="connsiteY22" fmla="*/ 1485964 h 3390982"/>
                  <a:gd name="connsiteX23" fmla="*/ 25815 w 2926105"/>
                  <a:gd name="connsiteY23" fmla="*/ 1320864 h 3390982"/>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070164 h 3391143"/>
                  <a:gd name="connsiteX19" fmla="*/ 127415 w 2926105"/>
                  <a:gd name="connsiteY19" fmla="*/ 2057464 h 3391143"/>
                  <a:gd name="connsiteX20" fmla="*/ 25815 w 2926105"/>
                  <a:gd name="connsiteY20" fmla="*/ 20701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27415 w 2926105"/>
                  <a:gd name="connsiteY19" fmla="*/ 2057464 h 3391143"/>
                  <a:gd name="connsiteX20" fmla="*/ 25815 w 2926105"/>
                  <a:gd name="connsiteY20" fmla="*/ 20701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27415 w 2926105"/>
                  <a:gd name="connsiteY19" fmla="*/ 20574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57615 w 2926105"/>
                  <a:gd name="connsiteY18" fmla="*/ 21082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082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57615 w 2926105"/>
                  <a:gd name="connsiteY18" fmla="*/ 21082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45609"/>
                  <a:gd name="connsiteY0" fmla="*/ 1320864 h 3391143"/>
                  <a:gd name="connsiteX1" fmla="*/ 317915 w 2945609"/>
                  <a:gd name="connsiteY1" fmla="*/ 1333564 h 3391143"/>
                  <a:gd name="connsiteX2" fmla="*/ 635415 w 2945609"/>
                  <a:gd name="connsiteY2" fmla="*/ 1054164 h 3391143"/>
                  <a:gd name="connsiteX3" fmla="*/ 800515 w 2945609"/>
                  <a:gd name="connsiteY3" fmla="*/ 419164 h 3391143"/>
                  <a:gd name="connsiteX4" fmla="*/ 1499015 w 2945609"/>
                  <a:gd name="connsiteY4" fmla="*/ 64 h 3391143"/>
                  <a:gd name="connsiteX5" fmla="*/ 2121315 w 2945609"/>
                  <a:gd name="connsiteY5" fmla="*/ 393764 h 3391143"/>
                  <a:gd name="connsiteX6" fmla="*/ 2299115 w 2945609"/>
                  <a:gd name="connsiteY6" fmla="*/ 1130364 h 3391143"/>
                  <a:gd name="connsiteX7" fmla="*/ 2527715 w 2945609"/>
                  <a:gd name="connsiteY7" fmla="*/ 1358964 h 3391143"/>
                  <a:gd name="connsiteX8" fmla="*/ 2896015 w 2945609"/>
                  <a:gd name="connsiteY8" fmla="*/ 1397064 h 3391143"/>
                  <a:gd name="connsiteX9" fmla="*/ 2896015 w 2945609"/>
                  <a:gd name="connsiteY9" fmla="*/ 1511364 h 3391143"/>
                  <a:gd name="connsiteX10" fmla="*/ 2908715 w 2945609"/>
                  <a:gd name="connsiteY10" fmla="*/ 1981264 h 3391143"/>
                  <a:gd name="connsiteX11" fmla="*/ 2921415 w 2945609"/>
                  <a:gd name="connsiteY11" fmla="*/ 2057464 h 3391143"/>
                  <a:gd name="connsiteX12" fmla="*/ 2553115 w 2945609"/>
                  <a:gd name="connsiteY12" fmla="*/ 2108264 h 3391143"/>
                  <a:gd name="connsiteX13" fmla="*/ 2299115 w 2945609"/>
                  <a:gd name="connsiteY13" fmla="*/ 2463864 h 3391143"/>
                  <a:gd name="connsiteX14" fmla="*/ 2095915 w 2945609"/>
                  <a:gd name="connsiteY14" fmla="*/ 3060764 h 3391143"/>
                  <a:gd name="connsiteX15" fmla="*/ 1486315 w 2945609"/>
                  <a:gd name="connsiteY15" fmla="*/ 3390964 h 3391143"/>
                  <a:gd name="connsiteX16" fmla="*/ 864015 w 2945609"/>
                  <a:gd name="connsiteY16" fmla="*/ 3098864 h 3391143"/>
                  <a:gd name="connsiteX17" fmla="*/ 660815 w 2945609"/>
                  <a:gd name="connsiteY17" fmla="*/ 2578164 h 3391143"/>
                  <a:gd name="connsiteX18" fmla="*/ 457615 w 2945609"/>
                  <a:gd name="connsiteY18" fmla="*/ 2108264 h 3391143"/>
                  <a:gd name="connsiteX19" fmla="*/ 165515 w 2945609"/>
                  <a:gd name="connsiteY19" fmla="*/ 2019364 h 3391143"/>
                  <a:gd name="connsiteX20" fmla="*/ 25815 w 2945609"/>
                  <a:gd name="connsiteY20" fmla="*/ 2019364 h 3391143"/>
                  <a:gd name="connsiteX21" fmla="*/ 25815 w 2945609"/>
                  <a:gd name="connsiteY21" fmla="*/ 1917764 h 3391143"/>
                  <a:gd name="connsiteX22" fmla="*/ 13115 w 2945609"/>
                  <a:gd name="connsiteY22" fmla="*/ 1485964 h 3391143"/>
                  <a:gd name="connsiteX23" fmla="*/ 25815 w 2945609"/>
                  <a:gd name="connsiteY23" fmla="*/ 1320864 h 339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45609" h="3391143">
                    <a:moveTo>
                      <a:pt x="25815" y="1320864"/>
                    </a:moveTo>
                    <a:cubicBezTo>
                      <a:pt x="76615" y="1295464"/>
                      <a:pt x="216315" y="1378014"/>
                      <a:pt x="317915" y="1333564"/>
                    </a:cubicBezTo>
                    <a:cubicBezTo>
                      <a:pt x="419515" y="1289114"/>
                      <a:pt x="554982" y="1206564"/>
                      <a:pt x="635415" y="1054164"/>
                    </a:cubicBezTo>
                    <a:cubicBezTo>
                      <a:pt x="715848" y="901764"/>
                      <a:pt x="656582" y="594847"/>
                      <a:pt x="800515" y="419164"/>
                    </a:cubicBezTo>
                    <a:cubicBezTo>
                      <a:pt x="944448" y="243481"/>
                      <a:pt x="1278882" y="4297"/>
                      <a:pt x="1499015" y="64"/>
                    </a:cubicBezTo>
                    <a:cubicBezTo>
                      <a:pt x="1719148" y="-4169"/>
                      <a:pt x="1987965" y="205381"/>
                      <a:pt x="2121315" y="393764"/>
                    </a:cubicBezTo>
                    <a:cubicBezTo>
                      <a:pt x="2254665" y="582147"/>
                      <a:pt x="2231382" y="969497"/>
                      <a:pt x="2299115" y="1130364"/>
                    </a:cubicBezTo>
                    <a:cubicBezTo>
                      <a:pt x="2366848" y="1291231"/>
                      <a:pt x="2428232" y="1314514"/>
                      <a:pt x="2527715" y="1358964"/>
                    </a:cubicBezTo>
                    <a:cubicBezTo>
                      <a:pt x="2627198" y="1403414"/>
                      <a:pt x="2834632" y="1371664"/>
                      <a:pt x="2896015" y="1397064"/>
                    </a:cubicBezTo>
                    <a:cubicBezTo>
                      <a:pt x="2957398" y="1422464"/>
                      <a:pt x="2893898" y="1413997"/>
                      <a:pt x="2896015" y="1511364"/>
                    </a:cubicBezTo>
                    <a:cubicBezTo>
                      <a:pt x="2898132" y="1608731"/>
                      <a:pt x="2904482" y="1890247"/>
                      <a:pt x="2908715" y="1981264"/>
                    </a:cubicBezTo>
                    <a:cubicBezTo>
                      <a:pt x="2912948" y="2072281"/>
                      <a:pt x="2980682" y="2036297"/>
                      <a:pt x="2921415" y="2057464"/>
                    </a:cubicBezTo>
                    <a:cubicBezTo>
                      <a:pt x="2862148" y="2078631"/>
                      <a:pt x="2656832" y="2040531"/>
                      <a:pt x="2553115" y="2108264"/>
                    </a:cubicBezTo>
                    <a:cubicBezTo>
                      <a:pt x="2449398" y="2175997"/>
                      <a:pt x="2375315" y="2305114"/>
                      <a:pt x="2299115" y="2463864"/>
                    </a:cubicBezTo>
                    <a:cubicBezTo>
                      <a:pt x="2222915" y="2622614"/>
                      <a:pt x="2231382" y="2906247"/>
                      <a:pt x="2095915" y="3060764"/>
                    </a:cubicBezTo>
                    <a:cubicBezTo>
                      <a:pt x="1960448" y="3215281"/>
                      <a:pt x="1691632" y="3384614"/>
                      <a:pt x="1486315" y="3390964"/>
                    </a:cubicBezTo>
                    <a:cubicBezTo>
                      <a:pt x="1280998" y="3397314"/>
                      <a:pt x="1001598" y="3234331"/>
                      <a:pt x="864015" y="3098864"/>
                    </a:cubicBezTo>
                    <a:cubicBezTo>
                      <a:pt x="726432" y="2963397"/>
                      <a:pt x="728548" y="2743264"/>
                      <a:pt x="660815" y="2578164"/>
                    </a:cubicBezTo>
                    <a:cubicBezTo>
                      <a:pt x="593082" y="2413064"/>
                      <a:pt x="540165" y="2201397"/>
                      <a:pt x="457615" y="2108264"/>
                    </a:cubicBezTo>
                    <a:cubicBezTo>
                      <a:pt x="375065" y="2015131"/>
                      <a:pt x="237482" y="2034181"/>
                      <a:pt x="165515" y="2019364"/>
                    </a:cubicBezTo>
                    <a:cubicBezTo>
                      <a:pt x="93548" y="2004547"/>
                      <a:pt x="49098" y="2036297"/>
                      <a:pt x="25815" y="2019364"/>
                    </a:cubicBezTo>
                    <a:cubicBezTo>
                      <a:pt x="2532" y="2002431"/>
                      <a:pt x="27932" y="2015131"/>
                      <a:pt x="25815" y="1917764"/>
                    </a:cubicBezTo>
                    <a:cubicBezTo>
                      <a:pt x="23698" y="1820397"/>
                      <a:pt x="10998" y="1579097"/>
                      <a:pt x="13115" y="1485964"/>
                    </a:cubicBezTo>
                    <a:cubicBezTo>
                      <a:pt x="15232" y="1392831"/>
                      <a:pt x="-24985" y="1346264"/>
                      <a:pt x="25815" y="1320864"/>
                    </a:cubicBezTo>
                    <a:close/>
                  </a:path>
                </a:pathLst>
              </a:custGeom>
              <a:gradFill flip="none" rotWithShape="1">
                <a:gsLst>
                  <a:gs pos="0">
                    <a:srgbClr val="FF6600"/>
                  </a:gs>
                  <a:gs pos="52000">
                    <a:srgbClr val="FFBC46"/>
                  </a:gs>
                  <a:gs pos="100000">
                    <a:srgbClr val="FF6600"/>
                  </a:gs>
                </a:gsLst>
                <a:lin ang="5400000" scaled="0"/>
                <a:tileRect/>
              </a:gra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85" name="正方形/長方形 84">
                <a:extLst>
                  <a:ext uri="{FF2B5EF4-FFF2-40B4-BE49-F238E27FC236}">
                    <a16:creationId xmlns:a16="http://schemas.microsoft.com/office/drawing/2014/main" id="{BD0E6757-0A19-4E15-8AD7-619771D68ACB}"/>
                  </a:ext>
                </a:extLst>
              </p:cNvPr>
              <p:cNvSpPr/>
              <p:nvPr/>
            </p:nvSpPr>
            <p:spPr>
              <a:xfrm rot="5400000">
                <a:off x="4874512" y="6094717"/>
                <a:ext cx="175530" cy="127919"/>
              </a:xfrm>
              <a:prstGeom prst="rect">
                <a:avLst/>
              </a:prstGeom>
              <a:solidFill>
                <a:srgbClr val="FF66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4" name="直線矢印コネクタ 3">
                <a:extLst>
                  <a:ext uri="{FF2B5EF4-FFF2-40B4-BE49-F238E27FC236}">
                    <a16:creationId xmlns:a16="http://schemas.microsoft.com/office/drawing/2014/main" id="{1490AC0A-509B-2EAA-E535-D6346C82CDB1}"/>
                  </a:ext>
                </a:extLst>
              </p:cNvPr>
              <p:cNvCxnSpPr>
                <a:cxnSpLocks/>
              </p:cNvCxnSpPr>
              <p:nvPr/>
            </p:nvCxnSpPr>
            <p:spPr>
              <a:xfrm>
                <a:off x="4831900" y="5644113"/>
                <a:ext cx="288032" cy="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 name="グループ化 11">
              <a:extLst>
                <a:ext uri="{FF2B5EF4-FFF2-40B4-BE49-F238E27FC236}">
                  <a16:creationId xmlns:a16="http://schemas.microsoft.com/office/drawing/2014/main" id="{D892B92F-0175-3C78-D86C-99331FC0CA2E}"/>
                </a:ext>
              </a:extLst>
            </p:cNvPr>
            <p:cNvGrpSpPr/>
            <p:nvPr/>
          </p:nvGrpSpPr>
          <p:grpSpPr>
            <a:xfrm>
              <a:off x="3157520" y="5169881"/>
              <a:ext cx="827490" cy="1105068"/>
              <a:chOff x="4555979" y="5141374"/>
              <a:chExt cx="827490" cy="1105068"/>
            </a:xfrm>
          </p:grpSpPr>
          <p:sp>
            <p:nvSpPr>
              <p:cNvPr id="13" name="フリーフォーム: 図形 12">
                <a:extLst>
                  <a:ext uri="{FF2B5EF4-FFF2-40B4-BE49-F238E27FC236}">
                    <a16:creationId xmlns:a16="http://schemas.microsoft.com/office/drawing/2014/main" id="{F6DDB8F9-72CD-6756-8CAB-2BFD82E4D8C2}"/>
                  </a:ext>
                </a:extLst>
              </p:cNvPr>
              <p:cNvSpPr/>
              <p:nvPr/>
            </p:nvSpPr>
            <p:spPr>
              <a:xfrm>
                <a:off x="4555979" y="5141374"/>
                <a:ext cx="827490" cy="1020124"/>
              </a:xfrm>
              <a:custGeom>
                <a:avLst/>
                <a:gdLst>
                  <a:gd name="connsiteX0" fmla="*/ 25815 w 2925184"/>
                  <a:gd name="connsiteY0" fmla="*/ 1046361 h 2952518"/>
                  <a:gd name="connsiteX1" fmla="*/ 317915 w 2925184"/>
                  <a:gd name="connsiteY1" fmla="*/ 1059061 h 2952518"/>
                  <a:gd name="connsiteX2" fmla="*/ 673515 w 2925184"/>
                  <a:gd name="connsiteY2" fmla="*/ 779661 h 2952518"/>
                  <a:gd name="connsiteX3" fmla="*/ 927515 w 2925184"/>
                  <a:gd name="connsiteY3" fmla="*/ 170061 h 2952518"/>
                  <a:gd name="connsiteX4" fmla="*/ 1486315 w 2925184"/>
                  <a:gd name="connsiteY4" fmla="*/ 4961 h 2952518"/>
                  <a:gd name="connsiteX5" fmla="*/ 2007015 w 2925184"/>
                  <a:gd name="connsiteY5" fmla="*/ 309761 h 2952518"/>
                  <a:gd name="connsiteX6" fmla="*/ 2172115 w 2925184"/>
                  <a:gd name="connsiteY6" fmla="*/ 868561 h 2952518"/>
                  <a:gd name="connsiteX7" fmla="*/ 2654715 w 2925184"/>
                  <a:gd name="connsiteY7" fmla="*/ 1135261 h 2952518"/>
                  <a:gd name="connsiteX8" fmla="*/ 2896015 w 2925184"/>
                  <a:gd name="connsiteY8" fmla="*/ 1122561 h 2952518"/>
                  <a:gd name="connsiteX9" fmla="*/ 2896015 w 2925184"/>
                  <a:gd name="connsiteY9" fmla="*/ 1236861 h 2952518"/>
                  <a:gd name="connsiteX10" fmla="*/ 2908715 w 2925184"/>
                  <a:gd name="connsiteY10" fmla="*/ 1706761 h 2952518"/>
                  <a:gd name="connsiteX11" fmla="*/ 2896015 w 2925184"/>
                  <a:gd name="connsiteY11" fmla="*/ 1821061 h 2952518"/>
                  <a:gd name="connsiteX12" fmla="*/ 2565815 w 2925184"/>
                  <a:gd name="connsiteY12" fmla="*/ 1795661 h 2952518"/>
                  <a:gd name="connsiteX13" fmla="*/ 2197515 w 2925184"/>
                  <a:gd name="connsiteY13" fmla="*/ 2138561 h 2952518"/>
                  <a:gd name="connsiteX14" fmla="*/ 1943515 w 2925184"/>
                  <a:gd name="connsiteY14" fmla="*/ 2735461 h 2952518"/>
                  <a:gd name="connsiteX15" fmla="*/ 1473615 w 2925184"/>
                  <a:gd name="connsiteY15" fmla="*/ 2951361 h 2952518"/>
                  <a:gd name="connsiteX16" fmla="*/ 902115 w 2925184"/>
                  <a:gd name="connsiteY16" fmla="*/ 2659261 h 2952518"/>
                  <a:gd name="connsiteX17" fmla="*/ 711615 w 2925184"/>
                  <a:gd name="connsiteY17" fmla="*/ 2062361 h 2952518"/>
                  <a:gd name="connsiteX18" fmla="*/ 381415 w 2925184"/>
                  <a:gd name="connsiteY18" fmla="*/ 1757561 h 2952518"/>
                  <a:gd name="connsiteX19" fmla="*/ 127415 w 2925184"/>
                  <a:gd name="connsiteY19" fmla="*/ 1782961 h 2952518"/>
                  <a:gd name="connsiteX20" fmla="*/ 25815 w 2925184"/>
                  <a:gd name="connsiteY20" fmla="*/ 1795661 h 2952518"/>
                  <a:gd name="connsiteX21" fmla="*/ 25815 w 2925184"/>
                  <a:gd name="connsiteY21" fmla="*/ 1643261 h 2952518"/>
                  <a:gd name="connsiteX22" fmla="*/ 13115 w 2925184"/>
                  <a:gd name="connsiteY22" fmla="*/ 1211461 h 2952518"/>
                  <a:gd name="connsiteX23" fmla="*/ 25815 w 2925184"/>
                  <a:gd name="connsiteY23" fmla="*/ 1046361 h 2952518"/>
                  <a:gd name="connsiteX0" fmla="*/ 25815 w 2925184"/>
                  <a:gd name="connsiteY0" fmla="*/ 1046361 h 2951457"/>
                  <a:gd name="connsiteX1" fmla="*/ 317915 w 2925184"/>
                  <a:gd name="connsiteY1" fmla="*/ 1059061 h 2951457"/>
                  <a:gd name="connsiteX2" fmla="*/ 673515 w 2925184"/>
                  <a:gd name="connsiteY2" fmla="*/ 779661 h 2951457"/>
                  <a:gd name="connsiteX3" fmla="*/ 927515 w 2925184"/>
                  <a:gd name="connsiteY3" fmla="*/ 170061 h 2951457"/>
                  <a:gd name="connsiteX4" fmla="*/ 1486315 w 2925184"/>
                  <a:gd name="connsiteY4" fmla="*/ 4961 h 2951457"/>
                  <a:gd name="connsiteX5" fmla="*/ 2007015 w 2925184"/>
                  <a:gd name="connsiteY5" fmla="*/ 309761 h 2951457"/>
                  <a:gd name="connsiteX6" fmla="*/ 2172115 w 2925184"/>
                  <a:gd name="connsiteY6" fmla="*/ 868561 h 2951457"/>
                  <a:gd name="connsiteX7" fmla="*/ 2654715 w 2925184"/>
                  <a:gd name="connsiteY7" fmla="*/ 1135261 h 2951457"/>
                  <a:gd name="connsiteX8" fmla="*/ 2896015 w 2925184"/>
                  <a:gd name="connsiteY8" fmla="*/ 1122561 h 2951457"/>
                  <a:gd name="connsiteX9" fmla="*/ 2896015 w 2925184"/>
                  <a:gd name="connsiteY9" fmla="*/ 1236861 h 2951457"/>
                  <a:gd name="connsiteX10" fmla="*/ 2908715 w 2925184"/>
                  <a:gd name="connsiteY10" fmla="*/ 1706761 h 2951457"/>
                  <a:gd name="connsiteX11" fmla="*/ 2896015 w 2925184"/>
                  <a:gd name="connsiteY11" fmla="*/ 1821061 h 2951457"/>
                  <a:gd name="connsiteX12" fmla="*/ 2565815 w 2925184"/>
                  <a:gd name="connsiteY12" fmla="*/ 1795661 h 2951457"/>
                  <a:gd name="connsiteX13" fmla="*/ 2197515 w 2925184"/>
                  <a:gd name="connsiteY13" fmla="*/ 2138561 h 2951457"/>
                  <a:gd name="connsiteX14" fmla="*/ 1892715 w 2925184"/>
                  <a:gd name="connsiteY14" fmla="*/ 2684661 h 2951457"/>
                  <a:gd name="connsiteX15" fmla="*/ 1473615 w 2925184"/>
                  <a:gd name="connsiteY15" fmla="*/ 2951361 h 2951457"/>
                  <a:gd name="connsiteX16" fmla="*/ 902115 w 2925184"/>
                  <a:gd name="connsiteY16" fmla="*/ 2659261 h 2951457"/>
                  <a:gd name="connsiteX17" fmla="*/ 711615 w 2925184"/>
                  <a:gd name="connsiteY17" fmla="*/ 2062361 h 2951457"/>
                  <a:gd name="connsiteX18" fmla="*/ 381415 w 2925184"/>
                  <a:gd name="connsiteY18" fmla="*/ 1757561 h 2951457"/>
                  <a:gd name="connsiteX19" fmla="*/ 127415 w 2925184"/>
                  <a:gd name="connsiteY19" fmla="*/ 1782961 h 2951457"/>
                  <a:gd name="connsiteX20" fmla="*/ 25815 w 2925184"/>
                  <a:gd name="connsiteY20" fmla="*/ 1795661 h 2951457"/>
                  <a:gd name="connsiteX21" fmla="*/ 25815 w 2925184"/>
                  <a:gd name="connsiteY21" fmla="*/ 1643261 h 2951457"/>
                  <a:gd name="connsiteX22" fmla="*/ 13115 w 2925184"/>
                  <a:gd name="connsiteY22" fmla="*/ 1211461 h 2951457"/>
                  <a:gd name="connsiteX23" fmla="*/ 25815 w 2925184"/>
                  <a:gd name="connsiteY23" fmla="*/ 1046361 h 2951457"/>
                  <a:gd name="connsiteX0" fmla="*/ 25815 w 2925184"/>
                  <a:gd name="connsiteY0" fmla="*/ 1046361 h 2964150"/>
                  <a:gd name="connsiteX1" fmla="*/ 317915 w 2925184"/>
                  <a:gd name="connsiteY1" fmla="*/ 1059061 h 2964150"/>
                  <a:gd name="connsiteX2" fmla="*/ 673515 w 2925184"/>
                  <a:gd name="connsiteY2" fmla="*/ 779661 h 2964150"/>
                  <a:gd name="connsiteX3" fmla="*/ 927515 w 2925184"/>
                  <a:gd name="connsiteY3" fmla="*/ 170061 h 2964150"/>
                  <a:gd name="connsiteX4" fmla="*/ 1486315 w 2925184"/>
                  <a:gd name="connsiteY4" fmla="*/ 4961 h 2964150"/>
                  <a:gd name="connsiteX5" fmla="*/ 2007015 w 2925184"/>
                  <a:gd name="connsiteY5" fmla="*/ 309761 h 2964150"/>
                  <a:gd name="connsiteX6" fmla="*/ 2172115 w 2925184"/>
                  <a:gd name="connsiteY6" fmla="*/ 868561 h 2964150"/>
                  <a:gd name="connsiteX7" fmla="*/ 2654715 w 2925184"/>
                  <a:gd name="connsiteY7" fmla="*/ 1135261 h 2964150"/>
                  <a:gd name="connsiteX8" fmla="*/ 2896015 w 2925184"/>
                  <a:gd name="connsiteY8" fmla="*/ 1122561 h 2964150"/>
                  <a:gd name="connsiteX9" fmla="*/ 2896015 w 2925184"/>
                  <a:gd name="connsiteY9" fmla="*/ 1236861 h 2964150"/>
                  <a:gd name="connsiteX10" fmla="*/ 2908715 w 2925184"/>
                  <a:gd name="connsiteY10" fmla="*/ 1706761 h 2964150"/>
                  <a:gd name="connsiteX11" fmla="*/ 2896015 w 2925184"/>
                  <a:gd name="connsiteY11" fmla="*/ 1821061 h 2964150"/>
                  <a:gd name="connsiteX12" fmla="*/ 2565815 w 2925184"/>
                  <a:gd name="connsiteY12" fmla="*/ 1795661 h 2964150"/>
                  <a:gd name="connsiteX13" fmla="*/ 2197515 w 2925184"/>
                  <a:gd name="connsiteY13" fmla="*/ 2138561 h 2964150"/>
                  <a:gd name="connsiteX14" fmla="*/ 1892715 w 2925184"/>
                  <a:gd name="connsiteY14" fmla="*/ 2684661 h 2964150"/>
                  <a:gd name="connsiteX15" fmla="*/ 1397415 w 2925184"/>
                  <a:gd name="connsiteY15" fmla="*/ 2964061 h 2964150"/>
                  <a:gd name="connsiteX16" fmla="*/ 902115 w 2925184"/>
                  <a:gd name="connsiteY16" fmla="*/ 2659261 h 2964150"/>
                  <a:gd name="connsiteX17" fmla="*/ 711615 w 2925184"/>
                  <a:gd name="connsiteY17" fmla="*/ 2062361 h 2964150"/>
                  <a:gd name="connsiteX18" fmla="*/ 381415 w 2925184"/>
                  <a:gd name="connsiteY18" fmla="*/ 1757561 h 2964150"/>
                  <a:gd name="connsiteX19" fmla="*/ 127415 w 2925184"/>
                  <a:gd name="connsiteY19" fmla="*/ 1782961 h 2964150"/>
                  <a:gd name="connsiteX20" fmla="*/ 25815 w 2925184"/>
                  <a:gd name="connsiteY20" fmla="*/ 1795661 h 2964150"/>
                  <a:gd name="connsiteX21" fmla="*/ 25815 w 2925184"/>
                  <a:gd name="connsiteY21" fmla="*/ 1643261 h 2964150"/>
                  <a:gd name="connsiteX22" fmla="*/ 13115 w 2925184"/>
                  <a:gd name="connsiteY22" fmla="*/ 1211461 h 2964150"/>
                  <a:gd name="connsiteX23" fmla="*/ 25815 w 2925184"/>
                  <a:gd name="connsiteY23" fmla="*/ 1046361 h 2964150"/>
                  <a:gd name="connsiteX0" fmla="*/ 25815 w 2926105"/>
                  <a:gd name="connsiteY0" fmla="*/ 1046361 h 2964150"/>
                  <a:gd name="connsiteX1" fmla="*/ 317915 w 2926105"/>
                  <a:gd name="connsiteY1" fmla="*/ 1059061 h 2964150"/>
                  <a:gd name="connsiteX2" fmla="*/ 673515 w 2926105"/>
                  <a:gd name="connsiteY2" fmla="*/ 779661 h 2964150"/>
                  <a:gd name="connsiteX3" fmla="*/ 927515 w 2926105"/>
                  <a:gd name="connsiteY3" fmla="*/ 170061 h 2964150"/>
                  <a:gd name="connsiteX4" fmla="*/ 1486315 w 2926105"/>
                  <a:gd name="connsiteY4" fmla="*/ 4961 h 2964150"/>
                  <a:gd name="connsiteX5" fmla="*/ 2007015 w 2926105"/>
                  <a:gd name="connsiteY5" fmla="*/ 309761 h 2964150"/>
                  <a:gd name="connsiteX6" fmla="*/ 2172115 w 2926105"/>
                  <a:gd name="connsiteY6" fmla="*/ 868561 h 2964150"/>
                  <a:gd name="connsiteX7" fmla="*/ 2654715 w 2926105"/>
                  <a:gd name="connsiteY7" fmla="*/ 1135261 h 2964150"/>
                  <a:gd name="connsiteX8" fmla="*/ 2896015 w 2926105"/>
                  <a:gd name="connsiteY8" fmla="*/ 1122561 h 2964150"/>
                  <a:gd name="connsiteX9" fmla="*/ 2896015 w 2926105"/>
                  <a:gd name="connsiteY9" fmla="*/ 1236861 h 2964150"/>
                  <a:gd name="connsiteX10" fmla="*/ 2908715 w 2926105"/>
                  <a:gd name="connsiteY10" fmla="*/ 1706761 h 2964150"/>
                  <a:gd name="connsiteX11" fmla="*/ 2896015 w 2926105"/>
                  <a:gd name="connsiteY11" fmla="*/ 1821061 h 2964150"/>
                  <a:gd name="connsiteX12" fmla="*/ 2553115 w 2926105"/>
                  <a:gd name="connsiteY12" fmla="*/ 1871861 h 2964150"/>
                  <a:gd name="connsiteX13" fmla="*/ 2197515 w 2926105"/>
                  <a:gd name="connsiteY13" fmla="*/ 2138561 h 2964150"/>
                  <a:gd name="connsiteX14" fmla="*/ 1892715 w 2926105"/>
                  <a:gd name="connsiteY14" fmla="*/ 2684661 h 2964150"/>
                  <a:gd name="connsiteX15" fmla="*/ 1397415 w 2926105"/>
                  <a:gd name="connsiteY15" fmla="*/ 2964061 h 2964150"/>
                  <a:gd name="connsiteX16" fmla="*/ 902115 w 2926105"/>
                  <a:gd name="connsiteY16" fmla="*/ 2659261 h 2964150"/>
                  <a:gd name="connsiteX17" fmla="*/ 711615 w 2926105"/>
                  <a:gd name="connsiteY17" fmla="*/ 2062361 h 2964150"/>
                  <a:gd name="connsiteX18" fmla="*/ 381415 w 2926105"/>
                  <a:gd name="connsiteY18" fmla="*/ 1757561 h 2964150"/>
                  <a:gd name="connsiteX19" fmla="*/ 127415 w 2926105"/>
                  <a:gd name="connsiteY19" fmla="*/ 1782961 h 2964150"/>
                  <a:gd name="connsiteX20" fmla="*/ 25815 w 2926105"/>
                  <a:gd name="connsiteY20" fmla="*/ 1795661 h 2964150"/>
                  <a:gd name="connsiteX21" fmla="*/ 25815 w 2926105"/>
                  <a:gd name="connsiteY21" fmla="*/ 1643261 h 2964150"/>
                  <a:gd name="connsiteX22" fmla="*/ 13115 w 2926105"/>
                  <a:gd name="connsiteY22" fmla="*/ 1211461 h 2964150"/>
                  <a:gd name="connsiteX23" fmla="*/ 25815 w 2926105"/>
                  <a:gd name="connsiteY23" fmla="*/ 1046361 h 2964150"/>
                  <a:gd name="connsiteX0" fmla="*/ 25815 w 2926105"/>
                  <a:gd name="connsiteY0" fmla="*/ 1046361 h 2964150"/>
                  <a:gd name="connsiteX1" fmla="*/ 317915 w 2926105"/>
                  <a:gd name="connsiteY1" fmla="*/ 1059061 h 2964150"/>
                  <a:gd name="connsiteX2" fmla="*/ 673515 w 2926105"/>
                  <a:gd name="connsiteY2" fmla="*/ 779661 h 2964150"/>
                  <a:gd name="connsiteX3" fmla="*/ 927515 w 2926105"/>
                  <a:gd name="connsiteY3" fmla="*/ 170061 h 2964150"/>
                  <a:gd name="connsiteX4" fmla="*/ 1486315 w 2926105"/>
                  <a:gd name="connsiteY4" fmla="*/ 4961 h 2964150"/>
                  <a:gd name="connsiteX5" fmla="*/ 2007015 w 2926105"/>
                  <a:gd name="connsiteY5" fmla="*/ 309761 h 2964150"/>
                  <a:gd name="connsiteX6" fmla="*/ 2172115 w 2926105"/>
                  <a:gd name="connsiteY6" fmla="*/ 868561 h 2964150"/>
                  <a:gd name="connsiteX7" fmla="*/ 2502315 w 2926105"/>
                  <a:gd name="connsiteY7" fmla="*/ 1135261 h 2964150"/>
                  <a:gd name="connsiteX8" fmla="*/ 2896015 w 2926105"/>
                  <a:gd name="connsiteY8" fmla="*/ 1122561 h 2964150"/>
                  <a:gd name="connsiteX9" fmla="*/ 2896015 w 2926105"/>
                  <a:gd name="connsiteY9" fmla="*/ 1236861 h 2964150"/>
                  <a:gd name="connsiteX10" fmla="*/ 2908715 w 2926105"/>
                  <a:gd name="connsiteY10" fmla="*/ 1706761 h 2964150"/>
                  <a:gd name="connsiteX11" fmla="*/ 2896015 w 2926105"/>
                  <a:gd name="connsiteY11" fmla="*/ 1821061 h 2964150"/>
                  <a:gd name="connsiteX12" fmla="*/ 2553115 w 2926105"/>
                  <a:gd name="connsiteY12" fmla="*/ 1871861 h 2964150"/>
                  <a:gd name="connsiteX13" fmla="*/ 2197515 w 2926105"/>
                  <a:gd name="connsiteY13" fmla="*/ 2138561 h 2964150"/>
                  <a:gd name="connsiteX14" fmla="*/ 1892715 w 2926105"/>
                  <a:gd name="connsiteY14" fmla="*/ 2684661 h 2964150"/>
                  <a:gd name="connsiteX15" fmla="*/ 1397415 w 2926105"/>
                  <a:gd name="connsiteY15" fmla="*/ 2964061 h 2964150"/>
                  <a:gd name="connsiteX16" fmla="*/ 902115 w 2926105"/>
                  <a:gd name="connsiteY16" fmla="*/ 2659261 h 2964150"/>
                  <a:gd name="connsiteX17" fmla="*/ 711615 w 2926105"/>
                  <a:gd name="connsiteY17" fmla="*/ 2062361 h 2964150"/>
                  <a:gd name="connsiteX18" fmla="*/ 381415 w 2926105"/>
                  <a:gd name="connsiteY18" fmla="*/ 1757561 h 2964150"/>
                  <a:gd name="connsiteX19" fmla="*/ 127415 w 2926105"/>
                  <a:gd name="connsiteY19" fmla="*/ 1782961 h 2964150"/>
                  <a:gd name="connsiteX20" fmla="*/ 25815 w 2926105"/>
                  <a:gd name="connsiteY20" fmla="*/ 1795661 h 2964150"/>
                  <a:gd name="connsiteX21" fmla="*/ 25815 w 2926105"/>
                  <a:gd name="connsiteY21" fmla="*/ 1643261 h 2964150"/>
                  <a:gd name="connsiteX22" fmla="*/ 13115 w 2926105"/>
                  <a:gd name="connsiteY22" fmla="*/ 1211461 h 2964150"/>
                  <a:gd name="connsiteX23" fmla="*/ 25815 w 2926105"/>
                  <a:gd name="connsiteY23" fmla="*/ 1046361 h 2964150"/>
                  <a:gd name="connsiteX0" fmla="*/ 25815 w 2926105"/>
                  <a:gd name="connsiteY0" fmla="*/ 1043351 h 2961140"/>
                  <a:gd name="connsiteX1" fmla="*/ 317915 w 2926105"/>
                  <a:gd name="connsiteY1" fmla="*/ 1056051 h 2961140"/>
                  <a:gd name="connsiteX2" fmla="*/ 673515 w 2926105"/>
                  <a:gd name="connsiteY2" fmla="*/ 776651 h 2961140"/>
                  <a:gd name="connsiteX3" fmla="*/ 927515 w 2926105"/>
                  <a:gd name="connsiteY3" fmla="*/ 167051 h 2961140"/>
                  <a:gd name="connsiteX4" fmla="*/ 1486315 w 2926105"/>
                  <a:gd name="connsiteY4" fmla="*/ 1951 h 2961140"/>
                  <a:gd name="connsiteX5" fmla="*/ 1994315 w 2926105"/>
                  <a:gd name="connsiteY5" fmla="*/ 243251 h 2961140"/>
                  <a:gd name="connsiteX6" fmla="*/ 2172115 w 2926105"/>
                  <a:gd name="connsiteY6" fmla="*/ 865551 h 2961140"/>
                  <a:gd name="connsiteX7" fmla="*/ 2502315 w 2926105"/>
                  <a:gd name="connsiteY7" fmla="*/ 1132251 h 2961140"/>
                  <a:gd name="connsiteX8" fmla="*/ 2896015 w 2926105"/>
                  <a:gd name="connsiteY8" fmla="*/ 1119551 h 2961140"/>
                  <a:gd name="connsiteX9" fmla="*/ 2896015 w 2926105"/>
                  <a:gd name="connsiteY9" fmla="*/ 1233851 h 2961140"/>
                  <a:gd name="connsiteX10" fmla="*/ 2908715 w 2926105"/>
                  <a:gd name="connsiteY10" fmla="*/ 1703751 h 2961140"/>
                  <a:gd name="connsiteX11" fmla="*/ 2896015 w 2926105"/>
                  <a:gd name="connsiteY11" fmla="*/ 1818051 h 2961140"/>
                  <a:gd name="connsiteX12" fmla="*/ 2553115 w 2926105"/>
                  <a:gd name="connsiteY12" fmla="*/ 1868851 h 2961140"/>
                  <a:gd name="connsiteX13" fmla="*/ 2197515 w 2926105"/>
                  <a:gd name="connsiteY13" fmla="*/ 2135551 h 2961140"/>
                  <a:gd name="connsiteX14" fmla="*/ 1892715 w 2926105"/>
                  <a:gd name="connsiteY14" fmla="*/ 2681651 h 2961140"/>
                  <a:gd name="connsiteX15" fmla="*/ 1397415 w 2926105"/>
                  <a:gd name="connsiteY15" fmla="*/ 2961051 h 2961140"/>
                  <a:gd name="connsiteX16" fmla="*/ 902115 w 2926105"/>
                  <a:gd name="connsiteY16" fmla="*/ 2656251 h 2961140"/>
                  <a:gd name="connsiteX17" fmla="*/ 711615 w 2926105"/>
                  <a:gd name="connsiteY17" fmla="*/ 2059351 h 2961140"/>
                  <a:gd name="connsiteX18" fmla="*/ 381415 w 2926105"/>
                  <a:gd name="connsiteY18" fmla="*/ 1754551 h 2961140"/>
                  <a:gd name="connsiteX19" fmla="*/ 127415 w 2926105"/>
                  <a:gd name="connsiteY19" fmla="*/ 1779951 h 2961140"/>
                  <a:gd name="connsiteX20" fmla="*/ 25815 w 2926105"/>
                  <a:gd name="connsiteY20" fmla="*/ 1792651 h 2961140"/>
                  <a:gd name="connsiteX21" fmla="*/ 25815 w 2926105"/>
                  <a:gd name="connsiteY21" fmla="*/ 1640251 h 2961140"/>
                  <a:gd name="connsiteX22" fmla="*/ 13115 w 2926105"/>
                  <a:gd name="connsiteY22" fmla="*/ 1208451 h 2961140"/>
                  <a:gd name="connsiteX23" fmla="*/ 25815 w 2926105"/>
                  <a:gd name="connsiteY23" fmla="*/ 1043351 h 2961140"/>
                  <a:gd name="connsiteX0" fmla="*/ 25815 w 2926105"/>
                  <a:gd name="connsiteY0" fmla="*/ 1321215 h 3239004"/>
                  <a:gd name="connsiteX1" fmla="*/ 317915 w 2926105"/>
                  <a:gd name="connsiteY1" fmla="*/ 1333915 h 3239004"/>
                  <a:gd name="connsiteX2" fmla="*/ 673515 w 2926105"/>
                  <a:gd name="connsiteY2" fmla="*/ 1054515 h 3239004"/>
                  <a:gd name="connsiteX3" fmla="*/ 927515 w 2926105"/>
                  <a:gd name="connsiteY3" fmla="*/ 444915 h 3239004"/>
                  <a:gd name="connsiteX4" fmla="*/ 1499015 w 2926105"/>
                  <a:gd name="connsiteY4" fmla="*/ 415 h 3239004"/>
                  <a:gd name="connsiteX5" fmla="*/ 1994315 w 2926105"/>
                  <a:gd name="connsiteY5" fmla="*/ 521115 h 3239004"/>
                  <a:gd name="connsiteX6" fmla="*/ 2172115 w 2926105"/>
                  <a:gd name="connsiteY6" fmla="*/ 1143415 h 3239004"/>
                  <a:gd name="connsiteX7" fmla="*/ 2502315 w 2926105"/>
                  <a:gd name="connsiteY7" fmla="*/ 1410115 h 3239004"/>
                  <a:gd name="connsiteX8" fmla="*/ 2896015 w 2926105"/>
                  <a:gd name="connsiteY8" fmla="*/ 1397415 h 3239004"/>
                  <a:gd name="connsiteX9" fmla="*/ 2896015 w 2926105"/>
                  <a:gd name="connsiteY9" fmla="*/ 1511715 h 3239004"/>
                  <a:gd name="connsiteX10" fmla="*/ 2908715 w 2926105"/>
                  <a:gd name="connsiteY10" fmla="*/ 1981615 h 3239004"/>
                  <a:gd name="connsiteX11" fmla="*/ 2896015 w 2926105"/>
                  <a:gd name="connsiteY11" fmla="*/ 2095915 h 3239004"/>
                  <a:gd name="connsiteX12" fmla="*/ 2553115 w 2926105"/>
                  <a:gd name="connsiteY12" fmla="*/ 2146715 h 3239004"/>
                  <a:gd name="connsiteX13" fmla="*/ 2197515 w 2926105"/>
                  <a:gd name="connsiteY13" fmla="*/ 2413415 h 3239004"/>
                  <a:gd name="connsiteX14" fmla="*/ 1892715 w 2926105"/>
                  <a:gd name="connsiteY14" fmla="*/ 2959515 h 3239004"/>
                  <a:gd name="connsiteX15" fmla="*/ 1397415 w 2926105"/>
                  <a:gd name="connsiteY15" fmla="*/ 3238915 h 3239004"/>
                  <a:gd name="connsiteX16" fmla="*/ 902115 w 2926105"/>
                  <a:gd name="connsiteY16" fmla="*/ 2934115 h 3239004"/>
                  <a:gd name="connsiteX17" fmla="*/ 711615 w 2926105"/>
                  <a:gd name="connsiteY17" fmla="*/ 2337215 h 3239004"/>
                  <a:gd name="connsiteX18" fmla="*/ 381415 w 2926105"/>
                  <a:gd name="connsiteY18" fmla="*/ 2032415 h 3239004"/>
                  <a:gd name="connsiteX19" fmla="*/ 127415 w 2926105"/>
                  <a:gd name="connsiteY19" fmla="*/ 2057815 h 3239004"/>
                  <a:gd name="connsiteX20" fmla="*/ 25815 w 2926105"/>
                  <a:gd name="connsiteY20" fmla="*/ 2070515 h 3239004"/>
                  <a:gd name="connsiteX21" fmla="*/ 25815 w 2926105"/>
                  <a:gd name="connsiteY21" fmla="*/ 1918115 h 3239004"/>
                  <a:gd name="connsiteX22" fmla="*/ 13115 w 2926105"/>
                  <a:gd name="connsiteY22" fmla="*/ 1486315 h 3239004"/>
                  <a:gd name="connsiteX23" fmla="*/ 25815 w 2926105"/>
                  <a:gd name="connsiteY23" fmla="*/ 1321215 h 3239004"/>
                  <a:gd name="connsiteX0" fmla="*/ 25815 w 2926105"/>
                  <a:gd name="connsiteY0" fmla="*/ 1321586 h 3239375"/>
                  <a:gd name="connsiteX1" fmla="*/ 317915 w 2926105"/>
                  <a:gd name="connsiteY1" fmla="*/ 1334286 h 3239375"/>
                  <a:gd name="connsiteX2" fmla="*/ 673515 w 2926105"/>
                  <a:gd name="connsiteY2" fmla="*/ 1054886 h 3239375"/>
                  <a:gd name="connsiteX3" fmla="*/ 800515 w 2926105"/>
                  <a:gd name="connsiteY3" fmla="*/ 419886 h 3239375"/>
                  <a:gd name="connsiteX4" fmla="*/ 1499015 w 2926105"/>
                  <a:gd name="connsiteY4" fmla="*/ 786 h 3239375"/>
                  <a:gd name="connsiteX5" fmla="*/ 1994315 w 2926105"/>
                  <a:gd name="connsiteY5" fmla="*/ 521486 h 3239375"/>
                  <a:gd name="connsiteX6" fmla="*/ 2172115 w 2926105"/>
                  <a:gd name="connsiteY6" fmla="*/ 1143786 h 3239375"/>
                  <a:gd name="connsiteX7" fmla="*/ 2502315 w 2926105"/>
                  <a:gd name="connsiteY7" fmla="*/ 1410486 h 3239375"/>
                  <a:gd name="connsiteX8" fmla="*/ 2896015 w 2926105"/>
                  <a:gd name="connsiteY8" fmla="*/ 1397786 h 3239375"/>
                  <a:gd name="connsiteX9" fmla="*/ 2896015 w 2926105"/>
                  <a:gd name="connsiteY9" fmla="*/ 1512086 h 3239375"/>
                  <a:gd name="connsiteX10" fmla="*/ 2908715 w 2926105"/>
                  <a:gd name="connsiteY10" fmla="*/ 1981986 h 3239375"/>
                  <a:gd name="connsiteX11" fmla="*/ 2896015 w 2926105"/>
                  <a:gd name="connsiteY11" fmla="*/ 2096286 h 3239375"/>
                  <a:gd name="connsiteX12" fmla="*/ 2553115 w 2926105"/>
                  <a:gd name="connsiteY12" fmla="*/ 2147086 h 3239375"/>
                  <a:gd name="connsiteX13" fmla="*/ 2197515 w 2926105"/>
                  <a:gd name="connsiteY13" fmla="*/ 2413786 h 3239375"/>
                  <a:gd name="connsiteX14" fmla="*/ 1892715 w 2926105"/>
                  <a:gd name="connsiteY14" fmla="*/ 2959886 h 3239375"/>
                  <a:gd name="connsiteX15" fmla="*/ 1397415 w 2926105"/>
                  <a:gd name="connsiteY15" fmla="*/ 3239286 h 3239375"/>
                  <a:gd name="connsiteX16" fmla="*/ 902115 w 2926105"/>
                  <a:gd name="connsiteY16" fmla="*/ 2934486 h 3239375"/>
                  <a:gd name="connsiteX17" fmla="*/ 711615 w 2926105"/>
                  <a:gd name="connsiteY17" fmla="*/ 2337586 h 3239375"/>
                  <a:gd name="connsiteX18" fmla="*/ 381415 w 2926105"/>
                  <a:gd name="connsiteY18" fmla="*/ 2032786 h 3239375"/>
                  <a:gd name="connsiteX19" fmla="*/ 127415 w 2926105"/>
                  <a:gd name="connsiteY19" fmla="*/ 2058186 h 3239375"/>
                  <a:gd name="connsiteX20" fmla="*/ 25815 w 2926105"/>
                  <a:gd name="connsiteY20" fmla="*/ 2070886 h 3239375"/>
                  <a:gd name="connsiteX21" fmla="*/ 25815 w 2926105"/>
                  <a:gd name="connsiteY21" fmla="*/ 1918486 h 3239375"/>
                  <a:gd name="connsiteX22" fmla="*/ 13115 w 2926105"/>
                  <a:gd name="connsiteY22" fmla="*/ 1486686 h 3239375"/>
                  <a:gd name="connsiteX23" fmla="*/ 25815 w 2926105"/>
                  <a:gd name="connsiteY23" fmla="*/ 1321586 h 3239375"/>
                  <a:gd name="connsiteX0" fmla="*/ 25815 w 2926105"/>
                  <a:gd name="connsiteY0" fmla="*/ 1321586 h 3239375"/>
                  <a:gd name="connsiteX1" fmla="*/ 317915 w 2926105"/>
                  <a:gd name="connsiteY1" fmla="*/ 1334286 h 3239375"/>
                  <a:gd name="connsiteX2" fmla="*/ 635415 w 2926105"/>
                  <a:gd name="connsiteY2" fmla="*/ 1054886 h 3239375"/>
                  <a:gd name="connsiteX3" fmla="*/ 800515 w 2926105"/>
                  <a:gd name="connsiteY3" fmla="*/ 419886 h 3239375"/>
                  <a:gd name="connsiteX4" fmla="*/ 1499015 w 2926105"/>
                  <a:gd name="connsiteY4" fmla="*/ 786 h 3239375"/>
                  <a:gd name="connsiteX5" fmla="*/ 1994315 w 2926105"/>
                  <a:gd name="connsiteY5" fmla="*/ 521486 h 3239375"/>
                  <a:gd name="connsiteX6" fmla="*/ 2172115 w 2926105"/>
                  <a:gd name="connsiteY6" fmla="*/ 1143786 h 3239375"/>
                  <a:gd name="connsiteX7" fmla="*/ 2502315 w 2926105"/>
                  <a:gd name="connsiteY7" fmla="*/ 1410486 h 3239375"/>
                  <a:gd name="connsiteX8" fmla="*/ 2896015 w 2926105"/>
                  <a:gd name="connsiteY8" fmla="*/ 1397786 h 3239375"/>
                  <a:gd name="connsiteX9" fmla="*/ 2896015 w 2926105"/>
                  <a:gd name="connsiteY9" fmla="*/ 1512086 h 3239375"/>
                  <a:gd name="connsiteX10" fmla="*/ 2908715 w 2926105"/>
                  <a:gd name="connsiteY10" fmla="*/ 1981986 h 3239375"/>
                  <a:gd name="connsiteX11" fmla="*/ 2896015 w 2926105"/>
                  <a:gd name="connsiteY11" fmla="*/ 2096286 h 3239375"/>
                  <a:gd name="connsiteX12" fmla="*/ 2553115 w 2926105"/>
                  <a:gd name="connsiteY12" fmla="*/ 2147086 h 3239375"/>
                  <a:gd name="connsiteX13" fmla="*/ 2197515 w 2926105"/>
                  <a:gd name="connsiteY13" fmla="*/ 2413786 h 3239375"/>
                  <a:gd name="connsiteX14" fmla="*/ 1892715 w 2926105"/>
                  <a:gd name="connsiteY14" fmla="*/ 2959886 h 3239375"/>
                  <a:gd name="connsiteX15" fmla="*/ 1397415 w 2926105"/>
                  <a:gd name="connsiteY15" fmla="*/ 3239286 h 3239375"/>
                  <a:gd name="connsiteX16" fmla="*/ 902115 w 2926105"/>
                  <a:gd name="connsiteY16" fmla="*/ 2934486 h 3239375"/>
                  <a:gd name="connsiteX17" fmla="*/ 711615 w 2926105"/>
                  <a:gd name="connsiteY17" fmla="*/ 2337586 h 3239375"/>
                  <a:gd name="connsiteX18" fmla="*/ 381415 w 2926105"/>
                  <a:gd name="connsiteY18" fmla="*/ 2032786 h 3239375"/>
                  <a:gd name="connsiteX19" fmla="*/ 127415 w 2926105"/>
                  <a:gd name="connsiteY19" fmla="*/ 2058186 h 3239375"/>
                  <a:gd name="connsiteX20" fmla="*/ 25815 w 2926105"/>
                  <a:gd name="connsiteY20" fmla="*/ 2070886 h 3239375"/>
                  <a:gd name="connsiteX21" fmla="*/ 25815 w 2926105"/>
                  <a:gd name="connsiteY21" fmla="*/ 1918486 h 3239375"/>
                  <a:gd name="connsiteX22" fmla="*/ 13115 w 2926105"/>
                  <a:gd name="connsiteY22" fmla="*/ 1486686 h 3239375"/>
                  <a:gd name="connsiteX23" fmla="*/ 25815 w 2926105"/>
                  <a:gd name="connsiteY23" fmla="*/ 1321586 h 3239375"/>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172115 w 2926105"/>
                  <a:gd name="connsiteY6" fmla="*/ 1143119 h 3238708"/>
                  <a:gd name="connsiteX7" fmla="*/ 2502315 w 2926105"/>
                  <a:gd name="connsiteY7" fmla="*/ 14098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299115 w 2926105"/>
                  <a:gd name="connsiteY6" fmla="*/ 1130419 h 3238708"/>
                  <a:gd name="connsiteX7" fmla="*/ 2502315 w 2926105"/>
                  <a:gd name="connsiteY7" fmla="*/ 14098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299115 w 2926105"/>
                  <a:gd name="connsiteY6" fmla="*/ 1130419 h 3238708"/>
                  <a:gd name="connsiteX7" fmla="*/ 2527715 w 2926105"/>
                  <a:gd name="connsiteY7" fmla="*/ 13590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711615 w 2926105"/>
                  <a:gd name="connsiteY17" fmla="*/ 2336864 h 3238653"/>
                  <a:gd name="connsiteX18" fmla="*/ 381415 w 2926105"/>
                  <a:gd name="connsiteY18" fmla="*/ 20320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711615 w 2926105"/>
                  <a:gd name="connsiteY17" fmla="*/ 2336864 h 3238653"/>
                  <a:gd name="connsiteX18" fmla="*/ 419515 w 2926105"/>
                  <a:gd name="connsiteY18" fmla="*/ 20701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660815 w 2926105"/>
                  <a:gd name="connsiteY17" fmla="*/ 2578164 h 3238653"/>
                  <a:gd name="connsiteX18" fmla="*/ 419515 w 2926105"/>
                  <a:gd name="connsiteY18" fmla="*/ 20701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45707"/>
                  <a:gd name="connsiteX1" fmla="*/ 317915 w 2926105"/>
                  <a:gd name="connsiteY1" fmla="*/ 1333564 h 3245707"/>
                  <a:gd name="connsiteX2" fmla="*/ 635415 w 2926105"/>
                  <a:gd name="connsiteY2" fmla="*/ 1054164 h 3245707"/>
                  <a:gd name="connsiteX3" fmla="*/ 800515 w 2926105"/>
                  <a:gd name="connsiteY3" fmla="*/ 419164 h 3245707"/>
                  <a:gd name="connsiteX4" fmla="*/ 1499015 w 2926105"/>
                  <a:gd name="connsiteY4" fmla="*/ 64 h 3245707"/>
                  <a:gd name="connsiteX5" fmla="*/ 2121315 w 2926105"/>
                  <a:gd name="connsiteY5" fmla="*/ 393764 h 3245707"/>
                  <a:gd name="connsiteX6" fmla="*/ 2299115 w 2926105"/>
                  <a:gd name="connsiteY6" fmla="*/ 1130364 h 3245707"/>
                  <a:gd name="connsiteX7" fmla="*/ 2527715 w 2926105"/>
                  <a:gd name="connsiteY7" fmla="*/ 1358964 h 3245707"/>
                  <a:gd name="connsiteX8" fmla="*/ 2896015 w 2926105"/>
                  <a:gd name="connsiteY8" fmla="*/ 1397064 h 3245707"/>
                  <a:gd name="connsiteX9" fmla="*/ 2896015 w 2926105"/>
                  <a:gd name="connsiteY9" fmla="*/ 1511364 h 3245707"/>
                  <a:gd name="connsiteX10" fmla="*/ 2908715 w 2926105"/>
                  <a:gd name="connsiteY10" fmla="*/ 1981264 h 3245707"/>
                  <a:gd name="connsiteX11" fmla="*/ 2896015 w 2926105"/>
                  <a:gd name="connsiteY11" fmla="*/ 2095564 h 3245707"/>
                  <a:gd name="connsiteX12" fmla="*/ 2553115 w 2926105"/>
                  <a:gd name="connsiteY12" fmla="*/ 2146364 h 3245707"/>
                  <a:gd name="connsiteX13" fmla="*/ 2197515 w 2926105"/>
                  <a:gd name="connsiteY13" fmla="*/ 2413064 h 3245707"/>
                  <a:gd name="connsiteX14" fmla="*/ 1892715 w 2926105"/>
                  <a:gd name="connsiteY14" fmla="*/ 2959164 h 3245707"/>
                  <a:gd name="connsiteX15" fmla="*/ 1397415 w 2926105"/>
                  <a:gd name="connsiteY15" fmla="*/ 3238564 h 3245707"/>
                  <a:gd name="connsiteX16" fmla="*/ 851315 w 2926105"/>
                  <a:gd name="connsiteY16" fmla="*/ 3111564 h 3245707"/>
                  <a:gd name="connsiteX17" fmla="*/ 660815 w 2926105"/>
                  <a:gd name="connsiteY17" fmla="*/ 2578164 h 3245707"/>
                  <a:gd name="connsiteX18" fmla="*/ 419515 w 2926105"/>
                  <a:gd name="connsiteY18" fmla="*/ 2070164 h 3245707"/>
                  <a:gd name="connsiteX19" fmla="*/ 127415 w 2926105"/>
                  <a:gd name="connsiteY19" fmla="*/ 2057464 h 3245707"/>
                  <a:gd name="connsiteX20" fmla="*/ 25815 w 2926105"/>
                  <a:gd name="connsiteY20" fmla="*/ 2070164 h 3245707"/>
                  <a:gd name="connsiteX21" fmla="*/ 25815 w 2926105"/>
                  <a:gd name="connsiteY21" fmla="*/ 1917764 h 3245707"/>
                  <a:gd name="connsiteX22" fmla="*/ 13115 w 2926105"/>
                  <a:gd name="connsiteY22" fmla="*/ 1485964 h 3245707"/>
                  <a:gd name="connsiteX23" fmla="*/ 25815 w 2926105"/>
                  <a:gd name="connsiteY23" fmla="*/ 1320864 h 3245707"/>
                  <a:gd name="connsiteX0" fmla="*/ 25815 w 2926105"/>
                  <a:gd name="connsiteY0" fmla="*/ 1320864 h 3393516"/>
                  <a:gd name="connsiteX1" fmla="*/ 317915 w 2926105"/>
                  <a:gd name="connsiteY1" fmla="*/ 1333564 h 3393516"/>
                  <a:gd name="connsiteX2" fmla="*/ 635415 w 2926105"/>
                  <a:gd name="connsiteY2" fmla="*/ 1054164 h 3393516"/>
                  <a:gd name="connsiteX3" fmla="*/ 800515 w 2926105"/>
                  <a:gd name="connsiteY3" fmla="*/ 419164 h 3393516"/>
                  <a:gd name="connsiteX4" fmla="*/ 1499015 w 2926105"/>
                  <a:gd name="connsiteY4" fmla="*/ 64 h 3393516"/>
                  <a:gd name="connsiteX5" fmla="*/ 2121315 w 2926105"/>
                  <a:gd name="connsiteY5" fmla="*/ 393764 h 3393516"/>
                  <a:gd name="connsiteX6" fmla="*/ 2299115 w 2926105"/>
                  <a:gd name="connsiteY6" fmla="*/ 1130364 h 3393516"/>
                  <a:gd name="connsiteX7" fmla="*/ 2527715 w 2926105"/>
                  <a:gd name="connsiteY7" fmla="*/ 1358964 h 3393516"/>
                  <a:gd name="connsiteX8" fmla="*/ 2896015 w 2926105"/>
                  <a:gd name="connsiteY8" fmla="*/ 1397064 h 3393516"/>
                  <a:gd name="connsiteX9" fmla="*/ 2896015 w 2926105"/>
                  <a:gd name="connsiteY9" fmla="*/ 1511364 h 3393516"/>
                  <a:gd name="connsiteX10" fmla="*/ 2908715 w 2926105"/>
                  <a:gd name="connsiteY10" fmla="*/ 1981264 h 3393516"/>
                  <a:gd name="connsiteX11" fmla="*/ 2896015 w 2926105"/>
                  <a:gd name="connsiteY11" fmla="*/ 2095564 h 3393516"/>
                  <a:gd name="connsiteX12" fmla="*/ 2553115 w 2926105"/>
                  <a:gd name="connsiteY12" fmla="*/ 2146364 h 3393516"/>
                  <a:gd name="connsiteX13" fmla="*/ 2197515 w 2926105"/>
                  <a:gd name="connsiteY13" fmla="*/ 2413064 h 3393516"/>
                  <a:gd name="connsiteX14" fmla="*/ 1892715 w 2926105"/>
                  <a:gd name="connsiteY14" fmla="*/ 2959164 h 3393516"/>
                  <a:gd name="connsiteX15" fmla="*/ 1486315 w 2926105"/>
                  <a:gd name="connsiteY15" fmla="*/ 3390964 h 3393516"/>
                  <a:gd name="connsiteX16" fmla="*/ 851315 w 2926105"/>
                  <a:gd name="connsiteY16" fmla="*/ 3111564 h 3393516"/>
                  <a:gd name="connsiteX17" fmla="*/ 660815 w 2926105"/>
                  <a:gd name="connsiteY17" fmla="*/ 2578164 h 3393516"/>
                  <a:gd name="connsiteX18" fmla="*/ 419515 w 2926105"/>
                  <a:gd name="connsiteY18" fmla="*/ 2070164 h 3393516"/>
                  <a:gd name="connsiteX19" fmla="*/ 127415 w 2926105"/>
                  <a:gd name="connsiteY19" fmla="*/ 2057464 h 3393516"/>
                  <a:gd name="connsiteX20" fmla="*/ 25815 w 2926105"/>
                  <a:gd name="connsiteY20" fmla="*/ 2070164 h 3393516"/>
                  <a:gd name="connsiteX21" fmla="*/ 25815 w 2926105"/>
                  <a:gd name="connsiteY21" fmla="*/ 1917764 h 3393516"/>
                  <a:gd name="connsiteX22" fmla="*/ 13115 w 2926105"/>
                  <a:gd name="connsiteY22" fmla="*/ 1485964 h 3393516"/>
                  <a:gd name="connsiteX23" fmla="*/ 25815 w 2926105"/>
                  <a:gd name="connsiteY23" fmla="*/ 1320864 h 3393516"/>
                  <a:gd name="connsiteX0" fmla="*/ 25815 w 2926105"/>
                  <a:gd name="connsiteY0" fmla="*/ 1320864 h 3392196"/>
                  <a:gd name="connsiteX1" fmla="*/ 317915 w 2926105"/>
                  <a:gd name="connsiteY1" fmla="*/ 1333564 h 3392196"/>
                  <a:gd name="connsiteX2" fmla="*/ 635415 w 2926105"/>
                  <a:gd name="connsiteY2" fmla="*/ 1054164 h 3392196"/>
                  <a:gd name="connsiteX3" fmla="*/ 800515 w 2926105"/>
                  <a:gd name="connsiteY3" fmla="*/ 419164 h 3392196"/>
                  <a:gd name="connsiteX4" fmla="*/ 1499015 w 2926105"/>
                  <a:gd name="connsiteY4" fmla="*/ 64 h 3392196"/>
                  <a:gd name="connsiteX5" fmla="*/ 2121315 w 2926105"/>
                  <a:gd name="connsiteY5" fmla="*/ 393764 h 3392196"/>
                  <a:gd name="connsiteX6" fmla="*/ 2299115 w 2926105"/>
                  <a:gd name="connsiteY6" fmla="*/ 1130364 h 3392196"/>
                  <a:gd name="connsiteX7" fmla="*/ 2527715 w 2926105"/>
                  <a:gd name="connsiteY7" fmla="*/ 1358964 h 3392196"/>
                  <a:gd name="connsiteX8" fmla="*/ 2896015 w 2926105"/>
                  <a:gd name="connsiteY8" fmla="*/ 1397064 h 3392196"/>
                  <a:gd name="connsiteX9" fmla="*/ 2896015 w 2926105"/>
                  <a:gd name="connsiteY9" fmla="*/ 1511364 h 3392196"/>
                  <a:gd name="connsiteX10" fmla="*/ 2908715 w 2926105"/>
                  <a:gd name="connsiteY10" fmla="*/ 1981264 h 3392196"/>
                  <a:gd name="connsiteX11" fmla="*/ 2896015 w 2926105"/>
                  <a:gd name="connsiteY11" fmla="*/ 2095564 h 3392196"/>
                  <a:gd name="connsiteX12" fmla="*/ 2553115 w 2926105"/>
                  <a:gd name="connsiteY12" fmla="*/ 2146364 h 3392196"/>
                  <a:gd name="connsiteX13" fmla="*/ 2197515 w 2926105"/>
                  <a:gd name="connsiteY13" fmla="*/ 2413064 h 3392196"/>
                  <a:gd name="connsiteX14" fmla="*/ 2121315 w 2926105"/>
                  <a:gd name="connsiteY14" fmla="*/ 3009964 h 3392196"/>
                  <a:gd name="connsiteX15" fmla="*/ 1486315 w 2926105"/>
                  <a:gd name="connsiteY15" fmla="*/ 3390964 h 3392196"/>
                  <a:gd name="connsiteX16" fmla="*/ 851315 w 2926105"/>
                  <a:gd name="connsiteY16" fmla="*/ 3111564 h 3392196"/>
                  <a:gd name="connsiteX17" fmla="*/ 660815 w 2926105"/>
                  <a:gd name="connsiteY17" fmla="*/ 2578164 h 3392196"/>
                  <a:gd name="connsiteX18" fmla="*/ 419515 w 2926105"/>
                  <a:gd name="connsiteY18" fmla="*/ 2070164 h 3392196"/>
                  <a:gd name="connsiteX19" fmla="*/ 127415 w 2926105"/>
                  <a:gd name="connsiteY19" fmla="*/ 2057464 h 3392196"/>
                  <a:gd name="connsiteX20" fmla="*/ 25815 w 2926105"/>
                  <a:gd name="connsiteY20" fmla="*/ 2070164 h 3392196"/>
                  <a:gd name="connsiteX21" fmla="*/ 25815 w 2926105"/>
                  <a:gd name="connsiteY21" fmla="*/ 1917764 h 3392196"/>
                  <a:gd name="connsiteX22" fmla="*/ 13115 w 2926105"/>
                  <a:gd name="connsiteY22" fmla="*/ 1485964 h 3392196"/>
                  <a:gd name="connsiteX23" fmla="*/ 25815 w 2926105"/>
                  <a:gd name="connsiteY23" fmla="*/ 1320864 h 3392196"/>
                  <a:gd name="connsiteX0" fmla="*/ 25815 w 2926105"/>
                  <a:gd name="connsiteY0" fmla="*/ 1320864 h 3392196"/>
                  <a:gd name="connsiteX1" fmla="*/ 317915 w 2926105"/>
                  <a:gd name="connsiteY1" fmla="*/ 1333564 h 3392196"/>
                  <a:gd name="connsiteX2" fmla="*/ 635415 w 2926105"/>
                  <a:gd name="connsiteY2" fmla="*/ 1054164 h 3392196"/>
                  <a:gd name="connsiteX3" fmla="*/ 800515 w 2926105"/>
                  <a:gd name="connsiteY3" fmla="*/ 419164 h 3392196"/>
                  <a:gd name="connsiteX4" fmla="*/ 1499015 w 2926105"/>
                  <a:gd name="connsiteY4" fmla="*/ 64 h 3392196"/>
                  <a:gd name="connsiteX5" fmla="*/ 2121315 w 2926105"/>
                  <a:gd name="connsiteY5" fmla="*/ 393764 h 3392196"/>
                  <a:gd name="connsiteX6" fmla="*/ 2299115 w 2926105"/>
                  <a:gd name="connsiteY6" fmla="*/ 1130364 h 3392196"/>
                  <a:gd name="connsiteX7" fmla="*/ 2527715 w 2926105"/>
                  <a:gd name="connsiteY7" fmla="*/ 1358964 h 3392196"/>
                  <a:gd name="connsiteX8" fmla="*/ 2896015 w 2926105"/>
                  <a:gd name="connsiteY8" fmla="*/ 1397064 h 3392196"/>
                  <a:gd name="connsiteX9" fmla="*/ 2896015 w 2926105"/>
                  <a:gd name="connsiteY9" fmla="*/ 1511364 h 3392196"/>
                  <a:gd name="connsiteX10" fmla="*/ 2908715 w 2926105"/>
                  <a:gd name="connsiteY10" fmla="*/ 1981264 h 3392196"/>
                  <a:gd name="connsiteX11" fmla="*/ 2896015 w 2926105"/>
                  <a:gd name="connsiteY11" fmla="*/ 2095564 h 3392196"/>
                  <a:gd name="connsiteX12" fmla="*/ 2553115 w 2926105"/>
                  <a:gd name="connsiteY12" fmla="*/ 2146364 h 3392196"/>
                  <a:gd name="connsiteX13" fmla="*/ 2299115 w 2926105"/>
                  <a:gd name="connsiteY13" fmla="*/ 2463864 h 3392196"/>
                  <a:gd name="connsiteX14" fmla="*/ 2121315 w 2926105"/>
                  <a:gd name="connsiteY14" fmla="*/ 3009964 h 3392196"/>
                  <a:gd name="connsiteX15" fmla="*/ 1486315 w 2926105"/>
                  <a:gd name="connsiteY15" fmla="*/ 3390964 h 3392196"/>
                  <a:gd name="connsiteX16" fmla="*/ 851315 w 2926105"/>
                  <a:gd name="connsiteY16" fmla="*/ 3111564 h 3392196"/>
                  <a:gd name="connsiteX17" fmla="*/ 660815 w 2926105"/>
                  <a:gd name="connsiteY17" fmla="*/ 2578164 h 3392196"/>
                  <a:gd name="connsiteX18" fmla="*/ 419515 w 2926105"/>
                  <a:gd name="connsiteY18" fmla="*/ 2070164 h 3392196"/>
                  <a:gd name="connsiteX19" fmla="*/ 127415 w 2926105"/>
                  <a:gd name="connsiteY19" fmla="*/ 2057464 h 3392196"/>
                  <a:gd name="connsiteX20" fmla="*/ 25815 w 2926105"/>
                  <a:gd name="connsiteY20" fmla="*/ 2070164 h 3392196"/>
                  <a:gd name="connsiteX21" fmla="*/ 25815 w 2926105"/>
                  <a:gd name="connsiteY21" fmla="*/ 1917764 h 3392196"/>
                  <a:gd name="connsiteX22" fmla="*/ 13115 w 2926105"/>
                  <a:gd name="connsiteY22" fmla="*/ 1485964 h 3392196"/>
                  <a:gd name="connsiteX23" fmla="*/ 25815 w 2926105"/>
                  <a:gd name="connsiteY23" fmla="*/ 1320864 h 3392196"/>
                  <a:gd name="connsiteX0" fmla="*/ 25815 w 2926105"/>
                  <a:gd name="connsiteY0" fmla="*/ 1320864 h 3391301"/>
                  <a:gd name="connsiteX1" fmla="*/ 317915 w 2926105"/>
                  <a:gd name="connsiteY1" fmla="*/ 1333564 h 3391301"/>
                  <a:gd name="connsiteX2" fmla="*/ 635415 w 2926105"/>
                  <a:gd name="connsiteY2" fmla="*/ 1054164 h 3391301"/>
                  <a:gd name="connsiteX3" fmla="*/ 800515 w 2926105"/>
                  <a:gd name="connsiteY3" fmla="*/ 419164 h 3391301"/>
                  <a:gd name="connsiteX4" fmla="*/ 1499015 w 2926105"/>
                  <a:gd name="connsiteY4" fmla="*/ 64 h 3391301"/>
                  <a:gd name="connsiteX5" fmla="*/ 2121315 w 2926105"/>
                  <a:gd name="connsiteY5" fmla="*/ 393764 h 3391301"/>
                  <a:gd name="connsiteX6" fmla="*/ 2299115 w 2926105"/>
                  <a:gd name="connsiteY6" fmla="*/ 1130364 h 3391301"/>
                  <a:gd name="connsiteX7" fmla="*/ 2527715 w 2926105"/>
                  <a:gd name="connsiteY7" fmla="*/ 1358964 h 3391301"/>
                  <a:gd name="connsiteX8" fmla="*/ 2896015 w 2926105"/>
                  <a:gd name="connsiteY8" fmla="*/ 1397064 h 3391301"/>
                  <a:gd name="connsiteX9" fmla="*/ 2896015 w 2926105"/>
                  <a:gd name="connsiteY9" fmla="*/ 1511364 h 3391301"/>
                  <a:gd name="connsiteX10" fmla="*/ 2908715 w 2926105"/>
                  <a:gd name="connsiteY10" fmla="*/ 1981264 h 3391301"/>
                  <a:gd name="connsiteX11" fmla="*/ 2896015 w 2926105"/>
                  <a:gd name="connsiteY11" fmla="*/ 2095564 h 3391301"/>
                  <a:gd name="connsiteX12" fmla="*/ 2553115 w 2926105"/>
                  <a:gd name="connsiteY12" fmla="*/ 2146364 h 3391301"/>
                  <a:gd name="connsiteX13" fmla="*/ 2299115 w 2926105"/>
                  <a:gd name="connsiteY13" fmla="*/ 2463864 h 3391301"/>
                  <a:gd name="connsiteX14" fmla="*/ 2095915 w 2926105"/>
                  <a:gd name="connsiteY14" fmla="*/ 3060764 h 3391301"/>
                  <a:gd name="connsiteX15" fmla="*/ 1486315 w 2926105"/>
                  <a:gd name="connsiteY15" fmla="*/ 3390964 h 3391301"/>
                  <a:gd name="connsiteX16" fmla="*/ 851315 w 2926105"/>
                  <a:gd name="connsiteY16" fmla="*/ 3111564 h 3391301"/>
                  <a:gd name="connsiteX17" fmla="*/ 660815 w 2926105"/>
                  <a:gd name="connsiteY17" fmla="*/ 2578164 h 3391301"/>
                  <a:gd name="connsiteX18" fmla="*/ 419515 w 2926105"/>
                  <a:gd name="connsiteY18" fmla="*/ 2070164 h 3391301"/>
                  <a:gd name="connsiteX19" fmla="*/ 127415 w 2926105"/>
                  <a:gd name="connsiteY19" fmla="*/ 2057464 h 3391301"/>
                  <a:gd name="connsiteX20" fmla="*/ 25815 w 2926105"/>
                  <a:gd name="connsiteY20" fmla="*/ 2070164 h 3391301"/>
                  <a:gd name="connsiteX21" fmla="*/ 25815 w 2926105"/>
                  <a:gd name="connsiteY21" fmla="*/ 1917764 h 3391301"/>
                  <a:gd name="connsiteX22" fmla="*/ 13115 w 2926105"/>
                  <a:gd name="connsiteY22" fmla="*/ 1485964 h 3391301"/>
                  <a:gd name="connsiteX23" fmla="*/ 25815 w 2926105"/>
                  <a:gd name="connsiteY23" fmla="*/ 1320864 h 3391301"/>
                  <a:gd name="connsiteX0" fmla="*/ 25815 w 2926105"/>
                  <a:gd name="connsiteY0" fmla="*/ 1320864 h 3390982"/>
                  <a:gd name="connsiteX1" fmla="*/ 317915 w 2926105"/>
                  <a:gd name="connsiteY1" fmla="*/ 1333564 h 3390982"/>
                  <a:gd name="connsiteX2" fmla="*/ 635415 w 2926105"/>
                  <a:gd name="connsiteY2" fmla="*/ 1054164 h 3390982"/>
                  <a:gd name="connsiteX3" fmla="*/ 800515 w 2926105"/>
                  <a:gd name="connsiteY3" fmla="*/ 419164 h 3390982"/>
                  <a:gd name="connsiteX4" fmla="*/ 1499015 w 2926105"/>
                  <a:gd name="connsiteY4" fmla="*/ 64 h 3390982"/>
                  <a:gd name="connsiteX5" fmla="*/ 2121315 w 2926105"/>
                  <a:gd name="connsiteY5" fmla="*/ 393764 h 3390982"/>
                  <a:gd name="connsiteX6" fmla="*/ 2299115 w 2926105"/>
                  <a:gd name="connsiteY6" fmla="*/ 1130364 h 3390982"/>
                  <a:gd name="connsiteX7" fmla="*/ 2527715 w 2926105"/>
                  <a:gd name="connsiteY7" fmla="*/ 1358964 h 3390982"/>
                  <a:gd name="connsiteX8" fmla="*/ 2896015 w 2926105"/>
                  <a:gd name="connsiteY8" fmla="*/ 1397064 h 3390982"/>
                  <a:gd name="connsiteX9" fmla="*/ 2896015 w 2926105"/>
                  <a:gd name="connsiteY9" fmla="*/ 1511364 h 3390982"/>
                  <a:gd name="connsiteX10" fmla="*/ 2908715 w 2926105"/>
                  <a:gd name="connsiteY10" fmla="*/ 1981264 h 3390982"/>
                  <a:gd name="connsiteX11" fmla="*/ 2896015 w 2926105"/>
                  <a:gd name="connsiteY11" fmla="*/ 2095564 h 3390982"/>
                  <a:gd name="connsiteX12" fmla="*/ 2553115 w 2926105"/>
                  <a:gd name="connsiteY12" fmla="*/ 2146364 h 3390982"/>
                  <a:gd name="connsiteX13" fmla="*/ 2299115 w 2926105"/>
                  <a:gd name="connsiteY13" fmla="*/ 2463864 h 3390982"/>
                  <a:gd name="connsiteX14" fmla="*/ 2095915 w 2926105"/>
                  <a:gd name="connsiteY14" fmla="*/ 3060764 h 3390982"/>
                  <a:gd name="connsiteX15" fmla="*/ 1486315 w 2926105"/>
                  <a:gd name="connsiteY15" fmla="*/ 3390964 h 3390982"/>
                  <a:gd name="connsiteX16" fmla="*/ 902115 w 2926105"/>
                  <a:gd name="connsiteY16" fmla="*/ 3073464 h 3390982"/>
                  <a:gd name="connsiteX17" fmla="*/ 660815 w 2926105"/>
                  <a:gd name="connsiteY17" fmla="*/ 2578164 h 3390982"/>
                  <a:gd name="connsiteX18" fmla="*/ 419515 w 2926105"/>
                  <a:gd name="connsiteY18" fmla="*/ 2070164 h 3390982"/>
                  <a:gd name="connsiteX19" fmla="*/ 127415 w 2926105"/>
                  <a:gd name="connsiteY19" fmla="*/ 2057464 h 3390982"/>
                  <a:gd name="connsiteX20" fmla="*/ 25815 w 2926105"/>
                  <a:gd name="connsiteY20" fmla="*/ 2070164 h 3390982"/>
                  <a:gd name="connsiteX21" fmla="*/ 25815 w 2926105"/>
                  <a:gd name="connsiteY21" fmla="*/ 1917764 h 3390982"/>
                  <a:gd name="connsiteX22" fmla="*/ 13115 w 2926105"/>
                  <a:gd name="connsiteY22" fmla="*/ 1485964 h 3390982"/>
                  <a:gd name="connsiteX23" fmla="*/ 25815 w 2926105"/>
                  <a:gd name="connsiteY23" fmla="*/ 1320864 h 3390982"/>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070164 h 3391143"/>
                  <a:gd name="connsiteX19" fmla="*/ 127415 w 2926105"/>
                  <a:gd name="connsiteY19" fmla="*/ 2057464 h 3391143"/>
                  <a:gd name="connsiteX20" fmla="*/ 25815 w 2926105"/>
                  <a:gd name="connsiteY20" fmla="*/ 20701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27415 w 2926105"/>
                  <a:gd name="connsiteY19" fmla="*/ 2057464 h 3391143"/>
                  <a:gd name="connsiteX20" fmla="*/ 25815 w 2926105"/>
                  <a:gd name="connsiteY20" fmla="*/ 20701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27415 w 2926105"/>
                  <a:gd name="connsiteY19" fmla="*/ 20574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57615 w 2926105"/>
                  <a:gd name="connsiteY18" fmla="*/ 21082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082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57615 w 2926105"/>
                  <a:gd name="connsiteY18" fmla="*/ 21082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45609"/>
                  <a:gd name="connsiteY0" fmla="*/ 1320864 h 3391143"/>
                  <a:gd name="connsiteX1" fmla="*/ 317915 w 2945609"/>
                  <a:gd name="connsiteY1" fmla="*/ 1333564 h 3391143"/>
                  <a:gd name="connsiteX2" fmla="*/ 635415 w 2945609"/>
                  <a:gd name="connsiteY2" fmla="*/ 1054164 h 3391143"/>
                  <a:gd name="connsiteX3" fmla="*/ 800515 w 2945609"/>
                  <a:gd name="connsiteY3" fmla="*/ 419164 h 3391143"/>
                  <a:gd name="connsiteX4" fmla="*/ 1499015 w 2945609"/>
                  <a:gd name="connsiteY4" fmla="*/ 64 h 3391143"/>
                  <a:gd name="connsiteX5" fmla="*/ 2121315 w 2945609"/>
                  <a:gd name="connsiteY5" fmla="*/ 393764 h 3391143"/>
                  <a:gd name="connsiteX6" fmla="*/ 2299115 w 2945609"/>
                  <a:gd name="connsiteY6" fmla="*/ 1130364 h 3391143"/>
                  <a:gd name="connsiteX7" fmla="*/ 2527715 w 2945609"/>
                  <a:gd name="connsiteY7" fmla="*/ 1358964 h 3391143"/>
                  <a:gd name="connsiteX8" fmla="*/ 2896015 w 2945609"/>
                  <a:gd name="connsiteY8" fmla="*/ 1397064 h 3391143"/>
                  <a:gd name="connsiteX9" fmla="*/ 2896015 w 2945609"/>
                  <a:gd name="connsiteY9" fmla="*/ 1511364 h 3391143"/>
                  <a:gd name="connsiteX10" fmla="*/ 2908715 w 2945609"/>
                  <a:gd name="connsiteY10" fmla="*/ 1981264 h 3391143"/>
                  <a:gd name="connsiteX11" fmla="*/ 2921415 w 2945609"/>
                  <a:gd name="connsiteY11" fmla="*/ 2057464 h 3391143"/>
                  <a:gd name="connsiteX12" fmla="*/ 2553115 w 2945609"/>
                  <a:gd name="connsiteY12" fmla="*/ 2108264 h 3391143"/>
                  <a:gd name="connsiteX13" fmla="*/ 2299115 w 2945609"/>
                  <a:gd name="connsiteY13" fmla="*/ 2463864 h 3391143"/>
                  <a:gd name="connsiteX14" fmla="*/ 2095915 w 2945609"/>
                  <a:gd name="connsiteY14" fmla="*/ 3060764 h 3391143"/>
                  <a:gd name="connsiteX15" fmla="*/ 1486315 w 2945609"/>
                  <a:gd name="connsiteY15" fmla="*/ 3390964 h 3391143"/>
                  <a:gd name="connsiteX16" fmla="*/ 864015 w 2945609"/>
                  <a:gd name="connsiteY16" fmla="*/ 3098864 h 3391143"/>
                  <a:gd name="connsiteX17" fmla="*/ 660815 w 2945609"/>
                  <a:gd name="connsiteY17" fmla="*/ 2578164 h 3391143"/>
                  <a:gd name="connsiteX18" fmla="*/ 457615 w 2945609"/>
                  <a:gd name="connsiteY18" fmla="*/ 2108264 h 3391143"/>
                  <a:gd name="connsiteX19" fmla="*/ 165515 w 2945609"/>
                  <a:gd name="connsiteY19" fmla="*/ 2019364 h 3391143"/>
                  <a:gd name="connsiteX20" fmla="*/ 25815 w 2945609"/>
                  <a:gd name="connsiteY20" fmla="*/ 2019364 h 3391143"/>
                  <a:gd name="connsiteX21" fmla="*/ 25815 w 2945609"/>
                  <a:gd name="connsiteY21" fmla="*/ 1917764 h 3391143"/>
                  <a:gd name="connsiteX22" fmla="*/ 13115 w 2945609"/>
                  <a:gd name="connsiteY22" fmla="*/ 1485964 h 3391143"/>
                  <a:gd name="connsiteX23" fmla="*/ 25815 w 2945609"/>
                  <a:gd name="connsiteY23" fmla="*/ 1320864 h 339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45609" h="3391143">
                    <a:moveTo>
                      <a:pt x="25815" y="1320864"/>
                    </a:moveTo>
                    <a:cubicBezTo>
                      <a:pt x="76615" y="1295464"/>
                      <a:pt x="216315" y="1378014"/>
                      <a:pt x="317915" y="1333564"/>
                    </a:cubicBezTo>
                    <a:cubicBezTo>
                      <a:pt x="419515" y="1289114"/>
                      <a:pt x="554982" y="1206564"/>
                      <a:pt x="635415" y="1054164"/>
                    </a:cubicBezTo>
                    <a:cubicBezTo>
                      <a:pt x="715848" y="901764"/>
                      <a:pt x="656582" y="594847"/>
                      <a:pt x="800515" y="419164"/>
                    </a:cubicBezTo>
                    <a:cubicBezTo>
                      <a:pt x="944448" y="243481"/>
                      <a:pt x="1278882" y="4297"/>
                      <a:pt x="1499015" y="64"/>
                    </a:cubicBezTo>
                    <a:cubicBezTo>
                      <a:pt x="1719148" y="-4169"/>
                      <a:pt x="1987965" y="205381"/>
                      <a:pt x="2121315" y="393764"/>
                    </a:cubicBezTo>
                    <a:cubicBezTo>
                      <a:pt x="2254665" y="582147"/>
                      <a:pt x="2231382" y="969497"/>
                      <a:pt x="2299115" y="1130364"/>
                    </a:cubicBezTo>
                    <a:cubicBezTo>
                      <a:pt x="2366848" y="1291231"/>
                      <a:pt x="2428232" y="1314514"/>
                      <a:pt x="2527715" y="1358964"/>
                    </a:cubicBezTo>
                    <a:cubicBezTo>
                      <a:pt x="2627198" y="1403414"/>
                      <a:pt x="2834632" y="1371664"/>
                      <a:pt x="2896015" y="1397064"/>
                    </a:cubicBezTo>
                    <a:cubicBezTo>
                      <a:pt x="2957398" y="1422464"/>
                      <a:pt x="2893898" y="1413997"/>
                      <a:pt x="2896015" y="1511364"/>
                    </a:cubicBezTo>
                    <a:cubicBezTo>
                      <a:pt x="2898132" y="1608731"/>
                      <a:pt x="2904482" y="1890247"/>
                      <a:pt x="2908715" y="1981264"/>
                    </a:cubicBezTo>
                    <a:cubicBezTo>
                      <a:pt x="2912948" y="2072281"/>
                      <a:pt x="2980682" y="2036297"/>
                      <a:pt x="2921415" y="2057464"/>
                    </a:cubicBezTo>
                    <a:cubicBezTo>
                      <a:pt x="2862148" y="2078631"/>
                      <a:pt x="2656832" y="2040531"/>
                      <a:pt x="2553115" y="2108264"/>
                    </a:cubicBezTo>
                    <a:cubicBezTo>
                      <a:pt x="2449398" y="2175997"/>
                      <a:pt x="2375315" y="2305114"/>
                      <a:pt x="2299115" y="2463864"/>
                    </a:cubicBezTo>
                    <a:cubicBezTo>
                      <a:pt x="2222915" y="2622614"/>
                      <a:pt x="2231382" y="2906247"/>
                      <a:pt x="2095915" y="3060764"/>
                    </a:cubicBezTo>
                    <a:cubicBezTo>
                      <a:pt x="1960448" y="3215281"/>
                      <a:pt x="1691632" y="3384614"/>
                      <a:pt x="1486315" y="3390964"/>
                    </a:cubicBezTo>
                    <a:cubicBezTo>
                      <a:pt x="1280998" y="3397314"/>
                      <a:pt x="1001598" y="3234331"/>
                      <a:pt x="864015" y="3098864"/>
                    </a:cubicBezTo>
                    <a:cubicBezTo>
                      <a:pt x="726432" y="2963397"/>
                      <a:pt x="728548" y="2743264"/>
                      <a:pt x="660815" y="2578164"/>
                    </a:cubicBezTo>
                    <a:cubicBezTo>
                      <a:pt x="593082" y="2413064"/>
                      <a:pt x="540165" y="2201397"/>
                      <a:pt x="457615" y="2108264"/>
                    </a:cubicBezTo>
                    <a:cubicBezTo>
                      <a:pt x="375065" y="2015131"/>
                      <a:pt x="237482" y="2034181"/>
                      <a:pt x="165515" y="2019364"/>
                    </a:cubicBezTo>
                    <a:cubicBezTo>
                      <a:pt x="93548" y="2004547"/>
                      <a:pt x="49098" y="2036297"/>
                      <a:pt x="25815" y="2019364"/>
                    </a:cubicBezTo>
                    <a:cubicBezTo>
                      <a:pt x="2532" y="2002431"/>
                      <a:pt x="27932" y="2015131"/>
                      <a:pt x="25815" y="1917764"/>
                    </a:cubicBezTo>
                    <a:cubicBezTo>
                      <a:pt x="23698" y="1820397"/>
                      <a:pt x="10998" y="1579097"/>
                      <a:pt x="13115" y="1485964"/>
                    </a:cubicBezTo>
                    <a:cubicBezTo>
                      <a:pt x="15232" y="1392831"/>
                      <a:pt x="-24985" y="1346264"/>
                      <a:pt x="25815" y="1320864"/>
                    </a:cubicBezTo>
                    <a:close/>
                  </a:path>
                </a:pathLst>
              </a:custGeom>
              <a:gradFill flip="none" rotWithShape="1">
                <a:gsLst>
                  <a:gs pos="0">
                    <a:srgbClr val="FF6600"/>
                  </a:gs>
                  <a:gs pos="52000">
                    <a:srgbClr val="FFBC46"/>
                  </a:gs>
                  <a:gs pos="100000">
                    <a:srgbClr val="FF6600"/>
                  </a:gs>
                </a:gsLst>
                <a:lin ang="5400000" scaled="0"/>
                <a:tileRect/>
              </a:gra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0" name="正方形/長方形 19">
                <a:extLst>
                  <a:ext uri="{FF2B5EF4-FFF2-40B4-BE49-F238E27FC236}">
                    <a16:creationId xmlns:a16="http://schemas.microsoft.com/office/drawing/2014/main" id="{B267541F-EAFA-B5F0-A191-8F7FA29D7D26}"/>
                  </a:ext>
                </a:extLst>
              </p:cNvPr>
              <p:cNvSpPr/>
              <p:nvPr/>
            </p:nvSpPr>
            <p:spPr>
              <a:xfrm rot="5400000">
                <a:off x="4874512" y="6094717"/>
                <a:ext cx="175530" cy="127919"/>
              </a:xfrm>
              <a:prstGeom prst="rect">
                <a:avLst/>
              </a:prstGeom>
              <a:solidFill>
                <a:srgbClr val="FF66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37" name="直線矢印コネクタ 36">
                <a:extLst>
                  <a:ext uri="{FF2B5EF4-FFF2-40B4-BE49-F238E27FC236}">
                    <a16:creationId xmlns:a16="http://schemas.microsoft.com/office/drawing/2014/main" id="{9CF5FCD5-9F59-57C0-1CE2-FC1C85679633}"/>
                  </a:ext>
                </a:extLst>
              </p:cNvPr>
              <p:cNvCxnSpPr>
                <a:cxnSpLocks/>
              </p:cNvCxnSpPr>
              <p:nvPr/>
            </p:nvCxnSpPr>
            <p:spPr>
              <a:xfrm>
                <a:off x="4831900" y="5644113"/>
                <a:ext cx="288032" cy="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グループ化 38">
              <a:extLst>
                <a:ext uri="{FF2B5EF4-FFF2-40B4-BE49-F238E27FC236}">
                  <a16:creationId xmlns:a16="http://schemas.microsoft.com/office/drawing/2014/main" id="{02249D9D-6AE9-5B93-8F79-E3B2E2CDC49D}"/>
                </a:ext>
              </a:extLst>
            </p:cNvPr>
            <p:cNvGrpSpPr/>
            <p:nvPr/>
          </p:nvGrpSpPr>
          <p:grpSpPr>
            <a:xfrm>
              <a:off x="2173422" y="5169881"/>
              <a:ext cx="827490" cy="1105068"/>
              <a:chOff x="4555979" y="5141374"/>
              <a:chExt cx="827490" cy="1105068"/>
            </a:xfrm>
          </p:grpSpPr>
          <p:sp>
            <p:nvSpPr>
              <p:cNvPr id="42" name="フリーフォーム: 図形 41">
                <a:extLst>
                  <a:ext uri="{FF2B5EF4-FFF2-40B4-BE49-F238E27FC236}">
                    <a16:creationId xmlns:a16="http://schemas.microsoft.com/office/drawing/2014/main" id="{97FD3A55-0AAC-AACC-4835-C742FE9C6A76}"/>
                  </a:ext>
                </a:extLst>
              </p:cNvPr>
              <p:cNvSpPr/>
              <p:nvPr/>
            </p:nvSpPr>
            <p:spPr>
              <a:xfrm>
                <a:off x="4555979" y="5141374"/>
                <a:ext cx="827490" cy="1020124"/>
              </a:xfrm>
              <a:custGeom>
                <a:avLst/>
                <a:gdLst>
                  <a:gd name="connsiteX0" fmla="*/ 25815 w 2925184"/>
                  <a:gd name="connsiteY0" fmla="*/ 1046361 h 2952518"/>
                  <a:gd name="connsiteX1" fmla="*/ 317915 w 2925184"/>
                  <a:gd name="connsiteY1" fmla="*/ 1059061 h 2952518"/>
                  <a:gd name="connsiteX2" fmla="*/ 673515 w 2925184"/>
                  <a:gd name="connsiteY2" fmla="*/ 779661 h 2952518"/>
                  <a:gd name="connsiteX3" fmla="*/ 927515 w 2925184"/>
                  <a:gd name="connsiteY3" fmla="*/ 170061 h 2952518"/>
                  <a:gd name="connsiteX4" fmla="*/ 1486315 w 2925184"/>
                  <a:gd name="connsiteY4" fmla="*/ 4961 h 2952518"/>
                  <a:gd name="connsiteX5" fmla="*/ 2007015 w 2925184"/>
                  <a:gd name="connsiteY5" fmla="*/ 309761 h 2952518"/>
                  <a:gd name="connsiteX6" fmla="*/ 2172115 w 2925184"/>
                  <a:gd name="connsiteY6" fmla="*/ 868561 h 2952518"/>
                  <a:gd name="connsiteX7" fmla="*/ 2654715 w 2925184"/>
                  <a:gd name="connsiteY7" fmla="*/ 1135261 h 2952518"/>
                  <a:gd name="connsiteX8" fmla="*/ 2896015 w 2925184"/>
                  <a:gd name="connsiteY8" fmla="*/ 1122561 h 2952518"/>
                  <a:gd name="connsiteX9" fmla="*/ 2896015 w 2925184"/>
                  <a:gd name="connsiteY9" fmla="*/ 1236861 h 2952518"/>
                  <a:gd name="connsiteX10" fmla="*/ 2908715 w 2925184"/>
                  <a:gd name="connsiteY10" fmla="*/ 1706761 h 2952518"/>
                  <a:gd name="connsiteX11" fmla="*/ 2896015 w 2925184"/>
                  <a:gd name="connsiteY11" fmla="*/ 1821061 h 2952518"/>
                  <a:gd name="connsiteX12" fmla="*/ 2565815 w 2925184"/>
                  <a:gd name="connsiteY12" fmla="*/ 1795661 h 2952518"/>
                  <a:gd name="connsiteX13" fmla="*/ 2197515 w 2925184"/>
                  <a:gd name="connsiteY13" fmla="*/ 2138561 h 2952518"/>
                  <a:gd name="connsiteX14" fmla="*/ 1943515 w 2925184"/>
                  <a:gd name="connsiteY14" fmla="*/ 2735461 h 2952518"/>
                  <a:gd name="connsiteX15" fmla="*/ 1473615 w 2925184"/>
                  <a:gd name="connsiteY15" fmla="*/ 2951361 h 2952518"/>
                  <a:gd name="connsiteX16" fmla="*/ 902115 w 2925184"/>
                  <a:gd name="connsiteY16" fmla="*/ 2659261 h 2952518"/>
                  <a:gd name="connsiteX17" fmla="*/ 711615 w 2925184"/>
                  <a:gd name="connsiteY17" fmla="*/ 2062361 h 2952518"/>
                  <a:gd name="connsiteX18" fmla="*/ 381415 w 2925184"/>
                  <a:gd name="connsiteY18" fmla="*/ 1757561 h 2952518"/>
                  <a:gd name="connsiteX19" fmla="*/ 127415 w 2925184"/>
                  <a:gd name="connsiteY19" fmla="*/ 1782961 h 2952518"/>
                  <a:gd name="connsiteX20" fmla="*/ 25815 w 2925184"/>
                  <a:gd name="connsiteY20" fmla="*/ 1795661 h 2952518"/>
                  <a:gd name="connsiteX21" fmla="*/ 25815 w 2925184"/>
                  <a:gd name="connsiteY21" fmla="*/ 1643261 h 2952518"/>
                  <a:gd name="connsiteX22" fmla="*/ 13115 w 2925184"/>
                  <a:gd name="connsiteY22" fmla="*/ 1211461 h 2952518"/>
                  <a:gd name="connsiteX23" fmla="*/ 25815 w 2925184"/>
                  <a:gd name="connsiteY23" fmla="*/ 1046361 h 2952518"/>
                  <a:gd name="connsiteX0" fmla="*/ 25815 w 2925184"/>
                  <a:gd name="connsiteY0" fmla="*/ 1046361 h 2951457"/>
                  <a:gd name="connsiteX1" fmla="*/ 317915 w 2925184"/>
                  <a:gd name="connsiteY1" fmla="*/ 1059061 h 2951457"/>
                  <a:gd name="connsiteX2" fmla="*/ 673515 w 2925184"/>
                  <a:gd name="connsiteY2" fmla="*/ 779661 h 2951457"/>
                  <a:gd name="connsiteX3" fmla="*/ 927515 w 2925184"/>
                  <a:gd name="connsiteY3" fmla="*/ 170061 h 2951457"/>
                  <a:gd name="connsiteX4" fmla="*/ 1486315 w 2925184"/>
                  <a:gd name="connsiteY4" fmla="*/ 4961 h 2951457"/>
                  <a:gd name="connsiteX5" fmla="*/ 2007015 w 2925184"/>
                  <a:gd name="connsiteY5" fmla="*/ 309761 h 2951457"/>
                  <a:gd name="connsiteX6" fmla="*/ 2172115 w 2925184"/>
                  <a:gd name="connsiteY6" fmla="*/ 868561 h 2951457"/>
                  <a:gd name="connsiteX7" fmla="*/ 2654715 w 2925184"/>
                  <a:gd name="connsiteY7" fmla="*/ 1135261 h 2951457"/>
                  <a:gd name="connsiteX8" fmla="*/ 2896015 w 2925184"/>
                  <a:gd name="connsiteY8" fmla="*/ 1122561 h 2951457"/>
                  <a:gd name="connsiteX9" fmla="*/ 2896015 w 2925184"/>
                  <a:gd name="connsiteY9" fmla="*/ 1236861 h 2951457"/>
                  <a:gd name="connsiteX10" fmla="*/ 2908715 w 2925184"/>
                  <a:gd name="connsiteY10" fmla="*/ 1706761 h 2951457"/>
                  <a:gd name="connsiteX11" fmla="*/ 2896015 w 2925184"/>
                  <a:gd name="connsiteY11" fmla="*/ 1821061 h 2951457"/>
                  <a:gd name="connsiteX12" fmla="*/ 2565815 w 2925184"/>
                  <a:gd name="connsiteY12" fmla="*/ 1795661 h 2951457"/>
                  <a:gd name="connsiteX13" fmla="*/ 2197515 w 2925184"/>
                  <a:gd name="connsiteY13" fmla="*/ 2138561 h 2951457"/>
                  <a:gd name="connsiteX14" fmla="*/ 1892715 w 2925184"/>
                  <a:gd name="connsiteY14" fmla="*/ 2684661 h 2951457"/>
                  <a:gd name="connsiteX15" fmla="*/ 1473615 w 2925184"/>
                  <a:gd name="connsiteY15" fmla="*/ 2951361 h 2951457"/>
                  <a:gd name="connsiteX16" fmla="*/ 902115 w 2925184"/>
                  <a:gd name="connsiteY16" fmla="*/ 2659261 h 2951457"/>
                  <a:gd name="connsiteX17" fmla="*/ 711615 w 2925184"/>
                  <a:gd name="connsiteY17" fmla="*/ 2062361 h 2951457"/>
                  <a:gd name="connsiteX18" fmla="*/ 381415 w 2925184"/>
                  <a:gd name="connsiteY18" fmla="*/ 1757561 h 2951457"/>
                  <a:gd name="connsiteX19" fmla="*/ 127415 w 2925184"/>
                  <a:gd name="connsiteY19" fmla="*/ 1782961 h 2951457"/>
                  <a:gd name="connsiteX20" fmla="*/ 25815 w 2925184"/>
                  <a:gd name="connsiteY20" fmla="*/ 1795661 h 2951457"/>
                  <a:gd name="connsiteX21" fmla="*/ 25815 w 2925184"/>
                  <a:gd name="connsiteY21" fmla="*/ 1643261 h 2951457"/>
                  <a:gd name="connsiteX22" fmla="*/ 13115 w 2925184"/>
                  <a:gd name="connsiteY22" fmla="*/ 1211461 h 2951457"/>
                  <a:gd name="connsiteX23" fmla="*/ 25815 w 2925184"/>
                  <a:gd name="connsiteY23" fmla="*/ 1046361 h 2951457"/>
                  <a:gd name="connsiteX0" fmla="*/ 25815 w 2925184"/>
                  <a:gd name="connsiteY0" fmla="*/ 1046361 h 2964150"/>
                  <a:gd name="connsiteX1" fmla="*/ 317915 w 2925184"/>
                  <a:gd name="connsiteY1" fmla="*/ 1059061 h 2964150"/>
                  <a:gd name="connsiteX2" fmla="*/ 673515 w 2925184"/>
                  <a:gd name="connsiteY2" fmla="*/ 779661 h 2964150"/>
                  <a:gd name="connsiteX3" fmla="*/ 927515 w 2925184"/>
                  <a:gd name="connsiteY3" fmla="*/ 170061 h 2964150"/>
                  <a:gd name="connsiteX4" fmla="*/ 1486315 w 2925184"/>
                  <a:gd name="connsiteY4" fmla="*/ 4961 h 2964150"/>
                  <a:gd name="connsiteX5" fmla="*/ 2007015 w 2925184"/>
                  <a:gd name="connsiteY5" fmla="*/ 309761 h 2964150"/>
                  <a:gd name="connsiteX6" fmla="*/ 2172115 w 2925184"/>
                  <a:gd name="connsiteY6" fmla="*/ 868561 h 2964150"/>
                  <a:gd name="connsiteX7" fmla="*/ 2654715 w 2925184"/>
                  <a:gd name="connsiteY7" fmla="*/ 1135261 h 2964150"/>
                  <a:gd name="connsiteX8" fmla="*/ 2896015 w 2925184"/>
                  <a:gd name="connsiteY8" fmla="*/ 1122561 h 2964150"/>
                  <a:gd name="connsiteX9" fmla="*/ 2896015 w 2925184"/>
                  <a:gd name="connsiteY9" fmla="*/ 1236861 h 2964150"/>
                  <a:gd name="connsiteX10" fmla="*/ 2908715 w 2925184"/>
                  <a:gd name="connsiteY10" fmla="*/ 1706761 h 2964150"/>
                  <a:gd name="connsiteX11" fmla="*/ 2896015 w 2925184"/>
                  <a:gd name="connsiteY11" fmla="*/ 1821061 h 2964150"/>
                  <a:gd name="connsiteX12" fmla="*/ 2565815 w 2925184"/>
                  <a:gd name="connsiteY12" fmla="*/ 1795661 h 2964150"/>
                  <a:gd name="connsiteX13" fmla="*/ 2197515 w 2925184"/>
                  <a:gd name="connsiteY13" fmla="*/ 2138561 h 2964150"/>
                  <a:gd name="connsiteX14" fmla="*/ 1892715 w 2925184"/>
                  <a:gd name="connsiteY14" fmla="*/ 2684661 h 2964150"/>
                  <a:gd name="connsiteX15" fmla="*/ 1397415 w 2925184"/>
                  <a:gd name="connsiteY15" fmla="*/ 2964061 h 2964150"/>
                  <a:gd name="connsiteX16" fmla="*/ 902115 w 2925184"/>
                  <a:gd name="connsiteY16" fmla="*/ 2659261 h 2964150"/>
                  <a:gd name="connsiteX17" fmla="*/ 711615 w 2925184"/>
                  <a:gd name="connsiteY17" fmla="*/ 2062361 h 2964150"/>
                  <a:gd name="connsiteX18" fmla="*/ 381415 w 2925184"/>
                  <a:gd name="connsiteY18" fmla="*/ 1757561 h 2964150"/>
                  <a:gd name="connsiteX19" fmla="*/ 127415 w 2925184"/>
                  <a:gd name="connsiteY19" fmla="*/ 1782961 h 2964150"/>
                  <a:gd name="connsiteX20" fmla="*/ 25815 w 2925184"/>
                  <a:gd name="connsiteY20" fmla="*/ 1795661 h 2964150"/>
                  <a:gd name="connsiteX21" fmla="*/ 25815 w 2925184"/>
                  <a:gd name="connsiteY21" fmla="*/ 1643261 h 2964150"/>
                  <a:gd name="connsiteX22" fmla="*/ 13115 w 2925184"/>
                  <a:gd name="connsiteY22" fmla="*/ 1211461 h 2964150"/>
                  <a:gd name="connsiteX23" fmla="*/ 25815 w 2925184"/>
                  <a:gd name="connsiteY23" fmla="*/ 1046361 h 2964150"/>
                  <a:gd name="connsiteX0" fmla="*/ 25815 w 2926105"/>
                  <a:gd name="connsiteY0" fmla="*/ 1046361 h 2964150"/>
                  <a:gd name="connsiteX1" fmla="*/ 317915 w 2926105"/>
                  <a:gd name="connsiteY1" fmla="*/ 1059061 h 2964150"/>
                  <a:gd name="connsiteX2" fmla="*/ 673515 w 2926105"/>
                  <a:gd name="connsiteY2" fmla="*/ 779661 h 2964150"/>
                  <a:gd name="connsiteX3" fmla="*/ 927515 w 2926105"/>
                  <a:gd name="connsiteY3" fmla="*/ 170061 h 2964150"/>
                  <a:gd name="connsiteX4" fmla="*/ 1486315 w 2926105"/>
                  <a:gd name="connsiteY4" fmla="*/ 4961 h 2964150"/>
                  <a:gd name="connsiteX5" fmla="*/ 2007015 w 2926105"/>
                  <a:gd name="connsiteY5" fmla="*/ 309761 h 2964150"/>
                  <a:gd name="connsiteX6" fmla="*/ 2172115 w 2926105"/>
                  <a:gd name="connsiteY6" fmla="*/ 868561 h 2964150"/>
                  <a:gd name="connsiteX7" fmla="*/ 2654715 w 2926105"/>
                  <a:gd name="connsiteY7" fmla="*/ 1135261 h 2964150"/>
                  <a:gd name="connsiteX8" fmla="*/ 2896015 w 2926105"/>
                  <a:gd name="connsiteY8" fmla="*/ 1122561 h 2964150"/>
                  <a:gd name="connsiteX9" fmla="*/ 2896015 w 2926105"/>
                  <a:gd name="connsiteY9" fmla="*/ 1236861 h 2964150"/>
                  <a:gd name="connsiteX10" fmla="*/ 2908715 w 2926105"/>
                  <a:gd name="connsiteY10" fmla="*/ 1706761 h 2964150"/>
                  <a:gd name="connsiteX11" fmla="*/ 2896015 w 2926105"/>
                  <a:gd name="connsiteY11" fmla="*/ 1821061 h 2964150"/>
                  <a:gd name="connsiteX12" fmla="*/ 2553115 w 2926105"/>
                  <a:gd name="connsiteY12" fmla="*/ 1871861 h 2964150"/>
                  <a:gd name="connsiteX13" fmla="*/ 2197515 w 2926105"/>
                  <a:gd name="connsiteY13" fmla="*/ 2138561 h 2964150"/>
                  <a:gd name="connsiteX14" fmla="*/ 1892715 w 2926105"/>
                  <a:gd name="connsiteY14" fmla="*/ 2684661 h 2964150"/>
                  <a:gd name="connsiteX15" fmla="*/ 1397415 w 2926105"/>
                  <a:gd name="connsiteY15" fmla="*/ 2964061 h 2964150"/>
                  <a:gd name="connsiteX16" fmla="*/ 902115 w 2926105"/>
                  <a:gd name="connsiteY16" fmla="*/ 2659261 h 2964150"/>
                  <a:gd name="connsiteX17" fmla="*/ 711615 w 2926105"/>
                  <a:gd name="connsiteY17" fmla="*/ 2062361 h 2964150"/>
                  <a:gd name="connsiteX18" fmla="*/ 381415 w 2926105"/>
                  <a:gd name="connsiteY18" fmla="*/ 1757561 h 2964150"/>
                  <a:gd name="connsiteX19" fmla="*/ 127415 w 2926105"/>
                  <a:gd name="connsiteY19" fmla="*/ 1782961 h 2964150"/>
                  <a:gd name="connsiteX20" fmla="*/ 25815 w 2926105"/>
                  <a:gd name="connsiteY20" fmla="*/ 1795661 h 2964150"/>
                  <a:gd name="connsiteX21" fmla="*/ 25815 w 2926105"/>
                  <a:gd name="connsiteY21" fmla="*/ 1643261 h 2964150"/>
                  <a:gd name="connsiteX22" fmla="*/ 13115 w 2926105"/>
                  <a:gd name="connsiteY22" fmla="*/ 1211461 h 2964150"/>
                  <a:gd name="connsiteX23" fmla="*/ 25815 w 2926105"/>
                  <a:gd name="connsiteY23" fmla="*/ 1046361 h 2964150"/>
                  <a:gd name="connsiteX0" fmla="*/ 25815 w 2926105"/>
                  <a:gd name="connsiteY0" fmla="*/ 1046361 h 2964150"/>
                  <a:gd name="connsiteX1" fmla="*/ 317915 w 2926105"/>
                  <a:gd name="connsiteY1" fmla="*/ 1059061 h 2964150"/>
                  <a:gd name="connsiteX2" fmla="*/ 673515 w 2926105"/>
                  <a:gd name="connsiteY2" fmla="*/ 779661 h 2964150"/>
                  <a:gd name="connsiteX3" fmla="*/ 927515 w 2926105"/>
                  <a:gd name="connsiteY3" fmla="*/ 170061 h 2964150"/>
                  <a:gd name="connsiteX4" fmla="*/ 1486315 w 2926105"/>
                  <a:gd name="connsiteY4" fmla="*/ 4961 h 2964150"/>
                  <a:gd name="connsiteX5" fmla="*/ 2007015 w 2926105"/>
                  <a:gd name="connsiteY5" fmla="*/ 309761 h 2964150"/>
                  <a:gd name="connsiteX6" fmla="*/ 2172115 w 2926105"/>
                  <a:gd name="connsiteY6" fmla="*/ 868561 h 2964150"/>
                  <a:gd name="connsiteX7" fmla="*/ 2502315 w 2926105"/>
                  <a:gd name="connsiteY7" fmla="*/ 1135261 h 2964150"/>
                  <a:gd name="connsiteX8" fmla="*/ 2896015 w 2926105"/>
                  <a:gd name="connsiteY8" fmla="*/ 1122561 h 2964150"/>
                  <a:gd name="connsiteX9" fmla="*/ 2896015 w 2926105"/>
                  <a:gd name="connsiteY9" fmla="*/ 1236861 h 2964150"/>
                  <a:gd name="connsiteX10" fmla="*/ 2908715 w 2926105"/>
                  <a:gd name="connsiteY10" fmla="*/ 1706761 h 2964150"/>
                  <a:gd name="connsiteX11" fmla="*/ 2896015 w 2926105"/>
                  <a:gd name="connsiteY11" fmla="*/ 1821061 h 2964150"/>
                  <a:gd name="connsiteX12" fmla="*/ 2553115 w 2926105"/>
                  <a:gd name="connsiteY12" fmla="*/ 1871861 h 2964150"/>
                  <a:gd name="connsiteX13" fmla="*/ 2197515 w 2926105"/>
                  <a:gd name="connsiteY13" fmla="*/ 2138561 h 2964150"/>
                  <a:gd name="connsiteX14" fmla="*/ 1892715 w 2926105"/>
                  <a:gd name="connsiteY14" fmla="*/ 2684661 h 2964150"/>
                  <a:gd name="connsiteX15" fmla="*/ 1397415 w 2926105"/>
                  <a:gd name="connsiteY15" fmla="*/ 2964061 h 2964150"/>
                  <a:gd name="connsiteX16" fmla="*/ 902115 w 2926105"/>
                  <a:gd name="connsiteY16" fmla="*/ 2659261 h 2964150"/>
                  <a:gd name="connsiteX17" fmla="*/ 711615 w 2926105"/>
                  <a:gd name="connsiteY17" fmla="*/ 2062361 h 2964150"/>
                  <a:gd name="connsiteX18" fmla="*/ 381415 w 2926105"/>
                  <a:gd name="connsiteY18" fmla="*/ 1757561 h 2964150"/>
                  <a:gd name="connsiteX19" fmla="*/ 127415 w 2926105"/>
                  <a:gd name="connsiteY19" fmla="*/ 1782961 h 2964150"/>
                  <a:gd name="connsiteX20" fmla="*/ 25815 w 2926105"/>
                  <a:gd name="connsiteY20" fmla="*/ 1795661 h 2964150"/>
                  <a:gd name="connsiteX21" fmla="*/ 25815 w 2926105"/>
                  <a:gd name="connsiteY21" fmla="*/ 1643261 h 2964150"/>
                  <a:gd name="connsiteX22" fmla="*/ 13115 w 2926105"/>
                  <a:gd name="connsiteY22" fmla="*/ 1211461 h 2964150"/>
                  <a:gd name="connsiteX23" fmla="*/ 25815 w 2926105"/>
                  <a:gd name="connsiteY23" fmla="*/ 1046361 h 2964150"/>
                  <a:gd name="connsiteX0" fmla="*/ 25815 w 2926105"/>
                  <a:gd name="connsiteY0" fmla="*/ 1043351 h 2961140"/>
                  <a:gd name="connsiteX1" fmla="*/ 317915 w 2926105"/>
                  <a:gd name="connsiteY1" fmla="*/ 1056051 h 2961140"/>
                  <a:gd name="connsiteX2" fmla="*/ 673515 w 2926105"/>
                  <a:gd name="connsiteY2" fmla="*/ 776651 h 2961140"/>
                  <a:gd name="connsiteX3" fmla="*/ 927515 w 2926105"/>
                  <a:gd name="connsiteY3" fmla="*/ 167051 h 2961140"/>
                  <a:gd name="connsiteX4" fmla="*/ 1486315 w 2926105"/>
                  <a:gd name="connsiteY4" fmla="*/ 1951 h 2961140"/>
                  <a:gd name="connsiteX5" fmla="*/ 1994315 w 2926105"/>
                  <a:gd name="connsiteY5" fmla="*/ 243251 h 2961140"/>
                  <a:gd name="connsiteX6" fmla="*/ 2172115 w 2926105"/>
                  <a:gd name="connsiteY6" fmla="*/ 865551 h 2961140"/>
                  <a:gd name="connsiteX7" fmla="*/ 2502315 w 2926105"/>
                  <a:gd name="connsiteY7" fmla="*/ 1132251 h 2961140"/>
                  <a:gd name="connsiteX8" fmla="*/ 2896015 w 2926105"/>
                  <a:gd name="connsiteY8" fmla="*/ 1119551 h 2961140"/>
                  <a:gd name="connsiteX9" fmla="*/ 2896015 w 2926105"/>
                  <a:gd name="connsiteY9" fmla="*/ 1233851 h 2961140"/>
                  <a:gd name="connsiteX10" fmla="*/ 2908715 w 2926105"/>
                  <a:gd name="connsiteY10" fmla="*/ 1703751 h 2961140"/>
                  <a:gd name="connsiteX11" fmla="*/ 2896015 w 2926105"/>
                  <a:gd name="connsiteY11" fmla="*/ 1818051 h 2961140"/>
                  <a:gd name="connsiteX12" fmla="*/ 2553115 w 2926105"/>
                  <a:gd name="connsiteY12" fmla="*/ 1868851 h 2961140"/>
                  <a:gd name="connsiteX13" fmla="*/ 2197515 w 2926105"/>
                  <a:gd name="connsiteY13" fmla="*/ 2135551 h 2961140"/>
                  <a:gd name="connsiteX14" fmla="*/ 1892715 w 2926105"/>
                  <a:gd name="connsiteY14" fmla="*/ 2681651 h 2961140"/>
                  <a:gd name="connsiteX15" fmla="*/ 1397415 w 2926105"/>
                  <a:gd name="connsiteY15" fmla="*/ 2961051 h 2961140"/>
                  <a:gd name="connsiteX16" fmla="*/ 902115 w 2926105"/>
                  <a:gd name="connsiteY16" fmla="*/ 2656251 h 2961140"/>
                  <a:gd name="connsiteX17" fmla="*/ 711615 w 2926105"/>
                  <a:gd name="connsiteY17" fmla="*/ 2059351 h 2961140"/>
                  <a:gd name="connsiteX18" fmla="*/ 381415 w 2926105"/>
                  <a:gd name="connsiteY18" fmla="*/ 1754551 h 2961140"/>
                  <a:gd name="connsiteX19" fmla="*/ 127415 w 2926105"/>
                  <a:gd name="connsiteY19" fmla="*/ 1779951 h 2961140"/>
                  <a:gd name="connsiteX20" fmla="*/ 25815 w 2926105"/>
                  <a:gd name="connsiteY20" fmla="*/ 1792651 h 2961140"/>
                  <a:gd name="connsiteX21" fmla="*/ 25815 w 2926105"/>
                  <a:gd name="connsiteY21" fmla="*/ 1640251 h 2961140"/>
                  <a:gd name="connsiteX22" fmla="*/ 13115 w 2926105"/>
                  <a:gd name="connsiteY22" fmla="*/ 1208451 h 2961140"/>
                  <a:gd name="connsiteX23" fmla="*/ 25815 w 2926105"/>
                  <a:gd name="connsiteY23" fmla="*/ 1043351 h 2961140"/>
                  <a:gd name="connsiteX0" fmla="*/ 25815 w 2926105"/>
                  <a:gd name="connsiteY0" fmla="*/ 1321215 h 3239004"/>
                  <a:gd name="connsiteX1" fmla="*/ 317915 w 2926105"/>
                  <a:gd name="connsiteY1" fmla="*/ 1333915 h 3239004"/>
                  <a:gd name="connsiteX2" fmla="*/ 673515 w 2926105"/>
                  <a:gd name="connsiteY2" fmla="*/ 1054515 h 3239004"/>
                  <a:gd name="connsiteX3" fmla="*/ 927515 w 2926105"/>
                  <a:gd name="connsiteY3" fmla="*/ 444915 h 3239004"/>
                  <a:gd name="connsiteX4" fmla="*/ 1499015 w 2926105"/>
                  <a:gd name="connsiteY4" fmla="*/ 415 h 3239004"/>
                  <a:gd name="connsiteX5" fmla="*/ 1994315 w 2926105"/>
                  <a:gd name="connsiteY5" fmla="*/ 521115 h 3239004"/>
                  <a:gd name="connsiteX6" fmla="*/ 2172115 w 2926105"/>
                  <a:gd name="connsiteY6" fmla="*/ 1143415 h 3239004"/>
                  <a:gd name="connsiteX7" fmla="*/ 2502315 w 2926105"/>
                  <a:gd name="connsiteY7" fmla="*/ 1410115 h 3239004"/>
                  <a:gd name="connsiteX8" fmla="*/ 2896015 w 2926105"/>
                  <a:gd name="connsiteY8" fmla="*/ 1397415 h 3239004"/>
                  <a:gd name="connsiteX9" fmla="*/ 2896015 w 2926105"/>
                  <a:gd name="connsiteY9" fmla="*/ 1511715 h 3239004"/>
                  <a:gd name="connsiteX10" fmla="*/ 2908715 w 2926105"/>
                  <a:gd name="connsiteY10" fmla="*/ 1981615 h 3239004"/>
                  <a:gd name="connsiteX11" fmla="*/ 2896015 w 2926105"/>
                  <a:gd name="connsiteY11" fmla="*/ 2095915 h 3239004"/>
                  <a:gd name="connsiteX12" fmla="*/ 2553115 w 2926105"/>
                  <a:gd name="connsiteY12" fmla="*/ 2146715 h 3239004"/>
                  <a:gd name="connsiteX13" fmla="*/ 2197515 w 2926105"/>
                  <a:gd name="connsiteY13" fmla="*/ 2413415 h 3239004"/>
                  <a:gd name="connsiteX14" fmla="*/ 1892715 w 2926105"/>
                  <a:gd name="connsiteY14" fmla="*/ 2959515 h 3239004"/>
                  <a:gd name="connsiteX15" fmla="*/ 1397415 w 2926105"/>
                  <a:gd name="connsiteY15" fmla="*/ 3238915 h 3239004"/>
                  <a:gd name="connsiteX16" fmla="*/ 902115 w 2926105"/>
                  <a:gd name="connsiteY16" fmla="*/ 2934115 h 3239004"/>
                  <a:gd name="connsiteX17" fmla="*/ 711615 w 2926105"/>
                  <a:gd name="connsiteY17" fmla="*/ 2337215 h 3239004"/>
                  <a:gd name="connsiteX18" fmla="*/ 381415 w 2926105"/>
                  <a:gd name="connsiteY18" fmla="*/ 2032415 h 3239004"/>
                  <a:gd name="connsiteX19" fmla="*/ 127415 w 2926105"/>
                  <a:gd name="connsiteY19" fmla="*/ 2057815 h 3239004"/>
                  <a:gd name="connsiteX20" fmla="*/ 25815 w 2926105"/>
                  <a:gd name="connsiteY20" fmla="*/ 2070515 h 3239004"/>
                  <a:gd name="connsiteX21" fmla="*/ 25815 w 2926105"/>
                  <a:gd name="connsiteY21" fmla="*/ 1918115 h 3239004"/>
                  <a:gd name="connsiteX22" fmla="*/ 13115 w 2926105"/>
                  <a:gd name="connsiteY22" fmla="*/ 1486315 h 3239004"/>
                  <a:gd name="connsiteX23" fmla="*/ 25815 w 2926105"/>
                  <a:gd name="connsiteY23" fmla="*/ 1321215 h 3239004"/>
                  <a:gd name="connsiteX0" fmla="*/ 25815 w 2926105"/>
                  <a:gd name="connsiteY0" fmla="*/ 1321586 h 3239375"/>
                  <a:gd name="connsiteX1" fmla="*/ 317915 w 2926105"/>
                  <a:gd name="connsiteY1" fmla="*/ 1334286 h 3239375"/>
                  <a:gd name="connsiteX2" fmla="*/ 673515 w 2926105"/>
                  <a:gd name="connsiteY2" fmla="*/ 1054886 h 3239375"/>
                  <a:gd name="connsiteX3" fmla="*/ 800515 w 2926105"/>
                  <a:gd name="connsiteY3" fmla="*/ 419886 h 3239375"/>
                  <a:gd name="connsiteX4" fmla="*/ 1499015 w 2926105"/>
                  <a:gd name="connsiteY4" fmla="*/ 786 h 3239375"/>
                  <a:gd name="connsiteX5" fmla="*/ 1994315 w 2926105"/>
                  <a:gd name="connsiteY5" fmla="*/ 521486 h 3239375"/>
                  <a:gd name="connsiteX6" fmla="*/ 2172115 w 2926105"/>
                  <a:gd name="connsiteY6" fmla="*/ 1143786 h 3239375"/>
                  <a:gd name="connsiteX7" fmla="*/ 2502315 w 2926105"/>
                  <a:gd name="connsiteY7" fmla="*/ 1410486 h 3239375"/>
                  <a:gd name="connsiteX8" fmla="*/ 2896015 w 2926105"/>
                  <a:gd name="connsiteY8" fmla="*/ 1397786 h 3239375"/>
                  <a:gd name="connsiteX9" fmla="*/ 2896015 w 2926105"/>
                  <a:gd name="connsiteY9" fmla="*/ 1512086 h 3239375"/>
                  <a:gd name="connsiteX10" fmla="*/ 2908715 w 2926105"/>
                  <a:gd name="connsiteY10" fmla="*/ 1981986 h 3239375"/>
                  <a:gd name="connsiteX11" fmla="*/ 2896015 w 2926105"/>
                  <a:gd name="connsiteY11" fmla="*/ 2096286 h 3239375"/>
                  <a:gd name="connsiteX12" fmla="*/ 2553115 w 2926105"/>
                  <a:gd name="connsiteY12" fmla="*/ 2147086 h 3239375"/>
                  <a:gd name="connsiteX13" fmla="*/ 2197515 w 2926105"/>
                  <a:gd name="connsiteY13" fmla="*/ 2413786 h 3239375"/>
                  <a:gd name="connsiteX14" fmla="*/ 1892715 w 2926105"/>
                  <a:gd name="connsiteY14" fmla="*/ 2959886 h 3239375"/>
                  <a:gd name="connsiteX15" fmla="*/ 1397415 w 2926105"/>
                  <a:gd name="connsiteY15" fmla="*/ 3239286 h 3239375"/>
                  <a:gd name="connsiteX16" fmla="*/ 902115 w 2926105"/>
                  <a:gd name="connsiteY16" fmla="*/ 2934486 h 3239375"/>
                  <a:gd name="connsiteX17" fmla="*/ 711615 w 2926105"/>
                  <a:gd name="connsiteY17" fmla="*/ 2337586 h 3239375"/>
                  <a:gd name="connsiteX18" fmla="*/ 381415 w 2926105"/>
                  <a:gd name="connsiteY18" fmla="*/ 2032786 h 3239375"/>
                  <a:gd name="connsiteX19" fmla="*/ 127415 w 2926105"/>
                  <a:gd name="connsiteY19" fmla="*/ 2058186 h 3239375"/>
                  <a:gd name="connsiteX20" fmla="*/ 25815 w 2926105"/>
                  <a:gd name="connsiteY20" fmla="*/ 2070886 h 3239375"/>
                  <a:gd name="connsiteX21" fmla="*/ 25815 w 2926105"/>
                  <a:gd name="connsiteY21" fmla="*/ 1918486 h 3239375"/>
                  <a:gd name="connsiteX22" fmla="*/ 13115 w 2926105"/>
                  <a:gd name="connsiteY22" fmla="*/ 1486686 h 3239375"/>
                  <a:gd name="connsiteX23" fmla="*/ 25815 w 2926105"/>
                  <a:gd name="connsiteY23" fmla="*/ 1321586 h 3239375"/>
                  <a:gd name="connsiteX0" fmla="*/ 25815 w 2926105"/>
                  <a:gd name="connsiteY0" fmla="*/ 1321586 h 3239375"/>
                  <a:gd name="connsiteX1" fmla="*/ 317915 w 2926105"/>
                  <a:gd name="connsiteY1" fmla="*/ 1334286 h 3239375"/>
                  <a:gd name="connsiteX2" fmla="*/ 635415 w 2926105"/>
                  <a:gd name="connsiteY2" fmla="*/ 1054886 h 3239375"/>
                  <a:gd name="connsiteX3" fmla="*/ 800515 w 2926105"/>
                  <a:gd name="connsiteY3" fmla="*/ 419886 h 3239375"/>
                  <a:gd name="connsiteX4" fmla="*/ 1499015 w 2926105"/>
                  <a:gd name="connsiteY4" fmla="*/ 786 h 3239375"/>
                  <a:gd name="connsiteX5" fmla="*/ 1994315 w 2926105"/>
                  <a:gd name="connsiteY5" fmla="*/ 521486 h 3239375"/>
                  <a:gd name="connsiteX6" fmla="*/ 2172115 w 2926105"/>
                  <a:gd name="connsiteY6" fmla="*/ 1143786 h 3239375"/>
                  <a:gd name="connsiteX7" fmla="*/ 2502315 w 2926105"/>
                  <a:gd name="connsiteY7" fmla="*/ 1410486 h 3239375"/>
                  <a:gd name="connsiteX8" fmla="*/ 2896015 w 2926105"/>
                  <a:gd name="connsiteY8" fmla="*/ 1397786 h 3239375"/>
                  <a:gd name="connsiteX9" fmla="*/ 2896015 w 2926105"/>
                  <a:gd name="connsiteY9" fmla="*/ 1512086 h 3239375"/>
                  <a:gd name="connsiteX10" fmla="*/ 2908715 w 2926105"/>
                  <a:gd name="connsiteY10" fmla="*/ 1981986 h 3239375"/>
                  <a:gd name="connsiteX11" fmla="*/ 2896015 w 2926105"/>
                  <a:gd name="connsiteY11" fmla="*/ 2096286 h 3239375"/>
                  <a:gd name="connsiteX12" fmla="*/ 2553115 w 2926105"/>
                  <a:gd name="connsiteY12" fmla="*/ 2147086 h 3239375"/>
                  <a:gd name="connsiteX13" fmla="*/ 2197515 w 2926105"/>
                  <a:gd name="connsiteY13" fmla="*/ 2413786 h 3239375"/>
                  <a:gd name="connsiteX14" fmla="*/ 1892715 w 2926105"/>
                  <a:gd name="connsiteY14" fmla="*/ 2959886 h 3239375"/>
                  <a:gd name="connsiteX15" fmla="*/ 1397415 w 2926105"/>
                  <a:gd name="connsiteY15" fmla="*/ 3239286 h 3239375"/>
                  <a:gd name="connsiteX16" fmla="*/ 902115 w 2926105"/>
                  <a:gd name="connsiteY16" fmla="*/ 2934486 h 3239375"/>
                  <a:gd name="connsiteX17" fmla="*/ 711615 w 2926105"/>
                  <a:gd name="connsiteY17" fmla="*/ 2337586 h 3239375"/>
                  <a:gd name="connsiteX18" fmla="*/ 381415 w 2926105"/>
                  <a:gd name="connsiteY18" fmla="*/ 2032786 h 3239375"/>
                  <a:gd name="connsiteX19" fmla="*/ 127415 w 2926105"/>
                  <a:gd name="connsiteY19" fmla="*/ 2058186 h 3239375"/>
                  <a:gd name="connsiteX20" fmla="*/ 25815 w 2926105"/>
                  <a:gd name="connsiteY20" fmla="*/ 2070886 h 3239375"/>
                  <a:gd name="connsiteX21" fmla="*/ 25815 w 2926105"/>
                  <a:gd name="connsiteY21" fmla="*/ 1918486 h 3239375"/>
                  <a:gd name="connsiteX22" fmla="*/ 13115 w 2926105"/>
                  <a:gd name="connsiteY22" fmla="*/ 1486686 h 3239375"/>
                  <a:gd name="connsiteX23" fmla="*/ 25815 w 2926105"/>
                  <a:gd name="connsiteY23" fmla="*/ 1321586 h 3239375"/>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172115 w 2926105"/>
                  <a:gd name="connsiteY6" fmla="*/ 1143119 h 3238708"/>
                  <a:gd name="connsiteX7" fmla="*/ 2502315 w 2926105"/>
                  <a:gd name="connsiteY7" fmla="*/ 14098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299115 w 2926105"/>
                  <a:gd name="connsiteY6" fmla="*/ 1130419 h 3238708"/>
                  <a:gd name="connsiteX7" fmla="*/ 2502315 w 2926105"/>
                  <a:gd name="connsiteY7" fmla="*/ 14098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299115 w 2926105"/>
                  <a:gd name="connsiteY6" fmla="*/ 1130419 h 3238708"/>
                  <a:gd name="connsiteX7" fmla="*/ 2527715 w 2926105"/>
                  <a:gd name="connsiteY7" fmla="*/ 13590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711615 w 2926105"/>
                  <a:gd name="connsiteY17" fmla="*/ 2336864 h 3238653"/>
                  <a:gd name="connsiteX18" fmla="*/ 381415 w 2926105"/>
                  <a:gd name="connsiteY18" fmla="*/ 20320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711615 w 2926105"/>
                  <a:gd name="connsiteY17" fmla="*/ 2336864 h 3238653"/>
                  <a:gd name="connsiteX18" fmla="*/ 419515 w 2926105"/>
                  <a:gd name="connsiteY18" fmla="*/ 20701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660815 w 2926105"/>
                  <a:gd name="connsiteY17" fmla="*/ 2578164 h 3238653"/>
                  <a:gd name="connsiteX18" fmla="*/ 419515 w 2926105"/>
                  <a:gd name="connsiteY18" fmla="*/ 20701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45707"/>
                  <a:gd name="connsiteX1" fmla="*/ 317915 w 2926105"/>
                  <a:gd name="connsiteY1" fmla="*/ 1333564 h 3245707"/>
                  <a:gd name="connsiteX2" fmla="*/ 635415 w 2926105"/>
                  <a:gd name="connsiteY2" fmla="*/ 1054164 h 3245707"/>
                  <a:gd name="connsiteX3" fmla="*/ 800515 w 2926105"/>
                  <a:gd name="connsiteY3" fmla="*/ 419164 h 3245707"/>
                  <a:gd name="connsiteX4" fmla="*/ 1499015 w 2926105"/>
                  <a:gd name="connsiteY4" fmla="*/ 64 h 3245707"/>
                  <a:gd name="connsiteX5" fmla="*/ 2121315 w 2926105"/>
                  <a:gd name="connsiteY5" fmla="*/ 393764 h 3245707"/>
                  <a:gd name="connsiteX6" fmla="*/ 2299115 w 2926105"/>
                  <a:gd name="connsiteY6" fmla="*/ 1130364 h 3245707"/>
                  <a:gd name="connsiteX7" fmla="*/ 2527715 w 2926105"/>
                  <a:gd name="connsiteY7" fmla="*/ 1358964 h 3245707"/>
                  <a:gd name="connsiteX8" fmla="*/ 2896015 w 2926105"/>
                  <a:gd name="connsiteY8" fmla="*/ 1397064 h 3245707"/>
                  <a:gd name="connsiteX9" fmla="*/ 2896015 w 2926105"/>
                  <a:gd name="connsiteY9" fmla="*/ 1511364 h 3245707"/>
                  <a:gd name="connsiteX10" fmla="*/ 2908715 w 2926105"/>
                  <a:gd name="connsiteY10" fmla="*/ 1981264 h 3245707"/>
                  <a:gd name="connsiteX11" fmla="*/ 2896015 w 2926105"/>
                  <a:gd name="connsiteY11" fmla="*/ 2095564 h 3245707"/>
                  <a:gd name="connsiteX12" fmla="*/ 2553115 w 2926105"/>
                  <a:gd name="connsiteY12" fmla="*/ 2146364 h 3245707"/>
                  <a:gd name="connsiteX13" fmla="*/ 2197515 w 2926105"/>
                  <a:gd name="connsiteY13" fmla="*/ 2413064 h 3245707"/>
                  <a:gd name="connsiteX14" fmla="*/ 1892715 w 2926105"/>
                  <a:gd name="connsiteY14" fmla="*/ 2959164 h 3245707"/>
                  <a:gd name="connsiteX15" fmla="*/ 1397415 w 2926105"/>
                  <a:gd name="connsiteY15" fmla="*/ 3238564 h 3245707"/>
                  <a:gd name="connsiteX16" fmla="*/ 851315 w 2926105"/>
                  <a:gd name="connsiteY16" fmla="*/ 3111564 h 3245707"/>
                  <a:gd name="connsiteX17" fmla="*/ 660815 w 2926105"/>
                  <a:gd name="connsiteY17" fmla="*/ 2578164 h 3245707"/>
                  <a:gd name="connsiteX18" fmla="*/ 419515 w 2926105"/>
                  <a:gd name="connsiteY18" fmla="*/ 2070164 h 3245707"/>
                  <a:gd name="connsiteX19" fmla="*/ 127415 w 2926105"/>
                  <a:gd name="connsiteY19" fmla="*/ 2057464 h 3245707"/>
                  <a:gd name="connsiteX20" fmla="*/ 25815 w 2926105"/>
                  <a:gd name="connsiteY20" fmla="*/ 2070164 h 3245707"/>
                  <a:gd name="connsiteX21" fmla="*/ 25815 w 2926105"/>
                  <a:gd name="connsiteY21" fmla="*/ 1917764 h 3245707"/>
                  <a:gd name="connsiteX22" fmla="*/ 13115 w 2926105"/>
                  <a:gd name="connsiteY22" fmla="*/ 1485964 h 3245707"/>
                  <a:gd name="connsiteX23" fmla="*/ 25815 w 2926105"/>
                  <a:gd name="connsiteY23" fmla="*/ 1320864 h 3245707"/>
                  <a:gd name="connsiteX0" fmla="*/ 25815 w 2926105"/>
                  <a:gd name="connsiteY0" fmla="*/ 1320864 h 3393516"/>
                  <a:gd name="connsiteX1" fmla="*/ 317915 w 2926105"/>
                  <a:gd name="connsiteY1" fmla="*/ 1333564 h 3393516"/>
                  <a:gd name="connsiteX2" fmla="*/ 635415 w 2926105"/>
                  <a:gd name="connsiteY2" fmla="*/ 1054164 h 3393516"/>
                  <a:gd name="connsiteX3" fmla="*/ 800515 w 2926105"/>
                  <a:gd name="connsiteY3" fmla="*/ 419164 h 3393516"/>
                  <a:gd name="connsiteX4" fmla="*/ 1499015 w 2926105"/>
                  <a:gd name="connsiteY4" fmla="*/ 64 h 3393516"/>
                  <a:gd name="connsiteX5" fmla="*/ 2121315 w 2926105"/>
                  <a:gd name="connsiteY5" fmla="*/ 393764 h 3393516"/>
                  <a:gd name="connsiteX6" fmla="*/ 2299115 w 2926105"/>
                  <a:gd name="connsiteY6" fmla="*/ 1130364 h 3393516"/>
                  <a:gd name="connsiteX7" fmla="*/ 2527715 w 2926105"/>
                  <a:gd name="connsiteY7" fmla="*/ 1358964 h 3393516"/>
                  <a:gd name="connsiteX8" fmla="*/ 2896015 w 2926105"/>
                  <a:gd name="connsiteY8" fmla="*/ 1397064 h 3393516"/>
                  <a:gd name="connsiteX9" fmla="*/ 2896015 w 2926105"/>
                  <a:gd name="connsiteY9" fmla="*/ 1511364 h 3393516"/>
                  <a:gd name="connsiteX10" fmla="*/ 2908715 w 2926105"/>
                  <a:gd name="connsiteY10" fmla="*/ 1981264 h 3393516"/>
                  <a:gd name="connsiteX11" fmla="*/ 2896015 w 2926105"/>
                  <a:gd name="connsiteY11" fmla="*/ 2095564 h 3393516"/>
                  <a:gd name="connsiteX12" fmla="*/ 2553115 w 2926105"/>
                  <a:gd name="connsiteY12" fmla="*/ 2146364 h 3393516"/>
                  <a:gd name="connsiteX13" fmla="*/ 2197515 w 2926105"/>
                  <a:gd name="connsiteY13" fmla="*/ 2413064 h 3393516"/>
                  <a:gd name="connsiteX14" fmla="*/ 1892715 w 2926105"/>
                  <a:gd name="connsiteY14" fmla="*/ 2959164 h 3393516"/>
                  <a:gd name="connsiteX15" fmla="*/ 1486315 w 2926105"/>
                  <a:gd name="connsiteY15" fmla="*/ 3390964 h 3393516"/>
                  <a:gd name="connsiteX16" fmla="*/ 851315 w 2926105"/>
                  <a:gd name="connsiteY16" fmla="*/ 3111564 h 3393516"/>
                  <a:gd name="connsiteX17" fmla="*/ 660815 w 2926105"/>
                  <a:gd name="connsiteY17" fmla="*/ 2578164 h 3393516"/>
                  <a:gd name="connsiteX18" fmla="*/ 419515 w 2926105"/>
                  <a:gd name="connsiteY18" fmla="*/ 2070164 h 3393516"/>
                  <a:gd name="connsiteX19" fmla="*/ 127415 w 2926105"/>
                  <a:gd name="connsiteY19" fmla="*/ 2057464 h 3393516"/>
                  <a:gd name="connsiteX20" fmla="*/ 25815 w 2926105"/>
                  <a:gd name="connsiteY20" fmla="*/ 2070164 h 3393516"/>
                  <a:gd name="connsiteX21" fmla="*/ 25815 w 2926105"/>
                  <a:gd name="connsiteY21" fmla="*/ 1917764 h 3393516"/>
                  <a:gd name="connsiteX22" fmla="*/ 13115 w 2926105"/>
                  <a:gd name="connsiteY22" fmla="*/ 1485964 h 3393516"/>
                  <a:gd name="connsiteX23" fmla="*/ 25815 w 2926105"/>
                  <a:gd name="connsiteY23" fmla="*/ 1320864 h 3393516"/>
                  <a:gd name="connsiteX0" fmla="*/ 25815 w 2926105"/>
                  <a:gd name="connsiteY0" fmla="*/ 1320864 h 3392196"/>
                  <a:gd name="connsiteX1" fmla="*/ 317915 w 2926105"/>
                  <a:gd name="connsiteY1" fmla="*/ 1333564 h 3392196"/>
                  <a:gd name="connsiteX2" fmla="*/ 635415 w 2926105"/>
                  <a:gd name="connsiteY2" fmla="*/ 1054164 h 3392196"/>
                  <a:gd name="connsiteX3" fmla="*/ 800515 w 2926105"/>
                  <a:gd name="connsiteY3" fmla="*/ 419164 h 3392196"/>
                  <a:gd name="connsiteX4" fmla="*/ 1499015 w 2926105"/>
                  <a:gd name="connsiteY4" fmla="*/ 64 h 3392196"/>
                  <a:gd name="connsiteX5" fmla="*/ 2121315 w 2926105"/>
                  <a:gd name="connsiteY5" fmla="*/ 393764 h 3392196"/>
                  <a:gd name="connsiteX6" fmla="*/ 2299115 w 2926105"/>
                  <a:gd name="connsiteY6" fmla="*/ 1130364 h 3392196"/>
                  <a:gd name="connsiteX7" fmla="*/ 2527715 w 2926105"/>
                  <a:gd name="connsiteY7" fmla="*/ 1358964 h 3392196"/>
                  <a:gd name="connsiteX8" fmla="*/ 2896015 w 2926105"/>
                  <a:gd name="connsiteY8" fmla="*/ 1397064 h 3392196"/>
                  <a:gd name="connsiteX9" fmla="*/ 2896015 w 2926105"/>
                  <a:gd name="connsiteY9" fmla="*/ 1511364 h 3392196"/>
                  <a:gd name="connsiteX10" fmla="*/ 2908715 w 2926105"/>
                  <a:gd name="connsiteY10" fmla="*/ 1981264 h 3392196"/>
                  <a:gd name="connsiteX11" fmla="*/ 2896015 w 2926105"/>
                  <a:gd name="connsiteY11" fmla="*/ 2095564 h 3392196"/>
                  <a:gd name="connsiteX12" fmla="*/ 2553115 w 2926105"/>
                  <a:gd name="connsiteY12" fmla="*/ 2146364 h 3392196"/>
                  <a:gd name="connsiteX13" fmla="*/ 2197515 w 2926105"/>
                  <a:gd name="connsiteY13" fmla="*/ 2413064 h 3392196"/>
                  <a:gd name="connsiteX14" fmla="*/ 2121315 w 2926105"/>
                  <a:gd name="connsiteY14" fmla="*/ 3009964 h 3392196"/>
                  <a:gd name="connsiteX15" fmla="*/ 1486315 w 2926105"/>
                  <a:gd name="connsiteY15" fmla="*/ 3390964 h 3392196"/>
                  <a:gd name="connsiteX16" fmla="*/ 851315 w 2926105"/>
                  <a:gd name="connsiteY16" fmla="*/ 3111564 h 3392196"/>
                  <a:gd name="connsiteX17" fmla="*/ 660815 w 2926105"/>
                  <a:gd name="connsiteY17" fmla="*/ 2578164 h 3392196"/>
                  <a:gd name="connsiteX18" fmla="*/ 419515 w 2926105"/>
                  <a:gd name="connsiteY18" fmla="*/ 2070164 h 3392196"/>
                  <a:gd name="connsiteX19" fmla="*/ 127415 w 2926105"/>
                  <a:gd name="connsiteY19" fmla="*/ 2057464 h 3392196"/>
                  <a:gd name="connsiteX20" fmla="*/ 25815 w 2926105"/>
                  <a:gd name="connsiteY20" fmla="*/ 2070164 h 3392196"/>
                  <a:gd name="connsiteX21" fmla="*/ 25815 w 2926105"/>
                  <a:gd name="connsiteY21" fmla="*/ 1917764 h 3392196"/>
                  <a:gd name="connsiteX22" fmla="*/ 13115 w 2926105"/>
                  <a:gd name="connsiteY22" fmla="*/ 1485964 h 3392196"/>
                  <a:gd name="connsiteX23" fmla="*/ 25815 w 2926105"/>
                  <a:gd name="connsiteY23" fmla="*/ 1320864 h 3392196"/>
                  <a:gd name="connsiteX0" fmla="*/ 25815 w 2926105"/>
                  <a:gd name="connsiteY0" fmla="*/ 1320864 h 3392196"/>
                  <a:gd name="connsiteX1" fmla="*/ 317915 w 2926105"/>
                  <a:gd name="connsiteY1" fmla="*/ 1333564 h 3392196"/>
                  <a:gd name="connsiteX2" fmla="*/ 635415 w 2926105"/>
                  <a:gd name="connsiteY2" fmla="*/ 1054164 h 3392196"/>
                  <a:gd name="connsiteX3" fmla="*/ 800515 w 2926105"/>
                  <a:gd name="connsiteY3" fmla="*/ 419164 h 3392196"/>
                  <a:gd name="connsiteX4" fmla="*/ 1499015 w 2926105"/>
                  <a:gd name="connsiteY4" fmla="*/ 64 h 3392196"/>
                  <a:gd name="connsiteX5" fmla="*/ 2121315 w 2926105"/>
                  <a:gd name="connsiteY5" fmla="*/ 393764 h 3392196"/>
                  <a:gd name="connsiteX6" fmla="*/ 2299115 w 2926105"/>
                  <a:gd name="connsiteY6" fmla="*/ 1130364 h 3392196"/>
                  <a:gd name="connsiteX7" fmla="*/ 2527715 w 2926105"/>
                  <a:gd name="connsiteY7" fmla="*/ 1358964 h 3392196"/>
                  <a:gd name="connsiteX8" fmla="*/ 2896015 w 2926105"/>
                  <a:gd name="connsiteY8" fmla="*/ 1397064 h 3392196"/>
                  <a:gd name="connsiteX9" fmla="*/ 2896015 w 2926105"/>
                  <a:gd name="connsiteY9" fmla="*/ 1511364 h 3392196"/>
                  <a:gd name="connsiteX10" fmla="*/ 2908715 w 2926105"/>
                  <a:gd name="connsiteY10" fmla="*/ 1981264 h 3392196"/>
                  <a:gd name="connsiteX11" fmla="*/ 2896015 w 2926105"/>
                  <a:gd name="connsiteY11" fmla="*/ 2095564 h 3392196"/>
                  <a:gd name="connsiteX12" fmla="*/ 2553115 w 2926105"/>
                  <a:gd name="connsiteY12" fmla="*/ 2146364 h 3392196"/>
                  <a:gd name="connsiteX13" fmla="*/ 2299115 w 2926105"/>
                  <a:gd name="connsiteY13" fmla="*/ 2463864 h 3392196"/>
                  <a:gd name="connsiteX14" fmla="*/ 2121315 w 2926105"/>
                  <a:gd name="connsiteY14" fmla="*/ 3009964 h 3392196"/>
                  <a:gd name="connsiteX15" fmla="*/ 1486315 w 2926105"/>
                  <a:gd name="connsiteY15" fmla="*/ 3390964 h 3392196"/>
                  <a:gd name="connsiteX16" fmla="*/ 851315 w 2926105"/>
                  <a:gd name="connsiteY16" fmla="*/ 3111564 h 3392196"/>
                  <a:gd name="connsiteX17" fmla="*/ 660815 w 2926105"/>
                  <a:gd name="connsiteY17" fmla="*/ 2578164 h 3392196"/>
                  <a:gd name="connsiteX18" fmla="*/ 419515 w 2926105"/>
                  <a:gd name="connsiteY18" fmla="*/ 2070164 h 3392196"/>
                  <a:gd name="connsiteX19" fmla="*/ 127415 w 2926105"/>
                  <a:gd name="connsiteY19" fmla="*/ 2057464 h 3392196"/>
                  <a:gd name="connsiteX20" fmla="*/ 25815 w 2926105"/>
                  <a:gd name="connsiteY20" fmla="*/ 2070164 h 3392196"/>
                  <a:gd name="connsiteX21" fmla="*/ 25815 w 2926105"/>
                  <a:gd name="connsiteY21" fmla="*/ 1917764 h 3392196"/>
                  <a:gd name="connsiteX22" fmla="*/ 13115 w 2926105"/>
                  <a:gd name="connsiteY22" fmla="*/ 1485964 h 3392196"/>
                  <a:gd name="connsiteX23" fmla="*/ 25815 w 2926105"/>
                  <a:gd name="connsiteY23" fmla="*/ 1320864 h 3392196"/>
                  <a:gd name="connsiteX0" fmla="*/ 25815 w 2926105"/>
                  <a:gd name="connsiteY0" fmla="*/ 1320864 h 3391301"/>
                  <a:gd name="connsiteX1" fmla="*/ 317915 w 2926105"/>
                  <a:gd name="connsiteY1" fmla="*/ 1333564 h 3391301"/>
                  <a:gd name="connsiteX2" fmla="*/ 635415 w 2926105"/>
                  <a:gd name="connsiteY2" fmla="*/ 1054164 h 3391301"/>
                  <a:gd name="connsiteX3" fmla="*/ 800515 w 2926105"/>
                  <a:gd name="connsiteY3" fmla="*/ 419164 h 3391301"/>
                  <a:gd name="connsiteX4" fmla="*/ 1499015 w 2926105"/>
                  <a:gd name="connsiteY4" fmla="*/ 64 h 3391301"/>
                  <a:gd name="connsiteX5" fmla="*/ 2121315 w 2926105"/>
                  <a:gd name="connsiteY5" fmla="*/ 393764 h 3391301"/>
                  <a:gd name="connsiteX6" fmla="*/ 2299115 w 2926105"/>
                  <a:gd name="connsiteY6" fmla="*/ 1130364 h 3391301"/>
                  <a:gd name="connsiteX7" fmla="*/ 2527715 w 2926105"/>
                  <a:gd name="connsiteY7" fmla="*/ 1358964 h 3391301"/>
                  <a:gd name="connsiteX8" fmla="*/ 2896015 w 2926105"/>
                  <a:gd name="connsiteY8" fmla="*/ 1397064 h 3391301"/>
                  <a:gd name="connsiteX9" fmla="*/ 2896015 w 2926105"/>
                  <a:gd name="connsiteY9" fmla="*/ 1511364 h 3391301"/>
                  <a:gd name="connsiteX10" fmla="*/ 2908715 w 2926105"/>
                  <a:gd name="connsiteY10" fmla="*/ 1981264 h 3391301"/>
                  <a:gd name="connsiteX11" fmla="*/ 2896015 w 2926105"/>
                  <a:gd name="connsiteY11" fmla="*/ 2095564 h 3391301"/>
                  <a:gd name="connsiteX12" fmla="*/ 2553115 w 2926105"/>
                  <a:gd name="connsiteY12" fmla="*/ 2146364 h 3391301"/>
                  <a:gd name="connsiteX13" fmla="*/ 2299115 w 2926105"/>
                  <a:gd name="connsiteY13" fmla="*/ 2463864 h 3391301"/>
                  <a:gd name="connsiteX14" fmla="*/ 2095915 w 2926105"/>
                  <a:gd name="connsiteY14" fmla="*/ 3060764 h 3391301"/>
                  <a:gd name="connsiteX15" fmla="*/ 1486315 w 2926105"/>
                  <a:gd name="connsiteY15" fmla="*/ 3390964 h 3391301"/>
                  <a:gd name="connsiteX16" fmla="*/ 851315 w 2926105"/>
                  <a:gd name="connsiteY16" fmla="*/ 3111564 h 3391301"/>
                  <a:gd name="connsiteX17" fmla="*/ 660815 w 2926105"/>
                  <a:gd name="connsiteY17" fmla="*/ 2578164 h 3391301"/>
                  <a:gd name="connsiteX18" fmla="*/ 419515 w 2926105"/>
                  <a:gd name="connsiteY18" fmla="*/ 2070164 h 3391301"/>
                  <a:gd name="connsiteX19" fmla="*/ 127415 w 2926105"/>
                  <a:gd name="connsiteY19" fmla="*/ 2057464 h 3391301"/>
                  <a:gd name="connsiteX20" fmla="*/ 25815 w 2926105"/>
                  <a:gd name="connsiteY20" fmla="*/ 2070164 h 3391301"/>
                  <a:gd name="connsiteX21" fmla="*/ 25815 w 2926105"/>
                  <a:gd name="connsiteY21" fmla="*/ 1917764 h 3391301"/>
                  <a:gd name="connsiteX22" fmla="*/ 13115 w 2926105"/>
                  <a:gd name="connsiteY22" fmla="*/ 1485964 h 3391301"/>
                  <a:gd name="connsiteX23" fmla="*/ 25815 w 2926105"/>
                  <a:gd name="connsiteY23" fmla="*/ 1320864 h 3391301"/>
                  <a:gd name="connsiteX0" fmla="*/ 25815 w 2926105"/>
                  <a:gd name="connsiteY0" fmla="*/ 1320864 h 3390982"/>
                  <a:gd name="connsiteX1" fmla="*/ 317915 w 2926105"/>
                  <a:gd name="connsiteY1" fmla="*/ 1333564 h 3390982"/>
                  <a:gd name="connsiteX2" fmla="*/ 635415 w 2926105"/>
                  <a:gd name="connsiteY2" fmla="*/ 1054164 h 3390982"/>
                  <a:gd name="connsiteX3" fmla="*/ 800515 w 2926105"/>
                  <a:gd name="connsiteY3" fmla="*/ 419164 h 3390982"/>
                  <a:gd name="connsiteX4" fmla="*/ 1499015 w 2926105"/>
                  <a:gd name="connsiteY4" fmla="*/ 64 h 3390982"/>
                  <a:gd name="connsiteX5" fmla="*/ 2121315 w 2926105"/>
                  <a:gd name="connsiteY5" fmla="*/ 393764 h 3390982"/>
                  <a:gd name="connsiteX6" fmla="*/ 2299115 w 2926105"/>
                  <a:gd name="connsiteY6" fmla="*/ 1130364 h 3390982"/>
                  <a:gd name="connsiteX7" fmla="*/ 2527715 w 2926105"/>
                  <a:gd name="connsiteY7" fmla="*/ 1358964 h 3390982"/>
                  <a:gd name="connsiteX8" fmla="*/ 2896015 w 2926105"/>
                  <a:gd name="connsiteY8" fmla="*/ 1397064 h 3390982"/>
                  <a:gd name="connsiteX9" fmla="*/ 2896015 w 2926105"/>
                  <a:gd name="connsiteY9" fmla="*/ 1511364 h 3390982"/>
                  <a:gd name="connsiteX10" fmla="*/ 2908715 w 2926105"/>
                  <a:gd name="connsiteY10" fmla="*/ 1981264 h 3390982"/>
                  <a:gd name="connsiteX11" fmla="*/ 2896015 w 2926105"/>
                  <a:gd name="connsiteY11" fmla="*/ 2095564 h 3390982"/>
                  <a:gd name="connsiteX12" fmla="*/ 2553115 w 2926105"/>
                  <a:gd name="connsiteY12" fmla="*/ 2146364 h 3390982"/>
                  <a:gd name="connsiteX13" fmla="*/ 2299115 w 2926105"/>
                  <a:gd name="connsiteY13" fmla="*/ 2463864 h 3390982"/>
                  <a:gd name="connsiteX14" fmla="*/ 2095915 w 2926105"/>
                  <a:gd name="connsiteY14" fmla="*/ 3060764 h 3390982"/>
                  <a:gd name="connsiteX15" fmla="*/ 1486315 w 2926105"/>
                  <a:gd name="connsiteY15" fmla="*/ 3390964 h 3390982"/>
                  <a:gd name="connsiteX16" fmla="*/ 902115 w 2926105"/>
                  <a:gd name="connsiteY16" fmla="*/ 3073464 h 3390982"/>
                  <a:gd name="connsiteX17" fmla="*/ 660815 w 2926105"/>
                  <a:gd name="connsiteY17" fmla="*/ 2578164 h 3390982"/>
                  <a:gd name="connsiteX18" fmla="*/ 419515 w 2926105"/>
                  <a:gd name="connsiteY18" fmla="*/ 2070164 h 3390982"/>
                  <a:gd name="connsiteX19" fmla="*/ 127415 w 2926105"/>
                  <a:gd name="connsiteY19" fmla="*/ 2057464 h 3390982"/>
                  <a:gd name="connsiteX20" fmla="*/ 25815 w 2926105"/>
                  <a:gd name="connsiteY20" fmla="*/ 2070164 h 3390982"/>
                  <a:gd name="connsiteX21" fmla="*/ 25815 w 2926105"/>
                  <a:gd name="connsiteY21" fmla="*/ 1917764 h 3390982"/>
                  <a:gd name="connsiteX22" fmla="*/ 13115 w 2926105"/>
                  <a:gd name="connsiteY22" fmla="*/ 1485964 h 3390982"/>
                  <a:gd name="connsiteX23" fmla="*/ 25815 w 2926105"/>
                  <a:gd name="connsiteY23" fmla="*/ 1320864 h 3390982"/>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070164 h 3391143"/>
                  <a:gd name="connsiteX19" fmla="*/ 127415 w 2926105"/>
                  <a:gd name="connsiteY19" fmla="*/ 2057464 h 3391143"/>
                  <a:gd name="connsiteX20" fmla="*/ 25815 w 2926105"/>
                  <a:gd name="connsiteY20" fmla="*/ 20701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27415 w 2926105"/>
                  <a:gd name="connsiteY19" fmla="*/ 2057464 h 3391143"/>
                  <a:gd name="connsiteX20" fmla="*/ 25815 w 2926105"/>
                  <a:gd name="connsiteY20" fmla="*/ 20701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27415 w 2926105"/>
                  <a:gd name="connsiteY19" fmla="*/ 20574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57615 w 2926105"/>
                  <a:gd name="connsiteY18" fmla="*/ 21082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082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57615 w 2926105"/>
                  <a:gd name="connsiteY18" fmla="*/ 21082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45609"/>
                  <a:gd name="connsiteY0" fmla="*/ 1320864 h 3391143"/>
                  <a:gd name="connsiteX1" fmla="*/ 317915 w 2945609"/>
                  <a:gd name="connsiteY1" fmla="*/ 1333564 h 3391143"/>
                  <a:gd name="connsiteX2" fmla="*/ 635415 w 2945609"/>
                  <a:gd name="connsiteY2" fmla="*/ 1054164 h 3391143"/>
                  <a:gd name="connsiteX3" fmla="*/ 800515 w 2945609"/>
                  <a:gd name="connsiteY3" fmla="*/ 419164 h 3391143"/>
                  <a:gd name="connsiteX4" fmla="*/ 1499015 w 2945609"/>
                  <a:gd name="connsiteY4" fmla="*/ 64 h 3391143"/>
                  <a:gd name="connsiteX5" fmla="*/ 2121315 w 2945609"/>
                  <a:gd name="connsiteY5" fmla="*/ 393764 h 3391143"/>
                  <a:gd name="connsiteX6" fmla="*/ 2299115 w 2945609"/>
                  <a:gd name="connsiteY6" fmla="*/ 1130364 h 3391143"/>
                  <a:gd name="connsiteX7" fmla="*/ 2527715 w 2945609"/>
                  <a:gd name="connsiteY7" fmla="*/ 1358964 h 3391143"/>
                  <a:gd name="connsiteX8" fmla="*/ 2896015 w 2945609"/>
                  <a:gd name="connsiteY8" fmla="*/ 1397064 h 3391143"/>
                  <a:gd name="connsiteX9" fmla="*/ 2896015 w 2945609"/>
                  <a:gd name="connsiteY9" fmla="*/ 1511364 h 3391143"/>
                  <a:gd name="connsiteX10" fmla="*/ 2908715 w 2945609"/>
                  <a:gd name="connsiteY10" fmla="*/ 1981264 h 3391143"/>
                  <a:gd name="connsiteX11" fmla="*/ 2921415 w 2945609"/>
                  <a:gd name="connsiteY11" fmla="*/ 2057464 h 3391143"/>
                  <a:gd name="connsiteX12" fmla="*/ 2553115 w 2945609"/>
                  <a:gd name="connsiteY12" fmla="*/ 2108264 h 3391143"/>
                  <a:gd name="connsiteX13" fmla="*/ 2299115 w 2945609"/>
                  <a:gd name="connsiteY13" fmla="*/ 2463864 h 3391143"/>
                  <a:gd name="connsiteX14" fmla="*/ 2095915 w 2945609"/>
                  <a:gd name="connsiteY14" fmla="*/ 3060764 h 3391143"/>
                  <a:gd name="connsiteX15" fmla="*/ 1486315 w 2945609"/>
                  <a:gd name="connsiteY15" fmla="*/ 3390964 h 3391143"/>
                  <a:gd name="connsiteX16" fmla="*/ 864015 w 2945609"/>
                  <a:gd name="connsiteY16" fmla="*/ 3098864 h 3391143"/>
                  <a:gd name="connsiteX17" fmla="*/ 660815 w 2945609"/>
                  <a:gd name="connsiteY17" fmla="*/ 2578164 h 3391143"/>
                  <a:gd name="connsiteX18" fmla="*/ 457615 w 2945609"/>
                  <a:gd name="connsiteY18" fmla="*/ 2108264 h 3391143"/>
                  <a:gd name="connsiteX19" fmla="*/ 165515 w 2945609"/>
                  <a:gd name="connsiteY19" fmla="*/ 2019364 h 3391143"/>
                  <a:gd name="connsiteX20" fmla="*/ 25815 w 2945609"/>
                  <a:gd name="connsiteY20" fmla="*/ 2019364 h 3391143"/>
                  <a:gd name="connsiteX21" fmla="*/ 25815 w 2945609"/>
                  <a:gd name="connsiteY21" fmla="*/ 1917764 h 3391143"/>
                  <a:gd name="connsiteX22" fmla="*/ 13115 w 2945609"/>
                  <a:gd name="connsiteY22" fmla="*/ 1485964 h 3391143"/>
                  <a:gd name="connsiteX23" fmla="*/ 25815 w 2945609"/>
                  <a:gd name="connsiteY23" fmla="*/ 1320864 h 339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45609" h="3391143">
                    <a:moveTo>
                      <a:pt x="25815" y="1320864"/>
                    </a:moveTo>
                    <a:cubicBezTo>
                      <a:pt x="76615" y="1295464"/>
                      <a:pt x="216315" y="1378014"/>
                      <a:pt x="317915" y="1333564"/>
                    </a:cubicBezTo>
                    <a:cubicBezTo>
                      <a:pt x="419515" y="1289114"/>
                      <a:pt x="554982" y="1206564"/>
                      <a:pt x="635415" y="1054164"/>
                    </a:cubicBezTo>
                    <a:cubicBezTo>
                      <a:pt x="715848" y="901764"/>
                      <a:pt x="656582" y="594847"/>
                      <a:pt x="800515" y="419164"/>
                    </a:cubicBezTo>
                    <a:cubicBezTo>
                      <a:pt x="944448" y="243481"/>
                      <a:pt x="1278882" y="4297"/>
                      <a:pt x="1499015" y="64"/>
                    </a:cubicBezTo>
                    <a:cubicBezTo>
                      <a:pt x="1719148" y="-4169"/>
                      <a:pt x="1987965" y="205381"/>
                      <a:pt x="2121315" y="393764"/>
                    </a:cubicBezTo>
                    <a:cubicBezTo>
                      <a:pt x="2254665" y="582147"/>
                      <a:pt x="2231382" y="969497"/>
                      <a:pt x="2299115" y="1130364"/>
                    </a:cubicBezTo>
                    <a:cubicBezTo>
                      <a:pt x="2366848" y="1291231"/>
                      <a:pt x="2428232" y="1314514"/>
                      <a:pt x="2527715" y="1358964"/>
                    </a:cubicBezTo>
                    <a:cubicBezTo>
                      <a:pt x="2627198" y="1403414"/>
                      <a:pt x="2834632" y="1371664"/>
                      <a:pt x="2896015" y="1397064"/>
                    </a:cubicBezTo>
                    <a:cubicBezTo>
                      <a:pt x="2957398" y="1422464"/>
                      <a:pt x="2893898" y="1413997"/>
                      <a:pt x="2896015" y="1511364"/>
                    </a:cubicBezTo>
                    <a:cubicBezTo>
                      <a:pt x="2898132" y="1608731"/>
                      <a:pt x="2904482" y="1890247"/>
                      <a:pt x="2908715" y="1981264"/>
                    </a:cubicBezTo>
                    <a:cubicBezTo>
                      <a:pt x="2912948" y="2072281"/>
                      <a:pt x="2980682" y="2036297"/>
                      <a:pt x="2921415" y="2057464"/>
                    </a:cubicBezTo>
                    <a:cubicBezTo>
                      <a:pt x="2862148" y="2078631"/>
                      <a:pt x="2656832" y="2040531"/>
                      <a:pt x="2553115" y="2108264"/>
                    </a:cubicBezTo>
                    <a:cubicBezTo>
                      <a:pt x="2449398" y="2175997"/>
                      <a:pt x="2375315" y="2305114"/>
                      <a:pt x="2299115" y="2463864"/>
                    </a:cubicBezTo>
                    <a:cubicBezTo>
                      <a:pt x="2222915" y="2622614"/>
                      <a:pt x="2231382" y="2906247"/>
                      <a:pt x="2095915" y="3060764"/>
                    </a:cubicBezTo>
                    <a:cubicBezTo>
                      <a:pt x="1960448" y="3215281"/>
                      <a:pt x="1691632" y="3384614"/>
                      <a:pt x="1486315" y="3390964"/>
                    </a:cubicBezTo>
                    <a:cubicBezTo>
                      <a:pt x="1280998" y="3397314"/>
                      <a:pt x="1001598" y="3234331"/>
                      <a:pt x="864015" y="3098864"/>
                    </a:cubicBezTo>
                    <a:cubicBezTo>
                      <a:pt x="726432" y="2963397"/>
                      <a:pt x="728548" y="2743264"/>
                      <a:pt x="660815" y="2578164"/>
                    </a:cubicBezTo>
                    <a:cubicBezTo>
                      <a:pt x="593082" y="2413064"/>
                      <a:pt x="540165" y="2201397"/>
                      <a:pt x="457615" y="2108264"/>
                    </a:cubicBezTo>
                    <a:cubicBezTo>
                      <a:pt x="375065" y="2015131"/>
                      <a:pt x="237482" y="2034181"/>
                      <a:pt x="165515" y="2019364"/>
                    </a:cubicBezTo>
                    <a:cubicBezTo>
                      <a:pt x="93548" y="2004547"/>
                      <a:pt x="49098" y="2036297"/>
                      <a:pt x="25815" y="2019364"/>
                    </a:cubicBezTo>
                    <a:cubicBezTo>
                      <a:pt x="2532" y="2002431"/>
                      <a:pt x="27932" y="2015131"/>
                      <a:pt x="25815" y="1917764"/>
                    </a:cubicBezTo>
                    <a:cubicBezTo>
                      <a:pt x="23698" y="1820397"/>
                      <a:pt x="10998" y="1579097"/>
                      <a:pt x="13115" y="1485964"/>
                    </a:cubicBezTo>
                    <a:cubicBezTo>
                      <a:pt x="15232" y="1392831"/>
                      <a:pt x="-24985" y="1346264"/>
                      <a:pt x="25815" y="1320864"/>
                    </a:cubicBezTo>
                    <a:close/>
                  </a:path>
                </a:pathLst>
              </a:custGeom>
              <a:gradFill flip="none" rotWithShape="1">
                <a:gsLst>
                  <a:gs pos="0">
                    <a:srgbClr val="FF6600"/>
                  </a:gs>
                  <a:gs pos="52000">
                    <a:srgbClr val="FFBC46"/>
                  </a:gs>
                  <a:gs pos="100000">
                    <a:srgbClr val="FF6600"/>
                  </a:gs>
                </a:gsLst>
                <a:lin ang="5400000" scaled="0"/>
                <a:tileRect/>
              </a:gra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43" name="正方形/長方形 42">
                <a:extLst>
                  <a:ext uri="{FF2B5EF4-FFF2-40B4-BE49-F238E27FC236}">
                    <a16:creationId xmlns:a16="http://schemas.microsoft.com/office/drawing/2014/main" id="{98DC5908-B5BB-5BBE-7591-D87B2732D1CE}"/>
                  </a:ext>
                </a:extLst>
              </p:cNvPr>
              <p:cNvSpPr/>
              <p:nvPr/>
            </p:nvSpPr>
            <p:spPr>
              <a:xfrm rot="5400000">
                <a:off x="4874512" y="6094717"/>
                <a:ext cx="175530" cy="127919"/>
              </a:xfrm>
              <a:prstGeom prst="rect">
                <a:avLst/>
              </a:prstGeom>
              <a:solidFill>
                <a:srgbClr val="FF66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32" name="直線矢印コネクタ 131">
                <a:extLst>
                  <a:ext uri="{FF2B5EF4-FFF2-40B4-BE49-F238E27FC236}">
                    <a16:creationId xmlns:a16="http://schemas.microsoft.com/office/drawing/2014/main" id="{7ECF3AC6-60F7-222A-B310-AC68732B183B}"/>
                  </a:ext>
                </a:extLst>
              </p:cNvPr>
              <p:cNvCxnSpPr>
                <a:cxnSpLocks/>
              </p:cNvCxnSpPr>
              <p:nvPr/>
            </p:nvCxnSpPr>
            <p:spPr>
              <a:xfrm>
                <a:off x="4831900" y="5644113"/>
                <a:ext cx="288032" cy="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3" name="グループ化 132">
              <a:extLst>
                <a:ext uri="{FF2B5EF4-FFF2-40B4-BE49-F238E27FC236}">
                  <a16:creationId xmlns:a16="http://schemas.microsoft.com/office/drawing/2014/main" id="{3A16DE14-D6E0-E517-C517-E8024836D260}"/>
                </a:ext>
              </a:extLst>
            </p:cNvPr>
            <p:cNvGrpSpPr/>
            <p:nvPr/>
          </p:nvGrpSpPr>
          <p:grpSpPr>
            <a:xfrm>
              <a:off x="1141658" y="5169881"/>
              <a:ext cx="827490" cy="1105068"/>
              <a:chOff x="4555979" y="5141374"/>
              <a:chExt cx="827490" cy="1105068"/>
            </a:xfrm>
          </p:grpSpPr>
          <p:sp>
            <p:nvSpPr>
              <p:cNvPr id="135" name="フリーフォーム: 図形 134">
                <a:extLst>
                  <a:ext uri="{FF2B5EF4-FFF2-40B4-BE49-F238E27FC236}">
                    <a16:creationId xmlns:a16="http://schemas.microsoft.com/office/drawing/2014/main" id="{46CCBDAA-6B45-6F2C-A57E-2157DFCC0707}"/>
                  </a:ext>
                </a:extLst>
              </p:cNvPr>
              <p:cNvSpPr/>
              <p:nvPr/>
            </p:nvSpPr>
            <p:spPr>
              <a:xfrm>
                <a:off x="4555979" y="5141374"/>
                <a:ext cx="827490" cy="1020124"/>
              </a:xfrm>
              <a:custGeom>
                <a:avLst/>
                <a:gdLst>
                  <a:gd name="connsiteX0" fmla="*/ 25815 w 2925184"/>
                  <a:gd name="connsiteY0" fmla="*/ 1046361 h 2952518"/>
                  <a:gd name="connsiteX1" fmla="*/ 317915 w 2925184"/>
                  <a:gd name="connsiteY1" fmla="*/ 1059061 h 2952518"/>
                  <a:gd name="connsiteX2" fmla="*/ 673515 w 2925184"/>
                  <a:gd name="connsiteY2" fmla="*/ 779661 h 2952518"/>
                  <a:gd name="connsiteX3" fmla="*/ 927515 w 2925184"/>
                  <a:gd name="connsiteY3" fmla="*/ 170061 h 2952518"/>
                  <a:gd name="connsiteX4" fmla="*/ 1486315 w 2925184"/>
                  <a:gd name="connsiteY4" fmla="*/ 4961 h 2952518"/>
                  <a:gd name="connsiteX5" fmla="*/ 2007015 w 2925184"/>
                  <a:gd name="connsiteY5" fmla="*/ 309761 h 2952518"/>
                  <a:gd name="connsiteX6" fmla="*/ 2172115 w 2925184"/>
                  <a:gd name="connsiteY6" fmla="*/ 868561 h 2952518"/>
                  <a:gd name="connsiteX7" fmla="*/ 2654715 w 2925184"/>
                  <a:gd name="connsiteY7" fmla="*/ 1135261 h 2952518"/>
                  <a:gd name="connsiteX8" fmla="*/ 2896015 w 2925184"/>
                  <a:gd name="connsiteY8" fmla="*/ 1122561 h 2952518"/>
                  <a:gd name="connsiteX9" fmla="*/ 2896015 w 2925184"/>
                  <a:gd name="connsiteY9" fmla="*/ 1236861 h 2952518"/>
                  <a:gd name="connsiteX10" fmla="*/ 2908715 w 2925184"/>
                  <a:gd name="connsiteY10" fmla="*/ 1706761 h 2952518"/>
                  <a:gd name="connsiteX11" fmla="*/ 2896015 w 2925184"/>
                  <a:gd name="connsiteY11" fmla="*/ 1821061 h 2952518"/>
                  <a:gd name="connsiteX12" fmla="*/ 2565815 w 2925184"/>
                  <a:gd name="connsiteY12" fmla="*/ 1795661 h 2952518"/>
                  <a:gd name="connsiteX13" fmla="*/ 2197515 w 2925184"/>
                  <a:gd name="connsiteY13" fmla="*/ 2138561 h 2952518"/>
                  <a:gd name="connsiteX14" fmla="*/ 1943515 w 2925184"/>
                  <a:gd name="connsiteY14" fmla="*/ 2735461 h 2952518"/>
                  <a:gd name="connsiteX15" fmla="*/ 1473615 w 2925184"/>
                  <a:gd name="connsiteY15" fmla="*/ 2951361 h 2952518"/>
                  <a:gd name="connsiteX16" fmla="*/ 902115 w 2925184"/>
                  <a:gd name="connsiteY16" fmla="*/ 2659261 h 2952518"/>
                  <a:gd name="connsiteX17" fmla="*/ 711615 w 2925184"/>
                  <a:gd name="connsiteY17" fmla="*/ 2062361 h 2952518"/>
                  <a:gd name="connsiteX18" fmla="*/ 381415 w 2925184"/>
                  <a:gd name="connsiteY18" fmla="*/ 1757561 h 2952518"/>
                  <a:gd name="connsiteX19" fmla="*/ 127415 w 2925184"/>
                  <a:gd name="connsiteY19" fmla="*/ 1782961 h 2952518"/>
                  <a:gd name="connsiteX20" fmla="*/ 25815 w 2925184"/>
                  <a:gd name="connsiteY20" fmla="*/ 1795661 h 2952518"/>
                  <a:gd name="connsiteX21" fmla="*/ 25815 w 2925184"/>
                  <a:gd name="connsiteY21" fmla="*/ 1643261 h 2952518"/>
                  <a:gd name="connsiteX22" fmla="*/ 13115 w 2925184"/>
                  <a:gd name="connsiteY22" fmla="*/ 1211461 h 2952518"/>
                  <a:gd name="connsiteX23" fmla="*/ 25815 w 2925184"/>
                  <a:gd name="connsiteY23" fmla="*/ 1046361 h 2952518"/>
                  <a:gd name="connsiteX0" fmla="*/ 25815 w 2925184"/>
                  <a:gd name="connsiteY0" fmla="*/ 1046361 h 2951457"/>
                  <a:gd name="connsiteX1" fmla="*/ 317915 w 2925184"/>
                  <a:gd name="connsiteY1" fmla="*/ 1059061 h 2951457"/>
                  <a:gd name="connsiteX2" fmla="*/ 673515 w 2925184"/>
                  <a:gd name="connsiteY2" fmla="*/ 779661 h 2951457"/>
                  <a:gd name="connsiteX3" fmla="*/ 927515 w 2925184"/>
                  <a:gd name="connsiteY3" fmla="*/ 170061 h 2951457"/>
                  <a:gd name="connsiteX4" fmla="*/ 1486315 w 2925184"/>
                  <a:gd name="connsiteY4" fmla="*/ 4961 h 2951457"/>
                  <a:gd name="connsiteX5" fmla="*/ 2007015 w 2925184"/>
                  <a:gd name="connsiteY5" fmla="*/ 309761 h 2951457"/>
                  <a:gd name="connsiteX6" fmla="*/ 2172115 w 2925184"/>
                  <a:gd name="connsiteY6" fmla="*/ 868561 h 2951457"/>
                  <a:gd name="connsiteX7" fmla="*/ 2654715 w 2925184"/>
                  <a:gd name="connsiteY7" fmla="*/ 1135261 h 2951457"/>
                  <a:gd name="connsiteX8" fmla="*/ 2896015 w 2925184"/>
                  <a:gd name="connsiteY8" fmla="*/ 1122561 h 2951457"/>
                  <a:gd name="connsiteX9" fmla="*/ 2896015 w 2925184"/>
                  <a:gd name="connsiteY9" fmla="*/ 1236861 h 2951457"/>
                  <a:gd name="connsiteX10" fmla="*/ 2908715 w 2925184"/>
                  <a:gd name="connsiteY10" fmla="*/ 1706761 h 2951457"/>
                  <a:gd name="connsiteX11" fmla="*/ 2896015 w 2925184"/>
                  <a:gd name="connsiteY11" fmla="*/ 1821061 h 2951457"/>
                  <a:gd name="connsiteX12" fmla="*/ 2565815 w 2925184"/>
                  <a:gd name="connsiteY12" fmla="*/ 1795661 h 2951457"/>
                  <a:gd name="connsiteX13" fmla="*/ 2197515 w 2925184"/>
                  <a:gd name="connsiteY13" fmla="*/ 2138561 h 2951457"/>
                  <a:gd name="connsiteX14" fmla="*/ 1892715 w 2925184"/>
                  <a:gd name="connsiteY14" fmla="*/ 2684661 h 2951457"/>
                  <a:gd name="connsiteX15" fmla="*/ 1473615 w 2925184"/>
                  <a:gd name="connsiteY15" fmla="*/ 2951361 h 2951457"/>
                  <a:gd name="connsiteX16" fmla="*/ 902115 w 2925184"/>
                  <a:gd name="connsiteY16" fmla="*/ 2659261 h 2951457"/>
                  <a:gd name="connsiteX17" fmla="*/ 711615 w 2925184"/>
                  <a:gd name="connsiteY17" fmla="*/ 2062361 h 2951457"/>
                  <a:gd name="connsiteX18" fmla="*/ 381415 w 2925184"/>
                  <a:gd name="connsiteY18" fmla="*/ 1757561 h 2951457"/>
                  <a:gd name="connsiteX19" fmla="*/ 127415 w 2925184"/>
                  <a:gd name="connsiteY19" fmla="*/ 1782961 h 2951457"/>
                  <a:gd name="connsiteX20" fmla="*/ 25815 w 2925184"/>
                  <a:gd name="connsiteY20" fmla="*/ 1795661 h 2951457"/>
                  <a:gd name="connsiteX21" fmla="*/ 25815 w 2925184"/>
                  <a:gd name="connsiteY21" fmla="*/ 1643261 h 2951457"/>
                  <a:gd name="connsiteX22" fmla="*/ 13115 w 2925184"/>
                  <a:gd name="connsiteY22" fmla="*/ 1211461 h 2951457"/>
                  <a:gd name="connsiteX23" fmla="*/ 25815 w 2925184"/>
                  <a:gd name="connsiteY23" fmla="*/ 1046361 h 2951457"/>
                  <a:gd name="connsiteX0" fmla="*/ 25815 w 2925184"/>
                  <a:gd name="connsiteY0" fmla="*/ 1046361 h 2964150"/>
                  <a:gd name="connsiteX1" fmla="*/ 317915 w 2925184"/>
                  <a:gd name="connsiteY1" fmla="*/ 1059061 h 2964150"/>
                  <a:gd name="connsiteX2" fmla="*/ 673515 w 2925184"/>
                  <a:gd name="connsiteY2" fmla="*/ 779661 h 2964150"/>
                  <a:gd name="connsiteX3" fmla="*/ 927515 w 2925184"/>
                  <a:gd name="connsiteY3" fmla="*/ 170061 h 2964150"/>
                  <a:gd name="connsiteX4" fmla="*/ 1486315 w 2925184"/>
                  <a:gd name="connsiteY4" fmla="*/ 4961 h 2964150"/>
                  <a:gd name="connsiteX5" fmla="*/ 2007015 w 2925184"/>
                  <a:gd name="connsiteY5" fmla="*/ 309761 h 2964150"/>
                  <a:gd name="connsiteX6" fmla="*/ 2172115 w 2925184"/>
                  <a:gd name="connsiteY6" fmla="*/ 868561 h 2964150"/>
                  <a:gd name="connsiteX7" fmla="*/ 2654715 w 2925184"/>
                  <a:gd name="connsiteY7" fmla="*/ 1135261 h 2964150"/>
                  <a:gd name="connsiteX8" fmla="*/ 2896015 w 2925184"/>
                  <a:gd name="connsiteY8" fmla="*/ 1122561 h 2964150"/>
                  <a:gd name="connsiteX9" fmla="*/ 2896015 w 2925184"/>
                  <a:gd name="connsiteY9" fmla="*/ 1236861 h 2964150"/>
                  <a:gd name="connsiteX10" fmla="*/ 2908715 w 2925184"/>
                  <a:gd name="connsiteY10" fmla="*/ 1706761 h 2964150"/>
                  <a:gd name="connsiteX11" fmla="*/ 2896015 w 2925184"/>
                  <a:gd name="connsiteY11" fmla="*/ 1821061 h 2964150"/>
                  <a:gd name="connsiteX12" fmla="*/ 2565815 w 2925184"/>
                  <a:gd name="connsiteY12" fmla="*/ 1795661 h 2964150"/>
                  <a:gd name="connsiteX13" fmla="*/ 2197515 w 2925184"/>
                  <a:gd name="connsiteY13" fmla="*/ 2138561 h 2964150"/>
                  <a:gd name="connsiteX14" fmla="*/ 1892715 w 2925184"/>
                  <a:gd name="connsiteY14" fmla="*/ 2684661 h 2964150"/>
                  <a:gd name="connsiteX15" fmla="*/ 1397415 w 2925184"/>
                  <a:gd name="connsiteY15" fmla="*/ 2964061 h 2964150"/>
                  <a:gd name="connsiteX16" fmla="*/ 902115 w 2925184"/>
                  <a:gd name="connsiteY16" fmla="*/ 2659261 h 2964150"/>
                  <a:gd name="connsiteX17" fmla="*/ 711615 w 2925184"/>
                  <a:gd name="connsiteY17" fmla="*/ 2062361 h 2964150"/>
                  <a:gd name="connsiteX18" fmla="*/ 381415 w 2925184"/>
                  <a:gd name="connsiteY18" fmla="*/ 1757561 h 2964150"/>
                  <a:gd name="connsiteX19" fmla="*/ 127415 w 2925184"/>
                  <a:gd name="connsiteY19" fmla="*/ 1782961 h 2964150"/>
                  <a:gd name="connsiteX20" fmla="*/ 25815 w 2925184"/>
                  <a:gd name="connsiteY20" fmla="*/ 1795661 h 2964150"/>
                  <a:gd name="connsiteX21" fmla="*/ 25815 w 2925184"/>
                  <a:gd name="connsiteY21" fmla="*/ 1643261 h 2964150"/>
                  <a:gd name="connsiteX22" fmla="*/ 13115 w 2925184"/>
                  <a:gd name="connsiteY22" fmla="*/ 1211461 h 2964150"/>
                  <a:gd name="connsiteX23" fmla="*/ 25815 w 2925184"/>
                  <a:gd name="connsiteY23" fmla="*/ 1046361 h 2964150"/>
                  <a:gd name="connsiteX0" fmla="*/ 25815 w 2926105"/>
                  <a:gd name="connsiteY0" fmla="*/ 1046361 h 2964150"/>
                  <a:gd name="connsiteX1" fmla="*/ 317915 w 2926105"/>
                  <a:gd name="connsiteY1" fmla="*/ 1059061 h 2964150"/>
                  <a:gd name="connsiteX2" fmla="*/ 673515 w 2926105"/>
                  <a:gd name="connsiteY2" fmla="*/ 779661 h 2964150"/>
                  <a:gd name="connsiteX3" fmla="*/ 927515 w 2926105"/>
                  <a:gd name="connsiteY3" fmla="*/ 170061 h 2964150"/>
                  <a:gd name="connsiteX4" fmla="*/ 1486315 w 2926105"/>
                  <a:gd name="connsiteY4" fmla="*/ 4961 h 2964150"/>
                  <a:gd name="connsiteX5" fmla="*/ 2007015 w 2926105"/>
                  <a:gd name="connsiteY5" fmla="*/ 309761 h 2964150"/>
                  <a:gd name="connsiteX6" fmla="*/ 2172115 w 2926105"/>
                  <a:gd name="connsiteY6" fmla="*/ 868561 h 2964150"/>
                  <a:gd name="connsiteX7" fmla="*/ 2654715 w 2926105"/>
                  <a:gd name="connsiteY7" fmla="*/ 1135261 h 2964150"/>
                  <a:gd name="connsiteX8" fmla="*/ 2896015 w 2926105"/>
                  <a:gd name="connsiteY8" fmla="*/ 1122561 h 2964150"/>
                  <a:gd name="connsiteX9" fmla="*/ 2896015 w 2926105"/>
                  <a:gd name="connsiteY9" fmla="*/ 1236861 h 2964150"/>
                  <a:gd name="connsiteX10" fmla="*/ 2908715 w 2926105"/>
                  <a:gd name="connsiteY10" fmla="*/ 1706761 h 2964150"/>
                  <a:gd name="connsiteX11" fmla="*/ 2896015 w 2926105"/>
                  <a:gd name="connsiteY11" fmla="*/ 1821061 h 2964150"/>
                  <a:gd name="connsiteX12" fmla="*/ 2553115 w 2926105"/>
                  <a:gd name="connsiteY12" fmla="*/ 1871861 h 2964150"/>
                  <a:gd name="connsiteX13" fmla="*/ 2197515 w 2926105"/>
                  <a:gd name="connsiteY13" fmla="*/ 2138561 h 2964150"/>
                  <a:gd name="connsiteX14" fmla="*/ 1892715 w 2926105"/>
                  <a:gd name="connsiteY14" fmla="*/ 2684661 h 2964150"/>
                  <a:gd name="connsiteX15" fmla="*/ 1397415 w 2926105"/>
                  <a:gd name="connsiteY15" fmla="*/ 2964061 h 2964150"/>
                  <a:gd name="connsiteX16" fmla="*/ 902115 w 2926105"/>
                  <a:gd name="connsiteY16" fmla="*/ 2659261 h 2964150"/>
                  <a:gd name="connsiteX17" fmla="*/ 711615 w 2926105"/>
                  <a:gd name="connsiteY17" fmla="*/ 2062361 h 2964150"/>
                  <a:gd name="connsiteX18" fmla="*/ 381415 w 2926105"/>
                  <a:gd name="connsiteY18" fmla="*/ 1757561 h 2964150"/>
                  <a:gd name="connsiteX19" fmla="*/ 127415 w 2926105"/>
                  <a:gd name="connsiteY19" fmla="*/ 1782961 h 2964150"/>
                  <a:gd name="connsiteX20" fmla="*/ 25815 w 2926105"/>
                  <a:gd name="connsiteY20" fmla="*/ 1795661 h 2964150"/>
                  <a:gd name="connsiteX21" fmla="*/ 25815 w 2926105"/>
                  <a:gd name="connsiteY21" fmla="*/ 1643261 h 2964150"/>
                  <a:gd name="connsiteX22" fmla="*/ 13115 w 2926105"/>
                  <a:gd name="connsiteY22" fmla="*/ 1211461 h 2964150"/>
                  <a:gd name="connsiteX23" fmla="*/ 25815 w 2926105"/>
                  <a:gd name="connsiteY23" fmla="*/ 1046361 h 2964150"/>
                  <a:gd name="connsiteX0" fmla="*/ 25815 w 2926105"/>
                  <a:gd name="connsiteY0" fmla="*/ 1046361 h 2964150"/>
                  <a:gd name="connsiteX1" fmla="*/ 317915 w 2926105"/>
                  <a:gd name="connsiteY1" fmla="*/ 1059061 h 2964150"/>
                  <a:gd name="connsiteX2" fmla="*/ 673515 w 2926105"/>
                  <a:gd name="connsiteY2" fmla="*/ 779661 h 2964150"/>
                  <a:gd name="connsiteX3" fmla="*/ 927515 w 2926105"/>
                  <a:gd name="connsiteY3" fmla="*/ 170061 h 2964150"/>
                  <a:gd name="connsiteX4" fmla="*/ 1486315 w 2926105"/>
                  <a:gd name="connsiteY4" fmla="*/ 4961 h 2964150"/>
                  <a:gd name="connsiteX5" fmla="*/ 2007015 w 2926105"/>
                  <a:gd name="connsiteY5" fmla="*/ 309761 h 2964150"/>
                  <a:gd name="connsiteX6" fmla="*/ 2172115 w 2926105"/>
                  <a:gd name="connsiteY6" fmla="*/ 868561 h 2964150"/>
                  <a:gd name="connsiteX7" fmla="*/ 2502315 w 2926105"/>
                  <a:gd name="connsiteY7" fmla="*/ 1135261 h 2964150"/>
                  <a:gd name="connsiteX8" fmla="*/ 2896015 w 2926105"/>
                  <a:gd name="connsiteY8" fmla="*/ 1122561 h 2964150"/>
                  <a:gd name="connsiteX9" fmla="*/ 2896015 w 2926105"/>
                  <a:gd name="connsiteY9" fmla="*/ 1236861 h 2964150"/>
                  <a:gd name="connsiteX10" fmla="*/ 2908715 w 2926105"/>
                  <a:gd name="connsiteY10" fmla="*/ 1706761 h 2964150"/>
                  <a:gd name="connsiteX11" fmla="*/ 2896015 w 2926105"/>
                  <a:gd name="connsiteY11" fmla="*/ 1821061 h 2964150"/>
                  <a:gd name="connsiteX12" fmla="*/ 2553115 w 2926105"/>
                  <a:gd name="connsiteY12" fmla="*/ 1871861 h 2964150"/>
                  <a:gd name="connsiteX13" fmla="*/ 2197515 w 2926105"/>
                  <a:gd name="connsiteY13" fmla="*/ 2138561 h 2964150"/>
                  <a:gd name="connsiteX14" fmla="*/ 1892715 w 2926105"/>
                  <a:gd name="connsiteY14" fmla="*/ 2684661 h 2964150"/>
                  <a:gd name="connsiteX15" fmla="*/ 1397415 w 2926105"/>
                  <a:gd name="connsiteY15" fmla="*/ 2964061 h 2964150"/>
                  <a:gd name="connsiteX16" fmla="*/ 902115 w 2926105"/>
                  <a:gd name="connsiteY16" fmla="*/ 2659261 h 2964150"/>
                  <a:gd name="connsiteX17" fmla="*/ 711615 w 2926105"/>
                  <a:gd name="connsiteY17" fmla="*/ 2062361 h 2964150"/>
                  <a:gd name="connsiteX18" fmla="*/ 381415 w 2926105"/>
                  <a:gd name="connsiteY18" fmla="*/ 1757561 h 2964150"/>
                  <a:gd name="connsiteX19" fmla="*/ 127415 w 2926105"/>
                  <a:gd name="connsiteY19" fmla="*/ 1782961 h 2964150"/>
                  <a:gd name="connsiteX20" fmla="*/ 25815 w 2926105"/>
                  <a:gd name="connsiteY20" fmla="*/ 1795661 h 2964150"/>
                  <a:gd name="connsiteX21" fmla="*/ 25815 w 2926105"/>
                  <a:gd name="connsiteY21" fmla="*/ 1643261 h 2964150"/>
                  <a:gd name="connsiteX22" fmla="*/ 13115 w 2926105"/>
                  <a:gd name="connsiteY22" fmla="*/ 1211461 h 2964150"/>
                  <a:gd name="connsiteX23" fmla="*/ 25815 w 2926105"/>
                  <a:gd name="connsiteY23" fmla="*/ 1046361 h 2964150"/>
                  <a:gd name="connsiteX0" fmla="*/ 25815 w 2926105"/>
                  <a:gd name="connsiteY0" fmla="*/ 1043351 h 2961140"/>
                  <a:gd name="connsiteX1" fmla="*/ 317915 w 2926105"/>
                  <a:gd name="connsiteY1" fmla="*/ 1056051 h 2961140"/>
                  <a:gd name="connsiteX2" fmla="*/ 673515 w 2926105"/>
                  <a:gd name="connsiteY2" fmla="*/ 776651 h 2961140"/>
                  <a:gd name="connsiteX3" fmla="*/ 927515 w 2926105"/>
                  <a:gd name="connsiteY3" fmla="*/ 167051 h 2961140"/>
                  <a:gd name="connsiteX4" fmla="*/ 1486315 w 2926105"/>
                  <a:gd name="connsiteY4" fmla="*/ 1951 h 2961140"/>
                  <a:gd name="connsiteX5" fmla="*/ 1994315 w 2926105"/>
                  <a:gd name="connsiteY5" fmla="*/ 243251 h 2961140"/>
                  <a:gd name="connsiteX6" fmla="*/ 2172115 w 2926105"/>
                  <a:gd name="connsiteY6" fmla="*/ 865551 h 2961140"/>
                  <a:gd name="connsiteX7" fmla="*/ 2502315 w 2926105"/>
                  <a:gd name="connsiteY7" fmla="*/ 1132251 h 2961140"/>
                  <a:gd name="connsiteX8" fmla="*/ 2896015 w 2926105"/>
                  <a:gd name="connsiteY8" fmla="*/ 1119551 h 2961140"/>
                  <a:gd name="connsiteX9" fmla="*/ 2896015 w 2926105"/>
                  <a:gd name="connsiteY9" fmla="*/ 1233851 h 2961140"/>
                  <a:gd name="connsiteX10" fmla="*/ 2908715 w 2926105"/>
                  <a:gd name="connsiteY10" fmla="*/ 1703751 h 2961140"/>
                  <a:gd name="connsiteX11" fmla="*/ 2896015 w 2926105"/>
                  <a:gd name="connsiteY11" fmla="*/ 1818051 h 2961140"/>
                  <a:gd name="connsiteX12" fmla="*/ 2553115 w 2926105"/>
                  <a:gd name="connsiteY12" fmla="*/ 1868851 h 2961140"/>
                  <a:gd name="connsiteX13" fmla="*/ 2197515 w 2926105"/>
                  <a:gd name="connsiteY13" fmla="*/ 2135551 h 2961140"/>
                  <a:gd name="connsiteX14" fmla="*/ 1892715 w 2926105"/>
                  <a:gd name="connsiteY14" fmla="*/ 2681651 h 2961140"/>
                  <a:gd name="connsiteX15" fmla="*/ 1397415 w 2926105"/>
                  <a:gd name="connsiteY15" fmla="*/ 2961051 h 2961140"/>
                  <a:gd name="connsiteX16" fmla="*/ 902115 w 2926105"/>
                  <a:gd name="connsiteY16" fmla="*/ 2656251 h 2961140"/>
                  <a:gd name="connsiteX17" fmla="*/ 711615 w 2926105"/>
                  <a:gd name="connsiteY17" fmla="*/ 2059351 h 2961140"/>
                  <a:gd name="connsiteX18" fmla="*/ 381415 w 2926105"/>
                  <a:gd name="connsiteY18" fmla="*/ 1754551 h 2961140"/>
                  <a:gd name="connsiteX19" fmla="*/ 127415 w 2926105"/>
                  <a:gd name="connsiteY19" fmla="*/ 1779951 h 2961140"/>
                  <a:gd name="connsiteX20" fmla="*/ 25815 w 2926105"/>
                  <a:gd name="connsiteY20" fmla="*/ 1792651 h 2961140"/>
                  <a:gd name="connsiteX21" fmla="*/ 25815 w 2926105"/>
                  <a:gd name="connsiteY21" fmla="*/ 1640251 h 2961140"/>
                  <a:gd name="connsiteX22" fmla="*/ 13115 w 2926105"/>
                  <a:gd name="connsiteY22" fmla="*/ 1208451 h 2961140"/>
                  <a:gd name="connsiteX23" fmla="*/ 25815 w 2926105"/>
                  <a:gd name="connsiteY23" fmla="*/ 1043351 h 2961140"/>
                  <a:gd name="connsiteX0" fmla="*/ 25815 w 2926105"/>
                  <a:gd name="connsiteY0" fmla="*/ 1321215 h 3239004"/>
                  <a:gd name="connsiteX1" fmla="*/ 317915 w 2926105"/>
                  <a:gd name="connsiteY1" fmla="*/ 1333915 h 3239004"/>
                  <a:gd name="connsiteX2" fmla="*/ 673515 w 2926105"/>
                  <a:gd name="connsiteY2" fmla="*/ 1054515 h 3239004"/>
                  <a:gd name="connsiteX3" fmla="*/ 927515 w 2926105"/>
                  <a:gd name="connsiteY3" fmla="*/ 444915 h 3239004"/>
                  <a:gd name="connsiteX4" fmla="*/ 1499015 w 2926105"/>
                  <a:gd name="connsiteY4" fmla="*/ 415 h 3239004"/>
                  <a:gd name="connsiteX5" fmla="*/ 1994315 w 2926105"/>
                  <a:gd name="connsiteY5" fmla="*/ 521115 h 3239004"/>
                  <a:gd name="connsiteX6" fmla="*/ 2172115 w 2926105"/>
                  <a:gd name="connsiteY6" fmla="*/ 1143415 h 3239004"/>
                  <a:gd name="connsiteX7" fmla="*/ 2502315 w 2926105"/>
                  <a:gd name="connsiteY7" fmla="*/ 1410115 h 3239004"/>
                  <a:gd name="connsiteX8" fmla="*/ 2896015 w 2926105"/>
                  <a:gd name="connsiteY8" fmla="*/ 1397415 h 3239004"/>
                  <a:gd name="connsiteX9" fmla="*/ 2896015 w 2926105"/>
                  <a:gd name="connsiteY9" fmla="*/ 1511715 h 3239004"/>
                  <a:gd name="connsiteX10" fmla="*/ 2908715 w 2926105"/>
                  <a:gd name="connsiteY10" fmla="*/ 1981615 h 3239004"/>
                  <a:gd name="connsiteX11" fmla="*/ 2896015 w 2926105"/>
                  <a:gd name="connsiteY11" fmla="*/ 2095915 h 3239004"/>
                  <a:gd name="connsiteX12" fmla="*/ 2553115 w 2926105"/>
                  <a:gd name="connsiteY12" fmla="*/ 2146715 h 3239004"/>
                  <a:gd name="connsiteX13" fmla="*/ 2197515 w 2926105"/>
                  <a:gd name="connsiteY13" fmla="*/ 2413415 h 3239004"/>
                  <a:gd name="connsiteX14" fmla="*/ 1892715 w 2926105"/>
                  <a:gd name="connsiteY14" fmla="*/ 2959515 h 3239004"/>
                  <a:gd name="connsiteX15" fmla="*/ 1397415 w 2926105"/>
                  <a:gd name="connsiteY15" fmla="*/ 3238915 h 3239004"/>
                  <a:gd name="connsiteX16" fmla="*/ 902115 w 2926105"/>
                  <a:gd name="connsiteY16" fmla="*/ 2934115 h 3239004"/>
                  <a:gd name="connsiteX17" fmla="*/ 711615 w 2926105"/>
                  <a:gd name="connsiteY17" fmla="*/ 2337215 h 3239004"/>
                  <a:gd name="connsiteX18" fmla="*/ 381415 w 2926105"/>
                  <a:gd name="connsiteY18" fmla="*/ 2032415 h 3239004"/>
                  <a:gd name="connsiteX19" fmla="*/ 127415 w 2926105"/>
                  <a:gd name="connsiteY19" fmla="*/ 2057815 h 3239004"/>
                  <a:gd name="connsiteX20" fmla="*/ 25815 w 2926105"/>
                  <a:gd name="connsiteY20" fmla="*/ 2070515 h 3239004"/>
                  <a:gd name="connsiteX21" fmla="*/ 25815 w 2926105"/>
                  <a:gd name="connsiteY21" fmla="*/ 1918115 h 3239004"/>
                  <a:gd name="connsiteX22" fmla="*/ 13115 w 2926105"/>
                  <a:gd name="connsiteY22" fmla="*/ 1486315 h 3239004"/>
                  <a:gd name="connsiteX23" fmla="*/ 25815 w 2926105"/>
                  <a:gd name="connsiteY23" fmla="*/ 1321215 h 3239004"/>
                  <a:gd name="connsiteX0" fmla="*/ 25815 w 2926105"/>
                  <a:gd name="connsiteY0" fmla="*/ 1321586 h 3239375"/>
                  <a:gd name="connsiteX1" fmla="*/ 317915 w 2926105"/>
                  <a:gd name="connsiteY1" fmla="*/ 1334286 h 3239375"/>
                  <a:gd name="connsiteX2" fmla="*/ 673515 w 2926105"/>
                  <a:gd name="connsiteY2" fmla="*/ 1054886 h 3239375"/>
                  <a:gd name="connsiteX3" fmla="*/ 800515 w 2926105"/>
                  <a:gd name="connsiteY3" fmla="*/ 419886 h 3239375"/>
                  <a:gd name="connsiteX4" fmla="*/ 1499015 w 2926105"/>
                  <a:gd name="connsiteY4" fmla="*/ 786 h 3239375"/>
                  <a:gd name="connsiteX5" fmla="*/ 1994315 w 2926105"/>
                  <a:gd name="connsiteY5" fmla="*/ 521486 h 3239375"/>
                  <a:gd name="connsiteX6" fmla="*/ 2172115 w 2926105"/>
                  <a:gd name="connsiteY6" fmla="*/ 1143786 h 3239375"/>
                  <a:gd name="connsiteX7" fmla="*/ 2502315 w 2926105"/>
                  <a:gd name="connsiteY7" fmla="*/ 1410486 h 3239375"/>
                  <a:gd name="connsiteX8" fmla="*/ 2896015 w 2926105"/>
                  <a:gd name="connsiteY8" fmla="*/ 1397786 h 3239375"/>
                  <a:gd name="connsiteX9" fmla="*/ 2896015 w 2926105"/>
                  <a:gd name="connsiteY9" fmla="*/ 1512086 h 3239375"/>
                  <a:gd name="connsiteX10" fmla="*/ 2908715 w 2926105"/>
                  <a:gd name="connsiteY10" fmla="*/ 1981986 h 3239375"/>
                  <a:gd name="connsiteX11" fmla="*/ 2896015 w 2926105"/>
                  <a:gd name="connsiteY11" fmla="*/ 2096286 h 3239375"/>
                  <a:gd name="connsiteX12" fmla="*/ 2553115 w 2926105"/>
                  <a:gd name="connsiteY12" fmla="*/ 2147086 h 3239375"/>
                  <a:gd name="connsiteX13" fmla="*/ 2197515 w 2926105"/>
                  <a:gd name="connsiteY13" fmla="*/ 2413786 h 3239375"/>
                  <a:gd name="connsiteX14" fmla="*/ 1892715 w 2926105"/>
                  <a:gd name="connsiteY14" fmla="*/ 2959886 h 3239375"/>
                  <a:gd name="connsiteX15" fmla="*/ 1397415 w 2926105"/>
                  <a:gd name="connsiteY15" fmla="*/ 3239286 h 3239375"/>
                  <a:gd name="connsiteX16" fmla="*/ 902115 w 2926105"/>
                  <a:gd name="connsiteY16" fmla="*/ 2934486 h 3239375"/>
                  <a:gd name="connsiteX17" fmla="*/ 711615 w 2926105"/>
                  <a:gd name="connsiteY17" fmla="*/ 2337586 h 3239375"/>
                  <a:gd name="connsiteX18" fmla="*/ 381415 w 2926105"/>
                  <a:gd name="connsiteY18" fmla="*/ 2032786 h 3239375"/>
                  <a:gd name="connsiteX19" fmla="*/ 127415 w 2926105"/>
                  <a:gd name="connsiteY19" fmla="*/ 2058186 h 3239375"/>
                  <a:gd name="connsiteX20" fmla="*/ 25815 w 2926105"/>
                  <a:gd name="connsiteY20" fmla="*/ 2070886 h 3239375"/>
                  <a:gd name="connsiteX21" fmla="*/ 25815 w 2926105"/>
                  <a:gd name="connsiteY21" fmla="*/ 1918486 h 3239375"/>
                  <a:gd name="connsiteX22" fmla="*/ 13115 w 2926105"/>
                  <a:gd name="connsiteY22" fmla="*/ 1486686 h 3239375"/>
                  <a:gd name="connsiteX23" fmla="*/ 25815 w 2926105"/>
                  <a:gd name="connsiteY23" fmla="*/ 1321586 h 3239375"/>
                  <a:gd name="connsiteX0" fmla="*/ 25815 w 2926105"/>
                  <a:gd name="connsiteY0" fmla="*/ 1321586 h 3239375"/>
                  <a:gd name="connsiteX1" fmla="*/ 317915 w 2926105"/>
                  <a:gd name="connsiteY1" fmla="*/ 1334286 h 3239375"/>
                  <a:gd name="connsiteX2" fmla="*/ 635415 w 2926105"/>
                  <a:gd name="connsiteY2" fmla="*/ 1054886 h 3239375"/>
                  <a:gd name="connsiteX3" fmla="*/ 800515 w 2926105"/>
                  <a:gd name="connsiteY3" fmla="*/ 419886 h 3239375"/>
                  <a:gd name="connsiteX4" fmla="*/ 1499015 w 2926105"/>
                  <a:gd name="connsiteY4" fmla="*/ 786 h 3239375"/>
                  <a:gd name="connsiteX5" fmla="*/ 1994315 w 2926105"/>
                  <a:gd name="connsiteY5" fmla="*/ 521486 h 3239375"/>
                  <a:gd name="connsiteX6" fmla="*/ 2172115 w 2926105"/>
                  <a:gd name="connsiteY6" fmla="*/ 1143786 h 3239375"/>
                  <a:gd name="connsiteX7" fmla="*/ 2502315 w 2926105"/>
                  <a:gd name="connsiteY7" fmla="*/ 1410486 h 3239375"/>
                  <a:gd name="connsiteX8" fmla="*/ 2896015 w 2926105"/>
                  <a:gd name="connsiteY8" fmla="*/ 1397786 h 3239375"/>
                  <a:gd name="connsiteX9" fmla="*/ 2896015 w 2926105"/>
                  <a:gd name="connsiteY9" fmla="*/ 1512086 h 3239375"/>
                  <a:gd name="connsiteX10" fmla="*/ 2908715 w 2926105"/>
                  <a:gd name="connsiteY10" fmla="*/ 1981986 h 3239375"/>
                  <a:gd name="connsiteX11" fmla="*/ 2896015 w 2926105"/>
                  <a:gd name="connsiteY11" fmla="*/ 2096286 h 3239375"/>
                  <a:gd name="connsiteX12" fmla="*/ 2553115 w 2926105"/>
                  <a:gd name="connsiteY12" fmla="*/ 2147086 h 3239375"/>
                  <a:gd name="connsiteX13" fmla="*/ 2197515 w 2926105"/>
                  <a:gd name="connsiteY13" fmla="*/ 2413786 h 3239375"/>
                  <a:gd name="connsiteX14" fmla="*/ 1892715 w 2926105"/>
                  <a:gd name="connsiteY14" fmla="*/ 2959886 h 3239375"/>
                  <a:gd name="connsiteX15" fmla="*/ 1397415 w 2926105"/>
                  <a:gd name="connsiteY15" fmla="*/ 3239286 h 3239375"/>
                  <a:gd name="connsiteX16" fmla="*/ 902115 w 2926105"/>
                  <a:gd name="connsiteY16" fmla="*/ 2934486 h 3239375"/>
                  <a:gd name="connsiteX17" fmla="*/ 711615 w 2926105"/>
                  <a:gd name="connsiteY17" fmla="*/ 2337586 h 3239375"/>
                  <a:gd name="connsiteX18" fmla="*/ 381415 w 2926105"/>
                  <a:gd name="connsiteY18" fmla="*/ 2032786 h 3239375"/>
                  <a:gd name="connsiteX19" fmla="*/ 127415 w 2926105"/>
                  <a:gd name="connsiteY19" fmla="*/ 2058186 h 3239375"/>
                  <a:gd name="connsiteX20" fmla="*/ 25815 w 2926105"/>
                  <a:gd name="connsiteY20" fmla="*/ 2070886 h 3239375"/>
                  <a:gd name="connsiteX21" fmla="*/ 25815 w 2926105"/>
                  <a:gd name="connsiteY21" fmla="*/ 1918486 h 3239375"/>
                  <a:gd name="connsiteX22" fmla="*/ 13115 w 2926105"/>
                  <a:gd name="connsiteY22" fmla="*/ 1486686 h 3239375"/>
                  <a:gd name="connsiteX23" fmla="*/ 25815 w 2926105"/>
                  <a:gd name="connsiteY23" fmla="*/ 1321586 h 3239375"/>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172115 w 2926105"/>
                  <a:gd name="connsiteY6" fmla="*/ 1143119 h 3238708"/>
                  <a:gd name="connsiteX7" fmla="*/ 2502315 w 2926105"/>
                  <a:gd name="connsiteY7" fmla="*/ 14098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299115 w 2926105"/>
                  <a:gd name="connsiteY6" fmla="*/ 1130419 h 3238708"/>
                  <a:gd name="connsiteX7" fmla="*/ 2502315 w 2926105"/>
                  <a:gd name="connsiteY7" fmla="*/ 14098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919 h 3238708"/>
                  <a:gd name="connsiteX1" fmla="*/ 317915 w 2926105"/>
                  <a:gd name="connsiteY1" fmla="*/ 1333619 h 3238708"/>
                  <a:gd name="connsiteX2" fmla="*/ 635415 w 2926105"/>
                  <a:gd name="connsiteY2" fmla="*/ 1054219 h 3238708"/>
                  <a:gd name="connsiteX3" fmla="*/ 800515 w 2926105"/>
                  <a:gd name="connsiteY3" fmla="*/ 419219 h 3238708"/>
                  <a:gd name="connsiteX4" fmla="*/ 1499015 w 2926105"/>
                  <a:gd name="connsiteY4" fmla="*/ 119 h 3238708"/>
                  <a:gd name="connsiteX5" fmla="*/ 2134015 w 2926105"/>
                  <a:gd name="connsiteY5" fmla="*/ 457319 h 3238708"/>
                  <a:gd name="connsiteX6" fmla="*/ 2299115 w 2926105"/>
                  <a:gd name="connsiteY6" fmla="*/ 1130419 h 3238708"/>
                  <a:gd name="connsiteX7" fmla="*/ 2527715 w 2926105"/>
                  <a:gd name="connsiteY7" fmla="*/ 1359019 h 3238708"/>
                  <a:gd name="connsiteX8" fmla="*/ 2896015 w 2926105"/>
                  <a:gd name="connsiteY8" fmla="*/ 1397119 h 3238708"/>
                  <a:gd name="connsiteX9" fmla="*/ 2896015 w 2926105"/>
                  <a:gd name="connsiteY9" fmla="*/ 1511419 h 3238708"/>
                  <a:gd name="connsiteX10" fmla="*/ 2908715 w 2926105"/>
                  <a:gd name="connsiteY10" fmla="*/ 1981319 h 3238708"/>
                  <a:gd name="connsiteX11" fmla="*/ 2896015 w 2926105"/>
                  <a:gd name="connsiteY11" fmla="*/ 2095619 h 3238708"/>
                  <a:gd name="connsiteX12" fmla="*/ 2553115 w 2926105"/>
                  <a:gd name="connsiteY12" fmla="*/ 2146419 h 3238708"/>
                  <a:gd name="connsiteX13" fmla="*/ 2197515 w 2926105"/>
                  <a:gd name="connsiteY13" fmla="*/ 2413119 h 3238708"/>
                  <a:gd name="connsiteX14" fmla="*/ 1892715 w 2926105"/>
                  <a:gd name="connsiteY14" fmla="*/ 2959219 h 3238708"/>
                  <a:gd name="connsiteX15" fmla="*/ 1397415 w 2926105"/>
                  <a:gd name="connsiteY15" fmla="*/ 3238619 h 3238708"/>
                  <a:gd name="connsiteX16" fmla="*/ 902115 w 2926105"/>
                  <a:gd name="connsiteY16" fmla="*/ 2933819 h 3238708"/>
                  <a:gd name="connsiteX17" fmla="*/ 711615 w 2926105"/>
                  <a:gd name="connsiteY17" fmla="*/ 2336919 h 3238708"/>
                  <a:gd name="connsiteX18" fmla="*/ 381415 w 2926105"/>
                  <a:gd name="connsiteY18" fmla="*/ 2032119 h 3238708"/>
                  <a:gd name="connsiteX19" fmla="*/ 127415 w 2926105"/>
                  <a:gd name="connsiteY19" fmla="*/ 2057519 h 3238708"/>
                  <a:gd name="connsiteX20" fmla="*/ 25815 w 2926105"/>
                  <a:gd name="connsiteY20" fmla="*/ 2070219 h 3238708"/>
                  <a:gd name="connsiteX21" fmla="*/ 25815 w 2926105"/>
                  <a:gd name="connsiteY21" fmla="*/ 1917819 h 3238708"/>
                  <a:gd name="connsiteX22" fmla="*/ 13115 w 2926105"/>
                  <a:gd name="connsiteY22" fmla="*/ 1486019 h 3238708"/>
                  <a:gd name="connsiteX23" fmla="*/ 25815 w 2926105"/>
                  <a:gd name="connsiteY23" fmla="*/ 1320919 h 3238708"/>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711615 w 2926105"/>
                  <a:gd name="connsiteY17" fmla="*/ 2336864 h 3238653"/>
                  <a:gd name="connsiteX18" fmla="*/ 381415 w 2926105"/>
                  <a:gd name="connsiteY18" fmla="*/ 20320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711615 w 2926105"/>
                  <a:gd name="connsiteY17" fmla="*/ 2336864 h 3238653"/>
                  <a:gd name="connsiteX18" fmla="*/ 419515 w 2926105"/>
                  <a:gd name="connsiteY18" fmla="*/ 20701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38653"/>
                  <a:gd name="connsiteX1" fmla="*/ 317915 w 2926105"/>
                  <a:gd name="connsiteY1" fmla="*/ 1333564 h 3238653"/>
                  <a:gd name="connsiteX2" fmla="*/ 635415 w 2926105"/>
                  <a:gd name="connsiteY2" fmla="*/ 1054164 h 3238653"/>
                  <a:gd name="connsiteX3" fmla="*/ 800515 w 2926105"/>
                  <a:gd name="connsiteY3" fmla="*/ 419164 h 3238653"/>
                  <a:gd name="connsiteX4" fmla="*/ 1499015 w 2926105"/>
                  <a:gd name="connsiteY4" fmla="*/ 64 h 3238653"/>
                  <a:gd name="connsiteX5" fmla="*/ 2121315 w 2926105"/>
                  <a:gd name="connsiteY5" fmla="*/ 393764 h 3238653"/>
                  <a:gd name="connsiteX6" fmla="*/ 2299115 w 2926105"/>
                  <a:gd name="connsiteY6" fmla="*/ 1130364 h 3238653"/>
                  <a:gd name="connsiteX7" fmla="*/ 2527715 w 2926105"/>
                  <a:gd name="connsiteY7" fmla="*/ 1358964 h 3238653"/>
                  <a:gd name="connsiteX8" fmla="*/ 2896015 w 2926105"/>
                  <a:gd name="connsiteY8" fmla="*/ 1397064 h 3238653"/>
                  <a:gd name="connsiteX9" fmla="*/ 2896015 w 2926105"/>
                  <a:gd name="connsiteY9" fmla="*/ 1511364 h 3238653"/>
                  <a:gd name="connsiteX10" fmla="*/ 2908715 w 2926105"/>
                  <a:gd name="connsiteY10" fmla="*/ 1981264 h 3238653"/>
                  <a:gd name="connsiteX11" fmla="*/ 2896015 w 2926105"/>
                  <a:gd name="connsiteY11" fmla="*/ 2095564 h 3238653"/>
                  <a:gd name="connsiteX12" fmla="*/ 2553115 w 2926105"/>
                  <a:gd name="connsiteY12" fmla="*/ 2146364 h 3238653"/>
                  <a:gd name="connsiteX13" fmla="*/ 2197515 w 2926105"/>
                  <a:gd name="connsiteY13" fmla="*/ 2413064 h 3238653"/>
                  <a:gd name="connsiteX14" fmla="*/ 1892715 w 2926105"/>
                  <a:gd name="connsiteY14" fmla="*/ 2959164 h 3238653"/>
                  <a:gd name="connsiteX15" fmla="*/ 1397415 w 2926105"/>
                  <a:gd name="connsiteY15" fmla="*/ 3238564 h 3238653"/>
                  <a:gd name="connsiteX16" fmla="*/ 902115 w 2926105"/>
                  <a:gd name="connsiteY16" fmla="*/ 2933764 h 3238653"/>
                  <a:gd name="connsiteX17" fmla="*/ 660815 w 2926105"/>
                  <a:gd name="connsiteY17" fmla="*/ 2578164 h 3238653"/>
                  <a:gd name="connsiteX18" fmla="*/ 419515 w 2926105"/>
                  <a:gd name="connsiteY18" fmla="*/ 2070164 h 3238653"/>
                  <a:gd name="connsiteX19" fmla="*/ 127415 w 2926105"/>
                  <a:gd name="connsiteY19" fmla="*/ 2057464 h 3238653"/>
                  <a:gd name="connsiteX20" fmla="*/ 25815 w 2926105"/>
                  <a:gd name="connsiteY20" fmla="*/ 2070164 h 3238653"/>
                  <a:gd name="connsiteX21" fmla="*/ 25815 w 2926105"/>
                  <a:gd name="connsiteY21" fmla="*/ 1917764 h 3238653"/>
                  <a:gd name="connsiteX22" fmla="*/ 13115 w 2926105"/>
                  <a:gd name="connsiteY22" fmla="*/ 1485964 h 3238653"/>
                  <a:gd name="connsiteX23" fmla="*/ 25815 w 2926105"/>
                  <a:gd name="connsiteY23" fmla="*/ 1320864 h 3238653"/>
                  <a:gd name="connsiteX0" fmla="*/ 25815 w 2926105"/>
                  <a:gd name="connsiteY0" fmla="*/ 1320864 h 3245707"/>
                  <a:gd name="connsiteX1" fmla="*/ 317915 w 2926105"/>
                  <a:gd name="connsiteY1" fmla="*/ 1333564 h 3245707"/>
                  <a:gd name="connsiteX2" fmla="*/ 635415 w 2926105"/>
                  <a:gd name="connsiteY2" fmla="*/ 1054164 h 3245707"/>
                  <a:gd name="connsiteX3" fmla="*/ 800515 w 2926105"/>
                  <a:gd name="connsiteY3" fmla="*/ 419164 h 3245707"/>
                  <a:gd name="connsiteX4" fmla="*/ 1499015 w 2926105"/>
                  <a:gd name="connsiteY4" fmla="*/ 64 h 3245707"/>
                  <a:gd name="connsiteX5" fmla="*/ 2121315 w 2926105"/>
                  <a:gd name="connsiteY5" fmla="*/ 393764 h 3245707"/>
                  <a:gd name="connsiteX6" fmla="*/ 2299115 w 2926105"/>
                  <a:gd name="connsiteY6" fmla="*/ 1130364 h 3245707"/>
                  <a:gd name="connsiteX7" fmla="*/ 2527715 w 2926105"/>
                  <a:gd name="connsiteY7" fmla="*/ 1358964 h 3245707"/>
                  <a:gd name="connsiteX8" fmla="*/ 2896015 w 2926105"/>
                  <a:gd name="connsiteY8" fmla="*/ 1397064 h 3245707"/>
                  <a:gd name="connsiteX9" fmla="*/ 2896015 w 2926105"/>
                  <a:gd name="connsiteY9" fmla="*/ 1511364 h 3245707"/>
                  <a:gd name="connsiteX10" fmla="*/ 2908715 w 2926105"/>
                  <a:gd name="connsiteY10" fmla="*/ 1981264 h 3245707"/>
                  <a:gd name="connsiteX11" fmla="*/ 2896015 w 2926105"/>
                  <a:gd name="connsiteY11" fmla="*/ 2095564 h 3245707"/>
                  <a:gd name="connsiteX12" fmla="*/ 2553115 w 2926105"/>
                  <a:gd name="connsiteY12" fmla="*/ 2146364 h 3245707"/>
                  <a:gd name="connsiteX13" fmla="*/ 2197515 w 2926105"/>
                  <a:gd name="connsiteY13" fmla="*/ 2413064 h 3245707"/>
                  <a:gd name="connsiteX14" fmla="*/ 1892715 w 2926105"/>
                  <a:gd name="connsiteY14" fmla="*/ 2959164 h 3245707"/>
                  <a:gd name="connsiteX15" fmla="*/ 1397415 w 2926105"/>
                  <a:gd name="connsiteY15" fmla="*/ 3238564 h 3245707"/>
                  <a:gd name="connsiteX16" fmla="*/ 851315 w 2926105"/>
                  <a:gd name="connsiteY16" fmla="*/ 3111564 h 3245707"/>
                  <a:gd name="connsiteX17" fmla="*/ 660815 w 2926105"/>
                  <a:gd name="connsiteY17" fmla="*/ 2578164 h 3245707"/>
                  <a:gd name="connsiteX18" fmla="*/ 419515 w 2926105"/>
                  <a:gd name="connsiteY18" fmla="*/ 2070164 h 3245707"/>
                  <a:gd name="connsiteX19" fmla="*/ 127415 w 2926105"/>
                  <a:gd name="connsiteY19" fmla="*/ 2057464 h 3245707"/>
                  <a:gd name="connsiteX20" fmla="*/ 25815 w 2926105"/>
                  <a:gd name="connsiteY20" fmla="*/ 2070164 h 3245707"/>
                  <a:gd name="connsiteX21" fmla="*/ 25815 w 2926105"/>
                  <a:gd name="connsiteY21" fmla="*/ 1917764 h 3245707"/>
                  <a:gd name="connsiteX22" fmla="*/ 13115 w 2926105"/>
                  <a:gd name="connsiteY22" fmla="*/ 1485964 h 3245707"/>
                  <a:gd name="connsiteX23" fmla="*/ 25815 w 2926105"/>
                  <a:gd name="connsiteY23" fmla="*/ 1320864 h 3245707"/>
                  <a:gd name="connsiteX0" fmla="*/ 25815 w 2926105"/>
                  <a:gd name="connsiteY0" fmla="*/ 1320864 h 3393516"/>
                  <a:gd name="connsiteX1" fmla="*/ 317915 w 2926105"/>
                  <a:gd name="connsiteY1" fmla="*/ 1333564 h 3393516"/>
                  <a:gd name="connsiteX2" fmla="*/ 635415 w 2926105"/>
                  <a:gd name="connsiteY2" fmla="*/ 1054164 h 3393516"/>
                  <a:gd name="connsiteX3" fmla="*/ 800515 w 2926105"/>
                  <a:gd name="connsiteY3" fmla="*/ 419164 h 3393516"/>
                  <a:gd name="connsiteX4" fmla="*/ 1499015 w 2926105"/>
                  <a:gd name="connsiteY4" fmla="*/ 64 h 3393516"/>
                  <a:gd name="connsiteX5" fmla="*/ 2121315 w 2926105"/>
                  <a:gd name="connsiteY5" fmla="*/ 393764 h 3393516"/>
                  <a:gd name="connsiteX6" fmla="*/ 2299115 w 2926105"/>
                  <a:gd name="connsiteY6" fmla="*/ 1130364 h 3393516"/>
                  <a:gd name="connsiteX7" fmla="*/ 2527715 w 2926105"/>
                  <a:gd name="connsiteY7" fmla="*/ 1358964 h 3393516"/>
                  <a:gd name="connsiteX8" fmla="*/ 2896015 w 2926105"/>
                  <a:gd name="connsiteY8" fmla="*/ 1397064 h 3393516"/>
                  <a:gd name="connsiteX9" fmla="*/ 2896015 w 2926105"/>
                  <a:gd name="connsiteY9" fmla="*/ 1511364 h 3393516"/>
                  <a:gd name="connsiteX10" fmla="*/ 2908715 w 2926105"/>
                  <a:gd name="connsiteY10" fmla="*/ 1981264 h 3393516"/>
                  <a:gd name="connsiteX11" fmla="*/ 2896015 w 2926105"/>
                  <a:gd name="connsiteY11" fmla="*/ 2095564 h 3393516"/>
                  <a:gd name="connsiteX12" fmla="*/ 2553115 w 2926105"/>
                  <a:gd name="connsiteY12" fmla="*/ 2146364 h 3393516"/>
                  <a:gd name="connsiteX13" fmla="*/ 2197515 w 2926105"/>
                  <a:gd name="connsiteY13" fmla="*/ 2413064 h 3393516"/>
                  <a:gd name="connsiteX14" fmla="*/ 1892715 w 2926105"/>
                  <a:gd name="connsiteY14" fmla="*/ 2959164 h 3393516"/>
                  <a:gd name="connsiteX15" fmla="*/ 1486315 w 2926105"/>
                  <a:gd name="connsiteY15" fmla="*/ 3390964 h 3393516"/>
                  <a:gd name="connsiteX16" fmla="*/ 851315 w 2926105"/>
                  <a:gd name="connsiteY16" fmla="*/ 3111564 h 3393516"/>
                  <a:gd name="connsiteX17" fmla="*/ 660815 w 2926105"/>
                  <a:gd name="connsiteY17" fmla="*/ 2578164 h 3393516"/>
                  <a:gd name="connsiteX18" fmla="*/ 419515 w 2926105"/>
                  <a:gd name="connsiteY18" fmla="*/ 2070164 h 3393516"/>
                  <a:gd name="connsiteX19" fmla="*/ 127415 w 2926105"/>
                  <a:gd name="connsiteY19" fmla="*/ 2057464 h 3393516"/>
                  <a:gd name="connsiteX20" fmla="*/ 25815 w 2926105"/>
                  <a:gd name="connsiteY20" fmla="*/ 2070164 h 3393516"/>
                  <a:gd name="connsiteX21" fmla="*/ 25815 w 2926105"/>
                  <a:gd name="connsiteY21" fmla="*/ 1917764 h 3393516"/>
                  <a:gd name="connsiteX22" fmla="*/ 13115 w 2926105"/>
                  <a:gd name="connsiteY22" fmla="*/ 1485964 h 3393516"/>
                  <a:gd name="connsiteX23" fmla="*/ 25815 w 2926105"/>
                  <a:gd name="connsiteY23" fmla="*/ 1320864 h 3393516"/>
                  <a:gd name="connsiteX0" fmla="*/ 25815 w 2926105"/>
                  <a:gd name="connsiteY0" fmla="*/ 1320864 h 3392196"/>
                  <a:gd name="connsiteX1" fmla="*/ 317915 w 2926105"/>
                  <a:gd name="connsiteY1" fmla="*/ 1333564 h 3392196"/>
                  <a:gd name="connsiteX2" fmla="*/ 635415 w 2926105"/>
                  <a:gd name="connsiteY2" fmla="*/ 1054164 h 3392196"/>
                  <a:gd name="connsiteX3" fmla="*/ 800515 w 2926105"/>
                  <a:gd name="connsiteY3" fmla="*/ 419164 h 3392196"/>
                  <a:gd name="connsiteX4" fmla="*/ 1499015 w 2926105"/>
                  <a:gd name="connsiteY4" fmla="*/ 64 h 3392196"/>
                  <a:gd name="connsiteX5" fmla="*/ 2121315 w 2926105"/>
                  <a:gd name="connsiteY5" fmla="*/ 393764 h 3392196"/>
                  <a:gd name="connsiteX6" fmla="*/ 2299115 w 2926105"/>
                  <a:gd name="connsiteY6" fmla="*/ 1130364 h 3392196"/>
                  <a:gd name="connsiteX7" fmla="*/ 2527715 w 2926105"/>
                  <a:gd name="connsiteY7" fmla="*/ 1358964 h 3392196"/>
                  <a:gd name="connsiteX8" fmla="*/ 2896015 w 2926105"/>
                  <a:gd name="connsiteY8" fmla="*/ 1397064 h 3392196"/>
                  <a:gd name="connsiteX9" fmla="*/ 2896015 w 2926105"/>
                  <a:gd name="connsiteY9" fmla="*/ 1511364 h 3392196"/>
                  <a:gd name="connsiteX10" fmla="*/ 2908715 w 2926105"/>
                  <a:gd name="connsiteY10" fmla="*/ 1981264 h 3392196"/>
                  <a:gd name="connsiteX11" fmla="*/ 2896015 w 2926105"/>
                  <a:gd name="connsiteY11" fmla="*/ 2095564 h 3392196"/>
                  <a:gd name="connsiteX12" fmla="*/ 2553115 w 2926105"/>
                  <a:gd name="connsiteY12" fmla="*/ 2146364 h 3392196"/>
                  <a:gd name="connsiteX13" fmla="*/ 2197515 w 2926105"/>
                  <a:gd name="connsiteY13" fmla="*/ 2413064 h 3392196"/>
                  <a:gd name="connsiteX14" fmla="*/ 2121315 w 2926105"/>
                  <a:gd name="connsiteY14" fmla="*/ 3009964 h 3392196"/>
                  <a:gd name="connsiteX15" fmla="*/ 1486315 w 2926105"/>
                  <a:gd name="connsiteY15" fmla="*/ 3390964 h 3392196"/>
                  <a:gd name="connsiteX16" fmla="*/ 851315 w 2926105"/>
                  <a:gd name="connsiteY16" fmla="*/ 3111564 h 3392196"/>
                  <a:gd name="connsiteX17" fmla="*/ 660815 w 2926105"/>
                  <a:gd name="connsiteY17" fmla="*/ 2578164 h 3392196"/>
                  <a:gd name="connsiteX18" fmla="*/ 419515 w 2926105"/>
                  <a:gd name="connsiteY18" fmla="*/ 2070164 h 3392196"/>
                  <a:gd name="connsiteX19" fmla="*/ 127415 w 2926105"/>
                  <a:gd name="connsiteY19" fmla="*/ 2057464 h 3392196"/>
                  <a:gd name="connsiteX20" fmla="*/ 25815 w 2926105"/>
                  <a:gd name="connsiteY20" fmla="*/ 2070164 h 3392196"/>
                  <a:gd name="connsiteX21" fmla="*/ 25815 w 2926105"/>
                  <a:gd name="connsiteY21" fmla="*/ 1917764 h 3392196"/>
                  <a:gd name="connsiteX22" fmla="*/ 13115 w 2926105"/>
                  <a:gd name="connsiteY22" fmla="*/ 1485964 h 3392196"/>
                  <a:gd name="connsiteX23" fmla="*/ 25815 w 2926105"/>
                  <a:gd name="connsiteY23" fmla="*/ 1320864 h 3392196"/>
                  <a:gd name="connsiteX0" fmla="*/ 25815 w 2926105"/>
                  <a:gd name="connsiteY0" fmla="*/ 1320864 h 3392196"/>
                  <a:gd name="connsiteX1" fmla="*/ 317915 w 2926105"/>
                  <a:gd name="connsiteY1" fmla="*/ 1333564 h 3392196"/>
                  <a:gd name="connsiteX2" fmla="*/ 635415 w 2926105"/>
                  <a:gd name="connsiteY2" fmla="*/ 1054164 h 3392196"/>
                  <a:gd name="connsiteX3" fmla="*/ 800515 w 2926105"/>
                  <a:gd name="connsiteY3" fmla="*/ 419164 h 3392196"/>
                  <a:gd name="connsiteX4" fmla="*/ 1499015 w 2926105"/>
                  <a:gd name="connsiteY4" fmla="*/ 64 h 3392196"/>
                  <a:gd name="connsiteX5" fmla="*/ 2121315 w 2926105"/>
                  <a:gd name="connsiteY5" fmla="*/ 393764 h 3392196"/>
                  <a:gd name="connsiteX6" fmla="*/ 2299115 w 2926105"/>
                  <a:gd name="connsiteY6" fmla="*/ 1130364 h 3392196"/>
                  <a:gd name="connsiteX7" fmla="*/ 2527715 w 2926105"/>
                  <a:gd name="connsiteY7" fmla="*/ 1358964 h 3392196"/>
                  <a:gd name="connsiteX8" fmla="*/ 2896015 w 2926105"/>
                  <a:gd name="connsiteY8" fmla="*/ 1397064 h 3392196"/>
                  <a:gd name="connsiteX9" fmla="*/ 2896015 w 2926105"/>
                  <a:gd name="connsiteY9" fmla="*/ 1511364 h 3392196"/>
                  <a:gd name="connsiteX10" fmla="*/ 2908715 w 2926105"/>
                  <a:gd name="connsiteY10" fmla="*/ 1981264 h 3392196"/>
                  <a:gd name="connsiteX11" fmla="*/ 2896015 w 2926105"/>
                  <a:gd name="connsiteY11" fmla="*/ 2095564 h 3392196"/>
                  <a:gd name="connsiteX12" fmla="*/ 2553115 w 2926105"/>
                  <a:gd name="connsiteY12" fmla="*/ 2146364 h 3392196"/>
                  <a:gd name="connsiteX13" fmla="*/ 2299115 w 2926105"/>
                  <a:gd name="connsiteY13" fmla="*/ 2463864 h 3392196"/>
                  <a:gd name="connsiteX14" fmla="*/ 2121315 w 2926105"/>
                  <a:gd name="connsiteY14" fmla="*/ 3009964 h 3392196"/>
                  <a:gd name="connsiteX15" fmla="*/ 1486315 w 2926105"/>
                  <a:gd name="connsiteY15" fmla="*/ 3390964 h 3392196"/>
                  <a:gd name="connsiteX16" fmla="*/ 851315 w 2926105"/>
                  <a:gd name="connsiteY16" fmla="*/ 3111564 h 3392196"/>
                  <a:gd name="connsiteX17" fmla="*/ 660815 w 2926105"/>
                  <a:gd name="connsiteY17" fmla="*/ 2578164 h 3392196"/>
                  <a:gd name="connsiteX18" fmla="*/ 419515 w 2926105"/>
                  <a:gd name="connsiteY18" fmla="*/ 2070164 h 3392196"/>
                  <a:gd name="connsiteX19" fmla="*/ 127415 w 2926105"/>
                  <a:gd name="connsiteY19" fmla="*/ 2057464 h 3392196"/>
                  <a:gd name="connsiteX20" fmla="*/ 25815 w 2926105"/>
                  <a:gd name="connsiteY20" fmla="*/ 2070164 h 3392196"/>
                  <a:gd name="connsiteX21" fmla="*/ 25815 w 2926105"/>
                  <a:gd name="connsiteY21" fmla="*/ 1917764 h 3392196"/>
                  <a:gd name="connsiteX22" fmla="*/ 13115 w 2926105"/>
                  <a:gd name="connsiteY22" fmla="*/ 1485964 h 3392196"/>
                  <a:gd name="connsiteX23" fmla="*/ 25815 w 2926105"/>
                  <a:gd name="connsiteY23" fmla="*/ 1320864 h 3392196"/>
                  <a:gd name="connsiteX0" fmla="*/ 25815 w 2926105"/>
                  <a:gd name="connsiteY0" fmla="*/ 1320864 h 3391301"/>
                  <a:gd name="connsiteX1" fmla="*/ 317915 w 2926105"/>
                  <a:gd name="connsiteY1" fmla="*/ 1333564 h 3391301"/>
                  <a:gd name="connsiteX2" fmla="*/ 635415 w 2926105"/>
                  <a:gd name="connsiteY2" fmla="*/ 1054164 h 3391301"/>
                  <a:gd name="connsiteX3" fmla="*/ 800515 w 2926105"/>
                  <a:gd name="connsiteY3" fmla="*/ 419164 h 3391301"/>
                  <a:gd name="connsiteX4" fmla="*/ 1499015 w 2926105"/>
                  <a:gd name="connsiteY4" fmla="*/ 64 h 3391301"/>
                  <a:gd name="connsiteX5" fmla="*/ 2121315 w 2926105"/>
                  <a:gd name="connsiteY5" fmla="*/ 393764 h 3391301"/>
                  <a:gd name="connsiteX6" fmla="*/ 2299115 w 2926105"/>
                  <a:gd name="connsiteY6" fmla="*/ 1130364 h 3391301"/>
                  <a:gd name="connsiteX7" fmla="*/ 2527715 w 2926105"/>
                  <a:gd name="connsiteY7" fmla="*/ 1358964 h 3391301"/>
                  <a:gd name="connsiteX8" fmla="*/ 2896015 w 2926105"/>
                  <a:gd name="connsiteY8" fmla="*/ 1397064 h 3391301"/>
                  <a:gd name="connsiteX9" fmla="*/ 2896015 w 2926105"/>
                  <a:gd name="connsiteY9" fmla="*/ 1511364 h 3391301"/>
                  <a:gd name="connsiteX10" fmla="*/ 2908715 w 2926105"/>
                  <a:gd name="connsiteY10" fmla="*/ 1981264 h 3391301"/>
                  <a:gd name="connsiteX11" fmla="*/ 2896015 w 2926105"/>
                  <a:gd name="connsiteY11" fmla="*/ 2095564 h 3391301"/>
                  <a:gd name="connsiteX12" fmla="*/ 2553115 w 2926105"/>
                  <a:gd name="connsiteY12" fmla="*/ 2146364 h 3391301"/>
                  <a:gd name="connsiteX13" fmla="*/ 2299115 w 2926105"/>
                  <a:gd name="connsiteY13" fmla="*/ 2463864 h 3391301"/>
                  <a:gd name="connsiteX14" fmla="*/ 2095915 w 2926105"/>
                  <a:gd name="connsiteY14" fmla="*/ 3060764 h 3391301"/>
                  <a:gd name="connsiteX15" fmla="*/ 1486315 w 2926105"/>
                  <a:gd name="connsiteY15" fmla="*/ 3390964 h 3391301"/>
                  <a:gd name="connsiteX16" fmla="*/ 851315 w 2926105"/>
                  <a:gd name="connsiteY16" fmla="*/ 3111564 h 3391301"/>
                  <a:gd name="connsiteX17" fmla="*/ 660815 w 2926105"/>
                  <a:gd name="connsiteY17" fmla="*/ 2578164 h 3391301"/>
                  <a:gd name="connsiteX18" fmla="*/ 419515 w 2926105"/>
                  <a:gd name="connsiteY18" fmla="*/ 2070164 h 3391301"/>
                  <a:gd name="connsiteX19" fmla="*/ 127415 w 2926105"/>
                  <a:gd name="connsiteY19" fmla="*/ 2057464 h 3391301"/>
                  <a:gd name="connsiteX20" fmla="*/ 25815 w 2926105"/>
                  <a:gd name="connsiteY20" fmla="*/ 2070164 h 3391301"/>
                  <a:gd name="connsiteX21" fmla="*/ 25815 w 2926105"/>
                  <a:gd name="connsiteY21" fmla="*/ 1917764 h 3391301"/>
                  <a:gd name="connsiteX22" fmla="*/ 13115 w 2926105"/>
                  <a:gd name="connsiteY22" fmla="*/ 1485964 h 3391301"/>
                  <a:gd name="connsiteX23" fmla="*/ 25815 w 2926105"/>
                  <a:gd name="connsiteY23" fmla="*/ 1320864 h 3391301"/>
                  <a:gd name="connsiteX0" fmla="*/ 25815 w 2926105"/>
                  <a:gd name="connsiteY0" fmla="*/ 1320864 h 3390982"/>
                  <a:gd name="connsiteX1" fmla="*/ 317915 w 2926105"/>
                  <a:gd name="connsiteY1" fmla="*/ 1333564 h 3390982"/>
                  <a:gd name="connsiteX2" fmla="*/ 635415 w 2926105"/>
                  <a:gd name="connsiteY2" fmla="*/ 1054164 h 3390982"/>
                  <a:gd name="connsiteX3" fmla="*/ 800515 w 2926105"/>
                  <a:gd name="connsiteY3" fmla="*/ 419164 h 3390982"/>
                  <a:gd name="connsiteX4" fmla="*/ 1499015 w 2926105"/>
                  <a:gd name="connsiteY4" fmla="*/ 64 h 3390982"/>
                  <a:gd name="connsiteX5" fmla="*/ 2121315 w 2926105"/>
                  <a:gd name="connsiteY5" fmla="*/ 393764 h 3390982"/>
                  <a:gd name="connsiteX6" fmla="*/ 2299115 w 2926105"/>
                  <a:gd name="connsiteY6" fmla="*/ 1130364 h 3390982"/>
                  <a:gd name="connsiteX7" fmla="*/ 2527715 w 2926105"/>
                  <a:gd name="connsiteY7" fmla="*/ 1358964 h 3390982"/>
                  <a:gd name="connsiteX8" fmla="*/ 2896015 w 2926105"/>
                  <a:gd name="connsiteY8" fmla="*/ 1397064 h 3390982"/>
                  <a:gd name="connsiteX9" fmla="*/ 2896015 w 2926105"/>
                  <a:gd name="connsiteY9" fmla="*/ 1511364 h 3390982"/>
                  <a:gd name="connsiteX10" fmla="*/ 2908715 w 2926105"/>
                  <a:gd name="connsiteY10" fmla="*/ 1981264 h 3390982"/>
                  <a:gd name="connsiteX11" fmla="*/ 2896015 w 2926105"/>
                  <a:gd name="connsiteY11" fmla="*/ 2095564 h 3390982"/>
                  <a:gd name="connsiteX12" fmla="*/ 2553115 w 2926105"/>
                  <a:gd name="connsiteY12" fmla="*/ 2146364 h 3390982"/>
                  <a:gd name="connsiteX13" fmla="*/ 2299115 w 2926105"/>
                  <a:gd name="connsiteY13" fmla="*/ 2463864 h 3390982"/>
                  <a:gd name="connsiteX14" fmla="*/ 2095915 w 2926105"/>
                  <a:gd name="connsiteY14" fmla="*/ 3060764 h 3390982"/>
                  <a:gd name="connsiteX15" fmla="*/ 1486315 w 2926105"/>
                  <a:gd name="connsiteY15" fmla="*/ 3390964 h 3390982"/>
                  <a:gd name="connsiteX16" fmla="*/ 902115 w 2926105"/>
                  <a:gd name="connsiteY16" fmla="*/ 3073464 h 3390982"/>
                  <a:gd name="connsiteX17" fmla="*/ 660815 w 2926105"/>
                  <a:gd name="connsiteY17" fmla="*/ 2578164 h 3390982"/>
                  <a:gd name="connsiteX18" fmla="*/ 419515 w 2926105"/>
                  <a:gd name="connsiteY18" fmla="*/ 2070164 h 3390982"/>
                  <a:gd name="connsiteX19" fmla="*/ 127415 w 2926105"/>
                  <a:gd name="connsiteY19" fmla="*/ 2057464 h 3390982"/>
                  <a:gd name="connsiteX20" fmla="*/ 25815 w 2926105"/>
                  <a:gd name="connsiteY20" fmla="*/ 2070164 h 3390982"/>
                  <a:gd name="connsiteX21" fmla="*/ 25815 w 2926105"/>
                  <a:gd name="connsiteY21" fmla="*/ 1917764 h 3390982"/>
                  <a:gd name="connsiteX22" fmla="*/ 13115 w 2926105"/>
                  <a:gd name="connsiteY22" fmla="*/ 1485964 h 3390982"/>
                  <a:gd name="connsiteX23" fmla="*/ 25815 w 2926105"/>
                  <a:gd name="connsiteY23" fmla="*/ 1320864 h 3390982"/>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070164 h 3391143"/>
                  <a:gd name="connsiteX19" fmla="*/ 127415 w 2926105"/>
                  <a:gd name="connsiteY19" fmla="*/ 2057464 h 3391143"/>
                  <a:gd name="connsiteX20" fmla="*/ 25815 w 2926105"/>
                  <a:gd name="connsiteY20" fmla="*/ 20701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27415 w 2926105"/>
                  <a:gd name="connsiteY19" fmla="*/ 2057464 h 3391143"/>
                  <a:gd name="connsiteX20" fmla="*/ 25815 w 2926105"/>
                  <a:gd name="connsiteY20" fmla="*/ 20701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27415 w 2926105"/>
                  <a:gd name="connsiteY19" fmla="*/ 20574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19515 w 2926105"/>
                  <a:gd name="connsiteY18" fmla="*/ 21336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463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57615 w 2926105"/>
                  <a:gd name="connsiteY18" fmla="*/ 21082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26105"/>
                  <a:gd name="connsiteY0" fmla="*/ 1320864 h 3391143"/>
                  <a:gd name="connsiteX1" fmla="*/ 317915 w 2926105"/>
                  <a:gd name="connsiteY1" fmla="*/ 1333564 h 3391143"/>
                  <a:gd name="connsiteX2" fmla="*/ 635415 w 2926105"/>
                  <a:gd name="connsiteY2" fmla="*/ 1054164 h 3391143"/>
                  <a:gd name="connsiteX3" fmla="*/ 800515 w 2926105"/>
                  <a:gd name="connsiteY3" fmla="*/ 419164 h 3391143"/>
                  <a:gd name="connsiteX4" fmla="*/ 1499015 w 2926105"/>
                  <a:gd name="connsiteY4" fmla="*/ 64 h 3391143"/>
                  <a:gd name="connsiteX5" fmla="*/ 2121315 w 2926105"/>
                  <a:gd name="connsiteY5" fmla="*/ 393764 h 3391143"/>
                  <a:gd name="connsiteX6" fmla="*/ 2299115 w 2926105"/>
                  <a:gd name="connsiteY6" fmla="*/ 1130364 h 3391143"/>
                  <a:gd name="connsiteX7" fmla="*/ 2527715 w 2926105"/>
                  <a:gd name="connsiteY7" fmla="*/ 1358964 h 3391143"/>
                  <a:gd name="connsiteX8" fmla="*/ 2896015 w 2926105"/>
                  <a:gd name="connsiteY8" fmla="*/ 1397064 h 3391143"/>
                  <a:gd name="connsiteX9" fmla="*/ 2896015 w 2926105"/>
                  <a:gd name="connsiteY9" fmla="*/ 1511364 h 3391143"/>
                  <a:gd name="connsiteX10" fmla="*/ 2908715 w 2926105"/>
                  <a:gd name="connsiteY10" fmla="*/ 1981264 h 3391143"/>
                  <a:gd name="connsiteX11" fmla="*/ 2896015 w 2926105"/>
                  <a:gd name="connsiteY11" fmla="*/ 2095564 h 3391143"/>
                  <a:gd name="connsiteX12" fmla="*/ 2553115 w 2926105"/>
                  <a:gd name="connsiteY12" fmla="*/ 2108264 h 3391143"/>
                  <a:gd name="connsiteX13" fmla="*/ 2299115 w 2926105"/>
                  <a:gd name="connsiteY13" fmla="*/ 2463864 h 3391143"/>
                  <a:gd name="connsiteX14" fmla="*/ 2095915 w 2926105"/>
                  <a:gd name="connsiteY14" fmla="*/ 3060764 h 3391143"/>
                  <a:gd name="connsiteX15" fmla="*/ 1486315 w 2926105"/>
                  <a:gd name="connsiteY15" fmla="*/ 3390964 h 3391143"/>
                  <a:gd name="connsiteX16" fmla="*/ 864015 w 2926105"/>
                  <a:gd name="connsiteY16" fmla="*/ 3098864 h 3391143"/>
                  <a:gd name="connsiteX17" fmla="*/ 660815 w 2926105"/>
                  <a:gd name="connsiteY17" fmla="*/ 2578164 h 3391143"/>
                  <a:gd name="connsiteX18" fmla="*/ 457615 w 2926105"/>
                  <a:gd name="connsiteY18" fmla="*/ 2108264 h 3391143"/>
                  <a:gd name="connsiteX19" fmla="*/ 165515 w 2926105"/>
                  <a:gd name="connsiteY19" fmla="*/ 2019364 h 3391143"/>
                  <a:gd name="connsiteX20" fmla="*/ 25815 w 2926105"/>
                  <a:gd name="connsiteY20" fmla="*/ 2019364 h 3391143"/>
                  <a:gd name="connsiteX21" fmla="*/ 25815 w 2926105"/>
                  <a:gd name="connsiteY21" fmla="*/ 1917764 h 3391143"/>
                  <a:gd name="connsiteX22" fmla="*/ 13115 w 2926105"/>
                  <a:gd name="connsiteY22" fmla="*/ 1485964 h 3391143"/>
                  <a:gd name="connsiteX23" fmla="*/ 25815 w 2926105"/>
                  <a:gd name="connsiteY23" fmla="*/ 1320864 h 3391143"/>
                  <a:gd name="connsiteX0" fmla="*/ 25815 w 2945609"/>
                  <a:gd name="connsiteY0" fmla="*/ 1320864 h 3391143"/>
                  <a:gd name="connsiteX1" fmla="*/ 317915 w 2945609"/>
                  <a:gd name="connsiteY1" fmla="*/ 1333564 h 3391143"/>
                  <a:gd name="connsiteX2" fmla="*/ 635415 w 2945609"/>
                  <a:gd name="connsiteY2" fmla="*/ 1054164 h 3391143"/>
                  <a:gd name="connsiteX3" fmla="*/ 800515 w 2945609"/>
                  <a:gd name="connsiteY3" fmla="*/ 419164 h 3391143"/>
                  <a:gd name="connsiteX4" fmla="*/ 1499015 w 2945609"/>
                  <a:gd name="connsiteY4" fmla="*/ 64 h 3391143"/>
                  <a:gd name="connsiteX5" fmla="*/ 2121315 w 2945609"/>
                  <a:gd name="connsiteY5" fmla="*/ 393764 h 3391143"/>
                  <a:gd name="connsiteX6" fmla="*/ 2299115 w 2945609"/>
                  <a:gd name="connsiteY6" fmla="*/ 1130364 h 3391143"/>
                  <a:gd name="connsiteX7" fmla="*/ 2527715 w 2945609"/>
                  <a:gd name="connsiteY7" fmla="*/ 1358964 h 3391143"/>
                  <a:gd name="connsiteX8" fmla="*/ 2896015 w 2945609"/>
                  <a:gd name="connsiteY8" fmla="*/ 1397064 h 3391143"/>
                  <a:gd name="connsiteX9" fmla="*/ 2896015 w 2945609"/>
                  <a:gd name="connsiteY9" fmla="*/ 1511364 h 3391143"/>
                  <a:gd name="connsiteX10" fmla="*/ 2908715 w 2945609"/>
                  <a:gd name="connsiteY10" fmla="*/ 1981264 h 3391143"/>
                  <a:gd name="connsiteX11" fmla="*/ 2921415 w 2945609"/>
                  <a:gd name="connsiteY11" fmla="*/ 2057464 h 3391143"/>
                  <a:gd name="connsiteX12" fmla="*/ 2553115 w 2945609"/>
                  <a:gd name="connsiteY12" fmla="*/ 2108264 h 3391143"/>
                  <a:gd name="connsiteX13" fmla="*/ 2299115 w 2945609"/>
                  <a:gd name="connsiteY13" fmla="*/ 2463864 h 3391143"/>
                  <a:gd name="connsiteX14" fmla="*/ 2095915 w 2945609"/>
                  <a:gd name="connsiteY14" fmla="*/ 3060764 h 3391143"/>
                  <a:gd name="connsiteX15" fmla="*/ 1486315 w 2945609"/>
                  <a:gd name="connsiteY15" fmla="*/ 3390964 h 3391143"/>
                  <a:gd name="connsiteX16" fmla="*/ 864015 w 2945609"/>
                  <a:gd name="connsiteY16" fmla="*/ 3098864 h 3391143"/>
                  <a:gd name="connsiteX17" fmla="*/ 660815 w 2945609"/>
                  <a:gd name="connsiteY17" fmla="*/ 2578164 h 3391143"/>
                  <a:gd name="connsiteX18" fmla="*/ 457615 w 2945609"/>
                  <a:gd name="connsiteY18" fmla="*/ 2108264 h 3391143"/>
                  <a:gd name="connsiteX19" fmla="*/ 165515 w 2945609"/>
                  <a:gd name="connsiteY19" fmla="*/ 2019364 h 3391143"/>
                  <a:gd name="connsiteX20" fmla="*/ 25815 w 2945609"/>
                  <a:gd name="connsiteY20" fmla="*/ 2019364 h 3391143"/>
                  <a:gd name="connsiteX21" fmla="*/ 25815 w 2945609"/>
                  <a:gd name="connsiteY21" fmla="*/ 1917764 h 3391143"/>
                  <a:gd name="connsiteX22" fmla="*/ 13115 w 2945609"/>
                  <a:gd name="connsiteY22" fmla="*/ 1485964 h 3391143"/>
                  <a:gd name="connsiteX23" fmla="*/ 25815 w 2945609"/>
                  <a:gd name="connsiteY23" fmla="*/ 1320864 h 339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45609" h="3391143">
                    <a:moveTo>
                      <a:pt x="25815" y="1320864"/>
                    </a:moveTo>
                    <a:cubicBezTo>
                      <a:pt x="76615" y="1295464"/>
                      <a:pt x="216315" y="1378014"/>
                      <a:pt x="317915" y="1333564"/>
                    </a:cubicBezTo>
                    <a:cubicBezTo>
                      <a:pt x="419515" y="1289114"/>
                      <a:pt x="554982" y="1206564"/>
                      <a:pt x="635415" y="1054164"/>
                    </a:cubicBezTo>
                    <a:cubicBezTo>
                      <a:pt x="715848" y="901764"/>
                      <a:pt x="656582" y="594847"/>
                      <a:pt x="800515" y="419164"/>
                    </a:cubicBezTo>
                    <a:cubicBezTo>
                      <a:pt x="944448" y="243481"/>
                      <a:pt x="1278882" y="4297"/>
                      <a:pt x="1499015" y="64"/>
                    </a:cubicBezTo>
                    <a:cubicBezTo>
                      <a:pt x="1719148" y="-4169"/>
                      <a:pt x="1987965" y="205381"/>
                      <a:pt x="2121315" y="393764"/>
                    </a:cubicBezTo>
                    <a:cubicBezTo>
                      <a:pt x="2254665" y="582147"/>
                      <a:pt x="2231382" y="969497"/>
                      <a:pt x="2299115" y="1130364"/>
                    </a:cubicBezTo>
                    <a:cubicBezTo>
                      <a:pt x="2366848" y="1291231"/>
                      <a:pt x="2428232" y="1314514"/>
                      <a:pt x="2527715" y="1358964"/>
                    </a:cubicBezTo>
                    <a:cubicBezTo>
                      <a:pt x="2627198" y="1403414"/>
                      <a:pt x="2834632" y="1371664"/>
                      <a:pt x="2896015" y="1397064"/>
                    </a:cubicBezTo>
                    <a:cubicBezTo>
                      <a:pt x="2957398" y="1422464"/>
                      <a:pt x="2893898" y="1413997"/>
                      <a:pt x="2896015" y="1511364"/>
                    </a:cubicBezTo>
                    <a:cubicBezTo>
                      <a:pt x="2898132" y="1608731"/>
                      <a:pt x="2904482" y="1890247"/>
                      <a:pt x="2908715" y="1981264"/>
                    </a:cubicBezTo>
                    <a:cubicBezTo>
                      <a:pt x="2912948" y="2072281"/>
                      <a:pt x="2980682" y="2036297"/>
                      <a:pt x="2921415" y="2057464"/>
                    </a:cubicBezTo>
                    <a:cubicBezTo>
                      <a:pt x="2862148" y="2078631"/>
                      <a:pt x="2656832" y="2040531"/>
                      <a:pt x="2553115" y="2108264"/>
                    </a:cubicBezTo>
                    <a:cubicBezTo>
                      <a:pt x="2449398" y="2175997"/>
                      <a:pt x="2375315" y="2305114"/>
                      <a:pt x="2299115" y="2463864"/>
                    </a:cubicBezTo>
                    <a:cubicBezTo>
                      <a:pt x="2222915" y="2622614"/>
                      <a:pt x="2231382" y="2906247"/>
                      <a:pt x="2095915" y="3060764"/>
                    </a:cubicBezTo>
                    <a:cubicBezTo>
                      <a:pt x="1960448" y="3215281"/>
                      <a:pt x="1691632" y="3384614"/>
                      <a:pt x="1486315" y="3390964"/>
                    </a:cubicBezTo>
                    <a:cubicBezTo>
                      <a:pt x="1280998" y="3397314"/>
                      <a:pt x="1001598" y="3234331"/>
                      <a:pt x="864015" y="3098864"/>
                    </a:cubicBezTo>
                    <a:cubicBezTo>
                      <a:pt x="726432" y="2963397"/>
                      <a:pt x="728548" y="2743264"/>
                      <a:pt x="660815" y="2578164"/>
                    </a:cubicBezTo>
                    <a:cubicBezTo>
                      <a:pt x="593082" y="2413064"/>
                      <a:pt x="540165" y="2201397"/>
                      <a:pt x="457615" y="2108264"/>
                    </a:cubicBezTo>
                    <a:cubicBezTo>
                      <a:pt x="375065" y="2015131"/>
                      <a:pt x="237482" y="2034181"/>
                      <a:pt x="165515" y="2019364"/>
                    </a:cubicBezTo>
                    <a:cubicBezTo>
                      <a:pt x="93548" y="2004547"/>
                      <a:pt x="49098" y="2036297"/>
                      <a:pt x="25815" y="2019364"/>
                    </a:cubicBezTo>
                    <a:cubicBezTo>
                      <a:pt x="2532" y="2002431"/>
                      <a:pt x="27932" y="2015131"/>
                      <a:pt x="25815" y="1917764"/>
                    </a:cubicBezTo>
                    <a:cubicBezTo>
                      <a:pt x="23698" y="1820397"/>
                      <a:pt x="10998" y="1579097"/>
                      <a:pt x="13115" y="1485964"/>
                    </a:cubicBezTo>
                    <a:cubicBezTo>
                      <a:pt x="15232" y="1392831"/>
                      <a:pt x="-24985" y="1346264"/>
                      <a:pt x="25815" y="1320864"/>
                    </a:cubicBezTo>
                    <a:close/>
                  </a:path>
                </a:pathLst>
              </a:custGeom>
              <a:gradFill flip="none" rotWithShape="1">
                <a:gsLst>
                  <a:gs pos="0">
                    <a:srgbClr val="FF6600"/>
                  </a:gs>
                  <a:gs pos="52000">
                    <a:srgbClr val="FFBC46"/>
                  </a:gs>
                  <a:gs pos="100000">
                    <a:srgbClr val="FF6600"/>
                  </a:gs>
                </a:gsLst>
                <a:lin ang="5400000" scaled="0"/>
                <a:tileRect/>
              </a:gra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39" name="正方形/長方形 138">
                <a:extLst>
                  <a:ext uri="{FF2B5EF4-FFF2-40B4-BE49-F238E27FC236}">
                    <a16:creationId xmlns:a16="http://schemas.microsoft.com/office/drawing/2014/main" id="{A7617D03-2F1D-59B8-E4E5-4A1CC7350457}"/>
                  </a:ext>
                </a:extLst>
              </p:cNvPr>
              <p:cNvSpPr/>
              <p:nvPr/>
            </p:nvSpPr>
            <p:spPr>
              <a:xfrm rot="5400000">
                <a:off x="4874512" y="6094717"/>
                <a:ext cx="175530" cy="127919"/>
              </a:xfrm>
              <a:prstGeom prst="rect">
                <a:avLst/>
              </a:prstGeom>
              <a:solidFill>
                <a:srgbClr val="FF66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42" name="直線矢印コネクタ 141">
                <a:extLst>
                  <a:ext uri="{FF2B5EF4-FFF2-40B4-BE49-F238E27FC236}">
                    <a16:creationId xmlns:a16="http://schemas.microsoft.com/office/drawing/2014/main" id="{A7913A67-7BC4-E029-D877-7ABF96B0A94E}"/>
                  </a:ext>
                </a:extLst>
              </p:cNvPr>
              <p:cNvCxnSpPr>
                <a:cxnSpLocks/>
              </p:cNvCxnSpPr>
              <p:nvPr/>
            </p:nvCxnSpPr>
            <p:spPr>
              <a:xfrm>
                <a:off x="4831900" y="5644113"/>
                <a:ext cx="288032" cy="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7" name="テキスト ボックス 6">
              <a:extLst>
                <a:ext uri="{FF2B5EF4-FFF2-40B4-BE49-F238E27FC236}">
                  <a16:creationId xmlns:a16="http://schemas.microsoft.com/office/drawing/2014/main" id="{51FF34A0-4010-45C9-6E36-BFDDC640977E}"/>
                </a:ext>
              </a:extLst>
            </p:cNvPr>
            <p:cNvSpPr txBox="1"/>
            <p:nvPr/>
          </p:nvSpPr>
          <p:spPr>
            <a:xfrm>
              <a:off x="1268597" y="5654735"/>
              <a:ext cx="627095" cy="261610"/>
            </a:xfrm>
            <a:prstGeom prst="rect">
              <a:avLst/>
            </a:prstGeom>
            <a:noFill/>
          </p:spPr>
          <p:txBody>
            <a:bodyPr wrap="none" rtlCol="0">
              <a:spAutoFit/>
            </a:bodyPr>
            <a:lstStyle/>
            <a:p>
              <a:pPr algn="ctr"/>
              <a:r>
                <a:rPr lang="en-US" altLang="ja-JP" sz="1100" dirty="0">
                  <a:sym typeface="Symbol" panose="05050102010706020507" pitchFamily="18" charset="2"/>
                </a:rPr>
                <a:t>500 kV</a:t>
              </a:r>
              <a:endParaRPr lang="ja-JP" altLang="en-US" sz="1100" dirty="0"/>
            </a:p>
          </p:txBody>
        </p:sp>
        <p:sp>
          <p:nvSpPr>
            <p:cNvPr id="280" name="フリーフォーム: 図形 279">
              <a:extLst>
                <a:ext uri="{FF2B5EF4-FFF2-40B4-BE49-F238E27FC236}">
                  <a16:creationId xmlns:a16="http://schemas.microsoft.com/office/drawing/2014/main" id="{A5E3797A-6FA5-3F8E-AC7A-0F7ACD49B8B5}"/>
                </a:ext>
              </a:extLst>
            </p:cNvPr>
            <p:cNvSpPr/>
            <p:nvPr/>
          </p:nvSpPr>
          <p:spPr>
            <a:xfrm>
              <a:off x="4696691" y="1652155"/>
              <a:ext cx="1953491" cy="415636"/>
            </a:xfrm>
            <a:custGeom>
              <a:avLst/>
              <a:gdLst>
                <a:gd name="connsiteX0" fmla="*/ 1953491 w 1953491"/>
                <a:gd name="connsiteY0" fmla="*/ 0 h 415636"/>
                <a:gd name="connsiteX1" fmla="*/ 768927 w 1953491"/>
                <a:gd name="connsiteY1" fmla="*/ 0 h 415636"/>
                <a:gd name="connsiteX2" fmla="*/ 768927 w 1953491"/>
                <a:gd name="connsiteY2" fmla="*/ 415636 h 415636"/>
                <a:gd name="connsiteX3" fmla="*/ 0 w 1953491"/>
                <a:gd name="connsiteY3" fmla="*/ 415636 h 415636"/>
              </a:gdLst>
              <a:ahLst/>
              <a:cxnLst>
                <a:cxn ang="0">
                  <a:pos x="connsiteX0" y="connsiteY0"/>
                </a:cxn>
                <a:cxn ang="0">
                  <a:pos x="connsiteX1" y="connsiteY1"/>
                </a:cxn>
                <a:cxn ang="0">
                  <a:pos x="connsiteX2" y="connsiteY2"/>
                </a:cxn>
                <a:cxn ang="0">
                  <a:pos x="connsiteX3" y="connsiteY3"/>
                </a:cxn>
              </a:cxnLst>
              <a:rect l="l" t="t" r="r" b="b"/>
              <a:pathLst>
                <a:path w="1953491" h="415636">
                  <a:moveTo>
                    <a:pt x="1953491" y="0"/>
                  </a:moveTo>
                  <a:lnTo>
                    <a:pt x="768927" y="0"/>
                  </a:lnTo>
                  <a:lnTo>
                    <a:pt x="768927" y="415636"/>
                  </a:lnTo>
                  <a:lnTo>
                    <a:pt x="0" y="415636"/>
                  </a:lnTo>
                </a:path>
              </a:pathLst>
            </a:custGeom>
            <a:noFill/>
            <a:ln w="28575">
              <a:solidFill>
                <a:srgbClr val="0070C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82" name="直線コネクタ 281">
              <a:extLst>
                <a:ext uri="{FF2B5EF4-FFF2-40B4-BE49-F238E27FC236}">
                  <a16:creationId xmlns:a16="http://schemas.microsoft.com/office/drawing/2014/main" id="{0324A3CD-BD55-D537-8895-51776AA5EEB4}"/>
                </a:ext>
              </a:extLst>
            </p:cNvPr>
            <p:cNvCxnSpPr>
              <a:stCxn id="140" idx="1"/>
              <a:endCxn id="145" idx="0"/>
            </p:cNvCxnSpPr>
            <p:nvPr/>
          </p:nvCxnSpPr>
          <p:spPr>
            <a:xfrm flipH="1" flipV="1">
              <a:off x="2947500" y="1530957"/>
              <a:ext cx="153921" cy="102613"/>
            </a:xfrm>
            <a:prstGeom prst="line">
              <a:avLst/>
            </a:prstGeom>
            <a:ln w="1270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83" name="正方形/長方形 282">
              <a:extLst>
                <a:ext uri="{FF2B5EF4-FFF2-40B4-BE49-F238E27FC236}">
                  <a16:creationId xmlns:a16="http://schemas.microsoft.com/office/drawing/2014/main" id="{34D47A60-4682-DE99-2136-528BBE5725AB}"/>
                </a:ext>
              </a:extLst>
            </p:cNvPr>
            <p:cNvSpPr/>
            <p:nvPr/>
          </p:nvSpPr>
          <p:spPr>
            <a:xfrm>
              <a:off x="1359705" y="2790632"/>
              <a:ext cx="1722244" cy="202961"/>
            </a:xfrm>
            <a:prstGeom prst="rect">
              <a:avLst/>
            </a:prstGeom>
            <a:solidFill>
              <a:srgbClr val="B2B2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84" name="正方形/長方形 283">
              <a:extLst>
                <a:ext uri="{FF2B5EF4-FFF2-40B4-BE49-F238E27FC236}">
                  <a16:creationId xmlns:a16="http://schemas.microsoft.com/office/drawing/2014/main" id="{AD8243EA-9606-0C96-AC4B-E0A92CFA26D1}"/>
                </a:ext>
              </a:extLst>
            </p:cNvPr>
            <p:cNvSpPr/>
            <p:nvPr/>
          </p:nvSpPr>
          <p:spPr>
            <a:xfrm>
              <a:off x="3283532" y="2788537"/>
              <a:ext cx="1413159" cy="191452"/>
            </a:xfrm>
            <a:prstGeom prst="rect">
              <a:avLst/>
            </a:prstGeom>
            <a:solidFill>
              <a:srgbClr val="B2B2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85" name="テキスト ボックス 284">
              <a:extLst>
                <a:ext uri="{FF2B5EF4-FFF2-40B4-BE49-F238E27FC236}">
                  <a16:creationId xmlns:a16="http://schemas.microsoft.com/office/drawing/2014/main" id="{084F3282-54E5-8963-4BB3-7F6E7D825202}"/>
                </a:ext>
              </a:extLst>
            </p:cNvPr>
            <p:cNvSpPr txBox="1"/>
            <p:nvPr/>
          </p:nvSpPr>
          <p:spPr>
            <a:xfrm>
              <a:off x="1312619" y="2539930"/>
              <a:ext cx="627095" cy="276999"/>
            </a:xfrm>
            <a:prstGeom prst="rect">
              <a:avLst/>
            </a:prstGeom>
            <a:noFill/>
          </p:spPr>
          <p:txBody>
            <a:bodyPr wrap="none" rtlCol="0">
              <a:spAutoFit/>
            </a:bodyPr>
            <a:lstStyle/>
            <a:p>
              <a:r>
                <a:rPr lang="en-US" altLang="ja-JP" sz="1200" dirty="0"/>
                <a:t>Shield</a:t>
              </a:r>
              <a:endParaRPr lang="ja-JP" altLang="en-US" sz="1200" dirty="0"/>
            </a:p>
          </p:txBody>
        </p:sp>
        <p:sp>
          <p:nvSpPr>
            <p:cNvPr id="286" name="正方形/長方形 285">
              <a:extLst>
                <a:ext uri="{FF2B5EF4-FFF2-40B4-BE49-F238E27FC236}">
                  <a16:creationId xmlns:a16="http://schemas.microsoft.com/office/drawing/2014/main" id="{F13034D3-0065-2D99-B429-918313B33F5C}"/>
                </a:ext>
              </a:extLst>
            </p:cNvPr>
            <p:cNvSpPr/>
            <p:nvPr/>
          </p:nvSpPr>
          <p:spPr>
            <a:xfrm>
              <a:off x="5068430" y="5427699"/>
              <a:ext cx="96772" cy="205410"/>
            </a:xfrm>
            <a:prstGeom prst="rect">
              <a:avLst/>
            </a:prstGeom>
            <a:solidFill>
              <a:srgbClr val="FF99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287" name="フリーフォーム: 図形 286">
              <a:extLst>
                <a:ext uri="{FF2B5EF4-FFF2-40B4-BE49-F238E27FC236}">
                  <a16:creationId xmlns:a16="http://schemas.microsoft.com/office/drawing/2014/main" id="{5B885D3E-3117-CFD9-E8BB-B242BE0BA0B6}"/>
                </a:ext>
              </a:extLst>
            </p:cNvPr>
            <p:cNvSpPr/>
            <p:nvPr/>
          </p:nvSpPr>
          <p:spPr>
            <a:xfrm>
              <a:off x="4569634" y="5390549"/>
              <a:ext cx="2246802" cy="1051815"/>
            </a:xfrm>
            <a:custGeom>
              <a:avLst/>
              <a:gdLst>
                <a:gd name="connsiteX0" fmla="*/ 2306782 w 2306782"/>
                <a:gd name="connsiteY0" fmla="*/ 0 h 2940628"/>
                <a:gd name="connsiteX1" fmla="*/ 1506682 w 2306782"/>
                <a:gd name="connsiteY1" fmla="*/ 0 h 2940628"/>
                <a:gd name="connsiteX2" fmla="*/ 1506682 w 2306782"/>
                <a:gd name="connsiteY2" fmla="*/ 2940628 h 2940628"/>
                <a:gd name="connsiteX3" fmla="*/ 0 w 2306782"/>
                <a:gd name="connsiteY3" fmla="*/ 2940628 h 2940628"/>
                <a:gd name="connsiteX4" fmla="*/ 0 w 2306782"/>
                <a:gd name="connsiteY4" fmla="*/ 2784764 h 2940628"/>
                <a:gd name="connsiteX0" fmla="*/ 2285641 w 2285641"/>
                <a:gd name="connsiteY0" fmla="*/ 1974272 h 2940628"/>
                <a:gd name="connsiteX1" fmla="*/ 1506682 w 2285641"/>
                <a:gd name="connsiteY1" fmla="*/ 0 h 2940628"/>
                <a:gd name="connsiteX2" fmla="*/ 1506682 w 2285641"/>
                <a:gd name="connsiteY2" fmla="*/ 2940628 h 2940628"/>
                <a:gd name="connsiteX3" fmla="*/ 0 w 2285641"/>
                <a:gd name="connsiteY3" fmla="*/ 2940628 h 2940628"/>
                <a:gd name="connsiteX4" fmla="*/ 0 w 2285641"/>
                <a:gd name="connsiteY4" fmla="*/ 2784764 h 2940628"/>
                <a:gd name="connsiteX0" fmla="*/ 2285641 w 2285641"/>
                <a:gd name="connsiteY0" fmla="*/ 0 h 966356"/>
                <a:gd name="connsiteX1" fmla="*/ 1506682 w 2285641"/>
                <a:gd name="connsiteY1" fmla="*/ 1 h 966356"/>
                <a:gd name="connsiteX2" fmla="*/ 1506682 w 2285641"/>
                <a:gd name="connsiteY2" fmla="*/ 966356 h 966356"/>
                <a:gd name="connsiteX3" fmla="*/ 0 w 2285641"/>
                <a:gd name="connsiteY3" fmla="*/ 966356 h 966356"/>
                <a:gd name="connsiteX4" fmla="*/ 0 w 2285641"/>
                <a:gd name="connsiteY4" fmla="*/ 810492 h 966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641" h="966356">
                  <a:moveTo>
                    <a:pt x="2285641" y="0"/>
                  </a:moveTo>
                  <a:lnTo>
                    <a:pt x="1506682" y="1"/>
                  </a:lnTo>
                  <a:lnTo>
                    <a:pt x="1506682" y="966356"/>
                  </a:lnTo>
                  <a:lnTo>
                    <a:pt x="0" y="966356"/>
                  </a:lnTo>
                  <a:lnTo>
                    <a:pt x="0" y="810492"/>
                  </a:lnTo>
                </a:path>
              </a:pathLst>
            </a:custGeom>
            <a:noFill/>
            <a:ln w="19050">
              <a:solidFill>
                <a:srgbClr val="0070C0"/>
              </a:solidFill>
              <a:headEnd type="triangl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88" name="フリーフォーム: 図形 287">
              <a:extLst>
                <a:ext uri="{FF2B5EF4-FFF2-40B4-BE49-F238E27FC236}">
                  <a16:creationId xmlns:a16="http://schemas.microsoft.com/office/drawing/2014/main" id="{5D899507-617A-FCC0-196C-C70284BBE011}"/>
                </a:ext>
              </a:extLst>
            </p:cNvPr>
            <p:cNvSpPr/>
            <p:nvPr/>
          </p:nvSpPr>
          <p:spPr>
            <a:xfrm>
              <a:off x="4779818" y="3620399"/>
              <a:ext cx="1711708" cy="2634927"/>
            </a:xfrm>
            <a:custGeom>
              <a:avLst/>
              <a:gdLst>
                <a:gd name="connsiteX0" fmla="*/ 0 w 2057400"/>
                <a:gd name="connsiteY0" fmla="*/ 3325091 h 3543300"/>
                <a:gd name="connsiteX1" fmla="*/ 176646 w 2057400"/>
                <a:gd name="connsiteY1" fmla="*/ 3543300 h 3543300"/>
                <a:gd name="connsiteX2" fmla="*/ 1132609 w 2057400"/>
                <a:gd name="connsiteY2" fmla="*/ 3543300 h 3543300"/>
                <a:gd name="connsiteX3" fmla="*/ 1132609 w 2057400"/>
                <a:gd name="connsiteY3" fmla="*/ 0 h 3543300"/>
                <a:gd name="connsiteX4" fmla="*/ 2057400 w 2057400"/>
                <a:gd name="connsiteY4" fmla="*/ 0 h 354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7400" h="3543300">
                  <a:moveTo>
                    <a:pt x="0" y="3325091"/>
                  </a:moveTo>
                  <a:lnTo>
                    <a:pt x="176646" y="3543300"/>
                  </a:lnTo>
                  <a:lnTo>
                    <a:pt x="1132609" y="3543300"/>
                  </a:lnTo>
                  <a:lnTo>
                    <a:pt x="1132609" y="0"/>
                  </a:lnTo>
                  <a:lnTo>
                    <a:pt x="2057400" y="0"/>
                  </a:lnTo>
                </a:path>
              </a:pathLst>
            </a:custGeom>
            <a:noFill/>
            <a:ln w="19050">
              <a:solidFill>
                <a:srgbClr val="7030A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89" name="フリーフォーム: 図形 288">
              <a:extLst>
                <a:ext uri="{FF2B5EF4-FFF2-40B4-BE49-F238E27FC236}">
                  <a16:creationId xmlns:a16="http://schemas.microsoft.com/office/drawing/2014/main" id="{6E00B830-AF30-A12F-F711-B07190DBA969}"/>
                </a:ext>
              </a:extLst>
            </p:cNvPr>
            <p:cNvSpPr/>
            <p:nvPr/>
          </p:nvSpPr>
          <p:spPr>
            <a:xfrm>
              <a:off x="4683687" y="3304890"/>
              <a:ext cx="1820535" cy="1225546"/>
            </a:xfrm>
            <a:custGeom>
              <a:avLst/>
              <a:gdLst>
                <a:gd name="connsiteX0" fmla="*/ 0 w 2192482"/>
                <a:gd name="connsiteY0" fmla="*/ 1880754 h 1880754"/>
                <a:gd name="connsiteX1" fmla="*/ 1184564 w 2192482"/>
                <a:gd name="connsiteY1" fmla="*/ 1880754 h 1880754"/>
                <a:gd name="connsiteX2" fmla="*/ 1184564 w 2192482"/>
                <a:gd name="connsiteY2" fmla="*/ 0 h 1880754"/>
                <a:gd name="connsiteX3" fmla="*/ 2192482 w 2192482"/>
                <a:gd name="connsiteY3" fmla="*/ 0 h 1880754"/>
                <a:gd name="connsiteX0" fmla="*/ 0 w 2192482"/>
                <a:gd name="connsiteY0" fmla="*/ 1880754 h 1880754"/>
                <a:gd name="connsiteX1" fmla="*/ 1163508 w 2192482"/>
                <a:gd name="connsiteY1" fmla="*/ 1870550 h 1880754"/>
                <a:gd name="connsiteX2" fmla="*/ 1184564 w 2192482"/>
                <a:gd name="connsiteY2" fmla="*/ 0 h 1880754"/>
                <a:gd name="connsiteX3" fmla="*/ 2192482 w 2192482"/>
                <a:gd name="connsiteY3" fmla="*/ 0 h 1880754"/>
                <a:gd name="connsiteX0" fmla="*/ 0 w 2192482"/>
                <a:gd name="connsiteY0" fmla="*/ 1880754 h 1880754"/>
                <a:gd name="connsiteX1" fmla="*/ 1163508 w 2192482"/>
                <a:gd name="connsiteY1" fmla="*/ 1870550 h 1880754"/>
                <a:gd name="connsiteX2" fmla="*/ 1163508 w 2192482"/>
                <a:gd name="connsiteY2" fmla="*/ 10205 h 1880754"/>
                <a:gd name="connsiteX3" fmla="*/ 2192482 w 2192482"/>
                <a:gd name="connsiteY3" fmla="*/ 0 h 1880754"/>
                <a:gd name="connsiteX0" fmla="*/ 0 w 2192482"/>
                <a:gd name="connsiteY0" fmla="*/ 1880754 h 1880754"/>
                <a:gd name="connsiteX1" fmla="*/ 1163508 w 2192482"/>
                <a:gd name="connsiteY1" fmla="*/ 1870550 h 1880754"/>
                <a:gd name="connsiteX2" fmla="*/ 1046375 w 2192482"/>
                <a:gd name="connsiteY2" fmla="*/ 25388 h 1880754"/>
                <a:gd name="connsiteX3" fmla="*/ 2192482 w 2192482"/>
                <a:gd name="connsiteY3" fmla="*/ 0 h 1880754"/>
                <a:gd name="connsiteX0" fmla="*/ 0 w 2192482"/>
                <a:gd name="connsiteY0" fmla="*/ 1880754 h 1880754"/>
                <a:gd name="connsiteX1" fmla="*/ 1033360 w 2192482"/>
                <a:gd name="connsiteY1" fmla="*/ 1870549 h 1880754"/>
                <a:gd name="connsiteX2" fmla="*/ 1046375 w 2192482"/>
                <a:gd name="connsiteY2" fmla="*/ 25388 h 1880754"/>
                <a:gd name="connsiteX3" fmla="*/ 2192482 w 2192482"/>
                <a:gd name="connsiteY3" fmla="*/ 0 h 1880754"/>
              </a:gdLst>
              <a:ahLst/>
              <a:cxnLst>
                <a:cxn ang="0">
                  <a:pos x="connsiteX0" y="connsiteY0"/>
                </a:cxn>
                <a:cxn ang="0">
                  <a:pos x="connsiteX1" y="connsiteY1"/>
                </a:cxn>
                <a:cxn ang="0">
                  <a:pos x="connsiteX2" y="connsiteY2"/>
                </a:cxn>
                <a:cxn ang="0">
                  <a:pos x="connsiteX3" y="connsiteY3"/>
                </a:cxn>
              </a:cxnLst>
              <a:rect l="l" t="t" r="r" b="b"/>
              <a:pathLst>
                <a:path w="2192482" h="1880754">
                  <a:moveTo>
                    <a:pt x="0" y="1880754"/>
                  </a:moveTo>
                  <a:lnTo>
                    <a:pt x="1033360" y="1870549"/>
                  </a:lnTo>
                  <a:cubicBezTo>
                    <a:pt x="1037698" y="1255495"/>
                    <a:pt x="1042037" y="640442"/>
                    <a:pt x="1046375" y="25388"/>
                  </a:cubicBezTo>
                  <a:cubicBezTo>
                    <a:pt x="1389366" y="21986"/>
                    <a:pt x="1849491" y="3402"/>
                    <a:pt x="2192482" y="0"/>
                  </a:cubicBezTo>
                </a:path>
              </a:pathLst>
            </a:custGeom>
            <a:noFill/>
            <a:ln w="19050">
              <a:solidFill>
                <a:srgbClr val="7030A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5" name="フリーフォーム: 図形 24">
              <a:extLst>
                <a:ext uri="{FF2B5EF4-FFF2-40B4-BE49-F238E27FC236}">
                  <a16:creationId xmlns:a16="http://schemas.microsoft.com/office/drawing/2014/main" id="{87D51480-18A1-A337-A327-67101455A4C4}"/>
                </a:ext>
              </a:extLst>
            </p:cNvPr>
            <p:cNvSpPr/>
            <p:nvPr/>
          </p:nvSpPr>
          <p:spPr>
            <a:xfrm>
              <a:off x="4042064" y="1704109"/>
              <a:ext cx="2447089" cy="1266388"/>
            </a:xfrm>
            <a:custGeom>
              <a:avLst/>
              <a:gdLst>
                <a:gd name="connsiteX0" fmla="*/ 0 w 2389909"/>
                <a:gd name="connsiteY0" fmla="*/ 0 h 1257300"/>
                <a:gd name="connsiteX1" fmla="*/ 0 w 2389909"/>
                <a:gd name="connsiteY1" fmla="*/ 924791 h 1257300"/>
                <a:gd name="connsiteX2" fmla="*/ 945572 w 2389909"/>
                <a:gd name="connsiteY2" fmla="*/ 924791 h 1257300"/>
                <a:gd name="connsiteX3" fmla="*/ 945572 w 2389909"/>
                <a:gd name="connsiteY3" fmla="*/ 1257300 h 1257300"/>
                <a:gd name="connsiteX4" fmla="*/ 2389909 w 2389909"/>
                <a:gd name="connsiteY4" fmla="*/ 1257300 h 1257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909" h="1257300">
                  <a:moveTo>
                    <a:pt x="0" y="0"/>
                  </a:moveTo>
                  <a:lnTo>
                    <a:pt x="0" y="924791"/>
                  </a:lnTo>
                  <a:lnTo>
                    <a:pt x="945572" y="924791"/>
                  </a:lnTo>
                  <a:lnTo>
                    <a:pt x="945572" y="1257300"/>
                  </a:lnTo>
                  <a:lnTo>
                    <a:pt x="2389909" y="1257300"/>
                  </a:lnTo>
                </a:path>
              </a:pathLst>
            </a:custGeom>
            <a:noFill/>
            <a:ln w="19050">
              <a:solidFill>
                <a:srgbClr val="7030A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8" name="フローチャート: 和接合 27">
              <a:extLst>
                <a:ext uri="{FF2B5EF4-FFF2-40B4-BE49-F238E27FC236}">
                  <a16:creationId xmlns:a16="http://schemas.microsoft.com/office/drawing/2014/main" id="{786110AC-6E35-BF9A-3CE8-72E228D4B906}"/>
                </a:ext>
              </a:extLst>
            </p:cNvPr>
            <p:cNvSpPr/>
            <p:nvPr/>
          </p:nvSpPr>
          <p:spPr>
            <a:xfrm>
              <a:off x="6417781" y="2157840"/>
              <a:ext cx="216024" cy="194315"/>
            </a:xfrm>
            <a:prstGeom prst="flowChartSummingJunction">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49" name="グループ化 48">
              <a:extLst>
                <a:ext uri="{FF2B5EF4-FFF2-40B4-BE49-F238E27FC236}">
                  <a16:creationId xmlns:a16="http://schemas.microsoft.com/office/drawing/2014/main" id="{0EA69BF1-F494-C6B2-5D71-BA6047727463}"/>
                </a:ext>
              </a:extLst>
            </p:cNvPr>
            <p:cNvGrpSpPr/>
            <p:nvPr/>
          </p:nvGrpSpPr>
          <p:grpSpPr>
            <a:xfrm>
              <a:off x="6610574" y="2391602"/>
              <a:ext cx="496345" cy="261610"/>
              <a:chOff x="8162963" y="3185271"/>
              <a:chExt cx="496345" cy="261610"/>
            </a:xfrm>
          </p:grpSpPr>
          <p:sp>
            <p:nvSpPr>
              <p:cNvPr id="35" name="矢印: 五方向 34">
                <a:extLst>
                  <a:ext uri="{FF2B5EF4-FFF2-40B4-BE49-F238E27FC236}">
                    <a16:creationId xmlns:a16="http://schemas.microsoft.com/office/drawing/2014/main" id="{338E1070-7FBC-1173-5080-FD6A60EED334}"/>
                  </a:ext>
                </a:extLst>
              </p:cNvPr>
              <p:cNvSpPr/>
              <p:nvPr/>
            </p:nvSpPr>
            <p:spPr>
              <a:xfrm flipH="1">
                <a:off x="8162963" y="3219725"/>
                <a:ext cx="443391" cy="208410"/>
              </a:xfrm>
              <a:prstGeom prst="homePlate">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8" name="テキスト ボックス 47">
                <a:extLst>
                  <a:ext uri="{FF2B5EF4-FFF2-40B4-BE49-F238E27FC236}">
                    <a16:creationId xmlns:a16="http://schemas.microsoft.com/office/drawing/2014/main" id="{D7221588-C801-E725-1CFB-59F8FF2F2605}"/>
                  </a:ext>
                </a:extLst>
              </p:cNvPr>
              <p:cNvSpPr txBox="1"/>
              <p:nvPr/>
            </p:nvSpPr>
            <p:spPr>
              <a:xfrm>
                <a:off x="8181292" y="3185271"/>
                <a:ext cx="478016" cy="261610"/>
              </a:xfrm>
              <a:prstGeom prst="rect">
                <a:avLst/>
              </a:prstGeom>
              <a:noFill/>
            </p:spPr>
            <p:txBody>
              <a:bodyPr wrap="none" rtlCol="0">
                <a:spAutoFit/>
              </a:bodyPr>
              <a:lstStyle/>
              <a:p>
                <a:pPr algn="ctr"/>
                <a:r>
                  <a:rPr lang="en-US" altLang="ja-JP" sz="1100" dirty="0">
                    <a:sym typeface="Symbol" panose="05050102010706020507" pitchFamily="18" charset="2"/>
                  </a:rPr>
                  <a:t>DAC</a:t>
                </a:r>
                <a:endParaRPr lang="ja-JP" altLang="en-US" sz="1100" dirty="0"/>
              </a:p>
            </p:txBody>
          </p:sp>
        </p:grpSp>
        <p:sp>
          <p:nvSpPr>
            <p:cNvPr id="52" name="フリーフォーム: 図形 51">
              <a:extLst>
                <a:ext uri="{FF2B5EF4-FFF2-40B4-BE49-F238E27FC236}">
                  <a16:creationId xmlns:a16="http://schemas.microsoft.com/office/drawing/2014/main" id="{F0C0E984-A477-3A8B-FDDA-061546CA7794}"/>
                </a:ext>
              </a:extLst>
            </p:cNvPr>
            <p:cNvSpPr/>
            <p:nvPr/>
          </p:nvSpPr>
          <p:spPr>
            <a:xfrm>
              <a:off x="6511782" y="2357122"/>
              <a:ext cx="103909" cy="166255"/>
            </a:xfrm>
            <a:custGeom>
              <a:avLst/>
              <a:gdLst>
                <a:gd name="connsiteX0" fmla="*/ 103909 w 103909"/>
                <a:gd name="connsiteY0" fmla="*/ 166255 h 166255"/>
                <a:gd name="connsiteX1" fmla="*/ 0 w 103909"/>
                <a:gd name="connsiteY1" fmla="*/ 166255 h 166255"/>
                <a:gd name="connsiteX2" fmla="*/ 0 w 103909"/>
                <a:gd name="connsiteY2" fmla="*/ 0 h 166255"/>
              </a:gdLst>
              <a:ahLst/>
              <a:cxnLst>
                <a:cxn ang="0">
                  <a:pos x="connsiteX0" y="connsiteY0"/>
                </a:cxn>
                <a:cxn ang="0">
                  <a:pos x="connsiteX1" y="connsiteY1"/>
                </a:cxn>
                <a:cxn ang="0">
                  <a:pos x="connsiteX2" y="connsiteY2"/>
                </a:cxn>
              </a:cxnLst>
              <a:rect l="l" t="t" r="r" b="b"/>
              <a:pathLst>
                <a:path w="103909" h="166255">
                  <a:moveTo>
                    <a:pt x="103909" y="166255"/>
                  </a:moveTo>
                  <a:lnTo>
                    <a:pt x="0" y="166255"/>
                  </a:lnTo>
                  <a:lnTo>
                    <a:pt x="0" y="0"/>
                  </a:lnTo>
                </a:path>
              </a:pathLst>
            </a:custGeom>
            <a:noFill/>
            <a:ln>
              <a:solidFill>
                <a:srgbClr val="7030A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53" name="グループ化 52">
              <a:extLst>
                <a:ext uri="{FF2B5EF4-FFF2-40B4-BE49-F238E27FC236}">
                  <a16:creationId xmlns:a16="http://schemas.microsoft.com/office/drawing/2014/main" id="{AC448C68-B45F-A812-7BF4-7DD3A88CDC7B}"/>
                </a:ext>
              </a:extLst>
            </p:cNvPr>
            <p:cNvGrpSpPr/>
            <p:nvPr/>
          </p:nvGrpSpPr>
          <p:grpSpPr>
            <a:xfrm>
              <a:off x="6493677" y="2821168"/>
              <a:ext cx="496346" cy="261610"/>
              <a:chOff x="8162963" y="3185271"/>
              <a:chExt cx="496346" cy="261610"/>
            </a:xfrm>
          </p:grpSpPr>
          <p:sp>
            <p:nvSpPr>
              <p:cNvPr id="59" name="矢印: 五方向 58">
                <a:extLst>
                  <a:ext uri="{FF2B5EF4-FFF2-40B4-BE49-F238E27FC236}">
                    <a16:creationId xmlns:a16="http://schemas.microsoft.com/office/drawing/2014/main" id="{F8DAA521-C857-AB1A-7F4C-E0D52ABB4388}"/>
                  </a:ext>
                </a:extLst>
              </p:cNvPr>
              <p:cNvSpPr/>
              <p:nvPr/>
            </p:nvSpPr>
            <p:spPr>
              <a:xfrm flipH="1">
                <a:off x="8162963" y="3219725"/>
                <a:ext cx="443391" cy="208410"/>
              </a:xfrm>
              <a:prstGeom prst="homePlate">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0" name="テキスト ボックス 59">
                <a:extLst>
                  <a:ext uri="{FF2B5EF4-FFF2-40B4-BE49-F238E27FC236}">
                    <a16:creationId xmlns:a16="http://schemas.microsoft.com/office/drawing/2014/main" id="{87BF0F83-FCAC-0122-F14F-EFE88B360675}"/>
                  </a:ext>
                </a:extLst>
              </p:cNvPr>
              <p:cNvSpPr txBox="1"/>
              <p:nvPr/>
            </p:nvSpPr>
            <p:spPr>
              <a:xfrm>
                <a:off x="8181293" y="3185271"/>
                <a:ext cx="478016" cy="261610"/>
              </a:xfrm>
              <a:prstGeom prst="rect">
                <a:avLst/>
              </a:prstGeom>
              <a:noFill/>
            </p:spPr>
            <p:txBody>
              <a:bodyPr wrap="none" rtlCol="0">
                <a:spAutoFit/>
              </a:bodyPr>
              <a:lstStyle/>
              <a:p>
                <a:pPr algn="ctr"/>
                <a:r>
                  <a:rPr lang="en-US" altLang="ja-JP" sz="1100" dirty="0">
                    <a:sym typeface="Symbol" panose="05050102010706020507" pitchFamily="18" charset="2"/>
                  </a:rPr>
                  <a:t>ADC</a:t>
                </a:r>
                <a:endParaRPr lang="ja-JP" altLang="en-US" sz="1100" dirty="0"/>
              </a:p>
            </p:txBody>
          </p:sp>
        </p:grpSp>
        <p:grpSp>
          <p:nvGrpSpPr>
            <p:cNvPr id="61" name="グループ化 60">
              <a:extLst>
                <a:ext uri="{FF2B5EF4-FFF2-40B4-BE49-F238E27FC236}">
                  <a16:creationId xmlns:a16="http://schemas.microsoft.com/office/drawing/2014/main" id="{90ABC8E9-13C3-D5F4-9A33-51E644BF2CF6}"/>
                </a:ext>
              </a:extLst>
            </p:cNvPr>
            <p:cNvGrpSpPr/>
            <p:nvPr/>
          </p:nvGrpSpPr>
          <p:grpSpPr>
            <a:xfrm>
              <a:off x="6489153" y="3169714"/>
              <a:ext cx="496346" cy="261610"/>
              <a:chOff x="8162963" y="3185271"/>
              <a:chExt cx="496346" cy="261610"/>
            </a:xfrm>
          </p:grpSpPr>
          <p:sp>
            <p:nvSpPr>
              <p:cNvPr id="62" name="矢印: 五方向 61">
                <a:extLst>
                  <a:ext uri="{FF2B5EF4-FFF2-40B4-BE49-F238E27FC236}">
                    <a16:creationId xmlns:a16="http://schemas.microsoft.com/office/drawing/2014/main" id="{58FB9C5F-0F1D-91DE-37A5-ACAD1CA978FA}"/>
                  </a:ext>
                </a:extLst>
              </p:cNvPr>
              <p:cNvSpPr/>
              <p:nvPr/>
            </p:nvSpPr>
            <p:spPr>
              <a:xfrm flipH="1">
                <a:off x="8162963" y="3219725"/>
                <a:ext cx="443391" cy="208410"/>
              </a:xfrm>
              <a:prstGeom prst="homePlate">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3" name="テキスト ボックス 62">
                <a:extLst>
                  <a:ext uri="{FF2B5EF4-FFF2-40B4-BE49-F238E27FC236}">
                    <a16:creationId xmlns:a16="http://schemas.microsoft.com/office/drawing/2014/main" id="{776D0E84-00A6-5436-019C-9B8B6323EB0B}"/>
                  </a:ext>
                </a:extLst>
              </p:cNvPr>
              <p:cNvSpPr txBox="1"/>
              <p:nvPr/>
            </p:nvSpPr>
            <p:spPr>
              <a:xfrm>
                <a:off x="8181293" y="3185271"/>
                <a:ext cx="478016" cy="261610"/>
              </a:xfrm>
              <a:prstGeom prst="rect">
                <a:avLst/>
              </a:prstGeom>
              <a:noFill/>
            </p:spPr>
            <p:txBody>
              <a:bodyPr wrap="none" rtlCol="0">
                <a:spAutoFit/>
              </a:bodyPr>
              <a:lstStyle/>
              <a:p>
                <a:pPr algn="ctr"/>
                <a:r>
                  <a:rPr lang="en-US" altLang="ja-JP" sz="1100" dirty="0">
                    <a:sym typeface="Symbol" panose="05050102010706020507" pitchFamily="18" charset="2"/>
                  </a:rPr>
                  <a:t>ADC</a:t>
                </a:r>
                <a:endParaRPr lang="ja-JP" altLang="en-US" sz="1100" dirty="0"/>
              </a:p>
            </p:txBody>
          </p:sp>
        </p:grpSp>
        <p:grpSp>
          <p:nvGrpSpPr>
            <p:cNvPr id="64" name="グループ化 63">
              <a:extLst>
                <a:ext uri="{FF2B5EF4-FFF2-40B4-BE49-F238E27FC236}">
                  <a16:creationId xmlns:a16="http://schemas.microsoft.com/office/drawing/2014/main" id="{3B4FB618-3FEF-1278-9DF2-763C60A071B1}"/>
                </a:ext>
              </a:extLst>
            </p:cNvPr>
            <p:cNvGrpSpPr/>
            <p:nvPr/>
          </p:nvGrpSpPr>
          <p:grpSpPr>
            <a:xfrm>
              <a:off x="6489153" y="3482978"/>
              <a:ext cx="496346" cy="261610"/>
              <a:chOff x="8162963" y="3185271"/>
              <a:chExt cx="496346" cy="261610"/>
            </a:xfrm>
          </p:grpSpPr>
          <p:sp>
            <p:nvSpPr>
              <p:cNvPr id="65" name="矢印: 五方向 64">
                <a:extLst>
                  <a:ext uri="{FF2B5EF4-FFF2-40B4-BE49-F238E27FC236}">
                    <a16:creationId xmlns:a16="http://schemas.microsoft.com/office/drawing/2014/main" id="{3F2412AA-2BDC-A7ED-1CAC-6E44E92F6409}"/>
                  </a:ext>
                </a:extLst>
              </p:cNvPr>
              <p:cNvSpPr/>
              <p:nvPr/>
            </p:nvSpPr>
            <p:spPr>
              <a:xfrm flipH="1">
                <a:off x="8162963" y="3219725"/>
                <a:ext cx="443391" cy="208410"/>
              </a:xfrm>
              <a:prstGeom prst="homePlate">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6" name="テキスト ボックス 65">
                <a:extLst>
                  <a:ext uri="{FF2B5EF4-FFF2-40B4-BE49-F238E27FC236}">
                    <a16:creationId xmlns:a16="http://schemas.microsoft.com/office/drawing/2014/main" id="{A94925C5-7BB6-BB7A-1C05-E2389A78411C}"/>
                  </a:ext>
                </a:extLst>
              </p:cNvPr>
              <p:cNvSpPr txBox="1"/>
              <p:nvPr/>
            </p:nvSpPr>
            <p:spPr>
              <a:xfrm>
                <a:off x="8181293" y="3185271"/>
                <a:ext cx="478016" cy="261610"/>
              </a:xfrm>
              <a:prstGeom prst="rect">
                <a:avLst/>
              </a:prstGeom>
              <a:noFill/>
            </p:spPr>
            <p:txBody>
              <a:bodyPr wrap="none" rtlCol="0">
                <a:spAutoFit/>
              </a:bodyPr>
              <a:lstStyle/>
              <a:p>
                <a:pPr algn="ctr"/>
                <a:r>
                  <a:rPr lang="en-US" altLang="ja-JP" sz="1100" dirty="0">
                    <a:sym typeface="Symbol" panose="05050102010706020507" pitchFamily="18" charset="2"/>
                  </a:rPr>
                  <a:t>ADC</a:t>
                </a:r>
                <a:endParaRPr lang="ja-JP" altLang="en-US" sz="1100" dirty="0"/>
              </a:p>
            </p:txBody>
          </p:sp>
        </p:grpSp>
        <p:sp>
          <p:nvSpPr>
            <p:cNvPr id="67" name="フローチャート: 結合子 66">
              <a:extLst>
                <a:ext uri="{FF2B5EF4-FFF2-40B4-BE49-F238E27FC236}">
                  <a16:creationId xmlns:a16="http://schemas.microsoft.com/office/drawing/2014/main" id="{A246D187-2C9F-8121-7AF1-18CBB7302280}"/>
                </a:ext>
              </a:extLst>
            </p:cNvPr>
            <p:cNvSpPr/>
            <p:nvPr/>
          </p:nvSpPr>
          <p:spPr>
            <a:xfrm>
              <a:off x="7561626" y="2908806"/>
              <a:ext cx="151741" cy="130804"/>
            </a:xfrm>
            <a:prstGeom prst="flowChartConnector">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8" name="フローチャート: 結合子 67">
              <a:extLst>
                <a:ext uri="{FF2B5EF4-FFF2-40B4-BE49-F238E27FC236}">
                  <a16:creationId xmlns:a16="http://schemas.microsoft.com/office/drawing/2014/main" id="{4DC0DD54-0CFB-6684-C704-2F2B6281CFD1}"/>
                </a:ext>
              </a:extLst>
            </p:cNvPr>
            <p:cNvSpPr/>
            <p:nvPr/>
          </p:nvSpPr>
          <p:spPr>
            <a:xfrm>
              <a:off x="7591993" y="3693272"/>
              <a:ext cx="151741" cy="130804"/>
            </a:xfrm>
            <a:prstGeom prst="flowChartConnector">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70" name="直線矢印コネクタ 69">
              <a:extLst>
                <a:ext uri="{FF2B5EF4-FFF2-40B4-BE49-F238E27FC236}">
                  <a16:creationId xmlns:a16="http://schemas.microsoft.com/office/drawing/2014/main" id="{971E2CC9-4AB2-C07E-26BD-8DA8327CAAEA}"/>
                </a:ext>
              </a:extLst>
            </p:cNvPr>
            <p:cNvCxnSpPr>
              <a:cxnSpLocks/>
            </p:cNvCxnSpPr>
            <p:nvPr/>
          </p:nvCxnSpPr>
          <p:spPr>
            <a:xfrm>
              <a:off x="6940672" y="2969519"/>
              <a:ext cx="631330"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292CCC3A-4367-BAE8-DE11-D99757AF0038}"/>
                </a:ext>
              </a:extLst>
            </p:cNvPr>
            <p:cNvCxnSpPr>
              <a:cxnSpLocks/>
            </p:cNvCxnSpPr>
            <p:nvPr/>
          </p:nvCxnSpPr>
          <p:spPr>
            <a:xfrm>
              <a:off x="7357193" y="3763539"/>
              <a:ext cx="238107"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72" name="テキスト ボックス 71">
              <a:extLst>
                <a:ext uri="{FF2B5EF4-FFF2-40B4-BE49-F238E27FC236}">
                  <a16:creationId xmlns:a16="http://schemas.microsoft.com/office/drawing/2014/main" id="{228597A4-2607-63BD-AE18-A8924891B140}"/>
                </a:ext>
              </a:extLst>
            </p:cNvPr>
            <p:cNvSpPr txBox="1"/>
            <p:nvPr/>
          </p:nvSpPr>
          <p:spPr>
            <a:xfrm>
              <a:off x="7232933" y="3970103"/>
              <a:ext cx="785793" cy="261610"/>
            </a:xfrm>
            <a:prstGeom prst="rect">
              <a:avLst/>
            </a:prstGeom>
            <a:noFill/>
          </p:spPr>
          <p:txBody>
            <a:bodyPr wrap="none" rtlCol="0">
              <a:spAutoFit/>
            </a:bodyPr>
            <a:lstStyle/>
            <a:p>
              <a:pPr algn="ctr"/>
              <a:r>
                <a:rPr lang="en-US" altLang="ja-JP" sz="1100" dirty="0">
                  <a:sym typeface="Symbol" panose="05050102010706020507" pitchFamily="18" charset="2"/>
                </a:rPr>
                <a:t>Set value</a:t>
              </a:r>
              <a:endParaRPr lang="ja-JP" altLang="en-US" sz="1100" dirty="0"/>
            </a:p>
          </p:txBody>
        </p:sp>
        <p:sp>
          <p:nvSpPr>
            <p:cNvPr id="78" name="フローチャート: 論理積ゲート 77">
              <a:extLst>
                <a:ext uri="{FF2B5EF4-FFF2-40B4-BE49-F238E27FC236}">
                  <a16:creationId xmlns:a16="http://schemas.microsoft.com/office/drawing/2014/main" id="{EF8FA022-5260-7A1C-6930-0A933FCC1E7F}"/>
                </a:ext>
              </a:extLst>
            </p:cNvPr>
            <p:cNvSpPr/>
            <p:nvPr/>
          </p:nvSpPr>
          <p:spPr>
            <a:xfrm>
              <a:off x="7156661" y="3568904"/>
              <a:ext cx="200532" cy="430886"/>
            </a:xfrm>
            <a:prstGeom prst="flowChartDelay">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3" name="テキスト ボックス 172">
              <a:extLst>
                <a:ext uri="{FF2B5EF4-FFF2-40B4-BE49-F238E27FC236}">
                  <a16:creationId xmlns:a16="http://schemas.microsoft.com/office/drawing/2014/main" id="{21297C91-2E06-41BD-BB6C-3333FEF8E635}"/>
                </a:ext>
              </a:extLst>
            </p:cNvPr>
            <p:cNvSpPr txBox="1"/>
            <p:nvPr/>
          </p:nvSpPr>
          <p:spPr>
            <a:xfrm>
              <a:off x="4800707" y="4859986"/>
              <a:ext cx="1305165" cy="430887"/>
            </a:xfrm>
            <a:prstGeom prst="rect">
              <a:avLst/>
            </a:prstGeom>
            <a:solidFill>
              <a:schemeClr val="bg1"/>
            </a:solidFill>
          </p:spPr>
          <p:txBody>
            <a:bodyPr wrap="none" rtlCol="0">
              <a:spAutoFit/>
            </a:bodyPr>
            <a:lstStyle/>
            <a:p>
              <a:r>
                <a:rPr lang="en-US" altLang="ja-JP" sz="1100" dirty="0">
                  <a:sym typeface="Symbol" panose="05050102010706020507" pitchFamily="18" charset="2"/>
                </a:rPr>
                <a:t>117 kW (200 mA)</a:t>
              </a:r>
            </a:p>
            <a:p>
              <a:r>
                <a:rPr lang="en-US" altLang="ja-JP" sz="1100" dirty="0">
                  <a:sym typeface="Symbol" panose="05050102010706020507" pitchFamily="18" charset="2"/>
                </a:rPr>
                <a:t>54 kW (no beam)</a:t>
              </a:r>
              <a:endParaRPr lang="ja-JP" altLang="en-US" sz="1100" dirty="0"/>
            </a:p>
          </p:txBody>
        </p:sp>
        <p:cxnSp>
          <p:nvCxnSpPr>
            <p:cNvPr id="82" name="直線矢印コネクタ 81">
              <a:extLst>
                <a:ext uri="{FF2B5EF4-FFF2-40B4-BE49-F238E27FC236}">
                  <a16:creationId xmlns:a16="http://schemas.microsoft.com/office/drawing/2014/main" id="{E096DAD2-6C9A-6693-59EC-1F571A978ECF}"/>
                </a:ext>
              </a:extLst>
            </p:cNvPr>
            <p:cNvCxnSpPr>
              <a:cxnSpLocks/>
            </p:cNvCxnSpPr>
            <p:nvPr/>
          </p:nvCxnSpPr>
          <p:spPr>
            <a:xfrm>
              <a:off x="6926240" y="3647597"/>
              <a:ext cx="238107"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id="{8D1F8EEF-8375-B1D7-8693-78C66EEA5333}"/>
                </a:ext>
              </a:extLst>
            </p:cNvPr>
            <p:cNvCxnSpPr>
              <a:cxnSpLocks/>
            </p:cNvCxnSpPr>
            <p:nvPr/>
          </p:nvCxnSpPr>
          <p:spPr>
            <a:xfrm>
              <a:off x="6926240" y="3801256"/>
              <a:ext cx="238107"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E35AF1CA-2776-A896-3FD0-487CE3FACB4F}"/>
                </a:ext>
              </a:extLst>
            </p:cNvPr>
            <p:cNvCxnSpPr>
              <a:cxnSpLocks/>
            </p:cNvCxnSpPr>
            <p:nvPr/>
          </p:nvCxnSpPr>
          <p:spPr>
            <a:xfrm>
              <a:off x="7045293" y="3865502"/>
              <a:ext cx="0" cy="191209"/>
            </a:xfrm>
            <a:prstGeom prst="line">
              <a:avLst/>
            </a:prstGeom>
            <a:ln w="28575">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A9AE5A86-B8E6-842E-7B1C-419A0014939C}"/>
                </a:ext>
              </a:extLst>
            </p:cNvPr>
            <p:cNvCxnSpPr>
              <a:cxnSpLocks/>
            </p:cNvCxnSpPr>
            <p:nvPr/>
          </p:nvCxnSpPr>
          <p:spPr>
            <a:xfrm>
              <a:off x="6745507" y="3790411"/>
              <a:ext cx="0" cy="266300"/>
            </a:xfrm>
            <a:prstGeom prst="line">
              <a:avLst/>
            </a:prstGeom>
            <a:ln w="28575">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91" name="直線矢印コネクタ 90">
              <a:extLst>
                <a:ext uri="{FF2B5EF4-FFF2-40B4-BE49-F238E27FC236}">
                  <a16:creationId xmlns:a16="http://schemas.microsoft.com/office/drawing/2014/main" id="{401AD799-96FE-2D53-253A-878869B2D465}"/>
                </a:ext>
              </a:extLst>
            </p:cNvPr>
            <p:cNvCxnSpPr>
              <a:cxnSpLocks/>
            </p:cNvCxnSpPr>
            <p:nvPr/>
          </p:nvCxnSpPr>
          <p:spPr>
            <a:xfrm rot="16200000">
              <a:off x="7341826" y="3359821"/>
              <a:ext cx="631330"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7" name="直線矢印コネクタ 96">
              <a:extLst>
                <a:ext uri="{FF2B5EF4-FFF2-40B4-BE49-F238E27FC236}">
                  <a16:creationId xmlns:a16="http://schemas.microsoft.com/office/drawing/2014/main" id="{2714D959-33AB-19D6-E5AA-EFF32020A6D8}"/>
                </a:ext>
              </a:extLst>
            </p:cNvPr>
            <p:cNvCxnSpPr>
              <a:cxnSpLocks/>
            </p:cNvCxnSpPr>
            <p:nvPr/>
          </p:nvCxnSpPr>
          <p:spPr>
            <a:xfrm flipV="1">
              <a:off x="7657491" y="3801256"/>
              <a:ext cx="0" cy="23330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99" name="フリーフォーム: 図形 98">
              <a:extLst>
                <a:ext uri="{FF2B5EF4-FFF2-40B4-BE49-F238E27FC236}">
                  <a16:creationId xmlns:a16="http://schemas.microsoft.com/office/drawing/2014/main" id="{BCCBE394-8CFE-8152-7A1F-C420F740FFC3}"/>
                </a:ext>
              </a:extLst>
            </p:cNvPr>
            <p:cNvSpPr/>
            <p:nvPr/>
          </p:nvSpPr>
          <p:spPr>
            <a:xfrm>
              <a:off x="7055427" y="2514600"/>
              <a:ext cx="581891" cy="374073"/>
            </a:xfrm>
            <a:custGeom>
              <a:avLst/>
              <a:gdLst>
                <a:gd name="connsiteX0" fmla="*/ 581891 w 581891"/>
                <a:gd name="connsiteY0" fmla="*/ 374073 h 374073"/>
                <a:gd name="connsiteX1" fmla="*/ 581891 w 581891"/>
                <a:gd name="connsiteY1" fmla="*/ 0 h 374073"/>
                <a:gd name="connsiteX2" fmla="*/ 0 w 581891"/>
                <a:gd name="connsiteY2" fmla="*/ 0 h 374073"/>
              </a:gdLst>
              <a:ahLst/>
              <a:cxnLst>
                <a:cxn ang="0">
                  <a:pos x="connsiteX0" y="connsiteY0"/>
                </a:cxn>
                <a:cxn ang="0">
                  <a:pos x="connsiteX1" y="connsiteY1"/>
                </a:cxn>
                <a:cxn ang="0">
                  <a:pos x="connsiteX2" y="connsiteY2"/>
                </a:cxn>
              </a:cxnLst>
              <a:rect l="l" t="t" r="r" b="b"/>
              <a:pathLst>
                <a:path w="581891" h="374073">
                  <a:moveTo>
                    <a:pt x="581891" y="374073"/>
                  </a:moveTo>
                  <a:lnTo>
                    <a:pt x="581891" y="0"/>
                  </a:lnTo>
                  <a:lnTo>
                    <a:pt x="0" y="0"/>
                  </a:lnTo>
                </a:path>
              </a:pathLst>
            </a:custGeom>
            <a:noFill/>
            <a:ln w="19050">
              <a:solidFill>
                <a:srgbClr val="7030A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0" name="テキスト ボックス 99">
              <a:extLst>
                <a:ext uri="{FF2B5EF4-FFF2-40B4-BE49-F238E27FC236}">
                  <a16:creationId xmlns:a16="http://schemas.microsoft.com/office/drawing/2014/main" id="{822EA950-DB34-A726-EC8C-A9F62B11DFB6}"/>
                </a:ext>
              </a:extLst>
            </p:cNvPr>
            <p:cNvSpPr txBox="1"/>
            <p:nvPr/>
          </p:nvSpPr>
          <p:spPr>
            <a:xfrm>
              <a:off x="6820658" y="2687776"/>
              <a:ext cx="942887" cy="261610"/>
            </a:xfrm>
            <a:prstGeom prst="rect">
              <a:avLst/>
            </a:prstGeom>
            <a:noFill/>
          </p:spPr>
          <p:txBody>
            <a:bodyPr wrap="none" rtlCol="0">
              <a:spAutoFit/>
            </a:bodyPr>
            <a:lstStyle/>
            <a:p>
              <a:pPr algn="ctr"/>
              <a:r>
                <a:rPr lang="en-US" altLang="ja-JP" sz="1100" dirty="0">
                  <a:sym typeface="Symbol" panose="05050102010706020507" pitchFamily="18" charset="2"/>
                </a:rPr>
                <a:t>Klystron FB</a:t>
              </a:r>
              <a:endParaRPr lang="ja-JP" altLang="en-US" sz="1100" dirty="0"/>
            </a:p>
          </p:txBody>
        </p:sp>
        <p:sp>
          <p:nvSpPr>
            <p:cNvPr id="101" name="テキスト ボックス 100">
              <a:extLst>
                <a:ext uri="{FF2B5EF4-FFF2-40B4-BE49-F238E27FC236}">
                  <a16:creationId xmlns:a16="http://schemas.microsoft.com/office/drawing/2014/main" id="{DE483508-B836-1177-B209-E02549D91862}"/>
                </a:ext>
              </a:extLst>
            </p:cNvPr>
            <p:cNvSpPr txBox="1"/>
            <p:nvPr/>
          </p:nvSpPr>
          <p:spPr>
            <a:xfrm>
              <a:off x="6957230" y="3296949"/>
              <a:ext cx="805029" cy="261610"/>
            </a:xfrm>
            <a:prstGeom prst="rect">
              <a:avLst/>
            </a:prstGeom>
            <a:noFill/>
          </p:spPr>
          <p:txBody>
            <a:bodyPr wrap="none" rtlCol="0">
              <a:spAutoFit/>
            </a:bodyPr>
            <a:lstStyle/>
            <a:p>
              <a:pPr algn="ctr"/>
              <a:r>
                <a:rPr lang="en-US" altLang="ja-JP" sz="1100" dirty="0">
                  <a:sym typeface="Symbol" panose="05050102010706020507" pitchFamily="18" charset="2"/>
                </a:rPr>
                <a:t>Cavity FB</a:t>
              </a:r>
              <a:endParaRPr lang="ja-JP" altLang="en-US" sz="1100" dirty="0"/>
            </a:p>
          </p:txBody>
        </p:sp>
        <p:sp>
          <p:nvSpPr>
            <p:cNvPr id="102" name="テキスト ボックス 101">
              <a:extLst>
                <a:ext uri="{FF2B5EF4-FFF2-40B4-BE49-F238E27FC236}">
                  <a16:creationId xmlns:a16="http://schemas.microsoft.com/office/drawing/2014/main" id="{F4C000E9-E0C1-7E78-5FE2-52F04E7132EE}"/>
                </a:ext>
              </a:extLst>
            </p:cNvPr>
            <p:cNvSpPr txBox="1"/>
            <p:nvPr/>
          </p:nvSpPr>
          <p:spPr>
            <a:xfrm>
              <a:off x="6471520" y="3978443"/>
              <a:ext cx="922047" cy="261610"/>
            </a:xfrm>
            <a:prstGeom prst="rect">
              <a:avLst/>
            </a:prstGeom>
            <a:noFill/>
          </p:spPr>
          <p:txBody>
            <a:bodyPr wrap="none" rtlCol="0">
              <a:spAutoFit/>
            </a:bodyPr>
            <a:lstStyle/>
            <a:p>
              <a:pPr algn="ctr"/>
              <a:r>
                <a:rPr lang="en-US" altLang="ja-JP" sz="1100" dirty="0">
                  <a:sym typeface="Symbol" panose="05050102010706020507" pitchFamily="18" charset="2"/>
                </a:rPr>
                <a:t>Vector sum</a:t>
              </a:r>
              <a:endParaRPr lang="ja-JP" altLang="en-US" sz="1100" dirty="0"/>
            </a:p>
          </p:txBody>
        </p:sp>
        <p:sp>
          <p:nvSpPr>
            <p:cNvPr id="104" name="テキスト ボックス 103">
              <a:extLst>
                <a:ext uri="{FF2B5EF4-FFF2-40B4-BE49-F238E27FC236}">
                  <a16:creationId xmlns:a16="http://schemas.microsoft.com/office/drawing/2014/main" id="{2A566A5B-47EC-6C69-667D-1B322D2A21E7}"/>
                </a:ext>
              </a:extLst>
            </p:cNvPr>
            <p:cNvSpPr txBox="1"/>
            <p:nvPr/>
          </p:nvSpPr>
          <p:spPr>
            <a:xfrm>
              <a:off x="6241713" y="1893396"/>
              <a:ext cx="1372492" cy="261610"/>
            </a:xfrm>
            <a:prstGeom prst="rect">
              <a:avLst/>
            </a:prstGeom>
            <a:noFill/>
          </p:spPr>
          <p:txBody>
            <a:bodyPr wrap="none" rtlCol="0">
              <a:spAutoFit/>
            </a:bodyPr>
            <a:lstStyle/>
            <a:p>
              <a:pPr algn="ctr"/>
              <a:r>
                <a:rPr lang="en-US" altLang="ja-JP" sz="1100" dirty="0">
                  <a:sym typeface="Symbol" panose="05050102010706020507" pitchFamily="18" charset="2"/>
                </a:rPr>
                <a:t>Vector modulation</a:t>
              </a:r>
              <a:endParaRPr lang="ja-JP" altLang="en-US" sz="1100" dirty="0"/>
            </a:p>
          </p:txBody>
        </p:sp>
        <p:cxnSp>
          <p:nvCxnSpPr>
            <p:cNvPr id="107" name="直線コネクタ 106">
              <a:extLst>
                <a:ext uri="{FF2B5EF4-FFF2-40B4-BE49-F238E27FC236}">
                  <a16:creationId xmlns:a16="http://schemas.microsoft.com/office/drawing/2014/main" id="{9DE04823-171A-F87F-771A-6F669BC262DF}"/>
                </a:ext>
              </a:extLst>
            </p:cNvPr>
            <p:cNvCxnSpPr>
              <a:cxnSpLocks/>
            </p:cNvCxnSpPr>
            <p:nvPr/>
          </p:nvCxnSpPr>
          <p:spPr>
            <a:xfrm>
              <a:off x="6650182" y="5463526"/>
              <a:ext cx="0" cy="191209"/>
            </a:xfrm>
            <a:prstGeom prst="line">
              <a:avLst/>
            </a:prstGeom>
            <a:ln w="28575">
              <a:solidFill>
                <a:srgbClr val="0070C0"/>
              </a:solidFill>
              <a:prstDash val="sysDot"/>
            </a:ln>
          </p:spPr>
          <p:style>
            <a:lnRef idx="1">
              <a:schemeClr val="accent1"/>
            </a:lnRef>
            <a:fillRef idx="0">
              <a:schemeClr val="accent1"/>
            </a:fillRef>
            <a:effectRef idx="0">
              <a:schemeClr val="accent1"/>
            </a:effectRef>
            <a:fontRef idx="minor">
              <a:schemeClr val="tx1"/>
            </a:fontRef>
          </p:style>
        </p:cxnSp>
      </p:grpSp>
      <p:pic>
        <p:nvPicPr>
          <p:cNvPr id="6" name="Picture 2">
            <a:extLst>
              <a:ext uri="{FF2B5EF4-FFF2-40B4-BE49-F238E27FC236}">
                <a16:creationId xmlns:a16="http://schemas.microsoft.com/office/drawing/2014/main" id="{8F1A6A31-B1AE-A867-45D6-CE6EE09682C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6024" t="22035" r="9097" b="40189"/>
          <a:stretch/>
        </p:blipFill>
        <p:spPr bwMode="auto">
          <a:xfrm rot="5400000">
            <a:off x="-899467" y="2626873"/>
            <a:ext cx="4539467" cy="2178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9" name="右矢印 18">
            <a:extLst>
              <a:ext uri="{FF2B5EF4-FFF2-40B4-BE49-F238E27FC236}">
                <a16:creationId xmlns:a16="http://schemas.microsoft.com/office/drawing/2014/main" id="{43AB7100-3C0A-318A-9DFD-BF043F5ABF35}"/>
              </a:ext>
            </a:extLst>
          </p:cNvPr>
          <p:cNvSpPr/>
          <p:nvPr/>
        </p:nvSpPr>
        <p:spPr>
          <a:xfrm>
            <a:off x="2778236" y="2991358"/>
            <a:ext cx="648277" cy="43764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3376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B56F74-AB72-A0D1-D832-9B5A0032E69D}"/>
              </a:ext>
            </a:extLst>
          </p:cNvPr>
          <p:cNvSpPr>
            <a:spLocks noGrp="1"/>
          </p:cNvSpPr>
          <p:nvPr>
            <p:ph type="title"/>
          </p:nvPr>
        </p:nvSpPr>
        <p:spPr/>
        <p:txBody>
          <a:bodyPr/>
          <a:lstStyle/>
          <a:p>
            <a:r>
              <a:rPr kumimoji="1" lang="en-US" altLang="ja-JP" dirty="0"/>
              <a:t>Contents</a:t>
            </a:r>
            <a:endParaRPr kumimoji="1" lang="ja-JP" altLang="en-US"/>
          </a:p>
        </p:txBody>
      </p:sp>
      <p:sp>
        <p:nvSpPr>
          <p:cNvPr id="3" name="コンテンツ プレースホルダー 2">
            <a:extLst>
              <a:ext uri="{FF2B5EF4-FFF2-40B4-BE49-F238E27FC236}">
                <a16:creationId xmlns:a16="http://schemas.microsoft.com/office/drawing/2014/main" id="{25433AC2-FE75-1822-F15C-DB800C206BD5}"/>
              </a:ext>
            </a:extLst>
          </p:cNvPr>
          <p:cNvSpPr>
            <a:spLocks noGrp="1"/>
          </p:cNvSpPr>
          <p:nvPr>
            <p:ph idx="1"/>
          </p:nvPr>
        </p:nvSpPr>
        <p:spPr>
          <a:xfrm>
            <a:off x="617483" y="1541846"/>
            <a:ext cx="10515600" cy="4351338"/>
          </a:xfrm>
        </p:spPr>
        <p:txBody>
          <a:bodyPr/>
          <a:lstStyle/>
          <a:p>
            <a:r>
              <a:rPr lang="en-US" altLang="ja-JP" b="1" dirty="0">
                <a:solidFill>
                  <a:schemeClr val="bg1">
                    <a:lumMod val="75000"/>
                  </a:schemeClr>
                </a:solidFill>
              </a:rPr>
              <a:t>S</a:t>
            </a:r>
            <a:r>
              <a:rPr kumimoji="1" lang="en-US" altLang="ja-JP" b="1" dirty="0">
                <a:solidFill>
                  <a:schemeClr val="bg1">
                    <a:lumMod val="75000"/>
                  </a:schemeClr>
                </a:solidFill>
              </a:rPr>
              <a:t>tatus of Current SPring-8</a:t>
            </a:r>
            <a:endParaRPr lang="en-US" altLang="ja-JP" b="1" dirty="0">
              <a:solidFill>
                <a:schemeClr val="bg1">
                  <a:lumMod val="75000"/>
                </a:schemeClr>
              </a:solidFill>
            </a:endParaRPr>
          </a:p>
          <a:p>
            <a:r>
              <a:rPr lang="en-US" altLang="ja-JP" b="1" dirty="0">
                <a:solidFill>
                  <a:schemeClr val="bg1">
                    <a:lumMod val="75000"/>
                  </a:schemeClr>
                </a:solidFill>
              </a:rPr>
              <a:t>Upgrade plan of SPring-8</a:t>
            </a:r>
          </a:p>
          <a:p>
            <a:endParaRPr kumimoji="1" lang="en-US" altLang="ja-JP" dirty="0"/>
          </a:p>
          <a:p>
            <a:r>
              <a:rPr lang="en-US" altLang="ja-JP" b="1" dirty="0"/>
              <a:t>Trouble in High Power RF components during user operation</a:t>
            </a:r>
            <a:endParaRPr kumimoji="1" lang="ja-JP" altLang="en-US" b="1"/>
          </a:p>
        </p:txBody>
      </p:sp>
    </p:spTree>
    <p:extLst>
      <p:ext uri="{BB962C8B-B14F-4D97-AF65-F5344CB8AC3E}">
        <p14:creationId xmlns:p14="http://schemas.microsoft.com/office/powerpoint/2010/main" val="2227946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374C32-012C-645D-D425-1E66B76522F5}"/>
              </a:ext>
            </a:extLst>
          </p:cNvPr>
          <p:cNvSpPr>
            <a:spLocks noGrp="1"/>
          </p:cNvSpPr>
          <p:nvPr>
            <p:ph type="title"/>
          </p:nvPr>
        </p:nvSpPr>
        <p:spPr>
          <a:xfrm>
            <a:off x="61172" y="365126"/>
            <a:ext cx="12032283" cy="848250"/>
          </a:xfrm>
        </p:spPr>
        <p:txBody>
          <a:bodyPr>
            <a:normAutofit/>
          </a:bodyPr>
          <a:lstStyle/>
          <a:p>
            <a:r>
              <a:rPr kumimoji="1" lang="en-US" altLang="ja-JP" dirty="0"/>
              <a:t>Trouble in High Power RF components</a:t>
            </a:r>
          </a:p>
        </p:txBody>
      </p:sp>
      <p:sp>
        <p:nvSpPr>
          <p:cNvPr id="3" name="コンテンツ プレースホルダー 2">
            <a:extLst>
              <a:ext uri="{FF2B5EF4-FFF2-40B4-BE49-F238E27FC236}">
                <a16:creationId xmlns:a16="http://schemas.microsoft.com/office/drawing/2014/main" id="{F2ED98FC-17EF-C5F3-EC78-1AEA30CB7322}"/>
              </a:ext>
            </a:extLst>
          </p:cNvPr>
          <p:cNvSpPr>
            <a:spLocks noGrp="1"/>
          </p:cNvSpPr>
          <p:nvPr>
            <p:ph idx="1"/>
          </p:nvPr>
        </p:nvSpPr>
        <p:spPr>
          <a:xfrm>
            <a:off x="732137" y="1678361"/>
            <a:ext cx="11292627" cy="1139997"/>
          </a:xfrm>
        </p:spPr>
        <p:txBody>
          <a:bodyPr>
            <a:normAutofit fontScale="92500"/>
          </a:bodyPr>
          <a:lstStyle/>
          <a:p>
            <a:r>
              <a:rPr kumimoji="1" lang="en-US" altLang="ja-JP" dirty="0"/>
              <a:t>50kW dummy loads connected to</a:t>
            </a:r>
            <a:r>
              <a:rPr lang="en-US" altLang="ja-JP" dirty="0"/>
              <a:t> magic-T were broken in Feb. 2024</a:t>
            </a:r>
          </a:p>
          <a:p>
            <a:r>
              <a:rPr kumimoji="1" lang="en-US" altLang="ja-JP" dirty="0"/>
              <a:t>Trigger of this failure was</a:t>
            </a:r>
            <a:r>
              <a:rPr kumimoji="1" lang="ja-JP" altLang="en-US"/>
              <a:t> </a:t>
            </a:r>
            <a:r>
              <a:rPr kumimoji="1" lang="en-US" altLang="ja-JP" dirty="0"/>
              <a:t>mis operation in timing-LLRF system</a:t>
            </a:r>
          </a:p>
        </p:txBody>
      </p:sp>
      <p:pic>
        <p:nvPicPr>
          <p:cNvPr id="4" name="図 3">
            <a:extLst>
              <a:ext uri="{FF2B5EF4-FFF2-40B4-BE49-F238E27FC236}">
                <a16:creationId xmlns:a16="http://schemas.microsoft.com/office/drawing/2014/main" id="{393CBB16-E345-651B-6F18-AE7BB05D3CC0}"/>
              </a:ext>
            </a:extLst>
          </p:cNvPr>
          <p:cNvPicPr>
            <a:picLocks noChangeAspect="1"/>
          </p:cNvPicPr>
          <p:nvPr/>
        </p:nvPicPr>
        <p:blipFill>
          <a:blip r:embed="rId3"/>
          <a:stretch>
            <a:fillRect/>
          </a:stretch>
        </p:blipFill>
        <p:spPr>
          <a:xfrm>
            <a:off x="6814364" y="2886593"/>
            <a:ext cx="2616200" cy="3378200"/>
          </a:xfrm>
          <a:prstGeom prst="rect">
            <a:avLst/>
          </a:prstGeom>
        </p:spPr>
      </p:pic>
      <p:grpSp>
        <p:nvGrpSpPr>
          <p:cNvPr id="1024" name="グループ化 1023">
            <a:extLst>
              <a:ext uri="{FF2B5EF4-FFF2-40B4-BE49-F238E27FC236}">
                <a16:creationId xmlns:a16="http://schemas.microsoft.com/office/drawing/2014/main" id="{4EC2E59C-5B21-6562-0FA2-B35D83B6D025}"/>
              </a:ext>
            </a:extLst>
          </p:cNvPr>
          <p:cNvGrpSpPr/>
          <p:nvPr/>
        </p:nvGrpSpPr>
        <p:grpSpPr>
          <a:xfrm>
            <a:off x="834895" y="3191816"/>
            <a:ext cx="4303965" cy="3000740"/>
            <a:chOff x="234232" y="3818452"/>
            <a:chExt cx="4303965" cy="3000740"/>
          </a:xfrm>
        </p:grpSpPr>
        <p:sp>
          <p:nvSpPr>
            <p:cNvPr id="5" name="円/楕円 4">
              <a:extLst>
                <a:ext uri="{FF2B5EF4-FFF2-40B4-BE49-F238E27FC236}">
                  <a16:creationId xmlns:a16="http://schemas.microsoft.com/office/drawing/2014/main" id="{3E1F0045-490C-A22D-A006-536A02B8E650}"/>
                </a:ext>
              </a:extLst>
            </p:cNvPr>
            <p:cNvSpPr/>
            <p:nvPr/>
          </p:nvSpPr>
          <p:spPr>
            <a:xfrm>
              <a:off x="1049316" y="5225483"/>
              <a:ext cx="288032" cy="28803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三角形 5">
              <a:extLst>
                <a:ext uri="{FF2B5EF4-FFF2-40B4-BE49-F238E27FC236}">
                  <a16:creationId xmlns:a16="http://schemas.microsoft.com/office/drawing/2014/main" id="{BC74D422-6F29-FE77-EDA3-D0EB1ED08287}"/>
                </a:ext>
              </a:extLst>
            </p:cNvPr>
            <p:cNvSpPr/>
            <p:nvPr/>
          </p:nvSpPr>
          <p:spPr>
            <a:xfrm rot="5400000">
              <a:off x="331150" y="5157754"/>
              <a:ext cx="432048" cy="419349"/>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9F221F4A-466D-FC98-6C15-8723D2B4D003}"/>
                </a:ext>
              </a:extLst>
            </p:cNvPr>
            <p:cNvSpPr/>
            <p:nvPr/>
          </p:nvSpPr>
          <p:spPr>
            <a:xfrm>
              <a:off x="1778900" y="5258380"/>
              <a:ext cx="216024" cy="2180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4DD4D203-D652-DC5F-1E19-6B68F2250AB5}"/>
                </a:ext>
              </a:extLst>
            </p:cNvPr>
            <p:cNvSpPr/>
            <p:nvPr/>
          </p:nvSpPr>
          <p:spPr>
            <a:xfrm>
              <a:off x="2281716" y="5988435"/>
              <a:ext cx="216024" cy="2180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3BCF9176-C862-D1E4-84F1-1EE28DA2D871}"/>
                </a:ext>
              </a:extLst>
            </p:cNvPr>
            <p:cNvSpPr/>
            <p:nvPr/>
          </p:nvSpPr>
          <p:spPr>
            <a:xfrm>
              <a:off x="2281716" y="4442285"/>
              <a:ext cx="216024" cy="2180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a:extLst>
                <a:ext uri="{FF2B5EF4-FFF2-40B4-BE49-F238E27FC236}">
                  <a16:creationId xmlns:a16="http://schemas.microsoft.com/office/drawing/2014/main" id="{8355EFDD-A775-A677-7D6D-70253B71E49E}"/>
                </a:ext>
              </a:extLst>
            </p:cNvPr>
            <p:cNvSpPr/>
            <p:nvPr/>
          </p:nvSpPr>
          <p:spPr>
            <a:xfrm>
              <a:off x="1887935" y="4538551"/>
              <a:ext cx="376136" cy="719829"/>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a:extLst>
                <a:ext uri="{FF2B5EF4-FFF2-40B4-BE49-F238E27FC236}">
                  <a16:creationId xmlns:a16="http://schemas.microsoft.com/office/drawing/2014/main" id="{5F799D2F-1D84-740A-0930-E6A3B1B0E2FF}"/>
                </a:ext>
              </a:extLst>
            </p:cNvPr>
            <p:cNvSpPr/>
            <p:nvPr/>
          </p:nvSpPr>
          <p:spPr>
            <a:xfrm flipV="1">
              <a:off x="1889456" y="5476475"/>
              <a:ext cx="376136" cy="621007"/>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7B0AD2FF-536F-4DEC-CEC1-7320E57B7A2F}"/>
                </a:ext>
              </a:extLst>
            </p:cNvPr>
            <p:cNvSpPr/>
            <p:nvPr/>
          </p:nvSpPr>
          <p:spPr>
            <a:xfrm>
              <a:off x="2791106" y="4129111"/>
              <a:ext cx="216024" cy="2180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1CF450ED-3696-025D-EDB4-8452592132B4}"/>
                </a:ext>
              </a:extLst>
            </p:cNvPr>
            <p:cNvSpPr/>
            <p:nvPr/>
          </p:nvSpPr>
          <p:spPr>
            <a:xfrm>
              <a:off x="2397325" y="4225377"/>
              <a:ext cx="376136" cy="207523"/>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 name="グループ化 13">
              <a:extLst>
                <a:ext uri="{FF2B5EF4-FFF2-40B4-BE49-F238E27FC236}">
                  <a16:creationId xmlns:a16="http://schemas.microsoft.com/office/drawing/2014/main" id="{E37456B9-B2A7-45A8-68CC-19AF4F3118F6}"/>
                </a:ext>
              </a:extLst>
            </p:cNvPr>
            <p:cNvGrpSpPr/>
            <p:nvPr/>
          </p:nvGrpSpPr>
          <p:grpSpPr>
            <a:xfrm>
              <a:off x="2898076" y="3955734"/>
              <a:ext cx="942612" cy="154611"/>
              <a:chOff x="3265358" y="3461814"/>
              <a:chExt cx="942612" cy="154611"/>
            </a:xfrm>
          </p:grpSpPr>
          <p:sp>
            <p:nvSpPr>
              <p:cNvPr id="15" name="正方形/長方形 14">
                <a:extLst>
                  <a:ext uri="{FF2B5EF4-FFF2-40B4-BE49-F238E27FC236}">
                    <a16:creationId xmlns:a16="http://schemas.microsoft.com/office/drawing/2014/main" id="{91255E8A-FACA-AA09-CBBC-85C8BB979AA4}"/>
                  </a:ext>
                </a:extLst>
              </p:cNvPr>
              <p:cNvSpPr/>
              <p:nvPr/>
            </p:nvSpPr>
            <p:spPr>
              <a:xfrm>
                <a:off x="3991946" y="3461814"/>
                <a:ext cx="216024" cy="12183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a:extLst>
                  <a:ext uri="{FF2B5EF4-FFF2-40B4-BE49-F238E27FC236}">
                    <a16:creationId xmlns:a16="http://schemas.microsoft.com/office/drawing/2014/main" id="{9D75A704-F3B0-5EB8-BFF3-40581C981528}"/>
                  </a:ext>
                </a:extLst>
              </p:cNvPr>
              <p:cNvSpPr/>
              <p:nvPr/>
            </p:nvSpPr>
            <p:spPr>
              <a:xfrm>
                <a:off x="3265358" y="3513214"/>
                <a:ext cx="716343" cy="103211"/>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a:extLst>
                <a:ext uri="{FF2B5EF4-FFF2-40B4-BE49-F238E27FC236}">
                  <a16:creationId xmlns:a16="http://schemas.microsoft.com/office/drawing/2014/main" id="{FB885FA2-19EA-58C8-9A7F-EB9F14DD9E14}"/>
                </a:ext>
              </a:extLst>
            </p:cNvPr>
            <p:cNvGrpSpPr/>
            <p:nvPr/>
          </p:nvGrpSpPr>
          <p:grpSpPr>
            <a:xfrm flipV="1">
              <a:off x="2886451" y="4353643"/>
              <a:ext cx="941824" cy="477160"/>
              <a:chOff x="3266146" y="3461814"/>
              <a:chExt cx="941824" cy="398307"/>
            </a:xfrm>
          </p:grpSpPr>
          <p:sp>
            <p:nvSpPr>
              <p:cNvPr id="18" name="正方形/長方形 17">
                <a:extLst>
                  <a:ext uri="{FF2B5EF4-FFF2-40B4-BE49-F238E27FC236}">
                    <a16:creationId xmlns:a16="http://schemas.microsoft.com/office/drawing/2014/main" id="{3951BF6C-64E3-03F3-EF4A-11B1540395E2}"/>
                  </a:ext>
                </a:extLst>
              </p:cNvPr>
              <p:cNvSpPr/>
              <p:nvPr/>
            </p:nvSpPr>
            <p:spPr>
              <a:xfrm>
                <a:off x="3991946" y="3461814"/>
                <a:ext cx="216024" cy="12183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a:extLst>
                  <a:ext uri="{FF2B5EF4-FFF2-40B4-BE49-F238E27FC236}">
                    <a16:creationId xmlns:a16="http://schemas.microsoft.com/office/drawing/2014/main" id="{ED8ABAA2-346A-AF73-A9AE-6CC8399AE6AE}"/>
                  </a:ext>
                </a:extLst>
              </p:cNvPr>
              <p:cNvSpPr/>
              <p:nvPr/>
            </p:nvSpPr>
            <p:spPr>
              <a:xfrm>
                <a:off x="3266146" y="3527812"/>
                <a:ext cx="715555" cy="332309"/>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正方形/長方形 19">
              <a:extLst>
                <a:ext uri="{FF2B5EF4-FFF2-40B4-BE49-F238E27FC236}">
                  <a16:creationId xmlns:a16="http://schemas.microsoft.com/office/drawing/2014/main" id="{591D3A46-FC03-03EF-006C-A1A532F824C6}"/>
                </a:ext>
              </a:extLst>
            </p:cNvPr>
            <p:cNvSpPr/>
            <p:nvPr/>
          </p:nvSpPr>
          <p:spPr>
            <a:xfrm>
              <a:off x="3133647" y="4845452"/>
              <a:ext cx="216024" cy="2180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a:extLst>
                <a:ext uri="{FF2B5EF4-FFF2-40B4-BE49-F238E27FC236}">
                  <a16:creationId xmlns:a16="http://schemas.microsoft.com/office/drawing/2014/main" id="{56600511-7B0B-45A9-D303-F1A58B302CED}"/>
                </a:ext>
              </a:extLst>
            </p:cNvPr>
            <p:cNvGrpSpPr/>
            <p:nvPr/>
          </p:nvGrpSpPr>
          <p:grpSpPr>
            <a:xfrm>
              <a:off x="3218802" y="4431787"/>
              <a:ext cx="602405" cy="413665"/>
              <a:chOff x="3605565" y="3461814"/>
              <a:chExt cx="602405" cy="413665"/>
            </a:xfrm>
          </p:grpSpPr>
          <p:sp>
            <p:nvSpPr>
              <p:cNvPr id="22" name="正方形/長方形 21">
                <a:extLst>
                  <a:ext uri="{FF2B5EF4-FFF2-40B4-BE49-F238E27FC236}">
                    <a16:creationId xmlns:a16="http://schemas.microsoft.com/office/drawing/2014/main" id="{3977481E-E2E5-454F-550D-95423636AA05}"/>
                  </a:ext>
                </a:extLst>
              </p:cNvPr>
              <p:cNvSpPr/>
              <p:nvPr/>
            </p:nvSpPr>
            <p:spPr>
              <a:xfrm>
                <a:off x="3991946" y="3461814"/>
                <a:ext cx="216024" cy="12183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a:extLst>
                  <a:ext uri="{FF2B5EF4-FFF2-40B4-BE49-F238E27FC236}">
                    <a16:creationId xmlns:a16="http://schemas.microsoft.com/office/drawing/2014/main" id="{8453D191-66F6-3690-D315-77CC13325746}"/>
                  </a:ext>
                </a:extLst>
              </p:cNvPr>
              <p:cNvSpPr/>
              <p:nvPr/>
            </p:nvSpPr>
            <p:spPr>
              <a:xfrm>
                <a:off x="3605565" y="3513214"/>
                <a:ext cx="376136" cy="362265"/>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4" name="グループ化 23">
              <a:extLst>
                <a:ext uri="{FF2B5EF4-FFF2-40B4-BE49-F238E27FC236}">
                  <a16:creationId xmlns:a16="http://schemas.microsoft.com/office/drawing/2014/main" id="{26A4A92F-DA12-0488-2027-AFD18FB27A64}"/>
                </a:ext>
              </a:extLst>
            </p:cNvPr>
            <p:cNvGrpSpPr/>
            <p:nvPr/>
          </p:nvGrpSpPr>
          <p:grpSpPr>
            <a:xfrm flipV="1">
              <a:off x="3231611" y="5067781"/>
              <a:ext cx="602405" cy="207523"/>
              <a:chOff x="3605565" y="3461814"/>
              <a:chExt cx="602405" cy="173229"/>
            </a:xfrm>
          </p:grpSpPr>
          <p:sp>
            <p:nvSpPr>
              <p:cNvPr id="25" name="正方形/長方形 24">
                <a:extLst>
                  <a:ext uri="{FF2B5EF4-FFF2-40B4-BE49-F238E27FC236}">
                    <a16:creationId xmlns:a16="http://schemas.microsoft.com/office/drawing/2014/main" id="{2A33D96E-1A04-C1B1-9B47-8C1F05B4B690}"/>
                  </a:ext>
                </a:extLst>
              </p:cNvPr>
              <p:cNvSpPr/>
              <p:nvPr/>
            </p:nvSpPr>
            <p:spPr>
              <a:xfrm>
                <a:off x="3991946" y="3461814"/>
                <a:ext cx="216024" cy="12183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0A940DE2-7700-36B0-7E91-F750FE6B54A2}"/>
                  </a:ext>
                </a:extLst>
              </p:cNvPr>
              <p:cNvSpPr/>
              <p:nvPr/>
            </p:nvSpPr>
            <p:spPr>
              <a:xfrm>
                <a:off x="3605565" y="3513214"/>
                <a:ext cx="376136" cy="121829"/>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7" name="正方形/長方形 26">
              <a:extLst>
                <a:ext uri="{FF2B5EF4-FFF2-40B4-BE49-F238E27FC236}">
                  <a16:creationId xmlns:a16="http://schemas.microsoft.com/office/drawing/2014/main" id="{2BED6B52-6E43-A2D2-50D6-EA740FD608FF}"/>
                </a:ext>
              </a:extLst>
            </p:cNvPr>
            <p:cNvSpPr/>
            <p:nvPr/>
          </p:nvSpPr>
          <p:spPr>
            <a:xfrm>
              <a:off x="2793824" y="5561791"/>
              <a:ext cx="216024" cy="2180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 name="グループ化 27">
              <a:extLst>
                <a:ext uri="{FF2B5EF4-FFF2-40B4-BE49-F238E27FC236}">
                  <a16:creationId xmlns:a16="http://schemas.microsoft.com/office/drawing/2014/main" id="{4D08244B-9EF0-3D8B-8F0A-7AA56FAE86BC}"/>
                </a:ext>
              </a:extLst>
            </p:cNvPr>
            <p:cNvGrpSpPr/>
            <p:nvPr/>
          </p:nvGrpSpPr>
          <p:grpSpPr>
            <a:xfrm>
              <a:off x="2898076" y="5381146"/>
              <a:ext cx="931668" cy="180645"/>
              <a:chOff x="3276302" y="3461814"/>
              <a:chExt cx="931668" cy="180645"/>
            </a:xfrm>
          </p:grpSpPr>
          <p:sp>
            <p:nvSpPr>
              <p:cNvPr id="29" name="正方形/長方形 28">
                <a:extLst>
                  <a:ext uri="{FF2B5EF4-FFF2-40B4-BE49-F238E27FC236}">
                    <a16:creationId xmlns:a16="http://schemas.microsoft.com/office/drawing/2014/main" id="{2F62C2C3-7379-5F36-BBB9-BAE8E50582EF}"/>
                  </a:ext>
                </a:extLst>
              </p:cNvPr>
              <p:cNvSpPr/>
              <p:nvPr/>
            </p:nvSpPr>
            <p:spPr>
              <a:xfrm>
                <a:off x="3991946" y="3461814"/>
                <a:ext cx="216024" cy="12183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DB2976C4-4779-85D4-E362-1F8C5B27F73A}"/>
                  </a:ext>
                </a:extLst>
              </p:cNvPr>
              <p:cNvSpPr/>
              <p:nvPr/>
            </p:nvSpPr>
            <p:spPr>
              <a:xfrm>
                <a:off x="3276302" y="3513214"/>
                <a:ext cx="705399" cy="129245"/>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 name="グループ化 30">
              <a:extLst>
                <a:ext uri="{FF2B5EF4-FFF2-40B4-BE49-F238E27FC236}">
                  <a16:creationId xmlns:a16="http://schemas.microsoft.com/office/drawing/2014/main" id="{36DFFC69-A6B1-BE68-14B9-F5F927ED6E21}"/>
                </a:ext>
              </a:extLst>
            </p:cNvPr>
            <p:cNvGrpSpPr/>
            <p:nvPr/>
          </p:nvGrpSpPr>
          <p:grpSpPr>
            <a:xfrm flipV="1">
              <a:off x="2883010" y="5793743"/>
              <a:ext cx="957678" cy="477518"/>
              <a:chOff x="3250292" y="3461814"/>
              <a:chExt cx="957678" cy="398607"/>
            </a:xfrm>
          </p:grpSpPr>
          <p:sp>
            <p:nvSpPr>
              <p:cNvPr id="32" name="正方形/長方形 31">
                <a:extLst>
                  <a:ext uri="{FF2B5EF4-FFF2-40B4-BE49-F238E27FC236}">
                    <a16:creationId xmlns:a16="http://schemas.microsoft.com/office/drawing/2014/main" id="{D1624A8C-508F-CF84-5940-264FFAFFEB4F}"/>
                  </a:ext>
                </a:extLst>
              </p:cNvPr>
              <p:cNvSpPr/>
              <p:nvPr/>
            </p:nvSpPr>
            <p:spPr>
              <a:xfrm>
                <a:off x="3991946" y="3461814"/>
                <a:ext cx="216024" cy="12183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72A31163-4712-35FC-B961-5DC0718B3EA4}"/>
                  </a:ext>
                </a:extLst>
              </p:cNvPr>
              <p:cNvSpPr/>
              <p:nvPr/>
            </p:nvSpPr>
            <p:spPr>
              <a:xfrm>
                <a:off x="3250292" y="3522730"/>
                <a:ext cx="745127" cy="337691"/>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正方形/長方形 33">
              <a:extLst>
                <a:ext uri="{FF2B5EF4-FFF2-40B4-BE49-F238E27FC236}">
                  <a16:creationId xmlns:a16="http://schemas.microsoft.com/office/drawing/2014/main" id="{D62C89D7-1378-BA59-3349-536AF8AE727C}"/>
                </a:ext>
              </a:extLst>
            </p:cNvPr>
            <p:cNvSpPr/>
            <p:nvPr/>
          </p:nvSpPr>
          <p:spPr>
            <a:xfrm>
              <a:off x="3133647" y="6278128"/>
              <a:ext cx="216024" cy="2180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5" name="グループ化 34">
              <a:extLst>
                <a:ext uri="{FF2B5EF4-FFF2-40B4-BE49-F238E27FC236}">
                  <a16:creationId xmlns:a16="http://schemas.microsoft.com/office/drawing/2014/main" id="{F142E864-B0F6-FC22-B9A3-72B6D74708FC}"/>
                </a:ext>
              </a:extLst>
            </p:cNvPr>
            <p:cNvGrpSpPr/>
            <p:nvPr/>
          </p:nvGrpSpPr>
          <p:grpSpPr>
            <a:xfrm>
              <a:off x="3227866" y="5771632"/>
              <a:ext cx="602405" cy="499629"/>
              <a:chOff x="3605565" y="3461814"/>
              <a:chExt cx="602405" cy="499629"/>
            </a:xfrm>
          </p:grpSpPr>
          <p:sp>
            <p:nvSpPr>
              <p:cNvPr id="36" name="正方形/長方形 35">
                <a:extLst>
                  <a:ext uri="{FF2B5EF4-FFF2-40B4-BE49-F238E27FC236}">
                    <a16:creationId xmlns:a16="http://schemas.microsoft.com/office/drawing/2014/main" id="{80ECB575-8680-5443-C1FB-88495E5C3798}"/>
                  </a:ext>
                </a:extLst>
              </p:cNvPr>
              <p:cNvSpPr/>
              <p:nvPr/>
            </p:nvSpPr>
            <p:spPr>
              <a:xfrm>
                <a:off x="3991946" y="3461814"/>
                <a:ext cx="216024" cy="12183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5C8965B6-0180-5D07-A949-BAA7488B33E7}"/>
                  </a:ext>
                </a:extLst>
              </p:cNvPr>
              <p:cNvSpPr/>
              <p:nvPr/>
            </p:nvSpPr>
            <p:spPr>
              <a:xfrm>
                <a:off x="3605565" y="3513214"/>
                <a:ext cx="376136" cy="448229"/>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8" name="グループ化 37">
              <a:extLst>
                <a:ext uri="{FF2B5EF4-FFF2-40B4-BE49-F238E27FC236}">
                  <a16:creationId xmlns:a16="http://schemas.microsoft.com/office/drawing/2014/main" id="{3D43D659-F91B-0B46-583E-1B45B5090AEB}"/>
                </a:ext>
              </a:extLst>
            </p:cNvPr>
            <p:cNvGrpSpPr/>
            <p:nvPr/>
          </p:nvGrpSpPr>
          <p:grpSpPr>
            <a:xfrm flipV="1">
              <a:off x="3231611" y="6500457"/>
              <a:ext cx="602405" cy="207523"/>
              <a:chOff x="3605565" y="3461814"/>
              <a:chExt cx="602405" cy="173229"/>
            </a:xfrm>
          </p:grpSpPr>
          <p:sp>
            <p:nvSpPr>
              <p:cNvPr id="39" name="正方形/長方形 38">
                <a:extLst>
                  <a:ext uri="{FF2B5EF4-FFF2-40B4-BE49-F238E27FC236}">
                    <a16:creationId xmlns:a16="http://schemas.microsoft.com/office/drawing/2014/main" id="{E1AADB6D-A825-3415-D168-A213C6BDDE21}"/>
                  </a:ext>
                </a:extLst>
              </p:cNvPr>
              <p:cNvSpPr/>
              <p:nvPr/>
            </p:nvSpPr>
            <p:spPr>
              <a:xfrm>
                <a:off x="3991946" y="3461814"/>
                <a:ext cx="216024" cy="12183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E9BBEFEA-7E37-972E-E7C4-7B50CE770F36}"/>
                  </a:ext>
                </a:extLst>
              </p:cNvPr>
              <p:cNvSpPr/>
              <p:nvPr/>
            </p:nvSpPr>
            <p:spPr>
              <a:xfrm>
                <a:off x="3605565" y="3513214"/>
                <a:ext cx="376136" cy="121829"/>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1" name="フリーフォーム 40">
              <a:extLst>
                <a:ext uri="{FF2B5EF4-FFF2-40B4-BE49-F238E27FC236}">
                  <a16:creationId xmlns:a16="http://schemas.microsoft.com/office/drawing/2014/main" id="{6CD0AD71-C786-5EC6-11C3-F0E37CAD77FC}"/>
                </a:ext>
              </a:extLst>
            </p:cNvPr>
            <p:cNvSpPr/>
            <p:nvPr/>
          </p:nvSpPr>
          <p:spPr>
            <a:xfrm flipV="1">
              <a:off x="2397325" y="4662249"/>
              <a:ext cx="736322" cy="286577"/>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a:extLst>
                <a:ext uri="{FF2B5EF4-FFF2-40B4-BE49-F238E27FC236}">
                  <a16:creationId xmlns:a16="http://schemas.microsoft.com/office/drawing/2014/main" id="{6DC07D8B-2A37-2034-93F3-049F2E358524}"/>
                </a:ext>
              </a:extLst>
            </p:cNvPr>
            <p:cNvSpPr/>
            <p:nvPr/>
          </p:nvSpPr>
          <p:spPr>
            <a:xfrm flipV="1">
              <a:off x="2413589" y="6202541"/>
              <a:ext cx="703794" cy="161381"/>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a:extLst>
                <a:ext uri="{FF2B5EF4-FFF2-40B4-BE49-F238E27FC236}">
                  <a16:creationId xmlns:a16="http://schemas.microsoft.com/office/drawing/2014/main" id="{3D56D8D7-E123-31FC-EA48-2BE4ED47FB21}"/>
                </a:ext>
              </a:extLst>
            </p:cNvPr>
            <p:cNvSpPr/>
            <p:nvPr/>
          </p:nvSpPr>
          <p:spPr>
            <a:xfrm>
              <a:off x="2402958" y="5680358"/>
              <a:ext cx="376136" cy="308077"/>
            </a:xfrm>
            <a:custGeom>
              <a:avLst/>
              <a:gdLst>
                <a:gd name="connsiteX0" fmla="*/ 0 w 376136"/>
                <a:gd name="connsiteY0" fmla="*/ 207523 h 207523"/>
                <a:gd name="connsiteX1" fmla="*/ 0 w 376136"/>
                <a:gd name="connsiteY1" fmla="*/ 0 h 207523"/>
                <a:gd name="connsiteX2" fmla="*/ 376136 w 376136"/>
                <a:gd name="connsiteY2" fmla="*/ 0 h 207523"/>
              </a:gdLst>
              <a:ahLst/>
              <a:cxnLst>
                <a:cxn ang="0">
                  <a:pos x="connsiteX0" y="connsiteY0"/>
                </a:cxn>
                <a:cxn ang="0">
                  <a:pos x="connsiteX1" y="connsiteY1"/>
                </a:cxn>
                <a:cxn ang="0">
                  <a:pos x="connsiteX2" y="connsiteY2"/>
                </a:cxn>
              </a:cxnLst>
              <a:rect l="l" t="t" r="r" b="b"/>
              <a:pathLst>
                <a:path w="376136" h="207523">
                  <a:moveTo>
                    <a:pt x="0" y="207523"/>
                  </a:moveTo>
                  <a:lnTo>
                    <a:pt x="0" y="0"/>
                  </a:lnTo>
                  <a:lnTo>
                    <a:pt x="376136"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4" name="直線コネクタ 43">
              <a:extLst>
                <a:ext uri="{FF2B5EF4-FFF2-40B4-BE49-F238E27FC236}">
                  <a16:creationId xmlns:a16="http://schemas.microsoft.com/office/drawing/2014/main" id="{253C2D40-6591-1AA9-CD04-A90A3D1874DC}"/>
                </a:ext>
              </a:extLst>
            </p:cNvPr>
            <p:cNvCxnSpPr>
              <a:stCxn id="5" idx="6"/>
              <a:endCxn id="7" idx="1"/>
            </p:cNvCxnSpPr>
            <p:nvPr/>
          </p:nvCxnSpPr>
          <p:spPr>
            <a:xfrm flipV="1">
              <a:off x="1337348" y="5367428"/>
              <a:ext cx="441552" cy="207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DB66A2C9-D4A6-B8A8-AD03-0005636001E8}"/>
                </a:ext>
              </a:extLst>
            </p:cNvPr>
            <p:cNvCxnSpPr>
              <a:cxnSpLocks/>
              <a:stCxn id="6" idx="0"/>
              <a:endCxn id="5" idx="2"/>
            </p:cNvCxnSpPr>
            <p:nvPr/>
          </p:nvCxnSpPr>
          <p:spPr>
            <a:xfrm>
              <a:off x="756849" y="5367429"/>
              <a:ext cx="292467" cy="207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7113CD73-7EBA-9107-1D4C-3DB14676B5CA}"/>
                </a:ext>
              </a:extLst>
            </p:cNvPr>
            <p:cNvSpPr txBox="1"/>
            <p:nvPr/>
          </p:nvSpPr>
          <p:spPr>
            <a:xfrm>
              <a:off x="234232" y="5856320"/>
              <a:ext cx="445956" cy="369332"/>
            </a:xfrm>
            <a:prstGeom prst="rect">
              <a:avLst/>
            </a:prstGeom>
            <a:noFill/>
          </p:spPr>
          <p:txBody>
            <a:bodyPr wrap="none" rtlCol="0">
              <a:spAutoFit/>
            </a:bodyPr>
            <a:lstStyle/>
            <a:p>
              <a:r>
                <a:rPr kumimoji="1" lang="en-US" altLang="ja-JP" dirty="0" err="1"/>
                <a:t>kly</a:t>
              </a:r>
              <a:endParaRPr kumimoji="1" lang="ja-JP" altLang="en-US"/>
            </a:p>
          </p:txBody>
        </p:sp>
        <p:sp>
          <p:nvSpPr>
            <p:cNvPr id="47" name="テキスト ボックス 46">
              <a:extLst>
                <a:ext uri="{FF2B5EF4-FFF2-40B4-BE49-F238E27FC236}">
                  <a16:creationId xmlns:a16="http://schemas.microsoft.com/office/drawing/2014/main" id="{0C99A3DA-F981-6752-DDE2-41FF8EE8D299}"/>
                </a:ext>
              </a:extLst>
            </p:cNvPr>
            <p:cNvSpPr txBox="1"/>
            <p:nvPr/>
          </p:nvSpPr>
          <p:spPr>
            <a:xfrm>
              <a:off x="913264" y="4806355"/>
              <a:ext cx="509883" cy="369332"/>
            </a:xfrm>
            <a:prstGeom prst="rect">
              <a:avLst/>
            </a:prstGeom>
            <a:noFill/>
          </p:spPr>
          <p:txBody>
            <a:bodyPr wrap="none" rtlCol="0">
              <a:spAutoFit/>
            </a:bodyPr>
            <a:lstStyle/>
            <a:p>
              <a:r>
                <a:rPr kumimoji="1" lang="en-US" altLang="ja-JP" dirty="0"/>
                <a:t>circ</a:t>
              </a:r>
              <a:endParaRPr kumimoji="1" lang="ja-JP" altLang="en-US"/>
            </a:p>
          </p:txBody>
        </p:sp>
        <p:sp>
          <p:nvSpPr>
            <p:cNvPr id="48" name="テキスト ボックス 47">
              <a:extLst>
                <a:ext uri="{FF2B5EF4-FFF2-40B4-BE49-F238E27FC236}">
                  <a16:creationId xmlns:a16="http://schemas.microsoft.com/office/drawing/2014/main" id="{1D0FF2C8-40C9-3ACD-84F3-090A1748D203}"/>
                </a:ext>
              </a:extLst>
            </p:cNvPr>
            <p:cNvSpPr txBox="1"/>
            <p:nvPr/>
          </p:nvSpPr>
          <p:spPr>
            <a:xfrm>
              <a:off x="1301028" y="4986904"/>
              <a:ext cx="542136" cy="369332"/>
            </a:xfrm>
            <a:prstGeom prst="rect">
              <a:avLst/>
            </a:prstGeom>
            <a:noFill/>
          </p:spPr>
          <p:txBody>
            <a:bodyPr wrap="none" rtlCol="0">
              <a:spAutoFit/>
            </a:bodyPr>
            <a:lstStyle/>
            <a:p>
              <a:r>
                <a:rPr lang="en-US" altLang="ja-JP" dirty="0"/>
                <a:t>DL2</a:t>
              </a:r>
              <a:endParaRPr kumimoji="1" lang="ja-JP" altLang="en-US"/>
            </a:p>
          </p:txBody>
        </p:sp>
        <p:sp>
          <p:nvSpPr>
            <p:cNvPr id="49" name="テキスト ボックス 48">
              <a:extLst>
                <a:ext uri="{FF2B5EF4-FFF2-40B4-BE49-F238E27FC236}">
                  <a16:creationId xmlns:a16="http://schemas.microsoft.com/office/drawing/2014/main" id="{F9580F11-80F0-8763-33CA-352C3E526EB8}"/>
                </a:ext>
              </a:extLst>
            </p:cNvPr>
            <p:cNvSpPr txBox="1"/>
            <p:nvPr/>
          </p:nvSpPr>
          <p:spPr>
            <a:xfrm>
              <a:off x="1642418" y="4011336"/>
              <a:ext cx="542136" cy="369332"/>
            </a:xfrm>
            <a:prstGeom prst="rect">
              <a:avLst/>
            </a:prstGeom>
            <a:noFill/>
          </p:spPr>
          <p:txBody>
            <a:bodyPr wrap="none" rtlCol="0">
              <a:spAutoFit/>
            </a:bodyPr>
            <a:lstStyle/>
            <a:p>
              <a:r>
                <a:rPr lang="en-US" altLang="ja-JP" dirty="0"/>
                <a:t>DL3</a:t>
              </a:r>
              <a:endParaRPr kumimoji="1" lang="ja-JP" altLang="en-US"/>
            </a:p>
          </p:txBody>
        </p:sp>
        <p:sp>
          <p:nvSpPr>
            <p:cNvPr id="50" name="テキスト ボックス 49">
              <a:extLst>
                <a:ext uri="{FF2B5EF4-FFF2-40B4-BE49-F238E27FC236}">
                  <a16:creationId xmlns:a16="http://schemas.microsoft.com/office/drawing/2014/main" id="{0E3BA69D-B698-13FA-E6B3-6852B64218AA}"/>
                </a:ext>
              </a:extLst>
            </p:cNvPr>
            <p:cNvSpPr txBox="1"/>
            <p:nvPr/>
          </p:nvSpPr>
          <p:spPr>
            <a:xfrm>
              <a:off x="1584692" y="6214210"/>
              <a:ext cx="542136" cy="369332"/>
            </a:xfrm>
            <a:prstGeom prst="rect">
              <a:avLst/>
            </a:prstGeom>
            <a:noFill/>
          </p:spPr>
          <p:txBody>
            <a:bodyPr wrap="none" rtlCol="0">
              <a:spAutoFit/>
            </a:bodyPr>
            <a:lstStyle/>
            <a:p>
              <a:r>
                <a:rPr lang="en-US" altLang="ja-JP" dirty="0"/>
                <a:t>DL4</a:t>
              </a:r>
              <a:endParaRPr kumimoji="1" lang="ja-JP" altLang="en-US"/>
            </a:p>
          </p:txBody>
        </p:sp>
        <p:sp>
          <p:nvSpPr>
            <p:cNvPr id="51" name="テキスト ボックス 50">
              <a:extLst>
                <a:ext uri="{FF2B5EF4-FFF2-40B4-BE49-F238E27FC236}">
                  <a16:creationId xmlns:a16="http://schemas.microsoft.com/office/drawing/2014/main" id="{D989B125-1618-9915-BC8A-AC6464801F13}"/>
                </a:ext>
              </a:extLst>
            </p:cNvPr>
            <p:cNvSpPr txBox="1"/>
            <p:nvPr/>
          </p:nvSpPr>
          <p:spPr>
            <a:xfrm>
              <a:off x="2341134" y="3818452"/>
              <a:ext cx="542136" cy="369332"/>
            </a:xfrm>
            <a:prstGeom prst="rect">
              <a:avLst/>
            </a:prstGeom>
            <a:noFill/>
          </p:spPr>
          <p:txBody>
            <a:bodyPr wrap="none" rtlCol="0">
              <a:spAutoFit/>
            </a:bodyPr>
            <a:lstStyle/>
            <a:p>
              <a:r>
                <a:rPr lang="en-US" altLang="ja-JP" dirty="0"/>
                <a:t>DL5</a:t>
              </a:r>
              <a:endParaRPr kumimoji="1" lang="ja-JP" altLang="en-US"/>
            </a:p>
          </p:txBody>
        </p:sp>
        <p:sp>
          <p:nvSpPr>
            <p:cNvPr id="52" name="テキスト ボックス 51">
              <a:extLst>
                <a:ext uri="{FF2B5EF4-FFF2-40B4-BE49-F238E27FC236}">
                  <a16:creationId xmlns:a16="http://schemas.microsoft.com/office/drawing/2014/main" id="{8A5D2190-05C2-93B5-5F59-ED0C6C6AE193}"/>
                </a:ext>
              </a:extLst>
            </p:cNvPr>
            <p:cNvSpPr txBox="1"/>
            <p:nvPr/>
          </p:nvSpPr>
          <p:spPr>
            <a:xfrm>
              <a:off x="2637646" y="4941327"/>
              <a:ext cx="542136" cy="369332"/>
            </a:xfrm>
            <a:prstGeom prst="rect">
              <a:avLst/>
            </a:prstGeom>
            <a:noFill/>
          </p:spPr>
          <p:txBody>
            <a:bodyPr wrap="none" rtlCol="0">
              <a:spAutoFit/>
            </a:bodyPr>
            <a:lstStyle/>
            <a:p>
              <a:r>
                <a:rPr lang="en-US" altLang="ja-JP" dirty="0"/>
                <a:t>DL6</a:t>
              </a:r>
              <a:endParaRPr kumimoji="1" lang="ja-JP" altLang="en-US"/>
            </a:p>
          </p:txBody>
        </p:sp>
        <p:sp>
          <p:nvSpPr>
            <p:cNvPr id="53" name="テキスト ボックス 52">
              <a:extLst>
                <a:ext uri="{FF2B5EF4-FFF2-40B4-BE49-F238E27FC236}">
                  <a16:creationId xmlns:a16="http://schemas.microsoft.com/office/drawing/2014/main" id="{932F2068-BDD0-C375-6BEC-C978B084625A}"/>
                </a:ext>
              </a:extLst>
            </p:cNvPr>
            <p:cNvSpPr txBox="1"/>
            <p:nvPr/>
          </p:nvSpPr>
          <p:spPr>
            <a:xfrm>
              <a:off x="2344315" y="5358452"/>
              <a:ext cx="542136" cy="369332"/>
            </a:xfrm>
            <a:prstGeom prst="rect">
              <a:avLst/>
            </a:prstGeom>
            <a:noFill/>
          </p:spPr>
          <p:txBody>
            <a:bodyPr wrap="none" rtlCol="0">
              <a:spAutoFit/>
            </a:bodyPr>
            <a:lstStyle/>
            <a:p>
              <a:r>
                <a:rPr lang="en-US" altLang="ja-JP" dirty="0"/>
                <a:t>DL7</a:t>
              </a:r>
              <a:endParaRPr kumimoji="1" lang="ja-JP" altLang="en-US"/>
            </a:p>
          </p:txBody>
        </p:sp>
        <p:sp>
          <p:nvSpPr>
            <p:cNvPr id="54" name="テキスト ボックス 53">
              <a:extLst>
                <a:ext uri="{FF2B5EF4-FFF2-40B4-BE49-F238E27FC236}">
                  <a16:creationId xmlns:a16="http://schemas.microsoft.com/office/drawing/2014/main" id="{9D0034C6-CF7D-FADB-67AF-FB30A1B46BAF}"/>
                </a:ext>
              </a:extLst>
            </p:cNvPr>
            <p:cNvSpPr txBox="1"/>
            <p:nvPr/>
          </p:nvSpPr>
          <p:spPr>
            <a:xfrm>
              <a:off x="2696147" y="6440081"/>
              <a:ext cx="542136" cy="369332"/>
            </a:xfrm>
            <a:prstGeom prst="rect">
              <a:avLst/>
            </a:prstGeom>
            <a:noFill/>
          </p:spPr>
          <p:txBody>
            <a:bodyPr wrap="none" rtlCol="0">
              <a:spAutoFit/>
            </a:bodyPr>
            <a:lstStyle/>
            <a:p>
              <a:r>
                <a:rPr lang="en-US" altLang="ja-JP" dirty="0"/>
                <a:t>DL8</a:t>
              </a:r>
              <a:endParaRPr kumimoji="1" lang="ja-JP" altLang="en-US"/>
            </a:p>
          </p:txBody>
        </p:sp>
        <p:sp>
          <p:nvSpPr>
            <p:cNvPr id="55" name="テキスト ボックス 54">
              <a:extLst>
                <a:ext uri="{FF2B5EF4-FFF2-40B4-BE49-F238E27FC236}">
                  <a16:creationId xmlns:a16="http://schemas.microsoft.com/office/drawing/2014/main" id="{4940B56B-B1D8-97DD-E451-7D50C05AE16E}"/>
                </a:ext>
              </a:extLst>
            </p:cNvPr>
            <p:cNvSpPr txBox="1"/>
            <p:nvPr/>
          </p:nvSpPr>
          <p:spPr>
            <a:xfrm>
              <a:off x="929843" y="5856320"/>
              <a:ext cx="542136" cy="369332"/>
            </a:xfrm>
            <a:prstGeom prst="rect">
              <a:avLst/>
            </a:prstGeom>
            <a:noFill/>
          </p:spPr>
          <p:txBody>
            <a:bodyPr wrap="none" rtlCol="0">
              <a:spAutoFit/>
            </a:bodyPr>
            <a:lstStyle/>
            <a:p>
              <a:r>
                <a:rPr lang="en-US" altLang="ja-JP" dirty="0"/>
                <a:t>DL1</a:t>
              </a:r>
              <a:endParaRPr kumimoji="1" lang="ja-JP" altLang="en-US"/>
            </a:p>
          </p:txBody>
        </p:sp>
        <p:sp>
          <p:nvSpPr>
            <p:cNvPr id="56" name="正方形/長方形 55">
              <a:extLst>
                <a:ext uri="{FF2B5EF4-FFF2-40B4-BE49-F238E27FC236}">
                  <a16:creationId xmlns:a16="http://schemas.microsoft.com/office/drawing/2014/main" id="{74E4C5DF-B18A-1258-0C07-135EE69273B1}"/>
                </a:ext>
              </a:extLst>
            </p:cNvPr>
            <p:cNvSpPr/>
            <p:nvPr/>
          </p:nvSpPr>
          <p:spPr>
            <a:xfrm>
              <a:off x="1085320" y="5654432"/>
              <a:ext cx="216024" cy="2180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7" name="直線コネクタ 56">
              <a:extLst>
                <a:ext uri="{FF2B5EF4-FFF2-40B4-BE49-F238E27FC236}">
                  <a16:creationId xmlns:a16="http://schemas.microsoft.com/office/drawing/2014/main" id="{3E9056DC-5DD8-358A-4D46-FB65E7B2D035}"/>
                </a:ext>
              </a:extLst>
            </p:cNvPr>
            <p:cNvCxnSpPr>
              <a:cxnSpLocks/>
              <a:stCxn id="5" idx="4"/>
              <a:endCxn id="56" idx="0"/>
            </p:cNvCxnSpPr>
            <p:nvPr/>
          </p:nvCxnSpPr>
          <p:spPr>
            <a:xfrm>
              <a:off x="1193332" y="5513515"/>
              <a:ext cx="0" cy="14091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8" name="テキスト ボックス 57">
              <a:extLst>
                <a:ext uri="{FF2B5EF4-FFF2-40B4-BE49-F238E27FC236}">
                  <a16:creationId xmlns:a16="http://schemas.microsoft.com/office/drawing/2014/main" id="{FECB9A45-30E3-9980-A411-F1EE8F5AB541}"/>
                </a:ext>
              </a:extLst>
            </p:cNvPr>
            <p:cNvSpPr txBox="1"/>
            <p:nvPr/>
          </p:nvSpPr>
          <p:spPr>
            <a:xfrm>
              <a:off x="3906099" y="3818452"/>
              <a:ext cx="608500" cy="369332"/>
            </a:xfrm>
            <a:prstGeom prst="rect">
              <a:avLst/>
            </a:prstGeom>
            <a:noFill/>
          </p:spPr>
          <p:txBody>
            <a:bodyPr wrap="none" rtlCol="0">
              <a:spAutoFit/>
            </a:bodyPr>
            <a:lstStyle/>
            <a:p>
              <a:r>
                <a:rPr kumimoji="1" lang="en-US" altLang="ja-JP" dirty="0"/>
                <a:t>cav1</a:t>
              </a:r>
              <a:endParaRPr kumimoji="1" lang="ja-JP" altLang="en-US"/>
            </a:p>
          </p:txBody>
        </p:sp>
        <p:sp>
          <p:nvSpPr>
            <p:cNvPr id="59" name="テキスト ボックス 58">
              <a:extLst>
                <a:ext uri="{FF2B5EF4-FFF2-40B4-BE49-F238E27FC236}">
                  <a16:creationId xmlns:a16="http://schemas.microsoft.com/office/drawing/2014/main" id="{5A2612C4-5BF2-C087-7579-6CB464537764}"/>
                </a:ext>
              </a:extLst>
            </p:cNvPr>
            <p:cNvSpPr txBox="1"/>
            <p:nvPr/>
          </p:nvSpPr>
          <p:spPr>
            <a:xfrm>
              <a:off x="3929697" y="6449860"/>
              <a:ext cx="608500" cy="369332"/>
            </a:xfrm>
            <a:prstGeom prst="rect">
              <a:avLst/>
            </a:prstGeom>
            <a:noFill/>
          </p:spPr>
          <p:txBody>
            <a:bodyPr wrap="none" rtlCol="0">
              <a:spAutoFit/>
            </a:bodyPr>
            <a:lstStyle/>
            <a:p>
              <a:r>
                <a:rPr kumimoji="1" lang="en-US" altLang="ja-JP" dirty="0"/>
                <a:t>cav8</a:t>
              </a:r>
              <a:endParaRPr kumimoji="1" lang="ja-JP" altLang="en-US"/>
            </a:p>
          </p:txBody>
        </p:sp>
        <p:sp>
          <p:nvSpPr>
            <p:cNvPr id="60" name="円/楕円 59">
              <a:extLst>
                <a:ext uri="{FF2B5EF4-FFF2-40B4-BE49-F238E27FC236}">
                  <a16:creationId xmlns:a16="http://schemas.microsoft.com/office/drawing/2014/main" id="{CE2D6F4E-C3A7-69E2-1983-04D3C7091C20}"/>
                </a:ext>
              </a:extLst>
            </p:cNvPr>
            <p:cNvSpPr/>
            <p:nvPr/>
          </p:nvSpPr>
          <p:spPr>
            <a:xfrm>
              <a:off x="2138472" y="4298713"/>
              <a:ext cx="488667" cy="48866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ボックス 60">
              <a:extLst>
                <a:ext uri="{FF2B5EF4-FFF2-40B4-BE49-F238E27FC236}">
                  <a16:creationId xmlns:a16="http://schemas.microsoft.com/office/drawing/2014/main" id="{A53498C3-F451-A118-89DB-877D017AF524}"/>
                </a:ext>
              </a:extLst>
            </p:cNvPr>
            <p:cNvSpPr txBox="1"/>
            <p:nvPr/>
          </p:nvSpPr>
          <p:spPr>
            <a:xfrm>
              <a:off x="3911058" y="4298713"/>
              <a:ext cx="608500" cy="369332"/>
            </a:xfrm>
            <a:prstGeom prst="rect">
              <a:avLst/>
            </a:prstGeom>
            <a:noFill/>
          </p:spPr>
          <p:txBody>
            <a:bodyPr wrap="none" rtlCol="0">
              <a:spAutoFit/>
            </a:bodyPr>
            <a:lstStyle/>
            <a:p>
              <a:r>
                <a:rPr kumimoji="1" lang="en-US" altLang="ja-JP" dirty="0"/>
                <a:t>cav2</a:t>
              </a:r>
              <a:endParaRPr kumimoji="1" lang="ja-JP" altLang="en-US"/>
            </a:p>
          </p:txBody>
        </p:sp>
        <p:sp>
          <p:nvSpPr>
            <p:cNvPr id="62" name="テキスト ボックス 61">
              <a:extLst>
                <a:ext uri="{FF2B5EF4-FFF2-40B4-BE49-F238E27FC236}">
                  <a16:creationId xmlns:a16="http://schemas.microsoft.com/office/drawing/2014/main" id="{53647C7B-EC2A-CEB4-8D87-5CE9495EB15F}"/>
                </a:ext>
              </a:extLst>
            </p:cNvPr>
            <p:cNvSpPr txBox="1"/>
            <p:nvPr/>
          </p:nvSpPr>
          <p:spPr>
            <a:xfrm>
              <a:off x="3918126" y="4567073"/>
              <a:ext cx="608500" cy="369332"/>
            </a:xfrm>
            <a:prstGeom prst="rect">
              <a:avLst/>
            </a:prstGeom>
            <a:noFill/>
          </p:spPr>
          <p:txBody>
            <a:bodyPr wrap="none" rtlCol="0">
              <a:spAutoFit/>
            </a:bodyPr>
            <a:lstStyle/>
            <a:p>
              <a:r>
                <a:rPr kumimoji="1" lang="en-US" altLang="ja-JP" dirty="0"/>
                <a:t>cav3</a:t>
              </a:r>
              <a:endParaRPr kumimoji="1" lang="ja-JP" altLang="en-US"/>
            </a:p>
          </p:txBody>
        </p:sp>
        <p:sp>
          <p:nvSpPr>
            <p:cNvPr id="63" name="テキスト ボックス 62">
              <a:extLst>
                <a:ext uri="{FF2B5EF4-FFF2-40B4-BE49-F238E27FC236}">
                  <a16:creationId xmlns:a16="http://schemas.microsoft.com/office/drawing/2014/main" id="{C915734F-4162-FB93-E51C-E76EF20C5838}"/>
                </a:ext>
              </a:extLst>
            </p:cNvPr>
            <p:cNvSpPr txBox="1"/>
            <p:nvPr/>
          </p:nvSpPr>
          <p:spPr>
            <a:xfrm>
              <a:off x="3929697" y="5017663"/>
              <a:ext cx="608500" cy="369332"/>
            </a:xfrm>
            <a:prstGeom prst="rect">
              <a:avLst/>
            </a:prstGeom>
            <a:noFill/>
          </p:spPr>
          <p:txBody>
            <a:bodyPr wrap="none" rtlCol="0">
              <a:spAutoFit/>
            </a:bodyPr>
            <a:lstStyle/>
            <a:p>
              <a:r>
                <a:rPr kumimoji="1" lang="en-US" altLang="ja-JP" dirty="0"/>
                <a:t>cav4</a:t>
              </a:r>
              <a:endParaRPr kumimoji="1" lang="ja-JP" altLang="en-US"/>
            </a:p>
          </p:txBody>
        </p:sp>
      </p:grpSp>
      <p:sp>
        <p:nvSpPr>
          <p:cNvPr id="1025" name="円/楕円 1024">
            <a:extLst>
              <a:ext uri="{FF2B5EF4-FFF2-40B4-BE49-F238E27FC236}">
                <a16:creationId xmlns:a16="http://schemas.microsoft.com/office/drawing/2014/main" id="{1E583D7F-C243-4829-B733-A15BDCB51590}"/>
              </a:ext>
            </a:extLst>
          </p:cNvPr>
          <p:cNvSpPr/>
          <p:nvPr/>
        </p:nvSpPr>
        <p:spPr>
          <a:xfrm>
            <a:off x="2761436" y="5219062"/>
            <a:ext cx="488667" cy="48866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7" name="テキスト ボックス 1026">
            <a:extLst>
              <a:ext uri="{FF2B5EF4-FFF2-40B4-BE49-F238E27FC236}">
                <a16:creationId xmlns:a16="http://schemas.microsoft.com/office/drawing/2014/main" id="{744065D7-4525-CF80-24FA-198FBDCBC784}"/>
              </a:ext>
            </a:extLst>
          </p:cNvPr>
          <p:cNvSpPr txBox="1"/>
          <p:nvPr/>
        </p:nvSpPr>
        <p:spPr>
          <a:xfrm>
            <a:off x="6814364" y="6488668"/>
            <a:ext cx="3597460" cy="369332"/>
          </a:xfrm>
          <a:prstGeom prst="rect">
            <a:avLst/>
          </a:prstGeom>
          <a:noFill/>
        </p:spPr>
        <p:txBody>
          <a:bodyPr wrap="none" rtlCol="0">
            <a:spAutoFit/>
          </a:bodyPr>
          <a:lstStyle/>
          <a:p>
            <a:r>
              <a:rPr kumimoji="1" lang="en-US" altLang="ja-JP" dirty="0"/>
              <a:t>Dummy load of DL3 at B station</a:t>
            </a:r>
            <a:endParaRPr kumimoji="1" lang="ja-JP" altLang="en-US"/>
          </a:p>
        </p:txBody>
      </p:sp>
      <p:pic>
        <p:nvPicPr>
          <p:cNvPr id="1028" name="図 1027" descr="飛行機の翼&#10;&#10;中程度の精度で自動的に生成された説明">
            <a:extLst>
              <a:ext uri="{FF2B5EF4-FFF2-40B4-BE49-F238E27FC236}">
                <a16:creationId xmlns:a16="http://schemas.microsoft.com/office/drawing/2014/main" id="{38C7A636-EE76-AF72-F7BE-1F6D24806209}"/>
              </a:ext>
            </a:extLst>
          </p:cNvPr>
          <p:cNvPicPr>
            <a:picLocks noChangeAspect="1"/>
          </p:cNvPicPr>
          <p:nvPr/>
        </p:nvPicPr>
        <p:blipFill>
          <a:blip r:embed="rId4"/>
          <a:stretch>
            <a:fillRect/>
          </a:stretch>
        </p:blipFill>
        <p:spPr>
          <a:xfrm rot="5400000">
            <a:off x="9130745" y="3278810"/>
            <a:ext cx="3139531" cy="2342384"/>
          </a:xfrm>
          <a:prstGeom prst="rect">
            <a:avLst/>
          </a:prstGeom>
        </p:spPr>
      </p:pic>
    </p:spTree>
    <p:extLst>
      <p:ext uri="{BB962C8B-B14F-4D97-AF65-F5344CB8AC3E}">
        <p14:creationId xmlns:p14="http://schemas.microsoft.com/office/powerpoint/2010/main" val="2750556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F0882E-B0ED-6A32-10C2-B002CCBCB884}"/>
              </a:ext>
            </a:extLst>
          </p:cNvPr>
          <p:cNvSpPr>
            <a:spLocks noGrp="1"/>
          </p:cNvSpPr>
          <p:nvPr>
            <p:ph type="title"/>
          </p:nvPr>
        </p:nvSpPr>
        <p:spPr>
          <a:xfrm>
            <a:off x="838200" y="244559"/>
            <a:ext cx="10515600" cy="872956"/>
          </a:xfrm>
        </p:spPr>
        <p:txBody>
          <a:bodyPr/>
          <a:lstStyle/>
          <a:p>
            <a:r>
              <a:rPr kumimoji="1" lang="en-US" altLang="ja-JP" dirty="0"/>
              <a:t>Timing LLRF system  of SPring-8</a:t>
            </a:r>
            <a:endParaRPr kumimoji="1" lang="ja-JP" altLang="en-US"/>
          </a:p>
        </p:txBody>
      </p:sp>
      <p:sp>
        <p:nvSpPr>
          <p:cNvPr id="3" name="コンテンツ プレースホルダー 2">
            <a:extLst>
              <a:ext uri="{FF2B5EF4-FFF2-40B4-BE49-F238E27FC236}">
                <a16:creationId xmlns:a16="http://schemas.microsoft.com/office/drawing/2014/main" id="{F0F59822-4543-CD26-2FC5-0C00DF48F159}"/>
              </a:ext>
            </a:extLst>
          </p:cNvPr>
          <p:cNvSpPr>
            <a:spLocks noGrp="1"/>
          </p:cNvSpPr>
          <p:nvPr>
            <p:ph idx="1"/>
          </p:nvPr>
        </p:nvSpPr>
        <p:spPr>
          <a:xfrm>
            <a:off x="389429" y="1323920"/>
            <a:ext cx="11413141" cy="755734"/>
          </a:xfrm>
        </p:spPr>
        <p:txBody>
          <a:bodyPr/>
          <a:lstStyle/>
          <a:p>
            <a:r>
              <a:rPr kumimoji="1" lang="en-US" altLang="ja-JP" dirty="0"/>
              <a:t>RF reference signal is generated from SMA100B signal generator</a:t>
            </a:r>
            <a:endParaRPr kumimoji="1" lang="ja-JP" altLang="en-US"/>
          </a:p>
        </p:txBody>
      </p:sp>
      <p:sp>
        <p:nvSpPr>
          <p:cNvPr id="4" name="円/楕円 3">
            <a:extLst>
              <a:ext uri="{FF2B5EF4-FFF2-40B4-BE49-F238E27FC236}">
                <a16:creationId xmlns:a16="http://schemas.microsoft.com/office/drawing/2014/main" id="{63C1DC43-DD7D-8CE3-D459-9583ECDA844F}"/>
              </a:ext>
            </a:extLst>
          </p:cNvPr>
          <p:cNvSpPr/>
          <p:nvPr/>
        </p:nvSpPr>
        <p:spPr>
          <a:xfrm>
            <a:off x="331773" y="2961685"/>
            <a:ext cx="396510" cy="39651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893CE832-9601-B829-5DE2-8B09ADFAD66E}"/>
              </a:ext>
            </a:extLst>
          </p:cNvPr>
          <p:cNvSpPr/>
          <p:nvPr/>
        </p:nvSpPr>
        <p:spPr>
          <a:xfrm>
            <a:off x="389429" y="3070545"/>
            <a:ext cx="307497" cy="178789"/>
          </a:xfrm>
          <a:custGeom>
            <a:avLst/>
            <a:gdLst>
              <a:gd name="connsiteX0" fmla="*/ 0 w 558350"/>
              <a:gd name="connsiteY0" fmla="*/ 243526 h 525215"/>
              <a:gd name="connsiteX1" fmla="*/ 178025 w 558350"/>
              <a:gd name="connsiteY1" fmla="*/ 8857 h 525215"/>
              <a:gd name="connsiteX2" fmla="*/ 388418 w 558350"/>
              <a:gd name="connsiteY2" fmla="*/ 518655 h 525215"/>
              <a:gd name="connsiteX3" fmla="*/ 558350 w 558350"/>
              <a:gd name="connsiteY3" fmla="*/ 251618 h 525215"/>
            </a:gdLst>
            <a:ahLst/>
            <a:cxnLst>
              <a:cxn ang="0">
                <a:pos x="connsiteX0" y="connsiteY0"/>
              </a:cxn>
              <a:cxn ang="0">
                <a:pos x="connsiteX1" y="connsiteY1"/>
              </a:cxn>
              <a:cxn ang="0">
                <a:pos x="connsiteX2" y="connsiteY2"/>
              </a:cxn>
              <a:cxn ang="0">
                <a:pos x="connsiteX3" y="connsiteY3"/>
              </a:cxn>
            </a:cxnLst>
            <a:rect l="l" t="t" r="r" b="b"/>
            <a:pathLst>
              <a:path w="558350" h="525215">
                <a:moveTo>
                  <a:pt x="0" y="243526"/>
                </a:moveTo>
                <a:cubicBezTo>
                  <a:pt x="56644" y="103264"/>
                  <a:pt x="113289" y="-36998"/>
                  <a:pt x="178025" y="8857"/>
                </a:cubicBezTo>
                <a:cubicBezTo>
                  <a:pt x="242761" y="54712"/>
                  <a:pt x="325031" y="478195"/>
                  <a:pt x="388418" y="518655"/>
                </a:cubicBezTo>
                <a:cubicBezTo>
                  <a:pt x="451805" y="559115"/>
                  <a:pt x="505077" y="405366"/>
                  <a:pt x="558350" y="25161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BAD40070-9E13-2696-2FD4-E4BBD6CCE694}"/>
              </a:ext>
            </a:extLst>
          </p:cNvPr>
          <p:cNvSpPr txBox="1"/>
          <p:nvPr/>
        </p:nvSpPr>
        <p:spPr>
          <a:xfrm>
            <a:off x="0" y="3467055"/>
            <a:ext cx="1208985" cy="646331"/>
          </a:xfrm>
          <a:prstGeom prst="rect">
            <a:avLst/>
          </a:prstGeom>
          <a:noFill/>
        </p:spPr>
        <p:txBody>
          <a:bodyPr wrap="none" rtlCol="0">
            <a:spAutoFit/>
          </a:bodyPr>
          <a:lstStyle/>
          <a:p>
            <a:r>
              <a:rPr kumimoji="1" lang="en-US" altLang="ja-JP" dirty="0"/>
              <a:t>Signal</a:t>
            </a:r>
          </a:p>
          <a:p>
            <a:r>
              <a:rPr lang="en-US" altLang="ja-JP" dirty="0"/>
              <a:t>g</a:t>
            </a:r>
            <a:r>
              <a:rPr kumimoji="1" lang="en-US" altLang="ja-JP" dirty="0"/>
              <a:t>enerator</a:t>
            </a:r>
            <a:endParaRPr kumimoji="1" lang="ja-JP" altLang="en-US"/>
          </a:p>
        </p:txBody>
      </p:sp>
      <p:sp>
        <p:nvSpPr>
          <p:cNvPr id="7" name="正方形/長方形 6">
            <a:extLst>
              <a:ext uri="{FF2B5EF4-FFF2-40B4-BE49-F238E27FC236}">
                <a16:creationId xmlns:a16="http://schemas.microsoft.com/office/drawing/2014/main" id="{E0D51314-FBBA-56DA-FABA-F9BAE852C1CE}"/>
              </a:ext>
            </a:extLst>
          </p:cNvPr>
          <p:cNvSpPr/>
          <p:nvPr/>
        </p:nvSpPr>
        <p:spPr>
          <a:xfrm>
            <a:off x="1156086" y="2921224"/>
            <a:ext cx="582627" cy="4774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EO</a:t>
            </a:r>
            <a:endParaRPr kumimoji="1" lang="ja-JP" altLang="en-US"/>
          </a:p>
        </p:txBody>
      </p:sp>
      <p:cxnSp>
        <p:nvCxnSpPr>
          <p:cNvPr id="9" name="直線矢印コネクタ 8">
            <a:extLst>
              <a:ext uri="{FF2B5EF4-FFF2-40B4-BE49-F238E27FC236}">
                <a16:creationId xmlns:a16="http://schemas.microsoft.com/office/drawing/2014/main" id="{CE71EA6D-4B57-BEC0-01F7-C3B04FBAF745}"/>
              </a:ext>
            </a:extLst>
          </p:cNvPr>
          <p:cNvCxnSpPr>
            <a:stCxn id="4" idx="6"/>
            <a:endCxn id="7" idx="1"/>
          </p:cNvCxnSpPr>
          <p:nvPr/>
        </p:nvCxnSpPr>
        <p:spPr>
          <a:xfrm flipV="1">
            <a:off x="728283" y="3159939"/>
            <a:ext cx="427803"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正方形/長方形 9">
            <a:extLst>
              <a:ext uri="{FF2B5EF4-FFF2-40B4-BE49-F238E27FC236}">
                <a16:creationId xmlns:a16="http://schemas.microsoft.com/office/drawing/2014/main" id="{0373C73D-6E2B-859B-F1BC-A405BC8533B8}"/>
              </a:ext>
            </a:extLst>
          </p:cNvPr>
          <p:cNvSpPr/>
          <p:nvPr/>
        </p:nvSpPr>
        <p:spPr>
          <a:xfrm>
            <a:off x="2700316" y="2443794"/>
            <a:ext cx="582627" cy="4774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OE</a:t>
            </a:r>
            <a:endParaRPr kumimoji="1" lang="ja-JP" altLang="en-US"/>
          </a:p>
        </p:txBody>
      </p:sp>
      <p:cxnSp>
        <p:nvCxnSpPr>
          <p:cNvPr id="12" name="曲線コネクタ 11">
            <a:extLst>
              <a:ext uri="{FF2B5EF4-FFF2-40B4-BE49-F238E27FC236}">
                <a16:creationId xmlns:a16="http://schemas.microsoft.com/office/drawing/2014/main" id="{346D6C10-138D-0D13-646D-6595A35333ED}"/>
              </a:ext>
            </a:extLst>
          </p:cNvPr>
          <p:cNvCxnSpPr>
            <a:cxnSpLocks/>
            <a:endCxn id="10" idx="1"/>
          </p:cNvCxnSpPr>
          <p:nvPr/>
        </p:nvCxnSpPr>
        <p:spPr>
          <a:xfrm flipV="1">
            <a:off x="1738713" y="2682509"/>
            <a:ext cx="961603" cy="279176"/>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直線矢印コネクタ 16">
            <a:extLst>
              <a:ext uri="{FF2B5EF4-FFF2-40B4-BE49-F238E27FC236}">
                <a16:creationId xmlns:a16="http://schemas.microsoft.com/office/drawing/2014/main" id="{448F998F-9ED0-257A-FC6D-49368BC693B1}"/>
              </a:ext>
            </a:extLst>
          </p:cNvPr>
          <p:cNvCxnSpPr>
            <a:cxnSpLocks/>
          </p:cNvCxnSpPr>
          <p:nvPr/>
        </p:nvCxnSpPr>
        <p:spPr>
          <a:xfrm>
            <a:off x="1738713" y="3087111"/>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直線矢印コネクタ 17">
            <a:extLst>
              <a:ext uri="{FF2B5EF4-FFF2-40B4-BE49-F238E27FC236}">
                <a16:creationId xmlns:a16="http://schemas.microsoft.com/office/drawing/2014/main" id="{018C5216-9EE1-1C82-F879-D40743ED476F}"/>
              </a:ext>
            </a:extLst>
          </p:cNvPr>
          <p:cNvCxnSpPr>
            <a:cxnSpLocks/>
          </p:cNvCxnSpPr>
          <p:nvPr/>
        </p:nvCxnSpPr>
        <p:spPr>
          <a:xfrm>
            <a:off x="1737365" y="3207143"/>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曲線コネクタ 20">
            <a:extLst>
              <a:ext uri="{FF2B5EF4-FFF2-40B4-BE49-F238E27FC236}">
                <a16:creationId xmlns:a16="http://schemas.microsoft.com/office/drawing/2014/main" id="{99DCC339-E258-3FB1-4524-462DFFDD838C}"/>
              </a:ext>
            </a:extLst>
          </p:cNvPr>
          <p:cNvCxnSpPr/>
          <p:nvPr/>
        </p:nvCxnSpPr>
        <p:spPr>
          <a:xfrm rot="16200000" flipH="1">
            <a:off x="1728911" y="3366649"/>
            <a:ext cx="432025" cy="415116"/>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テキスト ボックス 21">
            <a:extLst>
              <a:ext uri="{FF2B5EF4-FFF2-40B4-BE49-F238E27FC236}">
                <a16:creationId xmlns:a16="http://schemas.microsoft.com/office/drawing/2014/main" id="{0E523B4F-72D5-FFC6-F06D-76538CA5D9C9}"/>
              </a:ext>
            </a:extLst>
          </p:cNvPr>
          <p:cNvSpPr txBox="1"/>
          <p:nvPr/>
        </p:nvSpPr>
        <p:spPr>
          <a:xfrm>
            <a:off x="1231828" y="3868392"/>
            <a:ext cx="1521570" cy="646331"/>
          </a:xfrm>
          <a:prstGeom prst="rect">
            <a:avLst/>
          </a:prstGeom>
          <a:noFill/>
        </p:spPr>
        <p:txBody>
          <a:bodyPr wrap="none" rtlCol="0">
            <a:spAutoFit/>
          </a:bodyPr>
          <a:lstStyle/>
          <a:p>
            <a:r>
              <a:rPr kumimoji="1" lang="en-US" altLang="ja-JP" dirty="0"/>
              <a:t>to SACLA</a:t>
            </a:r>
          </a:p>
          <a:p>
            <a:r>
              <a:rPr lang="en-US" altLang="ja-JP" dirty="0"/>
              <a:t>for beam inj.</a:t>
            </a:r>
            <a:endParaRPr kumimoji="1" lang="ja-JP" altLang="en-US"/>
          </a:p>
        </p:txBody>
      </p:sp>
      <p:sp>
        <p:nvSpPr>
          <p:cNvPr id="23" name="角丸四角形 22">
            <a:extLst>
              <a:ext uri="{FF2B5EF4-FFF2-40B4-BE49-F238E27FC236}">
                <a16:creationId xmlns:a16="http://schemas.microsoft.com/office/drawing/2014/main" id="{732DBF12-38D2-9756-5BC9-EFE9ABF457F6}"/>
              </a:ext>
            </a:extLst>
          </p:cNvPr>
          <p:cNvSpPr/>
          <p:nvPr/>
        </p:nvSpPr>
        <p:spPr>
          <a:xfrm>
            <a:off x="4535723" y="2318713"/>
            <a:ext cx="1027688" cy="4126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IQ mod</a:t>
            </a:r>
            <a:endParaRPr kumimoji="1" lang="ja-JP" altLang="en-US"/>
          </a:p>
        </p:txBody>
      </p:sp>
      <p:grpSp>
        <p:nvGrpSpPr>
          <p:cNvPr id="26" name="グループ化 25">
            <a:extLst>
              <a:ext uri="{FF2B5EF4-FFF2-40B4-BE49-F238E27FC236}">
                <a16:creationId xmlns:a16="http://schemas.microsoft.com/office/drawing/2014/main" id="{6196EF2C-2EBD-CE7A-5AB5-776AAC60095A}"/>
              </a:ext>
            </a:extLst>
          </p:cNvPr>
          <p:cNvGrpSpPr/>
          <p:nvPr/>
        </p:nvGrpSpPr>
        <p:grpSpPr>
          <a:xfrm>
            <a:off x="7002010" y="2142702"/>
            <a:ext cx="740039" cy="754109"/>
            <a:chOff x="6565199" y="2271303"/>
            <a:chExt cx="740039" cy="858445"/>
          </a:xfrm>
        </p:grpSpPr>
        <p:sp>
          <p:nvSpPr>
            <p:cNvPr id="24" name="三角形 23">
              <a:extLst>
                <a:ext uri="{FF2B5EF4-FFF2-40B4-BE49-F238E27FC236}">
                  <a16:creationId xmlns:a16="http://schemas.microsoft.com/office/drawing/2014/main" id="{EDBEE488-E4C2-2907-3FAC-6F3E3EA682E1}"/>
                </a:ext>
              </a:extLst>
            </p:cNvPr>
            <p:cNvSpPr/>
            <p:nvPr/>
          </p:nvSpPr>
          <p:spPr>
            <a:xfrm rot="5400000">
              <a:off x="6505996" y="2330506"/>
              <a:ext cx="858445" cy="740039"/>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660C0846-6B8A-ED1B-11BE-613EBFB3F3A9}"/>
                </a:ext>
              </a:extLst>
            </p:cNvPr>
            <p:cNvSpPr txBox="1"/>
            <p:nvPr/>
          </p:nvSpPr>
          <p:spPr>
            <a:xfrm>
              <a:off x="6565199" y="2515859"/>
              <a:ext cx="481222" cy="369332"/>
            </a:xfrm>
            <a:prstGeom prst="rect">
              <a:avLst/>
            </a:prstGeom>
            <a:noFill/>
          </p:spPr>
          <p:txBody>
            <a:bodyPr wrap="none" rtlCol="0">
              <a:spAutoFit/>
            </a:bodyPr>
            <a:lstStyle/>
            <a:p>
              <a:r>
                <a:rPr kumimoji="1" lang="en-US" altLang="ja-JP" dirty="0" err="1">
                  <a:solidFill>
                    <a:schemeClr val="bg1"/>
                  </a:solidFill>
                </a:rPr>
                <a:t>kly</a:t>
              </a:r>
              <a:endParaRPr kumimoji="1" lang="ja-JP" altLang="en-US">
                <a:solidFill>
                  <a:schemeClr val="bg1"/>
                </a:solidFill>
              </a:endParaRPr>
            </a:p>
          </p:txBody>
        </p:sp>
      </p:grpSp>
      <p:cxnSp>
        <p:nvCxnSpPr>
          <p:cNvPr id="28" name="直線矢印コネクタ 27">
            <a:extLst>
              <a:ext uri="{FF2B5EF4-FFF2-40B4-BE49-F238E27FC236}">
                <a16:creationId xmlns:a16="http://schemas.microsoft.com/office/drawing/2014/main" id="{04D80CE9-3832-91BE-2B11-536D2C943E6A}"/>
              </a:ext>
            </a:extLst>
          </p:cNvPr>
          <p:cNvCxnSpPr>
            <a:cxnSpLocks/>
            <a:endCxn id="23" idx="1"/>
          </p:cNvCxnSpPr>
          <p:nvPr/>
        </p:nvCxnSpPr>
        <p:spPr>
          <a:xfrm>
            <a:off x="3282943" y="2525060"/>
            <a:ext cx="125278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73B0FC5D-4AB1-F16D-94D6-F8BC56DBE208}"/>
              </a:ext>
            </a:extLst>
          </p:cNvPr>
          <p:cNvCxnSpPr>
            <a:cxnSpLocks/>
            <a:stCxn id="23" idx="3"/>
          </p:cNvCxnSpPr>
          <p:nvPr/>
        </p:nvCxnSpPr>
        <p:spPr>
          <a:xfrm>
            <a:off x="5563411" y="2525060"/>
            <a:ext cx="135767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正方形/長方形 39">
            <a:extLst>
              <a:ext uri="{FF2B5EF4-FFF2-40B4-BE49-F238E27FC236}">
                <a16:creationId xmlns:a16="http://schemas.microsoft.com/office/drawing/2014/main" id="{663C4B2A-844F-38C4-58B6-FAFE3C11BAB0}"/>
              </a:ext>
            </a:extLst>
          </p:cNvPr>
          <p:cNvSpPr/>
          <p:nvPr/>
        </p:nvSpPr>
        <p:spPr>
          <a:xfrm>
            <a:off x="3696257" y="2961685"/>
            <a:ext cx="882030" cy="714732"/>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Local</a:t>
            </a:r>
          </a:p>
          <a:p>
            <a:pPr algn="ctr"/>
            <a:r>
              <a:rPr lang="en-US" altLang="ja-JP" dirty="0" err="1"/>
              <a:t>Osc</a:t>
            </a:r>
            <a:r>
              <a:rPr lang="en-US" altLang="ja-JP" dirty="0"/>
              <a:t>.</a:t>
            </a:r>
            <a:endParaRPr kumimoji="1" lang="ja-JP" altLang="en-US"/>
          </a:p>
        </p:txBody>
      </p:sp>
      <p:cxnSp>
        <p:nvCxnSpPr>
          <p:cNvPr id="42" name="カギ線コネクタ 41">
            <a:extLst>
              <a:ext uri="{FF2B5EF4-FFF2-40B4-BE49-F238E27FC236}">
                <a16:creationId xmlns:a16="http://schemas.microsoft.com/office/drawing/2014/main" id="{FB34523F-B2C4-BF3A-2501-32776D0B417C}"/>
              </a:ext>
            </a:extLst>
          </p:cNvPr>
          <p:cNvCxnSpPr>
            <a:cxnSpLocks/>
            <a:stCxn id="10" idx="3"/>
            <a:endCxn id="40" idx="1"/>
          </p:cNvCxnSpPr>
          <p:nvPr/>
        </p:nvCxnSpPr>
        <p:spPr>
          <a:xfrm>
            <a:off x="3282943" y="2682509"/>
            <a:ext cx="413314" cy="636542"/>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52" name="円柱 51">
            <a:extLst>
              <a:ext uri="{FF2B5EF4-FFF2-40B4-BE49-F238E27FC236}">
                <a16:creationId xmlns:a16="http://schemas.microsoft.com/office/drawing/2014/main" id="{EBF9C163-B23E-26BC-C1AB-6BEBF8195F2D}"/>
              </a:ext>
            </a:extLst>
          </p:cNvPr>
          <p:cNvSpPr/>
          <p:nvPr/>
        </p:nvSpPr>
        <p:spPr>
          <a:xfrm>
            <a:off x="9653799" y="3676417"/>
            <a:ext cx="574534" cy="54392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柱 52">
            <a:extLst>
              <a:ext uri="{FF2B5EF4-FFF2-40B4-BE49-F238E27FC236}">
                <a16:creationId xmlns:a16="http://schemas.microsoft.com/office/drawing/2014/main" id="{8652480B-BC8D-0EEE-3346-CBBEA5C78472}"/>
              </a:ext>
            </a:extLst>
          </p:cNvPr>
          <p:cNvSpPr/>
          <p:nvPr/>
        </p:nvSpPr>
        <p:spPr>
          <a:xfrm>
            <a:off x="9638957" y="1807690"/>
            <a:ext cx="574534" cy="54392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a:extLst>
              <a:ext uri="{FF2B5EF4-FFF2-40B4-BE49-F238E27FC236}">
                <a16:creationId xmlns:a16="http://schemas.microsoft.com/office/drawing/2014/main" id="{DCD7B156-6A1F-18CD-D986-C4C13862EDDC}"/>
              </a:ext>
            </a:extLst>
          </p:cNvPr>
          <p:cNvSpPr/>
          <p:nvPr/>
        </p:nvSpPr>
        <p:spPr>
          <a:xfrm>
            <a:off x="9820587" y="2523434"/>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a:extLst>
              <a:ext uri="{FF2B5EF4-FFF2-40B4-BE49-F238E27FC236}">
                <a16:creationId xmlns:a16="http://schemas.microsoft.com/office/drawing/2014/main" id="{E896C8F5-D216-7C7F-C56E-D1C3FCD28A30}"/>
              </a:ext>
            </a:extLst>
          </p:cNvPr>
          <p:cNvSpPr/>
          <p:nvPr/>
        </p:nvSpPr>
        <p:spPr>
          <a:xfrm>
            <a:off x="9820587" y="2835609"/>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a:extLst>
              <a:ext uri="{FF2B5EF4-FFF2-40B4-BE49-F238E27FC236}">
                <a16:creationId xmlns:a16="http://schemas.microsoft.com/office/drawing/2014/main" id="{30F02E50-D4E5-3C52-9F80-3F24E154B21A}"/>
              </a:ext>
            </a:extLst>
          </p:cNvPr>
          <p:cNvSpPr/>
          <p:nvPr/>
        </p:nvSpPr>
        <p:spPr>
          <a:xfrm>
            <a:off x="9820587" y="3144011"/>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B6EA92CD-34F3-24A2-9311-21F2464A2B04}"/>
              </a:ext>
            </a:extLst>
          </p:cNvPr>
          <p:cNvSpPr/>
          <p:nvPr/>
        </p:nvSpPr>
        <p:spPr>
          <a:xfrm>
            <a:off x="7841182" y="1956511"/>
            <a:ext cx="1804524" cy="543928"/>
          </a:xfrm>
          <a:custGeom>
            <a:avLst/>
            <a:gdLst>
              <a:gd name="connsiteX0" fmla="*/ 0 w 1804524"/>
              <a:gd name="connsiteY0" fmla="*/ 412694 h 412694"/>
              <a:gd name="connsiteX1" fmla="*/ 364142 w 1804524"/>
              <a:gd name="connsiteY1" fmla="*/ 412694 h 412694"/>
              <a:gd name="connsiteX2" fmla="*/ 364142 w 1804524"/>
              <a:gd name="connsiteY2" fmla="*/ 72828 h 412694"/>
              <a:gd name="connsiteX3" fmla="*/ 1804524 w 1804524"/>
              <a:gd name="connsiteY3" fmla="*/ 72828 h 412694"/>
              <a:gd name="connsiteX4" fmla="*/ 1804524 w 1804524"/>
              <a:gd name="connsiteY4" fmla="*/ 0 h 412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524" h="412694">
                <a:moveTo>
                  <a:pt x="0" y="412694"/>
                </a:moveTo>
                <a:lnTo>
                  <a:pt x="364142" y="412694"/>
                </a:lnTo>
                <a:lnTo>
                  <a:pt x="364142" y="72828"/>
                </a:lnTo>
                <a:lnTo>
                  <a:pt x="1804524" y="72828"/>
                </a:lnTo>
                <a:lnTo>
                  <a:pt x="1804524"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F0B90C39-9653-9196-653D-5297FC7A21A8}"/>
              </a:ext>
            </a:extLst>
          </p:cNvPr>
          <p:cNvSpPr/>
          <p:nvPr/>
        </p:nvSpPr>
        <p:spPr>
          <a:xfrm>
            <a:off x="8198242" y="2500439"/>
            <a:ext cx="1455555" cy="1521303"/>
          </a:xfrm>
          <a:custGeom>
            <a:avLst/>
            <a:gdLst>
              <a:gd name="connsiteX0" fmla="*/ 0 w 1456566"/>
              <a:gd name="connsiteY0" fmla="*/ 0 h 1521303"/>
              <a:gd name="connsiteX1" fmla="*/ 0 w 1456566"/>
              <a:gd name="connsiteY1" fmla="*/ 1521303 h 1521303"/>
              <a:gd name="connsiteX2" fmla="*/ 1456566 w 1456566"/>
              <a:gd name="connsiteY2" fmla="*/ 1521303 h 1521303"/>
            </a:gdLst>
            <a:ahLst/>
            <a:cxnLst>
              <a:cxn ang="0">
                <a:pos x="connsiteX0" y="connsiteY0"/>
              </a:cxn>
              <a:cxn ang="0">
                <a:pos x="connsiteX1" y="connsiteY1"/>
              </a:cxn>
              <a:cxn ang="0">
                <a:pos x="connsiteX2" y="connsiteY2"/>
              </a:cxn>
            </a:cxnLst>
            <a:rect l="l" t="t" r="r" b="b"/>
            <a:pathLst>
              <a:path w="1456566" h="1521303">
                <a:moveTo>
                  <a:pt x="0" y="0"/>
                </a:moveTo>
                <a:lnTo>
                  <a:pt x="0" y="1521303"/>
                </a:lnTo>
                <a:lnTo>
                  <a:pt x="1456566" y="1521303"/>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9" name="直線矢印コネクタ 58">
            <a:extLst>
              <a:ext uri="{FF2B5EF4-FFF2-40B4-BE49-F238E27FC236}">
                <a16:creationId xmlns:a16="http://schemas.microsoft.com/office/drawing/2014/main" id="{D344A176-7A4C-4990-E012-FCA67BEE229F}"/>
              </a:ext>
            </a:extLst>
          </p:cNvPr>
          <p:cNvCxnSpPr>
            <a:cxnSpLocks/>
          </p:cNvCxnSpPr>
          <p:nvPr/>
        </p:nvCxnSpPr>
        <p:spPr>
          <a:xfrm>
            <a:off x="1737365" y="3320399"/>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964FDFBF-D727-85D2-4334-92F17218FA86}"/>
              </a:ext>
            </a:extLst>
          </p:cNvPr>
          <p:cNvSpPr/>
          <p:nvPr/>
        </p:nvSpPr>
        <p:spPr>
          <a:xfrm>
            <a:off x="6071139" y="4608973"/>
            <a:ext cx="2370967" cy="1926534"/>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4" name="グループ化 73">
            <a:extLst>
              <a:ext uri="{FF2B5EF4-FFF2-40B4-BE49-F238E27FC236}">
                <a16:creationId xmlns:a16="http://schemas.microsoft.com/office/drawing/2014/main" id="{890A687A-4B31-8FF5-908A-97A8F5CFF327}"/>
              </a:ext>
            </a:extLst>
          </p:cNvPr>
          <p:cNvGrpSpPr/>
          <p:nvPr/>
        </p:nvGrpSpPr>
        <p:grpSpPr>
          <a:xfrm>
            <a:off x="7216855" y="4750208"/>
            <a:ext cx="662361" cy="555475"/>
            <a:chOff x="5516662" y="3557911"/>
            <a:chExt cx="662361" cy="555475"/>
          </a:xfrm>
        </p:grpSpPr>
        <p:sp>
          <p:nvSpPr>
            <p:cNvPr id="75" name="ホームベース 74">
              <a:extLst>
                <a:ext uri="{FF2B5EF4-FFF2-40B4-BE49-F238E27FC236}">
                  <a16:creationId xmlns:a16="http://schemas.microsoft.com/office/drawing/2014/main" id="{67822B02-9508-30FD-4145-CC7C36CAC4E3}"/>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テキスト ボックス 75">
              <a:extLst>
                <a:ext uri="{FF2B5EF4-FFF2-40B4-BE49-F238E27FC236}">
                  <a16:creationId xmlns:a16="http://schemas.microsoft.com/office/drawing/2014/main" id="{5FBB0414-79C0-8ED9-6C23-A65F49496578}"/>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grpSp>
        <p:nvGrpSpPr>
          <p:cNvPr id="77" name="グループ化 76">
            <a:extLst>
              <a:ext uri="{FF2B5EF4-FFF2-40B4-BE49-F238E27FC236}">
                <a16:creationId xmlns:a16="http://schemas.microsoft.com/office/drawing/2014/main" id="{D632E7AA-E5E3-F36A-7666-A531895DAF3A}"/>
              </a:ext>
            </a:extLst>
          </p:cNvPr>
          <p:cNvGrpSpPr/>
          <p:nvPr/>
        </p:nvGrpSpPr>
        <p:grpSpPr>
          <a:xfrm>
            <a:off x="6238646" y="5442779"/>
            <a:ext cx="2048232" cy="1003120"/>
            <a:chOff x="4909865" y="4106045"/>
            <a:chExt cx="2150953" cy="1014351"/>
          </a:xfrm>
        </p:grpSpPr>
        <p:sp>
          <p:nvSpPr>
            <p:cNvPr id="78" name="角丸四角形 77">
              <a:extLst>
                <a:ext uri="{FF2B5EF4-FFF2-40B4-BE49-F238E27FC236}">
                  <a16:creationId xmlns:a16="http://schemas.microsoft.com/office/drawing/2014/main" id="{E2A31F7D-A706-FD56-244A-1DEC16611EF7}"/>
                </a:ext>
              </a:extLst>
            </p:cNvPr>
            <p:cNvSpPr/>
            <p:nvPr/>
          </p:nvSpPr>
          <p:spPr>
            <a:xfrm>
              <a:off x="4909865" y="4106045"/>
              <a:ext cx="2127008" cy="965502"/>
            </a:xfrm>
            <a:prstGeom prst="round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ボックス 78">
              <a:extLst>
                <a:ext uri="{FF2B5EF4-FFF2-40B4-BE49-F238E27FC236}">
                  <a16:creationId xmlns:a16="http://schemas.microsoft.com/office/drawing/2014/main" id="{4A5D529E-8B38-7211-DEF0-D8DB1BBA051B}"/>
                </a:ext>
              </a:extLst>
            </p:cNvPr>
            <p:cNvSpPr txBox="1"/>
            <p:nvPr/>
          </p:nvSpPr>
          <p:spPr>
            <a:xfrm>
              <a:off x="4991589" y="4186728"/>
              <a:ext cx="2069229" cy="933668"/>
            </a:xfrm>
            <a:prstGeom prst="rect">
              <a:avLst/>
            </a:prstGeom>
            <a:noFill/>
          </p:spPr>
          <p:txBody>
            <a:bodyPr wrap="none" rtlCol="0">
              <a:spAutoFit/>
            </a:bodyPr>
            <a:lstStyle/>
            <a:p>
              <a:r>
                <a:rPr kumimoji="1" lang="en-US" altLang="ja-JP" dirty="0">
                  <a:solidFill>
                    <a:schemeClr val="bg1"/>
                  </a:solidFill>
                </a:rPr>
                <a:t>FPGA</a:t>
              </a:r>
            </a:p>
            <a:p>
              <a:r>
                <a:rPr lang="en-US" altLang="ja-JP" dirty="0">
                  <a:solidFill>
                    <a:schemeClr val="bg1"/>
                  </a:solidFill>
                </a:rPr>
                <a:t>  (</a:t>
              </a:r>
              <a:r>
                <a:rPr lang="en-US" altLang="ja-JP" dirty="0" err="1">
                  <a:solidFill>
                    <a:schemeClr val="bg1"/>
                  </a:solidFill>
                </a:rPr>
                <a:t>r,p</a:t>
              </a:r>
              <a:r>
                <a:rPr lang="en-US" altLang="ja-JP" dirty="0">
                  <a:solidFill>
                    <a:schemeClr val="bg1"/>
                  </a:solidFill>
                </a:rPr>
                <a:t>) calc.</a:t>
              </a:r>
            </a:p>
            <a:p>
              <a:r>
                <a:rPr lang="en-US" altLang="ja-JP" dirty="0">
                  <a:solidFill>
                    <a:schemeClr val="bg1"/>
                  </a:solidFill>
                </a:rPr>
                <a:t>   BWD interlock</a:t>
              </a:r>
            </a:p>
          </p:txBody>
        </p:sp>
      </p:grpSp>
      <p:cxnSp>
        <p:nvCxnSpPr>
          <p:cNvPr id="80" name="直線矢印コネクタ 79">
            <a:extLst>
              <a:ext uri="{FF2B5EF4-FFF2-40B4-BE49-F238E27FC236}">
                <a16:creationId xmlns:a16="http://schemas.microsoft.com/office/drawing/2014/main" id="{E46D38E8-D7AA-6C83-D741-D4E1E7FFDDD6}"/>
              </a:ext>
            </a:extLst>
          </p:cNvPr>
          <p:cNvCxnSpPr>
            <a:stCxn id="76" idx="2"/>
          </p:cNvCxnSpPr>
          <p:nvPr/>
        </p:nvCxnSpPr>
        <p:spPr>
          <a:xfrm flipH="1">
            <a:off x="7548035" y="5305683"/>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9" name="正方形/長方形 68">
            <a:extLst>
              <a:ext uri="{FF2B5EF4-FFF2-40B4-BE49-F238E27FC236}">
                <a16:creationId xmlns:a16="http://schemas.microsoft.com/office/drawing/2014/main" id="{AA52E5DF-4B00-7031-4659-5AE76AB9CE21}"/>
              </a:ext>
            </a:extLst>
          </p:cNvPr>
          <p:cNvSpPr/>
          <p:nvPr/>
        </p:nvSpPr>
        <p:spPr>
          <a:xfrm>
            <a:off x="4847129" y="3305213"/>
            <a:ext cx="2370967" cy="1926534"/>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a:extLst>
              <a:ext uri="{FF2B5EF4-FFF2-40B4-BE49-F238E27FC236}">
                <a16:creationId xmlns:a16="http://schemas.microsoft.com/office/drawing/2014/main" id="{8882A2EA-D5F8-A8BF-55B0-F65063C38D51}"/>
              </a:ext>
            </a:extLst>
          </p:cNvPr>
          <p:cNvGrpSpPr/>
          <p:nvPr/>
        </p:nvGrpSpPr>
        <p:grpSpPr>
          <a:xfrm>
            <a:off x="5247089" y="3441811"/>
            <a:ext cx="662361" cy="555475"/>
            <a:chOff x="5516662" y="3557911"/>
            <a:chExt cx="662361" cy="555475"/>
          </a:xfrm>
        </p:grpSpPr>
        <p:sp>
          <p:nvSpPr>
            <p:cNvPr id="32" name="ホームベース 31">
              <a:extLst>
                <a:ext uri="{FF2B5EF4-FFF2-40B4-BE49-F238E27FC236}">
                  <a16:creationId xmlns:a16="http://schemas.microsoft.com/office/drawing/2014/main" id="{ED01DC61-DE5D-924D-1F6A-AB03540761AC}"/>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688D9B0D-18EA-41B7-39A0-B015D05DA19A}"/>
                </a:ext>
              </a:extLst>
            </p:cNvPr>
            <p:cNvSpPr txBox="1"/>
            <p:nvPr/>
          </p:nvSpPr>
          <p:spPr>
            <a:xfrm>
              <a:off x="5516662" y="3744054"/>
              <a:ext cx="662361" cy="369332"/>
            </a:xfrm>
            <a:prstGeom prst="rect">
              <a:avLst/>
            </a:prstGeom>
            <a:noFill/>
          </p:spPr>
          <p:txBody>
            <a:bodyPr wrap="none" rtlCol="0">
              <a:spAutoFit/>
            </a:bodyPr>
            <a:lstStyle/>
            <a:p>
              <a:r>
                <a:rPr kumimoji="1" lang="en-US" altLang="ja-JP" dirty="0">
                  <a:solidFill>
                    <a:schemeClr val="bg1"/>
                  </a:solidFill>
                </a:rPr>
                <a:t>DAC</a:t>
              </a:r>
              <a:endParaRPr kumimoji="1" lang="ja-JP" altLang="en-US">
                <a:solidFill>
                  <a:schemeClr val="bg1"/>
                </a:solidFill>
              </a:endParaRPr>
            </a:p>
          </p:txBody>
        </p:sp>
      </p:grpSp>
      <p:grpSp>
        <p:nvGrpSpPr>
          <p:cNvPr id="48" name="グループ化 47">
            <a:extLst>
              <a:ext uri="{FF2B5EF4-FFF2-40B4-BE49-F238E27FC236}">
                <a16:creationId xmlns:a16="http://schemas.microsoft.com/office/drawing/2014/main" id="{D7A3538A-EEA4-EE9D-426E-375524595E24}"/>
              </a:ext>
            </a:extLst>
          </p:cNvPr>
          <p:cNvGrpSpPr/>
          <p:nvPr/>
        </p:nvGrpSpPr>
        <p:grpSpPr>
          <a:xfrm>
            <a:off x="5014639" y="4139017"/>
            <a:ext cx="2025432" cy="992896"/>
            <a:chOff x="4909865" y="4106045"/>
            <a:chExt cx="2127008" cy="1004013"/>
          </a:xfrm>
        </p:grpSpPr>
        <p:sp>
          <p:nvSpPr>
            <p:cNvPr id="38" name="角丸四角形 37">
              <a:extLst>
                <a:ext uri="{FF2B5EF4-FFF2-40B4-BE49-F238E27FC236}">
                  <a16:creationId xmlns:a16="http://schemas.microsoft.com/office/drawing/2014/main" id="{C743D4A3-F6F3-49FB-8F9D-7D92CE1A2F07}"/>
                </a:ext>
              </a:extLst>
            </p:cNvPr>
            <p:cNvSpPr/>
            <p:nvPr/>
          </p:nvSpPr>
          <p:spPr>
            <a:xfrm>
              <a:off x="4909865" y="4106045"/>
              <a:ext cx="2127008" cy="965502"/>
            </a:xfrm>
            <a:prstGeom prst="round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D3363DF1-6D94-3BB6-7F69-5ADDE856746E}"/>
                </a:ext>
              </a:extLst>
            </p:cNvPr>
            <p:cNvSpPr txBox="1"/>
            <p:nvPr/>
          </p:nvSpPr>
          <p:spPr>
            <a:xfrm>
              <a:off x="4991589" y="4186728"/>
              <a:ext cx="1944763" cy="923330"/>
            </a:xfrm>
            <a:prstGeom prst="rect">
              <a:avLst/>
            </a:prstGeom>
            <a:noFill/>
          </p:spPr>
          <p:txBody>
            <a:bodyPr wrap="none" rtlCol="0">
              <a:spAutoFit/>
            </a:bodyPr>
            <a:lstStyle/>
            <a:p>
              <a:r>
                <a:rPr kumimoji="1" lang="en-US" altLang="ja-JP" dirty="0">
                  <a:solidFill>
                    <a:schemeClr val="bg1"/>
                  </a:solidFill>
                </a:rPr>
                <a:t>FPGA</a:t>
              </a:r>
            </a:p>
            <a:p>
              <a:r>
                <a:rPr lang="en-US" altLang="ja-JP" dirty="0">
                  <a:solidFill>
                    <a:schemeClr val="bg1"/>
                  </a:solidFill>
                </a:rPr>
                <a:t>  (</a:t>
              </a:r>
              <a:r>
                <a:rPr lang="en-US" altLang="ja-JP" dirty="0" err="1">
                  <a:solidFill>
                    <a:schemeClr val="bg1"/>
                  </a:solidFill>
                </a:rPr>
                <a:t>r,p</a:t>
              </a:r>
              <a:r>
                <a:rPr lang="en-US" altLang="ja-JP" dirty="0">
                  <a:solidFill>
                    <a:schemeClr val="bg1"/>
                  </a:solidFill>
                </a:rPr>
                <a:t>) calc.</a:t>
              </a:r>
            </a:p>
            <a:p>
              <a:r>
                <a:rPr lang="en-US" altLang="ja-JP" dirty="0">
                  <a:solidFill>
                    <a:schemeClr val="bg1"/>
                  </a:solidFill>
                </a:rPr>
                <a:t>   feedback cont.</a:t>
              </a:r>
            </a:p>
          </p:txBody>
        </p:sp>
      </p:grpSp>
      <p:cxnSp>
        <p:nvCxnSpPr>
          <p:cNvPr id="66" name="直線矢印コネクタ 65">
            <a:extLst>
              <a:ext uri="{FF2B5EF4-FFF2-40B4-BE49-F238E27FC236}">
                <a16:creationId xmlns:a16="http://schemas.microsoft.com/office/drawing/2014/main" id="{23D34E74-DC31-39E8-208B-86A6F12B21C6}"/>
              </a:ext>
            </a:extLst>
          </p:cNvPr>
          <p:cNvCxnSpPr>
            <a:cxnSpLocks/>
            <a:endCxn id="33" idx="2"/>
          </p:cNvCxnSpPr>
          <p:nvPr/>
        </p:nvCxnSpPr>
        <p:spPr>
          <a:xfrm flipV="1">
            <a:off x="5578270" y="3997286"/>
            <a:ext cx="0"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2" name="フリーフォーム 81">
            <a:extLst>
              <a:ext uri="{FF2B5EF4-FFF2-40B4-BE49-F238E27FC236}">
                <a16:creationId xmlns:a16="http://schemas.microsoft.com/office/drawing/2014/main" id="{92DCFC9A-11DD-533F-69FB-C4D7F48D73AC}"/>
              </a:ext>
            </a:extLst>
          </p:cNvPr>
          <p:cNvSpPr/>
          <p:nvPr/>
        </p:nvSpPr>
        <p:spPr>
          <a:xfrm>
            <a:off x="4353515" y="3673784"/>
            <a:ext cx="671639" cy="676462"/>
          </a:xfrm>
          <a:custGeom>
            <a:avLst/>
            <a:gdLst>
              <a:gd name="connsiteX0" fmla="*/ 0 w 671639"/>
              <a:gd name="connsiteY0" fmla="*/ 0 h 461246"/>
              <a:gd name="connsiteX1" fmla="*/ 0 w 671639"/>
              <a:gd name="connsiteY1" fmla="*/ 461246 h 461246"/>
              <a:gd name="connsiteX2" fmla="*/ 671639 w 671639"/>
              <a:gd name="connsiteY2" fmla="*/ 461246 h 461246"/>
            </a:gdLst>
            <a:ahLst/>
            <a:cxnLst>
              <a:cxn ang="0">
                <a:pos x="connsiteX0" y="connsiteY0"/>
              </a:cxn>
              <a:cxn ang="0">
                <a:pos x="connsiteX1" y="connsiteY1"/>
              </a:cxn>
              <a:cxn ang="0">
                <a:pos x="connsiteX2" y="connsiteY2"/>
              </a:cxn>
            </a:cxnLst>
            <a:rect l="l" t="t" r="r" b="b"/>
            <a:pathLst>
              <a:path w="671639" h="461246">
                <a:moveTo>
                  <a:pt x="0" y="0"/>
                </a:moveTo>
                <a:lnTo>
                  <a:pt x="0" y="461246"/>
                </a:lnTo>
                <a:lnTo>
                  <a:pt x="671639" y="461246"/>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75E5D99B-F986-F976-AF50-4433AA6C0435}"/>
              </a:ext>
            </a:extLst>
          </p:cNvPr>
          <p:cNvSpPr/>
          <p:nvPr/>
        </p:nvSpPr>
        <p:spPr>
          <a:xfrm>
            <a:off x="4086478" y="3657600"/>
            <a:ext cx="2144389" cy="1982549"/>
          </a:xfrm>
          <a:custGeom>
            <a:avLst/>
            <a:gdLst>
              <a:gd name="connsiteX0" fmla="*/ 0 w 2144389"/>
              <a:gd name="connsiteY0" fmla="*/ 0 h 1982549"/>
              <a:gd name="connsiteX1" fmla="*/ 0 w 2144389"/>
              <a:gd name="connsiteY1" fmla="*/ 1982549 h 1982549"/>
              <a:gd name="connsiteX2" fmla="*/ 2144389 w 2144389"/>
              <a:gd name="connsiteY2" fmla="*/ 1982549 h 1982549"/>
            </a:gdLst>
            <a:ahLst/>
            <a:cxnLst>
              <a:cxn ang="0">
                <a:pos x="connsiteX0" y="connsiteY0"/>
              </a:cxn>
              <a:cxn ang="0">
                <a:pos x="connsiteX1" y="connsiteY1"/>
              </a:cxn>
              <a:cxn ang="0">
                <a:pos x="connsiteX2" y="connsiteY2"/>
              </a:cxn>
            </a:cxnLst>
            <a:rect l="l" t="t" r="r" b="b"/>
            <a:pathLst>
              <a:path w="2144389" h="1982549">
                <a:moveTo>
                  <a:pt x="0" y="0"/>
                </a:moveTo>
                <a:lnTo>
                  <a:pt x="0" y="1982549"/>
                </a:lnTo>
                <a:lnTo>
                  <a:pt x="2144389" y="1982549"/>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テキスト ボックス 83">
            <a:extLst>
              <a:ext uri="{FF2B5EF4-FFF2-40B4-BE49-F238E27FC236}">
                <a16:creationId xmlns:a16="http://schemas.microsoft.com/office/drawing/2014/main" id="{5E15FE09-DD5F-956A-10A7-EC687EB08C38}"/>
              </a:ext>
            </a:extLst>
          </p:cNvPr>
          <p:cNvSpPr txBox="1"/>
          <p:nvPr/>
        </p:nvSpPr>
        <p:spPr>
          <a:xfrm>
            <a:off x="4124479" y="4350246"/>
            <a:ext cx="734496" cy="369332"/>
          </a:xfrm>
          <a:prstGeom prst="rect">
            <a:avLst/>
          </a:prstGeom>
          <a:noFill/>
        </p:spPr>
        <p:txBody>
          <a:bodyPr wrap="none" rtlCol="0">
            <a:spAutoFit/>
          </a:bodyPr>
          <a:lstStyle/>
          <a:p>
            <a:r>
              <a:rPr kumimoji="1" lang="en-US" altLang="ja-JP" dirty="0"/>
              <a:t>clock</a:t>
            </a:r>
            <a:endParaRPr kumimoji="1" lang="ja-JP" altLang="en-US"/>
          </a:p>
        </p:txBody>
      </p:sp>
      <p:sp>
        <p:nvSpPr>
          <p:cNvPr id="85" name="テキスト ボックス 84">
            <a:extLst>
              <a:ext uri="{FF2B5EF4-FFF2-40B4-BE49-F238E27FC236}">
                <a16:creationId xmlns:a16="http://schemas.microsoft.com/office/drawing/2014/main" id="{9D1E10C0-D9BA-9994-F03D-AB59957EB3A1}"/>
              </a:ext>
            </a:extLst>
          </p:cNvPr>
          <p:cNvSpPr txBox="1"/>
          <p:nvPr/>
        </p:nvSpPr>
        <p:spPr>
          <a:xfrm>
            <a:off x="5304770" y="5594324"/>
            <a:ext cx="734496" cy="369332"/>
          </a:xfrm>
          <a:prstGeom prst="rect">
            <a:avLst/>
          </a:prstGeom>
          <a:noFill/>
        </p:spPr>
        <p:txBody>
          <a:bodyPr wrap="none" rtlCol="0">
            <a:spAutoFit/>
          </a:bodyPr>
          <a:lstStyle/>
          <a:p>
            <a:r>
              <a:rPr kumimoji="1" lang="en-US" altLang="ja-JP" dirty="0"/>
              <a:t>clock</a:t>
            </a:r>
            <a:endParaRPr kumimoji="1" lang="ja-JP" altLang="en-US"/>
          </a:p>
        </p:txBody>
      </p:sp>
      <p:cxnSp>
        <p:nvCxnSpPr>
          <p:cNvPr id="87" name="直線コネクタ 86">
            <a:extLst>
              <a:ext uri="{FF2B5EF4-FFF2-40B4-BE49-F238E27FC236}">
                <a16:creationId xmlns:a16="http://schemas.microsoft.com/office/drawing/2014/main" id="{E4CA02D1-FBFE-9831-21B3-22D2F244D2EB}"/>
              </a:ext>
            </a:extLst>
          </p:cNvPr>
          <p:cNvCxnSpPr/>
          <p:nvPr/>
        </p:nvCxnSpPr>
        <p:spPr>
          <a:xfrm>
            <a:off x="3924637" y="3673784"/>
            <a:ext cx="0" cy="2310450"/>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D71DB75-10C1-2907-F32E-B123532CE788}"/>
              </a:ext>
            </a:extLst>
          </p:cNvPr>
          <p:cNvCxnSpPr/>
          <p:nvPr/>
        </p:nvCxnSpPr>
        <p:spPr>
          <a:xfrm>
            <a:off x="3753355" y="3673784"/>
            <a:ext cx="0" cy="2310450"/>
          </a:xfrm>
          <a:prstGeom prst="line">
            <a:avLst/>
          </a:prstGeom>
        </p:spPr>
        <p:style>
          <a:lnRef idx="2">
            <a:schemeClr val="accent1"/>
          </a:lnRef>
          <a:fillRef idx="0">
            <a:schemeClr val="accent1"/>
          </a:fillRef>
          <a:effectRef idx="1">
            <a:schemeClr val="accent1"/>
          </a:effectRef>
          <a:fontRef idx="minor">
            <a:schemeClr val="tx1"/>
          </a:fontRef>
        </p:style>
      </p:cxnSp>
      <p:sp>
        <p:nvSpPr>
          <p:cNvPr id="68" name="フリーフォーム 67">
            <a:extLst>
              <a:ext uri="{FF2B5EF4-FFF2-40B4-BE49-F238E27FC236}">
                <a16:creationId xmlns:a16="http://schemas.microsoft.com/office/drawing/2014/main" id="{053289AE-0262-5C79-5956-2A6D3A100756}"/>
              </a:ext>
            </a:extLst>
          </p:cNvPr>
          <p:cNvSpPr/>
          <p:nvPr/>
        </p:nvSpPr>
        <p:spPr>
          <a:xfrm flipH="1">
            <a:off x="5013651" y="2743199"/>
            <a:ext cx="564619" cy="693973"/>
          </a:xfrm>
          <a:custGeom>
            <a:avLst/>
            <a:gdLst>
              <a:gd name="connsiteX0" fmla="*/ 0 w 145657"/>
              <a:gd name="connsiteY0" fmla="*/ 404602 h 404602"/>
              <a:gd name="connsiteX1" fmla="*/ 0 w 145657"/>
              <a:gd name="connsiteY1" fmla="*/ 194209 h 404602"/>
              <a:gd name="connsiteX2" fmla="*/ 145657 w 145657"/>
              <a:gd name="connsiteY2" fmla="*/ 194209 h 404602"/>
              <a:gd name="connsiteX3" fmla="*/ 145657 w 145657"/>
              <a:gd name="connsiteY3" fmla="*/ 0 h 404602"/>
            </a:gdLst>
            <a:ahLst/>
            <a:cxnLst>
              <a:cxn ang="0">
                <a:pos x="connsiteX0" y="connsiteY0"/>
              </a:cxn>
              <a:cxn ang="0">
                <a:pos x="connsiteX1" y="connsiteY1"/>
              </a:cxn>
              <a:cxn ang="0">
                <a:pos x="connsiteX2" y="connsiteY2"/>
              </a:cxn>
              <a:cxn ang="0">
                <a:pos x="connsiteX3" y="connsiteY3"/>
              </a:cxn>
            </a:cxnLst>
            <a:rect l="l" t="t" r="r" b="b"/>
            <a:pathLst>
              <a:path w="145657" h="404602">
                <a:moveTo>
                  <a:pt x="0" y="404602"/>
                </a:moveTo>
                <a:lnTo>
                  <a:pt x="0" y="194209"/>
                </a:lnTo>
                <a:lnTo>
                  <a:pt x="145657" y="194209"/>
                </a:lnTo>
                <a:lnTo>
                  <a:pt x="145657" y="0"/>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a:extLst>
              <a:ext uri="{FF2B5EF4-FFF2-40B4-BE49-F238E27FC236}">
                <a16:creationId xmlns:a16="http://schemas.microsoft.com/office/drawing/2014/main" id="{47F36C3E-E09C-2FF4-CD5A-5FBD2F0363C2}"/>
              </a:ext>
            </a:extLst>
          </p:cNvPr>
          <p:cNvSpPr txBox="1"/>
          <p:nvPr/>
        </p:nvSpPr>
        <p:spPr>
          <a:xfrm>
            <a:off x="6412866" y="2909057"/>
            <a:ext cx="1571264" cy="369332"/>
          </a:xfrm>
          <a:prstGeom prst="rect">
            <a:avLst/>
          </a:prstGeom>
          <a:noFill/>
        </p:spPr>
        <p:txBody>
          <a:bodyPr wrap="none" rtlCol="0">
            <a:spAutoFit/>
          </a:bodyPr>
          <a:lstStyle/>
          <a:p>
            <a:r>
              <a:rPr kumimoji="1" lang="en-US" altLang="ja-JP" dirty="0"/>
              <a:t>cavity pickup</a:t>
            </a:r>
            <a:endParaRPr kumimoji="1" lang="ja-JP" altLang="en-US"/>
          </a:p>
        </p:txBody>
      </p:sp>
      <p:sp>
        <p:nvSpPr>
          <p:cNvPr id="93" name="フリーフォーム 92">
            <a:extLst>
              <a:ext uri="{FF2B5EF4-FFF2-40B4-BE49-F238E27FC236}">
                <a16:creationId xmlns:a16="http://schemas.microsoft.com/office/drawing/2014/main" id="{DF20A6D5-D29C-08FF-2B6B-D758897ECCA6}"/>
              </a:ext>
            </a:extLst>
          </p:cNvPr>
          <p:cNvSpPr/>
          <p:nvPr/>
        </p:nvSpPr>
        <p:spPr>
          <a:xfrm>
            <a:off x="6316468" y="2176758"/>
            <a:ext cx="3418252" cy="1286633"/>
          </a:xfrm>
          <a:custGeom>
            <a:avLst/>
            <a:gdLst>
              <a:gd name="connsiteX0" fmla="*/ 3431023 w 3431023"/>
              <a:gd name="connsiteY0" fmla="*/ 0 h 1286633"/>
              <a:gd name="connsiteX1" fmla="*/ 3269183 w 3431023"/>
              <a:gd name="connsiteY1" fmla="*/ 161840 h 1286633"/>
              <a:gd name="connsiteX2" fmla="*/ 3196354 w 3431023"/>
              <a:gd name="connsiteY2" fmla="*/ 161840 h 1286633"/>
              <a:gd name="connsiteX3" fmla="*/ 3196354 w 3431023"/>
              <a:gd name="connsiteY3" fmla="*/ 784927 h 1286633"/>
              <a:gd name="connsiteX4" fmla="*/ 0 w 3431023"/>
              <a:gd name="connsiteY4" fmla="*/ 784927 h 1286633"/>
              <a:gd name="connsiteX5" fmla="*/ 0 w 3431023"/>
              <a:gd name="connsiteY5" fmla="*/ 890123 h 1286633"/>
              <a:gd name="connsiteX6" fmla="*/ 0 w 3431023"/>
              <a:gd name="connsiteY6" fmla="*/ 1286633 h 128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1023" h="1286633">
                <a:moveTo>
                  <a:pt x="3431023" y="0"/>
                </a:moveTo>
                <a:lnTo>
                  <a:pt x="3269183" y="161840"/>
                </a:lnTo>
                <a:lnTo>
                  <a:pt x="3196354" y="161840"/>
                </a:lnTo>
                <a:lnTo>
                  <a:pt x="3196354" y="784927"/>
                </a:lnTo>
                <a:lnTo>
                  <a:pt x="0" y="784927"/>
                </a:lnTo>
                <a:lnTo>
                  <a:pt x="0" y="890123"/>
                </a:lnTo>
                <a:lnTo>
                  <a:pt x="0" y="1286633"/>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B5AAA186-4EE1-8BFA-093B-2FEFA3949D2F}"/>
              </a:ext>
            </a:extLst>
          </p:cNvPr>
          <p:cNvSpPr/>
          <p:nvPr/>
        </p:nvSpPr>
        <p:spPr>
          <a:xfrm>
            <a:off x="8520913" y="4070294"/>
            <a:ext cx="453154" cy="178025"/>
          </a:xfrm>
          <a:custGeom>
            <a:avLst/>
            <a:gdLst>
              <a:gd name="connsiteX0" fmla="*/ 453154 w 453154"/>
              <a:gd name="connsiteY0" fmla="*/ 0 h 178025"/>
              <a:gd name="connsiteX1" fmla="*/ 89013 w 453154"/>
              <a:gd name="connsiteY1" fmla="*/ 0 h 178025"/>
              <a:gd name="connsiteX2" fmla="*/ 0 w 453154"/>
              <a:gd name="connsiteY2" fmla="*/ 89013 h 178025"/>
              <a:gd name="connsiteX3" fmla="*/ 0 w 453154"/>
              <a:gd name="connsiteY3" fmla="*/ 178025 h 178025"/>
            </a:gdLst>
            <a:ahLst/>
            <a:cxnLst>
              <a:cxn ang="0">
                <a:pos x="connsiteX0" y="connsiteY0"/>
              </a:cxn>
              <a:cxn ang="0">
                <a:pos x="connsiteX1" y="connsiteY1"/>
              </a:cxn>
              <a:cxn ang="0">
                <a:pos x="connsiteX2" y="connsiteY2"/>
              </a:cxn>
              <a:cxn ang="0">
                <a:pos x="connsiteX3" y="connsiteY3"/>
              </a:cxn>
            </a:cxnLst>
            <a:rect l="l" t="t" r="r" b="b"/>
            <a:pathLst>
              <a:path w="453154" h="178025">
                <a:moveTo>
                  <a:pt x="453154" y="0"/>
                </a:moveTo>
                <a:lnTo>
                  <a:pt x="89013" y="0"/>
                </a:lnTo>
                <a:lnTo>
                  <a:pt x="0" y="89013"/>
                </a:lnTo>
                <a:lnTo>
                  <a:pt x="0" y="178025"/>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2" name="グループ化 101">
            <a:extLst>
              <a:ext uri="{FF2B5EF4-FFF2-40B4-BE49-F238E27FC236}">
                <a16:creationId xmlns:a16="http://schemas.microsoft.com/office/drawing/2014/main" id="{8436DCBF-8ED3-1993-A56E-6C34CB65EBB9}"/>
              </a:ext>
            </a:extLst>
          </p:cNvPr>
          <p:cNvGrpSpPr/>
          <p:nvPr/>
        </p:nvGrpSpPr>
        <p:grpSpPr>
          <a:xfrm>
            <a:off x="7369255" y="4770834"/>
            <a:ext cx="662361" cy="555475"/>
            <a:chOff x="5516662" y="3557911"/>
            <a:chExt cx="662361" cy="555475"/>
          </a:xfrm>
        </p:grpSpPr>
        <p:sp>
          <p:nvSpPr>
            <p:cNvPr id="103" name="ホームベース 102">
              <a:extLst>
                <a:ext uri="{FF2B5EF4-FFF2-40B4-BE49-F238E27FC236}">
                  <a16:creationId xmlns:a16="http://schemas.microsoft.com/office/drawing/2014/main" id="{DFF9AE44-026F-143A-3FD2-E98B768C49A4}"/>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テキスト ボックス 103">
              <a:extLst>
                <a:ext uri="{FF2B5EF4-FFF2-40B4-BE49-F238E27FC236}">
                  <a16:creationId xmlns:a16="http://schemas.microsoft.com/office/drawing/2014/main" id="{80163767-E85F-B580-7307-CDFC9010FBB6}"/>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05" name="直線矢印コネクタ 104">
            <a:extLst>
              <a:ext uri="{FF2B5EF4-FFF2-40B4-BE49-F238E27FC236}">
                <a16:creationId xmlns:a16="http://schemas.microsoft.com/office/drawing/2014/main" id="{0240D695-A5C0-702D-CF9A-D9CEDB668079}"/>
              </a:ext>
            </a:extLst>
          </p:cNvPr>
          <p:cNvCxnSpPr>
            <a:stCxn id="104" idx="2"/>
          </p:cNvCxnSpPr>
          <p:nvPr/>
        </p:nvCxnSpPr>
        <p:spPr>
          <a:xfrm flipH="1">
            <a:off x="7700435" y="5326309"/>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D00C360E-4EED-B4DF-D3B0-C9CFAF1DC0E9}"/>
              </a:ext>
            </a:extLst>
          </p:cNvPr>
          <p:cNvGrpSpPr/>
          <p:nvPr/>
        </p:nvGrpSpPr>
        <p:grpSpPr>
          <a:xfrm>
            <a:off x="7524765" y="4791460"/>
            <a:ext cx="662361" cy="555475"/>
            <a:chOff x="5516662" y="3557911"/>
            <a:chExt cx="662361" cy="555475"/>
          </a:xfrm>
        </p:grpSpPr>
        <p:sp>
          <p:nvSpPr>
            <p:cNvPr id="107" name="ホームベース 106">
              <a:extLst>
                <a:ext uri="{FF2B5EF4-FFF2-40B4-BE49-F238E27FC236}">
                  <a16:creationId xmlns:a16="http://schemas.microsoft.com/office/drawing/2014/main" id="{65DAA137-9739-1317-A75A-F8D8569372F7}"/>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テキスト ボックス 107">
              <a:extLst>
                <a:ext uri="{FF2B5EF4-FFF2-40B4-BE49-F238E27FC236}">
                  <a16:creationId xmlns:a16="http://schemas.microsoft.com/office/drawing/2014/main" id="{AF701705-8DB7-1413-BE38-EB062C280D12}"/>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09" name="直線矢印コネクタ 108">
            <a:extLst>
              <a:ext uri="{FF2B5EF4-FFF2-40B4-BE49-F238E27FC236}">
                <a16:creationId xmlns:a16="http://schemas.microsoft.com/office/drawing/2014/main" id="{EE4333BB-2C64-0F47-F713-C85355EAB73A}"/>
              </a:ext>
            </a:extLst>
          </p:cNvPr>
          <p:cNvCxnSpPr>
            <a:stCxn id="108" idx="2"/>
          </p:cNvCxnSpPr>
          <p:nvPr/>
        </p:nvCxnSpPr>
        <p:spPr>
          <a:xfrm flipH="1">
            <a:off x="7855945" y="5346935"/>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0" name="グループ化 109">
            <a:extLst>
              <a:ext uri="{FF2B5EF4-FFF2-40B4-BE49-F238E27FC236}">
                <a16:creationId xmlns:a16="http://schemas.microsoft.com/office/drawing/2014/main" id="{B735BBD8-36AB-56C4-7449-B444225F1AF3}"/>
              </a:ext>
            </a:extLst>
          </p:cNvPr>
          <p:cNvGrpSpPr/>
          <p:nvPr/>
        </p:nvGrpSpPr>
        <p:grpSpPr>
          <a:xfrm>
            <a:off x="7671251" y="4807514"/>
            <a:ext cx="662361" cy="555475"/>
            <a:chOff x="5516662" y="3557911"/>
            <a:chExt cx="662361" cy="555475"/>
          </a:xfrm>
        </p:grpSpPr>
        <p:sp>
          <p:nvSpPr>
            <p:cNvPr id="111" name="ホームベース 110">
              <a:extLst>
                <a:ext uri="{FF2B5EF4-FFF2-40B4-BE49-F238E27FC236}">
                  <a16:creationId xmlns:a16="http://schemas.microsoft.com/office/drawing/2014/main" id="{999E9094-FC26-A5EE-D7E5-050D9BE1B65C}"/>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テキスト ボックス 111">
              <a:extLst>
                <a:ext uri="{FF2B5EF4-FFF2-40B4-BE49-F238E27FC236}">
                  <a16:creationId xmlns:a16="http://schemas.microsoft.com/office/drawing/2014/main" id="{1D3B97B3-45B9-FCA7-06A7-6F80280642FE}"/>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13" name="直線矢印コネクタ 112">
            <a:extLst>
              <a:ext uri="{FF2B5EF4-FFF2-40B4-BE49-F238E27FC236}">
                <a16:creationId xmlns:a16="http://schemas.microsoft.com/office/drawing/2014/main" id="{667D2DD9-E6EA-A28C-E2B8-92DFEB74531D}"/>
              </a:ext>
            </a:extLst>
          </p:cNvPr>
          <p:cNvCxnSpPr>
            <a:stCxn id="112" idx="2"/>
          </p:cNvCxnSpPr>
          <p:nvPr/>
        </p:nvCxnSpPr>
        <p:spPr>
          <a:xfrm flipH="1">
            <a:off x="8002431" y="5362989"/>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4" name="グループ化 113">
            <a:extLst>
              <a:ext uri="{FF2B5EF4-FFF2-40B4-BE49-F238E27FC236}">
                <a16:creationId xmlns:a16="http://schemas.microsoft.com/office/drawing/2014/main" id="{21B299C4-1B8C-D6AB-6C26-E7FF92257B0F}"/>
              </a:ext>
            </a:extLst>
          </p:cNvPr>
          <p:cNvGrpSpPr/>
          <p:nvPr/>
        </p:nvGrpSpPr>
        <p:grpSpPr>
          <a:xfrm>
            <a:off x="6001988" y="3497583"/>
            <a:ext cx="662361" cy="555475"/>
            <a:chOff x="5516662" y="3557911"/>
            <a:chExt cx="662361" cy="555475"/>
          </a:xfrm>
        </p:grpSpPr>
        <p:sp>
          <p:nvSpPr>
            <p:cNvPr id="115" name="ホームベース 114">
              <a:extLst>
                <a:ext uri="{FF2B5EF4-FFF2-40B4-BE49-F238E27FC236}">
                  <a16:creationId xmlns:a16="http://schemas.microsoft.com/office/drawing/2014/main" id="{1D39225F-5C4C-7D37-09DE-BA3173E3F219}"/>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テキスト ボックス 115">
              <a:extLst>
                <a:ext uri="{FF2B5EF4-FFF2-40B4-BE49-F238E27FC236}">
                  <a16:creationId xmlns:a16="http://schemas.microsoft.com/office/drawing/2014/main" id="{06BEC665-5899-8932-04ED-FDABE597E365}"/>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17" name="直線矢印コネクタ 116">
            <a:extLst>
              <a:ext uri="{FF2B5EF4-FFF2-40B4-BE49-F238E27FC236}">
                <a16:creationId xmlns:a16="http://schemas.microsoft.com/office/drawing/2014/main" id="{E291F871-96C2-917E-0FE7-CAE9338089EA}"/>
              </a:ext>
            </a:extLst>
          </p:cNvPr>
          <p:cNvCxnSpPr>
            <a:stCxn id="116" idx="2"/>
          </p:cNvCxnSpPr>
          <p:nvPr/>
        </p:nvCxnSpPr>
        <p:spPr>
          <a:xfrm flipH="1">
            <a:off x="6333168" y="4053058"/>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8" name="グループ化 117">
            <a:extLst>
              <a:ext uri="{FF2B5EF4-FFF2-40B4-BE49-F238E27FC236}">
                <a16:creationId xmlns:a16="http://schemas.microsoft.com/office/drawing/2014/main" id="{94C219FA-0128-FF97-DD0E-C21CEC42BCDF}"/>
              </a:ext>
            </a:extLst>
          </p:cNvPr>
          <p:cNvGrpSpPr/>
          <p:nvPr/>
        </p:nvGrpSpPr>
        <p:grpSpPr>
          <a:xfrm>
            <a:off x="6154388" y="3518209"/>
            <a:ext cx="662361" cy="555475"/>
            <a:chOff x="5516662" y="3557911"/>
            <a:chExt cx="662361" cy="555475"/>
          </a:xfrm>
        </p:grpSpPr>
        <p:sp>
          <p:nvSpPr>
            <p:cNvPr id="119" name="ホームベース 118">
              <a:extLst>
                <a:ext uri="{FF2B5EF4-FFF2-40B4-BE49-F238E27FC236}">
                  <a16:creationId xmlns:a16="http://schemas.microsoft.com/office/drawing/2014/main" id="{06B87951-539E-BF8A-B9DB-78CDDFF60662}"/>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テキスト ボックス 119">
              <a:extLst>
                <a:ext uri="{FF2B5EF4-FFF2-40B4-BE49-F238E27FC236}">
                  <a16:creationId xmlns:a16="http://schemas.microsoft.com/office/drawing/2014/main" id="{7D012BBF-B8DB-9E6E-4041-351A057786D9}"/>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21" name="直線矢印コネクタ 120">
            <a:extLst>
              <a:ext uri="{FF2B5EF4-FFF2-40B4-BE49-F238E27FC236}">
                <a16:creationId xmlns:a16="http://schemas.microsoft.com/office/drawing/2014/main" id="{95168148-A2AD-0684-AD0E-4346FFE36AC4}"/>
              </a:ext>
            </a:extLst>
          </p:cNvPr>
          <p:cNvCxnSpPr>
            <a:stCxn id="120" idx="2"/>
          </p:cNvCxnSpPr>
          <p:nvPr/>
        </p:nvCxnSpPr>
        <p:spPr>
          <a:xfrm flipH="1">
            <a:off x="6485568" y="4073684"/>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22" name="グループ化 121">
            <a:extLst>
              <a:ext uri="{FF2B5EF4-FFF2-40B4-BE49-F238E27FC236}">
                <a16:creationId xmlns:a16="http://schemas.microsoft.com/office/drawing/2014/main" id="{444D5BC8-9632-8843-4389-93B8C90AEE0D}"/>
              </a:ext>
            </a:extLst>
          </p:cNvPr>
          <p:cNvGrpSpPr/>
          <p:nvPr/>
        </p:nvGrpSpPr>
        <p:grpSpPr>
          <a:xfrm>
            <a:off x="6309898" y="3538835"/>
            <a:ext cx="662361" cy="555475"/>
            <a:chOff x="5516662" y="3557911"/>
            <a:chExt cx="662361" cy="555475"/>
          </a:xfrm>
        </p:grpSpPr>
        <p:sp>
          <p:nvSpPr>
            <p:cNvPr id="123" name="ホームベース 122">
              <a:extLst>
                <a:ext uri="{FF2B5EF4-FFF2-40B4-BE49-F238E27FC236}">
                  <a16:creationId xmlns:a16="http://schemas.microsoft.com/office/drawing/2014/main" id="{6B914073-4B03-507E-8DA2-B98773FC6664}"/>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テキスト ボックス 123">
              <a:extLst>
                <a:ext uri="{FF2B5EF4-FFF2-40B4-BE49-F238E27FC236}">
                  <a16:creationId xmlns:a16="http://schemas.microsoft.com/office/drawing/2014/main" id="{59ED1F3B-63D2-8463-A2C3-D0C559CE86CC}"/>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25" name="直線矢印コネクタ 124">
            <a:extLst>
              <a:ext uri="{FF2B5EF4-FFF2-40B4-BE49-F238E27FC236}">
                <a16:creationId xmlns:a16="http://schemas.microsoft.com/office/drawing/2014/main" id="{4647603C-E437-9586-F238-3C72B8C34DD7}"/>
              </a:ext>
            </a:extLst>
          </p:cNvPr>
          <p:cNvCxnSpPr>
            <a:stCxn id="124" idx="2"/>
          </p:cNvCxnSpPr>
          <p:nvPr/>
        </p:nvCxnSpPr>
        <p:spPr>
          <a:xfrm flipH="1">
            <a:off x="6641078" y="4094310"/>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7130089B-3491-CFE1-6D5F-9F1C5F3F714C}"/>
              </a:ext>
            </a:extLst>
          </p:cNvPr>
          <p:cNvGrpSpPr/>
          <p:nvPr/>
        </p:nvGrpSpPr>
        <p:grpSpPr>
          <a:xfrm>
            <a:off x="6456384" y="3554889"/>
            <a:ext cx="662361" cy="555475"/>
            <a:chOff x="5516662" y="3557911"/>
            <a:chExt cx="662361" cy="555475"/>
          </a:xfrm>
        </p:grpSpPr>
        <p:sp>
          <p:nvSpPr>
            <p:cNvPr id="127" name="ホームベース 126">
              <a:extLst>
                <a:ext uri="{FF2B5EF4-FFF2-40B4-BE49-F238E27FC236}">
                  <a16:creationId xmlns:a16="http://schemas.microsoft.com/office/drawing/2014/main" id="{720C6275-0EFC-4E90-1050-CADE9F4D27B9}"/>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テキスト ボックス 127">
              <a:extLst>
                <a:ext uri="{FF2B5EF4-FFF2-40B4-BE49-F238E27FC236}">
                  <a16:creationId xmlns:a16="http://schemas.microsoft.com/office/drawing/2014/main" id="{69065A19-8B2C-C1DB-7D7E-430166634A8D}"/>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29" name="直線矢印コネクタ 128">
            <a:extLst>
              <a:ext uri="{FF2B5EF4-FFF2-40B4-BE49-F238E27FC236}">
                <a16:creationId xmlns:a16="http://schemas.microsoft.com/office/drawing/2014/main" id="{B845433A-CD0C-F2A8-88B9-1D60C4886C53}"/>
              </a:ext>
            </a:extLst>
          </p:cNvPr>
          <p:cNvCxnSpPr>
            <a:stCxn id="128" idx="2"/>
          </p:cNvCxnSpPr>
          <p:nvPr/>
        </p:nvCxnSpPr>
        <p:spPr>
          <a:xfrm flipH="1">
            <a:off x="6787564" y="4110364"/>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0" name="フリーフォーム 129">
            <a:extLst>
              <a:ext uri="{FF2B5EF4-FFF2-40B4-BE49-F238E27FC236}">
                <a16:creationId xmlns:a16="http://schemas.microsoft.com/office/drawing/2014/main" id="{5FB1B947-1DD3-CA6E-9BAA-A0FA92140239}"/>
              </a:ext>
            </a:extLst>
          </p:cNvPr>
          <p:cNvSpPr/>
          <p:nvPr/>
        </p:nvSpPr>
        <p:spPr>
          <a:xfrm>
            <a:off x="7548035" y="4264503"/>
            <a:ext cx="956694" cy="494702"/>
          </a:xfrm>
          <a:custGeom>
            <a:avLst/>
            <a:gdLst>
              <a:gd name="connsiteX0" fmla="*/ 962952 w 962952"/>
              <a:gd name="connsiteY0" fmla="*/ 0 h 436970"/>
              <a:gd name="connsiteX1" fmla="*/ 0 w 962952"/>
              <a:gd name="connsiteY1" fmla="*/ 0 h 436970"/>
              <a:gd name="connsiteX2" fmla="*/ 0 w 962952"/>
              <a:gd name="connsiteY2" fmla="*/ 436970 h 436970"/>
            </a:gdLst>
            <a:ahLst/>
            <a:cxnLst>
              <a:cxn ang="0">
                <a:pos x="connsiteX0" y="connsiteY0"/>
              </a:cxn>
              <a:cxn ang="0">
                <a:pos x="connsiteX1" y="connsiteY1"/>
              </a:cxn>
              <a:cxn ang="0">
                <a:pos x="connsiteX2" y="connsiteY2"/>
              </a:cxn>
            </a:cxnLst>
            <a:rect l="l" t="t" r="r" b="b"/>
            <a:pathLst>
              <a:path w="962952" h="436970">
                <a:moveTo>
                  <a:pt x="962952" y="0"/>
                </a:moveTo>
                <a:lnTo>
                  <a:pt x="0" y="0"/>
                </a:lnTo>
                <a:lnTo>
                  <a:pt x="0" y="436970"/>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角丸四角形 131">
            <a:extLst>
              <a:ext uri="{FF2B5EF4-FFF2-40B4-BE49-F238E27FC236}">
                <a16:creationId xmlns:a16="http://schemas.microsoft.com/office/drawing/2014/main" id="{539C91C2-D63E-9C99-5C00-5D61232DF3A0}"/>
              </a:ext>
            </a:extLst>
          </p:cNvPr>
          <p:cNvSpPr/>
          <p:nvPr/>
        </p:nvSpPr>
        <p:spPr>
          <a:xfrm>
            <a:off x="5761773" y="2324499"/>
            <a:ext cx="636359" cy="4126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dirty="0"/>
              <a:t>SW</a:t>
            </a:r>
            <a:endParaRPr kumimoji="1" lang="ja-JP" altLang="en-US"/>
          </a:p>
        </p:txBody>
      </p:sp>
      <p:sp>
        <p:nvSpPr>
          <p:cNvPr id="133" name="フリーフォーム 132">
            <a:extLst>
              <a:ext uri="{FF2B5EF4-FFF2-40B4-BE49-F238E27FC236}">
                <a16:creationId xmlns:a16="http://schemas.microsoft.com/office/drawing/2014/main" id="{998491DF-092F-9AAE-B182-4057F2488941}"/>
              </a:ext>
            </a:extLst>
          </p:cNvPr>
          <p:cNvSpPr/>
          <p:nvPr/>
        </p:nvSpPr>
        <p:spPr>
          <a:xfrm>
            <a:off x="4669104" y="2743200"/>
            <a:ext cx="4062202" cy="3940821"/>
          </a:xfrm>
          <a:custGeom>
            <a:avLst/>
            <a:gdLst>
              <a:gd name="connsiteX0" fmla="*/ 3584772 w 4062202"/>
              <a:gd name="connsiteY0" fmla="*/ 3511943 h 3940821"/>
              <a:gd name="connsiteX1" fmla="*/ 4062202 w 4062202"/>
              <a:gd name="connsiteY1" fmla="*/ 3511943 h 3940821"/>
              <a:gd name="connsiteX2" fmla="*/ 4062202 w 4062202"/>
              <a:gd name="connsiteY2" fmla="*/ 3940821 h 3940821"/>
              <a:gd name="connsiteX3" fmla="*/ 3908454 w 4062202"/>
              <a:gd name="connsiteY3" fmla="*/ 3940821 h 3940821"/>
              <a:gd name="connsiteX4" fmla="*/ 0 w 4062202"/>
              <a:gd name="connsiteY4" fmla="*/ 3940821 h 3940821"/>
              <a:gd name="connsiteX5" fmla="*/ 0 w 4062202"/>
              <a:gd name="connsiteY5" fmla="*/ 3859901 h 3940821"/>
              <a:gd name="connsiteX6" fmla="*/ 0 w 4062202"/>
              <a:gd name="connsiteY6" fmla="*/ 420786 h 3940821"/>
              <a:gd name="connsiteX7" fmla="*/ 80921 w 4062202"/>
              <a:gd name="connsiteY7" fmla="*/ 420786 h 3940821"/>
              <a:gd name="connsiteX8" fmla="*/ 1343278 w 4062202"/>
              <a:gd name="connsiteY8" fmla="*/ 420786 h 3940821"/>
              <a:gd name="connsiteX9" fmla="*/ 1343278 w 4062202"/>
              <a:gd name="connsiteY9" fmla="*/ 0 h 3940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62202" h="3940821">
                <a:moveTo>
                  <a:pt x="3584772" y="3511943"/>
                </a:moveTo>
                <a:lnTo>
                  <a:pt x="4062202" y="3511943"/>
                </a:lnTo>
                <a:lnTo>
                  <a:pt x="4062202" y="3940821"/>
                </a:lnTo>
                <a:lnTo>
                  <a:pt x="3908454" y="3940821"/>
                </a:lnTo>
                <a:lnTo>
                  <a:pt x="0" y="3940821"/>
                </a:lnTo>
                <a:lnTo>
                  <a:pt x="0" y="3859901"/>
                </a:lnTo>
                <a:lnTo>
                  <a:pt x="0" y="420786"/>
                </a:lnTo>
                <a:lnTo>
                  <a:pt x="80921" y="420786"/>
                </a:lnTo>
                <a:lnTo>
                  <a:pt x="1343278" y="420786"/>
                </a:lnTo>
                <a:lnTo>
                  <a:pt x="1343278" y="0"/>
                </a:lnTo>
              </a:path>
            </a:pathLst>
          </a:custGeom>
          <a:noFill/>
          <a:ln>
            <a:prstDash val="dash"/>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B16F2877-729A-C367-9DC5-6C14C4FB5C38}"/>
              </a:ext>
            </a:extLst>
          </p:cNvPr>
          <p:cNvSpPr/>
          <p:nvPr/>
        </p:nvSpPr>
        <p:spPr>
          <a:xfrm>
            <a:off x="2646947" y="1807690"/>
            <a:ext cx="7803339" cy="4964370"/>
          </a:xfrm>
          <a:prstGeom prst="rect">
            <a:avLst/>
          </a:prstGeom>
          <a:noFill/>
          <a:ln>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0E8478C-2A8F-C14D-147C-435EF4B77085}"/>
              </a:ext>
            </a:extLst>
          </p:cNvPr>
          <p:cNvSpPr txBox="1"/>
          <p:nvPr/>
        </p:nvSpPr>
        <p:spPr>
          <a:xfrm>
            <a:off x="2702714" y="1839556"/>
            <a:ext cx="1279517" cy="369332"/>
          </a:xfrm>
          <a:prstGeom prst="rect">
            <a:avLst/>
          </a:prstGeom>
          <a:noFill/>
        </p:spPr>
        <p:txBody>
          <a:bodyPr wrap="none" rtlCol="0">
            <a:spAutoFit/>
          </a:bodyPr>
          <a:lstStyle/>
          <a:p>
            <a:r>
              <a:rPr kumimoji="1" lang="en-US" altLang="ja-JP" dirty="0"/>
              <a:t>RF station</a:t>
            </a:r>
            <a:endParaRPr kumimoji="1" lang="ja-JP" altLang="en-US"/>
          </a:p>
        </p:txBody>
      </p:sp>
      <p:sp>
        <p:nvSpPr>
          <p:cNvPr id="13" name="テキスト ボックス 12">
            <a:extLst>
              <a:ext uri="{FF2B5EF4-FFF2-40B4-BE49-F238E27FC236}">
                <a16:creationId xmlns:a16="http://schemas.microsoft.com/office/drawing/2014/main" id="{F6AE8681-4204-3715-7D7C-31C6D536E6FE}"/>
              </a:ext>
            </a:extLst>
          </p:cNvPr>
          <p:cNvSpPr txBox="1"/>
          <p:nvPr/>
        </p:nvSpPr>
        <p:spPr>
          <a:xfrm>
            <a:off x="7750287" y="4270805"/>
            <a:ext cx="1893467" cy="369332"/>
          </a:xfrm>
          <a:prstGeom prst="rect">
            <a:avLst/>
          </a:prstGeom>
          <a:noFill/>
        </p:spPr>
        <p:txBody>
          <a:bodyPr wrap="none" rtlCol="0">
            <a:spAutoFit/>
          </a:bodyPr>
          <a:lstStyle/>
          <a:p>
            <a:r>
              <a:rPr kumimoji="1" lang="en-US" altLang="ja-JP" dirty="0"/>
              <a:t>cavity backward</a:t>
            </a:r>
            <a:endParaRPr kumimoji="1" lang="ja-JP" altLang="en-US"/>
          </a:p>
        </p:txBody>
      </p:sp>
    </p:spTree>
    <p:extLst>
      <p:ext uri="{BB962C8B-B14F-4D97-AF65-F5344CB8AC3E}">
        <p14:creationId xmlns:p14="http://schemas.microsoft.com/office/powerpoint/2010/main" val="1679052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F0882E-B0ED-6A32-10C2-B002CCBCB884}"/>
              </a:ext>
            </a:extLst>
          </p:cNvPr>
          <p:cNvSpPr>
            <a:spLocks noGrp="1"/>
          </p:cNvSpPr>
          <p:nvPr>
            <p:ph type="title"/>
          </p:nvPr>
        </p:nvSpPr>
        <p:spPr>
          <a:xfrm>
            <a:off x="822152" y="147783"/>
            <a:ext cx="10515600" cy="872956"/>
          </a:xfrm>
        </p:spPr>
        <p:txBody>
          <a:bodyPr>
            <a:normAutofit/>
          </a:bodyPr>
          <a:lstStyle/>
          <a:p>
            <a:r>
              <a:rPr kumimoji="1" lang="en-US" altLang="ja-JP" dirty="0"/>
              <a:t>Trouble in signal generator</a:t>
            </a:r>
            <a:endParaRPr kumimoji="1" lang="ja-JP" altLang="en-US"/>
          </a:p>
        </p:txBody>
      </p:sp>
      <p:sp>
        <p:nvSpPr>
          <p:cNvPr id="4" name="円/楕円 3">
            <a:extLst>
              <a:ext uri="{FF2B5EF4-FFF2-40B4-BE49-F238E27FC236}">
                <a16:creationId xmlns:a16="http://schemas.microsoft.com/office/drawing/2014/main" id="{63C1DC43-DD7D-8CE3-D459-9583ECDA844F}"/>
              </a:ext>
            </a:extLst>
          </p:cNvPr>
          <p:cNvSpPr/>
          <p:nvPr/>
        </p:nvSpPr>
        <p:spPr>
          <a:xfrm>
            <a:off x="331773" y="2961685"/>
            <a:ext cx="396510" cy="39651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リーフォーム 4">
            <a:extLst>
              <a:ext uri="{FF2B5EF4-FFF2-40B4-BE49-F238E27FC236}">
                <a16:creationId xmlns:a16="http://schemas.microsoft.com/office/drawing/2014/main" id="{893CE832-9601-B829-5DE2-8B09ADFAD66E}"/>
              </a:ext>
            </a:extLst>
          </p:cNvPr>
          <p:cNvSpPr/>
          <p:nvPr/>
        </p:nvSpPr>
        <p:spPr>
          <a:xfrm>
            <a:off x="389429" y="3070545"/>
            <a:ext cx="307497" cy="178789"/>
          </a:xfrm>
          <a:custGeom>
            <a:avLst/>
            <a:gdLst>
              <a:gd name="connsiteX0" fmla="*/ 0 w 558350"/>
              <a:gd name="connsiteY0" fmla="*/ 243526 h 525215"/>
              <a:gd name="connsiteX1" fmla="*/ 178025 w 558350"/>
              <a:gd name="connsiteY1" fmla="*/ 8857 h 525215"/>
              <a:gd name="connsiteX2" fmla="*/ 388418 w 558350"/>
              <a:gd name="connsiteY2" fmla="*/ 518655 h 525215"/>
              <a:gd name="connsiteX3" fmla="*/ 558350 w 558350"/>
              <a:gd name="connsiteY3" fmla="*/ 251618 h 525215"/>
            </a:gdLst>
            <a:ahLst/>
            <a:cxnLst>
              <a:cxn ang="0">
                <a:pos x="connsiteX0" y="connsiteY0"/>
              </a:cxn>
              <a:cxn ang="0">
                <a:pos x="connsiteX1" y="connsiteY1"/>
              </a:cxn>
              <a:cxn ang="0">
                <a:pos x="connsiteX2" y="connsiteY2"/>
              </a:cxn>
              <a:cxn ang="0">
                <a:pos x="connsiteX3" y="connsiteY3"/>
              </a:cxn>
            </a:cxnLst>
            <a:rect l="l" t="t" r="r" b="b"/>
            <a:pathLst>
              <a:path w="558350" h="525215">
                <a:moveTo>
                  <a:pt x="0" y="243526"/>
                </a:moveTo>
                <a:cubicBezTo>
                  <a:pt x="56644" y="103264"/>
                  <a:pt x="113289" y="-36998"/>
                  <a:pt x="178025" y="8857"/>
                </a:cubicBezTo>
                <a:cubicBezTo>
                  <a:pt x="242761" y="54712"/>
                  <a:pt x="325031" y="478195"/>
                  <a:pt x="388418" y="518655"/>
                </a:cubicBezTo>
                <a:cubicBezTo>
                  <a:pt x="451805" y="559115"/>
                  <a:pt x="505077" y="405366"/>
                  <a:pt x="558350" y="25161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BAD40070-9E13-2696-2FD4-E4BBD6CCE694}"/>
              </a:ext>
            </a:extLst>
          </p:cNvPr>
          <p:cNvSpPr txBox="1"/>
          <p:nvPr/>
        </p:nvSpPr>
        <p:spPr>
          <a:xfrm>
            <a:off x="0" y="3467055"/>
            <a:ext cx="1208985" cy="646331"/>
          </a:xfrm>
          <a:prstGeom prst="rect">
            <a:avLst/>
          </a:prstGeom>
          <a:noFill/>
        </p:spPr>
        <p:txBody>
          <a:bodyPr wrap="none" rtlCol="0">
            <a:spAutoFit/>
          </a:bodyPr>
          <a:lstStyle/>
          <a:p>
            <a:r>
              <a:rPr kumimoji="1" lang="en-US" altLang="ja-JP" dirty="0"/>
              <a:t>Signal</a:t>
            </a:r>
          </a:p>
          <a:p>
            <a:r>
              <a:rPr lang="en-US" altLang="ja-JP" dirty="0"/>
              <a:t>generator</a:t>
            </a:r>
            <a:endParaRPr kumimoji="1" lang="ja-JP" altLang="en-US"/>
          </a:p>
        </p:txBody>
      </p:sp>
      <p:sp>
        <p:nvSpPr>
          <p:cNvPr id="7" name="正方形/長方形 6">
            <a:extLst>
              <a:ext uri="{FF2B5EF4-FFF2-40B4-BE49-F238E27FC236}">
                <a16:creationId xmlns:a16="http://schemas.microsoft.com/office/drawing/2014/main" id="{E0D51314-FBBA-56DA-FABA-F9BAE852C1CE}"/>
              </a:ext>
            </a:extLst>
          </p:cNvPr>
          <p:cNvSpPr/>
          <p:nvPr/>
        </p:nvSpPr>
        <p:spPr>
          <a:xfrm>
            <a:off x="1156086" y="2921224"/>
            <a:ext cx="582627" cy="4774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EO</a:t>
            </a:r>
            <a:endParaRPr kumimoji="1" lang="ja-JP" altLang="en-US"/>
          </a:p>
        </p:txBody>
      </p:sp>
      <p:cxnSp>
        <p:nvCxnSpPr>
          <p:cNvPr id="9" name="直線矢印コネクタ 8">
            <a:extLst>
              <a:ext uri="{FF2B5EF4-FFF2-40B4-BE49-F238E27FC236}">
                <a16:creationId xmlns:a16="http://schemas.microsoft.com/office/drawing/2014/main" id="{CE71EA6D-4B57-BEC0-01F7-C3B04FBAF745}"/>
              </a:ext>
            </a:extLst>
          </p:cNvPr>
          <p:cNvCxnSpPr>
            <a:stCxn id="4" idx="6"/>
            <a:endCxn id="7" idx="1"/>
          </p:cNvCxnSpPr>
          <p:nvPr/>
        </p:nvCxnSpPr>
        <p:spPr>
          <a:xfrm flipV="1">
            <a:off x="728283" y="3159939"/>
            <a:ext cx="427803"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正方形/長方形 9">
            <a:extLst>
              <a:ext uri="{FF2B5EF4-FFF2-40B4-BE49-F238E27FC236}">
                <a16:creationId xmlns:a16="http://schemas.microsoft.com/office/drawing/2014/main" id="{0373C73D-6E2B-859B-F1BC-A405BC8533B8}"/>
              </a:ext>
            </a:extLst>
          </p:cNvPr>
          <p:cNvSpPr/>
          <p:nvPr/>
        </p:nvSpPr>
        <p:spPr>
          <a:xfrm>
            <a:off x="2700316" y="2443794"/>
            <a:ext cx="582627" cy="4774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OE</a:t>
            </a:r>
            <a:endParaRPr kumimoji="1" lang="ja-JP" altLang="en-US"/>
          </a:p>
        </p:txBody>
      </p:sp>
      <p:cxnSp>
        <p:nvCxnSpPr>
          <p:cNvPr id="12" name="曲線コネクタ 11">
            <a:extLst>
              <a:ext uri="{FF2B5EF4-FFF2-40B4-BE49-F238E27FC236}">
                <a16:creationId xmlns:a16="http://schemas.microsoft.com/office/drawing/2014/main" id="{346D6C10-138D-0D13-646D-6595A35333ED}"/>
              </a:ext>
            </a:extLst>
          </p:cNvPr>
          <p:cNvCxnSpPr>
            <a:cxnSpLocks/>
            <a:endCxn id="10" idx="1"/>
          </p:cNvCxnSpPr>
          <p:nvPr/>
        </p:nvCxnSpPr>
        <p:spPr>
          <a:xfrm flipV="1">
            <a:off x="1738713" y="2682509"/>
            <a:ext cx="961603" cy="279176"/>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直線矢印コネクタ 16">
            <a:extLst>
              <a:ext uri="{FF2B5EF4-FFF2-40B4-BE49-F238E27FC236}">
                <a16:creationId xmlns:a16="http://schemas.microsoft.com/office/drawing/2014/main" id="{448F998F-9ED0-257A-FC6D-49368BC693B1}"/>
              </a:ext>
            </a:extLst>
          </p:cNvPr>
          <p:cNvCxnSpPr>
            <a:cxnSpLocks/>
          </p:cNvCxnSpPr>
          <p:nvPr/>
        </p:nvCxnSpPr>
        <p:spPr>
          <a:xfrm>
            <a:off x="1738713" y="3087111"/>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直線矢印コネクタ 17">
            <a:extLst>
              <a:ext uri="{FF2B5EF4-FFF2-40B4-BE49-F238E27FC236}">
                <a16:creationId xmlns:a16="http://schemas.microsoft.com/office/drawing/2014/main" id="{018C5216-9EE1-1C82-F879-D40743ED476F}"/>
              </a:ext>
            </a:extLst>
          </p:cNvPr>
          <p:cNvCxnSpPr>
            <a:cxnSpLocks/>
          </p:cNvCxnSpPr>
          <p:nvPr/>
        </p:nvCxnSpPr>
        <p:spPr>
          <a:xfrm>
            <a:off x="1737365" y="3207143"/>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曲線コネクタ 20">
            <a:extLst>
              <a:ext uri="{FF2B5EF4-FFF2-40B4-BE49-F238E27FC236}">
                <a16:creationId xmlns:a16="http://schemas.microsoft.com/office/drawing/2014/main" id="{99DCC339-E258-3FB1-4524-462DFFDD838C}"/>
              </a:ext>
            </a:extLst>
          </p:cNvPr>
          <p:cNvCxnSpPr/>
          <p:nvPr/>
        </p:nvCxnSpPr>
        <p:spPr>
          <a:xfrm rot="16200000" flipH="1">
            <a:off x="1728911" y="3366649"/>
            <a:ext cx="432025" cy="415116"/>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テキスト ボックス 21">
            <a:extLst>
              <a:ext uri="{FF2B5EF4-FFF2-40B4-BE49-F238E27FC236}">
                <a16:creationId xmlns:a16="http://schemas.microsoft.com/office/drawing/2014/main" id="{0E523B4F-72D5-FFC6-F06D-76538CA5D9C9}"/>
              </a:ext>
            </a:extLst>
          </p:cNvPr>
          <p:cNvSpPr txBox="1"/>
          <p:nvPr/>
        </p:nvSpPr>
        <p:spPr>
          <a:xfrm>
            <a:off x="1391697" y="3863563"/>
            <a:ext cx="1521570" cy="646331"/>
          </a:xfrm>
          <a:prstGeom prst="rect">
            <a:avLst/>
          </a:prstGeom>
          <a:noFill/>
        </p:spPr>
        <p:txBody>
          <a:bodyPr wrap="none" rtlCol="0">
            <a:spAutoFit/>
          </a:bodyPr>
          <a:lstStyle/>
          <a:p>
            <a:r>
              <a:rPr kumimoji="1" lang="en-US" altLang="ja-JP" dirty="0"/>
              <a:t>to SACLA</a:t>
            </a:r>
          </a:p>
          <a:p>
            <a:r>
              <a:rPr lang="en-US" altLang="ja-JP" dirty="0"/>
              <a:t>for beam inj.</a:t>
            </a:r>
            <a:endParaRPr kumimoji="1" lang="ja-JP" altLang="en-US"/>
          </a:p>
        </p:txBody>
      </p:sp>
      <p:sp>
        <p:nvSpPr>
          <p:cNvPr id="23" name="角丸四角形 22">
            <a:extLst>
              <a:ext uri="{FF2B5EF4-FFF2-40B4-BE49-F238E27FC236}">
                <a16:creationId xmlns:a16="http://schemas.microsoft.com/office/drawing/2014/main" id="{732DBF12-38D2-9756-5BC9-EFE9ABF457F6}"/>
              </a:ext>
            </a:extLst>
          </p:cNvPr>
          <p:cNvSpPr/>
          <p:nvPr/>
        </p:nvSpPr>
        <p:spPr>
          <a:xfrm>
            <a:off x="4535723" y="2318713"/>
            <a:ext cx="1027688" cy="4126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IQ mod</a:t>
            </a:r>
            <a:endParaRPr kumimoji="1" lang="ja-JP" altLang="en-US"/>
          </a:p>
        </p:txBody>
      </p:sp>
      <p:grpSp>
        <p:nvGrpSpPr>
          <p:cNvPr id="26" name="グループ化 25">
            <a:extLst>
              <a:ext uri="{FF2B5EF4-FFF2-40B4-BE49-F238E27FC236}">
                <a16:creationId xmlns:a16="http://schemas.microsoft.com/office/drawing/2014/main" id="{6196EF2C-2EBD-CE7A-5AB5-776AAC60095A}"/>
              </a:ext>
            </a:extLst>
          </p:cNvPr>
          <p:cNvGrpSpPr/>
          <p:nvPr/>
        </p:nvGrpSpPr>
        <p:grpSpPr>
          <a:xfrm>
            <a:off x="7002010" y="2142702"/>
            <a:ext cx="740039" cy="754109"/>
            <a:chOff x="6565199" y="2271303"/>
            <a:chExt cx="740039" cy="858445"/>
          </a:xfrm>
        </p:grpSpPr>
        <p:sp>
          <p:nvSpPr>
            <p:cNvPr id="24" name="三角形 23">
              <a:extLst>
                <a:ext uri="{FF2B5EF4-FFF2-40B4-BE49-F238E27FC236}">
                  <a16:creationId xmlns:a16="http://schemas.microsoft.com/office/drawing/2014/main" id="{EDBEE488-E4C2-2907-3FAC-6F3E3EA682E1}"/>
                </a:ext>
              </a:extLst>
            </p:cNvPr>
            <p:cNvSpPr/>
            <p:nvPr/>
          </p:nvSpPr>
          <p:spPr>
            <a:xfrm rot="5400000">
              <a:off x="6505996" y="2330506"/>
              <a:ext cx="858445" cy="740039"/>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660C0846-6B8A-ED1B-11BE-613EBFB3F3A9}"/>
                </a:ext>
              </a:extLst>
            </p:cNvPr>
            <p:cNvSpPr txBox="1"/>
            <p:nvPr/>
          </p:nvSpPr>
          <p:spPr>
            <a:xfrm>
              <a:off x="6565199" y="2515859"/>
              <a:ext cx="481222" cy="369332"/>
            </a:xfrm>
            <a:prstGeom prst="rect">
              <a:avLst/>
            </a:prstGeom>
            <a:noFill/>
          </p:spPr>
          <p:txBody>
            <a:bodyPr wrap="none" rtlCol="0">
              <a:spAutoFit/>
            </a:bodyPr>
            <a:lstStyle/>
            <a:p>
              <a:r>
                <a:rPr kumimoji="1" lang="en-US" altLang="ja-JP" dirty="0" err="1">
                  <a:solidFill>
                    <a:schemeClr val="bg1"/>
                  </a:solidFill>
                </a:rPr>
                <a:t>kly</a:t>
              </a:r>
              <a:endParaRPr kumimoji="1" lang="ja-JP" altLang="en-US">
                <a:solidFill>
                  <a:schemeClr val="bg1"/>
                </a:solidFill>
              </a:endParaRPr>
            </a:p>
          </p:txBody>
        </p:sp>
      </p:grpSp>
      <p:cxnSp>
        <p:nvCxnSpPr>
          <p:cNvPr id="28" name="直線矢印コネクタ 27">
            <a:extLst>
              <a:ext uri="{FF2B5EF4-FFF2-40B4-BE49-F238E27FC236}">
                <a16:creationId xmlns:a16="http://schemas.microsoft.com/office/drawing/2014/main" id="{04D80CE9-3832-91BE-2B11-536D2C943E6A}"/>
              </a:ext>
            </a:extLst>
          </p:cNvPr>
          <p:cNvCxnSpPr>
            <a:cxnSpLocks/>
            <a:endCxn id="23" idx="1"/>
          </p:cNvCxnSpPr>
          <p:nvPr/>
        </p:nvCxnSpPr>
        <p:spPr>
          <a:xfrm>
            <a:off x="3282943" y="2525060"/>
            <a:ext cx="125278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73B0FC5D-4AB1-F16D-94D6-F8BC56DBE208}"/>
              </a:ext>
            </a:extLst>
          </p:cNvPr>
          <p:cNvCxnSpPr>
            <a:cxnSpLocks/>
            <a:stCxn id="23" idx="3"/>
          </p:cNvCxnSpPr>
          <p:nvPr/>
        </p:nvCxnSpPr>
        <p:spPr>
          <a:xfrm>
            <a:off x="5563411" y="2525060"/>
            <a:ext cx="135767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正方形/長方形 39">
            <a:extLst>
              <a:ext uri="{FF2B5EF4-FFF2-40B4-BE49-F238E27FC236}">
                <a16:creationId xmlns:a16="http://schemas.microsoft.com/office/drawing/2014/main" id="{663C4B2A-844F-38C4-58B6-FAFE3C11BAB0}"/>
              </a:ext>
            </a:extLst>
          </p:cNvPr>
          <p:cNvSpPr/>
          <p:nvPr/>
        </p:nvSpPr>
        <p:spPr>
          <a:xfrm>
            <a:off x="3696257" y="2961685"/>
            <a:ext cx="882030" cy="714732"/>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Local</a:t>
            </a:r>
          </a:p>
          <a:p>
            <a:pPr algn="ctr"/>
            <a:r>
              <a:rPr lang="en-US" altLang="ja-JP" dirty="0" err="1"/>
              <a:t>Osc</a:t>
            </a:r>
            <a:r>
              <a:rPr lang="en-US" altLang="ja-JP" dirty="0"/>
              <a:t>.</a:t>
            </a:r>
            <a:endParaRPr kumimoji="1" lang="ja-JP" altLang="en-US"/>
          </a:p>
        </p:txBody>
      </p:sp>
      <p:cxnSp>
        <p:nvCxnSpPr>
          <p:cNvPr id="42" name="カギ線コネクタ 41">
            <a:extLst>
              <a:ext uri="{FF2B5EF4-FFF2-40B4-BE49-F238E27FC236}">
                <a16:creationId xmlns:a16="http://schemas.microsoft.com/office/drawing/2014/main" id="{FB34523F-B2C4-BF3A-2501-32776D0B417C}"/>
              </a:ext>
            </a:extLst>
          </p:cNvPr>
          <p:cNvCxnSpPr>
            <a:cxnSpLocks/>
            <a:stCxn id="10" idx="3"/>
            <a:endCxn id="40" idx="1"/>
          </p:cNvCxnSpPr>
          <p:nvPr/>
        </p:nvCxnSpPr>
        <p:spPr>
          <a:xfrm>
            <a:off x="3282943" y="2682509"/>
            <a:ext cx="413314" cy="636542"/>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52" name="円柱 51">
            <a:extLst>
              <a:ext uri="{FF2B5EF4-FFF2-40B4-BE49-F238E27FC236}">
                <a16:creationId xmlns:a16="http://schemas.microsoft.com/office/drawing/2014/main" id="{EBF9C163-B23E-26BC-C1AB-6BEBF8195F2D}"/>
              </a:ext>
            </a:extLst>
          </p:cNvPr>
          <p:cNvSpPr/>
          <p:nvPr/>
        </p:nvSpPr>
        <p:spPr>
          <a:xfrm>
            <a:off x="9653799" y="3676417"/>
            <a:ext cx="574534" cy="54392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柱 52">
            <a:extLst>
              <a:ext uri="{FF2B5EF4-FFF2-40B4-BE49-F238E27FC236}">
                <a16:creationId xmlns:a16="http://schemas.microsoft.com/office/drawing/2014/main" id="{8652480B-BC8D-0EEE-3346-CBBEA5C78472}"/>
              </a:ext>
            </a:extLst>
          </p:cNvPr>
          <p:cNvSpPr/>
          <p:nvPr/>
        </p:nvSpPr>
        <p:spPr>
          <a:xfrm>
            <a:off x="9638957" y="1807690"/>
            <a:ext cx="574534" cy="54392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a:extLst>
              <a:ext uri="{FF2B5EF4-FFF2-40B4-BE49-F238E27FC236}">
                <a16:creationId xmlns:a16="http://schemas.microsoft.com/office/drawing/2014/main" id="{DCD7B156-6A1F-18CD-D986-C4C13862EDDC}"/>
              </a:ext>
            </a:extLst>
          </p:cNvPr>
          <p:cNvSpPr/>
          <p:nvPr/>
        </p:nvSpPr>
        <p:spPr>
          <a:xfrm>
            <a:off x="9820587" y="2523434"/>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a:extLst>
              <a:ext uri="{FF2B5EF4-FFF2-40B4-BE49-F238E27FC236}">
                <a16:creationId xmlns:a16="http://schemas.microsoft.com/office/drawing/2014/main" id="{E896C8F5-D216-7C7F-C56E-D1C3FCD28A30}"/>
              </a:ext>
            </a:extLst>
          </p:cNvPr>
          <p:cNvSpPr/>
          <p:nvPr/>
        </p:nvSpPr>
        <p:spPr>
          <a:xfrm>
            <a:off x="9820587" y="2835609"/>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a:extLst>
              <a:ext uri="{FF2B5EF4-FFF2-40B4-BE49-F238E27FC236}">
                <a16:creationId xmlns:a16="http://schemas.microsoft.com/office/drawing/2014/main" id="{30F02E50-D4E5-3C52-9F80-3F24E154B21A}"/>
              </a:ext>
            </a:extLst>
          </p:cNvPr>
          <p:cNvSpPr/>
          <p:nvPr/>
        </p:nvSpPr>
        <p:spPr>
          <a:xfrm>
            <a:off x="9820587" y="3144011"/>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B6EA92CD-34F3-24A2-9311-21F2464A2B04}"/>
              </a:ext>
            </a:extLst>
          </p:cNvPr>
          <p:cNvSpPr/>
          <p:nvPr/>
        </p:nvSpPr>
        <p:spPr>
          <a:xfrm>
            <a:off x="7841182" y="1956511"/>
            <a:ext cx="1804524" cy="543928"/>
          </a:xfrm>
          <a:custGeom>
            <a:avLst/>
            <a:gdLst>
              <a:gd name="connsiteX0" fmla="*/ 0 w 1804524"/>
              <a:gd name="connsiteY0" fmla="*/ 412694 h 412694"/>
              <a:gd name="connsiteX1" fmla="*/ 364142 w 1804524"/>
              <a:gd name="connsiteY1" fmla="*/ 412694 h 412694"/>
              <a:gd name="connsiteX2" fmla="*/ 364142 w 1804524"/>
              <a:gd name="connsiteY2" fmla="*/ 72828 h 412694"/>
              <a:gd name="connsiteX3" fmla="*/ 1804524 w 1804524"/>
              <a:gd name="connsiteY3" fmla="*/ 72828 h 412694"/>
              <a:gd name="connsiteX4" fmla="*/ 1804524 w 1804524"/>
              <a:gd name="connsiteY4" fmla="*/ 0 h 412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524" h="412694">
                <a:moveTo>
                  <a:pt x="0" y="412694"/>
                </a:moveTo>
                <a:lnTo>
                  <a:pt x="364142" y="412694"/>
                </a:lnTo>
                <a:lnTo>
                  <a:pt x="364142" y="72828"/>
                </a:lnTo>
                <a:lnTo>
                  <a:pt x="1804524" y="72828"/>
                </a:lnTo>
                <a:lnTo>
                  <a:pt x="1804524"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a:extLst>
              <a:ext uri="{FF2B5EF4-FFF2-40B4-BE49-F238E27FC236}">
                <a16:creationId xmlns:a16="http://schemas.microsoft.com/office/drawing/2014/main" id="{F0B90C39-9653-9196-653D-5297FC7A21A8}"/>
              </a:ext>
            </a:extLst>
          </p:cNvPr>
          <p:cNvSpPr/>
          <p:nvPr/>
        </p:nvSpPr>
        <p:spPr>
          <a:xfrm>
            <a:off x="8198242" y="2500439"/>
            <a:ext cx="1455555" cy="1521303"/>
          </a:xfrm>
          <a:custGeom>
            <a:avLst/>
            <a:gdLst>
              <a:gd name="connsiteX0" fmla="*/ 0 w 1456566"/>
              <a:gd name="connsiteY0" fmla="*/ 0 h 1521303"/>
              <a:gd name="connsiteX1" fmla="*/ 0 w 1456566"/>
              <a:gd name="connsiteY1" fmla="*/ 1521303 h 1521303"/>
              <a:gd name="connsiteX2" fmla="*/ 1456566 w 1456566"/>
              <a:gd name="connsiteY2" fmla="*/ 1521303 h 1521303"/>
            </a:gdLst>
            <a:ahLst/>
            <a:cxnLst>
              <a:cxn ang="0">
                <a:pos x="connsiteX0" y="connsiteY0"/>
              </a:cxn>
              <a:cxn ang="0">
                <a:pos x="connsiteX1" y="connsiteY1"/>
              </a:cxn>
              <a:cxn ang="0">
                <a:pos x="connsiteX2" y="connsiteY2"/>
              </a:cxn>
            </a:cxnLst>
            <a:rect l="l" t="t" r="r" b="b"/>
            <a:pathLst>
              <a:path w="1456566" h="1521303">
                <a:moveTo>
                  <a:pt x="0" y="0"/>
                </a:moveTo>
                <a:lnTo>
                  <a:pt x="0" y="1521303"/>
                </a:lnTo>
                <a:lnTo>
                  <a:pt x="1456566" y="1521303"/>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9" name="直線矢印コネクタ 58">
            <a:extLst>
              <a:ext uri="{FF2B5EF4-FFF2-40B4-BE49-F238E27FC236}">
                <a16:creationId xmlns:a16="http://schemas.microsoft.com/office/drawing/2014/main" id="{D344A176-7A4C-4990-E012-FCA67BEE229F}"/>
              </a:ext>
            </a:extLst>
          </p:cNvPr>
          <p:cNvCxnSpPr>
            <a:cxnSpLocks/>
          </p:cNvCxnSpPr>
          <p:nvPr/>
        </p:nvCxnSpPr>
        <p:spPr>
          <a:xfrm>
            <a:off x="1737365" y="3320399"/>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964FDFBF-D727-85D2-4334-92F17218FA86}"/>
              </a:ext>
            </a:extLst>
          </p:cNvPr>
          <p:cNvSpPr/>
          <p:nvPr/>
        </p:nvSpPr>
        <p:spPr>
          <a:xfrm>
            <a:off x="6071139" y="4608973"/>
            <a:ext cx="2370967" cy="1926534"/>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4" name="グループ化 73">
            <a:extLst>
              <a:ext uri="{FF2B5EF4-FFF2-40B4-BE49-F238E27FC236}">
                <a16:creationId xmlns:a16="http://schemas.microsoft.com/office/drawing/2014/main" id="{890A687A-4B31-8FF5-908A-97A8F5CFF327}"/>
              </a:ext>
            </a:extLst>
          </p:cNvPr>
          <p:cNvGrpSpPr/>
          <p:nvPr/>
        </p:nvGrpSpPr>
        <p:grpSpPr>
          <a:xfrm>
            <a:off x="7216855" y="4750208"/>
            <a:ext cx="662361" cy="555475"/>
            <a:chOff x="5516662" y="3557911"/>
            <a:chExt cx="662361" cy="555475"/>
          </a:xfrm>
        </p:grpSpPr>
        <p:sp>
          <p:nvSpPr>
            <p:cNvPr id="75" name="ホームベース 74">
              <a:extLst>
                <a:ext uri="{FF2B5EF4-FFF2-40B4-BE49-F238E27FC236}">
                  <a16:creationId xmlns:a16="http://schemas.microsoft.com/office/drawing/2014/main" id="{67822B02-9508-30FD-4145-CC7C36CAC4E3}"/>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テキスト ボックス 75">
              <a:extLst>
                <a:ext uri="{FF2B5EF4-FFF2-40B4-BE49-F238E27FC236}">
                  <a16:creationId xmlns:a16="http://schemas.microsoft.com/office/drawing/2014/main" id="{5FBB0414-79C0-8ED9-6C23-A65F49496578}"/>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grpSp>
        <p:nvGrpSpPr>
          <p:cNvPr id="77" name="グループ化 76">
            <a:extLst>
              <a:ext uri="{FF2B5EF4-FFF2-40B4-BE49-F238E27FC236}">
                <a16:creationId xmlns:a16="http://schemas.microsoft.com/office/drawing/2014/main" id="{D632E7AA-E5E3-F36A-7666-A531895DAF3A}"/>
              </a:ext>
            </a:extLst>
          </p:cNvPr>
          <p:cNvGrpSpPr/>
          <p:nvPr/>
        </p:nvGrpSpPr>
        <p:grpSpPr>
          <a:xfrm>
            <a:off x="6238646" y="5442779"/>
            <a:ext cx="2048232" cy="1003120"/>
            <a:chOff x="4909865" y="4106045"/>
            <a:chExt cx="2150953" cy="1014351"/>
          </a:xfrm>
        </p:grpSpPr>
        <p:sp>
          <p:nvSpPr>
            <p:cNvPr id="78" name="角丸四角形 77">
              <a:extLst>
                <a:ext uri="{FF2B5EF4-FFF2-40B4-BE49-F238E27FC236}">
                  <a16:creationId xmlns:a16="http://schemas.microsoft.com/office/drawing/2014/main" id="{E2A31F7D-A706-FD56-244A-1DEC16611EF7}"/>
                </a:ext>
              </a:extLst>
            </p:cNvPr>
            <p:cNvSpPr/>
            <p:nvPr/>
          </p:nvSpPr>
          <p:spPr>
            <a:xfrm>
              <a:off x="4909865" y="4106045"/>
              <a:ext cx="2127008" cy="965502"/>
            </a:xfrm>
            <a:prstGeom prst="round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ボックス 78">
              <a:extLst>
                <a:ext uri="{FF2B5EF4-FFF2-40B4-BE49-F238E27FC236}">
                  <a16:creationId xmlns:a16="http://schemas.microsoft.com/office/drawing/2014/main" id="{4A5D529E-8B38-7211-DEF0-D8DB1BBA051B}"/>
                </a:ext>
              </a:extLst>
            </p:cNvPr>
            <p:cNvSpPr txBox="1"/>
            <p:nvPr/>
          </p:nvSpPr>
          <p:spPr>
            <a:xfrm>
              <a:off x="4991589" y="4186728"/>
              <a:ext cx="2069229" cy="933668"/>
            </a:xfrm>
            <a:prstGeom prst="rect">
              <a:avLst/>
            </a:prstGeom>
            <a:noFill/>
          </p:spPr>
          <p:txBody>
            <a:bodyPr wrap="none" rtlCol="0">
              <a:spAutoFit/>
            </a:bodyPr>
            <a:lstStyle/>
            <a:p>
              <a:r>
                <a:rPr kumimoji="1" lang="en-US" altLang="ja-JP" dirty="0">
                  <a:solidFill>
                    <a:schemeClr val="bg1"/>
                  </a:solidFill>
                </a:rPr>
                <a:t>FPGA</a:t>
              </a:r>
            </a:p>
            <a:p>
              <a:r>
                <a:rPr lang="en-US" altLang="ja-JP" dirty="0">
                  <a:solidFill>
                    <a:schemeClr val="bg1"/>
                  </a:solidFill>
                </a:rPr>
                <a:t>  (</a:t>
              </a:r>
              <a:r>
                <a:rPr lang="en-US" altLang="ja-JP" dirty="0" err="1">
                  <a:solidFill>
                    <a:schemeClr val="bg1"/>
                  </a:solidFill>
                </a:rPr>
                <a:t>r,p</a:t>
              </a:r>
              <a:r>
                <a:rPr lang="en-US" altLang="ja-JP" dirty="0">
                  <a:solidFill>
                    <a:schemeClr val="bg1"/>
                  </a:solidFill>
                </a:rPr>
                <a:t>) calc.</a:t>
              </a:r>
            </a:p>
            <a:p>
              <a:r>
                <a:rPr lang="en-US" altLang="ja-JP" dirty="0">
                  <a:solidFill>
                    <a:schemeClr val="bg1"/>
                  </a:solidFill>
                </a:rPr>
                <a:t>   BWD interlock</a:t>
              </a:r>
            </a:p>
          </p:txBody>
        </p:sp>
      </p:grpSp>
      <p:cxnSp>
        <p:nvCxnSpPr>
          <p:cNvPr id="80" name="直線矢印コネクタ 79">
            <a:extLst>
              <a:ext uri="{FF2B5EF4-FFF2-40B4-BE49-F238E27FC236}">
                <a16:creationId xmlns:a16="http://schemas.microsoft.com/office/drawing/2014/main" id="{E46D38E8-D7AA-6C83-D741-D4E1E7FFDDD6}"/>
              </a:ext>
            </a:extLst>
          </p:cNvPr>
          <p:cNvCxnSpPr>
            <a:stCxn id="76" idx="2"/>
          </p:cNvCxnSpPr>
          <p:nvPr/>
        </p:nvCxnSpPr>
        <p:spPr>
          <a:xfrm flipH="1">
            <a:off x="7548035" y="5305683"/>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9" name="正方形/長方形 68">
            <a:extLst>
              <a:ext uri="{FF2B5EF4-FFF2-40B4-BE49-F238E27FC236}">
                <a16:creationId xmlns:a16="http://schemas.microsoft.com/office/drawing/2014/main" id="{AA52E5DF-4B00-7031-4659-5AE76AB9CE21}"/>
              </a:ext>
            </a:extLst>
          </p:cNvPr>
          <p:cNvSpPr/>
          <p:nvPr/>
        </p:nvSpPr>
        <p:spPr>
          <a:xfrm>
            <a:off x="4847129" y="3305213"/>
            <a:ext cx="2370967" cy="1926534"/>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a:extLst>
              <a:ext uri="{FF2B5EF4-FFF2-40B4-BE49-F238E27FC236}">
                <a16:creationId xmlns:a16="http://schemas.microsoft.com/office/drawing/2014/main" id="{8882A2EA-D5F8-A8BF-55B0-F65063C38D51}"/>
              </a:ext>
            </a:extLst>
          </p:cNvPr>
          <p:cNvGrpSpPr/>
          <p:nvPr/>
        </p:nvGrpSpPr>
        <p:grpSpPr>
          <a:xfrm>
            <a:off x="5247089" y="3441811"/>
            <a:ext cx="662361" cy="555475"/>
            <a:chOff x="5516662" y="3557911"/>
            <a:chExt cx="662361" cy="555475"/>
          </a:xfrm>
        </p:grpSpPr>
        <p:sp>
          <p:nvSpPr>
            <p:cNvPr id="32" name="ホームベース 31">
              <a:extLst>
                <a:ext uri="{FF2B5EF4-FFF2-40B4-BE49-F238E27FC236}">
                  <a16:creationId xmlns:a16="http://schemas.microsoft.com/office/drawing/2014/main" id="{ED01DC61-DE5D-924D-1F6A-AB03540761AC}"/>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688D9B0D-18EA-41B7-39A0-B015D05DA19A}"/>
                </a:ext>
              </a:extLst>
            </p:cNvPr>
            <p:cNvSpPr txBox="1"/>
            <p:nvPr/>
          </p:nvSpPr>
          <p:spPr>
            <a:xfrm>
              <a:off x="5516662" y="3744054"/>
              <a:ext cx="662361" cy="369332"/>
            </a:xfrm>
            <a:prstGeom prst="rect">
              <a:avLst/>
            </a:prstGeom>
            <a:noFill/>
          </p:spPr>
          <p:txBody>
            <a:bodyPr wrap="none" rtlCol="0">
              <a:spAutoFit/>
            </a:bodyPr>
            <a:lstStyle/>
            <a:p>
              <a:r>
                <a:rPr kumimoji="1" lang="en-US" altLang="ja-JP" dirty="0">
                  <a:solidFill>
                    <a:schemeClr val="bg1"/>
                  </a:solidFill>
                </a:rPr>
                <a:t>DAC</a:t>
              </a:r>
              <a:endParaRPr kumimoji="1" lang="ja-JP" altLang="en-US">
                <a:solidFill>
                  <a:schemeClr val="bg1"/>
                </a:solidFill>
              </a:endParaRPr>
            </a:p>
          </p:txBody>
        </p:sp>
      </p:grpSp>
      <p:grpSp>
        <p:nvGrpSpPr>
          <p:cNvPr id="48" name="グループ化 47">
            <a:extLst>
              <a:ext uri="{FF2B5EF4-FFF2-40B4-BE49-F238E27FC236}">
                <a16:creationId xmlns:a16="http://schemas.microsoft.com/office/drawing/2014/main" id="{D7A3538A-EEA4-EE9D-426E-375524595E24}"/>
              </a:ext>
            </a:extLst>
          </p:cNvPr>
          <p:cNvGrpSpPr/>
          <p:nvPr/>
        </p:nvGrpSpPr>
        <p:grpSpPr>
          <a:xfrm>
            <a:off x="5014639" y="4139017"/>
            <a:ext cx="2025432" cy="992896"/>
            <a:chOff x="4909865" y="4106045"/>
            <a:chExt cx="2127008" cy="1004013"/>
          </a:xfrm>
        </p:grpSpPr>
        <p:sp>
          <p:nvSpPr>
            <p:cNvPr id="38" name="角丸四角形 37">
              <a:extLst>
                <a:ext uri="{FF2B5EF4-FFF2-40B4-BE49-F238E27FC236}">
                  <a16:creationId xmlns:a16="http://schemas.microsoft.com/office/drawing/2014/main" id="{C743D4A3-F6F3-49FB-8F9D-7D92CE1A2F07}"/>
                </a:ext>
              </a:extLst>
            </p:cNvPr>
            <p:cNvSpPr/>
            <p:nvPr/>
          </p:nvSpPr>
          <p:spPr>
            <a:xfrm>
              <a:off x="4909865" y="4106045"/>
              <a:ext cx="2127008" cy="965502"/>
            </a:xfrm>
            <a:prstGeom prst="round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D3363DF1-6D94-3BB6-7F69-5ADDE856746E}"/>
                </a:ext>
              </a:extLst>
            </p:cNvPr>
            <p:cNvSpPr txBox="1"/>
            <p:nvPr/>
          </p:nvSpPr>
          <p:spPr>
            <a:xfrm>
              <a:off x="4991589" y="4186728"/>
              <a:ext cx="1944763" cy="923330"/>
            </a:xfrm>
            <a:prstGeom prst="rect">
              <a:avLst/>
            </a:prstGeom>
            <a:noFill/>
          </p:spPr>
          <p:txBody>
            <a:bodyPr wrap="none" rtlCol="0">
              <a:spAutoFit/>
            </a:bodyPr>
            <a:lstStyle/>
            <a:p>
              <a:r>
                <a:rPr kumimoji="1" lang="en-US" altLang="ja-JP" dirty="0">
                  <a:solidFill>
                    <a:schemeClr val="bg1"/>
                  </a:solidFill>
                </a:rPr>
                <a:t>FPGA</a:t>
              </a:r>
            </a:p>
            <a:p>
              <a:r>
                <a:rPr lang="en-US" altLang="ja-JP" dirty="0">
                  <a:solidFill>
                    <a:schemeClr val="bg1"/>
                  </a:solidFill>
                </a:rPr>
                <a:t>  (</a:t>
              </a:r>
              <a:r>
                <a:rPr lang="en-US" altLang="ja-JP" dirty="0" err="1">
                  <a:solidFill>
                    <a:schemeClr val="bg1"/>
                  </a:solidFill>
                </a:rPr>
                <a:t>r,p</a:t>
              </a:r>
              <a:r>
                <a:rPr lang="en-US" altLang="ja-JP" dirty="0">
                  <a:solidFill>
                    <a:schemeClr val="bg1"/>
                  </a:solidFill>
                </a:rPr>
                <a:t>) calc.</a:t>
              </a:r>
            </a:p>
            <a:p>
              <a:r>
                <a:rPr lang="en-US" altLang="ja-JP" dirty="0">
                  <a:solidFill>
                    <a:schemeClr val="bg1"/>
                  </a:solidFill>
                </a:rPr>
                <a:t>   feedback cont.</a:t>
              </a:r>
            </a:p>
          </p:txBody>
        </p:sp>
      </p:grpSp>
      <p:cxnSp>
        <p:nvCxnSpPr>
          <p:cNvPr id="66" name="直線矢印コネクタ 65">
            <a:extLst>
              <a:ext uri="{FF2B5EF4-FFF2-40B4-BE49-F238E27FC236}">
                <a16:creationId xmlns:a16="http://schemas.microsoft.com/office/drawing/2014/main" id="{23D34E74-DC31-39E8-208B-86A6F12B21C6}"/>
              </a:ext>
            </a:extLst>
          </p:cNvPr>
          <p:cNvCxnSpPr>
            <a:cxnSpLocks/>
            <a:endCxn id="33" idx="2"/>
          </p:cNvCxnSpPr>
          <p:nvPr/>
        </p:nvCxnSpPr>
        <p:spPr>
          <a:xfrm flipV="1">
            <a:off x="5578270" y="3997286"/>
            <a:ext cx="0"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2" name="フリーフォーム 81">
            <a:extLst>
              <a:ext uri="{FF2B5EF4-FFF2-40B4-BE49-F238E27FC236}">
                <a16:creationId xmlns:a16="http://schemas.microsoft.com/office/drawing/2014/main" id="{92DCFC9A-11DD-533F-69FB-C4D7F48D73AC}"/>
              </a:ext>
            </a:extLst>
          </p:cNvPr>
          <p:cNvSpPr/>
          <p:nvPr/>
        </p:nvSpPr>
        <p:spPr>
          <a:xfrm>
            <a:off x="4353515" y="3673784"/>
            <a:ext cx="671639" cy="676462"/>
          </a:xfrm>
          <a:custGeom>
            <a:avLst/>
            <a:gdLst>
              <a:gd name="connsiteX0" fmla="*/ 0 w 671639"/>
              <a:gd name="connsiteY0" fmla="*/ 0 h 461246"/>
              <a:gd name="connsiteX1" fmla="*/ 0 w 671639"/>
              <a:gd name="connsiteY1" fmla="*/ 461246 h 461246"/>
              <a:gd name="connsiteX2" fmla="*/ 671639 w 671639"/>
              <a:gd name="connsiteY2" fmla="*/ 461246 h 461246"/>
            </a:gdLst>
            <a:ahLst/>
            <a:cxnLst>
              <a:cxn ang="0">
                <a:pos x="connsiteX0" y="connsiteY0"/>
              </a:cxn>
              <a:cxn ang="0">
                <a:pos x="connsiteX1" y="connsiteY1"/>
              </a:cxn>
              <a:cxn ang="0">
                <a:pos x="connsiteX2" y="connsiteY2"/>
              </a:cxn>
            </a:cxnLst>
            <a:rect l="l" t="t" r="r" b="b"/>
            <a:pathLst>
              <a:path w="671639" h="461246">
                <a:moveTo>
                  <a:pt x="0" y="0"/>
                </a:moveTo>
                <a:lnTo>
                  <a:pt x="0" y="461246"/>
                </a:lnTo>
                <a:lnTo>
                  <a:pt x="671639" y="461246"/>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a:extLst>
              <a:ext uri="{FF2B5EF4-FFF2-40B4-BE49-F238E27FC236}">
                <a16:creationId xmlns:a16="http://schemas.microsoft.com/office/drawing/2014/main" id="{75E5D99B-F986-F976-AF50-4433AA6C0435}"/>
              </a:ext>
            </a:extLst>
          </p:cNvPr>
          <p:cNvSpPr/>
          <p:nvPr/>
        </p:nvSpPr>
        <p:spPr>
          <a:xfrm>
            <a:off x="4086478" y="3657600"/>
            <a:ext cx="2144389" cy="1982549"/>
          </a:xfrm>
          <a:custGeom>
            <a:avLst/>
            <a:gdLst>
              <a:gd name="connsiteX0" fmla="*/ 0 w 2144389"/>
              <a:gd name="connsiteY0" fmla="*/ 0 h 1982549"/>
              <a:gd name="connsiteX1" fmla="*/ 0 w 2144389"/>
              <a:gd name="connsiteY1" fmla="*/ 1982549 h 1982549"/>
              <a:gd name="connsiteX2" fmla="*/ 2144389 w 2144389"/>
              <a:gd name="connsiteY2" fmla="*/ 1982549 h 1982549"/>
            </a:gdLst>
            <a:ahLst/>
            <a:cxnLst>
              <a:cxn ang="0">
                <a:pos x="connsiteX0" y="connsiteY0"/>
              </a:cxn>
              <a:cxn ang="0">
                <a:pos x="connsiteX1" y="connsiteY1"/>
              </a:cxn>
              <a:cxn ang="0">
                <a:pos x="connsiteX2" y="connsiteY2"/>
              </a:cxn>
            </a:cxnLst>
            <a:rect l="l" t="t" r="r" b="b"/>
            <a:pathLst>
              <a:path w="2144389" h="1982549">
                <a:moveTo>
                  <a:pt x="0" y="0"/>
                </a:moveTo>
                <a:lnTo>
                  <a:pt x="0" y="1982549"/>
                </a:lnTo>
                <a:lnTo>
                  <a:pt x="2144389" y="1982549"/>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テキスト ボックス 83">
            <a:extLst>
              <a:ext uri="{FF2B5EF4-FFF2-40B4-BE49-F238E27FC236}">
                <a16:creationId xmlns:a16="http://schemas.microsoft.com/office/drawing/2014/main" id="{5E15FE09-DD5F-956A-10A7-EC687EB08C38}"/>
              </a:ext>
            </a:extLst>
          </p:cNvPr>
          <p:cNvSpPr txBox="1"/>
          <p:nvPr/>
        </p:nvSpPr>
        <p:spPr>
          <a:xfrm>
            <a:off x="4124479" y="4350246"/>
            <a:ext cx="734496" cy="369332"/>
          </a:xfrm>
          <a:prstGeom prst="rect">
            <a:avLst/>
          </a:prstGeom>
          <a:noFill/>
        </p:spPr>
        <p:txBody>
          <a:bodyPr wrap="none" rtlCol="0">
            <a:spAutoFit/>
          </a:bodyPr>
          <a:lstStyle/>
          <a:p>
            <a:r>
              <a:rPr kumimoji="1" lang="en-US" altLang="ja-JP" dirty="0"/>
              <a:t>clock</a:t>
            </a:r>
            <a:endParaRPr kumimoji="1" lang="ja-JP" altLang="en-US"/>
          </a:p>
        </p:txBody>
      </p:sp>
      <p:sp>
        <p:nvSpPr>
          <p:cNvPr id="85" name="テキスト ボックス 84">
            <a:extLst>
              <a:ext uri="{FF2B5EF4-FFF2-40B4-BE49-F238E27FC236}">
                <a16:creationId xmlns:a16="http://schemas.microsoft.com/office/drawing/2014/main" id="{9D1E10C0-D9BA-9994-F03D-AB59957EB3A1}"/>
              </a:ext>
            </a:extLst>
          </p:cNvPr>
          <p:cNvSpPr txBox="1"/>
          <p:nvPr/>
        </p:nvSpPr>
        <p:spPr>
          <a:xfrm>
            <a:off x="5304770" y="5594324"/>
            <a:ext cx="734496" cy="369332"/>
          </a:xfrm>
          <a:prstGeom prst="rect">
            <a:avLst/>
          </a:prstGeom>
          <a:noFill/>
        </p:spPr>
        <p:txBody>
          <a:bodyPr wrap="none" rtlCol="0">
            <a:spAutoFit/>
          </a:bodyPr>
          <a:lstStyle/>
          <a:p>
            <a:r>
              <a:rPr kumimoji="1" lang="en-US" altLang="ja-JP" dirty="0"/>
              <a:t>clock</a:t>
            </a:r>
            <a:endParaRPr kumimoji="1" lang="ja-JP" altLang="en-US"/>
          </a:p>
        </p:txBody>
      </p:sp>
      <p:cxnSp>
        <p:nvCxnSpPr>
          <p:cNvPr id="87" name="直線コネクタ 86">
            <a:extLst>
              <a:ext uri="{FF2B5EF4-FFF2-40B4-BE49-F238E27FC236}">
                <a16:creationId xmlns:a16="http://schemas.microsoft.com/office/drawing/2014/main" id="{E4CA02D1-FBFE-9831-21B3-22D2F244D2EB}"/>
              </a:ext>
            </a:extLst>
          </p:cNvPr>
          <p:cNvCxnSpPr/>
          <p:nvPr/>
        </p:nvCxnSpPr>
        <p:spPr>
          <a:xfrm>
            <a:off x="3924637" y="3673784"/>
            <a:ext cx="0" cy="2310450"/>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D71DB75-10C1-2907-F32E-B123532CE788}"/>
              </a:ext>
            </a:extLst>
          </p:cNvPr>
          <p:cNvCxnSpPr/>
          <p:nvPr/>
        </p:nvCxnSpPr>
        <p:spPr>
          <a:xfrm>
            <a:off x="3753355" y="3673784"/>
            <a:ext cx="0" cy="2310450"/>
          </a:xfrm>
          <a:prstGeom prst="line">
            <a:avLst/>
          </a:prstGeom>
        </p:spPr>
        <p:style>
          <a:lnRef idx="2">
            <a:schemeClr val="accent1"/>
          </a:lnRef>
          <a:fillRef idx="0">
            <a:schemeClr val="accent1"/>
          </a:fillRef>
          <a:effectRef idx="1">
            <a:schemeClr val="accent1"/>
          </a:effectRef>
          <a:fontRef idx="minor">
            <a:schemeClr val="tx1"/>
          </a:fontRef>
        </p:style>
      </p:cxnSp>
      <p:sp>
        <p:nvSpPr>
          <p:cNvPr id="68" name="フリーフォーム 67">
            <a:extLst>
              <a:ext uri="{FF2B5EF4-FFF2-40B4-BE49-F238E27FC236}">
                <a16:creationId xmlns:a16="http://schemas.microsoft.com/office/drawing/2014/main" id="{053289AE-0262-5C79-5956-2A6D3A100756}"/>
              </a:ext>
            </a:extLst>
          </p:cNvPr>
          <p:cNvSpPr/>
          <p:nvPr/>
        </p:nvSpPr>
        <p:spPr>
          <a:xfrm flipH="1">
            <a:off x="5013651" y="2743199"/>
            <a:ext cx="564619" cy="693973"/>
          </a:xfrm>
          <a:custGeom>
            <a:avLst/>
            <a:gdLst>
              <a:gd name="connsiteX0" fmla="*/ 0 w 145657"/>
              <a:gd name="connsiteY0" fmla="*/ 404602 h 404602"/>
              <a:gd name="connsiteX1" fmla="*/ 0 w 145657"/>
              <a:gd name="connsiteY1" fmla="*/ 194209 h 404602"/>
              <a:gd name="connsiteX2" fmla="*/ 145657 w 145657"/>
              <a:gd name="connsiteY2" fmla="*/ 194209 h 404602"/>
              <a:gd name="connsiteX3" fmla="*/ 145657 w 145657"/>
              <a:gd name="connsiteY3" fmla="*/ 0 h 404602"/>
            </a:gdLst>
            <a:ahLst/>
            <a:cxnLst>
              <a:cxn ang="0">
                <a:pos x="connsiteX0" y="connsiteY0"/>
              </a:cxn>
              <a:cxn ang="0">
                <a:pos x="connsiteX1" y="connsiteY1"/>
              </a:cxn>
              <a:cxn ang="0">
                <a:pos x="connsiteX2" y="connsiteY2"/>
              </a:cxn>
              <a:cxn ang="0">
                <a:pos x="connsiteX3" y="connsiteY3"/>
              </a:cxn>
            </a:cxnLst>
            <a:rect l="l" t="t" r="r" b="b"/>
            <a:pathLst>
              <a:path w="145657" h="404602">
                <a:moveTo>
                  <a:pt x="0" y="404602"/>
                </a:moveTo>
                <a:lnTo>
                  <a:pt x="0" y="194209"/>
                </a:lnTo>
                <a:lnTo>
                  <a:pt x="145657" y="194209"/>
                </a:lnTo>
                <a:lnTo>
                  <a:pt x="145657" y="0"/>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テキスト ボックス 90">
            <a:extLst>
              <a:ext uri="{FF2B5EF4-FFF2-40B4-BE49-F238E27FC236}">
                <a16:creationId xmlns:a16="http://schemas.microsoft.com/office/drawing/2014/main" id="{47F36C3E-E09C-2FF4-CD5A-5FBD2F0363C2}"/>
              </a:ext>
            </a:extLst>
          </p:cNvPr>
          <p:cNvSpPr txBox="1"/>
          <p:nvPr/>
        </p:nvSpPr>
        <p:spPr>
          <a:xfrm>
            <a:off x="6412866" y="2909057"/>
            <a:ext cx="1571264" cy="369332"/>
          </a:xfrm>
          <a:prstGeom prst="rect">
            <a:avLst/>
          </a:prstGeom>
          <a:noFill/>
        </p:spPr>
        <p:txBody>
          <a:bodyPr wrap="none" rtlCol="0">
            <a:spAutoFit/>
          </a:bodyPr>
          <a:lstStyle/>
          <a:p>
            <a:r>
              <a:rPr kumimoji="1" lang="en-US" altLang="ja-JP" dirty="0"/>
              <a:t>cavity pickup</a:t>
            </a:r>
            <a:endParaRPr kumimoji="1" lang="ja-JP" altLang="en-US"/>
          </a:p>
        </p:txBody>
      </p:sp>
      <p:sp>
        <p:nvSpPr>
          <p:cNvPr id="93" name="フリーフォーム 92">
            <a:extLst>
              <a:ext uri="{FF2B5EF4-FFF2-40B4-BE49-F238E27FC236}">
                <a16:creationId xmlns:a16="http://schemas.microsoft.com/office/drawing/2014/main" id="{DF20A6D5-D29C-08FF-2B6B-D758897ECCA6}"/>
              </a:ext>
            </a:extLst>
          </p:cNvPr>
          <p:cNvSpPr/>
          <p:nvPr/>
        </p:nvSpPr>
        <p:spPr>
          <a:xfrm>
            <a:off x="6316468" y="2176758"/>
            <a:ext cx="3418252" cy="1286633"/>
          </a:xfrm>
          <a:custGeom>
            <a:avLst/>
            <a:gdLst>
              <a:gd name="connsiteX0" fmla="*/ 3431023 w 3431023"/>
              <a:gd name="connsiteY0" fmla="*/ 0 h 1286633"/>
              <a:gd name="connsiteX1" fmla="*/ 3269183 w 3431023"/>
              <a:gd name="connsiteY1" fmla="*/ 161840 h 1286633"/>
              <a:gd name="connsiteX2" fmla="*/ 3196354 w 3431023"/>
              <a:gd name="connsiteY2" fmla="*/ 161840 h 1286633"/>
              <a:gd name="connsiteX3" fmla="*/ 3196354 w 3431023"/>
              <a:gd name="connsiteY3" fmla="*/ 784927 h 1286633"/>
              <a:gd name="connsiteX4" fmla="*/ 0 w 3431023"/>
              <a:gd name="connsiteY4" fmla="*/ 784927 h 1286633"/>
              <a:gd name="connsiteX5" fmla="*/ 0 w 3431023"/>
              <a:gd name="connsiteY5" fmla="*/ 890123 h 1286633"/>
              <a:gd name="connsiteX6" fmla="*/ 0 w 3431023"/>
              <a:gd name="connsiteY6" fmla="*/ 1286633 h 128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1023" h="1286633">
                <a:moveTo>
                  <a:pt x="3431023" y="0"/>
                </a:moveTo>
                <a:lnTo>
                  <a:pt x="3269183" y="161840"/>
                </a:lnTo>
                <a:lnTo>
                  <a:pt x="3196354" y="161840"/>
                </a:lnTo>
                <a:lnTo>
                  <a:pt x="3196354" y="784927"/>
                </a:lnTo>
                <a:lnTo>
                  <a:pt x="0" y="784927"/>
                </a:lnTo>
                <a:lnTo>
                  <a:pt x="0" y="890123"/>
                </a:lnTo>
                <a:lnTo>
                  <a:pt x="0" y="1286633"/>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フリーフォーム 94">
            <a:extLst>
              <a:ext uri="{FF2B5EF4-FFF2-40B4-BE49-F238E27FC236}">
                <a16:creationId xmlns:a16="http://schemas.microsoft.com/office/drawing/2014/main" id="{B5AAA186-4EE1-8BFA-093B-2FEFA3949D2F}"/>
              </a:ext>
            </a:extLst>
          </p:cNvPr>
          <p:cNvSpPr/>
          <p:nvPr/>
        </p:nvSpPr>
        <p:spPr>
          <a:xfrm>
            <a:off x="8520913" y="4070294"/>
            <a:ext cx="453154" cy="178025"/>
          </a:xfrm>
          <a:custGeom>
            <a:avLst/>
            <a:gdLst>
              <a:gd name="connsiteX0" fmla="*/ 453154 w 453154"/>
              <a:gd name="connsiteY0" fmla="*/ 0 h 178025"/>
              <a:gd name="connsiteX1" fmla="*/ 89013 w 453154"/>
              <a:gd name="connsiteY1" fmla="*/ 0 h 178025"/>
              <a:gd name="connsiteX2" fmla="*/ 0 w 453154"/>
              <a:gd name="connsiteY2" fmla="*/ 89013 h 178025"/>
              <a:gd name="connsiteX3" fmla="*/ 0 w 453154"/>
              <a:gd name="connsiteY3" fmla="*/ 178025 h 178025"/>
            </a:gdLst>
            <a:ahLst/>
            <a:cxnLst>
              <a:cxn ang="0">
                <a:pos x="connsiteX0" y="connsiteY0"/>
              </a:cxn>
              <a:cxn ang="0">
                <a:pos x="connsiteX1" y="connsiteY1"/>
              </a:cxn>
              <a:cxn ang="0">
                <a:pos x="connsiteX2" y="connsiteY2"/>
              </a:cxn>
              <a:cxn ang="0">
                <a:pos x="connsiteX3" y="connsiteY3"/>
              </a:cxn>
            </a:cxnLst>
            <a:rect l="l" t="t" r="r" b="b"/>
            <a:pathLst>
              <a:path w="453154" h="178025">
                <a:moveTo>
                  <a:pt x="453154" y="0"/>
                </a:moveTo>
                <a:lnTo>
                  <a:pt x="89013" y="0"/>
                </a:lnTo>
                <a:lnTo>
                  <a:pt x="0" y="89013"/>
                </a:lnTo>
                <a:lnTo>
                  <a:pt x="0" y="178025"/>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2" name="グループ化 101">
            <a:extLst>
              <a:ext uri="{FF2B5EF4-FFF2-40B4-BE49-F238E27FC236}">
                <a16:creationId xmlns:a16="http://schemas.microsoft.com/office/drawing/2014/main" id="{8436DCBF-8ED3-1993-A56E-6C34CB65EBB9}"/>
              </a:ext>
            </a:extLst>
          </p:cNvPr>
          <p:cNvGrpSpPr/>
          <p:nvPr/>
        </p:nvGrpSpPr>
        <p:grpSpPr>
          <a:xfrm>
            <a:off x="7369255" y="4770834"/>
            <a:ext cx="662361" cy="555475"/>
            <a:chOff x="5516662" y="3557911"/>
            <a:chExt cx="662361" cy="555475"/>
          </a:xfrm>
        </p:grpSpPr>
        <p:sp>
          <p:nvSpPr>
            <p:cNvPr id="103" name="ホームベース 102">
              <a:extLst>
                <a:ext uri="{FF2B5EF4-FFF2-40B4-BE49-F238E27FC236}">
                  <a16:creationId xmlns:a16="http://schemas.microsoft.com/office/drawing/2014/main" id="{DFF9AE44-026F-143A-3FD2-E98B768C49A4}"/>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テキスト ボックス 103">
              <a:extLst>
                <a:ext uri="{FF2B5EF4-FFF2-40B4-BE49-F238E27FC236}">
                  <a16:creationId xmlns:a16="http://schemas.microsoft.com/office/drawing/2014/main" id="{80163767-E85F-B580-7307-CDFC9010FBB6}"/>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05" name="直線矢印コネクタ 104">
            <a:extLst>
              <a:ext uri="{FF2B5EF4-FFF2-40B4-BE49-F238E27FC236}">
                <a16:creationId xmlns:a16="http://schemas.microsoft.com/office/drawing/2014/main" id="{0240D695-A5C0-702D-CF9A-D9CEDB668079}"/>
              </a:ext>
            </a:extLst>
          </p:cNvPr>
          <p:cNvCxnSpPr>
            <a:stCxn id="104" idx="2"/>
          </p:cNvCxnSpPr>
          <p:nvPr/>
        </p:nvCxnSpPr>
        <p:spPr>
          <a:xfrm flipH="1">
            <a:off x="7700435" y="5326309"/>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D00C360E-4EED-B4DF-D3B0-C9CFAF1DC0E9}"/>
              </a:ext>
            </a:extLst>
          </p:cNvPr>
          <p:cNvGrpSpPr/>
          <p:nvPr/>
        </p:nvGrpSpPr>
        <p:grpSpPr>
          <a:xfrm>
            <a:off x="7524765" y="4791460"/>
            <a:ext cx="662361" cy="555475"/>
            <a:chOff x="5516662" y="3557911"/>
            <a:chExt cx="662361" cy="555475"/>
          </a:xfrm>
        </p:grpSpPr>
        <p:sp>
          <p:nvSpPr>
            <p:cNvPr id="107" name="ホームベース 106">
              <a:extLst>
                <a:ext uri="{FF2B5EF4-FFF2-40B4-BE49-F238E27FC236}">
                  <a16:creationId xmlns:a16="http://schemas.microsoft.com/office/drawing/2014/main" id="{65DAA137-9739-1317-A75A-F8D8569372F7}"/>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テキスト ボックス 107">
              <a:extLst>
                <a:ext uri="{FF2B5EF4-FFF2-40B4-BE49-F238E27FC236}">
                  <a16:creationId xmlns:a16="http://schemas.microsoft.com/office/drawing/2014/main" id="{AF701705-8DB7-1413-BE38-EB062C280D12}"/>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09" name="直線矢印コネクタ 108">
            <a:extLst>
              <a:ext uri="{FF2B5EF4-FFF2-40B4-BE49-F238E27FC236}">
                <a16:creationId xmlns:a16="http://schemas.microsoft.com/office/drawing/2014/main" id="{EE4333BB-2C64-0F47-F713-C85355EAB73A}"/>
              </a:ext>
            </a:extLst>
          </p:cNvPr>
          <p:cNvCxnSpPr>
            <a:stCxn id="108" idx="2"/>
          </p:cNvCxnSpPr>
          <p:nvPr/>
        </p:nvCxnSpPr>
        <p:spPr>
          <a:xfrm flipH="1">
            <a:off x="7855945" y="5346935"/>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0" name="グループ化 109">
            <a:extLst>
              <a:ext uri="{FF2B5EF4-FFF2-40B4-BE49-F238E27FC236}">
                <a16:creationId xmlns:a16="http://schemas.microsoft.com/office/drawing/2014/main" id="{B735BBD8-36AB-56C4-7449-B444225F1AF3}"/>
              </a:ext>
            </a:extLst>
          </p:cNvPr>
          <p:cNvGrpSpPr/>
          <p:nvPr/>
        </p:nvGrpSpPr>
        <p:grpSpPr>
          <a:xfrm>
            <a:off x="7671251" y="4807514"/>
            <a:ext cx="662361" cy="555475"/>
            <a:chOff x="5516662" y="3557911"/>
            <a:chExt cx="662361" cy="555475"/>
          </a:xfrm>
        </p:grpSpPr>
        <p:sp>
          <p:nvSpPr>
            <p:cNvPr id="111" name="ホームベース 110">
              <a:extLst>
                <a:ext uri="{FF2B5EF4-FFF2-40B4-BE49-F238E27FC236}">
                  <a16:creationId xmlns:a16="http://schemas.microsoft.com/office/drawing/2014/main" id="{999E9094-FC26-A5EE-D7E5-050D9BE1B65C}"/>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テキスト ボックス 111">
              <a:extLst>
                <a:ext uri="{FF2B5EF4-FFF2-40B4-BE49-F238E27FC236}">
                  <a16:creationId xmlns:a16="http://schemas.microsoft.com/office/drawing/2014/main" id="{1D3B97B3-45B9-FCA7-06A7-6F80280642FE}"/>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13" name="直線矢印コネクタ 112">
            <a:extLst>
              <a:ext uri="{FF2B5EF4-FFF2-40B4-BE49-F238E27FC236}">
                <a16:creationId xmlns:a16="http://schemas.microsoft.com/office/drawing/2014/main" id="{667D2DD9-E6EA-A28C-E2B8-92DFEB74531D}"/>
              </a:ext>
            </a:extLst>
          </p:cNvPr>
          <p:cNvCxnSpPr>
            <a:stCxn id="112" idx="2"/>
          </p:cNvCxnSpPr>
          <p:nvPr/>
        </p:nvCxnSpPr>
        <p:spPr>
          <a:xfrm flipH="1">
            <a:off x="8002431" y="5362989"/>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4" name="グループ化 113">
            <a:extLst>
              <a:ext uri="{FF2B5EF4-FFF2-40B4-BE49-F238E27FC236}">
                <a16:creationId xmlns:a16="http://schemas.microsoft.com/office/drawing/2014/main" id="{21B299C4-1B8C-D6AB-6C26-E7FF92257B0F}"/>
              </a:ext>
            </a:extLst>
          </p:cNvPr>
          <p:cNvGrpSpPr/>
          <p:nvPr/>
        </p:nvGrpSpPr>
        <p:grpSpPr>
          <a:xfrm>
            <a:off x="6001988" y="3497583"/>
            <a:ext cx="662361" cy="555475"/>
            <a:chOff x="5516662" y="3557911"/>
            <a:chExt cx="662361" cy="555475"/>
          </a:xfrm>
        </p:grpSpPr>
        <p:sp>
          <p:nvSpPr>
            <p:cNvPr id="115" name="ホームベース 114">
              <a:extLst>
                <a:ext uri="{FF2B5EF4-FFF2-40B4-BE49-F238E27FC236}">
                  <a16:creationId xmlns:a16="http://schemas.microsoft.com/office/drawing/2014/main" id="{1D39225F-5C4C-7D37-09DE-BA3173E3F219}"/>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テキスト ボックス 115">
              <a:extLst>
                <a:ext uri="{FF2B5EF4-FFF2-40B4-BE49-F238E27FC236}">
                  <a16:creationId xmlns:a16="http://schemas.microsoft.com/office/drawing/2014/main" id="{06BEC665-5899-8932-04ED-FDABE597E365}"/>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17" name="直線矢印コネクタ 116">
            <a:extLst>
              <a:ext uri="{FF2B5EF4-FFF2-40B4-BE49-F238E27FC236}">
                <a16:creationId xmlns:a16="http://schemas.microsoft.com/office/drawing/2014/main" id="{E291F871-96C2-917E-0FE7-CAE9338089EA}"/>
              </a:ext>
            </a:extLst>
          </p:cNvPr>
          <p:cNvCxnSpPr>
            <a:stCxn id="116" idx="2"/>
          </p:cNvCxnSpPr>
          <p:nvPr/>
        </p:nvCxnSpPr>
        <p:spPr>
          <a:xfrm flipH="1">
            <a:off x="6333168" y="4053058"/>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8" name="グループ化 117">
            <a:extLst>
              <a:ext uri="{FF2B5EF4-FFF2-40B4-BE49-F238E27FC236}">
                <a16:creationId xmlns:a16="http://schemas.microsoft.com/office/drawing/2014/main" id="{94C219FA-0128-FF97-DD0E-C21CEC42BCDF}"/>
              </a:ext>
            </a:extLst>
          </p:cNvPr>
          <p:cNvGrpSpPr/>
          <p:nvPr/>
        </p:nvGrpSpPr>
        <p:grpSpPr>
          <a:xfrm>
            <a:off x="6154388" y="3518209"/>
            <a:ext cx="662361" cy="555475"/>
            <a:chOff x="5516662" y="3557911"/>
            <a:chExt cx="662361" cy="555475"/>
          </a:xfrm>
        </p:grpSpPr>
        <p:sp>
          <p:nvSpPr>
            <p:cNvPr id="119" name="ホームベース 118">
              <a:extLst>
                <a:ext uri="{FF2B5EF4-FFF2-40B4-BE49-F238E27FC236}">
                  <a16:creationId xmlns:a16="http://schemas.microsoft.com/office/drawing/2014/main" id="{06B87951-539E-BF8A-B9DB-78CDDFF60662}"/>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テキスト ボックス 119">
              <a:extLst>
                <a:ext uri="{FF2B5EF4-FFF2-40B4-BE49-F238E27FC236}">
                  <a16:creationId xmlns:a16="http://schemas.microsoft.com/office/drawing/2014/main" id="{7D012BBF-B8DB-9E6E-4041-351A057786D9}"/>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21" name="直線矢印コネクタ 120">
            <a:extLst>
              <a:ext uri="{FF2B5EF4-FFF2-40B4-BE49-F238E27FC236}">
                <a16:creationId xmlns:a16="http://schemas.microsoft.com/office/drawing/2014/main" id="{95168148-A2AD-0684-AD0E-4346FFE36AC4}"/>
              </a:ext>
            </a:extLst>
          </p:cNvPr>
          <p:cNvCxnSpPr>
            <a:stCxn id="120" idx="2"/>
          </p:cNvCxnSpPr>
          <p:nvPr/>
        </p:nvCxnSpPr>
        <p:spPr>
          <a:xfrm flipH="1">
            <a:off x="6485568" y="4073684"/>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22" name="グループ化 121">
            <a:extLst>
              <a:ext uri="{FF2B5EF4-FFF2-40B4-BE49-F238E27FC236}">
                <a16:creationId xmlns:a16="http://schemas.microsoft.com/office/drawing/2014/main" id="{444D5BC8-9632-8843-4389-93B8C90AEE0D}"/>
              </a:ext>
            </a:extLst>
          </p:cNvPr>
          <p:cNvGrpSpPr/>
          <p:nvPr/>
        </p:nvGrpSpPr>
        <p:grpSpPr>
          <a:xfrm>
            <a:off x="6309898" y="3538835"/>
            <a:ext cx="662361" cy="555475"/>
            <a:chOff x="5516662" y="3557911"/>
            <a:chExt cx="662361" cy="555475"/>
          </a:xfrm>
        </p:grpSpPr>
        <p:sp>
          <p:nvSpPr>
            <p:cNvPr id="123" name="ホームベース 122">
              <a:extLst>
                <a:ext uri="{FF2B5EF4-FFF2-40B4-BE49-F238E27FC236}">
                  <a16:creationId xmlns:a16="http://schemas.microsoft.com/office/drawing/2014/main" id="{6B914073-4B03-507E-8DA2-B98773FC6664}"/>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テキスト ボックス 123">
              <a:extLst>
                <a:ext uri="{FF2B5EF4-FFF2-40B4-BE49-F238E27FC236}">
                  <a16:creationId xmlns:a16="http://schemas.microsoft.com/office/drawing/2014/main" id="{59ED1F3B-63D2-8463-A2C3-D0C559CE86CC}"/>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25" name="直線矢印コネクタ 124">
            <a:extLst>
              <a:ext uri="{FF2B5EF4-FFF2-40B4-BE49-F238E27FC236}">
                <a16:creationId xmlns:a16="http://schemas.microsoft.com/office/drawing/2014/main" id="{4647603C-E437-9586-F238-3C72B8C34DD7}"/>
              </a:ext>
            </a:extLst>
          </p:cNvPr>
          <p:cNvCxnSpPr>
            <a:stCxn id="124" idx="2"/>
          </p:cNvCxnSpPr>
          <p:nvPr/>
        </p:nvCxnSpPr>
        <p:spPr>
          <a:xfrm flipH="1">
            <a:off x="6641078" y="4094310"/>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7130089B-3491-CFE1-6D5F-9F1C5F3F714C}"/>
              </a:ext>
            </a:extLst>
          </p:cNvPr>
          <p:cNvGrpSpPr/>
          <p:nvPr/>
        </p:nvGrpSpPr>
        <p:grpSpPr>
          <a:xfrm>
            <a:off x="6456384" y="3554889"/>
            <a:ext cx="662361" cy="555475"/>
            <a:chOff x="5516662" y="3557911"/>
            <a:chExt cx="662361" cy="555475"/>
          </a:xfrm>
        </p:grpSpPr>
        <p:sp>
          <p:nvSpPr>
            <p:cNvPr id="127" name="ホームベース 126">
              <a:extLst>
                <a:ext uri="{FF2B5EF4-FFF2-40B4-BE49-F238E27FC236}">
                  <a16:creationId xmlns:a16="http://schemas.microsoft.com/office/drawing/2014/main" id="{720C6275-0EFC-4E90-1050-CADE9F4D27B9}"/>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テキスト ボックス 127">
              <a:extLst>
                <a:ext uri="{FF2B5EF4-FFF2-40B4-BE49-F238E27FC236}">
                  <a16:creationId xmlns:a16="http://schemas.microsoft.com/office/drawing/2014/main" id="{69065A19-8B2C-C1DB-7D7E-430166634A8D}"/>
                </a:ext>
              </a:extLst>
            </p:cNvPr>
            <p:cNvSpPr txBox="1"/>
            <p:nvPr/>
          </p:nvSpPr>
          <p:spPr>
            <a:xfrm>
              <a:off x="5516662" y="3744054"/>
              <a:ext cx="662361" cy="369332"/>
            </a:xfrm>
            <a:prstGeom prst="rect">
              <a:avLst/>
            </a:prstGeom>
            <a:noFill/>
          </p:spPr>
          <p:txBody>
            <a:bodyPr wrap="none" rtlCol="0">
              <a:spAutoFit/>
            </a:bodyPr>
            <a:lstStyle/>
            <a:p>
              <a:r>
                <a:rPr lang="en-US" altLang="ja-JP" dirty="0">
                  <a:solidFill>
                    <a:schemeClr val="bg1"/>
                  </a:solidFill>
                </a:rPr>
                <a:t>AD</a:t>
              </a:r>
              <a:r>
                <a:rPr kumimoji="1" lang="en-US" altLang="ja-JP" dirty="0">
                  <a:solidFill>
                    <a:schemeClr val="bg1"/>
                  </a:solidFill>
                </a:rPr>
                <a:t>C</a:t>
              </a:r>
              <a:endParaRPr kumimoji="1" lang="ja-JP" altLang="en-US">
                <a:solidFill>
                  <a:schemeClr val="bg1"/>
                </a:solidFill>
              </a:endParaRPr>
            </a:p>
          </p:txBody>
        </p:sp>
      </p:grpSp>
      <p:cxnSp>
        <p:nvCxnSpPr>
          <p:cNvPr id="129" name="直線矢印コネクタ 128">
            <a:extLst>
              <a:ext uri="{FF2B5EF4-FFF2-40B4-BE49-F238E27FC236}">
                <a16:creationId xmlns:a16="http://schemas.microsoft.com/office/drawing/2014/main" id="{B845433A-CD0C-F2A8-88B9-1D60C4886C53}"/>
              </a:ext>
            </a:extLst>
          </p:cNvPr>
          <p:cNvCxnSpPr>
            <a:stCxn id="128" idx="2"/>
          </p:cNvCxnSpPr>
          <p:nvPr/>
        </p:nvCxnSpPr>
        <p:spPr>
          <a:xfrm flipH="1">
            <a:off x="6787564" y="4110364"/>
            <a:ext cx="1" cy="1370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0" name="フリーフォーム 129">
            <a:extLst>
              <a:ext uri="{FF2B5EF4-FFF2-40B4-BE49-F238E27FC236}">
                <a16:creationId xmlns:a16="http://schemas.microsoft.com/office/drawing/2014/main" id="{5FB1B947-1DD3-CA6E-9BAA-A0FA92140239}"/>
              </a:ext>
            </a:extLst>
          </p:cNvPr>
          <p:cNvSpPr/>
          <p:nvPr/>
        </p:nvSpPr>
        <p:spPr>
          <a:xfrm>
            <a:off x="7548035" y="4264503"/>
            <a:ext cx="956694" cy="494702"/>
          </a:xfrm>
          <a:custGeom>
            <a:avLst/>
            <a:gdLst>
              <a:gd name="connsiteX0" fmla="*/ 962952 w 962952"/>
              <a:gd name="connsiteY0" fmla="*/ 0 h 436970"/>
              <a:gd name="connsiteX1" fmla="*/ 0 w 962952"/>
              <a:gd name="connsiteY1" fmla="*/ 0 h 436970"/>
              <a:gd name="connsiteX2" fmla="*/ 0 w 962952"/>
              <a:gd name="connsiteY2" fmla="*/ 436970 h 436970"/>
            </a:gdLst>
            <a:ahLst/>
            <a:cxnLst>
              <a:cxn ang="0">
                <a:pos x="connsiteX0" y="connsiteY0"/>
              </a:cxn>
              <a:cxn ang="0">
                <a:pos x="connsiteX1" y="connsiteY1"/>
              </a:cxn>
              <a:cxn ang="0">
                <a:pos x="connsiteX2" y="connsiteY2"/>
              </a:cxn>
            </a:cxnLst>
            <a:rect l="l" t="t" r="r" b="b"/>
            <a:pathLst>
              <a:path w="962952" h="436970">
                <a:moveTo>
                  <a:pt x="962952" y="0"/>
                </a:moveTo>
                <a:lnTo>
                  <a:pt x="0" y="0"/>
                </a:lnTo>
                <a:lnTo>
                  <a:pt x="0" y="436970"/>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角丸四角形 131">
            <a:extLst>
              <a:ext uri="{FF2B5EF4-FFF2-40B4-BE49-F238E27FC236}">
                <a16:creationId xmlns:a16="http://schemas.microsoft.com/office/drawing/2014/main" id="{539C91C2-D63E-9C99-5C00-5D61232DF3A0}"/>
              </a:ext>
            </a:extLst>
          </p:cNvPr>
          <p:cNvSpPr/>
          <p:nvPr/>
        </p:nvSpPr>
        <p:spPr>
          <a:xfrm>
            <a:off x="5761773" y="2324499"/>
            <a:ext cx="636359" cy="4126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dirty="0"/>
              <a:t>SW</a:t>
            </a:r>
            <a:endParaRPr kumimoji="1" lang="ja-JP" altLang="en-US"/>
          </a:p>
        </p:txBody>
      </p:sp>
      <p:sp>
        <p:nvSpPr>
          <p:cNvPr id="133" name="フリーフォーム 132">
            <a:extLst>
              <a:ext uri="{FF2B5EF4-FFF2-40B4-BE49-F238E27FC236}">
                <a16:creationId xmlns:a16="http://schemas.microsoft.com/office/drawing/2014/main" id="{998491DF-092F-9AAE-B182-4057F2488941}"/>
              </a:ext>
            </a:extLst>
          </p:cNvPr>
          <p:cNvSpPr/>
          <p:nvPr/>
        </p:nvSpPr>
        <p:spPr>
          <a:xfrm>
            <a:off x="4669104" y="2743200"/>
            <a:ext cx="4062202" cy="3940821"/>
          </a:xfrm>
          <a:custGeom>
            <a:avLst/>
            <a:gdLst>
              <a:gd name="connsiteX0" fmla="*/ 3584772 w 4062202"/>
              <a:gd name="connsiteY0" fmla="*/ 3511943 h 3940821"/>
              <a:gd name="connsiteX1" fmla="*/ 4062202 w 4062202"/>
              <a:gd name="connsiteY1" fmla="*/ 3511943 h 3940821"/>
              <a:gd name="connsiteX2" fmla="*/ 4062202 w 4062202"/>
              <a:gd name="connsiteY2" fmla="*/ 3940821 h 3940821"/>
              <a:gd name="connsiteX3" fmla="*/ 3908454 w 4062202"/>
              <a:gd name="connsiteY3" fmla="*/ 3940821 h 3940821"/>
              <a:gd name="connsiteX4" fmla="*/ 0 w 4062202"/>
              <a:gd name="connsiteY4" fmla="*/ 3940821 h 3940821"/>
              <a:gd name="connsiteX5" fmla="*/ 0 w 4062202"/>
              <a:gd name="connsiteY5" fmla="*/ 3859901 h 3940821"/>
              <a:gd name="connsiteX6" fmla="*/ 0 w 4062202"/>
              <a:gd name="connsiteY6" fmla="*/ 420786 h 3940821"/>
              <a:gd name="connsiteX7" fmla="*/ 80921 w 4062202"/>
              <a:gd name="connsiteY7" fmla="*/ 420786 h 3940821"/>
              <a:gd name="connsiteX8" fmla="*/ 1343278 w 4062202"/>
              <a:gd name="connsiteY8" fmla="*/ 420786 h 3940821"/>
              <a:gd name="connsiteX9" fmla="*/ 1343278 w 4062202"/>
              <a:gd name="connsiteY9" fmla="*/ 0 h 3940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62202" h="3940821">
                <a:moveTo>
                  <a:pt x="3584772" y="3511943"/>
                </a:moveTo>
                <a:lnTo>
                  <a:pt x="4062202" y="3511943"/>
                </a:lnTo>
                <a:lnTo>
                  <a:pt x="4062202" y="3940821"/>
                </a:lnTo>
                <a:lnTo>
                  <a:pt x="3908454" y="3940821"/>
                </a:lnTo>
                <a:lnTo>
                  <a:pt x="0" y="3940821"/>
                </a:lnTo>
                <a:lnTo>
                  <a:pt x="0" y="3859901"/>
                </a:lnTo>
                <a:lnTo>
                  <a:pt x="0" y="420786"/>
                </a:lnTo>
                <a:lnTo>
                  <a:pt x="80921" y="420786"/>
                </a:lnTo>
                <a:lnTo>
                  <a:pt x="1343278" y="420786"/>
                </a:lnTo>
                <a:lnTo>
                  <a:pt x="1343278" y="0"/>
                </a:lnTo>
              </a:path>
            </a:pathLst>
          </a:custGeom>
          <a:noFill/>
          <a:ln>
            <a:prstDash val="dash"/>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48071110-1B89-1277-E79F-6A61D4FA44F3}"/>
              </a:ext>
            </a:extLst>
          </p:cNvPr>
          <p:cNvSpPr txBox="1"/>
          <p:nvPr/>
        </p:nvSpPr>
        <p:spPr>
          <a:xfrm>
            <a:off x="195607" y="2714934"/>
            <a:ext cx="683200" cy="1015663"/>
          </a:xfrm>
          <a:prstGeom prst="rect">
            <a:avLst/>
          </a:prstGeom>
          <a:noFill/>
        </p:spPr>
        <p:txBody>
          <a:bodyPr wrap="none" rtlCol="0">
            <a:spAutoFit/>
          </a:bodyPr>
          <a:lstStyle/>
          <a:p>
            <a:r>
              <a:rPr kumimoji="1" lang="en-US" altLang="ja-JP" sz="6000" dirty="0">
                <a:solidFill>
                  <a:srgbClr val="FF0000"/>
                </a:solidFill>
              </a:rPr>
              <a:t>X</a:t>
            </a:r>
            <a:endParaRPr kumimoji="1" lang="ja-JP" altLang="en-US" sz="6000">
              <a:solidFill>
                <a:srgbClr val="FF0000"/>
              </a:solidFill>
            </a:endParaRPr>
          </a:p>
        </p:txBody>
      </p:sp>
      <p:sp>
        <p:nvSpPr>
          <p:cNvPr id="27" name="円/楕円 26">
            <a:extLst>
              <a:ext uri="{FF2B5EF4-FFF2-40B4-BE49-F238E27FC236}">
                <a16:creationId xmlns:a16="http://schemas.microsoft.com/office/drawing/2014/main" id="{3C4E1B32-31DF-2DC4-2074-FAA83BA4CE53}"/>
              </a:ext>
            </a:extLst>
          </p:cNvPr>
          <p:cNvSpPr/>
          <p:nvPr/>
        </p:nvSpPr>
        <p:spPr>
          <a:xfrm>
            <a:off x="365153" y="5463403"/>
            <a:ext cx="396510" cy="39651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E4767C99-84BC-0365-1D62-EC8CF0808FD5}"/>
              </a:ext>
            </a:extLst>
          </p:cNvPr>
          <p:cNvSpPr/>
          <p:nvPr/>
        </p:nvSpPr>
        <p:spPr>
          <a:xfrm>
            <a:off x="422809" y="5572263"/>
            <a:ext cx="307497" cy="178789"/>
          </a:xfrm>
          <a:custGeom>
            <a:avLst/>
            <a:gdLst>
              <a:gd name="connsiteX0" fmla="*/ 0 w 558350"/>
              <a:gd name="connsiteY0" fmla="*/ 243526 h 525215"/>
              <a:gd name="connsiteX1" fmla="*/ 178025 w 558350"/>
              <a:gd name="connsiteY1" fmla="*/ 8857 h 525215"/>
              <a:gd name="connsiteX2" fmla="*/ 388418 w 558350"/>
              <a:gd name="connsiteY2" fmla="*/ 518655 h 525215"/>
              <a:gd name="connsiteX3" fmla="*/ 558350 w 558350"/>
              <a:gd name="connsiteY3" fmla="*/ 251618 h 525215"/>
            </a:gdLst>
            <a:ahLst/>
            <a:cxnLst>
              <a:cxn ang="0">
                <a:pos x="connsiteX0" y="connsiteY0"/>
              </a:cxn>
              <a:cxn ang="0">
                <a:pos x="connsiteX1" y="connsiteY1"/>
              </a:cxn>
              <a:cxn ang="0">
                <a:pos x="connsiteX2" y="connsiteY2"/>
              </a:cxn>
              <a:cxn ang="0">
                <a:pos x="connsiteX3" y="connsiteY3"/>
              </a:cxn>
            </a:cxnLst>
            <a:rect l="l" t="t" r="r" b="b"/>
            <a:pathLst>
              <a:path w="558350" h="525215">
                <a:moveTo>
                  <a:pt x="0" y="243526"/>
                </a:moveTo>
                <a:cubicBezTo>
                  <a:pt x="56644" y="103264"/>
                  <a:pt x="113289" y="-36998"/>
                  <a:pt x="178025" y="8857"/>
                </a:cubicBezTo>
                <a:cubicBezTo>
                  <a:pt x="242761" y="54712"/>
                  <a:pt x="325031" y="478195"/>
                  <a:pt x="388418" y="518655"/>
                </a:cubicBezTo>
                <a:cubicBezTo>
                  <a:pt x="451805" y="559115"/>
                  <a:pt x="505077" y="405366"/>
                  <a:pt x="558350" y="25161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上矢印 30">
            <a:extLst>
              <a:ext uri="{FF2B5EF4-FFF2-40B4-BE49-F238E27FC236}">
                <a16:creationId xmlns:a16="http://schemas.microsoft.com/office/drawing/2014/main" id="{F22A82A2-7F0C-4C31-403D-354F459A58AB}"/>
              </a:ext>
            </a:extLst>
          </p:cNvPr>
          <p:cNvSpPr/>
          <p:nvPr/>
        </p:nvSpPr>
        <p:spPr>
          <a:xfrm>
            <a:off x="501706" y="4218807"/>
            <a:ext cx="105197" cy="102771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2B69E7FC-877C-2246-0381-6C70AB175FC1}"/>
              </a:ext>
            </a:extLst>
          </p:cNvPr>
          <p:cNvSpPr/>
          <p:nvPr/>
        </p:nvSpPr>
        <p:spPr>
          <a:xfrm>
            <a:off x="1019596" y="1707419"/>
            <a:ext cx="9742811" cy="5150581"/>
          </a:xfrm>
          <a:prstGeom prst="rect">
            <a:avLst/>
          </a:prstGeom>
          <a:solidFill>
            <a:srgbClr val="FFFFFF">
              <a:alpha val="7254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FCE91FBF-B21D-8DBA-D613-36BC597D9054}"/>
              </a:ext>
            </a:extLst>
          </p:cNvPr>
          <p:cNvSpPr txBox="1"/>
          <p:nvPr/>
        </p:nvSpPr>
        <p:spPr>
          <a:xfrm>
            <a:off x="238922" y="2493226"/>
            <a:ext cx="1374094" cy="369332"/>
          </a:xfrm>
          <a:prstGeom prst="rect">
            <a:avLst/>
          </a:prstGeom>
          <a:noFill/>
        </p:spPr>
        <p:txBody>
          <a:bodyPr wrap="none" rtlCol="0">
            <a:spAutoFit/>
          </a:bodyPr>
          <a:lstStyle/>
          <a:p>
            <a:r>
              <a:rPr kumimoji="1" lang="en-US" altLang="ja-JP" dirty="0"/>
              <a:t>508.58MHz</a:t>
            </a:r>
            <a:endParaRPr kumimoji="1" lang="ja-JP" altLang="en-US"/>
          </a:p>
        </p:txBody>
      </p:sp>
      <p:sp>
        <p:nvSpPr>
          <p:cNvPr id="3" name="コンテンツ プレースホルダー 2">
            <a:extLst>
              <a:ext uri="{FF2B5EF4-FFF2-40B4-BE49-F238E27FC236}">
                <a16:creationId xmlns:a16="http://schemas.microsoft.com/office/drawing/2014/main" id="{F0F59822-4543-CD26-2FC5-0C00DF48F159}"/>
              </a:ext>
            </a:extLst>
          </p:cNvPr>
          <p:cNvSpPr>
            <a:spLocks noGrp="1"/>
          </p:cNvSpPr>
          <p:nvPr>
            <p:ph idx="1"/>
          </p:nvPr>
        </p:nvSpPr>
        <p:spPr>
          <a:xfrm>
            <a:off x="327128" y="1081085"/>
            <a:ext cx="7936949" cy="1099707"/>
          </a:xfrm>
        </p:spPr>
        <p:txBody>
          <a:bodyPr>
            <a:normAutofit fontScale="92500" lnSpcReduction="20000"/>
          </a:bodyPr>
          <a:lstStyle/>
          <a:p>
            <a:r>
              <a:rPr kumimoji="1" lang="en-US" altLang="ja-JP" dirty="0"/>
              <a:t>Signal generator had stopped outputting</a:t>
            </a:r>
          </a:p>
          <a:p>
            <a:r>
              <a:rPr lang="en-US" altLang="ja-JP" dirty="0"/>
              <a:t>Replace with spare</a:t>
            </a:r>
          </a:p>
          <a:p>
            <a:pPr lvl="1"/>
            <a:r>
              <a:rPr lang="en-US" altLang="ja-JP" dirty="0"/>
              <a:t>Wrong frequency (nominal-40 kHz) was set !</a:t>
            </a:r>
          </a:p>
          <a:p>
            <a:pPr lvl="1"/>
            <a:endParaRPr kumimoji="1" lang="ja-JP" altLang="en-US"/>
          </a:p>
        </p:txBody>
      </p:sp>
      <p:sp>
        <p:nvSpPr>
          <p:cNvPr id="35" name="テキスト ボックス 34">
            <a:extLst>
              <a:ext uri="{FF2B5EF4-FFF2-40B4-BE49-F238E27FC236}">
                <a16:creationId xmlns:a16="http://schemas.microsoft.com/office/drawing/2014/main" id="{417482BC-3285-346F-2C84-B1241F150A7F}"/>
              </a:ext>
            </a:extLst>
          </p:cNvPr>
          <p:cNvSpPr txBox="1"/>
          <p:nvPr/>
        </p:nvSpPr>
        <p:spPr>
          <a:xfrm>
            <a:off x="706535" y="4897813"/>
            <a:ext cx="2146742" cy="369332"/>
          </a:xfrm>
          <a:prstGeom prst="rect">
            <a:avLst/>
          </a:prstGeom>
          <a:noFill/>
        </p:spPr>
        <p:txBody>
          <a:bodyPr wrap="none" rtlCol="0">
            <a:spAutoFit/>
          </a:bodyPr>
          <a:lstStyle/>
          <a:p>
            <a:r>
              <a:rPr kumimoji="1" lang="en-US" altLang="ja-JP" dirty="0"/>
              <a:t>replace with spare</a:t>
            </a:r>
            <a:endParaRPr kumimoji="1" lang="ja-JP" altLang="en-US"/>
          </a:p>
        </p:txBody>
      </p:sp>
    </p:spTree>
    <p:extLst>
      <p:ext uri="{BB962C8B-B14F-4D97-AF65-F5344CB8AC3E}">
        <p14:creationId xmlns:p14="http://schemas.microsoft.com/office/powerpoint/2010/main" val="1432394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F0882E-B0ED-6A32-10C2-B002CCBCB884}"/>
              </a:ext>
            </a:extLst>
          </p:cNvPr>
          <p:cNvSpPr>
            <a:spLocks noGrp="1"/>
          </p:cNvSpPr>
          <p:nvPr>
            <p:ph type="title"/>
          </p:nvPr>
        </p:nvSpPr>
        <p:spPr>
          <a:xfrm>
            <a:off x="838200" y="164421"/>
            <a:ext cx="10515600" cy="872956"/>
          </a:xfrm>
        </p:spPr>
        <p:txBody>
          <a:bodyPr/>
          <a:lstStyle/>
          <a:p>
            <a:r>
              <a:rPr kumimoji="1" lang="en-US" altLang="ja-JP" dirty="0"/>
              <a:t>Restart RF operation</a:t>
            </a:r>
            <a:endParaRPr kumimoji="1" lang="ja-JP" altLang="en-US"/>
          </a:p>
        </p:txBody>
      </p:sp>
      <p:sp>
        <p:nvSpPr>
          <p:cNvPr id="3" name="コンテンツ プレースホルダー 2">
            <a:extLst>
              <a:ext uri="{FF2B5EF4-FFF2-40B4-BE49-F238E27FC236}">
                <a16:creationId xmlns:a16="http://schemas.microsoft.com/office/drawing/2014/main" id="{F0F59822-4543-CD26-2FC5-0C00DF48F159}"/>
              </a:ext>
            </a:extLst>
          </p:cNvPr>
          <p:cNvSpPr>
            <a:spLocks noGrp="1"/>
          </p:cNvSpPr>
          <p:nvPr>
            <p:ph idx="1"/>
          </p:nvPr>
        </p:nvSpPr>
        <p:spPr>
          <a:xfrm>
            <a:off x="329692" y="1178647"/>
            <a:ext cx="8534156" cy="2266124"/>
          </a:xfrm>
        </p:spPr>
        <p:txBody>
          <a:bodyPr>
            <a:normAutofit fontScale="92500" lnSpcReduction="20000"/>
          </a:bodyPr>
          <a:lstStyle/>
          <a:p>
            <a:r>
              <a:rPr kumimoji="1" lang="en-US" altLang="ja-JP" dirty="0"/>
              <a:t>Reboot MTCA.4 modules</a:t>
            </a:r>
          </a:p>
          <a:p>
            <a:pPr lvl="1"/>
            <a:r>
              <a:rPr kumimoji="1" lang="en-US" altLang="ja-JP" dirty="0"/>
              <a:t>Reset FPGA, because clock fed to FPGA was stopped</a:t>
            </a:r>
          </a:p>
          <a:p>
            <a:r>
              <a:rPr lang="en-US" altLang="ja-JP" dirty="0"/>
              <a:t>Restart RF operation</a:t>
            </a:r>
          </a:p>
          <a:p>
            <a:r>
              <a:rPr kumimoji="1" lang="en-US" altLang="ja-JP" dirty="0"/>
              <a:t>Restart beam injection</a:t>
            </a:r>
          </a:p>
          <a:p>
            <a:pPr lvl="1"/>
            <a:r>
              <a:rPr lang="en-US" altLang="ja-JP" dirty="0"/>
              <a:t>beam was not stored</a:t>
            </a:r>
          </a:p>
          <a:p>
            <a:pPr lvl="1"/>
            <a:r>
              <a:rPr kumimoji="1" lang="en-US" altLang="ja-JP" dirty="0"/>
              <a:t>Wrong frequency set was found</a:t>
            </a:r>
            <a:endParaRPr kumimoji="1" lang="ja-JP" altLang="en-US"/>
          </a:p>
        </p:txBody>
      </p:sp>
      <p:grpSp>
        <p:nvGrpSpPr>
          <p:cNvPr id="8" name="グループ化 7">
            <a:extLst>
              <a:ext uri="{FF2B5EF4-FFF2-40B4-BE49-F238E27FC236}">
                <a16:creationId xmlns:a16="http://schemas.microsoft.com/office/drawing/2014/main" id="{42604CFD-163C-A799-BBCE-614E4AFC2303}"/>
              </a:ext>
            </a:extLst>
          </p:cNvPr>
          <p:cNvGrpSpPr/>
          <p:nvPr/>
        </p:nvGrpSpPr>
        <p:grpSpPr>
          <a:xfrm>
            <a:off x="3681876" y="3293458"/>
            <a:ext cx="8051576" cy="3570060"/>
            <a:chOff x="0" y="1807690"/>
            <a:chExt cx="10228333" cy="4876331"/>
          </a:xfrm>
        </p:grpSpPr>
        <p:sp>
          <p:nvSpPr>
            <p:cNvPr id="4" name="円/楕円 3">
              <a:extLst>
                <a:ext uri="{FF2B5EF4-FFF2-40B4-BE49-F238E27FC236}">
                  <a16:creationId xmlns:a16="http://schemas.microsoft.com/office/drawing/2014/main" id="{63C1DC43-DD7D-8CE3-D459-9583ECDA844F}"/>
                </a:ext>
              </a:extLst>
            </p:cNvPr>
            <p:cNvSpPr/>
            <p:nvPr/>
          </p:nvSpPr>
          <p:spPr>
            <a:xfrm>
              <a:off x="331773" y="2961685"/>
              <a:ext cx="396510" cy="39651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 name="フリーフォーム 4">
              <a:extLst>
                <a:ext uri="{FF2B5EF4-FFF2-40B4-BE49-F238E27FC236}">
                  <a16:creationId xmlns:a16="http://schemas.microsoft.com/office/drawing/2014/main" id="{893CE832-9601-B829-5DE2-8B09ADFAD66E}"/>
                </a:ext>
              </a:extLst>
            </p:cNvPr>
            <p:cNvSpPr/>
            <p:nvPr/>
          </p:nvSpPr>
          <p:spPr>
            <a:xfrm>
              <a:off x="389429" y="3070545"/>
              <a:ext cx="307497" cy="178789"/>
            </a:xfrm>
            <a:custGeom>
              <a:avLst/>
              <a:gdLst>
                <a:gd name="connsiteX0" fmla="*/ 0 w 558350"/>
                <a:gd name="connsiteY0" fmla="*/ 243526 h 525215"/>
                <a:gd name="connsiteX1" fmla="*/ 178025 w 558350"/>
                <a:gd name="connsiteY1" fmla="*/ 8857 h 525215"/>
                <a:gd name="connsiteX2" fmla="*/ 388418 w 558350"/>
                <a:gd name="connsiteY2" fmla="*/ 518655 h 525215"/>
                <a:gd name="connsiteX3" fmla="*/ 558350 w 558350"/>
                <a:gd name="connsiteY3" fmla="*/ 251618 h 525215"/>
              </a:gdLst>
              <a:ahLst/>
              <a:cxnLst>
                <a:cxn ang="0">
                  <a:pos x="connsiteX0" y="connsiteY0"/>
                </a:cxn>
                <a:cxn ang="0">
                  <a:pos x="connsiteX1" y="connsiteY1"/>
                </a:cxn>
                <a:cxn ang="0">
                  <a:pos x="connsiteX2" y="connsiteY2"/>
                </a:cxn>
                <a:cxn ang="0">
                  <a:pos x="connsiteX3" y="connsiteY3"/>
                </a:cxn>
              </a:cxnLst>
              <a:rect l="l" t="t" r="r" b="b"/>
              <a:pathLst>
                <a:path w="558350" h="525215">
                  <a:moveTo>
                    <a:pt x="0" y="243526"/>
                  </a:moveTo>
                  <a:cubicBezTo>
                    <a:pt x="56644" y="103264"/>
                    <a:pt x="113289" y="-36998"/>
                    <a:pt x="178025" y="8857"/>
                  </a:cubicBezTo>
                  <a:cubicBezTo>
                    <a:pt x="242761" y="54712"/>
                    <a:pt x="325031" y="478195"/>
                    <a:pt x="388418" y="518655"/>
                  </a:cubicBezTo>
                  <a:cubicBezTo>
                    <a:pt x="451805" y="559115"/>
                    <a:pt x="505077" y="405366"/>
                    <a:pt x="558350" y="25161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 name="テキスト ボックス 5">
              <a:extLst>
                <a:ext uri="{FF2B5EF4-FFF2-40B4-BE49-F238E27FC236}">
                  <a16:creationId xmlns:a16="http://schemas.microsoft.com/office/drawing/2014/main" id="{BAD40070-9E13-2696-2FD4-E4BBD6CCE694}"/>
                </a:ext>
              </a:extLst>
            </p:cNvPr>
            <p:cNvSpPr txBox="1"/>
            <p:nvPr/>
          </p:nvSpPr>
          <p:spPr>
            <a:xfrm>
              <a:off x="0" y="3467054"/>
              <a:ext cx="1108198" cy="630586"/>
            </a:xfrm>
            <a:prstGeom prst="rect">
              <a:avLst/>
            </a:prstGeom>
            <a:noFill/>
          </p:spPr>
          <p:txBody>
            <a:bodyPr wrap="none" rtlCol="0">
              <a:spAutoFit/>
            </a:bodyPr>
            <a:lstStyle/>
            <a:p>
              <a:r>
                <a:rPr kumimoji="1" lang="en-US" altLang="ja-JP" sz="1200" dirty="0"/>
                <a:t>Signal</a:t>
              </a:r>
            </a:p>
            <a:p>
              <a:r>
                <a:rPr lang="en-US" altLang="ja-JP" sz="1200" dirty="0"/>
                <a:t>g</a:t>
              </a:r>
              <a:r>
                <a:rPr kumimoji="1" lang="en-US" altLang="ja-JP" sz="1200" dirty="0"/>
                <a:t>enerator</a:t>
              </a:r>
              <a:endParaRPr kumimoji="1" lang="ja-JP" altLang="en-US" sz="1200"/>
            </a:p>
          </p:txBody>
        </p:sp>
        <p:sp>
          <p:nvSpPr>
            <p:cNvPr id="7" name="正方形/長方形 6">
              <a:extLst>
                <a:ext uri="{FF2B5EF4-FFF2-40B4-BE49-F238E27FC236}">
                  <a16:creationId xmlns:a16="http://schemas.microsoft.com/office/drawing/2014/main" id="{E0D51314-FBBA-56DA-FABA-F9BAE852C1CE}"/>
                </a:ext>
              </a:extLst>
            </p:cNvPr>
            <p:cNvSpPr/>
            <p:nvPr/>
          </p:nvSpPr>
          <p:spPr>
            <a:xfrm>
              <a:off x="1156086" y="2921224"/>
              <a:ext cx="582627" cy="4774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t>EO</a:t>
              </a:r>
              <a:endParaRPr kumimoji="1" lang="ja-JP" altLang="en-US" sz="1200"/>
            </a:p>
          </p:txBody>
        </p:sp>
        <p:cxnSp>
          <p:nvCxnSpPr>
            <p:cNvPr id="9" name="直線矢印コネクタ 8">
              <a:extLst>
                <a:ext uri="{FF2B5EF4-FFF2-40B4-BE49-F238E27FC236}">
                  <a16:creationId xmlns:a16="http://schemas.microsoft.com/office/drawing/2014/main" id="{CE71EA6D-4B57-BEC0-01F7-C3B04FBAF745}"/>
                </a:ext>
              </a:extLst>
            </p:cNvPr>
            <p:cNvCxnSpPr>
              <a:stCxn id="4" idx="6"/>
              <a:endCxn id="7" idx="1"/>
            </p:cNvCxnSpPr>
            <p:nvPr/>
          </p:nvCxnSpPr>
          <p:spPr>
            <a:xfrm flipV="1">
              <a:off x="728283" y="3159939"/>
              <a:ext cx="427803"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正方形/長方形 9">
              <a:extLst>
                <a:ext uri="{FF2B5EF4-FFF2-40B4-BE49-F238E27FC236}">
                  <a16:creationId xmlns:a16="http://schemas.microsoft.com/office/drawing/2014/main" id="{0373C73D-6E2B-859B-F1BC-A405BC8533B8}"/>
                </a:ext>
              </a:extLst>
            </p:cNvPr>
            <p:cNvSpPr/>
            <p:nvPr/>
          </p:nvSpPr>
          <p:spPr>
            <a:xfrm>
              <a:off x="2700316" y="2443794"/>
              <a:ext cx="582627" cy="4774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t>OE</a:t>
              </a:r>
              <a:endParaRPr kumimoji="1" lang="ja-JP" altLang="en-US" sz="1200"/>
            </a:p>
          </p:txBody>
        </p:sp>
        <p:cxnSp>
          <p:nvCxnSpPr>
            <p:cNvPr id="12" name="曲線コネクタ 11">
              <a:extLst>
                <a:ext uri="{FF2B5EF4-FFF2-40B4-BE49-F238E27FC236}">
                  <a16:creationId xmlns:a16="http://schemas.microsoft.com/office/drawing/2014/main" id="{346D6C10-138D-0D13-646D-6595A35333ED}"/>
                </a:ext>
              </a:extLst>
            </p:cNvPr>
            <p:cNvCxnSpPr>
              <a:cxnSpLocks/>
              <a:endCxn id="10" idx="1"/>
            </p:cNvCxnSpPr>
            <p:nvPr/>
          </p:nvCxnSpPr>
          <p:spPr>
            <a:xfrm flipV="1">
              <a:off x="1738713" y="2682509"/>
              <a:ext cx="961603" cy="279176"/>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直線矢印コネクタ 16">
              <a:extLst>
                <a:ext uri="{FF2B5EF4-FFF2-40B4-BE49-F238E27FC236}">
                  <a16:creationId xmlns:a16="http://schemas.microsoft.com/office/drawing/2014/main" id="{448F998F-9ED0-257A-FC6D-49368BC693B1}"/>
                </a:ext>
              </a:extLst>
            </p:cNvPr>
            <p:cNvCxnSpPr>
              <a:cxnSpLocks/>
            </p:cNvCxnSpPr>
            <p:nvPr/>
          </p:nvCxnSpPr>
          <p:spPr>
            <a:xfrm>
              <a:off x="1738713" y="3087111"/>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直線矢印コネクタ 17">
              <a:extLst>
                <a:ext uri="{FF2B5EF4-FFF2-40B4-BE49-F238E27FC236}">
                  <a16:creationId xmlns:a16="http://schemas.microsoft.com/office/drawing/2014/main" id="{018C5216-9EE1-1C82-F879-D40743ED476F}"/>
                </a:ext>
              </a:extLst>
            </p:cNvPr>
            <p:cNvCxnSpPr>
              <a:cxnSpLocks/>
            </p:cNvCxnSpPr>
            <p:nvPr/>
          </p:nvCxnSpPr>
          <p:spPr>
            <a:xfrm>
              <a:off x="1737365" y="3207143"/>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曲線コネクタ 20">
              <a:extLst>
                <a:ext uri="{FF2B5EF4-FFF2-40B4-BE49-F238E27FC236}">
                  <a16:creationId xmlns:a16="http://schemas.microsoft.com/office/drawing/2014/main" id="{99DCC339-E258-3FB1-4524-462DFFDD838C}"/>
                </a:ext>
              </a:extLst>
            </p:cNvPr>
            <p:cNvCxnSpPr/>
            <p:nvPr/>
          </p:nvCxnSpPr>
          <p:spPr>
            <a:xfrm rot="16200000" flipH="1">
              <a:off x="1728911" y="3366649"/>
              <a:ext cx="432025" cy="415116"/>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テキスト ボックス 21">
              <a:extLst>
                <a:ext uri="{FF2B5EF4-FFF2-40B4-BE49-F238E27FC236}">
                  <a16:creationId xmlns:a16="http://schemas.microsoft.com/office/drawing/2014/main" id="{0E523B4F-72D5-FFC6-F06D-76538CA5D9C9}"/>
                </a:ext>
              </a:extLst>
            </p:cNvPr>
            <p:cNvSpPr txBox="1"/>
            <p:nvPr/>
          </p:nvSpPr>
          <p:spPr>
            <a:xfrm>
              <a:off x="1391697" y="3863563"/>
              <a:ext cx="1368853" cy="630586"/>
            </a:xfrm>
            <a:prstGeom prst="rect">
              <a:avLst/>
            </a:prstGeom>
            <a:noFill/>
          </p:spPr>
          <p:txBody>
            <a:bodyPr wrap="none" rtlCol="0">
              <a:spAutoFit/>
            </a:bodyPr>
            <a:lstStyle/>
            <a:p>
              <a:r>
                <a:rPr kumimoji="1" lang="en-US" altLang="ja-JP" sz="1200" dirty="0"/>
                <a:t>to SACLA</a:t>
              </a:r>
            </a:p>
            <a:p>
              <a:r>
                <a:rPr lang="en-US" altLang="ja-JP" sz="1200" dirty="0"/>
                <a:t>for beam inj.</a:t>
              </a:r>
              <a:endParaRPr kumimoji="1" lang="ja-JP" altLang="en-US" sz="1200"/>
            </a:p>
          </p:txBody>
        </p:sp>
        <p:sp>
          <p:nvSpPr>
            <p:cNvPr id="23" name="角丸四角形 22">
              <a:extLst>
                <a:ext uri="{FF2B5EF4-FFF2-40B4-BE49-F238E27FC236}">
                  <a16:creationId xmlns:a16="http://schemas.microsoft.com/office/drawing/2014/main" id="{732DBF12-38D2-9756-5BC9-EFE9ABF457F6}"/>
                </a:ext>
              </a:extLst>
            </p:cNvPr>
            <p:cNvSpPr/>
            <p:nvPr/>
          </p:nvSpPr>
          <p:spPr>
            <a:xfrm>
              <a:off x="4535723" y="2318713"/>
              <a:ext cx="1027688" cy="4126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t>IQ mod</a:t>
              </a:r>
              <a:endParaRPr kumimoji="1" lang="ja-JP" altLang="en-US" sz="1200"/>
            </a:p>
          </p:txBody>
        </p:sp>
        <p:grpSp>
          <p:nvGrpSpPr>
            <p:cNvPr id="26" name="グループ化 25">
              <a:extLst>
                <a:ext uri="{FF2B5EF4-FFF2-40B4-BE49-F238E27FC236}">
                  <a16:creationId xmlns:a16="http://schemas.microsoft.com/office/drawing/2014/main" id="{6196EF2C-2EBD-CE7A-5AB5-776AAC60095A}"/>
                </a:ext>
              </a:extLst>
            </p:cNvPr>
            <p:cNvGrpSpPr/>
            <p:nvPr/>
          </p:nvGrpSpPr>
          <p:grpSpPr>
            <a:xfrm>
              <a:off x="7002010" y="2142702"/>
              <a:ext cx="740039" cy="754109"/>
              <a:chOff x="6565199" y="2271303"/>
              <a:chExt cx="740039" cy="858445"/>
            </a:xfrm>
          </p:grpSpPr>
          <p:sp>
            <p:nvSpPr>
              <p:cNvPr id="24" name="三角形 23">
                <a:extLst>
                  <a:ext uri="{FF2B5EF4-FFF2-40B4-BE49-F238E27FC236}">
                    <a16:creationId xmlns:a16="http://schemas.microsoft.com/office/drawing/2014/main" id="{EDBEE488-E4C2-2907-3FAC-6F3E3EA682E1}"/>
                  </a:ext>
                </a:extLst>
              </p:cNvPr>
              <p:cNvSpPr/>
              <p:nvPr/>
            </p:nvSpPr>
            <p:spPr>
              <a:xfrm rot="5400000">
                <a:off x="6505996" y="2330506"/>
                <a:ext cx="858445" cy="740039"/>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5" name="テキスト ボックス 24">
                <a:extLst>
                  <a:ext uri="{FF2B5EF4-FFF2-40B4-BE49-F238E27FC236}">
                    <a16:creationId xmlns:a16="http://schemas.microsoft.com/office/drawing/2014/main" id="{660C0846-6B8A-ED1B-11BE-613EBFB3F3A9}"/>
                  </a:ext>
                </a:extLst>
              </p:cNvPr>
              <p:cNvSpPr txBox="1"/>
              <p:nvPr/>
            </p:nvSpPr>
            <p:spPr>
              <a:xfrm>
                <a:off x="6565199" y="2515859"/>
                <a:ext cx="485066" cy="430700"/>
              </a:xfrm>
              <a:prstGeom prst="rect">
                <a:avLst/>
              </a:prstGeom>
              <a:noFill/>
            </p:spPr>
            <p:txBody>
              <a:bodyPr wrap="none" rtlCol="0">
                <a:spAutoFit/>
              </a:bodyPr>
              <a:lstStyle/>
              <a:p>
                <a:r>
                  <a:rPr kumimoji="1" lang="en-US" altLang="ja-JP" sz="1200" dirty="0" err="1">
                    <a:solidFill>
                      <a:schemeClr val="bg1"/>
                    </a:solidFill>
                  </a:rPr>
                  <a:t>kly</a:t>
                </a:r>
                <a:endParaRPr kumimoji="1" lang="ja-JP" altLang="en-US" sz="1200">
                  <a:solidFill>
                    <a:schemeClr val="bg1"/>
                  </a:solidFill>
                </a:endParaRPr>
              </a:p>
            </p:txBody>
          </p:sp>
        </p:grpSp>
        <p:cxnSp>
          <p:nvCxnSpPr>
            <p:cNvPr id="28" name="直線矢印コネクタ 27">
              <a:extLst>
                <a:ext uri="{FF2B5EF4-FFF2-40B4-BE49-F238E27FC236}">
                  <a16:creationId xmlns:a16="http://schemas.microsoft.com/office/drawing/2014/main" id="{04D80CE9-3832-91BE-2B11-536D2C943E6A}"/>
                </a:ext>
              </a:extLst>
            </p:cNvPr>
            <p:cNvCxnSpPr>
              <a:cxnSpLocks/>
              <a:endCxn id="23" idx="1"/>
            </p:cNvCxnSpPr>
            <p:nvPr/>
          </p:nvCxnSpPr>
          <p:spPr>
            <a:xfrm>
              <a:off x="3282943" y="2525060"/>
              <a:ext cx="125278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73B0FC5D-4AB1-F16D-94D6-F8BC56DBE208}"/>
                </a:ext>
              </a:extLst>
            </p:cNvPr>
            <p:cNvCxnSpPr>
              <a:cxnSpLocks/>
              <a:stCxn id="23" idx="3"/>
            </p:cNvCxnSpPr>
            <p:nvPr/>
          </p:nvCxnSpPr>
          <p:spPr>
            <a:xfrm>
              <a:off x="5563411" y="2525060"/>
              <a:ext cx="135767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正方形/長方形 39">
              <a:extLst>
                <a:ext uri="{FF2B5EF4-FFF2-40B4-BE49-F238E27FC236}">
                  <a16:creationId xmlns:a16="http://schemas.microsoft.com/office/drawing/2014/main" id="{663C4B2A-844F-38C4-58B6-FAFE3C11BAB0}"/>
                </a:ext>
              </a:extLst>
            </p:cNvPr>
            <p:cNvSpPr/>
            <p:nvPr/>
          </p:nvSpPr>
          <p:spPr>
            <a:xfrm>
              <a:off x="3696257" y="2961685"/>
              <a:ext cx="882030" cy="714732"/>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t>Local</a:t>
              </a:r>
            </a:p>
            <a:p>
              <a:pPr algn="ctr"/>
              <a:r>
                <a:rPr lang="en-US" altLang="ja-JP" sz="1200" dirty="0" err="1"/>
                <a:t>Osc</a:t>
              </a:r>
              <a:r>
                <a:rPr lang="en-US" altLang="ja-JP" sz="1200" dirty="0"/>
                <a:t>.</a:t>
              </a:r>
              <a:endParaRPr kumimoji="1" lang="ja-JP" altLang="en-US" sz="1200"/>
            </a:p>
          </p:txBody>
        </p:sp>
        <p:cxnSp>
          <p:nvCxnSpPr>
            <p:cNvPr id="42" name="カギ線コネクタ 41">
              <a:extLst>
                <a:ext uri="{FF2B5EF4-FFF2-40B4-BE49-F238E27FC236}">
                  <a16:creationId xmlns:a16="http://schemas.microsoft.com/office/drawing/2014/main" id="{FB34523F-B2C4-BF3A-2501-32776D0B417C}"/>
                </a:ext>
              </a:extLst>
            </p:cNvPr>
            <p:cNvCxnSpPr>
              <a:cxnSpLocks/>
              <a:stCxn id="10" idx="3"/>
              <a:endCxn id="40" idx="1"/>
            </p:cNvCxnSpPr>
            <p:nvPr/>
          </p:nvCxnSpPr>
          <p:spPr>
            <a:xfrm>
              <a:off x="3282943" y="2682509"/>
              <a:ext cx="413314" cy="636542"/>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52" name="円柱 51">
              <a:extLst>
                <a:ext uri="{FF2B5EF4-FFF2-40B4-BE49-F238E27FC236}">
                  <a16:creationId xmlns:a16="http://schemas.microsoft.com/office/drawing/2014/main" id="{EBF9C163-B23E-26BC-C1AB-6BEBF8195F2D}"/>
                </a:ext>
              </a:extLst>
            </p:cNvPr>
            <p:cNvSpPr/>
            <p:nvPr/>
          </p:nvSpPr>
          <p:spPr>
            <a:xfrm>
              <a:off x="9653799" y="3676417"/>
              <a:ext cx="574534" cy="54392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3" name="円柱 52">
              <a:extLst>
                <a:ext uri="{FF2B5EF4-FFF2-40B4-BE49-F238E27FC236}">
                  <a16:creationId xmlns:a16="http://schemas.microsoft.com/office/drawing/2014/main" id="{8652480B-BC8D-0EEE-3346-CBBEA5C78472}"/>
                </a:ext>
              </a:extLst>
            </p:cNvPr>
            <p:cNvSpPr/>
            <p:nvPr/>
          </p:nvSpPr>
          <p:spPr>
            <a:xfrm>
              <a:off x="9638957" y="1807690"/>
              <a:ext cx="574534" cy="54392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4" name="円/楕円 53">
              <a:extLst>
                <a:ext uri="{FF2B5EF4-FFF2-40B4-BE49-F238E27FC236}">
                  <a16:creationId xmlns:a16="http://schemas.microsoft.com/office/drawing/2014/main" id="{DCD7B156-6A1F-18CD-D986-C4C13862EDDC}"/>
                </a:ext>
              </a:extLst>
            </p:cNvPr>
            <p:cNvSpPr/>
            <p:nvPr/>
          </p:nvSpPr>
          <p:spPr>
            <a:xfrm>
              <a:off x="9820587" y="2523434"/>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5" name="円/楕円 54">
              <a:extLst>
                <a:ext uri="{FF2B5EF4-FFF2-40B4-BE49-F238E27FC236}">
                  <a16:creationId xmlns:a16="http://schemas.microsoft.com/office/drawing/2014/main" id="{E896C8F5-D216-7C7F-C56E-D1C3FCD28A30}"/>
                </a:ext>
              </a:extLst>
            </p:cNvPr>
            <p:cNvSpPr/>
            <p:nvPr/>
          </p:nvSpPr>
          <p:spPr>
            <a:xfrm>
              <a:off x="9820587" y="2835609"/>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6" name="円/楕円 55">
              <a:extLst>
                <a:ext uri="{FF2B5EF4-FFF2-40B4-BE49-F238E27FC236}">
                  <a16:creationId xmlns:a16="http://schemas.microsoft.com/office/drawing/2014/main" id="{30F02E50-D4E5-3C52-9F80-3F24E154B21A}"/>
                </a:ext>
              </a:extLst>
            </p:cNvPr>
            <p:cNvSpPr/>
            <p:nvPr/>
          </p:nvSpPr>
          <p:spPr>
            <a:xfrm>
              <a:off x="9820587" y="3144011"/>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7" name="フリーフォーム 56">
              <a:extLst>
                <a:ext uri="{FF2B5EF4-FFF2-40B4-BE49-F238E27FC236}">
                  <a16:creationId xmlns:a16="http://schemas.microsoft.com/office/drawing/2014/main" id="{B6EA92CD-34F3-24A2-9311-21F2464A2B04}"/>
                </a:ext>
              </a:extLst>
            </p:cNvPr>
            <p:cNvSpPr/>
            <p:nvPr/>
          </p:nvSpPr>
          <p:spPr>
            <a:xfrm>
              <a:off x="7841182" y="1956511"/>
              <a:ext cx="1804524" cy="543928"/>
            </a:xfrm>
            <a:custGeom>
              <a:avLst/>
              <a:gdLst>
                <a:gd name="connsiteX0" fmla="*/ 0 w 1804524"/>
                <a:gd name="connsiteY0" fmla="*/ 412694 h 412694"/>
                <a:gd name="connsiteX1" fmla="*/ 364142 w 1804524"/>
                <a:gd name="connsiteY1" fmla="*/ 412694 h 412694"/>
                <a:gd name="connsiteX2" fmla="*/ 364142 w 1804524"/>
                <a:gd name="connsiteY2" fmla="*/ 72828 h 412694"/>
                <a:gd name="connsiteX3" fmla="*/ 1804524 w 1804524"/>
                <a:gd name="connsiteY3" fmla="*/ 72828 h 412694"/>
                <a:gd name="connsiteX4" fmla="*/ 1804524 w 1804524"/>
                <a:gd name="connsiteY4" fmla="*/ 0 h 412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524" h="412694">
                  <a:moveTo>
                    <a:pt x="0" y="412694"/>
                  </a:moveTo>
                  <a:lnTo>
                    <a:pt x="364142" y="412694"/>
                  </a:lnTo>
                  <a:lnTo>
                    <a:pt x="364142" y="72828"/>
                  </a:lnTo>
                  <a:lnTo>
                    <a:pt x="1804524" y="72828"/>
                  </a:lnTo>
                  <a:lnTo>
                    <a:pt x="1804524"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8" name="フリーフォーム 57">
              <a:extLst>
                <a:ext uri="{FF2B5EF4-FFF2-40B4-BE49-F238E27FC236}">
                  <a16:creationId xmlns:a16="http://schemas.microsoft.com/office/drawing/2014/main" id="{F0B90C39-9653-9196-653D-5297FC7A21A8}"/>
                </a:ext>
              </a:extLst>
            </p:cNvPr>
            <p:cNvSpPr/>
            <p:nvPr/>
          </p:nvSpPr>
          <p:spPr>
            <a:xfrm>
              <a:off x="8198242" y="2500439"/>
              <a:ext cx="1455555" cy="1521303"/>
            </a:xfrm>
            <a:custGeom>
              <a:avLst/>
              <a:gdLst>
                <a:gd name="connsiteX0" fmla="*/ 0 w 1456566"/>
                <a:gd name="connsiteY0" fmla="*/ 0 h 1521303"/>
                <a:gd name="connsiteX1" fmla="*/ 0 w 1456566"/>
                <a:gd name="connsiteY1" fmla="*/ 1521303 h 1521303"/>
                <a:gd name="connsiteX2" fmla="*/ 1456566 w 1456566"/>
                <a:gd name="connsiteY2" fmla="*/ 1521303 h 1521303"/>
              </a:gdLst>
              <a:ahLst/>
              <a:cxnLst>
                <a:cxn ang="0">
                  <a:pos x="connsiteX0" y="connsiteY0"/>
                </a:cxn>
                <a:cxn ang="0">
                  <a:pos x="connsiteX1" y="connsiteY1"/>
                </a:cxn>
                <a:cxn ang="0">
                  <a:pos x="connsiteX2" y="connsiteY2"/>
                </a:cxn>
              </a:cxnLst>
              <a:rect l="l" t="t" r="r" b="b"/>
              <a:pathLst>
                <a:path w="1456566" h="1521303">
                  <a:moveTo>
                    <a:pt x="0" y="0"/>
                  </a:moveTo>
                  <a:lnTo>
                    <a:pt x="0" y="1521303"/>
                  </a:lnTo>
                  <a:lnTo>
                    <a:pt x="1456566" y="1521303"/>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cxnSp>
          <p:nvCxnSpPr>
            <p:cNvPr id="59" name="直線矢印コネクタ 58">
              <a:extLst>
                <a:ext uri="{FF2B5EF4-FFF2-40B4-BE49-F238E27FC236}">
                  <a16:creationId xmlns:a16="http://schemas.microsoft.com/office/drawing/2014/main" id="{D344A176-7A4C-4990-E012-FCA67BEE229F}"/>
                </a:ext>
              </a:extLst>
            </p:cNvPr>
            <p:cNvCxnSpPr>
              <a:cxnSpLocks/>
            </p:cNvCxnSpPr>
            <p:nvPr/>
          </p:nvCxnSpPr>
          <p:spPr>
            <a:xfrm>
              <a:off x="1737365" y="3320399"/>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964FDFBF-D727-85D2-4334-92F17218FA86}"/>
                </a:ext>
              </a:extLst>
            </p:cNvPr>
            <p:cNvSpPr/>
            <p:nvPr/>
          </p:nvSpPr>
          <p:spPr>
            <a:xfrm>
              <a:off x="6071139" y="4608973"/>
              <a:ext cx="2370967" cy="1926534"/>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74" name="グループ化 73">
              <a:extLst>
                <a:ext uri="{FF2B5EF4-FFF2-40B4-BE49-F238E27FC236}">
                  <a16:creationId xmlns:a16="http://schemas.microsoft.com/office/drawing/2014/main" id="{890A687A-4B31-8FF5-908A-97A8F5CFF327}"/>
                </a:ext>
              </a:extLst>
            </p:cNvPr>
            <p:cNvGrpSpPr/>
            <p:nvPr/>
          </p:nvGrpSpPr>
          <p:grpSpPr>
            <a:xfrm>
              <a:off x="7216855" y="4750208"/>
              <a:ext cx="639830" cy="564493"/>
              <a:chOff x="5516662" y="3557911"/>
              <a:chExt cx="639830" cy="564493"/>
            </a:xfrm>
          </p:grpSpPr>
          <p:sp>
            <p:nvSpPr>
              <p:cNvPr id="75" name="ホームベース 74">
                <a:extLst>
                  <a:ext uri="{FF2B5EF4-FFF2-40B4-BE49-F238E27FC236}">
                    <a16:creationId xmlns:a16="http://schemas.microsoft.com/office/drawing/2014/main" id="{67822B02-9508-30FD-4145-CC7C36CAC4E3}"/>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6" name="テキスト ボックス 75">
                <a:extLst>
                  <a:ext uri="{FF2B5EF4-FFF2-40B4-BE49-F238E27FC236}">
                    <a16:creationId xmlns:a16="http://schemas.microsoft.com/office/drawing/2014/main" id="{5FBB0414-79C0-8ED9-6C23-A65F49496578}"/>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grpSp>
          <p:nvGrpSpPr>
            <p:cNvPr id="77" name="グループ化 76">
              <a:extLst>
                <a:ext uri="{FF2B5EF4-FFF2-40B4-BE49-F238E27FC236}">
                  <a16:creationId xmlns:a16="http://schemas.microsoft.com/office/drawing/2014/main" id="{D632E7AA-E5E3-F36A-7666-A531895DAF3A}"/>
                </a:ext>
              </a:extLst>
            </p:cNvPr>
            <p:cNvGrpSpPr/>
            <p:nvPr/>
          </p:nvGrpSpPr>
          <p:grpSpPr>
            <a:xfrm>
              <a:off x="6238644" y="5442781"/>
              <a:ext cx="2025430" cy="962612"/>
              <a:chOff x="4909865" y="4106045"/>
              <a:chExt cx="2127008" cy="973389"/>
            </a:xfrm>
          </p:grpSpPr>
          <p:sp>
            <p:nvSpPr>
              <p:cNvPr id="78" name="角丸四角形 77">
                <a:extLst>
                  <a:ext uri="{FF2B5EF4-FFF2-40B4-BE49-F238E27FC236}">
                    <a16:creationId xmlns:a16="http://schemas.microsoft.com/office/drawing/2014/main" id="{E2A31F7D-A706-FD56-244A-1DEC16611EF7}"/>
                  </a:ext>
                </a:extLst>
              </p:cNvPr>
              <p:cNvSpPr/>
              <p:nvPr/>
            </p:nvSpPr>
            <p:spPr>
              <a:xfrm>
                <a:off x="4909865" y="4106045"/>
                <a:ext cx="2127008" cy="965502"/>
              </a:xfrm>
              <a:prstGeom prst="round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9" name="テキスト ボックス 78">
                <a:extLst>
                  <a:ext uri="{FF2B5EF4-FFF2-40B4-BE49-F238E27FC236}">
                    <a16:creationId xmlns:a16="http://schemas.microsoft.com/office/drawing/2014/main" id="{4A5D529E-8B38-7211-DEF0-D8DB1BBA051B}"/>
                  </a:ext>
                </a:extLst>
              </p:cNvPr>
              <p:cNvSpPr txBox="1"/>
              <p:nvPr/>
            </p:nvSpPr>
            <p:spPr>
              <a:xfrm>
                <a:off x="4991590" y="4186729"/>
                <a:ext cx="1781802" cy="892705"/>
              </a:xfrm>
              <a:prstGeom prst="rect">
                <a:avLst/>
              </a:prstGeom>
              <a:noFill/>
            </p:spPr>
            <p:txBody>
              <a:bodyPr wrap="none" rtlCol="0">
                <a:spAutoFit/>
              </a:bodyPr>
              <a:lstStyle/>
              <a:p>
                <a:r>
                  <a:rPr kumimoji="1" lang="en-US" altLang="ja-JP" sz="1200" dirty="0">
                    <a:solidFill>
                      <a:schemeClr val="bg1"/>
                    </a:solidFill>
                  </a:rPr>
                  <a:t>FPGA</a:t>
                </a:r>
              </a:p>
              <a:p>
                <a:r>
                  <a:rPr lang="en-US" altLang="ja-JP" sz="1200" dirty="0">
                    <a:solidFill>
                      <a:schemeClr val="bg1"/>
                    </a:solidFill>
                  </a:rPr>
                  <a:t>  (</a:t>
                </a:r>
                <a:r>
                  <a:rPr lang="en-US" altLang="ja-JP" sz="1200" dirty="0" err="1">
                    <a:solidFill>
                      <a:schemeClr val="bg1"/>
                    </a:solidFill>
                  </a:rPr>
                  <a:t>r,p</a:t>
                </a:r>
                <a:r>
                  <a:rPr lang="en-US" altLang="ja-JP" sz="1200" dirty="0">
                    <a:solidFill>
                      <a:schemeClr val="bg1"/>
                    </a:solidFill>
                  </a:rPr>
                  <a:t>) calc.</a:t>
                </a:r>
              </a:p>
              <a:p>
                <a:r>
                  <a:rPr lang="en-US" altLang="ja-JP" sz="1200" dirty="0">
                    <a:solidFill>
                      <a:schemeClr val="bg1"/>
                    </a:solidFill>
                  </a:rPr>
                  <a:t>   BWD interlock</a:t>
                </a:r>
              </a:p>
            </p:txBody>
          </p:sp>
        </p:grpSp>
        <p:cxnSp>
          <p:nvCxnSpPr>
            <p:cNvPr id="80" name="直線矢印コネクタ 79">
              <a:extLst>
                <a:ext uri="{FF2B5EF4-FFF2-40B4-BE49-F238E27FC236}">
                  <a16:creationId xmlns:a16="http://schemas.microsoft.com/office/drawing/2014/main" id="{E46D38E8-D7AA-6C83-D741-D4E1E7FFDDD6}"/>
                </a:ext>
              </a:extLst>
            </p:cNvPr>
            <p:cNvCxnSpPr>
              <a:stCxn id="76" idx="2"/>
            </p:cNvCxnSpPr>
            <p:nvPr/>
          </p:nvCxnSpPr>
          <p:spPr>
            <a:xfrm>
              <a:off x="7536770" y="5314702"/>
              <a:ext cx="11264" cy="1280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9" name="正方形/長方形 68">
              <a:extLst>
                <a:ext uri="{FF2B5EF4-FFF2-40B4-BE49-F238E27FC236}">
                  <a16:creationId xmlns:a16="http://schemas.microsoft.com/office/drawing/2014/main" id="{AA52E5DF-4B00-7031-4659-5AE76AB9CE21}"/>
                </a:ext>
              </a:extLst>
            </p:cNvPr>
            <p:cNvSpPr/>
            <p:nvPr/>
          </p:nvSpPr>
          <p:spPr>
            <a:xfrm>
              <a:off x="4847129" y="3305213"/>
              <a:ext cx="2370967" cy="1926534"/>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34" name="グループ化 33">
              <a:extLst>
                <a:ext uri="{FF2B5EF4-FFF2-40B4-BE49-F238E27FC236}">
                  <a16:creationId xmlns:a16="http://schemas.microsoft.com/office/drawing/2014/main" id="{8882A2EA-D5F8-A8BF-55B0-F65063C38D51}"/>
                </a:ext>
              </a:extLst>
            </p:cNvPr>
            <p:cNvGrpSpPr/>
            <p:nvPr/>
          </p:nvGrpSpPr>
          <p:grpSpPr>
            <a:xfrm>
              <a:off x="5247089" y="3441811"/>
              <a:ext cx="639830" cy="564493"/>
              <a:chOff x="5516662" y="3557911"/>
              <a:chExt cx="639830" cy="564493"/>
            </a:xfrm>
          </p:grpSpPr>
          <p:sp>
            <p:nvSpPr>
              <p:cNvPr id="32" name="ホームベース 31">
                <a:extLst>
                  <a:ext uri="{FF2B5EF4-FFF2-40B4-BE49-F238E27FC236}">
                    <a16:creationId xmlns:a16="http://schemas.microsoft.com/office/drawing/2014/main" id="{ED01DC61-DE5D-924D-1F6A-AB03540761AC}"/>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33" name="テキスト ボックス 32">
                <a:extLst>
                  <a:ext uri="{FF2B5EF4-FFF2-40B4-BE49-F238E27FC236}">
                    <a16:creationId xmlns:a16="http://schemas.microsoft.com/office/drawing/2014/main" id="{688D9B0D-18EA-41B7-39A0-B015D05DA19A}"/>
                  </a:ext>
                </a:extLst>
              </p:cNvPr>
              <p:cNvSpPr txBox="1"/>
              <p:nvPr/>
            </p:nvSpPr>
            <p:spPr>
              <a:xfrm>
                <a:off x="5516662" y="3744052"/>
                <a:ext cx="639830" cy="378352"/>
              </a:xfrm>
              <a:prstGeom prst="rect">
                <a:avLst/>
              </a:prstGeom>
              <a:noFill/>
            </p:spPr>
            <p:txBody>
              <a:bodyPr wrap="none" rtlCol="0">
                <a:spAutoFit/>
              </a:bodyPr>
              <a:lstStyle/>
              <a:p>
                <a:r>
                  <a:rPr kumimoji="1" lang="en-US" altLang="ja-JP" sz="1200" dirty="0">
                    <a:solidFill>
                      <a:schemeClr val="bg1"/>
                    </a:solidFill>
                  </a:rPr>
                  <a:t>DAC</a:t>
                </a:r>
                <a:endParaRPr kumimoji="1" lang="ja-JP" altLang="en-US" sz="1200">
                  <a:solidFill>
                    <a:schemeClr val="bg1"/>
                  </a:solidFill>
                </a:endParaRPr>
              </a:p>
            </p:txBody>
          </p:sp>
        </p:grpSp>
        <p:grpSp>
          <p:nvGrpSpPr>
            <p:cNvPr id="48" name="グループ化 47">
              <a:extLst>
                <a:ext uri="{FF2B5EF4-FFF2-40B4-BE49-F238E27FC236}">
                  <a16:creationId xmlns:a16="http://schemas.microsoft.com/office/drawing/2014/main" id="{D7A3538A-EEA4-EE9D-426E-375524595E24}"/>
                </a:ext>
              </a:extLst>
            </p:cNvPr>
            <p:cNvGrpSpPr/>
            <p:nvPr/>
          </p:nvGrpSpPr>
          <p:grpSpPr>
            <a:xfrm>
              <a:off x="5014639" y="4139016"/>
              <a:ext cx="2025432" cy="962612"/>
              <a:chOff x="4909865" y="4106045"/>
              <a:chExt cx="2127008" cy="973390"/>
            </a:xfrm>
          </p:grpSpPr>
          <p:sp>
            <p:nvSpPr>
              <p:cNvPr id="38" name="角丸四角形 37">
                <a:extLst>
                  <a:ext uri="{FF2B5EF4-FFF2-40B4-BE49-F238E27FC236}">
                    <a16:creationId xmlns:a16="http://schemas.microsoft.com/office/drawing/2014/main" id="{C743D4A3-F6F3-49FB-8F9D-7D92CE1A2F07}"/>
                  </a:ext>
                </a:extLst>
              </p:cNvPr>
              <p:cNvSpPr/>
              <p:nvPr/>
            </p:nvSpPr>
            <p:spPr>
              <a:xfrm>
                <a:off x="4909865" y="4106045"/>
                <a:ext cx="2127008" cy="965502"/>
              </a:xfrm>
              <a:prstGeom prst="round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39" name="テキスト ボックス 38">
                <a:extLst>
                  <a:ext uri="{FF2B5EF4-FFF2-40B4-BE49-F238E27FC236}">
                    <a16:creationId xmlns:a16="http://schemas.microsoft.com/office/drawing/2014/main" id="{D3363DF1-6D94-3BB6-7F69-5ADDE856746E}"/>
                  </a:ext>
                </a:extLst>
              </p:cNvPr>
              <p:cNvSpPr txBox="1"/>
              <p:nvPr/>
            </p:nvSpPr>
            <p:spPr>
              <a:xfrm>
                <a:off x="4991590" y="4186729"/>
                <a:ext cx="1818156" cy="892706"/>
              </a:xfrm>
              <a:prstGeom prst="rect">
                <a:avLst/>
              </a:prstGeom>
              <a:noFill/>
            </p:spPr>
            <p:txBody>
              <a:bodyPr wrap="none" rtlCol="0">
                <a:spAutoFit/>
              </a:bodyPr>
              <a:lstStyle/>
              <a:p>
                <a:r>
                  <a:rPr kumimoji="1" lang="en-US" altLang="ja-JP" sz="1200" dirty="0">
                    <a:solidFill>
                      <a:schemeClr val="bg1"/>
                    </a:solidFill>
                  </a:rPr>
                  <a:t>FPGA</a:t>
                </a:r>
              </a:p>
              <a:p>
                <a:r>
                  <a:rPr lang="en-US" altLang="ja-JP" sz="1200" dirty="0">
                    <a:solidFill>
                      <a:schemeClr val="bg1"/>
                    </a:solidFill>
                  </a:rPr>
                  <a:t>  (</a:t>
                </a:r>
                <a:r>
                  <a:rPr lang="en-US" altLang="ja-JP" sz="1200" dirty="0" err="1">
                    <a:solidFill>
                      <a:schemeClr val="bg1"/>
                    </a:solidFill>
                  </a:rPr>
                  <a:t>r,p</a:t>
                </a:r>
                <a:r>
                  <a:rPr lang="en-US" altLang="ja-JP" sz="1200" dirty="0">
                    <a:solidFill>
                      <a:schemeClr val="bg1"/>
                    </a:solidFill>
                  </a:rPr>
                  <a:t>) calc.</a:t>
                </a:r>
              </a:p>
              <a:p>
                <a:r>
                  <a:rPr lang="en-US" altLang="ja-JP" sz="1200" dirty="0">
                    <a:solidFill>
                      <a:schemeClr val="bg1"/>
                    </a:solidFill>
                  </a:rPr>
                  <a:t>   feedback cont.</a:t>
                </a:r>
              </a:p>
            </p:txBody>
          </p:sp>
        </p:grpSp>
        <p:cxnSp>
          <p:nvCxnSpPr>
            <p:cNvPr id="66" name="直線矢印コネクタ 65">
              <a:extLst>
                <a:ext uri="{FF2B5EF4-FFF2-40B4-BE49-F238E27FC236}">
                  <a16:creationId xmlns:a16="http://schemas.microsoft.com/office/drawing/2014/main" id="{23D34E74-DC31-39E8-208B-86A6F12B21C6}"/>
                </a:ext>
              </a:extLst>
            </p:cNvPr>
            <p:cNvCxnSpPr>
              <a:cxnSpLocks/>
              <a:endCxn id="33" idx="2"/>
            </p:cNvCxnSpPr>
            <p:nvPr/>
          </p:nvCxnSpPr>
          <p:spPr>
            <a:xfrm flipH="1" flipV="1">
              <a:off x="5567004" y="4006305"/>
              <a:ext cx="11267" cy="1280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2" name="フリーフォーム 81">
              <a:extLst>
                <a:ext uri="{FF2B5EF4-FFF2-40B4-BE49-F238E27FC236}">
                  <a16:creationId xmlns:a16="http://schemas.microsoft.com/office/drawing/2014/main" id="{92DCFC9A-11DD-533F-69FB-C4D7F48D73AC}"/>
                </a:ext>
              </a:extLst>
            </p:cNvPr>
            <p:cNvSpPr/>
            <p:nvPr/>
          </p:nvSpPr>
          <p:spPr>
            <a:xfrm>
              <a:off x="4353515" y="3673784"/>
              <a:ext cx="671639" cy="676462"/>
            </a:xfrm>
            <a:custGeom>
              <a:avLst/>
              <a:gdLst>
                <a:gd name="connsiteX0" fmla="*/ 0 w 671639"/>
                <a:gd name="connsiteY0" fmla="*/ 0 h 461246"/>
                <a:gd name="connsiteX1" fmla="*/ 0 w 671639"/>
                <a:gd name="connsiteY1" fmla="*/ 461246 h 461246"/>
                <a:gd name="connsiteX2" fmla="*/ 671639 w 671639"/>
                <a:gd name="connsiteY2" fmla="*/ 461246 h 461246"/>
              </a:gdLst>
              <a:ahLst/>
              <a:cxnLst>
                <a:cxn ang="0">
                  <a:pos x="connsiteX0" y="connsiteY0"/>
                </a:cxn>
                <a:cxn ang="0">
                  <a:pos x="connsiteX1" y="connsiteY1"/>
                </a:cxn>
                <a:cxn ang="0">
                  <a:pos x="connsiteX2" y="connsiteY2"/>
                </a:cxn>
              </a:cxnLst>
              <a:rect l="l" t="t" r="r" b="b"/>
              <a:pathLst>
                <a:path w="671639" h="461246">
                  <a:moveTo>
                    <a:pt x="0" y="0"/>
                  </a:moveTo>
                  <a:lnTo>
                    <a:pt x="0" y="461246"/>
                  </a:lnTo>
                  <a:lnTo>
                    <a:pt x="671639" y="461246"/>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83" name="フリーフォーム 82">
              <a:extLst>
                <a:ext uri="{FF2B5EF4-FFF2-40B4-BE49-F238E27FC236}">
                  <a16:creationId xmlns:a16="http://schemas.microsoft.com/office/drawing/2014/main" id="{75E5D99B-F986-F976-AF50-4433AA6C0435}"/>
                </a:ext>
              </a:extLst>
            </p:cNvPr>
            <p:cNvSpPr/>
            <p:nvPr/>
          </p:nvSpPr>
          <p:spPr>
            <a:xfrm>
              <a:off x="4086478" y="3657600"/>
              <a:ext cx="2144389" cy="1982549"/>
            </a:xfrm>
            <a:custGeom>
              <a:avLst/>
              <a:gdLst>
                <a:gd name="connsiteX0" fmla="*/ 0 w 2144389"/>
                <a:gd name="connsiteY0" fmla="*/ 0 h 1982549"/>
                <a:gd name="connsiteX1" fmla="*/ 0 w 2144389"/>
                <a:gd name="connsiteY1" fmla="*/ 1982549 h 1982549"/>
                <a:gd name="connsiteX2" fmla="*/ 2144389 w 2144389"/>
                <a:gd name="connsiteY2" fmla="*/ 1982549 h 1982549"/>
              </a:gdLst>
              <a:ahLst/>
              <a:cxnLst>
                <a:cxn ang="0">
                  <a:pos x="connsiteX0" y="connsiteY0"/>
                </a:cxn>
                <a:cxn ang="0">
                  <a:pos x="connsiteX1" y="connsiteY1"/>
                </a:cxn>
                <a:cxn ang="0">
                  <a:pos x="connsiteX2" y="connsiteY2"/>
                </a:cxn>
              </a:cxnLst>
              <a:rect l="l" t="t" r="r" b="b"/>
              <a:pathLst>
                <a:path w="2144389" h="1982549">
                  <a:moveTo>
                    <a:pt x="0" y="0"/>
                  </a:moveTo>
                  <a:lnTo>
                    <a:pt x="0" y="1982549"/>
                  </a:lnTo>
                  <a:lnTo>
                    <a:pt x="2144389" y="1982549"/>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84" name="テキスト ボックス 83">
              <a:extLst>
                <a:ext uri="{FF2B5EF4-FFF2-40B4-BE49-F238E27FC236}">
                  <a16:creationId xmlns:a16="http://schemas.microsoft.com/office/drawing/2014/main" id="{5E15FE09-DD5F-956A-10A7-EC687EB08C38}"/>
                </a:ext>
              </a:extLst>
            </p:cNvPr>
            <p:cNvSpPr txBox="1"/>
            <p:nvPr/>
          </p:nvSpPr>
          <p:spPr>
            <a:xfrm>
              <a:off x="4124479" y="4350245"/>
              <a:ext cx="702958" cy="378352"/>
            </a:xfrm>
            <a:prstGeom prst="rect">
              <a:avLst/>
            </a:prstGeom>
            <a:noFill/>
          </p:spPr>
          <p:txBody>
            <a:bodyPr wrap="none" rtlCol="0">
              <a:spAutoFit/>
            </a:bodyPr>
            <a:lstStyle/>
            <a:p>
              <a:r>
                <a:rPr kumimoji="1" lang="en-US" altLang="ja-JP" sz="1200" dirty="0"/>
                <a:t>clock</a:t>
              </a:r>
              <a:endParaRPr kumimoji="1" lang="ja-JP" altLang="en-US" sz="1200"/>
            </a:p>
          </p:txBody>
        </p:sp>
        <p:sp>
          <p:nvSpPr>
            <p:cNvPr id="85" name="テキスト ボックス 84">
              <a:extLst>
                <a:ext uri="{FF2B5EF4-FFF2-40B4-BE49-F238E27FC236}">
                  <a16:creationId xmlns:a16="http://schemas.microsoft.com/office/drawing/2014/main" id="{9D1E10C0-D9BA-9994-F03D-AB59957EB3A1}"/>
                </a:ext>
              </a:extLst>
            </p:cNvPr>
            <p:cNvSpPr txBox="1"/>
            <p:nvPr/>
          </p:nvSpPr>
          <p:spPr>
            <a:xfrm>
              <a:off x="5304770" y="5594324"/>
              <a:ext cx="702958" cy="378352"/>
            </a:xfrm>
            <a:prstGeom prst="rect">
              <a:avLst/>
            </a:prstGeom>
            <a:noFill/>
          </p:spPr>
          <p:txBody>
            <a:bodyPr wrap="none" rtlCol="0">
              <a:spAutoFit/>
            </a:bodyPr>
            <a:lstStyle/>
            <a:p>
              <a:r>
                <a:rPr kumimoji="1" lang="en-US" altLang="ja-JP" sz="1200" dirty="0"/>
                <a:t>clock</a:t>
              </a:r>
              <a:endParaRPr kumimoji="1" lang="ja-JP" altLang="en-US" sz="1200"/>
            </a:p>
          </p:txBody>
        </p:sp>
        <p:cxnSp>
          <p:nvCxnSpPr>
            <p:cNvPr id="87" name="直線コネクタ 86">
              <a:extLst>
                <a:ext uri="{FF2B5EF4-FFF2-40B4-BE49-F238E27FC236}">
                  <a16:creationId xmlns:a16="http://schemas.microsoft.com/office/drawing/2014/main" id="{E4CA02D1-FBFE-9831-21B3-22D2F244D2EB}"/>
                </a:ext>
              </a:extLst>
            </p:cNvPr>
            <p:cNvCxnSpPr/>
            <p:nvPr/>
          </p:nvCxnSpPr>
          <p:spPr>
            <a:xfrm>
              <a:off x="3924637" y="3673784"/>
              <a:ext cx="0" cy="2310450"/>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D71DB75-10C1-2907-F32E-B123532CE788}"/>
                </a:ext>
              </a:extLst>
            </p:cNvPr>
            <p:cNvCxnSpPr/>
            <p:nvPr/>
          </p:nvCxnSpPr>
          <p:spPr>
            <a:xfrm>
              <a:off x="3753355" y="3673784"/>
              <a:ext cx="0" cy="2310450"/>
            </a:xfrm>
            <a:prstGeom prst="line">
              <a:avLst/>
            </a:prstGeom>
          </p:spPr>
          <p:style>
            <a:lnRef idx="2">
              <a:schemeClr val="accent1"/>
            </a:lnRef>
            <a:fillRef idx="0">
              <a:schemeClr val="accent1"/>
            </a:fillRef>
            <a:effectRef idx="1">
              <a:schemeClr val="accent1"/>
            </a:effectRef>
            <a:fontRef idx="minor">
              <a:schemeClr val="tx1"/>
            </a:fontRef>
          </p:style>
        </p:cxnSp>
        <p:sp>
          <p:nvSpPr>
            <p:cNvPr id="68" name="フリーフォーム 67">
              <a:extLst>
                <a:ext uri="{FF2B5EF4-FFF2-40B4-BE49-F238E27FC236}">
                  <a16:creationId xmlns:a16="http://schemas.microsoft.com/office/drawing/2014/main" id="{053289AE-0262-5C79-5956-2A6D3A100756}"/>
                </a:ext>
              </a:extLst>
            </p:cNvPr>
            <p:cNvSpPr/>
            <p:nvPr/>
          </p:nvSpPr>
          <p:spPr>
            <a:xfrm flipH="1">
              <a:off x="5013651" y="2743199"/>
              <a:ext cx="564619" cy="693973"/>
            </a:xfrm>
            <a:custGeom>
              <a:avLst/>
              <a:gdLst>
                <a:gd name="connsiteX0" fmla="*/ 0 w 145657"/>
                <a:gd name="connsiteY0" fmla="*/ 404602 h 404602"/>
                <a:gd name="connsiteX1" fmla="*/ 0 w 145657"/>
                <a:gd name="connsiteY1" fmla="*/ 194209 h 404602"/>
                <a:gd name="connsiteX2" fmla="*/ 145657 w 145657"/>
                <a:gd name="connsiteY2" fmla="*/ 194209 h 404602"/>
                <a:gd name="connsiteX3" fmla="*/ 145657 w 145657"/>
                <a:gd name="connsiteY3" fmla="*/ 0 h 404602"/>
              </a:gdLst>
              <a:ahLst/>
              <a:cxnLst>
                <a:cxn ang="0">
                  <a:pos x="connsiteX0" y="connsiteY0"/>
                </a:cxn>
                <a:cxn ang="0">
                  <a:pos x="connsiteX1" y="connsiteY1"/>
                </a:cxn>
                <a:cxn ang="0">
                  <a:pos x="connsiteX2" y="connsiteY2"/>
                </a:cxn>
                <a:cxn ang="0">
                  <a:pos x="connsiteX3" y="connsiteY3"/>
                </a:cxn>
              </a:cxnLst>
              <a:rect l="l" t="t" r="r" b="b"/>
              <a:pathLst>
                <a:path w="145657" h="404602">
                  <a:moveTo>
                    <a:pt x="0" y="404602"/>
                  </a:moveTo>
                  <a:lnTo>
                    <a:pt x="0" y="194209"/>
                  </a:lnTo>
                  <a:lnTo>
                    <a:pt x="145657" y="194209"/>
                  </a:lnTo>
                  <a:lnTo>
                    <a:pt x="145657" y="0"/>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91" name="テキスト ボックス 90">
              <a:extLst>
                <a:ext uri="{FF2B5EF4-FFF2-40B4-BE49-F238E27FC236}">
                  <a16:creationId xmlns:a16="http://schemas.microsoft.com/office/drawing/2014/main" id="{47F36C3E-E09C-2FF4-CD5A-5FBD2F0363C2}"/>
                </a:ext>
              </a:extLst>
            </p:cNvPr>
            <p:cNvSpPr txBox="1"/>
            <p:nvPr/>
          </p:nvSpPr>
          <p:spPr>
            <a:xfrm>
              <a:off x="6412866" y="2909057"/>
              <a:ext cx="1411617" cy="378352"/>
            </a:xfrm>
            <a:prstGeom prst="rect">
              <a:avLst/>
            </a:prstGeom>
            <a:noFill/>
          </p:spPr>
          <p:txBody>
            <a:bodyPr wrap="none" rtlCol="0">
              <a:spAutoFit/>
            </a:bodyPr>
            <a:lstStyle/>
            <a:p>
              <a:r>
                <a:rPr kumimoji="1" lang="en-US" altLang="ja-JP" sz="1200" dirty="0"/>
                <a:t>cavity pickup</a:t>
              </a:r>
              <a:endParaRPr kumimoji="1" lang="ja-JP" altLang="en-US" sz="1200"/>
            </a:p>
          </p:txBody>
        </p:sp>
        <p:sp>
          <p:nvSpPr>
            <p:cNvPr id="93" name="フリーフォーム 92">
              <a:extLst>
                <a:ext uri="{FF2B5EF4-FFF2-40B4-BE49-F238E27FC236}">
                  <a16:creationId xmlns:a16="http://schemas.microsoft.com/office/drawing/2014/main" id="{DF20A6D5-D29C-08FF-2B6B-D758897ECCA6}"/>
                </a:ext>
              </a:extLst>
            </p:cNvPr>
            <p:cNvSpPr/>
            <p:nvPr/>
          </p:nvSpPr>
          <p:spPr>
            <a:xfrm>
              <a:off x="6316468" y="2176758"/>
              <a:ext cx="3418252" cy="1286633"/>
            </a:xfrm>
            <a:custGeom>
              <a:avLst/>
              <a:gdLst>
                <a:gd name="connsiteX0" fmla="*/ 3431023 w 3431023"/>
                <a:gd name="connsiteY0" fmla="*/ 0 h 1286633"/>
                <a:gd name="connsiteX1" fmla="*/ 3269183 w 3431023"/>
                <a:gd name="connsiteY1" fmla="*/ 161840 h 1286633"/>
                <a:gd name="connsiteX2" fmla="*/ 3196354 w 3431023"/>
                <a:gd name="connsiteY2" fmla="*/ 161840 h 1286633"/>
                <a:gd name="connsiteX3" fmla="*/ 3196354 w 3431023"/>
                <a:gd name="connsiteY3" fmla="*/ 784927 h 1286633"/>
                <a:gd name="connsiteX4" fmla="*/ 0 w 3431023"/>
                <a:gd name="connsiteY4" fmla="*/ 784927 h 1286633"/>
                <a:gd name="connsiteX5" fmla="*/ 0 w 3431023"/>
                <a:gd name="connsiteY5" fmla="*/ 890123 h 1286633"/>
                <a:gd name="connsiteX6" fmla="*/ 0 w 3431023"/>
                <a:gd name="connsiteY6" fmla="*/ 1286633 h 128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1023" h="1286633">
                  <a:moveTo>
                    <a:pt x="3431023" y="0"/>
                  </a:moveTo>
                  <a:lnTo>
                    <a:pt x="3269183" y="161840"/>
                  </a:lnTo>
                  <a:lnTo>
                    <a:pt x="3196354" y="161840"/>
                  </a:lnTo>
                  <a:lnTo>
                    <a:pt x="3196354" y="784927"/>
                  </a:lnTo>
                  <a:lnTo>
                    <a:pt x="0" y="784927"/>
                  </a:lnTo>
                  <a:lnTo>
                    <a:pt x="0" y="890123"/>
                  </a:lnTo>
                  <a:lnTo>
                    <a:pt x="0" y="1286633"/>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95" name="フリーフォーム 94">
              <a:extLst>
                <a:ext uri="{FF2B5EF4-FFF2-40B4-BE49-F238E27FC236}">
                  <a16:creationId xmlns:a16="http://schemas.microsoft.com/office/drawing/2014/main" id="{B5AAA186-4EE1-8BFA-093B-2FEFA3949D2F}"/>
                </a:ext>
              </a:extLst>
            </p:cNvPr>
            <p:cNvSpPr/>
            <p:nvPr/>
          </p:nvSpPr>
          <p:spPr>
            <a:xfrm>
              <a:off x="8520913" y="4070294"/>
              <a:ext cx="453154" cy="178025"/>
            </a:xfrm>
            <a:custGeom>
              <a:avLst/>
              <a:gdLst>
                <a:gd name="connsiteX0" fmla="*/ 453154 w 453154"/>
                <a:gd name="connsiteY0" fmla="*/ 0 h 178025"/>
                <a:gd name="connsiteX1" fmla="*/ 89013 w 453154"/>
                <a:gd name="connsiteY1" fmla="*/ 0 h 178025"/>
                <a:gd name="connsiteX2" fmla="*/ 0 w 453154"/>
                <a:gd name="connsiteY2" fmla="*/ 89013 h 178025"/>
                <a:gd name="connsiteX3" fmla="*/ 0 w 453154"/>
                <a:gd name="connsiteY3" fmla="*/ 178025 h 178025"/>
              </a:gdLst>
              <a:ahLst/>
              <a:cxnLst>
                <a:cxn ang="0">
                  <a:pos x="connsiteX0" y="connsiteY0"/>
                </a:cxn>
                <a:cxn ang="0">
                  <a:pos x="connsiteX1" y="connsiteY1"/>
                </a:cxn>
                <a:cxn ang="0">
                  <a:pos x="connsiteX2" y="connsiteY2"/>
                </a:cxn>
                <a:cxn ang="0">
                  <a:pos x="connsiteX3" y="connsiteY3"/>
                </a:cxn>
              </a:cxnLst>
              <a:rect l="l" t="t" r="r" b="b"/>
              <a:pathLst>
                <a:path w="453154" h="178025">
                  <a:moveTo>
                    <a:pt x="453154" y="0"/>
                  </a:moveTo>
                  <a:lnTo>
                    <a:pt x="89013" y="0"/>
                  </a:lnTo>
                  <a:lnTo>
                    <a:pt x="0" y="89013"/>
                  </a:lnTo>
                  <a:lnTo>
                    <a:pt x="0" y="178025"/>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102" name="グループ化 101">
              <a:extLst>
                <a:ext uri="{FF2B5EF4-FFF2-40B4-BE49-F238E27FC236}">
                  <a16:creationId xmlns:a16="http://schemas.microsoft.com/office/drawing/2014/main" id="{8436DCBF-8ED3-1993-A56E-6C34CB65EBB9}"/>
                </a:ext>
              </a:extLst>
            </p:cNvPr>
            <p:cNvGrpSpPr/>
            <p:nvPr/>
          </p:nvGrpSpPr>
          <p:grpSpPr>
            <a:xfrm>
              <a:off x="7369255" y="4770834"/>
              <a:ext cx="639830" cy="564493"/>
              <a:chOff x="5516662" y="3557911"/>
              <a:chExt cx="639830" cy="564493"/>
            </a:xfrm>
          </p:grpSpPr>
          <p:sp>
            <p:nvSpPr>
              <p:cNvPr id="103" name="ホームベース 102">
                <a:extLst>
                  <a:ext uri="{FF2B5EF4-FFF2-40B4-BE49-F238E27FC236}">
                    <a16:creationId xmlns:a16="http://schemas.microsoft.com/office/drawing/2014/main" id="{DFF9AE44-026F-143A-3FD2-E98B768C49A4}"/>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04" name="テキスト ボックス 103">
                <a:extLst>
                  <a:ext uri="{FF2B5EF4-FFF2-40B4-BE49-F238E27FC236}">
                    <a16:creationId xmlns:a16="http://schemas.microsoft.com/office/drawing/2014/main" id="{80163767-E85F-B580-7307-CDFC9010FBB6}"/>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05" name="直線矢印コネクタ 104">
              <a:extLst>
                <a:ext uri="{FF2B5EF4-FFF2-40B4-BE49-F238E27FC236}">
                  <a16:creationId xmlns:a16="http://schemas.microsoft.com/office/drawing/2014/main" id="{0240D695-A5C0-702D-CF9A-D9CEDB668079}"/>
                </a:ext>
              </a:extLst>
            </p:cNvPr>
            <p:cNvCxnSpPr>
              <a:stCxn id="104" idx="2"/>
            </p:cNvCxnSpPr>
            <p:nvPr/>
          </p:nvCxnSpPr>
          <p:spPr>
            <a:xfrm>
              <a:off x="7689171" y="5335327"/>
              <a:ext cx="11264" cy="1280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D00C360E-4EED-B4DF-D3B0-C9CFAF1DC0E9}"/>
                </a:ext>
              </a:extLst>
            </p:cNvPr>
            <p:cNvGrpSpPr/>
            <p:nvPr/>
          </p:nvGrpSpPr>
          <p:grpSpPr>
            <a:xfrm>
              <a:off x="7524765" y="4791460"/>
              <a:ext cx="639830" cy="564493"/>
              <a:chOff x="5516662" y="3557911"/>
              <a:chExt cx="639830" cy="564493"/>
            </a:xfrm>
          </p:grpSpPr>
          <p:sp>
            <p:nvSpPr>
              <p:cNvPr id="107" name="ホームベース 106">
                <a:extLst>
                  <a:ext uri="{FF2B5EF4-FFF2-40B4-BE49-F238E27FC236}">
                    <a16:creationId xmlns:a16="http://schemas.microsoft.com/office/drawing/2014/main" id="{65DAA137-9739-1317-A75A-F8D8569372F7}"/>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08" name="テキスト ボックス 107">
                <a:extLst>
                  <a:ext uri="{FF2B5EF4-FFF2-40B4-BE49-F238E27FC236}">
                    <a16:creationId xmlns:a16="http://schemas.microsoft.com/office/drawing/2014/main" id="{AF701705-8DB7-1413-BE38-EB062C280D12}"/>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09" name="直線矢印コネクタ 108">
              <a:extLst>
                <a:ext uri="{FF2B5EF4-FFF2-40B4-BE49-F238E27FC236}">
                  <a16:creationId xmlns:a16="http://schemas.microsoft.com/office/drawing/2014/main" id="{EE4333BB-2C64-0F47-F713-C85355EAB73A}"/>
                </a:ext>
              </a:extLst>
            </p:cNvPr>
            <p:cNvCxnSpPr>
              <a:stCxn id="108" idx="2"/>
            </p:cNvCxnSpPr>
            <p:nvPr/>
          </p:nvCxnSpPr>
          <p:spPr>
            <a:xfrm>
              <a:off x="7844681" y="5355953"/>
              <a:ext cx="11264" cy="1280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0" name="グループ化 109">
              <a:extLst>
                <a:ext uri="{FF2B5EF4-FFF2-40B4-BE49-F238E27FC236}">
                  <a16:creationId xmlns:a16="http://schemas.microsoft.com/office/drawing/2014/main" id="{B735BBD8-36AB-56C4-7449-B444225F1AF3}"/>
                </a:ext>
              </a:extLst>
            </p:cNvPr>
            <p:cNvGrpSpPr/>
            <p:nvPr/>
          </p:nvGrpSpPr>
          <p:grpSpPr>
            <a:xfrm>
              <a:off x="7671251" y="4807514"/>
              <a:ext cx="639830" cy="564493"/>
              <a:chOff x="5516662" y="3557911"/>
              <a:chExt cx="639830" cy="564493"/>
            </a:xfrm>
          </p:grpSpPr>
          <p:sp>
            <p:nvSpPr>
              <p:cNvPr id="111" name="ホームベース 110">
                <a:extLst>
                  <a:ext uri="{FF2B5EF4-FFF2-40B4-BE49-F238E27FC236}">
                    <a16:creationId xmlns:a16="http://schemas.microsoft.com/office/drawing/2014/main" id="{999E9094-FC26-A5EE-D7E5-050D9BE1B65C}"/>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12" name="テキスト ボックス 111">
                <a:extLst>
                  <a:ext uri="{FF2B5EF4-FFF2-40B4-BE49-F238E27FC236}">
                    <a16:creationId xmlns:a16="http://schemas.microsoft.com/office/drawing/2014/main" id="{1D3B97B3-45B9-FCA7-06A7-6F80280642FE}"/>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13" name="直線矢印コネクタ 112">
              <a:extLst>
                <a:ext uri="{FF2B5EF4-FFF2-40B4-BE49-F238E27FC236}">
                  <a16:creationId xmlns:a16="http://schemas.microsoft.com/office/drawing/2014/main" id="{667D2DD9-E6EA-A28C-E2B8-92DFEB74531D}"/>
                </a:ext>
              </a:extLst>
            </p:cNvPr>
            <p:cNvCxnSpPr>
              <a:stCxn id="112" idx="2"/>
            </p:cNvCxnSpPr>
            <p:nvPr/>
          </p:nvCxnSpPr>
          <p:spPr>
            <a:xfrm>
              <a:off x="7991166" y="5372007"/>
              <a:ext cx="11264" cy="1280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4" name="グループ化 113">
              <a:extLst>
                <a:ext uri="{FF2B5EF4-FFF2-40B4-BE49-F238E27FC236}">
                  <a16:creationId xmlns:a16="http://schemas.microsoft.com/office/drawing/2014/main" id="{21B299C4-1B8C-D6AB-6C26-E7FF92257B0F}"/>
                </a:ext>
              </a:extLst>
            </p:cNvPr>
            <p:cNvGrpSpPr/>
            <p:nvPr/>
          </p:nvGrpSpPr>
          <p:grpSpPr>
            <a:xfrm>
              <a:off x="6001988" y="3497583"/>
              <a:ext cx="639830" cy="564493"/>
              <a:chOff x="5516662" y="3557911"/>
              <a:chExt cx="639830" cy="564493"/>
            </a:xfrm>
          </p:grpSpPr>
          <p:sp>
            <p:nvSpPr>
              <p:cNvPr id="115" name="ホームベース 114">
                <a:extLst>
                  <a:ext uri="{FF2B5EF4-FFF2-40B4-BE49-F238E27FC236}">
                    <a16:creationId xmlns:a16="http://schemas.microsoft.com/office/drawing/2014/main" id="{1D39225F-5C4C-7D37-09DE-BA3173E3F219}"/>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16" name="テキスト ボックス 115">
                <a:extLst>
                  <a:ext uri="{FF2B5EF4-FFF2-40B4-BE49-F238E27FC236}">
                    <a16:creationId xmlns:a16="http://schemas.microsoft.com/office/drawing/2014/main" id="{06BEC665-5899-8932-04ED-FDABE597E365}"/>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17" name="直線矢印コネクタ 116">
              <a:extLst>
                <a:ext uri="{FF2B5EF4-FFF2-40B4-BE49-F238E27FC236}">
                  <a16:creationId xmlns:a16="http://schemas.microsoft.com/office/drawing/2014/main" id="{E291F871-96C2-917E-0FE7-CAE9338089EA}"/>
                </a:ext>
              </a:extLst>
            </p:cNvPr>
            <p:cNvCxnSpPr>
              <a:stCxn id="116" idx="2"/>
            </p:cNvCxnSpPr>
            <p:nvPr/>
          </p:nvCxnSpPr>
          <p:spPr>
            <a:xfrm>
              <a:off x="6321904" y="4062077"/>
              <a:ext cx="11264" cy="1280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8" name="グループ化 117">
              <a:extLst>
                <a:ext uri="{FF2B5EF4-FFF2-40B4-BE49-F238E27FC236}">
                  <a16:creationId xmlns:a16="http://schemas.microsoft.com/office/drawing/2014/main" id="{94C219FA-0128-FF97-DD0E-C21CEC42BCDF}"/>
                </a:ext>
              </a:extLst>
            </p:cNvPr>
            <p:cNvGrpSpPr/>
            <p:nvPr/>
          </p:nvGrpSpPr>
          <p:grpSpPr>
            <a:xfrm>
              <a:off x="6154388" y="3518209"/>
              <a:ext cx="639830" cy="564493"/>
              <a:chOff x="5516662" y="3557911"/>
              <a:chExt cx="639830" cy="564493"/>
            </a:xfrm>
          </p:grpSpPr>
          <p:sp>
            <p:nvSpPr>
              <p:cNvPr id="119" name="ホームベース 118">
                <a:extLst>
                  <a:ext uri="{FF2B5EF4-FFF2-40B4-BE49-F238E27FC236}">
                    <a16:creationId xmlns:a16="http://schemas.microsoft.com/office/drawing/2014/main" id="{06B87951-539E-BF8A-B9DB-78CDDFF60662}"/>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20" name="テキスト ボックス 119">
                <a:extLst>
                  <a:ext uri="{FF2B5EF4-FFF2-40B4-BE49-F238E27FC236}">
                    <a16:creationId xmlns:a16="http://schemas.microsoft.com/office/drawing/2014/main" id="{7D012BBF-B8DB-9E6E-4041-351A057786D9}"/>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21" name="直線矢印コネクタ 120">
              <a:extLst>
                <a:ext uri="{FF2B5EF4-FFF2-40B4-BE49-F238E27FC236}">
                  <a16:creationId xmlns:a16="http://schemas.microsoft.com/office/drawing/2014/main" id="{95168148-A2AD-0684-AD0E-4346FFE36AC4}"/>
                </a:ext>
              </a:extLst>
            </p:cNvPr>
            <p:cNvCxnSpPr>
              <a:stCxn id="120" idx="2"/>
            </p:cNvCxnSpPr>
            <p:nvPr/>
          </p:nvCxnSpPr>
          <p:spPr>
            <a:xfrm>
              <a:off x="6474303" y="4082702"/>
              <a:ext cx="11265" cy="1280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22" name="グループ化 121">
              <a:extLst>
                <a:ext uri="{FF2B5EF4-FFF2-40B4-BE49-F238E27FC236}">
                  <a16:creationId xmlns:a16="http://schemas.microsoft.com/office/drawing/2014/main" id="{444D5BC8-9632-8843-4389-93B8C90AEE0D}"/>
                </a:ext>
              </a:extLst>
            </p:cNvPr>
            <p:cNvGrpSpPr/>
            <p:nvPr/>
          </p:nvGrpSpPr>
          <p:grpSpPr>
            <a:xfrm>
              <a:off x="6309898" y="3538835"/>
              <a:ext cx="639830" cy="564493"/>
              <a:chOff x="5516662" y="3557911"/>
              <a:chExt cx="639830" cy="564493"/>
            </a:xfrm>
          </p:grpSpPr>
          <p:sp>
            <p:nvSpPr>
              <p:cNvPr id="123" name="ホームベース 122">
                <a:extLst>
                  <a:ext uri="{FF2B5EF4-FFF2-40B4-BE49-F238E27FC236}">
                    <a16:creationId xmlns:a16="http://schemas.microsoft.com/office/drawing/2014/main" id="{6B914073-4B03-507E-8DA2-B98773FC6664}"/>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24" name="テキスト ボックス 123">
                <a:extLst>
                  <a:ext uri="{FF2B5EF4-FFF2-40B4-BE49-F238E27FC236}">
                    <a16:creationId xmlns:a16="http://schemas.microsoft.com/office/drawing/2014/main" id="{59ED1F3B-63D2-8463-A2C3-D0C559CE86CC}"/>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25" name="直線矢印コネクタ 124">
              <a:extLst>
                <a:ext uri="{FF2B5EF4-FFF2-40B4-BE49-F238E27FC236}">
                  <a16:creationId xmlns:a16="http://schemas.microsoft.com/office/drawing/2014/main" id="{4647603C-E437-9586-F238-3C72B8C34DD7}"/>
                </a:ext>
              </a:extLst>
            </p:cNvPr>
            <p:cNvCxnSpPr>
              <a:stCxn id="124" idx="2"/>
            </p:cNvCxnSpPr>
            <p:nvPr/>
          </p:nvCxnSpPr>
          <p:spPr>
            <a:xfrm>
              <a:off x="6629813" y="4103328"/>
              <a:ext cx="11264" cy="1280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7130089B-3491-CFE1-6D5F-9F1C5F3F714C}"/>
                </a:ext>
              </a:extLst>
            </p:cNvPr>
            <p:cNvGrpSpPr/>
            <p:nvPr/>
          </p:nvGrpSpPr>
          <p:grpSpPr>
            <a:xfrm>
              <a:off x="6456384" y="3554889"/>
              <a:ext cx="639830" cy="564493"/>
              <a:chOff x="5516662" y="3557911"/>
              <a:chExt cx="639830" cy="564493"/>
            </a:xfrm>
          </p:grpSpPr>
          <p:sp>
            <p:nvSpPr>
              <p:cNvPr id="127" name="ホームベース 126">
                <a:extLst>
                  <a:ext uri="{FF2B5EF4-FFF2-40B4-BE49-F238E27FC236}">
                    <a16:creationId xmlns:a16="http://schemas.microsoft.com/office/drawing/2014/main" id="{720C6275-0EFC-4E90-1050-CADE9F4D27B9}"/>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28" name="テキスト ボックス 127">
                <a:extLst>
                  <a:ext uri="{FF2B5EF4-FFF2-40B4-BE49-F238E27FC236}">
                    <a16:creationId xmlns:a16="http://schemas.microsoft.com/office/drawing/2014/main" id="{69065A19-8B2C-C1DB-7D7E-430166634A8D}"/>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29" name="直線矢印コネクタ 128">
              <a:extLst>
                <a:ext uri="{FF2B5EF4-FFF2-40B4-BE49-F238E27FC236}">
                  <a16:creationId xmlns:a16="http://schemas.microsoft.com/office/drawing/2014/main" id="{B845433A-CD0C-F2A8-88B9-1D60C4886C53}"/>
                </a:ext>
              </a:extLst>
            </p:cNvPr>
            <p:cNvCxnSpPr>
              <a:stCxn id="128" idx="2"/>
            </p:cNvCxnSpPr>
            <p:nvPr/>
          </p:nvCxnSpPr>
          <p:spPr>
            <a:xfrm>
              <a:off x="6776300" y="4119383"/>
              <a:ext cx="11263" cy="1280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0" name="フリーフォーム 129">
              <a:extLst>
                <a:ext uri="{FF2B5EF4-FFF2-40B4-BE49-F238E27FC236}">
                  <a16:creationId xmlns:a16="http://schemas.microsoft.com/office/drawing/2014/main" id="{5FB1B947-1DD3-CA6E-9BAA-A0FA92140239}"/>
                </a:ext>
              </a:extLst>
            </p:cNvPr>
            <p:cNvSpPr/>
            <p:nvPr/>
          </p:nvSpPr>
          <p:spPr>
            <a:xfrm>
              <a:off x="7548035" y="4264503"/>
              <a:ext cx="956694" cy="494702"/>
            </a:xfrm>
            <a:custGeom>
              <a:avLst/>
              <a:gdLst>
                <a:gd name="connsiteX0" fmla="*/ 962952 w 962952"/>
                <a:gd name="connsiteY0" fmla="*/ 0 h 436970"/>
                <a:gd name="connsiteX1" fmla="*/ 0 w 962952"/>
                <a:gd name="connsiteY1" fmla="*/ 0 h 436970"/>
                <a:gd name="connsiteX2" fmla="*/ 0 w 962952"/>
                <a:gd name="connsiteY2" fmla="*/ 436970 h 436970"/>
              </a:gdLst>
              <a:ahLst/>
              <a:cxnLst>
                <a:cxn ang="0">
                  <a:pos x="connsiteX0" y="connsiteY0"/>
                </a:cxn>
                <a:cxn ang="0">
                  <a:pos x="connsiteX1" y="connsiteY1"/>
                </a:cxn>
                <a:cxn ang="0">
                  <a:pos x="connsiteX2" y="connsiteY2"/>
                </a:cxn>
              </a:cxnLst>
              <a:rect l="l" t="t" r="r" b="b"/>
              <a:pathLst>
                <a:path w="962952" h="436970">
                  <a:moveTo>
                    <a:pt x="962952" y="0"/>
                  </a:moveTo>
                  <a:lnTo>
                    <a:pt x="0" y="0"/>
                  </a:lnTo>
                  <a:lnTo>
                    <a:pt x="0" y="436970"/>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32" name="角丸四角形 131">
              <a:extLst>
                <a:ext uri="{FF2B5EF4-FFF2-40B4-BE49-F238E27FC236}">
                  <a16:creationId xmlns:a16="http://schemas.microsoft.com/office/drawing/2014/main" id="{539C91C2-D63E-9C99-5C00-5D61232DF3A0}"/>
                </a:ext>
              </a:extLst>
            </p:cNvPr>
            <p:cNvSpPr/>
            <p:nvPr/>
          </p:nvSpPr>
          <p:spPr>
            <a:xfrm>
              <a:off x="5761773" y="2324499"/>
              <a:ext cx="636359" cy="4126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dirty="0"/>
                <a:t>SW</a:t>
              </a:r>
              <a:endParaRPr kumimoji="1" lang="ja-JP" altLang="en-US" sz="1200"/>
            </a:p>
          </p:txBody>
        </p:sp>
        <p:sp>
          <p:nvSpPr>
            <p:cNvPr id="133" name="フリーフォーム 132">
              <a:extLst>
                <a:ext uri="{FF2B5EF4-FFF2-40B4-BE49-F238E27FC236}">
                  <a16:creationId xmlns:a16="http://schemas.microsoft.com/office/drawing/2014/main" id="{998491DF-092F-9AAE-B182-4057F2488941}"/>
                </a:ext>
              </a:extLst>
            </p:cNvPr>
            <p:cNvSpPr/>
            <p:nvPr/>
          </p:nvSpPr>
          <p:spPr>
            <a:xfrm>
              <a:off x="4669104" y="2743200"/>
              <a:ext cx="4062202" cy="3940821"/>
            </a:xfrm>
            <a:custGeom>
              <a:avLst/>
              <a:gdLst>
                <a:gd name="connsiteX0" fmla="*/ 3584772 w 4062202"/>
                <a:gd name="connsiteY0" fmla="*/ 3511943 h 3940821"/>
                <a:gd name="connsiteX1" fmla="*/ 4062202 w 4062202"/>
                <a:gd name="connsiteY1" fmla="*/ 3511943 h 3940821"/>
                <a:gd name="connsiteX2" fmla="*/ 4062202 w 4062202"/>
                <a:gd name="connsiteY2" fmla="*/ 3940821 h 3940821"/>
                <a:gd name="connsiteX3" fmla="*/ 3908454 w 4062202"/>
                <a:gd name="connsiteY3" fmla="*/ 3940821 h 3940821"/>
                <a:gd name="connsiteX4" fmla="*/ 0 w 4062202"/>
                <a:gd name="connsiteY4" fmla="*/ 3940821 h 3940821"/>
                <a:gd name="connsiteX5" fmla="*/ 0 w 4062202"/>
                <a:gd name="connsiteY5" fmla="*/ 3859901 h 3940821"/>
                <a:gd name="connsiteX6" fmla="*/ 0 w 4062202"/>
                <a:gd name="connsiteY6" fmla="*/ 420786 h 3940821"/>
                <a:gd name="connsiteX7" fmla="*/ 80921 w 4062202"/>
                <a:gd name="connsiteY7" fmla="*/ 420786 h 3940821"/>
                <a:gd name="connsiteX8" fmla="*/ 1343278 w 4062202"/>
                <a:gd name="connsiteY8" fmla="*/ 420786 h 3940821"/>
                <a:gd name="connsiteX9" fmla="*/ 1343278 w 4062202"/>
                <a:gd name="connsiteY9" fmla="*/ 0 h 3940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62202" h="3940821">
                  <a:moveTo>
                    <a:pt x="3584772" y="3511943"/>
                  </a:moveTo>
                  <a:lnTo>
                    <a:pt x="4062202" y="3511943"/>
                  </a:lnTo>
                  <a:lnTo>
                    <a:pt x="4062202" y="3940821"/>
                  </a:lnTo>
                  <a:lnTo>
                    <a:pt x="3908454" y="3940821"/>
                  </a:lnTo>
                  <a:lnTo>
                    <a:pt x="0" y="3940821"/>
                  </a:lnTo>
                  <a:lnTo>
                    <a:pt x="0" y="3859901"/>
                  </a:lnTo>
                  <a:lnTo>
                    <a:pt x="0" y="420786"/>
                  </a:lnTo>
                  <a:lnTo>
                    <a:pt x="80921" y="420786"/>
                  </a:lnTo>
                  <a:lnTo>
                    <a:pt x="1343278" y="420786"/>
                  </a:lnTo>
                  <a:lnTo>
                    <a:pt x="1343278" y="0"/>
                  </a:lnTo>
                </a:path>
              </a:pathLst>
            </a:custGeom>
            <a:noFill/>
            <a:ln>
              <a:prstDash val="dash"/>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sp>
        <p:nvSpPr>
          <p:cNvPr id="11" name="テキスト ボックス 10">
            <a:extLst>
              <a:ext uri="{FF2B5EF4-FFF2-40B4-BE49-F238E27FC236}">
                <a16:creationId xmlns:a16="http://schemas.microsoft.com/office/drawing/2014/main" id="{5D6303DF-04C8-DB9A-DB3C-D150F07C17E3}"/>
              </a:ext>
            </a:extLst>
          </p:cNvPr>
          <p:cNvSpPr txBox="1"/>
          <p:nvPr/>
        </p:nvSpPr>
        <p:spPr>
          <a:xfrm>
            <a:off x="2357020" y="3834509"/>
            <a:ext cx="2162772" cy="369332"/>
          </a:xfrm>
          <a:prstGeom prst="rect">
            <a:avLst/>
          </a:prstGeom>
          <a:noFill/>
        </p:spPr>
        <p:txBody>
          <a:bodyPr wrap="none" rtlCol="0">
            <a:spAutoFit/>
          </a:bodyPr>
          <a:lstStyle/>
          <a:p>
            <a:r>
              <a:rPr kumimoji="1" lang="en-US" altLang="ja-JP" dirty="0"/>
              <a:t>508.58MHz</a:t>
            </a:r>
            <a:r>
              <a:rPr lang="en-US" altLang="ja-JP" b="1" dirty="0">
                <a:solidFill>
                  <a:srgbClr val="FF0000"/>
                </a:solidFill>
              </a:rPr>
              <a:t>-</a:t>
            </a:r>
            <a:r>
              <a:rPr kumimoji="1" lang="en-US" altLang="ja-JP" b="1" dirty="0">
                <a:solidFill>
                  <a:srgbClr val="FF0000"/>
                </a:solidFill>
              </a:rPr>
              <a:t>40kHz</a:t>
            </a:r>
            <a:endParaRPr kumimoji="1" lang="ja-JP" altLang="en-US" b="1">
              <a:solidFill>
                <a:srgbClr val="FF0000"/>
              </a:solidFill>
            </a:endParaRPr>
          </a:p>
        </p:txBody>
      </p:sp>
    </p:spTree>
    <p:extLst>
      <p:ext uri="{BB962C8B-B14F-4D97-AF65-F5344CB8AC3E}">
        <p14:creationId xmlns:p14="http://schemas.microsoft.com/office/powerpoint/2010/main" val="11081078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F0882E-B0ED-6A32-10C2-B002CCBCB884}"/>
              </a:ext>
            </a:extLst>
          </p:cNvPr>
          <p:cNvSpPr>
            <a:spLocks noGrp="1"/>
          </p:cNvSpPr>
          <p:nvPr>
            <p:ph type="title"/>
          </p:nvPr>
        </p:nvSpPr>
        <p:spPr>
          <a:xfrm>
            <a:off x="202301" y="164421"/>
            <a:ext cx="11151499" cy="872956"/>
          </a:xfrm>
        </p:spPr>
        <p:txBody>
          <a:bodyPr>
            <a:normAutofit fontScale="90000"/>
          </a:bodyPr>
          <a:lstStyle/>
          <a:p>
            <a:r>
              <a:rPr kumimoji="1" lang="en-US" altLang="ja-JP" dirty="0"/>
              <a:t>Frequency change during high power operation</a:t>
            </a:r>
            <a:endParaRPr kumimoji="1" lang="ja-JP" altLang="en-US"/>
          </a:p>
        </p:txBody>
      </p:sp>
      <p:sp>
        <p:nvSpPr>
          <p:cNvPr id="3" name="コンテンツ プレースホルダー 2">
            <a:extLst>
              <a:ext uri="{FF2B5EF4-FFF2-40B4-BE49-F238E27FC236}">
                <a16:creationId xmlns:a16="http://schemas.microsoft.com/office/drawing/2014/main" id="{F0F59822-4543-CD26-2FC5-0C00DF48F159}"/>
              </a:ext>
            </a:extLst>
          </p:cNvPr>
          <p:cNvSpPr>
            <a:spLocks noGrp="1"/>
          </p:cNvSpPr>
          <p:nvPr>
            <p:ph idx="1"/>
          </p:nvPr>
        </p:nvSpPr>
        <p:spPr>
          <a:xfrm>
            <a:off x="89013" y="1178647"/>
            <a:ext cx="11983818" cy="2266124"/>
          </a:xfrm>
        </p:spPr>
        <p:txBody>
          <a:bodyPr>
            <a:normAutofit fontScale="70000" lnSpcReduction="20000"/>
          </a:bodyPr>
          <a:lstStyle/>
          <a:p>
            <a:r>
              <a:rPr kumimoji="1" lang="en-US" altLang="ja-JP" dirty="0"/>
              <a:t>Usually, frequency change is done with 10 Hz step to aimed value. It is to keep phase continuity.</a:t>
            </a:r>
          </a:p>
          <a:p>
            <a:r>
              <a:rPr lang="en-US" altLang="ja-JP" dirty="0"/>
              <a:t>40 kHz frequency sift was sent unintentionally</a:t>
            </a:r>
          </a:p>
          <a:p>
            <a:r>
              <a:rPr lang="en-US" altLang="ja-JP" dirty="0"/>
              <a:t>Cavity became detuned -&gt; large reflection from cavity</a:t>
            </a:r>
          </a:p>
          <a:p>
            <a:r>
              <a:rPr lang="en-US" altLang="ja-JP" b="1" dirty="0"/>
              <a:t>Interlock worked at A and D </a:t>
            </a:r>
            <a:r>
              <a:rPr lang="en-US" altLang="ja-JP" dirty="0"/>
              <a:t>stations to protect RF components</a:t>
            </a:r>
          </a:p>
          <a:p>
            <a:r>
              <a:rPr lang="en-US" altLang="ja-JP" b="1" dirty="0"/>
              <a:t>It did </a:t>
            </a:r>
            <a:r>
              <a:rPr lang="en-US" altLang="ja-JP" b="1" dirty="0">
                <a:solidFill>
                  <a:srgbClr val="FF0000"/>
                </a:solidFill>
              </a:rPr>
              <a:t>not work </a:t>
            </a:r>
            <a:r>
              <a:rPr lang="en-US" altLang="ja-JP" b="1" dirty="0"/>
              <a:t>at B and C </a:t>
            </a:r>
            <a:r>
              <a:rPr lang="en-US" altLang="ja-JP" dirty="0"/>
              <a:t>stations</a:t>
            </a:r>
          </a:p>
          <a:p>
            <a:pPr lvl="1"/>
            <a:r>
              <a:rPr lang="en-US" altLang="ja-JP" dirty="0"/>
              <a:t>FPGA might not work properly because of sudden frequency jump</a:t>
            </a:r>
          </a:p>
          <a:p>
            <a:pPr lvl="1"/>
            <a:r>
              <a:rPr lang="en-US" altLang="ja-JP" dirty="0"/>
              <a:t>High power operation with large reflection was continued for several tens' seconds. </a:t>
            </a:r>
          </a:p>
        </p:txBody>
      </p:sp>
      <p:grpSp>
        <p:nvGrpSpPr>
          <p:cNvPr id="8" name="グループ化 7">
            <a:extLst>
              <a:ext uri="{FF2B5EF4-FFF2-40B4-BE49-F238E27FC236}">
                <a16:creationId xmlns:a16="http://schemas.microsoft.com/office/drawing/2014/main" id="{42604CFD-163C-A799-BBCE-614E4AFC2303}"/>
              </a:ext>
            </a:extLst>
          </p:cNvPr>
          <p:cNvGrpSpPr/>
          <p:nvPr/>
        </p:nvGrpSpPr>
        <p:grpSpPr>
          <a:xfrm>
            <a:off x="89012" y="3282143"/>
            <a:ext cx="8051576" cy="3570060"/>
            <a:chOff x="0" y="1807690"/>
            <a:chExt cx="10228333" cy="4876331"/>
          </a:xfrm>
        </p:grpSpPr>
        <p:sp>
          <p:nvSpPr>
            <p:cNvPr id="4" name="円/楕円 3">
              <a:extLst>
                <a:ext uri="{FF2B5EF4-FFF2-40B4-BE49-F238E27FC236}">
                  <a16:creationId xmlns:a16="http://schemas.microsoft.com/office/drawing/2014/main" id="{63C1DC43-DD7D-8CE3-D459-9583ECDA844F}"/>
                </a:ext>
              </a:extLst>
            </p:cNvPr>
            <p:cNvSpPr/>
            <p:nvPr/>
          </p:nvSpPr>
          <p:spPr>
            <a:xfrm>
              <a:off x="331773" y="2961685"/>
              <a:ext cx="396510" cy="39651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 name="フリーフォーム 4">
              <a:extLst>
                <a:ext uri="{FF2B5EF4-FFF2-40B4-BE49-F238E27FC236}">
                  <a16:creationId xmlns:a16="http://schemas.microsoft.com/office/drawing/2014/main" id="{893CE832-9601-B829-5DE2-8B09ADFAD66E}"/>
                </a:ext>
              </a:extLst>
            </p:cNvPr>
            <p:cNvSpPr/>
            <p:nvPr/>
          </p:nvSpPr>
          <p:spPr>
            <a:xfrm>
              <a:off x="389429" y="3070545"/>
              <a:ext cx="307497" cy="178789"/>
            </a:xfrm>
            <a:custGeom>
              <a:avLst/>
              <a:gdLst>
                <a:gd name="connsiteX0" fmla="*/ 0 w 558350"/>
                <a:gd name="connsiteY0" fmla="*/ 243526 h 525215"/>
                <a:gd name="connsiteX1" fmla="*/ 178025 w 558350"/>
                <a:gd name="connsiteY1" fmla="*/ 8857 h 525215"/>
                <a:gd name="connsiteX2" fmla="*/ 388418 w 558350"/>
                <a:gd name="connsiteY2" fmla="*/ 518655 h 525215"/>
                <a:gd name="connsiteX3" fmla="*/ 558350 w 558350"/>
                <a:gd name="connsiteY3" fmla="*/ 251618 h 525215"/>
              </a:gdLst>
              <a:ahLst/>
              <a:cxnLst>
                <a:cxn ang="0">
                  <a:pos x="connsiteX0" y="connsiteY0"/>
                </a:cxn>
                <a:cxn ang="0">
                  <a:pos x="connsiteX1" y="connsiteY1"/>
                </a:cxn>
                <a:cxn ang="0">
                  <a:pos x="connsiteX2" y="connsiteY2"/>
                </a:cxn>
                <a:cxn ang="0">
                  <a:pos x="connsiteX3" y="connsiteY3"/>
                </a:cxn>
              </a:cxnLst>
              <a:rect l="l" t="t" r="r" b="b"/>
              <a:pathLst>
                <a:path w="558350" h="525215">
                  <a:moveTo>
                    <a:pt x="0" y="243526"/>
                  </a:moveTo>
                  <a:cubicBezTo>
                    <a:pt x="56644" y="103264"/>
                    <a:pt x="113289" y="-36998"/>
                    <a:pt x="178025" y="8857"/>
                  </a:cubicBezTo>
                  <a:cubicBezTo>
                    <a:pt x="242761" y="54712"/>
                    <a:pt x="325031" y="478195"/>
                    <a:pt x="388418" y="518655"/>
                  </a:cubicBezTo>
                  <a:cubicBezTo>
                    <a:pt x="451805" y="559115"/>
                    <a:pt x="505077" y="405366"/>
                    <a:pt x="558350" y="25161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 name="テキスト ボックス 5">
              <a:extLst>
                <a:ext uri="{FF2B5EF4-FFF2-40B4-BE49-F238E27FC236}">
                  <a16:creationId xmlns:a16="http://schemas.microsoft.com/office/drawing/2014/main" id="{BAD40070-9E13-2696-2FD4-E4BBD6CCE694}"/>
                </a:ext>
              </a:extLst>
            </p:cNvPr>
            <p:cNvSpPr txBox="1"/>
            <p:nvPr/>
          </p:nvSpPr>
          <p:spPr>
            <a:xfrm>
              <a:off x="0" y="3467054"/>
              <a:ext cx="1108198" cy="630586"/>
            </a:xfrm>
            <a:prstGeom prst="rect">
              <a:avLst/>
            </a:prstGeom>
            <a:noFill/>
          </p:spPr>
          <p:txBody>
            <a:bodyPr wrap="none" rtlCol="0">
              <a:spAutoFit/>
            </a:bodyPr>
            <a:lstStyle/>
            <a:p>
              <a:r>
                <a:rPr kumimoji="1" lang="en-US" altLang="ja-JP" sz="1200" dirty="0"/>
                <a:t>Signal</a:t>
              </a:r>
            </a:p>
            <a:p>
              <a:r>
                <a:rPr lang="en-US" altLang="ja-JP" sz="1200" dirty="0"/>
                <a:t>g</a:t>
              </a:r>
              <a:r>
                <a:rPr kumimoji="1" lang="en-US" altLang="ja-JP" sz="1200" dirty="0"/>
                <a:t>enerator</a:t>
              </a:r>
              <a:endParaRPr kumimoji="1" lang="ja-JP" altLang="en-US" sz="1200"/>
            </a:p>
          </p:txBody>
        </p:sp>
        <p:sp>
          <p:nvSpPr>
            <p:cNvPr id="7" name="正方形/長方形 6">
              <a:extLst>
                <a:ext uri="{FF2B5EF4-FFF2-40B4-BE49-F238E27FC236}">
                  <a16:creationId xmlns:a16="http://schemas.microsoft.com/office/drawing/2014/main" id="{E0D51314-FBBA-56DA-FABA-F9BAE852C1CE}"/>
                </a:ext>
              </a:extLst>
            </p:cNvPr>
            <p:cNvSpPr/>
            <p:nvPr/>
          </p:nvSpPr>
          <p:spPr>
            <a:xfrm>
              <a:off x="1156086" y="2921224"/>
              <a:ext cx="582627" cy="4774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t>EO</a:t>
              </a:r>
              <a:endParaRPr kumimoji="1" lang="ja-JP" altLang="en-US" sz="1200"/>
            </a:p>
          </p:txBody>
        </p:sp>
        <p:cxnSp>
          <p:nvCxnSpPr>
            <p:cNvPr id="9" name="直線矢印コネクタ 8">
              <a:extLst>
                <a:ext uri="{FF2B5EF4-FFF2-40B4-BE49-F238E27FC236}">
                  <a16:creationId xmlns:a16="http://schemas.microsoft.com/office/drawing/2014/main" id="{CE71EA6D-4B57-BEC0-01F7-C3B04FBAF745}"/>
                </a:ext>
              </a:extLst>
            </p:cNvPr>
            <p:cNvCxnSpPr>
              <a:stCxn id="4" idx="6"/>
              <a:endCxn id="7" idx="1"/>
            </p:cNvCxnSpPr>
            <p:nvPr/>
          </p:nvCxnSpPr>
          <p:spPr>
            <a:xfrm flipV="1">
              <a:off x="728283" y="3159939"/>
              <a:ext cx="427803"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正方形/長方形 9">
              <a:extLst>
                <a:ext uri="{FF2B5EF4-FFF2-40B4-BE49-F238E27FC236}">
                  <a16:creationId xmlns:a16="http://schemas.microsoft.com/office/drawing/2014/main" id="{0373C73D-6E2B-859B-F1BC-A405BC8533B8}"/>
                </a:ext>
              </a:extLst>
            </p:cNvPr>
            <p:cNvSpPr/>
            <p:nvPr/>
          </p:nvSpPr>
          <p:spPr>
            <a:xfrm>
              <a:off x="2700316" y="2443794"/>
              <a:ext cx="582627" cy="4774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t>OE</a:t>
              </a:r>
              <a:endParaRPr kumimoji="1" lang="ja-JP" altLang="en-US" sz="1200"/>
            </a:p>
          </p:txBody>
        </p:sp>
        <p:cxnSp>
          <p:nvCxnSpPr>
            <p:cNvPr id="12" name="曲線コネクタ 11">
              <a:extLst>
                <a:ext uri="{FF2B5EF4-FFF2-40B4-BE49-F238E27FC236}">
                  <a16:creationId xmlns:a16="http://schemas.microsoft.com/office/drawing/2014/main" id="{346D6C10-138D-0D13-646D-6595A35333ED}"/>
                </a:ext>
              </a:extLst>
            </p:cNvPr>
            <p:cNvCxnSpPr>
              <a:cxnSpLocks/>
              <a:endCxn id="10" idx="1"/>
            </p:cNvCxnSpPr>
            <p:nvPr/>
          </p:nvCxnSpPr>
          <p:spPr>
            <a:xfrm flipV="1">
              <a:off x="1738713" y="2682509"/>
              <a:ext cx="961603" cy="279176"/>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直線矢印コネクタ 16">
              <a:extLst>
                <a:ext uri="{FF2B5EF4-FFF2-40B4-BE49-F238E27FC236}">
                  <a16:creationId xmlns:a16="http://schemas.microsoft.com/office/drawing/2014/main" id="{448F998F-9ED0-257A-FC6D-49368BC693B1}"/>
                </a:ext>
              </a:extLst>
            </p:cNvPr>
            <p:cNvCxnSpPr>
              <a:cxnSpLocks/>
            </p:cNvCxnSpPr>
            <p:nvPr/>
          </p:nvCxnSpPr>
          <p:spPr>
            <a:xfrm>
              <a:off x="1738713" y="3087111"/>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直線矢印コネクタ 17">
              <a:extLst>
                <a:ext uri="{FF2B5EF4-FFF2-40B4-BE49-F238E27FC236}">
                  <a16:creationId xmlns:a16="http://schemas.microsoft.com/office/drawing/2014/main" id="{018C5216-9EE1-1C82-F879-D40743ED476F}"/>
                </a:ext>
              </a:extLst>
            </p:cNvPr>
            <p:cNvCxnSpPr>
              <a:cxnSpLocks/>
            </p:cNvCxnSpPr>
            <p:nvPr/>
          </p:nvCxnSpPr>
          <p:spPr>
            <a:xfrm>
              <a:off x="1737365" y="3207143"/>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曲線コネクタ 20">
              <a:extLst>
                <a:ext uri="{FF2B5EF4-FFF2-40B4-BE49-F238E27FC236}">
                  <a16:creationId xmlns:a16="http://schemas.microsoft.com/office/drawing/2014/main" id="{99DCC339-E258-3FB1-4524-462DFFDD838C}"/>
                </a:ext>
              </a:extLst>
            </p:cNvPr>
            <p:cNvCxnSpPr/>
            <p:nvPr/>
          </p:nvCxnSpPr>
          <p:spPr>
            <a:xfrm rot="16200000" flipH="1">
              <a:off x="1728911" y="3366649"/>
              <a:ext cx="432025" cy="415116"/>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テキスト ボックス 21">
              <a:extLst>
                <a:ext uri="{FF2B5EF4-FFF2-40B4-BE49-F238E27FC236}">
                  <a16:creationId xmlns:a16="http://schemas.microsoft.com/office/drawing/2014/main" id="{0E523B4F-72D5-FFC6-F06D-76538CA5D9C9}"/>
                </a:ext>
              </a:extLst>
            </p:cNvPr>
            <p:cNvSpPr txBox="1"/>
            <p:nvPr/>
          </p:nvSpPr>
          <p:spPr>
            <a:xfrm>
              <a:off x="1391697" y="3863563"/>
              <a:ext cx="1368853" cy="630586"/>
            </a:xfrm>
            <a:prstGeom prst="rect">
              <a:avLst/>
            </a:prstGeom>
            <a:noFill/>
          </p:spPr>
          <p:txBody>
            <a:bodyPr wrap="none" rtlCol="0">
              <a:spAutoFit/>
            </a:bodyPr>
            <a:lstStyle/>
            <a:p>
              <a:r>
                <a:rPr kumimoji="1" lang="en-US" altLang="ja-JP" sz="1200" dirty="0"/>
                <a:t>to SACLA</a:t>
              </a:r>
            </a:p>
            <a:p>
              <a:r>
                <a:rPr lang="en-US" altLang="ja-JP" sz="1200" dirty="0"/>
                <a:t>for beam inj.</a:t>
              </a:r>
              <a:endParaRPr kumimoji="1" lang="ja-JP" altLang="en-US" sz="1200"/>
            </a:p>
          </p:txBody>
        </p:sp>
        <p:sp>
          <p:nvSpPr>
            <p:cNvPr id="23" name="角丸四角形 22">
              <a:extLst>
                <a:ext uri="{FF2B5EF4-FFF2-40B4-BE49-F238E27FC236}">
                  <a16:creationId xmlns:a16="http://schemas.microsoft.com/office/drawing/2014/main" id="{732DBF12-38D2-9756-5BC9-EFE9ABF457F6}"/>
                </a:ext>
              </a:extLst>
            </p:cNvPr>
            <p:cNvSpPr/>
            <p:nvPr/>
          </p:nvSpPr>
          <p:spPr>
            <a:xfrm>
              <a:off x="4535723" y="2318713"/>
              <a:ext cx="1027688" cy="4126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t>IQ mod</a:t>
              </a:r>
              <a:endParaRPr kumimoji="1" lang="ja-JP" altLang="en-US" sz="1200"/>
            </a:p>
          </p:txBody>
        </p:sp>
        <p:grpSp>
          <p:nvGrpSpPr>
            <p:cNvPr id="26" name="グループ化 25">
              <a:extLst>
                <a:ext uri="{FF2B5EF4-FFF2-40B4-BE49-F238E27FC236}">
                  <a16:creationId xmlns:a16="http://schemas.microsoft.com/office/drawing/2014/main" id="{6196EF2C-2EBD-CE7A-5AB5-776AAC60095A}"/>
                </a:ext>
              </a:extLst>
            </p:cNvPr>
            <p:cNvGrpSpPr/>
            <p:nvPr/>
          </p:nvGrpSpPr>
          <p:grpSpPr>
            <a:xfrm>
              <a:off x="7002010" y="2142702"/>
              <a:ext cx="740039" cy="754109"/>
              <a:chOff x="6565199" y="2271303"/>
              <a:chExt cx="740039" cy="858445"/>
            </a:xfrm>
          </p:grpSpPr>
          <p:sp>
            <p:nvSpPr>
              <p:cNvPr id="24" name="三角形 23">
                <a:extLst>
                  <a:ext uri="{FF2B5EF4-FFF2-40B4-BE49-F238E27FC236}">
                    <a16:creationId xmlns:a16="http://schemas.microsoft.com/office/drawing/2014/main" id="{EDBEE488-E4C2-2907-3FAC-6F3E3EA682E1}"/>
                  </a:ext>
                </a:extLst>
              </p:cNvPr>
              <p:cNvSpPr/>
              <p:nvPr/>
            </p:nvSpPr>
            <p:spPr>
              <a:xfrm rot="5400000">
                <a:off x="6505996" y="2330506"/>
                <a:ext cx="858445" cy="740039"/>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5" name="テキスト ボックス 24">
                <a:extLst>
                  <a:ext uri="{FF2B5EF4-FFF2-40B4-BE49-F238E27FC236}">
                    <a16:creationId xmlns:a16="http://schemas.microsoft.com/office/drawing/2014/main" id="{660C0846-6B8A-ED1B-11BE-613EBFB3F3A9}"/>
                  </a:ext>
                </a:extLst>
              </p:cNvPr>
              <p:cNvSpPr txBox="1"/>
              <p:nvPr/>
            </p:nvSpPr>
            <p:spPr>
              <a:xfrm>
                <a:off x="6565199" y="2515859"/>
                <a:ext cx="485066" cy="430700"/>
              </a:xfrm>
              <a:prstGeom prst="rect">
                <a:avLst/>
              </a:prstGeom>
              <a:noFill/>
            </p:spPr>
            <p:txBody>
              <a:bodyPr wrap="none" rtlCol="0">
                <a:spAutoFit/>
              </a:bodyPr>
              <a:lstStyle/>
              <a:p>
                <a:r>
                  <a:rPr kumimoji="1" lang="en-US" altLang="ja-JP" sz="1200" dirty="0" err="1">
                    <a:solidFill>
                      <a:schemeClr val="bg1"/>
                    </a:solidFill>
                  </a:rPr>
                  <a:t>kly</a:t>
                </a:r>
                <a:endParaRPr kumimoji="1" lang="ja-JP" altLang="en-US" sz="1200">
                  <a:solidFill>
                    <a:schemeClr val="bg1"/>
                  </a:solidFill>
                </a:endParaRPr>
              </a:p>
            </p:txBody>
          </p:sp>
        </p:grpSp>
        <p:cxnSp>
          <p:nvCxnSpPr>
            <p:cNvPr id="28" name="直線矢印コネクタ 27">
              <a:extLst>
                <a:ext uri="{FF2B5EF4-FFF2-40B4-BE49-F238E27FC236}">
                  <a16:creationId xmlns:a16="http://schemas.microsoft.com/office/drawing/2014/main" id="{04D80CE9-3832-91BE-2B11-536D2C943E6A}"/>
                </a:ext>
              </a:extLst>
            </p:cNvPr>
            <p:cNvCxnSpPr>
              <a:cxnSpLocks/>
              <a:endCxn id="23" idx="1"/>
            </p:cNvCxnSpPr>
            <p:nvPr/>
          </p:nvCxnSpPr>
          <p:spPr>
            <a:xfrm>
              <a:off x="3282943" y="2525060"/>
              <a:ext cx="125278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73B0FC5D-4AB1-F16D-94D6-F8BC56DBE208}"/>
                </a:ext>
              </a:extLst>
            </p:cNvPr>
            <p:cNvCxnSpPr>
              <a:cxnSpLocks/>
              <a:stCxn id="23" idx="3"/>
            </p:cNvCxnSpPr>
            <p:nvPr/>
          </p:nvCxnSpPr>
          <p:spPr>
            <a:xfrm>
              <a:off x="5563411" y="2525060"/>
              <a:ext cx="135767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正方形/長方形 39">
              <a:extLst>
                <a:ext uri="{FF2B5EF4-FFF2-40B4-BE49-F238E27FC236}">
                  <a16:creationId xmlns:a16="http://schemas.microsoft.com/office/drawing/2014/main" id="{663C4B2A-844F-38C4-58B6-FAFE3C11BAB0}"/>
                </a:ext>
              </a:extLst>
            </p:cNvPr>
            <p:cNvSpPr/>
            <p:nvPr/>
          </p:nvSpPr>
          <p:spPr>
            <a:xfrm>
              <a:off x="3696257" y="2961685"/>
              <a:ext cx="882030" cy="714732"/>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t>Local</a:t>
              </a:r>
            </a:p>
            <a:p>
              <a:pPr algn="ctr"/>
              <a:r>
                <a:rPr lang="en-US" altLang="ja-JP" sz="1200" dirty="0" err="1"/>
                <a:t>Osc</a:t>
              </a:r>
              <a:r>
                <a:rPr lang="en-US" altLang="ja-JP" sz="1200" dirty="0"/>
                <a:t>.</a:t>
              </a:r>
              <a:endParaRPr kumimoji="1" lang="ja-JP" altLang="en-US" sz="1200"/>
            </a:p>
          </p:txBody>
        </p:sp>
        <p:cxnSp>
          <p:nvCxnSpPr>
            <p:cNvPr id="42" name="カギ線コネクタ 41">
              <a:extLst>
                <a:ext uri="{FF2B5EF4-FFF2-40B4-BE49-F238E27FC236}">
                  <a16:creationId xmlns:a16="http://schemas.microsoft.com/office/drawing/2014/main" id="{FB34523F-B2C4-BF3A-2501-32776D0B417C}"/>
                </a:ext>
              </a:extLst>
            </p:cNvPr>
            <p:cNvCxnSpPr>
              <a:cxnSpLocks/>
              <a:stCxn id="10" idx="3"/>
              <a:endCxn id="40" idx="1"/>
            </p:cNvCxnSpPr>
            <p:nvPr/>
          </p:nvCxnSpPr>
          <p:spPr>
            <a:xfrm>
              <a:off x="3282943" y="2682509"/>
              <a:ext cx="413314" cy="636542"/>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52" name="円柱 51">
              <a:extLst>
                <a:ext uri="{FF2B5EF4-FFF2-40B4-BE49-F238E27FC236}">
                  <a16:creationId xmlns:a16="http://schemas.microsoft.com/office/drawing/2014/main" id="{EBF9C163-B23E-26BC-C1AB-6BEBF8195F2D}"/>
                </a:ext>
              </a:extLst>
            </p:cNvPr>
            <p:cNvSpPr/>
            <p:nvPr/>
          </p:nvSpPr>
          <p:spPr>
            <a:xfrm>
              <a:off x="9653799" y="3676417"/>
              <a:ext cx="574534" cy="54392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3" name="円柱 52">
              <a:extLst>
                <a:ext uri="{FF2B5EF4-FFF2-40B4-BE49-F238E27FC236}">
                  <a16:creationId xmlns:a16="http://schemas.microsoft.com/office/drawing/2014/main" id="{8652480B-BC8D-0EEE-3346-CBBEA5C78472}"/>
                </a:ext>
              </a:extLst>
            </p:cNvPr>
            <p:cNvSpPr/>
            <p:nvPr/>
          </p:nvSpPr>
          <p:spPr>
            <a:xfrm>
              <a:off x="9638957" y="1807690"/>
              <a:ext cx="574534" cy="543928"/>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4" name="円/楕円 53">
              <a:extLst>
                <a:ext uri="{FF2B5EF4-FFF2-40B4-BE49-F238E27FC236}">
                  <a16:creationId xmlns:a16="http://schemas.microsoft.com/office/drawing/2014/main" id="{DCD7B156-6A1F-18CD-D986-C4C13862EDDC}"/>
                </a:ext>
              </a:extLst>
            </p:cNvPr>
            <p:cNvSpPr/>
            <p:nvPr/>
          </p:nvSpPr>
          <p:spPr>
            <a:xfrm>
              <a:off x="9820587" y="2523434"/>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5" name="円/楕円 54">
              <a:extLst>
                <a:ext uri="{FF2B5EF4-FFF2-40B4-BE49-F238E27FC236}">
                  <a16:creationId xmlns:a16="http://schemas.microsoft.com/office/drawing/2014/main" id="{E896C8F5-D216-7C7F-C56E-D1C3FCD28A30}"/>
                </a:ext>
              </a:extLst>
            </p:cNvPr>
            <p:cNvSpPr/>
            <p:nvPr/>
          </p:nvSpPr>
          <p:spPr>
            <a:xfrm>
              <a:off x="9820587" y="2835609"/>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6" name="円/楕円 55">
              <a:extLst>
                <a:ext uri="{FF2B5EF4-FFF2-40B4-BE49-F238E27FC236}">
                  <a16:creationId xmlns:a16="http://schemas.microsoft.com/office/drawing/2014/main" id="{30F02E50-D4E5-3C52-9F80-3F24E154B21A}"/>
                </a:ext>
              </a:extLst>
            </p:cNvPr>
            <p:cNvSpPr/>
            <p:nvPr/>
          </p:nvSpPr>
          <p:spPr>
            <a:xfrm>
              <a:off x="9820587" y="3144011"/>
              <a:ext cx="175040" cy="17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7" name="フリーフォーム 56">
              <a:extLst>
                <a:ext uri="{FF2B5EF4-FFF2-40B4-BE49-F238E27FC236}">
                  <a16:creationId xmlns:a16="http://schemas.microsoft.com/office/drawing/2014/main" id="{B6EA92CD-34F3-24A2-9311-21F2464A2B04}"/>
                </a:ext>
              </a:extLst>
            </p:cNvPr>
            <p:cNvSpPr/>
            <p:nvPr/>
          </p:nvSpPr>
          <p:spPr>
            <a:xfrm>
              <a:off x="7841182" y="1956511"/>
              <a:ext cx="1804524" cy="543928"/>
            </a:xfrm>
            <a:custGeom>
              <a:avLst/>
              <a:gdLst>
                <a:gd name="connsiteX0" fmla="*/ 0 w 1804524"/>
                <a:gd name="connsiteY0" fmla="*/ 412694 h 412694"/>
                <a:gd name="connsiteX1" fmla="*/ 364142 w 1804524"/>
                <a:gd name="connsiteY1" fmla="*/ 412694 h 412694"/>
                <a:gd name="connsiteX2" fmla="*/ 364142 w 1804524"/>
                <a:gd name="connsiteY2" fmla="*/ 72828 h 412694"/>
                <a:gd name="connsiteX3" fmla="*/ 1804524 w 1804524"/>
                <a:gd name="connsiteY3" fmla="*/ 72828 h 412694"/>
                <a:gd name="connsiteX4" fmla="*/ 1804524 w 1804524"/>
                <a:gd name="connsiteY4" fmla="*/ 0 h 412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524" h="412694">
                  <a:moveTo>
                    <a:pt x="0" y="412694"/>
                  </a:moveTo>
                  <a:lnTo>
                    <a:pt x="364142" y="412694"/>
                  </a:lnTo>
                  <a:lnTo>
                    <a:pt x="364142" y="72828"/>
                  </a:lnTo>
                  <a:lnTo>
                    <a:pt x="1804524" y="72828"/>
                  </a:lnTo>
                  <a:lnTo>
                    <a:pt x="1804524"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8" name="フリーフォーム 57">
              <a:extLst>
                <a:ext uri="{FF2B5EF4-FFF2-40B4-BE49-F238E27FC236}">
                  <a16:creationId xmlns:a16="http://schemas.microsoft.com/office/drawing/2014/main" id="{F0B90C39-9653-9196-653D-5297FC7A21A8}"/>
                </a:ext>
              </a:extLst>
            </p:cNvPr>
            <p:cNvSpPr/>
            <p:nvPr/>
          </p:nvSpPr>
          <p:spPr>
            <a:xfrm>
              <a:off x="8198242" y="2500439"/>
              <a:ext cx="1455555" cy="1521303"/>
            </a:xfrm>
            <a:custGeom>
              <a:avLst/>
              <a:gdLst>
                <a:gd name="connsiteX0" fmla="*/ 0 w 1456566"/>
                <a:gd name="connsiteY0" fmla="*/ 0 h 1521303"/>
                <a:gd name="connsiteX1" fmla="*/ 0 w 1456566"/>
                <a:gd name="connsiteY1" fmla="*/ 1521303 h 1521303"/>
                <a:gd name="connsiteX2" fmla="*/ 1456566 w 1456566"/>
                <a:gd name="connsiteY2" fmla="*/ 1521303 h 1521303"/>
              </a:gdLst>
              <a:ahLst/>
              <a:cxnLst>
                <a:cxn ang="0">
                  <a:pos x="connsiteX0" y="connsiteY0"/>
                </a:cxn>
                <a:cxn ang="0">
                  <a:pos x="connsiteX1" y="connsiteY1"/>
                </a:cxn>
                <a:cxn ang="0">
                  <a:pos x="connsiteX2" y="connsiteY2"/>
                </a:cxn>
              </a:cxnLst>
              <a:rect l="l" t="t" r="r" b="b"/>
              <a:pathLst>
                <a:path w="1456566" h="1521303">
                  <a:moveTo>
                    <a:pt x="0" y="0"/>
                  </a:moveTo>
                  <a:lnTo>
                    <a:pt x="0" y="1521303"/>
                  </a:lnTo>
                  <a:lnTo>
                    <a:pt x="1456566" y="1521303"/>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cxnSp>
          <p:nvCxnSpPr>
            <p:cNvPr id="59" name="直線矢印コネクタ 58">
              <a:extLst>
                <a:ext uri="{FF2B5EF4-FFF2-40B4-BE49-F238E27FC236}">
                  <a16:creationId xmlns:a16="http://schemas.microsoft.com/office/drawing/2014/main" id="{D344A176-7A4C-4990-E012-FCA67BEE229F}"/>
                </a:ext>
              </a:extLst>
            </p:cNvPr>
            <p:cNvCxnSpPr>
              <a:cxnSpLocks/>
            </p:cNvCxnSpPr>
            <p:nvPr/>
          </p:nvCxnSpPr>
          <p:spPr>
            <a:xfrm>
              <a:off x="1737365" y="3320399"/>
              <a:ext cx="3571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964FDFBF-D727-85D2-4334-92F17218FA86}"/>
                </a:ext>
              </a:extLst>
            </p:cNvPr>
            <p:cNvSpPr/>
            <p:nvPr/>
          </p:nvSpPr>
          <p:spPr>
            <a:xfrm>
              <a:off x="6071139" y="4608973"/>
              <a:ext cx="2370967" cy="1926534"/>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74" name="グループ化 73">
              <a:extLst>
                <a:ext uri="{FF2B5EF4-FFF2-40B4-BE49-F238E27FC236}">
                  <a16:creationId xmlns:a16="http://schemas.microsoft.com/office/drawing/2014/main" id="{890A687A-4B31-8FF5-908A-97A8F5CFF327}"/>
                </a:ext>
              </a:extLst>
            </p:cNvPr>
            <p:cNvGrpSpPr/>
            <p:nvPr/>
          </p:nvGrpSpPr>
          <p:grpSpPr>
            <a:xfrm>
              <a:off x="7216855" y="4750208"/>
              <a:ext cx="639830" cy="564493"/>
              <a:chOff x="5516662" y="3557911"/>
              <a:chExt cx="639830" cy="564493"/>
            </a:xfrm>
          </p:grpSpPr>
          <p:sp>
            <p:nvSpPr>
              <p:cNvPr id="75" name="ホームベース 74">
                <a:extLst>
                  <a:ext uri="{FF2B5EF4-FFF2-40B4-BE49-F238E27FC236}">
                    <a16:creationId xmlns:a16="http://schemas.microsoft.com/office/drawing/2014/main" id="{67822B02-9508-30FD-4145-CC7C36CAC4E3}"/>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6" name="テキスト ボックス 75">
                <a:extLst>
                  <a:ext uri="{FF2B5EF4-FFF2-40B4-BE49-F238E27FC236}">
                    <a16:creationId xmlns:a16="http://schemas.microsoft.com/office/drawing/2014/main" id="{5FBB0414-79C0-8ED9-6C23-A65F49496578}"/>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grpSp>
          <p:nvGrpSpPr>
            <p:cNvPr id="77" name="グループ化 76">
              <a:extLst>
                <a:ext uri="{FF2B5EF4-FFF2-40B4-BE49-F238E27FC236}">
                  <a16:creationId xmlns:a16="http://schemas.microsoft.com/office/drawing/2014/main" id="{D632E7AA-E5E3-F36A-7666-A531895DAF3A}"/>
                </a:ext>
              </a:extLst>
            </p:cNvPr>
            <p:cNvGrpSpPr/>
            <p:nvPr/>
          </p:nvGrpSpPr>
          <p:grpSpPr>
            <a:xfrm>
              <a:off x="6238644" y="5442781"/>
              <a:ext cx="2025430" cy="962612"/>
              <a:chOff x="4909865" y="4106045"/>
              <a:chExt cx="2127008" cy="973389"/>
            </a:xfrm>
          </p:grpSpPr>
          <p:sp>
            <p:nvSpPr>
              <p:cNvPr id="78" name="角丸四角形 77">
                <a:extLst>
                  <a:ext uri="{FF2B5EF4-FFF2-40B4-BE49-F238E27FC236}">
                    <a16:creationId xmlns:a16="http://schemas.microsoft.com/office/drawing/2014/main" id="{E2A31F7D-A706-FD56-244A-1DEC16611EF7}"/>
                  </a:ext>
                </a:extLst>
              </p:cNvPr>
              <p:cNvSpPr/>
              <p:nvPr/>
            </p:nvSpPr>
            <p:spPr>
              <a:xfrm>
                <a:off x="4909865" y="4106045"/>
                <a:ext cx="2127008" cy="965502"/>
              </a:xfrm>
              <a:prstGeom prst="round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9" name="テキスト ボックス 78">
                <a:extLst>
                  <a:ext uri="{FF2B5EF4-FFF2-40B4-BE49-F238E27FC236}">
                    <a16:creationId xmlns:a16="http://schemas.microsoft.com/office/drawing/2014/main" id="{4A5D529E-8B38-7211-DEF0-D8DB1BBA051B}"/>
                  </a:ext>
                </a:extLst>
              </p:cNvPr>
              <p:cNvSpPr txBox="1"/>
              <p:nvPr/>
            </p:nvSpPr>
            <p:spPr>
              <a:xfrm>
                <a:off x="4991590" y="4186729"/>
                <a:ext cx="1781802" cy="892705"/>
              </a:xfrm>
              <a:prstGeom prst="rect">
                <a:avLst/>
              </a:prstGeom>
              <a:noFill/>
            </p:spPr>
            <p:txBody>
              <a:bodyPr wrap="none" rtlCol="0">
                <a:spAutoFit/>
              </a:bodyPr>
              <a:lstStyle/>
              <a:p>
                <a:r>
                  <a:rPr kumimoji="1" lang="en-US" altLang="ja-JP" sz="1200" dirty="0">
                    <a:solidFill>
                      <a:schemeClr val="bg1"/>
                    </a:solidFill>
                  </a:rPr>
                  <a:t>FPGA</a:t>
                </a:r>
              </a:p>
              <a:p>
                <a:r>
                  <a:rPr lang="en-US" altLang="ja-JP" sz="1200" dirty="0">
                    <a:solidFill>
                      <a:schemeClr val="bg1"/>
                    </a:solidFill>
                  </a:rPr>
                  <a:t>  (</a:t>
                </a:r>
                <a:r>
                  <a:rPr lang="en-US" altLang="ja-JP" sz="1200" dirty="0" err="1">
                    <a:solidFill>
                      <a:schemeClr val="bg1"/>
                    </a:solidFill>
                  </a:rPr>
                  <a:t>r,p</a:t>
                </a:r>
                <a:r>
                  <a:rPr lang="en-US" altLang="ja-JP" sz="1200" dirty="0">
                    <a:solidFill>
                      <a:schemeClr val="bg1"/>
                    </a:solidFill>
                  </a:rPr>
                  <a:t>) calc.</a:t>
                </a:r>
              </a:p>
              <a:p>
                <a:r>
                  <a:rPr lang="en-US" altLang="ja-JP" sz="1200" dirty="0">
                    <a:solidFill>
                      <a:schemeClr val="bg1"/>
                    </a:solidFill>
                  </a:rPr>
                  <a:t>   BWD interlock</a:t>
                </a:r>
              </a:p>
            </p:txBody>
          </p:sp>
        </p:grpSp>
        <p:cxnSp>
          <p:nvCxnSpPr>
            <p:cNvPr id="80" name="直線矢印コネクタ 79">
              <a:extLst>
                <a:ext uri="{FF2B5EF4-FFF2-40B4-BE49-F238E27FC236}">
                  <a16:creationId xmlns:a16="http://schemas.microsoft.com/office/drawing/2014/main" id="{E46D38E8-D7AA-6C83-D741-D4E1E7FFDDD6}"/>
                </a:ext>
              </a:extLst>
            </p:cNvPr>
            <p:cNvCxnSpPr>
              <a:stCxn id="76" idx="2"/>
            </p:cNvCxnSpPr>
            <p:nvPr/>
          </p:nvCxnSpPr>
          <p:spPr>
            <a:xfrm>
              <a:off x="7536770" y="5314702"/>
              <a:ext cx="11264" cy="1280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9" name="正方形/長方形 68">
              <a:extLst>
                <a:ext uri="{FF2B5EF4-FFF2-40B4-BE49-F238E27FC236}">
                  <a16:creationId xmlns:a16="http://schemas.microsoft.com/office/drawing/2014/main" id="{AA52E5DF-4B00-7031-4659-5AE76AB9CE21}"/>
                </a:ext>
              </a:extLst>
            </p:cNvPr>
            <p:cNvSpPr/>
            <p:nvPr/>
          </p:nvSpPr>
          <p:spPr>
            <a:xfrm>
              <a:off x="4847129" y="3305213"/>
              <a:ext cx="2370967" cy="1926534"/>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34" name="グループ化 33">
              <a:extLst>
                <a:ext uri="{FF2B5EF4-FFF2-40B4-BE49-F238E27FC236}">
                  <a16:creationId xmlns:a16="http://schemas.microsoft.com/office/drawing/2014/main" id="{8882A2EA-D5F8-A8BF-55B0-F65063C38D51}"/>
                </a:ext>
              </a:extLst>
            </p:cNvPr>
            <p:cNvGrpSpPr/>
            <p:nvPr/>
          </p:nvGrpSpPr>
          <p:grpSpPr>
            <a:xfrm>
              <a:off x="5247089" y="3441811"/>
              <a:ext cx="639830" cy="564493"/>
              <a:chOff x="5516662" y="3557911"/>
              <a:chExt cx="639830" cy="564493"/>
            </a:xfrm>
          </p:grpSpPr>
          <p:sp>
            <p:nvSpPr>
              <p:cNvPr id="32" name="ホームベース 31">
                <a:extLst>
                  <a:ext uri="{FF2B5EF4-FFF2-40B4-BE49-F238E27FC236}">
                    <a16:creationId xmlns:a16="http://schemas.microsoft.com/office/drawing/2014/main" id="{ED01DC61-DE5D-924D-1F6A-AB03540761AC}"/>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33" name="テキスト ボックス 32">
                <a:extLst>
                  <a:ext uri="{FF2B5EF4-FFF2-40B4-BE49-F238E27FC236}">
                    <a16:creationId xmlns:a16="http://schemas.microsoft.com/office/drawing/2014/main" id="{688D9B0D-18EA-41B7-39A0-B015D05DA19A}"/>
                  </a:ext>
                </a:extLst>
              </p:cNvPr>
              <p:cNvSpPr txBox="1"/>
              <p:nvPr/>
            </p:nvSpPr>
            <p:spPr>
              <a:xfrm>
                <a:off x="5516662" y="3744052"/>
                <a:ext cx="639830" cy="378352"/>
              </a:xfrm>
              <a:prstGeom prst="rect">
                <a:avLst/>
              </a:prstGeom>
              <a:noFill/>
            </p:spPr>
            <p:txBody>
              <a:bodyPr wrap="none" rtlCol="0">
                <a:spAutoFit/>
              </a:bodyPr>
              <a:lstStyle/>
              <a:p>
                <a:r>
                  <a:rPr kumimoji="1" lang="en-US" altLang="ja-JP" sz="1200" dirty="0">
                    <a:solidFill>
                      <a:schemeClr val="bg1"/>
                    </a:solidFill>
                  </a:rPr>
                  <a:t>DAC</a:t>
                </a:r>
                <a:endParaRPr kumimoji="1" lang="ja-JP" altLang="en-US" sz="1200">
                  <a:solidFill>
                    <a:schemeClr val="bg1"/>
                  </a:solidFill>
                </a:endParaRPr>
              </a:p>
            </p:txBody>
          </p:sp>
        </p:grpSp>
        <p:grpSp>
          <p:nvGrpSpPr>
            <p:cNvPr id="48" name="グループ化 47">
              <a:extLst>
                <a:ext uri="{FF2B5EF4-FFF2-40B4-BE49-F238E27FC236}">
                  <a16:creationId xmlns:a16="http://schemas.microsoft.com/office/drawing/2014/main" id="{D7A3538A-EEA4-EE9D-426E-375524595E24}"/>
                </a:ext>
              </a:extLst>
            </p:cNvPr>
            <p:cNvGrpSpPr/>
            <p:nvPr/>
          </p:nvGrpSpPr>
          <p:grpSpPr>
            <a:xfrm>
              <a:off x="5014639" y="4139016"/>
              <a:ext cx="2025432" cy="962612"/>
              <a:chOff x="4909865" y="4106045"/>
              <a:chExt cx="2127008" cy="973390"/>
            </a:xfrm>
          </p:grpSpPr>
          <p:sp>
            <p:nvSpPr>
              <p:cNvPr id="38" name="角丸四角形 37">
                <a:extLst>
                  <a:ext uri="{FF2B5EF4-FFF2-40B4-BE49-F238E27FC236}">
                    <a16:creationId xmlns:a16="http://schemas.microsoft.com/office/drawing/2014/main" id="{C743D4A3-F6F3-49FB-8F9D-7D92CE1A2F07}"/>
                  </a:ext>
                </a:extLst>
              </p:cNvPr>
              <p:cNvSpPr/>
              <p:nvPr/>
            </p:nvSpPr>
            <p:spPr>
              <a:xfrm>
                <a:off x="4909865" y="4106045"/>
                <a:ext cx="2127008" cy="965502"/>
              </a:xfrm>
              <a:prstGeom prst="round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39" name="テキスト ボックス 38">
                <a:extLst>
                  <a:ext uri="{FF2B5EF4-FFF2-40B4-BE49-F238E27FC236}">
                    <a16:creationId xmlns:a16="http://schemas.microsoft.com/office/drawing/2014/main" id="{D3363DF1-6D94-3BB6-7F69-5ADDE856746E}"/>
                  </a:ext>
                </a:extLst>
              </p:cNvPr>
              <p:cNvSpPr txBox="1"/>
              <p:nvPr/>
            </p:nvSpPr>
            <p:spPr>
              <a:xfrm>
                <a:off x="4991590" y="4186729"/>
                <a:ext cx="1818156" cy="892706"/>
              </a:xfrm>
              <a:prstGeom prst="rect">
                <a:avLst/>
              </a:prstGeom>
              <a:noFill/>
            </p:spPr>
            <p:txBody>
              <a:bodyPr wrap="none" rtlCol="0">
                <a:spAutoFit/>
              </a:bodyPr>
              <a:lstStyle/>
              <a:p>
                <a:r>
                  <a:rPr kumimoji="1" lang="en-US" altLang="ja-JP" sz="1200" dirty="0">
                    <a:solidFill>
                      <a:schemeClr val="bg1"/>
                    </a:solidFill>
                  </a:rPr>
                  <a:t>FPGA</a:t>
                </a:r>
              </a:p>
              <a:p>
                <a:r>
                  <a:rPr lang="en-US" altLang="ja-JP" sz="1200" dirty="0">
                    <a:solidFill>
                      <a:schemeClr val="bg1"/>
                    </a:solidFill>
                  </a:rPr>
                  <a:t>  (</a:t>
                </a:r>
                <a:r>
                  <a:rPr lang="en-US" altLang="ja-JP" sz="1200" dirty="0" err="1">
                    <a:solidFill>
                      <a:schemeClr val="bg1"/>
                    </a:solidFill>
                  </a:rPr>
                  <a:t>r,p</a:t>
                </a:r>
                <a:r>
                  <a:rPr lang="en-US" altLang="ja-JP" sz="1200" dirty="0">
                    <a:solidFill>
                      <a:schemeClr val="bg1"/>
                    </a:solidFill>
                  </a:rPr>
                  <a:t>) calc.</a:t>
                </a:r>
              </a:p>
              <a:p>
                <a:r>
                  <a:rPr lang="en-US" altLang="ja-JP" sz="1200" dirty="0">
                    <a:solidFill>
                      <a:schemeClr val="bg1"/>
                    </a:solidFill>
                  </a:rPr>
                  <a:t>   feedback cont.</a:t>
                </a:r>
              </a:p>
            </p:txBody>
          </p:sp>
        </p:grpSp>
        <p:cxnSp>
          <p:nvCxnSpPr>
            <p:cNvPr id="66" name="直線矢印コネクタ 65">
              <a:extLst>
                <a:ext uri="{FF2B5EF4-FFF2-40B4-BE49-F238E27FC236}">
                  <a16:creationId xmlns:a16="http://schemas.microsoft.com/office/drawing/2014/main" id="{23D34E74-DC31-39E8-208B-86A6F12B21C6}"/>
                </a:ext>
              </a:extLst>
            </p:cNvPr>
            <p:cNvCxnSpPr>
              <a:cxnSpLocks/>
              <a:endCxn id="33" idx="2"/>
            </p:cNvCxnSpPr>
            <p:nvPr/>
          </p:nvCxnSpPr>
          <p:spPr>
            <a:xfrm flipH="1" flipV="1">
              <a:off x="5567004" y="4006305"/>
              <a:ext cx="11267" cy="1280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2" name="フリーフォーム 81">
              <a:extLst>
                <a:ext uri="{FF2B5EF4-FFF2-40B4-BE49-F238E27FC236}">
                  <a16:creationId xmlns:a16="http://schemas.microsoft.com/office/drawing/2014/main" id="{92DCFC9A-11DD-533F-69FB-C4D7F48D73AC}"/>
                </a:ext>
              </a:extLst>
            </p:cNvPr>
            <p:cNvSpPr/>
            <p:nvPr/>
          </p:nvSpPr>
          <p:spPr>
            <a:xfrm>
              <a:off x="4353515" y="3673784"/>
              <a:ext cx="671639" cy="676462"/>
            </a:xfrm>
            <a:custGeom>
              <a:avLst/>
              <a:gdLst>
                <a:gd name="connsiteX0" fmla="*/ 0 w 671639"/>
                <a:gd name="connsiteY0" fmla="*/ 0 h 461246"/>
                <a:gd name="connsiteX1" fmla="*/ 0 w 671639"/>
                <a:gd name="connsiteY1" fmla="*/ 461246 h 461246"/>
                <a:gd name="connsiteX2" fmla="*/ 671639 w 671639"/>
                <a:gd name="connsiteY2" fmla="*/ 461246 h 461246"/>
              </a:gdLst>
              <a:ahLst/>
              <a:cxnLst>
                <a:cxn ang="0">
                  <a:pos x="connsiteX0" y="connsiteY0"/>
                </a:cxn>
                <a:cxn ang="0">
                  <a:pos x="connsiteX1" y="connsiteY1"/>
                </a:cxn>
                <a:cxn ang="0">
                  <a:pos x="connsiteX2" y="connsiteY2"/>
                </a:cxn>
              </a:cxnLst>
              <a:rect l="l" t="t" r="r" b="b"/>
              <a:pathLst>
                <a:path w="671639" h="461246">
                  <a:moveTo>
                    <a:pt x="0" y="0"/>
                  </a:moveTo>
                  <a:lnTo>
                    <a:pt x="0" y="461246"/>
                  </a:lnTo>
                  <a:lnTo>
                    <a:pt x="671639" y="461246"/>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83" name="フリーフォーム 82">
              <a:extLst>
                <a:ext uri="{FF2B5EF4-FFF2-40B4-BE49-F238E27FC236}">
                  <a16:creationId xmlns:a16="http://schemas.microsoft.com/office/drawing/2014/main" id="{75E5D99B-F986-F976-AF50-4433AA6C0435}"/>
                </a:ext>
              </a:extLst>
            </p:cNvPr>
            <p:cNvSpPr/>
            <p:nvPr/>
          </p:nvSpPr>
          <p:spPr>
            <a:xfrm>
              <a:off x="4086478" y="3657600"/>
              <a:ext cx="2144389" cy="1982549"/>
            </a:xfrm>
            <a:custGeom>
              <a:avLst/>
              <a:gdLst>
                <a:gd name="connsiteX0" fmla="*/ 0 w 2144389"/>
                <a:gd name="connsiteY0" fmla="*/ 0 h 1982549"/>
                <a:gd name="connsiteX1" fmla="*/ 0 w 2144389"/>
                <a:gd name="connsiteY1" fmla="*/ 1982549 h 1982549"/>
                <a:gd name="connsiteX2" fmla="*/ 2144389 w 2144389"/>
                <a:gd name="connsiteY2" fmla="*/ 1982549 h 1982549"/>
              </a:gdLst>
              <a:ahLst/>
              <a:cxnLst>
                <a:cxn ang="0">
                  <a:pos x="connsiteX0" y="connsiteY0"/>
                </a:cxn>
                <a:cxn ang="0">
                  <a:pos x="connsiteX1" y="connsiteY1"/>
                </a:cxn>
                <a:cxn ang="0">
                  <a:pos x="connsiteX2" y="connsiteY2"/>
                </a:cxn>
              </a:cxnLst>
              <a:rect l="l" t="t" r="r" b="b"/>
              <a:pathLst>
                <a:path w="2144389" h="1982549">
                  <a:moveTo>
                    <a:pt x="0" y="0"/>
                  </a:moveTo>
                  <a:lnTo>
                    <a:pt x="0" y="1982549"/>
                  </a:lnTo>
                  <a:lnTo>
                    <a:pt x="2144389" y="1982549"/>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84" name="テキスト ボックス 83">
              <a:extLst>
                <a:ext uri="{FF2B5EF4-FFF2-40B4-BE49-F238E27FC236}">
                  <a16:creationId xmlns:a16="http://schemas.microsoft.com/office/drawing/2014/main" id="{5E15FE09-DD5F-956A-10A7-EC687EB08C38}"/>
                </a:ext>
              </a:extLst>
            </p:cNvPr>
            <p:cNvSpPr txBox="1"/>
            <p:nvPr/>
          </p:nvSpPr>
          <p:spPr>
            <a:xfrm>
              <a:off x="4124479" y="4350245"/>
              <a:ext cx="702958" cy="378352"/>
            </a:xfrm>
            <a:prstGeom prst="rect">
              <a:avLst/>
            </a:prstGeom>
            <a:noFill/>
          </p:spPr>
          <p:txBody>
            <a:bodyPr wrap="none" rtlCol="0">
              <a:spAutoFit/>
            </a:bodyPr>
            <a:lstStyle/>
            <a:p>
              <a:r>
                <a:rPr kumimoji="1" lang="en-US" altLang="ja-JP" sz="1200" dirty="0"/>
                <a:t>clock</a:t>
              </a:r>
              <a:endParaRPr kumimoji="1" lang="ja-JP" altLang="en-US" sz="1200"/>
            </a:p>
          </p:txBody>
        </p:sp>
        <p:sp>
          <p:nvSpPr>
            <p:cNvPr id="85" name="テキスト ボックス 84">
              <a:extLst>
                <a:ext uri="{FF2B5EF4-FFF2-40B4-BE49-F238E27FC236}">
                  <a16:creationId xmlns:a16="http://schemas.microsoft.com/office/drawing/2014/main" id="{9D1E10C0-D9BA-9994-F03D-AB59957EB3A1}"/>
                </a:ext>
              </a:extLst>
            </p:cNvPr>
            <p:cNvSpPr txBox="1"/>
            <p:nvPr/>
          </p:nvSpPr>
          <p:spPr>
            <a:xfrm>
              <a:off x="5304770" y="5594324"/>
              <a:ext cx="702958" cy="378352"/>
            </a:xfrm>
            <a:prstGeom prst="rect">
              <a:avLst/>
            </a:prstGeom>
            <a:noFill/>
          </p:spPr>
          <p:txBody>
            <a:bodyPr wrap="none" rtlCol="0">
              <a:spAutoFit/>
            </a:bodyPr>
            <a:lstStyle/>
            <a:p>
              <a:r>
                <a:rPr kumimoji="1" lang="en-US" altLang="ja-JP" sz="1200" dirty="0"/>
                <a:t>clock</a:t>
              </a:r>
              <a:endParaRPr kumimoji="1" lang="ja-JP" altLang="en-US" sz="1200"/>
            </a:p>
          </p:txBody>
        </p:sp>
        <p:cxnSp>
          <p:nvCxnSpPr>
            <p:cNvPr id="87" name="直線コネクタ 86">
              <a:extLst>
                <a:ext uri="{FF2B5EF4-FFF2-40B4-BE49-F238E27FC236}">
                  <a16:creationId xmlns:a16="http://schemas.microsoft.com/office/drawing/2014/main" id="{E4CA02D1-FBFE-9831-21B3-22D2F244D2EB}"/>
                </a:ext>
              </a:extLst>
            </p:cNvPr>
            <p:cNvCxnSpPr/>
            <p:nvPr/>
          </p:nvCxnSpPr>
          <p:spPr>
            <a:xfrm>
              <a:off x="3924637" y="3673784"/>
              <a:ext cx="0" cy="2310450"/>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D71DB75-10C1-2907-F32E-B123532CE788}"/>
                </a:ext>
              </a:extLst>
            </p:cNvPr>
            <p:cNvCxnSpPr/>
            <p:nvPr/>
          </p:nvCxnSpPr>
          <p:spPr>
            <a:xfrm>
              <a:off x="3753355" y="3673784"/>
              <a:ext cx="0" cy="2310450"/>
            </a:xfrm>
            <a:prstGeom prst="line">
              <a:avLst/>
            </a:prstGeom>
          </p:spPr>
          <p:style>
            <a:lnRef idx="2">
              <a:schemeClr val="accent1"/>
            </a:lnRef>
            <a:fillRef idx="0">
              <a:schemeClr val="accent1"/>
            </a:fillRef>
            <a:effectRef idx="1">
              <a:schemeClr val="accent1"/>
            </a:effectRef>
            <a:fontRef idx="minor">
              <a:schemeClr val="tx1"/>
            </a:fontRef>
          </p:style>
        </p:cxnSp>
        <p:sp>
          <p:nvSpPr>
            <p:cNvPr id="68" name="フリーフォーム 67">
              <a:extLst>
                <a:ext uri="{FF2B5EF4-FFF2-40B4-BE49-F238E27FC236}">
                  <a16:creationId xmlns:a16="http://schemas.microsoft.com/office/drawing/2014/main" id="{053289AE-0262-5C79-5956-2A6D3A100756}"/>
                </a:ext>
              </a:extLst>
            </p:cNvPr>
            <p:cNvSpPr/>
            <p:nvPr/>
          </p:nvSpPr>
          <p:spPr>
            <a:xfrm flipH="1">
              <a:off x="5013651" y="2743199"/>
              <a:ext cx="564619" cy="693973"/>
            </a:xfrm>
            <a:custGeom>
              <a:avLst/>
              <a:gdLst>
                <a:gd name="connsiteX0" fmla="*/ 0 w 145657"/>
                <a:gd name="connsiteY0" fmla="*/ 404602 h 404602"/>
                <a:gd name="connsiteX1" fmla="*/ 0 w 145657"/>
                <a:gd name="connsiteY1" fmla="*/ 194209 h 404602"/>
                <a:gd name="connsiteX2" fmla="*/ 145657 w 145657"/>
                <a:gd name="connsiteY2" fmla="*/ 194209 h 404602"/>
                <a:gd name="connsiteX3" fmla="*/ 145657 w 145657"/>
                <a:gd name="connsiteY3" fmla="*/ 0 h 404602"/>
              </a:gdLst>
              <a:ahLst/>
              <a:cxnLst>
                <a:cxn ang="0">
                  <a:pos x="connsiteX0" y="connsiteY0"/>
                </a:cxn>
                <a:cxn ang="0">
                  <a:pos x="connsiteX1" y="connsiteY1"/>
                </a:cxn>
                <a:cxn ang="0">
                  <a:pos x="connsiteX2" y="connsiteY2"/>
                </a:cxn>
                <a:cxn ang="0">
                  <a:pos x="connsiteX3" y="connsiteY3"/>
                </a:cxn>
              </a:cxnLst>
              <a:rect l="l" t="t" r="r" b="b"/>
              <a:pathLst>
                <a:path w="145657" h="404602">
                  <a:moveTo>
                    <a:pt x="0" y="404602"/>
                  </a:moveTo>
                  <a:lnTo>
                    <a:pt x="0" y="194209"/>
                  </a:lnTo>
                  <a:lnTo>
                    <a:pt x="145657" y="194209"/>
                  </a:lnTo>
                  <a:lnTo>
                    <a:pt x="145657" y="0"/>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91" name="テキスト ボックス 90">
              <a:extLst>
                <a:ext uri="{FF2B5EF4-FFF2-40B4-BE49-F238E27FC236}">
                  <a16:creationId xmlns:a16="http://schemas.microsoft.com/office/drawing/2014/main" id="{47F36C3E-E09C-2FF4-CD5A-5FBD2F0363C2}"/>
                </a:ext>
              </a:extLst>
            </p:cNvPr>
            <p:cNvSpPr txBox="1"/>
            <p:nvPr/>
          </p:nvSpPr>
          <p:spPr>
            <a:xfrm>
              <a:off x="6412866" y="2909057"/>
              <a:ext cx="1411617" cy="378352"/>
            </a:xfrm>
            <a:prstGeom prst="rect">
              <a:avLst/>
            </a:prstGeom>
            <a:noFill/>
          </p:spPr>
          <p:txBody>
            <a:bodyPr wrap="none" rtlCol="0">
              <a:spAutoFit/>
            </a:bodyPr>
            <a:lstStyle/>
            <a:p>
              <a:r>
                <a:rPr kumimoji="1" lang="en-US" altLang="ja-JP" sz="1200" dirty="0"/>
                <a:t>cavity pickup</a:t>
              </a:r>
              <a:endParaRPr kumimoji="1" lang="ja-JP" altLang="en-US" sz="1200"/>
            </a:p>
          </p:txBody>
        </p:sp>
        <p:sp>
          <p:nvSpPr>
            <p:cNvPr id="93" name="フリーフォーム 92">
              <a:extLst>
                <a:ext uri="{FF2B5EF4-FFF2-40B4-BE49-F238E27FC236}">
                  <a16:creationId xmlns:a16="http://schemas.microsoft.com/office/drawing/2014/main" id="{DF20A6D5-D29C-08FF-2B6B-D758897ECCA6}"/>
                </a:ext>
              </a:extLst>
            </p:cNvPr>
            <p:cNvSpPr/>
            <p:nvPr/>
          </p:nvSpPr>
          <p:spPr>
            <a:xfrm>
              <a:off x="6316468" y="2176758"/>
              <a:ext cx="3418252" cy="1286633"/>
            </a:xfrm>
            <a:custGeom>
              <a:avLst/>
              <a:gdLst>
                <a:gd name="connsiteX0" fmla="*/ 3431023 w 3431023"/>
                <a:gd name="connsiteY0" fmla="*/ 0 h 1286633"/>
                <a:gd name="connsiteX1" fmla="*/ 3269183 w 3431023"/>
                <a:gd name="connsiteY1" fmla="*/ 161840 h 1286633"/>
                <a:gd name="connsiteX2" fmla="*/ 3196354 w 3431023"/>
                <a:gd name="connsiteY2" fmla="*/ 161840 h 1286633"/>
                <a:gd name="connsiteX3" fmla="*/ 3196354 w 3431023"/>
                <a:gd name="connsiteY3" fmla="*/ 784927 h 1286633"/>
                <a:gd name="connsiteX4" fmla="*/ 0 w 3431023"/>
                <a:gd name="connsiteY4" fmla="*/ 784927 h 1286633"/>
                <a:gd name="connsiteX5" fmla="*/ 0 w 3431023"/>
                <a:gd name="connsiteY5" fmla="*/ 890123 h 1286633"/>
                <a:gd name="connsiteX6" fmla="*/ 0 w 3431023"/>
                <a:gd name="connsiteY6" fmla="*/ 1286633 h 128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1023" h="1286633">
                  <a:moveTo>
                    <a:pt x="3431023" y="0"/>
                  </a:moveTo>
                  <a:lnTo>
                    <a:pt x="3269183" y="161840"/>
                  </a:lnTo>
                  <a:lnTo>
                    <a:pt x="3196354" y="161840"/>
                  </a:lnTo>
                  <a:lnTo>
                    <a:pt x="3196354" y="784927"/>
                  </a:lnTo>
                  <a:lnTo>
                    <a:pt x="0" y="784927"/>
                  </a:lnTo>
                  <a:lnTo>
                    <a:pt x="0" y="890123"/>
                  </a:lnTo>
                  <a:lnTo>
                    <a:pt x="0" y="1286633"/>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95" name="フリーフォーム 94">
              <a:extLst>
                <a:ext uri="{FF2B5EF4-FFF2-40B4-BE49-F238E27FC236}">
                  <a16:creationId xmlns:a16="http://schemas.microsoft.com/office/drawing/2014/main" id="{B5AAA186-4EE1-8BFA-093B-2FEFA3949D2F}"/>
                </a:ext>
              </a:extLst>
            </p:cNvPr>
            <p:cNvSpPr/>
            <p:nvPr/>
          </p:nvSpPr>
          <p:spPr>
            <a:xfrm>
              <a:off x="8520913" y="4070294"/>
              <a:ext cx="453154" cy="178025"/>
            </a:xfrm>
            <a:custGeom>
              <a:avLst/>
              <a:gdLst>
                <a:gd name="connsiteX0" fmla="*/ 453154 w 453154"/>
                <a:gd name="connsiteY0" fmla="*/ 0 h 178025"/>
                <a:gd name="connsiteX1" fmla="*/ 89013 w 453154"/>
                <a:gd name="connsiteY1" fmla="*/ 0 h 178025"/>
                <a:gd name="connsiteX2" fmla="*/ 0 w 453154"/>
                <a:gd name="connsiteY2" fmla="*/ 89013 h 178025"/>
                <a:gd name="connsiteX3" fmla="*/ 0 w 453154"/>
                <a:gd name="connsiteY3" fmla="*/ 178025 h 178025"/>
              </a:gdLst>
              <a:ahLst/>
              <a:cxnLst>
                <a:cxn ang="0">
                  <a:pos x="connsiteX0" y="connsiteY0"/>
                </a:cxn>
                <a:cxn ang="0">
                  <a:pos x="connsiteX1" y="connsiteY1"/>
                </a:cxn>
                <a:cxn ang="0">
                  <a:pos x="connsiteX2" y="connsiteY2"/>
                </a:cxn>
                <a:cxn ang="0">
                  <a:pos x="connsiteX3" y="connsiteY3"/>
                </a:cxn>
              </a:cxnLst>
              <a:rect l="l" t="t" r="r" b="b"/>
              <a:pathLst>
                <a:path w="453154" h="178025">
                  <a:moveTo>
                    <a:pt x="453154" y="0"/>
                  </a:moveTo>
                  <a:lnTo>
                    <a:pt x="89013" y="0"/>
                  </a:lnTo>
                  <a:lnTo>
                    <a:pt x="0" y="89013"/>
                  </a:lnTo>
                  <a:lnTo>
                    <a:pt x="0" y="178025"/>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nvGrpSpPr>
            <p:cNvPr id="102" name="グループ化 101">
              <a:extLst>
                <a:ext uri="{FF2B5EF4-FFF2-40B4-BE49-F238E27FC236}">
                  <a16:creationId xmlns:a16="http://schemas.microsoft.com/office/drawing/2014/main" id="{8436DCBF-8ED3-1993-A56E-6C34CB65EBB9}"/>
                </a:ext>
              </a:extLst>
            </p:cNvPr>
            <p:cNvGrpSpPr/>
            <p:nvPr/>
          </p:nvGrpSpPr>
          <p:grpSpPr>
            <a:xfrm>
              <a:off x="7369255" y="4770834"/>
              <a:ext cx="639830" cy="564493"/>
              <a:chOff x="5516662" y="3557911"/>
              <a:chExt cx="639830" cy="564493"/>
            </a:xfrm>
          </p:grpSpPr>
          <p:sp>
            <p:nvSpPr>
              <p:cNvPr id="103" name="ホームベース 102">
                <a:extLst>
                  <a:ext uri="{FF2B5EF4-FFF2-40B4-BE49-F238E27FC236}">
                    <a16:creationId xmlns:a16="http://schemas.microsoft.com/office/drawing/2014/main" id="{DFF9AE44-026F-143A-3FD2-E98B768C49A4}"/>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04" name="テキスト ボックス 103">
                <a:extLst>
                  <a:ext uri="{FF2B5EF4-FFF2-40B4-BE49-F238E27FC236}">
                    <a16:creationId xmlns:a16="http://schemas.microsoft.com/office/drawing/2014/main" id="{80163767-E85F-B580-7307-CDFC9010FBB6}"/>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05" name="直線矢印コネクタ 104">
              <a:extLst>
                <a:ext uri="{FF2B5EF4-FFF2-40B4-BE49-F238E27FC236}">
                  <a16:creationId xmlns:a16="http://schemas.microsoft.com/office/drawing/2014/main" id="{0240D695-A5C0-702D-CF9A-D9CEDB668079}"/>
                </a:ext>
              </a:extLst>
            </p:cNvPr>
            <p:cNvCxnSpPr>
              <a:stCxn id="104" idx="2"/>
            </p:cNvCxnSpPr>
            <p:nvPr/>
          </p:nvCxnSpPr>
          <p:spPr>
            <a:xfrm>
              <a:off x="7689171" y="5335327"/>
              <a:ext cx="11264" cy="1280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D00C360E-4EED-B4DF-D3B0-C9CFAF1DC0E9}"/>
                </a:ext>
              </a:extLst>
            </p:cNvPr>
            <p:cNvGrpSpPr/>
            <p:nvPr/>
          </p:nvGrpSpPr>
          <p:grpSpPr>
            <a:xfrm>
              <a:off x="7524765" y="4791460"/>
              <a:ext cx="639830" cy="564493"/>
              <a:chOff x="5516662" y="3557911"/>
              <a:chExt cx="639830" cy="564493"/>
            </a:xfrm>
          </p:grpSpPr>
          <p:sp>
            <p:nvSpPr>
              <p:cNvPr id="107" name="ホームベース 106">
                <a:extLst>
                  <a:ext uri="{FF2B5EF4-FFF2-40B4-BE49-F238E27FC236}">
                    <a16:creationId xmlns:a16="http://schemas.microsoft.com/office/drawing/2014/main" id="{65DAA137-9739-1317-A75A-F8D8569372F7}"/>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08" name="テキスト ボックス 107">
                <a:extLst>
                  <a:ext uri="{FF2B5EF4-FFF2-40B4-BE49-F238E27FC236}">
                    <a16:creationId xmlns:a16="http://schemas.microsoft.com/office/drawing/2014/main" id="{AF701705-8DB7-1413-BE38-EB062C280D12}"/>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09" name="直線矢印コネクタ 108">
              <a:extLst>
                <a:ext uri="{FF2B5EF4-FFF2-40B4-BE49-F238E27FC236}">
                  <a16:creationId xmlns:a16="http://schemas.microsoft.com/office/drawing/2014/main" id="{EE4333BB-2C64-0F47-F713-C85355EAB73A}"/>
                </a:ext>
              </a:extLst>
            </p:cNvPr>
            <p:cNvCxnSpPr>
              <a:stCxn id="108" idx="2"/>
            </p:cNvCxnSpPr>
            <p:nvPr/>
          </p:nvCxnSpPr>
          <p:spPr>
            <a:xfrm>
              <a:off x="7844681" y="5355953"/>
              <a:ext cx="11264" cy="1280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0" name="グループ化 109">
              <a:extLst>
                <a:ext uri="{FF2B5EF4-FFF2-40B4-BE49-F238E27FC236}">
                  <a16:creationId xmlns:a16="http://schemas.microsoft.com/office/drawing/2014/main" id="{B735BBD8-36AB-56C4-7449-B444225F1AF3}"/>
                </a:ext>
              </a:extLst>
            </p:cNvPr>
            <p:cNvGrpSpPr/>
            <p:nvPr/>
          </p:nvGrpSpPr>
          <p:grpSpPr>
            <a:xfrm>
              <a:off x="7671251" y="4807514"/>
              <a:ext cx="639830" cy="564493"/>
              <a:chOff x="5516662" y="3557911"/>
              <a:chExt cx="639830" cy="564493"/>
            </a:xfrm>
          </p:grpSpPr>
          <p:sp>
            <p:nvSpPr>
              <p:cNvPr id="111" name="ホームベース 110">
                <a:extLst>
                  <a:ext uri="{FF2B5EF4-FFF2-40B4-BE49-F238E27FC236}">
                    <a16:creationId xmlns:a16="http://schemas.microsoft.com/office/drawing/2014/main" id="{999E9094-FC26-A5EE-D7E5-050D9BE1B65C}"/>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12" name="テキスト ボックス 111">
                <a:extLst>
                  <a:ext uri="{FF2B5EF4-FFF2-40B4-BE49-F238E27FC236}">
                    <a16:creationId xmlns:a16="http://schemas.microsoft.com/office/drawing/2014/main" id="{1D3B97B3-45B9-FCA7-06A7-6F80280642FE}"/>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13" name="直線矢印コネクタ 112">
              <a:extLst>
                <a:ext uri="{FF2B5EF4-FFF2-40B4-BE49-F238E27FC236}">
                  <a16:creationId xmlns:a16="http://schemas.microsoft.com/office/drawing/2014/main" id="{667D2DD9-E6EA-A28C-E2B8-92DFEB74531D}"/>
                </a:ext>
              </a:extLst>
            </p:cNvPr>
            <p:cNvCxnSpPr>
              <a:stCxn id="112" idx="2"/>
            </p:cNvCxnSpPr>
            <p:nvPr/>
          </p:nvCxnSpPr>
          <p:spPr>
            <a:xfrm>
              <a:off x="7991166" y="5372007"/>
              <a:ext cx="11264" cy="1280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4" name="グループ化 113">
              <a:extLst>
                <a:ext uri="{FF2B5EF4-FFF2-40B4-BE49-F238E27FC236}">
                  <a16:creationId xmlns:a16="http://schemas.microsoft.com/office/drawing/2014/main" id="{21B299C4-1B8C-D6AB-6C26-E7FF92257B0F}"/>
                </a:ext>
              </a:extLst>
            </p:cNvPr>
            <p:cNvGrpSpPr/>
            <p:nvPr/>
          </p:nvGrpSpPr>
          <p:grpSpPr>
            <a:xfrm>
              <a:off x="6001988" y="3497583"/>
              <a:ext cx="639830" cy="564493"/>
              <a:chOff x="5516662" y="3557911"/>
              <a:chExt cx="639830" cy="564493"/>
            </a:xfrm>
          </p:grpSpPr>
          <p:sp>
            <p:nvSpPr>
              <p:cNvPr id="115" name="ホームベース 114">
                <a:extLst>
                  <a:ext uri="{FF2B5EF4-FFF2-40B4-BE49-F238E27FC236}">
                    <a16:creationId xmlns:a16="http://schemas.microsoft.com/office/drawing/2014/main" id="{1D39225F-5C4C-7D37-09DE-BA3173E3F219}"/>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16" name="テキスト ボックス 115">
                <a:extLst>
                  <a:ext uri="{FF2B5EF4-FFF2-40B4-BE49-F238E27FC236}">
                    <a16:creationId xmlns:a16="http://schemas.microsoft.com/office/drawing/2014/main" id="{06BEC665-5899-8932-04ED-FDABE597E365}"/>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17" name="直線矢印コネクタ 116">
              <a:extLst>
                <a:ext uri="{FF2B5EF4-FFF2-40B4-BE49-F238E27FC236}">
                  <a16:creationId xmlns:a16="http://schemas.microsoft.com/office/drawing/2014/main" id="{E291F871-96C2-917E-0FE7-CAE9338089EA}"/>
                </a:ext>
              </a:extLst>
            </p:cNvPr>
            <p:cNvCxnSpPr>
              <a:stCxn id="116" idx="2"/>
            </p:cNvCxnSpPr>
            <p:nvPr/>
          </p:nvCxnSpPr>
          <p:spPr>
            <a:xfrm>
              <a:off x="6321904" y="4062077"/>
              <a:ext cx="11264" cy="1280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8" name="グループ化 117">
              <a:extLst>
                <a:ext uri="{FF2B5EF4-FFF2-40B4-BE49-F238E27FC236}">
                  <a16:creationId xmlns:a16="http://schemas.microsoft.com/office/drawing/2014/main" id="{94C219FA-0128-FF97-DD0E-C21CEC42BCDF}"/>
                </a:ext>
              </a:extLst>
            </p:cNvPr>
            <p:cNvGrpSpPr/>
            <p:nvPr/>
          </p:nvGrpSpPr>
          <p:grpSpPr>
            <a:xfrm>
              <a:off x="6154388" y="3518209"/>
              <a:ext cx="639830" cy="564493"/>
              <a:chOff x="5516662" y="3557911"/>
              <a:chExt cx="639830" cy="564493"/>
            </a:xfrm>
          </p:grpSpPr>
          <p:sp>
            <p:nvSpPr>
              <p:cNvPr id="119" name="ホームベース 118">
                <a:extLst>
                  <a:ext uri="{FF2B5EF4-FFF2-40B4-BE49-F238E27FC236}">
                    <a16:creationId xmlns:a16="http://schemas.microsoft.com/office/drawing/2014/main" id="{06B87951-539E-BF8A-B9DB-78CDDFF60662}"/>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20" name="テキスト ボックス 119">
                <a:extLst>
                  <a:ext uri="{FF2B5EF4-FFF2-40B4-BE49-F238E27FC236}">
                    <a16:creationId xmlns:a16="http://schemas.microsoft.com/office/drawing/2014/main" id="{7D012BBF-B8DB-9E6E-4041-351A057786D9}"/>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21" name="直線矢印コネクタ 120">
              <a:extLst>
                <a:ext uri="{FF2B5EF4-FFF2-40B4-BE49-F238E27FC236}">
                  <a16:creationId xmlns:a16="http://schemas.microsoft.com/office/drawing/2014/main" id="{95168148-A2AD-0684-AD0E-4346FFE36AC4}"/>
                </a:ext>
              </a:extLst>
            </p:cNvPr>
            <p:cNvCxnSpPr>
              <a:stCxn id="120" idx="2"/>
            </p:cNvCxnSpPr>
            <p:nvPr/>
          </p:nvCxnSpPr>
          <p:spPr>
            <a:xfrm>
              <a:off x="6474303" y="4082702"/>
              <a:ext cx="11265" cy="1280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22" name="グループ化 121">
              <a:extLst>
                <a:ext uri="{FF2B5EF4-FFF2-40B4-BE49-F238E27FC236}">
                  <a16:creationId xmlns:a16="http://schemas.microsoft.com/office/drawing/2014/main" id="{444D5BC8-9632-8843-4389-93B8C90AEE0D}"/>
                </a:ext>
              </a:extLst>
            </p:cNvPr>
            <p:cNvGrpSpPr/>
            <p:nvPr/>
          </p:nvGrpSpPr>
          <p:grpSpPr>
            <a:xfrm>
              <a:off x="6309898" y="3538835"/>
              <a:ext cx="639830" cy="564493"/>
              <a:chOff x="5516662" y="3557911"/>
              <a:chExt cx="639830" cy="564493"/>
            </a:xfrm>
          </p:grpSpPr>
          <p:sp>
            <p:nvSpPr>
              <p:cNvPr id="123" name="ホームベース 122">
                <a:extLst>
                  <a:ext uri="{FF2B5EF4-FFF2-40B4-BE49-F238E27FC236}">
                    <a16:creationId xmlns:a16="http://schemas.microsoft.com/office/drawing/2014/main" id="{6B914073-4B03-507E-8DA2-B98773FC6664}"/>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24" name="テキスト ボックス 123">
                <a:extLst>
                  <a:ext uri="{FF2B5EF4-FFF2-40B4-BE49-F238E27FC236}">
                    <a16:creationId xmlns:a16="http://schemas.microsoft.com/office/drawing/2014/main" id="{59ED1F3B-63D2-8463-A2C3-D0C559CE86CC}"/>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25" name="直線矢印コネクタ 124">
              <a:extLst>
                <a:ext uri="{FF2B5EF4-FFF2-40B4-BE49-F238E27FC236}">
                  <a16:creationId xmlns:a16="http://schemas.microsoft.com/office/drawing/2014/main" id="{4647603C-E437-9586-F238-3C72B8C34DD7}"/>
                </a:ext>
              </a:extLst>
            </p:cNvPr>
            <p:cNvCxnSpPr>
              <a:stCxn id="124" idx="2"/>
            </p:cNvCxnSpPr>
            <p:nvPr/>
          </p:nvCxnSpPr>
          <p:spPr>
            <a:xfrm>
              <a:off x="6629813" y="4103328"/>
              <a:ext cx="11264" cy="1280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7130089B-3491-CFE1-6D5F-9F1C5F3F714C}"/>
                </a:ext>
              </a:extLst>
            </p:cNvPr>
            <p:cNvGrpSpPr/>
            <p:nvPr/>
          </p:nvGrpSpPr>
          <p:grpSpPr>
            <a:xfrm>
              <a:off x="6456384" y="3554889"/>
              <a:ext cx="639830" cy="564493"/>
              <a:chOff x="5516662" y="3557911"/>
              <a:chExt cx="639830" cy="564493"/>
            </a:xfrm>
          </p:grpSpPr>
          <p:sp>
            <p:nvSpPr>
              <p:cNvPr id="127" name="ホームベース 126">
                <a:extLst>
                  <a:ext uri="{FF2B5EF4-FFF2-40B4-BE49-F238E27FC236}">
                    <a16:creationId xmlns:a16="http://schemas.microsoft.com/office/drawing/2014/main" id="{720C6275-0EFC-4E90-1050-CADE9F4D27B9}"/>
                  </a:ext>
                </a:extLst>
              </p:cNvPr>
              <p:cNvSpPr/>
              <p:nvPr/>
            </p:nvSpPr>
            <p:spPr>
              <a:xfrm rot="16200000">
                <a:off x="5599688" y="3574207"/>
                <a:ext cx="496311" cy="463719"/>
              </a:xfrm>
              <a:prstGeom prst="homePlat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28" name="テキスト ボックス 127">
                <a:extLst>
                  <a:ext uri="{FF2B5EF4-FFF2-40B4-BE49-F238E27FC236}">
                    <a16:creationId xmlns:a16="http://schemas.microsoft.com/office/drawing/2014/main" id="{69065A19-8B2C-C1DB-7D7E-430166634A8D}"/>
                  </a:ext>
                </a:extLst>
              </p:cNvPr>
              <p:cNvSpPr txBox="1"/>
              <p:nvPr/>
            </p:nvSpPr>
            <p:spPr>
              <a:xfrm>
                <a:off x="5516662" y="3744052"/>
                <a:ext cx="639830" cy="378352"/>
              </a:xfrm>
              <a:prstGeom prst="rect">
                <a:avLst/>
              </a:prstGeom>
              <a:noFill/>
            </p:spPr>
            <p:txBody>
              <a:bodyPr wrap="none" rtlCol="0">
                <a:spAutoFit/>
              </a:bodyPr>
              <a:lstStyle/>
              <a:p>
                <a:r>
                  <a:rPr lang="en-US" altLang="ja-JP" sz="1200" dirty="0">
                    <a:solidFill>
                      <a:schemeClr val="bg1"/>
                    </a:solidFill>
                  </a:rPr>
                  <a:t>AD</a:t>
                </a:r>
                <a:r>
                  <a:rPr kumimoji="1" lang="en-US" altLang="ja-JP" sz="1200" dirty="0">
                    <a:solidFill>
                      <a:schemeClr val="bg1"/>
                    </a:solidFill>
                  </a:rPr>
                  <a:t>C</a:t>
                </a:r>
                <a:endParaRPr kumimoji="1" lang="ja-JP" altLang="en-US" sz="1200">
                  <a:solidFill>
                    <a:schemeClr val="bg1"/>
                  </a:solidFill>
                </a:endParaRPr>
              </a:p>
            </p:txBody>
          </p:sp>
        </p:grpSp>
        <p:cxnSp>
          <p:nvCxnSpPr>
            <p:cNvPr id="129" name="直線矢印コネクタ 128">
              <a:extLst>
                <a:ext uri="{FF2B5EF4-FFF2-40B4-BE49-F238E27FC236}">
                  <a16:creationId xmlns:a16="http://schemas.microsoft.com/office/drawing/2014/main" id="{B845433A-CD0C-F2A8-88B9-1D60C4886C53}"/>
                </a:ext>
              </a:extLst>
            </p:cNvPr>
            <p:cNvCxnSpPr>
              <a:stCxn id="128" idx="2"/>
            </p:cNvCxnSpPr>
            <p:nvPr/>
          </p:nvCxnSpPr>
          <p:spPr>
            <a:xfrm>
              <a:off x="6776300" y="4119383"/>
              <a:ext cx="11263" cy="1280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0" name="フリーフォーム 129">
              <a:extLst>
                <a:ext uri="{FF2B5EF4-FFF2-40B4-BE49-F238E27FC236}">
                  <a16:creationId xmlns:a16="http://schemas.microsoft.com/office/drawing/2014/main" id="{5FB1B947-1DD3-CA6E-9BAA-A0FA92140239}"/>
                </a:ext>
              </a:extLst>
            </p:cNvPr>
            <p:cNvSpPr/>
            <p:nvPr/>
          </p:nvSpPr>
          <p:spPr>
            <a:xfrm>
              <a:off x="7548035" y="4264503"/>
              <a:ext cx="956694" cy="494702"/>
            </a:xfrm>
            <a:custGeom>
              <a:avLst/>
              <a:gdLst>
                <a:gd name="connsiteX0" fmla="*/ 962952 w 962952"/>
                <a:gd name="connsiteY0" fmla="*/ 0 h 436970"/>
                <a:gd name="connsiteX1" fmla="*/ 0 w 962952"/>
                <a:gd name="connsiteY1" fmla="*/ 0 h 436970"/>
                <a:gd name="connsiteX2" fmla="*/ 0 w 962952"/>
                <a:gd name="connsiteY2" fmla="*/ 436970 h 436970"/>
              </a:gdLst>
              <a:ahLst/>
              <a:cxnLst>
                <a:cxn ang="0">
                  <a:pos x="connsiteX0" y="connsiteY0"/>
                </a:cxn>
                <a:cxn ang="0">
                  <a:pos x="connsiteX1" y="connsiteY1"/>
                </a:cxn>
                <a:cxn ang="0">
                  <a:pos x="connsiteX2" y="connsiteY2"/>
                </a:cxn>
              </a:cxnLst>
              <a:rect l="l" t="t" r="r" b="b"/>
              <a:pathLst>
                <a:path w="962952" h="436970">
                  <a:moveTo>
                    <a:pt x="962952" y="0"/>
                  </a:moveTo>
                  <a:lnTo>
                    <a:pt x="0" y="0"/>
                  </a:lnTo>
                  <a:lnTo>
                    <a:pt x="0" y="436970"/>
                  </a:ln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32" name="角丸四角形 131">
              <a:extLst>
                <a:ext uri="{FF2B5EF4-FFF2-40B4-BE49-F238E27FC236}">
                  <a16:creationId xmlns:a16="http://schemas.microsoft.com/office/drawing/2014/main" id="{539C91C2-D63E-9C99-5C00-5D61232DF3A0}"/>
                </a:ext>
              </a:extLst>
            </p:cNvPr>
            <p:cNvSpPr/>
            <p:nvPr/>
          </p:nvSpPr>
          <p:spPr>
            <a:xfrm>
              <a:off x="5761773" y="2324499"/>
              <a:ext cx="636359" cy="4126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dirty="0"/>
                <a:t>SW</a:t>
              </a:r>
              <a:endParaRPr kumimoji="1" lang="ja-JP" altLang="en-US" sz="1200"/>
            </a:p>
          </p:txBody>
        </p:sp>
        <p:sp>
          <p:nvSpPr>
            <p:cNvPr id="133" name="フリーフォーム 132">
              <a:extLst>
                <a:ext uri="{FF2B5EF4-FFF2-40B4-BE49-F238E27FC236}">
                  <a16:creationId xmlns:a16="http://schemas.microsoft.com/office/drawing/2014/main" id="{998491DF-092F-9AAE-B182-4057F2488941}"/>
                </a:ext>
              </a:extLst>
            </p:cNvPr>
            <p:cNvSpPr/>
            <p:nvPr/>
          </p:nvSpPr>
          <p:spPr>
            <a:xfrm>
              <a:off x="4669104" y="2743200"/>
              <a:ext cx="4062202" cy="3940821"/>
            </a:xfrm>
            <a:custGeom>
              <a:avLst/>
              <a:gdLst>
                <a:gd name="connsiteX0" fmla="*/ 3584772 w 4062202"/>
                <a:gd name="connsiteY0" fmla="*/ 3511943 h 3940821"/>
                <a:gd name="connsiteX1" fmla="*/ 4062202 w 4062202"/>
                <a:gd name="connsiteY1" fmla="*/ 3511943 h 3940821"/>
                <a:gd name="connsiteX2" fmla="*/ 4062202 w 4062202"/>
                <a:gd name="connsiteY2" fmla="*/ 3940821 h 3940821"/>
                <a:gd name="connsiteX3" fmla="*/ 3908454 w 4062202"/>
                <a:gd name="connsiteY3" fmla="*/ 3940821 h 3940821"/>
                <a:gd name="connsiteX4" fmla="*/ 0 w 4062202"/>
                <a:gd name="connsiteY4" fmla="*/ 3940821 h 3940821"/>
                <a:gd name="connsiteX5" fmla="*/ 0 w 4062202"/>
                <a:gd name="connsiteY5" fmla="*/ 3859901 h 3940821"/>
                <a:gd name="connsiteX6" fmla="*/ 0 w 4062202"/>
                <a:gd name="connsiteY6" fmla="*/ 420786 h 3940821"/>
                <a:gd name="connsiteX7" fmla="*/ 80921 w 4062202"/>
                <a:gd name="connsiteY7" fmla="*/ 420786 h 3940821"/>
                <a:gd name="connsiteX8" fmla="*/ 1343278 w 4062202"/>
                <a:gd name="connsiteY8" fmla="*/ 420786 h 3940821"/>
                <a:gd name="connsiteX9" fmla="*/ 1343278 w 4062202"/>
                <a:gd name="connsiteY9" fmla="*/ 0 h 3940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62202" h="3940821">
                  <a:moveTo>
                    <a:pt x="3584772" y="3511943"/>
                  </a:moveTo>
                  <a:lnTo>
                    <a:pt x="4062202" y="3511943"/>
                  </a:lnTo>
                  <a:lnTo>
                    <a:pt x="4062202" y="3940821"/>
                  </a:lnTo>
                  <a:lnTo>
                    <a:pt x="3908454" y="3940821"/>
                  </a:lnTo>
                  <a:lnTo>
                    <a:pt x="0" y="3940821"/>
                  </a:lnTo>
                  <a:lnTo>
                    <a:pt x="0" y="3859901"/>
                  </a:lnTo>
                  <a:lnTo>
                    <a:pt x="0" y="420786"/>
                  </a:lnTo>
                  <a:lnTo>
                    <a:pt x="80921" y="420786"/>
                  </a:lnTo>
                  <a:lnTo>
                    <a:pt x="1343278" y="420786"/>
                  </a:lnTo>
                  <a:lnTo>
                    <a:pt x="1343278" y="0"/>
                  </a:lnTo>
                </a:path>
              </a:pathLst>
            </a:custGeom>
            <a:noFill/>
            <a:ln>
              <a:prstDash val="dash"/>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grpSp>
      <p:sp>
        <p:nvSpPr>
          <p:cNvPr id="11" name="テキスト ボックス 10">
            <a:extLst>
              <a:ext uri="{FF2B5EF4-FFF2-40B4-BE49-F238E27FC236}">
                <a16:creationId xmlns:a16="http://schemas.microsoft.com/office/drawing/2014/main" id="{5D6303DF-04C8-DB9A-DB3C-D150F07C17E3}"/>
              </a:ext>
            </a:extLst>
          </p:cNvPr>
          <p:cNvSpPr txBox="1"/>
          <p:nvPr/>
        </p:nvSpPr>
        <p:spPr>
          <a:xfrm>
            <a:off x="-10130" y="5224960"/>
            <a:ext cx="2162772" cy="369332"/>
          </a:xfrm>
          <a:prstGeom prst="rect">
            <a:avLst/>
          </a:prstGeom>
          <a:noFill/>
        </p:spPr>
        <p:txBody>
          <a:bodyPr wrap="none" rtlCol="0">
            <a:spAutoFit/>
          </a:bodyPr>
          <a:lstStyle/>
          <a:p>
            <a:r>
              <a:rPr kumimoji="1" lang="en-US" altLang="ja-JP" dirty="0"/>
              <a:t>508.58MHz</a:t>
            </a:r>
            <a:r>
              <a:rPr kumimoji="1" lang="en-US" altLang="ja-JP" b="1" dirty="0">
                <a:solidFill>
                  <a:srgbClr val="FF0000"/>
                </a:solidFill>
              </a:rPr>
              <a:t>-40kHz</a:t>
            </a:r>
            <a:endParaRPr kumimoji="1" lang="ja-JP" altLang="en-US" b="1">
              <a:solidFill>
                <a:srgbClr val="FF0000"/>
              </a:solidFill>
            </a:endParaRPr>
          </a:p>
        </p:txBody>
      </p:sp>
      <p:sp>
        <p:nvSpPr>
          <p:cNvPr id="13" name="下矢印 12">
            <a:extLst>
              <a:ext uri="{FF2B5EF4-FFF2-40B4-BE49-F238E27FC236}">
                <a16:creationId xmlns:a16="http://schemas.microsoft.com/office/drawing/2014/main" id="{18355534-ED8E-CA55-8F08-81604823F19E}"/>
              </a:ext>
            </a:extLst>
          </p:cNvPr>
          <p:cNvSpPr/>
          <p:nvPr/>
        </p:nvSpPr>
        <p:spPr>
          <a:xfrm>
            <a:off x="752559" y="5660053"/>
            <a:ext cx="246505" cy="27848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E83E8D63-B155-8011-9399-55E7CF0E7469}"/>
              </a:ext>
            </a:extLst>
          </p:cNvPr>
          <p:cNvSpPr txBox="1"/>
          <p:nvPr/>
        </p:nvSpPr>
        <p:spPr>
          <a:xfrm>
            <a:off x="2179" y="5955716"/>
            <a:ext cx="2167581" cy="369332"/>
          </a:xfrm>
          <a:prstGeom prst="rect">
            <a:avLst/>
          </a:prstGeom>
          <a:noFill/>
        </p:spPr>
        <p:txBody>
          <a:bodyPr wrap="none" rtlCol="0">
            <a:spAutoFit/>
          </a:bodyPr>
          <a:lstStyle/>
          <a:p>
            <a:r>
              <a:rPr kumimoji="1" lang="en-US" altLang="ja-JP" dirty="0"/>
              <a:t>508.58MHz</a:t>
            </a:r>
            <a:r>
              <a:rPr kumimoji="1" lang="en-US" altLang="ja-JP" b="1" dirty="0">
                <a:solidFill>
                  <a:srgbClr val="FF0000"/>
                </a:solidFill>
              </a:rPr>
              <a:t>+ 0kHz</a:t>
            </a:r>
            <a:endParaRPr kumimoji="1" lang="ja-JP" altLang="en-US" b="1">
              <a:solidFill>
                <a:srgbClr val="FF0000"/>
              </a:solidFill>
            </a:endParaRPr>
          </a:p>
        </p:txBody>
      </p:sp>
      <p:grpSp>
        <p:nvGrpSpPr>
          <p:cNvPr id="41" name="グループ化 40">
            <a:extLst>
              <a:ext uri="{FF2B5EF4-FFF2-40B4-BE49-F238E27FC236}">
                <a16:creationId xmlns:a16="http://schemas.microsoft.com/office/drawing/2014/main" id="{5A6EBF85-89A1-DF80-82FB-C4E273E6DD71}"/>
              </a:ext>
            </a:extLst>
          </p:cNvPr>
          <p:cNvGrpSpPr/>
          <p:nvPr/>
        </p:nvGrpSpPr>
        <p:grpSpPr>
          <a:xfrm>
            <a:off x="8246442" y="2624389"/>
            <a:ext cx="3886659" cy="4164565"/>
            <a:chOff x="6326659" y="542121"/>
            <a:chExt cx="6103540" cy="6539957"/>
          </a:xfrm>
        </p:grpSpPr>
        <p:pic>
          <p:nvPicPr>
            <p:cNvPr id="15" name="図 14" descr="グラフ, 折れ線グラフ&#10;&#10;自動的に生成された説明">
              <a:extLst>
                <a:ext uri="{FF2B5EF4-FFF2-40B4-BE49-F238E27FC236}">
                  <a16:creationId xmlns:a16="http://schemas.microsoft.com/office/drawing/2014/main" id="{016F3276-D7CA-DA58-3CE1-4FF1772ABF2E}"/>
                </a:ext>
              </a:extLst>
            </p:cNvPr>
            <p:cNvPicPr>
              <a:picLocks noChangeAspect="1"/>
            </p:cNvPicPr>
            <p:nvPr/>
          </p:nvPicPr>
          <p:blipFill>
            <a:blip r:embed="rId3"/>
            <a:stretch>
              <a:fillRect/>
            </a:stretch>
          </p:blipFill>
          <p:spPr>
            <a:xfrm>
              <a:off x="6326659" y="1811695"/>
              <a:ext cx="5771635" cy="4568914"/>
            </a:xfrm>
            <a:prstGeom prst="rect">
              <a:avLst/>
            </a:prstGeom>
          </p:spPr>
        </p:pic>
        <p:sp>
          <p:nvSpPr>
            <p:cNvPr id="16" name="テキスト ボックス 15">
              <a:extLst>
                <a:ext uri="{FF2B5EF4-FFF2-40B4-BE49-F238E27FC236}">
                  <a16:creationId xmlns:a16="http://schemas.microsoft.com/office/drawing/2014/main" id="{19B2C54E-6A63-F950-E1DF-5500DC7D022E}"/>
                </a:ext>
              </a:extLst>
            </p:cNvPr>
            <p:cNvSpPr txBox="1"/>
            <p:nvPr/>
          </p:nvSpPr>
          <p:spPr>
            <a:xfrm>
              <a:off x="10515600" y="1285103"/>
              <a:ext cx="1141659" cy="369332"/>
            </a:xfrm>
            <a:prstGeom prst="rect">
              <a:avLst/>
            </a:prstGeom>
            <a:noFill/>
          </p:spPr>
          <p:txBody>
            <a:bodyPr wrap="none" rtlCol="0">
              <a:spAutoFit/>
            </a:bodyPr>
            <a:lstStyle/>
            <a:p>
              <a:r>
                <a:rPr kumimoji="1" lang="en-US" altLang="ja-JP" dirty="0"/>
                <a:t>B station</a:t>
              </a:r>
              <a:endParaRPr kumimoji="1" lang="ja-JP" altLang="en-US"/>
            </a:p>
          </p:txBody>
        </p:sp>
        <p:cxnSp>
          <p:nvCxnSpPr>
            <p:cNvPr id="19" name="直線矢印コネクタ 18">
              <a:extLst>
                <a:ext uri="{FF2B5EF4-FFF2-40B4-BE49-F238E27FC236}">
                  <a16:creationId xmlns:a16="http://schemas.microsoft.com/office/drawing/2014/main" id="{4E1DF615-40B3-EC91-106F-023C4BBF6B84}"/>
                </a:ext>
              </a:extLst>
            </p:cNvPr>
            <p:cNvCxnSpPr/>
            <p:nvPr/>
          </p:nvCxnSpPr>
          <p:spPr>
            <a:xfrm flipH="1">
              <a:off x="9069859" y="1529063"/>
              <a:ext cx="1260390" cy="10816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テキスト ボックス 19">
              <a:extLst>
                <a:ext uri="{FF2B5EF4-FFF2-40B4-BE49-F238E27FC236}">
                  <a16:creationId xmlns:a16="http://schemas.microsoft.com/office/drawing/2014/main" id="{63413E49-CB15-BA75-1710-C9EB535E08B1}"/>
                </a:ext>
              </a:extLst>
            </p:cNvPr>
            <p:cNvSpPr txBox="1"/>
            <p:nvPr/>
          </p:nvSpPr>
          <p:spPr>
            <a:xfrm>
              <a:off x="10930066" y="4028346"/>
              <a:ext cx="1141659" cy="369332"/>
            </a:xfrm>
            <a:prstGeom prst="rect">
              <a:avLst/>
            </a:prstGeom>
            <a:noFill/>
          </p:spPr>
          <p:txBody>
            <a:bodyPr wrap="none" rtlCol="0">
              <a:spAutoFit/>
            </a:bodyPr>
            <a:lstStyle/>
            <a:p>
              <a:r>
                <a:rPr lang="en-US" altLang="ja-JP" dirty="0"/>
                <a:t>C</a:t>
              </a:r>
              <a:r>
                <a:rPr kumimoji="1" lang="en-US" altLang="ja-JP" dirty="0"/>
                <a:t> station</a:t>
              </a:r>
              <a:endParaRPr kumimoji="1" lang="ja-JP" altLang="en-US"/>
            </a:p>
          </p:txBody>
        </p:sp>
        <p:cxnSp>
          <p:nvCxnSpPr>
            <p:cNvPr id="27" name="直線矢印コネクタ 26">
              <a:extLst>
                <a:ext uri="{FF2B5EF4-FFF2-40B4-BE49-F238E27FC236}">
                  <a16:creationId xmlns:a16="http://schemas.microsoft.com/office/drawing/2014/main" id="{214242A7-C945-4CE7-3A57-1C1100B0AE03}"/>
                </a:ext>
              </a:extLst>
            </p:cNvPr>
            <p:cNvCxnSpPr/>
            <p:nvPr/>
          </p:nvCxnSpPr>
          <p:spPr>
            <a:xfrm flipH="1">
              <a:off x="9531178" y="4213012"/>
              <a:ext cx="1260390" cy="10816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テキスト ボックス 28">
              <a:extLst>
                <a:ext uri="{FF2B5EF4-FFF2-40B4-BE49-F238E27FC236}">
                  <a16:creationId xmlns:a16="http://schemas.microsoft.com/office/drawing/2014/main" id="{AD2587CA-C8E1-EEF7-880B-923954703F49}"/>
                </a:ext>
              </a:extLst>
            </p:cNvPr>
            <p:cNvSpPr txBox="1"/>
            <p:nvPr/>
          </p:nvSpPr>
          <p:spPr>
            <a:xfrm>
              <a:off x="7165964" y="6502086"/>
              <a:ext cx="5264235" cy="579992"/>
            </a:xfrm>
            <a:prstGeom prst="rect">
              <a:avLst/>
            </a:prstGeom>
            <a:noFill/>
          </p:spPr>
          <p:txBody>
            <a:bodyPr wrap="none" rtlCol="0">
              <a:spAutoFit/>
            </a:bodyPr>
            <a:lstStyle/>
            <a:p>
              <a:r>
                <a:rPr kumimoji="1" lang="en-US" altLang="ja-JP" dirty="0"/>
                <a:t>Data of </a:t>
              </a:r>
              <a:r>
                <a:rPr lang="en-US" altLang="ja-JP" dirty="0"/>
                <a:t>klystron</a:t>
              </a:r>
              <a:r>
                <a:rPr kumimoji="1" lang="en-US" altLang="ja-JP" dirty="0"/>
                <a:t> power meter </a:t>
              </a:r>
              <a:endParaRPr kumimoji="1" lang="ja-JP" altLang="en-US"/>
            </a:p>
          </p:txBody>
        </p:sp>
        <p:sp>
          <p:nvSpPr>
            <p:cNvPr id="31" name="テキスト ボックス 30">
              <a:extLst>
                <a:ext uri="{FF2B5EF4-FFF2-40B4-BE49-F238E27FC236}">
                  <a16:creationId xmlns:a16="http://schemas.microsoft.com/office/drawing/2014/main" id="{8620375C-8973-8EAD-8A98-62CA3A094FE1}"/>
                </a:ext>
              </a:extLst>
            </p:cNvPr>
            <p:cNvSpPr txBox="1"/>
            <p:nvPr/>
          </p:nvSpPr>
          <p:spPr>
            <a:xfrm>
              <a:off x="7993737" y="542121"/>
              <a:ext cx="4388205" cy="579992"/>
            </a:xfrm>
            <a:prstGeom prst="rect">
              <a:avLst/>
            </a:prstGeom>
            <a:noFill/>
          </p:spPr>
          <p:txBody>
            <a:bodyPr wrap="none" rtlCol="0">
              <a:spAutoFit/>
            </a:bodyPr>
            <a:lstStyle/>
            <a:p>
              <a:r>
                <a:rPr lang="en-US" altLang="ja-JP" dirty="0"/>
                <a:t>+</a:t>
              </a:r>
              <a:r>
                <a:rPr kumimoji="1" lang="en-US" altLang="ja-JP" dirty="0"/>
                <a:t>40 kHz frequency jump</a:t>
              </a:r>
              <a:endParaRPr kumimoji="1" lang="ja-JP" altLang="en-US"/>
            </a:p>
          </p:txBody>
        </p:sp>
        <p:cxnSp>
          <p:nvCxnSpPr>
            <p:cNvPr id="35" name="直線矢印コネクタ 34">
              <a:extLst>
                <a:ext uri="{FF2B5EF4-FFF2-40B4-BE49-F238E27FC236}">
                  <a16:creationId xmlns:a16="http://schemas.microsoft.com/office/drawing/2014/main" id="{17752B94-D798-6334-D945-57A1D9BCDB6B}"/>
                </a:ext>
              </a:extLst>
            </p:cNvPr>
            <p:cNvCxnSpPr>
              <a:cxnSpLocks/>
            </p:cNvCxnSpPr>
            <p:nvPr/>
          </p:nvCxnSpPr>
          <p:spPr>
            <a:xfrm>
              <a:off x="8971007" y="1138973"/>
              <a:ext cx="0" cy="6143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6" name="テキスト ボックス 35">
              <a:extLst>
                <a:ext uri="{FF2B5EF4-FFF2-40B4-BE49-F238E27FC236}">
                  <a16:creationId xmlns:a16="http://schemas.microsoft.com/office/drawing/2014/main" id="{264C40A1-A7D6-417E-251F-5D6BC4517219}"/>
                </a:ext>
              </a:extLst>
            </p:cNvPr>
            <p:cNvSpPr txBox="1"/>
            <p:nvPr/>
          </p:nvSpPr>
          <p:spPr>
            <a:xfrm>
              <a:off x="7479069" y="4552895"/>
              <a:ext cx="1430200" cy="369332"/>
            </a:xfrm>
            <a:prstGeom prst="rect">
              <a:avLst/>
            </a:prstGeom>
            <a:noFill/>
          </p:spPr>
          <p:txBody>
            <a:bodyPr wrap="none" rtlCol="0">
              <a:spAutoFit/>
            </a:bodyPr>
            <a:lstStyle/>
            <a:p>
              <a:r>
                <a:rPr kumimoji="1" lang="en-US" altLang="ja-JP" dirty="0"/>
                <a:t>A, D station</a:t>
              </a:r>
              <a:endParaRPr kumimoji="1" lang="ja-JP" altLang="en-US"/>
            </a:p>
          </p:txBody>
        </p:sp>
        <p:cxnSp>
          <p:nvCxnSpPr>
            <p:cNvPr id="37" name="直線矢印コネクタ 36">
              <a:extLst>
                <a:ext uri="{FF2B5EF4-FFF2-40B4-BE49-F238E27FC236}">
                  <a16:creationId xmlns:a16="http://schemas.microsoft.com/office/drawing/2014/main" id="{DE11E806-90CF-5954-37A7-1CE14B84F441}"/>
                </a:ext>
              </a:extLst>
            </p:cNvPr>
            <p:cNvCxnSpPr>
              <a:cxnSpLocks/>
            </p:cNvCxnSpPr>
            <p:nvPr/>
          </p:nvCxnSpPr>
          <p:spPr>
            <a:xfrm>
              <a:off x="8224452" y="4878877"/>
              <a:ext cx="746554" cy="6569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45" name="直線コネクタ 44">
            <a:extLst>
              <a:ext uri="{FF2B5EF4-FFF2-40B4-BE49-F238E27FC236}">
                <a16:creationId xmlns:a16="http://schemas.microsoft.com/office/drawing/2014/main" id="{BB99F1EE-A72D-9D62-AC11-41E42E0A0C79}"/>
              </a:ext>
            </a:extLst>
          </p:cNvPr>
          <p:cNvCxnSpPr>
            <a:cxnSpLocks/>
          </p:cNvCxnSpPr>
          <p:nvPr/>
        </p:nvCxnSpPr>
        <p:spPr>
          <a:xfrm>
            <a:off x="5509056" y="6260927"/>
            <a:ext cx="535464" cy="354299"/>
          </a:xfrm>
          <a:prstGeom prst="line">
            <a:avLst/>
          </a:prstGeom>
          <a:ln w="5715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95FA15EC-071B-2F63-3970-C4982D1650F2}"/>
              </a:ext>
            </a:extLst>
          </p:cNvPr>
          <p:cNvCxnSpPr>
            <a:cxnSpLocks/>
          </p:cNvCxnSpPr>
          <p:nvPr/>
        </p:nvCxnSpPr>
        <p:spPr>
          <a:xfrm flipV="1">
            <a:off x="5495484" y="6260927"/>
            <a:ext cx="549036" cy="369332"/>
          </a:xfrm>
          <a:prstGeom prst="line">
            <a:avLst/>
          </a:prstGeom>
          <a:ln w="57150">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4291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A8DEC9-435C-5D66-C308-82432870DFB3}"/>
              </a:ext>
            </a:extLst>
          </p:cNvPr>
          <p:cNvSpPr>
            <a:spLocks noGrp="1"/>
          </p:cNvSpPr>
          <p:nvPr>
            <p:ph type="title"/>
          </p:nvPr>
        </p:nvSpPr>
        <p:spPr>
          <a:xfrm>
            <a:off x="568411" y="222250"/>
            <a:ext cx="10515600" cy="1325563"/>
          </a:xfrm>
        </p:spPr>
        <p:txBody>
          <a:bodyPr/>
          <a:lstStyle/>
          <a:p>
            <a:r>
              <a:rPr lang="en-US" altLang="ja-JP" dirty="0"/>
              <a:t>Water leak from dummy loads </a:t>
            </a:r>
            <a:r>
              <a:rPr kumimoji="1" lang="en-US" altLang="ja-JP" dirty="0"/>
              <a:t>at B station</a:t>
            </a:r>
            <a:endParaRPr kumimoji="1" lang="ja-JP" altLang="en-US"/>
          </a:p>
        </p:txBody>
      </p:sp>
      <p:sp>
        <p:nvSpPr>
          <p:cNvPr id="3" name="コンテンツ プレースホルダー 2">
            <a:extLst>
              <a:ext uri="{FF2B5EF4-FFF2-40B4-BE49-F238E27FC236}">
                <a16:creationId xmlns:a16="http://schemas.microsoft.com/office/drawing/2014/main" id="{B8C00D0A-E726-6E07-A2F2-1576FBD4AC12}"/>
              </a:ext>
            </a:extLst>
          </p:cNvPr>
          <p:cNvSpPr>
            <a:spLocks noGrp="1"/>
          </p:cNvSpPr>
          <p:nvPr>
            <p:ph idx="1"/>
          </p:nvPr>
        </p:nvSpPr>
        <p:spPr>
          <a:xfrm>
            <a:off x="135924" y="1233378"/>
            <a:ext cx="11800703" cy="1325371"/>
          </a:xfrm>
        </p:spPr>
        <p:txBody>
          <a:bodyPr>
            <a:normAutofit fontScale="62500" lnSpcReduction="20000"/>
          </a:bodyPr>
          <a:lstStyle/>
          <a:p>
            <a:r>
              <a:rPr kumimoji="1" lang="en-US" altLang="ja-JP" dirty="0"/>
              <a:t>We didn’t aware of the trouble at dummy load at first.</a:t>
            </a:r>
          </a:p>
          <a:p>
            <a:r>
              <a:rPr kumimoji="1" lang="en-US" altLang="ja-JP" dirty="0"/>
              <a:t>Rebooted MTCA modules for A,B,C,D stations and restarted RF operation.</a:t>
            </a:r>
          </a:p>
          <a:p>
            <a:r>
              <a:rPr lang="en-US" altLang="ja-JP" dirty="0"/>
              <a:t>The amplitude of cavity pickup at B was unstable after a few minutes' operation at 4 MV.</a:t>
            </a:r>
          </a:p>
          <a:p>
            <a:r>
              <a:rPr kumimoji="1" lang="en-US" altLang="ja-JP" dirty="0"/>
              <a:t>Interlock of high temperature at dummy load observed  -&gt; stopped RF and checked.  found </a:t>
            </a:r>
            <a:r>
              <a:rPr kumimoji="1" lang="en-US" altLang="ja-JP" b="1" dirty="0"/>
              <a:t>water leak</a:t>
            </a:r>
            <a:r>
              <a:rPr kumimoji="1" lang="en-US" altLang="ja-JP" dirty="0"/>
              <a:t>!</a:t>
            </a:r>
            <a:endParaRPr kumimoji="1" lang="ja-JP" altLang="en-US"/>
          </a:p>
        </p:txBody>
      </p:sp>
      <p:pic>
        <p:nvPicPr>
          <p:cNvPr id="4" name="図 3" descr="グラフ&#10;&#10;低い精度で自動的に生成された説明">
            <a:extLst>
              <a:ext uri="{FF2B5EF4-FFF2-40B4-BE49-F238E27FC236}">
                <a16:creationId xmlns:a16="http://schemas.microsoft.com/office/drawing/2014/main" id="{263CAC93-5E45-69A1-C274-F4A50A899B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869148"/>
            <a:ext cx="7977704" cy="3988852"/>
          </a:xfrm>
          <a:prstGeom prst="rect">
            <a:avLst/>
          </a:prstGeom>
        </p:spPr>
      </p:pic>
      <p:pic>
        <p:nvPicPr>
          <p:cNvPr id="5" name="図 4" descr="屋内, ミシン, 器具, テーブル が含まれている画像&#10;&#10;自動的に生成された説明">
            <a:extLst>
              <a:ext uri="{FF2B5EF4-FFF2-40B4-BE49-F238E27FC236}">
                <a16:creationId xmlns:a16="http://schemas.microsoft.com/office/drawing/2014/main" id="{EB8DD7CA-981A-7DA9-91E5-EBD2EDF80BD7}"/>
              </a:ext>
            </a:extLst>
          </p:cNvPr>
          <p:cNvPicPr>
            <a:picLocks noChangeAspect="1"/>
          </p:cNvPicPr>
          <p:nvPr/>
        </p:nvPicPr>
        <p:blipFill>
          <a:blip r:embed="rId4"/>
          <a:stretch>
            <a:fillRect/>
          </a:stretch>
        </p:blipFill>
        <p:spPr>
          <a:xfrm>
            <a:off x="9008076" y="3429000"/>
            <a:ext cx="2450925" cy="3017734"/>
          </a:xfrm>
          <a:prstGeom prst="rect">
            <a:avLst/>
          </a:prstGeom>
        </p:spPr>
      </p:pic>
      <p:sp>
        <p:nvSpPr>
          <p:cNvPr id="6" name="テキスト ボックス 5">
            <a:extLst>
              <a:ext uri="{FF2B5EF4-FFF2-40B4-BE49-F238E27FC236}">
                <a16:creationId xmlns:a16="http://schemas.microsoft.com/office/drawing/2014/main" id="{D4FAAA2F-7A01-857A-1CD6-69E21590D1BA}"/>
              </a:ext>
            </a:extLst>
          </p:cNvPr>
          <p:cNvSpPr txBox="1"/>
          <p:nvPr/>
        </p:nvSpPr>
        <p:spPr>
          <a:xfrm rot="16200000">
            <a:off x="244243" y="4582060"/>
            <a:ext cx="1346844" cy="369332"/>
          </a:xfrm>
          <a:prstGeom prst="rect">
            <a:avLst/>
          </a:prstGeom>
          <a:solidFill>
            <a:schemeClr val="bg1"/>
          </a:solidFill>
        </p:spPr>
        <p:txBody>
          <a:bodyPr wrap="none" rtlCol="0">
            <a:spAutoFit/>
          </a:bodyPr>
          <a:lstStyle/>
          <a:p>
            <a:r>
              <a:rPr lang="en-US" altLang="ja-JP" dirty="0"/>
              <a:t>[MV] /0.63</a:t>
            </a:r>
            <a:endParaRPr kumimoji="1" lang="ja-JP" altLang="en-US"/>
          </a:p>
        </p:txBody>
      </p:sp>
      <p:sp>
        <p:nvSpPr>
          <p:cNvPr id="7" name="テキスト ボックス 6">
            <a:extLst>
              <a:ext uri="{FF2B5EF4-FFF2-40B4-BE49-F238E27FC236}">
                <a16:creationId xmlns:a16="http://schemas.microsoft.com/office/drawing/2014/main" id="{C2099F7A-2EEB-C5B6-2A7C-5581B7D8D23A}"/>
              </a:ext>
            </a:extLst>
          </p:cNvPr>
          <p:cNvSpPr txBox="1"/>
          <p:nvPr/>
        </p:nvSpPr>
        <p:spPr>
          <a:xfrm>
            <a:off x="1240690" y="2558749"/>
            <a:ext cx="2794355" cy="369332"/>
          </a:xfrm>
          <a:prstGeom prst="rect">
            <a:avLst/>
          </a:prstGeom>
          <a:noFill/>
        </p:spPr>
        <p:txBody>
          <a:bodyPr wrap="none" rtlCol="0">
            <a:spAutoFit/>
          </a:bodyPr>
          <a:lstStyle/>
          <a:p>
            <a:r>
              <a:rPr lang="en-US" altLang="ja-JP" dirty="0"/>
              <a:t>+</a:t>
            </a:r>
            <a:r>
              <a:rPr kumimoji="1" lang="en-US" altLang="ja-JP" dirty="0"/>
              <a:t>40 kHz frequency jump</a:t>
            </a:r>
            <a:endParaRPr kumimoji="1" lang="ja-JP" altLang="en-US"/>
          </a:p>
        </p:txBody>
      </p:sp>
      <p:cxnSp>
        <p:nvCxnSpPr>
          <p:cNvPr id="8" name="直線矢印コネクタ 7">
            <a:extLst>
              <a:ext uri="{FF2B5EF4-FFF2-40B4-BE49-F238E27FC236}">
                <a16:creationId xmlns:a16="http://schemas.microsoft.com/office/drawing/2014/main" id="{04ECA46C-347E-49CB-D4AA-28904D916F1B}"/>
              </a:ext>
            </a:extLst>
          </p:cNvPr>
          <p:cNvCxnSpPr>
            <a:cxnSpLocks/>
          </p:cNvCxnSpPr>
          <p:nvPr/>
        </p:nvCxnSpPr>
        <p:spPr>
          <a:xfrm>
            <a:off x="2350073" y="2869148"/>
            <a:ext cx="0" cy="5598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8008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B56F74-AB72-A0D1-D832-9B5A0032E69D}"/>
              </a:ext>
            </a:extLst>
          </p:cNvPr>
          <p:cNvSpPr>
            <a:spLocks noGrp="1"/>
          </p:cNvSpPr>
          <p:nvPr>
            <p:ph type="title"/>
          </p:nvPr>
        </p:nvSpPr>
        <p:spPr/>
        <p:txBody>
          <a:bodyPr/>
          <a:lstStyle/>
          <a:p>
            <a:r>
              <a:rPr kumimoji="1" lang="en-US" altLang="ja-JP" dirty="0"/>
              <a:t>Contents</a:t>
            </a:r>
            <a:endParaRPr kumimoji="1" lang="ja-JP" altLang="en-US"/>
          </a:p>
        </p:txBody>
      </p:sp>
      <p:sp>
        <p:nvSpPr>
          <p:cNvPr id="3" name="コンテンツ プレースホルダー 2">
            <a:extLst>
              <a:ext uri="{FF2B5EF4-FFF2-40B4-BE49-F238E27FC236}">
                <a16:creationId xmlns:a16="http://schemas.microsoft.com/office/drawing/2014/main" id="{25433AC2-FE75-1822-F15C-DB800C206BD5}"/>
              </a:ext>
            </a:extLst>
          </p:cNvPr>
          <p:cNvSpPr>
            <a:spLocks noGrp="1"/>
          </p:cNvSpPr>
          <p:nvPr>
            <p:ph idx="1"/>
          </p:nvPr>
        </p:nvSpPr>
        <p:spPr>
          <a:xfrm>
            <a:off x="617483" y="1541846"/>
            <a:ext cx="10515600" cy="4351338"/>
          </a:xfrm>
        </p:spPr>
        <p:txBody>
          <a:bodyPr/>
          <a:lstStyle/>
          <a:p>
            <a:r>
              <a:rPr lang="en-US" altLang="ja-JP" b="1" dirty="0"/>
              <a:t>S</a:t>
            </a:r>
            <a:r>
              <a:rPr kumimoji="1" lang="en-US" altLang="ja-JP" b="1" dirty="0"/>
              <a:t>tatus of Current SPring-8</a:t>
            </a:r>
            <a:endParaRPr lang="en-US" altLang="ja-JP" b="1" dirty="0"/>
          </a:p>
          <a:p>
            <a:r>
              <a:rPr lang="en-US" altLang="ja-JP" dirty="0"/>
              <a:t>Upgrade plan of SPring-8</a:t>
            </a:r>
          </a:p>
          <a:p>
            <a:endParaRPr kumimoji="1" lang="en-US" altLang="ja-JP" dirty="0"/>
          </a:p>
          <a:p>
            <a:r>
              <a:rPr lang="en-US" altLang="ja-JP" dirty="0"/>
              <a:t>Trouble in High Power RF components during user operation</a:t>
            </a:r>
            <a:endParaRPr kumimoji="1" lang="ja-JP" altLang="en-US"/>
          </a:p>
        </p:txBody>
      </p:sp>
    </p:spTree>
    <p:extLst>
      <p:ext uri="{BB962C8B-B14F-4D97-AF65-F5344CB8AC3E}">
        <p14:creationId xmlns:p14="http://schemas.microsoft.com/office/powerpoint/2010/main" val="2104710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80B968-C63E-F9A8-B373-4D9362252486}"/>
              </a:ext>
            </a:extLst>
          </p:cNvPr>
          <p:cNvSpPr>
            <a:spLocks noGrp="1"/>
          </p:cNvSpPr>
          <p:nvPr>
            <p:ph type="title"/>
          </p:nvPr>
        </p:nvSpPr>
        <p:spPr>
          <a:xfrm>
            <a:off x="547816" y="0"/>
            <a:ext cx="10515600" cy="1325563"/>
          </a:xfrm>
        </p:spPr>
        <p:txBody>
          <a:bodyPr/>
          <a:lstStyle/>
          <a:p>
            <a:r>
              <a:rPr kumimoji="1" lang="en-US" altLang="ja-JP" dirty="0"/>
              <a:t>Some parameters at C station</a:t>
            </a:r>
            <a:endParaRPr kumimoji="1" lang="ja-JP" altLang="en-US"/>
          </a:p>
        </p:txBody>
      </p:sp>
      <p:sp>
        <p:nvSpPr>
          <p:cNvPr id="3" name="コンテンツ プレースホルダー 2">
            <a:extLst>
              <a:ext uri="{FF2B5EF4-FFF2-40B4-BE49-F238E27FC236}">
                <a16:creationId xmlns:a16="http://schemas.microsoft.com/office/drawing/2014/main" id="{1C98BD19-6169-3B7A-4E95-F7E7A260F16C}"/>
              </a:ext>
            </a:extLst>
          </p:cNvPr>
          <p:cNvSpPr>
            <a:spLocks noGrp="1"/>
          </p:cNvSpPr>
          <p:nvPr>
            <p:ph idx="1"/>
          </p:nvPr>
        </p:nvSpPr>
        <p:spPr>
          <a:xfrm>
            <a:off x="838199" y="1075038"/>
            <a:ext cx="11427777" cy="1458097"/>
          </a:xfrm>
        </p:spPr>
        <p:txBody>
          <a:bodyPr>
            <a:normAutofit fontScale="77500" lnSpcReduction="20000"/>
          </a:bodyPr>
          <a:lstStyle/>
          <a:p>
            <a:r>
              <a:rPr lang="en-US" altLang="ja-JP" dirty="0"/>
              <a:t>Variation of a few degree in cavity phase was observed. (We did not aware until Apr.)</a:t>
            </a:r>
          </a:p>
          <a:p>
            <a:r>
              <a:rPr lang="en-US" altLang="ja-JP" dirty="0"/>
              <a:t>P</a:t>
            </a:r>
            <a:r>
              <a:rPr kumimoji="1" lang="en-US" altLang="ja-JP" dirty="0"/>
              <a:t>hase of </a:t>
            </a:r>
            <a:r>
              <a:rPr kumimoji="1" lang="en-US" altLang="ja-JP" dirty="0" err="1"/>
              <a:t>cav</a:t>
            </a:r>
            <a:r>
              <a:rPr kumimoji="1" lang="en-US" altLang="ja-JP" dirty="0"/>
              <a:t> 1 and 3  (2 and 4) were changed in-phase.  </a:t>
            </a:r>
          </a:p>
          <a:p>
            <a:r>
              <a:rPr kumimoji="1" lang="en-US" altLang="ja-JP" dirty="0"/>
              <a:t>Phase of each pair was changed to antiphase.</a:t>
            </a:r>
          </a:p>
          <a:p>
            <a:pPr marL="0" indent="0">
              <a:buNone/>
            </a:pPr>
            <a:r>
              <a:rPr lang="en-US" altLang="ja-JP" dirty="0"/>
              <a:t>&lt;- These phenomena occurred due to damaged dummy load attached to magic-T</a:t>
            </a:r>
            <a:endParaRPr kumimoji="1" lang="ja-JP" altLang="en-US"/>
          </a:p>
        </p:txBody>
      </p:sp>
      <p:pic>
        <p:nvPicPr>
          <p:cNvPr id="2050" name="Picture 2">
            <a:extLst>
              <a:ext uri="{FF2B5EF4-FFF2-40B4-BE49-F238E27FC236}">
                <a16:creationId xmlns:a16="http://schemas.microsoft.com/office/drawing/2014/main" id="{26C4F2F3-EEBE-8959-CC6D-1191F41869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915206"/>
            <a:ext cx="7885586" cy="3942793"/>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64D4E3C2-9D64-C708-2DCC-3CAC4F2674AB}"/>
              </a:ext>
            </a:extLst>
          </p:cNvPr>
          <p:cNvSpPr txBox="1"/>
          <p:nvPr/>
        </p:nvSpPr>
        <p:spPr>
          <a:xfrm>
            <a:off x="9934832" y="3608173"/>
            <a:ext cx="1649811" cy="369332"/>
          </a:xfrm>
          <a:prstGeom prst="rect">
            <a:avLst/>
          </a:prstGeom>
          <a:noFill/>
        </p:spPr>
        <p:txBody>
          <a:bodyPr wrap="none" rtlCol="0">
            <a:spAutoFit/>
          </a:bodyPr>
          <a:lstStyle/>
          <a:p>
            <a:r>
              <a:rPr kumimoji="1" lang="en-US" altLang="ja-JP" dirty="0"/>
              <a:t>cavity 2 and 4</a:t>
            </a:r>
            <a:endParaRPr kumimoji="1" lang="ja-JP" altLang="en-US"/>
          </a:p>
        </p:txBody>
      </p:sp>
      <p:cxnSp>
        <p:nvCxnSpPr>
          <p:cNvPr id="7" name="直線矢印コネクタ 6">
            <a:extLst>
              <a:ext uri="{FF2B5EF4-FFF2-40B4-BE49-F238E27FC236}">
                <a16:creationId xmlns:a16="http://schemas.microsoft.com/office/drawing/2014/main" id="{C8493B22-8DB5-40B1-54BA-4A7AFC92A168}"/>
              </a:ext>
            </a:extLst>
          </p:cNvPr>
          <p:cNvCxnSpPr>
            <a:stCxn id="5" idx="1"/>
          </p:cNvCxnSpPr>
          <p:nvPr/>
        </p:nvCxnSpPr>
        <p:spPr>
          <a:xfrm flipH="1">
            <a:off x="8526162" y="3792839"/>
            <a:ext cx="1408670" cy="2972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テキスト ボックス 7">
            <a:extLst>
              <a:ext uri="{FF2B5EF4-FFF2-40B4-BE49-F238E27FC236}">
                <a16:creationId xmlns:a16="http://schemas.microsoft.com/office/drawing/2014/main" id="{A4C0C402-0BA0-08F8-1E0C-4F86B66D0F63}"/>
              </a:ext>
            </a:extLst>
          </p:cNvPr>
          <p:cNvSpPr txBox="1"/>
          <p:nvPr/>
        </p:nvSpPr>
        <p:spPr>
          <a:xfrm>
            <a:off x="9551773" y="2903838"/>
            <a:ext cx="1649811" cy="369332"/>
          </a:xfrm>
          <a:prstGeom prst="rect">
            <a:avLst/>
          </a:prstGeom>
          <a:noFill/>
        </p:spPr>
        <p:txBody>
          <a:bodyPr wrap="none" rtlCol="0">
            <a:spAutoFit/>
          </a:bodyPr>
          <a:lstStyle/>
          <a:p>
            <a:r>
              <a:rPr kumimoji="1" lang="en-US" altLang="ja-JP" dirty="0"/>
              <a:t>cavity 1 and 3</a:t>
            </a:r>
            <a:endParaRPr kumimoji="1" lang="ja-JP" altLang="en-US"/>
          </a:p>
        </p:txBody>
      </p:sp>
      <p:cxnSp>
        <p:nvCxnSpPr>
          <p:cNvPr id="10" name="直線矢印コネクタ 9">
            <a:extLst>
              <a:ext uri="{FF2B5EF4-FFF2-40B4-BE49-F238E27FC236}">
                <a16:creationId xmlns:a16="http://schemas.microsoft.com/office/drawing/2014/main" id="{C6CF4228-3B3D-C0B7-E82B-30C0C4DD2983}"/>
              </a:ext>
            </a:extLst>
          </p:cNvPr>
          <p:cNvCxnSpPr>
            <a:stCxn id="8" idx="1"/>
          </p:cNvCxnSpPr>
          <p:nvPr/>
        </p:nvCxnSpPr>
        <p:spPr>
          <a:xfrm flipH="1">
            <a:off x="7970108" y="3088504"/>
            <a:ext cx="1581665" cy="3404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直線矢印コネクタ 11">
            <a:extLst>
              <a:ext uri="{FF2B5EF4-FFF2-40B4-BE49-F238E27FC236}">
                <a16:creationId xmlns:a16="http://schemas.microsoft.com/office/drawing/2014/main" id="{F11C365E-1099-CAD5-AC42-BB1FA7169CB1}"/>
              </a:ext>
            </a:extLst>
          </p:cNvPr>
          <p:cNvCxnSpPr>
            <a:cxnSpLocks/>
            <a:stCxn id="8" idx="1"/>
          </p:cNvCxnSpPr>
          <p:nvPr/>
        </p:nvCxnSpPr>
        <p:spPr>
          <a:xfrm flipH="1">
            <a:off x="7901962" y="3088504"/>
            <a:ext cx="1649811" cy="12363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89582FF8-7DFB-3341-150D-4AAF5AF5BA4A}"/>
              </a:ext>
            </a:extLst>
          </p:cNvPr>
          <p:cNvCxnSpPr/>
          <p:nvPr/>
        </p:nvCxnSpPr>
        <p:spPr>
          <a:xfrm>
            <a:off x="5115697" y="2903838"/>
            <a:ext cx="605481"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9C4F2E8A-CF2E-2EBA-37FE-A353D1A210F6}"/>
              </a:ext>
            </a:extLst>
          </p:cNvPr>
          <p:cNvSpPr txBox="1"/>
          <p:nvPr/>
        </p:nvSpPr>
        <p:spPr>
          <a:xfrm>
            <a:off x="5853507" y="2719172"/>
            <a:ext cx="1234633" cy="369332"/>
          </a:xfrm>
          <a:prstGeom prst="rect">
            <a:avLst/>
          </a:prstGeom>
          <a:noFill/>
        </p:spPr>
        <p:txBody>
          <a:bodyPr wrap="none" rtlCol="0">
            <a:spAutoFit/>
          </a:bodyPr>
          <a:lstStyle/>
          <a:p>
            <a:r>
              <a:rPr kumimoji="1" lang="en-US" altLang="ja-JP" dirty="0"/>
              <a:t>3 minutes</a:t>
            </a:r>
            <a:endParaRPr kumimoji="1" lang="ja-JP" altLang="en-US"/>
          </a:p>
        </p:txBody>
      </p:sp>
      <p:cxnSp>
        <p:nvCxnSpPr>
          <p:cNvPr id="18" name="直線矢印コネクタ 17">
            <a:extLst>
              <a:ext uri="{FF2B5EF4-FFF2-40B4-BE49-F238E27FC236}">
                <a16:creationId xmlns:a16="http://schemas.microsoft.com/office/drawing/2014/main" id="{79EC4128-0E86-B760-4203-86F8175B3557}"/>
              </a:ext>
            </a:extLst>
          </p:cNvPr>
          <p:cNvCxnSpPr/>
          <p:nvPr/>
        </p:nvCxnSpPr>
        <p:spPr>
          <a:xfrm>
            <a:off x="547816" y="3088504"/>
            <a:ext cx="0" cy="70433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9" name="テキスト ボックス 18">
            <a:extLst>
              <a:ext uri="{FF2B5EF4-FFF2-40B4-BE49-F238E27FC236}">
                <a16:creationId xmlns:a16="http://schemas.microsoft.com/office/drawing/2014/main" id="{68E88354-0978-96C3-6BE2-09752CD4976C}"/>
              </a:ext>
            </a:extLst>
          </p:cNvPr>
          <p:cNvSpPr txBox="1"/>
          <p:nvPr/>
        </p:nvSpPr>
        <p:spPr>
          <a:xfrm>
            <a:off x="139812" y="2771155"/>
            <a:ext cx="1106393" cy="369332"/>
          </a:xfrm>
          <a:prstGeom prst="rect">
            <a:avLst/>
          </a:prstGeom>
          <a:noFill/>
        </p:spPr>
        <p:txBody>
          <a:bodyPr wrap="none" rtlCol="0">
            <a:spAutoFit/>
          </a:bodyPr>
          <a:lstStyle/>
          <a:p>
            <a:r>
              <a:rPr kumimoji="1" lang="en-US" altLang="ja-JP" dirty="0"/>
              <a:t>1 degree</a:t>
            </a:r>
            <a:endParaRPr kumimoji="1" lang="ja-JP" altLang="en-US"/>
          </a:p>
        </p:txBody>
      </p:sp>
      <p:sp>
        <p:nvSpPr>
          <p:cNvPr id="20" name="テキスト ボックス 19">
            <a:extLst>
              <a:ext uri="{FF2B5EF4-FFF2-40B4-BE49-F238E27FC236}">
                <a16:creationId xmlns:a16="http://schemas.microsoft.com/office/drawing/2014/main" id="{7D60F568-3C96-C4E5-8EDB-0E42B0E82135}"/>
              </a:ext>
            </a:extLst>
          </p:cNvPr>
          <p:cNvSpPr txBox="1"/>
          <p:nvPr/>
        </p:nvSpPr>
        <p:spPr>
          <a:xfrm>
            <a:off x="8537730" y="4759397"/>
            <a:ext cx="3615092" cy="1477328"/>
          </a:xfrm>
          <a:prstGeom prst="rect">
            <a:avLst/>
          </a:prstGeom>
          <a:noFill/>
        </p:spPr>
        <p:txBody>
          <a:bodyPr wrap="none" rtlCol="0">
            <a:spAutoFit/>
          </a:bodyPr>
          <a:lstStyle/>
          <a:p>
            <a:r>
              <a:rPr kumimoji="1" lang="en-US" altLang="ja-JP" dirty="0"/>
              <a:t>dummy load was replaced </a:t>
            </a:r>
          </a:p>
          <a:p>
            <a:r>
              <a:rPr kumimoji="1" lang="en-US" altLang="ja-JP" dirty="0"/>
              <a:t>with a spare at shutdown period</a:t>
            </a:r>
          </a:p>
          <a:p>
            <a:endParaRPr lang="en-US" altLang="ja-JP" dirty="0"/>
          </a:p>
          <a:p>
            <a:r>
              <a:rPr kumimoji="1" lang="en-US" altLang="ja-JP" dirty="0"/>
              <a:t>VSWR of damaged load was 5</a:t>
            </a:r>
          </a:p>
          <a:p>
            <a:r>
              <a:rPr lang="en-US" altLang="ja-JP" dirty="0"/>
              <a:t>  (S11=-3.3 dB)</a:t>
            </a:r>
            <a:endParaRPr kumimoji="1" lang="ja-JP" altLang="en-US"/>
          </a:p>
        </p:txBody>
      </p:sp>
      <p:sp>
        <p:nvSpPr>
          <p:cNvPr id="4" name="テキスト ボックス 3">
            <a:extLst>
              <a:ext uri="{FF2B5EF4-FFF2-40B4-BE49-F238E27FC236}">
                <a16:creationId xmlns:a16="http://schemas.microsoft.com/office/drawing/2014/main" id="{57409D98-1B71-A8ED-EC35-6F1D8882428F}"/>
              </a:ext>
            </a:extLst>
          </p:cNvPr>
          <p:cNvSpPr txBox="1"/>
          <p:nvPr/>
        </p:nvSpPr>
        <p:spPr>
          <a:xfrm rot="16200000">
            <a:off x="-206556" y="5078627"/>
            <a:ext cx="1508746" cy="369332"/>
          </a:xfrm>
          <a:prstGeom prst="rect">
            <a:avLst/>
          </a:prstGeom>
          <a:noFill/>
        </p:spPr>
        <p:txBody>
          <a:bodyPr wrap="none" rtlCol="0">
            <a:spAutoFit/>
          </a:bodyPr>
          <a:lstStyle/>
          <a:p>
            <a:r>
              <a:rPr kumimoji="1" lang="en-US" altLang="ja-JP" dirty="0"/>
              <a:t>cavity phase</a:t>
            </a:r>
            <a:endParaRPr kumimoji="1" lang="ja-JP" altLang="en-US"/>
          </a:p>
        </p:txBody>
      </p:sp>
    </p:spTree>
    <p:extLst>
      <p:ext uri="{BB962C8B-B14F-4D97-AF65-F5344CB8AC3E}">
        <p14:creationId xmlns:p14="http://schemas.microsoft.com/office/powerpoint/2010/main" val="2585433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92FF4B-B558-E848-E9DE-4DCD67ABE9FF}"/>
              </a:ext>
            </a:extLst>
          </p:cNvPr>
          <p:cNvSpPr>
            <a:spLocks noGrp="1"/>
          </p:cNvSpPr>
          <p:nvPr>
            <p:ph type="title"/>
          </p:nvPr>
        </p:nvSpPr>
        <p:spPr/>
        <p:txBody>
          <a:bodyPr/>
          <a:lstStyle/>
          <a:p>
            <a:r>
              <a:rPr kumimoji="1" lang="en-US" altLang="ja-JP" dirty="0"/>
              <a:t>lesson learned from this trouble</a:t>
            </a:r>
            <a:endParaRPr kumimoji="1" lang="ja-JP" altLang="en-US"/>
          </a:p>
        </p:txBody>
      </p:sp>
      <p:sp>
        <p:nvSpPr>
          <p:cNvPr id="3" name="コンテンツ プレースホルダー 2">
            <a:extLst>
              <a:ext uri="{FF2B5EF4-FFF2-40B4-BE49-F238E27FC236}">
                <a16:creationId xmlns:a16="http://schemas.microsoft.com/office/drawing/2014/main" id="{FD738F1C-3DB9-6069-C440-C85F55A35ADE}"/>
              </a:ext>
            </a:extLst>
          </p:cNvPr>
          <p:cNvSpPr>
            <a:spLocks noGrp="1"/>
          </p:cNvSpPr>
          <p:nvPr>
            <p:ph idx="1"/>
          </p:nvPr>
        </p:nvSpPr>
        <p:spPr>
          <a:xfrm>
            <a:off x="395416" y="1825625"/>
            <a:ext cx="11219935" cy="1745478"/>
          </a:xfrm>
        </p:spPr>
        <p:txBody>
          <a:bodyPr/>
          <a:lstStyle/>
          <a:p>
            <a:r>
              <a:rPr kumimoji="1" lang="en-US" altLang="ja-JP" dirty="0"/>
              <a:t>You must turn off the high power to change important LLRF parameters. </a:t>
            </a:r>
            <a:endParaRPr kumimoji="1" lang="ja-JP" altLang="en-US"/>
          </a:p>
        </p:txBody>
      </p:sp>
      <p:pic>
        <p:nvPicPr>
          <p:cNvPr id="1026" name="Picture 2" descr="turn off in ARASAAC · Global Symbols">
            <a:extLst>
              <a:ext uri="{FF2B5EF4-FFF2-40B4-BE49-F238E27FC236}">
                <a16:creationId xmlns:a16="http://schemas.microsoft.com/office/drawing/2014/main" id="{3DD36F69-402D-244B-E2D4-B4D84C661E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5746" y="2882282"/>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9296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78688D-3335-D8BC-1352-EAAC31813566}"/>
              </a:ext>
            </a:extLst>
          </p:cNvPr>
          <p:cNvSpPr>
            <a:spLocks noGrp="1"/>
          </p:cNvSpPr>
          <p:nvPr>
            <p:ph type="title"/>
          </p:nvPr>
        </p:nvSpPr>
        <p:spPr/>
        <p:txBody>
          <a:bodyPr/>
          <a:lstStyle/>
          <a:p>
            <a:r>
              <a:rPr kumimoji="1" lang="en-US" altLang="ja-JP" dirty="0"/>
              <a:t>Summary</a:t>
            </a:r>
            <a:endParaRPr kumimoji="1" lang="ja-JP" altLang="en-US"/>
          </a:p>
        </p:txBody>
      </p:sp>
      <p:sp>
        <p:nvSpPr>
          <p:cNvPr id="3" name="コンテンツ プレースホルダー 2">
            <a:extLst>
              <a:ext uri="{FF2B5EF4-FFF2-40B4-BE49-F238E27FC236}">
                <a16:creationId xmlns:a16="http://schemas.microsoft.com/office/drawing/2014/main" id="{EEA251E2-B963-12BE-145D-40AD6C4DF335}"/>
              </a:ext>
            </a:extLst>
          </p:cNvPr>
          <p:cNvSpPr>
            <a:spLocks noGrp="1"/>
          </p:cNvSpPr>
          <p:nvPr>
            <p:ph idx="1"/>
          </p:nvPr>
        </p:nvSpPr>
        <p:spPr>
          <a:xfrm>
            <a:off x="838200" y="1825625"/>
            <a:ext cx="10968080" cy="4351338"/>
          </a:xfrm>
        </p:spPr>
        <p:txBody>
          <a:bodyPr>
            <a:normAutofit fontScale="77500" lnSpcReduction="20000"/>
          </a:bodyPr>
          <a:lstStyle/>
          <a:p>
            <a:r>
              <a:rPr kumimoji="1" lang="en-US" altLang="ja-JP" dirty="0"/>
              <a:t>SPring-8 has been </a:t>
            </a:r>
            <a:r>
              <a:rPr lang="en-US" altLang="ja-JP" dirty="0"/>
              <a:t>stably </a:t>
            </a:r>
            <a:r>
              <a:rPr kumimoji="1" lang="en-US" altLang="ja-JP" dirty="0"/>
              <a:t>operated since 1997</a:t>
            </a:r>
          </a:p>
          <a:p>
            <a:pPr lvl="1"/>
            <a:r>
              <a:rPr kumimoji="1" lang="en-US" altLang="ja-JP" dirty="0"/>
              <a:t>Operation time &gt; 5200 </a:t>
            </a:r>
            <a:r>
              <a:rPr kumimoji="1" lang="en-US" altLang="ja-JP" dirty="0" err="1"/>
              <a:t>hr</a:t>
            </a:r>
            <a:r>
              <a:rPr kumimoji="1" lang="en-US" altLang="ja-JP" dirty="0"/>
              <a:t>/year</a:t>
            </a:r>
          </a:p>
          <a:p>
            <a:pPr lvl="1"/>
            <a:r>
              <a:rPr lang="en-US" altLang="ja-JP" dirty="0"/>
              <a:t>Mean Time Between Failure &gt; 200 </a:t>
            </a:r>
            <a:r>
              <a:rPr lang="en-US" altLang="ja-JP" dirty="0" err="1"/>
              <a:t>hr</a:t>
            </a:r>
            <a:endParaRPr lang="en-US" altLang="ja-JP" dirty="0"/>
          </a:p>
          <a:p>
            <a:pPr lvl="1"/>
            <a:r>
              <a:rPr kumimoji="1" lang="en-US" altLang="ja-JP" dirty="0"/>
              <a:t>availability = achieved user time / planned user time &gt; 99%</a:t>
            </a:r>
          </a:p>
          <a:p>
            <a:endParaRPr kumimoji="1" lang="en-US" altLang="ja-JP" dirty="0"/>
          </a:p>
          <a:p>
            <a:r>
              <a:rPr lang="en-US" altLang="ja-JP" dirty="0"/>
              <a:t>Upgrade program is in progress</a:t>
            </a:r>
          </a:p>
          <a:p>
            <a:pPr lvl="1"/>
            <a:r>
              <a:rPr kumimoji="1" lang="en-US" altLang="ja-JP" dirty="0"/>
              <a:t>3GeV soft X-ray facility was newly built using SP8II technologies</a:t>
            </a:r>
          </a:p>
          <a:p>
            <a:pPr lvl="2"/>
            <a:r>
              <a:rPr kumimoji="1" lang="en-US" altLang="ja-JP" dirty="0"/>
              <a:t>started its user operation in Apr. 2024</a:t>
            </a:r>
          </a:p>
          <a:p>
            <a:pPr lvl="1"/>
            <a:r>
              <a:rPr lang="en-US" altLang="ja-JP" dirty="0"/>
              <a:t>SP8 will be renewed in 2027 and start user operation in 2029</a:t>
            </a:r>
          </a:p>
          <a:p>
            <a:pPr lvl="1"/>
            <a:r>
              <a:rPr kumimoji="1" lang="en-US" altLang="ja-JP" dirty="0"/>
              <a:t> Reuse existing RF components as much as possible to reduce cost</a:t>
            </a:r>
          </a:p>
          <a:p>
            <a:endParaRPr kumimoji="1" lang="en-US" altLang="ja-JP" dirty="0"/>
          </a:p>
          <a:p>
            <a:r>
              <a:rPr kumimoji="1" lang="en-US" altLang="ja-JP" dirty="0"/>
              <a:t>50 kW dummy loads were broken</a:t>
            </a:r>
          </a:p>
          <a:p>
            <a:pPr lvl="1"/>
            <a:r>
              <a:rPr lang="en-US" altLang="ja-JP" dirty="0"/>
              <a:t>Due to large reflected power from cavities at frequency jump of master oscillator</a:t>
            </a:r>
          </a:p>
          <a:p>
            <a:pPr lvl="1"/>
            <a:r>
              <a:rPr kumimoji="1" lang="en-US" altLang="ja-JP" dirty="0"/>
              <a:t>Be careful not to change important LLRF parameters with High Power ON</a:t>
            </a:r>
          </a:p>
        </p:txBody>
      </p:sp>
    </p:spTree>
    <p:extLst>
      <p:ext uri="{BB962C8B-B14F-4D97-AF65-F5344CB8AC3E}">
        <p14:creationId xmlns:p14="http://schemas.microsoft.com/office/powerpoint/2010/main" val="4288029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0C86A1-BF18-DA42-1DE5-902542002FAC}"/>
              </a:ext>
            </a:extLst>
          </p:cNvPr>
          <p:cNvSpPr>
            <a:spLocks noGrp="1"/>
          </p:cNvSpPr>
          <p:nvPr>
            <p:ph type="title"/>
          </p:nvPr>
        </p:nvSpPr>
        <p:spPr>
          <a:xfrm>
            <a:off x="262759" y="203568"/>
            <a:ext cx="11845159" cy="732155"/>
          </a:xfrm>
        </p:spPr>
        <p:txBody>
          <a:bodyPr>
            <a:normAutofit fontScale="90000"/>
          </a:bodyPr>
          <a:lstStyle/>
          <a:p>
            <a:r>
              <a:rPr kumimoji="1" lang="en-US" altLang="ja-JP" dirty="0"/>
              <a:t>SPring-8: 3rd generation synchrotron radiation facility</a:t>
            </a:r>
            <a:endParaRPr kumimoji="1" lang="ja-JP" altLang="en-US"/>
          </a:p>
        </p:txBody>
      </p:sp>
      <p:grpSp>
        <p:nvGrpSpPr>
          <p:cNvPr id="12" name="グループ化 11">
            <a:extLst>
              <a:ext uri="{FF2B5EF4-FFF2-40B4-BE49-F238E27FC236}">
                <a16:creationId xmlns:a16="http://schemas.microsoft.com/office/drawing/2014/main" id="{B6002773-9953-262F-A8A8-FA4F5061948D}"/>
              </a:ext>
            </a:extLst>
          </p:cNvPr>
          <p:cNvGrpSpPr/>
          <p:nvPr/>
        </p:nvGrpSpPr>
        <p:grpSpPr>
          <a:xfrm>
            <a:off x="0" y="3911457"/>
            <a:ext cx="7061242" cy="2895599"/>
            <a:chOff x="2756053" y="3952407"/>
            <a:chExt cx="6549438" cy="2685724"/>
          </a:xfrm>
        </p:grpSpPr>
        <p:pic>
          <p:nvPicPr>
            <p:cNvPr id="4" name="図 3" descr="2F0V2724_1005.jp2">
              <a:extLst>
                <a:ext uri="{FF2B5EF4-FFF2-40B4-BE49-F238E27FC236}">
                  <a16:creationId xmlns:a16="http://schemas.microsoft.com/office/drawing/2014/main" id="{75E6BCB9-E40D-3C6C-7914-2F94C390BE5F}"/>
                </a:ext>
              </a:extLst>
            </p:cNvPr>
            <p:cNvPicPr>
              <a:picLocks noChangeAspect="1"/>
            </p:cNvPicPr>
            <p:nvPr/>
          </p:nvPicPr>
          <p:blipFill>
            <a:blip r:embed="rId3"/>
            <a:stretch>
              <a:fillRect/>
            </a:stretch>
          </p:blipFill>
          <p:spPr>
            <a:xfrm>
              <a:off x="2756053" y="3952407"/>
              <a:ext cx="6549438" cy="2685724"/>
            </a:xfrm>
            <a:prstGeom prst="rect">
              <a:avLst/>
            </a:prstGeom>
          </p:spPr>
        </p:pic>
        <p:cxnSp>
          <p:nvCxnSpPr>
            <p:cNvPr id="5" name="直線コネクタ 4">
              <a:extLst>
                <a:ext uri="{FF2B5EF4-FFF2-40B4-BE49-F238E27FC236}">
                  <a16:creationId xmlns:a16="http://schemas.microsoft.com/office/drawing/2014/main" id="{46D3502E-2B36-D4CB-5472-D0DFF5FD87AC}"/>
                </a:ext>
              </a:extLst>
            </p:cNvPr>
            <p:cNvCxnSpPr>
              <a:cxnSpLocks/>
            </p:cNvCxnSpPr>
            <p:nvPr/>
          </p:nvCxnSpPr>
          <p:spPr>
            <a:xfrm>
              <a:off x="4854441" y="4415866"/>
              <a:ext cx="0" cy="84952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5DF7426C-920A-415F-8615-63B31F6DACB5}"/>
                </a:ext>
              </a:extLst>
            </p:cNvPr>
            <p:cNvSpPr txBox="1"/>
            <p:nvPr/>
          </p:nvSpPr>
          <p:spPr>
            <a:xfrm>
              <a:off x="7022910" y="5341127"/>
              <a:ext cx="1766341" cy="400110"/>
            </a:xfrm>
            <a:prstGeom prst="rect">
              <a:avLst/>
            </a:prstGeom>
            <a:solidFill>
              <a:srgbClr val="FFFFFF"/>
            </a:solidFill>
            <a:ln>
              <a:solidFill>
                <a:schemeClr val="tx1"/>
              </a:solidFill>
            </a:ln>
          </p:spPr>
          <p:txBody>
            <a:bodyPr wrap="square" rtlCol="0">
              <a:spAutoFit/>
            </a:bodyPr>
            <a:lstStyle/>
            <a:p>
              <a:pPr algn="ctr"/>
              <a:r>
                <a:rPr lang="en-US" altLang="ja-JP" sz="2000" dirty="0">
                  <a:latin typeface="Hiragino Maru Gothic Pro W4" panose="020F0400000000000000" pitchFamily="34" charset="-128"/>
                  <a:ea typeface="Hiragino Maru Gothic Pro W4" panose="020F0400000000000000" pitchFamily="34" charset="-128"/>
                </a:rPr>
                <a:t>SPring-8</a:t>
              </a:r>
            </a:p>
          </p:txBody>
        </p:sp>
        <p:sp>
          <p:nvSpPr>
            <p:cNvPr id="7" name="テキスト ボックス 6">
              <a:extLst>
                <a:ext uri="{FF2B5EF4-FFF2-40B4-BE49-F238E27FC236}">
                  <a16:creationId xmlns:a16="http://schemas.microsoft.com/office/drawing/2014/main" id="{578F0B77-C733-47DB-41EC-849166BD2252}"/>
                </a:ext>
              </a:extLst>
            </p:cNvPr>
            <p:cNvSpPr txBox="1"/>
            <p:nvPr/>
          </p:nvSpPr>
          <p:spPr>
            <a:xfrm>
              <a:off x="3806377" y="4092701"/>
              <a:ext cx="1314995" cy="369332"/>
            </a:xfrm>
            <a:prstGeom prst="rect">
              <a:avLst/>
            </a:prstGeom>
            <a:solidFill>
              <a:srgbClr val="FFFFFF"/>
            </a:solidFill>
            <a:ln>
              <a:solidFill>
                <a:schemeClr val="tx1"/>
              </a:solidFill>
            </a:ln>
          </p:spPr>
          <p:txBody>
            <a:bodyPr wrap="square" rtlCol="0">
              <a:spAutoFit/>
            </a:bodyPr>
            <a:lstStyle/>
            <a:p>
              <a:pPr algn="ctr"/>
              <a:r>
                <a:rPr lang="en-US" altLang="ja-JP" dirty="0">
                  <a:latin typeface="Hiragino Maru Gothic Pro W4" panose="020F0400000000000000" pitchFamily="34" charset="-128"/>
                  <a:ea typeface="Hiragino Maru Gothic Pro W4" panose="020F0400000000000000" pitchFamily="34" charset="-128"/>
                </a:rPr>
                <a:t>SACLA</a:t>
              </a:r>
            </a:p>
          </p:txBody>
        </p:sp>
        <p:cxnSp>
          <p:nvCxnSpPr>
            <p:cNvPr id="8" name="直線コネクタ 7">
              <a:extLst>
                <a:ext uri="{FF2B5EF4-FFF2-40B4-BE49-F238E27FC236}">
                  <a16:creationId xmlns:a16="http://schemas.microsoft.com/office/drawing/2014/main" id="{ACC59B3B-1E11-E15E-DF8C-87EB74FEE66C}"/>
                </a:ext>
              </a:extLst>
            </p:cNvPr>
            <p:cNvCxnSpPr>
              <a:cxnSpLocks/>
            </p:cNvCxnSpPr>
            <p:nvPr/>
          </p:nvCxnSpPr>
          <p:spPr>
            <a:xfrm>
              <a:off x="8081808" y="4705661"/>
              <a:ext cx="0" cy="6425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aphicFrame>
        <p:nvGraphicFramePr>
          <p:cNvPr id="9" name="表 8">
            <a:extLst>
              <a:ext uri="{FF2B5EF4-FFF2-40B4-BE49-F238E27FC236}">
                <a16:creationId xmlns:a16="http://schemas.microsoft.com/office/drawing/2014/main" id="{05178E53-0BD1-5382-5EDA-6ED91ED145FC}"/>
              </a:ext>
            </a:extLst>
          </p:cNvPr>
          <p:cNvGraphicFramePr>
            <a:graphicFrameLocks noGrp="1"/>
          </p:cNvGraphicFramePr>
          <p:nvPr>
            <p:extLst>
              <p:ext uri="{D42A27DB-BD31-4B8C-83A1-F6EECF244321}">
                <p14:modId xmlns:p14="http://schemas.microsoft.com/office/powerpoint/2010/main" val="2355355508"/>
              </p:ext>
            </p:extLst>
          </p:nvPr>
        </p:nvGraphicFramePr>
        <p:xfrm>
          <a:off x="158945" y="943085"/>
          <a:ext cx="5347062" cy="2895600"/>
        </p:xfrm>
        <a:graphic>
          <a:graphicData uri="http://schemas.openxmlformats.org/drawingml/2006/table">
            <a:tbl>
              <a:tblPr firstRow="1" firstCol="1" bandRow="1">
                <a:tableStyleId>{5C22544A-7EE6-4342-B048-85BDC9FD1C3A}</a:tableStyleId>
              </a:tblPr>
              <a:tblGrid>
                <a:gridCol w="2490651">
                  <a:extLst>
                    <a:ext uri="{9D8B030D-6E8A-4147-A177-3AD203B41FA5}">
                      <a16:colId xmlns:a16="http://schemas.microsoft.com/office/drawing/2014/main" val="3300176927"/>
                    </a:ext>
                  </a:extLst>
                </a:gridCol>
                <a:gridCol w="2856411">
                  <a:extLst>
                    <a:ext uri="{9D8B030D-6E8A-4147-A177-3AD203B41FA5}">
                      <a16:colId xmlns:a16="http://schemas.microsoft.com/office/drawing/2014/main" val="1121996436"/>
                    </a:ext>
                  </a:extLst>
                </a:gridCol>
              </a:tblGrid>
              <a:tr h="228600">
                <a:tc>
                  <a:txBody>
                    <a:bodyPr/>
                    <a:lstStyle/>
                    <a:p>
                      <a:pPr algn="ctr"/>
                      <a:r>
                        <a:rPr lang="en-US" sz="2000" b="0" i="0" kern="100" dirty="0">
                          <a:effectLst/>
                          <a:latin typeface="+mn-lt"/>
                          <a:ea typeface="HGMaruGothicMPRO" panose="020F0600000000000000" pitchFamily="34" charset="-128"/>
                        </a:rPr>
                        <a:t> </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tc>
                <a:tc>
                  <a:txBody>
                    <a:bodyPr/>
                    <a:lstStyle/>
                    <a:p>
                      <a:pPr algn="ctr"/>
                      <a:r>
                        <a:rPr lang="en-US" sz="2000" b="0" i="0" kern="100" dirty="0">
                          <a:effectLst/>
                          <a:latin typeface="+mn-lt"/>
                          <a:ea typeface="HGMaruGothicMPRO" panose="020F0600000000000000" pitchFamily="34" charset="-128"/>
                        </a:rPr>
                        <a:t>SPring-8</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tc>
                <a:extLst>
                  <a:ext uri="{0D108BD9-81ED-4DB2-BD59-A6C34878D82A}">
                    <a16:rowId xmlns:a16="http://schemas.microsoft.com/office/drawing/2014/main" val="445884932"/>
                  </a:ext>
                </a:extLst>
              </a:tr>
              <a:tr h="228600">
                <a:tc>
                  <a:txBody>
                    <a:bodyPr/>
                    <a:lstStyle/>
                    <a:p>
                      <a:pPr algn="ctr"/>
                      <a:r>
                        <a:rPr lang="en-US" sz="2000" b="0" i="0" kern="100" dirty="0">
                          <a:effectLst/>
                          <a:latin typeface="+mn-lt"/>
                          <a:ea typeface="HGMaruGothicMPRO" panose="020F0600000000000000" pitchFamily="34" charset="-128"/>
                        </a:rPr>
                        <a:t>Beam energy (GeV)</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tc>
                  <a:txBody>
                    <a:bodyPr/>
                    <a:lstStyle/>
                    <a:p>
                      <a:pPr algn="ctr"/>
                      <a:r>
                        <a:rPr lang="en-US" sz="2000" b="0" i="0" kern="100" dirty="0">
                          <a:effectLst/>
                          <a:latin typeface="+mn-lt"/>
                          <a:ea typeface="HGMaruGothicMPRO" panose="020F0600000000000000" pitchFamily="34" charset="-128"/>
                        </a:rPr>
                        <a:t>8</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extLst>
                  <a:ext uri="{0D108BD9-81ED-4DB2-BD59-A6C34878D82A}">
                    <a16:rowId xmlns:a16="http://schemas.microsoft.com/office/drawing/2014/main" val="269072254"/>
                  </a:ext>
                </a:extLst>
              </a:tr>
              <a:tr h="228600">
                <a:tc>
                  <a:txBody>
                    <a:bodyPr/>
                    <a:lstStyle/>
                    <a:p>
                      <a:pPr algn="ctr"/>
                      <a:r>
                        <a:rPr lang="en-US" sz="2000" b="0" i="0" kern="100" dirty="0">
                          <a:effectLst/>
                          <a:latin typeface="+mn-lt"/>
                          <a:ea typeface="HGMaruGothicMPRO" panose="020F0600000000000000" pitchFamily="34" charset="-128"/>
                        </a:rPr>
                        <a:t>Stored current (mA)</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tc>
                  <a:txBody>
                    <a:bodyPr/>
                    <a:lstStyle/>
                    <a:p>
                      <a:pPr algn="ctr"/>
                      <a:r>
                        <a:rPr lang="en-US" sz="2000" b="0" i="0" kern="100" dirty="0">
                          <a:effectLst/>
                          <a:latin typeface="+mn-lt"/>
                          <a:ea typeface="HGMaruGothicMPRO" panose="020F0600000000000000" pitchFamily="34" charset="-128"/>
                        </a:rPr>
                        <a:t>100</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extLst>
                  <a:ext uri="{0D108BD9-81ED-4DB2-BD59-A6C34878D82A}">
                    <a16:rowId xmlns:a16="http://schemas.microsoft.com/office/drawing/2014/main" val="3506986214"/>
                  </a:ext>
                </a:extLst>
              </a:tr>
              <a:tr h="228600">
                <a:tc>
                  <a:txBody>
                    <a:bodyPr/>
                    <a:lstStyle/>
                    <a:p>
                      <a:pPr algn="ctr"/>
                      <a:r>
                        <a:rPr lang="en-US" sz="2000" b="0" i="0" kern="100" dirty="0">
                          <a:effectLst/>
                          <a:latin typeface="+mn-lt"/>
                          <a:ea typeface="HGMaruGothicMPRO" panose="020F0600000000000000" pitchFamily="34" charset="-128"/>
                        </a:rPr>
                        <a:t>Circumference (m)</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tc>
                  <a:txBody>
                    <a:bodyPr/>
                    <a:lstStyle/>
                    <a:p>
                      <a:pPr algn="ctr"/>
                      <a:r>
                        <a:rPr lang="en-US" sz="2000" b="0" i="0" kern="100" dirty="0">
                          <a:effectLst/>
                          <a:latin typeface="+mn-lt"/>
                          <a:ea typeface="HGMaruGothicMPRO" panose="020F0600000000000000" pitchFamily="34" charset="-128"/>
                        </a:rPr>
                        <a:t>1435.95</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extLst>
                  <a:ext uri="{0D108BD9-81ED-4DB2-BD59-A6C34878D82A}">
                    <a16:rowId xmlns:a16="http://schemas.microsoft.com/office/drawing/2014/main" val="3253794095"/>
                  </a:ext>
                </a:extLst>
              </a:tr>
              <a:tr h="275318">
                <a:tc>
                  <a:txBody>
                    <a:bodyPr/>
                    <a:lstStyle/>
                    <a:p>
                      <a:pPr algn="ctr"/>
                      <a:r>
                        <a:rPr lang="en-US" altLang="ja-JP" sz="2000" b="0" i="0" kern="100" dirty="0">
                          <a:effectLst/>
                          <a:latin typeface="+mn-lt"/>
                          <a:ea typeface="HGMaruGothicMPRO" panose="020F0600000000000000" pitchFamily="34" charset="-128"/>
                          <a:cs typeface="Times New Roman" panose="02020603050405020304" pitchFamily="18" charset="0"/>
                        </a:rPr>
                        <a:t># cells</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tc>
                  <a:txBody>
                    <a:bodyPr/>
                    <a:lstStyle/>
                    <a:p>
                      <a:pPr algn="ctr"/>
                      <a:r>
                        <a:rPr lang="en-US" altLang="ja-JP" sz="2000" b="0" i="0" kern="100" dirty="0">
                          <a:effectLst/>
                          <a:latin typeface="+mn-lt"/>
                          <a:ea typeface="HGMaruGothicMPRO" panose="020F0600000000000000" pitchFamily="34" charset="-128"/>
                          <a:cs typeface="Times New Roman" panose="02020603050405020304" pitchFamily="18" charset="0"/>
                        </a:rPr>
                        <a:t>44 arc cells + 4 straights</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extLst>
                  <a:ext uri="{0D108BD9-81ED-4DB2-BD59-A6C34878D82A}">
                    <a16:rowId xmlns:a16="http://schemas.microsoft.com/office/drawing/2014/main" val="1786484799"/>
                  </a:ext>
                </a:extLst>
              </a:tr>
              <a:tr h="457200">
                <a:tc>
                  <a:txBody>
                    <a:bodyPr/>
                    <a:lstStyle/>
                    <a:p>
                      <a:pPr algn="ctr"/>
                      <a:r>
                        <a:rPr lang="en-US" sz="2000" b="0" i="0" kern="100" dirty="0">
                          <a:effectLst/>
                          <a:latin typeface="+mn-lt"/>
                          <a:ea typeface="HGMaruGothicMPRO" panose="020F0600000000000000" pitchFamily="34" charset="-128"/>
                        </a:rPr>
                        <a:t>Lattice</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tc>
                  <a:txBody>
                    <a:bodyPr/>
                    <a:lstStyle/>
                    <a:p>
                      <a:pPr algn="ctr"/>
                      <a:r>
                        <a:rPr lang="en-US" sz="2000" b="0" i="0" kern="100" dirty="0">
                          <a:effectLst/>
                          <a:latin typeface="+mn-lt"/>
                          <a:ea typeface="HGMaruGothicMPRO" panose="020F0600000000000000" pitchFamily="34" charset="-128"/>
                        </a:rPr>
                        <a:t>Double bend</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extLst>
                  <a:ext uri="{0D108BD9-81ED-4DB2-BD59-A6C34878D82A}">
                    <a16:rowId xmlns:a16="http://schemas.microsoft.com/office/drawing/2014/main" val="1342691491"/>
                  </a:ext>
                </a:extLst>
              </a:tr>
              <a:tr h="228600">
                <a:tc>
                  <a:txBody>
                    <a:bodyPr/>
                    <a:lstStyle/>
                    <a:p>
                      <a:pPr algn="ctr"/>
                      <a:r>
                        <a:rPr lang="en-US" sz="2000" b="0" i="0" kern="100" dirty="0">
                          <a:effectLst/>
                          <a:latin typeface="+mn-lt"/>
                          <a:ea typeface="HGMaruGothicMPRO" panose="020F0600000000000000" pitchFamily="34" charset="-128"/>
                        </a:rPr>
                        <a:t>Emittance (</a:t>
                      </a:r>
                      <a:r>
                        <a:rPr lang="en-US" sz="2000" b="0" i="0" kern="100" dirty="0" err="1">
                          <a:effectLst/>
                          <a:latin typeface="+mn-lt"/>
                          <a:ea typeface="HGMaruGothicMPRO" panose="020F0600000000000000" pitchFamily="34" charset="-128"/>
                        </a:rPr>
                        <a:t>nmrad</a:t>
                      </a:r>
                      <a:r>
                        <a:rPr lang="en-US" sz="2000" b="0" i="0" kern="100" dirty="0">
                          <a:effectLst/>
                          <a:latin typeface="+mn-lt"/>
                          <a:ea typeface="HGMaruGothicMPRO" panose="020F0600000000000000" pitchFamily="34" charset="-128"/>
                        </a:rPr>
                        <a:t>)</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tc>
                  <a:txBody>
                    <a:bodyPr/>
                    <a:lstStyle/>
                    <a:p>
                      <a:pPr algn="ctr"/>
                      <a:r>
                        <a:rPr lang="en-US" sz="2000" b="0" i="0" kern="100" dirty="0">
                          <a:effectLst/>
                          <a:latin typeface="+mn-lt"/>
                          <a:ea typeface="HGMaruGothicMPRO" panose="020F0600000000000000" pitchFamily="34" charset="-128"/>
                        </a:rPr>
                        <a:t>2.4</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extLst>
                  <a:ext uri="{0D108BD9-81ED-4DB2-BD59-A6C34878D82A}">
                    <a16:rowId xmlns:a16="http://schemas.microsoft.com/office/drawing/2014/main" val="1865023724"/>
                  </a:ext>
                </a:extLst>
              </a:tr>
              <a:tr h="228600">
                <a:tc>
                  <a:txBody>
                    <a:bodyPr/>
                    <a:lstStyle/>
                    <a:p>
                      <a:pPr algn="ctr"/>
                      <a:r>
                        <a:rPr lang="en-US" altLang="ja-JP" sz="2000" b="0" i="0" kern="100" dirty="0">
                          <a:effectLst/>
                          <a:latin typeface="+mn-lt"/>
                          <a:ea typeface="HGMaruGothicMPRO" panose="020F0600000000000000" pitchFamily="34" charset="-128"/>
                          <a:cs typeface="Times New Roman" panose="02020603050405020304" pitchFamily="18" charset="0"/>
                        </a:rPr>
                        <a:t># Beam Lines</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tc>
                  <a:txBody>
                    <a:bodyPr/>
                    <a:lstStyle/>
                    <a:p>
                      <a:pPr algn="ctr"/>
                      <a:r>
                        <a:rPr lang="en-US" altLang="ja-JP" sz="2000" b="0" i="0" kern="100" dirty="0">
                          <a:effectLst/>
                          <a:latin typeface="+mn-lt"/>
                          <a:ea typeface="HGMaruGothicMPRO" panose="020F0600000000000000" pitchFamily="34" charset="-128"/>
                          <a:cs typeface="Times New Roman" panose="02020603050405020304" pitchFamily="18" charset="0"/>
                        </a:rPr>
                        <a:t>62</a:t>
                      </a:r>
                      <a:endParaRPr lang="ja-JP" sz="2000" b="0" i="0" kern="100">
                        <a:effectLst/>
                        <a:latin typeface="+mn-lt"/>
                        <a:ea typeface="HGMaruGothicMPRO" panose="020F0600000000000000" pitchFamily="34" charset="-128"/>
                        <a:cs typeface="Times New Roman" panose="02020603050405020304" pitchFamily="18" charset="0"/>
                      </a:endParaRPr>
                    </a:p>
                  </a:txBody>
                  <a:tcPr marL="51435" marR="51435" marT="0" marB="0" anchor="ctr"/>
                </a:tc>
                <a:extLst>
                  <a:ext uri="{0D108BD9-81ED-4DB2-BD59-A6C34878D82A}">
                    <a16:rowId xmlns:a16="http://schemas.microsoft.com/office/drawing/2014/main" val="3280498428"/>
                  </a:ext>
                </a:extLst>
              </a:tr>
            </a:tbl>
          </a:graphicData>
        </a:graphic>
      </p:graphicFrame>
      <p:pic>
        <p:nvPicPr>
          <p:cNvPr id="14" name="図 13" descr="グラフ, 棒グラフ&#10;&#10;自動的に生成された説明">
            <a:extLst>
              <a:ext uri="{FF2B5EF4-FFF2-40B4-BE49-F238E27FC236}">
                <a16:creationId xmlns:a16="http://schemas.microsoft.com/office/drawing/2014/main" id="{A7EB3CFB-FED4-901D-AE7D-EBF946459C2F}"/>
              </a:ext>
            </a:extLst>
          </p:cNvPr>
          <p:cNvPicPr>
            <a:picLocks noChangeAspect="1"/>
          </p:cNvPicPr>
          <p:nvPr/>
        </p:nvPicPr>
        <p:blipFill>
          <a:blip r:embed="rId4"/>
          <a:stretch>
            <a:fillRect/>
          </a:stretch>
        </p:blipFill>
        <p:spPr>
          <a:xfrm>
            <a:off x="7338255" y="809118"/>
            <a:ext cx="4853745" cy="6044409"/>
          </a:xfrm>
          <a:prstGeom prst="rect">
            <a:avLst/>
          </a:prstGeom>
        </p:spPr>
      </p:pic>
      <p:sp>
        <p:nvSpPr>
          <p:cNvPr id="15" name="テキスト ボックス 14">
            <a:extLst>
              <a:ext uri="{FF2B5EF4-FFF2-40B4-BE49-F238E27FC236}">
                <a16:creationId xmlns:a16="http://schemas.microsoft.com/office/drawing/2014/main" id="{A7F000D0-C6A0-F637-B31F-E6AB82EA4192}"/>
              </a:ext>
            </a:extLst>
          </p:cNvPr>
          <p:cNvSpPr txBox="1"/>
          <p:nvPr/>
        </p:nvSpPr>
        <p:spPr>
          <a:xfrm>
            <a:off x="5209750" y="3898389"/>
            <a:ext cx="1951175" cy="369332"/>
          </a:xfrm>
          <a:prstGeom prst="rect">
            <a:avLst/>
          </a:prstGeom>
          <a:solidFill>
            <a:schemeClr val="accent6">
              <a:lumMod val="20000"/>
              <a:lumOff val="80000"/>
            </a:schemeClr>
          </a:solidFill>
        </p:spPr>
        <p:txBody>
          <a:bodyPr wrap="none" rtlCol="0">
            <a:spAutoFit/>
          </a:bodyPr>
          <a:lstStyle/>
          <a:p>
            <a:r>
              <a:rPr kumimoji="1" lang="en-US" altLang="ja-JP" dirty="0"/>
              <a:t>Four RF stations</a:t>
            </a:r>
            <a:endParaRPr kumimoji="1" lang="ja-JP" altLang="en-US"/>
          </a:p>
        </p:txBody>
      </p:sp>
      <p:sp>
        <p:nvSpPr>
          <p:cNvPr id="16" name="テキスト ボックス 15">
            <a:extLst>
              <a:ext uri="{FF2B5EF4-FFF2-40B4-BE49-F238E27FC236}">
                <a16:creationId xmlns:a16="http://schemas.microsoft.com/office/drawing/2014/main" id="{F52B5201-DCC9-EEEA-0ADC-1F125011FAA7}"/>
              </a:ext>
            </a:extLst>
          </p:cNvPr>
          <p:cNvSpPr txBox="1"/>
          <p:nvPr/>
        </p:nvSpPr>
        <p:spPr>
          <a:xfrm>
            <a:off x="5043698" y="4622230"/>
            <a:ext cx="242374" cy="200055"/>
          </a:xfrm>
          <a:prstGeom prst="rect">
            <a:avLst/>
          </a:prstGeom>
          <a:solidFill>
            <a:schemeClr val="accent6">
              <a:lumMod val="20000"/>
              <a:lumOff val="80000"/>
            </a:schemeClr>
          </a:solidFill>
        </p:spPr>
        <p:txBody>
          <a:bodyPr wrap="none" rtlCol="0">
            <a:spAutoFit/>
          </a:bodyPr>
          <a:lstStyle/>
          <a:p>
            <a:r>
              <a:rPr kumimoji="1" lang="en-US" altLang="ja-JP" sz="700" dirty="0"/>
              <a:t>A</a:t>
            </a:r>
            <a:endParaRPr kumimoji="1" lang="ja-JP" altLang="en-US" sz="700"/>
          </a:p>
        </p:txBody>
      </p:sp>
      <p:sp>
        <p:nvSpPr>
          <p:cNvPr id="17" name="テキスト ボックス 16">
            <a:extLst>
              <a:ext uri="{FF2B5EF4-FFF2-40B4-BE49-F238E27FC236}">
                <a16:creationId xmlns:a16="http://schemas.microsoft.com/office/drawing/2014/main" id="{73CCA5D1-8691-6F85-917E-7391A977854B}"/>
              </a:ext>
            </a:extLst>
          </p:cNvPr>
          <p:cNvSpPr txBox="1"/>
          <p:nvPr/>
        </p:nvSpPr>
        <p:spPr>
          <a:xfrm>
            <a:off x="4352680" y="4554036"/>
            <a:ext cx="251992" cy="200055"/>
          </a:xfrm>
          <a:prstGeom prst="rect">
            <a:avLst/>
          </a:prstGeom>
          <a:solidFill>
            <a:schemeClr val="accent6">
              <a:lumMod val="20000"/>
              <a:lumOff val="80000"/>
            </a:schemeClr>
          </a:solidFill>
        </p:spPr>
        <p:txBody>
          <a:bodyPr wrap="none" rtlCol="0">
            <a:spAutoFit/>
          </a:bodyPr>
          <a:lstStyle/>
          <a:p>
            <a:r>
              <a:rPr kumimoji="1" lang="en-US" altLang="ja-JP" sz="700" dirty="0"/>
              <a:t>D</a:t>
            </a:r>
            <a:endParaRPr kumimoji="1" lang="ja-JP" altLang="en-US" sz="700"/>
          </a:p>
        </p:txBody>
      </p:sp>
      <p:sp>
        <p:nvSpPr>
          <p:cNvPr id="18" name="テキスト ボックス 17">
            <a:extLst>
              <a:ext uri="{FF2B5EF4-FFF2-40B4-BE49-F238E27FC236}">
                <a16:creationId xmlns:a16="http://schemas.microsoft.com/office/drawing/2014/main" id="{5CD660ED-F93C-B725-61FA-0A81D1B8751E}"/>
              </a:ext>
            </a:extLst>
          </p:cNvPr>
          <p:cNvSpPr txBox="1"/>
          <p:nvPr/>
        </p:nvSpPr>
        <p:spPr>
          <a:xfrm>
            <a:off x="4241000" y="4261810"/>
            <a:ext cx="245580" cy="200055"/>
          </a:xfrm>
          <a:prstGeom prst="rect">
            <a:avLst/>
          </a:prstGeom>
          <a:solidFill>
            <a:schemeClr val="accent6">
              <a:lumMod val="20000"/>
              <a:lumOff val="80000"/>
            </a:schemeClr>
          </a:solidFill>
        </p:spPr>
        <p:txBody>
          <a:bodyPr wrap="none" rtlCol="0">
            <a:spAutoFit/>
          </a:bodyPr>
          <a:lstStyle/>
          <a:p>
            <a:r>
              <a:rPr kumimoji="1" lang="en-US" altLang="ja-JP" sz="700" dirty="0"/>
              <a:t>C</a:t>
            </a:r>
            <a:endParaRPr kumimoji="1" lang="ja-JP" altLang="en-US" sz="700"/>
          </a:p>
        </p:txBody>
      </p:sp>
      <p:sp>
        <p:nvSpPr>
          <p:cNvPr id="19" name="テキスト ボックス 18">
            <a:extLst>
              <a:ext uri="{FF2B5EF4-FFF2-40B4-BE49-F238E27FC236}">
                <a16:creationId xmlns:a16="http://schemas.microsoft.com/office/drawing/2014/main" id="{B7544607-D9A1-B6BE-EBF1-934B0C007A1D}"/>
              </a:ext>
            </a:extLst>
          </p:cNvPr>
          <p:cNvSpPr txBox="1"/>
          <p:nvPr/>
        </p:nvSpPr>
        <p:spPr>
          <a:xfrm>
            <a:off x="4979295" y="4361394"/>
            <a:ext cx="245580" cy="200055"/>
          </a:xfrm>
          <a:prstGeom prst="rect">
            <a:avLst/>
          </a:prstGeom>
          <a:solidFill>
            <a:schemeClr val="accent6">
              <a:lumMod val="20000"/>
              <a:lumOff val="80000"/>
            </a:schemeClr>
          </a:solidFill>
        </p:spPr>
        <p:txBody>
          <a:bodyPr wrap="none" rtlCol="0">
            <a:spAutoFit/>
          </a:bodyPr>
          <a:lstStyle/>
          <a:p>
            <a:r>
              <a:rPr lang="en-US" altLang="ja-JP" sz="700" dirty="0"/>
              <a:t>B</a:t>
            </a:r>
            <a:endParaRPr kumimoji="1" lang="ja-JP" altLang="en-US" sz="700"/>
          </a:p>
        </p:txBody>
      </p:sp>
    </p:spTree>
    <p:extLst>
      <p:ext uri="{BB962C8B-B14F-4D97-AF65-F5344CB8AC3E}">
        <p14:creationId xmlns:p14="http://schemas.microsoft.com/office/powerpoint/2010/main" val="1739447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D65835-FC31-0EEE-B8D6-8123F2C4B5D9}"/>
              </a:ext>
            </a:extLst>
          </p:cNvPr>
          <p:cNvSpPr>
            <a:spLocks noGrp="1"/>
          </p:cNvSpPr>
          <p:nvPr>
            <p:ph type="title"/>
          </p:nvPr>
        </p:nvSpPr>
        <p:spPr>
          <a:xfrm>
            <a:off x="393568" y="172770"/>
            <a:ext cx="5869300" cy="732155"/>
          </a:xfrm>
        </p:spPr>
        <p:txBody>
          <a:bodyPr/>
          <a:lstStyle/>
          <a:p>
            <a:r>
              <a:rPr kumimoji="1" lang="en-US" altLang="ja-JP" dirty="0"/>
              <a:t>SPring-8      RF system</a:t>
            </a:r>
            <a:endParaRPr kumimoji="1" lang="ja-JP" altLang="en-US"/>
          </a:p>
        </p:txBody>
      </p:sp>
      <p:pic>
        <p:nvPicPr>
          <p:cNvPr id="5" name="図 4" descr="屋内, 天井, 人, テーブル が含まれている画像&#10;&#10;自動的に生成された説明">
            <a:extLst>
              <a:ext uri="{FF2B5EF4-FFF2-40B4-BE49-F238E27FC236}">
                <a16:creationId xmlns:a16="http://schemas.microsoft.com/office/drawing/2014/main" id="{DE09A5C4-A2D6-DECA-1CDB-53D63904EBD2}"/>
              </a:ext>
            </a:extLst>
          </p:cNvPr>
          <p:cNvPicPr>
            <a:picLocks noChangeAspect="1"/>
          </p:cNvPicPr>
          <p:nvPr/>
        </p:nvPicPr>
        <p:blipFill>
          <a:blip r:embed="rId3"/>
          <a:stretch>
            <a:fillRect/>
          </a:stretch>
        </p:blipFill>
        <p:spPr>
          <a:xfrm>
            <a:off x="230487" y="3873694"/>
            <a:ext cx="3890313" cy="2904767"/>
          </a:xfrm>
          <a:prstGeom prst="rect">
            <a:avLst/>
          </a:prstGeom>
        </p:spPr>
      </p:pic>
      <p:sp>
        <p:nvSpPr>
          <p:cNvPr id="10" name="テキスト ボックス 9">
            <a:extLst>
              <a:ext uri="{FF2B5EF4-FFF2-40B4-BE49-F238E27FC236}">
                <a16:creationId xmlns:a16="http://schemas.microsoft.com/office/drawing/2014/main" id="{B01A3D3F-3474-277E-76FB-A19115F627ED}"/>
              </a:ext>
            </a:extLst>
          </p:cNvPr>
          <p:cNvSpPr txBox="1"/>
          <p:nvPr/>
        </p:nvSpPr>
        <p:spPr>
          <a:xfrm>
            <a:off x="42367" y="942089"/>
            <a:ext cx="4956157" cy="2677656"/>
          </a:xfrm>
          <a:prstGeom prst="rect">
            <a:avLst/>
          </a:prstGeom>
          <a:noFill/>
        </p:spPr>
        <p:txBody>
          <a:bodyPr wrap="square" rtlCol="0">
            <a:spAutoFit/>
          </a:bodyPr>
          <a:lstStyle/>
          <a:p>
            <a:r>
              <a:rPr kumimoji="1" lang="en-US" altLang="ja-JP" sz="2400" dirty="0"/>
              <a:t>RF station:</a:t>
            </a:r>
          </a:p>
          <a:p>
            <a:r>
              <a:rPr kumimoji="1" lang="en-US" altLang="ja-JP" sz="2400" dirty="0"/>
              <a:t>    0.5 MV x 8 bell-shaped cavities</a:t>
            </a:r>
          </a:p>
          <a:p>
            <a:r>
              <a:rPr kumimoji="1" lang="en-US" altLang="ja-JP" sz="2400" dirty="0"/>
              <a:t>    = 4MV</a:t>
            </a:r>
          </a:p>
          <a:p>
            <a:endParaRPr lang="en-US" altLang="ja-JP" sz="2400" dirty="0"/>
          </a:p>
          <a:p>
            <a:r>
              <a:rPr kumimoji="1" lang="en-US" altLang="ja-JP" sz="2400" dirty="0"/>
              <a:t>4 MV x 4 RF stations = 16 MV</a:t>
            </a:r>
          </a:p>
          <a:p>
            <a:endParaRPr lang="en-US" altLang="ja-JP" sz="2400" dirty="0"/>
          </a:p>
          <a:p>
            <a:r>
              <a:rPr kumimoji="1" lang="en-US" altLang="ja-JP" sz="2400" dirty="0"/>
              <a:t>Use klystron</a:t>
            </a:r>
            <a:endParaRPr kumimoji="1" lang="ja-JP" altLang="en-US" sz="2400"/>
          </a:p>
        </p:txBody>
      </p:sp>
      <p:grpSp>
        <p:nvGrpSpPr>
          <p:cNvPr id="8" name="グループ化 7">
            <a:extLst>
              <a:ext uri="{FF2B5EF4-FFF2-40B4-BE49-F238E27FC236}">
                <a16:creationId xmlns:a16="http://schemas.microsoft.com/office/drawing/2014/main" id="{4D635350-9455-6890-1713-9B3E20262FAC}"/>
              </a:ext>
            </a:extLst>
          </p:cNvPr>
          <p:cNvGrpSpPr/>
          <p:nvPr/>
        </p:nvGrpSpPr>
        <p:grpSpPr>
          <a:xfrm>
            <a:off x="5058138" y="1143127"/>
            <a:ext cx="7099918" cy="5635334"/>
            <a:chOff x="5058138" y="1143127"/>
            <a:chExt cx="7099918" cy="5635334"/>
          </a:xfrm>
        </p:grpSpPr>
        <p:grpSp>
          <p:nvGrpSpPr>
            <p:cNvPr id="15" name="グループ化 14">
              <a:extLst>
                <a:ext uri="{FF2B5EF4-FFF2-40B4-BE49-F238E27FC236}">
                  <a16:creationId xmlns:a16="http://schemas.microsoft.com/office/drawing/2014/main" id="{E526696D-2C7E-5F37-09D1-282D665DBCCF}"/>
                </a:ext>
              </a:extLst>
            </p:cNvPr>
            <p:cNvGrpSpPr/>
            <p:nvPr/>
          </p:nvGrpSpPr>
          <p:grpSpPr>
            <a:xfrm>
              <a:off x="5058138" y="1143127"/>
              <a:ext cx="6997938" cy="5635334"/>
              <a:chOff x="5194063" y="1316944"/>
              <a:chExt cx="6997938" cy="5635334"/>
            </a:xfrm>
          </p:grpSpPr>
          <p:pic>
            <p:nvPicPr>
              <p:cNvPr id="9" name="図 8" descr="ダイアグラム&#10;&#10;自動的に生成された説明">
                <a:extLst>
                  <a:ext uri="{FF2B5EF4-FFF2-40B4-BE49-F238E27FC236}">
                    <a16:creationId xmlns:a16="http://schemas.microsoft.com/office/drawing/2014/main" id="{AD1881B0-97E9-848B-987C-142D76DCFA81}"/>
                  </a:ext>
                </a:extLst>
              </p:cNvPr>
              <p:cNvPicPr>
                <a:picLocks noChangeAspect="1"/>
              </p:cNvPicPr>
              <p:nvPr/>
            </p:nvPicPr>
            <p:blipFill>
              <a:blip r:embed="rId4"/>
              <a:stretch>
                <a:fillRect/>
              </a:stretch>
            </p:blipFill>
            <p:spPr>
              <a:xfrm>
                <a:off x="5194063" y="1316944"/>
                <a:ext cx="6997937" cy="5635334"/>
              </a:xfrm>
              <a:prstGeom prst="rect">
                <a:avLst/>
              </a:prstGeom>
            </p:spPr>
          </p:pic>
          <p:sp>
            <p:nvSpPr>
              <p:cNvPr id="12" name="正方形/長方形 11">
                <a:extLst>
                  <a:ext uri="{FF2B5EF4-FFF2-40B4-BE49-F238E27FC236}">
                    <a16:creationId xmlns:a16="http://schemas.microsoft.com/office/drawing/2014/main" id="{DCE68E6E-8644-9586-5C43-4AE43D734F56}"/>
                  </a:ext>
                </a:extLst>
              </p:cNvPr>
              <p:cNvSpPr/>
              <p:nvPr/>
            </p:nvSpPr>
            <p:spPr>
              <a:xfrm>
                <a:off x="10836877" y="1354109"/>
                <a:ext cx="1355124" cy="63353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A8C30F37-BDAF-DDB1-183B-20F4A7105635}"/>
                  </a:ext>
                </a:extLst>
              </p:cNvPr>
              <p:cNvSpPr/>
              <p:nvPr/>
            </p:nvSpPr>
            <p:spPr>
              <a:xfrm>
                <a:off x="11615351" y="4473145"/>
                <a:ext cx="572530" cy="11691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 name="正方形/長方形 3">
              <a:extLst>
                <a:ext uri="{FF2B5EF4-FFF2-40B4-BE49-F238E27FC236}">
                  <a16:creationId xmlns:a16="http://schemas.microsoft.com/office/drawing/2014/main" id="{28D8837D-D207-B4D4-5BE2-B19B14988CC5}"/>
                </a:ext>
              </a:extLst>
            </p:cNvPr>
            <p:cNvSpPr/>
            <p:nvPr/>
          </p:nvSpPr>
          <p:spPr>
            <a:xfrm>
              <a:off x="11585526" y="3117222"/>
              <a:ext cx="572530" cy="4893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6C226E97-6EEE-9071-846F-9340929A4FA3}"/>
                </a:ext>
              </a:extLst>
            </p:cNvPr>
            <p:cNvSpPr/>
            <p:nvPr/>
          </p:nvSpPr>
          <p:spPr>
            <a:xfrm>
              <a:off x="11269720" y="4299329"/>
              <a:ext cx="572530" cy="23063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3" name="P1060376.jpeg">
            <a:extLst>
              <a:ext uri="{FF2B5EF4-FFF2-40B4-BE49-F238E27FC236}">
                <a16:creationId xmlns:a16="http://schemas.microsoft.com/office/drawing/2014/main" id="{8236988D-86A4-C44E-C1C5-65F5A1E9CBA1}"/>
              </a:ext>
            </a:extLst>
          </p:cNvPr>
          <p:cNvPicPr>
            <a:picLocks/>
          </p:cNvPicPr>
          <p:nvPr/>
        </p:nvPicPr>
        <p:blipFill>
          <a:blip r:embed="rId5"/>
          <a:srcRect l="90" t="181" r="136" b="9981"/>
          <a:stretch>
            <a:fillRect/>
          </a:stretch>
        </p:blipFill>
        <p:spPr>
          <a:xfrm>
            <a:off x="6845825" y="16503"/>
            <a:ext cx="1668303" cy="1126624"/>
          </a:xfrm>
          <a:prstGeom prst="rect">
            <a:avLst/>
          </a:prstGeom>
          <a:ln w="12700">
            <a:miter lim="400000"/>
          </a:ln>
        </p:spPr>
      </p:pic>
      <p:pic>
        <p:nvPicPr>
          <p:cNvPr id="16" name="図 15" descr="コンピューターが置かれている部屋&#10;&#10;低い精度で自動的に生成された説明">
            <a:extLst>
              <a:ext uri="{FF2B5EF4-FFF2-40B4-BE49-F238E27FC236}">
                <a16:creationId xmlns:a16="http://schemas.microsoft.com/office/drawing/2014/main" id="{1E5D585D-7458-5495-FDD7-15AF451639F1}"/>
              </a:ext>
            </a:extLst>
          </p:cNvPr>
          <p:cNvPicPr>
            <a:picLocks noChangeAspect="1"/>
          </p:cNvPicPr>
          <p:nvPr/>
        </p:nvPicPr>
        <p:blipFill>
          <a:blip r:embed="rId6"/>
          <a:stretch>
            <a:fillRect/>
          </a:stretch>
        </p:blipFill>
        <p:spPr>
          <a:xfrm>
            <a:off x="4551373" y="4883920"/>
            <a:ext cx="2187456" cy="1640592"/>
          </a:xfrm>
          <a:prstGeom prst="rect">
            <a:avLst/>
          </a:prstGeom>
        </p:spPr>
      </p:pic>
      <p:pic>
        <p:nvPicPr>
          <p:cNvPr id="18" name="図 17" descr="屋内, テーブル, 建物, 座る が含まれている画像&#10;&#10;自動的に生成された説明">
            <a:extLst>
              <a:ext uri="{FF2B5EF4-FFF2-40B4-BE49-F238E27FC236}">
                <a16:creationId xmlns:a16="http://schemas.microsoft.com/office/drawing/2014/main" id="{F5AB3B30-0B45-ABF2-C342-B2B35244B52F}"/>
              </a:ext>
            </a:extLst>
          </p:cNvPr>
          <p:cNvPicPr>
            <a:picLocks noChangeAspect="1"/>
          </p:cNvPicPr>
          <p:nvPr/>
        </p:nvPicPr>
        <p:blipFill>
          <a:blip r:embed="rId7"/>
          <a:stretch>
            <a:fillRect/>
          </a:stretch>
        </p:blipFill>
        <p:spPr>
          <a:xfrm>
            <a:off x="9943742" y="16503"/>
            <a:ext cx="2248258" cy="1585416"/>
          </a:xfrm>
          <a:prstGeom prst="rect">
            <a:avLst/>
          </a:prstGeom>
        </p:spPr>
      </p:pic>
      <p:sp>
        <p:nvSpPr>
          <p:cNvPr id="7" name="テキスト ボックス 6">
            <a:extLst>
              <a:ext uri="{FF2B5EF4-FFF2-40B4-BE49-F238E27FC236}">
                <a16:creationId xmlns:a16="http://schemas.microsoft.com/office/drawing/2014/main" id="{7A260455-BB03-3463-B9D7-AFA7FF3DC5B4}"/>
              </a:ext>
            </a:extLst>
          </p:cNvPr>
          <p:cNvSpPr txBox="1"/>
          <p:nvPr/>
        </p:nvSpPr>
        <p:spPr>
          <a:xfrm>
            <a:off x="8833142" y="579815"/>
            <a:ext cx="1023037" cy="461665"/>
          </a:xfrm>
          <a:prstGeom prst="rect">
            <a:avLst/>
          </a:prstGeom>
          <a:noFill/>
        </p:spPr>
        <p:txBody>
          <a:bodyPr wrap="none" rtlCol="0">
            <a:spAutoFit/>
          </a:bodyPr>
          <a:lstStyle/>
          <a:p>
            <a:r>
              <a:rPr kumimoji="1" lang="en-US" altLang="ja-JP" sz="1200" dirty="0"/>
              <a:t>collector</a:t>
            </a:r>
          </a:p>
          <a:p>
            <a:r>
              <a:rPr lang="en-US" altLang="ja-JP" sz="1200" dirty="0"/>
              <a:t>&gt;650 L/min</a:t>
            </a:r>
            <a:endParaRPr kumimoji="1" lang="ja-JP" altLang="en-US" sz="1200"/>
          </a:p>
        </p:txBody>
      </p:sp>
      <p:sp>
        <p:nvSpPr>
          <p:cNvPr id="11" name="テキスト ボックス 10">
            <a:extLst>
              <a:ext uri="{FF2B5EF4-FFF2-40B4-BE49-F238E27FC236}">
                <a16:creationId xmlns:a16="http://schemas.microsoft.com/office/drawing/2014/main" id="{4CF4B892-1E74-F981-9A5B-23BF36D75AFB}"/>
              </a:ext>
            </a:extLst>
          </p:cNvPr>
          <p:cNvSpPr txBox="1"/>
          <p:nvPr/>
        </p:nvSpPr>
        <p:spPr>
          <a:xfrm>
            <a:off x="8557106" y="1366089"/>
            <a:ext cx="1689052" cy="1077218"/>
          </a:xfrm>
          <a:prstGeom prst="rect">
            <a:avLst/>
          </a:prstGeom>
          <a:solidFill>
            <a:srgbClr val="FFFFFF">
              <a:alpha val="41961"/>
            </a:srgbClr>
          </a:solidFill>
        </p:spPr>
        <p:txBody>
          <a:bodyPr wrap="square" rtlCol="0">
            <a:spAutoFit/>
          </a:bodyPr>
          <a:lstStyle/>
          <a:p>
            <a:r>
              <a:rPr kumimoji="1" lang="en-US" altLang="ja-JP" sz="1600" b="1" dirty="0">
                <a:solidFill>
                  <a:schemeClr val="tx2">
                    <a:lumMod val="75000"/>
                    <a:lumOff val="25000"/>
                  </a:schemeClr>
                </a:solidFill>
              </a:rPr>
              <a:t>system for Collector </a:t>
            </a:r>
          </a:p>
          <a:p>
            <a:r>
              <a:rPr kumimoji="1" lang="en-US" altLang="ja-JP" sz="1600" b="1" dirty="0">
                <a:solidFill>
                  <a:schemeClr val="tx2">
                    <a:lumMod val="75000"/>
                    <a:lumOff val="25000"/>
                  </a:schemeClr>
                </a:solidFill>
              </a:rPr>
              <a:t>&amp; dummy loads</a:t>
            </a:r>
            <a:endParaRPr kumimoji="1" lang="ja-JP" altLang="en-US" sz="1600" b="1">
              <a:solidFill>
                <a:schemeClr val="tx2">
                  <a:lumMod val="75000"/>
                  <a:lumOff val="25000"/>
                </a:schemeClr>
              </a:solidFill>
            </a:endParaRPr>
          </a:p>
        </p:txBody>
      </p:sp>
    </p:spTree>
    <p:extLst>
      <p:ext uri="{BB962C8B-B14F-4D97-AF65-F5344CB8AC3E}">
        <p14:creationId xmlns:p14="http://schemas.microsoft.com/office/powerpoint/2010/main" val="664088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ダイアグラム, 設計図&#10;&#10;自動的に生成された説明">
            <a:extLst>
              <a:ext uri="{FF2B5EF4-FFF2-40B4-BE49-F238E27FC236}">
                <a16:creationId xmlns:a16="http://schemas.microsoft.com/office/drawing/2014/main" id="{C51AAFEF-81A3-F661-C759-597CD8F0A4D7}"/>
              </a:ext>
            </a:extLst>
          </p:cNvPr>
          <p:cNvPicPr>
            <a:picLocks noChangeAspect="1"/>
          </p:cNvPicPr>
          <p:nvPr/>
        </p:nvPicPr>
        <p:blipFill>
          <a:blip r:embed="rId3"/>
          <a:stretch>
            <a:fillRect/>
          </a:stretch>
        </p:blipFill>
        <p:spPr>
          <a:xfrm>
            <a:off x="5964905" y="430924"/>
            <a:ext cx="990391" cy="2902964"/>
          </a:xfrm>
          <a:prstGeom prst="rect">
            <a:avLst/>
          </a:prstGeom>
        </p:spPr>
      </p:pic>
      <p:sp>
        <p:nvSpPr>
          <p:cNvPr id="2" name="タイトル 1">
            <a:extLst>
              <a:ext uri="{FF2B5EF4-FFF2-40B4-BE49-F238E27FC236}">
                <a16:creationId xmlns:a16="http://schemas.microsoft.com/office/drawing/2014/main" id="{1D9ABCF9-574E-5872-49B1-C9E538487747}"/>
              </a:ext>
            </a:extLst>
          </p:cNvPr>
          <p:cNvSpPr>
            <a:spLocks noGrp="1"/>
          </p:cNvSpPr>
          <p:nvPr>
            <p:ph type="title"/>
          </p:nvPr>
        </p:nvSpPr>
        <p:spPr>
          <a:xfrm>
            <a:off x="492210" y="312940"/>
            <a:ext cx="6350023" cy="1095446"/>
          </a:xfrm>
        </p:spPr>
        <p:txBody>
          <a:bodyPr>
            <a:normAutofit fontScale="90000"/>
          </a:bodyPr>
          <a:lstStyle/>
          <a:p>
            <a:r>
              <a:rPr kumimoji="1" lang="en-US" altLang="ja-JP" dirty="0"/>
              <a:t>1.2 MW CW klystron</a:t>
            </a:r>
            <a:br>
              <a:rPr kumimoji="1" lang="en-US" altLang="ja-JP" dirty="0"/>
            </a:br>
            <a:r>
              <a:rPr kumimoji="1" lang="en-US" altLang="ja-JP" dirty="0"/>
              <a:t>   fault history</a:t>
            </a:r>
            <a:endParaRPr kumimoji="1" lang="ja-JP" altLang="en-US"/>
          </a:p>
        </p:txBody>
      </p:sp>
      <p:sp>
        <p:nvSpPr>
          <p:cNvPr id="3" name="テキスト プレースホルダー 2">
            <a:extLst>
              <a:ext uri="{FF2B5EF4-FFF2-40B4-BE49-F238E27FC236}">
                <a16:creationId xmlns:a16="http://schemas.microsoft.com/office/drawing/2014/main" id="{A1F8DCE4-81CD-03F1-09CC-8EB62B899373}"/>
              </a:ext>
            </a:extLst>
          </p:cNvPr>
          <p:cNvSpPr>
            <a:spLocks noGrp="1"/>
          </p:cNvSpPr>
          <p:nvPr>
            <p:ph type="body" sz="quarter" idx="11"/>
          </p:nvPr>
        </p:nvSpPr>
        <p:spPr>
          <a:xfrm>
            <a:off x="170936" y="1603254"/>
            <a:ext cx="6860058" cy="5131178"/>
          </a:xfrm>
        </p:spPr>
        <p:txBody>
          <a:bodyPr>
            <a:normAutofit lnSpcReduction="10000"/>
          </a:bodyPr>
          <a:lstStyle/>
          <a:p>
            <a:r>
              <a:rPr kumimoji="1" lang="en-US" altLang="ja-JP" dirty="0"/>
              <a:t>E3732 :</a:t>
            </a:r>
          </a:p>
          <a:p>
            <a:pPr lvl="1"/>
            <a:r>
              <a:rPr lang="en-US" altLang="ja-JP" dirty="0"/>
              <a:t>C</a:t>
            </a:r>
            <a:r>
              <a:rPr kumimoji="1" lang="en-US" altLang="ja-JP" dirty="0"/>
              <a:t>anon electron tubes &amp; devices </a:t>
            </a:r>
          </a:p>
          <a:p>
            <a:pPr lvl="1"/>
            <a:r>
              <a:rPr kumimoji="1" lang="en-US" altLang="ja-JP" dirty="0"/>
              <a:t>1.2 MW @ 508.58 MHz</a:t>
            </a:r>
          </a:p>
          <a:p>
            <a:r>
              <a:rPr lang="en-US" altLang="ja-JP" dirty="0"/>
              <a:t>RF/DC  efficiency &gt; 50%</a:t>
            </a:r>
          </a:p>
          <a:p>
            <a:pPr lvl="1"/>
            <a:r>
              <a:rPr kumimoji="1" lang="en-US" altLang="ja-JP" dirty="0"/>
              <a:t>ex. 655kW / 80.2kV* 13.6A ~ 60% </a:t>
            </a:r>
          </a:p>
          <a:p>
            <a:endParaRPr kumimoji="1" lang="en-US" altLang="ja-JP" dirty="0"/>
          </a:p>
          <a:p>
            <a:r>
              <a:rPr kumimoji="1" lang="en-US" altLang="ja-JP" dirty="0"/>
              <a:t>During more than 27 years operation</a:t>
            </a:r>
          </a:p>
          <a:p>
            <a:pPr marL="0" indent="0">
              <a:buNone/>
            </a:pPr>
            <a:r>
              <a:rPr kumimoji="1" lang="en-US" altLang="ja-JP" dirty="0"/>
              <a:t>    9 klystrons were replaced</a:t>
            </a:r>
          </a:p>
          <a:p>
            <a:r>
              <a:rPr lang="en-US" altLang="ja-JP" dirty="0"/>
              <a:t>sources were</a:t>
            </a:r>
          </a:p>
          <a:p>
            <a:pPr lvl="1"/>
            <a:r>
              <a:rPr lang="en-US" altLang="ja-JP" dirty="0"/>
              <a:t>water leakage from output coupler (5)</a:t>
            </a:r>
          </a:p>
          <a:p>
            <a:pPr lvl="1"/>
            <a:r>
              <a:rPr kumimoji="1" lang="en-US" altLang="ja-JP" dirty="0"/>
              <a:t>bad vacuum of the tube (3)</a:t>
            </a:r>
          </a:p>
          <a:p>
            <a:pPr lvl="1"/>
            <a:r>
              <a:rPr kumimoji="1" lang="en-US" altLang="ja-JP" dirty="0"/>
              <a:t>abnormal current at anode electrode (2)</a:t>
            </a:r>
            <a:endParaRPr kumimoji="1" lang="ja-JP" altLang="en-US"/>
          </a:p>
        </p:txBody>
      </p:sp>
      <p:cxnSp>
        <p:nvCxnSpPr>
          <p:cNvPr id="8" name="直線矢印コネクタ 7">
            <a:extLst>
              <a:ext uri="{FF2B5EF4-FFF2-40B4-BE49-F238E27FC236}">
                <a16:creationId xmlns:a16="http://schemas.microsoft.com/office/drawing/2014/main" id="{E09FAC26-1854-7B10-5517-7B498711914D}"/>
              </a:ext>
            </a:extLst>
          </p:cNvPr>
          <p:cNvCxnSpPr>
            <a:cxnSpLocks/>
          </p:cNvCxnSpPr>
          <p:nvPr/>
        </p:nvCxnSpPr>
        <p:spPr>
          <a:xfrm>
            <a:off x="5912203" y="421625"/>
            <a:ext cx="0" cy="2816589"/>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9" name="テキスト ボックス 8">
            <a:extLst>
              <a:ext uri="{FF2B5EF4-FFF2-40B4-BE49-F238E27FC236}">
                <a16:creationId xmlns:a16="http://schemas.microsoft.com/office/drawing/2014/main" id="{DEB68E26-FF6E-3523-C95C-996C8FD5743B}"/>
              </a:ext>
            </a:extLst>
          </p:cNvPr>
          <p:cNvSpPr txBox="1"/>
          <p:nvPr/>
        </p:nvSpPr>
        <p:spPr>
          <a:xfrm rot="16200000">
            <a:off x="5387010" y="1573335"/>
            <a:ext cx="699230" cy="369332"/>
          </a:xfrm>
          <a:prstGeom prst="rect">
            <a:avLst/>
          </a:prstGeom>
          <a:noFill/>
        </p:spPr>
        <p:txBody>
          <a:bodyPr wrap="none" rtlCol="0">
            <a:spAutoFit/>
          </a:bodyPr>
          <a:lstStyle/>
          <a:p>
            <a:r>
              <a:rPr kumimoji="1" lang="en-US" altLang="ja-JP" dirty="0"/>
              <a:t>4.3m</a:t>
            </a:r>
            <a:endParaRPr kumimoji="1" lang="ja-JP" altLang="en-US"/>
          </a:p>
        </p:txBody>
      </p:sp>
      <p:pic>
        <p:nvPicPr>
          <p:cNvPr id="6" name="図 5" descr="グラフィカル ユーザー インターフェイス, アプリケーション, テーブル, Excel&#10;&#10;自動的に生成された説明">
            <a:extLst>
              <a:ext uri="{FF2B5EF4-FFF2-40B4-BE49-F238E27FC236}">
                <a16:creationId xmlns:a16="http://schemas.microsoft.com/office/drawing/2014/main" id="{4F360BE9-ECC1-FE9A-55B1-0209A3864817}"/>
              </a:ext>
            </a:extLst>
          </p:cNvPr>
          <p:cNvPicPr>
            <a:picLocks noChangeAspect="1"/>
          </p:cNvPicPr>
          <p:nvPr/>
        </p:nvPicPr>
        <p:blipFill>
          <a:blip r:embed="rId4"/>
          <a:stretch>
            <a:fillRect/>
          </a:stretch>
        </p:blipFill>
        <p:spPr>
          <a:xfrm>
            <a:off x="6955296" y="0"/>
            <a:ext cx="5276934" cy="6858000"/>
          </a:xfrm>
          <a:prstGeom prst="rect">
            <a:avLst/>
          </a:prstGeom>
        </p:spPr>
      </p:pic>
      <p:sp>
        <p:nvSpPr>
          <p:cNvPr id="4" name="テキスト ボックス 3">
            <a:extLst>
              <a:ext uri="{FF2B5EF4-FFF2-40B4-BE49-F238E27FC236}">
                <a16:creationId xmlns:a16="http://schemas.microsoft.com/office/drawing/2014/main" id="{54F147C0-ADD9-FFC4-050E-15B2311E7A2A}"/>
              </a:ext>
            </a:extLst>
          </p:cNvPr>
          <p:cNvSpPr txBox="1"/>
          <p:nvPr/>
        </p:nvSpPr>
        <p:spPr>
          <a:xfrm>
            <a:off x="6302781" y="3275000"/>
            <a:ext cx="582211" cy="369332"/>
          </a:xfrm>
          <a:prstGeom prst="rect">
            <a:avLst/>
          </a:prstGeom>
          <a:noFill/>
        </p:spPr>
        <p:txBody>
          <a:bodyPr wrap="none" rtlCol="0">
            <a:spAutoFit/>
          </a:bodyPr>
          <a:lstStyle/>
          <a:p>
            <a:r>
              <a:rPr kumimoji="1" lang="en-US" altLang="ja-JP" dirty="0"/>
              <a:t>1.2t</a:t>
            </a:r>
            <a:endParaRPr kumimoji="1" lang="ja-JP" altLang="en-US"/>
          </a:p>
        </p:txBody>
      </p:sp>
    </p:spTree>
    <p:extLst>
      <p:ext uri="{BB962C8B-B14F-4D97-AF65-F5344CB8AC3E}">
        <p14:creationId xmlns:p14="http://schemas.microsoft.com/office/powerpoint/2010/main" val="2872569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3942A6-1A76-C10E-E05C-E7A8EDC4DA40}"/>
              </a:ext>
            </a:extLst>
          </p:cNvPr>
          <p:cNvSpPr>
            <a:spLocks noGrp="1"/>
          </p:cNvSpPr>
          <p:nvPr>
            <p:ph type="title"/>
          </p:nvPr>
        </p:nvSpPr>
        <p:spPr>
          <a:xfrm>
            <a:off x="438807" y="148875"/>
            <a:ext cx="10515600" cy="732155"/>
          </a:xfrm>
        </p:spPr>
        <p:txBody>
          <a:bodyPr/>
          <a:lstStyle/>
          <a:p>
            <a:r>
              <a:rPr lang="en-US" altLang="ja-JP" dirty="0"/>
              <a:t>HV power supply for klystron</a:t>
            </a:r>
            <a:endParaRPr kumimoji="1" lang="ja-JP" altLang="en-US"/>
          </a:p>
        </p:txBody>
      </p:sp>
      <p:sp>
        <p:nvSpPr>
          <p:cNvPr id="3" name="テキスト プレースホルダー 2">
            <a:extLst>
              <a:ext uri="{FF2B5EF4-FFF2-40B4-BE49-F238E27FC236}">
                <a16:creationId xmlns:a16="http://schemas.microsoft.com/office/drawing/2014/main" id="{F4D3326B-8085-CA9A-1051-4CD26C044DC9}"/>
              </a:ext>
            </a:extLst>
          </p:cNvPr>
          <p:cNvSpPr>
            <a:spLocks noGrp="1"/>
          </p:cNvSpPr>
          <p:nvPr>
            <p:ph type="body" sz="quarter" idx="11"/>
          </p:nvPr>
        </p:nvSpPr>
        <p:spPr>
          <a:xfrm>
            <a:off x="438807" y="1046748"/>
            <a:ext cx="5021133" cy="2055832"/>
          </a:xfrm>
        </p:spPr>
        <p:txBody>
          <a:bodyPr>
            <a:normAutofit fontScale="70000" lnSpcReduction="20000"/>
          </a:bodyPr>
          <a:lstStyle/>
          <a:p>
            <a:r>
              <a:rPr kumimoji="1" lang="en-US" altLang="ja-JP" dirty="0"/>
              <a:t>12 phase rectifier</a:t>
            </a:r>
          </a:p>
          <a:p>
            <a:r>
              <a:rPr kumimoji="1" lang="en-US" altLang="ja-JP" dirty="0"/>
              <a:t>RC smoothing circuit</a:t>
            </a:r>
          </a:p>
          <a:p>
            <a:r>
              <a:rPr lang="en-US" altLang="ja-JP" dirty="0"/>
              <a:t>Nominal cathode voltage : 80 kV</a:t>
            </a:r>
            <a:endParaRPr kumimoji="1" lang="en-US" altLang="ja-JP" dirty="0"/>
          </a:p>
          <a:p>
            <a:r>
              <a:rPr lang="en-US" altLang="ja-JP" dirty="0"/>
              <a:t>Anode voltage control according to a lookup table</a:t>
            </a:r>
          </a:p>
          <a:p>
            <a:pPr lvl="1">
              <a:buFont typeface="Wingdings" pitchFamily="2" charset="2"/>
              <a:buChar char="Ø"/>
            </a:pPr>
            <a:r>
              <a:rPr kumimoji="1" lang="en-US" altLang="ja-JP" dirty="0"/>
              <a:t>Va is determined by Pout</a:t>
            </a:r>
          </a:p>
          <a:p>
            <a:pPr lvl="1">
              <a:buFont typeface="Wingdings" pitchFamily="2" charset="2"/>
              <a:buChar char="Ø"/>
            </a:pPr>
            <a:r>
              <a:rPr lang="en-US" altLang="ja-JP" dirty="0"/>
              <a:t>A</a:t>
            </a:r>
            <a:r>
              <a:rPr kumimoji="1" lang="en-US" altLang="ja-JP" dirty="0"/>
              <a:t>chieve high efficiency</a:t>
            </a:r>
            <a:endParaRPr kumimoji="1" lang="ja-JP" altLang="en-US"/>
          </a:p>
        </p:txBody>
      </p:sp>
      <p:pic>
        <p:nvPicPr>
          <p:cNvPr id="1028" name="Picture 4">
            <a:extLst>
              <a:ext uri="{FF2B5EF4-FFF2-40B4-BE49-F238E27FC236}">
                <a16:creationId xmlns:a16="http://schemas.microsoft.com/office/drawing/2014/main" id="{181B89C1-9F25-DB83-5A74-7033051C58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4855" y="3543463"/>
            <a:ext cx="4574822" cy="3049881"/>
          </a:xfrm>
          <a:prstGeom prst="rect">
            <a:avLst/>
          </a:prstGeom>
          <a:noFill/>
          <a:extLst>
            <a:ext uri="{909E8E84-426E-40DD-AFC4-6F175D3DCCD1}">
              <a14:hiddenFill xmlns:a14="http://schemas.microsoft.com/office/drawing/2010/main">
                <a:solidFill>
                  <a:srgbClr val="FFFFFF"/>
                </a:solidFill>
              </a14:hiddenFill>
            </a:ext>
          </a:extLst>
        </p:spPr>
      </p:pic>
      <p:grpSp>
        <p:nvGrpSpPr>
          <p:cNvPr id="4" name="グループ化 3">
            <a:extLst>
              <a:ext uri="{FF2B5EF4-FFF2-40B4-BE49-F238E27FC236}">
                <a16:creationId xmlns:a16="http://schemas.microsoft.com/office/drawing/2014/main" id="{D3CCB33A-7529-C683-98A3-0121872CADF1}"/>
              </a:ext>
            </a:extLst>
          </p:cNvPr>
          <p:cNvGrpSpPr/>
          <p:nvPr/>
        </p:nvGrpSpPr>
        <p:grpSpPr>
          <a:xfrm>
            <a:off x="210050" y="3887799"/>
            <a:ext cx="5478645" cy="2656532"/>
            <a:chOff x="109099" y="304982"/>
            <a:chExt cx="10081942" cy="4888619"/>
          </a:xfrm>
        </p:grpSpPr>
        <p:sp>
          <p:nvSpPr>
            <p:cNvPr id="5" name="正方形/長方形 4">
              <a:extLst>
                <a:ext uri="{FF2B5EF4-FFF2-40B4-BE49-F238E27FC236}">
                  <a16:creationId xmlns:a16="http://schemas.microsoft.com/office/drawing/2014/main" id="{2823B688-0FB5-9530-9C2E-62384F91B8BB}"/>
                </a:ext>
              </a:extLst>
            </p:cNvPr>
            <p:cNvSpPr/>
            <p:nvPr/>
          </p:nvSpPr>
          <p:spPr>
            <a:xfrm>
              <a:off x="5455995" y="1530213"/>
              <a:ext cx="1488812" cy="366338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 name="正方形/長方形 5">
              <a:extLst>
                <a:ext uri="{FF2B5EF4-FFF2-40B4-BE49-F238E27FC236}">
                  <a16:creationId xmlns:a16="http://schemas.microsoft.com/office/drawing/2014/main" id="{C644DF2B-FC34-0F5A-DA00-E5D299835184}"/>
                </a:ext>
              </a:extLst>
            </p:cNvPr>
            <p:cNvSpPr/>
            <p:nvPr/>
          </p:nvSpPr>
          <p:spPr>
            <a:xfrm>
              <a:off x="1993638" y="2976293"/>
              <a:ext cx="1165242" cy="5255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a:t>VCB</a:t>
              </a:r>
              <a:endParaRPr kumimoji="1" lang="ja-JP" altLang="en-US" sz="1100"/>
            </a:p>
          </p:txBody>
        </p:sp>
        <p:sp>
          <p:nvSpPr>
            <p:cNvPr id="7" name="円/楕円 6">
              <a:extLst>
                <a:ext uri="{FF2B5EF4-FFF2-40B4-BE49-F238E27FC236}">
                  <a16:creationId xmlns:a16="http://schemas.microsoft.com/office/drawing/2014/main" id="{C3C52CF5-7EAE-E61C-F2DF-76A795F8BC60}"/>
                </a:ext>
              </a:extLst>
            </p:cNvPr>
            <p:cNvSpPr/>
            <p:nvPr/>
          </p:nvSpPr>
          <p:spPr>
            <a:xfrm>
              <a:off x="3559679" y="2974729"/>
              <a:ext cx="525517" cy="525517"/>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a:solidFill>
                    <a:schemeClr val="tx1"/>
                  </a:solidFill>
                  <a:latin typeface="Symbol" pitchFamily="2" charset="2"/>
                </a:rPr>
                <a:t>D</a:t>
              </a:r>
              <a:endParaRPr kumimoji="1" lang="ja-JP" altLang="en-US" sz="1100">
                <a:solidFill>
                  <a:schemeClr val="tx1"/>
                </a:solidFill>
                <a:latin typeface="Symbol" pitchFamily="2" charset="2"/>
              </a:endParaRPr>
            </a:p>
          </p:txBody>
        </p:sp>
        <p:sp>
          <p:nvSpPr>
            <p:cNvPr id="8" name="円/楕円 7">
              <a:extLst>
                <a:ext uri="{FF2B5EF4-FFF2-40B4-BE49-F238E27FC236}">
                  <a16:creationId xmlns:a16="http://schemas.microsoft.com/office/drawing/2014/main" id="{19DA6637-8C33-3512-1E38-77A9E2539A61}"/>
                </a:ext>
              </a:extLst>
            </p:cNvPr>
            <p:cNvSpPr/>
            <p:nvPr/>
          </p:nvSpPr>
          <p:spPr>
            <a:xfrm>
              <a:off x="3822437" y="3361907"/>
              <a:ext cx="525517" cy="525517"/>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a:solidFill>
                    <a:schemeClr val="tx1"/>
                  </a:solidFill>
                  <a:latin typeface="Symbol" pitchFamily="2" charset="2"/>
                </a:rPr>
                <a:t>D</a:t>
              </a:r>
              <a:endParaRPr kumimoji="1" lang="ja-JP" altLang="en-US" sz="1100">
                <a:solidFill>
                  <a:schemeClr val="tx1"/>
                </a:solidFill>
                <a:latin typeface="Symbol" pitchFamily="2" charset="2"/>
              </a:endParaRPr>
            </a:p>
          </p:txBody>
        </p:sp>
        <p:sp>
          <p:nvSpPr>
            <p:cNvPr id="9" name="円/楕円 8">
              <a:extLst>
                <a:ext uri="{FF2B5EF4-FFF2-40B4-BE49-F238E27FC236}">
                  <a16:creationId xmlns:a16="http://schemas.microsoft.com/office/drawing/2014/main" id="{359B7809-5042-0E19-A2C2-95C2203EB8B3}"/>
                </a:ext>
              </a:extLst>
            </p:cNvPr>
            <p:cNvSpPr/>
            <p:nvPr/>
          </p:nvSpPr>
          <p:spPr>
            <a:xfrm>
              <a:off x="3897291" y="2713533"/>
              <a:ext cx="525517" cy="525517"/>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a:solidFill>
                    <a:schemeClr val="tx1"/>
                  </a:solidFill>
                  <a:latin typeface="Times"/>
                </a:rPr>
                <a:t>Y</a:t>
              </a:r>
              <a:endParaRPr kumimoji="1" lang="ja-JP" altLang="en-US" sz="1100">
                <a:solidFill>
                  <a:schemeClr val="tx1"/>
                </a:solidFill>
                <a:latin typeface="Times"/>
              </a:endParaRPr>
            </a:p>
          </p:txBody>
        </p:sp>
        <p:sp>
          <p:nvSpPr>
            <p:cNvPr id="10" name="テキスト ボックス 9">
              <a:extLst>
                <a:ext uri="{FF2B5EF4-FFF2-40B4-BE49-F238E27FC236}">
                  <a16:creationId xmlns:a16="http://schemas.microsoft.com/office/drawing/2014/main" id="{1A84BED3-1156-4D84-C198-7F57D5C3F7C2}"/>
                </a:ext>
              </a:extLst>
            </p:cNvPr>
            <p:cNvSpPr txBox="1"/>
            <p:nvPr/>
          </p:nvSpPr>
          <p:spPr>
            <a:xfrm>
              <a:off x="109099" y="2923919"/>
              <a:ext cx="1722578" cy="614884"/>
            </a:xfrm>
            <a:prstGeom prst="rect">
              <a:avLst/>
            </a:prstGeom>
            <a:noFill/>
          </p:spPr>
          <p:txBody>
            <a:bodyPr wrap="none" rtlCol="0">
              <a:spAutoFit/>
            </a:bodyPr>
            <a:lstStyle/>
            <a:p>
              <a:r>
                <a:rPr kumimoji="1" lang="en-US" altLang="ja-JP" sz="1100" dirty="0"/>
                <a:t>AC6.6kV</a:t>
              </a:r>
              <a:endParaRPr kumimoji="1" lang="ja-JP" altLang="en-US" sz="1100"/>
            </a:p>
          </p:txBody>
        </p:sp>
        <p:grpSp>
          <p:nvGrpSpPr>
            <p:cNvPr id="11" name="グループ化 10">
              <a:extLst>
                <a:ext uri="{FF2B5EF4-FFF2-40B4-BE49-F238E27FC236}">
                  <a16:creationId xmlns:a16="http://schemas.microsoft.com/office/drawing/2014/main" id="{85DD346D-732B-15D6-B9E2-D538076E6829}"/>
                </a:ext>
              </a:extLst>
            </p:cNvPr>
            <p:cNvGrpSpPr/>
            <p:nvPr/>
          </p:nvGrpSpPr>
          <p:grpSpPr>
            <a:xfrm>
              <a:off x="5255237" y="2286659"/>
              <a:ext cx="414760" cy="734333"/>
              <a:chOff x="6049701" y="1129191"/>
              <a:chExt cx="414760" cy="734333"/>
            </a:xfrm>
          </p:grpSpPr>
          <p:sp>
            <p:nvSpPr>
              <p:cNvPr id="55" name="正方形/長方形 54">
                <a:extLst>
                  <a:ext uri="{FF2B5EF4-FFF2-40B4-BE49-F238E27FC236}">
                    <a16:creationId xmlns:a16="http://schemas.microsoft.com/office/drawing/2014/main" id="{464346B4-34BA-8BDC-2E0A-4853B8A6FB30}"/>
                  </a:ext>
                </a:extLst>
              </p:cNvPr>
              <p:cNvSpPr/>
              <p:nvPr/>
            </p:nvSpPr>
            <p:spPr>
              <a:xfrm>
                <a:off x="6049701" y="1129191"/>
                <a:ext cx="414760" cy="73433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56" name="グループ化 55">
                <a:extLst>
                  <a:ext uri="{FF2B5EF4-FFF2-40B4-BE49-F238E27FC236}">
                    <a16:creationId xmlns:a16="http://schemas.microsoft.com/office/drawing/2014/main" id="{1D6CC832-6C5C-8785-8D83-8F4ABEADE65D}"/>
                  </a:ext>
                </a:extLst>
              </p:cNvPr>
              <p:cNvGrpSpPr/>
              <p:nvPr/>
            </p:nvGrpSpPr>
            <p:grpSpPr>
              <a:xfrm rot="10800000">
                <a:off x="6096000" y="1181277"/>
                <a:ext cx="308919" cy="630195"/>
                <a:chOff x="6536724" y="2990335"/>
                <a:chExt cx="308919" cy="630195"/>
              </a:xfrm>
            </p:grpSpPr>
            <p:sp>
              <p:nvSpPr>
                <p:cNvPr id="57" name="三角形 56">
                  <a:extLst>
                    <a:ext uri="{FF2B5EF4-FFF2-40B4-BE49-F238E27FC236}">
                      <a16:creationId xmlns:a16="http://schemas.microsoft.com/office/drawing/2014/main" id="{295508FE-FA49-EE32-0CE2-600E78AA5EEE}"/>
                    </a:ext>
                  </a:extLst>
                </p:cNvPr>
                <p:cNvSpPr/>
                <p:nvPr/>
              </p:nvSpPr>
              <p:spPr>
                <a:xfrm>
                  <a:off x="6536724" y="3200400"/>
                  <a:ext cx="308919" cy="228600"/>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cxnSp>
              <p:nvCxnSpPr>
                <p:cNvPr id="58" name="直線コネクタ 57">
                  <a:extLst>
                    <a:ext uri="{FF2B5EF4-FFF2-40B4-BE49-F238E27FC236}">
                      <a16:creationId xmlns:a16="http://schemas.microsoft.com/office/drawing/2014/main" id="{C8930C7B-CDD4-F8A5-9A3E-4D6DFAAE5A7F}"/>
                    </a:ext>
                  </a:extLst>
                </p:cNvPr>
                <p:cNvCxnSpPr/>
                <p:nvPr/>
              </p:nvCxnSpPr>
              <p:spPr>
                <a:xfrm>
                  <a:off x="6536724" y="3200400"/>
                  <a:ext cx="30891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CAA42CC7-E63C-E412-9CBE-9DAD797999C1}"/>
                    </a:ext>
                  </a:extLst>
                </p:cNvPr>
                <p:cNvCxnSpPr/>
                <p:nvPr/>
              </p:nvCxnSpPr>
              <p:spPr>
                <a:xfrm>
                  <a:off x="6691183" y="2990335"/>
                  <a:ext cx="0" cy="630195"/>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2" name="グループ化 11">
              <a:extLst>
                <a:ext uri="{FF2B5EF4-FFF2-40B4-BE49-F238E27FC236}">
                  <a16:creationId xmlns:a16="http://schemas.microsoft.com/office/drawing/2014/main" id="{AF6853A9-35D9-0E85-4AD4-EFDA4C185B07}"/>
                </a:ext>
              </a:extLst>
            </p:cNvPr>
            <p:cNvGrpSpPr/>
            <p:nvPr/>
          </p:nvGrpSpPr>
          <p:grpSpPr>
            <a:xfrm>
              <a:off x="5255237" y="3723849"/>
              <a:ext cx="414760" cy="734333"/>
              <a:chOff x="6049701" y="1129191"/>
              <a:chExt cx="414760" cy="734333"/>
            </a:xfrm>
          </p:grpSpPr>
          <p:sp>
            <p:nvSpPr>
              <p:cNvPr id="50" name="正方形/長方形 49">
                <a:extLst>
                  <a:ext uri="{FF2B5EF4-FFF2-40B4-BE49-F238E27FC236}">
                    <a16:creationId xmlns:a16="http://schemas.microsoft.com/office/drawing/2014/main" id="{D878576E-4951-AB68-52AA-09432C32C690}"/>
                  </a:ext>
                </a:extLst>
              </p:cNvPr>
              <p:cNvSpPr/>
              <p:nvPr/>
            </p:nvSpPr>
            <p:spPr>
              <a:xfrm>
                <a:off x="6049701" y="1129191"/>
                <a:ext cx="414760" cy="73433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51" name="グループ化 50">
                <a:extLst>
                  <a:ext uri="{FF2B5EF4-FFF2-40B4-BE49-F238E27FC236}">
                    <a16:creationId xmlns:a16="http://schemas.microsoft.com/office/drawing/2014/main" id="{D9480D13-2822-DBA0-6A3F-034D77381A5B}"/>
                  </a:ext>
                </a:extLst>
              </p:cNvPr>
              <p:cNvGrpSpPr/>
              <p:nvPr/>
            </p:nvGrpSpPr>
            <p:grpSpPr>
              <a:xfrm rot="10800000">
                <a:off x="6096000" y="1181277"/>
                <a:ext cx="308919" cy="630195"/>
                <a:chOff x="6536724" y="2990335"/>
                <a:chExt cx="308919" cy="630195"/>
              </a:xfrm>
            </p:grpSpPr>
            <p:sp>
              <p:nvSpPr>
                <p:cNvPr id="52" name="三角形 51">
                  <a:extLst>
                    <a:ext uri="{FF2B5EF4-FFF2-40B4-BE49-F238E27FC236}">
                      <a16:creationId xmlns:a16="http://schemas.microsoft.com/office/drawing/2014/main" id="{FA7463B3-BE67-BDAE-3C66-8D410B21A14F}"/>
                    </a:ext>
                  </a:extLst>
                </p:cNvPr>
                <p:cNvSpPr/>
                <p:nvPr/>
              </p:nvSpPr>
              <p:spPr>
                <a:xfrm>
                  <a:off x="6536724" y="3200400"/>
                  <a:ext cx="308919" cy="228600"/>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cxnSp>
              <p:nvCxnSpPr>
                <p:cNvPr id="53" name="直線コネクタ 52">
                  <a:extLst>
                    <a:ext uri="{FF2B5EF4-FFF2-40B4-BE49-F238E27FC236}">
                      <a16:creationId xmlns:a16="http://schemas.microsoft.com/office/drawing/2014/main" id="{E3C0A736-BC38-656D-F06C-4DFF00605465}"/>
                    </a:ext>
                  </a:extLst>
                </p:cNvPr>
                <p:cNvCxnSpPr/>
                <p:nvPr/>
              </p:nvCxnSpPr>
              <p:spPr>
                <a:xfrm>
                  <a:off x="6536724" y="3200400"/>
                  <a:ext cx="30891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直線コネクタ 53">
                  <a:extLst>
                    <a:ext uri="{FF2B5EF4-FFF2-40B4-BE49-F238E27FC236}">
                      <a16:creationId xmlns:a16="http://schemas.microsoft.com/office/drawing/2014/main" id="{CD1BF91C-761C-0435-95CC-21F0DE4E2E19}"/>
                    </a:ext>
                  </a:extLst>
                </p:cNvPr>
                <p:cNvCxnSpPr/>
                <p:nvPr/>
              </p:nvCxnSpPr>
              <p:spPr>
                <a:xfrm>
                  <a:off x="6691183" y="2990335"/>
                  <a:ext cx="0" cy="630195"/>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13" name="直線コネクタ 12">
              <a:extLst>
                <a:ext uri="{FF2B5EF4-FFF2-40B4-BE49-F238E27FC236}">
                  <a16:creationId xmlns:a16="http://schemas.microsoft.com/office/drawing/2014/main" id="{3420E8B1-2FC2-C6CE-9F30-E4A7EBC8A658}"/>
                </a:ext>
              </a:extLst>
            </p:cNvPr>
            <p:cNvCxnSpPr>
              <a:cxnSpLocks/>
              <a:endCxn id="55" idx="1"/>
            </p:cNvCxnSpPr>
            <p:nvPr/>
          </p:nvCxnSpPr>
          <p:spPr>
            <a:xfrm flipV="1">
              <a:off x="4445957" y="2653826"/>
              <a:ext cx="809280" cy="222483"/>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8652D8E4-2B12-D107-5AAD-7E00527A5AC2}"/>
                </a:ext>
              </a:extLst>
            </p:cNvPr>
            <p:cNvCxnSpPr>
              <a:cxnSpLocks/>
              <a:endCxn id="50" idx="1"/>
            </p:cNvCxnSpPr>
            <p:nvPr/>
          </p:nvCxnSpPr>
          <p:spPr>
            <a:xfrm>
              <a:off x="4347954" y="3723849"/>
              <a:ext cx="907283" cy="3671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FFD6262A-1829-50C2-E16F-4B4AB5276CC3}"/>
                </a:ext>
              </a:extLst>
            </p:cNvPr>
            <p:cNvCxnSpPr>
              <a:cxnSpLocks/>
              <a:stCxn id="6" idx="3"/>
              <a:endCxn id="7" idx="2"/>
            </p:cNvCxnSpPr>
            <p:nvPr/>
          </p:nvCxnSpPr>
          <p:spPr>
            <a:xfrm flipV="1">
              <a:off x="3158879" y="3237488"/>
              <a:ext cx="400799" cy="1563"/>
            </a:xfrm>
            <a:prstGeom prst="line">
              <a:avLst/>
            </a:prstGeom>
          </p:spPr>
          <p:style>
            <a:lnRef idx="2">
              <a:schemeClr val="accent1"/>
            </a:lnRef>
            <a:fillRef idx="0">
              <a:schemeClr val="accent1"/>
            </a:fillRef>
            <a:effectRef idx="1">
              <a:schemeClr val="accent1"/>
            </a:effectRef>
            <a:fontRef idx="minor">
              <a:schemeClr val="tx1"/>
            </a:fontRef>
          </p:style>
        </p:cxnSp>
        <p:sp>
          <p:nvSpPr>
            <p:cNvPr id="16" name="正方形/長方形 15">
              <a:extLst>
                <a:ext uri="{FF2B5EF4-FFF2-40B4-BE49-F238E27FC236}">
                  <a16:creationId xmlns:a16="http://schemas.microsoft.com/office/drawing/2014/main" id="{031F052F-7D48-9A3B-ABDC-78AA990B7167}"/>
                </a:ext>
              </a:extLst>
            </p:cNvPr>
            <p:cNvSpPr/>
            <p:nvPr/>
          </p:nvSpPr>
          <p:spPr>
            <a:xfrm rot="16200000">
              <a:off x="8353893" y="2756802"/>
              <a:ext cx="2725175" cy="94912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a:t>klystron</a:t>
              </a:r>
              <a:endParaRPr kumimoji="1" lang="ja-JP" altLang="en-US" sz="1100"/>
            </a:p>
          </p:txBody>
        </p:sp>
        <p:cxnSp>
          <p:nvCxnSpPr>
            <p:cNvPr id="19" name="直線コネクタ 18">
              <a:extLst>
                <a:ext uri="{FF2B5EF4-FFF2-40B4-BE49-F238E27FC236}">
                  <a16:creationId xmlns:a16="http://schemas.microsoft.com/office/drawing/2014/main" id="{14293D06-770B-521A-3707-061E090B8797}"/>
                </a:ext>
              </a:extLst>
            </p:cNvPr>
            <p:cNvCxnSpPr>
              <a:cxnSpLocks/>
            </p:cNvCxnSpPr>
            <p:nvPr/>
          </p:nvCxnSpPr>
          <p:spPr>
            <a:xfrm>
              <a:off x="6944807" y="1530213"/>
              <a:ext cx="2771674" cy="0"/>
            </a:xfrm>
            <a:prstGeom prst="line">
              <a:avLst/>
            </a:prstGeom>
          </p:spPr>
          <p:style>
            <a:lnRef idx="2">
              <a:schemeClr val="accent1"/>
            </a:lnRef>
            <a:fillRef idx="0">
              <a:schemeClr val="accent1"/>
            </a:fillRef>
            <a:effectRef idx="1">
              <a:schemeClr val="accent1"/>
            </a:effectRef>
            <a:fontRef idx="minor">
              <a:schemeClr val="tx1"/>
            </a:fontRef>
          </p:style>
        </p:cxnSp>
        <p:sp>
          <p:nvSpPr>
            <p:cNvPr id="20" name="フリーフォーム 19">
              <a:extLst>
                <a:ext uri="{FF2B5EF4-FFF2-40B4-BE49-F238E27FC236}">
                  <a16:creationId xmlns:a16="http://schemas.microsoft.com/office/drawing/2014/main" id="{219FEF6B-91A7-1BB6-2194-F77EA035210C}"/>
                </a:ext>
              </a:extLst>
            </p:cNvPr>
            <p:cNvSpPr/>
            <p:nvPr/>
          </p:nvSpPr>
          <p:spPr>
            <a:xfrm>
              <a:off x="7332562" y="1527858"/>
              <a:ext cx="358815" cy="555585"/>
            </a:xfrm>
            <a:custGeom>
              <a:avLst/>
              <a:gdLst>
                <a:gd name="connsiteX0" fmla="*/ 0 w 358815"/>
                <a:gd name="connsiteY0" fmla="*/ 0 h 555585"/>
                <a:gd name="connsiteX1" fmla="*/ 0 w 358815"/>
                <a:gd name="connsiteY1" fmla="*/ 555585 h 555585"/>
                <a:gd name="connsiteX2" fmla="*/ 358815 w 358815"/>
                <a:gd name="connsiteY2" fmla="*/ 555585 h 555585"/>
              </a:gdLst>
              <a:ahLst/>
              <a:cxnLst>
                <a:cxn ang="0">
                  <a:pos x="connsiteX0" y="connsiteY0"/>
                </a:cxn>
                <a:cxn ang="0">
                  <a:pos x="connsiteX1" y="connsiteY1"/>
                </a:cxn>
                <a:cxn ang="0">
                  <a:pos x="connsiteX2" y="connsiteY2"/>
                </a:cxn>
              </a:cxnLst>
              <a:rect l="l" t="t" r="r" b="b"/>
              <a:pathLst>
                <a:path w="358815" h="555585">
                  <a:moveTo>
                    <a:pt x="0" y="0"/>
                  </a:moveTo>
                  <a:lnTo>
                    <a:pt x="0" y="555585"/>
                  </a:lnTo>
                  <a:lnTo>
                    <a:pt x="358815" y="55558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21" name="フリーフォーム 20">
              <a:extLst>
                <a:ext uri="{FF2B5EF4-FFF2-40B4-BE49-F238E27FC236}">
                  <a16:creationId xmlns:a16="http://schemas.microsoft.com/office/drawing/2014/main" id="{3B489B18-801B-595B-939E-A0444E6C82E6}"/>
                </a:ext>
              </a:extLst>
            </p:cNvPr>
            <p:cNvSpPr/>
            <p:nvPr/>
          </p:nvSpPr>
          <p:spPr>
            <a:xfrm>
              <a:off x="7338349" y="711843"/>
              <a:ext cx="347241" cy="804441"/>
            </a:xfrm>
            <a:custGeom>
              <a:avLst/>
              <a:gdLst>
                <a:gd name="connsiteX0" fmla="*/ 0 w 347241"/>
                <a:gd name="connsiteY0" fmla="*/ 804441 h 804441"/>
                <a:gd name="connsiteX1" fmla="*/ 0 w 347241"/>
                <a:gd name="connsiteY1" fmla="*/ 0 h 804441"/>
                <a:gd name="connsiteX2" fmla="*/ 347241 w 347241"/>
                <a:gd name="connsiteY2" fmla="*/ 0 h 804441"/>
              </a:gdLst>
              <a:ahLst/>
              <a:cxnLst>
                <a:cxn ang="0">
                  <a:pos x="connsiteX0" y="connsiteY0"/>
                </a:cxn>
                <a:cxn ang="0">
                  <a:pos x="connsiteX1" y="connsiteY1"/>
                </a:cxn>
                <a:cxn ang="0">
                  <a:pos x="connsiteX2" y="connsiteY2"/>
                </a:cxn>
              </a:cxnLst>
              <a:rect l="l" t="t" r="r" b="b"/>
              <a:pathLst>
                <a:path w="347241" h="804441">
                  <a:moveTo>
                    <a:pt x="0" y="804441"/>
                  </a:moveTo>
                  <a:lnTo>
                    <a:pt x="0" y="0"/>
                  </a:lnTo>
                  <a:lnTo>
                    <a:pt x="347241"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cxnSp>
          <p:nvCxnSpPr>
            <p:cNvPr id="22" name="直線コネクタ 21">
              <a:extLst>
                <a:ext uri="{FF2B5EF4-FFF2-40B4-BE49-F238E27FC236}">
                  <a16:creationId xmlns:a16="http://schemas.microsoft.com/office/drawing/2014/main" id="{2DC7FAA0-854B-249F-BD12-92C4192670FB}"/>
                </a:ext>
              </a:extLst>
            </p:cNvPr>
            <p:cNvCxnSpPr>
              <a:cxnSpLocks/>
              <a:endCxn id="16" idx="3"/>
            </p:cNvCxnSpPr>
            <p:nvPr/>
          </p:nvCxnSpPr>
          <p:spPr>
            <a:xfrm>
              <a:off x="9716481" y="1527858"/>
              <a:ext cx="0" cy="340917"/>
            </a:xfrm>
            <a:prstGeom prst="line">
              <a:avLst/>
            </a:prstGeom>
          </p:spPr>
          <p:style>
            <a:lnRef idx="2">
              <a:schemeClr val="accent1"/>
            </a:lnRef>
            <a:fillRef idx="0">
              <a:schemeClr val="accent1"/>
            </a:fillRef>
            <a:effectRef idx="1">
              <a:schemeClr val="accent1"/>
            </a:effectRef>
            <a:fontRef idx="minor">
              <a:schemeClr val="tx1"/>
            </a:fontRef>
          </p:style>
        </p:cxnSp>
        <p:sp>
          <p:nvSpPr>
            <p:cNvPr id="23" name="フリーフォーム 22">
              <a:extLst>
                <a:ext uri="{FF2B5EF4-FFF2-40B4-BE49-F238E27FC236}">
                  <a16:creationId xmlns:a16="http://schemas.microsoft.com/office/drawing/2014/main" id="{8D4258CF-356D-8552-056C-B8C457C3691A}"/>
                </a:ext>
              </a:extLst>
            </p:cNvPr>
            <p:cNvSpPr/>
            <p:nvPr/>
          </p:nvSpPr>
          <p:spPr>
            <a:xfrm>
              <a:off x="8652076" y="1713053"/>
              <a:ext cx="816015" cy="353028"/>
            </a:xfrm>
            <a:custGeom>
              <a:avLst/>
              <a:gdLst>
                <a:gd name="connsiteX0" fmla="*/ 0 w 816015"/>
                <a:gd name="connsiteY0" fmla="*/ 353028 h 353028"/>
                <a:gd name="connsiteX1" fmla="*/ 237281 w 816015"/>
                <a:gd name="connsiteY1" fmla="*/ 353028 h 353028"/>
                <a:gd name="connsiteX2" fmla="*/ 237281 w 816015"/>
                <a:gd name="connsiteY2" fmla="*/ 0 h 353028"/>
                <a:gd name="connsiteX3" fmla="*/ 816015 w 816015"/>
                <a:gd name="connsiteY3" fmla="*/ 0 h 353028"/>
                <a:gd name="connsiteX4" fmla="*/ 816015 w 816015"/>
                <a:gd name="connsiteY4" fmla="*/ 162046 h 353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6015" h="353028">
                  <a:moveTo>
                    <a:pt x="0" y="353028"/>
                  </a:moveTo>
                  <a:lnTo>
                    <a:pt x="237281" y="353028"/>
                  </a:lnTo>
                  <a:lnTo>
                    <a:pt x="237281" y="0"/>
                  </a:lnTo>
                  <a:lnTo>
                    <a:pt x="816015" y="0"/>
                  </a:lnTo>
                  <a:lnTo>
                    <a:pt x="816015" y="162046"/>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24" name="フリーフォーム 23">
              <a:extLst>
                <a:ext uri="{FF2B5EF4-FFF2-40B4-BE49-F238E27FC236}">
                  <a16:creationId xmlns:a16="http://schemas.microsoft.com/office/drawing/2014/main" id="{0A049A8A-8EE7-4084-F618-303D81EF6292}"/>
                </a:ext>
              </a:extLst>
            </p:cNvPr>
            <p:cNvSpPr/>
            <p:nvPr/>
          </p:nvSpPr>
          <p:spPr>
            <a:xfrm>
              <a:off x="8652076" y="694481"/>
              <a:ext cx="1290577" cy="1169043"/>
            </a:xfrm>
            <a:custGeom>
              <a:avLst/>
              <a:gdLst>
                <a:gd name="connsiteX0" fmla="*/ 0 w 1290577"/>
                <a:gd name="connsiteY0" fmla="*/ 0 h 1169043"/>
                <a:gd name="connsiteX1" fmla="*/ 1290577 w 1290577"/>
                <a:gd name="connsiteY1" fmla="*/ 0 h 1169043"/>
                <a:gd name="connsiteX2" fmla="*/ 1290577 w 1290577"/>
                <a:gd name="connsiteY2" fmla="*/ 69448 h 1169043"/>
                <a:gd name="connsiteX3" fmla="*/ 1290577 w 1290577"/>
                <a:gd name="connsiteY3" fmla="*/ 1169043 h 1169043"/>
              </a:gdLst>
              <a:ahLst/>
              <a:cxnLst>
                <a:cxn ang="0">
                  <a:pos x="connsiteX0" y="connsiteY0"/>
                </a:cxn>
                <a:cxn ang="0">
                  <a:pos x="connsiteX1" y="connsiteY1"/>
                </a:cxn>
                <a:cxn ang="0">
                  <a:pos x="connsiteX2" y="connsiteY2"/>
                </a:cxn>
                <a:cxn ang="0">
                  <a:pos x="connsiteX3" y="connsiteY3"/>
                </a:cxn>
              </a:cxnLst>
              <a:rect l="l" t="t" r="r" b="b"/>
              <a:pathLst>
                <a:path w="1290577" h="1169043">
                  <a:moveTo>
                    <a:pt x="0" y="0"/>
                  </a:moveTo>
                  <a:lnTo>
                    <a:pt x="1290577" y="0"/>
                  </a:lnTo>
                  <a:lnTo>
                    <a:pt x="1290577" y="69448"/>
                  </a:lnTo>
                  <a:lnTo>
                    <a:pt x="1290577" y="1169043"/>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25" name="正方形/長方形 24">
              <a:extLst>
                <a:ext uri="{FF2B5EF4-FFF2-40B4-BE49-F238E27FC236}">
                  <a16:creationId xmlns:a16="http://schemas.microsoft.com/office/drawing/2014/main" id="{72CCD601-4963-85FE-CCCF-09BA242A28A4}"/>
                </a:ext>
              </a:extLst>
            </p:cNvPr>
            <p:cNvSpPr/>
            <p:nvPr/>
          </p:nvSpPr>
          <p:spPr>
            <a:xfrm>
              <a:off x="7077919" y="1464197"/>
              <a:ext cx="173620" cy="1099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26" name="正方形/長方形 25">
              <a:extLst>
                <a:ext uri="{FF2B5EF4-FFF2-40B4-BE49-F238E27FC236}">
                  <a16:creationId xmlns:a16="http://schemas.microsoft.com/office/drawing/2014/main" id="{8430720C-101D-81A7-5A37-1C921069355D}"/>
                </a:ext>
              </a:extLst>
            </p:cNvPr>
            <p:cNvSpPr/>
            <p:nvPr/>
          </p:nvSpPr>
          <p:spPr>
            <a:xfrm rot="5400000">
              <a:off x="6860824" y="2475295"/>
              <a:ext cx="173620" cy="1099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cxnSp>
          <p:nvCxnSpPr>
            <p:cNvPr id="27" name="直線コネクタ 26">
              <a:extLst>
                <a:ext uri="{FF2B5EF4-FFF2-40B4-BE49-F238E27FC236}">
                  <a16:creationId xmlns:a16="http://schemas.microsoft.com/office/drawing/2014/main" id="{AD12E9E8-1734-0CEE-ED2A-479AD97A4C27}"/>
                </a:ext>
              </a:extLst>
            </p:cNvPr>
            <p:cNvCxnSpPr/>
            <p:nvPr/>
          </p:nvCxnSpPr>
          <p:spPr>
            <a:xfrm>
              <a:off x="6597570" y="1527858"/>
              <a:ext cx="0" cy="3665743"/>
            </a:xfrm>
            <a:prstGeom prst="line">
              <a:avLst/>
            </a:prstGeom>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28D40EC3-B359-D3B1-D180-83CA42A651FB}"/>
                </a:ext>
              </a:extLst>
            </p:cNvPr>
            <p:cNvSpPr/>
            <p:nvPr/>
          </p:nvSpPr>
          <p:spPr>
            <a:xfrm rot="5400000">
              <a:off x="6510760" y="2069633"/>
              <a:ext cx="173620" cy="1099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cxnSp>
          <p:nvCxnSpPr>
            <p:cNvPr id="29" name="直線コネクタ 28">
              <a:extLst>
                <a:ext uri="{FF2B5EF4-FFF2-40B4-BE49-F238E27FC236}">
                  <a16:creationId xmlns:a16="http://schemas.microsoft.com/office/drawing/2014/main" id="{C871C1DC-C0CD-335C-9981-0E6D8C2AF116}"/>
                </a:ext>
              </a:extLst>
            </p:cNvPr>
            <p:cNvCxnSpPr/>
            <p:nvPr/>
          </p:nvCxnSpPr>
          <p:spPr>
            <a:xfrm>
              <a:off x="6039691" y="1527858"/>
              <a:ext cx="0" cy="3665743"/>
            </a:xfrm>
            <a:prstGeom prst="line">
              <a:avLst/>
            </a:prstGeom>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1F0D7929-318D-4D6D-743A-B93B754CAD6E}"/>
                </a:ext>
              </a:extLst>
            </p:cNvPr>
            <p:cNvSpPr/>
            <p:nvPr/>
          </p:nvSpPr>
          <p:spPr>
            <a:xfrm rot="5400000">
              <a:off x="5952881" y="2069633"/>
              <a:ext cx="173620" cy="1099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31" name="グループ化 30">
              <a:extLst>
                <a:ext uri="{FF2B5EF4-FFF2-40B4-BE49-F238E27FC236}">
                  <a16:creationId xmlns:a16="http://schemas.microsoft.com/office/drawing/2014/main" id="{CC8A132C-DE2D-8580-3630-63CD1652F819}"/>
                </a:ext>
              </a:extLst>
            </p:cNvPr>
            <p:cNvGrpSpPr/>
            <p:nvPr/>
          </p:nvGrpSpPr>
          <p:grpSpPr>
            <a:xfrm rot="16200000">
              <a:off x="6390409" y="3872025"/>
              <a:ext cx="373743" cy="190878"/>
              <a:chOff x="7409543" y="3967465"/>
              <a:chExt cx="373743" cy="190878"/>
            </a:xfrm>
          </p:grpSpPr>
          <p:sp>
            <p:nvSpPr>
              <p:cNvPr id="46" name="正方形/長方形 45">
                <a:extLst>
                  <a:ext uri="{FF2B5EF4-FFF2-40B4-BE49-F238E27FC236}">
                    <a16:creationId xmlns:a16="http://schemas.microsoft.com/office/drawing/2014/main" id="{39FF793F-EB17-4D41-403A-D5E15AC6BB09}"/>
                  </a:ext>
                </a:extLst>
              </p:cNvPr>
              <p:cNvSpPr/>
              <p:nvPr/>
            </p:nvSpPr>
            <p:spPr>
              <a:xfrm>
                <a:off x="7409543" y="3967465"/>
                <a:ext cx="373743" cy="19087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7" name="円/楕円 46">
                <a:extLst>
                  <a:ext uri="{FF2B5EF4-FFF2-40B4-BE49-F238E27FC236}">
                    <a16:creationId xmlns:a16="http://schemas.microsoft.com/office/drawing/2014/main" id="{1956A85F-D11B-1FBD-E499-A9ACE6E48141}"/>
                  </a:ext>
                </a:extLst>
              </p:cNvPr>
              <p:cNvSpPr/>
              <p:nvPr/>
            </p:nvSpPr>
            <p:spPr>
              <a:xfrm>
                <a:off x="7496729" y="4064973"/>
                <a:ext cx="62329" cy="5208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8" name="円/楕円 47">
                <a:extLst>
                  <a:ext uri="{FF2B5EF4-FFF2-40B4-BE49-F238E27FC236}">
                    <a16:creationId xmlns:a16="http://schemas.microsoft.com/office/drawing/2014/main" id="{2342E2FC-D8BF-4E35-C63E-65D0823FC576}"/>
                  </a:ext>
                </a:extLst>
              </p:cNvPr>
              <p:cNvSpPr/>
              <p:nvPr/>
            </p:nvSpPr>
            <p:spPr>
              <a:xfrm>
                <a:off x="7654425" y="4064973"/>
                <a:ext cx="62329" cy="5208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cxnSp>
            <p:nvCxnSpPr>
              <p:cNvPr id="49" name="直線コネクタ 48">
                <a:extLst>
                  <a:ext uri="{FF2B5EF4-FFF2-40B4-BE49-F238E27FC236}">
                    <a16:creationId xmlns:a16="http://schemas.microsoft.com/office/drawing/2014/main" id="{3A00BE77-C45D-5FC9-21BF-DD863A9939C4}"/>
                  </a:ext>
                </a:extLst>
              </p:cNvPr>
              <p:cNvCxnSpPr>
                <a:stCxn id="47" idx="7"/>
              </p:cNvCxnSpPr>
              <p:nvPr/>
            </p:nvCxnSpPr>
            <p:spPr>
              <a:xfrm flipV="1">
                <a:off x="7549930" y="3995095"/>
                <a:ext cx="114632" cy="7750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 name="グループ化 31">
              <a:extLst>
                <a:ext uri="{FF2B5EF4-FFF2-40B4-BE49-F238E27FC236}">
                  <a16:creationId xmlns:a16="http://schemas.microsoft.com/office/drawing/2014/main" id="{E3633DD6-64DB-D2F9-9F81-F6E968F37B21}"/>
                </a:ext>
              </a:extLst>
            </p:cNvPr>
            <p:cNvGrpSpPr/>
            <p:nvPr/>
          </p:nvGrpSpPr>
          <p:grpSpPr>
            <a:xfrm rot="16200000">
              <a:off x="6128874" y="2056434"/>
              <a:ext cx="373743" cy="190878"/>
              <a:chOff x="7409543" y="3967465"/>
              <a:chExt cx="373743" cy="190878"/>
            </a:xfrm>
          </p:grpSpPr>
          <p:sp>
            <p:nvSpPr>
              <p:cNvPr id="42" name="正方形/長方形 41">
                <a:extLst>
                  <a:ext uri="{FF2B5EF4-FFF2-40B4-BE49-F238E27FC236}">
                    <a16:creationId xmlns:a16="http://schemas.microsoft.com/office/drawing/2014/main" id="{0E3BE5FC-32D5-FB98-1B98-009A10E8C107}"/>
                  </a:ext>
                </a:extLst>
              </p:cNvPr>
              <p:cNvSpPr/>
              <p:nvPr/>
            </p:nvSpPr>
            <p:spPr>
              <a:xfrm>
                <a:off x="7409543" y="3967465"/>
                <a:ext cx="373743" cy="19087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3" name="円/楕円 42">
                <a:extLst>
                  <a:ext uri="{FF2B5EF4-FFF2-40B4-BE49-F238E27FC236}">
                    <a16:creationId xmlns:a16="http://schemas.microsoft.com/office/drawing/2014/main" id="{C45C3322-F987-071E-FC23-616C88C182C4}"/>
                  </a:ext>
                </a:extLst>
              </p:cNvPr>
              <p:cNvSpPr/>
              <p:nvPr/>
            </p:nvSpPr>
            <p:spPr>
              <a:xfrm>
                <a:off x="7496729" y="4064973"/>
                <a:ext cx="62329" cy="5208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4" name="円/楕円 43">
                <a:extLst>
                  <a:ext uri="{FF2B5EF4-FFF2-40B4-BE49-F238E27FC236}">
                    <a16:creationId xmlns:a16="http://schemas.microsoft.com/office/drawing/2014/main" id="{DD0F5986-5E7C-07FE-8031-1D6A068321F1}"/>
                  </a:ext>
                </a:extLst>
              </p:cNvPr>
              <p:cNvSpPr/>
              <p:nvPr/>
            </p:nvSpPr>
            <p:spPr>
              <a:xfrm>
                <a:off x="7654425" y="4064973"/>
                <a:ext cx="62329" cy="5208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cxnSp>
            <p:nvCxnSpPr>
              <p:cNvPr id="45" name="直線コネクタ 44">
                <a:extLst>
                  <a:ext uri="{FF2B5EF4-FFF2-40B4-BE49-F238E27FC236}">
                    <a16:creationId xmlns:a16="http://schemas.microsoft.com/office/drawing/2014/main" id="{16D11AD4-0F62-4ABF-F1AC-17071E3D56EF}"/>
                  </a:ext>
                </a:extLst>
              </p:cNvPr>
              <p:cNvCxnSpPr>
                <a:stCxn id="43" idx="7"/>
              </p:cNvCxnSpPr>
              <p:nvPr/>
            </p:nvCxnSpPr>
            <p:spPr>
              <a:xfrm flipV="1">
                <a:off x="7549930" y="3995095"/>
                <a:ext cx="114632" cy="77506"/>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33" name="直線コネクタ 32">
              <a:extLst>
                <a:ext uri="{FF2B5EF4-FFF2-40B4-BE49-F238E27FC236}">
                  <a16:creationId xmlns:a16="http://schemas.microsoft.com/office/drawing/2014/main" id="{F1BE105B-715E-22B7-4D9E-2A26794509DA}"/>
                </a:ext>
              </a:extLst>
            </p:cNvPr>
            <p:cNvCxnSpPr>
              <a:endCxn id="42" idx="3"/>
            </p:cNvCxnSpPr>
            <p:nvPr/>
          </p:nvCxnSpPr>
          <p:spPr>
            <a:xfrm flipH="1">
              <a:off x="6315746" y="1527858"/>
              <a:ext cx="1791" cy="437144"/>
            </a:xfrm>
            <a:prstGeom prst="line">
              <a:avLst/>
            </a:prstGeom>
          </p:spPr>
          <p:style>
            <a:lnRef idx="2">
              <a:schemeClr val="accent1"/>
            </a:lnRef>
            <a:fillRef idx="0">
              <a:schemeClr val="accent1"/>
            </a:fillRef>
            <a:effectRef idx="1">
              <a:schemeClr val="accent1"/>
            </a:effectRef>
            <a:fontRef idx="minor">
              <a:schemeClr val="tx1"/>
            </a:fontRef>
          </p:style>
        </p:cxnSp>
        <p:sp>
          <p:nvSpPr>
            <p:cNvPr id="34" name="フリーフォーム 33">
              <a:extLst>
                <a:ext uri="{FF2B5EF4-FFF2-40B4-BE49-F238E27FC236}">
                  <a16:creationId xmlns:a16="http://schemas.microsoft.com/office/drawing/2014/main" id="{76A17099-3F8A-46EF-74BE-AA5121062020}"/>
                </a:ext>
              </a:extLst>
            </p:cNvPr>
            <p:cNvSpPr/>
            <p:nvPr/>
          </p:nvSpPr>
          <p:spPr>
            <a:xfrm>
              <a:off x="6041571" y="2344057"/>
              <a:ext cx="286658" cy="399143"/>
            </a:xfrm>
            <a:custGeom>
              <a:avLst/>
              <a:gdLst>
                <a:gd name="connsiteX0" fmla="*/ 286658 w 286658"/>
                <a:gd name="connsiteY0" fmla="*/ 0 h 399143"/>
                <a:gd name="connsiteX1" fmla="*/ 286658 w 286658"/>
                <a:gd name="connsiteY1" fmla="*/ 399143 h 399143"/>
                <a:gd name="connsiteX2" fmla="*/ 0 w 286658"/>
                <a:gd name="connsiteY2" fmla="*/ 399143 h 399143"/>
              </a:gdLst>
              <a:ahLst/>
              <a:cxnLst>
                <a:cxn ang="0">
                  <a:pos x="connsiteX0" y="connsiteY0"/>
                </a:cxn>
                <a:cxn ang="0">
                  <a:pos x="connsiteX1" y="connsiteY1"/>
                </a:cxn>
                <a:cxn ang="0">
                  <a:pos x="connsiteX2" y="connsiteY2"/>
                </a:cxn>
              </a:cxnLst>
              <a:rect l="l" t="t" r="r" b="b"/>
              <a:pathLst>
                <a:path w="286658" h="399143">
                  <a:moveTo>
                    <a:pt x="286658" y="0"/>
                  </a:moveTo>
                  <a:lnTo>
                    <a:pt x="286658" y="399143"/>
                  </a:lnTo>
                  <a:lnTo>
                    <a:pt x="0" y="399143"/>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35" name="グループ化 34">
              <a:extLst>
                <a:ext uri="{FF2B5EF4-FFF2-40B4-BE49-F238E27FC236}">
                  <a16:creationId xmlns:a16="http://schemas.microsoft.com/office/drawing/2014/main" id="{6BA796E7-BC40-30AB-A2A6-5270A433D44D}"/>
                </a:ext>
              </a:extLst>
            </p:cNvPr>
            <p:cNvGrpSpPr/>
            <p:nvPr/>
          </p:nvGrpSpPr>
          <p:grpSpPr>
            <a:xfrm>
              <a:off x="5879338" y="3887424"/>
              <a:ext cx="333004" cy="103207"/>
              <a:chOff x="7297882" y="3020992"/>
              <a:chExt cx="333004" cy="212040"/>
            </a:xfrm>
          </p:grpSpPr>
          <p:sp>
            <p:nvSpPr>
              <p:cNvPr id="39" name="正方形/長方形 38">
                <a:extLst>
                  <a:ext uri="{FF2B5EF4-FFF2-40B4-BE49-F238E27FC236}">
                    <a16:creationId xmlns:a16="http://schemas.microsoft.com/office/drawing/2014/main" id="{F92836AD-2937-3D0D-1012-0235352B73F3}"/>
                  </a:ext>
                </a:extLst>
              </p:cNvPr>
              <p:cNvSpPr/>
              <p:nvPr/>
            </p:nvSpPr>
            <p:spPr>
              <a:xfrm>
                <a:off x="7304314" y="3020992"/>
                <a:ext cx="326572" cy="2103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cxnSp>
            <p:nvCxnSpPr>
              <p:cNvPr id="40" name="直線コネクタ 39">
                <a:extLst>
                  <a:ext uri="{FF2B5EF4-FFF2-40B4-BE49-F238E27FC236}">
                    <a16:creationId xmlns:a16="http://schemas.microsoft.com/office/drawing/2014/main" id="{CDB9BB29-A851-2CF2-80AD-5EAAAE779D84}"/>
                  </a:ext>
                </a:extLst>
              </p:cNvPr>
              <p:cNvCxnSpPr>
                <a:cxnSpLocks/>
              </p:cNvCxnSpPr>
              <p:nvPr/>
            </p:nvCxnSpPr>
            <p:spPr>
              <a:xfrm>
                <a:off x="7297883" y="3020992"/>
                <a:ext cx="33300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53ADB4FC-3662-C3C6-1B11-04EE83251BBF}"/>
                  </a:ext>
                </a:extLst>
              </p:cNvPr>
              <p:cNvCxnSpPr>
                <a:cxnSpLocks/>
              </p:cNvCxnSpPr>
              <p:nvPr/>
            </p:nvCxnSpPr>
            <p:spPr>
              <a:xfrm>
                <a:off x="7297882" y="3233032"/>
                <a:ext cx="333003" cy="0"/>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36" name="直線コネクタ 35">
              <a:extLst>
                <a:ext uri="{FF2B5EF4-FFF2-40B4-BE49-F238E27FC236}">
                  <a16:creationId xmlns:a16="http://schemas.microsoft.com/office/drawing/2014/main" id="{70DAE511-4A4A-B082-FF68-79857112FFDC}"/>
                </a:ext>
              </a:extLst>
            </p:cNvPr>
            <p:cNvCxnSpPr/>
            <p:nvPr/>
          </p:nvCxnSpPr>
          <p:spPr>
            <a:xfrm>
              <a:off x="6944807" y="5193601"/>
              <a:ext cx="2115276" cy="0"/>
            </a:xfrm>
            <a:prstGeom prst="line">
              <a:avLst/>
            </a:prstGeom>
          </p:spPr>
          <p:style>
            <a:lnRef idx="2">
              <a:schemeClr val="accent1"/>
            </a:lnRef>
            <a:fillRef idx="0">
              <a:schemeClr val="accent1"/>
            </a:fillRef>
            <a:effectRef idx="1">
              <a:schemeClr val="accent1"/>
            </a:effectRef>
            <a:fontRef idx="minor">
              <a:schemeClr val="tx1"/>
            </a:fontRef>
          </p:style>
        </p:cxnSp>
        <p:sp>
          <p:nvSpPr>
            <p:cNvPr id="37" name="フリーフォーム 36">
              <a:extLst>
                <a:ext uri="{FF2B5EF4-FFF2-40B4-BE49-F238E27FC236}">
                  <a16:creationId xmlns:a16="http://schemas.microsoft.com/office/drawing/2014/main" id="{40E3C614-A6D4-E268-56D0-EDBD924B87E1}"/>
                </a:ext>
              </a:extLst>
            </p:cNvPr>
            <p:cNvSpPr/>
            <p:nvPr/>
          </p:nvSpPr>
          <p:spPr>
            <a:xfrm>
              <a:off x="9064171" y="4593771"/>
              <a:ext cx="174172" cy="598715"/>
            </a:xfrm>
            <a:custGeom>
              <a:avLst/>
              <a:gdLst>
                <a:gd name="connsiteX0" fmla="*/ 0 w 174172"/>
                <a:gd name="connsiteY0" fmla="*/ 598715 h 598715"/>
                <a:gd name="connsiteX1" fmla="*/ 0 w 174172"/>
                <a:gd name="connsiteY1" fmla="*/ 0 h 598715"/>
                <a:gd name="connsiteX2" fmla="*/ 174172 w 174172"/>
                <a:gd name="connsiteY2" fmla="*/ 0 h 598715"/>
              </a:gdLst>
              <a:ahLst/>
              <a:cxnLst>
                <a:cxn ang="0">
                  <a:pos x="connsiteX0" y="connsiteY0"/>
                </a:cxn>
                <a:cxn ang="0">
                  <a:pos x="connsiteX1" y="connsiteY1"/>
                </a:cxn>
                <a:cxn ang="0">
                  <a:pos x="connsiteX2" y="connsiteY2"/>
                </a:cxn>
              </a:cxnLst>
              <a:rect l="l" t="t" r="r" b="b"/>
              <a:pathLst>
                <a:path w="174172" h="598715">
                  <a:moveTo>
                    <a:pt x="0" y="598715"/>
                  </a:moveTo>
                  <a:lnTo>
                    <a:pt x="0" y="0"/>
                  </a:lnTo>
                  <a:lnTo>
                    <a:pt x="174172" y="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cxnSp>
          <p:nvCxnSpPr>
            <p:cNvPr id="38" name="直線コネクタ 37">
              <a:extLst>
                <a:ext uri="{FF2B5EF4-FFF2-40B4-BE49-F238E27FC236}">
                  <a16:creationId xmlns:a16="http://schemas.microsoft.com/office/drawing/2014/main" id="{5E0D9350-0224-8E48-AC8A-AF49BC2D68F1}"/>
                </a:ext>
              </a:extLst>
            </p:cNvPr>
            <p:cNvCxnSpPr>
              <a:cxnSpLocks/>
              <a:stCxn id="6" idx="1"/>
              <a:endCxn id="10" idx="3"/>
            </p:cNvCxnSpPr>
            <p:nvPr/>
          </p:nvCxnSpPr>
          <p:spPr>
            <a:xfrm flipH="1" flipV="1">
              <a:off x="1831677" y="3231361"/>
              <a:ext cx="161960" cy="7690"/>
            </a:xfrm>
            <a:prstGeom prst="line">
              <a:avLst/>
            </a:prstGeom>
          </p:spPr>
          <p:style>
            <a:lnRef idx="2">
              <a:schemeClr val="accent1"/>
            </a:lnRef>
            <a:fillRef idx="0">
              <a:schemeClr val="accent1"/>
            </a:fillRef>
            <a:effectRef idx="1">
              <a:schemeClr val="accent1"/>
            </a:effectRef>
            <a:fontRef idx="minor">
              <a:schemeClr val="tx1"/>
            </a:fontRef>
          </p:style>
        </p:cxnSp>
        <p:sp>
          <p:nvSpPr>
            <p:cNvPr id="17" name="正方形/長方形 16">
              <a:extLst>
                <a:ext uri="{FF2B5EF4-FFF2-40B4-BE49-F238E27FC236}">
                  <a16:creationId xmlns:a16="http://schemas.microsoft.com/office/drawing/2014/main" id="{5F4041B3-CC5C-5C50-A854-F3C82F0BFBB5}"/>
                </a:ext>
              </a:extLst>
            </p:cNvPr>
            <p:cNvSpPr/>
            <p:nvPr/>
          </p:nvSpPr>
          <p:spPr>
            <a:xfrm>
              <a:off x="7691377" y="304982"/>
              <a:ext cx="1546967" cy="83337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100" dirty="0"/>
                <a:t>H</a:t>
              </a:r>
              <a:r>
                <a:rPr kumimoji="1" lang="en-US" altLang="ja-JP" sz="1100" dirty="0"/>
                <a:t>eater PS</a:t>
              </a:r>
              <a:endParaRPr kumimoji="1" lang="ja-JP" altLang="en-US" sz="1100"/>
            </a:p>
          </p:txBody>
        </p:sp>
        <p:sp>
          <p:nvSpPr>
            <p:cNvPr id="18" name="正方形/長方形 17">
              <a:extLst>
                <a:ext uri="{FF2B5EF4-FFF2-40B4-BE49-F238E27FC236}">
                  <a16:creationId xmlns:a16="http://schemas.microsoft.com/office/drawing/2014/main" id="{5DD26614-1B14-F753-773C-77FCC624A73F}"/>
                </a:ext>
              </a:extLst>
            </p:cNvPr>
            <p:cNvSpPr/>
            <p:nvPr/>
          </p:nvSpPr>
          <p:spPr>
            <a:xfrm>
              <a:off x="7495214" y="1788948"/>
              <a:ext cx="1396639" cy="9103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100" dirty="0"/>
                <a:t>Anode</a:t>
              </a:r>
              <a:r>
                <a:rPr kumimoji="1" lang="en-US" altLang="ja-JP" sz="1100" dirty="0"/>
                <a:t> PS</a:t>
              </a:r>
              <a:endParaRPr kumimoji="1" lang="ja-JP" altLang="en-US" sz="1100"/>
            </a:p>
          </p:txBody>
        </p:sp>
      </p:grpSp>
      <p:pic>
        <p:nvPicPr>
          <p:cNvPr id="1025" name="図 1024" descr="グラフ&#10;&#10;中程度の精度で自動的に生成された説明">
            <a:extLst>
              <a:ext uri="{FF2B5EF4-FFF2-40B4-BE49-F238E27FC236}">
                <a16:creationId xmlns:a16="http://schemas.microsoft.com/office/drawing/2014/main" id="{9AE46689-6F54-1A25-5F78-B87C74054099}"/>
              </a:ext>
            </a:extLst>
          </p:cNvPr>
          <p:cNvPicPr>
            <a:picLocks noChangeAspect="1"/>
          </p:cNvPicPr>
          <p:nvPr/>
        </p:nvPicPr>
        <p:blipFill>
          <a:blip r:embed="rId4"/>
          <a:stretch>
            <a:fillRect/>
          </a:stretch>
        </p:blipFill>
        <p:spPr>
          <a:xfrm>
            <a:off x="7465592" y="26442"/>
            <a:ext cx="4726408" cy="3329534"/>
          </a:xfrm>
          <a:prstGeom prst="rect">
            <a:avLst/>
          </a:prstGeom>
        </p:spPr>
      </p:pic>
      <p:sp>
        <p:nvSpPr>
          <p:cNvPr id="1027" name="テキスト ボックス 1026">
            <a:extLst>
              <a:ext uri="{FF2B5EF4-FFF2-40B4-BE49-F238E27FC236}">
                <a16:creationId xmlns:a16="http://schemas.microsoft.com/office/drawing/2014/main" id="{6D7E4888-B1B6-CE42-EF07-90FE0E1EF068}"/>
              </a:ext>
            </a:extLst>
          </p:cNvPr>
          <p:cNvSpPr txBox="1"/>
          <p:nvPr/>
        </p:nvSpPr>
        <p:spPr>
          <a:xfrm rot="16200000">
            <a:off x="5465578" y="4533390"/>
            <a:ext cx="3312125" cy="369332"/>
          </a:xfrm>
          <a:prstGeom prst="rect">
            <a:avLst/>
          </a:prstGeom>
          <a:solidFill>
            <a:schemeClr val="bg1"/>
          </a:solidFill>
        </p:spPr>
        <p:txBody>
          <a:bodyPr wrap="none" rtlCol="0">
            <a:spAutoFit/>
          </a:bodyPr>
          <a:lstStyle/>
          <a:p>
            <a:r>
              <a:rPr kumimoji="1" lang="en-US" altLang="ja-JP" dirty="0"/>
              <a:t>   </a:t>
            </a:r>
            <a:r>
              <a:rPr kumimoji="1" lang="en-US" altLang="ja-JP" dirty="0" err="1"/>
              <a:t>kly</a:t>
            </a:r>
            <a:r>
              <a:rPr kumimoji="1" lang="en-US" altLang="ja-JP" dirty="0"/>
              <a:t> </a:t>
            </a:r>
            <a:r>
              <a:rPr kumimoji="1" lang="en-US" altLang="ja-JP" dirty="0" err="1"/>
              <a:t>fwd</a:t>
            </a:r>
            <a:r>
              <a:rPr kumimoji="1" lang="en-US" altLang="ja-JP" dirty="0"/>
              <a:t> , collector loss[kW] </a:t>
            </a:r>
            <a:endParaRPr kumimoji="1" lang="ja-JP" altLang="en-US"/>
          </a:p>
        </p:txBody>
      </p:sp>
      <p:sp>
        <p:nvSpPr>
          <p:cNvPr id="1029" name="テキスト ボックス 1028">
            <a:extLst>
              <a:ext uri="{FF2B5EF4-FFF2-40B4-BE49-F238E27FC236}">
                <a16:creationId xmlns:a16="http://schemas.microsoft.com/office/drawing/2014/main" id="{793F246E-60ED-2C9F-FA3E-867467D0C279}"/>
              </a:ext>
            </a:extLst>
          </p:cNvPr>
          <p:cNvSpPr txBox="1"/>
          <p:nvPr/>
        </p:nvSpPr>
        <p:spPr>
          <a:xfrm>
            <a:off x="8766302" y="5706341"/>
            <a:ext cx="939681" cy="369332"/>
          </a:xfrm>
          <a:prstGeom prst="rect">
            <a:avLst/>
          </a:prstGeom>
          <a:solidFill>
            <a:schemeClr val="bg1"/>
          </a:solidFill>
        </p:spPr>
        <p:txBody>
          <a:bodyPr wrap="none" rtlCol="0">
            <a:spAutoFit/>
          </a:bodyPr>
          <a:lstStyle/>
          <a:p>
            <a:r>
              <a:rPr kumimoji="1" lang="en-US" altLang="ja-JP" dirty="0" err="1"/>
              <a:t>kly</a:t>
            </a:r>
            <a:r>
              <a:rPr kumimoji="1" lang="en-US" altLang="ja-JP" dirty="0"/>
              <a:t> </a:t>
            </a:r>
            <a:r>
              <a:rPr kumimoji="1" lang="en-US" altLang="ja-JP" dirty="0" err="1"/>
              <a:t>fwd</a:t>
            </a:r>
            <a:endParaRPr kumimoji="1" lang="ja-JP" altLang="en-US"/>
          </a:p>
        </p:txBody>
      </p:sp>
      <p:sp>
        <p:nvSpPr>
          <p:cNvPr id="1031" name="テキスト ボックス 1030">
            <a:extLst>
              <a:ext uri="{FF2B5EF4-FFF2-40B4-BE49-F238E27FC236}">
                <a16:creationId xmlns:a16="http://schemas.microsoft.com/office/drawing/2014/main" id="{EB4F6658-9DE7-9B3E-C6DC-7DB41D3EEB30}"/>
              </a:ext>
            </a:extLst>
          </p:cNvPr>
          <p:cNvSpPr txBox="1"/>
          <p:nvPr/>
        </p:nvSpPr>
        <p:spPr>
          <a:xfrm>
            <a:off x="8277637" y="4323795"/>
            <a:ext cx="1587294" cy="369332"/>
          </a:xfrm>
          <a:prstGeom prst="rect">
            <a:avLst/>
          </a:prstGeom>
          <a:solidFill>
            <a:schemeClr val="bg1"/>
          </a:solidFill>
        </p:spPr>
        <p:txBody>
          <a:bodyPr wrap="none" rtlCol="0">
            <a:spAutoFit/>
          </a:bodyPr>
          <a:lstStyle/>
          <a:p>
            <a:r>
              <a:rPr lang="en-US" altLang="ja-JP" dirty="0"/>
              <a:t>collector loss</a:t>
            </a:r>
            <a:endParaRPr kumimoji="1" lang="ja-JP" altLang="en-US"/>
          </a:p>
        </p:txBody>
      </p:sp>
      <p:sp>
        <p:nvSpPr>
          <p:cNvPr id="1032" name="テキスト ボックス 1031">
            <a:extLst>
              <a:ext uri="{FF2B5EF4-FFF2-40B4-BE49-F238E27FC236}">
                <a16:creationId xmlns:a16="http://schemas.microsoft.com/office/drawing/2014/main" id="{E76A75A3-C87E-272B-B1D6-16485FCFAF3A}"/>
              </a:ext>
            </a:extLst>
          </p:cNvPr>
          <p:cNvSpPr txBox="1"/>
          <p:nvPr/>
        </p:nvSpPr>
        <p:spPr>
          <a:xfrm>
            <a:off x="10199760" y="5344958"/>
            <a:ext cx="1963999" cy="923330"/>
          </a:xfrm>
          <a:prstGeom prst="rect">
            <a:avLst/>
          </a:prstGeom>
          <a:solidFill>
            <a:schemeClr val="bg1"/>
          </a:solidFill>
        </p:spPr>
        <p:txBody>
          <a:bodyPr wrap="none" rtlCol="0">
            <a:spAutoFit/>
          </a:bodyPr>
          <a:lstStyle/>
          <a:p>
            <a:r>
              <a:rPr lang="en-US" altLang="ja-JP" dirty="0"/>
              <a:t>RF/(</a:t>
            </a:r>
            <a:r>
              <a:rPr lang="en-US" altLang="ja-JP" dirty="0" err="1"/>
              <a:t>RF+Loss</a:t>
            </a:r>
            <a:r>
              <a:rPr lang="en-US" altLang="ja-JP" dirty="0"/>
              <a:t>)</a:t>
            </a:r>
          </a:p>
          <a:p>
            <a:r>
              <a:rPr lang="en-US" altLang="ja-JP" dirty="0"/>
              <a:t>=520/(520+300)</a:t>
            </a:r>
          </a:p>
          <a:p>
            <a:r>
              <a:rPr lang="en-US" altLang="ja-JP" dirty="0"/>
              <a:t>~ 0.63</a:t>
            </a:r>
            <a:endParaRPr kumimoji="1" lang="ja-JP" altLang="en-US"/>
          </a:p>
        </p:txBody>
      </p:sp>
      <p:sp>
        <p:nvSpPr>
          <p:cNvPr id="1034" name="角丸四角形 1033">
            <a:extLst>
              <a:ext uri="{FF2B5EF4-FFF2-40B4-BE49-F238E27FC236}">
                <a16:creationId xmlns:a16="http://schemas.microsoft.com/office/drawing/2014/main" id="{6F6E8E68-D120-C739-EED6-74C89460C5DC}"/>
              </a:ext>
            </a:extLst>
          </p:cNvPr>
          <p:cNvSpPr/>
          <p:nvPr/>
        </p:nvSpPr>
        <p:spPr>
          <a:xfrm>
            <a:off x="11181760" y="4030434"/>
            <a:ext cx="244305" cy="1185631"/>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5" name="テキスト ボックス 1034">
            <a:extLst>
              <a:ext uri="{FF2B5EF4-FFF2-40B4-BE49-F238E27FC236}">
                <a16:creationId xmlns:a16="http://schemas.microsoft.com/office/drawing/2014/main" id="{B3C207B7-A1A9-470D-6072-C9ACD1386141}"/>
              </a:ext>
            </a:extLst>
          </p:cNvPr>
          <p:cNvSpPr txBox="1"/>
          <p:nvPr/>
        </p:nvSpPr>
        <p:spPr>
          <a:xfrm>
            <a:off x="8538911" y="6421381"/>
            <a:ext cx="2209259" cy="369332"/>
          </a:xfrm>
          <a:prstGeom prst="rect">
            <a:avLst/>
          </a:prstGeom>
          <a:solidFill>
            <a:schemeClr val="bg1"/>
          </a:solidFill>
        </p:spPr>
        <p:txBody>
          <a:bodyPr wrap="none" rtlCol="0">
            <a:spAutoFit/>
          </a:bodyPr>
          <a:lstStyle/>
          <a:p>
            <a:r>
              <a:rPr kumimoji="1" lang="en-US" altLang="ja-JP" dirty="0"/>
              <a:t>Anode voltage [kV]</a:t>
            </a:r>
            <a:endParaRPr kumimoji="1" lang="ja-JP" altLang="en-US"/>
          </a:p>
        </p:txBody>
      </p:sp>
    </p:spTree>
    <p:extLst>
      <p:ext uri="{BB962C8B-B14F-4D97-AF65-F5344CB8AC3E}">
        <p14:creationId xmlns:p14="http://schemas.microsoft.com/office/powerpoint/2010/main" val="2707085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B56F74-AB72-A0D1-D832-9B5A0032E69D}"/>
              </a:ext>
            </a:extLst>
          </p:cNvPr>
          <p:cNvSpPr>
            <a:spLocks noGrp="1"/>
          </p:cNvSpPr>
          <p:nvPr>
            <p:ph type="title"/>
          </p:nvPr>
        </p:nvSpPr>
        <p:spPr/>
        <p:txBody>
          <a:bodyPr/>
          <a:lstStyle/>
          <a:p>
            <a:r>
              <a:rPr kumimoji="1" lang="en-US" altLang="ja-JP" dirty="0"/>
              <a:t>Contents</a:t>
            </a:r>
            <a:endParaRPr kumimoji="1" lang="ja-JP" altLang="en-US"/>
          </a:p>
        </p:txBody>
      </p:sp>
      <p:sp>
        <p:nvSpPr>
          <p:cNvPr id="3" name="コンテンツ プレースホルダー 2">
            <a:extLst>
              <a:ext uri="{FF2B5EF4-FFF2-40B4-BE49-F238E27FC236}">
                <a16:creationId xmlns:a16="http://schemas.microsoft.com/office/drawing/2014/main" id="{25433AC2-FE75-1822-F15C-DB800C206BD5}"/>
              </a:ext>
            </a:extLst>
          </p:cNvPr>
          <p:cNvSpPr>
            <a:spLocks noGrp="1"/>
          </p:cNvSpPr>
          <p:nvPr>
            <p:ph idx="1"/>
          </p:nvPr>
        </p:nvSpPr>
        <p:spPr>
          <a:xfrm>
            <a:off x="617483" y="1541846"/>
            <a:ext cx="10515600" cy="4351338"/>
          </a:xfrm>
        </p:spPr>
        <p:txBody>
          <a:bodyPr/>
          <a:lstStyle/>
          <a:p>
            <a:r>
              <a:rPr lang="en-US" altLang="ja-JP" dirty="0">
                <a:solidFill>
                  <a:schemeClr val="bg1">
                    <a:lumMod val="75000"/>
                  </a:schemeClr>
                </a:solidFill>
              </a:rPr>
              <a:t>S</a:t>
            </a:r>
            <a:r>
              <a:rPr kumimoji="1" lang="en-US" altLang="ja-JP" dirty="0">
                <a:solidFill>
                  <a:schemeClr val="bg1">
                    <a:lumMod val="75000"/>
                  </a:schemeClr>
                </a:solidFill>
              </a:rPr>
              <a:t>tatus of Current SPring-8</a:t>
            </a:r>
            <a:endParaRPr lang="en-US" altLang="ja-JP" dirty="0">
              <a:solidFill>
                <a:schemeClr val="bg1">
                  <a:lumMod val="75000"/>
                </a:schemeClr>
              </a:solidFill>
            </a:endParaRPr>
          </a:p>
          <a:p>
            <a:r>
              <a:rPr lang="en-US" altLang="ja-JP" b="1" dirty="0"/>
              <a:t>Upgrade plan of SPring-8</a:t>
            </a:r>
          </a:p>
          <a:p>
            <a:endParaRPr kumimoji="1" lang="en-US" altLang="ja-JP" dirty="0"/>
          </a:p>
          <a:p>
            <a:r>
              <a:rPr lang="en-US" altLang="ja-JP" dirty="0">
                <a:solidFill>
                  <a:schemeClr val="bg1">
                    <a:lumMod val="75000"/>
                  </a:schemeClr>
                </a:solidFill>
              </a:rPr>
              <a:t>Trouble in High Power RF during user operation</a:t>
            </a:r>
            <a:endParaRPr kumimoji="1" lang="ja-JP" altLang="en-US">
              <a:solidFill>
                <a:schemeClr val="bg1">
                  <a:lumMod val="75000"/>
                </a:schemeClr>
              </a:solidFill>
            </a:endParaRPr>
          </a:p>
        </p:txBody>
      </p:sp>
    </p:spTree>
    <p:extLst>
      <p:ext uri="{BB962C8B-B14F-4D97-AF65-F5344CB8AC3E}">
        <p14:creationId xmlns:p14="http://schemas.microsoft.com/office/powerpoint/2010/main" val="2275046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910B4E2-6810-B441-9176-17E156CA56DF}"/>
              </a:ext>
            </a:extLst>
          </p:cNvPr>
          <p:cNvSpPr txBox="1"/>
          <p:nvPr/>
        </p:nvSpPr>
        <p:spPr>
          <a:xfrm>
            <a:off x="532585" y="13615"/>
            <a:ext cx="10604634" cy="523220"/>
          </a:xfrm>
          <a:prstGeom prst="rect">
            <a:avLst/>
          </a:prstGeom>
          <a:noFill/>
        </p:spPr>
        <p:txBody>
          <a:bodyPr wrap="none" rtlCol="0">
            <a:spAutoFit/>
          </a:bodyPr>
          <a:lstStyle/>
          <a:p>
            <a:pPr>
              <a:defRPr/>
            </a:pPr>
            <a:r>
              <a:rPr lang="en-US" altLang="ja-JP" sz="2800" dirty="0">
                <a:solidFill>
                  <a:prstClr val="black"/>
                </a:solidFill>
                <a:latin typeface="Calibri" panose="020F0502020204030204"/>
                <a:ea typeface="游ゴシック" panose="020B0400000000000000" pitchFamily="50" charset="-128"/>
              </a:rPr>
              <a:t>Upgrade plan</a:t>
            </a:r>
            <a:r>
              <a:rPr lang="ja-JP" altLang="en-US" sz="2800">
                <a:solidFill>
                  <a:prstClr val="black"/>
                </a:solidFill>
                <a:latin typeface="Calibri" panose="020F0502020204030204"/>
                <a:ea typeface="游ゴシック" panose="020B0400000000000000" pitchFamily="50" charset="-128"/>
              </a:rPr>
              <a:t> </a:t>
            </a:r>
            <a:r>
              <a:rPr lang="en-US" altLang="ja-JP" sz="2800" dirty="0">
                <a:solidFill>
                  <a:prstClr val="black"/>
                </a:solidFill>
                <a:latin typeface="Calibri" panose="020F0502020204030204"/>
                <a:ea typeface="游ゴシック" panose="020B0400000000000000" pitchFamily="50" charset="-128"/>
              </a:rPr>
              <a:t>of SPring-8 (SPring-8-II)   and   3GeV project (</a:t>
            </a:r>
            <a:r>
              <a:rPr lang="en-US" altLang="ja-JP" sz="2800" dirty="0" err="1">
                <a:solidFill>
                  <a:prstClr val="black"/>
                </a:solidFill>
                <a:latin typeface="Calibri" panose="020F0502020204030204"/>
                <a:ea typeface="游ゴシック" panose="020B0400000000000000" pitchFamily="50" charset="-128"/>
              </a:rPr>
              <a:t>NanoTerasu</a:t>
            </a:r>
            <a:r>
              <a:rPr lang="en-US" altLang="ja-JP" sz="2800" dirty="0">
                <a:solidFill>
                  <a:prstClr val="black"/>
                </a:solidFill>
                <a:latin typeface="Calibri" panose="020F0502020204030204"/>
                <a:ea typeface="游ゴシック" panose="020B0400000000000000" pitchFamily="50" charset="-128"/>
              </a:rPr>
              <a:t>)</a:t>
            </a:r>
            <a:endParaRPr lang="ja-JP" altLang="en-US" sz="2800">
              <a:solidFill>
                <a:prstClr val="black"/>
              </a:solidFill>
              <a:latin typeface="Calibri" panose="020F0502020204030204"/>
              <a:ea typeface="游ゴシック" panose="020B0400000000000000" pitchFamily="50" charset="-128"/>
            </a:endParaRPr>
          </a:p>
        </p:txBody>
      </p:sp>
      <p:cxnSp>
        <p:nvCxnSpPr>
          <p:cNvPr id="5" name="直線コネクタ 4">
            <a:extLst>
              <a:ext uri="{FF2B5EF4-FFF2-40B4-BE49-F238E27FC236}">
                <a16:creationId xmlns:a16="http://schemas.microsoft.com/office/drawing/2014/main" id="{B0C68B20-6673-9D40-A24C-D4815F8B3578}"/>
              </a:ext>
            </a:extLst>
          </p:cNvPr>
          <p:cNvCxnSpPr>
            <a:cxnSpLocks/>
          </p:cNvCxnSpPr>
          <p:nvPr/>
        </p:nvCxnSpPr>
        <p:spPr>
          <a:xfrm>
            <a:off x="532585" y="617865"/>
            <a:ext cx="9622068" cy="0"/>
          </a:xfrm>
          <a:prstGeom prst="line">
            <a:avLst/>
          </a:prstGeom>
          <a:ln w="38100">
            <a:solidFill>
              <a:srgbClr val="0432FF"/>
            </a:solidFill>
          </a:ln>
        </p:spPr>
        <p:style>
          <a:lnRef idx="1">
            <a:schemeClr val="accent1"/>
          </a:lnRef>
          <a:fillRef idx="0">
            <a:schemeClr val="accent1"/>
          </a:fillRef>
          <a:effectRef idx="0">
            <a:schemeClr val="accent1"/>
          </a:effectRef>
          <a:fontRef idx="minor">
            <a:schemeClr val="tx1"/>
          </a:fontRef>
        </p:style>
      </p:cxnSp>
      <p:grpSp>
        <p:nvGrpSpPr>
          <p:cNvPr id="63" name="グループ化 62">
            <a:extLst>
              <a:ext uri="{FF2B5EF4-FFF2-40B4-BE49-F238E27FC236}">
                <a16:creationId xmlns:a16="http://schemas.microsoft.com/office/drawing/2014/main" id="{EEBFD4C8-620B-4194-B7AA-38BF40472877}"/>
              </a:ext>
            </a:extLst>
          </p:cNvPr>
          <p:cNvGrpSpPr/>
          <p:nvPr/>
        </p:nvGrpSpPr>
        <p:grpSpPr>
          <a:xfrm>
            <a:off x="5305706" y="705834"/>
            <a:ext cx="3774024" cy="1736367"/>
            <a:chOff x="4245561" y="393047"/>
            <a:chExt cx="3774024" cy="1736367"/>
          </a:xfrm>
        </p:grpSpPr>
        <p:pic>
          <p:nvPicPr>
            <p:cNvPr id="52" name="図 51">
              <a:extLst>
                <a:ext uri="{FF2B5EF4-FFF2-40B4-BE49-F238E27FC236}">
                  <a16:creationId xmlns:a16="http://schemas.microsoft.com/office/drawing/2014/main" id="{564ED20F-D3FB-7B01-32D5-9F9EBB0AE824}"/>
                </a:ext>
              </a:extLst>
            </p:cNvPr>
            <p:cNvPicPr>
              <a:picLocks noChangeAspect="1"/>
            </p:cNvPicPr>
            <p:nvPr/>
          </p:nvPicPr>
          <p:blipFill>
            <a:blip r:embed="rId3"/>
            <a:stretch>
              <a:fillRect/>
            </a:stretch>
          </p:blipFill>
          <p:spPr>
            <a:xfrm>
              <a:off x="6033544" y="393047"/>
              <a:ext cx="1986041" cy="1736367"/>
            </a:xfrm>
            <a:prstGeom prst="rect">
              <a:avLst/>
            </a:prstGeom>
          </p:spPr>
        </p:pic>
        <p:sp>
          <p:nvSpPr>
            <p:cNvPr id="56" name="円/楕円 55">
              <a:extLst>
                <a:ext uri="{FF2B5EF4-FFF2-40B4-BE49-F238E27FC236}">
                  <a16:creationId xmlns:a16="http://schemas.microsoft.com/office/drawing/2014/main" id="{23F108AC-40E7-3A4F-6D75-64910DECBC10}"/>
                </a:ext>
              </a:extLst>
            </p:cNvPr>
            <p:cNvSpPr/>
            <p:nvPr/>
          </p:nvSpPr>
          <p:spPr>
            <a:xfrm>
              <a:off x="7195937" y="1148328"/>
              <a:ext cx="112386" cy="11238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0" name="図 49" descr="屋外, 電車, 草, 道路 が含まれている画像&#10;&#10;自動的に生成された説明">
              <a:extLst>
                <a:ext uri="{FF2B5EF4-FFF2-40B4-BE49-F238E27FC236}">
                  <a16:creationId xmlns:a16="http://schemas.microsoft.com/office/drawing/2014/main" id="{552C591C-476E-89A9-8D27-21235F9656E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245561" y="393047"/>
              <a:ext cx="1764033" cy="996546"/>
            </a:xfrm>
            <a:prstGeom prst="rect">
              <a:avLst/>
            </a:prstGeom>
          </p:spPr>
        </p:pic>
      </p:grpSp>
      <p:cxnSp>
        <p:nvCxnSpPr>
          <p:cNvPr id="65" name="直線コネクタ 64">
            <a:extLst>
              <a:ext uri="{FF2B5EF4-FFF2-40B4-BE49-F238E27FC236}">
                <a16:creationId xmlns:a16="http://schemas.microsoft.com/office/drawing/2014/main" id="{11D08489-A6D7-683C-6CF1-32535BABBD70}"/>
              </a:ext>
            </a:extLst>
          </p:cNvPr>
          <p:cNvCxnSpPr>
            <a:cxnSpLocks/>
            <a:endCxn id="56" idx="0"/>
          </p:cNvCxnSpPr>
          <p:nvPr/>
        </p:nvCxnSpPr>
        <p:spPr>
          <a:xfrm>
            <a:off x="7069739" y="705834"/>
            <a:ext cx="1242536" cy="755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D18C9782-2EA5-2404-BA2B-B7D614786AB4}"/>
              </a:ext>
            </a:extLst>
          </p:cNvPr>
          <p:cNvCxnSpPr>
            <a:cxnSpLocks/>
            <a:endCxn id="56" idx="4"/>
          </p:cNvCxnSpPr>
          <p:nvPr/>
        </p:nvCxnSpPr>
        <p:spPr>
          <a:xfrm flipV="1">
            <a:off x="7069739" y="1573501"/>
            <a:ext cx="1242536" cy="128879"/>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71" name="表 70">
            <a:extLst>
              <a:ext uri="{FF2B5EF4-FFF2-40B4-BE49-F238E27FC236}">
                <a16:creationId xmlns:a16="http://schemas.microsoft.com/office/drawing/2014/main" id="{B9A2A9D9-1905-5FB2-2395-515D1ED64B7C}"/>
              </a:ext>
            </a:extLst>
          </p:cNvPr>
          <p:cNvGraphicFramePr>
            <a:graphicFrameLocks noGrp="1"/>
          </p:cNvGraphicFramePr>
          <p:nvPr>
            <p:extLst>
              <p:ext uri="{D42A27DB-BD31-4B8C-83A1-F6EECF244321}">
                <p14:modId xmlns:p14="http://schemas.microsoft.com/office/powerpoint/2010/main" val="3867124575"/>
              </p:ext>
            </p:extLst>
          </p:nvPr>
        </p:nvGraphicFramePr>
        <p:xfrm>
          <a:off x="678180" y="2161995"/>
          <a:ext cx="10529289" cy="2418764"/>
        </p:xfrm>
        <a:graphic>
          <a:graphicData uri="http://schemas.openxmlformats.org/drawingml/2006/table">
            <a:tbl>
              <a:tblPr firstRow="1" bandRow="1">
                <a:tableStyleId>{5C22544A-7EE6-4342-B048-85BDC9FD1C3A}</a:tableStyleId>
              </a:tblPr>
              <a:tblGrid>
                <a:gridCol w="3739616">
                  <a:extLst>
                    <a:ext uri="{9D8B030D-6E8A-4147-A177-3AD203B41FA5}">
                      <a16:colId xmlns:a16="http://schemas.microsoft.com/office/drawing/2014/main" val="3078271909"/>
                    </a:ext>
                  </a:extLst>
                </a:gridCol>
                <a:gridCol w="2418946">
                  <a:extLst>
                    <a:ext uri="{9D8B030D-6E8A-4147-A177-3AD203B41FA5}">
                      <a16:colId xmlns:a16="http://schemas.microsoft.com/office/drawing/2014/main" val="2804623175"/>
                    </a:ext>
                  </a:extLst>
                </a:gridCol>
                <a:gridCol w="2240928">
                  <a:extLst>
                    <a:ext uri="{9D8B030D-6E8A-4147-A177-3AD203B41FA5}">
                      <a16:colId xmlns:a16="http://schemas.microsoft.com/office/drawing/2014/main" val="3986468528"/>
                    </a:ext>
                  </a:extLst>
                </a:gridCol>
                <a:gridCol w="2129799">
                  <a:extLst>
                    <a:ext uri="{9D8B030D-6E8A-4147-A177-3AD203B41FA5}">
                      <a16:colId xmlns:a16="http://schemas.microsoft.com/office/drawing/2014/main" val="639122346"/>
                    </a:ext>
                  </a:extLst>
                </a:gridCol>
              </a:tblGrid>
              <a:tr h="326198">
                <a:tc>
                  <a:txBody>
                    <a:bodyPr/>
                    <a:lstStyle/>
                    <a:p>
                      <a:endParaRPr kumimoji="1" lang="ja-JP" altLang="en-US" sz="1600"/>
                    </a:p>
                  </a:txBody>
                  <a:tcPr/>
                </a:tc>
                <a:tc>
                  <a:txBody>
                    <a:bodyPr/>
                    <a:lstStyle/>
                    <a:p>
                      <a:r>
                        <a:rPr kumimoji="1" lang="en-US" altLang="ja-JP" sz="1600" dirty="0"/>
                        <a:t>SPring-8</a:t>
                      </a:r>
                      <a:endParaRPr kumimoji="1" lang="ja-JP" altLang="en-US" sz="1600"/>
                    </a:p>
                  </a:txBody>
                  <a:tcPr/>
                </a:tc>
                <a:tc>
                  <a:txBody>
                    <a:bodyPr/>
                    <a:lstStyle/>
                    <a:p>
                      <a:r>
                        <a:rPr kumimoji="1" lang="en-US" altLang="ja-JP" sz="1600" dirty="0" err="1"/>
                        <a:t>NanoTerasu</a:t>
                      </a:r>
                      <a:endParaRPr kumimoji="1" lang="ja-JP" altLang="en-US" sz="1600"/>
                    </a:p>
                  </a:txBody>
                  <a:tcPr/>
                </a:tc>
                <a:tc>
                  <a:txBody>
                    <a:bodyPr/>
                    <a:lstStyle/>
                    <a:p>
                      <a:r>
                        <a:rPr kumimoji="1" lang="en-US" altLang="ja-JP" sz="1600" dirty="0"/>
                        <a:t>SPring-8-II</a:t>
                      </a:r>
                      <a:endParaRPr kumimoji="1" lang="ja-JP" altLang="en-US" sz="1600"/>
                    </a:p>
                  </a:txBody>
                  <a:tcPr/>
                </a:tc>
                <a:extLst>
                  <a:ext uri="{0D108BD9-81ED-4DB2-BD59-A6C34878D82A}">
                    <a16:rowId xmlns:a16="http://schemas.microsoft.com/office/drawing/2014/main" val="885142277"/>
                  </a:ext>
                </a:extLst>
              </a:tr>
              <a:tr h="318355">
                <a:tc>
                  <a:txBody>
                    <a:bodyPr/>
                    <a:lstStyle/>
                    <a:p>
                      <a:r>
                        <a:rPr kumimoji="1" lang="en-US" altLang="ja-JP" sz="1600" dirty="0"/>
                        <a:t>Target</a:t>
                      </a:r>
                      <a:endParaRPr kumimoji="1" lang="ja-JP" altLang="en-US" sz="1600"/>
                    </a:p>
                  </a:txBody>
                  <a:tcPr/>
                </a:tc>
                <a:tc>
                  <a:txBody>
                    <a:bodyPr/>
                    <a:lstStyle/>
                    <a:p>
                      <a:r>
                        <a:rPr kumimoji="1" lang="en-US" altLang="ja-JP" sz="1600" dirty="0"/>
                        <a:t>Hard X-ray</a:t>
                      </a:r>
                      <a:endParaRPr kumimoji="1" lang="ja-JP" altLang="en-US" sz="1600"/>
                    </a:p>
                  </a:txBody>
                  <a:tcPr/>
                </a:tc>
                <a:tc>
                  <a:txBody>
                    <a:bodyPr/>
                    <a:lstStyle/>
                    <a:p>
                      <a:r>
                        <a:rPr kumimoji="1" lang="en-US" altLang="ja-JP" sz="1600" dirty="0"/>
                        <a:t>Soft X-ray</a:t>
                      </a:r>
                      <a:endParaRPr kumimoji="1" lang="ja-JP" altLang="en-US" sz="1600"/>
                    </a:p>
                  </a:txBody>
                  <a:tcPr/>
                </a:tc>
                <a:tc>
                  <a:txBody>
                    <a:bodyPr/>
                    <a:lstStyle/>
                    <a:p>
                      <a:r>
                        <a:rPr kumimoji="1" lang="en-US" altLang="ja-JP" sz="1600" dirty="0"/>
                        <a:t>Hard X-ray</a:t>
                      </a:r>
                      <a:endParaRPr kumimoji="1" lang="ja-JP" altLang="en-US" sz="1600"/>
                    </a:p>
                  </a:txBody>
                  <a:tcPr/>
                </a:tc>
                <a:extLst>
                  <a:ext uri="{0D108BD9-81ED-4DB2-BD59-A6C34878D82A}">
                    <a16:rowId xmlns:a16="http://schemas.microsoft.com/office/drawing/2014/main" val="344907673"/>
                  </a:ext>
                </a:extLst>
              </a:tr>
              <a:tr h="327280">
                <a:tc>
                  <a:txBody>
                    <a:bodyPr/>
                    <a:lstStyle/>
                    <a:p>
                      <a:r>
                        <a:rPr kumimoji="1" lang="en-US" altLang="ja-JP" sz="1600" dirty="0"/>
                        <a:t>Emittance (</a:t>
                      </a:r>
                      <a:r>
                        <a:rPr kumimoji="1" lang="en-US" altLang="ja-JP" sz="1600" dirty="0" err="1"/>
                        <a:t>nm.rad</a:t>
                      </a:r>
                      <a:r>
                        <a:rPr kumimoji="1" lang="en-US" altLang="ja-JP" sz="1600" dirty="0"/>
                        <a:t>)</a:t>
                      </a:r>
                      <a:endParaRPr kumimoji="1" lang="ja-JP" altLang="en-US" sz="1600"/>
                    </a:p>
                  </a:txBody>
                  <a:tcPr/>
                </a:tc>
                <a:tc>
                  <a:txBody>
                    <a:bodyPr/>
                    <a:lstStyle/>
                    <a:p>
                      <a:r>
                        <a:rPr kumimoji="1" lang="en-US" altLang="ja-JP" sz="1600" dirty="0"/>
                        <a:t>2.4</a:t>
                      </a:r>
                      <a:endParaRPr kumimoji="1" lang="ja-JP" altLang="en-US" sz="1600"/>
                    </a:p>
                  </a:txBody>
                  <a:tcPr/>
                </a:tc>
                <a:tc>
                  <a:txBody>
                    <a:bodyPr/>
                    <a:lstStyle/>
                    <a:p>
                      <a:r>
                        <a:rPr kumimoji="1" lang="en-US" altLang="ja-JP" sz="1600" dirty="0"/>
                        <a:t>1.1</a:t>
                      </a:r>
                      <a:endParaRPr kumimoji="1" lang="ja-JP" altLang="en-US" sz="1600"/>
                    </a:p>
                  </a:txBody>
                  <a:tcPr/>
                </a:tc>
                <a:tc>
                  <a:txBody>
                    <a:bodyPr/>
                    <a:lstStyle/>
                    <a:p>
                      <a:r>
                        <a:rPr kumimoji="1" lang="en-US" altLang="ja-JP" sz="1600" dirty="0"/>
                        <a:t>0.05</a:t>
                      </a:r>
                      <a:endParaRPr kumimoji="1" lang="ja-JP" altLang="en-US" sz="1600"/>
                    </a:p>
                  </a:txBody>
                  <a:tcPr/>
                </a:tc>
                <a:extLst>
                  <a:ext uri="{0D108BD9-81ED-4DB2-BD59-A6C34878D82A}">
                    <a16:rowId xmlns:a16="http://schemas.microsoft.com/office/drawing/2014/main" val="2133757083"/>
                  </a:ext>
                </a:extLst>
              </a:tr>
              <a:tr h="327280">
                <a:tc>
                  <a:txBody>
                    <a:bodyPr/>
                    <a:lstStyle/>
                    <a:p>
                      <a:r>
                        <a:rPr kumimoji="1" lang="en-US" altLang="ja-JP" sz="1600" dirty="0"/>
                        <a:t>Lattice</a:t>
                      </a:r>
                      <a:endParaRPr kumimoji="1" lang="ja-JP" altLang="en-US" sz="1600"/>
                    </a:p>
                  </a:txBody>
                  <a:tcPr/>
                </a:tc>
                <a:tc>
                  <a:txBody>
                    <a:bodyPr/>
                    <a:lstStyle/>
                    <a:p>
                      <a:r>
                        <a:rPr kumimoji="1" lang="en-US" altLang="ja-JP" sz="1600" dirty="0"/>
                        <a:t>DBA</a:t>
                      </a:r>
                      <a:endParaRPr kumimoji="1" lang="ja-JP" altLang="en-US" sz="1600"/>
                    </a:p>
                  </a:txBody>
                  <a:tcPr/>
                </a:tc>
                <a:tc>
                  <a:txBody>
                    <a:bodyPr/>
                    <a:lstStyle/>
                    <a:p>
                      <a:r>
                        <a:rPr kumimoji="1" lang="en-US" altLang="ja-JP" sz="1600" dirty="0"/>
                        <a:t>4BA</a:t>
                      </a:r>
                      <a:endParaRPr kumimoji="1" lang="ja-JP" altLang="en-US" sz="1600"/>
                    </a:p>
                  </a:txBody>
                  <a:tcPr/>
                </a:tc>
                <a:tc>
                  <a:txBody>
                    <a:bodyPr/>
                    <a:lstStyle/>
                    <a:p>
                      <a:r>
                        <a:rPr kumimoji="1" lang="en-US" altLang="ja-JP" sz="1600" dirty="0"/>
                        <a:t>5BA</a:t>
                      </a:r>
                      <a:endParaRPr kumimoji="1" lang="ja-JP" altLang="en-US" sz="1600"/>
                    </a:p>
                  </a:txBody>
                  <a:tcPr/>
                </a:tc>
                <a:extLst>
                  <a:ext uri="{0D108BD9-81ED-4DB2-BD59-A6C34878D82A}">
                    <a16:rowId xmlns:a16="http://schemas.microsoft.com/office/drawing/2014/main" val="2537626987"/>
                  </a:ext>
                </a:extLst>
              </a:tr>
              <a:tr h="327280">
                <a:tc>
                  <a:txBody>
                    <a:bodyPr/>
                    <a:lstStyle/>
                    <a:p>
                      <a:r>
                        <a:rPr kumimoji="1" lang="en-US" altLang="ja-JP" sz="1600" dirty="0"/>
                        <a:t>Energy (GeV)</a:t>
                      </a:r>
                      <a:endParaRPr kumimoji="1" lang="ja-JP" altLang="en-US" sz="1600"/>
                    </a:p>
                  </a:txBody>
                  <a:tcPr/>
                </a:tc>
                <a:tc>
                  <a:txBody>
                    <a:bodyPr/>
                    <a:lstStyle/>
                    <a:p>
                      <a:r>
                        <a:rPr kumimoji="1" lang="en-US" altLang="ja-JP" sz="1600" dirty="0"/>
                        <a:t>8</a:t>
                      </a:r>
                      <a:endParaRPr kumimoji="1" lang="ja-JP" altLang="en-US" sz="1600"/>
                    </a:p>
                  </a:txBody>
                  <a:tcPr/>
                </a:tc>
                <a:tc>
                  <a:txBody>
                    <a:bodyPr/>
                    <a:lstStyle/>
                    <a:p>
                      <a:r>
                        <a:rPr kumimoji="1" lang="en-US" altLang="ja-JP" sz="1600" dirty="0"/>
                        <a:t>3</a:t>
                      </a:r>
                      <a:endParaRPr kumimoji="1" lang="ja-JP" altLang="en-US" sz="1600"/>
                    </a:p>
                  </a:txBody>
                  <a:tcPr/>
                </a:tc>
                <a:tc>
                  <a:txBody>
                    <a:bodyPr/>
                    <a:lstStyle/>
                    <a:p>
                      <a:r>
                        <a:rPr kumimoji="1" lang="en-US" altLang="ja-JP" sz="1600" dirty="0"/>
                        <a:t>6</a:t>
                      </a:r>
                      <a:endParaRPr kumimoji="1" lang="ja-JP" altLang="en-US" sz="1600"/>
                    </a:p>
                  </a:txBody>
                  <a:tcPr/>
                </a:tc>
                <a:extLst>
                  <a:ext uri="{0D108BD9-81ED-4DB2-BD59-A6C34878D82A}">
                    <a16:rowId xmlns:a16="http://schemas.microsoft.com/office/drawing/2014/main" val="1914447568"/>
                  </a:ext>
                </a:extLst>
              </a:tr>
              <a:tr h="326198">
                <a:tc>
                  <a:txBody>
                    <a:bodyPr/>
                    <a:lstStyle/>
                    <a:p>
                      <a:r>
                        <a:rPr kumimoji="1" lang="en-US" altLang="ja-JP" sz="1600" dirty="0"/>
                        <a:t>Stored Current (mA)</a:t>
                      </a:r>
                      <a:endParaRPr kumimoji="1" lang="ja-JP" altLang="en-US" sz="1600"/>
                    </a:p>
                  </a:txBody>
                  <a:tcPr/>
                </a:tc>
                <a:tc>
                  <a:txBody>
                    <a:bodyPr/>
                    <a:lstStyle/>
                    <a:p>
                      <a:r>
                        <a:rPr kumimoji="1" lang="en-US" altLang="ja-JP" sz="1600" dirty="0"/>
                        <a:t>100</a:t>
                      </a:r>
                      <a:endParaRPr kumimoji="1" lang="ja-JP" altLang="en-US" sz="1600"/>
                    </a:p>
                  </a:txBody>
                  <a:tcPr/>
                </a:tc>
                <a:tc>
                  <a:txBody>
                    <a:bodyPr/>
                    <a:lstStyle/>
                    <a:p>
                      <a:r>
                        <a:rPr kumimoji="1" lang="en-US" altLang="ja-JP" sz="1600" dirty="0"/>
                        <a:t>400</a:t>
                      </a:r>
                      <a:endParaRPr kumimoji="1" lang="ja-JP" altLang="en-US" sz="1600"/>
                    </a:p>
                  </a:txBody>
                  <a:tcPr/>
                </a:tc>
                <a:tc>
                  <a:txBody>
                    <a:bodyPr/>
                    <a:lstStyle/>
                    <a:p>
                      <a:r>
                        <a:rPr kumimoji="1" lang="en-US" altLang="ja-JP" sz="1600" dirty="0"/>
                        <a:t>200</a:t>
                      </a:r>
                      <a:endParaRPr kumimoji="1" lang="ja-JP" altLang="en-US" sz="1600"/>
                    </a:p>
                  </a:txBody>
                  <a:tcPr/>
                </a:tc>
                <a:extLst>
                  <a:ext uri="{0D108BD9-81ED-4DB2-BD59-A6C34878D82A}">
                    <a16:rowId xmlns:a16="http://schemas.microsoft.com/office/drawing/2014/main" val="3485044788"/>
                  </a:ext>
                </a:extLst>
              </a:tr>
              <a:tr h="407084">
                <a:tc>
                  <a:txBody>
                    <a:bodyPr/>
                    <a:lstStyle/>
                    <a:p>
                      <a:r>
                        <a:rPr kumimoji="1" lang="en" altLang="ja-JP" sz="1600" dirty="0"/>
                        <a:t>Brilliance </a:t>
                      </a:r>
                      <a:r>
                        <a:rPr kumimoji="1" lang="en" altLang="ja-JP" sz="1200" dirty="0"/>
                        <a:t>(</a:t>
                      </a:r>
                      <a:r>
                        <a:rPr kumimoji="1" lang="en" altLang="ja-JP" sz="1200" dirty="0" err="1"/>
                        <a:t>ph</a:t>
                      </a:r>
                      <a:r>
                        <a:rPr kumimoji="1" lang="en" altLang="ja-JP" sz="1200" dirty="0"/>
                        <a:t>/s/mm2/mrad2/0.1%b.w.)</a:t>
                      </a:r>
                      <a:endParaRPr kumimoji="1" lang="ja-JP" altLang="en-US" sz="1200"/>
                    </a:p>
                  </a:txBody>
                  <a:tcPr/>
                </a:tc>
                <a:tc>
                  <a:txBody>
                    <a:bodyPr/>
                    <a:lstStyle/>
                    <a:p>
                      <a:r>
                        <a:rPr kumimoji="1" lang="en" altLang="ja-JP" sz="1600" dirty="0"/>
                        <a:t>7x10</a:t>
                      </a:r>
                      <a:r>
                        <a:rPr kumimoji="1" lang="en" altLang="ja-JP" sz="1600" baseline="30000" dirty="0"/>
                        <a:t>20</a:t>
                      </a:r>
                      <a:endParaRPr kumimoji="1" lang="ja-JP" altLang="en-US" sz="1600" baseline="30000"/>
                    </a:p>
                  </a:txBody>
                  <a:tcPr/>
                </a:tc>
                <a:tc>
                  <a:txBody>
                    <a:bodyPr/>
                    <a:lstStyle/>
                    <a:p>
                      <a:r>
                        <a:rPr kumimoji="1" lang="en" altLang="ja-JP" sz="1600" dirty="0"/>
                        <a:t>8x10</a:t>
                      </a:r>
                      <a:r>
                        <a:rPr kumimoji="1" lang="en" altLang="ja-JP" sz="1600" baseline="30000" dirty="0"/>
                        <a:t>20</a:t>
                      </a:r>
                      <a:endParaRPr kumimoji="1" lang="ja-JP" altLang="en-US" sz="1600" baseline="30000"/>
                    </a:p>
                  </a:txBody>
                  <a:tcPr/>
                </a:tc>
                <a:tc>
                  <a:txBody>
                    <a:bodyPr/>
                    <a:lstStyle/>
                    <a:p>
                      <a:r>
                        <a:rPr kumimoji="1" lang="en" altLang="ja-JP" sz="1600" dirty="0"/>
                        <a:t>9x10</a:t>
                      </a:r>
                      <a:r>
                        <a:rPr kumimoji="1" lang="en" altLang="ja-JP" sz="1600" baseline="30000" dirty="0"/>
                        <a:t>22</a:t>
                      </a:r>
                      <a:endParaRPr kumimoji="1" lang="ja-JP" altLang="en-US" sz="1600" baseline="30000"/>
                    </a:p>
                  </a:txBody>
                  <a:tcPr/>
                </a:tc>
                <a:extLst>
                  <a:ext uri="{0D108BD9-81ED-4DB2-BD59-A6C34878D82A}">
                    <a16:rowId xmlns:a16="http://schemas.microsoft.com/office/drawing/2014/main" val="1908312008"/>
                  </a:ext>
                </a:extLst>
              </a:tr>
            </a:tbl>
          </a:graphicData>
        </a:graphic>
      </p:graphicFrame>
      <p:sp>
        <p:nvSpPr>
          <p:cNvPr id="81" name="上カーブ矢印 80">
            <a:extLst>
              <a:ext uri="{FF2B5EF4-FFF2-40B4-BE49-F238E27FC236}">
                <a16:creationId xmlns:a16="http://schemas.microsoft.com/office/drawing/2014/main" id="{A96A66C4-4D0C-1318-54C1-18ADDFDC1C28}"/>
              </a:ext>
            </a:extLst>
          </p:cNvPr>
          <p:cNvSpPr/>
          <p:nvPr/>
        </p:nvSpPr>
        <p:spPr>
          <a:xfrm>
            <a:off x="5282089" y="5670030"/>
            <a:ext cx="1708772" cy="401294"/>
          </a:xfrm>
          <a:prstGeom prst="curvedUpArrow">
            <a:avLst>
              <a:gd name="adj1" fmla="val 24161"/>
              <a:gd name="adj2" fmla="val 115363"/>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prstClr val="black"/>
              </a:solidFill>
              <a:latin typeface="Calibri" panose="020F0502020204030204"/>
              <a:ea typeface="游ゴシック" panose="020B0400000000000000" pitchFamily="50" charset="-128"/>
            </a:endParaRPr>
          </a:p>
        </p:txBody>
      </p:sp>
      <p:sp>
        <p:nvSpPr>
          <p:cNvPr id="82" name="テキスト ボックス 81">
            <a:extLst>
              <a:ext uri="{FF2B5EF4-FFF2-40B4-BE49-F238E27FC236}">
                <a16:creationId xmlns:a16="http://schemas.microsoft.com/office/drawing/2014/main" id="{1584F010-AC05-5FBB-B4FB-09B8A569D0BA}"/>
              </a:ext>
            </a:extLst>
          </p:cNvPr>
          <p:cNvSpPr txBox="1"/>
          <p:nvPr/>
        </p:nvSpPr>
        <p:spPr>
          <a:xfrm>
            <a:off x="4980660" y="6129807"/>
            <a:ext cx="1207062" cy="461665"/>
          </a:xfrm>
          <a:prstGeom prst="rect">
            <a:avLst/>
          </a:prstGeom>
          <a:noFill/>
        </p:spPr>
        <p:txBody>
          <a:bodyPr wrap="none" rtlCol="0">
            <a:spAutoFit/>
          </a:bodyPr>
          <a:lstStyle/>
          <a:p>
            <a:pPr>
              <a:defRPr/>
            </a:pPr>
            <a:r>
              <a:rPr lang="en-US" altLang="ja-JP" sz="2400" i="1" dirty="0">
                <a:solidFill>
                  <a:srgbClr val="0432FF"/>
                </a:solidFill>
                <a:latin typeface="Calibri" panose="020F0502020204030204"/>
                <a:ea typeface="游ゴシック" panose="020B0400000000000000" pitchFamily="50" charset="-128"/>
              </a:rPr>
              <a:t>Transfer</a:t>
            </a:r>
            <a:endParaRPr lang="ja-JP" altLang="en-US" sz="2400" i="1">
              <a:solidFill>
                <a:srgbClr val="0432FF"/>
              </a:solidFill>
              <a:latin typeface="Calibri" panose="020F0502020204030204"/>
              <a:ea typeface="游ゴシック" panose="020B0400000000000000" pitchFamily="50" charset="-128"/>
            </a:endParaRPr>
          </a:p>
        </p:txBody>
      </p:sp>
      <p:sp>
        <p:nvSpPr>
          <p:cNvPr id="84" name="上カーブ矢印 83">
            <a:extLst>
              <a:ext uri="{FF2B5EF4-FFF2-40B4-BE49-F238E27FC236}">
                <a16:creationId xmlns:a16="http://schemas.microsoft.com/office/drawing/2014/main" id="{AF2B9C1D-6A51-ED5A-35DC-B7F286193A2E}"/>
              </a:ext>
            </a:extLst>
          </p:cNvPr>
          <p:cNvSpPr/>
          <p:nvPr/>
        </p:nvSpPr>
        <p:spPr>
          <a:xfrm>
            <a:off x="8782376" y="5836273"/>
            <a:ext cx="1309957" cy="401294"/>
          </a:xfrm>
          <a:prstGeom prst="curvedUpArrow">
            <a:avLst>
              <a:gd name="adj1" fmla="val 24161"/>
              <a:gd name="adj2" fmla="val 115363"/>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prstClr val="black"/>
              </a:solidFill>
              <a:latin typeface="Calibri" panose="020F0502020204030204"/>
              <a:ea typeface="游ゴシック" panose="020B0400000000000000" pitchFamily="50" charset="-128"/>
            </a:endParaRPr>
          </a:p>
        </p:txBody>
      </p:sp>
      <p:sp>
        <p:nvSpPr>
          <p:cNvPr id="85" name="テキスト ボックス 84">
            <a:extLst>
              <a:ext uri="{FF2B5EF4-FFF2-40B4-BE49-F238E27FC236}">
                <a16:creationId xmlns:a16="http://schemas.microsoft.com/office/drawing/2014/main" id="{EF95D875-C5F7-4397-AEF7-2DFC73264892}"/>
              </a:ext>
            </a:extLst>
          </p:cNvPr>
          <p:cNvSpPr txBox="1"/>
          <p:nvPr/>
        </p:nvSpPr>
        <p:spPr>
          <a:xfrm>
            <a:off x="8691348" y="6163891"/>
            <a:ext cx="1359796" cy="461665"/>
          </a:xfrm>
          <a:prstGeom prst="rect">
            <a:avLst/>
          </a:prstGeom>
          <a:noFill/>
        </p:spPr>
        <p:txBody>
          <a:bodyPr wrap="none" rtlCol="0">
            <a:spAutoFit/>
          </a:bodyPr>
          <a:lstStyle/>
          <a:p>
            <a:pPr>
              <a:defRPr/>
            </a:pPr>
            <a:r>
              <a:rPr lang="en-US" altLang="ja-JP" sz="2400" i="1" dirty="0">
                <a:solidFill>
                  <a:srgbClr val="0432FF"/>
                </a:solidFill>
                <a:latin typeface="Calibri" panose="020F0502020204030204"/>
                <a:ea typeface="游ゴシック" panose="020B0400000000000000" pitchFamily="50" charset="-128"/>
              </a:rPr>
              <a:t>Feedback</a:t>
            </a:r>
            <a:endParaRPr lang="ja-JP" altLang="en-US" sz="2400" i="1">
              <a:solidFill>
                <a:srgbClr val="0432FF"/>
              </a:solidFill>
              <a:latin typeface="Calibri" panose="020F0502020204030204"/>
              <a:ea typeface="游ゴシック" panose="020B0400000000000000" pitchFamily="50" charset="-128"/>
            </a:endParaRPr>
          </a:p>
        </p:txBody>
      </p:sp>
      <p:grpSp>
        <p:nvGrpSpPr>
          <p:cNvPr id="89" name="グループ化 88">
            <a:extLst>
              <a:ext uri="{FF2B5EF4-FFF2-40B4-BE49-F238E27FC236}">
                <a16:creationId xmlns:a16="http://schemas.microsoft.com/office/drawing/2014/main" id="{BBC7C479-2700-9644-8A19-D13C6D3EBA84}"/>
              </a:ext>
            </a:extLst>
          </p:cNvPr>
          <p:cNvGrpSpPr/>
          <p:nvPr/>
        </p:nvGrpSpPr>
        <p:grpSpPr>
          <a:xfrm>
            <a:off x="4639623" y="4432124"/>
            <a:ext cx="2193490" cy="569894"/>
            <a:chOff x="1687752" y="1318621"/>
            <a:chExt cx="3377322" cy="798164"/>
          </a:xfrm>
        </p:grpSpPr>
        <p:sp>
          <p:nvSpPr>
            <p:cNvPr id="87" name="ストライプ矢印 86">
              <a:extLst>
                <a:ext uri="{FF2B5EF4-FFF2-40B4-BE49-F238E27FC236}">
                  <a16:creationId xmlns:a16="http://schemas.microsoft.com/office/drawing/2014/main" id="{1FCC4233-E2E0-2ADD-6BEF-773D64D4D774}"/>
                </a:ext>
              </a:extLst>
            </p:cNvPr>
            <p:cNvSpPr/>
            <p:nvPr/>
          </p:nvSpPr>
          <p:spPr>
            <a:xfrm>
              <a:off x="1687752" y="1318621"/>
              <a:ext cx="3377322" cy="798164"/>
            </a:xfrm>
            <a:prstGeom prst="stripedRightArrow">
              <a:avLst>
                <a:gd name="adj1" fmla="val 61429"/>
                <a:gd name="adj2" fmla="val 47143"/>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sz="1400">
                <a:solidFill>
                  <a:prstClr val="white"/>
                </a:solidFill>
                <a:latin typeface="Calibri" panose="020F0502020204030204"/>
                <a:ea typeface="游ゴシック" panose="020B0400000000000000" pitchFamily="50" charset="-128"/>
              </a:endParaRPr>
            </a:p>
          </p:txBody>
        </p:sp>
        <p:sp>
          <p:nvSpPr>
            <p:cNvPr id="88" name="テキスト ボックス 87">
              <a:extLst>
                <a:ext uri="{FF2B5EF4-FFF2-40B4-BE49-F238E27FC236}">
                  <a16:creationId xmlns:a16="http://schemas.microsoft.com/office/drawing/2014/main" id="{3EA97072-1379-54D5-6059-0BF0655ED75B}"/>
                </a:ext>
              </a:extLst>
            </p:cNvPr>
            <p:cNvSpPr txBox="1"/>
            <p:nvPr/>
          </p:nvSpPr>
          <p:spPr>
            <a:xfrm>
              <a:off x="1746330" y="1443280"/>
              <a:ext cx="2478043" cy="460793"/>
            </a:xfrm>
            <a:prstGeom prst="rect">
              <a:avLst/>
            </a:prstGeom>
            <a:noFill/>
          </p:spPr>
          <p:txBody>
            <a:bodyPr wrap="none" rtlCol="0">
              <a:spAutoFit/>
            </a:bodyPr>
            <a:lstStyle/>
            <a:p>
              <a:pPr>
                <a:defRPr/>
              </a:pPr>
              <a:r>
                <a:rPr lang="en-US" altLang="ja-JP" b="1" dirty="0">
                  <a:solidFill>
                    <a:prstClr val="black"/>
                  </a:solidFill>
                  <a:latin typeface="Calibri" panose="020F0502020204030204"/>
                  <a:ea typeface="游ゴシック" panose="020B0400000000000000" pitchFamily="50" charset="-128"/>
                </a:rPr>
                <a:t>R&amp;D for SPring-8-II</a:t>
              </a:r>
              <a:endParaRPr lang="ja-JP" altLang="en-US" b="1">
                <a:solidFill>
                  <a:prstClr val="black"/>
                </a:solidFill>
                <a:latin typeface="Calibri" panose="020F0502020204030204"/>
                <a:ea typeface="游ゴシック" panose="020B0400000000000000" pitchFamily="50" charset="-128"/>
              </a:endParaRPr>
            </a:p>
          </p:txBody>
        </p:sp>
      </p:grpSp>
      <p:grpSp>
        <p:nvGrpSpPr>
          <p:cNvPr id="92" name="グループ化 91">
            <a:extLst>
              <a:ext uri="{FF2B5EF4-FFF2-40B4-BE49-F238E27FC236}">
                <a16:creationId xmlns:a16="http://schemas.microsoft.com/office/drawing/2014/main" id="{A7A08909-4CDA-8A37-0D01-DC4FF1C2983B}"/>
              </a:ext>
            </a:extLst>
          </p:cNvPr>
          <p:cNvGrpSpPr/>
          <p:nvPr/>
        </p:nvGrpSpPr>
        <p:grpSpPr>
          <a:xfrm>
            <a:off x="6773877" y="4637422"/>
            <a:ext cx="2058210" cy="766401"/>
            <a:chOff x="4994181" y="2133049"/>
            <a:chExt cx="3940817" cy="1467414"/>
          </a:xfrm>
        </p:grpSpPr>
        <p:sp>
          <p:nvSpPr>
            <p:cNvPr id="90" name="ストライプ矢印 89">
              <a:extLst>
                <a:ext uri="{FF2B5EF4-FFF2-40B4-BE49-F238E27FC236}">
                  <a16:creationId xmlns:a16="http://schemas.microsoft.com/office/drawing/2014/main" id="{4B9B3A80-B0A7-9AFA-EBE2-E3CF1009D6BC}"/>
                </a:ext>
              </a:extLst>
            </p:cNvPr>
            <p:cNvSpPr/>
            <p:nvPr/>
          </p:nvSpPr>
          <p:spPr>
            <a:xfrm>
              <a:off x="4994181" y="2133049"/>
              <a:ext cx="3940817" cy="1467414"/>
            </a:xfrm>
            <a:prstGeom prst="stripedRightArrow">
              <a:avLst>
                <a:gd name="adj1" fmla="val 68104"/>
                <a:gd name="adj2" fmla="val 3642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sz="1200">
                <a:solidFill>
                  <a:prstClr val="white"/>
                </a:solidFill>
                <a:latin typeface="Calibri" panose="020F0502020204030204"/>
                <a:ea typeface="游ゴシック" panose="020B0400000000000000" pitchFamily="50" charset="-128"/>
              </a:endParaRPr>
            </a:p>
          </p:txBody>
        </p:sp>
        <p:sp>
          <p:nvSpPr>
            <p:cNvPr id="91" name="テキスト ボックス 90">
              <a:extLst>
                <a:ext uri="{FF2B5EF4-FFF2-40B4-BE49-F238E27FC236}">
                  <a16:creationId xmlns:a16="http://schemas.microsoft.com/office/drawing/2014/main" id="{9123B8B5-1B63-D0F5-7549-FCB909EDE00E}"/>
                </a:ext>
              </a:extLst>
            </p:cNvPr>
            <p:cNvSpPr txBox="1"/>
            <p:nvPr/>
          </p:nvSpPr>
          <p:spPr>
            <a:xfrm>
              <a:off x="5534399" y="2293792"/>
              <a:ext cx="3400597" cy="1119658"/>
            </a:xfrm>
            <a:prstGeom prst="rect">
              <a:avLst/>
            </a:prstGeom>
            <a:noFill/>
          </p:spPr>
          <p:txBody>
            <a:bodyPr wrap="square" rtlCol="0">
              <a:spAutoFit/>
            </a:bodyPr>
            <a:lstStyle/>
            <a:p>
              <a:pPr algn="ctr">
                <a:defRPr/>
              </a:pPr>
              <a:r>
                <a:rPr lang="en-US" altLang="ja-JP" sz="1600" b="1" dirty="0">
                  <a:solidFill>
                    <a:prstClr val="black"/>
                  </a:solidFill>
                  <a:latin typeface="Calibri" panose="020F0502020204030204"/>
                  <a:ea typeface="游ゴシック" panose="020B0400000000000000" pitchFamily="50" charset="-128"/>
                </a:rPr>
                <a:t>New 3 GeV project</a:t>
              </a:r>
            </a:p>
            <a:p>
              <a:pPr algn="ctr">
                <a:defRPr/>
              </a:pPr>
              <a:r>
                <a:rPr lang="en-US" altLang="ja-JP" sz="1600" dirty="0">
                  <a:solidFill>
                    <a:prstClr val="black"/>
                  </a:solidFill>
                  <a:latin typeface="Calibri" panose="020F0502020204030204"/>
                  <a:ea typeface="游ゴシック" panose="020B0400000000000000" pitchFamily="50" charset="-128"/>
                </a:rPr>
                <a:t>(FY2019 – 2023)</a:t>
              </a:r>
            </a:p>
          </p:txBody>
        </p:sp>
      </p:grpSp>
      <p:grpSp>
        <p:nvGrpSpPr>
          <p:cNvPr id="95" name="グループ化 94">
            <a:extLst>
              <a:ext uri="{FF2B5EF4-FFF2-40B4-BE49-F238E27FC236}">
                <a16:creationId xmlns:a16="http://schemas.microsoft.com/office/drawing/2014/main" id="{D6625D0E-92B6-EB29-10DB-CB119AD93EEF}"/>
              </a:ext>
            </a:extLst>
          </p:cNvPr>
          <p:cNvGrpSpPr/>
          <p:nvPr/>
        </p:nvGrpSpPr>
        <p:grpSpPr>
          <a:xfrm>
            <a:off x="9013979" y="4450728"/>
            <a:ext cx="2193490" cy="569894"/>
            <a:chOff x="8773495" y="1300532"/>
            <a:chExt cx="1879264" cy="1096858"/>
          </a:xfrm>
        </p:grpSpPr>
        <p:sp>
          <p:nvSpPr>
            <p:cNvPr id="93" name="ストライプ矢印 92">
              <a:extLst>
                <a:ext uri="{FF2B5EF4-FFF2-40B4-BE49-F238E27FC236}">
                  <a16:creationId xmlns:a16="http://schemas.microsoft.com/office/drawing/2014/main" id="{8D11B1D0-A7C1-A9CB-4FA1-30281C1BBD42}"/>
                </a:ext>
              </a:extLst>
            </p:cNvPr>
            <p:cNvSpPr/>
            <p:nvPr/>
          </p:nvSpPr>
          <p:spPr>
            <a:xfrm>
              <a:off x="8773495" y="1300532"/>
              <a:ext cx="1879264" cy="1096858"/>
            </a:xfrm>
            <a:prstGeom prst="stripedRightArrow">
              <a:avLst>
                <a:gd name="adj1" fmla="val 64678"/>
                <a:gd name="adj2" fmla="val 5000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sz="1400">
                <a:solidFill>
                  <a:prstClr val="white"/>
                </a:solidFill>
                <a:latin typeface="Calibri" panose="020F0502020204030204"/>
                <a:ea typeface="游ゴシック" panose="020B0400000000000000" pitchFamily="50" charset="-128"/>
              </a:endParaRPr>
            </a:p>
          </p:txBody>
        </p:sp>
        <p:sp>
          <p:nvSpPr>
            <p:cNvPr id="94" name="テキスト ボックス 93">
              <a:extLst>
                <a:ext uri="{FF2B5EF4-FFF2-40B4-BE49-F238E27FC236}">
                  <a16:creationId xmlns:a16="http://schemas.microsoft.com/office/drawing/2014/main" id="{61EE7F51-3E12-453C-A606-59FC2C6CDE14}"/>
                </a:ext>
              </a:extLst>
            </p:cNvPr>
            <p:cNvSpPr txBox="1"/>
            <p:nvPr/>
          </p:nvSpPr>
          <p:spPr>
            <a:xfrm>
              <a:off x="8879464" y="1507857"/>
              <a:ext cx="1430307" cy="528588"/>
            </a:xfrm>
            <a:prstGeom prst="rect">
              <a:avLst/>
            </a:prstGeom>
            <a:noFill/>
          </p:spPr>
          <p:txBody>
            <a:bodyPr wrap="none" rtlCol="0">
              <a:spAutoFit/>
            </a:bodyPr>
            <a:lstStyle/>
            <a:p>
              <a:pPr>
                <a:defRPr/>
              </a:pPr>
              <a:r>
                <a:rPr lang="en-US" altLang="ja-JP" b="1" dirty="0">
                  <a:solidFill>
                    <a:prstClr val="black"/>
                  </a:solidFill>
                  <a:latin typeface="Calibri" panose="020F0502020204030204"/>
                  <a:ea typeface="游ゴシック" panose="020B0400000000000000" pitchFamily="50" charset="-128"/>
                </a:rPr>
                <a:t>Back to SPring-8-II</a:t>
              </a:r>
              <a:endParaRPr lang="ja-JP" altLang="en-US" b="1">
                <a:solidFill>
                  <a:prstClr val="black"/>
                </a:solidFill>
                <a:latin typeface="Calibri" panose="020F0502020204030204"/>
                <a:ea typeface="游ゴシック" panose="020B0400000000000000" pitchFamily="50" charset="-128"/>
              </a:endParaRPr>
            </a:p>
          </p:txBody>
        </p:sp>
      </p:grpSp>
      <p:sp>
        <p:nvSpPr>
          <p:cNvPr id="96" name="テキスト ボックス 95">
            <a:extLst>
              <a:ext uri="{FF2B5EF4-FFF2-40B4-BE49-F238E27FC236}">
                <a16:creationId xmlns:a16="http://schemas.microsoft.com/office/drawing/2014/main" id="{1475C545-1D1E-8AE7-FC00-B9100D73309D}"/>
              </a:ext>
            </a:extLst>
          </p:cNvPr>
          <p:cNvSpPr txBox="1"/>
          <p:nvPr/>
        </p:nvSpPr>
        <p:spPr>
          <a:xfrm>
            <a:off x="4249018" y="4884638"/>
            <a:ext cx="2552302" cy="830997"/>
          </a:xfrm>
          <a:prstGeom prst="rect">
            <a:avLst/>
          </a:prstGeom>
          <a:noFill/>
        </p:spPr>
        <p:txBody>
          <a:bodyPr wrap="none" rtlCol="0">
            <a:spAutoFit/>
          </a:bodyPr>
          <a:lstStyle/>
          <a:p>
            <a:r>
              <a:rPr kumimoji="1" lang="en-US" altLang="ja-JP" sz="1200" dirty="0"/>
              <a:t>Parameter search for lattice</a:t>
            </a:r>
          </a:p>
          <a:p>
            <a:r>
              <a:rPr lang="en-US" altLang="ja-JP" sz="1200" dirty="0"/>
              <a:t>TM020 HOM dumped cavity</a:t>
            </a:r>
          </a:p>
          <a:p>
            <a:r>
              <a:rPr lang="en-US" altLang="ja-JP" sz="1200" dirty="0"/>
              <a:t>Rectangular ceramics RF window</a:t>
            </a:r>
          </a:p>
          <a:p>
            <a:r>
              <a:rPr kumimoji="1" lang="en-US" altLang="ja-JP" sz="1200" dirty="0"/>
              <a:t>New BPM system...</a:t>
            </a:r>
            <a:endParaRPr kumimoji="1" lang="ja-JP" altLang="en-US" sz="1200"/>
          </a:p>
        </p:txBody>
      </p:sp>
      <p:sp>
        <p:nvSpPr>
          <p:cNvPr id="97" name="テキスト ボックス 96">
            <a:extLst>
              <a:ext uri="{FF2B5EF4-FFF2-40B4-BE49-F238E27FC236}">
                <a16:creationId xmlns:a16="http://schemas.microsoft.com/office/drawing/2014/main" id="{30303824-916E-FFDE-238C-18ED0311923E}"/>
              </a:ext>
            </a:extLst>
          </p:cNvPr>
          <p:cNvSpPr txBox="1"/>
          <p:nvPr/>
        </p:nvSpPr>
        <p:spPr>
          <a:xfrm>
            <a:off x="113311" y="665581"/>
            <a:ext cx="5136202" cy="1477328"/>
          </a:xfrm>
          <a:prstGeom prst="rect">
            <a:avLst/>
          </a:prstGeom>
          <a:noFill/>
        </p:spPr>
        <p:txBody>
          <a:bodyPr wrap="square" rtlCol="0">
            <a:spAutoFit/>
          </a:bodyPr>
          <a:lstStyle/>
          <a:p>
            <a:r>
              <a:rPr kumimoji="1" lang="en-US" altLang="ja-JP" dirty="0"/>
              <a:t>SPring-8 has been operated </a:t>
            </a:r>
            <a:r>
              <a:rPr lang="en-US" altLang="ja-JP" dirty="0"/>
              <a:t>for &gt; 27 years</a:t>
            </a:r>
          </a:p>
          <a:p>
            <a:r>
              <a:rPr lang="en-US" altLang="ja-JP" dirty="0"/>
              <a:t>   *many devices nearly end of their lifespan</a:t>
            </a:r>
          </a:p>
          <a:p>
            <a:r>
              <a:rPr lang="en-US" altLang="ja-JP" dirty="0"/>
              <a:t>   *difficult to procure spare modules</a:t>
            </a:r>
          </a:p>
          <a:p>
            <a:r>
              <a:rPr lang="en-US" altLang="ja-JP" dirty="0"/>
              <a:t>Reduction of power consumption is important</a:t>
            </a:r>
          </a:p>
          <a:p>
            <a:r>
              <a:rPr lang="en-US" altLang="ja-JP" dirty="0"/>
              <a:t>-&gt; </a:t>
            </a:r>
            <a:r>
              <a:rPr kumimoji="1" lang="en-US" altLang="ja-JP" dirty="0"/>
              <a:t>Upgrade program is in progress.</a:t>
            </a:r>
            <a:endParaRPr kumimoji="1" lang="ja-JP" altLang="en-US"/>
          </a:p>
        </p:txBody>
      </p:sp>
      <p:pic>
        <p:nvPicPr>
          <p:cNvPr id="99" name="図 98" descr="グラフィカル ユーザー インターフェイス, テキスト, アプリケーション&#10;&#10;自動的に生成された説明">
            <a:extLst>
              <a:ext uri="{FF2B5EF4-FFF2-40B4-BE49-F238E27FC236}">
                <a16:creationId xmlns:a16="http://schemas.microsoft.com/office/drawing/2014/main" id="{1E307C32-EAB9-443C-FF31-63E869416D31}"/>
              </a:ext>
            </a:extLst>
          </p:cNvPr>
          <p:cNvPicPr>
            <a:picLocks noChangeAspect="1"/>
          </p:cNvPicPr>
          <p:nvPr/>
        </p:nvPicPr>
        <p:blipFill>
          <a:blip r:embed="rId5"/>
          <a:stretch>
            <a:fillRect/>
          </a:stretch>
        </p:blipFill>
        <p:spPr>
          <a:xfrm>
            <a:off x="10964707" y="5592991"/>
            <a:ext cx="1238493" cy="1251394"/>
          </a:xfrm>
          <a:prstGeom prst="rect">
            <a:avLst/>
          </a:prstGeom>
        </p:spPr>
      </p:pic>
      <p:pic>
        <p:nvPicPr>
          <p:cNvPr id="101" name="図 100" descr="グラフィカル ユーザー インターフェイス, アプリケーション&#10;&#10;自動的に生成された説明">
            <a:extLst>
              <a:ext uri="{FF2B5EF4-FFF2-40B4-BE49-F238E27FC236}">
                <a16:creationId xmlns:a16="http://schemas.microsoft.com/office/drawing/2014/main" id="{04E57A83-4BE6-5BC0-475C-805226E0C7DA}"/>
              </a:ext>
            </a:extLst>
          </p:cNvPr>
          <p:cNvPicPr>
            <a:picLocks noChangeAspect="1"/>
          </p:cNvPicPr>
          <p:nvPr/>
        </p:nvPicPr>
        <p:blipFill>
          <a:blip r:embed="rId6"/>
          <a:stretch>
            <a:fillRect/>
          </a:stretch>
        </p:blipFill>
        <p:spPr>
          <a:xfrm>
            <a:off x="7023647" y="5589462"/>
            <a:ext cx="1300031" cy="1246144"/>
          </a:xfrm>
          <a:prstGeom prst="rect">
            <a:avLst/>
          </a:prstGeom>
        </p:spPr>
      </p:pic>
      <p:pic>
        <p:nvPicPr>
          <p:cNvPr id="103" name="図 102" descr="グラフィカル ユーザー インターフェイス, テキスト, アプリケーション&#10;&#10;自動的に生成された説明">
            <a:extLst>
              <a:ext uri="{FF2B5EF4-FFF2-40B4-BE49-F238E27FC236}">
                <a16:creationId xmlns:a16="http://schemas.microsoft.com/office/drawing/2014/main" id="{8D3E1DE6-A310-3294-2FE4-0092197AE3B7}"/>
              </a:ext>
            </a:extLst>
          </p:cNvPr>
          <p:cNvPicPr>
            <a:picLocks noChangeAspect="1"/>
          </p:cNvPicPr>
          <p:nvPr/>
        </p:nvPicPr>
        <p:blipFill>
          <a:blip r:embed="rId7"/>
          <a:stretch>
            <a:fillRect/>
          </a:stretch>
        </p:blipFill>
        <p:spPr>
          <a:xfrm>
            <a:off x="3102804" y="5589462"/>
            <a:ext cx="1220970" cy="1246144"/>
          </a:xfrm>
          <a:prstGeom prst="rect">
            <a:avLst/>
          </a:prstGeom>
        </p:spPr>
      </p:pic>
      <p:sp>
        <p:nvSpPr>
          <p:cNvPr id="104" name="テキスト ボックス 103">
            <a:extLst>
              <a:ext uri="{FF2B5EF4-FFF2-40B4-BE49-F238E27FC236}">
                <a16:creationId xmlns:a16="http://schemas.microsoft.com/office/drawing/2014/main" id="{F0B1DB7D-4B55-E77D-7568-EB21C92D7B55}"/>
              </a:ext>
            </a:extLst>
          </p:cNvPr>
          <p:cNvSpPr txBox="1"/>
          <p:nvPr/>
        </p:nvSpPr>
        <p:spPr>
          <a:xfrm>
            <a:off x="9523384" y="4957626"/>
            <a:ext cx="2712602" cy="646331"/>
          </a:xfrm>
          <a:prstGeom prst="rect">
            <a:avLst/>
          </a:prstGeom>
          <a:noFill/>
        </p:spPr>
        <p:txBody>
          <a:bodyPr wrap="none" rtlCol="0">
            <a:spAutoFit/>
          </a:bodyPr>
          <a:lstStyle/>
          <a:p>
            <a:r>
              <a:rPr kumimoji="1" lang="en-US" altLang="ja-JP" dirty="0"/>
              <a:t>Dark time 1year in 2027</a:t>
            </a:r>
          </a:p>
          <a:p>
            <a:r>
              <a:rPr lang="en-US" altLang="ja-JP" dirty="0"/>
              <a:t>Start user time in 2029</a:t>
            </a:r>
            <a:endParaRPr kumimoji="1" lang="ja-JP" altLang="en-US"/>
          </a:p>
        </p:txBody>
      </p:sp>
      <p:sp>
        <p:nvSpPr>
          <p:cNvPr id="108" name="テキスト ボックス 107">
            <a:extLst>
              <a:ext uri="{FF2B5EF4-FFF2-40B4-BE49-F238E27FC236}">
                <a16:creationId xmlns:a16="http://schemas.microsoft.com/office/drawing/2014/main" id="{47A7ED35-9D25-9F21-CC7C-F33E754A1F15}"/>
              </a:ext>
            </a:extLst>
          </p:cNvPr>
          <p:cNvSpPr txBox="1"/>
          <p:nvPr/>
        </p:nvSpPr>
        <p:spPr>
          <a:xfrm>
            <a:off x="7090907" y="5335001"/>
            <a:ext cx="2388795" cy="523220"/>
          </a:xfrm>
          <a:prstGeom prst="rect">
            <a:avLst/>
          </a:prstGeom>
          <a:noFill/>
        </p:spPr>
        <p:txBody>
          <a:bodyPr wrap="none" rtlCol="0">
            <a:spAutoFit/>
          </a:bodyPr>
          <a:lstStyle/>
          <a:p>
            <a:r>
              <a:rPr kumimoji="1" lang="en-US" altLang="ja-JP" sz="1400" dirty="0"/>
              <a:t>starts user op. in 2024</a:t>
            </a:r>
          </a:p>
          <a:p>
            <a:r>
              <a:rPr lang="en-US" altLang="ja-JP" sz="1400" dirty="0"/>
              <a:t>                        with 200mA</a:t>
            </a:r>
            <a:endParaRPr kumimoji="1" lang="ja-JP" altLang="en-US" sz="1400"/>
          </a:p>
        </p:txBody>
      </p:sp>
    </p:spTree>
    <p:extLst>
      <p:ext uri="{BB962C8B-B14F-4D97-AF65-F5344CB8AC3E}">
        <p14:creationId xmlns:p14="http://schemas.microsoft.com/office/powerpoint/2010/main" val="815217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A21C9F-C77B-1B04-ACD2-015C6AC6ED3B}"/>
              </a:ext>
            </a:extLst>
          </p:cNvPr>
          <p:cNvSpPr>
            <a:spLocks noGrp="1"/>
          </p:cNvSpPr>
          <p:nvPr>
            <p:ph type="title"/>
          </p:nvPr>
        </p:nvSpPr>
        <p:spPr/>
        <p:txBody>
          <a:bodyPr/>
          <a:lstStyle/>
          <a:p>
            <a:r>
              <a:rPr kumimoji="1" lang="en-US" altLang="ja-JP" dirty="0"/>
              <a:t>On-demand injection </a:t>
            </a:r>
            <a:r>
              <a:rPr kumimoji="1" lang="en-US" altLang="ja-JP"/>
              <a:t>from SACLA to SR</a:t>
            </a:r>
            <a:endParaRPr kumimoji="1" lang="ja-JP" altLang="en-US"/>
          </a:p>
        </p:txBody>
      </p:sp>
      <p:grpSp>
        <p:nvGrpSpPr>
          <p:cNvPr id="4" name="グループ化 3">
            <a:extLst>
              <a:ext uri="{FF2B5EF4-FFF2-40B4-BE49-F238E27FC236}">
                <a16:creationId xmlns:a16="http://schemas.microsoft.com/office/drawing/2014/main" id="{52052B93-0A13-9C6F-5886-86312C6B5958}"/>
              </a:ext>
            </a:extLst>
          </p:cNvPr>
          <p:cNvGrpSpPr/>
          <p:nvPr/>
        </p:nvGrpSpPr>
        <p:grpSpPr>
          <a:xfrm>
            <a:off x="609687" y="2160601"/>
            <a:ext cx="7592439" cy="4590277"/>
            <a:chOff x="573652" y="89452"/>
            <a:chExt cx="11322001" cy="6845115"/>
          </a:xfrm>
        </p:grpSpPr>
        <p:sp>
          <p:nvSpPr>
            <p:cNvPr id="5" name="円/楕円 4">
              <a:extLst>
                <a:ext uri="{FF2B5EF4-FFF2-40B4-BE49-F238E27FC236}">
                  <a16:creationId xmlns:a16="http://schemas.microsoft.com/office/drawing/2014/main" id="{EA010B18-4EBC-40D6-8FB4-8472ADF53F99}"/>
                </a:ext>
              </a:extLst>
            </p:cNvPr>
            <p:cNvSpPr/>
            <p:nvPr/>
          </p:nvSpPr>
          <p:spPr>
            <a:xfrm>
              <a:off x="3170583" y="89452"/>
              <a:ext cx="5466521" cy="1630017"/>
            </a:xfrm>
            <a:prstGeom prst="ellipse">
              <a:avLst/>
            </a:prstGeom>
            <a:noFill/>
            <a:ln w="38100" cap="flat" cmpd="sng" algn="ctr">
              <a:solidFill>
                <a:srgbClr val="1F497D">
                  <a:lumMod val="60000"/>
                  <a:lumOff val="40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Calibri"/>
                <a:ea typeface="ＭＳ Ｐゴシック" charset="-128"/>
                <a:cs typeface=""/>
              </a:endParaRPr>
            </a:p>
          </p:txBody>
        </p:sp>
        <p:sp>
          <p:nvSpPr>
            <p:cNvPr id="6" name="テキスト ボックス 5">
              <a:extLst>
                <a:ext uri="{FF2B5EF4-FFF2-40B4-BE49-F238E27FC236}">
                  <a16:creationId xmlns:a16="http://schemas.microsoft.com/office/drawing/2014/main" id="{C55D46CF-5C34-6A41-8709-B7DE6340EF66}"/>
                </a:ext>
              </a:extLst>
            </p:cNvPr>
            <p:cNvSpPr txBox="1"/>
            <p:nvPr/>
          </p:nvSpPr>
          <p:spPr>
            <a:xfrm>
              <a:off x="5513934" y="712421"/>
              <a:ext cx="2581350" cy="504859"/>
            </a:xfrm>
            <a:prstGeom prst="rect">
              <a:avLst/>
            </a:prstGeom>
            <a:noFill/>
          </p:spPr>
          <p:txBody>
            <a:bodyPr wrap="square" rtlCol="0">
              <a:spAutoFit/>
            </a:bodyPr>
            <a:lstStyle/>
            <a:p>
              <a:pPr defTabSz="457200"/>
              <a:r>
                <a:rPr lang="en-US" altLang="ja-JP" sz="1600" dirty="0">
                  <a:solidFill>
                    <a:prstClr val="black"/>
                  </a:solidFill>
                  <a:latin typeface="Arial"/>
                  <a:ea typeface="ＭＳ Ｐゴシック" charset="-128"/>
                  <a:cs typeface="Arial"/>
                </a:rPr>
                <a:t>8 GeV 100 mA</a:t>
              </a:r>
              <a:endParaRPr lang="ja-JP" altLang="en-US" sz="1600">
                <a:solidFill>
                  <a:prstClr val="black"/>
                </a:solidFill>
                <a:latin typeface="Arial"/>
                <a:ea typeface="ＭＳ Ｐゴシック" charset="-128"/>
                <a:cs typeface="Arial"/>
              </a:endParaRPr>
            </a:p>
          </p:txBody>
        </p:sp>
        <p:sp>
          <p:nvSpPr>
            <p:cNvPr id="7" name="円/楕円 6">
              <a:extLst>
                <a:ext uri="{FF2B5EF4-FFF2-40B4-BE49-F238E27FC236}">
                  <a16:creationId xmlns:a16="http://schemas.microsoft.com/office/drawing/2014/main" id="{2D2E8573-BFAB-1964-CCC1-FC0CDC818BD5}"/>
                </a:ext>
              </a:extLst>
            </p:cNvPr>
            <p:cNvSpPr/>
            <p:nvPr/>
          </p:nvSpPr>
          <p:spPr>
            <a:xfrm rot="21329005">
              <a:off x="4541250" y="2799757"/>
              <a:ext cx="1267767" cy="484843"/>
            </a:xfrm>
            <a:prstGeom prst="ellipse">
              <a:avLst/>
            </a:prstGeom>
            <a:noFill/>
            <a:ln w="38100" cap="flat" cmpd="sng" algn="ctr">
              <a:solidFill>
                <a:srgbClr val="1F497D">
                  <a:lumMod val="60000"/>
                  <a:lumOff val="40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Calibri"/>
                <a:ea typeface="ＭＳ Ｐゴシック" charset="-128"/>
                <a:cs typeface=""/>
              </a:endParaRPr>
            </a:p>
          </p:txBody>
        </p:sp>
        <p:sp>
          <p:nvSpPr>
            <p:cNvPr id="8" name="直方体 7">
              <a:extLst>
                <a:ext uri="{FF2B5EF4-FFF2-40B4-BE49-F238E27FC236}">
                  <a16:creationId xmlns:a16="http://schemas.microsoft.com/office/drawing/2014/main" id="{A9051315-8710-920D-B547-63560C6A67F9}"/>
                </a:ext>
              </a:extLst>
            </p:cNvPr>
            <p:cNvSpPr/>
            <p:nvPr/>
          </p:nvSpPr>
          <p:spPr>
            <a:xfrm>
              <a:off x="5962596" y="3048276"/>
              <a:ext cx="1132868" cy="252354"/>
            </a:xfrm>
            <a:prstGeom prst="cub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Calibri"/>
                <a:ea typeface="ＭＳ Ｐゴシック" charset="-128"/>
                <a:cs typeface=""/>
              </a:endParaRPr>
            </a:p>
          </p:txBody>
        </p:sp>
        <p:cxnSp>
          <p:nvCxnSpPr>
            <p:cNvPr id="9" name="直線コネクタ 8">
              <a:extLst>
                <a:ext uri="{FF2B5EF4-FFF2-40B4-BE49-F238E27FC236}">
                  <a16:creationId xmlns:a16="http://schemas.microsoft.com/office/drawing/2014/main" id="{1584AEFD-6BBE-1118-3C8B-234A95B5C650}"/>
                </a:ext>
              </a:extLst>
            </p:cNvPr>
            <p:cNvCxnSpPr>
              <a:cxnSpLocks/>
              <a:endCxn id="8" idx="2"/>
            </p:cNvCxnSpPr>
            <p:nvPr/>
          </p:nvCxnSpPr>
          <p:spPr>
            <a:xfrm flipV="1">
              <a:off x="5426765" y="3205997"/>
              <a:ext cx="535831" cy="44113"/>
            </a:xfrm>
            <a:prstGeom prst="line">
              <a:avLst/>
            </a:prstGeom>
            <a:noFill/>
            <a:ln w="38100" cap="flat" cmpd="sng" algn="ctr">
              <a:solidFill>
                <a:srgbClr val="4F81BD"/>
              </a:solidFill>
              <a:prstDash val="solid"/>
            </a:ln>
            <a:effectLst>
              <a:outerShdw blurRad="40000" dist="20000" dir="5400000" rotWithShape="0">
                <a:srgbClr val="000000">
                  <a:alpha val="38000"/>
                </a:srgbClr>
              </a:outerShdw>
            </a:effectLst>
          </p:spPr>
        </p:cxnSp>
        <p:cxnSp>
          <p:nvCxnSpPr>
            <p:cNvPr id="10" name="直線コネクタ 9">
              <a:extLst>
                <a:ext uri="{FF2B5EF4-FFF2-40B4-BE49-F238E27FC236}">
                  <a16:creationId xmlns:a16="http://schemas.microsoft.com/office/drawing/2014/main" id="{88E8F6E0-0A48-7DE7-2AE3-BF60B74BDBDF}"/>
                </a:ext>
              </a:extLst>
            </p:cNvPr>
            <p:cNvCxnSpPr>
              <a:cxnSpLocks/>
            </p:cNvCxnSpPr>
            <p:nvPr/>
          </p:nvCxnSpPr>
          <p:spPr>
            <a:xfrm flipV="1">
              <a:off x="3049521" y="2683565"/>
              <a:ext cx="687592" cy="1090747"/>
            </a:xfrm>
            <a:prstGeom prst="line">
              <a:avLst/>
            </a:prstGeom>
            <a:noFill/>
            <a:ln w="25400" cap="flat" cmpd="sng" algn="ctr">
              <a:solidFill>
                <a:srgbClr val="4F81BD"/>
              </a:solidFill>
              <a:prstDash val="sysDash"/>
            </a:ln>
            <a:effectLst>
              <a:outerShdw blurRad="40000" dist="20000" dir="5400000" rotWithShape="0">
                <a:srgbClr val="000000">
                  <a:alpha val="38000"/>
                </a:srgbClr>
              </a:outerShdw>
            </a:effectLst>
          </p:spPr>
        </p:cxnSp>
        <p:sp>
          <p:nvSpPr>
            <p:cNvPr id="11" name="直方体 10">
              <a:extLst>
                <a:ext uri="{FF2B5EF4-FFF2-40B4-BE49-F238E27FC236}">
                  <a16:creationId xmlns:a16="http://schemas.microsoft.com/office/drawing/2014/main" id="{F783957E-3D9E-476A-EF5D-69B6C1AFF52A}"/>
                </a:ext>
              </a:extLst>
            </p:cNvPr>
            <p:cNvSpPr/>
            <p:nvPr/>
          </p:nvSpPr>
          <p:spPr>
            <a:xfrm rot="793998">
              <a:off x="2609953" y="3768198"/>
              <a:ext cx="186903" cy="180736"/>
            </a:xfrm>
            <a:prstGeom prst="cube">
              <a:avLst/>
            </a:prstGeom>
            <a:noFill/>
            <a:ln w="9525" cap="flat" cmpd="sng" algn="ctr">
              <a:solidFill>
                <a:srgbClr val="FF6600"/>
              </a:solidFill>
              <a:prstDash val="sysDot"/>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Arial"/>
                <a:ea typeface="ＭＳ Ｐゴシック" charset="-128"/>
                <a:cs typeface="Arial"/>
              </a:endParaRPr>
            </a:p>
          </p:txBody>
        </p:sp>
        <p:sp>
          <p:nvSpPr>
            <p:cNvPr id="12" name="直方体 11">
              <a:extLst>
                <a:ext uri="{FF2B5EF4-FFF2-40B4-BE49-F238E27FC236}">
                  <a16:creationId xmlns:a16="http://schemas.microsoft.com/office/drawing/2014/main" id="{3A594BA7-C981-5348-B195-BDFD277D27A0}"/>
                </a:ext>
              </a:extLst>
            </p:cNvPr>
            <p:cNvSpPr/>
            <p:nvPr/>
          </p:nvSpPr>
          <p:spPr>
            <a:xfrm rot="793998">
              <a:off x="3009215" y="3654573"/>
              <a:ext cx="186903" cy="180736"/>
            </a:xfrm>
            <a:prstGeom prst="cube">
              <a:avLst/>
            </a:prstGeom>
            <a:noFill/>
            <a:ln w="12700" cap="flat" cmpd="sng" algn="ctr">
              <a:solidFill>
                <a:srgbClr val="4BACC6">
                  <a:lumMod val="75000"/>
                </a:srgbClr>
              </a:solidFill>
              <a:prstDash val="sysDot"/>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Arial"/>
                <a:ea typeface="ＭＳ Ｐゴシック" charset="-128"/>
                <a:cs typeface="Arial"/>
              </a:endParaRPr>
            </a:p>
          </p:txBody>
        </p:sp>
        <p:cxnSp>
          <p:nvCxnSpPr>
            <p:cNvPr id="13" name="直線コネクタ 12">
              <a:extLst>
                <a:ext uri="{FF2B5EF4-FFF2-40B4-BE49-F238E27FC236}">
                  <a16:creationId xmlns:a16="http://schemas.microsoft.com/office/drawing/2014/main" id="{505418B4-439D-61D9-40B6-6016FC3BB0B0}"/>
                </a:ext>
              </a:extLst>
            </p:cNvPr>
            <p:cNvCxnSpPr>
              <a:cxnSpLocks/>
            </p:cNvCxnSpPr>
            <p:nvPr/>
          </p:nvCxnSpPr>
          <p:spPr>
            <a:xfrm flipV="1">
              <a:off x="2672835" y="3745646"/>
              <a:ext cx="468152" cy="157979"/>
            </a:xfrm>
            <a:prstGeom prst="line">
              <a:avLst/>
            </a:prstGeom>
            <a:noFill/>
            <a:ln w="38100" cap="flat" cmpd="sng" algn="ctr">
              <a:solidFill>
                <a:srgbClr val="4F81BD"/>
              </a:solidFill>
              <a:prstDash val="solid"/>
            </a:ln>
            <a:effectLst>
              <a:outerShdw blurRad="40000" dist="20000" dir="5400000" rotWithShape="0">
                <a:srgbClr val="000000">
                  <a:alpha val="38000"/>
                </a:srgbClr>
              </a:outerShdw>
            </a:effectLst>
          </p:spPr>
        </p:cxnSp>
        <p:cxnSp>
          <p:nvCxnSpPr>
            <p:cNvPr id="14" name="直線コネクタ 13">
              <a:extLst>
                <a:ext uri="{FF2B5EF4-FFF2-40B4-BE49-F238E27FC236}">
                  <a16:creationId xmlns:a16="http://schemas.microsoft.com/office/drawing/2014/main" id="{3FAF819A-3B59-5212-C5B9-23ED6135CDD1}"/>
                </a:ext>
              </a:extLst>
            </p:cNvPr>
            <p:cNvCxnSpPr>
              <a:cxnSpLocks/>
            </p:cNvCxnSpPr>
            <p:nvPr/>
          </p:nvCxnSpPr>
          <p:spPr>
            <a:xfrm flipH="1">
              <a:off x="3170583" y="2938409"/>
              <a:ext cx="1247305" cy="808643"/>
            </a:xfrm>
            <a:prstGeom prst="line">
              <a:avLst/>
            </a:prstGeom>
            <a:noFill/>
            <a:ln w="28575" cap="flat" cmpd="sng" algn="ctr">
              <a:solidFill>
                <a:srgbClr val="4F81BD"/>
              </a:solidFill>
              <a:prstDash val="solid"/>
            </a:ln>
            <a:effectLst>
              <a:outerShdw blurRad="40000" dist="20000" dir="5400000" rotWithShape="0">
                <a:srgbClr val="000000">
                  <a:alpha val="38000"/>
                </a:srgbClr>
              </a:outerShdw>
            </a:effectLst>
          </p:spPr>
        </p:cxnSp>
        <p:cxnSp>
          <p:nvCxnSpPr>
            <p:cNvPr id="15" name="直線矢印コネクタ 14">
              <a:extLst>
                <a:ext uri="{FF2B5EF4-FFF2-40B4-BE49-F238E27FC236}">
                  <a16:creationId xmlns:a16="http://schemas.microsoft.com/office/drawing/2014/main" id="{A63CFC43-C84B-B54D-995E-4FDCE1BF9581}"/>
                </a:ext>
              </a:extLst>
            </p:cNvPr>
            <p:cNvCxnSpPr>
              <a:cxnSpLocks/>
            </p:cNvCxnSpPr>
            <p:nvPr/>
          </p:nvCxnSpPr>
          <p:spPr>
            <a:xfrm flipV="1">
              <a:off x="3349487" y="3150704"/>
              <a:ext cx="1033670" cy="665923"/>
            </a:xfrm>
            <a:prstGeom prst="straightConnector1">
              <a:avLst/>
            </a:prstGeom>
            <a:noFill/>
            <a:ln w="25400" cap="flat" cmpd="sng" algn="ctr">
              <a:solidFill>
                <a:srgbClr val="FF0000"/>
              </a:solidFill>
              <a:prstDash val="sysDash"/>
              <a:tailEnd type="arrow"/>
            </a:ln>
            <a:effectLst>
              <a:outerShdw blurRad="40000" dist="20000" dir="5400000" rotWithShape="0">
                <a:srgbClr val="000000">
                  <a:alpha val="38000"/>
                </a:srgbClr>
              </a:outerShdw>
            </a:effectLst>
          </p:spPr>
        </p:cxnSp>
        <p:sp>
          <p:nvSpPr>
            <p:cNvPr id="16" name="乗算記号 15">
              <a:extLst>
                <a:ext uri="{FF2B5EF4-FFF2-40B4-BE49-F238E27FC236}">
                  <a16:creationId xmlns:a16="http://schemas.microsoft.com/office/drawing/2014/main" id="{C223B297-A3C1-D357-38D1-4492EE728C73}"/>
                </a:ext>
              </a:extLst>
            </p:cNvPr>
            <p:cNvSpPr/>
            <p:nvPr/>
          </p:nvSpPr>
          <p:spPr>
            <a:xfrm>
              <a:off x="5019895" y="2198670"/>
              <a:ext cx="1555567" cy="1846280"/>
            </a:xfrm>
            <a:prstGeom prst="mathMultiply">
              <a:avLst>
                <a:gd name="adj1" fmla="val 4984"/>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Calibri"/>
                <a:ea typeface="ＭＳ Ｐゴシック" charset="-128"/>
                <a:cs typeface=""/>
              </a:endParaRPr>
            </a:p>
          </p:txBody>
        </p:sp>
        <p:sp>
          <p:nvSpPr>
            <p:cNvPr id="17" name="直方体 16">
              <a:extLst>
                <a:ext uri="{FF2B5EF4-FFF2-40B4-BE49-F238E27FC236}">
                  <a16:creationId xmlns:a16="http://schemas.microsoft.com/office/drawing/2014/main" id="{557D6DC6-23C4-622D-32E8-C3A4DEEBB384}"/>
                </a:ext>
              </a:extLst>
            </p:cNvPr>
            <p:cNvSpPr/>
            <p:nvPr/>
          </p:nvSpPr>
          <p:spPr>
            <a:xfrm rot="793998">
              <a:off x="3474014" y="1632399"/>
              <a:ext cx="406337" cy="403377"/>
            </a:xfrm>
            <a:prstGeom prst="cube">
              <a:avLst/>
            </a:prstGeom>
            <a:solidFill>
              <a:srgbClr val="4BACC6">
                <a:lumMod val="60000"/>
                <a:lumOff val="40000"/>
              </a:srgbClr>
            </a:solidFill>
            <a:ln w="9525" cap="flat" cmpd="sng" algn="ctr">
              <a:solidFill>
                <a:srgbClr val="4BACC6">
                  <a:lumMod val="75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Arial"/>
                <a:ea typeface="ＭＳ Ｐゴシック" charset="-128"/>
                <a:cs typeface="Arial"/>
              </a:endParaRPr>
            </a:p>
          </p:txBody>
        </p:sp>
        <p:cxnSp>
          <p:nvCxnSpPr>
            <p:cNvPr id="18" name="直線コネクタ 17">
              <a:extLst>
                <a:ext uri="{FF2B5EF4-FFF2-40B4-BE49-F238E27FC236}">
                  <a16:creationId xmlns:a16="http://schemas.microsoft.com/office/drawing/2014/main" id="{2CA4CB14-B5B9-8506-8B70-7851D90E21BA}"/>
                </a:ext>
              </a:extLst>
            </p:cNvPr>
            <p:cNvCxnSpPr>
              <a:cxnSpLocks/>
              <a:stCxn id="17" idx="1"/>
            </p:cNvCxnSpPr>
            <p:nvPr/>
          </p:nvCxnSpPr>
          <p:spPr>
            <a:xfrm flipH="1" flipV="1">
              <a:off x="3219447" y="1050855"/>
              <a:ext cx="431737" cy="673523"/>
            </a:xfrm>
            <a:prstGeom prst="line">
              <a:avLst/>
            </a:prstGeom>
            <a:noFill/>
            <a:ln w="38100" cap="flat" cmpd="sng" algn="ctr">
              <a:solidFill>
                <a:srgbClr val="F72FFD"/>
              </a:solidFill>
              <a:prstDash val="dash"/>
              <a:headEnd type="arrow" w="lg" len="lg"/>
              <a:tailEnd type="none"/>
            </a:ln>
            <a:effectLst>
              <a:outerShdw blurRad="40000" dist="20000" dir="5400000" rotWithShape="0">
                <a:srgbClr val="000000">
                  <a:alpha val="38000"/>
                </a:srgbClr>
              </a:outerShdw>
            </a:effectLst>
          </p:spPr>
        </p:cxnSp>
        <p:cxnSp>
          <p:nvCxnSpPr>
            <p:cNvPr id="19" name="直線コネクタ 18">
              <a:extLst>
                <a:ext uri="{FF2B5EF4-FFF2-40B4-BE49-F238E27FC236}">
                  <a16:creationId xmlns:a16="http://schemas.microsoft.com/office/drawing/2014/main" id="{F05F813C-5617-E25D-0F8F-BE17DFE75BED}"/>
                </a:ext>
              </a:extLst>
            </p:cNvPr>
            <p:cNvCxnSpPr>
              <a:cxnSpLocks/>
            </p:cNvCxnSpPr>
            <p:nvPr/>
          </p:nvCxnSpPr>
          <p:spPr>
            <a:xfrm flipH="1">
              <a:off x="3081130" y="1878496"/>
              <a:ext cx="556592" cy="844826"/>
            </a:xfrm>
            <a:prstGeom prst="line">
              <a:avLst/>
            </a:prstGeom>
            <a:noFill/>
            <a:ln w="38100" cap="flat" cmpd="sng" algn="ctr">
              <a:solidFill>
                <a:srgbClr val="F72FFD"/>
              </a:solidFill>
              <a:prstDash val="dash"/>
              <a:headEnd type="arrow" w="lg" len="lg"/>
              <a:tailEnd type="none"/>
            </a:ln>
            <a:effectLst>
              <a:outerShdw blurRad="40000" dist="20000" dir="5400000" rotWithShape="0">
                <a:srgbClr val="000000">
                  <a:alpha val="38000"/>
                </a:srgbClr>
              </a:outerShdw>
            </a:effectLst>
          </p:spPr>
        </p:cxnSp>
        <p:sp>
          <p:nvSpPr>
            <p:cNvPr id="20" name="円/楕円 19">
              <a:extLst>
                <a:ext uri="{FF2B5EF4-FFF2-40B4-BE49-F238E27FC236}">
                  <a16:creationId xmlns:a16="http://schemas.microsoft.com/office/drawing/2014/main" id="{53F48F4B-AEE4-31E6-B561-31FFD5997E08}"/>
                </a:ext>
              </a:extLst>
            </p:cNvPr>
            <p:cNvSpPr/>
            <p:nvPr/>
          </p:nvSpPr>
          <p:spPr>
            <a:xfrm>
              <a:off x="6507924" y="4260139"/>
              <a:ext cx="782405" cy="335268"/>
            </a:xfrm>
            <a:prstGeom prst="ellipse">
              <a:avLst/>
            </a:prstGeom>
            <a:noFill/>
            <a:ln w="38100" cap="flat" cmpd="sng" algn="ctr">
              <a:solidFill>
                <a:srgbClr val="1F497D">
                  <a:lumMod val="60000"/>
                  <a:lumOff val="40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Calibri"/>
                <a:ea typeface="ＭＳ Ｐゴシック" charset="-128"/>
                <a:cs typeface=""/>
              </a:endParaRPr>
            </a:p>
          </p:txBody>
        </p:sp>
        <p:sp>
          <p:nvSpPr>
            <p:cNvPr id="21" name="円弧 20">
              <a:extLst>
                <a:ext uri="{FF2B5EF4-FFF2-40B4-BE49-F238E27FC236}">
                  <a16:creationId xmlns:a16="http://schemas.microsoft.com/office/drawing/2014/main" id="{BCF88358-4791-0888-98EB-96FCBEC14898}"/>
                </a:ext>
              </a:extLst>
            </p:cNvPr>
            <p:cNvSpPr/>
            <p:nvPr/>
          </p:nvSpPr>
          <p:spPr>
            <a:xfrm rot="16200000">
              <a:off x="5644031" y="3197618"/>
              <a:ext cx="744006" cy="885214"/>
            </a:xfrm>
            <a:prstGeom prst="arc">
              <a:avLst>
                <a:gd name="adj1" fmla="val 15939322"/>
                <a:gd name="adj2" fmla="val 21524790"/>
              </a:avLst>
            </a:prstGeom>
            <a:noFill/>
            <a:ln w="9525" cap="flat" cmpd="sng" algn="ctr">
              <a:solidFill>
                <a:srgbClr val="4F81BD"/>
              </a:solidFill>
              <a:prstDash val="sysDash"/>
            </a:ln>
            <a:effectLst>
              <a:outerShdw blurRad="40000" dist="20000" dir="5400000" rotWithShape="0">
                <a:srgbClr val="000000">
                  <a:alpha val="38000"/>
                </a:srgbClr>
              </a:outerShdw>
            </a:effectLst>
          </p:spPr>
          <p:txBody>
            <a:bodyPr rtlCol="0" anchor="ctr"/>
            <a:lstStyle/>
            <a:p>
              <a:pPr algn="ctr" defTabSz="457200">
                <a:defRPr/>
              </a:pPr>
              <a:endParaRPr kumimoji="0" lang="ja-JP" altLang="en-US" sz="1600" kern="0">
                <a:solidFill>
                  <a:prstClr val="black"/>
                </a:solidFill>
                <a:latin typeface="Calibri"/>
                <a:ea typeface="ＭＳ Ｐゴシック" charset="-128"/>
                <a:cs typeface=""/>
              </a:endParaRPr>
            </a:p>
          </p:txBody>
        </p:sp>
        <p:sp>
          <p:nvSpPr>
            <p:cNvPr id="22" name="テキスト ボックス 21">
              <a:extLst>
                <a:ext uri="{FF2B5EF4-FFF2-40B4-BE49-F238E27FC236}">
                  <a16:creationId xmlns:a16="http://schemas.microsoft.com/office/drawing/2014/main" id="{486A2F35-AA4B-C2BA-B946-95C87EA65517}"/>
                </a:ext>
              </a:extLst>
            </p:cNvPr>
            <p:cNvSpPr txBox="1"/>
            <p:nvPr/>
          </p:nvSpPr>
          <p:spPr>
            <a:xfrm>
              <a:off x="6924097" y="4603298"/>
              <a:ext cx="2180552" cy="872029"/>
            </a:xfrm>
            <a:prstGeom prst="rect">
              <a:avLst/>
            </a:prstGeom>
            <a:noFill/>
          </p:spPr>
          <p:txBody>
            <a:bodyPr wrap="none" rtlCol="0">
              <a:spAutoFit/>
            </a:bodyPr>
            <a:lstStyle/>
            <a:p>
              <a:pPr defTabSz="457200"/>
              <a:r>
                <a:rPr lang="en-US" altLang="ja-JP" sz="1600" dirty="0" err="1">
                  <a:latin typeface="Arial"/>
                  <a:ea typeface="ＭＳ Ｐゴシック" charset="-128"/>
                  <a:cs typeface="Arial"/>
                </a:rPr>
                <a:t>NewSUBARU</a:t>
              </a:r>
              <a:endParaRPr lang="en-US" altLang="ja-JP" sz="1600" dirty="0">
                <a:latin typeface="Arial"/>
                <a:ea typeface="ＭＳ Ｐゴシック" charset="-128"/>
                <a:cs typeface="Arial"/>
              </a:endParaRPr>
            </a:p>
            <a:p>
              <a:pPr defTabSz="457200"/>
              <a:r>
                <a:rPr lang="en-US" altLang="ja-JP" sz="1600" dirty="0">
                  <a:latin typeface="Arial"/>
                  <a:ea typeface="ＭＳ Ｐゴシック" charset="-128"/>
                  <a:cs typeface="Arial"/>
                </a:rPr>
                <a:t>1-1.5 GeV SR</a:t>
              </a:r>
              <a:endParaRPr lang="ja-JP" altLang="en-US" sz="1600">
                <a:latin typeface="Arial"/>
                <a:ea typeface="ＭＳ Ｐゴシック" charset="-128"/>
                <a:cs typeface="Arial"/>
              </a:endParaRPr>
            </a:p>
          </p:txBody>
        </p:sp>
        <p:sp>
          <p:nvSpPr>
            <p:cNvPr id="23" name="円弧 22">
              <a:extLst>
                <a:ext uri="{FF2B5EF4-FFF2-40B4-BE49-F238E27FC236}">
                  <a16:creationId xmlns:a16="http://schemas.microsoft.com/office/drawing/2014/main" id="{6CB1F64D-BF07-C221-E640-CE41404DFF2A}"/>
                </a:ext>
              </a:extLst>
            </p:cNvPr>
            <p:cNvSpPr/>
            <p:nvPr/>
          </p:nvSpPr>
          <p:spPr>
            <a:xfrm rot="10319123">
              <a:off x="5580989" y="3295868"/>
              <a:ext cx="712061" cy="614135"/>
            </a:xfrm>
            <a:prstGeom prst="arc">
              <a:avLst>
                <a:gd name="adj1" fmla="val 18609719"/>
                <a:gd name="adj2" fmla="val 21524790"/>
              </a:avLst>
            </a:prstGeom>
            <a:noFill/>
            <a:ln w="9525" cap="flat" cmpd="sng" algn="ctr">
              <a:solidFill>
                <a:srgbClr val="4F81BD"/>
              </a:solidFill>
              <a:prstDash val="sysDash"/>
            </a:ln>
            <a:effectLst>
              <a:outerShdw blurRad="40000" dist="20000" dir="5400000" rotWithShape="0">
                <a:srgbClr val="000000">
                  <a:alpha val="38000"/>
                </a:srgbClr>
              </a:outerShdw>
            </a:effectLst>
          </p:spPr>
          <p:txBody>
            <a:bodyPr rtlCol="0" anchor="ctr"/>
            <a:lstStyle/>
            <a:p>
              <a:pPr algn="ctr" defTabSz="457200">
                <a:defRPr/>
              </a:pPr>
              <a:endParaRPr kumimoji="0" lang="ja-JP" altLang="en-US" sz="1600" kern="0">
                <a:solidFill>
                  <a:prstClr val="black"/>
                </a:solidFill>
                <a:latin typeface="Calibri"/>
                <a:ea typeface="ＭＳ Ｐゴシック" charset="-128"/>
                <a:cs typeface=""/>
              </a:endParaRPr>
            </a:p>
          </p:txBody>
        </p:sp>
        <p:cxnSp>
          <p:nvCxnSpPr>
            <p:cNvPr id="24" name="直線コネクタ 23">
              <a:extLst>
                <a:ext uri="{FF2B5EF4-FFF2-40B4-BE49-F238E27FC236}">
                  <a16:creationId xmlns:a16="http://schemas.microsoft.com/office/drawing/2014/main" id="{388AB404-4B92-03BE-3E6A-B273B805E70D}"/>
                </a:ext>
              </a:extLst>
            </p:cNvPr>
            <p:cNvCxnSpPr/>
            <p:nvPr/>
          </p:nvCxnSpPr>
          <p:spPr>
            <a:xfrm>
              <a:off x="5716452" y="3851851"/>
              <a:ext cx="887601" cy="469158"/>
            </a:xfrm>
            <a:prstGeom prst="line">
              <a:avLst/>
            </a:prstGeom>
            <a:noFill/>
            <a:ln w="38100" cap="flat" cmpd="sng" algn="ctr">
              <a:solidFill>
                <a:srgbClr val="4F81BD"/>
              </a:solidFill>
              <a:prstDash val="solid"/>
            </a:ln>
            <a:effectLst>
              <a:outerShdw blurRad="40000" dist="20000" dir="5400000" rotWithShape="0">
                <a:srgbClr val="000000">
                  <a:alpha val="38000"/>
                </a:srgbClr>
              </a:outerShdw>
            </a:effectLst>
          </p:spPr>
        </p:cxnSp>
        <p:sp>
          <p:nvSpPr>
            <p:cNvPr id="25" name="直方体 24">
              <a:extLst>
                <a:ext uri="{FF2B5EF4-FFF2-40B4-BE49-F238E27FC236}">
                  <a16:creationId xmlns:a16="http://schemas.microsoft.com/office/drawing/2014/main" id="{1FC1CCCA-96FF-9A9F-AC23-D24307AB3B06}"/>
                </a:ext>
              </a:extLst>
            </p:cNvPr>
            <p:cNvSpPr/>
            <p:nvPr/>
          </p:nvSpPr>
          <p:spPr>
            <a:xfrm rot="1685836">
              <a:off x="5647350" y="3842346"/>
              <a:ext cx="452030" cy="176278"/>
            </a:xfrm>
            <a:prstGeom prst="cube">
              <a:avLst/>
            </a:prstGeom>
            <a:solidFill>
              <a:schemeClr val="accent1">
                <a:lumMod val="60000"/>
                <a:lumOff val="40000"/>
              </a:schemeClr>
            </a:solidFill>
            <a:ln w="127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Calibri"/>
                <a:ea typeface="ＭＳ Ｐゴシック" charset="-128"/>
                <a:cs typeface=""/>
              </a:endParaRPr>
            </a:p>
          </p:txBody>
        </p:sp>
        <p:sp>
          <p:nvSpPr>
            <p:cNvPr id="26" name="テキスト ボックス 25">
              <a:extLst>
                <a:ext uri="{FF2B5EF4-FFF2-40B4-BE49-F238E27FC236}">
                  <a16:creationId xmlns:a16="http://schemas.microsoft.com/office/drawing/2014/main" id="{C18B32E6-EB97-F8F2-3616-41A6AD4AF779}"/>
                </a:ext>
              </a:extLst>
            </p:cNvPr>
            <p:cNvSpPr txBox="1"/>
            <p:nvPr/>
          </p:nvSpPr>
          <p:spPr>
            <a:xfrm>
              <a:off x="5084126" y="191299"/>
              <a:ext cx="1848281" cy="596652"/>
            </a:xfrm>
            <a:prstGeom prst="rect">
              <a:avLst/>
            </a:prstGeom>
            <a:noFill/>
          </p:spPr>
          <p:txBody>
            <a:bodyPr wrap="none" rtlCol="0">
              <a:spAutoFit/>
            </a:bodyPr>
            <a:lstStyle/>
            <a:p>
              <a:pPr defTabSz="457200"/>
              <a:r>
                <a:rPr lang="en-US" altLang="ja-JP" sz="2000" b="1" dirty="0">
                  <a:solidFill>
                    <a:prstClr val="black"/>
                  </a:solidFill>
                  <a:latin typeface="Arial"/>
                  <a:ea typeface="ＭＳ Ｐゴシック" charset="-128"/>
                  <a:cs typeface="Arial"/>
                </a:rPr>
                <a:t>SPring-8</a:t>
              </a:r>
              <a:endParaRPr lang="ja-JP" altLang="en-US" sz="2000" b="1">
                <a:solidFill>
                  <a:prstClr val="black"/>
                </a:solidFill>
                <a:latin typeface="Arial"/>
                <a:ea typeface="ＭＳ Ｐゴシック" charset="-128"/>
                <a:cs typeface="Arial"/>
              </a:endParaRPr>
            </a:p>
          </p:txBody>
        </p:sp>
        <p:cxnSp>
          <p:nvCxnSpPr>
            <p:cNvPr id="27" name="直線コネクタ 26">
              <a:extLst>
                <a:ext uri="{FF2B5EF4-FFF2-40B4-BE49-F238E27FC236}">
                  <a16:creationId xmlns:a16="http://schemas.microsoft.com/office/drawing/2014/main" id="{895E49AD-3743-0AF6-B4BC-299EBF02DDFB}"/>
                </a:ext>
              </a:extLst>
            </p:cNvPr>
            <p:cNvCxnSpPr/>
            <p:nvPr/>
          </p:nvCxnSpPr>
          <p:spPr>
            <a:xfrm rot="6594919">
              <a:off x="2036163" y="2691969"/>
              <a:ext cx="477234" cy="127951"/>
            </a:xfrm>
            <a:prstGeom prst="line">
              <a:avLst/>
            </a:prstGeom>
            <a:noFill/>
            <a:ln w="38100" cap="flat" cmpd="sng" algn="ctr">
              <a:solidFill>
                <a:srgbClr val="4F81BD"/>
              </a:solidFill>
              <a:prstDash val="solid"/>
            </a:ln>
            <a:effectLst>
              <a:outerShdw blurRad="40000" dist="20000" dir="5400000" rotWithShape="0">
                <a:srgbClr val="000000">
                  <a:alpha val="38000"/>
                </a:srgbClr>
              </a:outerShdw>
            </a:effectLst>
          </p:spPr>
        </p:cxnSp>
        <p:sp>
          <p:nvSpPr>
            <p:cNvPr id="28" name="直方体 27">
              <a:extLst>
                <a:ext uri="{FF2B5EF4-FFF2-40B4-BE49-F238E27FC236}">
                  <a16:creationId xmlns:a16="http://schemas.microsoft.com/office/drawing/2014/main" id="{1A7AB913-DFB4-352E-4112-55E79ADDA3F8}"/>
                </a:ext>
              </a:extLst>
            </p:cNvPr>
            <p:cNvSpPr/>
            <p:nvPr/>
          </p:nvSpPr>
          <p:spPr>
            <a:xfrm rot="7388917">
              <a:off x="23647" y="5445208"/>
              <a:ext cx="2398139" cy="407856"/>
            </a:xfrm>
            <a:prstGeom prst="cub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Calibri"/>
                <a:ea typeface="ＭＳ Ｐゴシック" charset="-128"/>
                <a:cs typeface=""/>
              </a:endParaRPr>
            </a:p>
          </p:txBody>
        </p:sp>
        <p:sp>
          <p:nvSpPr>
            <p:cNvPr id="29" name="直方体 28">
              <a:extLst>
                <a:ext uri="{FF2B5EF4-FFF2-40B4-BE49-F238E27FC236}">
                  <a16:creationId xmlns:a16="http://schemas.microsoft.com/office/drawing/2014/main" id="{64FB6FE6-8D32-5212-0E43-742A37E6B56F}"/>
                </a:ext>
              </a:extLst>
            </p:cNvPr>
            <p:cNvSpPr/>
            <p:nvPr/>
          </p:nvSpPr>
          <p:spPr>
            <a:xfrm rot="7388917">
              <a:off x="1950818" y="4085921"/>
              <a:ext cx="312785" cy="249855"/>
            </a:xfrm>
            <a:prstGeom prst="cube">
              <a:avLst/>
            </a:prstGeom>
            <a:gradFill flip="none" rotWithShape="1">
              <a:gsLst>
                <a:gs pos="0">
                  <a:srgbClr val="FF6600"/>
                </a:gs>
                <a:gs pos="100000">
                  <a:srgbClr val="FFFFFF"/>
                </a:gs>
              </a:gsLst>
              <a:lin ang="0" scaled="1"/>
              <a:tileRect/>
            </a:gradFill>
            <a:ln w="9525" cap="flat" cmpd="sng" algn="ctr">
              <a:solidFill>
                <a:srgbClr val="FF6600"/>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Arial"/>
                <a:ea typeface="ＭＳ Ｐゴシック" charset="-128"/>
                <a:cs typeface="Arial"/>
              </a:endParaRPr>
            </a:p>
          </p:txBody>
        </p:sp>
        <p:cxnSp>
          <p:nvCxnSpPr>
            <p:cNvPr id="30" name="直線コネクタ 29">
              <a:extLst>
                <a:ext uri="{FF2B5EF4-FFF2-40B4-BE49-F238E27FC236}">
                  <a16:creationId xmlns:a16="http://schemas.microsoft.com/office/drawing/2014/main" id="{EB5D9135-B624-9BED-C2F7-F05EA46ADEE0}"/>
                </a:ext>
              </a:extLst>
            </p:cNvPr>
            <p:cNvCxnSpPr>
              <a:cxnSpLocks/>
            </p:cNvCxnSpPr>
            <p:nvPr/>
          </p:nvCxnSpPr>
          <p:spPr>
            <a:xfrm flipH="1">
              <a:off x="2667763" y="2504661"/>
              <a:ext cx="880507" cy="1387851"/>
            </a:xfrm>
            <a:prstGeom prst="line">
              <a:avLst/>
            </a:prstGeom>
            <a:noFill/>
            <a:ln w="25400" cap="flat" cmpd="sng" algn="ctr">
              <a:solidFill>
                <a:srgbClr val="4F81BD"/>
              </a:solidFill>
              <a:prstDash val="sysDash"/>
            </a:ln>
            <a:effectLst>
              <a:outerShdw blurRad="40000" dist="20000" dir="5400000" rotWithShape="0">
                <a:srgbClr val="000000">
                  <a:alpha val="38000"/>
                </a:srgbClr>
              </a:outerShdw>
            </a:effectLst>
          </p:spPr>
        </p:cxnSp>
        <p:cxnSp>
          <p:nvCxnSpPr>
            <p:cNvPr id="31" name="直線コネクタ 30">
              <a:extLst>
                <a:ext uri="{FF2B5EF4-FFF2-40B4-BE49-F238E27FC236}">
                  <a16:creationId xmlns:a16="http://schemas.microsoft.com/office/drawing/2014/main" id="{C94590D6-E119-F0B7-4E2F-4255DB58B389}"/>
                </a:ext>
              </a:extLst>
            </p:cNvPr>
            <p:cNvCxnSpPr>
              <a:cxnSpLocks/>
            </p:cNvCxnSpPr>
            <p:nvPr/>
          </p:nvCxnSpPr>
          <p:spPr>
            <a:xfrm flipH="1">
              <a:off x="2219257" y="2345635"/>
              <a:ext cx="1100413" cy="1726435"/>
            </a:xfrm>
            <a:prstGeom prst="line">
              <a:avLst/>
            </a:prstGeom>
            <a:noFill/>
            <a:ln w="38100" cap="flat" cmpd="sng" algn="ctr">
              <a:solidFill>
                <a:srgbClr val="4F81BD"/>
              </a:solidFill>
              <a:prstDash val="solid"/>
            </a:ln>
            <a:effectLst>
              <a:outerShdw blurRad="40000" dist="20000" dir="5400000" rotWithShape="0">
                <a:srgbClr val="000000">
                  <a:alpha val="38000"/>
                </a:srgbClr>
              </a:outerShdw>
            </a:effectLst>
          </p:spPr>
        </p:cxnSp>
        <p:cxnSp>
          <p:nvCxnSpPr>
            <p:cNvPr id="32" name="直線コネクタ 31">
              <a:extLst>
                <a:ext uri="{FF2B5EF4-FFF2-40B4-BE49-F238E27FC236}">
                  <a16:creationId xmlns:a16="http://schemas.microsoft.com/office/drawing/2014/main" id="{07CB047E-FECD-C22A-E768-D4548E21BFFE}"/>
                </a:ext>
              </a:extLst>
            </p:cNvPr>
            <p:cNvCxnSpPr>
              <a:cxnSpLocks/>
            </p:cNvCxnSpPr>
            <p:nvPr/>
          </p:nvCxnSpPr>
          <p:spPr>
            <a:xfrm flipH="1">
              <a:off x="2273227" y="2126971"/>
              <a:ext cx="817844" cy="1315449"/>
            </a:xfrm>
            <a:prstGeom prst="line">
              <a:avLst/>
            </a:prstGeom>
            <a:noFill/>
            <a:ln w="38100" cap="flat" cmpd="sng" algn="ctr">
              <a:solidFill>
                <a:srgbClr val="4F81BD"/>
              </a:solidFill>
              <a:prstDash val="solid"/>
            </a:ln>
            <a:effectLst>
              <a:outerShdw blurRad="40000" dist="20000" dir="5400000" rotWithShape="0">
                <a:srgbClr val="000000">
                  <a:alpha val="38000"/>
                </a:srgbClr>
              </a:outerShdw>
            </a:effectLst>
          </p:spPr>
        </p:cxnSp>
        <p:cxnSp>
          <p:nvCxnSpPr>
            <p:cNvPr id="33" name="直線コネクタ 32">
              <a:extLst>
                <a:ext uri="{FF2B5EF4-FFF2-40B4-BE49-F238E27FC236}">
                  <a16:creationId xmlns:a16="http://schemas.microsoft.com/office/drawing/2014/main" id="{D24046E5-B33A-FE30-4C6D-A37A308F1A16}"/>
                </a:ext>
              </a:extLst>
            </p:cNvPr>
            <p:cNvCxnSpPr>
              <a:cxnSpLocks/>
            </p:cNvCxnSpPr>
            <p:nvPr/>
          </p:nvCxnSpPr>
          <p:spPr>
            <a:xfrm flipH="1">
              <a:off x="2421400" y="1997765"/>
              <a:ext cx="371496" cy="577519"/>
            </a:xfrm>
            <a:prstGeom prst="line">
              <a:avLst/>
            </a:prstGeom>
            <a:noFill/>
            <a:ln w="38100" cap="flat" cmpd="sng" algn="ctr">
              <a:solidFill>
                <a:srgbClr val="4F81BD"/>
              </a:solidFill>
              <a:prstDash val="solid"/>
            </a:ln>
            <a:effectLst>
              <a:outerShdw blurRad="40000" dist="20000" dir="5400000" rotWithShape="0">
                <a:srgbClr val="000000">
                  <a:alpha val="38000"/>
                </a:srgbClr>
              </a:outerShdw>
            </a:effectLst>
          </p:spPr>
        </p:cxnSp>
        <p:cxnSp>
          <p:nvCxnSpPr>
            <p:cNvPr id="34" name="直線コネクタ 33">
              <a:extLst>
                <a:ext uri="{FF2B5EF4-FFF2-40B4-BE49-F238E27FC236}">
                  <a16:creationId xmlns:a16="http://schemas.microsoft.com/office/drawing/2014/main" id="{A75BB949-4328-F75B-9B94-7BD2D533FC09}"/>
                </a:ext>
              </a:extLst>
            </p:cNvPr>
            <p:cNvCxnSpPr/>
            <p:nvPr/>
          </p:nvCxnSpPr>
          <p:spPr>
            <a:xfrm rot="7388917">
              <a:off x="2284689" y="3659123"/>
              <a:ext cx="697479" cy="533835"/>
            </a:xfrm>
            <a:prstGeom prst="line">
              <a:avLst/>
            </a:prstGeom>
            <a:noFill/>
            <a:ln w="19050" cap="flat" cmpd="sng" algn="ctr">
              <a:solidFill>
                <a:srgbClr val="4F81BD"/>
              </a:solidFill>
              <a:prstDash val="dash"/>
            </a:ln>
            <a:effectLst>
              <a:outerShdw blurRad="40000" dist="20000" dir="5400000" rotWithShape="0">
                <a:srgbClr val="000000">
                  <a:alpha val="38000"/>
                </a:srgbClr>
              </a:outerShdw>
            </a:effectLst>
          </p:spPr>
        </p:cxnSp>
        <p:cxnSp>
          <p:nvCxnSpPr>
            <p:cNvPr id="35" name="直線コネクタ 34">
              <a:extLst>
                <a:ext uri="{FF2B5EF4-FFF2-40B4-BE49-F238E27FC236}">
                  <a16:creationId xmlns:a16="http://schemas.microsoft.com/office/drawing/2014/main" id="{D38915D1-2841-A43F-9623-CE1BE466F64E}"/>
                </a:ext>
              </a:extLst>
            </p:cNvPr>
            <p:cNvCxnSpPr>
              <a:cxnSpLocks/>
              <a:endCxn id="37" idx="5"/>
            </p:cNvCxnSpPr>
            <p:nvPr/>
          </p:nvCxnSpPr>
          <p:spPr>
            <a:xfrm flipH="1" flipV="1">
              <a:off x="2216817" y="3593262"/>
              <a:ext cx="2439" cy="478811"/>
            </a:xfrm>
            <a:prstGeom prst="line">
              <a:avLst/>
            </a:prstGeom>
            <a:noFill/>
            <a:ln w="41275" cap="flat" cmpd="sng" algn="ctr">
              <a:solidFill>
                <a:srgbClr val="4F81BD"/>
              </a:solidFill>
              <a:prstDash val="solid"/>
            </a:ln>
            <a:effectLst>
              <a:outerShdw blurRad="40000" dist="20000" dir="5400000" rotWithShape="0">
                <a:srgbClr val="000000">
                  <a:alpha val="38000"/>
                </a:srgbClr>
              </a:outerShdw>
            </a:effectLst>
          </p:spPr>
        </p:cxnSp>
        <p:cxnSp>
          <p:nvCxnSpPr>
            <p:cNvPr id="36" name="直線コネクタ 35">
              <a:extLst>
                <a:ext uri="{FF2B5EF4-FFF2-40B4-BE49-F238E27FC236}">
                  <a16:creationId xmlns:a16="http://schemas.microsoft.com/office/drawing/2014/main" id="{4D75B824-B6A5-456B-0D74-A21D0E57E47E}"/>
                </a:ext>
              </a:extLst>
            </p:cNvPr>
            <p:cNvCxnSpPr/>
            <p:nvPr/>
          </p:nvCxnSpPr>
          <p:spPr>
            <a:xfrm rot="7388917">
              <a:off x="1771625" y="4485523"/>
              <a:ext cx="332403" cy="0"/>
            </a:xfrm>
            <a:prstGeom prst="line">
              <a:avLst/>
            </a:prstGeom>
            <a:noFill/>
            <a:ln w="38100" cap="flat" cmpd="sng" algn="ctr">
              <a:solidFill>
                <a:srgbClr val="4F81BD"/>
              </a:solidFill>
              <a:prstDash val="solid"/>
            </a:ln>
            <a:effectLst>
              <a:outerShdw blurRad="40000" dist="20000" dir="5400000" rotWithShape="0">
                <a:srgbClr val="000000">
                  <a:alpha val="38000"/>
                </a:srgbClr>
              </a:outerShdw>
            </a:effectLst>
          </p:spPr>
        </p:cxnSp>
        <p:sp>
          <p:nvSpPr>
            <p:cNvPr id="37" name="直方体 36">
              <a:extLst>
                <a:ext uri="{FF2B5EF4-FFF2-40B4-BE49-F238E27FC236}">
                  <a16:creationId xmlns:a16="http://schemas.microsoft.com/office/drawing/2014/main" id="{A8E41523-608A-D096-FB10-8B94BD918F29}"/>
                </a:ext>
              </a:extLst>
            </p:cNvPr>
            <p:cNvSpPr/>
            <p:nvPr/>
          </p:nvSpPr>
          <p:spPr>
            <a:xfrm rot="7388917">
              <a:off x="2155551" y="3412298"/>
              <a:ext cx="186903" cy="180736"/>
            </a:xfrm>
            <a:prstGeom prst="cube">
              <a:avLst/>
            </a:prstGeom>
            <a:gradFill flip="none" rotWithShape="1">
              <a:gsLst>
                <a:gs pos="0">
                  <a:srgbClr val="FF6600"/>
                </a:gs>
                <a:gs pos="100000">
                  <a:srgbClr val="FFFFFF"/>
                </a:gs>
              </a:gsLst>
              <a:lin ang="0" scaled="1"/>
              <a:tileRect/>
            </a:gradFill>
            <a:ln w="9525" cap="flat" cmpd="sng" algn="ctr">
              <a:solidFill>
                <a:srgbClr val="FF6600"/>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Arial"/>
                <a:ea typeface="ＭＳ Ｐゴシック" charset="-128"/>
                <a:cs typeface="Arial"/>
              </a:endParaRPr>
            </a:p>
          </p:txBody>
        </p:sp>
        <p:sp>
          <p:nvSpPr>
            <p:cNvPr id="38" name="直方体 37">
              <a:extLst>
                <a:ext uri="{FF2B5EF4-FFF2-40B4-BE49-F238E27FC236}">
                  <a16:creationId xmlns:a16="http://schemas.microsoft.com/office/drawing/2014/main" id="{AB15DF69-FF7B-8C40-0AAC-217C01D9B98D}"/>
                </a:ext>
              </a:extLst>
            </p:cNvPr>
            <p:cNvSpPr/>
            <p:nvPr/>
          </p:nvSpPr>
          <p:spPr>
            <a:xfrm rot="7388917">
              <a:off x="2327947" y="2484916"/>
              <a:ext cx="186903" cy="180736"/>
            </a:xfrm>
            <a:prstGeom prst="cube">
              <a:avLst/>
            </a:prstGeom>
            <a:solidFill>
              <a:srgbClr val="4BACC6">
                <a:lumMod val="60000"/>
                <a:lumOff val="40000"/>
              </a:srgbClr>
            </a:solidFill>
            <a:ln w="9525" cap="flat" cmpd="sng" algn="ctr">
              <a:solidFill>
                <a:srgbClr val="4BACC6">
                  <a:lumMod val="75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Arial"/>
                <a:ea typeface="ＭＳ Ｐゴシック" charset="-128"/>
                <a:cs typeface="Arial"/>
              </a:endParaRPr>
            </a:p>
          </p:txBody>
        </p:sp>
        <p:cxnSp>
          <p:nvCxnSpPr>
            <p:cNvPr id="43" name="直線矢印コネクタ 42">
              <a:extLst>
                <a:ext uri="{FF2B5EF4-FFF2-40B4-BE49-F238E27FC236}">
                  <a16:creationId xmlns:a16="http://schemas.microsoft.com/office/drawing/2014/main" id="{2C01BEA8-4669-7C42-F921-3356EDADA26D}"/>
                </a:ext>
              </a:extLst>
            </p:cNvPr>
            <p:cNvCxnSpPr>
              <a:cxnSpLocks/>
            </p:cNvCxnSpPr>
            <p:nvPr/>
          </p:nvCxnSpPr>
          <p:spPr>
            <a:xfrm flipV="1">
              <a:off x="3239535" y="2297655"/>
              <a:ext cx="313844" cy="442255"/>
            </a:xfrm>
            <a:prstGeom prst="straightConnector1">
              <a:avLst/>
            </a:prstGeom>
            <a:noFill/>
            <a:ln w="25400" cap="flat" cmpd="sng" algn="ctr">
              <a:solidFill>
                <a:srgbClr val="FF0000"/>
              </a:solidFill>
              <a:prstDash val="sysDash"/>
              <a:tailEnd type="arrow"/>
            </a:ln>
            <a:effectLst>
              <a:outerShdw blurRad="40000" dist="20000" dir="5400000" rotWithShape="0">
                <a:srgbClr val="000000">
                  <a:alpha val="38000"/>
                </a:srgbClr>
              </a:outerShdw>
            </a:effectLst>
          </p:spPr>
        </p:cxnSp>
        <p:cxnSp>
          <p:nvCxnSpPr>
            <p:cNvPr id="44" name="直線矢印コネクタ 43">
              <a:extLst>
                <a:ext uri="{FF2B5EF4-FFF2-40B4-BE49-F238E27FC236}">
                  <a16:creationId xmlns:a16="http://schemas.microsoft.com/office/drawing/2014/main" id="{2AE39B73-4579-3FFE-4A50-CEEF3E0417D0}"/>
                </a:ext>
              </a:extLst>
            </p:cNvPr>
            <p:cNvCxnSpPr/>
            <p:nvPr/>
          </p:nvCxnSpPr>
          <p:spPr>
            <a:xfrm rot="7388917" flipH="1">
              <a:off x="2696932" y="2407959"/>
              <a:ext cx="802254" cy="1"/>
            </a:xfrm>
            <a:prstGeom prst="straightConnector1">
              <a:avLst/>
            </a:prstGeom>
            <a:noFill/>
            <a:ln w="25400" cap="flat" cmpd="sng" algn="ctr">
              <a:solidFill>
                <a:srgbClr val="FF0000"/>
              </a:solidFill>
              <a:prstDash val="sysDash"/>
              <a:tailEnd type="arrow"/>
            </a:ln>
            <a:effectLst>
              <a:outerShdw blurRad="40000" dist="20000" dir="5400000" rotWithShape="0">
                <a:srgbClr val="000000">
                  <a:alpha val="38000"/>
                </a:srgbClr>
              </a:outerShdw>
            </a:effectLst>
          </p:spPr>
        </p:cxnSp>
        <p:cxnSp>
          <p:nvCxnSpPr>
            <p:cNvPr id="45" name="直線矢印コネクタ 44">
              <a:extLst>
                <a:ext uri="{FF2B5EF4-FFF2-40B4-BE49-F238E27FC236}">
                  <a16:creationId xmlns:a16="http://schemas.microsoft.com/office/drawing/2014/main" id="{5A724839-6ED0-9B92-7429-2CC54ADD1DA8}"/>
                </a:ext>
              </a:extLst>
            </p:cNvPr>
            <p:cNvCxnSpPr/>
            <p:nvPr/>
          </p:nvCxnSpPr>
          <p:spPr>
            <a:xfrm rot="7388917" flipH="1">
              <a:off x="2431511" y="2215519"/>
              <a:ext cx="802254" cy="1"/>
            </a:xfrm>
            <a:prstGeom prst="straightConnector1">
              <a:avLst/>
            </a:prstGeom>
            <a:noFill/>
            <a:ln w="25400" cap="flat" cmpd="sng" algn="ctr">
              <a:solidFill>
                <a:srgbClr val="FF0000"/>
              </a:solidFill>
              <a:prstDash val="sysDash"/>
              <a:tailEnd type="arrow"/>
            </a:ln>
            <a:effectLst>
              <a:outerShdw blurRad="40000" dist="20000" dir="5400000" rotWithShape="0">
                <a:srgbClr val="000000">
                  <a:alpha val="38000"/>
                </a:srgbClr>
              </a:outerShdw>
            </a:effectLst>
          </p:spPr>
        </p:cxnSp>
        <p:sp>
          <p:nvSpPr>
            <p:cNvPr id="46" name="直方体 45">
              <a:extLst>
                <a:ext uri="{FF2B5EF4-FFF2-40B4-BE49-F238E27FC236}">
                  <a16:creationId xmlns:a16="http://schemas.microsoft.com/office/drawing/2014/main" id="{42F45B96-45F6-9DDA-DE97-60D4EA61F4BC}"/>
                </a:ext>
              </a:extLst>
            </p:cNvPr>
            <p:cNvSpPr/>
            <p:nvPr/>
          </p:nvSpPr>
          <p:spPr>
            <a:xfrm rot="7385337">
              <a:off x="1680454" y="3039579"/>
              <a:ext cx="677344" cy="202771"/>
            </a:xfrm>
            <a:prstGeom prst="cub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defRPr/>
              </a:pPr>
              <a:endParaRPr kumimoji="0" lang="ja-JP" altLang="en-US" sz="1600" kern="0">
                <a:solidFill>
                  <a:prstClr val="white"/>
                </a:solidFill>
                <a:latin typeface="Calibri"/>
                <a:ea typeface="ＭＳ Ｐゴシック" charset="-128"/>
                <a:cs typeface=""/>
              </a:endParaRPr>
            </a:p>
          </p:txBody>
        </p:sp>
        <p:sp>
          <p:nvSpPr>
            <p:cNvPr id="47" name="テキスト ボックス 46">
              <a:extLst>
                <a:ext uri="{FF2B5EF4-FFF2-40B4-BE49-F238E27FC236}">
                  <a16:creationId xmlns:a16="http://schemas.microsoft.com/office/drawing/2014/main" id="{09A8CB9B-3ED4-B7B3-969D-C979BC067E7C}"/>
                </a:ext>
              </a:extLst>
            </p:cNvPr>
            <p:cNvSpPr txBox="1"/>
            <p:nvPr/>
          </p:nvSpPr>
          <p:spPr>
            <a:xfrm rot="18169527">
              <a:off x="-572253" y="5220245"/>
              <a:ext cx="2923784" cy="504859"/>
            </a:xfrm>
            <a:prstGeom prst="rect">
              <a:avLst/>
            </a:prstGeom>
            <a:noFill/>
          </p:spPr>
          <p:txBody>
            <a:bodyPr wrap="none" rtlCol="0">
              <a:spAutoFit/>
            </a:bodyPr>
            <a:lstStyle/>
            <a:p>
              <a:pPr defTabSz="457200"/>
              <a:r>
                <a:rPr lang="en-US" altLang="ja-JP" sz="1600" dirty="0">
                  <a:solidFill>
                    <a:prstClr val="black"/>
                  </a:solidFill>
                  <a:latin typeface="Arial"/>
                  <a:ea typeface="ＭＳ Ｐゴシック" charset="-128"/>
                  <a:cs typeface="Arial"/>
                </a:rPr>
                <a:t>SACLA 8 GeV linac</a:t>
              </a:r>
              <a:endParaRPr lang="ja-JP" altLang="en-US" sz="1600">
                <a:solidFill>
                  <a:prstClr val="black"/>
                </a:solidFill>
                <a:latin typeface="Arial"/>
                <a:ea typeface="ＭＳ Ｐゴシック" charset="-128"/>
                <a:cs typeface="Arial"/>
              </a:endParaRPr>
            </a:p>
          </p:txBody>
        </p:sp>
        <p:sp>
          <p:nvSpPr>
            <p:cNvPr id="48" name="テキスト ボックス 47">
              <a:extLst>
                <a:ext uri="{FF2B5EF4-FFF2-40B4-BE49-F238E27FC236}">
                  <a16:creationId xmlns:a16="http://schemas.microsoft.com/office/drawing/2014/main" id="{3E85D148-BE0A-E811-87B5-F8FA45DA4DEF}"/>
                </a:ext>
              </a:extLst>
            </p:cNvPr>
            <p:cNvSpPr txBox="1"/>
            <p:nvPr/>
          </p:nvSpPr>
          <p:spPr>
            <a:xfrm rot="18215499">
              <a:off x="821879" y="2186095"/>
              <a:ext cx="2493698" cy="504859"/>
            </a:xfrm>
            <a:prstGeom prst="rect">
              <a:avLst/>
            </a:prstGeom>
            <a:noFill/>
          </p:spPr>
          <p:txBody>
            <a:bodyPr wrap="none" rtlCol="0">
              <a:spAutoFit/>
            </a:bodyPr>
            <a:lstStyle/>
            <a:p>
              <a:pPr defTabSz="457200"/>
              <a:r>
                <a:rPr lang="en-US" altLang="ja-JP" sz="1600" dirty="0">
                  <a:solidFill>
                    <a:prstClr val="black"/>
                  </a:solidFill>
                  <a:latin typeface="Arial"/>
                  <a:ea typeface="ＭＳ Ｐゴシック" charset="-128"/>
                  <a:cs typeface="Arial"/>
                </a:rPr>
                <a:t>0.8 GeV SCSS+</a:t>
              </a:r>
              <a:endParaRPr lang="ja-JP" altLang="en-US" sz="1600">
                <a:solidFill>
                  <a:prstClr val="black"/>
                </a:solidFill>
                <a:latin typeface="Arial"/>
                <a:ea typeface="ＭＳ Ｐゴシック" charset="-128"/>
                <a:cs typeface="Arial"/>
              </a:endParaRPr>
            </a:p>
          </p:txBody>
        </p:sp>
        <p:cxnSp>
          <p:nvCxnSpPr>
            <p:cNvPr id="49" name="直線コネクタ 48">
              <a:extLst>
                <a:ext uri="{FF2B5EF4-FFF2-40B4-BE49-F238E27FC236}">
                  <a16:creationId xmlns:a16="http://schemas.microsoft.com/office/drawing/2014/main" id="{FCDEC934-0BBC-07F5-1EC6-246AC7D06327}"/>
                </a:ext>
              </a:extLst>
            </p:cNvPr>
            <p:cNvCxnSpPr/>
            <p:nvPr/>
          </p:nvCxnSpPr>
          <p:spPr>
            <a:xfrm rot="6594919" flipH="1" flipV="1">
              <a:off x="2261707" y="3771114"/>
              <a:ext cx="320831" cy="427357"/>
            </a:xfrm>
            <a:prstGeom prst="line">
              <a:avLst/>
            </a:prstGeom>
            <a:noFill/>
            <a:ln w="38100" cap="flat" cmpd="sng" algn="ctr">
              <a:solidFill>
                <a:srgbClr val="4F81BD"/>
              </a:solidFill>
              <a:prstDash val="solid"/>
            </a:ln>
            <a:effectLst>
              <a:outerShdw blurRad="40000" dist="20000" dir="5400000" rotWithShape="0">
                <a:srgbClr val="000000">
                  <a:alpha val="38000"/>
                </a:srgbClr>
              </a:outerShdw>
            </a:effectLst>
          </p:spPr>
        </p:cxnSp>
        <p:sp>
          <p:nvSpPr>
            <p:cNvPr id="50" name="テキスト ボックス 49">
              <a:extLst>
                <a:ext uri="{FF2B5EF4-FFF2-40B4-BE49-F238E27FC236}">
                  <a16:creationId xmlns:a16="http://schemas.microsoft.com/office/drawing/2014/main" id="{D3C998A9-FF72-7B80-2478-87295439FD03}"/>
                </a:ext>
              </a:extLst>
            </p:cNvPr>
            <p:cNvSpPr txBox="1"/>
            <p:nvPr/>
          </p:nvSpPr>
          <p:spPr>
            <a:xfrm>
              <a:off x="573652" y="3613743"/>
              <a:ext cx="1580554" cy="872028"/>
            </a:xfrm>
            <a:prstGeom prst="rect">
              <a:avLst/>
            </a:prstGeom>
            <a:noFill/>
          </p:spPr>
          <p:txBody>
            <a:bodyPr wrap="none" rtlCol="0">
              <a:spAutoFit/>
            </a:bodyPr>
            <a:lstStyle/>
            <a:p>
              <a:pPr defTabSz="457200"/>
              <a:r>
                <a:rPr lang="en-US" altLang="ja-JP" sz="1600" dirty="0">
                  <a:solidFill>
                    <a:prstClr val="black"/>
                  </a:solidFill>
                  <a:latin typeface="Arial"/>
                  <a:ea typeface="ＭＳ Ｐゴシック" charset="-128"/>
                  <a:cs typeface="Arial"/>
                </a:rPr>
                <a:t>Switching</a:t>
              </a:r>
            </a:p>
            <a:p>
              <a:pPr defTabSz="457200"/>
              <a:r>
                <a:rPr lang="en-US" altLang="ja-JP" sz="1600" dirty="0">
                  <a:solidFill>
                    <a:prstClr val="black"/>
                  </a:solidFill>
                  <a:latin typeface="Arial"/>
                  <a:ea typeface="ＭＳ Ｐゴシック" charset="-128"/>
                  <a:cs typeface="Arial"/>
                </a:rPr>
                <a:t>kicker</a:t>
              </a:r>
              <a:endParaRPr lang="ja-JP" altLang="en-US" sz="1600">
                <a:solidFill>
                  <a:prstClr val="black"/>
                </a:solidFill>
                <a:latin typeface="Arial"/>
                <a:ea typeface="ＭＳ Ｐゴシック" charset="-128"/>
                <a:cs typeface="Arial"/>
              </a:endParaRPr>
            </a:p>
          </p:txBody>
        </p:sp>
        <p:cxnSp>
          <p:nvCxnSpPr>
            <p:cNvPr id="51" name="直線矢印コネクタ 50">
              <a:extLst>
                <a:ext uri="{FF2B5EF4-FFF2-40B4-BE49-F238E27FC236}">
                  <a16:creationId xmlns:a16="http://schemas.microsoft.com/office/drawing/2014/main" id="{12E74CEC-2377-AECB-DBB3-2D19A233B3D8}"/>
                </a:ext>
              </a:extLst>
            </p:cNvPr>
            <p:cNvCxnSpPr>
              <a:cxnSpLocks/>
            </p:cNvCxnSpPr>
            <p:nvPr/>
          </p:nvCxnSpPr>
          <p:spPr>
            <a:xfrm flipH="1">
              <a:off x="5451144" y="3495386"/>
              <a:ext cx="276046" cy="258793"/>
            </a:xfrm>
            <a:prstGeom prst="straightConnector1">
              <a:avLst/>
            </a:prstGeom>
            <a:noFill/>
            <a:ln w="25400" cap="flat" cmpd="sng" algn="ctr">
              <a:solidFill>
                <a:srgbClr val="FF0000"/>
              </a:solidFill>
              <a:prstDash val="sysDash"/>
              <a:tailEnd type="none"/>
            </a:ln>
            <a:effectLst>
              <a:outerShdw blurRad="40000" dist="20000" dir="5400000" rotWithShape="0">
                <a:srgbClr val="000000">
                  <a:alpha val="38000"/>
                </a:srgbClr>
              </a:outerShdw>
            </a:effectLst>
          </p:spPr>
        </p:cxnSp>
        <p:sp>
          <p:nvSpPr>
            <p:cNvPr id="52" name="テキスト ボックス 51">
              <a:extLst>
                <a:ext uri="{FF2B5EF4-FFF2-40B4-BE49-F238E27FC236}">
                  <a16:creationId xmlns:a16="http://schemas.microsoft.com/office/drawing/2014/main" id="{2FFF0E1C-9BD6-F5D6-677B-EBA67C6B2030}"/>
                </a:ext>
              </a:extLst>
            </p:cNvPr>
            <p:cNvSpPr txBox="1"/>
            <p:nvPr/>
          </p:nvSpPr>
          <p:spPr>
            <a:xfrm rot="1742251">
              <a:off x="5081779" y="3905466"/>
              <a:ext cx="1452410" cy="872028"/>
            </a:xfrm>
            <a:prstGeom prst="rect">
              <a:avLst/>
            </a:prstGeom>
            <a:noFill/>
          </p:spPr>
          <p:txBody>
            <a:bodyPr wrap="square">
              <a:spAutoFit/>
            </a:bodyPr>
            <a:lstStyle/>
            <a:p>
              <a:r>
                <a:rPr lang="en-US" altLang="ja-JP" sz="1600" dirty="0">
                  <a:solidFill>
                    <a:prstClr val="black"/>
                  </a:solidFill>
                  <a:latin typeface="Arial"/>
                  <a:ea typeface="ＭＳ Ｐゴシック" charset="-128"/>
                  <a:cs typeface="Arial"/>
                </a:rPr>
                <a:t>1 GeV linac</a:t>
              </a:r>
              <a:endParaRPr lang="ja-JP" altLang="en-US" sz="1600"/>
            </a:p>
          </p:txBody>
        </p:sp>
        <p:sp>
          <p:nvSpPr>
            <p:cNvPr id="53" name="テキスト ボックス 52">
              <a:extLst>
                <a:ext uri="{FF2B5EF4-FFF2-40B4-BE49-F238E27FC236}">
                  <a16:creationId xmlns:a16="http://schemas.microsoft.com/office/drawing/2014/main" id="{3EE581F8-081C-4146-F8EA-A66E49FF6998}"/>
                </a:ext>
              </a:extLst>
            </p:cNvPr>
            <p:cNvSpPr txBox="1"/>
            <p:nvPr/>
          </p:nvSpPr>
          <p:spPr>
            <a:xfrm>
              <a:off x="6033831" y="3247427"/>
              <a:ext cx="2811250" cy="504859"/>
            </a:xfrm>
            <a:prstGeom prst="rect">
              <a:avLst/>
            </a:prstGeom>
            <a:noFill/>
          </p:spPr>
          <p:txBody>
            <a:bodyPr wrap="square">
              <a:spAutoFit/>
            </a:bodyPr>
            <a:lstStyle/>
            <a:p>
              <a:r>
                <a:rPr lang="en-US" altLang="ja-JP" sz="1600" dirty="0">
                  <a:solidFill>
                    <a:schemeClr val="bg1">
                      <a:lumMod val="50000"/>
                    </a:schemeClr>
                  </a:solidFill>
                  <a:latin typeface="Arial"/>
                  <a:ea typeface="ＭＳ Ｐゴシック" charset="-128"/>
                  <a:cs typeface="Arial"/>
                </a:rPr>
                <a:t>Old 1 GeV linac</a:t>
              </a:r>
              <a:endParaRPr lang="ja-JP" altLang="en-US" sz="1600">
                <a:solidFill>
                  <a:schemeClr val="bg1">
                    <a:lumMod val="50000"/>
                  </a:schemeClr>
                </a:solidFill>
              </a:endParaRPr>
            </a:p>
          </p:txBody>
        </p:sp>
        <p:sp>
          <p:nvSpPr>
            <p:cNvPr id="54" name="テキスト ボックス 53">
              <a:extLst>
                <a:ext uri="{FF2B5EF4-FFF2-40B4-BE49-F238E27FC236}">
                  <a16:creationId xmlns:a16="http://schemas.microsoft.com/office/drawing/2014/main" id="{87C8CD03-7CDF-6702-5B59-1714CBC911EE}"/>
                </a:ext>
              </a:extLst>
            </p:cNvPr>
            <p:cNvSpPr txBox="1"/>
            <p:nvPr/>
          </p:nvSpPr>
          <p:spPr>
            <a:xfrm>
              <a:off x="5691003" y="2220724"/>
              <a:ext cx="2680497" cy="872028"/>
            </a:xfrm>
            <a:prstGeom prst="rect">
              <a:avLst/>
            </a:prstGeom>
            <a:noFill/>
          </p:spPr>
          <p:txBody>
            <a:bodyPr wrap="square">
              <a:spAutoFit/>
            </a:bodyPr>
            <a:lstStyle/>
            <a:p>
              <a:r>
                <a:rPr lang="en-US" altLang="ja-JP" sz="1600" dirty="0">
                  <a:solidFill>
                    <a:schemeClr val="bg1">
                      <a:lumMod val="50000"/>
                    </a:schemeClr>
                  </a:solidFill>
                  <a:latin typeface="Arial"/>
                  <a:ea typeface="ＭＳ Ｐゴシック" charset="-128"/>
                  <a:cs typeface="Arial"/>
                </a:rPr>
                <a:t>Old 8 booster synchrotron</a:t>
              </a:r>
              <a:endParaRPr lang="ja-JP" altLang="en-US" sz="1600">
                <a:solidFill>
                  <a:schemeClr val="bg1">
                    <a:lumMod val="50000"/>
                  </a:schemeClr>
                </a:solidFill>
              </a:endParaRPr>
            </a:p>
          </p:txBody>
        </p:sp>
        <p:sp>
          <p:nvSpPr>
            <p:cNvPr id="55" name="フリーフォーム 54">
              <a:extLst>
                <a:ext uri="{FF2B5EF4-FFF2-40B4-BE49-F238E27FC236}">
                  <a16:creationId xmlns:a16="http://schemas.microsoft.com/office/drawing/2014/main" id="{88631949-4772-5924-0F0B-125F07A0C461}"/>
                </a:ext>
              </a:extLst>
            </p:cNvPr>
            <p:cNvSpPr/>
            <p:nvPr/>
          </p:nvSpPr>
          <p:spPr>
            <a:xfrm rot="10502147">
              <a:off x="3667539" y="487479"/>
              <a:ext cx="1411356" cy="695277"/>
            </a:xfrm>
            <a:custGeom>
              <a:avLst/>
              <a:gdLst>
                <a:gd name="connsiteX0" fmla="*/ 0 w 1151175"/>
                <a:gd name="connsiteY0" fmla="*/ 251366 h 267142"/>
                <a:gd name="connsiteX1" fmla="*/ 304248 w 1151175"/>
                <a:gd name="connsiteY1" fmla="*/ 264596 h 267142"/>
                <a:gd name="connsiteX2" fmla="*/ 568813 w 1151175"/>
                <a:gd name="connsiteY2" fmla="*/ 264596 h 267142"/>
                <a:gd name="connsiteX3" fmla="*/ 793692 w 1151175"/>
                <a:gd name="connsiteY3" fmla="*/ 238136 h 267142"/>
                <a:gd name="connsiteX4" fmla="*/ 965659 w 1151175"/>
                <a:gd name="connsiteY4" fmla="*/ 224907 h 267142"/>
                <a:gd name="connsiteX5" fmla="*/ 1058256 w 1151175"/>
                <a:gd name="connsiteY5" fmla="*/ 198447 h 267142"/>
                <a:gd name="connsiteX6" fmla="*/ 1150854 w 1151175"/>
                <a:gd name="connsiteY6" fmla="*/ 132298 h 267142"/>
                <a:gd name="connsiteX7" fmla="*/ 1084713 w 1151175"/>
                <a:gd name="connsiteY7" fmla="*/ 66149 h 267142"/>
                <a:gd name="connsiteX8" fmla="*/ 978887 w 1151175"/>
                <a:gd name="connsiteY8" fmla="*/ 26460 h 267142"/>
                <a:gd name="connsiteX9" fmla="*/ 912746 w 1151175"/>
                <a:gd name="connsiteY9" fmla="*/ 13230 h 267142"/>
                <a:gd name="connsiteX10" fmla="*/ 820149 w 1151175"/>
                <a:gd name="connsiteY10" fmla="*/ 0 h 267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51175" h="267142">
                  <a:moveTo>
                    <a:pt x="0" y="251366"/>
                  </a:moveTo>
                  <a:lnTo>
                    <a:pt x="304248" y="264596"/>
                  </a:lnTo>
                  <a:cubicBezTo>
                    <a:pt x="399050" y="266801"/>
                    <a:pt x="487239" y="269006"/>
                    <a:pt x="568813" y="264596"/>
                  </a:cubicBezTo>
                  <a:cubicBezTo>
                    <a:pt x="650387" y="260186"/>
                    <a:pt x="727551" y="244751"/>
                    <a:pt x="793692" y="238136"/>
                  </a:cubicBezTo>
                  <a:cubicBezTo>
                    <a:pt x="859833" y="231521"/>
                    <a:pt x="921565" y="231522"/>
                    <a:pt x="965659" y="224907"/>
                  </a:cubicBezTo>
                  <a:cubicBezTo>
                    <a:pt x="1009753" y="218292"/>
                    <a:pt x="1027390" y="213882"/>
                    <a:pt x="1058256" y="198447"/>
                  </a:cubicBezTo>
                  <a:cubicBezTo>
                    <a:pt x="1089122" y="183012"/>
                    <a:pt x="1146445" y="154348"/>
                    <a:pt x="1150854" y="132298"/>
                  </a:cubicBezTo>
                  <a:cubicBezTo>
                    <a:pt x="1155263" y="110248"/>
                    <a:pt x="1113374" y="83789"/>
                    <a:pt x="1084713" y="66149"/>
                  </a:cubicBezTo>
                  <a:cubicBezTo>
                    <a:pt x="1056052" y="48509"/>
                    <a:pt x="1007548" y="35280"/>
                    <a:pt x="978887" y="26460"/>
                  </a:cubicBezTo>
                  <a:cubicBezTo>
                    <a:pt x="950226" y="17640"/>
                    <a:pt x="939202" y="17640"/>
                    <a:pt x="912746" y="13230"/>
                  </a:cubicBezTo>
                  <a:cubicBezTo>
                    <a:pt x="886290" y="8820"/>
                    <a:pt x="820149" y="0"/>
                    <a:pt x="820149" y="0"/>
                  </a:cubicBezTo>
                </a:path>
              </a:pathLst>
            </a:custGeom>
            <a:noFill/>
            <a:ln w="25400" cap="flat" cmpd="sng" algn="ctr">
              <a:solidFill>
                <a:srgbClr val="FF0000"/>
              </a:solidFill>
              <a:prstDash val="dash"/>
              <a:tailEnd type="arrow"/>
            </a:ln>
            <a:effectLst>
              <a:outerShdw blurRad="40000" dist="20000" dir="5400000" rotWithShape="0">
                <a:srgbClr val="000000">
                  <a:alpha val="38000"/>
                </a:srgbClr>
              </a:outerShdw>
            </a:effectLst>
          </p:spPr>
          <p:txBody>
            <a:bodyPr rtlCol="0" anchor="ctr"/>
            <a:lstStyle/>
            <a:p>
              <a:pPr algn="ctr" defTabSz="457200">
                <a:defRPr/>
              </a:pPr>
              <a:endParaRPr kumimoji="0" lang="ja-JP" altLang="en-US" sz="1600" kern="0">
                <a:solidFill>
                  <a:prstClr val="black"/>
                </a:solidFill>
                <a:latin typeface="Calibri"/>
                <a:ea typeface="ＭＳ Ｐゴシック" charset="-128"/>
                <a:cs typeface=""/>
              </a:endParaRPr>
            </a:p>
          </p:txBody>
        </p:sp>
        <p:cxnSp>
          <p:nvCxnSpPr>
            <p:cNvPr id="56" name="直線コネクタ 55">
              <a:extLst>
                <a:ext uri="{FF2B5EF4-FFF2-40B4-BE49-F238E27FC236}">
                  <a16:creationId xmlns:a16="http://schemas.microsoft.com/office/drawing/2014/main" id="{14420E8B-DF22-6E5C-F99B-ACB85BA2BE38}"/>
                </a:ext>
              </a:extLst>
            </p:cNvPr>
            <p:cNvCxnSpPr>
              <a:cxnSpLocks/>
            </p:cNvCxnSpPr>
            <p:nvPr/>
          </p:nvCxnSpPr>
          <p:spPr>
            <a:xfrm flipH="1">
              <a:off x="4376530" y="2802835"/>
              <a:ext cx="652670" cy="142460"/>
            </a:xfrm>
            <a:prstGeom prst="line">
              <a:avLst/>
            </a:prstGeom>
            <a:noFill/>
            <a:ln w="28575" cap="flat" cmpd="sng" algn="ctr">
              <a:solidFill>
                <a:srgbClr val="4F81BD"/>
              </a:solidFill>
              <a:prstDash val="solid"/>
            </a:ln>
            <a:effectLst>
              <a:outerShdw blurRad="40000" dist="20000" dir="5400000" rotWithShape="0">
                <a:srgbClr val="000000">
                  <a:alpha val="38000"/>
                </a:srgbClr>
              </a:outerShdw>
            </a:effectLst>
          </p:spPr>
        </p:cxnSp>
        <p:cxnSp>
          <p:nvCxnSpPr>
            <p:cNvPr id="57" name="直線コネクタ 56">
              <a:extLst>
                <a:ext uri="{FF2B5EF4-FFF2-40B4-BE49-F238E27FC236}">
                  <a16:creationId xmlns:a16="http://schemas.microsoft.com/office/drawing/2014/main" id="{2D0246A8-72AD-31FA-E0CC-2A907449926B}"/>
                </a:ext>
              </a:extLst>
            </p:cNvPr>
            <p:cNvCxnSpPr>
              <a:cxnSpLocks/>
            </p:cNvCxnSpPr>
            <p:nvPr/>
          </p:nvCxnSpPr>
          <p:spPr>
            <a:xfrm flipH="1">
              <a:off x="5012635" y="1560443"/>
              <a:ext cx="1586948" cy="1255645"/>
            </a:xfrm>
            <a:prstGeom prst="line">
              <a:avLst/>
            </a:prstGeom>
            <a:noFill/>
            <a:ln w="28575" cap="flat" cmpd="sng" algn="ctr">
              <a:solidFill>
                <a:srgbClr val="4F81BD"/>
              </a:solidFill>
              <a:prstDash val="solid"/>
            </a:ln>
            <a:effectLst>
              <a:outerShdw blurRad="40000" dist="20000" dir="5400000" rotWithShape="0">
                <a:srgbClr val="000000">
                  <a:alpha val="38000"/>
                </a:srgbClr>
              </a:outerShdw>
            </a:effectLst>
          </p:spPr>
        </p:cxnSp>
        <p:cxnSp>
          <p:nvCxnSpPr>
            <p:cNvPr id="58" name="直線コネクタ 57">
              <a:extLst>
                <a:ext uri="{FF2B5EF4-FFF2-40B4-BE49-F238E27FC236}">
                  <a16:creationId xmlns:a16="http://schemas.microsoft.com/office/drawing/2014/main" id="{E2D55FDF-6AD1-E80E-D689-33ADFC7E05FD}"/>
                </a:ext>
              </a:extLst>
            </p:cNvPr>
            <p:cNvCxnSpPr>
              <a:cxnSpLocks/>
            </p:cNvCxnSpPr>
            <p:nvPr/>
          </p:nvCxnSpPr>
          <p:spPr>
            <a:xfrm flipH="1">
              <a:off x="6576391" y="1451113"/>
              <a:ext cx="609600" cy="125897"/>
            </a:xfrm>
            <a:prstGeom prst="line">
              <a:avLst/>
            </a:prstGeom>
            <a:noFill/>
            <a:ln w="28575" cap="flat" cmpd="sng" algn="ctr">
              <a:solidFill>
                <a:srgbClr val="4F81BD"/>
              </a:solidFill>
              <a:prstDash val="solid"/>
            </a:ln>
            <a:effectLst>
              <a:outerShdw blurRad="40000" dist="20000" dir="5400000" rotWithShape="0">
                <a:srgbClr val="000000">
                  <a:alpha val="38000"/>
                </a:srgbClr>
              </a:outerShdw>
            </a:effectLst>
          </p:spPr>
        </p:cxnSp>
        <p:cxnSp>
          <p:nvCxnSpPr>
            <p:cNvPr id="59" name="直線コネクタ 58">
              <a:extLst>
                <a:ext uri="{FF2B5EF4-FFF2-40B4-BE49-F238E27FC236}">
                  <a16:creationId xmlns:a16="http://schemas.microsoft.com/office/drawing/2014/main" id="{7E15322B-95EA-D817-34B6-4AF56BFDAA98}"/>
                </a:ext>
              </a:extLst>
            </p:cNvPr>
            <p:cNvCxnSpPr>
              <a:cxnSpLocks/>
              <a:stCxn id="5" idx="5"/>
            </p:cNvCxnSpPr>
            <p:nvPr/>
          </p:nvCxnSpPr>
          <p:spPr>
            <a:xfrm flipH="1" flipV="1">
              <a:off x="7146234" y="1457740"/>
              <a:ext cx="690317" cy="23019"/>
            </a:xfrm>
            <a:prstGeom prst="line">
              <a:avLst/>
            </a:prstGeom>
            <a:noFill/>
            <a:ln w="28575" cap="flat" cmpd="sng" algn="ctr">
              <a:solidFill>
                <a:srgbClr val="4F81BD"/>
              </a:solidFill>
              <a:prstDash val="solid"/>
            </a:ln>
            <a:effectLst>
              <a:outerShdw blurRad="40000" dist="20000" dir="5400000" rotWithShape="0">
                <a:srgbClr val="000000">
                  <a:alpha val="38000"/>
                </a:srgbClr>
              </a:outerShdw>
            </a:effectLst>
          </p:spPr>
        </p:cxnSp>
        <p:cxnSp>
          <p:nvCxnSpPr>
            <p:cNvPr id="60" name="直線矢印コネクタ 59">
              <a:extLst>
                <a:ext uri="{FF2B5EF4-FFF2-40B4-BE49-F238E27FC236}">
                  <a16:creationId xmlns:a16="http://schemas.microsoft.com/office/drawing/2014/main" id="{3D80971D-7DEC-FFBB-3FEB-EC424B3DB85C}"/>
                </a:ext>
              </a:extLst>
            </p:cNvPr>
            <p:cNvCxnSpPr>
              <a:cxnSpLocks/>
            </p:cNvCxnSpPr>
            <p:nvPr/>
          </p:nvCxnSpPr>
          <p:spPr>
            <a:xfrm flipV="1">
              <a:off x="5009321" y="1835964"/>
              <a:ext cx="1009227" cy="817783"/>
            </a:xfrm>
            <a:prstGeom prst="straightConnector1">
              <a:avLst/>
            </a:prstGeom>
            <a:noFill/>
            <a:ln w="25400" cap="flat" cmpd="sng" algn="ctr">
              <a:solidFill>
                <a:srgbClr val="FF0000"/>
              </a:solidFill>
              <a:prstDash val="sysDash"/>
              <a:tailEnd type="arrow"/>
            </a:ln>
            <a:effectLst>
              <a:outerShdw blurRad="40000" dist="20000" dir="5400000" rotWithShape="0">
                <a:srgbClr val="000000">
                  <a:alpha val="38000"/>
                </a:srgbClr>
              </a:outerShdw>
            </a:effectLst>
          </p:spPr>
        </p:cxnSp>
        <p:cxnSp>
          <p:nvCxnSpPr>
            <p:cNvPr id="61" name="直線矢印コネクタ 60">
              <a:extLst>
                <a:ext uri="{FF2B5EF4-FFF2-40B4-BE49-F238E27FC236}">
                  <a16:creationId xmlns:a16="http://schemas.microsoft.com/office/drawing/2014/main" id="{C0D80F8F-F11A-A169-3AAC-2B914039C2BB}"/>
                </a:ext>
              </a:extLst>
            </p:cNvPr>
            <p:cNvCxnSpPr>
              <a:cxnSpLocks/>
            </p:cNvCxnSpPr>
            <p:nvPr/>
          </p:nvCxnSpPr>
          <p:spPr>
            <a:xfrm flipV="1">
              <a:off x="6667928" y="1331843"/>
              <a:ext cx="482886" cy="85991"/>
            </a:xfrm>
            <a:prstGeom prst="straightConnector1">
              <a:avLst/>
            </a:prstGeom>
            <a:noFill/>
            <a:ln w="25400" cap="flat" cmpd="sng" algn="ctr">
              <a:solidFill>
                <a:srgbClr val="FF0000"/>
              </a:solidFill>
              <a:prstDash val="sysDash"/>
              <a:tailEnd type="arrow"/>
            </a:ln>
            <a:effectLst>
              <a:outerShdw blurRad="40000" dist="20000" dir="5400000" rotWithShape="0">
                <a:srgbClr val="000000">
                  <a:alpha val="38000"/>
                </a:srgbClr>
              </a:outerShdw>
            </a:effectLst>
          </p:spPr>
        </p:cxnSp>
        <p:cxnSp>
          <p:nvCxnSpPr>
            <p:cNvPr id="62" name="直線矢印コネクタ 61">
              <a:extLst>
                <a:ext uri="{FF2B5EF4-FFF2-40B4-BE49-F238E27FC236}">
                  <a16:creationId xmlns:a16="http://schemas.microsoft.com/office/drawing/2014/main" id="{C5C0665F-07C1-E001-43FD-DF22EA4F52D6}"/>
                </a:ext>
              </a:extLst>
            </p:cNvPr>
            <p:cNvCxnSpPr>
              <a:cxnSpLocks/>
            </p:cNvCxnSpPr>
            <p:nvPr/>
          </p:nvCxnSpPr>
          <p:spPr>
            <a:xfrm flipV="1">
              <a:off x="2392166" y="3955551"/>
              <a:ext cx="669533" cy="193496"/>
            </a:xfrm>
            <a:prstGeom prst="straightConnector1">
              <a:avLst/>
            </a:prstGeom>
            <a:noFill/>
            <a:ln w="25400" cap="flat" cmpd="sng" algn="ctr">
              <a:solidFill>
                <a:srgbClr val="FF0000"/>
              </a:solidFill>
              <a:prstDash val="sysDash"/>
              <a:tailEnd type="arrow"/>
            </a:ln>
            <a:effectLst>
              <a:outerShdw blurRad="40000" dist="20000" dir="5400000" rotWithShape="0">
                <a:srgbClr val="000000">
                  <a:alpha val="38000"/>
                </a:srgbClr>
              </a:outerShdw>
            </a:effectLst>
          </p:spPr>
        </p:cxnSp>
        <p:sp>
          <p:nvSpPr>
            <p:cNvPr id="63" name="テキスト ボックス 62">
              <a:extLst>
                <a:ext uri="{FF2B5EF4-FFF2-40B4-BE49-F238E27FC236}">
                  <a16:creationId xmlns:a16="http://schemas.microsoft.com/office/drawing/2014/main" id="{8D15E0E7-D723-E6E0-9BA9-00B0C8319330}"/>
                </a:ext>
              </a:extLst>
            </p:cNvPr>
            <p:cNvSpPr txBox="1"/>
            <p:nvPr/>
          </p:nvSpPr>
          <p:spPr>
            <a:xfrm>
              <a:off x="7938836" y="1086163"/>
              <a:ext cx="2581349" cy="861320"/>
            </a:xfrm>
            <a:prstGeom prst="rect">
              <a:avLst/>
            </a:prstGeom>
            <a:solidFill>
              <a:schemeClr val="accent2">
                <a:lumMod val="20000"/>
                <a:lumOff val="80000"/>
              </a:schemeClr>
            </a:solidFill>
            <a:ln>
              <a:noFill/>
            </a:ln>
          </p:spPr>
          <p:txBody>
            <a:bodyPr wrap="square" rtlCol="0">
              <a:spAutoFit/>
            </a:bodyPr>
            <a:lstStyle/>
            <a:p>
              <a:pPr defTabSz="457200"/>
              <a:r>
                <a:rPr lang="en-US" altLang="ja-JP" sz="1600" dirty="0">
                  <a:solidFill>
                    <a:prstClr val="black"/>
                  </a:solidFill>
                  <a:latin typeface="Arial"/>
                  <a:ea typeface="ＭＳ Ｐゴシック" charset="-128"/>
                  <a:cs typeface="Arial"/>
                </a:rPr>
                <a:t>On demand</a:t>
              </a:r>
            </a:p>
            <a:p>
              <a:pPr defTabSz="457200">
                <a:lnSpc>
                  <a:spcPts val="2000"/>
                </a:lnSpc>
              </a:pPr>
              <a:r>
                <a:rPr lang="en-US" altLang="ja-JP" sz="1600" dirty="0">
                  <a:solidFill>
                    <a:prstClr val="black"/>
                  </a:solidFill>
                  <a:latin typeface="Arial"/>
                  <a:ea typeface="ＭＳ Ｐゴシック" charset="-128"/>
                  <a:cs typeface="Arial"/>
                </a:rPr>
                <a:t>top-up injection</a:t>
              </a:r>
              <a:endParaRPr lang="ja-JP" altLang="en-US" sz="1600">
                <a:solidFill>
                  <a:prstClr val="black"/>
                </a:solidFill>
                <a:latin typeface="Arial"/>
                <a:ea typeface="ＭＳ Ｐゴシック" charset="-128"/>
                <a:cs typeface="Arial"/>
              </a:endParaRPr>
            </a:p>
          </p:txBody>
        </p:sp>
        <p:sp>
          <p:nvSpPr>
            <p:cNvPr id="64" name="テキスト ボックス 63">
              <a:extLst>
                <a:ext uri="{FF2B5EF4-FFF2-40B4-BE49-F238E27FC236}">
                  <a16:creationId xmlns:a16="http://schemas.microsoft.com/office/drawing/2014/main" id="{3A26B40C-E673-FCC2-AED4-FE619F684F5F}"/>
                </a:ext>
              </a:extLst>
            </p:cNvPr>
            <p:cNvSpPr txBox="1"/>
            <p:nvPr/>
          </p:nvSpPr>
          <p:spPr>
            <a:xfrm>
              <a:off x="2052803" y="4741196"/>
              <a:ext cx="4064211" cy="872028"/>
            </a:xfrm>
            <a:prstGeom prst="rect">
              <a:avLst/>
            </a:prstGeom>
            <a:solidFill>
              <a:schemeClr val="bg1">
                <a:lumMod val="75000"/>
              </a:schemeClr>
            </a:solidFill>
          </p:spPr>
          <p:txBody>
            <a:bodyPr wrap="none" rtlCol="0">
              <a:spAutoFit/>
            </a:bodyPr>
            <a:lstStyle/>
            <a:p>
              <a:pPr defTabSz="457200"/>
              <a:r>
                <a:rPr lang="en-US" altLang="ja-JP" sz="1600" dirty="0">
                  <a:solidFill>
                    <a:prstClr val="black"/>
                  </a:solidFill>
                  <a:latin typeface="Arial"/>
                  <a:ea typeface="ＭＳ Ｐゴシック" charset="-128"/>
                  <a:cs typeface="Arial"/>
                </a:rPr>
                <a:t>Pulse-by-pulse multi-energy</a:t>
              </a:r>
            </a:p>
            <a:p>
              <a:pPr defTabSz="457200"/>
              <a:r>
                <a:rPr lang="en-US" altLang="ja-JP" sz="1600" dirty="0">
                  <a:solidFill>
                    <a:prstClr val="black"/>
                  </a:solidFill>
                  <a:latin typeface="Arial"/>
                  <a:ea typeface="ＭＳ Ｐゴシック" charset="-128"/>
                  <a:cs typeface="Arial"/>
                </a:rPr>
                <a:t>acceleration and switching</a:t>
              </a:r>
              <a:endParaRPr lang="ja-JP" altLang="en-US" sz="1600">
                <a:solidFill>
                  <a:prstClr val="black"/>
                </a:solidFill>
                <a:latin typeface="Arial"/>
                <a:ea typeface="ＭＳ Ｐゴシック" charset="-128"/>
                <a:cs typeface="Arial"/>
              </a:endParaRPr>
            </a:p>
          </p:txBody>
        </p:sp>
        <p:sp>
          <p:nvSpPr>
            <p:cNvPr id="65" name="テキスト ボックス 64">
              <a:extLst>
                <a:ext uri="{FF2B5EF4-FFF2-40B4-BE49-F238E27FC236}">
                  <a16:creationId xmlns:a16="http://schemas.microsoft.com/office/drawing/2014/main" id="{8D6F37C1-A57E-690D-2EEF-B36974504833}"/>
                </a:ext>
              </a:extLst>
            </p:cNvPr>
            <p:cNvSpPr txBox="1"/>
            <p:nvPr/>
          </p:nvSpPr>
          <p:spPr>
            <a:xfrm>
              <a:off x="7691094" y="2338122"/>
              <a:ext cx="4204559" cy="872029"/>
            </a:xfrm>
            <a:prstGeom prst="rect">
              <a:avLst/>
            </a:prstGeom>
            <a:solidFill>
              <a:schemeClr val="accent2">
                <a:lumMod val="20000"/>
                <a:lumOff val="80000"/>
              </a:schemeClr>
            </a:solidFill>
          </p:spPr>
          <p:txBody>
            <a:bodyPr wrap="square" rtlCol="0">
              <a:spAutoFit/>
            </a:bodyPr>
            <a:lstStyle/>
            <a:p>
              <a:pPr defTabSz="457200"/>
              <a:r>
                <a:rPr lang="en-US" altLang="ja-JP" sz="1600" dirty="0">
                  <a:solidFill>
                    <a:prstClr val="black"/>
                  </a:solidFill>
                  <a:latin typeface="Arial"/>
                  <a:ea typeface="ＭＳ Ｐゴシック" charset="-128"/>
                  <a:cs typeface="Arial"/>
                </a:rPr>
                <a:t>Dedicated injector complex</a:t>
              </a:r>
            </a:p>
            <a:p>
              <a:pPr defTabSz="457200"/>
              <a:r>
                <a:rPr lang="en-US" altLang="ja-JP" sz="1600" dirty="0">
                  <a:solidFill>
                    <a:prstClr val="black"/>
                  </a:solidFill>
                  <a:latin typeface="Arial"/>
                  <a:ea typeface="ＭＳ Ｐゴシック" charset="-128"/>
                  <a:cs typeface="Arial"/>
                </a:rPr>
                <a:t>shut-down in 2021</a:t>
              </a:r>
              <a:endParaRPr lang="ja-JP" altLang="en-US" sz="1600">
                <a:solidFill>
                  <a:prstClr val="black"/>
                </a:solidFill>
                <a:latin typeface="Arial"/>
                <a:ea typeface="ＭＳ Ｐゴシック" charset="-128"/>
                <a:cs typeface="Arial"/>
              </a:endParaRPr>
            </a:p>
          </p:txBody>
        </p:sp>
        <p:sp>
          <p:nvSpPr>
            <p:cNvPr id="66" name="テキスト ボックス 65">
              <a:extLst>
                <a:ext uri="{FF2B5EF4-FFF2-40B4-BE49-F238E27FC236}">
                  <a16:creationId xmlns:a16="http://schemas.microsoft.com/office/drawing/2014/main" id="{FADB8C15-9E64-BEF4-5D1E-6AE3B7E26E2C}"/>
                </a:ext>
              </a:extLst>
            </p:cNvPr>
            <p:cNvSpPr txBox="1"/>
            <p:nvPr/>
          </p:nvSpPr>
          <p:spPr>
            <a:xfrm>
              <a:off x="7506690" y="3721518"/>
              <a:ext cx="4388962" cy="872029"/>
            </a:xfrm>
            <a:prstGeom prst="rect">
              <a:avLst/>
            </a:prstGeom>
            <a:solidFill>
              <a:schemeClr val="bg1">
                <a:lumMod val="75000"/>
              </a:schemeClr>
            </a:solidFill>
            <a:ln>
              <a:noFill/>
            </a:ln>
          </p:spPr>
          <p:txBody>
            <a:bodyPr wrap="square" rtlCol="0">
              <a:spAutoFit/>
            </a:bodyPr>
            <a:lstStyle/>
            <a:p>
              <a:pPr defTabSz="457200"/>
              <a:r>
                <a:rPr lang="en-US" altLang="ja-JP" sz="1600" dirty="0">
                  <a:latin typeface="Arial"/>
                  <a:ea typeface="ＭＳ Ｐゴシック" charset="-128"/>
                  <a:cs typeface="Arial"/>
                </a:rPr>
                <a:t>Compact dedicated linac </a:t>
              </a:r>
            </a:p>
            <a:p>
              <a:pPr defTabSz="457200"/>
              <a:r>
                <a:rPr lang="en-US" altLang="ja-JP" sz="1600" dirty="0">
                  <a:latin typeface="Arial"/>
                  <a:ea typeface="ＭＳ Ｐゴシック" charset="-128"/>
                  <a:cs typeface="Arial"/>
                </a:rPr>
                <a:t>for independent operations</a:t>
              </a:r>
              <a:endParaRPr lang="ja-JP" altLang="en-US" sz="1600">
                <a:latin typeface="Arial"/>
                <a:ea typeface="ＭＳ Ｐゴシック" charset="-128"/>
                <a:cs typeface="Arial"/>
              </a:endParaRPr>
            </a:p>
          </p:txBody>
        </p:sp>
      </p:grpSp>
      <p:sp>
        <p:nvSpPr>
          <p:cNvPr id="3" name="テキスト ボックス 2">
            <a:extLst>
              <a:ext uri="{FF2B5EF4-FFF2-40B4-BE49-F238E27FC236}">
                <a16:creationId xmlns:a16="http://schemas.microsoft.com/office/drawing/2014/main" id="{A36A3F63-FE35-E8A8-A58E-131BD490CC96}"/>
              </a:ext>
            </a:extLst>
          </p:cNvPr>
          <p:cNvSpPr txBox="1"/>
          <p:nvPr/>
        </p:nvSpPr>
        <p:spPr>
          <a:xfrm>
            <a:off x="460177" y="1374308"/>
            <a:ext cx="11440953" cy="707886"/>
          </a:xfrm>
          <a:prstGeom prst="rect">
            <a:avLst/>
          </a:prstGeom>
          <a:noFill/>
        </p:spPr>
        <p:txBody>
          <a:bodyPr wrap="none" rtlCol="0">
            <a:spAutoFit/>
          </a:bodyPr>
          <a:lstStyle/>
          <a:p>
            <a:pPr marL="342900" indent="-342900">
              <a:buAutoNum type="arabicParenR"/>
            </a:pPr>
            <a:r>
              <a:rPr lang="en-US" altLang="ja-JP" sz="2000" b="1" dirty="0">
                <a:solidFill>
                  <a:srgbClr val="FF0000"/>
                </a:solidFill>
              </a:rPr>
              <a:t>The high-quality e-beam injection would be needed for SPring-8-II.</a:t>
            </a:r>
          </a:p>
          <a:p>
            <a:pPr marL="342900" indent="-342900">
              <a:buAutoNum type="arabicParenR"/>
            </a:pPr>
            <a:r>
              <a:rPr lang="en-US" altLang="ja-JP" sz="2000" b="1" dirty="0">
                <a:solidFill>
                  <a:srgbClr val="FF0000"/>
                </a:solidFill>
              </a:rPr>
              <a:t>It is beneficial for reducing power consumption by shutting down the dedicated injector.</a:t>
            </a:r>
          </a:p>
        </p:txBody>
      </p:sp>
      <p:sp>
        <p:nvSpPr>
          <p:cNvPr id="39" name="テキスト ボックス 38">
            <a:extLst>
              <a:ext uri="{FF2B5EF4-FFF2-40B4-BE49-F238E27FC236}">
                <a16:creationId xmlns:a16="http://schemas.microsoft.com/office/drawing/2014/main" id="{6B8588CE-B652-D3E9-D2B1-F719EF35AE86}"/>
              </a:ext>
            </a:extLst>
          </p:cNvPr>
          <p:cNvSpPr txBox="1"/>
          <p:nvPr/>
        </p:nvSpPr>
        <p:spPr>
          <a:xfrm>
            <a:off x="2417811" y="6405450"/>
            <a:ext cx="4203395" cy="338554"/>
          </a:xfrm>
          <a:prstGeom prst="rect">
            <a:avLst/>
          </a:prstGeom>
          <a:noFill/>
        </p:spPr>
        <p:txBody>
          <a:bodyPr wrap="none" rtlCol="0">
            <a:spAutoFit/>
          </a:bodyPr>
          <a:lstStyle/>
          <a:p>
            <a:r>
              <a:rPr lang="en-US" altLang="ja-JP" sz="1600" dirty="0"/>
              <a:t>[1] T. Hara et al., PRAB 24, 110702 (2021).</a:t>
            </a:r>
            <a:endParaRPr lang="ja-JP" altLang="en-US" sz="1600"/>
          </a:p>
        </p:txBody>
      </p:sp>
      <p:sp>
        <p:nvSpPr>
          <p:cNvPr id="40" name="テキスト ボックス 39">
            <a:extLst>
              <a:ext uri="{FF2B5EF4-FFF2-40B4-BE49-F238E27FC236}">
                <a16:creationId xmlns:a16="http://schemas.microsoft.com/office/drawing/2014/main" id="{01F7A941-F873-DF0B-F800-3DF178B5C092}"/>
              </a:ext>
            </a:extLst>
          </p:cNvPr>
          <p:cNvSpPr txBox="1"/>
          <p:nvPr/>
        </p:nvSpPr>
        <p:spPr>
          <a:xfrm>
            <a:off x="8706978" y="2059178"/>
            <a:ext cx="3593125" cy="1477328"/>
          </a:xfrm>
          <a:prstGeom prst="rect">
            <a:avLst/>
          </a:prstGeom>
          <a:noFill/>
        </p:spPr>
        <p:txBody>
          <a:bodyPr wrap="square" rtlCol="0">
            <a:spAutoFit/>
          </a:bodyPr>
          <a:lstStyle/>
          <a:p>
            <a:pPr>
              <a:lnSpc>
                <a:spcPct val="150000"/>
              </a:lnSpc>
            </a:pPr>
            <a:r>
              <a:rPr kumimoji="1" lang="en-US" altLang="ja-JP" dirty="0"/>
              <a:t>injection mode</a:t>
            </a:r>
          </a:p>
          <a:p>
            <a:pPr>
              <a:lnSpc>
                <a:spcPct val="150000"/>
              </a:lnSpc>
            </a:pPr>
            <a:r>
              <a:rPr kumimoji="1" lang="en-US" altLang="ja-JP" dirty="0"/>
              <a:t> *fill</a:t>
            </a:r>
            <a:r>
              <a:rPr lang="en-US" altLang="ja-JP" dirty="0"/>
              <a:t> </a:t>
            </a:r>
            <a:endParaRPr kumimoji="1" lang="en-US" altLang="ja-JP" dirty="0"/>
          </a:p>
          <a:p>
            <a:r>
              <a:rPr lang="en-US" altLang="ja-JP" dirty="0"/>
              <a:t> *</a:t>
            </a:r>
            <a:r>
              <a:rPr kumimoji="1" lang="en-US" altLang="ja-JP" dirty="0"/>
              <a:t>top-up : ~0.5min interval</a:t>
            </a:r>
          </a:p>
          <a:p>
            <a:r>
              <a:rPr lang="en-US" altLang="ja-JP" dirty="0"/>
              <a:t>                 depending on lifetime</a:t>
            </a:r>
            <a:endParaRPr kumimoji="1" lang="en-US" altLang="ja-JP" dirty="0"/>
          </a:p>
        </p:txBody>
      </p:sp>
      <p:pic>
        <p:nvPicPr>
          <p:cNvPr id="42" name="図 41" descr="タイムライン&#10;&#10;低い精度で自動的に生成された説明">
            <a:extLst>
              <a:ext uri="{FF2B5EF4-FFF2-40B4-BE49-F238E27FC236}">
                <a16:creationId xmlns:a16="http://schemas.microsoft.com/office/drawing/2014/main" id="{2F5A6EB2-1F50-DE07-1DED-3734A43F4CDD}"/>
              </a:ext>
            </a:extLst>
          </p:cNvPr>
          <p:cNvPicPr>
            <a:picLocks noChangeAspect="1"/>
          </p:cNvPicPr>
          <p:nvPr/>
        </p:nvPicPr>
        <p:blipFill>
          <a:blip r:embed="rId3"/>
          <a:stretch>
            <a:fillRect/>
          </a:stretch>
        </p:blipFill>
        <p:spPr>
          <a:xfrm>
            <a:off x="8202125" y="3838261"/>
            <a:ext cx="3994610" cy="1930875"/>
          </a:xfrm>
          <a:prstGeom prst="rect">
            <a:avLst/>
          </a:prstGeom>
        </p:spPr>
      </p:pic>
      <p:cxnSp>
        <p:nvCxnSpPr>
          <p:cNvPr id="68" name="直線矢印コネクタ 67">
            <a:extLst>
              <a:ext uri="{FF2B5EF4-FFF2-40B4-BE49-F238E27FC236}">
                <a16:creationId xmlns:a16="http://schemas.microsoft.com/office/drawing/2014/main" id="{E377D39B-5A1C-DCF2-E0F1-BD78B48B3DBA}"/>
              </a:ext>
            </a:extLst>
          </p:cNvPr>
          <p:cNvCxnSpPr>
            <a:cxnSpLocks/>
          </p:cNvCxnSpPr>
          <p:nvPr/>
        </p:nvCxnSpPr>
        <p:spPr>
          <a:xfrm flipH="1">
            <a:off x="8602623" y="2754763"/>
            <a:ext cx="212678" cy="10834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0" name="直線矢印コネクタ 69">
            <a:extLst>
              <a:ext uri="{FF2B5EF4-FFF2-40B4-BE49-F238E27FC236}">
                <a16:creationId xmlns:a16="http://schemas.microsoft.com/office/drawing/2014/main" id="{33B12B92-1831-0A96-43E0-3896EB217C1F}"/>
              </a:ext>
            </a:extLst>
          </p:cNvPr>
          <p:cNvCxnSpPr>
            <a:cxnSpLocks/>
          </p:cNvCxnSpPr>
          <p:nvPr/>
        </p:nvCxnSpPr>
        <p:spPr>
          <a:xfrm>
            <a:off x="9525000" y="3331797"/>
            <a:ext cx="953784" cy="5483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346323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3340</TotalTime>
  <Words>3382</Words>
  <Application>Microsoft Macintosh PowerPoint</Application>
  <PresentationFormat>ワイド画面</PresentationFormat>
  <Paragraphs>601</Paragraphs>
  <Slides>22</Slides>
  <Notes>20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22</vt:i4>
      </vt:variant>
    </vt:vector>
  </HeadingPairs>
  <TitlesOfParts>
    <vt:vector size="31" baseType="lpstr">
      <vt:lpstr>Hiragino Maru Gothic Pro W4</vt:lpstr>
      <vt:lpstr>游ゴシック</vt:lpstr>
      <vt:lpstr>游ゴシック Light</vt:lpstr>
      <vt:lpstr>Arial</vt:lpstr>
      <vt:lpstr>Calibri</vt:lpstr>
      <vt:lpstr>Symbol</vt:lpstr>
      <vt:lpstr>Times</vt:lpstr>
      <vt:lpstr>Wingdings</vt:lpstr>
      <vt:lpstr>Office テーマ</vt:lpstr>
      <vt:lpstr>Status and Upgrade plan of SPring-8 RF system</vt:lpstr>
      <vt:lpstr>Contents</vt:lpstr>
      <vt:lpstr>SPring-8: 3rd generation synchrotron radiation facility</vt:lpstr>
      <vt:lpstr>SPring-8      RF system</vt:lpstr>
      <vt:lpstr>1.2 MW CW klystron    fault history</vt:lpstr>
      <vt:lpstr>HV power supply for klystron</vt:lpstr>
      <vt:lpstr>Contents</vt:lpstr>
      <vt:lpstr>PowerPoint プレゼンテーション</vt:lpstr>
      <vt:lpstr>On-demand injection from SACLA to SR</vt:lpstr>
      <vt:lpstr>RF Design Parameters</vt:lpstr>
      <vt:lpstr>SPring-8-II Storage Ring RF System</vt:lpstr>
      <vt:lpstr>SPring-8-II Storage Ring RF System Diagram</vt:lpstr>
      <vt:lpstr>Contents</vt:lpstr>
      <vt:lpstr>Trouble in High Power RF components</vt:lpstr>
      <vt:lpstr>Timing LLRF system  of SPring-8</vt:lpstr>
      <vt:lpstr>Trouble in signal generator</vt:lpstr>
      <vt:lpstr>Restart RF operation</vt:lpstr>
      <vt:lpstr>Frequency change during high power operation</vt:lpstr>
      <vt:lpstr>Water leak from dummy loads at B station</vt:lpstr>
      <vt:lpstr>Some parameters at C station</vt:lpstr>
      <vt:lpstr>lesson learned from this trouble</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大島　 隆</dc:creator>
  <cp:lastModifiedBy>大島　 隆</cp:lastModifiedBy>
  <cp:revision>38</cp:revision>
  <cp:lastPrinted>2024-09-09T19:29:10Z</cp:lastPrinted>
  <dcterms:created xsi:type="dcterms:W3CDTF">2024-06-20T08:18:56Z</dcterms:created>
  <dcterms:modified xsi:type="dcterms:W3CDTF">2024-09-09T19:32:45Z</dcterms:modified>
</cp:coreProperties>
</file>