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9" r:id="rId2"/>
    <p:sldId id="297" r:id="rId3"/>
    <p:sldId id="273" r:id="rId4"/>
    <p:sldId id="295" r:id="rId5"/>
    <p:sldId id="298" r:id="rId6"/>
    <p:sldId id="302" r:id="rId7"/>
    <p:sldId id="303" r:id="rId8"/>
    <p:sldId id="305" r:id="rId9"/>
    <p:sldId id="304" r:id="rId10"/>
    <p:sldId id="300" r:id="rId11"/>
    <p:sldId id="322" r:id="rId12"/>
    <p:sldId id="323" r:id="rId13"/>
    <p:sldId id="325" r:id="rId14"/>
    <p:sldId id="316" r:id="rId15"/>
    <p:sldId id="308" r:id="rId16"/>
    <p:sldId id="309" r:id="rId17"/>
    <p:sldId id="311" r:id="rId18"/>
    <p:sldId id="313" r:id="rId19"/>
    <p:sldId id="317" r:id="rId20"/>
    <p:sldId id="310" r:id="rId21"/>
    <p:sldId id="321" r:id="rId22"/>
    <p:sldId id="315" r:id="rId23"/>
    <p:sldId id="314" r:id="rId24"/>
    <p:sldId id="318" r:id="rId25"/>
    <p:sldId id="326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000"/>
    <a:srgbClr val="00FF00"/>
    <a:srgbClr val="000000"/>
    <a:srgbClr val="706F6F"/>
    <a:srgbClr val="EA262C"/>
    <a:srgbClr val="0070C0"/>
    <a:srgbClr val="FFFFFF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1760ED-4F46-4AD6-AA08-6E3B51A6D865}" v="798" dt="2024-09-10T02:41:38.510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89944" autoAdjust="0"/>
  </p:normalViewPr>
  <p:slideViewPr>
    <p:cSldViewPr snapToObjects="1">
      <p:cViewPr varScale="1">
        <p:scale>
          <a:sx n="79" d="100"/>
          <a:sy n="79" d="100"/>
        </p:scale>
        <p:origin x="86" y="221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60" d="100"/>
          <a:sy n="160" d="100"/>
        </p:scale>
        <p:origin x="4432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pitman\cernbox\Documents\Thales\module%20failures.xlsm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pitman\cernbox\Documents\Thales\module%20failures.xlsm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pitman\AppData\Roaming\Microsoft\Excel\module%20failures%20(version%201).xlsb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48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2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Cavity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Sheet2!$A$2:$A$60</c:f>
              <c:numCache>
                <c:formatCode>mmm\-yy</c:formatCode>
                <c:ptCount val="59"/>
                <c:pt idx="0">
                  <c:v>43739</c:v>
                </c:pt>
                <c:pt idx="1">
                  <c:v>43770</c:v>
                </c:pt>
                <c:pt idx="2">
                  <c:v>43800</c:v>
                </c:pt>
                <c:pt idx="3">
                  <c:v>43831</c:v>
                </c:pt>
                <c:pt idx="4">
                  <c:v>43862</c:v>
                </c:pt>
                <c:pt idx="5">
                  <c:v>43891</c:v>
                </c:pt>
                <c:pt idx="6">
                  <c:v>43922</c:v>
                </c:pt>
                <c:pt idx="7">
                  <c:v>43952</c:v>
                </c:pt>
                <c:pt idx="8">
                  <c:v>43983</c:v>
                </c:pt>
                <c:pt idx="9">
                  <c:v>44013</c:v>
                </c:pt>
                <c:pt idx="10">
                  <c:v>44044</c:v>
                </c:pt>
                <c:pt idx="11">
                  <c:v>44075</c:v>
                </c:pt>
                <c:pt idx="12">
                  <c:v>44105</c:v>
                </c:pt>
                <c:pt idx="13">
                  <c:v>44136</c:v>
                </c:pt>
                <c:pt idx="14">
                  <c:v>44166</c:v>
                </c:pt>
                <c:pt idx="15">
                  <c:v>44197</c:v>
                </c:pt>
                <c:pt idx="16">
                  <c:v>44228</c:v>
                </c:pt>
                <c:pt idx="17">
                  <c:v>44256</c:v>
                </c:pt>
                <c:pt idx="18">
                  <c:v>44287</c:v>
                </c:pt>
                <c:pt idx="19">
                  <c:v>44317</c:v>
                </c:pt>
                <c:pt idx="20">
                  <c:v>44348</c:v>
                </c:pt>
                <c:pt idx="21">
                  <c:v>44378</c:v>
                </c:pt>
                <c:pt idx="22">
                  <c:v>44409</c:v>
                </c:pt>
                <c:pt idx="23">
                  <c:v>44440</c:v>
                </c:pt>
                <c:pt idx="24">
                  <c:v>44470</c:v>
                </c:pt>
                <c:pt idx="25">
                  <c:v>44501</c:v>
                </c:pt>
                <c:pt idx="26">
                  <c:v>44531</c:v>
                </c:pt>
                <c:pt idx="27">
                  <c:v>44562</c:v>
                </c:pt>
                <c:pt idx="28">
                  <c:v>44593</c:v>
                </c:pt>
                <c:pt idx="29">
                  <c:v>44621</c:v>
                </c:pt>
                <c:pt idx="30">
                  <c:v>44652</c:v>
                </c:pt>
                <c:pt idx="31">
                  <c:v>44682</c:v>
                </c:pt>
                <c:pt idx="32">
                  <c:v>44713</c:v>
                </c:pt>
                <c:pt idx="33">
                  <c:v>44743</c:v>
                </c:pt>
                <c:pt idx="34">
                  <c:v>44774</c:v>
                </c:pt>
                <c:pt idx="35">
                  <c:v>44805</c:v>
                </c:pt>
                <c:pt idx="36">
                  <c:v>44835</c:v>
                </c:pt>
                <c:pt idx="37">
                  <c:v>44866</c:v>
                </c:pt>
                <c:pt idx="38">
                  <c:v>44896</c:v>
                </c:pt>
                <c:pt idx="39">
                  <c:v>44927</c:v>
                </c:pt>
                <c:pt idx="40">
                  <c:v>44958</c:v>
                </c:pt>
                <c:pt idx="41">
                  <c:v>44986</c:v>
                </c:pt>
                <c:pt idx="42">
                  <c:v>45017</c:v>
                </c:pt>
                <c:pt idx="43">
                  <c:v>45047</c:v>
                </c:pt>
                <c:pt idx="44">
                  <c:v>45078</c:v>
                </c:pt>
                <c:pt idx="45">
                  <c:v>45108</c:v>
                </c:pt>
                <c:pt idx="46">
                  <c:v>45139</c:v>
                </c:pt>
                <c:pt idx="47">
                  <c:v>45170</c:v>
                </c:pt>
                <c:pt idx="48">
                  <c:v>45200</c:v>
                </c:pt>
                <c:pt idx="49">
                  <c:v>45231</c:v>
                </c:pt>
                <c:pt idx="50">
                  <c:v>45261</c:v>
                </c:pt>
                <c:pt idx="51">
                  <c:v>45292</c:v>
                </c:pt>
                <c:pt idx="52">
                  <c:v>45323</c:v>
                </c:pt>
                <c:pt idx="53">
                  <c:v>45352</c:v>
                </c:pt>
                <c:pt idx="54">
                  <c:v>45383</c:v>
                </c:pt>
                <c:pt idx="55">
                  <c:v>45413</c:v>
                </c:pt>
                <c:pt idx="56">
                  <c:v>45444</c:v>
                </c:pt>
                <c:pt idx="57">
                  <c:v>45474</c:v>
                </c:pt>
                <c:pt idx="58">
                  <c:v>45505</c:v>
                </c:pt>
              </c:numCache>
            </c:numRef>
          </c:cat>
          <c:val>
            <c:numRef>
              <c:f>Sheet2!$B$2:$B$1435</c:f>
              <c:numCache>
                <c:formatCode>General</c:formatCode>
                <c:ptCount val="1434"/>
                <c:pt idx="0">
                  <c:v>1</c:v>
                </c:pt>
                <c:pt idx="4">
                  <c:v>8</c:v>
                </c:pt>
                <c:pt idx="5">
                  <c:v>0</c:v>
                </c:pt>
                <c:pt idx="10">
                  <c:v>0</c:v>
                </c:pt>
                <c:pt idx="17">
                  <c:v>8</c:v>
                </c:pt>
                <c:pt idx="19">
                  <c:v>1</c:v>
                </c:pt>
                <c:pt idx="20">
                  <c:v>2</c:v>
                </c:pt>
                <c:pt idx="21">
                  <c:v>0</c:v>
                </c:pt>
                <c:pt idx="22">
                  <c:v>3</c:v>
                </c:pt>
                <c:pt idx="23">
                  <c:v>1</c:v>
                </c:pt>
                <c:pt idx="24">
                  <c:v>1</c:v>
                </c:pt>
                <c:pt idx="25">
                  <c:v>2</c:v>
                </c:pt>
                <c:pt idx="27">
                  <c:v>3</c:v>
                </c:pt>
                <c:pt idx="28">
                  <c:v>5</c:v>
                </c:pt>
                <c:pt idx="29">
                  <c:v>3</c:v>
                </c:pt>
                <c:pt idx="30">
                  <c:v>2</c:v>
                </c:pt>
                <c:pt idx="31">
                  <c:v>3</c:v>
                </c:pt>
                <c:pt idx="32">
                  <c:v>10</c:v>
                </c:pt>
                <c:pt idx="33">
                  <c:v>16</c:v>
                </c:pt>
                <c:pt idx="34">
                  <c:v>32</c:v>
                </c:pt>
                <c:pt idx="35">
                  <c:v>27</c:v>
                </c:pt>
                <c:pt idx="36">
                  <c:v>28</c:v>
                </c:pt>
                <c:pt idx="37">
                  <c:v>29</c:v>
                </c:pt>
                <c:pt idx="38">
                  <c:v>46</c:v>
                </c:pt>
                <c:pt idx="40">
                  <c:v>1</c:v>
                </c:pt>
                <c:pt idx="41">
                  <c:v>31</c:v>
                </c:pt>
                <c:pt idx="42">
                  <c:v>14</c:v>
                </c:pt>
                <c:pt idx="43">
                  <c:v>36</c:v>
                </c:pt>
                <c:pt idx="44">
                  <c:v>29</c:v>
                </c:pt>
                <c:pt idx="45">
                  <c:v>49</c:v>
                </c:pt>
                <c:pt idx="46">
                  <c:v>67</c:v>
                </c:pt>
                <c:pt idx="47">
                  <c:v>47</c:v>
                </c:pt>
                <c:pt idx="48">
                  <c:v>10</c:v>
                </c:pt>
                <c:pt idx="52">
                  <c:v>4</c:v>
                </c:pt>
                <c:pt idx="53">
                  <c:v>33</c:v>
                </c:pt>
                <c:pt idx="54">
                  <c:v>77</c:v>
                </c:pt>
                <c:pt idx="55">
                  <c:v>74</c:v>
                </c:pt>
                <c:pt idx="56">
                  <c:v>71</c:v>
                </c:pt>
                <c:pt idx="57">
                  <c:v>70</c:v>
                </c:pt>
                <c:pt idx="58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BE-480E-9CA4-BE568BFA6BF6}"/>
            </c:ext>
          </c:extLst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Cavity 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Sheet2!$A$2:$A$60</c:f>
              <c:numCache>
                <c:formatCode>mmm\-yy</c:formatCode>
                <c:ptCount val="59"/>
                <c:pt idx="0">
                  <c:v>43739</c:v>
                </c:pt>
                <c:pt idx="1">
                  <c:v>43770</c:v>
                </c:pt>
                <c:pt idx="2">
                  <c:v>43800</c:v>
                </c:pt>
                <c:pt idx="3">
                  <c:v>43831</c:v>
                </c:pt>
                <c:pt idx="4">
                  <c:v>43862</c:v>
                </c:pt>
                <c:pt idx="5">
                  <c:v>43891</c:v>
                </c:pt>
                <c:pt idx="6">
                  <c:v>43922</c:v>
                </c:pt>
                <c:pt idx="7">
                  <c:v>43952</c:v>
                </c:pt>
                <c:pt idx="8">
                  <c:v>43983</c:v>
                </c:pt>
                <c:pt idx="9">
                  <c:v>44013</c:v>
                </c:pt>
                <c:pt idx="10">
                  <c:v>44044</c:v>
                </c:pt>
                <c:pt idx="11">
                  <c:v>44075</c:v>
                </c:pt>
                <c:pt idx="12">
                  <c:v>44105</c:v>
                </c:pt>
                <c:pt idx="13">
                  <c:v>44136</c:v>
                </c:pt>
                <c:pt idx="14">
                  <c:v>44166</c:v>
                </c:pt>
                <c:pt idx="15">
                  <c:v>44197</c:v>
                </c:pt>
                <c:pt idx="16">
                  <c:v>44228</c:v>
                </c:pt>
                <c:pt idx="17">
                  <c:v>44256</c:v>
                </c:pt>
                <c:pt idx="18">
                  <c:v>44287</c:v>
                </c:pt>
                <c:pt idx="19">
                  <c:v>44317</c:v>
                </c:pt>
                <c:pt idx="20">
                  <c:v>44348</c:v>
                </c:pt>
                <c:pt idx="21">
                  <c:v>44378</c:v>
                </c:pt>
                <c:pt idx="22">
                  <c:v>44409</c:v>
                </c:pt>
                <c:pt idx="23">
                  <c:v>44440</c:v>
                </c:pt>
                <c:pt idx="24">
                  <c:v>44470</c:v>
                </c:pt>
                <c:pt idx="25">
                  <c:v>44501</c:v>
                </c:pt>
                <c:pt idx="26">
                  <c:v>44531</c:v>
                </c:pt>
                <c:pt idx="27">
                  <c:v>44562</c:v>
                </c:pt>
                <c:pt idx="28">
                  <c:v>44593</c:v>
                </c:pt>
                <c:pt idx="29">
                  <c:v>44621</c:v>
                </c:pt>
                <c:pt idx="30">
                  <c:v>44652</c:v>
                </c:pt>
                <c:pt idx="31">
                  <c:v>44682</c:v>
                </c:pt>
                <c:pt idx="32">
                  <c:v>44713</c:v>
                </c:pt>
                <c:pt idx="33">
                  <c:v>44743</c:v>
                </c:pt>
                <c:pt idx="34">
                  <c:v>44774</c:v>
                </c:pt>
                <c:pt idx="35">
                  <c:v>44805</c:v>
                </c:pt>
                <c:pt idx="36">
                  <c:v>44835</c:v>
                </c:pt>
                <c:pt idx="37">
                  <c:v>44866</c:v>
                </c:pt>
                <c:pt idx="38">
                  <c:v>44896</c:v>
                </c:pt>
                <c:pt idx="39">
                  <c:v>44927</c:v>
                </c:pt>
                <c:pt idx="40">
                  <c:v>44958</c:v>
                </c:pt>
                <c:pt idx="41">
                  <c:v>44986</c:v>
                </c:pt>
                <c:pt idx="42">
                  <c:v>45017</c:v>
                </c:pt>
                <c:pt idx="43">
                  <c:v>45047</c:v>
                </c:pt>
                <c:pt idx="44">
                  <c:v>45078</c:v>
                </c:pt>
                <c:pt idx="45">
                  <c:v>45108</c:v>
                </c:pt>
                <c:pt idx="46">
                  <c:v>45139</c:v>
                </c:pt>
                <c:pt idx="47">
                  <c:v>45170</c:v>
                </c:pt>
                <c:pt idx="48">
                  <c:v>45200</c:v>
                </c:pt>
                <c:pt idx="49">
                  <c:v>45231</c:v>
                </c:pt>
                <c:pt idx="50">
                  <c:v>45261</c:v>
                </c:pt>
                <c:pt idx="51">
                  <c:v>45292</c:v>
                </c:pt>
                <c:pt idx="52">
                  <c:v>45323</c:v>
                </c:pt>
                <c:pt idx="53">
                  <c:v>45352</c:v>
                </c:pt>
                <c:pt idx="54">
                  <c:v>45383</c:v>
                </c:pt>
                <c:pt idx="55">
                  <c:v>45413</c:v>
                </c:pt>
                <c:pt idx="56">
                  <c:v>45444</c:v>
                </c:pt>
                <c:pt idx="57">
                  <c:v>45474</c:v>
                </c:pt>
                <c:pt idx="58">
                  <c:v>45505</c:v>
                </c:pt>
              </c:numCache>
            </c:numRef>
          </c:cat>
          <c:val>
            <c:numRef>
              <c:f>Sheet2!$C$2:$C$1435</c:f>
              <c:numCache>
                <c:formatCode>General</c:formatCode>
                <c:ptCount val="1434"/>
                <c:pt idx="0">
                  <c:v>0</c:v>
                </c:pt>
                <c:pt idx="4">
                  <c:v>1</c:v>
                </c:pt>
                <c:pt idx="5">
                  <c:v>1</c:v>
                </c:pt>
                <c:pt idx="10">
                  <c:v>4</c:v>
                </c:pt>
                <c:pt idx="17">
                  <c:v>4</c:v>
                </c:pt>
                <c:pt idx="19">
                  <c:v>10</c:v>
                </c:pt>
                <c:pt idx="20">
                  <c:v>1</c:v>
                </c:pt>
                <c:pt idx="21">
                  <c:v>1</c:v>
                </c:pt>
                <c:pt idx="22">
                  <c:v>2</c:v>
                </c:pt>
                <c:pt idx="23">
                  <c:v>14</c:v>
                </c:pt>
                <c:pt idx="24">
                  <c:v>18</c:v>
                </c:pt>
                <c:pt idx="25">
                  <c:v>12</c:v>
                </c:pt>
                <c:pt idx="27">
                  <c:v>0</c:v>
                </c:pt>
                <c:pt idx="28">
                  <c:v>18</c:v>
                </c:pt>
                <c:pt idx="29">
                  <c:v>45</c:v>
                </c:pt>
                <c:pt idx="30">
                  <c:v>14</c:v>
                </c:pt>
                <c:pt idx="31">
                  <c:v>4</c:v>
                </c:pt>
                <c:pt idx="32">
                  <c:v>5</c:v>
                </c:pt>
                <c:pt idx="33">
                  <c:v>2</c:v>
                </c:pt>
                <c:pt idx="34">
                  <c:v>27</c:v>
                </c:pt>
                <c:pt idx="35">
                  <c:v>21</c:v>
                </c:pt>
                <c:pt idx="36">
                  <c:v>11</c:v>
                </c:pt>
                <c:pt idx="37">
                  <c:v>9</c:v>
                </c:pt>
                <c:pt idx="38">
                  <c:v>0</c:v>
                </c:pt>
                <c:pt idx="40">
                  <c:v>9</c:v>
                </c:pt>
                <c:pt idx="41">
                  <c:v>14</c:v>
                </c:pt>
                <c:pt idx="42">
                  <c:v>7</c:v>
                </c:pt>
                <c:pt idx="43">
                  <c:v>20</c:v>
                </c:pt>
                <c:pt idx="44">
                  <c:v>28</c:v>
                </c:pt>
                <c:pt idx="45">
                  <c:v>25</c:v>
                </c:pt>
                <c:pt idx="46">
                  <c:v>42</c:v>
                </c:pt>
                <c:pt idx="47">
                  <c:v>16</c:v>
                </c:pt>
                <c:pt idx="48">
                  <c:v>8</c:v>
                </c:pt>
                <c:pt idx="52">
                  <c:v>6</c:v>
                </c:pt>
                <c:pt idx="53">
                  <c:v>13</c:v>
                </c:pt>
                <c:pt idx="54">
                  <c:v>12</c:v>
                </c:pt>
                <c:pt idx="55">
                  <c:v>12</c:v>
                </c:pt>
                <c:pt idx="56">
                  <c:v>59</c:v>
                </c:pt>
                <c:pt idx="57">
                  <c:v>45</c:v>
                </c:pt>
                <c:pt idx="58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CBE-480E-9CA4-BE568BFA6B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58292448"/>
        <c:axId val="1558289088"/>
      </c:barChart>
      <c:lineChart>
        <c:grouping val="standard"/>
        <c:varyColors val="0"/>
        <c:ser>
          <c:idx val="3"/>
          <c:order val="2"/>
          <c:tx>
            <c:strRef>
              <c:f>Sheet2!$E$1</c:f>
              <c:strCache>
                <c:ptCount val="1"/>
                <c:pt idx="0">
                  <c:v>Cumulative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Sheet2!$A$2:$A$60</c:f>
              <c:numCache>
                <c:formatCode>mmm\-yy</c:formatCode>
                <c:ptCount val="59"/>
                <c:pt idx="0">
                  <c:v>43739</c:v>
                </c:pt>
                <c:pt idx="1">
                  <c:v>43770</c:v>
                </c:pt>
                <c:pt idx="2">
                  <c:v>43800</c:v>
                </c:pt>
                <c:pt idx="3">
                  <c:v>43831</c:v>
                </c:pt>
                <c:pt idx="4">
                  <c:v>43862</c:v>
                </c:pt>
                <c:pt idx="5">
                  <c:v>43891</c:v>
                </c:pt>
                <c:pt idx="6">
                  <c:v>43922</c:v>
                </c:pt>
                <c:pt idx="7">
                  <c:v>43952</c:v>
                </c:pt>
                <c:pt idx="8">
                  <c:v>43983</c:v>
                </c:pt>
                <c:pt idx="9">
                  <c:v>44013</c:v>
                </c:pt>
                <c:pt idx="10">
                  <c:v>44044</c:v>
                </c:pt>
                <c:pt idx="11">
                  <c:v>44075</c:v>
                </c:pt>
                <c:pt idx="12">
                  <c:v>44105</c:v>
                </c:pt>
                <c:pt idx="13">
                  <c:v>44136</c:v>
                </c:pt>
                <c:pt idx="14">
                  <c:v>44166</c:v>
                </c:pt>
                <c:pt idx="15">
                  <c:v>44197</c:v>
                </c:pt>
                <c:pt idx="16">
                  <c:v>44228</c:v>
                </c:pt>
                <c:pt idx="17">
                  <c:v>44256</c:v>
                </c:pt>
                <c:pt idx="18">
                  <c:v>44287</c:v>
                </c:pt>
                <c:pt idx="19">
                  <c:v>44317</c:v>
                </c:pt>
                <c:pt idx="20">
                  <c:v>44348</c:v>
                </c:pt>
                <c:pt idx="21">
                  <c:v>44378</c:v>
                </c:pt>
                <c:pt idx="22">
                  <c:v>44409</c:v>
                </c:pt>
                <c:pt idx="23">
                  <c:v>44440</c:v>
                </c:pt>
                <c:pt idx="24">
                  <c:v>44470</c:v>
                </c:pt>
                <c:pt idx="25">
                  <c:v>44501</c:v>
                </c:pt>
                <c:pt idx="26">
                  <c:v>44531</c:v>
                </c:pt>
                <c:pt idx="27">
                  <c:v>44562</c:v>
                </c:pt>
                <c:pt idx="28">
                  <c:v>44593</c:v>
                </c:pt>
                <c:pt idx="29">
                  <c:v>44621</c:v>
                </c:pt>
                <c:pt idx="30">
                  <c:v>44652</c:v>
                </c:pt>
                <c:pt idx="31">
                  <c:v>44682</c:v>
                </c:pt>
                <c:pt idx="32">
                  <c:v>44713</c:v>
                </c:pt>
                <c:pt idx="33">
                  <c:v>44743</c:v>
                </c:pt>
                <c:pt idx="34">
                  <c:v>44774</c:v>
                </c:pt>
                <c:pt idx="35">
                  <c:v>44805</c:v>
                </c:pt>
                <c:pt idx="36">
                  <c:v>44835</c:v>
                </c:pt>
                <c:pt idx="37">
                  <c:v>44866</c:v>
                </c:pt>
                <c:pt idx="38">
                  <c:v>44896</c:v>
                </c:pt>
                <c:pt idx="39">
                  <c:v>44927</c:v>
                </c:pt>
                <c:pt idx="40">
                  <c:v>44958</c:v>
                </c:pt>
                <c:pt idx="41">
                  <c:v>44986</c:v>
                </c:pt>
                <c:pt idx="42">
                  <c:v>45017</c:v>
                </c:pt>
                <c:pt idx="43">
                  <c:v>45047</c:v>
                </c:pt>
                <c:pt idx="44">
                  <c:v>45078</c:v>
                </c:pt>
                <c:pt idx="45">
                  <c:v>45108</c:v>
                </c:pt>
                <c:pt idx="46">
                  <c:v>45139</c:v>
                </c:pt>
                <c:pt idx="47">
                  <c:v>45170</c:v>
                </c:pt>
                <c:pt idx="48">
                  <c:v>45200</c:v>
                </c:pt>
                <c:pt idx="49">
                  <c:v>45231</c:v>
                </c:pt>
                <c:pt idx="50">
                  <c:v>45261</c:v>
                </c:pt>
                <c:pt idx="51">
                  <c:v>45292</c:v>
                </c:pt>
                <c:pt idx="52">
                  <c:v>45323</c:v>
                </c:pt>
                <c:pt idx="53">
                  <c:v>45352</c:v>
                </c:pt>
                <c:pt idx="54">
                  <c:v>45383</c:v>
                </c:pt>
                <c:pt idx="55">
                  <c:v>45413</c:v>
                </c:pt>
                <c:pt idx="56">
                  <c:v>45444</c:v>
                </c:pt>
                <c:pt idx="57">
                  <c:v>45474</c:v>
                </c:pt>
                <c:pt idx="58">
                  <c:v>45505</c:v>
                </c:pt>
              </c:numCache>
            </c:numRef>
          </c:cat>
          <c:val>
            <c:numRef>
              <c:f>Sheet2!$E$2:$E$1435</c:f>
              <c:numCache>
                <c:formatCode>General</c:formatCode>
                <c:ptCount val="143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10</c:v>
                </c:pt>
                <c:pt idx="5">
                  <c:v>11</c:v>
                </c:pt>
                <c:pt idx="6">
                  <c:v>11</c:v>
                </c:pt>
                <c:pt idx="7">
                  <c:v>11</c:v>
                </c:pt>
                <c:pt idx="8">
                  <c:v>11</c:v>
                </c:pt>
                <c:pt idx="9">
                  <c:v>11</c:v>
                </c:pt>
                <c:pt idx="10">
                  <c:v>15</c:v>
                </c:pt>
                <c:pt idx="11">
                  <c:v>15</c:v>
                </c:pt>
                <c:pt idx="12">
                  <c:v>15</c:v>
                </c:pt>
                <c:pt idx="13">
                  <c:v>15</c:v>
                </c:pt>
                <c:pt idx="14">
                  <c:v>15</c:v>
                </c:pt>
                <c:pt idx="15">
                  <c:v>15</c:v>
                </c:pt>
                <c:pt idx="16">
                  <c:v>15</c:v>
                </c:pt>
                <c:pt idx="17">
                  <c:v>27</c:v>
                </c:pt>
                <c:pt idx="18">
                  <c:v>27</c:v>
                </c:pt>
                <c:pt idx="19">
                  <c:v>38</c:v>
                </c:pt>
                <c:pt idx="20">
                  <c:v>41</c:v>
                </c:pt>
                <c:pt idx="21">
                  <c:v>42</c:v>
                </c:pt>
                <c:pt idx="22">
                  <c:v>47</c:v>
                </c:pt>
                <c:pt idx="23">
                  <c:v>62</c:v>
                </c:pt>
                <c:pt idx="24">
                  <c:v>81</c:v>
                </c:pt>
                <c:pt idx="25">
                  <c:v>95</c:v>
                </c:pt>
                <c:pt idx="26">
                  <c:v>95</c:v>
                </c:pt>
                <c:pt idx="27">
                  <c:v>98</c:v>
                </c:pt>
                <c:pt idx="28">
                  <c:v>121</c:v>
                </c:pt>
                <c:pt idx="29">
                  <c:v>169</c:v>
                </c:pt>
                <c:pt idx="30">
                  <c:v>185</c:v>
                </c:pt>
                <c:pt idx="31">
                  <c:v>192</c:v>
                </c:pt>
                <c:pt idx="32">
                  <c:v>207</c:v>
                </c:pt>
                <c:pt idx="33">
                  <c:v>225</c:v>
                </c:pt>
                <c:pt idx="34">
                  <c:v>284</c:v>
                </c:pt>
                <c:pt idx="35">
                  <c:v>332</c:v>
                </c:pt>
                <c:pt idx="36">
                  <c:v>371</c:v>
                </c:pt>
                <c:pt idx="37">
                  <c:v>409</c:v>
                </c:pt>
                <c:pt idx="38">
                  <c:v>455</c:v>
                </c:pt>
                <c:pt idx="39">
                  <c:v>455</c:v>
                </c:pt>
                <c:pt idx="40">
                  <c:v>465</c:v>
                </c:pt>
                <c:pt idx="41">
                  <c:v>510</c:v>
                </c:pt>
                <c:pt idx="42">
                  <c:v>531</c:v>
                </c:pt>
                <c:pt idx="43">
                  <c:v>587</c:v>
                </c:pt>
                <c:pt idx="44">
                  <c:v>644</c:v>
                </c:pt>
                <c:pt idx="45">
                  <c:v>718</c:v>
                </c:pt>
                <c:pt idx="46">
                  <c:v>827</c:v>
                </c:pt>
                <c:pt idx="47">
                  <c:v>890</c:v>
                </c:pt>
                <c:pt idx="48">
                  <c:v>908</c:v>
                </c:pt>
                <c:pt idx="49">
                  <c:v>908</c:v>
                </c:pt>
                <c:pt idx="50">
                  <c:v>908</c:v>
                </c:pt>
                <c:pt idx="51">
                  <c:v>908</c:v>
                </c:pt>
                <c:pt idx="52">
                  <c:v>918</c:v>
                </c:pt>
                <c:pt idx="53">
                  <c:v>964</c:v>
                </c:pt>
                <c:pt idx="54">
                  <c:v>1053</c:v>
                </c:pt>
                <c:pt idx="55">
                  <c:v>1139</c:v>
                </c:pt>
                <c:pt idx="56">
                  <c:v>1269</c:v>
                </c:pt>
                <c:pt idx="57">
                  <c:v>1384</c:v>
                </c:pt>
                <c:pt idx="58">
                  <c:v>1425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CBE-480E-9CA4-BE568BFA6B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34841392"/>
        <c:axId val="1934842352"/>
      </c:lineChart>
      <c:dateAx>
        <c:axId val="1558292448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58289088"/>
        <c:crosses val="autoZero"/>
        <c:auto val="1"/>
        <c:lblOffset val="100"/>
        <c:baseTimeUnit val="months"/>
      </c:dateAx>
      <c:valAx>
        <c:axId val="1558289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Module</a:t>
                </a:r>
                <a:r>
                  <a:rPr lang="en-GB" baseline="0"/>
                  <a:t> Failures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58292448"/>
        <c:crosses val="autoZero"/>
        <c:crossBetween val="between"/>
      </c:valAx>
      <c:valAx>
        <c:axId val="1934842352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Cumulative</a:t>
                </a:r>
                <a:r>
                  <a:rPr lang="en-GB" baseline="0"/>
                  <a:t> Failures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34841392"/>
        <c:crosses val="max"/>
        <c:crossBetween val="between"/>
      </c:valAx>
      <c:dateAx>
        <c:axId val="1934841392"/>
        <c:scaling>
          <c:orientation val="minMax"/>
        </c:scaling>
        <c:delete val="1"/>
        <c:axPos val="b"/>
        <c:numFmt formatCode="mmm\-yy" sourceLinked="1"/>
        <c:majorTickMark val="none"/>
        <c:minorTickMark val="none"/>
        <c:tickLblPos val="nextTo"/>
        <c:crossAx val="1934842352"/>
        <c:crosses val="autoZero"/>
        <c:auto val="1"/>
        <c:lblOffset val="100"/>
        <c:baseTimeUnit val="months"/>
      </c:date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Sheet4!$B$1</c:f>
              <c:strCache>
                <c:ptCount val="1"/>
                <c:pt idx="0">
                  <c:v>Faults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Sheet4!$A$18:$A$33</c:f>
              <c:numCache>
                <c:formatCode>General</c:formatCode>
                <c:ptCount val="16"/>
                <c:pt idx="0">
                  <c:v>17</c:v>
                </c:pt>
                <c:pt idx="1">
                  <c:v>18</c:v>
                </c:pt>
                <c:pt idx="2">
                  <c:v>19</c:v>
                </c:pt>
                <c:pt idx="3">
                  <c:v>20</c:v>
                </c:pt>
                <c:pt idx="4">
                  <c:v>21</c:v>
                </c:pt>
                <c:pt idx="5">
                  <c:v>22</c:v>
                </c:pt>
                <c:pt idx="6">
                  <c:v>23</c:v>
                </c:pt>
                <c:pt idx="7">
                  <c:v>24</c:v>
                </c:pt>
                <c:pt idx="8">
                  <c:v>25</c:v>
                </c:pt>
                <c:pt idx="9">
                  <c:v>26</c:v>
                </c:pt>
                <c:pt idx="10">
                  <c:v>27</c:v>
                </c:pt>
                <c:pt idx="11">
                  <c:v>28</c:v>
                </c:pt>
                <c:pt idx="12">
                  <c:v>29</c:v>
                </c:pt>
                <c:pt idx="13">
                  <c:v>30</c:v>
                </c:pt>
                <c:pt idx="14">
                  <c:v>31</c:v>
                </c:pt>
                <c:pt idx="15">
                  <c:v>32</c:v>
                </c:pt>
              </c:numCache>
            </c:numRef>
          </c:cat>
          <c:val>
            <c:numRef>
              <c:f>Sheet4!$B$18:$B$33</c:f>
              <c:numCache>
                <c:formatCode>General</c:formatCode>
                <c:ptCount val="16"/>
                <c:pt idx="0">
                  <c:v>5</c:v>
                </c:pt>
                <c:pt idx="1">
                  <c:v>6</c:v>
                </c:pt>
                <c:pt idx="2">
                  <c:v>5</c:v>
                </c:pt>
                <c:pt idx="3">
                  <c:v>173</c:v>
                </c:pt>
                <c:pt idx="4">
                  <c:v>55</c:v>
                </c:pt>
                <c:pt idx="5">
                  <c:v>23</c:v>
                </c:pt>
                <c:pt idx="6">
                  <c:v>3</c:v>
                </c:pt>
                <c:pt idx="7">
                  <c:v>9</c:v>
                </c:pt>
                <c:pt idx="8">
                  <c:v>17</c:v>
                </c:pt>
                <c:pt idx="9">
                  <c:v>87</c:v>
                </c:pt>
                <c:pt idx="10">
                  <c:v>10</c:v>
                </c:pt>
                <c:pt idx="11">
                  <c:v>38</c:v>
                </c:pt>
                <c:pt idx="12">
                  <c:v>33</c:v>
                </c:pt>
                <c:pt idx="13">
                  <c:v>64</c:v>
                </c:pt>
                <c:pt idx="14">
                  <c:v>6</c:v>
                </c:pt>
                <c:pt idx="15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2E-47EC-99B2-5C0E30B995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0686415"/>
        <c:axId val="1970688335"/>
      </c:barChart>
      <c:catAx>
        <c:axId val="197068641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Tower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0688335"/>
        <c:crosses val="autoZero"/>
        <c:auto val="1"/>
        <c:lblAlgn val="ctr"/>
        <c:lblOffset val="100"/>
        <c:noMultiLvlLbl val="0"/>
      </c:catAx>
      <c:valAx>
        <c:axId val="1970688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Module Failures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06864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Sheet4!$B$1</c:f>
              <c:strCache>
                <c:ptCount val="1"/>
                <c:pt idx="0">
                  <c:v>Faults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Sheet4!$A$2:$A$17</c:f>
              <c:numCache>
                <c:formatCode>General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</c:numCache>
            </c:numRef>
          </c:cat>
          <c:val>
            <c:numRef>
              <c:f>Sheet4!$B$2:$B$17</c:f>
              <c:numCache>
                <c:formatCode>General</c:formatCode>
                <c:ptCount val="16"/>
                <c:pt idx="0">
                  <c:v>169</c:v>
                </c:pt>
                <c:pt idx="1">
                  <c:v>51</c:v>
                </c:pt>
                <c:pt idx="2">
                  <c:v>70</c:v>
                </c:pt>
                <c:pt idx="3">
                  <c:v>50</c:v>
                </c:pt>
                <c:pt idx="4">
                  <c:v>70</c:v>
                </c:pt>
                <c:pt idx="5">
                  <c:v>13</c:v>
                </c:pt>
                <c:pt idx="6">
                  <c:v>7</c:v>
                </c:pt>
                <c:pt idx="7">
                  <c:v>52</c:v>
                </c:pt>
                <c:pt idx="8">
                  <c:v>25</c:v>
                </c:pt>
                <c:pt idx="9">
                  <c:v>35</c:v>
                </c:pt>
                <c:pt idx="10">
                  <c:v>49</c:v>
                </c:pt>
                <c:pt idx="11">
                  <c:v>4</c:v>
                </c:pt>
                <c:pt idx="12">
                  <c:v>43</c:v>
                </c:pt>
                <c:pt idx="13">
                  <c:v>128</c:v>
                </c:pt>
                <c:pt idx="14">
                  <c:v>53</c:v>
                </c:pt>
                <c:pt idx="15">
                  <c:v>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BD-4A5A-86DF-FD276F91D3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0686415"/>
        <c:axId val="1970688335"/>
      </c:barChart>
      <c:catAx>
        <c:axId val="197068641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Tower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0688335"/>
        <c:crosses val="autoZero"/>
        <c:auto val="1"/>
        <c:lblAlgn val="ctr"/>
        <c:lblOffset val="100"/>
        <c:noMultiLvlLbl val="0"/>
      </c:catAx>
      <c:valAx>
        <c:axId val="1970688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Module Failures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06864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4" name="Picture 3" descr="A diagram of a complex&#10;&#10;Description automatically generated">
          <a:extLst xmlns:a="http://schemas.openxmlformats.org/drawingml/2006/main">
            <a:ext uri="{FF2B5EF4-FFF2-40B4-BE49-F238E27FC236}">
              <a16:creationId xmlns:a16="http://schemas.microsoft.com/office/drawing/2014/main" id="{6175166D-3469-E96E-0CC8-EB64DD0C5BBC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6024562" cy="4757737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0.48026</cdr:x>
      <cdr:y>0.37045</cdr:y>
    </cdr:from>
    <cdr:to>
      <cdr:x>0.49599</cdr:x>
      <cdr:y>0.41439</cdr:y>
    </cdr:to>
    <cdr:cxnSp macro="">
      <cdr:nvCxnSpPr>
        <cdr:cNvPr id="5" name="Connector: Elbow 4">
          <a:extLst xmlns:a="http://schemas.openxmlformats.org/drawingml/2006/main">
            <a:ext uri="{FF2B5EF4-FFF2-40B4-BE49-F238E27FC236}">
              <a16:creationId xmlns:a16="http://schemas.microsoft.com/office/drawing/2014/main" id="{6973372C-8D11-4A62-2D00-427C3EF177D6}"/>
            </a:ext>
          </a:extLst>
        </cdr:cNvPr>
        <cdr:cNvCxnSpPr>
          <a:cxnSpLocks xmlns:a="http://schemas.openxmlformats.org/drawingml/2006/main"/>
        </cdr:cNvCxnSpPr>
      </cdr:nvCxnSpPr>
      <cdr:spPr>
        <a:xfrm xmlns:a="http://schemas.openxmlformats.org/drawingml/2006/main">
          <a:off x="5463420" y="1707216"/>
          <a:ext cx="179024" cy="202488"/>
        </a:xfrm>
        <a:prstGeom xmlns:a="http://schemas.openxmlformats.org/drawingml/2006/main" prst="bentConnector2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0.31644</cdr:x>
      <cdr:y>0.31259</cdr:y>
    </cdr:from>
    <cdr:to>
      <cdr:x>0.51103</cdr:x>
      <cdr:y>0.34264</cdr:y>
    </cdr:to>
    <cdr:sp macro="" textlink="">
      <cdr:nvSpPr>
        <cdr:cNvPr id="6" name="TextBox 35">
          <a:extLst xmlns:a="http://schemas.openxmlformats.org/drawingml/2006/main">
            <a:ext uri="{FF2B5EF4-FFF2-40B4-BE49-F238E27FC236}">
              <a16:creationId xmlns:a16="http://schemas.microsoft.com/office/drawing/2014/main" id="{26127A4D-4D59-6941-FCC9-1C6D40B76067}"/>
            </a:ext>
          </a:extLst>
        </cdr:cNvPr>
        <cdr:cNvSpPr txBox="1"/>
      </cdr:nvSpPr>
      <cdr:spPr>
        <a:xfrm xmlns:a="http://schemas.openxmlformats.org/drawingml/2006/main">
          <a:off x="3599780" y="1440570"/>
          <a:ext cx="2213728" cy="1384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GB" sz="900" dirty="0"/>
            <a:t>Tower Balance &amp; Conditioning 1.6MW</a:t>
          </a:r>
        </a:p>
      </cdr:txBody>
    </cdr:sp>
  </cdr:relSizeAnchor>
  <cdr:relSizeAnchor xmlns:cdr="http://schemas.openxmlformats.org/drawingml/2006/chartDrawing">
    <cdr:from>
      <cdr:x>0.84181</cdr:x>
      <cdr:y>0.5</cdr:y>
    </cdr:from>
    <cdr:to>
      <cdr:x>0.85418</cdr:x>
      <cdr:y>0.52845</cdr:y>
    </cdr:to>
    <cdr:cxnSp macro="">
      <cdr:nvCxnSpPr>
        <cdr:cNvPr id="13" name="Connector: Elbow 12">
          <a:extLst xmlns:a="http://schemas.openxmlformats.org/drawingml/2006/main">
            <a:ext uri="{FF2B5EF4-FFF2-40B4-BE49-F238E27FC236}">
              <a16:creationId xmlns:a16="http://schemas.microsoft.com/office/drawing/2014/main" id="{C8D1308C-8886-F2B1-EEE4-8147A848ED7B}"/>
            </a:ext>
          </a:extLst>
        </cdr:cNvPr>
        <cdr:cNvCxnSpPr/>
      </cdr:nvCxnSpPr>
      <cdr:spPr>
        <a:xfrm xmlns:a="http://schemas.openxmlformats.org/drawingml/2006/main">
          <a:off x="9576446" y="2304257"/>
          <a:ext cx="140715" cy="131100"/>
        </a:xfrm>
        <a:prstGeom xmlns:a="http://schemas.openxmlformats.org/drawingml/2006/main" prst="bentConnector3">
          <a:avLst>
            <a:gd name="adj1" fmla="val 98738"/>
          </a:avLst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9AACBEE-1F5F-A242-9461-88BB695B0E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E65D2D-4186-9C49-B34A-947803128A62}" type="datetimeFigureOut">
              <a:rPr lang="en-GB" smtClean="0"/>
              <a:t>10/09/2024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057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90 degree quadrature hybrids</a:t>
            </a:r>
          </a:p>
          <a:p>
            <a:r>
              <a:rPr lang="en-GB" dirty="0"/>
              <a:t>Directional couplers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24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Normal infantile mortality in first 18 months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Some towers have high failure rate and some low.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More failures seen during certain cycles such as AWAKE (High peak power AM)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Cavities exchange positions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438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Go deeper on the power levels in dB return loss – </a:t>
            </a:r>
            <a:r>
              <a:rPr lang="en-GB" dirty="0" err="1"/>
              <a:t>db</a:t>
            </a:r>
            <a:endParaRPr lang="en-GB" dirty="0"/>
          </a:p>
          <a:p>
            <a:r>
              <a:rPr lang="en-GB" dirty="0"/>
              <a:t>10dB – 10%</a:t>
            </a:r>
          </a:p>
          <a:p>
            <a:r>
              <a:rPr lang="en-GB" dirty="0"/>
              <a:t>14dB – 4%</a:t>
            </a:r>
          </a:p>
          <a:p>
            <a:r>
              <a:rPr lang="en-GB" dirty="0"/>
              <a:t>20dB – 1%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581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Broadband Beam </a:t>
            </a:r>
          </a:p>
          <a:p>
            <a:r>
              <a:rPr lang="en-GB" dirty="0"/>
              <a:t>The intention is to </a:t>
            </a:r>
            <a:r>
              <a:rPr lang="en-GB" dirty="0" err="1"/>
              <a:t>outgass</a:t>
            </a:r>
            <a:endParaRPr lang="en-GB" dirty="0"/>
          </a:p>
          <a:p>
            <a:endParaRPr lang="en-GB" dirty="0"/>
          </a:p>
          <a:p>
            <a:r>
              <a:rPr lang="en-GB" dirty="0"/>
              <a:t>Peak is around 4e-6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057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Human error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2288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Interlocks were re-established afterwards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540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Remember the broken load from the history plot</a:t>
            </a:r>
          </a:p>
          <a:p>
            <a:r>
              <a:rPr lang="en-GB" dirty="0"/>
              <a:t>**disclaimer about the modules.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8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1D231E-767E-634F-9905-0246A339F3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67808" y="1484784"/>
            <a:ext cx="3470382" cy="3470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FDF3717-1751-F341-9C1D-CD804E5E64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67608" y="1569699"/>
            <a:ext cx="6901465" cy="288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661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97828F-1500-6F4F-934B-DE2EE637CD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75920" y="4581128"/>
            <a:ext cx="1440160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595CA1-AF45-FE43-AA7D-34E0D9581E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81630" y="614790"/>
            <a:ext cx="5004405" cy="2095121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0B9686C-6551-E60D-9F75-E0F68317F077}"/>
              </a:ext>
            </a:extLst>
          </p:cNvPr>
          <p:cNvCxnSpPr>
            <a:cxnSpLocks/>
          </p:cNvCxnSpPr>
          <p:nvPr userDrawn="1"/>
        </p:nvCxnSpPr>
        <p:spPr>
          <a:xfrm>
            <a:off x="7590240" y="690242"/>
            <a:ext cx="0" cy="19442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Thirteenth CW and High Average Power RF Workshop">
            <a:extLst>
              <a:ext uri="{FF2B5EF4-FFF2-40B4-BE49-F238E27FC236}">
                <a16:creationId xmlns:a16="http://schemas.microsoft.com/office/drawing/2014/main" id="{96148C20-2438-2878-8993-791A8B6C8FD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446" y="672754"/>
            <a:ext cx="2089954" cy="2002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8800" y="6378349"/>
            <a:ext cx="42850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6E632A-6ADE-CF4D-9038-D2B674A5B348}"/>
              </a:ext>
            </a:extLst>
          </p:cNvPr>
          <p:cNvSpPr txBox="1"/>
          <p:nvPr userDrawn="1"/>
        </p:nvSpPr>
        <p:spPr>
          <a:xfrm>
            <a:off x="6216502" y="6634716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3" y="-39414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48000" y="6378349"/>
            <a:ext cx="4285010" cy="365125"/>
          </a:xfrm>
        </p:spPr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10.09.2024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950">
                <a:solidFill>
                  <a:schemeClr val="tx1"/>
                </a:solidFill>
              </a:defRPr>
            </a:lvl1pPr>
          </a:lstStyle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C7EBEC76-D86C-2743-8338-8B8D3B304552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368" y="6309320"/>
            <a:ext cx="1152128" cy="4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78" r:id="rId2"/>
    <p:sldLayoutId id="2147483649" r:id="rId3"/>
    <p:sldLayoutId id="2147483662" r:id="rId4"/>
    <p:sldLayoutId id="2147483650" r:id="rId5"/>
    <p:sldLayoutId id="2147483665" r:id="rId6"/>
    <p:sldLayoutId id="2147483668" r:id="rId7"/>
    <p:sldLayoutId id="2147483677" r:id="rId8"/>
    <p:sldLayoutId id="2147483674" r:id="rId9"/>
    <p:sldLayoutId id="2147483652" r:id="rId10"/>
    <p:sldLayoutId id="2147483653" r:id="rId11"/>
    <p:sldLayoutId id="2147483661" r:id="rId12"/>
    <p:sldLayoutId id="2147483666" r:id="rId13"/>
    <p:sldLayoutId id="2147483667" r:id="rId14"/>
    <p:sldLayoutId id="2147483658" r:id="rId15"/>
    <p:sldLayoutId id="2147483659" r:id="rId16"/>
    <p:sldLayoutId id="2147483673" r:id="rId17"/>
    <p:sldLayoutId id="2147483660" r:id="rId18"/>
    <p:sldLayoutId id="2147483671" r:id="rId19"/>
    <p:sldLayoutId id="2147483651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1.sv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3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Status update and operational experience of the 200 MHz SSPA system for the CERN SPS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1600" dirty="0"/>
              <a:t>Sam Pitman on behalf of the entire SY-RF-AC section</a:t>
            </a:r>
          </a:p>
          <a:p>
            <a:r>
              <a:rPr lang="en-GB" sz="1400" b="0" dirty="0"/>
              <a:t>09-12 September 2024 – Thirteenth CW and High Average Power RF Workshop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24A77-BBDB-CE7B-AD24-B32983B3D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life failures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57FBA8-02E2-4968-49E3-3EC3826194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D46F8-EC4D-A9E5-9082-1B51ED1AD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B5C884-6D5F-359C-E40B-C9D194260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BC4DFA-A00C-F5E8-D425-47C642E84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92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B5E035-32AD-BEB1-7508-5C80758D81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4117B23-60A4-0909-42AC-4D55C84F7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Timeline of Transistor Failures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D481E4-0B77-83F7-484F-5D401211E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10.09.2024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99498E-2D31-813B-3DDD-A278B8C35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sam.pitman@cern.ch | 13th CWRF workshop Knoxville, TN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A59EEB-8A34-250E-A6E4-5F45A6AD1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17437DB-2114-8434-7E65-9FD46BB38D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0646540"/>
              </p:ext>
            </p:extLst>
          </p:nvPr>
        </p:nvGraphicFramePr>
        <p:xfrm>
          <a:off x="407988" y="1464035"/>
          <a:ext cx="1137602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E1AA041-25EE-CC65-80A5-8A10DE96D441}"/>
              </a:ext>
            </a:extLst>
          </p:cNvPr>
          <p:cNvSpPr txBox="1"/>
          <p:nvPr/>
        </p:nvSpPr>
        <p:spPr>
          <a:xfrm>
            <a:off x="2201516" y="4874815"/>
            <a:ext cx="100811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SPS cold checkout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E737B8E-E6B9-237A-5855-5C0CB30DC382}"/>
              </a:ext>
            </a:extLst>
          </p:cNvPr>
          <p:cNvCxnSpPr/>
          <p:nvPr/>
        </p:nvCxnSpPr>
        <p:spPr>
          <a:xfrm>
            <a:off x="3215680" y="4944065"/>
            <a:ext cx="6480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8A6C07B-46F6-783A-4280-43ADE7E615CA}"/>
              </a:ext>
            </a:extLst>
          </p:cNvPr>
          <p:cNvSpPr txBox="1"/>
          <p:nvPr/>
        </p:nvSpPr>
        <p:spPr>
          <a:xfrm>
            <a:off x="2145368" y="4538625"/>
            <a:ext cx="2016224" cy="138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 err="1"/>
              <a:t>MTEbeam</a:t>
            </a:r>
            <a:r>
              <a:rPr lang="en-GB" sz="900" dirty="0"/>
              <a:t> nominal to SPS &amp; LHC 25ns</a:t>
            </a: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6973372C-8D11-4A62-2D00-427C3EF177D6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4161592" y="4607874"/>
            <a:ext cx="179024" cy="20248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D91594F-9E6B-BA7F-CABF-8C7856807FC9}"/>
              </a:ext>
            </a:extLst>
          </p:cNvPr>
          <p:cNvSpPr txBox="1"/>
          <p:nvPr/>
        </p:nvSpPr>
        <p:spPr>
          <a:xfrm>
            <a:off x="2711624" y="4271683"/>
            <a:ext cx="1656184" cy="138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AWAKE Beam </a:t>
            </a:r>
            <a:r>
              <a:rPr lang="en-GB" sz="900" i="1" dirty="0">
                <a:solidFill>
                  <a:schemeClr val="accent5"/>
                </a:solidFill>
              </a:rPr>
              <a:t>water problems</a:t>
            </a:r>
            <a:endParaRPr lang="en-GB" sz="900" dirty="0">
              <a:solidFill>
                <a:schemeClr val="accent5"/>
              </a:solidFill>
            </a:endParaRPr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7165A516-47B0-48D0-153B-3ED2859E0C96}"/>
              </a:ext>
            </a:extLst>
          </p:cNvPr>
          <p:cNvCxnSpPr>
            <a:cxnSpLocks/>
          </p:cNvCxnSpPr>
          <p:nvPr/>
        </p:nvCxnSpPr>
        <p:spPr>
          <a:xfrm rot="16200000" flipH="1">
            <a:off x="4245130" y="4458586"/>
            <a:ext cx="677407" cy="432046"/>
          </a:xfrm>
          <a:prstGeom prst="bentConnector3">
            <a:avLst>
              <a:gd name="adj1" fmla="val 50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9AD4AA7-2A51-9357-8BEF-36CC3757B273}"/>
              </a:ext>
            </a:extLst>
          </p:cNvPr>
          <p:cNvSpPr txBox="1"/>
          <p:nvPr/>
        </p:nvSpPr>
        <p:spPr>
          <a:xfrm>
            <a:off x="1343472" y="4068963"/>
            <a:ext cx="324036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LIU parallel MD and LHC ions setting up </a:t>
            </a:r>
            <a:r>
              <a:rPr lang="en-GB" sz="900" i="1" dirty="0">
                <a:solidFill>
                  <a:schemeClr val="accent5"/>
                </a:solidFill>
              </a:rPr>
              <a:t>flow monitoring all ok</a:t>
            </a:r>
            <a:endParaRPr lang="en-GB" sz="900" dirty="0">
              <a:solidFill>
                <a:schemeClr val="accent5"/>
              </a:solidFill>
            </a:endParaRPr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6FE51E7D-EA12-3AE6-6EE9-8553B346A1A6}"/>
              </a:ext>
            </a:extLst>
          </p:cNvPr>
          <p:cNvCxnSpPr>
            <a:cxnSpLocks/>
          </p:cNvCxnSpPr>
          <p:nvPr/>
        </p:nvCxnSpPr>
        <p:spPr>
          <a:xfrm rot="16200000" flipH="1">
            <a:off x="4559999" y="4151991"/>
            <a:ext cx="479719" cy="432049"/>
          </a:xfrm>
          <a:prstGeom prst="bentConnector3">
            <a:avLst>
              <a:gd name="adj1" fmla="val 171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CEFD32E-FAF6-8F12-EC82-39761C61781F}"/>
              </a:ext>
            </a:extLst>
          </p:cNvPr>
          <p:cNvSpPr txBox="1"/>
          <p:nvPr/>
        </p:nvSpPr>
        <p:spPr>
          <a:xfrm>
            <a:off x="1579336" y="3850097"/>
            <a:ext cx="345638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Ions to SPS &amp; </a:t>
            </a:r>
            <a:r>
              <a:rPr lang="en-GB" sz="900" dirty="0" err="1"/>
              <a:t>SFT_pro</a:t>
            </a:r>
            <a:r>
              <a:rPr lang="en-GB" sz="900" dirty="0"/>
              <a:t> intensity between 2.7E+13eV to 3.3E+13eV </a:t>
            </a:r>
          </a:p>
        </p:txBody>
      </p: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490A4934-3389-54EA-8506-CDAE8929CFFC}"/>
              </a:ext>
            </a:extLst>
          </p:cNvPr>
          <p:cNvCxnSpPr>
            <a:cxnSpLocks/>
            <a:stCxn id="28" idx="3"/>
          </p:cNvCxnSpPr>
          <p:nvPr/>
        </p:nvCxnSpPr>
        <p:spPr>
          <a:xfrm>
            <a:off x="5035723" y="3919347"/>
            <a:ext cx="333245" cy="83372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35D8D7F5-D712-E5B7-9BA3-887052192F11}"/>
              </a:ext>
            </a:extLst>
          </p:cNvPr>
          <p:cNvSpPr txBox="1"/>
          <p:nvPr/>
        </p:nvSpPr>
        <p:spPr>
          <a:xfrm>
            <a:off x="4258800" y="3572039"/>
            <a:ext cx="139340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Cavity 3 Conditioning</a:t>
            </a:r>
          </a:p>
        </p:txBody>
      </p: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422C2F90-7476-2DE5-831F-67940A0B8495}"/>
              </a:ext>
            </a:extLst>
          </p:cNvPr>
          <p:cNvCxnSpPr/>
          <p:nvPr/>
        </p:nvCxnSpPr>
        <p:spPr>
          <a:xfrm rot="16200000" flipH="1">
            <a:off x="4893062" y="4115671"/>
            <a:ext cx="1235050" cy="283238"/>
          </a:xfrm>
          <a:prstGeom prst="bentConnector3">
            <a:avLst>
              <a:gd name="adj1" fmla="val 2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26127A4D-4D59-6941-FCC9-1C6D40B76067}"/>
              </a:ext>
            </a:extLst>
          </p:cNvPr>
          <p:cNvSpPr txBox="1"/>
          <p:nvPr/>
        </p:nvSpPr>
        <p:spPr>
          <a:xfrm>
            <a:off x="4349741" y="3360008"/>
            <a:ext cx="139340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Cavity 6 Conditioning</a:t>
            </a:r>
          </a:p>
        </p:txBody>
      </p: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EF8D6436-4A0A-CA22-DF96-240264F56EF8}"/>
              </a:ext>
            </a:extLst>
          </p:cNvPr>
          <p:cNvCxnSpPr>
            <a:cxnSpLocks/>
          </p:cNvCxnSpPr>
          <p:nvPr/>
        </p:nvCxnSpPr>
        <p:spPr>
          <a:xfrm rot="16200000" flipH="1">
            <a:off x="5183544" y="3754367"/>
            <a:ext cx="1017324" cy="409185"/>
          </a:xfrm>
          <a:prstGeom prst="bentConnector3">
            <a:avLst>
              <a:gd name="adj1" fmla="val -18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9AD38948-A6E7-3F2E-D8B6-5D7DDD09B775}"/>
              </a:ext>
            </a:extLst>
          </p:cNvPr>
          <p:cNvSpPr/>
          <p:nvPr/>
        </p:nvSpPr>
        <p:spPr>
          <a:xfrm>
            <a:off x="5434024" y="1608051"/>
            <a:ext cx="162597" cy="3672408"/>
          </a:xfrm>
          <a:prstGeom prst="rect">
            <a:avLst/>
          </a:prstGeom>
          <a:solidFill>
            <a:srgbClr val="706F6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01E8CE2-90E8-48FE-3102-30A4EAE2EBD4}"/>
              </a:ext>
            </a:extLst>
          </p:cNvPr>
          <p:cNvSpPr/>
          <p:nvPr/>
        </p:nvSpPr>
        <p:spPr>
          <a:xfrm>
            <a:off x="9427592" y="1583311"/>
            <a:ext cx="407195" cy="3672408"/>
          </a:xfrm>
          <a:prstGeom prst="rect">
            <a:avLst/>
          </a:prstGeom>
          <a:solidFill>
            <a:srgbClr val="706F6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540F6B4-A0D3-BEAD-CB10-072B6B1CAA1E}"/>
              </a:ext>
            </a:extLst>
          </p:cNvPr>
          <p:cNvSpPr/>
          <p:nvPr/>
        </p:nvSpPr>
        <p:spPr>
          <a:xfrm>
            <a:off x="7493208" y="1583311"/>
            <a:ext cx="340820" cy="3672408"/>
          </a:xfrm>
          <a:prstGeom prst="rect">
            <a:avLst/>
          </a:prstGeom>
          <a:solidFill>
            <a:srgbClr val="706F6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7505A72-65F3-11B9-A1F2-B8D6B12F0FF9}"/>
              </a:ext>
            </a:extLst>
          </p:cNvPr>
          <p:cNvSpPr/>
          <p:nvPr/>
        </p:nvSpPr>
        <p:spPr>
          <a:xfrm>
            <a:off x="1203740" y="1583311"/>
            <a:ext cx="2520820" cy="3672408"/>
          </a:xfrm>
          <a:prstGeom prst="rect">
            <a:avLst/>
          </a:prstGeom>
          <a:solidFill>
            <a:srgbClr val="706F6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26D0608-39FF-0BFF-84A0-CDBA75BD541E}"/>
              </a:ext>
            </a:extLst>
          </p:cNvPr>
          <p:cNvSpPr txBox="1"/>
          <p:nvPr/>
        </p:nvSpPr>
        <p:spPr>
          <a:xfrm>
            <a:off x="2484242" y="3108904"/>
            <a:ext cx="33547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SPS Beam commissioning &amp; scrubbing run </a:t>
            </a:r>
            <a:r>
              <a:rPr lang="en-GB" sz="900" i="1" dirty="0">
                <a:solidFill>
                  <a:schemeClr val="accent5"/>
                </a:solidFill>
              </a:rPr>
              <a:t>polar loop instabilities</a:t>
            </a:r>
            <a:endParaRPr lang="en-GB" sz="900" dirty="0"/>
          </a:p>
        </p:txBody>
      </p: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260AAA91-FAD8-1FD1-A0B5-89BA7555291F}"/>
              </a:ext>
            </a:extLst>
          </p:cNvPr>
          <p:cNvCxnSpPr>
            <a:cxnSpLocks/>
          </p:cNvCxnSpPr>
          <p:nvPr/>
        </p:nvCxnSpPr>
        <p:spPr>
          <a:xfrm rot="16200000" flipH="1">
            <a:off x="5325741" y="3624352"/>
            <a:ext cx="1567208" cy="261341"/>
          </a:xfrm>
          <a:prstGeom prst="bentConnector3">
            <a:avLst>
              <a:gd name="adj1" fmla="val 89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2BEDA732-0628-6F32-643C-059022BB0384}"/>
              </a:ext>
            </a:extLst>
          </p:cNvPr>
          <p:cNvSpPr txBox="1"/>
          <p:nvPr/>
        </p:nvSpPr>
        <p:spPr>
          <a:xfrm>
            <a:off x="2783632" y="2580733"/>
            <a:ext cx="331236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Collars modification &amp; matching steps &amp; new air-outlets on Cav 6</a:t>
            </a:r>
          </a:p>
        </p:txBody>
      </p: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375588FE-4861-A62C-2871-3F171BD05D1C}"/>
              </a:ext>
            </a:extLst>
          </p:cNvPr>
          <p:cNvCxnSpPr>
            <a:cxnSpLocks/>
            <a:stCxn id="50" idx="3"/>
          </p:cNvCxnSpPr>
          <p:nvPr/>
        </p:nvCxnSpPr>
        <p:spPr>
          <a:xfrm>
            <a:off x="6096000" y="2649983"/>
            <a:ext cx="296415" cy="217524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07CF63F-D751-0157-1891-5E43C85A74FC}"/>
              </a:ext>
            </a:extLst>
          </p:cNvPr>
          <p:cNvSpPr txBox="1"/>
          <p:nvPr/>
        </p:nvSpPr>
        <p:spPr>
          <a:xfrm>
            <a:off x="4376682" y="2412639"/>
            <a:ext cx="2015733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Collars modification on Cav 3 &amp; Cav 6</a:t>
            </a:r>
          </a:p>
        </p:txBody>
      </p: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A59B9444-F617-B397-88A0-AB6A598C78A4}"/>
              </a:ext>
            </a:extLst>
          </p:cNvPr>
          <p:cNvCxnSpPr>
            <a:cxnSpLocks/>
            <a:stCxn id="54" idx="3"/>
          </p:cNvCxnSpPr>
          <p:nvPr/>
        </p:nvCxnSpPr>
        <p:spPr>
          <a:xfrm>
            <a:off x="6392415" y="2481889"/>
            <a:ext cx="129833" cy="212598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70E4FB98-538C-1D7C-6F30-5B1311D88D82}"/>
              </a:ext>
            </a:extLst>
          </p:cNvPr>
          <p:cNvSpPr txBox="1"/>
          <p:nvPr/>
        </p:nvSpPr>
        <p:spPr>
          <a:xfrm>
            <a:off x="6117185" y="2214502"/>
            <a:ext cx="140213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Broken Load on H1-04</a:t>
            </a:r>
          </a:p>
        </p:txBody>
      </p: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0B4AAD73-5A37-45C2-ED2B-675368D82AE0}"/>
              </a:ext>
            </a:extLst>
          </p:cNvPr>
          <p:cNvCxnSpPr>
            <a:cxnSpLocks/>
          </p:cNvCxnSpPr>
          <p:nvPr/>
        </p:nvCxnSpPr>
        <p:spPr>
          <a:xfrm rot="16200000" flipH="1">
            <a:off x="6929353" y="2717773"/>
            <a:ext cx="1062992" cy="194948"/>
          </a:xfrm>
          <a:prstGeom prst="bentConnector3">
            <a:avLst>
              <a:gd name="adj1" fmla="val 53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D908A6F4-8587-CECB-C9F7-CBF81DEB8D22}"/>
              </a:ext>
            </a:extLst>
          </p:cNvPr>
          <p:cNvSpPr txBox="1"/>
          <p:nvPr/>
        </p:nvSpPr>
        <p:spPr>
          <a:xfrm>
            <a:off x="7730428" y="2617110"/>
            <a:ext cx="1249353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Cavity 6 Conditioning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9A2DD71-972C-AE28-67BC-EB9A6EE71B37}"/>
              </a:ext>
            </a:extLst>
          </p:cNvPr>
          <p:cNvSpPr txBox="1"/>
          <p:nvPr/>
        </p:nvSpPr>
        <p:spPr>
          <a:xfrm>
            <a:off x="8102680" y="2815247"/>
            <a:ext cx="90106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Cavity 3&amp;6 Conditioning &amp; Scrubbing run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BF77DD17-964E-AF7A-CFB9-69008FEF2638}"/>
              </a:ext>
            </a:extLst>
          </p:cNvPr>
          <p:cNvCxnSpPr>
            <a:cxnSpLocks/>
          </p:cNvCxnSpPr>
          <p:nvPr/>
        </p:nvCxnSpPr>
        <p:spPr>
          <a:xfrm>
            <a:off x="7896200" y="2815247"/>
            <a:ext cx="0" cy="2009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7EF6898E-92DB-DF77-D18D-10CF791974F9}"/>
              </a:ext>
            </a:extLst>
          </p:cNvPr>
          <p:cNvCxnSpPr>
            <a:cxnSpLocks/>
          </p:cNvCxnSpPr>
          <p:nvPr/>
        </p:nvCxnSpPr>
        <p:spPr>
          <a:xfrm>
            <a:off x="8048600" y="2967647"/>
            <a:ext cx="0" cy="8824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70F7EF4E-2D3F-AD18-DC88-290744621BBE}"/>
              </a:ext>
            </a:extLst>
          </p:cNvPr>
          <p:cNvSpPr txBox="1"/>
          <p:nvPr/>
        </p:nvSpPr>
        <p:spPr>
          <a:xfrm>
            <a:off x="9202139" y="3699041"/>
            <a:ext cx="80652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Scrubbing run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548F984-1623-26E3-9B23-151183535B61}"/>
              </a:ext>
            </a:extLst>
          </p:cNvPr>
          <p:cNvSpPr txBox="1"/>
          <p:nvPr/>
        </p:nvSpPr>
        <p:spPr>
          <a:xfrm>
            <a:off x="8991533" y="1879364"/>
            <a:ext cx="148474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Half towers not driven Cav 6</a:t>
            </a:r>
          </a:p>
        </p:txBody>
      </p: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D302A719-4B1D-72EE-76EC-8A5EE58A4DC2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411398" y="2022326"/>
            <a:ext cx="294816" cy="147393"/>
          </a:xfrm>
          <a:prstGeom prst="bentConnector3">
            <a:avLst>
              <a:gd name="adj1" fmla="val 37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3C3D6E34-0AB1-13F7-003B-48921DFE5AE7}"/>
              </a:ext>
            </a:extLst>
          </p:cNvPr>
          <p:cNvSpPr txBox="1"/>
          <p:nvPr/>
        </p:nvSpPr>
        <p:spPr>
          <a:xfrm>
            <a:off x="9210051" y="1680817"/>
            <a:ext cx="148474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HOM Coupler burned Cav 3</a:t>
            </a:r>
          </a:p>
        </p:txBody>
      </p:sp>
      <p:cxnSp>
        <p:nvCxnSpPr>
          <p:cNvPr id="77" name="Connector: Elbow 76">
            <a:extLst>
              <a:ext uri="{FF2B5EF4-FFF2-40B4-BE49-F238E27FC236}">
                <a16:creationId xmlns:a16="http://schemas.microsoft.com/office/drawing/2014/main" id="{EB173793-127C-6912-4B8E-5650AFAF634A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504945" y="1938612"/>
            <a:ext cx="542886" cy="147396"/>
          </a:xfrm>
          <a:prstGeom prst="bentConnector3">
            <a:avLst>
              <a:gd name="adj1" fmla="val -53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651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DF11DAB-E815-7C91-3DD1-6C5DCEF5D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Towers have different failure rates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1CEB6DD-E001-28CE-049A-5B6558B859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Cavity 3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5F19DA8-52DC-1042-54E8-698C220701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Cavity 6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F9467-FBD4-34D9-F651-B56E848F4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D6C4BC-BCC2-3329-06D7-7EE92108B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23E338-26A1-D273-4988-C93B65CDC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F457CB3E-CA50-48EA-B18C-F1597E03715A}"/>
              </a:ext>
            </a:extLst>
          </p:cNvPr>
          <p:cNvGraphicFramePr>
            <a:graphicFrameLocks noGrp="1"/>
          </p:cNvGraphicFramePr>
          <p:nvPr>
            <p:ph sz="quarter" idx="4"/>
          </p:nvPr>
        </p:nvGraphicFramePr>
        <p:xfrm>
          <a:off x="6172200" y="2427288"/>
          <a:ext cx="5611813" cy="3773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147B9F7B-C6D0-4023-19B8-1DF462FA56DF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407988" y="2427288"/>
          <a:ext cx="5616575" cy="3773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013970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BE064484-0E6B-528A-9BFE-E95136F2A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Difference in line length to hybrid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3F271AD-0A96-F400-8D6F-48002074CA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Cavity 3</a:t>
            </a:r>
          </a:p>
        </p:txBody>
      </p:sp>
      <p:pic>
        <p:nvPicPr>
          <p:cNvPr id="14" name="Content Placeholder 13" descr="A diagram of a system&#10;&#10;Description automatically generated with medium confidence">
            <a:extLst>
              <a:ext uri="{FF2B5EF4-FFF2-40B4-BE49-F238E27FC236}">
                <a16:creationId xmlns:a16="http://schemas.microsoft.com/office/drawing/2014/main" id="{03134BBB-FC24-663E-E53E-28BFB71C7C1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7988" y="2666440"/>
            <a:ext cx="5616575" cy="3295182"/>
          </a:xfr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9F307FE-11DF-42A6-783A-08F0F26315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Cavity 6</a:t>
            </a:r>
          </a:p>
        </p:txBody>
      </p:sp>
      <p:pic>
        <p:nvPicPr>
          <p:cNvPr id="19" name="Content Placeholder 18" descr="A diagram of a system&#10;&#10;Description automatically generated with medium confidence">
            <a:extLst>
              <a:ext uri="{FF2B5EF4-FFF2-40B4-BE49-F238E27FC236}">
                <a16:creationId xmlns:a16="http://schemas.microsoft.com/office/drawing/2014/main" id="{56F1D9D6-A222-CE2A-E8D1-0AD7188297EB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76987" y="1988995"/>
            <a:ext cx="5611813" cy="3292389"/>
          </a:xfr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3A4665-7D73-C98D-F871-6984A65C4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E76DC9-C170-49B1-BDA7-E7B3AF8EE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76ABE1-8D7B-A3E9-9A00-D2EF3BDE2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51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09A65CE-4995-6F2C-9F71-EFC4A4E17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Reverse Power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A0E2520-8C48-2214-6F39-B932F6C795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Cavity 3 -14 dB</a:t>
            </a:r>
          </a:p>
          <a:p>
            <a:r>
              <a:rPr lang="en-GB" dirty="0">
                <a:solidFill>
                  <a:srgbClr val="00FF00"/>
                </a:solidFill>
              </a:rPr>
              <a:t>Forward power  </a:t>
            </a:r>
            <a:r>
              <a:rPr lang="en-GB" dirty="0">
                <a:solidFill>
                  <a:srgbClr val="FF6000"/>
                </a:solidFill>
              </a:rPr>
              <a:t>Reverse power</a:t>
            </a:r>
          </a:p>
          <a:p>
            <a:endParaRPr lang="en-GB" dirty="0">
              <a:solidFill>
                <a:srgbClr val="00FF00"/>
              </a:solidFill>
            </a:endParaRPr>
          </a:p>
          <a:p>
            <a:endParaRPr lang="en-GB" dirty="0"/>
          </a:p>
        </p:txBody>
      </p:sp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B95B8521-D68E-156F-B315-120D99586F1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07988" y="2714932"/>
            <a:ext cx="5616575" cy="3198198"/>
          </a:xfr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E031F29-AD05-5203-8A86-2555EF55FB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GB" dirty="0"/>
              <a:t>Cavity 6 -20dB</a:t>
            </a:r>
          </a:p>
          <a:p>
            <a:pPr algn="r"/>
            <a:endParaRPr lang="en-GB" dirty="0"/>
          </a:p>
        </p:txBody>
      </p:sp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7BCCC5F9-7275-A56B-A491-2CE6C0D459D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6172200" y="2716288"/>
            <a:ext cx="5611813" cy="319548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B1E036-F735-4883-3A7C-0333AA802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3003C-2599-38AF-9193-8C9503031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5E7E87-B936-9531-BEDB-A8D73BEEA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4749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CB1DF-3D6E-24F4-3017-D5946E330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Notable Events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1AAC48-8DF9-0C81-5C73-14066CFBE7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73BC9-64C2-C0B9-1861-382428276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E8D4E2-1A88-A834-4E5B-3AFAEE809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56AAD7-0C64-B4FB-26E9-F6C2570CD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3270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37E4ED8-FEA4-1BF4-A96B-617C63E0B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Thermal Paste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EABA007-B9F1-2AD4-A2BF-B9399047E2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4463877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Thermal paste was introduced to the cooling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This blocked the cooling channels of the transistors and caused overheating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System was flushed of impurities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Uncertain if there are still blockages causing problem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We still see burned transistors</a:t>
            </a:r>
          </a:p>
          <a:p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339FA-158D-9A55-B1B6-09728EBE2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CAA79-0679-85D6-61AA-D421CDDBF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307405-F29E-1523-E622-5316D75FD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15857693-FCDB-05F8-1B85-C6B9055C8ED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280" y="894873"/>
            <a:ext cx="2924723" cy="4542838"/>
          </a:xfrm>
          <a:prstGeom prst="rect">
            <a:avLst/>
          </a:prstGeom>
        </p:spPr>
      </p:pic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42090A6D-A86B-832E-52CF-2EDECE5872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48547" y="978983"/>
            <a:ext cx="2924723" cy="1654682"/>
          </a:xfrm>
          <a:prstGeom prst="rect">
            <a:avLst/>
          </a:prstGeom>
        </p:spPr>
      </p:pic>
      <p:pic>
        <p:nvPicPr>
          <p:cNvPr id="11" name="Content Placeholder 9">
            <a:extLst>
              <a:ext uri="{FF2B5EF4-FFF2-40B4-BE49-F238E27FC236}">
                <a16:creationId xmlns:a16="http://schemas.microsoft.com/office/drawing/2014/main" id="{C8CA4023-DC06-E4FE-4D02-6BB56654228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6645959" y="3787926"/>
            <a:ext cx="2445674" cy="80928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3D7BC23-608D-21CF-0C69-2429379ED267}"/>
              </a:ext>
            </a:extLst>
          </p:cNvPr>
          <p:cNvSpPr txBox="1"/>
          <p:nvPr/>
        </p:nvSpPr>
        <p:spPr>
          <a:xfrm>
            <a:off x="5519936" y="2852936"/>
            <a:ext cx="230425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Transistor Cooling Channels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42AC56-86E3-9066-B56B-BD2A71A5E308}"/>
              </a:ext>
            </a:extLst>
          </p:cNvPr>
          <p:cNvSpPr txBox="1"/>
          <p:nvPr/>
        </p:nvSpPr>
        <p:spPr>
          <a:xfrm>
            <a:off x="6155031" y="4669642"/>
            <a:ext cx="136815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Cleaning System Water Filter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80A18E-DF58-B48A-DFBD-B3F4572682EB}"/>
              </a:ext>
            </a:extLst>
          </p:cNvPr>
          <p:cNvSpPr txBox="1"/>
          <p:nvPr/>
        </p:nvSpPr>
        <p:spPr>
          <a:xfrm>
            <a:off x="8668917" y="5592980"/>
            <a:ext cx="266429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Water Cleaning System</a:t>
            </a:r>
          </a:p>
        </p:txBody>
      </p:sp>
    </p:spTree>
    <p:extLst>
      <p:ext uri="{BB962C8B-B14F-4D97-AF65-F5344CB8AC3E}">
        <p14:creationId xmlns:p14="http://schemas.microsoft.com/office/powerpoint/2010/main" val="24303971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zoom">
            <a:extLst>
              <a:ext uri="{FF2B5EF4-FFF2-40B4-BE49-F238E27FC236}">
                <a16:creationId xmlns:a16="http://schemas.microsoft.com/office/drawing/2014/main" id="{1AC75270-941E-97D5-484C-6349ECFB480A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1" b="1499"/>
          <a:stretch/>
        </p:blipFill>
        <p:spPr bwMode="auto">
          <a:xfrm>
            <a:off x="20" y="-704469"/>
            <a:ext cx="12191980" cy="643772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6DB6B5-D300-9F0F-999D-67D8993B1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6310"/>
            <a:ext cx="11380812" cy="1084263"/>
          </a:xfrm>
        </p:spPr>
        <p:txBody>
          <a:bodyPr anchor="t">
            <a:normAutofit/>
          </a:bodyPr>
          <a:lstStyle/>
          <a:p>
            <a:r>
              <a:rPr lang="en-GB" dirty="0"/>
              <a:t>Scrubbing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8276E7-24E7-E6A5-6D1A-2419659E03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5085184"/>
            <a:ext cx="3708400" cy="1115591"/>
          </a:xfrm>
        </p:spPr>
        <p:txBody>
          <a:bodyPr>
            <a:normAutofit/>
          </a:bodyPr>
          <a:lstStyle/>
          <a:p>
            <a:r>
              <a:rPr lang="en-GB" sz="1800"/>
              <a:t>A scrubbing beam is a high intensity beam sent to clean the vacuum surfaces</a:t>
            </a:r>
            <a:endParaRPr lang="en-GB" sz="1800" dirty="0"/>
          </a:p>
        </p:txBody>
      </p:sp>
      <p:sp>
        <p:nvSpPr>
          <p:cNvPr id="1031" name="Text Placeholder 4">
            <a:extLst>
              <a:ext uri="{FF2B5EF4-FFF2-40B4-BE49-F238E27FC236}">
                <a16:creationId xmlns:a16="http://schemas.microsoft.com/office/drawing/2014/main" id="{E64E9BCA-30EB-E1FF-6C01-03CD80E4C8A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5085184"/>
            <a:ext cx="3665537" cy="111559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14 Modules broken within 30 minutes on one cavity </a:t>
            </a:r>
          </a:p>
          <a:p>
            <a:endParaRPr lang="en-US" dirty="0"/>
          </a:p>
          <a:p>
            <a:r>
              <a:rPr lang="en-US" dirty="0"/>
              <a:t> 30 broken in the event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8D8A57-00CA-BFE2-E7C3-6C92BDB5CC38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9120336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10.09.2024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6E1121-DCD4-6270-F3C5-2B71AA108E9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3" y="6378349"/>
            <a:ext cx="428501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sam.pitman@cern.ch | 13th CWRF workshop Knoxville, TN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DB9AD3-DB05-631C-580E-5B24EAE209D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sp>
        <p:nvSpPr>
          <p:cNvPr id="1033" name="Text Placeholder 8">
            <a:extLst>
              <a:ext uri="{FF2B5EF4-FFF2-40B4-BE49-F238E27FC236}">
                <a16:creationId xmlns:a16="http://schemas.microsoft.com/office/drawing/2014/main" id="{255FF2AD-9622-1121-834D-A7C1B90B120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5085184"/>
            <a:ext cx="3703132" cy="1115591"/>
          </a:xfrm>
        </p:spPr>
        <p:txBody>
          <a:bodyPr/>
          <a:lstStyle/>
          <a:p>
            <a:r>
              <a:rPr lang="en-US" dirty="0"/>
              <a:t>Reflected Power?</a:t>
            </a:r>
          </a:p>
          <a:p>
            <a:r>
              <a:rPr lang="en-US" dirty="0"/>
              <a:t>Was cooling disturbed?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17DBA6-C08F-EC2A-0175-8F200E6F3C3E}"/>
              </a:ext>
            </a:extLst>
          </p:cNvPr>
          <p:cNvSpPr txBox="1"/>
          <p:nvPr/>
        </p:nvSpPr>
        <p:spPr>
          <a:xfrm>
            <a:off x="10632504" y="411122"/>
            <a:ext cx="136815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Scrubbing run vacuum signals over 4 days</a:t>
            </a:r>
          </a:p>
        </p:txBody>
      </p:sp>
    </p:spTree>
    <p:extLst>
      <p:ext uri="{BB962C8B-B14F-4D97-AF65-F5344CB8AC3E}">
        <p14:creationId xmlns:p14="http://schemas.microsoft.com/office/powerpoint/2010/main" val="121230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1CD5C-368A-37B5-ADF1-A9F04989C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Bad connection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80A6F5-A85E-C2BA-0C4F-A31F8436D7F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Connection from transistor to cavity combiner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C-type connector on 10240 connections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One was poorly connected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Up to 1kW can pass through these connections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Module broken as a result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Interlock is difficult to implement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6260A5E-4CB0-1510-0FF1-56DE0D121E8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l="26305" t="16015" r="27082" b="34296"/>
          <a:stretch/>
        </p:blipFill>
        <p:spPr>
          <a:xfrm>
            <a:off x="5587920" y="0"/>
            <a:ext cx="4392488" cy="6243134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3CC563-F78D-9A4F-3565-35393253274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749D0E-8A22-9B60-4D2A-7823287DA49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1A6C33-29CA-84B8-F6FE-F538A68C255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4" name="Image 7">
            <a:extLst>
              <a:ext uri="{FF2B5EF4-FFF2-40B4-BE49-F238E27FC236}">
                <a16:creationId xmlns:a16="http://schemas.microsoft.com/office/drawing/2014/main" id="{4202AD7E-DBB9-AC5B-5E52-D0971B7E19F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183889" y="3346354"/>
            <a:ext cx="3707879" cy="2085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7564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A5DC3-17ED-00F6-B13A-8FE62C588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Technical stop event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2FACD-0C7C-D3EA-5D8A-998288F09C7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 connection error lead to the LLRF signal being missing on one half of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Some towers were full power and some zero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This was very unbalanced due to the integration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T26 first lost 13 modules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Then the load broke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Next the final load broke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Finally the signal was re-established to the other towers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Around 100 modules broken as a result of this event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F1D274-E06B-D76B-6D39-E8F7F49B9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23D53E-E615-4948-6079-165676431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44571A-200D-7D1A-B348-953BFD60A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Content Placeholder 7" descr="A diagram of a system&#10;&#10;Description automatically generated with medium confidence">
            <a:extLst>
              <a:ext uri="{FF2B5EF4-FFF2-40B4-BE49-F238E27FC236}">
                <a16:creationId xmlns:a16="http://schemas.microsoft.com/office/drawing/2014/main" id="{F65D9ADD-050D-A005-75BC-1B8D30A9148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53836" t="46642" r="16677"/>
          <a:stretch/>
        </p:blipFill>
        <p:spPr>
          <a:xfrm>
            <a:off x="6807636" y="1006447"/>
            <a:ext cx="4976376" cy="5283116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9CDF29-CADD-7782-4F02-1F966E5BD559}"/>
              </a:ext>
            </a:extLst>
          </p:cNvPr>
          <p:cNvSpPr txBox="1"/>
          <p:nvPr/>
        </p:nvSpPr>
        <p:spPr>
          <a:xfrm>
            <a:off x="8777791" y="5445224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32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3BCE63-687E-9813-4C83-DF338DC10982}"/>
              </a:ext>
            </a:extLst>
          </p:cNvPr>
          <p:cNvSpPr txBox="1"/>
          <p:nvPr/>
        </p:nvSpPr>
        <p:spPr>
          <a:xfrm>
            <a:off x="7680176" y="5085184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31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441D12-C3F7-61D4-29AF-C8CB21613737}"/>
              </a:ext>
            </a:extLst>
          </p:cNvPr>
          <p:cNvSpPr txBox="1"/>
          <p:nvPr/>
        </p:nvSpPr>
        <p:spPr>
          <a:xfrm>
            <a:off x="8755676" y="4077072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29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B04769-6374-FFA6-DBCB-5D31CF0C3700}"/>
              </a:ext>
            </a:extLst>
          </p:cNvPr>
          <p:cNvSpPr txBox="1"/>
          <p:nvPr/>
        </p:nvSpPr>
        <p:spPr>
          <a:xfrm>
            <a:off x="7680176" y="4065715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27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E8DD36-2851-15B2-D990-DF63A38C2911}"/>
              </a:ext>
            </a:extLst>
          </p:cNvPr>
          <p:cNvSpPr txBox="1"/>
          <p:nvPr/>
        </p:nvSpPr>
        <p:spPr>
          <a:xfrm>
            <a:off x="7743711" y="2792152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25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E53B9D-662E-AF65-562D-B2F60B2328C6}"/>
              </a:ext>
            </a:extLst>
          </p:cNvPr>
          <p:cNvSpPr txBox="1"/>
          <p:nvPr/>
        </p:nvSpPr>
        <p:spPr>
          <a:xfrm>
            <a:off x="8777791" y="2708920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23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5418F6C-FE3D-DDDF-B7C8-42C6677AB6D8}"/>
              </a:ext>
            </a:extLst>
          </p:cNvPr>
          <p:cNvSpPr txBox="1"/>
          <p:nvPr/>
        </p:nvSpPr>
        <p:spPr>
          <a:xfrm>
            <a:off x="7663904" y="1681879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28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4607CA-43B9-B67E-B230-A01D8CE17040}"/>
              </a:ext>
            </a:extLst>
          </p:cNvPr>
          <p:cNvSpPr txBox="1"/>
          <p:nvPr/>
        </p:nvSpPr>
        <p:spPr>
          <a:xfrm>
            <a:off x="8881700" y="1555912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30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1619D3-70D7-1EB3-E6C4-D3E92A4AA23B}"/>
              </a:ext>
            </a:extLst>
          </p:cNvPr>
          <p:cNvSpPr txBox="1"/>
          <p:nvPr/>
        </p:nvSpPr>
        <p:spPr>
          <a:xfrm>
            <a:off x="9408368" y="1509187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21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0A7EDBD-B282-A109-7135-A7FF9116089B}"/>
              </a:ext>
            </a:extLst>
          </p:cNvPr>
          <p:cNvSpPr txBox="1"/>
          <p:nvPr/>
        </p:nvSpPr>
        <p:spPr>
          <a:xfrm>
            <a:off x="10488488" y="1894444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19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150AEFB-ED5F-5D00-163F-44279D6371A9}"/>
              </a:ext>
            </a:extLst>
          </p:cNvPr>
          <p:cNvSpPr txBox="1"/>
          <p:nvPr/>
        </p:nvSpPr>
        <p:spPr>
          <a:xfrm>
            <a:off x="9480376" y="2818830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17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8037A5-86E4-7691-45B1-B76743BF5AE9}"/>
              </a:ext>
            </a:extLst>
          </p:cNvPr>
          <p:cNvSpPr txBox="1"/>
          <p:nvPr/>
        </p:nvSpPr>
        <p:spPr>
          <a:xfrm>
            <a:off x="10410302" y="2899874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18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2208C59-C82B-99B4-B063-7F0FE9EF9F29}"/>
              </a:ext>
            </a:extLst>
          </p:cNvPr>
          <p:cNvSpPr txBox="1"/>
          <p:nvPr/>
        </p:nvSpPr>
        <p:spPr>
          <a:xfrm>
            <a:off x="9372054" y="4268107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20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006A37-5E58-606D-43AB-8D8D6B5374B0}"/>
              </a:ext>
            </a:extLst>
          </p:cNvPr>
          <p:cNvSpPr txBox="1"/>
          <p:nvPr/>
        </p:nvSpPr>
        <p:spPr>
          <a:xfrm>
            <a:off x="10479479" y="4281159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22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4016D5D-3059-A106-D90C-09C79CF1F6EA}"/>
              </a:ext>
            </a:extLst>
          </p:cNvPr>
          <p:cNvSpPr txBox="1"/>
          <p:nvPr/>
        </p:nvSpPr>
        <p:spPr>
          <a:xfrm>
            <a:off x="9429495" y="5743831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26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B8D4A4-1DC7-457F-FEFE-1411A9BC376E}"/>
              </a:ext>
            </a:extLst>
          </p:cNvPr>
          <p:cNvSpPr txBox="1"/>
          <p:nvPr/>
        </p:nvSpPr>
        <p:spPr>
          <a:xfrm>
            <a:off x="10479479" y="5243155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24</a:t>
            </a:r>
          </a:p>
        </p:txBody>
      </p:sp>
      <p:sp>
        <p:nvSpPr>
          <p:cNvPr id="26" name="&quot;Not Allowed&quot; Symbol 25">
            <a:extLst>
              <a:ext uri="{FF2B5EF4-FFF2-40B4-BE49-F238E27FC236}">
                <a16:creationId xmlns:a16="http://schemas.microsoft.com/office/drawing/2014/main" id="{FFF84A80-A9E4-66A2-9F9A-C0A2FC663992}"/>
              </a:ext>
            </a:extLst>
          </p:cNvPr>
          <p:cNvSpPr/>
          <p:nvPr/>
        </p:nvSpPr>
        <p:spPr>
          <a:xfrm>
            <a:off x="9452831" y="2773274"/>
            <a:ext cx="288032" cy="30218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7" name="&quot;Not Allowed&quot; Symbol 26">
            <a:extLst>
              <a:ext uri="{FF2B5EF4-FFF2-40B4-BE49-F238E27FC236}">
                <a16:creationId xmlns:a16="http://schemas.microsoft.com/office/drawing/2014/main" id="{858DE982-395B-388B-36AD-49502440D53B}"/>
              </a:ext>
            </a:extLst>
          </p:cNvPr>
          <p:cNvSpPr/>
          <p:nvPr/>
        </p:nvSpPr>
        <p:spPr>
          <a:xfrm>
            <a:off x="10380166" y="2856506"/>
            <a:ext cx="288032" cy="30218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&quot;Not Allowed&quot; Symbol 27">
            <a:extLst>
              <a:ext uri="{FF2B5EF4-FFF2-40B4-BE49-F238E27FC236}">
                <a16:creationId xmlns:a16="http://schemas.microsoft.com/office/drawing/2014/main" id="{EEB46079-8DB0-324B-02D3-6C1636F9628B}"/>
              </a:ext>
            </a:extLst>
          </p:cNvPr>
          <p:cNvSpPr/>
          <p:nvPr/>
        </p:nvSpPr>
        <p:spPr>
          <a:xfrm>
            <a:off x="10453092" y="1848358"/>
            <a:ext cx="288032" cy="30218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&quot;Not Allowed&quot; Symbol 28">
            <a:extLst>
              <a:ext uri="{FF2B5EF4-FFF2-40B4-BE49-F238E27FC236}">
                <a16:creationId xmlns:a16="http://schemas.microsoft.com/office/drawing/2014/main" id="{192CF35D-6480-6924-23BA-2B8D13D8C922}"/>
              </a:ext>
            </a:extLst>
          </p:cNvPr>
          <p:cNvSpPr/>
          <p:nvPr/>
        </p:nvSpPr>
        <p:spPr>
          <a:xfrm>
            <a:off x="9345392" y="4224739"/>
            <a:ext cx="288032" cy="30218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&quot;Not Allowed&quot; Symbol 29">
            <a:extLst>
              <a:ext uri="{FF2B5EF4-FFF2-40B4-BE49-F238E27FC236}">
                <a16:creationId xmlns:a16="http://schemas.microsoft.com/office/drawing/2014/main" id="{020C067B-7BBD-4581-E844-1F53F3B7FA2C}"/>
              </a:ext>
            </a:extLst>
          </p:cNvPr>
          <p:cNvSpPr/>
          <p:nvPr/>
        </p:nvSpPr>
        <p:spPr>
          <a:xfrm>
            <a:off x="9369477" y="1472899"/>
            <a:ext cx="288032" cy="30218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1" name="&quot;Not Allowed&quot; Symbol 30">
            <a:extLst>
              <a:ext uri="{FF2B5EF4-FFF2-40B4-BE49-F238E27FC236}">
                <a16:creationId xmlns:a16="http://schemas.microsoft.com/office/drawing/2014/main" id="{DF438821-7698-6BEF-2359-8D5C73B9CD8C}"/>
              </a:ext>
            </a:extLst>
          </p:cNvPr>
          <p:cNvSpPr/>
          <p:nvPr/>
        </p:nvSpPr>
        <p:spPr>
          <a:xfrm>
            <a:off x="8744780" y="2665552"/>
            <a:ext cx="288032" cy="30218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2" name="&quot;Not Allowed&quot; Symbol 31">
            <a:extLst>
              <a:ext uri="{FF2B5EF4-FFF2-40B4-BE49-F238E27FC236}">
                <a16:creationId xmlns:a16="http://schemas.microsoft.com/office/drawing/2014/main" id="{2D0B33AF-8B00-33A9-80F3-1D079822C521}"/>
              </a:ext>
            </a:extLst>
          </p:cNvPr>
          <p:cNvSpPr/>
          <p:nvPr/>
        </p:nvSpPr>
        <p:spPr>
          <a:xfrm>
            <a:off x="10411628" y="5192906"/>
            <a:ext cx="288032" cy="30218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3" name="&quot;Not Allowed&quot; Symbol 32">
            <a:extLst>
              <a:ext uri="{FF2B5EF4-FFF2-40B4-BE49-F238E27FC236}">
                <a16:creationId xmlns:a16="http://schemas.microsoft.com/office/drawing/2014/main" id="{3BDC18E3-B2F9-59F6-3B18-53E7E1B18BF6}"/>
              </a:ext>
            </a:extLst>
          </p:cNvPr>
          <p:cNvSpPr/>
          <p:nvPr/>
        </p:nvSpPr>
        <p:spPr>
          <a:xfrm>
            <a:off x="10420686" y="4224739"/>
            <a:ext cx="288032" cy="30218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35" name="Graphic 34" descr="Skull outline">
            <a:extLst>
              <a:ext uri="{FF2B5EF4-FFF2-40B4-BE49-F238E27FC236}">
                <a16:creationId xmlns:a16="http://schemas.microsoft.com/office/drawing/2014/main" id="{BE3A4358-64A6-DC04-57D1-4D9AB05F17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826463" y="4821985"/>
            <a:ext cx="914400" cy="914400"/>
          </a:xfrm>
          <a:prstGeom prst="rect">
            <a:avLst/>
          </a:prstGeom>
        </p:spPr>
      </p:pic>
      <p:pic>
        <p:nvPicPr>
          <p:cNvPr id="37" name="Graphic 36" descr="Skull outline">
            <a:extLst>
              <a:ext uri="{FF2B5EF4-FFF2-40B4-BE49-F238E27FC236}">
                <a16:creationId xmlns:a16="http://schemas.microsoft.com/office/drawing/2014/main" id="{9B76F37B-3900-EFB2-EBBF-3389AFEC17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87580" y="323900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866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A large group of white and black cylindrical structures&#10;&#10;Description automatically generated">
            <a:extLst>
              <a:ext uri="{FF2B5EF4-FFF2-40B4-BE49-F238E27FC236}">
                <a16:creationId xmlns:a16="http://schemas.microsoft.com/office/drawing/2014/main" id="{8F2282C4-8BE4-5C40-FF63-DF20C61ADE1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18" r="6219" b="1"/>
          <a:stretch/>
        </p:blipFill>
        <p:spPr>
          <a:xfrm>
            <a:off x="0" y="-30163"/>
            <a:ext cx="12192000" cy="6230938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34CFCEE-D09C-00FC-30F0-571419DBB6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</p:spPr>
        <p:txBody>
          <a:bodyPr>
            <a:normAutofit/>
          </a:bodyPr>
          <a:lstStyle/>
          <a:p>
            <a:r>
              <a:rPr lang="en-US" dirty="0"/>
              <a:t>Contents</a:t>
            </a:r>
          </a:p>
          <a:p>
            <a:pPr lvl="1"/>
            <a:r>
              <a:rPr lang="en-US" dirty="0"/>
              <a:t>Introduction</a:t>
            </a:r>
          </a:p>
          <a:p>
            <a:pPr lvl="1"/>
            <a:r>
              <a:rPr lang="en-US" dirty="0"/>
              <a:t>Early Life Failures</a:t>
            </a:r>
          </a:p>
          <a:p>
            <a:pPr lvl="1"/>
            <a:r>
              <a:rPr lang="en-US" dirty="0"/>
              <a:t>Notable Events</a:t>
            </a:r>
          </a:p>
          <a:p>
            <a:pPr lvl="1"/>
            <a:r>
              <a:rPr lang="en-US" dirty="0"/>
              <a:t>Obsolescence</a:t>
            </a:r>
          </a:p>
          <a:p>
            <a:pPr lvl="1"/>
            <a:r>
              <a:rPr lang="en-US"/>
              <a:t>Conclusions</a:t>
            </a:r>
            <a:endParaRPr lang="en-US" dirty="0"/>
          </a:p>
          <a:p>
            <a:pPr marL="324000" lvl="2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90084D-F899-6E05-15C9-E0C61F144B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10.09.2024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C3CAA5-EF0C-D8BE-7449-EA7324195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48000" y="6378349"/>
            <a:ext cx="428501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sam.pitman@cern.ch | 13th CWRF workshop Knoxville, TN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55E13-702D-05AA-596C-FA70C8C83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3728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1C346-FEE7-A3E5-9E01-14F0DA224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Broken load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71A37-6249-453D-0455-14468285F55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 broken load has previously been discovered to result in many module failures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High failure rate on T14 even with very low power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Shares a hybrid with T12 (one of the most stable running at more than 10 times the power)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The high power load on the hybrid between the towers was seen to be leaking water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After removal it was dismantled to find it had been arcing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Not a single module lost on T14 since even after increasing the power*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E3AD68B-919A-9CE3-0E90-03A42EE2936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8741" t="31250"/>
          <a:stretch/>
        </p:blipFill>
        <p:spPr>
          <a:xfrm rot="5400000">
            <a:off x="8063611" y="2395372"/>
            <a:ext cx="4858647" cy="2745198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8DF933-C5FD-2ADD-E103-0647E6EC9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AEAEB4-510C-CA12-8478-4C6E576BC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C94834-E11D-E6ED-057F-CE2E07882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B8C35E6-8D9C-A5DD-62A9-0B6472FABF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276020" y="728700"/>
            <a:ext cx="4320480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974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4B8F-5378-CBD3-A929-D1313CF94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Short circuit test</a:t>
            </a:r>
          </a:p>
        </p:txBody>
      </p:sp>
      <p:pic>
        <p:nvPicPr>
          <p:cNvPr id="7" name="FSC_arcing2">
            <a:hlinkClick r:id="" action="ppaction://media"/>
            <a:extLst>
              <a:ext uri="{FF2B5EF4-FFF2-40B4-BE49-F238E27FC236}">
                <a16:creationId xmlns:a16="http://schemas.microsoft.com/office/drawing/2014/main" id="{A9D02812-301B-77D3-4D98-62C2DF3291ED}"/>
              </a:ext>
            </a:extLst>
          </p:cNvPr>
          <p:cNvPicPr>
            <a:picLocks noGrp="1" noChangeAspect="1"/>
          </p:cNvPicPr>
          <p:nvPr>
            <p:ph sz="half"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2750" y="1439863"/>
            <a:ext cx="8193088" cy="4608512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0EAEE87-D90C-EBD0-D84B-1B0DE69B03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688288" y="1439864"/>
            <a:ext cx="3095724" cy="4760912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6-1/8 line with 6 planes each with 3 fingers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every 5 seconds for one hour under various phase and power conditions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RF switch was off 100 </a:t>
            </a:r>
            <a:r>
              <a:rPr lang="en-US" b="0" dirty="0" err="1"/>
              <a:t>ms</a:t>
            </a:r>
            <a:r>
              <a:rPr lang="en-US" b="0" dirty="0"/>
              <a:t> after reverse was detected, in operation, it will be 1 </a:t>
            </a:r>
            <a:r>
              <a:rPr lang="en-US" b="0" dirty="0" err="1"/>
              <a:t>ms</a:t>
            </a:r>
            <a:r>
              <a:rPr lang="en-US" b="0" dirty="0"/>
              <a:t> maximum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Not having a circulator was THE challenge (I thought…)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It was fully successful, not a single module failed, the test was ok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A18A7C-351C-E0CA-F42B-B7CE51373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0B2D7E-D6E8-8DC5-9E8A-8287C374C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F92EED-F775-94A2-55BE-977D4B2AD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292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4E5AFFE-7167-F3FF-A04E-71EAC8C505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In 2015 NXP said plastic transistors were best for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Beginning of 2022 last buy order warning within 6 months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When you move to transistors big science isn’t always the priority to suppliers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Obsolescence is a concern – do not count on suppliers to supply your project for its lifetime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When a design a system you must procure a lifetimes supply of transistors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Do transistors degrade on the shelf?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6455B6-E34A-09B3-0D54-BD247250E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Obsolescence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6DEA4-07F1-1E0F-63CC-B27D12FA7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50030-2E6A-A15A-93CB-97551FBB2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59DF61-576A-05CE-EBB8-FE01FCBC2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6553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541FB-0BF3-531B-92BB-0AE15115B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Ceramic transistors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0BFA5-CB79-80F1-D1EE-DF3F9DB46E4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We have procured a compatible ceramic transistor design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We have been testing them for some months in T12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No failures yet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When validated we aim to secure enough transistors for the future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Test bench is being recommissioned to do accelerated life tests with enhanced diagnostics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E07505-C6E2-6F38-9125-42B17A594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9225B7-4CAD-00D0-2212-84E6E4425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E8D54-81D6-9328-7978-4646FD87D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A39C243-C667-FCC3-CA84-1427D85220D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lum bright="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768" y="1268760"/>
            <a:ext cx="4846320" cy="36347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0777B6-7A60-B86E-AEA4-1E8086C0C9EB}"/>
              </a:ext>
            </a:extLst>
          </p:cNvPr>
          <p:cNvSpPr txBox="1"/>
          <p:nvPr/>
        </p:nvSpPr>
        <p:spPr>
          <a:xfrm>
            <a:off x="6554768" y="5229200"/>
            <a:ext cx="26375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SSPA Module Test Bench</a:t>
            </a:r>
          </a:p>
        </p:txBody>
      </p:sp>
    </p:spTree>
    <p:extLst>
      <p:ext uri="{BB962C8B-B14F-4D97-AF65-F5344CB8AC3E}">
        <p14:creationId xmlns:p14="http://schemas.microsoft.com/office/powerpoint/2010/main" val="2880730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6F1528F-9AE8-E515-BE4D-970ABDDEB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8655" y="4280135"/>
            <a:ext cx="9792469" cy="19025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dirty="0">
                <a:solidFill>
                  <a:schemeClr val="tx1"/>
                </a:solidFill>
              </a:rPr>
              <a:t>Interlocks – balance between stable operation and protecting system.</a:t>
            </a:r>
          </a:p>
          <a:p>
            <a:r>
              <a:rPr lang="en-GB" dirty="0">
                <a:solidFill>
                  <a:schemeClr val="tx1"/>
                </a:solidFill>
              </a:rPr>
              <a:t>Despite all the problems we have had 99.9% availability</a:t>
            </a:r>
          </a:p>
          <a:p>
            <a:r>
              <a:rPr lang="en-GB" dirty="0">
                <a:solidFill>
                  <a:schemeClr val="tx1"/>
                </a:solidFill>
              </a:rPr>
              <a:t>Although failure rate is high now, we are ironing out the problem</a:t>
            </a:r>
          </a:p>
          <a:p>
            <a:r>
              <a:rPr lang="en-GB" dirty="0">
                <a:solidFill>
                  <a:schemeClr val="tx1"/>
                </a:solidFill>
              </a:rPr>
              <a:t>Once robustness is demonstrated Transistors can be considered for FCC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4F9B77-F418-1A48-068E-54597B021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94A405-6447-C690-C658-2DFC12738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C982DB-A0B5-A160-953E-F3B954A6B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FE0024-E3D8-B50F-9CFA-EA9A95876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36751B-57F8-8E11-D58F-F539F91E19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350" b="34250"/>
          <a:stretch/>
        </p:blipFill>
        <p:spPr>
          <a:xfrm>
            <a:off x="-1" y="-12184"/>
            <a:ext cx="12192001" cy="4293096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DAEFA4C-A5BD-A59B-A4A9-DA9DDB6F8F9B}"/>
              </a:ext>
            </a:extLst>
          </p:cNvPr>
          <p:cNvSpPr txBox="1">
            <a:spLocks/>
          </p:cNvSpPr>
          <p:nvPr/>
        </p:nvSpPr>
        <p:spPr>
          <a:xfrm>
            <a:off x="263352" y="224861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2">
                    <a:lumMod val="25000"/>
                    <a:lumOff val="75000"/>
                  </a:schemeClr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41266749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3F2D31E-1600-0992-A7E8-A92857ABB741}"/>
              </a:ext>
            </a:extLst>
          </p:cNvPr>
          <p:cNvSpPr txBox="1"/>
          <p:nvPr/>
        </p:nvSpPr>
        <p:spPr>
          <a:xfrm>
            <a:off x="807175" y="2567470"/>
            <a:ext cx="10577650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Thanks to all my colleagues and the meaningful collaborations who have contributed to this work.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890E740-1367-357D-CD47-804F46312F87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816951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– Super Proton Synchrotron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268760"/>
            <a:ext cx="4933661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SPS – 1976 (7 km)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LHC Injector also North Area, AWAKE, and </a:t>
            </a:r>
            <a:r>
              <a:rPr lang="en-US" sz="1800" b="0" dirty="0" err="1"/>
              <a:t>HiRadMat</a:t>
            </a:r>
            <a:endParaRPr lang="en-US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SPS-LIU Project presented in 2022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High power RF for the SPS was upgraded for HL-LHC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Cavities were re-arranged in the tunnel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New SSPA system was installed to power two cavities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5851A2F4-D6ED-4342-9D04-3776956B037E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3318003"/>
              </p:ext>
            </p:extLst>
          </p:nvPr>
        </p:nvGraphicFramePr>
        <p:xfrm>
          <a:off x="5447928" y="836712"/>
          <a:ext cx="6336085" cy="536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E9BE24EB-2CD6-9094-9976-6A143ED083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24" y="4194323"/>
            <a:ext cx="3566128" cy="200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427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517690-4C03-D810-CB02-2A5C50039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Cycles in the SPS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035134-0317-EBB4-4A7D-DD6711826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577A9-883E-B6AC-0055-98AAFB544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462470-D338-3B90-D5F1-8F331CF4C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C62EFE0-9E36-E9D5-8643-66987EA5E748}"/>
              </a:ext>
            </a:extLst>
          </p:cNvPr>
          <p:cNvCxnSpPr/>
          <p:nvPr/>
        </p:nvCxnSpPr>
        <p:spPr>
          <a:xfrm flipV="1">
            <a:off x="2135561" y="4437112"/>
            <a:ext cx="0" cy="14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E640378-8A68-53D2-2339-F9DA8BFBFAEB}"/>
              </a:ext>
            </a:extLst>
          </p:cNvPr>
          <p:cNvSpPr txBox="1"/>
          <p:nvPr/>
        </p:nvSpPr>
        <p:spPr>
          <a:xfrm>
            <a:off x="2063632" y="4725144"/>
            <a:ext cx="7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3.2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353AA4-398C-409D-D624-4ED006A57411}"/>
              </a:ext>
            </a:extLst>
          </p:cNvPr>
          <p:cNvSpPr txBox="1"/>
          <p:nvPr/>
        </p:nvSpPr>
        <p:spPr>
          <a:xfrm>
            <a:off x="2711561" y="4725144"/>
            <a:ext cx="1943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10.8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B44E2A-C7D8-804F-FD8B-BCA937288786}"/>
              </a:ext>
            </a:extLst>
          </p:cNvPr>
          <p:cNvSpPr txBox="1"/>
          <p:nvPr/>
        </p:nvSpPr>
        <p:spPr>
          <a:xfrm>
            <a:off x="2135561" y="5085184"/>
            <a:ext cx="388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21.6 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D14FE52-6D8E-3416-0BBF-D30D34B54722}"/>
              </a:ext>
            </a:extLst>
          </p:cNvPr>
          <p:cNvCxnSpPr/>
          <p:nvPr/>
        </p:nvCxnSpPr>
        <p:spPr>
          <a:xfrm flipV="1">
            <a:off x="2135561" y="2430423"/>
            <a:ext cx="0" cy="2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0B81060-D0F7-5B7D-A60E-511FCD4568CB}"/>
              </a:ext>
            </a:extLst>
          </p:cNvPr>
          <p:cNvCxnSpPr/>
          <p:nvPr/>
        </p:nvCxnSpPr>
        <p:spPr>
          <a:xfrm>
            <a:off x="1991545" y="4437112"/>
            <a:ext cx="9000000" cy="0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DCA8A1F-A6D6-DBCA-39CB-C5DF6AE292F2}"/>
              </a:ext>
            </a:extLst>
          </p:cNvPr>
          <p:cNvSpPr txBox="1"/>
          <p:nvPr/>
        </p:nvSpPr>
        <p:spPr>
          <a:xfrm>
            <a:off x="1055440" y="3995772"/>
            <a:ext cx="10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10 kW</a:t>
            </a:r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1D1C335-0718-D0B0-621E-403C06A2B7F6}"/>
              </a:ext>
            </a:extLst>
          </p:cNvPr>
          <p:cNvCxnSpPr/>
          <p:nvPr/>
        </p:nvCxnSpPr>
        <p:spPr>
          <a:xfrm flipV="1">
            <a:off x="1991545" y="4365104"/>
            <a:ext cx="9000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6D7FF26-8C85-1B26-843D-E379DA9A56F7}"/>
              </a:ext>
            </a:extLst>
          </p:cNvPr>
          <p:cNvCxnSpPr/>
          <p:nvPr/>
        </p:nvCxnSpPr>
        <p:spPr>
          <a:xfrm>
            <a:off x="1991545" y="2636912"/>
            <a:ext cx="4320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142B7EA-5273-CD6C-44AB-9A2C8C5CA70A}"/>
              </a:ext>
            </a:extLst>
          </p:cNvPr>
          <p:cNvSpPr txBox="1"/>
          <p:nvPr/>
        </p:nvSpPr>
        <p:spPr>
          <a:xfrm>
            <a:off x="1055560" y="3275692"/>
            <a:ext cx="10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750 kW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C801A44-3D67-3512-6B64-F83B0684E75C}"/>
              </a:ext>
            </a:extLst>
          </p:cNvPr>
          <p:cNvCxnSpPr/>
          <p:nvPr/>
        </p:nvCxnSpPr>
        <p:spPr>
          <a:xfrm>
            <a:off x="1991545" y="3645024"/>
            <a:ext cx="7200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B2C69F5-7F30-CE75-1F61-67A5A247FCD4}"/>
              </a:ext>
            </a:extLst>
          </p:cNvPr>
          <p:cNvCxnSpPr/>
          <p:nvPr/>
        </p:nvCxnSpPr>
        <p:spPr>
          <a:xfrm>
            <a:off x="2711768" y="4725144"/>
            <a:ext cx="1944000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1F2AA20-ED99-8171-5CA8-560E88364D97}"/>
              </a:ext>
            </a:extLst>
          </p:cNvPr>
          <p:cNvCxnSpPr/>
          <p:nvPr/>
        </p:nvCxnSpPr>
        <p:spPr>
          <a:xfrm>
            <a:off x="4655840" y="4725144"/>
            <a:ext cx="1368000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C1E2821-22E2-CB38-240B-C3C356DCB45C}"/>
              </a:ext>
            </a:extLst>
          </p:cNvPr>
          <p:cNvCxnSpPr/>
          <p:nvPr/>
        </p:nvCxnSpPr>
        <p:spPr>
          <a:xfrm flipV="1">
            <a:off x="2711624" y="4365104"/>
            <a:ext cx="0" cy="72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17E510A-2399-E439-E7E2-0A0A4BB0BA99}"/>
              </a:ext>
            </a:extLst>
          </p:cNvPr>
          <p:cNvCxnSpPr/>
          <p:nvPr/>
        </p:nvCxnSpPr>
        <p:spPr>
          <a:xfrm flipV="1">
            <a:off x="4655840" y="4365104"/>
            <a:ext cx="0" cy="72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D9DCB76-8A9E-A5A0-B404-2A5DB3049E11}"/>
              </a:ext>
            </a:extLst>
          </p:cNvPr>
          <p:cNvCxnSpPr/>
          <p:nvPr/>
        </p:nvCxnSpPr>
        <p:spPr>
          <a:xfrm flipV="1">
            <a:off x="6023992" y="4365104"/>
            <a:ext cx="0" cy="151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D77A0AE-3AA5-A23A-9BFC-FB8105AE8096}"/>
              </a:ext>
            </a:extLst>
          </p:cNvPr>
          <p:cNvCxnSpPr/>
          <p:nvPr/>
        </p:nvCxnSpPr>
        <p:spPr>
          <a:xfrm>
            <a:off x="2135561" y="4365104"/>
            <a:ext cx="3888000" cy="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692D337-E247-C40E-6D40-1A61B254F289}"/>
              </a:ext>
            </a:extLst>
          </p:cNvPr>
          <p:cNvCxnSpPr/>
          <p:nvPr/>
        </p:nvCxnSpPr>
        <p:spPr>
          <a:xfrm>
            <a:off x="2135561" y="4725144"/>
            <a:ext cx="576000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FEE29B0-E8A4-6358-BB8E-90E53B663288}"/>
              </a:ext>
            </a:extLst>
          </p:cNvPr>
          <p:cNvSpPr txBox="1"/>
          <p:nvPr/>
        </p:nvSpPr>
        <p:spPr>
          <a:xfrm>
            <a:off x="4655992" y="4725144"/>
            <a:ext cx="136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7.6</a:t>
            </a:r>
            <a:endParaRPr lang="en-GB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B2569D7-3152-67F7-D7C9-1D232D5830AB}"/>
              </a:ext>
            </a:extLst>
          </p:cNvPr>
          <p:cNvCxnSpPr/>
          <p:nvPr/>
        </p:nvCxnSpPr>
        <p:spPr>
          <a:xfrm>
            <a:off x="2711624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52B961F-1966-1775-387F-50E30DF83B66}"/>
              </a:ext>
            </a:extLst>
          </p:cNvPr>
          <p:cNvCxnSpPr/>
          <p:nvPr/>
        </p:nvCxnSpPr>
        <p:spPr>
          <a:xfrm>
            <a:off x="6023992" y="2636912"/>
            <a:ext cx="0" cy="1728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0D4B331-0853-E03B-1A84-4DCF4629DEA1}"/>
              </a:ext>
            </a:extLst>
          </p:cNvPr>
          <p:cNvSpPr txBox="1"/>
          <p:nvPr/>
        </p:nvSpPr>
        <p:spPr>
          <a:xfrm>
            <a:off x="1775561" y="4338659"/>
            <a:ext cx="3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0</a:t>
            </a:r>
            <a:endParaRPr lang="en-GB" sz="11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BE7B0EC-C132-709A-F6E7-6D4B4427A676}"/>
              </a:ext>
            </a:extLst>
          </p:cNvPr>
          <p:cNvSpPr txBox="1"/>
          <p:nvPr/>
        </p:nvSpPr>
        <p:spPr>
          <a:xfrm>
            <a:off x="2135261" y="5507940"/>
            <a:ext cx="388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LHC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EF30C8-2D3A-7F14-5244-CEFF683789EE}"/>
              </a:ext>
            </a:extLst>
          </p:cNvPr>
          <p:cNvCxnSpPr/>
          <p:nvPr/>
        </p:nvCxnSpPr>
        <p:spPr>
          <a:xfrm flipH="1" flipV="1">
            <a:off x="6383672" y="4365104"/>
            <a:ext cx="360" cy="72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C2CE57B-19CD-17B8-2FAD-664EB1A7A921}"/>
              </a:ext>
            </a:extLst>
          </p:cNvPr>
          <p:cNvSpPr txBox="1"/>
          <p:nvPr/>
        </p:nvSpPr>
        <p:spPr>
          <a:xfrm>
            <a:off x="5807968" y="4725144"/>
            <a:ext cx="7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1.8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894D02E-9D12-98D9-6251-96653EAF96CD}"/>
              </a:ext>
            </a:extLst>
          </p:cNvPr>
          <p:cNvSpPr txBox="1"/>
          <p:nvPr/>
        </p:nvSpPr>
        <p:spPr>
          <a:xfrm>
            <a:off x="6133824" y="4725144"/>
            <a:ext cx="7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1.2</a:t>
            </a:r>
            <a:endParaRPr lang="en-GB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E47A5AA-2F90-95DC-1F58-2A13CDD0F80B}"/>
              </a:ext>
            </a:extLst>
          </p:cNvPr>
          <p:cNvCxnSpPr/>
          <p:nvPr/>
        </p:nvCxnSpPr>
        <p:spPr>
          <a:xfrm>
            <a:off x="6384032" y="4727868"/>
            <a:ext cx="216000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7ADB34B-EB95-04F0-951C-016468CD188F}"/>
              </a:ext>
            </a:extLst>
          </p:cNvPr>
          <p:cNvCxnSpPr/>
          <p:nvPr/>
        </p:nvCxnSpPr>
        <p:spPr>
          <a:xfrm>
            <a:off x="6600056" y="4725144"/>
            <a:ext cx="576000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E79CE7D-938C-0513-E73D-E655DA274BB1}"/>
              </a:ext>
            </a:extLst>
          </p:cNvPr>
          <p:cNvCxnSpPr/>
          <p:nvPr/>
        </p:nvCxnSpPr>
        <p:spPr>
          <a:xfrm flipV="1">
            <a:off x="6600056" y="4005064"/>
            <a:ext cx="0" cy="108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AC57CCD-5680-36AF-0521-7873AFA59FCA}"/>
              </a:ext>
            </a:extLst>
          </p:cNvPr>
          <p:cNvCxnSpPr/>
          <p:nvPr/>
        </p:nvCxnSpPr>
        <p:spPr>
          <a:xfrm flipH="1" flipV="1">
            <a:off x="7176080" y="3645184"/>
            <a:ext cx="40" cy="14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5D468C2-9584-6BD5-E45A-CF6F4C8954E5}"/>
              </a:ext>
            </a:extLst>
          </p:cNvPr>
          <p:cNvCxnSpPr/>
          <p:nvPr/>
        </p:nvCxnSpPr>
        <p:spPr>
          <a:xfrm>
            <a:off x="6023992" y="4365104"/>
            <a:ext cx="360000" cy="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CB03124-7E5C-CB67-1343-DC69C739D8CB}"/>
              </a:ext>
            </a:extLst>
          </p:cNvPr>
          <p:cNvCxnSpPr/>
          <p:nvPr/>
        </p:nvCxnSpPr>
        <p:spPr>
          <a:xfrm>
            <a:off x="6023992" y="4725144"/>
            <a:ext cx="360000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3E63035B-BFFA-5465-B2BE-C9E661D2BBB1}"/>
              </a:ext>
            </a:extLst>
          </p:cNvPr>
          <p:cNvSpPr txBox="1"/>
          <p:nvPr/>
        </p:nvSpPr>
        <p:spPr>
          <a:xfrm>
            <a:off x="6600056" y="4725144"/>
            <a:ext cx="57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3.0</a:t>
            </a:r>
            <a:endParaRPr lang="en-GB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8DA4AC7-F538-590D-49D2-3670B8E4F15B}"/>
              </a:ext>
            </a:extLst>
          </p:cNvPr>
          <p:cNvCxnSpPr/>
          <p:nvPr/>
        </p:nvCxnSpPr>
        <p:spPr>
          <a:xfrm>
            <a:off x="6384032" y="4005064"/>
            <a:ext cx="216000" cy="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C75B821-1857-1131-0FA1-F84A44700A80}"/>
              </a:ext>
            </a:extLst>
          </p:cNvPr>
          <p:cNvCxnSpPr/>
          <p:nvPr/>
        </p:nvCxnSpPr>
        <p:spPr>
          <a:xfrm>
            <a:off x="6600056" y="3645024"/>
            <a:ext cx="576000" cy="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7E06B72-BDD0-7103-435D-3CAAF80DED88}"/>
              </a:ext>
            </a:extLst>
          </p:cNvPr>
          <p:cNvCxnSpPr/>
          <p:nvPr/>
        </p:nvCxnSpPr>
        <p:spPr>
          <a:xfrm>
            <a:off x="6384032" y="4005064"/>
            <a:ext cx="0" cy="360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D9A8B24-C6CC-BA86-47AA-FE4997BE49AD}"/>
              </a:ext>
            </a:extLst>
          </p:cNvPr>
          <p:cNvCxnSpPr/>
          <p:nvPr/>
        </p:nvCxnSpPr>
        <p:spPr>
          <a:xfrm flipH="1">
            <a:off x="6599699" y="3645024"/>
            <a:ext cx="357" cy="360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392BB532-79E3-B792-97E5-C12FA7AD7374}"/>
              </a:ext>
            </a:extLst>
          </p:cNvPr>
          <p:cNvCxnSpPr/>
          <p:nvPr/>
        </p:nvCxnSpPr>
        <p:spPr>
          <a:xfrm>
            <a:off x="7176120" y="3645104"/>
            <a:ext cx="360000" cy="720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E8D7D89-65E5-4ADF-6ED7-FED28F1172CF}"/>
              </a:ext>
            </a:extLst>
          </p:cNvPr>
          <p:cNvCxnSpPr/>
          <p:nvPr/>
        </p:nvCxnSpPr>
        <p:spPr>
          <a:xfrm>
            <a:off x="7176120" y="4727868"/>
            <a:ext cx="360000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4C321F17-EB8F-B850-5181-AAE6D3EAFD82}"/>
              </a:ext>
            </a:extLst>
          </p:cNvPr>
          <p:cNvSpPr txBox="1"/>
          <p:nvPr/>
        </p:nvSpPr>
        <p:spPr>
          <a:xfrm>
            <a:off x="7013268" y="4725144"/>
            <a:ext cx="68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2.2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DB2E1F8-6FEB-3C56-25E4-0DB6B603EE64}"/>
              </a:ext>
            </a:extLst>
          </p:cNvPr>
          <p:cNvCxnSpPr/>
          <p:nvPr/>
        </p:nvCxnSpPr>
        <p:spPr>
          <a:xfrm flipH="1" flipV="1">
            <a:off x="10487269" y="3861048"/>
            <a:ext cx="1219" cy="2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2C0C572-AF4A-D91F-7FB5-4DDF6329A22A}"/>
              </a:ext>
            </a:extLst>
          </p:cNvPr>
          <p:cNvCxnSpPr/>
          <p:nvPr/>
        </p:nvCxnSpPr>
        <p:spPr>
          <a:xfrm flipH="1" flipV="1">
            <a:off x="7536160" y="4365104"/>
            <a:ext cx="476" cy="151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072B2DC8-4E43-3BD1-9580-0B21050CF5B7}"/>
              </a:ext>
            </a:extLst>
          </p:cNvPr>
          <p:cNvSpPr txBox="1"/>
          <p:nvPr/>
        </p:nvSpPr>
        <p:spPr>
          <a:xfrm>
            <a:off x="6023992" y="5085184"/>
            <a:ext cx="151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8.2 s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67F86D9-FCC3-D666-137B-64A4D7C6C404}"/>
              </a:ext>
            </a:extLst>
          </p:cNvPr>
          <p:cNvCxnSpPr/>
          <p:nvPr/>
        </p:nvCxnSpPr>
        <p:spPr>
          <a:xfrm flipV="1">
            <a:off x="8112224" y="4365104"/>
            <a:ext cx="0" cy="72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F256BAFE-CC43-B718-E90E-82191771D433}"/>
              </a:ext>
            </a:extLst>
          </p:cNvPr>
          <p:cNvSpPr txBox="1"/>
          <p:nvPr/>
        </p:nvSpPr>
        <p:spPr>
          <a:xfrm>
            <a:off x="7536448" y="5085184"/>
            <a:ext cx="295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16.2 s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6574D9B-D23E-E736-2A6A-82C142332562}"/>
              </a:ext>
            </a:extLst>
          </p:cNvPr>
          <p:cNvCxnSpPr/>
          <p:nvPr/>
        </p:nvCxnSpPr>
        <p:spPr>
          <a:xfrm>
            <a:off x="8112224" y="4725144"/>
            <a:ext cx="648000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9D81976-A1BB-AC41-012D-91FE38DBAAC5}"/>
              </a:ext>
            </a:extLst>
          </p:cNvPr>
          <p:cNvCxnSpPr/>
          <p:nvPr/>
        </p:nvCxnSpPr>
        <p:spPr>
          <a:xfrm flipV="1">
            <a:off x="8760296" y="3861160"/>
            <a:ext cx="0" cy="12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516CFF0-1E45-1507-F2B9-9E385864F8EC}"/>
              </a:ext>
            </a:extLst>
          </p:cNvPr>
          <p:cNvCxnSpPr/>
          <p:nvPr/>
        </p:nvCxnSpPr>
        <p:spPr>
          <a:xfrm>
            <a:off x="7536160" y="4365104"/>
            <a:ext cx="576000" cy="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AFF8C7A-47DC-7BF9-5DFC-356C7E6EEA77}"/>
              </a:ext>
            </a:extLst>
          </p:cNvPr>
          <p:cNvCxnSpPr/>
          <p:nvPr/>
        </p:nvCxnSpPr>
        <p:spPr>
          <a:xfrm>
            <a:off x="7536160" y="4725144"/>
            <a:ext cx="576000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7D092F95-6B7D-2B3A-0E1E-C2E6CA6E841D}"/>
              </a:ext>
            </a:extLst>
          </p:cNvPr>
          <p:cNvSpPr txBox="1"/>
          <p:nvPr/>
        </p:nvSpPr>
        <p:spPr>
          <a:xfrm>
            <a:off x="8112296" y="4725144"/>
            <a:ext cx="6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3.4</a:t>
            </a:r>
            <a:endParaRPr lang="en-GB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7DB416C-C197-E64B-7DF9-94F5CE6D2E50}"/>
              </a:ext>
            </a:extLst>
          </p:cNvPr>
          <p:cNvCxnSpPr/>
          <p:nvPr/>
        </p:nvCxnSpPr>
        <p:spPr>
          <a:xfrm>
            <a:off x="8759939" y="3864441"/>
            <a:ext cx="1728000" cy="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FCB894F-A67E-E3BC-3E0C-C8FB8F240E62}"/>
              </a:ext>
            </a:extLst>
          </p:cNvPr>
          <p:cNvCxnSpPr/>
          <p:nvPr/>
        </p:nvCxnSpPr>
        <p:spPr>
          <a:xfrm>
            <a:off x="8112160" y="3645024"/>
            <a:ext cx="648000" cy="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47B4D083-284A-20B6-CF4B-8D8A9342EF09}"/>
              </a:ext>
            </a:extLst>
          </p:cNvPr>
          <p:cNvCxnSpPr/>
          <p:nvPr/>
        </p:nvCxnSpPr>
        <p:spPr>
          <a:xfrm flipH="1">
            <a:off x="8759939" y="3645024"/>
            <a:ext cx="357" cy="216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668C0D8-FC3E-5E9F-449D-093A586C5411}"/>
              </a:ext>
            </a:extLst>
          </p:cNvPr>
          <p:cNvCxnSpPr/>
          <p:nvPr/>
        </p:nvCxnSpPr>
        <p:spPr>
          <a:xfrm flipH="1">
            <a:off x="8112224" y="3645104"/>
            <a:ext cx="943" cy="720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0DE363CB-1A7A-92AC-4505-B2551CCD5900}"/>
              </a:ext>
            </a:extLst>
          </p:cNvPr>
          <p:cNvCxnSpPr/>
          <p:nvPr/>
        </p:nvCxnSpPr>
        <p:spPr>
          <a:xfrm>
            <a:off x="10488487" y="3861048"/>
            <a:ext cx="1" cy="504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198A18C6-9DD4-C941-0FCC-C6E38CB86ADB}"/>
              </a:ext>
            </a:extLst>
          </p:cNvPr>
          <p:cNvCxnSpPr/>
          <p:nvPr/>
        </p:nvCxnSpPr>
        <p:spPr>
          <a:xfrm>
            <a:off x="8760296" y="4725144"/>
            <a:ext cx="1728000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FA0E0A07-289C-6355-70FE-4403CA99BD99}"/>
              </a:ext>
            </a:extLst>
          </p:cNvPr>
          <p:cNvSpPr txBox="1"/>
          <p:nvPr/>
        </p:nvSpPr>
        <p:spPr>
          <a:xfrm>
            <a:off x="8760296" y="4725144"/>
            <a:ext cx="172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9.6</a:t>
            </a:r>
            <a:endParaRPr lang="en-GB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0D5139B-3536-22C7-8707-77C700BBAAD9}"/>
              </a:ext>
            </a:extLst>
          </p:cNvPr>
          <p:cNvSpPr txBox="1"/>
          <p:nvPr/>
        </p:nvSpPr>
        <p:spPr>
          <a:xfrm>
            <a:off x="7536160" y="4725144"/>
            <a:ext cx="57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3.2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1D6C3A3B-4E53-FF31-19B9-0E4F51F6A935}"/>
              </a:ext>
            </a:extLst>
          </p:cNvPr>
          <p:cNvCxnSpPr/>
          <p:nvPr/>
        </p:nvCxnSpPr>
        <p:spPr>
          <a:xfrm>
            <a:off x="2783632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F2D0A02-6618-AF57-253A-E7A654B4FE65}"/>
              </a:ext>
            </a:extLst>
          </p:cNvPr>
          <p:cNvCxnSpPr/>
          <p:nvPr/>
        </p:nvCxnSpPr>
        <p:spPr>
          <a:xfrm>
            <a:off x="2855640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7045D41D-AD41-7899-D958-C7E40F19A41C}"/>
              </a:ext>
            </a:extLst>
          </p:cNvPr>
          <p:cNvCxnSpPr/>
          <p:nvPr/>
        </p:nvCxnSpPr>
        <p:spPr>
          <a:xfrm>
            <a:off x="2927648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C12C1713-8F0E-F92F-51B4-EC49B00CDDF8}"/>
              </a:ext>
            </a:extLst>
          </p:cNvPr>
          <p:cNvCxnSpPr/>
          <p:nvPr/>
        </p:nvCxnSpPr>
        <p:spPr>
          <a:xfrm>
            <a:off x="2999656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78E527F6-33E9-8D00-F025-E1F7AAE7E479}"/>
              </a:ext>
            </a:extLst>
          </p:cNvPr>
          <p:cNvCxnSpPr/>
          <p:nvPr/>
        </p:nvCxnSpPr>
        <p:spPr>
          <a:xfrm>
            <a:off x="3071664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5B145336-25D2-43DC-07BA-14CFDCADF63F}"/>
              </a:ext>
            </a:extLst>
          </p:cNvPr>
          <p:cNvCxnSpPr/>
          <p:nvPr/>
        </p:nvCxnSpPr>
        <p:spPr>
          <a:xfrm>
            <a:off x="3143672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75C983A3-4F4C-5CA1-1193-564EF4FBAAD4}"/>
              </a:ext>
            </a:extLst>
          </p:cNvPr>
          <p:cNvCxnSpPr/>
          <p:nvPr/>
        </p:nvCxnSpPr>
        <p:spPr>
          <a:xfrm>
            <a:off x="3215680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2131EA60-E852-2798-AEB3-0ED62BA38BF9}"/>
              </a:ext>
            </a:extLst>
          </p:cNvPr>
          <p:cNvCxnSpPr/>
          <p:nvPr/>
        </p:nvCxnSpPr>
        <p:spPr>
          <a:xfrm>
            <a:off x="3287688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FF702845-7B8A-5069-CCB1-AB66A0AE2DEE}"/>
              </a:ext>
            </a:extLst>
          </p:cNvPr>
          <p:cNvCxnSpPr/>
          <p:nvPr/>
        </p:nvCxnSpPr>
        <p:spPr>
          <a:xfrm>
            <a:off x="3359696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3EB9710B-8307-84D1-4225-639C10A5515D}"/>
              </a:ext>
            </a:extLst>
          </p:cNvPr>
          <p:cNvCxnSpPr/>
          <p:nvPr/>
        </p:nvCxnSpPr>
        <p:spPr>
          <a:xfrm>
            <a:off x="3431704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D6D8E761-146A-416A-15A5-1A684B8F4091}"/>
              </a:ext>
            </a:extLst>
          </p:cNvPr>
          <p:cNvCxnSpPr/>
          <p:nvPr/>
        </p:nvCxnSpPr>
        <p:spPr>
          <a:xfrm>
            <a:off x="3503712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B5B463B-0956-84FC-9373-351386CC7DFB}"/>
              </a:ext>
            </a:extLst>
          </p:cNvPr>
          <p:cNvCxnSpPr/>
          <p:nvPr/>
        </p:nvCxnSpPr>
        <p:spPr>
          <a:xfrm>
            <a:off x="3575720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AA539195-B273-C318-E630-C2EE44A1D60A}"/>
              </a:ext>
            </a:extLst>
          </p:cNvPr>
          <p:cNvCxnSpPr/>
          <p:nvPr/>
        </p:nvCxnSpPr>
        <p:spPr>
          <a:xfrm>
            <a:off x="3647728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44D80939-63B1-67B1-277F-A7851D79EF56}"/>
              </a:ext>
            </a:extLst>
          </p:cNvPr>
          <p:cNvCxnSpPr/>
          <p:nvPr/>
        </p:nvCxnSpPr>
        <p:spPr>
          <a:xfrm>
            <a:off x="3719736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5CF4A71A-9D32-36A7-DB6D-7100CA4FDFA3}"/>
              </a:ext>
            </a:extLst>
          </p:cNvPr>
          <p:cNvCxnSpPr/>
          <p:nvPr/>
        </p:nvCxnSpPr>
        <p:spPr>
          <a:xfrm>
            <a:off x="3791744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D895474-DAFE-456D-0176-A3EC395E2E44}"/>
              </a:ext>
            </a:extLst>
          </p:cNvPr>
          <p:cNvCxnSpPr/>
          <p:nvPr/>
        </p:nvCxnSpPr>
        <p:spPr>
          <a:xfrm>
            <a:off x="3863752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042275E5-CD6F-8375-90C4-D7744F310B43}"/>
              </a:ext>
            </a:extLst>
          </p:cNvPr>
          <p:cNvCxnSpPr/>
          <p:nvPr/>
        </p:nvCxnSpPr>
        <p:spPr>
          <a:xfrm>
            <a:off x="3935760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97DACBB6-705B-7072-ED43-B69E12C163B8}"/>
              </a:ext>
            </a:extLst>
          </p:cNvPr>
          <p:cNvCxnSpPr/>
          <p:nvPr/>
        </p:nvCxnSpPr>
        <p:spPr>
          <a:xfrm>
            <a:off x="4007768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3C6284CA-F010-D478-CD86-F534C7A22109}"/>
              </a:ext>
            </a:extLst>
          </p:cNvPr>
          <p:cNvCxnSpPr/>
          <p:nvPr/>
        </p:nvCxnSpPr>
        <p:spPr>
          <a:xfrm>
            <a:off x="4079776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686D065F-DE79-5D32-CCCB-0E09066EF17A}"/>
              </a:ext>
            </a:extLst>
          </p:cNvPr>
          <p:cNvCxnSpPr/>
          <p:nvPr/>
        </p:nvCxnSpPr>
        <p:spPr>
          <a:xfrm>
            <a:off x="4151784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561F9A8A-59A3-8C4C-EC7F-11C4D2AB489D}"/>
              </a:ext>
            </a:extLst>
          </p:cNvPr>
          <p:cNvCxnSpPr/>
          <p:nvPr/>
        </p:nvCxnSpPr>
        <p:spPr>
          <a:xfrm>
            <a:off x="4223792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3C3C8E1-5B1A-2803-C60D-BF24FDC2EC0D}"/>
              </a:ext>
            </a:extLst>
          </p:cNvPr>
          <p:cNvCxnSpPr/>
          <p:nvPr/>
        </p:nvCxnSpPr>
        <p:spPr>
          <a:xfrm>
            <a:off x="4295800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53BACF1-5175-F23D-004E-78C534F98F75}"/>
              </a:ext>
            </a:extLst>
          </p:cNvPr>
          <p:cNvCxnSpPr/>
          <p:nvPr/>
        </p:nvCxnSpPr>
        <p:spPr>
          <a:xfrm>
            <a:off x="4367808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A6104C20-7CC4-FF17-ACB4-CD1E1C79F469}"/>
              </a:ext>
            </a:extLst>
          </p:cNvPr>
          <p:cNvCxnSpPr/>
          <p:nvPr/>
        </p:nvCxnSpPr>
        <p:spPr>
          <a:xfrm>
            <a:off x="4439816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4423DFA4-9C8D-7B83-83F6-421B6D8153D4}"/>
              </a:ext>
            </a:extLst>
          </p:cNvPr>
          <p:cNvCxnSpPr/>
          <p:nvPr/>
        </p:nvCxnSpPr>
        <p:spPr>
          <a:xfrm>
            <a:off x="4511824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BAA48F1A-B9FC-AF14-517C-7A72630F001C}"/>
              </a:ext>
            </a:extLst>
          </p:cNvPr>
          <p:cNvCxnSpPr/>
          <p:nvPr/>
        </p:nvCxnSpPr>
        <p:spPr>
          <a:xfrm>
            <a:off x="4583832" y="3212976"/>
            <a:ext cx="0" cy="1152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505734F8-A302-A0FC-73E5-B9ED909C2F08}"/>
              </a:ext>
            </a:extLst>
          </p:cNvPr>
          <p:cNvCxnSpPr/>
          <p:nvPr/>
        </p:nvCxnSpPr>
        <p:spPr>
          <a:xfrm>
            <a:off x="4655840" y="2636912"/>
            <a:ext cx="0" cy="1728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F274BA4-B1BE-BC91-94FD-6B471AC05379}"/>
              </a:ext>
            </a:extLst>
          </p:cNvPr>
          <p:cNvCxnSpPr/>
          <p:nvPr/>
        </p:nvCxnSpPr>
        <p:spPr>
          <a:xfrm>
            <a:off x="4727848" y="2636912"/>
            <a:ext cx="0" cy="1728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4CB11E98-6F42-EE31-4B1E-A3C507B65178}"/>
              </a:ext>
            </a:extLst>
          </p:cNvPr>
          <p:cNvCxnSpPr/>
          <p:nvPr/>
        </p:nvCxnSpPr>
        <p:spPr>
          <a:xfrm>
            <a:off x="4799856" y="2636912"/>
            <a:ext cx="0" cy="1728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27CDC465-E0B7-5CA9-B464-50B18F60B75D}"/>
              </a:ext>
            </a:extLst>
          </p:cNvPr>
          <p:cNvCxnSpPr/>
          <p:nvPr/>
        </p:nvCxnSpPr>
        <p:spPr>
          <a:xfrm>
            <a:off x="4871864" y="2636912"/>
            <a:ext cx="0" cy="1728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1F029517-2EDE-606A-5F67-380D6C1B5D49}"/>
              </a:ext>
            </a:extLst>
          </p:cNvPr>
          <p:cNvCxnSpPr/>
          <p:nvPr/>
        </p:nvCxnSpPr>
        <p:spPr>
          <a:xfrm>
            <a:off x="4943872" y="2636912"/>
            <a:ext cx="0" cy="1728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14EC249C-80F5-BF12-D833-BE2FC26A4928}"/>
              </a:ext>
            </a:extLst>
          </p:cNvPr>
          <p:cNvCxnSpPr/>
          <p:nvPr/>
        </p:nvCxnSpPr>
        <p:spPr>
          <a:xfrm>
            <a:off x="5015880" y="2636912"/>
            <a:ext cx="0" cy="1728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47FF0043-2FCE-D903-2E6B-3D3FE0BCB823}"/>
              </a:ext>
            </a:extLst>
          </p:cNvPr>
          <p:cNvCxnSpPr/>
          <p:nvPr/>
        </p:nvCxnSpPr>
        <p:spPr>
          <a:xfrm>
            <a:off x="5087888" y="2636912"/>
            <a:ext cx="0" cy="1728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376C355F-1D86-D2AA-5E44-897C59E8C664}"/>
              </a:ext>
            </a:extLst>
          </p:cNvPr>
          <p:cNvCxnSpPr/>
          <p:nvPr/>
        </p:nvCxnSpPr>
        <p:spPr>
          <a:xfrm>
            <a:off x="5159896" y="2636912"/>
            <a:ext cx="0" cy="1728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F35C427A-37EF-29CA-EF69-784760FE9B50}"/>
              </a:ext>
            </a:extLst>
          </p:cNvPr>
          <p:cNvCxnSpPr/>
          <p:nvPr/>
        </p:nvCxnSpPr>
        <p:spPr>
          <a:xfrm>
            <a:off x="5231904" y="2636912"/>
            <a:ext cx="0" cy="1728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88C36769-A784-EB18-D95A-D42AA4B00D2D}"/>
              </a:ext>
            </a:extLst>
          </p:cNvPr>
          <p:cNvCxnSpPr/>
          <p:nvPr/>
        </p:nvCxnSpPr>
        <p:spPr>
          <a:xfrm>
            <a:off x="5303912" y="2636912"/>
            <a:ext cx="0" cy="1728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D858ED3D-0DB5-BA4E-9D22-2242352AA657}"/>
              </a:ext>
            </a:extLst>
          </p:cNvPr>
          <p:cNvCxnSpPr/>
          <p:nvPr/>
        </p:nvCxnSpPr>
        <p:spPr>
          <a:xfrm>
            <a:off x="5375920" y="2636912"/>
            <a:ext cx="0" cy="1728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1C010A75-A63F-FB94-920A-1C7A8D33BE1E}"/>
              </a:ext>
            </a:extLst>
          </p:cNvPr>
          <p:cNvCxnSpPr/>
          <p:nvPr/>
        </p:nvCxnSpPr>
        <p:spPr>
          <a:xfrm>
            <a:off x="5447928" y="2636912"/>
            <a:ext cx="0" cy="1728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3602CE1B-0B78-FFB9-A7C2-490B764C9D09}"/>
              </a:ext>
            </a:extLst>
          </p:cNvPr>
          <p:cNvCxnSpPr/>
          <p:nvPr/>
        </p:nvCxnSpPr>
        <p:spPr>
          <a:xfrm>
            <a:off x="5519936" y="2636912"/>
            <a:ext cx="0" cy="1728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0F4FE766-D37E-DDB3-B1CD-D2C5FA844EFC}"/>
              </a:ext>
            </a:extLst>
          </p:cNvPr>
          <p:cNvCxnSpPr/>
          <p:nvPr/>
        </p:nvCxnSpPr>
        <p:spPr>
          <a:xfrm>
            <a:off x="5591944" y="2636912"/>
            <a:ext cx="0" cy="1728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F2CEEEDC-5861-B9A8-C38D-990D548DB5BC}"/>
              </a:ext>
            </a:extLst>
          </p:cNvPr>
          <p:cNvCxnSpPr/>
          <p:nvPr/>
        </p:nvCxnSpPr>
        <p:spPr>
          <a:xfrm>
            <a:off x="5663952" y="2636912"/>
            <a:ext cx="0" cy="1728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822A6824-0E67-E1FD-2202-714B7811AE79}"/>
              </a:ext>
            </a:extLst>
          </p:cNvPr>
          <p:cNvCxnSpPr/>
          <p:nvPr/>
        </p:nvCxnSpPr>
        <p:spPr>
          <a:xfrm>
            <a:off x="5735960" y="2636912"/>
            <a:ext cx="0" cy="1728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F7A3F505-4C72-9FEB-F3D2-063E7B47B2A6}"/>
              </a:ext>
            </a:extLst>
          </p:cNvPr>
          <p:cNvCxnSpPr/>
          <p:nvPr/>
        </p:nvCxnSpPr>
        <p:spPr>
          <a:xfrm>
            <a:off x="5807968" y="2636912"/>
            <a:ext cx="0" cy="1728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A4350139-F317-3E01-11D0-7E8CE3B9A02A}"/>
              </a:ext>
            </a:extLst>
          </p:cNvPr>
          <p:cNvCxnSpPr/>
          <p:nvPr/>
        </p:nvCxnSpPr>
        <p:spPr>
          <a:xfrm>
            <a:off x="5879976" y="2636912"/>
            <a:ext cx="0" cy="1728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E5F71DC6-325F-B8F3-389B-8CC1B23BA521}"/>
              </a:ext>
            </a:extLst>
          </p:cNvPr>
          <p:cNvCxnSpPr/>
          <p:nvPr/>
        </p:nvCxnSpPr>
        <p:spPr>
          <a:xfrm>
            <a:off x="5951984" y="2636912"/>
            <a:ext cx="0" cy="172800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angle 110">
            <a:extLst>
              <a:ext uri="{FF2B5EF4-FFF2-40B4-BE49-F238E27FC236}">
                <a16:creationId xmlns:a16="http://schemas.microsoft.com/office/drawing/2014/main" id="{819FB005-5582-69F2-7B09-2E2047A07F49}"/>
              </a:ext>
            </a:extLst>
          </p:cNvPr>
          <p:cNvSpPr/>
          <p:nvPr/>
        </p:nvSpPr>
        <p:spPr>
          <a:xfrm>
            <a:off x="3110331" y="3573016"/>
            <a:ext cx="2520000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GB" sz="1400" dirty="0"/>
              <a:t>9.8 </a:t>
            </a:r>
            <a:r>
              <a:rPr lang="el-GR" sz="1400" dirty="0"/>
              <a:t>μ</a:t>
            </a:r>
            <a:r>
              <a:rPr lang="en-GB" sz="1400" dirty="0"/>
              <a:t>s / 23.04 </a:t>
            </a:r>
            <a:r>
              <a:rPr lang="el-GR" sz="1400" dirty="0"/>
              <a:t>μ</a:t>
            </a:r>
            <a:r>
              <a:rPr lang="en-GB" sz="1400" dirty="0"/>
              <a:t>s (43.4 kHz) or</a:t>
            </a:r>
          </a:p>
          <a:p>
            <a:pPr algn="ctr"/>
            <a:r>
              <a:rPr lang="fr-FR" sz="1400" dirty="0"/>
              <a:t>2.75 </a:t>
            </a:r>
            <a:r>
              <a:rPr lang="el-GR" sz="1400" dirty="0"/>
              <a:t>μ</a:t>
            </a:r>
            <a:r>
              <a:rPr lang="en-GB" sz="1400" dirty="0"/>
              <a:t>s / 5.76 </a:t>
            </a:r>
            <a:r>
              <a:rPr lang="el-GR" sz="1400" dirty="0"/>
              <a:t>μ</a:t>
            </a:r>
            <a:r>
              <a:rPr lang="en-GB" sz="1400" dirty="0"/>
              <a:t>s (173.6 kHz) 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F881124-213B-8DE4-A8CD-8FDED611A45A}"/>
              </a:ext>
            </a:extLst>
          </p:cNvPr>
          <p:cNvSpPr txBox="1"/>
          <p:nvPr/>
        </p:nvSpPr>
        <p:spPr>
          <a:xfrm>
            <a:off x="6023992" y="5507940"/>
            <a:ext cx="1511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SHIP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A4AECC5-0586-D5F0-3F37-817454B5061D}"/>
              </a:ext>
            </a:extLst>
          </p:cNvPr>
          <p:cNvSpPr txBox="1"/>
          <p:nvPr/>
        </p:nvSpPr>
        <p:spPr>
          <a:xfrm>
            <a:off x="7536160" y="5507940"/>
            <a:ext cx="295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FT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D641F839-F14F-BF3B-96E1-14F58086EDB6}"/>
              </a:ext>
            </a:extLst>
          </p:cNvPr>
          <p:cNvCxnSpPr/>
          <p:nvPr/>
        </p:nvCxnSpPr>
        <p:spPr>
          <a:xfrm>
            <a:off x="10488488" y="4365104"/>
            <a:ext cx="216000" cy="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5" name="Picture 114">
            <a:extLst>
              <a:ext uri="{FF2B5EF4-FFF2-40B4-BE49-F238E27FC236}">
                <a16:creationId xmlns:a16="http://schemas.microsoft.com/office/drawing/2014/main" id="{8D89D1E7-C2AF-9322-2262-C4D3732740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611" y="344268"/>
            <a:ext cx="4403737" cy="2880000"/>
          </a:xfrm>
          <a:prstGeom prst="rect">
            <a:avLst/>
          </a:prstGeom>
        </p:spPr>
      </p:pic>
      <p:sp>
        <p:nvSpPr>
          <p:cNvPr id="116" name="TextBox 115">
            <a:extLst>
              <a:ext uri="{FF2B5EF4-FFF2-40B4-BE49-F238E27FC236}">
                <a16:creationId xmlns:a16="http://schemas.microsoft.com/office/drawing/2014/main" id="{5FDEA5C6-66D9-DB32-E0FA-03004600B41B}"/>
              </a:ext>
            </a:extLst>
          </p:cNvPr>
          <p:cNvSpPr txBox="1"/>
          <p:nvPr/>
        </p:nvSpPr>
        <p:spPr>
          <a:xfrm>
            <a:off x="8472264" y="476672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Average power limited to 750 kW due to 350 mm coaxial lines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9FCBA22-4D21-DBC0-C711-DE75C9DE310E}"/>
              </a:ext>
            </a:extLst>
          </p:cNvPr>
          <p:cNvSpPr txBox="1"/>
          <p:nvPr/>
        </p:nvSpPr>
        <p:spPr>
          <a:xfrm>
            <a:off x="551387" y="2430423"/>
            <a:ext cx="153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1600 kW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FE4C339-6DFC-C756-D361-1E92B9561F0F}"/>
              </a:ext>
            </a:extLst>
          </p:cNvPr>
          <p:cNvSpPr/>
          <p:nvPr/>
        </p:nvSpPr>
        <p:spPr>
          <a:xfrm rot="20267038">
            <a:off x="1434611" y="2486774"/>
            <a:ext cx="8425541" cy="2585323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This kind of cycling is a killer for the RF power amplifiers</a:t>
            </a:r>
            <a:endParaRPr lang="en-GB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642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986EDF1-3051-633B-B6B7-A0342FC1C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F2C4EB-D5A7-BF13-A2DC-E27FC68F9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B61C1-69AC-82BC-B94B-3495EF6E3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D8B300-BC0F-2AB4-1AFA-4F543C8EE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B7B1E7EF-C6CB-5856-348E-2A64EEF2153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38"/>
          <a:stretch/>
        </p:blipFill>
        <p:spPr>
          <a:xfrm>
            <a:off x="5159896" y="662343"/>
            <a:ext cx="6459489" cy="514596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916DF10-9E2A-DD97-DAC2-418821B77D88}"/>
              </a:ext>
            </a:extLst>
          </p:cNvPr>
          <p:cNvSpPr/>
          <p:nvPr/>
        </p:nvSpPr>
        <p:spPr>
          <a:xfrm>
            <a:off x="5159896" y="4509120"/>
            <a:ext cx="6624117" cy="129918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5DF96D-887C-5447-CC67-6A0A6B69C2E4}"/>
              </a:ext>
            </a:extLst>
          </p:cNvPr>
          <p:cNvSpPr txBox="1"/>
          <p:nvPr/>
        </p:nvSpPr>
        <p:spPr>
          <a:xfrm>
            <a:off x="5159896" y="416122"/>
            <a:ext cx="187220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Above Ground</a:t>
            </a:r>
            <a:endParaRPr lang="en-GB" sz="16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271F9A-08F6-E158-F50C-3660B8329E5F}"/>
              </a:ext>
            </a:extLst>
          </p:cNvPr>
          <p:cNvSpPr txBox="1"/>
          <p:nvPr/>
        </p:nvSpPr>
        <p:spPr>
          <a:xfrm>
            <a:off x="5148420" y="4245887"/>
            <a:ext cx="187220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Tunnel</a:t>
            </a:r>
            <a:endParaRPr lang="en-GB" sz="16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Content Placeholder 1">
            <a:extLst>
              <a:ext uri="{FF2B5EF4-FFF2-40B4-BE49-F238E27FC236}">
                <a16:creationId xmlns:a16="http://schemas.microsoft.com/office/drawing/2014/main" id="{3AC77514-4F46-A5C6-F092-F763E86DB96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407988" y="2222500"/>
            <a:ext cx="4464050" cy="3348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046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66B25-7425-FC41-4F51-969B3D7C6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2x Transmitters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6AFF8-2A2A-D20E-D5BC-4815FEA801E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One Transmitter is composed of </a:t>
            </a:r>
          </a:p>
          <a:p>
            <a:pPr lvl="1"/>
            <a:r>
              <a:rPr lang="en-GB" dirty="0"/>
              <a:t>16 x 160 kW RF amplifiers</a:t>
            </a:r>
          </a:p>
          <a:p>
            <a:r>
              <a:rPr lang="en-GB" dirty="0"/>
              <a:t>One RF amplifier is composed of </a:t>
            </a:r>
          </a:p>
          <a:p>
            <a:pPr lvl="1"/>
            <a:r>
              <a:rPr lang="en-GB" dirty="0"/>
              <a:t>1:80 cavity splitter</a:t>
            </a:r>
          </a:p>
          <a:p>
            <a:pPr lvl="1"/>
            <a:r>
              <a:rPr lang="en-US" dirty="0"/>
              <a:t>80 x </a:t>
            </a:r>
            <a:r>
              <a:rPr lang="en-GB" dirty="0"/>
              <a:t>2 kW RF blocs (</a:t>
            </a:r>
            <a:r>
              <a:rPr lang="en-US" dirty="0"/>
              <a:t>160 transistors)</a:t>
            </a:r>
          </a:p>
          <a:p>
            <a:pPr lvl="1"/>
            <a:r>
              <a:rPr lang="en-GB" dirty="0"/>
              <a:t>80:1 cavity combiner</a:t>
            </a:r>
          </a:p>
          <a:p>
            <a:r>
              <a:rPr lang="en-GB" dirty="0"/>
              <a:t>In total</a:t>
            </a:r>
          </a:p>
          <a:p>
            <a:pPr lvl="1"/>
            <a:r>
              <a:rPr lang="en-GB" dirty="0"/>
              <a:t>Two transmitters</a:t>
            </a:r>
          </a:p>
          <a:p>
            <a:pPr lvl="1"/>
            <a:r>
              <a:rPr lang="en-GB" dirty="0"/>
              <a:t>32 RF amplifiers</a:t>
            </a:r>
          </a:p>
          <a:p>
            <a:pPr lvl="1"/>
            <a:r>
              <a:rPr lang="en-US" dirty="0"/>
              <a:t>2560 RF blocs</a:t>
            </a:r>
            <a:endParaRPr lang="en-GB" dirty="0"/>
          </a:p>
          <a:p>
            <a:pPr lvl="1"/>
            <a:r>
              <a:rPr lang="en-GB" b="1" u="sng" dirty="0"/>
              <a:t>5120 transistors</a:t>
            </a:r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9575B1-A326-42BA-8547-2923587B3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045BC6-FF74-93C4-A01F-E7F68C34F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D80809-EE46-0684-495D-BE1C52A07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E191EE0-615F-5DAF-C3B3-8168C997D781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7403278" y="355454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2C84182-10B6-8BD1-3D7B-DE33BC3BA79C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7586158" y="378497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C5D4ACC-CF44-7B28-859E-D658274630DF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8499537" y="355454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8DDBDFF-8144-AB66-5FF6-6A6CDCA5A03C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7951918" y="3988763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4EE0532-B117-1704-0E23-821618ADEC14}"/>
              </a:ext>
            </a:extLst>
          </p:cNvPr>
          <p:cNvCxnSpPr>
            <a:cxnSpLocks/>
            <a:endCxn id="43" idx="0"/>
          </p:cNvCxnSpPr>
          <p:nvPr/>
        </p:nvCxnSpPr>
        <p:spPr bwMode="auto">
          <a:xfrm rot="5400000">
            <a:off x="8646876" y="2177472"/>
            <a:ext cx="270665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B236547-CC3E-AFB8-6EEB-DE10162C0A64}"/>
              </a:ext>
            </a:extLst>
          </p:cNvPr>
          <p:cNvSpPr txBox="1"/>
          <p:nvPr/>
        </p:nvSpPr>
        <p:spPr>
          <a:xfrm>
            <a:off x="8317678" y="1811952"/>
            <a:ext cx="962123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+mn-lt"/>
              </a:rPr>
              <a:t>From Beam Control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95AC18F-A603-A0B8-F8EB-A400FA8BB26F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8317678" y="378497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C6110CD-EBDE-3BA8-5780-B2D922B1DFD4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7769038" y="355454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EE1A563-DF57-9E74-6C05-7145E3F08559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8134798" y="355454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8311F496-83B7-5937-3180-347AD40BB336}"/>
              </a:ext>
            </a:extLst>
          </p:cNvPr>
          <p:cNvSpPr/>
          <p:nvPr/>
        </p:nvSpPr>
        <p:spPr bwMode="auto">
          <a:xfrm rot="10800000">
            <a:off x="731183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590E8F7F-A1E4-40DE-2881-2850EB7EF596}"/>
              </a:ext>
            </a:extLst>
          </p:cNvPr>
          <p:cNvSpPr/>
          <p:nvPr/>
        </p:nvSpPr>
        <p:spPr bwMode="auto">
          <a:xfrm rot="10800000">
            <a:off x="749471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1CD05AD5-3784-AD20-3A0A-451AAF7F13AF}"/>
              </a:ext>
            </a:extLst>
          </p:cNvPr>
          <p:cNvSpPr/>
          <p:nvPr/>
        </p:nvSpPr>
        <p:spPr bwMode="auto">
          <a:xfrm rot="10800000">
            <a:off x="767759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49C43FFC-4D52-1B14-BEC4-318560B5B91B}"/>
              </a:ext>
            </a:extLst>
          </p:cNvPr>
          <p:cNvSpPr/>
          <p:nvPr/>
        </p:nvSpPr>
        <p:spPr bwMode="auto">
          <a:xfrm rot="10800000">
            <a:off x="786047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FA1F9856-5954-7BD2-9D73-44F3F0B7329C}"/>
              </a:ext>
            </a:extLst>
          </p:cNvPr>
          <p:cNvSpPr/>
          <p:nvPr/>
        </p:nvSpPr>
        <p:spPr bwMode="auto">
          <a:xfrm rot="10800000">
            <a:off x="804335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B974C736-6B5B-1CC5-E5CD-6824346588BB}"/>
              </a:ext>
            </a:extLst>
          </p:cNvPr>
          <p:cNvSpPr/>
          <p:nvPr/>
        </p:nvSpPr>
        <p:spPr bwMode="auto">
          <a:xfrm rot="10800000">
            <a:off x="822623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046ACBAD-FFFE-87E5-D976-CC35FC366CC8}"/>
              </a:ext>
            </a:extLst>
          </p:cNvPr>
          <p:cNvSpPr/>
          <p:nvPr/>
        </p:nvSpPr>
        <p:spPr bwMode="auto">
          <a:xfrm rot="10800000">
            <a:off x="840911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A67E4BEA-EAC1-DDE4-F6AD-12D7C3A013DE}"/>
              </a:ext>
            </a:extLst>
          </p:cNvPr>
          <p:cNvSpPr/>
          <p:nvPr/>
        </p:nvSpPr>
        <p:spPr bwMode="auto">
          <a:xfrm rot="10800000">
            <a:off x="859199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CC0005F-6464-0857-A9A7-FBEAB42DCE87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8866318" y="355454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D9E105C-FBD8-8B9B-AE94-573CE1FAFF74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049198" y="378497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288E9C9-DED1-1E80-BA57-4A5F235598F6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958927" y="355454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886DDA2-A242-F350-A9DB-97C3A363A333}"/>
              </a:ext>
            </a:extLst>
          </p:cNvPr>
          <p:cNvCxnSpPr>
            <a:cxnSpLocks/>
          </p:cNvCxnSpPr>
          <p:nvPr/>
        </p:nvCxnSpPr>
        <p:spPr bwMode="auto">
          <a:xfrm>
            <a:off x="9140638" y="3897323"/>
            <a:ext cx="73152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21E9AF1-000B-435A-03E4-0F6CCD00961E}"/>
              </a:ext>
            </a:extLst>
          </p:cNvPr>
          <p:cNvCxnSpPr>
            <a:cxnSpLocks/>
          </p:cNvCxnSpPr>
          <p:nvPr/>
        </p:nvCxnSpPr>
        <p:spPr bwMode="auto">
          <a:xfrm>
            <a:off x="8043358" y="4080203"/>
            <a:ext cx="146304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E2BB5A2-6564-253C-C2A4-E5683E6FA1F5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414958" y="3988763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1D7F744-3423-BEBE-9F1C-3F504109DB15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780718" y="378497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4B67C40-FD6F-8381-FF14-D1EA61C63778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229232" y="355454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9E6A16E-9064-4AC2-7BDF-47D460DFBFF5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597838" y="355454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E7A34E49-8D85-A65E-E235-48FB1253ABD4}"/>
              </a:ext>
            </a:extLst>
          </p:cNvPr>
          <p:cNvSpPr/>
          <p:nvPr/>
        </p:nvSpPr>
        <p:spPr bwMode="auto">
          <a:xfrm rot="10800000">
            <a:off x="877487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0271FC7E-7D70-0E9A-691A-E842DDEF3405}"/>
              </a:ext>
            </a:extLst>
          </p:cNvPr>
          <p:cNvSpPr/>
          <p:nvPr/>
        </p:nvSpPr>
        <p:spPr bwMode="auto">
          <a:xfrm rot="10800000">
            <a:off x="895775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E5C64BD9-AD40-58C8-DCA5-D28C42A9DCA6}"/>
              </a:ext>
            </a:extLst>
          </p:cNvPr>
          <p:cNvSpPr/>
          <p:nvPr/>
        </p:nvSpPr>
        <p:spPr bwMode="auto">
          <a:xfrm rot="10800000">
            <a:off x="914063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7" name="Isosceles Triangle 36">
            <a:extLst>
              <a:ext uri="{FF2B5EF4-FFF2-40B4-BE49-F238E27FC236}">
                <a16:creationId xmlns:a16="http://schemas.microsoft.com/office/drawing/2014/main" id="{CDC8DA2F-15A1-26C6-28BD-81A6E51B9739}"/>
              </a:ext>
            </a:extLst>
          </p:cNvPr>
          <p:cNvSpPr/>
          <p:nvPr/>
        </p:nvSpPr>
        <p:spPr bwMode="auto">
          <a:xfrm rot="10800000">
            <a:off x="932351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809F28D9-6C02-1D58-A3DF-A6278596DCA2}"/>
              </a:ext>
            </a:extLst>
          </p:cNvPr>
          <p:cNvSpPr/>
          <p:nvPr/>
        </p:nvSpPr>
        <p:spPr bwMode="auto">
          <a:xfrm rot="10800000">
            <a:off x="950639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9" name="Isosceles Triangle 38">
            <a:extLst>
              <a:ext uri="{FF2B5EF4-FFF2-40B4-BE49-F238E27FC236}">
                <a16:creationId xmlns:a16="http://schemas.microsoft.com/office/drawing/2014/main" id="{A0453D99-2457-AF97-8197-12C46E97CE48}"/>
              </a:ext>
            </a:extLst>
          </p:cNvPr>
          <p:cNvSpPr/>
          <p:nvPr/>
        </p:nvSpPr>
        <p:spPr bwMode="auto">
          <a:xfrm rot="10800000">
            <a:off x="968927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9B2130E-F930-E871-7AE1-BA88BBD55D9D}"/>
              </a:ext>
            </a:extLst>
          </p:cNvPr>
          <p:cNvSpPr/>
          <p:nvPr/>
        </p:nvSpPr>
        <p:spPr bwMode="auto">
          <a:xfrm rot="10800000">
            <a:off x="987215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41" name="Isosceles Triangle 40">
            <a:extLst>
              <a:ext uri="{FF2B5EF4-FFF2-40B4-BE49-F238E27FC236}">
                <a16:creationId xmlns:a16="http://schemas.microsoft.com/office/drawing/2014/main" id="{87F71405-362E-2437-2F07-FD5C06875161}"/>
              </a:ext>
            </a:extLst>
          </p:cNvPr>
          <p:cNvSpPr/>
          <p:nvPr/>
        </p:nvSpPr>
        <p:spPr bwMode="auto">
          <a:xfrm rot="10800000">
            <a:off x="1005503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6B15206-4F5A-CFDF-E7A0-CFD8097B206B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8683438" y="4263083"/>
            <a:ext cx="27432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720EC11C-BE33-6904-6541-7F87C3B3A581}"/>
              </a:ext>
            </a:extLst>
          </p:cNvPr>
          <p:cNvSpPr/>
          <p:nvPr/>
        </p:nvSpPr>
        <p:spPr bwMode="auto">
          <a:xfrm>
            <a:off x="7322818" y="2312805"/>
            <a:ext cx="291878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rnd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</a:pPr>
            <a:r>
              <a:rPr kumimoji="0" lang="en-US" sz="800" b="0" i="0" u="none" strike="noStrike" cap="none" normalizeH="0" baseline="0" dirty="0">
                <a:ln>
                  <a:noFill/>
                </a:ln>
              </a:rPr>
              <a:t>1/16 splitter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18996CF-1645-7B7E-98BF-53E34A55A08E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32351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A57EDFF-A5BD-CB75-33D9-D31EA57A4780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50639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63C98DF-2486-4F7C-B437-DF280DD71C14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68927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09AA675-0FAC-4114-2BF5-D31A3C343E70}"/>
              </a:ext>
            </a:extLst>
          </p:cNvPr>
          <p:cNvCxnSpPr>
            <a:cxnSpLocks/>
          </p:cNvCxnSpPr>
          <p:nvPr/>
        </p:nvCxnSpPr>
        <p:spPr bwMode="auto">
          <a:xfrm>
            <a:off x="9963598" y="3441164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D3F270A-DEA2-4E6C-7658-B016539F53C3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87215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3069AC0-0713-15ED-DD2E-AA60C6851288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1005503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426A221E-B030-B2AF-8F33-D361E216CE55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859199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A66E2FBA-4DD8-F39C-E457-90CB6E0284CE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877487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2E6E62F-16F5-C8FD-07C1-90C55E853804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895775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2B34B5B9-394E-D5A3-8C8A-65A5B530309E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14063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B285283-38BD-4518-DB3B-CDDEA2DA8501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786047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DDF14BD-369F-E8C6-53A1-D7E2FDBC76C7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804335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EAF4404A-5D1D-A323-EF3C-6850B6FC57E8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822623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BB082B0-7FD2-0DCC-A196-6DAA180CCB02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840911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4DD654D7-DCBF-BA09-BB82-094F3E0A5465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731183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62BBD3E4-7BFB-79A1-C512-429FFC303602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749471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E49BB15-0663-ED33-6005-AC6BB921C368}"/>
              </a:ext>
            </a:extLst>
          </p:cNvPr>
          <p:cNvCxnSpPr>
            <a:cxnSpLocks/>
          </p:cNvCxnSpPr>
          <p:nvPr/>
        </p:nvCxnSpPr>
        <p:spPr bwMode="auto">
          <a:xfrm>
            <a:off x="9689278" y="3668723"/>
            <a:ext cx="36576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74987EAF-BE03-2667-4E3A-D995C429BC04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767759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4B290D18-0834-D401-0152-6C8F12F2B9DE}"/>
              </a:ext>
            </a:extLst>
          </p:cNvPr>
          <p:cNvCxnSpPr>
            <a:cxnSpLocks/>
          </p:cNvCxnSpPr>
          <p:nvPr/>
        </p:nvCxnSpPr>
        <p:spPr bwMode="auto">
          <a:xfrm>
            <a:off x="9597838" y="3441164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9B5C23E4-9012-7B90-2B9F-AB6A2535D678}"/>
              </a:ext>
            </a:extLst>
          </p:cNvPr>
          <p:cNvCxnSpPr>
            <a:cxnSpLocks/>
          </p:cNvCxnSpPr>
          <p:nvPr/>
        </p:nvCxnSpPr>
        <p:spPr bwMode="auto">
          <a:xfrm>
            <a:off x="9232078" y="3441164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678BBD98-4746-F96A-EF5B-3CCFA199D61F}"/>
              </a:ext>
            </a:extLst>
          </p:cNvPr>
          <p:cNvCxnSpPr>
            <a:cxnSpLocks/>
          </p:cNvCxnSpPr>
          <p:nvPr/>
        </p:nvCxnSpPr>
        <p:spPr bwMode="auto">
          <a:xfrm>
            <a:off x="8866318" y="3441164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C05AAB2E-A11A-A754-9339-177327568929}"/>
              </a:ext>
            </a:extLst>
          </p:cNvPr>
          <p:cNvCxnSpPr>
            <a:cxnSpLocks/>
          </p:cNvCxnSpPr>
          <p:nvPr/>
        </p:nvCxnSpPr>
        <p:spPr bwMode="auto">
          <a:xfrm>
            <a:off x="8500558" y="3441164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516608AB-43EC-A0E3-13E3-07CEA3034927}"/>
              </a:ext>
            </a:extLst>
          </p:cNvPr>
          <p:cNvCxnSpPr>
            <a:cxnSpLocks/>
          </p:cNvCxnSpPr>
          <p:nvPr/>
        </p:nvCxnSpPr>
        <p:spPr bwMode="auto">
          <a:xfrm>
            <a:off x="8134798" y="3441164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8F885698-C028-39D5-922B-F46E5424EA0B}"/>
              </a:ext>
            </a:extLst>
          </p:cNvPr>
          <p:cNvCxnSpPr>
            <a:cxnSpLocks/>
          </p:cNvCxnSpPr>
          <p:nvPr/>
        </p:nvCxnSpPr>
        <p:spPr bwMode="auto">
          <a:xfrm>
            <a:off x="7769038" y="3441164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9DFF5FEA-07AC-567A-6D81-3E4E50434050}"/>
              </a:ext>
            </a:extLst>
          </p:cNvPr>
          <p:cNvCxnSpPr>
            <a:cxnSpLocks/>
          </p:cNvCxnSpPr>
          <p:nvPr/>
        </p:nvCxnSpPr>
        <p:spPr bwMode="auto">
          <a:xfrm>
            <a:off x="7403278" y="3441164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8AFF8659-2EEE-E363-EF36-9F89EBBCEF3C}"/>
              </a:ext>
            </a:extLst>
          </p:cNvPr>
          <p:cNvCxnSpPr>
            <a:cxnSpLocks/>
          </p:cNvCxnSpPr>
          <p:nvPr/>
        </p:nvCxnSpPr>
        <p:spPr bwMode="auto">
          <a:xfrm>
            <a:off x="8954118" y="3668723"/>
            <a:ext cx="36576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CC7A3215-7882-85DB-187F-0E11E63A4B80}"/>
              </a:ext>
            </a:extLst>
          </p:cNvPr>
          <p:cNvCxnSpPr>
            <a:cxnSpLocks/>
          </p:cNvCxnSpPr>
          <p:nvPr/>
        </p:nvCxnSpPr>
        <p:spPr bwMode="auto">
          <a:xfrm>
            <a:off x="8226238" y="3668723"/>
            <a:ext cx="36576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1934C650-C913-0F81-EAE9-FA93CF7C05C7}"/>
              </a:ext>
            </a:extLst>
          </p:cNvPr>
          <p:cNvCxnSpPr>
            <a:cxnSpLocks/>
          </p:cNvCxnSpPr>
          <p:nvPr/>
        </p:nvCxnSpPr>
        <p:spPr bwMode="auto">
          <a:xfrm>
            <a:off x="7494718" y="3668723"/>
            <a:ext cx="36576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128B4446-A97F-251D-58D4-2317FF5E3615}"/>
              </a:ext>
            </a:extLst>
          </p:cNvPr>
          <p:cNvCxnSpPr>
            <a:cxnSpLocks/>
          </p:cNvCxnSpPr>
          <p:nvPr/>
        </p:nvCxnSpPr>
        <p:spPr bwMode="auto">
          <a:xfrm>
            <a:off x="7677598" y="3897323"/>
            <a:ext cx="73152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5F6D350F-0568-8FC9-499B-B25C3899A2D1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32066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7D7E92C8-DA24-416E-5154-E301C6F263BB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50354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661F038-FA19-8926-078B-98C854EB0B70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68642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D1D98F8-CCA4-BD1A-12AB-14E4C4B28B4A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86930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AE138A09-E905-FC5F-E08E-FF9BE95CE149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1005218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8527087D-443E-F605-FF82-C22B86E6D983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858914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20D2F30B-60A7-C27D-7D6C-BC4990D8EEED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877202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8EB01EAB-18D7-490D-A26D-0D79966F810F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895490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0ADB1D71-C215-B571-096D-394196F873A5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13778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BB671FDB-8817-5CB7-F071-2D75893FC827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785762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EA200732-51EA-DFB4-94B0-1CAE743B3694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804050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08A364D9-91DF-F51F-9CCE-E1FBB71FC2CD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822338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894D25A0-96D6-7DCC-443C-DEA085CC42C0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840626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2F2333B3-BE57-3D35-E4C8-03E1666AB4C5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730898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6258D00B-21F6-2849-3744-C245603E49DF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749186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109277E5-5A17-D65E-26B4-B66C08FBF65E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767474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89" name="Isosceles Triangle 88">
            <a:extLst>
              <a:ext uri="{FF2B5EF4-FFF2-40B4-BE49-F238E27FC236}">
                <a16:creationId xmlns:a16="http://schemas.microsoft.com/office/drawing/2014/main" id="{2C4AC7E0-9F8F-999B-EB27-5C02CEBCE374}"/>
              </a:ext>
            </a:extLst>
          </p:cNvPr>
          <p:cNvSpPr/>
          <p:nvPr/>
        </p:nvSpPr>
        <p:spPr bwMode="auto">
          <a:xfrm rot="10800000">
            <a:off x="731551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0" name="Isosceles Triangle 89">
            <a:extLst>
              <a:ext uri="{FF2B5EF4-FFF2-40B4-BE49-F238E27FC236}">
                <a16:creationId xmlns:a16="http://schemas.microsoft.com/office/drawing/2014/main" id="{C49F0E39-C832-2790-10A0-3B9815A4CBFC}"/>
              </a:ext>
            </a:extLst>
          </p:cNvPr>
          <p:cNvSpPr/>
          <p:nvPr/>
        </p:nvSpPr>
        <p:spPr bwMode="auto">
          <a:xfrm rot="10800000">
            <a:off x="749839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1" name="Isosceles Triangle 90">
            <a:extLst>
              <a:ext uri="{FF2B5EF4-FFF2-40B4-BE49-F238E27FC236}">
                <a16:creationId xmlns:a16="http://schemas.microsoft.com/office/drawing/2014/main" id="{7F623E02-205B-A414-4DE8-92B615698E47}"/>
              </a:ext>
            </a:extLst>
          </p:cNvPr>
          <p:cNvSpPr/>
          <p:nvPr/>
        </p:nvSpPr>
        <p:spPr bwMode="auto">
          <a:xfrm rot="10800000">
            <a:off x="768127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2" name="Isosceles Triangle 91">
            <a:extLst>
              <a:ext uri="{FF2B5EF4-FFF2-40B4-BE49-F238E27FC236}">
                <a16:creationId xmlns:a16="http://schemas.microsoft.com/office/drawing/2014/main" id="{017B13BE-6047-A172-1F0B-77147A6A0203}"/>
              </a:ext>
            </a:extLst>
          </p:cNvPr>
          <p:cNvSpPr/>
          <p:nvPr/>
        </p:nvSpPr>
        <p:spPr bwMode="auto">
          <a:xfrm rot="10800000">
            <a:off x="786415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3" name="Isosceles Triangle 92">
            <a:extLst>
              <a:ext uri="{FF2B5EF4-FFF2-40B4-BE49-F238E27FC236}">
                <a16:creationId xmlns:a16="http://schemas.microsoft.com/office/drawing/2014/main" id="{EFAD4337-90FF-D903-A0B2-229849C6D599}"/>
              </a:ext>
            </a:extLst>
          </p:cNvPr>
          <p:cNvSpPr/>
          <p:nvPr/>
        </p:nvSpPr>
        <p:spPr bwMode="auto">
          <a:xfrm rot="10800000">
            <a:off x="804703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4" name="Isosceles Triangle 93">
            <a:extLst>
              <a:ext uri="{FF2B5EF4-FFF2-40B4-BE49-F238E27FC236}">
                <a16:creationId xmlns:a16="http://schemas.microsoft.com/office/drawing/2014/main" id="{83F81151-CD10-0A9D-7C58-105E4C097379}"/>
              </a:ext>
            </a:extLst>
          </p:cNvPr>
          <p:cNvSpPr/>
          <p:nvPr/>
        </p:nvSpPr>
        <p:spPr bwMode="auto">
          <a:xfrm rot="10800000">
            <a:off x="822991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5" name="Isosceles Triangle 94">
            <a:extLst>
              <a:ext uri="{FF2B5EF4-FFF2-40B4-BE49-F238E27FC236}">
                <a16:creationId xmlns:a16="http://schemas.microsoft.com/office/drawing/2014/main" id="{CD71AD21-F99E-8C42-D446-AF811F5BE1F5}"/>
              </a:ext>
            </a:extLst>
          </p:cNvPr>
          <p:cNvSpPr/>
          <p:nvPr/>
        </p:nvSpPr>
        <p:spPr bwMode="auto">
          <a:xfrm rot="10800000">
            <a:off x="841279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6" name="Isosceles Triangle 95">
            <a:extLst>
              <a:ext uri="{FF2B5EF4-FFF2-40B4-BE49-F238E27FC236}">
                <a16:creationId xmlns:a16="http://schemas.microsoft.com/office/drawing/2014/main" id="{D1D24EF8-3C41-40B3-327C-B2AF9DFBDDDF}"/>
              </a:ext>
            </a:extLst>
          </p:cNvPr>
          <p:cNvSpPr/>
          <p:nvPr/>
        </p:nvSpPr>
        <p:spPr bwMode="auto">
          <a:xfrm rot="10800000">
            <a:off x="859567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7" name="Isosceles Triangle 96">
            <a:extLst>
              <a:ext uri="{FF2B5EF4-FFF2-40B4-BE49-F238E27FC236}">
                <a16:creationId xmlns:a16="http://schemas.microsoft.com/office/drawing/2014/main" id="{B52D110B-06AE-C45C-A654-0117C850ECCC}"/>
              </a:ext>
            </a:extLst>
          </p:cNvPr>
          <p:cNvSpPr/>
          <p:nvPr/>
        </p:nvSpPr>
        <p:spPr bwMode="auto">
          <a:xfrm rot="10800000">
            <a:off x="877855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8" name="Isosceles Triangle 97">
            <a:extLst>
              <a:ext uri="{FF2B5EF4-FFF2-40B4-BE49-F238E27FC236}">
                <a16:creationId xmlns:a16="http://schemas.microsoft.com/office/drawing/2014/main" id="{0B5C0197-75C9-2061-866F-9795FAE42801}"/>
              </a:ext>
            </a:extLst>
          </p:cNvPr>
          <p:cNvSpPr/>
          <p:nvPr/>
        </p:nvSpPr>
        <p:spPr bwMode="auto">
          <a:xfrm rot="10800000">
            <a:off x="896143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9" name="Isosceles Triangle 98">
            <a:extLst>
              <a:ext uri="{FF2B5EF4-FFF2-40B4-BE49-F238E27FC236}">
                <a16:creationId xmlns:a16="http://schemas.microsoft.com/office/drawing/2014/main" id="{C2E641B3-5C8C-E66D-1916-4A1DBCAF15E9}"/>
              </a:ext>
            </a:extLst>
          </p:cNvPr>
          <p:cNvSpPr/>
          <p:nvPr/>
        </p:nvSpPr>
        <p:spPr bwMode="auto">
          <a:xfrm rot="10800000">
            <a:off x="914431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0" name="Isosceles Triangle 99">
            <a:extLst>
              <a:ext uri="{FF2B5EF4-FFF2-40B4-BE49-F238E27FC236}">
                <a16:creationId xmlns:a16="http://schemas.microsoft.com/office/drawing/2014/main" id="{1D35E919-7CDE-D1E7-F71F-30DB5767708A}"/>
              </a:ext>
            </a:extLst>
          </p:cNvPr>
          <p:cNvSpPr/>
          <p:nvPr/>
        </p:nvSpPr>
        <p:spPr bwMode="auto">
          <a:xfrm rot="10800000">
            <a:off x="932719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1" name="Isosceles Triangle 100">
            <a:extLst>
              <a:ext uri="{FF2B5EF4-FFF2-40B4-BE49-F238E27FC236}">
                <a16:creationId xmlns:a16="http://schemas.microsoft.com/office/drawing/2014/main" id="{7426C442-29C3-6C70-8D4C-39C0478BE3BE}"/>
              </a:ext>
            </a:extLst>
          </p:cNvPr>
          <p:cNvSpPr/>
          <p:nvPr/>
        </p:nvSpPr>
        <p:spPr bwMode="auto">
          <a:xfrm rot="10800000">
            <a:off x="951007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2" name="Isosceles Triangle 101">
            <a:extLst>
              <a:ext uri="{FF2B5EF4-FFF2-40B4-BE49-F238E27FC236}">
                <a16:creationId xmlns:a16="http://schemas.microsoft.com/office/drawing/2014/main" id="{EA7F6587-E1CE-AEA2-1996-1E1EFE079DF5}"/>
              </a:ext>
            </a:extLst>
          </p:cNvPr>
          <p:cNvSpPr/>
          <p:nvPr/>
        </p:nvSpPr>
        <p:spPr bwMode="auto">
          <a:xfrm rot="10800000">
            <a:off x="969295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3" name="Isosceles Triangle 102">
            <a:extLst>
              <a:ext uri="{FF2B5EF4-FFF2-40B4-BE49-F238E27FC236}">
                <a16:creationId xmlns:a16="http://schemas.microsoft.com/office/drawing/2014/main" id="{1EC2D71A-7BF4-BA1C-CC5A-1F20BD9D646B}"/>
              </a:ext>
            </a:extLst>
          </p:cNvPr>
          <p:cNvSpPr/>
          <p:nvPr/>
        </p:nvSpPr>
        <p:spPr bwMode="auto">
          <a:xfrm rot="10800000">
            <a:off x="987583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4" name="Isosceles Triangle 103">
            <a:extLst>
              <a:ext uri="{FF2B5EF4-FFF2-40B4-BE49-F238E27FC236}">
                <a16:creationId xmlns:a16="http://schemas.microsoft.com/office/drawing/2014/main" id="{D9E843AB-952A-E3D6-0E9D-D6BA98A16448}"/>
              </a:ext>
            </a:extLst>
          </p:cNvPr>
          <p:cNvSpPr/>
          <p:nvPr/>
        </p:nvSpPr>
        <p:spPr bwMode="auto">
          <a:xfrm rot="10800000">
            <a:off x="1005871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95C94122-0C0E-E8C2-3727-329DE5D3267B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32066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540D9316-0F93-C1B5-667F-E111B04B153F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50354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C00FA85C-2BE0-45A8-C9CF-AD6FEE9F81B4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68642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B8B5AC38-BEB5-41E4-F7BF-9271AAAE483C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86930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8043E4B0-D2AC-EE1D-289C-7BA86B0F2638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1005218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F8465A6C-367C-51D2-A6DF-8E6846BA3EB9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858914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2A9FE767-C0F5-2184-F409-AE22AD40F4E5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877202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19A4FCA6-8C32-85FA-D141-B61CFBCE50D3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895490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FF627CA7-7C86-9FCD-45D5-291E8AD24B20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13778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AD17F2A6-763A-763E-273E-B99DFCAD9208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785762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0DE0385B-DE41-445B-3D18-D4370E17F05A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804050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A1C4F043-8D56-4811-E094-4CECF1069C83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822338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CA787783-2B31-42B8-5F4A-6F0A93050D32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840626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300EC189-5A90-7C97-E48E-782E61D4B5E8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730898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2AED970F-6C32-4F66-D054-87A5BAAA2DA5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749186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9083CD73-A3FA-2B59-9D9D-38742DFBFF6D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767474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pic>
        <p:nvPicPr>
          <p:cNvPr id="281" name="Picture 280">
            <a:extLst>
              <a:ext uri="{FF2B5EF4-FFF2-40B4-BE49-F238E27FC236}">
                <a16:creationId xmlns:a16="http://schemas.microsoft.com/office/drawing/2014/main" id="{A46FB59C-B5E6-1A90-AE7A-03689ABD22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7613" y="773955"/>
            <a:ext cx="5654530" cy="4785775"/>
          </a:xfrm>
          <a:prstGeom prst="rect">
            <a:avLst/>
          </a:prstGeom>
        </p:spPr>
      </p:pic>
      <p:sp>
        <p:nvSpPr>
          <p:cNvPr id="282" name="TextBox 281">
            <a:extLst>
              <a:ext uri="{FF2B5EF4-FFF2-40B4-BE49-F238E27FC236}">
                <a16:creationId xmlns:a16="http://schemas.microsoft.com/office/drawing/2014/main" id="{D1D8E889-7FFD-2995-9927-6990760B9D9B}"/>
              </a:ext>
            </a:extLst>
          </p:cNvPr>
          <p:cNvSpPr txBox="1"/>
          <p:nvPr/>
        </p:nvSpPr>
        <p:spPr>
          <a:xfrm>
            <a:off x="8510735" y="5313252"/>
            <a:ext cx="243577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Cavity</a:t>
            </a:r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id="{81729F88-A654-E6D8-F7FD-DB9522A348D8}"/>
              </a:ext>
            </a:extLst>
          </p:cNvPr>
          <p:cNvSpPr txBox="1"/>
          <p:nvPr/>
        </p:nvSpPr>
        <p:spPr>
          <a:xfrm>
            <a:off x="7981650" y="847972"/>
            <a:ext cx="243577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Transmitter Layout</a:t>
            </a:r>
          </a:p>
        </p:txBody>
      </p:sp>
    </p:spTree>
    <p:extLst>
      <p:ext uri="{BB962C8B-B14F-4D97-AF65-F5344CB8AC3E}">
        <p14:creationId xmlns:p14="http://schemas.microsoft.com/office/powerpoint/2010/main" val="2909451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98107F3B-8BB1-57DC-4B11-6D5FD44BD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1BBC49-B062-4665-9841-030D949DD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Thales System Architecture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29DE22-32A4-92F3-CB00-7A3999E79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31D33D-8A8E-91B2-28B6-B1DABA41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E736DA-E3AE-222B-1F4B-90A73D829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340D191-0856-36C1-0787-074018C2BF4E}"/>
              </a:ext>
            </a:extLst>
          </p:cNvPr>
          <p:cNvSpPr/>
          <p:nvPr/>
        </p:nvSpPr>
        <p:spPr>
          <a:xfrm>
            <a:off x="2351584" y="1988840"/>
            <a:ext cx="8064896" cy="3888000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GB" sz="2400" dirty="0">
                <a:solidFill>
                  <a:srgbClr val="0070C0"/>
                </a:solidFill>
              </a:rPr>
              <a:t>Thales Tower</a:t>
            </a:r>
          </a:p>
        </p:txBody>
      </p:sp>
      <p:sp>
        <p:nvSpPr>
          <p:cNvPr id="16" name="Can 130">
            <a:extLst>
              <a:ext uri="{FF2B5EF4-FFF2-40B4-BE49-F238E27FC236}">
                <a16:creationId xmlns:a16="http://schemas.microsoft.com/office/drawing/2014/main" id="{5BD9519F-2A3A-090D-0E77-953033A4CFD3}"/>
              </a:ext>
            </a:extLst>
          </p:cNvPr>
          <p:cNvSpPr/>
          <p:nvPr/>
        </p:nvSpPr>
        <p:spPr>
          <a:xfrm rot="16200000">
            <a:off x="4259860" y="3680965"/>
            <a:ext cx="1152000" cy="504056"/>
          </a:xfrm>
          <a:prstGeom prst="can">
            <a:avLst>
              <a:gd name="adj" fmla="val 500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le 131">
            <a:extLst>
              <a:ext uri="{FF2B5EF4-FFF2-40B4-BE49-F238E27FC236}">
                <a16:creationId xmlns:a16="http://schemas.microsoft.com/office/drawing/2014/main" id="{4CD69DB4-E561-E117-1533-590B7BC047BD}"/>
              </a:ext>
            </a:extLst>
          </p:cNvPr>
          <p:cNvSpPr/>
          <p:nvPr/>
        </p:nvSpPr>
        <p:spPr>
          <a:xfrm>
            <a:off x="263352" y="3788913"/>
            <a:ext cx="792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b="1" dirty="0"/>
              <a:t>LLRF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78DD22C-3C42-12FB-9B2F-8E60767E164C}"/>
              </a:ext>
            </a:extLst>
          </p:cNvPr>
          <p:cNvCxnSpPr>
            <a:stCxn id="17" idx="3"/>
          </p:cNvCxnSpPr>
          <p:nvPr/>
        </p:nvCxnSpPr>
        <p:spPr>
          <a:xfrm>
            <a:off x="1055352" y="3932913"/>
            <a:ext cx="216024" cy="16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6EFB2A85-6E2B-0D0C-874B-70C9C276AC2F}"/>
              </a:ext>
            </a:extLst>
          </p:cNvPr>
          <p:cNvSpPr/>
          <p:nvPr/>
        </p:nvSpPr>
        <p:spPr>
          <a:xfrm rot="5400000">
            <a:off x="1195948" y="3425453"/>
            <a:ext cx="935881" cy="942975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sz="1000" b="1" dirty="0"/>
              <a:t>Pre-driver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6B6B5BA-CDCA-1321-F714-AF09F97D7464}"/>
              </a:ext>
            </a:extLst>
          </p:cNvPr>
          <p:cNvCxnSpPr>
            <a:cxnSpLocks/>
            <a:stCxn id="19" idx="0"/>
          </p:cNvCxnSpPr>
          <p:nvPr/>
        </p:nvCxnSpPr>
        <p:spPr>
          <a:xfrm>
            <a:off x="2135376" y="3896941"/>
            <a:ext cx="2592000" cy="35940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4EEA2FFD-67A7-59AE-AC1A-E40D80ED1E27}"/>
              </a:ext>
            </a:extLst>
          </p:cNvPr>
          <p:cNvSpPr/>
          <p:nvPr/>
        </p:nvSpPr>
        <p:spPr>
          <a:xfrm rot="5400000">
            <a:off x="5664048" y="2348976"/>
            <a:ext cx="864000" cy="86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800" dirty="0"/>
              <a:t>2 kW RF 01</a:t>
            </a:r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1AF52E2A-4890-C2C0-C0B5-91EF64E0A657}"/>
              </a:ext>
            </a:extLst>
          </p:cNvPr>
          <p:cNvSpPr/>
          <p:nvPr/>
        </p:nvSpPr>
        <p:spPr>
          <a:xfrm rot="5400000">
            <a:off x="5663952" y="4653232"/>
            <a:ext cx="864000" cy="86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800" dirty="0"/>
              <a:t>2 kW RF 80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FDA431B-C486-06ED-CECE-84158EF44050}"/>
              </a:ext>
            </a:extLst>
          </p:cNvPr>
          <p:cNvCxnSpPr/>
          <p:nvPr/>
        </p:nvCxnSpPr>
        <p:spPr>
          <a:xfrm>
            <a:off x="6095952" y="3213136"/>
            <a:ext cx="0" cy="1440000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Can 138">
            <a:extLst>
              <a:ext uri="{FF2B5EF4-FFF2-40B4-BE49-F238E27FC236}">
                <a16:creationId xmlns:a16="http://schemas.microsoft.com/office/drawing/2014/main" id="{635FB8BA-B644-3FA1-4918-49A914DBE5D4}"/>
              </a:ext>
            </a:extLst>
          </p:cNvPr>
          <p:cNvSpPr/>
          <p:nvPr/>
        </p:nvSpPr>
        <p:spPr>
          <a:xfrm rot="16200000">
            <a:off x="7032470" y="3356627"/>
            <a:ext cx="1152000" cy="1152732"/>
          </a:xfrm>
          <a:prstGeom prst="can">
            <a:avLst>
              <a:gd name="adj" fmla="val 22629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Elbow Connector 139">
            <a:extLst>
              <a:ext uri="{FF2B5EF4-FFF2-40B4-BE49-F238E27FC236}">
                <a16:creationId xmlns:a16="http://schemas.microsoft.com/office/drawing/2014/main" id="{9899C5D6-C4C4-0CD4-BB62-D35520233128}"/>
              </a:ext>
            </a:extLst>
          </p:cNvPr>
          <p:cNvCxnSpPr>
            <a:stCxn id="16" idx="4"/>
            <a:endCxn id="21" idx="3"/>
          </p:cNvCxnSpPr>
          <p:nvPr/>
        </p:nvCxnSpPr>
        <p:spPr>
          <a:xfrm rot="5400000" flipH="1" flipV="1">
            <a:off x="4961946" y="2654891"/>
            <a:ext cx="576017" cy="828188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140">
            <a:extLst>
              <a:ext uri="{FF2B5EF4-FFF2-40B4-BE49-F238E27FC236}">
                <a16:creationId xmlns:a16="http://schemas.microsoft.com/office/drawing/2014/main" id="{04C6BF40-E51A-101E-6A47-B2E6D3B5464C}"/>
              </a:ext>
            </a:extLst>
          </p:cNvPr>
          <p:cNvCxnSpPr>
            <a:stCxn id="16" idx="2"/>
            <a:endCxn id="22" idx="3"/>
          </p:cNvCxnSpPr>
          <p:nvPr/>
        </p:nvCxnSpPr>
        <p:spPr>
          <a:xfrm rot="16200000" flipH="1">
            <a:off x="4961787" y="4383066"/>
            <a:ext cx="576239" cy="828092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141">
            <a:extLst>
              <a:ext uri="{FF2B5EF4-FFF2-40B4-BE49-F238E27FC236}">
                <a16:creationId xmlns:a16="http://schemas.microsoft.com/office/drawing/2014/main" id="{27DA6F92-4F6E-0A1E-85BD-71BA9153AB7B}"/>
              </a:ext>
            </a:extLst>
          </p:cNvPr>
          <p:cNvCxnSpPr>
            <a:stCxn id="21" idx="0"/>
            <a:endCxn id="24" idx="4"/>
          </p:cNvCxnSpPr>
          <p:nvPr/>
        </p:nvCxnSpPr>
        <p:spPr>
          <a:xfrm>
            <a:off x="6528048" y="2780976"/>
            <a:ext cx="1080422" cy="576017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142">
            <a:extLst>
              <a:ext uri="{FF2B5EF4-FFF2-40B4-BE49-F238E27FC236}">
                <a16:creationId xmlns:a16="http://schemas.microsoft.com/office/drawing/2014/main" id="{608C68BD-289E-9EE0-98ED-83D509FEE491}"/>
              </a:ext>
            </a:extLst>
          </p:cNvPr>
          <p:cNvCxnSpPr>
            <a:stCxn id="22" idx="0"/>
            <a:endCxn id="24" idx="2"/>
          </p:cNvCxnSpPr>
          <p:nvPr/>
        </p:nvCxnSpPr>
        <p:spPr>
          <a:xfrm flipV="1">
            <a:off x="6527952" y="4508993"/>
            <a:ext cx="1080518" cy="576239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694CB71C-D62F-9764-AED6-1194D724E3A4}"/>
              </a:ext>
            </a:extLst>
          </p:cNvPr>
          <p:cNvSpPr txBox="1"/>
          <p:nvPr/>
        </p:nvSpPr>
        <p:spPr>
          <a:xfrm>
            <a:off x="7824192" y="4509120"/>
            <a:ext cx="25010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Output combining cavity</a:t>
            </a:r>
          </a:p>
          <a:p>
            <a:r>
              <a:rPr lang="en-GB" dirty="0">
                <a:solidFill>
                  <a:srgbClr val="0070C0"/>
                </a:solidFill>
              </a:rPr>
              <a:t>80 * 2 kW : 1 * 160 kW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DD347CE-8F9D-366D-C0D2-47304FD9A52F}"/>
              </a:ext>
            </a:extLst>
          </p:cNvPr>
          <p:cNvCxnSpPr>
            <a:stCxn id="24" idx="3"/>
            <a:endCxn id="32" idx="1"/>
          </p:cNvCxnSpPr>
          <p:nvPr/>
        </p:nvCxnSpPr>
        <p:spPr>
          <a:xfrm>
            <a:off x="8184836" y="3932993"/>
            <a:ext cx="2519796" cy="39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656FFE4A-A28E-B467-3E82-77908C429058}"/>
              </a:ext>
            </a:extLst>
          </p:cNvPr>
          <p:cNvSpPr txBox="1"/>
          <p:nvPr/>
        </p:nvSpPr>
        <p:spPr>
          <a:xfrm>
            <a:off x="2404738" y="2708920"/>
            <a:ext cx="2303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>
                <a:solidFill>
                  <a:srgbClr val="0070C0"/>
                </a:solidFill>
              </a:rPr>
              <a:t>Input distribution cavity</a:t>
            </a:r>
          </a:p>
          <a:p>
            <a:pPr algn="r"/>
            <a:r>
              <a:rPr lang="en-GB" dirty="0">
                <a:solidFill>
                  <a:srgbClr val="0070C0"/>
                </a:solidFill>
              </a:rPr>
              <a:t>1 * 1 kW : 80 * 12 W</a:t>
            </a:r>
          </a:p>
        </p:txBody>
      </p:sp>
      <p:sp>
        <p:nvSpPr>
          <p:cNvPr id="32" name="Rounded Rectangle 146">
            <a:extLst>
              <a:ext uri="{FF2B5EF4-FFF2-40B4-BE49-F238E27FC236}">
                <a16:creationId xmlns:a16="http://schemas.microsoft.com/office/drawing/2014/main" id="{E2F799E6-2E8F-F630-EDE4-88F4DDAA1856}"/>
              </a:ext>
            </a:extLst>
          </p:cNvPr>
          <p:cNvSpPr/>
          <p:nvPr/>
        </p:nvSpPr>
        <p:spPr>
          <a:xfrm>
            <a:off x="10704632" y="3717032"/>
            <a:ext cx="1080000" cy="432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b="1" dirty="0"/>
              <a:t>Hybrids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FB63E80-5D98-03D8-EF74-329BD1DF00BB}"/>
              </a:ext>
            </a:extLst>
          </p:cNvPr>
          <p:cNvCxnSpPr/>
          <p:nvPr/>
        </p:nvCxnSpPr>
        <p:spPr>
          <a:xfrm flipV="1">
            <a:off x="6672064" y="2564904"/>
            <a:ext cx="0" cy="216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0FCFE5D-3DE7-7CF7-0AC2-65B117097919}"/>
              </a:ext>
            </a:extLst>
          </p:cNvPr>
          <p:cNvCxnSpPr/>
          <p:nvPr/>
        </p:nvCxnSpPr>
        <p:spPr>
          <a:xfrm flipH="1" flipV="1">
            <a:off x="6528048" y="2420888"/>
            <a:ext cx="14401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483025F-EC41-E996-0AE2-7962891A2B33}"/>
              </a:ext>
            </a:extLst>
          </p:cNvPr>
          <p:cNvCxnSpPr/>
          <p:nvPr/>
        </p:nvCxnSpPr>
        <p:spPr>
          <a:xfrm>
            <a:off x="6672064" y="227687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CF93C61-2A72-0CE8-C371-2B91E70B8994}"/>
              </a:ext>
            </a:extLst>
          </p:cNvPr>
          <p:cNvCxnSpPr/>
          <p:nvPr/>
        </p:nvCxnSpPr>
        <p:spPr>
          <a:xfrm>
            <a:off x="6528048" y="2276872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3B8D836-80D8-0175-DF56-2BBFFBDD4A68}"/>
              </a:ext>
            </a:extLst>
          </p:cNvPr>
          <p:cNvCxnSpPr/>
          <p:nvPr/>
        </p:nvCxnSpPr>
        <p:spPr>
          <a:xfrm flipV="1">
            <a:off x="6672064" y="5085136"/>
            <a:ext cx="0" cy="216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4FEE2AE-2901-6F34-6001-6C205B56D5BA}"/>
              </a:ext>
            </a:extLst>
          </p:cNvPr>
          <p:cNvCxnSpPr/>
          <p:nvPr/>
        </p:nvCxnSpPr>
        <p:spPr>
          <a:xfrm flipV="1">
            <a:off x="6528048" y="5301208"/>
            <a:ext cx="14401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7CA45EE-376F-701E-2A6B-D48948441787}"/>
              </a:ext>
            </a:extLst>
          </p:cNvPr>
          <p:cNvCxnSpPr/>
          <p:nvPr/>
        </p:nvCxnSpPr>
        <p:spPr>
          <a:xfrm>
            <a:off x="6672064" y="544522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A8F5D55-3F2A-9732-3D49-8132E467C9FC}"/>
              </a:ext>
            </a:extLst>
          </p:cNvPr>
          <p:cNvCxnSpPr/>
          <p:nvPr/>
        </p:nvCxnSpPr>
        <p:spPr>
          <a:xfrm>
            <a:off x="6528048" y="5589240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60CAACDE-85F4-46CB-E2ED-09EDCCFC9106}"/>
              </a:ext>
            </a:extLst>
          </p:cNvPr>
          <p:cNvSpPr txBox="1"/>
          <p:nvPr/>
        </p:nvSpPr>
        <p:spPr>
          <a:xfrm>
            <a:off x="3503712" y="2132856"/>
            <a:ext cx="1994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>
                <a:solidFill>
                  <a:srgbClr val="0070C0"/>
                </a:solidFill>
              </a:rPr>
              <a:t>80 * 2 kW modules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37565C-92AA-9503-890E-7B26AEC4F213}"/>
              </a:ext>
            </a:extLst>
          </p:cNvPr>
          <p:cNvSpPr txBox="1"/>
          <p:nvPr/>
        </p:nvSpPr>
        <p:spPr>
          <a:xfrm>
            <a:off x="6960096" y="2132856"/>
            <a:ext cx="3478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Relays to decouple broken modules</a:t>
            </a:r>
          </a:p>
        </p:txBody>
      </p:sp>
      <p:sp>
        <p:nvSpPr>
          <p:cNvPr id="43" name="Rounded Rectangle 157">
            <a:extLst>
              <a:ext uri="{FF2B5EF4-FFF2-40B4-BE49-F238E27FC236}">
                <a16:creationId xmlns:a16="http://schemas.microsoft.com/office/drawing/2014/main" id="{D2F3D6E9-48D9-A0CF-27BC-5F625BA6534A}"/>
              </a:ext>
            </a:extLst>
          </p:cNvPr>
          <p:cNvSpPr/>
          <p:nvPr/>
        </p:nvSpPr>
        <p:spPr>
          <a:xfrm>
            <a:off x="5519936" y="2132856"/>
            <a:ext cx="1440040" cy="1150466"/>
          </a:xfrm>
          <a:prstGeom prst="roundRect">
            <a:avLst>
              <a:gd name="adj" fmla="val 633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ounded Rectangle 158">
            <a:extLst>
              <a:ext uri="{FF2B5EF4-FFF2-40B4-BE49-F238E27FC236}">
                <a16:creationId xmlns:a16="http://schemas.microsoft.com/office/drawing/2014/main" id="{E148766F-CAA1-E575-1CDC-F76357D99BE9}"/>
              </a:ext>
            </a:extLst>
          </p:cNvPr>
          <p:cNvSpPr/>
          <p:nvPr/>
        </p:nvSpPr>
        <p:spPr>
          <a:xfrm>
            <a:off x="5519936" y="4582790"/>
            <a:ext cx="1440040" cy="1150466"/>
          </a:xfrm>
          <a:prstGeom prst="roundRect">
            <a:avLst>
              <a:gd name="adj" fmla="val 633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147F583-8F04-440A-74EE-E23621F2CFAB}"/>
              </a:ext>
            </a:extLst>
          </p:cNvPr>
          <p:cNvSpPr/>
          <p:nvPr/>
        </p:nvSpPr>
        <p:spPr>
          <a:xfrm rot="21256815">
            <a:off x="2297464" y="3130377"/>
            <a:ext cx="8166467" cy="923330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Note: Circulator free system</a:t>
            </a:r>
          </a:p>
        </p:txBody>
      </p:sp>
    </p:spTree>
    <p:extLst>
      <p:ext uri="{BB962C8B-B14F-4D97-AF65-F5344CB8AC3E}">
        <p14:creationId xmlns:p14="http://schemas.microsoft.com/office/powerpoint/2010/main" val="1797341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ontent Placeholder 37">
            <a:extLst>
              <a:ext uri="{FF2B5EF4-FFF2-40B4-BE49-F238E27FC236}">
                <a16:creationId xmlns:a16="http://schemas.microsoft.com/office/drawing/2014/main" id="{7F1474B8-6C95-7816-8B86-F279E7B964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7" name="Title 36">
            <a:extLst>
              <a:ext uri="{FF2B5EF4-FFF2-40B4-BE49-F238E27FC236}">
                <a16:creationId xmlns:a16="http://schemas.microsoft.com/office/drawing/2014/main" id="{851EDBCE-E7F2-D5C3-0BC3-5143FB3A2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Thales System Architecture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8A9D03-7330-74B4-7F82-AA2F841C1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10.09.2024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C76F8-053D-B985-9CAD-83B9B16C8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sam.pitman@cern.ch | 13th CWRF workshop Knoxville, TN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281384-E319-D3BE-8433-D451C78CD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77E25696-C975-5EF6-5C46-E3940689AB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45"/>
          <a:stretch/>
        </p:blipFill>
        <p:spPr bwMode="auto">
          <a:xfrm rot="5249999">
            <a:off x="1705837" y="2783290"/>
            <a:ext cx="1353370" cy="960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17" descr="20160914_090500">
            <a:extLst>
              <a:ext uri="{FF2B5EF4-FFF2-40B4-BE49-F238E27FC236}">
                <a16:creationId xmlns:a16="http://schemas.microsoft.com/office/drawing/2014/main" id="{2CD6A004-1C30-1ADE-201E-166EA4F2FD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42942" y="908720"/>
            <a:ext cx="4228465" cy="530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 17" descr="image003">
            <a:extLst>
              <a:ext uri="{FF2B5EF4-FFF2-40B4-BE49-F238E27FC236}">
                <a16:creationId xmlns:a16="http://schemas.microsoft.com/office/drawing/2014/main" id="{93864847-277F-AB8A-DCF4-D65C027E4B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3359696" y="3062528"/>
            <a:ext cx="3312368" cy="2901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95D2FF8D-A918-3F01-630C-68CBE32AAF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95698" y="1642785"/>
            <a:ext cx="3240361" cy="1026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oneTexte 26">
            <a:extLst>
              <a:ext uri="{FF2B5EF4-FFF2-40B4-BE49-F238E27FC236}">
                <a16:creationId xmlns:a16="http://schemas.microsoft.com/office/drawing/2014/main" id="{C4BF0C8A-F1E8-F32A-BC9E-E503975EB2A3}"/>
              </a:ext>
            </a:extLst>
          </p:cNvPr>
          <p:cNvSpPr txBox="1"/>
          <p:nvPr/>
        </p:nvSpPr>
        <p:spPr>
          <a:xfrm>
            <a:off x="290250" y="3945013"/>
            <a:ext cx="1978427" cy="748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33" dirty="0"/>
              <a:t>80 x (2 x 1) kW</a:t>
            </a:r>
          </a:p>
          <a:p>
            <a:r>
              <a:rPr lang="en-GB" sz="2133" dirty="0"/>
              <a:t>modules total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9BED03-CE7F-A336-1FD9-2BD67C2365B0}"/>
              </a:ext>
            </a:extLst>
          </p:cNvPr>
          <p:cNvCxnSpPr/>
          <p:nvPr/>
        </p:nvCxnSpPr>
        <p:spPr>
          <a:xfrm flipH="1">
            <a:off x="1590757" y="2205078"/>
            <a:ext cx="220098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2647B5-9351-5881-5616-053DD646007C}"/>
              </a:ext>
            </a:extLst>
          </p:cNvPr>
          <p:cNvCxnSpPr/>
          <p:nvPr/>
        </p:nvCxnSpPr>
        <p:spPr>
          <a:xfrm flipV="1">
            <a:off x="1590757" y="2205079"/>
            <a:ext cx="0" cy="11422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36B690F-CB54-E6DD-5155-B73B44A63A2A}"/>
              </a:ext>
            </a:extLst>
          </p:cNvPr>
          <p:cNvCxnSpPr/>
          <p:nvPr/>
        </p:nvCxnSpPr>
        <p:spPr>
          <a:xfrm flipH="1">
            <a:off x="1590757" y="3336918"/>
            <a:ext cx="544803" cy="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430C871-18DF-D5AD-ABFA-C40C94D26D45}"/>
              </a:ext>
            </a:extLst>
          </p:cNvPr>
          <p:cNvCxnSpPr/>
          <p:nvPr/>
        </p:nvCxnSpPr>
        <p:spPr>
          <a:xfrm flipH="1">
            <a:off x="1199456" y="1980562"/>
            <a:ext cx="25922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AC1E8AE-6D36-DD7F-C645-B4810B30E2EA}"/>
              </a:ext>
            </a:extLst>
          </p:cNvPr>
          <p:cNvCxnSpPr/>
          <p:nvPr/>
        </p:nvCxnSpPr>
        <p:spPr>
          <a:xfrm flipV="1">
            <a:off x="1199456" y="1980564"/>
            <a:ext cx="0" cy="35773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ZoneTexte 26">
            <a:extLst>
              <a:ext uri="{FF2B5EF4-FFF2-40B4-BE49-F238E27FC236}">
                <a16:creationId xmlns:a16="http://schemas.microsoft.com/office/drawing/2014/main" id="{40155AE6-E029-B66F-D718-81D13B1CC605}"/>
              </a:ext>
            </a:extLst>
          </p:cNvPr>
          <p:cNvSpPr txBox="1"/>
          <p:nvPr/>
        </p:nvSpPr>
        <p:spPr>
          <a:xfrm>
            <a:off x="3901630" y="1196752"/>
            <a:ext cx="2228495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33" dirty="0"/>
              <a:t>1:80 cavity splitter</a:t>
            </a:r>
          </a:p>
        </p:txBody>
      </p:sp>
      <p:sp>
        <p:nvSpPr>
          <p:cNvPr id="18" name="ZoneTexte 26">
            <a:extLst>
              <a:ext uri="{FF2B5EF4-FFF2-40B4-BE49-F238E27FC236}">
                <a16:creationId xmlns:a16="http://schemas.microsoft.com/office/drawing/2014/main" id="{25C621A8-6291-46A6-9324-C70AC7E40738}"/>
              </a:ext>
            </a:extLst>
          </p:cNvPr>
          <p:cNvSpPr txBox="1"/>
          <p:nvPr/>
        </p:nvSpPr>
        <p:spPr>
          <a:xfrm>
            <a:off x="3702859" y="2819832"/>
            <a:ext cx="2626040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33" dirty="0"/>
              <a:t>320:1 cavity combiner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3DF8A16-6E40-6CDC-1AB7-6CAE22FD446D}"/>
              </a:ext>
            </a:extLst>
          </p:cNvPr>
          <p:cNvCxnSpPr/>
          <p:nvPr/>
        </p:nvCxnSpPr>
        <p:spPr>
          <a:xfrm flipH="1" flipV="1">
            <a:off x="2691250" y="3960788"/>
            <a:ext cx="95647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F85AC05-3EEE-3A4D-3B5B-CB8E61B0919B}"/>
              </a:ext>
            </a:extLst>
          </p:cNvPr>
          <p:cNvCxnSpPr/>
          <p:nvPr/>
        </p:nvCxnSpPr>
        <p:spPr>
          <a:xfrm flipH="1">
            <a:off x="2566183" y="4117744"/>
            <a:ext cx="108154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B2A130B-0DB0-9126-C618-253B33F8A097}"/>
              </a:ext>
            </a:extLst>
          </p:cNvPr>
          <p:cNvCxnSpPr/>
          <p:nvPr/>
        </p:nvCxnSpPr>
        <p:spPr>
          <a:xfrm flipH="1">
            <a:off x="2417407" y="4261760"/>
            <a:ext cx="123032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45A7262-88FD-213D-33B4-6FBBD4D19EEC}"/>
              </a:ext>
            </a:extLst>
          </p:cNvPr>
          <p:cNvCxnSpPr/>
          <p:nvPr/>
        </p:nvCxnSpPr>
        <p:spPr>
          <a:xfrm flipH="1">
            <a:off x="2286972" y="4405776"/>
            <a:ext cx="13607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A98B934-9790-6698-E11F-FBB2DA897818}"/>
              </a:ext>
            </a:extLst>
          </p:cNvPr>
          <p:cNvCxnSpPr/>
          <p:nvPr/>
        </p:nvCxnSpPr>
        <p:spPr>
          <a:xfrm flipH="1" flipV="1">
            <a:off x="2275068" y="3926614"/>
            <a:ext cx="11904" cy="4791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67B8063-0002-F045-81C2-BF312C92F0C0}"/>
              </a:ext>
            </a:extLst>
          </p:cNvPr>
          <p:cNvCxnSpPr>
            <a:endCxn id="7" idx="3"/>
          </p:cNvCxnSpPr>
          <p:nvPr/>
        </p:nvCxnSpPr>
        <p:spPr>
          <a:xfrm flipH="1" flipV="1">
            <a:off x="2412038" y="3939828"/>
            <a:ext cx="5370" cy="3219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5D2D5D1-DD3E-80A7-0B0B-98E620C0C6D2}"/>
              </a:ext>
            </a:extLst>
          </p:cNvPr>
          <p:cNvCxnSpPr/>
          <p:nvPr/>
        </p:nvCxnSpPr>
        <p:spPr>
          <a:xfrm flipV="1">
            <a:off x="2566183" y="3906738"/>
            <a:ext cx="1" cy="2110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75AEC02-DAA8-BB01-425E-9857F53C5304}"/>
              </a:ext>
            </a:extLst>
          </p:cNvPr>
          <p:cNvCxnSpPr/>
          <p:nvPr/>
        </p:nvCxnSpPr>
        <p:spPr>
          <a:xfrm flipV="1">
            <a:off x="2691249" y="3879778"/>
            <a:ext cx="0" cy="72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DF145D3-45CA-CAAE-568F-085F22316573}"/>
              </a:ext>
            </a:extLst>
          </p:cNvPr>
          <p:cNvCxnSpPr/>
          <p:nvPr/>
        </p:nvCxnSpPr>
        <p:spPr>
          <a:xfrm flipH="1" flipV="1">
            <a:off x="2279576" y="4533480"/>
            <a:ext cx="0" cy="520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369D2DF-7ACF-697E-4B98-4E743EC5027B}"/>
              </a:ext>
            </a:extLst>
          </p:cNvPr>
          <p:cNvCxnSpPr/>
          <p:nvPr/>
        </p:nvCxnSpPr>
        <p:spPr>
          <a:xfrm flipV="1">
            <a:off x="2414722" y="4690710"/>
            <a:ext cx="0" cy="36313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312768A-4B75-3D42-61EC-1128E97A36C1}"/>
              </a:ext>
            </a:extLst>
          </p:cNvPr>
          <p:cNvCxnSpPr/>
          <p:nvPr/>
        </p:nvCxnSpPr>
        <p:spPr>
          <a:xfrm flipV="1">
            <a:off x="2567608" y="4842843"/>
            <a:ext cx="1" cy="2110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63076DF-964B-F47D-97CC-1DFC3597D2A9}"/>
              </a:ext>
            </a:extLst>
          </p:cNvPr>
          <p:cNvCxnSpPr/>
          <p:nvPr/>
        </p:nvCxnSpPr>
        <p:spPr>
          <a:xfrm flipV="1">
            <a:off x="2711624" y="4981848"/>
            <a:ext cx="0" cy="72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14C0588-CE44-A9E9-C79A-4CAEE0D96F0E}"/>
              </a:ext>
            </a:extLst>
          </p:cNvPr>
          <p:cNvCxnSpPr/>
          <p:nvPr/>
        </p:nvCxnSpPr>
        <p:spPr>
          <a:xfrm flipH="1" flipV="1">
            <a:off x="1199456" y="5557904"/>
            <a:ext cx="9361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F1B5428-B212-A9B3-1F8F-8AF064385824}"/>
              </a:ext>
            </a:extLst>
          </p:cNvPr>
          <p:cNvCxnSpPr/>
          <p:nvPr/>
        </p:nvCxnSpPr>
        <p:spPr>
          <a:xfrm flipH="1">
            <a:off x="2267672" y="4533480"/>
            <a:ext cx="13607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1C101BE-139E-606E-E508-51B55F9A69F5}"/>
              </a:ext>
            </a:extLst>
          </p:cNvPr>
          <p:cNvCxnSpPr/>
          <p:nvPr/>
        </p:nvCxnSpPr>
        <p:spPr>
          <a:xfrm flipH="1">
            <a:off x="2420907" y="4690710"/>
            <a:ext cx="123032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81DA37D-E16F-730D-9241-ACFB789B8DED}"/>
              </a:ext>
            </a:extLst>
          </p:cNvPr>
          <p:cNvCxnSpPr/>
          <p:nvPr/>
        </p:nvCxnSpPr>
        <p:spPr>
          <a:xfrm flipH="1">
            <a:off x="2566183" y="4837824"/>
            <a:ext cx="108154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5112045-3896-E5C9-03D6-4C918E232F8C}"/>
              </a:ext>
            </a:extLst>
          </p:cNvPr>
          <p:cNvCxnSpPr/>
          <p:nvPr/>
        </p:nvCxnSpPr>
        <p:spPr>
          <a:xfrm flipH="1" flipV="1">
            <a:off x="2711624" y="4981840"/>
            <a:ext cx="95647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493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DF938-0EC4-910C-51A3-E03366D38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Hybrids</a:t>
            </a:r>
            <a:endParaRPr lang="en-GB" dirty="0"/>
          </a:p>
        </p:txBody>
      </p:sp>
      <p:pic>
        <p:nvPicPr>
          <p:cNvPr id="8" name="Content Placeholder 7" descr="A diagram of a system&#10;&#10;Description automatically generated with medium confidence">
            <a:extLst>
              <a:ext uri="{FF2B5EF4-FFF2-40B4-BE49-F238E27FC236}">
                <a16:creationId xmlns:a16="http://schemas.microsoft.com/office/drawing/2014/main" id="{44F65E4E-9BF9-CAA1-86E4-144F62271D9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53836" t="46642" r="16677"/>
          <a:stretch/>
        </p:blipFill>
        <p:spPr>
          <a:xfrm>
            <a:off x="802878" y="998214"/>
            <a:ext cx="4789065" cy="5084187"/>
          </a:xfr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C3C159D-0892-1884-4DDB-FE263FCE354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l="13232" r="13976" b="2"/>
          <a:stretch/>
        </p:blipFill>
        <p:spPr>
          <a:xfrm>
            <a:off x="6167438" y="10"/>
            <a:ext cx="6024562" cy="6207160"/>
          </a:xfrm>
          <a:noFill/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360EA-1BC4-79BB-5A3D-57ABFA998109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120336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10.09.2024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1101E7-5CB9-1628-ACB8-8E82A648560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3" y="6378349"/>
            <a:ext cx="428501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sam.pitman@cern.ch | 13th CWRF workshop Knoxville, TN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B7B97B-10FA-E925-FB8F-7CC125800C4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10" name="Arrow: Left 9">
            <a:extLst>
              <a:ext uri="{FF2B5EF4-FFF2-40B4-BE49-F238E27FC236}">
                <a16:creationId xmlns:a16="http://schemas.microsoft.com/office/drawing/2014/main" id="{8759E250-EAD0-0D3D-B0D4-F67FE7E2EC20}"/>
              </a:ext>
            </a:extLst>
          </p:cNvPr>
          <p:cNvSpPr/>
          <p:nvPr/>
        </p:nvSpPr>
        <p:spPr>
          <a:xfrm>
            <a:off x="479376" y="2564904"/>
            <a:ext cx="1008112" cy="36004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87B751-ABB4-8ADA-A422-5C0EA6F61AFA}"/>
              </a:ext>
            </a:extLst>
          </p:cNvPr>
          <p:cNvSpPr txBox="1"/>
          <p:nvPr/>
        </p:nvSpPr>
        <p:spPr>
          <a:xfrm>
            <a:off x="479376" y="2131297"/>
            <a:ext cx="10081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To Cavity</a:t>
            </a:r>
          </a:p>
        </p:txBody>
      </p:sp>
    </p:spTree>
    <p:extLst>
      <p:ext uri="{BB962C8B-B14F-4D97-AF65-F5344CB8AC3E}">
        <p14:creationId xmlns:p14="http://schemas.microsoft.com/office/powerpoint/2010/main" val="3318986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0eafb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174190"/>
      </a:accent1>
      <a:accent2>
        <a:srgbClr val="04B9E3"/>
      </a:accent2>
      <a:accent3>
        <a:srgbClr val="D0EAFB"/>
      </a:accent3>
      <a:accent4>
        <a:srgbClr val="706F6F"/>
      </a:accent4>
      <a:accent5>
        <a:srgbClr val="B2D179"/>
      </a:accent5>
      <a:accent6>
        <a:srgbClr val="66A596"/>
      </a:accent6>
      <a:hlink>
        <a:srgbClr val="04B9E4"/>
      </a:hlink>
      <a:folHlink>
        <a:srgbClr val="706E6E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" id="{AFBFDFC5-CDE1-004A-96F2-B05E55780139}" vid="{0EDDEE9E-259F-0549-9FCC-61B6447954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70 years_presentation ppt</Template>
  <TotalTime>2298</TotalTime>
  <Words>1494</Words>
  <Application>Microsoft Office PowerPoint</Application>
  <PresentationFormat>Widescreen</PresentationFormat>
  <Paragraphs>299</Paragraphs>
  <Slides>25</Slides>
  <Notes>8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Century Gothic</vt:lpstr>
      <vt:lpstr>Verdana</vt:lpstr>
      <vt:lpstr>Wingdings</vt:lpstr>
      <vt:lpstr>Office Theme</vt:lpstr>
      <vt:lpstr>Status update and operational experience of the 200 MHz SSPA system for the CERN SPS</vt:lpstr>
      <vt:lpstr>PowerPoint Presentation</vt:lpstr>
      <vt:lpstr>SPS – Super Proton Synchrotron </vt:lpstr>
      <vt:lpstr>RF Cycles in the SPS </vt:lpstr>
      <vt:lpstr>Layout</vt:lpstr>
      <vt:lpstr>2x Transmitters</vt:lpstr>
      <vt:lpstr>Thales System Architecture</vt:lpstr>
      <vt:lpstr>Thales System Architecture</vt:lpstr>
      <vt:lpstr>Hybrids</vt:lpstr>
      <vt:lpstr>Early life failures</vt:lpstr>
      <vt:lpstr>Timeline of Transistor Failures</vt:lpstr>
      <vt:lpstr>Towers have different failure rates</vt:lpstr>
      <vt:lpstr>Difference in line length to hybrid</vt:lpstr>
      <vt:lpstr>Reverse Power</vt:lpstr>
      <vt:lpstr>Notable Events</vt:lpstr>
      <vt:lpstr>Thermal Paste</vt:lpstr>
      <vt:lpstr>Scrubbing</vt:lpstr>
      <vt:lpstr>Bad connection</vt:lpstr>
      <vt:lpstr>Technical stop event</vt:lpstr>
      <vt:lpstr>Broken load </vt:lpstr>
      <vt:lpstr>Short circuit test</vt:lpstr>
      <vt:lpstr>Obsolescence </vt:lpstr>
      <vt:lpstr>Ceramic transistors</vt:lpstr>
      <vt:lpstr>Conclusions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Sam Pitman</dc:creator>
  <cp:lastModifiedBy>Sam Pitman</cp:lastModifiedBy>
  <cp:revision>3</cp:revision>
  <cp:lastPrinted>2020-01-30T13:49:18Z</cp:lastPrinted>
  <dcterms:created xsi:type="dcterms:W3CDTF">2024-08-27T15:23:10Z</dcterms:created>
  <dcterms:modified xsi:type="dcterms:W3CDTF">2024-09-10T02:44:29Z</dcterms:modified>
</cp:coreProperties>
</file>