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handoutMasterIdLst>
    <p:handoutMasterId r:id="rId34"/>
  </p:handoutMasterIdLst>
  <p:sldIdLst>
    <p:sldId id="256" r:id="rId2"/>
    <p:sldId id="266" r:id="rId3"/>
    <p:sldId id="267" r:id="rId4"/>
    <p:sldId id="275" r:id="rId5"/>
    <p:sldId id="276" r:id="rId6"/>
    <p:sldId id="277" r:id="rId7"/>
    <p:sldId id="278" r:id="rId8"/>
    <p:sldId id="281" r:id="rId9"/>
    <p:sldId id="283" r:id="rId10"/>
    <p:sldId id="279" r:id="rId11"/>
    <p:sldId id="282" r:id="rId12"/>
    <p:sldId id="271" r:id="rId13"/>
    <p:sldId id="284" r:id="rId14"/>
    <p:sldId id="287" r:id="rId15"/>
    <p:sldId id="285" r:id="rId16"/>
    <p:sldId id="268" r:id="rId17"/>
    <p:sldId id="273" r:id="rId18"/>
    <p:sldId id="286" r:id="rId19"/>
    <p:sldId id="298" r:id="rId20"/>
    <p:sldId id="288" r:id="rId21"/>
    <p:sldId id="289" r:id="rId22"/>
    <p:sldId id="290" r:id="rId23"/>
    <p:sldId id="292" r:id="rId24"/>
    <p:sldId id="293" r:id="rId25"/>
    <p:sldId id="295" r:id="rId26"/>
    <p:sldId id="294" r:id="rId27"/>
    <p:sldId id="291" r:id="rId28"/>
    <p:sldId id="297" r:id="rId29"/>
    <p:sldId id="296" r:id="rId30"/>
    <p:sldId id="259" r:id="rId31"/>
    <p:sldId id="260" r:id="rId32"/>
  </p:sldIdLst>
  <p:sldSz cx="10080625" cy="7559675"/>
  <p:notesSz cx="10234613" cy="7104063"/>
  <p:defaultTextStyle>
    <a:defPPr>
      <a:defRPr lang="en-US"/>
    </a:defPPr>
    <a:lvl1pPr algn="l" defTabSz="447675" rtl="0" eaLnBrk="0" fontAlgn="base" hangingPunct="0">
      <a:spcBef>
        <a:spcPct val="0"/>
      </a:spcBef>
      <a:spcAft>
        <a:spcPct val="0"/>
      </a:spcAft>
      <a:defRPr sz="2400" kern="1200">
        <a:solidFill>
          <a:schemeClr val="bg1"/>
        </a:solidFill>
        <a:latin typeface="Arial" panose="020B0604020202020204" pitchFamily="34" charset="0"/>
        <a:ea typeface="MS PGothic" panose="020B0600070205080204"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anose="020B0604020202020204" pitchFamily="34" charset="0"/>
        <a:ea typeface="MS PGothic" panose="020B0600070205080204"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anose="020B0604020202020204" pitchFamily="34" charset="0"/>
        <a:ea typeface="MS PGothic" panose="020B0600070205080204"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anose="020B0604020202020204" pitchFamily="34" charset="0"/>
        <a:ea typeface="MS PGothic" panose="020B0600070205080204"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bg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F650"/>
    <a:srgbClr val="0068A6"/>
    <a:srgbClr val="F13B48"/>
    <a:srgbClr val="FF4747"/>
    <a:srgbClr val="F7903B"/>
    <a:srgbClr val="1067EA"/>
    <a:srgbClr val="B3DBB7"/>
    <a:srgbClr val="CBF7C5"/>
    <a:srgbClr val="B4F3AB"/>
    <a:srgbClr val="98C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1" autoAdjust="0"/>
    <p:restoredTop sz="94660" autoAdjust="0"/>
  </p:normalViewPr>
  <p:slideViewPr>
    <p:cSldViewPr>
      <p:cViewPr>
        <p:scale>
          <a:sx n="90" d="100"/>
          <a:sy n="90" d="100"/>
        </p:scale>
        <p:origin x="-30" y="-654"/>
      </p:cViewPr>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13" d="100"/>
          <a:sy n="113" d="100"/>
        </p:scale>
        <p:origin x="186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26BD4D31-A497-4690-AE9E-0AAE93B1A831}"/>
              </a:ext>
            </a:extLst>
          </p:cNvPr>
          <p:cNvSpPr>
            <a:spLocks noGrp="1"/>
          </p:cNvSpPr>
          <p:nvPr>
            <p:ph type="hdr" sz="quarter"/>
          </p:nvPr>
        </p:nvSpPr>
        <p:spPr>
          <a:xfrm>
            <a:off x="1" y="0"/>
            <a:ext cx="4435759" cy="355054"/>
          </a:xfrm>
          <a:prstGeom prst="rect">
            <a:avLst/>
          </a:prstGeom>
        </p:spPr>
        <p:txBody>
          <a:bodyPr vert="horz" lIns="86859" tIns="43429" rIns="86859" bIns="43429" rtlCol="0"/>
          <a:lstStyle>
            <a:lvl1pPr algn="l" defTabSz="426710" eaLnBrk="1">
              <a:lnSpc>
                <a:spcPct val="93000"/>
              </a:lnSpc>
              <a:buClr>
                <a:srgbClr val="000000"/>
              </a:buClr>
              <a:buSzPct val="100000"/>
              <a:buFont typeface="Times New Roman" charset="0"/>
              <a:buNone/>
              <a:defRPr sz="1100">
                <a:latin typeface="Arial" charset="0"/>
                <a:ea typeface="ＭＳ Ｐゴシック" charset="0"/>
                <a:cs typeface="ＭＳ Ｐゴシック" charset="0"/>
              </a:defRPr>
            </a:lvl1pPr>
          </a:lstStyle>
          <a:p>
            <a:pPr>
              <a:defRPr/>
            </a:pPr>
            <a:endParaRPr lang="it-IT"/>
          </a:p>
        </p:txBody>
      </p:sp>
      <p:sp>
        <p:nvSpPr>
          <p:cNvPr id="3" name="Segnaposto data 2">
            <a:extLst>
              <a:ext uri="{FF2B5EF4-FFF2-40B4-BE49-F238E27FC236}">
                <a16:creationId xmlns:a16="http://schemas.microsoft.com/office/drawing/2014/main" id="{C8F2D425-4B9D-40BE-83B7-83D5BA5AFFB8}"/>
              </a:ext>
            </a:extLst>
          </p:cNvPr>
          <p:cNvSpPr>
            <a:spLocks noGrp="1"/>
          </p:cNvSpPr>
          <p:nvPr>
            <p:ph type="dt" sz="quarter" idx="1"/>
          </p:nvPr>
        </p:nvSpPr>
        <p:spPr>
          <a:xfrm>
            <a:off x="5795815" y="0"/>
            <a:ext cx="4437278" cy="355054"/>
          </a:xfrm>
          <a:prstGeom prst="rect">
            <a:avLst/>
          </a:prstGeom>
        </p:spPr>
        <p:txBody>
          <a:bodyPr vert="horz" wrap="square" lIns="86859" tIns="43429" rIns="86859" bIns="43429"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lvl1pPr>
          </a:lstStyle>
          <a:p>
            <a:pPr>
              <a:defRPr/>
            </a:pPr>
            <a:fld id="{60063535-9BA7-4896-9DAA-06E6EF8219C6}" type="datetimeFigureOut">
              <a:rPr lang="it-IT" altLang="it-IT"/>
              <a:pPr>
                <a:defRPr/>
              </a:pPr>
              <a:t>09/09/2024</a:t>
            </a:fld>
            <a:endParaRPr lang="it-IT" altLang="it-IT"/>
          </a:p>
        </p:txBody>
      </p:sp>
      <p:sp>
        <p:nvSpPr>
          <p:cNvPr id="5" name="Segnaposto numero diapositiva 4">
            <a:extLst>
              <a:ext uri="{FF2B5EF4-FFF2-40B4-BE49-F238E27FC236}">
                <a16:creationId xmlns:a16="http://schemas.microsoft.com/office/drawing/2014/main" id="{B793F296-1232-475F-A723-96A9B51A008C}"/>
              </a:ext>
            </a:extLst>
          </p:cNvPr>
          <p:cNvSpPr>
            <a:spLocks noGrp="1"/>
          </p:cNvSpPr>
          <p:nvPr>
            <p:ph type="sldNum" sz="quarter" idx="3"/>
          </p:nvPr>
        </p:nvSpPr>
        <p:spPr>
          <a:xfrm>
            <a:off x="5795815" y="6747518"/>
            <a:ext cx="4437278" cy="355054"/>
          </a:xfrm>
          <a:prstGeom prst="rect">
            <a:avLst/>
          </a:prstGeom>
        </p:spPr>
        <p:txBody>
          <a:bodyPr vert="horz" wrap="square" lIns="86859" tIns="43429" rIns="86859" bIns="43429" numCol="1" anchor="b"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lvl1pPr>
          </a:lstStyle>
          <a:p>
            <a:pPr>
              <a:defRPr/>
            </a:pPr>
            <a:fld id="{34CAC2AD-398D-4337-AEFE-4B1911A8FC15}" type="slidenum">
              <a:rPr lang="it-IT" altLang="it-IT"/>
              <a:pPr>
                <a:defRPr/>
              </a:pPr>
              <a:t>‹#›</a:t>
            </a:fld>
            <a:endParaRPr lang="it-IT" altLang="it-IT"/>
          </a:p>
        </p:txBody>
      </p:sp>
      <p:sp>
        <p:nvSpPr>
          <p:cNvPr id="6" name="Segnaposto piè di pagina 5">
            <a:extLst>
              <a:ext uri="{FF2B5EF4-FFF2-40B4-BE49-F238E27FC236}">
                <a16:creationId xmlns:a16="http://schemas.microsoft.com/office/drawing/2014/main" id="{784612AC-B2ED-4CB0-921C-0E6B84479B72}"/>
              </a:ext>
            </a:extLst>
          </p:cNvPr>
          <p:cNvSpPr>
            <a:spLocks noGrp="1"/>
          </p:cNvSpPr>
          <p:nvPr>
            <p:ph type="ftr" sz="quarter" idx="2"/>
          </p:nvPr>
        </p:nvSpPr>
        <p:spPr>
          <a:xfrm>
            <a:off x="1" y="6747518"/>
            <a:ext cx="4435759" cy="356545"/>
          </a:xfrm>
          <a:prstGeom prst="rect">
            <a:avLst/>
          </a:prstGeom>
        </p:spPr>
        <p:txBody>
          <a:bodyPr vert="horz" lIns="86859" tIns="43429" rIns="86859" bIns="43429" rtlCol="0" anchor="b"/>
          <a:lstStyle>
            <a:lvl1pPr algn="l" eaLnBrk="1">
              <a:lnSpc>
                <a:spcPct val="93000"/>
              </a:lnSpc>
              <a:buClr>
                <a:srgbClr val="000000"/>
              </a:buClr>
              <a:buSzPct val="100000"/>
              <a:buFont typeface="Times New Roman" panose="02020603050405020304" pitchFamily="18" charset="0"/>
              <a:buNone/>
              <a:defRPr sz="1100"/>
            </a:lvl1pPr>
          </a:lstStyle>
          <a:p>
            <a:pPr>
              <a:defRPr/>
            </a:pPr>
            <a:endParaRPr lang="it-IT"/>
          </a:p>
        </p:txBody>
      </p:sp>
    </p:spTree>
    <p:extLst>
      <p:ext uri="{BB962C8B-B14F-4D97-AF65-F5344CB8AC3E}">
        <p14:creationId xmlns:p14="http://schemas.microsoft.com/office/powerpoint/2010/main" val="31064543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10234613" cy="7104063"/>
          </a:xfrm>
          <a:prstGeom prst="roundRect">
            <a:avLst>
              <a:gd name="adj" fmla="val 1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86859" tIns="43429" rIns="86859" bIns="43429" anchor="ctr"/>
          <a:lstStyle/>
          <a:p>
            <a:pPr eaLnBrk="1">
              <a:lnSpc>
                <a:spcPct val="93000"/>
              </a:lnSpc>
              <a:buClr>
                <a:srgbClr val="000000"/>
              </a:buClr>
              <a:buSzPct val="100000"/>
              <a:buFont typeface="Times New Roman" panose="02020603050405020304" pitchFamily="18" charset="0"/>
              <a:buNone/>
            </a:pPr>
            <a:endParaRPr lang="it-IT" altLang="it-IT"/>
          </a:p>
        </p:txBody>
      </p:sp>
      <p:sp>
        <p:nvSpPr>
          <p:cNvPr id="10243" name="Rectangle 2"/>
          <p:cNvSpPr>
            <a:spLocks noGrp="1" noRot="1" noChangeAspect="1" noChangeArrowheads="1"/>
          </p:cNvSpPr>
          <p:nvPr>
            <p:ph type="sldImg"/>
          </p:nvPr>
        </p:nvSpPr>
        <p:spPr bwMode="auto">
          <a:xfrm>
            <a:off x="3338513" y="539750"/>
            <a:ext cx="3551237" cy="266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5" name="Rectangle 3">
            <a:extLst>
              <a:ext uri="{FF2B5EF4-FFF2-40B4-BE49-F238E27FC236}">
                <a16:creationId xmlns:a16="http://schemas.microsoft.com/office/drawing/2014/main" id="{85C1B664-8506-4DB5-962F-5E7BA720A49F}"/>
              </a:ext>
            </a:extLst>
          </p:cNvPr>
          <p:cNvSpPr>
            <a:spLocks noGrp="1" noChangeArrowheads="1"/>
          </p:cNvSpPr>
          <p:nvPr>
            <p:ph type="body"/>
          </p:nvPr>
        </p:nvSpPr>
        <p:spPr bwMode="auto">
          <a:xfrm>
            <a:off x="1022702" y="3374505"/>
            <a:ext cx="8184651" cy="3195486"/>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0" tIns="0" rIns="0" bIns="0" numCol="1" anchor="t" anchorCtr="0" compatLnSpc="1">
            <a:prstTxWarp prst="textNoShape">
              <a:avLst/>
            </a:prstTxWarp>
          </a:bodyPr>
          <a:lstStyle/>
          <a:p>
            <a:pPr lvl="0"/>
            <a:endParaRPr lang="en-US" noProof="0"/>
          </a:p>
        </p:txBody>
      </p:sp>
      <p:sp>
        <p:nvSpPr>
          <p:cNvPr id="10245" name="Text Box 4"/>
          <p:cNvSpPr txBox="1">
            <a:spLocks noChangeArrowheads="1"/>
          </p:cNvSpPr>
          <p:nvPr/>
        </p:nvSpPr>
        <p:spPr bwMode="auto">
          <a:xfrm>
            <a:off x="1" y="0"/>
            <a:ext cx="4440317" cy="355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859" tIns="43429" rIns="86859" bIns="43429" anchor="ctr"/>
          <a:lstStyle/>
          <a:p>
            <a:pPr eaLnBrk="1">
              <a:lnSpc>
                <a:spcPct val="93000"/>
              </a:lnSpc>
              <a:buClr>
                <a:srgbClr val="000000"/>
              </a:buClr>
              <a:buSzPct val="100000"/>
              <a:buFont typeface="Times New Roman" panose="02020603050405020304" pitchFamily="18" charset="0"/>
              <a:buNone/>
            </a:pPr>
            <a:endParaRPr lang="it-IT" altLang="it-IT"/>
          </a:p>
        </p:txBody>
      </p:sp>
      <p:sp>
        <p:nvSpPr>
          <p:cNvPr id="10246" name="Text Box 5"/>
          <p:cNvSpPr txBox="1">
            <a:spLocks noChangeArrowheads="1"/>
          </p:cNvSpPr>
          <p:nvPr/>
        </p:nvSpPr>
        <p:spPr bwMode="auto">
          <a:xfrm>
            <a:off x="5792776" y="0"/>
            <a:ext cx="4440317" cy="355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859" tIns="43429" rIns="86859" bIns="43429" anchor="ctr"/>
          <a:lstStyle/>
          <a:p>
            <a:pPr eaLnBrk="1">
              <a:lnSpc>
                <a:spcPct val="93000"/>
              </a:lnSpc>
              <a:buClr>
                <a:srgbClr val="000000"/>
              </a:buClr>
              <a:buSzPct val="100000"/>
              <a:buFont typeface="Times New Roman" panose="02020603050405020304" pitchFamily="18" charset="0"/>
              <a:buNone/>
            </a:pPr>
            <a:endParaRPr lang="it-IT" altLang="it-IT"/>
          </a:p>
        </p:txBody>
      </p:sp>
      <p:sp>
        <p:nvSpPr>
          <p:cNvPr id="10247" name="Text Box 6"/>
          <p:cNvSpPr txBox="1">
            <a:spLocks noChangeArrowheads="1"/>
          </p:cNvSpPr>
          <p:nvPr/>
        </p:nvSpPr>
        <p:spPr bwMode="auto">
          <a:xfrm>
            <a:off x="1" y="6749009"/>
            <a:ext cx="4440317" cy="35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859" tIns="43429" rIns="86859" bIns="43429" anchor="ctr"/>
          <a:lstStyle/>
          <a:p>
            <a:pPr eaLnBrk="1">
              <a:lnSpc>
                <a:spcPct val="93000"/>
              </a:lnSpc>
              <a:buClr>
                <a:srgbClr val="000000"/>
              </a:buClr>
              <a:buSzPct val="100000"/>
              <a:buFont typeface="Times New Roman" panose="02020603050405020304" pitchFamily="18" charset="0"/>
              <a:buNone/>
            </a:pPr>
            <a:endParaRPr lang="it-IT" altLang="it-IT"/>
          </a:p>
        </p:txBody>
      </p:sp>
      <p:sp>
        <p:nvSpPr>
          <p:cNvPr id="3079" name="Rectangle 7">
            <a:extLst>
              <a:ext uri="{FF2B5EF4-FFF2-40B4-BE49-F238E27FC236}">
                <a16:creationId xmlns:a16="http://schemas.microsoft.com/office/drawing/2014/main" id="{65D6B41A-8528-4ECE-9024-235BE1ED6E23}"/>
              </a:ext>
            </a:extLst>
          </p:cNvPr>
          <p:cNvSpPr>
            <a:spLocks noGrp="1" noChangeArrowheads="1"/>
          </p:cNvSpPr>
          <p:nvPr>
            <p:ph type="sldNum"/>
          </p:nvPr>
        </p:nvSpPr>
        <p:spPr bwMode="auto">
          <a:xfrm>
            <a:off x="5792776" y="6749009"/>
            <a:ext cx="4437278" cy="353563"/>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0" tIns="0" rIns="0" bIns="0" numCol="1" anchor="b" anchorCtr="0" compatLnSpc="1">
            <a:prstTxWarp prst="textNoShape">
              <a:avLst/>
            </a:prstTxWarp>
          </a:bodyPr>
          <a:lstStyle>
            <a:lvl1pPr algn="r" eaLnBrk="1">
              <a:lnSpc>
                <a:spcPct val="93000"/>
              </a:lnSpc>
              <a:buClrTx/>
              <a:buSzPct val="100000"/>
              <a:buFontTx/>
              <a:buNone/>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300">
                <a:solidFill>
                  <a:srgbClr val="000000"/>
                </a:solidFill>
                <a:latin typeface="Times New Roman" panose="02020603050405020304" pitchFamily="18" charset="0"/>
              </a:defRPr>
            </a:lvl1pPr>
          </a:lstStyle>
          <a:p>
            <a:pPr>
              <a:defRPr/>
            </a:pPr>
            <a:fld id="{00BCCB83-774F-40FE-9839-BC1DACF390DD}" type="slidenum">
              <a:rPr lang="it-IT" altLang="it-IT"/>
              <a:pPr>
                <a:defRPr/>
              </a:pPr>
              <a:t>‹#›</a:t>
            </a:fld>
            <a:endParaRPr lang="it-IT" altLang="it-IT"/>
          </a:p>
        </p:txBody>
      </p:sp>
    </p:spTree>
    <p:extLst>
      <p:ext uri="{BB962C8B-B14F-4D97-AF65-F5344CB8AC3E}">
        <p14:creationId xmlns:p14="http://schemas.microsoft.com/office/powerpoint/2010/main" val="3434796804"/>
      </p:ext>
    </p:extLst>
  </p:cSld>
  <p:clrMap bg1="lt1" tx1="dk1" bg2="lt2" tx2="dk2" accent1="accent1" accent2="accent2" accent3="accent3" accent4="accent4" accent5="accent5" accent6="accent6" hlink="hlink" folHlink="folHlink"/>
  <p:hf hdr="0" ftr="0" dt="0"/>
  <p:notesStyle>
    <a:lvl1pPr algn="l" defTabSz="447675"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MS PGothic" pitchFamily="34" charset="-128"/>
        <a:cs typeface="MS PGothic" charset="0"/>
      </a:defRPr>
    </a:lvl1pPr>
    <a:lvl2pPr marL="742950" indent="-285750" algn="l" defTabSz="447675"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MS PGothic" pitchFamily="34" charset="-128"/>
        <a:cs typeface="MS PGothic" charset="0"/>
      </a:defRPr>
    </a:lvl2pPr>
    <a:lvl3pPr marL="1143000" indent="-228600" algn="l" defTabSz="447675"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MS PGothic" pitchFamily="34" charset="-128"/>
        <a:cs typeface="MS PGothic" charset="0"/>
      </a:defRPr>
    </a:lvl3pPr>
    <a:lvl4pPr marL="1600200" indent="-228600" algn="l" defTabSz="447675"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MS PGothic" pitchFamily="34" charset="-128"/>
        <a:cs typeface="MS PGothic" charset="0"/>
      </a:defRPr>
    </a:lvl4pPr>
    <a:lvl5pPr marL="2057400" indent="-228600" algn="l" defTabSz="447675"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MS PGothic" pitchFamily="34" charset="-128"/>
        <a:cs typeface="MS PGothic" charset="0"/>
      </a:defRPr>
    </a:lvl5pPr>
    <a:lvl6pPr marL="2285763" algn="l" defTabSz="457152" rtl="0" eaLnBrk="1" latinLnBrk="0" hangingPunct="1">
      <a:defRPr sz="1200" kern="1200">
        <a:solidFill>
          <a:schemeClr val="tx1"/>
        </a:solidFill>
        <a:latin typeface="+mn-lt"/>
        <a:ea typeface="+mn-ea"/>
        <a:cs typeface="+mn-cs"/>
      </a:defRPr>
    </a:lvl6pPr>
    <a:lvl7pPr marL="2742916" algn="l" defTabSz="457152" rtl="0" eaLnBrk="1" latinLnBrk="0" hangingPunct="1">
      <a:defRPr sz="1200" kern="1200">
        <a:solidFill>
          <a:schemeClr val="tx1"/>
        </a:solidFill>
        <a:latin typeface="+mn-lt"/>
        <a:ea typeface="+mn-ea"/>
        <a:cs typeface="+mn-cs"/>
      </a:defRPr>
    </a:lvl7pPr>
    <a:lvl8pPr marL="3200068" algn="l" defTabSz="457152" rtl="0" eaLnBrk="1" latinLnBrk="0" hangingPunct="1">
      <a:defRPr sz="1200" kern="1200">
        <a:solidFill>
          <a:schemeClr val="tx1"/>
        </a:solidFill>
        <a:latin typeface="+mn-lt"/>
        <a:ea typeface="+mn-ea"/>
        <a:cs typeface="+mn-cs"/>
      </a:defRPr>
    </a:lvl8pPr>
    <a:lvl9pPr marL="3657221" algn="l" defTabSz="45715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ChangeArrowheads="1" noTextEdit="1"/>
          </p:cNvSpPr>
          <p:nvPr>
            <p:ph type="sldImg"/>
          </p:nvPr>
        </p:nvSpPr>
        <p:spPr/>
      </p:sp>
      <p:sp>
        <p:nvSpPr>
          <p:cNvPr id="122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a:latin typeface="Times New Roman" panose="02020603050405020304" pitchFamily="18" charset="0"/>
              </a:rPr>
              <a:t>Slide 1: Company Logo Full Page</a:t>
            </a:r>
          </a:p>
          <a:p>
            <a:endParaRPr lang="en-US" altLang="it-IT">
              <a:latin typeface="Times New Roman" panose="02020603050405020304" pitchFamily="18" charset="0"/>
            </a:endParaRPr>
          </a:p>
          <a:p>
            <a:pPr>
              <a:lnSpc>
                <a:spcPct val="90000"/>
              </a:lnSpc>
              <a:spcBef>
                <a:spcPct val="0"/>
              </a:spcBef>
              <a:spcAft>
                <a:spcPct val="20000"/>
              </a:spcAft>
            </a:pPr>
            <a:r>
              <a:rPr lang="en-GB" altLang="it-IT" b="1">
                <a:latin typeface="Times New Roman" panose="02020603050405020304" pitchFamily="18" charset="0"/>
              </a:rPr>
              <a:t>Before you start</a:t>
            </a:r>
            <a:r>
              <a:rPr lang="en-GB" altLang="it-IT">
                <a:latin typeface="Times New Roman" panose="02020603050405020304" pitchFamily="18" charset="0"/>
              </a:rPr>
              <a:t> editing the slides of your talk change to the </a:t>
            </a:r>
            <a:r>
              <a:rPr lang="en-GB" altLang="it-IT" b="1">
                <a:latin typeface="Times New Roman" panose="02020603050405020304" pitchFamily="18" charset="0"/>
              </a:rPr>
              <a:t>Master Slide view</a:t>
            </a:r>
            <a:r>
              <a:rPr lang="en-GB" altLang="it-IT">
                <a:latin typeface="Times New Roman" panose="02020603050405020304" pitchFamily="18" charset="0"/>
              </a:rPr>
              <a:t>:</a:t>
            </a:r>
          </a:p>
          <a:p>
            <a:pPr>
              <a:lnSpc>
                <a:spcPct val="90000"/>
              </a:lnSpc>
              <a:spcBef>
                <a:spcPct val="0"/>
              </a:spcBef>
              <a:spcAft>
                <a:spcPct val="20000"/>
              </a:spcAft>
            </a:pPr>
            <a:r>
              <a:rPr lang="en-US" altLang="it-IT">
                <a:latin typeface="Times New Roman" panose="02020603050405020304" pitchFamily="18" charset="0"/>
              </a:rPr>
              <a:t>Microsoft Office :Menu: </a:t>
            </a:r>
            <a:r>
              <a:rPr lang="en-US" altLang="it-IT" i="1">
                <a:latin typeface="Times New Roman" panose="02020603050405020304" pitchFamily="18" charset="0"/>
              </a:rPr>
              <a:t>View</a:t>
            </a:r>
            <a:r>
              <a:rPr lang="en-US" altLang="it-IT">
                <a:latin typeface="Times New Roman" panose="02020603050405020304" pitchFamily="18" charset="0"/>
              </a:rPr>
              <a:t> &gt; </a:t>
            </a:r>
            <a:r>
              <a:rPr lang="en-US" altLang="it-IT" i="1">
                <a:latin typeface="Times New Roman" panose="02020603050405020304" pitchFamily="18" charset="0"/>
              </a:rPr>
              <a:t>Slide Master;</a:t>
            </a:r>
          </a:p>
          <a:p>
            <a:pPr>
              <a:lnSpc>
                <a:spcPct val="90000"/>
              </a:lnSpc>
              <a:spcBef>
                <a:spcPct val="0"/>
              </a:spcBef>
              <a:spcAft>
                <a:spcPct val="20000"/>
              </a:spcAft>
            </a:pPr>
            <a:r>
              <a:rPr lang="en-US" altLang="it-IT">
                <a:latin typeface="Times New Roman" panose="02020603050405020304" pitchFamily="18" charset="0"/>
              </a:rPr>
              <a:t>Macintosh – </a:t>
            </a:r>
            <a:r>
              <a:rPr lang="en-US" altLang="it-IT" i="1">
                <a:latin typeface="Times New Roman" panose="02020603050405020304" pitchFamily="18" charset="0"/>
              </a:rPr>
              <a:t>View &gt; Master &gt; Slide Master</a:t>
            </a:r>
          </a:p>
          <a:p>
            <a:pPr>
              <a:lnSpc>
                <a:spcPct val="90000"/>
              </a:lnSpc>
              <a:spcBef>
                <a:spcPct val="0"/>
              </a:spcBef>
              <a:spcAft>
                <a:spcPct val="20000"/>
              </a:spcAft>
            </a:pPr>
            <a:endParaRPr lang="en-GB" altLang="it-IT">
              <a:latin typeface="Times New Roman" panose="02020603050405020304" pitchFamily="18" charset="0"/>
              <a:sym typeface="Wingdings" panose="05000000000000000000" pitchFamily="2" charset="2"/>
            </a:endParaRPr>
          </a:p>
          <a:p>
            <a:pPr>
              <a:lnSpc>
                <a:spcPct val="90000"/>
              </a:lnSpc>
              <a:spcBef>
                <a:spcPct val="0"/>
              </a:spcBef>
              <a:spcAft>
                <a:spcPct val="20000"/>
              </a:spcAft>
            </a:pPr>
            <a:r>
              <a:rPr lang="en-GB" altLang="it-IT" b="1">
                <a:latin typeface="Times New Roman" panose="02020603050405020304" pitchFamily="18" charset="0"/>
                <a:sym typeface="Wingdings" panose="05000000000000000000" pitchFamily="2" charset="2"/>
              </a:rPr>
              <a:t>Edit the following items:</a:t>
            </a:r>
          </a:p>
          <a:p>
            <a:pPr>
              <a:lnSpc>
                <a:spcPct val="90000"/>
              </a:lnSpc>
              <a:spcBef>
                <a:spcPct val="0"/>
              </a:spcBef>
              <a:spcAft>
                <a:spcPct val="20000"/>
              </a:spcAft>
              <a:buFont typeface="Times New Roman" panose="02020603050405020304" pitchFamily="18" charset="0"/>
              <a:buAutoNum type="arabicPeriod"/>
            </a:pPr>
            <a:r>
              <a:rPr lang="de-DE" altLang="it-IT" b="1">
                <a:latin typeface="Times New Roman" panose="02020603050405020304" pitchFamily="18" charset="0"/>
                <a:sym typeface="Wingdings" panose="05000000000000000000" pitchFamily="2" charset="2"/>
              </a:rPr>
              <a:t>O</a:t>
            </a:r>
            <a:r>
              <a:rPr lang="en-GB" altLang="it-IT" b="1">
                <a:latin typeface="Times New Roman" panose="02020603050405020304" pitchFamily="18" charset="0"/>
                <a:sym typeface="Wingdings" panose="05000000000000000000" pitchFamily="2" charset="2"/>
              </a:rPr>
              <a:t>n the Slide Master (first master slide) – lower area</a:t>
            </a:r>
          </a:p>
          <a:p>
            <a:pPr>
              <a:lnSpc>
                <a:spcPct val="90000"/>
              </a:lnSpc>
              <a:spcBef>
                <a:spcPct val="0"/>
              </a:spcBef>
              <a:spcAft>
                <a:spcPct val="20000"/>
              </a:spcAft>
            </a:pPr>
            <a:r>
              <a:rPr lang="en-GB" altLang="it-IT">
                <a:latin typeface="Times New Roman" panose="02020603050405020304" pitchFamily="18" charset="0"/>
                <a:sym typeface="Wingdings" panose="05000000000000000000" pitchFamily="2" charset="2"/>
              </a:rPr>
              <a:t>a) On the left Delete the text and write the title of the event/Conference, Location </a:t>
            </a:r>
          </a:p>
          <a:p>
            <a:pPr>
              <a:lnSpc>
                <a:spcPct val="90000"/>
              </a:lnSpc>
              <a:spcBef>
                <a:spcPct val="0"/>
              </a:spcBef>
              <a:spcAft>
                <a:spcPct val="20000"/>
              </a:spcAft>
            </a:pPr>
            <a:r>
              <a:rPr lang="en-GB" altLang="it-IT">
                <a:latin typeface="Times New Roman" panose="02020603050405020304" pitchFamily="18" charset="0"/>
                <a:sym typeface="Wingdings" panose="05000000000000000000" pitchFamily="2" charset="2"/>
              </a:rPr>
              <a:t>b) On the right delete the text and write the name and surname of the speaker and the date (day, month , year)</a:t>
            </a:r>
          </a:p>
          <a:p>
            <a:pPr>
              <a:lnSpc>
                <a:spcPct val="90000"/>
              </a:lnSpc>
              <a:spcBef>
                <a:spcPct val="0"/>
              </a:spcBef>
              <a:spcAft>
                <a:spcPct val="20000"/>
              </a:spcAft>
            </a:pPr>
            <a:endParaRPr lang="en-GB" altLang="it-IT" b="1">
              <a:latin typeface="Times New Roman" panose="02020603050405020304" pitchFamily="18" charset="0"/>
              <a:sym typeface="Wingdings" panose="05000000000000000000" pitchFamily="2" charset="2"/>
            </a:endParaRPr>
          </a:p>
          <a:p>
            <a:pPr>
              <a:lnSpc>
                <a:spcPct val="90000"/>
              </a:lnSpc>
              <a:spcBef>
                <a:spcPct val="0"/>
              </a:spcBef>
              <a:spcAft>
                <a:spcPct val="20000"/>
              </a:spcAft>
            </a:pPr>
            <a:r>
              <a:rPr lang="en-GB" altLang="it-IT" b="1">
                <a:latin typeface="Times New Roman" panose="02020603050405020304" pitchFamily="18" charset="0"/>
                <a:sym typeface="Wingdings" panose="05000000000000000000" pitchFamily="2" charset="2"/>
              </a:rPr>
              <a:t>Close Master View</a:t>
            </a:r>
          </a:p>
          <a:p>
            <a:pPr>
              <a:lnSpc>
                <a:spcPct val="90000"/>
              </a:lnSpc>
              <a:spcBef>
                <a:spcPct val="0"/>
              </a:spcBef>
              <a:spcAft>
                <a:spcPct val="20000"/>
              </a:spcAft>
            </a:pPr>
            <a:endParaRPr lang="en-GB" altLang="it-IT" b="1">
              <a:latin typeface="Times New Roman" panose="02020603050405020304" pitchFamily="18" charset="0"/>
              <a:sym typeface="Wingdings" panose="05000000000000000000" pitchFamily="2" charset="2"/>
            </a:endParaRPr>
          </a:p>
          <a:p>
            <a:endParaRPr lang="en-US" altLang="it-IT">
              <a:latin typeface="Times New Roman" panose="02020603050405020304" pitchFamily="18" charset="0"/>
            </a:endParaRPr>
          </a:p>
        </p:txBody>
      </p:sp>
      <p:sp>
        <p:nvSpPr>
          <p:cNvPr id="12292"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D7A572B7-CBBB-49AA-8F79-3EB7F500DEAF}" type="slidenum">
              <a:rPr lang="it-IT" altLang="it-IT" sz="1300"/>
              <a:pPr>
                <a:spcBef>
                  <a:spcPct val="0"/>
                </a:spcBef>
                <a:buClrTx/>
                <a:buFontTx/>
                <a:buNone/>
              </a:pPr>
              <a:t>1</a:t>
            </a:fld>
            <a:endParaRPr lang="it-IT" altLang="it-IT" sz="1300"/>
          </a:p>
        </p:txBody>
      </p:sp>
    </p:spTree>
    <p:extLst>
      <p:ext uri="{BB962C8B-B14F-4D97-AF65-F5344CB8AC3E}">
        <p14:creationId xmlns:p14="http://schemas.microsoft.com/office/powerpoint/2010/main" val="4139523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18</a:t>
            </a:fld>
            <a:endParaRPr lang="it-IT" altLang="it-IT" sz="1300"/>
          </a:p>
        </p:txBody>
      </p:sp>
    </p:spTree>
    <p:extLst>
      <p:ext uri="{BB962C8B-B14F-4D97-AF65-F5344CB8AC3E}">
        <p14:creationId xmlns:p14="http://schemas.microsoft.com/office/powerpoint/2010/main" val="541916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19</a:t>
            </a:fld>
            <a:endParaRPr lang="it-IT" altLang="it-IT" sz="1300"/>
          </a:p>
        </p:txBody>
      </p:sp>
    </p:spTree>
    <p:extLst>
      <p:ext uri="{BB962C8B-B14F-4D97-AF65-F5344CB8AC3E}">
        <p14:creationId xmlns:p14="http://schemas.microsoft.com/office/powerpoint/2010/main" val="1174082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20</a:t>
            </a:fld>
            <a:endParaRPr lang="it-IT" altLang="it-IT" sz="1300"/>
          </a:p>
        </p:txBody>
      </p:sp>
    </p:spTree>
    <p:extLst>
      <p:ext uri="{BB962C8B-B14F-4D97-AF65-F5344CB8AC3E}">
        <p14:creationId xmlns:p14="http://schemas.microsoft.com/office/powerpoint/2010/main" val="2600265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21</a:t>
            </a:fld>
            <a:endParaRPr lang="it-IT" altLang="it-IT" sz="1300"/>
          </a:p>
        </p:txBody>
      </p:sp>
    </p:spTree>
    <p:extLst>
      <p:ext uri="{BB962C8B-B14F-4D97-AF65-F5344CB8AC3E}">
        <p14:creationId xmlns:p14="http://schemas.microsoft.com/office/powerpoint/2010/main" val="2403965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ChangeArrowheads="1" noTextEdit="1"/>
          </p:cNvSpPr>
          <p:nvPr>
            <p:ph type="sldImg"/>
          </p:nvPr>
        </p:nvSpPr>
        <p:spPr/>
      </p:sp>
      <p:sp>
        <p:nvSpPr>
          <p:cNvPr id="18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a:latin typeface="Times New Roman" panose="02020603050405020304" pitchFamily="18" charset="0"/>
              </a:rPr>
              <a:t>Last Slide 1: Thanks to the audience</a:t>
            </a:r>
          </a:p>
        </p:txBody>
      </p:sp>
      <p:sp>
        <p:nvSpPr>
          <p:cNvPr id="18436"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0D65A16B-D8E1-4A30-A0DA-878A86C94BEE}" type="slidenum">
              <a:rPr lang="it-IT" altLang="it-IT" sz="1300"/>
              <a:pPr>
                <a:spcBef>
                  <a:spcPct val="0"/>
                </a:spcBef>
                <a:buClrTx/>
                <a:buFontTx/>
                <a:buNone/>
              </a:pPr>
              <a:t>30</a:t>
            </a:fld>
            <a:endParaRPr lang="it-IT" altLang="it-IT" sz="1300"/>
          </a:p>
        </p:txBody>
      </p:sp>
    </p:spTree>
    <p:extLst>
      <p:ext uri="{BB962C8B-B14F-4D97-AF65-F5344CB8AC3E}">
        <p14:creationId xmlns:p14="http://schemas.microsoft.com/office/powerpoint/2010/main" val="3188445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ChangeArrowheads="1" noTextEdit="1"/>
          </p:cNvSpPr>
          <p:nvPr>
            <p:ph type="sldImg"/>
          </p:nvPr>
        </p:nvSpPr>
        <p:spPr/>
      </p:sp>
      <p:sp>
        <p:nvSpPr>
          <p:cNvPr id="194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a:latin typeface="Times New Roman" panose="02020603050405020304" pitchFamily="18" charset="0"/>
              </a:rPr>
              <a:t>Last Slide 2: Aerial Photo of Elettra</a:t>
            </a:r>
          </a:p>
        </p:txBody>
      </p:sp>
      <p:sp>
        <p:nvSpPr>
          <p:cNvPr id="19460"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9EAF75BA-8C73-4F57-B8A6-7E7F3284488A}" type="slidenum">
              <a:rPr lang="it-IT" altLang="it-IT" sz="1300"/>
              <a:pPr>
                <a:spcBef>
                  <a:spcPct val="0"/>
                </a:spcBef>
                <a:buClrTx/>
                <a:buFontTx/>
                <a:buNone/>
              </a:pPr>
              <a:t>31</a:t>
            </a:fld>
            <a:endParaRPr lang="it-IT" altLang="it-IT" sz="1300"/>
          </a:p>
        </p:txBody>
      </p:sp>
    </p:spTree>
    <p:extLst>
      <p:ext uri="{BB962C8B-B14F-4D97-AF65-F5344CB8AC3E}">
        <p14:creationId xmlns:p14="http://schemas.microsoft.com/office/powerpoint/2010/main" val="3702697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ChangeArrowheads="1" noTextEdit="1"/>
          </p:cNvSpPr>
          <p:nvPr>
            <p:ph type="sldImg"/>
          </p:nvPr>
        </p:nvSpPr>
        <p:spPr/>
      </p:sp>
      <p:sp>
        <p:nvSpPr>
          <p:cNvPr id="143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7147" indent="-217147">
              <a:lnSpc>
                <a:spcPct val="90000"/>
              </a:lnSpc>
              <a:spcBef>
                <a:spcPct val="0"/>
              </a:spcBef>
              <a:spcAft>
                <a:spcPct val="20000"/>
              </a:spcAft>
            </a:pPr>
            <a:r>
              <a:rPr lang="en-GB" altLang="it-IT" b="1">
                <a:latin typeface="Times New Roman" panose="02020603050405020304" pitchFamily="18" charset="0"/>
              </a:rPr>
              <a:t>Slide 2: Title of the Presentation</a:t>
            </a:r>
          </a:p>
          <a:p>
            <a:pPr marL="217147" indent="-217147">
              <a:lnSpc>
                <a:spcPct val="90000"/>
              </a:lnSpc>
              <a:spcBef>
                <a:spcPct val="0"/>
              </a:spcBef>
              <a:spcAft>
                <a:spcPct val="20000"/>
              </a:spcAft>
            </a:pPr>
            <a:endParaRPr lang="en-GB" altLang="it-IT" b="1">
              <a:latin typeface="Times New Roman" panose="02020603050405020304" pitchFamily="18" charset="0"/>
            </a:endParaRPr>
          </a:p>
          <a:p>
            <a:pPr marL="217147" indent="-217147">
              <a:lnSpc>
                <a:spcPct val="90000"/>
              </a:lnSpc>
              <a:spcBef>
                <a:spcPct val="0"/>
              </a:spcBef>
              <a:spcAft>
                <a:spcPct val="20000"/>
              </a:spcAft>
            </a:pPr>
            <a:r>
              <a:rPr lang="en-GB" altLang="it-IT" b="1">
                <a:latin typeface="Times New Roman" panose="02020603050405020304" pitchFamily="18" charset="0"/>
              </a:rPr>
              <a:t>Before you start</a:t>
            </a:r>
            <a:r>
              <a:rPr lang="en-GB" altLang="it-IT">
                <a:latin typeface="Times New Roman" panose="02020603050405020304" pitchFamily="18" charset="0"/>
              </a:rPr>
              <a:t> editing the slides of your talk change to the </a:t>
            </a:r>
            <a:r>
              <a:rPr lang="en-GB" altLang="it-IT" b="1">
                <a:latin typeface="Times New Roman" panose="02020603050405020304" pitchFamily="18" charset="0"/>
              </a:rPr>
              <a:t>Master Slide view</a:t>
            </a:r>
            <a:r>
              <a:rPr lang="en-GB" altLang="it-IT">
                <a:latin typeface="Times New Roman" panose="02020603050405020304" pitchFamily="18" charset="0"/>
              </a:rPr>
              <a:t>:</a:t>
            </a:r>
          </a:p>
          <a:p>
            <a:pPr marL="217147" indent="-217147">
              <a:lnSpc>
                <a:spcPct val="90000"/>
              </a:lnSpc>
              <a:spcBef>
                <a:spcPct val="0"/>
              </a:spcBef>
              <a:spcAft>
                <a:spcPct val="20000"/>
              </a:spcAft>
            </a:pPr>
            <a:r>
              <a:rPr lang="en-US" altLang="it-IT">
                <a:latin typeface="Times New Roman" panose="02020603050405020304" pitchFamily="18" charset="0"/>
              </a:rPr>
              <a:t>Microsoft Office :Menu: </a:t>
            </a:r>
            <a:r>
              <a:rPr lang="en-US" altLang="it-IT" i="1">
                <a:latin typeface="Times New Roman" panose="02020603050405020304" pitchFamily="18" charset="0"/>
              </a:rPr>
              <a:t>View</a:t>
            </a:r>
            <a:r>
              <a:rPr lang="en-US" altLang="it-IT">
                <a:latin typeface="Times New Roman" panose="02020603050405020304" pitchFamily="18" charset="0"/>
              </a:rPr>
              <a:t> &gt; </a:t>
            </a:r>
            <a:r>
              <a:rPr lang="en-US" altLang="it-IT" i="1">
                <a:latin typeface="Times New Roman" panose="02020603050405020304" pitchFamily="18" charset="0"/>
              </a:rPr>
              <a:t>Slide Master;</a:t>
            </a:r>
          </a:p>
          <a:p>
            <a:pPr marL="217147" indent="-217147">
              <a:lnSpc>
                <a:spcPct val="90000"/>
              </a:lnSpc>
              <a:spcBef>
                <a:spcPct val="0"/>
              </a:spcBef>
              <a:spcAft>
                <a:spcPct val="20000"/>
              </a:spcAft>
            </a:pPr>
            <a:r>
              <a:rPr lang="en-US" altLang="it-IT">
                <a:latin typeface="Times New Roman" panose="02020603050405020304" pitchFamily="18" charset="0"/>
              </a:rPr>
              <a:t>Macintosh – </a:t>
            </a:r>
            <a:r>
              <a:rPr lang="en-US" altLang="it-IT" i="1">
                <a:latin typeface="Times New Roman" panose="02020603050405020304" pitchFamily="18" charset="0"/>
              </a:rPr>
              <a:t>View &gt; Master &gt; Slide Master</a:t>
            </a:r>
          </a:p>
          <a:p>
            <a:pPr marL="217147" indent="-217147">
              <a:lnSpc>
                <a:spcPct val="90000"/>
              </a:lnSpc>
              <a:spcBef>
                <a:spcPct val="0"/>
              </a:spcBef>
              <a:spcAft>
                <a:spcPct val="20000"/>
              </a:spcAft>
            </a:pPr>
            <a:endParaRPr lang="en-GB" altLang="it-IT">
              <a:latin typeface="Times New Roman" panose="02020603050405020304" pitchFamily="18" charset="0"/>
              <a:sym typeface="Wingdings" panose="05000000000000000000" pitchFamily="2" charset="2"/>
            </a:endParaRPr>
          </a:p>
          <a:p>
            <a:pPr marL="217147" indent="-217147">
              <a:lnSpc>
                <a:spcPct val="90000"/>
              </a:lnSpc>
              <a:spcBef>
                <a:spcPct val="0"/>
              </a:spcBef>
              <a:spcAft>
                <a:spcPct val="20000"/>
              </a:spcAft>
            </a:pPr>
            <a:r>
              <a:rPr lang="en-GB" altLang="it-IT" b="1">
                <a:latin typeface="Times New Roman" panose="02020603050405020304" pitchFamily="18" charset="0"/>
                <a:sym typeface="Wingdings" panose="05000000000000000000" pitchFamily="2" charset="2"/>
              </a:rPr>
              <a:t>Edit the following items:</a:t>
            </a:r>
          </a:p>
          <a:p>
            <a:pPr marL="217147" indent="-217147">
              <a:lnSpc>
                <a:spcPct val="90000"/>
              </a:lnSpc>
              <a:spcBef>
                <a:spcPct val="0"/>
              </a:spcBef>
              <a:spcAft>
                <a:spcPct val="20000"/>
              </a:spcAft>
              <a:buFont typeface="Times New Roman" panose="02020603050405020304" pitchFamily="18" charset="0"/>
              <a:buAutoNum type="arabicPeriod"/>
            </a:pPr>
            <a:r>
              <a:rPr lang="de-DE" altLang="it-IT" b="1">
                <a:latin typeface="Times New Roman" panose="02020603050405020304" pitchFamily="18" charset="0"/>
                <a:sym typeface="Wingdings" panose="05000000000000000000" pitchFamily="2" charset="2"/>
              </a:rPr>
              <a:t>O</a:t>
            </a:r>
            <a:r>
              <a:rPr lang="en-GB" altLang="it-IT" b="1">
                <a:latin typeface="Times New Roman" panose="02020603050405020304" pitchFamily="18" charset="0"/>
                <a:sym typeface="Wingdings" panose="05000000000000000000" pitchFamily="2" charset="2"/>
              </a:rPr>
              <a:t>n the Slide Master (first master slide) – lower area</a:t>
            </a:r>
          </a:p>
          <a:p>
            <a:pPr marL="217147" indent="-217147">
              <a:lnSpc>
                <a:spcPct val="90000"/>
              </a:lnSpc>
              <a:spcBef>
                <a:spcPct val="0"/>
              </a:spcBef>
              <a:spcAft>
                <a:spcPct val="20000"/>
              </a:spcAft>
            </a:pPr>
            <a:r>
              <a:rPr lang="en-GB" altLang="it-IT">
                <a:latin typeface="Times New Roman" panose="02020603050405020304" pitchFamily="18" charset="0"/>
                <a:sym typeface="Wingdings" panose="05000000000000000000" pitchFamily="2" charset="2"/>
              </a:rPr>
              <a:t>a) On the left Delete the text and write the title of the event/Conference, Location </a:t>
            </a:r>
          </a:p>
          <a:p>
            <a:pPr marL="217147" indent="-217147">
              <a:lnSpc>
                <a:spcPct val="90000"/>
              </a:lnSpc>
              <a:spcBef>
                <a:spcPct val="0"/>
              </a:spcBef>
              <a:spcAft>
                <a:spcPct val="20000"/>
              </a:spcAft>
            </a:pPr>
            <a:r>
              <a:rPr lang="en-GB" altLang="it-IT">
                <a:latin typeface="Times New Roman" panose="02020603050405020304" pitchFamily="18" charset="0"/>
                <a:sym typeface="Wingdings" panose="05000000000000000000" pitchFamily="2" charset="2"/>
              </a:rPr>
              <a:t>b) On the right delete the text and write the name and surname of the speaker and the date (day, month , year)</a:t>
            </a:r>
          </a:p>
          <a:p>
            <a:pPr marL="217147" indent="-217147">
              <a:lnSpc>
                <a:spcPct val="90000"/>
              </a:lnSpc>
              <a:spcBef>
                <a:spcPct val="0"/>
              </a:spcBef>
              <a:spcAft>
                <a:spcPct val="20000"/>
              </a:spcAft>
            </a:pPr>
            <a:endParaRPr lang="en-GB" altLang="it-IT" b="1">
              <a:latin typeface="Times New Roman" panose="02020603050405020304" pitchFamily="18" charset="0"/>
              <a:sym typeface="Wingdings" panose="05000000000000000000" pitchFamily="2" charset="2"/>
            </a:endParaRPr>
          </a:p>
          <a:p>
            <a:pPr marL="217147" indent="-217147">
              <a:lnSpc>
                <a:spcPct val="90000"/>
              </a:lnSpc>
              <a:spcBef>
                <a:spcPct val="0"/>
              </a:spcBef>
              <a:spcAft>
                <a:spcPct val="20000"/>
              </a:spcAft>
            </a:pPr>
            <a:r>
              <a:rPr lang="en-GB" altLang="it-IT" b="1">
                <a:latin typeface="Times New Roman" panose="02020603050405020304" pitchFamily="18" charset="0"/>
                <a:sym typeface="Wingdings" panose="05000000000000000000" pitchFamily="2" charset="2"/>
              </a:rPr>
              <a:t>Close Master View</a:t>
            </a:r>
          </a:p>
          <a:p>
            <a:pPr marL="217147" indent="-217147">
              <a:lnSpc>
                <a:spcPct val="90000"/>
              </a:lnSpc>
              <a:spcBef>
                <a:spcPct val="0"/>
              </a:spcBef>
              <a:spcAft>
                <a:spcPct val="20000"/>
              </a:spcAft>
            </a:pPr>
            <a:endParaRPr lang="en-GB" altLang="it-IT" b="1">
              <a:latin typeface="Times New Roman" panose="02020603050405020304" pitchFamily="18" charset="0"/>
              <a:sym typeface="Wingdings" panose="05000000000000000000" pitchFamily="2" charset="2"/>
            </a:endParaRPr>
          </a:p>
          <a:p>
            <a:pPr marL="217147" indent="-217147">
              <a:lnSpc>
                <a:spcPct val="90000"/>
              </a:lnSpc>
              <a:spcBef>
                <a:spcPct val="0"/>
              </a:spcBef>
              <a:spcAft>
                <a:spcPct val="20000"/>
              </a:spcAft>
            </a:pPr>
            <a:r>
              <a:rPr lang="en-GB" altLang="it-IT" b="1">
                <a:latin typeface="Times New Roman" panose="02020603050405020304" pitchFamily="18" charset="0"/>
                <a:sym typeface="Wingdings" panose="05000000000000000000" pitchFamily="2" charset="2"/>
              </a:rPr>
              <a:t>To start adding slides </a:t>
            </a:r>
            <a:r>
              <a:rPr lang="en-GB" altLang="it-IT">
                <a:latin typeface="Times New Roman" panose="02020603050405020304" pitchFamily="18" charset="0"/>
                <a:sym typeface="Wingdings" panose="05000000000000000000" pitchFamily="2" charset="2"/>
              </a:rPr>
              <a:t>insert a new slide and </a:t>
            </a:r>
            <a:r>
              <a:rPr lang="en-GB" altLang="it-IT" b="1">
                <a:latin typeface="Times New Roman" panose="02020603050405020304" pitchFamily="18" charset="0"/>
                <a:sym typeface="Wingdings" panose="05000000000000000000" pitchFamily="2" charset="2"/>
              </a:rPr>
              <a:t>select a Layout:</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marL="217147" indent="-217147">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endParaRPr lang="en-GB" altLang="it-IT">
              <a:latin typeface="Times New Roman" panose="02020603050405020304" pitchFamily="18" charset="0"/>
            </a:endParaRPr>
          </a:p>
          <a:p>
            <a:pPr marL="217147" indent="-217147">
              <a:spcBef>
                <a:spcPct val="0"/>
              </a:spcBef>
              <a:spcAft>
                <a:spcPct val="20000"/>
              </a:spcAft>
            </a:pPr>
            <a:endParaRPr lang="en-GB" altLang="it-IT" b="1">
              <a:latin typeface="Calibri" panose="020F0502020204030204" pitchFamily="34" charset="0"/>
            </a:endParaRPr>
          </a:p>
        </p:txBody>
      </p:sp>
      <p:sp>
        <p:nvSpPr>
          <p:cNvPr id="14340"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BA414D43-0FFA-4ED6-A3CC-A45B97531A16}" type="slidenum">
              <a:rPr lang="it-IT" altLang="it-IT" sz="1300"/>
              <a:pPr>
                <a:spcBef>
                  <a:spcPct val="0"/>
                </a:spcBef>
                <a:buClrTx/>
                <a:buFontTx/>
                <a:buNone/>
              </a:pPr>
              <a:t>2</a:t>
            </a:fld>
            <a:endParaRPr lang="it-IT" altLang="it-IT" sz="1300"/>
          </a:p>
        </p:txBody>
      </p:sp>
    </p:spTree>
    <p:extLst>
      <p:ext uri="{BB962C8B-B14F-4D97-AF65-F5344CB8AC3E}">
        <p14:creationId xmlns:p14="http://schemas.microsoft.com/office/powerpoint/2010/main" val="522105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3</a:t>
            </a:fld>
            <a:endParaRPr lang="it-IT" altLang="it-IT" sz="1300"/>
          </a:p>
        </p:txBody>
      </p:sp>
    </p:spTree>
    <p:extLst>
      <p:ext uri="{BB962C8B-B14F-4D97-AF65-F5344CB8AC3E}">
        <p14:creationId xmlns:p14="http://schemas.microsoft.com/office/powerpoint/2010/main" val="2948192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12</a:t>
            </a:fld>
            <a:endParaRPr lang="it-IT" altLang="it-IT" sz="1300"/>
          </a:p>
        </p:txBody>
      </p:sp>
    </p:spTree>
    <p:extLst>
      <p:ext uri="{BB962C8B-B14F-4D97-AF65-F5344CB8AC3E}">
        <p14:creationId xmlns:p14="http://schemas.microsoft.com/office/powerpoint/2010/main" val="1669483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13</a:t>
            </a:fld>
            <a:endParaRPr lang="it-IT" altLang="it-IT" sz="1300"/>
          </a:p>
        </p:txBody>
      </p:sp>
    </p:spTree>
    <p:extLst>
      <p:ext uri="{BB962C8B-B14F-4D97-AF65-F5344CB8AC3E}">
        <p14:creationId xmlns:p14="http://schemas.microsoft.com/office/powerpoint/2010/main" val="2251842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14</a:t>
            </a:fld>
            <a:endParaRPr lang="it-IT" altLang="it-IT" sz="1300"/>
          </a:p>
        </p:txBody>
      </p:sp>
    </p:spTree>
    <p:extLst>
      <p:ext uri="{BB962C8B-B14F-4D97-AF65-F5344CB8AC3E}">
        <p14:creationId xmlns:p14="http://schemas.microsoft.com/office/powerpoint/2010/main" val="101202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15</a:t>
            </a:fld>
            <a:endParaRPr lang="it-IT" altLang="it-IT" sz="1300"/>
          </a:p>
        </p:txBody>
      </p:sp>
    </p:spTree>
    <p:extLst>
      <p:ext uri="{BB962C8B-B14F-4D97-AF65-F5344CB8AC3E}">
        <p14:creationId xmlns:p14="http://schemas.microsoft.com/office/powerpoint/2010/main" val="3731821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16</a:t>
            </a:fld>
            <a:endParaRPr lang="it-IT" altLang="it-IT" sz="1300"/>
          </a:p>
        </p:txBody>
      </p:sp>
    </p:spTree>
    <p:extLst>
      <p:ext uri="{BB962C8B-B14F-4D97-AF65-F5344CB8AC3E}">
        <p14:creationId xmlns:p14="http://schemas.microsoft.com/office/powerpoint/2010/main" val="101564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ChangeArrowheads="1" noTextEdit="1"/>
          </p:cNvSpPr>
          <p:nvPr>
            <p:ph type="sldImg"/>
          </p:nvPr>
        </p:nvSpPr>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z="1000" b="1">
                <a:latin typeface="Times New Roman" panose="02020603050405020304" pitchFamily="18" charset="0"/>
              </a:rPr>
              <a:t>Slide 3 – (..) : Content of the presentation</a:t>
            </a:r>
          </a:p>
          <a:p>
            <a:endParaRPr lang="en-GB" altLang="it-IT" sz="1000">
              <a:latin typeface="Times New Roman" panose="02020603050405020304" pitchFamily="18" charset="0"/>
            </a:endParaRPr>
          </a:p>
          <a:p>
            <a:r>
              <a:rPr lang="en-GB" altLang="it-IT" sz="1000">
                <a:latin typeface="Times New Roman" panose="02020603050405020304" pitchFamily="18" charset="0"/>
              </a:rPr>
              <a:t>Insert a new slide: Home &gt; </a:t>
            </a:r>
            <a:r>
              <a:rPr lang="en-GB" altLang="en-US" sz="1000">
                <a:latin typeface="Times New Roman" panose="02020603050405020304" pitchFamily="18" charset="0"/>
              </a:rPr>
              <a:t>“</a:t>
            </a:r>
            <a:r>
              <a:rPr lang="en-GB" altLang="it-IT" sz="1000">
                <a:latin typeface="Times New Roman" panose="02020603050405020304" pitchFamily="18" charset="0"/>
              </a:rPr>
              <a:t>New Slide</a:t>
            </a:r>
            <a:r>
              <a:rPr lang="en-GB" altLang="en-US" sz="1000">
                <a:latin typeface="Times New Roman" panose="02020603050405020304" pitchFamily="18" charset="0"/>
              </a:rPr>
              <a:t>”</a:t>
            </a:r>
            <a:r>
              <a:rPr lang="en-GB" altLang="it-IT" sz="1000">
                <a:latin typeface="Times New Roman" panose="02020603050405020304" pitchFamily="18" charset="0"/>
              </a:rPr>
              <a:t> and choose a</a:t>
            </a:r>
            <a:r>
              <a:rPr lang="en-GB" altLang="it-IT" sz="1000" b="1">
                <a:latin typeface="Times New Roman" panose="02020603050405020304" pitchFamily="18" charset="0"/>
              </a:rPr>
              <a:t> </a:t>
            </a:r>
            <a:r>
              <a:rPr lang="en-GB" altLang="it-IT">
                <a:latin typeface="Times New Roman" panose="02020603050405020304" pitchFamily="18" charset="0"/>
                <a:sym typeface="Wingdings" panose="05000000000000000000" pitchFamily="2" charset="2"/>
              </a:rPr>
              <a:t>slide</a:t>
            </a:r>
            <a:r>
              <a:rPr lang="en-GB" altLang="it-IT" b="1">
                <a:latin typeface="Times New Roman" panose="02020603050405020304" pitchFamily="18" charset="0"/>
                <a:sym typeface="Wingdings" panose="05000000000000000000" pitchFamily="2" charset="2"/>
              </a:rPr>
              <a:t> Layout: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Title &amp; Subtitle</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 with bullet points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Text</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For Picture, graphs, visuals</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Two columns </a:t>
            </a:r>
          </a:p>
          <a:p>
            <a:pPr>
              <a:lnSpc>
                <a:spcPct val="90000"/>
              </a:lnSpc>
              <a:spcBef>
                <a:spcPct val="0"/>
              </a:spcBef>
              <a:spcAft>
                <a:spcPct val="20000"/>
              </a:spcAft>
              <a:buFont typeface="Arial" panose="020B0604020202020204" pitchFamily="34" charset="0"/>
              <a:buChar char="•"/>
            </a:pPr>
            <a:r>
              <a:rPr lang="en-GB" altLang="it-IT">
                <a:latin typeface="Times New Roman" panose="02020603050405020304" pitchFamily="18" charset="0"/>
                <a:sym typeface="Wingdings" panose="05000000000000000000" pitchFamily="2" charset="2"/>
              </a:rPr>
              <a:t>Blank</a:t>
            </a:r>
          </a:p>
          <a:p>
            <a:pPr>
              <a:lnSpc>
                <a:spcPct val="90000"/>
              </a:lnSpc>
              <a:spcBef>
                <a:spcPct val="0"/>
              </a:spcBef>
              <a:spcAft>
                <a:spcPct val="20000"/>
              </a:spcAft>
              <a:buFont typeface="Arial" panose="020B0604020202020204" pitchFamily="34" charset="0"/>
              <a:buChar char="•"/>
            </a:pPr>
            <a:endParaRPr lang="en-GB" altLang="it-IT">
              <a:latin typeface="Times New Roman" panose="02020603050405020304" pitchFamily="18" charset="0"/>
              <a:sym typeface="Wingdings" panose="05000000000000000000" pitchFamily="2" charset="2"/>
            </a:endParaRPr>
          </a:p>
          <a:p>
            <a:pPr>
              <a:spcBef>
                <a:spcPct val="50000"/>
              </a:spcBef>
              <a:buClr>
                <a:srgbClr val="F8B323"/>
              </a:buClr>
              <a:buFont typeface="Wingdings" panose="05000000000000000000" pitchFamily="2" charset="2"/>
              <a:buNone/>
            </a:pPr>
            <a:r>
              <a:rPr lang="en-GB" altLang="it-IT" b="1">
                <a:latin typeface="Times New Roman" panose="02020603050405020304" pitchFamily="18" charset="0"/>
              </a:rPr>
              <a:t>If you want Copy &amp; paste </a:t>
            </a:r>
            <a:r>
              <a:rPr lang="en-GB" altLang="it-IT">
                <a:latin typeface="Times New Roman" panose="02020603050405020304" pitchFamily="18" charset="0"/>
              </a:rPr>
              <a:t>an element from the Clip Board to the particular slide: </a:t>
            </a:r>
            <a:br>
              <a:rPr lang="en-GB" altLang="it-IT">
                <a:latin typeface="Times New Roman" panose="02020603050405020304" pitchFamily="18" charset="0"/>
              </a:rPr>
            </a:br>
            <a:r>
              <a:rPr lang="en-GB" altLang="it-IT">
                <a:latin typeface="Times New Roman" panose="02020603050405020304" pitchFamily="18" charset="0"/>
              </a:rPr>
              <a:t>1. Click on a box to mark it.</a:t>
            </a: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2. Position the mouse pointer on the box frame: Copy!</a:t>
            </a:r>
            <a:r>
              <a:rPr lang="de-DE" altLang="it-IT">
                <a:latin typeface="Times New Roman" panose="02020603050405020304" pitchFamily="18" charset="0"/>
              </a:rPr>
              <a:t> </a:t>
            </a:r>
            <a:br>
              <a:rPr lang="de-DE" altLang="it-IT">
                <a:latin typeface="Times New Roman" panose="02020603050405020304" pitchFamily="18" charset="0"/>
              </a:rPr>
            </a:br>
            <a:r>
              <a:rPr lang="de-DE" altLang="it-IT">
                <a:latin typeface="Times New Roman" panose="02020603050405020304" pitchFamily="18" charset="0"/>
              </a:rPr>
              <a:t>3. </a:t>
            </a:r>
            <a:r>
              <a:rPr lang="en-GB" altLang="it-IT">
                <a:latin typeface="Times New Roman" panose="02020603050405020304" pitchFamily="18" charset="0"/>
              </a:rPr>
              <a:t>Click on the particular slide: Paste!</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a:p>
            <a:pPr>
              <a:spcBef>
                <a:spcPct val="50000"/>
              </a:spcBef>
              <a:buClr>
                <a:srgbClr val="F8B323"/>
              </a:buClr>
              <a:buFont typeface="Wingdings" panose="05000000000000000000" pitchFamily="2" charset="2"/>
              <a:buNone/>
            </a:pPr>
            <a:r>
              <a:rPr lang="en-GB" altLang="it-IT">
                <a:latin typeface="Times New Roman" panose="02020603050405020304" pitchFamily="18" charset="0"/>
              </a:rPr>
              <a:t>How you intend to use the elements is your choice. </a:t>
            </a:r>
            <a:br>
              <a:rPr lang="en-GB" altLang="it-IT">
                <a:latin typeface="Times New Roman" panose="02020603050405020304" pitchFamily="18" charset="0"/>
              </a:rPr>
            </a:br>
            <a:r>
              <a:rPr lang="en-GB" altLang="it-IT">
                <a:latin typeface="Times New Roman" panose="02020603050405020304" pitchFamily="18" charset="0"/>
              </a:rPr>
              <a:t>You can combine the text block style with the background colour in different manner.</a:t>
            </a:r>
          </a:p>
          <a:p>
            <a:pPr>
              <a:spcBef>
                <a:spcPct val="50000"/>
              </a:spcBef>
              <a:buClr>
                <a:srgbClr val="F8B323"/>
              </a:buClr>
              <a:buFont typeface="Wingdings" panose="05000000000000000000" pitchFamily="2" charset="2"/>
              <a:buNone/>
            </a:pPr>
            <a:endParaRPr lang="en-GB" altLang="it-IT">
              <a:latin typeface="Times New Roman" panose="02020603050405020304" pitchFamily="18" charset="0"/>
            </a:endParaRPr>
          </a:p>
        </p:txBody>
      </p:sp>
      <p:sp>
        <p:nvSpPr>
          <p:cNvPr id="16388"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1pPr>
            <a:lvl2pPr marL="705728" indent="-271434">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2pPr>
            <a:lvl3pPr marL="1085736"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3pPr>
            <a:lvl4pPr marL="1520030"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4pPr>
            <a:lvl5pPr marL="1954324" indent="-217147">
              <a:spcBef>
                <a:spcPct val="30000"/>
              </a:spcBef>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5pPr>
            <a:lvl6pPr marL="2388619"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6pPr>
            <a:lvl7pPr marL="2822913"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7pPr>
            <a:lvl8pPr marL="3257207"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8pPr>
            <a:lvl9pPr marL="3691501" indent="-217147" defTabSz="425246" eaLnBrk="0" fontAlgn="base" hangingPunct="0">
              <a:spcBef>
                <a:spcPct val="30000"/>
              </a:spcBef>
              <a:spcAft>
                <a:spcPct val="0"/>
              </a:spcAft>
              <a:buClr>
                <a:srgbClr val="000000"/>
              </a:buClr>
              <a:buSzPct val="100000"/>
              <a:buFont typeface="Times New Roman" panose="02020603050405020304" pitchFamily="18" charset="0"/>
              <a:tabLst>
                <a:tab pos="0" algn="l"/>
                <a:tab pos="425246" algn="l"/>
                <a:tab pos="852001" algn="l"/>
                <a:tab pos="1278755" algn="l"/>
                <a:tab pos="1705510" algn="l"/>
                <a:tab pos="2132264" algn="l"/>
                <a:tab pos="2559019" algn="l"/>
                <a:tab pos="2985773" algn="l"/>
                <a:tab pos="3412528" algn="l"/>
                <a:tab pos="3839282" algn="l"/>
                <a:tab pos="4266037" algn="l"/>
                <a:tab pos="4692791" algn="l"/>
                <a:tab pos="5119546" algn="l"/>
                <a:tab pos="5546300" algn="l"/>
                <a:tab pos="5973055" algn="l"/>
                <a:tab pos="6399809" algn="l"/>
                <a:tab pos="6826564" algn="l"/>
                <a:tab pos="7253318" algn="l"/>
                <a:tab pos="7680073" algn="l"/>
                <a:tab pos="8106827" algn="l"/>
                <a:tab pos="8533581" algn="l"/>
              </a:tabLst>
              <a:defRPr sz="11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19E20DBC-FE9F-455B-9775-58495415F67B}" type="slidenum">
              <a:rPr lang="it-IT" altLang="it-IT" sz="1300"/>
              <a:pPr>
                <a:spcBef>
                  <a:spcPct val="0"/>
                </a:spcBef>
                <a:buClrTx/>
                <a:buFontTx/>
                <a:buNone/>
              </a:pPr>
              <a:t>17</a:t>
            </a:fld>
            <a:endParaRPr lang="it-IT" altLang="it-IT" sz="1300"/>
          </a:p>
        </p:txBody>
      </p:sp>
    </p:spTree>
    <p:extLst>
      <p:ext uri="{BB962C8B-B14F-4D97-AF65-F5344CB8AC3E}">
        <p14:creationId xmlns:p14="http://schemas.microsoft.com/office/powerpoint/2010/main" val="3221736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full page">
    <p:spTree>
      <p:nvGrpSpPr>
        <p:cNvPr id="1" name=""/>
        <p:cNvGrpSpPr/>
        <p:nvPr/>
      </p:nvGrpSpPr>
      <p:grpSpPr>
        <a:xfrm>
          <a:off x="0" y="0"/>
          <a:ext cx="0" cy="0"/>
          <a:chOff x="0" y="0"/>
          <a:chExt cx="0" cy="0"/>
        </a:xfrm>
      </p:grpSpPr>
      <p:pic>
        <p:nvPicPr>
          <p:cNvPr id="2" name="Immagine 5" descr="PPT-schermat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80625" cy="755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2606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r Title &amp; Subtitle">
    <p:spTree>
      <p:nvGrpSpPr>
        <p:cNvPr id="1" name=""/>
        <p:cNvGrpSpPr/>
        <p:nvPr/>
      </p:nvGrpSpPr>
      <p:grpSpPr>
        <a:xfrm>
          <a:off x="0" y="0"/>
          <a:ext cx="0" cy="0"/>
          <a:chOff x="0" y="0"/>
          <a:chExt cx="0" cy="0"/>
        </a:xfrm>
      </p:grpSpPr>
      <p:sp>
        <p:nvSpPr>
          <p:cNvPr id="2" name="Titolo 1"/>
          <p:cNvSpPr>
            <a:spLocks noGrp="1"/>
          </p:cNvSpPr>
          <p:nvPr>
            <p:ph type="ctrTitle"/>
          </p:nvPr>
        </p:nvSpPr>
        <p:spPr>
          <a:xfrm>
            <a:off x="719832" y="2483693"/>
            <a:ext cx="8569325" cy="1620837"/>
          </a:xfrm>
          <a:prstGeom prst="rect">
            <a:avLst/>
          </a:prstGeom>
        </p:spPr>
        <p:txBody>
          <a:bodyPr anchor="ctr" anchorCtr="0"/>
          <a:lstStyle>
            <a:lvl1pPr>
              <a:defRPr sz="3600" baseline="0">
                <a:latin typeface="+mj-lt"/>
              </a:defRPr>
            </a:lvl1pPr>
          </a:lstStyle>
          <a:p>
            <a:r>
              <a:rPr lang="it-IT"/>
              <a:t>Fare clic per modificare lo stile del titolo</a:t>
            </a:r>
            <a:endParaRPr lang="it-IT" dirty="0"/>
          </a:p>
        </p:txBody>
      </p:sp>
      <p:sp>
        <p:nvSpPr>
          <p:cNvPr id="3" name="Rectangle 6">
            <a:extLst>
              <a:ext uri="{FF2B5EF4-FFF2-40B4-BE49-F238E27FC236}">
                <a16:creationId xmlns:a16="http://schemas.microsoft.com/office/drawing/2014/main" id="{401B3744-66AD-46F1-8789-3D4D35CA212A}"/>
              </a:ext>
            </a:extLst>
          </p:cNvPr>
          <p:cNvSpPr>
            <a:spLocks noGrp="1" noChangeArrowheads="1"/>
          </p:cNvSpPr>
          <p:nvPr>
            <p:ph type="sldNum" idx="10"/>
          </p:nvPr>
        </p:nvSpPr>
        <p:spPr>
          <a:xfrm>
            <a:off x="9720263" y="7019925"/>
            <a:ext cx="214312" cy="230188"/>
          </a:xfrm>
        </p:spPr>
        <p:txBody>
          <a:bodyPr/>
          <a:lstStyle>
            <a:lvl1pPr>
              <a:defRPr/>
            </a:lvl1pPr>
          </a:lstStyle>
          <a:p>
            <a:pPr>
              <a:defRPr/>
            </a:pPr>
            <a:fld id="{3782433E-189B-4E8D-92F7-19A6C3329759}" type="slidenum">
              <a:rPr lang="it-IT" altLang="it-IT"/>
              <a:pPr>
                <a:defRPr/>
              </a:pPr>
              <a:t>‹#›</a:t>
            </a:fld>
            <a:endParaRPr lang="it-IT" altLang="it-IT" dirty="0"/>
          </a:p>
        </p:txBody>
      </p:sp>
    </p:spTree>
    <p:extLst>
      <p:ext uri="{BB962C8B-B14F-4D97-AF65-F5344CB8AC3E}">
        <p14:creationId xmlns:p14="http://schemas.microsoft.com/office/powerpoint/2010/main" val="263485400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For Text with bullet points">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263" y="107950"/>
            <a:ext cx="276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1"/>
          <p:cNvSpPr>
            <a:spLocks noGrp="1"/>
          </p:cNvSpPr>
          <p:nvPr>
            <p:ph type="title"/>
          </p:nvPr>
        </p:nvSpPr>
        <p:spPr>
          <a:xfrm>
            <a:off x="2952080" y="179438"/>
            <a:ext cx="6696744" cy="936104"/>
          </a:xfrm>
          <a:prstGeom prst="rect">
            <a:avLst/>
          </a:prstGeom>
        </p:spPr>
        <p:txBody>
          <a:bodyPr anchor="ctr"/>
          <a:lstStyle>
            <a:lvl1pPr algn="l">
              <a:defRPr sz="2800" baseline="0"/>
            </a:lvl1pPr>
          </a:lstStyle>
          <a:p>
            <a:r>
              <a:rPr lang="it-IT"/>
              <a:t>Fare clic per modificare lo stile del titolo</a:t>
            </a:r>
            <a:endParaRPr lang="it-IT" dirty="0"/>
          </a:p>
        </p:txBody>
      </p:sp>
      <p:sp>
        <p:nvSpPr>
          <p:cNvPr id="3" name="Segnaposto contenuto 2"/>
          <p:cNvSpPr>
            <a:spLocks noGrp="1"/>
          </p:cNvSpPr>
          <p:nvPr>
            <p:ph idx="1"/>
          </p:nvPr>
        </p:nvSpPr>
        <p:spPr>
          <a:xfrm>
            <a:off x="504825" y="1763713"/>
            <a:ext cx="9072563" cy="4989512"/>
          </a:xfrm>
          <a:prstGeom prst="rect">
            <a:avLst/>
          </a:prstGeom>
        </p:spPr>
        <p:txBody>
          <a:bodyPr/>
          <a:lstStyle>
            <a:lvl1pPr marL="342900" indent="-342900">
              <a:lnSpc>
                <a:spcPct val="100000"/>
              </a:lnSpc>
              <a:spcBef>
                <a:spcPts val="0"/>
              </a:spcBef>
              <a:spcAft>
                <a:spcPts val="600"/>
              </a:spcAft>
              <a:buFont typeface="Wingdings" panose="05000000000000000000" pitchFamily="2" charset="2"/>
              <a:buChar char="ü"/>
              <a:defRPr sz="2400" b="0"/>
            </a:lvl1pPr>
            <a:lvl2pPr marL="742950" indent="-285750">
              <a:lnSpc>
                <a:spcPct val="100000"/>
              </a:lnSpc>
              <a:spcBef>
                <a:spcPts val="0"/>
              </a:spcBef>
              <a:spcAft>
                <a:spcPts val="0"/>
              </a:spcAft>
              <a:buFont typeface="Arial" panose="020B0604020202020204" pitchFamily="34" charset="0"/>
              <a:buChar char="•"/>
              <a:defRPr sz="2200"/>
            </a:lvl2pPr>
            <a:lvl3pPr marL="1200150" indent="-285750">
              <a:lnSpc>
                <a:spcPct val="100000"/>
              </a:lnSpc>
              <a:spcBef>
                <a:spcPts val="0"/>
              </a:spcBef>
              <a:spcAft>
                <a:spcPts val="0"/>
              </a:spcAft>
              <a:buFont typeface="Arial" panose="020B0604020202020204" pitchFamily="34" charset="0"/>
              <a:buChar char="−"/>
              <a:defRPr sz="2000" i="1" baseline="0"/>
            </a:lvl3pPr>
            <a:lvl4pPr>
              <a:defRPr sz="1800"/>
            </a:lvl4pPr>
            <a:lvl5pPr>
              <a:defRPr sz="18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p:txBody>
      </p:sp>
      <p:sp>
        <p:nvSpPr>
          <p:cNvPr id="5" name="Segnaposto numero diapositiva 5">
            <a:extLst>
              <a:ext uri="{FF2B5EF4-FFF2-40B4-BE49-F238E27FC236}">
                <a16:creationId xmlns:a16="http://schemas.microsoft.com/office/drawing/2014/main" id="{0F784568-AFE2-48EF-8ED3-43F164B46B42}"/>
              </a:ext>
            </a:extLst>
          </p:cNvPr>
          <p:cNvSpPr>
            <a:spLocks noGrp="1"/>
          </p:cNvSpPr>
          <p:nvPr>
            <p:ph type="sldNum" sz="quarter" idx="10"/>
          </p:nvPr>
        </p:nvSpPr>
        <p:spPr>
          <a:xfrm>
            <a:off x="9648825" y="7019925"/>
            <a:ext cx="288925" cy="230188"/>
          </a:xfrm>
        </p:spPr>
        <p:txBody>
          <a:bodyPr/>
          <a:lstStyle>
            <a:lvl1pPr>
              <a:defRPr/>
            </a:lvl1pPr>
          </a:lstStyle>
          <a:p>
            <a:pPr>
              <a:defRPr/>
            </a:pPr>
            <a:fld id="{E0F9B30C-6400-4A83-83AA-C78841DAE5DD}" type="slidenum">
              <a:rPr lang="it-IT" altLang="it-IT"/>
              <a:pPr>
                <a:defRPr/>
              </a:pPr>
              <a:t>‹#›</a:t>
            </a:fld>
            <a:endParaRPr lang="it-IT" altLang="it-IT" dirty="0"/>
          </a:p>
        </p:txBody>
      </p:sp>
    </p:spTree>
    <p:extLst>
      <p:ext uri="{BB962C8B-B14F-4D97-AF65-F5344CB8AC3E}">
        <p14:creationId xmlns:p14="http://schemas.microsoft.com/office/powerpoint/2010/main" val="33656406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or Text ">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263" y="107950"/>
            <a:ext cx="276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olo 1"/>
          <p:cNvSpPr>
            <a:spLocks noGrp="1"/>
          </p:cNvSpPr>
          <p:nvPr>
            <p:ph type="title"/>
          </p:nvPr>
        </p:nvSpPr>
        <p:spPr>
          <a:xfrm>
            <a:off x="2952080" y="179438"/>
            <a:ext cx="6696744" cy="936104"/>
          </a:xfrm>
          <a:prstGeom prst="rect">
            <a:avLst/>
          </a:prstGeom>
        </p:spPr>
        <p:txBody>
          <a:bodyPr anchor="ctr"/>
          <a:lstStyle>
            <a:lvl1pPr algn="l">
              <a:defRPr sz="2800"/>
            </a:lvl1pPr>
          </a:lstStyle>
          <a:p>
            <a:r>
              <a:rPr lang="it-IT"/>
              <a:t>Fare clic per modificare lo stile del titolo</a:t>
            </a:r>
            <a:endParaRPr lang="it-IT" dirty="0"/>
          </a:p>
        </p:txBody>
      </p:sp>
      <p:sp>
        <p:nvSpPr>
          <p:cNvPr id="5" name="Segnaposto contenuto 2"/>
          <p:cNvSpPr>
            <a:spLocks noGrp="1"/>
          </p:cNvSpPr>
          <p:nvPr>
            <p:ph idx="1"/>
          </p:nvPr>
        </p:nvSpPr>
        <p:spPr>
          <a:xfrm>
            <a:off x="504825" y="1763713"/>
            <a:ext cx="9072563" cy="4989512"/>
          </a:xfrm>
          <a:prstGeom prst="rect">
            <a:avLst/>
          </a:prstGeom>
        </p:spPr>
        <p:txBody>
          <a:bodyPr/>
          <a:lstStyle>
            <a:lvl1pPr marL="0" indent="0">
              <a:lnSpc>
                <a:spcPct val="100000"/>
              </a:lnSpc>
              <a:spcBef>
                <a:spcPts val="0"/>
              </a:spcBef>
              <a:spcAft>
                <a:spcPts val="0"/>
              </a:spcAft>
              <a:buFont typeface="Wingdings" panose="05000000000000000000" pitchFamily="2" charset="2"/>
              <a:buNone/>
              <a:defRPr sz="2400"/>
            </a:lvl1pPr>
            <a:lvl2pPr marL="457200" indent="0">
              <a:lnSpc>
                <a:spcPct val="100000"/>
              </a:lnSpc>
              <a:spcBef>
                <a:spcPts val="0"/>
              </a:spcBef>
              <a:spcAft>
                <a:spcPts val="0"/>
              </a:spcAft>
              <a:buFont typeface="Arial" panose="020B0604020202020204" pitchFamily="34" charset="0"/>
              <a:buNone/>
              <a:defRPr sz="2400"/>
            </a:lvl2pPr>
            <a:lvl3pPr marL="914400" indent="0">
              <a:lnSpc>
                <a:spcPct val="100000"/>
              </a:lnSpc>
              <a:spcBef>
                <a:spcPts val="0"/>
              </a:spcBef>
              <a:spcAft>
                <a:spcPts val="0"/>
              </a:spcAft>
              <a:buFont typeface="Arial" panose="020B0604020202020204" pitchFamily="34" charset="0"/>
              <a:buNone/>
              <a:defRPr sz="2400"/>
            </a:lvl3pPr>
            <a:lvl4pPr>
              <a:defRPr sz="1800"/>
            </a:lvl4pPr>
            <a:lvl5pPr>
              <a:defRPr sz="1800"/>
            </a:lvl5pPr>
          </a:lstStyle>
          <a:p>
            <a:pPr lvl="0"/>
            <a:r>
              <a:rPr lang="it-IT"/>
              <a:t>Fare clic per modificare stili del testo dello schema</a:t>
            </a:r>
          </a:p>
        </p:txBody>
      </p:sp>
      <p:sp>
        <p:nvSpPr>
          <p:cNvPr id="6" name="Segnaposto numero diapositiva 2">
            <a:extLst>
              <a:ext uri="{FF2B5EF4-FFF2-40B4-BE49-F238E27FC236}">
                <a16:creationId xmlns:a16="http://schemas.microsoft.com/office/drawing/2014/main" id="{B4CC5B24-4534-41CE-B939-8092B63647DE}"/>
              </a:ext>
            </a:extLst>
          </p:cNvPr>
          <p:cNvSpPr>
            <a:spLocks noGrp="1"/>
          </p:cNvSpPr>
          <p:nvPr>
            <p:ph type="sldNum" idx="10"/>
          </p:nvPr>
        </p:nvSpPr>
        <p:spPr/>
        <p:txBody>
          <a:bodyPr/>
          <a:lstStyle>
            <a:lvl1pPr>
              <a:defRPr/>
            </a:lvl1pPr>
          </a:lstStyle>
          <a:p>
            <a:pPr>
              <a:defRPr/>
            </a:pPr>
            <a:fld id="{A0E0EAD6-EA2C-4C7D-93BE-2A3EC095D99D}" type="slidenum">
              <a:rPr lang="it-IT" altLang="it-IT"/>
              <a:pPr>
                <a:defRPr/>
              </a:pPr>
              <a:t>‹#›</a:t>
            </a:fld>
            <a:endParaRPr lang="it-IT" altLang="it-IT"/>
          </a:p>
        </p:txBody>
      </p:sp>
    </p:spTree>
    <p:extLst>
      <p:ext uri="{BB962C8B-B14F-4D97-AF65-F5344CB8AC3E}">
        <p14:creationId xmlns:p14="http://schemas.microsoft.com/office/powerpoint/2010/main" val="80421321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r Pictures, graphs, visuals...">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263" y="107950"/>
            <a:ext cx="276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olo 1"/>
          <p:cNvSpPr>
            <a:spLocks noGrp="1"/>
          </p:cNvSpPr>
          <p:nvPr>
            <p:ph type="title"/>
          </p:nvPr>
        </p:nvSpPr>
        <p:spPr>
          <a:xfrm>
            <a:off x="2952080" y="179438"/>
            <a:ext cx="6696744" cy="936104"/>
          </a:xfrm>
          <a:prstGeom prst="rect">
            <a:avLst/>
          </a:prstGeom>
        </p:spPr>
        <p:txBody>
          <a:bodyPr anchor="ctr"/>
          <a:lstStyle>
            <a:lvl1pPr algn="l">
              <a:defRPr sz="2800"/>
            </a:lvl1pPr>
          </a:lstStyle>
          <a:p>
            <a:r>
              <a:rPr lang="it-IT"/>
              <a:t>Fare clic per modificare lo stile del titolo</a:t>
            </a:r>
            <a:endParaRPr lang="it-IT" dirty="0"/>
          </a:p>
        </p:txBody>
      </p:sp>
      <p:sp>
        <p:nvSpPr>
          <p:cNvPr id="4" name="Segnaposto numero diapositiva 2">
            <a:extLst>
              <a:ext uri="{FF2B5EF4-FFF2-40B4-BE49-F238E27FC236}">
                <a16:creationId xmlns:a16="http://schemas.microsoft.com/office/drawing/2014/main" id="{1438D54F-FA87-4103-9D83-A02013A2A397}"/>
              </a:ext>
            </a:extLst>
          </p:cNvPr>
          <p:cNvSpPr>
            <a:spLocks noGrp="1"/>
          </p:cNvSpPr>
          <p:nvPr>
            <p:ph type="sldNum" idx="10"/>
          </p:nvPr>
        </p:nvSpPr>
        <p:spPr/>
        <p:txBody>
          <a:bodyPr/>
          <a:lstStyle>
            <a:lvl1pPr>
              <a:defRPr/>
            </a:lvl1pPr>
          </a:lstStyle>
          <a:p>
            <a:pPr>
              <a:defRPr/>
            </a:pPr>
            <a:fld id="{ED4C250D-B6F9-4D61-BE7D-B3C91DAF3DC1}" type="slidenum">
              <a:rPr lang="it-IT" altLang="it-IT"/>
              <a:pPr>
                <a:defRPr/>
              </a:pPr>
              <a:t>‹#›</a:t>
            </a:fld>
            <a:endParaRPr lang="it-IT" altLang="it-IT"/>
          </a:p>
        </p:txBody>
      </p:sp>
    </p:spTree>
    <p:extLst>
      <p:ext uri="{BB962C8B-B14F-4D97-AF65-F5344CB8AC3E}">
        <p14:creationId xmlns:p14="http://schemas.microsoft.com/office/powerpoint/2010/main" val="3244690050"/>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For two columns">
    <p:spTree>
      <p:nvGrpSpPr>
        <p:cNvPr id="1" name=""/>
        <p:cNvGrpSpPr/>
        <p:nvPr/>
      </p:nvGrpSpPr>
      <p:grpSpPr>
        <a:xfrm>
          <a:off x="0" y="0"/>
          <a:ext cx="0" cy="0"/>
          <a:chOff x="0" y="0"/>
          <a:chExt cx="0" cy="0"/>
        </a:xfrm>
      </p:grpSpPr>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263" y="107950"/>
            <a:ext cx="2762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1"/>
          <p:cNvSpPr>
            <a:spLocks noGrp="1"/>
          </p:cNvSpPr>
          <p:nvPr>
            <p:ph type="title"/>
          </p:nvPr>
        </p:nvSpPr>
        <p:spPr>
          <a:xfrm>
            <a:off x="2951508" y="179437"/>
            <a:ext cx="6697316" cy="1021779"/>
          </a:xfrm>
          <a:prstGeom prst="rect">
            <a:avLst/>
          </a:prstGeom>
        </p:spPr>
        <p:txBody>
          <a:bodyPr anchor="ctr"/>
          <a:lstStyle>
            <a:lvl1pPr algn="l">
              <a:defRPr sz="2800"/>
            </a:lvl1pPr>
          </a:lstStyle>
          <a:p>
            <a:r>
              <a:rPr lang="it-IT"/>
              <a:t>Fare clic per modificare lo stile del titolo</a:t>
            </a:r>
            <a:endParaRPr lang="it-IT" dirty="0"/>
          </a:p>
        </p:txBody>
      </p:sp>
      <p:sp>
        <p:nvSpPr>
          <p:cNvPr id="3" name="Segnaposto contenuto 2"/>
          <p:cNvSpPr>
            <a:spLocks noGrp="1"/>
          </p:cNvSpPr>
          <p:nvPr>
            <p:ph sz="half" idx="1"/>
          </p:nvPr>
        </p:nvSpPr>
        <p:spPr>
          <a:xfrm>
            <a:off x="504825" y="1763713"/>
            <a:ext cx="4459288" cy="4989512"/>
          </a:xfrm>
          <a:prstGeom prst="rect">
            <a:avLst/>
          </a:prstGeom>
        </p:spPr>
        <p:txBody>
          <a:bodyPr/>
          <a:lstStyle>
            <a:lvl1pPr marL="342900" indent="-342900">
              <a:buFont typeface="Wingdings" panose="05000000000000000000" pitchFamily="2" charset="2"/>
              <a:buChar char="ü"/>
              <a:defRPr sz="2000"/>
            </a:lvl1pPr>
            <a:lvl2pPr marL="742950" indent="-285750">
              <a:buFont typeface="Arial" panose="020B0604020202020204" pitchFamily="34" charset="0"/>
              <a:buChar char="•"/>
              <a:defRPr sz="1800"/>
            </a:lvl2pPr>
            <a:lvl3pPr marL="1200150" indent="-285750">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p:txBody>
      </p:sp>
      <p:sp>
        <p:nvSpPr>
          <p:cNvPr id="4" name="Segnaposto contenuto 3"/>
          <p:cNvSpPr>
            <a:spLocks noGrp="1"/>
          </p:cNvSpPr>
          <p:nvPr>
            <p:ph sz="half" idx="2"/>
          </p:nvPr>
        </p:nvSpPr>
        <p:spPr>
          <a:xfrm>
            <a:off x="5116513" y="1763713"/>
            <a:ext cx="4460875" cy="4989512"/>
          </a:xfrm>
          <a:prstGeom prst="rect">
            <a:avLst/>
          </a:prstGeom>
          <a:solidFill>
            <a:schemeClr val="bg1"/>
          </a:solidFill>
        </p:spPr>
        <p:txBody>
          <a:bodyPr/>
          <a:lstStyle>
            <a:lvl1pPr marL="342900" indent="-342900">
              <a:buFont typeface="Wingdings" panose="05000000000000000000" pitchFamily="2" charset="2"/>
              <a:buChar char="ü"/>
              <a:defRPr sz="2000"/>
            </a:lvl1pPr>
            <a:lvl2pPr marL="742950" indent="-285750">
              <a:buFont typeface="Arial" panose="020B0604020202020204" pitchFamily="34" charset="0"/>
              <a:buChar char="•"/>
              <a:defRPr sz="1800"/>
            </a:lvl2pPr>
            <a:lvl3pPr marL="1200150" indent="-285750">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p:txBody>
      </p:sp>
      <p:sp>
        <p:nvSpPr>
          <p:cNvPr id="6" name="Segnaposto numero diapositiva 6">
            <a:extLst>
              <a:ext uri="{FF2B5EF4-FFF2-40B4-BE49-F238E27FC236}">
                <a16:creationId xmlns:a16="http://schemas.microsoft.com/office/drawing/2014/main" id="{AA1335E7-1F69-40E7-A33B-BB043C880B96}"/>
              </a:ext>
            </a:extLst>
          </p:cNvPr>
          <p:cNvSpPr>
            <a:spLocks noGrp="1"/>
          </p:cNvSpPr>
          <p:nvPr>
            <p:ph type="sldNum" sz="quarter" idx="10"/>
          </p:nvPr>
        </p:nvSpPr>
        <p:spPr/>
        <p:txBody>
          <a:bodyPr/>
          <a:lstStyle>
            <a:lvl1pPr>
              <a:defRPr/>
            </a:lvl1pPr>
          </a:lstStyle>
          <a:p>
            <a:pPr>
              <a:defRPr/>
            </a:pPr>
            <a:fld id="{A452117A-8A1D-4159-B853-480AF84B99EB}" type="slidenum">
              <a:rPr lang="it-IT" altLang="it-IT"/>
              <a:pPr>
                <a:defRPr/>
              </a:pPr>
              <a:t>‹#›</a:t>
            </a:fld>
            <a:endParaRPr lang="it-IT" altLang="it-IT"/>
          </a:p>
        </p:txBody>
      </p:sp>
    </p:spTree>
    <p:extLst>
      <p:ext uri="{BB962C8B-B14F-4D97-AF65-F5344CB8AC3E}">
        <p14:creationId xmlns:p14="http://schemas.microsoft.com/office/powerpoint/2010/main" val="413057094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Thank you">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9629ADB4-8FA2-4F19-9058-5726D2865B0C}"/>
              </a:ext>
            </a:extLst>
          </p:cNvPr>
          <p:cNvSpPr txBox="1">
            <a:spLocks noChangeArrowheads="1"/>
          </p:cNvSpPr>
          <p:nvPr/>
        </p:nvSpPr>
        <p:spPr bwMode="auto">
          <a:xfrm>
            <a:off x="0" y="3275013"/>
            <a:ext cx="10080625" cy="612775"/>
          </a:xfrm>
          <a:prstGeom prst="rect">
            <a:avLst/>
          </a:prstGeom>
          <a:noFill/>
          <a:ln>
            <a:noFill/>
          </a:ln>
          <a:effectLst/>
          <a:extLst>
            <a:ext uri="{909E8E84-426E-40dd-AFC4-6F175D3DCCD1}"/>
            <a:ext uri="{91240B29-F687-4f45-9708-019B960494DF}"/>
            <a:ext uri="{AF507438-7753-43e0-B8FC-AC1667EBCBE1}"/>
          </a:ex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216" eaLnBrk="1">
              <a:lnSpc>
                <a:spcPct val="93000"/>
              </a:lnSpc>
              <a:buSzPct val="100000"/>
              <a:defRPr/>
            </a:pPr>
            <a:r>
              <a:rPr lang="it-IT" sz="3300" dirty="0" err="1"/>
              <a:t>Thank</a:t>
            </a:r>
            <a:r>
              <a:rPr lang="it-IT" sz="3300" dirty="0"/>
              <a:t> </a:t>
            </a:r>
            <a:r>
              <a:rPr lang="it-IT" sz="3300" dirty="0" err="1"/>
              <a:t>you</a:t>
            </a:r>
            <a:r>
              <a:rPr lang="it-IT" sz="3300" dirty="0"/>
              <a:t>!</a:t>
            </a:r>
          </a:p>
          <a:p>
            <a:pPr algn="ctr" defTabSz="449216" eaLnBrk="1">
              <a:lnSpc>
                <a:spcPct val="93000"/>
              </a:lnSpc>
              <a:buSzPct val="100000"/>
              <a:defRPr/>
            </a:pPr>
            <a:endParaRPr lang="it-IT" sz="3300" dirty="0"/>
          </a:p>
        </p:txBody>
      </p:sp>
      <p:sp>
        <p:nvSpPr>
          <p:cNvPr id="3" name="Rectangle 6">
            <a:extLst>
              <a:ext uri="{FF2B5EF4-FFF2-40B4-BE49-F238E27FC236}">
                <a16:creationId xmlns:a16="http://schemas.microsoft.com/office/drawing/2014/main" id="{9ADF6F93-6999-4EC3-8499-C865E3740E52}"/>
              </a:ext>
            </a:extLst>
          </p:cNvPr>
          <p:cNvSpPr>
            <a:spLocks noGrp="1" noChangeArrowheads="1"/>
          </p:cNvSpPr>
          <p:nvPr>
            <p:ph type="sldNum" idx="10"/>
          </p:nvPr>
        </p:nvSpPr>
        <p:spPr/>
        <p:txBody>
          <a:bodyPr/>
          <a:lstStyle>
            <a:lvl1pPr>
              <a:defRPr/>
            </a:lvl1pPr>
          </a:lstStyle>
          <a:p>
            <a:pPr>
              <a:defRPr/>
            </a:pPr>
            <a:fld id="{BFB4AE9D-B127-45A0-8AFC-FB9577C06411}" type="slidenum">
              <a:rPr lang="it-IT" altLang="it-IT"/>
              <a:pPr>
                <a:defRPr/>
              </a:pPr>
              <a:t>‹#›</a:t>
            </a:fld>
            <a:endParaRPr lang="it-IT" altLang="it-IT"/>
          </a:p>
        </p:txBody>
      </p:sp>
    </p:spTree>
    <p:extLst>
      <p:ext uri="{BB962C8B-B14F-4D97-AF65-F5344CB8AC3E}">
        <p14:creationId xmlns:p14="http://schemas.microsoft.com/office/powerpoint/2010/main" val="194447355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2" name="Immagine 5" descr="PPT_Videata finale+www.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80625" cy="755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0453401"/>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magine 2" descr="PPT-sfondo ok.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38100"/>
            <a:ext cx="10080625" cy="755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magine 1" descr="PPT_EST logo.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98450" y="223838"/>
            <a:ext cx="21621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7">
            <a:extLst>
              <a:ext uri="{FF2B5EF4-FFF2-40B4-BE49-F238E27FC236}">
                <a16:creationId xmlns:a16="http://schemas.microsoft.com/office/drawing/2014/main" id="{01C64BDC-27F0-438C-9A52-A620F46D7172}"/>
              </a:ext>
            </a:extLst>
          </p:cNvPr>
          <p:cNvSpPr txBox="1">
            <a:spLocks noChangeArrowheads="1"/>
          </p:cNvSpPr>
          <p:nvPr/>
        </p:nvSpPr>
        <p:spPr bwMode="auto">
          <a:xfrm>
            <a:off x="8208664" y="6973888"/>
            <a:ext cx="1077318" cy="230189"/>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9pPr>
          </a:lstStyle>
          <a:p>
            <a:pPr algn="r" eaLnBrk="1">
              <a:lnSpc>
                <a:spcPct val="93000"/>
              </a:lnSpc>
              <a:buSzPct val="100000"/>
              <a:defRPr/>
            </a:pPr>
            <a:r>
              <a:rPr lang="en-GB" altLang="it-IT" sz="1100" baseline="0" dirty="0">
                <a:solidFill>
                  <a:srgbClr val="000000"/>
                </a:solidFill>
              </a:rPr>
              <a:t>Cristina Pasotti</a:t>
            </a:r>
            <a:endParaRPr lang="it-IT" altLang="it-IT" sz="1100" dirty="0">
              <a:solidFill>
                <a:srgbClr val="000000"/>
              </a:solidFill>
            </a:endParaRPr>
          </a:p>
        </p:txBody>
      </p:sp>
      <p:sp>
        <p:nvSpPr>
          <p:cNvPr id="1030" name="Rectangle 6">
            <a:extLst>
              <a:ext uri="{FF2B5EF4-FFF2-40B4-BE49-F238E27FC236}">
                <a16:creationId xmlns:a16="http://schemas.microsoft.com/office/drawing/2014/main" id="{3425E6A8-136D-4B77-A1EA-5EB030A278FE}"/>
              </a:ext>
            </a:extLst>
          </p:cNvPr>
          <p:cNvSpPr>
            <a:spLocks noGrp="1" noChangeArrowheads="1"/>
          </p:cNvSpPr>
          <p:nvPr>
            <p:ph type="sldNum"/>
          </p:nvPr>
        </p:nvSpPr>
        <p:spPr bwMode="auto">
          <a:xfrm>
            <a:off x="9720263" y="7038975"/>
            <a:ext cx="212725" cy="230188"/>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0" tIns="0" rIns="0" bIns="0" numCol="1" anchor="t" anchorCtr="0" compatLnSpc="1">
            <a:prstTxWarp prst="textNoShape">
              <a:avLst/>
            </a:prstTxWarp>
          </a:bodyPr>
          <a:lstStyle>
            <a:lvl1pPr eaLnBrk="1">
              <a:lnSpc>
                <a:spcPct val="93000"/>
              </a:lnSpc>
              <a:buClrTx/>
              <a:buSzPct val="100000"/>
              <a:buFontTx/>
              <a:buNone/>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1200" baseline="0">
                <a:solidFill>
                  <a:srgbClr val="000000"/>
                </a:solidFill>
              </a:defRPr>
            </a:lvl1pPr>
          </a:lstStyle>
          <a:p>
            <a:pPr>
              <a:defRPr/>
            </a:pPr>
            <a:fld id="{65F0A533-2B18-4255-ABB9-17354EAA795B}" type="slidenum">
              <a:rPr lang="it-IT" altLang="it-IT"/>
              <a:pPr>
                <a:defRPr/>
              </a:pPr>
              <a:t>‹#›</a:t>
            </a:fld>
            <a:endParaRPr lang="it-IT" altLang="it-IT" dirty="0"/>
          </a:p>
        </p:txBody>
      </p:sp>
      <p:sp>
        <p:nvSpPr>
          <p:cNvPr id="7" name="Text Box 7">
            <a:extLst>
              <a:ext uri="{FF2B5EF4-FFF2-40B4-BE49-F238E27FC236}">
                <a16:creationId xmlns:a16="http://schemas.microsoft.com/office/drawing/2014/main" id="{AC3A2D2F-11AF-4D14-97FF-69376AF8696C}"/>
              </a:ext>
            </a:extLst>
          </p:cNvPr>
          <p:cNvSpPr txBox="1">
            <a:spLocks noChangeArrowheads="1"/>
          </p:cNvSpPr>
          <p:nvPr/>
        </p:nvSpPr>
        <p:spPr bwMode="auto">
          <a:xfrm>
            <a:off x="1081088" y="6973888"/>
            <a:ext cx="2879104" cy="230189"/>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eaLnBrk="1">
              <a:lnSpc>
                <a:spcPct val="93000"/>
              </a:lnSpc>
              <a:buSzPct val="100000"/>
              <a:defRPr/>
            </a:pPr>
            <a:r>
              <a:rPr lang="it-IT" altLang="en-US" sz="1100" dirty="0">
                <a:solidFill>
                  <a:srgbClr val="000000"/>
                </a:solidFill>
              </a:rPr>
              <a:t>CWRF24 Sep 9 -12 , 2024 Knoxville - TN</a:t>
            </a:r>
          </a:p>
        </p:txBody>
      </p:sp>
      <p:pic>
        <p:nvPicPr>
          <p:cNvPr id="2" name="Picture 3"/>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422275" y="6824663"/>
            <a:ext cx="50641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Lst>
  <p:transition spd="med">
    <p:fade/>
  </p:transition>
  <p:hf hdr="0" ftr="0" dt="0"/>
  <p:txStyles>
    <p:titleStyle>
      <a:lvl1pPr algn="ctr" defTabSz="447675"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mj-lt"/>
          <a:ea typeface="MS PGothic"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PGothic"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PGothic"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PGothic"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PGothic"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p:titleStyle>
    <p:bodyStyle>
      <a:lvl1pPr marL="341313" indent="-341313" algn="l" defTabSz="447675" rtl="0" eaLnBrk="0" fontAlgn="base" hangingPunct="0">
        <a:lnSpc>
          <a:spcPct val="93000"/>
        </a:lnSpc>
        <a:spcBef>
          <a:spcPct val="0"/>
        </a:spcBef>
        <a:spcAft>
          <a:spcPts val="1413"/>
        </a:spcAft>
        <a:buClr>
          <a:srgbClr val="000000"/>
        </a:buClr>
        <a:buSzPct val="100000"/>
        <a:buFont typeface="Times New Roman" panose="02020603050405020304" pitchFamily="18" charset="0"/>
        <a:defRPr sz="3200">
          <a:solidFill>
            <a:srgbClr val="000000"/>
          </a:solidFill>
          <a:latin typeface="+mn-lt"/>
          <a:ea typeface="MS PGothic" pitchFamily="34" charset="-128"/>
          <a:cs typeface="MS PGothic" charset="0"/>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anose="02020603050405020304" pitchFamily="18" charset="0"/>
        <a:defRPr sz="2800">
          <a:solidFill>
            <a:srgbClr val="000000"/>
          </a:solidFill>
          <a:latin typeface="+mn-lt"/>
          <a:ea typeface="MS PGothic" pitchFamily="34" charset="-128"/>
          <a:cs typeface="MS PGothic" charset="0"/>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anose="02020603050405020304" pitchFamily="18" charset="0"/>
        <a:defRPr sz="240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20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152" rtl="0" eaLnBrk="1" latinLnBrk="0" hangingPunct="1">
        <a:defRPr sz="1800" kern="1200">
          <a:solidFill>
            <a:schemeClr val="tx1"/>
          </a:solidFill>
          <a:latin typeface="+mn-lt"/>
          <a:ea typeface="+mn-ea"/>
          <a:cs typeface="+mn-cs"/>
        </a:defRPr>
      </a:lvl1pPr>
      <a:lvl2pPr marL="457152" algn="l" defTabSz="457152" rtl="0" eaLnBrk="1" latinLnBrk="0" hangingPunct="1">
        <a:defRPr sz="1800" kern="1200">
          <a:solidFill>
            <a:schemeClr val="tx1"/>
          </a:solidFill>
          <a:latin typeface="+mn-lt"/>
          <a:ea typeface="+mn-ea"/>
          <a:cs typeface="+mn-cs"/>
        </a:defRPr>
      </a:lvl2pPr>
      <a:lvl3pPr marL="914305" algn="l" defTabSz="457152" rtl="0" eaLnBrk="1" latinLnBrk="0" hangingPunct="1">
        <a:defRPr sz="1800" kern="1200">
          <a:solidFill>
            <a:schemeClr val="tx1"/>
          </a:solidFill>
          <a:latin typeface="+mn-lt"/>
          <a:ea typeface="+mn-ea"/>
          <a:cs typeface="+mn-cs"/>
        </a:defRPr>
      </a:lvl3pPr>
      <a:lvl4pPr marL="1371457" algn="l" defTabSz="457152" rtl="0" eaLnBrk="1" latinLnBrk="0" hangingPunct="1">
        <a:defRPr sz="1800" kern="1200">
          <a:solidFill>
            <a:schemeClr val="tx1"/>
          </a:solidFill>
          <a:latin typeface="+mn-lt"/>
          <a:ea typeface="+mn-ea"/>
          <a:cs typeface="+mn-cs"/>
        </a:defRPr>
      </a:lvl4pPr>
      <a:lvl5pPr marL="1828610" algn="l" defTabSz="457152" rtl="0" eaLnBrk="1" latinLnBrk="0" hangingPunct="1">
        <a:defRPr sz="1800" kern="1200">
          <a:solidFill>
            <a:schemeClr val="tx1"/>
          </a:solidFill>
          <a:latin typeface="+mn-lt"/>
          <a:ea typeface="+mn-ea"/>
          <a:cs typeface="+mn-cs"/>
        </a:defRPr>
      </a:lvl5pPr>
      <a:lvl6pPr marL="2285763" algn="l" defTabSz="457152" rtl="0" eaLnBrk="1" latinLnBrk="0" hangingPunct="1">
        <a:defRPr sz="1800" kern="1200">
          <a:solidFill>
            <a:schemeClr val="tx1"/>
          </a:solidFill>
          <a:latin typeface="+mn-lt"/>
          <a:ea typeface="+mn-ea"/>
          <a:cs typeface="+mn-cs"/>
        </a:defRPr>
      </a:lvl6pPr>
      <a:lvl7pPr marL="2742916" algn="l" defTabSz="457152" rtl="0" eaLnBrk="1" latinLnBrk="0" hangingPunct="1">
        <a:defRPr sz="1800" kern="1200">
          <a:solidFill>
            <a:schemeClr val="tx1"/>
          </a:solidFill>
          <a:latin typeface="+mn-lt"/>
          <a:ea typeface="+mn-ea"/>
          <a:cs typeface="+mn-cs"/>
        </a:defRPr>
      </a:lvl7pPr>
      <a:lvl8pPr marL="3200068" algn="l" defTabSz="457152" rtl="0" eaLnBrk="1" latinLnBrk="0" hangingPunct="1">
        <a:defRPr sz="1800" kern="1200">
          <a:solidFill>
            <a:schemeClr val="tx1"/>
          </a:solidFill>
          <a:latin typeface="+mn-lt"/>
          <a:ea typeface="+mn-ea"/>
          <a:cs typeface="+mn-cs"/>
        </a:defRPr>
      </a:lvl8pPr>
      <a:lvl9pPr marL="3657221" algn="l" defTabSz="45715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3.xml"/><Relationship Id="rId5" Type="http://schemas.openxmlformats.org/officeDocument/2006/relationships/image" Target="../media/image29.jpg"/><Relationship Id="rId4" Type="http://schemas.openxmlformats.org/officeDocument/2006/relationships/image" Target="../media/image28.jpg"/></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2.jpg"/><Relationship Id="rId4" Type="http://schemas.openxmlformats.org/officeDocument/2006/relationships/image" Target="../media/image31.jp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4.emf"/></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3.jp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3.xml"/><Relationship Id="rId5" Type="http://schemas.openxmlformats.org/officeDocument/2006/relationships/image" Target="../media/image62.jpg"/><Relationship Id="rId4" Type="http://schemas.openxmlformats.org/officeDocument/2006/relationships/image" Target="../media/image61.jpg"/></Relationships>
</file>

<file path=ppt/slides/_rels/slide2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3.xml"/><Relationship Id="rId5" Type="http://schemas.openxmlformats.org/officeDocument/2006/relationships/image" Target="../media/image14.JPG"/><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3.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3A69A-764E-47D3-904D-8D6940ED942C}"/>
              </a:ext>
            </a:extLst>
          </p:cNvPr>
          <p:cNvSpPr>
            <a:spLocks noGrp="1"/>
          </p:cNvSpPr>
          <p:nvPr>
            <p:ph type="title"/>
          </p:nvPr>
        </p:nvSpPr>
        <p:spPr/>
        <p:txBody>
          <a:bodyPr/>
          <a:lstStyle/>
          <a:p>
            <a:r>
              <a:rPr lang="en-US" dirty="0"/>
              <a:t>SSA Installation</a:t>
            </a:r>
          </a:p>
        </p:txBody>
      </p:sp>
      <p:sp>
        <p:nvSpPr>
          <p:cNvPr id="4" name="Slide Number Placeholder 3">
            <a:extLst>
              <a:ext uri="{FF2B5EF4-FFF2-40B4-BE49-F238E27FC236}">
                <a16:creationId xmlns:a16="http://schemas.microsoft.com/office/drawing/2014/main" id="{356F2573-5611-4D7B-8947-A0A5967A50D6}"/>
              </a:ext>
            </a:extLst>
          </p:cNvPr>
          <p:cNvSpPr>
            <a:spLocks noGrp="1"/>
          </p:cNvSpPr>
          <p:nvPr>
            <p:ph type="sldNum" sz="quarter" idx="10"/>
          </p:nvPr>
        </p:nvSpPr>
        <p:spPr/>
        <p:txBody>
          <a:bodyPr/>
          <a:lstStyle/>
          <a:p>
            <a:pPr>
              <a:defRPr/>
            </a:pPr>
            <a:fld id="{E0F9B30C-6400-4A83-83AA-C78841DAE5DD}" type="slidenum">
              <a:rPr lang="it-IT" altLang="it-IT" smtClean="0"/>
              <a:pPr>
                <a:defRPr/>
              </a:pPr>
              <a:t>10</a:t>
            </a:fld>
            <a:endParaRPr lang="it-IT" altLang="it-IT" dirty="0"/>
          </a:p>
        </p:txBody>
      </p:sp>
      <p:pic>
        <p:nvPicPr>
          <p:cNvPr id="6" name="Picture 2">
            <a:extLst>
              <a:ext uri="{FF2B5EF4-FFF2-40B4-BE49-F238E27FC236}">
                <a16:creationId xmlns:a16="http://schemas.microsoft.com/office/drawing/2014/main" id="{A7CB8787-AE57-4E9C-B5F1-15B4FEA950B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873" y="3779837"/>
            <a:ext cx="2607379"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a:extLst>
              <a:ext uri="{FF2B5EF4-FFF2-40B4-BE49-F238E27FC236}">
                <a16:creationId xmlns:a16="http://schemas.microsoft.com/office/drawing/2014/main" id="{28BBA229-66F7-475D-970D-C230C36AAAF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5816" y="1120051"/>
            <a:ext cx="3111436" cy="3085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7C14C98D-EA67-43E7-B3A2-1DF8434F5715}"/>
              </a:ext>
            </a:extLst>
          </p:cNvPr>
          <p:cNvPicPr>
            <a:picLocks noChangeAspect="1"/>
          </p:cNvPicPr>
          <p:nvPr/>
        </p:nvPicPr>
        <p:blipFill>
          <a:blip r:embed="rId4"/>
          <a:stretch>
            <a:fillRect/>
          </a:stretch>
        </p:blipFill>
        <p:spPr>
          <a:xfrm>
            <a:off x="3984971" y="3110235"/>
            <a:ext cx="5519838" cy="4139878"/>
          </a:xfrm>
          <a:prstGeom prst="rect">
            <a:avLst/>
          </a:prstGeom>
        </p:spPr>
      </p:pic>
      <p:sp>
        <p:nvSpPr>
          <p:cNvPr id="8" name="TextBox 7">
            <a:extLst>
              <a:ext uri="{FF2B5EF4-FFF2-40B4-BE49-F238E27FC236}">
                <a16:creationId xmlns:a16="http://schemas.microsoft.com/office/drawing/2014/main" id="{9BF26EFC-4211-49FF-B6B5-DC801ADFE69D}"/>
              </a:ext>
            </a:extLst>
          </p:cNvPr>
          <p:cNvSpPr txBox="1"/>
          <p:nvPr/>
        </p:nvSpPr>
        <p:spPr>
          <a:xfrm>
            <a:off x="3972581" y="1220336"/>
            <a:ext cx="5544617" cy="1785104"/>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The klystron amplifier is in background while the SSA basement is shown foreground. </a:t>
            </a:r>
          </a:p>
          <a:p>
            <a:pPr marL="285750" indent="-285750">
              <a:spcAft>
                <a:spcPts val="0"/>
              </a:spcAft>
              <a:buFont typeface="Arial" panose="020B0604020202020204" pitchFamily="34" charset="0"/>
              <a:buChar char="•"/>
            </a:pPr>
            <a:r>
              <a:rPr lang="en-GB" sz="1400" dirty="0">
                <a:solidFill>
                  <a:srgbClr val="0070C0"/>
                </a:solidFill>
                <a:latin typeface="+mn-lt"/>
                <a:cs typeface="Times New Roman" panose="02020603050405020304" pitchFamily="18" charset="0"/>
                <a:sym typeface="Symbol" panose="05050102010706020507" pitchFamily="18" charset="2"/>
              </a:rPr>
              <a:t>SSA basement has been  custom design and made for this specific service area since no crane is available at the installation area.</a:t>
            </a:r>
          </a:p>
          <a:p>
            <a:pPr marL="285750" indent="-285750">
              <a:spcAft>
                <a:spcPts val="0"/>
              </a:spcAft>
              <a:buFont typeface="Arial" panose="020B0604020202020204" pitchFamily="34" charset="0"/>
              <a:buChar char="•"/>
            </a:pPr>
            <a:r>
              <a:rPr lang="en-GB" sz="1400" dirty="0">
                <a:solidFill>
                  <a:srgbClr val="0070C0"/>
                </a:solidFill>
                <a:latin typeface="+mn-lt"/>
                <a:cs typeface="Times New Roman" panose="02020603050405020304" pitchFamily="18" charset="0"/>
                <a:sym typeface="Symbol" panose="05050102010706020507" pitchFamily="18" charset="2"/>
              </a:rPr>
              <a:t>Only for the Elettra run the SSA is going to be connected to the rigid 6 1/8’’ coaxial line and the 80 kW circulator</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SSA sizes in mm</a:t>
            </a:r>
          </a:p>
        </p:txBody>
      </p:sp>
    </p:spTree>
    <p:extLst>
      <p:ext uri="{BB962C8B-B14F-4D97-AF65-F5344CB8AC3E}">
        <p14:creationId xmlns:p14="http://schemas.microsoft.com/office/powerpoint/2010/main" val="340977478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3A69A-764E-47D3-904D-8D6940ED942C}"/>
              </a:ext>
            </a:extLst>
          </p:cNvPr>
          <p:cNvSpPr>
            <a:spLocks noGrp="1"/>
          </p:cNvSpPr>
          <p:nvPr>
            <p:ph type="title"/>
          </p:nvPr>
        </p:nvSpPr>
        <p:spPr/>
        <p:txBody>
          <a:bodyPr/>
          <a:lstStyle/>
          <a:p>
            <a:r>
              <a:rPr lang="en-US" dirty="0"/>
              <a:t>SSA Installation</a:t>
            </a:r>
          </a:p>
        </p:txBody>
      </p:sp>
      <p:sp>
        <p:nvSpPr>
          <p:cNvPr id="4" name="Slide Number Placeholder 3">
            <a:extLst>
              <a:ext uri="{FF2B5EF4-FFF2-40B4-BE49-F238E27FC236}">
                <a16:creationId xmlns:a16="http://schemas.microsoft.com/office/drawing/2014/main" id="{356F2573-5611-4D7B-8947-A0A5967A50D6}"/>
              </a:ext>
            </a:extLst>
          </p:cNvPr>
          <p:cNvSpPr>
            <a:spLocks noGrp="1"/>
          </p:cNvSpPr>
          <p:nvPr>
            <p:ph type="sldNum" sz="quarter" idx="10"/>
          </p:nvPr>
        </p:nvSpPr>
        <p:spPr/>
        <p:txBody>
          <a:bodyPr/>
          <a:lstStyle/>
          <a:p>
            <a:pPr>
              <a:defRPr/>
            </a:pPr>
            <a:fld id="{E0F9B30C-6400-4A83-83AA-C78841DAE5DD}" type="slidenum">
              <a:rPr lang="it-IT" altLang="it-IT" smtClean="0"/>
              <a:pPr>
                <a:defRPr/>
              </a:pPr>
              <a:t>11</a:t>
            </a:fld>
            <a:endParaRPr lang="it-IT" altLang="it-IT" dirty="0"/>
          </a:p>
        </p:txBody>
      </p:sp>
      <p:sp>
        <p:nvSpPr>
          <p:cNvPr id="8" name="TextBox 7">
            <a:extLst>
              <a:ext uri="{FF2B5EF4-FFF2-40B4-BE49-F238E27FC236}">
                <a16:creationId xmlns:a16="http://schemas.microsoft.com/office/drawing/2014/main" id="{9BF26EFC-4211-49FF-B6B5-DC801ADFE69D}"/>
              </a:ext>
            </a:extLst>
          </p:cNvPr>
          <p:cNvSpPr txBox="1"/>
          <p:nvPr/>
        </p:nvSpPr>
        <p:spPr>
          <a:xfrm>
            <a:off x="715085" y="1347530"/>
            <a:ext cx="9149763" cy="2031325"/>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For the shipment and installation SSA has been split in three emptied racks: </a:t>
            </a:r>
          </a:p>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marL="342900" indent="-342900">
              <a:spcAft>
                <a:spcPts val="0"/>
              </a:spcAft>
              <a:buFont typeface="+mj-lt"/>
              <a:buAutoNum type="arabicPeriod"/>
            </a:pPr>
            <a:r>
              <a:rPr lang="en-GB" sz="1400" dirty="0">
                <a:solidFill>
                  <a:srgbClr val="0070C0"/>
                </a:solidFill>
                <a:latin typeface="+mn-lt"/>
                <a:cs typeface="Times New Roman" panose="02020603050405020304" pitchFamily="18" charset="0"/>
                <a:sym typeface="Symbol" panose="05050102010706020507" pitchFamily="18" charset="2"/>
              </a:rPr>
              <a:t>RF racks, the heavier one ~700 kg, </a:t>
            </a:r>
          </a:p>
          <a:p>
            <a:pPr marL="342900" indent="-342900">
              <a:spcAft>
                <a:spcPts val="0"/>
              </a:spcAft>
              <a:buFont typeface="+mj-lt"/>
              <a:buAutoNum type="arabicPeriod"/>
            </a:pPr>
            <a:r>
              <a:rPr lang="en-GB" sz="1400" dirty="0">
                <a:solidFill>
                  <a:srgbClr val="0070C0"/>
                </a:solidFill>
                <a:latin typeface="+mn-lt"/>
                <a:cs typeface="Times New Roman" panose="02020603050405020304" pitchFamily="18" charset="0"/>
                <a:sym typeface="Symbol" panose="05050102010706020507" pitchFamily="18" charset="2"/>
              </a:rPr>
              <a:t>Power supply rack</a:t>
            </a:r>
          </a:p>
          <a:p>
            <a:pPr marL="342900" indent="-342900">
              <a:spcAft>
                <a:spcPts val="0"/>
              </a:spcAft>
              <a:buFont typeface="+mj-lt"/>
              <a:buAutoNum type="arabicPeriod"/>
            </a:pPr>
            <a:r>
              <a:rPr lang="en-GB" sz="1400" dirty="0">
                <a:solidFill>
                  <a:srgbClr val="0070C0"/>
                </a:solidFill>
                <a:latin typeface="+mn-lt"/>
                <a:cs typeface="Times New Roman" panose="02020603050405020304" pitchFamily="18" charset="0"/>
                <a:sym typeface="Symbol" panose="05050102010706020507" pitchFamily="18" charset="2"/>
              </a:rPr>
              <a:t>Control rack</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After the positioning and alignment of each rack the components have been installed and the cabling connected.</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Starting on Monday, five working days were spent to handle, install, align and check the SSA. Next Monday the SSA was ready for the SAT, including connection towards mains, water cooling and 50 ohm matched load</a:t>
            </a:r>
          </a:p>
        </p:txBody>
      </p:sp>
      <p:pic>
        <p:nvPicPr>
          <p:cNvPr id="11" name="Picture 10">
            <a:extLst>
              <a:ext uri="{FF2B5EF4-FFF2-40B4-BE49-F238E27FC236}">
                <a16:creationId xmlns:a16="http://schemas.microsoft.com/office/drawing/2014/main" id="{DC304303-76CD-4697-8581-83D8A0EDA42E}"/>
              </a:ext>
            </a:extLst>
          </p:cNvPr>
          <p:cNvPicPr>
            <a:picLocks noChangeAspect="1"/>
          </p:cNvPicPr>
          <p:nvPr/>
        </p:nvPicPr>
        <p:blipFill rotWithShape="1">
          <a:blip r:embed="rId2"/>
          <a:srcRect l="14288" t="18884" r="11899"/>
          <a:stretch/>
        </p:blipFill>
        <p:spPr>
          <a:xfrm rot="5400000">
            <a:off x="204295" y="3874365"/>
            <a:ext cx="3419795" cy="2818600"/>
          </a:xfrm>
          <a:prstGeom prst="rect">
            <a:avLst/>
          </a:prstGeom>
        </p:spPr>
      </p:pic>
      <p:pic>
        <p:nvPicPr>
          <p:cNvPr id="13" name="Picture 12">
            <a:extLst>
              <a:ext uri="{FF2B5EF4-FFF2-40B4-BE49-F238E27FC236}">
                <a16:creationId xmlns:a16="http://schemas.microsoft.com/office/drawing/2014/main" id="{ADBEBD90-F786-48FB-A13D-C16930996CD0}"/>
              </a:ext>
            </a:extLst>
          </p:cNvPr>
          <p:cNvPicPr>
            <a:picLocks noChangeAspect="1"/>
          </p:cNvPicPr>
          <p:nvPr/>
        </p:nvPicPr>
        <p:blipFill>
          <a:blip r:embed="rId3"/>
          <a:stretch>
            <a:fillRect/>
          </a:stretch>
        </p:blipFill>
        <p:spPr>
          <a:xfrm>
            <a:off x="3463018" y="3573767"/>
            <a:ext cx="1911826" cy="3400456"/>
          </a:xfrm>
          <a:prstGeom prst="rect">
            <a:avLst/>
          </a:prstGeom>
        </p:spPr>
      </p:pic>
      <p:pic>
        <p:nvPicPr>
          <p:cNvPr id="19" name="Picture 18">
            <a:extLst>
              <a:ext uri="{FF2B5EF4-FFF2-40B4-BE49-F238E27FC236}">
                <a16:creationId xmlns:a16="http://schemas.microsoft.com/office/drawing/2014/main" id="{59B8508E-5922-4B75-B26C-36F706AE8054}"/>
              </a:ext>
            </a:extLst>
          </p:cNvPr>
          <p:cNvPicPr>
            <a:picLocks noChangeAspect="1"/>
          </p:cNvPicPr>
          <p:nvPr/>
        </p:nvPicPr>
        <p:blipFill rotWithShape="1">
          <a:blip r:embed="rId4"/>
          <a:srcRect b="6791"/>
          <a:stretch/>
        </p:blipFill>
        <p:spPr>
          <a:xfrm>
            <a:off x="5557174" y="3573767"/>
            <a:ext cx="2051122" cy="3400448"/>
          </a:xfrm>
          <a:prstGeom prst="rect">
            <a:avLst/>
          </a:prstGeom>
        </p:spPr>
      </p:pic>
      <p:pic>
        <p:nvPicPr>
          <p:cNvPr id="29" name="Picture 28">
            <a:extLst>
              <a:ext uri="{FF2B5EF4-FFF2-40B4-BE49-F238E27FC236}">
                <a16:creationId xmlns:a16="http://schemas.microsoft.com/office/drawing/2014/main" id="{917283D3-4CC7-49CA-9592-ADC2BF667C3D}"/>
              </a:ext>
            </a:extLst>
          </p:cNvPr>
          <p:cNvPicPr>
            <a:picLocks noChangeAspect="1"/>
          </p:cNvPicPr>
          <p:nvPr/>
        </p:nvPicPr>
        <p:blipFill>
          <a:blip r:embed="rId5"/>
          <a:stretch>
            <a:fillRect/>
          </a:stretch>
        </p:blipFill>
        <p:spPr>
          <a:xfrm>
            <a:off x="7866451" y="3573767"/>
            <a:ext cx="1912756" cy="3400456"/>
          </a:xfrm>
          <a:prstGeom prst="rect">
            <a:avLst/>
          </a:prstGeom>
        </p:spPr>
      </p:pic>
    </p:spTree>
    <p:extLst>
      <p:ext uri="{BB962C8B-B14F-4D97-AF65-F5344CB8AC3E}">
        <p14:creationId xmlns:p14="http://schemas.microsoft.com/office/powerpoint/2010/main" val="146874010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SSA  Site </a:t>
            </a:r>
            <a:r>
              <a:rPr lang="it-IT" altLang="it-IT" dirty="0" err="1"/>
              <a:t>Acceptance</a:t>
            </a:r>
            <a:r>
              <a:rPr lang="it-IT" altLang="it-IT" dirty="0"/>
              <a:t> Test</a:t>
            </a: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12</a:t>
            </a:fld>
            <a:endParaRPr lang="it-IT" altLang="it-IT" sz="1300">
              <a:solidFill>
                <a:srgbClr val="000000"/>
              </a:solidFill>
            </a:endParaRPr>
          </a:p>
        </p:txBody>
      </p:sp>
      <p:pic>
        <p:nvPicPr>
          <p:cNvPr id="20" name="Picture 19">
            <a:extLst>
              <a:ext uri="{FF2B5EF4-FFF2-40B4-BE49-F238E27FC236}">
                <a16:creationId xmlns:a16="http://schemas.microsoft.com/office/drawing/2014/main" id="{8B69EFC9-3C1C-49A6-B813-DAB1FC5DA169}"/>
              </a:ext>
            </a:extLst>
          </p:cNvPr>
          <p:cNvPicPr>
            <a:picLocks noChangeAspect="1"/>
          </p:cNvPicPr>
          <p:nvPr/>
        </p:nvPicPr>
        <p:blipFill>
          <a:blip r:embed="rId3"/>
          <a:stretch>
            <a:fillRect/>
          </a:stretch>
        </p:blipFill>
        <p:spPr>
          <a:xfrm>
            <a:off x="441589" y="4536873"/>
            <a:ext cx="3892375" cy="2919281"/>
          </a:xfrm>
          <a:prstGeom prst="rect">
            <a:avLst/>
          </a:prstGeom>
        </p:spPr>
      </p:pic>
      <p:sp>
        <p:nvSpPr>
          <p:cNvPr id="26" name="Content Placeholder 2">
            <a:extLst>
              <a:ext uri="{FF2B5EF4-FFF2-40B4-BE49-F238E27FC236}">
                <a16:creationId xmlns:a16="http://schemas.microsoft.com/office/drawing/2014/main" id="{A229C1D8-3BF7-4221-A689-9335D0A47FC4}"/>
              </a:ext>
            </a:extLst>
          </p:cNvPr>
          <p:cNvSpPr txBox="1">
            <a:spLocks/>
          </p:cNvSpPr>
          <p:nvPr/>
        </p:nvSpPr>
        <p:spPr bwMode="auto">
          <a:xfrm>
            <a:off x="307909" y="1414403"/>
            <a:ext cx="4784692" cy="29192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400" kern="0" dirty="0">
                <a:solidFill>
                  <a:schemeClr val="accent6">
                    <a:lumMod val="75000"/>
                  </a:schemeClr>
                </a:solidFill>
              </a:rPr>
              <a:t>SAT performed on a dedicated dummy load in 5 days:</a:t>
            </a:r>
          </a:p>
          <a:p>
            <a:pPr eaLnBrk="1" hangingPunct="1">
              <a:spcBef>
                <a:spcPct val="0"/>
              </a:spcBef>
              <a:buFont typeface="Wingdings" panose="05000000000000000000" pitchFamily="2" charset="2"/>
              <a:buChar char="§"/>
            </a:pPr>
            <a:r>
              <a:rPr lang="en-US" sz="1400" kern="0" dirty="0">
                <a:solidFill>
                  <a:schemeClr val="tx2">
                    <a:lumMod val="75000"/>
                  </a:schemeClr>
                </a:solidFill>
              </a:rPr>
              <a:t>All interlocks – internal and external</a:t>
            </a:r>
          </a:p>
          <a:p>
            <a:pPr eaLnBrk="1" hangingPunct="1">
              <a:spcBef>
                <a:spcPct val="0"/>
              </a:spcBef>
              <a:buFont typeface="Wingdings" panose="05000000000000000000" pitchFamily="2" charset="2"/>
              <a:buChar char="§"/>
            </a:pPr>
            <a:r>
              <a:rPr lang="en-US" sz="1400" kern="0" dirty="0">
                <a:solidFill>
                  <a:schemeClr val="tx2">
                    <a:lumMod val="75000"/>
                  </a:schemeClr>
                </a:solidFill>
              </a:rPr>
              <a:t>RF signal calibration check</a:t>
            </a:r>
          </a:p>
          <a:p>
            <a:pPr eaLnBrk="1" hangingPunct="1">
              <a:spcBef>
                <a:spcPct val="0"/>
              </a:spcBef>
              <a:buFont typeface="Wingdings" panose="05000000000000000000" pitchFamily="2" charset="2"/>
              <a:buChar char="§"/>
            </a:pPr>
            <a:r>
              <a:rPr lang="en-US" sz="1400" kern="0" dirty="0">
                <a:solidFill>
                  <a:schemeClr val="tx2">
                    <a:lumMod val="75000"/>
                  </a:schemeClr>
                </a:solidFill>
              </a:rPr>
              <a:t>RF parameters, gain , BW, PN and AM, harmonics, efficiency.</a:t>
            </a:r>
          </a:p>
          <a:p>
            <a:pPr eaLnBrk="1" hangingPunct="1">
              <a:spcBef>
                <a:spcPct val="0"/>
              </a:spcBef>
              <a:buFont typeface="Wingdings" panose="05000000000000000000" pitchFamily="2" charset="2"/>
              <a:buChar char="§"/>
            </a:pPr>
            <a:r>
              <a:rPr lang="en-US" sz="1400" kern="0" dirty="0">
                <a:solidFill>
                  <a:schemeClr val="tx2">
                    <a:lumMod val="75000"/>
                  </a:schemeClr>
                </a:solidFill>
              </a:rPr>
              <a:t>Long term tests 4 hours at 100 kW</a:t>
            </a:r>
          </a:p>
          <a:p>
            <a:pPr lvl="1" eaLnBrk="1" hangingPunct="1">
              <a:spcBef>
                <a:spcPct val="0"/>
              </a:spcBef>
              <a:buFont typeface="Wingdings" panose="05000000000000000000" pitchFamily="2" charset="2"/>
              <a:buChar char="§"/>
            </a:pPr>
            <a:r>
              <a:rPr lang="en-US" sz="1400" kern="0" dirty="0">
                <a:solidFill>
                  <a:schemeClr val="tx2">
                    <a:lumMod val="75000"/>
                  </a:schemeClr>
                </a:solidFill>
              </a:rPr>
              <a:t>graceful degradation with 19 out of 240 transistors in off </a:t>
            </a:r>
          </a:p>
          <a:p>
            <a:pPr lvl="1" eaLnBrk="1" hangingPunct="1">
              <a:spcBef>
                <a:spcPct val="0"/>
              </a:spcBef>
              <a:buFont typeface="Wingdings" panose="05000000000000000000" pitchFamily="2" charset="2"/>
              <a:buChar char="§"/>
            </a:pPr>
            <a:r>
              <a:rPr lang="en-US" sz="1400" kern="0" dirty="0">
                <a:solidFill>
                  <a:schemeClr val="tx2">
                    <a:lumMod val="75000"/>
                  </a:schemeClr>
                </a:solidFill>
              </a:rPr>
              <a:t>graceful degradation with 6 out of 84 PS in off : 100 kW </a:t>
            </a:r>
          </a:p>
          <a:p>
            <a:pPr eaLnBrk="1" hangingPunct="1">
              <a:spcBef>
                <a:spcPct val="0"/>
              </a:spcBef>
              <a:buFont typeface="Wingdings" panose="05000000000000000000" pitchFamily="2" charset="2"/>
              <a:buChar char="§"/>
            </a:pPr>
            <a:r>
              <a:rPr lang="en-US" sz="1400" kern="0" dirty="0">
                <a:solidFill>
                  <a:schemeClr val="tx2">
                    <a:lumMod val="75000"/>
                  </a:schemeClr>
                </a:solidFill>
              </a:rPr>
              <a:t>24 H non –stop @ 130 kW</a:t>
            </a:r>
          </a:p>
        </p:txBody>
      </p:sp>
      <p:pic>
        <p:nvPicPr>
          <p:cNvPr id="3" name="Picture 2">
            <a:extLst>
              <a:ext uri="{FF2B5EF4-FFF2-40B4-BE49-F238E27FC236}">
                <a16:creationId xmlns:a16="http://schemas.microsoft.com/office/drawing/2014/main" id="{97E361F8-8AC7-4745-8401-25FD6201E0D6}"/>
              </a:ext>
            </a:extLst>
          </p:cNvPr>
          <p:cNvPicPr>
            <a:picLocks noChangeAspect="1"/>
          </p:cNvPicPr>
          <p:nvPr/>
        </p:nvPicPr>
        <p:blipFill>
          <a:blip r:embed="rId4"/>
          <a:stretch>
            <a:fillRect/>
          </a:stretch>
        </p:blipFill>
        <p:spPr>
          <a:xfrm>
            <a:off x="4599995" y="4501441"/>
            <a:ext cx="5191705" cy="2920334"/>
          </a:xfrm>
          <a:prstGeom prst="rect">
            <a:avLst/>
          </a:prstGeom>
        </p:spPr>
      </p:pic>
      <p:pic>
        <p:nvPicPr>
          <p:cNvPr id="5" name="Picture 4">
            <a:extLst>
              <a:ext uri="{FF2B5EF4-FFF2-40B4-BE49-F238E27FC236}">
                <a16:creationId xmlns:a16="http://schemas.microsoft.com/office/drawing/2014/main" id="{579D6CAF-A2CA-4089-BF98-A1E112F41315}"/>
              </a:ext>
            </a:extLst>
          </p:cNvPr>
          <p:cNvPicPr>
            <a:picLocks noChangeAspect="1"/>
          </p:cNvPicPr>
          <p:nvPr/>
        </p:nvPicPr>
        <p:blipFill>
          <a:blip r:embed="rId5"/>
          <a:stretch>
            <a:fillRect/>
          </a:stretch>
        </p:blipFill>
        <p:spPr>
          <a:xfrm>
            <a:off x="5175823" y="1547589"/>
            <a:ext cx="4596893" cy="2585752"/>
          </a:xfrm>
          <a:prstGeom prst="rect">
            <a:avLst/>
          </a:prstGeom>
        </p:spPr>
      </p:pic>
    </p:spTree>
    <p:extLst>
      <p:ext uri="{BB962C8B-B14F-4D97-AF65-F5344CB8AC3E}">
        <p14:creationId xmlns:p14="http://schemas.microsoft.com/office/powerpoint/2010/main" val="2895582998"/>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SSA  </a:t>
            </a:r>
            <a:r>
              <a:rPr lang="it-IT" altLang="it-IT" dirty="0" err="1"/>
              <a:t>efficiency</a:t>
            </a:r>
            <a:endParaRPr lang="it-IT" altLang="it-IT" dirty="0"/>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13</a:t>
            </a:fld>
            <a:endParaRPr lang="it-IT" altLang="it-IT" sz="1300">
              <a:solidFill>
                <a:srgbClr val="000000"/>
              </a:solidFill>
            </a:endParaRPr>
          </a:p>
        </p:txBody>
      </p:sp>
      <p:sp>
        <p:nvSpPr>
          <p:cNvPr id="7" name="Content Placeholder 2">
            <a:extLst>
              <a:ext uri="{FF2B5EF4-FFF2-40B4-BE49-F238E27FC236}">
                <a16:creationId xmlns:a16="http://schemas.microsoft.com/office/drawing/2014/main" id="{67E477BF-AACF-4E76-8B0E-A0D1CEEB4BD4}"/>
              </a:ext>
            </a:extLst>
          </p:cNvPr>
          <p:cNvSpPr>
            <a:spLocks noGrp="1"/>
          </p:cNvSpPr>
          <p:nvPr>
            <p:ph idx="1"/>
          </p:nvPr>
        </p:nvSpPr>
        <p:spPr bwMode="auto">
          <a:xfrm>
            <a:off x="359792" y="6162430"/>
            <a:ext cx="3384376" cy="1296144"/>
          </a:xfrm>
          <a:solidFill>
            <a:schemeClr val="bg1"/>
          </a:solidFill>
        </p:spPr>
        <p:txBody>
          <a:bodyPr vert="horz" wrap="square" lIns="91440" tIns="45720" rIns="91440" bIns="45720" numCol="1" anchor="t" anchorCtr="0" compatLnSpc="1">
            <a:prstTxWarp prst="textNoShape">
              <a:avLst/>
            </a:prstTxWarp>
          </a:bodyPr>
          <a:lstStyle/>
          <a:p>
            <a:pPr marL="0" indent="0" eaLnBrk="1" hangingPunct="1">
              <a:spcBef>
                <a:spcPct val="0"/>
              </a:spcBef>
              <a:buNone/>
            </a:pPr>
            <a:r>
              <a:rPr lang="en-US" sz="1400" dirty="0">
                <a:solidFill>
                  <a:srgbClr val="002060"/>
                </a:solidFill>
              </a:rPr>
              <a:t>At a constant </a:t>
            </a:r>
            <a:r>
              <a:rPr lang="en-US" sz="1400" dirty="0" err="1">
                <a:solidFill>
                  <a:srgbClr val="002060"/>
                </a:solidFill>
              </a:rPr>
              <a:t>Vdrain</a:t>
            </a:r>
            <a:r>
              <a:rPr lang="en-US" sz="1400" dirty="0">
                <a:solidFill>
                  <a:srgbClr val="002060"/>
                </a:solidFill>
              </a:rPr>
              <a:t> = 44 VDC</a:t>
            </a:r>
          </a:p>
          <a:p>
            <a:pPr marL="0" indent="0" eaLnBrk="1" hangingPunct="1">
              <a:spcBef>
                <a:spcPct val="0"/>
              </a:spcBef>
              <a:buNone/>
            </a:pPr>
            <a:r>
              <a:rPr lang="en-US" sz="1400" dirty="0">
                <a:solidFill>
                  <a:srgbClr val="C00000"/>
                </a:solidFill>
              </a:rPr>
              <a:t>Wall-plug efficiency @   46 kW =  </a:t>
            </a:r>
            <a:r>
              <a:rPr lang="en-US" sz="1400" b="1" dirty="0">
                <a:solidFill>
                  <a:srgbClr val="C00000"/>
                </a:solidFill>
              </a:rPr>
              <a:t>33 %</a:t>
            </a:r>
            <a:r>
              <a:rPr lang="en-US" sz="1400" dirty="0">
                <a:solidFill>
                  <a:srgbClr val="C00000"/>
                </a:solidFill>
              </a:rPr>
              <a:t> </a:t>
            </a:r>
          </a:p>
          <a:p>
            <a:pPr marL="0" indent="0" eaLnBrk="1" hangingPunct="1">
              <a:spcBef>
                <a:spcPct val="0"/>
              </a:spcBef>
              <a:buNone/>
            </a:pPr>
            <a:r>
              <a:rPr lang="en-US" sz="1400" dirty="0">
                <a:solidFill>
                  <a:srgbClr val="C00000"/>
                </a:solidFill>
              </a:rPr>
              <a:t>Wall-plug efficiency @ 100 kW =  </a:t>
            </a:r>
            <a:r>
              <a:rPr lang="en-US" sz="1400" b="1" dirty="0">
                <a:solidFill>
                  <a:srgbClr val="C00000"/>
                </a:solidFill>
              </a:rPr>
              <a:t>48 %</a:t>
            </a:r>
            <a:r>
              <a:rPr lang="en-US" sz="1400" dirty="0">
                <a:solidFill>
                  <a:srgbClr val="C00000"/>
                </a:solidFill>
              </a:rPr>
              <a:t> </a:t>
            </a:r>
          </a:p>
          <a:p>
            <a:pPr marL="0" indent="0" eaLnBrk="1" hangingPunct="1">
              <a:spcBef>
                <a:spcPct val="0"/>
              </a:spcBef>
              <a:buNone/>
            </a:pPr>
            <a:r>
              <a:rPr lang="en-US" sz="1400" dirty="0">
                <a:solidFill>
                  <a:srgbClr val="C00000"/>
                </a:solidFill>
              </a:rPr>
              <a:t>Wall-plug efficiency @ 130 kW =  </a:t>
            </a:r>
            <a:r>
              <a:rPr lang="en-US" sz="1400" b="1" dirty="0">
                <a:solidFill>
                  <a:srgbClr val="C00000"/>
                </a:solidFill>
              </a:rPr>
              <a:t>52 %</a:t>
            </a:r>
            <a:r>
              <a:rPr lang="en-US" sz="1400" dirty="0">
                <a:solidFill>
                  <a:schemeClr val="tx1"/>
                </a:solidFill>
              </a:rPr>
              <a:t> </a:t>
            </a:r>
          </a:p>
          <a:p>
            <a:pPr marL="0" indent="0" eaLnBrk="1" hangingPunct="1">
              <a:spcBef>
                <a:spcPct val="0"/>
              </a:spcBef>
              <a:buNone/>
            </a:pPr>
            <a:endParaRPr lang="en-US" sz="1400" dirty="0">
              <a:solidFill>
                <a:schemeClr val="tx1"/>
              </a:solidFill>
            </a:endParaRPr>
          </a:p>
          <a:p>
            <a:pPr marL="0" indent="0" eaLnBrk="1" hangingPunct="1">
              <a:spcBef>
                <a:spcPct val="0"/>
              </a:spcBef>
              <a:buNone/>
            </a:pPr>
            <a:r>
              <a:rPr lang="en-US" sz="1400" dirty="0">
                <a:solidFill>
                  <a:schemeClr val="tx1"/>
                </a:solidFill>
              </a:rPr>
              <a:t>  </a:t>
            </a:r>
          </a:p>
        </p:txBody>
      </p:sp>
      <p:pic>
        <p:nvPicPr>
          <p:cNvPr id="29" name="Picture 28">
            <a:extLst>
              <a:ext uri="{FF2B5EF4-FFF2-40B4-BE49-F238E27FC236}">
                <a16:creationId xmlns:a16="http://schemas.microsoft.com/office/drawing/2014/main" id="{E56427BC-C651-4DB1-A0FD-94D4D74C9131}"/>
              </a:ext>
            </a:extLst>
          </p:cNvPr>
          <p:cNvPicPr>
            <a:picLocks noChangeAspect="1"/>
          </p:cNvPicPr>
          <p:nvPr/>
        </p:nvPicPr>
        <p:blipFill>
          <a:blip r:embed="rId3"/>
          <a:stretch>
            <a:fillRect/>
          </a:stretch>
        </p:blipFill>
        <p:spPr>
          <a:xfrm>
            <a:off x="159714" y="1286563"/>
            <a:ext cx="9782105" cy="4705316"/>
          </a:xfrm>
          <a:prstGeom prst="rect">
            <a:avLst/>
          </a:prstGeom>
        </p:spPr>
      </p:pic>
      <p:pic>
        <p:nvPicPr>
          <p:cNvPr id="30" name="Picture 29">
            <a:extLst>
              <a:ext uri="{FF2B5EF4-FFF2-40B4-BE49-F238E27FC236}">
                <a16:creationId xmlns:a16="http://schemas.microsoft.com/office/drawing/2014/main" id="{ACBFEAAA-8E00-4A64-88D0-0C53A334F036}"/>
              </a:ext>
            </a:extLst>
          </p:cNvPr>
          <p:cNvPicPr>
            <a:picLocks noChangeAspect="1"/>
          </p:cNvPicPr>
          <p:nvPr/>
        </p:nvPicPr>
        <p:blipFill>
          <a:blip r:embed="rId4"/>
          <a:stretch>
            <a:fillRect/>
          </a:stretch>
        </p:blipFill>
        <p:spPr>
          <a:xfrm>
            <a:off x="3959622" y="6153655"/>
            <a:ext cx="2808312" cy="1227677"/>
          </a:xfrm>
          <a:prstGeom prst="rect">
            <a:avLst/>
          </a:prstGeom>
        </p:spPr>
      </p:pic>
    </p:spTree>
    <p:extLst>
      <p:ext uri="{BB962C8B-B14F-4D97-AF65-F5344CB8AC3E}">
        <p14:creationId xmlns:p14="http://schemas.microsoft.com/office/powerpoint/2010/main" val="376977664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AM &amp; PM to AM </a:t>
            </a:r>
            <a:r>
              <a:rPr lang="it-IT" altLang="it-IT" dirty="0" err="1"/>
              <a:t>conversion</a:t>
            </a:r>
            <a:r>
              <a:rPr lang="it-IT" altLang="it-IT" dirty="0"/>
              <a:t> </a:t>
            </a: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14</a:t>
            </a:fld>
            <a:endParaRPr lang="it-IT" altLang="it-IT" sz="1300">
              <a:solidFill>
                <a:srgbClr val="000000"/>
              </a:solidFill>
            </a:endParaRPr>
          </a:p>
        </p:txBody>
      </p:sp>
      <p:pic>
        <p:nvPicPr>
          <p:cNvPr id="5" name="Picture 4">
            <a:extLst>
              <a:ext uri="{FF2B5EF4-FFF2-40B4-BE49-F238E27FC236}">
                <a16:creationId xmlns:a16="http://schemas.microsoft.com/office/drawing/2014/main" id="{541EBEB6-D595-4DC8-BFB6-0A182CEA1DF8}"/>
              </a:ext>
            </a:extLst>
          </p:cNvPr>
          <p:cNvPicPr>
            <a:picLocks noChangeAspect="1"/>
          </p:cNvPicPr>
          <p:nvPr/>
        </p:nvPicPr>
        <p:blipFill>
          <a:blip r:embed="rId3"/>
          <a:stretch>
            <a:fillRect/>
          </a:stretch>
        </p:blipFill>
        <p:spPr>
          <a:xfrm>
            <a:off x="791840" y="1461686"/>
            <a:ext cx="4464496" cy="4373164"/>
          </a:xfrm>
          <a:prstGeom prst="rect">
            <a:avLst/>
          </a:prstGeom>
        </p:spPr>
      </p:pic>
      <p:sp>
        <p:nvSpPr>
          <p:cNvPr id="11" name="Content Placeholder 2">
            <a:extLst>
              <a:ext uri="{FF2B5EF4-FFF2-40B4-BE49-F238E27FC236}">
                <a16:creationId xmlns:a16="http://schemas.microsoft.com/office/drawing/2014/main" id="{7F8F9E90-DD20-4D3B-BE79-DC1275176F28}"/>
              </a:ext>
            </a:extLst>
          </p:cNvPr>
          <p:cNvSpPr txBox="1">
            <a:spLocks/>
          </p:cNvSpPr>
          <p:nvPr/>
        </p:nvSpPr>
        <p:spPr bwMode="auto">
          <a:xfrm>
            <a:off x="1079872" y="5868069"/>
            <a:ext cx="3456385" cy="9366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spcAft>
                <a:spcPts val="0"/>
              </a:spcAft>
              <a:buNone/>
            </a:pPr>
            <a:r>
              <a:rPr lang="en-US" sz="1200" i="1" kern="0" dirty="0" err="1">
                <a:solidFill>
                  <a:schemeClr val="accent5">
                    <a:lumMod val="50000"/>
                  </a:schemeClr>
                </a:solidFill>
              </a:rPr>
              <a:t>V_drain</a:t>
            </a:r>
            <a:r>
              <a:rPr lang="en-US" sz="1200" i="1" kern="0" dirty="0">
                <a:solidFill>
                  <a:schemeClr val="accent5">
                    <a:lumMod val="50000"/>
                  </a:schemeClr>
                </a:solidFill>
              </a:rPr>
              <a:t> =34 VDC </a:t>
            </a:r>
          </a:p>
          <a:p>
            <a:pPr marL="0" indent="0" eaLnBrk="1" hangingPunct="1">
              <a:spcBef>
                <a:spcPct val="0"/>
              </a:spcBef>
              <a:spcAft>
                <a:spcPts val="0"/>
              </a:spcAft>
              <a:buNone/>
            </a:pPr>
            <a:r>
              <a:rPr lang="en-US" sz="1200" i="1" kern="0" dirty="0">
                <a:solidFill>
                  <a:schemeClr val="accent5">
                    <a:lumMod val="50000"/>
                  </a:schemeClr>
                </a:solidFill>
              </a:rPr>
              <a:t>RF drive </a:t>
            </a:r>
            <a:r>
              <a:rPr lang="en-US" sz="1200" i="1" kern="0" dirty="0">
                <a:solidFill>
                  <a:schemeClr val="accent5">
                    <a:lumMod val="50000"/>
                  </a:schemeClr>
                </a:solidFill>
                <a:latin typeface="Symbol" panose="05050102010706020507" pitchFamily="18" charset="2"/>
              </a:rPr>
              <a:t>D </a:t>
            </a:r>
            <a:r>
              <a:rPr lang="en-US" sz="1200" i="1" kern="0" dirty="0">
                <a:solidFill>
                  <a:schemeClr val="accent5">
                    <a:lumMod val="50000"/>
                  </a:schemeClr>
                </a:solidFill>
              </a:rPr>
              <a:t>= 9 dB</a:t>
            </a:r>
          </a:p>
          <a:p>
            <a:pPr marL="0" indent="0" eaLnBrk="1" hangingPunct="1">
              <a:spcBef>
                <a:spcPct val="0"/>
              </a:spcBef>
              <a:spcAft>
                <a:spcPts val="0"/>
              </a:spcAft>
              <a:buNone/>
            </a:pPr>
            <a:r>
              <a:rPr lang="en-US" sz="1200" i="1" kern="0" dirty="0">
                <a:solidFill>
                  <a:schemeClr val="accent5">
                    <a:lumMod val="50000"/>
                  </a:schemeClr>
                </a:solidFill>
              </a:rPr>
              <a:t>Forward power from  2.5 kW to 80 kW</a:t>
            </a:r>
          </a:p>
          <a:p>
            <a:pPr marL="0" indent="0" eaLnBrk="1" hangingPunct="1">
              <a:spcBef>
                <a:spcPct val="0"/>
              </a:spcBef>
              <a:spcAft>
                <a:spcPts val="0"/>
              </a:spcAft>
              <a:buNone/>
            </a:pPr>
            <a:r>
              <a:rPr lang="en-US" sz="1200" i="1" kern="0" dirty="0">
                <a:solidFill>
                  <a:schemeClr val="accent5">
                    <a:lumMod val="50000"/>
                  </a:schemeClr>
                </a:solidFill>
              </a:rPr>
              <a:t>Phase shift  = 6 degrees</a:t>
            </a:r>
          </a:p>
        </p:txBody>
      </p:sp>
      <p:pic>
        <p:nvPicPr>
          <p:cNvPr id="8" name="Picture 7">
            <a:extLst>
              <a:ext uri="{FF2B5EF4-FFF2-40B4-BE49-F238E27FC236}">
                <a16:creationId xmlns:a16="http://schemas.microsoft.com/office/drawing/2014/main" id="{4D305F98-0187-48E5-A68D-89099E96D3D7}"/>
              </a:ext>
            </a:extLst>
          </p:cNvPr>
          <p:cNvPicPr>
            <a:picLocks noChangeAspect="1"/>
          </p:cNvPicPr>
          <p:nvPr/>
        </p:nvPicPr>
        <p:blipFill>
          <a:blip r:embed="rId4"/>
          <a:stretch>
            <a:fillRect/>
          </a:stretch>
        </p:blipFill>
        <p:spPr>
          <a:xfrm>
            <a:off x="5265176" y="1453678"/>
            <a:ext cx="4371248" cy="4376521"/>
          </a:xfrm>
          <a:prstGeom prst="rect">
            <a:avLst/>
          </a:prstGeom>
        </p:spPr>
      </p:pic>
      <p:sp>
        <p:nvSpPr>
          <p:cNvPr id="14" name="Content Placeholder 2">
            <a:extLst>
              <a:ext uri="{FF2B5EF4-FFF2-40B4-BE49-F238E27FC236}">
                <a16:creationId xmlns:a16="http://schemas.microsoft.com/office/drawing/2014/main" id="{5238F4E4-2D62-47E7-A442-DD1F9B13BF5D}"/>
              </a:ext>
            </a:extLst>
          </p:cNvPr>
          <p:cNvSpPr txBox="1">
            <a:spLocks/>
          </p:cNvSpPr>
          <p:nvPr/>
        </p:nvSpPr>
        <p:spPr bwMode="auto">
          <a:xfrm>
            <a:off x="5400352" y="5881690"/>
            <a:ext cx="3456385" cy="9366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spcAft>
                <a:spcPts val="0"/>
              </a:spcAft>
              <a:buNone/>
            </a:pPr>
            <a:r>
              <a:rPr lang="en-US" sz="1200" i="1" kern="0" dirty="0" err="1">
                <a:solidFill>
                  <a:schemeClr val="accent5">
                    <a:lumMod val="50000"/>
                  </a:schemeClr>
                </a:solidFill>
              </a:rPr>
              <a:t>V_drain</a:t>
            </a:r>
            <a:r>
              <a:rPr lang="en-US" sz="1200" i="1" kern="0" dirty="0">
                <a:solidFill>
                  <a:schemeClr val="accent5">
                    <a:lumMod val="50000"/>
                  </a:schemeClr>
                </a:solidFill>
              </a:rPr>
              <a:t> =54 VDC </a:t>
            </a:r>
          </a:p>
          <a:p>
            <a:pPr marL="0" indent="0" eaLnBrk="1" hangingPunct="1">
              <a:spcBef>
                <a:spcPct val="0"/>
              </a:spcBef>
              <a:spcAft>
                <a:spcPts val="0"/>
              </a:spcAft>
              <a:buNone/>
            </a:pPr>
            <a:r>
              <a:rPr lang="en-US" sz="1200" i="1" kern="0" dirty="0">
                <a:solidFill>
                  <a:schemeClr val="accent5">
                    <a:lumMod val="50000"/>
                  </a:schemeClr>
                </a:solidFill>
              </a:rPr>
              <a:t>RF drive </a:t>
            </a:r>
            <a:r>
              <a:rPr lang="en-US" sz="1200" i="1" kern="0" dirty="0">
                <a:solidFill>
                  <a:schemeClr val="accent5">
                    <a:lumMod val="50000"/>
                  </a:schemeClr>
                </a:solidFill>
                <a:latin typeface="Symbol" panose="05050102010706020507" pitchFamily="18" charset="2"/>
              </a:rPr>
              <a:t>D </a:t>
            </a:r>
            <a:r>
              <a:rPr lang="en-US" sz="1200" i="1" kern="0" dirty="0">
                <a:solidFill>
                  <a:schemeClr val="accent5">
                    <a:lumMod val="50000"/>
                  </a:schemeClr>
                </a:solidFill>
              </a:rPr>
              <a:t>= 8 dB</a:t>
            </a:r>
          </a:p>
          <a:p>
            <a:pPr marL="0" indent="0" eaLnBrk="1" hangingPunct="1">
              <a:spcBef>
                <a:spcPct val="0"/>
              </a:spcBef>
              <a:spcAft>
                <a:spcPts val="0"/>
              </a:spcAft>
              <a:buNone/>
            </a:pPr>
            <a:r>
              <a:rPr lang="en-US" sz="1200" i="1" kern="0" dirty="0">
                <a:solidFill>
                  <a:schemeClr val="accent5">
                    <a:lumMod val="50000"/>
                  </a:schemeClr>
                </a:solidFill>
              </a:rPr>
              <a:t>Forward power from  7 kW to 130 kW</a:t>
            </a:r>
          </a:p>
          <a:p>
            <a:pPr marL="0" indent="0" eaLnBrk="1" hangingPunct="1">
              <a:spcBef>
                <a:spcPct val="0"/>
              </a:spcBef>
              <a:spcAft>
                <a:spcPts val="0"/>
              </a:spcAft>
              <a:buNone/>
            </a:pPr>
            <a:r>
              <a:rPr lang="en-US" sz="1200" i="1" kern="0" dirty="0">
                <a:solidFill>
                  <a:schemeClr val="accent5">
                    <a:lumMod val="50000"/>
                  </a:schemeClr>
                </a:solidFill>
              </a:rPr>
              <a:t>Phase shift  = 2.7 degrees</a:t>
            </a:r>
          </a:p>
        </p:txBody>
      </p:sp>
    </p:spTree>
    <p:extLst>
      <p:ext uri="{BB962C8B-B14F-4D97-AF65-F5344CB8AC3E}">
        <p14:creationId xmlns:p14="http://schemas.microsoft.com/office/powerpoint/2010/main" val="3837282543"/>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Long </a:t>
            </a:r>
            <a:r>
              <a:rPr lang="it-IT" altLang="it-IT" dirty="0" err="1"/>
              <a:t>term</a:t>
            </a:r>
            <a:r>
              <a:rPr lang="it-IT" altLang="it-IT" dirty="0"/>
              <a:t> test</a:t>
            </a: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15</a:t>
            </a:fld>
            <a:endParaRPr lang="it-IT" altLang="it-IT" sz="1300">
              <a:solidFill>
                <a:srgbClr val="000000"/>
              </a:solidFill>
            </a:endParaRPr>
          </a:p>
        </p:txBody>
      </p:sp>
      <p:sp>
        <p:nvSpPr>
          <p:cNvPr id="15" name="Content Placeholder 2">
            <a:extLst>
              <a:ext uri="{FF2B5EF4-FFF2-40B4-BE49-F238E27FC236}">
                <a16:creationId xmlns:a16="http://schemas.microsoft.com/office/drawing/2014/main" id="{5ABFD046-10B1-4F5D-A0CB-46CE93E35BBE}"/>
              </a:ext>
            </a:extLst>
          </p:cNvPr>
          <p:cNvSpPr txBox="1">
            <a:spLocks/>
          </p:cNvSpPr>
          <p:nvPr/>
        </p:nvSpPr>
        <p:spPr bwMode="auto">
          <a:xfrm>
            <a:off x="1079872" y="4870304"/>
            <a:ext cx="8226915" cy="2323452"/>
          </a:xfrm>
          <a:prstGeom prst="rect">
            <a:avLst/>
          </a:prstGeom>
          <a:solidFill>
            <a:schemeClr val="bg1"/>
          </a:solidFill>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400" kern="0" dirty="0">
                <a:solidFill>
                  <a:schemeClr val="accent5">
                    <a:lumMod val="50000"/>
                  </a:schemeClr>
                </a:solidFill>
              </a:rPr>
              <a:t>Plot shows the averaged RF power data sampled each 10 sec for two different directional couplers. R&amp;S NRP-Z81 power meters, 0.05 dB accuracy and precision.  </a:t>
            </a:r>
          </a:p>
          <a:p>
            <a:pPr eaLnBrk="1" hangingPunct="1">
              <a:spcBef>
                <a:spcPct val="0"/>
              </a:spcBef>
              <a:buFont typeface="Wingdings" panose="05000000000000000000" pitchFamily="2" charset="2"/>
              <a:buChar char="§"/>
            </a:pPr>
            <a:r>
              <a:rPr lang="en-US" sz="1400" kern="0" dirty="0">
                <a:solidFill>
                  <a:schemeClr val="accent5">
                    <a:lumMod val="50000"/>
                  </a:schemeClr>
                </a:solidFill>
              </a:rPr>
              <a:t>Data log started after 20 minutes warm up at 04:30 p.m.</a:t>
            </a:r>
          </a:p>
          <a:p>
            <a:pPr eaLnBrk="1" hangingPunct="1">
              <a:spcBef>
                <a:spcPct val="0"/>
              </a:spcBef>
              <a:buFont typeface="Wingdings" panose="05000000000000000000" pitchFamily="2" charset="2"/>
              <a:buChar char="§"/>
            </a:pPr>
            <a:r>
              <a:rPr lang="en-US" sz="1400" kern="0" dirty="0">
                <a:solidFill>
                  <a:schemeClr val="accent5">
                    <a:lumMod val="50000"/>
                  </a:schemeClr>
                </a:solidFill>
              </a:rPr>
              <a:t>WR1800 RF power data min to max range      = 1.05 kW – i.e. &lt; 1.0%</a:t>
            </a:r>
          </a:p>
          <a:p>
            <a:pPr eaLnBrk="1" hangingPunct="1">
              <a:spcBef>
                <a:spcPct val="0"/>
              </a:spcBef>
              <a:buFont typeface="Wingdings" panose="05000000000000000000" pitchFamily="2" charset="2"/>
              <a:buChar char="§"/>
            </a:pPr>
            <a:r>
              <a:rPr lang="en-US" sz="1400" kern="0" dirty="0">
                <a:solidFill>
                  <a:schemeClr val="accent5">
                    <a:lumMod val="50000"/>
                  </a:schemeClr>
                </a:solidFill>
              </a:rPr>
              <a:t>Patch panel RF power data min to max range = 2.75 kW - </a:t>
            </a:r>
            <a:r>
              <a:rPr lang="en-US" sz="1400" kern="0" dirty="0" err="1">
                <a:solidFill>
                  <a:schemeClr val="accent5">
                    <a:lumMod val="50000"/>
                  </a:schemeClr>
                </a:solidFill>
              </a:rPr>
              <a:t>i</a:t>
            </a:r>
            <a:r>
              <a:rPr lang="en-US" sz="1400" kern="0" dirty="0">
                <a:solidFill>
                  <a:schemeClr val="accent5">
                    <a:lumMod val="50000"/>
                  </a:schemeClr>
                </a:solidFill>
              </a:rPr>
              <a:t>. e. &lt; 2.0%</a:t>
            </a:r>
          </a:p>
          <a:p>
            <a:pPr eaLnBrk="1" hangingPunct="1">
              <a:spcBef>
                <a:spcPct val="0"/>
              </a:spcBef>
              <a:buFont typeface="Wingdings" panose="05000000000000000000" pitchFamily="2" charset="2"/>
              <a:buChar char="§"/>
            </a:pPr>
            <a:r>
              <a:rPr lang="en-US" sz="1400" kern="0" dirty="0">
                <a:solidFill>
                  <a:schemeClr val="accent5">
                    <a:lumMod val="50000"/>
                  </a:schemeClr>
                </a:solidFill>
              </a:rPr>
              <a:t>Cooling water inlet temperature = 23.7 ±0.3 </a:t>
            </a:r>
            <a:r>
              <a:rPr lang="en-US" sz="1400" kern="0"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a:t>
            </a:r>
            <a:r>
              <a:rPr lang="en-US" sz="1400" kern="0" dirty="0">
                <a:solidFill>
                  <a:schemeClr val="accent5">
                    <a:lumMod val="50000"/>
                  </a:schemeClr>
                </a:solidFill>
              </a:rPr>
              <a:t>C: </a:t>
            </a:r>
          </a:p>
          <a:p>
            <a:pPr marL="400050" lvl="1" indent="0" eaLnBrk="1" hangingPunct="1">
              <a:spcBef>
                <a:spcPct val="0"/>
              </a:spcBef>
              <a:buNone/>
            </a:pPr>
            <a:r>
              <a:rPr lang="en-US" sz="1200" kern="0" dirty="0">
                <a:solidFill>
                  <a:schemeClr val="accent5">
                    <a:lumMod val="50000"/>
                  </a:schemeClr>
                </a:solidFill>
              </a:rPr>
              <a:t>RF rack cooling flow 225 l/min;      </a:t>
            </a:r>
            <a:r>
              <a:rPr lang="en-US" sz="1200" kern="0" dirty="0">
                <a:solidFill>
                  <a:schemeClr val="accent5">
                    <a:lumMod val="50000"/>
                  </a:schemeClr>
                </a:solidFill>
                <a:latin typeface="Symbol" panose="05050102010706020507" pitchFamily="18" charset="2"/>
              </a:rPr>
              <a:t>D T</a:t>
            </a:r>
            <a:r>
              <a:rPr lang="en-US" sz="1200" kern="0" dirty="0">
                <a:solidFill>
                  <a:schemeClr val="accent5">
                    <a:lumMod val="50000"/>
                  </a:schemeClr>
                </a:solidFill>
              </a:rPr>
              <a:t>emp = 7.0 ±0.3 </a:t>
            </a:r>
            <a:r>
              <a:rPr lang="en-US" sz="1200" kern="0"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a:t>
            </a:r>
            <a:r>
              <a:rPr lang="en-US" sz="1200" kern="0" dirty="0">
                <a:solidFill>
                  <a:schemeClr val="accent5">
                    <a:lumMod val="50000"/>
                  </a:schemeClr>
                </a:solidFill>
              </a:rPr>
              <a:t>C     →   Heat dissipated in cooling water ~ 110 kW </a:t>
            </a:r>
          </a:p>
          <a:p>
            <a:pPr marL="400050" lvl="1" indent="0" eaLnBrk="1" hangingPunct="1">
              <a:spcBef>
                <a:spcPct val="0"/>
              </a:spcBef>
              <a:buNone/>
            </a:pPr>
            <a:r>
              <a:rPr lang="en-US" sz="1200" kern="0" dirty="0">
                <a:solidFill>
                  <a:schemeClr val="accent5">
                    <a:lumMod val="50000"/>
                  </a:schemeClr>
                </a:solidFill>
              </a:rPr>
              <a:t>PS rack cooling flow 61 l/min;        </a:t>
            </a:r>
            <a:r>
              <a:rPr lang="en-US" sz="1200" kern="0" dirty="0">
                <a:solidFill>
                  <a:schemeClr val="accent5">
                    <a:lumMod val="50000"/>
                  </a:schemeClr>
                </a:solidFill>
                <a:latin typeface="Symbol" panose="05050102010706020507" pitchFamily="18" charset="2"/>
              </a:rPr>
              <a:t>D T</a:t>
            </a:r>
            <a:r>
              <a:rPr lang="en-US" sz="1200" kern="0" dirty="0">
                <a:solidFill>
                  <a:schemeClr val="accent5">
                    <a:lumMod val="50000"/>
                  </a:schemeClr>
                </a:solidFill>
              </a:rPr>
              <a:t>emp = 3.5 ±0.3 </a:t>
            </a:r>
            <a:r>
              <a:rPr lang="en-US" sz="1200" kern="0"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a:t>
            </a:r>
            <a:r>
              <a:rPr lang="en-US" sz="1200" kern="0" dirty="0">
                <a:solidFill>
                  <a:schemeClr val="accent5">
                    <a:lumMod val="50000"/>
                  </a:schemeClr>
                </a:solidFill>
              </a:rPr>
              <a:t>C     →   Heat dissipated in cooling water ~ 15 kW </a:t>
            </a:r>
          </a:p>
          <a:p>
            <a:pPr marL="400050" lvl="1" indent="0" eaLnBrk="1" hangingPunct="1">
              <a:spcBef>
                <a:spcPct val="0"/>
              </a:spcBef>
              <a:buNone/>
            </a:pPr>
            <a:r>
              <a:rPr lang="en-US" sz="1200" kern="0" dirty="0">
                <a:solidFill>
                  <a:schemeClr val="accent5">
                    <a:lumMod val="50000"/>
                  </a:schemeClr>
                </a:solidFill>
              </a:rPr>
              <a:t>DC Power Supplies @ 44 V , total current drained is 90% of the total capacity </a:t>
            </a:r>
            <a:r>
              <a:rPr lang="en-US" sz="1200" kern="0" dirty="0">
                <a:solidFill>
                  <a:schemeClr val="accent5">
                    <a:lumMod val="50000"/>
                  </a:schemeClr>
                </a:solidFill>
                <a:latin typeface="Calibri" panose="020F0502020204030204" pitchFamily="34" charset="0"/>
                <a:ea typeface="Calibri" panose="020F0502020204030204" pitchFamily="34" charset="0"/>
                <a:cs typeface="Calibri" panose="020F0502020204030204" pitchFamily="34" charset="0"/>
              </a:rPr>
              <a:t>~</a:t>
            </a:r>
            <a:r>
              <a:rPr lang="en-US" sz="1200" kern="0" dirty="0">
                <a:solidFill>
                  <a:schemeClr val="accent5">
                    <a:lumMod val="50000"/>
                  </a:schemeClr>
                </a:solidFill>
              </a:rPr>
              <a:t> 5600 A </a:t>
            </a:r>
          </a:p>
          <a:p>
            <a:pPr marL="400050" lvl="1" indent="0" eaLnBrk="1" hangingPunct="1">
              <a:spcBef>
                <a:spcPct val="0"/>
              </a:spcBef>
              <a:buNone/>
            </a:pPr>
            <a:endParaRPr lang="en-US" sz="1200" kern="0" dirty="0">
              <a:solidFill>
                <a:schemeClr val="accent5">
                  <a:lumMod val="50000"/>
                </a:schemeClr>
              </a:solidFill>
            </a:endParaRPr>
          </a:p>
          <a:p>
            <a:pPr marL="0" indent="0" eaLnBrk="1" hangingPunct="1">
              <a:spcBef>
                <a:spcPct val="0"/>
              </a:spcBef>
              <a:buNone/>
            </a:pPr>
            <a:endParaRPr lang="en-US" sz="1400" kern="0" dirty="0">
              <a:solidFill>
                <a:schemeClr val="accent5">
                  <a:lumMod val="50000"/>
                </a:schemeClr>
              </a:solidFill>
            </a:endParaRPr>
          </a:p>
          <a:p>
            <a:pPr marL="0" indent="0" eaLnBrk="1" hangingPunct="1">
              <a:spcBef>
                <a:spcPct val="0"/>
              </a:spcBef>
              <a:buNone/>
            </a:pPr>
            <a:endParaRPr lang="en-US" sz="1400" kern="0" dirty="0">
              <a:solidFill>
                <a:schemeClr val="accent5">
                  <a:lumMod val="50000"/>
                </a:schemeClr>
              </a:solidFill>
            </a:endParaRPr>
          </a:p>
          <a:p>
            <a:pPr marL="0" indent="0" eaLnBrk="1" hangingPunct="1">
              <a:spcBef>
                <a:spcPct val="0"/>
              </a:spcBef>
              <a:buNone/>
            </a:pPr>
            <a:endParaRPr lang="en-US" sz="1400" kern="0" dirty="0">
              <a:solidFill>
                <a:schemeClr val="accent5">
                  <a:lumMod val="50000"/>
                </a:schemeClr>
              </a:solidFill>
            </a:endParaRPr>
          </a:p>
        </p:txBody>
      </p:sp>
      <p:pic>
        <p:nvPicPr>
          <p:cNvPr id="2" name="Picture 1">
            <a:extLst>
              <a:ext uri="{FF2B5EF4-FFF2-40B4-BE49-F238E27FC236}">
                <a16:creationId xmlns:a16="http://schemas.microsoft.com/office/drawing/2014/main" id="{EE000B79-5EAA-420B-ADBD-B641BC6A4902}"/>
              </a:ext>
            </a:extLst>
          </p:cNvPr>
          <p:cNvPicPr>
            <a:picLocks noChangeAspect="1"/>
          </p:cNvPicPr>
          <p:nvPr/>
        </p:nvPicPr>
        <p:blipFill>
          <a:blip r:embed="rId3"/>
          <a:stretch>
            <a:fillRect/>
          </a:stretch>
        </p:blipFill>
        <p:spPr>
          <a:xfrm>
            <a:off x="1559395" y="1259557"/>
            <a:ext cx="6961833" cy="3423551"/>
          </a:xfrm>
          <a:prstGeom prst="rect">
            <a:avLst/>
          </a:prstGeom>
        </p:spPr>
      </p:pic>
    </p:spTree>
    <p:extLst>
      <p:ext uri="{BB962C8B-B14F-4D97-AF65-F5344CB8AC3E}">
        <p14:creationId xmlns:p14="http://schemas.microsoft.com/office/powerpoint/2010/main" val="4150571158"/>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IOT </a:t>
            </a:r>
            <a:r>
              <a:rPr lang="it-IT" altLang="it-IT" dirty="0" err="1"/>
              <a:t>based</a:t>
            </a:r>
            <a:r>
              <a:rPr lang="it-IT" altLang="it-IT" dirty="0"/>
              <a:t> </a:t>
            </a:r>
            <a:r>
              <a:rPr lang="it-IT" altLang="it-IT" dirty="0" err="1"/>
              <a:t>Amplifier</a:t>
            </a:r>
            <a:r>
              <a:rPr lang="it-IT" altLang="it-IT" dirty="0"/>
              <a:t> PN and AM </a:t>
            </a:r>
            <a:r>
              <a:rPr lang="it-IT" altLang="it-IT" dirty="0" err="1"/>
              <a:t>noise</a:t>
            </a:r>
            <a:endParaRPr lang="it-IT" altLang="it-IT" dirty="0"/>
          </a:p>
        </p:txBody>
      </p:sp>
      <p:sp>
        <p:nvSpPr>
          <p:cNvPr id="15363" name="Content Placeholder 2"/>
          <p:cNvSpPr>
            <a:spLocks noGrp="1"/>
          </p:cNvSpPr>
          <p:nvPr>
            <p:ph idx="1"/>
          </p:nvPr>
        </p:nvSpPr>
        <p:spPr bwMode="auto">
          <a:xfrm>
            <a:off x="627137" y="1295797"/>
            <a:ext cx="9287446" cy="57606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spcBef>
                <a:spcPct val="0"/>
              </a:spcBef>
              <a:buNone/>
            </a:pPr>
            <a:r>
              <a:rPr lang="en-US" sz="1400" dirty="0">
                <a:solidFill>
                  <a:schemeClr val="tx1"/>
                </a:solidFill>
              </a:rPr>
              <a:t>Phase Noise and Amplitude Modulation around the carrier frequency of the amplifier show the amplification quality of the machine.</a:t>
            </a:r>
          </a:p>
          <a:p>
            <a:pPr marL="0" indent="0" eaLnBrk="1" hangingPunct="1">
              <a:spcBef>
                <a:spcPct val="0"/>
              </a:spcBef>
              <a:buNone/>
            </a:pPr>
            <a:endParaRPr lang="en-US" sz="1400" dirty="0">
              <a:solidFill>
                <a:schemeClr val="tx1"/>
              </a:solidFill>
            </a:endParaRP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16</a:t>
            </a:fld>
            <a:endParaRPr lang="it-IT" altLang="it-IT" sz="1300">
              <a:solidFill>
                <a:srgbClr val="000000"/>
              </a:solidFill>
            </a:endParaRPr>
          </a:p>
        </p:txBody>
      </p:sp>
      <p:pic>
        <p:nvPicPr>
          <p:cNvPr id="8" name="Picture 7">
            <a:extLst>
              <a:ext uri="{FF2B5EF4-FFF2-40B4-BE49-F238E27FC236}">
                <a16:creationId xmlns:a16="http://schemas.microsoft.com/office/drawing/2014/main" id="{C405AF5E-2E4B-4D98-9003-F0F6B93D2D4C}"/>
              </a:ext>
            </a:extLst>
          </p:cNvPr>
          <p:cNvPicPr>
            <a:picLocks noChangeAspect="1"/>
          </p:cNvPicPr>
          <p:nvPr/>
        </p:nvPicPr>
        <p:blipFill>
          <a:blip r:embed="rId3"/>
          <a:stretch>
            <a:fillRect/>
          </a:stretch>
        </p:blipFill>
        <p:spPr>
          <a:xfrm>
            <a:off x="2087984" y="1871861"/>
            <a:ext cx="6120680" cy="4590510"/>
          </a:xfrm>
          <a:prstGeom prst="rect">
            <a:avLst/>
          </a:prstGeom>
        </p:spPr>
      </p:pic>
      <p:sp>
        <p:nvSpPr>
          <p:cNvPr id="15" name="Content Placeholder 2">
            <a:extLst>
              <a:ext uri="{FF2B5EF4-FFF2-40B4-BE49-F238E27FC236}">
                <a16:creationId xmlns:a16="http://schemas.microsoft.com/office/drawing/2014/main" id="{5ABFD046-10B1-4F5D-A0CB-46CE93E35BBE}"/>
              </a:ext>
            </a:extLst>
          </p:cNvPr>
          <p:cNvSpPr txBox="1">
            <a:spLocks/>
          </p:cNvSpPr>
          <p:nvPr/>
        </p:nvSpPr>
        <p:spPr bwMode="auto">
          <a:xfrm>
            <a:off x="1789943" y="6588149"/>
            <a:ext cx="6961833" cy="2301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400" kern="0" dirty="0">
                <a:solidFill>
                  <a:schemeClr val="accent5">
                    <a:lumMod val="50000"/>
                  </a:schemeClr>
                </a:solidFill>
              </a:rPr>
              <a:t>PN and AM of the  IOT based Amplifier. Peaks at -60 </a:t>
            </a:r>
            <a:r>
              <a:rPr lang="en-US" sz="1400" kern="0" dirty="0" err="1">
                <a:solidFill>
                  <a:schemeClr val="accent5">
                    <a:lumMod val="50000"/>
                  </a:schemeClr>
                </a:solidFill>
              </a:rPr>
              <a:t>dBc</a:t>
            </a:r>
            <a:r>
              <a:rPr lang="en-US" sz="1400" kern="0" dirty="0">
                <a:solidFill>
                  <a:schemeClr val="accent5">
                    <a:lumMod val="50000"/>
                  </a:schemeClr>
                </a:solidFill>
              </a:rPr>
              <a:t> - 50 Hz are clearly visible  </a:t>
            </a:r>
          </a:p>
        </p:txBody>
      </p:sp>
    </p:spTree>
    <p:extLst>
      <p:ext uri="{BB962C8B-B14F-4D97-AF65-F5344CB8AC3E}">
        <p14:creationId xmlns:p14="http://schemas.microsoft.com/office/powerpoint/2010/main" val="3837955286"/>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PN and AM </a:t>
            </a:r>
            <a:r>
              <a:rPr lang="it-IT" altLang="it-IT" dirty="0" err="1"/>
              <a:t>noise</a:t>
            </a:r>
            <a:r>
              <a:rPr lang="it-IT" altLang="it-IT" dirty="0"/>
              <a:t> of the SSA</a:t>
            </a:r>
          </a:p>
        </p:txBody>
      </p:sp>
      <p:sp>
        <p:nvSpPr>
          <p:cNvPr id="15363" name="Content Placeholder 2"/>
          <p:cNvSpPr>
            <a:spLocks noGrp="1"/>
          </p:cNvSpPr>
          <p:nvPr>
            <p:ph idx="1"/>
          </p:nvPr>
        </p:nvSpPr>
        <p:spPr bwMode="auto">
          <a:xfrm>
            <a:off x="609956" y="6098256"/>
            <a:ext cx="8966860" cy="3458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spcBef>
                <a:spcPct val="0"/>
              </a:spcBef>
              <a:buNone/>
            </a:pPr>
            <a:r>
              <a:rPr lang="en-US" sz="1400" dirty="0">
                <a:solidFill>
                  <a:schemeClr val="tx1"/>
                </a:solidFill>
              </a:rPr>
              <a:t>SSA amplitude modulation and phase noise at 130 kW of output power’ Light blue curve is the RF driver noise.</a:t>
            </a:r>
          </a:p>
          <a:p>
            <a:pPr marL="0" indent="0" eaLnBrk="1" hangingPunct="1">
              <a:spcBef>
                <a:spcPct val="0"/>
              </a:spcBef>
              <a:buNone/>
            </a:pPr>
            <a:endParaRPr lang="en-US" sz="1400" dirty="0">
              <a:solidFill>
                <a:schemeClr val="tx1"/>
              </a:solidFill>
            </a:endParaRP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17</a:t>
            </a:fld>
            <a:endParaRPr lang="it-IT" altLang="it-IT" sz="1300">
              <a:solidFill>
                <a:srgbClr val="000000"/>
              </a:solidFill>
            </a:endParaRPr>
          </a:p>
        </p:txBody>
      </p:sp>
      <p:pic>
        <p:nvPicPr>
          <p:cNvPr id="3" name="Picture 2">
            <a:extLst>
              <a:ext uri="{FF2B5EF4-FFF2-40B4-BE49-F238E27FC236}">
                <a16:creationId xmlns:a16="http://schemas.microsoft.com/office/drawing/2014/main" id="{44AA7115-67B5-4383-96B7-4116A3DFFD69}"/>
              </a:ext>
            </a:extLst>
          </p:cNvPr>
          <p:cNvPicPr>
            <a:picLocks noChangeAspect="1"/>
          </p:cNvPicPr>
          <p:nvPr/>
        </p:nvPicPr>
        <p:blipFill rotWithShape="1">
          <a:blip r:embed="rId3"/>
          <a:srcRect r="14493"/>
          <a:stretch/>
        </p:blipFill>
        <p:spPr>
          <a:xfrm>
            <a:off x="609956" y="1916629"/>
            <a:ext cx="4505022" cy="3951439"/>
          </a:xfrm>
          <a:prstGeom prst="rect">
            <a:avLst/>
          </a:prstGeom>
        </p:spPr>
      </p:pic>
      <p:pic>
        <p:nvPicPr>
          <p:cNvPr id="7" name="Picture 6">
            <a:extLst>
              <a:ext uri="{FF2B5EF4-FFF2-40B4-BE49-F238E27FC236}">
                <a16:creationId xmlns:a16="http://schemas.microsoft.com/office/drawing/2014/main" id="{4C6CDF05-A0A2-498C-A620-39EF96709825}"/>
              </a:ext>
            </a:extLst>
          </p:cNvPr>
          <p:cNvPicPr>
            <a:picLocks noChangeAspect="1"/>
          </p:cNvPicPr>
          <p:nvPr/>
        </p:nvPicPr>
        <p:blipFill rotWithShape="1">
          <a:blip r:embed="rId4"/>
          <a:srcRect r="14191"/>
          <a:stretch/>
        </p:blipFill>
        <p:spPr>
          <a:xfrm>
            <a:off x="5277175" y="1921654"/>
            <a:ext cx="4515163" cy="3946413"/>
          </a:xfrm>
          <a:prstGeom prst="rect">
            <a:avLst/>
          </a:prstGeom>
        </p:spPr>
      </p:pic>
    </p:spTree>
    <p:extLst>
      <p:ext uri="{BB962C8B-B14F-4D97-AF65-F5344CB8AC3E}">
        <p14:creationId xmlns:p14="http://schemas.microsoft.com/office/powerpoint/2010/main" val="74239403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err="1"/>
              <a:t>Early</a:t>
            </a:r>
            <a:r>
              <a:rPr lang="it-IT" altLang="it-IT" dirty="0"/>
              <a:t> </a:t>
            </a:r>
            <a:r>
              <a:rPr lang="it-IT" altLang="it-IT" dirty="0" err="1"/>
              <a:t>failures</a:t>
            </a:r>
            <a:r>
              <a:rPr lang="it-IT" altLang="it-IT" dirty="0"/>
              <a:t> and </a:t>
            </a:r>
            <a:r>
              <a:rPr lang="it-IT" altLang="it-IT" dirty="0" err="1"/>
              <a:t>anomalies</a:t>
            </a:r>
            <a:endParaRPr lang="it-IT" altLang="it-IT" dirty="0"/>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18</a:t>
            </a:fld>
            <a:endParaRPr lang="it-IT" altLang="it-IT" sz="1300">
              <a:solidFill>
                <a:srgbClr val="000000"/>
              </a:solidFill>
            </a:endParaRPr>
          </a:p>
        </p:txBody>
      </p:sp>
      <p:sp>
        <p:nvSpPr>
          <p:cNvPr id="9" name="Content Placeholder 8">
            <a:extLst>
              <a:ext uri="{FF2B5EF4-FFF2-40B4-BE49-F238E27FC236}">
                <a16:creationId xmlns:a16="http://schemas.microsoft.com/office/drawing/2014/main" id="{1FC07266-B809-4B35-8C69-199D07703827}"/>
              </a:ext>
            </a:extLst>
          </p:cNvPr>
          <p:cNvSpPr txBox="1">
            <a:spLocks noGrp="1"/>
          </p:cNvSpPr>
          <p:nvPr>
            <p:ph idx="1"/>
          </p:nvPr>
        </p:nvSpPr>
        <p:spPr>
          <a:xfrm>
            <a:off x="4850225" y="4571925"/>
            <a:ext cx="4366551" cy="1997150"/>
          </a:xfrm>
          <a:prstGeom prst="rect">
            <a:avLst/>
          </a:prstGeom>
          <a:noFill/>
        </p:spPr>
        <p:txBody>
          <a:bodyPr wrap="square" rtlCol="0">
            <a:spAutoFit/>
          </a:bodyPr>
          <a:lstStyle/>
          <a:p>
            <a:pPr marL="0" indent="0">
              <a:lnSpc>
                <a:spcPct val="150000"/>
              </a:lnSpc>
              <a:spcAft>
                <a:spcPts val="0"/>
              </a:spcAft>
              <a:buNone/>
            </a:pPr>
            <a:r>
              <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rPr>
              <a:t>RF power data log during the first machine </a:t>
            </a:r>
            <a:r>
              <a:rPr lang="en-GB" sz="1200" dirty="0">
                <a:solidFill>
                  <a:schemeClr val="tx1">
                    <a:lumMod val="95000"/>
                    <a:lumOff val="5000"/>
                  </a:schemeClr>
                </a:solidFill>
                <a:cs typeface="Times New Roman" panose="02020603050405020304" pitchFamily="18" charset="0"/>
                <a:sym typeface="Symbol" panose="05050102010706020507" pitchFamily="18" charset="2"/>
              </a:rPr>
              <a:t>SAT.</a:t>
            </a:r>
          </a:p>
          <a:p>
            <a:pPr marL="0" indent="0">
              <a:lnSpc>
                <a:spcPct val="150000"/>
              </a:lnSpc>
              <a:spcAft>
                <a:spcPts val="0"/>
              </a:spcAft>
              <a:buNone/>
            </a:pPr>
            <a:r>
              <a:rPr lang="en-GB" sz="1200" dirty="0">
                <a:solidFill>
                  <a:schemeClr val="tx1">
                    <a:lumMod val="95000"/>
                    <a:lumOff val="5000"/>
                  </a:schemeClr>
                </a:solidFill>
                <a:cs typeface="Times New Roman" panose="02020603050405020304" pitchFamily="18" charset="0"/>
                <a:sym typeface="Symbol" panose="05050102010706020507" pitchFamily="18" charset="2"/>
              </a:rPr>
              <a:t>C</a:t>
            </a:r>
            <a:r>
              <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rPr>
              <a:t>hannel data are as follows: </a:t>
            </a:r>
          </a:p>
          <a:p>
            <a:pPr marL="228600" indent="-228600">
              <a:lnSpc>
                <a:spcPct val="150000"/>
              </a:lnSpc>
              <a:spcAft>
                <a:spcPts val="0"/>
              </a:spcAft>
              <a:buFont typeface="+mj-lt"/>
              <a:buAutoNum type="arabicPeriod"/>
            </a:pPr>
            <a:r>
              <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rPr>
              <a:t>Ch 1 is the </a:t>
            </a:r>
            <a:r>
              <a:rPr lang="en-GB" sz="1200" dirty="0">
                <a:solidFill>
                  <a:schemeClr val="tx1">
                    <a:lumMod val="95000"/>
                    <a:lumOff val="5000"/>
                  </a:schemeClr>
                </a:solidFill>
                <a:cs typeface="Times New Roman" panose="02020603050405020304" pitchFamily="18" charset="0"/>
                <a:sym typeface="Symbol" panose="05050102010706020507" pitchFamily="18" charset="2"/>
              </a:rPr>
              <a:t>t</a:t>
            </a:r>
            <a:r>
              <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rPr>
              <a:t>otal SSA RF forward power data  from WR1800 directiona</a:t>
            </a:r>
            <a:r>
              <a:rPr lang="en-GB" sz="1200" dirty="0">
                <a:solidFill>
                  <a:schemeClr val="tx1">
                    <a:lumMod val="95000"/>
                    <a:lumOff val="5000"/>
                  </a:schemeClr>
                </a:solidFill>
                <a:cs typeface="Times New Roman" panose="02020603050405020304" pitchFamily="18" charset="0"/>
                <a:sym typeface="Symbol" panose="05050102010706020507" pitchFamily="18" charset="2"/>
              </a:rPr>
              <a:t>l  coupler</a:t>
            </a:r>
            <a:endPar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endParaRPr>
          </a:p>
          <a:p>
            <a:pPr marL="228600" indent="-228600">
              <a:lnSpc>
                <a:spcPct val="150000"/>
              </a:lnSpc>
              <a:spcAft>
                <a:spcPts val="0"/>
              </a:spcAft>
              <a:buFont typeface="+mj-lt"/>
              <a:buAutoNum type="arabicPeriod"/>
            </a:pPr>
            <a:r>
              <a:rPr lang="en-GB" sz="1200" dirty="0">
                <a:solidFill>
                  <a:schemeClr val="tx1">
                    <a:lumMod val="95000"/>
                    <a:lumOff val="5000"/>
                  </a:schemeClr>
                </a:solidFill>
                <a:cs typeface="Times New Roman" panose="02020603050405020304" pitchFamily="18" charset="0"/>
                <a:sym typeface="Symbol" panose="05050102010706020507" pitchFamily="18" charset="2"/>
              </a:rPr>
              <a:t>CH 2: Module forward power from SSA patch panel</a:t>
            </a:r>
          </a:p>
          <a:p>
            <a:pPr marL="228600" indent="-228600">
              <a:lnSpc>
                <a:spcPct val="150000"/>
              </a:lnSpc>
              <a:spcAft>
                <a:spcPts val="0"/>
              </a:spcAft>
              <a:buFont typeface="+mj-lt"/>
              <a:buAutoNum type="arabicPeriod"/>
            </a:pPr>
            <a:r>
              <a:rPr lang="en-GB" sz="1200" dirty="0">
                <a:solidFill>
                  <a:schemeClr val="tx1">
                    <a:lumMod val="95000"/>
                    <a:lumOff val="5000"/>
                  </a:schemeClr>
                </a:solidFill>
                <a:cs typeface="Times New Roman" panose="02020603050405020304" pitchFamily="18" charset="0"/>
                <a:sym typeface="Symbol" panose="05050102010706020507" pitchFamily="18" charset="2"/>
              </a:rPr>
              <a:t>CH3 : Driver forward power from SSA patch panel</a:t>
            </a:r>
          </a:p>
          <a:p>
            <a:pPr marL="228600" indent="-228600">
              <a:lnSpc>
                <a:spcPct val="150000"/>
              </a:lnSpc>
              <a:spcAft>
                <a:spcPts val="0"/>
              </a:spcAft>
              <a:buFont typeface="+mj-lt"/>
              <a:buAutoNum type="arabicPeriod"/>
            </a:pPr>
            <a:r>
              <a:rPr lang="en-GB" sz="1200" dirty="0">
                <a:solidFill>
                  <a:schemeClr val="tx1">
                    <a:lumMod val="95000"/>
                    <a:lumOff val="5000"/>
                  </a:schemeClr>
                </a:solidFill>
                <a:cs typeface="Times New Roman" panose="02020603050405020304" pitchFamily="18" charset="0"/>
                <a:sym typeface="Symbol" panose="05050102010706020507" pitchFamily="18" charset="2"/>
              </a:rPr>
              <a:t>CH4: Total </a:t>
            </a:r>
            <a:r>
              <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rPr>
              <a:t>RF forward power data </a:t>
            </a:r>
            <a:r>
              <a:rPr lang="en-GB" sz="1200" dirty="0">
                <a:solidFill>
                  <a:schemeClr val="tx1">
                    <a:lumMod val="95000"/>
                    <a:lumOff val="5000"/>
                  </a:schemeClr>
                </a:solidFill>
                <a:cs typeface="Times New Roman" panose="02020603050405020304" pitchFamily="18" charset="0"/>
                <a:sym typeface="Symbol" panose="05050102010706020507" pitchFamily="18" charset="2"/>
              </a:rPr>
              <a:t>from SSA patch panel</a:t>
            </a:r>
            <a:endParaRPr lang="en-GB" sz="1200" dirty="0">
              <a:solidFill>
                <a:schemeClr val="tx1">
                  <a:lumMod val="95000"/>
                  <a:lumOff val="5000"/>
                </a:schemeClr>
              </a:solidFill>
              <a:latin typeface="+mn-lt"/>
              <a:cs typeface="Times New Roman" panose="02020603050405020304" pitchFamily="18" charset="0"/>
              <a:sym typeface="Symbol" panose="05050102010706020507" pitchFamily="18" charset="2"/>
            </a:endParaRPr>
          </a:p>
        </p:txBody>
      </p:sp>
      <p:pic>
        <p:nvPicPr>
          <p:cNvPr id="4" name="Picture 3">
            <a:extLst>
              <a:ext uri="{FF2B5EF4-FFF2-40B4-BE49-F238E27FC236}">
                <a16:creationId xmlns:a16="http://schemas.microsoft.com/office/drawing/2014/main" id="{3551172B-6CFD-4BFC-9A37-B379FA2F36AC}"/>
              </a:ext>
            </a:extLst>
          </p:cNvPr>
          <p:cNvPicPr>
            <a:picLocks noChangeAspect="1"/>
          </p:cNvPicPr>
          <p:nvPr/>
        </p:nvPicPr>
        <p:blipFill>
          <a:blip r:embed="rId3"/>
          <a:stretch>
            <a:fillRect/>
          </a:stretch>
        </p:blipFill>
        <p:spPr>
          <a:xfrm>
            <a:off x="869442" y="4067869"/>
            <a:ext cx="3758775" cy="2650269"/>
          </a:xfrm>
          <a:prstGeom prst="rect">
            <a:avLst/>
          </a:prstGeom>
        </p:spPr>
      </p:pic>
      <p:sp>
        <p:nvSpPr>
          <p:cNvPr id="11" name="Content Placeholder 8">
            <a:extLst>
              <a:ext uri="{FF2B5EF4-FFF2-40B4-BE49-F238E27FC236}">
                <a16:creationId xmlns:a16="http://schemas.microsoft.com/office/drawing/2014/main" id="{024C8468-F950-415B-A8FB-A7A6C8F30D72}"/>
              </a:ext>
            </a:extLst>
          </p:cNvPr>
          <p:cNvSpPr txBox="1">
            <a:spLocks/>
          </p:cNvSpPr>
          <p:nvPr/>
        </p:nvSpPr>
        <p:spPr>
          <a:xfrm>
            <a:off x="647823" y="1187549"/>
            <a:ext cx="8784977" cy="2637710"/>
          </a:xfrm>
          <a:prstGeom prst="rect">
            <a:avLst/>
          </a:prstGeom>
          <a:solidFill>
            <a:schemeClr val="bg1"/>
          </a:solidFill>
        </p:spPr>
        <p:txBody>
          <a:bodyPr wrap="square" rtlCol="0">
            <a:spAutoFit/>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lnSpc>
                <a:spcPct val="150000"/>
              </a:lnSpc>
              <a:spcAft>
                <a:spcPts val="0"/>
              </a:spcAft>
              <a:buNone/>
            </a:pPr>
            <a:r>
              <a:rPr lang="en-GB" sz="1400" kern="0" dirty="0">
                <a:solidFill>
                  <a:schemeClr val="tx1">
                    <a:lumMod val="95000"/>
                    <a:lumOff val="5000"/>
                  </a:schemeClr>
                </a:solidFill>
                <a:cs typeface="Times New Roman" panose="02020603050405020304" pitchFamily="18" charset="0"/>
                <a:sym typeface="Symbol" panose="05050102010706020507" pitchFamily="18" charset="2"/>
              </a:rPr>
              <a:t>During the SAT and set into operation of 4 machines we had the following inconvenience:</a:t>
            </a:r>
          </a:p>
          <a:p>
            <a:pPr>
              <a:lnSpc>
                <a:spcPct val="150000"/>
              </a:lnSpc>
              <a:spcAft>
                <a:spcPts val="0"/>
              </a:spcAft>
              <a:buFont typeface="+mj-lt"/>
              <a:buAutoNum type="arabicPeriod"/>
            </a:pPr>
            <a:r>
              <a:rPr lang="en-GB" sz="1400" kern="0" dirty="0">
                <a:solidFill>
                  <a:srgbClr val="0070C0"/>
                </a:solidFill>
                <a:cs typeface="Times New Roman" panose="02020603050405020304" pitchFamily="18" charset="0"/>
                <a:sym typeface="Symbol" panose="05050102010706020507" pitchFamily="18" charset="2"/>
              </a:rPr>
              <a:t>Total RF power data from the patch panel N connector had some glitches at start up ( 1</a:t>
            </a:r>
            <a:r>
              <a:rPr lang="en-GB" sz="1400" kern="0" baseline="30000" dirty="0">
                <a:solidFill>
                  <a:srgbClr val="0070C0"/>
                </a:solidFill>
                <a:cs typeface="Times New Roman" panose="02020603050405020304" pitchFamily="18" charset="0"/>
                <a:sym typeface="Symbol" panose="05050102010706020507" pitchFamily="18" charset="2"/>
              </a:rPr>
              <a:t>st</a:t>
            </a:r>
            <a:r>
              <a:rPr lang="en-GB" sz="1400" kern="0" dirty="0">
                <a:solidFill>
                  <a:srgbClr val="0070C0"/>
                </a:solidFill>
                <a:cs typeface="Times New Roman" panose="02020603050405020304" pitchFamily="18" charset="0"/>
                <a:sym typeface="Symbol" panose="05050102010706020507" pitchFamily="18" charset="2"/>
              </a:rPr>
              <a:t>  machine only).</a:t>
            </a:r>
          </a:p>
          <a:p>
            <a:pPr>
              <a:lnSpc>
                <a:spcPct val="150000"/>
              </a:lnSpc>
              <a:spcAft>
                <a:spcPts val="0"/>
              </a:spcAft>
              <a:buFont typeface="+mj-lt"/>
              <a:buAutoNum type="arabicPeriod"/>
            </a:pPr>
            <a:r>
              <a:rPr lang="en-GB" sz="1400" kern="0" dirty="0">
                <a:solidFill>
                  <a:srgbClr val="0070C0"/>
                </a:solidFill>
                <a:cs typeface="Times New Roman" panose="02020603050405020304" pitchFamily="18" charset="0"/>
                <a:sym typeface="Symbol" panose="05050102010706020507" pitchFamily="18" charset="2"/>
              </a:rPr>
              <a:t>1 fuses from the electrical distribution of the PLC found broken ( 1</a:t>
            </a:r>
            <a:r>
              <a:rPr lang="en-GB" sz="1400" kern="0" baseline="30000" dirty="0">
                <a:solidFill>
                  <a:srgbClr val="0070C0"/>
                </a:solidFill>
                <a:cs typeface="Times New Roman" panose="02020603050405020304" pitchFamily="18" charset="0"/>
                <a:sym typeface="Symbol" panose="05050102010706020507" pitchFamily="18" charset="2"/>
              </a:rPr>
              <a:t>st</a:t>
            </a:r>
            <a:r>
              <a:rPr lang="en-GB" sz="1400" kern="0" dirty="0">
                <a:solidFill>
                  <a:srgbClr val="0070C0"/>
                </a:solidFill>
                <a:cs typeface="Times New Roman" panose="02020603050405020304" pitchFamily="18" charset="0"/>
                <a:sym typeface="Symbol" panose="05050102010706020507" pitchFamily="18" charset="2"/>
              </a:rPr>
              <a:t> machine only).</a:t>
            </a:r>
            <a:endParaRPr lang="en-GB" sz="1400" kern="0" dirty="0">
              <a:solidFill>
                <a:schemeClr val="accent4">
                  <a:lumMod val="50000"/>
                </a:schemeClr>
              </a:solidFill>
              <a:cs typeface="Times New Roman" panose="02020603050405020304" pitchFamily="18" charset="0"/>
              <a:sym typeface="Symbol" panose="05050102010706020507" pitchFamily="18" charset="2"/>
            </a:endParaRPr>
          </a:p>
          <a:p>
            <a:pPr>
              <a:lnSpc>
                <a:spcPct val="150000"/>
              </a:lnSpc>
              <a:spcAft>
                <a:spcPts val="0"/>
              </a:spcAft>
              <a:buFont typeface="+mj-lt"/>
              <a:buAutoNum type="arabicPeriod"/>
            </a:pPr>
            <a:r>
              <a:rPr lang="en-GB" sz="1400" kern="0" dirty="0">
                <a:solidFill>
                  <a:schemeClr val="accent4">
                    <a:lumMod val="50000"/>
                  </a:schemeClr>
                </a:solidFill>
                <a:cs typeface="Times New Roman" panose="02020603050405020304" pitchFamily="18" charset="0"/>
                <a:sym typeface="Symbol" panose="05050102010706020507" pitchFamily="18" charset="2"/>
              </a:rPr>
              <a:t>1 transistor out of 240 broken on the 2</a:t>
            </a:r>
            <a:r>
              <a:rPr lang="en-GB" sz="1400" kern="0" baseline="30000" dirty="0">
                <a:solidFill>
                  <a:schemeClr val="accent4">
                    <a:lumMod val="50000"/>
                  </a:schemeClr>
                </a:solidFill>
                <a:cs typeface="Times New Roman" panose="02020603050405020304" pitchFamily="18" charset="0"/>
                <a:sym typeface="Symbol" panose="05050102010706020507" pitchFamily="18" charset="2"/>
              </a:rPr>
              <a:t>nd</a:t>
            </a:r>
            <a:r>
              <a:rPr lang="en-GB" sz="1400" kern="0" dirty="0">
                <a:solidFill>
                  <a:schemeClr val="accent4">
                    <a:lumMod val="50000"/>
                  </a:schemeClr>
                </a:solidFill>
                <a:cs typeface="Times New Roman" panose="02020603050405020304" pitchFamily="18" charset="0"/>
                <a:sym typeface="Symbol" panose="05050102010706020507" pitchFamily="18" charset="2"/>
              </a:rPr>
              <a:t> machine only. </a:t>
            </a:r>
            <a:r>
              <a:rPr lang="en-GB" sz="1400" kern="0" dirty="0" err="1">
                <a:solidFill>
                  <a:schemeClr val="accent4">
                    <a:lumMod val="50000"/>
                  </a:schemeClr>
                </a:solidFill>
                <a:cs typeface="Times New Roman" panose="02020603050405020304" pitchFamily="18" charset="0"/>
                <a:sym typeface="Symbol" panose="05050102010706020507" pitchFamily="18" charset="2"/>
              </a:rPr>
              <a:t>Cryoelectra</a:t>
            </a:r>
            <a:r>
              <a:rPr lang="en-GB" sz="1400" kern="0" dirty="0">
                <a:solidFill>
                  <a:schemeClr val="accent4">
                    <a:lumMod val="50000"/>
                  </a:schemeClr>
                </a:solidFill>
                <a:cs typeface="Times New Roman" panose="02020603050405020304" pitchFamily="18" charset="0"/>
                <a:sym typeface="Symbol" panose="05050102010706020507" pitchFamily="18" charset="2"/>
              </a:rPr>
              <a:t> had already given Elettra a spare module for free since the first installation.</a:t>
            </a:r>
            <a:r>
              <a:rPr lang="en-GB" sz="1400" kern="0" dirty="0">
                <a:solidFill>
                  <a:srgbClr val="0070C0"/>
                </a:solidFill>
                <a:cs typeface="Times New Roman" panose="02020603050405020304" pitchFamily="18" charset="0"/>
                <a:sym typeface="Symbol" panose="05050102010706020507" pitchFamily="18" charset="2"/>
              </a:rPr>
              <a:t> </a:t>
            </a:r>
          </a:p>
          <a:p>
            <a:pPr>
              <a:lnSpc>
                <a:spcPct val="150000"/>
              </a:lnSpc>
              <a:spcAft>
                <a:spcPts val="0"/>
              </a:spcAft>
              <a:buFont typeface="+mj-lt"/>
              <a:buAutoNum type="arabicPeriod"/>
            </a:pPr>
            <a:r>
              <a:rPr lang="en-GB" sz="1400" kern="0" dirty="0">
                <a:solidFill>
                  <a:schemeClr val="accent4">
                    <a:lumMod val="50000"/>
                  </a:schemeClr>
                </a:solidFill>
                <a:cs typeface="Times New Roman" panose="02020603050405020304" pitchFamily="18" charset="0"/>
                <a:sym typeface="Symbol" panose="05050102010706020507" pitchFamily="18" charset="2"/>
              </a:rPr>
              <a:t>1 power supply of the embedded Siemens computer went broken, replaced at once ( 3</a:t>
            </a:r>
            <a:r>
              <a:rPr lang="en-GB" sz="1400" kern="0" baseline="30000" dirty="0">
                <a:solidFill>
                  <a:schemeClr val="accent4">
                    <a:lumMod val="50000"/>
                  </a:schemeClr>
                </a:solidFill>
                <a:cs typeface="Times New Roman" panose="02020603050405020304" pitchFamily="18" charset="0"/>
                <a:sym typeface="Symbol" panose="05050102010706020507" pitchFamily="18" charset="2"/>
              </a:rPr>
              <a:t>rd</a:t>
            </a:r>
            <a:r>
              <a:rPr lang="en-GB" sz="1400" kern="0" dirty="0">
                <a:solidFill>
                  <a:schemeClr val="accent4">
                    <a:lumMod val="50000"/>
                  </a:schemeClr>
                </a:solidFill>
                <a:cs typeface="Times New Roman" panose="02020603050405020304" pitchFamily="18" charset="0"/>
                <a:sym typeface="Symbol" panose="05050102010706020507" pitchFamily="18" charset="2"/>
              </a:rPr>
              <a:t> machine only).</a:t>
            </a:r>
          </a:p>
          <a:p>
            <a:pPr>
              <a:lnSpc>
                <a:spcPct val="150000"/>
              </a:lnSpc>
              <a:spcAft>
                <a:spcPts val="0"/>
              </a:spcAft>
              <a:buFont typeface="+mj-lt"/>
              <a:buAutoNum type="arabicPeriod"/>
            </a:pPr>
            <a:r>
              <a:rPr lang="en-GB" sz="1400" kern="0" dirty="0">
                <a:solidFill>
                  <a:schemeClr val="accent4">
                    <a:lumMod val="50000"/>
                  </a:schemeClr>
                </a:solidFill>
                <a:cs typeface="Times New Roman" panose="02020603050405020304" pitchFamily="18" charset="0"/>
                <a:sym typeface="Symbol" panose="05050102010706020507" pitchFamily="18" charset="2"/>
              </a:rPr>
              <a:t>1 DC Power Supply failure out of 84, replaced for free ( 2</a:t>
            </a:r>
            <a:r>
              <a:rPr lang="en-GB" sz="1400" kern="0" baseline="30000" dirty="0">
                <a:solidFill>
                  <a:schemeClr val="accent4">
                    <a:lumMod val="50000"/>
                  </a:schemeClr>
                </a:solidFill>
                <a:cs typeface="Times New Roman" panose="02020603050405020304" pitchFamily="18" charset="0"/>
                <a:sym typeface="Symbol" panose="05050102010706020507" pitchFamily="18" charset="2"/>
              </a:rPr>
              <a:t>nd</a:t>
            </a:r>
            <a:r>
              <a:rPr lang="en-GB" sz="1400" kern="0" dirty="0">
                <a:solidFill>
                  <a:schemeClr val="accent4">
                    <a:lumMod val="50000"/>
                  </a:schemeClr>
                </a:solidFill>
                <a:cs typeface="Times New Roman" panose="02020603050405020304" pitchFamily="18" charset="0"/>
                <a:sym typeface="Symbol" panose="05050102010706020507" pitchFamily="18" charset="2"/>
              </a:rPr>
              <a:t> machine only).</a:t>
            </a:r>
          </a:p>
          <a:p>
            <a:pPr>
              <a:lnSpc>
                <a:spcPct val="150000"/>
              </a:lnSpc>
              <a:spcAft>
                <a:spcPts val="0"/>
              </a:spcAft>
              <a:buFont typeface="+mj-lt"/>
              <a:buAutoNum type="arabicPeriod"/>
            </a:pPr>
            <a:r>
              <a:rPr lang="en-GB" sz="1400" kern="0" dirty="0">
                <a:solidFill>
                  <a:srgbClr val="0070C0"/>
                </a:solidFill>
                <a:cs typeface="Times New Roman" panose="02020603050405020304" pitchFamily="18" charset="0"/>
                <a:sym typeface="Symbol" panose="05050102010706020507" pitchFamily="18" charset="2"/>
              </a:rPr>
              <a:t>24 hours test of the 4</a:t>
            </a:r>
            <a:r>
              <a:rPr lang="en-GB" sz="1400" kern="0" baseline="30000" dirty="0">
                <a:solidFill>
                  <a:srgbClr val="0070C0"/>
                </a:solidFill>
                <a:cs typeface="Times New Roman" panose="02020603050405020304" pitchFamily="18" charset="0"/>
                <a:sym typeface="Symbol" panose="05050102010706020507" pitchFamily="18" charset="2"/>
              </a:rPr>
              <a:t>th</a:t>
            </a:r>
            <a:r>
              <a:rPr lang="en-GB" sz="1400" kern="0" dirty="0">
                <a:solidFill>
                  <a:srgbClr val="0070C0"/>
                </a:solidFill>
                <a:cs typeface="Times New Roman" panose="02020603050405020304" pitchFamily="18" charset="0"/>
                <a:sym typeface="Symbol" panose="05050102010706020507" pitchFamily="18" charset="2"/>
              </a:rPr>
              <a:t>  machine stopped due to the new PS controller. Software fixed and test OK. </a:t>
            </a:r>
          </a:p>
        </p:txBody>
      </p:sp>
    </p:spTree>
    <p:extLst>
      <p:ext uri="{BB962C8B-B14F-4D97-AF65-F5344CB8AC3E}">
        <p14:creationId xmlns:p14="http://schemas.microsoft.com/office/powerpoint/2010/main" val="241845923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SAT </a:t>
            </a:r>
            <a:r>
              <a:rPr lang="it-IT" altLang="it-IT" dirty="0" err="1"/>
              <a:t>outcome</a:t>
            </a:r>
            <a:endParaRPr lang="it-IT" altLang="it-IT" dirty="0"/>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19</a:t>
            </a:fld>
            <a:endParaRPr lang="it-IT" altLang="it-IT" sz="1300">
              <a:solidFill>
                <a:srgbClr val="000000"/>
              </a:solidFill>
            </a:endParaRPr>
          </a:p>
        </p:txBody>
      </p:sp>
      <p:sp>
        <p:nvSpPr>
          <p:cNvPr id="11" name="Content Placeholder 8">
            <a:extLst>
              <a:ext uri="{FF2B5EF4-FFF2-40B4-BE49-F238E27FC236}">
                <a16:creationId xmlns:a16="http://schemas.microsoft.com/office/drawing/2014/main" id="{024C8468-F950-415B-A8FB-A7A6C8F30D72}"/>
              </a:ext>
            </a:extLst>
          </p:cNvPr>
          <p:cNvSpPr txBox="1">
            <a:spLocks/>
          </p:cNvSpPr>
          <p:nvPr/>
        </p:nvSpPr>
        <p:spPr>
          <a:xfrm>
            <a:off x="826640" y="1583819"/>
            <a:ext cx="8822185" cy="4392036"/>
          </a:xfrm>
          <a:prstGeom prst="rect">
            <a:avLst/>
          </a:prstGeom>
          <a:solidFill>
            <a:schemeClr val="bg1"/>
          </a:solidFill>
        </p:spPr>
        <p:txBody>
          <a:bodyPr wrap="square" rtlCol="0">
            <a:spAutoFit/>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lnSpc>
                <a:spcPct val="150000"/>
              </a:lnSpc>
              <a:buNone/>
            </a:pPr>
            <a:r>
              <a:rPr lang="en-GB" sz="1400" kern="0" dirty="0">
                <a:solidFill>
                  <a:srgbClr val="FF0000"/>
                </a:solidFill>
                <a:cs typeface="Times New Roman" panose="02020603050405020304" pitchFamily="18" charset="0"/>
                <a:sym typeface="Symbol" panose="05050102010706020507" pitchFamily="18" charset="2"/>
              </a:rPr>
              <a:t>All the SATs were great.</a:t>
            </a:r>
          </a:p>
          <a:p>
            <a:pPr marL="0" indent="0">
              <a:lnSpc>
                <a:spcPct val="150000"/>
              </a:lnSpc>
              <a:buNone/>
            </a:pPr>
            <a:r>
              <a:rPr lang="en-GB" sz="1400" kern="0" dirty="0">
                <a:solidFill>
                  <a:schemeClr val="accent3">
                    <a:lumMod val="50000"/>
                  </a:schemeClr>
                </a:solidFill>
                <a:cs typeface="Times New Roman" panose="02020603050405020304" pitchFamily="18" charset="0"/>
                <a:sym typeface="Symbol" panose="05050102010706020507" pitchFamily="18" charset="2"/>
              </a:rPr>
              <a:t>Lot’s of expertise and efforts have been made to optimize the RF combination and minimize the losses. </a:t>
            </a:r>
          </a:p>
          <a:p>
            <a:pPr marL="0" indent="0">
              <a:lnSpc>
                <a:spcPct val="150000"/>
              </a:lnSpc>
              <a:buNone/>
            </a:pPr>
            <a:r>
              <a:rPr lang="en-GB" sz="1400" kern="0" dirty="0">
                <a:solidFill>
                  <a:schemeClr val="accent3">
                    <a:lumMod val="50000"/>
                  </a:schemeClr>
                </a:solidFill>
                <a:cs typeface="Times New Roman" panose="02020603050405020304" pitchFamily="18" charset="0"/>
                <a:sym typeface="Symbol" panose="05050102010706020507" pitchFamily="18" charset="2"/>
              </a:rPr>
              <a:t>The time between the contract signature and the delivery of the fist machine was wisely used.</a:t>
            </a:r>
          </a:p>
          <a:p>
            <a:pPr marL="0" indent="0">
              <a:lnSpc>
                <a:spcPct val="150000"/>
              </a:lnSpc>
              <a:buNone/>
            </a:pPr>
            <a:r>
              <a:rPr lang="en-GB" sz="1400" kern="0" dirty="0">
                <a:solidFill>
                  <a:srgbClr val="002060"/>
                </a:solidFill>
                <a:cs typeface="Times New Roman" panose="02020603050405020304" pitchFamily="18" charset="0"/>
                <a:sym typeface="Symbol" panose="05050102010706020507" pitchFamily="18" charset="2"/>
              </a:rPr>
              <a:t>The SSAs are well designed. They have redundancy. They are made with qualified components and conservative design. A robust machine follows. </a:t>
            </a:r>
          </a:p>
          <a:p>
            <a:pPr marL="0" indent="0">
              <a:lnSpc>
                <a:spcPct val="150000"/>
              </a:lnSpc>
              <a:buNone/>
            </a:pPr>
            <a:r>
              <a:rPr lang="en-GB" sz="1400" kern="0" dirty="0">
                <a:solidFill>
                  <a:schemeClr val="accent3">
                    <a:lumMod val="50000"/>
                  </a:schemeClr>
                </a:solidFill>
                <a:cs typeface="Times New Roman" panose="02020603050405020304" pitchFamily="18" charset="0"/>
                <a:sym typeface="Symbol" panose="05050102010706020507" pitchFamily="18" charset="2"/>
              </a:rPr>
              <a:t>The failures that occurred during SAT were no real failure at all. </a:t>
            </a:r>
          </a:p>
          <a:p>
            <a:pPr marL="0" indent="0">
              <a:lnSpc>
                <a:spcPct val="150000"/>
              </a:lnSpc>
              <a:buNone/>
            </a:pPr>
            <a:r>
              <a:rPr lang="en-GB" sz="1400" kern="0" dirty="0">
                <a:solidFill>
                  <a:srgbClr val="002060"/>
                </a:solidFill>
                <a:cs typeface="Times New Roman" panose="02020603050405020304" pitchFamily="18" charset="0"/>
                <a:sym typeface="Symbol" panose="05050102010706020507" pitchFamily="18" charset="2"/>
              </a:rPr>
              <a:t>The first 3 machine had a off the shelf power supply controller. This was limiting the drain voltage range from 42 to 48 V DC. This feature already meets the specs but the supplier has developed a in-house design controller having the full VDC range 33 to 60 VDC.</a:t>
            </a:r>
          </a:p>
          <a:p>
            <a:pPr marL="0" indent="0">
              <a:lnSpc>
                <a:spcPct val="150000"/>
              </a:lnSpc>
              <a:buNone/>
            </a:pPr>
            <a:r>
              <a:rPr lang="en-GB" sz="1400" kern="0" dirty="0">
                <a:solidFill>
                  <a:srgbClr val="C00000"/>
                </a:solidFill>
                <a:cs typeface="Times New Roman" panose="02020603050405020304" pitchFamily="18" charset="0"/>
                <a:sym typeface="Symbol" panose="05050102010706020507" pitchFamily="18" charset="2"/>
              </a:rPr>
              <a:t>The supplier propose to install it on the last machine. After some optimization the new controller is now working  on all the four SSA. </a:t>
            </a:r>
            <a:r>
              <a:rPr lang="en-GB" sz="1400" kern="0" dirty="0" err="1">
                <a:solidFill>
                  <a:srgbClr val="C00000"/>
                </a:solidFill>
                <a:cs typeface="Times New Roman" panose="02020603050405020304" pitchFamily="18" charset="0"/>
                <a:sym typeface="Symbol" panose="05050102010706020507" pitchFamily="18" charset="2"/>
              </a:rPr>
              <a:t>Elettra</a:t>
            </a:r>
            <a:r>
              <a:rPr lang="en-GB" sz="1400" kern="0" dirty="0">
                <a:solidFill>
                  <a:srgbClr val="C00000"/>
                </a:solidFill>
                <a:cs typeface="Times New Roman" panose="02020603050405020304" pitchFamily="18" charset="0"/>
                <a:sym typeface="Symbol" panose="05050102010706020507" pitchFamily="18" charset="2"/>
              </a:rPr>
              <a:t> is working at low RF power and the new controller gives  an energy saving of 26 %  (170 kW).</a:t>
            </a:r>
          </a:p>
        </p:txBody>
      </p:sp>
      <p:sp>
        <p:nvSpPr>
          <p:cNvPr id="5" name="Content Placeholder 2">
            <a:extLst>
              <a:ext uri="{FF2B5EF4-FFF2-40B4-BE49-F238E27FC236}">
                <a16:creationId xmlns:a16="http://schemas.microsoft.com/office/drawing/2014/main" id="{94806076-C06A-4E2C-B2C9-8BBE5E0D5247}"/>
              </a:ext>
            </a:extLst>
          </p:cNvPr>
          <p:cNvSpPr txBox="1">
            <a:spLocks/>
          </p:cNvSpPr>
          <p:nvPr/>
        </p:nvSpPr>
        <p:spPr bwMode="auto">
          <a:xfrm>
            <a:off x="826640" y="6193654"/>
            <a:ext cx="8462229" cy="1021339"/>
          </a:xfrm>
          <a:prstGeom prst="rect">
            <a:avLst/>
          </a:prstGeom>
          <a:solidFill>
            <a:schemeClr val="bg1"/>
          </a:solidFill>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lnSpc>
                <a:spcPct val="150000"/>
              </a:lnSpc>
              <a:spcBef>
                <a:spcPct val="0"/>
              </a:spcBef>
              <a:buNone/>
            </a:pPr>
            <a:r>
              <a:rPr lang="en-US" sz="1400" i="1" kern="0" dirty="0">
                <a:solidFill>
                  <a:schemeClr val="accent5">
                    <a:lumMod val="50000"/>
                  </a:schemeClr>
                </a:solidFill>
              </a:rPr>
              <a:t>What went wrong?: 2/3 of the modules of the 4</a:t>
            </a:r>
            <a:r>
              <a:rPr lang="en-GB" sz="1400" kern="0" baseline="30000" dirty="0" err="1">
                <a:solidFill>
                  <a:schemeClr val="accent3">
                    <a:lumMod val="50000"/>
                  </a:schemeClr>
                </a:solidFill>
                <a:cs typeface="Times New Roman" panose="02020603050405020304" pitchFamily="18" charset="0"/>
                <a:sym typeface="Symbol" panose="05050102010706020507" pitchFamily="18" charset="2"/>
              </a:rPr>
              <a:t>th</a:t>
            </a:r>
            <a:r>
              <a:rPr lang="en-US" sz="1400" i="1" kern="0" dirty="0">
                <a:solidFill>
                  <a:schemeClr val="accent5">
                    <a:lumMod val="50000"/>
                  </a:schemeClr>
                </a:solidFill>
              </a:rPr>
              <a:t> machine had a shower thanks to the Elettra people. These modules have been left dry for 24 hours and re-installed but one that has been sent back to Cryoelectra. Their warranty is lost but they are working well.   </a:t>
            </a:r>
          </a:p>
        </p:txBody>
      </p:sp>
    </p:spTree>
    <p:extLst>
      <p:ext uri="{BB962C8B-B14F-4D97-AF65-F5344CB8AC3E}">
        <p14:creationId xmlns:p14="http://schemas.microsoft.com/office/powerpoint/2010/main" val="385620882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ctrTitle"/>
          </p:nvPr>
        </p:nvSpPr>
        <p:spPr bwMode="auto">
          <a:xfrm>
            <a:off x="863848" y="1835621"/>
            <a:ext cx="8640799" cy="4248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marL="0" marR="0">
              <a:lnSpc>
                <a:spcPct val="200000"/>
              </a:lnSpc>
              <a:spcBef>
                <a:spcPts val="0"/>
              </a:spcBef>
              <a:spcAft>
                <a:spcPts val="800"/>
              </a:spcAft>
            </a:pPr>
            <a:r>
              <a:rPr lang="en-US" dirty="0">
                <a:effectLst/>
                <a:latin typeface="Arial" panose="020B0604020202020204" pitchFamily="34" charset="0"/>
                <a:ea typeface="Calibri" panose="020F0502020204030204" pitchFamily="34" charset="0"/>
                <a:cs typeface="Arial" panose="020B0604020202020204" pitchFamily="34" charset="0"/>
              </a:rPr>
              <a:t>130 kW - 500 MHz SSA </a:t>
            </a:r>
            <a:br>
              <a:rPr lang="en-US" dirty="0">
                <a:effectLst/>
                <a:latin typeface="Arial" panose="020B0604020202020204" pitchFamily="34" charset="0"/>
                <a:ea typeface="Calibri" panose="020F0502020204030204" pitchFamily="34" charset="0"/>
                <a:cs typeface="Arial" panose="020B0604020202020204" pitchFamily="34" charset="0"/>
              </a:rPr>
            </a:br>
            <a:r>
              <a:rPr lang="en-US" dirty="0">
                <a:effectLst/>
                <a:latin typeface="Arial" panose="020B0604020202020204" pitchFamily="34" charset="0"/>
                <a:ea typeface="Calibri" panose="020F0502020204030204" pitchFamily="34" charset="0"/>
                <a:cs typeface="Arial" panose="020B0604020202020204" pitchFamily="34" charset="0"/>
              </a:rPr>
              <a:t>Commissioning and Operation </a:t>
            </a:r>
            <a:br>
              <a:rPr lang="en-US" dirty="0">
                <a:effectLst/>
                <a:latin typeface="Arial" panose="020B0604020202020204" pitchFamily="34" charset="0"/>
                <a:ea typeface="Calibri" panose="020F0502020204030204" pitchFamily="34" charset="0"/>
                <a:cs typeface="Arial" panose="020B0604020202020204" pitchFamily="34" charset="0"/>
              </a:rPr>
            </a:br>
            <a:r>
              <a:rPr lang="en-US" dirty="0">
                <a:effectLst/>
                <a:latin typeface="Arial" panose="020B0604020202020204" pitchFamily="34" charset="0"/>
                <a:ea typeface="Calibri" panose="020F0502020204030204" pitchFamily="34" charset="0"/>
                <a:cs typeface="Arial" panose="020B0604020202020204" pitchFamily="34" charset="0"/>
              </a:rPr>
              <a:t>in Elettra</a:t>
            </a:r>
            <a:br>
              <a:rPr lang="en-US" dirty="0">
                <a:effectLst/>
                <a:latin typeface="Arial" panose="020B0604020202020204" pitchFamily="34" charset="0"/>
                <a:ea typeface="Calibri" panose="020F0502020204030204" pitchFamily="34" charset="0"/>
                <a:cs typeface="Arial" panose="020B0604020202020204" pitchFamily="34" charset="0"/>
              </a:rPr>
            </a:br>
            <a:endParaRPr lang="en-US" dirty="0">
              <a:effectLst/>
              <a:latin typeface="Arial" panose="020B0604020202020204" pitchFamily="34" charset="0"/>
              <a:ea typeface="Calibri" panose="020F0502020204030204" pitchFamily="34" charset="0"/>
              <a:cs typeface="Arial" panose="020B0604020202020204" pitchFamily="34" charset="0"/>
            </a:endParaRPr>
          </a:p>
        </p:txBody>
      </p:sp>
      <p:sp>
        <p:nvSpPr>
          <p:cNvPr id="13315" name="Slide Number Placeholder 2"/>
          <p:cNvSpPr>
            <a:spLocks noGrp="1"/>
          </p:cNvSpPr>
          <p:nvPr>
            <p:ph type="sldNum" sz="quarter" idx="10"/>
          </p:nvPr>
        </p:nvSpPr>
        <p:spPr>
          <a:xfrm>
            <a:off x="9796463" y="7078663"/>
            <a:ext cx="2127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BE0B18F7-454A-4B04-9D4D-CC0F750D717E}" type="slidenum">
              <a:rPr lang="it-IT" altLang="it-IT" sz="1300" smtClean="0">
                <a:solidFill>
                  <a:srgbClr val="000000"/>
                </a:solidFill>
              </a:rPr>
              <a:pPr/>
              <a:t>2</a:t>
            </a:fld>
            <a:endParaRPr lang="it-IT" altLang="it-IT" sz="1300">
              <a:solidFill>
                <a:srgbClr val="000000"/>
              </a:solidFill>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SSA set </a:t>
            </a:r>
            <a:r>
              <a:rPr lang="it-IT" altLang="it-IT" dirty="0" err="1"/>
              <a:t>into</a:t>
            </a:r>
            <a:r>
              <a:rPr lang="it-IT" altLang="it-IT" dirty="0"/>
              <a:t> </a:t>
            </a:r>
            <a:r>
              <a:rPr lang="it-IT" altLang="it-IT" dirty="0" err="1"/>
              <a:t>operation</a:t>
            </a:r>
            <a:endParaRPr lang="it-IT" altLang="it-IT" dirty="0"/>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20</a:t>
            </a:fld>
            <a:endParaRPr lang="it-IT" altLang="it-IT" sz="1300">
              <a:solidFill>
                <a:srgbClr val="000000"/>
              </a:solidFill>
            </a:endParaRPr>
          </a:p>
        </p:txBody>
      </p:sp>
      <p:sp>
        <p:nvSpPr>
          <p:cNvPr id="11" name="Content Placeholder 8">
            <a:extLst>
              <a:ext uri="{FF2B5EF4-FFF2-40B4-BE49-F238E27FC236}">
                <a16:creationId xmlns:a16="http://schemas.microsoft.com/office/drawing/2014/main" id="{024C8468-F950-415B-A8FB-A7A6C8F30D72}"/>
              </a:ext>
            </a:extLst>
          </p:cNvPr>
          <p:cNvSpPr txBox="1">
            <a:spLocks/>
          </p:cNvSpPr>
          <p:nvPr/>
        </p:nvSpPr>
        <p:spPr>
          <a:xfrm>
            <a:off x="647823" y="1230350"/>
            <a:ext cx="8784977" cy="698717"/>
          </a:xfrm>
          <a:prstGeom prst="rect">
            <a:avLst/>
          </a:prstGeom>
          <a:solidFill>
            <a:schemeClr val="bg1"/>
          </a:solidFill>
        </p:spPr>
        <p:txBody>
          <a:bodyPr wrap="square" rtlCol="0">
            <a:spAutoFit/>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lnSpc>
                <a:spcPct val="150000"/>
              </a:lnSpc>
              <a:spcAft>
                <a:spcPts val="0"/>
              </a:spcAft>
              <a:buNone/>
            </a:pPr>
            <a:r>
              <a:rPr lang="en-GB" sz="1400" kern="0" dirty="0">
                <a:solidFill>
                  <a:schemeClr val="accent1"/>
                </a:solidFill>
                <a:cs typeface="Times New Roman" panose="02020603050405020304" pitchFamily="18" charset="0"/>
                <a:sym typeface="Symbol" panose="05050102010706020507" pitchFamily="18" charset="2"/>
              </a:rPr>
              <a:t>The 3 weeks length SSA installation performed during the shut-down had to be fully transparent for the Elettra beam user. The simpler RF power run set have been arranged for this very reason</a:t>
            </a:r>
            <a:r>
              <a:rPr lang="en-GB" sz="1400" kern="0" dirty="0">
                <a:solidFill>
                  <a:schemeClr val="tx1">
                    <a:lumMod val="95000"/>
                    <a:lumOff val="5000"/>
                  </a:schemeClr>
                </a:solidFill>
                <a:cs typeface="Times New Roman" panose="02020603050405020304" pitchFamily="18" charset="0"/>
                <a:sym typeface="Symbol" panose="05050102010706020507" pitchFamily="18" charset="2"/>
              </a:rPr>
              <a:t>. </a:t>
            </a:r>
            <a:endParaRPr lang="en-GB" sz="1200" kern="0" dirty="0">
              <a:solidFill>
                <a:srgbClr val="0070C0"/>
              </a:solidFill>
              <a:cs typeface="Times New Roman" panose="02020603050405020304" pitchFamily="18" charset="0"/>
              <a:sym typeface="Symbol" panose="05050102010706020507" pitchFamily="18" charset="2"/>
            </a:endParaRPr>
          </a:p>
        </p:txBody>
      </p:sp>
      <p:pic>
        <p:nvPicPr>
          <p:cNvPr id="17" name="Picture 16">
            <a:extLst>
              <a:ext uri="{FF2B5EF4-FFF2-40B4-BE49-F238E27FC236}">
                <a16:creationId xmlns:a16="http://schemas.microsoft.com/office/drawing/2014/main" id="{2215B61B-B01A-4E19-B785-E807AB1E11B3}"/>
              </a:ext>
            </a:extLst>
          </p:cNvPr>
          <p:cNvPicPr>
            <a:picLocks noChangeAspect="1"/>
          </p:cNvPicPr>
          <p:nvPr/>
        </p:nvPicPr>
        <p:blipFill>
          <a:blip r:embed="rId3"/>
          <a:stretch>
            <a:fillRect/>
          </a:stretch>
        </p:blipFill>
        <p:spPr>
          <a:xfrm>
            <a:off x="464709" y="2077749"/>
            <a:ext cx="3043537" cy="5481926"/>
          </a:xfrm>
          <a:prstGeom prst="rect">
            <a:avLst/>
          </a:prstGeom>
        </p:spPr>
      </p:pic>
      <p:sp>
        <p:nvSpPr>
          <p:cNvPr id="20" name="Content Placeholder 2">
            <a:extLst>
              <a:ext uri="{FF2B5EF4-FFF2-40B4-BE49-F238E27FC236}">
                <a16:creationId xmlns:a16="http://schemas.microsoft.com/office/drawing/2014/main" id="{53C8D280-69F5-4037-BB01-C3CC53D58CE4}"/>
              </a:ext>
            </a:extLst>
          </p:cNvPr>
          <p:cNvSpPr txBox="1">
            <a:spLocks/>
          </p:cNvSpPr>
          <p:nvPr/>
        </p:nvSpPr>
        <p:spPr bwMode="auto">
          <a:xfrm>
            <a:off x="3810305" y="2043404"/>
            <a:ext cx="5694503" cy="113490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lnSpc>
                <a:spcPct val="150000"/>
              </a:lnSpc>
              <a:spcBef>
                <a:spcPct val="0"/>
              </a:spcBef>
              <a:buNone/>
            </a:pPr>
            <a:r>
              <a:rPr lang="en-US" sz="1200" i="1" kern="0" dirty="0">
                <a:solidFill>
                  <a:schemeClr val="accent5">
                    <a:lumMod val="50000"/>
                  </a:schemeClr>
                </a:solidFill>
              </a:rPr>
              <a:t>The SSA RF output has been connected to the existing 80 kW circulator by means of a WR1800 to 6 1/8’’ adapter. The 6 1/8’’ rigid coaxial line and the cooling capability does not allow us to raise the output power level above 70 kW for 3 out of 4 RF plants.</a:t>
            </a:r>
          </a:p>
        </p:txBody>
      </p:sp>
      <p:pic>
        <p:nvPicPr>
          <p:cNvPr id="21" name="Picture 20">
            <a:extLst>
              <a:ext uri="{FF2B5EF4-FFF2-40B4-BE49-F238E27FC236}">
                <a16:creationId xmlns:a16="http://schemas.microsoft.com/office/drawing/2014/main" id="{96E1D015-6B0A-4264-AEA0-629BA86A79A5}"/>
              </a:ext>
            </a:extLst>
          </p:cNvPr>
          <p:cNvPicPr>
            <a:picLocks noChangeAspect="1"/>
          </p:cNvPicPr>
          <p:nvPr/>
        </p:nvPicPr>
        <p:blipFill>
          <a:blip r:embed="rId4"/>
          <a:stretch>
            <a:fillRect/>
          </a:stretch>
        </p:blipFill>
        <p:spPr>
          <a:xfrm>
            <a:off x="3893025" y="3234909"/>
            <a:ext cx="5543839" cy="4157879"/>
          </a:xfrm>
          <a:prstGeom prst="rect">
            <a:avLst/>
          </a:prstGeom>
        </p:spPr>
      </p:pic>
    </p:spTree>
    <p:extLst>
      <p:ext uri="{BB962C8B-B14F-4D97-AF65-F5344CB8AC3E}">
        <p14:creationId xmlns:p14="http://schemas.microsoft.com/office/powerpoint/2010/main" val="805353707"/>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SSA set </a:t>
            </a:r>
            <a:r>
              <a:rPr lang="it-IT" altLang="it-IT" dirty="0" err="1"/>
              <a:t>into</a:t>
            </a:r>
            <a:r>
              <a:rPr lang="it-IT" altLang="it-IT" dirty="0"/>
              <a:t> </a:t>
            </a:r>
            <a:r>
              <a:rPr lang="it-IT" altLang="it-IT" dirty="0" err="1"/>
              <a:t>operation</a:t>
            </a:r>
            <a:endParaRPr lang="it-IT" altLang="it-IT" dirty="0"/>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21</a:t>
            </a:fld>
            <a:endParaRPr lang="it-IT" altLang="it-IT" sz="1300">
              <a:solidFill>
                <a:srgbClr val="000000"/>
              </a:solidFill>
            </a:endParaRPr>
          </a:p>
        </p:txBody>
      </p:sp>
      <p:sp>
        <p:nvSpPr>
          <p:cNvPr id="11" name="Content Placeholder 8">
            <a:extLst>
              <a:ext uri="{FF2B5EF4-FFF2-40B4-BE49-F238E27FC236}">
                <a16:creationId xmlns:a16="http://schemas.microsoft.com/office/drawing/2014/main" id="{024C8468-F950-415B-A8FB-A7A6C8F30D72}"/>
              </a:ext>
            </a:extLst>
          </p:cNvPr>
          <p:cNvSpPr txBox="1">
            <a:spLocks/>
          </p:cNvSpPr>
          <p:nvPr/>
        </p:nvSpPr>
        <p:spPr>
          <a:xfrm>
            <a:off x="647823" y="1182879"/>
            <a:ext cx="9289033" cy="889154"/>
          </a:xfrm>
          <a:prstGeom prst="rect">
            <a:avLst/>
          </a:prstGeom>
          <a:solidFill>
            <a:schemeClr val="bg1"/>
          </a:solidFill>
        </p:spPr>
        <p:txBody>
          <a:bodyPr wrap="square" rtlCol="0">
            <a:spAutoFit/>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lnSpc>
                <a:spcPct val="150000"/>
              </a:lnSpc>
              <a:spcAft>
                <a:spcPts val="0"/>
              </a:spcAft>
              <a:buNone/>
            </a:pPr>
            <a:r>
              <a:rPr lang="en-GB" sz="1200" kern="0" dirty="0">
                <a:solidFill>
                  <a:schemeClr val="accent1"/>
                </a:solidFill>
                <a:cs typeface="Times New Roman" panose="02020603050405020304" pitchFamily="18" charset="0"/>
                <a:sym typeface="Symbol" panose="05050102010706020507" pitchFamily="18" charset="2"/>
              </a:rPr>
              <a:t>The IOT twin transmitter was the last t </a:t>
            </a:r>
            <a:r>
              <a:rPr lang="en-GB" sz="1200" kern="0" dirty="0" err="1">
                <a:solidFill>
                  <a:schemeClr val="accent1"/>
                </a:solidFill>
                <a:cs typeface="Times New Roman" panose="02020603050405020304" pitchFamily="18" charset="0"/>
                <a:sym typeface="Symbol" panose="05050102010706020507" pitchFamily="18" charset="2"/>
              </a:rPr>
              <a:t>obe</a:t>
            </a:r>
            <a:r>
              <a:rPr lang="en-GB" sz="1200" kern="0" dirty="0">
                <a:solidFill>
                  <a:schemeClr val="accent1"/>
                </a:solidFill>
                <a:cs typeface="Times New Roman" panose="02020603050405020304" pitchFamily="18" charset="0"/>
                <a:sym typeface="Symbol" panose="05050102010706020507" pitchFamily="18" charset="2"/>
              </a:rPr>
              <a:t> replaced. This installation needed more arrangement: first we split the two transmitters and use only one transmitter for a full Elettra run. Next shut down  the second IOT transmitter was removed and eventually the SSA was installed. To match the existing WR1800 run a “fancy” WG run have been installed.</a:t>
            </a:r>
            <a:endParaRPr lang="en-GB" sz="1200" kern="0" dirty="0">
              <a:solidFill>
                <a:srgbClr val="0070C0"/>
              </a:solidFill>
              <a:cs typeface="Times New Roman" panose="02020603050405020304" pitchFamily="18" charset="0"/>
              <a:sym typeface="Symbol" panose="05050102010706020507" pitchFamily="18" charset="2"/>
            </a:endParaRPr>
          </a:p>
        </p:txBody>
      </p:sp>
      <p:pic>
        <p:nvPicPr>
          <p:cNvPr id="3" name="Picture 2">
            <a:extLst>
              <a:ext uri="{FF2B5EF4-FFF2-40B4-BE49-F238E27FC236}">
                <a16:creationId xmlns:a16="http://schemas.microsoft.com/office/drawing/2014/main" id="{67300514-7422-4F18-856E-F1B94193A5B1}"/>
              </a:ext>
            </a:extLst>
          </p:cNvPr>
          <p:cNvPicPr>
            <a:picLocks noChangeAspect="1"/>
          </p:cNvPicPr>
          <p:nvPr/>
        </p:nvPicPr>
        <p:blipFill>
          <a:blip r:embed="rId3"/>
          <a:stretch>
            <a:fillRect/>
          </a:stretch>
        </p:blipFill>
        <p:spPr>
          <a:xfrm>
            <a:off x="4512053" y="2183198"/>
            <a:ext cx="5147989" cy="5147989"/>
          </a:xfrm>
          <a:prstGeom prst="rect">
            <a:avLst/>
          </a:prstGeom>
        </p:spPr>
      </p:pic>
      <p:pic>
        <p:nvPicPr>
          <p:cNvPr id="8" name="Picture 7">
            <a:extLst>
              <a:ext uri="{FF2B5EF4-FFF2-40B4-BE49-F238E27FC236}">
                <a16:creationId xmlns:a16="http://schemas.microsoft.com/office/drawing/2014/main" id="{D74C8FBE-9DCE-4BBB-9094-F5D360DE4D8D}"/>
              </a:ext>
            </a:extLst>
          </p:cNvPr>
          <p:cNvPicPr>
            <a:picLocks noChangeAspect="1"/>
          </p:cNvPicPr>
          <p:nvPr/>
        </p:nvPicPr>
        <p:blipFill rotWithShape="1">
          <a:blip r:embed="rId4"/>
          <a:srcRect l="13303" t="-1703" r="-7258" b="1703"/>
          <a:stretch/>
        </p:blipFill>
        <p:spPr>
          <a:xfrm rot="5400000">
            <a:off x="249347" y="2781556"/>
            <a:ext cx="4494259" cy="3587584"/>
          </a:xfrm>
          <a:prstGeom prst="rect">
            <a:avLst/>
          </a:prstGeom>
        </p:spPr>
      </p:pic>
      <p:pic>
        <p:nvPicPr>
          <p:cNvPr id="16" name="Picture 15">
            <a:extLst>
              <a:ext uri="{FF2B5EF4-FFF2-40B4-BE49-F238E27FC236}">
                <a16:creationId xmlns:a16="http://schemas.microsoft.com/office/drawing/2014/main" id="{F1681E63-4454-457A-8F51-0C3B806D32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4555" y="4815028"/>
            <a:ext cx="3565714" cy="2588746"/>
          </a:xfrm>
          <a:prstGeom prst="rect">
            <a:avLst/>
          </a:prstGeom>
        </p:spPr>
      </p:pic>
      <p:pic>
        <p:nvPicPr>
          <p:cNvPr id="14" name="Picture 13">
            <a:extLst>
              <a:ext uri="{FF2B5EF4-FFF2-40B4-BE49-F238E27FC236}">
                <a16:creationId xmlns:a16="http://schemas.microsoft.com/office/drawing/2014/main" id="{996F5DF6-66A9-487F-90E1-04ADDC0447D6}"/>
              </a:ext>
            </a:extLst>
          </p:cNvPr>
          <p:cNvPicPr>
            <a:picLocks noChangeAspect="1"/>
          </p:cNvPicPr>
          <p:nvPr/>
        </p:nvPicPr>
        <p:blipFill rotWithShape="1">
          <a:blip r:embed="rId6">
            <a:extLst>
              <a:ext uri="{28A0092B-C50C-407E-A947-70E740481C1C}">
                <a14:useLocalDpi xmlns:a14="http://schemas.microsoft.com/office/drawing/2010/main" val="0"/>
              </a:ext>
            </a:extLst>
          </a:blip>
          <a:srcRect r="9804"/>
          <a:stretch/>
        </p:blipFill>
        <p:spPr>
          <a:xfrm>
            <a:off x="711875" y="2173361"/>
            <a:ext cx="3587585" cy="2983172"/>
          </a:xfrm>
          <a:prstGeom prst="rect">
            <a:avLst/>
          </a:prstGeom>
        </p:spPr>
      </p:pic>
    </p:spTree>
    <p:extLst>
      <p:ext uri="{BB962C8B-B14F-4D97-AF65-F5344CB8AC3E}">
        <p14:creationId xmlns:p14="http://schemas.microsoft.com/office/powerpoint/2010/main" val="260446328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B6C02E-7874-4437-A15F-2AD05AF4A546}"/>
              </a:ext>
            </a:extLst>
          </p:cNvPr>
          <p:cNvPicPr>
            <a:picLocks noChangeAspect="1"/>
          </p:cNvPicPr>
          <p:nvPr/>
        </p:nvPicPr>
        <p:blipFill>
          <a:blip r:embed="rId2"/>
          <a:stretch>
            <a:fillRect/>
          </a:stretch>
        </p:blipFill>
        <p:spPr>
          <a:xfrm>
            <a:off x="310647" y="3779837"/>
            <a:ext cx="9459330" cy="2432191"/>
          </a:xfrm>
          <a:prstGeom prst="rect">
            <a:avLst/>
          </a:prstGeom>
        </p:spPr>
      </p:pic>
      <p:sp>
        <p:nvSpPr>
          <p:cNvPr id="2" name="Title 1">
            <a:extLst>
              <a:ext uri="{FF2B5EF4-FFF2-40B4-BE49-F238E27FC236}">
                <a16:creationId xmlns:a16="http://schemas.microsoft.com/office/drawing/2014/main" id="{47036098-6433-46BB-AEC2-1FC75B631EF0}"/>
              </a:ext>
            </a:extLst>
          </p:cNvPr>
          <p:cNvSpPr>
            <a:spLocks noGrp="1"/>
          </p:cNvSpPr>
          <p:nvPr>
            <p:ph type="title"/>
          </p:nvPr>
        </p:nvSpPr>
        <p:spPr/>
        <p:txBody>
          <a:bodyPr/>
          <a:lstStyle/>
          <a:p>
            <a:r>
              <a:rPr lang="en-US" dirty="0"/>
              <a:t>RF system and SSA Reliability</a:t>
            </a:r>
          </a:p>
        </p:txBody>
      </p:sp>
      <p:sp>
        <p:nvSpPr>
          <p:cNvPr id="4" name="Slide Number Placeholder 3">
            <a:extLst>
              <a:ext uri="{FF2B5EF4-FFF2-40B4-BE49-F238E27FC236}">
                <a16:creationId xmlns:a16="http://schemas.microsoft.com/office/drawing/2014/main" id="{92955795-1CFD-4535-BFB1-122FAB0315EC}"/>
              </a:ext>
            </a:extLst>
          </p:cNvPr>
          <p:cNvSpPr>
            <a:spLocks noGrp="1"/>
          </p:cNvSpPr>
          <p:nvPr>
            <p:ph type="sldNum" sz="quarter" idx="10"/>
          </p:nvPr>
        </p:nvSpPr>
        <p:spPr/>
        <p:txBody>
          <a:bodyPr/>
          <a:lstStyle/>
          <a:p>
            <a:pPr>
              <a:defRPr/>
            </a:pPr>
            <a:fld id="{E0F9B30C-6400-4A83-83AA-C78841DAE5DD}" type="slidenum">
              <a:rPr lang="it-IT" altLang="it-IT" smtClean="0"/>
              <a:pPr>
                <a:defRPr/>
              </a:pPr>
              <a:t>22</a:t>
            </a:fld>
            <a:endParaRPr lang="it-IT" altLang="it-IT" dirty="0"/>
          </a:p>
        </p:txBody>
      </p:sp>
      <p:sp>
        <p:nvSpPr>
          <p:cNvPr id="5" name="TextBox 4">
            <a:extLst>
              <a:ext uri="{FF2B5EF4-FFF2-40B4-BE49-F238E27FC236}">
                <a16:creationId xmlns:a16="http://schemas.microsoft.com/office/drawing/2014/main" id="{4270FDF3-6111-461B-B78A-376D04400A8E}"/>
              </a:ext>
            </a:extLst>
          </p:cNvPr>
          <p:cNvSpPr txBox="1"/>
          <p:nvPr/>
        </p:nvSpPr>
        <p:spPr>
          <a:xfrm>
            <a:off x="791840" y="1250503"/>
            <a:ext cx="8856984" cy="738664"/>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Elettra needs less RF power with respect to the coming Elettra 2.0 machine. Roughly 50- 60 kW /each SSA.</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To date all the SSA hour of operation have been done at these power level but for the SAT week and one additional 5 days non-stop run at 130 kW on the 50 ohm loads done last February before the final acceptance.</a:t>
            </a:r>
          </a:p>
        </p:txBody>
      </p:sp>
      <p:sp>
        <p:nvSpPr>
          <p:cNvPr id="6" name="TextBox 5">
            <a:extLst>
              <a:ext uri="{FF2B5EF4-FFF2-40B4-BE49-F238E27FC236}">
                <a16:creationId xmlns:a16="http://schemas.microsoft.com/office/drawing/2014/main" id="{F473EA2E-92CD-494A-B536-957F828D50F0}"/>
              </a:ext>
            </a:extLst>
          </p:cNvPr>
          <p:cNvSpPr txBox="1"/>
          <p:nvPr/>
        </p:nvSpPr>
        <p:spPr>
          <a:xfrm>
            <a:off x="1062891" y="6777655"/>
            <a:ext cx="8208912" cy="523220"/>
          </a:xfrm>
          <a:prstGeom prst="rect">
            <a:avLst/>
          </a:prstGeom>
          <a:solidFill>
            <a:schemeClr val="bg1"/>
          </a:solidFill>
        </p:spPr>
        <p:txBody>
          <a:bodyPr wrap="square" rtlCol="0">
            <a:spAutoFit/>
          </a:bodyPr>
          <a:lstStyle/>
          <a:p>
            <a:pPr>
              <a:spcAft>
                <a:spcPts val="1200"/>
              </a:spcAft>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SSAs SAT and set into operation was smooth but their reliability during the Elettra operation could not taken for granted.   </a:t>
            </a:r>
          </a:p>
        </p:txBody>
      </p:sp>
      <p:pic>
        <p:nvPicPr>
          <p:cNvPr id="7" name="Picture 6">
            <a:extLst>
              <a:ext uri="{FF2B5EF4-FFF2-40B4-BE49-F238E27FC236}">
                <a16:creationId xmlns:a16="http://schemas.microsoft.com/office/drawing/2014/main" id="{783B4C01-EE76-4372-A238-C4BD7E775C31}"/>
              </a:ext>
            </a:extLst>
          </p:cNvPr>
          <p:cNvPicPr>
            <a:picLocks noChangeAspect="1"/>
          </p:cNvPicPr>
          <p:nvPr/>
        </p:nvPicPr>
        <p:blipFill>
          <a:blip r:embed="rId3"/>
          <a:stretch>
            <a:fillRect/>
          </a:stretch>
        </p:blipFill>
        <p:spPr>
          <a:xfrm>
            <a:off x="1091500" y="2127268"/>
            <a:ext cx="7981950" cy="1343025"/>
          </a:xfrm>
          <a:prstGeom prst="rect">
            <a:avLst/>
          </a:prstGeom>
        </p:spPr>
      </p:pic>
      <p:cxnSp>
        <p:nvCxnSpPr>
          <p:cNvPr id="12" name="Straight Connector 11">
            <a:extLst>
              <a:ext uri="{FF2B5EF4-FFF2-40B4-BE49-F238E27FC236}">
                <a16:creationId xmlns:a16="http://schemas.microsoft.com/office/drawing/2014/main" id="{BD7879C2-1FB5-4A8B-8543-31ACD4ED090F}"/>
              </a:ext>
            </a:extLst>
          </p:cNvPr>
          <p:cNvCxnSpPr>
            <a:cxnSpLocks/>
          </p:cNvCxnSpPr>
          <p:nvPr/>
        </p:nvCxnSpPr>
        <p:spPr bwMode="auto">
          <a:xfrm flipV="1">
            <a:off x="2695578" y="5127852"/>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FC2549DC-9C04-43A7-8989-8AFEA007258F}"/>
              </a:ext>
            </a:extLst>
          </p:cNvPr>
          <p:cNvSpPr txBox="1"/>
          <p:nvPr/>
        </p:nvSpPr>
        <p:spPr>
          <a:xfrm rot="16200000">
            <a:off x="2247600" y="6203074"/>
            <a:ext cx="740908" cy="276999"/>
          </a:xfrm>
          <a:prstGeom prst="rect">
            <a:avLst/>
          </a:prstGeom>
          <a:noFill/>
        </p:spPr>
        <p:txBody>
          <a:bodyPr wrap="none" rtlCol="0">
            <a:spAutoFit/>
          </a:bodyPr>
          <a:lstStyle/>
          <a:p>
            <a:r>
              <a:rPr lang="en-US" sz="1200" dirty="0">
                <a:solidFill>
                  <a:srgbClr val="FF0000"/>
                </a:solidFill>
              </a:rPr>
              <a:t>1st SSA</a:t>
            </a:r>
          </a:p>
        </p:txBody>
      </p:sp>
      <p:cxnSp>
        <p:nvCxnSpPr>
          <p:cNvPr id="14" name="Straight Connector 13">
            <a:extLst>
              <a:ext uri="{FF2B5EF4-FFF2-40B4-BE49-F238E27FC236}">
                <a16:creationId xmlns:a16="http://schemas.microsoft.com/office/drawing/2014/main" id="{428DFB1D-A50F-45E0-8F73-E701F6671C7B}"/>
              </a:ext>
            </a:extLst>
          </p:cNvPr>
          <p:cNvCxnSpPr>
            <a:cxnSpLocks/>
          </p:cNvCxnSpPr>
          <p:nvPr/>
        </p:nvCxnSpPr>
        <p:spPr bwMode="auto">
          <a:xfrm flipV="1">
            <a:off x="3213110" y="5127852"/>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52BCA345-6A3A-4D08-AD4E-600630923469}"/>
              </a:ext>
            </a:extLst>
          </p:cNvPr>
          <p:cNvSpPr txBox="1"/>
          <p:nvPr/>
        </p:nvSpPr>
        <p:spPr>
          <a:xfrm rot="16200000">
            <a:off x="2740286" y="6178228"/>
            <a:ext cx="790601" cy="276999"/>
          </a:xfrm>
          <a:prstGeom prst="rect">
            <a:avLst/>
          </a:prstGeom>
          <a:noFill/>
        </p:spPr>
        <p:txBody>
          <a:bodyPr wrap="none" rtlCol="0">
            <a:spAutoFit/>
          </a:bodyPr>
          <a:lstStyle/>
          <a:p>
            <a:r>
              <a:rPr lang="en-US" sz="1200" dirty="0">
                <a:solidFill>
                  <a:srgbClr val="FF0000"/>
                </a:solidFill>
              </a:rPr>
              <a:t>2nd SSA</a:t>
            </a:r>
          </a:p>
        </p:txBody>
      </p:sp>
      <p:cxnSp>
        <p:nvCxnSpPr>
          <p:cNvPr id="16" name="Straight Connector 15">
            <a:extLst>
              <a:ext uri="{FF2B5EF4-FFF2-40B4-BE49-F238E27FC236}">
                <a16:creationId xmlns:a16="http://schemas.microsoft.com/office/drawing/2014/main" id="{28F20156-702E-43BE-AF68-96F7CB1491CF}"/>
              </a:ext>
            </a:extLst>
          </p:cNvPr>
          <p:cNvCxnSpPr>
            <a:cxnSpLocks/>
          </p:cNvCxnSpPr>
          <p:nvPr/>
        </p:nvCxnSpPr>
        <p:spPr bwMode="auto">
          <a:xfrm flipV="1">
            <a:off x="3449445" y="5127852"/>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348189CD-A0D7-4FC9-9DCD-C64298CD469B}"/>
              </a:ext>
            </a:extLst>
          </p:cNvPr>
          <p:cNvSpPr txBox="1"/>
          <p:nvPr/>
        </p:nvSpPr>
        <p:spPr>
          <a:xfrm rot="16200000">
            <a:off x="2993452" y="6195059"/>
            <a:ext cx="756938" cy="276999"/>
          </a:xfrm>
          <a:prstGeom prst="rect">
            <a:avLst/>
          </a:prstGeom>
          <a:noFill/>
        </p:spPr>
        <p:txBody>
          <a:bodyPr wrap="none" rtlCol="0">
            <a:spAutoFit/>
          </a:bodyPr>
          <a:lstStyle/>
          <a:p>
            <a:r>
              <a:rPr lang="en-US" sz="1200" dirty="0">
                <a:solidFill>
                  <a:srgbClr val="FF0000"/>
                </a:solidFill>
              </a:rPr>
              <a:t>3rd SSA</a:t>
            </a:r>
          </a:p>
        </p:txBody>
      </p:sp>
      <p:cxnSp>
        <p:nvCxnSpPr>
          <p:cNvPr id="18" name="Straight Connector 17">
            <a:extLst>
              <a:ext uri="{FF2B5EF4-FFF2-40B4-BE49-F238E27FC236}">
                <a16:creationId xmlns:a16="http://schemas.microsoft.com/office/drawing/2014/main" id="{6A4B4A10-00C5-4A23-8A59-29D3705ACA72}"/>
              </a:ext>
            </a:extLst>
          </p:cNvPr>
          <p:cNvCxnSpPr>
            <a:cxnSpLocks/>
          </p:cNvCxnSpPr>
          <p:nvPr/>
        </p:nvCxnSpPr>
        <p:spPr bwMode="auto">
          <a:xfrm flipV="1">
            <a:off x="3718883" y="5127852"/>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FB328BAA-99D4-46F3-8B37-0CFD36D2AAAE}"/>
              </a:ext>
            </a:extLst>
          </p:cNvPr>
          <p:cNvSpPr txBox="1"/>
          <p:nvPr/>
        </p:nvSpPr>
        <p:spPr>
          <a:xfrm rot="16200000">
            <a:off x="3266898" y="6199066"/>
            <a:ext cx="748923" cy="276999"/>
          </a:xfrm>
          <a:prstGeom prst="rect">
            <a:avLst/>
          </a:prstGeom>
          <a:noFill/>
        </p:spPr>
        <p:txBody>
          <a:bodyPr wrap="none" rtlCol="0">
            <a:spAutoFit/>
          </a:bodyPr>
          <a:lstStyle/>
          <a:p>
            <a:r>
              <a:rPr lang="en-US" sz="1200" dirty="0">
                <a:solidFill>
                  <a:srgbClr val="FF0000"/>
                </a:solidFill>
              </a:rPr>
              <a:t>4th SSA</a:t>
            </a:r>
          </a:p>
        </p:txBody>
      </p:sp>
      <p:cxnSp>
        <p:nvCxnSpPr>
          <p:cNvPr id="30" name="Straight Connector 29">
            <a:extLst>
              <a:ext uri="{FF2B5EF4-FFF2-40B4-BE49-F238E27FC236}">
                <a16:creationId xmlns:a16="http://schemas.microsoft.com/office/drawing/2014/main" id="{9AC1BDEF-F10A-4374-B80B-6E8F3B41F666}"/>
              </a:ext>
            </a:extLst>
          </p:cNvPr>
          <p:cNvCxnSpPr>
            <a:cxnSpLocks/>
          </p:cNvCxnSpPr>
          <p:nvPr/>
        </p:nvCxnSpPr>
        <p:spPr bwMode="auto">
          <a:xfrm flipV="1">
            <a:off x="7454797" y="5135285"/>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31" name="TextBox 30">
            <a:extLst>
              <a:ext uri="{FF2B5EF4-FFF2-40B4-BE49-F238E27FC236}">
                <a16:creationId xmlns:a16="http://schemas.microsoft.com/office/drawing/2014/main" id="{1418914E-A011-4585-A49C-B899A4B4A364}"/>
              </a:ext>
            </a:extLst>
          </p:cNvPr>
          <p:cNvSpPr txBox="1"/>
          <p:nvPr/>
        </p:nvSpPr>
        <p:spPr>
          <a:xfrm rot="16200000">
            <a:off x="7006819" y="6210507"/>
            <a:ext cx="740908" cy="276999"/>
          </a:xfrm>
          <a:prstGeom prst="rect">
            <a:avLst/>
          </a:prstGeom>
          <a:noFill/>
        </p:spPr>
        <p:txBody>
          <a:bodyPr wrap="none" rtlCol="0">
            <a:spAutoFit/>
          </a:bodyPr>
          <a:lstStyle/>
          <a:p>
            <a:r>
              <a:rPr lang="en-US" sz="1200" dirty="0">
                <a:solidFill>
                  <a:srgbClr val="FF0000"/>
                </a:solidFill>
              </a:rPr>
              <a:t>1st SSA</a:t>
            </a:r>
          </a:p>
        </p:txBody>
      </p:sp>
      <p:cxnSp>
        <p:nvCxnSpPr>
          <p:cNvPr id="32" name="Straight Connector 31">
            <a:extLst>
              <a:ext uri="{FF2B5EF4-FFF2-40B4-BE49-F238E27FC236}">
                <a16:creationId xmlns:a16="http://schemas.microsoft.com/office/drawing/2014/main" id="{BF4B15BA-55C9-4829-8FBD-134A27E92387}"/>
              </a:ext>
            </a:extLst>
          </p:cNvPr>
          <p:cNvCxnSpPr>
            <a:cxnSpLocks/>
          </p:cNvCxnSpPr>
          <p:nvPr/>
        </p:nvCxnSpPr>
        <p:spPr bwMode="auto">
          <a:xfrm flipV="1">
            <a:off x="7972329" y="5135285"/>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33" name="TextBox 32">
            <a:extLst>
              <a:ext uri="{FF2B5EF4-FFF2-40B4-BE49-F238E27FC236}">
                <a16:creationId xmlns:a16="http://schemas.microsoft.com/office/drawing/2014/main" id="{E3B67F8C-0788-471F-AD30-20EA10ECCC2E}"/>
              </a:ext>
            </a:extLst>
          </p:cNvPr>
          <p:cNvSpPr txBox="1"/>
          <p:nvPr/>
        </p:nvSpPr>
        <p:spPr>
          <a:xfrm rot="16200000">
            <a:off x="7499505" y="6185661"/>
            <a:ext cx="790601" cy="276999"/>
          </a:xfrm>
          <a:prstGeom prst="rect">
            <a:avLst/>
          </a:prstGeom>
          <a:noFill/>
        </p:spPr>
        <p:txBody>
          <a:bodyPr wrap="none" rtlCol="0">
            <a:spAutoFit/>
          </a:bodyPr>
          <a:lstStyle/>
          <a:p>
            <a:r>
              <a:rPr lang="en-US" sz="1200" dirty="0">
                <a:solidFill>
                  <a:srgbClr val="FF0000"/>
                </a:solidFill>
              </a:rPr>
              <a:t>2nd SSA</a:t>
            </a:r>
          </a:p>
        </p:txBody>
      </p:sp>
      <p:cxnSp>
        <p:nvCxnSpPr>
          <p:cNvPr id="34" name="Straight Connector 33">
            <a:extLst>
              <a:ext uri="{FF2B5EF4-FFF2-40B4-BE49-F238E27FC236}">
                <a16:creationId xmlns:a16="http://schemas.microsoft.com/office/drawing/2014/main" id="{BB696293-CA6B-4124-AA36-379D2C26DC97}"/>
              </a:ext>
            </a:extLst>
          </p:cNvPr>
          <p:cNvCxnSpPr>
            <a:cxnSpLocks/>
          </p:cNvCxnSpPr>
          <p:nvPr/>
        </p:nvCxnSpPr>
        <p:spPr bwMode="auto">
          <a:xfrm flipV="1">
            <a:off x="8208664" y="5135285"/>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35" name="TextBox 34">
            <a:extLst>
              <a:ext uri="{FF2B5EF4-FFF2-40B4-BE49-F238E27FC236}">
                <a16:creationId xmlns:a16="http://schemas.microsoft.com/office/drawing/2014/main" id="{C7BF4116-BA30-420A-ABAB-C2B1D9204BD2}"/>
              </a:ext>
            </a:extLst>
          </p:cNvPr>
          <p:cNvSpPr txBox="1"/>
          <p:nvPr/>
        </p:nvSpPr>
        <p:spPr>
          <a:xfrm rot="16200000">
            <a:off x="7752671" y="6202492"/>
            <a:ext cx="756938" cy="276999"/>
          </a:xfrm>
          <a:prstGeom prst="rect">
            <a:avLst/>
          </a:prstGeom>
          <a:noFill/>
        </p:spPr>
        <p:txBody>
          <a:bodyPr wrap="none" rtlCol="0">
            <a:spAutoFit/>
          </a:bodyPr>
          <a:lstStyle/>
          <a:p>
            <a:r>
              <a:rPr lang="en-US" sz="1200" dirty="0">
                <a:solidFill>
                  <a:srgbClr val="FF0000"/>
                </a:solidFill>
              </a:rPr>
              <a:t>3rd SSA</a:t>
            </a:r>
          </a:p>
        </p:txBody>
      </p:sp>
      <p:cxnSp>
        <p:nvCxnSpPr>
          <p:cNvPr id="36" name="Straight Connector 35">
            <a:extLst>
              <a:ext uri="{FF2B5EF4-FFF2-40B4-BE49-F238E27FC236}">
                <a16:creationId xmlns:a16="http://schemas.microsoft.com/office/drawing/2014/main" id="{AD321D8F-3036-4590-8FA7-BA5924AF7944}"/>
              </a:ext>
            </a:extLst>
          </p:cNvPr>
          <p:cNvCxnSpPr>
            <a:cxnSpLocks/>
          </p:cNvCxnSpPr>
          <p:nvPr/>
        </p:nvCxnSpPr>
        <p:spPr bwMode="auto">
          <a:xfrm flipV="1">
            <a:off x="8478102" y="5135285"/>
            <a:ext cx="0" cy="1584176"/>
          </a:xfrm>
          <a:prstGeom prst="line">
            <a:avLst/>
          </a:prstGeom>
          <a:ln w="19050">
            <a:solidFill>
              <a:srgbClr val="FF0000"/>
            </a:solidFill>
            <a:headEnd type="none" w="med" len="med"/>
            <a:tailEnd type="none"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37" name="TextBox 36">
            <a:extLst>
              <a:ext uri="{FF2B5EF4-FFF2-40B4-BE49-F238E27FC236}">
                <a16:creationId xmlns:a16="http://schemas.microsoft.com/office/drawing/2014/main" id="{0FE3F329-51F7-4A01-A309-B64506656EFD}"/>
              </a:ext>
            </a:extLst>
          </p:cNvPr>
          <p:cNvSpPr txBox="1"/>
          <p:nvPr/>
        </p:nvSpPr>
        <p:spPr>
          <a:xfrm rot="16200000">
            <a:off x="8026117" y="6206499"/>
            <a:ext cx="748923" cy="276999"/>
          </a:xfrm>
          <a:prstGeom prst="rect">
            <a:avLst/>
          </a:prstGeom>
          <a:noFill/>
        </p:spPr>
        <p:txBody>
          <a:bodyPr wrap="none" rtlCol="0">
            <a:spAutoFit/>
          </a:bodyPr>
          <a:lstStyle/>
          <a:p>
            <a:r>
              <a:rPr lang="en-US" sz="1200" dirty="0">
                <a:solidFill>
                  <a:srgbClr val="FF0000"/>
                </a:solidFill>
              </a:rPr>
              <a:t>4th SSA</a:t>
            </a:r>
          </a:p>
        </p:txBody>
      </p:sp>
      <p:sp>
        <p:nvSpPr>
          <p:cNvPr id="8" name="Callout: Bent Line 7">
            <a:extLst>
              <a:ext uri="{FF2B5EF4-FFF2-40B4-BE49-F238E27FC236}">
                <a16:creationId xmlns:a16="http://schemas.microsoft.com/office/drawing/2014/main" id="{6E2B4967-EAE1-40BA-B067-D325C0931737}"/>
              </a:ext>
            </a:extLst>
          </p:cNvPr>
          <p:cNvSpPr/>
          <p:nvPr/>
        </p:nvSpPr>
        <p:spPr bwMode="auto">
          <a:xfrm>
            <a:off x="6552480" y="4137603"/>
            <a:ext cx="792088" cy="506330"/>
          </a:xfrm>
          <a:prstGeom prst="borderCallout2">
            <a:avLst>
              <a:gd name="adj1" fmla="val 18750"/>
              <a:gd name="adj2" fmla="val -8333"/>
              <a:gd name="adj3" fmla="val 18750"/>
              <a:gd name="adj4" fmla="val -16667"/>
              <a:gd name="adj5" fmla="val 39613"/>
              <a:gd name="adj6" fmla="val -38163"/>
            </a:avLst>
          </a:prstGeom>
          <a:solidFill>
            <a:srgbClr val="F6F65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2% of the</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scheduled </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beam time</a:t>
            </a:r>
          </a:p>
        </p:txBody>
      </p:sp>
      <p:sp>
        <p:nvSpPr>
          <p:cNvPr id="40" name="Callout: Bent Line 39">
            <a:extLst>
              <a:ext uri="{FF2B5EF4-FFF2-40B4-BE49-F238E27FC236}">
                <a16:creationId xmlns:a16="http://schemas.microsoft.com/office/drawing/2014/main" id="{BF414271-3988-4EBC-B961-BF664376FA90}"/>
              </a:ext>
            </a:extLst>
          </p:cNvPr>
          <p:cNvSpPr/>
          <p:nvPr/>
        </p:nvSpPr>
        <p:spPr bwMode="auto">
          <a:xfrm>
            <a:off x="8845330" y="4506247"/>
            <a:ext cx="875502" cy="506330"/>
          </a:xfrm>
          <a:prstGeom prst="borderCallout2">
            <a:avLst>
              <a:gd name="adj1" fmla="val 18750"/>
              <a:gd name="adj2" fmla="val -8333"/>
              <a:gd name="adj3" fmla="val 18750"/>
              <a:gd name="adj4" fmla="val -16667"/>
              <a:gd name="adj5" fmla="val 187958"/>
              <a:gd name="adj6" fmla="val -38163"/>
            </a:avLst>
          </a:prstGeom>
          <a:solidFill>
            <a:srgbClr val="F6F65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0.75% of the</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scheduled </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US" sz="900" b="0" i="0" u="none" strike="noStrike" cap="none" normalizeH="0" baseline="0" dirty="0">
                <a:ln>
                  <a:noFill/>
                </a:ln>
                <a:solidFill>
                  <a:schemeClr val="tx1"/>
                </a:solidFill>
                <a:effectLst/>
                <a:latin typeface="Arial" charset="0"/>
                <a:ea typeface="ＭＳ Ｐゴシック" charset="0"/>
                <a:cs typeface="ＭＳ Ｐゴシック" charset="0"/>
              </a:rPr>
              <a:t>beam time</a:t>
            </a:r>
          </a:p>
        </p:txBody>
      </p:sp>
    </p:spTree>
    <p:extLst>
      <p:ext uri="{BB962C8B-B14F-4D97-AF65-F5344CB8AC3E}">
        <p14:creationId xmlns:p14="http://schemas.microsoft.com/office/powerpoint/2010/main" val="281081822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ppt_x"/>
                                          </p:val>
                                        </p:tav>
                                        <p:tav tm="100000">
                                          <p:val>
                                            <p:strVal val="#ppt_x"/>
                                          </p:val>
                                        </p:tav>
                                      </p:tavLst>
                                    </p:anim>
                                    <p:anim calcmode="lin" valueType="num">
                                      <p:cBhvr additive="base">
                                        <p:cTn id="66" dur="500" fill="hold"/>
                                        <p:tgtEl>
                                          <p:spTgt spid="1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additive="base">
                                        <p:cTn id="79" dur="500" fill="hold"/>
                                        <p:tgtEl>
                                          <p:spTgt spid="8"/>
                                        </p:tgtEl>
                                        <p:attrNameLst>
                                          <p:attrName>ppt_x</p:attrName>
                                        </p:attrNameLst>
                                      </p:cBhvr>
                                      <p:tavLst>
                                        <p:tav tm="0">
                                          <p:val>
                                            <p:strVal val="#ppt_x"/>
                                          </p:val>
                                        </p:tav>
                                        <p:tav tm="100000">
                                          <p:val>
                                            <p:strVal val="#ppt_x"/>
                                          </p:val>
                                        </p:tav>
                                      </p:tavLst>
                                    </p:anim>
                                    <p:anim calcmode="lin" valueType="num">
                                      <p:cBhvr additive="base">
                                        <p:cTn id="8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additive="base">
                                        <p:cTn id="85" dur="500" fill="hold"/>
                                        <p:tgtEl>
                                          <p:spTgt spid="40"/>
                                        </p:tgtEl>
                                        <p:attrNameLst>
                                          <p:attrName>ppt_x</p:attrName>
                                        </p:attrNameLst>
                                      </p:cBhvr>
                                      <p:tavLst>
                                        <p:tav tm="0">
                                          <p:val>
                                            <p:strVal val="#ppt_x"/>
                                          </p:val>
                                        </p:tav>
                                        <p:tav tm="100000">
                                          <p:val>
                                            <p:strVal val="#ppt_x"/>
                                          </p:val>
                                        </p:tav>
                                      </p:tavLst>
                                    </p:anim>
                                    <p:anim calcmode="lin" valueType="num">
                                      <p:cBhvr additive="base">
                                        <p:cTn id="8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31" grpId="0"/>
      <p:bldP spid="33" grpId="0"/>
      <p:bldP spid="35" grpId="0"/>
      <p:bldP spid="37" grpId="0"/>
      <p:bldP spid="8"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36098-6433-46BB-AEC2-1FC75B631EF0}"/>
              </a:ext>
            </a:extLst>
          </p:cNvPr>
          <p:cNvSpPr>
            <a:spLocks noGrp="1"/>
          </p:cNvSpPr>
          <p:nvPr>
            <p:ph type="title"/>
          </p:nvPr>
        </p:nvSpPr>
        <p:spPr/>
        <p:txBody>
          <a:bodyPr/>
          <a:lstStyle/>
          <a:p>
            <a:r>
              <a:rPr lang="en-US" dirty="0"/>
              <a:t>RF system and SSA Reliability</a:t>
            </a:r>
          </a:p>
        </p:txBody>
      </p:sp>
      <p:sp>
        <p:nvSpPr>
          <p:cNvPr id="4" name="Slide Number Placeholder 3">
            <a:extLst>
              <a:ext uri="{FF2B5EF4-FFF2-40B4-BE49-F238E27FC236}">
                <a16:creationId xmlns:a16="http://schemas.microsoft.com/office/drawing/2014/main" id="{92955795-1CFD-4535-BFB1-122FAB0315EC}"/>
              </a:ext>
            </a:extLst>
          </p:cNvPr>
          <p:cNvSpPr>
            <a:spLocks noGrp="1"/>
          </p:cNvSpPr>
          <p:nvPr>
            <p:ph type="sldNum" sz="quarter" idx="10"/>
          </p:nvPr>
        </p:nvSpPr>
        <p:spPr/>
        <p:txBody>
          <a:bodyPr/>
          <a:lstStyle/>
          <a:p>
            <a:pPr>
              <a:defRPr/>
            </a:pPr>
            <a:fld id="{E0F9B30C-6400-4A83-83AA-C78841DAE5DD}" type="slidenum">
              <a:rPr lang="it-IT" altLang="it-IT" smtClean="0"/>
              <a:pPr>
                <a:defRPr/>
              </a:pPr>
              <a:t>23</a:t>
            </a:fld>
            <a:endParaRPr lang="it-IT" altLang="it-IT" dirty="0"/>
          </a:p>
        </p:txBody>
      </p:sp>
      <p:sp>
        <p:nvSpPr>
          <p:cNvPr id="5" name="TextBox 4">
            <a:extLst>
              <a:ext uri="{FF2B5EF4-FFF2-40B4-BE49-F238E27FC236}">
                <a16:creationId xmlns:a16="http://schemas.microsoft.com/office/drawing/2014/main" id="{4270FDF3-6111-461B-B78A-376D04400A8E}"/>
              </a:ext>
            </a:extLst>
          </p:cNvPr>
          <p:cNvSpPr txBox="1"/>
          <p:nvPr/>
        </p:nvSpPr>
        <p:spPr>
          <a:xfrm>
            <a:off x="431800" y="1212947"/>
            <a:ext cx="8856984" cy="738664"/>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Any failure on one RF system out of four means beam losses and user downtime.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The main sources of RF system’s failure are spread over old electronic tube amplifiers, SSA amplifiers, circulator arcs and cavity vacuum trip:</a:t>
            </a:r>
          </a:p>
        </p:txBody>
      </p:sp>
      <p:sp>
        <p:nvSpPr>
          <p:cNvPr id="7" name="TextBox 6">
            <a:extLst>
              <a:ext uri="{FF2B5EF4-FFF2-40B4-BE49-F238E27FC236}">
                <a16:creationId xmlns:a16="http://schemas.microsoft.com/office/drawing/2014/main" id="{0D01B57A-BD8B-420E-BB00-813F1B7E510E}"/>
              </a:ext>
            </a:extLst>
          </p:cNvPr>
          <p:cNvSpPr txBox="1"/>
          <p:nvPr/>
        </p:nvSpPr>
        <p:spPr>
          <a:xfrm>
            <a:off x="8145659" y="2530808"/>
            <a:ext cx="1747196" cy="1384995"/>
          </a:xfrm>
          <a:prstGeom prst="rect">
            <a:avLst/>
          </a:prstGeom>
          <a:noFill/>
        </p:spPr>
        <p:txBody>
          <a:bodyPr wrap="square" rtlCol="0">
            <a:spAutoFit/>
          </a:bodyPr>
          <a:lstStyle/>
          <a:p>
            <a:pPr>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Klystron and IOT based </a:t>
            </a:r>
          </a:p>
          <a:p>
            <a:pPr>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amplifiers</a:t>
            </a:r>
          </a:p>
          <a:p>
            <a:pPr>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SSA amplifiers</a:t>
            </a:r>
          </a:p>
          <a:p>
            <a:pPr>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Circulator ARC</a:t>
            </a:r>
          </a:p>
          <a:p>
            <a:pPr>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Cavity vacuum trip</a:t>
            </a:r>
          </a:p>
        </p:txBody>
      </p:sp>
      <p:grpSp>
        <p:nvGrpSpPr>
          <p:cNvPr id="34" name="Group 33">
            <a:extLst>
              <a:ext uri="{FF2B5EF4-FFF2-40B4-BE49-F238E27FC236}">
                <a16:creationId xmlns:a16="http://schemas.microsoft.com/office/drawing/2014/main" id="{14EE11AE-F251-46A7-9557-0360E8B2CA02}"/>
              </a:ext>
            </a:extLst>
          </p:cNvPr>
          <p:cNvGrpSpPr/>
          <p:nvPr/>
        </p:nvGrpSpPr>
        <p:grpSpPr>
          <a:xfrm>
            <a:off x="7984407" y="2645965"/>
            <a:ext cx="161252" cy="1154680"/>
            <a:chOff x="414564" y="2388328"/>
            <a:chExt cx="161252" cy="1154680"/>
          </a:xfrm>
        </p:grpSpPr>
        <p:sp>
          <p:nvSpPr>
            <p:cNvPr id="3" name="Rectangle 2">
              <a:extLst>
                <a:ext uri="{FF2B5EF4-FFF2-40B4-BE49-F238E27FC236}">
                  <a16:creationId xmlns:a16="http://schemas.microsoft.com/office/drawing/2014/main" id="{F1CD4F13-0DEF-452A-B5E9-A6D302624568}"/>
                </a:ext>
              </a:extLst>
            </p:cNvPr>
            <p:cNvSpPr/>
            <p:nvPr/>
          </p:nvSpPr>
          <p:spPr bwMode="auto">
            <a:xfrm>
              <a:off x="431800" y="2388328"/>
              <a:ext cx="144016" cy="144016"/>
            </a:xfrm>
            <a:prstGeom prst="rect">
              <a:avLst/>
            </a:prstGeom>
            <a:solidFill>
              <a:srgbClr val="FFC000"/>
            </a:solidFill>
            <a:ln w="9525" cap="flat" cmpd="sng" algn="ctr">
              <a:solidFill>
                <a:srgbClr val="FFC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 name="Rectangle 7">
              <a:extLst>
                <a:ext uri="{FF2B5EF4-FFF2-40B4-BE49-F238E27FC236}">
                  <a16:creationId xmlns:a16="http://schemas.microsoft.com/office/drawing/2014/main" id="{C0E34600-4183-47B5-9269-D34D3D7E8910}"/>
                </a:ext>
              </a:extLst>
            </p:cNvPr>
            <p:cNvSpPr/>
            <p:nvPr/>
          </p:nvSpPr>
          <p:spPr bwMode="auto">
            <a:xfrm>
              <a:off x="414564" y="2969212"/>
              <a:ext cx="144016" cy="144016"/>
            </a:xfrm>
            <a:prstGeom prst="rect">
              <a:avLst/>
            </a:prstGeom>
            <a:solidFill>
              <a:schemeClr val="accent6">
                <a:lumMod val="75000"/>
              </a:schemeClr>
            </a:solidFill>
            <a:ln w="9525" cap="flat" cmpd="sng" algn="ctr">
              <a:solidFill>
                <a:schemeClr val="accent6">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Rectangle 8">
              <a:extLst>
                <a:ext uri="{FF2B5EF4-FFF2-40B4-BE49-F238E27FC236}">
                  <a16:creationId xmlns:a16="http://schemas.microsoft.com/office/drawing/2014/main" id="{29B63AED-E375-4880-A37F-28183ED10330}"/>
                </a:ext>
              </a:extLst>
            </p:cNvPr>
            <p:cNvSpPr/>
            <p:nvPr/>
          </p:nvSpPr>
          <p:spPr bwMode="auto">
            <a:xfrm>
              <a:off x="414564" y="3184500"/>
              <a:ext cx="144016" cy="144016"/>
            </a:xfrm>
            <a:prstGeom prst="rect">
              <a:avLst/>
            </a:prstGeom>
            <a:solidFill>
              <a:schemeClr val="tx2">
                <a:lumMod val="60000"/>
                <a:lumOff val="40000"/>
              </a:schemeClr>
            </a:solidFill>
            <a:ln w="9525" cap="flat" cmpd="sng" algn="ctr">
              <a:solidFill>
                <a:schemeClr val="tx2">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0" name="Rectangle 9">
              <a:extLst>
                <a:ext uri="{FF2B5EF4-FFF2-40B4-BE49-F238E27FC236}">
                  <a16:creationId xmlns:a16="http://schemas.microsoft.com/office/drawing/2014/main" id="{B658E55D-7CA2-4BED-8391-D77E304CE066}"/>
                </a:ext>
              </a:extLst>
            </p:cNvPr>
            <p:cNvSpPr/>
            <p:nvPr/>
          </p:nvSpPr>
          <p:spPr bwMode="auto">
            <a:xfrm>
              <a:off x="414564" y="3398992"/>
              <a:ext cx="144016" cy="144016"/>
            </a:xfrm>
            <a:prstGeom prst="rect">
              <a:avLst/>
            </a:prstGeom>
            <a:solidFill>
              <a:srgbClr val="00B050"/>
            </a:solidFill>
            <a:ln w="9525"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pic>
        <p:nvPicPr>
          <p:cNvPr id="17" name="Picture 16">
            <a:extLst>
              <a:ext uri="{FF2B5EF4-FFF2-40B4-BE49-F238E27FC236}">
                <a16:creationId xmlns:a16="http://schemas.microsoft.com/office/drawing/2014/main" id="{45915CA6-8BE0-48B0-9A14-82CB0EA33DFE}"/>
              </a:ext>
            </a:extLst>
          </p:cNvPr>
          <p:cNvPicPr>
            <a:picLocks noChangeAspect="1"/>
          </p:cNvPicPr>
          <p:nvPr/>
        </p:nvPicPr>
        <p:blipFill>
          <a:blip r:embed="rId2"/>
          <a:stretch>
            <a:fillRect/>
          </a:stretch>
        </p:blipFill>
        <p:spPr>
          <a:xfrm>
            <a:off x="3546030" y="2382022"/>
            <a:ext cx="1513406" cy="1737363"/>
          </a:xfrm>
          <a:prstGeom prst="rect">
            <a:avLst/>
          </a:prstGeom>
        </p:spPr>
      </p:pic>
      <p:pic>
        <p:nvPicPr>
          <p:cNvPr id="19" name="Picture 18">
            <a:extLst>
              <a:ext uri="{FF2B5EF4-FFF2-40B4-BE49-F238E27FC236}">
                <a16:creationId xmlns:a16="http://schemas.microsoft.com/office/drawing/2014/main" id="{CBBFB778-0091-455F-9FBD-D166B1E080AE}"/>
              </a:ext>
            </a:extLst>
          </p:cNvPr>
          <p:cNvPicPr>
            <a:picLocks noChangeAspect="1"/>
          </p:cNvPicPr>
          <p:nvPr/>
        </p:nvPicPr>
        <p:blipFill>
          <a:blip r:embed="rId3"/>
          <a:stretch>
            <a:fillRect/>
          </a:stretch>
        </p:blipFill>
        <p:spPr>
          <a:xfrm>
            <a:off x="5656915" y="2327228"/>
            <a:ext cx="1610246" cy="1792157"/>
          </a:xfrm>
          <a:prstGeom prst="rect">
            <a:avLst/>
          </a:prstGeom>
        </p:spPr>
      </p:pic>
      <p:pic>
        <p:nvPicPr>
          <p:cNvPr id="21" name="Picture 20">
            <a:extLst>
              <a:ext uri="{FF2B5EF4-FFF2-40B4-BE49-F238E27FC236}">
                <a16:creationId xmlns:a16="http://schemas.microsoft.com/office/drawing/2014/main" id="{1F3CADF1-5D8C-43CD-9B59-1C9DF27C8AFD}"/>
              </a:ext>
            </a:extLst>
          </p:cNvPr>
          <p:cNvPicPr>
            <a:picLocks noChangeAspect="1"/>
          </p:cNvPicPr>
          <p:nvPr/>
        </p:nvPicPr>
        <p:blipFill>
          <a:blip r:embed="rId4"/>
          <a:stretch>
            <a:fillRect/>
          </a:stretch>
        </p:blipFill>
        <p:spPr>
          <a:xfrm>
            <a:off x="3475529" y="4634599"/>
            <a:ext cx="1829666" cy="1895534"/>
          </a:xfrm>
          <a:prstGeom prst="rect">
            <a:avLst/>
          </a:prstGeom>
        </p:spPr>
      </p:pic>
      <p:pic>
        <p:nvPicPr>
          <p:cNvPr id="23" name="Picture 22">
            <a:extLst>
              <a:ext uri="{FF2B5EF4-FFF2-40B4-BE49-F238E27FC236}">
                <a16:creationId xmlns:a16="http://schemas.microsoft.com/office/drawing/2014/main" id="{EA6F7D28-ADCB-41D5-9CCB-4F47093BC99E}"/>
              </a:ext>
            </a:extLst>
          </p:cNvPr>
          <p:cNvPicPr>
            <a:picLocks noChangeAspect="1"/>
          </p:cNvPicPr>
          <p:nvPr/>
        </p:nvPicPr>
        <p:blipFill>
          <a:blip r:embed="rId5"/>
          <a:stretch>
            <a:fillRect/>
          </a:stretch>
        </p:blipFill>
        <p:spPr>
          <a:xfrm>
            <a:off x="5601335" y="4684173"/>
            <a:ext cx="1781063" cy="1845960"/>
          </a:xfrm>
          <a:prstGeom prst="rect">
            <a:avLst/>
          </a:prstGeom>
        </p:spPr>
      </p:pic>
      <p:pic>
        <p:nvPicPr>
          <p:cNvPr id="25" name="Picture 24">
            <a:extLst>
              <a:ext uri="{FF2B5EF4-FFF2-40B4-BE49-F238E27FC236}">
                <a16:creationId xmlns:a16="http://schemas.microsoft.com/office/drawing/2014/main" id="{3A3A89D9-EB12-44CC-8B96-C74503FCAAB2}"/>
              </a:ext>
            </a:extLst>
          </p:cNvPr>
          <p:cNvPicPr>
            <a:picLocks noChangeAspect="1"/>
          </p:cNvPicPr>
          <p:nvPr/>
        </p:nvPicPr>
        <p:blipFill>
          <a:blip r:embed="rId6"/>
          <a:stretch>
            <a:fillRect/>
          </a:stretch>
        </p:blipFill>
        <p:spPr>
          <a:xfrm>
            <a:off x="7794036" y="4674768"/>
            <a:ext cx="1747196" cy="1883806"/>
          </a:xfrm>
          <a:prstGeom prst="rect">
            <a:avLst/>
          </a:prstGeom>
        </p:spPr>
      </p:pic>
      <p:sp>
        <p:nvSpPr>
          <p:cNvPr id="27" name="TextBox 26">
            <a:extLst>
              <a:ext uri="{FF2B5EF4-FFF2-40B4-BE49-F238E27FC236}">
                <a16:creationId xmlns:a16="http://schemas.microsoft.com/office/drawing/2014/main" id="{9409ECC4-B3F5-487E-B001-25B8594BE8FE}"/>
              </a:ext>
            </a:extLst>
          </p:cNvPr>
          <p:cNvSpPr txBox="1"/>
          <p:nvPr/>
        </p:nvSpPr>
        <p:spPr>
          <a:xfrm>
            <a:off x="412169" y="2463812"/>
            <a:ext cx="3168352" cy="1708160"/>
          </a:xfrm>
          <a:prstGeom prst="rect">
            <a:avLst/>
          </a:prstGeom>
          <a:noFill/>
        </p:spPr>
        <p:txBody>
          <a:bodyPr wrap="square" rtlCol="0">
            <a:spAutoFit/>
          </a:bodyPr>
          <a:lstStyle/>
          <a:p>
            <a:pPr>
              <a:spcAft>
                <a:spcPts val="0"/>
              </a:spcAft>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2019</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 Many severe hardware failures:</a:t>
            </a:r>
          </a:p>
          <a:p>
            <a:pPr marL="285750" indent="-285750">
              <a:spcAft>
                <a:spcPts val="0"/>
              </a:spcAft>
              <a:buFont typeface="Arial" panose="020B0604020202020204" pitchFamily="34" charset="0"/>
              <a:buChar char="•"/>
            </a:pPr>
            <a:r>
              <a:rPr lang="en-GB" sz="1100" dirty="0">
                <a:solidFill>
                  <a:schemeClr val="accent3">
                    <a:lumMod val="50000"/>
                  </a:schemeClr>
                </a:solidFill>
                <a:latin typeface="+mn-lt"/>
                <a:cs typeface="Times New Roman" panose="02020603050405020304" pitchFamily="18" charset="0"/>
                <a:sym typeface="Symbol" panose="05050102010706020507" pitchFamily="18" charset="2"/>
              </a:rPr>
              <a:t>last spare klystron was replaced</a:t>
            </a:r>
          </a:p>
          <a:p>
            <a:pPr marL="285750" indent="-285750">
              <a:spcAft>
                <a:spcPts val="0"/>
              </a:spcAft>
              <a:buFont typeface="Arial" panose="020B0604020202020204" pitchFamily="34" charset="0"/>
              <a:buChar char="•"/>
            </a:pPr>
            <a:r>
              <a:rPr lang="en-GB" sz="1100" dirty="0">
                <a:solidFill>
                  <a:schemeClr val="accent3">
                    <a:lumMod val="50000"/>
                  </a:schemeClr>
                </a:solidFill>
                <a:latin typeface="+mn-lt"/>
                <a:cs typeface="Times New Roman" panose="02020603050405020304" pitchFamily="18" charset="0"/>
                <a:sym typeface="Symbol" panose="05050102010706020507" pitchFamily="18" charset="2"/>
              </a:rPr>
              <a:t>one 188 kVA transformer replaced</a:t>
            </a:r>
          </a:p>
          <a:p>
            <a:pPr marL="285750" indent="-285750">
              <a:spcAft>
                <a:spcPts val="0"/>
              </a:spcAft>
              <a:buFont typeface="Arial" panose="020B0604020202020204" pitchFamily="34" charset="0"/>
              <a:buChar char="•"/>
            </a:pPr>
            <a:r>
              <a:rPr lang="en-GB" sz="1100" dirty="0">
                <a:solidFill>
                  <a:schemeClr val="accent3">
                    <a:lumMod val="50000"/>
                  </a:schemeClr>
                </a:solidFill>
                <a:latin typeface="+mn-lt"/>
                <a:cs typeface="Times New Roman" panose="02020603050405020304" pitchFamily="18" charset="0"/>
                <a:sym typeface="Symbol" panose="05050102010706020507" pitchFamily="18" charset="2"/>
              </a:rPr>
              <a:t>both IOTs  replaced </a:t>
            </a:r>
          </a:p>
          <a:p>
            <a:pPr>
              <a:spcAft>
                <a:spcPts val="0"/>
              </a:spcAft>
            </a:pPr>
            <a:endParaRPr lang="en-GB" sz="1200" b="1" dirty="0">
              <a:solidFill>
                <a:schemeClr val="accent3">
                  <a:lumMod val="50000"/>
                </a:schemeClr>
              </a:solidFill>
              <a:latin typeface="+mn-lt"/>
              <a:cs typeface="Times New Roman" panose="02020603050405020304" pitchFamily="18" charset="0"/>
              <a:sym typeface="Symbol" panose="05050102010706020507" pitchFamily="18" charset="2"/>
            </a:endParaRPr>
          </a:p>
          <a:p>
            <a:pPr>
              <a:spcAft>
                <a:spcPts val="0"/>
              </a:spcAft>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2020</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 RF downtime improved</a:t>
            </a:r>
          </a:p>
          <a:p>
            <a:pPr>
              <a:spcAft>
                <a:spcPts val="0"/>
              </a:spcAft>
            </a:pPr>
            <a:endParaRPr lang="en-GB" sz="1200" b="1" dirty="0">
              <a:solidFill>
                <a:schemeClr val="accent3">
                  <a:lumMod val="50000"/>
                </a:schemeClr>
              </a:solidFill>
              <a:latin typeface="+mn-lt"/>
              <a:cs typeface="Times New Roman" panose="02020603050405020304" pitchFamily="18" charset="0"/>
              <a:sym typeface="Symbol" panose="05050102010706020507" pitchFamily="18" charset="2"/>
            </a:endParaRPr>
          </a:p>
          <a:p>
            <a:pPr>
              <a:spcAft>
                <a:spcPts val="0"/>
              </a:spcAft>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2021</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 RF downtime improved </a:t>
            </a:r>
          </a:p>
          <a:p>
            <a:pPr>
              <a:spcAft>
                <a:spcPts val="0"/>
              </a:spcAft>
            </a:pPr>
            <a:r>
              <a:rPr lang="en-GB" sz="1200" dirty="0">
                <a:solidFill>
                  <a:srgbClr val="C00000"/>
                </a:solidFill>
                <a:latin typeface="+mn-lt"/>
                <a:cs typeface="Times New Roman" panose="02020603050405020304" pitchFamily="18" charset="0"/>
                <a:sym typeface="Symbol" panose="05050102010706020507" pitchFamily="18" charset="2"/>
              </a:rPr>
              <a:t>Still large number of electronic tube failures!</a:t>
            </a:r>
          </a:p>
        </p:txBody>
      </p:sp>
      <p:sp>
        <p:nvSpPr>
          <p:cNvPr id="28" name="TextBox 27">
            <a:extLst>
              <a:ext uri="{FF2B5EF4-FFF2-40B4-BE49-F238E27FC236}">
                <a16:creationId xmlns:a16="http://schemas.microsoft.com/office/drawing/2014/main" id="{6BBFE702-3459-4B00-AEC1-1FAE08DD4277}"/>
              </a:ext>
            </a:extLst>
          </p:cNvPr>
          <p:cNvSpPr txBox="1"/>
          <p:nvPr/>
        </p:nvSpPr>
        <p:spPr>
          <a:xfrm>
            <a:off x="437310" y="2156035"/>
            <a:ext cx="2294634" cy="307777"/>
          </a:xfrm>
          <a:prstGeom prst="rect">
            <a:avLst/>
          </a:prstGeom>
          <a:noFill/>
        </p:spPr>
        <p:txBody>
          <a:bodyPr wrap="square" rtlCol="0">
            <a:spAutoFit/>
          </a:bodyPr>
          <a:lstStyle/>
          <a:p>
            <a:pPr>
              <a:spcAft>
                <a:spcPts val="0"/>
              </a:spcAft>
            </a:pPr>
            <a:r>
              <a:rPr lang="en-GB" sz="1400" dirty="0">
                <a:solidFill>
                  <a:schemeClr val="tx2"/>
                </a:solidFill>
                <a:latin typeface="+mn-lt"/>
                <a:cs typeface="Times New Roman" panose="02020603050405020304" pitchFamily="18" charset="0"/>
                <a:sym typeface="Symbol" panose="05050102010706020507" pitchFamily="18" charset="2"/>
              </a:rPr>
              <a:t>Before SSA installation:</a:t>
            </a:r>
          </a:p>
        </p:txBody>
      </p:sp>
      <p:sp>
        <p:nvSpPr>
          <p:cNvPr id="29" name="TextBox 28">
            <a:extLst>
              <a:ext uri="{FF2B5EF4-FFF2-40B4-BE49-F238E27FC236}">
                <a16:creationId xmlns:a16="http://schemas.microsoft.com/office/drawing/2014/main" id="{7DD32D80-BAE0-424C-A52B-0F33BD8E89C2}"/>
              </a:ext>
            </a:extLst>
          </p:cNvPr>
          <p:cNvSpPr txBox="1"/>
          <p:nvPr/>
        </p:nvSpPr>
        <p:spPr>
          <a:xfrm>
            <a:off x="416542" y="4362815"/>
            <a:ext cx="2294634" cy="307777"/>
          </a:xfrm>
          <a:prstGeom prst="rect">
            <a:avLst/>
          </a:prstGeom>
          <a:noFill/>
        </p:spPr>
        <p:txBody>
          <a:bodyPr wrap="square" rtlCol="0">
            <a:spAutoFit/>
          </a:bodyPr>
          <a:lstStyle/>
          <a:p>
            <a:pPr>
              <a:spcAft>
                <a:spcPts val="0"/>
              </a:spcAft>
            </a:pPr>
            <a:r>
              <a:rPr lang="en-GB" sz="1400" dirty="0">
                <a:solidFill>
                  <a:schemeClr val="tx2"/>
                </a:solidFill>
                <a:latin typeface="+mn-lt"/>
                <a:cs typeface="Times New Roman" panose="02020603050405020304" pitchFamily="18" charset="0"/>
                <a:sym typeface="Symbol" panose="05050102010706020507" pitchFamily="18" charset="2"/>
              </a:rPr>
              <a:t>After SSA installation:</a:t>
            </a:r>
          </a:p>
        </p:txBody>
      </p:sp>
      <p:sp>
        <p:nvSpPr>
          <p:cNvPr id="30" name="TextBox 29">
            <a:extLst>
              <a:ext uri="{FF2B5EF4-FFF2-40B4-BE49-F238E27FC236}">
                <a16:creationId xmlns:a16="http://schemas.microsoft.com/office/drawing/2014/main" id="{BD4ACB2E-E7DB-4D4F-8CAB-D6B34738A257}"/>
              </a:ext>
            </a:extLst>
          </p:cNvPr>
          <p:cNvSpPr txBox="1"/>
          <p:nvPr/>
        </p:nvSpPr>
        <p:spPr>
          <a:xfrm>
            <a:off x="5730586" y="4094892"/>
            <a:ext cx="1697067" cy="400110"/>
          </a:xfrm>
          <a:prstGeom prst="rect">
            <a:avLst/>
          </a:prstGeom>
          <a:noFill/>
        </p:spPr>
        <p:txBody>
          <a:bodyPr wrap="square" rtlCol="0">
            <a:spAutoFit/>
          </a:bodyPr>
          <a:lstStyle/>
          <a:p>
            <a:pPr>
              <a:spcAft>
                <a:spcPts val="0"/>
              </a:spcAft>
            </a:pPr>
            <a:r>
              <a:rPr lang="en-GB" sz="1000" dirty="0">
                <a:solidFill>
                  <a:schemeClr val="tx2">
                    <a:lumMod val="60000"/>
                    <a:lumOff val="40000"/>
                  </a:schemeClr>
                </a:solidFill>
                <a:latin typeface="+mn-lt"/>
                <a:cs typeface="Times New Roman" panose="02020603050405020304" pitchFamily="18" charset="0"/>
                <a:sym typeface="Symbol" panose="05050102010706020507" pitchFamily="18" charset="2"/>
              </a:rPr>
              <a:t>1 out of 4 SSA in operation  from OCT. 2021</a:t>
            </a:r>
          </a:p>
        </p:txBody>
      </p:sp>
      <p:sp>
        <p:nvSpPr>
          <p:cNvPr id="31" name="TextBox 30">
            <a:extLst>
              <a:ext uri="{FF2B5EF4-FFF2-40B4-BE49-F238E27FC236}">
                <a16:creationId xmlns:a16="http://schemas.microsoft.com/office/drawing/2014/main" id="{DEA603ED-1D2D-4301-93CA-4090D519DBA1}"/>
              </a:ext>
            </a:extLst>
          </p:cNvPr>
          <p:cNvSpPr txBox="1"/>
          <p:nvPr/>
        </p:nvSpPr>
        <p:spPr>
          <a:xfrm>
            <a:off x="3582977" y="6590249"/>
            <a:ext cx="1829666" cy="400110"/>
          </a:xfrm>
          <a:prstGeom prst="rect">
            <a:avLst/>
          </a:prstGeom>
          <a:noFill/>
        </p:spPr>
        <p:txBody>
          <a:bodyPr wrap="square" rtlCol="0">
            <a:spAutoFit/>
          </a:bodyPr>
          <a:lstStyle/>
          <a:p>
            <a:pPr>
              <a:spcAft>
                <a:spcPts val="0"/>
              </a:spcAft>
            </a:pPr>
            <a:r>
              <a:rPr lang="en-GB" sz="1000" dirty="0">
                <a:solidFill>
                  <a:schemeClr val="tx2">
                    <a:lumMod val="60000"/>
                    <a:lumOff val="40000"/>
                  </a:schemeClr>
                </a:solidFill>
                <a:latin typeface="+mn-lt"/>
                <a:cs typeface="Times New Roman" panose="02020603050405020304" pitchFamily="18" charset="0"/>
                <a:sym typeface="Symbol" panose="05050102010706020507" pitchFamily="18" charset="2"/>
              </a:rPr>
              <a:t>2 out of 4 SSA in operation  from OCT. 2022</a:t>
            </a:r>
          </a:p>
        </p:txBody>
      </p:sp>
      <p:sp>
        <p:nvSpPr>
          <p:cNvPr id="32" name="TextBox 31">
            <a:extLst>
              <a:ext uri="{FF2B5EF4-FFF2-40B4-BE49-F238E27FC236}">
                <a16:creationId xmlns:a16="http://schemas.microsoft.com/office/drawing/2014/main" id="{35776246-62DB-460A-9095-2ACF9B1E7058}"/>
              </a:ext>
            </a:extLst>
          </p:cNvPr>
          <p:cNvSpPr txBox="1"/>
          <p:nvPr/>
        </p:nvSpPr>
        <p:spPr>
          <a:xfrm>
            <a:off x="5832400" y="6591544"/>
            <a:ext cx="1961636" cy="400110"/>
          </a:xfrm>
          <a:prstGeom prst="rect">
            <a:avLst/>
          </a:prstGeom>
          <a:noFill/>
        </p:spPr>
        <p:txBody>
          <a:bodyPr wrap="square" rtlCol="0">
            <a:spAutoFit/>
          </a:bodyPr>
          <a:lstStyle/>
          <a:p>
            <a:pPr>
              <a:spcAft>
                <a:spcPts val="0"/>
              </a:spcAft>
            </a:pPr>
            <a:r>
              <a:rPr lang="en-GB" sz="1000" dirty="0">
                <a:solidFill>
                  <a:schemeClr val="tx2">
                    <a:lumMod val="60000"/>
                    <a:lumOff val="40000"/>
                  </a:schemeClr>
                </a:solidFill>
                <a:latin typeface="+mn-lt"/>
                <a:cs typeface="Times New Roman" panose="02020603050405020304" pitchFamily="18" charset="0"/>
                <a:sym typeface="Symbol" panose="05050102010706020507" pitchFamily="18" charset="2"/>
              </a:rPr>
              <a:t>4 out of 4 SSA in operation  from AUG. 2023</a:t>
            </a:r>
          </a:p>
        </p:txBody>
      </p:sp>
      <p:sp>
        <p:nvSpPr>
          <p:cNvPr id="33" name="TextBox 32">
            <a:extLst>
              <a:ext uri="{FF2B5EF4-FFF2-40B4-BE49-F238E27FC236}">
                <a16:creationId xmlns:a16="http://schemas.microsoft.com/office/drawing/2014/main" id="{A6D08764-2D28-49AB-8FE3-70C1AB03C7BF}"/>
              </a:ext>
            </a:extLst>
          </p:cNvPr>
          <p:cNvSpPr txBox="1"/>
          <p:nvPr/>
        </p:nvSpPr>
        <p:spPr>
          <a:xfrm>
            <a:off x="397592" y="4685945"/>
            <a:ext cx="2793271" cy="1938992"/>
          </a:xfrm>
          <a:prstGeom prst="rect">
            <a:avLst/>
          </a:prstGeom>
          <a:noFill/>
        </p:spPr>
        <p:txBody>
          <a:bodyPr wrap="square" rtlCol="0">
            <a:spAutoFit/>
          </a:bodyPr>
          <a:lstStyle/>
          <a:p>
            <a:pPr marL="228600" indent="-228600">
              <a:spcAft>
                <a:spcPts val="0"/>
              </a:spcAft>
              <a:buAutoNum type="arabicPlain" startAt="2022"/>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 </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3 failures on SSA , totalling 13%   of the total number of failures</a:t>
            </a:r>
          </a:p>
          <a:p>
            <a:pPr marL="912813" lvl="1" indent="-171450">
              <a:spcAft>
                <a:spcPts val="0"/>
              </a:spcAft>
              <a:buFont typeface="Arial" panose="020B0604020202020204" pitchFamily="34" charset="0"/>
              <a:buChar char="•"/>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2 </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trips on </a:t>
            </a: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s/n 01 	</a:t>
            </a:r>
          </a:p>
          <a:p>
            <a:pPr marL="912813" lvl="1" indent="-171450">
              <a:spcAft>
                <a:spcPts val="0"/>
              </a:spcAft>
              <a:buFont typeface="Arial" panose="020B0604020202020204" pitchFamily="34" charset="0"/>
              <a:buChar char="•"/>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1 </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trips on </a:t>
            </a: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s/n 03 </a:t>
            </a:r>
          </a:p>
          <a:p>
            <a:pPr>
              <a:spcAft>
                <a:spcPts val="0"/>
              </a:spcAft>
            </a:pPr>
            <a:endParaRPr lang="en-GB" sz="1200" dirty="0">
              <a:solidFill>
                <a:schemeClr val="accent3">
                  <a:lumMod val="50000"/>
                </a:schemeClr>
              </a:solidFill>
              <a:latin typeface="+mn-lt"/>
              <a:cs typeface="Times New Roman" panose="02020603050405020304" pitchFamily="18" charset="0"/>
              <a:sym typeface="Symbol" panose="05050102010706020507" pitchFamily="18" charset="2"/>
            </a:endParaRPr>
          </a:p>
          <a:p>
            <a:pPr>
              <a:spcAft>
                <a:spcPts val="0"/>
              </a:spcAft>
            </a:pP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2023</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 </a:t>
            </a: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7</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 failures on SSA always on</a:t>
            </a:r>
          </a:p>
          <a:p>
            <a:pPr marL="912813" lvl="1" indent="-171450">
              <a:spcAft>
                <a:spcPts val="0"/>
              </a:spcAft>
              <a:buFont typeface="Arial" panose="020B0604020202020204" pitchFamily="34" charset="0"/>
              <a:buChar char="•"/>
            </a:pPr>
            <a:r>
              <a:rPr lang="en-GB" sz="1200" b="1">
                <a:solidFill>
                  <a:schemeClr val="accent3">
                    <a:lumMod val="50000"/>
                  </a:schemeClr>
                </a:solidFill>
                <a:latin typeface="+mn-lt"/>
                <a:cs typeface="Times New Roman" panose="02020603050405020304" pitchFamily="18" charset="0"/>
                <a:sym typeface="Symbol" panose="05050102010706020507" pitchFamily="18" charset="2"/>
              </a:rPr>
              <a:t>7</a:t>
            </a:r>
            <a:r>
              <a:rPr lang="en-GB" sz="1200">
                <a:solidFill>
                  <a:schemeClr val="accent3">
                    <a:lumMod val="50000"/>
                  </a:schemeClr>
                </a:solidFill>
                <a:latin typeface="+mn-lt"/>
                <a:cs typeface="Times New Roman" panose="02020603050405020304" pitchFamily="18" charset="0"/>
                <a:sym typeface="Symbol" panose="05050102010706020507" pitchFamily="18" charset="2"/>
              </a:rPr>
              <a:t> </a:t>
            </a:r>
            <a:r>
              <a:rPr lang="en-GB" sz="1200" dirty="0">
                <a:solidFill>
                  <a:schemeClr val="accent3">
                    <a:lumMod val="50000"/>
                  </a:schemeClr>
                </a:solidFill>
                <a:latin typeface="+mn-lt"/>
                <a:cs typeface="Times New Roman" panose="02020603050405020304" pitchFamily="18" charset="0"/>
                <a:sym typeface="Symbol" panose="05050102010706020507" pitchFamily="18" charset="2"/>
              </a:rPr>
              <a:t>trips on </a:t>
            </a:r>
            <a:r>
              <a:rPr lang="en-GB" sz="1200" b="1" dirty="0">
                <a:solidFill>
                  <a:schemeClr val="accent3">
                    <a:lumMod val="50000"/>
                  </a:schemeClr>
                </a:solidFill>
                <a:latin typeface="+mn-lt"/>
                <a:cs typeface="Times New Roman" panose="02020603050405020304" pitchFamily="18" charset="0"/>
                <a:sym typeface="Symbol" panose="05050102010706020507" pitchFamily="18" charset="2"/>
              </a:rPr>
              <a:t>s/n 03</a:t>
            </a:r>
          </a:p>
          <a:p>
            <a:pPr>
              <a:spcAft>
                <a:spcPts val="0"/>
              </a:spcAft>
            </a:pPr>
            <a:endParaRPr lang="en-GB" sz="1200" dirty="0">
              <a:solidFill>
                <a:schemeClr val="accent3">
                  <a:lumMod val="50000"/>
                </a:schemeClr>
              </a:solidFill>
              <a:latin typeface="+mn-lt"/>
              <a:cs typeface="Times New Roman" panose="02020603050405020304" pitchFamily="18" charset="0"/>
              <a:sym typeface="Symbol" panose="05050102010706020507" pitchFamily="18" charset="2"/>
            </a:endParaRPr>
          </a:p>
          <a:p>
            <a:pPr>
              <a:spcAft>
                <a:spcPts val="0"/>
              </a:spcAft>
            </a:pPr>
            <a:r>
              <a:rPr lang="en-GB" sz="1200" b="1" dirty="0">
                <a:solidFill>
                  <a:srgbClr val="00B050"/>
                </a:solidFill>
                <a:latin typeface="+mn-lt"/>
                <a:cs typeface="Times New Roman" panose="02020603050405020304" pitchFamily="18" charset="0"/>
                <a:sym typeface="Symbol" panose="05050102010706020507" pitchFamily="18" charset="2"/>
              </a:rPr>
              <a:t>2024</a:t>
            </a:r>
            <a:r>
              <a:rPr lang="en-GB" sz="1200" dirty="0">
                <a:solidFill>
                  <a:srgbClr val="00B050"/>
                </a:solidFill>
                <a:latin typeface="+mn-lt"/>
                <a:cs typeface="Times New Roman" panose="02020603050405020304" pitchFamily="18" charset="0"/>
                <a:sym typeface="Symbol" panose="05050102010706020507" pitchFamily="18" charset="2"/>
              </a:rPr>
              <a:t> no failure, only 2 circulator arcs 	for a total of 1 hour of downtime  </a:t>
            </a:r>
          </a:p>
        </p:txBody>
      </p:sp>
      <p:pic>
        <p:nvPicPr>
          <p:cNvPr id="36" name="Picture 35">
            <a:extLst>
              <a:ext uri="{FF2B5EF4-FFF2-40B4-BE49-F238E27FC236}">
                <a16:creationId xmlns:a16="http://schemas.microsoft.com/office/drawing/2014/main" id="{D7FC5F6F-BA6C-427F-AC43-1A4E928A30AB}"/>
              </a:ext>
            </a:extLst>
          </p:cNvPr>
          <p:cNvPicPr>
            <a:picLocks noChangeAspect="1"/>
          </p:cNvPicPr>
          <p:nvPr/>
        </p:nvPicPr>
        <p:blipFill>
          <a:blip r:embed="rId7"/>
          <a:stretch>
            <a:fillRect/>
          </a:stretch>
        </p:blipFill>
        <p:spPr>
          <a:xfrm>
            <a:off x="3105459" y="6179251"/>
            <a:ext cx="381544" cy="393951"/>
          </a:xfrm>
          <a:prstGeom prst="rect">
            <a:avLst/>
          </a:prstGeom>
        </p:spPr>
      </p:pic>
    </p:spTree>
    <p:extLst>
      <p:ext uri="{BB962C8B-B14F-4D97-AF65-F5344CB8AC3E}">
        <p14:creationId xmlns:p14="http://schemas.microsoft.com/office/powerpoint/2010/main" val="233514336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36098-6433-46BB-AEC2-1FC75B631EF0}"/>
              </a:ext>
            </a:extLst>
          </p:cNvPr>
          <p:cNvSpPr>
            <a:spLocks noGrp="1"/>
          </p:cNvSpPr>
          <p:nvPr>
            <p:ph type="title"/>
          </p:nvPr>
        </p:nvSpPr>
        <p:spPr/>
        <p:txBody>
          <a:bodyPr/>
          <a:lstStyle/>
          <a:p>
            <a:r>
              <a:rPr lang="en-US" dirty="0"/>
              <a:t>SSA Reliability</a:t>
            </a:r>
          </a:p>
        </p:txBody>
      </p:sp>
      <p:sp>
        <p:nvSpPr>
          <p:cNvPr id="4" name="Slide Number Placeholder 3">
            <a:extLst>
              <a:ext uri="{FF2B5EF4-FFF2-40B4-BE49-F238E27FC236}">
                <a16:creationId xmlns:a16="http://schemas.microsoft.com/office/drawing/2014/main" id="{92955795-1CFD-4535-BFB1-122FAB0315EC}"/>
              </a:ext>
            </a:extLst>
          </p:cNvPr>
          <p:cNvSpPr>
            <a:spLocks noGrp="1"/>
          </p:cNvSpPr>
          <p:nvPr>
            <p:ph type="sldNum" sz="quarter" idx="10"/>
          </p:nvPr>
        </p:nvSpPr>
        <p:spPr/>
        <p:txBody>
          <a:bodyPr/>
          <a:lstStyle/>
          <a:p>
            <a:pPr>
              <a:defRPr/>
            </a:pPr>
            <a:fld id="{E0F9B30C-6400-4A83-83AA-C78841DAE5DD}" type="slidenum">
              <a:rPr lang="it-IT" altLang="it-IT" smtClean="0"/>
              <a:pPr>
                <a:defRPr/>
              </a:pPr>
              <a:t>24</a:t>
            </a:fld>
            <a:endParaRPr lang="it-IT" altLang="it-IT" dirty="0"/>
          </a:p>
        </p:txBody>
      </p:sp>
      <p:sp>
        <p:nvSpPr>
          <p:cNvPr id="5" name="TextBox 4">
            <a:extLst>
              <a:ext uri="{FF2B5EF4-FFF2-40B4-BE49-F238E27FC236}">
                <a16:creationId xmlns:a16="http://schemas.microsoft.com/office/drawing/2014/main" id="{4270FDF3-6111-461B-B78A-376D04400A8E}"/>
              </a:ext>
            </a:extLst>
          </p:cNvPr>
          <p:cNvSpPr txBox="1"/>
          <p:nvPr/>
        </p:nvSpPr>
        <p:spPr>
          <a:xfrm>
            <a:off x="719832" y="1259557"/>
            <a:ext cx="8856984" cy="3539430"/>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To date 9 SSA failures occurred during the Elettra operation:</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 </a:t>
            </a:r>
          </a:p>
          <a:p>
            <a:pPr lvl="1">
              <a:spcAft>
                <a:spcPts val="0"/>
              </a:spcAft>
            </a:pPr>
            <a:r>
              <a:rPr lang="en-GB" sz="1400" dirty="0">
                <a:solidFill>
                  <a:schemeClr val="tx1"/>
                </a:solidFill>
                <a:latin typeface="+mn-lt"/>
                <a:cs typeface="Times New Roman" panose="02020603050405020304" pitchFamily="18" charset="0"/>
                <a:sym typeface="Symbol" panose="05050102010706020507" pitchFamily="18" charset="2"/>
              </a:rPr>
              <a:t>CRE-331M- 01   2 failures </a:t>
            </a:r>
            <a:r>
              <a:rPr lang="en-GB" sz="1400" dirty="0">
                <a:solidFill>
                  <a:srgbClr val="00B050"/>
                </a:solidFill>
                <a:latin typeface="+mn-lt"/>
                <a:cs typeface="Times New Roman" panose="02020603050405020304" pitchFamily="18" charset="0"/>
                <a:sym typeface="Symbol" panose="05050102010706020507" pitchFamily="18" charset="2"/>
              </a:rPr>
              <a:t>due to the 3 phases relay left  with the minimum selectable time delay. 				Raised to 1s and no further troubles.  All next SSA relays have been at once set.  </a:t>
            </a:r>
          </a:p>
          <a:p>
            <a:pPr lvl="1">
              <a:spcAft>
                <a:spcPts val="0"/>
              </a:spcAft>
            </a:pPr>
            <a:r>
              <a:rPr lang="en-GB" sz="1400" dirty="0">
                <a:solidFill>
                  <a:srgbClr val="00B050"/>
                </a:solidFill>
                <a:latin typeface="+mn-lt"/>
                <a:cs typeface="Times New Roman" panose="02020603050405020304" pitchFamily="18" charset="0"/>
                <a:sym typeface="Symbol" panose="05050102010706020507" pitchFamily="18" charset="2"/>
              </a:rPr>
              <a:t>				</a:t>
            </a:r>
            <a:r>
              <a:rPr lang="en-GB" sz="1400" dirty="0">
                <a:solidFill>
                  <a:schemeClr val="tx1"/>
                </a:solidFill>
                <a:latin typeface="+mn-lt"/>
                <a:cs typeface="Times New Roman" panose="02020603050405020304" pitchFamily="18" charset="0"/>
                <a:sym typeface="Symbol" panose="05050102010706020507" pitchFamily="18" charset="2"/>
              </a:rPr>
              <a:t>No more failures after this one.  </a:t>
            </a:r>
          </a:p>
          <a:p>
            <a:pPr lvl="1">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lvl="1">
              <a:spcAft>
                <a:spcPts val="0"/>
              </a:spcAft>
            </a:pPr>
            <a:r>
              <a:rPr lang="en-GB" sz="1400" dirty="0">
                <a:solidFill>
                  <a:schemeClr val="tx1"/>
                </a:solidFill>
                <a:cs typeface="Times New Roman" panose="02020603050405020304" pitchFamily="18" charset="0"/>
                <a:sym typeface="Symbol" panose="05050102010706020507" pitchFamily="18" charset="2"/>
              </a:rPr>
              <a:t>CRE-331M- 03   7 failures as follows:</a:t>
            </a:r>
          </a:p>
          <a:p>
            <a:pPr lvl="1">
              <a:spcAft>
                <a:spcPts val="0"/>
              </a:spcAft>
            </a:pPr>
            <a:r>
              <a:rPr lang="en-GB" sz="1400" dirty="0">
                <a:solidFill>
                  <a:srgbClr val="0070C0"/>
                </a:solidFill>
                <a:cs typeface="Times New Roman" panose="02020603050405020304" pitchFamily="18" charset="0"/>
                <a:sym typeface="Symbol" panose="05050102010706020507" pitchFamily="18" charset="2"/>
              </a:rPr>
              <a:t>				</a:t>
            </a:r>
            <a:r>
              <a:rPr lang="en-GB" sz="1400" dirty="0">
                <a:solidFill>
                  <a:srgbClr val="00B050"/>
                </a:solidFill>
                <a:cs typeface="Times New Roman" panose="02020603050405020304" pitchFamily="18" charset="0"/>
                <a:sym typeface="Symbol" panose="05050102010706020507" pitchFamily="18" charset="2"/>
              </a:rPr>
              <a:t>1 failure due to the local computer Windows update. Elettra fault keeping open </a:t>
            </a:r>
          </a:p>
          <a:p>
            <a:pPr lvl="1">
              <a:spcAft>
                <a:spcPts val="0"/>
              </a:spcAft>
            </a:pPr>
            <a:r>
              <a:rPr lang="en-GB" sz="1400" dirty="0">
                <a:solidFill>
                  <a:srgbClr val="00B050"/>
                </a:solidFill>
                <a:cs typeface="Times New Roman" panose="02020603050405020304" pitchFamily="18" charset="0"/>
                <a:sym typeface="Symbol" panose="05050102010706020507" pitchFamily="18" charset="2"/>
              </a:rPr>
              <a:t>				some Ethernet connection.</a:t>
            </a:r>
          </a:p>
          <a:p>
            <a:pPr lvl="1">
              <a:spcAft>
                <a:spcPts val="0"/>
              </a:spcAft>
            </a:pPr>
            <a:r>
              <a:rPr lang="en-GB" sz="1400" dirty="0">
                <a:solidFill>
                  <a:srgbClr val="0070C0"/>
                </a:solidFill>
                <a:cs typeface="Times New Roman" panose="02020603050405020304" pitchFamily="18" charset="0"/>
                <a:sym typeface="Symbol" panose="05050102010706020507" pitchFamily="18" charset="2"/>
              </a:rPr>
              <a:t>				</a:t>
            </a:r>
            <a:r>
              <a:rPr lang="en-GB" sz="1400" dirty="0">
                <a:solidFill>
                  <a:schemeClr val="accent2">
                    <a:lumMod val="75000"/>
                  </a:schemeClr>
                </a:solidFill>
                <a:cs typeface="Times New Roman" panose="02020603050405020304" pitchFamily="18" charset="0"/>
                <a:sym typeface="Symbol" panose="05050102010706020507" pitchFamily="18" charset="2"/>
              </a:rPr>
              <a:t>6 failures due to spurious “module connection”, “water leak” and “temperature 					sensor” interlocks.</a:t>
            </a:r>
          </a:p>
          <a:p>
            <a:pPr lvl="1">
              <a:spcAft>
                <a:spcPts val="0"/>
              </a:spcAft>
            </a:pPr>
            <a:endParaRPr lang="en-GB" sz="1400" dirty="0">
              <a:solidFill>
                <a:srgbClr val="0070C0"/>
              </a:solidFill>
              <a:cs typeface="Times New Roman" panose="02020603050405020304" pitchFamily="18" charset="0"/>
              <a:sym typeface="Symbol" panose="05050102010706020507" pitchFamily="18" charset="2"/>
            </a:endParaRPr>
          </a:p>
          <a:p>
            <a:pPr lvl="1">
              <a:spcAft>
                <a:spcPts val="0"/>
              </a:spcAft>
            </a:pPr>
            <a:r>
              <a:rPr lang="en-GB" sz="1400" dirty="0">
                <a:solidFill>
                  <a:schemeClr val="tx1"/>
                </a:solidFill>
                <a:cs typeface="Times New Roman" panose="02020603050405020304" pitchFamily="18" charset="0"/>
                <a:sym typeface="Symbol" panose="05050102010706020507" pitchFamily="18" charset="2"/>
              </a:rPr>
              <a:t>CRE-331M- 04   0 failure.</a:t>
            </a:r>
          </a:p>
          <a:p>
            <a:pPr lvl="1">
              <a:spcAft>
                <a:spcPts val="0"/>
              </a:spcAft>
            </a:pPr>
            <a:endParaRPr lang="en-GB" sz="1400" dirty="0">
              <a:solidFill>
                <a:srgbClr val="0070C0"/>
              </a:solidFill>
              <a:cs typeface="Times New Roman" panose="02020603050405020304" pitchFamily="18" charset="0"/>
              <a:sym typeface="Symbol" panose="05050102010706020507" pitchFamily="18" charset="2"/>
            </a:endParaRPr>
          </a:p>
          <a:p>
            <a:pPr lvl="1">
              <a:spcAft>
                <a:spcPts val="0"/>
              </a:spcAft>
            </a:pPr>
            <a:r>
              <a:rPr lang="en-GB" sz="1400" dirty="0">
                <a:solidFill>
                  <a:schemeClr val="tx1"/>
                </a:solidFill>
                <a:cs typeface="Times New Roman" panose="02020603050405020304" pitchFamily="18" charset="0"/>
                <a:sym typeface="Symbol" panose="05050102010706020507" pitchFamily="18" charset="2"/>
              </a:rPr>
              <a:t>CRE-331M- 05   0 failure </a:t>
            </a:r>
            <a:r>
              <a:rPr lang="en-GB" sz="1400" dirty="0">
                <a:solidFill>
                  <a:srgbClr val="00B050"/>
                </a:solidFill>
                <a:cs typeface="Times New Roman" panose="02020603050405020304" pitchFamily="18" charset="0"/>
                <a:sym typeface="Symbol" panose="05050102010706020507" pitchFamily="18" charset="2"/>
              </a:rPr>
              <a:t>but some interlocks were by-passed pending the CRE-331M-03 						troubleshooting. Interlock’s by-pass done in full agreement with Cryoelectra.</a:t>
            </a:r>
          </a:p>
        </p:txBody>
      </p:sp>
      <p:sp>
        <p:nvSpPr>
          <p:cNvPr id="35" name="TextBox 34">
            <a:extLst>
              <a:ext uri="{FF2B5EF4-FFF2-40B4-BE49-F238E27FC236}">
                <a16:creationId xmlns:a16="http://schemas.microsoft.com/office/drawing/2014/main" id="{84A47FD2-FDCD-4F6C-A46A-9BFD9A29868E}"/>
              </a:ext>
            </a:extLst>
          </p:cNvPr>
          <p:cNvSpPr txBox="1"/>
          <p:nvPr/>
        </p:nvSpPr>
        <p:spPr>
          <a:xfrm>
            <a:off x="827844" y="5131043"/>
            <a:ext cx="8424936" cy="2031325"/>
          </a:xfrm>
          <a:prstGeom prst="rect">
            <a:avLst/>
          </a:prstGeom>
          <a:solidFill>
            <a:schemeClr val="bg1"/>
          </a:solidFill>
        </p:spPr>
        <p:txBody>
          <a:bodyPr wrap="square" rtlCol="0">
            <a:spAutoFit/>
          </a:bodyPr>
          <a:lstStyle/>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We got more “annoyance” than real hardware SSA failures but the impact has been significant being in run-time. The beam was lost to the user. On the contrary the electronic tube amplifier’s failures were only hardware ones and time consuming to be solved. </a:t>
            </a: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During run-time the “reset &amp; start” ASAP procedure is often applied and his is not the best way to debug issues.</a:t>
            </a: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On top of this the SSA test during the shut-down time was restricted due to the electricity budget and the radioprotection safety constraints. </a:t>
            </a: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Cryoelectra provided the highest availability and collaboration to the troubleshooting. </a:t>
            </a: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Together we learned how to better operate the machine.</a:t>
            </a:r>
          </a:p>
        </p:txBody>
      </p:sp>
    </p:spTree>
    <p:extLst>
      <p:ext uri="{BB962C8B-B14F-4D97-AF65-F5344CB8AC3E}">
        <p14:creationId xmlns:p14="http://schemas.microsoft.com/office/powerpoint/2010/main" val="2924061330"/>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36098-6433-46BB-AEC2-1FC75B631EF0}"/>
              </a:ext>
            </a:extLst>
          </p:cNvPr>
          <p:cNvSpPr>
            <a:spLocks noGrp="1"/>
          </p:cNvSpPr>
          <p:nvPr>
            <p:ph type="title"/>
          </p:nvPr>
        </p:nvSpPr>
        <p:spPr/>
        <p:txBody>
          <a:bodyPr/>
          <a:lstStyle/>
          <a:p>
            <a:r>
              <a:rPr lang="en-US" dirty="0"/>
              <a:t>SSA issues solution</a:t>
            </a:r>
          </a:p>
        </p:txBody>
      </p:sp>
      <p:sp>
        <p:nvSpPr>
          <p:cNvPr id="4" name="Slide Number Placeholder 3">
            <a:extLst>
              <a:ext uri="{FF2B5EF4-FFF2-40B4-BE49-F238E27FC236}">
                <a16:creationId xmlns:a16="http://schemas.microsoft.com/office/drawing/2014/main" id="{92955795-1CFD-4535-BFB1-122FAB0315EC}"/>
              </a:ext>
            </a:extLst>
          </p:cNvPr>
          <p:cNvSpPr>
            <a:spLocks noGrp="1"/>
          </p:cNvSpPr>
          <p:nvPr>
            <p:ph type="sldNum" sz="quarter" idx="10"/>
          </p:nvPr>
        </p:nvSpPr>
        <p:spPr/>
        <p:txBody>
          <a:bodyPr/>
          <a:lstStyle/>
          <a:p>
            <a:pPr>
              <a:defRPr/>
            </a:pPr>
            <a:fld id="{E0F9B30C-6400-4A83-83AA-C78841DAE5DD}" type="slidenum">
              <a:rPr lang="it-IT" altLang="it-IT" smtClean="0"/>
              <a:pPr>
                <a:defRPr/>
              </a:pPr>
              <a:t>25</a:t>
            </a:fld>
            <a:endParaRPr lang="it-IT" altLang="it-IT" dirty="0"/>
          </a:p>
        </p:txBody>
      </p:sp>
      <p:sp>
        <p:nvSpPr>
          <p:cNvPr id="5" name="TextBox 4">
            <a:extLst>
              <a:ext uri="{FF2B5EF4-FFF2-40B4-BE49-F238E27FC236}">
                <a16:creationId xmlns:a16="http://schemas.microsoft.com/office/drawing/2014/main" id="{4270FDF3-6111-461B-B78A-376D04400A8E}"/>
              </a:ext>
            </a:extLst>
          </p:cNvPr>
          <p:cNvSpPr txBox="1"/>
          <p:nvPr/>
        </p:nvSpPr>
        <p:spPr>
          <a:xfrm>
            <a:off x="665826" y="1185532"/>
            <a:ext cx="8478942" cy="2462213"/>
          </a:xfrm>
          <a:prstGeom prst="rect">
            <a:avLst/>
          </a:prstGeom>
          <a:noFill/>
        </p:spPr>
        <p:txBody>
          <a:bodyPr wrap="square" rtlCol="0">
            <a:spAutoFit/>
          </a:bodyPr>
          <a:lstStyle/>
          <a:p>
            <a:pPr>
              <a:lnSpc>
                <a:spcPct val="150000"/>
              </a:lnSpc>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All the trips were due to false positive interlock. </a:t>
            </a:r>
          </a:p>
          <a:p>
            <a:pPr>
              <a:lnSpc>
                <a:spcPct val="150000"/>
              </a:lnSpc>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Some EM leakage &gt; 100 V/m ( even 3 times larger) was detected in the RF rack.  </a:t>
            </a:r>
          </a:p>
          <a:p>
            <a:pPr>
              <a:lnSpc>
                <a:spcPct val="150000"/>
              </a:lnSpc>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The EM leakage could affect the inductive and capacitive sensors deployed for the “module connect” and  “water leak” interlocks.</a:t>
            </a:r>
          </a:p>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r>
              <a:rPr lang="en-GB" sz="1400" dirty="0">
                <a:solidFill>
                  <a:srgbClr val="00B050"/>
                </a:solidFill>
                <a:latin typeface="+mn-lt"/>
                <a:cs typeface="Times New Roman" panose="02020603050405020304" pitchFamily="18" charset="0"/>
                <a:sym typeface="Symbol" panose="05050102010706020507" pitchFamily="18" charset="2"/>
              </a:rPr>
              <a:t>Solution:</a:t>
            </a:r>
          </a:p>
          <a:p>
            <a:pPr>
              <a:spcAft>
                <a:spcPts val="0"/>
              </a:spcAft>
            </a:pPr>
            <a:endParaRPr lang="en-GB" sz="1400" dirty="0">
              <a:solidFill>
                <a:srgbClr val="00B050"/>
              </a:solidFill>
              <a:latin typeface="+mn-lt"/>
              <a:cs typeface="Times New Roman" panose="02020603050405020304" pitchFamily="18" charset="0"/>
              <a:sym typeface="Symbol" panose="05050102010706020507" pitchFamily="18" charset="2"/>
            </a:endParaRPr>
          </a:p>
          <a:p>
            <a:pPr marL="285750" indent="-285750">
              <a:spcAft>
                <a:spcPts val="0"/>
              </a:spcAft>
              <a:buFont typeface="Wingdings" panose="05000000000000000000" pitchFamily="2" charset="2"/>
              <a:buChar char="ü"/>
            </a:pPr>
            <a:r>
              <a:rPr lang="en-GB" sz="1400" dirty="0">
                <a:solidFill>
                  <a:srgbClr val="00B050"/>
                </a:solidFill>
                <a:latin typeface="+mn-lt"/>
                <a:cs typeface="Times New Roman" panose="02020603050405020304" pitchFamily="18" charset="0"/>
                <a:sym typeface="Symbol" panose="05050102010706020507" pitchFamily="18" charset="2"/>
              </a:rPr>
              <a:t>“Module connect” interlock passivated during the SSA operation (new firmware) </a:t>
            </a:r>
          </a:p>
          <a:p>
            <a:pPr marL="285750" indent="-285750">
              <a:spcAft>
                <a:spcPts val="0"/>
              </a:spcAft>
              <a:buFont typeface="Wingdings" panose="05000000000000000000" pitchFamily="2" charset="2"/>
              <a:buChar char="ü"/>
            </a:pPr>
            <a:r>
              <a:rPr lang="en-GB" sz="1400" dirty="0">
                <a:solidFill>
                  <a:srgbClr val="00B050"/>
                </a:solidFill>
                <a:latin typeface="+mn-lt"/>
                <a:cs typeface="Times New Roman" panose="02020603050405020304" pitchFamily="18" charset="0"/>
                <a:sym typeface="Symbol" panose="05050102010706020507" pitchFamily="18" charset="2"/>
              </a:rPr>
              <a:t>“Water leakage” capacitive sensors replaced with mechanical float switch (hardware changes)</a:t>
            </a:r>
          </a:p>
        </p:txBody>
      </p:sp>
      <p:pic>
        <p:nvPicPr>
          <p:cNvPr id="7" name="Picture 6">
            <a:extLst>
              <a:ext uri="{FF2B5EF4-FFF2-40B4-BE49-F238E27FC236}">
                <a16:creationId xmlns:a16="http://schemas.microsoft.com/office/drawing/2014/main" id="{609D1031-A6B5-4474-BA64-91E77541A3AA}"/>
              </a:ext>
            </a:extLst>
          </p:cNvPr>
          <p:cNvPicPr>
            <a:picLocks noChangeAspect="1"/>
          </p:cNvPicPr>
          <p:nvPr/>
        </p:nvPicPr>
        <p:blipFill>
          <a:blip r:embed="rId2"/>
          <a:stretch>
            <a:fillRect/>
          </a:stretch>
        </p:blipFill>
        <p:spPr>
          <a:xfrm>
            <a:off x="1008450" y="3911930"/>
            <a:ext cx="4184879" cy="2031325"/>
          </a:xfrm>
          <a:prstGeom prst="rect">
            <a:avLst/>
          </a:prstGeom>
        </p:spPr>
      </p:pic>
      <p:sp>
        <p:nvSpPr>
          <p:cNvPr id="11" name="Content Placeholder 2">
            <a:extLst>
              <a:ext uri="{FF2B5EF4-FFF2-40B4-BE49-F238E27FC236}">
                <a16:creationId xmlns:a16="http://schemas.microsoft.com/office/drawing/2014/main" id="{98D87406-CF34-46B3-9055-076BCD45512B}"/>
              </a:ext>
            </a:extLst>
          </p:cNvPr>
          <p:cNvSpPr txBox="1">
            <a:spLocks/>
          </p:cNvSpPr>
          <p:nvPr/>
        </p:nvSpPr>
        <p:spPr bwMode="auto">
          <a:xfrm>
            <a:off x="1799952" y="5969397"/>
            <a:ext cx="1656184" cy="3600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200" i="1" kern="0" dirty="0">
                <a:solidFill>
                  <a:schemeClr val="accent5">
                    <a:lumMod val="50000"/>
                  </a:schemeClr>
                </a:solidFill>
              </a:rPr>
              <a:t>Capacitive Sensors</a:t>
            </a:r>
          </a:p>
        </p:txBody>
      </p:sp>
      <p:sp>
        <p:nvSpPr>
          <p:cNvPr id="12" name="TextBox 11">
            <a:extLst>
              <a:ext uri="{FF2B5EF4-FFF2-40B4-BE49-F238E27FC236}">
                <a16:creationId xmlns:a16="http://schemas.microsoft.com/office/drawing/2014/main" id="{04F1CF0B-E084-4C9D-8A0D-A5A136A9CF55}"/>
              </a:ext>
            </a:extLst>
          </p:cNvPr>
          <p:cNvSpPr txBox="1"/>
          <p:nvPr/>
        </p:nvSpPr>
        <p:spPr>
          <a:xfrm>
            <a:off x="1079872" y="6318300"/>
            <a:ext cx="8352342" cy="1098827"/>
          </a:xfrm>
          <a:prstGeom prst="rect">
            <a:avLst/>
          </a:prstGeom>
          <a:solidFill>
            <a:schemeClr val="bg1"/>
          </a:solidFill>
        </p:spPr>
        <p:txBody>
          <a:bodyPr wrap="square" rtlCol="0">
            <a:spAutoFit/>
          </a:bodyPr>
          <a:lstStyle/>
          <a:p>
            <a:pPr>
              <a:lnSpc>
                <a:spcPct val="150000"/>
              </a:lnSpc>
              <a:spcAft>
                <a:spcPts val="600"/>
              </a:spcAft>
            </a:pPr>
            <a:r>
              <a:rPr lang="en-GB" sz="1400" dirty="0">
                <a:solidFill>
                  <a:srgbClr val="0070C0"/>
                </a:solidFill>
                <a:latin typeface="+mn-lt"/>
                <a:cs typeface="Times New Roman" panose="02020603050405020304" pitchFamily="18" charset="0"/>
                <a:sym typeface="Symbol" panose="05050102010706020507" pitchFamily="18" charset="2"/>
              </a:rPr>
              <a:t>It seems that simpler procedure and components are the best choice for this machines.</a:t>
            </a:r>
          </a:p>
          <a:p>
            <a:pPr>
              <a:lnSpc>
                <a:spcPct val="150000"/>
              </a:lnSpc>
              <a:spcAft>
                <a:spcPts val="600"/>
              </a:spcAft>
            </a:pPr>
            <a:r>
              <a:rPr lang="en-GB" sz="1400" dirty="0">
                <a:solidFill>
                  <a:srgbClr val="0070C0"/>
                </a:solidFill>
                <a:latin typeface="+mn-lt"/>
                <a:cs typeface="Times New Roman" panose="02020603050405020304" pitchFamily="18" charset="0"/>
                <a:sym typeface="Symbol" panose="05050102010706020507" pitchFamily="18" charset="2"/>
              </a:rPr>
              <a:t>The interlock occurred only on CRE-331M-03 and CRE-331M-05 and the SSA upgrade was performed on all the SSAs.</a:t>
            </a:r>
          </a:p>
        </p:txBody>
      </p:sp>
      <p:pic>
        <p:nvPicPr>
          <p:cNvPr id="10" name="Picture 9">
            <a:extLst>
              <a:ext uri="{FF2B5EF4-FFF2-40B4-BE49-F238E27FC236}">
                <a16:creationId xmlns:a16="http://schemas.microsoft.com/office/drawing/2014/main" id="{0D3C1036-75BD-4FCE-AFF4-3838C26A9ED8}"/>
              </a:ext>
            </a:extLst>
          </p:cNvPr>
          <p:cNvPicPr>
            <a:picLocks noChangeAspect="1"/>
          </p:cNvPicPr>
          <p:nvPr/>
        </p:nvPicPr>
        <p:blipFill>
          <a:blip r:embed="rId3"/>
          <a:stretch>
            <a:fillRect/>
          </a:stretch>
        </p:blipFill>
        <p:spPr>
          <a:xfrm>
            <a:off x="5472360" y="3905973"/>
            <a:ext cx="3277618" cy="1870142"/>
          </a:xfrm>
          <a:prstGeom prst="rect">
            <a:avLst/>
          </a:prstGeom>
        </p:spPr>
      </p:pic>
      <p:sp>
        <p:nvSpPr>
          <p:cNvPr id="15" name="Content Placeholder 2">
            <a:extLst>
              <a:ext uri="{FF2B5EF4-FFF2-40B4-BE49-F238E27FC236}">
                <a16:creationId xmlns:a16="http://schemas.microsoft.com/office/drawing/2014/main" id="{3B58F988-A1C3-4FC4-BCC1-EF75FB72688F}"/>
              </a:ext>
            </a:extLst>
          </p:cNvPr>
          <p:cNvSpPr txBox="1">
            <a:spLocks/>
          </p:cNvSpPr>
          <p:nvPr/>
        </p:nvSpPr>
        <p:spPr bwMode="auto">
          <a:xfrm>
            <a:off x="6539570" y="5933371"/>
            <a:ext cx="1143197" cy="3600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200" i="1" kern="0" dirty="0">
                <a:solidFill>
                  <a:schemeClr val="accent5">
                    <a:lumMod val="50000"/>
                  </a:schemeClr>
                </a:solidFill>
              </a:rPr>
              <a:t>Float switch</a:t>
            </a:r>
          </a:p>
        </p:txBody>
      </p:sp>
    </p:spTree>
    <p:extLst>
      <p:ext uri="{BB962C8B-B14F-4D97-AF65-F5344CB8AC3E}">
        <p14:creationId xmlns:p14="http://schemas.microsoft.com/office/powerpoint/2010/main" val="292460235"/>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36098-6433-46BB-AEC2-1FC75B631EF0}"/>
              </a:ext>
            </a:extLst>
          </p:cNvPr>
          <p:cNvSpPr>
            <a:spLocks noGrp="1"/>
          </p:cNvSpPr>
          <p:nvPr>
            <p:ph type="title"/>
          </p:nvPr>
        </p:nvSpPr>
        <p:spPr/>
        <p:txBody>
          <a:bodyPr/>
          <a:lstStyle/>
          <a:p>
            <a:r>
              <a:rPr lang="en-US" dirty="0"/>
              <a:t>SSA issues mitigation</a:t>
            </a:r>
          </a:p>
        </p:txBody>
      </p:sp>
      <p:sp>
        <p:nvSpPr>
          <p:cNvPr id="4" name="Slide Number Placeholder 3">
            <a:extLst>
              <a:ext uri="{FF2B5EF4-FFF2-40B4-BE49-F238E27FC236}">
                <a16:creationId xmlns:a16="http://schemas.microsoft.com/office/drawing/2014/main" id="{92955795-1CFD-4535-BFB1-122FAB0315EC}"/>
              </a:ext>
            </a:extLst>
          </p:cNvPr>
          <p:cNvSpPr>
            <a:spLocks noGrp="1"/>
          </p:cNvSpPr>
          <p:nvPr>
            <p:ph type="sldNum" sz="quarter" idx="10"/>
          </p:nvPr>
        </p:nvSpPr>
        <p:spPr/>
        <p:txBody>
          <a:bodyPr/>
          <a:lstStyle/>
          <a:p>
            <a:pPr>
              <a:defRPr/>
            </a:pPr>
            <a:fld id="{E0F9B30C-6400-4A83-83AA-C78841DAE5DD}" type="slidenum">
              <a:rPr lang="it-IT" altLang="it-IT" smtClean="0"/>
              <a:pPr>
                <a:defRPr/>
              </a:pPr>
              <a:t>26</a:t>
            </a:fld>
            <a:endParaRPr lang="it-IT" altLang="it-IT" dirty="0"/>
          </a:p>
        </p:txBody>
      </p:sp>
      <p:sp>
        <p:nvSpPr>
          <p:cNvPr id="5" name="TextBox 4">
            <a:extLst>
              <a:ext uri="{FF2B5EF4-FFF2-40B4-BE49-F238E27FC236}">
                <a16:creationId xmlns:a16="http://schemas.microsoft.com/office/drawing/2014/main" id="{4270FDF3-6111-461B-B78A-376D04400A8E}"/>
              </a:ext>
            </a:extLst>
          </p:cNvPr>
          <p:cNvSpPr txBox="1"/>
          <p:nvPr/>
        </p:nvSpPr>
        <p:spPr>
          <a:xfrm>
            <a:off x="896645" y="1233495"/>
            <a:ext cx="7956884" cy="523220"/>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That’s the “temperature sensor” interlock could be affected by some EM leakage but also by the proper mechanical connection of the Module towards the waveguide combiner.  </a:t>
            </a:r>
          </a:p>
        </p:txBody>
      </p:sp>
      <p:sp>
        <p:nvSpPr>
          <p:cNvPr id="24" name="TextBox 23">
            <a:extLst>
              <a:ext uri="{FF2B5EF4-FFF2-40B4-BE49-F238E27FC236}">
                <a16:creationId xmlns:a16="http://schemas.microsoft.com/office/drawing/2014/main" id="{817D3FFF-C594-475C-BD12-1085FED2371C}"/>
              </a:ext>
            </a:extLst>
          </p:cNvPr>
          <p:cNvSpPr txBox="1"/>
          <p:nvPr/>
        </p:nvSpPr>
        <p:spPr>
          <a:xfrm>
            <a:off x="810665" y="5875413"/>
            <a:ext cx="8406112" cy="1384995"/>
          </a:xfrm>
          <a:prstGeom prst="rect">
            <a:avLst/>
          </a:prstGeom>
          <a:solidFill>
            <a:schemeClr val="bg1"/>
          </a:solidFill>
        </p:spPr>
        <p:txBody>
          <a:bodyPr wrap="square" rtlCol="0">
            <a:spAutoFit/>
          </a:bodyPr>
          <a:lstStyle/>
          <a:p>
            <a:pPr>
              <a:spcAft>
                <a:spcPts val="0"/>
              </a:spcAft>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The 16 temperature sensors data log shows a initial drift of one temperature ( Module7 – light blue trace). Module data – transistors current and voltage , output and reflected power -  are fine but suddenly the temperature departs beyond the interlock threshold and the SSA stops.</a:t>
            </a:r>
          </a:p>
          <a:p>
            <a:pPr>
              <a:spcAft>
                <a:spcPts val="0"/>
              </a:spcAft>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The temperature data acquisition filtering has been increased but the proper coupling between the module and the wave guide can be the keystone.</a:t>
            </a: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endParaRPr lang="en-GB" sz="1400" dirty="0">
              <a:solidFill>
                <a:schemeClr val="accent3">
                  <a:lumMod val="50000"/>
                </a:schemeClr>
              </a:solidFill>
              <a:latin typeface="+mn-lt"/>
              <a:cs typeface="Times New Roman" panose="02020603050405020304" pitchFamily="18" charset="0"/>
              <a:sym typeface="Symbol" panose="05050102010706020507" pitchFamily="18" charset="2"/>
            </a:endParaRPr>
          </a:p>
        </p:txBody>
      </p:sp>
      <p:pic>
        <p:nvPicPr>
          <p:cNvPr id="6" name="Picture 5">
            <a:extLst>
              <a:ext uri="{FF2B5EF4-FFF2-40B4-BE49-F238E27FC236}">
                <a16:creationId xmlns:a16="http://schemas.microsoft.com/office/drawing/2014/main" id="{31807B25-8B3F-4F29-B85A-7705064547F7}"/>
              </a:ext>
            </a:extLst>
          </p:cNvPr>
          <p:cNvPicPr>
            <a:picLocks noChangeAspect="1"/>
          </p:cNvPicPr>
          <p:nvPr/>
        </p:nvPicPr>
        <p:blipFill>
          <a:blip r:embed="rId2"/>
          <a:stretch>
            <a:fillRect/>
          </a:stretch>
        </p:blipFill>
        <p:spPr>
          <a:xfrm>
            <a:off x="1085051" y="1849129"/>
            <a:ext cx="3924436" cy="3861416"/>
          </a:xfrm>
          <a:prstGeom prst="rect">
            <a:avLst/>
          </a:prstGeom>
        </p:spPr>
      </p:pic>
      <p:pic>
        <p:nvPicPr>
          <p:cNvPr id="8" name="Picture 7">
            <a:extLst>
              <a:ext uri="{FF2B5EF4-FFF2-40B4-BE49-F238E27FC236}">
                <a16:creationId xmlns:a16="http://schemas.microsoft.com/office/drawing/2014/main" id="{71E15DA8-9F0C-4B00-97A0-0899975A234B}"/>
              </a:ext>
            </a:extLst>
          </p:cNvPr>
          <p:cNvPicPr>
            <a:picLocks noChangeAspect="1"/>
          </p:cNvPicPr>
          <p:nvPr/>
        </p:nvPicPr>
        <p:blipFill>
          <a:blip r:embed="rId3"/>
          <a:stretch>
            <a:fillRect/>
          </a:stretch>
        </p:blipFill>
        <p:spPr>
          <a:xfrm>
            <a:off x="5275361" y="1945094"/>
            <a:ext cx="3810695" cy="3777463"/>
          </a:xfrm>
          <a:prstGeom prst="rect">
            <a:avLst/>
          </a:prstGeom>
        </p:spPr>
      </p:pic>
    </p:spTree>
    <p:extLst>
      <p:ext uri="{BB962C8B-B14F-4D97-AF65-F5344CB8AC3E}">
        <p14:creationId xmlns:p14="http://schemas.microsoft.com/office/powerpoint/2010/main" val="246142666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6A844-C82E-4EF8-8472-B20C8A7B7D4E}"/>
              </a:ext>
            </a:extLst>
          </p:cNvPr>
          <p:cNvSpPr>
            <a:spLocks noGrp="1"/>
          </p:cNvSpPr>
          <p:nvPr>
            <p:ph type="title"/>
          </p:nvPr>
        </p:nvSpPr>
        <p:spPr/>
        <p:txBody>
          <a:bodyPr/>
          <a:lstStyle/>
          <a:p>
            <a:r>
              <a:rPr lang="en-US" dirty="0"/>
              <a:t>Recycling</a:t>
            </a:r>
          </a:p>
        </p:txBody>
      </p:sp>
      <p:sp>
        <p:nvSpPr>
          <p:cNvPr id="4" name="Slide Number Placeholder 3">
            <a:extLst>
              <a:ext uri="{FF2B5EF4-FFF2-40B4-BE49-F238E27FC236}">
                <a16:creationId xmlns:a16="http://schemas.microsoft.com/office/drawing/2014/main" id="{FE90BA9A-905F-42CB-B9E6-E41899A1FDE6}"/>
              </a:ext>
            </a:extLst>
          </p:cNvPr>
          <p:cNvSpPr>
            <a:spLocks noGrp="1"/>
          </p:cNvSpPr>
          <p:nvPr>
            <p:ph type="sldNum" sz="quarter" idx="10"/>
          </p:nvPr>
        </p:nvSpPr>
        <p:spPr/>
        <p:txBody>
          <a:bodyPr/>
          <a:lstStyle/>
          <a:p>
            <a:pPr>
              <a:defRPr/>
            </a:pPr>
            <a:fld id="{E0F9B30C-6400-4A83-83AA-C78841DAE5DD}" type="slidenum">
              <a:rPr lang="it-IT" altLang="it-IT" smtClean="0"/>
              <a:pPr>
                <a:defRPr/>
              </a:pPr>
              <a:t>27</a:t>
            </a:fld>
            <a:endParaRPr lang="it-IT" altLang="it-IT" dirty="0"/>
          </a:p>
        </p:txBody>
      </p:sp>
      <p:sp>
        <p:nvSpPr>
          <p:cNvPr id="5" name="TextBox 4">
            <a:extLst>
              <a:ext uri="{FF2B5EF4-FFF2-40B4-BE49-F238E27FC236}">
                <a16:creationId xmlns:a16="http://schemas.microsoft.com/office/drawing/2014/main" id="{064C5E2D-8877-416E-ADF3-FB83A25A006C}"/>
              </a:ext>
            </a:extLst>
          </p:cNvPr>
          <p:cNvSpPr txBox="1"/>
          <p:nvPr/>
        </p:nvSpPr>
        <p:spPr>
          <a:xfrm>
            <a:off x="719832" y="1422604"/>
            <a:ext cx="8824188" cy="1169551"/>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One IOT based transmitter together with the last 80 kW IOT tube has been moved to the booster RF plant.</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In 2018 a new 500 MHz - 18 kW SSA has been set into operation for the single RF plant of the booster ( peak RF power need  </a:t>
            </a:r>
            <a:r>
              <a:rPr lang="en-GB" sz="1400" dirty="0">
                <a:solidFill>
                  <a:srgbClr val="0070C0"/>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en-GB" sz="1400" dirty="0">
                <a:solidFill>
                  <a:srgbClr val="0070C0"/>
                </a:solidFill>
                <a:latin typeface="+mn-lt"/>
                <a:cs typeface="Times New Roman" panose="02020603050405020304" pitchFamily="18" charset="0"/>
                <a:sym typeface="Symbol" panose="05050102010706020507" pitchFamily="18" charset="2"/>
              </a:rPr>
              <a:t>14 kW).</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After the storage ring SSA revamp it has been agreed to </a:t>
            </a:r>
            <a:r>
              <a:rPr lang="en-GB" sz="1400" dirty="0" err="1">
                <a:solidFill>
                  <a:srgbClr val="0070C0"/>
                </a:solidFill>
                <a:latin typeface="+mn-lt"/>
                <a:cs typeface="Times New Roman" panose="02020603050405020304" pitchFamily="18" charset="0"/>
                <a:sym typeface="Symbol" panose="05050102010706020507" pitchFamily="18" charset="2"/>
              </a:rPr>
              <a:t>recyle</a:t>
            </a:r>
            <a:r>
              <a:rPr lang="en-GB" sz="1400" dirty="0">
                <a:solidFill>
                  <a:srgbClr val="0070C0"/>
                </a:solidFill>
                <a:latin typeface="+mn-lt"/>
                <a:cs typeface="Times New Roman" panose="02020603050405020304" pitchFamily="18" charset="0"/>
                <a:sym typeface="Symbol" panose="05050102010706020507" pitchFamily="18" charset="2"/>
              </a:rPr>
              <a:t> the “not-so-old” IOT based transmitter in the Booster.</a:t>
            </a:r>
          </a:p>
        </p:txBody>
      </p:sp>
      <p:pic>
        <p:nvPicPr>
          <p:cNvPr id="8" name="Picture 7">
            <a:extLst>
              <a:ext uri="{FF2B5EF4-FFF2-40B4-BE49-F238E27FC236}">
                <a16:creationId xmlns:a16="http://schemas.microsoft.com/office/drawing/2014/main" id="{4E11BB49-7453-416D-AA02-D02B860DA0F1}"/>
              </a:ext>
            </a:extLst>
          </p:cNvPr>
          <p:cNvPicPr>
            <a:picLocks noChangeAspect="1"/>
          </p:cNvPicPr>
          <p:nvPr/>
        </p:nvPicPr>
        <p:blipFill>
          <a:blip r:embed="rId2"/>
          <a:stretch>
            <a:fillRect/>
          </a:stretch>
        </p:blipFill>
        <p:spPr>
          <a:xfrm>
            <a:off x="5748612" y="3046780"/>
            <a:ext cx="3686773" cy="2765079"/>
          </a:xfrm>
          <a:prstGeom prst="rect">
            <a:avLst/>
          </a:prstGeom>
        </p:spPr>
      </p:pic>
      <p:pic>
        <p:nvPicPr>
          <p:cNvPr id="10" name="Picture 9">
            <a:extLst>
              <a:ext uri="{FF2B5EF4-FFF2-40B4-BE49-F238E27FC236}">
                <a16:creationId xmlns:a16="http://schemas.microsoft.com/office/drawing/2014/main" id="{066F522C-A3EB-4D81-BAA8-2D5C1F8F4C90}"/>
              </a:ext>
            </a:extLst>
          </p:cNvPr>
          <p:cNvPicPr>
            <a:picLocks noChangeAspect="1"/>
          </p:cNvPicPr>
          <p:nvPr/>
        </p:nvPicPr>
        <p:blipFill>
          <a:blip r:embed="rId3"/>
          <a:stretch>
            <a:fillRect/>
          </a:stretch>
        </p:blipFill>
        <p:spPr>
          <a:xfrm>
            <a:off x="5544368" y="3733954"/>
            <a:ext cx="3516159" cy="3516159"/>
          </a:xfrm>
          <a:prstGeom prst="rect">
            <a:avLst/>
          </a:prstGeom>
        </p:spPr>
      </p:pic>
      <p:pic>
        <p:nvPicPr>
          <p:cNvPr id="12" name="Picture 11">
            <a:extLst>
              <a:ext uri="{FF2B5EF4-FFF2-40B4-BE49-F238E27FC236}">
                <a16:creationId xmlns:a16="http://schemas.microsoft.com/office/drawing/2014/main" id="{F9EF1253-4475-4FAD-AB8E-B939B1B0E2C4}"/>
              </a:ext>
            </a:extLst>
          </p:cNvPr>
          <p:cNvPicPr>
            <a:picLocks noChangeAspect="1"/>
          </p:cNvPicPr>
          <p:nvPr/>
        </p:nvPicPr>
        <p:blipFill rotWithShape="1">
          <a:blip r:embed="rId4"/>
          <a:srcRect l="10946" r="16661"/>
          <a:stretch/>
        </p:blipFill>
        <p:spPr>
          <a:xfrm rot="5400000">
            <a:off x="911837" y="2982993"/>
            <a:ext cx="2664296" cy="2760275"/>
          </a:xfrm>
          <a:prstGeom prst="rect">
            <a:avLst/>
          </a:prstGeom>
        </p:spPr>
      </p:pic>
      <p:pic>
        <p:nvPicPr>
          <p:cNvPr id="14" name="Picture 13">
            <a:extLst>
              <a:ext uri="{FF2B5EF4-FFF2-40B4-BE49-F238E27FC236}">
                <a16:creationId xmlns:a16="http://schemas.microsoft.com/office/drawing/2014/main" id="{5C469170-1145-4816-A9B2-2A03E9008739}"/>
              </a:ext>
            </a:extLst>
          </p:cNvPr>
          <p:cNvPicPr>
            <a:picLocks noChangeAspect="1"/>
          </p:cNvPicPr>
          <p:nvPr/>
        </p:nvPicPr>
        <p:blipFill>
          <a:blip r:embed="rId5"/>
          <a:stretch>
            <a:fillRect/>
          </a:stretch>
        </p:blipFill>
        <p:spPr>
          <a:xfrm>
            <a:off x="3947958" y="3021553"/>
            <a:ext cx="1530155" cy="2721599"/>
          </a:xfrm>
          <a:prstGeom prst="rect">
            <a:avLst/>
          </a:prstGeom>
        </p:spPr>
      </p:pic>
      <p:sp>
        <p:nvSpPr>
          <p:cNvPr id="15" name="TextBox 14">
            <a:extLst>
              <a:ext uri="{FF2B5EF4-FFF2-40B4-BE49-F238E27FC236}">
                <a16:creationId xmlns:a16="http://schemas.microsoft.com/office/drawing/2014/main" id="{F007DAF0-523B-447B-9090-6C0B462B137E}"/>
              </a:ext>
            </a:extLst>
          </p:cNvPr>
          <p:cNvSpPr txBox="1"/>
          <p:nvPr/>
        </p:nvSpPr>
        <p:spPr>
          <a:xfrm>
            <a:off x="598187" y="5811859"/>
            <a:ext cx="4743645" cy="1384995"/>
          </a:xfrm>
          <a:prstGeom prst="rect">
            <a:avLst/>
          </a:prstGeom>
          <a:solidFill>
            <a:schemeClr val="bg1"/>
          </a:solid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For the Booster RF system:</a:t>
            </a:r>
          </a:p>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some redundancy in terms of RF power availability </a:t>
            </a:r>
          </a:p>
          <a:p>
            <a:pPr marL="285750" indent="-285750">
              <a:spcAft>
                <a:spcPts val="0"/>
              </a:spcAft>
              <a:buFont typeface="Wingdings" panose="05000000000000000000" pitchFamily="2" charset="2"/>
              <a:buChar char="ü"/>
            </a:pPr>
            <a:r>
              <a:rPr lang="en-GB" sz="1400" dirty="0">
                <a:solidFill>
                  <a:srgbClr val="0070C0"/>
                </a:solidFill>
                <a:latin typeface="+mn-lt"/>
                <a:cs typeface="Times New Roman" panose="02020603050405020304" pitchFamily="18" charset="0"/>
                <a:sym typeface="Symbol" panose="05050102010706020507" pitchFamily="18" charset="2"/>
              </a:rPr>
              <a:t>the accelerating booster cavity voltage can be raised up to achieve the “emittance swop” injection, an  undoubted plus in view of the Elettra 2.0 project.</a:t>
            </a:r>
          </a:p>
        </p:txBody>
      </p:sp>
    </p:spTree>
    <p:extLst>
      <p:ext uri="{BB962C8B-B14F-4D97-AF65-F5344CB8AC3E}">
        <p14:creationId xmlns:p14="http://schemas.microsoft.com/office/powerpoint/2010/main" val="62205628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6A844-C82E-4EF8-8472-B20C8A7B7D4E}"/>
              </a:ext>
            </a:extLst>
          </p:cNvPr>
          <p:cNvSpPr>
            <a:spLocks noGrp="1"/>
          </p:cNvSpPr>
          <p:nvPr>
            <p:ph type="title"/>
          </p:nvPr>
        </p:nvSpPr>
        <p:spPr/>
        <p:txBody>
          <a:bodyPr/>
          <a:lstStyle/>
          <a:p>
            <a:r>
              <a:rPr lang="en-US" dirty="0"/>
              <a:t>WR1800 WG Run</a:t>
            </a:r>
          </a:p>
        </p:txBody>
      </p:sp>
      <p:sp>
        <p:nvSpPr>
          <p:cNvPr id="4" name="Slide Number Placeholder 3">
            <a:extLst>
              <a:ext uri="{FF2B5EF4-FFF2-40B4-BE49-F238E27FC236}">
                <a16:creationId xmlns:a16="http://schemas.microsoft.com/office/drawing/2014/main" id="{FE90BA9A-905F-42CB-B9E6-E41899A1FDE6}"/>
              </a:ext>
            </a:extLst>
          </p:cNvPr>
          <p:cNvSpPr>
            <a:spLocks noGrp="1"/>
          </p:cNvSpPr>
          <p:nvPr>
            <p:ph type="sldNum" sz="quarter" idx="10"/>
          </p:nvPr>
        </p:nvSpPr>
        <p:spPr/>
        <p:txBody>
          <a:bodyPr/>
          <a:lstStyle/>
          <a:p>
            <a:pPr>
              <a:defRPr/>
            </a:pPr>
            <a:fld id="{E0F9B30C-6400-4A83-83AA-C78841DAE5DD}" type="slidenum">
              <a:rPr lang="it-IT" altLang="it-IT" smtClean="0"/>
              <a:pPr>
                <a:defRPr/>
              </a:pPr>
              <a:t>28</a:t>
            </a:fld>
            <a:endParaRPr lang="it-IT" altLang="it-IT" dirty="0"/>
          </a:p>
        </p:txBody>
      </p:sp>
      <p:pic>
        <p:nvPicPr>
          <p:cNvPr id="5" name="Picture 4">
            <a:extLst>
              <a:ext uri="{FF2B5EF4-FFF2-40B4-BE49-F238E27FC236}">
                <a16:creationId xmlns:a16="http://schemas.microsoft.com/office/drawing/2014/main" id="{832EA44A-B47A-4E64-A7DB-315B756C5B0F}"/>
              </a:ext>
            </a:extLst>
          </p:cNvPr>
          <p:cNvPicPr>
            <a:picLocks noChangeAspect="1"/>
          </p:cNvPicPr>
          <p:nvPr/>
        </p:nvPicPr>
        <p:blipFill>
          <a:blip r:embed="rId2"/>
          <a:stretch>
            <a:fillRect/>
          </a:stretch>
        </p:blipFill>
        <p:spPr>
          <a:xfrm>
            <a:off x="791840" y="1351741"/>
            <a:ext cx="8642778" cy="6021541"/>
          </a:xfrm>
          <a:prstGeom prst="rect">
            <a:avLst/>
          </a:prstGeom>
        </p:spPr>
      </p:pic>
      <p:sp>
        <p:nvSpPr>
          <p:cNvPr id="7" name="TextBox 6">
            <a:extLst>
              <a:ext uri="{FF2B5EF4-FFF2-40B4-BE49-F238E27FC236}">
                <a16:creationId xmlns:a16="http://schemas.microsoft.com/office/drawing/2014/main" id="{A722DB23-CD69-4993-870F-4E2C3B85BEE2}"/>
              </a:ext>
            </a:extLst>
          </p:cNvPr>
          <p:cNvSpPr txBox="1"/>
          <p:nvPr/>
        </p:nvSpPr>
        <p:spPr>
          <a:xfrm>
            <a:off x="431800" y="1386746"/>
            <a:ext cx="3528392" cy="1169551"/>
          </a:xfrm>
          <a:prstGeom prst="rect">
            <a:avLst/>
          </a:prstGeom>
          <a:solidFill>
            <a:schemeClr val="bg1"/>
          </a:solidFill>
        </p:spPr>
        <p:txBody>
          <a:bodyPr wrap="square" rtlCol="0">
            <a:spAutoFit/>
          </a:bodyPr>
          <a:lstStyle/>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Elettra 2.0 RF system foresees only wave guide run to feed the accelerating cavity.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Since the SSA installation is over, the WG is now we are going installing the WG run</a:t>
            </a:r>
          </a:p>
        </p:txBody>
      </p:sp>
      <p:pic>
        <p:nvPicPr>
          <p:cNvPr id="8" name="Picture 7">
            <a:extLst>
              <a:ext uri="{FF2B5EF4-FFF2-40B4-BE49-F238E27FC236}">
                <a16:creationId xmlns:a16="http://schemas.microsoft.com/office/drawing/2014/main" id="{D0E1EC74-3228-46C2-A7E9-1DD11970B433}"/>
              </a:ext>
            </a:extLst>
          </p:cNvPr>
          <p:cNvPicPr>
            <a:picLocks noChangeAspect="1"/>
          </p:cNvPicPr>
          <p:nvPr/>
        </p:nvPicPr>
        <p:blipFill rotWithShape="1">
          <a:blip r:embed="rId3"/>
          <a:srcRect b="9041"/>
          <a:stretch/>
        </p:blipFill>
        <p:spPr>
          <a:xfrm>
            <a:off x="1439912" y="3123768"/>
            <a:ext cx="4536504" cy="4126345"/>
          </a:xfrm>
          <a:prstGeom prst="rect">
            <a:avLst/>
          </a:prstGeom>
        </p:spPr>
      </p:pic>
      <p:sp>
        <p:nvSpPr>
          <p:cNvPr id="10" name="TextBox 9">
            <a:extLst>
              <a:ext uri="{FF2B5EF4-FFF2-40B4-BE49-F238E27FC236}">
                <a16:creationId xmlns:a16="http://schemas.microsoft.com/office/drawing/2014/main" id="{14A18C7D-CF20-4CB9-A593-31B37EECCBF5}"/>
              </a:ext>
            </a:extLst>
          </p:cNvPr>
          <p:cNvSpPr txBox="1"/>
          <p:nvPr/>
        </p:nvSpPr>
        <p:spPr>
          <a:xfrm>
            <a:off x="6239072" y="5995242"/>
            <a:ext cx="3563211" cy="1384995"/>
          </a:xfrm>
          <a:prstGeom prst="rect">
            <a:avLst/>
          </a:prstGeom>
          <a:solidFill>
            <a:schemeClr val="bg1"/>
          </a:solidFill>
        </p:spPr>
        <p:txBody>
          <a:bodyPr wrap="square" rtlCol="0">
            <a:spAutoFit/>
          </a:bodyPr>
          <a:lstStyle/>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However for radioprotection safety issue the 6 1/8’’ coaxial line run can’t be removed till the Elettra end of operation</a:t>
            </a:r>
          </a:p>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1818740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6A844-C82E-4EF8-8472-B20C8A7B7D4E}"/>
              </a:ext>
            </a:extLst>
          </p:cNvPr>
          <p:cNvSpPr>
            <a:spLocks noGrp="1"/>
          </p:cNvSpPr>
          <p:nvPr>
            <p:ph type="title"/>
          </p:nvPr>
        </p:nvSpPr>
        <p:spPr/>
        <p:txBody>
          <a:bodyPr/>
          <a:lstStyle/>
          <a:p>
            <a:r>
              <a:rPr lang="en-US" dirty="0"/>
              <a:t>Conclusion</a:t>
            </a:r>
          </a:p>
        </p:txBody>
      </p:sp>
      <p:sp>
        <p:nvSpPr>
          <p:cNvPr id="4" name="Slide Number Placeholder 3">
            <a:extLst>
              <a:ext uri="{FF2B5EF4-FFF2-40B4-BE49-F238E27FC236}">
                <a16:creationId xmlns:a16="http://schemas.microsoft.com/office/drawing/2014/main" id="{FE90BA9A-905F-42CB-B9E6-E41899A1FDE6}"/>
              </a:ext>
            </a:extLst>
          </p:cNvPr>
          <p:cNvSpPr>
            <a:spLocks noGrp="1"/>
          </p:cNvSpPr>
          <p:nvPr>
            <p:ph type="sldNum" sz="quarter" idx="10"/>
          </p:nvPr>
        </p:nvSpPr>
        <p:spPr/>
        <p:txBody>
          <a:bodyPr/>
          <a:lstStyle/>
          <a:p>
            <a:pPr>
              <a:defRPr/>
            </a:pPr>
            <a:fld id="{E0F9B30C-6400-4A83-83AA-C78841DAE5DD}" type="slidenum">
              <a:rPr lang="it-IT" altLang="it-IT" smtClean="0"/>
              <a:pPr>
                <a:defRPr/>
              </a:pPr>
              <a:t>29</a:t>
            </a:fld>
            <a:endParaRPr lang="it-IT" altLang="it-IT" dirty="0"/>
          </a:p>
        </p:txBody>
      </p:sp>
      <p:sp>
        <p:nvSpPr>
          <p:cNvPr id="5" name="Content Placeholder 8">
            <a:extLst>
              <a:ext uri="{FF2B5EF4-FFF2-40B4-BE49-F238E27FC236}">
                <a16:creationId xmlns:a16="http://schemas.microsoft.com/office/drawing/2014/main" id="{A1C46EAA-4004-45FE-833C-9DD068692A41}"/>
              </a:ext>
            </a:extLst>
          </p:cNvPr>
          <p:cNvSpPr txBox="1">
            <a:spLocks/>
          </p:cNvSpPr>
          <p:nvPr/>
        </p:nvSpPr>
        <p:spPr>
          <a:xfrm>
            <a:off x="834215" y="1671660"/>
            <a:ext cx="8784977" cy="4715202"/>
          </a:xfrm>
          <a:prstGeom prst="rect">
            <a:avLst/>
          </a:prstGeom>
          <a:solidFill>
            <a:schemeClr val="bg1"/>
          </a:solidFill>
        </p:spPr>
        <p:txBody>
          <a:bodyPr wrap="square" rtlCol="0">
            <a:spAutoFit/>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a:lnSpc>
                <a:spcPct val="150000"/>
              </a:lnSpc>
            </a:pPr>
            <a:r>
              <a:rPr lang="en-GB" sz="1400" kern="0" dirty="0">
                <a:solidFill>
                  <a:srgbClr val="002060"/>
                </a:solidFill>
                <a:cs typeface="Times New Roman" panose="02020603050405020304" pitchFamily="18" charset="0"/>
                <a:sym typeface="Symbol" panose="05050102010706020507" pitchFamily="18" charset="2"/>
              </a:rPr>
              <a:t>In the framework of the </a:t>
            </a:r>
            <a:r>
              <a:rPr lang="en-GB" sz="1400" kern="0" dirty="0" err="1">
                <a:solidFill>
                  <a:srgbClr val="002060"/>
                </a:solidFill>
                <a:cs typeface="Times New Roman" panose="02020603050405020304" pitchFamily="18" charset="0"/>
                <a:sym typeface="Symbol" panose="05050102010706020507" pitchFamily="18" charset="2"/>
              </a:rPr>
              <a:t>Elettra</a:t>
            </a:r>
            <a:r>
              <a:rPr lang="en-GB" sz="1400" kern="0" dirty="0">
                <a:solidFill>
                  <a:srgbClr val="002060"/>
                </a:solidFill>
                <a:cs typeface="Times New Roman" panose="02020603050405020304" pitchFamily="18" charset="0"/>
                <a:sym typeface="Symbol" panose="05050102010706020507" pitchFamily="18" charset="2"/>
              </a:rPr>
              <a:t> 2.0 project four turn-key 130 kW 500 MHz </a:t>
            </a:r>
            <a:r>
              <a:rPr lang="en-GB" sz="1400" kern="0" dirty="0" err="1">
                <a:solidFill>
                  <a:srgbClr val="002060"/>
                </a:solidFill>
                <a:cs typeface="Times New Roman" panose="02020603050405020304" pitchFamily="18" charset="0"/>
                <a:sym typeface="Symbol" panose="05050102010706020507" pitchFamily="18" charset="2"/>
              </a:rPr>
              <a:t>cw</a:t>
            </a:r>
            <a:r>
              <a:rPr lang="en-GB" sz="1400" kern="0" dirty="0">
                <a:solidFill>
                  <a:srgbClr val="002060"/>
                </a:solidFill>
                <a:cs typeface="Times New Roman" panose="02020603050405020304" pitchFamily="18" charset="0"/>
                <a:sym typeface="Symbol" panose="05050102010706020507" pitchFamily="18" charset="2"/>
              </a:rPr>
              <a:t>  SSAs amplifiers were purchased and set already into operation on the </a:t>
            </a:r>
            <a:r>
              <a:rPr lang="en-GB" sz="1400" kern="0" dirty="0" err="1">
                <a:solidFill>
                  <a:srgbClr val="002060"/>
                </a:solidFill>
                <a:cs typeface="Times New Roman" panose="02020603050405020304" pitchFamily="18" charset="0"/>
                <a:sym typeface="Symbol" panose="05050102010706020507" pitchFamily="18" charset="2"/>
              </a:rPr>
              <a:t>Elettra</a:t>
            </a:r>
            <a:r>
              <a:rPr lang="en-GB" sz="1400" kern="0" dirty="0">
                <a:solidFill>
                  <a:srgbClr val="002060"/>
                </a:solidFill>
                <a:cs typeface="Times New Roman" panose="02020603050405020304" pitchFamily="18" charset="0"/>
                <a:sym typeface="Symbol" panose="05050102010706020507" pitchFamily="18" charset="2"/>
              </a:rPr>
              <a:t> storage ring.</a:t>
            </a:r>
          </a:p>
          <a:p>
            <a:pPr>
              <a:lnSpc>
                <a:spcPct val="150000"/>
              </a:lnSpc>
            </a:pPr>
            <a:r>
              <a:rPr lang="en-GB" sz="1400" kern="0" dirty="0">
                <a:solidFill>
                  <a:schemeClr val="accent3">
                    <a:lumMod val="50000"/>
                  </a:schemeClr>
                </a:solidFill>
                <a:cs typeface="Times New Roman" panose="02020603050405020304" pitchFamily="18" charset="0"/>
                <a:sym typeface="Symbol" panose="05050102010706020507" pitchFamily="18" charset="2"/>
              </a:rPr>
              <a:t>The contract duration matched the foreseen one. An excellent cooperation is born between </a:t>
            </a:r>
            <a:r>
              <a:rPr lang="en-GB" sz="1400" kern="0" dirty="0" err="1">
                <a:solidFill>
                  <a:schemeClr val="accent3">
                    <a:lumMod val="50000"/>
                  </a:schemeClr>
                </a:solidFill>
                <a:cs typeface="Times New Roman" panose="02020603050405020304" pitchFamily="18" charset="0"/>
                <a:sym typeface="Symbol" panose="05050102010706020507" pitchFamily="18" charset="2"/>
              </a:rPr>
              <a:t>Elettra</a:t>
            </a:r>
            <a:r>
              <a:rPr lang="en-GB" sz="1400" kern="0" dirty="0">
                <a:solidFill>
                  <a:schemeClr val="accent3">
                    <a:lumMod val="50000"/>
                  </a:schemeClr>
                </a:solidFill>
                <a:cs typeface="Times New Roman" panose="02020603050405020304" pitchFamily="18" charset="0"/>
                <a:sym typeface="Symbol" panose="05050102010706020507" pitchFamily="18" charset="2"/>
              </a:rPr>
              <a:t> and the supplier.</a:t>
            </a:r>
          </a:p>
          <a:p>
            <a:pPr>
              <a:lnSpc>
                <a:spcPct val="150000"/>
              </a:lnSpc>
            </a:pPr>
            <a:r>
              <a:rPr lang="en-GB" sz="1400" kern="0" dirty="0">
                <a:solidFill>
                  <a:srgbClr val="002060"/>
                </a:solidFill>
                <a:cs typeface="Times New Roman" panose="02020603050405020304" pitchFamily="18" charset="0"/>
                <a:sym typeface="Symbol" panose="05050102010706020507" pitchFamily="18" charset="2"/>
              </a:rPr>
              <a:t>The SSAs installation was fully transparent to the user. The installation, SAT and set into operation on the cavity of one SSA took three week as planned, no delay for the storage ring operation.</a:t>
            </a:r>
          </a:p>
          <a:p>
            <a:pPr>
              <a:lnSpc>
                <a:spcPct val="150000"/>
              </a:lnSpc>
            </a:pPr>
            <a:r>
              <a:rPr lang="en-GB" sz="1400" kern="0" dirty="0">
                <a:solidFill>
                  <a:schemeClr val="accent3">
                    <a:lumMod val="50000"/>
                  </a:schemeClr>
                </a:solidFill>
                <a:cs typeface="Times New Roman" panose="02020603050405020304" pitchFamily="18" charset="0"/>
                <a:sym typeface="Symbol" panose="05050102010706020507" pitchFamily="18" charset="2"/>
              </a:rPr>
              <a:t>To date the total operating hours is close to 30000 hours but SSA are running at half of the nominal power level.</a:t>
            </a:r>
          </a:p>
          <a:p>
            <a:pPr>
              <a:lnSpc>
                <a:spcPct val="150000"/>
              </a:lnSpc>
            </a:pPr>
            <a:r>
              <a:rPr lang="en-GB" sz="1400" kern="0" dirty="0">
                <a:solidFill>
                  <a:srgbClr val="C00000"/>
                </a:solidFill>
                <a:cs typeface="Times New Roman" panose="02020603050405020304" pitchFamily="18" charset="0"/>
                <a:sym typeface="Symbol" panose="05050102010706020507" pitchFamily="18" charset="2"/>
              </a:rPr>
              <a:t>The in-house designed PS control allows a considerable savings of electricity consumption</a:t>
            </a:r>
            <a:r>
              <a:rPr lang="en-GB" sz="1400" kern="0" dirty="0">
                <a:solidFill>
                  <a:srgbClr val="FF0000"/>
                </a:solidFill>
                <a:cs typeface="Times New Roman" panose="02020603050405020304" pitchFamily="18" charset="0"/>
                <a:sym typeface="Symbol" panose="05050102010706020507" pitchFamily="18" charset="2"/>
              </a:rPr>
              <a:t>. </a:t>
            </a:r>
          </a:p>
          <a:p>
            <a:pPr>
              <a:lnSpc>
                <a:spcPct val="150000"/>
              </a:lnSpc>
            </a:pPr>
            <a:r>
              <a:rPr lang="en-GB" sz="1400" kern="0" dirty="0">
                <a:solidFill>
                  <a:srgbClr val="002060"/>
                </a:solidFill>
                <a:cs typeface="Times New Roman" panose="02020603050405020304" pitchFamily="18" charset="0"/>
                <a:sym typeface="Symbol" panose="05050102010706020507" pitchFamily="18" charset="2"/>
              </a:rPr>
              <a:t>Several troubles occurred during the operation. Some of them were only mishandling and were easily solved. Others were due to some RF leakage non negligible for sophisticated electronic equipment. Mechanical actuators better fit such environment.</a:t>
            </a:r>
          </a:p>
          <a:p>
            <a:pPr>
              <a:lnSpc>
                <a:spcPct val="150000"/>
              </a:lnSpc>
            </a:pPr>
            <a:r>
              <a:rPr lang="en-GB" sz="1400" kern="0" dirty="0">
                <a:solidFill>
                  <a:srgbClr val="C00000"/>
                </a:solidFill>
                <a:cs typeface="Times New Roman" panose="02020603050405020304" pitchFamily="18" charset="0"/>
                <a:sym typeface="Symbol" panose="05050102010706020507" pitchFamily="18" charset="2"/>
              </a:rPr>
              <a:t>After fixing these troubles no failure occurred in 2024 run.</a:t>
            </a:r>
          </a:p>
        </p:txBody>
      </p:sp>
    </p:spTree>
    <p:extLst>
      <p:ext uri="{BB962C8B-B14F-4D97-AF65-F5344CB8AC3E}">
        <p14:creationId xmlns:p14="http://schemas.microsoft.com/office/powerpoint/2010/main" val="58133867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2952750" y="179388"/>
            <a:ext cx="6696075" cy="936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it-IT" altLang="it-IT" dirty="0"/>
              <a:t>Elettra Sincrotrone - Trieste</a:t>
            </a:r>
          </a:p>
        </p:txBody>
      </p:sp>
      <p:sp>
        <p:nvSpPr>
          <p:cNvPr id="15364" name="Slide Number Placeholder 3"/>
          <p:cNvSpPr>
            <a:spLocks noGrp="1"/>
          </p:cNvSpPr>
          <p:nvPr>
            <p:ph type="sldNum" sz="quarter" idx="10"/>
          </p:nvPr>
        </p:nvSpPr>
        <p:spPr>
          <a:xfrm>
            <a:off x="9791700" y="7078663"/>
            <a:ext cx="288925" cy="230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273AA6E8-0A7A-4C7B-893E-4299DDFB193F}" type="slidenum">
              <a:rPr lang="it-IT" altLang="it-IT" sz="1300" smtClean="0">
                <a:solidFill>
                  <a:srgbClr val="000000"/>
                </a:solidFill>
              </a:rPr>
              <a:pPr/>
              <a:t>3</a:t>
            </a:fld>
            <a:endParaRPr lang="it-IT" altLang="it-IT" sz="1300">
              <a:solidFill>
                <a:srgbClr val="000000"/>
              </a:solidFill>
            </a:endParaRPr>
          </a:p>
        </p:txBody>
      </p:sp>
      <p:pic>
        <p:nvPicPr>
          <p:cNvPr id="6" name="Picture 4" descr="Elettra&amp;FERMI_Sept.2010.jpeg">
            <a:extLst>
              <a:ext uri="{FF2B5EF4-FFF2-40B4-BE49-F238E27FC236}">
                <a16:creationId xmlns:a16="http://schemas.microsoft.com/office/drawing/2014/main" id="{2B164349-D25A-4D2C-BAF6-7A5B2B2F64FF}"/>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5915" y="1337016"/>
            <a:ext cx="8995785" cy="55327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7" name="Straight Arrow Connector 2">
            <a:extLst>
              <a:ext uri="{FF2B5EF4-FFF2-40B4-BE49-F238E27FC236}">
                <a16:creationId xmlns:a16="http://schemas.microsoft.com/office/drawing/2014/main" id="{E685B558-968F-4F3F-9F5E-BBD04B6D4BCE}"/>
              </a:ext>
            </a:extLst>
          </p:cNvPr>
          <p:cNvCxnSpPr>
            <a:cxnSpLocks noChangeShapeType="1"/>
          </p:cNvCxnSpPr>
          <p:nvPr/>
        </p:nvCxnSpPr>
        <p:spPr bwMode="auto">
          <a:xfrm>
            <a:off x="4602240" y="3319079"/>
            <a:ext cx="510080" cy="576907"/>
          </a:xfrm>
          <a:prstGeom prst="straightConnector1">
            <a:avLst/>
          </a:prstGeom>
          <a:noFill/>
          <a:ln w="28575" algn="ctr">
            <a:solidFill>
              <a:srgbClr val="FFFF00"/>
            </a:solidFill>
            <a:round/>
            <a:headEn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 name="Oval 7">
            <a:extLst>
              <a:ext uri="{FF2B5EF4-FFF2-40B4-BE49-F238E27FC236}">
                <a16:creationId xmlns:a16="http://schemas.microsoft.com/office/drawing/2014/main" id="{6E37F0C5-8FFA-4B88-8CF1-93A1A3DBBC38}"/>
              </a:ext>
            </a:extLst>
          </p:cNvPr>
          <p:cNvSpPr>
            <a:spLocks noChangeArrowheads="1"/>
          </p:cNvSpPr>
          <p:nvPr/>
        </p:nvSpPr>
        <p:spPr bwMode="auto">
          <a:xfrm>
            <a:off x="4929508" y="3724704"/>
            <a:ext cx="2018188" cy="933712"/>
          </a:xfrm>
          <a:prstGeom prst="ellipse">
            <a:avLst/>
          </a:prstGeom>
          <a:noFill/>
          <a:ln w="28575" algn="ctr">
            <a:solidFill>
              <a:srgbClr val="FFFF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3200" b="1">
                <a:solidFill>
                  <a:schemeClr val="tx1"/>
                </a:solidFill>
                <a:latin typeface="Verdana" panose="020B0604030504040204" pitchFamily="34" charset="0"/>
              </a:defRPr>
            </a:lvl1pPr>
            <a:lvl2pPr marL="742950" indent="-285750" eaLnBrk="0" hangingPunct="0">
              <a:defRPr sz="3200" b="1">
                <a:solidFill>
                  <a:schemeClr val="tx1"/>
                </a:solidFill>
                <a:latin typeface="Verdana" panose="020B0604030504040204" pitchFamily="34" charset="0"/>
              </a:defRPr>
            </a:lvl2pPr>
            <a:lvl3pPr marL="1143000" indent="-228600" eaLnBrk="0" hangingPunct="0">
              <a:defRPr sz="3200" b="1">
                <a:solidFill>
                  <a:schemeClr val="tx1"/>
                </a:solidFill>
                <a:latin typeface="Verdana" panose="020B0604030504040204" pitchFamily="34" charset="0"/>
              </a:defRPr>
            </a:lvl3pPr>
            <a:lvl4pPr marL="1600200" indent="-228600" eaLnBrk="0" hangingPunct="0">
              <a:defRPr sz="3200" b="1">
                <a:solidFill>
                  <a:schemeClr val="tx1"/>
                </a:solidFill>
                <a:latin typeface="Verdana" panose="020B0604030504040204" pitchFamily="34" charset="0"/>
              </a:defRPr>
            </a:lvl4pPr>
            <a:lvl5pPr marL="2057400" indent="-228600" eaLnBrk="0" hangingPunct="0">
              <a:defRPr sz="3200" b="1">
                <a:solidFill>
                  <a:schemeClr val="tx1"/>
                </a:solidFill>
                <a:latin typeface="Verdana" panose="020B0604030504040204" pitchFamily="34" charset="0"/>
              </a:defRPr>
            </a:lvl5pPr>
            <a:lvl6pPr marL="2514600" indent="-228600" eaLnBrk="0" fontAlgn="base" hangingPunct="0">
              <a:spcBef>
                <a:spcPct val="50000"/>
              </a:spcBef>
              <a:spcAft>
                <a:spcPct val="0"/>
              </a:spcAft>
              <a:defRPr sz="3200" b="1">
                <a:solidFill>
                  <a:schemeClr val="tx1"/>
                </a:solidFill>
                <a:latin typeface="Verdana" panose="020B0604030504040204" pitchFamily="34" charset="0"/>
              </a:defRPr>
            </a:lvl6pPr>
            <a:lvl7pPr marL="2971800" indent="-228600" eaLnBrk="0" fontAlgn="base" hangingPunct="0">
              <a:spcBef>
                <a:spcPct val="50000"/>
              </a:spcBef>
              <a:spcAft>
                <a:spcPct val="0"/>
              </a:spcAft>
              <a:defRPr sz="3200" b="1">
                <a:solidFill>
                  <a:schemeClr val="tx1"/>
                </a:solidFill>
                <a:latin typeface="Verdana" panose="020B0604030504040204" pitchFamily="34" charset="0"/>
              </a:defRPr>
            </a:lvl7pPr>
            <a:lvl8pPr marL="3429000" indent="-228600" eaLnBrk="0" fontAlgn="base" hangingPunct="0">
              <a:spcBef>
                <a:spcPct val="50000"/>
              </a:spcBef>
              <a:spcAft>
                <a:spcPct val="0"/>
              </a:spcAft>
              <a:defRPr sz="3200" b="1">
                <a:solidFill>
                  <a:schemeClr val="tx1"/>
                </a:solidFill>
                <a:latin typeface="Verdana" panose="020B0604030504040204" pitchFamily="34" charset="0"/>
              </a:defRPr>
            </a:lvl8pPr>
            <a:lvl9pPr marL="3886200" indent="-228600" eaLnBrk="0" fontAlgn="base" hangingPunct="0">
              <a:spcBef>
                <a:spcPct val="50000"/>
              </a:spcBef>
              <a:spcAft>
                <a:spcPct val="0"/>
              </a:spcAft>
              <a:defRPr sz="3200" b="1">
                <a:solidFill>
                  <a:schemeClr val="tx1"/>
                </a:solidFill>
                <a:latin typeface="Verdana" panose="020B0604030504040204" pitchFamily="34" charset="0"/>
              </a:defRPr>
            </a:lvl9pPr>
          </a:lstStyle>
          <a:p>
            <a:pPr eaLnBrk="1" hangingPunct="1">
              <a:lnSpc>
                <a:spcPct val="93000"/>
              </a:lnSpc>
              <a:buClr>
                <a:srgbClr val="000000"/>
              </a:buClr>
              <a:buSzPct val="100000"/>
              <a:buFont typeface="Times New Roman" panose="02020603050405020304" pitchFamily="18" charset="0"/>
              <a:buNone/>
              <a:defRPr/>
            </a:pPr>
            <a:endParaRPr lang="it-IT" altLang="en-US" sz="3256"/>
          </a:p>
        </p:txBody>
      </p:sp>
      <p:cxnSp>
        <p:nvCxnSpPr>
          <p:cNvPr id="11" name="Straight Arrow Connector 10">
            <a:extLst>
              <a:ext uri="{FF2B5EF4-FFF2-40B4-BE49-F238E27FC236}">
                <a16:creationId xmlns:a16="http://schemas.microsoft.com/office/drawing/2014/main" id="{E4CADF3F-11E8-4A8F-8F31-8A5313F055E9}"/>
              </a:ext>
            </a:extLst>
          </p:cNvPr>
          <p:cNvCxnSpPr>
            <a:cxnSpLocks noChangeShapeType="1"/>
          </p:cNvCxnSpPr>
          <p:nvPr/>
        </p:nvCxnSpPr>
        <p:spPr bwMode="auto">
          <a:xfrm flipH="1" flipV="1">
            <a:off x="7776616" y="4555097"/>
            <a:ext cx="377334" cy="592892"/>
          </a:xfrm>
          <a:prstGeom prst="straightConnector1">
            <a:avLst/>
          </a:prstGeom>
          <a:noFill/>
          <a:ln w="28575" algn="ctr">
            <a:solidFill>
              <a:srgbClr val="FFC000"/>
            </a:solidFill>
            <a:round/>
            <a:headEn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2" name="Rounded Rectangle 8">
            <a:extLst>
              <a:ext uri="{FF2B5EF4-FFF2-40B4-BE49-F238E27FC236}">
                <a16:creationId xmlns:a16="http://schemas.microsoft.com/office/drawing/2014/main" id="{67F9D747-C611-44BE-8027-D53BACAEB0E7}"/>
              </a:ext>
            </a:extLst>
          </p:cNvPr>
          <p:cNvSpPr>
            <a:spLocks noChangeArrowheads="1"/>
          </p:cNvSpPr>
          <p:nvPr/>
        </p:nvSpPr>
        <p:spPr bwMode="auto">
          <a:xfrm rot="20622597">
            <a:off x="3720918" y="4339343"/>
            <a:ext cx="4811923" cy="503929"/>
          </a:xfrm>
          <a:prstGeom prst="roundRect">
            <a:avLst>
              <a:gd name="adj" fmla="val 23648"/>
            </a:avLst>
          </a:prstGeom>
          <a:noFill/>
          <a:ln w="31750" algn="ctr">
            <a:solidFill>
              <a:srgbClr val="FFC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3200" b="1">
                <a:solidFill>
                  <a:schemeClr val="tx1"/>
                </a:solidFill>
                <a:latin typeface="Verdana" panose="020B0604030504040204" pitchFamily="34" charset="0"/>
              </a:defRPr>
            </a:lvl1pPr>
            <a:lvl2pPr marL="742950" indent="-285750" eaLnBrk="0" hangingPunct="0">
              <a:defRPr sz="3200" b="1">
                <a:solidFill>
                  <a:schemeClr val="tx1"/>
                </a:solidFill>
                <a:latin typeface="Verdana" panose="020B0604030504040204" pitchFamily="34" charset="0"/>
              </a:defRPr>
            </a:lvl2pPr>
            <a:lvl3pPr marL="1143000" indent="-228600" eaLnBrk="0" hangingPunct="0">
              <a:defRPr sz="3200" b="1">
                <a:solidFill>
                  <a:schemeClr val="tx1"/>
                </a:solidFill>
                <a:latin typeface="Verdana" panose="020B0604030504040204" pitchFamily="34" charset="0"/>
              </a:defRPr>
            </a:lvl3pPr>
            <a:lvl4pPr marL="1600200" indent="-228600" eaLnBrk="0" hangingPunct="0">
              <a:defRPr sz="3200" b="1">
                <a:solidFill>
                  <a:schemeClr val="tx1"/>
                </a:solidFill>
                <a:latin typeface="Verdana" panose="020B0604030504040204" pitchFamily="34" charset="0"/>
              </a:defRPr>
            </a:lvl4pPr>
            <a:lvl5pPr marL="2057400" indent="-228600" eaLnBrk="0" hangingPunct="0">
              <a:defRPr sz="3200" b="1">
                <a:solidFill>
                  <a:schemeClr val="tx1"/>
                </a:solidFill>
                <a:latin typeface="Verdana" panose="020B0604030504040204" pitchFamily="34" charset="0"/>
              </a:defRPr>
            </a:lvl5pPr>
            <a:lvl6pPr marL="2514600" indent="-228600" eaLnBrk="0" fontAlgn="base" hangingPunct="0">
              <a:spcBef>
                <a:spcPct val="50000"/>
              </a:spcBef>
              <a:spcAft>
                <a:spcPct val="0"/>
              </a:spcAft>
              <a:defRPr sz="3200" b="1">
                <a:solidFill>
                  <a:schemeClr val="tx1"/>
                </a:solidFill>
                <a:latin typeface="Verdana" panose="020B0604030504040204" pitchFamily="34" charset="0"/>
              </a:defRPr>
            </a:lvl6pPr>
            <a:lvl7pPr marL="2971800" indent="-228600" eaLnBrk="0" fontAlgn="base" hangingPunct="0">
              <a:spcBef>
                <a:spcPct val="50000"/>
              </a:spcBef>
              <a:spcAft>
                <a:spcPct val="0"/>
              </a:spcAft>
              <a:defRPr sz="3200" b="1">
                <a:solidFill>
                  <a:schemeClr val="tx1"/>
                </a:solidFill>
                <a:latin typeface="Verdana" panose="020B0604030504040204" pitchFamily="34" charset="0"/>
              </a:defRPr>
            </a:lvl7pPr>
            <a:lvl8pPr marL="3429000" indent="-228600" eaLnBrk="0" fontAlgn="base" hangingPunct="0">
              <a:spcBef>
                <a:spcPct val="50000"/>
              </a:spcBef>
              <a:spcAft>
                <a:spcPct val="0"/>
              </a:spcAft>
              <a:defRPr sz="3200" b="1">
                <a:solidFill>
                  <a:schemeClr val="tx1"/>
                </a:solidFill>
                <a:latin typeface="Verdana" panose="020B0604030504040204" pitchFamily="34" charset="0"/>
              </a:defRPr>
            </a:lvl8pPr>
            <a:lvl9pPr marL="3886200" indent="-228600" eaLnBrk="0" fontAlgn="base" hangingPunct="0">
              <a:spcBef>
                <a:spcPct val="50000"/>
              </a:spcBef>
              <a:spcAft>
                <a:spcPct val="0"/>
              </a:spcAft>
              <a:defRPr sz="3200" b="1">
                <a:solidFill>
                  <a:schemeClr val="tx1"/>
                </a:solidFill>
                <a:latin typeface="Verdana" panose="020B0604030504040204" pitchFamily="34" charset="0"/>
              </a:defRPr>
            </a:lvl9pPr>
          </a:lstStyle>
          <a:p>
            <a:pPr eaLnBrk="1" hangingPunct="1">
              <a:lnSpc>
                <a:spcPct val="93000"/>
              </a:lnSpc>
              <a:buClr>
                <a:srgbClr val="000000"/>
              </a:buClr>
              <a:buSzPct val="100000"/>
              <a:buFont typeface="Times New Roman" panose="02020603050405020304" pitchFamily="18" charset="0"/>
              <a:buNone/>
              <a:defRPr/>
            </a:pPr>
            <a:endParaRPr lang="it-IT" altLang="en-US" sz="3256"/>
          </a:p>
        </p:txBody>
      </p:sp>
      <p:sp>
        <p:nvSpPr>
          <p:cNvPr id="13" name="TextBox 12">
            <a:extLst>
              <a:ext uri="{FF2B5EF4-FFF2-40B4-BE49-F238E27FC236}">
                <a16:creationId xmlns:a16="http://schemas.microsoft.com/office/drawing/2014/main" id="{C84D8470-AB16-465E-9D94-8A64AEA8B97B}"/>
              </a:ext>
            </a:extLst>
          </p:cNvPr>
          <p:cNvSpPr txBox="1">
            <a:spLocks noChangeArrowheads="1"/>
          </p:cNvSpPr>
          <p:nvPr/>
        </p:nvSpPr>
        <p:spPr bwMode="auto">
          <a:xfrm>
            <a:off x="8287720" y="5196707"/>
            <a:ext cx="995363" cy="359285"/>
          </a:xfrm>
          <a:prstGeom prst="rect">
            <a:avLst/>
          </a:prstGeom>
          <a:noFill/>
          <a:ln w="31750" algn="ctr">
            <a:solidFill>
              <a:srgbClr val="FFC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b="1">
                <a:solidFill>
                  <a:schemeClr val="tx1"/>
                </a:solidFill>
                <a:latin typeface="Verdana" panose="020B0604030504040204" pitchFamily="34" charset="0"/>
              </a:defRPr>
            </a:lvl1pPr>
            <a:lvl2pPr marL="742950" indent="-285750" eaLnBrk="0" hangingPunct="0">
              <a:defRPr sz="3200" b="1">
                <a:solidFill>
                  <a:schemeClr val="tx1"/>
                </a:solidFill>
                <a:latin typeface="Verdana" panose="020B0604030504040204" pitchFamily="34" charset="0"/>
              </a:defRPr>
            </a:lvl2pPr>
            <a:lvl3pPr marL="1143000" indent="-228600" eaLnBrk="0" hangingPunct="0">
              <a:defRPr sz="3200" b="1">
                <a:solidFill>
                  <a:schemeClr val="tx1"/>
                </a:solidFill>
                <a:latin typeface="Verdana" panose="020B0604030504040204" pitchFamily="34" charset="0"/>
              </a:defRPr>
            </a:lvl3pPr>
            <a:lvl4pPr marL="1600200" indent="-228600" eaLnBrk="0" hangingPunct="0">
              <a:defRPr sz="3200" b="1">
                <a:solidFill>
                  <a:schemeClr val="tx1"/>
                </a:solidFill>
                <a:latin typeface="Verdana" panose="020B0604030504040204" pitchFamily="34" charset="0"/>
              </a:defRPr>
            </a:lvl4pPr>
            <a:lvl5pPr marL="2057400" indent="-228600" eaLnBrk="0" hangingPunct="0">
              <a:defRPr sz="3200" b="1">
                <a:solidFill>
                  <a:schemeClr val="tx1"/>
                </a:solidFill>
                <a:latin typeface="Verdana" panose="020B0604030504040204" pitchFamily="34" charset="0"/>
              </a:defRPr>
            </a:lvl5pPr>
            <a:lvl6pPr marL="2514600" indent="-228600" eaLnBrk="0" fontAlgn="base" hangingPunct="0">
              <a:spcBef>
                <a:spcPct val="50000"/>
              </a:spcBef>
              <a:spcAft>
                <a:spcPct val="0"/>
              </a:spcAft>
              <a:defRPr sz="3200" b="1">
                <a:solidFill>
                  <a:schemeClr val="tx1"/>
                </a:solidFill>
                <a:latin typeface="Verdana" panose="020B0604030504040204" pitchFamily="34" charset="0"/>
              </a:defRPr>
            </a:lvl6pPr>
            <a:lvl7pPr marL="2971800" indent="-228600" eaLnBrk="0" fontAlgn="base" hangingPunct="0">
              <a:spcBef>
                <a:spcPct val="50000"/>
              </a:spcBef>
              <a:spcAft>
                <a:spcPct val="0"/>
              </a:spcAft>
              <a:defRPr sz="3200" b="1">
                <a:solidFill>
                  <a:schemeClr val="tx1"/>
                </a:solidFill>
                <a:latin typeface="Verdana" panose="020B0604030504040204" pitchFamily="34" charset="0"/>
              </a:defRPr>
            </a:lvl7pPr>
            <a:lvl8pPr marL="3429000" indent="-228600" eaLnBrk="0" fontAlgn="base" hangingPunct="0">
              <a:spcBef>
                <a:spcPct val="50000"/>
              </a:spcBef>
              <a:spcAft>
                <a:spcPct val="0"/>
              </a:spcAft>
              <a:defRPr sz="3200" b="1">
                <a:solidFill>
                  <a:schemeClr val="tx1"/>
                </a:solidFill>
                <a:latin typeface="Verdana" panose="020B0604030504040204" pitchFamily="34" charset="0"/>
              </a:defRPr>
            </a:lvl8pPr>
            <a:lvl9pPr marL="3886200" indent="-228600" eaLnBrk="0" fontAlgn="base" hangingPunct="0">
              <a:spcBef>
                <a:spcPct val="50000"/>
              </a:spcBef>
              <a:spcAft>
                <a:spcPct val="0"/>
              </a:spcAft>
              <a:defRPr sz="3200" b="1">
                <a:solidFill>
                  <a:schemeClr val="tx1"/>
                </a:solidFill>
                <a:latin typeface="Verdana" panose="020B0604030504040204" pitchFamily="34" charset="0"/>
              </a:defRPr>
            </a:lvl9pPr>
          </a:lstStyle>
          <a:p>
            <a:pPr algn="ctr" eaLnBrk="1" hangingPunct="1">
              <a:lnSpc>
                <a:spcPct val="93000"/>
              </a:lnSpc>
              <a:buClr>
                <a:srgbClr val="000000"/>
              </a:buClr>
              <a:buSzPct val="100000"/>
              <a:buFont typeface="Times New Roman" panose="02020603050405020304" pitchFamily="18" charset="0"/>
              <a:buNone/>
              <a:defRPr/>
            </a:pPr>
            <a:r>
              <a:rPr lang="en-US" altLang="en-US" sz="2035">
                <a:solidFill>
                  <a:srgbClr val="FFC000"/>
                </a:solidFill>
                <a:latin typeface="+mn-lt"/>
                <a:cs typeface="Times New Roman" panose="02020603050405020304" pitchFamily="18" charset="0"/>
              </a:rPr>
              <a:t>FERMI</a:t>
            </a:r>
            <a:endParaRPr lang="it-IT" altLang="en-US" sz="2035" dirty="0">
              <a:solidFill>
                <a:srgbClr val="FFC000"/>
              </a:solidFill>
              <a:latin typeface="+mn-lt"/>
              <a:cs typeface="Times New Roman" panose="02020603050405020304" pitchFamily="18" charset="0"/>
            </a:endParaRPr>
          </a:p>
        </p:txBody>
      </p:sp>
      <p:sp>
        <p:nvSpPr>
          <p:cNvPr id="14" name="TextBox 13">
            <a:extLst>
              <a:ext uri="{FF2B5EF4-FFF2-40B4-BE49-F238E27FC236}">
                <a16:creationId xmlns:a16="http://schemas.microsoft.com/office/drawing/2014/main" id="{4D7DD4A6-DF49-44DA-9EF8-FBE9E4A3DD5E}"/>
              </a:ext>
            </a:extLst>
          </p:cNvPr>
          <p:cNvSpPr txBox="1">
            <a:spLocks noChangeArrowheads="1"/>
          </p:cNvSpPr>
          <p:nvPr/>
        </p:nvSpPr>
        <p:spPr bwMode="auto">
          <a:xfrm>
            <a:off x="3608465" y="2899979"/>
            <a:ext cx="996950" cy="359285"/>
          </a:xfrm>
          <a:prstGeom prst="rect">
            <a:avLst/>
          </a:prstGeom>
          <a:noFill/>
          <a:ln w="31750" algn="ctr">
            <a:solidFill>
              <a:srgbClr val="FFFF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b="1">
                <a:solidFill>
                  <a:schemeClr val="tx1"/>
                </a:solidFill>
                <a:latin typeface="Verdana" panose="020B0604030504040204" pitchFamily="34" charset="0"/>
              </a:defRPr>
            </a:lvl1pPr>
            <a:lvl2pPr marL="742950" indent="-285750" eaLnBrk="0" hangingPunct="0">
              <a:defRPr sz="3200" b="1">
                <a:solidFill>
                  <a:schemeClr val="tx1"/>
                </a:solidFill>
                <a:latin typeface="Verdana" panose="020B0604030504040204" pitchFamily="34" charset="0"/>
              </a:defRPr>
            </a:lvl2pPr>
            <a:lvl3pPr marL="1143000" indent="-228600" eaLnBrk="0" hangingPunct="0">
              <a:defRPr sz="3200" b="1">
                <a:solidFill>
                  <a:schemeClr val="tx1"/>
                </a:solidFill>
                <a:latin typeface="Verdana" panose="020B0604030504040204" pitchFamily="34" charset="0"/>
              </a:defRPr>
            </a:lvl3pPr>
            <a:lvl4pPr marL="1600200" indent="-228600" eaLnBrk="0" hangingPunct="0">
              <a:defRPr sz="3200" b="1">
                <a:solidFill>
                  <a:schemeClr val="tx1"/>
                </a:solidFill>
                <a:latin typeface="Verdana" panose="020B0604030504040204" pitchFamily="34" charset="0"/>
              </a:defRPr>
            </a:lvl4pPr>
            <a:lvl5pPr marL="2057400" indent="-228600" eaLnBrk="0" hangingPunct="0">
              <a:defRPr sz="3200" b="1">
                <a:solidFill>
                  <a:schemeClr val="tx1"/>
                </a:solidFill>
                <a:latin typeface="Verdana" panose="020B0604030504040204" pitchFamily="34" charset="0"/>
              </a:defRPr>
            </a:lvl5pPr>
            <a:lvl6pPr marL="2514600" indent="-228600" eaLnBrk="0" fontAlgn="base" hangingPunct="0">
              <a:spcBef>
                <a:spcPct val="50000"/>
              </a:spcBef>
              <a:spcAft>
                <a:spcPct val="0"/>
              </a:spcAft>
              <a:defRPr sz="3200" b="1">
                <a:solidFill>
                  <a:schemeClr val="tx1"/>
                </a:solidFill>
                <a:latin typeface="Verdana" panose="020B0604030504040204" pitchFamily="34" charset="0"/>
              </a:defRPr>
            </a:lvl6pPr>
            <a:lvl7pPr marL="2971800" indent="-228600" eaLnBrk="0" fontAlgn="base" hangingPunct="0">
              <a:spcBef>
                <a:spcPct val="50000"/>
              </a:spcBef>
              <a:spcAft>
                <a:spcPct val="0"/>
              </a:spcAft>
              <a:defRPr sz="3200" b="1">
                <a:solidFill>
                  <a:schemeClr val="tx1"/>
                </a:solidFill>
                <a:latin typeface="Verdana" panose="020B0604030504040204" pitchFamily="34" charset="0"/>
              </a:defRPr>
            </a:lvl7pPr>
            <a:lvl8pPr marL="3429000" indent="-228600" eaLnBrk="0" fontAlgn="base" hangingPunct="0">
              <a:spcBef>
                <a:spcPct val="50000"/>
              </a:spcBef>
              <a:spcAft>
                <a:spcPct val="0"/>
              </a:spcAft>
              <a:defRPr sz="3200" b="1">
                <a:solidFill>
                  <a:schemeClr val="tx1"/>
                </a:solidFill>
                <a:latin typeface="Verdana" panose="020B0604030504040204" pitchFamily="34" charset="0"/>
              </a:defRPr>
            </a:lvl8pPr>
            <a:lvl9pPr marL="3886200" indent="-228600" eaLnBrk="0" fontAlgn="base" hangingPunct="0">
              <a:spcBef>
                <a:spcPct val="50000"/>
              </a:spcBef>
              <a:spcAft>
                <a:spcPct val="0"/>
              </a:spcAft>
              <a:defRPr sz="3200" b="1">
                <a:solidFill>
                  <a:schemeClr val="tx1"/>
                </a:solidFill>
                <a:latin typeface="Verdana" panose="020B0604030504040204" pitchFamily="34" charset="0"/>
              </a:defRPr>
            </a:lvl9pPr>
          </a:lstStyle>
          <a:p>
            <a:pPr algn="ctr" eaLnBrk="1" hangingPunct="1">
              <a:lnSpc>
                <a:spcPct val="93000"/>
              </a:lnSpc>
              <a:buClr>
                <a:srgbClr val="000000"/>
              </a:buClr>
              <a:buSzPct val="100000"/>
              <a:buFont typeface="Times New Roman" panose="02020603050405020304" pitchFamily="18" charset="0"/>
              <a:buNone/>
              <a:defRPr/>
            </a:pPr>
            <a:r>
              <a:rPr lang="en-US" altLang="en-US" sz="2035" dirty="0">
                <a:solidFill>
                  <a:srgbClr val="FFFF00"/>
                </a:solidFill>
                <a:latin typeface="+mn-lt"/>
                <a:cs typeface="Times New Roman" panose="02020603050405020304" pitchFamily="18" charset="0"/>
              </a:rPr>
              <a:t>Elettra</a:t>
            </a:r>
            <a:endParaRPr lang="it-IT" altLang="en-US" sz="2035" dirty="0">
              <a:solidFill>
                <a:srgbClr val="FFFF00"/>
              </a:solidFill>
              <a:latin typeface="+mn-lt"/>
              <a:cs typeface="Times New Roman" panose="02020603050405020304" pitchFamily="18" charset="0"/>
            </a:endParaRPr>
          </a:p>
        </p:txBody>
      </p:sp>
      <p:pic>
        <p:nvPicPr>
          <p:cNvPr id="17" name="Picture 16">
            <a:extLst>
              <a:ext uri="{FF2B5EF4-FFF2-40B4-BE49-F238E27FC236}">
                <a16:creationId xmlns:a16="http://schemas.microsoft.com/office/drawing/2014/main" id="{40B1A74C-86EF-4D79-9F2C-C9E34346A419}"/>
              </a:ext>
            </a:extLst>
          </p:cNvPr>
          <p:cNvPicPr>
            <a:picLocks noChangeAspect="1"/>
          </p:cNvPicPr>
          <p:nvPr/>
        </p:nvPicPr>
        <p:blipFill>
          <a:blip r:embed="rId4"/>
          <a:stretch>
            <a:fillRect/>
          </a:stretch>
        </p:blipFill>
        <p:spPr>
          <a:xfrm>
            <a:off x="1007864" y="4931965"/>
            <a:ext cx="1728192" cy="1728192"/>
          </a:xfrm>
          <a:prstGeom prst="rect">
            <a:avLst/>
          </a:prstGeom>
        </p:spPr>
      </p:pic>
      <p:sp>
        <p:nvSpPr>
          <p:cNvPr id="15" name="Segnaposto testo 2">
            <a:extLst>
              <a:ext uri="{FF2B5EF4-FFF2-40B4-BE49-F238E27FC236}">
                <a16:creationId xmlns:a16="http://schemas.microsoft.com/office/drawing/2014/main" id="{47C0A6BE-0A9E-4A66-8E9A-5B56F1AF08ED}"/>
              </a:ext>
            </a:extLst>
          </p:cNvPr>
          <p:cNvSpPr>
            <a:spLocks noGrp="1"/>
          </p:cNvSpPr>
          <p:nvPr>
            <p:ph idx="1"/>
          </p:nvPr>
        </p:nvSpPr>
        <p:spPr bwMode="auto">
          <a:xfrm>
            <a:off x="5938602" y="5704391"/>
            <a:ext cx="3853098" cy="914400"/>
          </a:xfrm>
        </p:spPr>
        <p:txBody>
          <a:bodyPr vert="horz" wrap="square" numCol="1" anchorCtr="0" compatLnSpc="1">
            <a:prstTxWarp prst="textNoShape">
              <a:avLst/>
            </a:prstTxWarp>
            <a:noAutofit/>
          </a:bodyPr>
          <a:lstStyle/>
          <a:p>
            <a:pPr marL="355600" indent="0" defTabSz="449216" eaLnBrk="1">
              <a:lnSpc>
                <a:spcPct val="93000"/>
              </a:lnSpc>
              <a:spcAft>
                <a:spcPct val="0"/>
              </a:spcAft>
              <a:buNone/>
              <a:defRPr/>
            </a:pPr>
            <a:r>
              <a:rPr lang="en-US" sz="1200" b="1" kern="1200" dirty="0">
                <a:solidFill>
                  <a:srgbClr val="FFC000"/>
                </a:solidFill>
                <a:ea typeface="ＭＳ Ｐゴシック" charset="0"/>
              </a:rPr>
              <a:t>Seeded FEL (HGHG), 1.5 (1.8 ) GeV, 10 Hz (50 Hz) – First Lasing Dec.13, 2010</a:t>
            </a:r>
          </a:p>
          <a:p>
            <a:pPr marL="355600" indent="0" defTabSz="449216" eaLnBrk="1">
              <a:lnSpc>
                <a:spcPct val="93000"/>
              </a:lnSpc>
              <a:spcAft>
                <a:spcPct val="0"/>
              </a:spcAft>
              <a:buNone/>
              <a:defRPr/>
            </a:pPr>
            <a:r>
              <a:rPr lang="en-US" sz="1200" b="1" kern="1200" dirty="0">
                <a:solidFill>
                  <a:srgbClr val="FFC000"/>
                </a:solidFill>
                <a:ea typeface="ＭＳ Ｐゴシック" charset="0"/>
              </a:rPr>
              <a:t>Open to external users since 2012 (FEL-1) (100-20 nm, 12 - 62 eV) and 2015 (FEL-2)  (20- 4 nm, 62 - 320 eV)</a:t>
            </a:r>
            <a:endParaRPr lang="it-IT" sz="1200" b="1" kern="1200" dirty="0">
              <a:solidFill>
                <a:srgbClr val="FFC000"/>
              </a:solidFill>
              <a:ea typeface="ＭＳ Ｐゴシック" charset="0"/>
            </a:endParaRPr>
          </a:p>
        </p:txBody>
      </p:sp>
      <p:sp>
        <p:nvSpPr>
          <p:cNvPr id="18" name="TextBox 17">
            <a:extLst>
              <a:ext uri="{FF2B5EF4-FFF2-40B4-BE49-F238E27FC236}">
                <a16:creationId xmlns:a16="http://schemas.microsoft.com/office/drawing/2014/main" id="{A731A483-CBF0-4C3B-A84D-69859AB2FB85}"/>
              </a:ext>
            </a:extLst>
          </p:cNvPr>
          <p:cNvSpPr txBox="1"/>
          <p:nvPr/>
        </p:nvSpPr>
        <p:spPr>
          <a:xfrm>
            <a:off x="884110" y="1576482"/>
            <a:ext cx="5236321" cy="871008"/>
          </a:xfrm>
          <a:prstGeom prst="rect">
            <a:avLst/>
          </a:prstGeom>
          <a:noFill/>
        </p:spPr>
        <p:txBody>
          <a:bodyPr wrap="square">
            <a:spAutoFit/>
          </a:bodyPr>
          <a:lstStyle/>
          <a:p>
            <a:pPr marL="0" indent="0" eaLnBrk="1" hangingPunct="1">
              <a:lnSpc>
                <a:spcPct val="90000"/>
              </a:lnSpc>
              <a:spcBef>
                <a:spcPct val="20000"/>
              </a:spcBef>
              <a:spcAft>
                <a:spcPts val="600"/>
              </a:spcAft>
              <a:buClrTx/>
            </a:pPr>
            <a:r>
              <a:rPr lang="en-US" sz="1200" b="1" dirty="0" err="1">
                <a:solidFill>
                  <a:srgbClr val="FFFF00"/>
                </a:solidFill>
              </a:rPr>
              <a:t>Elettra</a:t>
            </a:r>
            <a:r>
              <a:rPr lang="en-US" sz="1200" b="1" dirty="0">
                <a:solidFill>
                  <a:srgbClr val="FFFF00"/>
                </a:solidFill>
              </a:rPr>
              <a:t>: Third generation light source (DBA - 259.2 m) , open to external users since 1994 at 2.0 GeV ( 310 mA ) and 2.4 GeV ( 160 mA)</a:t>
            </a:r>
          </a:p>
          <a:p>
            <a:pPr marL="0" indent="0" eaLnBrk="1" hangingPunct="1">
              <a:lnSpc>
                <a:spcPct val="90000"/>
              </a:lnSpc>
              <a:spcBef>
                <a:spcPct val="20000"/>
              </a:spcBef>
              <a:spcAft>
                <a:spcPts val="600"/>
              </a:spcAft>
              <a:buClrTx/>
            </a:pPr>
            <a:r>
              <a:rPr lang="en-US" sz="1200" b="1" dirty="0" err="1">
                <a:solidFill>
                  <a:srgbClr val="FFFF00"/>
                </a:solidFill>
              </a:rPr>
              <a:t>Elettra</a:t>
            </a:r>
            <a:r>
              <a:rPr lang="en-US" sz="1200" b="1" dirty="0">
                <a:solidFill>
                  <a:srgbClr val="FFFF00"/>
                </a:solidFill>
              </a:rPr>
              <a:t> 2.0 project : S6BA-E with 12-fold symmetry operating mainly at 2.4 GeV  (400 mA). It will open to external user in 2027</a:t>
            </a:r>
          </a:p>
        </p:txBody>
      </p:sp>
      <p:sp>
        <p:nvSpPr>
          <p:cNvPr id="4" name="Star: 4 Points 3">
            <a:extLst>
              <a:ext uri="{FF2B5EF4-FFF2-40B4-BE49-F238E27FC236}">
                <a16:creationId xmlns:a16="http://schemas.microsoft.com/office/drawing/2014/main" id="{79153675-3E56-4FC0-AFD3-DFF96E3C0AF4}"/>
              </a:ext>
            </a:extLst>
          </p:cNvPr>
          <p:cNvSpPr/>
          <p:nvPr/>
        </p:nvSpPr>
        <p:spPr bwMode="auto">
          <a:xfrm>
            <a:off x="1851098" y="6165033"/>
            <a:ext cx="45719" cy="45719"/>
          </a:xfrm>
          <a:prstGeom prst="star4">
            <a:avLst/>
          </a:prstGeom>
          <a:solidFill>
            <a:srgbClr val="FF0000"/>
          </a:solidFill>
          <a:ln w="9525" cap="flat" cmpd="sng" algn="ctr">
            <a:solidFill>
              <a:srgbClr val="FF4747"/>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5" name="TextBox 4">
            <a:extLst>
              <a:ext uri="{FF2B5EF4-FFF2-40B4-BE49-F238E27FC236}">
                <a16:creationId xmlns:a16="http://schemas.microsoft.com/office/drawing/2014/main" id="{5FD343B5-BE06-4ABE-BBBB-62D0EF292ADB}"/>
              </a:ext>
            </a:extLst>
          </p:cNvPr>
          <p:cNvSpPr txBox="1"/>
          <p:nvPr/>
        </p:nvSpPr>
        <p:spPr>
          <a:xfrm>
            <a:off x="1378853" y="4940187"/>
            <a:ext cx="782587" cy="261610"/>
          </a:xfrm>
          <a:prstGeom prst="rect">
            <a:avLst/>
          </a:prstGeom>
          <a:noFill/>
        </p:spPr>
        <p:txBody>
          <a:bodyPr wrap="none" rtlCol="0">
            <a:spAutoFit/>
          </a:bodyPr>
          <a:lstStyle/>
          <a:p>
            <a:r>
              <a:rPr lang="en-US" sz="1100" dirty="0">
                <a:solidFill>
                  <a:schemeClr val="bg1">
                    <a:lumMod val="50000"/>
                  </a:schemeClr>
                </a:solidFill>
              </a:rPr>
              <a:t>EUROPE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par>
                                <p:cTn id="19" presetID="22" presetClass="entr" presetSubtype="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5" grpId="0" build="p"/>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4A1B73-DC1A-497E-BF23-46A74B3A15AC}"/>
              </a:ext>
            </a:extLst>
          </p:cNvPr>
          <p:cNvPicPr>
            <a:picLocks noChangeAspect="1"/>
          </p:cNvPicPr>
          <p:nvPr/>
        </p:nvPicPr>
        <p:blipFill>
          <a:blip r:embed="rId3"/>
          <a:stretch>
            <a:fillRect/>
          </a:stretch>
        </p:blipFill>
        <p:spPr>
          <a:xfrm>
            <a:off x="3744168" y="4571925"/>
            <a:ext cx="2808312" cy="2196736"/>
          </a:xfrm>
          <a:prstGeom prst="rect">
            <a:avLst/>
          </a:prstGeom>
        </p:spPr>
      </p:pic>
      <p:sp>
        <p:nvSpPr>
          <p:cNvPr id="17410" name="Segnaposto numero diapositiva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1pPr>
            <a:lvl2pPr marL="742950" indent="-28575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2pPr>
            <a:lvl3pPr marL="11430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3pPr>
            <a:lvl4pPr marL="16002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4pPr>
            <a:lvl5pPr marL="2057400" indent="-2286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400">
                <a:solidFill>
                  <a:schemeClr val="bg1"/>
                </a:solidFill>
                <a:latin typeface="Arial" panose="020B0604020202020204" pitchFamily="34" charset="0"/>
                <a:ea typeface="MS PGothic" panose="020B0600070205080204" pitchFamily="34" charset="-128"/>
              </a:defRPr>
            </a:lvl9pPr>
          </a:lstStyle>
          <a:p>
            <a:fld id="{B1A93347-5157-43B9-BBDD-3389B71DEF34}" type="slidenum">
              <a:rPr lang="it-IT" altLang="it-IT" sz="1300" smtClean="0">
                <a:solidFill>
                  <a:srgbClr val="000000"/>
                </a:solidFill>
              </a:rPr>
              <a:pPr/>
              <a:t>30</a:t>
            </a:fld>
            <a:endParaRPr lang="it-IT" altLang="it-IT" sz="1300">
              <a:solidFill>
                <a:srgbClr val="000000"/>
              </a:solidFill>
            </a:endParaRP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CC727-AD7A-4EE4-8C71-7CA0B6FED825}"/>
              </a:ext>
            </a:extLst>
          </p:cNvPr>
          <p:cNvSpPr>
            <a:spLocks noGrp="1"/>
          </p:cNvSpPr>
          <p:nvPr>
            <p:ph type="title"/>
          </p:nvPr>
        </p:nvSpPr>
        <p:spPr/>
        <p:txBody>
          <a:bodyPr/>
          <a:lstStyle/>
          <a:p>
            <a:r>
              <a:rPr lang="en-US" dirty="0" err="1"/>
              <a:t>Elettra</a:t>
            </a:r>
            <a:r>
              <a:rPr lang="en-US" dirty="0"/>
              <a:t> 2 parameters </a:t>
            </a:r>
          </a:p>
        </p:txBody>
      </p:sp>
      <p:sp>
        <p:nvSpPr>
          <p:cNvPr id="4" name="Slide Number Placeholder 3">
            <a:extLst>
              <a:ext uri="{FF2B5EF4-FFF2-40B4-BE49-F238E27FC236}">
                <a16:creationId xmlns:a16="http://schemas.microsoft.com/office/drawing/2014/main" id="{701A2464-5BF6-455E-A816-4F96DA07B365}"/>
              </a:ext>
            </a:extLst>
          </p:cNvPr>
          <p:cNvSpPr>
            <a:spLocks noGrp="1"/>
          </p:cNvSpPr>
          <p:nvPr>
            <p:ph type="sldNum" sz="quarter" idx="10"/>
          </p:nvPr>
        </p:nvSpPr>
        <p:spPr/>
        <p:txBody>
          <a:bodyPr/>
          <a:lstStyle/>
          <a:p>
            <a:pPr>
              <a:defRPr/>
            </a:pPr>
            <a:fld id="{E0F9B30C-6400-4A83-83AA-C78841DAE5DD}" type="slidenum">
              <a:rPr lang="it-IT" altLang="it-IT" smtClean="0"/>
              <a:pPr>
                <a:defRPr/>
              </a:pPr>
              <a:t>4</a:t>
            </a:fld>
            <a:endParaRPr lang="it-IT" altLang="it-IT" dirty="0"/>
          </a:p>
        </p:txBody>
      </p:sp>
      <p:pic>
        <p:nvPicPr>
          <p:cNvPr id="6" name="Picture 5">
            <a:extLst>
              <a:ext uri="{FF2B5EF4-FFF2-40B4-BE49-F238E27FC236}">
                <a16:creationId xmlns:a16="http://schemas.microsoft.com/office/drawing/2014/main" id="{BC765722-B2A9-4089-9999-E286BAF7A1FB}"/>
              </a:ext>
            </a:extLst>
          </p:cNvPr>
          <p:cNvPicPr>
            <a:picLocks noChangeAspect="1"/>
          </p:cNvPicPr>
          <p:nvPr/>
        </p:nvPicPr>
        <p:blipFill>
          <a:blip r:embed="rId2"/>
          <a:stretch>
            <a:fillRect/>
          </a:stretch>
        </p:blipFill>
        <p:spPr>
          <a:xfrm>
            <a:off x="575816" y="1155483"/>
            <a:ext cx="6820852" cy="5811061"/>
          </a:xfrm>
          <a:prstGeom prst="rect">
            <a:avLst/>
          </a:prstGeom>
        </p:spPr>
      </p:pic>
      <p:pic>
        <p:nvPicPr>
          <p:cNvPr id="9" name="Picture 8">
            <a:extLst>
              <a:ext uri="{FF2B5EF4-FFF2-40B4-BE49-F238E27FC236}">
                <a16:creationId xmlns:a16="http://schemas.microsoft.com/office/drawing/2014/main" id="{CFAFB79D-5BF2-4267-93B7-B69C2B87490E}"/>
              </a:ext>
            </a:extLst>
          </p:cNvPr>
          <p:cNvPicPr>
            <a:picLocks noChangeAspect="1"/>
          </p:cNvPicPr>
          <p:nvPr/>
        </p:nvPicPr>
        <p:blipFill>
          <a:blip r:embed="rId3"/>
          <a:stretch>
            <a:fillRect/>
          </a:stretch>
        </p:blipFill>
        <p:spPr>
          <a:xfrm>
            <a:off x="5673203" y="1155483"/>
            <a:ext cx="4264547" cy="4983115"/>
          </a:xfrm>
          <a:prstGeom prst="rect">
            <a:avLst/>
          </a:prstGeom>
        </p:spPr>
      </p:pic>
    </p:spTree>
    <p:extLst>
      <p:ext uri="{BB962C8B-B14F-4D97-AF65-F5344CB8AC3E}">
        <p14:creationId xmlns:p14="http://schemas.microsoft.com/office/powerpoint/2010/main" val="3153044822"/>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160E3-EA73-488B-B089-40D2C3A0E623}"/>
              </a:ext>
            </a:extLst>
          </p:cNvPr>
          <p:cNvSpPr>
            <a:spLocks noGrp="1"/>
          </p:cNvSpPr>
          <p:nvPr>
            <p:ph type="title"/>
          </p:nvPr>
        </p:nvSpPr>
        <p:spPr/>
        <p:txBody>
          <a:bodyPr/>
          <a:lstStyle/>
          <a:p>
            <a:r>
              <a:rPr lang="en-US" dirty="0"/>
              <a:t>RF power for Elettra and Elettra 2.0</a:t>
            </a:r>
          </a:p>
        </p:txBody>
      </p:sp>
      <p:sp>
        <p:nvSpPr>
          <p:cNvPr id="4" name="Slide Number Placeholder 3">
            <a:extLst>
              <a:ext uri="{FF2B5EF4-FFF2-40B4-BE49-F238E27FC236}">
                <a16:creationId xmlns:a16="http://schemas.microsoft.com/office/drawing/2014/main" id="{84F5EEA0-D5D5-445F-B9AB-E1F518BE7DDD}"/>
              </a:ext>
            </a:extLst>
          </p:cNvPr>
          <p:cNvSpPr>
            <a:spLocks noGrp="1"/>
          </p:cNvSpPr>
          <p:nvPr>
            <p:ph type="sldNum" sz="quarter" idx="10"/>
          </p:nvPr>
        </p:nvSpPr>
        <p:spPr/>
        <p:txBody>
          <a:bodyPr/>
          <a:lstStyle/>
          <a:p>
            <a:pPr>
              <a:defRPr/>
            </a:pPr>
            <a:fld id="{E0F9B30C-6400-4A83-83AA-C78841DAE5DD}" type="slidenum">
              <a:rPr lang="it-IT" altLang="it-IT" smtClean="0"/>
              <a:pPr>
                <a:defRPr/>
              </a:pPr>
              <a:t>5</a:t>
            </a:fld>
            <a:endParaRPr lang="it-IT" altLang="it-IT" dirty="0"/>
          </a:p>
        </p:txBody>
      </p:sp>
      <p:sp>
        <p:nvSpPr>
          <p:cNvPr id="5" name="Content Placeholder 2">
            <a:extLst>
              <a:ext uri="{FF2B5EF4-FFF2-40B4-BE49-F238E27FC236}">
                <a16:creationId xmlns:a16="http://schemas.microsoft.com/office/drawing/2014/main" id="{05CDFD7D-E5CB-4AFE-AE80-4EF2D3AF90E8}"/>
              </a:ext>
            </a:extLst>
          </p:cNvPr>
          <p:cNvSpPr txBox="1">
            <a:spLocks noGrp="1"/>
          </p:cNvSpPr>
          <p:nvPr>
            <p:ph idx="1"/>
          </p:nvPr>
        </p:nvSpPr>
        <p:spPr>
          <a:xfrm>
            <a:off x="611820" y="1435605"/>
            <a:ext cx="8856984" cy="1385023"/>
          </a:xfrm>
          <a:prstGeom prst="rect">
            <a:avLst/>
          </a:prstGeom>
        </p:spPr>
        <p:txBody>
          <a:bodyPr wrap="square" numCol="1" anchor="ctr" anchorCtr="0">
            <a:noAutofit/>
          </a:bodyPr>
          <a:lstStyle>
            <a:lvl1pPr marL="342900" indent="-342900" algn="l" defTabSz="447675" rtl="0" eaLnBrk="1" fontAlgn="base" hangingPunct="1">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1" fontAlgn="base" hangingPunct="1">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1" fontAlgn="base" hangingPunct="1">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1" fontAlgn="base" hangingPunct="1">
              <a:lnSpc>
                <a:spcPct val="93000"/>
              </a:lnSpc>
              <a:spcBef>
                <a:spcPct val="0"/>
              </a:spcBef>
              <a:spcAft>
                <a:spcPts val="575"/>
              </a:spcAft>
              <a:buClr>
                <a:srgbClr val="000000"/>
              </a:buClr>
              <a:buSzPct val="100000"/>
              <a:buFont typeface="Times New Roman" pitchFamily="18" charset="0"/>
              <a:defRPr sz="1800">
                <a:solidFill>
                  <a:srgbClr val="000000"/>
                </a:solidFill>
                <a:latin typeface="+mn-lt"/>
                <a:ea typeface="MS PGothic" pitchFamily="34" charset="-128"/>
                <a:cs typeface="MS PGothic" charset="0"/>
              </a:defRPr>
            </a:lvl4pPr>
            <a:lvl5pPr marL="2055813" indent="-227013" algn="l" defTabSz="447675" rtl="0" eaLnBrk="1" fontAlgn="base" hangingPunct="1">
              <a:lnSpc>
                <a:spcPct val="93000"/>
              </a:lnSpc>
              <a:spcBef>
                <a:spcPct val="0"/>
              </a:spcBef>
              <a:spcAft>
                <a:spcPts val="288"/>
              </a:spcAft>
              <a:buClr>
                <a:srgbClr val="000000"/>
              </a:buClr>
              <a:buSzPct val="100000"/>
              <a:buFont typeface="Times New Roman"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buNone/>
            </a:pPr>
            <a:r>
              <a:rPr lang="en-GB" sz="1400" dirty="0">
                <a:solidFill>
                  <a:schemeClr val="tx2">
                    <a:lumMod val="50000"/>
                  </a:schemeClr>
                </a:solidFill>
              </a:rPr>
              <a:t>Four RF plants are operating at Elettra. The fours cavities were fed by independent amplifiers as follows: </a:t>
            </a:r>
          </a:p>
          <a:p>
            <a:pPr>
              <a:buFont typeface="Arial" panose="020B0604020202020204" pitchFamily="34" charset="0"/>
              <a:buChar char="•"/>
            </a:pPr>
            <a:r>
              <a:rPr lang="en-GB" sz="1400" dirty="0">
                <a:solidFill>
                  <a:schemeClr val="tx2">
                    <a:lumMod val="50000"/>
                  </a:schemeClr>
                </a:solidFill>
              </a:rPr>
              <a:t>3 amplifiers based on the 60 kW 500 MHz klystron E2V K3672 BCD, tube discontinued in 2012. </a:t>
            </a:r>
          </a:p>
          <a:p>
            <a:pPr>
              <a:buFont typeface="Arial" panose="020B0604020202020204" pitchFamily="34" charset="0"/>
              <a:buChar char="•"/>
            </a:pPr>
            <a:r>
              <a:rPr lang="en-GB" sz="1400" kern="0" dirty="0">
                <a:solidFill>
                  <a:schemeClr val="tx2">
                    <a:lumMod val="50000"/>
                  </a:schemeClr>
                </a:solidFill>
              </a:rPr>
              <a:t>1 amplifier consisting of 2 t</a:t>
            </a:r>
            <a:r>
              <a:rPr lang="en-GB" sz="1400" dirty="0">
                <a:solidFill>
                  <a:schemeClr val="tx2">
                    <a:lumMod val="50000"/>
                  </a:schemeClr>
                </a:solidFill>
              </a:rPr>
              <a:t>ransmitters combined together through a switchless WG combiner, each one based on 80 kW 500 MHz IOT E2V D2130 , tube discontinued in 2022.</a:t>
            </a:r>
          </a:p>
          <a:p>
            <a:pPr marL="0" indent="0">
              <a:buNone/>
            </a:pPr>
            <a:r>
              <a:rPr lang="en-GB" sz="1400" dirty="0">
                <a:solidFill>
                  <a:schemeClr val="tx2">
                    <a:lumMod val="50000"/>
                  </a:schemeClr>
                </a:solidFill>
              </a:rPr>
              <a:t>The Elettra amplifiers RF power capability is well below the Elettra 2.0 need but the twin IOT one.</a:t>
            </a:r>
          </a:p>
        </p:txBody>
      </p:sp>
      <p:pic>
        <p:nvPicPr>
          <p:cNvPr id="6" name="Picture 5">
            <a:extLst>
              <a:ext uri="{FF2B5EF4-FFF2-40B4-BE49-F238E27FC236}">
                <a16:creationId xmlns:a16="http://schemas.microsoft.com/office/drawing/2014/main" id="{533C0354-B7C7-40B2-9C35-2DA0817555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2343" y="5114843"/>
            <a:ext cx="2370320" cy="1777740"/>
          </a:xfrm>
          <a:prstGeom prst="rect">
            <a:avLst/>
          </a:prstGeom>
        </p:spPr>
      </p:pic>
      <p:pic>
        <p:nvPicPr>
          <p:cNvPr id="8" name="Picture 7">
            <a:extLst>
              <a:ext uri="{FF2B5EF4-FFF2-40B4-BE49-F238E27FC236}">
                <a16:creationId xmlns:a16="http://schemas.microsoft.com/office/drawing/2014/main" id="{955E3D4A-9A5E-494D-A60D-C7A08D9DFBC7}"/>
              </a:ext>
            </a:extLst>
          </p:cNvPr>
          <p:cNvPicPr>
            <a:picLocks noChangeAspect="1"/>
          </p:cNvPicPr>
          <p:nvPr/>
        </p:nvPicPr>
        <p:blipFill rotWithShape="1">
          <a:blip r:embed="rId3"/>
          <a:srcRect l="13303" t="-1703" r="-7258" b="1703"/>
          <a:stretch/>
        </p:blipFill>
        <p:spPr>
          <a:xfrm rot="5400000">
            <a:off x="7466685" y="5068684"/>
            <a:ext cx="2570879" cy="2052228"/>
          </a:xfrm>
          <a:prstGeom prst="rect">
            <a:avLst/>
          </a:prstGeom>
        </p:spPr>
      </p:pic>
      <p:pic>
        <p:nvPicPr>
          <p:cNvPr id="9" name="Picture 8">
            <a:extLst>
              <a:ext uri="{FF2B5EF4-FFF2-40B4-BE49-F238E27FC236}">
                <a16:creationId xmlns:a16="http://schemas.microsoft.com/office/drawing/2014/main" id="{BE3019E2-DE0C-4BC0-A5AD-882C8D7034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330301" y="5114844"/>
            <a:ext cx="2370319" cy="1777740"/>
          </a:xfrm>
          <a:prstGeom prst="rect">
            <a:avLst/>
          </a:prstGeom>
        </p:spPr>
      </p:pic>
      <p:pic>
        <p:nvPicPr>
          <p:cNvPr id="11" name="Picture 10">
            <a:extLst>
              <a:ext uri="{FF2B5EF4-FFF2-40B4-BE49-F238E27FC236}">
                <a16:creationId xmlns:a16="http://schemas.microsoft.com/office/drawing/2014/main" id="{20B19DEA-1B7B-454A-A488-33708C5BE573}"/>
              </a:ext>
            </a:extLst>
          </p:cNvPr>
          <p:cNvPicPr>
            <a:picLocks noChangeAspect="1"/>
          </p:cNvPicPr>
          <p:nvPr/>
        </p:nvPicPr>
        <p:blipFill>
          <a:blip r:embed="rId5"/>
          <a:stretch>
            <a:fillRect/>
          </a:stretch>
        </p:blipFill>
        <p:spPr>
          <a:xfrm>
            <a:off x="2371286" y="4975209"/>
            <a:ext cx="2951552" cy="2213664"/>
          </a:xfrm>
          <a:prstGeom prst="rect">
            <a:avLst/>
          </a:prstGeom>
        </p:spPr>
      </p:pic>
      <p:sp>
        <p:nvSpPr>
          <p:cNvPr id="13" name="TextBox 12">
            <a:extLst>
              <a:ext uri="{FF2B5EF4-FFF2-40B4-BE49-F238E27FC236}">
                <a16:creationId xmlns:a16="http://schemas.microsoft.com/office/drawing/2014/main" id="{182A1493-33FD-46AF-BF34-57015002B8B5}"/>
              </a:ext>
            </a:extLst>
          </p:cNvPr>
          <p:cNvSpPr txBox="1"/>
          <p:nvPr/>
        </p:nvSpPr>
        <p:spPr>
          <a:xfrm>
            <a:off x="644514" y="2908331"/>
            <a:ext cx="8928547" cy="1345048"/>
          </a:xfrm>
          <a:prstGeom prst="rect">
            <a:avLst/>
          </a:prstGeom>
          <a:noFill/>
        </p:spPr>
        <p:txBody>
          <a:bodyPr wrap="square" rtlCol="0">
            <a:spAutoFit/>
          </a:bodyPr>
          <a:lstStyle/>
          <a:p>
            <a:pPr>
              <a:lnSpc>
                <a:spcPct val="150000"/>
              </a:lnSpc>
              <a:spcAft>
                <a:spcPts val="1200"/>
              </a:spcAft>
            </a:pPr>
            <a:r>
              <a:rPr lang="en-GB" sz="1400" dirty="0">
                <a:solidFill>
                  <a:srgbClr val="0070C0"/>
                </a:solidFill>
                <a:latin typeface="+mn-lt"/>
                <a:cs typeface="Times New Roman" panose="02020603050405020304" pitchFamily="18" charset="0"/>
                <a:sym typeface="Symbol" panose="05050102010706020507" pitchFamily="18" charset="2"/>
              </a:rPr>
              <a:t>In 2018 the procurement of four identical turnkey 100 (130) kW 500 MHz solid state amplifiers </a:t>
            </a:r>
            <a:r>
              <a:rPr lang="en-US" sz="1400" dirty="0">
                <a:solidFill>
                  <a:srgbClr val="0070C0"/>
                </a:solidFill>
                <a:latin typeface="+mn-lt"/>
                <a:ea typeface="Cambria" panose="02040503050406030204" pitchFamily="18" charset="0"/>
                <a:cs typeface="Times New Roman" panose="02020603050405020304" pitchFamily="18" charset="0"/>
              </a:rPr>
              <a:t>operating at a single frequency (monotonic) and in continuous wave regime started. These transmitters are going to replace the klystron’s based amplifier for the storage ring and their installation must fit the Elettra’s scheduled operation calendar...” </a:t>
            </a:r>
          </a:p>
        </p:txBody>
      </p:sp>
      <p:sp>
        <p:nvSpPr>
          <p:cNvPr id="12" name="Content Placeholder 2">
            <a:extLst>
              <a:ext uri="{FF2B5EF4-FFF2-40B4-BE49-F238E27FC236}">
                <a16:creationId xmlns:a16="http://schemas.microsoft.com/office/drawing/2014/main" id="{76CC43DD-EF63-4841-8E97-AA0FB399C942}"/>
              </a:ext>
            </a:extLst>
          </p:cNvPr>
          <p:cNvSpPr txBox="1">
            <a:spLocks/>
          </p:cNvSpPr>
          <p:nvPr/>
        </p:nvSpPr>
        <p:spPr bwMode="auto">
          <a:xfrm>
            <a:off x="7571263" y="4251024"/>
            <a:ext cx="2127575" cy="6257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200" i="1" kern="0" dirty="0">
                <a:solidFill>
                  <a:schemeClr val="accent5">
                    <a:lumMod val="50000"/>
                  </a:schemeClr>
                </a:solidFill>
              </a:rPr>
              <a:t>80 kW+ 80 kW IOT twin amplifier, running since 2008</a:t>
            </a:r>
          </a:p>
        </p:txBody>
      </p:sp>
      <p:sp>
        <p:nvSpPr>
          <p:cNvPr id="15" name="Content Placeholder 2">
            <a:extLst>
              <a:ext uri="{FF2B5EF4-FFF2-40B4-BE49-F238E27FC236}">
                <a16:creationId xmlns:a16="http://schemas.microsoft.com/office/drawing/2014/main" id="{A9F11AAD-D453-4884-A7B5-4745E2A84BF7}"/>
              </a:ext>
            </a:extLst>
          </p:cNvPr>
          <p:cNvSpPr txBox="1">
            <a:spLocks/>
          </p:cNvSpPr>
          <p:nvPr/>
        </p:nvSpPr>
        <p:spPr bwMode="auto">
          <a:xfrm>
            <a:off x="2420125" y="4495924"/>
            <a:ext cx="2708202" cy="3913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spcAft>
                <a:spcPts val="0"/>
              </a:spcAft>
              <a:buNone/>
            </a:pPr>
            <a:r>
              <a:rPr lang="en-US" sz="1200" i="1" kern="0" dirty="0">
                <a:solidFill>
                  <a:schemeClr val="accent5">
                    <a:lumMod val="50000"/>
                  </a:schemeClr>
                </a:solidFill>
              </a:rPr>
              <a:t>60 kW Klystrons based amplifier, </a:t>
            </a:r>
          </a:p>
          <a:p>
            <a:pPr marL="0" indent="0" eaLnBrk="1" hangingPunct="1">
              <a:spcBef>
                <a:spcPct val="0"/>
              </a:spcBef>
              <a:buNone/>
            </a:pPr>
            <a:r>
              <a:rPr lang="en-US" sz="1200" i="1" kern="0" dirty="0">
                <a:solidFill>
                  <a:schemeClr val="accent5">
                    <a:lumMod val="50000"/>
                  </a:schemeClr>
                </a:solidFill>
              </a:rPr>
              <a:t>running since 1993 </a:t>
            </a:r>
          </a:p>
        </p:txBody>
      </p:sp>
      <p:sp>
        <p:nvSpPr>
          <p:cNvPr id="16" name="Content Placeholder 2">
            <a:extLst>
              <a:ext uri="{FF2B5EF4-FFF2-40B4-BE49-F238E27FC236}">
                <a16:creationId xmlns:a16="http://schemas.microsoft.com/office/drawing/2014/main" id="{0148FC36-DA64-4C1E-8722-3BD6F8E236E4}"/>
              </a:ext>
            </a:extLst>
          </p:cNvPr>
          <p:cNvSpPr txBox="1">
            <a:spLocks/>
          </p:cNvSpPr>
          <p:nvPr/>
        </p:nvSpPr>
        <p:spPr bwMode="auto">
          <a:xfrm>
            <a:off x="5936643" y="4495924"/>
            <a:ext cx="1157634" cy="274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200" i="1" kern="0" dirty="0">
                <a:solidFill>
                  <a:schemeClr val="accent5">
                    <a:lumMod val="50000"/>
                  </a:schemeClr>
                </a:solidFill>
              </a:rPr>
              <a:t>E2V D2130</a:t>
            </a:r>
          </a:p>
        </p:txBody>
      </p:sp>
      <p:sp>
        <p:nvSpPr>
          <p:cNvPr id="17" name="Content Placeholder 2">
            <a:extLst>
              <a:ext uri="{FF2B5EF4-FFF2-40B4-BE49-F238E27FC236}">
                <a16:creationId xmlns:a16="http://schemas.microsoft.com/office/drawing/2014/main" id="{64F441F7-5309-44B3-BF08-F3DE1D8E519D}"/>
              </a:ext>
            </a:extLst>
          </p:cNvPr>
          <p:cNvSpPr txBox="1">
            <a:spLocks/>
          </p:cNvSpPr>
          <p:nvPr/>
        </p:nvSpPr>
        <p:spPr bwMode="auto">
          <a:xfrm>
            <a:off x="527068" y="4522817"/>
            <a:ext cx="1421770" cy="274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buNone/>
            </a:pPr>
            <a:r>
              <a:rPr lang="en-US" sz="1200" i="1" kern="0" dirty="0">
                <a:solidFill>
                  <a:schemeClr val="accent5">
                    <a:lumMod val="50000"/>
                  </a:schemeClr>
                </a:solidFill>
              </a:rPr>
              <a:t>E2V K3672 BCD</a:t>
            </a:r>
          </a:p>
        </p:txBody>
      </p:sp>
    </p:spTree>
    <p:extLst>
      <p:ext uri="{BB962C8B-B14F-4D97-AF65-F5344CB8AC3E}">
        <p14:creationId xmlns:p14="http://schemas.microsoft.com/office/powerpoint/2010/main" val="1533183527"/>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F5E2B-9E8F-48E6-B787-68B998759615}"/>
              </a:ext>
            </a:extLst>
          </p:cNvPr>
          <p:cNvSpPr>
            <a:spLocks noGrp="1"/>
          </p:cNvSpPr>
          <p:nvPr>
            <p:ph type="title"/>
          </p:nvPr>
        </p:nvSpPr>
        <p:spPr/>
        <p:txBody>
          <a:bodyPr/>
          <a:lstStyle/>
          <a:p>
            <a:r>
              <a:rPr lang="en-US" dirty="0"/>
              <a:t>SSA Amplifier Roadmap</a:t>
            </a:r>
          </a:p>
        </p:txBody>
      </p:sp>
      <p:sp>
        <p:nvSpPr>
          <p:cNvPr id="4" name="Slide Number Placeholder 3">
            <a:extLst>
              <a:ext uri="{FF2B5EF4-FFF2-40B4-BE49-F238E27FC236}">
                <a16:creationId xmlns:a16="http://schemas.microsoft.com/office/drawing/2014/main" id="{AF21B3B5-A35E-4A32-A56F-6EAA084E16C0}"/>
              </a:ext>
            </a:extLst>
          </p:cNvPr>
          <p:cNvSpPr>
            <a:spLocks noGrp="1"/>
          </p:cNvSpPr>
          <p:nvPr>
            <p:ph type="sldNum" sz="quarter" idx="10"/>
          </p:nvPr>
        </p:nvSpPr>
        <p:spPr/>
        <p:txBody>
          <a:bodyPr/>
          <a:lstStyle/>
          <a:p>
            <a:pPr>
              <a:defRPr/>
            </a:pPr>
            <a:fld id="{E0F9B30C-6400-4A83-83AA-C78841DAE5DD}" type="slidenum">
              <a:rPr lang="it-IT" altLang="it-IT" smtClean="0"/>
              <a:pPr>
                <a:defRPr/>
              </a:pPr>
              <a:t>6</a:t>
            </a:fld>
            <a:endParaRPr lang="it-IT" altLang="it-IT" dirty="0"/>
          </a:p>
        </p:txBody>
      </p:sp>
      <p:sp>
        <p:nvSpPr>
          <p:cNvPr id="5" name="TextBox 4">
            <a:extLst>
              <a:ext uri="{FF2B5EF4-FFF2-40B4-BE49-F238E27FC236}">
                <a16:creationId xmlns:a16="http://schemas.microsoft.com/office/drawing/2014/main" id="{9F98464E-DC46-49D6-BFFB-239A2CF2F6CF}"/>
              </a:ext>
            </a:extLst>
          </p:cNvPr>
          <p:cNvSpPr txBox="1"/>
          <p:nvPr/>
        </p:nvSpPr>
        <p:spPr>
          <a:xfrm>
            <a:off x="863848" y="1233726"/>
            <a:ext cx="8784976" cy="5509200"/>
          </a:xfrm>
          <a:prstGeom prst="rect">
            <a:avLst/>
          </a:prstGeom>
          <a:noFill/>
        </p:spPr>
        <p:txBody>
          <a:bodyPr wrap="square" rtlCol="0">
            <a:spAutoFit/>
          </a:bodyPr>
          <a:lstStyle/>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2019 June: 		500 MHz 130 kW Solid State Amplifier -  4 units - contract awarded to Cryoelectra 					(Germany) machine model CRE-331M</a:t>
            </a:r>
          </a:p>
          <a:p>
            <a:pPr>
              <a:lnSpc>
                <a:spcPct val="150000"/>
              </a:lnSpc>
              <a:spcAft>
                <a:spcPts val="0"/>
              </a:spcAft>
            </a:pPr>
            <a:endParaRPr lang="en-GB" sz="1400" dirty="0">
              <a:solidFill>
                <a:srgbClr val="0070C0"/>
              </a:solidFill>
              <a:latin typeface="+mn-lt"/>
              <a:cs typeface="Times New Roman" panose="02020603050405020304" pitchFamily="18" charset="0"/>
              <a:sym typeface="Symbol" panose="05050102010706020507" pitchFamily="18" charset="2"/>
            </a:endParaRP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2021 September: 	First machine FAT, remote session only.</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2021 October: 		Installation, SAT and set into operation of the first machine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2022 October: 		Installation, SAT and set into operation of the second machine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2023 February: 		Installation, SAT and set into operation of the third machine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2023 August:		Installation, SAT and set into operation of the fourth machine </a:t>
            </a:r>
          </a:p>
          <a:p>
            <a:pPr>
              <a:spcAft>
                <a:spcPts val="0"/>
              </a:spcAft>
            </a:pPr>
            <a:r>
              <a:rPr lang="en-GB" sz="1400" dirty="0">
                <a:solidFill>
                  <a:srgbClr val="0070C0"/>
                </a:solidFill>
                <a:latin typeface="+mn-lt"/>
                <a:cs typeface="Times New Roman" panose="02020603050405020304" pitchFamily="18" charset="0"/>
                <a:sym typeface="Symbol" panose="05050102010706020507" pitchFamily="18" charset="2"/>
              </a:rPr>
              <a:t>2024 Jan- Dec:		Firmware upgrade </a:t>
            </a:r>
          </a:p>
          <a:p>
            <a:pPr>
              <a:spcAft>
                <a:spcPts val="1200"/>
              </a:spcAft>
            </a:pPr>
            <a:endParaRPr lang="en-GB" sz="1400" dirty="0">
              <a:solidFill>
                <a:schemeClr val="accent3">
                  <a:lumMod val="50000"/>
                </a:schemeClr>
              </a:solidFill>
              <a:latin typeface="+mn-lt"/>
              <a:cs typeface="Times New Roman" panose="02020603050405020304" pitchFamily="18" charset="0"/>
              <a:sym typeface="Symbol" panose="05050102010706020507" pitchFamily="18" charset="2"/>
            </a:endParaRPr>
          </a:p>
          <a:p>
            <a:pPr marL="285750" indent="-285750">
              <a:spcAft>
                <a:spcPts val="1200"/>
              </a:spcAft>
              <a:buFont typeface="Wingdings" panose="05000000000000000000" pitchFamily="2" charset="2"/>
              <a:buChar char="ü"/>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Non Disclosure Agreement signed between Cryoelectra and Elettra at the contract signature.</a:t>
            </a:r>
          </a:p>
          <a:p>
            <a:pPr marL="285750" indent="-285750">
              <a:spcAft>
                <a:spcPts val="1200"/>
              </a:spcAft>
              <a:buFont typeface="Wingdings" panose="05000000000000000000" pitchFamily="2" charset="2"/>
              <a:buChar char="ü"/>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Main contract lasted 4 years + 2 months. The contract was expected to run 3 years + the prospect for 1 year of storage for the last two machines. </a:t>
            </a:r>
          </a:p>
          <a:p>
            <a:pPr marL="285750" indent="-285750">
              <a:spcAft>
                <a:spcPts val="1200"/>
              </a:spcAft>
              <a:buFont typeface="Wingdings" panose="05000000000000000000" pitchFamily="2" charset="2"/>
              <a:buChar char="ü"/>
            </a:pPr>
            <a:r>
              <a:rPr lang="en-GB" sz="1400" dirty="0">
                <a:solidFill>
                  <a:schemeClr val="accent3">
                    <a:lumMod val="50000"/>
                  </a:schemeClr>
                </a:solidFill>
                <a:latin typeface="+mn-lt"/>
                <a:cs typeface="Times New Roman" panose="02020603050405020304" pitchFamily="18" charset="0"/>
                <a:sym typeface="Symbol" panose="05050102010706020507" pitchFamily="18" charset="2"/>
              </a:rPr>
              <a:t>The firmware upgrade contract </a:t>
            </a:r>
            <a:r>
              <a:rPr lang="en-US" sz="1400" dirty="0">
                <a:solidFill>
                  <a:schemeClr val="accent3">
                    <a:lumMod val="50000"/>
                  </a:schemeClr>
                </a:solidFill>
                <a:latin typeface="+mn-lt"/>
                <a:cs typeface="Times New Roman" panose="02020603050405020304" pitchFamily="18" charset="0"/>
                <a:sym typeface="Symbol" panose="05050102010706020507" pitchFamily="18" charset="2"/>
              </a:rPr>
              <a:t>is lasting one year due to Elettra scheduled hours of operations. </a:t>
            </a:r>
          </a:p>
          <a:p>
            <a:pPr marL="285750" indent="-285750">
              <a:spcAft>
                <a:spcPts val="1200"/>
              </a:spcAft>
              <a:buFont typeface="Wingdings" panose="05000000000000000000" pitchFamily="2" charset="2"/>
              <a:buChar char="ü"/>
            </a:pPr>
            <a:r>
              <a:rPr lang="en-US" sz="1400" dirty="0">
                <a:solidFill>
                  <a:schemeClr val="accent3">
                    <a:lumMod val="50000"/>
                  </a:schemeClr>
                </a:solidFill>
                <a:latin typeface="+mn-lt"/>
                <a:cs typeface="Times New Roman" panose="02020603050405020304" pitchFamily="18" charset="0"/>
                <a:sym typeface="Symbol" panose="05050102010706020507" pitchFamily="18" charset="2"/>
              </a:rPr>
              <a:t>Together with first deliver Cryoelectra has given a spare RF module not foreseen in the contract.</a:t>
            </a:r>
            <a:endParaRPr lang="en-US" sz="1400" dirty="0">
              <a:solidFill>
                <a:srgbClr val="0070C0"/>
              </a:solidFill>
              <a:latin typeface="+mn-lt"/>
              <a:cs typeface="Times New Roman" panose="02020603050405020304" pitchFamily="18" charset="0"/>
              <a:sym typeface="Symbol" panose="05050102010706020507" pitchFamily="18" charset="2"/>
            </a:endParaRPr>
          </a:p>
          <a:p>
            <a:pPr marL="285750" indent="-285750">
              <a:spcAft>
                <a:spcPts val="600"/>
              </a:spcAft>
              <a:buFont typeface="Wingdings" panose="05000000000000000000" pitchFamily="2" charset="2"/>
              <a:buChar char="ü"/>
            </a:pPr>
            <a:r>
              <a:rPr lang="en-US" sz="1400" dirty="0">
                <a:solidFill>
                  <a:schemeClr val="accent2">
                    <a:lumMod val="75000"/>
                  </a:schemeClr>
                </a:solidFill>
                <a:latin typeface="+mn-lt"/>
                <a:ea typeface="Cambria" panose="02040503050406030204" pitchFamily="18" charset="0"/>
                <a:cs typeface="Times New Roman" panose="02020603050405020304" pitchFamily="18" charset="0"/>
              </a:rPr>
              <a:t>The CRE 331M is designed by Cryoelectra with no flexible cable to combine the RF pallets output power. </a:t>
            </a:r>
          </a:p>
          <a:p>
            <a:pPr marL="285750" indent="-285750">
              <a:spcAft>
                <a:spcPts val="600"/>
              </a:spcAft>
              <a:buFont typeface="Wingdings" panose="05000000000000000000" pitchFamily="2" charset="2"/>
              <a:buChar char="ü"/>
            </a:pPr>
            <a:r>
              <a:rPr lang="en-US" sz="1400" dirty="0">
                <a:solidFill>
                  <a:schemeClr val="accent2">
                    <a:lumMod val="75000"/>
                  </a:schemeClr>
                </a:solidFill>
                <a:latin typeface="+mn-lt"/>
                <a:ea typeface="Cambria" panose="02040503050406030204" pitchFamily="18" charset="0"/>
                <a:cs typeface="Times New Roman" panose="02020603050405020304" pitchFamily="18" charset="0"/>
              </a:rPr>
              <a:t>They have implemented water cooled DC  power supplies as per specs.</a:t>
            </a:r>
          </a:p>
          <a:p>
            <a:pPr marL="285750" indent="-285750">
              <a:spcAft>
                <a:spcPts val="600"/>
              </a:spcAft>
              <a:buFont typeface="Wingdings" panose="05000000000000000000" pitchFamily="2" charset="2"/>
              <a:buChar char="ü"/>
            </a:pPr>
            <a:r>
              <a:rPr lang="en-US" sz="1400" dirty="0">
                <a:solidFill>
                  <a:srgbClr val="002060"/>
                </a:solidFill>
                <a:latin typeface="+mn-lt"/>
                <a:ea typeface="Cambria" panose="02040503050406030204" pitchFamily="18" charset="0"/>
                <a:cs typeface="Times New Roman" panose="02020603050405020304" pitchFamily="18" charset="0"/>
              </a:rPr>
              <a:t>3 people from Cryoelectra come to Elettra for the first two installations, then only two people join us to install the last two machines.</a:t>
            </a:r>
          </a:p>
          <a:p>
            <a:pPr marL="285750" indent="-285750">
              <a:spcAft>
                <a:spcPts val="600"/>
              </a:spcAft>
              <a:buFont typeface="Wingdings" panose="05000000000000000000" pitchFamily="2" charset="2"/>
              <a:buChar char="ü"/>
            </a:pPr>
            <a:r>
              <a:rPr lang="en-US" sz="1400" dirty="0">
                <a:solidFill>
                  <a:srgbClr val="002060"/>
                </a:solidFill>
                <a:latin typeface="+mn-lt"/>
                <a:ea typeface="Cambria" panose="02040503050406030204" pitchFamily="18" charset="0"/>
                <a:cs typeface="Times New Roman" panose="02020603050405020304" pitchFamily="18" charset="0"/>
              </a:rPr>
              <a:t>The installations have been planned according to the Elettra scheduled operations.</a:t>
            </a:r>
          </a:p>
        </p:txBody>
      </p:sp>
    </p:spTree>
    <p:extLst>
      <p:ext uri="{BB962C8B-B14F-4D97-AF65-F5344CB8AC3E}">
        <p14:creationId xmlns:p14="http://schemas.microsoft.com/office/powerpoint/2010/main" val="4197398558"/>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E3CE0-1C9B-464E-B1FA-EE8ED1B6F404}"/>
              </a:ext>
            </a:extLst>
          </p:cNvPr>
          <p:cNvSpPr>
            <a:spLocks noGrp="1"/>
          </p:cNvSpPr>
          <p:nvPr>
            <p:ph type="title"/>
          </p:nvPr>
        </p:nvSpPr>
        <p:spPr/>
        <p:txBody>
          <a:bodyPr/>
          <a:lstStyle/>
          <a:p>
            <a:r>
              <a:rPr lang="en-US" dirty="0"/>
              <a:t>SSA Specs </a:t>
            </a:r>
          </a:p>
        </p:txBody>
      </p:sp>
      <p:sp>
        <p:nvSpPr>
          <p:cNvPr id="4" name="Slide Number Placeholder 3">
            <a:extLst>
              <a:ext uri="{FF2B5EF4-FFF2-40B4-BE49-F238E27FC236}">
                <a16:creationId xmlns:a16="http://schemas.microsoft.com/office/drawing/2014/main" id="{5D91413D-A9F2-47FB-A133-2527D8668708}"/>
              </a:ext>
            </a:extLst>
          </p:cNvPr>
          <p:cNvSpPr>
            <a:spLocks noGrp="1"/>
          </p:cNvSpPr>
          <p:nvPr>
            <p:ph type="sldNum" sz="quarter" idx="10"/>
          </p:nvPr>
        </p:nvSpPr>
        <p:spPr/>
        <p:txBody>
          <a:bodyPr/>
          <a:lstStyle/>
          <a:p>
            <a:pPr>
              <a:defRPr/>
            </a:pPr>
            <a:fld id="{E0F9B30C-6400-4A83-83AA-C78841DAE5DD}" type="slidenum">
              <a:rPr lang="it-IT" altLang="it-IT" smtClean="0"/>
              <a:pPr>
                <a:defRPr/>
              </a:pPr>
              <a:t>7</a:t>
            </a:fld>
            <a:endParaRPr lang="it-IT" altLang="it-IT" dirty="0"/>
          </a:p>
        </p:txBody>
      </p:sp>
      <p:graphicFrame>
        <p:nvGraphicFramePr>
          <p:cNvPr id="5" name="Table 4">
            <a:extLst>
              <a:ext uri="{FF2B5EF4-FFF2-40B4-BE49-F238E27FC236}">
                <a16:creationId xmlns:a16="http://schemas.microsoft.com/office/drawing/2014/main" id="{573C7E3A-94EC-43F2-9D3C-B2211EF35CAC}"/>
              </a:ext>
            </a:extLst>
          </p:cNvPr>
          <p:cNvGraphicFramePr>
            <a:graphicFrameLocks noGrp="1"/>
          </p:cNvGraphicFramePr>
          <p:nvPr>
            <p:extLst>
              <p:ext uri="{D42A27DB-BD31-4B8C-83A1-F6EECF244321}">
                <p14:modId xmlns:p14="http://schemas.microsoft.com/office/powerpoint/2010/main" val="2738188640"/>
              </p:ext>
            </p:extLst>
          </p:nvPr>
        </p:nvGraphicFramePr>
        <p:xfrm>
          <a:off x="1151880" y="1259557"/>
          <a:ext cx="4608513" cy="5410200"/>
        </p:xfrm>
        <a:graphic>
          <a:graphicData uri="http://schemas.openxmlformats.org/drawingml/2006/table">
            <a:tbl>
              <a:tblPr firstRow="1" firstCol="1" bandRow="1">
                <a:tableStyleId>{5C22544A-7EE6-4342-B048-85BDC9FD1C3A}</a:tableStyleId>
              </a:tblPr>
              <a:tblGrid>
                <a:gridCol w="342770">
                  <a:extLst>
                    <a:ext uri="{9D8B030D-6E8A-4147-A177-3AD203B41FA5}">
                      <a16:colId xmlns:a16="http://schemas.microsoft.com/office/drawing/2014/main" val="20000"/>
                    </a:ext>
                  </a:extLst>
                </a:gridCol>
                <a:gridCol w="2793999">
                  <a:extLst>
                    <a:ext uri="{9D8B030D-6E8A-4147-A177-3AD203B41FA5}">
                      <a16:colId xmlns:a16="http://schemas.microsoft.com/office/drawing/2014/main" val="20001"/>
                    </a:ext>
                  </a:extLst>
                </a:gridCol>
                <a:gridCol w="735872">
                  <a:extLst>
                    <a:ext uri="{9D8B030D-6E8A-4147-A177-3AD203B41FA5}">
                      <a16:colId xmlns:a16="http://schemas.microsoft.com/office/drawing/2014/main" val="20002"/>
                    </a:ext>
                  </a:extLst>
                </a:gridCol>
                <a:gridCol w="735872">
                  <a:extLst>
                    <a:ext uri="{9D8B030D-6E8A-4147-A177-3AD203B41FA5}">
                      <a16:colId xmlns:a16="http://schemas.microsoft.com/office/drawing/2014/main" val="20003"/>
                    </a:ext>
                  </a:extLst>
                </a:gridCol>
              </a:tblGrid>
              <a:tr h="144962">
                <a:tc>
                  <a:txBody>
                    <a:bodyPr/>
                    <a:lstStyle/>
                    <a:p>
                      <a:pPr algn="ctr">
                        <a:spcBef>
                          <a:spcPts val="300"/>
                        </a:spcBef>
                        <a:spcAft>
                          <a:spcPts val="300"/>
                        </a:spcAft>
                      </a:pPr>
                      <a:r>
                        <a:rPr lang="en-US" sz="700" dirty="0">
                          <a:effectLst/>
                        </a:rPr>
                        <a:t>Item</a:t>
                      </a:r>
                      <a:r>
                        <a:rPr lang="en-US" sz="1000" dirty="0">
                          <a:effectLst/>
                        </a:rPr>
                        <a:t> </a:t>
                      </a:r>
                      <a:r>
                        <a:rPr lang="en-US" sz="700" dirty="0">
                          <a:effectLst/>
                        </a:rPr>
                        <a:t>#</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l">
                        <a:spcBef>
                          <a:spcPts val="300"/>
                        </a:spcBef>
                        <a:spcAft>
                          <a:spcPts val="300"/>
                        </a:spcAft>
                      </a:pPr>
                      <a:r>
                        <a:rPr lang="en-US" sz="1000" dirty="0">
                          <a:effectLst/>
                        </a:rPr>
                        <a:t>Parameters</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Value</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Unit</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0"/>
                  </a:ext>
                </a:extLst>
              </a:tr>
              <a:tr h="144962">
                <a:tc>
                  <a:txBody>
                    <a:bodyPr/>
                    <a:lstStyle/>
                    <a:p>
                      <a:pPr algn="ctr">
                        <a:spcBef>
                          <a:spcPts val="300"/>
                        </a:spcBef>
                        <a:spcAft>
                          <a:spcPts val="300"/>
                        </a:spcAft>
                      </a:pPr>
                      <a:r>
                        <a:rPr lang="en-US" sz="1000">
                          <a:effectLst/>
                        </a:rPr>
                        <a:t>1.</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dirty="0">
                          <a:effectLst/>
                        </a:rPr>
                        <a:t>Nominal operating frequency  </a:t>
                      </a:r>
                      <a:r>
                        <a:rPr lang="en-US" sz="1000" dirty="0" err="1">
                          <a:effectLst/>
                        </a:rPr>
                        <a:t>f</a:t>
                      </a:r>
                      <a:r>
                        <a:rPr lang="en-US" sz="1000" baseline="-25000" dirty="0" err="1">
                          <a:effectLst/>
                        </a:rPr>
                        <a:t>N</a:t>
                      </a:r>
                      <a:r>
                        <a:rPr lang="en-US" sz="1000" dirty="0">
                          <a:effectLst/>
                        </a:rPr>
                        <a:t> (monotone)</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499.654 ± 2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MHz</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1"/>
                  </a:ext>
                </a:extLst>
              </a:tr>
              <a:tr h="144962">
                <a:tc>
                  <a:txBody>
                    <a:bodyPr/>
                    <a:lstStyle/>
                    <a:p>
                      <a:pPr algn="ctr">
                        <a:spcBef>
                          <a:spcPts val="300"/>
                        </a:spcBef>
                        <a:spcAft>
                          <a:spcPts val="300"/>
                        </a:spcAft>
                      </a:pPr>
                      <a:r>
                        <a:rPr lang="en-US" sz="1000">
                          <a:effectLst/>
                        </a:rPr>
                        <a:t>2.</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Nominal RF output power P</a:t>
                      </a:r>
                      <a:r>
                        <a:rPr lang="en-US" sz="1000" baseline="-25000">
                          <a:effectLst/>
                        </a:rPr>
                        <a:t>N</a:t>
                      </a:r>
                      <a:r>
                        <a:rPr lang="en-US" sz="1000">
                          <a:effectLst/>
                        </a:rPr>
                        <a:t> (rms)</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dirty="0">
                          <a:effectLst/>
                        </a:rPr>
                        <a:t>100</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kW</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2"/>
                  </a:ext>
                </a:extLst>
              </a:tr>
              <a:tr h="144962">
                <a:tc>
                  <a:txBody>
                    <a:bodyPr/>
                    <a:lstStyle/>
                    <a:p>
                      <a:pPr algn="ctr">
                        <a:spcBef>
                          <a:spcPts val="300"/>
                        </a:spcBef>
                        <a:spcAft>
                          <a:spcPts val="300"/>
                        </a:spcAft>
                      </a:pPr>
                      <a:r>
                        <a:rPr lang="en-US" sz="1000">
                          <a:effectLst/>
                        </a:rPr>
                        <a:t>3.</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Minimum RF output power P</a:t>
                      </a:r>
                      <a:r>
                        <a:rPr lang="en-US" sz="1000" baseline="-25000">
                          <a:effectLst/>
                        </a:rPr>
                        <a:t>min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kW</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3"/>
                  </a:ext>
                </a:extLst>
              </a:tr>
              <a:tr h="144962">
                <a:tc>
                  <a:txBody>
                    <a:bodyPr/>
                    <a:lstStyle/>
                    <a:p>
                      <a:pPr algn="ctr">
                        <a:spcBef>
                          <a:spcPts val="300"/>
                        </a:spcBef>
                        <a:spcAft>
                          <a:spcPts val="300"/>
                        </a:spcAft>
                      </a:pPr>
                      <a:r>
                        <a:rPr lang="en-US" sz="1000">
                          <a:effectLst/>
                        </a:rPr>
                        <a:t>4.</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dirty="0">
                          <a:effectLst/>
                        </a:rPr>
                        <a:t>Bandwidth  (-1 dB)</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&gt; 0.5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MHz</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4"/>
                  </a:ext>
                </a:extLst>
              </a:tr>
              <a:tr h="144962">
                <a:tc>
                  <a:txBody>
                    <a:bodyPr/>
                    <a:lstStyle/>
                    <a:p>
                      <a:pPr algn="ctr">
                        <a:spcBef>
                          <a:spcPts val="300"/>
                        </a:spcBef>
                        <a:spcAft>
                          <a:spcPts val="300"/>
                        </a:spcAft>
                      </a:pPr>
                      <a:r>
                        <a:rPr lang="en-US" sz="1000">
                          <a:effectLst/>
                        </a:rPr>
                        <a:t>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dirty="0">
                          <a:effectLst/>
                        </a:rPr>
                        <a:t>Gain at P</a:t>
                      </a:r>
                      <a:r>
                        <a:rPr lang="en-US" sz="1000" baseline="-25000" dirty="0">
                          <a:effectLst/>
                        </a:rPr>
                        <a:t>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 50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5"/>
                  </a:ext>
                </a:extLst>
              </a:tr>
              <a:tr h="144962">
                <a:tc>
                  <a:txBody>
                    <a:bodyPr/>
                    <a:lstStyle/>
                    <a:p>
                      <a:pPr algn="ctr">
                        <a:spcBef>
                          <a:spcPts val="300"/>
                        </a:spcBef>
                        <a:spcAft>
                          <a:spcPts val="300"/>
                        </a:spcAft>
                      </a:pPr>
                      <a:r>
                        <a:rPr lang="en-US" sz="1000">
                          <a:effectLst/>
                        </a:rPr>
                        <a:t>6.</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dirty="0">
                          <a:effectLst/>
                        </a:rPr>
                        <a:t>Gain stability at P</a:t>
                      </a:r>
                      <a:r>
                        <a:rPr lang="en-US" sz="1000" baseline="-25000" dirty="0">
                          <a:effectLst/>
                        </a:rPr>
                        <a:t>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&lt; ± 0.2</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6"/>
                  </a:ext>
                </a:extLst>
              </a:tr>
              <a:tr h="144962">
                <a:tc>
                  <a:txBody>
                    <a:bodyPr/>
                    <a:lstStyle/>
                    <a:p>
                      <a:pPr algn="ctr">
                        <a:spcBef>
                          <a:spcPts val="300"/>
                        </a:spcBef>
                        <a:spcAft>
                          <a:spcPts val="300"/>
                        </a:spcAft>
                      </a:pPr>
                      <a:r>
                        <a:rPr lang="en-US" sz="1000">
                          <a:effectLst/>
                        </a:rPr>
                        <a:t>7.</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RF drive, maximum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30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7"/>
                  </a:ext>
                </a:extLst>
              </a:tr>
              <a:tr h="144962">
                <a:tc>
                  <a:txBody>
                    <a:bodyPr/>
                    <a:lstStyle/>
                    <a:p>
                      <a:pPr algn="ctr">
                        <a:spcBef>
                          <a:spcPts val="300"/>
                        </a:spcBef>
                        <a:spcAft>
                          <a:spcPts val="300"/>
                        </a:spcAft>
                      </a:pPr>
                      <a:r>
                        <a:rPr lang="en-US" sz="1000">
                          <a:effectLst/>
                        </a:rPr>
                        <a:t>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l">
                        <a:spcBef>
                          <a:spcPts val="300"/>
                        </a:spcBef>
                        <a:spcAft>
                          <a:spcPts val="300"/>
                        </a:spcAft>
                      </a:pPr>
                      <a:r>
                        <a:rPr lang="en-US" sz="1000">
                          <a:effectLst/>
                        </a:rPr>
                        <a:t>Input return loss within the full input AM  range</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 18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8"/>
                  </a:ext>
                </a:extLst>
              </a:tr>
              <a:tr h="144962">
                <a:tc>
                  <a:txBody>
                    <a:bodyPr/>
                    <a:lstStyle/>
                    <a:p>
                      <a:pPr algn="ctr">
                        <a:spcBef>
                          <a:spcPts val="300"/>
                        </a:spcBef>
                        <a:spcAft>
                          <a:spcPts val="300"/>
                        </a:spcAft>
                      </a:pPr>
                      <a:r>
                        <a:rPr lang="en-US" sz="1000">
                          <a:effectLst/>
                        </a:rPr>
                        <a:t>9.</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1 dB compression point</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&gt; 80.3</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09"/>
                  </a:ext>
                </a:extLst>
              </a:tr>
              <a:tr h="144962">
                <a:tc>
                  <a:txBody>
                    <a:bodyPr/>
                    <a:lstStyle/>
                    <a:p>
                      <a:pPr algn="ctr">
                        <a:spcBef>
                          <a:spcPts val="300"/>
                        </a:spcBef>
                        <a:spcAft>
                          <a:spcPts val="300"/>
                        </a:spcAft>
                      </a:pPr>
                      <a:r>
                        <a:rPr lang="en-US" sz="1000">
                          <a:effectLst/>
                        </a:rPr>
                        <a:t>10.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AM to PM conversion, from P</a:t>
                      </a:r>
                      <a:r>
                        <a:rPr lang="en-US" sz="1000" baseline="-25000">
                          <a:effectLst/>
                        </a:rPr>
                        <a:t>min</a:t>
                      </a:r>
                      <a:r>
                        <a:rPr lang="en-US" sz="1000">
                          <a:effectLst/>
                        </a:rPr>
                        <a:t> to P</a:t>
                      </a:r>
                      <a:r>
                        <a:rPr lang="en-US" sz="1000" baseline="-25000">
                          <a:effectLst/>
                        </a:rPr>
                        <a:t>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&lt; 10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degrees</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0"/>
                  </a:ext>
                </a:extLst>
              </a:tr>
              <a:tr h="144962">
                <a:tc>
                  <a:txBody>
                    <a:bodyPr/>
                    <a:lstStyle/>
                    <a:p>
                      <a:pPr algn="ctr">
                        <a:spcBef>
                          <a:spcPts val="300"/>
                        </a:spcBef>
                        <a:spcAft>
                          <a:spcPts val="300"/>
                        </a:spcAft>
                      </a:pPr>
                      <a:r>
                        <a:rPr lang="en-US" sz="1000">
                          <a:effectLst/>
                        </a:rPr>
                        <a:t>11.</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111760" indent="-90170" algn="l">
                        <a:spcBef>
                          <a:spcPts val="300"/>
                        </a:spcBef>
                        <a:spcAft>
                          <a:spcPts val="300"/>
                        </a:spcAft>
                      </a:pPr>
                      <a:r>
                        <a:rPr lang="en-US" sz="1000">
                          <a:effectLst/>
                        </a:rPr>
                        <a:t>Harmonic contents at P</a:t>
                      </a:r>
                      <a:r>
                        <a:rPr lang="en-US" sz="1000" baseline="-25000">
                          <a:effectLst/>
                        </a:rPr>
                        <a:t>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&lt; - 40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dBc</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1"/>
                  </a:ext>
                </a:extLst>
              </a:tr>
              <a:tr h="289925">
                <a:tc>
                  <a:txBody>
                    <a:bodyPr/>
                    <a:lstStyle/>
                    <a:p>
                      <a:pPr algn="ctr">
                        <a:spcBef>
                          <a:spcPts val="300"/>
                        </a:spcBef>
                        <a:spcAft>
                          <a:spcPts val="300"/>
                        </a:spcAft>
                      </a:pPr>
                      <a:r>
                        <a:rPr lang="en-US" sz="1000">
                          <a:effectLst/>
                        </a:rPr>
                        <a:t>12.</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Spurious and sidebands levels in ± 10 MHz range at P</a:t>
                      </a:r>
                      <a:r>
                        <a:rPr lang="en-US" sz="1000" baseline="-25000">
                          <a:effectLst/>
                        </a:rPr>
                        <a:t>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&lt; -75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dBc</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2"/>
                  </a:ext>
                </a:extLst>
              </a:tr>
              <a:tr h="1896591">
                <a:tc>
                  <a:txBody>
                    <a:bodyPr/>
                    <a:lstStyle/>
                    <a:p>
                      <a:pPr algn="ctr">
                        <a:spcBef>
                          <a:spcPts val="300"/>
                        </a:spcBef>
                        <a:spcAft>
                          <a:spcPts val="300"/>
                        </a:spcAft>
                      </a:pPr>
                      <a:r>
                        <a:rPr lang="en-US" sz="1000">
                          <a:effectLst/>
                        </a:rPr>
                        <a:t>13.</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Phase and AM Noise at P</a:t>
                      </a:r>
                      <a:r>
                        <a:rPr lang="en-US" sz="1000" baseline="-25000">
                          <a:effectLst/>
                        </a:rPr>
                        <a:t>N</a:t>
                      </a:r>
                      <a:r>
                        <a:rPr lang="en-US" sz="1000">
                          <a:effectLst/>
                        </a:rPr>
                        <a:t> :</a:t>
                      </a:r>
                    </a:p>
                    <a:p>
                      <a:pPr marL="1958975" algn="just">
                        <a:spcBef>
                          <a:spcPts val="300"/>
                        </a:spcBef>
                        <a:spcAft>
                          <a:spcPts val="300"/>
                        </a:spcAft>
                      </a:pPr>
                      <a:r>
                        <a:rPr lang="en-US" sz="1000">
                          <a:effectLst/>
                        </a:rPr>
                        <a:t>From 10  Hz  to    100 Hz</a:t>
                      </a:r>
                    </a:p>
                    <a:p>
                      <a:pPr marL="1958975" algn="just">
                        <a:spcBef>
                          <a:spcPts val="300"/>
                        </a:spcBef>
                        <a:spcAft>
                          <a:spcPts val="300"/>
                        </a:spcAft>
                      </a:pPr>
                      <a:r>
                        <a:rPr lang="en-US" sz="1000">
                          <a:effectLst/>
                        </a:rPr>
                        <a:t>From 100 Hz to      1 kHz </a:t>
                      </a:r>
                    </a:p>
                    <a:p>
                      <a:pPr marL="1958975" algn="just">
                        <a:spcBef>
                          <a:spcPts val="300"/>
                        </a:spcBef>
                        <a:spcAft>
                          <a:spcPts val="300"/>
                        </a:spcAft>
                      </a:pPr>
                      <a:r>
                        <a:rPr lang="en-US" sz="1000">
                          <a:effectLst/>
                        </a:rPr>
                        <a:t>From 1   kHz to   10 kHz</a:t>
                      </a:r>
                    </a:p>
                    <a:p>
                      <a:pPr marL="1958975" algn="just">
                        <a:spcBef>
                          <a:spcPts val="300"/>
                        </a:spcBef>
                        <a:spcAft>
                          <a:spcPts val="300"/>
                        </a:spcAft>
                      </a:pPr>
                      <a:r>
                        <a:rPr lang="en-US" sz="1000">
                          <a:effectLst/>
                        </a:rPr>
                        <a:t>From 10 kHz to 100 kHz</a:t>
                      </a:r>
                    </a:p>
                    <a:p>
                      <a:pPr marL="1958975" algn="just">
                        <a:spcBef>
                          <a:spcPts val="300"/>
                        </a:spcBef>
                        <a:spcAft>
                          <a:spcPts val="300"/>
                        </a:spcAft>
                      </a:pPr>
                      <a:r>
                        <a:rPr lang="en-US" sz="1000">
                          <a:effectLst/>
                        </a:rPr>
                        <a:t>From 100 kHz to  1 MHz</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just">
                        <a:spcBef>
                          <a:spcPts val="300"/>
                        </a:spcBef>
                        <a:spcAft>
                          <a:spcPts val="300"/>
                        </a:spcAft>
                      </a:pPr>
                      <a:r>
                        <a:rPr lang="en-US" sz="1000" dirty="0">
                          <a:effectLst/>
                        </a:rPr>
                        <a:t> </a:t>
                      </a:r>
                    </a:p>
                    <a:p>
                      <a:pPr algn="just">
                        <a:spcBef>
                          <a:spcPts val="300"/>
                        </a:spcBef>
                        <a:spcAft>
                          <a:spcPts val="300"/>
                        </a:spcAft>
                      </a:pPr>
                      <a:r>
                        <a:rPr lang="en-US" sz="1000" dirty="0">
                          <a:effectLst/>
                        </a:rPr>
                        <a:t> &lt; -70</a:t>
                      </a:r>
                    </a:p>
                    <a:p>
                      <a:pPr algn="just">
                        <a:spcBef>
                          <a:spcPts val="300"/>
                        </a:spcBef>
                        <a:spcAft>
                          <a:spcPts val="300"/>
                        </a:spcAft>
                      </a:pPr>
                      <a:r>
                        <a:rPr lang="en-US" sz="1000" dirty="0">
                          <a:effectLst/>
                        </a:rPr>
                        <a:t> &lt; -80</a:t>
                      </a:r>
                    </a:p>
                    <a:p>
                      <a:pPr algn="just">
                        <a:spcBef>
                          <a:spcPts val="300"/>
                        </a:spcBef>
                        <a:spcAft>
                          <a:spcPts val="300"/>
                        </a:spcAft>
                      </a:pPr>
                      <a:r>
                        <a:rPr lang="en-US" sz="1000" dirty="0">
                          <a:effectLst/>
                        </a:rPr>
                        <a:t> &lt; -90</a:t>
                      </a:r>
                    </a:p>
                    <a:p>
                      <a:pPr algn="just">
                        <a:spcBef>
                          <a:spcPts val="300"/>
                        </a:spcBef>
                        <a:spcAft>
                          <a:spcPts val="300"/>
                        </a:spcAft>
                      </a:pPr>
                      <a:r>
                        <a:rPr lang="en-US" sz="1000" dirty="0">
                          <a:effectLst/>
                        </a:rPr>
                        <a:t>&lt;  -100</a:t>
                      </a:r>
                    </a:p>
                    <a:p>
                      <a:pPr algn="just">
                        <a:spcBef>
                          <a:spcPts val="300"/>
                        </a:spcBef>
                        <a:spcAft>
                          <a:spcPts val="300"/>
                        </a:spcAft>
                      </a:pPr>
                      <a:r>
                        <a:rPr lang="en-US" sz="1000" dirty="0">
                          <a:effectLst/>
                        </a:rPr>
                        <a:t> &lt; -110</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dBc/Hz</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3"/>
                  </a:ext>
                </a:extLst>
              </a:tr>
              <a:tr h="144962">
                <a:tc>
                  <a:txBody>
                    <a:bodyPr/>
                    <a:lstStyle/>
                    <a:p>
                      <a:pPr algn="ctr">
                        <a:spcBef>
                          <a:spcPts val="300"/>
                        </a:spcBef>
                        <a:spcAft>
                          <a:spcPts val="300"/>
                        </a:spcAft>
                      </a:pPr>
                      <a:r>
                        <a:rPr lang="en-US" sz="1000">
                          <a:effectLst/>
                        </a:rPr>
                        <a:t>14.</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VSWR at the output, maximum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1.2:1</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4"/>
                  </a:ext>
                </a:extLst>
              </a:tr>
              <a:tr h="144962">
                <a:tc>
                  <a:txBody>
                    <a:bodyPr/>
                    <a:lstStyle/>
                    <a:p>
                      <a:pPr algn="ctr">
                        <a:spcBef>
                          <a:spcPts val="300"/>
                        </a:spcBef>
                        <a:spcAft>
                          <a:spcPts val="300"/>
                        </a:spcAft>
                      </a:pPr>
                      <a:r>
                        <a:rPr lang="en-US" sz="1000">
                          <a:effectLst/>
                        </a:rPr>
                        <a:t>15.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Overall efficiency h</a:t>
                      </a:r>
                      <a:r>
                        <a:rPr lang="en-US" sz="800" baseline="-25000">
                          <a:effectLst/>
                        </a:rPr>
                        <a:t>0 </a:t>
                      </a:r>
                      <a:r>
                        <a:rPr lang="en-US" sz="1000">
                          <a:effectLst/>
                        </a:rPr>
                        <a:t>at P</a:t>
                      </a:r>
                      <a:r>
                        <a:rPr lang="en-US" sz="1000" baseline="-25000">
                          <a:effectLst/>
                        </a:rPr>
                        <a:t>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 48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5"/>
                  </a:ext>
                </a:extLst>
              </a:tr>
              <a:tr h="144962">
                <a:tc>
                  <a:txBody>
                    <a:bodyPr/>
                    <a:lstStyle/>
                    <a:p>
                      <a:pPr algn="ctr">
                        <a:spcBef>
                          <a:spcPts val="300"/>
                        </a:spcBef>
                        <a:spcAft>
                          <a:spcPts val="300"/>
                        </a:spcAft>
                      </a:pPr>
                      <a:r>
                        <a:rPr lang="en-US" sz="1000">
                          <a:effectLst/>
                        </a:rPr>
                        <a:t>16.</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Overall average efficiency  h</a:t>
                      </a:r>
                      <a:r>
                        <a:rPr lang="en-US" sz="1000" baseline="-25000">
                          <a:effectLst/>
                        </a:rPr>
                        <a:t>A</a:t>
                      </a:r>
                      <a:r>
                        <a:rPr lang="en-US" sz="800" baseline="-25000">
                          <a:effectLst/>
                        </a:rPr>
                        <a:t>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 35</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6"/>
                  </a:ext>
                </a:extLst>
              </a:tr>
              <a:tr h="144962">
                <a:tc>
                  <a:txBody>
                    <a:bodyPr/>
                    <a:lstStyle/>
                    <a:p>
                      <a:pPr algn="ctr">
                        <a:spcBef>
                          <a:spcPts val="300"/>
                        </a:spcBef>
                        <a:spcAft>
                          <a:spcPts val="300"/>
                        </a:spcAft>
                      </a:pPr>
                      <a:r>
                        <a:rPr lang="en-US" sz="1000">
                          <a:effectLst/>
                        </a:rPr>
                        <a:t>17.</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Input and output RF line impedance</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50</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algn="ctr">
                        <a:spcBef>
                          <a:spcPts val="300"/>
                        </a:spcBef>
                        <a:spcAft>
                          <a:spcPts val="300"/>
                        </a:spcAft>
                      </a:pPr>
                      <a:r>
                        <a:rPr lang="en-US" sz="1000">
                          <a:effectLst/>
                        </a:rPr>
                        <a:t>ohm</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extLst>
                  <a:ext uri="{0D108BD9-81ED-4DB2-BD59-A6C34878D82A}">
                    <a16:rowId xmlns:a16="http://schemas.microsoft.com/office/drawing/2014/main" val="10017"/>
                  </a:ext>
                </a:extLst>
              </a:tr>
              <a:tr h="144962">
                <a:tc>
                  <a:txBody>
                    <a:bodyPr/>
                    <a:lstStyle/>
                    <a:p>
                      <a:pPr algn="ctr">
                        <a:spcBef>
                          <a:spcPts val="300"/>
                        </a:spcBef>
                        <a:spcAft>
                          <a:spcPts val="300"/>
                        </a:spcAft>
                      </a:pPr>
                      <a:r>
                        <a:rPr lang="en-US" sz="1000">
                          <a:effectLst/>
                        </a:rPr>
                        <a:t>18.</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a:effectLst/>
                        </a:rPr>
                        <a:t>RF Drive input connector on the rack</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gridSpan="2">
                  <a:txBody>
                    <a:bodyPr/>
                    <a:lstStyle/>
                    <a:p>
                      <a:pPr marL="113030" algn="l">
                        <a:spcBef>
                          <a:spcPts val="300"/>
                        </a:spcBef>
                        <a:spcAft>
                          <a:spcPts val="300"/>
                        </a:spcAft>
                      </a:pPr>
                      <a:r>
                        <a:rPr lang="en-US" sz="1000">
                          <a:effectLst/>
                        </a:rPr>
                        <a:t>N standard - female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hMerge="1">
                  <a:txBody>
                    <a:bodyPr/>
                    <a:lstStyle/>
                    <a:p>
                      <a:endParaRPr lang="en-US"/>
                    </a:p>
                  </a:txBody>
                  <a:tcPr/>
                </a:tc>
                <a:extLst>
                  <a:ext uri="{0D108BD9-81ED-4DB2-BD59-A6C34878D82A}">
                    <a16:rowId xmlns:a16="http://schemas.microsoft.com/office/drawing/2014/main" val="10018"/>
                  </a:ext>
                </a:extLst>
              </a:tr>
              <a:tr h="144962">
                <a:tc>
                  <a:txBody>
                    <a:bodyPr/>
                    <a:lstStyle/>
                    <a:p>
                      <a:pPr algn="ctr">
                        <a:spcBef>
                          <a:spcPts val="300"/>
                        </a:spcBef>
                        <a:spcAft>
                          <a:spcPts val="300"/>
                        </a:spcAft>
                      </a:pPr>
                      <a:r>
                        <a:rPr lang="en-US" sz="1000">
                          <a:effectLst/>
                        </a:rPr>
                        <a:t>19.</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a:txBody>
                    <a:bodyPr/>
                    <a:lstStyle/>
                    <a:p>
                      <a:pPr marL="21590" algn="just">
                        <a:spcBef>
                          <a:spcPts val="300"/>
                        </a:spcBef>
                        <a:spcAft>
                          <a:spcPts val="300"/>
                        </a:spcAft>
                      </a:pPr>
                      <a:r>
                        <a:rPr lang="en-US" sz="1000" dirty="0">
                          <a:effectLst/>
                        </a:rPr>
                        <a:t>RF output line and standard</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gridSpan="2">
                  <a:txBody>
                    <a:bodyPr/>
                    <a:lstStyle/>
                    <a:p>
                      <a:pPr marL="53975" algn="l">
                        <a:spcBef>
                          <a:spcPts val="300"/>
                        </a:spcBef>
                        <a:spcAft>
                          <a:spcPts val="300"/>
                        </a:spcAft>
                      </a:pPr>
                      <a:r>
                        <a:rPr lang="en-US" sz="1000" dirty="0" err="1">
                          <a:effectLst/>
                        </a:rPr>
                        <a:t>WR</a:t>
                      </a:r>
                      <a:r>
                        <a:rPr lang="en-US" sz="1000" dirty="0">
                          <a:effectLst/>
                        </a:rPr>
                        <a:t> 1800  and </a:t>
                      </a:r>
                      <a:r>
                        <a:rPr lang="en-US" sz="1000" dirty="0" err="1">
                          <a:effectLst/>
                        </a:rPr>
                        <a:t>Desy</a:t>
                      </a:r>
                      <a:r>
                        <a:rPr lang="en-US" sz="1000" dirty="0">
                          <a:effectLst/>
                        </a:rPr>
                        <a:t> flange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689" marR="28689" marT="0" marB="0" anchor="ctr"/>
                </a:tc>
                <a:tc hMerge="1">
                  <a:txBody>
                    <a:bodyPr/>
                    <a:lstStyle/>
                    <a:p>
                      <a:endParaRPr lang="en-US"/>
                    </a:p>
                  </a:txBody>
                  <a:tcPr/>
                </a:tc>
                <a:extLst>
                  <a:ext uri="{0D108BD9-81ED-4DB2-BD59-A6C34878D82A}">
                    <a16:rowId xmlns:a16="http://schemas.microsoft.com/office/drawing/2014/main" val="10019"/>
                  </a:ext>
                </a:extLst>
              </a:tr>
            </a:tbl>
          </a:graphicData>
        </a:graphic>
      </p:graphicFrame>
      <p:sp>
        <p:nvSpPr>
          <p:cNvPr id="6" name="Callout: Bent Line 5">
            <a:extLst>
              <a:ext uri="{FF2B5EF4-FFF2-40B4-BE49-F238E27FC236}">
                <a16:creationId xmlns:a16="http://schemas.microsoft.com/office/drawing/2014/main" id="{F41C863A-2D26-4B85-B33C-7C6B956B2092}"/>
              </a:ext>
            </a:extLst>
          </p:cNvPr>
          <p:cNvSpPr/>
          <p:nvPr/>
        </p:nvSpPr>
        <p:spPr bwMode="auto">
          <a:xfrm>
            <a:off x="6912520" y="1115542"/>
            <a:ext cx="2088232" cy="936104"/>
          </a:xfrm>
          <a:prstGeom prst="borderCallout2">
            <a:avLst>
              <a:gd name="adj1" fmla="val 18750"/>
              <a:gd name="adj2" fmla="val -8333"/>
              <a:gd name="adj3" fmla="val 18750"/>
              <a:gd name="adj4" fmla="val -16667"/>
              <a:gd name="adj5" fmla="val 58138"/>
              <a:gd name="adj6" fmla="val -64776"/>
            </a:avLst>
          </a:prstGeom>
          <a:noFill/>
          <a:ln w="12700" cap="flat" cmpd="sng" algn="ctr">
            <a:solidFill>
              <a:srgbClr val="0068A6"/>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solidFill>
                  <a:schemeClr val="accent2"/>
                </a:solidFill>
              </a:ln>
              <a:solidFill>
                <a:schemeClr val="tx1"/>
              </a:solidFill>
              <a:effectLst/>
              <a:latin typeface="Arial" charset="0"/>
              <a:ea typeface="ＭＳ Ｐゴシック" charset="0"/>
              <a:cs typeface="ＭＳ Ｐゴシック" charset="0"/>
            </a:endParaRPr>
          </a:p>
        </p:txBody>
      </p:sp>
      <p:sp>
        <p:nvSpPr>
          <p:cNvPr id="7" name="TextBox 6">
            <a:extLst>
              <a:ext uri="{FF2B5EF4-FFF2-40B4-BE49-F238E27FC236}">
                <a16:creationId xmlns:a16="http://schemas.microsoft.com/office/drawing/2014/main" id="{014B3659-CCA5-4995-96B0-1984CBD8BCC1}"/>
              </a:ext>
            </a:extLst>
          </p:cNvPr>
          <p:cNvSpPr txBox="1"/>
          <p:nvPr/>
        </p:nvSpPr>
        <p:spPr>
          <a:xfrm>
            <a:off x="6947689" y="1168095"/>
            <a:ext cx="1963813" cy="830997"/>
          </a:xfrm>
          <a:prstGeom prst="rect">
            <a:avLst/>
          </a:prstGeom>
          <a:noFill/>
        </p:spPr>
        <p:txBody>
          <a:bodyPr wrap="square" rtlCol="0">
            <a:spAutoFit/>
          </a:bodyPr>
          <a:lstStyle/>
          <a:p>
            <a:r>
              <a:rPr lang="en-US" sz="1200" dirty="0">
                <a:solidFill>
                  <a:schemeClr val="tx2">
                    <a:lumMod val="50000"/>
                  </a:schemeClr>
                </a:solidFill>
              </a:rPr>
              <a:t>130 kW achieved thanks to the contractual option and the availability of some extra budget</a:t>
            </a:r>
          </a:p>
        </p:txBody>
      </p:sp>
      <p:sp>
        <p:nvSpPr>
          <p:cNvPr id="8" name="Callout: Bent Line 7">
            <a:extLst>
              <a:ext uri="{FF2B5EF4-FFF2-40B4-BE49-F238E27FC236}">
                <a16:creationId xmlns:a16="http://schemas.microsoft.com/office/drawing/2014/main" id="{B0FC804C-7A89-4E78-8603-577D25B1C0B6}"/>
              </a:ext>
            </a:extLst>
          </p:cNvPr>
          <p:cNvSpPr/>
          <p:nvPr/>
        </p:nvSpPr>
        <p:spPr bwMode="auto">
          <a:xfrm>
            <a:off x="6912520" y="2663577"/>
            <a:ext cx="2088232" cy="936104"/>
          </a:xfrm>
          <a:prstGeom prst="borderCallout2">
            <a:avLst>
              <a:gd name="adj1" fmla="val 18750"/>
              <a:gd name="adj2" fmla="val -8333"/>
              <a:gd name="adj3" fmla="val 18750"/>
              <a:gd name="adj4" fmla="val -16667"/>
              <a:gd name="adj5" fmla="val -25953"/>
              <a:gd name="adj6" fmla="val -57922"/>
            </a:avLst>
          </a:prstGeom>
          <a:noFill/>
          <a:ln w="12700" cap="flat" cmpd="sng" algn="ctr">
            <a:solidFill>
              <a:srgbClr val="0068A6"/>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solidFill>
                  <a:schemeClr val="accent2"/>
                </a:solidFill>
              </a:ln>
              <a:solidFill>
                <a:schemeClr val="tx1"/>
              </a:solidFill>
              <a:effectLst/>
              <a:latin typeface="Arial" charset="0"/>
              <a:ea typeface="ＭＳ Ｐゴシック" charset="0"/>
              <a:cs typeface="ＭＳ Ｐゴシック" charset="0"/>
            </a:endParaRPr>
          </a:p>
        </p:txBody>
      </p:sp>
      <p:sp>
        <p:nvSpPr>
          <p:cNvPr id="9" name="TextBox 8">
            <a:extLst>
              <a:ext uri="{FF2B5EF4-FFF2-40B4-BE49-F238E27FC236}">
                <a16:creationId xmlns:a16="http://schemas.microsoft.com/office/drawing/2014/main" id="{85B8195E-B46C-48F6-9A3D-ECA042E0A984}"/>
              </a:ext>
            </a:extLst>
          </p:cNvPr>
          <p:cNvSpPr txBox="1"/>
          <p:nvPr/>
        </p:nvSpPr>
        <p:spPr>
          <a:xfrm>
            <a:off x="7036939" y="2843733"/>
            <a:ext cx="1963813" cy="461665"/>
          </a:xfrm>
          <a:prstGeom prst="rect">
            <a:avLst/>
          </a:prstGeom>
          <a:noFill/>
        </p:spPr>
        <p:txBody>
          <a:bodyPr wrap="square" rtlCol="0">
            <a:spAutoFit/>
          </a:bodyPr>
          <a:lstStyle/>
          <a:p>
            <a:r>
              <a:rPr lang="en-US" sz="1200" dirty="0">
                <a:solidFill>
                  <a:schemeClr val="tx2">
                    <a:lumMod val="50000"/>
                  </a:schemeClr>
                </a:solidFill>
              </a:rPr>
              <a:t>Agreed on 0 dBm for 130 kW output power  </a:t>
            </a:r>
          </a:p>
        </p:txBody>
      </p:sp>
      <p:sp>
        <p:nvSpPr>
          <p:cNvPr id="10" name="Callout: Bent Line 9">
            <a:extLst>
              <a:ext uri="{FF2B5EF4-FFF2-40B4-BE49-F238E27FC236}">
                <a16:creationId xmlns:a16="http://schemas.microsoft.com/office/drawing/2014/main" id="{061CB9BB-6CF0-418E-A2EC-7456DB81A00B}"/>
              </a:ext>
            </a:extLst>
          </p:cNvPr>
          <p:cNvSpPr/>
          <p:nvPr/>
        </p:nvSpPr>
        <p:spPr bwMode="auto">
          <a:xfrm>
            <a:off x="6941872" y="4283893"/>
            <a:ext cx="2088232" cy="936104"/>
          </a:xfrm>
          <a:prstGeom prst="borderCallout2">
            <a:avLst>
              <a:gd name="adj1" fmla="val 18750"/>
              <a:gd name="adj2" fmla="val -8333"/>
              <a:gd name="adj3" fmla="val 18750"/>
              <a:gd name="adj4" fmla="val -16667"/>
              <a:gd name="adj5" fmla="val 157009"/>
              <a:gd name="adj6" fmla="val -97998"/>
            </a:avLst>
          </a:prstGeom>
          <a:noFill/>
          <a:ln w="127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solidFill>
                  <a:schemeClr val="accent2"/>
                </a:solidFill>
              </a:ln>
              <a:solidFill>
                <a:schemeClr val="tx1"/>
              </a:solidFill>
              <a:effectLst/>
              <a:latin typeface="Arial" charset="0"/>
              <a:ea typeface="ＭＳ Ｐゴシック" charset="0"/>
              <a:cs typeface="ＭＳ Ｐゴシック" charset="0"/>
            </a:endParaRPr>
          </a:p>
        </p:txBody>
      </p:sp>
      <p:sp>
        <p:nvSpPr>
          <p:cNvPr id="13" name="TextBox 12">
            <a:extLst>
              <a:ext uri="{FF2B5EF4-FFF2-40B4-BE49-F238E27FC236}">
                <a16:creationId xmlns:a16="http://schemas.microsoft.com/office/drawing/2014/main" id="{CA6E61CD-E404-4CB1-A120-1F707C0DADD2}"/>
              </a:ext>
            </a:extLst>
          </p:cNvPr>
          <p:cNvSpPr txBox="1"/>
          <p:nvPr/>
        </p:nvSpPr>
        <p:spPr>
          <a:xfrm>
            <a:off x="7259280" y="4336446"/>
            <a:ext cx="1453416" cy="830997"/>
          </a:xfrm>
          <a:prstGeom prst="rect">
            <a:avLst/>
          </a:prstGeom>
          <a:noFill/>
        </p:spPr>
        <p:txBody>
          <a:bodyPr wrap="square" rtlCol="0">
            <a:spAutoFit/>
          </a:bodyPr>
          <a:lstStyle/>
          <a:p>
            <a:pPr algn="ctr"/>
            <a:r>
              <a:rPr lang="en-US" sz="1200" dirty="0">
                <a:solidFill>
                  <a:schemeClr val="tx2">
                    <a:lumMod val="50000"/>
                  </a:schemeClr>
                </a:solidFill>
              </a:rPr>
              <a:t>@ 130 kW CW Wall-Plug efficiency = 52%</a:t>
            </a:r>
          </a:p>
          <a:p>
            <a:pPr algn="ctr"/>
            <a:r>
              <a:rPr lang="en-US" sz="1200" dirty="0" err="1">
                <a:solidFill>
                  <a:schemeClr val="tx2">
                    <a:lumMod val="50000"/>
                  </a:schemeClr>
                </a:solidFill>
              </a:rPr>
              <a:t>Vdrain</a:t>
            </a:r>
            <a:r>
              <a:rPr lang="en-US" sz="1200" dirty="0">
                <a:solidFill>
                  <a:schemeClr val="tx2">
                    <a:lumMod val="50000"/>
                  </a:schemeClr>
                </a:solidFill>
              </a:rPr>
              <a:t> =44 VDC </a:t>
            </a:r>
          </a:p>
        </p:txBody>
      </p:sp>
      <p:sp>
        <p:nvSpPr>
          <p:cNvPr id="14" name="Content Placeholder 2">
            <a:extLst>
              <a:ext uri="{FF2B5EF4-FFF2-40B4-BE49-F238E27FC236}">
                <a16:creationId xmlns:a16="http://schemas.microsoft.com/office/drawing/2014/main" id="{5AA92693-5503-427A-9D78-F9D10C7A7EF1}"/>
              </a:ext>
            </a:extLst>
          </p:cNvPr>
          <p:cNvSpPr txBox="1">
            <a:spLocks/>
          </p:cNvSpPr>
          <p:nvPr/>
        </p:nvSpPr>
        <p:spPr bwMode="auto">
          <a:xfrm>
            <a:off x="6624488" y="5807248"/>
            <a:ext cx="2713581" cy="7824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algn="ctr" eaLnBrk="1" hangingPunct="1">
              <a:spcBef>
                <a:spcPct val="0"/>
              </a:spcBef>
              <a:buNone/>
            </a:pPr>
            <a:r>
              <a:rPr lang="en-US" sz="1400" b="1" kern="0" dirty="0">
                <a:solidFill>
                  <a:srgbClr val="F13B48"/>
                </a:solidFill>
              </a:rPr>
              <a:t>ALL FOUR UNITS </a:t>
            </a:r>
          </a:p>
          <a:p>
            <a:pPr marL="0" indent="0" algn="ctr" eaLnBrk="1" hangingPunct="1">
              <a:spcBef>
                <a:spcPct val="0"/>
              </a:spcBef>
              <a:buNone/>
            </a:pPr>
            <a:r>
              <a:rPr lang="en-US" sz="1400" b="1" kern="0" dirty="0">
                <a:solidFill>
                  <a:srgbClr val="F13B48"/>
                </a:solidFill>
              </a:rPr>
              <a:t>MET  the SPECS</a:t>
            </a:r>
          </a:p>
        </p:txBody>
      </p:sp>
    </p:spTree>
    <p:extLst>
      <p:ext uri="{BB962C8B-B14F-4D97-AF65-F5344CB8AC3E}">
        <p14:creationId xmlns:p14="http://schemas.microsoft.com/office/powerpoint/2010/main" val="340559025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3A69A-764E-47D3-904D-8D6940ED942C}"/>
              </a:ext>
            </a:extLst>
          </p:cNvPr>
          <p:cNvSpPr>
            <a:spLocks noGrp="1"/>
          </p:cNvSpPr>
          <p:nvPr>
            <p:ph type="title"/>
          </p:nvPr>
        </p:nvSpPr>
        <p:spPr/>
        <p:txBody>
          <a:bodyPr/>
          <a:lstStyle/>
          <a:p>
            <a:r>
              <a:rPr lang="en-US" dirty="0"/>
              <a:t>SSA Design</a:t>
            </a:r>
          </a:p>
        </p:txBody>
      </p:sp>
      <p:sp>
        <p:nvSpPr>
          <p:cNvPr id="4" name="Slide Number Placeholder 3">
            <a:extLst>
              <a:ext uri="{FF2B5EF4-FFF2-40B4-BE49-F238E27FC236}">
                <a16:creationId xmlns:a16="http://schemas.microsoft.com/office/drawing/2014/main" id="{356F2573-5611-4D7B-8947-A0A5967A50D6}"/>
              </a:ext>
            </a:extLst>
          </p:cNvPr>
          <p:cNvSpPr>
            <a:spLocks noGrp="1"/>
          </p:cNvSpPr>
          <p:nvPr>
            <p:ph type="sldNum" sz="quarter" idx="10"/>
          </p:nvPr>
        </p:nvSpPr>
        <p:spPr/>
        <p:txBody>
          <a:bodyPr/>
          <a:lstStyle/>
          <a:p>
            <a:pPr>
              <a:defRPr/>
            </a:pPr>
            <a:fld id="{E0F9B30C-6400-4A83-83AA-C78841DAE5DD}" type="slidenum">
              <a:rPr lang="it-IT" altLang="it-IT" smtClean="0"/>
              <a:pPr>
                <a:defRPr/>
              </a:pPr>
              <a:t>8</a:t>
            </a:fld>
            <a:endParaRPr lang="it-IT" altLang="it-IT" dirty="0"/>
          </a:p>
        </p:txBody>
      </p:sp>
      <p:pic>
        <p:nvPicPr>
          <p:cNvPr id="5" name="Picture 2">
            <a:extLst>
              <a:ext uri="{FF2B5EF4-FFF2-40B4-BE49-F238E27FC236}">
                <a16:creationId xmlns:a16="http://schemas.microsoft.com/office/drawing/2014/main" id="{6431EB30-FBB4-4497-B3C4-E9A7C8D82E5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090" y="3353234"/>
            <a:ext cx="4682383" cy="35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8FCF9320-EADD-413B-8C7F-3B62B25E572C}"/>
              </a:ext>
            </a:extLst>
          </p:cNvPr>
          <p:cNvSpPr txBox="1"/>
          <p:nvPr/>
        </p:nvSpPr>
        <p:spPr>
          <a:xfrm>
            <a:off x="630320" y="1313269"/>
            <a:ext cx="9018504" cy="1938992"/>
          </a:xfrm>
          <a:prstGeom prst="rect">
            <a:avLst/>
          </a:prstGeom>
          <a:noFill/>
        </p:spPr>
        <p:txBody>
          <a:bodyPr wrap="square" rtlCol="0">
            <a:spAutoFit/>
          </a:bodyPr>
          <a:lstStyle/>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CRE 331M RF power transistor is the BLF578XR. </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The basic pallet is made with one single transistor + circulator, RF pallet nominal power 600 W</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The 10 kW “module”, is made by combining 16 pallets directly seated on the rigid 3 ¼</a:t>
            </a:r>
            <a:r>
              <a:rPr lang="en-GB" sz="1200" dirty="0">
                <a:solidFill>
                  <a:srgbClr val="0070C0"/>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GB" sz="1200" dirty="0">
                <a:solidFill>
                  <a:srgbClr val="0070C0"/>
                </a:solidFill>
                <a:latin typeface="+mn-lt"/>
                <a:cs typeface="Times New Roman" panose="02020603050405020304" pitchFamily="18" charset="0"/>
                <a:sym typeface="Symbol" panose="05050102010706020507" pitchFamily="18" charset="2"/>
              </a:rPr>
              <a:t> coaxial line for their power combination. It has been tested up to 11 kW CW. To achieve 130 kW each modules delivers ~ 8.5 kW. </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1 module is used as driver up to half of its power capability. </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15 modules are directly seated on the wave guide for their output power combination.</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84 power supply 3.5 kW 18-58 VDC feed in parallel the RF units.</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During the contract Cryoelectra has developed its own PS controller allowing for the </a:t>
            </a:r>
            <a:r>
              <a:rPr lang="en-GB" sz="1200" dirty="0" err="1">
                <a:solidFill>
                  <a:srgbClr val="0070C0"/>
                </a:solidFill>
                <a:latin typeface="+mn-lt"/>
                <a:cs typeface="Times New Roman" panose="02020603050405020304" pitchFamily="18" charset="0"/>
                <a:sym typeface="Symbol" panose="05050102010706020507" pitchFamily="18" charset="2"/>
              </a:rPr>
              <a:t>Vdrain</a:t>
            </a:r>
            <a:r>
              <a:rPr lang="en-GB" sz="1200" dirty="0">
                <a:solidFill>
                  <a:srgbClr val="0070C0"/>
                </a:solidFill>
                <a:latin typeface="+mn-lt"/>
                <a:cs typeface="Times New Roman" panose="02020603050405020304" pitchFamily="18" charset="0"/>
                <a:sym typeface="Symbol" panose="05050102010706020507" pitchFamily="18" charset="2"/>
              </a:rPr>
              <a:t> swing along the whole DC rectifier range. All the machines have been upgraded to this new controller.</a:t>
            </a:r>
          </a:p>
          <a:p>
            <a:pPr marL="285750" indent="-285750">
              <a:spcAft>
                <a:spcPts val="0"/>
              </a:spcAft>
              <a:buFont typeface="Wingdings" panose="05000000000000000000" pitchFamily="2" charset="2"/>
              <a:buChar char="§"/>
            </a:pPr>
            <a:r>
              <a:rPr lang="en-GB" sz="1200" dirty="0">
                <a:solidFill>
                  <a:srgbClr val="0070C0"/>
                </a:solidFill>
                <a:latin typeface="+mn-lt"/>
                <a:cs typeface="Times New Roman" panose="02020603050405020304" pitchFamily="18" charset="0"/>
                <a:sym typeface="Symbol" panose="05050102010706020507" pitchFamily="18" charset="2"/>
              </a:rPr>
              <a:t>Graceful degradation: 100 kW with no troubles when 19 out of 240 transistors in OFF or 6 out of 84  PS in OFF</a:t>
            </a:r>
          </a:p>
        </p:txBody>
      </p:sp>
      <p:pic>
        <p:nvPicPr>
          <p:cNvPr id="13" name="Picture 12">
            <a:extLst>
              <a:ext uri="{FF2B5EF4-FFF2-40B4-BE49-F238E27FC236}">
                <a16:creationId xmlns:a16="http://schemas.microsoft.com/office/drawing/2014/main" id="{561FF1FC-034A-4C97-B85D-7B5D84401481}"/>
              </a:ext>
            </a:extLst>
          </p:cNvPr>
          <p:cNvPicPr>
            <a:picLocks noChangeAspect="1"/>
          </p:cNvPicPr>
          <p:nvPr/>
        </p:nvPicPr>
        <p:blipFill>
          <a:blip r:embed="rId3"/>
          <a:stretch>
            <a:fillRect/>
          </a:stretch>
        </p:blipFill>
        <p:spPr>
          <a:xfrm>
            <a:off x="5547925" y="4773478"/>
            <a:ext cx="3141924" cy="2219749"/>
          </a:xfrm>
          <a:prstGeom prst="rect">
            <a:avLst/>
          </a:prstGeom>
        </p:spPr>
      </p:pic>
      <p:pic>
        <p:nvPicPr>
          <p:cNvPr id="15" name="Picture 14">
            <a:extLst>
              <a:ext uri="{FF2B5EF4-FFF2-40B4-BE49-F238E27FC236}">
                <a16:creationId xmlns:a16="http://schemas.microsoft.com/office/drawing/2014/main" id="{A12A8AFB-879D-462E-BF1A-753EADE3731B}"/>
              </a:ext>
            </a:extLst>
          </p:cNvPr>
          <p:cNvPicPr>
            <a:picLocks noChangeAspect="1"/>
          </p:cNvPicPr>
          <p:nvPr/>
        </p:nvPicPr>
        <p:blipFill>
          <a:blip r:embed="rId4"/>
          <a:stretch>
            <a:fillRect/>
          </a:stretch>
        </p:blipFill>
        <p:spPr>
          <a:xfrm>
            <a:off x="5515731" y="3436927"/>
            <a:ext cx="3766342" cy="1134998"/>
          </a:xfrm>
          <a:prstGeom prst="rect">
            <a:avLst/>
          </a:prstGeom>
        </p:spPr>
      </p:pic>
    </p:spTree>
    <p:extLst>
      <p:ext uri="{BB962C8B-B14F-4D97-AF65-F5344CB8AC3E}">
        <p14:creationId xmlns:p14="http://schemas.microsoft.com/office/powerpoint/2010/main" val="257878684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3A69A-764E-47D3-904D-8D6940ED942C}"/>
              </a:ext>
            </a:extLst>
          </p:cNvPr>
          <p:cNvSpPr>
            <a:spLocks noGrp="1"/>
          </p:cNvSpPr>
          <p:nvPr>
            <p:ph type="title"/>
          </p:nvPr>
        </p:nvSpPr>
        <p:spPr/>
        <p:txBody>
          <a:bodyPr/>
          <a:lstStyle/>
          <a:p>
            <a:r>
              <a:rPr lang="en-US" dirty="0"/>
              <a:t>SSA Installation</a:t>
            </a:r>
          </a:p>
        </p:txBody>
      </p:sp>
      <p:sp>
        <p:nvSpPr>
          <p:cNvPr id="4" name="Slide Number Placeholder 3">
            <a:extLst>
              <a:ext uri="{FF2B5EF4-FFF2-40B4-BE49-F238E27FC236}">
                <a16:creationId xmlns:a16="http://schemas.microsoft.com/office/drawing/2014/main" id="{356F2573-5611-4D7B-8947-A0A5967A50D6}"/>
              </a:ext>
            </a:extLst>
          </p:cNvPr>
          <p:cNvSpPr>
            <a:spLocks noGrp="1"/>
          </p:cNvSpPr>
          <p:nvPr>
            <p:ph type="sldNum" sz="quarter" idx="10"/>
          </p:nvPr>
        </p:nvSpPr>
        <p:spPr/>
        <p:txBody>
          <a:bodyPr/>
          <a:lstStyle/>
          <a:p>
            <a:pPr>
              <a:defRPr/>
            </a:pPr>
            <a:fld id="{E0F9B30C-6400-4A83-83AA-C78841DAE5DD}" type="slidenum">
              <a:rPr lang="it-IT" altLang="it-IT" smtClean="0"/>
              <a:pPr>
                <a:defRPr/>
              </a:pPr>
              <a:t>9</a:t>
            </a:fld>
            <a:endParaRPr lang="it-IT" altLang="it-IT" dirty="0"/>
          </a:p>
        </p:txBody>
      </p:sp>
      <p:sp>
        <p:nvSpPr>
          <p:cNvPr id="8" name="TextBox 7">
            <a:extLst>
              <a:ext uri="{FF2B5EF4-FFF2-40B4-BE49-F238E27FC236}">
                <a16:creationId xmlns:a16="http://schemas.microsoft.com/office/drawing/2014/main" id="{9BF26EFC-4211-49FF-B6B5-DC801ADFE69D}"/>
              </a:ext>
            </a:extLst>
          </p:cNvPr>
          <p:cNvSpPr txBox="1"/>
          <p:nvPr/>
        </p:nvSpPr>
        <p:spPr>
          <a:xfrm>
            <a:off x="2237239" y="1200217"/>
            <a:ext cx="5162504" cy="284908"/>
          </a:xfrm>
          <a:prstGeom prst="rect">
            <a:avLst/>
          </a:prstGeom>
          <a:noFill/>
        </p:spPr>
        <p:txBody>
          <a:bodyPr wrap="square" rtlCol="0">
            <a:spAutoFit/>
          </a:bodyPr>
          <a:lstStyle/>
          <a:p>
            <a:pPr>
              <a:spcAft>
                <a:spcPts val="0"/>
              </a:spcAft>
            </a:pPr>
            <a:r>
              <a:rPr lang="en-GB" sz="1200" dirty="0">
                <a:solidFill>
                  <a:srgbClr val="0070C0"/>
                </a:solidFill>
                <a:latin typeface="+mn-lt"/>
                <a:cs typeface="Times New Roman" panose="02020603050405020304" pitchFamily="18" charset="0"/>
                <a:sym typeface="Symbol" panose="05050102010706020507" pitchFamily="18" charset="2"/>
              </a:rPr>
              <a:t>The Elettra loading bay was crowded and the SSA was unloaded outdoor</a:t>
            </a:r>
          </a:p>
        </p:txBody>
      </p:sp>
      <p:pic>
        <p:nvPicPr>
          <p:cNvPr id="23" name="Picture 22">
            <a:extLst>
              <a:ext uri="{FF2B5EF4-FFF2-40B4-BE49-F238E27FC236}">
                <a16:creationId xmlns:a16="http://schemas.microsoft.com/office/drawing/2014/main" id="{0B511C41-EAF8-4DB0-9B48-D82905371130}"/>
              </a:ext>
            </a:extLst>
          </p:cNvPr>
          <p:cNvPicPr>
            <a:picLocks noChangeAspect="1"/>
          </p:cNvPicPr>
          <p:nvPr/>
        </p:nvPicPr>
        <p:blipFill rotWithShape="1">
          <a:blip r:embed="rId2"/>
          <a:srcRect l="8272" r="13141" b="19361"/>
          <a:stretch/>
        </p:blipFill>
        <p:spPr>
          <a:xfrm>
            <a:off x="4196992" y="4247571"/>
            <a:ext cx="2267597" cy="3102449"/>
          </a:xfrm>
          <a:prstGeom prst="rect">
            <a:avLst/>
          </a:prstGeom>
        </p:spPr>
      </p:pic>
      <p:pic>
        <p:nvPicPr>
          <p:cNvPr id="25" name="Picture 24">
            <a:extLst>
              <a:ext uri="{FF2B5EF4-FFF2-40B4-BE49-F238E27FC236}">
                <a16:creationId xmlns:a16="http://schemas.microsoft.com/office/drawing/2014/main" id="{9F8B0756-9A4C-4667-9535-D1E0DE25732A}"/>
              </a:ext>
            </a:extLst>
          </p:cNvPr>
          <p:cNvPicPr>
            <a:picLocks noChangeAspect="1"/>
          </p:cNvPicPr>
          <p:nvPr/>
        </p:nvPicPr>
        <p:blipFill rotWithShape="1">
          <a:blip r:embed="rId3"/>
          <a:srcRect l="14757" t="13169" r="13804" b="9796"/>
          <a:stretch/>
        </p:blipFill>
        <p:spPr>
          <a:xfrm rot="5400000">
            <a:off x="1024414" y="4547136"/>
            <a:ext cx="3132665" cy="2533536"/>
          </a:xfrm>
          <a:prstGeom prst="rect">
            <a:avLst/>
          </a:prstGeom>
        </p:spPr>
      </p:pic>
      <p:pic>
        <p:nvPicPr>
          <p:cNvPr id="7" name="Picture 6">
            <a:extLst>
              <a:ext uri="{FF2B5EF4-FFF2-40B4-BE49-F238E27FC236}">
                <a16:creationId xmlns:a16="http://schemas.microsoft.com/office/drawing/2014/main" id="{6A809DB9-DB02-471B-AE26-8B68869881DC}"/>
              </a:ext>
            </a:extLst>
          </p:cNvPr>
          <p:cNvPicPr>
            <a:picLocks noChangeAspect="1"/>
          </p:cNvPicPr>
          <p:nvPr/>
        </p:nvPicPr>
        <p:blipFill>
          <a:blip r:embed="rId4"/>
          <a:stretch>
            <a:fillRect/>
          </a:stretch>
        </p:blipFill>
        <p:spPr>
          <a:xfrm>
            <a:off x="1877758" y="1481796"/>
            <a:ext cx="3162554" cy="2371915"/>
          </a:xfrm>
          <a:prstGeom prst="rect">
            <a:avLst/>
          </a:prstGeom>
        </p:spPr>
      </p:pic>
      <p:pic>
        <p:nvPicPr>
          <p:cNvPr id="12" name="Picture 11">
            <a:extLst>
              <a:ext uri="{FF2B5EF4-FFF2-40B4-BE49-F238E27FC236}">
                <a16:creationId xmlns:a16="http://schemas.microsoft.com/office/drawing/2014/main" id="{FF6CAC4C-E878-47EE-98F5-043469A08BC8}"/>
              </a:ext>
            </a:extLst>
          </p:cNvPr>
          <p:cNvPicPr>
            <a:picLocks noChangeAspect="1"/>
          </p:cNvPicPr>
          <p:nvPr/>
        </p:nvPicPr>
        <p:blipFill>
          <a:blip r:embed="rId5"/>
          <a:stretch>
            <a:fillRect/>
          </a:stretch>
        </p:blipFill>
        <p:spPr>
          <a:xfrm>
            <a:off x="5262134" y="1467169"/>
            <a:ext cx="3162555" cy="2371916"/>
          </a:xfrm>
          <a:prstGeom prst="rect">
            <a:avLst/>
          </a:prstGeom>
        </p:spPr>
      </p:pic>
      <p:pic>
        <p:nvPicPr>
          <p:cNvPr id="5" name="Picture 4">
            <a:extLst>
              <a:ext uri="{FF2B5EF4-FFF2-40B4-BE49-F238E27FC236}">
                <a16:creationId xmlns:a16="http://schemas.microsoft.com/office/drawing/2014/main" id="{F2AE3EDB-C19E-4532-8C9D-F0AD685D389E}"/>
              </a:ext>
            </a:extLst>
          </p:cNvPr>
          <p:cNvPicPr>
            <a:picLocks noChangeAspect="1"/>
          </p:cNvPicPr>
          <p:nvPr/>
        </p:nvPicPr>
        <p:blipFill rotWithShape="1">
          <a:blip r:embed="rId6"/>
          <a:srcRect r="24281" b="23329"/>
          <a:stretch/>
        </p:blipFill>
        <p:spPr>
          <a:xfrm>
            <a:off x="6893371" y="4247712"/>
            <a:ext cx="2320314" cy="3132666"/>
          </a:xfrm>
          <a:prstGeom prst="rect">
            <a:avLst/>
          </a:prstGeom>
        </p:spPr>
      </p:pic>
      <p:sp>
        <p:nvSpPr>
          <p:cNvPr id="13" name="Content Placeholder 2">
            <a:extLst>
              <a:ext uri="{FF2B5EF4-FFF2-40B4-BE49-F238E27FC236}">
                <a16:creationId xmlns:a16="http://schemas.microsoft.com/office/drawing/2014/main" id="{B787685E-C1AC-4D6D-9D44-675B7C06ED63}"/>
              </a:ext>
            </a:extLst>
          </p:cNvPr>
          <p:cNvSpPr txBox="1">
            <a:spLocks/>
          </p:cNvSpPr>
          <p:nvPr/>
        </p:nvSpPr>
        <p:spPr bwMode="auto">
          <a:xfrm>
            <a:off x="1583928" y="3937609"/>
            <a:ext cx="7200800" cy="2301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47675" rtl="0" eaLnBrk="0" fontAlgn="base" hangingPunct="0">
              <a:lnSpc>
                <a:spcPct val="100000"/>
              </a:lnSpc>
              <a:spcBef>
                <a:spcPts val="0"/>
              </a:spcBef>
              <a:spcAft>
                <a:spcPts val="600"/>
              </a:spcAft>
              <a:buClr>
                <a:srgbClr val="000000"/>
              </a:buClr>
              <a:buSzPct val="100000"/>
              <a:buFont typeface="Wingdings" panose="05000000000000000000" pitchFamily="2" charset="2"/>
              <a:buChar char="ü"/>
              <a:defRPr sz="2400" b="0">
                <a:solidFill>
                  <a:srgbClr val="000000"/>
                </a:solidFill>
                <a:latin typeface="+mn-lt"/>
                <a:ea typeface="MS PGothic" pitchFamily="34" charset="-128"/>
                <a:cs typeface="MS PGothic" charset="0"/>
              </a:defRPr>
            </a:lvl1pPr>
            <a:lvl2pPr marL="7429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200">
                <a:solidFill>
                  <a:srgbClr val="000000"/>
                </a:solidFill>
                <a:latin typeface="+mn-lt"/>
                <a:ea typeface="MS PGothic" pitchFamily="34" charset="-128"/>
                <a:cs typeface="MS PGothic" charset="0"/>
              </a:defRPr>
            </a:lvl2pPr>
            <a:lvl3pPr marL="1200150" indent="-285750" algn="l" defTabSz="447675" rtl="0" eaLnBrk="0" fontAlgn="base" hangingPunct="0">
              <a:lnSpc>
                <a:spcPct val="100000"/>
              </a:lnSpc>
              <a:spcBef>
                <a:spcPts val="0"/>
              </a:spcBef>
              <a:spcAft>
                <a:spcPts val="0"/>
              </a:spcAft>
              <a:buClr>
                <a:srgbClr val="000000"/>
              </a:buClr>
              <a:buSzPct val="100000"/>
              <a:buFont typeface="Arial" panose="020B0604020202020204" pitchFamily="34" charset="0"/>
              <a:buChar char="−"/>
              <a:defRPr sz="2000" i="1" baseline="0">
                <a:solidFill>
                  <a:srgbClr val="000000"/>
                </a:solidFill>
                <a:latin typeface="+mn-lt"/>
                <a:ea typeface="MS PGothic"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anose="02020603050405020304" pitchFamily="18" charset="0"/>
              <a:defRPr sz="1800">
                <a:solidFill>
                  <a:srgbClr val="000000"/>
                </a:solidFill>
                <a:latin typeface="+mn-lt"/>
                <a:ea typeface="MS PGothic"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0" indent="0" eaLnBrk="1" hangingPunct="1">
              <a:spcBef>
                <a:spcPct val="0"/>
              </a:spcBef>
              <a:spcAft>
                <a:spcPts val="0"/>
              </a:spcAft>
              <a:buNone/>
            </a:pPr>
            <a:r>
              <a:rPr lang="en-US" sz="1200" i="1" kern="0" dirty="0">
                <a:solidFill>
                  <a:schemeClr val="accent5">
                    <a:lumMod val="50000"/>
                  </a:schemeClr>
                </a:solidFill>
              </a:rPr>
              <a:t>As short  as possible harness and rack’s feet removed in order to let the rack go beyond the tunnel roof </a:t>
            </a:r>
          </a:p>
        </p:txBody>
      </p:sp>
    </p:spTree>
    <p:extLst>
      <p:ext uri="{BB962C8B-B14F-4D97-AF65-F5344CB8AC3E}">
        <p14:creationId xmlns:p14="http://schemas.microsoft.com/office/powerpoint/2010/main" val="2667786413"/>
      </p:ext>
    </p:extLst>
  </p:cSld>
  <p:clrMapOvr>
    <a:masterClrMapping/>
  </p:clrMapOvr>
  <p:transition spd="med">
    <p:fade/>
  </p:transition>
</p:sld>
</file>

<file path=ppt/theme/theme1.xml><?xml version="1.0" encoding="utf-8"?>
<a:theme xmlns:a="http://schemas.openxmlformats.org/drawingml/2006/main" name="Elettra Sincrotrone Trieste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GECI-TMP-24-rev00UK</Template>
  <TotalTime>3964</TotalTime>
  <Words>5138</Words>
  <Application>Microsoft Office PowerPoint</Application>
  <PresentationFormat>Custom</PresentationFormat>
  <Paragraphs>567</Paragraphs>
  <Slides>31</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MS PGothic</vt:lpstr>
      <vt:lpstr>MS PGothic</vt:lpstr>
      <vt:lpstr>Arial</vt:lpstr>
      <vt:lpstr>Calibri</vt:lpstr>
      <vt:lpstr>Cambria</vt:lpstr>
      <vt:lpstr>Symbol</vt:lpstr>
      <vt:lpstr>Times New Roman</vt:lpstr>
      <vt:lpstr>Verdana</vt:lpstr>
      <vt:lpstr>Wingdings</vt:lpstr>
      <vt:lpstr>Elettra Sincrotrone Trieste_Template Slides ENG</vt:lpstr>
      <vt:lpstr>PowerPoint Presentation</vt:lpstr>
      <vt:lpstr>130 kW - 500 MHz SSA  Commissioning and Operation  in Elettra </vt:lpstr>
      <vt:lpstr>Elettra Sincrotrone - Trieste</vt:lpstr>
      <vt:lpstr>Elettra 2 parameters </vt:lpstr>
      <vt:lpstr>RF power for Elettra and Elettra 2.0</vt:lpstr>
      <vt:lpstr>SSA Amplifier Roadmap</vt:lpstr>
      <vt:lpstr>SSA Specs </vt:lpstr>
      <vt:lpstr>SSA Design</vt:lpstr>
      <vt:lpstr>SSA Installation</vt:lpstr>
      <vt:lpstr>SSA Installation</vt:lpstr>
      <vt:lpstr>SSA Installation</vt:lpstr>
      <vt:lpstr>SSA  Site Acceptance Test</vt:lpstr>
      <vt:lpstr>SSA  efficiency</vt:lpstr>
      <vt:lpstr>AM &amp; PM to AM conversion </vt:lpstr>
      <vt:lpstr>Long term test</vt:lpstr>
      <vt:lpstr>IOT based Amplifier PN and AM noise</vt:lpstr>
      <vt:lpstr>PN and AM noise of the SSA</vt:lpstr>
      <vt:lpstr>Early failures and anomalies</vt:lpstr>
      <vt:lpstr>SAT outcome</vt:lpstr>
      <vt:lpstr>SSA set into operation</vt:lpstr>
      <vt:lpstr>SSA set into operation</vt:lpstr>
      <vt:lpstr>RF system and SSA Reliability</vt:lpstr>
      <vt:lpstr>RF system and SSA Reliability</vt:lpstr>
      <vt:lpstr>SSA Reliability</vt:lpstr>
      <vt:lpstr>SSA issues solution</vt:lpstr>
      <vt:lpstr>SSA issues mitigation</vt:lpstr>
      <vt:lpstr>Recycling</vt:lpstr>
      <vt:lpstr>WR1800 WG Run</vt:lpstr>
      <vt:lpstr>Conclusion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nicoletta guidi</dc:creator>
  <cp:lastModifiedBy>Cristina Pasotti</cp:lastModifiedBy>
  <cp:revision>238</cp:revision>
  <cp:lastPrinted>2023-06-13T15:29:19Z</cp:lastPrinted>
  <dcterms:created xsi:type="dcterms:W3CDTF">2015-12-09T11:23:36Z</dcterms:created>
  <dcterms:modified xsi:type="dcterms:W3CDTF">2024-09-09T10:23:27Z</dcterms:modified>
</cp:coreProperties>
</file>