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36"/>
  </p:notesMasterIdLst>
  <p:handoutMasterIdLst>
    <p:handoutMasterId r:id="rId37"/>
  </p:handoutMasterIdLst>
  <p:sldIdLst>
    <p:sldId id="543" r:id="rId2"/>
    <p:sldId id="407" r:id="rId3"/>
    <p:sldId id="553" r:id="rId4"/>
    <p:sldId id="544" r:id="rId5"/>
    <p:sldId id="556" r:id="rId6"/>
    <p:sldId id="555" r:id="rId7"/>
    <p:sldId id="492" r:id="rId8"/>
    <p:sldId id="264" r:id="rId9"/>
    <p:sldId id="554" r:id="rId10"/>
    <p:sldId id="552" r:id="rId11"/>
    <p:sldId id="545" r:id="rId12"/>
    <p:sldId id="558" r:id="rId13"/>
    <p:sldId id="559" r:id="rId14"/>
    <p:sldId id="290" r:id="rId15"/>
    <p:sldId id="561" r:id="rId16"/>
    <p:sldId id="530" r:id="rId17"/>
    <p:sldId id="546" r:id="rId18"/>
    <p:sldId id="562" r:id="rId19"/>
    <p:sldId id="484" r:id="rId20"/>
    <p:sldId id="500" r:id="rId21"/>
    <p:sldId id="498" r:id="rId22"/>
    <p:sldId id="557" r:id="rId23"/>
    <p:sldId id="564" r:id="rId24"/>
    <p:sldId id="511" r:id="rId25"/>
    <p:sldId id="535" r:id="rId26"/>
    <p:sldId id="534" r:id="rId27"/>
    <p:sldId id="506" r:id="rId28"/>
    <p:sldId id="493" r:id="rId29"/>
    <p:sldId id="491" r:id="rId30"/>
    <p:sldId id="525" r:id="rId31"/>
    <p:sldId id="539" r:id="rId32"/>
    <p:sldId id="540" r:id="rId33"/>
    <p:sldId id="536" r:id="rId34"/>
    <p:sldId id="524" r:id="rId35"/>
  </p:sldIdLst>
  <p:sldSz cx="12192000" cy="6858000"/>
  <p:notesSz cx="9309100" cy="7023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 Wissmann" initials="M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9F2C15"/>
    <a:srgbClr val="771717"/>
    <a:srgbClr val="008000"/>
    <a:srgbClr val="95E3FF"/>
    <a:srgbClr val="FF7517"/>
    <a:srgbClr val="66FF99"/>
    <a:srgbClr val="DDF9FF"/>
    <a:srgbClr val="00CCFF"/>
    <a:srgbClr val="FF90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7646" autoAdjust="0"/>
  </p:normalViewPr>
  <p:slideViewPr>
    <p:cSldViewPr>
      <p:cViewPr varScale="1">
        <p:scale>
          <a:sx n="60" d="100"/>
          <a:sy n="60" d="100"/>
        </p:scale>
        <p:origin x="53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5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841206" y="6693665"/>
            <a:ext cx="408916" cy="276488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124693" tIns="60707" rIns="124693" bIns="60707" anchor="ctr">
            <a:spAutoFit/>
          </a:bodyPr>
          <a:lstStyle/>
          <a:p>
            <a:pPr algn="r" defTabSz="1254236">
              <a:defRPr/>
            </a:pPr>
            <a:fld id="{88951972-278D-4CC4-8257-AF37DCB4659F}" type="slidenum">
              <a:rPr lang="en-US" altLang="en-US" sz="1000" b="0">
                <a:latin typeface="Arial" charset="0"/>
              </a:rPr>
              <a:pPr algn="r" defTabSz="1254236">
                <a:defRPr/>
              </a:pPr>
              <a:t>‹#›</a:t>
            </a:fld>
            <a:endParaRPr lang="en-US" altLang="en-US" sz="1000" b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5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41746" y="3336292"/>
            <a:ext cx="6825611" cy="3157846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vert="horz" wrap="square" lIns="124693" tIns="60707" rIns="124693" bIns="60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notes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53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25688" y="531813"/>
            <a:ext cx="4665662" cy="2625725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669684" y="6613009"/>
            <a:ext cx="580438" cy="44576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124693" tIns="60707" rIns="124693" bIns="60707" anchor="ctr">
            <a:spAutoFit/>
          </a:bodyPr>
          <a:lstStyle/>
          <a:p>
            <a:pPr algn="r" defTabSz="1254236">
              <a:defRPr/>
            </a:pPr>
            <a:fld id="{AD6EA793-05E7-473A-906D-5BEA31D06DCC}" type="slidenum">
              <a:rPr lang="en-US" altLang="en-US" sz="2100" b="0">
                <a:latin typeface="Arial" charset="0"/>
              </a:rPr>
              <a:pPr algn="r" defTabSz="1254236">
                <a:defRPr/>
              </a:pPr>
              <a:t>‹#›</a:t>
            </a:fld>
            <a:endParaRPr lang="en-US" altLang="en-US" sz="2100" b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795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776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325688" y="531813"/>
            <a:ext cx="4665662" cy="26257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On the highlights</a:t>
            </a:r>
            <a:r>
              <a:rPr lang="en-US" baseline="0" dirty="0"/>
              <a:t> slide y</a:t>
            </a:r>
            <a:r>
              <a:rPr lang="en-US" dirty="0"/>
              <a:t>ou mentioned that this was done with ARRA funds.  They may miss</a:t>
            </a:r>
            <a:r>
              <a:rPr lang="en-US" baseline="0" dirty="0"/>
              <a:t> that or they may not remember at this point.  Please add the “part of ARRA project” into the first bullet.</a:t>
            </a:r>
            <a:endParaRPr lang="en-US" dirty="0"/>
          </a:p>
          <a:p>
            <a:endParaRPr lang="en-US" dirty="0"/>
          </a:p>
          <a:p>
            <a:r>
              <a:rPr lang="en-US" dirty="0"/>
              <a:t>In</a:t>
            </a:r>
            <a:r>
              <a:rPr lang="en-US" baseline="0" dirty="0"/>
              <a:t> first bullet you mention “high power testing”.  In the 2</a:t>
            </a:r>
            <a:r>
              <a:rPr lang="en-US" baseline="30000" dirty="0"/>
              <a:t>nd</a:t>
            </a:r>
            <a:r>
              <a:rPr lang="en-US" baseline="0" dirty="0"/>
              <a:t> bullet you say “rf measurements”.  My brain assumed you were talking about high-power “rf measurements”.  I suggest you add “low-power” in the 2</a:t>
            </a:r>
            <a:r>
              <a:rPr lang="en-US" baseline="30000" dirty="0"/>
              <a:t>nd</a:t>
            </a:r>
            <a:r>
              <a:rPr lang="en-US" baseline="0" dirty="0"/>
              <a:t> bullet.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5273002" y="6670727"/>
            <a:ext cx="4033944" cy="3511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3651" tIns="46826" rIns="93651" bIns="46826" numCol="1" anchorCtr="0" compatLnSpc="1">
            <a:prstTxWarp prst="textNoShape">
              <a:avLst/>
            </a:prstTxWarp>
          </a:bodyPr>
          <a:lstStyle/>
          <a:p>
            <a:fld id="{834EE5F7-FB83-44E9-8BD2-E1707A85F55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73003" y="6670727"/>
            <a:ext cx="4033943" cy="351155"/>
          </a:xfrm>
          <a:prstGeom prst="rect">
            <a:avLst/>
          </a:prstGeom>
          <a:ln/>
        </p:spPr>
        <p:txBody>
          <a:bodyPr lIns="91797" tIns="45898" rIns="91797" bIns="45898"/>
          <a:lstStyle/>
          <a:p>
            <a:fld id="{AF21B36B-D5EB-4D81-9422-03DB744D6065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4075" cy="2624137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1215" y="3335973"/>
            <a:ext cx="6826673" cy="3159177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055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94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076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365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25688" y="531813"/>
            <a:ext cx="4665662" cy="262572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6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1248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877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"/>
            <a:ext cx="27432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"/>
            <a:ext cx="8026400" cy="6126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3669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74638"/>
            <a:ext cx="2438400" cy="334962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6111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397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838201"/>
            <a:ext cx="11582400" cy="52879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494025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74638"/>
            <a:ext cx="2438400" cy="334962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1674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972800" cy="6397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838201"/>
            <a:ext cx="5384800" cy="5287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838201"/>
            <a:ext cx="5384800" cy="5287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1541" y="838201"/>
            <a:ext cx="11662913" cy="5287963"/>
          </a:xfrm>
        </p:spPr>
        <p:txBody>
          <a:bodyPr/>
          <a:lstStyle>
            <a:lvl1pPr>
              <a:buNone/>
              <a:defRPr>
                <a:solidFill>
                  <a:srgbClr val="333399"/>
                </a:solidFill>
              </a:defRPr>
            </a:lvl1pPr>
            <a:lvl2pPr marL="455613" indent="-233363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•"/>
              <a:defRPr>
                <a:solidFill>
                  <a:srgbClr val="008000"/>
                </a:solidFill>
              </a:defRPr>
            </a:lvl2pPr>
            <a:lvl3pPr marL="687388" indent="-2286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•"/>
              <a:defRPr>
                <a:solidFill>
                  <a:srgbClr val="FF7517"/>
                </a:solidFill>
              </a:defRPr>
            </a:lvl3pPr>
            <a:lvl4pPr marL="917575" indent="-2286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•"/>
              <a:defRPr>
                <a:solidFill>
                  <a:srgbClr val="333399"/>
                </a:solidFill>
              </a:defRPr>
            </a:lvl4pPr>
            <a:lvl5pPr marL="1147763" indent="-2286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•"/>
              <a:defRPr>
                <a:solidFill>
                  <a:srgbClr val="33339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6601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948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838201"/>
            <a:ext cx="53848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838201"/>
            <a:ext cx="53848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504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16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118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89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999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0205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"/>
            <a:ext cx="10972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838201"/>
            <a:ext cx="109728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92580" name="Line 4"/>
          <p:cNvSpPr>
            <a:spLocks noChangeShapeType="1"/>
          </p:cNvSpPr>
          <p:nvPr userDrawn="1"/>
        </p:nvSpPr>
        <p:spPr bwMode="auto">
          <a:xfrm>
            <a:off x="0" y="685800"/>
            <a:ext cx="12192000" cy="0"/>
          </a:xfrm>
          <a:prstGeom prst="line">
            <a:avLst/>
          </a:prstGeom>
          <a:noFill/>
          <a:ln w="57150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792582" name="Line 6"/>
          <p:cNvSpPr>
            <a:spLocks noChangeShapeType="1"/>
          </p:cNvSpPr>
          <p:nvPr userDrawn="1"/>
        </p:nvSpPr>
        <p:spPr bwMode="auto">
          <a:xfrm>
            <a:off x="1" y="6477000"/>
            <a:ext cx="12187767" cy="0"/>
          </a:xfrm>
          <a:prstGeom prst="line">
            <a:avLst/>
          </a:prstGeom>
          <a:noFill/>
          <a:ln w="101600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792584" name="Rectangle 8"/>
          <p:cNvSpPr>
            <a:spLocks noChangeArrowheads="1"/>
          </p:cNvSpPr>
          <p:nvPr userDrawn="1"/>
        </p:nvSpPr>
        <p:spPr bwMode="auto">
          <a:xfrm>
            <a:off x="3556000" y="6400801"/>
            <a:ext cx="5384800" cy="1723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lnSpc>
                <a:spcPct val="80000"/>
              </a:lnSpc>
              <a:defRPr/>
            </a:pPr>
            <a:r>
              <a:rPr lang="en-US" sz="1400" dirty="0">
                <a:solidFill>
                  <a:srgbClr val="339966"/>
                </a:solidFill>
                <a:latin typeface="Century Schoolbook" pitchFamily="18" charset="0"/>
              </a:rPr>
              <a:t>   </a:t>
            </a:r>
            <a:r>
              <a:rPr lang="en-US" sz="1200" dirty="0">
                <a:solidFill>
                  <a:srgbClr val="339966"/>
                </a:solidFill>
                <a:latin typeface="Century Schoolbook" pitchFamily="18" charset="0"/>
              </a:rPr>
              <a:t>Thomas Jefferson National Accelerator Facility</a:t>
            </a:r>
          </a:p>
        </p:txBody>
      </p:sp>
      <p:pic>
        <p:nvPicPr>
          <p:cNvPr id="4103" name="Picture 9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5351" y="6249989"/>
            <a:ext cx="215053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2586" name="Rectangle 10"/>
          <p:cNvSpPr>
            <a:spLocks noChangeArrowheads="1"/>
          </p:cNvSpPr>
          <p:nvPr userDrawn="1"/>
        </p:nvSpPr>
        <p:spPr bwMode="auto">
          <a:xfrm>
            <a:off x="8940801" y="6400800"/>
            <a:ext cx="7747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600" dirty="0">
                <a:solidFill>
                  <a:srgbClr val="FFFFFF"/>
                </a:solidFill>
                <a:latin typeface="Arial" charset="0"/>
              </a:rPr>
              <a:t>Page </a:t>
            </a:r>
            <a:fld id="{BFF26728-E5DD-43F7-A26A-D5BFC0C3B38C}" type="slidenum">
              <a:rPr lang="en-US" altLang="en-US" sz="600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sz="6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4106" name="Picture 12" descr="NP-logo-Nl copy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00" y="6175376"/>
            <a:ext cx="1727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3"/>
          <p:cNvPicPr>
            <a:picLocks noChangeAspect="1" noChangeArrowheads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6246814"/>
            <a:ext cx="12192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0544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919163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3pPr>
      <a:lvl4pPr marL="1262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16049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062163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519363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2976563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433763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5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36" name="Rectangle 40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rial" pitchFamily="34" charset="0"/>
              </a:rPr>
              <a:t>Installation </a:t>
            </a:r>
            <a:r>
              <a:rPr lang="en-US" dirty="0"/>
              <a:t>Of New Solid-State Amplifiers For CEBAF’s Pass 5 Extraction Cavities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rial" pitchFamily="34" charset="0"/>
              </a:rPr>
            </a:b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6147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276600"/>
            <a:ext cx="7620000" cy="3048000"/>
          </a:xfrm>
          <a:noFill/>
        </p:spPr>
        <p:txBody>
          <a:bodyPr/>
          <a:lstStyle/>
          <a:p>
            <a:pPr eaLnBrk="1" hangingPunct="1"/>
            <a:endParaRPr lang="en-US" sz="2000" dirty="0">
              <a:cs typeface="Arial" pitchFamily="34" charset="0"/>
            </a:endParaRPr>
          </a:p>
          <a:p>
            <a:pPr eaLnBrk="1" hangingPunct="1"/>
            <a:endParaRPr lang="en-US" sz="2000" dirty="0">
              <a:cs typeface="Arial" pitchFamily="34" charset="0"/>
            </a:endParaRPr>
          </a:p>
          <a:p>
            <a:pPr eaLnBrk="1" hangingPunct="1"/>
            <a:r>
              <a:rPr lang="en-US" sz="2000" dirty="0">
                <a:cs typeface="Arial" pitchFamily="34" charset="0"/>
              </a:rPr>
              <a:t>Mark Wissmann, Curt </a:t>
            </a:r>
            <a:r>
              <a:rPr lang="en-US" sz="2000" dirty="0" err="1">
                <a:cs typeface="Arial" pitchFamily="34" charset="0"/>
              </a:rPr>
              <a:t>Hovater</a:t>
            </a:r>
            <a:r>
              <a:rPr lang="en-US" sz="2000" dirty="0">
                <a:cs typeface="Arial" pitchFamily="34" charset="0"/>
              </a:rPr>
              <a:t>, Larry </a:t>
            </a:r>
            <a:r>
              <a:rPr lang="en-US" sz="2000" dirty="0" err="1">
                <a:cs typeface="Arial" pitchFamily="34" charset="0"/>
              </a:rPr>
              <a:t>Farrish</a:t>
            </a:r>
            <a:r>
              <a:rPr lang="en-US" sz="2000" dirty="0">
                <a:cs typeface="Arial" pitchFamily="34" charset="0"/>
              </a:rPr>
              <a:t>, Rick Nelson, Mike </a:t>
            </a:r>
            <a:r>
              <a:rPr lang="en-US" sz="2000" dirty="0" err="1">
                <a:cs typeface="Arial" pitchFamily="34" charset="0"/>
              </a:rPr>
              <a:t>Spata,Young</a:t>
            </a:r>
            <a:r>
              <a:rPr lang="en-US" sz="2000" dirty="0">
                <a:cs typeface="Arial" pitchFamily="34" charset="0"/>
              </a:rPr>
              <a:t>-Min Shin</a:t>
            </a:r>
          </a:p>
          <a:p>
            <a:pPr eaLnBrk="1" hangingPunct="1"/>
            <a:r>
              <a:rPr lang="en-US" sz="2000" dirty="0">
                <a:cs typeface="Arial" pitchFamily="34" charset="0"/>
              </a:rPr>
              <a:t>May, 2024</a:t>
            </a:r>
          </a:p>
        </p:txBody>
      </p:sp>
    </p:spTree>
    <p:extLst>
      <p:ext uri="{BB962C8B-B14F-4D97-AF65-F5344CB8AC3E}">
        <p14:creationId xmlns:p14="http://schemas.microsoft.com/office/powerpoint/2010/main" val="1227520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Arial" pitchFamily="34" charset="0"/>
              </a:rPr>
              <a:t>Operational Challenges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1866900" y="1028700"/>
            <a:ext cx="8458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8275" indent="-168275" algn="l" eaLnBrk="1" hangingPunct="1">
              <a:spcBef>
                <a:spcPct val="20000"/>
              </a:spcBef>
            </a:pPr>
            <a:endParaRPr lang="en-US" sz="2400" dirty="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40396" y="1066801"/>
            <a:ext cx="8522804" cy="3736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sz="2800" dirty="0">
                <a:latin typeface="+mn-lt"/>
                <a:cs typeface="Arial" pitchFamily="34" charset="0"/>
              </a:rPr>
              <a:t>1.  Power limit of components, cables &amp; cavities</a:t>
            </a:r>
          </a:p>
          <a:p>
            <a:pPr algn="l" eaLnBrk="1" hangingPunct="1"/>
            <a:endParaRPr lang="en-US" sz="2800" dirty="0">
              <a:latin typeface="+mn-lt"/>
              <a:cs typeface="Arial" pitchFamily="34" charset="0"/>
            </a:endParaRPr>
          </a:p>
          <a:p>
            <a:pPr algn="l" eaLnBrk="1" hangingPunct="1"/>
            <a:r>
              <a:rPr lang="en-US" sz="2800" dirty="0">
                <a:latin typeface="+mn-lt"/>
                <a:cs typeface="Arial" pitchFamily="34" charset="0"/>
              </a:rPr>
              <a:t>2.  Single HVPS for all four IOTs</a:t>
            </a:r>
          </a:p>
          <a:p>
            <a:pPr algn="l" eaLnBrk="1" hangingPunct="1"/>
            <a:endParaRPr lang="en-US" sz="2800" dirty="0">
              <a:latin typeface="+mn-lt"/>
              <a:cs typeface="Arial" pitchFamily="34" charset="0"/>
            </a:endParaRP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800" dirty="0">
                <a:latin typeface="+mn-lt"/>
                <a:cs typeface="Arial" pitchFamily="34" charset="0"/>
              </a:rPr>
              <a:t>3.  Vector Sum Control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endParaRPr lang="en-US" sz="2800" dirty="0">
              <a:latin typeface="+mn-lt"/>
              <a:cs typeface="Arial" pitchFamily="34" charset="0"/>
            </a:endParaRP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800" dirty="0">
                <a:latin typeface="+mn-lt"/>
                <a:cs typeface="Arial" pitchFamily="34" charset="0"/>
              </a:rPr>
              <a:t>4.  Cavity to Cavity Phasing</a:t>
            </a:r>
          </a:p>
          <a:p>
            <a:pPr algn="l" eaLnBrk="1" hangingPunct="1"/>
            <a:endParaRPr lang="en-US" sz="24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170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39763"/>
          </a:xfrm>
        </p:spPr>
        <p:txBody>
          <a:bodyPr/>
          <a:lstStyle/>
          <a:p>
            <a:r>
              <a:rPr lang="en-US" sz="2800" dirty="0">
                <a:cs typeface="Arial" pitchFamily="34" charset="0"/>
              </a:rPr>
              <a:t>Op Challenge #1: Power Limit of Components, Cables &amp; Cavities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464EDC-F875-4196-BF3D-4254FD89F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5156" y="838202"/>
            <a:ext cx="8747185" cy="1600199"/>
          </a:xfrm>
        </p:spPr>
        <p:txBody>
          <a:bodyPr/>
          <a:lstStyle/>
          <a:p>
            <a:pPr eaLnBrk="1" hangingPunct="1"/>
            <a:r>
              <a:rPr lang="en-US" sz="2800" dirty="0">
                <a:cs typeface="Arial" pitchFamily="34" charset="0"/>
              </a:rPr>
              <a:t>•  </a:t>
            </a: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1</a:t>
            </a:r>
            <a:r>
              <a:rPr lang="en-US" sz="2800" baseline="30000" dirty="0">
                <a:solidFill>
                  <a:schemeClr val="tx1"/>
                </a:solidFill>
                <a:cs typeface="Arial" pitchFamily="34" charset="0"/>
              </a:rPr>
              <a:t>st</a:t>
            </a: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 SSAs – 1 kW</a:t>
            </a:r>
          </a:p>
          <a:p>
            <a:pPr eaLnBrk="1" hangingPunct="1"/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•  Phase Shifters, Circulators, Couplers – 5 kW</a:t>
            </a:r>
          </a:p>
          <a:p>
            <a:pPr eaLnBrk="1" hangingPunct="1"/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•  Cavities: 499 MHz – 5 kW, 750 MHz – 3 kW</a:t>
            </a:r>
          </a:p>
          <a:p>
            <a:pPr eaLnBrk="1" hangingPunct="1"/>
            <a:endParaRPr lang="en-US" sz="2800" dirty="0"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1DA32D-F80B-4903-A280-1DAF47161D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050821"/>
            <a:ext cx="2438400" cy="21373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D95540-C3AA-4E0C-AFA4-1FF1C07870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314" y="2902131"/>
            <a:ext cx="2590800" cy="228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D6E040-4568-4956-8124-5473ABE593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336" y="2902131"/>
            <a:ext cx="1781424" cy="33627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AF9412-8380-4147-91E9-6EA39811AF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01" y="2669409"/>
            <a:ext cx="1591969" cy="34713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64579F-8189-4678-BD1C-F7FE6AF0DD60}"/>
              </a:ext>
            </a:extLst>
          </p:cNvPr>
          <p:cNvSpPr txBox="1"/>
          <p:nvPr/>
        </p:nvSpPr>
        <p:spPr>
          <a:xfrm>
            <a:off x="532976" y="2269299"/>
            <a:ext cx="2413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 1 kW SSAs</a:t>
            </a:r>
          </a:p>
        </p:txBody>
      </p:sp>
      <p:pic>
        <p:nvPicPr>
          <p:cNvPr id="11" name="Picture 6" descr="K:\PSI Paper\Pictures\old amplifiers\MVC-145Xed.jpg">
            <a:extLst>
              <a:ext uri="{FF2B5EF4-FFF2-40B4-BE49-F238E27FC236}">
                <a16:creationId xmlns:a16="http://schemas.microsoft.com/office/drawing/2014/main" id="{ECC1F7D6-5A0D-4C13-8B98-97DF40003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39659" y="2685505"/>
            <a:ext cx="2504562" cy="25146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216DABB-F7FA-4182-875B-A2C79CA16EB5}"/>
              </a:ext>
            </a:extLst>
          </p:cNvPr>
          <p:cNvSpPr txBox="1"/>
          <p:nvPr/>
        </p:nvSpPr>
        <p:spPr>
          <a:xfrm>
            <a:off x="4609012" y="2617245"/>
            <a:ext cx="2413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Phase Shifter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59582B-6158-443F-AD5A-9925AFCB46FC}"/>
              </a:ext>
            </a:extLst>
          </p:cNvPr>
          <p:cNvSpPr txBox="1"/>
          <p:nvPr/>
        </p:nvSpPr>
        <p:spPr>
          <a:xfrm>
            <a:off x="8545837" y="2447263"/>
            <a:ext cx="2413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Circulator</a:t>
            </a:r>
          </a:p>
        </p:txBody>
      </p:sp>
    </p:spTree>
    <p:extLst>
      <p:ext uri="{BB962C8B-B14F-4D97-AF65-F5344CB8AC3E}">
        <p14:creationId xmlns:p14="http://schemas.microsoft.com/office/powerpoint/2010/main" val="956830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CAECE-35AC-47A2-88C3-920F486C4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Burns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A3617AD-B565-4671-96F4-E070F55AE1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62000"/>
            <a:ext cx="2974900" cy="2743200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8BAAD3-5F4F-4BE6-9B2F-A1C558E6D6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914400"/>
            <a:ext cx="3929177" cy="4191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150C9A-1266-4484-9FEF-D56F26DA76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880" y="1219200"/>
            <a:ext cx="1905000" cy="3505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FBF2C8-4054-49B8-BE98-80747B3577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627436"/>
            <a:ext cx="4279697" cy="244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271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CAECE-35AC-47A2-88C3-920F486C4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Cables – LDF7 &amp; Rigid Line Power Specs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A469CF0-954C-4FFF-A89A-168F48BA54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998" y="794817"/>
            <a:ext cx="6858594" cy="457240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92A9E8-A189-4FB5-AF6A-4CDE323570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82" y="1252057"/>
            <a:ext cx="7094835" cy="10339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8CBF45-B421-423A-BEA3-459F32DD5D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286001"/>
            <a:ext cx="7924801" cy="394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84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 Challenge #2: Single HVPS</a:t>
            </a:r>
          </a:p>
        </p:txBody>
      </p:sp>
      <p:pic>
        <p:nvPicPr>
          <p:cNvPr id="786439" name="Picture 7" descr="C:\My Files\PowerPoint\PSI Talk\Used Pictures\roo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133600"/>
            <a:ext cx="4572000" cy="3533775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27EF32-F67B-4194-BA3C-3ADD3E44D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4343400" cy="4418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B6C672-6953-4B90-8060-56FE0833E2B0}"/>
              </a:ext>
            </a:extLst>
          </p:cNvPr>
          <p:cNvSpPr txBox="1"/>
          <p:nvPr/>
        </p:nvSpPr>
        <p:spPr>
          <a:xfrm>
            <a:off x="228600" y="919927"/>
            <a:ext cx="1097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One HVPS powers all four IOTs – If it goes down, Beam Separation from Passes 2-5 down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 Op Challenge #3 Vector Sum &amp; Resonance Control</a:t>
            </a:r>
          </a:p>
        </p:txBody>
      </p:sp>
      <p:sp>
        <p:nvSpPr>
          <p:cNvPr id="94" name="Text Box 46"/>
          <p:cNvSpPr txBox="1">
            <a:spLocks noChangeArrowheads="1"/>
          </p:cNvSpPr>
          <p:nvPr/>
        </p:nvSpPr>
        <p:spPr bwMode="auto">
          <a:xfrm>
            <a:off x="1787690" y="728332"/>
            <a:ext cx="8346910" cy="92333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Resonance control system to maintain cavity frequency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Requires one heater module per cavity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Mixing valve and Cavity Resonance Monitor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518C24-70BB-48CE-AFA2-EFCC0684BE08}"/>
              </a:ext>
            </a:extLst>
          </p:cNvPr>
          <p:cNvGrpSpPr/>
          <p:nvPr/>
        </p:nvGrpSpPr>
        <p:grpSpPr>
          <a:xfrm>
            <a:off x="1669867" y="1828800"/>
            <a:ext cx="5873934" cy="4390665"/>
            <a:chOff x="1669867" y="1828800"/>
            <a:chExt cx="5873934" cy="4390665"/>
          </a:xfrm>
        </p:grpSpPr>
        <p:sp>
          <p:nvSpPr>
            <p:cNvPr id="95" name="AutoShape 25"/>
            <p:cNvSpPr>
              <a:spLocks noChangeArrowheads="1"/>
            </p:cNvSpPr>
            <p:nvPr/>
          </p:nvSpPr>
          <p:spPr bwMode="auto">
            <a:xfrm>
              <a:off x="2126110" y="2293177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6" name="AutoShape 31"/>
            <p:cNvSpPr>
              <a:spLocks noChangeArrowheads="1"/>
            </p:cNvSpPr>
            <p:nvPr/>
          </p:nvSpPr>
          <p:spPr bwMode="auto">
            <a:xfrm>
              <a:off x="2422972" y="2293177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7" name="AutoShape 25"/>
            <p:cNvSpPr>
              <a:spLocks noChangeArrowheads="1"/>
            </p:cNvSpPr>
            <p:nvPr/>
          </p:nvSpPr>
          <p:spPr bwMode="auto">
            <a:xfrm>
              <a:off x="4627068" y="2177983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8" name="AutoShape 31"/>
            <p:cNvSpPr>
              <a:spLocks noChangeArrowheads="1"/>
            </p:cNvSpPr>
            <p:nvPr/>
          </p:nvSpPr>
          <p:spPr bwMode="auto">
            <a:xfrm>
              <a:off x="4923930" y="2177983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9" name="AutoShape 43"/>
            <p:cNvSpPr>
              <a:spLocks noChangeArrowheads="1"/>
            </p:cNvSpPr>
            <p:nvPr/>
          </p:nvSpPr>
          <p:spPr bwMode="auto">
            <a:xfrm>
              <a:off x="1860286" y="5682703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0" name="AutoShape 44"/>
            <p:cNvSpPr>
              <a:spLocks noChangeArrowheads="1"/>
            </p:cNvSpPr>
            <p:nvPr/>
          </p:nvSpPr>
          <p:spPr bwMode="auto">
            <a:xfrm>
              <a:off x="1860286" y="5847780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2" name="AutoShape 45"/>
            <p:cNvSpPr>
              <a:spLocks noChangeArrowheads="1"/>
            </p:cNvSpPr>
            <p:nvPr/>
          </p:nvSpPr>
          <p:spPr bwMode="auto">
            <a:xfrm>
              <a:off x="1860286" y="5341908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3" name="AutoShape 45"/>
            <p:cNvSpPr>
              <a:spLocks noChangeArrowheads="1"/>
            </p:cNvSpPr>
            <p:nvPr/>
          </p:nvSpPr>
          <p:spPr bwMode="auto">
            <a:xfrm>
              <a:off x="1860286" y="5514920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4" name="Isosceles Triangle 103"/>
            <p:cNvSpPr/>
            <p:nvPr/>
          </p:nvSpPr>
          <p:spPr bwMode="auto">
            <a:xfrm rot="5400000">
              <a:off x="3273511" y="1935317"/>
              <a:ext cx="484909" cy="484909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5365486" y="4830812"/>
              <a:ext cx="575469" cy="381000"/>
              <a:chOff x="5496434" y="3789218"/>
              <a:chExt cx="581025" cy="381000"/>
            </a:xfrm>
            <a:noFill/>
          </p:grpSpPr>
          <p:sp>
            <p:nvSpPr>
              <p:cNvPr id="107" name="Text Box 50"/>
              <p:cNvSpPr txBox="1">
                <a:spLocks noChangeArrowheads="1"/>
              </p:cNvSpPr>
              <p:nvPr/>
            </p:nvSpPr>
            <p:spPr bwMode="auto">
              <a:xfrm>
                <a:off x="5501990" y="3861449"/>
                <a:ext cx="569913" cy="24070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l"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Cavity</a:t>
                </a:r>
              </a:p>
            </p:txBody>
          </p:sp>
          <p:sp>
            <p:nvSpPr>
              <p:cNvPr id="108" name="AutoShape 24"/>
              <p:cNvSpPr>
                <a:spLocks noChangeArrowheads="1"/>
              </p:cNvSpPr>
              <p:nvPr/>
            </p:nvSpPr>
            <p:spPr bwMode="auto">
              <a:xfrm>
                <a:off x="5496434" y="3789218"/>
                <a:ext cx="581025" cy="381000"/>
              </a:xfrm>
              <a:prstGeom prst="roundRect">
                <a:avLst>
                  <a:gd name="adj" fmla="val 417"/>
                </a:avLst>
              </a:prstGeom>
              <a:grp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14" name="AutoShape 15"/>
            <p:cNvSpPr>
              <a:spLocks noChangeArrowheads="1"/>
            </p:cNvSpPr>
            <p:nvPr/>
          </p:nvSpPr>
          <p:spPr bwMode="auto">
            <a:xfrm>
              <a:off x="4535143" y="2040610"/>
              <a:ext cx="581025" cy="274320"/>
            </a:xfrm>
            <a:prstGeom prst="roundRect">
              <a:avLst>
                <a:gd name="adj" fmla="val 625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5" name="Text Box 82"/>
            <p:cNvSpPr txBox="1">
              <a:spLocks noChangeArrowheads="1"/>
            </p:cNvSpPr>
            <p:nvPr/>
          </p:nvSpPr>
          <p:spPr bwMode="auto">
            <a:xfrm>
              <a:off x="4415367" y="2052469"/>
              <a:ext cx="797719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Coupler</a:t>
              </a:r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6280335" y="2454044"/>
              <a:ext cx="714375" cy="254000"/>
              <a:chOff x="4800600" y="2807603"/>
              <a:chExt cx="714375" cy="254000"/>
            </a:xfrm>
          </p:grpSpPr>
          <p:sp>
            <p:nvSpPr>
              <p:cNvPr id="117" name="AutoShape 23"/>
              <p:cNvSpPr>
                <a:spLocks noChangeArrowheads="1"/>
              </p:cNvSpPr>
              <p:nvPr/>
            </p:nvSpPr>
            <p:spPr bwMode="auto">
              <a:xfrm>
                <a:off x="4800600" y="2807603"/>
                <a:ext cx="714375" cy="254000"/>
              </a:xfrm>
              <a:prstGeom prst="roundRect">
                <a:avLst>
                  <a:gd name="adj" fmla="val 625"/>
                </a:avLst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18" name="AutoShape 72"/>
              <p:cNvSpPr>
                <a:spLocks noChangeArrowheads="1"/>
              </p:cNvSpPr>
              <p:nvPr/>
            </p:nvSpPr>
            <p:spPr bwMode="auto">
              <a:xfrm>
                <a:off x="4860925" y="2812366"/>
                <a:ext cx="593725" cy="244475"/>
              </a:xfrm>
              <a:prstGeom prst="roundRect">
                <a:avLst>
                  <a:gd name="adj" fmla="val 64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Splitter</a:t>
                </a:r>
              </a:p>
            </p:txBody>
          </p:sp>
        </p:grpSp>
        <p:cxnSp>
          <p:nvCxnSpPr>
            <p:cNvPr id="119" name="AutoShape 75"/>
            <p:cNvCxnSpPr>
              <a:cxnSpLocks noChangeShapeType="1"/>
              <a:stCxn id="104" idx="0"/>
              <a:endCxn id="114" idx="1"/>
            </p:cNvCxnSpPr>
            <p:nvPr/>
          </p:nvCxnSpPr>
          <p:spPr bwMode="auto">
            <a:xfrm flipV="1">
              <a:off x="3758420" y="2177771"/>
              <a:ext cx="776723" cy="1"/>
            </a:xfrm>
            <a:prstGeom prst="straightConnector1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cxnSp>
          <p:nvCxnSpPr>
            <p:cNvPr id="120" name="AutoShape 76"/>
            <p:cNvCxnSpPr>
              <a:cxnSpLocks noChangeShapeType="1"/>
              <a:stCxn id="117" idx="0"/>
              <a:endCxn id="114" idx="3"/>
            </p:cNvCxnSpPr>
            <p:nvPr/>
          </p:nvCxnSpPr>
          <p:spPr bwMode="auto">
            <a:xfrm rot="16200000" flipV="1">
              <a:off x="5738708" y="1555230"/>
              <a:ext cx="276274" cy="1521355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127" name="AutoShape 75"/>
            <p:cNvCxnSpPr>
              <a:cxnSpLocks noChangeShapeType="1"/>
            </p:cNvCxnSpPr>
            <p:nvPr/>
          </p:nvCxnSpPr>
          <p:spPr bwMode="auto">
            <a:xfrm rot="10800000" flipV="1">
              <a:off x="5888012" y="2589497"/>
              <a:ext cx="395287" cy="254000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cxnSp>
          <p:nvCxnSpPr>
            <p:cNvPr id="128" name="AutoShape 75"/>
            <p:cNvCxnSpPr>
              <a:cxnSpLocks noChangeShapeType="1"/>
              <a:stCxn id="117" idx="3"/>
              <a:endCxn id="167" idx="0"/>
            </p:cNvCxnSpPr>
            <p:nvPr/>
          </p:nvCxnSpPr>
          <p:spPr bwMode="auto">
            <a:xfrm>
              <a:off x="6994709" y="2581045"/>
              <a:ext cx="261358" cy="889753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grpSp>
          <p:nvGrpSpPr>
            <p:cNvPr id="129" name="Group 128"/>
            <p:cNvGrpSpPr/>
            <p:nvPr/>
          </p:nvGrpSpPr>
          <p:grpSpPr>
            <a:xfrm>
              <a:off x="6166909" y="4830812"/>
              <a:ext cx="575469" cy="381000"/>
              <a:chOff x="5496434" y="3789218"/>
              <a:chExt cx="581025" cy="381000"/>
            </a:xfrm>
            <a:noFill/>
          </p:grpSpPr>
          <p:sp>
            <p:nvSpPr>
              <p:cNvPr id="130" name="Text Box 50"/>
              <p:cNvSpPr txBox="1">
                <a:spLocks noChangeArrowheads="1"/>
              </p:cNvSpPr>
              <p:nvPr/>
            </p:nvSpPr>
            <p:spPr bwMode="auto">
              <a:xfrm>
                <a:off x="5501990" y="3861449"/>
                <a:ext cx="569913" cy="24070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l"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Cavity</a:t>
                </a:r>
              </a:p>
            </p:txBody>
          </p:sp>
          <p:sp>
            <p:nvSpPr>
              <p:cNvPr id="131" name="AutoShape 24"/>
              <p:cNvSpPr>
                <a:spLocks noChangeArrowheads="1"/>
              </p:cNvSpPr>
              <p:nvPr/>
            </p:nvSpPr>
            <p:spPr bwMode="auto">
              <a:xfrm>
                <a:off x="5496434" y="3789218"/>
                <a:ext cx="581025" cy="381000"/>
              </a:xfrm>
              <a:prstGeom prst="roundRect">
                <a:avLst>
                  <a:gd name="adj" fmla="val 417"/>
                </a:avLst>
              </a:prstGeom>
              <a:grp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6968332" y="4830812"/>
              <a:ext cx="575469" cy="381000"/>
              <a:chOff x="5496434" y="3789218"/>
              <a:chExt cx="581025" cy="381000"/>
            </a:xfrm>
            <a:noFill/>
          </p:grpSpPr>
          <p:sp>
            <p:nvSpPr>
              <p:cNvPr id="133" name="Text Box 50"/>
              <p:cNvSpPr txBox="1">
                <a:spLocks noChangeArrowheads="1"/>
              </p:cNvSpPr>
              <p:nvPr/>
            </p:nvSpPr>
            <p:spPr bwMode="auto">
              <a:xfrm>
                <a:off x="5501990" y="3861449"/>
                <a:ext cx="569913" cy="24070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l"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Cavity</a:t>
                </a:r>
              </a:p>
            </p:txBody>
          </p:sp>
          <p:sp>
            <p:nvSpPr>
              <p:cNvPr id="134" name="AutoShape 24"/>
              <p:cNvSpPr>
                <a:spLocks noChangeArrowheads="1"/>
              </p:cNvSpPr>
              <p:nvPr/>
            </p:nvSpPr>
            <p:spPr bwMode="auto">
              <a:xfrm>
                <a:off x="5496434" y="3789218"/>
                <a:ext cx="581025" cy="381000"/>
              </a:xfrm>
              <a:prstGeom prst="roundRect">
                <a:avLst>
                  <a:gd name="adj" fmla="val 417"/>
                </a:avLst>
              </a:prstGeom>
              <a:grp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38" name="Text Box 16"/>
            <p:cNvSpPr txBox="1">
              <a:spLocks noChangeArrowheads="1"/>
            </p:cNvSpPr>
            <p:nvPr/>
          </p:nvSpPr>
          <p:spPr bwMode="auto">
            <a:xfrm>
              <a:off x="6564295" y="3425544"/>
              <a:ext cx="579438" cy="33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/>
                <a:t>Phase</a:t>
              </a:r>
            </a:p>
            <a:p>
              <a:pPr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/>
                <a:t>Shifters</a:t>
              </a:r>
            </a:p>
          </p:txBody>
        </p:sp>
        <p:cxnSp>
          <p:nvCxnSpPr>
            <p:cNvPr id="139" name="AutoShape 63"/>
            <p:cNvCxnSpPr>
              <a:cxnSpLocks noChangeShapeType="1"/>
            </p:cNvCxnSpPr>
            <p:nvPr/>
          </p:nvCxnSpPr>
          <p:spPr bwMode="auto">
            <a:xfrm rot="16200000" flipH="1">
              <a:off x="6076560" y="3092717"/>
              <a:ext cx="754298" cy="1863"/>
            </a:xfrm>
            <a:prstGeom prst="bentConnector3">
              <a:avLst>
                <a:gd name="adj1" fmla="val 50000"/>
              </a:avLst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sp>
          <p:nvSpPr>
            <p:cNvPr id="140" name="AutoShape 12"/>
            <p:cNvSpPr>
              <a:spLocks noChangeArrowheads="1"/>
            </p:cNvSpPr>
            <p:nvPr/>
          </p:nvSpPr>
          <p:spPr bwMode="auto">
            <a:xfrm>
              <a:off x="1673673" y="1923770"/>
              <a:ext cx="958850" cy="508000"/>
            </a:xfrm>
            <a:prstGeom prst="roundRect">
              <a:avLst>
                <a:gd name="adj" fmla="val 310"/>
              </a:avLst>
            </a:prstGeom>
            <a:solidFill>
              <a:srgbClr val="FFFFFF"/>
            </a:solidFill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1" name="Text Box 80"/>
            <p:cNvSpPr txBox="1">
              <a:spLocks noChangeArrowheads="1"/>
            </p:cNvSpPr>
            <p:nvPr/>
          </p:nvSpPr>
          <p:spPr bwMode="auto">
            <a:xfrm>
              <a:off x="1765748" y="1987270"/>
              <a:ext cx="7826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LLRF</a:t>
              </a:r>
            </a:p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Controls</a:t>
              </a:r>
            </a:p>
          </p:txBody>
        </p:sp>
        <p:sp>
          <p:nvSpPr>
            <p:cNvPr id="142" name="AutoShape 26"/>
            <p:cNvSpPr>
              <a:spLocks noChangeArrowheads="1"/>
            </p:cNvSpPr>
            <p:nvPr/>
          </p:nvSpPr>
          <p:spPr bwMode="auto">
            <a:xfrm rot="5400000">
              <a:off x="1302360" y="5545651"/>
              <a:ext cx="1115853" cy="231775"/>
            </a:xfrm>
            <a:prstGeom prst="roundRect">
              <a:avLst>
                <a:gd name="adj" fmla="val 681"/>
              </a:avLst>
            </a:prstGeom>
            <a:solidFill>
              <a:schemeClr val="bg1"/>
            </a:solidFill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cxnSp>
          <p:nvCxnSpPr>
            <p:cNvPr id="143" name="AutoShape 63"/>
            <p:cNvCxnSpPr>
              <a:cxnSpLocks noChangeShapeType="1"/>
              <a:endCxn id="182" idx="0"/>
            </p:cNvCxnSpPr>
            <p:nvPr/>
          </p:nvCxnSpPr>
          <p:spPr bwMode="auto">
            <a:xfrm rot="5400000">
              <a:off x="5108743" y="3404602"/>
              <a:ext cx="1327284" cy="238603"/>
            </a:xfrm>
            <a:prstGeom prst="bentConnector3">
              <a:avLst>
                <a:gd name="adj1" fmla="val 50000"/>
              </a:avLst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cxnSp>
          <p:nvCxnSpPr>
            <p:cNvPr id="144" name="AutoShape 63"/>
            <p:cNvCxnSpPr>
              <a:cxnSpLocks noChangeShapeType="1"/>
              <a:stCxn id="173" idx="4"/>
              <a:endCxn id="131" idx="0"/>
            </p:cNvCxnSpPr>
            <p:nvPr/>
          </p:nvCxnSpPr>
          <p:spPr bwMode="auto">
            <a:xfrm>
              <a:off x="6454643" y="4553304"/>
              <a:ext cx="1" cy="277508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cxnSp>
          <p:nvCxnSpPr>
            <p:cNvPr id="146" name="AutoShape 63"/>
            <p:cNvCxnSpPr>
              <a:cxnSpLocks noChangeShapeType="1"/>
            </p:cNvCxnSpPr>
            <p:nvPr/>
          </p:nvCxnSpPr>
          <p:spPr bwMode="auto">
            <a:xfrm>
              <a:off x="7250936" y="3836557"/>
              <a:ext cx="1" cy="395288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sp>
          <p:nvSpPr>
            <p:cNvPr id="149" name="Text Box 17"/>
            <p:cNvSpPr txBox="1">
              <a:spLocks noChangeArrowheads="1"/>
            </p:cNvSpPr>
            <p:nvPr/>
          </p:nvSpPr>
          <p:spPr bwMode="auto">
            <a:xfrm>
              <a:off x="3243248" y="1828800"/>
              <a:ext cx="1176353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RF Amplifier</a:t>
              </a:r>
            </a:p>
          </p:txBody>
        </p:sp>
        <p:cxnSp>
          <p:nvCxnSpPr>
            <p:cNvPr id="150" name="AutoShape 76"/>
            <p:cNvCxnSpPr>
              <a:cxnSpLocks noChangeShapeType="1"/>
              <a:stCxn id="108" idx="2"/>
              <a:endCxn id="102" idx="3"/>
            </p:cNvCxnSpPr>
            <p:nvPr/>
          </p:nvCxnSpPr>
          <p:spPr bwMode="auto">
            <a:xfrm rot="5400000">
              <a:off x="3717899" y="3470087"/>
              <a:ext cx="193596" cy="3677046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151" name="AutoShape 76"/>
            <p:cNvCxnSpPr>
              <a:cxnSpLocks noChangeShapeType="1"/>
              <a:stCxn id="131" idx="2"/>
              <a:endCxn id="103" idx="3"/>
            </p:cNvCxnSpPr>
            <p:nvPr/>
          </p:nvCxnSpPr>
          <p:spPr bwMode="auto">
            <a:xfrm rot="5400000">
              <a:off x="4032105" y="3155883"/>
              <a:ext cx="366608" cy="4478469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152" name="AutoShape 76"/>
            <p:cNvCxnSpPr>
              <a:cxnSpLocks noChangeShapeType="1"/>
              <a:stCxn id="134" idx="2"/>
              <a:endCxn id="99" idx="3"/>
            </p:cNvCxnSpPr>
            <p:nvPr/>
          </p:nvCxnSpPr>
          <p:spPr bwMode="auto">
            <a:xfrm rot="5400000">
              <a:off x="4348926" y="2839061"/>
              <a:ext cx="534391" cy="5279892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154" name="AutoShape 75"/>
            <p:cNvCxnSpPr>
              <a:cxnSpLocks noChangeShapeType="1"/>
              <a:stCxn id="140" idx="3"/>
              <a:endCxn id="104" idx="3"/>
            </p:cNvCxnSpPr>
            <p:nvPr/>
          </p:nvCxnSpPr>
          <p:spPr bwMode="auto">
            <a:xfrm>
              <a:off x="2632524" y="2177771"/>
              <a:ext cx="640987" cy="1"/>
            </a:xfrm>
            <a:prstGeom prst="straightConnector1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cxnSp>
          <p:nvCxnSpPr>
            <p:cNvPr id="155" name="AutoShape 75"/>
            <p:cNvCxnSpPr>
              <a:cxnSpLocks noChangeShapeType="1"/>
            </p:cNvCxnSpPr>
            <p:nvPr/>
          </p:nvCxnSpPr>
          <p:spPr bwMode="auto">
            <a:xfrm flipH="1">
              <a:off x="1860285" y="2431771"/>
              <a:ext cx="958" cy="2671841"/>
            </a:xfrm>
            <a:prstGeom prst="straightConnector1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sp>
          <p:nvSpPr>
            <p:cNvPr id="156" name="Text Box 81"/>
            <p:cNvSpPr txBox="1">
              <a:spLocks noChangeArrowheads="1"/>
            </p:cNvSpPr>
            <p:nvPr/>
          </p:nvSpPr>
          <p:spPr bwMode="auto">
            <a:xfrm rot="16200000">
              <a:off x="1458019" y="5524813"/>
              <a:ext cx="806450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Combiner</a:t>
              </a:r>
            </a:p>
          </p:txBody>
        </p:sp>
        <p:sp>
          <p:nvSpPr>
            <p:cNvPr id="157" name="Text Box 141"/>
            <p:cNvSpPr txBox="1">
              <a:spLocks noChangeArrowheads="1"/>
            </p:cNvSpPr>
            <p:nvPr/>
          </p:nvSpPr>
          <p:spPr bwMode="auto">
            <a:xfrm>
              <a:off x="3788943" y="5538795"/>
              <a:ext cx="1276350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Transmitted Power</a:t>
              </a:r>
            </a:p>
          </p:txBody>
        </p:sp>
        <p:sp>
          <p:nvSpPr>
            <p:cNvPr id="158" name="Text Box 60"/>
            <p:cNvSpPr txBox="1">
              <a:spLocks noChangeArrowheads="1"/>
            </p:cNvSpPr>
            <p:nvPr/>
          </p:nvSpPr>
          <p:spPr bwMode="auto">
            <a:xfrm>
              <a:off x="3079485" y="2434944"/>
              <a:ext cx="1276350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Forward Power</a:t>
              </a:r>
            </a:p>
          </p:txBody>
        </p:sp>
        <p:sp>
          <p:nvSpPr>
            <p:cNvPr id="159" name="Text Box 61"/>
            <p:cNvSpPr txBox="1">
              <a:spLocks noChangeArrowheads="1"/>
            </p:cNvSpPr>
            <p:nvPr/>
          </p:nvSpPr>
          <p:spPr bwMode="auto">
            <a:xfrm>
              <a:off x="3098535" y="2770917"/>
              <a:ext cx="1276350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Reflected Power</a:t>
              </a:r>
            </a:p>
          </p:txBody>
        </p:sp>
        <p:cxnSp>
          <p:nvCxnSpPr>
            <p:cNvPr id="160" name="AutoShape 75"/>
            <p:cNvCxnSpPr>
              <a:cxnSpLocks noChangeShapeType="1"/>
              <a:stCxn id="96" idx="2"/>
              <a:endCxn id="97" idx="2"/>
            </p:cNvCxnSpPr>
            <p:nvPr/>
          </p:nvCxnSpPr>
          <p:spPr bwMode="auto">
            <a:xfrm rot="5400000" flipH="1" flipV="1">
              <a:off x="3525367" y="1260532"/>
              <a:ext cx="115194" cy="2204096"/>
            </a:xfrm>
            <a:prstGeom prst="bentConnector3">
              <a:avLst>
                <a:gd name="adj1" fmla="val -198448"/>
              </a:avLst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cxnSp>
          <p:nvCxnSpPr>
            <p:cNvPr id="161" name="AutoShape 75"/>
            <p:cNvCxnSpPr>
              <a:cxnSpLocks noChangeShapeType="1"/>
              <a:stCxn id="95" idx="2"/>
              <a:endCxn id="98" idx="2"/>
            </p:cNvCxnSpPr>
            <p:nvPr/>
          </p:nvCxnSpPr>
          <p:spPr bwMode="auto">
            <a:xfrm rot="5400000" flipH="1" flipV="1">
              <a:off x="3525367" y="963670"/>
              <a:ext cx="115194" cy="2797820"/>
            </a:xfrm>
            <a:prstGeom prst="bentConnector3">
              <a:avLst>
                <a:gd name="adj1" fmla="val -493812"/>
              </a:avLst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sp>
          <p:nvSpPr>
            <p:cNvPr id="162" name="Text Box 141"/>
            <p:cNvSpPr txBox="1">
              <a:spLocks noChangeArrowheads="1"/>
            </p:cNvSpPr>
            <p:nvPr/>
          </p:nvSpPr>
          <p:spPr bwMode="auto">
            <a:xfrm rot="16200000">
              <a:off x="1225143" y="3694130"/>
              <a:ext cx="1276350" cy="386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Transmitted</a:t>
              </a:r>
            </a:p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Power</a:t>
              </a:r>
            </a:p>
          </p:txBody>
        </p:sp>
        <p:grpSp>
          <p:nvGrpSpPr>
            <p:cNvPr id="166" name="Group 165"/>
            <p:cNvGrpSpPr/>
            <p:nvPr/>
          </p:nvGrpSpPr>
          <p:grpSpPr>
            <a:xfrm>
              <a:off x="7073187" y="3470797"/>
              <a:ext cx="365760" cy="365760"/>
              <a:chOff x="2139933" y="3780737"/>
              <a:chExt cx="365760" cy="365760"/>
            </a:xfrm>
          </p:grpSpPr>
          <p:sp>
            <p:nvSpPr>
              <p:cNvPr id="167" name="Oval 27"/>
              <p:cNvSpPr>
                <a:spLocks noChangeArrowheads="1"/>
              </p:cNvSpPr>
              <p:nvPr/>
            </p:nvSpPr>
            <p:spPr bwMode="auto">
              <a:xfrm>
                <a:off x="2139933" y="3780737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8" name="Line 30"/>
              <p:cNvSpPr>
                <a:spLocks noChangeShapeType="1"/>
              </p:cNvSpPr>
              <p:nvPr/>
            </p:nvSpPr>
            <p:spPr bwMode="auto">
              <a:xfrm flipV="1">
                <a:off x="2231373" y="3872177"/>
                <a:ext cx="182880" cy="18288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6271762" y="3476080"/>
              <a:ext cx="365760" cy="365760"/>
              <a:chOff x="2139933" y="3780737"/>
              <a:chExt cx="365760" cy="365760"/>
            </a:xfrm>
          </p:grpSpPr>
          <p:sp>
            <p:nvSpPr>
              <p:cNvPr id="170" name="Oval 27"/>
              <p:cNvSpPr>
                <a:spLocks noChangeArrowheads="1"/>
              </p:cNvSpPr>
              <p:nvPr/>
            </p:nvSpPr>
            <p:spPr bwMode="auto">
              <a:xfrm>
                <a:off x="2139933" y="3780737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1" name="Line 30"/>
              <p:cNvSpPr>
                <a:spLocks noChangeShapeType="1"/>
              </p:cNvSpPr>
              <p:nvPr/>
            </p:nvSpPr>
            <p:spPr bwMode="auto">
              <a:xfrm flipV="1">
                <a:off x="2231373" y="3872177"/>
                <a:ext cx="182880" cy="18288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72" name="Group 171"/>
            <p:cNvGrpSpPr/>
            <p:nvPr/>
          </p:nvGrpSpPr>
          <p:grpSpPr>
            <a:xfrm>
              <a:off x="6271762" y="4187544"/>
              <a:ext cx="365760" cy="365760"/>
              <a:chOff x="1519056" y="3695444"/>
              <a:chExt cx="365760" cy="365760"/>
            </a:xfrm>
          </p:grpSpPr>
          <p:sp>
            <p:nvSpPr>
              <p:cNvPr id="173" name="Oval 27"/>
              <p:cNvSpPr>
                <a:spLocks noChangeArrowheads="1"/>
              </p:cNvSpPr>
              <p:nvPr/>
            </p:nvSpPr>
            <p:spPr bwMode="auto">
              <a:xfrm>
                <a:off x="1519056" y="3695444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4" name="Arc 173"/>
              <p:cNvSpPr/>
              <p:nvPr/>
            </p:nvSpPr>
            <p:spPr bwMode="auto">
              <a:xfrm>
                <a:off x="1587798" y="3769993"/>
                <a:ext cx="224544" cy="224544"/>
              </a:xfrm>
              <a:prstGeom prst="arc">
                <a:avLst>
                  <a:gd name="adj1" fmla="val 11132551"/>
                  <a:gd name="adj2" fmla="val 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75" name="Group 174"/>
            <p:cNvGrpSpPr/>
            <p:nvPr/>
          </p:nvGrpSpPr>
          <p:grpSpPr>
            <a:xfrm>
              <a:off x="7073187" y="4187544"/>
              <a:ext cx="365760" cy="365760"/>
              <a:chOff x="1519056" y="3695444"/>
              <a:chExt cx="365760" cy="365760"/>
            </a:xfrm>
          </p:grpSpPr>
          <p:sp>
            <p:nvSpPr>
              <p:cNvPr id="176" name="Oval 27"/>
              <p:cNvSpPr>
                <a:spLocks noChangeArrowheads="1"/>
              </p:cNvSpPr>
              <p:nvPr/>
            </p:nvSpPr>
            <p:spPr bwMode="auto">
              <a:xfrm>
                <a:off x="1519056" y="3695444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7" name="Arc 176"/>
              <p:cNvSpPr/>
              <p:nvPr/>
            </p:nvSpPr>
            <p:spPr bwMode="auto">
              <a:xfrm>
                <a:off x="1587798" y="3769993"/>
                <a:ext cx="224544" cy="224544"/>
              </a:xfrm>
              <a:prstGeom prst="arc">
                <a:avLst>
                  <a:gd name="adj1" fmla="val 11132551"/>
                  <a:gd name="adj2" fmla="val 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81" name="Group 180"/>
            <p:cNvGrpSpPr/>
            <p:nvPr/>
          </p:nvGrpSpPr>
          <p:grpSpPr>
            <a:xfrm>
              <a:off x="5470203" y="4187544"/>
              <a:ext cx="365760" cy="365760"/>
              <a:chOff x="1519056" y="3695444"/>
              <a:chExt cx="365760" cy="365760"/>
            </a:xfrm>
          </p:grpSpPr>
          <p:sp>
            <p:nvSpPr>
              <p:cNvPr id="182" name="Oval 27"/>
              <p:cNvSpPr>
                <a:spLocks noChangeArrowheads="1"/>
              </p:cNvSpPr>
              <p:nvPr/>
            </p:nvSpPr>
            <p:spPr bwMode="auto">
              <a:xfrm>
                <a:off x="1519056" y="3695444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3" name="Arc 182"/>
              <p:cNvSpPr/>
              <p:nvPr/>
            </p:nvSpPr>
            <p:spPr bwMode="auto">
              <a:xfrm>
                <a:off x="1587798" y="3769993"/>
                <a:ext cx="224544" cy="224544"/>
              </a:xfrm>
              <a:prstGeom prst="arc">
                <a:avLst>
                  <a:gd name="adj1" fmla="val 11132551"/>
                  <a:gd name="adj2" fmla="val 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cxnSp>
          <p:nvCxnSpPr>
            <p:cNvPr id="184" name="AutoShape 63"/>
            <p:cNvCxnSpPr>
              <a:cxnSpLocks noChangeShapeType="1"/>
              <a:stCxn id="182" idx="4"/>
              <a:endCxn id="108" idx="0"/>
            </p:cNvCxnSpPr>
            <p:nvPr/>
          </p:nvCxnSpPr>
          <p:spPr bwMode="auto">
            <a:xfrm>
              <a:off x="5653084" y="4553304"/>
              <a:ext cx="137" cy="277508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cxnSp>
          <p:nvCxnSpPr>
            <p:cNvPr id="185" name="AutoShape 63"/>
            <p:cNvCxnSpPr>
              <a:cxnSpLocks noChangeShapeType="1"/>
              <a:stCxn id="170" idx="4"/>
              <a:endCxn id="173" idx="0"/>
            </p:cNvCxnSpPr>
            <p:nvPr/>
          </p:nvCxnSpPr>
          <p:spPr bwMode="auto">
            <a:xfrm>
              <a:off x="6454642" y="3841840"/>
              <a:ext cx="0" cy="345704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cxnSp>
          <p:nvCxnSpPr>
            <p:cNvPr id="187" name="AutoShape 63"/>
            <p:cNvCxnSpPr>
              <a:cxnSpLocks noChangeShapeType="1"/>
              <a:stCxn id="176" idx="4"/>
              <a:endCxn id="134" idx="0"/>
            </p:cNvCxnSpPr>
            <p:nvPr/>
          </p:nvCxnSpPr>
          <p:spPr bwMode="auto">
            <a:xfrm flipH="1">
              <a:off x="7256067" y="4553304"/>
              <a:ext cx="1" cy="277508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sp>
          <p:nvSpPr>
            <p:cNvPr id="188" name="Text Box 16"/>
            <p:cNvSpPr txBox="1">
              <a:spLocks noChangeArrowheads="1"/>
            </p:cNvSpPr>
            <p:nvPr/>
          </p:nvSpPr>
          <p:spPr bwMode="auto">
            <a:xfrm>
              <a:off x="6483052" y="4035145"/>
              <a:ext cx="743564" cy="211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/>
                <a:t>Circulators</a:t>
              </a:r>
            </a:p>
          </p:txBody>
        </p:sp>
        <p:sp>
          <p:nvSpPr>
            <p:cNvPr id="191" name="AutoShape 86"/>
            <p:cNvSpPr>
              <a:spLocks noChangeArrowheads="1"/>
            </p:cNvSpPr>
            <p:nvPr/>
          </p:nvSpPr>
          <p:spPr bwMode="auto">
            <a:xfrm>
              <a:off x="3460486" y="3196945"/>
              <a:ext cx="568325" cy="398463"/>
            </a:xfrm>
            <a:prstGeom prst="roundRect">
              <a:avLst>
                <a:gd name="adj" fmla="val 39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LCW</a:t>
              </a:r>
            </a:p>
            <a:p>
              <a:pPr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Supply</a:t>
              </a:r>
            </a:p>
          </p:txBody>
        </p:sp>
        <p:sp>
          <p:nvSpPr>
            <p:cNvPr id="192" name="Oval 88"/>
            <p:cNvSpPr>
              <a:spLocks noChangeArrowheads="1"/>
            </p:cNvSpPr>
            <p:nvPr/>
          </p:nvSpPr>
          <p:spPr bwMode="auto">
            <a:xfrm>
              <a:off x="4118069" y="3666461"/>
              <a:ext cx="914400" cy="457200"/>
            </a:xfrm>
            <a:prstGeom prst="ellipse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cxnSp>
          <p:nvCxnSpPr>
            <p:cNvPr id="193" name="AutoShape 90"/>
            <p:cNvCxnSpPr>
              <a:cxnSpLocks noChangeShapeType="1"/>
              <a:stCxn id="191" idx="3"/>
              <a:endCxn id="192" idx="0"/>
            </p:cNvCxnSpPr>
            <p:nvPr/>
          </p:nvCxnSpPr>
          <p:spPr bwMode="auto">
            <a:xfrm>
              <a:off x="4028811" y="3396177"/>
              <a:ext cx="546459" cy="270285"/>
            </a:xfrm>
            <a:prstGeom prst="bentConnector2">
              <a:avLst/>
            </a:prstGeom>
            <a:noFill/>
            <a:ln w="28575">
              <a:solidFill>
                <a:srgbClr val="333399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94" name="AutoShape 91"/>
            <p:cNvSpPr>
              <a:spLocks noChangeArrowheads="1"/>
            </p:cNvSpPr>
            <p:nvPr/>
          </p:nvSpPr>
          <p:spPr bwMode="auto">
            <a:xfrm>
              <a:off x="4556024" y="4644744"/>
              <a:ext cx="572891" cy="394596"/>
            </a:xfrm>
            <a:prstGeom prst="roundRect">
              <a:avLst>
                <a:gd name="adj" fmla="val 39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Mixing</a:t>
              </a:r>
            </a:p>
            <a:p>
              <a:pPr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Valve</a:t>
              </a:r>
            </a:p>
          </p:txBody>
        </p:sp>
        <p:cxnSp>
          <p:nvCxnSpPr>
            <p:cNvPr id="196" name="AutoShape 166"/>
            <p:cNvCxnSpPr>
              <a:cxnSpLocks noChangeShapeType="1"/>
              <a:endCxn id="192" idx="2"/>
            </p:cNvCxnSpPr>
            <p:nvPr/>
          </p:nvCxnSpPr>
          <p:spPr bwMode="auto">
            <a:xfrm flipV="1">
              <a:off x="2459631" y="3895061"/>
              <a:ext cx="1658438" cy="521492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/>
            </a:ln>
            <a:effectLst/>
          </p:spPr>
        </p:cxnSp>
        <p:cxnSp>
          <p:nvCxnSpPr>
            <p:cNvPr id="197" name="AutoShape 167"/>
            <p:cNvCxnSpPr>
              <a:cxnSpLocks noChangeShapeType="1"/>
              <a:stCxn id="192" idx="4"/>
            </p:cNvCxnSpPr>
            <p:nvPr/>
          </p:nvCxnSpPr>
          <p:spPr bwMode="auto">
            <a:xfrm flipH="1">
              <a:off x="4567791" y="4123661"/>
              <a:ext cx="7479" cy="77938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98" name="AutoShape 168"/>
            <p:cNvSpPr>
              <a:spLocks noChangeArrowheads="1"/>
            </p:cNvSpPr>
            <p:nvPr/>
          </p:nvSpPr>
          <p:spPr bwMode="auto">
            <a:xfrm>
              <a:off x="3425850" y="4835100"/>
              <a:ext cx="568325" cy="398463"/>
            </a:xfrm>
            <a:prstGeom prst="roundRect">
              <a:avLst>
                <a:gd name="adj" fmla="val 39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LCW</a:t>
              </a:r>
            </a:p>
            <a:p>
              <a:pPr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Supply</a:t>
              </a:r>
            </a:p>
          </p:txBody>
        </p:sp>
        <p:cxnSp>
          <p:nvCxnSpPr>
            <p:cNvPr id="199" name="AutoShape 169"/>
            <p:cNvCxnSpPr>
              <a:cxnSpLocks noChangeShapeType="1"/>
            </p:cNvCxnSpPr>
            <p:nvPr/>
          </p:nvCxnSpPr>
          <p:spPr bwMode="auto">
            <a:xfrm>
              <a:off x="3993886" y="5034332"/>
              <a:ext cx="460157" cy="1587"/>
            </a:xfrm>
            <a:prstGeom prst="straightConnector1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0" name="AutoShape 170"/>
            <p:cNvCxnSpPr>
              <a:cxnSpLocks noChangeShapeType="1"/>
              <a:endCxn id="224" idx="0"/>
            </p:cNvCxnSpPr>
            <p:nvPr/>
          </p:nvCxnSpPr>
          <p:spPr bwMode="auto">
            <a:xfrm>
              <a:off x="2459632" y="4416554"/>
              <a:ext cx="2026955" cy="528877"/>
            </a:xfrm>
            <a:prstGeom prst="curvedConnector4">
              <a:avLst>
                <a:gd name="adj1" fmla="val 40260"/>
                <a:gd name="adj2" fmla="val -2165"/>
              </a:avLst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/>
            </a:ln>
            <a:effectLst/>
          </p:spPr>
        </p:cxnSp>
        <p:sp>
          <p:nvSpPr>
            <p:cNvPr id="203" name="AutoShape 89"/>
            <p:cNvSpPr>
              <a:spLocks noChangeArrowheads="1"/>
            </p:cNvSpPr>
            <p:nvPr/>
          </p:nvSpPr>
          <p:spPr bwMode="auto">
            <a:xfrm>
              <a:off x="4296594" y="3776792"/>
              <a:ext cx="561670" cy="240708"/>
            </a:xfrm>
            <a:prstGeom prst="roundRect">
              <a:avLst>
                <a:gd name="adj" fmla="val 64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Heater</a:t>
              </a:r>
            </a:p>
          </p:txBody>
        </p:sp>
        <p:grpSp>
          <p:nvGrpSpPr>
            <p:cNvPr id="213" name="Group 212"/>
            <p:cNvGrpSpPr/>
            <p:nvPr/>
          </p:nvGrpSpPr>
          <p:grpSpPr>
            <a:xfrm>
              <a:off x="2196259" y="4108272"/>
              <a:ext cx="977911" cy="616560"/>
              <a:chOff x="1027567" y="3345840"/>
              <a:chExt cx="825511" cy="616560"/>
            </a:xfrm>
          </p:grpSpPr>
          <p:sp>
            <p:nvSpPr>
              <p:cNvPr id="214" name="AutoShape 104"/>
              <p:cNvSpPr>
                <a:spLocks noChangeArrowheads="1"/>
              </p:cNvSpPr>
              <p:nvPr/>
            </p:nvSpPr>
            <p:spPr bwMode="auto">
              <a:xfrm>
                <a:off x="1086419" y="3345840"/>
                <a:ext cx="707806" cy="616560"/>
              </a:xfrm>
              <a:prstGeom prst="roundRect">
                <a:avLst>
                  <a:gd name="adj" fmla="val 310"/>
                </a:avLst>
              </a:prstGeom>
              <a:solidFill>
                <a:srgbClr val="FFFF00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5" name="Text Box 140"/>
              <p:cNvSpPr txBox="1">
                <a:spLocks noChangeArrowheads="1"/>
              </p:cNvSpPr>
              <p:nvPr/>
            </p:nvSpPr>
            <p:spPr bwMode="auto">
              <a:xfrm>
                <a:off x="1027567" y="3378320"/>
                <a:ext cx="825511" cy="551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0000" tIns="46800" rIns="90000" bIns="46800">
                <a:spAutoFit/>
              </a:bodyPr>
              <a:lstStyle/>
              <a:p>
                <a:pPr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Cavity Resonance Monitor</a:t>
                </a:r>
              </a:p>
            </p:txBody>
          </p:sp>
        </p:grpSp>
        <p:sp>
          <p:nvSpPr>
            <p:cNvPr id="219" name="AutoShape 107"/>
            <p:cNvSpPr>
              <a:spLocks noChangeArrowheads="1"/>
            </p:cNvSpPr>
            <p:nvPr/>
          </p:nvSpPr>
          <p:spPr bwMode="auto">
            <a:xfrm>
              <a:off x="2424858" y="2587344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0" name="AutoShape 113"/>
            <p:cNvSpPr>
              <a:spLocks noChangeArrowheads="1"/>
            </p:cNvSpPr>
            <p:nvPr/>
          </p:nvSpPr>
          <p:spPr bwMode="auto">
            <a:xfrm>
              <a:off x="2850885" y="2923317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1" name="AutoShape 125"/>
            <p:cNvSpPr>
              <a:spLocks noChangeArrowheads="1"/>
            </p:cNvSpPr>
            <p:nvPr/>
          </p:nvSpPr>
          <p:spPr bwMode="auto">
            <a:xfrm>
              <a:off x="2533337" y="5515272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2" name="AutoShape 126"/>
            <p:cNvSpPr>
              <a:spLocks noChangeArrowheads="1"/>
            </p:cNvSpPr>
            <p:nvPr/>
          </p:nvSpPr>
          <p:spPr bwMode="auto">
            <a:xfrm>
              <a:off x="2713339" y="5678002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3" name="AutoShape 127"/>
            <p:cNvSpPr>
              <a:spLocks noChangeArrowheads="1"/>
            </p:cNvSpPr>
            <p:nvPr/>
          </p:nvSpPr>
          <p:spPr bwMode="auto">
            <a:xfrm>
              <a:off x="2340720" y="5345553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454042" y="4911299"/>
              <a:ext cx="228600" cy="228600"/>
              <a:chOff x="4815681" y="4296569"/>
              <a:chExt cx="228600" cy="228600"/>
            </a:xfrm>
          </p:grpSpPr>
          <p:sp>
            <p:nvSpPr>
              <p:cNvPr id="226" name="Freeform 83"/>
              <p:cNvSpPr>
                <a:spLocks noChangeArrowheads="1"/>
              </p:cNvSpPr>
              <p:nvPr/>
            </p:nvSpPr>
            <p:spPr bwMode="auto">
              <a:xfrm>
                <a:off x="4815681" y="4296569"/>
                <a:ext cx="228600" cy="228600"/>
              </a:xfrm>
              <a:custGeom>
                <a:avLst/>
                <a:gdLst/>
                <a:ahLst/>
                <a:cxnLst>
                  <a:cxn ang="0">
                    <a:pos x="318" y="0"/>
                  </a:cxn>
                  <a:cxn ang="0">
                    <a:pos x="636" y="318"/>
                  </a:cxn>
                  <a:cxn ang="0">
                    <a:pos x="318" y="636"/>
                  </a:cxn>
                  <a:cxn ang="0">
                    <a:pos x="0" y="318"/>
                  </a:cxn>
                  <a:cxn ang="0">
                    <a:pos x="318" y="0"/>
                  </a:cxn>
                  <a:cxn ang="0">
                    <a:pos x="318" y="0"/>
                  </a:cxn>
                </a:cxnLst>
                <a:rect l="0" t="0" r="r" b="b"/>
                <a:pathLst>
                  <a:path w="637" h="637">
                    <a:moveTo>
                      <a:pt x="318" y="0"/>
                    </a:moveTo>
                    <a:cubicBezTo>
                      <a:pt x="498" y="0"/>
                      <a:pt x="636" y="138"/>
                      <a:pt x="636" y="318"/>
                    </a:cubicBezTo>
                    <a:cubicBezTo>
                      <a:pt x="636" y="498"/>
                      <a:pt x="498" y="636"/>
                      <a:pt x="318" y="636"/>
                    </a:cubicBezTo>
                    <a:cubicBezTo>
                      <a:pt x="138" y="636"/>
                      <a:pt x="0" y="498"/>
                      <a:pt x="0" y="318"/>
                    </a:cubicBezTo>
                    <a:cubicBezTo>
                      <a:pt x="0" y="138"/>
                      <a:pt x="138" y="0"/>
                      <a:pt x="318" y="0"/>
                    </a:cubicBezTo>
                    <a:lnTo>
                      <a:pt x="318" y="0"/>
                    </a:lnTo>
                  </a:path>
                </a:pathLst>
              </a:custGeom>
              <a:solidFill>
                <a:srgbClr val="FFFF99"/>
              </a:solidFill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4848225" y="4327525"/>
                <a:ext cx="163513" cy="166688"/>
                <a:chOff x="4572000" y="4710112"/>
                <a:chExt cx="163513" cy="166688"/>
              </a:xfrm>
            </p:grpSpPr>
            <p:sp>
              <p:nvSpPr>
                <p:cNvPr id="224" name="Line 84"/>
                <p:cNvSpPr>
                  <a:spLocks noChangeShapeType="1"/>
                </p:cNvSpPr>
                <p:nvPr/>
              </p:nvSpPr>
              <p:spPr bwMode="auto">
                <a:xfrm>
                  <a:off x="4572000" y="4713287"/>
                  <a:ext cx="163513" cy="163513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4572000" y="4710112"/>
                  <a:ext cx="163513" cy="166688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cxnSp>
          <p:nvCxnSpPr>
            <p:cNvPr id="241" name="AutoShape 169"/>
            <p:cNvCxnSpPr>
              <a:cxnSpLocks noChangeShapeType="1"/>
            </p:cNvCxnSpPr>
            <p:nvPr/>
          </p:nvCxnSpPr>
          <p:spPr bwMode="auto">
            <a:xfrm flipV="1">
              <a:off x="4682642" y="5021312"/>
              <a:ext cx="677090" cy="2144"/>
            </a:xfrm>
            <a:prstGeom prst="straightConnector1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46" name="AutoShape 75"/>
            <p:cNvCxnSpPr>
              <a:cxnSpLocks noChangeShapeType="1"/>
              <a:stCxn id="219" idx="2"/>
            </p:cNvCxnSpPr>
            <p:nvPr/>
          </p:nvCxnSpPr>
          <p:spPr bwMode="auto">
            <a:xfrm>
              <a:off x="2482802" y="2714344"/>
              <a:ext cx="0" cy="1393928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  <p:cxnSp>
          <p:nvCxnSpPr>
            <p:cNvPr id="249" name="AutoShape 75"/>
            <p:cNvCxnSpPr>
              <a:cxnSpLocks noChangeShapeType="1"/>
              <a:stCxn id="220" idx="2"/>
            </p:cNvCxnSpPr>
            <p:nvPr/>
          </p:nvCxnSpPr>
          <p:spPr bwMode="auto">
            <a:xfrm>
              <a:off x="2908829" y="3050318"/>
              <a:ext cx="0" cy="1057955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  <p:cxnSp>
          <p:nvCxnSpPr>
            <p:cNvPr id="258" name="AutoShape 75"/>
            <p:cNvCxnSpPr>
              <a:cxnSpLocks noChangeShapeType="1"/>
            </p:cNvCxnSpPr>
            <p:nvPr/>
          </p:nvCxnSpPr>
          <p:spPr bwMode="auto">
            <a:xfrm>
              <a:off x="2404076" y="4709817"/>
              <a:ext cx="0" cy="635737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  <p:cxnSp>
          <p:nvCxnSpPr>
            <p:cNvPr id="267" name="AutoShape 75"/>
            <p:cNvCxnSpPr>
              <a:cxnSpLocks noChangeShapeType="1"/>
              <a:endCxn id="221" idx="0"/>
            </p:cNvCxnSpPr>
            <p:nvPr/>
          </p:nvCxnSpPr>
          <p:spPr bwMode="auto">
            <a:xfrm>
              <a:off x="2587649" y="4720944"/>
              <a:ext cx="3632" cy="794328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  <p:cxnSp>
          <p:nvCxnSpPr>
            <p:cNvPr id="271" name="AutoShape 75"/>
            <p:cNvCxnSpPr>
              <a:cxnSpLocks noChangeShapeType="1"/>
              <a:endCxn id="222" idx="0"/>
            </p:cNvCxnSpPr>
            <p:nvPr/>
          </p:nvCxnSpPr>
          <p:spPr bwMode="auto">
            <a:xfrm>
              <a:off x="2771223" y="4720944"/>
              <a:ext cx="61" cy="957058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</p:grpSp>
      <p:pic>
        <p:nvPicPr>
          <p:cNvPr id="189" name="Picture 18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618" y="2362200"/>
            <a:ext cx="2184183" cy="2908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5" name="Text Box 46"/>
          <p:cNvSpPr txBox="1">
            <a:spLocks noChangeArrowheads="1"/>
          </p:cNvSpPr>
          <p:nvPr/>
        </p:nvSpPr>
        <p:spPr bwMode="auto">
          <a:xfrm>
            <a:off x="7724935" y="5290166"/>
            <a:ext cx="2850460" cy="5847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" charset="0"/>
              </a:rPr>
              <a:t>Resonance Control System</a:t>
            </a:r>
          </a:p>
          <a:p>
            <a:r>
              <a:rPr lang="en-US" sz="1600" dirty="0">
                <a:solidFill>
                  <a:schemeClr val="tx1"/>
                </a:solidFill>
                <a:latin typeface="Arial" charset="0"/>
              </a:rPr>
              <a:t>Heater Modules</a:t>
            </a:r>
          </a:p>
        </p:txBody>
      </p:sp>
    </p:spTree>
    <p:extLst>
      <p:ext uri="{BB962C8B-B14F-4D97-AF65-F5344CB8AC3E}">
        <p14:creationId xmlns:p14="http://schemas.microsoft.com/office/powerpoint/2010/main" val="185546879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+mn-lt"/>
                <a:cs typeface="Arial" pitchFamily="34" charset="0"/>
              </a:rPr>
              <a:t>#3 Vector Sum Control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1981200" y="798513"/>
            <a:ext cx="8229600" cy="5287962"/>
          </a:xfrm>
        </p:spPr>
        <p:txBody>
          <a:bodyPr>
            <a:normAutofit/>
          </a:bodyPr>
          <a:lstStyle/>
          <a:p>
            <a:pPr eaLnBrk="1" hangingPunct="1"/>
            <a:endParaRPr lang="en-US" b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/>
            <a:r>
              <a:rPr lang="en-US" sz="2800" dirty="0">
                <a:solidFill>
                  <a:schemeClr val="accent2"/>
                </a:solidFill>
                <a:cs typeface="Arial" pitchFamily="34" charset="0"/>
              </a:rPr>
              <a:t>	</a:t>
            </a: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/>
            <a:r>
              <a:rPr lang="en-US" sz="2800" dirty="0">
                <a:cs typeface="Arial" pitchFamily="34" charset="0"/>
              </a:rPr>
              <a:t>	</a:t>
            </a:r>
          </a:p>
          <a:p>
            <a:pPr eaLnBrk="1" hangingPunct="1">
              <a:buNone/>
            </a:pP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F7556A-6984-465E-B1AE-535BE28236CE}"/>
              </a:ext>
            </a:extLst>
          </p:cNvPr>
          <p:cNvSpPr txBox="1"/>
          <p:nvPr/>
        </p:nvSpPr>
        <p:spPr>
          <a:xfrm>
            <a:off x="75787" y="701427"/>
            <a:ext cx="115040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•  One SSA (IOT) to four Cavities (Pass 5) to one FCC</a:t>
            </a:r>
          </a:p>
          <a:p>
            <a:pPr algn="l"/>
            <a:r>
              <a:rPr lang="en-US" sz="2400" dirty="0"/>
              <a:t>•  All cavity’s gradients vector summed together </a:t>
            </a:r>
          </a:p>
          <a:p>
            <a:pPr algn="l"/>
            <a:r>
              <a:rPr lang="en-US" sz="2400" dirty="0"/>
              <a:t>•  FCC (LLRF Controls) maintains this gradient</a:t>
            </a:r>
          </a:p>
          <a:p>
            <a:pPr algn="l"/>
            <a:r>
              <a:rPr lang="en-US" sz="2400" dirty="0"/>
              <a:t>•  Maintain all four cavities on resonance 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355C30D-9986-4B68-A99F-01D7D1EB7CAC}"/>
              </a:ext>
            </a:extLst>
          </p:cNvPr>
          <p:cNvGrpSpPr/>
          <p:nvPr/>
        </p:nvGrpSpPr>
        <p:grpSpPr>
          <a:xfrm>
            <a:off x="6124303" y="1924908"/>
            <a:ext cx="5873934" cy="4390665"/>
            <a:chOff x="1669867" y="1828800"/>
            <a:chExt cx="5873934" cy="4390665"/>
          </a:xfrm>
        </p:grpSpPr>
        <p:sp>
          <p:nvSpPr>
            <p:cNvPr id="106" name="AutoShape 25">
              <a:extLst>
                <a:ext uri="{FF2B5EF4-FFF2-40B4-BE49-F238E27FC236}">
                  <a16:creationId xmlns:a16="http://schemas.microsoft.com/office/drawing/2014/main" id="{3E02FA76-9A59-498B-A4E7-A488C4658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6110" y="2293177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7" name="AutoShape 31">
              <a:extLst>
                <a:ext uri="{FF2B5EF4-FFF2-40B4-BE49-F238E27FC236}">
                  <a16:creationId xmlns:a16="http://schemas.microsoft.com/office/drawing/2014/main" id="{E244E8DB-B09A-46A7-B8F4-76C29A31C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2972" y="2293177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8" name="AutoShape 25">
              <a:extLst>
                <a:ext uri="{FF2B5EF4-FFF2-40B4-BE49-F238E27FC236}">
                  <a16:creationId xmlns:a16="http://schemas.microsoft.com/office/drawing/2014/main" id="{EA64D998-5665-4321-BBD8-5A9F8DC76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7068" y="2177983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9" name="AutoShape 31">
              <a:extLst>
                <a:ext uri="{FF2B5EF4-FFF2-40B4-BE49-F238E27FC236}">
                  <a16:creationId xmlns:a16="http://schemas.microsoft.com/office/drawing/2014/main" id="{F09110BC-4ECE-47CD-ADDF-0B211B67B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3930" y="2177983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0" name="AutoShape 43">
              <a:extLst>
                <a:ext uri="{FF2B5EF4-FFF2-40B4-BE49-F238E27FC236}">
                  <a16:creationId xmlns:a16="http://schemas.microsoft.com/office/drawing/2014/main" id="{EA75D220-2B90-4922-B01B-E54BF0432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286" y="5682703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1" name="AutoShape 44">
              <a:extLst>
                <a:ext uri="{FF2B5EF4-FFF2-40B4-BE49-F238E27FC236}">
                  <a16:creationId xmlns:a16="http://schemas.microsoft.com/office/drawing/2014/main" id="{CBB0BF5D-0603-47AA-8443-EC52DD757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286" y="5847780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2" name="AutoShape 45">
              <a:extLst>
                <a:ext uri="{FF2B5EF4-FFF2-40B4-BE49-F238E27FC236}">
                  <a16:creationId xmlns:a16="http://schemas.microsoft.com/office/drawing/2014/main" id="{EC08C6AB-A0E0-4E8A-AE7E-545F53640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286" y="5341908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3" name="AutoShape 45">
              <a:extLst>
                <a:ext uri="{FF2B5EF4-FFF2-40B4-BE49-F238E27FC236}">
                  <a16:creationId xmlns:a16="http://schemas.microsoft.com/office/drawing/2014/main" id="{1AA79C26-062F-4355-BF35-25465F41C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286" y="5514920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4" name="Isosceles Triangle 113">
              <a:extLst>
                <a:ext uri="{FF2B5EF4-FFF2-40B4-BE49-F238E27FC236}">
                  <a16:creationId xmlns:a16="http://schemas.microsoft.com/office/drawing/2014/main" id="{8888D033-9B3D-44A3-884D-A914F6397A53}"/>
                </a:ext>
              </a:extLst>
            </p:cNvPr>
            <p:cNvSpPr/>
            <p:nvPr/>
          </p:nvSpPr>
          <p:spPr bwMode="auto">
            <a:xfrm rot="5400000">
              <a:off x="3273511" y="1935317"/>
              <a:ext cx="484909" cy="484909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2144046-0303-4665-B5A4-F5EBD64CD15E}"/>
                </a:ext>
              </a:extLst>
            </p:cNvPr>
            <p:cNvGrpSpPr/>
            <p:nvPr/>
          </p:nvGrpSpPr>
          <p:grpSpPr>
            <a:xfrm>
              <a:off x="5365486" y="4830812"/>
              <a:ext cx="575469" cy="381000"/>
              <a:chOff x="5496434" y="3789218"/>
              <a:chExt cx="581025" cy="381000"/>
            </a:xfrm>
            <a:noFill/>
          </p:grpSpPr>
          <p:sp>
            <p:nvSpPr>
              <p:cNvPr id="200" name="Text Box 50">
                <a:extLst>
                  <a:ext uri="{FF2B5EF4-FFF2-40B4-BE49-F238E27FC236}">
                    <a16:creationId xmlns:a16="http://schemas.microsoft.com/office/drawing/2014/main" id="{D5408B9D-B2DD-4AC5-BFF0-A40E256814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01990" y="3861449"/>
                <a:ext cx="569913" cy="24070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l"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Cavity</a:t>
                </a:r>
              </a:p>
            </p:txBody>
          </p:sp>
          <p:sp>
            <p:nvSpPr>
              <p:cNvPr id="201" name="AutoShape 24">
                <a:extLst>
                  <a:ext uri="{FF2B5EF4-FFF2-40B4-BE49-F238E27FC236}">
                    <a16:creationId xmlns:a16="http://schemas.microsoft.com/office/drawing/2014/main" id="{39A4084D-BA16-4A1F-883C-A7B880BBD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6434" y="3789218"/>
                <a:ext cx="581025" cy="381000"/>
              </a:xfrm>
              <a:prstGeom prst="roundRect">
                <a:avLst>
                  <a:gd name="adj" fmla="val 417"/>
                </a:avLst>
              </a:prstGeom>
              <a:grp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16" name="AutoShape 15">
              <a:extLst>
                <a:ext uri="{FF2B5EF4-FFF2-40B4-BE49-F238E27FC236}">
                  <a16:creationId xmlns:a16="http://schemas.microsoft.com/office/drawing/2014/main" id="{ADC13EF6-11E1-4B08-AD42-59E8F9619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5143" y="2040610"/>
              <a:ext cx="581025" cy="274320"/>
            </a:xfrm>
            <a:prstGeom prst="roundRect">
              <a:avLst>
                <a:gd name="adj" fmla="val 625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7" name="Text Box 82">
              <a:extLst>
                <a:ext uri="{FF2B5EF4-FFF2-40B4-BE49-F238E27FC236}">
                  <a16:creationId xmlns:a16="http://schemas.microsoft.com/office/drawing/2014/main" id="{508DA13D-30E1-47D8-B072-596DEAF42E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5367" y="2052469"/>
              <a:ext cx="797719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Coupler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C10E8E5F-7112-4986-BBDE-B9529E4EB378}"/>
                </a:ext>
              </a:extLst>
            </p:cNvPr>
            <p:cNvGrpSpPr/>
            <p:nvPr/>
          </p:nvGrpSpPr>
          <p:grpSpPr>
            <a:xfrm>
              <a:off x="6280335" y="2454044"/>
              <a:ext cx="714375" cy="254000"/>
              <a:chOff x="4800600" y="2807603"/>
              <a:chExt cx="714375" cy="254000"/>
            </a:xfrm>
          </p:grpSpPr>
          <p:sp>
            <p:nvSpPr>
              <p:cNvPr id="198" name="AutoShape 23">
                <a:extLst>
                  <a:ext uri="{FF2B5EF4-FFF2-40B4-BE49-F238E27FC236}">
                    <a16:creationId xmlns:a16="http://schemas.microsoft.com/office/drawing/2014/main" id="{7A3791F7-C8B1-4B29-9D63-665A163A8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600" y="2807603"/>
                <a:ext cx="714375" cy="254000"/>
              </a:xfrm>
              <a:prstGeom prst="roundRect">
                <a:avLst>
                  <a:gd name="adj" fmla="val 625"/>
                </a:avLst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9" name="AutoShape 72">
                <a:extLst>
                  <a:ext uri="{FF2B5EF4-FFF2-40B4-BE49-F238E27FC236}">
                    <a16:creationId xmlns:a16="http://schemas.microsoft.com/office/drawing/2014/main" id="{C3B3D55D-B5E3-4F03-BBD5-7911AFF51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0925" y="2812366"/>
                <a:ext cx="593725" cy="244475"/>
              </a:xfrm>
              <a:prstGeom prst="roundRect">
                <a:avLst>
                  <a:gd name="adj" fmla="val 64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Splitter</a:t>
                </a:r>
              </a:p>
            </p:txBody>
          </p:sp>
        </p:grpSp>
        <p:cxnSp>
          <p:nvCxnSpPr>
            <p:cNvPr id="119" name="AutoShape 75">
              <a:extLst>
                <a:ext uri="{FF2B5EF4-FFF2-40B4-BE49-F238E27FC236}">
                  <a16:creationId xmlns:a16="http://schemas.microsoft.com/office/drawing/2014/main" id="{FC0659D1-5ED5-4C40-9D23-F89DC5031467}"/>
                </a:ext>
              </a:extLst>
            </p:cNvPr>
            <p:cNvCxnSpPr>
              <a:cxnSpLocks noChangeShapeType="1"/>
              <a:stCxn id="114" idx="0"/>
              <a:endCxn id="116" idx="1"/>
            </p:cNvCxnSpPr>
            <p:nvPr/>
          </p:nvCxnSpPr>
          <p:spPr bwMode="auto">
            <a:xfrm flipV="1">
              <a:off x="3758420" y="2177771"/>
              <a:ext cx="776723" cy="1"/>
            </a:xfrm>
            <a:prstGeom prst="straightConnector1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cxnSp>
          <p:nvCxnSpPr>
            <p:cNvPr id="120" name="AutoShape 76">
              <a:extLst>
                <a:ext uri="{FF2B5EF4-FFF2-40B4-BE49-F238E27FC236}">
                  <a16:creationId xmlns:a16="http://schemas.microsoft.com/office/drawing/2014/main" id="{E2FCB8B2-B229-43CF-B5D8-9E4CE4EE7B11}"/>
                </a:ext>
              </a:extLst>
            </p:cNvPr>
            <p:cNvCxnSpPr>
              <a:cxnSpLocks noChangeShapeType="1"/>
              <a:stCxn id="198" idx="0"/>
              <a:endCxn id="116" idx="3"/>
            </p:cNvCxnSpPr>
            <p:nvPr/>
          </p:nvCxnSpPr>
          <p:spPr bwMode="auto">
            <a:xfrm rot="16200000" flipV="1">
              <a:off x="5738708" y="1555230"/>
              <a:ext cx="276274" cy="1521355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121" name="AutoShape 75">
              <a:extLst>
                <a:ext uri="{FF2B5EF4-FFF2-40B4-BE49-F238E27FC236}">
                  <a16:creationId xmlns:a16="http://schemas.microsoft.com/office/drawing/2014/main" id="{A0A15E71-CFCD-43D2-BAAA-9445CA9645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5888012" y="2589497"/>
              <a:ext cx="395287" cy="254000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cxnSp>
          <p:nvCxnSpPr>
            <p:cNvPr id="122" name="AutoShape 75">
              <a:extLst>
                <a:ext uri="{FF2B5EF4-FFF2-40B4-BE49-F238E27FC236}">
                  <a16:creationId xmlns:a16="http://schemas.microsoft.com/office/drawing/2014/main" id="{4502E52F-4CD7-4E8C-AD12-7251725023BF}"/>
                </a:ext>
              </a:extLst>
            </p:cNvPr>
            <p:cNvCxnSpPr>
              <a:cxnSpLocks noChangeShapeType="1"/>
              <a:stCxn id="198" idx="3"/>
              <a:endCxn id="192" idx="0"/>
            </p:cNvCxnSpPr>
            <p:nvPr/>
          </p:nvCxnSpPr>
          <p:spPr bwMode="auto">
            <a:xfrm>
              <a:off x="6994709" y="2581045"/>
              <a:ext cx="261358" cy="889753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D16C095A-6DF6-4CCC-9058-1D4B08D36622}"/>
                </a:ext>
              </a:extLst>
            </p:cNvPr>
            <p:cNvGrpSpPr/>
            <p:nvPr/>
          </p:nvGrpSpPr>
          <p:grpSpPr>
            <a:xfrm>
              <a:off x="6166909" y="4830812"/>
              <a:ext cx="575469" cy="381000"/>
              <a:chOff x="5496434" y="3789218"/>
              <a:chExt cx="581025" cy="381000"/>
            </a:xfrm>
            <a:noFill/>
          </p:grpSpPr>
          <p:sp>
            <p:nvSpPr>
              <p:cNvPr id="196" name="Text Box 50">
                <a:extLst>
                  <a:ext uri="{FF2B5EF4-FFF2-40B4-BE49-F238E27FC236}">
                    <a16:creationId xmlns:a16="http://schemas.microsoft.com/office/drawing/2014/main" id="{4160986B-3640-4A05-B706-6A4A726092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01990" y="3861449"/>
                <a:ext cx="569913" cy="24070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l"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Cavity</a:t>
                </a:r>
              </a:p>
            </p:txBody>
          </p:sp>
          <p:sp>
            <p:nvSpPr>
              <p:cNvPr id="197" name="AutoShape 24">
                <a:extLst>
                  <a:ext uri="{FF2B5EF4-FFF2-40B4-BE49-F238E27FC236}">
                    <a16:creationId xmlns:a16="http://schemas.microsoft.com/office/drawing/2014/main" id="{877973FB-9ED7-4BFA-9722-EEA7D088E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6434" y="3789218"/>
                <a:ext cx="581025" cy="381000"/>
              </a:xfrm>
              <a:prstGeom prst="roundRect">
                <a:avLst>
                  <a:gd name="adj" fmla="val 417"/>
                </a:avLst>
              </a:prstGeom>
              <a:grp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DCD946E-6A25-41A1-A9A7-4B34F827D08D}"/>
                </a:ext>
              </a:extLst>
            </p:cNvPr>
            <p:cNvGrpSpPr/>
            <p:nvPr/>
          </p:nvGrpSpPr>
          <p:grpSpPr>
            <a:xfrm>
              <a:off x="6968332" y="4830812"/>
              <a:ext cx="575469" cy="381000"/>
              <a:chOff x="5496434" y="3789218"/>
              <a:chExt cx="581025" cy="381000"/>
            </a:xfrm>
            <a:noFill/>
          </p:grpSpPr>
          <p:sp>
            <p:nvSpPr>
              <p:cNvPr id="194" name="Text Box 50">
                <a:extLst>
                  <a:ext uri="{FF2B5EF4-FFF2-40B4-BE49-F238E27FC236}">
                    <a16:creationId xmlns:a16="http://schemas.microsoft.com/office/drawing/2014/main" id="{4DD52DF1-EE9E-4369-BA4F-B50AB15938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01990" y="3861449"/>
                <a:ext cx="569913" cy="24070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l"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Cavity</a:t>
                </a:r>
              </a:p>
            </p:txBody>
          </p:sp>
          <p:sp>
            <p:nvSpPr>
              <p:cNvPr id="195" name="AutoShape 24">
                <a:extLst>
                  <a:ext uri="{FF2B5EF4-FFF2-40B4-BE49-F238E27FC236}">
                    <a16:creationId xmlns:a16="http://schemas.microsoft.com/office/drawing/2014/main" id="{47F4558A-DBCA-461D-9FB5-6FE353473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6434" y="3789218"/>
                <a:ext cx="581025" cy="381000"/>
              </a:xfrm>
              <a:prstGeom prst="roundRect">
                <a:avLst>
                  <a:gd name="adj" fmla="val 417"/>
                </a:avLst>
              </a:prstGeom>
              <a:grp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25" name="Text Box 16">
              <a:extLst>
                <a:ext uri="{FF2B5EF4-FFF2-40B4-BE49-F238E27FC236}">
                  <a16:creationId xmlns:a16="http://schemas.microsoft.com/office/drawing/2014/main" id="{50541B29-D7AF-4A3D-9320-A082F2B2A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4295" y="3425544"/>
              <a:ext cx="579438" cy="33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/>
                <a:t>Phase</a:t>
              </a:r>
            </a:p>
            <a:p>
              <a:pPr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/>
                <a:t>Shifters</a:t>
              </a:r>
            </a:p>
          </p:txBody>
        </p:sp>
        <p:cxnSp>
          <p:nvCxnSpPr>
            <p:cNvPr id="126" name="AutoShape 63">
              <a:extLst>
                <a:ext uri="{FF2B5EF4-FFF2-40B4-BE49-F238E27FC236}">
                  <a16:creationId xmlns:a16="http://schemas.microsoft.com/office/drawing/2014/main" id="{D9CB323D-30E0-42EE-905B-FF0A96AC320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6076560" y="3092717"/>
              <a:ext cx="754298" cy="1863"/>
            </a:xfrm>
            <a:prstGeom prst="bentConnector3">
              <a:avLst>
                <a:gd name="adj1" fmla="val 50000"/>
              </a:avLst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sp>
          <p:nvSpPr>
            <p:cNvPr id="127" name="AutoShape 12">
              <a:extLst>
                <a:ext uri="{FF2B5EF4-FFF2-40B4-BE49-F238E27FC236}">
                  <a16:creationId xmlns:a16="http://schemas.microsoft.com/office/drawing/2014/main" id="{79158E2F-84DC-4F8F-873F-3FBB12705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673" y="1923770"/>
              <a:ext cx="958850" cy="508000"/>
            </a:xfrm>
            <a:prstGeom prst="roundRect">
              <a:avLst>
                <a:gd name="adj" fmla="val 310"/>
              </a:avLst>
            </a:prstGeom>
            <a:solidFill>
              <a:srgbClr val="FFFFFF"/>
            </a:solidFill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8" name="Text Box 80">
              <a:extLst>
                <a:ext uri="{FF2B5EF4-FFF2-40B4-BE49-F238E27FC236}">
                  <a16:creationId xmlns:a16="http://schemas.microsoft.com/office/drawing/2014/main" id="{4DF5F1CE-96C0-4269-9517-3C99FCF54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5748" y="1987270"/>
              <a:ext cx="7826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LLRF</a:t>
              </a:r>
            </a:p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Controls</a:t>
              </a:r>
            </a:p>
          </p:txBody>
        </p:sp>
        <p:sp>
          <p:nvSpPr>
            <p:cNvPr id="129" name="AutoShape 26">
              <a:extLst>
                <a:ext uri="{FF2B5EF4-FFF2-40B4-BE49-F238E27FC236}">
                  <a16:creationId xmlns:a16="http://schemas.microsoft.com/office/drawing/2014/main" id="{3B543B23-3AC7-4315-B3A0-3B9A6DDAB4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02360" y="5545651"/>
              <a:ext cx="1115853" cy="231775"/>
            </a:xfrm>
            <a:prstGeom prst="roundRect">
              <a:avLst>
                <a:gd name="adj" fmla="val 681"/>
              </a:avLst>
            </a:prstGeom>
            <a:solidFill>
              <a:schemeClr val="bg1"/>
            </a:solidFill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cxnSp>
          <p:nvCxnSpPr>
            <p:cNvPr id="130" name="AutoShape 63">
              <a:extLst>
                <a:ext uri="{FF2B5EF4-FFF2-40B4-BE49-F238E27FC236}">
                  <a16:creationId xmlns:a16="http://schemas.microsoft.com/office/drawing/2014/main" id="{FAD66F62-E94E-4BDF-9496-FCA1B197D612}"/>
                </a:ext>
              </a:extLst>
            </p:cNvPr>
            <p:cNvCxnSpPr>
              <a:cxnSpLocks noChangeShapeType="1"/>
              <a:endCxn id="184" idx="0"/>
            </p:cNvCxnSpPr>
            <p:nvPr/>
          </p:nvCxnSpPr>
          <p:spPr bwMode="auto">
            <a:xfrm rot="5400000">
              <a:off x="5108743" y="3404602"/>
              <a:ext cx="1327284" cy="238603"/>
            </a:xfrm>
            <a:prstGeom prst="bentConnector3">
              <a:avLst>
                <a:gd name="adj1" fmla="val 50000"/>
              </a:avLst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cxnSp>
          <p:nvCxnSpPr>
            <p:cNvPr id="131" name="AutoShape 63">
              <a:extLst>
                <a:ext uri="{FF2B5EF4-FFF2-40B4-BE49-F238E27FC236}">
                  <a16:creationId xmlns:a16="http://schemas.microsoft.com/office/drawing/2014/main" id="{2D53E71E-1262-460B-ABA8-7C5EC8B28FD9}"/>
                </a:ext>
              </a:extLst>
            </p:cNvPr>
            <p:cNvCxnSpPr>
              <a:cxnSpLocks noChangeShapeType="1"/>
              <a:stCxn id="188" idx="4"/>
              <a:endCxn id="197" idx="0"/>
            </p:cNvCxnSpPr>
            <p:nvPr/>
          </p:nvCxnSpPr>
          <p:spPr bwMode="auto">
            <a:xfrm>
              <a:off x="6454643" y="4553304"/>
              <a:ext cx="1" cy="277508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cxnSp>
          <p:nvCxnSpPr>
            <p:cNvPr id="132" name="AutoShape 63">
              <a:extLst>
                <a:ext uri="{FF2B5EF4-FFF2-40B4-BE49-F238E27FC236}">
                  <a16:creationId xmlns:a16="http://schemas.microsoft.com/office/drawing/2014/main" id="{17EAC6DB-B3BC-4EE7-89B2-C6FEFEDFE55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250936" y="3836557"/>
              <a:ext cx="1" cy="395288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sp>
          <p:nvSpPr>
            <p:cNvPr id="133" name="Text Box 17">
              <a:extLst>
                <a:ext uri="{FF2B5EF4-FFF2-40B4-BE49-F238E27FC236}">
                  <a16:creationId xmlns:a16="http://schemas.microsoft.com/office/drawing/2014/main" id="{0FE62BAE-0A06-4980-AFDB-66C17EFD57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3248" y="1828800"/>
              <a:ext cx="1176353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RF Amplifier</a:t>
              </a:r>
            </a:p>
          </p:txBody>
        </p:sp>
        <p:cxnSp>
          <p:nvCxnSpPr>
            <p:cNvPr id="134" name="AutoShape 76">
              <a:extLst>
                <a:ext uri="{FF2B5EF4-FFF2-40B4-BE49-F238E27FC236}">
                  <a16:creationId xmlns:a16="http://schemas.microsoft.com/office/drawing/2014/main" id="{C138E143-5CA8-4400-BCAA-586B12F216B9}"/>
                </a:ext>
              </a:extLst>
            </p:cNvPr>
            <p:cNvCxnSpPr>
              <a:cxnSpLocks noChangeShapeType="1"/>
              <a:stCxn id="201" idx="2"/>
              <a:endCxn id="112" idx="3"/>
            </p:cNvCxnSpPr>
            <p:nvPr/>
          </p:nvCxnSpPr>
          <p:spPr bwMode="auto">
            <a:xfrm rot="5400000">
              <a:off x="3717899" y="3470087"/>
              <a:ext cx="193596" cy="3677046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5" name="AutoShape 76">
              <a:extLst>
                <a:ext uri="{FF2B5EF4-FFF2-40B4-BE49-F238E27FC236}">
                  <a16:creationId xmlns:a16="http://schemas.microsoft.com/office/drawing/2014/main" id="{86878845-6122-4FA3-AEF9-F825E967A0FF}"/>
                </a:ext>
              </a:extLst>
            </p:cNvPr>
            <p:cNvCxnSpPr>
              <a:cxnSpLocks noChangeShapeType="1"/>
              <a:stCxn id="197" idx="2"/>
              <a:endCxn id="113" idx="3"/>
            </p:cNvCxnSpPr>
            <p:nvPr/>
          </p:nvCxnSpPr>
          <p:spPr bwMode="auto">
            <a:xfrm rot="5400000">
              <a:off x="4032105" y="3155883"/>
              <a:ext cx="366608" cy="4478469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6" name="AutoShape 76">
              <a:extLst>
                <a:ext uri="{FF2B5EF4-FFF2-40B4-BE49-F238E27FC236}">
                  <a16:creationId xmlns:a16="http://schemas.microsoft.com/office/drawing/2014/main" id="{56D5F0AD-70F3-4EE7-B78E-E28A6D24D0CA}"/>
                </a:ext>
              </a:extLst>
            </p:cNvPr>
            <p:cNvCxnSpPr>
              <a:cxnSpLocks noChangeShapeType="1"/>
              <a:stCxn id="195" idx="2"/>
              <a:endCxn id="110" idx="3"/>
            </p:cNvCxnSpPr>
            <p:nvPr/>
          </p:nvCxnSpPr>
          <p:spPr bwMode="auto">
            <a:xfrm rot="5400000">
              <a:off x="4348926" y="2839061"/>
              <a:ext cx="534391" cy="5279892"/>
            </a:xfrm>
            <a:prstGeom prst="bentConnector2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7" name="AutoShape 75">
              <a:extLst>
                <a:ext uri="{FF2B5EF4-FFF2-40B4-BE49-F238E27FC236}">
                  <a16:creationId xmlns:a16="http://schemas.microsoft.com/office/drawing/2014/main" id="{E9C4C9C8-5C87-4D13-8C47-DC992641297C}"/>
                </a:ext>
              </a:extLst>
            </p:cNvPr>
            <p:cNvCxnSpPr>
              <a:cxnSpLocks noChangeShapeType="1"/>
              <a:stCxn id="127" idx="3"/>
              <a:endCxn id="114" idx="3"/>
            </p:cNvCxnSpPr>
            <p:nvPr/>
          </p:nvCxnSpPr>
          <p:spPr bwMode="auto">
            <a:xfrm>
              <a:off x="2632524" y="2177771"/>
              <a:ext cx="640987" cy="1"/>
            </a:xfrm>
            <a:prstGeom prst="straightConnector1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cxnSp>
          <p:nvCxnSpPr>
            <p:cNvPr id="138" name="AutoShape 75">
              <a:extLst>
                <a:ext uri="{FF2B5EF4-FFF2-40B4-BE49-F238E27FC236}">
                  <a16:creationId xmlns:a16="http://schemas.microsoft.com/office/drawing/2014/main" id="{598BB149-D2BE-4D0F-9C53-803A368948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860285" y="2431771"/>
              <a:ext cx="958" cy="2671841"/>
            </a:xfrm>
            <a:prstGeom prst="straightConnector1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sp>
          <p:nvSpPr>
            <p:cNvPr id="139" name="Text Box 81">
              <a:extLst>
                <a:ext uri="{FF2B5EF4-FFF2-40B4-BE49-F238E27FC236}">
                  <a16:creationId xmlns:a16="http://schemas.microsoft.com/office/drawing/2014/main" id="{D8DC35F9-DA7D-4B82-99A1-9E2A24FB42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458019" y="5524813"/>
              <a:ext cx="806450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Combiner</a:t>
              </a:r>
            </a:p>
          </p:txBody>
        </p:sp>
        <p:sp>
          <p:nvSpPr>
            <p:cNvPr id="140" name="Text Box 141">
              <a:extLst>
                <a:ext uri="{FF2B5EF4-FFF2-40B4-BE49-F238E27FC236}">
                  <a16:creationId xmlns:a16="http://schemas.microsoft.com/office/drawing/2014/main" id="{AD1F45AF-820F-4C78-8346-BED11FFF7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8943" y="5538795"/>
              <a:ext cx="1276350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Transmitted Power</a:t>
              </a:r>
            </a:p>
          </p:txBody>
        </p:sp>
        <p:sp>
          <p:nvSpPr>
            <p:cNvPr id="141" name="Text Box 60">
              <a:extLst>
                <a:ext uri="{FF2B5EF4-FFF2-40B4-BE49-F238E27FC236}">
                  <a16:creationId xmlns:a16="http://schemas.microsoft.com/office/drawing/2014/main" id="{A17F4853-9404-4083-A257-3850ECA1C4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9485" y="2434944"/>
              <a:ext cx="1276350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Forward Power</a:t>
              </a:r>
            </a:p>
          </p:txBody>
        </p:sp>
        <p:sp>
          <p:nvSpPr>
            <p:cNvPr id="142" name="Text Box 61">
              <a:extLst>
                <a:ext uri="{FF2B5EF4-FFF2-40B4-BE49-F238E27FC236}">
                  <a16:creationId xmlns:a16="http://schemas.microsoft.com/office/drawing/2014/main" id="{39D7BC3D-09F2-48E9-ABAD-66DB0FA1B4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8535" y="2770917"/>
              <a:ext cx="1276350" cy="24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Reflected Power</a:t>
              </a:r>
            </a:p>
          </p:txBody>
        </p:sp>
        <p:cxnSp>
          <p:nvCxnSpPr>
            <p:cNvPr id="143" name="AutoShape 75">
              <a:extLst>
                <a:ext uri="{FF2B5EF4-FFF2-40B4-BE49-F238E27FC236}">
                  <a16:creationId xmlns:a16="http://schemas.microsoft.com/office/drawing/2014/main" id="{7431DB52-5921-42DD-81AD-ABCA8997BEE0}"/>
                </a:ext>
              </a:extLst>
            </p:cNvPr>
            <p:cNvCxnSpPr>
              <a:cxnSpLocks noChangeShapeType="1"/>
              <a:stCxn id="107" idx="2"/>
              <a:endCxn id="108" idx="2"/>
            </p:cNvCxnSpPr>
            <p:nvPr/>
          </p:nvCxnSpPr>
          <p:spPr bwMode="auto">
            <a:xfrm rot="5400000" flipH="1" flipV="1">
              <a:off x="3525367" y="1260532"/>
              <a:ext cx="115194" cy="2204096"/>
            </a:xfrm>
            <a:prstGeom prst="bentConnector3">
              <a:avLst>
                <a:gd name="adj1" fmla="val -198448"/>
              </a:avLst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cxnSp>
          <p:nvCxnSpPr>
            <p:cNvPr id="144" name="AutoShape 75">
              <a:extLst>
                <a:ext uri="{FF2B5EF4-FFF2-40B4-BE49-F238E27FC236}">
                  <a16:creationId xmlns:a16="http://schemas.microsoft.com/office/drawing/2014/main" id="{2D9CF0B2-7ADA-42AE-AA9C-D1C75D5BB77F}"/>
                </a:ext>
              </a:extLst>
            </p:cNvPr>
            <p:cNvCxnSpPr>
              <a:cxnSpLocks noChangeShapeType="1"/>
              <a:stCxn id="106" idx="2"/>
              <a:endCxn id="109" idx="2"/>
            </p:cNvCxnSpPr>
            <p:nvPr/>
          </p:nvCxnSpPr>
          <p:spPr bwMode="auto">
            <a:xfrm rot="5400000" flipH="1" flipV="1">
              <a:off x="3525367" y="963670"/>
              <a:ext cx="115194" cy="2797820"/>
            </a:xfrm>
            <a:prstGeom prst="bentConnector3">
              <a:avLst>
                <a:gd name="adj1" fmla="val -493812"/>
              </a:avLst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</p:cxnSp>
        <p:sp>
          <p:nvSpPr>
            <p:cNvPr id="145" name="Text Box 141">
              <a:extLst>
                <a:ext uri="{FF2B5EF4-FFF2-40B4-BE49-F238E27FC236}">
                  <a16:creationId xmlns:a16="http://schemas.microsoft.com/office/drawing/2014/main" id="{E89D43DA-5ED0-4073-8791-BA58C7B674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225143" y="3694130"/>
              <a:ext cx="1276350" cy="386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Transmitted</a:t>
              </a:r>
            </a:p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Power</a:t>
              </a:r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6F43D142-0D68-42E4-81B1-4612D3240CDF}"/>
                </a:ext>
              </a:extLst>
            </p:cNvPr>
            <p:cNvGrpSpPr/>
            <p:nvPr/>
          </p:nvGrpSpPr>
          <p:grpSpPr>
            <a:xfrm>
              <a:off x="7073187" y="3470797"/>
              <a:ext cx="365760" cy="365760"/>
              <a:chOff x="2139933" y="3780737"/>
              <a:chExt cx="365760" cy="365760"/>
            </a:xfrm>
          </p:grpSpPr>
          <p:sp>
            <p:nvSpPr>
              <p:cNvPr id="192" name="Oval 27">
                <a:extLst>
                  <a:ext uri="{FF2B5EF4-FFF2-40B4-BE49-F238E27FC236}">
                    <a16:creationId xmlns:a16="http://schemas.microsoft.com/office/drawing/2014/main" id="{0E5D269C-5343-4B91-A92F-099F81228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9933" y="3780737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3" name="Line 30">
                <a:extLst>
                  <a:ext uri="{FF2B5EF4-FFF2-40B4-BE49-F238E27FC236}">
                    <a16:creationId xmlns:a16="http://schemas.microsoft.com/office/drawing/2014/main" id="{9FA1690E-2250-4910-98E5-4239641383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31373" y="3872177"/>
                <a:ext cx="182880" cy="18288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8D2CC25-F90F-493D-873D-B572644BBBFD}"/>
                </a:ext>
              </a:extLst>
            </p:cNvPr>
            <p:cNvGrpSpPr/>
            <p:nvPr/>
          </p:nvGrpSpPr>
          <p:grpSpPr>
            <a:xfrm>
              <a:off x="6271762" y="3476080"/>
              <a:ext cx="365760" cy="365760"/>
              <a:chOff x="2139933" y="3780737"/>
              <a:chExt cx="365760" cy="365760"/>
            </a:xfrm>
          </p:grpSpPr>
          <p:sp>
            <p:nvSpPr>
              <p:cNvPr id="190" name="Oval 27">
                <a:extLst>
                  <a:ext uri="{FF2B5EF4-FFF2-40B4-BE49-F238E27FC236}">
                    <a16:creationId xmlns:a16="http://schemas.microsoft.com/office/drawing/2014/main" id="{DE109E89-3895-4677-BA18-4A51D65B0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9933" y="3780737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1" name="Line 30">
                <a:extLst>
                  <a:ext uri="{FF2B5EF4-FFF2-40B4-BE49-F238E27FC236}">
                    <a16:creationId xmlns:a16="http://schemas.microsoft.com/office/drawing/2014/main" id="{C85FC706-5B5D-447F-B616-A278825F1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31373" y="3872177"/>
                <a:ext cx="182880" cy="18288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8FA19150-4044-4C79-AE33-1F04AB208674}"/>
                </a:ext>
              </a:extLst>
            </p:cNvPr>
            <p:cNvGrpSpPr/>
            <p:nvPr/>
          </p:nvGrpSpPr>
          <p:grpSpPr>
            <a:xfrm>
              <a:off x="6271762" y="4187544"/>
              <a:ext cx="365760" cy="365760"/>
              <a:chOff x="1519056" y="3695444"/>
              <a:chExt cx="365760" cy="365760"/>
            </a:xfrm>
          </p:grpSpPr>
          <p:sp>
            <p:nvSpPr>
              <p:cNvPr id="188" name="Oval 27">
                <a:extLst>
                  <a:ext uri="{FF2B5EF4-FFF2-40B4-BE49-F238E27FC236}">
                    <a16:creationId xmlns:a16="http://schemas.microsoft.com/office/drawing/2014/main" id="{F8ABBB0F-63CC-4D7C-938A-40772C8B0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9056" y="3695444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9" name="Arc 188">
                <a:extLst>
                  <a:ext uri="{FF2B5EF4-FFF2-40B4-BE49-F238E27FC236}">
                    <a16:creationId xmlns:a16="http://schemas.microsoft.com/office/drawing/2014/main" id="{64FCC813-9D47-46FC-9914-B0035533D8EA}"/>
                  </a:ext>
                </a:extLst>
              </p:cNvPr>
              <p:cNvSpPr/>
              <p:nvPr/>
            </p:nvSpPr>
            <p:spPr bwMode="auto">
              <a:xfrm>
                <a:off x="1587798" y="3769993"/>
                <a:ext cx="224544" cy="224544"/>
              </a:xfrm>
              <a:prstGeom prst="arc">
                <a:avLst>
                  <a:gd name="adj1" fmla="val 11132551"/>
                  <a:gd name="adj2" fmla="val 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844184D6-89E6-4E19-8FE9-6AD73A901152}"/>
                </a:ext>
              </a:extLst>
            </p:cNvPr>
            <p:cNvGrpSpPr/>
            <p:nvPr/>
          </p:nvGrpSpPr>
          <p:grpSpPr>
            <a:xfrm>
              <a:off x="7073187" y="4187544"/>
              <a:ext cx="365760" cy="365760"/>
              <a:chOff x="1519056" y="3695444"/>
              <a:chExt cx="365760" cy="365760"/>
            </a:xfrm>
          </p:grpSpPr>
          <p:sp>
            <p:nvSpPr>
              <p:cNvPr id="186" name="Oval 27">
                <a:extLst>
                  <a:ext uri="{FF2B5EF4-FFF2-40B4-BE49-F238E27FC236}">
                    <a16:creationId xmlns:a16="http://schemas.microsoft.com/office/drawing/2014/main" id="{2BE18B32-454D-46F9-A6F0-AB48A7A48C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9056" y="3695444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7" name="Arc 186">
                <a:extLst>
                  <a:ext uri="{FF2B5EF4-FFF2-40B4-BE49-F238E27FC236}">
                    <a16:creationId xmlns:a16="http://schemas.microsoft.com/office/drawing/2014/main" id="{B592EE06-1DE1-4774-AB7B-811C9E749398}"/>
                  </a:ext>
                </a:extLst>
              </p:cNvPr>
              <p:cNvSpPr/>
              <p:nvPr/>
            </p:nvSpPr>
            <p:spPr bwMode="auto">
              <a:xfrm>
                <a:off x="1587798" y="3769993"/>
                <a:ext cx="224544" cy="224544"/>
              </a:xfrm>
              <a:prstGeom prst="arc">
                <a:avLst>
                  <a:gd name="adj1" fmla="val 11132551"/>
                  <a:gd name="adj2" fmla="val 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C933DFA3-4790-4AB2-81DF-9C84214E3AAD}"/>
                </a:ext>
              </a:extLst>
            </p:cNvPr>
            <p:cNvGrpSpPr/>
            <p:nvPr/>
          </p:nvGrpSpPr>
          <p:grpSpPr>
            <a:xfrm>
              <a:off x="5470203" y="4187544"/>
              <a:ext cx="365760" cy="365760"/>
              <a:chOff x="1519056" y="3695444"/>
              <a:chExt cx="365760" cy="365760"/>
            </a:xfrm>
          </p:grpSpPr>
          <p:sp>
            <p:nvSpPr>
              <p:cNvPr id="184" name="Oval 27">
                <a:extLst>
                  <a:ext uri="{FF2B5EF4-FFF2-40B4-BE49-F238E27FC236}">
                    <a16:creationId xmlns:a16="http://schemas.microsoft.com/office/drawing/2014/main" id="{768764FE-B49A-4CBB-B06A-842593111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9056" y="3695444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5" name="Arc 184">
                <a:extLst>
                  <a:ext uri="{FF2B5EF4-FFF2-40B4-BE49-F238E27FC236}">
                    <a16:creationId xmlns:a16="http://schemas.microsoft.com/office/drawing/2014/main" id="{3483C3C2-6186-4B4E-AB55-C8DC0BBFCDE3}"/>
                  </a:ext>
                </a:extLst>
              </p:cNvPr>
              <p:cNvSpPr/>
              <p:nvPr/>
            </p:nvSpPr>
            <p:spPr bwMode="auto">
              <a:xfrm>
                <a:off x="1587798" y="3769993"/>
                <a:ext cx="224544" cy="224544"/>
              </a:xfrm>
              <a:prstGeom prst="arc">
                <a:avLst>
                  <a:gd name="adj1" fmla="val 11132551"/>
                  <a:gd name="adj2" fmla="val 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cxnSp>
          <p:nvCxnSpPr>
            <p:cNvPr id="151" name="AutoShape 63">
              <a:extLst>
                <a:ext uri="{FF2B5EF4-FFF2-40B4-BE49-F238E27FC236}">
                  <a16:creationId xmlns:a16="http://schemas.microsoft.com/office/drawing/2014/main" id="{20E59123-BB6D-4304-8A64-EC765772D423}"/>
                </a:ext>
              </a:extLst>
            </p:cNvPr>
            <p:cNvCxnSpPr>
              <a:cxnSpLocks noChangeShapeType="1"/>
              <a:stCxn id="184" idx="4"/>
              <a:endCxn id="201" idx="0"/>
            </p:cNvCxnSpPr>
            <p:nvPr/>
          </p:nvCxnSpPr>
          <p:spPr bwMode="auto">
            <a:xfrm>
              <a:off x="5653084" y="4553304"/>
              <a:ext cx="137" cy="277508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cxnSp>
          <p:nvCxnSpPr>
            <p:cNvPr id="152" name="AutoShape 63">
              <a:extLst>
                <a:ext uri="{FF2B5EF4-FFF2-40B4-BE49-F238E27FC236}">
                  <a16:creationId xmlns:a16="http://schemas.microsoft.com/office/drawing/2014/main" id="{22AA0F91-9C3B-43B6-81F0-F537ACFEE81C}"/>
                </a:ext>
              </a:extLst>
            </p:cNvPr>
            <p:cNvCxnSpPr>
              <a:cxnSpLocks noChangeShapeType="1"/>
              <a:stCxn id="190" idx="4"/>
              <a:endCxn id="188" idx="0"/>
            </p:cNvCxnSpPr>
            <p:nvPr/>
          </p:nvCxnSpPr>
          <p:spPr bwMode="auto">
            <a:xfrm>
              <a:off x="6454642" y="3841840"/>
              <a:ext cx="0" cy="345704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cxnSp>
          <p:nvCxnSpPr>
            <p:cNvPr id="153" name="AutoShape 63">
              <a:extLst>
                <a:ext uri="{FF2B5EF4-FFF2-40B4-BE49-F238E27FC236}">
                  <a16:creationId xmlns:a16="http://schemas.microsoft.com/office/drawing/2014/main" id="{B566EAAB-3205-4706-8FF6-E44DF0F757DC}"/>
                </a:ext>
              </a:extLst>
            </p:cNvPr>
            <p:cNvCxnSpPr>
              <a:cxnSpLocks noChangeShapeType="1"/>
              <a:stCxn id="186" idx="4"/>
              <a:endCxn id="195" idx="0"/>
            </p:cNvCxnSpPr>
            <p:nvPr/>
          </p:nvCxnSpPr>
          <p:spPr bwMode="auto">
            <a:xfrm flipH="1">
              <a:off x="7256067" y="4553304"/>
              <a:ext cx="1" cy="277508"/>
            </a:xfrm>
            <a:prstGeom prst="straightConnector1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</p:cxnSp>
        <p:sp>
          <p:nvSpPr>
            <p:cNvPr id="154" name="Text Box 16">
              <a:extLst>
                <a:ext uri="{FF2B5EF4-FFF2-40B4-BE49-F238E27FC236}">
                  <a16:creationId xmlns:a16="http://schemas.microsoft.com/office/drawing/2014/main" id="{6473420C-2A6C-475E-B860-37856575F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3052" y="4035145"/>
              <a:ext cx="743564" cy="211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/>
                <a:t>Circulators</a:t>
              </a:r>
            </a:p>
          </p:txBody>
        </p:sp>
        <p:sp>
          <p:nvSpPr>
            <p:cNvPr id="155" name="AutoShape 86">
              <a:extLst>
                <a:ext uri="{FF2B5EF4-FFF2-40B4-BE49-F238E27FC236}">
                  <a16:creationId xmlns:a16="http://schemas.microsoft.com/office/drawing/2014/main" id="{A56B5063-EB57-46DC-895E-B8A3C5614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486" y="3196945"/>
              <a:ext cx="568325" cy="398463"/>
            </a:xfrm>
            <a:prstGeom prst="roundRect">
              <a:avLst>
                <a:gd name="adj" fmla="val 39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LCW</a:t>
              </a:r>
            </a:p>
            <a:p>
              <a:pPr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Supply</a:t>
              </a:r>
            </a:p>
          </p:txBody>
        </p:sp>
        <p:sp>
          <p:nvSpPr>
            <p:cNvPr id="156" name="Oval 88">
              <a:extLst>
                <a:ext uri="{FF2B5EF4-FFF2-40B4-BE49-F238E27FC236}">
                  <a16:creationId xmlns:a16="http://schemas.microsoft.com/office/drawing/2014/main" id="{24F2805E-7BD4-4D6D-9235-95EDEBFDE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069" y="3666461"/>
              <a:ext cx="914400" cy="457200"/>
            </a:xfrm>
            <a:prstGeom prst="ellipse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cxnSp>
          <p:nvCxnSpPr>
            <p:cNvPr id="157" name="AutoShape 90">
              <a:extLst>
                <a:ext uri="{FF2B5EF4-FFF2-40B4-BE49-F238E27FC236}">
                  <a16:creationId xmlns:a16="http://schemas.microsoft.com/office/drawing/2014/main" id="{FFB14B3F-0F12-4D00-9DCC-802F8B5CDD9D}"/>
                </a:ext>
              </a:extLst>
            </p:cNvPr>
            <p:cNvCxnSpPr>
              <a:cxnSpLocks noChangeShapeType="1"/>
              <a:stCxn id="155" idx="3"/>
              <a:endCxn id="156" idx="0"/>
            </p:cNvCxnSpPr>
            <p:nvPr/>
          </p:nvCxnSpPr>
          <p:spPr bwMode="auto">
            <a:xfrm>
              <a:off x="4028811" y="3396177"/>
              <a:ext cx="546459" cy="270285"/>
            </a:xfrm>
            <a:prstGeom prst="bentConnector2">
              <a:avLst/>
            </a:prstGeom>
            <a:noFill/>
            <a:ln w="28575">
              <a:solidFill>
                <a:srgbClr val="333399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58" name="AutoShape 91">
              <a:extLst>
                <a:ext uri="{FF2B5EF4-FFF2-40B4-BE49-F238E27FC236}">
                  <a16:creationId xmlns:a16="http://schemas.microsoft.com/office/drawing/2014/main" id="{59BB8700-9F59-469B-ABA4-315FEC3E0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6024" y="4644744"/>
              <a:ext cx="572891" cy="394596"/>
            </a:xfrm>
            <a:prstGeom prst="roundRect">
              <a:avLst>
                <a:gd name="adj" fmla="val 39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Mixing</a:t>
              </a:r>
            </a:p>
            <a:p>
              <a:pPr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Valve</a:t>
              </a:r>
            </a:p>
          </p:txBody>
        </p:sp>
        <p:cxnSp>
          <p:nvCxnSpPr>
            <p:cNvPr id="159" name="AutoShape 166">
              <a:extLst>
                <a:ext uri="{FF2B5EF4-FFF2-40B4-BE49-F238E27FC236}">
                  <a16:creationId xmlns:a16="http://schemas.microsoft.com/office/drawing/2014/main" id="{8C59481B-4198-4DB0-A050-EA5DA0943F65}"/>
                </a:ext>
              </a:extLst>
            </p:cNvPr>
            <p:cNvCxnSpPr>
              <a:cxnSpLocks noChangeShapeType="1"/>
              <a:endCxn id="156" idx="2"/>
            </p:cNvCxnSpPr>
            <p:nvPr/>
          </p:nvCxnSpPr>
          <p:spPr bwMode="auto">
            <a:xfrm flipV="1">
              <a:off x="2459631" y="3895061"/>
              <a:ext cx="1658438" cy="521492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/>
            </a:ln>
            <a:effectLst/>
          </p:spPr>
        </p:cxnSp>
        <p:cxnSp>
          <p:nvCxnSpPr>
            <p:cNvPr id="160" name="AutoShape 167">
              <a:extLst>
                <a:ext uri="{FF2B5EF4-FFF2-40B4-BE49-F238E27FC236}">
                  <a16:creationId xmlns:a16="http://schemas.microsoft.com/office/drawing/2014/main" id="{8CF3E613-0A4D-4C26-92D0-935C79F4B3CB}"/>
                </a:ext>
              </a:extLst>
            </p:cNvPr>
            <p:cNvCxnSpPr>
              <a:cxnSpLocks noChangeShapeType="1"/>
              <a:stCxn id="156" idx="4"/>
            </p:cNvCxnSpPr>
            <p:nvPr/>
          </p:nvCxnSpPr>
          <p:spPr bwMode="auto">
            <a:xfrm flipH="1">
              <a:off x="4567791" y="4123661"/>
              <a:ext cx="7479" cy="77938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1" name="AutoShape 168">
              <a:extLst>
                <a:ext uri="{FF2B5EF4-FFF2-40B4-BE49-F238E27FC236}">
                  <a16:creationId xmlns:a16="http://schemas.microsoft.com/office/drawing/2014/main" id="{AA6C3309-793B-4A41-95A6-F0C9BDBED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5850" y="4835100"/>
              <a:ext cx="568325" cy="398463"/>
            </a:xfrm>
            <a:prstGeom prst="roundRect">
              <a:avLst>
                <a:gd name="adj" fmla="val 39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LCW</a:t>
              </a:r>
            </a:p>
            <a:p>
              <a:pPr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Supply</a:t>
              </a:r>
            </a:p>
          </p:txBody>
        </p:sp>
        <p:cxnSp>
          <p:nvCxnSpPr>
            <p:cNvPr id="162" name="AutoShape 169">
              <a:extLst>
                <a:ext uri="{FF2B5EF4-FFF2-40B4-BE49-F238E27FC236}">
                  <a16:creationId xmlns:a16="http://schemas.microsoft.com/office/drawing/2014/main" id="{635DCF28-F706-4555-BC21-2C47A9E87F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993886" y="5034332"/>
              <a:ext cx="460157" cy="1587"/>
            </a:xfrm>
            <a:prstGeom prst="straightConnector1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63" name="AutoShape 170">
              <a:extLst>
                <a:ext uri="{FF2B5EF4-FFF2-40B4-BE49-F238E27FC236}">
                  <a16:creationId xmlns:a16="http://schemas.microsoft.com/office/drawing/2014/main" id="{9C6A2C91-FFE0-4C3A-B955-4331B95E386E}"/>
                </a:ext>
              </a:extLst>
            </p:cNvPr>
            <p:cNvCxnSpPr>
              <a:cxnSpLocks noChangeShapeType="1"/>
              <a:endCxn id="180" idx="0"/>
            </p:cNvCxnSpPr>
            <p:nvPr/>
          </p:nvCxnSpPr>
          <p:spPr bwMode="auto">
            <a:xfrm>
              <a:off x="2459632" y="4416554"/>
              <a:ext cx="2026955" cy="528877"/>
            </a:xfrm>
            <a:prstGeom prst="curvedConnector4">
              <a:avLst>
                <a:gd name="adj1" fmla="val 40260"/>
                <a:gd name="adj2" fmla="val -2165"/>
              </a:avLst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/>
            </a:ln>
            <a:effectLst/>
          </p:spPr>
        </p:cxnSp>
        <p:sp>
          <p:nvSpPr>
            <p:cNvPr id="164" name="AutoShape 89">
              <a:extLst>
                <a:ext uri="{FF2B5EF4-FFF2-40B4-BE49-F238E27FC236}">
                  <a16:creationId xmlns:a16="http://schemas.microsoft.com/office/drawing/2014/main" id="{B3404E87-8A17-4DC6-BD6E-84073E4EE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6594" y="3776792"/>
              <a:ext cx="561670" cy="240708"/>
            </a:xfrm>
            <a:prstGeom prst="roundRect">
              <a:avLst>
                <a:gd name="adj" fmla="val 64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00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000" dirty="0"/>
                <a:t>Heater</a:t>
              </a:r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EF89946B-8525-43EA-A82C-6926692C77CC}"/>
                </a:ext>
              </a:extLst>
            </p:cNvPr>
            <p:cNvGrpSpPr/>
            <p:nvPr/>
          </p:nvGrpSpPr>
          <p:grpSpPr>
            <a:xfrm>
              <a:off x="2196259" y="4108272"/>
              <a:ext cx="977911" cy="616560"/>
              <a:chOff x="1027567" y="3345840"/>
              <a:chExt cx="825511" cy="616560"/>
            </a:xfrm>
          </p:grpSpPr>
          <p:sp>
            <p:nvSpPr>
              <p:cNvPr id="182" name="AutoShape 104">
                <a:extLst>
                  <a:ext uri="{FF2B5EF4-FFF2-40B4-BE49-F238E27FC236}">
                    <a16:creationId xmlns:a16="http://schemas.microsoft.com/office/drawing/2014/main" id="{DE3B061F-777B-4699-A131-5AB0D9D93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419" y="3345840"/>
                <a:ext cx="707806" cy="616560"/>
              </a:xfrm>
              <a:prstGeom prst="roundRect">
                <a:avLst>
                  <a:gd name="adj" fmla="val 310"/>
                </a:avLst>
              </a:prstGeom>
              <a:solidFill>
                <a:srgbClr val="FFFF00"/>
              </a:solidFill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3" name="Text Box 140">
                <a:extLst>
                  <a:ext uri="{FF2B5EF4-FFF2-40B4-BE49-F238E27FC236}">
                    <a16:creationId xmlns:a16="http://schemas.microsoft.com/office/drawing/2014/main" id="{3C28E6B5-ECC9-4900-9ADA-C0158AC49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27567" y="3378320"/>
                <a:ext cx="825511" cy="551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0000" tIns="46800" rIns="90000" bIns="46800">
                <a:spAutoFit/>
              </a:bodyPr>
              <a:lstStyle/>
              <a:p>
                <a:pPr>
                  <a:lnSpc>
                    <a:spcPct val="95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dirty="0"/>
                  <a:t>Cavity Resonance Monitor</a:t>
                </a:r>
              </a:p>
            </p:txBody>
          </p:sp>
        </p:grpSp>
        <p:sp>
          <p:nvSpPr>
            <p:cNvPr id="166" name="AutoShape 107">
              <a:extLst>
                <a:ext uri="{FF2B5EF4-FFF2-40B4-BE49-F238E27FC236}">
                  <a16:creationId xmlns:a16="http://schemas.microsoft.com/office/drawing/2014/main" id="{8F9DEA4B-D81E-4739-9753-14E89DB99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4858" y="2587344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7" name="AutoShape 113">
              <a:extLst>
                <a:ext uri="{FF2B5EF4-FFF2-40B4-BE49-F238E27FC236}">
                  <a16:creationId xmlns:a16="http://schemas.microsoft.com/office/drawing/2014/main" id="{5A0AB4C7-5F9B-40F3-92B9-6760F291B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0885" y="2923317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8" name="AutoShape 125">
              <a:extLst>
                <a:ext uri="{FF2B5EF4-FFF2-40B4-BE49-F238E27FC236}">
                  <a16:creationId xmlns:a16="http://schemas.microsoft.com/office/drawing/2014/main" id="{111FA529-78A9-4606-A6D7-5DA9E76FA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337" y="5515272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9" name="AutoShape 126">
              <a:extLst>
                <a:ext uri="{FF2B5EF4-FFF2-40B4-BE49-F238E27FC236}">
                  <a16:creationId xmlns:a16="http://schemas.microsoft.com/office/drawing/2014/main" id="{D61BEB69-7A18-4E63-9A72-1C80CA18E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339" y="5678002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0" name="AutoShape 127">
              <a:extLst>
                <a:ext uri="{FF2B5EF4-FFF2-40B4-BE49-F238E27FC236}">
                  <a16:creationId xmlns:a16="http://schemas.microsoft.com/office/drawing/2014/main" id="{6377EADB-E8FA-47D1-A729-C53DE821B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0720" y="5345553"/>
              <a:ext cx="115888" cy="127000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276D86BE-E234-47ED-BD6B-1CEF36EE928C}"/>
                </a:ext>
              </a:extLst>
            </p:cNvPr>
            <p:cNvGrpSpPr/>
            <p:nvPr/>
          </p:nvGrpSpPr>
          <p:grpSpPr>
            <a:xfrm>
              <a:off x="4454042" y="4911299"/>
              <a:ext cx="228600" cy="228600"/>
              <a:chOff x="4815681" y="4296569"/>
              <a:chExt cx="228600" cy="228600"/>
            </a:xfrm>
          </p:grpSpPr>
          <p:sp>
            <p:nvSpPr>
              <p:cNvPr id="178" name="Freeform 83">
                <a:extLst>
                  <a:ext uri="{FF2B5EF4-FFF2-40B4-BE49-F238E27FC236}">
                    <a16:creationId xmlns:a16="http://schemas.microsoft.com/office/drawing/2014/main" id="{50F2B17F-071C-43FE-AD7A-0D768A92F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5681" y="4296569"/>
                <a:ext cx="228600" cy="228600"/>
              </a:xfrm>
              <a:custGeom>
                <a:avLst/>
                <a:gdLst/>
                <a:ahLst/>
                <a:cxnLst>
                  <a:cxn ang="0">
                    <a:pos x="318" y="0"/>
                  </a:cxn>
                  <a:cxn ang="0">
                    <a:pos x="636" y="318"/>
                  </a:cxn>
                  <a:cxn ang="0">
                    <a:pos x="318" y="636"/>
                  </a:cxn>
                  <a:cxn ang="0">
                    <a:pos x="0" y="318"/>
                  </a:cxn>
                  <a:cxn ang="0">
                    <a:pos x="318" y="0"/>
                  </a:cxn>
                  <a:cxn ang="0">
                    <a:pos x="318" y="0"/>
                  </a:cxn>
                </a:cxnLst>
                <a:rect l="0" t="0" r="r" b="b"/>
                <a:pathLst>
                  <a:path w="637" h="637">
                    <a:moveTo>
                      <a:pt x="318" y="0"/>
                    </a:moveTo>
                    <a:cubicBezTo>
                      <a:pt x="498" y="0"/>
                      <a:pt x="636" y="138"/>
                      <a:pt x="636" y="318"/>
                    </a:cubicBezTo>
                    <a:cubicBezTo>
                      <a:pt x="636" y="498"/>
                      <a:pt x="498" y="636"/>
                      <a:pt x="318" y="636"/>
                    </a:cubicBezTo>
                    <a:cubicBezTo>
                      <a:pt x="138" y="636"/>
                      <a:pt x="0" y="498"/>
                      <a:pt x="0" y="318"/>
                    </a:cubicBezTo>
                    <a:cubicBezTo>
                      <a:pt x="0" y="138"/>
                      <a:pt x="138" y="0"/>
                      <a:pt x="318" y="0"/>
                    </a:cubicBezTo>
                    <a:lnTo>
                      <a:pt x="318" y="0"/>
                    </a:lnTo>
                  </a:path>
                </a:pathLst>
              </a:custGeom>
              <a:solidFill>
                <a:srgbClr val="FFFF99"/>
              </a:solidFill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EC92D352-4725-4D19-9DEA-B007C9A67248}"/>
                  </a:ext>
                </a:extLst>
              </p:cNvPr>
              <p:cNvGrpSpPr/>
              <p:nvPr/>
            </p:nvGrpSpPr>
            <p:grpSpPr>
              <a:xfrm>
                <a:off x="4848225" y="4327525"/>
                <a:ext cx="163513" cy="166688"/>
                <a:chOff x="4572000" y="4710112"/>
                <a:chExt cx="163513" cy="166688"/>
              </a:xfrm>
            </p:grpSpPr>
            <p:sp>
              <p:nvSpPr>
                <p:cNvPr id="180" name="Line 84">
                  <a:extLst>
                    <a:ext uri="{FF2B5EF4-FFF2-40B4-BE49-F238E27FC236}">
                      <a16:creationId xmlns:a16="http://schemas.microsoft.com/office/drawing/2014/main" id="{C68AEFB8-14AC-4081-8C98-DABA6395B4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72000" y="4713287"/>
                  <a:ext cx="163513" cy="163513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81" name="Line 85">
                  <a:extLst>
                    <a:ext uri="{FF2B5EF4-FFF2-40B4-BE49-F238E27FC236}">
                      <a16:creationId xmlns:a16="http://schemas.microsoft.com/office/drawing/2014/main" id="{196ED158-C1D5-459B-9991-253C3A79B8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72000" y="4710112"/>
                  <a:ext cx="163513" cy="166688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cxnSp>
          <p:nvCxnSpPr>
            <p:cNvPr id="172" name="AutoShape 169">
              <a:extLst>
                <a:ext uri="{FF2B5EF4-FFF2-40B4-BE49-F238E27FC236}">
                  <a16:creationId xmlns:a16="http://schemas.microsoft.com/office/drawing/2014/main" id="{AE92AC00-75D4-4769-960D-6A13C3DF908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682642" y="5021312"/>
              <a:ext cx="677090" cy="2144"/>
            </a:xfrm>
            <a:prstGeom prst="straightConnector1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3" name="AutoShape 75">
              <a:extLst>
                <a:ext uri="{FF2B5EF4-FFF2-40B4-BE49-F238E27FC236}">
                  <a16:creationId xmlns:a16="http://schemas.microsoft.com/office/drawing/2014/main" id="{46095E95-87CC-4D0D-BB66-56B8ADCCB781}"/>
                </a:ext>
              </a:extLst>
            </p:cNvPr>
            <p:cNvCxnSpPr>
              <a:cxnSpLocks noChangeShapeType="1"/>
              <a:stCxn id="166" idx="2"/>
            </p:cNvCxnSpPr>
            <p:nvPr/>
          </p:nvCxnSpPr>
          <p:spPr bwMode="auto">
            <a:xfrm>
              <a:off x="2482802" y="2714344"/>
              <a:ext cx="0" cy="1393928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  <p:cxnSp>
          <p:nvCxnSpPr>
            <p:cNvPr id="174" name="AutoShape 75">
              <a:extLst>
                <a:ext uri="{FF2B5EF4-FFF2-40B4-BE49-F238E27FC236}">
                  <a16:creationId xmlns:a16="http://schemas.microsoft.com/office/drawing/2014/main" id="{954465EF-5551-464A-BF38-E3D449633534}"/>
                </a:ext>
              </a:extLst>
            </p:cNvPr>
            <p:cNvCxnSpPr>
              <a:cxnSpLocks noChangeShapeType="1"/>
              <a:stCxn id="167" idx="2"/>
            </p:cNvCxnSpPr>
            <p:nvPr/>
          </p:nvCxnSpPr>
          <p:spPr bwMode="auto">
            <a:xfrm>
              <a:off x="2908829" y="3050318"/>
              <a:ext cx="0" cy="1057955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  <p:cxnSp>
          <p:nvCxnSpPr>
            <p:cNvPr id="175" name="AutoShape 75">
              <a:extLst>
                <a:ext uri="{FF2B5EF4-FFF2-40B4-BE49-F238E27FC236}">
                  <a16:creationId xmlns:a16="http://schemas.microsoft.com/office/drawing/2014/main" id="{0926A85A-D310-4B48-B571-15BEDA63CC3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04076" y="4709817"/>
              <a:ext cx="0" cy="635737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  <p:cxnSp>
          <p:nvCxnSpPr>
            <p:cNvPr id="176" name="AutoShape 75">
              <a:extLst>
                <a:ext uri="{FF2B5EF4-FFF2-40B4-BE49-F238E27FC236}">
                  <a16:creationId xmlns:a16="http://schemas.microsoft.com/office/drawing/2014/main" id="{FD3E6C63-DE80-44C1-B86F-F39408A880A6}"/>
                </a:ext>
              </a:extLst>
            </p:cNvPr>
            <p:cNvCxnSpPr>
              <a:cxnSpLocks noChangeShapeType="1"/>
              <a:endCxn id="168" idx="0"/>
            </p:cNvCxnSpPr>
            <p:nvPr/>
          </p:nvCxnSpPr>
          <p:spPr bwMode="auto">
            <a:xfrm>
              <a:off x="2587649" y="4720944"/>
              <a:ext cx="3632" cy="794328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  <p:cxnSp>
          <p:nvCxnSpPr>
            <p:cNvPr id="177" name="AutoShape 75">
              <a:extLst>
                <a:ext uri="{FF2B5EF4-FFF2-40B4-BE49-F238E27FC236}">
                  <a16:creationId xmlns:a16="http://schemas.microsoft.com/office/drawing/2014/main" id="{0169398B-EB05-4D25-81A5-B2ED8BE1A704}"/>
                </a:ext>
              </a:extLst>
            </p:cNvPr>
            <p:cNvCxnSpPr>
              <a:cxnSpLocks noChangeShapeType="1"/>
              <a:endCxn id="169" idx="0"/>
            </p:cNvCxnSpPr>
            <p:nvPr/>
          </p:nvCxnSpPr>
          <p:spPr bwMode="auto">
            <a:xfrm>
              <a:off x="2771223" y="4720944"/>
              <a:ext cx="61" cy="957058"/>
            </a:xfrm>
            <a:prstGeom prst="straightConnector1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555260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+mn-lt"/>
                <a:cs typeface="Arial" pitchFamily="34" charset="0"/>
              </a:rPr>
              <a:t>Op Challenge #4: Cavity to Cavity Phasing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DD1CC9-4ED2-42C8-814C-72F86AEF0C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749300"/>
            <a:ext cx="2590800" cy="2514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62D20C-2CFE-4FB1-AAC1-F7D4EE9988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942" y="749300"/>
            <a:ext cx="2743200" cy="25464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556C2A-2F85-4765-B6DD-4B26B6A04C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774700"/>
            <a:ext cx="3200400" cy="259248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2FD4FB8-159F-4D4E-BE4B-F9C48818FC5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800100"/>
            <a:ext cx="2927729" cy="256620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481E15D-0C34-417D-9C05-AAB04AA29FD3}"/>
              </a:ext>
            </a:extLst>
          </p:cNvPr>
          <p:cNvGrpSpPr/>
          <p:nvPr/>
        </p:nvGrpSpPr>
        <p:grpSpPr>
          <a:xfrm>
            <a:off x="1320800" y="3810000"/>
            <a:ext cx="8430880" cy="2147580"/>
            <a:chOff x="3190018" y="754255"/>
            <a:chExt cx="8430880" cy="2147580"/>
          </a:xfrm>
        </p:grpSpPr>
        <p:grpSp>
          <p:nvGrpSpPr>
            <p:cNvPr id="10" name="Group 4">
              <a:extLst>
                <a:ext uri="{FF2B5EF4-FFF2-40B4-BE49-F238E27FC236}">
                  <a16:creationId xmlns:a16="http://schemas.microsoft.com/office/drawing/2014/main" id="{E91F2536-873E-4993-92AD-83B04678B2C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90018" y="754255"/>
              <a:ext cx="8429625" cy="2085975"/>
              <a:chOff x="2015" y="480"/>
              <a:chExt cx="5310" cy="1314"/>
            </a:xfrm>
          </p:grpSpPr>
          <p:sp>
            <p:nvSpPr>
              <p:cNvPr id="18" name="AutoShape 3">
                <a:extLst>
                  <a:ext uri="{FF2B5EF4-FFF2-40B4-BE49-F238E27FC236}">
                    <a16:creationId xmlns:a16="http://schemas.microsoft.com/office/drawing/2014/main" id="{D963297E-0D13-4068-A38D-DFDD37BFBE07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015" y="480"/>
                <a:ext cx="5225" cy="1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5">
                <a:extLst>
                  <a:ext uri="{FF2B5EF4-FFF2-40B4-BE49-F238E27FC236}">
                    <a16:creationId xmlns:a16="http://schemas.microsoft.com/office/drawing/2014/main" id="{75EB6926-FAD6-436F-973A-E6EE3E61A4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3" y="1320"/>
                <a:ext cx="18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54CD18C6-52C7-41EE-9512-EE23BB0B4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734"/>
                <a:ext cx="652" cy="586"/>
              </a:xfrm>
              <a:custGeom>
                <a:avLst/>
                <a:gdLst>
                  <a:gd name="T0" fmla="*/ 0 w 652"/>
                  <a:gd name="T1" fmla="*/ 586 h 586"/>
                  <a:gd name="T2" fmla="*/ 373 w 652"/>
                  <a:gd name="T3" fmla="*/ 0 h 586"/>
                  <a:gd name="T4" fmla="*/ 652 w 652"/>
                  <a:gd name="T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2" h="586">
                    <a:moveTo>
                      <a:pt x="0" y="586"/>
                    </a:moveTo>
                    <a:lnTo>
                      <a:pt x="373" y="0"/>
                    </a:lnTo>
                    <a:lnTo>
                      <a:pt x="652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7">
                <a:extLst>
                  <a:ext uri="{FF2B5EF4-FFF2-40B4-BE49-F238E27FC236}">
                    <a16:creationId xmlns:a16="http://schemas.microsoft.com/office/drawing/2014/main" id="{97198094-FAEF-47EC-BC18-9CDCA5A400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88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8">
                <a:extLst>
                  <a:ext uri="{FF2B5EF4-FFF2-40B4-BE49-F238E27FC236}">
                    <a16:creationId xmlns:a16="http://schemas.microsoft.com/office/drawing/2014/main" id="{75186DAE-33D1-4A64-B18F-A15C6A7FB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027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9">
                <a:extLst>
                  <a:ext uri="{FF2B5EF4-FFF2-40B4-BE49-F238E27FC236}">
                    <a16:creationId xmlns:a16="http://schemas.microsoft.com/office/drawing/2014/main" id="{41D02235-E399-41B7-B657-98B597F3F8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174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10">
                <a:extLst>
                  <a:ext uri="{FF2B5EF4-FFF2-40B4-BE49-F238E27FC236}">
                    <a16:creationId xmlns:a16="http://schemas.microsoft.com/office/drawing/2014/main" id="{A137E804-BE86-4BD1-8B96-ECC103464D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32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">
                <a:extLst>
                  <a:ext uri="{FF2B5EF4-FFF2-40B4-BE49-F238E27FC236}">
                    <a16:creationId xmlns:a16="http://schemas.microsoft.com/office/drawing/2014/main" id="{339BD6DD-AE2A-4ECF-B5E9-34597503E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880"/>
                <a:ext cx="373" cy="440"/>
              </a:xfrm>
              <a:custGeom>
                <a:avLst/>
                <a:gdLst>
                  <a:gd name="T0" fmla="*/ 373 w 373"/>
                  <a:gd name="T1" fmla="*/ 147 h 440"/>
                  <a:gd name="T2" fmla="*/ 0 w 373"/>
                  <a:gd name="T3" fmla="*/ 440 h 440"/>
                  <a:gd name="T4" fmla="*/ 373 w 373"/>
                  <a:gd name="T5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3" h="440">
                    <a:moveTo>
                      <a:pt x="373" y="147"/>
                    </a:moveTo>
                    <a:lnTo>
                      <a:pt x="0" y="440"/>
                    </a:lnTo>
                    <a:lnTo>
                      <a:pt x="373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12">
                <a:extLst>
                  <a:ext uri="{FF2B5EF4-FFF2-40B4-BE49-F238E27FC236}">
                    <a16:creationId xmlns:a16="http://schemas.microsoft.com/office/drawing/2014/main" id="{BE37B67E-26D1-462F-B38A-448D185395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9" y="1320"/>
                <a:ext cx="37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Line 13">
                <a:extLst>
                  <a:ext uri="{FF2B5EF4-FFF2-40B4-BE49-F238E27FC236}">
                    <a16:creationId xmlns:a16="http://schemas.microsoft.com/office/drawing/2014/main" id="{3FF67490-803C-4A99-80BF-2A395A9A21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9" y="1174"/>
                <a:ext cx="373" cy="146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14">
                <a:extLst>
                  <a:ext uri="{FF2B5EF4-FFF2-40B4-BE49-F238E27FC236}">
                    <a16:creationId xmlns:a16="http://schemas.microsoft.com/office/drawing/2014/main" id="{1CCDC43B-AE95-45F7-9B5F-6A8FF3783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679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15">
                <a:extLst>
                  <a:ext uri="{FF2B5EF4-FFF2-40B4-BE49-F238E27FC236}">
                    <a16:creationId xmlns:a16="http://schemas.microsoft.com/office/drawing/2014/main" id="{51875268-3517-4345-8198-35CAFF93F3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679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16">
                <a:extLst>
                  <a:ext uri="{FF2B5EF4-FFF2-40B4-BE49-F238E27FC236}">
                    <a16:creationId xmlns:a16="http://schemas.microsoft.com/office/drawing/2014/main" id="{985FB19D-2466-49DB-8222-2C1718155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679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17">
                <a:extLst>
                  <a:ext uri="{FF2B5EF4-FFF2-40B4-BE49-F238E27FC236}">
                    <a16:creationId xmlns:a16="http://schemas.microsoft.com/office/drawing/2014/main" id="{3DD8D3B0-EA85-45D2-B4FA-17B448A2C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679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Rectangle 18">
                <a:extLst>
                  <a:ext uri="{FF2B5EF4-FFF2-40B4-BE49-F238E27FC236}">
                    <a16:creationId xmlns:a16="http://schemas.microsoft.com/office/drawing/2014/main" id="{65A47D82-9C60-43BA-8C96-D07E124DD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697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Rectangle 19">
                <a:extLst>
                  <a:ext uri="{FF2B5EF4-FFF2-40B4-BE49-F238E27FC236}">
                    <a16:creationId xmlns:a16="http://schemas.microsoft.com/office/drawing/2014/main" id="{1C0EDCA9-F49F-4293-8BEA-A455CCD06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697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20">
                <a:extLst>
                  <a:ext uri="{FF2B5EF4-FFF2-40B4-BE49-F238E27FC236}">
                    <a16:creationId xmlns:a16="http://schemas.microsoft.com/office/drawing/2014/main" id="{37536BDF-E48E-4C75-8BE5-E11112CC7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21">
                <a:extLst>
                  <a:ext uri="{FF2B5EF4-FFF2-40B4-BE49-F238E27FC236}">
                    <a16:creationId xmlns:a16="http://schemas.microsoft.com/office/drawing/2014/main" id="{52FD887A-FA2A-4002-9FF9-ED1C3FBC2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22">
                <a:extLst>
                  <a:ext uri="{FF2B5EF4-FFF2-40B4-BE49-F238E27FC236}">
                    <a16:creationId xmlns:a16="http://schemas.microsoft.com/office/drawing/2014/main" id="{83EB7A25-52D5-47EF-96B4-2DBC98160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23">
                <a:extLst>
                  <a:ext uri="{FF2B5EF4-FFF2-40B4-BE49-F238E27FC236}">
                    <a16:creationId xmlns:a16="http://schemas.microsoft.com/office/drawing/2014/main" id="{FF3B543A-DD67-45FA-B39A-29E792395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Rectangle 24">
                <a:extLst>
                  <a:ext uri="{FF2B5EF4-FFF2-40B4-BE49-F238E27FC236}">
                    <a16:creationId xmlns:a16="http://schemas.microsoft.com/office/drawing/2014/main" id="{FE6924E1-A37A-4DFC-82B1-BF6CB97E5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842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90626FC2-F3F6-4B1A-A1A2-078492CF7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842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26">
                <a:extLst>
                  <a:ext uri="{FF2B5EF4-FFF2-40B4-BE49-F238E27FC236}">
                    <a16:creationId xmlns:a16="http://schemas.microsoft.com/office/drawing/2014/main" id="{F14915BA-325D-4668-BE75-E683CB88D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27">
                <a:extLst>
                  <a:ext uri="{FF2B5EF4-FFF2-40B4-BE49-F238E27FC236}">
                    <a16:creationId xmlns:a16="http://schemas.microsoft.com/office/drawing/2014/main" id="{110A1360-929D-4391-86B6-88F92A85C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28">
                <a:extLst>
                  <a:ext uri="{FF2B5EF4-FFF2-40B4-BE49-F238E27FC236}">
                    <a16:creationId xmlns:a16="http://schemas.microsoft.com/office/drawing/2014/main" id="{E436400F-B458-4A28-B899-6BF7D7323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29">
                <a:extLst>
                  <a:ext uri="{FF2B5EF4-FFF2-40B4-BE49-F238E27FC236}">
                    <a16:creationId xmlns:a16="http://schemas.microsoft.com/office/drawing/2014/main" id="{20E7D1FC-F764-4A50-A03A-F5720F506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30">
                <a:extLst>
                  <a:ext uri="{FF2B5EF4-FFF2-40B4-BE49-F238E27FC236}">
                    <a16:creationId xmlns:a16="http://schemas.microsoft.com/office/drawing/2014/main" id="{4FCDEBDF-A08D-4406-A053-EF76C1C61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842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31">
                <a:extLst>
                  <a:ext uri="{FF2B5EF4-FFF2-40B4-BE49-F238E27FC236}">
                    <a16:creationId xmlns:a16="http://schemas.microsoft.com/office/drawing/2014/main" id="{213DAF0C-47E8-44A5-8F4C-1C0D3CE2F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842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32">
                <a:extLst>
                  <a:ext uri="{FF2B5EF4-FFF2-40B4-BE49-F238E27FC236}">
                    <a16:creationId xmlns:a16="http://schemas.microsoft.com/office/drawing/2014/main" id="{82C1F9E6-8D9E-4393-9E4E-281AC8190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33">
                <a:extLst>
                  <a:ext uri="{FF2B5EF4-FFF2-40B4-BE49-F238E27FC236}">
                    <a16:creationId xmlns:a16="http://schemas.microsoft.com/office/drawing/2014/main" id="{C19B5003-C32F-48CE-8A65-654A78AB0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34">
                <a:extLst>
                  <a:ext uri="{FF2B5EF4-FFF2-40B4-BE49-F238E27FC236}">
                    <a16:creationId xmlns:a16="http://schemas.microsoft.com/office/drawing/2014/main" id="{D8BFEB3E-A08A-47D2-80E5-A4D8BC02A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Rectangle 35">
                <a:extLst>
                  <a:ext uri="{FF2B5EF4-FFF2-40B4-BE49-F238E27FC236}">
                    <a16:creationId xmlns:a16="http://schemas.microsoft.com/office/drawing/2014/main" id="{981DADFA-5491-4B0A-A490-F2B5FC0C7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36">
                <a:extLst>
                  <a:ext uri="{FF2B5EF4-FFF2-40B4-BE49-F238E27FC236}">
                    <a16:creationId xmlns:a16="http://schemas.microsoft.com/office/drawing/2014/main" id="{3BA39B25-085F-4FC1-B0C7-C27158279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990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37">
                <a:extLst>
                  <a:ext uri="{FF2B5EF4-FFF2-40B4-BE49-F238E27FC236}">
                    <a16:creationId xmlns:a16="http://schemas.microsoft.com/office/drawing/2014/main" id="{0A3228BF-1C69-4C40-9FB1-6742EADAC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990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38">
                <a:extLst>
                  <a:ext uri="{FF2B5EF4-FFF2-40B4-BE49-F238E27FC236}">
                    <a16:creationId xmlns:a16="http://schemas.microsoft.com/office/drawing/2014/main" id="{3E5CF53B-5C04-4949-BFDC-29673CDD8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39">
                <a:extLst>
                  <a:ext uri="{FF2B5EF4-FFF2-40B4-BE49-F238E27FC236}">
                    <a16:creationId xmlns:a16="http://schemas.microsoft.com/office/drawing/2014/main" id="{E635A839-5138-4419-B4FF-DA4702396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A3D9539D-0730-47DD-86DD-F6E8D553D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41">
                <a:extLst>
                  <a:ext uri="{FF2B5EF4-FFF2-40B4-BE49-F238E27FC236}">
                    <a16:creationId xmlns:a16="http://schemas.microsoft.com/office/drawing/2014/main" id="{7A734085-0067-4C50-8E6C-5AD39AE1BB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42">
                <a:extLst>
                  <a:ext uri="{FF2B5EF4-FFF2-40B4-BE49-F238E27FC236}">
                    <a16:creationId xmlns:a16="http://schemas.microsoft.com/office/drawing/2014/main" id="{5F0D6BD9-22BA-47B0-BA31-59B18FCB7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990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Rectangle 43">
                <a:extLst>
                  <a:ext uri="{FF2B5EF4-FFF2-40B4-BE49-F238E27FC236}">
                    <a16:creationId xmlns:a16="http://schemas.microsoft.com/office/drawing/2014/main" id="{6371F1CB-BF86-43AB-9756-295F48B1E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990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Rectangle 44">
                <a:extLst>
                  <a:ext uri="{FF2B5EF4-FFF2-40B4-BE49-F238E27FC236}">
                    <a16:creationId xmlns:a16="http://schemas.microsoft.com/office/drawing/2014/main" id="{4DE3021C-C191-43C7-A6AE-947CF0CCA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45">
                <a:extLst>
                  <a:ext uri="{FF2B5EF4-FFF2-40B4-BE49-F238E27FC236}">
                    <a16:creationId xmlns:a16="http://schemas.microsoft.com/office/drawing/2014/main" id="{93744BAB-A846-4ADF-9903-F1A15092C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46">
                <a:extLst>
                  <a:ext uri="{FF2B5EF4-FFF2-40B4-BE49-F238E27FC236}">
                    <a16:creationId xmlns:a16="http://schemas.microsoft.com/office/drawing/2014/main" id="{B48C3E12-37B4-4049-8982-F1D582EA1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Rectangle 47">
                <a:extLst>
                  <a:ext uri="{FF2B5EF4-FFF2-40B4-BE49-F238E27FC236}">
                    <a16:creationId xmlns:a16="http://schemas.microsoft.com/office/drawing/2014/main" id="{257DE590-A5C4-460D-9C24-7EFADFC8F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Rectangle 48">
                <a:extLst>
                  <a:ext uri="{FF2B5EF4-FFF2-40B4-BE49-F238E27FC236}">
                    <a16:creationId xmlns:a16="http://schemas.microsoft.com/office/drawing/2014/main" id="{E36B5D17-3770-47BD-B3D7-F17E612FB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138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49">
                <a:extLst>
                  <a:ext uri="{FF2B5EF4-FFF2-40B4-BE49-F238E27FC236}">
                    <a16:creationId xmlns:a16="http://schemas.microsoft.com/office/drawing/2014/main" id="{AA398272-C706-4807-A207-1D44C1324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138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Rectangle 50">
                <a:extLst>
                  <a:ext uri="{FF2B5EF4-FFF2-40B4-BE49-F238E27FC236}">
                    <a16:creationId xmlns:a16="http://schemas.microsoft.com/office/drawing/2014/main" id="{523A1FB9-EBA0-4D5E-9A30-79402630E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51">
                <a:extLst>
                  <a:ext uri="{FF2B5EF4-FFF2-40B4-BE49-F238E27FC236}">
                    <a16:creationId xmlns:a16="http://schemas.microsoft.com/office/drawing/2014/main" id="{16F8AF8A-F016-48E3-8667-07BD24D5F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Rectangle 52">
                <a:extLst>
                  <a:ext uri="{FF2B5EF4-FFF2-40B4-BE49-F238E27FC236}">
                    <a16:creationId xmlns:a16="http://schemas.microsoft.com/office/drawing/2014/main" id="{55F70200-09A4-41CD-B907-BCF8D2B155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Rectangle 53">
                <a:extLst>
                  <a:ext uri="{FF2B5EF4-FFF2-40B4-BE49-F238E27FC236}">
                    <a16:creationId xmlns:a16="http://schemas.microsoft.com/office/drawing/2014/main" id="{C0C8D574-EF34-4C3C-9CFC-7F64DFB00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Rectangle 54">
                <a:extLst>
                  <a:ext uri="{FF2B5EF4-FFF2-40B4-BE49-F238E27FC236}">
                    <a16:creationId xmlns:a16="http://schemas.microsoft.com/office/drawing/2014/main" id="{888328B0-F530-40A4-AA71-C0C1145AB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138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Rectangle 55">
                <a:extLst>
                  <a:ext uri="{FF2B5EF4-FFF2-40B4-BE49-F238E27FC236}">
                    <a16:creationId xmlns:a16="http://schemas.microsoft.com/office/drawing/2014/main" id="{92A180C7-A536-4E8D-9911-3DEAC9462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138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Rectangle 56">
                <a:extLst>
                  <a:ext uri="{FF2B5EF4-FFF2-40B4-BE49-F238E27FC236}">
                    <a16:creationId xmlns:a16="http://schemas.microsoft.com/office/drawing/2014/main" id="{19C3BB87-600F-49AC-BA41-85CDC2E17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Rectangle 57">
                <a:extLst>
                  <a:ext uri="{FF2B5EF4-FFF2-40B4-BE49-F238E27FC236}">
                    <a16:creationId xmlns:a16="http://schemas.microsoft.com/office/drawing/2014/main" id="{8087293E-B580-4A51-BD50-8762F56E1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Rectangle 58">
                <a:extLst>
                  <a:ext uri="{FF2B5EF4-FFF2-40B4-BE49-F238E27FC236}">
                    <a16:creationId xmlns:a16="http://schemas.microsoft.com/office/drawing/2014/main" id="{DBE425D4-7E5B-4025-B7A4-D1309D7CF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Rectangle 59">
                <a:extLst>
                  <a:ext uri="{FF2B5EF4-FFF2-40B4-BE49-F238E27FC236}">
                    <a16:creationId xmlns:a16="http://schemas.microsoft.com/office/drawing/2014/main" id="{6A15F337-4FB2-4D8C-A769-8A448E5E9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Rectangle 60">
                <a:extLst>
                  <a:ext uri="{FF2B5EF4-FFF2-40B4-BE49-F238E27FC236}">
                    <a16:creationId xmlns:a16="http://schemas.microsoft.com/office/drawing/2014/main" id="{74471FEA-6F09-42BB-A55C-7401522EB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138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61">
                <a:extLst>
                  <a:ext uri="{FF2B5EF4-FFF2-40B4-BE49-F238E27FC236}">
                    <a16:creationId xmlns:a16="http://schemas.microsoft.com/office/drawing/2014/main" id="{B256D631-ECF0-4E0A-950D-72B0C5080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138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2">
                <a:extLst>
                  <a:ext uri="{FF2B5EF4-FFF2-40B4-BE49-F238E27FC236}">
                    <a16:creationId xmlns:a16="http://schemas.microsoft.com/office/drawing/2014/main" id="{AFA576F9-E10D-46C9-B328-BE4F97528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63">
                <a:extLst>
                  <a:ext uri="{FF2B5EF4-FFF2-40B4-BE49-F238E27FC236}">
                    <a16:creationId xmlns:a16="http://schemas.microsoft.com/office/drawing/2014/main" id="{7BCB6354-42D9-4ED9-AD9D-6B6BB877C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4">
                <a:extLst>
                  <a:ext uri="{FF2B5EF4-FFF2-40B4-BE49-F238E27FC236}">
                    <a16:creationId xmlns:a16="http://schemas.microsoft.com/office/drawing/2014/main" id="{87C06B85-6079-406F-8652-C56908BDF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Rectangle 65">
                <a:extLst>
                  <a:ext uri="{FF2B5EF4-FFF2-40B4-BE49-F238E27FC236}">
                    <a16:creationId xmlns:a16="http://schemas.microsoft.com/office/drawing/2014/main" id="{D30F5B64-9FE1-4A01-8ACF-FCCE57B5B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66">
                <a:extLst>
                  <a:ext uri="{FF2B5EF4-FFF2-40B4-BE49-F238E27FC236}">
                    <a16:creationId xmlns:a16="http://schemas.microsoft.com/office/drawing/2014/main" id="{DBD53C48-8335-4D98-A4A9-FD9D7C059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67">
                <a:extLst>
                  <a:ext uri="{FF2B5EF4-FFF2-40B4-BE49-F238E27FC236}">
                    <a16:creationId xmlns:a16="http://schemas.microsoft.com/office/drawing/2014/main" id="{28B24899-4669-4190-B506-1E1E0C510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68">
                <a:extLst>
                  <a:ext uri="{FF2B5EF4-FFF2-40B4-BE49-F238E27FC236}">
                    <a16:creationId xmlns:a16="http://schemas.microsoft.com/office/drawing/2014/main" id="{82FE8F12-8ABD-439B-BC07-F9C697D29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69">
                <a:extLst>
                  <a:ext uri="{FF2B5EF4-FFF2-40B4-BE49-F238E27FC236}">
                    <a16:creationId xmlns:a16="http://schemas.microsoft.com/office/drawing/2014/main" id="{2397CD7F-6AC6-41EB-BB11-7B84EEBAD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70">
                <a:extLst>
                  <a:ext uri="{FF2B5EF4-FFF2-40B4-BE49-F238E27FC236}">
                    <a16:creationId xmlns:a16="http://schemas.microsoft.com/office/drawing/2014/main" id="{6C9E323E-2B06-414E-BFBA-E4A826A21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71">
                <a:extLst>
                  <a:ext uri="{FF2B5EF4-FFF2-40B4-BE49-F238E27FC236}">
                    <a16:creationId xmlns:a16="http://schemas.microsoft.com/office/drawing/2014/main" id="{5DC666A2-91EC-429A-BD3A-B5E768599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72">
                <a:extLst>
                  <a:ext uri="{FF2B5EF4-FFF2-40B4-BE49-F238E27FC236}">
                    <a16:creationId xmlns:a16="http://schemas.microsoft.com/office/drawing/2014/main" id="{74CA269C-0A83-4575-9FD7-31A9168A6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286"/>
                <a:ext cx="129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Rectangle 73">
                <a:extLst>
                  <a:ext uri="{FF2B5EF4-FFF2-40B4-BE49-F238E27FC236}">
                    <a16:creationId xmlns:a16="http://schemas.microsoft.com/office/drawing/2014/main" id="{4CBCC35B-5477-4868-9C56-0D6572010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286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74">
                <a:extLst>
                  <a:ext uri="{FF2B5EF4-FFF2-40B4-BE49-F238E27FC236}">
                    <a16:creationId xmlns:a16="http://schemas.microsoft.com/office/drawing/2014/main" id="{797B1E2D-C006-4317-99CA-4C3886020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Rectangle 75">
                <a:extLst>
                  <a:ext uri="{FF2B5EF4-FFF2-40B4-BE49-F238E27FC236}">
                    <a16:creationId xmlns:a16="http://schemas.microsoft.com/office/drawing/2014/main" id="{3E44D071-34F3-4C47-A036-F82A210F0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Rectangle 76">
                <a:extLst>
                  <a:ext uri="{FF2B5EF4-FFF2-40B4-BE49-F238E27FC236}">
                    <a16:creationId xmlns:a16="http://schemas.microsoft.com/office/drawing/2014/main" id="{C4C13930-83E1-4FDF-B288-338177A48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Rectangle 77">
                <a:extLst>
                  <a:ext uri="{FF2B5EF4-FFF2-40B4-BE49-F238E27FC236}">
                    <a16:creationId xmlns:a16="http://schemas.microsoft.com/office/drawing/2014/main" id="{6F634010-E0D6-40D9-BE52-7232FE5E3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Rectangle 78">
                <a:extLst>
                  <a:ext uri="{FF2B5EF4-FFF2-40B4-BE49-F238E27FC236}">
                    <a16:creationId xmlns:a16="http://schemas.microsoft.com/office/drawing/2014/main" id="{C600A8F9-ECFE-46B6-9B68-96AA6B39F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Rectangle 79">
                <a:extLst>
                  <a:ext uri="{FF2B5EF4-FFF2-40B4-BE49-F238E27FC236}">
                    <a16:creationId xmlns:a16="http://schemas.microsoft.com/office/drawing/2014/main" id="{B12A8537-E93E-44B8-8995-FB6F69756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Rectangle 80">
                <a:extLst>
                  <a:ext uri="{FF2B5EF4-FFF2-40B4-BE49-F238E27FC236}">
                    <a16:creationId xmlns:a16="http://schemas.microsoft.com/office/drawing/2014/main" id="{A7EA82CC-1E57-4182-AACB-986E2917A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8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Rectangle 81">
                <a:extLst>
                  <a:ext uri="{FF2B5EF4-FFF2-40B4-BE49-F238E27FC236}">
                    <a16:creationId xmlns:a16="http://schemas.microsoft.com/office/drawing/2014/main" id="{CE00784F-ABDA-4013-B978-E1A6F8946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8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Rectangle 82">
                <a:extLst>
                  <a:ext uri="{FF2B5EF4-FFF2-40B4-BE49-F238E27FC236}">
                    <a16:creationId xmlns:a16="http://schemas.microsoft.com/office/drawing/2014/main" id="{6AFEA677-1DBC-4CBD-A2DC-4E9B39265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Rectangle 83">
                <a:extLst>
                  <a:ext uri="{FF2B5EF4-FFF2-40B4-BE49-F238E27FC236}">
                    <a16:creationId xmlns:a16="http://schemas.microsoft.com/office/drawing/2014/main" id="{64A79F5C-76A4-4E73-AF12-ECFD7D236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84">
                <a:extLst>
                  <a:ext uri="{FF2B5EF4-FFF2-40B4-BE49-F238E27FC236}">
                    <a16:creationId xmlns:a16="http://schemas.microsoft.com/office/drawing/2014/main" id="{9498BEE6-F6EA-4E8C-BA32-69F95CD4F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8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85">
                <a:extLst>
                  <a:ext uri="{FF2B5EF4-FFF2-40B4-BE49-F238E27FC236}">
                    <a16:creationId xmlns:a16="http://schemas.microsoft.com/office/drawing/2014/main" id="{DD551DE5-45B3-4988-BD4C-D72F51BC0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8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Rectangle 86">
                <a:extLst>
                  <a:ext uri="{FF2B5EF4-FFF2-40B4-BE49-F238E27FC236}">
                    <a16:creationId xmlns:a16="http://schemas.microsoft.com/office/drawing/2014/main" id="{13DD31B7-DADB-4547-9DC6-72C4CFEDE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87">
                <a:extLst>
                  <a:ext uri="{FF2B5EF4-FFF2-40B4-BE49-F238E27FC236}">
                    <a16:creationId xmlns:a16="http://schemas.microsoft.com/office/drawing/2014/main" id="{724D2253-C933-484B-B9AD-9E25AC8F06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Rectangle 88">
                <a:extLst>
                  <a:ext uri="{FF2B5EF4-FFF2-40B4-BE49-F238E27FC236}">
                    <a16:creationId xmlns:a16="http://schemas.microsoft.com/office/drawing/2014/main" id="{7B2F2747-05E2-422B-AADD-88C3E0FBC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89">
                <a:extLst>
                  <a:ext uri="{FF2B5EF4-FFF2-40B4-BE49-F238E27FC236}">
                    <a16:creationId xmlns:a16="http://schemas.microsoft.com/office/drawing/2014/main" id="{B259A41F-51B5-4FDF-ACF5-D841E33FC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Rectangle 90">
                <a:extLst>
                  <a:ext uri="{FF2B5EF4-FFF2-40B4-BE49-F238E27FC236}">
                    <a16:creationId xmlns:a16="http://schemas.microsoft.com/office/drawing/2014/main" id="{D044AFD9-4527-4322-99CD-5869467E3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1283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91">
                <a:extLst>
                  <a:ext uri="{FF2B5EF4-FFF2-40B4-BE49-F238E27FC236}">
                    <a16:creationId xmlns:a16="http://schemas.microsoft.com/office/drawing/2014/main" id="{662F1BBA-D98B-47BC-A164-12AEB633D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1283"/>
                <a:ext cx="130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Rectangle 92">
                <a:extLst>
                  <a:ext uri="{FF2B5EF4-FFF2-40B4-BE49-F238E27FC236}">
                    <a16:creationId xmlns:a16="http://schemas.microsoft.com/office/drawing/2014/main" id="{1364A9E4-2B2B-4087-92E6-BC51B2D43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1265"/>
                <a:ext cx="30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93">
                <a:extLst>
                  <a:ext uri="{FF2B5EF4-FFF2-40B4-BE49-F238E27FC236}">
                    <a16:creationId xmlns:a16="http://schemas.microsoft.com/office/drawing/2014/main" id="{C84DD35B-B5D3-44FC-8709-10334255B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1265"/>
                <a:ext cx="30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Rectangle 94">
                <a:extLst>
                  <a:ext uri="{FF2B5EF4-FFF2-40B4-BE49-F238E27FC236}">
                    <a16:creationId xmlns:a16="http://schemas.microsoft.com/office/drawing/2014/main" id="{38209C0D-7254-4C29-BD4C-AC392CC5C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4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Rectangle 95">
                <a:extLst>
                  <a:ext uri="{FF2B5EF4-FFF2-40B4-BE49-F238E27FC236}">
                    <a16:creationId xmlns:a16="http://schemas.microsoft.com/office/drawing/2014/main" id="{F033FA42-E243-4BDE-82A9-7892A336B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4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96">
                <a:extLst>
                  <a:ext uri="{FF2B5EF4-FFF2-40B4-BE49-F238E27FC236}">
                    <a16:creationId xmlns:a16="http://schemas.microsoft.com/office/drawing/2014/main" id="{9680FB2C-3006-4BB9-863A-A38D987A1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6" y="1283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Rectangle 97">
                <a:extLst>
                  <a:ext uri="{FF2B5EF4-FFF2-40B4-BE49-F238E27FC236}">
                    <a16:creationId xmlns:a16="http://schemas.microsoft.com/office/drawing/2014/main" id="{A683E936-6F78-4DDD-B687-3B19BFD9A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6" y="1283"/>
                <a:ext cx="129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Rectangle 98">
                <a:extLst>
                  <a:ext uri="{FF2B5EF4-FFF2-40B4-BE49-F238E27FC236}">
                    <a16:creationId xmlns:a16="http://schemas.microsoft.com/office/drawing/2014/main" id="{F40560A2-0B83-4ADA-A2F2-BFC466969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4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99">
                <a:extLst>
                  <a:ext uri="{FF2B5EF4-FFF2-40B4-BE49-F238E27FC236}">
                    <a16:creationId xmlns:a16="http://schemas.microsoft.com/office/drawing/2014/main" id="{73F4000A-3154-4FCC-8BC9-82D0058CA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4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Rectangle 100">
                <a:extLst>
                  <a:ext uri="{FF2B5EF4-FFF2-40B4-BE49-F238E27FC236}">
                    <a16:creationId xmlns:a16="http://schemas.microsoft.com/office/drawing/2014/main" id="{5B2C940E-D633-4AAC-BE00-A9987A2D2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3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101">
                <a:extLst>
                  <a:ext uri="{FF2B5EF4-FFF2-40B4-BE49-F238E27FC236}">
                    <a16:creationId xmlns:a16="http://schemas.microsoft.com/office/drawing/2014/main" id="{CEA39ECD-BC0C-47E3-9768-21FBA4653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3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Rectangle 102">
                <a:extLst>
                  <a:ext uri="{FF2B5EF4-FFF2-40B4-BE49-F238E27FC236}">
                    <a16:creationId xmlns:a16="http://schemas.microsoft.com/office/drawing/2014/main" id="{6344D65D-57CC-49C2-AD25-931540892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5" y="1283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Rectangle 103">
                <a:extLst>
                  <a:ext uri="{FF2B5EF4-FFF2-40B4-BE49-F238E27FC236}">
                    <a16:creationId xmlns:a16="http://schemas.microsoft.com/office/drawing/2014/main" id="{0AA706CF-C8DE-4EC0-8D21-3FEAEC2DF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5" y="1283"/>
                <a:ext cx="129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Rectangle 104">
                <a:extLst>
                  <a:ext uri="{FF2B5EF4-FFF2-40B4-BE49-F238E27FC236}">
                    <a16:creationId xmlns:a16="http://schemas.microsoft.com/office/drawing/2014/main" id="{BC3DFD56-05D8-4CB0-ACA7-ABF79D265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2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Rectangle 105">
                <a:extLst>
                  <a:ext uri="{FF2B5EF4-FFF2-40B4-BE49-F238E27FC236}">
                    <a16:creationId xmlns:a16="http://schemas.microsoft.com/office/drawing/2014/main" id="{1A618DA1-5019-4E93-8142-F073A604F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2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106">
                <a:extLst>
                  <a:ext uri="{FF2B5EF4-FFF2-40B4-BE49-F238E27FC236}">
                    <a16:creationId xmlns:a16="http://schemas.microsoft.com/office/drawing/2014/main" id="{BD19AD7B-0E70-4B8A-B3ED-00465B80F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Rectangle 107">
                <a:extLst>
                  <a:ext uri="{FF2B5EF4-FFF2-40B4-BE49-F238E27FC236}">
                    <a16:creationId xmlns:a16="http://schemas.microsoft.com/office/drawing/2014/main" id="{E8DAE6A4-209E-418E-A846-E7B979243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108">
                <a:extLst>
                  <a:ext uri="{FF2B5EF4-FFF2-40B4-BE49-F238E27FC236}">
                    <a16:creationId xmlns:a16="http://schemas.microsoft.com/office/drawing/2014/main" id="{DCCA1C7B-A719-4AF7-971D-0A723DED2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1283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Rectangle 109">
                <a:extLst>
                  <a:ext uri="{FF2B5EF4-FFF2-40B4-BE49-F238E27FC236}">
                    <a16:creationId xmlns:a16="http://schemas.microsoft.com/office/drawing/2014/main" id="{D2BF0761-4220-48FD-8D09-31CBCCF3E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1283"/>
                <a:ext cx="130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110">
                <a:extLst>
                  <a:ext uri="{FF2B5EF4-FFF2-40B4-BE49-F238E27FC236}">
                    <a16:creationId xmlns:a16="http://schemas.microsoft.com/office/drawing/2014/main" id="{7D60D36C-FB05-49C4-B1B6-D2CCC6D6BF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880"/>
                <a:ext cx="60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111">
                <a:extLst>
                  <a:ext uri="{FF2B5EF4-FFF2-40B4-BE49-F238E27FC236}">
                    <a16:creationId xmlns:a16="http://schemas.microsoft.com/office/drawing/2014/main" id="{53BEDC92-7918-4947-B21A-121B46ACEC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734"/>
                <a:ext cx="81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112">
                <a:extLst>
                  <a:ext uri="{FF2B5EF4-FFF2-40B4-BE49-F238E27FC236}">
                    <a16:creationId xmlns:a16="http://schemas.microsoft.com/office/drawing/2014/main" id="{F2130DA2-32EA-4095-BB27-334181CAFC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027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113">
                <a:extLst>
                  <a:ext uri="{FF2B5EF4-FFF2-40B4-BE49-F238E27FC236}">
                    <a16:creationId xmlns:a16="http://schemas.microsoft.com/office/drawing/2014/main" id="{D02E89D1-C553-4703-8FA8-FD8A880E2B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027"/>
                <a:ext cx="60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Line 114">
                <a:extLst>
                  <a:ext uri="{FF2B5EF4-FFF2-40B4-BE49-F238E27FC236}">
                    <a16:creationId xmlns:a16="http://schemas.microsoft.com/office/drawing/2014/main" id="{BBA72D64-FAE2-4329-B894-0D7DFD6C2D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2" y="1174"/>
                <a:ext cx="37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115">
                <a:extLst>
                  <a:ext uri="{FF2B5EF4-FFF2-40B4-BE49-F238E27FC236}">
                    <a16:creationId xmlns:a16="http://schemas.microsoft.com/office/drawing/2014/main" id="{CA420694-D5F9-47E1-853C-4EC8B96DCC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5" y="1320"/>
                <a:ext cx="140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Line 116">
                <a:extLst>
                  <a:ext uri="{FF2B5EF4-FFF2-40B4-BE49-F238E27FC236}">
                    <a16:creationId xmlns:a16="http://schemas.microsoft.com/office/drawing/2014/main" id="{237FA779-3BDD-41AD-9E3A-A298217C45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88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Line 117">
                <a:extLst>
                  <a:ext uri="{FF2B5EF4-FFF2-40B4-BE49-F238E27FC236}">
                    <a16:creationId xmlns:a16="http://schemas.microsoft.com/office/drawing/2014/main" id="{23DFDED6-B374-4DEA-968A-39DD97F2D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18">
                <a:extLst>
                  <a:ext uri="{FF2B5EF4-FFF2-40B4-BE49-F238E27FC236}">
                    <a16:creationId xmlns:a16="http://schemas.microsoft.com/office/drawing/2014/main" id="{36291408-5F40-4582-BCB5-9B5FC5632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Line 119">
                <a:extLst>
                  <a:ext uri="{FF2B5EF4-FFF2-40B4-BE49-F238E27FC236}">
                    <a16:creationId xmlns:a16="http://schemas.microsoft.com/office/drawing/2014/main" id="{77DFBF0E-6846-4D1C-8749-DB6DFB5E76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Line 120">
                <a:extLst>
                  <a:ext uri="{FF2B5EF4-FFF2-40B4-BE49-F238E27FC236}">
                    <a16:creationId xmlns:a16="http://schemas.microsoft.com/office/drawing/2014/main" id="{682E1AB5-4694-4111-8F1D-20014578E0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121">
                <a:extLst>
                  <a:ext uri="{FF2B5EF4-FFF2-40B4-BE49-F238E27FC236}">
                    <a16:creationId xmlns:a16="http://schemas.microsoft.com/office/drawing/2014/main" id="{35AFFE20-618D-4716-AA66-D8BDA15A03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2" y="1320"/>
                <a:ext cx="4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Line 122">
                <a:extLst>
                  <a:ext uri="{FF2B5EF4-FFF2-40B4-BE49-F238E27FC236}">
                    <a16:creationId xmlns:a16="http://schemas.microsoft.com/office/drawing/2014/main" id="{80F9746A-C324-4ED6-91CF-444BF0C3E8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73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Line 123">
                <a:extLst>
                  <a:ext uri="{FF2B5EF4-FFF2-40B4-BE49-F238E27FC236}">
                    <a16:creationId xmlns:a16="http://schemas.microsoft.com/office/drawing/2014/main" id="{9965DA51-0619-4170-8CFA-5424B2CDD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99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Line 124">
                <a:extLst>
                  <a:ext uri="{FF2B5EF4-FFF2-40B4-BE49-F238E27FC236}">
                    <a16:creationId xmlns:a16="http://schemas.microsoft.com/office/drawing/2014/main" id="{326B6EE2-1E16-4D34-8E8D-0C5A3D89C0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9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Rectangle 125">
                <a:extLst>
                  <a:ext uri="{FF2B5EF4-FFF2-40B4-BE49-F238E27FC236}">
                    <a16:creationId xmlns:a16="http://schemas.microsoft.com/office/drawing/2014/main" id="{DB22AA70-7BA8-4481-BAEA-95F04F824C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70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126">
                <a:extLst>
                  <a:ext uri="{FF2B5EF4-FFF2-40B4-BE49-F238E27FC236}">
                    <a16:creationId xmlns:a16="http://schemas.microsoft.com/office/drawing/2014/main" id="{1178A894-5808-495C-B2AB-B7FAB0673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70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Rectangle 127">
                <a:extLst>
                  <a:ext uri="{FF2B5EF4-FFF2-40B4-BE49-F238E27FC236}">
                    <a16:creationId xmlns:a16="http://schemas.microsoft.com/office/drawing/2014/main" id="{579886E4-1BA6-440D-847B-47FF52B5F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846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Rectangle 128">
                <a:extLst>
                  <a:ext uri="{FF2B5EF4-FFF2-40B4-BE49-F238E27FC236}">
                    <a16:creationId xmlns:a16="http://schemas.microsoft.com/office/drawing/2014/main" id="{59B2960E-1417-4F51-8D2F-EE760B382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846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129">
                <a:extLst>
                  <a:ext uri="{FF2B5EF4-FFF2-40B4-BE49-F238E27FC236}">
                    <a16:creationId xmlns:a16="http://schemas.microsoft.com/office/drawing/2014/main" id="{B1409697-33D6-4A28-82AA-C3C979A6E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99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Rectangle 130">
                <a:extLst>
                  <a:ext uri="{FF2B5EF4-FFF2-40B4-BE49-F238E27FC236}">
                    <a16:creationId xmlns:a16="http://schemas.microsoft.com/office/drawing/2014/main" id="{38E34526-25A2-4BCC-BA86-D626A791D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99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Rectangle 131">
                <a:extLst>
                  <a:ext uri="{FF2B5EF4-FFF2-40B4-BE49-F238E27FC236}">
                    <a16:creationId xmlns:a16="http://schemas.microsoft.com/office/drawing/2014/main" id="{8436E7AF-3AE9-4689-ACBF-2A479BFDC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136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Rectangle 132">
                <a:extLst>
                  <a:ext uri="{FF2B5EF4-FFF2-40B4-BE49-F238E27FC236}">
                    <a16:creationId xmlns:a16="http://schemas.microsoft.com/office/drawing/2014/main" id="{549226E5-A1D2-47D7-BF1E-1714DCCD3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136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Rectangle 133">
                <a:extLst>
                  <a:ext uri="{FF2B5EF4-FFF2-40B4-BE49-F238E27FC236}">
                    <a16:creationId xmlns:a16="http://schemas.microsoft.com/office/drawing/2014/main" id="{11479463-78A8-43B4-A815-31ECEA650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28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Rectangle 134">
                <a:extLst>
                  <a:ext uri="{FF2B5EF4-FFF2-40B4-BE49-F238E27FC236}">
                    <a16:creationId xmlns:a16="http://schemas.microsoft.com/office/drawing/2014/main" id="{5D2BCB2B-3776-4321-873F-97275A9D8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28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35">
                <a:extLst>
                  <a:ext uri="{FF2B5EF4-FFF2-40B4-BE49-F238E27FC236}">
                    <a16:creationId xmlns:a16="http://schemas.microsoft.com/office/drawing/2014/main" id="{06B172E0-ACF3-43B2-AFA0-FCBFFBB5A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8" y="75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36">
                <a:extLst>
                  <a:ext uri="{FF2B5EF4-FFF2-40B4-BE49-F238E27FC236}">
                    <a16:creationId xmlns:a16="http://schemas.microsoft.com/office/drawing/2014/main" id="{99F14F98-B42E-41E8-8DBF-977798D36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042"/>
                <a:ext cx="724" cy="571"/>
              </a:xfrm>
              <a:custGeom>
                <a:avLst/>
                <a:gdLst>
                  <a:gd name="T0" fmla="*/ 0 w 724"/>
                  <a:gd name="T1" fmla="*/ 3 h 571"/>
                  <a:gd name="T2" fmla="*/ 721 w 724"/>
                  <a:gd name="T3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4" h="571">
                    <a:moveTo>
                      <a:pt x="0" y="3"/>
                    </a:moveTo>
                    <a:cubicBezTo>
                      <a:pt x="401" y="0"/>
                      <a:pt x="724" y="254"/>
                      <a:pt x="721" y="571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37">
                <a:extLst>
                  <a:ext uri="{FF2B5EF4-FFF2-40B4-BE49-F238E27FC236}">
                    <a16:creationId xmlns:a16="http://schemas.microsoft.com/office/drawing/2014/main" id="{5679D214-8BC9-4A62-876B-07915D712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187"/>
                <a:ext cx="542" cy="426"/>
              </a:xfrm>
              <a:custGeom>
                <a:avLst/>
                <a:gdLst>
                  <a:gd name="T0" fmla="*/ 0 w 542"/>
                  <a:gd name="T1" fmla="*/ 5 h 426"/>
                  <a:gd name="T2" fmla="*/ 536 w 542"/>
                  <a:gd name="T3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2" h="426">
                    <a:moveTo>
                      <a:pt x="0" y="5"/>
                    </a:moveTo>
                    <a:cubicBezTo>
                      <a:pt x="303" y="0"/>
                      <a:pt x="542" y="188"/>
                      <a:pt x="536" y="426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38">
                <a:extLst>
                  <a:ext uri="{FF2B5EF4-FFF2-40B4-BE49-F238E27FC236}">
                    <a16:creationId xmlns:a16="http://schemas.microsoft.com/office/drawing/2014/main" id="{06CAFB20-7E62-4F3E-902D-C8EF07857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332"/>
                <a:ext cx="352" cy="277"/>
              </a:xfrm>
              <a:custGeom>
                <a:avLst/>
                <a:gdLst>
                  <a:gd name="T0" fmla="*/ 0 w 352"/>
                  <a:gd name="T1" fmla="*/ 6 h 277"/>
                  <a:gd name="T2" fmla="*/ 344 w 352"/>
                  <a:gd name="T3" fmla="*/ 277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52" h="277">
                    <a:moveTo>
                      <a:pt x="0" y="6"/>
                    </a:moveTo>
                    <a:cubicBezTo>
                      <a:pt x="198" y="0"/>
                      <a:pt x="352" y="121"/>
                      <a:pt x="344" y="277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Rectangle 139">
                <a:extLst>
                  <a:ext uri="{FF2B5EF4-FFF2-40B4-BE49-F238E27FC236}">
                    <a16:creationId xmlns:a16="http://schemas.microsoft.com/office/drawing/2014/main" id="{E3A5CC81-505D-4B13-90A9-EA59C2F60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701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Rectangle 140">
                <a:extLst>
                  <a:ext uri="{FF2B5EF4-FFF2-40B4-BE49-F238E27FC236}">
                    <a16:creationId xmlns:a16="http://schemas.microsoft.com/office/drawing/2014/main" id="{CB22811D-1C55-4EBC-A5CC-71EB16EC2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701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41">
                <a:extLst>
                  <a:ext uri="{FF2B5EF4-FFF2-40B4-BE49-F238E27FC236}">
                    <a16:creationId xmlns:a16="http://schemas.microsoft.com/office/drawing/2014/main" id="{13C04F2F-BD7E-49E4-9BC1-5920FB771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846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Rectangle 142">
                <a:extLst>
                  <a:ext uri="{FF2B5EF4-FFF2-40B4-BE49-F238E27FC236}">
                    <a16:creationId xmlns:a16="http://schemas.microsoft.com/office/drawing/2014/main" id="{BB4DF8D4-2EDA-4DAB-8D10-039875A1D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846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Rectangle 143">
                <a:extLst>
                  <a:ext uri="{FF2B5EF4-FFF2-40B4-BE49-F238E27FC236}">
                    <a16:creationId xmlns:a16="http://schemas.microsoft.com/office/drawing/2014/main" id="{F7B01BF1-D10E-4E2F-8818-3F627750F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991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Rectangle 144">
                <a:extLst>
                  <a:ext uri="{FF2B5EF4-FFF2-40B4-BE49-F238E27FC236}">
                    <a16:creationId xmlns:a16="http://schemas.microsoft.com/office/drawing/2014/main" id="{B2D848BD-4026-4BC3-8DE3-78BD48D63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991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Rectangle 145">
                <a:extLst>
                  <a:ext uri="{FF2B5EF4-FFF2-40B4-BE49-F238E27FC236}">
                    <a16:creationId xmlns:a16="http://schemas.microsoft.com/office/drawing/2014/main" id="{3C82509E-16EC-44D5-A571-07CB7BBA0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136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46">
                <a:extLst>
                  <a:ext uri="{FF2B5EF4-FFF2-40B4-BE49-F238E27FC236}">
                    <a16:creationId xmlns:a16="http://schemas.microsoft.com/office/drawing/2014/main" id="{A5ADB593-13A9-4E7D-B986-5AD5E14A6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136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Rectangle 147">
                <a:extLst>
                  <a:ext uri="{FF2B5EF4-FFF2-40B4-BE49-F238E27FC236}">
                    <a16:creationId xmlns:a16="http://schemas.microsoft.com/office/drawing/2014/main" id="{A13B273A-6E81-4824-9246-0DD309562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287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Rectangle 148">
                <a:extLst>
                  <a:ext uri="{FF2B5EF4-FFF2-40B4-BE49-F238E27FC236}">
                    <a16:creationId xmlns:a16="http://schemas.microsoft.com/office/drawing/2014/main" id="{3F5103F0-3A94-47CE-A6D9-4186801A6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287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49">
                <a:extLst>
                  <a:ext uri="{FF2B5EF4-FFF2-40B4-BE49-F238E27FC236}">
                    <a16:creationId xmlns:a16="http://schemas.microsoft.com/office/drawing/2014/main" id="{6A5F5523-98A5-448C-9C20-97E3906AD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899"/>
                <a:ext cx="903" cy="710"/>
              </a:xfrm>
              <a:custGeom>
                <a:avLst/>
                <a:gdLst>
                  <a:gd name="T0" fmla="*/ 0 w 903"/>
                  <a:gd name="T1" fmla="*/ 0 h 710"/>
                  <a:gd name="T2" fmla="*/ 903 w 903"/>
                  <a:gd name="T3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03" h="710">
                    <a:moveTo>
                      <a:pt x="0" y="0"/>
                    </a:moveTo>
                    <a:cubicBezTo>
                      <a:pt x="497" y="0"/>
                      <a:pt x="901" y="318"/>
                      <a:pt x="903" y="710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50">
                <a:extLst>
                  <a:ext uri="{FF2B5EF4-FFF2-40B4-BE49-F238E27FC236}">
                    <a16:creationId xmlns:a16="http://schemas.microsoft.com/office/drawing/2014/main" id="{60E9677D-9F69-4EA6-B1F6-6ECB8E00E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739"/>
                <a:ext cx="1103" cy="869"/>
              </a:xfrm>
              <a:custGeom>
                <a:avLst/>
                <a:gdLst>
                  <a:gd name="T0" fmla="*/ 0 w 1103"/>
                  <a:gd name="T1" fmla="*/ 13 h 869"/>
                  <a:gd name="T2" fmla="*/ 1088 w 1103"/>
                  <a:gd name="T3" fmla="*/ 869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03" h="869">
                    <a:moveTo>
                      <a:pt x="0" y="13"/>
                    </a:moveTo>
                    <a:cubicBezTo>
                      <a:pt x="616" y="0"/>
                      <a:pt x="1103" y="383"/>
                      <a:pt x="1088" y="869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151">
                <a:extLst>
                  <a:ext uri="{FF2B5EF4-FFF2-40B4-BE49-F238E27FC236}">
                    <a16:creationId xmlns:a16="http://schemas.microsoft.com/office/drawing/2014/main" id="{5D138573-1857-4FCE-B6B4-9AAEF1CA1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8" y="88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Line 152">
                <a:extLst>
                  <a:ext uri="{FF2B5EF4-FFF2-40B4-BE49-F238E27FC236}">
                    <a16:creationId xmlns:a16="http://schemas.microsoft.com/office/drawing/2014/main" id="{89B047E2-0A20-4EFF-B39E-BCB8C9CF5B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8" y="1027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53">
                <a:extLst>
                  <a:ext uri="{FF2B5EF4-FFF2-40B4-BE49-F238E27FC236}">
                    <a16:creationId xmlns:a16="http://schemas.microsoft.com/office/drawing/2014/main" id="{70C61A0F-B7E5-459F-90FB-746872B912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Line 154">
                <a:extLst>
                  <a:ext uri="{FF2B5EF4-FFF2-40B4-BE49-F238E27FC236}">
                    <a16:creationId xmlns:a16="http://schemas.microsoft.com/office/drawing/2014/main" id="{2E7B8755-E533-47FB-9737-B5E88F2F05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Line 155">
                <a:extLst>
                  <a:ext uri="{FF2B5EF4-FFF2-40B4-BE49-F238E27FC236}">
                    <a16:creationId xmlns:a16="http://schemas.microsoft.com/office/drawing/2014/main" id="{CB7462F4-F1F3-4190-9C01-D8E25019AA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2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56">
                <a:extLst>
                  <a:ext uri="{FF2B5EF4-FFF2-40B4-BE49-F238E27FC236}">
                    <a16:creationId xmlns:a16="http://schemas.microsoft.com/office/drawing/2014/main" id="{8691917C-C36C-46FE-A2A2-71B8CC57D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320"/>
                <a:ext cx="62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157">
                <a:extLst>
                  <a:ext uri="{FF2B5EF4-FFF2-40B4-BE49-F238E27FC236}">
                    <a16:creationId xmlns:a16="http://schemas.microsoft.com/office/drawing/2014/main" id="{69D7A163-4100-44F3-94E2-056D245F08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174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158">
                <a:extLst>
                  <a:ext uri="{FF2B5EF4-FFF2-40B4-BE49-F238E27FC236}">
                    <a16:creationId xmlns:a16="http://schemas.microsoft.com/office/drawing/2014/main" id="{DF3F3276-94DD-4EED-BF2D-082D79B69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027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59">
                <a:extLst>
                  <a:ext uri="{FF2B5EF4-FFF2-40B4-BE49-F238E27FC236}">
                    <a16:creationId xmlns:a16="http://schemas.microsoft.com/office/drawing/2014/main" id="{4DFD520E-4D97-419D-BC67-11988DACA1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880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160">
                <a:extLst>
                  <a:ext uri="{FF2B5EF4-FFF2-40B4-BE49-F238E27FC236}">
                    <a16:creationId xmlns:a16="http://schemas.microsoft.com/office/drawing/2014/main" id="{586FA441-9ED5-4321-B55E-D28CDA8E59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734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161">
                <a:extLst>
                  <a:ext uri="{FF2B5EF4-FFF2-40B4-BE49-F238E27FC236}">
                    <a16:creationId xmlns:a16="http://schemas.microsoft.com/office/drawing/2014/main" id="{2F496173-7752-4A6B-B838-3395BFC456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93" y="1315"/>
                <a:ext cx="506" cy="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62">
                <a:extLst>
                  <a:ext uri="{FF2B5EF4-FFF2-40B4-BE49-F238E27FC236}">
                    <a16:creationId xmlns:a16="http://schemas.microsoft.com/office/drawing/2014/main" id="{A3044D9F-1E81-4DAA-B028-51AF5744DF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734"/>
                <a:ext cx="180" cy="58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163">
                <a:extLst>
                  <a:ext uri="{FF2B5EF4-FFF2-40B4-BE49-F238E27FC236}">
                    <a16:creationId xmlns:a16="http://schemas.microsoft.com/office/drawing/2014/main" id="{B6ACA8A4-F1D2-4419-9287-A2ECC01FF5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880"/>
                <a:ext cx="180" cy="43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164">
                <a:extLst>
                  <a:ext uri="{FF2B5EF4-FFF2-40B4-BE49-F238E27FC236}">
                    <a16:creationId xmlns:a16="http://schemas.microsoft.com/office/drawing/2014/main" id="{ADCDFCC2-4238-466B-99B6-2C4C11136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1027"/>
                <a:ext cx="180" cy="2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65">
                <a:extLst>
                  <a:ext uri="{FF2B5EF4-FFF2-40B4-BE49-F238E27FC236}">
                    <a16:creationId xmlns:a16="http://schemas.microsoft.com/office/drawing/2014/main" id="{629F2613-C770-4AA0-9EBA-F4C2B4594F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1174"/>
                <a:ext cx="180" cy="14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166">
                <a:extLst>
                  <a:ext uri="{FF2B5EF4-FFF2-40B4-BE49-F238E27FC236}">
                    <a16:creationId xmlns:a16="http://schemas.microsoft.com/office/drawing/2014/main" id="{BB38E312-6145-4E30-927C-0B854973E5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9" y="1315"/>
                <a:ext cx="19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Rectangle 168">
                <a:extLst>
                  <a:ext uri="{FF2B5EF4-FFF2-40B4-BE49-F238E27FC236}">
                    <a16:creationId xmlns:a16="http://schemas.microsoft.com/office/drawing/2014/main" id="{AC405138-270A-4ADB-AFB7-00ECD29A0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625"/>
                <a:ext cx="26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</a:rPr>
                  <a:t>Pass 1 </a:t>
                </a:r>
                <a:endPara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" name="Rectangle 178">
                <a:extLst>
                  <a:ext uri="{FF2B5EF4-FFF2-40B4-BE49-F238E27FC236}">
                    <a16:creationId xmlns:a16="http://schemas.microsoft.com/office/drawing/2014/main" id="{7B6C1FCF-274F-43D2-AFFF-150B1E2D3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9" y="1378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5" name="Rectangle 179">
                <a:extLst>
                  <a:ext uri="{FF2B5EF4-FFF2-40B4-BE49-F238E27FC236}">
                    <a16:creationId xmlns:a16="http://schemas.microsoft.com/office/drawing/2014/main" id="{ED6B974D-736D-40E9-8CA4-2AD017217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1" y="1396"/>
                <a:ext cx="8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499 MHz Cavities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6" name="Rectangle 181">
                <a:extLst>
                  <a:ext uri="{FF2B5EF4-FFF2-40B4-BE49-F238E27FC236}">
                    <a16:creationId xmlns:a16="http://schemas.microsoft.com/office/drawing/2014/main" id="{FE84786B-D8AD-4E22-A9F9-9D2C265DA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387"/>
                <a:ext cx="8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750 MHz Cavities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7" name="Rectangle 183">
                <a:extLst>
                  <a:ext uri="{FF2B5EF4-FFF2-40B4-BE49-F238E27FC236}">
                    <a16:creationId xmlns:a16="http://schemas.microsoft.com/office/drawing/2014/main" id="{5532ED22-214D-49B4-AF83-F4AA44403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0" y="729"/>
                <a:ext cx="68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499 MHz Cavities</a:t>
                </a:r>
                <a:endPara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Rectangle 184">
                <a:extLst>
                  <a:ext uri="{FF2B5EF4-FFF2-40B4-BE49-F238E27FC236}">
                    <a16:creationId xmlns:a16="http://schemas.microsoft.com/office/drawing/2014/main" id="{E6E1EE04-E51A-43A4-AF95-6DE074F3B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503"/>
                <a:ext cx="642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RF Separators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" name="Rectangle 185">
                <a:extLst>
                  <a:ext uri="{FF2B5EF4-FFF2-40B4-BE49-F238E27FC236}">
                    <a16:creationId xmlns:a16="http://schemas.microsoft.com/office/drawing/2014/main" id="{45FA2756-4290-4EA8-86B4-3F1A286A8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02"/>
                <a:ext cx="692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Septa Magnets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" name="Rectangle 186">
                <a:extLst>
                  <a:ext uri="{FF2B5EF4-FFF2-40B4-BE49-F238E27FC236}">
                    <a16:creationId xmlns:a16="http://schemas.microsoft.com/office/drawing/2014/main" id="{EA036829-9C78-4FD5-8781-161410020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591"/>
                <a:ext cx="499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YAs      YBs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Freeform 187">
                <a:extLst>
                  <a:ext uri="{FF2B5EF4-FFF2-40B4-BE49-F238E27FC236}">
                    <a16:creationId xmlns:a16="http://schemas.microsoft.com/office/drawing/2014/main" id="{027B52F9-0B56-479A-B1B8-4FEFA3599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1613"/>
                <a:ext cx="70" cy="55"/>
              </a:xfrm>
              <a:custGeom>
                <a:avLst/>
                <a:gdLst>
                  <a:gd name="T0" fmla="*/ 0 w 70"/>
                  <a:gd name="T1" fmla="*/ 0 h 55"/>
                  <a:gd name="T2" fmla="*/ 70 w 70"/>
                  <a:gd name="T3" fmla="*/ 0 h 55"/>
                  <a:gd name="T4" fmla="*/ 35 w 70"/>
                  <a:gd name="T5" fmla="*/ 55 h 55"/>
                  <a:gd name="T6" fmla="*/ 0 w 70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55">
                    <a:moveTo>
                      <a:pt x="0" y="0"/>
                    </a:moveTo>
                    <a:lnTo>
                      <a:pt x="70" y="0"/>
                    </a:lnTo>
                    <a:lnTo>
                      <a:pt x="35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88">
                <a:extLst>
                  <a:ext uri="{FF2B5EF4-FFF2-40B4-BE49-F238E27FC236}">
                    <a16:creationId xmlns:a16="http://schemas.microsoft.com/office/drawing/2014/main" id="{AE68B331-4242-46A8-BF95-9BB172B3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1613"/>
                <a:ext cx="70" cy="55"/>
              </a:xfrm>
              <a:custGeom>
                <a:avLst/>
                <a:gdLst>
                  <a:gd name="T0" fmla="*/ 0 w 70"/>
                  <a:gd name="T1" fmla="*/ 0 h 55"/>
                  <a:gd name="T2" fmla="*/ 70 w 70"/>
                  <a:gd name="T3" fmla="*/ 0 h 55"/>
                  <a:gd name="T4" fmla="*/ 35 w 70"/>
                  <a:gd name="T5" fmla="*/ 55 h 55"/>
                  <a:gd name="T6" fmla="*/ 0 w 70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55">
                    <a:moveTo>
                      <a:pt x="0" y="0"/>
                    </a:moveTo>
                    <a:lnTo>
                      <a:pt x="70" y="0"/>
                    </a:lnTo>
                    <a:lnTo>
                      <a:pt x="35" y="5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Rectangle 189">
                <a:extLst>
                  <a:ext uri="{FF2B5EF4-FFF2-40B4-BE49-F238E27FC236}">
                    <a16:creationId xmlns:a16="http://schemas.microsoft.com/office/drawing/2014/main" id="{3A22BF6A-36B9-4FC9-9313-DF67D1763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8" y="1265"/>
                <a:ext cx="279" cy="11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Rectangle 190">
                <a:extLst>
                  <a:ext uri="{FF2B5EF4-FFF2-40B4-BE49-F238E27FC236}">
                    <a16:creationId xmlns:a16="http://schemas.microsoft.com/office/drawing/2014/main" id="{1D07D497-CBDA-41B2-A25D-F0B10556F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8" y="1265"/>
                <a:ext cx="27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191">
                <a:extLst>
                  <a:ext uri="{FF2B5EF4-FFF2-40B4-BE49-F238E27FC236}">
                    <a16:creationId xmlns:a16="http://schemas.microsoft.com/office/drawing/2014/main" id="{B81F0106-FA4B-4C59-A84C-08790B10D5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77" y="1320"/>
                <a:ext cx="293" cy="12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92">
                <a:extLst>
                  <a:ext uri="{FF2B5EF4-FFF2-40B4-BE49-F238E27FC236}">
                    <a16:creationId xmlns:a16="http://schemas.microsoft.com/office/drawing/2014/main" id="{4975427A-FFC0-42BD-AB48-561EC556EE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77" y="1198"/>
                <a:ext cx="279" cy="12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193">
                <a:extLst>
                  <a:ext uri="{FF2B5EF4-FFF2-40B4-BE49-F238E27FC236}">
                    <a16:creationId xmlns:a16="http://schemas.microsoft.com/office/drawing/2014/main" id="{D0F47E25-86BE-461B-BD97-BE94D02B9A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77" y="132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Rectangle 194">
                <a:extLst>
                  <a:ext uri="{FF2B5EF4-FFF2-40B4-BE49-F238E27FC236}">
                    <a16:creationId xmlns:a16="http://schemas.microsoft.com/office/drawing/2014/main" id="{E056EE13-798B-401E-9906-BB903BEF8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9" y="1118"/>
                <a:ext cx="31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Hall A</a:t>
                </a:r>
                <a:endPara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" name="Rectangle 197">
                <a:extLst>
                  <a:ext uri="{FF2B5EF4-FFF2-40B4-BE49-F238E27FC236}">
                    <a16:creationId xmlns:a16="http://schemas.microsoft.com/office/drawing/2014/main" id="{054D0616-35CA-4EDE-91B6-7CE7CF2767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9" y="1386"/>
                <a:ext cx="562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Lambertson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" name="Rectangle 194">
              <a:extLst>
                <a:ext uri="{FF2B5EF4-FFF2-40B4-BE49-F238E27FC236}">
                  <a16:creationId xmlns:a16="http://schemas.microsoft.com/office/drawing/2014/main" id="{55181BCF-8DBD-4BB8-9096-D56C67813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8776" y="1998662"/>
              <a:ext cx="4921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B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94">
              <a:extLst>
                <a:ext uri="{FF2B5EF4-FFF2-40B4-BE49-F238E27FC236}">
                  <a16:creationId xmlns:a16="http://schemas.microsoft.com/office/drawing/2014/main" id="{A208F470-384A-4CD0-9A69-992916AA4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3933" y="2222500"/>
              <a:ext cx="48571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C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94">
              <a:extLst>
                <a:ext uri="{FF2B5EF4-FFF2-40B4-BE49-F238E27FC236}">
                  <a16:creationId xmlns:a16="http://schemas.microsoft.com/office/drawing/2014/main" id="{54A21E1C-E064-4E6A-81E5-826FB8F2D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6321" y="2655614"/>
              <a:ext cx="50654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D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68">
              <a:extLst>
                <a:ext uri="{FF2B5EF4-FFF2-40B4-BE49-F238E27FC236}">
                  <a16:creationId xmlns:a16="http://schemas.microsoft.com/office/drawing/2014/main" id="{E1F452E3-1E95-44EF-ADC9-BDFFA5E88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6188" y="1219482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2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68">
              <a:extLst>
                <a:ext uri="{FF2B5EF4-FFF2-40B4-BE49-F238E27FC236}">
                  <a16:creationId xmlns:a16="http://schemas.microsoft.com/office/drawing/2014/main" id="{4C06A382-D9DD-469A-A0F7-B72B43BF6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570" y="1921577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5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8">
              <a:extLst>
                <a:ext uri="{FF2B5EF4-FFF2-40B4-BE49-F238E27FC236}">
                  <a16:creationId xmlns:a16="http://schemas.microsoft.com/office/drawing/2014/main" id="{0B9D28B7-D2BF-4ABE-9AC2-6F1F34183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7943" y="1693671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4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8">
              <a:extLst>
                <a:ext uri="{FF2B5EF4-FFF2-40B4-BE49-F238E27FC236}">
                  <a16:creationId xmlns:a16="http://schemas.microsoft.com/office/drawing/2014/main" id="{4E21EF94-6FC2-422E-9075-D6F245FA4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301" y="1458463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3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8338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55914"/>
            <a:ext cx="6281882" cy="40162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1F3713-5283-4529-8168-86DA7CA53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3018" y="2253418"/>
            <a:ext cx="5830382" cy="391878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5777029-D1F1-4EFE-B434-C16272B45A78}"/>
              </a:ext>
            </a:extLst>
          </p:cNvPr>
          <p:cNvSpPr txBox="1">
            <a:spLocks/>
          </p:cNvSpPr>
          <p:nvPr/>
        </p:nvSpPr>
        <p:spPr>
          <a:xfrm>
            <a:off x="1524000" y="0"/>
            <a:ext cx="8991600" cy="6858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9pPr>
          </a:lstStyle>
          <a:p>
            <a:r>
              <a:rPr lang="en-US" kern="0" dirty="0">
                <a:latin typeface="+mn-lt"/>
                <a:cs typeface="Arial" pitchFamily="34" charset="0"/>
              </a:rPr>
              <a:t> Pass 5:  Old vs New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37FCFD-5D96-468F-873F-7807CE061877}"/>
              </a:ext>
            </a:extLst>
          </p:cNvPr>
          <p:cNvSpPr txBox="1"/>
          <p:nvPr/>
        </p:nvSpPr>
        <p:spPr>
          <a:xfrm>
            <a:off x="115381" y="866685"/>
            <a:ext cx="11504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•  One SSA to four Cavities (Pass 5) to one FCC vs One SSA for each cavity </a:t>
            </a:r>
          </a:p>
          <a:p>
            <a:pPr algn="l"/>
            <a:r>
              <a:rPr lang="en-US" sz="2400" dirty="0"/>
              <a:t>•  All cavity’s gradients vector summed vs Independent control each cavity’s gradient </a:t>
            </a:r>
          </a:p>
          <a:p>
            <a:pPr algn="l"/>
            <a:r>
              <a:rPr lang="en-US" sz="2400" dirty="0"/>
              <a:t>•  Cavity phasing mechanically vs cavity phasing from the FCC (LLRF Controls)</a:t>
            </a:r>
          </a:p>
        </p:txBody>
      </p:sp>
    </p:spTree>
    <p:extLst>
      <p:ext uri="{BB962C8B-B14F-4D97-AF65-F5344CB8AC3E}">
        <p14:creationId xmlns:p14="http://schemas.microsoft.com/office/powerpoint/2010/main" val="1551086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"/>
            <a:ext cx="9144000" cy="597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92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+mn-lt"/>
                <a:cs typeface="Arial" pitchFamily="34" charset="0"/>
              </a:rPr>
              <a:t>Outline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1981200" y="798513"/>
            <a:ext cx="8229600" cy="5287962"/>
          </a:xfrm>
        </p:spPr>
        <p:txBody>
          <a:bodyPr>
            <a:normAutofit fontScale="32500" lnSpcReduction="20000"/>
          </a:bodyPr>
          <a:lstStyle/>
          <a:p>
            <a:pPr eaLnBrk="1" hangingPunct="1"/>
            <a:r>
              <a:rPr lang="en-US" sz="6000" dirty="0">
                <a:solidFill>
                  <a:schemeClr val="tx1"/>
                </a:solidFill>
                <a:cs typeface="Arial" pitchFamily="34" charset="0"/>
              </a:rPr>
              <a:t>A Brief CEBAF Separator History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Three Energy Changes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RF Separator Changes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sz="2800" dirty="0">
              <a:solidFill>
                <a:schemeClr val="tx1"/>
              </a:solidFill>
              <a:cs typeface="Arial" pitchFamily="34" charset="0"/>
            </a:endParaRPr>
          </a:p>
          <a:p>
            <a:pPr eaLnBrk="1" hangingPunct="1"/>
            <a:r>
              <a:rPr lang="en-US" sz="7400" dirty="0">
                <a:solidFill>
                  <a:schemeClr val="tx1"/>
                </a:solidFill>
                <a:cs typeface="Arial" pitchFamily="34" charset="0"/>
              </a:rPr>
              <a:t>Operational Challenges Along The Way</a:t>
            </a:r>
          </a:p>
          <a:p>
            <a:pPr eaLnBrk="1" hangingPunct="1"/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Power limit of components, cables &amp; cavities</a:t>
            </a:r>
          </a:p>
          <a:p>
            <a:pPr eaLnBrk="1" hangingPunct="1"/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Single HVPS for all four IOTs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Vector Sum Control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Cavity to Cavity Phasing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sz="4200" dirty="0">
              <a:solidFill>
                <a:schemeClr val="tx1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7400" dirty="0">
                <a:solidFill>
                  <a:schemeClr val="tx1"/>
                </a:solidFill>
                <a:cs typeface="Arial" pitchFamily="34" charset="0"/>
              </a:rPr>
              <a:t>Rationale For Switching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DC Power Supply 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Easier Phasing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6200" dirty="0">
                <a:solidFill>
                  <a:schemeClr val="tx1"/>
                </a:solidFill>
                <a:cs typeface="Arial" pitchFamily="34" charset="0"/>
              </a:rPr>
              <a:t>	•  Quick Recovery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5000" dirty="0">
                <a:solidFill>
                  <a:schemeClr val="accent2"/>
                </a:solidFill>
                <a:cs typeface="Arial" pitchFamily="34" charset="0"/>
              </a:rPr>
              <a:t>	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/>
            <a:r>
              <a:rPr lang="en-US" sz="2800" dirty="0">
                <a:solidFill>
                  <a:schemeClr val="accent2"/>
                </a:solidFill>
                <a:cs typeface="Arial" pitchFamily="34" charset="0"/>
              </a:rPr>
              <a:t>	</a:t>
            </a: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/>
            <a:r>
              <a:rPr lang="en-US" sz="2800" dirty="0">
                <a:cs typeface="Arial" pitchFamily="34" charset="0"/>
              </a:rPr>
              <a:t>	</a:t>
            </a:r>
          </a:p>
          <a:p>
            <a:pPr eaLnBrk="1" hangingPunct="1"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BA6592-BD37-4C9F-822C-891B4B99B3F0}"/>
              </a:ext>
            </a:extLst>
          </p:cNvPr>
          <p:cNvSpPr txBox="1">
            <a:spLocks/>
          </p:cNvSpPr>
          <p:nvPr/>
        </p:nvSpPr>
        <p:spPr>
          <a:xfrm>
            <a:off x="1524000" y="0"/>
            <a:ext cx="8991600" cy="6858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9pPr>
          </a:lstStyle>
          <a:p>
            <a:r>
              <a:rPr lang="en-US" kern="0" dirty="0">
                <a:latin typeface="+mn-lt"/>
                <a:cs typeface="Arial" pitchFamily="34" charset="0"/>
              </a:rPr>
              <a:t> 2019 Downtime Stats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9D6FA72-CDEE-4659-A0BD-4E0492ABF16D}"/>
              </a:ext>
            </a:extLst>
          </p:cNvPr>
          <p:cNvGrpSpPr/>
          <p:nvPr/>
        </p:nvGrpSpPr>
        <p:grpSpPr>
          <a:xfrm>
            <a:off x="228600" y="851263"/>
            <a:ext cx="5610225" cy="3317875"/>
            <a:chOff x="1657350" y="833438"/>
            <a:chExt cx="5610225" cy="3317875"/>
          </a:xfrm>
        </p:grpSpPr>
        <p:grpSp>
          <p:nvGrpSpPr>
            <p:cNvPr id="3" name="Group 4">
              <a:extLst>
                <a:ext uri="{FF2B5EF4-FFF2-40B4-BE49-F238E27FC236}">
                  <a16:creationId xmlns:a16="http://schemas.microsoft.com/office/drawing/2014/main" id="{6FB453FE-F9E7-4516-A816-750EC6BAAB4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57350" y="833438"/>
              <a:ext cx="5610225" cy="3317875"/>
              <a:chOff x="1044" y="525"/>
              <a:chExt cx="3534" cy="2090"/>
            </a:xfrm>
          </p:grpSpPr>
          <p:sp>
            <p:nvSpPr>
              <p:cNvPr id="5" name="AutoShape 3">
                <a:extLst>
                  <a:ext uri="{FF2B5EF4-FFF2-40B4-BE49-F238E27FC236}">
                    <a16:creationId xmlns:a16="http://schemas.microsoft.com/office/drawing/2014/main" id="{EF3BD7A0-0D22-4420-86E9-0F6490A3F87A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046" y="528"/>
                <a:ext cx="2726" cy="20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C015F24-C2B9-428E-8936-292A3DABC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4" y="525"/>
                <a:ext cx="2726" cy="20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7DF4FCBA-A889-45D5-AFAA-2B89307AB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0" y="917"/>
                <a:ext cx="2525" cy="1123"/>
              </a:xfrm>
              <a:custGeom>
                <a:avLst/>
                <a:gdLst>
                  <a:gd name="T0" fmla="*/ 0 w 2525"/>
                  <a:gd name="T1" fmla="*/ 1123 h 1123"/>
                  <a:gd name="T2" fmla="*/ 2525 w 2525"/>
                  <a:gd name="T3" fmla="*/ 1123 h 1123"/>
                  <a:gd name="T4" fmla="*/ 0 w 2525"/>
                  <a:gd name="T5" fmla="*/ 900 h 1123"/>
                  <a:gd name="T6" fmla="*/ 2525 w 2525"/>
                  <a:gd name="T7" fmla="*/ 900 h 1123"/>
                  <a:gd name="T8" fmla="*/ 0 w 2525"/>
                  <a:gd name="T9" fmla="*/ 672 h 1123"/>
                  <a:gd name="T10" fmla="*/ 2525 w 2525"/>
                  <a:gd name="T11" fmla="*/ 672 h 1123"/>
                  <a:gd name="T12" fmla="*/ 0 w 2525"/>
                  <a:gd name="T13" fmla="*/ 450 h 1123"/>
                  <a:gd name="T14" fmla="*/ 2525 w 2525"/>
                  <a:gd name="T15" fmla="*/ 450 h 1123"/>
                  <a:gd name="T16" fmla="*/ 0 w 2525"/>
                  <a:gd name="T17" fmla="*/ 222 h 1123"/>
                  <a:gd name="T18" fmla="*/ 2525 w 2525"/>
                  <a:gd name="T19" fmla="*/ 222 h 1123"/>
                  <a:gd name="T20" fmla="*/ 0 w 2525"/>
                  <a:gd name="T21" fmla="*/ 0 h 1123"/>
                  <a:gd name="T22" fmla="*/ 2525 w 2525"/>
                  <a:gd name="T23" fmla="*/ 0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25" h="1123">
                    <a:moveTo>
                      <a:pt x="0" y="1123"/>
                    </a:moveTo>
                    <a:lnTo>
                      <a:pt x="2525" y="1123"/>
                    </a:lnTo>
                    <a:moveTo>
                      <a:pt x="0" y="900"/>
                    </a:moveTo>
                    <a:lnTo>
                      <a:pt x="2525" y="900"/>
                    </a:lnTo>
                    <a:moveTo>
                      <a:pt x="0" y="672"/>
                    </a:moveTo>
                    <a:lnTo>
                      <a:pt x="2525" y="672"/>
                    </a:lnTo>
                    <a:moveTo>
                      <a:pt x="0" y="450"/>
                    </a:moveTo>
                    <a:lnTo>
                      <a:pt x="2525" y="450"/>
                    </a:lnTo>
                    <a:moveTo>
                      <a:pt x="0" y="222"/>
                    </a:moveTo>
                    <a:lnTo>
                      <a:pt x="2525" y="222"/>
                    </a:lnTo>
                    <a:moveTo>
                      <a:pt x="0" y="0"/>
                    </a:moveTo>
                    <a:lnTo>
                      <a:pt x="2525" y="0"/>
                    </a:lnTo>
                  </a:path>
                </a:pathLst>
              </a:custGeom>
              <a:noFill/>
              <a:ln w="6350" cap="flat">
                <a:solidFill>
                  <a:srgbClr val="D9D9D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7">
                <a:extLst>
                  <a:ext uri="{FF2B5EF4-FFF2-40B4-BE49-F238E27FC236}">
                    <a16:creationId xmlns:a16="http://schemas.microsoft.com/office/drawing/2014/main" id="{32705576-F6C4-4507-B062-2E69A45D06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3" y="1742"/>
                <a:ext cx="236" cy="523"/>
              </a:xfrm>
              <a:prstGeom prst="rect">
                <a:avLst/>
              </a:pr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id="{5870F1A8-B747-4C4E-82D4-2C7F164E8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2070"/>
                <a:ext cx="232" cy="195"/>
              </a:xfrm>
              <a:prstGeom prst="rect">
                <a:avLst/>
              </a:pr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Rectangle 9">
                <a:extLst>
                  <a:ext uri="{FF2B5EF4-FFF2-40B4-BE49-F238E27FC236}">
                    <a16:creationId xmlns:a16="http://schemas.microsoft.com/office/drawing/2014/main" id="{76ABB3F3-F4AD-47F2-9164-1D2B1DD57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" y="1831"/>
                <a:ext cx="236" cy="434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Rectangle 10">
                <a:extLst>
                  <a:ext uri="{FF2B5EF4-FFF2-40B4-BE49-F238E27FC236}">
                    <a16:creationId xmlns:a16="http://schemas.microsoft.com/office/drawing/2014/main" id="{E4841ADC-7F35-4D3E-AB76-8518D562C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5" y="1670"/>
                <a:ext cx="235" cy="59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1">
                <a:extLst>
                  <a:ext uri="{FF2B5EF4-FFF2-40B4-BE49-F238E27FC236}">
                    <a16:creationId xmlns:a16="http://schemas.microsoft.com/office/drawing/2014/main" id="{445633E6-A5C7-4576-8639-150EF54D2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3" y="1042"/>
                <a:ext cx="232" cy="1223"/>
              </a:xfrm>
              <a:prstGeom prst="rect">
                <a:avLst/>
              </a:prstGeom>
              <a:solidFill>
                <a:srgbClr val="4472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2">
                <a:extLst>
                  <a:ext uri="{FF2B5EF4-FFF2-40B4-BE49-F238E27FC236}">
                    <a16:creationId xmlns:a16="http://schemas.microsoft.com/office/drawing/2014/main" id="{704C6790-0ED3-4569-BDD1-CD4DCF296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8" y="1998"/>
                <a:ext cx="235" cy="267"/>
              </a:xfrm>
              <a:prstGeom prst="rect">
                <a:avLst/>
              </a:prstGeom>
              <a:solidFill>
                <a:srgbClr val="70A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13">
                <a:extLst>
                  <a:ext uri="{FF2B5EF4-FFF2-40B4-BE49-F238E27FC236}">
                    <a16:creationId xmlns:a16="http://schemas.microsoft.com/office/drawing/2014/main" id="{9E04C1E4-5D59-418E-9485-DF0745359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0" y="2268"/>
                <a:ext cx="2525" cy="0"/>
              </a:xfrm>
              <a:prstGeom prst="line">
                <a:avLst/>
              </a:prstGeom>
              <a:noFill/>
              <a:ln w="6350" cap="flat">
                <a:solidFill>
                  <a:srgbClr val="D9D9D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4044408E-9C69-41FE-8577-6957EB2B2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" y="1584"/>
                <a:ext cx="145" cy="298"/>
              </a:xfrm>
              <a:custGeom>
                <a:avLst/>
                <a:gdLst>
                  <a:gd name="T0" fmla="*/ 0 w 145"/>
                  <a:gd name="T1" fmla="*/ 0 h 298"/>
                  <a:gd name="T2" fmla="*/ 24 w 145"/>
                  <a:gd name="T3" fmla="*/ 0 h 298"/>
                  <a:gd name="T4" fmla="*/ 24 w 145"/>
                  <a:gd name="T5" fmla="*/ 0 h 298"/>
                  <a:gd name="T6" fmla="*/ 61 w 145"/>
                  <a:gd name="T7" fmla="*/ 0 h 298"/>
                  <a:gd name="T8" fmla="*/ 145 w 145"/>
                  <a:gd name="T9" fmla="*/ 0 h 298"/>
                  <a:gd name="T10" fmla="*/ 145 w 145"/>
                  <a:gd name="T11" fmla="*/ 78 h 298"/>
                  <a:gd name="T12" fmla="*/ 145 w 145"/>
                  <a:gd name="T13" fmla="*/ 78 h 298"/>
                  <a:gd name="T14" fmla="*/ 145 w 145"/>
                  <a:gd name="T15" fmla="*/ 111 h 298"/>
                  <a:gd name="T16" fmla="*/ 145 w 145"/>
                  <a:gd name="T17" fmla="*/ 133 h 298"/>
                  <a:gd name="T18" fmla="*/ 61 w 145"/>
                  <a:gd name="T19" fmla="*/ 133 h 298"/>
                  <a:gd name="T20" fmla="*/ 73 w 145"/>
                  <a:gd name="T21" fmla="*/ 298 h 298"/>
                  <a:gd name="T22" fmla="*/ 24 w 145"/>
                  <a:gd name="T23" fmla="*/ 133 h 298"/>
                  <a:gd name="T24" fmla="*/ 0 w 145"/>
                  <a:gd name="T25" fmla="*/ 133 h 298"/>
                  <a:gd name="T26" fmla="*/ 0 w 145"/>
                  <a:gd name="T27" fmla="*/ 111 h 298"/>
                  <a:gd name="T28" fmla="*/ 0 w 145"/>
                  <a:gd name="T29" fmla="*/ 78 h 298"/>
                  <a:gd name="T30" fmla="*/ 0 w 145"/>
                  <a:gd name="T31" fmla="*/ 78 h 298"/>
                  <a:gd name="T32" fmla="*/ 0 w 145"/>
                  <a:gd name="T3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5" h="298">
                    <a:moveTo>
                      <a:pt x="0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61" y="0"/>
                    </a:lnTo>
                    <a:lnTo>
                      <a:pt x="145" y="0"/>
                    </a:lnTo>
                    <a:lnTo>
                      <a:pt x="145" y="78"/>
                    </a:lnTo>
                    <a:lnTo>
                      <a:pt x="145" y="78"/>
                    </a:lnTo>
                    <a:lnTo>
                      <a:pt x="145" y="111"/>
                    </a:lnTo>
                    <a:lnTo>
                      <a:pt x="145" y="133"/>
                    </a:lnTo>
                    <a:lnTo>
                      <a:pt x="61" y="133"/>
                    </a:lnTo>
                    <a:lnTo>
                      <a:pt x="73" y="298"/>
                    </a:lnTo>
                    <a:lnTo>
                      <a:pt x="24" y="133"/>
                    </a:lnTo>
                    <a:lnTo>
                      <a:pt x="0" y="133"/>
                    </a:lnTo>
                    <a:lnTo>
                      <a:pt x="0" y="111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id="{A4A3E8B3-8FDC-4B66-B74B-56422C053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" y="1584"/>
                <a:ext cx="145" cy="298"/>
              </a:xfrm>
              <a:custGeom>
                <a:avLst/>
                <a:gdLst>
                  <a:gd name="T0" fmla="*/ 0 w 145"/>
                  <a:gd name="T1" fmla="*/ 0 h 298"/>
                  <a:gd name="T2" fmla="*/ 24 w 145"/>
                  <a:gd name="T3" fmla="*/ 0 h 298"/>
                  <a:gd name="T4" fmla="*/ 24 w 145"/>
                  <a:gd name="T5" fmla="*/ 0 h 298"/>
                  <a:gd name="T6" fmla="*/ 61 w 145"/>
                  <a:gd name="T7" fmla="*/ 0 h 298"/>
                  <a:gd name="T8" fmla="*/ 145 w 145"/>
                  <a:gd name="T9" fmla="*/ 0 h 298"/>
                  <a:gd name="T10" fmla="*/ 145 w 145"/>
                  <a:gd name="T11" fmla="*/ 78 h 298"/>
                  <a:gd name="T12" fmla="*/ 145 w 145"/>
                  <a:gd name="T13" fmla="*/ 78 h 298"/>
                  <a:gd name="T14" fmla="*/ 145 w 145"/>
                  <a:gd name="T15" fmla="*/ 111 h 298"/>
                  <a:gd name="T16" fmla="*/ 145 w 145"/>
                  <a:gd name="T17" fmla="*/ 133 h 298"/>
                  <a:gd name="T18" fmla="*/ 61 w 145"/>
                  <a:gd name="T19" fmla="*/ 133 h 298"/>
                  <a:gd name="T20" fmla="*/ 73 w 145"/>
                  <a:gd name="T21" fmla="*/ 298 h 298"/>
                  <a:gd name="T22" fmla="*/ 24 w 145"/>
                  <a:gd name="T23" fmla="*/ 133 h 298"/>
                  <a:gd name="T24" fmla="*/ 0 w 145"/>
                  <a:gd name="T25" fmla="*/ 133 h 298"/>
                  <a:gd name="T26" fmla="*/ 0 w 145"/>
                  <a:gd name="T27" fmla="*/ 111 h 298"/>
                  <a:gd name="T28" fmla="*/ 0 w 145"/>
                  <a:gd name="T29" fmla="*/ 78 h 298"/>
                  <a:gd name="T30" fmla="*/ 0 w 145"/>
                  <a:gd name="T31" fmla="*/ 78 h 298"/>
                  <a:gd name="T32" fmla="*/ 0 w 145"/>
                  <a:gd name="T3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5" h="298">
                    <a:moveTo>
                      <a:pt x="0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61" y="0"/>
                    </a:lnTo>
                    <a:lnTo>
                      <a:pt x="145" y="0"/>
                    </a:lnTo>
                    <a:lnTo>
                      <a:pt x="145" y="78"/>
                    </a:lnTo>
                    <a:lnTo>
                      <a:pt x="145" y="78"/>
                    </a:lnTo>
                    <a:lnTo>
                      <a:pt x="145" y="111"/>
                    </a:lnTo>
                    <a:lnTo>
                      <a:pt x="145" y="133"/>
                    </a:lnTo>
                    <a:lnTo>
                      <a:pt x="61" y="133"/>
                    </a:lnTo>
                    <a:lnTo>
                      <a:pt x="73" y="298"/>
                    </a:lnTo>
                    <a:lnTo>
                      <a:pt x="24" y="133"/>
                    </a:lnTo>
                    <a:lnTo>
                      <a:pt x="0" y="133"/>
                    </a:lnTo>
                    <a:lnTo>
                      <a:pt x="0" y="111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FBFB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16">
                <a:extLst>
                  <a:ext uri="{FF2B5EF4-FFF2-40B4-BE49-F238E27FC236}">
                    <a16:creationId xmlns:a16="http://schemas.microsoft.com/office/drawing/2014/main" id="{681CC634-35E5-49CB-800E-406B7F78D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1601"/>
                <a:ext cx="161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4.66</a:t>
                </a:r>
                <a:endParaRPr kumimoji="0" lang="en-US" altLang="en-US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id="{6C7AB8CC-BA0B-47FF-ABB7-640344DCB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7" y="1912"/>
                <a:ext cx="145" cy="285"/>
              </a:xfrm>
              <a:custGeom>
                <a:avLst/>
                <a:gdLst>
                  <a:gd name="T0" fmla="*/ 0 w 145"/>
                  <a:gd name="T1" fmla="*/ 0 h 285"/>
                  <a:gd name="T2" fmla="*/ 24 w 145"/>
                  <a:gd name="T3" fmla="*/ 0 h 285"/>
                  <a:gd name="T4" fmla="*/ 24 w 145"/>
                  <a:gd name="T5" fmla="*/ 0 h 285"/>
                  <a:gd name="T6" fmla="*/ 60 w 145"/>
                  <a:gd name="T7" fmla="*/ 0 h 285"/>
                  <a:gd name="T8" fmla="*/ 145 w 145"/>
                  <a:gd name="T9" fmla="*/ 0 h 285"/>
                  <a:gd name="T10" fmla="*/ 145 w 145"/>
                  <a:gd name="T11" fmla="*/ 75 h 285"/>
                  <a:gd name="T12" fmla="*/ 145 w 145"/>
                  <a:gd name="T13" fmla="*/ 75 h 285"/>
                  <a:gd name="T14" fmla="*/ 145 w 145"/>
                  <a:gd name="T15" fmla="*/ 106 h 285"/>
                  <a:gd name="T16" fmla="*/ 145 w 145"/>
                  <a:gd name="T17" fmla="*/ 128 h 285"/>
                  <a:gd name="T18" fmla="*/ 60 w 145"/>
                  <a:gd name="T19" fmla="*/ 128 h 285"/>
                  <a:gd name="T20" fmla="*/ 72 w 145"/>
                  <a:gd name="T21" fmla="*/ 285 h 285"/>
                  <a:gd name="T22" fmla="*/ 24 w 145"/>
                  <a:gd name="T23" fmla="*/ 128 h 285"/>
                  <a:gd name="T24" fmla="*/ 0 w 145"/>
                  <a:gd name="T25" fmla="*/ 128 h 285"/>
                  <a:gd name="T26" fmla="*/ 0 w 145"/>
                  <a:gd name="T27" fmla="*/ 106 h 285"/>
                  <a:gd name="T28" fmla="*/ 0 w 145"/>
                  <a:gd name="T29" fmla="*/ 75 h 285"/>
                  <a:gd name="T30" fmla="*/ 0 w 145"/>
                  <a:gd name="T31" fmla="*/ 75 h 285"/>
                  <a:gd name="T32" fmla="*/ 0 w 145"/>
                  <a:gd name="T3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5" h="285">
                    <a:moveTo>
                      <a:pt x="0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60" y="0"/>
                    </a:lnTo>
                    <a:lnTo>
                      <a:pt x="145" y="0"/>
                    </a:lnTo>
                    <a:lnTo>
                      <a:pt x="145" y="75"/>
                    </a:lnTo>
                    <a:lnTo>
                      <a:pt x="145" y="75"/>
                    </a:lnTo>
                    <a:lnTo>
                      <a:pt x="145" y="106"/>
                    </a:lnTo>
                    <a:lnTo>
                      <a:pt x="145" y="128"/>
                    </a:lnTo>
                    <a:lnTo>
                      <a:pt x="60" y="128"/>
                    </a:lnTo>
                    <a:lnTo>
                      <a:pt x="72" y="285"/>
                    </a:lnTo>
                    <a:lnTo>
                      <a:pt x="24" y="128"/>
                    </a:lnTo>
                    <a:lnTo>
                      <a:pt x="0" y="128"/>
                    </a:lnTo>
                    <a:lnTo>
                      <a:pt x="0" y="10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id="{1EBF3CEC-F0C7-4C73-857A-3109BCF388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7" y="1912"/>
                <a:ext cx="145" cy="285"/>
              </a:xfrm>
              <a:custGeom>
                <a:avLst/>
                <a:gdLst>
                  <a:gd name="T0" fmla="*/ 0 w 145"/>
                  <a:gd name="T1" fmla="*/ 0 h 285"/>
                  <a:gd name="T2" fmla="*/ 24 w 145"/>
                  <a:gd name="T3" fmla="*/ 0 h 285"/>
                  <a:gd name="T4" fmla="*/ 24 w 145"/>
                  <a:gd name="T5" fmla="*/ 0 h 285"/>
                  <a:gd name="T6" fmla="*/ 60 w 145"/>
                  <a:gd name="T7" fmla="*/ 0 h 285"/>
                  <a:gd name="T8" fmla="*/ 145 w 145"/>
                  <a:gd name="T9" fmla="*/ 0 h 285"/>
                  <a:gd name="T10" fmla="*/ 145 w 145"/>
                  <a:gd name="T11" fmla="*/ 75 h 285"/>
                  <a:gd name="T12" fmla="*/ 145 w 145"/>
                  <a:gd name="T13" fmla="*/ 75 h 285"/>
                  <a:gd name="T14" fmla="*/ 145 w 145"/>
                  <a:gd name="T15" fmla="*/ 106 h 285"/>
                  <a:gd name="T16" fmla="*/ 145 w 145"/>
                  <a:gd name="T17" fmla="*/ 128 h 285"/>
                  <a:gd name="T18" fmla="*/ 60 w 145"/>
                  <a:gd name="T19" fmla="*/ 128 h 285"/>
                  <a:gd name="T20" fmla="*/ 72 w 145"/>
                  <a:gd name="T21" fmla="*/ 285 h 285"/>
                  <a:gd name="T22" fmla="*/ 24 w 145"/>
                  <a:gd name="T23" fmla="*/ 128 h 285"/>
                  <a:gd name="T24" fmla="*/ 0 w 145"/>
                  <a:gd name="T25" fmla="*/ 128 h 285"/>
                  <a:gd name="T26" fmla="*/ 0 w 145"/>
                  <a:gd name="T27" fmla="*/ 106 h 285"/>
                  <a:gd name="T28" fmla="*/ 0 w 145"/>
                  <a:gd name="T29" fmla="*/ 75 h 285"/>
                  <a:gd name="T30" fmla="*/ 0 w 145"/>
                  <a:gd name="T31" fmla="*/ 75 h 285"/>
                  <a:gd name="T32" fmla="*/ 0 w 145"/>
                  <a:gd name="T3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5" h="285">
                    <a:moveTo>
                      <a:pt x="0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60" y="0"/>
                    </a:lnTo>
                    <a:lnTo>
                      <a:pt x="145" y="0"/>
                    </a:lnTo>
                    <a:lnTo>
                      <a:pt x="145" y="75"/>
                    </a:lnTo>
                    <a:lnTo>
                      <a:pt x="145" y="75"/>
                    </a:lnTo>
                    <a:lnTo>
                      <a:pt x="145" y="106"/>
                    </a:lnTo>
                    <a:lnTo>
                      <a:pt x="145" y="128"/>
                    </a:lnTo>
                    <a:lnTo>
                      <a:pt x="60" y="128"/>
                    </a:lnTo>
                    <a:lnTo>
                      <a:pt x="72" y="285"/>
                    </a:lnTo>
                    <a:lnTo>
                      <a:pt x="24" y="128"/>
                    </a:lnTo>
                    <a:lnTo>
                      <a:pt x="0" y="128"/>
                    </a:lnTo>
                    <a:lnTo>
                      <a:pt x="0" y="10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FBFB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9">
                <a:extLst>
                  <a:ext uri="{FF2B5EF4-FFF2-40B4-BE49-F238E27FC236}">
                    <a16:creationId xmlns:a16="http://schemas.microsoft.com/office/drawing/2014/main" id="{1BA8E647-C239-4D6F-B98C-77728DDE6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1" y="1930"/>
                <a:ext cx="173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+mn-lt"/>
                  </a:rPr>
                  <a:t>2.75</a:t>
                </a:r>
                <a:endParaRPr kumimoji="0" lang="en-US" altLang="en-US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22" name="Freeform 20">
                <a:extLst>
                  <a:ext uri="{FF2B5EF4-FFF2-40B4-BE49-F238E27FC236}">
                    <a16:creationId xmlns:a16="http://schemas.microsoft.com/office/drawing/2014/main" id="{3983BA7C-B36B-4F99-9459-9E10C1A32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1673"/>
                <a:ext cx="146" cy="298"/>
              </a:xfrm>
              <a:custGeom>
                <a:avLst/>
                <a:gdLst>
                  <a:gd name="T0" fmla="*/ 0 w 146"/>
                  <a:gd name="T1" fmla="*/ 0 h 298"/>
                  <a:gd name="T2" fmla="*/ 25 w 146"/>
                  <a:gd name="T3" fmla="*/ 0 h 298"/>
                  <a:gd name="T4" fmla="*/ 25 w 146"/>
                  <a:gd name="T5" fmla="*/ 0 h 298"/>
                  <a:gd name="T6" fmla="*/ 61 w 146"/>
                  <a:gd name="T7" fmla="*/ 0 h 298"/>
                  <a:gd name="T8" fmla="*/ 146 w 146"/>
                  <a:gd name="T9" fmla="*/ 0 h 298"/>
                  <a:gd name="T10" fmla="*/ 146 w 146"/>
                  <a:gd name="T11" fmla="*/ 78 h 298"/>
                  <a:gd name="T12" fmla="*/ 146 w 146"/>
                  <a:gd name="T13" fmla="*/ 78 h 298"/>
                  <a:gd name="T14" fmla="*/ 146 w 146"/>
                  <a:gd name="T15" fmla="*/ 111 h 298"/>
                  <a:gd name="T16" fmla="*/ 146 w 146"/>
                  <a:gd name="T17" fmla="*/ 133 h 298"/>
                  <a:gd name="T18" fmla="*/ 61 w 146"/>
                  <a:gd name="T19" fmla="*/ 133 h 298"/>
                  <a:gd name="T20" fmla="*/ 73 w 146"/>
                  <a:gd name="T21" fmla="*/ 298 h 298"/>
                  <a:gd name="T22" fmla="*/ 25 w 146"/>
                  <a:gd name="T23" fmla="*/ 133 h 298"/>
                  <a:gd name="T24" fmla="*/ 0 w 146"/>
                  <a:gd name="T25" fmla="*/ 133 h 298"/>
                  <a:gd name="T26" fmla="*/ 0 w 146"/>
                  <a:gd name="T27" fmla="*/ 111 h 298"/>
                  <a:gd name="T28" fmla="*/ 0 w 146"/>
                  <a:gd name="T29" fmla="*/ 78 h 298"/>
                  <a:gd name="T30" fmla="*/ 0 w 146"/>
                  <a:gd name="T31" fmla="*/ 78 h 298"/>
                  <a:gd name="T32" fmla="*/ 0 w 146"/>
                  <a:gd name="T3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6" h="298">
                    <a:moveTo>
                      <a:pt x="0" y="0"/>
                    </a:moveTo>
                    <a:lnTo>
                      <a:pt x="25" y="0"/>
                    </a:lnTo>
                    <a:lnTo>
                      <a:pt x="25" y="0"/>
                    </a:lnTo>
                    <a:lnTo>
                      <a:pt x="61" y="0"/>
                    </a:lnTo>
                    <a:lnTo>
                      <a:pt x="146" y="0"/>
                    </a:lnTo>
                    <a:lnTo>
                      <a:pt x="146" y="78"/>
                    </a:lnTo>
                    <a:lnTo>
                      <a:pt x="146" y="78"/>
                    </a:lnTo>
                    <a:lnTo>
                      <a:pt x="146" y="111"/>
                    </a:lnTo>
                    <a:lnTo>
                      <a:pt x="146" y="133"/>
                    </a:lnTo>
                    <a:lnTo>
                      <a:pt x="61" y="133"/>
                    </a:lnTo>
                    <a:lnTo>
                      <a:pt x="73" y="298"/>
                    </a:lnTo>
                    <a:lnTo>
                      <a:pt x="25" y="133"/>
                    </a:lnTo>
                    <a:lnTo>
                      <a:pt x="0" y="133"/>
                    </a:lnTo>
                    <a:lnTo>
                      <a:pt x="0" y="111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1">
                <a:extLst>
                  <a:ext uri="{FF2B5EF4-FFF2-40B4-BE49-F238E27FC236}">
                    <a16:creationId xmlns:a16="http://schemas.microsoft.com/office/drawing/2014/main" id="{6B45DA03-C5CA-4C21-B3FA-5B21A080E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1673"/>
                <a:ext cx="146" cy="298"/>
              </a:xfrm>
              <a:custGeom>
                <a:avLst/>
                <a:gdLst>
                  <a:gd name="T0" fmla="*/ 0 w 146"/>
                  <a:gd name="T1" fmla="*/ 0 h 298"/>
                  <a:gd name="T2" fmla="*/ 25 w 146"/>
                  <a:gd name="T3" fmla="*/ 0 h 298"/>
                  <a:gd name="T4" fmla="*/ 25 w 146"/>
                  <a:gd name="T5" fmla="*/ 0 h 298"/>
                  <a:gd name="T6" fmla="*/ 61 w 146"/>
                  <a:gd name="T7" fmla="*/ 0 h 298"/>
                  <a:gd name="T8" fmla="*/ 146 w 146"/>
                  <a:gd name="T9" fmla="*/ 0 h 298"/>
                  <a:gd name="T10" fmla="*/ 146 w 146"/>
                  <a:gd name="T11" fmla="*/ 78 h 298"/>
                  <a:gd name="T12" fmla="*/ 146 w 146"/>
                  <a:gd name="T13" fmla="*/ 78 h 298"/>
                  <a:gd name="T14" fmla="*/ 146 w 146"/>
                  <a:gd name="T15" fmla="*/ 111 h 298"/>
                  <a:gd name="T16" fmla="*/ 146 w 146"/>
                  <a:gd name="T17" fmla="*/ 133 h 298"/>
                  <a:gd name="T18" fmla="*/ 61 w 146"/>
                  <a:gd name="T19" fmla="*/ 133 h 298"/>
                  <a:gd name="T20" fmla="*/ 73 w 146"/>
                  <a:gd name="T21" fmla="*/ 298 h 298"/>
                  <a:gd name="T22" fmla="*/ 25 w 146"/>
                  <a:gd name="T23" fmla="*/ 133 h 298"/>
                  <a:gd name="T24" fmla="*/ 0 w 146"/>
                  <a:gd name="T25" fmla="*/ 133 h 298"/>
                  <a:gd name="T26" fmla="*/ 0 w 146"/>
                  <a:gd name="T27" fmla="*/ 111 h 298"/>
                  <a:gd name="T28" fmla="*/ 0 w 146"/>
                  <a:gd name="T29" fmla="*/ 78 h 298"/>
                  <a:gd name="T30" fmla="*/ 0 w 146"/>
                  <a:gd name="T31" fmla="*/ 78 h 298"/>
                  <a:gd name="T32" fmla="*/ 0 w 146"/>
                  <a:gd name="T3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6" h="298">
                    <a:moveTo>
                      <a:pt x="0" y="0"/>
                    </a:moveTo>
                    <a:lnTo>
                      <a:pt x="25" y="0"/>
                    </a:lnTo>
                    <a:lnTo>
                      <a:pt x="25" y="0"/>
                    </a:lnTo>
                    <a:lnTo>
                      <a:pt x="61" y="0"/>
                    </a:lnTo>
                    <a:lnTo>
                      <a:pt x="146" y="0"/>
                    </a:lnTo>
                    <a:lnTo>
                      <a:pt x="146" y="78"/>
                    </a:lnTo>
                    <a:lnTo>
                      <a:pt x="146" y="78"/>
                    </a:lnTo>
                    <a:lnTo>
                      <a:pt x="146" y="111"/>
                    </a:lnTo>
                    <a:lnTo>
                      <a:pt x="146" y="133"/>
                    </a:lnTo>
                    <a:lnTo>
                      <a:pt x="61" y="133"/>
                    </a:lnTo>
                    <a:lnTo>
                      <a:pt x="73" y="298"/>
                    </a:lnTo>
                    <a:lnTo>
                      <a:pt x="25" y="133"/>
                    </a:lnTo>
                    <a:lnTo>
                      <a:pt x="0" y="133"/>
                    </a:lnTo>
                    <a:lnTo>
                      <a:pt x="0" y="111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FBFB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2">
                <a:extLst>
                  <a:ext uri="{FF2B5EF4-FFF2-40B4-BE49-F238E27FC236}">
                    <a16:creationId xmlns:a16="http://schemas.microsoft.com/office/drawing/2014/main" id="{73ABE569-9E07-42AC-9018-915B7722F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1692"/>
                <a:ext cx="161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3.85</a:t>
                </a:r>
                <a:endParaRPr kumimoji="0" lang="en-US" altLang="en-US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Freeform 23">
                <a:extLst>
                  <a:ext uri="{FF2B5EF4-FFF2-40B4-BE49-F238E27FC236}">
                    <a16:creationId xmlns:a16="http://schemas.microsoft.com/office/drawing/2014/main" id="{2951FE99-C5F6-42FB-B7A9-CFFF13A88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5" y="1512"/>
                <a:ext cx="114" cy="298"/>
              </a:xfrm>
              <a:custGeom>
                <a:avLst/>
                <a:gdLst>
                  <a:gd name="T0" fmla="*/ 0 w 114"/>
                  <a:gd name="T1" fmla="*/ 0 h 298"/>
                  <a:gd name="T2" fmla="*/ 20 w 114"/>
                  <a:gd name="T3" fmla="*/ 0 h 298"/>
                  <a:gd name="T4" fmla="*/ 20 w 114"/>
                  <a:gd name="T5" fmla="*/ 0 h 298"/>
                  <a:gd name="T6" fmla="*/ 48 w 114"/>
                  <a:gd name="T7" fmla="*/ 0 h 298"/>
                  <a:gd name="T8" fmla="*/ 114 w 114"/>
                  <a:gd name="T9" fmla="*/ 0 h 298"/>
                  <a:gd name="T10" fmla="*/ 114 w 114"/>
                  <a:gd name="T11" fmla="*/ 77 h 298"/>
                  <a:gd name="T12" fmla="*/ 114 w 114"/>
                  <a:gd name="T13" fmla="*/ 77 h 298"/>
                  <a:gd name="T14" fmla="*/ 114 w 114"/>
                  <a:gd name="T15" fmla="*/ 111 h 298"/>
                  <a:gd name="T16" fmla="*/ 114 w 114"/>
                  <a:gd name="T17" fmla="*/ 133 h 298"/>
                  <a:gd name="T18" fmla="*/ 48 w 114"/>
                  <a:gd name="T19" fmla="*/ 133 h 298"/>
                  <a:gd name="T20" fmla="*/ 57 w 114"/>
                  <a:gd name="T21" fmla="*/ 298 h 298"/>
                  <a:gd name="T22" fmla="*/ 20 w 114"/>
                  <a:gd name="T23" fmla="*/ 133 h 298"/>
                  <a:gd name="T24" fmla="*/ 0 w 114"/>
                  <a:gd name="T25" fmla="*/ 133 h 298"/>
                  <a:gd name="T26" fmla="*/ 0 w 114"/>
                  <a:gd name="T27" fmla="*/ 111 h 298"/>
                  <a:gd name="T28" fmla="*/ 0 w 114"/>
                  <a:gd name="T29" fmla="*/ 77 h 298"/>
                  <a:gd name="T30" fmla="*/ 0 w 114"/>
                  <a:gd name="T31" fmla="*/ 77 h 298"/>
                  <a:gd name="T32" fmla="*/ 0 w 114"/>
                  <a:gd name="T3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298">
                    <a:moveTo>
                      <a:pt x="0" y="0"/>
                    </a:moveTo>
                    <a:lnTo>
                      <a:pt x="20" y="0"/>
                    </a:lnTo>
                    <a:lnTo>
                      <a:pt x="20" y="0"/>
                    </a:lnTo>
                    <a:lnTo>
                      <a:pt x="48" y="0"/>
                    </a:lnTo>
                    <a:lnTo>
                      <a:pt x="114" y="0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4" y="111"/>
                    </a:lnTo>
                    <a:lnTo>
                      <a:pt x="114" y="133"/>
                    </a:lnTo>
                    <a:lnTo>
                      <a:pt x="48" y="133"/>
                    </a:lnTo>
                    <a:lnTo>
                      <a:pt x="57" y="298"/>
                    </a:lnTo>
                    <a:lnTo>
                      <a:pt x="20" y="133"/>
                    </a:lnTo>
                    <a:lnTo>
                      <a:pt x="0" y="133"/>
                    </a:lnTo>
                    <a:lnTo>
                      <a:pt x="0" y="111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4">
                <a:extLst>
                  <a:ext uri="{FF2B5EF4-FFF2-40B4-BE49-F238E27FC236}">
                    <a16:creationId xmlns:a16="http://schemas.microsoft.com/office/drawing/2014/main" id="{DCB03C69-6988-4F25-B957-902F65783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5" y="1512"/>
                <a:ext cx="114" cy="298"/>
              </a:xfrm>
              <a:custGeom>
                <a:avLst/>
                <a:gdLst>
                  <a:gd name="T0" fmla="*/ 0 w 114"/>
                  <a:gd name="T1" fmla="*/ 0 h 298"/>
                  <a:gd name="T2" fmla="*/ 20 w 114"/>
                  <a:gd name="T3" fmla="*/ 0 h 298"/>
                  <a:gd name="T4" fmla="*/ 20 w 114"/>
                  <a:gd name="T5" fmla="*/ 0 h 298"/>
                  <a:gd name="T6" fmla="*/ 48 w 114"/>
                  <a:gd name="T7" fmla="*/ 0 h 298"/>
                  <a:gd name="T8" fmla="*/ 114 w 114"/>
                  <a:gd name="T9" fmla="*/ 0 h 298"/>
                  <a:gd name="T10" fmla="*/ 114 w 114"/>
                  <a:gd name="T11" fmla="*/ 77 h 298"/>
                  <a:gd name="T12" fmla="*/ 114 w 114"/>
                  <a:gd name="T13" fmla="*/ 77 h 298"/>
                  <a:gd name="T14" fmla="*/ 114 w 114"/>
                  <a:gd name="T15" fmla="*/ 111 h 298"/>
                  <a:gd name="T16" fmla="*/ 114 w 114"/>
                  <a:gd name="T17" fmla="*/ 133 h 298"/>
                  <a:gd name="T18" fmla="*/ 48 w 114"/>
                  <a:gd name="T19" fmla="*/ 133 h 298"/>
                  <a:gd name="T20" fmla="*/ 57 w 114"/>
                  <a:gd name="T21" fmla="*/ 298 h 298"/>
                  <a:gd name="T22" fmla="*/ 20 w 114"/>
                  <a:gd name="T23" fmla="*/ 133 h 298"/>
                  <a:gd name="T24" fmla="*/ 0 w 114"/>
                  <a:gd name="T25" fmla="*/ 133 h 298"/>
                  <a:gd name="T26" fmla="*/ 0 w 114"/>
                  <a:gd name="T27" fmla="*/ 111 h 298"/>
                  <a:gd name="T28" fmla="*/ 0 w 114"/>
                  <a:gd name="T29" fmla="*/ 77 h 298"/>
                  <a:gd name="T30" fmla="*/ 0 w 114"/>
                  <a:gd name="T31" fmla="*/ 77 h 298"/>
                  <a:gd name="T32" fmla="*/ 0 w 114"/>
                  <a:gd name="T3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298">
                    <a:moveTo>
                      <a:pt x="0" y="0"/>
                    </a:moveTo>
                    <a:lnTo>
                      <a:pt x="20" y="0"/>
                    </a:lnTo>
                    <a:lnTo>
                      <a:pt x="20" y="0"/>
                    </a:lnTo>
                    <a:lnTo>
                      <a:pt x="48" y="0"/>
                    </a:lnTo>
                    <a:lnTo>
                      <a:pt x="114" y="0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4" y="111"/>
                    </a:lnTo>
                    <a:lnTo>
                      <a:pt x="114" y="133"/>
                    </a:lnTo>
                    <a:lnTo>
                      <a:pt x="48" y="133"/>
                    </a:lnTo>
                    <a:lnTo>
                      <a:pt x="57" y="298"/>
                    </a:lnTo>
                    <a:lnTo>
                      <a:pt x="20" y="133"/>
                    </a:lnTo>
                    <a:lnTo>
                      <a:pt x="0" y="133"/>
                    </a:lnTo>
                    <a:lnTo>
                      <a:pt x="0" y="111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FBFB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25">
                <a:extLst>
                  <a:ext uri="{FF2B5EF4-FFF2-40B4-BE49-F238E27FC236}">
                    <a16:creationId xmlns:a16="http://schemas.microsoft.com/office/drawing/2014/main" id="{88E1333D-C7F7-407F-BE0C-33DC81C45F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6" y="1529"/>
                <a:ext cx="11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5.3</a:t>
                </a:r>
                <a:endParaRPr kumimoji="0" lang="en-US" altLang="en-US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" name="Freeform 26">
                <a:extLst>
                  <a:ext uri="{FF2B5EF4-FFF2-40B4-BE49-F238E27FC236}">
                    <a16:creationId xmlns:a16="http://schemas.microsoft.com/office/drawing/2014/main" id="{0A94E159-C7AD-4A9F-814D-A00F82CC3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884"/>
                <a:ext cx="142" cy="285"/>
              </a:xfrm>
              <a:custGeom>
                <a:avLst/>
                <a:gdLst>
                  <a:gd name="T0" fmla="*/ 0 w 142"/>
                  <a:gd name="T1" fmla="*/ 0 h 285"/>
                  <a:gd name="T2" fmla="*/ 24 w 142"/>
                  <a:gd name="T3" fmla="*/ 0 h 285"/>
                  <a:gd name="T4" fmla="*/ 24 w 142"/>
                  <a:gd name="T5" fmla="*/ 0 h 285"/>
                  <a:gd name="T6" fmla="*/ 59 w 142"/>
                  <a:gd name="T7" fmla="*/ 0 h 285"/>
                  <a:gd name="T8" fmla="*/ 142 w 142"/>
                  <a:gd name="T9" fmla="*/ 0 h 285"/>
                  <a:gd name="T10" fmla="*/ 142 w 142"/>
                  <a:gd name="T11" fmla="*/ 74 h 285"/>
                  <a:gd name="T12" fmla="*/ 142 w 142"/>
                  <a:gd name="T13" fmla="*/ 74 h 285"/>
                  <a:gd name="T14" fmla="*/ 142 w 142"/>
                  <a:gd name="T15" fmla="*/ 106 h 285"/>
                  <a:gd name="T16" fmla="*/ 142 w 142"/>
                  <a:gd name="T17" fmla="*/ 128 h 285"/>
                  <a:gd name="T18" fmla="*/ 59 w 142"/>
                  <a:gd name="T19" fmla="*/ 128 h 285"/>
                  <a:gd name="T20" fmla="*/ 71 w 142"/>
                  <a:gd name="T21" fmla="*/ 285 h 285"/>
                  <a:gd name="T22" fmla="*/ 24 w 142"/>
                  <a:gd name="T23" fmla="*/ 128 h 285"/>
                  <a:gd name="T24" fmla="*/ 0 w 142"/>
                  <a:gd name="T25" fmla="*/ 128 h 285"/>
                  <a:gd name="T26" fmla="*/ 0 w 142"/>
                  <a:gd name="T27" fmla="*/ 106 h 285"/>
                  <a:gd name="T28" fmla="*/ 0 w 142"/>
                  <a:gd name="T29" fmla="*/ 74 h 285"/>
                  <a:gd name="T30" fmla="*/ 0 w 142"/>
                  <a:gd name="T31" fmla="*/ 74 h 285"/>
                  <a:gd name="T32" fmla="*/ 0 w 142"/>
                  <a:gd name="T3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2" h="285">
                    <a:moveTo>
                      <a:pt x="0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59" y="0"/>
                    </a:lnTo>
                    <a:lnTo>
                      <a:pt x="142" y="0"/>
                    </a:lnTo>
                    <a:lnTo>
                      <a:pt x="142" y="74"/>
                    </a:lnTo>
                    <a:lnTo>
                      <a:pt x="142" y="74"/>
                    </a:lnTo>
                    <a:lnTo>
                      <a:pt x="142" y="106"/>
                    </a:lnTo>
                    <a:lnTo>
                      <a:pt x="142" y="128"/>
                    </a:lnTo>
                    <a:lnTo>
                      <a:pt x="59" y="128"/>
                    </a:lnTo>
                    <a:lnTo>
                      <a:pt x="71" y="285"/>
                    </a:lnTo>
                    <a:lnTo>
                      <a:pt x="24" y="128"/>
                    </a:lnTo>
                    <a:lnTo>
                      <a:pt x="0" y="128"/>
                    </a:lnTo>
                    <a:lnTo>
                      <a:pt x="0" y="106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7">
                <a:extLst>
                  <a:ext uri="{FF2B5EF4-FFF2-40B4-BE49-F238E27FC236}">
                    <a16:creationId xmlns:a16="http://schemas.microsoft.com/office/drawing/2014/main" id="{2798C753-2AAD-4146-8BFC-11442A424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884"/>
                <a:ext cx="142" cy="285"/>
              </a:xfrm>
              <a:custGeom>
                <a:avLst/>
                <a:gdLst>
                  <a:gd name="T0" fmla="*/ 0 w 142"/>
                  <a:gd name="T1" fmla="*/ 0 h 285"/>
                  <a:gd name="T2" fmla="*/ 24 w 142"/>
                  <a:gd name="T3" fmla="*/ 0 h 285"/>
                  <a:gd name="T4" fmla="*/ 24 w 142"/>
                  <a:gd name="T5" fmla="*/ 0 h 285"/>
                  <a:gd name="T6" fmla="*/ 59 w 142"/>
                  <a:gd name="T7" fmla="*/ 0 h 285"/>
                  <a:gd name="T8" fmla="*/ 142 w 142"/>
                  <a:gd name="T9" fmla="*/ 0 h 285"/>
                  <a:gd name="T10" fmla="*/ 142 w 142"/>
                  <a:gd name="T11" fmla="*/ 74 h 285"/>
                  <a:gd name="T12" fmla="*/ 142 w 142"/>
                  <a:gd name="T13" fmla="*/ 74 h 285"/>
                  <a:gd name="T14" fmla="*/ 142 w 142"/>
                  <a:gd name="T15" fmla="*/ 106 h 285"/>
                  <a:gd name="T16" fmla="*/ 142 w 142"/>
                  <a:gd name="T17" fmla="*/ 128 h 285"/>
                  <a:gd name="T18" fmla="*/ 59 w 142"/>
                  <a:gd name="T19" fmla="*/ 128 h 285"/>
                  <a:gd name="T20" fmla="*/ 71 w 142"/>
                  <a:gd name="T21" fmla="*/ 285 h 285"/>
                  <a:gd name="T22" fmla="*/ 24 w 142"/>
                  <a:gd name="T23" fmla="*/ 128 h 285"/>
                  <a:gd name="T24" fmla="*/ 0 w 142"/>
                  <a:gd name="T25" fmla="*/ 128 h 285"/>
                  <a:gd name="T26" fmla="*/ 0 w 142"/>
                  <a:gd name="T27" fmla="*/ 106 h 285"/>
                  <a:gd name="T28" fmla="*/ 0 w 142"/>
                  <a:gd name="T29" fmla="*/ 74 h 285"/>
                  <a:gd name="T30" fmla="*/ 0 w 142"/>
                  <a:gd name="T31" fmla="*/ 74 h 285"/>
                  <a:gd name="T32" fmla="*/ 0 w 142"/>
                  <a:gd name="T3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2" h="285">
                    <a:moveTo>
                      <a:pt x="0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59" y="0"/>
                    </a:lnTo>
                    <a:lnTo>
                      <a:pt x="142" y="0"/>
                    </a:lnTo>
                    <a:lnTo>
                      <a:pt x="142" y="74"/>
                    </a:lnTo>
                    <a:lnTo>
                      <a:pt x="142" y="74"/>
                    </a:lnTo>
                    <a:lnTo>
                      <a:pt x="142" y="106"/>
                    </a:lnTo>
                    <a:lnTo>
                      <a:pt x="142" y="128"/>
                    </a:lnTo>
                    <a:lnTo>
                      <a:pt x="59" y="128"/>
                    </a:lnTo>
                    <a:lnTo>
                      <a:pt x="71" y="285"/>
                    </a:lnTo>
                    <a:lnTo>
                      <a:pt x="24" y="128"/>
                    </a:lnTo>
                    <a:lnTo>
                      <a:pt x="0" y="128"/>
                    </a:lnTo>
                    <a:lnTo>
                      <a:pt x="0" y="106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FBFB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28">
                <a:extLst>
                  <a:ext uri="{FF2B5EF4-FFF2-40B4-BE49-F238E27FC236}">
                    <a16:creationId xmlns:a16="http://schemas.microsoft.com/office/drawing/2014/main" id="{D0489DE7-0742-4E5E-9ECA-ADEADE271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2" y="899"/>
                <a:ext cx="173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+mn-lt"/>
                  </a:rPr>
                  <a:t>10.9</a:t>
                </a:r>
                <a:endParaRPr kumimoji="0" lang="en-US" altLang="en-US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31" name="Freeform 29">
                <a:extLst>
                  <a:ext uri="{FF2B5EF4-FFF2-40B4-BE49-F238E27FC236}">
                    <a16:creationId xmlns:a16="http://schemas.microsoft.com/office/drawing/2014/main" id="{E92F81DF-FF37-496D-9A58-DDB89CEB9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" y="1840"/>
                <a:ext cx="114" cy="285"/>
              </a:xfrm>
              <a:custGeom>
                <a:avLst/>
                <a:gdLst>
                  <a:gd name="T0" fmla="*/ 0 w 114"/>
                  <a:gd name="T1" fmla="*/ 0 h 285"/>
                  <a:gd name="T2" fmla="*/ 19 w 114"/>
                  <a:gd name="T3" fmla="*/ 0 h 285"/>
                  <a:gd name="T4" fmla="*/ 19 w 114"/>
                  <a:gd name="T5" fmla="*/ 0 h 285"/>
                  <a:gd name="T6" fmla="*/ 47 w 114"/>
                  <a:gd name="T7" fmla="*/ 0 h 285"/>
                  <a:gd name="T8" fmla="*/ 114 w 114"/>
                  <a:gd name="T9" fmla="*/ 0 h 285"/>
                  <a:gd name="T10" fmla="*/ 114 w 114"/>
                  <a:gd name="T11" fmla="*/ 74 h 285"/>
                  <a:gd name="T12" fmla="*/ 114 w 114"/>
                  <a:gd name="T13" fmla="*/ 74 h 285"/>
                  <a:gd name="T14" fmla="*/ 114 w 114"/>
                  <a:gd name="T15" fmla="*/ 106 h 285"/>
                  <a:gd name="T16" fmla="*/ 114 w 114"/>
                  <a:gd name="T17" fmla="*/ 127 h 285"/>
                  <a:gd name="T18" fmla="*/ 47 w 114"/>
                  <a:gd name="T19" fmla="*/ 127 h 285"/>
                  <a:gd name="T20" fmla="*/ 57 w 114"/>
                  <a:gd name="T21" fmla="*/ 285 h 285"/>
                  <a:gd name="T22" fmla="*/ 19 w 114"/>
                  <a:gd name="T23" fmla="*/ 127 h 285"/>
                  <a:gd name="T24" fmla="*/ 0 w 114"/>
                  <a:gd name="T25" fmla="*/ 127 h 285"/>
                  <a:gd name="T26" fmla="*/ 0 w 114"/>
                  <a:gd name="T27" fmla="*/ 106 h 285"/>
                  <a:gd name="T28" fmla="*/ 0 w 114"/>
                  <a:gd name="T29" fmla="*/ 74 h 285"/>
                  <a:gd name="T30" fmla="*/ 0 w 114"/>
                  <a:gd name="T31" fmla="*/ 74 h 285"/>
                  <a:gd name="T32" fmla="*/ 0 w 114"/>
                  <a:gd name="T3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285">
                    <a:moveTo>
                      <a:pt x="0" y="0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47" y="0"/>
                    </a:lnTo>
                    <a:lnTo>
                      <a:pt x="114" y="0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4" y="106"/>
                    </a:lnTo>
                    <a:lnTo>
                      <a:pt x="114" y="127"/>
                    </a:lnTo>
                    <a:lnTo>
                      <a:pt x="47" y="127"/>
                    </a:lnTo>
                    <a:lnTo>
                      <a:pt x="57" y="285"/>
                    </a:lnTo>
                    <a:lnTo>
                      <a:pt x="19" y="127"/>
                    </a:lnTo>
                    <a:lnTo>
                      <a:pt x="0" y="127"/>
                    </a:lnTo>
                    <a:lnTo>
                      <a:pt x="0" y="106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0">
                <a:extLst>
                  <a:ext uri="{FF2B5EF4-FFF2-40B4-BE49-F238E27FC236}">
                    <a16:creationId xmlns:a16="http://schemas.microsoft.com/office/drawing/2014/main" id="{D89249D0-4F2B-4816-8DC0-F4EFF790B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" y="1840"/>
                <a:ext cx="114" cy="285"/>
              </a:xfrm>
              <a:custGeom>
                <a:avLst/>
                <a:gdLst>
                  <a:gd name="T0" fmla="*/ 0 w 114"/>
                  <a:gd name="T1" fmla="*/ 0 h 285"/>
                  <a:gd name="T2" fmla="*/ 19 w 114"/>
                  <a:gd name="T3" fmla="*/ 0 h 285"/>
                  <a:gd name="T4" fmla="*/ 19 w 114"/>
                  <a:gd name="T5" fmla="*/ 0 h 285"/>
                  <a:gd name="T6" fmla="*/ 47 w 114"/>
                  <a:gd name="T7" fmla="*/ 0 h 285"/>
                  <a:gd name="T8" fmla="*/ 114 w 114"/>
                  <a:gd name="T9" fmla="*/ 0 h 285"/>
                  <a:gd name="T10" fmla="*/ 114 w 114"/>
                  <a:gd name="T11" fmla="*/ 74 h 285"/>
                  <a:gd name="T12" fmla="*/ 114 w 114"/>
                  <a:gd name="T13" fmla="*/ 74 h 285"/>
                  <a:gd name="T14" fmla="*/ 114 w 114"/>
                  <a:gd name="T15" fmla="*/ 106 h 285"/>
                  <a:gd name="T16" fmla="*/ 114 w 114"/>
                  <a:gd name="T17" fmla="*/ 127 h 285"/>
                  <a:gd name="T18" fmla="*/ 47 w 114"/>
                  <a:gd name="T19" fmla="*/ 127 h 285"/>
                  <a:gd name="T20" fmla="*/ 57 w 114"/>
                  <a:gd name="T21" fmla="*/ 285 h 285"/>
                  <a:gd name="T22" fmla="*/ 19 w 114"/>
                  <a:gd name="T23" fmla="*/ 127 h 285"/>
                  <a:gd name="T24" fmla="*/ 0 w 114"/>
                  <a:gd name="T25" fmla="*/ 127 h 285"/>
                  <a:gd name="T26" fmla="*/ 0 w 114"/>
                  <a:gd name="T27" fmla="*/ 106 h 285"/>
                  <a:gd name="T28" fmla="*/ 0 w 114"/>
                  <a:gd name="T29" fmla="*/ 74 h 285"/>
                  <a:gd name="T30" fmla="*/ 0 w 114"/>
                  <a:gd name="T31" fmla="*/ 74 h 285"/>
                  <a:gd name="T32" fmla="*/ 0 w 114"/>
                  <a:gd name="T3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285">
                    <a:moveTo>
                      <a:pt x="0" y="0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47" y="0"/>
                    </a:lnTo>
                    <a:lnTo>
                      <a:pt x="114" y="0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4" y="106"/>
                    </a:lnTo>
                    <a:lnTo>
                      <a:pt x="114" y="127"/>
                    </a:lnTo>
                    <a:lnTo>
                      <a:pt x="47" y="127"/>
                    </a:lnTo>
                    <a:lnTo>
                      <a:pt x="57" y="285"/>
                    </a:lnTo>
                    <a:lnTo>
                      <a:pt x="19" y="127"/>
                    </a:lnTo>
                    <a:lnTo>
                      <a:pt x="0" y="127"/>
                    </a:lnTo>
                    <a:lnTo>
                      <a:pt x="0" y="106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FBFB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31">
                <a:extLst>
                  <a:ext uri="{FF2B5EF4-FFF2-40B4-BE49-F238E27FC236}">
                    <a16:creationId xmlns:a16="http://schemas.microsoft.com/office/drawing/2014/main" id="{9AF4D369-EB24-49A3-8F30-E273E7BB6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0" y="1857"/>
                <a:ext cx="123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+mn-lt"/>
                  </a:rPr>
                  <a:t>2.4</a:t>
                </a:r>
                <a:endParaRPr kumimoji="0" lang="en-US" altLang="en-US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34" name="Rectangle 32">
                <a:extLst>
                  <a:ext uri="{FF2B5EF4-FFF2-40B4-BE49-F238E27FC236}">
                    <a16:creationId xmlns:a16="http://schemas.microsoft.com/office/drawing/2014/main" id="{0A24B871-FC73-4CA2-A57C-F55BA40DC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5" y="2214"/>
                <a:ext cx="63" cy="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Rectangle 33">
                <a:extLst>
                  <a:ext uri="{FF2B5EF4-FFF2-40B4-BE49-F238E27FC236}">
                    <a16:creationId xmlns:a16="http://schemas.microsoft.com/office/drawing/2014/main" id="{276BD3D9-1806-481E-9DCD-9CEEFEAB5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5" y="1989"/>
                <a:ext cx="63" cy="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34">
                <a:extLst>
                  <a:ext uri="{FF2B5EF4-FFF2-40B4-BE49-F238E27FC236}">
                    <a16:creationId xmlns:a16="http://schemas.microsoft.com/office/drawing/2014/main" id="{173961BA-F2A4-4948-8582-A51BA8805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5" y="1764"/>
                <a:ext cx="63" cy="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Rectangle 35">
                <a:extLst>
                  <a:ext uri="{FF2B5EF4-FFF2-40B4-BE49-F238E27FC236}">
                    <a16:creationId xmlns:a16="http://schemas.microsoft.com/office/drawing/2014/main" id="{BB18E687-732C-4B95-9D63-C72E58D26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5" y="1539"/>
                <a:ext cx="63" cy="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" name="Rectangle 36">
                <a:extLst>
                  <a:ext uri="{FF2B5EF4-FFF2-40B4-BE49-F238E27FC236}">
                    <a16:creationId xmlns:a16="http://schemas.microsoft.com/office/drawing/2014/main" id="{6DF6879C-EC46-40AE-9FCE-6F4051A7E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5" y="1314"/>
                <a:ext cx="63" cy="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Rectangle 37">
                <a:extLst>
                  <a:ext uri="{FF2B5EF4-FFF2-40B4-BE49-F238E27FC236}">
                    <a16:creationId xmlns:a16="http://schemas.microsoft.com/office/drawing/2014/main" id="{03422C1F-3C32-4640-9610-D50151C5C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" y="1089"/>
                <a:ext cx="95" cy="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" name="Rectangle 38">
                <a:extLst>
                  <a:ext uri="{FF2B5EF4-FFF2-40B4-BE49-F238E27FC236}">
                    <a16:creationId xmlns:a16="http://schemas.microsoft.com/office/drawing/2014/main" id="{14A96625-A055-4162-BE56-6849852E0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" y="864"/>
                <a:ext cx="95" cy="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12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" name="Rectangle 39">
                <a:extLst>
                  <a:ext uri="{FF2B5EF4-FFF2-40B4-BE49-F238E27FC236}">
                    <a16:creationId xmlns:a16="http://schemas.microsoft.com/office/drawing/2014/main" id="{D8F0FF55-F068-45AA-BFD7-D09E12FF2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4" y="2324"/>
                <a:ext cx="182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595959"/>
                    </a:solidFill>
                    <a:latin typeface="Calibri" panose="020F0502020204030204" pitchFamily="34" charset="0"/>
                  </a:rPr>
                  <a:t>2019</a:t>
                </a:r>
                <a:endParaRPr kumimoji="0" lang="en-US" altLang="en-US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" name="Rectangle 40">
                <a:extLst>
                  <a:ext uri="{FF2B5EF4-FFF2-40B4-BE49-F238E27FC236}">
                    <a16:creationId xmlns:a16="http://schemas.microsoft.com/office/drawing/2014/main" id="{BB758F9A-3433-4278-9B18-5D7964931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8" y="605"/>
                <a:ext cx="342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i="0" u="none" strike="noStrike" cap="none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+mn-lt"/>
                  </a:rPr>
                  <a:t>Hours of Separator System Downtime By Month In 2019</a:t>
                </a:r>
                <a:endParaRPr kumimoji="0" lang="en-US" altLang="en-US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43" name="Rectangle 41">
                <a:extLst>
                  <a:ext uri="{FF2B5EF4-FFF2-40B4-BE49-F238E27FC236}">
                    <a16:creationId xmlns:a16="http://schemas.microsoft.com/office/drawing/2014/main" id="{C95ECD4A-E421-4FA1-8A90-C67996461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2170"/>
                <a:ext cx="31" cy="45"/>
              </a:xfrm>
              <a:prstGeom prst="rect">
                <a:avLst/>
              </a:pr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42">
                <a:extLst>
                  <a:ext uri="{FF2B5EF4-FFF2-40B4-BE49-F238E27FC236}">
                    <a16:creationId xmlns:a16="http://schemas.microsoft.com/office/drawing/2014/main" id="{E33EEEE8-7510-488B-8612-5FC0AF527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7" y="2141"/>
                <a:ext cx="42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595959"/>
                    </a:solidFill>
                    <a:latin typeface="+mn-lt"/>
                  </a:rPr>
                  <a:t>Feb</a:t>
                </a:r>
                <a:endParaRPr kumimoji="0" lang="en-US" altLang="en-US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45" name="Rectangle 43">
                <a:extLst>
                  <a:ext uri="{FF2B5EF4-FFF2-40B4-BE49-F238E27FC236}">
                    <a16:creationId xmlns:a16="http://schemas.microsoft.com/office/drawing/2014/main" id="{1B1B57DD-8ECC-47D1-BF5F-6FF244C21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3" y="2170"/>
                <a:ext cx="32" cy="45"/>
              </a:xfrm>
              <a:prstGeom prst="rect">
                <a:avLst/>
              </a:pr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44">
                <a:extLst>
                  <a:ext uri="{FF2B5EF4-FFF2-40B4-BE49-F238E27FC236}">
                    <a16:creationId xmlns:a16="http://schemas.microsoft.com/office/drawing/2014/main" id="{6173E633-78E4-4AE4-88FC-0E9A7D945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0" y="2141"/>
                <a:ext cx="40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i="0" u="none" strike="noStrike" cap="none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Mar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Rectangle 45">
                <a:extLst>
                  <a:ext uri="{FF2B5EF4-FFF2-40B4-BE49-F238E27FC236}">
                    <a16:creationId xmlns:a16="http://schemas.microsoft.com/office/drawing/2014/main" id="{F58ADBC4-F5D3-4B09-93B3-E970EC059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6" y="2170"/>
                <a:ext cx="31" cy="45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46">
                <a:extLst>
                  <a:ext uri="{FF2B5EF4-FFF2-40B4-BE49-F238E27FC236}">
                    <a16:creationId xmlns:a16="http://schemas.microsoft.com/office/drawing/2014/main" id="{8F7E49DE-AD5F-4D27-9B89-44312DCDA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5" y="2138"/>
                <a:ext cx="153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i="0" u="none" strike="noStrike" cap="none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+mn-lt"/>
                  </a:rPr>
                  <a:t>Apr</a:t>
                </a:r>
                <a:endPara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49" name="Rectangle 47">
                <a:extLst>
                  <a:ext uri="{FF2B5EF4-FFF2-40B4-BE49-F238E27FC236}">
                    <a16:creationId xmlns:a16="http://schemas.microsoft.com/office/drawing/2014/main" id="{BFFE8025-77BC-4FF8-9E41-F197AA4B3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170"/>
                <a:ext cx="32" cy="4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48">
                <a:extLst>
                  <a:ext uri="{FF2B5EF4-FFF2-40B4-BE49-F238E27FC236}">
                    <a16:creationId xmlns:a16="http://schemas.microsoft.com/office/drawing/2014/main" id="{0ACBBFD7-0847-4D74-B0FD-1F40CE262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5" y="2141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" name="Rectangle 49">
                <a:extLst>
                  <a:ext uri="{FF2B5EF4-FFF2-40B4-BE49-F238E27FC236}">
                    <a16:creationId xmlns:a16="http://schemas.microsoft.com/office/drawing/2014/main" id="{0097C1B4-78F2-4D0C-846C-3E1C80891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5" y="2170"/>
                <a:ext cx="31" cy="45"/>
              </a:xfrm>
              <a:prstGeom prst="rect">
                <a:avLst/>
              </a:prstGeom>
              <a:solidFill>
                <a:srgbClr val="4472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1">
                <a:extLst>
                  <a:ext uri="{FF2B5EF4-FFF2-40B4-BE49-F238E27FC236}">
                    <a16:creationId xmlns:a16="http://schemas.microsoft.com/office/drawing/2014/main" id="{6DD2439B-4D51-4DC7-843D-9CFB26C198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9" y="2170"/>
                <a:ext cx="32" cy="45"/>
              </a:xfrm>
              <a:prstGeom prst="rect">
                <a:avLst/>
              </a:prstGeom>
              <a:solidFill>
                <a:srgbClr val="70A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52">
                <a:extLst>
                  <a:ext uri="{FF2B5EF4-FFF2-40B4-BE49-F238E27FC236}">
                    <a16:creationId xmlns:a16="http://schemas.microsoft.com/office/drawing/2014/main" id="{C9FBEAD0-2658-48DE-B479-4CBEA33D2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2146"/>
                <a:ext cx="17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i="0" u="none" strike="noStrike" cap="none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+mn-lt"/>
                  </a:rPr>
                  <a:t>Aug</a:t>
                </a:r>
                <a:endParaRPr kumimoji="0" lang="en-US" altLang="en-US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55" name="Rectangle 53">
                <a:extLst>
                  <a:ext uri="{FF2B5EF4-FFF2-40B4-BE49-F238E27FC236}">
                    <a16:creationId xmlns:a16="http://schemas.microsoft.com/office/drawing/2014/main" id="{87063E37-D2A3-4C75-8947-26C6F0138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8" y="2170"/>
                <a:ext cx="31" cy="45"/>
              </a:xfrm>
              <a:prstGeom prst="rect">
                <a:avLst/>
              </a:prstGeom>
              <a:solidFill>
                <a:srgbClr val="255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54">
                <a:extLst>
                  <a:ext uri="{FF2B5EF4-FFF2-40B4-BE49-F238E27FC236}">
                    <a16:creationId xmlns:a16="http://schemas.microsoft.com/office/drawing/2014/main" id="{5C3C0C46-3A30-41BB-B570-40947874E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" y="2141"/>
                <a:ext cx="193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100" dirty="0">
                    <a:solidFill>
                      <a:srgbClr val="595959"/>
                    </a:solidFill>
                    <a:latin typeface="+mn-lt"/>
                  </a:rPr>
                  <a:t>Sept</a:t>
                </a:r>
                <a:endParaRPr kumimoji="0" lang="en-US" altLang="en-US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57" name="Rectangle 55">
                <a:extLst>
                  <a:ext uri="{FF2B5EF4-FFF2-40B4-BE49-F238E27FC236}">
                    <a16:creationId xmlns:a16="http://schemas.microsoft.com/office/drawing/2014/main" id="{6FE7EF16-D581-4DEE-9FE2-5E8E3B817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528"/>
                <a:ext cx="3532" cy="2084"/>
              </a:xfrm>
              <a:prstGeom prst="rect">
                <a:avLst/>
              </a:prstGeom>
              <a:noFill/>
              <a:ln w="6350" cap="flat">
                <a:solidFill>
                  <a:srgbClr val="D9D9D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56">
                <a:extLst>
                  <a:ext uri="{FF2B5EF4-FFF2-40B4-BE49-F238E27FC236}">
                    <a16:creationId xmlns:a16="http://schemas.microsoft.com/office/drawing/2014/main" id="{4A4069F9-3145-40CA-A802-F61CBBC29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943"/>
                <a:ext cx="78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0" name="Rectangle 46">
              <a:extLst>
                <a:ext uri="{FF2B5EF4-FFF2-40B4-BE49-F238E27FC236}">
                  <a16:creationId xmlns:a16="http://schemas.microsoft.com/office/drawing/2014/main" id="{E5378AE3-3F6E-4705-95FB-76355C5BA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6794" y="3390902"/>
              <a:ext cx="33021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June</a:t>
              </a:r>
              <a:endPara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1" name="Rectangle 46">
              <a:extLst>
                <a:ext uri="{FF2B5EF4-FFF2-40B4-BE49-F238E27FC236}">
                  <a16:creationId xmlns:a16="http://schemas.microsoft.com/office/drawing/2014/main" id="{A52277D8-6DAF-4EDC-8D1B-380D61E62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7303" y="3389105"/>
              <a:ext cx="28212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100" dirty="0">
                  <a:solidFill>
                    <a:srgbClr val="595959"/>
                  </a:solidFill>
                  <a:latin typeface="+mn-lt"/>
                </a:rPr>
                <a:t>July</a:t>
              </a:r>
              <a:endPara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63" name="Group 59">
            <a:extLst>
              <a:ext uri="{FF2B5EF4-FFF2-40B4-BE49-F238E27FC236}">
                <a16:creationId xmlns:a16="http://schemas.microsoft.com/office/drawing/2014/main" id="{55F4E329-C36A-4EC2-A61E-28491A3CF07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10262" y="879837"/>
            <a:ext cx="5611049" cy="3300413"/>
            <a:chOff x="3838" y="525"/>
            <a:chExt cx="2806" cy="2079"/>
          </a:xfrm>
        </p:grpSpPr>
        <p:sp>
          <p:nvSpPr>
            <p:cNvPr id="64" name="AutoShape 58">
              <a:extLst>
                <a:ext uri="{FF2B5EF4-FFF2-40B4-BE49-F238E27FC236}">
                  <a16:creationId xmlns:a16="http://schemas.microsoft.com/office/drawing/2014/main" id="{76672B14-8A29-42B3-BD7B-32FD45FF67B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40" y="528"/>
              <a:ext cx="2804" cy="2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0">
              <a:extLst>
                <a:ext uri="{FF2B5EF4-FFF2-40B4-BE49-F238E27FC236}">
                  <a16:creationId xmlns:a16="http://schemas.microsoft.com/office/drawing/2014/main" id="{B826D649-A0CF-4289-B1BA-6B7E576BD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8" y="525"/>
              <a:ext cx="2804" cy="20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1">
              <a:extLst>
                <a:ext uri="{FF2B5EF4-FFF2-40B4-BE49-F238E27FC236}">
                  <a16:creationId xmlns:a16="http://schemas.microsoft.com/office/drawing/2014/main" id="{989746DB-7D61-4E3A-944A-5AA2A08FA1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7" y="913"/>
              <a:ext cx="2599" cy="1155"/>
            </a:xfrm>
            <a:custGeom>
              <a:avLst/>
              <a:gdLst>
                <a:gd name="T0" fmla="*/ 0 w 2599"/>
                <a:gd name="T1" fmla="*/ 1155 h 1155"/>
                <a:gd name="T2" fmla="*/ 2599 w 2599"/>
                <a:gd name="T3" fmla="*/ 1155 h 1155"/>
                <a:gd name="T4" fmla="*/ 0 w 2599"/>
                <a:gd name="T5" fmla="*/ 962 h 1155"/>
                <a:gd name="T6" fmla="*/ 2599 w 2599"/>
                <a:gd name="T7" fmla="*/ 962 h 1155"/>
                <a:gd name="T8" fmla="*/ 0 w 2599"/>
                <a:gd name="T9" fmla="*/ 770 h 1155"/>
                <a:gd name="T10" fmla="*/ 2599 w 2599"/>
                <a:gd name="T11" fmla="*/ 770 h 1155"/>
                <a:gd name="T12" fmla="*/ 0 w 2599"/>
                <a:gd name="T13" fmla="*/ 577 h 1155"/>
                <a:gd name="T14" fmla="*/ 2599 w 2599"/>
                <a:gd name="T15" fmla="*/ 577 h 1155"/>
                <a:gd name="T16" fmla="*/ 0 w 2599"/>
                <a:gd name="T17" fmla="*/ 385 h 1155"/>
                <a:gd name="T18" fmla="*/ 2599 w 2599"/>
                <a:gd name="T19" fmla="*/ 385 h 1155"/>
                <a:gd name="T20" fmla="*/ 0 w 2599"/>
                <a:gd name="T21" fmla="*/ 192 h 1155"/>
                <a:gd name="T22" fmla="*/ 2599 w 2599"/>
                <a:gd name="T23" fmla="*/ 192 h 1155"/>
                <a:gd name="T24" fmla="*/ 0 w 2599"/>
                <a:gd name="T25" fmla="*/ 0 h 1155"/>
                <a:gd name="T26" fmla="*/ 2599 w 2599"/>
                <a:gd name="T27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9" h="1155">
                  <a:moveTo>
                    <a:pt x="0" y="1155"/>
                  </a:moveTo>
                  <a:lnTo>
                    <a:pt x="2599" y="1155"/>
                  </a:lnTo>
                  <a:moveTo>
                    <a:pt x="0" y="962"/>
                  </a:moveTo>
                  <a:lnTo>
                    <a:pt x="2599" y="962"/>
                  </a:lnTo>
                  <a:moveTo>
                    <a:pt x="0" y="770"/>
                  </a:moveTo>
                  <a:lnTo>
                    <a:pt x="2599" y="770"/>
                  </a:lnTo>
                  <a:moveTo>
                    <a:pt x="0" y="577"/>
                  </a:moveTo>
                  <a:lnTo>
                    <a:pt x="2599" y="577"/>
                  </a:lnTo>
                  <a:moveTo>
                    <a:pt x="0" y="385"/>
                  </a:moveTo>
                  <a:lnTo>
                    <a:pt x="2599" y="385"/>
                  </a:lnTo>
                  <a:moveTo>
                    <a:pt x="0" y="192"/>
                  </a:moveTo>
                  <a:lnTo>
                    <a:pt x="2599" y="192"/>
                  </a:lnTo>
                  <a:moveTo>
                    <a:pt x="0" y="0"/>
                  </a:moveTo>
                  <a:lnTo>
                    <a:pt x="2599" y="0"/>
                  </a:lnTo>
                </a:path>
              </a:pathLst>
            </a:custGeom>
            <a:noFill/>
            <a:ln w="6350" cap="flat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62">
              <a:extLst>
                <a:ext uri="{FF2B5EF4-FFF2-40B4-BE49-F238E27FC236}">
                  <a16:creationId xmlns:a16="http://schemas.microsoft.com/office/drawing/2014/main" id="{0324F04C-E1BD-4771-8913-41323F2F5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" y="1872"/>
              <a:ext cx="241" cy="385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63">
              <a:extLst>
                <a:ext uri="{FF2B5EF4-FFF2-40B4-BE49-F238E27FC236}">
                  <a16:creationId xmlns:a16="http://schemas.microsoft.com/office/drawing/2014/main" id="{481185D7-3D8F-4926-9BAA-6EAB583E3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" y="1872"/>
              <a:ext cx="241" cy="385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4">
              <a:extLst>
                <a:ext uri="{FF2B5EF4-FFF2-40B4-BE49-F238E27FC236}">
                  <a16:creationId xmlns:a16="http://schemas.microsoft.com/office/drawing/2014/main" id="{87BE0612-96B9-49A0-9A11-7A4964672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0" y="1301"/>
              <a:ext cx="241" cy="956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5">
              <a:extLst>
                <a:ext uri="{FF2B5EF4-FFF2-40B4-BE49-F238E27FC236}">
                  <a16:creationId xmlns:a16="http://schemas.microsoft.com/office/drawing/2014/main" id="{576011B2-BFE0-4D27-9ED6-5CD2B0A3A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6" y="1301"/>
              <a:ext cx="241" cy="95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6">
              <a:extLst>
                <a:ext uri="{FF2B5EF4-FFF2-40B4-BE49-F238E27FC236}">
                  <a16:creationId xmlns:a16="http://schemas.microsoft.com/office/drawing/2014/main" id="{2E709693-7224-45FA-B630-119E93AF5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" y="1108"/>
              <a:ext cx="241" cy="1149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67">
              <a:extLst>
                <a:ext uri="{FF2B5EF4-FFF2-40B4-BE49-F238E27FC236}">
                  <a16:creationId xmlns:a16="http://schemas.microsoft.com/office/drawing/2014/main" id="{839C9385-3ABC-49DC-8DEA-4F1578172A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6" y="1108"/>
              <a:ext cx="241" cy="1149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68">
              <a:extLst>
                <a:ext uri="{FF2B5EF4-FFF2-40B4-BE49-F238E27FC236}">
                  <a16:creationId xmlns:a16="http://schemas.microsoft.com/office/drawing/2014/main" id="{F04255B1-D9A8-43C8-94E6-11807225D8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7" y="2260"/>
              <a:ext cx="2599" cy="0"/>
            </a:xfrm>
            <a:prstGeom prst="line">
              <a:avLst/>
            </a:prstGeom>
            <a:noFill/>
            <a:ln w="6350" cap="flat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9">
              <a:extLst>
                <a:ext uri="{FF2B5EF4-FFF2-40B4-BE49-F238E27FC236}">
                  <a16:creationId xmlns:a16="http://schemas.microsoft.com/office/drawing/2014/main" id="{F6B0C45A-F9F7-40D5-AD26-30845851F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" y="1716"/>
              <a:ext cx="72" cy="295"/>
            </a:xfrm>
            <a:custGeom>
              <a:avLst/>
              <a:gdLst>
                <a:gd name="T0" fmla="*/ 0 w 72"/>
                <a:gd name="T1" fmla="*/ 0 h 295"/>
                <a:gd name="T2" fmla="*/ 12 w 72"/>
                <a:gd name="T3" fmla="*/ 0 h 295"/>
                <a:gd name="T4" fmla="*/ 12 w 72"/>
                <a:gd name="T5" fmla="*/ 0 h 295"/>
                <a:gd name="T6" fmla="*/ 30 w 72"/>
                <a:gd name="T7" fmla="*/ 0 h 295"/>
                <a:gd name="T8" fmla="*/ 72 w 72"/>
                <a:gd name="T9" fmla="*/ 0 h 295"/>
                <a:gd name="T10" fmla="*/ 72 w 72"/>
                <a:gd name="T11" fmla="*/ 77 h 295"/>
                <a:gd name="T12" fmla="*/ 72 w 72"/>
                <a:gd name="T13" fmla="*/ 77 h 295"/>
                <a:gd name="T14" fmla="*/ 72 w 72"/>
                <a:gd name="T15" fmla="*/ 110 h 295"/>
                <a:gd name="T16" fmla="*/ 72 w 72"/>
                <a:gd name="T17" fmla="*/ 132 h 295"/>
                <a:gd name="T18" fmla="*/ 30 w 72"/>
                <a:gd name="T19" fmla="*/ 132 h 295"/>
                <a:gd name="T20" fmla="*/ 36 w 72"/>
                <a:gd name="T21" fmla="*/ 295 h 295"/>
                <a:gd name="T22" fmla="*/ 12 w 72"/>
                <a:gd name="T23" fmla="*/ 132 h 295"/>
                <a:gd name="T24" fmla="*/ 0 w 72"/>
                <a:gd name="T25" fmla="*/ 132 h 295"/>
                <a:gd name="T26" fmla="*/ 0 w 72"/>
                <a:gd name="T27" fmla="*/ 110 h 295"/>
                <a:gd name="T28" fmla="*/ 0 w 72"/>
                <a:gd name="T29" fmla="*/ 77 h 295"/>
                <a:gd name="T30" fmla="*/ 0 w 72"/>
                <a:gd name="T31" fmla="*/ 77 h 295"/>
                <a:gd name="T32" fmla="*/ 0 w 72"/>
                <a:gd name="T3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95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2" y="0"/>
                  </a:lnTo>
                  <a:lnTo>
                    <a:pt x="72" y="77"/>
                  </a:lnTo>
                  <a:lnTo>
                    <a:pt x="72" y="77"/>
                  </a:lnTo>
                  <a:lnTo>
                    <a:pt x="72" y="110"/>
                  </a:lnTo>
                  <a:lnTo>
                    <a:pt x="72" y="132"/>
                  </a:lnTo>
                  <a:lnTo>
                    <a:pt x="30" y="132"/>
                  </a:lnTo>
                  <a:lnTo>
                    <a:pt x="36" y="295"/>
                  </a:lnTo>
                  <a:lnTo>
                    <a:pt x="12" y="132"/>
                  </a:lnTo>
                  <a:lnTo>
                    <a:pt x="0" y="132"/>
                  </a:lnTo>
                  <a:lnTo>
                    <a:pt x="0" y="110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1100" dirty="0">
                  <a:latin typeface="+mn-lt"/>
                </a:rPr>
                <a:t>2</a:t>
              </a:r>
            </a:p>
          </p:txBody>
        </p:sp>
        <p:sp>
          <p:nvSpPr>
            <p:cNvPr id="75" name="Freeform 70">
              <a:extLst>
                <a:ext uri="{FF2B5EF4-FFF2-40B4-BE49-F238E27FC236}">
                  <a16:creationId xmlns:a16="http://schemas.microsoft.com/office/drawing/2014/main" id="{350A7AB6-7D82-48F5-828E-3FB9AE612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" y="1716"/>
              <a:ext cx="72" cy="295"/>
            </a:xfrm>
            <a:custGeom>
              <a:avLst/>
              <a:gdLst>
                <a:gd name="T0" fmla="*/ 0 w 72"/>
                <a:gd name="T1" fmla="*/ 0 h 295"/>
                <a:gd name="T2" fmla="*/ 12 w 72"/>
                <a:gd name="T3" fmla="*/ 0 h 295"/>
                <a:gd name="T4" fmla="*/ 12 w 72"/>
                <a:gd name="T5" fmla="*/ 0 h 295"/>
                <a:gd name="T6" fmla="*/ 30 w 72"/>
                <a:gd name="T7" fmla="*/ 0 h 295"/>
                <a:gd name="T8" fmla="*/ 72 w 72"/>
                <a:gd name="T9" fmla="*/ 0 h 295"/>
                <a:gd name="T10" fmla="*/ 72 w 72"/>
                <a:gd name="T11" fmla="*/ 77 h 295"/>
                <a:gd name="T12" fmla="*/ 72 w 72"/>
                <a:gd name="T13" fmla="*/ 77 h 295"/>
                <a:gd name="T14" fmla="*/ 72 w 72"/>
                <a:gd name="T15" fmla="*/ 110 h 295"/>
                <a:gd name="T16" fmla="*/ 72 w 72"/>
                <a:gd name="T17" fmla="*/ 132 h 295"/>
                <a:gd name="T18" fmla="*/ 30 w 72"/>
                <a:gd name="T19" fmla="*/ 132 h 295"/>
                <a:gd name="T20" fmla="*/ 36 w 72"/>
                <a:gd name="T21" fmla="*/ 295 h 295"/>
                <a:gd name="T22" fmla="*/ 12 w 72"/>
                <a:gd name="T23" fmla="*/ 132 h 295"/>
                <a:gd name="T24" fmla="*/ 0 w 72"/>
                <a:gd name="T25" fmla="*/ 132 h 295"/>
                <a:gd name="T26" fmla="*/ 0 w 72"/>
                <a:gd name="T27" fmla="*/ 110 h 295"/>
                <a:gd name="T28" fmla="*/ 0 w 72"/>
                <a:gd name="T29" fmla="*/ 77 h 295"/>
                <a:gd name="T30" fmla="*/ 0 w 72"/>
                <a:gd name="T31" fmla="*/ 77 h 295"/>
                <a:gd name="T32" fmla="*/ 0 w 72"/>
                <a:gd name="T3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95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2" y="0"/>
                  </a:lnTo>
                  <a:lnTo>
                    <a:pt x="72" y="77"/>
                  </a:lnTo>
                  <a:lnTo>
                    <a:pt x="72" y="77"/>
                  </a:lnTo>
                  <a:lnTo>
                    <a:pt x="72" y="110"/>
                  </a:lnTo>
                  <a:lnTo>
                    <a:pt x="72" y="132"/>
                  </a:lnTo>
                  <a:lnTo>
                    <a:pt x="30" y="132"/>
                  </a:lnTo>
                  <a:lnTo>
                    <a:pt x="36" y="295"/>
                  </a:lnTo>
                  <a:lnTo>
                    <a:pt x="12" y="132"/>
                  </a:lnTo>
                  <a:lnTo>
                    <a:pt x="0" y="132"/>
                  </a:lnTo>
                  <a:lnTo>
                    <a:pt x="0" y="110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1">
              <a:extLst>
                <a:ext uri="{FF2B5EF4-FFF2-40B4-BE49-F238E27FC236}">
                  <a16:creationId xmlns:a16="http://schemas.microsoft.com/office/drawing/2014/main" id="{9CFE4DE7-0E66-440A-9899-A52291F9F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1735"/>
              <a:ext cx="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Freeform 72">
              <a:extLst>
                <a:ext uri="{FF2B5EF4-FFF2-40B4-BE49-F238E27FC236}">
                  <a16:creationId xmlns:a16="http://schemas.microsoft.com/office/drawing/2014/main" id="{0E6FE2B7-B0C7-4572-81F4-50F0AB39E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" y="1716"/>
              <a:ext cx="73" cy="295"/>
            </a:xfrm>
            <a:custGeom>
              <a:avLst/>
              <a:gdLst>
                <a:gd name="T0" fmla="*/ 0 w 73"/>
                <a:gd name="T1" fmla="*/ 0 h 295"/>
                <a:gd name="T2" fmla="*/ 12 w 73"/>
                <a:gd name="T3" fmla="*/ 0 h 295"/>
                <a:gd name="T4" fmla="*/ 12 w 73"/>
                <a:gd name="T5" fmla="*/ 0 h 295"/>
                <a:gd name="T6" fmla="*/ 31 w 73"/>
                <a:gd name="T7" fmla="*/ 0 h 295"/>
                <a:gd name="T8" fmla="*/ 73 w 73"/>
                <a:gd name="T9" fmla="*/ 0 h 295"/>
                <a:gd name="T10" fmla="*/ 73 w 73"/>
                <a:gd name="T11" fmla="*/ 77 h 295"/>
                <a:gd name="T12" fmla="*/ 73 w 73"/>
                <a:gd name="T13" fmla="*/ 77 h 295"/>
                <a:gd name="T14" fmla="*/ 73 w 73"/>
                <a:gd name="T15" fmla="*/ 110 h 295"/>
                <a:gd name="T16" fmla="*/ 73 w 73"/>
                <a:gd name="T17" fmla="*/ 132 h 295"/>
                <a:gd name="T18" fmla="*/ 31 w 73"/>
                <a:gd name="T19" fmla="*/ 132 h 295"/>
                <a:gd name="T20" fmla="*/ 37 w 73"/>
                <a:gd name="T21" fmla="*/ 295 h 295"/>
                <a:gd name="T22" fmla="*/ 12 w 73"/>
                <a:gd name="T23" fmla="*/ 132 h 295"/>
                <a:gd name="T24" fmla="*/ 0 w 73"/>
                <a:gd name="T25" fmla="*/ 132 h 295"/>
                <a:gd name="T26" fmla="*/ 0 w 73"/>
                <a:gd name="T27" fmla="*/ 110 h 295"/>
                <a:gd name="T28" fmla="*/ 0 w 73"/>
                <a:gd name="T29" fmla="*/ 77 h 295"/>
                <a:gd name="T30" fmla="*/ 0 w 73"/>
                <a:gd name="T31" fmla="*/ 77 h 295"/>
                <a:gd name="T32" fmla="*/ 0 w 73"/>
                <a:gd name="T3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295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1" y="0"/>
                  </a:lnTo>
                  <a:lnTo>
                    <a:pt x="73" y="0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3" y="110"/>
                  </a:lnTo>
                  <a:lnTo>
                    <a:pt x="73" y="132"/>
                  </a:lnTo>
                  <a:lnTo>
                    <a:pt x="31" y="132"/>
                  </a:lnTo>
                  <a:lnTo>
                    <a:pt x="37" y="295"/>
                  </a:lnTo>
                  <a:lnTo>
                    <a:pt x="12" y="132"/>
                  </a:lnTo>
                  <a:lnTo>
                    <a:pt x="0" y="132"/>
                  </a:lnTo>
                  <a:lnTo>
                    <a:pt x="0" y="110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3">
              <a:extLst>
                <a:ext uri="{FF2B5EF4-FFF2-40B4-BE49-F238E27FC236}">
                  <a16:creationId xmlns:a16="http://schemas.microsoft.com/office/drawing/2014/main" id="{99E34AFA-E425-4E5F-81CF-97A50B326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" y="1716"/>
              <a:ext cx="73" cy="295"/>
            </a:xfrm>
            <a:custGeom>
              <a:avLst/>
              <a:gdLst>
                <a:gd name="T0" fmla="*/ 0 w 73"/>
                <a:gd name="T1" fmla="*/ 0 h 295"/>
                <a:gd name="T2" fmla="*/ 12 w 73"/>
                <a:gd name="T3" fmla="*/ 0 h 295"/>
                <a:gd name="T4" fmla="*/ 12 w 73"/>
                <a:gd name="T5" fmla="*/ 0 h 295"/>
                <a:gd name="T6" fmla="*/ 31 w 73"/>
                <a:gd name="T7" fmla="*/ 0 h 295"/>
                <a:gd name="T8" fmla="*/ 73 w 73"/>
                <a:gd name="T9" fmla="*/ 0 h 295"/>
                <a:gd name="T10" fmla="*/ 73 w 73"/>
                <a:gd name="T11" fmla="*/ 77 h 295"/>
                <a:gd name="T12" fmla="*/ 73 w 73"/>
                <a:gd name="T13" fmla="*/ 77 h 295"/>
                <a:gd name="T14" fmla="*/ 73 w 73"/>
                <a:gd name="T15" fmla="*/ 110 h 295"/>
                <a:gd name="T16" fmla="*/ 73 w 73"/>
                <a:gd name="T17" fmla="*/ 132 h 295"/>
                <a:gd name="T18" fmla="*/ 31 w 73"/>
                <a:gd name="T19" fmla="*/ 132 h 295"/>
                <a:gd name="T20" fmla="*/ 37 w 73"/>
                <a:gd name="T21" fmla="*/ 295 h 295"/>
                <a:gd name="T22" fmla="*/ 12 w 73"/>
                <a:gd name="T23" fmla="*/ 132 h 295"/>
                <a:gd name="T24" fmla="*/ 0 w 73"/>
                <a:gd name="T25" fmla="*/ 132 h 295"/>
                <a:gd name="T26" fmla="*/ 0 w 73"/>
                <a:gd name="T27" fmla="*/ 110 h 295"/>
                <a:gd name="T28" fmla="*/ 0 w 73"/>
                <a:gd name="T29" fmla="*/ 77 h 295"/>
                <a:gd name="T30" fmla="*/ 0 w 73"/>
                <a:gd name="T31" fmla="*/ 77 h 295"/>
                <a:gd name="T32" fmla="*/ 0 w 73"/>
                <a:gd name="T3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295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1" y="0"/>
                  </a:lnTo>
                  <a:lnTo>
                    <a:pt x="73" y="0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3" y="110"/>
                  </a:lnTo>
                  <a:lnTo>
                    <a:pt x="73" y="132"/>
                  </a:lnTo>
                  <a:lnTo>
                    <a:pt x="31" y="132"/>
                  </a:lnTo>
                  <a:lnTo>
                    <a:pt x="37" y="295"/>
                  </a:lnTo>
                  <a:lnTo>
                    <a:pt x="12" y="132"/>
                  </a:lnTo>
                  <a:lnTo>
                    <a:pt x="0" y="132"/>
                  </a:lnTo>
                  <a:lnTo>
                    <a:pt x="0" y="110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4">
              <a:extLst>
                <a:ext uri="{FF2B5EF4-FFF2-40B4-BE49-F238E27FC236}">
                  <a16:creationId xmlns:a16="http://schemas.microsoft.com/office/drawing/2014/main" id="{7060A0F3-E8AA-4160-8709-CCE5AB1DD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1" y="1735"/>
              <a:ext cx="3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0" name="Freeform 75">
              <a:extLst>
                <a:ext uri="{FF2B5EF4-FFF2-40B4-BE49-F238E27FC236}">
                  <a16:creationId xmlns:a16="http://schemas.microsoft.com/office/drawing/2014/main" id="{39F99F99-C433-4A32-922B-46661FF93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3" y="1144"/>
              <a:ext cx="72" cy="282"/>
            </a:xfrm>
            <a:custGeom>
              <a:avLst/>
              <a:gdLst>
                <a:gd name="T0" fmla="*/ 0 w 72"/>
                <a:gd name="T1" fmla="*/ 0 h 282"/>
                <a:gd name="T2" fmla="*/ 12 w 72"/>
                <a:gd name="T3" fmla="*/ 0 h 282"/>
                <a:gd name="T4" fmla="*/ 12 w 72"/>
                <a:gd name="T5" fmla="*/ 0 h 282"/>
                <a:gd name="T6" fmla="*/ 30 w 72"/>
                <a:gd name="T7" fmla="*/ 0 h 282"/>
                <a:gd name="T8" fmla="*/ 72 w 72"/>
                <a:gd name="T9" fmla="*/ 0 h 282"/>
                <a:gd name="T10" fmla="*/ 72 w 72"/>
                <a:gd name="T11" fmla="*/ 74 h 282"/>
                <a:gd name="T12" fmla="*/ 72 w 72"/>
                <a:gd name="T13" fmla="*/ 74 h 282"/>
                <a:gd name="T14" fmla="*/ 72 w 72"/>
                <a:gd name="T15" fmla="*/ 105 h 282"/>
                <a:gd name="T16" fmla="*/ 72 w 72"/>
                <a:gd name="T17" fmla="*/ 126 h 282"/>
                <a:gd name="T18" fmla="*/ 30 w 72"/>
                <a:gd name="T19" fmla="*/ 126 h 282"/>
                <a:gd name="T20" fmla="*/ 36 w 72"/>
                <a:gd name="T21" fmla="*/ 282 h 282"/>
                <a:gd name="T22" fmla="*/ 12 w 72"/>
                <a:gd name="T23" fmla="*/ 126 h 282"/>
                <a:gd name="T24" fmla="*/ 0 w 72"/>
                <a:gd name="T25" fmla="*/ 126 h 282"/>
                <a:gd name="T26" fmla="*/ 0 w 72"/>
                <a:gd name="T27" fmla="*/ 105 h 282"/>
                <a:gd name="T28" fmla="*/ 0 w 72"/>
                <a:gd name="T29" fmla="*/ 74 h 282"/>
                <a:gd name="T30" fmla="*/ 0 w 72"/>
                <a:gd name="T31" fmla="*/ 74 h 282"/>
                <a:gd name="T32" fmla="*/ 0 w 72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82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2" y="0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72" y="105"/>
                  </a:lnTo>
                  <a:lnTo>
                    <a:pt x="72" y="126"/>
                  </a:lnTo>
                  <a:lnTo>
                    <a:pt x="30" y="126"/>
                  </a:lnTo>
                  <a:lnTo>
                    <a:pt x="36" y="282"/>
                  </a:lnTo>
                  <a:lnTo>
                    <a:pt x="12" y="126"/>
                  </a:lnTo>
                  <a:lnTo>
                    <a:pt x="0" y="126"/>
                  </a:lnTo>
                  <a:lnTo>
                    <a:pt x="0" y="10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6">
              <a:extLst>
                <a:ext uri="{FF2B5EF4-FFF2-40B4-BE49-F238E27FC236}">
                  <a16:creationId xmlns:a16="http://schemas.microsoft.com/office/drawing/2014/main" id="{BE09BC94-34AC-435D-9C5F-FB6DD7D81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3" y="1144"/>
              <a:ext cx="72" cy="282"/>
            </a:xfrm>
            <a:custGeom>
              <a:avLst/>
              <a:gdLst>
                <a:gd name="T0" fmla="*/ 0 w 72"/>
                <a:gd name="T1" fmla="*/ 0 h 282"/>
                <a:gd name="T2" fmla="*/ 12 w 72"/>
                <a:gd name="T3" fmla="*/ 0 h 282"/>
                <a:gd name="T4" fmla="*/ 12 w 72"/>
                <a:gd name="T5" fmla="*/ 0 h 282"/>
                <a:gd name="T6" fmla="*/ 30 w 72"/>
                <a:gd name="T7" fmla="*/ 0 h 282"/>
                <a:gd name="T8" fmla="*/ 72 w 72"/>
                <a:gd name="T9" fmla="*/ 0 h 282"/>
                <a:gd name="T10" fmla="*/ 72 w 72"/>
                <a:gd name="T11" fmla="*/ 74 h 282"/>
                <a:gd name="T12" fmla="*/ 72 w 72"/>
                <a:gd name="T13" fmla="*/ 74 h 282"/>
                <a:gd name="T14" fmla="*/ 72 w 72"/>
                <a:gd name="T15" fmla="*/ 105 h 282"/>
                <a:gd name="T16" fmla="*/ 72 w 72"/>
                <a:gd name="T17" fmla="*/ 126 h 282"/>
                <a:gd name="T18" fmla="*/ 30 w 72"/>
                <a:gd name="T19" fmla="*/ 126 h 282"/>
                <a:gd name="T20" fmla="*/ 36 w 72"/>
                <a:gd name="T21" fmla="*/ 282 h 282"/>
                <a:gd name="T22" fmla="*/ 12 w 72"/>
                <a:gd name="T23" fmla="*/ 126 h 282"/>
                <a:gd name="T24" fmla="*/ 0 w 72"/>
                <a:gd name="T25" fmla="*/ 126 h 282"/>
                <a:gd name="T26" fmla="*/ 0 w 72"/>
                <a:gd name="T27" fmla="*/ 105 h 282"/>
                <a:gd name="T28" fmla="*/ 0 w 72"/>
                <a:gd name="T29" fmla="*/ 74 h 282"/>
                <a:gd name="T30" fmla="*/ 0 w 72"/>
                <a:gd name="T31" fmla="*/ 74 h 282"/>
                <a:gd name="T32" fmla="*/ 0 w 72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82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2" y="0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72" y="105"/>
                  </a:lnTo>
                  <a:lnTo>
                    <a:pt x="72" y="126"/>
                  </a:lnTo>
                  <a:lnTo>
                    <a:pt x="30" y="126"/>
                  </a:lnTo>
                  <a:lnTo>
                    <a:pt x="36" y="282"/>
                  </a:lnTo>
                  <a:lnTo>
                    <a:pt x="12" y="126"/>
                  </a:lnTo>
                  <a:lnTo>
                    <a:pt x="0" y="126"/>
                  </a:lnTo>
                  <a:lnTo>
                    <a:pt x="0" y="10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77">
              <a:extLst>
                <a:ext uri="{FF2B5EF4-FFF2-40B4-BE49-F238E27FC236}">
                  <a16:creationId xmlns:a16="http://schemas.microsoft.com/office/drawing/2014/main" id="{A979E71B-520C-4B7C-BBC0-D0E00A53D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6" y="1159"/>
              <a:ext cx="3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100" dirty="0">
                  <a:solidFill>
                    <a:srgbClr val="595959"/>
                  </a:solidFill>
                  <a:latin typeface="+mn-lt"/>
                </a:rPr>
                <a:t>5</a:t>
              </a:r>
              <a:endPara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3" name="Freeform 78">
              <a:extLst>
                <a:ext uri="{FF2B5EF4-FFF2-40B4-BE49-F238E27FC236}">
                  <a16:creationId xmlns:a16="http://schemas.microsoft.com/office/drawing/2014/main" id="{23670683-48AA-47C4-B26F-959552075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" y="1144"/>
              <a:ext cx="72" cy="282"/>
            </a:xfrm>
            <a:custGeom>
              <a:avLst/>
              <a:gdLst>
                <a:gd name="T0" fmla="*/ 0 w 72"/>
                <a:gd name="T1" fmla="*/ 0 h 282"/>
                <a:gd name="T2" fmla="*/ 12 w 72"/>
                <a:gd name="T3" fmla="*/ 0 h 282"/>
                <a:gd name="T4" fmla="*/ 12 w 72"/>
                <a:gd name="T5" fmla="*/ 0 h 282"/>
                <a:gd name="T6" fmla="*/ 30 w 72"/>
                <a:gd name="T7" fmla="*/ 0 h 282"/>
                <a:gd name="T8" fmla="*/ 72 w 72"/>
                <a:gd name="T9" fmla="*/ 0 h 282"/>
                <a:gd name="T10" fmla="*/ 72 w 72"/>
                <a:gd name="T11" fmla="*/ 74 h 282"/>
                <a:gd name="T12" fmla="*/ 72 w 72"/>
                <a:gd name="T13" fmla="*/ 74 h 282"/>
                <a:gd name="T14" fmla="*/ 72 w 72"/>
                <a:gd name="T15" fmla="*/ 105 h 282"/>
                <a:gd name="T16" fmla="*/ 72 w 72"/>
                <a:gd name="T17" fmla="*/ 126 h 282"/>
                <a:gd name="T18" fmla="*/ 30 w 72"/>
                <a:gd name="T19" fmla="*/ 126 h 282"/>
                <a:gd name="T20" fmla="*/ 36 w 72"/>
                <a:gd name="T21" fmla="*/ 282 h 282"/>
                <a:gd name="T22" fmla="*/ 12 w 72"/>
                <a:gd name="T23" fmla="*/ 126 h 282"/>
                <a:gd name="T24" fmla="*/ 0 w 72"/>
                <a:gd name="T25" fmla="*/ 126 h 282"/>
                <a:gd name="T26" fmla="*/ 0 w 72"/>
                <a:gd name="T27" fmla="*/ 105 h 282"/>
                <a:gd name="T28" fmla="*/ 0 w 72"/>
                <a:gd name="T29" fmla="*/ 74 h 282"/>
                <a:gd name="T30" fmla="*/ 0 w 72"/>
                <a:gd name="T31" fmla="*/ 74 h 282"/>
                <a:gd name="T32" fmla="*/ 0 w 72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82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2" y="0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72" y="105"/>
                  </a:lnTo>
                  <a:lnTo>
                    <a:pt x="72" y="126"/>
                  </a:lnTo>
                  <a:lnTo>
                    <a:pt x="30" y="126"/>
                  </a:lnTo>
                  <a:lnTo>
                    <a:pt x="36" y="282"/>
                  </a:lnTo>
                  <a:lnTo>
                    <a:pt x="12" y="126"/>
                  </a:lnTo>
                  <a:lnTo>
                    <a:pt x="0" y="126"/>
                  </a:lnTo>
                  <a:lnTo>
                    <a:pt x="0" y="10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9">
              <a:extLst>
                <a:ext uri="{FF2B5EF4-FFF2-40B4-BE49-F238E27FC236}">
                  <a16:creationId xmlns:a16="http://schemas.microsoft.com/office/drawing/2014/main" id="{E6BC73C5-5E27-4A1B-BD4C-EE63F7E70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" y="1144"/>
              <a:ext cx="72" cy="282"/>
            </a:xfrm>
            <a:custGeom>
              <a:avLst/>
              <a:gdLst>
                <a:gd name="T0" fmla="*/ 0 w 72"/>
                <a:gd name="T1" fmla="*/ 0 h 282"/>
                <a:gd name="T2" fmla="*/ 12 w 72"/>
                <a:gd name="T3" fmla="*/ 0 h 282"/>
                <a:gd name="T4" fmla="*/ 12 w 72"/>
                <a:gd name="T5" fmla="*/ 0 h 282"/>
                <a:gd name="T6" fmla="*/ 30 w 72"/>
                <a:gd name="T7" fmla="*/ 0 h 282"/>
                <a:gd name="T8" fmla="*/ 72 w 72"/>
                <a:gd name="T9" fmla="*/ 0 h 282"/>
                <a:gd name="T10" fmla="*/ 72 w 72"/>
                <a:gd name="T11" fmla="*/ 74 h 282"/>
                <a:gd name="T12" fmla="*/ 72 w 72"/>
                <a:gd name="T13" fmla="*/ 74 h 282"/>
                <a:gd name="T14" fmla="*/ 72 w 72"/>
                <a:gd name="T15" fmla="*/ 105 h 282"/>
                <a:gd name="T16" fmla="*/ 72 w 72"/>
                <a:gd name="T17" fmla="*/ 126 h 282"/>
                <a:gd name="T18" fmla="*/ 30 w 72"/>
                <a:gd name="T19" fmla="*/ 126 h 282"/>
                <a:gd name="T20" fmla="*/ 36 w 72"/>
                <a:gd name="T21" fmla="*/ 282 h 282"/>
                <a:gd name="T22" fmla="*/ 12 w 72"/>
                <a:gd name="T23" fmla="*/ 126 h 282"/>
                <a:gd name="T24" fmla="*/ 0 w 72"/>
                <a:gd name="T25" fmla="*/ 126 h 282"/>
                <a:gd name="T26" fmla="*/ 0 w 72"/>
                <a:gd name="T27" fmla="*/ 105 h 282"/>
                <a:gd name="T28" fmla="*/ 0 w 72"/>
                <a:gd name="T29" fmla="*/ 74 h 282"/>
                <a:gd name="T30" fmla="*/ 0 w 72"/>
                <a:gd name="T31" fmla="*/ 74 h 282"/>
                <a:gd name="T32" fmla="*/ 0 w 72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82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2" y="0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72" y="105"/>
                  </a:lnTo>
                  <a:lnTo>
                    <a:pt x="72" y="126"/>
                  </a:lnTo>
                  <a:lnTo>
                    <a:pt x="30" y="126"/>
                  </a:lnTo>
                  <a:lnTo>
                    <a:pt x="36" y="282"/>
                  </a:lnTo>
                  <a:lnTo>
                    <a:pt x="12" y="126"/>
                  </a:lnTo>
                  <a:lnTo>
                    <a:pt x="0" y="126"/>
                  </a:lnTo>
                  <a:lnTo>
                    <a:pt x="0" y="10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80">
              <a:extLst>
                <a:ext uri="{FF2B5EF4-FFF2-40B4-BE49-F238E27FC236}">
                  <a16:creationId xmlns:a16="http://schemas.microsoft.com/office/drawing/2014/main" id="{D716C7E8-746F-416C-BB42-76A71686F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2" y="1159"/>
              <a:ext cx="3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100" dirty="0">
                  <a:solidFill>
                    <a:srgbClr val="595959"/>
                  </a:solidFill>
                  <a:latin typeface="Calibri" panose="020F0502020204030204" pitchFamily="34" charset="0"/>
                </a:rPr>
                <a:t>5</a:t>
              </a:r>
              <a:endPara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Freeform 81">
              <a:extLst>
                <a:ext uri="{FF2B5EF4-FFF2-40B4-BE49-F238E27FC236}">
                  <a16:creationId xmlns:a16="http://schemas.microsoft.com/office/drawing/2014/main" id="{21FC1E64-89FF-4791-BE6A-93075F910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" y="951"/>
              <a:ext cx="73" cy="283"/>
            </a:xfrm>
            <a:custGeom>
              <a:avLst/>
              <a:gdLst>
                <a:gd name="T0" fmla="*/ 0 w 73"/>
                <a:gd name="T1" fmla="*/ 0 h 283"/>
                <a:gd name="T2" fmla="*/ 12 w 73"/>
                <a:gd name="T3" fmla="*/ 0 h 283"/>
                <a:gd name="T4" fmla="*/ 12 w 73"/>
                <a:gd name="T5" fmla="*/ 0 h 283"/>
                <a:gd name="T6" fmla="*/ 30 w 73"/>
                <a:gd name="T7" fmla="*/ 0 h 283"/>
                <a:gd name="T8" fmla="*/ 73 w 73"/>
                <a:gd name="T9" fmla="*/ 0 h 283"/>
                <a:gd name="T10" fmla="*/ 73 w 73"/>
                <a:gd name="T11" fmla="*/ 74 h 283"/>
                <a:gd name="T12" fmla="*/ 73 w 73"/>
                <a:gd name="T13" fmla="*/ 74 h 283"/>
                <a:gd name="T14" fmla="*/ 73 w 73"/>
                <a:gd name="T15" fmla="*/ 106 h 283"/>
                <a:gd name="T16" fmla="*/ 73 w 73"/>
                <a:gd name="T17" fmla="*/ 127 h 283"/>
                <a:gd name="T18" fmla="*/ 30 w 73"/>
                <a:gd name="T19" fmla="*/ 127 h 283"/>
                <a:gd name="T20" fmla="*/ 36 w 73"/>
                <a:gd name="T21" fmla="*/ 283 h 283"/>
                <a:gd name="T22" fmla="*/ 12 w 73"/>
                <a:gd name="T23" fmla="*/ 127 h 283"/>
                <a:gd name="T24" fmla="*/ 0 w 73"/>
                <a:gd name="T25" fmla="*/ 127 h 283"/>
                <a:gd name="T26" fmla="*/ 0 w 73"/>
                <a:gd name="T27" fmla="*/ 106 h 283"/>
                <a:gd name="T28" fmla="*/ 0 w 73"/>
                <a:gd name="T29" fmla="*/ 74 h 283"/>
                <a:gd name="T30" fmla="*/ 0 w 73"/>
                <a:gd name="T31" fmla="*/ 74 h 283"/>
                <a:gd name="T32" fmla="*/ 0 w 73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283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3" y="0"/>
                  </a:lnTo>
                  <a:lnTo>
                    <a:pt x="73" y="74"/>
                  </a:lnTo>
                  <a:lnTo>
                    <a:pt x="73" y="74"/>
                  </a:lnTo>
                  <a:lnTo>
                    <a:pt x="73" y="106"/>
                  </a:lnTo>
                  <a:lnTo>
                    <a:pt x="73" y="127"/>
                  </a:lnTo>
                  <a:lnTo>
                    <a:pt x="30" y="127"/>
                  </a:lnTo>
                  <a:lnTo>
                    <a:pt x="36" y="283"/>
                  </a:lnTo>
                  <a:lnTo>
                    <a:pt x="12" y="127"/>
                  </a:lnTo>
                  <a:lnTo>
                    <a:pt x="0" y="127"/>
                  </a:lnTo>
                  <a:lnTo>
                    <a:pt x="0" y="10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2">
              <a:extLst>
                <a:ext uri="{FF2B5EF4-FFF2-40B4-BE49-F238E27FC236}">
                  <a16:creationId xmlns:a16="http://schemas.microsoft.com/office/drawing/2014/main" id="{9813724D-CECC-4FD2-97FC-CA03A533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" y="951"/>
              <a:ext cx="73" cy="283"/>
            </a:xfrm>
            <a:custGeom>
              <a:avLst/>
              <a:gdLst>
                <a:gd name="T0" fmla="*/ 0 w 73"/>
                <a:gd name="T1" fmla="*/ 0 h 283"/>
                <a:gd name="T2" fmla="*/ 12 w 73"/>
                <a:gd name="T3" fmla="*/ 0 h 283"/>
                <a:gd name="T4" fmla="*/ 12 w 73"/>
                <a:gd name="T5" fmla="*/ 0 h 283"/>
                <a:gd name="T6" fmla="*/ 30 w 73"/>
                <a:gd name="T7" fmla="*/ 0 h 283"/>
                <a:gd name="T8" fmla="*/ 73 w 73"/>
                <a:gd name="T9" fmla="*/ 0 h 283"/>
                <a:gd name="T10" fmla="*/ 73 w 73"/>
                <a:gd name="T11" fmla="*/ 74 h 283"/>
                <a:gd name="T12" fmla="*/ 73 w 73"/>
                <a:gd name="T13" fmla="*/ 74 h 283"/>
                <a:gd name="T14" fmla="*/ 73 w 73"/>
                <a:gd name="T15" fmla="*/ 106 h 283"/>
                <a:gd name="T16" fmla="*/ 73 w 73"/>
                <a:gd name="T17" fmla="*/ 127 h 283"/>
                <a:gd name="T18" fmla="*/ 30 w 73"/>
                <a:gd name="T19" fmla="*/ 127 h 283"/>
                <a:gd name="T20" fmla="*/ 36 w 73"/>
                <a:gd name="T21" fmla="*/ 283 h 283"/>
                <a:gd name="T22" fmla="*/ 12 w 73"/>
                <a:gd name="T23" fmla="*/ 127 h 283"/>
                <a:gd name="T24" fmla="*/ 0 w 73"/>
                <a:gd name="T25" fmla="*/ 127 h 283"/>
                <a:gd name="T26" fmla="*/ 0 w 73"/>
                <a:gd name="T27" fmla="*/ 106 h 283"/>
                <a:gd name="T28" fmla="*/ 0 w 73"/>
                <a:gd name="T29" fmla="*/ 74 h 283"/>
                <a:gd name="T30" fmla="*/ 0 w 73"/>
                <a:gd name="T31" fmla="*/ 74 h 283"/>
                <a:gd name="T32" fmla="*/ 0 w 73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283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3" y="0"/>
                  </a:lnTo>
                  <a:lnTo>
                    <a:pt x="73" y="74"/>
                  </a:lnTo>
                  <a:lnTo>
                    <a:pt x="73" y="74"/>
                  </a:lnTo>
                  <a:lnTo>
                    <a:pt x="73" y="106"/>
                  </a:lnTo>
                  <a:lnTo>
                    <a:pt x="73" y="127"/>
                  </a:lnTo>
                  <a:lnTo>
                    <a:pt x="30" y="127"/>
                  </a:lnTo>
                  <a:lnTo>
                    <a:pt x="36" y="283"/>
                  </a:lnTo>
                  <a:lnTo>
                    <a:pt x="12" y="127"/>
                  </a:lnTo>
                  <a:lnTo>
                    <a:pt x="0" y="127"/>
                  </a:lnTo>
                  <a:lnTo>
                    <a:pt x="0" y="10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83">
              <a:extLst>
                <a:ext uri="{FF2B5EF4-FFF2-40B4-BE49-F238E27FC236}">
                  <a16:creationId xmlns:a16="http://schemas.microsoft.com/office/drawing/2014/main" id="{AD0B41D6-4D6B-49DE-B6B4-9A63B390F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967"/>
              <a:ext cx="3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6</a:t>
              </a:r>
              <a:endPara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Freeform 84">
              <a:extLst>
                <a:ext uri="{FF2B5EF4-FFF2-40B4-BE49-F238E27FC236}">
                  <a16:creationId xmlns:a16="http://schemas.microsoft.com/office/drawing/2014/main" id="{D6EC0C53-9706-4F61-A998-F05AE931E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" y="951"/>
              <a:ext cx="72" cy="283"/>
            </a:xfrm>
            <a:custGeom>
              <a:avLst/>
              <a:gdLst>
                <a:gd name="T0" fmla="*/ 0 w 72"/>
                <a:gd name="T1" fmla="*/ 0 h 283"/>
                <a:gd name="T2" fmla="*/ 12 w 72"/>
                <a:gd name="T3" fmla="*/ 0 h 283"/>
                <a:gd name="T4" fmla="*/ 12 w 72"/>
                <a:gd name="T5" fmla="*/ 0 h 283"/>
                <a:gd name="T6" fmla="*/ 30 w 72"/>
                <a:gd name="T7" fmla="*/ 0 h 283"/>
                <a:gd name="T8" fmla="*/ 72 w 72"/>
                <a:gd name="T9" fmla="*/ 0 h 283"/>
                <a:gd name="T10" fmla="*/ 72 w 72"/>
                <a:gd name="T11" fmla="*/ 74 h 283"/>
                <a:gd name="T12" fmla="*/ 72 w 72"/>
                <a:gd name="T13" fmla="*/ 74 h 283"/>
                <a:gd name="T14" fmla="*/ 72 w 72"/>
                <a:gd name="T15" fmla="*/ 106 h 283"/>
                <a:gd name="T16" fmla="*/ 72 w 72"/>
                <a:gd name="T17" fmla="*/ 127 h 283"/>
                <a:gd name="T18" fmla="*/ 30 w 72"/>
                <a:gd name="T19" fmla="*/ 127 h 283"/>
                <a:gd name="T20" fmla="*/ 36 w 72"/>
                <a:gd name="T21" fmla="*/ 283 h 283"/>
                <a:gd name="T22" fmla="*/ 12 w 72"/>
                <a:gd name="T23" fmla="*/ 127 h 283"/>
                <a:gd name="T24" fmla="*/ 0 w 72"/>
                <a:gd name="T25" fmla="*/ 127 h 283"/>
                <a:gd name="T26" fmla="*/ 0 w 72"/>
                <a:gd name="T27" fmla="*/ 106 h 283"/>
                <a:gd name="T28" fmla="*/ 0 w 72"/>
                <a:gd name="T29" fmla="*/ 74 h 283"/>
                <a:gd name="T30" fmla="*/ 0 w 72"/>
                <a:gd name="T31" fmla="*/ 74 h 283"/>
                <a:gd name="T32" fmla="*/ 0 w 72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83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2" y="0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72" y="106"/>
                  </a:lnTo>
                  <a:lnTo>
                    <a:pt x="72" y="127"/>
                  </a:lnTo>
                  <a:lnTo>
                    <a:pt x="30" y="127"/>
                  </a:lnTo>
                  <a:lnTo>
                    <a:pt x="36" y="283"/>
                  </a:lnTo>
                  <a:lnTo>
                    <a:pt x="12" y="127"/>
                  </a:lnTo>
                  <a:lnTo>
                    <a:pt x="0" y="127"/>
                  </a:lnTo>
                  <a:lnTo>
                    <a:pt x="0" y="10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5">
              <a:extLst>
                <a:ext uri="{FF2B5EF4-FFF2-40B4-BE49-F238E27FC236}">
                  <a16:creationId xmlns:a16="http://schemas.microsoft.com/office/drawing/2014/main" id="{7A88BE16-3682-4877-8BCE-B959E4BC7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" y="951"/>
              <a:ext cx="72" cy="283"/>
            </a:xfrm>
            <a:custGeom>
              <a:avLst/>
              <a:gdLst>
                <a:gd name="T0" fmla="*/ 0 w 72"/>
                <a:gd name="T1" fmla="*/ 0 h 283"/>
                <a:gd name="T2" fmla="*/ 12 w 72"/>
                <a:gd name="T3" fmla="*/ 0 h 283"/>
                <a:gd name="T4" fmla="*/ 12 w 72"/>
                <a:gd name="T5" fmla="*/ 0 h 283"/>
                <a:gd name="T6" fmla="*/ 30 w 72"/>
                <a:gd name="T7" fmla="*/ 0 h 283"/>
                <a:gd name="T8" fmla="*/ 72 w 72"/>
                <a:gd name="T9" fmla="*/ 0 h 283"/>
                <a:gd name="T10" fmla="*/ 72 w 72"/>
                <a:gd name="T11" fmla="*/ 74 h 283"/>
                <a:gd name="T12" fmla="*/ 72 w 72"/>
                <a:gd name="T13" fmla="*/ 74 h 283"/>
                <a:gd name="T14" fmla="*/ 72 w 72"/>
                <a:gd name="T15" fmla="*/ 106 h 283"/>
                <a:gd name="T16" fmla="*/ 72 w 72"/>
                <a:gd name="T17" fmla="*/ 127 h 283"/>
                <a:gd name="T18" fmla="*/ 30 w 72"/>
                <a:gd name="T19" fmla="*/ 127 h 283"/>
                <a:gd name="T20" fmla="*/ 36 w 72"/>
                <a:gd name="T21" fmla="*/ 283 h 283"/>
                <a:gd name="T22" fmla="*/ 12 w 72"/>
                <a:gd name="T23" fmla="*/ 127 h 283"/>
                <a:gd name="T24" fmla="*/ 0 w 72"/>
                <a:gd name="T25" fmla="*/ 127 h 283"/>
                <a:gd name="T26" fmla="*/ 0 w 72"/>
                <a:gd name="T27" fmla="*/ 106 h 283"/>
                <a:gd name="T28" fmla="*/ 0 w 72"/>
                <a:gd name="T29" fmla="*/ 74 h 283"/>
                <a:gd name="T30" fmla="*/ 0 w 72"/>
                <a:gd name="T31" fmla="*/ 74 h 283"/>
                <a:gd name="T32" fmla="*/ 0 w 72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83">
                  <a:moveTo>
                    <a:pt x="0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72" y="0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72" y="106"/>
                  </a:lnTo>
                  <a:lnTo>
                    <a:pt x="72" y="127"/>
                  </a:lnTo>
                  <a:lnTo>
                    <a:pt x="30" y="127"/>
                  </a:lnTo>
                  <a:lnTo>
                    <a:pt x="36" y="283"/>
                  </a:lnTo>
                  <a:lnTo>
                    <a:pt x="12" y="127"/>
                  </a:lnTo>
                  <a:lnTo>
                    <a:pt x="0" y="127"/>
                  </a:lnTo>
                  <a:lnTo>
                    <a:pt x="0" y="10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86">
              <a:extLst>
                <a:ext uri="{FF2B5EF4-FFF2-40B4-BE49-F238E27FC236}">
                  <a16:creationId xmlns:a16="http://schemas.microsoft.com/office/drawing/2014/main" id="{1465F3EA-4FE8-41A7-A19A-1E9EFF977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3" y="967"/>
              <a:ext cx="39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6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87">
              <a:extLst>
                <a:ext uri="{FF2B5EF4-FFF2-40B4-BE49-F238E27FC236}">
                  <a16:creationId xmlns:a16="http://schemas.microsoft.com/office/drawing/2014/main" id="{A06DF0F7-F5EF-4118-B877-CC3914A30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206"/>
              <a:ext cx="64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88">
              <a:extLst>
                <a:ext uri="{FF2B5EF4-FFF2-40B4-BE49-F238E27FC236}">
                  <a16:creationId xmlns:a16="http://schemas.microsoft.com/office/drawing/2014/main" id="{F1A4D2CC-9105-47F6-916E-8430F47E6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014"/>
              <a:ext cx="64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89">
              <a:extLst>
                <a:ext uri="{FF2B5EF4-FFF2-40B4-BE49-F238E27FC236}">
                  <a16:creationId xmlns:a16="http://schemas.microsoft.com/office/drawing/2014/main" id="{25CDA52A-D5C1-4716-AC5B-C2F36F76F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822"/>
              <a:ext cx="64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90">
              <a:extLst>
                <a:ext uri="{FF2B5EF4-FFF2-40B4-BE49-F238E27FC236}">
                  <a16:creationId xmlns:a16="http://schemas.microsoft.com/office/drawing/2014/main" id="{369ACF26-D76B-4486-BE0E-7875A327C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631"/>
              <a:ext cx="64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91">
              <a:extLst>
                <a:ext uri="{FF2B5EF4-FFF2-40B4-BE49-F238E27FC236}">
                  <a16:creationId xmlns:a16="http://schemas.microsoft.com/office/drawing/2014/main" id="{CBB5157A-DADF-4F8B-B544-5AA872636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439"/>
              <a:ext cx="64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92">
              <a:extLst>
                <a:ext uri="{FF2B5EF4-FFF2-40B4-BE49-F238E27FC236}">
                  <a16:creationId xmlns:a16="http://schemas.microsoft.com/office/drawing/2014/main" id="{920EFD6E-2840-443C-A1F2-A4A941A2D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247"/>
              <a:ext cx="64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93">
              <a:extLst>
                <a:ext uri="{FF2B5EF4-FFF2-40B4-BE49-F238E27FC236}">
                  <a16:creationId xmlns:a16="http://schemas.microsoft.com/office/drawing/2014/main" id="{30BD5092-7C8F-47F4-8FB2-D524A9446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055"/>
              <a:ext cx="64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94">
              <a:extLst>
                <a:ext uri="{FF2B5EF4-FFF2-40B4-BE49-F238E27FC236}">
                  <a16:creationId xmlns:a16="http://schemas.microsoft.com/office/drawing/2014/main" id="{B7F5EBE8-6371-4CE6-A7C1-6A0D7F1D6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863"/>
              <a:ext cx="64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Rectangle 95">
              <a:extLst>
                <a:ext uri="{FF2B5EF4-FFF2-40B4-BE49-F238E27FC236}">
                  <a16:creationId xmlns:a16="http://schemas.microsoft.com/office/drawing/2014/main" id="{92B63C84-8AA9-42E1-BB42-B47900B32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6" y="2313"/>
              <a:ext cx="1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100" dirty="0">
                  <a:solidFill>
                    <a:srgbClr val="595959"/>
                  </a:solidFill>
                  <a:latin typeface="Calibri" panose="020F0502020204030204" pitchFamily="34" charset="0"/>
                </a:rPr>
                <a:t>2019</a:t>
              </a:r>
              <a:endPara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96">
              <a:extLst>
                <a:ext uri="{FF2B5EF4-FFF2-40B4-BE49-F238E27FC236}">
                  <a16:creationId xmlns:a16="http://schemas.microsoft.com/office/drawing/2014/main" id="{C1F3F9C5-93AA-4922-8A11-F294F4561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9" y="612"/>
              <a:ext cx="265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Number of Separator System Failure Incidents In 2019</a:t>
              </a:r>
              <a:endParaRPr kumimoji="0" lang="en-US" altLang="en-US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02" name="Rectangle 97">
              <a:extLst>
                <a:ext uri="{FF2B5EF4-FFF2-40B4-BE49-F238E27FC236}">
                  <a16:creationId xmlns:a16="http://schemas.microsoft.com/office/drawing/2014/main" id="{0E2B2DD4-E472-477E-940F-901C49DFC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" y="2164"/>
              <a:ext cx="32" cy="44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98">
              <a:extLst>
                <a:ext uri="{FF2B5EF4-FFF2-40B4-BE49-F238E27FC236}">
                  <a16:creationId xmlns:a16="http://schemas.microsoft.com/office/drawing/2014/main" id="{7357365C-89DB-4D07-8860-E98C1B924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2133"/>
              <a:ext cx="11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Feb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99">
              <a:extLst>
                <a:ext uri="{FF2B5EF4-FFF2-40B4-BE49-F238E27FC236}">
                  <a16:creationId xmlns:a16="http://schemas.microsoft.com/office/drawing/2014/main" id="{78101069-AECF-4BD4-9E3A-3BBE2ECEA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" y="2164"/>
              <a:ext cx="32" cy="44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100">
              <a:extLst>
                <a:ext uri="{FF2B5EF4-FFF2-40B4-BE49-F238E27FC236}">
                  <a16:creationId xmlns:a16="http://schemas.microsoft.com/office/drawing/2014/main" id="{50B67D63-B9CE-4017-8A40-30068A150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5" y="2133"/>
              <a:ext cx="13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Mar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101">
              <a:extLst>
                <a:ext uri="{FF2B5EF4-FFF2-40B4-BE49-F238E27FC236}">
                  <a16:creationId xmlns:a16="http://schemas.microsoft.com/office/drawing/2014/main" id="{65883397-8E24-424C-94D6-6406A2578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0" y="2164"/>
              <a:ext cx="33" cy="4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02">
              <a:extLst>
                <a:ext uri="{FF2B5EF4-FFF2-40B4-BE49-F238E27FC236}">
                  <a16:creationId xmlns:a16="http://schemas.microsoft.com/office/drawing/2014/main" id="{D5A1775A-787F-4BE4-907A-505CF4DC9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" y="2133"/>
              <a:ext cx="11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Apr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Rectangle 103">
              <a:extLst>
                <a:ext uri="{FF2B5EF4-FFF2-40B4-BE49-F238E27FC236}">
                  <a16:creationId xmlns:a16="http://schemas.microsoft.com/office/drawing/2014/main" id="{55A2C2B5-F8AB-4D00-9BEC-875A406B8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8" y="2164"/>
              <a:ext cx="32" cy="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4">
              <a:extLst>
                <a:ext uri="{FF2B5EF4-FFF2-40B4-BE49-F238E27FC236}">
                  <a16:creationId xmlns:a16="http://schemas.microsoft.com/office/drawing/2014/main" id="{EF21E12B-AC68-4FF1-96F9-992FCA52E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7" y="2133"/>
              <a:ext cx="14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June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05">
              <a:extLst>
                <a:ext uri="{FF2B5EF4-FFF2-40B4-BE49-F238E27FC236}">
                  <a16:creationId xmlns:a16="http://schemas.microsoft.com/office/drawing/2014/main" id="{51013B90-F83F-4E0A-BB4A-1F95FF7B1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" y="2164"/>
              <a:ext cx="32" cy="44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106">
              <a:extLst>
                <a:ext uri="{FF2B5EF4-FFF2-40B4-BE49-F238E27FC236}">
                  <a16:creationId xmlns:a16="http://schemas.microsoft.com/office/drawing/2014/main" id="{0E56FA52-9F9D-437B-B52F-80FD9DB28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2" y="2133"/>
              <a:ext cx="12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July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107">
              <a:extLst>
                <a:ext uri="{FF2B5EF4-FFF2-40B4-BE49-F238E27FC236}">
                  <a16:creationId xmlns:a16="http://schemas.microsoft.com/office/drawing/2014/main" id="{687776E7-CC17-46CB-9CF4-95E8E6B44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" y="2164"/>
              <a:ext cx="37" cy="44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08">
              <a:extLst>
                <a:ext uri="{FF2B5EF4-FFF2-40B4-BE49-F238E27FC236}">
                  <a16:creationId xmlns:a16="http://schemas.microsoft.com/office/drawing/2014/main" id="{AF65C454-5432-4BF3-A0DD-2D6F59AE5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" y="2133"/>
              <a:ext cx="12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Aug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109">
              <a:extLst>
                <a:ext uri="{FF2B5EF4-FFF2-40B4-BE49-F238E27FC236}">
                  <a16:creationId xmlns:a16="http://schemas.microsoft.com/office/drawing/2014/main" id="{DF73A9D4-BD44-4926-A299-4C37637F5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4" y="2164"/>
              <a:ext cx="32" cy="44"/>
            </a:xfrm>
            <a:prstGeom prst="rect">
              <a:avLst/>
            </a:prstGeom>
            <a:solidFill>
              <a:srgbClr val="255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110">
              <a:extLst>
                <a:ext uri="{FF2B5EF4-FFF2-40B4-BE49-F238E27FC236}">
                  <a16:creationId xmlns:a16="http://schemas.microsoft.com/office/drawing/2014/main" id="{0F615964-4308-4321-8623-056B0C625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2" y="2133"/>
              <a:ext cx="14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Sept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111">
              <a:extLst>
                <a:ext uri="{FF2B5EF4-FFF2-40B4-BE49-F238E27FC236}">
                  <a16:creationId xmlns:a16="http://schemas.microsoft.com/office/drawing/2014/main" id="{F53CEF46-BDDE-4E3A-B8D7-16064704A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" y="528"/>
              <a:ext cx="2804" cy="2073"/>
            </a:xfrm>
            <a:prstGeom prst="rect">
              <a:avLst/>
            </a:prstGeom>
            <a:noFill/>
            <a:ln w="6350" cap="flat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112">
              <a:extLst>
                <a:ext uri="{FF2B5EF4-FFF2-40B4-BE49-F238E27FC236}">
                  <a16:creationId xmlns:a16="http://schemas.microsoft.com/office/drawing/2014/main" id="{4F5C5C0A-9AFD-4E2E-901A-A59BE860A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0" y="1936"/>
              <a:ext cx="8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3976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8991600" cy="6858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Arial" pitchFamily="34" charset="0"/>
              </a:rPr>
              <a:t> Rationale For New 750 MHz SSAs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08BF17-5F6E-40BC-B9AE-6CBA172270D6}"/>
              </a:ext>
            </a:extLst>
          </p:cNvPr>
          <p:cNvSpPr/>
          <p:nvPr/>
        </p:nvSpPr>
        <p:spPr>
          <a:xfrm>
            <a:off x="381000" y="1143001"/>
            <a:ext cx="115824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000" dirty="0">
                <a:latin typeface="+mn-lt"/>
                <a:cs typeface="Arial" pitchFamily="34" charset="0"/>
              </a:rPr>
              <a:t>1. Reliability and power capabilities of SSAs are much improved so now viable.	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endParaRPr lang="en-US" sz="2000" dirty="0">
              <a:latin typeface="+mn-lt"/>
              <a:cs typeface="Arial" pitchFamily="34" charset="0"/>
            </a:endParaRP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000" dirty="0">
                <a:latin typeface="+mn-lt"/>
                <a:cs typeface="Arial" pitchFamily="34" charset="0"/>
              </a:rPr>
              <a:t>2. The 750 MHz cavities are more sensitive/responsive to resonance control.  With each cavity powered through it’s own amplifier: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000" dirty="0">
                <a:latin typeface="+mn-lt"/>
                <a:cs typeface="Arial" pitchFamily="34" charset="0"/>
              </a:rPr>
              <a:t>    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000" dirty="0">
                <a:latin typeface="+mn-lt"/>
                <a:cs typeface="Arial" pitchFamily="34" charset="0"/>
              </a:rPr>
              <a:t>   •  No longer one DC Power Supply for all amps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000" dirty="0">
                <a:latin typeface="+mn-lt"/>
                <a:cs typeface="Arial" pitchFamily="34" charset="0"/>
              </a:rPr>
              <a:t>	•  Now have individual Control of each cavity’s gradient vs vector sum method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000" dirty="0">
                <a:latin typeface="+mn-lt"/>
                <a:cs typeface="Arial" pitchFamily="34" charset="0"/>
              </a:rPr>
              <a:t>	•  Easier Phasing – cavity to cavity phasing done in each cavity’s FCC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000" dirty="0">
                <a:latin typeface="+mn-lt"/>
                <a:cs typeface="Arial" pitchFamily="34" charset="0"/>
              </a:rPr>
              <a:t>	•  Much Easier &amp; Faster Recovery - &lt;10 minutes vs &gt;30 minutes/trip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000" dirty="0">
                <a:latin typeface="+mn-lt"/>
                <a:cs typeface="Arial" pitchFamily="34" charset="0"/>
              </a:rPr>
              <a:t> </a:t>
            </a:r>
            <a:endParaRPr lang="en-US" sz="50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9638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"/>
            <a:ext cx="8804366" cy="639763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Planned Separator Cavity Power Sources 2025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764" y="3337284"/>
            <a:ext cx="2819400" cy="2725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983" y="3065682"/>
            <a:ext cx="3823005" cy="28836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2047" y="1051979"/>
            <a:ext cx="1975338" cy="1371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03564" y="2990173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IOT AMPS PASS 2 – 4 Horizontal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11667" y="2791947"/>
            <a:ext cx="2871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SS AMPS For PASS 5 VERTICAL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EECDAE-678D-45B2-9701-81B979B99D52}"/>
              </a:ext>
            </a:extLst>
          </p:cNvPr>
          <p:cNvSpPr txBox="1"/>
          <p:nvPr/>
        </p:nvSpPr>
        <p:spPr>
          <a:xfrm flipH="1">
            <a:off x="4418211" y="2822794"/>
            <a:ext cx="2028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</a:t>
            </a:r>
            <a:r>
              <a:rPr lang="en-US" sz="1600" dirty="0"/>
              <a:t>SSAs PASS 5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8476B6-DF39-4C8B-959A-80FE4749ECA9}"/>
              </a:ext>
            </a:extLst>
          </p:cNvPr>
          <p:cNvGrpSpPr/>
          <p:nvPr/>
        </p:nvGrpSpPr>
        <p:grpSpPr>
          <a:xfrm>
            <a:off x="3352800" y="716598"/>
            <a:ext cx="8430880" cy="2147580"/>
            <a:chOff x="3190018" y="754255"/>
            <a:chExt cx="8430880" cy="2147580"/>
          </a:xfrm>
        </p:grpSpPr>
        <p:grpSp>
          <p:nvGrpSpPr>
            <p:cNvPr id="14" name="Group 4">
              <a:extLst>
                <a:ext uri="{FF2B5EF4-FFF2-40B4-BE49-F238E27FC236}">
                  <a16:creationId xmlns:a16="http://schemas.microsoft.com/office/drawing/2014/main" id="{C5F01108-8BE5-44F6-B6DF-695FC1E1FF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90018" y="754255"/>
              <a:ext cx="8429625" cy="2085975"/>
              <a:chOff x="2015" y="480"/>
              <a:chExt cx="5310" cy="1314"/>
            </a:xfrm>
          </p:grpSpPr>
          <p:sp>
            <p:nvSpPr>
              <p:cNvPr id="22" name="AutoShape 3">
                <a:extLst>
                  <a:ext uri="{FF2B5EF4-FFF2-40B4-BE49-F238E27FC236}">
                    <a16:creationId xmlns:a16="http://schemas.microsoft.com/office/drawing/2014/main" id="{F9A0812B-7CCB-4E41-ADAC-8E9DD91E39FE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015" y="480"/>
                <a:ext cx="5225" cy="1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5">
                <a:extLst>
                  <a:ext uri="{FF2B5EF4-FFF2-40B4-BE49-F238E27FC236}">
                    <a16:creationId xmlns:a16="http://schemas.microsoft.com/office/drawing/2014/main" id="{66FC67B0-2782-4F6E-A0CA-0E435FF943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3" y="1320"/>
                <a:ext cx="18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id="{079EC352-504B-4380-9952-FC045CBF8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734"/>
                <a:ext cx="652" cy="586"/>
              </a:xfrm>
              <a:custGeom>
                <a:avLst/>
                <a:gdLst>
                  <a:gd name="T0" fmla="*/ 0 w 652"/>
                  <a:gd name="T1" fmla="*/ 586 h 586"/>
                  <a:gd name="T2" fmla="*/ 373 w 652"/>
                  <a:gd name="T3" fmla="*/ 0 h 586"/>
                  <a:gd name="T4" fmla="*/ 652 w 652"/>
                  <a:gd name="T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2" h="586">
                    <a:moveTo>
                      <a:pt x="0" y="586"/>
                    </a:moveTo>
                    <a:lnTo>
                      <a:pt x="373" y="0"/>
                    </a:lnTo>
                    <a:lnTo>
                      <a:pt x="652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7">
                <a:extLst>
                  <a:ext uri="{FF2B5EF4-FFF2-40B4-BE49-F238E27FC236}">
                    <a16:creationId xmlns:a16="http://schemas.microsoft.com/office/drawing/2014/main" id="{1AEDDF40-342A-4F7A-817E-C6DA0A5A1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88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8">
                <a:extLst>
                  <a:ext uri="{FF2B5EF4-FFF2-40B4-BE49-F238E27FC236}">
                    <a16:creationId xmlns:a16="http://schemas.microsoft.com/office/drawing/2014/main" id="{ECCC8D19-0B5B-417A-9BEF-A37E23F37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027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Line 9">
                <a:extLst>
                  <a:ext uri="{FF2B5EF4-FFF2-40B4-BE49-F238E27FC236}">
                    <a16:creationId xmlns:a16="http://schemas.microsoft.com/office/drawing/2014/main" id="{94FE9C67-2650-461A-8504-BFF3E9FC03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174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10">
                <a:extLst>
                  <a:ext uri="{FF2B5EF4-FFF2-40B4-BE49-F238E27FC236}">
                    <a16:creationId xmlns:a16="http://schemas.microsoft.com/office/drawing/2014/main" id="{5B430B63-F8C8-47C6-A276-776A5C9FF4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32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27C38792-B424-4963-9EB8-00B383168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880"/>
                <a:ext cx="373" cy="440"/>
              </a:xfrm>
              <a:custGeom>
                <a:avLst/>
                <a:gdLst>
                  <a:gd name="T0" fmla="*/ 373 w 373"/>
                  <a:gd name="T1" fmla="*/ 147 h 440"/>
                  <a:gd name="T2" fmla="*/ 0 w 373"/>
                  <a:gd name="T3" fmla="*/ 440 h 440"/>
                  <a:gd name="T4" fmla="*/ 373 w 373"/>
                  <a:gd name="T5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3" h="440">
                    <a:moveTo>
                      <a:pt x="373" y="147"/>
                    </a:moveTo>
                    <a:lnTo>
                      <a:pt x="0" y="440"/>
                    </a:lnTo>
                    <a:lnTo>
                      <a:pt x="373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12">
                <a:extLst>
                  <a:ext uri="{FF2B5EF4-FFF2-40B4-BE49-F238E27FC236}">
                    <a16:creationId xmlns:a16="http://schemas.microsoft.com/office/drawing/2014/main" id="{92BB6D52-67C2-4A62-B5EE-DA2CB8FFDC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9" y="1320"/>
                <a:ext cx="37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Line 13">
                <a:extLst>
                  <a:ext uri="{FF2B5EF4-FFF2-40B4-BE49-F238E27FC236}">
                    <a16:creationId xmlns:a16="http://schemas.microsoft.com/office/drawing/2014/main" id="{C07E9A82-6B93-4212-B6C5-F328C6FBD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9" y="1174"/>
                <a:ext cx="373" cy="146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14">
                <a:extLst>
                  <a:ext uri="{FF2B5EF4-FFF2-40B4-BE49-F238E27FC236}">
                    <a16:creationId xmlns:a16="http://schemas.microsoft.com/office/drawing/2014/main" id="{B5456128-4A13-41CA-B65E-A2A432A7C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679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15">
                <a:extLst>
                  <a:ext uri="{FF2B5EF4-FFF2-40B4-BE49-F238E27FC236}">
                    <a16:creationId xmlns:a16="http://schemas.microsoft.com/office/drawing/2014/main" id="{769C4343-BFBD-4698-AB45-B2E6269DA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679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Rectangle 16">
                <a:extLst>
                  <a:ext uri="{FF2B5EF4-FFF2-40B4-BE49-F238E27FC236}">
                    <a16:creationId xmlns:a16="http://schemas.microsoft.com/office/drawing/2014/main" id="{3D473F6C-B88F-4741-AFFD-1FCD83CF9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679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Rectangle 17">
                <a:extLst>
                  <a:ext uri="{FF2B5EF4-FFF2-40B4-BE49-F238E27FC236}">
                    <a16:creationId xmlns:a16="http://schemas.microsoft.com/office/drawing/2014/main" id="{C37408B3-CAB0-4351-BEEA-EADC2EE2D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679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18">
                <a:extLst>
                  <a:ext uri="{FF2B5EF4-FFF2-40B4-BE49-F238E27FC236}">
                    <a16:creationId xmlns:a16="http://schemas.microsoft.com/office/drawing/2014/main" id="{79978A59-0F77-4A7F-842B-789C6332B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697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19">
                <a:extLst>
                  <a:ext uri="{FF2B5EF4-FFF2-40B4-BE49-F238E27FC236}">
                    <a16:creationId xmlns:a16="http://schemas.microsoft.com/office/drawing/2014/main" id="{F304E973-CECA-4DC4-AD51-F9DA46575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697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20">
                <a:extLst>
                  <a:ext uri="{FF2B5EF4-FFF2-40B4-BE49-F238E27FC236}">
                    <a16:creationId xmlns:a16="http://schemas.microsoft.com/office/drawing/2014/main" id="{80A242BC-E468-48CB-AF46-C40CC5429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21">
                <a:extLst>
                  <a:ext uri="{FF2B5EF4-FFF2-40B4-BE49-F238E27FC236}">
                    <a16:creationId xmlns:a16="http://schemas.microsoft.com/office/drawing/2014/main" id="{C3B87029-5D2B-4BD2-9C1E-6665F7633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Rectangle 22">
                <a:extLst>
                  <a:ext uri="{FF2B5EF4-FFF2-40B4-BE49-F238E27FC236}">
                    <a16:creationId xmlns:a16="http://schemas.microsoft.com/office/drawing/2014/main" id="{CADE25C3-AB57-4377-86AE-D6070734F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23">
                <a:extLst>
                  <a:ext uri="{FF2B5EF4-FFF2-40B4-BE49-F238E27FC236}">
                    <a16:creationId xmlns:a16="http://schemas.microsoft.com/office/drawing/2014/main" id="{595E208C-609D-439F-BEA8-9023037BE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24">
                <a:extLst>
                  <a:ext uri="{FF2B5EF4-FFF2-40B4-BE49-F238E27FC236}">
                    <a16:creationId xmlns:a16="http://schemas.microsoft.com/office/drawing/2014/main" id="{F1B9095D-EFC0-41A7-83AD-296B02B1C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842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25">
                <a:extLst>
                  <a:ext uri="{FF2B5EF4-FFF2-40B4-BE49-F238E27FC236}">
                    <a16:creationId xmlns:a16="http://schemas.microsoft.com/office/drawing/2014/main" id="{F14DCE38-23FA-4867-9922-23A27ECD29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842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26">
                <a:extLst>
                  <a:ext uri="{FF2B5EF4-FFF2-40B4-BE49-F238E27FC236}">
                    <a16:creationId xmlns:a16="http://schemas.microsoft.com/office/drawing/2014/main" id="{29B58C40-737E-4B0B-9F2D-4B80A0F257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27">
                <a:extLst>
                  <a:ext uri="{FF2B5EF4-FFF2-40B4-BE49-F238E27FC236}">
                    <a16:creationId xmlns:a16="http://schemas.microsoft.com/office/drawing/2014/main" id="{56D60D85-263E-4DBF-9646-E09A61023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28">
                <a:extLst>
                  <a:ext uri="{FF2B5EF4-FFF2-40B4-BE49-F238E27FC236}">
                    <a16:creationId xmlns:a16="http://schemas.microsoft.com/office/drawing/2014/main" id="{1B4964DC-C7DA-40DE-B4B6-D205BA6C4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29">
                <a:extLst>
                  <a:ext uri="{FF2B5EF4-FFF2-40B4-BE49-F238E27FC236}">
                    <a16:creationId xmlns:a16="http://schemas.microsoft.com/office/drawing/2014/main" id="{2EB450F7-A28A-4A3E-80E9-3E653A2BE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30">
                <a:extLst>
                  <a:ext uri="{FF2B5EF4-FFF2-40B4-BE49-F238E27FC236}">
                    <a16:creationId xmlns:a16="http://schemas.microsoft.com/office/drawing/2014/main" id="{4AF17D07-7998-4C0C-856D-651719CAD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842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31">
                <a:extLst>
                  <a:ext uri="{FF2B5EF4-FFF2-40B4-BE49-F238E27FC236}">
                    <a16:creationId xmlns:a16="http://schemas.microsoft.com/office/drawing/2014/main" id="{252928A8-7EB9-47CA-BEA2-435197C3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842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32">
                <a:extLst>
                  <a:ext uri="{FF2B5EF4-FFF2-40B4-BE49-F238E27FC236}">
                    <a16:creationId xmlns:a16="http://schemas.microsoft.com/office/drawing/2014/main" id="{30C90C1F-6625-4486-8B5C-05109243E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Rectangle 33">
                <a:extLst>
                  <a:ext uri="{FF2B5EF4-FFF2-40B4-BE49-F238E27FC236}">
                    <a16:creationId xmlns:a16="http://schemas.microsoft.com/office/drawing/2014/main" id="{BC4A2D0F-B4A2-4F40-9C1C-608DC6F0F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34">
                <a:extLst>
                  <a:ext uri="{FF2B5EF4-FFF2-40B4-BE49-F238E27FC236}">
                    <a16:creationId xmlns:a16="http://schemas.microsoft.com/office/drawing/2014/main" id="{EC84338F-6E96-41E9-9894-0CFA677AD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35">
                <a:extLst>
                  <a:ext uri="{FF2B5EF4-FFF2-40B4-BE49-F238E27FC236}">
                    <a16:creationId xmlns:a16="http://schemas.microsoft.com/office/drawing/2014/main" id="{3A61C346-BD9E-42ED-A9D0-E51905BFF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36">
                <a:extLst>
                  <a:ext uri="{FF2B5EF4-FFF2-40B4-BE49-F238E27FC236}">
                    <a16:creationId xmlns:a16="http://schemas.microsoft.com/office/drawing/2014/main" id="{6C10ABD7-4320-4038-8ED1-AD9B1EE0B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990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37">
                <a:extLst>
                  <a:ext uri="{FF2B5EF4-FFF2-40B4-BE49-F238E27FC236}">
                    <a16:creationId xmlns:a16="http://schemas.microsoft.com/office/drawing/2014/main" id="{C67C018D-3E5C-4852-BCB7-F5D8E691A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990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38">
                <a:extLst>
                  <a:ext uri="{FF2B5EF4-FFF2-40B4-BE49-F238E27FC236}">
                    <a16:creationId xmlns:a16="http://schemas.microsoft.com/office/drawing/2014/main" id="{D0F7EF5A-820F-4A68-8405-875CC06B0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39">
                <a:extLst>
                  <a:ext uri="{FF2B5EF4-FFF2-40B4-BE49-F238E27FC236}">
                    <a16:creationId xmlns:a16="http://schemas.microsoft.com/office/drawing/2014/main" id="{56F61FAB-B838-4EE4-8681-FF365B8ED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40">
                <a:extLst>
                  <a:ext uri="{FF2B5EF4-FFF2-40B4-BE49-F238E27FC236}">
                    <a16:creationId xmlns:a16="http://schemas.microsoft.com/office/drawing/2014/main" id="{97894763-179E-4A51-8DF3-281B83A3F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Rectangle 41">
                <a:extLst>
                  <a:ext uri="{FF2B5EF4-FFF2-40B4-BE49-F238E27FC236}">
                    <a16:creationId xmlns:a16="http://schemas.microsoft.com/office/drawing/2014/main" id="{3F0DAC5A-40D6-4199-BB0F-77709ECBD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Rectangle 42">
                <a:extLst>
                  <a:ext uri="{FF2B5EF4-FFF2-40B4-BE49-F238E27FC236}">
                    <a16:creationId xmlns:a16="http://schemas.microsoft.com/office/drawing/2014/main" id="{2C75039C-1B2F-4DC1-B564-0623A8738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990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43">
                <a:extLst>
                  <a:ext uri="{FF2B5EF4-FFF2-40B4-BE49-F238E27FC236}">
                    <a16:creationId xmlns:a16="http://schemas.microsoft.com/office/drawing/2014/main" id="{EB2F4BC6-2D2C-487E-AE47-50280922E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990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44">
                <a:extLst>
                  <a:ext uri="{FF2B5EF4-FFF2-40B4-BE49-F238E27FC236}">
                    <a16:creationId xmlns:a16="http://schemas.microsoft.com/office/drawing/2014/main" id="{EA7B5CA9-F959-469D-9569-BE9D67D96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Rectangle 45">
                <a:extLst>
                  <a:ext uri="{FF2B5EF4-FFF2-40B4-BE49-F238E27FC236}">
                    <a16:creationId xmlns:a16="http://schemas.microsoft.com/office/drawing/2014/main" id="{871305F7-9D8A-4A0E-8A40-279B90BE5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Rectangle 46">
                <a:extLst>
                  <a:ext uri="{FF2B5EF4-FFF2-40B4-BE49-F238E27FC236}">
                    <a16:creationId xmlns:a16="http://schemas.microsoft.com/office/drawing/2014/main" id="{7AD7EAAA-F6E8-4DDD-B737-1D874AEE5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47">
                <a:extLst>
                  <a:ext uri="{FF2B5EF4-FFF2-40B4-BE49-F238E27FC236}">
                    <a16:creationId xmlns:a16="http://schemas.microsoft.com/office/drawing/2014/main" id="{E87B25EF-FECB-4827-92DA-6BB7F322E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Rectangle 48">
                <a:extLst>
                  <a:ext uri="{FF2B5EF4-FFF2-40B4-BE49-F238E27FC236}">
                    <a16:creationId xmlns:a16="http://schemas.microsoft.com/office/drawing/2014/main" id="{57BBC94C-E968-4208-B361-81E99EFA9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138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49">
                <a:extLst>
                  <a:ext uri="{FF2B5EF4-FFF2-40B4-BE49-F238E27FC236}">
                    <a16:creationId xmlns:a16="http://schemas.microsoft.com/office/drawing/2014/main" id="{02FE2E94-5CBB-4095-A7D5-E2732156F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138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Rectangle 50">
                <a:extLst>
                  <a:ext uri="{FF2B5EF4-FFF2-40B4-BE49-F238E27FC236}">
                    <a16:creationId xmlns:a16="http://schemas.microsoft.com/office/drawing/2014/main" id="{AB591E5A-BE6E-4440-B4D4-438B6C979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Rectangle 51">
                <a:extLst>
                  <a:ext uri="{FF2B5EF4-FFF2-40B4-BE49-F238E27FC236}">
                    <a16:creationId xmlns:a16="http://schemas.microsoft.com/office/drawing/2014/main" id="{231B8B90-3E08-4D91-823F-87E56E534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Rectangle 52">
                <a:extLst>
                  <a:ext uri="{FF2B5EF4-FFF2-40B4-BE49-F238E27FC236}">
                    <a16:creationId xmlns:a16="http://schemas.microsoft.com/office/drawing/2014/main" id="{E6DB21E7-67C4-4E2D-8A30-5C19E7E7A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Rectangle 53">
                <a:extLst>
                  <a:ext uri="{FF2B5EF4-FFF2-40B4-BE49-F238E27FC236}">
                    <a16:creationId xmlns:a16="http://schemas.microsoft.com/office/drawing/2014/main" id="{CA4D5D05-803C-4C4C-9ECF-71FD26CF9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Rectangle 54">
                <a:extLst>
                  <a:ext uri="{FF2B5EF4-FFF2-40B4-BE49-F238E27FC236}">
                    <a16:creationId xmlns:a16="http://schemas.microsoft.com/office/drawing/2014/main" id="{30D3683F-60A2-4003-A6C6-0D508F662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138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Rectangle 55">
                <a:extLst>
                  <a:ext uri="{FF2B5EF4-FFF2-40B4-BE49-F238E27FC236}">
                    <a16:creationId xmlns:a16="http://schemas.microsoft.com/office/drawing/2014/main" id="{A1B4486F-D8AD-4FBC-B8AA-7B4CD055C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138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Rectangle 56">
                <a:extLst>
                  <a:ext uri="{FF2B5EF4-FFF2-40B4-BE49-F238E27FC236}">
                    <a16:creationId xmlns:a16="http://schemas.microsoft.com/office/drawing/2014/main" id="{12D795CE-0271-46E2-8144-0651F2588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Rectangle 57">
                <a:extLst>
                  <a:ext uri="{FF2B5EF4-FFF2-40B4-BE49-F238E27FC236}">
                    <a16:creationId xmlns:a16="http://schemas.microsoft.com/office/drawing/2014/main" id="{862FAAF6-234E-455B-8DB8-9F9EB0A6F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Rectangle 58">
                <a:extLst>
                  <a:ext uri="{FF2B5EF4-FFF2-40B4-BE49-F238E27FC236}">
                    <a16:creationId xmlns:a16="http://schemas.microsoft.com/office/drawing/2014/main" id="{27F629F0-2EC7-48E6-91C6-13BF355AD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59">
                <a:extLst>
                  <a:ext uri="{FF2B5EF4-FFF2-40B4-BE49-F238E27FC236}">
                    <a16:creationId xmlns:a16="http://schemas.microsoft.com/office/drawing/2014/main" id="{FA2A32AE-AAB9-4E49-85F6-B29BF51A1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26F32C36-D54D-4497-9761-B6EDA0831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138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61">
                <a:extLst>
                  <a:ext uri="{FF2B5EF4-FFF2-40B4-BE49-F238E27FC236}">
                    <a16:creationId xmlns:a16="http://schemas.microsoft.com/office/drawing/2014/main" id="{1374AA7F-1E34-4D05-AB16-C00288670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138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D81F38B9-D144-4ACD-BBDF-F0184B62D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Rectangle 63">
                <a:extLst>
                  <a:ext uri="{FF2B5EF4-FFF2-40B4-BE49-F238E27FC236}">
                    <a16:creationId xmlns:a16="http://schemas.microsoft.com/office/drawing/2014/main" id="{A68B5792-1CAE-4615-82EC-3B3303783F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64">
                <a:extLst>
                  <a:ext uri="{FF2B5EF4-FFF2-40B4-BE49-F238E27FC236}">
                    <a16:creationId xmlns:a16="http://schemas.microsoft.com/office/drawing/2014/main" id="{DEAEF6A1-18D1-467C-A541-2CBC89F13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65">
                <a:extLst>
                  <a:ext uri="{FF2B5EF4-FFF2-40B4-BE49-F238E27FC236}">
                    <a16:creationId xmlns:a16="http://schemas.microsoft.com/office/drawing/2014/main" id="{8CF87A90-7DA7-4BBA-8532-776F58F9E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66">
                <a:extLst>
                  <a:ext uri="{FF2B5EF4-FFF2-40B4-BE49-F238E27FC236}">
                    <a16:creationId xmlns:a16="http://schemas.microsoft.com/office/drawing/2014/main" id="{F546B7BE-83C2-4373-AC90-E441D9640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67">
                <a:extLst>
                  <a:ext uri="{FF2B5EF4-FFF2-40B4-BE49-F238E27FC236}">
                    <a16:creationId xmlns:a16="http://schemas.microsoft.com/office/drawing/2014/main" id="{A915D14A-76D8-4B0C-A5B4-1E91592A5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68">
                <a:extLst>
                  <a:ext uri="{FF2B5EF4-FFF2-40B4-BE49-F238E27FC236}">
                    <a16:creationId xmlns:a16="http://schemas.microsoft.com/office/drawing/2014/main" id="{0DA2F1DB-6076-4D29-AB90-6B28E2A8B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69">
                <a:extLst>
                  <a:ext uri="{FF2B5EF4-FFF2-40B4-BE49-F238E27FC236}">
                    <a16:creationId xmlns:a16="http://schemas.microsoft.com/office/drawing/2014/main" id="{25CC9C27-3057-4FF8-AA9B-12999EC0B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70">
                <a:extLst>
                  <a:ext uri="{FF2B5EF4-FFF2-40B4-BE49-F238E27FC236}">
                    <a16:creationId xmlns:a16="http://schemas.microsoft.com/office/drawing/2014/main" id="{04E9DBFD-2864-4CD2-8032-A00C16AB0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Rectangle 71">
                <a:extLst>
                  <a:ext uri="{FF2B5EF4-FFF2-40B4-BE49-F238E27FC236}">
                    <a16:creationId xmlns:a16="http://schemas.microsoft.com/office/drawing/2014/main" id="{3905B31C-006E-4210-904E-34001B4716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72">
                <a:extLst>
                  <a:ext uri="{FF2B5EF4-FFF2-40B4-BE49-F238E27FC236}">
                    <a16:creationId xmlns:a16="http://schemas.microsoft.com/office/drawing/2014/main" id="{C7CA61C0-8CD5-4E5C-AA3C-7FF61E094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286"/>
                <a:ext cx="129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Rectangle 73">
                <a:extLst>
                  <a:ext uri="{FF2B5EF4-FFF2-40B4-BE49-F238E27FC236}">
                    <a16:creationId xmlns:a16="http://schemas.microsoft.com/office/drawing/2014/main" id="{68D418A3-61D5-4BE0-B11F-3C14ADDD0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286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Rectangle 74">
                <a:extLst>
                  <a:ext uri="{FF2B5EF4-FFF2-40B4-BE49-F238E27FC236}">
                    <a16:creationId xmlns:a16="http://schemas.microsoft.com/office/drawing/2014/main" id="{4C1AA4A6-987E-4017-AAD6-3A9D324D6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Rectangle 75">
                <a:extLst>
                  <a:ext uri="{FF2B5EF4-FFF2-40B4-BE49-F238E27FC236}">
                    <a16:creationId xmlns:a16="http://schemas.microsoft.com/office/drawing/2014/main" id="{DB899CDC-13D0-4BBD-B68F-0A1B34CA8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Rectangle 76">
                <a:extLst>
                  <a:ext uri="{FF2B5EF4-FFF2-40B4-BE49-F238E27FC236}">
                    <a16:creationId xmlns:a16="http://schemas.microsoft.com/office/drawing/2014/main" id="{EEEC8FC6-11BD-4A07-BC76-A29661F89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Rectangle 77">
                <a:extLst>
                  <a:ext uri="{FF2B5EF4-FFF2-40B4-BE49-F238E27FC236}">
                    <a16:creationId xmlns:a16="http://schemas.microsoft.com/office/drawing/2014/main" id="{0D7D821D-3741-49D1-B647-8FD30A218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Rectangle 78">
                <a:extLst>
                  <a:ext uri="{FF2B5EF4-FFF2-40B4-BE49-F238E27FC236}">
                    <a16:creationId xmlns:a16="http://schemas.microsoft.com/office/drawing/2014/main" id="{3BDC54BF-A306-4912-B4F3-AEDF8C5A8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Rectangle 79">
                <a:extLst>
                  <a:ext uri="{FF2B5EF4-FFF2-40B4-BE49-F238E27FC236}">
                    <a16:creationId xmlns:a16="http://schemas.microsoft.com/office/drawing/2014/main" id="{5841CA47-3F69-407B-80DD-7B41AC156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Rectangle 80">
                <a:extLst>
                  <a:ext uri="{FF2B5EF4-FFF2-40B4-BE49-F238E27FC236}">
                    <a16:creationId xmlns:a16="http://schemas.microsoft.com/office/drawing/2014/main" id="{DFAD64FC-8904-48CF-AAEB-A2A8341C6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8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Rectangle 81">
                <a:extLst>
                  <a:ext uri="{FF2B5EF4-FFF2-40B4-BE49-F238E27FC236}">
                    <a16:creationId xmlns:a16="http://schemas.microsoft.com/office/drawing/2014/main" id="{019C4FDE-894E-42AF-BED5-F842B5297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8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82">
                <a:extLst>
                  <a:ext uri="{FF2B5EF4-FFF2-40B4-BE49-F238E27FC236}">
                    <a16:creationId xmlns:a16="http://schemas.microsoft.com/office/drawing/2014/main" id="{D4B1FD10-ABC3-42FA-B4E4-BE3AF053C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83">
                <a:extLst>
                  <a:ext uri="{FF2B5EF4-FFF2-40B4-BE49-F238E27FC236}">
                    <a16:creationId xmlns:a16="http://schemas.microsoft.com/office/drawing/2014/main" id="{16A2D1F8-895C-41FA-A565-8D3F7550C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Rectangle 84">
                <a:extLst>
                  <a:ext uri="{FF2B5EF4-FFF2-40B4-BE49-F238E27FC236}">
                    <a16:creationId xmlns:a16="http://schemas.microsoft.com/office/drawing/2014/main" id="{2BC7B449-F4B5-41C8-9C3F-9270B93FD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8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85">
                <a:extLst>
                  <a:ext uri="{FF2B5EF4-FFF2-40B4-BE49-F238E27FC236}">
                    <a16:creationId xmlns:a16="http://schemas.microsoft.com/office/drawing/2014/main" id="{4D5A91B3-5087-4B41-BD62-31F89C9FF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8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Rectangle 86">
                <a:extLst>
                  <a:ext uri="{FF2B5EF4-FFF2-40B4-BE49-F238E27FC236}">
                    <a16:creationId xmlns:a16="http://schemas.microsoft.com/office/drawing/2014/main" id="{1E7C051D-549D-4BFC-9B92-364A78D1E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87">
                <a:extLst>
                  <a:ext uri="{FF2B5EF4-FFF2-40B4-BE49-F238E27FC236}">
                    <a16:creationId xmlns:a16="http://schemas.microsoft.com/office/drawing/2014/main" id="{273E47DA-D79C-4A57-BA76-520635C02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Rectangle 88">
                <a:extLst>
                  <a:ext uri="{FF2B5EF4-FFF2-40B4-BE49-F238E27FC236}">
                    <a16:creationId xmlns:a16="http://schemas.microsoft.com/office/drawing/2014/main" id="{8966F4DF-FBC8-4B03-9A4A-570646A59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89">
                <a:extLst>
                  <a:ext uri="{FF2B5EF4-FFF2-40B4-BE49-F238E27FC236}">
                    <a16:creationId xmlns:a16="http://schemas.microsoft.com/office/drawing/2014/main" id="{9849E4D5-2358-47CA-B460-F0BB9BFB1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Rectangle 90">
                <a:extLst>
                  <a:ext uri="{FF2B5EF4-FFF2-40B4-BE49-F238E27FC236}">
                    <a16:creationId xmlns:a16="http://schemas.microsoft.com/office/drawing/2014/main" id="{A883BDF8-B089-4738-A9AA-51B08DD0E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1283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91">
                <a:extLst>
                  <a:ext uri="{FF2B5EF4-FFF2-40B4-BE49-F238E27FC236}">
                    <a16:creationId xmlns:a16="http://schemas.microsoft.com/office/drawing/2014/main" id="{B8604185-A74D-44AA-99B5-137ACADA8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1283"/>
                <a:ext cx="130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Rectangle 92">
                <a:extLst>
                  <a:ext uri="{FF2B5EF4-FFF2-40B4-BE49-F238E27FC236}">
                    <a16:creationId xmlns:a16="http://schemas.microsoft.com/office/drawing/2014/main" id="{37E32033-E169-41C6-B5A5-905212115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1265"/>
                <a:ext cx="30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Rectangle 93">
                <a:extLst>
                  <a:ext uri="{FF2B5EF4-FFF2-40B4-BE49-F238E27FC236}">
                    <a16:creationId xmlns:a16="http://schemas.microsoft.com/office/drawing/2014/main" id="{E2A2133C-CF8F-454A-985C-894D9BB77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1265"/>
                <a:ext cx="30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94">
                <a:extLst>
                  <a:ext uri="{FF2B5EF4-FFF2-40B4-BE49-F238E27FC236}">
                    <a16:creationId xmlns:a16="http://schemas.microsoft.com/office/drawing/2014/main" id="{0A2A8CAD-3F93-45D3-A7BF-D19D1B477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4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Rectangle 95">
                <a:extLst>
                  <a:ext uri="{FF2B5EF4-FFF2-40B4-BE49-F238E27FC236}">
                    <a16:creationId xmlns:a16="http://schemas.microsoft.com/office/drawing/2014/main" id="{E731A732-3CF1-4D03-A622-C5C3EB0BC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4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Rectangle 96">
                <a:extLst>
                  <a:ext uri="{FF2B5EF4-FFF2-40B4-BE49-F238E27FC236}">
                    <a16:creationId xmlns:a16="http://schemas.microsoft.com/office/drawing/2014/main" id="{0FD15E29-19CC-4C19-9D35-1EA1BE956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6" y="1283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97">
                <a:extLst>
                  <a:ext uri="{FF2B5EF4-FFF2-40B4-BE49-F238E27FC236}">
                    <a16:creationId xmlns:a16="http://schemas.microsoft.com/office/drawing/2014/main" id="{D7C49ADA-87CE-42C3-B2C1-92AC37C61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6" y="1283"/>
                <a:ext cx="129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Rectangle 98">
                <a:extLst>
                  <a:ext uri="{FF2B5EF4-FFF2-40B4-BE49-F238E27FC236}">
                    <a16:creationId xmlns:a16="http://schemas.microsoft.com/office/drawing/2014/main" id="{878A2B0B-7774-4BEF-9057-74BA6B958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4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99">
                <a:extLst>
                  <a:ext uri="{FF2B5EF4-FFF2-40B4-BE49-F238E27FC236}">
                    <a16:creationId xmlns:a16="http://schemas.microsoft.com/office/drawing/2014/main" id="{2F061A7E-BE76-47C0-89FD-746CA1915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4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Rectangle 100">
                <a:extLst>
                  <a:ext uri="{FF2B5EF4-FFF2-40B4-BE49-F238E27FC236}">
                    <a16:creationId xmlns:a16="http://schemas.microsoft.com/office/drawing/2014/main" id="{6EF7A0F6-C39E-4C2F-ADDB-620D522B0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3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Rectangle 101">
                <a:extLst>
                  <a:ext uri="{FF2B5EF4-FFF2-40B4-BE49-F238E27FC236}">
                    <a16:creationId xmlns:a16="http://schemas.microsoft.com/office/drawing/2014/main" id="{A90AC7C2-9248-4B61-8B9F-E5951EFDA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3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Rectangle 102">
                <a:extLst>
                  <a:ext uri="{FF2B5EF4-FFF2-40B4-BE49-F238E27FC236}">
                    <a16:creationId xmlns:a16="http://schemas.microsoft.com/office/drawing/2014/main" id="{FB0EE04A-B078-45F9-B6D9-7F3BD5A67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5" y="1283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Rectangle 103">
                <a:extLst>
                  <a:ext uri="{FF2B5EF4-FFF2-40B4-BE49-F238E27FC236}">
                    <a16:creationId xmlns:a16="http://schemas.microsoft.com/office/drawing/2014/main" id="{1E0A6E9F-F1E7-4E16-A484-80C1A197B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5" y="1283"/>
                <a:ext cx="129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104">
                <a:extLst>
                  <a:ext uri="{FF2B5EF4-FFF2-40B4-BE49-F238E27FC236}">
                    <a16:creationId xmlns:a16="http://schemas.microsoft.com/office/drawing/2014/main" id="{86922D2D-799F-4BEE-BF3D-BA360D3CB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2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Rectangle 105">
                <a:extLst>
                  <a:ext uri="{FF2B5EF4-FFF2-40B4-BE49-F238E27FC236}">
                    <a16:creationId xmlns:a16="http://schemas.microsoft.com/office/drawing/2014/main" id="{05C29BC8-5467-4078-8C48-D90FB0E76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2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106">
                <a:extLst>
                  <a:ext uri="{FF2B5EF4-FFF2-40B4-BE49-F238E27FC236}">
                    <a16:creationId xmlns:a16="http://schemas.microsoft.com/office/drawing/2014/main" id="{817D5457-7C02-49F3-9904-C55C6F4B9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Rectangle 107">
                <a:extLst>
                  <a:ext uri="{FF2B5EF4-FFF2-40B4-BE49-F238E27FC236}">
                    <a16:creationId xmlns:a16="http://schemas.microsoft.com/office/drawing/2014/main" id="{3E368E64-EDDE-4C2F-8FDD-1ED5D9428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108">
                <a:extLst>
                  <a:ext uri="{FF2B5EF4-FFF2-40B4-BE49-F238E27FC236}">
                    <a16:creationId xmlns:a16="http://schemas.microsoft.com/office/drawing/2014/main" id="{098EBC34-F9BE-4083-8412-5CB76FAD1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1283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Rectangle 109">
                <a:extLst>
                  <a:ext uri="{FF2B5EF4-FFF2-40B4-BE49-F238E27FC236}">
                    <a16:creationId xmlns:a16="http://schemas.microsoft.com/office/drawing/2014/main" id="{4E88DD0E-0FA8-4479-9AB2-4D9375DF8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1283"/>
                <a:ext cx="130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110">
                <a:extLst>
                  <a:ext uri="{FF2B5EF4-FFF2-40B4-BE49-F238E27FC236}">
                    <a16:creationId xmlns:a16="http://schemas.microsoft.com/office/drawing/2014/main" id="{69126208-9578-4115-AE2E-9D0C077C4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880"/>
                <a:ext cx="60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111">
                <a:extLst>
                  <a:ext uri="{FF2B5EF4-FFF2-40B4-BE49-F238E27FC236}">
                    <a16:creationId xmlns:a16="http://schemas.microsoft.com/office/drawing/2014/main" id="{D817F487-B158-4DD4-90A9-7E40F1AFBA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734"/>
                <a:ext cx="81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Line 112">
                <a:extLst>
                  <a:ext uri="{FF2B5EF4-FFF2-40B4-BE49-F238E27FC236}">
                    <a16:creationId xmlns:a16="http://schemas.microsoft.com/office/drawing/2014/main" id="{325069FD-DCA6-48C2-A0EE-4FE89384BF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027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113">
                <a:extLst>
                  <a:ext uri="{FF2B5EF4-FFF2-40B4-BE49-F238E27FC236}">
                    <a16:creationId xmlns:a16="http://schemas.microsoft.com/office/drawing/2014/main" id="{5B4A4310-BDED-430A-B257-CD1791854B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027"/>
                <a:ext cx="60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Line 114">
                <a:extLst>
                  <a:ext uri="{FF2B5EF4-FFF2-40B4-BE49-F238E27FC236}">
                    <a16:creationId xmlns:a16="http://schemas.microsoft.com/office/drawing/2014/main" id="{67D9D5F9-EEB4-4874-BCDB-7167797D60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2" y="1174"/>
                <a:ext cx="37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Line 115">
                <a:extLst>
                  <a:ext uri="{FF2B5EF4-FFF2-40B4-BE49-F238E27FC236}">
                    <a16:creationId xmlns:a16="http://schemas.microsoft.com/office/drawing/2014/main" id="{5FE88402-3059-4760-804D-E5E20784A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5" y="1320"/>
                <a:ext cx="140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16">
                <a:extLst>
                  <a:ext uri="{FF2B5EF4-FFF2-40B4-BE49-F238E27FC236}">
                    <a16:creationId xmlns:a16="http://schemas.microsoft.com/office/drawing/2014/main" id="{6F9E3A3C-E8A9-4D70-894C-D6404D7046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88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Line 117">
                <a:extLst>
                  <a:ext uri="{FF2B5EF4-FFF2-40B4-BE49-F238E27FC236}">
                    <a16:creationId xmlns:a16="http://schemas.microsoft.com/office/drawing/2014/main" id="{E9171B49-BE56-4C7A-A896-D97195A7F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Line 118">
                <a:extLst>
                  <a:ext uri="{FF2B5EF4-FFF2-40B4-BE49-F238E27FC236}">
                    <a16:creationId xmlns:a16="http://schemas.microsoft.com/office/drawing/2014/main" id="{372AB064-0914-48F0-BA45-FE859FA5DF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119">
                <a:extLst>
                  <a:ext uri="{FF2B5EF4-FFF2-40B4-BE49-F238E27FC236}">
                    <a16:creationId xmlns:a16="http://schemas.microsoft.com/office/drawing/2014/main" id="{2A45BE86-A38D-48F6-9156-575C39CF97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Line 120">
                <a:extLst>
                  <a:ext uri="{FF2B5EF4-FFF2-40B4-BE49-F238E27FC236}">
                    <a16:creationId xmlns:a16="http://schemas.microsoft.com/office/drawing/2014/main" id="{1C4A7D3D-0D04-4965-A471-220E01B16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Line 121">
                <a:extLst>
                  <a:ext uri="{FF2B5EF4-FFF2-40B4-BE49-F238E27FC236}">
                    <a16:creationId xmlns:a16="http://schemas.microsoft.com/office/drawing/2014/main" id="{C0C910BB-9D30-4E64-B587-63954800E0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2" y="1320"/>
                <a:ext cx="4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Line 122">
                <a:extLst>
                  <a:ext uri="{FF2B5EF4-FFF2-40B4-BE49-F238E27FC236}">
                    <a16:creationId xmlns:a16="http://schemas.microsoft.com/office/drawing/2014/main" id="{D0C1641C-8047-4956-BA2F-AC6A3192A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73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Line 123">
                <a:extLst>
                  <a:ext uri="{FF2B5EF4-FFF2-40B4-BE49-F238E27FC236}">
                    <a16:creationId xmlns:a16="http://schemas.microsoft.com/office/drawing/2014/main" id="{A30363E9-677F-4C08-AE73-6237907444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99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124">
                <a:extLst>
                  <a:ext uri="{FF2B5EF4-FFF2-40B4-BE49-F238E27FC236}">
                    <a16:creationId xmlns:a16="http://schemas.microsoft.com/office/drawing/2014/main" id="{76EFF421-7E8D-4628-8E3B-CBD78D042B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9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Rectangle 125">
                <a:extLst>
                  <a:ext uri="{FF2B5EF4-FFF2-40B4-BE49-F238E27FC236}">
                    <a16:creationId xmlns:a16="http://schemas.microsoft.com/office/drawing/2014/main" id="{93C5A09D-ACD7-4901-AD90-35E48E991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70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Rectangle 126">
                <a:extLst>
                  <a:ext uri="{FF2B5EF4-FFF2-40B4-BE49-F238E27FC236}">
                    <a16:creationId xmlns:a16="http://schemas.microsoft.com/office/drawing/2014/main" id="{F7A4763A-844B-4BD5-A237-5658306B5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70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127">
                <a:extLst>
                  <a:ext uri="{FF2B5EF4-FFF2-40B4-BE49-F238E27FC236}">
                    <a16:creationId xmlns:a16="http://schemas.microsoft.com/office/drawing/2014/main" id="{53FE54F2-0807-49F7-ABD4-898A124701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846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Rectangle 128">
                <a:extLst>
                  <a:ext uri="{FF2B5EF4-FFF2-40B4-BE49-F238E27FC236}">
                    <a16:creationId xmlns:a16="http://schemas.microsoft.com/office/drawing/2014/main" id="{D0F1831E-AE89-4A8E-BD7A-9ABCE7AEF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846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Rectangle 129">
                <a:extLst>
                  <a:ext uri="{FF2B5EF4-FFF2-40B4-BE49-F238E27FC236}">
                    <a16:creationId xmlns:a16="http://schemas.microsoft.com/office/drawing/2014/main" id="{537431C5-1AA2-42C0-8E85-643A65283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99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Rectangle 130">
                <a:extLst>
                  <a:ext uri="{FF2B5EF4-FFF2-40B4-BE49-F238E27FC236}">
                    <a16:creationId xmlns:a16="http://schemas.microsoft.com/office/drawing/2014/main" id="{A35D3C5C-6914-471F-8410-23935D8D4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99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Rectangle 131">
                <a:extLst>
                  <a:ext uri="{FF2B5EF4-FFF2-40B4-BE49-F238E27FC236}">
                    <a16:creationId xmlns:a16="http://schemas.microsoft.com/office/drawing/2014/main" id="{91086703-0027-44FE-B838-7B984BC41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136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Rectangle 132">
                <a:extLst>
                  <a:ext uri="{FF2B5EF4-FFF2-40B4-BE49-F238E27FC236}">
                    <a16:creationId xmlns:a16="http://schemas.microsoft.com/office/drawing/2014/main" id="{253D3325-89D7-4148-837B-5D2141FB3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136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Rectangle 133">
                <a:extLst>
                  <a:ext uri="{FF2B5EF4-FFF2-40B4-BE49-F238E27FC236}">
                    <a16:creationId xmlns:a16="http://schemas.microsoft.com/office/drawing/2014/main" id="{BDABA9AA-74D0-4D76-BA3C-DA9FAF26D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28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Rectangle 134">
                <a:extLst>
                  <a:ext uri="{FF2B5EF4-FFF2-40B4-BE49-F238E27FC236}">
                    <a16:creationId xmlns:a16="http://schemas.microsoft.com/office/drawing/2014/main" id="{D539CCD3-28C5-49B8-A890-EFD7D5E06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28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35">
                <a:extLst>
                  <a:ext uri="{FF2B5EF4-FFF2-40B4-BE49-F238E27FC236}">
                    <a16:creationId xmlns:a16="http://schemas.microsoft.com/office/drawing/2014/main" id="{5B8CCF6B-87ED-476F-A3C1-DEA29621D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8" y="75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36">
                <a:extLst>
                  <a:ext uri="{FF2B5EF4-FFF2-40B4-BE49-F238E27FC236}">
                    <a16:creationId xmlns:a16="http://schemas.microsoft.com/office/drawing/2014/main" id="{34EA9937-1C05-47F2-A589-AF95A3671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042"/>
                <a:ext cx="724" cy="571"/>
              </a:xfrm>
              <a:custGeom>
                <a:avLst/>
                <a:gdLst>
                  <a:gd name="T0" fmla="*/ 0 w 724"/>
                  <a:gd name="T1" fmla="*/ 3 h 571"/>
                  <a:gd name="T2" fmla="*/ 721 w 724"/>
                  <a:gd name="T3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4" h="571">
                    <a:moveTo>
                      <a:pt x="0" y="3"/>
                    </a:moveTo>
                    <a:cubicBezTo>
                      <a:pt x="401" y="0"/>
                      <a:pt x="724" y="254"/>
                      <a:pt x="721" y="571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37">
                <a:extLst>
                  <a:ext uri="{FF2B5EF4-FFF2-40B4-BE49-F238E27FC236}">
                    <a16:creationId xmlns:a16="http://schemas.microsoft.com/office/drawing/2014/main" id="{AE614D2D-36A8-4FC3-AFBB-4F278BA2D0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187"/>
                <a:ext cx="542" cy="426"/>
              </a:xfrm>
              <a:custGeom>
                <a:avLst/>
                <a:gdLst>
                  <a:gd name="T0" fmla="*/ 0 w 542"/>
                  <a:gd name="T1" fmla="*/ 5 h 426"/>
                  <a:gd name="T2" fmla="*/ 536 w 542"/>
                  <a:gd name="T3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2" h="426">
                    <a:moveTo>
                      <a:pt x="0" y="5"/>
                    </a:moveTo>
                    <a:cubicBezTo>
                      <a:pt x="303" y="0"/>
                      <a:pt x="542" y="188"/>
                      <a:pt x="536" y="426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38">
                <a:extLst>
                  <a:ext uri="{FF2B5EF4-FFF2-40B4-BE49-F238E27FC236}">
                    <a16:creationId xmlns:a16="http://schemas.microsoft.com/office/drawing/2014/main" id="{F585FEC3-755B-44A2-A6FE-E48D9CC36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332"/>
                <a:ext cx="352" cy="277"/>
              </a:xfrm>
              <a:custGeom>
                <a:avLst/>
                <a:gdLst>
                  <a:gd name="T0" fmla="*/ 0 w 352"/>
                  <a:gd name="T1" fmla="*/ 6 h 277"/>
                  <a:gd name="T2" fmla="*/ 344 w 352"/>
                  <a:gd name="T3" fmla="*/ 277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52" h="277">
                    <a:moveTo>
                      <a:pt x="0" y="6"/>
                    </a:moveTo>
                    <a:cubicBezTo>
                      <a:pt x="198" y="0"/>
                      <a:pt x="352" y="121"/>
                      <a:pt x="344" y="277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39">
                <a:extLst>
                  <a:ext uri="{FF2B5EF4-FFF2-40B4-BE49-F238E27FC236}">
                    <a16:creationId xmlns:a16="http://schemas.microsoft.com/office/drawing/2014/main" id="{4EBCE93C-9A8A-4450-8F0C-F1CB1BE15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701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Rectangle 140">
                <a:extLst>
                  <a:ext uri="{FF2B5EF4-FFF2-40B4-BE49-F238E27FC236}">
                    <a16:creationId xmlns:a16="http://schemas.microsoft.com/office/drawing/2014/main" id="{9A34232A-A882-4DFE-A513-B521C3D7D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701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Rectangle 141">
                <a:extLst>
                  <a:ext uri="{FF2B5EF4-FFF2-40B4-BE49-F238E27FC236}">
                    <a16:creationId xmlns:a16="http://schemas.microsoft.com/office/drawing/2014/main" id="{46411FAF-048A-4561-BECA-53DF095DF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846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Rectangle 142">
                <a:extLst>
                  <a:ext uri="{FF2B5EF4-FFF2-40B4-BE49-F238E27FC236}">
                    <a16:creationId xmlns:a16="http://schemas.microsoft.com/office/drawing/2014/main" id="{49341271-43ED-4A0A-8587-AEEC31B5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846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Rectangle 143">
                <a:extLst>
                  <a:ext uri="{FF2B5EF4-FFF2-40B4-BE49-F238E27FC236}">
                    <a16:creationId xmlns:a16="http://schemas.microsoft.com/office/drawing/2014/main" id="{B044CBD3-4794-4355-A33A-53AD9015E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991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44">
                <a:extLst>
                  <a:ext uri="{FF2B5EF4-FFF2-40B4-BE49-F238E27FC236}">
                    <a16:creationId xmlns:a16="http://schemas.microsoft.com/office/drawing/2014/main" id="{E792EAAC-F486-41D6-BF7A-79B28C0DC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991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Rectangle 145">
                <a:extLst>
                  <a:ext uri="{FF2B5EF4-FFF2-40B4-BE49-F238E27FC236}">
                    <a16:creationId xmlns:a16="http://schemas.microsoft.com/office/drawing/2014/main" id="{5AAB73B0-394F-4FCC-974A-2BE31C430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136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Rectangle 146">
                <a:extLst>
                  <a:ext uri="{FF2B5EF4-FFF2-40B4-BE49-F238E27FC236}">
                    <a16:creationId xmlns:a16="http://schemas.microsoft.com/office/drawing/2014/main" id="{3A5C5CE1-EBE2-4A70-8089-F0F78EB12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136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47">
                <a:extLst>
                  <a:ext uri="{FF2B5EF4-FFF2-40B4-BE49-F238E27FC236}">
                    <a16:creationId xmlns:a16="http://schemas.microsoft.com/office/drawing/2014/main" id="{9A706B7E-C61E-45A0-BCB6-7D11CB329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287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Rectangle 148">
                <a:extLst>
                  <a:ext uri="{FF2B5EF4-FFF2-40B4-BE49-F238E27FC236}">
                    <a16:creationId xmlns:a16="http://schemas.microsoft.com/office/drawing/2014/main" id="{9FF6E67B-47AC-4B28-A22B-D87B6EEA3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287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49">
                <a:extLst>
                  <a:ext uri="{FF2B5EF4-FFF2-40B4-BE49-F238E27FC236}">
                    <a16:creationId xmlns:a16="http://schemas.microsoft.com/office/drawing/2014/main" id="{CF98FCDE-2F93-47A4-B995-D6E2F3185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899"/>
                <a:ext cx="903" cy="710"/>
              </a:xfrm>
              <a:custGeom>
                <a:avLst/>
                <a:gdLst>
                  <a:gd name="T0" fmla="*/ 0 w 903"/>
                  <a:gd name="T1" fmla="*/ 0 h 710"/>
                  <a:gd name="T2" fmla="*/ 903 w 903"/>
                  <a:gd name="T3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03" h="710">
                    <a:moveTo>
                      <a:pt x="0" y="0"/>
                    </a:moveTo>
                    <a:cubicBezTo>
                      <a:pt x="497" y="0"/>
                      <a:pt x="901" y="318"/>
                      <a:pt x="903" y="710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50">
                <a:extLst>
                  <a:ext uri="{FF2B5EF4-FFF2-40B4-BE49-F238E27FC236}">
                    <a16:creationId xmlns:a16="http://schemas.microsoft.com/office/drawing/2014/main" id="{7B9E8C20-6C95-4BF8-9ED3-4C90ADB6D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739"/>
                <a:ext cx="1103" cy="869"/>
              </a:xfrm>
              <a:custGeom>
                <a:avLst/>
                <a:gdLst>
                  <a:gd name="T0" fmla="*/ 0 w 1103"/>
                  <a:gd name="T1" fmla="*/ 13 h 869"/>
                  <a:gd name="T2" fmla="*/ 1088 w 1103"/>
                  <a:gd name="T3" fmla="*/ 869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03" h="869">
                    <a:moveTo>
                      <a:pt x="0" y="13"/>
                    </a:moveTo>
                    <a:cubicBezTo>
                      <a:pt x="616" y="0"/>
                      <a:pt x="1103" y="383"/>
                      <a:pt x="1088" y="869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51">
                <a:extLst>
                  <a:ext uri="{FF2B5EF4-FFF2-40B4-BE49-F238E27FC236}">
                    <a16:creationId xmlns:a16="http://schemas.microsoft.com/office/drawing/2014/main" id="{9F3DD98E-13E0-4F08-A3BF-CE5E7AF191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8" y="88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Line 152">
                <a:extLst>
                  <a:ext uri="{FF2B5EF4-FFF2-40B4-BE49-F238E27FC236}">
                    <a16:creationId xmlns:a16="http://schemas.microsoft.com/office/drawing/2014/main" id="{EF0D3277-6504-4228-86CD-4473CA3BF0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8" y="1027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Line 153">
                <a:extLst>
                  <a:ext uri="{FF2B5EF4-FFF2-40B4-BE49-F238E27FC236}">
                    <a16:creationId xmlns:a16="http://schemas.microsoft.com/office/drawing/2014/main" id="{6BED1B15-16F2-4228-8C56-DF30C3A4C6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54">
                <a:extLst>
                  <a:ext uri="{FF2B5EF4-FFF2-40B4-BE49-F238E27FC236}">
                    <a16:creationId xmlns:a16="http://schemas.microsoft.com/office/drawing/2014/main" id="{CBF7BDD0-3CB5-4908-9C18-AB64351934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155">
                <a:extLst>
                  <a:ext uri="{FF2B5EF4-FFF2-40B4-BE49-F238E27FC236}">
                    <a16:creationId xmlns:a16="http://schemas.microsoft.com/office/drawing/2014/main" id="{8E3214C5-4279-42A7-A8E7-EAC27AC40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2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156">
                <a:extLst>
                  <a:ext uri="{FF2B5EF4-FFF2-40B4-BE49-F238E27FC236}">
                    <a16:creationId xmlns:a16="http://schemas.microsoft.com/office/drawing/2014/main" id="{ABD14696-3509-435E-914A-728A6FF2C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320"/>
                <a:ext cx="62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57">
                <a:extLst>
                  <a:ext uri="{FF2B5EF4-FFF2-40B4-BE49-F238E27FC236}">
                    <a16:creationId xmlns:a16="http://schemas.microsoft.com/office/drawing/2014/main" id="{7582578A-F166-47BE-901D-F21FB3D34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174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158">
                <a:extLst>
                  <a:ext uri="{FF2B5EF4-FFF2-40B4-BE49-F238E27FC236}">
                    <a16:creationId xmlns:a16="http://schemas.microsoft.com/office/drawing/2014/main" id="{93071235-14DF-44AF-85E5-F7F271289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027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159">
                <a:extLst>
                  <a:ext uri="{FF2B5EF4-FFF2-40B4-BE49-F238E27FC236}">
                    <a16:creationId xmlns:a16="http://schemas.microsoft.com/office/drawing/2014/main" id="{24B4D2CC-5AFA-4F89-8B9A-59D706CFD2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880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60">
                <a:extLst>
                  <a:ext uri="{FF2B5EF4-FFF2-40B4-BE49-F238E27FC236}">
                    <a16:creationId xmlns:a16="http://schemas.microsoft.com/office/drawing/2014/main" id="{ED154610-B7F6-4F49-AC04-6BB969E1D7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734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161">
                <a:extLst>
                  <a:ext uri="{FF2B5EF4-FFF2-40B4-BE49-F238E27FC236}">
                    <a16:creationId xmlns:a16="http://schemas.microsoft.com/office/drawing/2014/main" id="{C9832CF9-4D45-445D-BA4A-9A897A8B66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93" y="1315"/>
                <a:ext cx="506" cy="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162">
                <a:extLst>
                  <a:ext uri="{FF2B5EF4-FFF2-40B4-BE49-F238E27FC236}">
                    <a16:creationId xmlns:a16="http://schemas.microsoft.com/office/drawing/2014/main" id="{DDEFEF94-FAB1-46BD-B1B2-222E4E6E51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734"/>
                <a:ext cx="180" cy="58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63">
                <a:extLst>
                  <a:ext uri="{FF2B5EF4-FFF2-40B4-BE49-F238E27FC236}">
                    <a16:creationId xmlns:a16="http://schemas.microsoft.com/office/drawing/2014/main" id="{13B12CBA-7BAB-44C9-943A-CCC273D5DF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880"/>
                <a:ext cx="180" cy="43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164">
                <a:extLst>
                  <a:ext uri="{FF2B5EF4-FFF2-40B4-BE49-F238E27FC236}">
                    <a16:creationId xmlns:a16="http://schemas.microsoft.com/office/drawing/2014/main" id="{914A5A41-267C-461A-BDDB-05020D298A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1027"/>
                <a:ext cx="180" cy="2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165">
                <a:extLst>
                  <a:ext uri="{FF2B5EF4-FFF2-40B4-BE49-F238E27FC236}">
                    <a16:creationId xmlns:a16="http://schemas.microsoft.com/office/drawing/2014/main" id="{999D2B54-2472-4427-8C21-86A87C9B78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1174"/>
                <a:ext cx="180" cy="14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66">
                <a:extLst>
                  <a:ext uri="{FF2B5EF4-FFF2-40B4-BE49-F238E27FC236}">
                    <a16:creationId xmlns:a16="http://schemas.microsoft.com/office/drawing/2014/main" id="{CE860D35-25CF-4CDD-9D8A-8B7AB85504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9" y="1315"/>
                <a:ext cx="19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Rectangle 168">
                <a:extLst>
                  <a:ext uri="{FF2B5EF4-FFF2-40B4-BE49-F238E27FC236}">
                    <a16:creationId xmlns:a16="http://schemas.microsoft.com/office/drawing/2014/main" id="{345757A5-B715-4206-A0F7-1E6AAF075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625"/>
                <a:ext cx="26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</a:rPr>
                  <a:t>Pass 1 </a:t>
                </a:r>
                <a:endPara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6" name="Rectangle 178">
                <a:extLst>
                  <a:ext uri="{FF2B5EF4-FFF2-40B4-BE49-F238E27FC236}">
                    <a16:creationId xmlns:a16="http://schemas.microsoft.com/office/drawing/2014/main" id="{12988430-3A11-488D-89AA-9F0220A0B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9" y="1378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7" name="Rectangle 179">
                <a:extLst>
                  <a:ext uri="{FF2B5EF4-FFF2-40B4-BE49-F238E27FC236}">
                    <a16:creationId xmlns:a16="http://schemas.microsoft.com/office/drawing/2014/main" id="{07F42DD5-06BA-48EE-A5FB-AFBDC23F7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1" y="1396"/>
                <a:ext cx="8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499 MHz Cavities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Rectangle 181">
                <a:extLst>
                  <a:ext uri="{FF2B5EF4-FFF2-40B4-BE49-F238E27FC236}">
                    <a16:creationId xmlns:a16="http://schemas.microsoft.com/office/drawing/2014/main" id="{45733A5A-92E2-4221-BA51-239A0DB16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387"/>
                <a:ext cx="8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750 MHz Cavities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" name="Rectangle 183">
                <a:extLst>
                  <a:ext uri="{FF2B5EF4-FFF2-40B4-BE49-F238E27FC236}">
                    <a16:creationId xmlns:a16="http://schemas.microsoft.com/office/drawing/2014/main" id="{200E5623-180F-4268-8938-7B260DB87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0" y="729"/>
                <a:ext cx="68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499 MHz Cavities</a:t>
                </a:r>
                <a:endPara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" name="Rectangle 184">
                <a:extLst>
                  <a:ext uri="{FF2B5EF4-FFF2-40B4-BE49-F238E27FC236}">
                    <a16:creationId xmlns:a16="http://schemas.microsoft.com/office/drawing/2014/main" id="{0F4256E0-D6A2-40AC-B5D4-3CC0306C8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503"/>
                <a:ext cx="642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RF Separators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Rectangle 185">
                <a:extLst>
                  <a:ext uri="{FF2B5EF4-FFF2-40B4-BE49-F238E27FC236}">
                    <a16:creationId xmlns:a16="http://schemas.microsoft.com/office/drawing/2014/main" id="{0BAD2274-824F-4105-A384-B4D3D9612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02"/>
                <a:ext cx="692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Septa Magnets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" name="Rectangle 186">
                <a:extLst>
                  <a:ext uri="{FF2B5EF4-FFF2-40B4-BE49-F238E27FC236}">
                    <a16:creationId xmlns:a16="http://schemas.microsoft.com/office/drawing/2014/main" id="{516FBA93-4BFF-4DD3-8145-9ADC6E06C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591"/>
                <a:ext cx="499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YAs      YBs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Freeform 187">
                <a:extLst>
                  <a:ext uri="{FF2B5EF4-FFF2-40B4-BE49-F238E27FC236}">
                    <a16:creationId xmlns:a16="http://schemas.microsoft.com/office/drawing/2014/main" id="{963036FD-B5D0-48A8-8385-4B3196022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1613"/>
                <a:ext cx="70" cy="55"/>
              </a:xfrm>
              <a:custGeom>
                <a:avLst/>
                <a:gdLst>
                  <a:gd name="T0" fmla="*/ 0 w 70"/>
                  <a:gd name="T1" fmla="*/ 0 h 55"/>
                  <a:gd name="T2" fmla="*/ 70 w 70"/>
                  <a:gd name="T3" fmla="*/ 0 h 55"/>
                  <a:gd name="T4" fmla="*/ 35 w 70"/>
                  <a:gd name="T5" fmla="*/ 55 h 55"/>
                  <a:gd name="T6" fmla="*/ 0 w 70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55">
                    <a:moveTo>
                      <a:pt x="0" y="0"/>
                    </a:moveTo>
                    <a:lnTo>
                      <a:pt x="70" y="0"/>
                    </a:lnTo>
                    <a:lnTo>
                      <a:pt x="35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88">
                <a:extLst>
                  <a:ext uri="{FF2B5EF4-FFF2-40B4-BE49-F238E27FC236}">
                    <a16:creationId xmlns:a16="http://schemas.microsoft.com/office/drawing/2014/main" id="{FDEAC7AB-C5E9-43BC-9CD4-4E7494B3C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1613"/>
                <a:ext cx="70" cy="55"/>
              </a:xfrm>
              <a:custGeom>
                <a:avLst/>
                <a:gdLst>
                  <a:gd name="T0" fmla="*/ 0 w 70"/>
                  <a:gd name="T1" fmla="*/ 0 h 55"/>
                  <a:gd name="T2" fmla="*/ 70 w 70"/>
                  <a:gd name="T3" fmla="*/ 0 h 55"/>
                  <a:gd name="T4" fmla="*/ 35 w 70"/>
                  <a:gd name="T5" fmla="*/ 55 h 55"/>
                  <a:gd name="T6" fmla="*/ 0 w 70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55">
                    <a:moveTo>
                      <a:pt x="0" y="0"/>
                    </a:moveTo>
                    <a:lnTo>
                      <a:pt x="70" y="0"/>
                    </a:lnTo>
                    <a:lnTo>
                      <a:pt x="35" y="5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Rectangle 189">
                <a:extLst>
                  <a:ext uri="{FF2B5EF4-FFF2-40B4-BE49-F238E27FC236}">
                    <a16:creationId xmlns:a16="http://schemas.microsoft.com/office/drawing/2014/main" id="{10490814-6151-4DCC-BFD6-2D83BC291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8" y="1265"/>
                <a:ext cx="279" cy="11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Rectangle 190">
                <a:extLst>
                  <a:ext uri="{FF2B5EF4-FFF2-40B4-BE49-F238E27FC236}">
                    <a16:creationId xmlns:a16="http://schemas.microsoft.com/office/drawing/2014/main" id="{42832593-0ABF-4A43-B106-5C8F57EEE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8" y="1265"/>
                <a:ext cx="27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191">
                <a:extLst>
                  <a:ext uri="{FF2B5EF4-FFF2-40B4-BE49-F238E27FC236}">
                    <a16:creationId xmlns:a16="http://schemas.microsoft.com/office/drawing/2014/main" id="{91910CD6-E183-48F2-B918-9604E16E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77" y="1320"/>
                <a:ext cx="293" cy="12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192">
                <a:extLst>
                  <a:ext uri="{FF2B5EF4-FFF2-40B4-BE49-F238E27FC236}">
                    <a16:creationId xmlns:a16="http://schemas.microsoft.com/office/drawing/2014/main" id="{37C7B6EF-4404-4B29-98FF-3C3A21B05B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77" y="1198"/>
                <a:ext cx="279" cy="12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93">
                <a:extLst>
                  <a:ext uri="{FF2B5EF4-FFF2-40B4-BE49-F238E27FC236}">
                    <a16:creationId xmlns:a16="http://schemas.microsoft.com/office/drawing/2014/main" id="{D23F4110-A29A-4F42-BF10-21E0C9E100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77" y="132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94">
                <a:extLst>
                  <a:ext uri="{FF2B5EF4-FFF2-40B4-BE49-F238E27FC236}">
                    <a16:creationId xmlns:a16="http://schemas.microsoft.com/office/drawing/2014/main" id="{2832F986-1F9C-4526-A85A-C5B34268C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9" y="1118"/>
                <a:ext cx="31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Hall A</a:t>
                </a:r>
                <a:endPara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1" name="Rectangle 197">
                <a:extLst>
                  <a:ext uri="{FF2B5EF4-FFF2-40B4-BE49-F238E27FC236}">
                    <a16:creationId xmlns:a16="http://schemas.microsoft.com/office/drawing/2014/main" id="{2DA55EB0-4220-4899-936E-D0E7DAA63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9" y="1386"/>
                <a:ext cx="562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Lambertson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5" name="Rectangle 194">
              <a:extLst>
                <a:ext uri="{FF2B5EF4-FFF2-40B4-BE49-F238E27FC236}">
                  <a16:creationId xmlns:a16="http://schemas.microsoft.com/office/drawing/2014/main" id="{E8C8F4EF-8056-4247-AF5D-A7D8F34F2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8776" y="1998662"/>
              <a:ext cx="4921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B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94">
              <a:extLst>
                <a:ext uri="{FF2B5EF4-FFF2-40B4-BE49-F238E27FC236}">
                  <a16:creationId xmlns:a16="http://schemas.microsoft.com/office/drawing/2014/main" id="{A3F3DC0A-CBDA-4E2F-8C0B-412B80DD9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3933" y="2222500"/>
              <a:ext cx="48571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C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94">
              <a:extLst>
                <a:ext uri="{FF2B5EF4-FFF2-40B4-BE49-F238E27FC236}">
                  <a16:creationId xmlns:a16="http://schemas.microsoft.com/office/drawing/2014/main" id="{B9235985-011E-45DB-97DC-BC93F2B24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6321" y="2655614"/>
              <a:ext cx="50654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D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68">
              <a:extLst>
                <a:ext uri="{FF2B5EF4-FFF2-40B4-BE49-F238E27FC236}">
                  <a16:creationId xmlns:a16="http://schemas.microsoft.com/office/drawing/2014/main" id="{59EB021D-0631-4659-8F68-D68E77632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6188" y="1219482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2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68">
              <a:extLst>
                <a:ext uri="{FF2B5EF4-FFF2-40B4-BE49-F238E27FC236}">
                  <a16:creationId xmlns:a16="http://schemas.microsoft.com/office/drawing/2014/main" id="{C515AF32-AC8B-4BB7-8CD9-8DD2F2056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570" y="1921577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5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68">
              <a:extLst>
                <a:ext uri="{FF2B5EF4-FFF2-40B4-BE49-F238E27FC236}">
                  <a16:creationId xmlns:a16="http://schemas.microsoft.com/office/drawing/2014/main" id="{9AAFFEBA-8FAA-4AAE-8F20-F7780B5C8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7943" y="1693671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4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168">
              <a:extLst>
                <a:ext uri="{FF2B5EF4-FFF2-40B4-BE49-F238E27FC236}">
                  <a16:creationId xmlns:a16="http://schemas.microsoft.com/office/drawing/2014/main" id="{684103AF-F087-4D07-ABEB-4011D9F5C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301" y="1458463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3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206" name="Picture 205">
            <a:extLst>
              <a:ext uri="{FF2B5EF4-FFF2-40B4-BE49-F238E27FC236}">
                <a16:creationId xmlns:a16="http://schemas.microsoft.com/office/drawing/2014/main" id="{93514E8B-ABE1-4EBC-988E-1940477ADA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969" y="3126423"/>
            <a:ext cx="2872562" cy="29964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10FDAA-D42E-4B19-AA01-E1F8BC83BE12}"/>
              </a:ext>
            </a:extLst>
          </p:cNvPr>
          <p:cNvSpPr txBox="1"/>
          <p:nvPr/>
        </p:nvSpPr>
        <p:spPr>
          <a:xfrm>
            <a:off x="712859" y="2679512"/>
            <a:ext cx="1493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SSA Pass 1</a:t>
            </a:r>
          </a:p>
        </p:txBody>
      </p:sp>
    </p:spTree>
    <p:extLst>
      <p:ext uri="{BB962C8B-B14F-4D97-AF65-F5344CB8AC3E}">
        <p14:creationId xmlns:p14="http://schemas.microsoft.com/office/powerpoint/2010/main" val="388880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0ECE4-022F-4EAE-8937-FC17BAB05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SSAs &amp; Components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20F4A54-E1E3-463D-9A74-A5924FDEB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057400"/>
            <a:ext cx="4952999" cy="3276600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1E288AC-87B9-42AD-A3B6-D1613EB07A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838200"/>
            <a:ext cx="3581399" cy="518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214981-996E-4470-8FC2-0BE64349B8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947" y="838201"/>
            <a:ext cx="328450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413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Arial" pitchFamily="34" charset="0"/>
              </a:rPr>
              <a:t>Summary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66F35C-7038-4023-AAFD-93BF91C76C95}"/>
              </a:ext>
            </a:extLst>
          </p:cNvPr>
          <p:cNvSpPr/>
          <p:nvPr/>
        </p:nvSpPr>
        <p:spPr>
          <a:xfrm>
            <a:off x="304800" y="1143001"/>
            <a:ext cx="11734800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+mn-lt"/>
                <a:cs typeface="Arial" pitchFamily="34" charset="0"/>
              </a:rPr>
              <a:t>•	</a:t>
            </a:r>
            <a:r>
              <a:rPr lang="en-US" sz="2400" dirty="0">
                <a:latin typeface="+mn-lt"/>
                <a:cs typeface="Arial" pitchFamily="34" charset="0"/>
              </a:rPr>
              <a:t>IOTs will amplify 499 MHz RF to passes 2 through 4. 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400" dirty="0">
                <a:latin typeface="+mn-lt"/>
                <a:cs typeface="Arial" pitchFamily="34" charset="0"/>
              </a:rPr>
              <a:t>• SSAs will amplify 499 MHz RF to pass 1 &amp; 750 MHz to 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400" dirty="0">
                <a:latin typeface="+mn-lt"/>
                <a:cs typeface="Arial" pitchFamily="34" charset="0"/>
              </a:rPr>
              <a:t>   pass 5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400" dirty="0">
                <a:latin typeface="+mn-lt"/>
                <a:cs typeface="Arial" pitchFamily="34" charset="0"/>
              </a:rPr>
              <a:t>• Transistors to tubes back to transistors – Rick Nelson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endParaRPr lang="en-US" sz="2400" dirty="0">
              <a:latin typeface="+mn-lt"/>
              <a:cs typeface="Arial" pitchFamily="34" charset="0"/>
            </a:endParaRPr>
          </a:p>
          <a:p>
            <a:pPr marL="228600" lvl="1" indent="-228600" algn="l"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00B050"/>
                </a:solidFill>
                <a:latin typeface="+mn-lt"/>
                <a:cs typeface="Arial" pitchFamily="34" charset="0"/>
              </a:rPr>
              <a:t>• The bottom line is expected reduction in accelerator down time.</a:t>
            </a:r>
          </a:p>
          <a:p>
            <a:pPr marL="228600" lvl="1" indent="-228600" algn="l" eaLnBrk="1" hangingPunct="1">
              <a:spcBef>
                <a:spcPct val="20000"/>
              </a:spcBef>
            </a:pPr>
            <a:endParaRPr lang="en-US" sz="5000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spcBef>
                <a:spcPct val="20000"/>
              </a:spcBef>
            </a:pPr>
            <a:r>
              <a:rPr lang="en-US" sz="4000" dirty="0">
                <a:cs typeface="Arial" pitchFamily="34" charset="0"/>
              </a:rPr>
              <a:t>Thank You For Your Time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pitchFamily="34" charset="0"/>
              </a:rPr>
              <a:t>Inside A Separator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Tuning Plate and Rods</a:t>
            </a:r>
          </a:p>
        </p:txBody>
      </p:sp>
      <p:pic>
        <p:nvPicPr>
          <p:cNvPr id="54274" name="Picture 2" descr="C:\Old D\Projects\SEP_UPGRADE\SYSTEM HARDWARE\Sep Cavity\Cavity Hardware\Pictures\IMG_16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52600"/>
            <a:ext cx="42672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8" name="Picture 2" descr="C:\Old D\Projects\SEP_UPGRADE\SYSTEM HARDWARE\Sep Cavity\Cavity Hardware\Pictures\Welds closeu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752600"/>
            <a:ext cx="412242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6096000" y="5059681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9pPr>
          </a:lstStyle>
          <a:p>
            <a:r>
              <a:rPr lang="en-US" sz="1800" kern="0" dirty="0">
                <a:cs typeface="Arial" pitchFamily="34" charset="0"/>
              </a:rPr>
              <a:t>Close up of Tuner Plate Studs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1240154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pitchFamily="34" charset="0"/>
              </a:rPr>
              <a:t>Inside A Separator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Tuning Plate Removed</a:t>
            </a:r>
          </a:p>
        </p:txBody>
      </p:sp>
      <p:pic>
        <p:nvPicPr>
          <p:cNvPr id="54275" name="Picture 3" descr="C:\Old D\Projects\SEP_UPGRADE\SYSTEM HARDWARE\Sep Cavity\Cavity Hardware\Pictures\IMG_16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0"/>
            <a:ext cx="3962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6" name="Picture 4" descr="C:\Old D\Projects\SEP_UPGRADE\SYSTEM HARDWARE\Sep Cavity\Cavity Hardware\Pictures\AT02 Cavity Spacer with Ruler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4038600"/>
            <a:ext cx="3657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7" name="Picture 5" descr="C:\Old D\Projects\SEP_UPGRADE\SYSTEM HARDWARE\Sep Cavity\Cavity Hardware\Pictures\Narrow Paddle With Rul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838200"/>
            <a:ext cx="4213860" cy="314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210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  <a:cs typeface="Arial" pitchFamily="34" charset="0"/>
              </a:rPr>
              <a:t>IOT vs. Solid State Amp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81200" y="3810000"/>
            <a:ext cx="7467600" cy="2057400"/>
          </a:xfrm>
        </p:spPr>
        <p:txBody>
          <a:bodyPr/>
          <a:lstStyle/>
          <a:p>
            <a:pPr>
              <a:buNone/>
            </a:pPr>
            <a:br>
              <a:rPr lang="en-US" sz="1600" dirty="0">
                <a:cs typeface="Arial" pitchFamily="34" charset="0"/>
              </a:rPr>
            </a:br>
            <a:r>
              <a:rPr lang="en-US" sz="1600" dirty="0">
                <a:cs typeface="Arial" pitchFamily="34" charset="0"/>
              </a:rPr>
              <a:t>Rick Nelson did pricing of IOTs earlier this year, had $325 k in procurements plus about 1.4 FTEs. That's for 2 IOT systems, fully separate from the existing systems. We had 60% rated efficiency for 10 kW. A single 50 kW supply wouldn't give us any margin in operating 2 IOTs, hence the dual HVPS and dual crowbars (55+55+16+16=142k alone).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762000"/>
            <a:ext cx="7696200" cy="31242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333399"/>
                </a:solidFill>
                <a:cs typeface="Arial" pitchFamily="34" charset="0"/>
              </a:rPr>
              <a:t>Estimation</a:t>
            </a:r>
            <a:r>
              <a:rPr lang="en-US" sz="1600" u="sng" dirty="0">
                <a:solidFill>
                  <a:srgbClr val="333399"/>
                </a:solidFill>
                <a:cs typeface="Arial" pitchFamily="34" charset="0"/>
              </a:rPr>
              <a:t> </a:t>
            </a:r>
            <a:r>
              <a:rPr lang="en-US" sz="1600" dirty="0">
                <a:solidFill>
                  <a:srgbClr val="333399"/>
                </a:solidFill>
                <a:cs typeface="Arial" pitchFamily="34" charset="0"/>
              </a:rPr>
              <a:t>of the costs Solid State Amp:</a:t>
            </a:r>
          </a:p>
          <a:p>
            <a:r>
              <a:rPr lang="en-US" sz="1600" dirty="0">
                <a:cs typeface="Arial" pitchFamily="34" charset="0"/>
              </a:rPr>
              <a:t>1 X 15kW @ 499MHz with 3 outputs = $115,000</a:t>
            </a:r>
          </a:p>
          <a:p>
            <a:r>
              <a:rPr lang="en-US" sz="1600" dirty="0">
                <a:cs typeface="Arial" pitchFamily="34" charset="0"/>
              </a:rPr>
              <a:t>Costs are for single unit – NEED 2 = $230,000</a:t>
            </a:r>
          </a:p>
          <a:p>
            <a:pPr marL="0" indent="0">
              <a:buNone/>
            </a:pPr>
            <a:r>
              <a:rPr lang="en-US" sz="1600" dirty="0">
                <a:cs typeface="Arial" pitchFamily="34" charset="0"/>
              </a:rPr>
              <a:t>Or</a:t>
            </a:r>
          </a:p>
          <a:p>
            <a:r>
              <a:rPr lang="en-US" sz="1600" dirty="0">
                <a:cs typeface="Arial" pitchFamily="34" charset="0"/>
              </a:rPr>
              <a:t>4 x 10kW @ 499MHz with single output = $110,000</a:t>
            </a:r>
          </a:p>
          <a:p>
            <a:r>
              <a:rPr lang="en-US" sz="1600" dirty="0">
                <a:cs typeface="Arial" pitchFamily="34" charset="0"/>
              </a:rPr>
              <a:t>Costs are for single unit  (NEED 4) = $230,000</a:t>
            </a:r>
          </a:p>
          <a:p>
            <a:pPr marL="0" indent="0">
              <a:buNone/>
            </a:pPr>
            <a:r>
              <a:rPr lang="en-US" sz="1600" dirty="0">
                <a:cs typeface="Arial" pitchFamily="34" charset="0"/>
              </a:rPr>
              <a:t>Or</a:t>
            </a:r>
          </a:p>
          <a:p>
            <a:pPr marL="0" indent="0">
              <a:buNone/>
              <a:defRPr/>
            </a:pPr>
            <a:r>
              <a:rPr lang="en-US" sz="1600" dirty="0">
                <a:solidFill>
                  <a:srgbClr val="333399"/>
                </a:solidFill>
                <a:cs typeface="Arial" pitchFamily="34" charset="0"/>
              </a:rPr>
              <a:t>Estimation</a:t>
            </a:r>
            <a:r>
              <a:rPr lang="en-US" sz="1600" u="sng" dirty="0">
                <a:solidFill>
                  <a:srgbClr val="333399"/>
                </a:solidFill>
                <a:cs typeface="Arial" pitchFamily="34" charset="0"/>
              </a:rPr>
              <a:t> </a:t>
            </a:r>
            <a:r>
              <a:rPr lang="en-US" sz="1600" dirty="0">
                <a:solidFill>
                  <a:srgbClr val="333399"/>
                </a:solidFill>
                <a:cs typeface="Arial" pitchFamily="34" charset="0"/>
              </a:rPr>
              <a:t>of the costs IOT Amp:</a:t>
            </a:r>
          </a:p>
          <a:p>
            <a:pPr lvl="0">
              <a:defRPr/>
            </a:pPr>
            <a:r>
              <a:rPr lang="en-US" sz="1600" dirty="0">
                <a:cs typeface="Arial" pitchFamily="34" charset="0"/>
              </a:rPr>
              <a:t>Hardware procurements = $325,000</a:t>
            </a:r>
          </a:p>
          <a:p>
            <a:pPr lvl="0">
              <a:defRPr/>
            </a:pPr>
            <a:r>
              <a:rPr lang="en-US" sz="1600" dirty="0">
                <a:cs typeface="Arial" pitchFamily="34" charset="0"/>
              </a:rPr>
              <a:t>Several support systems will need upgrading = 1.4 FTEs</a:t>
            </a:r>
          </a:p>
          <a:p>
            <a:pPr marL="0" indent="0">
              <a:buNone/>
            </a:pPr>
            <a:endParaRPr lang="en-US" sz="1600" dirty="0">
              <a:cs typeface="Arial" pitchFamily="34" charset="0"/>
            </a:endParaRPr>
          </a:p>
          <a:p>
            <a:endParaRPr lang="en-US" sz="1600" dirty="0">
              <a:cs typeface="Arial" pitchFamily="34" charset="0"/>
            </a:endParaRPr>
          </a:p>
          <a:p>
            <a:endParaRPr lang="en-US" sz="160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  <a:cs typeface="Arial" pitchFamily="34" charset="0"/>
              </a:rPr>
              <a:t>Present IOT Amplifiers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296560"/>
            <a:ext cx="4038600" cy="3581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269393"/>
            <a:ext cx="3886200" cy="36085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 Box 46"/>
          <p:cNvSpPr txBox="1">
            <a:spLocks noChangeArrowheads="1"/>
          </p:cNvSpPr>
          <p:nvPr/>
        </p:nvSpPr>
        <p:spPr bwMode="auto">
          <a:xfrm>
            <a:off x="2667000" y="4876800"/>
            <a:ext cx="2667000" cy="338554"/>
          </a:xfrm>
          <a:prstGeom prst="rect">
            <a:avLst/>
          </a:prstGeom>
          <a:noFill/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000000"/>
                </a:solidFill>
                <a:latin typeface="+mn-lt"/>
              </a:rPr>
              <a:t>Existing HV Deck</a:t>
            </a:r>
          </a:p>
        </p:txBody>
      </p:sp>
      <p:sp>
        <p:nvSpPr>
          <p:cNvPr id="12" name="Text Box 46"/>
          <p:cNvSpPr txBox="1">
            <a:spLocks noChangeArrowheads="1"/>
          </p:cNvSpPr>
          <p:nvPr/>
        </p:nvSpPr>
        <p:spPr bwMode="auto">
          <a:xfrm>
            <a:off x="6663070" y="4876800"/>
            <a:ext cx="3505200" cy="338554"/>
          </a:xfrm>
          <a:prstGeom prst="rect">
            <a:avLst/>
          </a:prstGeom>
          <a:noFill/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000000"/>
                </a:solidFill>
                <a:latin typeface="+mn-lt"/>
              </a:rPr>
              <a:t>RF IOTs &amp; Equipment Rack</a:t>
            </a:r>
          </a:p>
        </p:txBody>
      </p:sp>
    </p:spTree>
    <p:extLst>
      <p:ext uri="{BB962C8B-B14F-4D97-AF65-F5344CB8AC3E}">
        <p14:creationId xmlns:p14="http://schemas.microsoft.com/office/powerpoint/2010/main" val="11288857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  <a:cs typeface="Arial" pitchFamily="34" charset="0"/>
              </a:rPr>
              <a:t>Amplifier Power Requirement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1539882"/>
              </p:ext>
            </p:extLst>
          </p:nvPr>
        </p:nvGraphicFramePr>
        <p:xfrm>
          <a:off x="2514600" y="1295400"/>
          <a:ext cx="70104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72" name="Worksheet" r:id="rId3" imgW="7010400" imgH="2133600" progId="Excel.Sheet.8">
                  <p:embed/>
                </p:oleObj>
              </mc:Choice>
              <mc:Fallback>
                <p:oleObj name="Worksheet" r:id="rId3" imgW="7010400" imgH="2133600" progId="Excel.Sheet.8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295400"/>
                        <a:ext cx="7010400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752600" y="838201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 Calculation: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76400" y="3733801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 Summary: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30018"/>
              </p:ext>
            </p:extLst>
          </p:nvPr>
        </p:nvGraphicFramePr>
        <p:xfrm>
          <a:off x="2286000" y="4876801"/>
          <a:ext cx="7620000" cy="10722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845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</a:t>
                      </a:r>
                    </a:p>
                    <a:p>
                      <a:r>
                        <a:rPr lang="en-US" dirty="0"/>
                        <a:t>Of Cavities</a:t>
                      </a:r>
                    </a:p>
                  </a:txBody>
                  <a:tcPr>
                    <a:gradFill flip="none" rotWithShape="1">
                      <a:gsLst>
                        <a:gs pos="1000">
                          <a:srgbClr val="8488C4">
                            <a:alpha val="76000"/>
                          </a:srgbClr>
                        </a:gs>
                        <a:gs pos="100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Deflection</a:t>
                      </a:r>
                    </a:p>
                    <a:p>
                      <a:pPr algn="ctr"/>
                      <a:r>
                        <a:rPr lang="en-US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lang="el-GR" dirty="0">
                          <a:latin typeface="Calibri"/>
                          <a:cs typeface="Calibri"/>
                        </a:rPr>
                        <a:t>μ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rad)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14000">
                          <a:srgbClr val="8488C4">
                            <a:alpha val="65000"/>
                          </a:srgbClr>
                        </a:gs>
                        <a:gs pos="100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Energy</a:t>
                      </a:r>
                    </a:p>
                    <a:p>
                      <a:pPr algn="ctr"/>
                      <a:r>
                        <a:rPr lang="en-US" dirty="0"/>
                        <a:t>(MeV)</a:t>
                      </a:r>
                    </a:p>
                  </a:txBody>
                  <a:tcPr>
                    <a:gradFill>
                      <a:gsLst>
                        <a:gs pos="14000">
                          <a:srgbClr val="8488C4">
                            <a:alpha val="65000"/>
                          </a:srgbClr>
                        </a:gs>
                        <a:gs pos="100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Shunt</a:t>
                      </a:r>
                    </a:p>
                    <a:p>
                      <a:r>
                        <a:rPr lang="en-US" dirty="0"/>
                        <a:t> Impedance</a:t>
                      </a:r>
                    </a:p>
                  </a:txBody>
                  <a:tcPr>
                    <a:gradFill>
                      <a:gsLst>
                        <a:gs pos="14000">
                          <a:srgbClr val="8488C4">
                            <a:alpha val="65000"/>
                          </a:srgbClr>
                        </a:gs>
                        <a:gs pos="100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PWR per</a:t>
                      </a:r>
                    </a:p>
                    <a:p>
                      <a:pPr algn="ctr"/>
                      <a:r>
                        <a:rPr lang="en-US" dirty="0"/>
                        <a:t>Cavity(w)</a:t>
                      </a:r>
                    </a:p>
                  </a:txBody>
                  <a:tcPr>
                    <a:gradFill>
                      <a:gsLst>
                        <a:gs pos="14000">
                          <a:srgbClr val="8488C4">
                            <a:alpha val="65000"/>
                          </a:srgbClr>
                        </a:gs>
                        <a:gs pos="100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1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>
                    <a:solidFill>
                      <a:schemeClr val="accent1"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260</a:t>
                      </a:r>
                    </a:p>
                  </a:txBody>
                  <a:tcPr>
                    <a:solidFill>
                      <a:schemeClr val="accent1"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11023</a:t>
                      </a:r>
                    </a:p>
                  </a:txBody>
                  <a:tcPr>
                    <a:solidFill>
                      <a:schemeClr val="accent1"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210</a:t>
                      </a:r>
                    </a:p>
                  </a:txBody>
                  <a:tcPr>
                    <a:solidFill>
                      <a:schemeClr val="accent1"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3260</a:t>
                      </a:r>
                    </a:p>
                  </a:txBody>
                  <a:tcPr>
                    <a:solidFill>
                      <a:schemeClr val="accent1">
                        <a:alpha val="4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+mn-lt"/>
                <a:cs typeface="Arial" pitchFamily="34" charset="0"/>
              </a:rPr>
              <a:t>Two Beam Energy Upgrades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1918855" y="779019"/>
            <a:ext cx="8229600" cy="639763"/>
          </a:xfrm>
        </p:spPr>
        <p:txBody>
          <a:bodyPr>
            <a:normAutofit fontScale="25000" lnSpcReduction="20000"/>
          </a:bodyPr>
          <a:lstStyle/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1200" dirty="0">
                <a:solidFill>
                  <a:schemeClr val="tx1"/>
                </a:solidFill>
                <a:cs typeface="Arial" pitchFamily="34" charset="0"/>
              </a:rPr>
              <a:t>•  Originally designed as a 4 GeV Accelerator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sz="4000" dirty="0">
              <a:solidFill>
                <a:srgbClr val="333399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dirty="0">
                <a:solidFill>
                  <a:schemeClr val="accent2"/>
                </a:solidFill>
                <a:cs typeface="Arial" pitchFamily="34" charset="0"/>
              </a:rPr>
              <a:t>	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/>
            <a:r>
              <a:rPr lang="en-US" sz="2800" dirty="0">
                <a:solidFill>
                  <a:schemeClr val="accent2"/>
                </a:solidFill>
                <a:cs typeface="Arial" pitchFamily="34" charset="0"/>
              </a:rPr>
              <a:t>	</a:t>
            </a: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/>
            <a:r>
              <a:rPr lang="en-US" sz="2800" dirty="0">
                <a:cs typeface="Arial" pitchFamily="34" charset="0"/>
              </a:rPr>
              <a:t>	</a:t>
            </a:r>
          </a:p>
          <a:p>
            <a:pPr eaLnBrk="1" hangingPunct="1">
              <a:buNone/>
            </a:pPr>
            <a:endParaRPr lang="en-US" sz="2800" dirty="0"/>
          </a:p>
        </p:txBody>
      </p:sp>
      <p:pic>
        <p:nvPicPr>
          <p:cNvPr id="5" name="Picture 6" descr="6_GeV_Racetrack">
            <a:extLst>
              <a:ext uri="{FF2B5EF4-FFF2-40B4-BE49-F238E27FC236}">
                <a16:creationId xmlns:a16="http://schemas.microsoft.com/office/drawing/2014/main" id="{DB62FD25-7DFD-4DC5-A41E-43CBF2B43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295400"/>
            <a:ext cx="4495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BDEC3B60-94B5-4E38-A653-DE5B4A880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76" y="444862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455613" indent="-233363" algn="l" rtl="0" eaLnBrk="0" fontAlgn="base" hangingPunct="0">
              <a:lnSpc>
                <a:spcPct val="8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 sz="2400" b="1">
                <a:solidFill>
                  <a:srgbClr val="008000"/>
                </a:solidFill>
                <a:latin typeface="+mn-lt"/>
              </a:defRPr>
            </a:lvl2pPr>
            <a:lvl3pPr marL="687388" indent="-228600" algn="l" rtl="0" eaLnBrk="0" fontAlgn="base" hangingPunct="0">
              <a:lnSpc>
                <a:spcPct val="8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 sz="2000" b="1">
                <a:solidFill>
                  <a:srgbClr val="FF7517"/>
                </a:solidFill>
                <a:latin typeface="+mn-lt"/>
              </a:defRPr>
            </a:lvl3pPr>
            <a:lvl4pPr marL="917575" indent="-228600" algn="l" rtl="0" eaLnBrk="0" fontAlgn="base" hangingPunct="0">
              <a:lnSpc>
                <a:spcPct val="8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 sz="2000" b="1">
                <a:solidFill>
                  <a:srgbClr val="333399"/>
                </a:solidFill>
                <a:latin typeface="+mn-lt"/>
              </a:defRPr>
            </a:lvl4pPr>
            <a:lvl5pPr marL="1147763" indent="-228600" algn="l" rtl="0" eaLnBrk="0" fontAlgn="base" hangingPunct="0">
              <a:lnSpc>
                <a:spcPct val="8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 sz="2000" b="1">
                <a:solidFill>
                  <a:srgbClr val="333399"/>
                </a:solidFill>
                <a:latin typeface="+mn-lt"/>
              </a:defRPr>
            </a:lvl5pPr>
            <a:lvl6pPr marL="206216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6pPr>
            <a:lvl7pPr marL="251936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7pPr>
            <a:lvl8pPr marL="297656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8pPr>
            <a:lvl9pPr marL="343376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1200" kern="0" dirty="0">
                <a:solidFill>
                  <a:schemeClr val="tx1"/>
                </a:solidFill>
                <a:cs typeface="Arial" pitchFamily="34" charset="0"/>
              </a:rPr>
              <a:t>•  Operating up to 6 GeV 2004 – 2012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1200" kern="0" dirty="0">
                <a:solidFill>
                  <a:schemeClr val="tx1"/>
                </a:solidFill>
                <a:cs typeface="Arial" pitchFamily="34" charset="0"/>
              </a:rPr>
              <a:t>•  2014 Started Operations with 12 GeV Beam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sz="11200" kern="0" dirty="0">
              <a:solidFill>
                <a:srgbClr val="333399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sz="4000" kern="0" dirty="0">
              <a:solidFill>
                <a:srgbClr val="333399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kern="0" dirty="0">
                <a:solidFill>
                  <a:schemeClr val="accent2"/>
                </a:solidFill>
                <a:cs typeface="Arial" pitchFamily="34" charset="0"/>
              </a:rPr>
              <a:t>	</a:t>
            </a: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kern="0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kern="0" dirty="0">
              <a:solidFill>
                <a:schemeClr val="accent2"/>
              </a:solidFill>
              <a:cs typeface="Arial" pitchFamily="34" charset="0"/>
            </a:endParaRPr>
          </a:p>
          <a:p>
            <a:pPr marL="228600" lvl="1" indent="-228600" eaLnBrk="1" hangingPunct="1">
              <a:lnSpc>
                <a:spcPct val="100000"/>
              </a:lnSpc>
              <a:spcBef>
                <a:spcPct val="20000"/>
              </a:spcBef>
              <a:buNone/>
            </a:pPr>
            <a:endParaRPr lang="en-US" kern="0" dirty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/>
            <a:r>
              <a:rPr lang="en-US" sz="2800" kern="0" dirty="0">
                <a:solidFill>
                  <a:schemeClr val="accent2"/>
                </a:solidFill>
                <a:cs typeface="Arial" pitchFamily="34" charset="0"/>
              </a:rPr>
              <a:t>	</a:t>
            </a:r>
            <a:endParaRPr lang="en-US" kern="0" dirty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/>
            <a:r>
              <a:rPr lang="en-US" sz="2800" kern="0" dirty="0">
                <a:cs typeface="Arial" pitchFamily="34" charset="0"/>
              </a:rPr>
              <a:t>	</a:t>
            </a:r>
          </a:p>
          <a:p>
            <a:pPr eaLnBrk="1" hangingPunct="1"/>
            <a:endParaRPr lang="en-US" sz="2800" kern="0" dirty="0"/>
          </a:p>
        </p:txBody>
      </p:sp>
      <p:sp>
        <p:nvSpPr>
          <p:cNvPr id="8" name="Text Box 22">
            <a:extLst>
              <a:ext uri="{FF2B5EF4-FFF2-40B4-BE49-F238E27FC236}">
                <a16:creationId xmlns:a16="http://schemas.microsoft.com/office/drawing/2014/main" id="{47F2F2C4-919E-43CE-9F85-9E2A9E4C0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502" y="1993725"/>
            <a:ext cx="198438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i="1" dirty="0">
                <a:solidFill>
                  <a:srgbClr val="C0504D"/>
                </a:solidFill>
                <a:latin typeface="Times New Roman" charset="0"/>
              </a:rPr>
              <a:t>Two 0.5 GeV </a:t>
            </a:r>
            <a:r>
              <a:rPr lang="en-US" sz="1800" b="0" i="1" dirty="0" err="1">
                <a:solidFill>
                  <a:srgbClr val="C0504D"/>
                </a:solidFill>
                <a:latin typeface="Times New Roman" charset="0"/>
              </a:rPr>
              <a:t>linacs</a:t>
            </a:r>
            <a:endParaRPr lang="en-US" sz="1800" b="0" i="1" dirty="0">
              <a:solidFill>
                <a:srgbClr val="C0504D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6524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ODRE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1" y="1752600"/>
            <a:ext cx="1997075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524000" y="1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Resonance Control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295400"/>
            <a:ext cx="4089400" cy="3314700"/>
          </a:xfrm>
          <a:prstGeom prst="rect">
            <a:avLst/>
          </a:prstGeom>
          <a:noFill/>
        </p:spPr>
      </p:pic>
      <p:pic>
        <p:nvPicPr>
          <p:cNvPr id="8197" name="Picture 5" descr="PLCfro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4825" y="1009651"/>
            <a:ext cx="2362200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139834" y="2743200"/>
            <a:ext cx="1632178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Arial" pitchFamily="34" charset="0"/>
                <a:cs typeface="Arial" pitchFamily="34" charset="0"/>
              </a:rPr>
              <a:t>PLC Controller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036676" y="5757446"/>
            <a:ext cx="1609736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Arial" pitchFamily="34" charset="0"/>
                <a:cs typeface="Arial" pitchFamily="34" charset="0"/>
              </a:rPr>
              <a:t>Heater System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553201" y="914400"/>
            <a:ext cx="3918829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Arial" pitchFamily="34" charset="0"/>
                <a:cs typeface="Arial" pitchFamily="34" charset="0"/>
              </a:rPr>
              <a:t>Cavity Temp. vs. Frequency Response</a:t>
            </a:r>
          </a:p>
        </p:txBody>
      </p:sp>
      <p:pic>
        <p:nvPicPr>
          <p:cNvPr id="8201" name="Picture 9" descr="modrac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3886201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544464" y="5105400"/>
            <a:ext cx="1598515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Arial" pitchFamily="34" charset="0"/>
                <a:cs typeface="Arial" pitchFamily="34" charset="0"/>
              </a:rPr>
              <a:t>Heater Module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 descr="H:\11GeV Pictures\IMG_17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769620"/>
            <a:ext cx="725805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3181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:\11GeV Pictures\IMG_17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25880"/>
            <a:ext cx="340995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9" name="Picture 3" descr="H:\11GeV Pictures\IMG_17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95400"/>
            <a:ext cx="3276600" cy="480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24000" y="1"/>
            <a:ext cx="9144000" cy="639763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9"/>
                </a:solidFill>
                <a:latin typeface="Arial" charset="0"/>
              </a:defRPr>
            </a:lvl9pPr>
          </a:lstStyle>
          <a:p>
            <a:r>
              <a:rPr lang="en-US" kern="0" dirty="0">
                <a:latin typeface="+mn-lt"/>
              </a:rPr>
              <a:t> New TOMCO 10kW Solid State Amplifiers</a:t>
            </a:r>
          </a:p>
        </p:txBody>
      </p:sp>
    </p:spTree>
    <p:extLst>
      <p:ext uri="{BB962C8B-B14F-4D97-AF65-F5344CB8AC3E}">
        <p14:creationId xmlns:p14="http://schemas.microsoft.com/office/powerpoint/2010/main" val="15983884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81200" y="838201"/>
            <a:ext cx="8229600" cy="5287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838200"/>
            <a:ext cx="4089400" cy="3314700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479125"/>
              </p:ext>
            </p:extLst>
          </p:nvPr>
        </p:nvGraphicFramePr>
        <p:xfrm>
          <a:off x="2197100" y="4724400"/>
          <a:ext cx="3962401" cy="1074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9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4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8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>
                          <a:latin typeface="Calibri"/>
                          <a:cs typeface="Calibri"/>
                        </a:rPr>
                        <a:t>Δ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Hz/°C</a:t>
                      </a:r>
                      <a:endParaRPr lang="en-US" sz="1600" dirty="0"/>
                    </a:p>
                  </a:txBody>
                  <a:tcPr>
                    <a:gradFill flip="none" rotWithShape="1">
                      <a:gsLst>
                        <a:gs pos="1000">
                          <a:srgbClr val="8488C4">
                            <a:alpha val="76000"/>
                          </a:srgbClr>
                        </a:gs>
                        <a:gs pos="100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 </a:t>
                      </a:r>
                    </a:p>
                    <a:p>
                      <a:pPr algn="ctr"/>
                      <a:r>
                        <a:rPr lang="el-GR" sz="1600" dirty="0">
                          <a:latin typeface="Calibri"/>
                          <a:cs typeface="Calibri"/>
                        </a:rPr>
                        <a:t>Δ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Hz</a:t>
                      </a:r>
                      <a:endParaRPr lang="en-US" sz="1600" dirty="0"/>
                    </a:p>
                  </a:txBody>
                  <a:tcPr>
                    <a:gradFill>
                      <a:gsLst>
                        <a:gs pos="14000">
                          <a:srgbClr val="8488C4">
                            <a:alpha val="65000"/>
                          </a:srgbClr>
                        </a:gs>
                        <a:gs pos="100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 </a:t>
                      </a:r>
                      <a:r>
                        <a:rPr lang="el-GR" sz="1600" dirty="0">
                          <a:latin typeface="Calibri"/>
                          <a:cs typeface="Calibri"/>
                        </a:rPr>
                        <a:t>Δ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T(°C)</a:t>
                      </a:r>
                      <a:endParaRPr lang="en-US" sz="1600" dirty="0"/>
                    </a:p>
                  </a:txBody>
                  <a:tcPr>
                    <a:gradFill>
                      <a:gsLst>
                        <a:gs pos="14000">
                          <a:srgbClr val="8488C4">
                            <a:alpha val="65000"/>
                          </a:srgbClr>
                        </a:gs>
                        <a:gs pos="100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8000</a:t>
                      </a:r>
                    </a:p>
                  </a:txBody>
                  <a:tcPr>
                    <a:solidFill>
                      <a:schemeClr val="accent1"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165000</a:t>
                      </a:r>
                    </a:p>
                  </a:txBody>
                  <a:tcPr>
                    <a:solidFill>
                      <a:schemeClr val="accent1"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~21</a:t>
                      </a:r>
                    </a:p>
                  </a:txBody>
                  <a:tcPr>
                    <a:solidFill>
                      <a:schemeClr val="accent1">
                        <a:alpha val="4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33600" y="4188768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 Summary:</a:t>
            </a:r>
          </a:p>
        </p:txBody>
      </p:sp>
    </p:spTree>
    <p:extLst>
      <p:ext uri="{BB962C8B-B14F-4D97-AF65-F5344CB8AC3E}">
        <p14:creationId xmlns:p14="http://schemas.microsoft.com/office/powerpoint/2010/main" val="32030724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Arial" pitchFamily="34" charset="0"/>
              </a:rPr>
              <a:t>Summary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6400" y="838201"/>
            <a:ext cx="8686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Normal conducting solution requires 6 cavities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Cavity has been tested at the required power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Resonance Control System and RF Hardware match existing systems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New Solid State Amplifier instead of an IOT system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Ready to start procurement phase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Beneficial occupancy of building on 4/1/2013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Install cavities before the end of the LSD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Install hardware as soon as we get in building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Project complete by 4/1/2014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sz="2400" dirty="0">
              <a:solidFill>
                <a:srgbClr val="333399"/>
              </a:solidFill>
              <a:latin typeface="+mn-lt"/>
              <a:cs typeface="Arial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2400" dirty="0">
              <a:solidFill>
                <a:srgbClr val="333399"/>
              </a:solidFill>
              <a:latin typeface="+mn-lt"/>
              <a:cs typeface="Arial" pitchFamily="34" charset="0"/>
            </a:endParaRPr>
          </a:p>
          <a:p>
            <a:r>
              <a:rPr lang="en-US" sz="2400" dirty="0">
                <a:solidFill>
                  <a:srgbClr val="333399"/>
                </a:solidFill>
                <a:latin typeface="+mn-lt"/>
                <a:cs typeface="Arial" pitchFamily="34" charset="0"/>
              </a:rPr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3275428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latin typeface="+mn-lt"/>
                <a:cs typeface="Arial" pitchFamily="34" charset="0"/>
              </a:rPr>
              <a:t>CEBAF Extraction History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1866900" y="1028700"/>
            <a:ext cx="8458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8275" indent="-168275" algn="l" eaLnBrk="1" hangingPunct="1">
              <a:spcBef>
                <a:spcPct val="20000"/>
              </a:spcBef>
            </a:pPr>
            <a:endParaRPr lang="en-US" sz="2400" dirty="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066801"/>
            <a:ext cx="11353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latin typeface="+mn-lt"/>
                <a:cs typeface="Arial" pitchFamily="34" charset="0"/>
              </a:rPr>
              <a:t>• 1998 - Delivery of 4 GeV Beam simultaneously to three experimental Halls</a:t>
            </a:r>
          </a:p>
          <a:p>
            <a:pPr algn="l"/>
            <a:endParaRPr lang="en-US" sz="2400" dirty="0">
              <a:latin typeface="+mn-lt"/>
              <a:cs typeface="Arial" pitchFamily="34" charset="0"/>
            </a:endParaRPr>
          </a:p>
          <a:p>
            <a:pPr algn="l"/>
            <a:r>
              <a:rPr lang="en-US" sz="2000" dirty="0">
                <a:latin typeface="+mn-lt"/>
                <a:cs typeface="Arial" pitchFamily="34" charset="0"/>
              </a:rPr>
              <a:t>•  </a:t>
            </a:r>
            <a:r>
              <a:rPr lang="en-US" sz="2400" dirty="0">
                <a:latin typeface="+mn-lt"/>
                <a:cs typeface="Arial" pitchFamily="34" charset="0"/>
              </a:rPr>
              <a:t>2004 to Spring of 2012 delivered up to 6 GeV electron beam to three Halls</a:t>
            </a:r>
          </a:p>
          <a:p>
            <a:pPr algn="l"/>
            <a:r>
              <a:rPr lang="en-US" sz="2400" dirty="0">
                <a:latin typeface="+mn-lt"/>
                <a:cs typeface="Arial" pitchFamily="34" charset="0"/>
              </a:rPr>
              <a:t>    simultaneously</a:t>
            </a:r>
          </a:p>
          <a:p>
            <a:pPr algn="l"/>
            <a:r>
              <a:rPr lang="en-US" sz="2400" dirty="0">
                <a:latin typeface="+mn-lt"/>
                <a:cs typeface="Arial" pitchFamily="34" charset="0"/>
              </a:rPr>
              <a:t>	- 2004 investigation of using Inductive Output Tubes (IOTs) started</a:t>
            </a:r>
          </a:p>
          <a:p>
            <a:pPr algn="l"/>
            <a:r>
              <a:rPr lang="en-US" sz="2400" dirty="0">
                <a:latin typeface="+mn-lt"/>
                <a:cs typeface="Arial" pitchFamily="34" charset="0"/>
              </a:rPr>
              <a:t>	- 2008 replaced 1 kW SSAs with IOTs to amplify 499 MHz to cavities</a:t>
            </a:r>
          </a:p>
          <a:p>
            <a:pPr algn="l"/>
            <a:endParaRPr lang="en-US" sz="2000" dirty="0">
              <a:cs typeface="Arial" pitchFamily="34" charset="0"/>
            </a:endParaRPr>
          </a:p>
          <a:p>
            <a:pPr algn="l"/>
            <a:r>
              <a:rPr lang="en-US" sz="2400" dirty="0">
                <a:latin typeface="+mn-lt"/>
                <a:cs typeface="Arial" pitchFamily="34" charset="0"/>
              </a:rPr>
              <a:t>•  2014 to present – simultaneously up to 11 GeV to halls  A, B, &amp; C</a:t>
            </a:r>
          </a:p>
          <a:p>
            <a:pPr algn="l"/>
            <a:r>
              <a:rPr lang="en-US" sz="2400" dirty="0">
                <a:latin typeface="+mn-lt"/>
                <a:cs typeface="Arial" pitchFamily="34" charset="0"/>
              </a:rPr>
              <a:t>      and 12 GeV to Hall D</a:t>
            </a:r>
          </a:p>
          <a:p>
            <a:pPr algn="l"/>
            <a:r>
              <a:rPr lang="en-US" sz="2400" dirty="0">
                <a:latin typeface="+mn-lt"/>
                <a:cs typeface="Arial" pitchFamily="34" charset="0"/>
              </a:rPr>
              <a:t>	- converted and tuned Pass 5’s IOT from 499 to 750 MHz</a:t>
            </a:r>
          </a:p>
          <a:p>
            <a:pPr algn="l"/>
            <a:endParaRPr lang="en-US" sz="24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57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4624" y="1"/>
            <a:ext cx="7888542" cy="639763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4 - 6 GeV Separator Cavity Power Source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375715" y="1021599"/>
            <a:ext cx="4832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SSA AMPS PASS 1 – 5 Horizontal</a:t>
            </a: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54A803CA-5CB1-49F3-8503-20D06B86FD7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13696" y="749373"/>
            <a:ext cx="8056563" cy="1992315"/>
            <a:chOff x="803" y="910"/>
            <a:chExt cx="5075" cy="1255"/>
          </a:xfrm>
        </p:grpSpPr>
        <p:sp>
          <p:nvSpPr>
            <p:cNvPr id="12" name="Line 5">
              <a:extLst>
                <a:ext uri="{FF2B5EF4-FFF2-40B4-BE49-F238E27FC236}">
                  <a16:creationId xmlns:a16="http://schemas.microsoft.com/office/drawing/2014/main" id="{FA360A42-393A-46AB-B4FB-3C98092C57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" y="1805"/>
              <a:ext cx="176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D7B001FC-B1F5-4085-85FE-608ADABE3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" y="1236"/>
              <a:ext cx="616" cy="569"/>
            </a:xfrm>
            <a:custGeom>
              <a:avLst/>
              <a:gdLst>
                <a:gd name="T0" fmla="*/ 0 w 616"/>
                <a:gd name="T1" fmla="*/ 569 h 569"/>
                <a:gd name="T2" fmla="*/ 352 w 616"/>
                <a:gd name="T3" fmla="*/ 0 h 569"/>
                <a:gd name="T4" fmla="*/ 616 w 616"/>
                <a:gd name="T5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6" h="569">
                  <a:moveTo>
                    <a:pt x="0" y="569"/>
                  </a:moveTo>
                  <a:lnTo>
                    <a:pt x="352" y="0"/>
                  </a:lnTo>
                  <a:lnTo>
                    <a:pt x="616" y="0"/>
                  </a:ln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7">
              <a:extLst>
                <a:ext uri="{FF2B5EF4-FFF2-40B4-BE49-F238E27FC236}">
                  <a16:creationId xmlns:a16="http://schemas.microsoft.com/office/drawing/2014/main" id="{4DA11B72-6E7D-4175-943E-5039C8E68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1" y="1379"/>
              <a:ext cx="264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8">
              <a:extLst>
                <a:ext uri="{FF2B5EF4-FFF2-40B4-BE49-F238E27FC236}">
                  <a16:creationId xmlns:a16="http://schemas.microsoft.com/office/drawing/2014/main" id="{6629558E-5055-4397-A35A-4C84E1C128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1" y="1521"/>
              <a:ext cx="264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9">
              <a:extLst>
                <a:ext uri="{FF2B5EF4-FFF2-40B4-BE49-F238E27FC236}">
                  <a16:creationId xmlns:a16="http://schemas.microsoft.com/office/drawing/2014/main" id="{34703249-544D-4C8C-BFD3-54AA127A3A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1" y="1663"/>
              <a:ext cx="264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3F07C79A-A674-4EF5-8008-4771E3FBE4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1" y="1805"/>
              <a:ext cx="264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A14E336-54B0-42EB-93AE-CE97EA3BE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" y="1379"/>
              <a:ext cx="352" cy="426"/>
            </a:xfrm>
            <a:custGeom>
              <a:avLst/>
              <a:gdLst>
                <a:gd name="T0" fmla="*/ 352 w 352"/>
                <a:gd name="T1" fmla="*/ 142 h 426"/>
                <a:gd name="T2" fmla="*/ 0 w 352"/>
                <a:gd name="T3" fmla="*/ 426 h 426"/>
                <a:gd name="T4" fmla="*/ 352 w 352"/>
                <a:gd name="T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2" h="426">
                  <a:moveTo>
                    <a:pt x="352" y="142"/>
                  </a:moveTo>
                  <a:lnTo>
                    <a:pt x="0" y="426"/>
                  </a:lnTo>
                  <a:lnTo>
                    <a:pt x="352" y="0"/>
                  </a:ln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2">
              <a:extLst>
                <a:ext uri="{FF2B5EF4-FFF2-40B4-BE49-F238E27FC236}">
                  <a16:creationId xmlns:a16="http://schemas.microsoft.com/office/drawing/2014/main" id="{87BFFB43-A8B0-42E4-A393-99E9AB7D39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9" y="1805"/>
              <a:ext cx="35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3">
              <a:extLst>
                <a:ext uri="{FF2B5EF4-FFF2-40B4-BE49-F238E27FC236}">
                  <a16:creationId xmlns:a16="http://schemas.microsoft.com/office/drawing/2014/main" id="{5AEFEF88-D91C-4DB4-AC3E-217281E1B6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9" y="1663"/>
              <a:ext cx="352" cy="142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4">
              <a:extLst>
                <a:ext uri="{FF2B5EF4-FFF2-40B4-BE49-F238E27FC236}">
                  <a16:creationId xmlns:a16="http://schemas.microsoft.com/office/drawing/2014/main" id="{47F3B831-ED6D-4D82-9AD8-0F462152D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183"/>
              <a:ext cx="27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5">
              <a:extLst>
                <a:ext uri="{FF2B5EF4-FFF2-40B4-BE49-F238E27FC236}">
                  <a16:creationId xmlns:a16="http://schemas.microsoft.com/office/drawing/2014/main" id="{532B30EF-DFEF-4C44-8A24-40F9A7B56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183"/>
              <a:ext cx="27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6">
              <a:extLst>
                <a:ext uri="{FF2B5EF4-FFF2-40B4-BE49-F238E27FC236}">
                  <a16:creationId xmlns:a16="http://schemas.microsoft.com/office/drawing/2014/main" id="{EABCD064-C115-4343-AAD0-1A047BF3C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183"/>
              <a:ext cx="27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7">
              <a:extLst>
                <a:ext uri="{FF2B5EF4-FFF2-40B4-BE49-F238E27FC236}">
                  <a16:creationId xmlns:a16="http://schemas.microsoft.com/office/drawing/2014/main" id="{3EAD3B73-DF8F-4482-8DF6-D2FCEF948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183"/>
              <a:ext cx="27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8">
              <a:extLst>
                <a:ext uri="{FF2B5EF4-FFF2-40B4-BE49-F238E27FC236}">
                  <a16:creationId xmlns:a16="http://schemas.microsoft.com/office/drawing/2014/main" id="{E3CC8E89-D696-4E30-8DF6-36979DC4A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201"/>
              <a:ext cx="122" cy="71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9">
              <a:extLst>
                <a:ext uri="{FF2B5EF4-FFF2-40B4-BE49-F238E27FC236}">
                  <a16:creationId xmlns:a16="http://schemas.microsoft.com/office/drawing/2014/main" id="{E41BE2E2-D216-4EC0-851E-F02F93380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201"/>
              <a:ext cx="122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0">
              <a:extLst>
                <a:ext uri="{FF2B5EF4-FFF2-40B4-BE49-F238E27FC236}">
                  <a16:creationId xmlns:a16="http://schemas.microsoft.com/office/drawing/2014/main" id="{3F2689DC-1320-4FAB-8567-D0321C487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324"/>
              <a:ext cx="27" cy="106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1">
              <a:extLst>
                <a:ext uri="{FF2B5EF4-FFF2-40B4-BE49-F238E27FC236}">
                  <a16:creationId xmlns:a16="http://schemas.microsoft.com/office/drawing/2014/main" id="{4CB49CFE-8F61-46F9-B6E8-E8FA2EC68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324"/>
              <a:ext cx="27" cy="106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2">
              <a:extLst>
                <a:ext uri="{FF2B5EF4-FFF2-40B4-BE49-F238E27FC236}">
                  <a16:creationId xmlns:a16="http://schemas.microsoft.com/office/drawing/2014/main" id="{423D0CB5-B6A4-4B83-BD01-F85B787EC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324"/>
              <a:ext cx="27" cy="106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id="{FDA631B5-9579-4751-8ECA-550AB70A6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324"/>
              <a:ext cx="27" cy="106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4">
              <a:extLst>
                <a:ext uri="{FF2B5EF4-FFF2-40B4-BE49-F238E27FC236}">
                  <a16:creationId xmlns:a16="http://schemas.microsoft.com/office/drawing/2014/main" id="{DB486C36-B4BC-4436-B9B7-E21838EF9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342"/>
              <a:ext cx="122" cy="71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5">
              <a:extLst>
                <a:ext uri="{FF2B5EF4-FFF2-40B4-BE49-F238E27FC236}">
                  <a16:creationId xmlns:a16="http://schemas.microsoft.com/office/drawing/2014/main" id="{55515604-4A9F-4F00-B6CF-545BA30B6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342"/>
              <a:ext cx="122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2">
              <a:extLst>
                <a:ext uri="{FF2B5EF4-FFF2-40B4-BE49-F238E27FC236}">
                  <a16:creationId xmlns:a16="http://schemas.microsoft.com/office/drawing/2014/main" id="{896F6291-2F86-4BDD-9650-2523D2E5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467"/>
              <a:ext cx="27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3">
              <a:extLst>
                <a:ext uri="{FF2B5EF4-FFF2-40B4-BE49-F238E27FC236}">
                  <a16:creationId xmlns:a16="http://schemas.microsoft.com/office/drawing/2014/main" id="{63081594-9F8E-4492-9946-6DCE25037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467"/>
              <a:ext cx="27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4">
              <a:extLst>
                <a:ext uri="{FF2B5EF4-FFF2-40B4-BE49-F238E27FC236}">
                  <a16:creationId xmlns:a16="http://schemas.microsoft.com/office/drawing/2014/main" id="{AD34B869-3534-4978-BC97-BAD5A2E10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467"/>
              <a:ext cx="27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35">
              <a:extLst>
                <a:ext uri="{FF2B5EF4-FFF2-40B4-BE49-F238E27FC236}">
                  <a16:creationId xmlns:a16="http://schemas.microsoft.com/office/drawing/2014/main" id="{696DB382-7D3F-4884-A2C1-9586604E8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467"/>
              <a:ext cx="27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36">
              <a:extLst>
                <a:ext uri="{FF2B5EF4-FFF2-40B4-BE49-F238E27FC236}">
                  <a16:creationId xmlns:a16="http://schemas.microsoft.com/office/drawing/2014/main" id="{8C45B912-F35C-4E91-9AD2-A0E299064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485"/>
              <a:ext cx="122" cy="71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37">
              <a:extLst>
                <a:ext uri="{FF2B5EF4-FFF2-40B4-BE49-F238E27FC236}">
                  <a16:creationId xmlns:a16="http://schemas.microsoft.com/office/drawing/2014/main" id="{8DF75A3F-E43E-4C8A-939C-5D4CA4E7D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485"/>
              <a:ext cx="122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38">
              <a:extLst>
                <a:ext uri="{FF2B5EF4-FFF2-40B4-BE49-F238E27FC236}">
                  <a16:creationId xmlns:a16="http://schemas.microsoft.com/office/drawing/2014/main" id="{6A3C2F1B-2DE1-44C4-A373-C451418CA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4" y="1467"/>
              <a:ext cx="28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39">
              <a:extLst>
                <a:ext uri="{FF2B5EF4-FFF2-40B4-BE49-F238E27FC236}">
                  <a16:creationId xmlns:a16="http://schemas.microsoft.com/office/drawing/2014/main" id="{64E56945-3780-4F59-9FC2-A4DA344CE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4" y="1467"/>
              <a:ext cx="28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0">
              <a:extLst>
                <a:ext uri="{FF2B5EF4-FFF2-40B4-BE49-F238E27FC236}">
                  <a16:creationId xmlns:a16="http://schemas.microsoft.com/office/drawing/2014/main" id="{1D176256-95EC-44F4-93F3-DC86CCBA4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1467"/>
              <a:ext cx="28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41">
              <a:extLst>
                <a:ext uri="{FF2B5EF4-FFF2-40B4-BE49-F238E27FC236}">
                  <a16:creationId xmlns:a16="http://schemas.microsoft.com/office/drawing/2014/main" id="{AC196431-16BF-40BC-BF6C-5D7DC5D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1467"/>
              <a:ext cx="28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42">
              <a:extLst>
                <a:ext uri="{FF2B5EF4-FFF2-40B4-BE49-F238E27FC236}">
                  <a16:creationId xmlns:a16="http://schemas.microsoft.com/office/drawing/2014/main" id="{A24D6104-24C9-49A0-9A27-A48DB00BB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" y="1485"/>
              <a:ext cx="122" cy="71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3">
              <a:extLst>
                <a:ext uri="{FF2B5EF4-FFF2-40B4-BE49-F238E27FC236}">
                  <a16:creationId xmlns:a16="http://schemas.microsoft.com/office/drawing/2014/main" id="{7FC5C4AB-16DE-4373-AB0A-B30B3CBE8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" y="1485"/>
              <a:ext cx="122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44">
              <a:extLst>
                <a:ext uri="{FF2B5EF4-FFF2-40B4-BE49-F238E27FC236}">
                  <a16:creationId xmlns:a16="http://schemas.microsoft.com/office/drawing/2014/main" id="{B6C3DB36-9114-4FFB-B43B-F2300AEE0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611"/>
              <a:ext cx="27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45">
              <a:extLst>
                <a:ext uri="{FF2B5EF4-FFF2-40B4-BE49-F238E27FC236}">
                  <a16:creationId xmlns:a16="http://schemas.microsoft.com/office/drawing/2014/main" id="{54966445-6A46-4209-B7D3-8899CC571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611"/>
              <a:ext cx="27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46">
              <a:extLst>
                <a:ext uri="{FF2B5EF4-FFF2-40B4-BE49-F238E27FC236}">
                  <a16:creationId xmlns:a16="http://schemas.microsoft.com/office/drawing/2014/main" id="{A2B9543A-AFF7-44E3-99ED-2C6E960C5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611"/>
              <a:ext cx="27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47">
              <a:extLst>
                <a:ext uri="{FF2B5EF4-FFF2-40B4-BE49-F238E27FC236}">
                  <a16:creationId xmlns:a16="http://schemas.microsoft.com/office/drawing/2014/main" id="{B95F0306-58C3-4A55-96AB-4C8C93863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611"/>
              <a:ext cx="27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48">
              <a:extLst>
                <a:ext uri="{FF2B5EF4-FFF2-40B4-BE49-F238E27FC236}">
                  <a16:creationId xmlns:a16="http://schemas.microsoft.com/office/drawing/2014/main" id="{68D604DE-6DF7-4410-BFEB-11A222375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629"/>
              <a:ext cx="122" cy="71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49">
              <a:extLst>
                <a:ext uri="{FF2B5EF4-FFF2-40B4-BE49-F238E27FC236}">
                  <a16:creationId xmlns:a16="http://schemas.microsoft.com/office/drawing/2014/main" id="{2B8609F4-3573-4044-80DB-5F875EC39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629"/>
              <a:ext cx="122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50">
              <a:extLst>
                <a:ext uri="{FF2B5EF4-FFF2-40B4-BE49-F238E27FC236}">
                  <a16:creationId xmlns:a16="http://schemas.microsoft.com/office/drawing/2014/main" id="{AEE6B84E-AE7B-4E34-A846-CD64890A6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4" y="1611"/>
              <a:ext cx="28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1">
              <a:extLst>
                <a:ext uri="{FF2B5EF4-FFF2-40B4-BE49-F238E27FC236}">
                  <a16:creationId xmlns:a16="http://schemas.microsoft.com/office/drawing/2014/main" id="{314FF206-7007-42F9-A2E8-1F1C10D03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4" y="1611"/>
              <a:ext cx="28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52">
              <a:extLst>
                <a:ext uri="{FF2B5EF4-FFF2-40B4-BE49-F238E27FC236}">
                  <a16:creationId xmlns:a16="http://schemas.microsoft.com/office/drawing/2014/main" id="{044E3E3A-5237-4FD6-AD4D-5A44C9D8A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1611"/>
              <a:ext cx="28" cy="107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3">
              <a:extLst>
                <a:ext uri="{FF2B5EF4-FFF2-40B4-BE49-F238E27FC236}">
                  <a16:creationId xmlns:a16="http://schemas.microsoft.com/office/drawing/2014/main" id="{E4128362-21EE-4A9F-9A65-A8049604C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1611"/>
              <a:ext cx="28" cy="107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54">
              <a:extLst>
                <a:ext uri="{FF2B5EF4-FFF2-40B4-BE49-F238E27FC236}">
                  <a16:creationId xmlns:a16="http://schemas.microsoft.com/office/drawing/2014/main" id="{B94D2F77-58B8-4484-AE72-24197D27F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" y="1629"/>
              <a:ext cx="122" cy="71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55">
              <a:extLst>
                <a:ext uri="{FF2B5EF4-FFF2-40B4-BE49-F238E27FC236}">
                  <a16:creationId xmlns:a16="http://schemas.microsoft.com/office/drawing/2014/main" id="{3A24EDAF-CA1E-4CA5-998F-4CD917800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" y="1629"/>
              <a:ext cx="122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2">
              <a:extLst>
                <a:ext uri="{FF2B5EF4-FFF2-40B4-BE49-F238E27FC236}">
                  <a16:creationId xmlns:a16="http://schemas.microsoft.com/office/drawing/2014/main" id="{156AB662-0B6D-46A1-992E-ABD6AD7B3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755"/>
              <a:ext cx="27" cy="106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3">
              <a:extLst>
                <a:ext uri="{FF2B5EF4-FFF2-40B4-BE49-F238E27FC236}">
                  <a16:creationId xmlns:a16="http://schemas.microsoft.com/office/drawing/2014/main" id="{572165AA-258B-40D6-9F04-544179949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755"/>
              <a:ext cx="27" cy="106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4">
              <a:extLst>
                <a:ext uri="{FF2B5EF4-FFF2-40B4-BE49-F238E27FC236}">
                  <a16:creationId xmlns:a16="http://schemas.microsoft.com/office/drawing/2014/main" id="{6F81FE1E-518D-4BBA-B2F6-3ACC20A07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755"/>
              <a:ext cx="27" cy="106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65">
              <a:extLst>
                <a:ext uri="{FF2B5EF4-FFF2-40B4-BE49-F238E27FC236}">
                  <a16:creationId xmlns:a16="http://schemas.microsoft.com/office/drawing/2014/main" id="{0074B1C8-A3EE-49BC-BBD0-17FAD2724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755"/>
              <a:ext cx="27" cy="106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66">
              <a:extLst>
                <a:ext uri="{FF2B5EF4-FFF2-40B4-BE49-F238E27FC236}">
                  <a16:creationId xmlns:a16="http://schemas.microsoft.com/office/drawing/2014/main" id="{888B63A4-66DD-40AC-840C-F6E13A32F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72"/>
              <a:ext cx="122" cy="71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67">
              <a:extLst>
                <a:ext uri="{FF2B5EF4-FFF2-40B4-BE49-F238E27FC236}">
                  <a16:creationId xmlns:a16="http://schemas.microsoft.com/office/drawing/2014/main" id="{3C2ACA16-5192-4209-A151-DC819ED48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72"/>
              <a:ext cx="122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68">
              <a:extLst>
                <a:ext uri="{FF2B5EF4-FFF2-40B4-BE49-F238E27FC236}">
                  <a16:creationId xmlns:a16="http://schemas.microsoft.com/office/drawing/2014/main" id="{371E4F5F-1FE9-4FE0-8D7F-B500EE469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4" y="1755"/>
              <a:ext cx="28" cy="106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69">
              <a:extLst>
                <a:ext uri="{FF2B5EF4-FFF2-40B4-BE49-F238E27FC236}">
                  <a16:creationId xmlns:a16="http://schemas.microsoft.com/office/drawing/2014/main" id="{31AD8604-8D07-4B0B-A868-6BFD345CF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4" y="1755"/>
              <a:ext cx="28" cy="106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70">
              <a:extLst>
                <a:ext uri="{FF2B5EF4-FFF2-40B4-BE49-F238E27FC236}">
                  <a16:creationId xmlns:a16="http://schemas.microsoft.com/office/drawing/2014/main" id="{841FC142-67D1-4459-9E5C-3373F927B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1755"/>
              <a:ext cx="28" cy="106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71">
              <a:extLst>
                <a:ext uri="{FF2B5EF4-FFF2-40B4-BE49-F238E27FC236}">
                  <a16:creationId xmlns:a16="http://schemas.microsoft.com/office/drawing/2014/main" id="{B4A67461-377E-4EF7-97CC-2A778F241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1755"/>
              <a:ext cx="28" cy="106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2">
              <a:extLst>
                <a:ext uri="{FF2B5EF4-FFF2-40B4-BE49-F238E27FC236}">
                  <a16:creationId xmlns:a16="http://schemas.microsoft.com/office/drawing/2014/main" id="{DEBA9486-4A77-4B72-9053-C4ADCE07F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" y="1772"/>
              <a:ext cx="122" cy="71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73">
              <a:extLst>
                <a:ext uri="{FF2B5EF4-FFF2-40B4-BE49-F238E27FC236}">
                  <a16:creationId xmlns:a16="http://schemas.microsoft.com/office/drawing/2014/main" id="{23143138-3738-4F37-8B82-8F7D091E1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" y="1772"/>
              <a:ext cx="122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74">
              <a:extLst>
                <a:ext uri="{FF2B5EF4-FFF2-40B4-BE49-F238E27FC236}">
                  <a16:creationId xmlns:a16="http://schemas.microsoft.com/office/drawing/2014/main" id="{F0151248-2894-458A-B861-B6A92E454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4" y="1755"/>
              <a:ext cx="28" cy="106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75">
              <a:extLst>
                <a:ext uri="{FF2B5EF4-FFF2-40B4-BE49-F238E27FC236}">
                  <a16:creationId xmlns:a16="http://schemas.microsoft.com/office/drawing/2014/main" id="{08AFFA38-4FD1-4481-870B-4BC665559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4" y="1755"/>
              <a:ext cx="28" cy="106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76">
              <a:extLst>
                <a:ext uri="{FF2B5EF4-FFF2-40B4-BE49-F238E27FC236}">
                  <a16:creationId xmlns:a16="http://schemas.microsoft.com/office/drawing/2014/main" id="{BD9F4468-5628-49B9-84B2-F4272CCB8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" y="1755"/>
              <a:ext cx="28" cy="106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77">
              <a:extLst>
                <a:ext uri="{FF2B5EF4-FFF2-40B4-BE49-F238E27FC236}">
                  <a16:creationId xmlns:a16="http://schemas.microsoft.com/office/drawing/2014/main" id="{A4DCC1C7-DDBC-4257-AEA0-488A35E7A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" y="1755"/>
              <a:ext cx="28" cy="106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78">
              <a:extLst>
                <a:ext uri="{FF2B5EF4-FFF2-40B4-BE49-F238E27FC236}">
                  <a16:creationId xmlns:a16="http://schemas.microsoft.com/office/drawing/2014/main" id="{5EC3F517-CFA3-48C8-98F7-20E909829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3" y="1772"/>
              <a:ext cx="123" cy="71"/>
            </a:xfrm>
            <a:prstGeom prst="rect">
              <a:avLst/>
            </a:prstGeom>
            <a:solidFill>
              <a:srgbClr val="8AF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79">
              <a:extLst>
                <a:ext uri="{FF2B5EF4-FFF2-40B4-BE49-F238E27FC236}">
                  <a16:creationId xmlns:a16="http://schemas.microsoft.com/office/drawing/2014/main" id="{EE685AC3-0B57-45D4-8515-73DB12EC1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3" y="1772"/>
              <a:ext cx="123" cy="71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111">
              <a:extLst>
                <a:ext uri="{FF2B5EF4-FFF2-40B4-BE49-F238E27FC236}">
                  <a16:creationId xmlns:a16="http://schemas.microsoft.com/office/drawing/2014/main" id="{32953C6E-E1F7-4196-91FE-F40A9E5864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1" y="1236"/>
              <a:ext cx="77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112">
              <a:extLst>
                <a:ext uri="{FF2B5EF4-FFF2-40B4-BE49-F238E27FC236}">
                  <a16:creationId xmlns:a16="http://schemas.microsoft.com/office/drawing/2014/main" id="{A559DD1C-C03C-4753-B343-BB149ECC8A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1" y="1521"/>
              <a:ext cx="43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113">
              <a:extLst>
                <a:ext uri="{FF2B5EF4-FFF2-40B4-BE49-F238E27FC236}">
                  <a16:creationId xmlns:a16="http://schemas.microsoft.com/office/drawing/2014/main" id="{73E69E8D-11AD-492F-852D-95F774E7DD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2" y="1521"/>
              <a:ext cx="57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114">
              <a:extLst>
                <a:ext uri="{FF2B5EF4-FFF2-40B4-BE49-F238E27FC236}">
                  <a16:creationId xmlns:a16="http://schemas.microsoft.com/office/drawing/2014/main" id="{34A20D66-9ACF-4CDE-BE16-CFCFB8D470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4" y="1662"/>
              <a:ext cx="530" cy="1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115">
              <a:extLst>
                <a:ext uri="{FF2B5EF4-FFF2-40B4-BE49-F238E27FC236}">
                  <a16:creationId xmlns:a16="http://schemas.microsoft.com/office/drawing/2014/main" id="{C7C5D726-9A88-432F-9C71-B5382EBD7A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21" y="1805"/>
              <a:ext cx="343" cy="4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117">
              <a:extLst>
                <a:ext uri="{FF2B5EF4-FFF2-40B4-BE49-F238E27FC236}">
                  <a16:creationId xmlns:a16="http://schemas.microsoft.com/office/drawing/2014/main" id="{C0AF3773-FC9B-420F-B873-9B4457808E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1" y="1663"/>
              <a:ext cx="43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118">
              <a:extLst>
                <a:ext uri="{FF2B5EF4-FFF2-40B4-BE49-F238E27FC236}">
                  <a16:creationId xmlns:a16="http://schemas.microsoft.com/office/drawing/2014/main" id="{AAED262A-3FA4-4EA8-88D8-C0FBF28E0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2" y="1663"/>
              <a:ext cx="4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119">
              <a:extLst>
                <a:ext uri="{FF2B5EF4-FFF2-40B4-BE49-F238E27FC236}">
                  <a16:creationId xmlns:a16="http://schemas.microsoft.com/office/drawing/2014/main" id="{65E639D6-4061-437D-8BAF-E1880A2774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1" y="1805"/>
              <a:ext cx="43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120">
              <a:extLst>
                <a:ext uri="{FF2B5EF4-FFF2-40B4-BE49-F238E27FC236}">
                  <a16:creationId xmlns:a16="http://schemas.microsoft.com/office/drawing/2014/main" id="{7840E5E0-3DDD-4496-B0F0-7677DB3A99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2" y="1805"/>
              <a:ext cx="4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122">
              <a:extLst>
                <a:ext uri="{FF2B5EF4-FFF2-40B4-BE49-F238E27FC236}">
                  <a16:creationId xmlns:a16="http://schemas.microsoft.com/office/drawing/2014/main" id="{8E48C912-28E9-46B3-ADD0-CCE9678855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1" y="1236"/>
              <a:ext cx="4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25">
              <a:extLst>
                <a:ext uri="{FF2B5EF4-FFF2-40B4-BE49-F238E27FC236}">
                  <a16:creationId xmlns:a16="http://schemas.microsoft.com/office/drawing/2014/main" id="{73DAAE5C-62EF-4675-B836-CE77903CE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204"/>
              <a:ext cx="175" cy="64"/>
            </a:xfrm>
            <a:prstGeom prst="rect">
              <a:avLst/>
            </a:prstGeom>
            <a:solidFill>
              <a:srgbClr val="67E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126">
              <a:extLst>
                <a:ext uri="{FF2B5EF4-FFF2-40B4-BE49-F238E27FC236}">
                  <a16:creationId xmlns:a16="http://schemas.microsoft.com/office/drawing/2014/main" id="{E302EBD1-50C5-44F2-B63C-6E009461C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204"/>
              <a:ext cx="175" cy="64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27">
              <a:extLst>
                <a:ext uri="{FF2B5EF4-FFF2-40B4-BE49-F238E27FC236}">
                  <a16:creationId xmlns:a16="http://schemas.microsoft.com/office/drawing/2014/main" id="{B45BEFE2-8040-4F9D-8713-5772B1229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345"/>
              <a:ext cx="175" cy="64"/>
            </a:xfrm>
            <a:prstGeom prst="rect">
              <a:avLst/>
            </a:prstGeom>
            <a:solidFill>
              <a:srgbClr val="67E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28">
              <a:extLst>
                <a:ext uri="{FF2B5EF4-FFF2-40B4-BE49-F238E27FC236}">
                  <a16:creationId xmlns:a16="http://schemas.microsoft.com/office/drawing/2014/main" id="{0E4EBBC0-85F0-4668-90BF-264FC4AA3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345"/>
              <a:ext cx="175" cy="64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29">
              <a:extLst>
                <a:ext uri="{FF2B5EF4-FFF2-40B4-BE49-F238E27FC236}">
                  <a16:creationId xmlns:a16="http://schemas.microsoft.com/office/drawing/2014/main" id="{EFE0A136-926B-404D-8DBB-CB6C45A61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486"/>
              <a:ext cx="175" cy="64"/>
            </a:xfrm>
            <a:prstGeom prst="rect">
              <a:avLst/>
            </a:prstGeom>
            <a:solidFill>
              <a:srgbClr val="67E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0">
              <a:extLst>
                <a:ext uri="{FF2B5EF4-FFF2-40B4-BE49-F238E27FC236}">
                  <a16:creationId xmlns:a16="http://schemas.microsoft.com/office/drawing/2014/main" id="{5D1E0B94-77F3-4883-B7DB-2A1E657B1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486"/>
              <a:ext cx="175" cy="64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31">
              <a:extLst>
                <a:ext uri="{FF2B5EF4-FFF2-40B4-BE49-F238E27FC236}">
                  <a16:creationId xmlns:a16="http://schemas.microsoft.com/office/drawing/2014/main" id="{C9D972F8-CBDA-4907-83B5-538FE8692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626"/>
              <a:ext cx="175" cy="65"/>
            </a:xfrm>
            <a:prstGeom prst="rect">
              <a:avLst/>
            </a:prstGeom>
            <a:solidFill>
              <a:srgbClr val="67E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32">
              <a:extLst>
                <a:ext uri="{FF2B5EF4-FFF2-40B4-BE49-F238E27FC236}">
                  <a16:creationId xmlns:a16="http://schemas.microsoft.com/office/drawing/2014/main" id="{08C221F1-95C2-4394-BF00-1D4CA668F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626"/>
              <a:ext cx="175" cy="65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33">
              <a:extLst>
                <a:ext uri="{FF2B5EF4-FFF2-40B4-BE49-F238E27FC236}">
                  <a16:creationId xmlns:a16="http://schemas.microsoft.com/office/drawing/2014/main" id="{477FBCA2-22F2-4711-95F1-C45B10425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767"/>
              <a:ext cx="175" cy="65"/>
            </a:xfrm>
            <a:prstGeom prst="rect">
              <a:avLst/>
            </a:prstGeom>
            <a:solidFill>
              <a:srgbClr val="67E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34">
              <a:extLst>
                <a:ext uri="{FF2B5EF4-FFF2-40B4-BE49-F238E27FC236}">
                  <a16:creationId xmlns:a16="http://schemas.microsoft.com/office/drawing/2014/main" id="{DF809B9C-7CFF-496D-819E-6B207522D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" y="1767"/>
              <a:ext cx="175" cy="65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5">
              <a:extLst>
                <a:ext uri="{FF2B5EF4-FFF2-40B4-BE49-F238E27FC236}">
                  <a16:creationId xmlns:a16="http://schemas.microsoft.com/office/drawing/2014/main" id="{257EDCF3-3C4E-4ECB-9142-5D9885749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8" y="1254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1113" cap="rnd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6">
              <a:extLst>
                <a:ext uri="{FF2B5EF4-FFF2-40B4-BE49-F238E27FC236}">
                  <a16:creationId xmlns:a16="http://schemas.microsoft.com/office/drawing/2014/main" id="{6CF8D872-2AA9-4910-9FD8-553C1DF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" y="1519"/>
              <a:ext cx="741" cy="646"/>
            </a:xfrm>
            <a:custGeom>
              <a:avLst/>
              <a:gdLst>
                <a:gd name="T0" fmla="*/ 0 w 685"/>
                <a:gd name="T1" fmla="*/ 4 h 554"/>
                <a:gd name="T2" fmla="*/ 682 w 685"/>
                <a:gd name="T3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5" h="554">
                  <a:moveTo>
                    <a:pt x="0" y="4"/>
                  </a:moveTo>
                  <a:cubicBezTo>
                    <a:pt x="380" y="0"/>
                    <a:pt x="685" y="246"/>
                    <a:pt x="682" y="554"/>
                  </a:cubicBezTo>
                </a:path>
              </a:pathLst>
            </a:custGeom>
            <a:noFill/>
            <a:ln w="17463" cap="rnd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37">
              <a:extLst>
                <a:ext uri="{FF2B5EF4-FFF2-40B4-BE49-F238E27FC236}">
                  <a16:creationId xmlns:a16="http://schemas.microsoft.com/office/drawing/2014/main" id="{FDDD28F7-049B-4B01-80D7-F9189DDB8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1676"/>
              <a:ext cx="513" cy="474"/>
            </a:xfrm>
            <a:custGeom>
              <a:avLst/>
              <a:gdLst>
                <a:gd name="T0" fmla="*/ 0 w 513"/>
                <a:gd name="T1" fmla="*/ 5 h 414"/>
                <a:gd name="T2" fmla="*/ 506 w 513"/>
                <a:gd name="T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3" h="414">
                  <a:moveTo>
                    <a:pt x="0" y="5"/>
                  </a:moveTo>
                  <a:cubicBezTo>
                    <a:pt x="286" y="0"/>
                    <a:pt x="513" y="183"/>
                    <a:pt x="506" y="414"/>
                  </a:cubicBezTo>
                </a:path>
              </a:pathLst>
            </a:custGeom>
            <a:noFill/>
            <a:ln w="17463" cap="rnd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139">
              <a:extLst>
                <a:ext uri="{FF2B5EF4-FFF2-40B4-BE49-F238E27FC236}">
                  <a16:creationId xmlns:a16="http://schemas.microsoft.com/office/drawing/2014/main" id="{BB09A033-79A2-4AAF-B109-446A8E4A6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204"/>
              <a:ext cx="175" cy="64"/>
            </a:xfrm>
            <a:prstGeom prst="rect">
              <a:avLst/>
            </a:prstGeom>
            <a:solidFill>
              <a:srgbClr val="ECF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140">
              <a:extLst>
                <a:ext uri="{FF2B5EF4-FFF2-40B4-BE49-F238E27FC236}">
                  <a16:creationId xmlns:a16="http://schemas.microsoft.com/office/drawing/2014/main" id="{28E5DA7E-7B56-4989-849C-BAC7B8E7E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204"/>
              <a:ext cx="175" cy="64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141">
              <a:extLst>
                <a:ext uri="{FF2B5EF4-FFF2-40B4-BE49-F238E27FC236}">
                  <a16:creationId xmlns:a16="http://schemas.microsoft.com/office/drawing/2014/main" id="{88939E38-787C-4E84-BF10-34A3FFFA0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345"/>
              <a:ext cx="175" cy="64"/>
            </a:xfrm>
            <a:prstGeom prst="rect">
              <a:avLst/>
            </a:prstGeom>
            <a:solidFill>
              <a:srgbClr val="ECF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142">
              <a:extLst>
                <a:ext uri="{FF2B5EF4-FFF2-40B4-BE49-F238E27FC236}">
                  <a16:creationId xmlns:a16="http://schemas.microsoft.com/office/drawing/2014/main" id="{C05F2BA6-1EFC-4B06-823B-D11C10387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345"/>
              <a:ext cx="175" cy="64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43">
              <a:extLst>
                <a:ext uri="{FF2B5EF4-FFF2-40B4-BE49-F238E27FC236}">
                  <a16:creationId xmlns:a16="http://schemas.microsoft.com/office/drawing/2014/main" id="{E7EF8E9B-8766-433E-A7F1-229A5765D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486"/>
              <a:ext cx="175" cy="64"/>
            </a:xfrm>
            <a:prstGeom prst="rect">
              <a:avLst/>
            </a:prstGeom>
            <a:solidFill>
              <a:srgbClr val="ECF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144">
              <a:extLst>
                <a:ext uri="{FF2B5EF4-FFF2-40B4-BE49-F238E27FC236}">
                  <a16:creationId xmlns:a16="http://schemas.microsoft.com/office/drawing/2014/main" id="{B644CE14-0B11-4F79-8160-068639697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486"/>
              <a:ext cx="175" cy="64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145">
              <a:extLst>
                <a:ext uri="{FF2B5EF4-FFF2-40B4-BE49-F238E27FC236}">
                  <a16:creationId xmlns:a16="http://schemas.microsoft.com/office/drawing/2014/main" id="{0356170A-F5B6-4BDA-B7B6-A882DD538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626"/>
              <a:ext cx="175" cy="65"/>
            </a:xfrm>
            <a:prstGeom prst="rect">
              <a:avLst/>
            </a:prstGeom>
            <a:solidFill>
              <a:srgbClr val="ECF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146">
              <a:extLst>
                <a:ext uri="{FF2B5EF4-FFF2-40B4-BE49-F238E27FC236}">
                  <a16:creationId xmlns:a16="http://schemas.microsoft.com/office/drawing/2014/main" id="{923A8FD6-3257-4726-8562-2D3BFD9F4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626"/>
              <a:ext cx="175" cy="65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147">
              <a:extLst>
                <a:ext uri="{FF2B5EF4-FFF2-40B4-BE49-F238E27FC236}">
                  <a16:creationId xmlns:a16="http://schemas.microsoft.com/office/drawing/2014/main" id="{E01B7922-4C45-4DBD-82B6-37B3011A8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773"/>
              <a:ext cx="175" cy="64"/>
            </a:xfrm>
            <a:prstGeom prst="rect">
              <a:avLst/>
            </a:prstGeom>
            <a:solidFill>
              <a:srgbClr val="ECF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148">
              <a:extLst>
                <a:ext uri="{FF2B5EF4-FFF2-40B4-BE49-F238E27FC236}">
                  <a16:creationId xmlns:a16="http://schemas.microsoft.com/office/drawing/2014/main" id="{5AE33EF0-55B6-47A3-8489-7C1FF9E2C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1773"/>
              <a:ext cx="175" cy="64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9">
              <a:extLst>
                <a:ext uri="{FF2B5EF4-FFF2-40B4-BE49-F238E27FC236}">
                  <a16:creationId xmlns:a16="http://schemas.microsoft.com/office/drawing/2014/main" id="{09077ECC-1D08-4A94-A98C-126672C95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1244"/>
              <a:ext cx="1118" cy="906"/>
            </a:xfrm>
            <a:custGeom>
              <a:avLst/>
              <a:gdLst>
                <a:gd name="T0" fmla="*/ 0 w 854"/>
                <a:gd name="T1" fmla="*/ 0 h 690"/>
                <a:gd name="T2" fmla="*/ 854 w 854"/>
                <a:gd name="T3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4" h="690">
                  <a:moveTo>
                    <a:pt x="0" y="0"/>
                  </a:moveTo>
                  <a:cubicBezTo>
                    <a:pt x="470" y="0"/>
                    <a:pt x="852" y="309"/>
                    <a:pt x="854" y="690"/>
                  </a:cubicBezTo>
                </a:path>
              </a:pathLst>
            </a:custGeom>
            <a:noFill/>
            <a:ln w="17463" cap="rnd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151">
              <a:extLst>
                <a:ext uri="{FF2B5EF4-FFF2-40B4-BE49-F238E27FC236}">
                  <a16:creationId xmlns:a16="http://schemas.microsoft.com/office/drawing/2014/main" id="{9AC3BF3C-D9FC-40E6-883C-E16544BB66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8" y="1379"/>
              <a:ext cx="43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152">
              <a:extLst>
                <a:ext uri="{FF2B5EF4-FFF2-40B4-BE49-F238E27FC236}">
                  <a16:creationId xmlns:a16="http://schemas.microsoft.com/office/drawing/2014/main" id="{F5661515-BD7B-41F0-8658-9E33F9CF92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8" y="1521"/>
              <a:ext cx="43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153">
              <a:extLst>
                <a:ext uri="{FF2B5EF4-FFF2-40B4-BE49-F238E27FC236}">
                  <a16:creationId xmlns:a16="http://schemas.microsoft.com/office/drawing/2014/main" id="{1D43FF5F-E5A4-49FE-B044-0B26D0DE71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1" y="1663"/>
              <a:ext cx="4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154">
              <a:extLst>
                <a:ext uri="{FF2B5EF4-FFF2-40B4-BE49-F238E27FC236}">
                  <a16:creationId xmlns:a16="http://schemas.microsoft.com/office/drawing/2014/main" id="{38BF2A12-85E4-4CBD-B4D5-2A490AD54A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1" y="1805"/>
              <a:ext cx="4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157">
              <a:extLst>
                <a:ext uri="{FF2B5EF4-FFF2-40B4-BE49-F238E27FC236}">
                  <a16:creationId xmlns:a16="http://schemas.microsoft.com/office/drawing/2014/main" id="{23A2457F-FFFA-482F-AA43-3448C5C2B3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5" y="1674"/>
              <a:ext cx="1739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Line 158">
              <a:extLst>
                <a:ext uri="{FF2B5EF4-FFF2-40B4-BE49-F238E27FC236}">
                  <a16:creationId xmlns:a16="http://schemas.microsoft.com/office/drawing/2014/main" id="{A757B253-F29B-4BAD-A69B-AE5252EC76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8" y="1521"/>
              <a:ext cx="1739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159">
              <a:extLst>
                <a:ext uri="{FF2B5EF4-FFF2-40B4-BE49-F238E27FC236}">
                  <a16:creationId xmlns:a16="http://schemas.microsoft.com/office/drawing/2014/main" id="{30316629-A966-44B1-BCDE-5320323DE3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8" y="1379"/>
              <a:ext cx="1739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160">
              <a:extLst>
                <a:ext uri="{FF2B5EF4-FFF2-40B4-BE49-F238E27FC236}">
                  <a16:creationId xmlns:a16="http://schemas.microsoft.com/office/drawing/2014/main" id="{34F08AF4-4EDB-4572-8FB3-025DDA8496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8" y="1236"/>
              <a:ext cx="1739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161">
              <a:extLst>
                <a:ext uri="{FF2B5EF4-FFF2-40B4-BE49-F238E27FC236}">
                  <a16:creationId xmlns:a16="http://schemas.microsoft.com/office/drawing/2014/main" id="{05ACD632-3AD9-4BEA-9D0D-317B5DC8F8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52" y="1800"/>
              <a:ext cx="1909" cy="1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Line 162">
              <a:extLst>
                <a:ext uri="{FF2B5EF4-FFF2-40B4-BE49-F238E27FC236}">
                  <a16:creationId xmlns:a16="http://schemas.microsoft.com/office/drawing/2014/main" id="{A343105F-5AFE-4DA8-812F-CE7AF29537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7" y="1236"/>
              <a:ext cx="170" cy="564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163">
              <a:extLst>
                <a:ext uri="{FF2B5EF4-FFF2-40B4-BE49-F238E27FC236}">
                  <a16:creationId xmlns:a16="http://schemas.microsoft.com/office/drawing/2014/main" id="{B7058AB0-63CA-4224-92B5-6F427C8DC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7" y="1379"/>
              <a:ext cx="170" cy="421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Line 164">
              <a:extLst>
                <a:ext uri="{FF2B5EF4-FFF2-40B4-BE49-F238E27FC236}">
                  <a16:creationId xmlns:a16="http://schemas.microsoft.com/office/drawing/2014/main" id="{93AC0F09-1E51-4241-A2A4-E63A67BF3C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7" y="1521"/>
              <a:ext cx="170" cy="279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Line 165">
              <a:extLst>
                <a:ext uri="{FF2B5EF4-FFF2-40B4-BE49-F238E27FC236}">
                  <a16:creationId xmlns:a16="http://schemas.microsoft.com/office/drawing/2014/main" id="{BB66AB9E-0BBC-4083-A1E2-BBA9769998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7" y="1663"/>
              <a:ext cx="170" cy="137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Line 166">
              <a:extLst>
                <a:ext uri="{FF2B5EF4-FFF2-40B4-BE49-F238E27FC236}">
                  <a16:creationId xmlns:a16="http://schemas.microsoft.com/office/drawing/2014/main" id="{CFE0784F-4EFD-45FA-8E7F-59A51835E8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7" y="1800"/>
              <a:ext cx="182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68">
              <a:extLst>
                <a:ext uri="{FF2B5EF4-FFF2-40B4-BE49-F238E27FC236}">
                  <a16:creationId xmlns:a16="http://schemas.microsoft.com/office/drawing/2014/main" id="{78A0092B-EEDE-471F-856B-A15695C7C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1114"/>
              <a:ext cx="31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dirty="0">
                  <a:solidFill>
                    <a:srgbClr val="C00000"/>
                  </a:solidFill>
                  <a:latin typeface="Calibri" panose="020F0502020204030204" pitchFamily="34" charset="0"/>
                </a:rPr>
                <a:t>Pass 1 </a:t>
              </a:r>
              <a:endParaRPr lang="en-US" altLang="en-US" sz="1400" b="0" dirty="0"/>
            </a:p>
          </p:txBody>
        </p:sp>
        <p:sp>
          <p:nvSpPr>
            <p:cNvPr id="177" name="Rectangle 170">
              <a:extLst>
                <a:ext uri="{FF2B5EF4-FFF2-40B4-BE49-F238E27FC236}">
                  <a16:creationId xmlns:a16="http://schemas.microsoft.com/office/drawing/2014/main" id="{A8405561-BA4B-4DE0-A389-EF913F3E5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278"/>
              <a:ext cx="1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900" dirty="0">
                  <a:solidFill>
                    <a:srgbClr val="C00000"/>
                  </a:solidFill>
                  <a:latin typeface="Calibri" panose="020F0502020204030204" pitchFamily="34" charset="0"/>
                </a:rPr>
                <a:t> </a:t>
              </a:r>
              <a:endParaRPr lang="en-US" altLang="en-US" sz="1800" b="0" dirty="0"/>
            </a:p>
          </p:txBody>
        </p:sp>
        <p:sp>
          <p:nvSpPr>
            <p:cNvPr id="179" name="Rectangle 172">
              <a:extLst>
                <a:ext uri="{FF2B5EF4-FFF2-40B4-BE49-F238E27FC236}">
                  <a16:creationId xmlns:a16="http://schemas.microsoft.com/office/drawing/2014/main" id="{0651D953-12AB-4454-B453-C04BDAECA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6" y="1420"/>
              <a:ext cx="26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200" dirty="0">
                  <a:solidFill>
                    <a:srgbClr val="C00000"/>
                  </a:solidFill>
                  <a:latin typeface="Calibri" panose="020F0502020204030204" pitchFamily="34" charset="0"/>
                </a:rPr>
                <a:t>Pass 3</a:t>
              </a:r>
              <a:r>
                <a:rPr lang="en-US" altLang="en-US" sz="900" dirty="0">
                  <a:solidFill>
                    <a:srgbClr val="C00000"/>
                  </a:solidFill>
                  <a:latin typeface="Calibri" panose="020F0502020204030204" pitchFamily="34" charset="0"/>
                </a:rPr>
                <a:t> </a:t>
              </a:r>
              <a:endParaRPr lang="en-US" altLang="en-US" sz="1800" b="0" dirty="0"/>
            </a:p>
          </p:txBody>
        </p:sp>
        <p:sp>
          <p:nvSpPr>
            <p:cNvPr id="180" name="Rectangle 173">
              <a:extLst>
                <a:ext uri="{FF2B5EF4-FFF2-40B4-BE49-F238E27FC236}">
                  <a16:creationId xmlns:a16="http://schemas.microsoft.com/office/drawing/2014/main" id="{3079C93F-E3AF-418A-A436-A17435618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7" y="1420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 sz="1800" b="0" dirty="0"/>
            </a:p>
          </p:txBody>
        </p:sp>
        <p:sp>
          <p:nvSpPr>
            <p:cNvPr id="181" name="Rectangle 174">
              <a:extLst>
                <a:ext uri="{FF2B5EF4-FFF2-40B4-BE49-F238E27FC236}">
                  <a16:creationId xmlns:a16="http://schemas.microsoft.com/office/drawing/2014/main" id="{BA8EF3E1-7207-4C8C-BEA1-546D47BB7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556"/>
              <a:ext cx="26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200" dirty="0">
                  <a:solidFill>
                    <a:srgbClr val="C00000"/>
                  </a:solidFill>
                  <a:latin typeface="Calibri" panose="020F0502020204030204" pitchFamily="34" charset="0"/>
                </a:rPr>
                <a:t>Pass 4</a:t>
              </a:r>
              <a:r>
                <a:rPr lang="en-US" altLang="en-US" sz="900" dirty="0">
                  <a:solidFill>
                    <a:srgbClr val="C00000"/>
                  </a:solidFill>
                  <a:latin typeface="Calibri" panose="020F0502020204030204" pitchFamily="34" charset="0"/>
                </a:rPr>
                <a:t> </a:t>
              </a:r>
              <a:endParaRPr lang="en-US" altLang="en-US" sz="1800" b="0" dirty="0"/>
            </a:p>
          </p:txBody>
        </p:sp>
        <p:sp>
          <p:nvSpPr>
            <p:cNvPr id="182" name="Rectangle 175">
              <a:extLst>
                <a:ext uri="{FF2B5EF4-FFF2-40B4-BE49-F238E27FC236}">
                  <a16:creationId xmlns:a16="http://schemas.microsoft.com/office/drawing/2014/main" id="{17F58806-77D0-443C-BA2C-69286C8E7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" y="1577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 sz="1800" b="0" dirty="0"/>
            </a:p>
          </p:txBody>
        </p:sp>
        <p:sp>
          <p:nvSpPr>
            <p:cNvPr id="183" name="Rectangle 176">
              <a:extLst>
                <a:ext uri="{FF2B5EF4-FFF2-40B4-BE49-F238E27FC236}">
                  <a16:creationId xmlns:a16="http://schemas.microsoft.com/office/drawing/2014/main" id="{2AB9D054-9340-4D21-9C95-E8157EC16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" y="1686"/>
              <a:ext cx="24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200" dirty="0">
                  <a:solidFill>
                    <a:srgbClr val="C00000"/>
                  </a:solidFill>
                  <a:latin typeface="Calibri" panose="020F0502020204030204" pitchFamily="34" charset="0"/>
                </a:rPr>
                <a:t>Pass 5</a:t>
              </a:r>
              <a:endParaRPr lang="en-US" altLang="en-US" sz="1200" dirty="0"/>
            </a:p>
          </p:txBody>
        </p:sp>
        <p:sp>
          <p:nvSpPr>
            <p:cNvPr id="184" name="Rectangle 177">
              <a:extLst>
                <a:ext uri="{FF2B5EF4-FFF2-40B4-BE49-F238E27FC236}">
                  <a16:creationId xmlns:a16="http://schemas.microsoft.com/office/drawing/2014/main" id="{3AEA1F92-DB72-4FC1-B785-AAEF279FF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" y="1719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 sz="1800" b="0" dirty="0"/>
            </a:p>
          </p:txBody>
        </p:sp>
        <p:sp>
          <p:nvSpPr>
            <p:cNvPr id="191" name="Rectangle 184">
              <a:extLst>
                <a:ext uri="{FF2B5EF4-FFF2-40B4-BE49-F238E27FC236}">
                  <a16:creationId xmlns:a16="http://schemas.microsoft.com/office/drawing/2014/main" id="{CC411AFB-067C-4F04-9906-749D13C1C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" y="910"/>
              <a:ext cx="143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0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RF Separators</a:t>
              </a:r>
              <a:endParaRPr lang="en-US" altLang="en-US" sz="2000" b="0" dirty="0"/>
            </a:p>
          </p:txBody>
        </p:sp>
        <p:sp>
          <p:nvSpPr>
            <p:cNvPr id="192" name="Rectangle 185">
              <a:extLst>
                <a:ext uri="{FF2B5EF4-FFF2-40B4-BE49-F238E27FC236}">
                  <a16:creationId xmlns:a16="http://schemas.microsoft.com/office/drawing/2014/main" id="{7C9478B0-932D-42B8-818D-6ADAAFEF1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961"/>
              <a:ext cx="599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Septa Magnets</a:t>
              </a:r>
              <a:endParaRPr lang="en-US" altLang="en-US" sz="1200" b="0" dirty="0"/>
            </a:p>
          </p:txBody>
        </p:sp>
        <p:sp>
          <p:nvSpPr>
            <p:cNvPr id="193" name="Rectangle 186">
              <a:extLst>
                <a:ext uri="{FF2B5EF4-FFF2-40B4-BE49-F238E27FC236}">
                  <a16:creationId xmlns:a16="http://schemas.microsoft.com/office/drawing/2014/main" id="{373784C2-8FAD-4582-B85E-9FCE42BAD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7" y="1096"/>
              <a:ext cx="31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900">
                  <a:solidFill>
                    <a:srgbClr val="000000"/>
                  </a:solidFill>
                  <a:latin typeface="Calibri" panose="020F0502020204030204" pitchFamily="34" charset="0"/>
                </a:rPr>
                <a:t>YAs      YBs</a:t>
              </a:r>
              <a:endParaRPr lang="en-US" altLang="en-US" sz="1800" b="0"/>
            </a:p>
          </p:txBody>
        </p:sp>
        <p:sp>
          <p:nvSpPr>
            <p:cNvPr id="196" name="Rectangle 189">
              <a:extLst>
                <a:ext uri="{FF2B5EF4-FFF2-40B4-BE49-F238E27FC236}">
                  <a16:creationId xmlns:a16="http://schemas.microsoft.com/office/drawing/2014/main" id="{1969AF1C-A5F2-4E10-A27E-D4940758A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1" y="1752"/>
              <a:ext cx="265" cy="10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90">
              <a:extLst>
                <a:ext uri="{FF2B5EF4-FFF2-40B4-BE49-F238E27FC236}">
                  <a16:creationId xmlns:a16="http://schemas.microsoft.com/office/drawing/2014/main" id="{BB8D32E0-5DA9-455D-8308-588A13E69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1" y="1752"/>
              <a:ext cx="265" cy="106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Line 191">
              <a:extLst>
                <a:ext uri="{FF2B5EF4-FFF2-40B4-BE49-F238E27FC236}">
                  <a16:creationId xmlns:a16="http://schemas.microsoft.com/office/drawing/2014/main" id="{3EC2838E-30F5-49FF-AE2C-8A96DF690E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6" y="1805"/>
              <a:ext cx="264" cy="192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Line 192">
              <a:extLst>
                <a:ext uri="{FF2B5EF4-FFF2-40B4-BE49-F238E27FC236}">
                  <a16:creationId xmlns:a16="http://schemas.microsoft.com/office/drawing/2014/main" id="{94AACDC1-70F9-4337-91CE-29437E6E92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06" y="1631"/>
              <a:ext cx="264" cy="174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Line 193">
              <a:extLst>
                <a:ext uri="{FF2B5EF4-FFF2-40B4-BE49-F238E27FC236}">
                  <a16:creationId xmlns:a16="http://schemas.microsoft.com/office/drawing/2014/main" id="{B40EDE76-08A7-4076-8A7E-EBB6280D26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6" y="1805"/>
              <a:ext cx="264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194">
              <a:extLst>
                <a:ext uri="{FF2B5EF4-FFF2-40B4-BE49-F238E27FC236}">
                  <a16:creationId xmlns:a16="http://schemas.microsoft.com/office/drawing/2014/main" id="{D9738F90-B45A-4A1A-8905-8B92A7693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3" y="1500"/>
              <a:ext cx="35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8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A</a:t>
              </a:r>
              <a:endParaRPr lang="en-US" altLang="en-US" sz="1800" dirty="0"/>
            </a:p>
          </p:txBody>
        </p:sp>
        <p:sp>
          <p:nvSpPr>
            <p:cNvPr id="202" name="Rectangle 195">
              <a:extLst>
                <a:ext uri="{FF2B5EF4-FFF2-40B4-BE49-F238E27FC236}">
                  <a16:creationId xmlns:a16="http://schemas.microsoft.com/office/drawing/2014/main" id="{9603DE2C-E8D4-4D83-91FC-B68AF2E8C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687"/>
              <a:ext cx="34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8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B</a:t>
              </a:r>
              <a:endParaRPr lang="en-US" altLang="en-US" sz="1800" b="0" dirty="0"/>
            </a:p>
          </p:txBody>
        </p:sp>
        <p:sp>
          <p:nvSpPr>
            <p:cNvPr id="203" name="Rectangle 196">
              <a:extLst>
                <a:ext uri="{FF2B5EF4-FFF2-40B4-BE49-F238E27FC236}">
                  <a16:creationId xmlns:a16="http://schemas.microsoft.com/office/drawing/2014/main" id="{189854DC-2A9D-49DA-AAEE-D19D8E73A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7" y="1910"/>
              <a:ext cx="3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8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C</a:t>
              </a:r>
              <a:endParaRPr lang="en-US" altLang="en-US" sz="1800" dirty="0"/>
            </a:p>
          </p:txBody>
        </p:sp>
        <p:sp>
          <p:nvSpPr>
            <p:cNvPr id="204" name="Rectangle 197">
              <a:extLst>
                <a:ext uri="{FF2B5EF4-FFF2-40B4-BE49-F238E27FC236}">
                  <a16:creationId xmlns:a16="http://schemas.microsoft.com/office/drawing/2014/main" id="{FB3542E8-F731-4B70-8EB3-4B911C7D0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" y="1869"/>
              <a:ext cx="36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900">
                  <a:solidFill>
                    <a:srgbClr val="000000"/>
                  </a:solidFill>
                  <a:latin typeface="Calibri" panose="020F0502020204030204" pitchFamily="34" charset="0"/>
                </a:rPr>
                <a:t>Lambertson</a:t>
              </a:r>
              <a:endParaRPr lang="en-US" altLang="en-US" sz="1800" b="0"/>
            </a:p>
          </p:txBody>
        </p:sp>
      </p:grpSp>
      <p:sp>
        <p:nvSpPr>
          <p:cNvPr id="205" name="Freeform 149">
            <a:extLst>
              <a:ext uri="{FF2B5EF4-FFF2-40B4-BE49-F238E27FC236}">
                <a16:creationId xmlns:a16="http://schemas.microsoft.com/office/drawing/2014/main" id="{2D87025A-DB57-48F8-97D5-5BC5B29A9936}"/>
              </a:ext>
            </a:extLst>
          </p:cNvPr>
          <p:cNvSpPr>
            <a:spLocks/>
          </p:cNvSpPr>
          <p:nvPr/>
        </p:nvSpPr>
        <p:spPr bwMode="auto">
          <a:xfrm>
            <a:off x="7229995" y="1496270"/>
            <a:ext cx="1524104" cy="1251155"/>
          </a:xfrm>
          <a:custGeom>
            <a:avLst/>
            <a:gdLst>
              <a:gd name="T0" fmla="*/ 0 w 854"/>
              <a:gd name="T1" fmla="*/ 0 h 690"/>
              <a:gd name="T2" fmla="*/ 854 w 854"/>
              <a:gd name="T3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54" h="690">
                <a:moveTo>
                  <a:pt x="0" y="0"/>
                </a:moveTo>
                <a:cubicBezTo>
                  <a:pt x="470" y="0"/>
                  <a:pt x="852" y="309"/>
                  <a:pt x="854" y="690"/>
                </a:cubicBezTo>
              </a:path>
            </a:pathLst>
          </a:custGeom>
          <a:noFill/>
          <a:ln w="17463" cap="rnd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8" name="Picture 207">
            <a:extLst>
              <a:ext uri="{FF2B5EF4-FFF2-40B4-BE49-F238E27FC236}">
                <a16:creationId xmlns:a16="http://schemas.microsoft.com/office/drawing/2014/main" id="{2194D980-DF91-45B0-A993-AB388C72A5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146" y="1383648"/>
            <a:ext cx="1970089" cy="3686100"/>
          </a:xfrm>
          <a:prstGeom prst="rect">
            <a:avLst/>
          </a:prstGeom>
        </p:spPr>
      </p:pic>
      <p:sp>
        <p:nvSpPr>
          <p:cNvPr id="209" name="Line 111">
            <a:extLst>
              <a:ext uri="{FF2B5EF4-FFF2-40B4-BE49-F238E27FC236}">
                <a16:creationId xmlns:a16="http://schemas.microsoft.com/office/drawing/2014/main" id="{7ED4A57E-7871-4491-B66D-A89D26E15C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48922" y="1490736"/>
            <a:ext cx="1225550" cy="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Rectangle 168">
            <a:extLst>
              <a:ext uri="{FF2B5EF4-FFF2-40B4-BE49-F238E27FC236}">
                <a16:creationId xmlns:a16="http://schemas.microsoft.com/office/drawing/2014/main" id="{BBFD4221-2ECE-4182-B20D-07F738B09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2347" y="1313759"/>
            <a:ext cx="4966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dirty="0">
                <a:solidFill>
                  <a:srgbClr val="C00000"/>
                </a:solidFill>
                <a:latin typeface="Calibri" panose="020F0502020204030204" pitchFamily="34" charset="0"/>
              </a:rPr>
              <a:t>Pass 2 </a:t>
            </a:r>
            <a:endParaRPr lang="en-US" altLang="en-US" sz="1400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1E02F7-C6AA-48AD-AB47-B026211D297F}"/>
              </a:ext>
            </a:extLst>
          </p:cNvPr>
          <p:cNvSpPr txBox="1"/>
          <p:nvPr/>
        </p:nvSpPr>
        <p:spPr>
          <a:xfrm>
            <a:off x="3429014" y="2765501"/>
            <a:ext cx="876298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1kW design – Combined 2 to operate Pass 2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Configuration until ~2004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2004 – 2008 replaced SSAs with Inductive Output Tubes (IOT)</a:t>
            </a:r>
          </a:p>
          <a:p>
            <a:pPr algn="l"/>
            <a:r>
              <a:rPr lang="en-US" sz="2000" dirty="0">
                <a:latin typeface="+mn-lt"/>
              </a:rPr>
              <a:t>    - Transistors became obsolete</a:t>
            </a:r>
          </a:p>
          <a:p>
            <a:pPr algn="l"/>
            <a:r>
              <a:rPr lang="en-US" sz="2000" dirty="0">
                <a:latin typeface="+mn-lt"/>
              </a:rPr>
              <a:t>    - Reliability problems with increased power requirements</a:t>
            </a:r>
          </a:p>
          <a:p>
            <a:pPr algn="l"/>
            <a:r>
              <a:rPr lang="en-US" sz="2000" dirty="0">
                <a:latin typeface="+mn-lt"/>
              </a:rPr>
              <a:t>    - Future 12 </a:t>
            </a:r>
            <a:r>
              <a:rPr lang="en-US" sz="2000" dirty="0" err="1">
                <a:latin typeface="+mn-lt"/>
              </a:rPr>
              <a:t>Gev</a:t>
            </a:r>
            <a:r>
              <a:rPr lang="en-US" sz="2000" dirty="0">
                <a:latin typeface="+mn-lt"/>
              </a:rPr>
              <a:t> power requirements  (&gt;10000 kW)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73264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 descr="12_GeV_mods_HallD-beamline_overl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5348" y="1281604"/>
            <a:ext cx="782746" cy="119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71649" y="1579709"/>
            <a:ext cx="6092548" cy="4691063"/>
            <a:chOff x="864" y="820"/>
            <a:chExt cx="4224" cy="2955"/>
          </a:xfrm>
        </p:grpSpPr>
        <p:pic>
          <p:nvPicPr>
            <p:cNvPr id="42" name="Picture 6" descr="6_GeV_Racetrack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4" y="820"/>
              <a:ext cx="4224" cy="29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AutoShape 7"/>
            <p:cNvSpPr>
              <a:spLocks noChangeArrowheads="1"/>
            </p:cNvSpPr>
            <p:nvPr/>
          </p:nvSpPr>
          <p:spPr bwMode="auto">
            <a:xfrm rot="5400000">
              <a:off x="3120" y="1573"/>
              <a:ext cx="336" cy="585"/>
            </a:xfrm>
            <a:prstGeom prst="parallelogram">
              <a:avLst>
                <a:gd name="adj" fmla="val 47911"/>
              </a:avLst>
            </a:prstGeom>
            <a:solidFill>
              <a:schemeClr val="bg1"/>
            </a:solidFill>
            <a:ln w="19050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44" name="Picture 8" descr="12_GeV_mods_SL-cryomodules_overl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1728" y="3558340"/>
            <a:ext cx="1695450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672062" y="2565547"/>
            <a:ext cx="911225" cy="847725"/>
            <a:chOff x="3146" y="1440"/>
            <a:chExt cx="632" cy="534"/>
          </a:xfrm>
        </p:grpSpPr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3360" y="1440"/>
              <a:ext cx="418" cy="1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600" b="0" i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CHL-2</a:t>
              </a:r>
            </a:p>
          </p:txBody>
        </p: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3146" y="1536"/>
              <a:ext cx="406" cy="438"/>
              <a:chOff x="3146" y="1536"/>
              <a:chExt cx="406" cy="438"/>
            </a:xfrm>
          </p:grpSpPr>
          <p:pic>
            <p:nvPicPr>
              <p:cNvPr id="48" name="Picture 12" descr="12_GeV_mods_CHL_overlay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46" y="1707"/>
                <a:ext cx="184" cy="2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" name="Picture 13" descr="12_GeV_mods_arrow_overlay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329" y="1536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51" name="Picture 15" descr="12_GeV_mods_Hall-D_overla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0935" y="550947"/>
            <a:ext cx="1363662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Freeform 17"/>
          <p:cNvSpPr>
            <a:spLocks/>
          </p:cNvSpPr>
          <p:nvPr/>
        </p:nvSpPr>
        <p:spPr bwMode="auto">
          <a:xfrm>
            <a:off x="4800600" y="847293"/>
            <a:ext cx="184731" cy="369332"/>
          </a:xfrm>
          <a:custGeom>
            <a:avLst/>
            <a:gdLst>
              <a:gd name="T0" fmla="*/ 0 w 304"/>
              <a:gd name="T1" fmla="*/ 327620258 h 130"/>
              <a:gd name="T2" fmla="*/ 29082206 w 304"/>
              <a:gd name="T3" fmla="*/ 272176846 h 130"/>
              <a:gd name="T4" fmla="*/ 58164412 w 304"/>
              <a:gd name="T5" fmla="*/ 307459017 h 130"/>
              <a:gd name="T6" fmla="*/ 91400382 w 304"/>
              <a:gd name="T7" fmla="*/ 322579948 h 130"/>
              <a:gd name="T8" fmla="*/ 110096719 w 304"/>
              <a:gd name="T9" fmla="*/ 269655898 h 130"/>
              <a:gd name="T10" fmla="*/ 149564794 w 304"/>
              <a:gd name="T11" fmla="*/ 249494657 h 130"/>
              <a:gd name="T12" fmla="*/ 182802205 w 304"/>
              <a:gd name="T13" fmla="*/ 267136536 h 130"/>
              <a:gd name="T14" fmla="*/ 195266460 w 304"/>
              <a:gd name="T15" fmla="*/ 221773745 h 130"/>
              <a:gd name="T16" fmla="*/ 199420235 w 304"/>
              <a:gd name="T17" fmla="*/ 206652765 h 130"/>
              <a:gd name="T18" fmla="*/ 232657647 w 304"/>
              <a:gd name="T19" fmla="*/ 211693125 h 130"/>
              <a:gd name="T20" fmla="*/ 265893617 w 304"/>
              <a:gd name="T21" fmla="*/ 221773745 h 130"/>
              <a:gd name="T22" fmla="*/ 303284804 w 304"/>
              <a:gd name="T23" fmla="*/ 151209354 h 130"/>
              <a:gd name="T24" fmla="*/ 315749013 w 304"/>
              <a:gd name="T25" fmla="*/ 156249664 h 130"/>
              <a:gd name="T26" fmla="*/ 328213223 w 304"/>
              <a:gd name="T27" fmla="*/ 166330284 h 130"/>
              <a:gd name="T28" fmla="*/ 353140201 w 304"/>
              <a:gd name="T29" fmla="*/ 176410904 h 130"/>
              <a:gd name="T30" fmla="*/ 398840470 w 304"/>
              <a:gd name="T31" fmla="*/ 95765917 h 130"/>
              <a:gd name="T32" fmla="*/ 444542091 w 304"/>
              <a:gd name="T33" fmla="*/ 136088423 h 130"/>
              <a:gd name="T34" fmla="*/ 490242271 w 304"/>
              <a:gd name="T35" fmla="*/ 60483746 h 130"/>
              <a:gd name="T36" fmla="*/ 527633458 w 304"/>
              <a:gd name="T37" fmla="*/ 85685297 h 130"/>
              <a:gd name="T38" fmla="*/ 552560436 w 304"/>
              <a:gd name="T39" fmla="*/ 95765917 h 130"/>
              <a:gd name="T40" fmla="*/ 594106840 w 304"/>
              <a:gd name="T41" fmla="*/ 25201557 h 130"/>
              <a:gd name="T42" fmla="*/ 631498027 w 304"/>
              <a:gd name="T43" fmla="*/ 0 h 13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4"/>
              <a:gd name="T67" fmla="*/ 0 h 130"/>
              <a:gd name="T68" fmla="*/ 304 w 304"/>
              <a:gd name="T69" fmla="*/ 130 h 13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4" h="130">
                <a:moveTo>
                  <a:pt x="0" y="130"/>
                </a:moveTo>
                <a:cubicBezTo>
                  <a:pt x="16" y="119"/>
                  <a:pt x="11" y="127"/>
                  <a:pt x="14" y="108"/>
                </a:cubicBezTo>
                <a:cubicBezTo>
                  <a:pt x="25" y="112"/>
                  <a:pt x="19" y="108"/>
                  <a:pt x="28" y="122"/>
                </a:cubicBezTo>
                <a:cubicBezTo>
                  <a:pt x="29" y="124"/>
                  <a:pt x="44" y="128"/>
                  <a:pt x="44" y="128"/>
                </a:cubicBezTo>
                <a:cubicBezTo>
                  <a:pt x="53" y="119"/>
                  <a:pt x="40" y="111"/>
                  <a:pt x="53" y="107"/>
                </a:cubicBezTo>
                <a:cubicBezTo>
                  <a:pt x="64" y="92"/>
                  <a:pt x="61" y="88"/>
                  <a:pt x="72" y="99"/>
                </a:cubicBezTo>
                <a:cubicBezTo>
                  <a:pt x="73" y="103"/>
                  <a:pt x="82" y="116"/>
                  <a:pt x="88" y="106"/>
                </a:cubicBezTo>
                <a:cubicBezTo>
                  <a:pt x="88" y="106"/>
                  <a:pt x="93" y="91"/>
                  <a:pt x="94" y="88"/>
                </a:cubicBezTo>
                <a:cubicBezTo>
                  <a:pt x="95" y="86"/>
                  <a:pt x="96" y="82"/>
                  <a:pt x="96" y="82"/>
                </a:cubicBezTo>
                <a:cubicBezTo>
                  <a:pt x="101" y="83"/>
                  <a:pt x="107" y="83"/>
                  <a:pt x="112" y="84"/>
                </a:cubicBezTo>
                <a:cubicBezTo>
                  <a:pt x="117" y="85"/>
                  <a:pt x="128" y="88"/>
                  <a:pt x="128" y="88"/>
                </a:cubicBezTo>
                <a:cubicBezTo>
                  <a:pt x="141" y="85"/>
                  <a:pt x="139" y="71"/>
                  <a:pt x="146" y="60"/>
                </a:cubicBezTo>
                <a:cubicBezTo>
                  <a:pt x="148" y="61"/>
                  <a:pt x="150" y="61"/>
                  <a:pt x="152" y="62"/>
                </a:cubicBezTo>
                <a:cubicBezTo>
                  <a:pt x="154" y="63"/>
                  <a:pt x="156" y="65"/>
                  <a:pt x="158" y="66"/>
                </a:cubicBezTo>
                <a:cubicBezTo>
                  <a:pt x="162" y="68"/>
                  <a:pt x="170" y="70"/>
                  <a:pt x="170" y="70"/>
                </a:cubicBezTo>
                <a:cubicBezTo>
                  <a:pt x="177" y="60"/>
                  <a:pt x="180" y="42"/>
                  <a:pt x="192" y="38"/>
                </a:cubicBezTo>
                <a:cubicBezTo>
                  <a:pt x="201" y="44"/>
                  <a:pt x="204" y="51"/>
                  <a:pt x="214" y="54"/>
                </a:cubicBezTo>
                <a:cubicBezTo>
                  <a:pt x="227" y="50"/>
                  <a:pt x="232" y="36"/>
                  <a:pt x="236" y="24"/>
                </a:cubicBezTo>
                <a:cubicBezTo>
                  <a:pt x="242" y="26"/>
                  <a:pt x="249" y="32"/>
                  <a:pt x="254" y="34"/>
                </a:cubicBezTo>
                <a:cubicBezTo>
                  <a:pt x="258" y="35"/>
                  <a:pt x="266" y="38"/>
                  <a:pt x="266" y="38"/>
                </a:cubicBezTo>
                <a:cubicBezTo>
                  <a:pt x="276" y="20"/>
                  <a:pt x="280" y="19"/>
                  <a:pt x="286" y="10"/>
                </a:cubicBezTo>
                <a:cubicBezTo>
                  <a:pt x="286" y="8"/>
                  <a:pt x="300" y="2"/>
                  <a:pt x="304" y="0"/>
                </a:cubicBezTo>
              </a:path>
            </a:pathLst>
          </a:custGeom>
          <a:noFill/>
          <a:ln w="19050">
            <a:solidFill>
              <a:srgbClr val="FFB62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 Box 22"/>
          <p:cNvSpPr txBox="1">
            <a:spLocks noChangeArrowheads="1"/>
          </p:cNvSpPr>
          <p:nvPr/>
        </p:nvSpPr>
        <p:spPr bwMode="auto">
          <a:xfrm>
            <a:off x="444398" y="1826625"/>
            <a:ext cx="198438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i="1" dirty="0">
                <a:solidFill>
                  <a:srgbClr val="C0504D"/>
                </a:solidFill>
                <a:latin typeface="Times New Roman" charset="0"/>
              </a:rPr>
              <a:t>Two 1.1 GeV </a:t>
            </a:r>
            <a:r>
              <a:rPr lang="en-US" sz="1800" b="0" i="1" dirty="0" err="1">
                <a:solidFill>
                  <a:srgbClr val="C0504D"/>
                </a:solidFill>
                <a:latin typeface="Times New Roman" charset="0"/>
              </a:rPr>
              <a:t>linacs</a:t>
            </a:r>
            <a:endParaRPr lang="en-US" sz="1800" b="0" i="1" dirty="0">
              <a:solidFill>
                <a:srgbClr val="C0504D"/>
              </a:solidFill>
              <a:latin typeface="Times New Roman" charset="0"/>
            </a:endParaRPr>
          </a:p>
        </p:txBody>
      </p:sp>
      <p:pic>
        <p:nvPicPr>
          <p:cNvPr id="58" name="Picture 24" descr="12_GeV_mods_NL-cryomodules_overla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9537" y="1579709"/>
            <a:ext cx="12477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>
            <a:cxnSpLocks/>
          </p:cNvCxnSpPr>
          <p:nvPr/>
        </p:nvCxnSpPr>
        <p:spPr bwMode="auto">
          <a:xfrm>
            <a:off x="2659823" y="4625372"/>
            <a:ext cx="4045777" cy="11144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185" y="3725820"/>
            <a:ext cx="3247015" cy="2392363"/>
          </a:xfrm>
          <a:prstGeom prst="rect">
            <a:avLst/>
          </a:prstGeom>
        </p:spPr>
      </p:pic>
      <p:cxnSp>
        <p:nvCxnSpPr>
          <p:cNvPr id="27" name="Straight Arrow Connector 26"/>
          <p:cNvCxnSpPr>
            <a:cxnSpLocks/>
          </p:cNvCxnSpPr>
          <p:nvPr/>
        </p:nvCxnSpPr>
        <p:spPr bwMode="auto">
          <a:xfrm flipV="1">
            <a:off x="3219449" y="2989410"/>
            <a:ext cx="3397148" cy="118402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1B1E0BBD-E043-4D3A-9C60-6A11B5217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0" y="52208"/>
            <a:ext cx="9030789" cy="639763"/>
          </a:xfrm>
        </p:spPr>
        <p:txBody>
          <a:bodyPr/>
          <a:lstStyle/>
          <a:p>
            <a:pPr algn="l"/>
            <a:r>
              <a:rPr lang="en-US" dirty="0"/>
              <a:t>      20012 – 2014 CEBAF 12 GeV UPGRADE                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551882-8B26-4BBC-B163-E5D8BE8331D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049" y="803598"/>
            <a:ext cx="3242247" cy="25774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8989938-26CE-4727-AF1A-17C53635FD4F}"/>
              </a:ext>
            </a:extLst>
          </p:cNvPr>
          <p:cNvSpPr txBox="1"/>
          <p:nvPr/>
        </p:nvSpPr>
        <p:spPr>
          <a:xfrm>
            <a:off x="9982200" y="1216625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n-lt"/>
              </a:rPr>
              <a:t>Added 4 750 MHz Horizontal Cavities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448B2E-19EA-426C-974D-97FA9A25961D}"/>
              </a:ext>
            </a:extLst>
          </p:cNvPr>
          <p:cNvSpPr txBox="1"/>
          <p:nvPr/>
        </p:nvSpPr>
        <p:spPr>
          <a:xfrm>
            <a:off x="10011784" y="4240171"/>
            <a:ext cx="218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n-lt"/>
              </a:rPr>
              <a:t>Added 4, 499 MHz Vertical Cavities</a:t>
            </a:r>
          </a:p>
        </p:txBody>
      </p:sp>
    </p:spTree>
    <p:extLst>
      <p:ext uri="{BB962C8B-B14F-4D97-AF65-F5344CB8AC3E}">
        <p14:creationId xmlns:p14="http://schemas.microsoft.com/office/powerpoint/2010/main" val="309724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4624" y="1"/>
            <a:ext cx="7888542" cy="639763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12 GeV Separator Cavity Power Sources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383" y="3025522"/>
            <a:ext cx="3200400" cy="31816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239" y="2988648"/>
            <a:ext cx="3851366" cy="31816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7951" y="1196047"/>
            <a:ext cx="2239694" cy="1371600"/>
          </a:xfrm>
          <a:prstGeom prst="rect">
            <a:avLst/>
          </a:prstGeom>
        </p:spPr>
      </p:pic>
      <p:grpSp>
        <p:nvGrpSpPr>
          <p:cNvPr id="396" name="Group 395">
            <a:extLst>
              <a:ext uri="{FF2B5EF4-FFF2-40B4-BE49-F238E27FC236}">
                <a16:creationId xmlns:a16="http://schemas.microsoft.com/office/drawing/2014/main" id="{476A187C-B306-40EE-B271-E01D3764A2A5}"/>
              </a:ext>
            </a:extLst>
          </p:cNvPr>
          <p:cNvGrpSpPr/>
          <p:nvPr/>
        </p:nvGrpSpPr>
        <p:grpSpPr>
          <a:xfrm>
            <a:off x="3165426" y="753810"/>
            <a:ext cx="8430880" cy="2147580"/>
            <a:chOff x="3190018" y="754255"/>
            <a:chExt cx="8430880" cy="2147580"/>
          </a:xfrm>
        </p:grpSpPr>
        <p:grpSp>
          <p:nvGrpSpPr>
            <p:cNvPr id="8" name="Group 4">
              <a:extLst>
                <a:ext uri="{FF2B5EF4-FFF2-40B4-BE49-F238E27FC236}">
                  <a16:creationId xmlns:a16="http://schemas.microsoft.com/office/drawing/2014/main" id="{F5979E0F-E94C-40F3-8EE5-4C3F69CA5B5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90018" y="754255"/>
              <a:ext cx="8429625" cy="2085975"/>
              <a:chOff x="2015" y="480"/>
              <a:chExt cx="5310" cy="1314"/>
            </a:xfrm>
          </p:grpSpPr>
          <p:sp>
            <p:nvSpPr>
              <p:cNvPr id="9" name="AutoShape 3">
                <a:extLst>
                  <a:ext uri="{FF2B5EF4-FFF2-40B4-BE49-F238E27FC236}">
                    <a16:creationId xmlns:a16="http://schemas.microsoft.com/office/drawing/2014/main" id="{455AF94C-EC0D-48CB-9EDB-06BD3568719F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015" y="480"/>
                <a:ext cx="5225" cy="1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" name="Line 5">
                <a:extLst>
                  <a:ext uri="{FF2B5EF4-FFF2-40B4-BE49-F238E27FC236}">
                    <a16:creationId xmlns:a16="http://schemas.microsoft.com/office/drawing/2014/main" id="{74FC92B6-466A-47DB-AE08-E1D856DA38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3" y="1320"/>
                <a:ext cx="18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">
                <a:extLst>
                  <a:ext uri="{FF2B5EF4-FFF2-40B4-BE49-F238E27FC236}">
                    <a16:creationId xmlns:a16="http://schemas.microsoft.com/office/drawing/2014/main" id="{37DC44BA-BDDA-4981-A152-C1A00C0F7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734"/>
                <a:ext cx="652" cy="586"/>
              </a:xfrm>
              <a:custGeom>
                <a:avLst/>
                <a:gdLst>
                  <a:gd name="T0" fmla="*/ 0 w 652"/>
                  <a:gd name="T1" fmla="*/ 586 h 586"/>
                  <a:gd name="T2" fmla="*/ 373 w 652"/>
                  <a:gd name="T3" fmla="*/ 0 h 586"/>
                  <a:gd name="T4" fmla="*/ 652 w 652"/>
                  <a:gd name="T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2" h="586">
                    <a:moveTo>
                      <a:pt x="0" y="586"/>
                    </a:moveTo>
                    <a:lnTo>
                      <a:pt x="373" y="0"/>
                    </a:lnTo>
                    <a:lnTo>
                      <a:pt x="652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7">
                <a:extLst>
                  <a:ext uri="{FF2B5EF4-FFF2-40B4-BE49-F238E27FC236}">
                    <a16:creationId xmlns:a16="http://schemas.microsoft.com/office/drawing/2014/main" id="{CBF51A3C-316B-4754-9808-8CE4F453A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88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8">
                <a:extLst>
                  <a:ext uri="{FF2B5EF4-FFF2-40B4-BE49-F238E27FC236}">
                    <a16:creationId xmlns:a16="http://schemas.microsoft.com/office/drawing/2014/main" id="{A7912C1C-D33D-4EF0-8F40-5D13B273D9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027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9">
                <a:extLst>
                  <a:ext uri="{FF2B5EF4-FFF2-40B4-BE49-F238E27FC236}">
                    <a16:creationId xmlns:a16="http://schemas.microsoft.com/office/drawing/2014/main" id="{308182FA-4147-4020-98AA-673268C139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174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0">
                <a:extLst>
                  <a:ext uri="{FF2B5EF4-FFF2-40B4-BE49-F238E27FC236}">
                    <a16:creationId xmlns:a16="http://schemas.microsoft.com/office/drawing/2014/main" id="{92BA3394-FADB-4B8F-B564-21E0DD9847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132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id="{8917E26B-8834-4B7D-A034-96754C623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880"/>
                <a:ext cx="373" cy="440"/>
              </a:xfrm>
              <a:custGeom>
                <a:avLst/>
                <a:gdLst>
                  <a:gd name="T0" fmla="*/ 373 w 373"/>
                  <a:gd name="T1" fmla="*/ 147 h 440"/>
                  <a:gd name="T2" fmla="*/ 0 w 373"/>
                  <a:gd name="T3" fmla="*/ 440 h 440"/>
                  <a:gd name="T4" fmla="*/ 373 w 373"/>
                  <a:gd name="T5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3" h="440">
                    <a:moveTo>
                      <a:pt x="373" y="147"/>
                    </a:moveTo>
                    <a:lnTo>
                      <a:pt x="0" y="440"/>
                    </a:lnTo>
                    <a:lnTo>
                      <a:pt x="373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id="{1A66D423-A887-4EA8-A941-6FB80C3F8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9" y="1320"/>
                <a:ext cx="37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3">
                <a:extLst>
                  <a:ext uri="{FF2B5EF4-FFF2-40B4-BE49-F238E27FC236}">
                    <a16:creationId xmlns:a16="http://schemas.microsoft.com/office/drawing/2014/main" id="{079B549E-D91B-4193-BB08-7D5EBD9E9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9" y="1174"/>
                <a:ext cx="373" cy="146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4">
                <a:extLst>
                  <a:ext uri="{FF2B5EF4-FFF2-40B4-BE49-F238E27FC236}">
                    <a16:creationId xmlns:a16="http://schemas.microsoft.com/office/drawing/2014/main" id="{81A4E095-C757-4F1A-B2E9-B98BFD3A5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679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15">
                <a:extLst>
                  <a:ext uri="{FF2B5EF4-FFF2-40B4-BE49-F238E27FC236}">
                    <a16:creationId xmlns:a16="http://schemas.microsoft.com/office/drawing/2014/main" id="{9FB35F29-3FD3-4B7E-AFEF-38BAB010E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679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6">
                <a:extLst>
                  <a:ext uri="{FF2B5EF4-FFF2-40B4-BE49-F238E27FC236}">
                    <a16:creationId xmlns:a16="http://schemas.microsoft.com/office/drawing/2014/main" id="{5671A319-B3BF-4D4A-8D24-01898B79C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679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17">
                <a:extLst>
                  <a:ext uri="{FF2B5EF4-FFF2-40B4-BE49-F238E27FC236}">
                    <a16:creationId xmlns:a16="http://schemas.microsoft.com/office/drawing/2014/main" id="{4E55EE2B-8696-4F33-9A1D-182F1A4F9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679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18">
                <a:extLst>
                  <a:ext uri="{FF2B5EF4-FFF2-40B4-BE49-F238E27FC236}">
                    <a16:creationId xmlns:a16="http://schemas.microsoft.com/office/drawing/2014/main" id="{BD3FACBC-177E-4E69-A88C-70A9E54D5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697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9">
                <a:extLst>
                  <a:ext uri="{FF2B5EF4-FFF2-40B4-BE49-F238E27FC236}">
                    <a16:creationId xmlns:a16="http://schemas.microsoft.com/office/drawing/2014/main" id="{50CD1DBD-5A08-4018-A74B-34AE01309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697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20">
                <a:extLst>
                  <a:ext uri="{FF2B5EF4-FFF2-40B4-BE49-F238E27FC236}">
                    <a16:creationId xmlns:a16="http://schemas.microsoft.com/office/drawing/2014/main" id="{F466F3C0-3F73-48B5-9D07-4E5393906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21">
                <a:extLst>
                  <a:ext uri="{FF2B5EF4-FFF2-40B4-BE49-F238E27FC236}">
                    <a16:creationId xmlns:a16="http://schemas.microsoft.com/office/drawing/2014/main" id="{9774EEA4-0E00-48E9-A596-D2D1CC3CD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Rectangle 22">
                <a:extLst>
                  <a:ext uri="{FF2B5EF4-FFF2-40B4-BE49-F238E27FC236}">
                    <a16:creationId xmlns:a16="http://schemas.microsoft.com/office/drawing/2014/main" id="{7DFC5B75-43D2-4106-9E4E-27B3CCEB2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23">
                <a:extLst>
                  <a:ext uri="{FF2B5EF4-FFF2-40B4-BE49-F238E27FC236}">
                    <a16:creationId xmlns:a16="http://schemas.microsoft.com/office/drawing/2014/main" id="{0D1E0B37-5D76-4F54-9754-1D4DE3ADA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24">
                <a:extLst>
                  <a:ext uri="{FF2B5EF4-FFF2-40B4-BE49-F238E27FC236}">
                    <a16:creationId xmlns:a16="http://schemas.microsoft.com/office/drawing/2014/main" id="{0B43064F-805F-4F02-A6D0-B99812DA2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842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25">
                <a:extLst>
                  <a:ext uri="{FF2B5EF4-FFF2-40B4-BE49-F238E27FC236}">
                    <a16:creationId xmlns:a16="http://schemas.microsoft.com/office/drawing/2014/main" id="{3AF02D21-0500-42BF-A0D7-0E81B6849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842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26">
                <a:extLst>
                  <a:ext uri="{FF2B5EF4-FFF2-40B4-BE49-F238E27FC236}">
                    <a16:creationId xmlns:a16="http://schemas.microsoft.com/office/drawing/2014/main" id="{9361A463-D060-4724-A251-44845EF47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Rectangle 27">
                <a:extLst>
                  <a:ext uri="{FF2B5EF4-FFF2-40B4-BE49-F238E27FC236}">
                    <a16:creationId xmlns:a16="http://schemas.microsoft.com/office/drawing/2014/main" id="{FCA832E5-03E9-417A-A8F4-9AE4099B2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Rectangle 28">
                <a:extLst>
                  <a:ext uri="{FF2B5EF4-FFF2-40B4-BE49-F238E27FC236}">
                    <a16:creationId xmlns:a16="http://schemas.microsoft.com/office/drawing/2014/main" id="{EBFBA936-05D7-4353-8548-18585197E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824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29">
                <a:extLst>
                  <a:ext uri="{FF2B5EF4-FFF2-40B4-BE49-F238E27FC236}">
                    <a16:creationId xmlns:a16="http://schemas.microsoft.com/office/drawing/2014/main" id="{A9242E65-B352-4525-93A6-0B1ECA032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824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30">
                <a:extLst>
                  <a:ext uri="{FF2B5EF4-FFF2-40B4-BE49-F238E27FC236}">
                    <a16:creationId xmlns:a16="http://schemas.microsoft.com/office/drawing/2014/main" id="{B066CE6E-9E31-4FCD-844F-43F7BC7F5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842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31">
                <a:extLst>
                  <a:ext uri="{FF2B5EF4-FFF2-40B4-BE49-F238E27FC236}">
                    <a16:creationId xmlns:a16="http://schemas.microsoft.com/office/drawing/2014/main" id="{186DA746-61AB-4336-A7FB-950458217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842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32">
                <a:extLst>
                  <a:ext uri="{FF2B5EF4-FFF2-40B4-BE49-F238E27FC236}">
                    <a16:creationId xmlns:a16="http://schemas.microsoft.com/office/drawing/2014/main" id="{EF42DE07-846E-4719-9362-42B0161E8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Rectangle 33">
                <a:extLst>
                  <a:ext uri="{FF2B5EF4-FFF2-40B4-BE49-F238E27FC236}">
                    <a16:creationId xmlns:a16="http://schemas.microsoft.com/office/drawing/2014/main" id="{46FB8177-0E35-4C6D-844D-4CBE79146D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34">
                <a:extLst>
                  <a:ext uri="{FF2B5EF4-FFF2-40B4-BE49-F238E27FC236}">
                    <a16:creationId xmlns:a16="http://schemas.microsoft.com/office/drawing/2014/main" id="{6F2DDB73-450C-4732-A0FF-F31594F09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5">
                <a:extLst>
                  <a:ext uri="{FF2B5EF4-FFF2-40B4-BE49-F238E27FC236}">
                    <a16:creationId xmlns:a16="http://schemas.microsoft.com/office/drawing/2014/main" id="{AF887938-54E1-4C35-814B-0C4A660C4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36">
                <a:extLst>
                  <a:ext uri="{FF2B5EF4-FFF2-40B4-BE49-F238E27FC236}">
                    <a16:creationId xmlns:a16="http://schemas.microsoft.com/office/drawing/2014/main" id="{846BB02E-1571-4659-9E4B-1354004B0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990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37">
                <a:extLst>
                  <a:ext uri="{FF2B5EF4-FFF2-40B4-BE49-F238E27FC236}">
                    <a16:creationId xmlns:a16="http://schemas.microsoft.com/office/drawing/2014/main" id="{C9A391F7-CAC2-496C-AA82-28568A5FB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990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38">
                <a:extLst>
                  <a:ext uri="{FF2B5EF4-FFF2-40B4-BE49-F238E27FC236}">
                    <a16:creationId xmlns:a16="http://schemas.microsoft.com/office/drawing/2014/main" id="{8064BB9B-C1BC-4ECA-8B92-15CFFACD3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39">
                <a:extLst>
                  <a:ext uri="{FF2B5EF4-FFF2-40B4-BE49-F238E27FC236}">
                    <a16:creationId xmlns:a16="http://schemas.microsoft.com/office/drawing/2014/main" id="{D3ADDA66-7D7C-426B-AF7C-8F3F07249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40">
                <a:extLst>
                  <a:ext uri="{FF2B5EF4-FFF2-40B4-BE49-F238E27FC236}">
                    <a16:creationId xmlns:a16="http://schemas.microsoft.com/office/drawing/2014/main" id="{09A4E86D-98E7-4196-93B1-28C851032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972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41">
                <a:extLst>
                  <a:ext uri="{FF2B5EF4-FFF2-40B4-BE49-F238E27FC236}">
                    <a16:creationId xmlns:a16="http://schemas.microsoft.com/office/drawing/2014/main" id="{12A03077-9E8E-4791-8CD9-0A60000A4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972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42">
                <a:extLst>
                  <a:ext uri="{FF2B5EF4-FFF2-40B4-BE49-F238E27FC236}">
                    <a16:creationId xmlns:a16="http://schemas.microsoft.com/office/drawing/2014/main" id="{058FF486-A49A-4350-BC82-C2D044618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990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43">
                <a:extLst>
                  <a:ext uri="{FF2B5EF4-FFF2-40B4-BE49-F238E27FC236}">
                    <a16:creationId xmlns:a16="http://schemas.microsoft.com/office/drawing/2014/main" id="{A5C8E5A3-600F-448C-A11A-6E940F9A8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990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Rectangle 44">
                <a:extLst>
                  <a:ext uri="{FF2B5EF4-FFF2-40B4-BE49-F238E27FC236}">
                    <a16:creationId xmlns:a16="http://schemas.microsoft.com/office/drawing/2014/main" id="{C32BB085-0C48-4C14-9DB0-6D751FB6B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45">
                <a:extLst>
                  <a:ext uri="{FF2B5EF4-FFF2-40B4-BE49-F238E27FC236}">
                    <a16:creationId xmlns:a16="http://schemas.microsoft.com/office/drawing/2014/main" id="{96093EC3-43A2-4465-AB0A-26A00858A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46">
                <a:extLst>
                  <a:ext uri="{FF2B5EF4-FFF2-40B4-BE49-F238E27FC236}">
                    <a16:creationId xmlns:a16="http://schemas.microsoft.com/office/drawing/2014/main" id="{D8B5010A-9CD8-496D-9113-061A0781F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47">
                <a:extLst>
                  <a:ext uri="{FF2B5EF4-FFF2-40B4-BE49-F238E27FC236}">
                    <a16:creationId xmlns:a16="http://schemas.microsoft.com/office/drawing/2014/main" id="{5E9C432E-F690-491A-9124-5228312CC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48">
                <a:extLst>
                  <a:ext uri="{FF2B5EF4-FFF2-40B4-BE49-F238E27FC236}">
                    <a16:creationId xmlns:a16="http://schemas.microsoft.com/office/drawing/2014/main" id="{1B0F0B39-3EF6-4241-828F-E6E73F932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138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49">
                <a:extLst>
                  <a:ext uri="{FF2B5EF4-FFF2-40B4-BE49-F238E27FC236}">
                    <a16:creationId xmlns:a16="http://schemas.microsoft.com/office/drawing/2014/main" id="{C15BC71F-C631-4D7B-A388-5050E9AA7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138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50">
                <a:extLst>
                  <a:ext uri="{FF2B5EF4-FFF2-40B4-BE49-F238E27FC236}">
                    <a16:creationId xmlns:a16="http://schemas.microsoft.com/office/drawing/2014/main" id="{9CF32C38-0F66-4689-B4FC-43147652D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51">
                <a:extLst>
                  <a:ext uri="{FF2B5EF4-FFF2-40B4-BE49-F238E27FC236}">
                    <a16:creationId xmlns:a16="http://schemas.microsoft.com/office/drawing/2014/main" id="{019190F9-4B12-4382-9AAC-14C82E9EB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Rectangle 52">
                <a:extLst>
                  <a:ext uri="{FF2B5EF4-FFF2-40B4-BE49-F238E27FC236}">
                    <a16:creationId xmlns:a16="http://schemas.microsoft.com/office/drawing/2014/main" id="{26E54DAF-78A9-42E7-9FE6-66778DC81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Rectangle 53">
                <a:extLst>
                  <a:ext uri="{FF2B5EF4-FFF2-40B4-BE49-F238E27FC236}">
                    <a16:creationId xmlns:a16="http://schemas.microsoft.com/office/drawing/2014/main" id="{5C6C7FAB-1D6D-4705-AA06-6ED74D213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54">
                <a:extLst>
                  <a:ext uri="{FF2B5EF4-FFF2-40B4-BE49-F238E27FC236}">
                    <a16:creationId xmlns:a16="http://schemas.microsoft.com/office/drawing/2014/main" id="{3F4245AA-9AC7-4E7B-BF54-028A03B09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138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55">
                <a:extLst>
                  <a:ext uri="{FF2B5EF4-FFF2-40B4-BE49-F238E27FC236}">
                    <a16:creationId xmlns:a16="http://schemas.microsoft.com/office/drawing/2014/main" id="{F2592A5B-0953-42E4-B02B-50F82A4F7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138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Rectangle 56">
                <a:extLst>
                  <a:ext uri="{FF2B5EF4-FFF2-40B4-BE49-F238E27FC236}">
                    <a16:creationId xmlns:a16="http://schemas.microsoft.com/office/drawing/2014/main" id="{40AF1AC9-6CC3-430E-88C1-2BF1860C8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Rectangle 57">
                <a:extLst>
                  <a:ext uri="{FF2B5EF4-FFF2-40B4-BE49-F238E27FC236}">
                    <a16:creationId xmlns:a16="http://schemas.microsoft.com/office/drawing/2014/main" id="{2DBAC670-5618-48D6-AE47-903102F48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58">
                <a:extLst>
                  <a:ext uri="{FF2B5EF4-FFF2-40B4-BE49-F238E27FC236}">
                    <a16:creationId xmlns:a16="http://schemas.microsoft.com/office/drawing/2014/main" id="{757377B8-28B5-49C3-8D59-BA3BD2B5F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120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Rectangle 59">
                <a:extLst>
                  <a:ext uri="{FF2B5EF4-FFF2-40B4-BE49-F238E27FC236}">
                    <a16:creationId xmlns:a16="http://schemas.microsoft.com/office/drawing/2014/main" id="{53B610BE-D06F-4F1D-90F3-3A200905E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120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60">
                <a:extLst>
                  <a:ext uri="{FF2B5EF4-FFF2-40B4-BE49-F238E27FC236}">
                    <a16:creationId xmlns:a16="http://schemas.microsoft.com/office/drawing/2014/main" id="{5A50FE71-6C78-40C2-A37D-184609BF0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138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Rectangle 61">
                <a:extLst>
                  <a:ext uri="{FF2B5EF4-FFF2-40B4-BE49-F238E27FC236}">
                    <a16:creationId xmlns:a16="http://schemas.microsoft.com/office/drawing/2014/main" id="{BB551A77-3EF4-443C-9A13-9A555F119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138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Rectangle 62">
                <a:extLst>
                  <a:ext uri="{FF2B5EF4-FFF2-40B4-BE49-F238E27FC236}">
                    <a16:creationId xmlns:a16="http://schemas.microsoft.com/office/drawing/2014/main" id="{5694D541-CE77-4190-A8DB-7099BE791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Rectangle 63">
                <a:extLst>
                  <a:ext uri="{FF2B5EF4-FFF2-40B4-BE49-F238E27FC236}">
                    <a16:creationId xmlns:a16="http://schemas.microsoft.com/office/drawing/2014/main" id="{3143859B-EB52-4B7E-9AAD-16AB9F306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Rectangle 64">
                <a:extLst>
                  <a:ext uri="{FF2B5EF4-FFF2-40B4-BE49-F238E27FC236}">
                    <a16:creationId xmlns:a16="http://schemas.microsoft.com/office/drawing/2014/main" id="{87476418-25FD-4569-A497-43B68079D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Rectangle 65">
                <a:extLst>
                  <a:ext uri="{FF2B5EF4-FFF2-40B4-BE49-F238E27FC236}">
                    <a16:creationId xmlns:a16="http://schemas.microsoft.com/office/drawing/2014/main" id="{A1673146-0029-4166-9786-060FA4873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Rectangle 66">
                <a:extLst>
                  <a:ext uri="{FF2B5EF4-FFF2-40B4-BE49-F238E27FC236}">
                    <a16:creationId xmlns:a16="http://schemas.microsoft.com/office/drawing/2014/main" id="{582DF2F3-6558-443E-B9BB-5F014462A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Rectangle 67">
                <a:extLst>
                  <a:ext uri="{FF2B5EF4-FFF2-40B4-BE49-F238E27FC236}">
                    <a16:creationId xmlns:a16="http://schemas.microsoft.com/office/drawing/2014/main" id="{B96332DA-DA25-4531-8C09-B5F306E6A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Rectangle 68">
                <a:extLst>
                  <a:ext uri="{FF2B5EF4-FFF2-40B4-BE49-F238E27FC236}">
                    <a16:creationId xmlns:a16="http://schemas.microsoft.com/office/drawing/2014/main" id="{70EA1506-BFDC-4D2D-BBA9-1035CFC2C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Rectangle 69">
                <a:extLst>
                  <a:ext uri="{FF2B5EF4-FFF2-40B4-BE49-F238E27FC236}">
                    <a16:creationId xmlns:a16="http://schemas.microsoft.com/office/drawing/2014/main" id="{79AEDF8B-B8A6-49EA-9E8D-EAFFDD436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70">
                <a:extLst>
                  <a:ext uri="{FF2B5EF4-FFF2-40B4-BE49-F238E27FC236}">
                    <a16:creationId xmlns:a16="http://schemas.microsoft.com/office/drawing/2014/main" id="{053FB40F-FBEC-47BD-B5B9-1EA69F37A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71">
                <a:extLst>
                  <a:ext uri="{FF2B5EF4-FFF2-40B4-BE49-F238E27FC236}">
                    <a16:creationId xmlns:a16="http://schemas.microsoft.com/office/drawing/2014/main" id="{9708EA17-2A84-459F-BC04-D22A68CF3C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72">
                <a:extLst>
                  <a:ext uri="{FF2B5EF4-FFF2-40B4-BE49-F238E27FC236}">
                    <a16:creationId xmlns:a16="http://schemas.microsoft.com/office/drawing/2014/main" id="{3682C53D-E32D-4E0B-A68C-385C70395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286"/>
                <a:ext cx="129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73">
                <a:extLst>
                  <a:ext uri="{FF2B5EF4-FFF2-40B4-BE49-F238E27FC236}">
                    <a16:creationId xmlns:a16="http://schemas.microsoft.com/office/drawing/2014/main" id="{6950B01C-82E5-413D-949D-96DFB7965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3" y="1286"/>
                <a:ext cx="129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Rectangle 74">
                <a:extLst>
                  <a:ext uri="{FF2B5EF4-FFF2-40B4-BE49-F238E27FC236}">
                    <a16:creationId xmlns:a16="http://schemas.microsoft.com/office/drawing/2014/main" id="{122AF0D4-2EC9-4C23-9532-75B8FC2F1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75">
                <a:extLst>
                  <a:ext uri="{FF2B5EF4-FFF2-40B4-BE49-F238E27FC236}">
                    <a16:creationId xmlns:a16="http://schemas.microsoft.com/office/drawing/2014/main" id="{BFC14901-6131-423B-830A-22CF2F11B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76">
                <a:extLst>
                  <a:ext uri="{FF2B5EF4-FFF2-40B4-BE49-F238E27FC236}">
                    <a16:creationId xmlns:a16="http://schemas.microsoft.com/office/drawing/2014/main" id="{BBDA974D-74BF-473D-9B93-9024DA51A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77">
                <a:extLst>
                  <a:ext uri="{FF2B5EF4-FFF2-40B4-BE49-F238E27FC236}">
                    <a16:creationId xmlns:a16="http://schemas.microsoft.com/office/drawing/2014/main" id="{30305ACD-820C-471E-A04E-EF3659CA5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78">
                <a:extLst>
                  <a:ext uri="{FF2B5EF4-FFF2-40B4-BE49-F238E27FC236}">
                    <a16:creationId xmlns:a16="http://schemas.microsoft.com/office/drawing/2014/main" id="{B65A1285-927E-4DDB-9B60-7D4450A62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79">
                <a:extLst>
                  <a:ext uri="{FF2B5EF4-FFF2-40B4-BE49-F238E27FC236}">
                    <a16:creationId xmlns:a16="http://schemas.microsoft.com/office/drawing/2014/main" id="{3361E3CF-5CC4-46E0-BB14-28F46BA15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5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80">
                <a:extLst>
                  <a:ext uri="{FF2B5EF4-FFF2-40B4-BE49-F238E27FC236}">
                    <a16:creationId xmlns:a16="http://schemas.microsoft.com/office/drawing/2014/main" id="{9FF02E79-9F9B-47CD-BEEE-B8B27B032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8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81">
                <a:extLst>
                  <a:ext uri="{FF2B5EF4-FFF2-40B4-BE49-F238E27FC236}">
                    <a16:creationId xmlns:a16="http://schemas.microsoft.com/office/drawing/2014/main" id="{40311B27-1B36-441F-A51F-9AFE80515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8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Rectangle 82">
                <a:extLst>
                  <a:ext uri="{FF2B5EF4-FFF2-40B4-BE49-F238E27FC236}">
                    <a16:creationId xmlns:a16="http://schemas.microsoft.com/office/drawing/2014/main" id="{B7A25F7D-4269-45A1-BC94-7DE58D8BA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268"/>
                <a:ext cx="29" cy="110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83">
                <a:extLst>
                  <a:ext uri="{FF2B5EF4-FFF2-40B4-BE49-F238E27FC236}">
                    <a16:creationId xmlns:a16="http://schemas.microsoft.com/office/drawing/2014/main" id="{B10DD697-5562-4154-ADB9-88C7E9622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268"/>
                <a:ext cx="29" cy="11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Rectangle 84">
                <a:extLst>
                  <a:ext uri="{FF2B5EF4-FFF2-40B4-BE49-F238E27FC236}">
                    <a16:creationId xmlns:a16="http://schemas.microsoft.com/office/drawing/2014/main" id="{16835952-9395-4F3E-8EE5-E1417B0F2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8" y="1286"/>
                <a:ext cx="130" cy="74"/>
              </a:xfrm>
              <a:prstGeom prst="rect">
                <a:avLst/>
              </a:prstGeom>
              <a:solidFill>
                <a:srgbClr val="8AF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Rectangle 85">
                <a:extLst>
                  <a:ext uri="{FF2B5EF4-FFF2-40B4-BE49-F238E27FC236}">
                    <a16:creationId xmlns:a16="http://schemas.microsoft.com/office/drawing/2014/main" id="{827FEC92-1100-4988-8B14-649A12AE7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8" y="1286"/>
                <a:ext cx="130" cy="7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Rectangle 86">
                <a:extLst>
                  <a:ext uri="{FF2B5EF4-FFF2-40B4-BE49-F238E27FC236}">
                    <a16:creationId xmlns:a16="http://schemas.microsoft.com/office/drawing/2014/main" id="{52851F43-C8B0-4268-B2C2-1789A1C59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Rectangle 87">
                <a:extLst>
                  <a:ext uri="{FF2B5EF4-FFF2-40B4-BE49-F238E27FC236}">
                    <a16:creationId xmlns:a16="http://schemas.microsoft.com/office/drawing/2014/main" id="{7FCEE135-07C8-4837-AC5A-58DC2545A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Rectangle 88">
                <a:extLst>
                  <a:ext uri="{FF2B5EF4-FFF2-40B4-BE49-F238E27FC236}">
                    <a16:creationId xmlns:a16="http://schemas.microsoft.com/office/drawing/2014/main" id="{5E7C7515-3F90-410B-899E-47C5C42BB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Rectangle 89">
                <a:extLst>
                  <a:ext uri="{FF2B5EF4-FFF2-40B4-BE49-F238E27FC236}">
                    <a16:creationId xmlns:a16="http://schemas.microsoft.com/office/drawing/2014/main" id="{4EE2B75B-54EE-45F0-832A-15A17A293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Rectangle 90">
                <a:extLst>
                  <a:ext uri="{FF2B5EF4-FFF2-40B4-BE49-F238E27FC236}">
                    <a16:creationId xmlns:a16="http://schemas.microsoft.com/office/drawing/2014/main" id="{F6F0F31D-9CE0-4D85-9D3C-2BB6BEA00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1283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Rectangle 91">
                <a:extLst>
                  <a:ext uri="{FF2B5EF4-FFF2-40B4-BE49-F238E27FC236}">
                    <a16:creationId xmlns:a16="http://schemas.microsoft.com/office/drawing/2014/main" id="{F998894A-28DF-4665-BA93-37764FD4E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1283"/>
                <a:ext cx="130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Rectangle 92">
                <a:extLst>
                  <a:ext uri="{FF2B5EF4-FFF2-40B4-BE49-F238E27FC236}">
                    <a16:creationId xmlns:a16="http://schemas.microsoft.com/office/drawing/2014/main" id="{6A506F3F-CDBD-4EF2-869D-6DE80E5AD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1265"/>
                <a:ext cx="30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93">
                <a:extLst>
                  <a:ext uri="{FF2B5EF4-FFF2-40B4-BE49-F238E27FC236}">
                    <a16:creationId xmlns:a16="http://schemas.microsoft.com/office/drawing/2014/main" id="{99259008-FE30-42DB-A8AB-975F2E86A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1265"/>
                <a:ext cx="30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94">
                <a:extLst>
                  <a:ext uri="{FF2B5EF4-FFF2-40B4-BE49-F238E27FC236}">
                    <a16:creationId xmlns:a16="http://schemas.microsoft.com/office/drawing/2014/main" id="{8770B6BF-585B-4294-A549-AD9701871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4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Rectangle 95">
                <a:extLst>
                  <a:ext uri="{FF2B5EF4-FFF2-40B4-BE49-F238E27FC236}">
                    <a16:creationId xmlns:a16="http://schemas.microsoft.com/office/drawing/2014/main" id="{221F3204-A0D8-440C-95BD-5270138B4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4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96">
                <a:extLst>
                  <a:ext uri="{FF2B5EF4-FFF2-40B4-BE49-F238E27FC236}">
                    <a16:creationId xmlns:a16="http://schemas.microsoft.com/office/drawing/2014/main" id="{F0E561B1-5673-4515-827B-BCFC1F6F3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6" y="1283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Rectangle 97">
                <a:extLst>
                  <a:ext uri="{FF2B5EF4-FFF2-40B4-BE49-F238E27FC236}">
                    <a16:creationId xmlns:a16="http://schemas.microsoft.com/office/drawing/2014/main" id="{E4EDB841-5531-43C2-A1ED-A83857532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6" y="1283"/>
                <a:ext cx="129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98">
                <a:extLst>
                  <a:ext uri="{FF2B5EF4-FFF2-40B4-BE49-F238E27FC236}">
                    <a16:creationId xmlns:a16="http://schemas.microsoft.com/office/drawing/2014/main" id="{FC3D19F1-60CB-4DA8-BB28-48229DF7F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4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Rectangle 99">
                <a:extLst>
                  <a:ext uri="{FF2B5EF4-FFF2-40B4-BE49-F238E27FC236}">
                    <a16:creationId xmlns:a16="http://schemas.microsoft.com/office/drawing/2014/main" id="{75FBDC66-52DF-4AF4-B572-42697A91F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4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100">
                <a:extLst>
                  <a:ext uri="{FF2B5EF4-FFF2-40B4-BE49-F238E27FC236}">
                    <a16:creationId xmlns:a16="http://schemas.microsoft.com/office/drawing/2014/main" id="{2F15B6DE-37B7-4C78-88E3-7EC3C4EAD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3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Rectangle 101">
                <a:extLst>
                  <a:ext uri="{FF2B5EF4-FFF2-40B4-BE49-F238E27FC236}">
                    <a16:creationId xmlns:a16="http://schemas.microsoft.com/office/drawing/2014/main" id="{4363080C-E38D-4ABC-84FD-17839C300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3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102">
                <a:extLst>
                  <a:ext uri="{FF2B5EF4-FFF2-40B4-BE49-F238E27FC236}">
                    <a16:creationId xmlns:a16="http://schemas.microsoft.com/office/drawing/2014/main" id="{A788F29F-0BEC-4844-BE94-BCA465EF6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5" y="1283"/>
                <a:ext cx="129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Rectangle 103">
                <a:extLst>
                  <a:ext uri="{FF2B5EF4-FFF2-40B4-BE49-F238E27FC236}">
                    <a16:creationId xmlns:a16="http://schemas.microsoft.com/office/drawing/2014/main" id="{3C3BA251-7770-4885-9DEE-B4E641B6C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5" y="1283"/>
                <a:ext cx="129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Rectangle 104">
                <a:extLst>
                  <a:ext uri="{FF2B5EF4-FFF2-40B4-BE49-F238E27FC236}">
                    <a16:creationId xmlns:a16="http://schemas.microsoft.com/office/drawing/2014/main" id="{F3FF13D9-05E9-4F54-80A5-03DC811D6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2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105">
                <a:extLst>
                  <a:ext uri="{FF2B5EF4-FFF2-40B4-BE49-F238E27FC236}">
                    <a16:creationId xmlns:a16="http://schemas.microsoft.com/office/drawing/2014/main" id="{4772A5B3-E8A2-498C-9888-718915CDA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2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Rectangle 106">
                <a:extLst>
                  <a:ext uri="{FF2B5EF4-FFF2-40B4-BE49-F238E27FC236}">
                    <a16:creationId xmlns:a16="http://schemas.microsoft.com/office/drawing/2014/main" id="{F913E797-E04F-4350-95B5-50C9B04E8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1265"/>
                <a:ext cx="29" cy="110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Rectangle 107">
                <a:extLst>
                  <a:ext uri="{FF2B5EF4-FFF2-40B4-BE49-F238E27FC236}">
                    <a16:creationId xmlns:a16="http://schemas.microsoft.com/office/drawing/2014/main" id="{C2EA3FBE-819C-437C-93DB-7BB1F42DE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1265"/>
                <a:ext cx="2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108">
                <a:extLst>
                  <a:ext uri="{FF2B5EF4-FFF2-40B4-BE49-F238E27FC236}">
                    <a16:creationId xmlns:a16="http://schemas.microsoft.com/office/drawing/2014/main" id="{AA555D91-52BA-431D-9DA1-05EF108A6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1283"/>
                <a:ext cx="130" cy="74"/>
              </a:xfrm>
              <a:prstGeom prst="rect">
                <a:avLst/>
              </a:prstGeom>
              <a:solidFill>
                <a:srgbClr val="FB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Rectangle 109">
                <a:extLst>
                  <a:ext uri="{FF2B5EF4-FFF2-40B4-BE49-F238E27FC236}">
                    <a16:creationId xmlns:a16="http://schemas.microsoft.com/office/drawing/2014/main" id="{17FE95CE-AAA3-4DBA-898A-728A37CA1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1283"/>
                <a:ext cx="130" cy="7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Line 110">
                <a:extLst>
                  <a:ext uri="{FF2B5EF4-FFF2-40B4-BE49-F238E27FC236}">
                    <a16:creationId xmlns:a16="http://schemas.microsoft.com/office/drawing/2014/main" id="{E1CA0CE0-6748-4745-8FD4-9DD6E2594C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880"/>
                <a:ext cx="60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Line 111">
                <a:extLst>
                  <a:ext uri="{FF2B5EF4-FFF2-40B4-BE49-F238E27FC236}">
                    <a16:creationId xmlns:a16="http://schemas.microsoft.com/office/drawing/2014/main" id="{1CFDCE6C-3492-479C-B684-540FBDE10F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734"/>
                <a:ext cx="81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112">
                <a:extLst>
                  <a:ext uri="{FF2B5EF4-FFF2-40B4-BE49-F238E27FC236}">
                    <a16:creationId xmlns:a16="http://schemas.microsoft.com/office/drawing/2014/main" id="{72CC6D32-F054-43E2-9F90-89D8FCDEFA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027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Line 113">
                <a:extLst>
                  <a:ext uri="{FF2B5EF4-FFF2-40B4-BE49-F238E27FC236}">
                    <a16:creationId xmlns:a16="http://schemas.microsoft.com/office/drawing/2014/main" id="{6BFF3ACE-6007-4C7F-A49A-8A1BEFAF46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027"/>
                <a:ext cx="60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Line 114">
                <a:extLst>
                  <a:ext uri="{FF2B5EF4-FFF2-40B4-BE49-F238E27FC236}">
                    <a16:creationId xmlns:a16="http://schemas.microsoft.com/office/drawing/2014/main" id="{A4E05139-0317-4787-AD79-6151BE9A66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2" y="1174"/>
                <a:ext cx="37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115">
                <a:extLst>
                  <a:ext uri="{FF2B5EF4-FFF2-40B4-BE49-F238E27FC236}">
                    <a16:creationId xmlns:a16="http://schemas.microsoft.com/office/drawing/2014/main" id="{21AE8305-5819-49EC-AFAA-CA04F26DFD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5" y="1320"/>
                <a:ext cx="140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116">
                <a:extLst>
                  <a:ext uri="{FF2B5EF4-FFF2-40B4-BE49-F238E27FC236}">
                    <a16:creationId xmlns:a16="http://schemas.microsoft.com/office/drawing/2014/main" id="{3112522D-7E1D-4411-B1BE-2692682381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88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117">
                <a:extLst>
                  <a:ext uri="{FF2B5EF4-FFF2-40B4-BE49-F238E27FC236}">
                    <a16:creationId xmlns:a16="http://schemas.microsoft.com/office/drawing/2014/main" id="{1DE62FBD-419C-4E27-8A19-E550AF202A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118">
                <a:extLst>
                  <a:ext uri="{FF2B5EF4-FFF2-40B4-BE49-F238E27FC236}">
                    <a16:creationId xmlns:a16="http://schemas.microsoft.com/office/drawing/2014/main" id="{F4253A57-35A0-48D8-BAAB-6E564764E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119">
                <a:extLst>
                  <a:ext uri="{FF2B5EF4-FFF2-40B4-BE49-F238E27FC236}">
                    <a16:creationId xmlns:a16="http://schemas.microsoft.com/office/drawing/2014/main" id="{2775A1FA-A181-4B74-9058-F5580E812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7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120">
                <a:extLst>
                  <a:ext uri="{FF2B5EF4-FFF2-40B4-BE49-F238E27FC236}">
                    <a16:creationId xmlns:a16="http://schemas.microsoft.com/office/drawing/2014/main" id="{0AE5237F-0E4B-429B-899B-119A18B74F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0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121">
                <a:extLst>
                  <a:ext uri="{FF2B5EF4-FFF2-40B4-BE49-F238E27FC236}">
                    <a16:creationId xmlns:a16="http://schemas.microsoft.com/office/drawing/2014/main" id="{F1569660-20DD-4114-B25D-ED19F4F7F9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2" y="1320"/>
                <a:ext cx="46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122">
                <a:extLst>
                  <a:ext uri="{FF2B5EF4-FFF2-40B4-BE49-F238E27FC236}">
                    <a16:creationId xmlns:a16="http://schemas.microsoft.com/office/drawing/2014/main" id="{A90EA0F6-25DF-406F-A017-D3BCAC9205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73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Line 123">
                <a:extLst>
                  <a:ext uri="{FF2B5EF4-FFF2-40B4-BE49-F238E27FC236}">
                    <a16:creationId xmlns:a16="http://schemas.microsoft.com/office/drawing/2014/main" id="{CA0D27CA-5430-4858-8D35-D0694250D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99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124">
                <a:extLst>
                  <a:ext uri="{FF2B5EF4-FFF2-40B4-BE49-F238E27FC236}">
                    <a16:creationId xmlns:a16="http://schemas.microsoft.com/office/drawing/2014/main" id="{79B42B98-1D8B-4ED4-8588-3C8A1B6798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9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125">
                <a:extLst>
                  <a:ext uri="{FF2B5EF4-FFF2-40B4-BE49-F238E27FC236}">
                    <a16:creationId xmlns:a16="http://schemas.microsoft.com/office/drawing/2014/main" id="{60988953-3141-4D34-AC3A-C431689FD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70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Rectangle 126">
                <a:extLst>
                  <a:ext uri="{FF2B5EF4-FFF2-40B4-BE49-F238E27FC236}">
                    <a16:creationId xmlns:a16="http://schemas.microsoft.com/office/drawing/2014/main" id="{79D69571-4B58-4955-A842-03C345F0F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70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127">
                <a:extLst>
                  <a:ext uri="{FF2B5EF4-FFF2-40B4-BE49-F238E27FC236}">
                    <a16:creationId xmlns:a16="http://schemas.microsoft.com/office/drawing/2014/main" id="{232D0C35-46FD-494B-88D3-58869FCE1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846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Rectangle 128">
                <a:extLst>
                  <a:ext uri="{FF2B5EF4-FFF2-40B4-BE49-F238E27FC236}">
                    <a16:creationId xmlns:a16="http://schemas.microsoft.com/office/drawing/2014/main" id="{742046F9-3028-4A95-B0A9-B9BCC387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846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Rectangle 129">
                <a:extLst>
                  <a:ext uri="{FF2B5EF4-FFF2-40B4-BE49-F238E27FC236}">
                    <a16:creationId xmlns:a16="http://schemas.microsoft.com/office/drawing/2014/main" id="{003D545D-B3AC-4767-8CF8-5644D12A6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99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Rectangle 130">
                <a:extLst>
                  <a:ext uri="{FF2B5EF4-FFF2-40B4-BE49-F238E27FC236}">
                    <a16:creationId xmlns:a16="http://schemas.microsoft.com/office/drawing/2014/main" id="{2564776D-CD34-4481-9441-D20DBB560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99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131">
                <a:extLst>
                  <a:ext uri="{FF2B5EF4-FFF2-40B4-BE49-F238E27FC236}">
                    <a16:creationId xmlns:a16="http://schemas.microsoft.com/office/drawing/2014/main" id="{66964D52-8AA1-4E32-9FE9-B754DB878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136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Rectangle 132">
                <a:extLst>
                  <a:ext uri="{FF2B5EF4-FFF2-40B4-BE49-F238E27FC236}">
                    <a16:creationId xmlns:a16="http://schemas.microsoft.com/office/drawing/2014/main" id="{2ACC0A86-9AA4-4CD1-9060-7C6AA15D8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136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133">
                <a:extLst>
                  <a:ext uri="{FF2B5EF4-FFF2-40B4-BE49-F238E27FC236}">
                    <a16:creationId xmlns:a16="http://schemas.microsoft.com/office/drawing/2014/main" id="{225E291F-E80F-4A5B-8D32-318CE8390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281"/>
                <a:ext cx="185" cy="66"/>
              </a:xfrm>
              <a:prstGeom prst="rect">
                <a:avLst/>
              </a:prstGeom>
              <a:solidFill>
                <a:srgbClr val="67E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Rectangle 134">
                <a:extLst>
                  <a:ext uri="{FF2B5EF4-FFF2-40B4-BE49-F238E27FC236}">
                    <a16:creationId xmlns:a16="http://schemas.microsoft.com/office/drawing/2014/main" id="{889D0F94-85CD-41A5-8284-A0C7FC032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281"/>
                <a:ext cx="185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35">
                <a:extLst>
                  <a:ext uri="{FF2B5EF4-FFF2-40B4-BE49-F238E27FC236}">
                    <a16:creationId xmlns:a16="http://schemas.microsoft.com/office/drawing/2014/main" id="{E091A896-3829-4AF7-9B27-72A589BD2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8" y="75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36">
                <a:extLst>
                  <a:ext uri="{FF2B5EF4-FFF2-40B4-BE49-F238E27FC236}">
                    <a16:creationId xmlns:a16="http://schemas.microsoft.com/office/drawing/2014/main" id="{A40C728D-E9B8-4C51-9540-632AC22EF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042"/>
                <a:ext cx="724" cy="571"/>
              </a:xfrm>
              <a:custGeom>
                <a:avLst/>
                <a:gdLst>
                  <a:gd name="T0" fmla="*/ 0 w 724"/>
                  <a:gd name="T1" fmla="*/ 3 h 571"/>
                  <a:gd name="T2" fmla="*/ 721 w 724"/>
                  <a:gd name="T3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4" h="571">
                    <a:moveTo>
                      <a:pt x="0" y="3"/>
                    </a:moveTo>
                    <a:cubicBezTo>
                      <a:pt x="401" y="0"/>
                      <a:pt x="724" y="254"/>
                      <a:pt x="721" y="571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37">
                <a:extLst>
                  <a:ext uri="{FF2B5EF4-FFF2-40B4-BE49-F238E27FC236}">
                    <a16:creationId xmlns:a16="http://schemas.microsoft.com/office/drawing/2014/main" id="{91214418-55AA-426D-A23C-200624E1C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187"/>
                <a:ext cx="542" cy="426"/>
              </a:xfrm>
              <a:custGeom>
                <a:avLst/>
                <a:gdLst>
                  <a:gd name="T0" fmla="*/ 0 w 542"/>
                  <a:gd name="T1" fmla="*/ 5 h 426"/>
                  <a:gd name="T2" fmla="*/ 536 w 542"/>
                  <a:gd name="T3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2" h="426">
                    <a:moveTo>
                      <a:pt x="0" y="5"/>
                    </a:moveTo>
                    <a:cubicBezTo>
                      <a:pt x="303" y="0"/>
                      <a:pt x="542" y="188"/>
                      <a:pt x="536" y="426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38">
                <a:extLst>
                  <a:ext uri="{FF2B5EF4-FFF2-40B4-BE49-F238E27FC236}">
                    <a16:creationId xmlns:a16="http://schemas.microsoft.com/office/drawing/2014/main" id="{04AFF627-FF58-44C6-99CD-93E0DB932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332"/>
                <a:ext cx="352" cy="277"/>
              </a:xfrm>
              <a:custGeom>
                <a:avLst/>
                <a:gdLst>
                  <a:gd name="T0" fmla="*/ 0 w 352"/>
                  <a:gd name="T1" fmla="*/ 6 h 277"/>
                  <a:gd name="T2" fmla="*/ 344 w 352"/>
                  <a:gd name="T3" fmla="*/ 277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52" h="277">
                    <a:moveTo>
                      <a:pt x="0" y="6"/>
                    </a:moveTo>
                    <a:cubicBezTo>
                      <a:pt x="198" y="0"/>
                      <a:pt x="352" y="121"/>
                      <a:pt x="344" y="277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Rectangle 139">
                <a:extLst>
                  <a:ext uri="{FF2B5EF4-FFF2-40B4-BE49-F238E27FC236}">
                    <a16:creationId xmlns:a16="http://schemas.microsoft.com/office/drawing/2014/main" id="{DD17CB76-DEAF-4021-8C84-F0A11B4E5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701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Rectangle 140">
                <a:extLst>
                  <a:ext uri="{FF2B5EF4-FFF2-40B4-BE49-F238E27FC236}">
                    <a16:creationId xmlns:a16="http://schemas.microsoft.com/office/drawing/2014/main" id="{AFCA0187-4EC1-4C91-9AA3-C76A5EF48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701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Rectangle 141">
                <a:extLst>
                  <a:ext uri="{FF2B5EF4-FFF2-40B4-BE49-F238E27FC236}">
                    <a16:creationId xmlns:a16="http://schemas.microsoft.com/office/drawing/2014/main" id="{96A2D75C-E7E6-4F9C-BA6F-21427352B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846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Rectangle 142">
                <a:extLst>
                  <a:ext uri="{FF2B5EF4-FFF2-40B4-BE49-F238E27FC236}">
                    <a16:creationId xmlns:a16="http://schemas.microsoft.com/office/drawing/2014/main" id="{739F3228-2E3E-4E01-B197-63E2E67AC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846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Rectangle 143">
                <a:extLst>
                  <a:ext uri="{FF2B5EF4-FFF2-40B4-BE49-F238E27FC236}">
                    <a16:creationId xmlns:a16="http://schemas.microsoft.com/office/drawing/2014/main" id="{ABE1A20C-98A4-415F-BD7F-6B139E3E6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991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Rectangle 144">
                <a:extLst>
                  <a:ext uri="{FF2B5EF4-FFF2-40B4-BE49-F238E27FC236}">
                    <a16:creationId xmlns:a16="http://schemas.microsoft.com/office/drawing/2014/main" id="{BEA7F292-4538-4FB7-A181-25C38111C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991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Rectangle 145">
                <a:extLst>
                  <a:ext uri="{FF2B5EF4-FFF2-40B4-BE49-F238E27FC236}">
                    <a16:creationId xmlns:a16="http://schemas.microsoft.com/office/drawing/2014/main" id="{70CDFDBB-387B-45DD-A8E6-0A8D6D308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136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Rectangle 146">
                <a:extLst>
                  <a:ext uri="{FF2B5EF4-FFF2-40B4-BE49-F238E27FC236}">
                    <a16:creationId xmlns:a16="http://schemas.microsoft.com/office/drawing/2014/main" id="{3C647AB9-0A2B-4411-813E-BCF25037C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136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Rectangle 147">
                <a:extLst>
                  <a:ext uri="{FF2B5EF4-FFF2-40B4-BE49-F238E27FC236}">
                    <a16:creationId xmlns:a16="http://schemas.microsoft.com/office/drawing/2014/main" id="{C83E518D-2C62-4983-9D0C-2BE622AE4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287"/>
                <a:ext cx="184" cy="66"/>
              </a:xfrm>
              <a:prstGeom prst="rect">
                <a:avLst/>
              </a:prstGeom>
              <a:solidFill>
                <a:srgbClr val="ECF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Rectangle 148">
                <a:extLst>
                  <a:ext uri="{FF2B5EF4-FFF2-40B4-BE49-F238E27FC236}">
                    <a16:creationId xmlns:a16="http://schemas.microsoft.com/office/drawing/2014/main" id="{2ABDB2EF-AD67-42F7-AB70-024FF4C7F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1287"/>
                <a:ext cx="184" cy="66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49">
                <a:extLst>
                  <a:ext uri="{FF2B5EF4-FFF2-40B4-BE49-F238E27FC236}">
                    <a16:creationId xmlns:a16="http://schemas.microsoft.com/office/drawing/2014/main" id="{E7C2C5BF-EA8F-4D02-BC1F-F9CB5C3F8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899"/>
                <a:ext cx="903" cy="710"/>
              </a:xfrm>
              <a:custGeom>
                <a:avLst/>
                <a:gdLst>
                  <a:gd name="T0" fmla="*/ 0 w 903"/>
                  <a:gd name="T1" fmla="*/ 0 h 710"/>
                  <a:gd name="T2" fmla="*/ 903 w 903"/>
                  <a:gd name="T3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03" h="710">
                    <a:moveTo>
                      <a:pt x="0" y="0"/>
                    </a:moveTo>
                    <a:cubicBezTo>
                      <a:pt x="497" y="0"/>
                      <a:pt x="901" y="318"/>
                      <a:pt x="903" y="710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50">
                <a:extLst>
                  <a:ext uri="{FF2B5EF4-FFF2-40B4-BE49-F238E27FC236}">
                    <a16:creationId xmlns:a16="http://schemas.microsoft.com/office/drawing/2014/main" id="{B35FD6CD-8E13-442B-A43C-40225219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739"/>
                <a:ext cx="1103" cy="869"/>
              </a:xfrm>
              <a:custGeom>
                <a:avLst/>
                <a:gdLst>
                  <a:gd name="T0" fmla="*/ 0 w 1103"/>
                  <a:gd name="T1" fmla="*/ 13 h 869"/>
                  <a:gd name="T2" fmla="*/ 1088 w 1103"/>
                  <a:gd name="T3" fmla="*/ 869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03" h="869">
                    <a:moveTo>
                      <a:pt x="0" y="13"/>
                    </a:moveTo>
                    <a:cubicBezTo>
                      <a:pt x="616" y="0"/>
                      <a:pt x="1103" y="383"/>
                      <a:pt x="1088" y="869"/>
                    </a:cubicBezTo>
                  </a:path>
                </a:pathLst>
              </a:custGeom>
              <a:noFill/>
              <a:ln w="19050" cap="rnd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Line 151">
                <a:extLst>
                  <a:ext uri="{FF2B5EF4-FFF2-40B4-BE49-F238E27FC236}">
                    <a16:creationId xmlns:a16="http://schemas.microsoft.com/office/drawing/2014/main" id="{F389228C-38B2-4A5F-8AF5-C5D7054A4A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8" y="88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Line 152">
                <a:extLst>
                  <a:ext uri="{FF2B5EF4-FFF2-40B4-BE49-F238E27FC236}">
                    <a16:creationId xmlns:a16="http://schemas.microsoft.com/office/drawing/2014/main" id="{B60C53FA-DC79-47DF-B284-B5A9C232D5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8" y="1027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Line 153">
                <a:extLst>
                  <a:ext uri="{FF2B5EF4-FFF2-40B4-BE49-F238E27FC236}">
                    <a16:creationId xmlns:a16="http://schemas.microsoft.com/office/drawing/2014/main" id="{754C90D5-4F47-4026-BFC5-810CBB854D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1174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54">
                <a:extLst>
                  <a:ext uri="{FF2B5EF4-FFF2-40B4-BE49-F238E27FC236}">
                    <a16:creationId xmlns:a16="http://schemas.microsoft.com/office/drawing/2014/main" id="{BAC1FCF0-A5A2-4214-9FA6-3EE335C505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1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Line 155">
                <a:extLst>
                  <a:ext uri="{FF2B5EF4-FFF2-40B4-BE49-F238E27FC236}">
                    <a16:creationId xmlns:a16="http://schemas.microsoft.com/office/drawing/2014/main" id="{7A7A0B14-062E-40B2-B201-09C826166A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2" y="1320"/>
                <a:ext cx="4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Line 156">
                <a:extLst>
                  <a:ext uri="{FF2B5EF4-FFF2-40B4-BE49-F238E27FC236}">
                    <a16:creationId xmlns:a16="http://schemas.microsoft.com/office/drawing/2014/main" id="{2820FC74-6870-444B-A337-9296CBE39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320"/>
                <a:ext cx="62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57">
                <a:extLst>
                  <a:ext uri="{FF2B5EF4-FFF2-40B4-BE49-F238E27FC236}">
                    <a16:creationId xmlns:a16="http://schemas.microsoft.com/office/drawing/2014/main" id="{F181275C-DB17-4210-A3EB-45BF7D5B84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174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Line 158">
                <a:extLst>
                  <a:ext uri="{FF2B5EF4-FFF2-40B4-BE49-F238E27FC236}">
                    <a16:creationId xmlns:a16="http://schemas.microsoft.com/office/drawing/2014/main" id="{A800692E-23CE-471D-9C33-0F5D519E0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1027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Line 159">
                <a:extLst>
                  <a:ext uri="{FF2B5EF4-FFF2-40B4-BE49-F238E27FC236}">
                    <a16:creationId xmlns:a16="http://schemas.microsoft.com/office/drawing/2014/main" id="{1A3809CA-B4D6-4552-815E-612EB3B7EA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880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160">
                <a:extLst>
                  <a:ext uri="{FF2B5EF4-FFF2-40B4-BE49-F238E27FC236}">
                    <a16:creationId xmlns:a16="http://schemas.microsoft.com/office/drawing/2014/main" id="{6F66030F-D7E7-4880-96C9-B10DD090F9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0" y="734"/>
                <a:ext cx="183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Line 161">
                <a:extLst>
                  <a:ext uri="{FF2B5EF4-FFF2-40B4-BE49-F238E27FC236}">
                    <a16:creationId xmlns:a16="http://schemas.microsoft.com/office/drawing/2014/main" id="{EB5BC794-62E3-42B6-B577-123AC7FC43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93" y="1315"/>
                <a:ext cx="506" cy="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62">
                <a:extLst>
                  <a:ext uri="{FF2B5EF4-FFF2-40B4-BE49-F238E27FC236}">
                    <a16:creationId xmlns:a16="http://schemas.microsoft.com/office/drawing/2014/main" id="{BAFE4472-84E1-4571-BD18-8A380ABDDE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734"/>
                <a:ext cx="180" cy="58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Line 163">
                <a:extLst>
                  <a:ext uri="{FF2B5EF4-FFF2-40B4-BE49-F238E27FC236}">
                    <a16:creationId xmlns:a16="http://schemas.microsoft.com/office/drawing/2014/main" id="{D827B9B0-43B4-40E0-9C98-2D8A6236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880"/>
                <a:ext cx="180" cy="43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Line 164">
                <a:extLst>
                  <a:ext uri="{FF2B5EF4-FFF2-40B4-BE49-F238E27FC236}">
                    <a16:creationId xmlns:a16="http://schemas.microsoft.com/office/drawing/2014/main" id="{8CA92599-1631-4531-AB5C-2707FA9989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1027"/>
                <a:ext cx="180" cy="2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65">
                <a:extLst>
                  <a:ext uri="{FF2B5EF4-FFF2-40B4-BE49-F238E27FC236}">
                    <a16:creationId xmlns:a16="http://schemas.microsoft.com/office/drawing/2014/main" id="{EB326583-C765-46C5-BED9-9D59D6017A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" y="1174"/>
                <a:ext cx="180" cy="14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166">
                <a:extLst>
                  <a:ext uri="{FF2B5EF4-FFF2-40B4-BE49-F238E27FC236}">
                    <a16:creationId xmlns:a16="http://schemas.microsoft.com/office/drawing/2014/main" id="{C678919A-0686-4A46-8BC9-29E42A48DB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9" y="1315"/>
                <a:ext cx="19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Rectangle 168">
                <a:extLst>
                  <a:ext uri="{FF2B5EF4-FFF2-40B4-BE49-F238E27FC236}">
                    <a16:creationId xmlns:a16="http://schemas.microsoft.com/office/drawing/2014/main" id="{6F7D15BD-3CEA-4128-9FD2-675161B07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625"/>
                <a:ext cx="26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</a:rPr>
                  <a:t>Pass 1 </a:t>
                </a:r>
                <a:endPara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5" name="Rectangle 178">
                <a:extLst>
                  <a:ext uri="{FF2B5EF4-FFF2-40B4-BE49-F238E27FC236}">
                    <a16:creationId xmlns:a16="http://schemas.microsoft.com/office/drawing/2014/main" id="{57914BED-91D2-4E14-B095-1DABC7566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9" y="1378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6" name="Rectangle 179">
                <a:extLst>
                  <a:ext uri="{FF2B5EF4-FFF2-40B4-BE49-F238E27FC236}">
                    <a16:creationId xmlns:a16="http://schemas.microsoft.com/office/drawing/2014/main" id="{E73AE3CB-695C-43EF-AC82-52348EB13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1" y="1396"/>
                <a:ext cx="8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499 MHz Cavities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Rectangle 181">
                <a:extLst>
                  <a:ext uri="{FF2B5EF4-FFF2-40B4-BE49-F238E27FC236}">
                    <a16:creationId xmlns:a16="http://schemas.microsoft.com/office/drawing/2014/main" id="{209E4C06-13B2-4590-A7AF-130AF4C01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387"/>
                <a:ext cx="8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750 MHz Cavities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" name="Rectangle 183">
                <a:extLst>
                  <a:ext uri="{FF2B5EF4-FFF2-40B4-BE49-F238E27FC236}">
                    <a16:creationId xmlns:a16="http://schemas.microsoft.com/office/drawing/2014/main" id="{70E2C1DC-CDB2-4EEF-BDD3-2ECBCB877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0" y="729"/>
                <a:ext cx="68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499 MHz Cavities</a:t>
                </a:r>
                <a:endPara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Rectangle 184">
                <a:extLst>
                  <a:ext uri="{FF2B5EF4-FFF2-40B4-BE49-F238E27FC236}">
                    <a16:creationId xmlns:a16="http://schemas.microsoft.com/office/drawing/2014/main" id="{6598AFD9-69D3-4AB2-9679-B684CB60C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503"/>
                <a:ext cx="642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RF Separators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" name="Rectangle 185">
                <a:extLst>
                  <a:ext uri="{FF2B5EF4-FFF2-40B4-BE49-F238E27FC236}">
                    <a16:creationId xmlns:a16="http://schemas.microsoft.com/office/drawing/2014/main" id="{61ECE6FD-6557-496B-9C4D-9AAC92AA3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02"/>
                <a:ext cx="692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Septa Magnets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Rectangle 186">
                <a:extLst>
                  <a:ext uri="{FF2B5EF4-FFF2-40B4-BE49-F238E27FC236}">
                    <a16:creationId xmlns:a16="http://schemas.microsoft.com/office/drawing/2014/main" id="{7885808A-EE63-48F5-B88C-ED1F3B633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591"/>
                <a:ext cx="499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YAs      YBs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" name="Freeform 187">
                <a:extLst>
                  <a:ext uri="{FF2B5EF4-FFF2-40B4-BE49-F238E27FC236}">
                    <a16:creationId xmlns:a16="http://schemas.microsoft.com/office/drawing/2014/main" id="{1A8C4B2C-B523-4785-9B8C-E490EF3C5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1613"/>
                <a:ext cx="70" cy="55"/>
              </a:xfrm>
              <a:custGeom>
                <a:avLst/>
                <a:gdLst>
                  <a:gd name="T0" fmla="*/ 0 w 70"/>
                  <a:gd name="T1" fmla="*/ 0 h 55"/>
                  <a:gd name="T2" fmla="*/ 70 w 70"/>
                  <a:gd name="T3" fmla="*/ 0 h 55"/>
                  <a:gd name="T4" fmla="*/ 35 w 70"/>
                  <a:gd name="T5" fmla="*/ 55 h 55"/>
                  <a:gd name="T6" fmla="*/ 0 w 70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55">
                    <a:moveTo>
                      <a:pt x="0" y="0"/>
                    </a:moveTo>
                    <a:lnTo>
                      <a:pt x="70" y="0"/>
                    </a:lnTo>
                    <a:lnTo>
                      <a:pt x="35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88">
                <a:extLst>
                  <a:ext uri="{FF2B5EF4-FFF2-40B4-BE49-F238E27FC236}">
                    <a16:creationId xmlns:a16="http://schemas.microsoft.com/office/drawing/2014/main" id="{35AB137D-A78A-4C5A-A01E-020A5DCBD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1613"/>
                <a:ext cx="70" cy="55"/>
              </a:xfrm>
              <a:custGeom>
                <a:avLst/>
                <a:gdLst>
                  <a:gd name="T0" fmla="*/ 0 w 70"/>
                  <a:gd name="T1" fmla="*/ 0 h 55"/>
                  <a:gd name="T2" fmla="*/ 70 w 70"/>
                  <a:gd name="T3" fmla="*/ 0 h 55"/>
                  <a:gd name="T4" fmla="*/ 35 w 70"/>
                  <a:gd name="T5" fmla="*/ 55 h 55"/>
                  <a:gd name="T6" fmla="*/ 0 w 70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55">
                    <a:moveTo>
                      <a:pt x="0" y="0"/>
                    </a:moveTo>
                    <a:lnTo>
                      <a:pt x="70" y="0"/>
                    </a:lnTo>
                    <a:lnTo>
                      <a:pt x="35" y="5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Rectangle 189">
                <a:extLst>
                  <a:ext uri="{FF2B5EF4-FFF2-40B4-BE49-F238E27FC236}">
                    <a16:creationId xmlns:a16="http://schemas.microsoft.com/office/drawing/2014/main" id="{3D1FEBCA-E9E3-4BD8-87E9-90386C853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8" y="1265"/>
                <a:ext cx="279" cy="11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Rectangle 190">
                <a:extLst>
                  <a:ext uri="{FF2B5EF4-FFF2-40B4-BE49-F238E27FC236}">
                    <a16:creationId xmlns:a16="http://schemas.microsoft.com/office/drawing/2014/main" id="{01DA8EF7-BF60-4064-BDDD-9501DE80A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8" y="1265"/>
                <a:ext cx="279" cy="11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191">
                <a:extLst>
                  <a:ext uri="{FF2B5EF4-FFF2-40B4-BE49-F238E27FC236}">
                    <a16:creationId xmlns:a16="http://schemas.microsoft.com/office/drawing/2014/main" id="{E1C9AAFC-7D76-4400-B309-F503625705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77" y="1320"/>
                <a:ext cx="293" cy="12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92">
                <a:extLst>
                  <a:ext uri="{FF2B5EF4-FFF2-40B4-BE49-F238E27FC236}">
                    <a16:creationId xmlns:a16="http://schemas.microsoft.com/office/drawing/2014/main" id="{5133345D-8024-40ED-B19E-C1C437843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77" y="1198"/>
                <a:ext cx="279" cy="12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193">
                <a:extLst>
                  <a:ext uri="{FF2B5EF4-FFF2-40B4-BE49-F238E27FC236}">
                    <a16:creationId xmlns:a16="http://schemas.microsoft.com/office/drawing/2014/main" id="{FB85F738-72C6-42C3-9C40-7311B8BB9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77" y="1320"/>
                <a:ext cx="279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Rectangle 194">
                <a:extLst>
                  <a:ext uri="{FF2B5EF4-FFF2-40B4-BE49-F238E27FC236}">
                    <a16:creationId xmlns:a16="http://schemas.microsoft.com/office/drawing/2014/main" id="{E108BF6C-EDFD-41EF-974A-BD3E1E80E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9" y="1118"/>
                <a:ext cx="31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Hall A</a:t>
                </a:r>
                <a:endPara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4" name="Rectangle 197">
                <a:extLst>
                  <a:ext uri="{FF2B5EF4-FFF2-40B4-BE49-F238E27FC236}">
                    <a16:creationId xmlns:a16="http://schemas.microsoft.com/office/drawing/2014/main" id="{C823973C-9EE0-4EAD-804B-9F91AE747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9" y="1386"/>
                <a:ext cx="562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Lambertson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06" name="Rectangle 194">
              <a:extLst>
                <a:ext uri="{FF2B5EF4-FFF2-40B4-BE49-F238E27FC236}">
                  <a16:creationId xmlns:a16="http://schemas.microsoft.com/office/drawing/2014/main" id="{960F88C8-7829-4E4B-9796-F6232DBF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8776" y="1998662"/>
              <a:ext cx="4921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B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7" name="Rectangle 194">
              <a:extLst>
                <a:ext uri="{FF2B5EF4-FFF2-40B4-BE49-F238E27FC236}">
                  <a16:creationId xmlns:a16="http://schemas.microsoft.com/office/drawing/2014/main" id="{0398299F-F62F-4691-8B0E-EC390BE65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3933" y="2222500"/>
              <a:ext cx="48571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C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8" name="Rectangle 194">
              <a:extLst>
                <a:ext uri="{FF2B5EF4-FFF2-40B4-BE49-F238E27FC236}">
                  <a16:creationId xmlns:a16="http://schemas.microsoft.com/office/drawing/2014/main" id="{A0987A09-39DF-45C6-BBB5-8DBE9D48F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6321" y="2655614"/>
              <a:ext cx="50654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Hall D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9" name="Rectangle 168">
              <a:extLst>
                <a:ext uri="{FF2B5EF4-FFF2-40B4-BE49-F238E27FC236}">
                  <a16:creationId xmlns:a16="http://schemas.microsoft.com/office/drawing/2014/main" id="{4338D5B9-6869-4D24-BCB7-55755EA05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6188" y="1219482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2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3" name="Rectangle 168">
              <a:extLst>
                <a:ext uri="{FF2B5EF4-FFF2-40B4-BE49-F238E27FC236}">
                  <a16:creationId xmlns:a16="http://schemas.microsoft.com/office/drawing/2014/main" id="{98CEA43E-6298-4CAA-A468-EDC07467E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570" y="1921577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5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4" name="Rectangle 168">
              <a:extLst>
                <a:ext uri="{FF2B5EF4-FFF2-40B4-BE49-F238E27FC236}">
                  <a16:creationId xmlns:a16="http://schemas.microsoft.com/office/drawing/2014/main" id="{CE6D4A40-D1BD-45EA-83FB-103F4D33C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7943" y="1693671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4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" name="Rectangle 168">
              <a:extLst>
                <a:ext uri="{FF2B5EF4-FFF2-40B4-BE49-F238E27FC236}">
                  <a16:creationId xmlns:a16="http://schemas.microsoft.com/office/drawing/2014/main" id="{51A42C3E-5F9E-45C2-99DD-D47950F14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301" y="1458463"/>
              <a:ext cx="4249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anose="020F0502020204030204" pitchFamily="34" charset="0"/>
                </a:rPr>
                <a:t>Pass 3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60B9E59-624E-4770-BCC1-26AB25BD7F17}"/>
              </a:ext>
            </a:extLst>
          </p:cNvPr>
          <p:cNvSpPr txBox="1"/>
          <p:nvPr/>
        </p:nvSpPr>
        <p:spPr>
          <a:xfrm>
            <a:off x="3416453" y="2692733"/>
            <a:ext cx="396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IOT Amps Pass 2-5 Horizontal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C91EBF4D-CE2E-4DFE-A4FE-DA3A197B27DE}"/>
              </a:ext>
            </a:extLst>
          </p:cNvPr>
          <p:cNvSpPr txBox="1"/>
          <p:nvPr/>
        </p:nvSpPr>
        <p:spPr>
          <a:xfrm>
            <a:off x="1002337" y="2958711"/>
            <a:ext cx="1943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 SSA Pass 1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27E8992-D214-4609-9BE3-EC7E724AA7C9}"/>
              </a:ext>
            </a:extLst>
          </p:cNvPr>
          <p:cNvSpPr txBox="1"/>
          <p:nvPr/>
        </p:nvSpPr>
        <p:spPr>
          <a:xfrm>
            <a:off x="7913368" y="2688111"/>
            <a:ext cx="396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10 kW SSAs Pass 5 Vertical</a:t>
            </a:r>
          </a:p>
        </p:txBody>
      </p:sp>
    </p:spTree>
    <p:extLst>
      <p:ext uri="{BB962C8B-B14F-4D97-AF65-F5344CB8AC3E}">
        <p14:creationId xmlns:p14="http://schemas.microsoft.com/office/powerpoint/2010/main" val="3920454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 and Energy</a:t>
            </a:r>
          </a:p>
        </p:txBody>
      </p:sp>
      <p:sp>
        <p:nvSpPr>
          <p:cNvPr id="740355" name="Rectangle 1027"/>
          <p:cNvSpPr>
            <a:spLocks noChangeArrowheads="1"/>
          </p:cNvSpPr>
          <p:nvPr/>
        </p:nvSpPr>
        <p:spPr bwMode="auto">
          <a:xfrm>
            <a:off x="-381000" y="2103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eaLnBrk="1" hangingPunct="1"/>
            <a:endParaRPr lang="en-US" sz="1800" b="0"/>
          </a:p>
        </p:txBody>
      </p:sp>
      <p:graphicFrame>
        <p:nvGraphicFramePr>
          <p:cNvPr id="740356" name="Group 10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892623"/>
              </p:ext>
            </p:extLst>
          </p:nvPr>
        </p:nvGraphicFramePr>
        <p:xfrm>
          <a:off x="4114800" y="2368195"/>
          <a:ext cx="6553200" cy="2395781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0768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Energy Pass 1 (GeV)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RF Power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Pass 1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Energy Pass 2 (GeV)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RF Power(W) 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Pass 2  w/ One                    Cavity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Less power needed for Pass 1 (dB)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62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0.86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1.66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-5.71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62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1.16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2.26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973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-5.79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62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2.24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956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4.42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3720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-5.90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2AD04D5-C51F-490B-8BFC-2B92ED823EBF}"/>
              </a:ext>
            </a:extLst>
          </p:cNvPr>
          <p:cNvSpPr txBox="1"/>
          <p:nvPr/>
        </p:nvSpPr>
        <p:spPr>
          <a:xfrm>
            <a:off x="1365069" y="3963756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6 GeV Energy/Power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AF8B28-4C05-410D-9BA6-55632AC91C9C}"/>
              </a:ext>
            </a:extLst>
          </p:cNvPr>
          <p:cNvSpPr txBox="1"/>
          <p:nvPr/>
        </p:nvSpPr>
        <p:spPr>
          <a:xfrm>
            <a:off x="1144088" y="4363866"/>
            <a:ext cx="3045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12 GeV Energy/Power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+mn-lt"/>
                <a:cs typeface="Arial" pitchFamily="34" charset="0"/>
              </a:rPr>
              <a:t>RF Power Requirements</a:t>
            </a:r>
          </a:p>
        </p:txBody>
      </p:sp>
      <p:graphicFrame>
        <p:nvGraphicFramePr>
          <p:cNvPr id="11" name="Group 205">
            <a:extLst>
              <a:ext uri="{FF2B5EF4-FFF2-40B4-BE49-F238E27FC236}">
                <a16:creationId xmlns:a16="http://schemas.microsoft.com/office/drawing/2014/main" id="{0D869100-34AB-448F-AB67-B39509520E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215622"/>
              </p:ext>
            </p:extLst>
          </p:nvPr>
        </p:nvGraphicFramePr>
        <p:xfrm>
          <a:off x="1219200" y="1447800"/>
          <a:ext cx="6477000" cy="3772301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898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2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74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181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1211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 GeV Extraction: RF Power Requirements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(x’ = 200 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mrad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Calculated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21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Pass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Number of Cavities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Energy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(MeV)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Power per Cavity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(W)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7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54864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2281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18288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991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731520" anchor="b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7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54864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4441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18288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939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731520" anchor="b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7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54864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6601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18288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2074</a:t>
                      </a:r>
                      <a:endParaRPr kumimoji="0" lang="en-US" sz="2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R="731520" anchor="b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7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54864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8760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18288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1624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731520" anchor="b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142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54864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10920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18288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1420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731520" anchor="b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F498A20-B3E1-47FA-8BE1-5D0E326F8C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75401"/>
              </p:ext>
            </p:extLst>
          </p:nvPr>
        </p:nvGraphicFramePr>
        <p:xfrm>
          <a:off x="7696200" y="2160654"/>
          <a:ext cx="2946400" cy="3083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>
                  <a:extLst>
                    <a:ext uri="{9D8B030D-6E8A-4147-A177-3AD203B41FA5}">
                      <a16:colId xmlns:a16="http://schemas.microsoft.com/office/drawing/2014/main" val="1950497532"/>
                    </a:ext>
                  </a:extLst>
                </a:gridCol>
              </a:tblGrid>
              <a:tr h="6858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Power Per Cavity (W)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8141765"/>
                  </a:ext>
                </a:extLst>
              </a:tr>
              <a:tr h="47258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657165"/>
                  </a:ext>
                </a:extLst>
              </a:tr>
              <a:tr h="47258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1230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88979432"/>
                  </a:ext>
                </a:extLst>
              </a:tr>
              <a:tr h="4329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2800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3096517"/>
                  </a:ext>
                </a:extLst>
              </a:tr>
              <a:tr h="46378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56845312"/>
                  </a:ext>
                </a:extLst>
              </a:tr>
              <a:tr h="53172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189129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3E2E261-F42F-4164-8CDD-3F891B87243D}"/>
              </a:ext>
            </a:extLst>
          </p:cNvPr>
          <p:cNvSpPr txBox="1"/>
          <p:nvPr/>
        </p:nvSpPr>
        <p:spPr>
          <a:xfrm>
            <a:off x="8305800" y="1645492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Actual</a:t>
            </a:r>
          </a:p>
        </p:txBody>
      </p:sp>
    </p:spTree>
    <p:extLst>
      <p:ext uri="{BB962C8B-B14F-4D97-AF65-F5344CB8AC3E}">
        <p14:creationId xmlns:p14="http://schemas.microsoft.com/office/powerpoint/2010/main" val="1983127583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9586</TotalTime>
  <Pages>1</Pages>
  <Words>1604</Words>
  <Application>Microsoft Office PowerPoint</Application>
  <PresentationFormat>Widescreen</PresentationFormat>
  <Paragraphs>431</Paragraphs>
  <Slides>34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Century Schoolbook</vt:lpstr>
      <vt:lpstr>Comic Sans MS</vt:lpstr>
      <vt:lpstr>Times New Roman</vt:lpstr>
      <vt:lpstr>2_Custom Design</vt:lpstr>
      <vt:lpstr>Worksheet</vt:lpstr>
      <vt:lpstr>Installation Of New Solid-State Amplifiers For CEBAF’s Pass 5 Extraction Cavities </vt:lpstr>
      <vt:lpstr>Outline</vt:lpstr>
      <vt:lpstr>Two Beam Energy Upgrades</vt:lpstr>
      <vt:lpstr>CEBAF Extraction History</vt:lpstr>
      <vt:lpstr>4 - 6 GeV Separator Cavity Power Source</vt:lpstr>
      <vt:lpstr>      20012 – 2014 CEBAF 12 GeV UPGRADE                  </vt:lpstr>
      <vt:lpstr>12 GeV Separator Cavity Power Sources</vt:lpstr>
      <vt:lpstr>Power and Energy</vt:lpstr>
      <vt:lpstr>RF Power Requirements</vt:lpstr>
      <vt:lpstr>Operational Challenges</vt:lpstr>
      <vt:lpstr>Op Challenge #1: Power Limit of Components, Cables &amp; Cavities</vt:lpstr>
      <vt:lpstr>Cable Burns</vt:lpstr>
      <vt:lpstr>Cables – LDF7 &amp; Rigid Line Power Specs</vt:lpstr>
      <vt:lpstr>Op Challenge #2: Single HVPS</vt:lpstr>
      <vt:lpstr> Op Challenge #3 Vector Sum &amp; Resonance Control</vt:lpstr>
      <vt:lpstr>#3 Vector Sum Control</vt:lpstr>
      <vt:lpstr>Op Challenge #4: Cavity to Cavity Phasing</vt:lpstr>
      <vt:lpstr>PowerPoint Presentation</vt:lpstr>
      <vt:lpstr>PowerPoint Presentation</vt:lpstr>
      <vt:lpstr>PowerPoint Presentation</vt:lpstr>
      <vt:lpstr> Rationale For New 750 MHz SSAs</vt:lpstr>
      <vt:lpstr>Planned Separator Cavity Power Sources 2025</vt:lpstr>
      <vt:lpstr>New SSAs &amp; Components</vt:lpstr>
      <vt:lpstr>Summary</vt:lpstr>
      <vt:lpstr>Inside A Separator Cavity</vt:lpstr>
      <vt:lpstr>Inside A Separator Cavity</vt:lpstr>
      <vt:lpstr>IOT vs. Solid State Amp</vt:lpstr>
      <vt:lpstr>Present IOT Amplifiers</vt:lpstr>
      <vt:lpstr>Amplifier Power Requirement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Jefferson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[Enter Presentation Name Here]</dc:title>
  <dc:subject>BESAC</dc:subject>
  <dc:creator>Julie J. Oyer</dc:creator>
  <cp:keywords>Presentation Generic</cp:keywords>
  <cp:lastModifiedBy>Mark Wissmann</cp:lastModifiedBy>
  <cp:revision>413</cp:revision>
  <cp:lastPrinted>2024-09-06T04:10:00Z</cp:lastPrinted>
  <dcterms:created xsi:type="dcterms:W3CDTF">2005-02-01T21:25:50Z</dcterms:created>
  <dcterms:modified xsi:type="dcterms:W3CDTF">2024-09-10T02:00:53Z</dcterms:modified>
</cp:coreProperties>
</file>