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57" r:id="rId3"/>
    <p:sldId id="1224" r:id="rId4"/>
    <p:sldId id="1211" r:id="rId5"/>
    <p:sldId id="1254" r:id="rId6"/>
    <p:sldId id="448" r:id="rId7"/>
    <p:sldId id="1238" r:id="rId8"/>
    <p:sldId id="449" r:id="rId9"/>
    <p:sldId id="1242" r:id="rId10"/>
    <p:sldId id="1243" r:id="rId11"/>
    <p:sldId id="1255" r:id="rId12"/>
    <p:sldId id="1244" r:id="rId13"/>
    <p:sldId id="1252" r:id="rId14"/>
    <p:sldId id="1246" r:id="rId15"/>
    <p:sldId id="1248" r:id="rId16"/>
    <p:sldId id="1247" r:id="rId17"/>
    <p:sldId id="1253" r:id="rId18"/>
    <p:sldId id="1249" r:id="rId19"/>
    <p:sldId id="1250" r:id="rId2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oby, George" initials="TG" lastIdx="1" clrIdx="0">
    <p:extLst>
      <p:ext uri="{19B8F6BF-5375-455C-9EA6-DF929625EA0E}">
        <p15:presenceInfo xmlns:p15="http://schemas.microsoft.com/office/powerpoint/2012/main" userId="S::g0t@ornl.gov::35e518ba-bac7-4259-8e6f-44e76a9177d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FF9E"/>
    <a:srgbClr val="FFA44C"/>
    <a:srgbClr val="FFAE5D"/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4" autoAdjust="0"/>
    <p:restoredTop sz="78613" autoAdjust="0"/>
  </p:normalViewPr>
  <p:slideViewPr>
    <p:cSldViewPr snapToGrid="0">
      <p:cViewPr varScale="1">
        <p:scale>
          <a:sx n="52" d="100"/>
          <a:sy n="52" d="100"/>
        </p:scale>
        <p:origin x="119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27C2F8-2AB8-FED9-44EC-0E909E3D9B4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EAB10B-FDAD-B706-1A67-8B03CF4A29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5EF22-F119-47EB-B32E-3BD21668BB0C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521D58-9051-61C2-A472-2C196F3283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82254E-97F1-B98E-0907-8B7B18AFDC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A99F8-C0BB-4A3B-A4D9-C1844D8D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32252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D5F3E7BA-8DA8-41B7-95CF-B362131AD57A}" type="datetimeFigureOut">
              <a:rPr lang="en-US" smtClean="0"/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582456EF-AB13-4601-A9E5-4298446991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11075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75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133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Multipacting: </a:t>
            </a:r>
          </a:p>
          <a:p>
            <a:pPr lvl="1"/>
            <a:r>
              <a:rPr lang="en-US" dirty="0"/>
              <a:t>Multipaction is a phenomenon where low energy electrons become resonant with an RF field resulting in an exponential multiplication of secondary electrons</a:t>
            </a:r>
          </a:p>
          <a:p>
            <a:pPr lvl="1"/>
            <a:r>
              <a:rPr lang="en-US" dirty="0"/>
              <a:t>Occurs in vacuum &amp; reduces efficiency of the system</a:t>
            </a:r>
          </a:p>
          <a:p>
            <a:pPr lvl="1"/>
            <a:r>
              <a:rPr lang="en-US" dirty="0"/>
              <a:t>Can cause damage due to heating, repeated vacuum bursts and material degradation </a:t>
            </a:r>
          </a:p>
          <a:p>
            <a:r>
              <a:rPr lang="en-US" dirty="0"/>
              <a:t>Best Practices</a:t>
            </a:r>
          </a:p>
          <a:p>
            <a:pPr lvl="1"/>
            <a:r>
              <a:rPr lang="en-US" dirty="0"/>
              <a:t>Material Processing</a:t>
            </a:r>
          </a:p>
          <a:p>
            <a:pPr lvl="1"/>
            <a:r>
              <a:rPr lang="en-US" dirty="0"/>
              <a:t>Ceramic coating (TiN)</a:t>
            </a:r>
          </a:p>
          <a:p>
            <a:pPr lvl="1"/>
            <a:r>
              <a:rPr lang="en-US" dirty="0"/>
              <a:t>Biasing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0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Multipacting Research Ongoing </a:t>
            </a:r>
          </a:p>
          <a:p>
            <a:pPr lvl="1"/>
            <a:r>
              <a:rPr lang="en-US" dirty="0"/>
              <a:t>Several failures in the past</a:t>
            </a:r>
          </a:p>
          <a:p>
            <a:pPr lvl="1"/>
            <a:r>
              <a:rPr lang="en-US" dirty="0"/>
              <a:t>Potential solutions identified</a:t>
            </a:r>
          </a:p>
          <a:p>
            <a:pPr lvl="1"/>
            <a:r>
              <a:rPr lang="en-US" dirty="0"/>
              <a:t>Two papers published</a:t>
            </a:r>
          </a:p>
          <a:p>
            <a:pPr lvl="1"/>
            <a:r>
              <a:rPr lang="en-US" dirty="0"/>
              <a:t>Transitioning to the experimental phase	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767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218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Software Development Tasks: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Camera initialization 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Image Acquisition – Background Frame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Frame streaming 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Background subtraction (OpenCV)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Save or delete threshold </a:t>
            </a:r>
          </a:p>
          <a:p>
            <a:pPr marL="457200" indent="-457200" algn="l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Image &amp; Data saving 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Full Software Testing &amp; Bug Fixes </a:t>
            </a:r>
          </a:p>
          <a:p>
            <a:pPr marL="13716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Frame rate verification</a:t>
            </a:r>
          </a:p>
          <a:p>
            <a:pPr marL="1371600" lvl="2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cs typeface="Times New Roman" panose="02020603050405020304" pitchFamily="18" charset="0"/>
              </a:rPr>
              <a:t>Drop frame rate determination/Shutter Lag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698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1686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2142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27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479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3903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322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7713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4031D8B-25E9-D440-A0B7-53853A82E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1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563" y="1508760"/>
            <a:ext cx="11372771" cy="4047778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82725" indent="-222250">
              <a:buFont typeface="Arial" panose="020B0604020202020204" pitchFamily="34" charset="0"/>
              <a:buChar char="•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1510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5329A-76EE-49E9-83D5-55FE6AC45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99401-90DC-49E6-820C-CE0973D38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0C6B2-CA53-42DA-B323-A2821B8F9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AF410-F192-418D-84C5-2F4F2D872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83B90-DDFA-4726-B3E5-EF4002C7F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1218-F879-44B5-8B47-3671B0DA9A3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3 Content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E667F-4D1E-EA4A-9BD5-F58C1A590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199" y="566928"/>
            <a:ext cx="10537683" cy="862621"/>
          </a:xfrm>
        </p:spPr>
        <p:txBody>
          <a:bodyPr lIns="0" tIns="0" anchor="t">
            <a:normAutofit/>
          </a:bodyPr>
          <a:lstStyle>
            <a:lvl1pPr>
              <a:defRPr sz="2800" b="1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DA66A47-2551-47FC-AF11-56C9D8900AD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895600" y="2022680"/>
            <a:ext cx="3200400" cy="1225296"/>
          </a:xfrm>
          <a:solidFill>
            <a:schemeClr val="accent1"/>
          </a:solidFill>
          <a:ln w="12700">
            <a:solidFill>
              <a:schemeClr val="accent5"/>
            </a:solidFill>
          </a:ln>
        </p:spPr>
        <p:txBody>
          <a:bodyPr anchor="ctr">
            <a:normAutofit/>
          </a:bodyPr>
          <a:lstStyle>
            <a:lvl1pPr algn="ctr">
              <a:defRPr sz="1600"/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46A8B312-3B12-4FB7-8207-99056B6249D0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6107040" y="2022680"/>
            <a:ext cx="3200400" cy="1225296"/>
          </a:xfrm>
          <a:solidFill>
            <a:schemeClr val="accent5"/>
          </a:solidFill>
          <a:ln w="25400">
            <a:solidFill>
              <a:schemeClr val="accent5"/>
            </a:solidFill>
          </a:ln>
        </p:spPr>
        <p:txBody>
          <a:bodyPr lIns="438912" rIns="438912" anchor="ctr"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Click to edit master text style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1889AF3F-A262-4DE7-9C9F-D0730B47D914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895600" y="3470340"/>
            <a:ext cx="3200400" cy="1225296"/>
          </a:xfrm>
          <a:solidFill>
            <a:schemeClr val="accent1"/>
          </a:solidFill>
          <a:ln w="12700">
            <a:solidFill>
              <a:schemeClr val="accent5"/>
            </a:solidFill>
          </a:ln>
        </p:spPr>
        <p:txBody>
          <a:bodyPr anchor="ctr">
            <a:normAutofit/>
          </a:bodyPr>
          <a:lstStyle>
            <a:lvl1pPr algn="ctr">
              <a:defRPr sz="1600"/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43E97BC8-22E4-3141-9608-84A945A42A8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6000" y="3470340"/>
            <a:ext cx="3200400" cy="1225296"/>
          </a:xfrm>
          <a:solidFill>
            <a:schemeClr val="accent5"/>
          </a:solidFill>
          <a:ln w="25400">
            <a:solidFill>
              <a:schemeClr val="accent5"/>
            </a:solidFill>
          </a:ln>
        </p:spPr>
        <p:txBody>
          <a:bodyPr lIns="438912" rIns="438912" anchor="ctr"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Click to edit master text style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F4D375CF-42E3-43DD-814F-AC643A2908FE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895600" y="4922214"/>
            <a:ext cx="3200400" cy="1225296"/>
          </a:xfrm>
          <a:solidFill>
            <a:schemeClr val="accent1"/>
          </a:solidFill>
          <a:ln w="12700">
            <a:solidFill>
              <a:schemeClr val="accent5"/>
            </a:solidFill>
          </a:ln>
        </p:spPr>
        <p:txBody>
          <a:bodyPr anchor="ctr">
            <a:normAutofit/>
          </a:bodyPr>
          <a:lstStyle>
            <a:lvl1pPr algn="ctr">
              <a:defRPr sz="1600"/>
            </a:lvl1pPr>
          </a:lstStyle>
          <a:p>
            <a:r>
              <a:rPr lang="en-US" dirty="0"/>
              <a:t>Click to insert image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1B752F2A-0251-4959-80B1-17743D2F9FE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096000" y="4922214"/>
            <a:ext cx="3200400" cy="1225296"/>
          </a:xfrm>
          <a:solidFill>
            <a:schemeClr val="accent5"/>
          </a:solidFill>
          <a:ln w="25400">
            <a:solidFill>
              <a:schemeClr val="accent5"/>
            </a:solidFill>
          </a:ln>
        </p:spPr>
        <p:txBody>
          <a:bodyPr lIns="438912" rIns="438912" anchor="ctr">
            <a:normAutofit/>
          </a:bodyPr>
          <a:lstStyle>
            <a:lvl1pPr marL="0" indent="0">
              <a:buFontTx/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Click to edit master text style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27BF259-DAF9-B243-B6F0-58E2A58BD7D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z="1200"/>
            </a:lvl1pPr>
          </a:lstStyle>
          <a:p>
            <a:fld id="{A52BEA90-E6BE-45F4-8D5D-C2E01FE3DBC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4697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104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5298622-4D3C-4849-B0FA-4101271A784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2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142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0DD0A2A-0355-AA49-9A3F-AB977E14FC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541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DF833AF-F2DD-B245-B5D3-AAD481D065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9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BAAAD4-FBA9-4334-AA6C-9B74AC2A83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624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6146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01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9297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862842F-612F-3641-9908-4224FD3698B3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405644" y="6452482"/>
            <a:ext cx="2112264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6529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tobygd@ornl.gov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7.sv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emf"/><Relationship Id="rId9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21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28.jp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27.JP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6235267" cy="2086725"/>
          </a:xfrm>
        </p:spPr>
        <p:txBody>
          <a:bodyPr/>
          <a:lstStyle/>
          <a:p>
            <a:r>
              <a:rPr lang="en-US" sz="3600" b="1" dirty="0"/>
              <a:t>Enhanced RF Window Monitoring and Protection at the Spallation Neutron Source (SNS)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736" y="3714808"/>
            <a:ext cx="5519059" cy="2052532"/>
          </a:xfrm>
        </p:spPr>
        <p:txBody>
          <a:bodyPr/>
          <a:lstStyle/>
          <a:p>
            <a:r>
              <a:rPr lang="en-US" dirty="0"/>
              <a:t>George Toby, Sang-ho Kim, Sung-Woo Lee, Haitao Ren, Timothy Miner, John Moss</a:t>
            </a:r>
          </a:p>
          <a:p>
            <a:r>
              <a:rPr lang="en-US" dirty="0">
                <a:solidFill>
                  <a:schemeClr val="bg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tobygd@ornl.gov</a:t>
            </a:r>
            <a:r>
              <a:rPr lang="en-US" dirty="0">
                <a:solidFill>
                  <a:schemeClr val="bg2"/>
                </a:solidFill>
              </a:rPr>
              <a:t> </a:t>
            </a:r>
          </a:p>
          <a:p>
            <a:r>
              <a:rPr lang="en-US" dirty="0"/>
              <a:t>CWRF 2024 - September 9–12, 2024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1C94193-C098-4891-8685-625B2B44592F}"/>
              </a:ext>
            </a:extLst>
          </p:cNvPr>
          <p:cNvGrpSpPr/>
          <p:nvPr/>
        </p:nvGrpSpPr>
        <p:grpSpPr>
          <a:xfrm>
            <a:off x="6664003" y="1467358"/>
            <a:ext cx="3240473" cy="3273716"/>
            <a:chOff x="6945943" y="1033555"/>
            <a:chExt cx="3750440" cy="379951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692D1D6-F7DB-4EAE-A2E7-0C23BFFD7BDE}"/>
                </a:ext>
              </a:extLst>
            </p:cNvPr>
            <p:cNvPicPr preferRelativeResize="0">
              <a:picLocks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92" t="528" r="33679" b="7508"/>
            <a:stretch/>
          </p:blipFill>
          <p:spPr bwMode="auto">
            <a:xfrm>
              <a:off x="6945943" y="1033555"/>
              <a:ext cx="2382192" cy="2382192"/>
            </a:xfrm>
            <a:prstGeom prst="ellipse">
              <a:avLst/>
            </a:prstGeom>
            <a:noFill/>
            <a:ln w="76200">
              <a:solidFill>
                <a:schemeClr val="bg2">
                  <a:lumMod val="95000"/>
                  <a:alpha val="6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11D67B4-642A-4967-9AD9-DBCD297549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95" t="-312" r="11884" b="9963"/>
            <a:stretch/>
          </p:blipFill>
          <p:spPr>
            <a:xfrm>
              <a:off x="8628438" y="1658698"/>
              <a:ext cx="2067945" cy="2067945"/>
            </a:xfrm>
            <a:prstGeom prst="ellipse">
              <a:avLst/>
            </a:prstGeom>
            <a:noFill/>
            <a:ln w="76200">
              <a:solidFill>
                <a:schemeClr val="bg2">
                  <a:lumMod val="95000"/>
                  <a:alpha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7006D60-67D7-4E23-9D79-35FF1DD20D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7" r="16667"/>
            <a:stretch/>
          </p:blipFill>
          <p:spPr>
            <a:xfrm>
              <a:off x="7878631" y="2998273"/>
              <a:ext cx="1834794" cy="1834794"/>
            </a:xfrm>
            <a:prstGeom prst="ellipse">
              <a:avLst/>
            </a:prstGeom>
            <a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6200">
              <a:solidFill>
                <a:schemeClr val="bg2">
                  <a:lumMod val="95000"/>
                  <a:alpha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276874"/>
            <a:ext cx="11201889" cy="616012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The latency/shutter lag of the camera was measured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690B7E4-3BBE-6294-A89A-4C2521800F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582278"/>
              </p:ext>
            </p:extLst>
          </p:nvPr>
        </p:nvGraphicFramePr>
        <p:xfrm>
          <a:off x="394854" y="1255725"/>
          <a:ext cx="11503775" cy="37871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34592">
                  <a:extLst>
                    <a:ext uri="{9D8B030D-6E8A-4147-A177-3AD203B41FA5}">
                      <a16:colId xmlns:a16="http://schemas.microsoft.com/office/drawing/2014/main" val="2562613698"/>
                    </a:ext>
                  </a:extLst>
                </a:gridCol>
                <a:gridCol w="4698980">
                  <a:extLst>
                    <a:ext uri="{9D8B030D-6E8A-4147-A177-3AD203B41FA5}">
                      <a16:colId xmlns:a16="http://schemas.microsoft.com/office/drawing/2014/main" val="1107678005"/>
                    </a:ext>
                  </a:extLst>
                </a:gridCol>
                <a:gridCol w="2970203">
                  <a:extLst>
                    <a:ext uri="{9D8B030D-6E8A-4147-A177-3AD203B41FA5}">
                      <a16:colId xmlns:a16="http://schemas.microsoft.com/office/drawing/2014/main" val="3549039677"/>
                    </a:ext>
                  </a:extLst>
                </a:gridCol>
              </a:tblGrid>
              <a:tr h="54102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Camera Capture Time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Program Recorded Time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Lag Time (mS)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0053833"/>
                  </a:ext>
                </a:extLst>
              </a:tr>
              <a:tr h="541022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entury Gothic" panose="020B0502020202020204" pitchFamily="34" charset="0"/>
                        </a:rPr>
                        <a:t>10:04:21.322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entury Gothic" panose="020B0502020202020204" pitchFamily="34" charset="0"/>
                        </a:rPr>
                        <a:t>10:04:21.521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entury Gothic" panose="020B0502020202020204" pitchFamily="34" charset="0"/>
                        </a:rPr>
                        <a:t>0.199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5080125"/>
                  </a:ext>
                </a:extLst>
              </a:tr>
              <a:tr h="541022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entury Gothic" panose="020B0502020202020204" pitchFamily="34" charset="0"/>
                        </a:rPr>
                        <a:t>10:04:21.546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entury Gothic" panose="020B0502020202020204" pitchFamily="34" charset="0"/>
                        </a:rPr>
                        <a:t>10:04:21.605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entury Gothic" panose="020B0502020202020204" pitchFamily="34" charset="0"/>
                        </a:rPr>
                        <a:t>0.059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5667704"/>
                  </a:ext>
                </a:extLst>
              </a:tr>
              <a:tr h="541022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entury Gothic" panose="020B0502020202020204" pitchFamily="34" charset="0"/>
                        </a:rPr>
                        <a:t>10:04:21.576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entury Gothic" panose="020B0502020202020204" pitchFamily="34" charset="0"/>
                        </a:rPr>
                        <a:t>10:04:21.645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entury Gothic" panose="020B0502020202020204" pitchFamily="34" charset="0"/>
                        </a:rPr>
                        <a:t>0.069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4687517"/>
                  </a:ext>
                </a:extLst>
              </a:tr>
              <a:tr h="541022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entury Gothic" panose="020B0502020202020204" pitchFamily="34" charset="0"/>
                        </a:rPr>
                        <a:t>10:04:21.472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entury Gothic" panose="020B0502020202020204" pitchFamily="34" charset="0"/>
                        </a:rPr>
                        <a:t>10:04:21.685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entury Gothic" panose="020B0502020202020204" pitchFamily="34" charset="0"/>
                        </a:rPr>
                        <a:t>0.213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290131"/>
                  </a:ext>
                </a:extLst>
              </a:tr>
              <a:tr h="541022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entury Gothic" panose="020B0502020202020204" pitchFamily="34" charset="0"/>
                        </a:rPr>
                        <a:t>10:04:21.636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>
                          <a:latin typeface="Century Gothic" panose="020B0502020202020204" pitchFamily="34" charset="0"/>
                        </a:rPr>
                        <a:t>10:04:21.732</a:t>
                      </a:r>
                      <a:endParaRPr lang="en-US" sz="24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latin typeface="Century Gothic" panose="020B0502020202020204" pitchFamily="34" charset="0"/>
                        </a:rPr>
                        <a:t>0.096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6419243"/>
                  </a:ext>
                </a:extLst>
              </a:tr>
              <a:tr h="541022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entury Gothic" panose="020B0502020202020204" pitchFamily="34" charset="0"/>
                        </a:rPr>
                        <a:t>Average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latin typeface="Century Gothic" panose="020B0502020202020204" pitchFamily="34" charset="0"/>
                        </a:rPr>
                        <a:t>0.127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0788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0148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A1132A-859D-EB43-9E0E-7333329A72F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52BEA90-E6BE-45F4-8D5D-C2E01FE3DBCB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41FFED38-16AA-BE72-4105-6177FB496D2D}"/>
              </a:ext>
            </a:extLst>
          </p:cNvPr>
          <p:cNvSpPr txBox="1">
            <a:spLocks/>
          </p:cNvSpPr>
          <p:nvPr/>
        </p:nvSpPr>
        <p:spPr bwMode="auto">
          <a:xfrm>
            <a:off x="5457826" y="1548124"/>
            <a:ext cx="5343522" cy="3625327"/>
          </a:xfrm>
          <a:prstGeom prst="rect">
            <a:avLst/>
          </a:prstGeom>
          <a:solidFill>
            <a:schemeClr val="tx2"/>
          </a:solidFill>
          <a:ln w="25400">
            <a:noFill/>
            <a:miter lim="800000"/>
            <a:headEnd/>
            <a:tailEnd/>
          </a:ln>
        </p:spPr>
        <p:txBody>
          <a:bodyPr vert="horz" wrap="square" lIns="438912" tIns="45720" rIns="438912" bIns="45720" numCol="1" anchor="ctr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Pct val="90000"/>
              <a:buFontTx/>
              <a:buNone/>
              <a:defRPr sz="16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8975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030288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Thermal Imaging Project: </a:t>
            </a:r>
            <a:r>
              <a:rPr lang="en-US" sz="2800" dirty="0"/>
              <a:t>Ceramic Window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C99188-823B-95EF-092D-AF4C43D3B04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0" b="4140"/>
          <a:stretch/>
        </p:blipFill>
        <p:spPr>
          <a:xfrm>
            <a:off x="1390652" y="1548125"/>
            <a:ext cx="4067174" cy="3625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47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0AE07A2C-44DE-6436-5DBF-3007FA34DA17}"/>
              </a:ext>
            </a:extLst>
          </p:cNvPr>
          <p:cNvGrpSpPr/>
          <p:nvPr/>
        </p:nvGrpSpPr>
        <p:grpSpPr>
          <a:xfrm>
            <a:off x="541850" y="1411253"/>
            <a:ext cx="11374419" cy="4960738"/>
            <a:chOff x="0" y="667264"/>
            <a:chExt cx="12184250" cy="5548184"/>
          </a:xfrm>
        </p:grpSpPr>
        <p:pic>
          <p:nvPicPr>
            <p:cNvPr id="6" name="Picture 5" descr="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FE91D081-1848-8ECE-69D1-4841DC4D4D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67264"/>
              <a:ext cx="12184250" cy="554818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7B42519-D466-9354-4FB8-27D677D52976}"/>
                </a:ext>
              </a:extLst>
            </p:cNvPr>
            <p:cNvSpPr txBox="1"/>
            <p:nvPr/>
          </p:nvSpPr>
          <p:spPr>
            <a:xfrm>
              <a:off x="7994822" y="766119"/>
              <a:ext cx="3065263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solidFill>
                    <a:srgbClr val="3B26FF"/>
                  </a:solidFill>
                  <a:latin typeface="Century Gothic" panose="020B0502020202020204" pitchFamily="34" charset="0"/>
                </a:rPr>
                <a:t>Coupler vacuum pressure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2A1E884-91B6-99F1-D51F-EA3ED9E9EA8C}"/>
                </a:ext>
              </a:extLst>
            </p:cNvPr>
            <p:cNvSpPr txBox="1"/>
            <p:nvPr/>
          </p:nvSpPr>
          <p:spPr>
            <a:xfrm>
              <a:off x="8588734" y="2166551"/>
              <a:ext cx="1980198" cy="382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solidFill>
                    <a:srgbClr val="FF0000"/>
                  </a:solidFill>
                  <a:latin typeface="Century Gothic" panose="020B0502020202020204" pitchFamily="34" charset="0"/>
                </a:rPr>
                <a:t>Forward power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633ED3D-C7A1-57E3-3E00-9805448C5DFF}"/>
                </a:ext>
              </a:extLst>
            </p:cNvPr>
            <p:cNvSpPr txBox="1"/>
            <p:nvPr/>
          </p:nvSpPr>
          <p:spPr>
            <a:xfrm>
              <a:off x="8812352" y="3149151"/>
              <a:ext cx="1430200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solidFill>
                    <a:srgbClr val="02FF81"/>
                  </a:solidFill>
                  <a:latin typeface="Century Gothic" panose="020B0502020202020204" pitchFamily="34" charset="0"/>
                </a:rPr>
                <a:t>Pulse width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D67900-80CD-0FE3-01A5-3EDDE1CCFD51}"/>
                </a:ext>
              </a:extLst>
            </p:cNvPr>
            <p:cNvSpPr txBox="1"/>
            <p:nvPr/>
          </p:nvSpPr>
          <p:spPr>
            <a:xfrm>
              <a:off x="8812352" y="4020183"/>
              <a:ext cx="1872018" cy="382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latin typeface="Century Gothic" panose="020B0502020202020204" pitchFamily="34" charset="0"/>
                </a:rPr>
                <a:t>Window Temp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09853D8-F982-B2E7-0B81-C35CE82981D8}"/>
                </a:ext>
              </a:extLst>
            </p:cNvPr>
            <p:cNvSpPr txBox="1"/>
            <p:nvPr/>
          </p:nvSpPr>
          <p:spPr>
            <a:xfrm>
              <a:off x="7856655" y="5052510"/>
              <a:ext cx="3766016" cy="3820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b="1" dirty="0">
                  <a:solidFill>
                    <a:srgbClr val="32EE29"/>
                  </a:solidFill>
                  <a:latin typeface="Century Gothic" panose="020B0502020202020204" pitchFamily="34" charset="0"/>
                </a:rPr>
                <a:t>Window (Air Side) arc counter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D9EAE1C-16D7-C316-7093-104A472875E2}"/>
                </a:ext>
              </a:extLst>
            </p:cNvPr>
            <p:cNvSpPr txBox="1"/>
            <p:nvPr/>
          </p:nvSpPr>
          <p:spPr>
            <a:xfrm>
              <a:off x="4623385" y="5396701"/>
              <a:ext cx="4188967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>
                <a:lnSpc>
                  <a:spcPct val="90000"/>
                </a:lnSpc>
              </a:pPr>
              <a:r>
                <a:rPr lang="en-US" dirty="0">
                  <a:solidFill>
                    <a:srgbClr val="50E7E7"/>
                  </a:solidFill>
                  <a:latin typeface="Century Gothic" panose="020B0502020202020204" pitchFamily="34" charset="0"/>
                </a:rPr>
                <a:t>Window (Vacuum side) arc counter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668299-9A2E-EDAC-B27D-7B6E4FB22266}"/>
                </a:ext>
              </a:extLst>
            </p:cNvPr>
            <p:cNvSpPr/>
            <p:nvPr/>
          </p:nvSpPr>
          <p:spPr>
            <a:xfrm>
              <a:off x="8716173" y="4038614"/>
              <a:ext cx="2046980" cy="34163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5" y="276873"/>
            <a:ext cx="10515600" cy="978729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Real time thermal imaging of the ceramic windows is a necessary step for improved operations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BC9FCF-84A5-5FC3-6050-3C6D34ADB055}"/>
              </a:ext>
            </a:extLst>
          </p:cNvPr>
          <p:cNvSpPr txBox="1"/>
          <p:nvPr/>
        </p:nvSpPr>
        <p:spPr>
          <a:xfrm>
            <a:off x="2205236" y="1148762"/>
            <a:ext cx="396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dirty="0">
                <a:latin typeface="+mn-lt"/>
              </a:rPr>
              <a:t>May 28, 2024: CCL-1b Window</a:t>
            </a:r>
          </a:p>
        </p:txBody>
      </p:sp>
    </p:spTree>
    <p:extLst>
      <p:ext uri="{BB962C8B-B14F-4D97-AF65-F5344CB8AC3E}">
        <p14:creationId xmlns:p14="http://schemas.microsoft.com/office/powerpoint/2010/main" val="2521509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5" y="276873"/>
            <a:ext cx="10515600" cy="978729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Real time thermal imaging of the ceramic windows is a necessary step for improved operations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474B06B-FF31-3EF6-6C64-B07B008D2BFA}"/>
              </a:ext>
            </a:extLst>
          </p:cNvPr>
          <p:cNvGrpSpPr/>
          <p:nvPr/>
        </p:nvGrpSpPr>
        <p:grpSpPr>
          <a:xfrm>
            <a:off x="1972832" y="1478311"/>
            <a:ext cx="9619093" cy="5199676"/>
            <a:chOff x="2489200" y="1499826"/>
            <a:chExt cx="9619093" cy="5199676"/>
          </a:xfrm>
        </p:grpSpPr>
        <p:pic>
          <p:nvPicPr>
            <p:cNvPr id="16" name="Picture 15" descr="Close-up of a welding machine&#10;&#10;Description automatically generated">
              <a:extLst>
                <a:ext uri="{FF2B5EF4-FFF2-40B4-BE49-F238E27FC236}">
                  <a16:creationId xmlns:a16="http://schemas.microsoft.com/office/drawing/2014/main" id="{45A0C050-95D8-C9A2-4011-A607D70A52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9200" y="1499826"/>
              <a:ext cx="5969000" cy="4476750"/>
            </a:xfrm>
            <a:prstGeom prst="rect">
              <a:avLst/>
            </a:prstGeom>
          </p:spPr>
        </p:pic>
        <p:sp>
          <p:nvSpPr>
            <p:cNvPr id="17" name="Arrow: Striped Right 16">
              <a:extLst>
                <a:ext uri="{FF2B5EF4-FFF2-40B4-BE49-F238E27FC236}">
                  <a16:creationId xmlns:a16="http://schemas.microsoft.com/office/drawing/2014/main" id="{074D1EA4-98FA-3523-6379-D7CA0026C695}"/>
                </a:ext>
              </a:extLst>
            </p:cNvPr>
            <p:cNvSpPr/>
            <p:nvPr/>
          </p:nvSpPr>
          <p:spPr>
            <a:xfrm rot="11351156">
              <a:off x="7466396" y="3255558"/>
              <a:ext cx="1721727" cy="260036"/>
            </a:xfrm>
            <a:prstGeom prst="stripedRightArrow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rgbClr val="C00000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0029360-5748-9C14-0823-E27A81B8EEE9}"/>
                </a:ext>
              </a:extLst>
            </p:cNvPr>
            <p:cNvSpPr txBox="1"/>
            <p:nvPr/>
          </p:nvSpPr>
          <p:spPr>
            <a:xfrm>
              <a:off x="9287538" y="3119799"/>
              <a:ext cx="2820755" cy="9787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dirty="0">
                  <a:latin typeface="Century Gothic" panose="020B0502020202020204" pitchFamily="34" charset="0"/>
                </a:rPr>
                <a:t>Thermal imaging might have picked up the residue (2024)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6FC8C76-7A2F-0329-2228-B415A24225E1}"/>
                </a:ext>
              </a:extLst>
            </p:cNvPr>
            <p:cNvSpPr txBox="1"/>
            <p:nvPr/>
          </p:nvSpPr>
          <p:spPr>
            <a:xfrm>
              <a:off x="3044990" y="6081100"/>
              <a:ext cx="4857419" cy="61840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dirty="0">
                  <a:latin typeface="Century Gothic" panose="020B0502020202020204" pitchFamily="34" charset="0"/>
                </a:rPr>
                <a:t>Failed CCL Window (2024)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264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276873"/>
            <a:ext cx="11419467" cy="978729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The design for the thermal imaging project has been completed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CA5A08-BB67-2F8C-6120-BD59C3A3C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55" y="1538211"/>
            <a:ext cx="5016243" cy="29514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097B55-44E6-81A5-AF76-114095FD3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3981" y="1108037"/>
            <a:ext cx="3161482" cy="24247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1D671F-44B1-C4BE-910A-39E88FFAC5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1375" y="1108036"/>
            <a:ext cx="2940018" cy="24247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1A6190C-384C-D5A1-F43C-DEA3C8487B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0758" y="3544267"/>
            <a:ext cx="5448258" cy="26864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7859F3-22C0-FCFD-08DA-B085B4A55944}"/>
              </a:ext>
            </a:extLst>
          </p:cNvPr>
          <p:cNvSpPr txBox="1"/>
          <p:nvPr/>
        </p:nvSpPr>
        <p:spPr>
          <a:xfrm>
            <a:off x="479555" y="4636509"/>
            <a:ext cx="5016243" cy="68328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The camera was selected (Optris Xi-80) and a mount was designed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A8A65E-02D3-5FEB-A292-796DEF552745}"/>
              </a:ext>
            </a:extLst>
          </p:cNvPr>
          <p:cNvSpPr txBox="1"/>
          <p:nvPr/>
        </p:nvSpPr>
        <p:spPr>
          <a:xfrm>
            <a:off x="4797910" y="6352372"/>
            <a:ext cx="7394089" cy="5056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Simulation results showed negligible impact on RF propagation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2D425C-D3F5-2C7F-0DD2-CA49910DD04F}"/>
              </a:ext>
            </a:extLst>
          </p:cNvPr>
          <p:cNvSpPr txBox="1"/>
          <p:nvPr/>
        </p:nvSpPr>
        <p:spPr>
          <a:xfrm>
            <a:off x="479555" y="5326377"/>
            <a:ext cx="5016243" cy="11066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The camera is capable of tracking hotspots, average, minimum and maximum temperature</a:t>
            </a:r>
          </a:p>
        </p:txBody>
      </p:sp>
    </p:spTree>
    <p:extLst>
      <p:ext uri="{BB962C8B-B14F-4D97-AF65-F5344CB8AC3E}">
        <p14:creationId xmlns:p14="http://schemas.microsoft.com/office/powerpoint/2010/main" val="11383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276873"/>
            <a:ext cx="11419467" cy="535531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The design was fabricated, and transmission was verified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A8A65E-02D3-5FEB-A292-796DEF552745}"/>
              </a:ext>
            </a:extLst>
          </p:cNvPr>
          <p:cNvSpPr txBox="1"/>
          <p:nvPr/>
        </p:nvSpPr>
        <p:spPr>
          <a:xfrm>
            <a:off x="2407542" y="5868278"/>
            <a:ext cx="7394089" cy="5056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Measurement results were acceptable</a:t>
            </a:r>
          </a:p>
        </p:txBody>
      </p:sp>
      <p:pic>
        <p:nvPicPr>
          <p:cNvPr id="5" name="Picture 4" descr="A picture containing text, working&#10;&#10;Description automatically generated">
            <a:extLst>
              <a:ext uri="{FF2B5EF4-FFF2-40B4-BE49-F238E27FC236}">
                <a16:creationId xmlns:a16="http://schemas.microsoft.com/office/drawing/2014/main" id="{44C21988-BCA2-B8FC-6A82-FE46DC2A2F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4" t="19752" r="9612" b="12428"/>
          <a:stretch/>
        </p:blipFill>
        <p:spPr>
          <a:xfrm>
            <a:off x="394854" y="1700211"/>
            <a:ext cx="5377125" cy="3457575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C875C432-2A21-6A59-FF35-D5772F1DEE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84173" y="1108710"/>
            <a:ext cx="6182195" cy="4640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970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E01838D7-E5E1-08B4-7EB8-2A6491D1124F}"/>
              </a:ext>
            </a:extLst>
          </p:cNvPr>
          <p:cNvSpPr txBox="1"/>
          <p:nvPr/>
        </p:nvSpPr>
        <p:spPr>
          <a:xfrm>
            <a:off x="2311399" y="5940905"/>
            <a:ext cx="2664845" cy="5275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Before Conditioning</a:t>
            </a:r>
          </a:p>
        </p:txBody>
      </p:sp>
      <p:pic>
        <p:nvPicPr>
          <p:cNvPr id="11" name="Picture 10" descr="A screen shot of a heat wave&#10;&#10;Description automatically generated">
            <a:extLst>
              <a:ext uri="{FF2B5EF4-FFF2-40B4-BE49-F238E27FC236}">
                <a16:creationId xmlns:a16="http://schemas.microsoft.com/office/drawing/2014/main" id="{D527F9A5-6595-89FA-3C84-801777AC14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41" y="1255602"/>
            <a:ext cx="7552151" cy="4562759"/>
          </a:xfrm>
          <a:prstGeom prst="rect">
            <a:avLst/>
          </a:prstGeom>
        </p:spPr>
      </p:pic>
      <p:sp>
        <p:nvSpPr>
          <p:cNvPr id="12" name="Arrow: Striped Right 11">
            <a:extLst>
              <a:ext uri="{FF2B5EF4-FFF2-40B4-BE49-F238E27FC236}">
                <a16:creationId xmlns:a16="http://schemas.microsoft.com/office/drawing/2014/main" id="{01CEEBBB-857B-91FC-9E8F-EE08579720AE}"/>
              </a:ext>
            </a:extLst>
          </p:cNvPr>
          <p:cNvSpPr/>
          <p:nvPr/>
        </p:nvSpPr>
        <p:spPr>
          <a:xfrm rot="10800000">
            <a:off x="4192380" y="2939100"/>
            <a:ext cx="4049920" cy="265354"/>
          </a:xfrm>
          <a:prstGeom prst="stripedRightArrow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Arrow: Striped Right 12">
            <a:extLst>
              <a:ext uri="{FF2B5EF4-FFF2-40B4-BE49-F238E27FC236}">
                <a16:creationId xmlns:a16="http://schemas.microsoft.com/office/drawing/2014/main" id="{4D13DA70-3CB8-D727-2785-3E655CAAF4E6}"/>
              </a:ext>
            </a:extLst>
          </p:cNvPr>
          <p:cNvSpPr/>
          <p:nvPr/>
        </p:nvSpPr>
        <p:spPr>
          <a:xfrm rot="10800000">
            <a:off x="4498964" y="4571890"/>
            <a:ext cx="3743335" cy="265356"/>
          </a:xfrm>
          <a:prstGeom prst="stripedRightArrow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F65C37-058A-1707-2E0B-CBA9A028BDE2}"/>
              </a:ext>
            </a:extLst>
          </p:cNvPr>
          <p:cNvSpPr txBox="1"/>
          <p:nvPr/>
        </p:nvSpPr>
        <p:spPr>
          <a:xfrm>
            <a:off x="8242300" y="2857506"/>
            <a:ext cx="2194840" cy="416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Ceramic Window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704B64-C60E-FDF2-7671-74152B6E47D3}"/>
              </a:ext>
            </a:extLst>
          </p:cNvPr>
          <p:cNvSpPr txBox="1"/>
          <p:nvPr/>
        </p:nvSpPr>
        <p:spPr>
          <a:xfrm>
            <a:off x="8242299" y="4440790"/>
            <a:ext cx="2664845" cy="5275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Reflections off mount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276873"/>
            <a:ext cx="11554129" cy="978729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The thermal imaging system was tested at the maximum operating condition 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2728324-6457-B647-4089-2B5B2E3FBB51}"/>
              </a:ext>
            </a:extLst>
          </p:cNvPr>
          <p:cNvGrpSpPr/>
          <p:nvPr/>
        </p:nvGrpSpPr>
        <p:grpSpPr>
          <a:xfrm>
            <a:off x="489941" y="1255602"/>
            <a:ext cx="10978159" cy="5187218"/>
            <a:chOff x="487800" y="1241854"/>
            <a:chExt cx="11338871" cy="5029200"/>
          </a:xfrm>
        </p:grpSpPr>
        <p:pic>
          <p:nvPicPr>
            <p:cNvPr id="9" name="Picture 8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6B2D719C-9727-C048-1B99-2FBC8E4CC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800" y="1241854"/>
              <a:ext cx="8955942" cy="5029200"/>
            </a:xfrm>
            <a:prstGeom prst="rect">
              <a:avLst/>
            </a:prstGeom>
          </p:spPr>
        </p:pic>
        <p:sp>
          <p:nvSpPr>
            <p:cNvPr id="16" name="Arrow: Striped Right 15">
              <a:extLst>
                <a:ext uri="{FF2B5EF4-FFF2-40B4-BE49-F238E27FC236}">
                  <a16:creationId xmlns:a16="http://schemas.microsoft.com/office/drawing/2014/main" id="{80231ACC-3BA7-58DB-2C13-3ED430161EC7}"/>
                </a:ext>
              </a:extLst>
            </p:cNvPr>
            <p:cNvSpPr/>
            <p:nvPr/>
          </p:nvSpPr>
          <p:spPr>
            <a:xfrm rot="10800000">
              <a:off x="7129693" y="2994603"/>
              <a:ext cx="2266958" cy="348995"/>
            </a:xfrm>
            <a:prstGeom prst="stripedRightArrow">
              <a:avLst/>
            </a:prstGeom>
            <a:solidFill>
              <a:schemeClr val="bg1">
                <a:lumMod val="85000"/>
              </a:schemeClr>
            </a:solidFill>
            <a:ln w="38100">
              <a:solidFill>
                <a:srgbClr val="C00000"/>
              </a:solidFill>
              <a:miter lim="800000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l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9D9A516-B0F8-D2DC-CD87-C285BA26F17D}"/>
                </a:ext>
              </a:extLst>
            </p:cNvPr>
            <p:cNvSpPr txBox="1"/>
            <p:nvPr/>
          </p:nvSpPr>
          <p:spPr>
            <a:xfrm>
              <a:off x="9443742" y="2786295"/>
              <a:ext cx="2382929" cy="23222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pPr>
                <a:lnSpc>
                  <a:spcPct val="110000"/>
                </a:lnSpc>
              </a:pPr>
              <a:r>
                <a:rPr lang="en-US" dirty="0">
                  <a:latin typeface="Century Gothic" panose="020B0502020202020204" pitchFamily="34" charset="0"/>
                </a:rPr>
                <a:t>Autoscaling needs to be turned off</a:t>
              </a:r>
            </a:p>
            <a:p>
              <a:pPr>
                <a:lnSpc>
                  <a:spcPct val="110000"/>
                </a:lnSpc>
              </a:pPr>
              <a:endParaRPr lang="en-US" dirty="0">
                <a:latin typeface="Century Gothic" panose="020B0502020202020204" pitchFamily="34" charset="0"/>
              </a:endParaRPr>
            </a:p>
            <a:p>
              <a:pPr>
                <a:lnSpc>
                  <a:spcPct val="110000"/>
                </a:lnSpc>
              </a:pPr>
              <a:r>
                <a:rPr lang="en-US" dirty="0">
                  <a:latin typeface="Century Gothic" panose="020B0502020202020204" pitchFamily="34" charset="0"/>
                </a:rPr>
                <a:t>Image selection option needs to be used to eliminate reflections</a:t>
              </a:r>
            </a:p>
            <a:p>
              <a:pPr>
                <a:lnSpc>
                  <a:spcPct val="110000"/>
                </a:lnSpc>
              </a:pPr>
              <a:endParaRPr lang="en-US" dirty="0">
                <a:latin typeface="Century Gothic" panose="020B0502020202020204" pitchFamily="34" charset="0"/>
              </a:endParaRPr>
            </a:p>
            <a:p>
              <a:pPr>
                <a:lnSpc>
                  <a:spcPct val="110000"/>
                </a:lnSpc>
              </a:pPr>
              <a:endParaRPr lang="en-US" dirty="0">
                <a:latin typeface="Century Gothic" panose="020B0502020202020204" pitchFamily="34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ED1FB06-C9FB-1A52-5344-A228B2EF7677}"/>
              </a:ext>
            </a:extLst>
          </p:cNvPr>
          <p:cNvSpPr txBox="1"/>
          <p:nvPr/>
        </p:nvSpPr>
        <p:spPr>
          <a:xfrm>
            <a:off x="2974968" y="6442819"/>
            <a:ext cx="4706062" cy="3859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Thermal data at 60Hz, 1200µS, 2500kW</a:t>
            </a:r>
          </a:p>
        </p:txBody>
      </p:sp>
    </p:spTree>
    <p:extLst>
      <p:ext uri="{BB962C8B-B14F-4D97-AF65-F5344CB8AC3E}">
        <p14:creationId xmlns:p14="http://schemas.microsoft.com/office/powerpoint/2010/main" val="191493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2" grpId="0" animBg="1"/>
      <p:bldP spid="13" grpId="0" animBg="1"/>
      <p:bldP spid="14" grpId="0" animBg="1"/>
      <p:bldP spid="15" grpId="0" animBg="1"/>
      <p:bldP spid="2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B6BAD77E-5E2C-5E0A-2ECE-6184ADA885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38" b="3363"/>
          <a:stretch/>
        </p:blipFill>
        <p:spPr>
          <a:xfrm>
            <a:off x="718385" y="1255602"/>
            <a:ext cx="10755230" cy="51170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276873"/>
            <a:ext cx="11554129" cy="867930"/>
          </a:xfrm>
        </p:spPr>
        <p:txBody>
          <a:bodyPr/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The thermal imaging system was tested at the maximum operating condition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E3ADAF-941B-D1E3-8375-8E20B3690368}"/>
              </a:ext>
            </a:extLst>
          </p:cNvPr>
          <p:cNvSpPr txBox="1"/>
          <p:nvPr/>
        </p:nvSpPr>
        <p:spPr>
          <a:xfrm>
            <a:off x="5314950" y="830872"/>
            <a:ext cx="2197042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b="1" dirty="0">
                <a:solidFill>
                  <a:srgbClr val="FFAE5D"/>
                </a:solidFill>
                <a:latin typeface="Century Gothic" panose="020B0502020202020204" pitchFamily="34" charset="0"/>
              </a:rPr>
              <a:t>Imaging Camera (WIN A)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740A4F-B7F9-79A5-C41C-1782185D2255}"/>
              </a:ext>
            </a:extLst>
          </p:cNvPr>
          <p:cNvSpPr/>
          <p:nvPr/>
        </p:nvSpPr>
        <p:spPr>
          <a:xfrm>
            <a:off x="5229346" y="830872"/>
            <a:ext cx="2282646" cy="258532"/>
          </a:xfrm>
          <a:prstGeom prst="rect">
            <a:avLst/>
          </a:prstGeom>
          <a:noFill/>
          <a:ln w="19050">
            <a:solidFill>
              <a:srgbClr val="FFA44C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CCB775-27D2-11F9-5439-96239E3C0BE7}"/>
              </a:ext>
            </a:extLst>
          </p:cNvPr>
          <p:cNvSpPr txBox="1"/>
          <p:nvPr/>
        </p:nvSpPr>
        <p:spPr>
          <a:xfrm>
            <a:off x="7575412" y="832006"/>
            <a:ext cx="1531188" cy="258532"/>
          </a:xfrm>
          <a:prstGeom prst="rect">
            <a:avLst/>
          </a:prstGeom>
          <a:noFill/>
          <a:ln w="19050">
            <a:solidFill>
              <a:srgbClr val="43FF9E"/>
            </a:solidFill>
          </a:ln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b="1" dirty="0">
                <a:solidFill>
                  <a:srgbClr val="43FF9E"/>
                </a:solidFill>
                <a:latin typeface="Century Gothic" panose="020B0502020202020204" pitchFamily="34" charset="0"/>
              </a:rPr>
              <a:t>Pyrometer (WIN B)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66350AD-821D-95B5-FB2B-E6BD6321E4C9}"/>
              </a:ext>
            </a:extLst>
          </p:cNvPr>
          <p:cNvCxnSpPr>
            <a:cxnSpLocks/>
            <a:stCxn id="5" idx="2"/>
          </p:cNvCxnSpPr>
          <p:nvPr/>
        </p:nvCxnSpPr>
        <p:spPr>
          <a:xfrm flipH="1">
            <a:off x="5153025" y="1089404"/>
            <a:ext cx="1260446" cy="939421"/>
          </a:xfrm>
          <a:prstGeom prst="straightConnector1">
            <a:avLst/>
          </a:prstGeom>
          <a:ln w="28575">
            <a:solidFill>
              <a:srgbClr val="FFA44C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5B34599-D59C-9EC5-D927-9EF6BFA36842}"/>
              </a:ext>
            </a:extLst>
          </p:cNvPr>
          <p:cNvCxnSpPr>
            <a:cxnSpLocks/>
          </p:cNvCxnSpPr>
          <p:nvPr/>
        </p:nvCxnSpPr>
        <p:spPr>
          <a:xfrm flipH="1">
            <a:off x="6746366" y="1089404"/>
            <a:ext cx="1607059" cy="1235393"/>
          </a:xfrm>
          <a:prstGeom prst="straightConnector1">
            <a:avLst/>
          </a:prstGeom>
          <a:ln w="28575">
            <a:solidFill>
              <a:srgbClr val="43FF9E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565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276873"/>
            <a:ext cx="11419467" cy="978729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Steps are being taken to install the system in the DTL section during the upcoming outage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A8A65E-02D3-5FEB-A292-796DEF552745}"/>
              </a:ext>
            </a:extLst>
          </p:cNvPr>
          <p:cNvSpPr txBox="1"/>
          <p:nvPr/>
        </p:nvSpPr>
        <p:spPr>
          <a:xfrm>
            <a:off x="3424592" y="6328313"/>
            <a:ext cx="5342815" cy="5056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Models showing installation plan</a:t>
            </a:r>
          </a:p>
        </p:txBody>
      </p:sp>
      <p:pic>
        <p:nvPicPr>
          <p:cNvPr id="4" name="Picture 3" descr="A yellow and green curved object&#10;&#10;Description automatically generated">
            <a:extLst>
              <a:ext uri="{FF2B5EF4-FFF2-40B4-BE49-F238E27FC236}">
                <a16:creationId xmlns:a16="http://schemas.microsoft.com/office/drawing/2014/main" id="{0CBB30B6-3CB2-7963-6214-188A49DD1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493" y="1456142"/>
            <a:ext cx="3953959" cy="4671630"/>
          </a:xfrm>
          <a:prstGeom prst="rect">
            <a:avLst/>
          </a:prstGeom>
        </p:spPr>
      </p:pic>
      <p:pic>
        <p:nvPicPr>
          <p:cNvPr id="6" name="Picture 5" descr="A drawing of a machine&#10;&#10;Description automatically generated">
            <a:extLst>
              <a:ext uri="{FF2B5EF4-FFF2-40B4-BE49-F238E27FC236}">
                <a16:creationId xmlns:a16="http://schemas.microsoft.com/office/drawing/2014/main" id="{05F5F3FA-17B4-40D5-3877-8B2D8A7348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474" y="1902357"/>
            <a:ext cx="5342815" cy="3607078"/>
          </a:xfrm>
          <a:prstGeom prst="rect">
            <a:avLst/>
          </a:prstGeom>
        </p:spPr>
      </p:pic>
      <p:sp>
        <p:nvSpPr>
          <p:cNvPr id="3" name="Arrow: Striped Right 2">
            <a:extLst>
              <a:ext uri="{FF2B5EF4-FFF2-40B4-BE49-F238E27FC236}">
                <a16:creationId xmlns:a16="http://schemas.microsoft.com/office/drawing/2014/main" id="{100E4D64-D4DF-838C-3A5D-65D3E33F435F}"/>
              </a:ext>
            </a:extLst>
          </p:cNvPr>
          <p:cNvSpPr/>
          <p:nvPr/>
        </p:nvSpPr>
        <p:spPr>
          <a:xfrm rot="10800000">
            <a:off x="2968547" y="5709976"/>
            <a:ext cx="631903" cy="208898"/>
          </a:xfrm>
          <a:prstGeom prst="stripedRightArrow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4C2D6B-1463-5E7E-3699-B49BC89DD2BA}"/>
              </a:ext>
            </a:extLst>
          </p:cNvPr>
          <p:cNvSpPr txBox="1"/>
          <p:nvPr/>
        </p:nvSpPr>
        <p:spPr>
          <a:xfrm>
            <a:off x="3638858" y="5622144"/>
            <a:ext cx="1643605" cy="5056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DTL Window</a:t>
            </a:r>
          </a:p>
        </p:txBody>
      </p:sp>
      <p:sp>
        <p:nvSpPr>
          <p:cNvPr id="7" name="Arrow: Striped Right 6">
            <a:extLst>
              <a:ext uri="{FF2B5EF4-FFF2-40B4-BE49-F238E27FC236}">
                <a16:creationId xmlns:a16="http://schemas.microsoft.com/office/drawing/2014/main" id="{6AABDADE-96BD-F92D-0C27-1DC82EFB945F}"/>
              </a:ext>
            </a:extLst>
          </p:cNvPr>
          <p:cNvSpPr/>
          <p:nvPr/>
        </p:nvSpPr>
        <p:spPr>
          <a:xfrm rot="19136172">
            <a:off x="5128364" y="5272483"/>
            <a:ext cx="769874" cy="220503"/>
          </a:xfrm>
          <a:prstGeom prst="stripedRightArrow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948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276873"/>
            <a:ext cx="11419467" cy="1255728"/>
          </a:xfrm>
        </p:spPr>
        <p:txBody>
          <a:bodyPr/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In summary, two ongoing camera-based improvement projects seek to improve the reliability of SNS high power vacuum windows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A8A65E-02D3-5FEB-A292-796DEF552745}"/>
              </a:ext>
            </a:extLst>
          </p:cNvPr>
          <p:cNvSpPr txBox="1"/>
          <p:nvPr/>
        </p:nvSpPr>
        <p:spPr>
          <a:xfrm>
            <a:off x="1439327" y="4621301"/>
            <a:ext cx="5621973" cy="132454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7200" b="1" dirty="0">
                <a:latin typeface="Century Gothic" panose="020B0502020202020204" pitchFamily="34" charset="0"/>
              </a:rPr>
              <a:t>Questions?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159797-89C6-613E-D6F1-1F72E5718251}"/>
              </a:ext>
            </a:extLst>
          </p:cNvPr>
          <p:cNvSpPr txBox="1"/>
          <p:nvPr/>
        </p:nvSpPr>
        <p:spPr>
          <a:xfrm>
            <a:off x="394851" y="1857855"/>
            <a:ext cx="11610683" cy="11542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latin typeface="Century Gothic" panose="020B0502020202020204" pitchFamily="34" charset="0"/>
              </a:rPr>
              <a:t>The detection of electron glow discharges will aid the multipacting research project which aims to address multipacting issues.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6DC0D1-9FBA-F32E-B392-A001CEA2DA51}"/>
              </a:ext>
            </a:extLst>
          </p:cNvPr>
          <p:cNvSpPr txBox="1"/>
          <p:nvPr/>
        </p:nvSpPr>
        <p:spPr>
          <a:xfrm>
            <a:off x="394851" y="3337395"/>
            <a:ext cx="11419470" cy="958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sz="2400" dirty="0">
                <a:latin typeface="Century Gothic" panose="020B0502020202020204" pitchFamily="34" charset="0"/>
              </a:rPr>
              <a:t>Real time thermal imaging and data collection will improve operations and reduce downtime </a:t>
            </a:r>
          </a:p>
        </p:txBody>
      </p:sp>
      <p:pic>
        <p:nvPicPr>
          <p:cNvPr id="4" name="Picture 3" descr="Close-up of a welding machine&#10;&#10;Description automatically generated">
            <a:extLst>
              <a:ext uri="{FF2B5EF4-FFF2-40B4-BE49-F238E27FC236}">
                <a16:creationId xmlns:a16="http://schemas.microsoft.com/office/drawing/2014/main" id="{3DC0A368-54FD-5866-119D-3D119D9A0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300" y="3919536"/>
            <a:ext cx="3917952" cy="293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6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C29D695-E04C-1A40-A4AC-7C58DA0EAFC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667376" y="1623269"/>
            <a:ext cx="4067174" cy="2174454"/>
          </a:xfrm>
          <a:solidFill>
            <a:schemeClr val="tx2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2800" b="1" dirty="0"/>
              <a:t>Multipacting Project: </a:t>
            </a:r>
            <a:r>
              <a:rPr lang="en-US" sz="2800" dirty="0"/>
              <a:t>Electron Glow Discharge Detection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A1132A-859D-EB43-9E0E-7333329A72F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52BEA90-E6BE-45F4-8D5D-C2E01FE3DBC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FB4E3D6-B843-9397-4503-363B09A75CA1}"/>
              </a:ext>
            </a:extLst>
          </p:cNvPr>
          <p:cNvSpPr txBox="1">
            <a:spLocks/>
          </p:cNvSpPr>
          <p:nvPr/>
        </p:nvSpPr>
        <p:spPr bwMode="auto">
          <a:xfrm>
            <a:off x="588445" y="348442"/>
            <a:ext cx="11015110" cy="81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accent5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dirty="0">
                <a:solidFill>
                  <a:schemeClr val="tx2"/>
                </a:solidFill>
                <a:latin typeface="+mj-lt"/>
              </a:rPr>
              <a:t>The SNS is implementing camera-based systems to enhance the reliability of the high-power RF vacuum windows.</a:t>
            </a:r>
          </a:p>
        </p:txBody>
      </p:sp>
      <p:pic>
        <p:nvPicPr>
          <p:cNvPr id="10" name="Picture 9" descr="A picture containing table, sitting&#10;&#10;Description automatically generated">
            <a:extLst>
              <a:ext uri="{FF2B5EF4-FFF2-40B4-BE49-F238E27FC236}">
                <a16:creationId xmlns:a16="http://schemas.microsoft.com/office/drawing/2014/main" id="{6338D003-1AF1-2702-4466-DAE7643737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0359" r="43430"/>
          <a:stretch/>
        </p:blipFill>
        <p:spPr>
          <a:xfrm>
            <a:off x="3227904" y="1623269"/>
            <a:ext cx="2439472" cy="2174454"/>
          </a:xfrm>
          <a:prstGeom prst="rect">
            <a:avLst/>
          </a:prstGeom>
        </p:spPr>
      </p:pic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41FFED38-16AA-BE72-4105-6177FB496D2D}"/>
              </a:ext>
            </a:extLst>
          </p:cNvPr>
          <p:cNvSpPr txBox="1">
            <a:spLocks/>
          </p:cNvSpPr>
          <p:nvPr/>
        </p:nvSpPr>
        <p:spPr bwMode="auto">
          <a:xfrm>
            <a:off x="5667376" y="4147504"/>
            <a:ext cx="4067174" cy="2174454"/>
          </a:xfrm>
          <a:prstGeom prst="rect">
            <a:avLst/>
          </a:prstGeom>
          <a:solidFill>
            <a:schemeClr val="tx2"/>
          </a:solidFill>
          <a:ln w="25400">
            <a:noFill/>
            <a:miter lim="800000"/>
            <a:headEnd/>
            <a:tailEnd/>
          </a:ln>
        </p:spPr>
        <p:txBody>
          <a:bodyPr vert="horz" wrap="square" lIns="438912" tIns="45720" rIns="438912" bIns="45720" numCol="1" anchor="ctr" anchorCtr="0" compatLnSpc="1">
            <a:prstTxWarp prst="textNoShape">
              <a:avLst/>
            </a:prstTxWarp>
            <a:norm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Pct val="90000"/>
              <a:buFontTx/>
              <a:buNone/>
              <a:defRPr sz="16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8975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030288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/>
              <a:t>Thermal Imaging Project: </a:t>
            </a:r>
            <a:r>
              <a:rPr lang="en-US" sz="2800" dirty="0"/>
              <a:t>Ceramic Window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1C99188-823B-95EF-092D-AF4C43D3B0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40" b="4140"/>
          <a:stretch/>
        </p:blipFill>
        <p:spPr>
          <a:xfrm>
            <a:off x="3227904" y="4147504"/>
            <a:ext cx="2439472" cy="2174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09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1F9A2-6FF7-406B-904D-64C0ADE17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480131"/>
          </a:xfrm>
        </p:spPr>
        <p:txBody>
          <a:bodyPr/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Efficient operation is a goal for the SNS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FAFEE-70F8-4F09-B3EB-E6964852E4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834351"/>
            <a:ext cx="11430000" cy="85062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Reducing down time </a:t>
            </a:r>
            <a:r>
              <a:rPr lang="en-US" dirty="0"/>
              <a:t>and </a:t>
            </a:r>
            <a:r>
              <a:rPr lang="en-US" b="1" dirty="0"/>
              <a:t>improving reliability</a:t>
            </a:r>
            <a:r>
              <a:rPr lang="en-US" dirty="0"/>
              <a:t> is critical for SNS operations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221A1DA-B799-0CC2-EFF1-2B2F48D74A8E}"/>
              </a:ext>
            </a:extLst>
          </p:cNvPr>
          <p:cNvSpPr txBox="1">
            <a:spLocks/>
          </p:cNvSpPr>
          <p:nvPr/>
        </p:nvSpPr>
        <p:spPr bwMode="auto">
          <a:xfrm>
            <a:off x="429767" y="1764879"/>
            <a:ext cx="11430000" cy="57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entury Gothic" panose="020B0502020202020204" pitchFamily="34" charset="0"/>
              <a:buNone/>
            </a:pPr>
            <a:r>
              <a:rPr lang="en-US" dirty="0"/>
              <a:t>$30k to &gt; $50k is the estimated cost per hour of down time</a:t>
            </a:r>
          </a:p>
          <a:p>
            <a:pPr marL="0" indent="0">
              <a:buFont typeface="Century Gothic" panose="020B0502020202020204" pitchFamily="34" charset="0"/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8F1CA5A-5E04-C076-C9A5-19F1FCC41EF2}"/>
              </a:ext>
            </a:extLst>
          </p:cNvPr>
          <p:cNvSpPr txBox="1">
            <a:spLocks/>
          </p:cNvSpPr>
          <p:nvPr/>
        </p:nvSpPr>
        <p:spPr bwMode="auto">
          <a:xfrm>
            <a:off x="429767" y="2344773"/>
            <a:ext cx="11430000" cy="57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entury Gothic" panose="020B0502020202020204" pitchFamily="34" charset="0"/>
              <a:buNone/>
            </a:pPr>
            <a:r>
              <a:rPr lang="en-US" dirty="0"/>
              <a:t>RF Vacuum window failures usually incur &gt;8 hours per event</a:t>
            </a:r>
          </a:p>
          <a:p>
            <a:pPr marL="0" indent="0">
              <a:buFont typeface="Century Gothic" panose="020B0502020202020204" pitchFamily="34" charset="0"/>
              <a:buNone/>
            </a:pP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9BAD10-F67D-ADB7-CC62-87610E624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0900" y="2924667"/>
            <a:ext cx="5410200" cy="3945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507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1F9A2-6FF7-406B-904D-64C0ADE17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1" y="143197"/>
            <a:ext cx="11430000" cy="1255728"/>
          </a:xfrm>
        </p:spPr>
        <p:txBody>
          <a:bodyPr/>
          <a:lstStyle/>
          <a:p>
            <a:r>
              <a:rPr lang="en-US" sz="2800" b="1" dirty="0">
                <a:solidFill>
                  <a:schemeClr val="tx2"/>
                </a:solidFill>
                <a:latin typeface="+mj-lt"/>
              </a:rPr>
              <a:t>Overview: The SNS accelerator strings together  resonant cavities ultimately creating a ~1.3 GeV proton beam</a:t>
            </a:r>
            <a:br>
              <a:rPr lang="en-US" sz="2800" b="1" dirty="0">
                <a:solidFill>
                  <a:schemeClr val="tx2"/>
                </a:solidFill>
                <a:latin typeface="+mj-lt"/>
              </a:rPr>
            </a:br>
            <a:endParaRPr lang="en-US" sz="2800" b="1" dirty="0">
              <a:solidFill>
                <a:schemeClr val="tx2"/>
              </a:solidFill>
              <a:latin typeface="+mj-lt"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EF7A2C4-1074-4B92-9523-615E90C082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5203434"/>
              </p:ext>
            </p:extLst>
          </p:nvPr>
        </p:nvGraphicFramePr>
        <p:xfrm>
          <a:off x="639733" y="1099962"/>
          <a:ext cx="10912533" cy="3379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3" imgW="9118608" imgH="2823453" progId="Visio.Drawing.11">
                  <p:embed/>
                </p:oleObj>
              </mc:Choice>
              <mc:Fallback>
                <p:oleObj name="Visio" r:id="rId3" imgW="9118608" imgH="2823453" progId="Visio.Drawing.11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EF7A2C4-1074-4B92-9523-615E90C0829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9733" y="1099962"/>
                        <a:ext cx="10912533" cy="33797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BBFB47B-1FB9-481A-B973-C2917BBF9172}"/>
              </a:ext>
            </a:extLst>
          </p:cNvPr>
          <p:cNvSpPr/>
          <p:nvPr/>
        </p:nvSpPr>
        <p:spPr>
          <a:xfrm>
            <a:off x="7153835" y="2525116"/>
            <a:ext cx="715441" cy="41421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C59FC47-16F8-40D9-96C0-FAC250285715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7869276" y="2732224"/>
            <a:ext cx="500062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01047EA5-2655-5811-F110-0CC52309B5BE}"/>
              </a:ext>
            </a:extLst>
          </p:cNvPr>
          <p:cNvGrpSpPr/>
          <p:nvPr/>
        </p:nvGrpSpPr>
        <p:grpSpPr>
          <a:xfrm>
            <a:off x="344642" y="4162180"/>
            <a:ext cx="1757070" cy="2182037"/>
            <a:chOff x="424080" y="4191728"/>
            <a:chExt cx="1757070" cy="2182037"/>
          </a:xfrm>
        </p:grpSpPr>
        <p:pic>
          <p:nvPicPr>
            <p:cNvPr id="7" name="Picture 6" descr="A close up of a machine&#10;&#10;Description automatically generated">
              <a:extLst>
                <a:ext uri="{FF2B5EF4-FFF2-40B4-BE49-F238E27FC236}">
                  <a16:creationId xmlns:a16="http://schemas.microsoft.com/office/drawing/2014/main" id="{F0DE0835-5D1A-B274-61E0-203194386B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0041" r="18573"/>
            <a:stretch/>
          </p:blipFill>
          <p:spPr>
            <a:xfrm>
              <a:off x="445874" y="4773565"/>
              <a:ext cx="1713483" cy="1600200"/>
            </a:xfrm>
            <a:prstGeom prst="rect">
              <a:avLst/>
            </a:prstGeom>
            <a:ln>
              <a:solidFill>
                <a:schemeClr val="tx1"/>
              </a:solidFill>
            </a:ln>
            <a:effectLst/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45ED5A2-566A-95A2-8BB1-F399EC7B55EE}"/>
                </a:ext>
              </a:extLst>
            </p:cNvPr>
            <p:cNvSpPr txBox="1"/>
            <p:nvPr/>
          </p:nvSpPr>
          <p:spPr>
            <a:xfrm>
              <a:off x="424080" y="4191728"/>
              <a:ext cx="1757070" cy="523220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Radio-Frequency Quadrupole (RFQ)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DC79C948-633D-1873-EB3F-19634436345C}"/>
              </a:ext>
            </a:extLst>
          </p:cNvPr>
          <p:cNvGrpSpPr/>
          <p:nvPr/>
        </p:nvGrpSpPr>
        <p:grpSpPr>
          <a:xfrm>
            <a:off x="2189856" y="4162180"/>
            <a:ext cx="2133600" cy="2183805"/>
            <a:chOff x="2131414" y="4640406"/>
            <a:chExt cx="2133600" cy="21838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844CC8F-ED70-CCF5-4914-08AA35BF4A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598" r="3894"/>
            <a:stretch/>
          </p:blipFill>
          <p:spPr>
            <a:xfrm>
              <a:off x="2194451" y="5224011"/>
              <a:ext cx="1880669" cy="160020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3EA41BA-529C-242E-B85F-265FF359C086}"/>
                </a:ext>
              </a:extLst>
            </p:cNvPr>
            <p:cNvSpPr txBox="1"/>
            <p:nvPr/>
          </p:nvSpPr>
          <p:spPr>
            <a:xfrm>
              <a:off x="2131414" y="4640406"/>
              <a:ext cx="2133600" cy="523220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Medium Energy Beam Transport (MEBT)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7171952-187B-9BBC-FC19-DC581DCDDDA9}"/>
              </a:ext>
            </a:extLst>
          </p:cNvPr>
          <p:cNvGrpSpPr/>
          <p:nvPr/>
        </p:nvGrpSpPr>
        <p:grpSpPr>
          <a:xfrm>
            <a:off x="4411601" y="4386159"/>
            <a:ext cx="2133985" cy="1965650"/>
            <a:chOff x="4234614" y="4278271"/>
            <a:chExt cx="2133985" cy="1965650"/>
          </a:xfrm>
        </p:grpSpPr>
        <p:pic>
          <p:nvPicPr>
            <p:cNvPr id="14" name="Picture 25" descr="DTL 1-6 RR 2820">
              <a:extLst>
                <a:ext uri="{FF2B5EF4-FFF2-40B4-BE49-F238E27FC236}">
                  <a16:creationId xmlns:a16="http://schemas.microsoft.com/office/drawing/2014/main" id="{E8473AB2-9355-CA96-34E0-783D238E8C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234999" y="4643721"/>
              <a:ext cx="2133600" cy="1600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34478D9-B430-35E2-F169-0B8FA5621072}"/>
                </a:ext>
              </a:extLst>
            </p:cNvPr>
            <p:cNvSpPr txBox="1"/>
            <p:nvPr/>
          </p:nvSpPr>
          <p:spPr>
            <a:xfrm>
              <a:off x="4234614" y="4278271"/>
              <a:ext cx="2133600" cy="307777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Drift Tube Linac (DTL)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120B26C-4162-A06A-E65D-390ABD2AA22B}"/>
              </a:ext>
            </a:extLst>
          </p:cNvPr>
          <p:cNvGrpSpPr/>
          <p:nvPr/>
        </p:nvGrpSpPr>
        <p:grpSpPr>
          <a:xfrm>
            <a:off x="6816030" y="4162451"/>
            <a:ext cx="2407895" cy="2189758"/>
            <a:chOff x="6416929" y="4048876"/>
            <a:chExt cx="2407895" cy="2189758"/>
          </a:xfrm>
        </p:grpSpPr>
        <p:pic>
          <p:nvPicPr>
            <p:cNvPr id="17" name="Picture 16" descr="_M0C8845">
              <a:extLst>
                <a:ext uri="{FF2B5EF4-FFF2-40B4-BE49-F238E27FC236}">
                  <a16:creationId xmlns:a16="http://schemas.microsoft.com/office/drawing/2014/main" id="{969A28CF-F50F-CFA9-F320-A1FF0C7033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424524" y="4638434"/>
              <a:ext cx="2400300" cy="1600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6687A47-CA71-A67A-1E60-FBC3453E4C80}"/>
                </a:ext>
              </a:extLst>
            </p:cNvPr>
            <p:cNvSpPr txBox="1"/>
            <p:nvPr/>
          </p:nvSpPr>
          <p:spPr>
            <a:xfrm>
              <a:off x="6416929" y="4048876"/>
              <a:ext cx="2407895" cy="523220"/>
            </a:xfrm>
            <a:prstGeom prst="rect">
              <a:avLst/>
            </a:prstGeom>
            <a:solidFill>
              <a:schemeClr val="tx1">
                <a:alpha val="3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Coupled Cavity Linac (CCL)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E15D122-C09F-7D22-B693-359B3C37D55C}"/>
              </a:ext>
            </a:extLst>
          </p:cNvPr>
          <p:cNvSpPr txBox="1"/>
          <p:nvPr/>
        </p:nvSpPr>
        <p:spPr>
          <a:xfrm>
            <a:off x="9446171" y="4162180"/>
            <a:ext cx="2409570" cy="523220"/>
          </a:xfrm>
          <a:prstGeom prst="rect">
            <a:avLst/>
          </a:prstGeom>
          <a:solidFill>
            <a:schemeClr val="tx1">
              <a:alpha val="3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Superconducting Linac (SCL)</a:t>
            </a:r>
          </a:p>
        </p:txBody>
      </p:sp>
      <p:pic>
        <p:nvPicPr>
          <p:cNvPr id="29" name="Picture 28" descr="A large machine in a factory&#10;&#10;Description automatically generated">
            <a:extLst>
              <a:ext uri="{FF2B5EF4-FFF2-40B4-BE49-F238E27FC236}">
                <a16:creationId xmlns:a16="http://schemas.microsoft.com/office/drawing/2014/main" id="{40EBF164-547C-BAF6-A36A-858107847CF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171" y="4743073"/>
            <a:ext cx="2409570" cy="160873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EF5F54D6-E95A-15A8-BB1B-85A085D13010}"/>
              </a:ext>
            </a:extLst>
          </p:cNvPr>
          <p:cNvSpPr/>
          <p:nvPr/>
        </p:nvSpPr>
        <p:spPr>
          <a:xfrm>
            <a:off x="2145357" y="3417362"/>
            <a:ext cx="481855" cy="2592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74139B-B07A-CA9C-F461-99972FB42D94}"/>
              </a:ext>
            </a:extLst>
          </p:cNvPr>
          <p:cNvSpPr/>
          <p:nvPr/>
        </p:nvSpPr>
        <p:spPr>
          <a:xfrm>
            <a:off x="3448050" y="3436412"/>
            <a:ext cx="481855" cy="259288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6A06D1-03CA-C9AB-18CD-77AAE6C62BDC}"/>
              </a:ext>
            </a:extLst>
          </p:cNvPr>
          <p:cNvSpPr/>
          <p:nvPr/>
        </p:nvSpPr>
        <p:spPr>
          <a:xfrm>
            <a:off x="8402676" y="2525116"/>
            <a:ext cx="682103" cy="414209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F88EF-F8FB-65F6-2EEB-C0329E0972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1730" y="6455182"/>
            <a:ext cx="5610270" cy="348744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/>
              <a:t>J. Galambos et al, June 2020, </a:t>
            </a:r>
            <a:r>
              <a:rPr lang="en-US" sz="1200" i="1" dirty="0"/>
              <a:t>Proton Power Upgrade Final Design Report</a:t>
            </a:r>
            <a:endParaRPr lang="en-US" sz="1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/>
              <a:t>S. Kim, June 2020, </a:t>
            </a:r>
            <a:r>
              <a:rPr lang="en-US" sz="1200" i="1" dirty="0"/>
              <a:t>RAD LINAC Systems Group</a:t>
            </a:r>
          </a:p>
        </p:txBody>
      </p:sp>
    </p:spTree>
    <p:extLst>
      <p:ext uri="{BB962C8B-B14F-4D97-AF65-F5344CB8AC3E}">
        <p14:creationId xmlns:p14="http://schemas.microsoft.com/office/powerpoint/2010/main" val="227438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6C29D695-E04C-1A40-A4AC-7C58DA0EAFC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715001" y="1156543"/>
            <a:ext cx="5308754" cy="3967905"/>
          </a:xfrm>
          <a:solidFill>
            <a:schemeClr val="tx2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en-US" sz="2800" b="1" dirty="0"/>
              <a:t>Multipacting Project: </a:t>
            </a:r>
            <a:r>
              <a:rPr lang="en-US" sz="2800" dirty="0"/>
              <a:t>Electron Glow Discharge Detection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9A1132A-859D-EB43-9E0E-7333329A72F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A52BEA90-E6BE-45F4-8D5D-C2E01FE3DBC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picture containing table, sitting&#10;&#10;Description automatically generated">
            <a:extLst>
              <a:ext uri="{FF2B5EF4-FFF2-40B4-BE49-F238E27FC236}">
                <a16:creationId xmlns:a16="http://schemas.microsoft.com/office/drawing/2014/main" id="{6338D003-1AF1-2702-4466-DAE7643737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10359" r="43430"/>
          <a:stretch/>
        </p:blipFill>
        <p:spPr>
          <a:xfrm>
            <a:off x="1263495" y="1156544"/>
            <a:ext cx="4451506" cy="3967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36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276873"/>
            <a:ext cx="11363253" cy="978729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Multipacting is an RF phenomenon that needs to be addressed for improved accelerator reliability</a:t>
            </a:r>
          </a:p>
        </p:txBody>
      </p:sp>
      <p:pic>
        <p:nvPicPr>
          <p:cNvPr id="6" name="Charge_trend_7percent_Default_171005kW">
            <a:hlinkClick r:id="" action="ppaction://media"/>
            <a:extLst>
              <a:ext uri="{FF2B5EF4-FFF2-40B4-BE49-F238E27FC236}">
                <a16:creationId xmlns:a16="http://schemas.microsoft.com/office/drawing/2014/main" id="{40D2F113-DB70-F2BF-6C49-7268DE3BB9C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5533" y="1789627"/>
            <a:ext cx="5909264" cy="39726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B9FE9D-5A05-7994-B51C-3227A085A8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3125" y="1452457"/>
            <a:ext cx="3940885" cy="2221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76C8AA-C038-F9C2-D42B-3AB6E510436F}"/>
              </a:ext>
            </a:extLst>
          </p:cNvPr>
          <p:cNvSpPr txBox="1"/>
          <p:nvPr/>
        </p:nvSpPr>
        <p:spPr>
          <a:xfrm>
            <a:off x="6494029" y="3716895"/>
            <a:ext cx="5640592" cy="4529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dirty="0">
                <a:latin typeface="Century Gothic" panose="020B0502020202020204" pitchFamily="34" charset="0"/>
              </a:rPr>
              <a:t>Cracked ceramic from a failed DTL window (Apr 2015)</a:t>
            </a:r>
          </a:p>
        </p:txBody>
      </p:sp>
      <p:sp>
        <p:nvSpPr>
          <p:cNvPr id="12" name="Arrow: Striped Right 11">
            <a:extLst>
              <a:ext uri="{FF2B5EF4-FFF2-40B4-BE49-F238E27FC236}">
                <a16:creationId xmlns:a16="http://schemas.microsoft.com/office/drawing/2014/main" id="{ADE0C93D-611F-8B51-89B6-A2893691E07B}"/>
              </a:ext>
            </a:extLst>
          </p:cNvPr>
          <p:cNvSpPr/>
          <p:nvPr/>
        </p:nvSpPr>
        <p:spPr>
          <a:xfrm rot="16200000">
            <a:off x="8462060" y="3016577"/>
            <a:ext cx="483100" cy="192290"/>
          </a:xfrm>
          <a:prstGeom prst="stripedRightArrow">
            <a:avLst/>
          </a:prstGeom>
          <a:solidFill>
            <a:schemeClr val="bg1">
              <a:lumMod val="85000"/>
            </a:schemeClr>
          </a:solidFill>
          <a:ln w="38100">
            <a:solidFill>
              <a:srgbClr val="C00000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4" name="Picture 13" descr="A machine with a large metal piece&#10;&#10;Description automatically generated with medium confidence">
            <a:extLst>
              <a:ext uri="{FF2B5EF4-FFF2-40B4-BE49-F238E27FC236}">
                <a16:creationId xmlns:a16="http://schemas.microsoft.com/office/drawing/2014/main" id="{3730E9FE-C5E4-F771-7826-BD042E79631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99"/>
          <a:stretch/>
        </p:blipFill>
        <p:spPr>
          <a:xfrm>
            <a:off x="7333124" y="4132063"/>
            <a:ext cx="3940885" cy="202391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7FDA1A5-06B9-AE0F-B5F1-89DEEA70EAB2}"/>
              </a:ext>
            </a:extLst>
          </p:cNvPr>
          <p:cNvSpPr txBox="1"/>
          <p:nvPr/>
        </p:nvSpPr>
        <p:spPr>
          <a:xfrm>
            <a:off x="2682231" y="5929485"/>
            <a:ext cx="4231345" cy="4529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just">
              <a:lnSpc>
                <a:spcPct val="110000"/>
              </a:lnSpc>
            </a:pPr>
            <a:r>
              <a:rPr lang="en-US" sz="1600" dirty="0">
                <a:latin typeface="Century Gothic" panose="020B0502020202020204" pitchFamily="34" charset="0"/>
              </a:rPr>
              <a:t>Material Processing, Ceramic Coating and Biasing are some of the best practices for multipacting suppression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1B5660-4FFE-E086-849C-E695CD37B3F6}"/>
              </a:ext>
            </a:extLst>
          </p:cNvPr>
          <p:cNvSpPr txBox="1"/>
          <p:nvPr/>
        </p:nvSpPr>
        <p:spPr>
          <a:xfrm>
            <a:off x="7505247" y="6178188"/>
            <a:ext cx="3618155" cy="45299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dirty="0">
                <a:latin typeface="Century Gothic" panose="020B0502020202020204" pitchFamily="34" charset="0"/>
              </a:rPr>
              <a:t>Set of DTL Windows being prepared for RF Conditioning</a:t>
            </a:r>
          </a:p>
        </p:txBody>
      </p:sp>
    </p:spTree>
    <p:extLst>
      <p:ext uri="{BB962C8B-B14F-4D97-AF65-F5344CB8AC3E}">
        <p14:creationId xmlns:p14="http://schemas.microsoft.com/office/powerpoint/2010/main" val="302953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8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5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854" y="276873"/>
            <a:ext cx="11427799" cy="978729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An ongoing research seeks to better understand and address multipacting in the DTL windows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45FCC-15F2-1F51-0079-8EA7E8A14C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7148" y="3672476"/>
            <a:ext cx="3479503" cy="17343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3CEA79-0CE3-D9B6-E540-A9FC4036BD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19571" y="3538883"/>
            <a:ext cx="4270775" cy="2044450"/>
          </a:xfrm>
          <a:prstGeom prst="rect">
            <a:avLst/>
          </a:prstGeom>
        </p:spPr>
      </p:pic>
      <p:pic>
        <p:nvPicPr>
          <p:cNvPr id="7" name="Picture 6" descr="A white object with a colorful design&#10;&#10;Description automatically generated with medium confidence">
            <a:extLst>
              <a:ext uri="{FF2B5EF4-FFF2-40B4-BE49-F238E27FC236}">
                <a16:creationId xmlns:a16="http://schemas.microsoft.com/office/drawing/2014/main" id="{616FE3B2-B783-4B97-6F9F-90E9339032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64" y="3590452"/>
            <a:ext cx="3038067" cy="18194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1B3CEF8-BBA9-9F93-51F6-30215ABF3FF8}"/>
              </a:ext>
            </a:extLst>
          </p:cNvPr>
          <p:cNvSpPr txBox="1"/>
          <p:nvPr/>
        </p:nvSpPr>
        <p:spPr>
          <a:xfrm>
            <a:off x="4157463" y="5445732"/>
            <a:ext cx="2958872" cy="5947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/>
              <a:t>Spark3D Simulation Results – Operational SNS DTL Window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13596C-9824-3290-F03D-130550DB8F92}"/>
              </a:ext>
            </a:extLst>
          </p:cNvPr>
          <p:cNvSpPr txBox="1"/>
          <p:nvPr/>
        </p:nvSpPr>
        <p:spPr>
          <a:xfrm>
            <a:off x="8146522" y="5440384"/>
            <a:ext cx="3522544" cy="5947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400" dirty="0"/>
              <a:t>Spark3D Simulation Results – Copper coated with TiN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F00DBB-AC88-ED9A-2A65-18ADB00201C2}"/>
              </a:ext>
            </a:extLst>
          </p:cNvPr>
          <p:cNvSpPr txBox="1"/>
          <p:nvPr/>
        </p:nvSpPr>
        <p:spPr>
          <a:xfrm>
            <a:off x="300180" y="5406807"/>
            <a:ext cx="3254049" cy="6725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dirty="0">
                <a:latin typeface="Century Gothic" panose="020B0502020202020204" pitchFamily="34" charset="0"/>
              </a:rPr>
              <a:t>Spark3D Simulation Results – Area Prone to Multipacting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CB9891-12D9-1B7D-FB85-891805518A03}"/>
              </a:ext>
            </a:extLst>
          </p:cNvPr>
          <p:cNvSpPr txBox="1"/>
          <p:nvPr/>
        </p:nvSpPr>
        <p:spPr>
          <a:xfrm>
            <a:off x="394853" y="1478439"/>
            <a:ext cx="9319301" cy="4474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The cavity matching section of the window appears to be prone to multipacting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A5ECA4-B5DD-7A70-1DB6-E325A329A5C9}"/>
              </a:ext>
            </a:extLst>
          </p:cNvPr>
          <p:cNvSpPr txBox="1"/>
          <p:nvPr/>
        </p:nvSpPr>
        <p:spPr>
          <a:xfrm>
            <a:off x="394853" y="2022771"/>
            <a:ext cx="9319301" cy="4474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Increased operational issues are likely for operation over 2.2 MW (Peak Power)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C89FF3-659A-E229-32FA-9F4218B7D7A1}"/>
              </a:ext>
            </a:extLst>
          </p:cNvPr>
          <p:cNvSpPr txBox="1"/>
          <p:nvPr/>
        </p:nvSpPr>
        <p:spPr>
          <a:xfrm>
            <a:off x="394853" y="2567102"/>
            <a:ext cx="9512941" cy="7408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latin typeface="Century Gothic" panose="020B0502020202020204" pitchFamily="34" charset="0"/>
              </a:rPr>
              <a:t>Potential Solutions: Coating copper surfaces, adding grooves &amp; increasing baking temperature could eliminate the multipacting concerns for higher power operation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F582A1A-6117-3AC9-6773-775FA0CB7F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1" y="6455182"/>
            <a:ext cx="8534400" cy="348744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US" sz="1200" i="1" dirty="0"/>
              <a:t>G. Toby et al, May 2023, Multipacting Analysis of the SNS Drift Tube Linac (DTL) RF Vacuum Window using Spark3D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200" i="1" dirty="0"/>
              <a:t>https://www.3ds.com/products-services/simulia/products/spark3d/. </a:t>
            </a:r>
          </a:p>
        </p:txBody>
      </p:sp>
    </p:spTree>
    <p:extLst>
      <p:ext uri="{BB962C8B-B14F-4D97-AF65-F5344CB8AC3E}">
        <p14:creationId xmlns:p14="http://schemas.microsoft.com/office/powerpoint/2010/main" val="428422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252" y="276077"/>
            <a:ext cx="11549495" cy="92333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 sz="3000" b="1" dirty="0">
                <a:solidFill>
                  <a:schemeClr val="tx2"/>
                </a:solidFill>
                <a:latin typeface="+mj-lt"/>
              </a:rPr>
              <a:t>An experimental testing plan is being developed for verifying simulation results.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AFA305-D455-4133-3A43-6C8DD9ACDED1}"/>
              </a:ext>
            </a:extLst>
          </p:cNvPr>
          <p:cNvSpPr txBox="1"/>
          <p:nvPr/>
        </p:nvSpPr>
        <p:spPr>
          <a:xfrm>
            <a:off x="321251" y="3223282"/>
            <a:ext cx="11333019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Century Gothic" panose="020B0502020202020204" pitchFamily="34" charset="0"/>
              </a:rPr>
              <a:t>The high-speed camera will be used to detect electron glow discharges sometimes associated with multipacting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Century Gothic" panose="020B0502020202020204" pitchFamily="34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C7CF1C-120B-A984-BFC6-2320ED006C8E}"/>
              </a:ext>
            </a:extLst>
          </p:cNvPr>
          <p:cNvSpPr txBox="1"/>
          <p:nvPr/>
        </p:nvSpPr>
        <p:spPr>
          <a:xfrm>
            <a:off x="321251" y="1444915"/>
            <a:ext cx="11333019" cy="1588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Century Gothic" panose="020B0502020202020204" pitchFamily="34" charset="0"/>
              </a:rPr>
              <a:t>The experiment will check the effects of material processing on multipacting</a:t>
            </a:r>
          </a:p>
          <a:p>
            <a:pPr algn="l">
              <a:lnSpc>
                <a:spcPct val="90000"/>
              </a:lnSpc>
            </a:pPr>
            <a:endParaRPr lang="en-US" dirty="0">
              <a:latin typeface="Century Gothic" panose="020B05020202020202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latin typeface="Century Gothic" panose="020B0502020202020204" pitchFamily="34" charset="0"/>
              </a:rPr>
              <a:t>The windows will be baked to 150ºC  and 300ºC before RF conditioning</a:t>
            </a:r>
          </a:p>
          <a:p>
            <a:pPr algn="l">
              <a:lnSpc>
                <a:spcPct val="90000"/>
              </a:lnSpc>
            </a:pPr>
            <a:endParaRPr lang="en-US" dirty="0">
              <a:latin typeface="Century Gothic" panose="020B0502020202020204" pitchFamily="34" charset="0"/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latin typeface="Century Gothic" panose="020B0502020202020204" pitchFamily="34" charset="0"/>
              </a:rPr>
              <a:t>Cold Cathode Guage (CCG), Residual Gas Analyzer (RGA) and a High-Speed Camera will aid data analysis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51C8FA-108E-AEC5-18DA-D35E1B8D8AC8}"/>
              </a:ext>
            </a:extLst>
          </p:cNvPr>
          <p:cNvCxnSpPr>
            <a:cxnSpLocks/>
          </p:cNvCxnSpPr>
          <p:nvPr/>
        </p:nvCxnSpPr>
        <p:spPr>
          <a:xfrm>
            <a:off x="2071861" y="6064077"/>
            <a:ext cx="2456370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EB62E1B7-3923-9303-6BAD-D915C5BC9E4D}"/>
              </a:ext>
            </a:extLst>
          </p:cNvPr>
          <p:cNvSpPr txBox="1">
            <a:spLocks/>
          </p:cNvSpPr>
          <p:nvPr/>
        </p:nvSpPr>
        <p:spPr bwMode="auto">
          <a:xfrm>
            <a:off x="2567514" y="6076681"/>
            <a:ext cx="1658039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pPr algn="ctr"/>
            <a:r>
              <a:rPr lang="en-US" sz="2400" dirty="0"/>
              <a:t>3.5</a:t>
            </a:r>
            <a:r>
              <a:rPr lang="en-US" sz="1800" dirty="0"/>
              <a:t>”</a:t>
            </a:r>
          </a:p>
        </p:txBody>
      </p:sp>
      <p:pic>
        <p:nvPicPr>
          <p:cNvPr id="13" name="Picture 12" descr="A picture containing floor, indoor, camera lens&#10;&#10;Description automatically generated">
            <a:extLst>
              <a:ext uri="{FF2B5EF4-FFF2-40B4-BE49-F238E27FC236}">
                <a16:creationId xmlns:a16="http://schemas.microsoft.com/office/drawing/2014/main" id="{599DB5EA-41BF-FAC3-0894-8C05EB1B4C6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2" t="20710" r="9680" b="18593"/>
          <a:stretch/>
        </p:blipFill>
        <p:spPr>
          <a:xfrm>
            <a:off x="1775978" y="4313395"/>
            <a:ext cx="2752253" cy="1625472"/>
          </a:xfrm>
          <a:prstGeom prst="rect">
            <a:avLst/>
          </a:prstGeom>
        </p:spPr>
      </p:pic>
      <p:pic>
        <p:nvPicPr>
          <p:cNvPr id="6" name="Picture 5" descr="A picture containing table, sitting&#10;&#10;Description automatically generated">
            <a:extLst>
              <a:ext uri="{FF2B5EF4-FFF2-40B4-BE49-F238E27FC236}">
                <a16:creationId xmlns:a16="http://schemas.microsoft.com/office/drawing/2014/main" id="{63053EE8-9B72-AAB4-7D68-5F82CC4229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" t="10359" r="43430"/>
          <a:stretch/>
        </p:blipFill>
        <p:spPr>
          <a:xfrm>
            <a:off x="8914328" y="3699812"/>
            <a:ext cx="2797343" cy="249344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5F9609A-08FE-A82A-5D10-3AA3F9CC6A59}"/>
              </a:ext>
            </a:extLst>
          </p:cNvPr>
          <p:cNvSpPr txBox="1"/>
          <p:nvPr/>
        </p:nvSpPr>
        <p:spPr>
          <a:xfrm>
            <a:off x="8487710" y="6193259"/>
            <a:ext cx="3650581" cy="5316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1600" dirty="0">
                <a:latin typeface="Century Gothic" panose="020B0502020202020204" pitchFamily="34" charset="0"/>
              </a:rPr>
              <a:t>Glow discharge from a prototype DTL Window testing (2017)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F1596F-7AEC-DC2C-6096-9FEC031A7526}"/>
              </a:ext>
            </a:extLst>
          </p:cNvPr>
          <p:cNvSpPr txBox="1"/>
          <p:nvPr/>
        </p:nvSpPr>
        <p:spPr>
          <a:xfrm>
            <a:off x="975746" y="3884420"/>
            <a:ext cx="46042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dirty="0"/>
              <a:t>Camera Selected: </a:t>
            </a:r>
            <a:r>
              <a:rPr lang="en-US" sz="1800" dirty="0" err="1">
                <a:latin typeface="+mj-lt"/>
                <a:cs typeface="Times New Roman" panose="02020603050405020304" pitchFamily="18" charset="0"/>
              </a:rPr>
              <a:t>Alvium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> 1800 U-052C</a:t>
            </a:r>
          </a:p>
        </p:txBody>
      </p:sp>
      <p:sp>
        <p:nvSpPr>
          <p:cNvPr id="14" name="Callout: Line 13">
            <a:extLst>
              <a:ext uri="{FF2B5EF4-FFF2-40B4-BE49-F238E27FC236}">
                <a16:creationId xmlns:a16="http://schemas.microsoft.com/office/drawing/2014/main" id="{5CEB5037-CA78-38BD-F40B-0D300D0E0D1D}"/>
              </a:ext>
            </a:extLst>
          </p:cNvPr>
          <p:cNvSpPr/>
          <p:nvPr/>
        </p:nvSpPr>
        <p:spPr>
          <a:xfrm>
            <a:off x="5002307" y="4517301"/>
            <a:ext cx="3065928" cy="2207612"/>
          </a:xfrm>
          <a:prstGeom prst="borderCallout1">
            <a:avLst>
              <a:gd name="adj1" fmla="val 39560"/>
              <a:gd name="adj2" fmla="val 557"/>
              <a:gd name="adj3" fmla="val 40360"/>
              <a:gd name="adj4" fmla="val -18533"/>
            </a:avLst>
          </a:prstGeom>
          <a:solidFill>
            <a:schemeClr val="bg1">
              <a:lumMod val="85000"/>
            </a:schemeClr>
          </a:solidFill>
          <a:ln w="38100">
            <a:solidFill>
              <a:schemeClr val="accent2">
                <a:lumMod val="75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CE4FCE6-711A-DC10-FD5B-D908C8DCEEBB}"/>
              </a:ext>
            </a:extLst>
          </p:cNvPr>
          <p:cNvSpPr txBox="1"/>
          <p:nvPr/>
        </p:nvSpPr>
        <p:spPr>
          <a:xfrm>
            <a:off x="5002306" y="4559594"/>
            <a:ext cx="30659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dirty="0"/>
              <a:t>Up to 691 frames per second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9µm X 9µm pixel size</a:t>
            </a:r>
          </a:p>
          <a:p>
            <a:pPr marL="0" indent="0" algn="ctr">
              <a:buNone/>
            </a:pPr>
            <a:endParaRPr lang="en-US" sz="1800" dirty="0">
              <a:latin typeface="+mj-lt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-20</a:t>
            </a:r>
            <a:r>
              <a:rPr lang="en-US" dirty="0">
                <a:latin typeface="Century Gothic" panose="020B0502020202020204" pitchFamily="34" charset="0"/>
              </a:rPr>
              <a:t>ºC to 65ºC Operating temperature range </a:t>
            </a:r>
            <a:endParaRPr lang="en-US" sz="1800" dirty="0">
              <a:latin typeface="+mj-lt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en-US" sz="18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14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7" grpId="0" animBg="1"/>
      <p:bldP spid="10" grpId="0"/>
      <p:bldP spid="14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5A444-0484-495B-8CEC-852BD8BB8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439" y="228424"/>
            <a:ext cx="11434699" cy="978729"/>
          </a:xfrm>
        </p:spPr>
        <p:txBody>
          <a:bodyPr/>
          <a:lstStyle/>
          <a:p>
            <a:r>
              <a:rPr lang="en-US" b="1" dirty="0">
                <a:solidFill>
                  <a:schemeClr val="tx2"/>
                </a:solidFill>
                <a:latin typeface="+mj-lt"/>
              </a:rPr>
              <a:t>A python software system has been developed for detecting electron glow discharges</a:t>
            </a:r>
          </a:p>
        </p:txBody>
      </p:sp>
      <p:pic>
        <p:nvPicPr>
          <p:cNvPr id="3" name="e27d-e1d3-4a0a-9210-b632f63c8b26">
            <a:hlinkClick r:id="" action="ppaction://media"/>
            <a:extLst>
              <a:ext uri="{FF2B5EF4-FFF2-40B4-BE49-F238E27FC236}">
                <a16:creationId xmlns:a16="http://schemas.microsoft.com/office/drawing/2014/main" id="{7FDBB4A3-0B2A-5EC7-F582-0A1F9C1E38D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6440" y="1277813"/>
            <a:ext cx="7440249" cy="5580187"/>
          </a:xfrm>
          <a:prstGeom prst="rect">
            <a:avLst/>
          </a:prstGeom>
        </p:spPr>
      </p:pic>
      <p:pic>
        <p:nvPicPr>
          <p:cNvPr id="4" name="Picture 3" descr="A close-up of a device&#10;&#10;Description automatically generated">
            <a:extLst>
              <a:ext uri="{FF2B5EF4-FFF2-40B4-BE49-F238E27FC236}">
                <a16:creationId xmlns:a16="http://schemas.microsoft.com/office/drawing/2014/main" id="{1F01E2D8-68DC-DD1D-6BFD-B94D644794B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12" t="28585" r="8383" b="10524"/>
          <a:stretch/>
        </p:blipFill>
        <p:spPr>
          <a:xfrm>
            <a:off x="8185664" y="1247225"/>
            <a:ext cx="3779916" cy="2163084"/>
          </a:xfrm>
          <a:prstGeom prst="rect">
            <a:avLst/>
          </a:prstGeom>
        </p:spPr>
      </p:pic>
      <p:pic>
        <p:nvPicPr>
          <p:cNvPr id="6" name="Picture 5" descr="A blue background with a black object&#10;&#10;Description automatically generated">
            <a:extLst>
              <a:ext uri="{FF2B5EF4-FFF2-40B4-BE49-F238E27FC236}">
                <a16:creationId xmlns:a16="http://schemas.microsoft.com/office/drawing/2014/main" id="{EAFE3810-27BB-6C4D-D807-DC5A1D36610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610" y="3852963"/>
            <a:ext cx="3125451" cy="23900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7E3D55-B1A4-4BAE-EC52-6D82743D6931}"/>
              </a:ext>
            </a:extLst>
          </p:cNvPr>
          <p:cNvSpPr txBox="1"/>
          <p:nvPr/>
        </p:nvSpPr>
        <p:spPr>
          <a:xfrm>
            <a:off x="7915351" y="3442863"/>
            <a:ext cx="4274821" cy="6783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2200" dirty="0"/>
              <a:t>Test Setup (1 Second </a:t>
            </a:r>
            <a:r>
              <a:rPr lang="en-US" sz="2000" dirty="0"/>
              <a:t>Capture</a:t>
            </a:r>
            <a:r>
              <a:rPr lang="en-US" sz="2200" dirty="0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DFF76C-6BD8-137C-B6B0-00BD59CB69EF}"/>
              </a:ext>
            </a:extLst>
          </p:cNvPr>
          <p:cNvSpPr txBox="1"/>
          <p:nvPr/>
        </p:nvSpPr>
        <p:spPr>
          <a:xfrm>
            <a:off x="8609846" y="6279736"/>
            <a:ext cx="2923892" cy="3799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/>
              <a:t>Sample Capture</a:t>
            </a:r>
          </a:p>
        </p:txBody>
      </p:sp>
    </p:spTree>
    <p:extLst>
      <p:ext uri="{BB962C8B-B14F-4D97-AF65-F5344CB8AC3E}">
        <p14:creationId xmlns:p14="http://schemas.microsoft.com/office/powerpoint/2010/main" val="4129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8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311998</TotalTime>
  <Words>944</Words>
  <Application>Microsoft Office PowerPoint</Application>
  <PresentationFormat>Widescreen</PresentationFormat>
  <Paragraphs>135</Paragraphs>
  <Slides>19</Slides>
  <Notes>9</Notes>
  <HiddenSlides>0</HiddenSlides>
  <MMClips>2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Calibri</vt:lpstr>
      <vt:lpstr>Century Gothic</vt:lpstr>
      <vt:lpstr>Times New Roman</vt:lpstr>
      <vt:lpstr>ORNL</vt:lpstr>
      <vt:lpstr>Visio</vt:lpstr>
      <vt:lpstr>Enhanced RF Window Monitoring and Protection at the Spallation Neutron Source (SNS)</vt:lpstr>
      <vt:lpstr>PowerPoint Presentation</vt:lpstr>
      <vt:lpstr>Efficient operation is a goal for the SNS </vt:lpstr>
      <vt:lpstr>Overview: The SNS accelerator strings together  resonant cavities ultimately creating a ~1.3 GeV proton beam </vt:lpstr>
      <vt:lpstr>PowerPoint Presentation</vt:lpstr>
      <vt:lpstr>Multipacting is an RF phenomenon that needs to be addressed for improved accelerator reliability</vt:lpstr>
      <vt:lpstr>An ongoing research seeks to better understand and address multipacting in the DTL windows</vt:lpstr>
      <vt:lpstr>An experimental testing plan is being developed for verifying simulation results.</vt:lpstr>
      <vt:lpstr>A python software system has been developed for detecting electron glow discharges</vt:lpstr>
      <vt:lpstr>The latency/shutter lag of the camera was measured</vt:lpstr>
      <vt:lpstr>PowerPoint Presentation</vt:lpstr>
      <vt:lpstr>Real time thermal imaging of the ceramic windows is a necessary step for improved operations</vt:lpstr>
      <vt:lpstr>Real time thermal imaging of the ceramic windows is a necessary step for improved operations</vt:lpstr>
      <vt:lpstr>The design for the thermal imaging project has been completed</vt:lpstr>
      <vt:lpstr>The design was fabricated, and transmission was verified</vt:lpstr>
      <vt:lpstr>The thermal imaging system was tested at the maximum operating condition </vt:lpstr>
      <vt:lpstr>The thermal imaging system was tested at the maximum operating condition </vt:lpstr>
      <vt:lpstr>Steps are being taken to install the system in the DTL section during the upcoming outage</vt:lpstr>
      <vt:lpstr>In summary, two ongoing camera-based improvement projects seek to improve the reliability of SNS high power vacuum windows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Moss, John</dc:creator>
  <cp:lastModifiedBy>Toby, George</cp:lastModifiedBy>
  <cp:revision>829</cp:revision>
  <cp:lastPrinted>2020-08-27T16:10:34Z</cp:lastPrinted>
  <dcterms:created xsi:type="dcterms:W3CDTF">2019-03-11T13:31:02Z</dcterms:created>
  <dcterms:modified xsi:type="dcterms:W3CDTF">2024-09-10T00:31:20Z</dcterms:modified>
</cp:coreProperties>
</file>