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256" r:id="rId5"/>
    <p:sldId id="447" r:id="rId6"/>
    <p:sldId id="449" r:id="rId7"/>
    <p:sldId id="451" r:id="rId8"/>
    <p:sldId id="452" r:id="rId9"/>
    <p:sldId id="430" r:id="rId10"/>
    <p:sldId id="281" r:id="rId11"/>
    <p:sldId id="283" r:id="rId12"/>
    <p:sldId id="284" r:id="rId13"/>
    <p:sldId id="287" r:id="rId14"/>
    <p:sldId id="285" r:id="rId15"/>
    <p:sldId id="292" r:id="rId16"/>
    <p:sldId id="289" r:id="rId17"/>
    <p:sldId id="443" r:id="rId18"/>
    <p:sldId id="434" r:id="rId19"/>
    <p:sldId id="453" r:id="rId20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5350"/>
    <a:srgbClr val="D9D9D9"/>
    <a:srgbClr val="00FF00"/>
    <a:srgbClr val="A04942"/>
    <a:srgbClr val="CEC7C1"/>
    <a:srgbClr val="9A9B9D"/>
    <a:srgbClr val="AEB0AF"/>
    <a:srgbClr val="8C8D90"/>
    <a:srgbClr val="808184"/>
    <a:srgbClr val="757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6862" autoAdjust="0"/>
  </p:normalViewPr>
  <p:slideViewPr>
    <p:cSldViewPr showGuides="1">
      <p:cViewPr varScale="1">
        <p:scale>
          <a:sx n="120" d="100"/>
          <a:sy n="120" d="100"/>
        </p:scale>
        <p:origin x="120" y="23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9/9/2024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prstClr val="black"/>
              </a:buClr>
              <a:buSzPct val="90000"/>
              <a:buFont typeface="Century Gothic" panose="020B0502020202020204" pitchFamily="34" charset="0"/>
              <a:buNone/>
              <a:tabLst/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74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95A329E-A9A2-E149-9CDD-03DAF92C0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7B1543-14D8-A941-AF62-9CE3736655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567238-4D22-9C4C-863E-90B8E166B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4B06D67-5A3B-714E-90C1-66A7825D6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E01FD-138D-4943-8801-4849D54F7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76B085-C104-2A42-8A31-4445D0F284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hyperlink" Target="https://my.matterport.com/show/?m=fvXRwrrU7yz&amp;nozoom=1&amp;help=1&amp;hl=1&amp;lp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486664" cy="1421928"/>
          </a:xfrm>
        </p:spPr>
        <p:txBody>
          <a:bodyPr/>
          <a:lstStyle/>
          <a:p>
            <a:r>
              <a:rPr lang="en-US" dirty="0"/>
              <a:t>RF Conditioning Operations and System Updates of the High-Power RF Test Facility in the Spallation Neutron Source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3033060"/>
            <a:ext cx="5943600" cy="2028101"/>
          </a:xfrm>
        </p:spPr>
        <p:txBody>
          <a:bodyPr/>
          <a:lstStyle/>
          <a:p>
            <a:r>
              <a:rPr lang="en-US" dirty="0"/>
              <a:t>September 10, 2024 (CWRF workshop)</a:t>
            </a:r>
          </a:p>
          <a:p>
            <a:endParaRPr lang="en-US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Sung-Woo Lee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On behalf of the RF Systems Group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Spallation Neutron Source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1EFBD-6C7F-A67D-2C16-0DC4169A9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867930"/>
          </a:xfrm>
        </p:spPr>
        <p:txBody>
          <a:bodyPr/>
          <a:lstStyle/>
          <a:p>
            <a:r>
              <a:rPr lang="en-US" sz="2800" dirty="0"/>
              <a:t>Python-EPICS program and Latest CSS software implemented for  automatic monitoring and control during the HPRF process.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3AAE73-1249-7D16-2310-8791F2E68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1" y="1314075"/>
            <a:ext cx="5486400" cy="5315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EABD6AA-BCAC-8711-7A02-7246D8653C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543802" y="1791701"/>
            <a:ext cx="4434082" cy="45578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8E6D7A-3A5D-FA7F-DD2C-660467609DC8}"/>
              </a:ext>
            </a:extLst>
          </p:cNvPr>
          <p:cNvSpPr txBox="1"/>
          <p:nvPr/>
        </p:nvSpPr>
        <p:spPr>
          <a:xfrm>
            <a:off x="8001000" y="1314075"/>
            <a:ext cx="363272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Python Epics and CSS-Phoebus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B3462F-DB05-C910-7623-391C451E6EB7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024842-FCD5-4E26-E013-52B5596C934E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20B33E-1CEE-1CE3-C271-0D86E2C72EA6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EA30C4-1689-8E6B-199A-763D7766D8B8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1D0824-2DF4-6C99-C84F-0364D5218354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F1BB79-4E9A-5166-067A-1564C6640808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2AC027-7CD6-0285-D8AC-0AEA981089CD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FCE2C26-A746-2065-70C8-32124E6E8995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240995D-784E-2572-36B2-D8AB0125119F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28F24A-009C-4712-94B6-33A56B15AE5F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3E312B2-5045-B647-4DA0-33D5E7623182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549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1EFBD-6C7F-A67D-2C16-0DC4169A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Power RF conditioning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7ED4D-0B31-31CB-4B86-C8340749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990600"/>
            <a:ext cx="10515600" cy="218412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/>
              <a:t>High Power RF processing (~2 weeks)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Set to narrow pulse at low duty cycle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Increase power slowly to maximum (</a:t>
            </a:r>
            <a:r>
              <a:rPr lang="en-US" sz="1400" b="1" i="1" dirty="0">
                <a:solidFill>
                  <a:schemeClr val="accent3">
                    <a:lumMod val="75000"/>
                  </a:schemeClr>
                </a:solidFill>
              </a:rPr>
              <a:t>Auto Run</a:t>
            </a:r>
            <a:r>
              <a:rPr lang="en-US" sz="1400" dirty="0"/>
              <a:t>) and then increase pulse width to maximum (</a:t>
            </a:r>
            <a:r>
              <a:rPr lang="en-US" sz="1400" b="1" i="1" dirty="0">
                <a:solidFill>
                  <a:schemeClr val="accent4">
                    <a:lumMod val="75000"/>
                  </a:schemeClr>
                </a:solidFill>
              </a:rPr>
              <a:t>Auto PW</a:t>
            </a:r>
            <a:r>
              <a:rPr lang="en-US" sz="1400" dirty="0"/>
              <a:t>) and duty cycle gradually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Stay at full power continuously for a period of time (max power and full duty cycle)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Repeat cycling user defined minimum to maximum power for a period of time (</a:t>
            </a:r>
            <a: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  <a:t>Auto Cycle</a:t>
            </a:r>
            <a:r>
              <a:rPr lang="en-US" sz="1400" dirty="0"/>
              <a:t>)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Use movable transmission line short for standing wave while increasing the power a step at a time (SCL couplers)</a:t>
            </a:r>
          </a:p>
          <a:p>
            <a:pPr lvl="1">
              <a:lnSpc>
                <a:spcPct val="100000"/>
              </a:lnSpc>
            </a:pPr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36D946-0A92-26AD-159F-AB6DB3EF66D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4094" y="3113189"/>
            <a:ext cx="9144000" cy="345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49616A-B40D-11A2-C15B-54C8736DD0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19" b="10566"/>
          <a:stretch/>
        </p:blipFill>
        <p:spPr>
          <a:xfrm>
            <a:off x="2209800" y="3547968"/>
            <a:ext cx="9906000" cy="32338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A1FAF3D-14E7-A73B-D087-834514C8BCBC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24023C-9915-062C-E45E-2454580467D9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E4A58B-63B5-7423-B38A-05D07AAE7E46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FBBEEB-3011-FDCC-C045-6193FD4D0489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6BECD9-D67A-2D24-369A-F49EA01D15A3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6ABE44-ED54-9691-F988-4A2A21BFD82F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1A58BCC-736E-577B-F5E8-286E5DEA8FEA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7540A6-DAEC-E227-685F-C4D84186EC92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97FF73-EB58-AFAF-C58C-9BFDB59C1223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E86483-C7C3-ECB8-5716-87B067F3C571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F48328-98AC-26CB-03A7-7C57CECE7B2E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90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4318F-9200-F538-B999-7FC178334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Vacuum Manifold System for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45338-9849-D1E6-4E34-597EFE6C2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2125" y="1292550"/>
            <a:ext cx="5091065" cy="2219042"/>
          </a:xfrm>
        </p:spPr>
        <p:txBody>
          <a:bodyPr/>
          <a:lstStyle/>
          <a:p>
            <a:r>
              <a:rPr lang="en-US" sz="1600" dirty="0">
                <a:latin typeface="+mn-lt"/>
              </a:rPr>
              <a:t>Storage in noncontaminating environment (Vacuum or dry N</a:t>
            </a:r>
            <a:r>
              <a:rPr lang="en-US" sz="1600" baseline="-25000" dirty="0">
                <a:latin typeface="+mn-lt"/>
              </a:rPr>
              <a:t>2</a:t>
            </a:r>
            <a:r>
              <a:rPr lang="en-US" sz="1600" dirty="0">
                <a:latin typeface="+mn-lt"/>
              </a:rPr>
              <a:t>) </a:t>
            </a:r>
          </a:p>
          <a:p>
            <a:r>
              <a:rPr lang="en-US" sz="1600" dirty="0">
                <a:latin typeface="+mn-lt"/>
              </a:rPr>
              <a:t>Active pumping down is desirable for long term storage</a:t>
            </a:r>
          </a:p>
          <a:p>
            <a:r>
              <a:rPr lang="en-US" sz="1600" dirty="0">
                <a:latin typeface="+mn-lt"/>
              </a:rPr>
              <a:t>Vacuum manifold for storage and monitoring the conditioned spare windows/couplers for SNS linac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6730CB-3DA3-8AB9-2449-800E4982C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20" b="4450"/>
          <a:stretch/>
        </p:blipFill>
        <p:spPr>
          <a:xfrm>
            <a:off x="7010400" y="3509960"/>
            <a:ext cx="4693759" cy="2283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C97D6A-019F-6C55-6287-0E11D068A2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623"/>
          <a:stretch/>
        </p:blipFill>
        <p:spPr>
          <a:xfrm>
            <a:off x="7315200" y="933203"/>
            <a:ext cx="1857962" cy="24534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AB6AD1-5807-58D9-2E21-8893B97562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4460"/>
          <a:stretch/>
        </p:blipFill>
        <p:spPr>
          <a:xfrm>
            <a:off x="9456502" y="933203"/>
            <a:ext cx="2323686" cy="2347179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89375961-F896-E166-3790-ECA407A323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9993240" y="3994291"/>
            <a:ext cx="2035474" cy="27131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E420188-547E-F59D-6877-C5266CD474F6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267FB1-280F-E9FC-8FB1-BDA0BC54D9E6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E58EE9-18BB-67E8-7C5D-D6D53B19D9B5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6ECCED-08C6-A623-650B-E1AA5AEEE53C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558A0-DB1E-B121-320E-C6615DD63ACC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DD7DAC-320A-2076-2887-048379B873A3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8A3858C-1AFC-57EB-23F0-9025911E5351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E35D0A-2328-515D-0B0C-B68EF6D57634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DBAC63-7EEF-677A-79BC-D9504B873F08}"/>
              </a:ext>
            </a:extLst>
          </p:cNvPr>
          <p:cNvCxnSpPr>
            <a:stCxn id="8" idx="2"/>
            <a:endCxn id="11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E4D83D-7049-527F-3D52-29A346881650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3E0F3E5-621D-62AA-9BD8-CFE4313B2044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94EC857-F79B-723F-884B-CEBAE31F2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8917" y="3645182"/>
            <a:ext cx="4357479" cy="2725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9379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A12602F-A8EA-53BF-969F-EF560FAFDF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7" t="17156" r="2617" b="3622"/>
          <a:stretch/>
        </p:blipFill>
        <p:spPr>
          <a:xfrm>
            <a:off x="2166011" y="2514600"/>
            <a:ext cx="3200400" cy="29550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F768E0-B790-5052-637C-2EED9BD89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662" y="2819497"/>
            <a:ext cx="3196027" cy="33755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D1CEF1-36A1-84C3-A6C5-438F7ED69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and Inventory Control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DC6517-2D10-7A83-53BA-A6F1F2D78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222002"/>
            <a:ext cx="8991599" cy="1292598"/>
          </a:xfrm>
        </p:spPr>
        <p:txBody>
          <a:bodyPr/>
          <a:lstStyle/>
          <a:p>
            <a:r>
              <a:rPr lang="en-US" sz="2400" dirty="0"/>
              <a:t>“Ready Spares”: conditioned pair</a:t>
            </a:r>
          </a:p>
          <a:p>
            <a:pPr lvl="1"/>
            <a:r>
              <a:rPr lang="en-US" sz="2000" dirty="0"/>
              <a:t>Document the conditioning process reports</a:t>
            </a:r>
            <a:endParaRPr lang="en-US" sz="1600" dirty="0"/>
          </a:p>
          <a:p>
            <a:pPr lvl="1"/>
            <a:r>
              <a:rPr lang="en-US" sz="2000" dirty="0"/>
              <a:t>Status and locations of spare components</a:t>
            </a:r>
            <a:endParaRPr lang="en-US" sz="2000" baseline="-25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A3705C-5441-DED5-A8F8-89FC1E18F766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19D99A-A8A0-5E35-2C5B-A42CF04DF16E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86F69D-FB6C-AF11-7032-655E7B4849F5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DF936F-2019-4B22-64B5-5610011929B0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0A96D5-D3AB-97F4-2E62-6A30783CEA28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C49312-FB87-79F7-DEFE-132137686D3A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F34DB2-1E0A-BF48-E711-038C16E35670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B892EA-70A6-2B9A-ABE5-69CD0AF3B78B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BEC144-EED9-70EE-8DD9-D9397AC62069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59A271-6C4E-5E60-DA11-30D1E3B52060}"/>
              </a:ext>
            </a:extLst>
          </p:cNvPr>
          <p:cNvCxnSpPr>
            <a:stCxn id="6" idx="2"/>
            <a:endCxn id="13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2D6717-8BA4-76B6-D34B-4B8A8D08CDCC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53EF1C76-1C45-9861-295D-9648B351E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0" y="3102378"/>
            <a:ext cx="3200400" cy="3598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5DCE13-8E45-3046-045A-1B261352C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2" t="32734" r="54387" b="54322"/>
          <a:stretch/>
        </p:blipFill>
        <p:spPr>
          <a:xfrm>
            <a:off x="8686800" y="1311373"/>
            <a:ext cx="3048000" cy="103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35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F0F6D-DF35-22F8-6CC8-48D909AF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Improvement and Test Plans (ongoing developments)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959C5-8F6E-577D-ECFC-9DC4B57B0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90600"/>
            <a:ext cx="11362945" cy="5410200"/>
          </a:xfrm>
        </p:spPr>
        <p:txBody>
          <a:bodyPr/>
          <a:lstStyle/>
          <a:p>
            <a:r>
              <a:rPr lang="en-US" sz="2400" dirty="0"/>
              <a:t>RF Window/Coupler Baking Station</a:t>
            </a:r>
          </a:p>
          <a:p>
            <a:pPr lvl="1"/>
            <a:r>
              <a:rPr lang="en-US" sz="2000" dirty="0"/>
              <a:t>Development of a baking chamber for precise temperature control and ceramic protection from oxidation during baking of the window/coupler assemblies</a:t>
            </a:r>
          </a:p>
          <a:p>
            <a:r>
              <a:rPr lang="en-US" sz="2400" dirty="0"/>
              <a:t>Advanced Window Temperature monitoring camera system</a:t>
            </a:r>
          </a:p>
          <a:p>
            <a:pPr lvl="1"/>
            <a:r>
              <a:rPr lang="en-US" sz="2000" dirty="0"/>
              <a:t>Implementing the camera system in the waveguide to monitor the ceramic surface temperature and glow</a:t>
            </a:r>
          </a:p>
          <a:p>
            <a:r>
              <a:rPr lang="en-US" sz="2400" dirty="0"/>
              <a:t>RF components/devices developments</a:t>
            </a:r>
          </a:p>
          <a:p>
            <a:pPr lvl="1"/>
            <a:r>
              <a:rPr lang="en-US" sz="2000" dirty="0"/>
              <a:t>RF and Vacuum seals developments</a:t>
            </a:r>
          </a:p>
          <a:p>
            <a:pPr lvl="1"/>
            <a:r>
              <a:rPr lang="en-US" sz="2000" dirty="0"/>
              <a:t>RF cavities and Bridge Waveguides developments</a:t>
            </a:r>
          </a:p>
          <a:p>
            <a:r>
              <a:rPr lang="en-US" sz="2400" dirty="0"/>
              <a:t>RF conditioning system and interfaces updates</a:t>
            </a:r>
          </a:p>
          <a:p>
            <a:pPr lvl="1"/>
            <a:r>
              <a:rPr lang="en-US" sz="2000" dirty="0"/>
              <a:t>System hardware upgrades and updates</a:t>
            </a:r>
          </a:p>
          <a:p>
            <a:pPr lvl="1"/>
            <a:r>
              <a:rPr lang="en-US" sz="2000" dirty="0"/>
              <a:t>Further RF conditioning process software enhancements</a:t>
            </a:r>
          </a:p>
        </p:txBody>
      </p:sp>
    </p:spTree>
    <p:extLst>
      <p:ext uri="{BB962C8B-B14F-4D97-AF65-F5344CB8AC3E}">
        <p14:creationId xmlns:p14="http://schemas.microsoft.com/office/powerpoint/2010/main" val="61359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7A7B-8863-3FCE-DE1A-A7CD5C188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8AE59F0-292F-4BB5-D8D8-4F38093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42416"/>
            <a:ext cx="11430000" cy="5282184"/>
          </a:xfrm>
        </p:spPr>
        <p:txBody>
          <a:bodyPr/>
          <a:lstStyle/>
          <a:p>
            <a:r>
              <a:rPr lang="en-US" dirty="0"/>
              <a:t>Radio Frequency Test Facility (RFTF) was built with SNS Linac</a:t>
            </a:r>
          </a:p>
          <a:p>
            <a:r>
              <a:rPr lang="en-US" dirty="0"/>
              <a:t>RFTF has been used for High Power RF system verifications and RF component conditioning during the SNS commissioning, operation, and the PPU projects</a:t>
            </a:r>
          </a:p>
          <a:p>
            <a:r>
              <a:rPr lang="en-US" dirty="0"/>
              <a:t>Systematic RF conditioning and spare preparations are crucial for reliable and stable neutron production operation in the SNS</a:t>
            </a:r>
          </a:p>
          <a:p>
            <a:r>
              <a:rPr lang="en-US" dirty="0"/>
              <a:t>Further developments in SNS RF components, RFTF system upgrades and the expansion of its capabilities are planned and ongoing</a:t>
            </a:r>
          </a:p>
        </p:txBody>
      </p:sp>
    </p:spTree>
    <p:extLst>
      <p:ext uri="{BB962C8B-B14F-4D97-AF65-F5344CB8AC3E}">
        <p14:creationId xmlns:p14="http://schemas.microsoft.com/office/powerpoint/2010/main" val="34520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21655-FB7F-FC1D-1677-2DA973BDA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attention…</a:t>
            </a:r>
          </a:p>
        </p:txBody>
      </p:sp>
      <p:pic>
        <p:nvPicPr>
          <p:cNvPr id="4" name="Content Placeholder 3" descr="A metal object with wire&#10;&#10;Description automatically generated">
            <a:extLst>
              <a:ext uri="{FF2B5EF4-FFF2-40B4-BE49-F238E27FC236}">
                <a16:creationId xmlns:a16="http://schemas.microsoft.com/office/drawing/2014/main" id="{DBB6D144-A5B2-289F-0643-7CC5482C06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809" t="8519" r="16399"/>
          <a:stretch/>
        </p:blipFill>
        <p:spPr>
          <a:xfrm rot="5400000">
            <a:off x="2828628" y="1851529"/>
            <a:ext cx="5315544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1ACE87-9A80-F5CD-57ED-BE3E34807F72}"/>
              </a:ext>
            </a:extLst>
          </p:cNvPr>
          <p:cNvSpPr txBox="1"/>
          <p:nvPr/>
        </p:nvSpPr>
        <p:spPr>
          <a:xfrm>
            <a:off x="7696200" y="2667000"/>
            <a:ext cx="2759089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Failure of flex WR2100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during RF conditioning 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prototype DTL window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Jan. 2017</a:t>
            </a:r>
          </a:p>
        </p:txBody>
      </p:sp>
    </p:spTree>
    <p:extLst>
      <p:ext uri="{BB962C8B-B14F-4D97-AF65-F5344CB8AC3E}">
        <p14:creationId xmlns:p14="http://schemas.microsoft.com/office/powerpoint/2010/main" val="385852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05DD-66E1-5750-DD3C-8797199D0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53" y="357761"/>
            <a:ext cx="11430000" cy="867930"/>
          </a:xfrm>
        </p:spPr>
        <p:txBody>
          <a:bodyPr/>
          <a:lstStyle/>
          <a:p>
            <a:r>
              <a:rPr lang="en-US" sz="2800" dirty="0"/>
              <a:t>RF Test Facility (RFTF) is essential for testing and conditioning of RF windows, couplers and Klystrons in SNS Linac.</a:t>
            </a:r>
          </a:p>
        </p:txBody>
      </p:sp>
      <p:pic>
        <p:nvPicPr>
          <p:cNvPr id="1102" name="Picture 1101">
            <a:hlinkClick r:id="rId2"/>
            <a:extLst>
              <a:ext uri="{FF2B5EF4-FFF2-40B4-BE49-F238E27FC236}">
                <a16:creationId xmlns:a16="http://schemas.microsoft.com/office/drawing/2014/main" id="{52B84BD0-5C91-0EAD-A957-2F175C696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39798" r="41722"/>
          <a:stretch/>
        </p:blipFill>
        <p:spPr>
          <a:xfrm>
            <a:off x="2692202" y="1469671"/>
            <a:ext cx="6477000" cy="225677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FCE161E-90CD-A2E8-DAE5-C408B06A71DB}"/>
              </a:ext>
            </a:extLst>
          </p:cNvPr>
          <p:cNvGrpSpPr/>
          <p:nvPr/>
        </p:nvGrpSpPr>
        <p:grpSpPr>
          <a:xfrm>
            <a:off x="6177858" y="4128440"/>
            <a:ext cx="5522913" cy="2066175"/>
            <a:chOff x="6910737" y="4295306"/>
            <a:chExt cx="5522913" cy="206617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2891C87-8BE5-0A20-267D-4EFC5BE5B9BE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4"/>
            <a:srcRect t="13312" b="13463"/>
            <a:stretch/>
          </p:blipFill>
          <p:spPr>
            <a:xfrm>
              <a:off x="8232935" y="4300117"/>
              <a:ext cx="4200715" cy="2050085"/>
            </a:xfrm>
            <a:prstGeom prst="rect">
              <a:avLst/>
            </a:prstGeom>
          </p:spPr>
        </p:pic>
        <p:pic>
          <p:nvPicPr>
            <p:cNvPr id="16" name="Picture 7" descr="100_1586">
              <a:extLst>
                <a:ext uri="{FF2B5EF4-FFF2-40B4-BE49-F238E27FC236}">
                  <a16:creationId xmlns:a16="http://schemas.microsoft.com/office/drawing/2014/main" id="{F75E73D5-5BA3-419B-517B-15FDFA73DD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0739" y="4575861"/>
              <a:ext cx="2379281" cy="178562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2191398-9452-D583-5608-B334E0A1C316}"/>
                </a:ext>
              </a:extLst>
            </p:cNvPr>
            <p:cNvSpPr txBox="1"/>
            <p:nvPr/>
          </p:nvSpPr>
          <p:spPr>
            <a:xfrm>
              <a:off x="6910737" y="4295306"/>
              <a:ext cx="1603169" cy="30777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Klystrons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D69D16C-604A-DE48-A0D9-C5F0D67D5D42}"/>
              </a:ext>
            </a:extLst>
          </p:cNvPr>
          <p:cNvGrpSpPr/>
          <p:nvPr/>
        </p:nvGrpSpPr>
        <p:grpSpPr>
          <a:xfrm>
            <a:off x="602052" y="1551358"/>
            <a:ext cx="1675949" cy="2258463"/>
            <a:chOff x="467819" y="4224513"/>
            <a:chExt cx="1675949" cy="2258463"/>
          </a:xfrm>
        </p:grpSpPr>
        <p:pic>
          <p:nvPicPr>
            <p:cNvPr id="25" name="Picture 3" descr="C:\Users\ozu\Desktop\Temp\photos\Photos - 2016\20160126_112913.jpg">
              <a:extLst>
                <a:ext uri="{FF2B5EF4-FFF2-40B4-BE49-F238E27FC236}">
                  <a16:creationId xmlns:a16="http://schemas.microsoft.com/office/drawing/2014/main" id="{72DAC121-CA6E-4F49-5A90-764ECD7AF7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21286" r="36972"/>
            <a:stretch>
              <a:fillRect/>
            </a:stretch>
          </p:blipFill>
          <p:spPr bwMode="auto">
            <a:xfrm>
              <a:off x="467819" y="4224513"/>
              <a:ext cx="1675949" cy="225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4E6C212-52AF-2650-12C4-C941E8D23CA2}"/>
                </a:ext>
              </a:extLst>
            </p:cNvPr>
            <p:cNvSpPr txBox="1"/>
            <p:nvPr/>
          </p:nvSpPr>
          <p:spPr>
            <a:xfrm>
              <a:off x="521453" y="4260975"/>
              <a:ext cx="1371600" cy="30777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RFQ couplers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603D267-6322-26AE-D857-EF86DDF0A9D6}"/>
              </a:ext>
            </a:extLst>
          </p:cNvPr>
          <p:cNvGrpSpPr/>
          <p:nvPr/>
        </p:nvGrpSpPr>
        <p:grpSpPr>
          <a:xfrm>
            <a:off x="851983" y="4191000"/>
            <a:ext cx="2743431" cy="1644120"/>
            <a:chOff x="2101234" y="4224514"/>
            <a:chExt cx="2451082" cy="1378487"/>
          </a:xfrm>
        </p:grpSpPr>
        <p:pic>
          <p:nvPicPr>
            <p:cNvPr id="28" name="Picture 2" descr="C:\Users\ozu\Desktop\Temp\photos\Photos - 2016\20160217_115122.jpg">
              <a:extLst>
                <a:ext uri="{FF2B5EF4-FFF2-40B4-BE49-F238E27FC236}">
                  <a16:creationId xmlns:a16="http://schemas.microsoft.com/office/drawing/2014/main" id="{E384C5B5-5913-6A2C-2B97-E74BD15948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01234" y="4224514"/>
              <a:ext cx="2451082" cy="1378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EC48A13-F310-C6C5-8E96-CB2724A134A1}"/>
                </a:ext>
              </a:extLst>
            </p:cNvPr>
            <p:cNvSpPr txBox="1"/>
            <p:nvPr/>
          </p:nvSpPr>
          <p:spPr>
            <a:xfrm>
              <a:off x="2128555" y="4224514"/>
              <a:ext cx="1371600" cy="30777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DTL windows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5D05243-A17F-F6D6-938F-2D7D74D802FA}"/>
              </a:ext>
            </a:extLst>
          </p:cNvPr>
          <p:cNvGrpSpPr/>
          <p:nvPr/>
        </p:nvGrpSpPr>
        <p:grpSpPr>
          <a:xfrm>
            <a:off x="4024796" y="4139789"/>
            <a:ext cx="1491963" cy="2093353"/>
            <a:chOff x="3343290" y="4934705"/>
            <a:chExt cx="1491963" cy="2093353"/>
          </a:xfrm>
        </p:grpSpPr>
        <p:pic>
          <p:nvPicPr>
            <p:cNvPr id="29" name="Picture 2" descr="C:\Users\ozu\Desktop\Temp\photos\Photos - 2016\20161026_095956.jpg">
              <a:extLst>
                <a:ext uri="{FF2B5EF4-FFF2-40B4-BE49-F238E27FC236}">
                  <a16:creationId xmlns:a16="http://schemas.microsoft.com/office/drawing/2014/main" id="{9BDF1ACD-51EA-751F-4E74-1AF67BA7B8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 t="21092"/>
            <a:stretch>
              <a:fillRect/>
            </a:stretch>
          </p:blipFill>
          <p:spPr bwMode="auto">
            <a:xfrm>
              <a:off x="3343290" y="4934705"/>
              <a:ext cx="1491963" cy="20933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C56D69-7C28-0506-26F8-4A2C204267CF}"/>
                </a:ext>
              </a:extLst>
            </p:cNvPr>
            <p:cNvSpPr txBox="1"/>
            <p:nvPr/>
          </p:nvSpPr>
          <p:spPr>
            <a:xfrm>
              <a:off x="3421993" y="5042511"/>
              <a:ext cx="1371600" cy="30777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CCL windows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B3AE038-6B6F-9350-536F-2C9B92AEBB88}"/>
              </a:ext>
            </a:extLst>
          </p:cNvPr>
          <p:cNvGrpSpPr/>
          <p:nvPr/>
        </p:nvGrpSpPr>
        <p:grpSpPr>
          <a:xfrm>
            <a:off x="9499798" y="1863632"/>
            <a:ext cx="2275762" cy="1701776"/>
            <a:chOff x="4976343" y="4470245"/>
            <a:chExt cx="2275762" cy="1701776"/>
          </a:xfrm>
        </p:grpSpPr>
        <p:pic>
          <p:nvPicPr>
            <p:cNvPr id="32" name="Picture 31" descr="DSCN0479">
              <a:extLst>
                <a:ext uri="{FF2B5EF4-FFF2-40B4-BE49-F238E27FC236}">
                  <a16:creationId xmlns:a16="http://schemas.microsoft.com/office/drawing/2014/main" id="{DACC5FC3-A148-FF54-92D4-16A1CF604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76343" y="4470245"/>
              <a:ext cx="2275762" cy="17017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36FE5D8-3D7E-4304-4D0E-527EC082812B}"/>
                </a:ext>
              </a:extLst>
            </p:cNvPr>
            <p:cNvSpPr txBox="1"/>
            <p:nvPr/>
          </p:nvSpPr>
          <p:spPr>
            <a:xfrm>
              <a:off x="5783018" y="4483952"/>
              <a:ext cx="1371600" cy="30777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SCL couplers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470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994D21F-1214-B9D0-986B-E2948417B25C}"/>
              </a:ext>
            </a:extLst>
          </p:cNvPr>
          <p:cNvSpPr/>
          <p:nvPr/>
        </p:nvSpPr>
        <p:spPr>
          <a:xfrm>
            <a:off x="609600" y="2514600"/>
            <a:ext cx="1985638" cy="140039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4DE685-89BD-40D9-47A6-47B9BF889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867930"/>
          </a:xfrm>
        </p:spPr>
        <p:txBody>
          <a:bodyPr/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RFTF was built with SNS Linac and extensively used for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RF conditioning during SNS Linac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commissioning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95D361-A4CC-4756-7F4D-460F63E1E0D5}"/>
              </a:ext>
            </a:extLst>
          </p:cNvPr>
          <p:cNvSpPr/>
          <p:nvPr/>
        </p:nvSpPr>
        <p:spPr>
          <a:xfrm>
            <a:off x="730948" y="3041522"/>
            <a:ext cx="1752600" cy="12192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RFTF HVCM</a:t>
            </a:r>
          </a:p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bg1"/>
                </a:solidFill>
              </a:rPr>
              <a:t>(11MW 8%, 60Hz)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A44F48A-421A-0FF3-6A64-9CC8EC71B470}"/>
              </a:ext>
            </a:extLst>
          </p:cNvPr>
          <p:cNvGrpSpPr/>
          <p:nvPr/>
        </p:nvGrpSpPr>
        <p:grpSpPr>
          <a:xfrm>
            <a:off x="2674466" y="1257299"/>
            <a:ext cx="4107332" cy="2171701"/>
            <a:chOff x="2674466" y="1212722"/>
            <a:chExt cx="4107332" cy="217170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BA5035E-BB5D-25B8-AE41-EDA40ABE5E34}"/>
                </a:ext>
              </a:extLst>
            </p:cNvPr>
            <p:cNvSpPr/>
            <p:nvPr/>
          </p:nvSpPr>
          <p:spPr>
            <a:xfrm>
              <a:off x="3528392" y="1441322"/>
              <a:ext cx="639414" cy="12192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B5978CD-28C9-A242-6A7C-5E3D60BB3A84}"/>
                </a:ext>
              </a:extLst>
            </p:cNvPr>
            <p:cNvSpPr/>
            <p:nvPr/>
          </p:nvSpPr>
          <p:spPr>
            <a:xfrm>
              <a:off x="3733799" y="1212722"/>
              <a:ext cx="228600" cy="2286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E0BE8E2-73AD-FF90-55CC-01358381DB5F}"/>
                </a:ext>
              </a:extLst>
            </p:cNvPr>
            <p:cNvSpPr txBox="1"/>
            <p:nvPr/>
          </p:nvSpPr>
          <p:spPr>
            <a:xfrm>
              <a:off x="4462879" y="2239017"/>
              <a:ext cx="1338048" cy="840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402.5MHz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2.5MW</a:t>
              </a:r>
              <a:r>
                <a:rPr lang="en-US" baseline="-25000" dirty="0">
                  <a:latin typeface="+mn-lt"/>
                </a:rPr>
                <a:t>peak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Klystron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16404A3-047E-3156-1C9D-672EA005D7DF}"/>
                </a:ext>
              </a:extLst>
            </p:cNvPr>
            <p:cNvSpPr/>
            <p:nvPr/>
          </p:nvSpPr>
          <p:spPr>
            <a:xfrm>
              <a:off x="4290391" y="1459983"/>
              <a:ext cx="2491407" cy="609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WR2100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0335EC-F27F-99A2-8EAA-B92DAE8F92A8}"/>
                </a:ext>
              </a:extLst>
            </p:cNvPr>
            <p:cNvSpPr/>
            <p:nvPr/>
          </p:nvSpPr>
          <p:spPr>
            <a:xfrm>
              <a:off x="3276599" y="2660522"/>
              <a:ext cx="1143000" cy="609601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D1C9B87-45CF-F8ED-FA03-DA08A5B98A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4466" y="3155823"/>
              <a:ext cx="474718" cy="228600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A4A0A5E-E982-12A0-7A34-E6ABEB121507}"/>
              </a:ext>
            </a:extLst>
          </p:cNvPr>
          <p:cNvGrpSpPr/>
          <p:nvPr/>
        </p:nvGrpSpPr>
        <p:grpSpPr>
          <a:xfrm>
            <a:off x="2595237" y="3498722"/>
            <a:ext cx="4186561" cy="2057401"/>
            <a:chOff x="2595237" y="3574922"/>
            <a:chExt cx="4186561" cy="20574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0BAE43-73D5-C766-E572-6694E7CB3603}"/>
                </a:ext>
              </a:extLst>
            </p:cNvPr>
            <p:cNvSpPr/>
            <p:nvPr/>
          </p:nvSpPr>
          <p:spPr>
            <a:xfrm>
              <a:off x="3528392" y="3803522"/>
              <a:ext cx="639414" cy="12192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B39D7C-B84B-0B5F-2202-92401CA6E5D2}"/>
                </a:ext>
              </a:extLst>
            </p:cNvPr>
            <p:cNvSpPr/>
            <p:nvPr/>
          </p:nvSpPr>
          <p:spPr>
            <a:xfrm>
              <a:off x="3733799" y="3574922"/>
              <a:ext cx="228600" cy="2286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EEB548-8630-CF56-5ED7-76261044E0C8}"/>
                </a:ext>
              </a:extLst>
            </p:cNvPr>
            <p:cNvSpPr txBox="1"/>
            <p:nvPr/>
          </p:nvSpPr>
          <p:spPr>
            <a:xfrm>
              <a:off x="4448868" y="4608731"/>
              <a:ext cx="1338048" cy="840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805MHz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5MW</a:t>
              </a:r>
              <a:r>
                <a:rPr lang="en-US" baseline="-25000" dirty="0">
                  <a:latin typeface="+mn-lt"/>
                </a:rPr>
                <a:t>peak</a:t>
              </a:r>
            </a:p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Klystron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D35124D-8E2E-C906-4CFC-C7ACEFB64D6A}"/>
                </a:ext>
              </a:extLst>
            </p:cNvPr>
            <p:cNvSpPr/>
            <p:nvPr/>
          </p:nvSpPr>
          <p:spPr>
            <a:xfrm>
              <a:off x="4300119" y="3849789"/>
              <a:ext cx="2481679" cy="6096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WR1150 =&gt; WR975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0BD248-26F0-A133-BD1A-E19221155D56}"/>
                </a:ext>
              </a:extLst>
            </p:cNvPr>
            <p:cNvSpPr/>
            <p:nvPr/>
          </p:nvSpPr>
          <p:spPr>
            <a:xfrm>
              <a:off x="3276599" y="5022722"/>
              <a:ext cx="1143000" cy="609601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242FC4C-C0D9-8EAA-4D9F-8B80DE3B8A7B}"/>
                </a:ext>
              </a:extLst>
            </p:cNvPr>
            <p:cNvCxnSpPr>
              <a:cxnSpLocks/>
            </p:cNvCxnSpPr>
            <p:nvPr/>
          </p:nvCxnSpPr>
          <p:spPr>
            <a:xfrm>
              <a:off x="2595237" y="4413122"/>
              <a:ext cx="549048" cy="609600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85EEE42C-76A3-34B4-6862-769CFADB7B68}"/>
              </a:ext>
            </a:extLst>
          </p:cNvPr>
          <p:cNvSpPr/>
          <p:nvPr/>
        </p:nvSpPr>
        <p:spPr>
          <a:xfrm>
            <a:off x="7086599" y="1219200"/>
            <a:ext cx="4374451" cy="433692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000" b="1" dirty="0">
                <a:solidFill>
                  <a:schemeClr val="tx1"/>
                </a:solidFill>
              </a:rPr>
              <a:t>High-Power RF conditioning</a:t>
            </a:r>
          </a:p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(RF Test Stands)</a:t>
            </a:r>
          </a:p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1. Vacuum monitoring: 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CCGs and controllers, Pump Carts</a:t>
            </a:r>
          </a:p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2. Controls/Interlocks: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PLC(XMTRs, HVCM), VXI (LLRF-HPM), Arc Detectors</a:t>
            </a:r>
          </a:p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3. User Interfaces: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EPICS-OPIs, EDM screens</a:t>
            </a:r>
          </a:p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4. Control Software Program: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LabVIEW (JLAB)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 EPICS Sequencer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39C190-0B89-525E-C666-BFF5D9AE2722}"/>
              </a:ext>
            </a:extLst>
          </p:cNvPr>
          <p:cNvSpPr txBox="1"/>
          <p:nvPr/>
        </p:nvSpPr>
        <p:spPr>
          <a:xfrm>
            <a:off x="1402650" y="5749624"/>
            <a:ext cx="10058400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Used for SCL FPCs (&gt;60%), NCL windows/couplers during commissioning SNS </a:t>
            </a:r>
          </a:p>
          <a:p>
            <a:r>
              <a:rPr lang="en-US" dirty="0"/>
              <a:t>and High-Power RF testing of prototype RF devices of SNS and other partner Laboratories</a:t>
            </a:r>
          </a:p>
        </p:txBody>
      </p:sp>
    </p:spTree>
    <p:extLst>
      <p:ext uri="{BB962C8B-B14F-4D97-AF65-F5344CB8AC3E}">
        <p14:creationId xmlns:p14="http://schemas.microsoft.com/office/powerpoint/2010/main" val="29917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86BE26-7510-0E8D-BB7D-AF7ADF97A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RFTF has been updated and used for PPU project (1)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04D8AC-6EB0-0D46-2CB9-C7486920D14F}"/>
              </a:ext>
            </a:extLst>
          </p:cNvPr>
          <p:cNvGrpSpPr/>
          <p:nvPr/>
        </p:nvGrpSpPr>
        <p:grpSpPr>
          <a:xfrm>
            <a:off x="685800" y="1524416"/>
            <a:ext cx="1985638" cy="1746122"/>
            <a:chOff x="838200" y="1524000"/>
            <a:chExt cx="1985638" cy="174612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4AC770-9A8B-414C-7F15-2BFB10FA326C}"/>
                </a:ext>
              </a:extLst>
            </p:cNvPr>
            <p:cNvSpPr/>
            <p:nvPr/>
          </p:nvSpPr>
          <p:spPr>
            <a:xfrm>
              <a:off x="838200" y="1524000"/>
              <a:ext cx="1985638" cy="14003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80EC09-E305-600E-05E2-E14198B09274}"/>
                </a:ext>
              </a:extLst>
            </p:cNvPr>
            <p:cNvSpPr/>
            <p:nvPr/>
          </p:nvSpPr>
          <p:spPr>
            <a:xfrm>
              <a:off x="959548" y="2050922"/>
              <a:ext cx="1752600" cy="121920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>
                  <a:solidFill>
                    <a:schemeClr val="bg1"/>
                  </a:solidFill>
                </a:rPr>
                <a:t>RFTF HVCM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B8F1487-CE54-BC6D-909B-6A8CE70C55CC}"/>
              </a:ext>
            </a:extLst>
          </p:cNvPr>
          <p:cNvSpPr txBox="1"/>
          <p:nvPr/>
        </p:nvSpPr>
        <p:spPr>
          <a:xfrm>
            <a:off x="373176" y="933485"/>
            <a:ext cx="2731838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1. SNS HVCM Upgrade </a:t>
            </a:r>
          </a:p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HW/SW (2015)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BB2B683-0769-4395-9325-BF03E986DFE9}"/>
              </a:ext>
            </a:extLst>
          </p:cNvPr>
          <p:cNvGrpSpPr/>
          <p:nvPr/>
        </p:nvGrpSpPr>
        <p:grpSpPr>
          <a:xfrm>
            <a:off x="1396393" y="1592393"/>
            <a:ext cx="1219200" cy="538774"/>
            <a:chOff x="4572000" y="3048000"/>
            <a:chExt cx="1219200" cy="53877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722B23-8DC3-832F-1277-CEE94B53231E}"/>
                </a:ext>
              </a:extLst>
            </p:cNvPr>
            <p:cNvSpPr/>
            <p:nvPr/>
          </p:nvSpPr>
          <p:spPr>
            <a:xfrm>
              <a:off x="4572000" y="3048000"/>
              <a:ext cx="1219200" cy="535531"/>
            </a:xfrm>
            <a:prstGeom prst="rect">
              <a:avLst/>
            </a:prstGeom>
            <a:solidFill>
              <a:srgbClr val="D9D9D9">
                <a:alpha val="50196"/>
              </a:srgbClr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5A43CD-C3BA-146A-3CB8-197AB1B99DB3}"/>
                </a:ext>
              </a:extLst>
            </p:cNvPr>
            <p:cNvGrpSpPr/>
            <p:nvPr/>
          </p:nvGrpSpPr>
          <p:grpSpPr>
            <a:xfrm>
              <a:off x="4618870" y="3057641"/>
              <a:ext cx="1125460" cy="529133"/>
              <a:chOff x="4222828" y="3945083"/>
              <a:chExt cx="1125460" cy="529133"/>
            </a:xfrm>
          </p:grpSpPr>
          <p:pic>
            <p:nvPicPr>
              <p:cNvPr id="1026" name="Picture 2" descr="LabVIEW Programming for Real-Time and FPGA | DMC, Inc.">
                <a:extLst>
                  <a:ext uri="{FF2B5EF4-FFF2-40B4-BE49-F238E27FC236}">
                    <a16:creationId xmlns:a16="http://schemas.microsoft.com/office/drawing/2014/main" id="{AE0A8087-76C6-6291-1FBF-AF0495DD89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2828" y="3945083"/>
                <a:ext cx="533400" cy="5291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EPICS Using the EPICS Logo">
                <a:extLst>
                  <a:ext uri="{FF2B5EF4-FFF2-40B4-BE49-F238E27FC236}">
                    <a16:creationId xmlns:a16="http://schemas.microsoft.com/office/drawing/2014/main" id="{AB9CC686-F84D-FE7C-985E-2B92A91CFD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600" y="3962400"/>
                <a:ext cx="547688" cy="494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9680983-CCC2-070D-0AE4-887EE2C3BCF4}"/>
              </a:ext>
            </a:extLst>
          </p:cNvPr>
          <p:cNvGrpSpPr/>
          <p:nvPr/>
        </p:nvGrpSpPr>
        <p:grpSpPr>
          <a:xfrm>
            <a:off x="692358" y="3416151"/>
            <a:ext cx="1985638" cy="1746122"/>
            <a:chOff x="752272" y="4254240"/>
            <a:chExt cx="1985638" cy="174612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9765A0D-A078-EFA0-6BCC-3D0DB3FD236B}"/>
                </a:ext>
              </a:extLst>
            </p:cNvPr>
            <p:cNvGrpSpPr/>
            <p:nvPr/>
          </p:nvGrpSpPr>
          <p:grpSpPr>
            <a:xfrm>
              <a:off x="752272" y="4254240"/>
              <a:ext cx="1985638" cy="1746122"/>
              <a:chOff x="838200" y="1524000"/>
              <a:chExt cx="1985638" cy="174612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71EF69F-EB94-742E-CF68-4C1BD3AA6BE2}"/>
                  </a:ext>
                </a:extLst>
              </p:cNvPr>
              <p:cNvSpPr/>
              <p:nvPr/>
            </p:nvSpPr>
            <p:spPr>
              <a:xfrm>
                <a:off x="838200" y="1524000"/>
                <a:ext cx="1985638" cy="14003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bg2"/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25945F1-A61D-F241-5CE0-401261C50C71}"/>
                  </a:ext>
                </a:extLst>
              </p:cNvPr>
              <p:cNvSpPr/>
              <p:nvPr/>
            </p:nvSpPr>
            <p:spPr>
              <a:xfrm>
                <a:off x="959548" y="2050922"/>
                <a:ext cx="1752600" cy="12192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b="1" dirty="0">
                    <a:solidFill>
                      <a:schemeClr val="bg1"/>
                    </a:solidFill>
                  </a:rPr>
                  <a:t>RFAX HVCM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7D8AAB-7B92-B71E-FA24-0553C1885A3D}"/>
                </a:ext>
              </a:extLst>
            </p:cNvPr>
            <p:cNvGrpSpPr/>
            <p:nvPr/>
          </p:nvGrpSpPr>
          <p:grpSpPr>
            <a:xfrm>
              <a:off x="1462865" y="4322217"/>
              <a:ext cx="1219200" cy="538774"/>
              <a:chOff x="4572000" y="3048000"/>
              <a:chExt cx="1219200" cy="538774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FAF8757-D246-1F2B-EE22-5FC10AA87D70}"/>
                  </a:ext>
                </a:extLst>
              </p:cNvPr>
              <p:cNvSpPr/>
              <p:nvPr/>
            </p:nvSpPr>
            <p:spPr>
              <a:xfrm>
                <a:off x="4572000" y="3048000"/>
                <a:ext cx="1219200" cy="535531"/>
              </a:xfrm>
              <a:prstGeom prst="rect">
                <a:avLst/>
              </a:prstGeom>
              <a:solidFill>
                <a:srgbClr val="D9D9D9">
                  <a:alpha val="50196"/>
                </a:srgbClr>
              </a:solidFill>
              <a:ln w="38100">
                <a:solidFill>
                  <a:schemeClr val="bg2"/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B46B99D0-E25C-97C0-21DC-69D90C4C5A3F}"/>
                  </a:ext>
                </a:extLst>
              </p:cNvPr>
              <p:cNvGrpSpPr/>
              <p:nvPr/>
            </p:nvGrpSpPr>
            <p:grpSpPr>
              <a:xfrm>
                <a:off x="4618870" y="3057641"/>
                <a:ext cx="1125460" cy="529133"/>
                <a:chOff x="4222828" y="3945083"/>
                <a:chExt cx="1125460" cy="529133"/>
              </a:xfrm>
            </p:grpSpPr>
            <p:pic>
              <p:nvPicPr>
                <p:cNvPr id="29" name="Picture 2" descr="LabVIEW Programming for Real-Time and FPGA | DMC, Inc.">
                  <a:extLst>
                    <a:ext uri="{FF2B5EF4-FFF2-40B4-BE49-F238E27FC236}">
                      <a16:creationId xmlns:a16="http://schemas.microsoft.com/office/drawing/2014/main" id="{615A20A3-2BF2-BCA1-BA09-EA1C1F4E71B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22828" y="3945083"/>
                  <a:ext cx="533400" cy="529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6" descr="EPICS Using the EPICS Logo">
                  <a:extLst>
                    <a:ext uri="{FF2B5EF4-FFF2-40B4-BE49-F238E27FC236}">
                      <a16:creationId xmlns:a16="http://schemas.microsoft.com/office/drawing/2014/main" id="{C7748C8E-0016-E7DF-A0C1-4AD817CDD3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00600" y="3962400"/>
                  <a:ext cx="547688" cy="49449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grpSp>
        <p:nvGrpSpPr>
          <p:cNvPr id="1029" name="Group 1028">
            <a:extLst>
              <a:ext uri="{FF2B5EF4-FFF2-40B4-BE49-F238E27FC236}">
                <a16:creationId xmlns:a16="http://schemas.microsoft.com/office/drawing/2014/main" id="{9E6E2E7E-B071-AB27-8FE8-FE01032C7AB4}"/>
              </a:ext>
            </a:extLst>
          </p:cNvPr>
          <p:cNvGrpSpPr/>
          <p:nvPr/>
        </p:nvGrpSpPr>
        <p:grpSpPr>
          <a:xfrm>
            <a:off x="3452193" y="1143663"/>
            <a:ext cx="639414" cy="914400"/>
            <a:chOff x="3627811" y="1295400"/>
            <a:chExt cx="639414" cy="9144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5780AE2-D2F0-1635-11BF-705332CD77DA}"/>
                </a:ext>
              </a:extLst>
            </p:cNvPr>
            <p:cNvSpPr/>
            <p:nvPr/>
          </p:nvSpPr>
          <p:spPr>
            <a:xfrm>
              <a:off x="3627811" y="1524000"/>
              <a:ext cx="639414" cy="6858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8A58F3D-CEB9-4355-166A-AA5226AEFB5A}"/>
                </a:ext>
              </a:extLst>
            </p:cNvPr>
            <p:cNvSpPr/>
            <p:nvPr/>
          </p:nvSpPr>
          <p:spPr>
            <a:xfrm>
              <a:off x="3833218" y="1295400"/>
              <a:ext cx="228600" cy="2286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9102F35E-B95D-0157-49C2-E87566A77F92}"/>
              </a:ext>
            </a:extLst>
          </p:cNvPr>
          <p:cNvSpPr/>
          <p:nvPr/>
        </p:nvSpPr>
        <p:spPr>
          <a:xfrm>
            <a:off x="4214192" y="1057881"/>
            <a:ext cx="2491407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WR1150 =&gt; WR975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50A7FC2-B061-EAFE-8089-5DEA5366672F}"/>
              </a:ext>
            </a:extLst>
          </p:cNvPr>
          <p:cNvSpPr/>
          <p:nvPr/>
        </p:nvSpPr>
        <p:spPr>
          <a:xfrm>
            <a:off x="3200400" y="2058063"/>
            <a:ext cx="1143000" cy="60960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</a:rPr>
              <a:t>RFTF 805MHz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3F8E58B-41C6-7B59-BBC2-CAA1F9ED84CF}"/>
              </a:ext>
            </a:extLst>
          </p:cNvPr>
          <p:cNvSpPr/>
          <p:nvPr/>
        </p:nvSpPr>
        <p:spPr>
          <a:xfrm>
            <a:off x="5532921" y="1752600"/>
            <a:ext cx="1248879" cy="6096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WR2100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8D448DA-A873-8E9A-38E0-572AA79AB19F}"/>
              </a:ext>
            </a:extLst>
          </p:cNvPr>
          <p:cNvSpPr/>
          <p:nvPr/>
        </p:nvSpPr>
        <p:spPr>
          <a:xfrm>
            <a:off x="4418403" y="2773133"/>
            <a:ext cx="1418038" cy="60960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</a:rPr>
              <a:t>RFTF 402.5MHz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6D1C46A-3C1C-F5D4-C3E7-03F181CE1F95}"/>
              </a:ext>
            </a:extLst>
          </p:cNvPr>
          <p:cNvCxnSpPr>
            <a:cxnSpLocks/>
          </p:cNvCxnSpPr>
          <p:nvPr/>
        </p:nvCxnSpPr>
        <p:spPr>
          <a:xfrm>
            <a:off x="2741074" y="2286420"/>
            <a:ext cx="383126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C40BF6E-1F35-6F71-28E2-52EC173E2838}"/>
              </a:ext>
            </a:extLst>
          </p:cNvPr>
          <p:cNvCxnSpPr>
            <a:cxnSpLocks/>
          </p:cNvCxnSpPr>
          <p:nvPr/>
        </p:nvCxnSpPr>
        <p:spPr>
          <a:xfrm>
            <a:off x="2741074" y="3124620"/>
            <a:ext cx="1473118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8E67391-374E-2CB8-4595-A32C531361C7}"/>
              </a:ext>
            </a:extLst>
          </p:cNvPr>
          <p:cNvGrpSpPr/>
          <p:nvPr/>
        </p:nvGrpSpPr>
        <p:grpSpPr>
          <a:xfrm>
            <a:off x="2792786" y="3306275"/>
            <a:ext cx="4029201" cy="1883447"/>
            <a:chOff x="2807546" y="4399783"/>
            <a:chExt cx="4029201" cy="188344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781B529-81DE-71B2-5AF0-D52BCB6CC5BC}"/>
                </a:ext>
              </a:extLst>
            </p:cNvPr>
            <p:cNvSpPr/>
            <p:nvPr/>
          </p:nvSpPr>
          <p:spPr>
            <a:xfrm>
              <a:off x="4315571" y="4903508"/>
              <a:ext cx="639414" cy="770121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15C41E1-E767-3B79-8E15-122C432F6164}"/>
                </a:ext>
              </a:extLst>
            </p:cNvPr>
            <p:cNvSpPr/>
            <p:nvPr/>
          </p:nvSpPr>
          <p:spPr>
            <a:xfrm>
              <a:off x="4513412" y="4674908"/>
              <a:ext cx="228600" cy="2286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3A5C27C-7D4B-5BC2-5BC2-04DD60C91735}"/>
                </a:ext>
              </a:extLst>
            </p:cNvPr>
            <p:cNvSpPr/>
            <p:nvPr/>
          </p:nvSpPr>
          <p:spPr>
            <a:xfrm>
              <a:off x="5115922" y="4706593"/>
              <a:ext cx="1720825" cy="897976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>
                  <a:solidFill>
                    <a:schemeClr val="bg1"/>
                  </a:solidFill>
                </a:rPr>
                <a:t>Beam Test Facility </a:t>
              </a:r>
            </a:p>
            <a:p>
              <a:pPr algn="ctr">
                <a:lnSpc>
                  <a:spcPct val="90000"/>
                </a:lnSpc>
              </a:pPr>
              <a:r>
                <a:rPr lang="en-US" b="1" dirty="0">
                  <a:solidFill>
                    <a:schemeClr val="bg1"/>
                  </a:solidFill>
                </a:rPr>
                <a:t>(BTF)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58BADD0-300B-BDA4-3A81-31DA40EAB28D}"/>
                </a:ext>
              </a:extLst>
            </p:cNvPr>
            <p:cNvSpPr/>
            <p:nvPr/>
          </p:nvSpPr>
          <p:spPr>
            <a:xfrm>
              <a:off x="3926784" y="5673629"/>
              <a:ext cx="1418038" cy="609601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solidFill>
                    <a:schemeClr val="bg1"/>
                  </a:solidFill>
                </a:rPr>
                <a:t>BTF 402.5MHz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670C8F14-2424-D073-D6FB-AE327A876CC7}"/>
                </a:ext>
              </a:extLst>
            </p:cNvPr>
            <p:cNvCxnSpPr>
              <a:cxnSpLocks/>
            </p:cNvCxnSpPr>
            <p:nvPr/>
          </p:nvCxnSpPr>
          <p:spPr>
            <a:xfrm>
              <a:off x="2807546" y="5886450"/>
              <a:ext cx="997890" cy="0"/>
            </a:xfrm>
            <a:prstGeom prst="straightConnector1">
              <a:avLst/>
            </a:prstGeom>
            <a:ln w="57150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5E3F9B6-6CAC-A63C-6953-99AF2959C3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25326" y="4399783"/>
              <a:ext cx="1480535" cy="908280"/>
            </a:xfrm>
            <a:prstGeom prst="straightConnector1">
              <a:avLst/>
            </a:prstGeom>
            <a:ln w="57150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5" name="TextBox 1024">
            <a:extLst>
              <a:ext uri="{FF2B5EF4-FFF2-40B4-BE49-F238E27FC236}">
                <a16:creationId xmlns:a16="http://schemas.microsoft.com/office/drawing/2014/main" id="{BD2603FB-6A23-CBB0-59DB-E3A5D0FCCA4C}"/>
              </a:ext>
            </a:extLst>
          </p:cNvPr>
          <p:cNvSpPr txBox="1"/>
          <p:nvPr/>
        </p:nvSpPr>
        <p:spPr>
          <a:xfrm>
            <a:off x="820056" y="5257800"/>
            <a:ext cx="6018447" cy="116955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HPRF System Stability and Flexibility:</a:t>
            </a:r>
          </a:p>
          <a:p>
            <a:r>
              <a:rPr lang="en-US" dirty="0"/>
              <a:t>- HVCM upgrade in the SNS</a:t>
            </a:r>
          </a:p>
          <a:p>
            <a:r>
              <a:rPr lang="en-US" dirty="0"/>
              <a:t>- 2 Modulators can power 3 Klystrons</a:t>
            </a:r>
          </a:p>
          <a:p>
            <a:r>
              <a:rPr lang="en-US" sz="1600" dirty="0"/>
              <a:t>(BTF, RFTF 402.5/805 simultaneous run with less interruption)</a:t>
            </a:r>
            <a:endParaRPr lang="en-US" dirty="0"/>
          </a:p>
        </p:txBody>
      </p: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F551B00B-4667-4846-C52C-32A03A76CA50}"/>
              </a:ext>
            </a:extLst>
          </p:cNvPr>
          <p:cNvGrpSpPr/>
          <p:nvPr/>
        </p:nvGrpSpPr>
        <p:grpSpPr>
          <a:xfrm>
            <a:off x="4811175" y="1851558"/>
            <a:ext cx="639414" cy="914400"/>
            <a:chOff x="3627811" y="1295400"/>
            <a:chExt cx="639414" cy="914400"/>
          </a:xfrm>
        </p:grpSpPr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0F480B36-6025-E9C7-2205-C079D458113D}"/>
                </a:ext>
              </a:extLst>
            </p:cNvPr>
            <p:cNvSpPr/>
            <p:nvPr/>
          </p:nvSpPr>
          <p:spPr>
            <a:xfrm>
              <a:off x="3627811" y="1524000"/>
              <a:ext cx="639414" cy="6858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33" name="Rectangle 1032">
              <a:extLst>
                <a:ext uri="{FF2B5EF4-FFF2-40B4-BE49-F238E27FC236}">
                  <a16:creationId xmlns:a16="http://schemas.microsoft.com/office/drawing/2014/main" id="{FDAA0527-4A7B-05EC-3020-9D617817F47F}"/>
                </a:ext>
              </a:extLst>
            </p:cNvPr>
            <p:cNvSpPr/>
            <p:nvPr/>
          </p:nvSpPr>
          <p:spPr>
            <a:xfrm>
              <a:off x="3833218" y="1295400"/>
              <a:ext cx="228600" cy="228600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039" name="TextBox 1038">
            <a:extLst>
              <a:ext uri="{FF2B5EF4-FFF2-40B4-BE49-F238E27FC236}">
                <a16:creationId xmlns:a16="http://schemas.microsoft.com/office/drawing/2014/main" id="{FD7F7F9E-F47C-91D6-824A-EB1DB38E05DA}"/>
              </a:ext>
            </a:extLst>
          </p:cNvPr>
          <p:cNvSpPr txBox="1"/>
          <p:nvPr/>
        </p:nvSpPr>
        <p:spPr>
          <a:xfrm>
            <a:off x="7215619" y="1118263"/>
            <a:ext cx="455284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2. LLRF, pulse timing systems separation</a:t>
            </a:r>
          </a:p>
        </p:txBody>
      </p:sp>
      <p:grpSp>
        <p:nvGrpSpPr>
          <p:cNvPr id="1094" name="Group 1093">
            <a:extLst>
              <a:ext uri="{FF2B5EF4-FFF2-40B4-BE49-F238E27FC236}">
                <a16:creationId xmlns:a16="http://schemas.microsoft.com/office/drawing/2014/main" id="{9FD55B2B-FE8E-2649-F96C-423D83DF820F}"/>
              </a:ext>
            </a:extLst>
          </p:cNvPr>
          <p:cNvGrpSpPr/>
          <p:nvPr/>
        </p:nvGrpSpPr>
        <p:grpSpPr>
          <a:xfrm>
            <a:off x="7590326" y="1667481"/>
            <a:ext cx="3948139" cy="840230"/>
            <a:chOff x="7620000" y="1372263"/>
            <a:chExt cx="3948139" cy="840230"/>
          </a:xfrm>
        </p:grpSpPr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245CEDF3-39BF-F817-6AB7-3D7133BE0C52}"/>
                </a:ext>
              </a:extLst>
            </p:cNvPr>
            <p:cNvSpPr/>
            <p:nvPr/>
          </p:nvSpPr>
          <p:spPr>
            <a:xfrm>
              <a:off x="7620000" y="1602034"/>
              <a:ext cx="1371600" cy="4493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tx1"/>
                  </a:solidFill>
                </a:rPr>
                <a:t>Sig. Gen.</a:t>
              </a:r>
            </a:p>
          </p:txBody>
        </p:sp>
        <p:grpSp>
          <p:nvGrpSpPr>
            <p:cNvPr id="1062" name="Group 1061">
              <a:extLst>
                <a:ext uri="{FF2B5EF4-FFF2-40B4-BE49-F238E27FC236}">
                  <a16:creationId xmlns:a16="http://schemas.microsoft.com/office/drawing/2014/main" id="{9898B4D7-A0CC-9655-9FFA-36CB148D14C4}"/>
                </a:ext>
              </a:extLst>
            </p:cNvPr>
            <p:cNvGrpSpPr/>
            <p:nvPr/>
          </p:nvGrpSpPr>
          <p:grpSpPr>
            <a:xfrm>
              <a:off x="9137650" y="1639063"/>
              <a:ext cx="685800" cy="342136"/>
              <a:chOff x="8229600" y="2603321"/>
              <a:chExt cx="1219200" cy="329120"/>
            </a:xfrm>
          </p:grpSpPr>
          <p:cxnSp>
            <p:nvCxnSpPr>
              <p:cNvPr id="1042" name="Straight Connector 1041">
                <a:extLst>
                  <a:ext uri="{FF2B5EF4-FFF2-40B4-BE49-F238E27FC236}">
                    <a16:creationId xmlns:a16="http://schemas.microsoft.com/office/drawing/2014/main" id="{6F092585-0FED-D275-FA12-87CDD67A68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44000" y="2614308"/>
                <a:ext cx="15239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Straight Connector 1045">
                <a:extLst>
                  <a:ext uri="{FF2B5EF4-FFF2-40B4-BE49-F238E27FC236}">
                    <a16:creationId xmlns:a16="http://schemas.microsoft.com/office/drawing/2014/main" id="{E3B0AF90-B679-B7F5-D05E-80D21BB106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3000" y="2931957"/>
                <a:ext cx="3810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7" name="Straight Connector 1046">
                <a:extLst>
                  <a:ext uri="{FF2B5EF4-FFF2-40B4-BE49-F238E27FC236}">
                    <a16:creationId xmlns:a16="http://schemas.microsoft.com/office/drawing/2014/main" id="{1D516391-697D-36A0-5710-6F239FB4EB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4000" y="2614308"/>
                <a:ext cx="0" cy="31764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1" name="Straight Connector 1050">
                <a:extLst>
                  <a:ext uri="{FF2B5EF4-FFF2-40B4-BE49-F238E27FC236}">
                    <a16:creationId xmlns:a16="http://schemas.microsoft.com/office/drawing/2014/main" id="{4243E93B-A102-7BAA-9331-15D50C70B9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96400" y="2603321"/>
                <a:ext cx="0" cy="31764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3" name="Straight Connector 1052">
                <a:extLst>
                  <a:ext uri="{FF2B5EF4-FFF2-40B4-BE49-F238E27FC236}">
                    <a16:creationId xmlns:a16="http://schemas.microsoft.com/office/drawing/2014/main" id="{D30A4C18-6E07-7505-23E6-F17A7EF1FE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400" y="2932441"/>
                <a:ext cx="1524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Straight Connector 1057">
                <a:extLst>
                  <a:ext uri="{FF2B5EF4-FFF2-40B4-BE49-F238E27FC236}">
                    <a16:creationId xmlns:a16="http://schemas.microsoft.com/office/drawing/2014/main" id="{6A555DCF-D3B1-E260-60D8-890A231490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0600" y="2614308"/>
                <a:ext cx="15239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Straight Connector 1058">
                <a:extLst>
                  <a:ext uri="{FF2B5EF4-FFF2-40B4-BE49-F238E27FC236}">
                    <a16:creationId xmlns:a16="http://schemas.microsoft.com/office/drawing/2014/main" id="{063FDD51-C8B2-B037-E3B6-CBC1CB49FB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29600" y="2931957"/>
                <a:ext cx="3810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Straight Connector 1059">
                <a:extLst>
                  <a:ext uri="{FF2B5EF4-FFF2-40B4-BE49-F238E27FC236}">
                    <a16:creationId xmlns:a16="http://schemas.microsoft.com/office/drawing/2014/main" id="{F19BDA36-7CA2-547C-F9F7-E8BF8514AE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10600" y="2614308"/>
                <a:ext cx="0" cy="31764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Straight Connector 1060">
                <a:extLst>
                  <a:ext uri="{FF2B5EF4-FFF2-40B4-BE49-F238E27FC236}">
                    <a16:creationId xmlns:a16="http://schemas.microsoft.com/office/drawing/2014/main" id="{D27BF236-BEAA-7391-407A-CCC014446D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63000" y="2603321"/>
                <a:ext cx="0" cy="31764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3" name="Straight Arrow Connector 1062">
              <a:extLst>
                <a:ext uri="{FF2B5EF4-FFF2-40B4-BE49-F238E27FC236}">
                  <a16:creationId xmlns:a16="http://schemas.microsoft.com/office/drawing/2014/main" id="{BE7B3D86-81D9-C07F-DCDA-C5A63B9821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5371" y="1619351"/>
              <a:ext cx="383126" cy="184818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5" name="Straight Arrow Connector 1064">
              <a:extLst>
                <a:ext uri="{FF2B5EF4-FFF2-40B4-BE49-F238E27FC236}">
                  <a16:creationId xmlns:a16="http://schemas.microsoft.com/office/drawing/2014/main" id="{C5FB5049-0648-F995-2D35-92C694171524}"/>
                </a:ext>
              </a:extLst>
            </p:cNvPr>
            <p:cNvCxnSpPr>
              <a:cxnSpLocks/>
            </p:cNvCxnSpPr>
            <p:nvPr/>
          </p:nvCxnSpPr>
          <p:spPr>
            <a:xfrm>
              <a:off x="9985371" y="1826686"/>
              <a:ext cx="383126" cy="154011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8" name="TextBox 1067">
              <a:extLst>
                <a:ext uri="{FF2B5EF4-FFF2-40B4-BE49-F238E27FC236}">
                  <a16:creationId xmlns:a16="http://schemas.microsoft.com/office/drawing/2014/main" id="{C3867A3F-CF98-00F0-D6BB-5228AB493DF8}"/>
                </a:ext>
              </a:extLst>
            </p:cNvPr>
            <p:cNvSpPr txBox="1"/>
            <p:nvPr/>
          </p:nvSpPr>
          <p:spPr>
            <a:xfrm>
              <a:off x="10339918" y="1372263"/>
              <a:ext cx="1228221" cy="840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402.5MHz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or 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805 MHz</a:t>
              </a:r>
            </a:p>
          </p:txBody>
        </p:sp>
      </p:grpSp>
      <p:grpSp>
        <p:nvGrpSpPr>
          <p:cNvPr id="1097" name="Group 1096">
            <a:extLst>
              <a:ext uri="{FF2B5EF4-FFF2-40B4-BE49-F238E27FC236}">
                <a16:creationId xmlns:a16="http://schemas.microsoft.com/office/drawing/2014/main" id="{4C86B4E0-8B53-1E22-7DA5-477886960CA8}"/>
              </a:ext>
            </a:extLst>
          </p:cNvPr>
          <p:cNvGrpSpPr/>
          <p:nvPr/>
        </p:nvGrpSpPr>
        <p:grpSpPr>
          <a:xfrm>
            <a:off x="7644894" y="2641589"/>
            <a:ext cx="3694298" cy="1867657"/>
            <a:chOff x="7620000" y="1942343"/>
            <a:chExt cx="3694298" cy="1867657"/>
          </a:xfrm>
        </p:grpSpPr>
        <p:grpSp>
          <p:nvGrpSpPr>
            <p:cNvPr id="1095" name="Group 1094">
              <a:extLst>
                <a:ext uri="{FF2B5EF4-FFF2-40B4-BE49-F238E27FC236}">
                  <a16:creationId xmlns:a16="http://schemas.microsoft.com/office/drawing/2014/main" id="{2E441AB5-489B-F1B4-FD27-3BB1BC0246DA}"/>
                </a:ext>
              </a:extLst>
            </p:cNvPr>
            <p:cNvGrpSpPr/>
            <p:nvPr/>
          </p:nvGrpSpPr>
          <p:grpSpPr>
            <a:xfrm>
              <a:off x="7620000" y="2649961"/>
              <a:ext cx="3694298" cy="1160039"/>
              <a:chOff x="7626350" y="2548481"/>
              <a:chExt cx="3694298" cy="1160039"/>
            </a:xfrm>
          </p:grpSpPr>
          <p:sp>
            <p:nvSpPr>
              <p:cNvPr id="1069" name="Rectangle 1068">
                <a:extLst>
                  <a:ext uri="{FF2B5EF4-FFF2-40B4-BE49-F238E27FC236}">
                    <a16:creationId xmlns:a16="http://schemas.microsoft.com/office/drawing/2014/main" id="{FFA80D69-FC4E-3BB0-BE78-440480B5C54C}"/>
                  </a:ext>
                </a:extLst>
              </p:cNvPr>
              <p:cNvSpPr/>
              <p:nvPr/>
            </p:nvSpPr>
            <p:spPr>
              <a:xfrm>
                <a:off x="7626350" y="2548481"/>
                <a:ext cx="1371600" cy="449304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Sig. Gen.</a:t>
                </a:r>
              </a:p>
            </p:txBody>
          </p:sp>
          <p:sp>
            <p:nvSpPr>
              <p:cNvPr id="1070" name="Rectangle 1069">
                <a:extLst>
                  <a:ext uri="{FF2B5EF4-FFF2-40B4-BE49-F238E27FC236}">
                    <a16:creationId xmlns:a16="http://schemas.microsoft.com/office/drawing/2014/main" id="{FD51D775-7F63-6E80-8E32-6E41D3DD013F}"/>
                  </a:ext>
                </a:extLst>
              </p:cNvPr>
              <p:cNvSpPr/>
              <p:nvPr/>
            </p:nvSpPr>
            <p:spPr>
              <a:xfrm>
                <a:off x="7626350" y="3259216"/>
                <a:ext cx="1371600" cy="44930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Sig. Gen.</a:t>
                </a:r>
              </a:p>
            </p:txBody>
          </p:sp>
          <p:grpSp>
            <p:nvGrpSpPr>
              <p:cNvPr id="1071" name="Group 1070">
                <a:extLst>
                  <a:ext uri="{FF2B5EF4-FFF2-40B4-BE49-F238E27FC236}">
                    <a16:creationId xmlns:a16="http://schemas.microsoft.com/office/drawing/2014/main" id="{FB803965-54BA-4F7A-1787-CB8D2E6737F4}"/>
                  </a:ext>
                </a:extLst>
              </p:cNvPr>
              <p:cNvGrpSpPr/>
              <p:nvPr/>
            </p:nvGrpSpPr>
            <p:grpSpPr>
              <a:xfrm>
                <a:off x="9166221" y="2551697"/>
                <a:ext cx="685800" cy="341633"/>
                <a:chOff x="8229600" y="2603321"/>
                <a:chExt cx="1219200" cy="328636"/>
              </a:xfrm>
            </p:grpSpPr>
            <p:cxnSp>
              <p:nvCxnSpPr>
                <p:cNvPr id="1072" name="Straight Connector 1071">
                  <a:extLst>
                    <a:ext uri="{FF2B5EF4-FFF2-40B4-BE49-F238E27FC236}">
                      <a16:creationId xmlns:a16="http://schemas.microsoft.com/office/drawing/2014/main" id="{ECF47F6A-D0E8-FD13-C789-4E9E357A48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62990" y="2614308"/>
                  <a:ext cx="233408" cy="0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3" name="Straight Connector 1072">
                  <a:extLst>
                    <a:ext uri="{FF2B5EF4-FFF2-40B4-BE49-F238E27FC236}">
                      <a16:creationId xmlns:a16="http://schemas.microsoft.com/office/drawing/2014/main" id="{84204853-2DDE-907F-45DF-D4CBAF56D9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3001" y="2931553"/>
                  <a:ext cx="299989" cy="404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4" name="Straight Connector 1073">
                  <a:extLst>
                    <a:ext uri="{FF2B5EF4-FFF2-40B4-BE49-F238E27FC236}">
                      <a16:creationId xmlns:a16="http://schemas.microsoft.com/office/drawing/2014/main" id="{51034AEE-A234-30CD-689C-9D6A009A82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062990" y="2614308"/>
                  <a:ext cx="0" cy="317649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5" name="Straight Connector 1074">
                  <a:extLst>
                    <a:ext uri="{FF2B5EF4-FFF2-40B4-BE49-F238E27FC236}">
                      <a16:creationId xmlns:a16="http://schemas.microsoft.com/office/drawing/2014/main" id="{32BB096A-3CD9-72DF-7FE8-17881064EC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96400" y="2603321"/>
                  <a:ext cx="0" cy="317649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6" name="Straight Connector 1075">
                  <a:extLst>
                    <a:ext uri="{FF2B5EF4-FFF2-40B4-BE49-F238E27FC236}">
                      <a16:creationId xmlns:a16="http://schemas.microsoft.com/office/drawing/2014/main" id="{C3733CD1-2A62-C943-0A15-8078E81FD3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96400" y="2931553"/>
                  <a:ext cx="152400" cy="0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7" name="Straight Connector 1076">
                  <a:extLst>
                    <a:ext uri="{FF2B5EF4-FFF2-40B4-BE49-F238E27FC236}">
                      <a16:creationId xmlns:a16="http://schemas.microsoft.com/office/drawing/2014/main" id="{917F2A6F-F8A3-E0B2-18B5-4DC8736D3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21124" y="2614308"/>
                  <a:ext cx="241876" cy="0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8" name="Straight Connector 1077">
                  <a:extLst>
                    <a:ext uri="{FF2B5EF4-FFF2-40B4-BE49-F238E27FC236}">
                      <a16:creationId xmlns:a16="http://schemas.microsoft.com/office/drawing/2014/main" id="{704FCD65-A718-5CF8-592D-CEBECAA58F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29600" y="2931957"/>
                  <a:ext cx="291524" cy="0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9" name="Straight Connector 1078">
                  <a:extLst>
                    <a:ext uri="{FF2B5EF4-FFF2-40B4-BE49-F238E27FC236}">
                      <a16:creationId xmlns:a16="http://schemas.microsoft.com/office/drawing/2014/main" id="{AB6224B3-B200-C3AD-2402-3F0356E1AD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521124" y="2614308"/>
                  <a:ext cx="0" cy="317649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0" name="Straight Connector 1079">
                  <a:extLst>
                    <a:ext uri="{FF2B5EF4-FFF2-40B4-BE49-F238E27FC236}">
                      <a16:creationId xmlns:a16="http://schemas.microsoft.com/office/drawing/2014/main" id="{52E2218A-2B66-0996-B1BD-B2A85C87C2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3000" y="2603321"/>
                  <a:ext cx="0" cy="317649"/>
                </a:xfrm>
                <a:prstGeom prst="line">
                  <a:avLst/>
                </a:prstGeom>
                <a:ln w="28575">
                  <a:solidFill>
                    <a:srgbClr val="D2535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1" name="Group 1080">
                <a:extLst>
                  <a:ext uri="{FF2B5EF4-FFF2-40B4-BE49-F238E27FC236}">
                    <a16:creationId xmlns:a16="http://schemas.microsoft.com/office/drawing/2014/main" id="{DC274075-22F4-5980-CA98-9D8B08EF1FD4}"/>
                  </a:ext>
                </a:extLst>
              </p:cNvPr>
              <p:cNvGrpSpPr/>
              <p:nvPr/>
            </p:nvGrpSpPr>
            <p:grpSpPr>
              <a:xfrm flipH="1">
                <a:off x="9201150" y="3237077"/>
                <a:ext cx="685800" cy="341633"/>
                <a:chOff x="8229600" y="2603321"/>
                <a:chExt cx="1219200" cy="328636"/>
              </a:xfrm>
            </p:grpSpPr>
            <p:cxnSp>
              <p:nvCxnSpPr>
                <p:cNvPr id="1082" name="Straight Connector 1081">
                  <a:extLst>
                    <a:ext uri="{FF2B5EF4-FFF2-40B4-BE49-F238E27FC236}">
                      <a16:creationId xmlns:a16="http://schemas.microsoft.com/office/drawing/2014/main" id="{1B663957-98E7-CBE2-3B8C-B2504DDD5B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44000" y="2614308"/>
                  <a:ext cx="152399" cy="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3" name="Straight Connector 1082">
                  <a:extLst>
                    <a:ext uri="{FF2B5EF4-FFF2-40B4-BE49-F238E27FC236}">
                      <a16:creationId xmlns:a16="http://schemas.microsoft.com/office/drawing/2014/main" id="{FD7C084C-A728-4677-EA7B-AA30D49930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62999" y="2931957"/>
                  <a:ext cx="381001" cy="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4" name="Straight Connector 1083">
                  <a:extLst>
                    <a:ext uri="{FF2B5EF4-FFF2-40B4-BE49-F238E27FC236}">
                      <a16:creationId xmlns:a16="http://schemas.microsoft.com/office/drawing/2014/main" id="{F3F7040A-B63F-89EB-82D6-C40BCAADD1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44000" y="2614308"/>
                  <a:ext cx="0" cy="317649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5" name="Straight Connector 1084">
                  <a:extLst>
                    <a:ext uri="{FF2B5EF4-FFF2-40B4-BE49-F238E27FC236}">
                      <a16:creationId xmlns:a16="http://schemas.microsoft.com/office/drawing/2014/main" id="{C08BAF35-5702-3B01-528F-2116D759C6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96400" y="2603321"/>
                  <a:ext cx="0" cy="317649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6" name="Straight Connector 1085">
                  <a:extLst>
                    <a:ext uri="{FF2B5EF4-FFF2-40B4-BE49-F238E27FC236}">
                      <a16:creationId xmlns:a16="http://schemas.microsoft.com/office/drawing/2014/main" id="{3689CC3A-4C0E-E1B0-F13C-F1F256AFBC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96400" y="2931957"/>
                  <a:ext cx="152400" cy="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7" name="Straight Connector 1086">
                  <a:extLst>
                    <a:ext uri="{FF2B5EF4-FFF2-40B4-BE49-F238E27FC236}">
                      <a16:creationId xmlns:a16="http://schemas.microsoft.com/office/drawing/2014/main" id="{DD35515D-1FD1-F1E0-AE88-D657EF0A50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0600" y="2614308"/>
                  <a:ext cx="152399" cy="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8" name="Straight Connector 1087">
                  <a:extLst>
                    <a:ext uri="{FF2B5EF4-FFF2-40B4-BE49-F238E27FC236}">
                      <a16:creationId xmlns:a16="http://schemas.microsoft.com/office/drawing/2014/main" id="{7AFB9F68-808A-F955-6103-E6ADFAD67A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29600" y="2931957"/>
                  <a:ext cx="381000" cy="0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9" name="Straight Connector 1088">
                  <a:extLst>
                    <a:ext uri="{FF2B5EF4-FFF2-40B4-BE49-F238E27FC236}">
                      <a16:creationId xmlns:a16="http://schemas.microsoft.com/office/drawing/2014/main" id="{E29077D5-A820-91FB-14B6-012074AC65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10600" y="2614308"/>
                  <a:ext cx="0" cy="317649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0" name="Straight Connector 1089">
                  <a:extLst>
                    <a:ext uri="{FF2B5EF4-FFF2-40B4-BE49-F238E27FC236}">
                      <a16:creationId xmlns:a16="http://schemas.microsoft.com/office/drawing/2014/main" id="{80FB6793-E501-C614-F35D-49B5323C59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763000" y="2603321"/>
                  <a:ext cx="0" cy="317649"/>
                </a:xfrm>
                <a:prstGeom prst="line">
                  <a:avLst/>
                </a:prstGeom>
                <a:ln w="28575">
                  <a:solidFill>
                    <a:srgbClr val="00B0F0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91" name="TextBox 1090">
                <a:extLst>
                  <a:ext uri="{FF2B5EF4-FFF2-40B4-BE49-F238E27FC236}">
                    <a16:creationId xmlns:a16="http://schemas.microsoft.com/office/drawing/2014/main" id="{0366F8A6-FBAC-A67D-9765-936221460E16}"/>
                  </a:ext>
                </a:extLst>
              </p:cNvPr>
              <p:cNvSpPr txBox="1"/>
              <p:nvPr/>
            </p:nvSpPr>
            <p:spPr>
              <a:xfrm>
                <a:off x="10092428" y="2595142"/>
                <a:ext cx="1228220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402.5MHz</a:t>
                </a:r>
              </a:p>
            </p:txBody>
          </p:sp>
          <p:sp>
            <p:nvSpPr>
              <p:cNvPr id="1092" name="TextBox 1091">
                <a:extLst>
                  <a:ext uri="{FF2B5EF4-FFF2-40B4-BE49-F238E27FC236}">
                    <a16:creationId xmlns:a16="http://schemas.microsoft.com/office/drawing/2014/main" id="{4375E288-5D3B-C6AE-EB44-FB5FBCF0A7B1}"/>
                  </a:ext>
                </a:extLst>
              </p:cNvPr>
              <p:cNvSpPr txBox="1"/>
              <p:nvPr/>
            </p:nvSpPr>
            <p:spPr>
              <a:xfrm>
                <a:off x="10176934" y="3242788"/>
                <a:ext cx="1099980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805 MHz</a:t>
                </a:r>
              </a:p>
            </p:txBody>
          </p:sp>
        </p:grpSp>
        <p:sp>
          <p:nvSpPr>
            <p:cNvPr id="1096" name="Arrow: Down 1095">
              <a:extLst>
                <a:ext uri="{FF2B5EF4-FFF2-40B4-BE49-F238E27FC236}">
                  <a16:creationId xmlns:a16="http://schemas.microsoft.com/office/drawing/2014/main" id="{114D6D66-4065-14D2-5BEE-4F755E6C7E8C}"/>
                </a:ext>
              </a:extLst>
            </p:cNvPr>
            <p:cNvSpPr/>
            <p:nvPr/>
          </p:nvSpPr>
          <p:spPr>
            <a:xfrm>
              <a:off x="9097156" y="1942343"/>
              <a:ext cx="669924" cy="330211"/>
            </a:xfrm>
            <a:prstGeom prst="downArrow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098" name="TextBox 1097">
            <a:extLst>
              <a:ext uri="{FF2B5EF4-FFF2-40B4-BE49-F238E27FC236}">
                <a16:creationId xmlns:a16="http://schemas.microsoft.com/office/drawing/2014/main" id="{A5C14FCC-A3DB-9EF4-E70C-2856E8C20A0A}"/>
              </a:ext>
            </a:extLst>
          </p:cNvPr>
          <p:cNvSpPr txBox="1"/>
          <p:nvPr/>
        </p:nvSpPr>
        <p:spPr>
          <a:xfrm>
            <a:off x="7415607" y="5313985"/>
            <a:ext cx="4439397" cy="92333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RFTF RF system complete separation</a:t>
            </a:r>
          </a:p>
          <a:p>
            <a:r>
              <a:rPr lang="en-US" dirty="0"/>
              <a:t>402.5MHz and 805MHz system can run RF conditioning independently</a:t>
            </a:r>
          </a:p>
        </p:txBody>
      </p:sp>
    </p:spTree>
    <p:extLst>
      <p:ext uri="{BB962C8B-B14F-4D97-AF65-F5344CB8AC3E}">
        <p14:creationId xmlns:p14="http://schemas.microsoft.com/office/powerpoint/2010/main" val="374901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25" grpId="0" animBg="1"/>
      <p:bldP spid="1039" grpId="0"/>
      <p:bldP spid="10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86BE26-7510-0E8D-BB7D-AF7ADF97A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RFTF has been updated and used for PPU project (2)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8F1487-CE54-BC6D-909B-6A8CE70C55CC}"/>
              </a:ext>
            </a:extLst>
          </p:cNvPr>
          <p:cNvSpPr txBox="1"/>
          <p:nvPr/>
        </p:nvSpPr>
        <p:spPr>
          <a:xfrm>
            <a:off x="337832" y="991196"/>
            <a:ext cx="437491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3. RF Conditioning Software Upgrade</a:t>
            </a:r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FD7F7F9E-F47C-91D6-824A-EB1DB38E05DA}"/>
              </a:ext>
            </a:extLst>
          </p:cNvPr>
          <p:cNvSpPr txBox="1"/>
          <p:nvPr/>
        </p:nvSpPr>
        <p:spPr>
          <a:xfrm>
            <a:off x="337832" y="4092515"/>
            <a:ext cx="645561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4. RF Conditioning for RF spares and PPU project (2019 - )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A5C14FCC-A3DB-9EF4-E70C-2856E8C20A0A}"/>
              </a:ext>
            </a:extLst>
          </p:cNvPr>
          <p:cNvSpPr txBox="1"/>
          <p:nvPr/>
        </p:nvSpPr>
        <p:spPr>
          <a:xfrm>
            <a:off x="5867400" y="4814505"/>
            <a:ext cx="571500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System Upgrades in the RFTF:</a:t>
            </a:r>
          </a:p>
          <a:p>
            <a:r>
              <a:rPr lang="en-US" dirty="0"/>
              <a:t>Stable and enhanced RFTF sub-systems and conditioning program enabled executing the PPU progress and successful RF spare preparation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09313C-1641-1B94-A6A8-2B4B5856B497}"/>
              </a:ext>
            </a:extLst>
          </p:cNvPr>
          <p:cNvGrpSpPr/>
          <p:nvPr/>
        </p:nvGrpSpPr>
        <p:grpSpPr>
          <a:xfrm>
            <a:off x="592462" y="1322677"/>
            <a:ext cx="5308865" cy="658523"/>
            <a:chOff x="592462" y="1322677"/>
            <a:chExt cx="5308865" cy="65852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54FC3A5-B9F0-5590-8337-506BA33A8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2462" y="1368965"/>
              <a:ext cx="1020392" cy="612235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1F390A7-FA14-0EEE-E648-126C45EC81F1}"/>
                </a:ext>
              </a:extLst>
            </p:cNvPr>
            <p:cNvSpPr txBox="1"/>
            <p:nvPr/>
          </p:nvSpPr>
          <p:spPr>
            <a:xfrm>
              <a:off x="1518396" y="1322677"/>
              <a:ext cx="4382931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b="1" i="1" dirty="0">
                  <a:latin typeface="+mn-lt"/>
                </a:rPr>
                <a:t>Python-EPICS</a:t>
              </a:r>
              <a:r>
                <a:rPr lang="en-US" sz="1600" dirty="0">
                  <a:latin typeface="+mn-lt"/>
                </a:rPr>
                <a:t> RF conditioning scripts</a:t>
              </a:r>
            </a:p>
            <a:p>
              <a:pPr algn="l">
                <a:lnSpc>
                  <a:spcPct val="90000"/>
                </a:lnSpc>
              </a:pPr>
              <a:r>
                <a:rPr lang="en-US" sz="1600" dirty="0">
                  <a:latin typeface="+mn-lt"/>
                </a:rPr>
                <a:t>(updated from EPICS sequencer program)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30F3FE-B195-4FC5-A53C-5ABABD392ED8}"/>
              </a:ext>
            </a:extLst>
          </p:cNvPr>
          <p:cNvGrpSpPr/>
          <p:nvPr/>
        </p:nvGrpSpPr>
        <p:grpSpPr>
          <a:xfrm>
            <a:off x="869531" y="2027566"/>
            <a:ext cx="4555850" cy="777711"/>
            <a:chOff x="869531" y="2027566"/>
            <a:chExt cx="4555850" cy="7777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16F1709-CAC1-2DBD-7074-F30C6E292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9531" y="2027566"/>
              <a:ext cx="1246931" cy="77771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3BCB82-3BDE-744D-35F6-6603D1024096}"/>
                </a:ext>
              </a:extLst>
            </p:cNvPr>
            <p:cNvSpPr txBox="1"/>
            <p:nvPr/>
          </p:nvSpPr>
          <p:spPr>
            <a:xfrm>
              <a:off x="2116462" y="2055269"/>
              <a:ext cx="3308919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b="1" i="1" dirty="0">
                  <a:latin typeface="+mn-lt"/>
                </a:rPr>
                <a:t>CSS-Phoebus</a:t>
              </a:r>
              <a:r>
                <a:rPr lang="en-US" sz="1600" dirty="0">
                  <a:latin typeface="+mn-lt"/>
                </a:rPr>
                <a:t> for user interfaces</a:t>
              </a:r>
            </a:p>
            <a:p>
              <a:pPr algn="l">
                <a:lnSpc>
                  <a:spcPct val="90000"/>
                </a:lnSpc>
              </a:pPr>
              <a:r>
                <a:rPr lang="en-US" sz="1600" dirty="0">
                  <a:latin typeface="+mn-lt"/>
                </a:rPr>
                <a:t>(updated from EDM screens)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4E73B16-4762-BAA9-FF35-D7792A17C033}"/>
              </a:ext>
            </a:extLst>
          </p:cNvPr>
          <p:cNvGrpSpPr/>
          <p:nvPr/>
        </p:nvGrpSpPr>
        <p:grpSpPr>
          <a:xfrm>
            <a:off x="6515181" y="989582"/>
            <a:ext cx="5377168" cy="2925862"/>
            <a:chOff x="6515181" y="989582"/>
            <a:chExt cx="5377168" cy="292586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367DDA-A3CE-9E54-0F48-2CB7C00635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5181" y="1162012"/>
              <a:ext cx="2936443" cy="21810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A71AB686-718A-4CDC-4D94-7EF772EABBA8}"/>
                </a:ext>
              </a:extLst>
            </p:cNvPr>
            <p:cNvSpPr txBox="1"/>
            <p:nvPr/>
          </p:nvSpPr>
          <p:spPr>
            <a:xfrm>
              <a:off x="6820516" y="3233594"/>
              <a:ext cx="2325772" cy="414647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EPICS EDM main RF conditioning control screen </a:t>
              </a:r>
              <a:r>
                <a:rPr lang="en-US" sz="1000" dirty="0"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(EPICS sequencer program)</a:t>
              </a:r>
              <a:endParaRPr lang="en-US" sz="1000" dirty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</p:txBody>
        </p:sp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7C238414-CCC4-F243-0914-C926B666707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9274909" y="989582"/>
              <a:ext cx="2617440" cy="26905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8">
              <a:extLst>
                <a:ext uri="{FF2B5EF4-FFF2-40B4-BE49-F238E27FC236}">
                  <a16:creationId xmlns:a16="http://schemas.microsoft.com/office/drawing/2014/main" id="{CB17C11A-9504-D5DE-7F55-85AE2FAF823A}"/>
                </a:ext>
              </a:extLst>
            </p:cNvPr>
            <p:cNvSpPr txBox="1"/>
            <p:nvPr/>
          </p:nvSpPr>
          <p:spPr>
            <a:xfrm>
              <a:off x="9326329" y="3514013"/>
              <a:ext cx="2514600" cy="401431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Latest CSS-Phoebus </a:t>
              </a:r>
              <a:r>
                <a:rPr lang="en-US" sz="1000" dirty="0">
                  <a:effectLst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RF conditioning screen (Python-EPICS program run on Soft IOC)</a:t>
              </a:r>
            </a:p>
          </p:txBody>
        </p:sp>
      </p:grpSp>
      <p:sp>
        <p:nvSpPr>
          <p:cNvPr id="1025" name="TextBox 1024">
            <a:extLst>
              <a:ext uri="{FF2B5EF4-FFF2-40B4-BE49-F238E27FC236}">
                <a16:creationId xmlns:a16="http://schemas.microsoft.com/office/drawing/2014/main" id="{BD2603FB-6A23-CBB0-59DB-E3A5D0FCCA4C}"/>
              </a:ext>
            </a:extLst>
          </p:cNvPr>
          <p:cNvSpPr txBox="1"/>
          <p:nvPr/>
        </p:nvSpPr>
        <p:spPr>
          <a:xfrm>
            <a:off x="393513" y="2901443"/>
            <a:ext cx="6018447" cy="92333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Python-EPICS and CSS-Phoebus:</a:t>
            </a:r>
          </a:p>
          <a:p>
            <a:r>
              <a:rPr lang="en-US" dirty="0"/>
              <a:t>- Easier and flexible programming and maintenance</a:t>
            </a:r>
          </a:p>
          <a:p>
            <a:r>
              <a:rPr lang="en-US" dirty="0"/>
              <a:t>- Improved user interfaces and remote operation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8DE65-C064-3B07-7594-C765701E135D}"/>
              </a:ext>
            </a:extLst>
          </p:cNvPr>
          <p:cNvSpPr txBox="1"/>
          <p:nvPr/>
        </p:nvSpPr>
        <p:spPr>
          <a:xfrm>
            <a:off x="685800" y="4474675"/>
            <a:ext cx="4537822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  <a:buFontTx/>
              <a:buChar char="-"/>
            </a:pPr>
            <a:r>
              <a:rPr lang="en-US" dirty="0">
                <a:latin typeface="+mn-lt"/>
              </a:rPr>
              <a:t>SCL FPC RF conditioning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+mn-lt"/>
              </a:rPr>
              <a:t>(46 including all PPU couplers)</a:t>
            </a:r>
          </a:p>
          <a:p>
            <a:pPr marL="285750" indent="-285750" algn="l">
              <a:lnSpc>
                <a:spcPct val="90000"/>
              </a:lnSpc>
              <a:buFontTx/>
              <a:buChar char="-"/>
            </a:pPr>
            <a:r>
              <a:rPr lang="en-US" dirty="0">
                <a:latin typeface="+mn-lt"/>
              </a:rPr>
              <a:t>Klystron DC/RF conditioning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+mn-lt"/>
              </a:rPr>
              <a:t>(23 including PPU klystrons)</a:t>
            </a:r>
          </a:p>
          <a:p>
            <a:pPr marL="285750" indent="-285750" algn="l">
              <a:lnSpc>
                <a:spcPct val="90000"/>
              </a:lnSpc>
              <a:buFontTx/>
              <a:buChar char="-"/>
            </a:pPr>
            <a:r>
              <a:rPr lang="en-US" dirty="0">
                <a:latin typeface="+mn-lt"/>
              </a:rPr>
              <a:t>PPU WG circulators/WG water loads</a:t>
            </a:r>
          </a:p>
          <a:p>
            <a:pPr marL="285750" indent="-285750" algn="l">
              <a:lnSpc>
                <a:spcPct val="90000"/>
              </a:lnSpc>
              <a:buFontTx/>
              <a:buChar char="-"/>
            </a:pPr>
            <a:r>
              <a:rPr lang="en-US" dirty="0">
                <a:latin typeface="+mn-lt"/>
              </a:rPr>
              <a:t>Normal conducting Linac windows and couplers (RFQ/CCL/DTL)</a:t>
            </a:r>
          </a:p>
        </p:txBody>
      </p:sp>
    </p:spTree>
    <p:extLst>
      <p:ext uri="{BB962C8B-B14F-4D97-AF65-F5344CB8AC3E}">
        <p14:creationId xmlns:p14="http://schemas.microsoft.com/office/powerpoint/2010/main" val="329194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9" grpId="0"/>
      <p:bldP spid="1098" grpId="0" animBg="1"/>
      <p:bldP spid="1025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3047D-44C6-A1C5-1831-34E916DD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conditioning Process in the SNS RFTF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DC6B3-5168-7510-156A-8E8C489A1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1438622"/>
            <a:ext cx="9820655" cy="4047778"/>
          </a:xfrm>
        </p:spPr>
        <p:txBody>
          <a:bodyPr/>
          <a:lstStyle/>
          <a:p>
            <a:r>
              <a:rPr lang="en-US" dirty="0"/>
              <a:t>Preparation of RF windows (couplers) Assembly</a:t>
            </a:r>
          </a:p>
          <a:p>
            <a:r>
              <a:rPr lang="en-US" dirty="0"/>
              <a:t>Baking the Conditioning Assembly</a:t>
            </a:r>
          </a:p>
          <a:p>
            <a:r>
              <a:rPr lang="en-US" dirty="0"/>
              <a:t>Installation in the RF Test Stand</a:t>
            </a:r>
          </a:p>
          <a:p>
            <a:r>
              <a:rPr lang="en-US" dirty="0"/>
              <a:t>High-Power RF Conditioning</a:t>
            </a:r>
          </a:p>
          <a:p>
            <a:r>
              <a:rPr lang="en-US" dirty="0"/>
              <a:t>Storage in the Front-End Vacuum Manifold </a:t>
            </a:r>
          </a:p>
          <a:p>
            <a:r>
              <a:rPr lang="en-US" dirty="0"/>
              <a:t>Inventory Update “Ready Spare”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41783D-FC4C-10E1-ACF3-52D664F60E9A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89396E-596E-4244-ABFF-AA129C39CB19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9CE312-A89A-5D38-70DD-F2E37D4AC51D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AB7D7C-2CDD-CBFB-DDBB-F25860CE0F8B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D7C9FF-6EE7-056B-5E6B-3598AFD85A46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640844B-5485-7BDD-123C-89C54AABC957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06C9FFE-BF07-591E-5571-DAA9F115A44A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FAE068-3890-A0DF-2B9A-558854E3A569}"/>
              </a:ext>
            </a:extLst>
          </p:cNvPr>
          <p:cNvCxnSpPr>
            <a:stCxn id="15" idx="2"/>
            <a:endCxn id="16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83E29D5-870A-8E25-E69E-9438BC00C796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08FDB442-A5EC-30B1-79C5-73B443BC81ED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0CC5AF6-96B6-9987-0F76-1F43A7D6A622}"/>
              </a:ext>
            </a:extLst>
          </p:cNvPr>
          <p:cNvCxnSpPr>
            <a:cxnSpLocks/>
            <a:stCxn id="27" idx="2"/>
            <a:endCxn id="13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182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1EFBD-6C7F-A67D-2C16-0DC4169A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of RF windows (couplers) Assemblies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7ED4D-0B31-31CB-4B86-C8340749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3778" y="1098276"/>
            <a:ext cx="6476999" cy="5105400"/>
          </a:xfrm>
        </p:spPr>
        <p:txBody>
          <a:bodyPr/>
          <a:lstStyle/>
          <a:p>
            <a:r>
              <a:rPr lang="en-US" sz="1800" b="1" dirty="0"/>
              <a:t>RF Conditioning Assembly Parts</a:t>
            </a:r>
          </a:p>
          <a:p>
            <a:pPr lvl="1"/>
            <a:r>
              <a:rPr lang="en-US" sz="1600" dirty="0"/>
              <a:t>A pair of RF windows/couplers </a:t>
            </a:r>
          </a:p>
          <a:p>
            <a:pPr lvl="1"/>
            <a:r>
              <a:rPr lang="en-US" sz="1600" dirty="0"/>
              <a:t>A bridge waveguide (BWG)/bridge cavity</a:t>
            </a:r>
          </a:p>
          <a:p>
            <a:pPr lvl="1"/>
            <a:r>
              <a:rPr lang="en-US" sz="1600" dirty="0"/>
              <a:t>Vacuum turbo pump(s) with a roughing pump</a:t>
            </a:r>
          </a:p>
          <a:p>
            <a:pPr lvl="1"/>
            <a:r>
              <a:rPr lang="en-US" sz="1600" dirty="0"/>
              <a:t>CCGs (cold cathode gauges)</a:t>
            </a:r>
          </a:p>
          <a:p>
            <a:pPr lvl="1"/>
            <a:r>
              <a:rPr lang="en-US" sz="1600" dirty="0"/>
              <a:t>Arc detectors (vac, air sides each window)</a:t>
            </a:r>
          </a:p>
          <a:p>
            <a:pPr lvl="1"/>
            <a:r>
              <a:rPr lang="en-US" sz="1600" dirty="0"/>
              <a:t>RGA (Residual Gas Analyzer)</a:t>
            </a:r>
          </a:p>
          <a:p>
            <a:pPr lvl="1"/>
            <a:r>
              <a:rPr lang="en-US" sz="1600" dirty="0"/>
              <a:t>Conditioning Table (cart)</a:t>
            </a:r>
          </a:p>
          <a:p>
            <a:r>
              <a:rPr lang="en-US" sz="1800" b="1" dirty="0"/>
              <a:t>Assemble in the Clean Room </a:t>
            </a:r>
            <a:r>
              <a:rPr lang="en-US" sz="1800" dirty="0"/>
              <a:t>(CCL windows)</a:t>
            </a:r>
          </a:p>
          <a:p>
            <a:pPr lvl="1"/>
            <a:r>
              <a:rPr lang="en-US" sz="1600" dirty="0"/>
              <a:t>Ultrasonic clean BWG and vac gate valves</a:t>
            </a:r>
          </a:p>
          <a:p>
            <a:r>
              <a:rPr lang="en-US" sz="1800" b="1" dirty="0"/>
              <a:t>Vacuum leak test </a:t>
            </a:r>
            <a:r>
              <a:rPr lang="en-US" sz="1800" dirty="0"/>
              <a:t>(1e-9 Torr L/s)</a:t>
            </a:r>
          </a:p>
          <a:p>
            <a:pPr lvl="1"/>
            <a:r>
              <a:rPr lang="en-US" sz="1600" dirty="0"/>
              <a:t>Turbo pump(s) attached to the BWG with a rough pump</a:t>
            </a:r>
          </a:p>
          <a:p>
            <a:r>
              <a:rPr lang="en-US" sz="1800" b="1" dirty="0"/>
              <a:t>Low Power RF measurement</a:t>
            </a:r>
          </a:p>
          <a:p>
            <a:pPr lvl="1"/>
            <a:r>
              <a:rPr lang="en-US" sz="1600" dirty="0"/>
              <a:t>Waveguide-N transitions and VNA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805772-0390-D85A-5A02-75FE14D9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777" y="1295400"/>
            <a:ext cx="3594595" cy="48072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A481E-BF1A-BBFC-5960-8BC94176CD59}"/>
              </a:ext>
            </a:extLst>
          </p:cNvPr>
          <p:cNvSpPr txBox="1"/>
          <p:nvPr/>
        </p:nvSpPr>
        <p:spPr>
          <a:xfrm>
            <a:off x="8097710" y="6090644"/>
            <a:ext cx="406072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latin typeface="+mn-lt"/>
              </a:rPr>
              <a:t>SNS CCL window Conditioning Pair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C3A9B4-334C-E353-83B5-AC5665D12CB3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4A4DE1-73DD-D62F-C17B-311F8E535B3E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759EE1-349A-04AE-EAE1-4B5746128B5B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DF47E6-26FD-1AE6-2990-0D54A955A7A6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2E3C974-49F7-8CD2-3A52-A920B8F43C89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4E70E3E-1ABB-C43C-BBB2-0458A515EE17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8E93395-DDE5-2D28-9B49-90B6878C00BE}"/>
              </a:ext>
            </a:extLst>
          </p:cNvPr>
          <p:cNvCxnSpPr>
            <a:stCxn id="17" idx="2"/>
            <a:endCxn id="18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B646460-FDBC-D63A-1E9A-F8D16FF7BBC4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DF6A66E-EB35-D1D4-A3DB-A2E27BAFEBC5}"/>
              </a:ext>
            </a:extLst>
          </p:cNvPr>
          <p:cNvCxnSpPr>
            <a:stCxn id="19" idx="2"/>
            <a:endCxn id="20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F8FFC5-DFBC-D3E0-DA98-D34C319CC8B9}"/>
              </a:ext>
            </a:extLst>
          </p:cNvPr>
          <p:cNvCxnSpPr>
            <a:stCxn id="20" idx="2"/>
            <a:endCxn id="21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9496AAB-57DF-C52D-C638-39B636593E88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61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F13E20E-4FB0-AFFF-D1C9-492604D0C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161" y="3076101"/>
            <a:ext cx="5663185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B1EFBD-6C7F-A67D-2C16-0DC4169A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Baking the RF Conditioning Assemblies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7ED4D-0B31-31CB-4B86-C8340749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1030834"/>
            <a:ext cx="7239000" cy="1996953"/>
          </a:xfrm>
        </p:spPr>
        <p:txBody>
          <a:bodyPr/>
          <a:lstStyle/>
          <a:p>
            <a:r>
              <a:rPr lang="en-US" sz="2000" b="1" dirty="0"/>
              <a:t>Baking at 120 - 200</a:t>
            </a:r>
            <a:r>
              <a:rPr lang="en-US" sz="2000" b="1" dirty="0">
                <a:latin typeface="Mathcad UniMath Prime" panose="02000503020000020003" pitchFamily="50" charset="0"/>
              </a:rPr>
              <a:t>°</a:t>
            </a:r>
            <a:r>
              <a:rPr lang="en-US" sz="2000" b="1" dirty="0"/>
              <a:t>C for 3+ days under vac</a:t>
            </a:r>
            <a:r>
              <a:rPr lang="en-US" sz="2000" dirty="0"/>
              <a:t> (1e-9 Torr)</a:t>
            </a:r>
          </a:p>
          <a:p>
            <a:pPr lvl="1"/>
            <a:r>
              <a:rPr lang="en-US" sz="1800" dirty="0"/>
              <a:t>Temperature controller system</a:t>
            </a:r>
          </a:p>
          <a:p>
            <a:pPr lvl="2"/>
            <a:r>
              <a:rPr lang="en-US" sz="1600" dirty="0"/>
              <a:t>6 Heat tapes and RTDs, Heat blanket</a:t>
            </a:r>
          </a:p>
          <a:p>
            <a:pPr lvl="2"/>
            <a:r>
              <a:rPr lang="en-US" sz="1400" dirty="0"/>
              <a:t>Ramp </a:t>
            </a:r>
            <a:r>
              <a:rPr lang="en-US" sz="1400" dirty="0">
                <a:latin typeface="Mathcad UniMath Prime" panose="02000503020000020003" pitchFamily="50" charset="0"/>
              </a:rPr>
              <a:t>↗</a:t>
            </a:r>
            <a:r>
              <a:rPr lang="en-US" sz="1400" dirty="0"/>
              <a:t>(12h), Baking (&gt;72h), Ramp </a:t>
            </a:r>
            <a:r>
              <a:rPr lang="en-US" sz="1400" dirty="0">
                <a:latin typeface="Mathcad UniMath Prime" panose="02000503020000020003" pitchFamily="50" charset="0"/>
              </a:rPr>
              <a:t>↘ </a:t>
            </a:r>
            <a:r>
              <a:rPr lang="en-US" sz="1400" dirty="0"/>
              <a:t>(12h)</a:t>
            </a:r>
          </a:p>
          <a:p>
            <a:pPr lvl="1"/>
            <a:r>
              <a:rPr lang="en-US" sz="1800" dirty="0"/>
              <a:t>RGA monitoring</a:t>
            </a:r>
          </a:p>
          <a:p>
            <a:pPr lvl="2"/>
            <a:r>
              <a:rPr lang="en-US" sz="1400" dirty="0"/>
              <a:t>Scan and record RGA data during baking and HPRF conditioning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8A481E-BF1A-BBFC-5960-8BC94176CD59}"/>
              </a:ext>
            </a:extLst>
          </p:cNvPr>
          <p:cNvSpPr txBox="1"/>
          <p:nvPr/>
        </p:nvSpPr>
        <p:spPr>
          <a:xfrm>
            <a:off x="6625385" y="6211568"/>
            <a:ext cx="550984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Baking SNS CCL window Conditioning Assembly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8E3690-041D-B982-A135-04E4AF5A15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79" t="6507" r="9338"/>
          <a:stretch/>
        </p:blipFill>
        <p:spPr>
          <a:xfrm>
            <a:off x="6705600" y="3187757"/>
            <a:ext cx="5349412" cy="305407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91515E6-33A9-2FC6-CE61-1C0848EF9C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4" r="23306"/>
          <a:stretch/>
        </p:blipFill>
        <p:spPr bwMode="auto">
          <a:xfrm>
            <a:off x="9022113" y="274320"/>
            <a:ext cx="2972492" cy="267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03C1D1-75A1-F5DD-4F7C-694641318311}"/>
              </a:ext>
            </a:extLst>
          </p:cNvPr>
          <p:cNvSpPr txBox="1"/>
          <p:nvPr/>
        </p:nvSpPr>
        <p:spPr>
          <a:xfrm>
            <a:off x="2181342" y="6211568"/>
            <a:ext cx="389882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RGA scanning and data logging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0CBEAD-09B2-196F-B9F6-E557B2B3D4D5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26D1236-3232-04B0-5A09-7139CC324140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103A99-F1EE-C4D0-CCA0-03FB0E42315E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CF58445-A485-2C2D-8E55-33D7CC63F439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60F5EC0-BB9D-5CDD-CEE1-275798ED2DE1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327989-984B-ECCC-2F4A-57F15547A694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D23A7E5-CA6B-9039-ACCB-31A30D3327AC}"/>
              </a:ext>
            </a:extLst>
          </p:cNvPr>
          <p:cNvCxnSpPr>
            <a:stCxn id="21" idx="2"/>
            <a:endCxn id="22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BC794D7-DDCE-BE85-34D4-AC50099E6DE2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23C7B4E-4FAB-B11B-7B5C-DE189D841A51}"/>
              </a:ext>
            </a:extLst>
          </p:cNvPr>
          <p:cNvCxnSpPr>
            <a:stCxn id="23" idx="2"/>
            <a:endCxn id="24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4207435-4CF3-975C-0596-3296735FB7BE}"/>
              </a:ext>
            </a:extLst>
          </p:cNvPr>
          <p:cNvCxnSpPr>
            <a:stCxn id="24" idx="2"/>
            <a:endCxn id="25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AFCA8AA-1AE6-091F-8137-29EB300B1A5C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12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B4DF7DB-66B4-7088-2B4C-4D7E7EC2C9BE}"/>
              </a:ext>
            </a:extLst>
          </p:cNvPr>
          <p:cNvSpPr/>
          <p:nvPr/>
        </p:nvSpPr>
        <p:spPr>
          <a:xfrm>
            <a:off x="4444610" y="4653713"/>
            <a:ext cx="2133600" cy="818677"/>
          </a:xfrm>
          <a:prstGeom prst="rect">
            <a:avLst/>
          </a:prstGeom>
          <a:noFill/>
          <a:ln w="38100">
            <a:solidFill>
              <a:schemeClr val="accent6"/>
            </a:solidFill>
            <a:prstDash val="sysDot"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B1EFBD-6C7F-A67D-2C16-0DC4169A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in the High-Power RF Test Stands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7ED4D-0B31-31CB-4B86-C8340749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0966" y="1109799"/>
            <a:ext cx="10304457" cy="1725139"/>
          </a:xfrm>
        </p:spPr>
        <p:txBody>
          <a:bodyPr/>
          <a:lstStyle/>
          <a:p>
            <a:r>
              <a:rPr lang="en-US" sz="2000" b="1" dirty="0"/>
              <a:t>Install the RF window/coupler assembly into the HPRF test stands</a:t>
            </a:r>
          </a:p>
          <a:p>
            <a:pPr lvl="1"/>
            <a:r>
              <a:rPr lang="en-US" sz="1800" dirty="0"/>
              <a:t>WR2100 for 402.5 MHz system or WR1150 – WR975 for 805 MHz system</a:t>
            </a:r>
          </a:p>
          <a:p>
            <a:pPr lvl="1"/>
            <a:r>
              <a:rPr lang="en-US" sz="1800" dirty="0"/>
              <a:t>Pulsed RF Operation (60Hz, 1.5ms, 2.5/5MW Traveling and Standing Wave)</a:t>
            </a:r>
          </a:p>
          <a:p>
            <a:pPr lvl="1"/>
            <a:r>
              <a:rPr lang="en-US" sz="1800" dirty="0"/>
              <a:t>Protection by interlock system (HPM)</a:t>
            </a:r>
          </a:p>
          <a:p>
            <a:pPr lvl="2"/>
            <a:r>
              <a:rPr lang="en-US" sz="1400" dirty="0"/>
              <a:t>RF power(HPM), Vacuum (CCGs), ARCs, Water Flow/Temp.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8A481E-BF1A-BBFC-5960-8BC94176CD59}"/>
              </a:ext>
            </a:extLst>
          </p:cNvPr>
          <p:cNvSpPr txBox="1"/>
          <p:nvPr/>
        </p:nvSpPr>
        <p:spPr>
          <a:xfrm>
            <a:off x="8458200" y="6412855"/>
            <a:ext cx="3368230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CCL windows at RFTF 805MHz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EC9C26-9049-B4BD-FEF5-F57AD72E6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714" y="2438400"/>
            <a:ext cx="3250086" cy="39358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2AEE99-D26D-FB13-4CDB-75AF6685C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137" y="3066710"/>
            <a:ext cx="6239466" cy="33883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684622-C557-B95F-FFE6-E31BF4F90830}"/>
              </a:ext>
            </a:extLst>
          </p:cNvPr>
          <p:cNvSpPr txBox="1"/>
          <p:nvPr/>
        </p:nvSpPr>
        <p:spPr>
          <a:xfrm>
            <a:off x="5868829" y="5776576"/>
            <a:ext cx="2513830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* DC: directional couplers</a:t>
            </a:r>
          </a:p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(LLRF HPM: power reading)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4584C7-62E7-E04D-4856-75B61107D8CD}"/>
              </a:ext>
            </a:extLst>
          </p:cNvPr>
          <p:cNvSpPr/>
          <p:nvPr/>
        </p:nvSpPr>
        <p:spPr>
          <a:xfrm>
            <a:off x="152400" y="1506101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Assemble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ACA48F-2965-3CF9-DA32-7D3D030FBCFF}"/>
              </a:ext>
            </a:extLst>
          </p:cNvPr>
          <p:cNvSpPr/>
          <p:nvPr/>
        </p:nvSpPr>
        <p:spPr>
          <a:xfrm>
            <a:off x="152400" y="2084573"/>
            <a:ext cx="1600200" cy="403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Baking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D62751-13E6-C074-4798-D72E3AD1FA82}"/>
              </a:ext>
            </a:extLst>
          </p:cNvPr>
          <p:cNvSpPr/>
          <p:nvPr/>
        </p:nvSpPr>
        <p:spPr>
          <a:xfrm>
            <a:off x="152400" y="2663045"/>
            <a:ext cx="1600200" cy="40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53AEEB-15EE-F73B-F3E3-293F003D63B0}"/>
              </a:ext>
            </a:extLst>
          </p:cNvPr>
          <p:cNvSpPr/>
          <p:nvPr/>
        </p:nvSpPr>
        <p:spPr>
          <a:xfrm>
            <a:off x="152400" y="3241517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HP Process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33F54D-0659-4DE8-2333-F557520EE152}"/>
              </a:ext>
            </a:extLst>
          </p:cNvPr>
          <p:cNvSpPr/>
          <p:nvPr/>
        </p:nvSpPr>
        <p:spPr>
          <a:xfrm>
            <a:off x="152400" y="3819226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7F81A0-D6FE-B9A8-C636-296E02999D76}"/>
              </a:ext>
            </a:extLst>
          </p:cNvPr>
          <p:cNvSpPr/>
          <p:nvPr/>
        </p:nvSpPr>
        <p:spPr>
          <a:xfrm>
            <a:off x="152400" y="4396935"/>
            <a:ext cx="1600200" cy="40366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Inventory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96310D-85BF-24AE-1CD5-5388435567FF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952500" y="1909766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F991DC-ACF0-B17E-9931-BC3575AC8DEA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>
            <a:off x="952500" y="2488238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552D0C-7F57-54EC-3707-B49F8D10738E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952500" y="3066710"/>
            <a:ext cx="0" cy="17480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EAA667-1A65-FFE7-4763-8DB6EFC70831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952500" y="3645182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2BEA37-462F-6004-6323-DAF01E02B46C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952500" y="4222891"/>
            <a:ext cx="0" cy="17404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22563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_SNS 16x9 template.pptx" id="{44CE1C1A-94F2-42CA-9583-5B599BD6FC50}" vid="{6EE64995-D6E5-4E54-B327-30DFD4208159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1B16D9-2895-4E60-B926-D3761C9FEA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2F5672A-8E48-4F2B-AFFD-06832CDC34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ABC137-F478-48AF-94F1-527234D6D2C9}">
  <ds:schemaRefs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ORNL_SNS 16x9 template</Template>
  <TotalTime>0</TotalTime>
  <Words>1204</Words>
  <Application>Microsoft Office PowerPoint</Application>
  <PresentationFormat>Widescreen</PresentationFormat>
  <Paragraphs>214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Mathcad UniMath Prime</vt:lpstr>
      <vt:lpstr>Arial</vt:lpstr>
      <vt:lpstr>Arial Black</vt:lpstr>
      <vt:lpstr>Calibri</vt:lpstr>
      <vt:lpstr>Century Gothic</vt:lpstr>
      <vt:lpstr>Wingdings</vt:lpstr>
      <vt:lpstr>ORNL</vt:lpstr>
      <vt:lpstr>RF Conditioning Operations and System Updates of the High-Power RF Test Facility in the Spallation Neutron Source</vt:lpstr>
      <vt:lpstr>RF Test Facility (RFTF) is essential for testing and conditioning of RF windows, couplers and Klystrons in SNS Linac.</vt:lpstr>
      <vt:lpstr>RFTF was built with SNS Linac and extensively used for  RF conditioning during SNS Linac commissioning</vt:lpstr>
      <vt:lpstr>RFTF has been updated and used for PPU project (1)</vt:lpstr>
      <vt:lpstr>RFTF has been updated and used for PPU project (2)</vt:lpstr>
      <vt:lpstr>RF conditioning Process in the SNS RFTF</vt:lpstr>
      <vt:lpstr>Preparation of RF windows (couplers) Assemblies</vt:lpstr>
      <vt:lpstr>Baking the RF Conditioning Assemblies</vt:lpstr>
      <vt:lpstr>Installation in the High-Power RF Test Stands</vt:lpstr>
      <vt:lpstr>Python-EPICS program and Latest CSS software implemented for  automatic monitoring and control during the HPRF process.</vt:lpstr>
      <vt:lpstr>High Power RF conditioning Process</vt:lpstr>
      <vt:lpstr>Vacuum Manifold System for Storage</vt:lpstr>
      <vt:lpstr>Storage and Inventory Control</vt:lpstr>
      <vt:lpstr>Improvement and Test Plans (ongoing developments)</vt:lpstr>
      <vt:lpstr>Summary</vt:lpstr>
      <vt:lpstr>Thank you for your attention…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2019-02-21T18:33:58Z</dcterms:created>
  <dcterms:modified xsi:type="dcterms:W3CDTF">2024-09-09T22:40:09Z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