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2" r:id="rId2"/>
    <p:sldId id="306" r:id="rId3"/>
    <p:sldId id="316" r:id="rId4"/>
    <p:sldId id="322" r:id="rId5"/>
    <p:sldId id="294" r:id="rId6"/>
    <p:sldId id="301" r:id="rId7"/>
    <p:sldId id="305" r:id="rId8"/>
    <p:sldId id="307" r:id="rId9"/>
    <p:sldId id="300" r:id="rId10"/>
    <p:sldId id="282" r:id="rId11"/>
    <p:sldId id="292" r:id="rId12"/>
    <p:sldId id="284" r:id="rId13"/>
    <p:sldId id="291" r:id="rId14"/>
    <p:sldId id="321" r:id="rId15"/>
    <p:sldId id="286" r:id="rId16"/>
    <p:sldId id="277" r:id="rId17"/>
    <p:sldId id="320" r:id="rId18"/>
    <p:sldId id="319" r:id="rId1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trick Krämer" initials="PK" lastIdx="1" clrIdx="0">
    <p:extLst>
      <p:ext uri="{19B8F6BF-5375-455C-9EA6-DF929625EA0E}">
        <p15:presenceInfo xmlns:p15="http://schemas.microsoft.com/office/powerpoint/2012/main" userId="S-1-5-21-1853637497-491971987-2917381224-204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DC"/>
    <a:srgbClr val="828282"/>
    <a:srgbClr val="027F02"/>
    <a:srgbClr val="03CD03"/>
    <a:srgbClr val="FF1515"/>
    <a:srgbClr val="0000FF"/>
    <a:srgbClr val="CCCCCC"/>
    <a:srgbClr val="666666"/>
    <a:srgbClr val="FECC99"/>
    <a:srgbClr val="FEE6CC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649" autoAdjust="0"/>
  </p:normalViewPr>
  <p:slideViewPr>
    <p:cSldViewPr snapToGrid="0" snapToObjects="1">
      <p:cViewPr varScale="1">
        <p:scale>
          <a:sx n="56" d="100"/>
          <a:sy n="56" d="100"/>
        </p:scale>
        <p:origin x="10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16F17-FF12-814E-936A-620B3383A43B}" type="datetimeFigureOut">
              <a:rPr lang="sv-SE" smtClean="0"/>
              <a:t>2024-09-10</a:t>
            </a:fld>
            <a:endParaRPr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A434-646A-2746-9BDC-885B2382B33E}" type="slidenum">
              <a:rPr lang="sv-SE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18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93699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13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49896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15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552759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18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70204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23844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82633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94159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930331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34191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51405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245547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12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01817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5105BBA5-0B01-43EB-96EC-725AF28E5A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BB3141B3-566C-47FF-8C29-67289995D2FA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965145F-CDA4-4965-A7C5-ACBA593934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03069" y="1048935"/>
            <a:ext cx="8872165" cy="476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96A591D-7BEE-2A48-BD08-DCDF3D90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en-US" smtClean="0"/>
              <a:t>Klystron Commissioning Experience at ESS</a:t>
            </a:r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7" name="Platshållare för diagram 6">
            <a:extLst>
              <a:ext uri="{FF2B5EF4-FFF2-40B4-BE49-F238E27FC236}">
                <a16:creationId xmlns:a16="http://schemas.microsoft.com/office/drawing/2014/main" id="{FA784AEE-BB11-4271-AB33-DE077410560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03313" y="1657350"/>
            <a:ext cx="7767637" cy="44450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 smtClean="0"/>
              <a:t>Click icon to add chart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755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8" name="Platshållare för tabell 7">
            <a:extLst>
              <a:ext uri="{FF2B5EF4-FFF2-40B4-BE49-F238E27FC236}">
                <a16:creationId xmlns:a16="http://schemas.microsoft.com/office/drawing/2014/main" id="{489D1BD7-202A-4115-BE6C-1B053CFFDE1E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1103313" y="1614488"/>
            <a:ext cx="9359900" cy="44069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 smtClean="0"/>
              <a:t>Click icon to add table</a:t>
            </a:r>
            <a:endParaRPr lang="sv-SE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EF177138-95E5-674B-B010-143A8CD145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2518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0" y="388593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9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-2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1DF3056-F3A8-2949-876C-528413E34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395" y="3883393"/>
            <a:ext cx="8640000" cy="921363"/>
          </a:xfrm>
          <a:prstGeom prst="rect">
            <a:avLst/>
          </a:prstGeom>
        </p:spPr>
        <p:txBody>
          <a:bodyPr lIns="90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5" name="Platshållare för text 14">
            <a:extLst>
              <a:ext uri="{FF2B5EF4-FFF2-40B4-BE49-F238E27FC236}">
                <a16:creationId xmlns:a16="http://schemas.microsoft.com/office/drawing/2014/main" id="{EA5DA2EE-60AD-41D0-96B0-DDF02E0AE5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0395" y="5605695"/>
            <a:ext cx="6290892" cy="459883"/>
          </a:xfrm>
          <a:prstGeom prst="rect">
            <a:avLst/>
          </a:prstGeom>
        </p:spPr>
        <p:txBody>
          <a:bodyPr lIns="90000" tIns="18000" bIns="36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strike="noStrike" cap="all" spc="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presented by &lt;name nameson&gt;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5CE429DE-35D4-F144-9881-2C3DD8AB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0395" y="6096663"/>
            <a:ext cx="1241068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smtClean="0"/>
              <a:t>2024-09-10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013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BCCEAFE-E21B-43CF-80C4-FF01C3F9D479}"/>
              </a:ext>
            </a:extLst>
          </p:cNvPr>
          <p:cNvSpPr/>
          <p:nvPr userDrawn="1"/>
        </p:nvSpPr>
        <p:spPr>
          <a:xfrm>
            <a:off x="0" y="16274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426DF26-09C3-4DAE-B43E-0C11D6A635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5C48DF05-1B09-4DA6-AC56-07304871C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5647" y="1640719"/>
            <a:ext cx="10042073" cy="4375520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4" name="Platshållare för datum 3">
            <a:extLst>
              <a:ext uri="{FF2B5EF4-FFF2-40B4-BE49-F238E27FC236}">
                <a16:creationId xmlns:a16="http://schemas.microsoft.com/office/drawing/2014/main" id="{04D3287D-3E21-D845-8766-C307E676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98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250D024A-8F85-4618-9506-0F493B263A92}"/>
              </a:ext>
            </a:extLst>
          </p:cNvPr>
          <p:cNvSpPr/>
          <p:nvPr userDrawn="1"/>
        </p:nvSpPr>
        <p:spPr>
          <a:xfrm>
            <a:off x="0" y="0"/>
            <a:ext cx="64777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28E18C2-A66E-436E-89DA-1C5D481CB4B4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77712" y="0"/>
            <a:ext cx="5714288" cy="6858000"/>
          </a:xfrm>
          <a:solidFill>
            <a:srgbClr val="ECECEC"/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55DE042-7DE8-4583-986C-408237530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0491" y="1051132"/>
            <a:ext cx="4255909" cy="829149"/>
          </a:xfrm>
        </p:spPr>
        <p:txBody>
          <a:bodyPr rIns="18000" anchor="b" anchorCtr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+mn-lt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# (chapter)</a:t>
            </a:r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1DC53C5B-9DC3-4646-B6B3-DD59404D44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0491" y="2169209"/>
            <a:ext cx="4255909" cy="2462613"/>
          </a:xfrm>
        </p:spPr>
        <p:txBody>
          <a:bodyPr rIns="18000" anchor="t" anchorCtr="0"/>
          <a:lstStyle>
            <a:lvl1pPr marL="0" indent="0">
              <a:spcBef>
                <a:spcPts val="0"/>
              </a:spcBef>
              <a:buFontTx/>
              <a:buNone/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25464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5917406D-4BE3-3B4C-BCFF-41B4F0FA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3E8E36C4-8565-B94E-A90D-FF5DD7F8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00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58775" indent="-2159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BA21051E-3C35-41FB-8E6B-797DB8F269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73692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2865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54C1432-4F85-1F42-8016-9B83B89CC8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510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975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B2D0E559-A900-41F3-93C5-387A7764A15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605297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39750" indent="-19685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7" name="Platshållare för innehåll 2">
            <a:extLst>
              <a:ext uri="{FF2B5EF4-FFF2-40B4-BE49-F238E27FC236}">
                <a16:creationId xmlns:a16="http://schemas.microsoft.com/office/drawing/2014/main" id="{E4E99B3B-ADB3-4D1A-9A7F-AA1B8528E6C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16194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F91A8E7B-C629-D343-8A83-7EB0ADF6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676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16B191E2-1C71-4B4C-B562-DD793673C2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3813" y="1562100"/>
            <a:ext cx="4994275" cy="47688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800">
                <a:solidFill>
                  <a:srgbClr val="666666"/>
                </a:solidFill>
              </a:defRPr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BC4F3A85-66E6-412A-97CD-99D922EFBEE2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506E76ED-0FF0-4A03-8EB9-06B57B12EC1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5D496E45-863B-704B-B14F-5E0F58578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665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.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 dirty="0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8F5BB748-C0D0-CB4F-BA93-7488E4BA7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Image </a:t>
            </a:r>
            <a:r>
              <a:rPr lang="sv-SE" dirty="0" err="1"/>
              <a:t>title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328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1532B06-EA3A-AA45-A1FA-C8E1873F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81999"/>
            <a:ext cx="9478393" cy="657340"/>
          </a:xfrm>
          <a:prstGeom prst="rect">
            <a:avLst/>
          </a:prstGeom>
        </p:spPr>
        <p:txBody>
          <a:bodyPr vert="horz" lIns="90000" tIns="45720" rIns="91440" bIns="45720" rtlCol="0" anchor="t" anchorCtr="0">
            <a:no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E4D6F2-5CFB-9D4E-AED8-120937FE2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5647" y="6483583"/>
            <a:ext cx="8326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spc="80" baseline="0">
                <a:solidFill>
                  <a:srgbClr val="CCCCCC"/>
                </a:solidFill>
              </a:defRPr>
            </a:lvl1pPr>
          </a:lstStyle>
          <a:p>
            <a:r>
              <a:rPr lang="en-US" smtClean="0"/>
              <a:t>2024-09-10</a:t>
            </a:r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5FD9D7-4C35-3343-B008-A413FF500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3244" y="648358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80" baseline="0">
                <a:solidFill>
                  <a:srgbClr val="CCCCCC"/>
                </a:solidFill>
              </a:defRPr>
            </a:lvl1pPr>
          </a:lstStyle>
          <a:p>
            <a:r>
              <a:rPr lang="en-US" smtClean="0"/>
              <a:t>Klystron Commissioning Experience at ESS</a:t>
            </a:r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F6B396D-270A-E047-8DAD-6D51B53CA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292" y="64835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CD0A89FF-22DC-4B6A-B9ED-60B2F32ED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894" y="1561865"/>
            <a:ext cx="9561022" cy="456539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82584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65" r:id="rId3"/>
    <p:sldLayoutId id="2147483667" r:id="rId4"/>
    <p:sldLayoutId id="2147483669" r:id="rId5"/>
    <p:sldLayoutId id="2147483650" r:id="rId6"/>
    <p:sldLayoutId id="2147483668" r:id="rId7"/>
    <p:sldLayoutId id="2147483662" r:id="rId8"/>
    <p:sldLayoutId id="2147483664" r:id="rId9"/>
    <p:sldLayoutId id="2147483663" r:id="rId10"/>
    <p:sldLayoutId id="2147483666" r:id="rId11"/>
    <p:sldLayoutId id="214748367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rgbClr val="666666"/>
          </a:solidFill>
          <a:latin typeface="+mj-lt"/>
          <a:ea typeface="+mj-ea"/>
          <a:cs typeface="+mj-cs"/>
        </a:defRPr>
      </a:lvl1pPr>
    </p:titleStyle>
    <p:bodyStyle>
      <a:lvl1pPr marL="101600" indent="-101600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Segoe UI" panose="020B0502040204020203" pitchFamily="34" charset="0"/>
        <a:buChar char=" "/>
        <a:defRPr sz="2000" kern="1200">
          <a:solidFill>
            <a:srgbClr val="666666"/>
          </a:solidFill>
          <a:latin typeface="+mn-lt"/>
          <a:ea typeface="+mn-ea"/>
          <a:cs typeface="+mn-cs"/>
        </a:defRPr>
      </a:lvl1pPr>
      <a:lvl2pPr marL="315913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Wingdings" panose="05000000000000000000" pitchFamily="2" charset="2"/>
        <a:buChar char=""/>
        <a:defRPr sz="2000" kern="1200">
          <a:solidFill>
            <a:srgbClr val="666666"/>
          </a:solidFill>
          <a:latin typeface="+mn-lt"/>
          <a:ea typeface="+mn-ea"/>
          <a:cs typeface="+mn-cs"/>
        </a:defRPr>
      </a:lvl2pPr>
      <a:lvl3pPr marL="582613" indent="-2508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800" kern="1200">
          <a:solidFill>
            <a:srgbClr val="666666"/>
          </a:solidFill>
          <a:latin typeface="+mn-lt"/>
          <a:ea typeface="+mn-ea"/>
          <a:cs typeface="+mn-cs"/>
        </a:defRPr>
      </a:lvl3pPr>
      <a:lvl4pPr marL="839788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055688" indent="-2000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4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emf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67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46839E1E-756B-40C0-9051-B6C149B2D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CPI 704MHz Klystron Procurement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CF2C8D0-2448-45AB-9FE2-D6C1EBCE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en-GB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481AAF7-AA82-4AB8-A7E4-9963AD32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0099DC"/>
                </a:solidFill>
              </a:rPr>
              <a:t>10</a:t>
            </a:fld>
            <a:endParaRPr lang="sv-SE" dirty="0">
              <a:solidFill>
                <a:srgbClr val="0099DC"/>
              </a:solidFill>
            </a:endParaRP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762752E2-2F80-4819-B076-C4D61E38A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5103660" cy="4768062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18 procured in 2017 and delivered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2020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CPI chose to have the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magnet frame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manufactured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Scanditronix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AB in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Sweden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Tests at CPI in “golden magnet”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Assembly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tube and magnet at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ESS</a:t>
            </a: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pass Site Acceptance Test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w/o any issues</a:t>
            </a: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fail SAT during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DC conditioning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Frequent high voltage arcing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Loss of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perveance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 body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dissipation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C2AF575-E0B9-46E1-9056-42B34ED440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EC41C35A-EE84-D947-9DE3-983A7769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1845" y="1808112"/>
            <a:ext cx="4558554" cy="341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948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46839E1E-756B-40C0-9051-B6C149B2D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CPI 704MHz Klystron Procurement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CF2C8D0-2448-45AB-9FE2-D6C1EBCE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en-GB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481AAF7-AA82-4AB8-A7E4-9963AD32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0099DC"/>
                </a:solidFill>
              </a:rPr>
              <a:t>11</a:t>
            </a:fld>
            <a:endParaRPr lang="sv-SE" dirty="0">
              <a:solidFill>
                <a:srgbClr val="0099DC"/>
              </a:solidFill>
            </a:endParaRP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762752E2-2F80-4819-B076-C4D61E38A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5103660" cy="4768062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18 procured in 2017 and delivered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by 2020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CPI chose to have the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magnet frame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manufactured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</a:t>
            </a:r>
            <a:r>
              <a:rPr lang="en-GB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Scanditronix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AB in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Sweden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Tests at CPI in “golden magnet”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Assembly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of tube and magnet at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ESS</a:t>
            </a: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pass </a:t>
            </a:r>
            <a:r>
              <a:rPr lang="en-GB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ite </a:t>
            </a:r>
            <a:r>
              <a:rPr lang="en-GB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cceptance </a:t>
            </a:r>
            <a:r>
              <a:rPr lang="en-GB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w/o any issues</a:t>
            </a: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9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fail SAT during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DC conditioning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Frequent high voltage arcing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Loss of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perveance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High body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dissipation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C2AF575-E0B9-46E1-9056-42B34ED440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EC41C35A-EE84-D947-9DE3-983A7769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sp>
        <p:nvSpPr>
          <p:cNvPr id="10" name="TextBox 9"/>
          <p:cNvSpPr txBox="1"/>
          <p:nvPr/>
        </p:nvSpPr>
        <p:spPr>
          <a:xfrm>
            <a:off x="9341470" y="1766653"/>
            <a:ext cx="170166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400" dirty="0" smtClean="0"/>
              <a:t>1.5kW at 2ms, </a:t>
            </a:r>
            <a:r>
              <a:rPr lang="sv-SE" sz="1400" dirty="0"/>
              <a:t>7Hz </a:t>
            </a:r>
            <a:endParaRPr lang="sv-SE" sz="1400" dirty="0" smtClean="0"/>
          </a:p>
          <a:p>
            <a:r>
              <a:rPr lang="sv-SE" sz="1200" dirty="0" smtClean="0"/>
              <a:t>(⅟</a:t>
            </a:r>
            <a:r>
              <a:rPr lang="sv-SE" sz="800" dirty="0" smtClean="0"/>
              <a:t>4</a:t>
            </a:r>
            <a:r>
              <a:rPr lang="sv-SE" sz="1200" dirty="0" smtClean="0"/>
              <a:t> </a:t>
            </a:r>
            <a:r>
              <a:rPr lang="sv-SE" sz="1200" dirty="0" err="1"/>
              <a:t>of</a:t>
            </a:r>
            <a:r>
              <a:rPr lang="sv-SE" sz="1200" dirty="0"/>
              <a:t> nominal </a:t>
            </a:r>
            <a:r>
              <a:rPr lang="sv-SE" sz="1200" dirty="0" err="1" smtClean="0"/>
              <a:t>duty</a:t>
            </a:r>
            <a:r>
              <a:rPr lang="sv-SE" sz="1200" dirty="0" smtClean="0"/>
              <a:t>)</a:t>
            </a:r>
            <a:endParaRPr lang="en-US" sz="1200" dirty="0" smtClean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487" y="2414407"/>
            <a:ext cx="4690692" cy="295661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9953189" y="2205541"/>
            <a:ext cx="143933" cy="329123"/>
          </a:xfrm>
          <a:prstGeom prst="straightConnector1">
            <a:avLst/>
          </a:prstGeom>
          <a:ln w="1270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42622" y="4268858"/>
            <a:ext cx="10550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 smtClean="0"/>
              <a:t>Loss </a:t>
            </a:r>
            <a:r>
              <a:rPr lang="sv-SE" sz="1400" dirty="0" err="1" smtClean="0"/>
              <a:t>of</a:t>
            </a:r>
            <a:r>
              <a:rPr lang="sv-SE" sz="1400" dirty="0" smtClean="0"/>
              <a:t> </a:t>
            </a:r>
            <a:r>
              <a:rPr lang="sv-SE" sz="1400" dirty="0" err="1" smtClean="0"/>
              <a:t>cathode</a:t>
            </a:r>
            <a:r>
              <a:rPr lang="sv-SE" sz="1400" dirty="0" smtClean="0"/>
              <a:t> emission</a:t>
            </a:r>
            <a:endParaRPr lang="en-US" sz="1400" dirty="0" smtClean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6678016" y="3892713"/>
            <a:ext cx="639382" cy="683066"/>
          </a:xfrm>
          <a:prstGeom prst="straightConnector1">
            <a:avLst/>
          </a:prstGeom>
          <a:ln w="12700">
            <a:solidFill>
              <a:srgbClr val="027F0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772651" y="1961822"/>
            <a:ext cx="1518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 smtClean="0"/>
              <a:t>HV conditioning</a:t>
            </a:r>
            <a:endParaRPr lang="en-US" sz="1400" dirty="0" smtClean="0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7337070" y="2238358"/>
            <a:ext cx="1" cy="421315"/>
          </a:xfrm>
          <a:prstGeom prst="straightConnector1">
            <a:avLst/>
          </a:prstGeom>
          <a:ln w="12700">
            <a:solidFill>
              <a:srgbClr val="FF15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2680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80070" y="1862714"/>
            <a:ext cx="1998989" cy="2880000"/>
          </a:xfrm>
          <a:prstGeom prst="rect">
            <a:avLst/>
          </a:prstGeom>
        </p:spPr>
      </p:pic>
      <p:sp>
        <p:nvSpPr>
          <p:cNvPr id="3" name="Rubrik 2">
            <a:extLst>
              <a:ext uri="{FF2B5EF4-FFF2-40B4-BE49-F238E27FC236}">
                <a16:creationId xmlns:a16="http://schemas.microsoft.com/office/drawing/2014/main" id="{46839E1E-756B-40C0-9051-B6C149B2D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First Actions Taken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CF2C8D0-2448-45AB-9FE2-D6C1EBCE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en-GB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481AAF7-AA82-4AB8-A7E4-9963AD32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0099DC"/>
                </a:solidFill>
              </a:rPr>
              <a:t>12</a:t>
            </a:fld>
            <a:endParaRPr lang="sv-SE" dirty="0">
              <a:solidFill>
                <a:srgbClr val="0099DC"/>
              </a:solidFill>
            </a:endParaRP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762752E2-2F80-4819-B076-C4D61E38A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1" y="1562400"/>
            <a:ext cx="5767996" cy="4768062"/>
          </a:xfrm>
        </p:spPr>
        <p:txBody>
          <a:bodyPr/>
          <a:lstStyle/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Consultations with manufacturers</a:t>
            </a: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Magnets were determined to be the root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cause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Swapping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tubes from working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klystron sets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Separating magnet from oil tank</a:t>
            </a: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performance of 6 magnets could be recovered by adjusting coil currents and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polarity</a:t>
            </a:r>
          </a:p>
          <a:p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Detailed investigation of magnet pack stacking and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alignment</a:t>
            </a:r>
          </a:p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 of the 18 magnets remained unrecoverable (status after over a year of investigations)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C2AF575-E0B9-46E1-9056-42B34ED440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EC41C35A-EE84-D947-9DE3-983A7769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663734" y="3413094"/>
            <a:ext cx="3157199" cy="19363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284488" y="2312562"/>
            <a:ext cx="19156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1400" dirty="0"/>
              <a:t>m</a:t>
            </a:r>
            <a:r>
              <a:rPr lang="sv-SE" sz="1400" dirty="0" smtClean="0"/>
              <a:t>agnet </a:t>
            </a:r>
            <a:r>
              <a:rPr lang="en-GB" sz="1400" dirty="0" smtClean="0"/>
              <a:t>disassembly </a:t>
            </a:r>
            <a:r>
              <a:rPr lang="en-US" sz="1400" dirty="0" smtClean="0"/>
              <a:t>&amp; inspection</a:t>
            </a:r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90958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46839E1E-756B-40C0-9051-B6C149B2D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Magnet Repair</a:t>
            </a:r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CF2C8D0-2448-45AB-9FE2-D6C1EBCEB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en-GB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481AAF7-AA82-4AB8-A7E4-9963AD320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>
                <a:solidFill>
                  <a:srgbClr val="0099DC"/>
                </a:solidFill>
              </a:rPr>
              <a:t>13</a:t>
            </a:fld>
            <a:endParaRPr lang="sv-SE" dirty="0">
              <a:solidFill>
                <a:srgbClr val="0099DC"/>
              </a:solidFill>
            </a:endParaRPr>
          </a:p>
        </p:txBody>
      </p:sp>
      <p:sp>
        <p:nvSpPr>
          <p:cNvPr id="7" name="Platshållare för innehåll 6">
            <a:extLst>
              <a:ext uri="{FF2B5EF4-FFF2-40B4-BE49-F238E27FC236}">
                <a16:creationId xmlns:a16="http://schemas.microsoft.com/office/drawing/2014/main" id="{762752E2-2F80-4819-B076-C4D61E38A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1" y="1562400"/>
            <a:ext cx="5910482" cy="4768062"/>
          </a:xfrm>
        </p:spPr>
        <p:txBody>
          <a:bodyPr/>
          <a:lstStyle/>
          <a:p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Magnetic field measurements at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Scanditronix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show transverse fields below 0.7% of longitudinal</a:t>
            </a:r>
          </a:p>
          <a:p>
            <a:r>
              <a:rPr lang="en-GB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Suspicion: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Radial field steers the beam continuously off the tube axis</a:t>
            </a:r>
          </a:p>
          <a:p>
            <a:pPr lvl="1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Confirmed </a:t>
            </a:r>
            <a:r>
              <a:rPr lang="en-GB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particle tracking simulations at 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CPI</a:t>
            </a:r>
          </a:p>
          <a:p>
            <a:pPr marL="144000" lvl="1" indent="0">
              <a:buNone/>
            </a:pPr>
            <a:r>
              <a:rPr lang="en-GB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Assumption: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Rotating individual magnet packs by 180</a:t>
            </a:r>
            <a:r>
              <a:rPr lang="en-US" dirty="0" smtClean="0">
                <a:solidFill>
                  <a:schemeClr val="tx1"/>
                </a:solidFill>
              </a:rPr>
              <a:t>°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will also reverse the 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transv</a:t>
            </a: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fields of this pack</a:t>
            </a:r>
          </a:p>
          <a:p>
            <a:endParaRPr lang="en-GB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Platshållare för text 7">
            <a:extLst>
              <a:ext uri="{FF2B5EF4-FFF2-40B4-BE49-F238E27FC236}">
                <a16:creationId xmlns:a16="http://schemas.microsoft.com/office/drawing/2014/main" id="{4C2AF575-E0B9-46E1-9056-42B34ED4405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9" name="Platshållare för datum 3">
            <a:extLst>
              <a:ext uri="{FF2B5EF4-FFF2-40B4-BE49-F238E27FC236}">
                <a16:creationId xmlns:a16="http://schemas.microsoft.com/office/drawing/2014/main" id="{EC41C35A-EE84-D947-9DE3-983A776905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77F86B-D8DB-4A8A-8C38-6A7C8DC05A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2645" y="1682533"/>
            <a:ext cx="2700000" cy="21108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37F8F99-7ECF-C345-0416-4AAA0981FD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2645" y="4002263"/>
            <a:ext cx="2700000" cy="2328199"/>
          </a:xfrm>
          <a:prstGeom prst="rect">
            <a:avLst/>
          </a:prstGeom>
        </p:spPr>
      </p:pic>
      <p:sp>
        <p:nvSpPr>
          <p:cNvPr id="2" name="Right Arrow 1"/>
          <p:cNvSpPr/>
          <p:nvPr/>
        </p:nvSpPr>
        <p:spPr>
          <a:xfrm>
            <a:off x="1310054" y="4565527"/>
            <a:ext cx="597877" cy="53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53244" y="4526719"/>
            <a:ext cx="418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Two magnets successfully repaired and performing with nominal parameters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01566" y="3560527"/>
            <a:ext cx="14808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Courtesy </a:t>
            </a:r>
          </a:p>
          <a:p>
            <a:pPr algn="l"/>
            <a:r>
              <a:rPr lang="en-US" sz="1400" dirty="0" smtClean="0"/>
              <a:t>B. Stockwell, CPI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101566" y="5098449"/>
            <a:ext cx="12752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solidFill>
                  <a:srgbClr val="FF0000"/>
                </a:solidFill>
              </a:rPr>
              <a:t>3 magnet packs rotated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1310054" y="5256250"/>
            <a:ext cx="597877" cy="53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053244" y="5217442"/>
            <a:ext cx="41816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Third magnet presently undergoing repair procedure</a:t>
            </a:r>
          </a:p>
        </p:txBody>
      </p:sp>
    </p:spTree>
    <p:extLst>
      <p:ext uri="{BB962C8B-B14F-4D97-AF65-F5344CB8AC3E}">
        <p14:creationId xmlns:p14="http://schemas.microsoft.com/office/powerpoint/2010/main" val="364044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75200" y="-4396"/>
            <a:ext cx="5716800" cy="6862396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EFC2FE-223B-B52A-7CEA-FF4C3EF33F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7AA0681-03E8-F3AB-B6F6-BFC461403D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30491" y="2169210"/>
            <a:ext cx="4255909" cy="2762758"/>
          </a:xfrm>
        </p:spPr>
        <p:txBody>
          <a:bodyPr/>
          <a:lstStyle/>
          <a:p>
            <a:pPr>
              <a:tabLst>
                <a:tab pos="357188" algn="l"/>
              </a:tabLst>
            </a:pPr>
            <a:r>
              <a:rPr lang="en-GB" sz="4400" b="0" noProof="0" dirty="0" smtClean="0">
                <a:solidFill>
                  <a:schemeClr val="bg1"/>
                </a:solidFill>
              </a:rPr>
              <a:t>Summary &amp; Outlook</a:t>
            </a:r>
            <a:endParaRPr lang="en-GB" sz="4400" b="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18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Outlook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15</a:t>
            </a:fld>
            <a:endParaRPr lang="sv-S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2583432"/>
          </a:xfrm>
        </p:spPr>
        <p:txBody>
          <a:bodyPr/>
          <a:lstStyle/>
          <a:p>
            <a:r>
              <a:rPr lang="en-US" dirty="0" smtClean="0"/>
              <a:t>Klystron commissioning for the 2MW-beam machine is complete (BOD Feb. 2025)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60+ klystron SATs carried out over the last 3-4 years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Many klystron sets needed to be un-/ reinstalled or even disassembled</a:t>
            </a:r>
          </a:p>
          <a:p>
            <a:r>
              <a:rPr lang="en-US" dirty="0" smtClean="0"/>
              <a:t>Promising </a:t>
            </a:r>
            <a:r>
              <a:rPr lang="en-US" dirty="0"/>
              <a:t>soak testing </a:t>
            </a:r>
            <a:r>
              <a:rPr lang="en-US" dirty="0" smtClean="0"/>
              <a:t>results for Medium-</a:t>
            </a:r>
            <a:r>
              <a:rPr lang="el-GR" dirty="0" smtClean="0"/>
              <a:t>β</a:t>
            </a:r>
            <a:r>
              <a:rPr lang="en-US" dirty="0" smtClean="0"/>
              <a:t> and High-</a:t>
            </a:r>
            <a:r>
              <a:rPr lang="el-GR" dirty="0" smtClean="0"/>
              <a:t>β</a:t>
            </a:r>
            <a:r>
              <a:rPr lang="en-US" dirty="0" smtClean="0"/>
              <a:t> klystrons</a:t>
            </a:r>
            <a:endParaRPr lang="en-US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Cooling water regulation improved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Biggest causes for trips identified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241" y="3398477"/>
            <a:ext cx="5478125" cy="2876187"/>
          </a:xfrm>
          <a:prstGeom prst="rect">
            <a:avLst/>
          </a:prstGeom>
        </p:spPr>
      </p:pic>
      <p:sp>
        <p:nvSpPr>
          <p:cNvPr id="11" name="Content Placeholder 5"/>
          <p:cNvSpPr txBox="1">
            <a:spLocks/>
          </p:cNvSpPr>
          <p:nvPr/>
        </p:nvSpPr>
        <p:spPr>
          <a:xfrm>
            <a:off x="1103709" y="4201686"/>
            <a:ext cx="4618532" cy="825446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lvl="1" indent="0">
              <a:buNone/>
            </a:pPr>
            <a:r>
              <a:rPr lang="en-US" dirty="0" smtClean="0"/>
              <a:t>Building of klystron test stands to carry out SATs for spare klystrons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34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1275125"/>
          </a:xfrm>
        </p:spPr>
        <p:txBody>
          <a:bodyPr/>
          <a:lstStyle/>
          <a:p>
            <a:r>
              <a:rPr lang="en-GB" dirty="0" smtClean="0"/>
              <a:t>Thank you.</a:t>
            </a:r>
            <a:endParaRPr lang="en-GB" sz="3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 txBox="1">
            <a:spLocks/>
          </p:cNvSpPr>
          <p:nvPr/>
        </p:nvSpPr>
        <p:spPr>
          <a:xfrm>
            <a:off x="1803975" y="3321011"/>
            <a:ext cx="8640000" cy="1946099"/>
          </a:xfrm>
          <a:prstGeom prst="rect">
            <a:avLst/>
          </a:prstGeom>
        </p:spPr>
        <p:txBody>
          <a:bodyPr vert="horz" lIns="90000" tIns="45720" rIns="91440" bIns="45720" rtlCol="0" anchor="b" anchorCtr="0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Segoe UI Semibold" panose="020B0702040204020203" pitchFamily="34" charset="0"/>
                <a:ea typeface="+mj-ea"/>
                <a:cs typeface="Segoe UI Semibold" panose="020B0702040204020203" pitchFamily="34" charset="0"/>
              </a:defRPr>
            </a:lvl1pPr>
          </a:lstStyle>
          <a:p>
            <a:r>
              <a:rPr lang="en-GB" sz="2800" dirty="0"/>
              <a:t>Acknowledgement</a:t>
            </a:r>
            <a:br>
              <a:rPr lang="en-GB" sz="2800" dirty="0"/>
            </a:br>
            <a:r>
              <a:rPr lang="en-GB" sz="2400" dirty="0" smtClean="0"/>
              <a:t>The ESS RF Group would like to thank Canon</a:t>
            </a:r>
            <a:r>
              <a:rPr lang="en-GB" sz="2400" dirty="0"/>
              <a:t>, CPI and </a:t>
            </a:r>
            <a:r>
              <a:rPr lang="en-GB" sz="2400" dirty="0" err="1"/>
              <a:t>Scanditronix</a:t>
            </a:r>
            <a:r>
              <a:rPr lang="en-GB" sz="2400" dirty="0"/>
              <a:t> for </a:t>
            </a:r>
            <a:r>
              <a:rPr lang="en-GB" sz="2400" dirty="0" smtClean="0"/>
              <a:t>their </a:t>
            </a:r>
            <a:r>
              <a:rPr lang="en-GB" sz="2400" dirty="0"/>
              <a:t>technical </a:t>
            </a:r>
            <a:r>
              <a:rPr lang="en-GB" sz="2400" dirty="0" smtClean="0"/>
              <a:t>advice and active support.</a:t>
            </a:r>
            <a:endParaRPr lang="en-US" sz="24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96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17</a:t>
            </a:fld>
            <a:endParaRPr lang="sv-SE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78867" y="2787117"/>
            <a:ext cx="2095656" cy="982197"/>
          </a:xfrm>
        </p:spPr>
        <p:txBody>
          <a:bodyPr/>
          <a:lstStyle/>
          <a:p>
            <a:r>
              <a:rPr lang="en-US" sz="4400" dirty="0" smtClean="0"/>
              <a:t>Backup</a:t>
            </a:r>
            <a:endParaRPr lang="en-US" sz="4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41556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Magnet #17 Field Measurements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18</a:t>
            </a:fld>
            <a:endParaRPr lang="sv-S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4610834"/>
          </a:xfrm>
        </p:spPr>
        <p:txBody>
          <a:bodyPr/>
          <a:lstStyle/>
          <a:p>
            <a:r>
              <a:rPr lang="en-US" dirty="0" smtClean="0"/>
              <a:t>Magnetic field components </a:t>
            </a:r>
            <a:r>
              <a:rPr lang="en-US" dirty="0"/>
              <a:t>b</a:t>
            </a:r>
            <a:r>
              <a:rPr lang="en-US" dirty="0" smtClean="0"/>
              <a:t>efore and after rotation of magnet packs 3 &amp; 4</a:t>
            </a:r>
          </a:p>
          <a:p>
            <a:r>
              <a:rPr lang="en-US" dirty="0" smtClean="0"/>
              <a:t>Rotation of magnet pack 1 was required in addition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EB5705-6A97-1FAF-D09F-1A10904E56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991" y="2646780"/>
            <a:ext cx="4782313" cy="27623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619D455-0706-88D1-31D5-E607B8F05B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9551" y="2664969"/>
            <a:ext cx="4782313" cy="27623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99489" y="5430938"/>
            <a:ext cx="6260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666666"/>
                </a:solidFill>
              </a:rPr>
              <a:t>Field measurements courtesy A. Ahl, </a:t>
            </a:r>
            <a:r>
              <a:rPr lang="en-US" dirty="0" err="1" smtClean="0">
                <a:solidFill>
                  <a:srgbClr val="666666"/>
                </a:solidFill>
              </a:rPr>
              <a:t>Scanditronix</a:t>
            </a:r>
            <a:r>
              <a:rPr lang="en-US" dirty="0" smtClean="0">
                <a:solidFill>
                  <a:srgbClr val="666666"/>
                </a:solidFill>
              </a:rPr>
              <a:t> AB</a:t>
            </a:r>
          </a:p>
        </p:txBody>
      </p:sp>
    </p:spTree>
    <p:extLst>
      <p:ext uri="{BB962C8B-B14F-4D97-AF65-F5344CB8AC3E}">
        <p14:creationId xmlns:p14="http://schemas.microsoft.com/office/powerpoint/2010/main" val="286452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Klystron Commissioning Experience at ESS</a:t>
            </a:r>
            <a:endParaRPr lang="en-GB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9D51EF2D-F832-4781-89C3-3F5E4843BF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13</a:t>
            </a:r>
            <a:r>
              <a:rPr lang="en-GB" baseline="30000" dirty="0" smtClean="0"/>
              <a:t>th</a:t>
            </a:r>
            <a:r>
              <a:rPr lang="en-GB" dirty="0" smtClean="0"/>
              <a:t> CWRF </a:t>
            </a:r>
            <a:r>
              <a:rPr lang="en-GB" dirty="0"/>
              <a:t>Workshop</a:t>
            </a:r>
          </a:p>
          <a:p>
            <a:r>
              <a:rPr lang="en-GB" sz="2000" dirty="0" smtClean="0"/>
              <a:t>9-12 </a:t>
            </a:r>
            <a:r>
              <a:rPr lang="en-GB" sz="2000" dirty="0"/>
              <a:t>September </a:t>
            </a:r>
            <a:r>
              <a:rPr lang="en-GB" sz="2000" dirty="0" smtClean="0"/>
              <a:t>2024</a:t>
            </a:r>
            <a:endParaRPr lang="en-GB" sz="2000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26DA0E2-82BB-493E-9B68-2D93A245C5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PRESENTED BY </a:t>
            </a:r>
            <a:r>
              <a:rPr lang="en-GB" dirty="0" smtClean="0"/>
              <a:t>Patrick Kr</a:t>
            </a:r>
            <a:r>
              <a:rPr lang="sv-SE" dirty="0" smtClean="0"/>
              <a:t>ä</a:t>
            </a:r>
            <a:r>
              <a:rPr lang="en-GB" dirty="0" err="1" smtClean="0"/>
              <a:t>mer</a:t>
            </a:r>
            <a:endParaRPr lang="en-GB" dirty="0"/>
          </a:p>
          <a:p>
            <a:r>
              <a:rPr lang="en-GB" dirty="0"/>
              <a:t>On behalf of the ESS RF group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0E777A6-9513-43F3-BB24-ED0539ADDD88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1930395" y="6117873"/>
            <a:ext cx="3215183" cy="459883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2024-09-10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9752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3</a:t>
            </a:fld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Klystron Commissioning Status</a:t>
            </a:r>
          </a:p>
          <a:p>
            <a:r>
              <a:rPr lang="en-US" dirty="0" smtClean="0"/>
              <a:t>Two Examples of Difficulties </a:t>
            </a:r>
            <a:r>
              <a:rPr lang="en-US" dirty="0"/>
              <a:t>E</a:t>
            </a:r>
            <a:r>
              <a:rPr lang="en-US" dirty="0" smtClean="0"/>
              <a:t>ncountered during Commissioning</a:t>
            </a:r>
          </a:p>
          <a:p>
            <a:pPr lvl="2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Arcing </a:t>
            </a:r>
            <a:r>
              <a:rPr lang="en-US" dirty="0">
                <a:solidFill>
                  <a:schemeClr val="bg1"/>
                </a:solidFill>
              </a:rPr>
              <a:t>in Coax-to-Waveguide Assembly of Canon </a:t>
            </a:r>
            <a:r>
              <a:rPr lang="en-US" dirty="0" smtClean="0">
                <a:solidFill>
                  <a:schemeClr val="bg1"/>
                </a:solidFill>
              </a:rPr>
              <a:t>Klystrons</a:t>
            </a:r>
          </a:p>
          <a:p>
            <a:pPr lvl="2"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Transverse Fields in CPI Klystron Magnets</a:t>
            </a:r>
          </a:p>
          <a:p>
            <a:r>
              <a:rPr lang="en-US" dirty="0" smtClean="0"/>
              <a:t>Summary &amp; Outlook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6024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Klystron Commissioning Status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4</a:t>
            </a:fld>
            <a:endParaRPr lang="sv-S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112885" y="3259029"/>
            <a:ext cx="4871225" cy="2779992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The klystron commissioning for the 2MW beam phase of ESS is complete</a:t>
            </a:r>
          </a:p>
          <a:p>
            <a:pPr marL="180975" indent="-180975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RFQ</a:t>
            </a:r>
            <a:r>
              <a:rPr lang="en-US" dirty="0"/>
              <a:t>/ DTL: 5 + </a:t>
            </a:r>
            <a:r>
              <a:rPr lang="en-US" dirty="0" smtClean="0"/>
              <a:t>2 </a:t>
            </a:r>
            <a:r>
              <a:rPr lang="en-US" dirty="0"/>
              <a:t>spare</a:t>
            </a:r>
          </a:p>
          <a:p>
            <a:pPr marL="180975" indent="-180975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Medium-</a:t>
            </a:r>
            <a:r>
              <a:rPr lang="el-GR" dirty="0" smtClean="0"/>
              <a:t>β</a:t>
            </a:r>
            <a:r>
              <a:rPr lang="en-US" dirty="0"/>
              <a:t>: 36 klystrons</a:t>
            </a:r>
          </a:p>
          <a:p>
            <a:pPr marL="180975" indent="-180975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High-</a:t>
            </a:r>
            <a:r>
              <a:rPr lang="el-GR" dirty="0" smtClean="0"/>
              <a:t>β</a:t>
            </a:r>
            <a:r>
              <a:rPr lang="en-US" dirty="0"/>
              <a:t>: 20 </a:t>
            </a:r>
            <a:r>
              <a:rPr lang="en-US" dirty="0" smtClean="0"/>
              <a:t>klystrons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sv-SE" dirty="0" smtClean="0"/>
              <a:t>60+ klystrons </a:t>
            </a:r>
            <a:r>
              <a:rPr lang="sv-SE" dirty="0" err="1" smtClean="0"/>
              <a:t>installed</a:t>
            </a:r>
            <a:r>
              <a:rPr lang="sv-SE" dirty="0" smtClean="0"/>
              <a:t> &amp; </a:t>
            </a:r>
            <a:r>
              <a:rPr lang="sv-SE" dirty="0" err="1" smtClean="0"/>
              <a:t>tested</a:t>
            </a:r>
            <a:r>
              <a:rPr lang="sv-SE" dirty="0" smtClean="0"/>
              <a:t> </a:t>
            </a:r>
            <a:r>
              <a:rPr lang="sv-SE" dirty="0" err="1" smtClean="0"/>
              <a:t>since</a:t>
            </a:r>
            <a:r>
              <a:rPr lang="sv-SE" dirty="0" smtClean="0"/>
              <a:t> 2021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sv-SE" dirty="0" err="1" smtClean="0"/>
              <a:t>Numerous</a:t>
            </a:r>
            <a:r>
              <a:rPr lang="sv-SE" dirty="0" smtClean="0"/>
              <a:t> problems: RF </a:t>
            </a:r>
            <a:r>
              <a:rPr lang="sv-SE" dirty="0" err="1" smtClean="0"/>
              <a:t>loads</a:t>
            </a:r>
            <a:r>
              <a:rPr lang="sv-SE" dirty="0"/>
              <a:t>, </a:t>
            </a:r>
            <a:r>
              <a:rPr lang="sv-SE" dirty="0" smtClean="0"/>
              <a:t>X-</a:t>
            </a:r>
            <a:r>
              <a:rPr lang="sv-SE" dirty="0" err="1" smtClean="0"/>
              <a:t>rays</a:t>
            </a:r>
            <a:r>
              <a:rPr lang="sv-SE" dirty="0" smtClean="0"/>
              <a:t>, …</a:t>
            </a:r>
          </a:p>
          <a:p>
            <a:pPr marL="0" indent="0">
              <a:spcBef>
                <a:spcPts val="400"/>
              </a:spcBef>
              <a:buNone/>
            </a:pPr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pic>
        <p:nvPicPr>
          <p:cNvPr id="8" name="Google Shape;6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8051" y="1424225"/>
            <a:ext cx="9072598" cy="120558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Down Arrow 13"/>
          <p:cNvSpPr/>
          <p:nvPr/>
        </p:nvSpPr>
        <p:spPr>
          <a:xfrm rot="10800000">
            <a:off x="3203114" y="2309114"/>
            <a:ext cx="206619" cy="502293"/>
          </a:xfrm>
          <a:prstGeom prst="downArrow">
            <a:avLst/>
          </a:prstGeom>
          <a:solidFill>
            <a:srgbClr val="027F02"/>
          </a:solidFill>
          <a:ln>
            <a:solidFill>
              <a:srgbClr val="027F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 rot="10800000">
            <a:off x="4718322" y="2302773"/>
            <a:ext cx="206619" cy="503166"/>
          </a:xfrm>
          <a:prstGeom prst="downArrow">
            <a:avLst/>
          </a:prstGeom>
          <a:solidFill>
            <a:srgbClr val="027F02"/>
          </a:solidFill>
          <a:ln>
            <a:solidFill>
              <a:srgbClr val="027F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220700" y="2811408"/>
            <a:ext cx="1791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27F02"/>
                </a:solidFill>
              </a:rPr>
              <a:t>3MW klystrons</a:t>
            </a:r>
          </a:p>
        </p:txBody>
      </p:sp>
      <p:sp>
        <p:nvSpPr>
          <p:cNvPr id="17" name="Down Arrow 16"/>
          <p:cNvSpPr/>
          <p:nvPr/>
        </p:nvSpPr>
        <p:spPr>
          <a:xfrm rot="10800000">
            <a:off x="6569839" y="2309115"/>
            <a:ext cx="206619" cy="502292"/>
          </a:xfrm>
          <a:prstGeom prst="downArrow">
            <a:avLst/>
          </a:prstGeom>
          <a:solidFill>
            <a:srgbClr val="027F02"/>
          </a:solidFill>
          <a:ln>
            <a:solidFill>
              <a:srgbClr val="027F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 rot="10800000">
            <a:off x="7700383" y="2302773"/>
            <a:ext cx="206619" cy="508633"/>
          </a:xfrm>
          <a:prstGeom prst="downArrow">
            <a:avLst/>
          </a:prstGeom>
          <a:solidFill>
            <a:srgbClr val="027F02"/>
          </a:solidFill>
          <a:ln>
            <a:solidFill>
              <a:srgbClr val="027F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355391" y="2805940"/>
            <a:ext cx="1921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>
                <a:solidFill>
                  <a:srgbClr val="027F02"/>
                </a:solidFill>
              </a:rPr>
              <a:t>1.5MW klystrons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F82CA44-6C0F-4D4F-8501-5CB4C0310A6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07"/>
          <a:stretch/>
        </p:blipFill>
        <p:spPr>
          <a:xfrm>
            <a:off x="6225355" y="3364904"/>
            <a:ext cx="3889997" cy="24082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115352" y="4244953"/>
            <a:ext cx="12617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sv-SE" sz="1400" dirty="0" smtClean="0"/>
              <a:t>4 </a:t>
            </a:r>
            <a:r>
              <a:rPr lang="sv-SE" sz="1400" dirty="0" err="1" smtClean="0"/>
              <a:t>cavities</a:t>
            </a:r>
            <a:r>
              <a:rPr lang="sv-SE" sz="1400" dirty="0" smtClean="0"/>
              <a:t> per </a:t>
            </a:r>
            <a:r>
              <a:rPr lang="sv-SE" sz="1400" dirty="0" err="1" smtClean="0"/>
              <a:t>cryomodule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358817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ADAEBE-1891-1529-2873-8367A0F614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5056C6-BC7E-4CAF-0D25-7A2F3FCC56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46C126F-59A0-606D-E4B2-ECA5D70D65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Canon Klystron Arcing 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F0BA46-1A2E-A813-61A2-D8BF890111E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910C1DB-7185-8AF8-7268-69BEF96A260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7712" y="0"/>
            <a:ext cx="57142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265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Canon Output-Coax Arcing at Factory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6</a:t>
            </a:fld>
            <a:endParaRPr lang="sv-S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94399" y="1562400"/>
            <a:ext cx="5898072" cy="4768062"/>
          </a:xfrm>
        </p:spPr>
        <p:txBody>
          <a:bodyPr/>
          <a:lstStyle/>
          <a:p>
            <a:r>
              <a:rPr lang="en-US" dirty="0" smtClean="0"/>
              <a:t>Canon reported RF discharges on two coax-to-waveguide output transitions in 2018</a:t>
            </a:r>
          </a:p>
          <a:p>
            <a:pPr marL="82550" lvl="1" indent="0">
              <a:buNone/>
            </a:pPr>
            <a:r>
              <a:rPr lang="en-US" dirty="0"/>
              <a:t>Observed on SN6 </a:t>
            </a:r>
            <a:r>
              <a:rPr lang="en-US" dirty="0" smtClean="0"/>
              <a:t>&amp; </a:t>
            </a:r>
            <a:r>
              <a:rPr lang="en-US" dirty="0"/>
              <a:t>SN8 during FAT at &gt;</a:t>
            </a:r>
            <a:r>
              <a:rPr lang="en-US" dirty="0" smtClean="0"/>
              <a:t>1MW</a:t>
            </a:r>
            <a:endParaRPr lang="sv-SE" dirty="0" smtClean="0"/>
          </a:p>
          <a:p>
            <a:pPr marL="82550" lvl="1" indent="0">
              <a:buNone/>
            </a:pPr>
            <a:r>
              <a:rPr lang="en-US" dirty="0" smtClean="0"/>
              <a:t>Occurred</a:t>
            </a:r>
            <a:r>
              <a:rPr lang="sv-SE" dirty="0" smtClean="0"/>
              <a:t> </a:t>
            </a:r>
            <a:r>
              <a:rPr lang="sv-SE" dirty="0"/>
              <a:t>at </a:t>
            </a:r>
            <a:r>
              <a:rPr lang="sv-SE" dirty="0" err="1"/>
              <a:t>braze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inner </a:t>
            </a:r>
            <a:r>
              <a:rPr lang="sv-SE" dirty="0" err="1"/>
              <a:t>sleeve</a:t>
            </a:r>
            <a:r>
              <a:rPr lang="sv-SE" dirty="0"/>
              <a:t> </a:t>
            </a:r>
            <a:r>
              <a:rPr lang="sv-SE" dirty="0" err="1"/>
              <a:t>of</a:t>
            </a:r>
            <a:r>
              <a:rPr lang="sv-SE" dirty="0"/>
              <a:t> RF </a:t>
            </a:r>
            <a:r>
              <a:rPr lang="sv-SE" dirty="0" err="1"/>
              <a:t>window</a:t>
            </a:r>
            <a:endParaRPr lang="en-US" dirty="0"/>
          </a:p>
          <a:p>
            <a:pPr marL="82550" lvl="1" indent="0">
              <a:buNone/>
            </a:pPr>
            <a:r>
              <a:rPr lang="en-US" dirty="0" smtClean="0"/>
              <a:t>Non-uniform flow of solder resulting in poor electrical contact (gaps 30-70µm)</a:t>
            </a:r>
          </a:p>
          <a:p>
            <a:pPr marL="82550" lvl="1" indent="0">
              <a:buNone/>
            </a:pPr>
            <a:r>
              <a:rPr lang="en-US" dirty="0" smtClean="0"/>
              <a:t>Complete replacement of output assemblies on these two tubes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1453" y="4128660"/>
            <a:ext cx="2981209" cy="22259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170" r="4836"/>
          <a:stretch/>
        </p:blipFill>
        <p:spPr>
          <a:xfrm>
            <a:off x="3766479" y="4479524"/>
            <a:ext cx="3257130" cy="1598547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flipH="1">
            <a:off x="9609839" y="4874223"/>
            <a:ext cx="689193" cy="480176"/>
          </a:xfrm>
          <a:prstGeom prst="straightConnector1">
            <a:avLst/>
          </a:prstGeom>
          <a:ln w="19050">
            <a:solidFill>
              <a:srgbClr val="FF15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496989" y="5709202"/>
            <a:ext cx="11128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Inner rod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211012" y="4561784"/>
            <a:ext cx="8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brazing groove</a:t>
            </a:r>
          </a:p>
        </p:txBody>
      </p:sp>
      <p:sp>
        <p:nvSpPr>
          <p:cNvPr id="22" name="Oval 21"/>
          <p:cNvSpPr/>
          <p:nvPr/>
        </p:nvSpPr>
        <p:spPr>
          <a:xfrm rot="496121">
            <a:off x="4892010" y="4429598"/>
            <a:ext cx="1071898" cy="520501"/>
          </a:xfrm>
          <a:prstGeom prst="ellipse">
            <a:avLst/>
          </a:prstGeom>
          <a:noFill/>
          <a:ln w="19050">
            <a:solidFill>
              <a:srgbClr val="FF15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711801" y="5189702"/>
            <a:ext cx="542021" cy="383587"/>
          </a:xfrm>
          <a:prstGeom prst="ellipse">
            <a:avLst/>
          </a:prstGeom>
          <a:noFill/>
          <a:ln w="19050">
            <a:solidFill>
              <a:srgbClr val="FF15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8274230" y="5039707"/>
            <a:ext cx="1210330" cy="447563"/>
          </a:xfrm>
          <a:prstGeom prst="ellipse">
            <a:avLst/>
          </a:prstGeom>
          <a:noFill/>
          <a:ln w="19050">
            <a:solidFill>
              <a:srgbClr val="FF151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780136" y="4874223"/>
            <a:ext cx="1383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FF0000"/>
                </a:solidFill>
              </a:rPr>
              <a:t>Inner sleeve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48600" y="1682922"/>
            <a:ext cx="2573384" cy="2227653"/>
          </a:xfrm>
          <a:prstGeom prst="rect">
            <a:avLst/>
          </a:prstGeom>
        </p:spPr>
      </p:pic>
      <p:sp>
        <p:nvSpPr>
          <p:cNvPr id="10" name="Down Arrow 9"/>
          <p:cNvSpPr/>
          <p:nvPr/>
        </p:nvSpPr>
        <p:spPr>
          <a:xfrm rot="10800000" flipH="1">
            <a:off x="7273763" y="1699711"/>
            <a:ext cx="122900" cy="137363"/>
          </a:xfrm>
          <a:prstGeom prst="down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971242" y="1794062"/>
            <a:ext cx="7279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(To T-bar)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54116" y="2324246"/>
            <a:ext cx="96219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brazing groove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971242" y="2718945"/>
            <a:ext cx="7279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(air side)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85307" y="3597298"/>
            <a:ext cx="8998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(vacuum side)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10701" y="3194597"/>
            <a:ext cx="10490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ceramic window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921074" y="2830687"/>
            <a:ext cx="8451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inner sleeve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921074" y="3561607"/>
            <a:ext cx="673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 smtClean="0"/>
              <a:t>inner rod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921074" y="2539508"/>
            <a:ext cx="8538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 dirty="0" smtClean="0">
                <a:solidFill>
                  <a:srgbClr val="FF0000"/>
                </a:solidFill>
              </a:rPr>
              <a:t>silver brazing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563453" y="2514013"/>
            <a:ext cx="450994" cy="150400"/>
          </a:xfrm>
          <a:prstGeom prst="straightConnector1">
            <a:avLst/>
          </a:prstGeom>
          <a:ln w="12700">
            <a:solidFill>
              <a:srgbClr val="FF15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30" idx="1"/>
          </p:cNvCxnSpPr>
          <p:nvPr/>
        </p:nvCxnSpPr>
        <p:spPr>
          <a:xfrm flipH="1" flipV="1">
            <a:off x="9236320" y="3522849"/>
            <a:ext cx="684754" cy="154174"/>
          </a:xfrm>
          <a:prstGeom prst="straightConnector1">
            <a:avLst/>
          </a:prstGeom>
          <a:ln w="12700">
            <a:solidFill>
              <a:srgbClr val="FF15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9583093" y="2675217"/>
            <a:ext cx="337981" cy="0"/>
          </a:xfrm>
          <a:prstGeom prst="straightConnector1">
            <a:avLst/>
          </a:prstGeom>
          <a:ln w="12700">
            <a:solidFill>
              <a:srgbClr val="FF15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/>
        </p:nvSpPr>
        <p:spPr>
          <a:xfrm>
            <a:off x="9338083" y="2564105"/>
            <a:ext cx="241474" cy="24147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9515332" y="2949777"/>
            <a:ext cx="445306" cy="0"/>
          </a:xfrm>
          <a:prstGeom prst="straightConnector1">
            <a:avLst/>
          </a:prstGeom>
          <a:ln w="12700">
            <a:solidFill>
              <a:srgbClr val="FF151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477786" y="6063907"/>
            <a:ext cx="1514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Courtesy Canon</a:t>
            </a:r>
          </a:p>
        </p:txBody>
      </p:sp>
    </p:spTree>
    <p:extLst>
      <p:ext uri="{BB962C8B-B14F-4D97-AF65-F5344CB8AC3E}">
        <p14:creationId xmlns:p14="http://schemas.microsoft.com/office/powerpoint/2010/main" val="395428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Canon Output-Coax Arcing at ESS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7</a:t>
            </a:fld>
            <a:endParaRPr lang="sv-S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94399" y="1562400"/>
            <a:ext cx="5695330" cy="4768062"/>
          </a:xfrm>
        </p:spPr>
        <p:txBody>
          <a:bodyPr/>
          <a:lstStyle/>
          <a:p>
            <a:r>
              <a:rPr lang="en-US" dirty="0" smtClean="0"/>
              <a:t>Same arcing observed in 2023 at ESS on SN3 &amp; SN7 during soak testing (not during FAT &amp; SAT)</a:t>
            </a:r>
          </a:p>
          <a:p>
            <a:r>
              <a:rPr lang="en-US" dirty="0" smtClean="0"/>
              <a:t>Klystrons were then out of warranty</a:t>
            </a:r>
          </a:p>
          <a:p>
            <a:pPr marL="82550" lvl="1" indent="0">
              <a:buNone/>
            </a:pPr>
            <a:r>
              <a:rPr lang="en-US" dirty="0" smtClean="0"/>
              <a:t>Canon quote for repair was not considered</a:t>
            </a:r>
          </a:p>
          <a:p>
            <a:r>
              <a:rPr lang="en-US" dirty="0" smtClean="0"/>
              <a:t>A number of options for </a:t>
            </a:r>
            <a:r>
              <a:rPr lang="en-US" u="sng" dirty="0" smtClean="0"/>
              <a:t>in-house repair</a:t>
            </a:r>
            <a:r>
              <a:rPr lang="en-US" dirty="0" smtClean="0"/>
              <a:t> were discussed together with Canon</a:t>
            </a:r>
          </a:p>
          <a:p>
            <a:pPr lvl="1"/>
            <a:r>
              <a:rPr lang="en-US" dirty="0" smtClean="0"/>
              <a:t>Use of dielectric varnish for HV insulation</a:t>
            </a:r>
          </a:p>
          <a:p>
            <a:pPr lvl="1"/>
            <a:r>
              <a:rPr lang="en-US" dirty="0" smtClean="0"/>
              <a:t>Crimping tool (Canon)</a:t>
            </a:r>
          </a:p>
          <a:p>
            <a:pPr lvl="1"/>
            <a:r>
              <a:rPr lang="en-US" dirty="0" smtClean="0"/>
              <a:t>Low </a:t>
            </a:r>
            <a:r>
              <a:rPr lang="en-US" dirty="0"/>
              <a:t>temperature </a:t>
            </a:r>
            <a:r>
              <a:rPr lang="en-US" dirty="0" smtClean="0"/>
              <a:t>solder </a:t>
            </a:r>
            <a:r>
              <a:rPr lang="en-US" dirty="0"/>
              <a:t>(Canon)</a:t>
            </a:r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30189" y="1693961"/>
            <a:ext cx="2834308" cy="239641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943B2B-B864-C33B-4450-00BD58DE77B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89809" y="2040322"/>
            <a:ext cx="901491" cy="20500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5029F5B-C496-78D6-75DE-F9B446AB81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7886965" y="4462790"/>
            <a:ext cx="2419131" cy="18522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475" r="7608"/>
          <a:stretch/>
        </p:blipFill>
        <p:spPr>
          <a:xfrm>
            <a:off x="5298853" y="4462790"/>
            <a:ext cx="2461985" cy="1410052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6293077" y="4913098"/>
            <a:ext cx="281353" cy="28135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772503" y="5872842"/>
            <a:ext cx="15146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Courtesy Canon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271427" y="4749915"/>
            <a:ext cx="13917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/>
              <a:t>Test on spare assembly at Canon; no high power test</a:t>
            </a:r>
          </a:p>
        </p:txBody>
      </p:sp>
    </p:spTree>
    <p:extLst>
      <p:ext uri="{BB962C8B-B14F-4D97-AF65-F5344CB8AC3E}">
        <p14:creationId xmlns:p14="http://schemas.microsoft.com/office/powerpoint/2010/main" val="34174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 Solution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Klystron Commissioning Experience at ESS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8</a:t>
            </a:fld>
            <a:endParaRPr lang="sv-S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094400" y="1562400"/>
            <a:ext cx="5090988" cy="4768062"/>
          </a:xfrm>
        </p:spPr>
        <p:txBody>
          <a:bodyPr/>
          <a:lstStyle/>
          <a:p>
            <a:r>
              <a:rPr lang="en-US" dirty="0" smtClean="0"/>
              <a:t>Provide RF conduction path over the brazing gap with a clamped-on copper tape</a:t>
            </a:r>
          </a:p>
          <a:p>
            <a:r>
              <a:rPr lang="en-US" dirty="0" smtClean="0"/>
              <a:t>Different clamps in PTFE &amp; PEEK were manufactured and test fitted</a:t>
            </a:r>
          </a:p>
          <a:p>
            <a:r>
              <a:rPr lang="en-US" dirty="0" smtClean="0"/>
              <a:t>E-field and RF-match simulations</a:t>
            </a:r>
          </a:p>
          <a:p>
            <a:r>
              <a:rPr lang="en-US" dirty="0" smtClean="0"/>
              <a:t>Final solution: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Single-opening PTFE clamp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/>
              <a:t>M3 PEEK </a:t>
            </a:r>
            <a:r>
              <a:rPr lang="en-US" dirty="0" smtClean="0"/>
              <a:t>screw</a:t>
            </a:r>
          </a:p>
          <a:p>
            <a:pPr lvl="1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50um Cu-tape glued to clamp</a:t>
            </a:r>
          </a:p>
          <a:p>
            <a:pPr marL="82550" lvl="1" indent="0">
              <a:buNone/>
            </a:pPr>
            <a:r>
              <a:rPr lang="en-US" b="1" dirty="0" smtClean="0"/>
              <a:t>No further arcing observed on SN3&amp;7 during &gt;150hrs of soak testing</a:t>
            </a:r>
            <a:endParaRPr lang="en-US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2024-09-10</a:t>
            </a:r>
            <a:endParaRPr lang="sv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32343E-389E-16FA-6467-528869F888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41426" y="3746005"/>
            <a:ext cx="2599572" cy="19626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43195E5-6763-3BBC-2947-157B1BE7305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04947" y="1659920"/>
            <a:ext cx="1855177" cy="16045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5390F6-FF87-1BBB-5BAB-81453795A03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02620" y="1657067"/>
            <a:ext cx="1692620" cy="16074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FF8354-0296-B550-8F3E-38CF26EE87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7736" y="1658047"/>
            <a:ext cx="1764884" cy="1606469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8564203" y="3840425"/>
            <a:ext cx="2232776" cy="1620608"/>
            <a:chOff x="9014559" y="3511047"/>
            <a:chExt cx="2232776" cy="162060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0737"/>
            <a:stretch/>
          </p:blipFill>
          <p:spPr>
            <a:xfrm>
              <a:off x="9014559" y="3511047"/>
              <a:ext cx="2184666" cy="1620608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9680083" y="4059741"/>
              <a:ext cx="156725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E-field simulation courtesy Canon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312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905500" y="571500"/>
            <a:ext cx="6858000" cy="571500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EFC2FE-223B-B52A-7CEA-FF4C3EF33F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7AA0681-03E8-F3AB-B6F6-BFC461403DB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30491" y="2169210"/>
            <a:ext cx="4255909" cy="2762758"/>
          </a:xfrm>
        </p:spPr>
        <p:txBody>
          <a:bodyPr/>
          <a:lstStyle/>
          <a:p>
            <a:pPr>
              <a:tabLst>
                <a:tab pos="357188" algn="l"/>
              </a:tabLst>
            </a:pPr>
            <a:r>
              <a:rPr lang="en-GB" sz="4400" b="0" noProof="0" dirty="0">
                <a:solidFill>
                  <a:schemeClr val="bg1"/>
                </a:solidFill>
              </a:rPr>
              <a:t>CPI </a:t>
            </a:r>
            <a:r>
              <a:rPr lang="en-GB" sz="4400" b="0" noProof="0" dirty="0" smtClean="0">
                <a:solidFill>
                  <a:schemeClr val="bg1"/>
                </a:solidFill>
              </a:rPr>
              <a:t>Klystron Magnet </a:t>
            </a:r>
            <a:r>
              <a:rPr lang="en-GB" sz="4400" dirty="0" smtClean="0"/>
              <a:t>Repair</a:t>
            </a:r>
            <a:endParaRPr lang="en-GB" sz="4400" b="0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06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ESS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ESS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mtClean="0">
            <a:solidFill>
              <a:srgbClr val="666666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C8E05FD6-4408-40A1-AAFA-F1913A6B3D38}" vid="{2ACFAA60-6D1B-4172-9AA5-52CCB5CBBC4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ESS-0060907 - Chess Core Powerpoint</Template>
  <TotalTime>35889</TotalTime>
  <Words>873</Words>
  <Application>Microsoft Office PowerPoint</Application>
  <PresentationFormat>Widescreen</PresentationFormat>
  <Paragraphs>170</Paragraphs>
  <Slides>18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Segoe UI</vt:lpstr>
      <vt:lpstr>Segoe UI Light</vt:lpstr>
      <vt:lpstr>Segoe UI Semibold</vt:lpstr>
      <vt:lpstr>Wingdings</vt:lpstr>
      <vt:lpstr>Office-tema</vt:lpstr>
      <vt:lpstr>PowerPoint Presentation</vt:lpstr>
      <vt:lpstr>Klystron Commissioning Experience at ESS</vt:lpstr>
      <vt:lpstr>Agenda</vt:lpstr>
      <vt:lpstr>Klystron Commissioning Status</vt:lpstr>
      <vt:lpstr>PowerPoint Presentation</vt:lpstr>
      <vt:lpstr>Canon Output-Coax Arcing at Factory</vt:lpstr>
      <vt:lpstr>Canon Output-Coax Arcing at ESS</vt:lpstr>
      <vt:lpstr>ESS Solution</vt:lpstr>
      <vt:lpstr>PowerPoint Presentation</vt:lpstr>
      <vt:lpstr>CPI 704MHz Klystron Procurement</vt:lpstr>
      <vt:lpstr>CPI 704MHz Klystron Procurement</vt:lpstr>
      <vt:lpstr>First Actions Taken</vt:lpstr>
      <vt:lpstr>Magnet Repair</vt:lpstr>
      <vt:lpstr>PowerPoint Presentation</vt:lpstr>
      <vt:lpstr>Summary &amp; Outlook</vt:lpstr>
      <vt:lpstr>Thank you.</vt:lpstr>
      <vt:lpstr>PowerPoint Presentation</vt:lpstr>
      <vt:lpstr>Magnet #17 Field Measurements</vt:lpstr>
    </vt:vector>
  </TitlesOfParts>
  <Company>European Spallation Source ERIC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Krämer</dc:creator>
  <cp:lastModifiedBy>Patrick Krämer</cp:lastModifiedBy>
  <cp:revision>356</cp:revision>
  <cp:lastPrinted>2019-03-08T10:27:30Z</cp:lastPrinted>
  <dcterms:created xsi:type="dcterms:W3CDTF">2024-07-08T10:35:57Z</dcterms:created>
  <dcterms:modified xsi:type="dcterms:W3CDTF">2024-09-10T02:14:02Z</dcterms:modified>
</cp:coreProperties>
</file>