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1275" r:id="rId2"/>
    <p:sldId id="270" r:id="rId3"/>
    <p:sldId id="280" r:id="rId4"/>
    <p:sldId id="281" r:id="rId5"/>
    <p:sldId id="282" r:id="rId6"/>
    <p:sldId id="261" r:id="rId7"/>
    <p:sldId id="265" r:id="rId8"/>
    <p:sldId id="273" r:id="rId9"/>
    <p:sldId id="264" r:id="rId10"/>
    <p:sldId id="274" r:id="rId11"/>
    <p:sldId id="266" r:id="rId12"/>
    <p:sldId id="260" r:id="rId13"/>
    <p:sldId id="262" r:id="rId14"/>
    <p:sldId id="276" r:id="rId15"/>
    <p:sldId id="267" r:id="rId16"/>
    <p:sldId id="269" r:id="rId17"/>
    <p:sldId id="277" r:id="rId18"/>
    <p:sldId id="1268" r:id="rId19"/>
    <p:sldId id="257" r:id="rId20"/>
    <p:sldId id="1267" r:id="rId21"/>
    <p:sldId id="283" r:id="rId22"/>
    <p:sldId id="1276" r:id="rId23"/>
    <p:sldId id="1277" r:id="rId24"/>
    <p:sldId id="292" r:id="rId25"/>
    <p:sldId id="338" r:id="rId26"/>
    <p:sldId id="339" r:id="rId27"/>
    <p:sldId id="1270" r:id="rId28"/>
    <p:sldId id="1271" r:id="rId29"/>
    <p:sldId id="1272" r:id="rId30"/>
    <p:sldId id="1278" r:id="rId31"/>
    <p:sldId id="1274" r:id="rId32"/>
    <p:sldId id="275" r:id="rId33"/>
    <p:sldId id="1273" r:id="rId34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r">
              <a:defRPr sz="1300"/>
            </a:lvl1pPr>
          </a:lstStyle>
          <a:p>
            <a:fld id="{9DA24DFC-4C11-4EA9-B95F-853FD4F85F62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3" tIns="48332" rIns="96663" bIns="483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3"/>
          </a:xfrm>
          <a:prstGeom prst="rect">
            <a:avLst/>
          </a:prstGeom>
        </p:spPr>
        <p:txBody>
          <a:bodyPr vert="horz" lIns="96663" tIns="48332" rIns="96663" bIns="4833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1727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5"/>
            <a:ext cx="3169920" cy="481727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r">
              <a:defRPr sz="1300"/>
            </a:lvl1pPr>
          </a:lstStyle>
          <a:p>
            <a:fld id="{F6744F12-51D0-4407-BDDB-70EFE1239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153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C38B7-C98B-C136-EA76-7B2CBEB697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BE7F0C-A251-BA5C-EE07-B11A5BFBFC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CB5EB-C54D-8A51-C355-8618C14CB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F93B-24EE-4438-806A-10AB56241FC3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28725-53BC-3DA0-9E68-D46D1F990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79062-6F48-4C07-262E-0E042BB33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6DB-ABB6-48EB-A9C0-B47C5AC3C4A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B4231FA-47D9-83D2-4B3E-BB1ECA3E10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28" r="28"/>
          <a:stretch/>
        </p:blipFill>
        <p:spPr>
          <a:xfrm>
            <a:off x="10562932" y="6309360"/>
            <a:ext cx="1581735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82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54296-5997-F715-6447-F07FEA8F3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7E237C-E023-806C-02D4-AF587ABACF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7E3445-C45D-6C5B-4FFD-5137C71E7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F93B-24EE-4438-806A-10AB56241FC3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395F3-CDD3-168E-F472-BB4D64741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CAA8C6-5EAE-727F-A022-3A3BB3E0A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6DB-ABB6-48EB-A9C0-B47C5AC3C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503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F2B75F-A311-1774-5F22-77D3E605B3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B33E13-4F77-E9E4-0379-870B8B567A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182AB-398F-3438-3E6F-C7DFADED2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F93B-24EE-4438-806A-10AB56241FC3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795B7-1A29-BD91-833F-A1583AB10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18831C-7B1B-FBB0-43FB-203B73C1F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6DB-ABB6-48EB-A9C0-B47C5AC3C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528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1628B-F131-CA36-CA31-6503C2C01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453010-6904-4F67-E7EA-49C076646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D080B-9295-BA8C-3245-8F713F2A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F93B-24EE-4438-806A-10AB56241FC3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92EB4C-8D0B-840B-DC02-5D1BDD059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91A40-57DD-D200-0354-FA16385A8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6DB-ABB6-48EB-A9C0-B47C5AC3C4A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AC7E59B-AA6A-20E9-38A5-98F450BBCB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28" r="28"/>
          <a:stretch/>
        </p:blipFill>
        <p:spPr>
          <a:xfrm>
            <a:off x="10562932" y="6309360"/>
            <a:ext cx="1581735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469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0EC8C-07FD-7641-9450-885096AF0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422180-0973-33E1-12EC-6B4F6B5854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59299-3C64-C2AE-3EFD-4DD13571B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F93B-24EE-4438-806A-10AB56241FC3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B1DC26-D5C1-7512-0CB6-5A1A47FFA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DEE8B-027E-1F2A-AA2B-30E1AA301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6DB-ABB6-48EB-A9C0-B47C5AC3C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1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E2FCA-E88B-7FC0-D625-7E9E81A8F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7068C-DB85-B6A0-FCC0-3FCEB876F9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AC99DE-A801-9CD5-3390-D156B0F07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06B074-9088-8E14-57AC-77526CBCA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F93B-24EE-4438-806A-10AB56241FC3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4F3625-29BA-652D-30C5-FCEAB8E2C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5262D9-9BB9-9758-40F3-AD2BFC1DC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6DB-ABB6-48EB-A9C0-B47C5AC3C4A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Graphic 6">
            <a:extLst>
              <a:ext uri="{FF2B5EF4-FFF2-40B4-BE49-F238E27FC236}">
                <a16:creationId xmlns:a16="http://schemas.microsoft.com/office/drawing/2014/main" id="{D9346125-7D79-4F63-0B7A-A3898C3F85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28" r="28"/>
          <a:stretch/>
        </p:blipFill>
        <p:spPr>
          <a:xfrm>
            <a:off x="10562932" y="6309360"/>
            <a:ext cx="1581735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090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21BED-B9CE-BEC3-486F-514872FF4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38D078-86F5-E358-E4C2-16A9F07392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C5CABA-BF40-7185-A5AB-DBDCCFFD4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4C23C7-7D99-EB32-F283-7214067DBE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468E78-91FB-F3F0-C65A-16B93890F0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0E710E-2E37-8F55-D3BB-54B11152D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F93B-24EE-4438-806A-10AB56241FC3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55C774-1A40-23EF-A3FF-7087AF44E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52BF41-154C-E81B-B4A4-AA53D3362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6DB-ABB6-48EB-A9C0-B47C5AC3C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951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6AE4E-9A41-71B7-A6C6-1D01AD54F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13AA04-21E6-5460-40AE-2292E1E90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F93B-24EE-4438-806A-10AB56241FC3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3630BE-62C4-51C9-7D5A-97C2850CE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D46425-2E86-2AF9-1A45-B857818DA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6DB-ABB6-48EB-A9C0-B47C5AC3C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082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8FDC0E-F720-7281-BC95-29E9D316E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F93B-24EE-4438-806A-10AB56241FC3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FC1D93-6CA2-035F-E91D-9CAFA15DA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E4AC00-9C9F-A69D-43CF-34F9EC0EB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6DB-ABB6-48EB-A9C0-B47C5AC3C4A5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Graphic 6">
            <a:extLst>
              <a:ext uri="{FF2B5EF4-FFF2-40B4-BE49-F238E27FC236}">
                <a16:creationId xmlns:a16="http://schemas.microsoft.com/office/drawing/2014/main" id="{ACAA21E3-0BF2-D8D7-3C2B-60B7FD2FFC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28" r="28"/>
          <a:stretch/>
        </p:blipFill>
        <p:spPr>
          <a:xfrm>
            <a:off x="10562932" y="6309360"/>
            <a:ext cx="1581735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636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F5E8B-DAA5-EEF9-EAF4-405FD1203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6D520-7332-5C1F-E959-AAD40A5E8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394389-3209-A7FE-F757-DF91943ED6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231115-F8AA-2E5D-1B79-FFA388830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F93B-24EE-4438-806A-10AB56241FC3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E2A4D4-D07D-EDAA-F00B-BE820C9E2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15E063-D3C6-9FE1-710C-C9A6742D1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6DB-ABB6-48EB-A9C0-B47C5AC3C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47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90815-A053-99BD-ED5A-8129F4C57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D8A3BA-2BB1-A24E-6ACF-00E82C8691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D92B20-D178-E3D3-C3C9-88384A2F56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24ACAA-EABA-F943-EBFD-12AFFBCB7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F93B-24EE-4438-806A-10AB56241FC3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C27858-030D-F52F-61BC-F3462F2F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F78851-8978-6E48-0769-1AD072BBE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6DB-ABB6-48EB-A9C0-B47C5AC3C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534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46C2E6-A418-385F-B006-953975BA9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E5B8BB-FCC5-6E16-B4D3-A4FEAAC465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19604-BA99-754B-BB4D-2D06C52F05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BF93B-24EE-4438-806A-10AB56241FC3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33B17C-C523-964C-FEAB-674F1EE557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A9C780-106F-B52D-4279-A758519E91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F06DB-ABB6-48EB-A9C0-B47C5AC3C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44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7FBED-9BBB-7DDE-8038-5AD65CF7AC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5707"/>
            <a:ext cx="9144000" cy="238760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1"/>
                </a:solidFill>
              </a:rPr>
              <a:t>THE INTERLOCK SYSTEMS FOR HIGH POWER RF SSA SYSTEMS AT ARGONNE APS AND ATLAS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F85B14-A447-65B4-B914-B73CFF42CF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9144000" cy="1926076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Yong Luo</a:t>
            </a:r>
          </a:p>
          <a:p>
            <a:r>
              <a:rPr lang="en-US" b="1" dirty="0">
                <a:solidFill>
                  <a:schemeClr val="accent1"/>
                </a:solidFill>
              </a:rPr>
              <a:t>CWRF </a:t>
            </a:r>
            <a:r>
              <a:rPr lang="en-US" sz="2400" b="1" dirty="0">
                <a:solidFill>
                  <a:schemeClr val="accent1"/>
                </a:solidFill>
              </a:rPr>
              <a:t>2024</a:t>
            </a:r>
            <a:endParaRPr lang="en-US" b="1" dirty="0"/>
          </a:p>
          <a:p>
            <a:endParaRPr lang="en-US" b="1" dirty="0"/>
          </a:p>
          <a:p>
            <a:r>
              <a:rPr lang="en-US" dirty="0"/>
              <a:t>On Behalf of A. Goel, D. Horan, T. Madden, </a:t>
            </a:r>
          </a:p>
          <a:p>
            <a:r>
              <a:rPr lang="en-US" dirty="0"/>
              <a:t>A. </a:t>
            </a:r>
            <a:r>
              <a:rPr lang="en-US" dirty="0" err="1"/>
              <a:t>Nassiri</a:t>
            </a:r>
            <a:r>
              <a:rPr lang="en-US" dirty="0"/>
              <a:t>, B. Popovic, G. Trento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22D656-A8E7-B198-805D-4935D9BD00A7}"/>
              </a:ext>
            </a:extLst>
          </p:cNvPr>
          <p:cNvSpPr txBox="1"/>
          <p:nvPr/>
        </p:nvSpPr>
        <p:spPr>
          <a:xfrm>
            <a:off x="1524000" y="6460928"/>
            <a:ext cx="9144000" cy="276999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 for further Distribution without Permission.  If distributed beyond attendees the slides will need to be re-reviewed for copyrighted materials.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11218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8" y="251642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PCB BOARDS: MPS LLRF and RF MUTING PCB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14962-4808-06F7-20AE-64DD012C76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589" y="1147733"/>
            <a:ext cx="10972799" cy="3707296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pic>
        <p:nvPicPr>
          <p:cNvPr id="5" name="Picture 4" descr="A green circuit board with many small components&#10;&#10;Description automatically generated">
            <a:extLst>
              <a:ext uri="{FF2B5EF4-FFF2-40B4-BE49-F238E27FC236}">
                <a16:creationId xmlns:a16="http://schemas.microsoft.com/office/drawing/2014/main" id="{17C6949E-2479-E3BB-FBC7-A326945BEB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77" y="898942"/>
            <a:ext cx="11689027" cy="55548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70F19C-D8AE-C3B8-82FF-6AEEB373F357}"/>
              </a:ext>
            </a:extLst>
          </p:cNvPr>
          <p:cNvSpPr txBox="1"/>
          <p:nvPr/>
        </p:nvSpPr>
        <p:spPr>
          <a:xfrm>
            <a:off x="2118859" y="978456"/>
            <a:ext cx="942394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Main bd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93F884-29AA-08D8-50EF-12F2509CBBB0}"/>
              </a:ext>
            </a:extLst>
          </p:cNvPr>
          <p:cNvSpPr txBox="1"/>
          <p:nvPr/>
        </p:nvSpPr>
        <p:spPr>
          <a:xfrm>
            <a:off x="3061253" y="5959058"/>
            <a:ext cx="940904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Front bd</a:t>
            </a:r>
          </a:p>
        </p:txBody>
      </p:sp>
    </p:spTree>
    <p:extLst>
      <p:ext uri="{BB962C8B-B14F-4D97-AF65-F5344CB8AC3E}">
        <p14:creationId xmlns:p14="http://schemas.microsoft.com/office/powerpoint/2010/main" val="3028533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diagram of a block diagram&#10;&#10;Description automatically generated">
            <a:extLst>
              <a:ext uri="{FF2B5EF4-FFF2-40B4-BE49-F238E27FC236}">
                <a16:creationId xmlns:a16="http://schemas.microsoft.com/office/drawing/2014/main" id="{4DEA0015-F20E-23B9-6146-D4E428B181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157" y="617135"/>
            <a:ext cx="8669365" cy="60612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7" y="44189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MPS SSA CONTROL SIMPLIFIED BLOCK DIAGRAM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1B5C58-DB67-4F85-1490-6329E229F08B}"/>
              </a:ext>
            </a:extLst>
          </p:cNvPr>
          <p:cNvSpPr txBox="1"/>
          <p:nvPr/>
        </p:nvSpPr>
        <p:spPr>
          <a:xfrm>
            <a:off x="9663522" y="4861536"/>
            <a:ext cx="1924322" cy="1477328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Total 4 blocks </a:t>
            </a:r>
          </a:p>
          <a:p>
            <a:r>
              <a:rPr lang="en-US" dirty="0"/>
              <a:t>(4 racks/sector). Output status is A&amp;B for specific SSA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418F51-9389-F9FE-E18B-9D8082AA7BA8}"/>
              </a:ext>
            </a:extLst>
          </p:cNvPr>
          <p:cNvSpPr txBox="1"/>
          <p:nvPr/>
        </p:nvSpPr>
        <p:spPr>
          <a:xfrm>
            <a:off x="9663522" y="2627593"/>
            <a:ext cx="1924322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DC power with redundance (not shown here)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C5EE45E-CC5B-3A9D-5BD8-940E8E1C82DC}"/>
              </a:ext>
            </a:extLst>
          </p:cNvPr>
          <p:cNvCxnSpPr>
            <a:cxnSpLocks/>
          </p:cNvCxnSpPr>
          <p:nvPr/>
        </p:nvCxnSpPr>
        <p:spPr>
          <a:xfrm flipH="1">
            <a:off x="6748272" y="5600200"/>
            <a:ext cx="2761488" cy="0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127C054-9E97-F4E7-258A-AC25398A62FB}"/>
              </a:ext>
            </a:extLst>
          </p:cNvPr>
          <p:cNvSpPr txBox="1"/>
          <p:nvPr/>
        </p:nvSpPr>
        <p:spPr>
          <a:xfrm>
            <a:off x="1764792" y="3751905"/>
            <a:ext cx="1832911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u="sng" dirty="0">
                <a:solidFill>
                  <a:srgbClr val="FF0000"/>
                </a:solidFill>
              </a:rPr>
              <a:t>2 Switches in series for SSA ILK</a:t>
            </a:r>
            <a:endParaRPr lang="en-US" b="1" i="1" u="sng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250498-CD79-CDC4-0481-AA6D4127B7F0}"/>
              </a:ext>
            </a:extLst>
          </p:cNvPr>
          <p:cNvSpPr txBox="1"/>
          <p:nvPr/>
        </p:nvSpPr>
        <p:spPr>
          <a:xfrm>
            <a:off x="7396480" y="691489"/>
            <a:ext cx="1475200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SSA Status to PLC (newly added)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F9E08E-CF14-397A-DED3-80F3D052586C}"/>
              </a:ext>
            </a:extLst>
          </p:cNvPr>
          <p:cNvSpPr txBox="1"/>
          <p:nvPr/>
        </p:nvSpPr>
        <p:spPr>
          <a:xfrm>
            <a:off x="9079992" y="691489"/>
            <a:ext cx="2507852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highlight>
                  <a:srgbClr val="FFFF00"/>
                </a:highlight>
              </a:rPr>
              <a:t>The functions have been tested and verified.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CCF48F5-63B8-7FF4-277F-330B8AB79F61}"/>
              </a:ext>
            </a:extLst>
          </p:cNvPr>
          <p:cNvCxnSpPr>
            <a:cxnSpLocks/>
          </p:cNvCxnSpPr>
          <p:nvPr/>
        </p:nvCxnSpPr>
        <p:spPr>
          <a:xfrm flipV="1">
            <a:off x="5141427" y="1153154"/>
            <a:ext cx="2255053" cy="322821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2102980-7732-33BC-1122-636D3FB48331}"/>
              </a:ext>
            </a:extLst>
          </p:cNvPr>
          <p:cNvCxnSpPr/>
          <p:nvPr/>
        </p:nvCxnSpPr>
        <p:spPr>
          <a:xfrm>
            <a:off x="5141427" y="1475975"/>
            <a:ext cx="0" cy="528316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626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y rectangular sign with black dots and red text&#10;&#10;Description automatically generated">
            <a:extLst>
              <a:ext uri="{FF2B5EF4-FFF2-40B4-BE49-F238E27FC236}">
                <a16:creationId xmlns:a16="http://schemas.microsoft.com/office/drawing/2014/main" id="{3CFD9825-00C5-2EA1-18F1-D604B7180D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" y="4078331"/>
            <a:ext cx="12161520" cy="23274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8" y="251642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MPS SSA CTRL FRONT PANELS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14962-4808-06F7-20AE-64DD012C76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589" y="1147733"/>
            <a:ext cx="10972799" cy="3707296"/>
          </a:xfrm>
        </p:spPr>
        <p:txBody>
          <a:bodyPr/>
          <a:lstStyle/>
          <a:p>
            <a:pPr algn="l"/>
            <a:r>
              <a:rPr lang="en-US" dirty="0"/>
              <a:t>Front Panel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1B5C58-DB67-4F85-1490-6329E229F08B}"/>
              </a:ext>
            </a:extLst>
          </p:cNvPr>
          <p:cNvSpPr txBox="1"/>
          <p:nvPr/>
        </p:nvSpPr>
        <p:spPr>
          <a:xfrm>
            <a:off x="1554818" y="2828613"/>
            <a:ext cx="2690283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PCB board mounting holes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B3D5362-AC62-3126-A4D2-CF5FEA487EF6}"/>
              </a:ext>
            </a:extLst>
          </p:cNvPr>
          <p:cNvCxnSpPr>
            <a:cxnSpLocks/>
          </p:cNvCxnSpPr>
          <p:nvPr/>
        </p:nvCxnSpPr>
        <p:spPr>
          <a:xfrm>
            <a:off x="10553937" y="3111758"/>
            <a:ext cx="0" cy="1814777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C5EE45E-CC5B-3A9D-5BD8-940E8E1C82DC}"/>
              </a:ext>
            </a:extLst>
          </p:cNvPr>
          <p:cNvCxnSpPr>
            <a:cxnSpLocks/>
          </p:cNvCxnSpPr>
          <p:nvPr/>
        </p:nvCxnSpPr>
        <p:spPr>
          <a:xfrm>
            <a:off x="4245101" y="3221959"/>
            <a:ext cx="5591049" cy="1794541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C745355-692C-C1D3-7C0D-AD30C03DC900}"/>
              </a:ext>
            </a:extLst>
          </p:cNvPr>
          <p:cNvSpPr txBox="1"/>
          <p:nvPr/>
        </p:nvSpPr>
        <p:spPr>
          <a:xfrm>
            <a:off x="5507844" y="2789627"/>
            <a:ext cx="2181511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Green LEDs: DC Power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BAC2549-F846-DB0F-60B1-35077A35EF97}"/>
              </a:ext>
            </a:extLst>
          </p:cNvPr>
          <p:cNvCxnSpPr>
            <a:cxnSpLocks/>
          </p:cNvCxnSpPr>
          <p:nvPr/>
        </p:nvCxnSpPr>
        <p:spPr>
          <a:xfrm flipH="1">
            <a:off x="2899960" y="3221959"/>
            <a:ext cx="1" cy="1704576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ED42D6A-352C-707A-DD04-B7DCCD1493F9}"/>
              </a:ext>
            </a:extLst>
          </p:cNvPr>
          <p:cNvSpPr txBox="1"/>
          <p:nvPr/>
        </p:nvSpPr>
        <p:spPr>
          <a:xfrm>
            <a:off x="5507843" y="3222923"/>
            <a:ext cx="4114505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Red LED: MPS Trip or SSA Racks Off (Standby)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42A80C38-A068-8AB7-6098-38852B2AE2B1}"/>
              </a:ext>
            </a:extLst>
          </p:cNvPr>
          <p:cNvSpPr/>
          <p:nvPr/>
        </p:nvSpPr>
        <p:spPr>
          <a:xfrm>
            <a:off x="9370888" y="5129977"/>
            <a:ext cx="251460" cy="25871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12BFE0D-3922-932F-AD32-5130AA988C4B}"/>
              </a:ext>
            </a:extLst>
          </p:cNvPr>
          <p:cNvSpPr/>
          <p:nvPr/>
        </p:nvSpPr>
        <p:spPr>
          <a:xfrm>
            <a:off x="8666985" y="5110278"/>
            <a:ext cx="251460" cy="25871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C8EE7CB-BBA0-D4A9-E322-26A86E916783}"/>
              </a:ext>
            </a:extLst>
          </p:cNvPr>
          <p:cNvSpPr/>
          <p:nvPr/>
        </p:nvSpPr>
        <p:spPr>
          <a:xfrm>
            <a:off x="7534071" y="5123867"/>
            <a:ext cx="251460" cy="25871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20BEAD1-5D6F-3AC6-6350-EDD989DA26BA}"/>
              </a:ext>
            </a:extLst>
          </p:cNvPr>
          <p:cNvSpPr/>
          <p:nvPr/>
        </p:nvSpPr>
        <p:spPr>
          <a:xfrm>
            <a:off x="6891961" y="5128051"/>
            <a:ext cx="251460" cy="25871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8874C4C-AEDA-26AF-F2E8-FD8BD05FF07B}"/>
              </a:ext>
            </a:extLst>
          </p:cNvPr>
          <p:cNvSpPr/>
          <p:nvPr/>
        </p:nvSpPr>
        <p:spPr>
          <a:xfrm>
            <a:off x="6275427" y="5123866"/>
            <a:ext cx="251460" cy="25871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34F875F-AD7A-96ED-8FF3-C4FF72E8849A}"/>
              </a:ext>
            </a:extLst>
          </p:cNvPr>
          <p:cNvSpPr/>
          <p:nvPr/>
        </p:nvSpPr>
        <p:spPr>
          <a:xfrm>
            <a:off x="5647120" y="5134400"/>
            <a:ext cx="251460" cy="25871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F3DFAAF4-04D4-2A4C-771F-947F8FACC67D}"/>
              </a:ext>
            </a:extLst>
          </p:cNvPr>
          <p:cNvSpPr/>
          <p:nvPr/>
        </p:nvSpPr>
        <p:spPr>
          <a:xfrm>
            <a:off x="5005010" y="5127368"/>
            <a:ext cx="251460" cy="25871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9337160-0BE7-7389-8ABF-CA2F8D806494}"/>
              </a:ext>
            </a:extLst>
          </p:cNvPr>
          <p:cNvSpPr/>
          <p:nvPr/>
        </p:nvSpPr>
        <p:spPr>
          <a:xfrm>
            <a:off x="4388476" y="5134670"/>
            <a:ext cx="251460" cy="25871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A72BDB2-415E-92AD-C7E7-146960B28B1D}"/>
              </a:ext>
            </a:extLst>
          </p:cNvPr>
          <p:cNvSpPr/>
          <p:nvPr/>
        </p:nvSpPr>
        <p:spPr>
          <a:xfrm>
            <a:off x="3746973" y="5134400"/>
            <a:ext cx="251460" cy="25871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AC068ABE-70BE-0FA3-EBC6-A55A001D3E40}"/>
              </a:ext>
            </a:extLst>
          </p:cNvPr>
          <p:cNvSpPr/>
          <p:nvPr/>
        </p:nvSpPr>
        <p:spPr>
          <a:xfrm>
            <a:off x="3111765" y="5127858"/>
            <a:ext cx="251460" cy="25871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96972F-F668-DB47-CEEE-E18F2EBFFD39}"/>
              </a:ext>
            </a:extLst>
          </p:cNvPr>
          <p:cNvSpPr txBox="1"/>
          <p:nvPr/>
        </p:nvSpPr>
        <p:spPr>
          <a:xfrm>
            <a:off x="9622348" y="2449277"/>
            <a:ext cx="1918650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DC power switch</a:t>
            </a:r>
          </a:p>
          <a:p>
            <a:r>
              <a:rPr lang="en-US" dirty="0">
                <a:solidFill>
                  <a:srgbClr val="FF0000"/>
                </a:solidFill>
              </a:rPr>
              <a:t>(24V DC from PLC)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66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device&#10;&#10;Description automatically generated">
            <a:extLst>
              <a:ext uri="{FF2B5EF4-FFF2-40B4-BE49-F238E27FC236}">
                <a16:creationId xmlns:a16="http://schemas.microsoft.com/office/drawing/2014/main" id="{5BD581B8-60E4-9CE9-605B-894AAF41EC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3828465"/>
            <a:ext cx="11684000" cy="22726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9" y="262829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MPS SSA CTRL BACK PANELS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14962-4808-06F7-20AE-64DD012C76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589" y="1147733"/>
            <a:ext cx="10972799" cy="3707296"/>
          </a:xfrm>
        </p:spPr>
        <p:txBody>
          <a:bodyPr/>
          <a:lstStyle/>
          <a:p>
            <a:pPr algn="l"/>
            <a:r>
              <a:rPr lang="en-US" dirty="0"/>
              <a:t>Back Panel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1B5C58-DB67-4F85-1490-6329E229F08B}"/>
              </a:ext>
            </a:extLst>
          </p:cNvPr>
          <p:cNvSpPr txBox="1"/>
          <p:nvPr/>
        </p:nvSpPr>
        <p:spPr>
          <a:xfrm>
            <a:off x="4035492" y="2296641"/>
            <a:ext cx="3391505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Eight 4 Pin Military Connectors</a:t>
            </a:r>
          </a:p>
          <a:p>
            <a:r>
              <a:rPr lang="en-US" dirty="0"/>
              <a:t>(Relay Interlock, SSA Rack Status)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B3D5362-AC62-3126-A4D2-CF5FEA487EF6}"/>
              </a:ext>
            </a:extLst>
          </p:cNvPr>
          <p:cNvCxnSpPr>
            <a:cxnSpLocks/>
          </p:cNvCxnSpPr>
          <p:nvPr/>
        </p:nvCxnSpPr>
        <p:spPr>
          <a:xfrm>
            <a:off x="10485878" y="2505633"/>
            <a:ext cx="257" cy="2499500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5418F51-9389-F9FE-E18B-9D8082AA7BA8}"/>
              </a:ext>
            </a:extLst>
          </p:cNvPr>
          <p:cNvSpPr txBox="1"/>
          <p:nvPr/>
        </p:nvSpPr>
        <p:spPr>
          <a:xfrm>
            <a:off x="9089661" y="2136301"/>
            <a:ext cx="2792434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MPS Fiber Optical Signal In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C5EE45E-CC5B-3A9D-5BD8-940E8E1C82DC}"/>
              </a:ext>
            </a:extLst>
          </p:cNvPr>
          <p:cNvCxnSpPr>
            <a:cxnSpLocks/>
          </p:cNvCxnSpPr>
          <p:nvPr/>
        </p:nvCxnSpPr>
        <p:spPr>
          <a:xfrm flipH="1">
            <a:off x="1295166" y="3191664"/>
            <a:ext cx="8349" cy="1479491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BAC2549-F846-DB0F-60B1-35077A35EF97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5069774" y="2942972"/>
            <a:ext cx="661471" cy="1314667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ED42D6A-352C-707A-DD04-B7DCCD1493F9}"/>
              </a:ext>
            </a:extLst>
          </p:cNvPr>
          <p:cNvSpPr txBox="1"/>
          <p:nvPr/>
        </p:nvSpPr>
        <p:spPr>
          <a:xfrm>
            <a:off x="8497104" y="2997939"/>
            <a:ext cx="1618613" cy="584775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4 Fiber TX (Rack 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Status) Out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175C948-E929-7E9C-BA42-89A6F9DF814D}"/>
              </a:ext>
            </a:extLst>
          </p:cNvPr>
          <p:cNvCxnSpPr>
            <a:cxnSpLocks/>
          </p:cNvCxnSpPr>
          <p:nvPr/>
        </p:nvCxnSpPr>
        <p:spPr>
          <a:xfrm>
            <a:off x="9250975" y="3595328"/>
            <a:ext cx="0" cy="1491022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B09131A-C1CF-9EFF-3E31-AF883C1506DD}"/>
              </a:ext>
            </a:extLst>
          </p:cNvPr>
          <p:cNvSpPr txBox="1"/>
          <p:nvPr/>
        </p:nvSpPr>
        <p:spPr>
          <a:xfrm>
            <a:off x="419057" y="2564252"/>
            <a:ext cx="1768916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DC Power Entry:</a:t>
            </a:r>
          </a:p>
          <a:p>
            <a:r>
              <a:rPr lang="en-US" dirty="0"/>
              <a:t>TB 3-Pin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A0B981C-F6D0-1DFE-42EE-D000A11EF470}"/>
              </a:ext>
            </a:extLst>
          </p:cNvPr>
          <p:cNvCxnSpPr>
            <a:cxnSpLocks/>
          </p:cNvCxnSpPr>
          <p:nvPr/>
        </p:nvCxnSpPr>
        <p:spPr>
          <a:xfrm>
            <a:off x="6371330" y="2942972"/>
            <a:ext cx="3391506" cy="1304713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A2E7E9A-0853-C2E9-29C7-6C9F8BEDDCFF}"/>
              </a:ext>
            </a:extLst>
          </p:cNvPr>
          <p:cNvSpPr txBox="1"/>
          <p:nvPr/>
        </p:nvSpPr>
        <p:spPr>
          <a:xfrm>
            <a:off x="2344578" y="2293925"/>
            <a:ext cx="1545207" cy="830997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Recently added: 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SSA Status to PLC, TB 6-Pin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5A860D0-2B83-3B3A-256C-E4812C52F3D7}"/>
              </a:ext>
            </a:extLst>
          </p:cNvPr>
          <p:cNvCxnSpPr>
            <a:cxnSpLocks/>
          </p:cNvCxnSpPr>
          <p:nvPr/>
        </p:nvCxnSpPr>
        <p:spPr>
          <a:xfrm>
            <a:off x="3094015" y="3124922"/>
            <a:ext cx="0" cy="1491022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422BEE9-0779-5289-44F4-6BDDE8190F53}"/>
              </a:ext>
            </a:extLst>
          </p:cNvPr>
          <p:cNvSpPr txBox="1"/>
          <p:nvPr/>
        </p:nvSpPr>
        <p:spPr>
          <a:xfrm>
            <a:off x="429955" y="2018451"/>
            <a:ext cx="1768916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24V DC from PLC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2615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8" y="251642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PCB BOARDS: MPS SSA CTRL PCB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14962-4808-06F7-20AE-64DD012C76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589" y="1147733"/>
            <a:ext cx="10972799" cy="3707296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pic>
        <p:nvPicPr>
          <p:cNvPr id="6" name="Picture 5" descr="A green circuit board with many small chips&#10;&#10;Description automatically generated">
            <a:extLst>
              <a:ext uri="{FF2B5EF4-FFF2-40B4-BE49-F238E27FC236}">
                <a16:creationId xmlns:a16="http://schemas.microsoft.com/office/drawing/2014/main" id="{F3298DA0-2B08-2F87-4405-1140FDB9C3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78" y="1015699"/>
            <a:ext cx="11542643" cy="54794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D3E53C6-C6DC-98DD-A312-2DBACD91AA22}"/>
              </a:ext>
            </a:extLst>
          </p:cNvPr>
          <p:cNvSpPr txBox="1"/>
          <p:nvPr/>
        </p:nvSpPr>
        <p:spPr>
          <a:xfrm>
            <a:off x="1959833" y="1972369"/>
            <a:ext cx="942394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Main bd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8CE2C5-5358-AA56-1A34-0B4BF53851DF}"/>
              </a:ext>
            </a:extLst>
          </p:cNvPr>
          <p:cNvSpPr txBox="1"/>
          <p:nvPr/>
        </p:nvSpPr>
        <p:spPr>
          <a:xfrm>
            <a:off x="9276523" y="5346700"/>
            <a:ext cx="807277" cy="246221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lIns="45720" tIns="0" rIns="0" bIns="0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Front bd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682E22-427C-1290-1B68-47DBD14A2D5E}"/>
              </a:ext>
            </a:extLst>
          </p:cNvPr>
          <p:cNvSpPr txBox="1"/>
          <p:nvPr/>
        </p:nvSpPr>
        <p:spPr>
          <a:xfrm>
            <a:off x="10083801" y="4596108"/>
            <a:ext cx="419100" cy="492443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lIns="45720" tIns="0" rIns="0" bIns="0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Test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 bd</a:t>
            </a:r>
          </a:p>
        </p:txBody>
      </p:sp>
    </p:spTree>
    <p:extLst>
      <p:ext uri="{BB962C8B-B14F-4D97-AF65-F5344CB8AC3E}">
        <p14:creationId xmlns:p14="http://schemas.microsoft.com/office/powerpoint/2010/main" val="2613723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8" y="251642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MPS DIODE DET. TIMESTAMP SIMPLIFIED BLOCK DIAGRAM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1B5C58-DB67-4F85-1490-6329E229F08B}"/>
              </a:ext>
            </a:extLst>
          </p:cNvPr>
          <p:cNvSpPr txBox="1"/>
          <p:nvPr/>
        </p:nvSpPr>
        <p:spPr>
          <a:xfrm>
            <a:off x="9660912" y="4660172"/>
            <a:ext cx="1924322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Total 4 blocks </a:t>
            </a:r>
          </a:p>
          <a:p>
            <a:r>
              <a:rPr lang="en-US" dirty="0"/>
              <a:t>(4 Cavities/sector)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418F51-9389-F9FE-E18B-9D8082AA7BA8}"/>
              </a:ext>
            </a:extLst>
          </p:cNvPr>
          <p:cNvSpPr txBox="1"/>
          <p:nvPr/>
        </p:nvSpPr>
        <p:spPr>
          <a:xfrm>
            <a:off x="9663521" y="2627593"/>
            <a:ext cx="1921713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DC power with redundance (not shown here)!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C5EE45E-CC5B-3A9D-5BD8-940E8E1C82DC}"/>
              </a:ext>
            </a:extLst>
          </p:cNvPr>
          <p:cNvCxnSpPr>
            <a:cxnSpLocks/>
          </p:cNvCxnSpPr>
          <p:nvPr/>
        </p:nvCxnSpPr>
        <p:spPr>
          <a:xfrm flipH="1">
            <a:off x="6574971" y="5600200"/>
            <a:ext cx="2934789" cy="0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E032A1DB-37E0-4640-B308-09C3C9E9D0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475" y="867854"/>
            <a:ext cx="7984285" cy="59901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6557A7F-C585-9AC8-62E6-9BFA1FE22A4E}"/>
              </a:ext>
            </a:extLst>
          </p:cNvPr>
          <p:cNvSpPr txBox="1"/>
          <p:nvPr/>
        </p:nvSpPr>
        <p:spPr>
          <a:xfrm>
            <a:off x="169002" y="2955141"/>
            <a:ext cx="2513238" cy="1077218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-9 dBm: Diode Det. ~ 1.9 V</a:t>
            </a:r>
          </a:p>
          <a:p>
            <a:r>
              <a:rPr lang="en-US" sz="1600" dirty="0">
                <a:solidFill>
                  <a:schemeClr val="accent1"/>
                </a:solidFill>
              </a:rPr>
              <a:t>(120KW after 80 dB </a:t>
            </a:r>
            <a:r>
              <a:rPr lang="en-US" sz="1600" dirty="0" err="1">
                <a:solidFill>
                  <a:schemeClr val="accent1"/>
                </a:solidFill>
              </a:rPr>
              <a:t>atten</a:t>
            </a:r>
            <a:r>
              <a:rPr lang="en-US" sz="1600" dirty="0">
                <a:solidFill>
                  <a:schemeClr val="accent1"/>
                </a:solidFill>
              </a:rPr>
              <a:t>.-&gt;</a:t>
            </a:r>
          </a:p>
          <a:p>
            <a:r>
              <a:rPr lang="en-US" sz="1600" dirty="0">
                <a:solidFill>
                  <a:schemeClr val="accent1"/>
                </a:solidFill>
              </a:rPr>
              <a:t>1.2 </a:t>
            </a:r>
            <a:r>
              <a:rPr lang="en-US" sz="1600" dirty="0" err="1">
                <a:solidFill>
                  <a:schemeClr val="accent1"/>
                </a:solidFill>
              </a:rPr>
              <a:t>mW</a:t>
            </a:r>
            <a:r>
              <a:rPr lang="en-US" sz="1600" dirty="0">
                <a:solidFill>
                  <a:schemeClr val="accent1"/>
                </a:solidFill>
              </a:rPr>
              <a:t>, ~1 dBm. After 10 dB </a:t>
            </a:r>
            <a:r>
              <a:rPr lang="en-US" sz="1600" dirty="0" err="1">
                <a:solidFill>
                  <a:schemeClr val="accent1"/>
                </a:solidFill>
              </a:rPr>
              <a:t>atten</a:t>
            </a:r>
            <a:r>
              <a:rPr lang="en-US" sz="1600" dirty="0">
                <a:solidFill>
                  <a:schemeClr val="accent1"/>
                </a:solidFill>
              </a:rPr>
              <a:t>. -&gt; -9 dBm)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E40D9B-1B16-5AE9-FC15-2FA1E95BE0C8}"/>
              </a:ext>
            </a:extLst>
          </p:cNvPr>
          <p:cNvSpPr txBox="1"/>
          <p:nvPr/>
        </p:nvSpPr>
        <p:spPr>
          <a:xfrm>
            <a:off x="169002" y="4060008"/>
            <a:ext cx="2513238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Gain is adjustable (in a range) for different power level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CEB7EA-5F40-96AC-1BCF-5B6693080048}"/>
              </a:ext>
            </a:extLst>
          </p:cNvPr>
          <p:cNvSpPr txBox="1"/>
          <p:nvPr/>
        </p:nvSpPr>
        <p:spPr>
          <a:xfrm>
            <a:off x="9660913" y="898942"/>
            <a:ext cx="1924322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highlight>
                  <a:srgbClr val="FFFF00"/>
                </a:highlight>
              </a:rPr>
              <a:t>The functions have been tested and verified.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5941AD5-CEE7-189E-5361-6F257F7BB2EB}"/>
              </a:ext>
            </a:extLst>
          </p:cNvPr>
          <p:cNvCxnSpPr>
            <a:cxnSpLocks/>
          </p:cNvCxnSpPr>
          <p:nvPr/>
        </p:nvCxnSpPr>
        <p:spPr>
          <a:xfrm flipH="1">
            <a:off x="6899424" y="4983338"/>
            <a:ext cx="2761488" cy="0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6369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F1A4E29-CD79-5CC3-7C19-7793030E1B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50" y="5454623"/>
            <a:ext cx="11759926" cy="10715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9" y="262829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MPS DIODE DET. TIMESTAMP PANEL (Preliminary)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14962-4808-06F7-20AE-64DD012C76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589" y="1147733"/>
            <a:ext cx="10972799" cy="3707296"/>
          </a:xfrm>
        </p:spPr>
        <p:txBody>
          <a:bodyPr/>
          <a:lstStyle/>
          <a:p>
            <a:pPr algn="l"/>
            <a:r>
              <a:rPr lang="en-US" dirty="0"/>
              <a:t>Proposed Back Panel: 1 U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1B5C58-DB67-4F85-1490-6329E229F08B}"/>
              </a:ext>
            </a:extLst>
          </p:cNvPr>
          <p:cNvSpPr txBox="1"/>
          <p:nvPr/>
        </p:nvSpPr>
        <p:spPr>
          <a:xfrm>
            <a:off x="6555695" y="3677219"/>
            <a:ext cx="1908702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4 N Power Input.</a:t>
            </a:r>
          </a:p>
          <a:p>
            <a:r>
              <a:rPr lang="en-US" dirty="0"/>
              <a:t> 1 N/Cavity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B3D5362-AC62-3126-A4D2-CF5FEA487EF6}"/>
              </a:ext>
            </a:extLst>
          </p:cNvPr>
          <p:cNvCxnSpPr>
            <a:cxnSpLocks/>
          </p:cNvCxnSpPr>
          <p:nvPr/>
        </p:nvCxnSpPr>
        <p:spPr>
          <a:xfrm>
            <a:off x="10623212" y="4996784"/>
            <a:ext cx="9862" cy="832516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5418F51-9389-F9FE-E18B-9D8082AA7BA8}"/>
              </a:ext>
            </a:extLst>
          </p:cNvPr>
          <p:cNvSpPr txBox="1"/>
          <p:nvPr/>
        </p:nvSpPr>
        <p:spPr>
          <a:xfrm>
            <a:off x="9523014" y="4610994"/>
            <a:ext cx="2220120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2 D-sub 9 for Testing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C5EE45E-CC5B-3A9D-5BD8-940E8E1C82DC}"/>
              </a:ext>
            </a:extLst>
          </p:cNvPr>
          <p:cNvCxnSpPr>
            <a:cxnSpLocks/>
          </p:cNvCxnSpPr>
          <p:nvPr/>
        </p:nvCxnSpPr>
        <p:spPr>
          <a:xfrm flipH="1">
            <a:off x="1510506" y="4374603"/>
            <a:ext cx="16697" cy="1133269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BAC2549-F846-DB0F-60B1-35077A35EF97}"/>
              </a:ext>
            </a:extLst>
          </p:cNvPr>
          <p:cNvCxnSpPr>
            <a:cxnSpLocks/>
          </p:cNvCxnSpPr>
          <p:nvPr/>
        </p:nvCxnSpPr>
        <p:spPr>
          <a:xfrm>
            <a:off x="7510046" y="4407446"/>
            <a:ext cx="0" cy="1249984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ED42D6A-352C-707A-DD04-B7DCCD1493F9}"/>
              </a:ext>
            </a:extLst>
          </p:cNvPr>
          <p:cNvSpPr txBox="1"/>
          <p:nvPr/>
        </p:nvSpPr>
        <p:spPr>
          <a:xfrm>
            <a:off x="3078455" y="4210885"/>
            <a:ext cx="1995882" cy="584775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4 Fiber TX (RF Power 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Timestamp) Out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175C948-E929-7E9C-BA42-89A6F9DF814D}"/>
              </a:ext>
            </a:extLst>
          </p:cNvPr>
          <p:cNvCxnSpPr>
            <a:cxnSpLocks/>
          </p:cNvCxnSpPr>
          <p:nvPr/>
        </p:nvCxnSpPr>
        <p:spPr>
          <a:xfrm>
            <a:off x="4053330" y="4855029"/>
            <a:ext cx="0" cy="863245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B09131A-C1CF-9EFF-3E31-AF883C1506DD}"/>
              </a:ext>
            </a:extLst>
          </p:cNvPr>
          <p:cNvSpPr txBox="1"/>
          <p:nvPr/>
        </p:nvSpPr>
        <p:spPr>
          <a:xfrm>
            <a:off x="564503" y="3207117"/>
            <a:ext cx="1908702" cy="1200329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Optional</a:t>
            </a:r>
            <a:r>
              <a:rPr lang="en-US" dirty="0"/>
              <a:t>: AC Power Entry:</a:t>
            </a:r>
          </a:p>
          <a:p>
            <a:r>
              <a:rPr lang="en-US" dirty="0">
                <a:highlight>
                  <a:srgbClr val="FFFF00"/>
                </a:highlight>
              </a:rPr>
              <a:t>Reuse Adi’s Power Entry Module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42DDC8B-139D-541D-04DD-B6C1BAC01F24}"/>
              </a:ext>
            </a:extLst>
          </p:cNvPr>
          <p:cNvCxnSpPr>
            <a:cxnSpLocks/>
          </p:cNvCxnSpPr>
          <p:nvPr/>
        </p:nvCxnSpPr>
        <p:spPr>
          <a:xfrm>
            <a:off x="5846417" y="3152042"/>
            <a:ext cx="112378" cy="2548808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7C65BBE-1D91-EC7C-C2EB-C78B3CF3DCE9}"/>
              </a:ext>
            </a:extLst>
          </p:cNvPr>
          <p:cNvSpPr txBox="1"/>
          <p:nvPr/>
        </p:nvSpPr>
        <p:spPr>
          <a:xfrm>
            <a:off x="4961959" y="2628592"/>
            <a:ext cx="1768916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DC (from PLC) Power Entry:</a:t>
            </a:r>
          </a:p>
          <a:p>
            <a:r>
              <a:rPr lang="en-US" dirty="0"/>
              <a:t>TB 3-Pin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065902-3384-A49E-6422-0ECF145544D4}"/>
              </a:ext>
            </a:extLst>
          </p:cNvPr>
          <p:cNvSpPr txBox="1"/>
          <p:nvPr/>
        </p:nvSpPr>
        <p:spPr>
          <a:xfrm>
            <a:off x="4961959" y="1147733"/>
            <a:ext cx="6774429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Front Panel is not be needed</a:t>
            </a:r>
            <a:r>
              <a:rPr lang="en-US" dirty="0"/>
              <a:t>. The plan is to </a:t>
            </a:r>
            <a:r>
              <a:rPr lang="en-US" dirty="0">
                <a:solidFill>
                  <a:srgbClr val="FF0000"/>
                </a:solidFill>
              </a:rPr>
              <a:t>use existing </a:t>
            </a:r>
            <a:r>
              <a:rPr lang="en-US" dirty="0"/>
              <a:t>front panel of diode detector unit. </a:t>
            </a:r>
            <a:r>
              <a:rPr lang="en-US" altLang="zh-CN" dirty="0">
                <a:solidFill>
                  <a:srgbClr val="FF0000"/>
                </a:solidFill>
              </a:rPr>
              <a:t>Four </a:t>
            </a:r>
            <a:r>
              <a:rPr lang="en-US" altLang="zh-CN" dirty="0">
                <a:solidFill>
                  <a:schemeClr val="accent6">
                    <a:lumMod val="50000"/>
                  </a:schemeClr>
                </a:solidFill>
              </a:rPr>
              <a:t>Green</a:t>
            </a:r>
            <a:r>
              <a:rPr lang="en-US" altLang="zh-CN" dirty="0">
                <a:solidFill>
                  <a:srgbClr val="FF0000"/>
                </a:solidFill>
              </a:rPr>
              <a:t> LEDs</a:t>
            </a:r>
            <a:r>
              <a:rPr lang="en-US" altLang="zh-CN" dirty="0"/>
              <a:t> will be added to the front panel for power status indication.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977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8" y="251642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PCB BOARDS: MPS DIODE DET. TIMESTAMP PCB (MAIN BOARD)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14962-4808-06F7-20AE-64DD012C76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589" y="1147733"/>
            <a:ext cx="10972799" cy="3707296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pic>
        <p:nvPicPr>
          <p:cNvPr id="6" name="Picture 5" descr="A green circuit board with many small components&#10;&#10;Description automatically generated">
            <a:extLst>
              <a:ext uri="{FF2B5EF4-FFF2-40B4-BE49-F238E27FC236}">
                <a16:creationId xmlns:a16="http://schemas.microsoft.com/office/drawing/2014/main" id="{9919403B-2FAF-8EAC-179C-B7FB5B794D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06" y="1603896"/>
            <a:ext cx="11736388" cy="487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6411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90D3A3E-9EAE-A909-B606-78AC581C0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55115" y="2437734"/>
            <a:ext cx="5719415" cy="2916148"/>
          </a:xfrm>
          <a:prstGeom prst="rect">
            <a:avLst/>
          </a:prstGeom>
        </p:spPr>
      </p:pic>
      <p:pic>
        <p:nvPicPr>
          <p:cNvPr id="7" name="Picture 6" descr="A green circuit board with many black and white components&#10;&#10;Description automatically generated">
            <a:extLst>
              <a:ext uri="{FF2B5EF4-FFF2-40B4-BE49-F238E27FC236}">
                <a16:creationId xmlns:a16="http://schemas.microsoft.com/office/drawing/2014/main" id="{2CDD5217-76A6-71A1-A40F-7F68B182BD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24" y="3263236"/>
            <a:ext cx="6542525" cy="3590606"/>
          </a:xfrm>
          <a:prstGeom prst="rect">
            <a:avLst/>
          </a:prstGeom>
        </p:spPr>
      </p:pic>
      <p:pic>
        <p:nvPicPr>
          <p:cNvPr id="4" name="Picture 3" descr="A green circuit board with many small objects&#10;&#10;Description automatically generated">
            <a:extLst>
              <a:ext uri="{FF2B5EF4-FFF2-40B4-BE49-F238E27FC236}">
                <a16:creationId xmlns:a16="http://schemas.microsoft.com/office/drawing/2014/main" id="{06690127-0371-5EF1-E95D-64DF247F32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93" y="102485"/>
            <a:ext cx="7188556" cy="31607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9004" y="0"/>
            <a:ext cx="10607384" cy="541176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POPULATED PCB BOARDS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76DB1F-5191-B8B4-D459-16296E0FD316}"/>
              </a:ext>
            </a:extLst>
          </p:cNvPr>
          <p:cNvSpPr txBox="1"/>
          <p:nvPr/>
        </p:nvSpPr>
        <p:spPr>
          <a:xfrm>
            <a:off x="8056748" y="341741"/>
            <a:ext cx="3360179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Major functions (All boards) have been bench tested and verified.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341C4D-B0D2-BD04-4F6A-2E1C715B3438}"/>
              </a:ext>
            </a:extLst>
          </p:cNvPr>
          <p:cNvSpPr txBox="1"/>
          <p:nvPr/>
        </p:nvSpPr>
        <p:spPr>
          <a:xfrm rot="16200000">
            <a:off x="-454827" y="5192851"/>
            <a:ext cx="1748107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MPS SSA Control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E48E8C-439C-526D-02A8-209CC197550C}"/>
              </a:ext>
            </a:extLst>
          </p:cNvPr>
          <p:cNvSpPr txBox="1"/>
          <p:nvPr/>
        </p:nvSpPr>
        <p:spPr>
          <a:xfrm>
            <a:off x="1381571" y="541176"/>
            <a:ext cx="1622560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MPS RF Muting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B0D1AA-A2E0-C8C1-FA6A-5622DCB9E051}"/>
              </a:ext>
            </a:extLst>
          </p:cNvPr>
          <p:cNvSpPr txBox="1"/>
          <p:nvPr/>
        </p:nvSpPr>
        <p:spPr>
          <a:xfrm rot="16200000">
            <a:off x="6341591" y="3456326"/>
            <a:ext cx="2500752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Front Boards not Shown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66A651-A89B-2A84-943F-D47E40E13448}"/>
              </a:ext>
            </a:extLst>
          </p:cNvPr>
          <p:cNvSpPr txBox="1"/>
          <p:nvPr/>
        </p:nvSpPr>
        <p:spPr>
          <a:xfrm>
            <a:off x="10520320" y="1142730"/>
            <a:ext cx="1182576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MPS Time Stamp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61838F-46CC-8308-9783-A13EB0E94926}"/>
              </a:ext>
            </a:extLst>
          </p:cNvPr>
          <p:cNvSpPr txBox="1"/>
          <p:nvPr/>
        </p:nvSpPr>
        <p:spPr>
          <a:xfrm>
            <a:off x="4542407" y="571953"/>
            <a:ext cx="2708138" cy="307777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RF Drive Signals to RF SWs Directly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7F3AF9-8E72-2455-EB87-9EC339151B20}"/>
              </a:ext>
            </a:extLst>
          </p:cNvPr>
          <p:cNvSpPr txBox="1"/>
          <p:nvPr/>
        </p:nvSpPr>
        <p:spPr>
          <a:xfrm>
            <a:off x="10520320" y="2842662"/>
            <a:ext cx="1182576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Diode det. not shown here.</a:t>
            </a:r>
          </a:p>
        </p:txBody>
      </p:sp>
    </p:spTree>
    <p:extLst>
      <p:ext uri="{BB962C8B-B14F-4D97-AF65-F5344CB8AC3E}">
        <p14:creationId xmlns:p14="http://schemas.microsoft.com/office/powerpoint/2010/main" val="19973671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368FFEE-DC3A-6533-6CB6-85321B3E74B9}"/>
              </a:ext>
            </a:extLst>
          </p:cNvPr>
          <p:cNvSpPr/>
          <p:nvPr/>
        </p:nvSpPr>
        <p:spPr>
          <a:xfrm>
            <a:off x="1921067" y="1230327"/>
            <a:ext cx="1091749" cy="87967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575A9A6-CEA9-3DCA-8874-2234EDD46ACA}"/>
              </a:ext>
            </a:extLst>
          </p:cNvPr>
          <p:cNvCxnSpPr/>
          <p:nvPr/>
        </p:nvCxnSpPr>
        <p:spPr>
          <a:xfrm flipH="1">
            <a:off x="1083021" y="2098428"/>
            <a:ext cx="829883" cy="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0A3B1A1-380D-6891-C4FD-59B6B6DE8437}"/>
              </a:ext>
            </a:extLst>
          </p:cNvPr>
          <p:cNvSpPr txBox="1"/>
          <p:nvPr/>
        </p:nvSpPr>
        <p:spPr>
          <a:xfrm>
            <a:off x="969670" y="1747763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EPICS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EA809A7-3459-5FB0-0090-F31DADC6BB85}"/>
              </a:ext>
            </a:extLst>
          </p:cNvPr>
          <p:cNvCxnSpPr>
            <a:cxnSpLocks/>
          </p:cNvCxnSpPr>
          <p:nvPr/>
        </p:nvCxnSpPr>
        <p:spPr>
          <a:xfrm flipH="1">
            <a:off x="1137757" y="1405006"/>
            <a:ext cx="775147" cy="11047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3470650-3A5C-670F-B127-4E30FA97E6E4}"/>
              </a:ext>
            </a:extLst>
          </p:cNvPr>
          <p:cNvSpPr txBox="1"/>
          <p:nvPr/>
        </p:nvSpPr>
        <p:spPr>
          <a:xfrm>
            <a:off x="1133837" y="1129671"/>
            <a:ext cx="666529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RS-232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978525-BAF0-7D49-CA16-D6196C4FD47C}"/>
              </a:ext>
            </a:extLst>
          </p:cNvPr>
          <p:cNvSpPr txBox="1"/>
          <p:nvPr/>
        </p:nvSpPr>
        <p:spPr>
          <a:xfrm>
            <a:off x="481298" y="1234377"/>
            <a:ext cx="563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TCU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6028E3F-CB02-902E-D966-B1D4FB40478F}"/>
              </a:ext>
            </a:extLst>
          </p:cNvPr>
          <p:cNvSpPr/>
          <p:nvPr/>
        </p:nvSpPr>
        <p:spPr>
          <a:xfrm>
            <a:off x="525775" y="1229417"/>
            <a:ext cx="608452" cy="34909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901DAAC-8F70-C830-BFE9-92E915273EE8}"/>
              </a:ext>
            </a:extLst>
          </p:cNvPr>
          <p:cNvSpPr/>
          <p:nvPr/>
        </p:nvSpPr>
        <p:spPr>
          <a:xfrm>
            <a:off x="1728141" y="4530529"/>
            <a:ext cx="1176305" cy="69557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E1835C4-5D1D-80A3-E930-570EDEDEB927}"/>
              </a:ext>
            </a:extLst>
          </p:cNvPr>
          <p:cNvCxnSpPr>
            <a:cxnSpLocks/>
          </p:cNvCxnSpPr>
          <p:nvPr/>
        </p:nvCxnSpPr>
        <p:spPr>
          <a:xfrm>
            <a:off x="2256732" y="2110003"/>
            <a:ext cx="0" cy="544011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BDDA5935-FF9F-E836-2A53-448EA9F7B5BB}"/>
              </a:ext>
            </a:extLst>
          </p:cNvPr>
          <p:cNvSpPr/>
          <p:nvPr/>
        </p:nvSpPr>
        <p:spPr>
          <a:xfrm flipH="1">
            <a:off x="2073074" y="2654014"/>
            <a:ext cx="367319" cy="87037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1CB7613-BF80-0E1A-44C8-B1B0A7D5E9A9}"/>
              </a:ext>
            </a:extLst>
          </p:cNvPr>
          <p:cNvSpPr txBox="1"/>
          <p:nvPr/>
        </p:nvSpPr>
        <p:spPr>
          <a:xfrm>
            <a:off x="7752269" y="6153342"/>
            <a:ext cx="2422785" cy="646331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SW1-&gt;5=Unmanaged Ethernet switch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54A98B-F8B8-3479-0041-EB826E0D6DC5}"/>
              </a:ext>
            </a:extLst>
          </p:cNvPr>
          <p:cNvSpPr txBox="1"/>
          <p:nvPr/>
        </p:nvSpPr>
        <p:spPr>
          <a:xfrm>
            <a:off x="1904485" y="1293819"/>
            <a:ext cx="917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36-1</a:t>
            </a:r>
            <a:br>
              <a:rPr lang="en-US" dirty="0"/>
            </a:br>
            <a:r>
              <a:rPr lang="en-US" dirty="0"/>
              <a:t>SSA PLC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59D2504-B3BD-C147-7FCB-36C27418970F}"/>
              </a:ext>
            </a:extLst>
          </p:cNvPr>
          <p:cNvSpPr txBox="1"/>
          <p:nvPr/>
        </p:nvSpPr>
        <p:spPr>
          <a:xfrm>
            <a:off x="1819628" y="4540599"/>
            <a:ext cx="873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36-1 </a:t>
            </a:r>
          </a:p>
          <a:p>
            <a:r>
              <a:rPr lang="en-US" dirty="0"/>
              <a:t>remote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EEC90-0A16-5E69-033C-E9A86531ED9C}"/>
              </a:ext>
            </a:extLst>
          </p:cNvPr>
          <p:cNvSpPr txBox="1"/>
          <p:nvPr/>
        </p:nvSpPr>
        <p:spPr>
          <a:xfrm>
            <a:off x="2219801" y="2034247"/>
            <a:ext cx="994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Local</a:t>
            </a:r>
          </a:p>
          <a:p>
            <a:r>
              <a:rPr lang="en-US" dirty="0"/>
              <a:t>Network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6D82E3F-E20A-A0DB-8602-7DEE186A1510}"/>
              </a:ext>
            </a:extLst>
          </p:cNvPr>
          <p:cNvSpPr txBox="1"/>
          <p:nvPr/>
        </p:nvSpPr>
        <p:spPr>
          <a:xfrm rot="16200000">
            <a:off x="1943918" y="2917345"/>
            <a:ext cx="620156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33" dirty="0"/>
              <a:t>SW1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F3525F32-C7B5-E29F-AA89-BAEE6F657D1A}"/>
              </a:ext>
            </a:extLst>
          </p:cNvPr>
          <p:cNvSpPr/>
          <p:nvPr/>
        </p:nvSpPr>
        <p:spPr>
          <a:xfrm>
            <a:off x="5955879" y="5633733"/>
            <a:ext cx="1085173" cy="64633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D65550C-DBFE-C4DF-37B8-BD68E9FBDA93}"/>
              </a:ext>
            </a:extLst>
          </p:cNvPr>
          <p:cNvSpPr txBox="1"/>
          <p:nvPr/>
        </p:nvSpPr>
        <p:spPr>
          <a:xfrm>
            <a:off x="5955879" y="5608598"/>
            <a:ext cx="8134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MEZZ</a:t>
            </a:r>
          </a:p>
          <a:p>
            <a:r>
              <a:rPr lang="en-US" dirty="0"/>
              <a:t>   HMI</a:t>
            </a:r>
          </a:p>
        </p:txBody>
      </p:sp>
      <p:cxnSp>
        <p:nvCxnSpPr>
          <p:cNvPr id="81" name="Connector: Elbow 80">
            <a:extLst>
              <a:ext uri="{FF2B5EF4-FFF2-40B4-BE49-F238E27FC236}">
                <a16:creationId xmlns:a16="http://schemas.microsoft.com/office/drawing/2014/main" id="{1738736E-BB65-DDEC-D37D-8D55A1F0C12C}"/>
              </a:ext>
            </a:extLst>
          </p:cNvPr>
          <p:cNvCxnSpPr>
            <a:cxnSpLocks/>
            <a:endCxn id="85" idx="1"/>
          </p:cNvCxnSpPr>
          <p:nvPr/>
        </p:nvCxnSpPr>
        <p:spPr>
          <a:xfrm>
            <a:off x="2466837" y="3439814"/>
            <a:ext cx="3437651" cy="709167"/>
          </a:xfrm>
          <a:prstGeom prst="bentConnector3">
            <a:avLst>
              <a:gd name="adj1" fmla="val 15326"/>
            </a:avLst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BF395AD4-3E02-B914-C825-92ABDE97EA7E}"/>
              </a:ext>
            </a:extLst>
          </p:cNvPr>
          <p:cNvSpPr/>
          <p:nvPr/>
        </p:nvSpPr>
        <p:spPr>
          <a:xfrm>
            <a:off x="5904488" y="3964315"/>
            <a:ext cx="1142269" cy="36933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00162A06-46E5-7C63-7282-CB60FCCF57F4}"/>
              </a:ext>
            </a:extLst>
          </p:cNvPr>
          <p:cNvCxnSpPr>
            <a:cxnSpLocks/>
            <a:endCxn id="85" idx="3"/>
          </p:cNvCxnSpPr>
          <p:nvPr/>
        </p:nvCxnSpPr>
        <p:spPr>
          <a:xfrm rot="10800000" flipV="1">
            <a:off x="7046759" y="3407836"/>
            <a:ext cx="3827237" cy="741144"/>
          </a:xfrm>
          <a:prstGeom prst="bentConnector3">
            <a:avLst>
              <a:gd name="adj1" fmla="val 9114"/>
            </a:avLst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0E27C48F-C01E-830C-1666-67A8257EAC84}"/>
              </a:ext>
            </a:extLst>
          </p:cNvPr>
          <p:cNvCxnSpPr>
            <a:cxnSpLocks/>
            <a:stCxn id="85" idx="2"/>
          </p:cNvCxnSpPr>
          <p:nvPr/>
        </p:nvCxnSpPr>
        <p:spPr>
          <a:xfrm>
            <a:off x="6475623" y="4333647"/>
            <a:ext cx="0" cy="1268492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700D5DEA-D3B9-3501-FB58-C843F7C1DE60}"/>
              </a:ext>
            </a:extLst>
          </p:cNvPr>
          <p:cNvSpPr txBox="1"/>
          <p:nvPr/>
        </p:nvSpPr>
        <p:spPr>
          <a:xfrm>
            <a:off x="992415" y="415121"/>
            <a:ext cx="1325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36-1 System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C13CAC1-D28D-029A-0DF8-D8A35D73CA22}"/>
              </a:ext>
            </a:extLst>
          </p:cNvPr>
          <p:cNvCxnSpPr>
            <a:cxnSpLocks/>
            <a:stCxn id="19" idx="2"/>
          </p:cNvCxnSpPr>
          <p:nvPr/>
        </p:nvCxnSpPr>
        <p:spPr>
          <a:xfrm>
            <a:off x="2256734" y="3524387"/>
            <a:ext cx="9631" cy="1011272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DED9297-A567-8976-CF2E-C8EE0153280E}"/>
              </a:ext>
            </a:extLst>
          </p:cNvPr>
          <p:cNvSpPr txBox="1"/>
          <p:nvPr/>
        </p:nvSpPr>
        <p:spPr>
          <a:xfrm>
            <a:off x="3135890" y="5629599"/>
            <a:ext cx="168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Mezzanine Rack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FD51CA1-9509-8988-D657-384A6D90A701}"/>
              </a:ext>
            </a:extLst>
          </p:cNvPr>
          <p:cNvSpPr/>
          <p:nvPr/>
        </p:nvSpPr>
        <p:spPr>
          <a:xfrm>
            <a:off x="4818694" y="1230327"/>
            <a:ext cx="1091749" cy="87967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CBBFEB4-FFDF-9326-CF4F-2D2F4A489FBA}"/>
              </a:ext>
            </a:extLst>
          </p:cNvPr>
          <p:cNvCxnSpPr/>
          <p:nvPr/>
        </p:nvCxnSpPr>
        <p:spPr>
          <a:xfrm flipH="1">
            <a:off x="3980649" y="2098428"/>
            <a:ext cx="829883" cy="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931B4B9-BAD7-4376-6FC9-05A59095A35E}"/>
              </a:ext>
            </a:extLst>
          </p:cNvPr>
          <p:cNvSpPr txBox="1"/>
          <p:nvPr/>
        </p:nvSpPr>
        <p:spPr>
          <a:xfrm>
            <a:off x="3854330" y="1755092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EPICS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34971B3-026A-24E4-75DE-D503197DEE11}"/>
              </a:ext>
            </a:extLst>
          </p:cNvPr>
          <p:cNvSpPr txBox="1"/>
          <p:nvPr/>
        </p:nvSpPr>
        <p:spPr>
          <a:xfrm>
            <a:off x="3530526" y="2782386"/>
            <a:ext cx="764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36-2</a:t>
            </a:r>
          </a:p>
          <a:p>
            <a:r>
              <a:rPr lang="en-US" dirty="0"/>
              <a:t>   HMI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D2AB44F-4412-E5A3-2C54-9856B87B124B}"/>
              </a:ext>
            </a:extLst>
          </p:cNvPr>
          <p:cNvSpPr/>
          <p:nvPr/>
        </p:nvSpPr>
        <p:spPr>
          <a:xfrm>
            <a:off x="3694539" y="2665147"/>
            <a:ext cx="778299" cy="87967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491F394-BADF-E012-4EDC-5F3F8E320063}"/>
              </a:ext>
            </a:extLst>
          </p:cNvPr>
          <p:cNvCxnSpPr>
            <a:cxnSpLocks/>
          </p:cNvCxnSpPr>
          <p:nvPr/>
        </p:nvCxnSpPr>
        <p:spPr>
          <a:xfrm>
            <a:off x="5154359" y="2110003"/>
            <a:ext cx="0" cy="544011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F75D1A9E-267B-7957-111C-CA2BB9AEE084}"/>
              </a:ext>
            </a:extLst>
          </p:cNvPr>
          <p:cNvSpPr/>
          <p:nvPr/>
        </p:nvSpPr>
        <p:spPr>
          <a:xfrm flipH="1">
            <a:off x="4970701" y="2654014"/>
            <a:ext cx="367319" cy="87037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121E4E5-C790-4842-433F-6DED36FCBDFE}"/>
              </a:ext>
            </a:extLst>
          </p:cNvPr>
          <p:cNvSpPr txBox="1"/>
          <p:nvPr/>
        </p:nvSpPr>
        <p:spPr>
          <a:xfrm>
            <a:off x="3859619" y="416189"/>
            <a:ext cx="1325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36-2 System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B3DC387-3A68-3517-5734-797232215A9E}"/>
              </a:ext>
            </a:extLst>
          </p:cNvPr>
          <p:cNvSpPr/>
          <p:nvPr/>
        </p:nvSpPr>
        <p:spPr>
          <a:xfrm>
            <a:off x="7824360" y="1235267"/>
            <a:ext cx="1091749" cy="87967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210A669-ECD2-7340-7357-A9254FD7F650}"/>
              </a:ext>
            </a:extLst>
          </p:cNvPr>
          <p:cNvCxnSpPr/>
          <p:nvPr/>
        </p:nvCxnSpPr>
        <p:spPr>
          <a:xfrm flipH="1">
            <a:off x="6986316" y="2103368"/>
            <a:ext cx="829883" cy="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18AE4AE-9513-D4C6-9B04-5F7E1AF7DB5B}"/>
              </a:ext>
            </a:extLst>
          </p:cNvPr>
          <p:cNvSpPr txBox="1"/>
          <p:nvPr/>
        </p:nvSpPr>
        <p:spPr>
          <a:xfrm>
            <a:off x="6882010" y="1763787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EPICS 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89C64B5A-94FF-0500-ED13-E63986D376B2}"/>
              </a:ext>
            </a:extLst>
          </p:cNvPr>
          <p:cNvCxnSpPr>
            <a:cxnSpLocks/>
          </p:cNvCxnSpPr>
          <p:nvPr/>
        </p:nvCxnSpPr>
        <p:spPr>
          <a:xfrm>
            <a:off x="8160027" y="2114943"/>
            <a:ext cx="0" cy="544011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6DB978C5-62ED-E21E-ADFE-73ED3FAED49E}"/>
              </a:ext>
            </a:extLst>
          </p:cNvPr>
          <p:cNvSpPr/>
          <p:nvPr/>
        </p:nvSpPr>
        <p:spPr>
          <a:xfrm flipH="1">
            <a:off x="7976367" y="2658954"/>
            <a:ext cx="367319" cy="87037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679596-733C-0BF4-F9AA-D127EA02CBFE}"/>
              </a:ext>
            </a:extLst>
          </p:cNvPr>
          <p:cNvSpPr txBox="1"/>
          <p:nvPr/>
        </p:nvSpPr>
        <p:spPr>
          <a:xfrm>
            <a:off x="6933853" y="444580"/>
            <a:ext cx="1325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36-3 System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60071C8C-9139-F8C0-8045-41CDBF37CB08}"/>
              </a:ext>
            </a:extLst>
          </p:cNvPr>
          <p:cNvSpPr/>
          <p:nvPr/>
        </p:nvSpPr>
        <p:spPr>
          <a:xfrm>
            <a:off x="10721988" y="1235267"/>
            <a:ext cx="1091749" cy="87967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E0F867B1-F3F5-7799-7154-934F9C6BABA8}"/>
              </a:ext>
            </a:extLst>
          </p:cNvPr>
          <p:cNvCxnSpPr/>
          <p:nvPr/>
        </p:nvCxnSpPr>
        <p:spPr>
          <a:xfrm flipH="1">
            <a:off x="9883943" y="2103368"/>
            <a:ext cx="829883" cy="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CE993D7A-8535-9AA2-B737-32310AAAFF06}"/>
              </a:ext>
            </a:extLst>
          </p:cNvPr>
          <p:cNvSpPr txBox="1"/>
          <p:nvPr/>
        </p:nvSpPr>
        <p:spPr>
          <a:xfrm>
            <a:off x="9758877" y="1749819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EPICS </a:t>
            </a: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AAA07367-D64E-9C8D-B8E3-48D71D1AFF04}"/>
              </a:ext>
            </a:extLst>
          </p:cNvPr>
          <p:cNvCxnSpPr>
            <a:cxnSpLocks/>
          </p:cNvCxnSpPr>
          <p:nvPr/>
        </p:nvCxnSpPr>
        <p:spPr>
          <a:xfrm>
            <a:off x="11057653" y="2114943"/>
            <a:ext cx="0" cy="544011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7" name="Rectangle 106">
            <a:extLst>
              <a:ext uri="{FF2B5EF4-FFF2-40B4-BE49-F238E27FC236}">
                <a16:creationId xmlns:a16="http://schemas.microsoft.com/office/drawing/2014/main" id="{ABC5B2C1-4C35-20CF-AADA-894BD17551D7}"/>
              </a:ext>
            </a:extLst>
          </p:cNvPr>
          <p:cNvSpPr/>
          <p:nvPr/>
        </p:nvSpPr>
        <p:spPr>
          <a:xfrm flipH="1">
            <a:off x="10873994" y="2658954"/>
            <a:ext cx="367319" cy="87037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54DAB708-38D9-8727-F2B0-968D0865854A}"/>
              </a:ext>
            </a:extLst>
          </p:cNvPr>
          <p:cNvSpPr txBox="1"/>
          <p:nvPr/>
        </p:nvSpPr>
        <p:spPr>
          <a:xfrm>
            <a:off x="10061430" y="421753"/>
            <a:ext cx="1325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36-4 System</a:t>
            </a:r>
          </a:p>
        </p:txBody>
      </p: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EC271B1A-A5CC-1ABA-BBE8-F4BD8332FC5E}"/>
              </a:ext>
            </a:extLst>
          </p:cNvPr>
          <p:cNvCxnSpPr>
            <a:cxnSpLocks/>
          </p:cNvCxnSpPr>
          <p:nvPr/>
        </p:nvCxnSpPr>
        <p:spPr>
          <a:xfrm>
            <a:off x="5140517" y="3523441"/>
            <a:ext cx="9631" cy="1011272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D2B228C6-CA3D-AB37-3507-E42AE747FDCF}"/>
              </a:ext>
            </a:extLst>
          </p:cNvPr>
          <p:cNvCxnSpPr>
            <a:cxnSpLocks/>
          </p:cNvCxnSpPr>
          <p:nvPr/>
        </p:nvCxnSpPr>
        <p:spPr>
          <a:xfrm>
            <a:off x="8157954" y="3546432"/>
            <a:ext cx="9631" cy="1011272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3AD4869A-948D-5C7E-A731-13F7B30F57FD}"/>
              </a:ext>
            </a:extLst>
          </p:cNvPr>
          <p:cNvCxnSpPr>
            <a:cxnSpLocks/>
          </p:cNvCxnSpPr>
          <p:nvPr/>
        </p:nvCxnSpPr>
        <p:spPr>
          <a:xfrm>
            <a:off x="11057654" y="3532031"/>
            <a:ext cx="9631" cy="1011272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C03CA286-D743-986C-48DA-4AB4530018A4}"/>
              </a:ext>
            </a:extLst>
          </p:cNvPr>
          <p:cNvSpPr txBox="1"/>
          <p:nvPr/>
        </p:nvSpPr>
        <p:spPr>
          <a:xfrm>
            <a:off x="6067256" y="3957519"/>
            <a:ext cx="92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SW5 </a:t>
            </a:r>
          </a:p>
        </p:txBody>
      </p:sp>
      <p:cxnSp>
        <p:nvCxnSpPr>
          <p:cNvPr id="147" name="Connector: Elbow 146">
            <a:extLst>
              <a:ext uri="{FF2B5EF4-FFF2-40B4-BE49-F238E27FC236}">
                <a16:creationId xmlns:a16="http://schemas.microsoft.com/office/drawing/2014/main" id="{F305BC79-E878-0877-AFF0-CAEF46159313}"/>
              </a:ext>
            </a:extLst>
          </p:cNvPr>
          <p:cNvCxnSpPr>
            <a:cxnSpLocks/>
          </p:cNvCxnSpPr>
          <p:nvPr/>
        </p:nvCxnSpPr>
        <p:spPr>
          <a:xfrm>
            <a:off x="5368748" y="3466060"/>
            <a:ext cx="528691" cy="528433"/>
          </a:xfrm>
          <a:prstGeom prst="bentConnector3">
            <a:avLst>
              <a:gd name="adj1" fmla="val 50000"/>
            </a:avLst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0" name="Connector: Elbow 149">
            <a:extLst>
              <a:ext uri="{FF2B5EF4-FFF2-40B4-BE49-F238E27FC236}">
                <a16:creationId xmlns:a16="http://schemas.microsoft.com/office/drawing/2014/main" id="{0F045172-B5D3-23A6-C44B-6D81DEC10BF1}"/>
              </a:ext>
            </a:extLst>
          </p:cNvPr>
          <p:cNvCxnSpPr>
            <a:cxnSpLocks/>
          </p:cNvCxnSpPr>
          <p:nvPr/>
        </p:nvCxnSpPr>
        <p:spPr>
          <a:xfrm rot="10800000" flipV="1">
            <a:off x="7074542" y="3352568"/>
            <a:ext cx="887727" cy="630923"/>
          </a:xfrm>
          <a:prstGeom prst="bentConnector3">
            <a:avLst>
              <a:gd name="adj1" fmla="val 38115"/>
            </a:avLst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A2FFAE3B-E6D2-7CD0-42CF-DE071FD140C9}"/>
              </a:ext>
            </a:extLst>
          </p:cNvPr>
          <p:cNvSpPr txBox="1"/>
          <p:nvPr/>
        </p:nvSpPr>
        <p:spPr>
          <a:xfrm>
            <a:off x="630252" y="6258639"/>
            <a:ext cx="4248471" cy="369332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SSA – PLC Architecture with Cavity Isolation</a:t>
            </a:r>
          </a:p>
        </p:txBody>
      </p: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8F8BAAF8-292E-6CBF-E7BF-50F6B5E67A6B}"/>
              </a:ext>
            </a:extLst>
          </p:cNvPr>
          <p:cNvCxnSpPr>
            <a:cxnSpLocks/>
          </p:cNvCxnSpPr>
          <p:nvPr/>
        </p:nvCxnSpPr>
        <p:spPr>
          <a:xfrm flipV="1">
            <a:off x="1595317" y="4398960"/>
            <a:ext cx="10357476" cy="64005"/>
          </a:xfrm>
          <a:prstGeom prst="line">
            <a:avLst/>
          </a:prstGeom>
          <a:ln w="285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6A21667-D92D-3FE5-C90F-0B0AB6DD2D47}"/>
              </a:ext>
            </a:extLst>
          </p:cNvPr>
          <p:cNvCxnSpPr/>
          <p:nvPr/>
        </p:nvCxnSpPr>
        <p:spPr>
          <a:xfrm>
            <a:off x="9104537" y="433697"/>
            <a:ext cx="0" cy="3989115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CCB4E79-D178-9494-7A40-992B05845B1B}"/>
              </a:ext>
            </a:extLst>
          </p:cNvPr>
          <p:cNvCxnSpPr>
            <a:cxnSpLocks/>
          </p:cNvCxnSpPr>
          <p:nvPr/>
        </p:nvCxnSpPr>
        <p:spPr>
          <a:xfrm>
            <a:off x="6206547" y="492005"/>
            <a:ext cx="0" cy="3323385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EEF2E5C-8848-E322-9A15-F75BBE04BB97}"/>
              </a:ext>
            </a:extLst>
          </p:cNvPr>
          <p:cNvSpPr txBox="1"/>
          <p:nvPr/>
        </p:nvSpPr>
        <p:spPr>
          <a:xfrm rot="16200000">
            <a:off x="4840299" y="2917343"/>
            <a:ext cx="620156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33" dirty="0"/>
              <a:t>SW2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20E650-885E-57CC-B29A-7DFDF52C5928}"/>
              </a:ext>
            </a:extLst>
          </p:cNvPr>
          <p:cNvSpPr txBox="1"/>
          <p:nvPr/>
        </p:nvSpPr>
        <p:spPr>
          <a:xfrm rot="16200000">
            <a:off x="7850593" y="2905338"/>
            <a:ext cx="620156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33" dirty="0"/>
              <a:t>SW3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523C23E-F7A3-611C-5AC7-B0FDAA59CEE6}"/>
              </a:ext>
            </a:extLst>
          </p:cNvPr>
          <p:cNvSpPr txBox="1"/>
          <p:nvPr/>
        </p:nvSpPr>
        <p:spPr>
          <a:xfrm rot="16200000">
            <a:off x="10757206" y="2917343"/>
            <a:ext cx="620156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33" dirty="0"/>
              <a:t>SW4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2D5F3FF-1AFD-4EB4-18EB-8A551EE655A8}"/>
              </a:ext>
            </a:extLst>
          </p:cNvPr>
          <p:cNvSpPr/>
          <p:nvPr/>
        </p:nvSpPr>
        <p:spPr>
          <a:xfrm>
            <a:off x="799668" y="2651651"/>
            <a:ext cx="778299" cy="87967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FDD6C67-2DDD-CE7C-EA4E-8A903294308C}"/>
              </a:ext>
            </a:extLst>
          </p:cNvPr>
          <p:cNvSpPr txBox="1"/>
          <p:nvPr/>
        </p:nvSpPr>
        <p:spPr>
          <a:xfrm>
            <a:off x="630252" y="2782386"/>
            <a:ext cx="764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36-1</a:t>
            </a:r>
          </a:p>
          <a:p>
            <a:r>
              <a:rPr lang="en-US" dirty="0"/>
              <a:t>   HMI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3043443-1887-B6EB-133C-50CE87AC30E6}"/>
              </a:ext>
            </a:extLst>
          </p:cNvPr>
          <p:cNvSpPr txBox="1"/>
          <p:nvPr/>
        </p:nvSpPr>
        <p:spPr>
          <a:xfrm>
            <a:off x="3377755" y="1245593"/>
            <a:ext cx="563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TCU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08E7989-95DF-D28D-96F7-C245694EA7BC}"/>
              </a:ext>
            </a:extLst>
          </p:cNvPr>
          <p:cNvSpPr/>
          <p:nvPr/>
        </p:nvSpPr>
        <p:spPr>
          <a:xfrm>
            <a:off x="3445317" y="1240768"/>
            <a:ext cx="608452" cy="34909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89200AD-8074-3EFA-EB7B-D2DA952AC794}"/>
              </a:ext>
            </a:extLst>
          </p:cNvPr>
          <p:cNvSpPr txBox="1"/>
          <p:nvPr/>
        </p:nvSpPr>
        <p:spPr>
          <a:xfrm>
            <a:off x="6423267" y="1234243"/>
            <a:ext cx="563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TCU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03F1503E-DB68-707B-A96D-702617436CFA}"/>
              </a:ext>
            </a:extLst>
          </p:cNvPr>
          <p:cNvSpPr/>
          <p:nvPr/>
        </p:nvSpPr>
        <p:spPr>
          <a:xfrm>
            <a:off x="6423267" y="1229417"/>
            <a:ext cx="608452" cy="34909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54DF53F-82EA-45C1-98BF-EBC9A2BC7C05}"/>
              </a:ext>
            </a:extLst>
          </p:cNvPr>
          <p:cNvSpPr txBox="1"/>
          <p:nvPr/>
        </p:nvSpPr>
        <p:spPr>
          <a:xfrm>
            <a:off x="9330227" y="1245593"/>
            <a:ext cx="563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TCU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F85EC17-1C60-87A7-E8B7-DE05490ECB61}"/>
              </a:ext>
            </a:extLst>
          </p:cNvPr>
          <p:cNvSpPr/>
          <p:nvPr/>
        </p:nvSpPr>
        <p:spPr>
          <a:xfrm>
            <a:off x="9330227" y="1240768"/>
            <a:ext cx="608452" cy="34909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9C976C4-9983-4099-AA12-5E27022E44EA}"/>
              </a:ext>
            </a:extLst>
          </p:cNvPr>
          <p:cNvSpPr txBox="1"/>
          <p:nvPr/>
        </p:nvSpPr>
        <p:spPr>
          <a:xfrm>
            <a:off x="6532694" y="2782386"/>
            <a:ext cx="764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36-3</a:t>
            </a:r>
          </a:p>
          <a:p>
            <a:r>
              <a:rPr lang="en-US" dirty="0"/>
              <a:t>   HMI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75096D2-6F2C-D173-D5FA-17ED88A27EC7}"/>
              </a:ext>
            </a:extLst>
          </p:cNvPr>
          <p:cNvSpPr/>
          <p:nvPr/>
        </p:nvSpPr>
        <p:spPr>
          <a:xfrm>
            <a:off x="6673923" y="2654103"/>
            <a:ext cx="778299" cy="87967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6184BB0-2ADB-A378-43C7-BC6032738FE0}"/>
              </a:ext>
            </a:extLst>
          </p:cNvPr>
          <p:cNvSpPr txBox="1"/>
          <p:nvPr/>
        </p:nvSpPr>
        <p:spPr>
          <a:xfrm>
            <a:off x="9427949" y="2766430"/>
            <a:ext cx="764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36-4</a:t>
            </a:r>
          </a:p>
          <a:p>
            <a:r>
              <a:rPr lang="en-US" dirty="0"/>
              <a:t>   HMI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EF58AFF-297C-04F1-2A11-15CAC5A5C5DF}"/>
              </a:ext>
            </a:extLst>
          </p:cNvPr>
          <p:cNvSpPr/>
          <p:nvPr/>
        </p:nvSpPr>
        <p:spPr>
          <a:xfrm>
            <a:off x="9605009" y="2638418"/>
            <a:ext cx="778299" cy="87967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E44E5E7-8DEE-6239-2B81-51E4AC5E4476}"/>
              </a:ext>
            </a:extLst>
          </p:cNvPr>
          <p:cNvCxnSpPr>
            <a:cxnSpLocks/>
          </p:cNvCxnSpPr>
          <p:nvPr/>
        </p:nvCxnSpPr>
        <p:spPr>
          <a:xfrm flipH="1">
            <a:off x="1595318" y="3066069"/>
            <a:ext cx="490687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CF4C019E-62F4-CB57-4DB5-003A1E974968}"/>
              </a:ext>
            </a:extLst>
          </p:cNvPr>
          <p:cNvCxnSpPr>
            <a:cxnSpLocks/>
          </p:cNvCxnSpPr>
          <p:nvPr/>
        </p:nvCxnSpPr>
        <p:spPr>
          <a:xfrm flipH="1">
            <a:off x="4475025" y="3066069"/>
            <a:ext cx="490687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A35A5820-A4CC-79CD-38E4-0ABC35856CEA}"/>
              </a:ext>
            </a:extLst>
          </p:cNvPr>
          <p:cNvCxnSpPr>
            <a:cxnSpLocks/>
          </p:cNvCxnSpPr>
          <p:nvPr/>
        </p:nvCxnSpPr>
        <p:spPr>
          <a:xfrm flipH="1">
            <a:off x="7471582" y="3066069"/>
            <a:ext cx="490687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65733C1B-C8BB-6182-A9C6-E6B5B12EF47E}"/>
              </a:ext>
            </a:extLst>
          </p:cNvPr>
          <p:cNvCxnSpPr>
            <a:cxnSpLocks/>
          </p:cNvCxnSpPr>
          <p:nvPr/>
        </p:nvCxnSpPr>
        <p:spPr>
          <a:xfrm flipH="1">
            <a:off x="10383309" y="3066069"/>
            <a:ext cx="490687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2E8DAE0-1233-CCA2-6660-E63C9E6F69C6}"/>
              </a:ext>
            </a:extLst>
          </p:cNvPr>
          <p:cNvSpPr txBox="1"/>
          <p:nvPr/>
        </p:nvSpPr>
        <p:spPr>
          <a:xfrm>
            <a:off x="198601" y="4001295"/>
            <a:ext cx="1130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Cavity Rack PLC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32C912-16EA-C73A-2DAC-07BAD3002350}"/>
              </a:ext>
            </a:extLst>
          </p:cNvPr>
          <p:cNvSpPr txBox="1"/>
          <p:nvPr/>
        </p:nvSpPr>
        <p:spPr>
          <a:xfrm>
            <a:off x="4786039" y="1293877"/>
            <a:ext cx="917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36-2</a:t>
            </a:r>
            <a:br>
              <a:rPr lang="en-US" dirty="0"/>
            </a:br>
            <a:r>
              <a:rPr lang="en-US" dirty="0"/>
              <a:t>SSA PLC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902D284-691D-81DB-20ED-F45ECA750D9D}"/>
              </a:ext>
            </a:extLst>
          </p:cNvPr>
          <p:cNvSpPr txBox="1"/>
          <p:nvPr/>
        </p:nvSpPr>
        <p:spPr>
          <a:xfrm>
            <a:off x="7788755" y="1305606"/>
            <a:ext cx="917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36-3</a:t>
            </a:r>
            <a:br>
              <a:rPr lang="en-US" dirty="0"/>
            </a:br>
            <a:r>
              <a:rPr lang="en-US" dirty="0"/>
              <a:t>SSA PLC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C16878E-2E86-F91D-3AC7-73F05090CBF2}"/>
              </a:ext>
            </a:extLst>
          </p:cNvPr>
          <p:cNvSpPr txBox="1"/>
          <p:nvPr/>
        </p:nvSpPr>
        <p:spPr>
          <a:xfrm>
            <a:off x="10697336" y="1291951"/>
            <a:ext cx="917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36-4</a:t>
            </a:r>
            <a:br>
              <a:rPr lang="en-US" dirty="0"/>
            </a:br>
            <a:r>
              <a:rPr lang="en-US" dirty="0"/>
              <a:t>SSA PLC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198918B-9F8E-422A-82C9-90FBC259EDBA}"/>
              </a:ext>
            </a:extLst>
          </p:cNvPr>
          <p:cNvSpPr/>
          <p:nvPr/>
        </p:nvSpPr>
        <p:spPr>
          <a:xfrm>
            <a:off x="4679732" y="4557603"/>
            <a:ext cx="1176305" cy="69557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3841E16-B623-FED1-32BB-34B9BE42CC66}"/>
              </a:ext>
            </a:extLst>
          </p:cNvPr>
          <p:cNvSpPr txBox="1"/>
          <p:nvPr/>
        </p:nvSpPr>
        <p:spPr>
          <a:xfrm>
            <a:off x="4747195" y="4540599"/>
            <a:ext cx="873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36-2 </a:t>
            </a:r>
          </a:p>
          <a:p>
            <a:r>
              <a:rPr lang="en-US" dirty="0"/>
              <a:t>remote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751F87F-A217-034C-A275-EBC3491A6996}"/>
              </a:ext>
            </a:extLst>
          </p:cNvPr>
          <p:cNvSpPr/>
          <p:nvPr/>
        </p:nvSpPr>
        <p:spPr>
          <a:xfrm>
            <a:off x="7739805" y="4577965"/>
            <a:ext cx="1176305" cy="69557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3822A10-646F-4B06-69E5-1CFE3FBA52EF}"/>
              </a:ext>
            </a:extLst>
          </p:cNvPr>
          <p:cNvSpPr txBox="1"/>
          <p:nvPr/>
        </p:nvSpPr>
        <p:spPr>
          <a:xfrm>
            <a:off x="7816199" y="4614351"/>
            <a:ext cx="873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36-3 </a:t>
            </a:r>
          </a:p>
          <a:p>
            <a:r>
              <a:rPr lang="en-US" dirty="0"/>
              <a:t>remote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DE8C685-84ED-8344-F2BB-78AD128D611E}"/>
              </a:ext>
            </a:extLst>
          </p:cNvPr>
          <p:cNvSpPr/>
          <p:nvPr/>
        </p:nvSpPr>
        <p:spPr>
          <a:xfrm>
            <a:off x="10586184" y="4577965"/>
            <a:ext cx="1176305" cy="69557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24411CB-38A6-1981-EB3B-E45F2A9263AB}"/>
              </a:ext>
            </a:extLst>
          </p:cNvPr>
          <p:cNvSpPr txBox="1"/>
          <p:nvPr/>
        </p:nvSpPr>
        <p:spPr>
          <a:xfrm>
            <a:off x="10704349" y="4589553"/>
            <a:ext cx="873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36-4 </a:t>
            </a:r>
          </a:p>
          <a:p>
            <a:r>
              <a:rPr lang="en-US" dirty="0"/>
              <a:t>remote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4DA79F9A-C4B8-1391-E620-68B0D6EF9B8E}"/>
              </a:ext>
            </a:extLst>
          </p:cNvPr>
          <p:cNvCxnSpPr>
            <a:cxnSpLocks/>
          </p:cNvCxnSpPr>
          <p:nvPr/>
        </p:nvCxnSpPr>
        <p:spPr>
          <a:xfrm>
            <a:off x="1595316" y="3829070"/>
            <a:ext cx="23912" cy="1773069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E54C7416-CD0B-E74C-E1EF-453222EC179E}"/>
              </a:ext>
            </a:extLst>
          </p:cNvPr>
          <p:cNvSpPr/>
          <p:nvPr/>
        </p:nvSpPr>
        <p:spPr>
          <a:xfrm>
            <a:off x="192140" y="3983489"/>
            <a:ext cx="1176305" cy="69557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F1578639-7A59-3A4E-FC31-394E171B34EE}"/>
              </a:ext>
            </a:extLst>
          </p:cNvPr>
          <p:cNvCxnSpPr>
            <a:cxnSpLocks/>
          </p:cNvCxnSpPr>
          <p:nvPr/>
        </p:nvCxnSpPr>
        <p:spPr>
          <a:xfrm>
            <a:off x="1" y="3829069"/>
            <a:ext cx="1595316" cy="5547"/>
          </a:xfrm>
          <a:prstGeom prst="line">
            <a:avLst/>
          </a:prstGeom>
          <a:ln w="285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5BCB93D-6785-C886-05E5-90AE48837531}"/>
              </a:ext>
            </a:extLst>
          </p:cNvPr>
          <p:cNvCxnSpPr>
            <a:cxnSpLocks/>
          </p:cNvCxnSpPr>
          <p:nvPr/>
        </p:nvCxnSpPr>
        <p:spPr>
          <a:xfrm>
            <a:off x="59909" y="5581217"/>
            <a:ext cx="1595316" cy="5547"/>
          </a:xfrm>
          <a:prstGeom prst="line">
            <a:avLst/>
          </a:prstGeom>
          <a:ln w="285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ACA37958-3D65-0235-CCD7-75E9C452ADC1}"/>
              </a:ext>
            </a:extLst>
          </p:cNvPr>
          <p:cNvCxnSpPr>
            <a:cxnSpLocks/>
          </p:cNvCxnSpPr>
          <p:nvPr/>
        </p:nvCxnSpPr>
        <p:spPr>
          <a:xfrm>
            <a:off x="1405684" y="4314659"/>
            <a:ext cx="4491755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0BA90D9E-A49F-A742-93ED-25DFA77EF96D}"/>
              </a:ext>
            </a:extLst>
          </p:cNvPr>
          <p:cNvSpPr txBox="1"/>
          <p:nvPr/>
        </p:nvSpPr>
        <p:spPr>
          <a:xfrm>
            <a:off x="7757675" y="5776402"/>
            <a:ext cx="2422785" cy="369332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PLC contains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µP</a:t>
            </a:r>
            <a:endParaRPr lang="en-US" dirty="0"/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12A5E002-9A34-223A-EDE1-86FF7B363BD9}"/>
              </a:ext>
            </a:extLst>
          </p:cNvPr>
          <p:cNvCxnSpPr/>
          <p:nvPr/>
        </p:nvCxnSpPr>
        <p:spPr>
          <a:xfrm>
            <a:off x="3244631" y="473851"/>
            <a:ext cx="0" cy="3989115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3167D263-7779-247B-AC80-1CB1A747C083}"/>
              </a:ext>
            </a:extLst>
          </p:cNvPr>
          <p:cNvSpPr txBox="1"/>
          <p:nvPr/>
        </p:nvSpPr>
        <p:spPr>
          <a:xfrm>
            <a:off x="419993" y="5024660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EPICS </a:t>
            </a: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BCF76415-A53E-AAF2-D16F-6044D8202D29}"/>
              </a:ext>
            </a:extLst>
          </p:cNvPr>
          <p:cNvCxnSpPr>
            <a:cxnSpLocks/>
            <a:stCxn id="68" idx="2"/>
          </p:cNvCxnSpPr>
          <p:nvPr/>
        </p:nvCxnSpPr>
        <p:spPr>
          <a:xfrm flipH="1">
            <a:off x="780292" y="4679061"/>
            <a:ext cx="1" cy="422113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629620D-CC34-33F2-60FE-2F21CFCEDC32}"/>
              </a:ext>
            </a:extLst>
          </p:cNvPr>
          <p:cNvCxnSpPr>
            <a:cxnSpLocks/>
          </p:cNvCxnSpPr>
          <p:nvPr/>
        </p:nvCxnSpPr>
        <p:spPr>
          <a:xfrm flipH="1">
            <a:off x="4055248" y="1413551"/>
            <a:ext cx="775147" cy="11047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A38C323-FFC9-0FDF-2D67-D7C58FC50EA9}"/>
              </a:ext>
            </a:extLst>
          </p:cNvPr>
          <p:cNvCxnSpPr>
            <a:cxnSpLocks/>
          </p:cNvCxnSpPr>
          <p:nvPr/>
        </p:nvCxnSpPr>
        <p:spPr>
          <a:xfrm flipH="1">
            <a:off x="7048851" y="1420697"/>
            <a:ext cx="775147" cy="11047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7AE5CCB-3696-9C82-3A28-30EAE7390C20}"/>
              </a:ext>
            </a:extLst>
          </p:cNvPr>
          <p:cNvCxnSpPr>
            <a:cxnSpLocks/>
          </p:cNvCxnSpPr>
          <p:nvPr/>
        </p:nvCxnSpPr>
        <p:spPr>
          <a:xfrm flipH="1">
            <a:off x="9956097" y="1412421"/>
            <a:ext cx="775147" cy="11047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6612885B-C197-DC83-F702-9882086F2A24}"/>
              </a:ext>
            </a:extLst>
          </p:cNvPr>
          <p:cNvSpPr txBox="1"/>
          <p:nvPr/>
        </p:nvSpPr>
        <p:spPr>
          <a:xfrm>
            <a:off x="4058501" y="1131203"/>
            <a:ext cx="666529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RS-232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36E04D6-D352-E2C1-A4D3-78889BDC25BD}"/>
              </a:ext>
            </a:extLst>
          </p:cNvPr>
          <p:cNvSpPr txBox="1"/>
          <p:nvPr/>
        </p:nvSpPr>
        <p:spPr>
          <a:xfrm>
            <a:off x="7040314" y="1131210"/>
            <a:ext cx="666529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RS-232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ADCE0D-CBBC-34F0-7049-C75C43604E52}"/>
              </a:ext>
            </a:extLst>
          </p:cNvPr>
          <p:cNvSpPr txBox="1"/>
          <p:nvPr/>
        </p:nvSpPr>
        <p:spPr>
          <a:xfrm>
            <a:off x="9938680" y="1123962"/>
            <a:ext cx="666529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RS-232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531372-2DE3-4B6E-4D93-1536A8DC746F}"/>
              </a:ext>
            </a:extLst>
          </p:cNvPr>
          <p:cNvSpPr txBox="1"/>
          <p:nvPr/>
        </p:nvSpPr>
        <p:spPr>
          <a:xfrm>
            <a:off x="7758937" y="5399462"/>
            <a:ext cx="2422785" cy="369332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TCU= circulator TCU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D373CD9-62E4-FAB1-FD92-D0D58DD6BB31}"/>
              </a:ext>
            </a:extLst>
          </p:cNvPr>
          <p:cNvSpPr txBox="1">
            <a:spLocks/>
          </p:cNvSpPr>
          <p:nvPr/>
        </p:nvSpPr>
        <p:spPr>
          <a:xfrm>
            <a:off x="653895" y="-543"/>
            <a:ext cx="10972800" cy="54036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accent1"/>
                </a:solidFill>
              </a:rPr>
              <a:t>PLC ARCHITECTURE (G. Trento) </a:t>
            </a:r>
          </a:p>
        </p:txBody>
      </p:sp>
    </p:spTree>
    <p:extLst>
      <p:ext uri="{BB962C8B-B14F-4D97-AF65-F5344CB8AC3E}">
        <p14:creationId xmlns:p14="http://schemas.microsoft.com/office/powerpoint/2010/main" val="287995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8" y="251642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INTERLOCK 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14962-4808-06F7-20AE-64DD012C76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589" y="1147733"/>
            <a:ext cx="10972799" cy="3707296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1"/>
                </a:solidFill>
              </a:rPr>
              <a:t>WAVEGUIDE SYSTEM: PRESENT WG AND WG after S36 SSA UPGRADE</a:t>
            </a: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1"/>
                </a:solidFill>
              </a:rPr>
              <a:t>RF DRIVE INTERLOCK CHAIN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1"/>
                </a:solidFill>
              </a:rPr>
              <a:t>MPS</a:t>
            </a:r>
            <a:r>
              <a:rPr lang="en-US" b="1" dirty="0">
                <a:solidFill>
                  <a:schemeClr val="accent1"/>
                </a:solidFill>
              </a:rPr>
              <a:t> (MACHINE PROTECTION SYSTEM)</a:t>
            </a:r>
            <a:endParaRPr lang="en-US" sz="2400" b="1" dirty="0">
              <a:solidFill>
                <a:schemeClr val="accent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PSS (PERSONAL SAFETY SYSTEM)</a:t>
            </a:r>
            <a:endParaRPr lang="en-US" sz="2400" b="1" dirty="0">
              <a:solidFill>
                <a:schemeClr val="accent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1"/>
                </a:solidFill>
              </a:rPr>
              <a:t>PLC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PM (POWER MONITOR)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ATLAS ARIS (ATLAS RADIATION INTERLOCK SYSTEM) [SIMINAR AS APS ACIS]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SUMMARY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FUTURE WORK</a:t>
            </a:r>
            <a:endParaRPr lang="en-US" sz="2400" b="1" dirty="0">
              <a:solidFill>
                <a:schemeClr val="accent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4661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8CEE493-2159-6D10-2137-01A803CB2D59}"/>
              </a:ext>
            </a:extLst>
          </p:cNvPr>
          <p:cNvSpPr/>
          <p:nvPr/>
        </p:nvSpPr>
        <p:spPr>
          <a:xfrm>
            <a:off x="2485931" y="649590"/>
            <a:ext cx="1091749" cy="602965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D42B04D-76C4-00FB-ED31-761ADC7AE71A}"/>
              </a:ext>
            </a:extLst>
          </p:cNvPr>
          <p:cNvCxnSpPr/>
          <p:nvPr/>
        </p:nvCxnSpPr>
        <p:spPr>
          <a:xfrm flipH="1">
            <a:off x="1645511" y="2098722"/>
            <a:ext cx="829883" cy="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97905EC-C8A7-9F09-808B-CB395F3D8B38}"/>
              </a:ext>
            </a:extLst>
          </p:cNvPr>
          <p:cNvSpPr txBox="1"/>
          <p:nvPr/>
        </p:nvSpPr>
        <p:spPr>
          <a:xfrm>
            <a:off x="1627669" y="1748059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EPICS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6DEF82-5D42-3FC0-8065-739FEEBD5013}"/>
              </a:ext>
            </a:extLst>
          </p:cNvPr>
          <p:cNvSpPr txBox="1"/>
          <p:nvPr/>
        </p:nvSpPr>
        <p:spPr>
          <a:xfrm>
            <a:off x="4283489" y="2065942"/>
            <a:ext cx="856965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33" dirty="0"/>
              <a:t>Circulator</a:t>
            </a:r>
          </a:p>
          <a:p>
            <a:pPr algn="ctr"/>
            <a:r>
              <a:rPr lang="en-US" sz="1333" dirty="0"/>
              <a:t>TCU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E88066-854A-5A8B-2099-71BA2EEDBAAD}"/>
              </a:ext>
            </a:extLst>
          </p:cNvPr>
          <p:cNvSpPr txBox="1"/>
          <p:nvPr/>
        </p:nvSpPr>
        <p:spPr>
          <a:xfrm>
            <a:off x="2638662" y="797752"/>
            <a:ext cx="7745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S36-1</a:t>
            </a:r>
          </a:p>
          <a:p>
            <a:pPr algn="ctr"/>
            <a:r>
              <a:rPr lang="en-US" dirty="0"/>
              <a:t>MAIN </a:t>
            </a:r>
            <a:br>
              <a:rPr lang="en-US" dirty="0"/>
            </a:br>
            <a:r>
              <a:rPr lang="en-US" dirty="0"/>
              <a:t>RACK</a:t>
            </a:r>
          </a:p>
          <a:p>
            <a:pPr algn="ctr"/>
            <a:r>
              <a:rPr lang="en-US" dirty="0"/>
              <a:t>PLC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045205D-E9AF-1BEB-2CC7-37BDDA3D5EC2}"/>
              </a:ext>
            </a:extLst>
          </p:cNvPr>
          <p:cNvSpPr/>
          <p:nvPr/>
        </p:nvSpPr>
        <p:spPr>
          <a:xfrm>
            <a:off x="1182902" y="2495030"/>
            <a:ext cx="778299" cy="87967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66A0C0-E004-F32C-2783-94240548FA82}"/>
              </a:ext>
            </a:extLst>
          </p:cNvPr>
          <p:cNvSpPr txBox="1"/>
          <p:nvPr/>
        </p:nvSpPr>
        <p:spPr>
          <a:xfrm>
            <a:off x="1134282" y="2593511"/>
            <a:ext cx="764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36-1</a:t>
            </a:r>
          </a:p>
          <a:p>
            <a:r>
              <a:rPr lang="en-US" dirty="0"/>
              <a:t>   HMI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0A29FEA-60C4-DDAF-1CE7-13F612CEE448}"/>
              </a:ext>
            </a:extLst>
          </p:cNvPr>
          <p:cNvCxnSpPr>
            <a:cxnSpLocks/>
          </p:cNvCxnSpPr>
          <p:nvPr/>
        </p:nvCxnSpPr>
        <p:spPr>
          <a:xfrm flipH="1">
            <a:off x="1978552" y="2909448"/>
            <a:ext cx="490687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B397934F-038E-FAB7-7E2F-422BA9AC2CC1}"/>
              </a:ext>
            </a:extLst>
          </p:cNvPr>
          <p:cNvSpPr/>
          <p:nvPr/>
        </p:nvSpPr>
        <p:spPr>
          <a:xfrm>
            <a:off x="4101050" y="649589"/>
            <a:ext cx="1220845" cy="59944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C440CCD-1E79-9373-58AF-F935401D20D3}"/>
              </a:ext>
            </a:extLst>
          </p:cNvPr>
          <p:cNvSpPr/>
          <p:nvPr/>
        </p:nvSpPr>
        <p:spPr>
          <a:xfrm>
            <a:off x="4101050" y="1330778"/>
            <a:ext cx="1220845" cy="59944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31ABE9-AEC9-4861-76F8-BAF9DFA3902D}"/>
              </a:ext>
            </a:extLst>
          </p:cNvPr>
          <p:cNvSpPr txBox="1"/>
          <p:nvPr/>
        </p:nvSpPr>
        <p:spPr>
          <a:xfrm>
            <a:off x="4249487" y="1404287"/>
            <a:ext cx="977768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33" dirty="0"/>
              <a:t>Water Flow</a:t>
            </a:r>
          </a:p>
          <a:p>
            <a:pPr algn="ctr"/>
            <a:r>
              <a:rPr lang="en-US" sz="1333" dirty="0"/>
              <a:t>&amp; Temps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E04693C-B7EB-AE1B-C196-CABF0843A42B}"/>
              </a:ext>
            </a:extLst>
          </p:cNvPr>
          <p:cNvSpPr/>
          <p:nvPr/>
        </p:nvSpPr>
        <p:spPr>
          <a:xfrm>
            <a:off x="4101049" y="2011274"/>
            <a:ext cx="1222129" cy="59944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59A9B5-7A56-919B-2109-1EEBED79B816}"/>
              </a:ext>
            </a:extLst>
          </p:cNvPr>
          <p:cNvSpPr txBox="1"/>
          <p:nvPr/>
        </p:nvSpPr>
        <p:spPr>
          <a:xfrm>
            <a:off x="4046730" y="4809183"/>
            <a:ext cx="1230658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Power Monitor</a:t>
            </a:r>
          </a:p>
          <a:p>
            <a:pPr algn="ctr"/>
            <a:r>
              <a:rPr lang="en-US" sz="1333" dirty="0"/>
              <a:t> Chassis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7993563-3BE8-9211-F9B2-240B1B0AC677}"/>
              </a:ext>
            </a:extLst>
          </p:cNvPr>
          <p:cNvSpPr/>
          <p:nvPr/>
        </p:nvSpPr>
        <p:spPr>
          <a:xfrm>
            <a:off x="4101050" y="2691770"/>
            <a:ext cx="1220845" cy="59944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382B00-4EA7-28D6-2AF9-797224073E45}"/>
              </a:ext>
            </a:extLst>
          </p:cNvPr>
          <p:cNvSpPr txBox="1"/>
          <p:nvPr/>
        </p:nvSpPr>
        <p:spPr>
          <a:xfrm>
            <a:off x="4338076" y="3402841"/>
            <a:ext cx="733214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33" dirty="0"/>
              <a:t>ACIS/RF</a:t>
            </a:r>
          </a:p>
          <a:p>
            <a:pPr algn="ctr"/>
            <a:r>
              <a:rPr lang="en-US" sz="1333" dirty="0"/>
              <a:t>Chassis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F10383B-A918-CB58-27B1-8CD3FF746E43}"/>
              </a:ext>
            </a:extLst>
          </p:cNvPr>
          <p:cNvSpPr/>
          <p:nvPr/>
        </p:nvSpPr>
        <p:spPr>
          <a:xfrm>
            <a:off x="4101050" y="3372266"/>
            <a:ext cx="1220845" cy="59944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039E541-547C-ECE2-7F7A-3A1C6D07EFCF}"/>
              </a:ext>
            </a:extLst>
          </p:cNvPr>
          <p:cNvSpPr txBox="1"/>
          <p:nvPr/>
        </p:nvSpPr>
        <p:spPr>
          <a:xfrm>
            <a:off x="4396186" y="5444694"/>
            <a:ext cx="478336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SSA </a:t>
            </a:r>
          </a:p>
          <a:p>
            <a:r>
              <a:rPr lang="en-US" sz="1333" dirty="0"/>
              <a:t>PLC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5864E57-C690-BA7C-B369-072A0F3B839A}"/>
              </a:ext>
            </a:extLst>
          </p:cNvPr>
          <p:cNvSpPr/>
          <p:nvPr/>
        </p:nvSpPr>
        <p:spPr>
          <a:xfrm>
            <a:off x="4101050" y="4052762"/>
            <a:ext cx="1220845" cy="59944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E26AE89-7B5A-B9A8-09DB-09821909ECD2}"/>
              </a:ext>
            </a:extLst>
          </p:cNvPr>
          <p:cNvSpPr txBox="1"/>
          <p:nvPr/>
        </p:nvSpPr>
        <p:spPr>
          <a:xfrm>
            <a:off x="4256733" y="4118723"/>
            <a:ext cx="763607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RF Relay</a:t>
            </a:r>
          </a:p>
          <a:p>
            <a:r>
              <a:rPr lang="en-US" sz="1333" dirty="0"/>
              <a:t>Chassis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D11EC8BF-794F-7ABA-9105-6FCC27B596B9}"/>
              </a:ext>
            </a:extLst>
          </p:cNvPr>
          <p:cNvSpPr/>
          <p:nvPr/>
        </p:nvSpPr>
        <p:spPr>
          <a:xfrm>
            <a:off x="4101050" y="4728446"/>
            <a:ext cx="1220845" cy="59944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8CF278F-1A24-4CB5-8053-6DA5B703D14D}"/>
              </a:ext>
            </a:extLst>
          </p:cNvPr>
          <p:cNvSpPr txBox="1"/>
          <p:nvPr/>
        </p:nvSpPr>
        <p:spPr>
          <a:xfrm>
            <a:off x="4281383" y="2748214"/>
            <a:ext cx="857158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Solenoid</a:t>
            </a:r>
          </a:p>
          <a:p>
            <a:pPr algn="ctr"/>
            <a:r>
              <a:rPr lang="en-US" sz="1333" dirty="0"/>
              <a:t>Valves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8FF0D0-3C3F-565C-E12B-04A4FE47373B}"/>
              </a:ext>
            </a:extLst>
          </p:cNvPr>
          <p:cNvSpPr txBox="1"/>
          <p:nvPr/>
        </p:nvSpPr>
        <p:spPr>
          <a:xfrm>
            <a:off x="4149082" y="677481"/>
            <a:ext cx="1111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Cavity &amp;</a:t>
            </a:r>
          </a:p>
          <a:p>
            <a:pPr algn="ctr"/>
            <a:r>
              <a:rPr lang="en-US" sz="1200" dirty="0"/>
              <a:t>Coupler Temps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B14496F1-06B2-C7E4-7763-E7B4F9DABC0B}"/>
              </a:ext>
            </a:extLst>
          </p:cNvPr>
          <p:cNvCxnSpPr>
            <a:cxnSpLocks/>
          </p:cNvCxnSpPr>
          <p:nvPr/>
        </p:nvCxnSpPr>
        <p:spPr>
          <a:xfrm flipH="1">
            <a:off x="3594514" y="5699976"/>
            <a:ext cx="490687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ED61A4D9-BDBD-40D5-9038-B50CC2533572}"/>
              </a:ext>
            </a:extLst>
          </p:cNvPr>
          <p:cNvCxnSpPr>
            <a:cxnSpLocks/>
          </p:cNvCxnSpPr>
          <p:nvPr/>
        </p:nvCxnSpPr>
        <p:spPr>
          <a:xfrm flipH="1">
            <a:off x="3610362" y="3717168"/>
            <a:ext cx="490687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8BF8ADAF-7F2A-D38E-178C-4C3BF1E20381}"/>
              </a:ext>
            </a:extLst>
          </p:cNvPr>
          <p:cNvCxnSpPr>
            <a:cxnSpLocks/>
          </p:cNvCxnSpPr>
          <p:nvPr/>
        </p:nvCxnSpPr>
        <p:spPr>
          <a:xfrm flipH="1">
            <a:off x="3594514" y="4348605"/>
            <a:ext cx="490687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265F5DC-047C-5D1C-F226-06E256F9097A}"/>
              </a:ext>
            </a:extLst>
          </p:cNvPr>
          <p:cNvCxnSpPr>
            <a:cxnSpLocks/>
          </p:cNvCxnSpPr>
          <p:nvPr/>
        </p:nvCxnSpPr>
        <p:spPr>
          <a:xfrm flipH="1">
            <a:off x="3610362" y="5028166"/>
            <a:ext cx="490687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EC475B8-BA5F-D902-B265-A692F63864AF}"/>
              </a:ext>
            </a:extLst>
          </p:cNvPr>
          <p:cNvCxnSpPr>
            <a:cxnSpLocks/>
          </p:cNvCxnSpPr>
          <p:nvPr/>
        </p:nvCxnSpPr>
        <p:spPr>
          <a:xfrm flipH="1">
            <a:off x="3610361" y="953856"/>
            <a:ext cx="490687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3D7A5EB0-37DA-38F5-3BF1-A1045DE4E69D}"/>
              </a:ext>
            </a:extLst>
          </p:cNvPr>
          <p:cNvCxnSpPr>
            <a:cxnSpLocks/>
          </p:cNvCxnSpPr>
          <p:nvPr/>
        </p:nvCxnSpPr>
        <p:spPr>
          <a:xfrm flipH="1">
            <a:off x="3610361" y="1630498"/>
            <a:ext cx="490687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B2400663-8CDF-8BE8-6C57-CF46FF509FA1}"/>
              </a:ext>
            </a:extLst>
          </p:cNvPr>
          <p:cNvCxnSpPr>
            <a:cxnSpLocks/>
          </p:cNvCxnSpPr>
          <p:nvPr/>
        </p:nvCxnSpPr>
        <p:spPr>
          <a:xfrm>
            <a:off x="3610360" y="2986701"/>
            <a:ext cx="502464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70702CFC-8BAA-FE78-FB7D-7F074CBA4DAB}"/>
              </a:ext>
            </a:extLst>
          </p:cNvPr>
          <p:cNvSpPr/>
          <p:nvPr/>
        </p:nvSpPr>
        <p:spPr>
          <a:xfrm>
            <a:off x="6914380" y="649592"/>
            <a:ext cx="1091749" cy="602965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AAC58A20-49C9-0344-ED22-26E480C60847}"/>
              </a:ext>
            </a:extLst>
          </p:cNvPr>
          <p:cNvCxnSpPr/>
          <p:nvPr/>
        </p:nvCxnSpPr>
        <p:spPr>
          <a:xfrm flipH="1">
            <a:off x="6073960" y="2098724"/>
            <a:ext cx="829883" cy="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FF2D6C86-E5A7-C7D0-09A1-FD69FC5C4D15}"/>
              </a:ext>
            </a:extLst>
          </p:cNvPr>
          <p:cNvSpPr txBox="1"/>
          <p:nvPr/>
        </p:nvSpPr>
        <p:spPr>
          <a:xfrm>
            <a:off x="5960609" y="1748059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EPICS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81B581F-DD5B-4952-A61F-31F7ECECEBE9}"/>
              </a:ext>
            </a:extLst>
          </p:cNvPr>
          <p:cNvSpPr txBox="1"/>
          <p:nvPr/>
        </p:nvSpPr>
        <p:spPr>
          <a:xfrm>
            <a:off x="7005585" y="797754"/>
            <a:ext cx="8976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S36</a:t>
            </a:r>
          </a:p>
          <a:p>
            <a:pPr algn="ctr"/>
            <a:r>
              <a:rPr lang="en-US" dirty="0"/>
              <a:t>CAVITY </a:t>
            </a:r>
            <a:br>
              <a:rPr lang="en-US" dirty="0"/>
            </a:br>
            <a:r>
              <a:rPr lang="en-US" dirty="0"/>
              <a:t>RACK</a:t>
            </a:r>
          </a:p>
          <a:p>
            <a:pPr algn="ctr"/>
            <a:r>
              <a:rPr lang="en-US" dirty="0"/>
              <a:t> PLC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11FD87F6-13F6-4270-B2C0-E85A8B8F0B27}"/>
              </a:ext>
            </a:extLst>
          </p:cNvPr>
          <p:cNvSpPr/>
          <p:nvPr/>
        </p:nvSpPr>
        <p:spPr>
          <a:xfrm>
            <a:off x="8529499" y="649591"/>
            <a:ext cx="1220845" cy="59944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8ED839D-7CBB-BA0D-A107-334DB21CBF65}"/>
              </a:ext>
            </a:extLst>
          </p:cNvPr>
          <p:cNvSpPr txBox="1"/>
          <p:nvPr/>
        </p:nvSpPr>
        <p:spPr>
          <a:xfrm>
            <a:off x="8658595" y="705127"/>
            <a:ext cx="953338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Waveguide</a:t>
            </a:r>
          </a:p>
          <a:p>
            <a:r>
              <a:rPr lang="en-US" sz="1333" dirty="0"/>
              <a:t>Pressure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DAF66D78-DB81-3873-A6B4-09BA65788A62}"/>
              </a:ext>
            </a:extLst>
          </p:cNvPr>
          <p:cNvSpPr/>
          <p:nvPr/>
        </p:nvSpPr>
        <p:spPr>
          <a:xfrm>
            <a:off x="8529499" y="1330780"/>
            <a:ext cx="1220845" cy="59944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1A159D5-0C22-C1AC-4F5B-8622A25A2E3A}"/>
              </a:ext>
            </a:extLst>
          </p:cNvPr>
          <p:cNvSpPr txBox="1"/>
          <p:nvPr/>
        </p:nvSpPr>
        <p:spPr>
          <a:xfrm>
            <a:off x="8564538" y="1354353"/>
            <a:ext cx="1141531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33" dirty="0"/>
              <a:t>InfraRed</a:t>
            </a:r>
          </a:p>
          <a:p>
            <a:pPr algn="ctr"/>
            <a:r>
              <a:rPr lang="en-US" sz="1333" dirty="0"/>
              <a:t>Temperatures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598C4A7A-FB24-E433-F978-EA879D111354}"/>
              </a:ext>
            </a:extLst>
          </p:cNvPr>
          <p:cNvSpPr/>
          <p:nvPr/>
        </p:nvSpPr>
        <p:spPr>
          <a:xfrm>
            <a:off x="8529498" y="2011276"/>
            <a:ext cx="1222129" cy="59944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1E8A621-D125-2443-328B-4CD33EE8FA37}"/>
              </a:ext>
            </a:extLst>
          </p:cNvPr>
          <p:cNvSpPr txBox="1"/>
          <p:nvPr/>
        </p:nvSpPr>
        <p:spPr>
          <a:xfrm>
            <a:off x="8482132" y="4785784"/>
            <a:ext cx="1220142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Blower Control</a:t>
            </a:r>
          </a:p>
          <a:p>
            <a:pPr algn="ctr"/>
            <a:r>
              <a:rPr lang="en-US" sz="1333" dirty="0"/>
              <a:t> Chassis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CDE3D9FA-A057-222B-B9A7-B5BE4D0CEDC0}"/>
              </a:ext>
            </a:extLst>
          </p:cNvPr>
          <p:cNvSpPr/>
          <p:nvPr/>
        </p:nvSpPr>
        <p:spPr>
          <a:xfrm>
            <a:off x="8535384" y="6064564"/>
            <a:ext cx="1220845" cy="59944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A70A8D0F-7D34-0EC3-A0F7-A98B6B2A44C9}"/>
              </a:ext>
            </a:extLst>
          </p:cNvPr>
          <p:cNvSpPr/>
          <p:nvPr/>
        </p:nvSpPr>
        <p:spPr>
          <a:xfrm>
            <a:off x="8529499" y="3372268"/>
            <a:ext cx="1220845" cy="59944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91BE85B-95A5-0F5F-0588-6D15EEA59985}"/>
              </a:ext>
            </a:extLst>
          </p:cNvPr>
          <p:cNvSpPr/>
          <p:nvPr/>
        </p:nvSpPr>
        <p:spPr>
          <a:xfrm>
            <a:off x="8529499" y="4052764"/>
            <a:ext cx="1220845" cy="59944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C8E0ED4-3D24-6BD5-469A-31D6DBBB57DA}"/>
              </a:ext>
            </a:extLst>
          </p:cNvPr>
          <p:cNvSpPr txBox="1"/>
          <p:nvPr/>
        </p:nvSpPr>
        <p:spPr>
          <a:xfrm>
            <a:off x="8545906" y="4084447"/>
            <a:ext cx="1056187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Ion Gauge &amp;</a:t>
            </a:r>
          </a:p>
          <a:p>
            <a:r>
              <a:rPr lang="en-US" sz="1333" dirty="0"/>
              <a:t>Pump Status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C63A689E-BC65-B86A-D5CC-47C5C2FA42CC}"/>
              </a:ext>
            </a:extLst>
          </p:cNvPr>
          <p:cNvSpPr/>
          <p:nvPr/>
        </p:nvSpPr>
        <p:spPr>
          <a:xfrm>
            <a:off x="8529499" y="4728448"/>
            <a:ext cx="1220845" cy="59944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4D07C40-5FE7-9F17-BD8D-8C6F9E4A15EC}"/>
              </a:ext>
            </a:extLst>
          </p:cNvPr>
          <p:cNvSpPr txBox="1"/>
          <p:nvPr/>
        </p:nvSpPr>
        <p:spPr>
          <a:xfrm>
            <a:off x="8779333" y="5429487"/>
            <a:ext cx="688009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33" dirty="0"/>
              <a:t>PSS</a:t>
            </a:r>
          </a:p>
          <a:p>
            <a:pPr algn="ctr"/>
            <a:r>
              <a:rPr lang="en-US" sz="1333" dirty="0"/>
              <a:t>Chassis</a:t>
            </a: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D38F9DFA-EC0B-C87D-03DD-794445BFAB2A}"/>
              </a:ext>
            </a:extLst>
          </p:cNvPr>
          <p:cNvSpPr/>
          <p:nvPr/>
        </p:nvSpPr>
        <p:spPr>
          <a:xfrm>
            <a:off x="8524312" y="5396743"/>
            <a:ext cx="1220845" cy="59944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81DE887-33C9-26F4-BC61-6B6B782E68F1}"/>
              </a:ext>
            </a:extLst>
          </p:cNvPr>
          <p:cNvSpPr txBox="1"/>
          <p:nvPr/>
        </p:nvSpPr>
        <p:spPr>
          <a:xfrm>
            <a:off x="8807331" y="6102380"/>
            <a:ext cx="726481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33" dirty="0"/>
              <a:t>Tuner</a:t>
            </a:r>
          </a:p>
          <a:p>
            <a:pPr algn="ctr"/>
            <a:r>
              <a:rPr lang="en-US" sz="1333" dirty="0"/>
              <a:t>Chassis 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6527E013-975D-464D-306F-479B483708D1}"/>
              </a:ext>
            </a:extLst>
          </p:cNvPr>
          <p:cNvCxnSpPr>
            <a:cxnSpLocks/>
          </p:cNvCxnSpPr>
          <p:nvPr/>
        </p:nvCxnSpPr>
        <p:spPr>
          <a:xfrm flipH="1">
            <a:off x="8028850" y="6363522"/>
            <a:ext cx="490687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4D53A28B-7CB6-B852-CC22-B0F731C57177}"/>
              </a:ext>
            </a:extLst>
          </p:cNvPr>
          <p:cNvCxnSpPr>
            <a:cxnSpLocks/>
          </p:cNvCxnSpPr>
          <p:nvPr/>
        </p:nvCxnSpPr>
        <p:spPr>
          <a:xfrm flipH="1">
            <a:off x="8022963" y="4348607"/>
            <a:ext cx="490687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8D1660B1-956A-379D-29DC-F64EFDAD28C2}"/>
              </a:ext>
            </a:extLst>
          </p:cNvPr>
          <p:cNvCxnSpPr>
            <a:cxnSpLocks/>
          </p:cNvCxnSpPr>
          <p:nvPr/>
        </p:nvCxnSpPr>
        <p:spPr>
          <a:xfrm flipH="1">
            <a:off x="8038811" y="5028168"/>
            <a:ext cx="490687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463CE62A-B702-1C37-D829-6870A40CB42B}"/>
              </a:ext>
            </a:extLst>
          </p:cNvPr>
          <p:cNvCxnSpPr>
            <a:cxnSpLocks/>
          </p:cNvCxnSpPr>
          <p:nvPr/>
        </p:nvCxnSpPr>
        <p:spPr>
          <a:xfrm flipH="1">
            <a:off x="8022962" y="5703852"/>
            <a:ext cx="490687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25EED7D1-9389-0F38-EC1E-C30497859B56}"/>
              </a:ext>
            </a:extLst>
          </p:cNvPr>
          <p:cNvCxnSpPr>
            <a:cxnSpLocks/>
          </p:cNvCxnSpPr>
          <p:nvPr/>
        </p:nvCxnSpPr>
        <p:spPr>
          <a:xfrm flipH="1">
            <a:off x="8038810" y="953858"/>
            <a:ext cx="490687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ED11375C-2259-76F9-340A-5867B2716DA1}"/>
              </a:ext>
            </a:extLst>
          </p:cNvPr>
          <p:cNvCxnSpPr>
            <a:cxnSpLocks/>
          </p:cNvCxnSpPr>
          <p:nvPr/>
        </p:nvCxnSpPr>
        <p:spPr>
          <a:xfrm flipH="1">
            <a:off x="8038810" y="2310996"/>
            <a:ext cx="490687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4BA53A6D-5DB6-753A-2161-1C78DD4DCB20}"/>
              </a:ext>
            </a:extLst>
          </p:cNvPr>
          <p:cNvSpPr txBox="1"/>
          <p:nvPr/>
        </p:nvSpPr>
        <p:spPr>
          <a:xfrm>
            <a:off x="8790730" y="2742012"/>
            <a:ext cx="688009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33" dirty="0"/>
              <a:t>MPS</a:t>
            </a:r>
          </a:p>
          <a:p>
            <a:pPr algn="ctr"/>
            <a:r>
              <a:rPr lang="en-US" sz="1333" dirty="0"/>
              <a:t>Chassis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0D5D0070-4145-806B-DAF3-8022DFC59C2B}"/>
              </a:ext>
            </a:extLst>
          </p:cNvPr>
          <p:cNvCxnSpPr>
            <a:cxnSpLocks/>
          </p:cNvCxnSpPr>
          <p:nvPr/>
        </p:nvCxnSpPr>
        <p:spPr>
          <a:xfrm>
            <a:off x="8021848" y="3664419"/>
            <a:ext cx="502464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0952AB08-1222-C084-1501-0695A3CFD6FC}"/>
              </a:ext>
            </a:extLst>
          </p:cNvPr>
          <p:cNvSpPr txBox="1"/>
          <p:nvPr/>
        </p:nvSpPr>
        <p:spPr>
          <a:xfrm>
            <a:off x="8628817" y="2056764"/>
            <a:ext cx="1029384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33" dirty="0"/>
              <a:t>Transformer</a:t>
            </a:r>
          </a:p>
          <a:p>
            <a:pPr algn="ctr"/>
            <a:r>
              <a:rPr lang="en-US" sz="1333" dirty="0"/>
              <a:t>Qualitrol</a:t>
            </a: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250D2290-3EDC-0A64-7F52-B2BFDC7136A3}"/>
              </a:ext>
            </a:extLst>
          </p:cNvPr>
          <p:cNvSpPr/>
          <p:nvPr/>
        </p:nvSpPr>
        <p:spPr>
          <a:xfrm>
            <a:off x="8512915" y="2685462"/>
            <a:ext cx="1220845" cy="59944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8B463D1-2BB5-09B8-6E7A-33495415932D}"/>
              </a:ext>
            </a:extLst>
          </p:cNvPr>
          <p:cNvSpPr txBox="1"/>
          <p:nvPr/>
        </p:nvSpPr>
        <p:spPr>
          <a:xfrm>
            <a:off x="8631517" y="3417688"/>
            <a:ext cx="1043554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33" dirty="0"/>
              <a:t>HOM Switch</a:t>
            </a:r>
          </a:p>
          <a:p>
            <a:pPr algn="ctr"/>
            <a:r>
              <a:rPr lang="en-US" sz="1333" dirty="0"/>
              <a:t>System </a:t>
            </a: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0B942AA3-AD1B-8BC8-5FD8-FDC78489CB32}"/>
              </a:ext>
            </a:extLst>
          </p:cNvPr>
          <p:cNvCxnSpPr>
            <a:cxnSpLocks/>
          </p:cNvCxnSpPr>
          <p:nvPr/>
        </p:nvCxnSpPr>
        <p:spPr>
          <a:xfrm flipH="1">
            <a:off x="8028850" y="1632690"/>
            <a:ext cx="490687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5" name="Oval 114">
            <a:extLst>
              <a:ext uri="{FF2B5EF4-FFF2-40B4-BE49-F238E27FC236}">
                <a16:creationId xmlns:a16="http://schemas.microsoft.com/office/drawing/2014/main" id="{E51AAEFD-4867-139F-8DC7-10E48EC838C1}"/>
              </a:ext>
            </a:extLst>
          </p:cNvPr>
          <p:cNvSpPr/>
          <p:nvPr/>
        </p:nvSpPr>
        <p:spPr>
          <a:xfrm>
            <a:off x="4085201" y="5422782"/>
            <a:ext cx="1220845" cy="599440"/>
          </a:xfrm>
          <a:prstGeom prst="ellipse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267EAB25-2E6D-D586-3176-2A3D2A676C36}"/>
              </a:ext>
            </a:extLst>
          </p:cNvPr>
          <p:cNvCxnSpPr>
            <a:cxnSpLocks/>
          </p:cNvCxnSpPr>
          <p:nvPr/>
        </p:nvCxnSpPr>
        <p:spPr>
          <a:xfrm flipH="1">
            <a:off x="3610361" y="2324934"/>
            <a:ext cx="490687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3CE8459-F098-378F-2D33-A0EB90FBFA0A}"/>
              </a:ext>
            </a:extLst>
          </p:cNvPr>
          <p:cNvCxnSpPr>
            <a:cxnSpLocks/>
          </p:cNvCxnSpPr>
          <p:nvPr/>
        </p:nvCxnSpPr>
        <p:spPr>
          <a:xfrm flipH="1">
            <a:off x="8028850" y="2986828"/>
            <a:ext cx="490687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6A6D9327-98E8-A3D3-0037-395D20A4D16B}"/>
              </a:ext>
            </a:extLst>
          </p:cNvPr>
          <p:cNvSpPr txBox="1">
            <a:spLocks/>
          </p:cNvSpPr>
          <p:nvPr/>
        </p:nvSpPr>
        <p:spPr>
          <a:xfrm>
            <a:off x="653895" y="-543"/>
            <a:ext cx="10972800" cy="54036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accent1"/>
                </a:solidFill>
              </a:rPr>
              <a:t>PLC SIGNALS MONITORED/CONTROLLED (G. Trento)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CB96C0-CD93-A3B8-8E8E-F1D777CBCC6C}"/>
              </a:ext>
            </a:extLst>
          </p:cNvPr>
          <p:cNvSpPr txBox="1"/>
          <p:nvPr/>
        </p:nvSpPr>
        <p:spPr>
          <a:xfrm>
            <a:off x="1032101" y="3829243"/>
            <a:ext cx="1091750" cy="646331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Same for 36-2,3,4</a:t>
            </a:r>
          </a:p>
        </p:txBody>
      </p:sp>
    </p:spTree>
    <p:extLst>
      <p:ext uri="{BB962C8B-B14F-4D97-AF65-F5344CB8AC3E}">
        <p14:creationId xmlns:p14="http://schemas.microsoft.com/office/powerpoint/2010/main" val="1133775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A3B3DD6-88C0-9E98-BAA8-CA7C35D19E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075" y="647300"/>
            <a:ext cx="9007098" cy="62106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7477" y="0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PSS BLOCK DIAGRAM (D. HORAN)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76DB1F-5191-B8B4-D459-16296E0FD316}"/>
              </a:ext>
            </a:extLst>
          </p:cNvPr>
          <p:cNvSpPr txBox="1"/>
          <p:nvPr/>
        </p:nvSpPr>
        <p:spPr>
          <a:xfrm>
            <a:off x="9687986" y="790199"/>
            <a:ext cx="2259371" cy="2031325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Pressure sensor signals are monitored by PSS and PLC. </a:t>
            </a:r>
          </a:p>
          <a:p>
            <a:r>
              <a:rPr lang="en-US" dirty="0"/>
              <a:t>RF drive is muted and SSA is interlocked when pressure is out of range.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8D3278-4794-FB0B-7C9A-0BC17D203C69}"/>
              </a:ext>
            </a:extLst>
          </p:cNvPr>
          <p:cNvSpPr txBox="1"/>
          <p:nvPr/>
        </p:nvSpPr>
        <p:spPr>
          <a:xfrm>
            <a:off x="9550906" y="4901814"/>
            <a:ext cx="2259371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Trip from and to RF6</a:t>
            </a:r>
          </a:p>
          <a:p>
            <a:r>
              <a:rPr lang="en-US" dirty="0"/>
              <a:t>(Interlock sum of other sectors)</a:t>
            </a:r>
          </a:p>
        </p:txBody>
      </p:sp>
    </p:spTree>
    <p:extLst>
      <p:ext uri="{BB962C8B-B14F-4D97-AF65-F5344CB8AC3E}">
        <p14:creationId xmlns:p14="http://schemas.microsoft.com/office/powerpoint/2010/main" val="35972096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B9E8-0184-459D-81C8-D625304D5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728" y="169606"/>
            <a:ext cx="10515600" cy="874103"/>
          </a:xfrm>
        </p:spPr>
        <p:txBody>
          <a:bodyPr>
            <a:normAutofit fontScale="90000"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NEW POWER MONITOR DESIGN OVERVIEW (T. Madden, B. Popovic)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AFB725-C3C4-44C1-9163-C92957BD12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86657" y="1495169"/>
            <a:ext cx="5629029" cy="499770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Single Power Monitor, one per cavity/SSA System</a:t>
            </a:r>
          </a:p>
          <a:p>
            <a:pPr lvl="1"/>
            <a:r>
              <a:rPr lang="en-US" dirty="0"/>
              <a:t>No More Primary/Secondary PMs*</a:t>
            </a:r>
          </a:p>
          <a:p>
            <a:pPr lvl="1"/>
            <a:r>
              <a:rPr lang="en-US" dirty="0"/>
              <a:t>Use the slightly modified circuits from the original design</a:t>
            </a:r>
          </a:p>
          <a:p>
            <a:pPr lvl="2"/>
            <a:r>
              <a:rPr lang="en-US" dirty="0"/>
              <a:t>RF Diode</a:t>
            </a:r>
          </a:p>
          <a:p>
            <a:pPr lvl="2"/>
            <a:r>
              <a:rPr lang="en-US" dirty="0"/>
              <a:t>IR Detector</a:t>
            </a:r>
          </a:p>
          <a:p>
            <a:pPr lvl="2"/>
            <a:r>
              <a:rPr lang="en-US" dirty="0"/>
              <a:t>Arc Detector/RS422 Fault</a:t>
            </a:r>
          </a:p>
          <a:p>
            <a:pPr lvl="2"/>
            <a:r>
              <a:rPr lang="en-US" dirty="0"/>
              <a:t>Ion Pump Fault</a:t>
            </a:r>
          </a:p>
          <a:p>
            <a:pPr lvl="1"/>
            <a:r>
              <a:rPr lang="en-US" dirty="0"/>
              <a:t>New CPLD on Daughter Board</a:t>
            </a:r>
          </a:p>
          <a:p>
            <a:pPr lvl="1"/>
            <a:r>
              <a:rPr lang="en-US" dirty="0"/>
              <a:t>Add EPICS interface</a:t>
            </a:r>
          </a:p>
          <a:p>
            <a:pPr lvl="2"/>
            <a:r>
              <a:rPr lang="en-US" dirty="0"/>
              <a:t>Coming from CPLD to PLC then to EPICS</a:t>
            </a:r>
          </a:p>
          <a:p>
            <a:r>
              <a:rPr lang="en-US" dirty="0">
                <a:solidFill>
                  <a:srgbClr val="FF0000"/>
                </a:solidFill>
              </a:rPr>
              <a:t>Communicate to each other via PLCs/EPICS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Fault Reset to each PM, Fault Out from Each PM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3948E1-3F04-D7C4-A1E6-2B5E41293EA4}"/>
              </a:ext>
            </a:extLst>
          </p:cNvPr>
          <p:cNvSpPr txBox="1"/>
          <p:nvPr/>
        </p:nvSpPr>
        <p:spPr>
          <a:xfrm>
            <a:off x="2636520" y="6488668"/>
            <a:ext cx="3279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*Unless you need more channels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1655D6B-8488-CF45-D0BE-1C517AC5EE8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0" y="1883681"/>
            <a:ext cx="5923532" cy="3664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2394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6A2E1-2385-428A-B66D-E59E78FE0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106893" y="2766219"/>
            <a:ext cx="6485734" cy="1325563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</a:rPr>
              <a:t>PM MAIN BD: SIMPLIFIED FUNCTION BLOCK DIAGRAM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0EC12230-BA74-459D-90C0-F578FE9914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8756" y="64078"/>
            <a:ext cx="10366137" cy="6793922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845115F-7BB6-4A8C-BA7F-C54F7D6A1554}"/>
              </a:ext>
            </a:extLst>
          </p:cNvPr>
          <p:cNvSpPr txBox="1"/>
          <p:nvPr/>
        </p:nvSpPr>
        <p:spPr>
          <a:xfrm flipH="1">
            <a:off x="11035297" y="2701255"/>
            <a:ext cx="983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RF SW Control</a:t>
            </a:r>
          </a:p>
        </p:txBody>
      </p:sp>
    </p:spTree>
    <p:extLst>
      <p:ext uri="{BB962C8B-B14F-4D97-AF65-F5344CB8AC3E}">
        <p14:creationId xmlns:p14="http://schemas.microsoft.com/office/powerpoint/2010/main" val="12321373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1C04EE-50B9-4C9F-B44A-013534DA5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5651" y="0"/>
            <a:ext cx="7216316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555070-144D-49BF-B0D3-761EB9EE4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253" y="151114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POWER MONITOR:</a:t>
            </a:r>
            <a:br>
              <a:rPr lang="en-US" sz="3200" b="1" dirty="0">
                <a:solidFill>
                  <a:schemeClr val="accent1"/>
                </a:solidFill>
              </a:rPr>
            </a:br>
            <a:r>
              <a:rPr lang="en-US" sz="3200" b="1" dirty="0">
                <a:solidFill>
                  <a:schemeClr val="accent1"/>
                </a:solidFill>
              </a:rPr>
              <a:t>5+1* BOARDS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33D724E-5C36-421B-86E2-1BED8418A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253" y="1690688"/>
            <a:ext cx="4488809" cy="4351338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/>
              <a:t>Front Panel Board</a:t>
            </a:r>
          </a:p>
          <a:p>
            <a:pPr lvl="1"/>
            <a:r>
              <a:rPr lang="en-US" dirty="0"/>
              <a:t>LEDs showing fault status</a:t>
            </a:r>
          </a:p>
          <a:p>
            <a:pPr lvl="1"/>
            <a:r>
              <a:rPr lang="en-US" dirty="0"/>
              <a:t>Switches to reset and test RF &amp; Arc Det Faults</a:t>
            </a:r>
          </a:p>
          <a:p>
            <a:pPr lvl="2"/>
            <a:r>
              <a:rPr lang="en-US" dirty="0"/>
              <a:t>I/O: Main Board</a:t>
            </a:r>
          </a:p>
          <a:p>
            <a:r>
              <a:rPr lang="en-US" b="1" dirty="0"/>
              <a:t>Mainboard</a:t>
            </a:r>
          </a:p>
          <a:p>
            <a:pPr lvl="1"/>
            <a:r>
              <a:rPr lang="en-US" dirty="0"/>
              <a:t>Contains majority of PM circuitry</a:t>
            </a:r>
          </a:p>
          <a:p>
            <a:pPr lvl="2"/>
            <a:r>
              <a:rPr lang="en-US" dirty="0"/>
              <a:t>I/O: Back &amp; Front panel boards, PLC Interface Board</a:t>
            </a:r>
          </a:p>
          <a:p>
            <a:pPr lvl="2"/>
            <a:r>
              <a:rPr lang="en-US" dirty="0"/>
              <a:t>Output: CPLD Board</a:t>
            </a:r>
          </a:p>
          <a:p>
            <a:r>
              <a:rPr lang="en-US" b="1" dirty="0"/>
              <a:t>CPLD Daughter Board</a:t>
            </a:r>
          </a:p>
          <a:p>
            <a:pPr lvl="1"/>
            <a:r>
              <a:rPr lang="en-US" dirty="0"/>
              <a:t>Contains CPLD, which Latches the Faults</a:t>
            </a:r>
          </a:p>
          <a:p>
            <a:pPr lvl="2"/>
            <a:r>
              <a:rPr lang="en-US" dirty="0"/>
              <a:t>Inputs: Main Board</a:t>
            </a:r>
          </a:p>
          <a:p>
            <a:pPr lvl="2"/>
            <a:r>
              <a:rPr lang="en-US" dirty="0"/>
              <a:t>Outputs: PLC Interface Board</a:t>
            </a:r>
          </a:p>
          <a:p>
            <a:r>
              <a:rPr lang="en-US" b="1" dirty="0"/>
              <a:t>PLC Interface Board</a:t>
            </a:r>
          </a:p>
          <a:p>
            <a:pPr lvl="1"/>
            <a:r>
              <a:rPr lang="en-US" dirty="0"/>
              <a:t>Provides 15 V signals and isolation for Digital PLC I/O</a:t>
            </a:r>
          </a:p>
          <a:p>
            <a:pPr lvl="2"/>
            <a:r>
              <a:rPr lang="en-US" dirty="0"/>
              <a:t>Inputs: CPLD Board</a:t>
            </a:r>
          </a:p>
          <a:p>
            <a:pPr lvl="2"/>
            <a:r>
              <a:rPr lang="en-US" dirty="0"/>
              <a:t>I/O: Main Board</a:t>
            </a:r>
          </a:p>
          <a:p>
            <a:r>
              <a:rPr lang="en-US" b="1" dirty="0"/>
              <a:t>Back Panel Board</a:t>
            </a:r>
          </a:p>
          <a:p>
            <a:pPr lvl="1"/>
            <a:r>
              <a:rPr lang="en-US" dirty="0"/>
              <a:t>Connectors to PLC, Arc Detectors, RF Diode Unit etc.</a:t>
            </a:r>
          </a:p>
          <a:p>
            <a:pPr lvl="2"/>
            <a:r>
              <a:rPr lang="en-US" dirty="0"/>
              <a:t>I/O: Main Board, PLC Interface Board</a:t>
            </a:r>
          </a:p>
          <a:p>
            <a:r>
              <a:rPr lang="en-US" b="1" dirty="0"/>
              <a:t>* RF Diode Detector Board in a Separate Chassis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21B320-72BB-4922-BA23-685E79F8C051}"/>
              </a:ext>
            </a:extLst>
          </p:cNvPr>
          <p:cNvSpPr txBox="1"/>
          <p:nvPr/>
        </p:nvSpPr>
        <p:spPr>
          <a:xfrm flipH="1">
            <a:off x="6783505" y="2240309"/>
            <a:ext cx="1588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Mainboard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C0F2CB-AF1B-4D71-83AB-DD06C17ACEA8}"/>
              </a:ext>
            </a:extLst>
          </p:cNvPr>
          <p:cNvSpPr txBox="1"/>
          <p:nvPr/>
        </p:nvSpPr>
        <p:spPr>
          <a:xfrm flipH="1">
            <a:off x="8872226" y="728788"/>
            <a:ext cx="1998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Front Panel: Both Sides Shown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AC4C6D-C0A7-430A-BDE5-3E6F57E2F2D1}"/>
              </a:ext>
            </a:extLst>
          </p:cNvPr>
          <p:cNvSpPr txBox="1"/>
          <p:nvPr/>
        </p:nvSpPr>
        <p:spPr>
          <a:xfrm flipH="1">
            <a:off x="9190029" y="4322768"/>
            <a:ext cx="1878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Back Panel : Both Sides Shown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1CEBC9-17C0-4487-B98B-320F3D5159B7}"/>
              </a:ext>
            </a:extLst>
          </p:cNvPr>
          <p:cNvSpPr txBox="1"/>
          <p:nvPr/>
        </p:nvSpPr>
        <p:spPr>
          <a:xfrm flipH="1">
            <a:off x="5383330" y="3758927"/>
            <a:ext cx="712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CPLD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85F45D-F069-42BF-8C24-8BAC9216CF00}"/>
              </a:ext>
            </a:extLst>
          </p:cNvPr>
          <p:cNvSpPr txBox="1"/>
          <p:nvPr/>
        </p:nvSpPr>
        <p:spPr>
          <a:xfrm flipH="1">
            <a:off x="5077942" y="4213080"/>
            <a:ext cx="1033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PLC Interface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E663FA-E274-492C-9C03-5CA38C8D0EDD}"/>
              </a:ext>
            </a:extLst>
          </p:cNvPr>
          <p:cNvSpPr txBox="1"/>
          <p:nvPr/>
        </p:nvSpPr>
        <p:spPr>
          <a:xfrm flipH="1">
            <a:off x="8872227" y="6227247"/>
            <a:ext cx="1033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RF Det.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DD2297-AB45-3781-6C7E-531849FFDBB3}"/>
              </a:ext>
            </a:extLst>
          </p:cNvPr>
          <p:cNvSpPr txBox="1"/>
          <p:nvPr/>
        </p:nvSpPr>
        <p:spPr>
          <a:xfrm>
            <a:off x="5430884" y="1523398"/>
            <a:ext cx="327469" cy="276999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378D74-8D9C-4627-0748-58322B6A6569}"/>
              </a:ext>
            </a:extLst>
          </p:cNvPr>
          <p:cNvSpPr txBox="1"/>
          <p:nvPr/>
        </p:nvSpPr>
        <p:spPr>
          <a:xfrm>
            <a:off x="5397572" y="2609641"/>
            <a:ext cx="327469" cy="276999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PS</a:t>
            </a:r>
          </a:p>
        </p:txBody>
      </p:sp>
    </p:spTree>
    <p:extLst>
      <p:ext uri="{BB962C8B-B14F-4D97-AF65-F5344CB8AC3E}">
        <p14:creationId xmlns:p14="http://schemas.microsoft.com/office/powerpoint/2010/main" val="21873337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C97D6C9-BDB4-2544-E5E4-543A5BC95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409" y="1047358"/>
            <a:ext cx="7058591" cy="20278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5377475-2CA6-25D3-C76C-01F1737AB7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3409" y="3036656"/>
            <a:ext cx="7058591" cy="7412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56B9E4-22AB-4C94-BFE7-89CE291BC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634" y="28156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POWER MONITOR DESIGN: TWO RACKS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D68EED-25F3-4D31-8205-848F5F1983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3348" y="1825625"/>
            <a:ext cx="5180468" cy="4351338"/>
          </a:xfrm>
        </p:spPr>
        <p:txBody>
          <a:bodyPr>
            <a:normAutofit/>
          </a:bodyPr>
          <a:lstStyle/>
          <a:p>
            <a:r>
              <a:rPr lang="en-US" dirty="0"/>
              <a:t>3 RU Main Unit</a:t>
            </a:r>
          </a:p>
          <a:p>
            <a:pPr lvl="1"/>
            <a:r>
              <a:rPr lang="en-US" dirty="0"/>
              <a:t>Contains the power monitor</a:t>
            </a:r>
          </a:p>
          <a:p>
            <a:pPr lvl="1"/>
            <a:r>
              <a:rPr lang="en-US" dirty="0"/>
              <a:t>No RF inside this box</a:t>
            </a:r>
          </a:p>
          <a:p>
            <a:pPr lvl="2"/>
            <a:r>
              <a:rPr lang="en-US" dirty="0"/>
              <a:t>Reduce noise</a:t>
            </a:r>
          </a:p>
          <a:p>
            <a:r>
              <a:rPr lang="en-US" dirty="0"/>
              <a:t>1 RU RF Box</a:t>
            </a:r>
          </a:p>
          <a:p>
            <a:pPr lvl="1"/>
            <a:r>
              <a:rPr lang="en-US" dirty="0"/>
              <a:t>All detector diodes</a:t>
            </a:r>
          </a:p>
          <a:p>
            <a:pPr lvl="2"/>
            <a:r>
              <a:rPr lang="en-US" dirty="0"/>
              <a:t>Outputs DC detector signals to the main unit</a:t>
            </a:r>
          </a:p>
          <a:p>
            <a:pPr lvl="1"/>
            <a:r>
              <a:rPr lang="en-US" dirty="0"/>
              <a:t>RF SW</a:t>
            </a:r>
          </a:p>
          <a:p>
            <a:pPr lvl="2"/>
            <a:r>
              <a:rPr lang="en-US" dirty="0"/>
              <a:t>Controlled by TTL signal from main unit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FC8655-6171-4021-9E82-3BDD8EF9DC18}"/>
              </a:ext>
            </a:extLst>
          </p:cNvPr>
          <p:cNvSpPr txBox="1"/>
          <p:nvPr/>
        </p:nvSpPr>
        <p:spPr>
          <a:xfrm>
            <a:off x="10021461" y="711994"/>
            <a:ext cx="2060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Front Panel Designs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F300BC-1499-C352-E1A2-2BD01EAFCA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5309" y="6043736"/>
            <a:ext cx="7058592" cy="8142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AEC491E-E844-9BEF-AD01-47006825F8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4835" y="4095000"/>
            <a:ext cx="7058592" cy="205100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1D33DD3-8DFA-2A63-199A-99C0594BDC76}"/>
              </a:ext>
            </a:extLst>
          </p:cNvPr>
          <p:cNvSpPr txBox="1"/>
          <p:nvPr/>
        </p:nvSpPr>
        <p:spPr>
          <a:xfrm>
            <a:off x="9998280" y="3814429"/>
            <a:ext cx="2080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Back Panel Designs</a:t>
            </a:r>
          </a:p>
        </p:txBody>
      </p:sp>
    </p:spTree>
    <p:extLst>
      <p:ext uri="{BB962C8B-B14F-4D97-AF65-F5344CB8AC3E}">
        <p14:creationId xmlns:p14="http://schemas.microsoft.com/office/powerpoint/2010/main" val="7197023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1267B-B186-E9F5-DA5A-DDD5A821A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029" y="1"/>
            <a:ext cx="10515600" cy="10287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CAD DRAWING (ILLUSTRATION ONLY)</a:t>
            </a:r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ADC86D29-A917-1575-88E6-4C8C0D8C5E1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4029" y="1267475"/>
            <a:ext cx="5703901" cy="5060950"/>
          </a:xfr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6F944E49-989C-D572-6104-046493884DD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3729282"/>
            <a:ext cx="5181600" cy="259914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A0B4801-70FF-40A4-41F0-1C6ABB6F9F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028700"/>
            <a:ext cx="5780042" cy="2210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3615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computer system&#10;&#10;Description automatically generated">
            <a:extLst>
              <a:ext uri="{FF2B5EF4-FFF2-40B4-BE49-F238E27FC236}">
                <a16:creationId xmlns:a16="http://schemas.microsoft.com/office/drawing/2014/main" id="{E3CF0276-AE9C-FD35-7D8C-5CA87820D8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374" y="694465"/>
            <a:ext cx="7925906" cy="61635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8" y="47165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ATLAS ARIS 2 (SIMILAR AS APS ACIS)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76DB1F-5191-B8B4-D459-16296E0FD316}"/>
              </a:ext>
            </a:extLst>
          </p:cNvPr>
          <p:cNvSpPr txBox="1"/>
          <p:nvPr/>
        </p:nvSpPr>
        <p:spPr>
          <a:xfrm>
            <a:off x="9880867" y="1510681"/>
            <a:ext cx="1923205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One Main Control: Watchdog Timer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E99929-2986-4A98-6DA1-CB8F9AF7CA92}"/>
              </a:ext>
            </a:extLst>
          </p:cNvPr>
          <p:cNvSpPr txBox="1"/>
          <p:nvPr/>
        </p:nvSpPr>
        <p:spPr>
          <a:xfrm>
            <a:off x="2900218" y="6581001"/>
            <a:ext cx="858982" cy="276999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 ARIS2: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1032EB-91B8-6D73-382F-B4CE6B33A308}"/>
              </a:ext>
            </a:extLst>
          </p:cNvPr>
          <p:cNvSpPr txBox="1"/>
          <p:nvPr/>
        </p:nvSpPr>
        <p:spPr>
          <a:xfrm>
            <a:off x="9880868" y="5433803"/>
            <a:ext cx="1855520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ARIS 2: Newly Upgrade from ARIS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A06054-B084-A95F-D43D-4904B967535F}"/>
              </a:ext>
            </a:extLst>
          </p:cNvPr>
          <p:cNvSpPr txBox="1"/>
          <p:nvPr/>
        </p:nvSpPr>
        <p:spPr>
          <a:xfrm>
            <a:off x="669030" y="851154"/>
            <a:ext cx="1178243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Safety PLC Used</a:t>
            </a:r>
          </a:p>
        </p:txBody>
      </p:sp>
    </p:spTree>
    <p:extLst>
      <p:ext uri="{BB962C8B-B14F-4D97-AF65-F5344CB8AC3E}">
        <p14:creationId xmlns:p14="http://schemas.microsoft.com/office/powerpoint/2010/main" val="32054686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8691" y="251642"/>
            <a:ext cx="11357697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ATLAS ARIS 2 CONTROL/WATCHDOG TIMER-SIMPLE BLOCK DIAGRAM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608314-F61F-CEF5-8D3D-6746546EF3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82" y="1694729"/>
            <a:ext cx="8430802" cy="516327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176DB1F-5191-B8B4-D459-16296E0FD316}"/>
              </a:ext>
            </a:extLst>
          </p:cNvPr>
          <p:cNvSpPr txBox="1"/>
          <p:nvPr/>
        </p:nvSpPr>
        <p:spPr>
          <a:xfrm>
            <a:off x="538182" y="955119"/>
            <a:ext cx="7936871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Watchdog Timer Performs Critical Interlock Functions: Source Deck HV Off when ILK Present; Different Area SSAs Power Supplies Enabling/Disabling</a:t>
            </a:r>
          </a:p>
        </p:txBody>
      </p:sp>
    </p:spTree>
    <p:extLst>
      <p:ext uri="{BB962C8B-B14F-4D97-AF65-F5344CB8AC3E}">
        <p14:creationId xmlns:p14="http://schemas.microsoft.com/office/powerpoint/2010/main" val="17583110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een circuit board with many small chips&#10;&#10;Description automatically generated">
            <a:extLst>
              <a:ext uri="{FF2B5EF4-FFF2-40B4-BE49-F238E27FC236}">
                <a16:creationId xmlns:a16="http://schemas.microsoft.com/office/drawing/2014/main" id="{F9A3E6BF-21D0-5BC2-CC7D-194BBCC73D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8" y="898943"/>
            <a:ext cx="10503050" cy="57074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8" y="251642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ATLAS ARIS 2 CONTROL/WATCHDOG TIMER-PCB BOARD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9935D0-ED39-D76F-A121-79763A5048BA}"/>
              </a:ext>
            </a:extLst>
          </p:cNvPr>
          <p:cNvSpPr txBox="1"/>
          <p:nvPr/>
        </p:nvSpPr>
        <p:spPr>
          <a:xfrm>
            <a:off x="4331854" y="3321278"/>
            <a:ext cx="397164" cy="215444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CPLD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E4E72E-4582-CEA9-6297-60AA6E89887E}"/>
              </a:ext>
            </a:extLst>
          </p:cNvPr>
          <p:cNvSpPr txBox="1"/>
          <p:nvPr/>
        </p:nvSpPr>
        <p:spPr>
          <a:xfrm>
            <a:off x="7106495" y="4917497"/>
            <a:ext cx="942394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Main bd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CA51A0-90E1-0615-02BC-AFDD6A9BDDC6}"/>
              </a:ext>
            </a:extLst>
          </p:cNvPr>
          <p:cNvSpPr txBox="1"/>
          <p:nvPr/>
        </p:nvSpPr>
        <p:spPr>
          <a:xfrm>
            <a:off x="8261325" y="5917226"/>
            <a:ext cx="940904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Front bd</a:t>
            </a:r>
          </a:p>
        </p:txBody>
      </p:sp>
    </p:spTree>
    <p:extLst>
      <p:ext uri="{BB962C8B-B14F-4D97-AF65-F5344CB8AC3E}">
        <p14:creationId xmlns:p14="http://schemas.microsoft.com/office/powerpoint/2010/main" val="91948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8" y="251642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PRESENT WAVEGUIDE SYSTEM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929E78-C5FA-D449-EFAC-E3D5F784DF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276" y="982226"/>
            <a:ext cx="8984862" cy="56164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176DB1F-5191-B8B4-D459-16296E0FD316}"/>
              </a:ext>
            </a:extLst>
          </p:cNvPr>
          <p:cNvSpPr txBox="1"/>
          <p:nvPr/>
        </p:nvSpPr>
        <p:spPr>
          <a:xfrm>
            <a:off x="9053380" y="1660142"/>
            <a:ext cx="1678120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3dB Hybrid and 50 Ohm Load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F95CC6-7E0D-B1E6-E258-1B7E2A00A2C3}"/>
              </a:ext>
            </a:extLst>
          </p:cNvPr>
          <p:cNvSpPr txBox="1"/>
          <p:nvPr/>
        </p:nvSpPr>
        <p:spPr>
          <a:xfrm>
            <a:off x="997338" y="6413974"/>
            <a:ext cx="1961762" cy="369332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RF Test Station     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85DD793-3C28-B85B-1004-5DE6B337C3D7}"/>
              </a:ext>
            </a:extLst>
          </p:cNvPr>
          <p:cNvCxnSpPr>
            <a:cxnSpLocks/>
          </p:cNvCxnSpPr>
          <p:nvPr/>
        </p:nvCxnSpPr>
        <p:spPr>
          <a:xfrm flipH="1">
            <a:off x="8329480" y="1983308"/>
            <a:ext cx="604595" cy="0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CCC863D-322E-1D7C-BEAA-76A1D05FE031}"/>
              </a:ext>
            </a:extLst>
          </p:cNvPr>
          <p:cNvSpPr txBox="1"/>
          <p:nvPr/>
        </p:nvSpPr>
        <p:spPr>
          <a:xfrm>
            <a:off x="9059442" y="5305978"/>
            <a:ext cx="2141282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S38 was removed for Bunch Lengthening System (BLS) </a:t>
            </a:r>
          </a:p>
        </p:txBody>
      </p:sp>
    </p:spTree>
    <p:extLst>
      <p:ext uri="{BB962C8B-B14F-4D97-AF65-F5344CB8AC3E}">
        <p14:creationId xmlns:p14="http://schemas.microsoft.com/office/powerpoint/2010/main" val="14125585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panel with red buttons and black knobs&#10;&#10;Description automatically generated">
            <a:extLst>
              <a:ext uri="{FF2B5EF4-FFF2-40B4-BE49-F238E27FC236}">
                <a16:creationId xmlns:a16="http://schemas.microsoft.com/office/drawing/2014/main" id="{E361651F-4622-2159-FAA2-8C9FC0B806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88" y="1256110"/>
            <a:ext cx="11582400" cy="2096689"/>
          </a:xfrm>
          <a:prstGeom prst="rect">
            <a:avLst/>
          </a:prstGeom>
        </p:spPr>
      </p:pic>
      <p:pic>
        <p:nvPicPr>
          <p:cNvPr id="10" name="Picture 9" descr="A close up of a white box&#10;&#10;Description automatically generated">
            <a:extLst>
              <a:ext uri="{FF2B5EF4-FFF2-40B4-BE49-F238E27FC236}">
                <a16:creationId xmlns:a16="http://schemas.microsoft.com/office/drawing/2014/main" id="{32A06A30-63B5-61EE-6C2A-537C06B296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88" y="4326784"/>
            <a:ext cx="11496675" cy="20154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8" y="251642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ATLAS ARIS 2 CONTROL/ WATCHDOG TIMER-PANELS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069E43-D500-9E1D-A2A6-6456453D8D2E}"/>
              </a:ext>
            </a:extLst>
          </p:cNvPr>
          <p:cNvSpPr txBox="1"/>
          <p:nvPr/>
        </p:nvSpPr>
        <p:spPr>
          <a:xfrm>
            <a:off x="9270060" y="836024"/>
            <a:ext cx="2331403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Panic Button (Covered)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AC9F1B-8D11-2F55-E29D-B939A9B5F57F}"/>
              </a:ext>
            </a:extLst>
          </p:cNvPr>
          <p:cNvSpPr txBox="1"/>
          <p:nvPr/>
        </p:nvSpPr>
        <p:spPr>
          <a:xfrm>
            <a:off x="2612373" y="3670514"/>
            <a:ext cx="1818226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Reset </a:t>
            </a:r>
            <a:r>
              <a:rPr lang="en-US" sz="1600" b="1" dirty="0" err="1">
                <a:solidFill>
                  <a:srgbClr val="00B050"/>
                </a:solidFill>
              </a:rPr>
              <a:t>BUttons</a:t>
            </a:r>
            <a:r>
              <a:rPr lang="en-US" sz="1600" b="1" dirty="0">
                <a:solidFill>
                  <a:srgbClr val="00B050"/>
                </a:solidFill>
              </a:rPr>
              <a:t>/Key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D9DC1BC-75E0-2135-FC8A-CD44C48D6D55}"/>
              </a:ext>
            </a:extLst>
          </p:cNvPr>
          <p:cNvCxnSpPr>
            <a:cxnSpLocks/>
          </p:cNvCxnSpPr>
          <p:nvPr/>
        </p:nvCxnSpPr>
        <p:spPr>
          <a:xfrm>
            <a:off x="13329821" y="466359"/>
            <a:ext cx="0" cy="1249984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F48BFBD-7769-86A7-760B-058228793C20}"/>
              </a:ext>
            </a:extLst>
          </p:cNvPr>
          <p:cNvCxnSpPr>
            <a:cxnSpLocks/>
          </p:cNvCxnSpPr>
          <p:nvPr/>
        </p:nvCxnSpPr>
        <p:spPr>
          <a:xfrm>
            <a:off x="9873105" y="1205356"/>
            <a:ext cx="0" cy="571831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54C4209-33BC-624F-7C48-0ABB6D401094}"/>
              </a:ext>
            </a:extLst>
          </p:cNvPr>
          <p:cNvCxnSpPr>
            <a:cxnSpLocks/>
          </p:cNvCxnSpPr>
          <p:nvPr/>
        </p:nvCxnSpPr>
        <p:spPr>
          <a:xfrm flipH="1" flipV="1">
            <a:off x="2502372" y="3109300"/>
            <a:ext cx="410510" cy="486994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01B6117-BD2E-C5CD-7DE2-66851E92B8D6}"/>
              </a:ext>
            </a:extLst>
          </p:cNvPr>
          <p:cNvCxnSpPr>
            <a:cxnSpLocks/>
          </p:cNvCxnSpPr>
          <p:nvPr/>
        </p:nvCxnSpPr>
        <p:spPr>
          <a:xfrm flipV="1">
            <a:off x="4111657" y="3046447"/>
            <a:ext cx="318942" cy="619729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C4D3A67-1A89-C3A8-CCCE-9943EC1B000F}"/>
              </a:ext>
            </a:extLst>
          </p:cNvPr>
          <p:cNvCxnSpPr>
            <a:cxnSpLocks/>
          </p:cNvCxnSpPr>
          <p:nvPr/>
        </p:nvCxnSpPr>
        <p:spPr>
          <a:xfrm flipV="1">
            <a:off x="4430599" y="2873657"/>
            <a:ext cx="1319752" cy="910754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25C7949-BF96-5B6E-B056-BC8206C87EF0}"/>
              </a:ext>
            </a:extLst>
          </p:cNvPr>
          <p:cNvSpPr txBox="1"/>
          <p:nvPr/>
        </p:nvSpPr>
        <p:spPr>
          <a:xfrm>
            <a:off x="7393334" y="3660095"/>
            <a:ext cx="1750666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Beam Control Key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6D4DF97-F0FD-3B21-FBCC-7C217F3F943C}"/>
              </a:ext>
            </a:extLst>
          </p:cNvPr>
          <p:cNvCxnSpPr>
            <a:cxnSpLocks/>
          </p:cNvCxnSpPr>
          <p:nvPr/>
        </p:nvCxnSpPr>
        <p:spPr>
          <a:xfrm flipV="1">
            <a:off x="8268667" y="2947308"/>
            <a:ext cx="0" cy="723206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68DFF4D-2409-F771-1366-E92281D9D1BC}"/>
              </a:ext>
            </a:extLst>
          </p:cNvPr>
          <p:cNvSpPr txBox="1"/>
          <p:nvPr/>
        </p:nvSpPr>
        <p:spPr>
          <a:xfrm>
            <a:off x="4668988" y="3932850"/>
            <a:ext cx="2005190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Mute @ Testing Only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F7939FB-685D-75D2-2A9A-9A0E55E2766B}"/>
              </a:ext>
            </a:extLst>
          </p:cNvPr>
          <p:cNvCxnSpPr>
            <a:cxnSpLocks/>
          </p:cNvCxnSpPr>
          <p:nvPr/>
        </p:nvCxnSpPr>
        <p:spPr>
          <a:xfrm flipH="1">
            <a:off x="4111657" y="4337203"/>
            <a:ext cx="1167353" cy="527028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4069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white panel&#10;&#10;Description automatically generated">
            <a:extLst>
              <a:ext uri="{FF2B5EF4-FFF2-40B4-BE49-F238E27FC236}">
                <a16:creationId xmlns:a16="http://schemas.microsoft.com/office/drawing/2014/main" id="{9044C3B5-4895-5B0F-38A3-33FA7CDB6E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477" y="1381187"/>
            <a:ext cx="10039350" cy="48386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8" y="251642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ATLAS OTHER INTERLOCK: EXAMPLE OF WATER AND HV ILK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76DB1F-5191-B8B4-D459-16296E0FD316}"/>
              </a:ext>
            </a:extLst>
          </p:cNvPr>
          <p:cNvSpPr txBox="1"/>
          <p:nvPr/>
        </p:nvSpPr>
        <p:spPr>
          <a:xfrm>
            <a:off x="837477" y="1011855"/>
            <a:ext cx="4706275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Water ILK: Monitoring Flow, Trip when </a:t>
            </a:r>
            <a:r>
              <a:rPr lang="en-US" dirty="0">
                <a:solidFill>
                  <a:srgbClr val="FF0000"/>
                </a:solidFill>
              </a:rPr>
              <a:t>Low</a:t>
            </a:r>
            <a:r>
              <a:rPr lang="en-US" dirty="0"/>
              <a:t> Flow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88C42E-98C1-777F-6EAA-36DA686B8D42}"/>
              </a:ext>
            </a:extLst>
          </p:cNvPr>
          <p:cNvSpPr txBox="1"/>
          <p:nvPr/>
        </p:nvSpPr>
        <p:spPr>
          <a:xfrm>
            <a:off x="837477" y="5457701"/>
            <a:ext cx="4706275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HV ILK: Monitoring HV (thru HV Divider), Trip when </a:t>
            </a:r>
            <a:r>
              <a:rPr lang="en-US" dirty="0">
                <a:solidFill>
                  <a:srgbClr val="FF0000"/>
                </a:solidFill>
              </a:rPr>
              <a:t>Low</a:t>
            </a:r>
            <a:r>
              <a:rPr lang="en-US" dirty="0"/>
              <a:t> HV value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E8257F-3B79-AE65-D4FC-FE7261C54E44}"/>
              </a:ext>
            </a:extLst>
          </p:cNvPr>
          <p:cNvSpPr txBox="1"/>
          <p:nvPr/>
        </p:nvSpPr>
        <p:spPr>
          <a:xfrm>
            <a:off x="6483952" y="1011855"/>
            <a:ext cx="5252436" cy="584775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Those three chassis are used for G Cryomodule (a 109 MHz superconducting, low Beta (0.15) 8 cavities cryomodule)</a:t>
            </a:r>
          </a:p>
        </p:txBody>
      </p:sp>
    </p:spTree>
    <p:extLst>
      <p:ext uri="{BB962C8B-B14F-4D97-AF65-F5344CB8AC3E}">
        <p14:creationId xmlns:p14="http://schemas.microsoft.com/office/powerpoint/2010/main" val="31123147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8" y="251642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SUMMARY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14962-4808-06F7-20AE-64DD012C76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589" y="1147733"/>
            <a:ext cx="10972799" cy="3707296"/>
          </a:xfrm>
          <a:noFill/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Majority Work of MPS: PCB, Panels, etc. </a:t>
            </a:r>
            <a:r>
              <a:rPr lang="en-US" dirty="0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</a:t>
            </a:r>
            <a:endParaRPr lang="en-US" dirty="0">
              <a:highlight>
                <a:srgbClr val="00FF00"/>
              </a:highlight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Majority Work of PSS and ACIS Relay Box: Chassis (or Box) Assembly Ongoing. </a:t>
            </a:r>
            <a:r>
              <a:rPr lang="en-US" dirty="0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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PLC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</a:t>
            </a:r>
            <a:r>
              <a:rPr lang="en-US" dirty="0">
                <a:cs typeface="Arial" panose="020B0604020202020204" pitchFamily="34" charset="0"/>
                <a:sym typeface="Wingdings" panose="05000000000000000000" pitchFamily="2" charset="2"/>
              </a:rPr>
              <a:t>Hardware Assembly Done, Software Almost Don</a:t>
            </a:r>
            <a:r>
              <a:rPr lang="en-US" dirty="0"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dirty="0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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Majority Work of PM: PCB, Panels, etc. </a:t>
            </a:r>
            <a:r>
              <a:rPr lang="en-US" dirty="0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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C7B68E-2C0A-8C68-48FD-41B8FDDF415A}"/>
              </a:ext>
            </a:extLst>
          </p:cNvPr>
          <p:cNvSpPr txBox="1"/>
          <p:nvPr/>
        </p:nvSpPr>
        <p:spPr>
          <a:xfrm>
            <a:off x="763588" y="6001342"/>
            <a:ext cx="9627323" cy="707886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Work supported by the U.S. Department of Energy, Office of Science, under Contract No. DE-AC02-06CH11357.</a:t>
            </a:r>
          </a:p>
        </p:txBody>
      </p:sp>
    </p:spTree>
    <p:extLst>
      <p:ext uri="{BB962C8B-B14F-4D97-AF65-F5344CB8AC3E}">
        <p14:creationId xmlns:p14="http://schemas.microsoft.com/office/powerpoint/2010/main" val="16813762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8" y="251642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FUTURE WORK (INTERLOCK SYSTEM)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14962-4808-06F7-20AE-64DD012C76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589" y="1147733"/>
            <a:ext cx="10972799" cy="3707296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Chassis and other Hardware Assembly of Some Systems.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Make and Run Cables Required including RF Cables.</a:t>
            </a:r>
            <a:endParaRPr lang="en-US" b="1" dirty="0">
              <a:solidFill>
                <a:srgbClr val="FF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Deployment and Test.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Test the Interlock Functions with the 1</a:t>
            </a:r>
            <a:r>
              <a:rPr lang="en-US" baseline="30000" dirty="0"/>
              <a:t>st</a:t>
            </a:r>
            <a:r>
              <a:rPr lang="en-US" dirty="0"/>
              <a:t> SSA System SAT (Site Acceptance Test) around November, 2024.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Electronic Document Control Center (EDCC): All Documents Check In.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Other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3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81CF6D0-C8DC-A8C3-54A0-19179A107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90" y="898942"/>
            <a:ext cx="9036577" cy="58447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8" y="251642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WAVEGUIDE SYSTEM after S36 SSA UPGRADE (HYBRID MODE)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76DB1F-5191-B8B4-D459-16296E0FD316}"/>
              </a:ext>
            </a:extLst>
          </p:cNvPr>
          <p:cNvSpPr txBox="1"/>
          <p:nvPr/>
        </p:nvSpPr>
        <p:spPr>
          <a:xfrm>
            <a:off x="395288" y="1081037"/>
            <a:ext cx="1921008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Four R&amp;K 160KW SSA for Sector 36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C863D-322E-1D7C-BEAA-76A1D05FE031}"/>
              </a:ext>
            </a:extLst>
          </p:cNvPr>
          <p:cNvSpPr txBox="1"/>
          <p:nvPr/>
        </p:nvSpPr>
        <p:spPr>
          <a:xfrm>
            <a:off x="7714587" y="6127528"/>
            <a:ext cx="2141282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RF2 will be removed</a:t>
            </a:r>
          </a:p>
        </p:txBody>
      </p:sp>
    </p:spTree>
    <p:extLst>
      <p:ext uri="{BB962C8B-B14F-4D97-AF65-F5344CB8AC3E}">
        <p14:creationId xmlns:p14="http://schemas.microsoft.com/office/powerpoint/2010/main" val="2825575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8" y="251642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RF DRIVE INTERLOCK CHAIN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76DB1F-5191-B8B4-D459-16296E0FD316}"/>
              </a:ext>
            </a:extLst>
          </p:cNvPr>
          <p:cNvSpPr txBox="1"/>
          <p:nvPr/>
        </p:nvSpPr>
        <p:spPr>
          <a:xfrm>
            <a:off x="837478" y="1283494"/>
            <a:ext cx="8953067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RF drive will be muted when there is any interlock event detected/received by sub-systems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CC863D-322E-1D7C-BEAA-76A1D05FE031}"/>
              </a:ext>
            </a:extLst>
          </p:cNvPr>
          <p:cNvSpPr txBox="1"/>
          <p:nvPr/>
        </p:nvSpPr>
        <p:spPr>
          <a:xfrm>
            <a:off x="581892" y="5389840"/>
            <a:ext cx="11055928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Besides the RF drive muting, SSAs will also be interlocked by putting them into Off (Standby) state when necessary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0A706F-0E49-FD13-190F-C6F864078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68908"/>
            <a:ext cx="12192000" cy="31201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2A8509A-ECE6-683F-524D-A121DCDC509B}"/>
              </a:ext>
            </a:extLst>
          </p:cNvPr>
          <p:cNvSpPr txBox="1"/>
          <p:nvPr/>
        </p:nvSpPr>
        <p:spPr>
          <a:xfrm>
            <a:off x="4026005" y="2146539"/>
            <a:ext cx="407449" cy="215444"/>
          </a:xfrm>
          <a:prstGeom prst="rect">
            <a:avLst/>
          </a:prstGeom>
          <a:noFill/>
          <a:ln w="25400"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PSS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5C1347-D183-77F2-D18C-09F26DF5D016}"/>
              </a:ext>
            </a:extLst>
          </p:cNvPr>
          <p:cNvSpPr txBox="1"/>
          <p:nvPr/>
        </p:nvSpPr>
        <p:spPr>
          <a:xfrm>
            <a:off x="9929091" y="1074467"/>
            <a:ext cx="1948873" cy="830997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ACIS: Accelerator Control Interface System</a:t>
            </a:r>
          </a:p>
        </p:txBody>
      </p:sp>
    </p:spTree>
    <p:extLst>
      <p:ext uri="{BB962C8B-B14F-4D97-AF65-F5344CB8AC3E}">
        <p14:creationId xmlns:p14="http://schemas.microsoft.com/office/powerpoint/2010/main" val="785215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id="{54E6119F-B350-D46B-B777-4B2C0BCD3F4C}"/>
              </a:ext>
            </a:extLst>
          </p:cNvPr>
          <p:cNvSpPr txBox="1"/>
          <p:nvPr/>
        </p:nvSpPr>
        <p:spPr>
          <a:xfrm>
            <a:off x="653712" y="273160"/>
            <a:ext cx="106608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+mj-lt"/>
              </a:rPr>
              <a:t>SR MPS SYSTEM – EXAMPLE (ONE CHANNEL/CAVITY)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05CBB64B-C73E-5934-ABCF-78A30CE40B2B}"/>
              </a:ext>
            </a:extLst>
          </p:cNvPr>
          <p:cNvGrpSpPr/>
          <p:nvPr/>
        </p:nvGrpSpPr>
        <p:grpSpPr>
          <a:xfrm>
            <a:off x="1446855" y="1048800"/>
            <a:ext cx="8040046" cy="1610331"/>
            <a:chOff x="3887646" y="1111892"/>
            <a:chExt cx="8081261" cy="1456721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37162C4-4D7F-B341-78B7-D5C24F67F8C8}"/>
                </a:ext>
              </a:extLst>
            </p:cNvPr>
            <p:cNvSpPr/>
            <p:nvPr/>
          </p:nvSpPr>
          <p:spPr>
            <a:xfrm>
              <a:off x="3887646" y="1111892"/>
              <a:ext cx="1451811" cy="8446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D-LLRF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16792F93-D39C-EB37-F3EE-AF7CEFD55279}"/>
                </a:ext>
              </a:extLst>
            </p:cNvPr>
            <p:cNvCxnSpPr>
              <a:cxnSpLocks/>
            </p:cNvCxnSpPr>
            <p:nvPr/>
          </p:nvCxnSpPr>
          <p:spPr>
            <a:xfrm>
              <a:off x="3887646" y="2195732"/>
              <a:ext cx="2577814" cy="0"/>
            </a:xfrm>
            <a:prstGeom prst="straightConnector1">
              <a:avLst/>
            </a:prstGeom>
            <a:ln w="38100"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84F0F4C-A562-671E-5F6D-884265F8D673}"/>
                </a:ext>
              </a:extLst>
            </p:cNvPr>
            <p:cNvSpPr txBox="1"/>
            <p:nvPr/>
          </p:nvSpPr>
          <p:spPr>
            <a:xfrm>
              <a:off x="4076669" y="2230059"/>
              <a:ext cx="30203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Primary MPS Fiber 1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BDAF048-2824-F581-4E03-46F841F401A7}"/>
                </a:ext>
              </a:extLst>
            </p:cNvPr>
            <p:cNvSpPr/>
            <p:nvPr/>
          </p:nvSpPr>
          <p:spPr>
            <a:xfrm>
              <a:off x="6429112" y="1511672"/>
              <a:ext cx="2051381" cy="844617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Fiber to TTL Interface chassis W/ RF SSA SWs 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CB284C4D-9619-4CA6-4D72-A619DBA3CB03}"/>
                </a:ext>
              </a:extLst>
            </p:cNvPr>
            <p:cNvCxnSpPr>
              <a:cxnSpLocks/>
              <a:endCxn id="50" idx="1"/>
            </p:cNvCxnSpPr>
            <p:nvPr/>
          </p:nvCxnSpPr>
          <p:spPr>
            <a:xfrm>
              <a:off x="8497294" y="1927592"/>
              <a:ext cx="489287" cy="639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4247BA4-20B2-7CB4-152A-7D2249EFB8DC}"/>
                </a:ext>
              </a:extLst>
            </p:cNvPr>
            <p:cNvSpPr/>
            <p:nvPr/>
          </p:nvSpPr>
          <p:spPr>
            <a:xfrm>
              <a:off x="8986581" y="1520983"/>
              <a:ext cx="1364583" cy="826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PSS RF Relay</a:t>
              </a:r>
            </a:p>
            <a:p>
              <a:pPr algn="ctr"/>
              <a:r>
                <a:rPr lang="en-US" sz="1400" dirty="0"/>
                <a:t>ACIS</a:t>
              </a:r>
            </a:p>
            <a:p>
              <a:pPr algn="ctr"/>
              <a:r>
                <a:rPr lang="en-US" sz="1400" dirty="0"/>
                <a:t>PM</a:t>
              </a:r>
              <a:endParaRPr lang="en-US" sz="1000" dirty="0"/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7404D676-0985-A634-5F96-F08D294CE7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39457" y="1727774"/>
              <a:ext cx="1126003" cy="1121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29D4C91-B21A-67F2-4A9A-12E815D2721A}"/>
                </a:ext>
              </a:extLst>
            </p:cNvPr>
            <p:cNvSpPr/>
            <p:nvPr/>
          </p:nvSpPr>
          <p:spPr>
            <a:xfrm>
              <a:off x="10832936" y="1520982"/>
              <a:ext cx="1135971" cy="8259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SSA 1</a:t>
              </a:r>
            </a:p>
          </p:txBody>
        </p:sp>
        <p:cxnSp>
          <p:nvCxnSpPr>
            <p:cNvPr id="56" name="Connector: Elbow 55">
              <a:extLst>
                <a:ext uri="{FF2B5EF4-FFF2-40B4-BE49-F238E27FC236}">
                  <a16:creationId xmlns:a16="http://schemas.microsoft.com/office/drawing/2014/main" id="{733245B6-97E6-6182-75AC-4F46792851C7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5339457" y="1203731"/>
              <a:ext cx="1563110" cy="1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B4F9075-4654-4AC4-C05E-C56E7926D77C}"/>
                </a:ext>
              </a:extLst>
            </p:cNvPr>
            <p:cNvSpPr txBox="1"/>
            <p:nvPr/>
          </p:nvSpPr>
          <p:spPr>
            <a:xfrm>
              <a:off x="5401550" y="1384814"/>
              <a:ext cx="8879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RF Drive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C592466E-297F-5888-99EC-401CA5EE06D6}"/>
                </a:ext>
              </a:extLst>
            </p:cNvPr>
            <p:cNvCxnSpPr>
              <a:cxnSpLocks/>
              <a:endCxn id="54" idx="1"/>
            </p:cNvCxnSpPr>
            <p:nvPr/>
          </p:nvCxnSpPr>
          <p:spPr>
            <a:xfrm>
              <a:off x="10333109" y="1933981"/>
              <a:ext cx="499827" cy="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1051FF8-CBFF-B1B2-AB26-19BA8499312F}"/>
              </a:ext>
            </a:extLst>
          </p:cNvPr>
          <p:cNvCxnSpPr/>
          <p:nvPr/>
        </p:nvCxnSpPr>
        <p:spPr>
          <a:xfrm>
            <a:off x="4461775" y="1140639"/>
            <a:ext cx="0" cy="30794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FB81C3C-CD68-DCFC-06F2-43D94975EB4E}"/>
              </a:ext>
            </a:extLst>
          </p:cNvPr>
          <p:cNvSpPr txBox="1"/>
          <p:nvPr/>
        </p:nvSpPr>
        <p:spPr>
          <a:xfrm>
            <a:off x="3020165" y="825414"/>
            <a:ext cx="1657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TTL (MPS TRIP)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CB2C60-3485-3F80-6D46-07F3719064B0}"/>
              </a:ext>
            </a:extLst>
          </p:cNvPr>
          <p:cNvSpPr txBox="1"/>
          <p:nvPr/>
        </p:nvSpPr>
        <p:spPr>
          <a:xfrm>
            <a:off x="6280127" y="981046"/>
            <a:ext cx="1836939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Multiple Chassis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154C29-CF66-2662-A7E3-F78B06597AF8}"/>
              </a:ext>
            </a:extLst>
          </p:cNvPr>
          <p:cNvSpPr txBox="1"/>
          <p:nvPr/>
        </p:nvSpPr>
        <p:spPr>
          <a:xfrm>
            <a:off x="10217855" y="994691"/>
            <a:ext cx="1499200" cy="1323439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PSS Chassis and </a:t>
            </a:r>
            <a:r>
              <a:rPr lang="en-US" sz="1600" i="1" dirty="0">
                <a:solidFill>
                  <a:schemeClr val="accent1"/>
                </a:solidFill>
              </a:rPr>
              <a:t>ACIS Relay Box</a:t>
            </a:r>
            <a:r>
              <a:rPr lang="en-US" sz="1600" dirty="0"/>
              <a:t>: </a:t>
            </a:r>
          </a:p>
          <a:p>
            <a:r>
              <a:rPr lang="en-US" sz="1600" dirty="0"/>
              <a:t>D. Horan</a:t>
            </a:r>
          </a:p>
          <a:p>
            <a:r>
              <a:rPr lang="en-US" sz="1600" dirty="0"/>
              <a:t>PM: T. Madden and B. Popovic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91F5BED-E7F7-57B5-BEAD-E8106CE8727B}"/>
              </a:ext>
            </a:extLst>
          </p:cNvPr>
          <p:cNvGrpSpPr/>
          <p:nvPr/>
        </p:nvGrpSpPr>
        <p:grpSpPr>
          <a:xfrm>
            <a:off x="1410692" y="3531974"/>
            <a:ext cx="4605586" cy="933682"/>
            <a:chOff x="3851298" y="1511672"/>
            <a:chExt cx="4629195" cy="844617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E265357F-B7E5-B26C-A240-2397F9388DBA}"/>
                </a:ext>
              </a:extLst>
            </p:cNvPr>
            <p:cNvCxnSpPr>
              <a:cxnSpLocks/>
            </p:cNvCxnSpPr>
            <p:nvPr/>
          </p:nvCxnSpPr>
          <p:spPr>
            <a:xfrm>
              <a:off x="3851298" y="1944528"/>
              <a:ext cx="2577814" cy="0"/>
            </a:xfrm>
            <a:prstGeom prst="straightConnector1">
              <a:avLst/>
            </a:prstGeom>
            <a:ln w="38100"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2A737A7-AB25-9BEF-3ADD-4E857B374247}"/>
                </a:ext>
              </a:extLst>
            </p:cNvPr>
            <p:cNvSpPr txBox="1"/>
            <p:nvPr/>
          </p:nvSpPr>
          <p:spPr>
            <a:xfrm>
              <a:off x="4064532" y="1552176"/>
              <a:ext cx="3020331" cy="306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Secondary MPS Fiber 1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F1B5F6E-A322-98FF-460A-806A7FA791F5}"/>
                </a:ext>
              </a:extLst>
            </p:cNvPr>
            <p:cNvSpPr/>
            <p:nvPr/>
          </p:nvSpPr>
          <p:spPr>
            <a:xfrm>
              <a:off x="6429112" y="1511672"/>
              <a:ext cx="2051381" cy="844617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Fiber to TTL Interface chassis W/ RF SSA Relays 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3CD959DA-102E-4ED8-F2D2-941C4F7BA7B9}"/>
              </a:ext>
            </a:extLst>
          </p:cNvPr>
          <p:cNvGrpSpPr/>
          <p:nvPr/>
        </p:nvGrpSpPr>
        <p:grpSpPr>
          <a:xfrm>
            <a:off x="6591990" y="3390711"/>
            <a:ext cx="3198874" cy="1359971"/>
            <a:chOff x="6735685" y="3961126"/>
            <a:chExt cx="3198874" cy="1359971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7625B10-A597-395B-BDF5-82F0898A92F8}"/>
                </a:ext>
              </a:extLst>
            </p:cNvPr>
            <p:cNvSpPr/>
            <p:nvPr/>
          </p:nvSpPr>
          <p:spPr>
            <a:xfrm>
              <a:off x="7414496" y="3961127"/>
              <a:ext cx="1043704" cy="102977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SSA1 RACK A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364F89F3-7DF0-5EFC-332E-136864720653}"/>
                </a:ext>
              </a:extLst>
            </p:cNvPr>
            <p:cNvSpPr/>
            <p:nvPr/>
          </p:nvSpPr>
          <p:spPr>
            <a:xfrm>
              <a:off x="8890855" y="3961126"/>
              <a:ext cx="1043704" cy="102977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SSA1 RACK B</a:t>
              </a:r>
            </a:p>
          </p:txBody>
        </p:sp>
        <p:cxnSp>
          <p:nvCxnSpPr>
            <p:cNvPr id="123" name="Straight Arrow Connector 122">
              <a:extLst>
                <a:ext uri="{FF2B5EF4-FFF2-40B4-BE49-F238E27FC236}">
                  <a16:creationId xmlns:a16="http://schemas.microsoft.com/office/drawing/2014/main" id="{353673A9-9EE4-A2D3-7FE1-4ABC93291C57}"/>
                </a:ext>
              </a:extLst>
            </p:cNvPr>
            <p:cNvCxnSpPr/>
            <p:nvPr/>
          </p:nvCxnSpPr>
          <p:spPr>
            <a:xfrm flipV="1">
              <a:off x="9412707" y="4990897"/>
              <a:ext cx="0" cy="330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FE3E96C9-BDE5-963C-AED7-69FD7826E0E3}"/>
                </a:ext>
              </a:extLst>
            </p:cNvPr>
            <p:cNvCxnSpPr>
              <a:cxnSpLocks/>
            </p:cNvCxnSpPr>
            <p:nvPr/>
          </p:nvCxnSpPr>
          <p:spPr>
            <a:xfrm>
              <a:off x="6735685" y="4461625"/>
              <a:ext cx="0" cy="85947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7F2EABF3-FE73-9C79-D4A3-F66595DE3EF6}"/>
                </a:ext>
              </a:extLst>
            </p:cNvPr>
            <p:cNvCxnSpPr>
              <a:cxnSpLocks/>
            </p:cNvCxnSpPr>
            <p:nvPr/>
          </p:nvCxnSpPr>
          <p:spPr>
            <a:xfrm>
              <a:off x="6735685" y="5321097"/>
              <a:ext cx="267702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6AD5402D-6EBB-D8DB-ECF4-3B52D71DE410}"/>
              </a:ext>
            </a:extLst>
          </p:cNvPr>
          <p:cNvCxnSpPr/>
          <p:nvPr/>
        </p:nvCxnSpPr>
        <p:spPr>
          <a:xfrm>
            <a:off x="6032993" y="3901420"/>
            <a:ext cx="1165603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279DEDB8-60D3-FCD2-5D03-4B1CF29DF61D}"/>
              </a:ext>
            </a:extLst>
          </p:cNvPr>
          <p:cNvSpPr txBox="1"/>
          <p:nvPr/>
        </p:nvSpPr>
        <p:spPr>
          <a:xfrm>
            <a:off x="5272986" y="2702198"/>
            <a:ext cx="2638007" cy="584775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Relay (On/Off),</a:t>
            </a:r>
          </a:p>
          <a:p>
            <a:r>
              <a:rPr lang="en-US" sz="1600" dirty="0"/>
              <a:t>Status Back from SSA Racks</a:t>
            </a:r>
          </a:p>
        </p:txBody>
      </p: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C6E45057-EEA0-A9E8-F3B5-1EE3E595AFBA}"/>
              </a:ext>
            </a:extLst>
          </p:cNvPr>
          <p:cNvCxnSpPr>
            <a:cxnSpLocks/>
          </p:cNvCxnSpPr>
          <p:nvPr/>
        </p:nvCxnSpPr>
        <p:spPr>
          <a:xfrm>
            <a:off x="6592680" y="3296463"/>
            <a:ext cx="0" cy="560572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ectangle 142">
            <a:extLst>
              <a:ext uri="{FF2B5EF4-FFF2-40B4-BE49-F238E27FC236}">
                <a16:creationId xmlns:a16="http://schemas.microsoft.com/office/drawing/2014/main" id="{73F29555-227E-EE8D-8750-025E5E75E886}"/>
              </a:ext>
            </a:extLst>
          </p:cNvPr>
          <p:cNvSpPr/>
          <p:nvPr/>
        </p:nvSpPr>
        <p:spPr>
          <a:xfrm>
            <a:off x="3295303" y="5134576"/>
            <a:ext cx="1451811" cy="8221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Diode Detector Chassis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E8A5D815-0B4C-B83E-0A9E-7FC07535377E}"/>
              </a:ext>
            </a:extLst>
          </p:cNvPr>
          <p:cNvSpPr/>
          <p:nvPr/>
        </p:nvSpPr>
        <p:spPr>
          <a:xfrm>
            <a:off x="5667601" y="5072096"/>
            <a:ext cx="1451811" cy="884643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Copper to Fiber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1C4EC62A-4BAF-51BA-F879-6337D3124967}"/>
              </a:ext>
            </a:extLst>
          </p:cNvPr>
          <p:cNvSpPr/>
          <p:nvPr/>
        </p:nvSpPr>
        <p:spPr>
          <a:xfrm>
            <a:off x="8141784" y="5080103"/>
            <a:ext cx="2412908" cy="88464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Time Stamp</a:t>
            </a:r>
          </a:p>
          <a:p>
            <a:pPr algn="ctr"/>
            <a:r>
              <a:rPr lang="en-US" dirty="0"/>
              <a:t>(Control System)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33B9464C-189A-6CB8-0158-687E18E1BC73}"/>
              </a:ext>
            </a:extLst>
          </p:cNvPr>
          <p:cNvCxnSpPr>
            <a:cxnSpLocks/>
          </p:cNvCxnSpPr>
          <p:nvPr/>
        </p:nvCxnSpPr>
        <p:spPr>
          <a:xfrm>
            <a:off x="7119412" y="5514417"/>
            <a:ext cx="960523" cy="8008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7F7CFCDE-9C22-D03E-0F70-761DD918006E}"/>
              </a:ext>
            </a:extLst>
          </p:cNvPr>
          <p:cNvCxnSpPr>
            <a:cxnSpLocks/>
          </p:cNvCxnSpPr>
          <p:nvPr/>
        </p:nvCxnSpPr>
        <p:spPr>
          <a:xfrm>
            <a:off x="1410692" y="5514417"/>
            <a:ext cx="1813356" cy="1222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>
            <a:extLst>
              <a:ext uri="{FF2B5EF4-FFF2-40B4-BE49-F238E27FC236}">
                <a16:creationId xmlns:a16="http://schemas.microsoft.com/office/drawing/2014/main" id="{79B2E1F4-92DD-5132-24E8-150427A59E34}"/>
              </a:ext>
            </a:extLst>
          </p:cNvPr>
          <p:cNvSpPr txBox="1"/>
          <p:nvPr/>
        </p:nvSpPr>
        <p:spPr>
          <a:xfrm>
            <a:off x="1340799" y="5123423"/>
            <a:ext cx="2110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 Forward after D.C.</a:t>
            </a:r>
          </a:p>
        </p:txBody>
      </p: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2515CBA6-3D8F-08A0-5CDD-7BD79A394B05}"/>
              </a:ext>
            </a:extLst>
          </p:cNvPr>
          <p:cNvCxnSpPr>
            <a:cxnSpLocks/>
          </p:cNvCxnSpPr>
          <p:nvPr/>
        </p:nvCxnSpPr>
        <p:spPr>
          <a:xfrm>
            <a:off x="4777421" y="5530945"/>
            <a:ext cx="859256" cy="12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6875E91-0036-6CE1-F90F-5E2D95B045BC}"/>
              </a:ext>
            </a:extLst>
          </p:cNvPr>
          <p:cNvSpPr txBox="1"/>
          <p:nvPr/>
        </p:nvSpPr>
        <p:spPr>
          <a:xfrm>
            <a:off x="1294577" y="6099957"/>
            <a:ext cx="5321217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2 Fiber Outputs to each SR Sector (6 for 3 Sectors)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8CB502-72F0-493B-F172-8EE6720543E5}"/>
              </a:ext>
            </a:extLst>
          </p:cNvPr>
          <p:cNvSpPr txBox="1"/>
          <p:nvPr/>
        </p:nvSpPr>
        <p:spPr>
          <a:xfrm>
            <a:off x="8254519" y="6179079"/>
            <a:ext cx="2300173" cy="584775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Each Cavity SSA System: 1 Time Stamp Output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746A99D-AEB3-7897-8222-8C32391F00CD}"/>
              </a:ext>
            </a:extLst>
          </p:cNvPr>
          <p:cNvCxnSpPr>
            <a:cxnSpLocks/>
          </p:cNvCxnSpPr>
          <p:nvPr/>
        </p:nvCxnSpPr>
        <p:spPr>
          <a:xfrm flipV="1">
            <a:off x="9486901" y="5809673"/>
            <a:ext cx="0" cy="369406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5715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a circuit&#10;&#10;Description automatically generated">
            <a:extLst>
              <a:ext uri="{FF2B5EF4-FFF2-40B4-BE49-F238E27FC236}">
                <a16:creationId xmlns:a16="http://schemas.microsoft.com/office/drawing/2014/main" id="{971AC30B-E920-F04E-7943-60A1EB2839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290" y="924546"/>
            <a:ext cx="8607293" cy="58441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8" y="251642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MPS RF MUTING SIMPLIFIED BLOCK DIAGRAM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1B5C58-DB67-4F85-1490-6329E229F08B}"/>
              </a:ext>
            </a:extLst>
          </p:cNvPr>
          <p:cNvSpPr txBox="1"/>
          <p:nvPr/>
        </p:nvSpPr>
        <p:spPr>
          <a:xfrm>
            <a:off x="9663522" y="5287123"/>
            <a:ext cx="1924322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Total 4 Channels </a:t>
            </a:r>
          </a:p>
          <a:p>
            <a:r>
              <a:rPr lang="en-US" dirty="0"/>
              <a:t>(4 cavities/sector)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418F51-9389-F9FE-E18B-9D8082AA7BA8}"/>
              </a:ext>
            </a:extLst>
          </p:cNvPr>
          <p:cNvSpPr txBox="1"/>
          <p:nvPr/>
        </p:nvSpPr>
        <p:spPr>
          <a:xfrm>
            <a:off x="9663522" y="1122409"/>
            <a:ext cx="1924322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highlight>
                  <a:srgbClr val="FFFF00"/>
                </a:highlight>
              </a:rPr>
              <a:t>The functions have been tested and verified.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C5EE45E-CC5B-3A9D-5BD8-940E8E1C82DC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6574971" y="5600200"/>
            <a:ext cx="3088551" cy="10089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041921AA-6893-34B7-BF98-0D2BABBEC3E9}"/>
              </a:ext>
            </a:extLst>
          </p:cNvPr>
          <p:cNvSpPr txBox="1"/>
          <p:nvPr/>
        </p:nvSpPr>
        <p:spPr>
          <a:xfrm>
            <a:off x="9663522" y="3429000"/>
            <a:ext cx="1924322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DC power with redundance (not shown here)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685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 shot of a computer&#10;&#10;Description automatically generated">
            <a:extLst>
              <a:ext uri="{FF2B5EF4-FFF2-40B4-BE49-F238E27FC236}">
                <a16:creationId xmlns:a16="http://schemas.microsoft.com/office/drawing/2014/main" id="{7A566CF5-DBE9-847D-6CC5-68CEE03D33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81" y="3597206"/>
            <a:ext cx="11959814" cy="2298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8" y="251642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MPS RF MUTING FRONT PANEL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14962-4808-06F7-20AE-64DD012C76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589" y="1147733"/>
            <a:ext cx="10972799" cy="3707296"/>
          </a:xfrm>
        </p:spPr>
        <p:txBody>
          <a:bodyPr/>
          <a:lstStyle/>
          <a:p>
            <a:pPr algn="l"/>
            <a:r>
              <a:rPr lang="en-US" dirty="0"/>
              <a:t>Front Panel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1B5C58-DB67-4F85-1490-6329E229F08B}"/>
              </a:ext>
            </a:extLst>
          </p:cNvPr>
          <p:cNvSpPr txBox="1"/>
          <p:nvPr/>
        </p:nvSpPr>
        <p:spPr>
          <a:xfrm>
            <a:off x="2571974" y="2816715"/>
            <a:ext cx="2690283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PCB board mounting holes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B3D5362-AC62-3126-A4D2-CF5FEA487EF6}"/>
              </a:ext>
            </a:extLst>
          </p:cNvPr>
          <p:cNvCxnSpPr>
            <a:cxnSpLocks/>
          </p:cNvCxnSpPr>
          <p:nvPr/>
        </p:nvCxnSpPr>
        <p:spPr>
          <a:xfrm>
            <a:off x="10484087" y="2608367"/>
            <a:ext cx="0" cy="1814777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5418F51-9389-F9FE-E18B-9D8082AA7BA8}"/>
              </a:ext>
            </a:extLst>
          </p:cNvPr>
          <p:cNvSpPr txBox="1"/>
          <p:nvPr/>
        </p:nvSpPr>
        <p:spPr>
          <a:xfrm>
            <a:off x="9509761" y="2199717"/>
            <a:ext cx="1918650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DC power switch</a:t>
            </a:r>
          </a:p>
          <a:p>
            <a:r>
              <a:rPr lang="en-US" dirty="0">
                <a:solidFill>
                  <a:srgbClr val="FF0000"/>
                </a:solidFill>
              </a:rPr>
              <a:t>(24V DC from PLC)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C5EE45E-CC5B-3A9D-5BD8-940E8E1C82DC}"/>
              </a:ext>
            </a:extLst>
          </p:cNvPr>
          <p:cNvCxnSpPr>
            <a:cxnSpLocks/>
          </p:cNvCxnSpPr>
          <p:nvPr/>
        </p:nvCxnSpPr>
        <p:spPr>
          <a:xfrm>
            <a:off x="5262257" y="3186047"/>
            <a:ext cx="3498971" cy="1434308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C745355-692C-C1D3-7C0D-AD30C03DC900}"/>
              </a:ext>
            </a:extLst>
          </p:cNvPr>
          <p:cNvSpPr txBox="1"/>
          <p:nvPr/>
        </p:nvSpPr>
        <p:spPr>
          <a:xfrm>
            <a:off x="6385070" y="2134548"/>
            <a:ext cx="2181511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Green LEDs: DC Power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6AB85F-99B4-70BA-6581-23497C350CC0}"/>
              </a:ext>
            </a:extLst>
          </p:cNvPr>
          <p:cNvGrpSpPr/>
          <p:nvPr/>
        </p:nvGrpSpPr>
        <p:grpSpPr>
          <a:xfrm>
            <a:off x="4741595" y="4633430"/>
            <a:ext cx="3055620" cy="260917"/>
            <a:chOff x="4741595" y="5117643"/>
            <a:chExt cx="3055620" cy="260917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5ADF20A-80F5-EF79-F1DC-2D31A3A8F787}"/>
                </a:ext>
              </a:extLst>
            </p:cNvPr>
            <p:cNvSpPr/>
            <p:nvPr/>
          </p:nvSpPr>
          <p:spPr>
            <a:xfrm>
              <a:off x="7545755" y="5119849"/>
              <a:ext cx="251460" cy="258711"/>
            </a:xfrm>
            <a:prstGeom prst="ellips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26A1B47-976B-822D-1D3E-9C80C6EB3EFA}"/>
                </a:ext>
              </a:extLst>
            </p:cNvPr>
            <p:cNvSpPr/>
            <p:nvPr/>
          </p:nvSpPr>
          <p:spPr>
            <a:xfrm>
              <a:off x="6307252" y="5119848"/>
              <a:ext cx="251460" cy="258711"/>
            </a:xfrm>
            <a:prstGeom prst="ellips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72AF1B8-7839-7508-D0A5-1D6E7120DF88}"/>
                </a:ext>
              </a:extLst>
            </p:cNvPr>
            <p:cNvSpPr/>
            <p:nvPr/>
          </p:nvSpPr>
          <p:spPr>
            <a:xfrm>
              <a:off x="4741595" y="5117643"/>
              <a:ext cx="251460" cy="25871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BAC2549-F846-DB0F-60B1-35077A35EF97}"/>
              </a:ext>
            </a:extLst>
          </p:cNvPr>
          <p:cNvCxnSpPr>
            <a:cxnSpLocks/>
          </p:cNvCxnSpPr>
          <p:nvPr/>
        </p:nvCxnSpPr>
        <p:spPr>
          <a:xfrm flipH="1">
            <a:off x="3636335" y="3186047"/>
            <a:ext cx="194130" cy="1237097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ED42D6A-352C-707A-DD04-B7DCCD1493F9}"/>
              </a:ext>
            </a:extLst>
          </p:cNvPr>
          <p:cNvSpPr txBox="1"/>
          <p:nvPr/>
        </p:nvSpPr>
        <p:spPr>
          <a:xfrm>
            <a:off x="6385070" y="2864531"/>
            <a:ext cx="2181511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Red LED: MPS Trip</a:t>
            </a:r>
          </a:p>
        </p:txBody>
      </p:sp>
    </p:spTree>
    <p:extLst>
      <p:ext uri="{BB962C8B-B14F-4D97-AF65-F5344CB8AC3E}">
        <p14:creationId xmlns:p14="http://schemas.microsoft.com/office/powerpoint/2010/main" val="588646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oup of black and red circles&#10;&#10;Description automatically generated">
            <a:extLst>
              <a:ext uri="{FF2B5EF4-FFF2-40B4-BE49-F238E27FC236}">
                <a16:creationId xmlns:a16="http://schemas.microsoft.com/office/drawing/2014/main" id="{66349D8F-875C-5490-36D2-4A1C13303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42" y="3797123"/>
            <a:ext cx="11871787" cy="23149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C1F39C-31BA-04D7-4BEA-79E7EB524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589" y="262829"/>
            <a:ext cx="10972800" cy="6473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MPS RF MUTING BACK PANEL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14962-4808-06F7-20AE-64DD012C76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590" y="1289292"/>
            <a:ext cx="10972799" cy="3087874"/>
          </a:xfrm>
        </p:spPr>
        <p:txBody>
          <a:bodyPr/>
          <a:lstStyle/>
          <a:p>
            <a:pPr algn="l"/>
            <a:r>
              <a:rPr lang="en-US" dirty="0"/>
              <a:t>Back Panel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1B5C58-DB67-4F85-1490-6329E229F08B}"/>
              </a:ext>
            </a:extLst>
          </p:cNvPr>
          <p:cNvSpPr txBox="1"/>
          <p:nvPr/>
        </p:nvSpPr>
        <p:spPr>
          <a:xfrm>
            <a:off x="2118748" y="2842162"/>
            <a:ext cx="4037356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4 SMA mounting holes for TTL signals to LLRF modules.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B3D5362-AC62-3126-A4D2-CF5FEA487EF6}"/>
              </a:ext>
            </a:extLst>
          </p:cNvPr>
          <p:cNvCxnSpPr>
            <a:cxnSpLocks/>
          </p:cNvCxnSpPr>
          <p:nvPr/>
        </p:nvCxnSpPr>
        <p:spPr>
          <a:xfrm>
            <a:off x="10475571" y="2904117"/>
            <a:ext cx="0" cy="2349899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5418F51-9389-F9FE-E18B-9D8082AA7BA8}"/>
              </a:ext>
            </a:extLst>
          </p:cNvPr>
          <p:cNvSpPr txBox="1"/>
          <p:nvPr/>
        </p:nvSpPr>
        <p:spPr>
          <a:xfrm>
            <a:off x="9079354" y="2444438"/>
            <a:ext cx="2792434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MPS Fiber Optical Signal In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C5EE45E-CC5B-3A9D-5BD8-940E8E1C82DC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1137135" y="3485918"/>
            <a:ext cx="0" cy="1163441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BAC2549-F846-DB0F-60B1-35077A35EF97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4137426" y="3488493"/>
            <a:ext cx="157172" cy="1028722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ED42D6A-352C-707A-DD04-B7DCCD1493F9}"/>
              </a:ext>
            </a:extLst>
          </p:cNvPr>
          <p:cNvSpPr txBox="1"/>
          <p:nvPr/>
        </p:nvSpPr>
        <p:spPr>
          <a:xfrm>
            <a:off x="8071825" y="3281126"/>
            <a:ext cx="2181511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4 SMA mounting holes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175C948-E929-7E9C-BA42-89A6F9DF814D}"/>
              </a:ext>
            </a:extLst>
          </p:cNvPr>
          <p:cNvCxnSpPr>
            <a:cxnSpLocks/>
          </p:cNvCxnSpPr>
          <p:nvPr/>
        </p:nvCxnSpPr>
        <p:spPr>
          <a:xfrm>
            <a:off x="9162581" y="3655347"/>
            <a:ext cx="0" cy="883910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C051494-4BE3-F0FD-8EB5-70F451759EE9}"/>
              </a:ext>
            </a:extLst>
          </p:cNvPr>
          <p:cNvCxnSpPr>
            <a:cxnSpLocks/>
          </p:cNvCxnSpPr>
          <p:nvPr/>
        </p:nvCxnSpPr>
        <p:spPr>
          <a:xfrm>
            <a:off x="7085423" y="3048085"/>
            <a:ext cx="0" cy="1390071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14CD8AB-A45D-AA5E-92CA-FA0B0B5671F2}"/>
              </a:ext>
            </a:extLst>
          </p:cNvPr>
          <p:cNvSpPr txBox="1"/>
          <p:nvPr/>
        </p:nvSpPr>
        <p:spPr>
          <a:xfrm>
            <a:off x="6220940" y="2853523"/>
            <a:ext cx="1850885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4 N mounting holes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07BC6F-A3B1-AC04-81FE-C907D3682631}"/>
              </a:ext>
            </a:extLst>
          </p:cNvPr>
          <p:cNvSpPr txBox="1"/>
          <p:nvPr/>
        </p:nvSpPr>
        <p:spPr>
          <a:xfrm>
            <a:off x="252677" y="2839587"/>
            <a:ext cx="1768916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DC Power Entry:</a:t>
            </a:r>
          </a:p>
          <a:p>
            <a:r>
              <a:rPr lang="en-US" dirty="0"/>
              <a:t>TB 3-Pin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9D4508-25DC-B98E-2A77-66D3CC0DBDC9}"/>
              </a:ext>
            </a:extLst>
          </p:cNvPr>
          <p:cNvSpPr txBox="1"/>
          <p:nvPr/>
        </p:nvSpPr>
        <p:spPr>
          <a:xfrm>
            <a:off x="252677" y="2364946"/>
            <a:ext cx="1768916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24V DC from PLC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901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1906</TotalTime>
  <Words>1688</Words>
  <Application>Microsoft Office PowerPoint</Application>
  <PresentationFormat>Widescreen</PresentationFormat>
  <Paragraphs>342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Office Theme</vt:lpstr>
      <vt:lpstr>THE INTERLOCK SYSTEMS FOR HIGH POWER RF SSA SYSTEMS AT ARGONNE APS AND ATLAS</vt:lpstr>
      <vt:lpstr>INTERLOCK SYSTEM</vt:lpstr>
      <vt:lpstr>PRESENT WAVEGUIDE SYSTEM</vt:lpstr>
      <vt:lpstr>WAVEGUIDE SYSTEM after S36 SSA UPGRADE (HYBRID MODE)</vt:lpstr>
      <vt:lpstr>RF DRIVE INTERLOCK CHAIN</vt:lpstr>
      <vt:lpstr>PowerPoint Presentation</vt:lpstr>
      <vt:lpstr>MPS RF MUTING SIMPLIFIED BLOCK DIAGRAM</vt:lpstr>
      <vt:lpstr>MPS RF MUTING FRONT PANEL</vt:lpstr>
      <vt:lpstr>MPS RF MUTING BACK PANEL</vt:lpstr>
      <vt:lpstr>PCB BOARDS: MPS LLRF and RF MUTING PCB</vt:lpstr>
      <vt:lpstr>MPS SSA CONTROL SIMPLIFIED BLOCK DIAGRAM</vt:lpstr>
      <vt:lpstr>MPS SSA CTRL FRONT PANELS</vt:lpstr>
      <vt:lpstr>MPS SSA CTRL BACK PANELS</vt:lpstr>
      <vt:lpstr>PCB BOARDS: MPS SSA CTRL PCB</vt:lpstr>
      <vt:lpstr>MPS DIODE DET. TIMESTAMP SIMPLIFIED BLOCK DIAGRAM</vt:lpstr>
      <vt:lpstr>MPS DIODE DET. TIMESTAMP PANEL (Preliminary)</vt:lpstr>
      <vt:lpstr>PCB BOARDS: MPS DIODE DET. TIMESTAMP PCB (MAIN BOARD)</vt:lpstr>
      <vt:lpstr>POPULATED PCB BOARDS</vt:lpstr>
      <vt:lpstr>PowerPoint Presentation</vt:lpstr>
      <vt:lpstr>PowerPoint Presentation</vt:lpstr>
      <vt:lpstr>PSS BLOCK DIAGRAM (D. HORAN)</vt:lpstr>
      <vt:lpstr>NEW POWER MONITOR DESIGN OVERVIEW (T. Madden, B. Popovic)</vt:lpstr>
      <vt:lpstr>PM MAIN BD: SIMPLIFIED FUNCTION BLOCK DIAGRAM</vt:lpstr>
      <vt:lpstr>POWER MONITOR: 5+1* BOARDS</vt:lpstr>
      <vt:lpstr>POWER MONITOR DESIGN: TWO RACKS</vt:lpstr>
      <vt:lpstr>CAD DRAWING (ILLUSTRATION ONLY)</vt:lpstr>
      <vt:lpstr>ATLAS ARIS 2 (SIMILAR AS APS ACIS)</vt:lpstr>
      <vt:lpstr>ATLAS ARIS 2 CONTROL/WATCHDOG TIMER-SIMPLE BLOCK DIAGRAM</vt:lpstr>
      <vt:lpstr>ATLAS ARIS 2 CONTROL/WATCHDOG TIMER-PCB BOARD</vt:lpstr>
      <vt:lpstr>ATLAS ARIS 2 CONTROL/ WATCHDOG TIMER-PANELS</vt:lpstr>
      <vt:lpstr>ATLAS OTHER INTERLOCK: EXAMPLE OF WATER AND HV ILK</vt:lpstr>
      <vt:lpstr>SUMMARY</vt:lpstr>
      <vt:lpstr>FUTURE WORK (INTERLOCK SYSTEM)</vt:lpstr>
    </vt:vector>
  </TitlesOfParts>
  <Company>Argonne National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Luo, Yong</dc:creator>
  <cp:lastModifiedBy>Luo, Yong</cp:lastModifiedBy>
  <cp:revision>324</cp:revision>
  <cp:lastPrinted>2024-09-03T18:11:24Z</cp:lastPrinted>
  <dcterms:created xsi:type="dcterms:W3CDTF">2023-02-28T15:34:03Z</dcterms:created>
  <dcterms:modified xsi:type="dcterms:W3CDTF">2024-09-05T18:13:48Z</dcterms:modified>
</cp:coreProperties>
</file>