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91" r:id="rId3"/>
    <p:sldId id="269" r:id="rId4"/>
    <p:sldId id="273" r:id="rId5"/>
    <p:sldId id="289" r:id="rId6"/>
    <p:sldId id="307" r:id="rId7"/>
    <p:sldId id="297" r:id="rId8"/>
    <p:sldId id="300" r:id="rId9"/>
    <p:sldId id="302" r:id="rId10"/>
    <p:sldId id="277" r:id="rId11"/>
    <p:sldId id="275" r:id="rId12"/>
    <p:sldId id="262" r:id="rId13"/>
    <p:sldId id="283" r:id="rId14"/>
    <p:sldId id="301" r:id="rId15"/>
    <p:sldId id="278" r:id="rId16"/>
    <p:sldId id="279" r:id="rId17"/>
    <p:sldId id="280" r:id="rId18"/>
    <p:sldId id="304" r:id="rId19"/>
    <p:sldId id="305" r:id="rId20"/>
    <p:sldId id="282" r:id="rId21"/>
    <p:sldId id="281" r:id="rId22"/>
    <p:sldId id="303" r:id="rId23"/>
    <p:sldId id="287" r:id="rId24"/>
    <p:sldId id="284" r:id="rId25"/>
    <p:sldId id="285" r:id="rId26"/>
    <p:sldId id="286" r:id="rId27"/>
    <p:sldId id="306" r:id="rId28"/>
    <p:sldId id="299" r:id="rId29"/>
    <p:sldId id="274" r:id="rId30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56082"/>
    <a:srgbClr val="FFC000"/>
    <a:srgbClr val="930508"/>
    <a:srgbClr val="D7D317"/>
    <a:srgbClr val="24A3DC"/>
    <a:srgbClr val="980000"/>
    <a:srgbClr val="DF9B03"/>
    <a:srgbClr val="F7F7DB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rosawa Koki" userId="3bc2178e-a10b-4626-9bbf-27702be7c4d6" providerId="ADAL" clId="{D7F8DB08-87B4-4724-9A53-487B38D47B1B}"/>
    <pc:docChg chg="undo custSel addSld delSld modSld">
      <pc:chgData name="Hirosawa Koki" userId="3bc2178e-a10b-4626-9bbf-27702be7c4d6" providerId="ADAL" clId="{D7F8DB08-87B4-4724-9A53-487B38D47B1B}" dt="2024-09-10T19:05:23.255" v="4" actId="47"/>
      <pc:docMkLst>
        <pc:docMk/>
      </pc:docMkLst>
      <pc:sldChg chg="add del">
        <pc:chgData name="Hirosawa Koki" userId="3bc2178e-a10b-4626-9bbf-27702be7c4d6" providerId="ADAL" clId="{D7F8DB08-87B4-4724-9A53-487B38D47B1B}" dt="2024-09-10T19:05:23.255" v="4" actId="47"/>
        <pc:sldMkLst>
          <pc:docMk/>
          <pc:sldMk cId="967370356" sldId="290"/>
        </pc:sldMkLst>
      </pc:sldChg>
      <pc:sldChg chg="modSp mod">
        <pc:chgData name="Hirosawa Koki" userId="3bc2178e-a10b-4626-9bbf-27702be7c4d6" providerId="ADAL" clId="{D7F8DB08-87B4-4724-9A53-487B38D47B1B}" dt="2024-09-10T19:05:11.612" v="2" actId="20577"/>
        <pc:sldMkLst>
          <pc:docMk/>
          <pc:sldMk cId="418690667" sldId="306"/>
        </pc:sldMkLst>
        <pc:spChg chg="mod">
          <ac:chgData name="Hirosawa Koki" userId="3bc2178e-a10b-4626-9bbf-27702be7c4d6" providerId="ADAL" clId="{D7F8DB08-87B4-4724-9A53-487B38D47B1B}" dt="2024-09-10T19:05:11.612" v="2" actId="20577"/>
          <ac:spMkLst>
            <pc:docMk/>
            <pc:sldMk cId="418690667" sldId="306"/>
            <ac:spMk id="7" creationId="{3CC6E919-F4AE-A09A-E0BE-26F7DC0FA55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irosawa\Downloads\SRF_circulator%20(1A-4B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irosawa\Downloads\SRF_circulator%20(1A-4B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irosawa\Downloads\SRF_circulator%20(1A-4B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irosawa\Downloads\SRF_circulator%20(1A-4B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/>
              <a:t>S-parameters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'4A'!$B$2</c:f>
              <c:strCache>
                <c:ptCount val="1"/>
                <c:pt idx="0">
                  <c:v>S11[dB]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'4A'!$A$3:$A$65</c:f>
              <c:numCache>
                <c:formatCode>0.00_ </c:formatCode>
                <c:ptCount val="63"/>
                <c:pt idx="0">
                  <c:v>-3.71</c:v>
                </c:pt>
                <c:pt idx="1">
                  <c:v>-3.02</c:v>
                </c:pt>
                <c:pt idx="2">
                  <c:v>-2.02</c:v>
                </c:pt>
                <c:pt idx="3">
                  <c:v>-0.98</c:v>
                </c:pt>
                <c:pt idx="4">
                  <c:v>0.06</c:v>
                </c:pt>
                <c:pt idx="5">
                  <c:v>0.98</c:v>
                </c:pt>
                <c:pt idx="6">
                  <c:v>1.5</c:v>
                </c:pt>
                <c:pt idx="7">
                  <c:v>1.62</c:v>
                </c:pt>
                <c:pt idx="8">
                  <c:v>1.7</c:v>
                </c:pt>
                <c:pt idx="9">
                  <c:v>1.81</c:v>
                </c:pt>
                <c:pt idx="10">
                  <c:v>1.9</c:v>
                </c:pt>
                <c:pt idx="11">
                  <c:v>1.98</c:v>
                </c:pt>
                <c:pt idx="12">
                  <c:v>2.1</c:v>
                </c:pt>
                <c:pt idx="13">
                  <c:v>2.2999999999999998</c:v>
                </c:pt>
                <c:pt idx="14">
                  <c:v>2.5</c:v>
                </c:pt>
                <c:pt idx="15">
                  <c:v>2.7</c:v>
                </c:pt>
                <c:pt idx="16">
                  <c:v>2.9</c:v>
                </c:pt>
                <c:pt idx="17">
                  <c:v>3.02</c:v>
                </c:pt>
                <c:pt idx="18">
                  <c:v>3.04</c:v>
                </c:pt>
                <c:pt idx="19">
                  <c:v>3.1</c:v>
                </c:pt>
                <c:pt idx="20">
                  <c:v>3.22</c:v>
                </c:pt>
                <c:pt idx="21">
                  <c:v>3.3</c:v>
                </c:pt>
              </c:numCache>
            </c:numRef>
          </c:xVal>
          <c:yVal>
            <c:numRef>
              <c:f>'4A'!$B$3:$B$65</c:f>
              <c:numCache>
                <c:formatCode>0.0000_ </c:formatCode>
                <c:ptCount val="63"/>
                <c:pt idx="0">
                  <c:v>-0.80449999999999999</c:v>
                </c:pt>
                <c:pt idx="1">
                  <c:v>-2.653</c:v>
                </c:pt>
                <c:pt idx="2">
                  <c:v>-2.3140000000000001</c:v>
                </c:pt>
                <c:pt idx="3">
                  <c:v>-4.8120000000000003</c:v>
                </c:pt>
                <c:pt idx="4">
                  <c:v>-9.4670000000000005</c:v>
                </c:pt>
                <c:pt idx="5">
                  <c:v>-16.72</c:v>
                </c:pt>
                <c:pt idx="6">
                  <c:v>-24.66</c:v>
                </c:pt>
                <c:pt idx="7">
                  <c:v>-27.92</c:v>
                </c:pt>
                <c:pt idx="8">
                  <c:v>-30.39</c:v>
                </c:pt>
                <c:pt idx="9">
                  <c:v>-34.72</c:v>
                </c:pt>
                <c:pt idx="10">
                  <c:v>-34.840000000000003</c:v>
                </c:pt>
                <c:pt idx="11">
                  <c:v>-32.229999999999997</c:v>
                </c:pt>
                <c:pt idx="12">
                  <c:v>-28.21</c:v>
                </c:pt>
                <c:pt idx="13">
                  <c:v>-23.42</c:v>
                </c:pt>
                <c:pt idx="14">
                  <c:v>-20.25</c:v>
                </c:pt>
                <c:pt idx="15">
                  <c:v>-17.760000000000002</c:v>
                </c:pt>
                <c:pt idx="16">
                  <c:v>-15.94</c:v>
                </c:pt>
                <c:pt idx="17">
                  <c:v>-14.94</c:v>
                </c:pt>
                <c:pt idx="18">
                  <c:v>-14.8</c:v>
                </c:pt>
                <c:pt idx="19">
                  <c:v>-14.68</c:v>
                </c:pt>
                <c:pt idx="20">
                  <c:v>-13.72</c:v>
                </c:pt>
                <c:pt idx="21">
                  <c:v>-13.21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7C-4D77-9D58-79F8AA15F6C9}"/>
            </c:ext>
          </c:extLst>
        </c:ser>
        <c:ser>
          <c:idx val="1"/>
          <c:order val="1"/>
          <c:tx>
            <c:strRef>
              <c:f>'4A'!$C$2</c:f>
              <c:strCache>
                <c:ptCount val="1"/>
                <c:pt idx="0">
                  <c:v>S12[dB]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'4A'!$A$3:$A$65</c:f>
              <c:numCache>
                <c:formatCode>0.00_ </c:formatCode>
                <c:ptCount val="63"/>
                <c:pt idx="0">
                  <c:v>-3.71</c:v>
                </c:pt>
                <c:pt idx="1">
                  <c:v>-3.02</c:v>
                </c:pt>
                <c:pt idx="2">
                  <c:v>-2.02</c:v>
                </c:pt>
                <c:pt idx="3">
                  <c:v>-0.98</c:v>
                </c:pt>
                <c:pt idx="4">
                  <c:v>0.06</c:v>
                </c:pt>
                <c:pt idx="5">
                  <c:v>0.98</c:v>
                </c:pt>
                <c:pt idx="6">
                  <c:v>1.5</c:v>
                </c:pt>
                <c:pt idx="7">
                  <c:v>1.62</c:v>
                </c:pt>
                <c:pt idx="8">
                  <c:v>1.7</c:v>
                </c:pt>
                <c:pt idx="9">
                  <c:v>1.81</c:v>
                </c:pt>
                <c:pt idx="10">
                  <c:v>1.9</c:v>
                </c:pt>
                <c:pt idx="11">
                  <c:v>1.98</c:v>
                </c:pt>
                <c:pt idx="12">
                  <c:v>2.1</c:v>
                </c:pt>
                <c:pt idx="13">
                  <c:v>2.2999999999999998</c:v>
                </c:pt>
                <c:pt idx="14">
                  <c:v>2.5</c:v>
                </c:pt>
                <c:pt idx="15">
                  <c:v>2.7</c:v>
                </c:pt>
                <c:pt idx="16">
                  <c:v>2.9</c:v>
                </c:pt>
                <c:pt idx="17">
                  <c:v>3.02</c:v>
                </c:pt>
                <c:pt idx="18">
                  <c:v>3.04</c:v>
                </c:pt>
                <c:pt idx="19">
                  <c:v>3.1</c:v>
                </c:pt>
                <c:pt idx="20">
                  <c:v>3.22</c:v>
                </c:pt>
                <c:pt idx="21">
                  <c:v>3.3</c:v>
                </c:pt>
              </c:numCache>
            </c:numRef>
          </c:xVal>
          <c:yVal>
            <c:numRef>
              <c:f>'4A'!$C$3:$C$65</c:f>
              <c:numCache>
                <c:formatCode>0.0000_ </c:formatCode>
                <c:ptCount val="63"/>
                <c:pt idx="0">
                  <c:v>-12.33</c:v>
                </c:pt>
                <c:pt idx="1">
                  <c:v>-7.8070000000000004</c:v>
                </c:pt>
                <c:pt idx="2">
                  <c:v>-8.8409999999999993</c:v>
                </c:pt>
                <c:pt idx="3">
                  <c:v>-7.6619999999999999</c:v>
                </c:pt>
                <c:pt idx="4">
                  <c:v>-8.1180000000000003</c:v>
                </c:pt>
                <c:pt idx="5">
                  <c:v>-10.28</c:v>
                </c:pt>
                <c:pt idx="6">
                  <c:v>-12.52</c:v>
                </c:pt>
                <c:pt idx="7">
                  <c:v>-13.14</c:v>
                </c:pt>
                <c:pt idx="8">
                  <c:v>-13.62</c:v>
                </c:pt>
                <c:pt idx="9">
                  <c:v>-14.39</c:v>
                </c:pt>
                <c:pt idx="10">
                  <c:v>-14.95</c:v>
                </c:pt>
                <c:pt idx="11">
                  <c:v>-15.56</c:v>
                </c:pt>
                <c:pt idx="12">
                  <c:v>-16.559999999999999</c:v>
                </c:pt>
                <c:pt idx="13">
                  <c:v>-18.559999999999999</c:v>
                </c:pt>
                <c:pt idx="14">
                  <c:v>-21.19</c:v>
                </c:pt>
                <c:pt idx="15">
                  <c:v>-24.78</c:v>
                </c:pt>
                <c:pt idx="16">
                  <c:v>-28.61</c:v>
                </c:pt>
                <c:pt idx="17">
                  <c:v>-29.39</c:v>
                </c:pt>
                <c:pt idx="18">
                  <c:v>-29.22</c:v>
                </c:pt>
                <c:pt idx="19">
                  <c:v>-29.3</c:v>
                </c:pt>
                <c:pt idx="20">
                  <c:v>-27.35</c:v>
                </c:pt>
                <c:pt idx="21">
                  <c:v>-25.38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67C-4D77-9D58-79F8AA15F6C9}"/>
            </c:ext>
          </c:extLst>
        </c:ser>
        <c:ser>
          <c:idx val="2"/>
          <c:order val="2"/>
          <c:tx>
            <c:strRef>
              <c:f>'4A'!$D$2</c:f>
              <c:strCache>
                <c:ptCount val="1"/>
                <c:pt idx="0">
                  <c:v>S21[dB]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'4A'!$A$3:$A$65</c:f>
              <c:numCache>
                <c:formatCode>0.00_ </c:formatCode>
                <c:ptCount val="63"/>
                <c:pt idx="0">
                  <c:v>-3.71</c:v>
                </c:pt>
                <c:pt idx="1">
                  <c:v>-3.02</c:v>
                </c:pt>
                <c:pt idx="2">
                  <c:v>-2.02</c:v>
                </c:pt>
                <c:pt idx="3">
                  <c:v>-0.98</c:v>
                </c:pt>
                <c:pt idx="4">
                  <c:v>0.06</c:v>
                </c:pt>
                <c:pt idx="5">
                  <c:v>0.98</c:v>
                </c:pt>
                <c:pt idx="6">
                  <c:v>1.5</c:v>
                </c:pt>
                <c:pt idx="7">
                  <c:v>1.62</c:v>
                </c:pt>
                <c:pt idx="8">
                  <c:v>1.7</c:v>
                </c:pt>
                <c:pt idx="9">
                  <c:v>1.81</c:v>
                </c:pt>
                <c:pt idx="10">
                  <c:v>1.9</c:v>
                </c:pt>
                <c:pt idx="11">
                  <c:v>1.98</c:v>
                </c:pt>
                <c:pt idx="12">
                  <c:v>2.1</c:v>
                </c:pt>
                <c:pt idx="13">
                  <c:v>2.2999999999999998</c:v>
                </c:pt>
                <c:pt idx="14">
                  <c:v>2.5</c:v>
                </c:pt>
                <c:pt idx="15">
                  <c:v>2.7</c:v>
                </c:pt>
                <c:pt idx="16">
                  <c:v>2.9</c:v>
                </c:pt>
                <c:pt idx="17">
                  <c:v>3.02</c:v>
                </c:pt>
                <c:pt idx="18">
                  <c:v>3.04</c:v>
                </c:pt>
                <c:pt idx="19">
                  <c:v>3.1</c:v>
                </c:pt>
                <c:pt idx="20">
                  <c:v>3.22</c:v>
                </c:pt>
                <c:pt idx="21">
                  <c:v>3.3</c:v>
                </c:pt>
              </c:numCache>
            </c:numRef>
          </c:xVal>
          <c:yVal>
            <c:numRef>
              <c:f>'4A'!$D$3:$D$65</c:f>
              <c:numCache>
                <c:formatCode>0.0000_ </c:formatCode>
                <c:ptCount val="63"/>
                <c:pt idx="0">
                  <c:v>-10.73</c:v>
                </c:pt>
                <c:pt idx="1">
                  <c:v>-14.17</c:v>
                </c:pt>
                <c:pt idx="2">
                  <c:v>-5.6340000000000003</c:v>
                </c:pt>
                <c:pt idx="3">
                  <c:v>-3.0059999999999998</c:v>
                </c:pt>
                <c:pt idx="4">
                  <c:v>-1.333</c:v>
                </c:pt>
                <c:pt idx="5">
                  <c:v>-0.55620000000000003</c:v>
                </c:pt>
                <c:pt idx="6">
                  <c:v>-0.3196</c:v>
                </c:pt>
                <c:pt idx="7">
                  <c:v>-0.28299999999999997</c:v>
                </c:pt>
                <c:pt idx="8">
                  <c:v>-0.25900000000000001</c:v>
                </c:pt>
                <c:pt idx="9">
                  <c:v>-0.23119999999999999</c:v>
                </c:pt>
                <c:pt idx="10">
                  <c:v>-0.21729999999999999</c:v>
                </c:pt>
                <c:pt idx="11">
                  <c:v>-0.2024</c:v>
                </c:pt>
                <c:pt idx="12">
                  <c:v>-0.18529999999999999</c:v>
                </c:pt>
                <c:pt idx="13">
                  <c:v>-0.17369999999999999</c:v>
                </c:pt>
                <c:pt idx="14">
                  <c:v>-0.17780000000000001</c:v>
                </c:pt>
                <c:pt idx="15">
                  <c:v>-0.20039999999999999</c:v>
                </c:pt>
                <c:pt idx="16">
                  <c:v>-0.2389</c:v>
                </c:pt>
                <c:pt idx="17">
                  <c:v>-0.27179999999999999</c:v>
                </c:pt>
                <c:pt idx="18">
                  <c:v>-0.27800000000000002</c:v>
                </c:pt>
                <c:pt idx="19">
                  <c:v>-0.28489999999999999</c:v>
                </c:pt>
                <c:pt idx="20">
                  <c:v>-0.33110000000000001</c:v>
                </c:pt>
                <c:pt idx="21">
                  <c:v>-0.36430000000000001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67C-4D77-9D58-79F8AA15F6C9}"/>
            </c:ext>
          </c:extLst>
        </c:ser>
        <c:ser>
          <c:idx val="3"/>
          <c:order val="3"/>
          <c:tx>
            <c:strRef>
              <c:f>'4A'!$E$2</c:f>
              <c:strCache>
                <c:ptCount val="1"/>
                <c:pt idx="0">
                  <c:v>S22[dB]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'4A'!$A$3:$A$65</c:f>
              <c:numCache>
                <c:formatCode>0.00_ </c:formatCode>
                <c:ptCount val="63"/>
                <c:pt idx="0">
                  <c:v>-3.71</c:v>
                </c:pt>
                <c:pt idx="1">
                  <c:v>-3.02</c:v>
                </c:pt>
                <c:pt idx="2">
                  <c:v>-2.02</c:v>
                </c:pt>
                <c:pt idx="3">
                  <c:v>-0.98</c:v>
                </c:pt>
                <c:pt idx="4">
                  <c:v>0.06</c:v>
                </c:pt>
                <c:pt idx="5">
                  <c:v>0.98</c:v>
                </c:pt>
                <c:pt idx="6">
                  <c:v>1.5</c:v>
                </c:pt>
                <c:pt idx="7">
                  <c:v>1.62</c:v>
                </c:pt>
                <c:pt idx="8">
                  <c:v>1.7</c:v>
                </c:pt>
                <c:pt idx="9">
                  <c:v>1.81</c:v>
                </c:pt>
                <c:pt idx="10">
                  <c:v>1.9</c:v>
                </c:pt>
                <c:pt idx="11">
                  <c:v>1.98</c:v>
                </c:pt>
                <c:pt idx="12">
                  <c:v>2.1</c:v>
                </c:pt>
                <c:pt idx="13">
                  <c:v>2.2999999999999998</c:v>
                </c:pt>
                <c:pt idx="14">
                  <c:v>2.5</c:v>
                </c:pt>
                <c:pt idx="15">
                  <c:v>2.7</c:v>
                </c:pt>
                <c:pt idx="16">
                  <c:v>2.9</c:v>
                </c:pt>
                <c:pt idx="17">
                  <c:v>3.02</c:v>
                </c:pt>
                <c:pt idx="18">
                  <c:v>3.04</c:v>
                </c:pt>
                <c:pt idx="19">
                  <c:v>3.1</c:v>
                </c:pt>
                <c:pt idx="20">
                  <c:v>3.22</c:v>
                </c:pt>
                <c:pt idx="21">
                  <c:v>3.3</c:v>
                </c:pt>
              </c:numCache>
            </c:numRef>
          </c:xVal>
          <c:yVal>
            <c:numRef>
              <c:f>'4A'!$E$3:$E$65</c:f>
              <c:numCache>
                <c:formatCode>0.0000_ </c:formatCode>
                <c:ptCount val="63"/>
                <c:pt idx="0">
                  <c:v>-0.71719999999999995</c:v>
                </c:pt>
                <c:pt idx="1">
                  <c:v>-2.1150000000000002</c:v>
                </c:pt>
                <c:pt idx="2">
                  <c:v>-2.0840000000000001</c:v>
                </c:pt>
                <c:pt idx="3">
                  <c:v>-4.17</c:v>
                </c:pt>
                <c:pt idx="4">
                  <c:v>-7.5069999999999997</c:v>
                </c:pt>
                <c:pt idx="5">
                  <c:v>-11.12</c:v>
                </c:pt>
                <c:pt idx="6">
                  <c:v>-13.55</c:v>
                </c:pt>
                <c:pt idx="7">
                  <c:v>-14.17</c:v>
                </c:pt>
                <c:pt idx="8">
                  <c:v>-14.64</c:v>
                </c:pt>
                <c:pt idx="9">
                  <c:v>-15.37</c:v>
                </c:pt>
                <c:pt idx="10">
                  <c:v>-15.91</c:v>
                </c:pt>
                <c:pt idx="11">
                  <c:v>-16.5</c:v>
                </c:pt>
                <c:pt idx="12">
                  <c:v>-17.46</c:v>
                </c:pt>
                <c:pt idx="13">
                  <c:v>-19.420000000000002</c:v>
                </c:pt>
                <c:pt idx="14">
                  <c:v>-21.95</c:v>
                </c:pt>
                <c:pt idx="15">
                  <c:v>-25.26</c:v>
                </c:pt>
                <c:pt idx="16">
                  <c:v>-27.19</c:v>
                </c:pt>
                <c:pt idx="17">
                  <c:v>-26.25</c:v>
                </c:pt>
                <c:pt idx="18">
                  <c:v>-25.89</c:v>
                </c:pt>
                <c:pt idx="19">
                  <c:v>-25.85</c:v>
                </c:pt>
                <c:pt idx="20">
                  <c:v>-23.59</c:v>
                </c:pt>
                <c:pt idx="21">
                  <c:v>-21.93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67C-4D77-9D58-79F8AA15F6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3056943"/>
        <c:axId val="263057359"/>
      </c:scatterChart>
      <c:valAx>
        <c:axId val="263056943"/>
        <c:scaling>
          <c:orientation val="minMax"/>
          <c:min val="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_ 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3057359"/>
        <c:crosses val="autoZero"/>
        <c:crossBetween val="midCat"/>
      </c:valAx>
      <c:valAx>
        <c:axId val="263057359"/>
        <c:scaling>
          <c:orientation val="minMax"/>
          <c:min val="-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_ 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3056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/>
              <a:t>S-parameters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'4B'!$B$2</c:f>
              <c:strCache>
                <c:ptCount val="1"/>
                <c:pt idx="0">
                  <c:v>S11[dB]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'4B'!$A$3:$A$65</c:f>
              <c:numCache>
                <c:formatCode>0.00_ </c:formatCode>
                <c:ptCount val="63"/>
                <c:pt idx="0">
                  <c:v>-3.67</c:v>
                </c:pt>
                <c:pt idx="1">
                  <c:v>-2.97</c:v>
                </c:pt>
                <c:pt idx="2">
                  <c:v>-1.98</c:v>
                </c:pt>
                <c:pt idx="3">
                  <c:v>-0.98</c:v>
                </c:pt>
                <c:pt idx="4">
                  <c:v>0.01</c:v>
                </c:pt>
                <c:pt idx="5">
                  <c:v>0.98</c:v>
                </c:pt>
                <c:pt idx="6">
                  <c:v>1.5</c:v>
                </c:pt>
                <c:pt idx="7">
                  <c:v>1.7</c:v>
                </c:pt>
                <c:pt idx="8">
                  <c:v>1.79</c:v>
                </c:pt>
                <c:pt idx="9">
                  <c:v>1.9</c:v>
                </c:pt>
                <c:pt idx="10">
                  <c:v>1.99</c:v>
                </c:pt>
                <c:pt idx="11">
                  <c:v>2.11</c:v>
                </c:pt>
                <c:pt idx="12">
                  <c:v>2.19</c:v>
                </c:pt>
                <c:pt idx="13">
                  <c:v>2.2999999999999998</c:v>
                </c:pt>
                <c:pt idx="14">
                  <c:v>2.39</c:v>
                </c:pt>
                <c:pt idx="15">
                  <c:v>2.5</c:v>
                </c:pt>
                <c:pt idx="16">
                  <c:v>2.7</c:v>
                </c:pt>
                <c:pt idx="17">
                  <c:v>2.99</c:v>
                </c:pt>
                <c:pt idx="18">
                  <c:v>3.61</c:v>
                </c:pt>
              </c:numCache>
            </c:numRef>
          </c:xVal>
          <c:yVal>
            <c:numRef>
              <c:f>'4B'!$B$3:$B$65</c:f>
              <c:numCache>
                <c:formatCode>0.0000_ </c:formatCode>
                <c:ptCount val="63"/>
                <c:pt idx="0">
                  <c:v>-1.0900000000000001</c:v>
                </c:pt>
                <c:pt idx="1">
                  <c:v>-1.694</c:v>
                </c:pt>
                <c:pt idx="2">
                  <c:v>-3.5680000000000001</c:v>
                </c:pt>
                <c:pt idx="3">
                  <c:v>-7.2130000000000001</c:v>
                </c:pt>
                <c:pt idx="4">
                  <c:v>-13</c:v>
                </c:pt>
                <c:pt idx="5">
                  <c:v>-19.059999999999999</c:v>
                </c:pt>
                <c:pt idx="6">
                  <c:v>-22.99</c:v>
                </c:pt>
                <c:pt idx="7">
                  <c:v>-23.97</c:v>
                </c:pt>
                <c:pt idx="8">
                  <c:v>-24.24</c:v>
                </c:pt>
                <c:pt idx="9">
                  <c:v>-23.99</c:v>
                </c:pt>
                <c:pt idx="10">
                  <c:v>-23.64</c:v>
                </c:pt>
                <c:pt idx="11">
                  <c:v>-22.53</c:v>
                </c:pt>
                <c:pt idx="12">
                  <c:v>-21.68</c:v>
                </c:pt>
                <c:pt idx="13">
                  <c:v>-20.37</c:v>
                </c:pt>
                <c:pt idx="14">
                  <c:v>-19.55</c:v>
                </c:pt>
                <c:pt idx="15">
                  <c:v>-18.27</c:v>
                </c:pt>
                <c:pt idx="16">
                  <c:v>-16.12</c:v>
                </c:pt>
                <c:pt idx="17">
                  <c:v>-13.58</c:v>
                </c:pt>
                <c:pt idx="18">
                  <c:v>-8.9770000000000003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D8E-46E2-94C0-849EC635E4FA}"/>
            </c:ext>
          </c:extLst>
        </c:ser>
        <c:ser>
          <c:idx val="1"/>
          <c:order val="1"/>
          <c:tx>
            <c:strRef>
              <c:f>'4B'!$C$2</c:f>
              <c:strCache>
                <c:ptCount val="1"/>
                <c:pt idx="0">
                  <c:v>S12[dB]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'4B'!$A$3:$A$65</c:f>
              <c:numCache>
                <c:formatCode>0.00_ </c:formatCode>
                <c:ptCount val="63"/>
                <c:pt idx="0">
                  <c:v>-3.67</c:v>
                </c:pt>
                <c:pt idx="1">
                  <c:v>-2.97</c:v>
                </c:pt>
                <c:pt idx="2">
                  <c:v>-1.98</c:v>
                </c:pt>
                <c:pt idx="3">
                  <c:v>-0.98</c:v>
                </c:pt>
                <c:pt idx="4">
                  <c:v>0.01</c:v>
                </c:pt>
                <c:pt idx="5">
                  <c:v>0.98</c:v>
                </c:pt>
                <c:pt idx="6">
                  <c:v>1.5</c:v>
                </c:pt>
                <c:pt idx="7">
                  <c:v>1.7</c:v>
                </c:pt>
                <c:pt idx="8">
                  <c:v>1.79</c:v>
                </c:pt>
                <c:pt idx="9">
                  <c:v>1.9</c:v>
                </c:pt>
                <c:pt idx="10">
                  <c:v>1.99</c:v>
                </c:pt>
                <c:pt idx="11">
                  <c:v>2.11</c:v>
                </c:pt>
                <c:pt idx="12">
                  <c:v>2.19</c:v>
                </c:pt>
                <c:pt idx="13">
                  <c:v>2.2999999999999998</c:v>
                </c:pt>
                <c:pt idx="14">
                  <c:v>2.39</c:v>
                </c:pt>
                <c:pt idx="15">
                  <c:v>2.5</c:v>
                </c:pt>
                <c:pt idx="16">
                  <c:v>2.7</c:v>
                </c:pt>
                <c:pt idx="17">
                  <c:v>2.99</c:v>
                </c:pt>
                <c:pt idx="18">
                  <c:v>3.61</c:v>
                </c:pt>
              </c:numCache>
            </c:numRef>
          </c:xVal>
          <c:yVal>
            <c:numRef>
              <c:f>'4B'!$C$3:$C$65</c:f>
              <c:numCache>
                <c:formatCode>0.0000_ </c:formatCode>
                <c:ptCount val="63"/>
                <c:pt idx="0">
                  <c:v>-11.68</c:v>
                </c:pt>
                <c:pt idx="1">
                  <c:v>-9.2390000000000008</c:v>
                </c:pt>
                <c:pt idx="2">
                  <c:v>-7.7709999999999999</c:v>
                </c:pt>
                <c:pt idx="3">
                  <c:v>-7.4729999999999999</c:v>
                </c:pt>
                <c:pt idx="4">
                  <c:v>-9.0960000000000001</c:v>
                </c:pt>
                <c:pt idx="5">
                  <c:v>-13.19</c:v>
                </c:pt>
                <c:pt idx="6">
                  <c:v>-17.55</c:v>
                </c:pt>
                <c:pt idx="7">
                  <c:v>-19.47</c:v>
                </c:pt>
                <c:pt idx="8">
                  <c:v>-20.95</c:v>
                </c:pt>
                <c:pt idx="9">
                  <c:v>-23.12</c:v>
                </c:pt>
                <c:pt idx="10">
                  <c:v>-24.29</c:v>
                </c:pt>
                <c:pt idx="11">
                  <c:v>-26.87</c:v>
                </c:pt>
                <c:pt idx="12">
                  <c:v>-28.35</c:v>
                </c:pt>
                <c:pt idx="13">
                  <c:v>-29.26</c:v>
                </c:pt>
                <c:pt idx="14">
                  <c:v>-28.46</c:v>
                </c:pt>
                <c:pt idx="15">
                  <c:v>-26.42</c:v>
                </c:pt>
                <c:pt idx="16">
                  <c:v>-22.44</c:v>
                </c:pt>
                <c:pt idx="17">
                  <c:v>-18.559999999999999</c:v>
                </c:pt>
                <c:pt idx="18">
                  <c:v>-13.43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D8E-46E2-94C0-849EC635E4FA}"/>
            </c:ext>
          </c:extLst>
        </c:ser>
        <c:ser>
          <c:idx val="2"/>
          <c:order val="2"/>
          <c:tx>
            <c:strRef>
              <c:f>'4B'!$D$2</c:f>
              <c:strCache>
                <c:ptCount val="1"/>
                <c:pt idx="0">
                  <c:v>S21[dB]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'4B'!$A$3:$A$65</c:f>
              <c:numCache>
                <c:formatCode>0.00_ </c:formatCode>
                <c:ptCount val="63"/>
                <c:pt idx="0">
                  <c:v>-3.67</c:v>
                </c:pt>
                <c:pt idx="1">
                  <c:v>-2.97</c:v>
                </c:pt>
                <c:pt idx="2">
                  <c:v>-1.98</c:v>
                </c:pt>
                <c:pt idx="3">
                  <c:v>-0.98</c:v>
                </c:pt>
                <c:pt idx="4">
                  <c:v>0.01</c:v>
                </c:pt>
                <c:pt idx="5">
                  <c:v>0.98</c:v>
                </c:pt>
                <c:pt idx="6">
                  <c:v>1.5</c:v>
                </c:pt>
                <c:pt idx="7">
                  <c:v>1.7</c:v>
                </c:pt>
                <c:pt idx="8">
                  <c:v>1.79</c:v>
                </c:pt>
                <c:pt idx="9">
                  <c:v>1.9</c:v>
                </c:pt>
                <c:pt idx="10">
                  <c:v>1.99</c:v>
                </c:pt>
                <c:pt idx="11">
                  <c:v>2.11</c:v>
                </c:pt>
                <c:pt idx="12">
                  <c:v>2.19</c:v>
                </c:pt>
                <c:pt idx="13">
                  <c:v>2.2999999999999998</c:v>
                </c:pt>
                <c:pt idx="14">
                  <c:v>2.39</c:v>
                </c:pt>
                <c:pt idx="15">
                  <c:v>2.5</c:v>
                </c:pt>
                <c:pt idx="16">
                  <c:v>2.7</c:v>
                </c:pt>
                <c:pt idx="17">
                  <c:v>2.99</c:v>
                </c:pt>
                <c:pt idx="18">
                  <c:v>3.61</c:v>
                </c:pt>
              </c:numCache>
            </c:numRef>
          </c:xVal>
          <c:yVal>
            <c:numRef>
              <c:f>'4B'!$D$3:$D$65</c:f>
              <c:numCache>
                <c:formatCode>0.0000_ </c:formatCode>
                <c:ptCount val="63"/>
                <c:pt idx="0">
                  <c:v>-9.1159999999999997</c:v>
                </c:pt>
                <c:pt idx="1">
                  <c:v>-6.6609999999999996</c:v>
                </c:pt>
                <c:pt idx="2">
                  <c:v>-3.9329999999999998</c:v>
                </c:pt>
                <c:pt idx="3">
                  <c:v>-1.8979999999999999</c:v>
                </c:pt>
                <c:pt idx="4">
                  <c:v>-0.7651</c:v>
                </c:pt>
                <c:pt idx="5">
                  <c:v>-0.28439999999999999</c:v>
                </c:pt>
                <c:pt idx="6">
                  <c:v>-0.16170000000000001</c:v>
                </c:pt>
                <c:pt idx="7">
                  <c:v>-0.1431</c:v>
                </c:pt>
                <c:pt idx="8">
                  <c:v>-0.13739999999999999</c:v>
                </c:pt>
                <c:pt idx="9">
                  <c:v>-0.13600000000000001</c:v>
                </c:pt>
                <c:pt idx="10">
                  <c:v>-0.13880000000000001</c:v>
                </c:pt>
                <c:pt idx="11">
                  <c:v>-0.14899999999999999</c:v>
                </c:pt>
                <c:pt idx="12">
                  <c:v>-0.15690000000000001</c:v>
                </c:pt>
                <c:pt idx="13">
                  <c:v>-0.1754</c:v>
                </c:pt>
                <c:pt idx="14">
                  <c:v>-0.19189999999999999</c:v>
                </c:pt>
                <c:pt idx="15">
                  <c:v>-0.22339999999999999</c:v>
                </c:pt>
                <c:pt idx="16">
                  <c:v>-0.30009999999999998</c:v>
                </c:pt>
                <c:pt idx="17">
                  <c:v>-0.44829999999999998</c:v>
                </c:pt>
                <c:pt idx="18">
                  <c:v>-1.0489999999999999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D8E-46E2-94C0-849EC635E4FA}"/>
            </c:ext>
          </c:extLst>
        </c:ser>
        <c:ser>
          <c:idx val="3"/>
          <c:order val="3"/>
          <c:tx>
            <c:strRef>
              <c:f>'4B'!$E$2</c:f>
              <c:strCache>
                <c:ptCount val="1"/>
                <c:pt idx="0">
                  <c:v>S22[dB]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'4B'!$A$3:$A$65</c:f>
              <c:numCache>
                <c:formatCode>0.00_ </c:formatCode>
                <c:ptCount val="63"/>
                <c:pt idx="0">
                  <c:v>-3.67</c:v>
                </c:pt>
                <c:pt idx="1">
                  <c:v>-2.97</c:v>
                </c:pt>
                <c:pt idx="2">
                  <c:v>-1.98</c:v>
                </c:pt>
                <c:pt idx="3">
                  <c:v>-0.98</c:v>
                </c:pt>
                <c:pt idx="4">
                  <c:v>0.01</c:v>
                </c:pt>
                <c:pt idx="5">
                  <c:v>0.98</c:v>
                </c:pt>
                <c:pt idx="6">
                  <c:v>1.5</c:v>
                </c:pt>
                <c:pt idx="7">
                  <c:v>1.7</c:v>
                </c:pt>
                <c:pt idx="8">
                  <c:v>1.79</c:v>
                </c:pt>
                <c:pt idx="9">
                  <c:v>1.9</c:v>
                </c:pt>
                <c:pt idx="10">
                  <c:v>1.99</c:v>
                </c:pt>
                <c:pt idx="11">
                  <c:v>2.11</c:v>
                </c:pt>
                <c:pt idx="12">
                  <c:v>2.19</c:v>
                </c:pt>
                <c:pt idx="13">
                  <c:v>2.2999999999999998</c:v>
                </c:pt>
                <c:pt idx="14">
                  <c:v>2.39</c:v>
                </c:pt>
                <c:pt idx="15">
                  <c:v>2.5</c:v>
                </c:pt>
                <c:pt idx="16">
                  <c:v>2.7</c:v>
                </c:pt>
                <c:pt idx="17">
                  <c:v>2.99</c:v>
                </c:pt>
                <c:pt idx="18">
                  <c:v>3.61</c:v>
                </c:pt>
              </c:numCache>
            </c:numRef>
          </c:xVal>
          <c:yVal>
            <c:numRef>
              <c:f>'4B'!$E$3:$E$65</c:f>
              <c:numCache>
                <c:formatCode>0.0000_ </c:formatCode>
                <c:ptCount val="63"/>
                <c:pt idx="0">
                  <c:v>-0.97019999999999995</c:v>
                </c:pt>
                <c:pt idx="1">
                  <c:v>-1.6060000000000001</c:v>
                </c:pt>
                <c:pt idx="2">
                  <c:v>-3.3279999999999998</c:v>
                </c:pt>
                <c:pt idx="3">
                  <c:v>-6.625</c:v>
                </c:pt>
                <c:pt idx="4">
                  <c:v>-11.56</c:v>
                </c:pt>
                <c:pt idx="5">
                  <c:v>-17.18</c:v>
                </c:pt>
                <c:pt idx="6">
                  <c:v>-22.64</c:v>
                </c:pt>
                <c:pt idx="7">
                  <c:v>-25.48</c:v>
                </c:pt>
                <c:pt idx="8">
                  <c:v>-27.74</c:v>
                </c:pt>
                <c:pt idx="9">
                  <c:v>-30.46</c:v>
                </c:pt>
                <c:pt idx="10">
                  <c:v>-31.05</c:v>
                </c:pt>
                <c:pt idx="11">
                  <c:v>-29.3</c:v>
                </c:pt>
                <c:pt idx="12">
                  <c:v>-27.36</c:v>
                </c:pt>
                <c:pt idx="13">
                  <c:v>-24.57</c:v>
                </c:pt>
                <c:pt idx="14">
                  <c:v>-22.79</c:v>
                </c:pt>
                <c:pt idx="15">
                  <c:v>-20.67</c:v>
                </c:pt>
                <c:pt idx="16">
                  <c:v>-17.57</c:v>
                </c:pt>
                <c:pt idx="17">
                  <c:v>-14.42</c:v>
                </c:pt>
                <c:pt idx="18">
                  <c:v>-9.266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D8E-46E2-94C0-849EC635E4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3056943"/>
        <c:axId val="263057359"/>
      </c:scatterChart>
      <c:valAx>
        <c:axId val="263056943"/>
        <c:scaling>
          <c:orientation val="minMax"/>
          <c:min val="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_ 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3057359"/>
        <c:crosses val="autoZero"/>
        <c:crossBetween val="midCat"/>
      </c:valAx>
      <c:valAx>
        <c:axId val="263057359"/>
        <c:scaling>
          <c:orientation val="minMax"/>
          <c:min val="-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_ 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3056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S-parameters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'3A'!$B$2</c:f>
              <c:strCache>
                <c:ptCount val="1"/>
                <c:pt idx="0">
                  <c:v>S11[dB]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'3A'!$A$3:$A$64</c:f>
              <c:numCache>
                <c:formatCode>0.00_ </c:formatCode>
                <c:ptCount val="62"/>
                <c:pt idx="0">
                  <c:v>-4</c:v>
                </c:pt>
                <c:pt idx="1">
                  <c:v>-3.01</c:v>
                </c:pt>
                <c:pt idx="2">
                  <c:v>-1.98</c:v>
                </c:pt>
                <c:pt idx="3">
                  <c:v>-0.98</c:v>
                </c:pt>
                <c:pt idx="4">
                  <c:v>0</c:v>
                </c:pt>
                <c:pt idx="5">
                  <c:v>0.98</c:v>
                </c:pt>
                <c:pt idx="6">
                  <c:v>1.22</c:v>
                </c:pt>
                <c:pt idx="7">
                  <c:v>1.38</c:v>
                </c:pt>
                <c:pt idx="8">
                  <c:v>1.58</c:v>
                </c:pt>
                <c:pt idx="9">
                  <c:v>1.7</c:v>
                </c:pt>
                <c:pt idx="10">
                  <c:v>1.82</c:v>
                </c:pt>
                <c:pt idx="11">
                  <c:v>1.9</c:v>
                </c:pt>
                <c:pt idx="12">
                  <c:v>2.02</c:v>
                </c:pt>
                <c:pt idx="13">
                  <c:v>2.1</c:v>
                </c:pt>
                <c:pt idx="14">
                  <c:v>2.2200000000000002</c:v>
                </c:pt>
                <c:pt idx="15">
                  <c:v>2.2999999999999998</c:v>
                </c:pt>
                <c:pt idx="16">
                  <c:v>2.42</c:v>
                </c:pt>
                <c:pt idx="17">
                  <c:v>2.62</c:v>
                </c:pt>
                <c:pt idx="18">
                  <c:v>2.82</c:v>
                </c:pt>
                <c:pt idx="19">
                  <c:v>3.02</c:v>
                </c:pt>
                <c:pt idx="20">
                  <c:v>3.49</c:v>
                </c:pt>
                <c:pt idx="21">
                  <c:v>3.9</c:v>
                </c:pt>
              </c:numCache>
            </c:numRef>
          </c:xVal>
          <c:yVal>
            <c:numRef>
              <c:f>'3A'!$B$3:$B$64</c:f>
              <c:numCache>
                <c:formatCode>0.0000_ </c:formatCode>
                <c:ptCount val="62"/>
                <c:pt idx="0">
                  <c:v>-2.6939000000000002</c:v>
                </c:pt>
                <c:pt idx="1">
                  <c:v>-4.3167999999999997</c:v>
                </c:pt>
                <c:pt idx="2">
                  <c:v>-7.1989999999999998</c:v>
                </c:pt>
                <c:pt idx="3">
                  <c:v>-10.909000000000001</c:v>
                </c:pt>
                <c:pt idx="4">
                  <c:v>-15.494999999999999</c:v>
                </c:pt>
                <c:pt idx="5">
                  <c:v>-23.370999999999999</c:v>
                </c:pt>
                <c:pt idx="6">
                  <c:v>-26.116</c:v>
                </c:pt>
                <c:pt idx="7">
                  <c:v>-29.501999999999999</c:v>
                </c:pt>
                <c:pt idx="8">
                  <c:v>-37.381</c:v>
                </c:pt>
                <c:pt idx="9">
                  <c:v>-43.555</c:v>
                </c:pt>
                <c:pt idx="10">
                  <c:v>-35.645000000000003</c:v>
                </c:pt>
                <c:pt idx="11">
                  <c:v>-31.744</c:v>
                </c:pt>
                <c:pt idx="12">
                  <c:v>-27.986000000000001</c:v>
                </c:pt>
                <c:pt idx="13">
                  <c:v>-26.117000000000001</c:v>
                </c:pt>
                <c:pt idx="14">
                  <c:v>-23.774000000000001</c:v>
                </c:pt>
                <c:pt idx="15">
                  <c:v>-22.667000000000002</c:v>
                </c:pt>
                <c:pt idx="16">
                  <c:v>-21.026</c:v>
                </c:pt>
                <c:pt idx="17">
                  <c:v>-18.768000000000001</c:v>
                </c:pt>
                <c:pt idx="18">
                  <c:v>-16.902000000000001</c:v>
                </c:pt>
                <c:pt idx="19">
                  <c:v>-15.382</c:v>
                </c:pt>
                <c:pt idx="20">
                  <c:v>-12.444000000000001</c:v>
                </c:pt>
                <c:pt idx="21">
                  <c:v>-10.659000000000001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6C0-4504-9A9D-E8022A058958}"/>
            </c:ext>
          </c:extLst>
        </c:ser>
        <c:ser>
          <c:idx val="1"/>
          <c:order val="1"/>
          <c:tx>
            <c:strRef>
              <c:f>'3A'!$C$2</c:f>
              <c:strCache>
                <c:ptCount val="1"/>
                <c:pt idx="0">
                  <c:v>S12[dB]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'3A'!$A$3:$A$64</c:f>
              <c:numCache>
                <c:formatCode>0.00_ </c:formatCode>
                <c:ptCount val="62"/>
                <c:pt idx="0">
                  <c:v>-4</c:v>
                </c:pt>
                <c:pt idx="1">
                  <c:v>-3.01</c:v>
                </c:pt>
                <c:pt idx="2">
                  <c:v>-1.98</c:v>
                </c:pt>
                <c:pt idx="3">
                  <c:v>-0.98</c:v>
                </c:pt>
                <c:pt idx="4">
                  <c:v>0</c:v>
                </c:pt>
                <c:pt idx="5">
                  <c:v>0.98</c:v>
                </c:pt>
                <c:pt idx="6">
                  <c:v>1.22</c:v>
                </c:pt>
                <c:pt idx="7">
                  <c:v>1.38</c:v>
                </c:pt>
                <c:pt idx="8">
                  <c:v>1.58</c:v>
                </c:pt>
                <c:pt idx="9">
                  <c:v>1.7</c:v>
                </c:pt>
                <c:pt idx="10">
                  <c:v>1.82</c:v>
                </c:pt>
                <c:pt idx="11">
                  <c:v>1.9</c:v>
                </c:pt>
                <c:pt idx="12">
                  <c:v>2.02</c:v>
                </c:pt>
                <c:pt idx="13">
                  <c:v>2.1</c:v>
                </c:pt>
                <c:pt idx="14">
                  <c:v>2.2200000000000002</c:v>
                </c:pt>
                <c:pt idx="15">
                  <c:v>2.2999999999999998</c:v>
                </c:pt>
                <c:pt idx="16">
                  <c:v>2.42</c:v>
                </c:pt>
                <c:pt idx="17">
                  <c:v>2.62</c:v>
                </c:pt>
                <c:pt idx="18">
                  <c:v>2.82</c:v>
                </c:pt>
                <c:pt idx="19">
                  <c:v>3.02</c:v>
                </c:pt>
                <c:pt idx="20">
                  <c:v>3.49</c:v>
                </c:pt>
                <c:pt idx="21">
                  <c:v>3.9</c:v>
                </c:pt>
              </c:numCache>
            </c:numRef>
          </c:xVal>
          <c:yVal>
            <c:numRef>
              <c:f>'3A'!$C$3:$C$64</c:f>
              <c:numCache>
                <c:formatCode>0.0000_ </c:formatCode>
                <c:ptCount val="62"/>
                <c:pt idx="0">
                  <c:v>-10.324999999999999</c:v>
                </c:pt>
                <c:pt idx="1">
                  <c:v>-9.2177000000000007</c:v>
                </c:pt>
                <c:pt idx="2">
                  <c:v>-9.4038000000000004</c:v>
                </c:pt>
                <c:pt idx="3">
                  <c:v>-10.859</c:v>
                </c:pt>
                <c:pt idx="4">
                  <c:v>-13.874000000000001</c:v>
                </c:pt>
                <c:pt idx="5">
                  <c:v>-20.07</c:v>
                </c:pt>
                <c:pt idx="6">
                  <c:v>-21.995999999999999</c:v>
                </c:pt>
                <c:pt idx="7">
                  <c:v>-23.984999999999999</c:v>
                </c:pt>
                <c:pt idx="8">
                  <c:v>-27.324000000000002</c:v>
                </c:pt>
                <c:pt idx="9">
                  <c:v>-30.09</c:v>
                </c:pt>
                <c:pt idx="10">
                  <c:v>-33.21</c:v>
                </c:pt>
                <c:pt idx="11">
                  <c:v>-34.89</c:v>
                </c:pt>
                <c:pt idx="12">
                  <c:v>-33.844999999999999</c:v>
                </c:pt>
                <c:pt idx="13">
                  <c:v>-31.739000000000001</c:v>
                </c:pt>
                <c:pt idx="14">
                  <c:v>-28.588999999999999</c:v>
                </c:pt>
                <c:pt idx="15">
                  <c:v>-27.103999999999999</c:v>
                </c:pt>
                <c:pt idx="16">
                  <c:v>-24.956</c:v>
                </c:pt>
                <c:pt idx="17">
                  <c:v>-22.209</c:v>
                </c:pt>
                <c:pt idx="18">
                  <c:v>-20.093</c:v>
                </c:pt>
                <c:pt idx="19">
                  <c:v>-18.472000000000001</c:v>
                </c:pt>
                <c:pt idx="20">
                  <c:v>-15.579000000000001</c:v>
                </c:pt>
                <c:pt idx="21">
                  <c:v>-13.971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6C0-4504-9A9D-E8022A058958}"/>
            </c:ext>
          </c:extLst>
        </c:ser>
        <c:ser>
          <c:idx val="2"/>
          <c:order val="2"/>
          <c:tx>
            <c:strRef>
              <c:f>'3A'!$D$2</c:f>
              <c:strCache>
                <c:ptCount val="1"/>
                <c:pt idx="0">
                  <c:v>S21[dB]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'3A'!$A$3:$A$64</c:f>
              <c:numCache>
                <c:formatCode>0.00_ </c:formatCode>
                <c:ptCount val="62"/>
                <c:pt idx="0">
                  <c:v>-4</c:v>
                </c:pt>
                <c:pt idx="1">
                  <c:v>-3.01</c:v>
                </c:pt>
                <c:pt idx="2">
                  <c:v>-1.98</c:v>
                </c:pt>
                <c:pt idx="3">
                  <c:v>-0.98</c:v>
                </c:pt>
                <c:pt idx="4">
                  <c:v>0</c:v>
                </c:pt>
                <c:pt idx="5">
                  <c:v>0.98</c:v>
                </c:pt>
                <c:pt idx="6">
                  <c:v>1.22</c:v>
                </c:pt>
                <c:pt idx="7">
                  <c:v>1.38</c:v>
                </c:pt>
                <c:pt idx="8">
                  <c:v>1.58</c:v>
                </c:pt>
                <c:pt idx="9">
                  <c:v>1.7</c:v>
                </c:pt>
                <c:pt idx="10">
                  <c:v>1.82</c:v>
                </c:pt>
                <c:pt idx="11">
                  <c:v>1.9</c:v>
                </c:pt>
                <c:pt idx="12">
                  <c:v>2.02</c:v>
                </c:pt>
                <c:pt idx="13">
                  <c:v>2.1</c:v>
                </c:pt>
                <c:pt idx="14">
                  <c:v>2.2200000000000002</c:v>
                </c:pt>
                <c:pt idx="15">
                  <c:v>2.2999999999999998</c:v>
                </c:pt>
                <c:pt idx="16">
                  <c:v>2.42</c:v>
                </c:pt>
                <c:pt idx="17">
                  <c:v>2.62</c:v>
                </c:pt>
                <c:pt idx="18">
                  <c:v>2.82</c:v>
                </c:pt>
                <c:pt idx="19">
                  <c:v>3.02</c:v>
                </c:pt>
                <c:pt idx="20">
                  <c:v>3.49</c:v>
                </c:pt>
                <c:pt idx="21">
                  <c:v>3.9</c:v>
                </c:pt>
              </c:numCache>
            </c:numRef>
          </c:xVal>
          <c:yVal>
            <c:numRef>
              <c:f>'3A'!$D$3:$D$64</c:f>
              <c:numCache>
                <c:formatCode>0.0000_ </c:formatCode>
                <c:ptCount val="62"/>
                <c:pt idx="0">
                  <c:v>-6.8150000000000004</c:v>
                </c:pt>
                <c:pt idx="1">
                  <c:v>-3.6970000000000001</c:v>
                </c:pt>
                <c:pt idx="2">
                  <c:v>-2.1214</c:v>
                </c:pt>
                <c:pt idx="3">
                  <c:v>-1.1628000000000001</c:v>
                </c:pt>
                <c:pt idx="4">
                  <c:v>-0.57450000000000001</c:v>
                </c:pt>
                <c:pt idx="5">
                  <c:v>-0.2306</c:v>
                </c:pt>
                <c:pt idx="6">
                  <c:v>-0.1938</c:v>
                </c:pt>
                <c:pt idx="7">
                  <c:v>-0.1673</c:v>
                </c:pt>
                <c:pt idx="8">
                  <c:v>-0.1424</c:v>
                </c:pt>
                <c:pt idx="9">
                  <c:v>-0.1308</c:v>
                </c:pt>
                <c:pt idx="10">
                  <c:v>-0.122</c:v>
                </c:pt>
                <c:pt idx="11">
                  <c:v>-0.1186</c:v>
                </c:pt>
                <c:pt idx="12">
                  <c:v>-0.11700000000000001</c:v>
                </c:pt>
                <c:pt idx="13">
                  <c:v>-0.1186</c:v>
                </c:pt>
                <c:pt idx="14">
                  <c:v>-0.12429999999999999</c:v>
                </c:pt>
                <c:pt idx="15">
                  <c:v>-0.12939999999999999</c:v>
                </c:pt>
                <c:pt idx="16">
                  <c:v>-0.1414</c:v>
                </c:pt>
                <c:pt idx="17">
                  <c:v>-0.1719</c:v>
                </c:pt>
                <c:pt idx="18">
                  <c:v>-0.21579999999999999</c:v>
                </c:pt>
                <c:pt idx="19">
                  <c:v>-0.2702</c:v>
                </c:pt>
                <c:pt idx="20">
                  <c:v>-0.45839999999999997</c:v>
                </c:pt>
                <c:pt idx="21">
                  <c:v>-0.66039999999999999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6C0-4504-9A9D-E8022A058958}"/>
            </c:ext>
          </c:extLst>
        </c:ser>
        <c:ser>
          <c:idx val="3"/>
          <c:order val="3"/>
          <c:tx>
            <c:strRef>
              <c:f>'3A'!$E$2</c:f>
              <c:strCache>
                <c:ptCount val="1"/>
                <c:pt idx="0">
                  <c:v>S22[dB]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'3A'!$A$3:$A$64</c:f>
              <c:numCache>
                <c:formatCode>0.00_ </c:formatCode>
                <c:ptCount val="62"/>
                <c:pt idx="0">
                  <c:v>-4</c:v>
                </c:pt>
                <c:pt idx="1">
                  <c:v>-3.01</c:v>
                </c:pt>
                <c:pt idx="2">
                  <c:v>-1.98</c:v>
                </c:pt>
                <c:pt idx="3">
                  <c:v>-0.98</c:v>
                </c:pt>
                <c:pt idx="4">
                  <c:v>0</c:v>
                </c:pt>
                <c:pt idx="5">
                  <c:v>0.98</c:v>
                </c:pt>
                <c:pt idx="6">
                  <c:v>1.22</c:v>
                </c:pt>
                <c:pt idx="7">
                  <c:v>1.38</c:v>
                </c:pt>
                <c:pt idx="8">
                  <c:v>1.58</c:v>
                </c:pt>
                <c:pt idx="9">
                  <c:v>1.7</c:v>
                </c:pt>
                <c:pt idx="10">
                  <c:v>1.82</c:v>
                </c:pt>
                <c:pt idx="11">
                  <c:v>1.9</c:v>
                </c:pt>
                <c:pt idx="12">
                  <c:v>2.02</c:v>
                </c:pt>
                <c:pt idx="13">
                  <c:v>2.1</c:v>
                </c:pt>
                <c:pt idx="14">
                  <c:v>2.2200000000000002</c:v>
                </c:pt>
                <c:pt idx="15">
                  <c:v>2.2999999999999998</c:v>
                </c:pt>
                <c:pt idx="16">
                  <c:v>2.42</c:v>
                </c:pt>
                <c:pt idx="17">
                  <c:v>2.62</c:v>
                </c:pt>
                <c:pt idx="18">
                  <c:v>2.82</c:v>
                </c:pt>
                <c:pt idx="19">
                  <c:v>3.02</c:v>
                </c:pt>
                <c:pt idx="20">
                  <c:v>3.49</c:v>
                </c:pt>
                <c:pt idx="21">
                  <c:v>3.9</c:v>
                </c:pt>
              </c:numCache>
            </c:numRef>
          </c:xVal>
          <c:yVal>
            <c:numRef>
              <c:f>'3A'!$E$3:$E$64</c:f>
              <c:numCache>
                <c:formatCode>0.0000_ </c:formatCode>
                <c:ptCount val="62"/>
                <c:pt idx="0">
                  <c:v>-2.5036999999999998</c:v>
                </c:pt>
                <c:pt idx="1">
                  <c:v>-3.7563</c:v>
                </c:pt>
                <c:pt idx="2">
                  <c:v>-6.0343999999999998</c:v>
                </c:pt>
                <c:pt idx="3">
                  <c:v>-8.6944999999999997</c:v>
                </c:pt>
                <c:pt idx="4">
                  <c:v>-11.712999999999999</c:v>
                </c:pt>
                <c:pt idx="5">
                  <c:v>-16.210999999999999</c:v>
                </c:pt>
                <c:pt idx="6">
                  <c:v>-17.419</c:v>
                </c:pt>
                <c:pt idx="7">
                  <c:v>-18.648</c:v>
                </c:pt>
                <c:pt idx="8">
                  <c:v>-20.582999999999998</c:v>
                </c:pt>
                <c:pt idx="9">
                  <c:v>-22.096</c:v>
                </c:pt>
                <c:pt idx="10">
                  <c:v>-23.882999999999999</c:v>
                </c:pt>
                <c:pt idx="11">
                  <c:v>-25.524999999999999</c:v>
                </c:pt>
                <c:pt idx="12">
                  <c:v>-28.533999999999999</c:v>
                </c:pt>
                <c:pt idx="13">
                  <c:v>-31.303000000000001</c:v>
                </c:pt>
                <c:pt idx="14">
                  <c:v>-37.476999999999997</c:v>
                </c:pt>
                <c:pt idx="15">
                  <c:v>-39.137</c:v>
                </c:pt>
                <c:pt idx="16">
                  <c:v>-33.055999999999997</c:v>
                </c:pt>
                <c:pt idx="17">
                  <c:v>-26.027999999999999</c:v>
                </c:pt>
                <c:pt idx="18">
                  <c:v>-21.914000000000001</c:v>
                </c:pt>
                <c:pt idx="19">
                  <c:v>-19.146000000000001</c:v>
                </c:pt>
                <c:pt idx="20">
                  <c:v>-14.627000000000001</c:v>
                </c:pt>
                <c:pt idx="21">
                  <c:v>-12.194000000000001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6C0-4504-9A9D-E8022A058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3056943"/>
        <c:axId val="263057359"/>
      </c:scatterChart>
      <c:valAx>
        <c:axId val="263056943"/>
        <c:scaling>
          <c:orientation val="minMax"/>
          <c:max val="4"/>
          <c:min val="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_ 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3057359"/>
        <c:crosses val="autoZero"/>
        <c:crossBetween val="midCat"/>
      </c:valAx>
      <c:valAx>
        <c:axId val="263057359"/>
        <c:scaling>
          <c:orientation val="minMax"/>
          <c:min val="-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_ 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3056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/>
              <a:t>S-parameters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'3B'!$B$2</c:f>
              <c:strCache>
                <c:ptCount val="1"/>
                <c:pt idx="0">
                  <c:v>S11[dB]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'3B'!$A$3:$A$65</c:f>
              <c:numCache>
                <c:formatCode>0.00_ </c:formatCode>
                <c:ptCount val="63"/>
                <c:pt idx="0">
                  <c:v>-3.95</c:v>
                </c:pt>
                <c:pt idx="1">
                  <c:v>-3.01</c:v>
                </c:pt>
                <c:pt idx="2">
                  <c:v>-2.02</c:v>
                </c:pt>
                <c:pt idx="3">
                  <c:v>-1.02</c:v>
                </c:pt>
                <c:pt idx="4">
                  <c:v>0</c:v>
                </c:pt>
                <c:pt idx="5">
                  <c:v>1.01</c:v>
                </c:pt>
                <c:pt idx="6">
                  <c:v>2.02</c:v>
                </c:pt>
                <c:pt idx="7">
                  <c:v>2.5</c:v>
                </c:pt>
                <c:pt idx="8">
                  <c:v>2.81</c:v>
                </c:pt>
                <c:pt idx="9">
                  <c:v>3.01</c:v>
                </c:pt>
                <c:pt idx="10">
                  <c:v>3.1</c:v>
                </c:pt>
                <c:pt idx="11">
                  <c:v>3.25</c:v>
                </c:pt>
                <c:pt idx="12">
                  <c:v>3.41</c:v>
                </c:pt>
                <c:pt idx="13">
                  <c:v>3.5</c:v>
                </c:pt>
                <c:pt idx="14">
                  <c:v>3.61</c:v>
                </c:pt>
                <c:pt idx="15">
                  <c:v>3.72</c:v>
                </c:pt>
                <c:pt idx="16">
                  <c:v>3.81</c:v>
                </c:pt>
                <c:pt idx="17">
                  <c:v>3.92</c:v>
                </c:pt>
                <c:pt idx="18">
                  <c:v>3.95</c:v>
                </c:pt>
              </c:numCache>
            </c:numRef>
          </c:xVal>
          <c:yVal>
            <c:numRef>
              <c:f>'3B'!$B$3:$B$65</c:f>
              <c:numCache>
                <c:formatCode>0.0000_ </c:formatCode>
                <c:ptCount val="63"/>
                <c:pt idx="0">
                  <c:v>-1.839</c:v>
                </c:pt>
                <c:pt idx="1">
                  <c:v>-2.8090000000000002</c:v>
                </c:pt>
                <c:pt idx="2">
                  <c:v>-4.3</c:v>
                </c:pt>
                <c:pt idx="3">
                  <c:v>-6.423</c:v>
                </c:pt>
                <c:pt idx="4">
                  <c:v>-9.2970000000000006</c:v>
                </c:pt>
                <c:pt idx="5">
                  <c:v>-12.82</c:v>
                </c:pt>
                <c:pt idx="6">
                  <c:v>-17.63</c:v>
                </c:pt>
                <c:pt idx="7">
                  <c:v>-20.92</c:v>
                </c:pt>
                <c:pt idx="8">
                  <c:v>-23.41</c:v>
                </c:pt>
                <c:pt idx="9">
                  <c:v>-24.7</c:v>
                </c:pt>
                <c:pt idx="10">
                  <c:v>-24.91</c:v>
                </c:pt>
                <c:pt idx="11">
                  <c:v>-25.06</c:v>
                </c:pt>
                <c:pt idx="12">
                  <c:v>-24.7</c:v>
                </c:pt>
                <c:pt idx="13">
                  <c:v>-24.09</c:v>
                </c:pt>
                <c:pt idx="14">
                  <c:v>-23.49</c:v>
                </c:pt>
                <c:pt idx="15">
                  <c:v>-22.54</c:v>
                </c:pt>
                <c:pt idx="16">
                  <c:v>-22.05</c:v>
                </c:pt>
                <c:pt idx="17">
                  <c:v>-21.17</c:v>
                </c:pt>
                <c:pt idx="18">
                  <c:v>-21.32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C44-424C-9590-0C01BB793A2B}"/>
            </c:ext>
          </c:extLst>
        </c:ser>
        <c:ser>
          <c:idx val="1"/>
          <c:order val="1"/>
          <c:tx>
            <c:strRef>
              <c:f>'3B'!$C$2</c:f>
              <c:strCache>
                <c:ptCount val="1"/>
                <c:pt idx="0">
                  <c:v>S12[dB]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'3B'!$A$3:$A$65</c:f>
              <c:numCache>
                <c:formatCode>0.00_ </c:formatCode>
                <c:ptCount val="63"/>
                <c:pt idx="0">
                  <c:v>-3.95</c:v>
                </c:pt>
                <c:pt idx="1">
                  <c:v>-3.01</c:v>
                </c:pt>
                <c:pt idx="2">
                  <c:v>-2.02</c:v>
                </c:pt>
                <c:pt idx="3">
                  <c:v>-1.02</c:v>
                </c:pt>
                <c:pt idx="4">
                  <c:v>0</c:v>
                </c:pt>
                <c:pt idx="5">
                  <c:v>1.01</c:v>
                </c:pt>
                <c:pt idx="6">
                  <c:v>2.02</c:v>
                </c:pt>
                <c:pt idx="7">
                  <c:v>2.5</c:v>
                </c:pt>
                <c:pt idx="8">
                  <c:v>2.81</c:v>
                </c:pt>
                <c:pt idx="9">
                  <c:v>3.01</c:v>
                </c:pt>
                <c:pt idx="10">
                  <c:v>3.1</c:v>
                </c:pt>
                <c:pt idx="11">
                  <c:v>3.25</c:v>
                </c:pt>
                <c:pt idx="12">
                  <c:v>3.41</c:v>
                </c:pt>
                <c:pt idx="13">
                  <c:v>3.5</c:v>
                </c:pt>
                <c:pt idx="14">
                  <c:v>3.61</c:v>
                </c:pt>
                <c:pt idx="15">
                  <c:v>3.72</c:v>
                </c:pt>
                <c:pt idx="16">
                  <c:v>3.81</c:v>
                </c:pt>
                <c:pt idx="17">
                  <c:v>3.92</c:v>
                </c:pt>
                <c:pt idx="18">
                  <c:v>3.95</c:v>
                </c:pt>
              </c:numCache>
            </c:numRef>
          </c:xVal>
          <c:yVal>
            <c:numRef>
              <c:f>'3B'!$C$3:$C$65</c:f>
              <c:numCache>
                <c:formatCode>0.0000_ </c:formatCode>
                <c:ptCount val="63"/>
                <c:pt idx="0">
                  <c:v>-10.26</c:v>
                </c:pt>
                <c:pt idx="1">
                  <c:v>-8.9499999999999993</c:v>
                </c:pt>
                <c:pt idx="2">
                  <c:v>-8.2759999999999998</c:v>
                </c:pt>
                <c:pt idx="3">
                  <c:v>-8.3239999999999998</c:v>
                </c:pt>
                <c:pt idx="4">
                  <c:v>-9.2390000000000008</c:v>
                </c:pt>
                <c:pt idx="5">
                  <c:v>-11.19</c:v>
                </c:pt>
                <c:pt idx="6">
                  <c:v>-14.68</c:v>
                </c:pt>
                <c:pt idx="7">
                  <c:v>-17.350000000000001</c:v>
                </c:pt>
                <c:pt idx="8">
                  <c:v>-19.77</c:v>
                </c:pt>
                <c:pt idx="9">
                  <c:v>-21.66</c:v>
                </c:pt>
                <c:pt idx="10">
                  <c:v>-22.37</c:v>
                </c:pt>
                <c:pt idx="11">
                  <c:v>-24.05</c:v>
                </c:pt>
                <c:pt idx="12">
                  <c:v>-25.8</c:v>
                </c:pt>
                <c:pt idx="13">
                  <c:v>-27.62</c:v>
                </c:pt>
                <c:pt idx="14">
                  <c:v>-28.9</c:v>
                </c:pt>
                <c:pt idx="15">
                  <c:v>-30.86</c:v>
                </c:pt>
                <c:pt idx="16">
                  <c:v>-31.37</c:v>
                </c:pt>
                <c:pt idx="17">
                  <c:v>-31.58</c:v>
                </c:pt>
                <c:pt idx="18">
                  <c:v>-31.68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C44-424C-9590-0C01BB793A2B}"/>
            </c:ext>
          </c:extLst>
        </c:ser>
        <c:ser>
          <c:idx val="2"/>
          <c:order val="2"/>
          <c:tx>
            <c:strRef>
              <c:f>'3B'!$D$2</c:f>
              <c:strCache>
                <c:ptCount val="1"/>
                <c:pt idx="0">
                  <c:v>S21[dB]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'3B'!$A$3:$A$65</c:f>
              <c:numCache>
                <c:formatCode>0.00_ </c:formatCode>
                <c:ptCount val="63"/>
                <c:pt idx="0">
                  <c:v>-3.95</c:v>
                </c:pt>
                <c:pt idx="1">
                  <c:v>-3.01</c:v>
                </c:pt>
                <c:pt idx="2">
                  <c:v>-2.02</c:v>
                </c:pt>
                <c:pt idx="3">
                  <c:v>-1.02</c:v>
                </c:pt>
                <c:pt idx="4">
                  <c:v>0</c:v>
                </c:pt>
                <c:pt idx="5">
                  <c:v>1.01</c:v>
                </c:pt>
                <c:pt idx="6">
                  <c:v>2.02</c:v>
                </c:pt>
                <c:pt idx="7">
                  <c:v>2.5</c:v>
                </c:pt>
                <c:pt idx="8">
                  <c:v>2.81</c:v>
                </c:pt>
                <c:pt idx="9">
                  <c:v>3.01</c:v>
                </c:pt>
                <c:pt idx="10">
                  <c:v>3.1</c:v>
                </c:pt>
                <c:pt idx="11">
                  <c:v>3.25</c:v>
                </c:pt>
                <c:pt idx="12">
                  <c:v>3.41</c:v>
                </c:pt>
                <c:pt idx="13">
                  <c:v>3.5</c:v>
                </c:pt>
                <c:pt idx="14">
                  <c:v>3.61</c:v>
                </c:pt>
                <c:pt idx="15">
                  <c:v>3.72</c:v>
                </c:pt>
                <c:pt idx="16">
                  <c:v>3.81</c:v>
                </c:pt>
                <c:pt idx="17">
                  <c:v>3.92</c:v>
                </c:pt>
                <c:pt idx="18">
                  <c:v>3.95</c:v>
                </c:pt>
              </c:numCache>
            </c:numRef>
          </c:xVal>
          <c:yVal>
            <c:numRef>
              <c:f>'3B'!$D$3:$D$65</c:f>
              <c:numCache>
                <c:formatCode>0.0000_ </c:formatCode>
                <c:ptCount val="63"/>
                <c:pt idx="0">
                  <c:v>-6.9710000000000001</c:v>
                </c:pt>
                <c:pt idx="1">
                  <c:v>-4.9279999999999999</c:v>
                </c:pt>
                <c:pt idx="2">
                  <c:v>-3.2930000000000001</c:v>
                </c:pt>
                <c:pt idx="3">
                  <c:v>-2.048</c:v>
                </c:pt>
                <c:pt idx="4">
                  <c:v>-1.155</c:v>
                </c:pt>
                <c:pt idx="5">
                  <c:v>-0.59789999999999999</c:v>
                </c:pt>
                <c:pt idx="6">
                  <c:v>-0.28160000000000002</c:v>
                </c:pt>
                <c:pt idx="7">
                  <c:v>-0.20330000000000001</c:v>
                </c:pt>
                <c:pt idx="8">
                  <c:v>-0.1757</c:v>
                </c:pt>
                <c:pt idx="9">
                  <c:v>-0.1726</c:v>
                </c:pt>
                <c:pt idx="10">
                  <c:v>-0.1719</c:v>
                </c:pt>
                <c:pt idx="11">
                  <c:v>-0.1769</c:v>
                </c:pt>
                <c:pt idx="12">
                  <c:v>-0.18029999999999999</c:v>
                </c:pt>
                <c:pt idx="13">
                  <c:v>-0.1885</c:v>
                </c:pt>
                <c:pt idx="14">
                  <c:v>-0.19400000000000001</c:v>
                </c:pt>
                <c:pt idx="15">
                  <c:v>-0.20619999999999999</c:v>
                </c:pt>
                <c:pt idx="16">
                  <c:v>-0.21329999999999999</c:v>
                </c:pt>
                <c:pt idx="17">
                  <c:v>-0.22800000000000001</c:v>
                </c:pt>
                <c:pt idx="18">
                  <c:v>-0.22589999999999999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C44-424C-9590-0C01BB793A2B}"/>
            </c:ext>
          </c:extLst>
        </c:ser>
        <c:ser>
          <c:idx val="3"/>
          <c:order val="3"/>
          <c:tx>
            <c:strRef>
              <c:f>'3B'!$E$2</c:f>
              <c:strCache>
                <c:ptCount val="1"/>
                <c:pt idx="0">
                  <c:v>S22[dB]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'3B'!$A$3:$A$65</c:f>
              <c:numCache>
                <c:formatCode>0.00_ </c:formatCode>
                <c:ptCount val="63"/>
                <c:pt idx="0">
                  <c:v>-3.95</c:v>
                </c:pt>
                <c:pt idx="1">
                  <c:v>-3.01</c:v>
                </c:pt>
                <c:pt idx="2">
                  <c:v>-2.02</c:v>
                </c:pt>
                <c:pt idx="3">
                  <c:v>-1.02</c:v>
                </c:pt>
                <c:pt idx="4">
                  <c:v>0</c:v>
                </c:pt>
                <c:pt idx="5">
                  <c:v>1.01</c:v>
                </c:pt>
                <c:pt idx="6">
                  <c:v>2.02</c:v>
                </c:pt>
                <c:pt idx="7">
                  <c:v>2.5</c:v>
                </c:pt>
                <c:pt idx="8">
                  <c:v>2.81</c:v>
                </c:pt>
                <c:pt idx="9">
                  <c:v>3.01</c:v>
                </c:pt>
                <c:pt idx="10">
                  <c:v>3.1</c:v>
                </c:pt>
                <c:pt idx="11">
                  <c:v>3.25</c:v>
                </c:pt>
                <c:pt idx="12">
                  <c:v>3.41</c:v>
                </c:pt>
                <c:pt idx="13">
                  <c:v>3.5</c:v>
                </c:pt>
                <c:pt idx="14">
                  <c:v>3.61</c:v>
                </c:pt>
                <c:pt idx="15">
                  <c:v>3.72</c:v>
                </c:pt>
                <c:pt idx="16">
                  <c:v>3.81</c:v>
                </c:pt>
                <c:pt idx="17">
                  <c:v>3.92</c:v>
                </c:pt>
                <c:pt idx="18">
                  <c:v>3.95</c:v>
                </c:pt>
              </c:numCache>
            </c:numRef>
          </c:xVal>
          <c:yVal>
            <c:numRef>
              <c:f>'3B'!$E$3:$E$65</c:f>
              <c:numCache>
                <c:formatCode>0.0000_ </c:formatCode>
                <c:ptCount val="63"/>
                <c:pt idx="0">
                  <c:v>-1.8380000000000001</c:v>
                </c:pt>
                <c:pt idx="1">
                  <c:v>-2.8079999999999998</c:v>
                </c:pt>
                <c:pt idx="2">
                  <c:v>-4.2839999999999998</c:v>
                </c:pt>
                <c:pt idx="3">
                  <c:v>-6.4130000000000003</c:v>
                </c:pt>
                <c:pt idx="4">
                  <c:v>-9.3230000000000004</c:v>
                </c:pt>
                <c:pt idx="5">
                  <c:v>-12.96</c:v>
                </c:pt>
                <c:pt idx="6">
                  <c:v>-17.82</c:v>
                </c:pt>
                <c:pt idx="7">
                  <c:v>-20.73</c:v>
                </c:pt>
                <c:pt idx="8">
                  <c:v>-22.24</c:v>
                </c:pt>
                <c:pt idx="9">
                  <c:v>-22.6</c:v>
                </c:pt>
                <c:pt idx="10">
                  <c:v>-22.55</c:v>
                </c:pt>
                <c:pt idx="11">
                  <c:v>-22.15</c:v>
                </c:pt>
                <c:pt idx="12">
                  <c:v>-21.6</c:v>
                </c:pt>
                <c:pt idx="13">
                  <c:v>-20.97</c:v>
                </c:pt>
                <c:pt idx="14">
                  <c:v>-20.47</c:v>
                </c:pt>
                <c:pt idx="15">
                  <c:v>-19.739999999999998</c:v>
                </c:pt>
                <c:pt idx="16">
                  <c:v>-19.350000000000001</c:v>
                </c:pt>
                <c:pt idx="17">
                  <c:v>-18.68</c:v>
                </c:pt>
                <c:pt idx="18">
                  <c:v>-18.79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C44-424C-9590-0C01BB793A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3056943"/>
        <c:axId val="263057359"/>
      </c:scatterChart>
      <c:valAx>
        <c:axId val="263056943"/>
        <c:scaling>
          <c:orientation val="minMax"/>
          <c:max val="4"/>
          <c:min val="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_ 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3057359"/>
        <c:crosses val="autoZero"/>
        <c:crossBetween val="midCat"/>
      </c:valAx>
      <c:valAx>
        <c:axId val="263057359"/>
        <c:scaling>
          <c:orientation val="minMax"/>
          <c:min val="-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_ 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3056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47BC9C-9E72-4F27-942D-A8A1805A16B3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IE"/>
        </a:p>
      </dgm:t>
    </dgm:pt>
    <dgm:pt modelId="{E3C87C1E-BB5A-406B-9516-7B9F1AFEF5BA}">
      <dgm:prSet phldrT="[Text]"/>
      <dgm:spPr/>
      <dgm:t>
        <a:bodyPr/>
        <a:lstStyle/>
        <a:p>
          <a:r>
            <a:rPr lang="en-US" dirty="0" err="1"/>
            <a:t>LIPAc</a:t>
          </a:r>
          <a:r>
            <a:rPr lang="en-US" dirty="0"/>
            <a:t> and its RF system Overview</a:t>
          </a:r>
          <a:endParaRPr lang="en-IE" dirty="0"/>
        </a:p>
      </dgm:t>
    </dgm:pt>
    <dgm:pt modelId="{087BA63F-8CCC-44CC-B341-0B3A1F4319B1}" type="parTrans" cxnId="{8DD2ADB2-3B80-4BF2-B487-B43C312ADD26}">
      <dgm:prSet/>
      <dgm:spPr/>
      <dgm:t>
        <a:bodyPr/>
        <a:lstStyle/>
        <a:p>
          <a:endParaRPr lang="en-IE"/>
        </a:p>
      </dgm:t>
    </dgm:pt>
    <dgm:pt modelId="{F3F48E86-0172-4242-9893-630B7773E34D}" type="sibTrans" cxnId="{8DD2ADB2-3B80-4BF2-B487-B43C312ADD26}">
      <dgm:prSet/>
      <dgm:spPr/>
      <dgm:t>
        <a:bodyPr/>
        <a:lstStyle/>
        <a:p>
          <a:endParaRPr lang="en-IE"/>
        </a:p>
      </dgm:t>
    </dgm:pt>
    <dgm:pt modelId="{81B674E7-553D-4B31-B155-AA9F85CCAEA0}">
      <dgm:prSet phldrT="[Text]"/>
      <dgm:spPr/>
      <dgm:t>
        <a:bodyPr/>
        <a:lstStyle/>
        <a:p>
          <a:r>
            <a:rPr lang="en-IE" b="0" dirty="0"/>
            <a:t>Commissioning</a:t>
          </a:r>
          <a:r>
            <a:rPr lang="en-IE" b="0" baseline="0" dirty="0"/>
            <a:t> of the RF system</a:t>
          </a:r>
          <a:endParaRPr lang="en-IE" b="0" dirty="0"/>
        </a:p>
      </dgm:t>
    </dgm:pt>
    <dgm:pt modelId="{04787541-50AB-49DB-90F0-0BF6CA2033F3}" type="parTrans" cxnId="{3644640B-FF8F-469D-9B79-C307C719BFBA}">
      <dgm:prSet/>
      <dgm:spPr/>
      <dgm:t>
        <a:bodyPr/>
        <a:lstStyle/>
        <a:p>
          <a:endParaRPr lang="en-IE"/>
        </a:p>
      </dgm:t>
    </dgm:pt>
    <dgm:pt modelId="{7576C90B-FD66-428B-8446-8070E4C22B4E}" type="sibTrans" cxnId="{3644640B-FF8F-469D-9B79-C307C719BFBA}">
      <dgm:prSet/>
      <dgm:spPr/>
      <dgm:t>
        <a:bodyPr/>
        <a:lstStyle/>
        <a:p>
          <a:endParaRPr lang="en-IE"/>
        </a:p>
      </dgm:t>
    </dgm:pt>
    <dgm:pt modelId="{F9386A20-3F9F-4684-B3BC-092B676416EF}">
      <dgm:prSet/>
      <dgm:spPr/>
      <dgm:t>
        <a:bodyPr/>
        <a:lstStyle/>
        <a:p>
          <a:r>
            <a:rPr lang="en-IE" dirty="0"/>
            <a:t>Topics from lower DC to CW in the </a:t>
          </a:r>
          <a:r>
            <a:rPr lang="en-IE" dirty="0" err="1"/>
            <a:t>LIPAc</a:t>
          </a:r>
          <a:endParaRPr lang="en-IE" dirty="0"/>
        </a:p>
      </dgm:t>
    </dgm:pt>
    <dgm:pt modelId="{24BD848B-5180-45C4-B5A5-6D2A91E5D903}" type="sibTrans" cxnId="{CC079ED6-983E-4EB2-8D54-AE28D44A6DB5}">
      <dgm:prSet/>
      <dgm:spPr/>
      <dgm:t>
        <a:bodyPr/>
        <a:lstStyle/>
        <a:p>
          <a:endParaRPr lang="en-IE"/>
        </a:p>
      </dgm:t>
    </dgm:pt>
    <dgm:pt modelId="{3D26E581-E497-4753-A2C8-8FBBFD778AAA}" type="parTrans" cxnId="{CC079ED6-983E-4EB2-8D54-AE28D44A6DB5}">
      <dgm:prSet/>
      <dgm:spPr/>
      <dgm:t>
        <a:bodyPr/>
        <a:lstStyle/>
        <a:p>
          <a:endParaRPr lang="en-IE"/>
        </a:p>
      </dgm:t>
    </dgm:pt>
    <dgm:pt modelId="{CA92B603-72DE-43A2-8BE3-03C9B11F1958}">
      <dgm:prSet/>
      <dgm:spPr/>
      <dgm:t>
        <a:bodyPr/>
        <a:lstStyle/>
        <a:p>
          <a:r>
            <a:rPr lang="en-IE" dirty="0"/>
            <a:t>Future plans for the improvements</a:t>
          </a:r>
        </a:p>
      </dgm:t>
    </dgm:pt>
    <dgm:pt modelId="{1B13E30A-C84D-49CE-A40F-D907C50D1986}" type="sibTrans" cxnId="{7CE2E56D-C5EF-4A14-BAE2-F63B59F0CB36}">
      <dgm:prSet/>
      <dgm:spPr/>
      <dgm:t>
        <a:bodyPr/>
        <a:lstStyle/>
        <a:p>
          <a:endParaRPr lang="en-IE"/>
        </a:p>
      </dgm:t>
    </dgm:pt>
    <dgm:pt modelId="{71EB7478-388D-45E1-BAAF-139C3295E5E8}" type="parTrans" cxnId="{7CE2E56D-C5EF-4A14-BAE2-F63B59F0CB36}">
      <dgm:prSet/>
      <dgm:spPr/>
      <dgm:t>
        <a:bodyPr/>
        <a:lstStyle/>
        <a:p>
          <a:endParaRPr lang="en-IE"/>
        </a:p>
      </dgm:t>
    </dgm:pt>
    <dgm:pt modelId="{9A2341FE-E269-45C0-9980-78EA7D60083E}" type="pres">
      <dgm:prSet presAssocID="{4447BC9C-9E72-4F27-942D-A8A1805A16B3}" presName="Name0" presStyleCnt="0">
        <dgm:presLayoutVars>
          <dgm:chMax val="7"/>
          <dgm:chPref val="7"/>
          <dgm:dir/>
        </dgm:presLayoutVars>
      </dgm:prSet>
      <dgm:spPr/>
    </dgm:pt>
    <dgm:pt modelId="{2562F24C-7462-4848-A666-54D9BCA114DF}" type="pres">
      <dgm:prSet presAssocID="{4447BC9C-9E72-4F27-942D-A8A1805A16B3}" presName="Name1" presStyleCnt="0"/>
      <dgm:spPr/>
    </dgm:pt>
    <dgm:pt modelId="{7DE082FA-52D9-4541-830E-9D4ECC15C259}" type="pres">
      <dgm:prSet presAssocID="{4447BC9C-9E72-4F27-942D-A8A1805A16B3}" presName="cycle" presStyleCnt="0"/>
      <dgm:spPr/>
    </dgm:pt>
    <dgm:pt modelId="{6794562C-9030-4E5E-B499-083B45F48F9D}" type="pres">
      <dgm:prSet presAssocID="{4447BC9C-9E72-4F27-942D-A8A1805A16B3}" presName="srcNode" presStyleLbl="node1" presStyleIdx="0" presStyleCnt="4"/>
      <dgm:spPr/>
    </dgm:pt>
    <dgm:pt modelId="{CDDC0E06-BE70-45F9-9471-DF401EE7ACC3}" type="pres">
      <dgm:prSet presAssocID="{4447BC9C-9E72-4F27-942D-A8A1805A16B3}" presName="conn" presStyleLbl="parChTrans1D2" presStyleIdx="0" presStyleCnt="1"/>
      <dgm:spPr/>
    </dgm:pt>
    <dgm:pt modelId="{D7907EE0-0056-4C41-8D65-58DDE7AA15CB}" type="pres">
      <dgm:prSet presAssocID="{4447BC9C-9E72-4F27-942D-A8A1805A16B3}" presName="extraNode" presStyleLbl="node1" presStyleIdx="0" presStyleCnt="4"/>
      <dgm:spPr/>
    </dgm:pt>
    <dgm:pt modelId="{A83F25B7-9D98-430A-91D6-D81A60CBCADE}" type="pres">
      <dgm:prSet presAssocID="{4447BC9C-9E72-4F27-942D-A8A1805A16B3}" presName="dstNode" presStyleLbl="node1" presStyleIdx="0" presStyleCnt="4"/>
      <dgm:spPr/>
    </dgm:pt>
    <dgm:pt modelId="{3B27C6D9-9BA3-49BE-8920-CD5A7806964D}" type="pres">
      <dgm:prSet presAssocID="{E3C87C1E-BB5A-406B-9516-7B9F1AFEF5BA}" presName="text_1" presStyleLbl="node1" presStyleIdx="0" presStyleCnt="4">
        <dgm:presLayoutVars>
          <dgm:bulletEnabled val="1"/>
        </dgm:presLayoutVars>
      </dgm:prSet>
      <dgm:spPr/>
    </dgm:pt>
    <dgm:pt modelId="{DBAC810C-5E99-4F6B-AD02-9EB71A54D30F}" type="pres">
      <dgm:prSet presAssocID="{E3C87C1E-BB5A-406B-9516-7B9F1AFEF5BA}" presName="accent_1" presStyleCnt="0"/>
      <dgm:spPr/>
    </dgm:pt>
    <dgm:pt modelId="{D28D8CB4-4B8A-4368-8855-AEC0E0109FD7}" type="pres">
      <dgm:prSet presAssocID="{E3C87C1E-BB5A-406B-9516-7B9F1AFEF5BA}" presName="accentRepeatNode" presStyleLbl="solidFgAcc1" presStyleIdx="0" presStyleCnt="4"/>
      <dgm:spPr/>
    </dgm:pt>
    <dgm:pt modelId="{900E8B7B-57E4-4FE6-9889-B1F62D03DB79}" type="pres">
      <dgm:prSet presAssocID="{81B674E7-553D-4B31-B155-AA9F85CCAEA0}" presName="text_2" presStyleLbl="node1" presStyleIdx="1" presStyleCnt="4">
        <dgm:presLayoutVars>
          <dgm:bulletEnabled val="1"/>
        </dgm:presLayoutVars>
      </dgm:prSet>
      <dgm:spPr/>
    </dgm:pt>
    <dgm:pt modelId="{B632B4A4-5778-4798-8C10-2820C88F8023}" type="pres">
      <dgm:prSet presAssocID="{81B674E7-553D-4B31-B155-AA9F85CCAEA0}" presName="accent_2" presStyleCnt="0"/>
      <dgm:spPr/>
    </dgm:pt>
    <dgm:pt modelId="{BC0315FA-8250-4C83-A143-2677B5803B92}" type="pres">
      <dgm:prSet presAssocID="{81B674E7-553D-4B31-B155-AA9F85CCAEA0}" presName="accentRepeatNode" presStyleLbl="solidFgAcc1" presStyleIdx="1" presStyleCnt="4"/>
      <dgm:spPr/>
    </dgm:pt>
    <dgm:pt modelId="{1A9B142C-F299-41F9-9328-A0A0538A273E}" type="pres">
      <dgm:prSet presAssocID="{F9386A20-3F9F-4684-B3BC-092B676416EF}" presName="text_3" presStyleLbl="node1" presStyleIdx="2" presStyleCnt="4">
        <dgm:presLayoutVars>
          <dgm:bulletEnabled val="1"/>
        </dgm:presLayoutVars>
      </dgm:prSet>
      <dgm:spPr/>
    </dgm:pt>
    <dgm:pt modelId="{B1F2C9D9-1B9C-4C59-B68E-220974121651}" type="pres">
      <dgm:prSet presAssocID="{F9386A20-3F9F-4684-B3BC-092B676416EF}" presName="accent_3" presStyleCnt="0"/>
      <dgm:spPr/>
    </dgm:pt>
    <dgm:pt modelId="{22CD3E0D-6DAF-4937-88EF-3BB9FAB593A9}" type="pres">
      <dgm:prSet presAssocID="{F9386A20-3F9F-4684-B3BC-092B676416EF}" presName="accentRepeatNode" presStyleLbl="solidFgAcc1" presStyleIdx="2" presStyleCnt="4" custLinFactNeighborX="-1767"/>
      <dgm:spPr/>
    </dgm:pt>
    <dgm:pt modelId="{55E0A8DE-374F-4733-8D60-FD8961A13143}" type="pres">
      <dgm:prSet presAssocID="{CA92B603-72DE-43A2-8BE3-03C9B11F1958}" presName="text_4" presStyleLbl="node1" presStyleIdx="3" presStyleCnt="4">
        <dgm:presLayoutVars>
          <dgm:bulletEnabled val="1"/>
        </dgm:presLayoutVars>
      </dgm:prSet>
      <dgm:spPr/>
    </dgm:pt>
    <dgm:pt modelId="{B91E8B30-7061-4389-9B23-8B526873A910}" type="pres">
      <dgm:prSet presAssocID="{CA92B603-72DE-43A2-8BE3-03C9B11F1958}" presName="accent_4" presStyleCnt="0"/>
      <dgm:spPr/>
    </dgm:pt>
    <dgm:pt modelId="{55B355D5-B087-4F65-A243-31DC48ECE020}" type="pres">
      <dgm:prSet presAssocID="{CA92B603-72DE-43A2-8BE3-03C9B11F1958}" presName="accentRepeatNode" presStyleLbl="solidFgAcc1" presStyleIdx="3" presStyleCnt="4"/>
      <dgm:spPr/>
    </dgm:pt>
  </dgm:ptLst>
  <dgm:cxnLst>
    <dgm:cxn modelId="{3644640B-FF8F-469D-9B79-C307C719BFBA}" srcId="{4447BC9C-9E72-4F27-942D-A8A1805A16B3}" destId="{81B674E7-553D-4B31-B155-AA9F85CCAEA0}" srcOrd="1" destOrd="0" parTransId="{04787541-50AB-49DB-90F0-0BF6CA2033F3}" sibTransId="{7576C90B-FD66-428B-8446-8070E4C22B4E}"/>
    <dgm:cxn modelId="{6817083C-7E82-4D9A-BEA1-12039DBC924F}" type="presOf" srcId="{CA92B603-72DE-43A2-8BE3-03C9B11F1958}" destId="{55E0A8DE-374F-4733-8D60-FD8961A13143}" srcOrd="0" destOrd="0" presId="urn:microsoft.com/office/officeart/2008/layout/VerticalCurvedList"/>
    <dgm:cxn modelId="{7CE2E56D-C5EF-4A14-BAE2-F63B59F0CB36}" srcId="{4447BC9C-9E72-4F27-942D-A8A1805A16B3}" destId="{CA92B603-72DE-43A2-8BE3-03C9B11F1958}" srcOrd="3" destOrd="0" parTransId="{71EB7478-388D-45E1-BAAF-139C3295E5E8}" sibTransId="{1B13E30A-C84D-49CE-A40F-D907C50D1986}"/>
    <dgm:cxn modelId="{EAB87C51-1203-4A48-AAA3-F7C0557F689F}" type="presOf" srcId="{81B674E7-553D-4B31-B155-AA9F85CCAEA0}" destId="{900E8B7B-57E4-4FE6-9889-B1F62D03DB79}" srcOrd="0" destOrd="0" presId="urn:microsoft.com/office/officeart/2008/layout/VerticalCurvedList"/>
    <dgm:cxn modelId="{EC264078-8989-469C-A7F1-89D6EEC7BF13}" type="presOf" srcId="{E3C87C1E-BB5A-406B-9516-7B9F1AFEF5BA}" destId="{3B27C6D9-9BA3-49BE-8920-CD5A7806964D}" srcOrd="0" destOrd="0" presId="urn:microsoft.com/office/officeart/2008/layout/VerticalCurvedList"/>
    <dgm:cxn modelId="{01C065A3-2DF4-4FDF-9C5C-D001D79FA5C3}" type="presOf" srcId="{4447BC9C-9E72-4F27-942D-A8A1805A16B3}" destId="{9A2341FE-E269-45C0-9980-78EA7D60083E}" srcOrd="0" destOrd="0" presId="urn:microsoft.com/office/officeart/2008/layout/VerticalCurvedList"/>
    <dgm:cxn modelId="{995A71AB-7BCA-4283-81D8-C9B2EEF26410}" type="presOf" srcId="{F9386A20-3F9F-4684-B3BC-092B676416EF}" destId="{1A9B142C-F299-41F9-9328-A0A0538A273E}" srcOrd="0" destOrd="0" presId="urn:microsoft.com/office/officeart/2008/layout/VerticalCurvedList"/>
    <dgm:cxn modelId="{8DD2ADB2-3B80-4BF2-B487-B43C312ADD26}" srcId="{4447BC9C-9E72-4F27-942D-A8A1805A16B3}" destId="{E3C87C1E-BB5A-406B-9516-7B9F1AFEF5BA}" srcOrd="0" destOrd="0" parTransId="{087BA63F-8CCC-44CC-B341-0B3A1F4319B1}" sibTransId="{F3F48E86-0172-4242-9893-630B7773E34D}"/>
    <dgm:cxn modelId="{83EB2DD2-277A-41D4-9A2B-5C88CB922143}" type="presOf" srcId="{F3F48E86-0172-4242-9893-630B7773E34D}" destId="{CDDC0E06-BE70-45F9-9471-DF401EE7ACC3}" srcOrd="0" destOrd="0" presId="urn:microsoft.com/office/officeart/2008/layout/VerticalCurvedList"/>
    <dgm:cxn modelId="{CC079ED6-983E-4EB2-8D54-AE28D44A6DB5}" srcId="{4447BC9C-9E72-4F27-942D-A8A1805A16B3}" destId="{F9386A20-3F9F-4684-B3BC-092B676416EF}" srcOrd="2" destOrd="0" parTransId="{3D26E581-E497-4753-A2C8-8FBBFD778AAA}" sibTransId="{24BD848B-5180-45C4-B5A5-6D2A91E5D903}"/>
    <dgm:cxn modelId="{C817415B-6C99-4162-A438-39D50E4440C6}" type="presParOf" srcId="{9A2341FE-E269-45C0-9980-78EA7D60083E}" destId="{2562F24C-7462-4848-A666-54D9BCA114DF}" srcOrd="0" destOrd="0" presId="urn:microsoft.com/office/officeart/2008/layout/VerticalCurvedList"/>
    <dgm:cxn modelId="{9F27490B-9AF7-4B7F-A8CD-44FF98EA321F}" type="presParOf" srcId="{2562F24C-7462-4848-A666-54D9BCA114DF}" destId="{7DE082FA-52D9-4541-830E-9D4ECC15C259}" srcOrd="0" destOrd="0" presId="urn:microsoft.com/office/officeart/2008/layout/VerticalCurvedList"/>
    <dgm:cxn modelId="{9D401F74-D9A5-42E4-BC1D-AC6C15D3C589}" type="presParOf" srcId="{7DE082FA-52D9-4541-830E-9D4ECC15C259}" destId="{6794562C-9030-4E5E-B499-083B45F48F9D}" srcOrd="0" destOrd="0" presId="urn:microsoft.com/office/officeart/2008/layout/VerticalCurvedList"/>
    <dgm:cxn modelId="{2B6150B1-C59C-47F7-97A3-FD6DB1E7589A}" type="presParOf" srcId="{7DE082FA-52D9-4541-830E-9D4ECC15C259}" destId="{CDDC0E06-BE70-45F9-9471-DF401EE7ACC3}" srcOrd="1" destOrd="0" presId="urn:microsoft.com/office/officeart/2008/layout/VerticalCurvedList"/>
    <dgm:cxn modelId="{383350B6-3875-4694-A4A5-7D7F1037A84B}" type="presParOf" srcId="{7DE082FA-52D9-4541-830E-9D4ECC15C259}" destId="{D7907EE0-0056-4C41-8D65-58DDE7AA15CB}" srcOrd="2" destOrd="0" presId="urn:microsoft.com/office/officeart/2008/layout/VerticalCurvedList"/>
    <dgm:cxn modelId="{B1DB6B11-BCB4-4C61-9480-BFBFFE28397E}" type="presParOf" srcId="{7DE082FA-52D9-4541-830E-9D4ECC15C259}" destId="{A83F25B7-9D98-430A-91D6-D81A60CBCADE}" srcOrd="3" destOrd="0" presId="urn:microsoft.com/office/officeart/2008/layout/VerticalCurvedList"/>
    <dgm:cxn modelId="{A3EBE42A-523E-4504-8FA6-C35F4AECB64B}" type="presParOf" srcId="{2562F24C-7462-4848-A666-54D9BCA114DF}" destId="{3B27C6D9-9BA3-49BE-8920-CD5A7806964D}" srcOrd="1" destOrd="0" presId="urn:microsoft.com/office/officeart/2008/layout/VerticalCurvedList"/>
    <dgm:cxn modelId="{1A133BA2-6107-4504-8B5D-8574A22BADA6}" type="presParOf" srcId="{2562F24C-7462-4848-A666-54D9BCA114DF}" destId="{DBAC810C-5E99-4F6B-AD02-9EB71A54D30F}" srcOrd="2" destOrd="0" presId="urn:microsoft.com/office/officeart/2008/layout/VerticalCurvedList"/>
    <dgm:cxn modelId="{0145FA28-2FF1-4B64-872A-9E7BFE58B47D}" type="presParOf" srcId="{DBAC810C-5E99-4F6B-AD02-9EB71A54D30F}" destId="{D28D8CB4-4B8A-4368-8855-AEC0E0109FD7}" srcOrd="0" destOrd="0" presId="urn:microsoft.com/office/officeart/2008/layout/VerticalCurvedList"/>
    <dgm:cxn modelId="{516B4BC8-65E2-4494-91A3-1BF00138AAC5}" type="presParOf" srcId="{2562F24C-7462-4848-A666-54D9BCA114DF}" destId="{900E8B7B-57E4-4FE6-9889-B1F62D03DB79}" srcOrd="3" destOrd="0" presId="urn:microsoft.com/office/officeart/2008/layout/VerticalCurvedList"/>
    <dgm:cxn modelId="{2F30A646-72E5-4CAE-92CD-DFB827C6E733}" type="presParOf" srcId="{2562F24C-7462-4848-A666-54D9BCA114DF}" destId="{B632B4A4-5778-4798-8C10-2820C88F8023}" srcOrd="4" destOrd="0" presId="urn:microsoft.com/office/officeart/2008/layout/VerticalCurvedList"/>
    <dgm:cxn modelId="{0C62AB4E-502E-454E-9B69-62EAD0CA7D4A}" type="presParOf" srcId="{B632B4A4-5778-4798-8C10-2820C88F8023}" destId="{BC0315FA-8250-4C83-A143-2677B5803B92}" srcOrd="0" destOrd="0" presId="urn:microsoft.com/office/officeart/2008/layout/VerticalCurvedList"/>
    <dgm:cxn modelId="{AED7994A-40DE-40A3-9231-2538A6A43F4A}" type="presParOf" srcId="{2562F24C-7462-4848-A666-54D9BCA114DF}" destId="{1A9B142C-F299-41F9-9328-A0A0538A273E}" srcOrd="5" destOrd="0" presId="urn:microsoft.com/office/officeart/2008/layout/VerticalCurvedList"/>
    <dgm:cxn modelId="{BA82747F-CC7A-45DD-8950-7C2AD3478F06}" type="presParOf" srcId="{2562F24C-7462-4848-A666-54D9BCA114DF}" destId="{B1F2C9D9-1B9C-4C59-B68E-220974121651}" srcOrd="6" destOrd="0" presId="urn:microsoft.com/office/officeart/2008/layout/VerticalCurvedList"/>
    <dgm:cxn modelId="{F21E32F8-C391-4BAE-8645-A256D1E1B2BB}" type="presParOf" srcId="{B1F2C9D9-1B9C-4C59-B68E-220974121651}" destId="{22CD3E0D-6DAF-4937-88EF-3BB9FAB593A9}" srcOrd="0" destOrd="0" presId="urn:microsoft.com/office/officeart/2008/layout/VerticalCurvedList"/>
    <dgm:cxn modelId="{56EB6716-3B3D-4887-8740-A3778F9B36B7}" type="presParOf" srcId="{2562F24C-7462-4848-A666-54D9BCA114DF}" destId="{55E0A8DE-374F-4733-8D60-FD8961A13143}" srcOrd="7" destOrd="0" presId="urn:microsoft.com/office/officeart/2008/layout/VerticalCurvedList"/>
    <dgm:cxn modelId="{FE022D89-C24E-4F86-A73B-92F5D331E9F3}" type="presParOf" srcId="{2562F24C-7462-4848-A666-54D9BCA114DF}" destId="{B91E8B30-7061-4389-9B23-8B526873A910}" srcOrd="8" destOrd="0" presId="urn:microsoft.com/office/officeart/2008/layout/VerticalCurvedList"/>
    <dgm:cxn modelId="{C44040BD-69D7-4247-BE36-E11A79BC0A4F}" type="presParOf" srcId="{B91E8B30-7061-4389-9B23-8B526873A910}" destId="{55B355D5-B087-4F65-A243-31DC48ECE020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47BC9C-9E72-4F27-942D-A8A1805A16B3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IE"/>
        </a:p>
      </dgm:t>
    </dgm:pt>
    <dgm:pt modelId="{E3C87C1E-BB5A-406B-9516-7B9F1AFEF5BA}">
      <dgm:prSet phldrT="[Text]"/>
      <dgm:spPr/>
      <dgm:t>
        <a:bodyPr/>
        <a:lstStyle/>
        <a:p>
          <a:r>
            <a:rPr lang="en-US" dirty="0" err="1"/>
            <a:t>LIPAc</a:t>
          </a:r>
          <a:r>
            <a:rPr lang="en-US" dirty="0"/>
            <a:t> and its RF system Overview</a:t>
          </a:r>
          <a:endParaRPr lang="en-IE" dirty="0"/>
        </a:p>
      </dgm:t>
    </dgm:pt>
    <dgm:pt modelId="{087BA63F-8CCC-44CC-B341-0B3A1F4319B1}" type="parTrans" cxnId="{8DD2ADB2-3B80-4BF2-B487-B43C312ADD26}">
      <dgm:prSet/>
      <dgm:spPr/>
      <dgm:t>
        <a:bodyPr/>
        <a:lstStyle/>
        <a:p>
          <a:endParaRPr lang="en-IE"/>
        </a:p>
      </dgm:t>
    </dgm:pt>
    <dgm:pt modelId="{F3F48E86-0172-4242-9893-630B7773E34D}" type="sibTrans" cxnId="{8DD2ADB2-3B80-4BF2-B487-B43C312ADD26}">
      <dgm:prSet/>
      <dgm:spPr/>
      <dgm:t>
        <a:bodyPr/>
        <a:lstStyle/>
        <a:p>
          <a:endParaRPr lang="en-IE"/>
        </a:p>
      </dgm:t>
    </dgm:pt>
    <dgm:pt modelId="{81B674E7-553D-4B31-B155-AA9F85CCAEA0}">
      <dgm:prSet phldrT="[Text]"/>
      <dgm:spPr/>
      <dgm:t>
        <a:bodyPr/>
        <a:lstStyle/>
        <a:p>
          <a:r>
            <a:rPr lang="en-IE" b="0" dirty="0"/>
            <a:t>Commissioning</a:t>
          </a:r>
          <a:r>
            <a:rPr lang="en-IE" b="0" baseline="0" dirty="0"/>
            <a:t> of the RF system</a:t>
          </a:r>
          <a:endParaRPr lang="en-IE" b="0" dirty="0"/>
        </a:p>
      </dgm:t>
    </dgm:pt>
    <dgm:pt modelId="{04787541-50AB-49DB-90F0-0BF6CA2033F3}" type="parTrans" cxnId="{3644640B-FF8F-469D-9B79-C307C719BFBA}">
      <dgm:prSet/>
      <dgm:spPr/>
      <dgm:t>
        <a:bodyPr/>
        <a:lstStyle/>
        <a:p>
          <a:endParaRPr lang="en-IE"/>
        </a:p>
      </dgm:t>
    </dgm:pt>
    <dgm:pt modelId="{7576C90B-FD66-428B-8446-8070E4C22B4E}" type="sibTrans" cxnId="{3644640B-FF8F-469D-9B79-C307C719BFBA}">
      <dgm:prSet/>
      <dgm:spPr/>
      <dgm:t>
        <a:bodyPr/>
        <a:lstStyle/>
        <a:p>
          <a:endParaRPr lang="en-IE"/>
        </a:p>
      </dgm:t>
    </dgm:pt>
    <dgm:pt modelId="{F9386A20-3F9F-4684-B3BC-092B676416EF}">
      <dgm:prSet/>
      <dgm:spPr/>
      <dgm:t>
        <a:bodyPr/>
        <a:lstStyle/>
        <a:p>
          <a:r>
            <a:rPr lang="en-IE" dirty="0"/>
            <a:t>Topics from lower DC to CW in the </a:t>
          </a:r>
          <a:r>
            <a:rPr lang="en-IE" dirty="0" err="1"/>
            <a:t>LIPAc</a:t>
          </a:r>
          <a:endParaRPr lang="en-IE" dirty="0"/>
        </a:p>
      </dgm:t>
    </dgm:pt>
    <dgm:pt modelId="{24BD848B-5180-45C4-B5A5-6D2A91E5D903}" type="sibTrans" cxnId="{CC079ED6-983E-4EB2-8D54-AE28D44A6DB5}">
      <dgm:prSet/>
      <dgm:spPr/>
      <dgm:t>
        <a:bodyPr/>
        <a:lstStyle/>
        <a:p>
          <a:endParaRPr lang="en-IE"/>
        </a:p>
      </dgm:t>
    </dgm:pt>
    <dgm:pt modelId="{3D26E581-E497-4753-A2C8-8FBBFD778AAA}" type="parTrans" cxnId="{CC079ED6-983E-4EB2-8D54-AE28D44A6DB5}">
      <dgm:prSet/>
      <dgm:spPr/>
      <dgm:t>
        <a:bodyPr/>
        <a:lstStyle/>
        <a:p>
          <a:endParaRPr lang="en-IE"/>
        </a:p>
      </dgm:t>
    </dgm:pt>
    <dgm:pt modelId="{CA92B603-72DE-43A2-8BE3-03C9B11F1958}">
      <dgm:prSet/>
      <dgm:spPr/>
      <dgm:t>
        <a:bodyPr/>
        <a:lstStyle/>
        <a:p>
          <a:r>
            <a:rPr lang="en-IE" dirty="0"/>
            <a:t>Future plans for the improvements</a:t>
          </a:r>
        </a:p>
      </dgm:t>
    </dgm:pt>
    <dgm:pt modelId="{1B13E30A-C84D-49CE-A40F-D907C50D1986}" type="sibTrans" cxnId="{7CE2E56D-C5EF-4A14-BAE2-F63B59F0CB36}">
      <dgm:prSet/>
      <dgm:spPr/>
      <dgm:t>
        <a:bodyPr/>
        <a:lstStyle/>
        <a:p>
          <a:endParaRPr lang="en-IE"/>
        </a:p>
      </dgm:t>
    </dgm:pt>
    <dgm:pt modelId="{71EB7478-388D-45E1-BAAF-139C3295E5E8}" type="parTrans" cxnId="{7CE2E56D-C5EF-4A14-BAE2-F63B59F0CB36}">
      <dgm:prSet/>
      <dgm:spPr/>
      <dgm:t>
        <a:bodyPr/>
        <a:lstStyle/>
        <a:p>
          <a:endParaRPr lang="en-IE"/>
        </a:p>
      </dgm:t>
    </dgm:pt>
    <dgm:pt modelId="{9A2341FE-E269-45C0-9980-78EA7D60083E}" type="pres">
      <dgm:prSet presAssocID="{4447BC9C-9E72-4F27-942D-A8A1805A16B3}" presName="Name0" presStyleCnt="0">
        <dgm:presLayoutVars>
          <dgm:chMax val="7"/>
          <dgm:chPref val="7"/>
          <dgm:dir/>
        </dgm:presLayoutVars>
      </dgm:prSet>
      <dgm:spPr/>
    </dgm:pt>
    <dgm:pt modelId="{2562F24C-7462-4848-A666-54D9BCA114DF}" type="pres">
      <dgm:prSet presAssocID="{4447BC9C-9E72-4F27-942D-A8A1805A16B3}" presName="Name1" presStyleCnt="0"/>
      <dgm:spPr/>
    </dgm:pt>
    <dgm:pt modelId="{7DE082FA-52D9-4541-830E-9D4ECC15C259}" type="pres">
      <dgm:prSet presAssocID="{4447BC9C-9E72-4F27-942D-A8A1805A16B3}" presName="cycle" presStyleCnt="0"/>
      <dgm:spPr/>
    </dgm:pt>
    <dgm:pt modelId="{6794562C-9030-4E5E-B499-083B45F48F9D}" type="pres">
      <dgm:prSet presAssocID="{4447BC9C-9E72-4F27-942D-A8A1805A16B3}" presName="srcNode" presStyleLbl="node1" presStyleIdx="0" presStyleCnt="4"/>
      <dgm:spPr/>
    </dgm:pt>
    <dgm:pt modelId="{CDDC0E06-BE70-45F9-9471-DF401EE7ACC3}" type="pres">
      <dgm:prSet presAssocID="{4447BC9C-9E72-4F27-942D-A8A1805A16B3}" presName="conn" presStyleLbl="parChTrans1D2" presStyleIdx="0" presStyleCnt="1"/>
      <dgm:spPr/>
    </dgm:pt>
    <dgm:pt modelId="{D7907EE0-0056-4C41-8D65-58DDE7AA15CB}" type="pres">
      <dgm:prSet presAssocID="{4447BC9C-9E72-4F27-942D-A8A1805A16B3}" presName="extraNode" presStyleLbl="node1" presStyleIdx="0" presStyleCnt="4"/>
      <dgm:spPr/>
    </dgm:pt>
    <dgm:pt modelId="{A83F25B7-9D98-430A-91D6-D81A60CBCADE}" type="pres">
      <dgm:prSet presAssocID="{4447BC9C-9E72-4F27-942D-A8A1805A16B3}" presName="dstNode" presStyleLbl="node1" presStyleIdx="0" presStyleCnt="4"/>
      <dgm:spPr/>
    </dgm:pt>
    <dgm:pt modelId="{3B27C6D9-9BA3-49BE-8920-CD5A7806964D}" type="pres">
      <dgm:prSet presAssocID="{E3C87C1E-BB5A-406B-9516-7B9F1AFEF5BA}" presName="text_1" presStyleLbl="node1" presStyleIdx="0" presStyleCnt="4">
        <dgm:presLayoutVars>
          <dgm:bulletEnabled val="1"/>
        </dgm:presLayoutVars>
      </dgm:prSet>
      <dgm:spPr/>
    </dgm:pt>
    <dgm:pt modelId="{DBAC810C-5E99-4F6B-AD02-9EB71A54D30F}" type="pres">
      <dgm:prSet presAssocID="{E3C87C1E-BB5A-406B-9516-7B9F1AFEF5BA}" presName="accent_1" presStyleCnt="0"/>
      <dgm:spPr/>
    </dgm:pt>
    <dgm:pt modelId="{D28D8CB4-4B8A-4368-8855-AEC0E0109FD7}" type="pres">
      <dgm:prSet presAssocID="{E3C87C1E-BB5A-406B-9516-7B9F1AFEF5BA}" presName="accentRepeatNode" presStyleLbl="solidFgAcc1" presStyleIdx="0" presStyleCnt="4"/>
      <dgm:spPr>
        <a:solidFill>
          <a:srgbClr val="66FF66"/>
        </a:solidFill>
      </dgm:spPr>
    </dgm:pt>
    <dgm:pt modelId="{900E8B7B-57E4-4FE6-9889-B1F62D03DB79}" type="pres">
      <dgm:prSet presAssocID="{81B674E7-553D-4B31-B155-AA9F85CCAEA0}" presName="text_2" presStyleLbl="node1" presStyleIdx="1" presStyleCnt="4">
        <dgm:presLayoutVars>
          <dgm:bulletEnabled val="1"/>
        </dgm:presLayoutVars>
      </dgm:prSet>
      <dgm:spPr/>
    </dgm:pt>
    <dgm:pt modelId="{B632B4A4-5778-4798-8C10-2820C88F8023}" type="pres">
      <dgm:prSet presAssocID="{81B674E7-553D-4B31-B155-AA9F85CCAEA0}" presName="accent_2" presStyleCnt="0"/>
      <dgm:spPr/>
    </dgm:pt>
    <dgm:pt modelId="{BC0315FA-8250-4C83-A143-2677B5803B92}" type="pres">
      <dgm:prSet presAssocID="{81B674E7-553D-4B31-B155-AA9F85CCAEA0}" presName="accentRepeatNode" presStyleLbl="solidFgAcc1" presStyleIdx="1" presStyleCnt="4"/>
      <dgm:spPr/>
    </dgm:pt>
    <dgm:pt modelId="{1A9B142C-F299-41F9-9328-A0A0538A273E}" type="pres">
      <dgm:prSet presAssocID="{F9386A20-3F9F-4684-B3BC-092B676416EF}" presName="text_3" presStyleLbl="node1" presStyleIdx="2" presStyleCnt="4">
        <dgm:presLayoutVars>
          <dgm:bulletEnabled val="1"/>
        </dgm:presLayoutVars>
      </dgm:prSet>
      <dgm:spPr/>
    </dgm:pt>
    <dgm:pt modelId="{B1F2C9D9-1B9C-4C59-B68E-220974121651}" type="pres">
      <dgm:prSet presAssocID="{F9386A20-3F9F-4684-B3BC-092B676416EF}" presName="accent_3" presStyleCnt="0"/>
      <dgm:spPr/>
    </dgm:pt>
    <dgm:pt modelId="{22CD3E0D-6DAF-4937-88EF-3BB9FAB593A9}" type="pres">
      <dgm:prSet presAssocID="{F9386A20-3F9F-4684-B3BC-092B676416EF}" presName="accentRepeatNode" presStyleLbl="solidFgAcc1" presStyleIdx="2" presStyleCnt="4" custLinFactNeighborX="-1767"/>
      <dgm:spPr/>
    </dgm:pt>
    <dgm:pt modelId="{55E0A8DE-374F-4733-8D60-FD8961A13143}" type="pres">
      <dgm:prSet presAssocID="{CA92B603-72DE-43A2-8BE3-03C9B11F1958}" presName="text_4" presStyleLbl="node1" presStyleIdx="3" presStyleCnt="4">
        <dgm:presLayoutVars>
          <dgm:bulletEnabled val="1"/>
        </dgm:presLayoutVars>
      </dgm:prSet>
      <dgm:spPr/>
    </dgm:pt>
    <dgm:pt modelId="{B91E8B30-7061-4389-9B23-8B526873A910}" type="pres">
      <dgm:prSet presAssocID="{CA92B603-72DE-43A2-8BE3-03C9B11F1958}" presName="accent_4" presStyleCnt="0"/>
      <dgm:spPr/>
    </dgm:pt>
    <dgm:pt modelId="{55B355D5-B087-4F65-A243-31DC48ECE020}" type="pres">
      <dgm:prSet presAssocID="{CA92B603-72DE-43A2-8BE3-03C9B11F1958}" presName="accentRepeatNode" presStyleLbl="solidFgAcc1" presStyleIdx="3" presStyleCnt="4"/>
      <dgm:spPr/>
    </dgm:pt>
  </dgm:ptLst>
  <dgm:cxnLst>
    <dgm:cxn modelId="{3644640B-FF8F-469D-9B79-C307C719BFBA}" srcId="{4447BC9C-9E72-4F27-942D-A8A1805A16B3}" destId="{81B674E7-553D-4B31-B155-AA9F85CCAEA0}" srcOrd="1" destOrd="0" parTransId="{04787541-50AB-49DB-90F0-0BF6CA2033F3}" sibTransId="{7576C90B-FD66-428B-8446-8070E4C22B4E}"/>
    <dgm:cxn modelId="{6817083C-7E82-4D9A-BEA1-12039DBC924F}" type="presOf" srcId="{CA92B603-72DE-43A2-8BE3-03C9B11F1958}" destId="{55E0A8DE-374F-4733-8D60-FD8961A13143}" srcOrd="0" destOrd="0" presId="urn:microsoft.com/office/officeart/2008/layout/VerticalCurvedList"/>
    <dgm:cxn modelId="{7CE2E56D-C5EF-4A14-BAE2-F63B59F0CB36}" srcId="{4447BC9C-9E72-4F27-942D-A8A1805A16B3}" destId="{CA92B603-72DE-43A2-8BE3-03C9B11F1958}" srcOrd="3" destOrd="0" parTransId="{71EB7478-388D-45E1-BAAF-139C3295E5E8}" sibTransId="{1B13E30A-C84D-49CE-A40F-D907C50D1986}"/>
    <dgm:cxn modelId="{EAB87C51-1203-4A48-AAA3-F7C0557F689F}" type="presOf" srcId="{81B674E7-553D-4B31-B155-AA9F85CCAEA0}" destId="{900E8B7B-57E4-4FE6-9889-B1F62D03DB79}" srcOrd="0" destOrd="0" presId="urn:microsoft.com/office/officeart/2008/layout/VerticalCurvedList"/>
    <dgm:cxn modelId="{EC264078-8989-469C-A7F1-89D6EEC7BF13}" type="presOf" srcId="{E3C87C1E-BB5A-406B-9516-7B9F1AFEF5BA}" destId="{3B27C6D9-9BA3-49BE-8920-CD5A7806964D}" srcOrd="0" destOrd="0" presId="urn:microsoft.com/office/officeart/2008/layout/VerticalCurvedList"/>
    <dgm:cxn modelId="{01C065A3-2DF4-4FDF-9C5C-D001D79FA5C3}" type="presOf" srcId="{4447BC9C-9E72-4F27-942D-A8A1805A16B3}" destId="{9A2341FE-E269-45C0-9980-78EA7D60083E}" srcOrd="0" destOrd="0" presId="urn:microsoft.com/office/officeart/2008/layout/VerticalCurvedList"/>
    <dgm:cxn modelId="{995A71AB-7BCA-4283-81D8-C9B2EEF26410}" type="presOf" srcId="{F9386A20-3F9F-4684-B3BC-092B676416EF}" destId="{1A9B142C-F299-41F9-9328-A0A0538A273E}" srcOrd="0" destOrd="0" presId="urn:microsoft.com/office/officeart/2008/layout/VerticalCurvedList"/>
    <dgm:cxn modelId="{8DD2ADB2-3B80-4BF2-B487-B43C312ADD26}" srcId="{4447BC9C-9E72-4F27-942D-A8A1805A16B3}" destId="{E3C87C1E-BB5A-406B-9516-7B9F1AFEF5BA}" srcOrd="0" destOrd="0" parTransId="{087BA63F-8CCC-44CC-B341-0B3A1F4319B1}" sibTransId="{F3F48E86-0172-4242-9893-630B7773E34D}"/>
    <dgm:cxn modelId="{83EB2DD2-277A-41D4-9A2B-5C88CB922143}" type="presOf" srcId="{F3F48E86-0172-4242-9893-630B7773E34D}" destId="{CDDC0E06-BE70-45F9-9471-DF401EE7ACC3}" srcOrd="0" destOrd="0" presId="urn:microsoft.com/office/officeart/2008/layout/VerticalCurvedList"/>
    <dgm:cxn modelId="{CC079ED6-983E-4EB2-8D54-AE28D44A6DB5}" srcId="{4447BC9C-9E72-4F27-942D-A8A1805A16B3}" destId="{F9386A20-3F9F-4684-B3BC-092B676416EF}" srcOrd="2" destOrd="0" parTransId="{3D26E581-E497-4753-A2C8-8FBBFD778AAA}" sibTransId="{24BD848B-5180-45C4-B5A5-6D2A91E5D903}"/>
    <dgm:cxn modelId="{C817415B-6C99-4162-A438-39D50E4440C6}" type="presParOf" srcId="{9A2341FE-E269-45C0-9980-78EA7D60083E}" destId="{2562F24C-7462-4848-A666-54D9BCA114DF}" srcOrd="0" destOrd="0" presId="urn:microsoft.com/office/officeart/2008/layout/VerticalCurvedList"/>
    <dgm:cxn modelId="{9F27490B-9AF7-4B7F-A8CD-44FF98EA321F}" type="presParOf" srcId="{2562F24C-7462-4848-A666-54D9BCA114DF}" destId="{7DE082FA-52D9-4541-830E-9D4ECC15C259}" srcOrd="0" destOrd="0" presId="urn:microsoft.com/office/officeart/2008/layout/VerticalCurvedList"/>
    <dgm:cxn modelId="{9D401F74-D9A5-42E4-BC1D-AC6C15D3C589}" type="presParOf" srcId="{7DE082FA-52D9-4541-830E-9D4ECC15C259}" destId="{6794562C-9030-4E5E-B499-083B45F48F9D}" srcOrd="0" destOrd="0" presId="urn:microsoft.com/office/officeart/2008/layout/VerticalCurvedList"/>
    <dgm:cxn modelId="{2B6150B1-C59C-47F7-97A3-FD6DB1E7589A}" type="presParOf" srcId="{7DE082FA-52D9-4541-830E-9D4ECC15C259}" destId="{CDDC0E06-BE70-45F9-9471-DF401EE7ACC3}" srcOrd="1" destOrd="0" presId="urn:microsoft.com/office/officeart/2008/layout/VerticalCurvedList"/>
    <dgm:cxn modelId="{383350B6-3875-4694-A4A5-7D7F1037A84B}" type="presParOf" srcId="{7DE082FA-52D9-4541-830E-9D4ECC15C259}" destId="{D7907EE0-0056-4C41-8D65-58DDE7AA15CB}" srcOrd="2" destOrd="0" presId="urn:microsoft.com/office/officeart/2008/layout/VerticalCurvedList"/>
    <dgm:cxn modelId="{B1DB6B11-BCB4-4C61-9480-BFBFFE28397E}" type="presParOf" srcId="{7DE082FA-52D9-4541-830E-9D4ECC15C259}" destId="{A83F25B7-9D98-430A-91D6-D81A60CBCADE}" srcOrd="3" destOrd="0" presId="urn:microsoft.com/office/officeart/2008/layout/VerticalCurvedList"/>
    <dgm:cxn modelId="{A3EBE42A-523E-4504-8FA6-C35F4AECB64B}" type="presParOf" srcId="{2562F24C-7462-4848-A666-54D9BCA114DF}" destId="{3B27C6D9-9BA3-49BE-8920-CD5A7806964D}" srcOrd="1" destOrd="0" presId="urn:microsoft.com/office/officeart/2008/layout/VerticalCurvedList"/>
    <dgm:cxn modelId="{1A133BA2-6107-4504-8B5D-8574A22BADA6}" type="presParOf" srcId="{2562F24C-7462-4848-A666-54D9BCA114DF}" destId="{DBAC810C-5E99-4F6B-AD02-9EB71A54D30F}" srcOrd="2" destOrd="0" presId="urn:microsoft.com/office/officeart/2008/layout/VerticalCurvedList"/>
    <dgm:cxn modelId="{0145FA28-2FF1-4B64-872A-9E7BFE58B47D}" type="presParOf" srcId="{DBAC810C-5E99-4F6B-AD02-9EB71A54D30F}" destId="{D28D8CB4-4B8A-4368-8855-AEC0E0109FD7}" srcOrd="0" destOrd="0" presId="urn:microsoft.com/office/officeart/2008/layout/VerticalCurvedList"/>
    <dgm:cxn modelId="{516B4BC8-65E2-4494-91A3-1BF00138AAC5}" type="presParOf" srcId="{2562F24C-7462-4848-A666-54D9BCA114DF}" destId="{900E8B7B-57E4-4FE6-9889-B1F62D03DB79}" srcOrd="3" destOrd="0" presId="urn:microsoft.com/office/officeart/2008/layout/VerticalCurvedList"/>
    <dgm:cxn modelId="{2F30A646-72E5-4CAE-92CD-DFB827C6E733}" type="presParOf" srcId="{2562F24C-7462-4848-A666-54D9BCA114DF}" destId="{B632B4A4-5778-4798-8C10-2820C88F8023}" srcOrd="4" destOrd="0" presId="urn:microsoft.com/office/officeart/2008/layout/VerticalCurvedList"/>
    <dgm:cxn modelId="{0C62AB4E-502E-454E-9B69-62EAD0CA7D4A}" type="presParOf" srcId="{B632B4A4-5778-4798-8C10-2820C88F8023}" destId="{BC0315FA-8250-4C83-A143-2677B5803B92}" srcOrd="0" destOrd="0" presId="urn:microsoft.com/office/officeart/2008/layout/VerticalCurvedList"/>
    <dgm:cxn modelId="{AED7994A-40DE-40A3-9231-2538A6A43F4A}" type="presParOf" srcId="{2562F24C-7462-4848-A666-54D9BCA114DF}" destId="{1A9B142C-F299-41F9-9328-A0A0538A273E}" srcOrd="5" destOrd="0" presId="urn:microsoft.com/office/officeart/2008/layout/VerticalCurvedList"/>
    <dgm:cxn modelId="{BA82747F-CC7A-45DD-8950-7C2AD3478F06}" type="presParOf" srcId="{2562F24C-7462-4848-A666-54D9BCA114DF}" destId="{B1F2C9D9-1B9C-4C59-B68E-220974121651}" srcOrd="6" destOrd="0" presId="urn:microsoft.com/office/officeart/2008/layout/VerticalCurvedList"/>
    <dgm:cxn modelId="{F21E32F8-C391-4BAE-8645-A256D1E1B2BB}" type="presParOf" srcId="{B1F2C9D9-1B9C-4C59-B68E-220974121651}" destId="{22CD3E0D-6DAF-4937-88EF-3BB9FAB593A9}" srcOrd="0" destOrd="0" presId="urn:microsoft.com/office/officeart/2008/layout/VerticalCurvedList"/>
    <dgm:cxn modelId="{56EB6716-3B3D-4887-8740-A3778F9B36B7}" type="presParOf" srcId="{2562F24C-7462-4848-A666-54D9BCA114DF}" destId="{55E0A8DE-374F-4733-8D60-FD8961A13143}" srcOrd="7" destOrd="0" presId="urn:microsoft.com/office/officeart/2008/layout/VerticalCurvedList"/>
    <dgm:cxn modelId="{FE022D89-C24E-4F86-A73B-92F5D331E9F3}" type="presParOf" srcId="{2562F24C-7462-4848-A666-54D9BCA114DF}" destId="{B91E8B30-7061-4389-9B23-8B526873A910}" srcOrd="8" destOrd="0" presId="urn:microsoft.com/office/officeart/2008/layout/VerticalCurvedList"/>
    <dgm:cxn modelId="{C44040BD-69D7-4247-BE36-E11A79BC0A4F}" type="presParOf" srcId="{B91E8B30-7061-4389-9B23-8B526873A910}" destId="{55B355D5-B087-4F65-A243-31DC48ECE020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47BC9C-9E72-4F27-942D-A8A1805A16B3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IE"/>
        </a:p>
      </dgm:t>
    </dgm:pt>
    <dgm:pt modelId="{E3C87C1E-BB5A-406B-9516-7B9F1AFEF5BA}">
      <dgm:prSet phldrT="[Text]"/>
      <dgm:spPr/>
      <dgm:t>
        <a:bodyPr/>
        <a:lstStyle/>
        <a:p>
          <a:r>
            <a:rPr lang="en-US" dirty="0" err="1"/>
            <a:t>LIPAc</a:t>
          </a:r>
          <a:r>
            <a:rPr lang="en-US" dirty="0"/>
            <a:t> and its RF system Overview</a:t>
          </a:r>
          <a:endParaRPr lang="en-IE" dirty="0"/>
        </a:p>
      </dgm:t>
    </dgm:pt>
    <dgm:pt modelId="{087BA63F-8CCC-44CC-B341-0B3A1F4319B1}" type="parTrans" cxnId="{8DD2ADB2-3B80-4BF2-B487-B43C312ADD26}">
      <dgm:prSet/>
      <dgm:spPr/>
      <dgm:t>
        <a:bodyPr/>
        <a:lstStyle/>
        <a:p>
          <a:endParaRPr lang="en-IE"/>
        </a:p>
      </dgm:t>
    </dgm:pt>
    <dgm:pt modelId="{F3F48E86-0172-4242-9893-630B7773E34D}" type="sibTrans" cxnId="{8DD2ADB2-3B80-4BF2-B487-B43C312ADD26}">
      <dgm:prSet/>
      <dgm:spPr/>
      <dgm:t>
        <a:bodyPr/>
        <a:lstStyle/>
        <a:p>
          <a:endParaRPr lang="en-IE"/>
        </a:p>
      </dgm:t>
    </dgm:pt>
    <dgm:pt modelId="{81B674E7-553D-4B31-B155-AA9F85CCAEA0}">
      <dgm:prSet phldrT="[Text]"/>
      <dgm:spPr/>
      <dgm:t>
        <a:bodyPr/>
        <a:lstStyle/>
        <a:p>
          <a:r>
            <a:rPr lang="en-IE" b="0" dirty="0"/>
            <a:t>Commissioning</a:t>
          </a:r>
          <a:r>
            <a:rPr lang="en-IE" b="0" baseline="0" dirty="0"/>
            <a:t> of the RF system</a:t>
          </a:r>
          <a:endParaRPr lang="en-IE" b="0" dirty="0"/>
        </a:p>
      </dgm:t>
    </dgm:pt>
    <dgm:pt modelId="{04787541-50AB-49DB-90F0-0BF6CA2033F3}" type="parTrans" cxnId="{3644640B-FF8F-469D-9B79-C307C719BFBA}">
      <dgm:prSet/>
      <dgm:spPr/>
      <dgm:t>
        <a:bodyPr/>
        <a:lstStyle/>
        <a:p>
          <a:endParaRPr lang="en-IE"/>
        </a:p>
      </dgm:t>
    </dgm:pt>
    <dgm:pt modelId="{7576C90B-FD66-428B-8446-8070E4C22B4E}" type="sibTrans" cxnId="{3644640B-FF8F-469D-9B79-C307C719BFBA}">
      <dgm:prSet/>
      <dgm:spPr/>
      <dgm:t>
        <a:bodyPr/>
        <a:lstStyle/>
        <a:p>
          <a:endParaRPr lang="en-IE"/>
        </a:p>
      </dgm:t>
    </dgm:pt>
    <dgm:pt modelId="{F9386A20-3F9F-4684-B3BC-092B676416EF}">
      <dgm:prSet/>
      <dgm:spPr/>
      <dgm:t>
        <a:bodyPr/>
        <a:lstStyle/>
        <a:p>
          <a:r>
            <a:rPr lang="en-IE" dirty="0"/>
            <a:t>Topics from lower DC to CW in the </a:t>
          </a:r>
          <a:r>
            <a:rPr lang="en-IE" dirty="0" err="1"/>
            <a:t>LIPAc</a:t>
          </a:r>
          <a:endParaRPr lang="en-IE" dirty="0"/>
        </a:p>
      </dgm:t>
    </dgm:pt>
    <dgm:pt modelId="{24BD848B-5180-45C4-B5A5-6D2A91E5D903}" type="sibTrans" cxnId="{CC079ED6-983E-4EB2-8D54-AE28D44A6DB5}">
      <dgm:prSet/>
      <dgm:spPr/>
      <dgm:t>
        <a:bodyPr/>
        <a:lstStyle/>
        <a:p>
          <a:endParaRPr lang="en-IE"/>
        </a:p>
      </dgm:t>
    </dgm:pt>
    <dgm:pt modelId="{3D26E581-E497-4753-A2C8-8FBBFD778AAA}" type="parTrans" cxnId="{CC079ED6-983E-4EB2-8D54-AE28D44A6DB5}">
      <dgm:prSet/>
      <dgm:spPr/>
      <dgm:t>
        <a:bodyPr/>
        <a:lstStyle/>
        <a:p>
          <a:endParaRPr lang="en-IE"/>
        </a:p>
      </dgm:t>
    </dgm:pt>
    <dgm:pt modelId="{CA92B603-72DE-43A2-8BE3-03C9B11F1958}">
      <dgm:prSet/>
      <dgm:spPr/>
      <dgm:t>
        <a:bodyPr/>
        <a:lstStyle/>
        <a:p>
          <a:r>
            <a:rPr lang="en-IE" dirty="0"/>
            <a:t>Future plans for the improvements</a:t>
          </a:r>
        </a:p>
      </dgm:t>
    </dgm:pt>
    <dgm:pt modelId="{1B13E30A-C84D-49CE-A40F-D907C50D1986}" type="sibTrans" cxnId="{7CE2E56D-C5EF-4A14-BAE2-F63B59F0CB36}">
      <dgm:prSet/>
      <dgm:spPr/>
      <dgm:t>
        <a:bodyPr/>
        <a:lstStyle/>
        <a:p>
          <a:endParaRPr lang="en-IE"/>
        </a:p>
      </dgm:t>
    </dgm:pt>
    <dgm:pt modelId="{71EB7478-388D-45E1-BAAF-139C3295E5E8}" type="parTrans" cxnId="{7CE2E56D-C5EF-4A14-BAE2-F63B59F0CB36}">
      <dgm:prSet/>
      <dgm:spPr/>
      <dgm:t>
        <a:bodyPr/>
        <a:lstStyle/>
        <a:p>
          <a:endParaRPr lang="en-IE"/>
        </a:p>
      </dgm:t>
    </dgm:pt>
    <dgm:pt modelId="{9A2341FE-E269-45C0-9980-78EA7D60083E}" type="pres">
      <dgm:prSet presAssocID="{4447BC9C-9E72-4F27-942D-A8A1805A16B3}" presName="Name0" presStyleCnt="0">
        <dgm:presLayoutVars>
          <dgm:chMax val="7"/>
          <dgm:chPref val="7"/>
          <dgm:dir/>
        </dgm:presLayoutVars>
      </dgm:prSet>
      <dgm:spPr/>
    </dgm:pt>
    <dgm:pt modelId="{2562F24C-7462-4848-A666-54D9BCA114DF}" type="pres">
      <dgm:prSet presAssocID="{4447BC9C-9E72-4F27-942D-A8A1805A16B3}" presName="Name1" presStyleCnt="0"/>
      <dgm:spPr/>
    </dgm:pt>
    <dgm:pt modelId="{7DE082FA-52D9-4541-830E-9D4ECC15C259}" type="pres">
      <dgm:prSet presAssocID="{4447BC9C-9E72-4F27-942D-A8A1805A16B3}" presName="cycle" presStyleCnt="0"/>
      <dgm:spPr/>
    </dgm:pt>
    <dgm:pt modelId="{6794562C-9030-4E5E-B499-083B45F48F9D}" type="pres">
      <dgm:prSet presAssocID="{4447BC9C-9E72-4F27-942D-A8A1805A16B3}" presName="srcNode" presStyleLbl="node1" presStyleIdx="0" presStyleCnt="4"/>
      <dgm:spPr/>
    </dgm:pt>
    <dgm:pt modelId="{CDDC0E06-BE70-45F9-9471-DF401EE7ACC3}" type="pres">
      <dgm:prSet presAssocID="{4447BC9C-9E72-4F27-942D-A8A1805A16B3}" presName="conn" presStyleLbl="parChTrans1D2" presStyleIdx="0" presStyleCnt="1"/>
      <dgm:spPr/>
    </dgm:pt>
    <dgm:pt modelId="{D7907EE0-0056-4C41-8D65-58DDE7AA15CB}" type="pres">
      <dgm:prSet presAssocID="{4447BC9C-9E72-4F27-942D-A8A1805A16B3}" presName="extraNode" presStyleLbl="node1" presStyleIdx="0" presStyleCnt="4"/>
      <dgm:spPr/>
    </dgm:pt>
    <dgm:pt modelId="{A83F25B7-9D98-430A-91D6-D81A60CBCADE}" type="pres">
      <dgm:prSet presAssocID="{4447BC9C-9E72-4F27-942D-A8A1805A16B3}" presName="dstNode" presStyleLbl="node1" presStyleIdx="0" presStyleCnt="4"/>
      <dgm:spPr/>
    </dgm:pt>
    <dgm:pt modelId="{3B27C6D9-9BA3-49BE-8920-CD5A7806964D}" type="pres">
      <dgm:prSet presAssocID="{E3C87C1E-BB5A-406B-9516-7B9F1AFEF5BA}" presName="text_1" presStyleLbl="node1" presStyleIdx="0" presStyleCnt="4">
        <dgm:presLayoutVars>
          <dgm:bulletEnabled val="1"/>
        </dgm:presLayoutVars>
      </dgm:prSet>
      <dgm:spPr/>
    </dgm:pt>
    <dgm:pt modelId="{DBAC810C-5E99-4F6B-AD02-9EB71A54D30F}" type="pres">
      <dgm:prSet presAssocID="{E3C87C1E-BB5A-406B-9516-7B9F1AFEF5BA}" presName="accent_1" presStyleCnt="0"/>
      <dgm:spPr/>
    </dgm:pt>
    <dgm:pt modelId="{D28D8CB4-4B8A-4368-8855-AEC0E0109FD7}" type="pres">
      <dgm:prSet presAssocID="{E3C87C1E-BB5A-406B-9516-7B9F1AFEF5BA}" presName="accentRepeatNode" presStyleLbl="solidFgAcc1" presStyleIdx="0" presStyleCnt="4"/>
      <dgm:spPr/>
    </dgm:pt>
    <dgm:pt modelId="{900E8B7B-57E4-4FE6-9889-B1F62D03DB79}" type="pres">
      <dgm:prSet presAssocID="{81B674E7-553D-4B31-B155-AA9F85CCAEA0}" presName="text_2" presStyleLbl="node1" presStyleIdx="1" presStyleCnt="4">
        <dgm:presLayoutVars>
          <dgm:bulletEnabled val="1"/>
        </dgm:presLayoutVars>
      </dgm:prSet>
      <dgm:spPr/>
    </dgm:pt>
    <dgm:pt modelId="{B632B4A4-5778-4798-8C10-2820C88F8023}" type="pres">
      <dgm:prSet presAssocID="{81B674E7-553D-4B31-B155-AA9F85CCAEA0}" presName="accent_2" presStyleCnt="0"/>
      <dgm:spPr/>
    </dgm:pt>
    <dgm:pt modelId="{BC0315FA-8250-4C83-A143-2677B5803B92}" type="pres">
      <dgm:prSet presAssocID="{81B674E7-553D-4B31-B155-AA9F85CCAEA0}" presName="accentRepeatNode" presStyleLbl="solidFgAcc1" presStyleIdx="1" presStyleCnt="4"/>
      <dgm:spPr>
        <a:solidFill>
          <a:srgbClr val="66FF66"/>
        </a:solidFill>
      </dgm:spPr>
    </dgm:pt>
    <dgm:pt modelId="{1A9B142C-F299-41F9-9328-A0A0538A273E}" type="pres">
      <dgm:prSet presAssocID="{F9386A20-3F9F-4684-B3BC-092B676416EF}" presName="text_3" presStyleLbl="node1" presStyleIdx="2" presStyleCnt="4">
        <dgm:presLayoutVars>
          <dgm:bulletEnabled val="1"/>
        </dgm:presLayoutVars>
      </dgm:prSet>
      <dgm:spPr/>
    </dgm:pt>
    <dgm:pt modelId="{B1F2C9D9-1B9C-4C59-B68E-220974121651}" type="pres">
      <dgm:prSet presAssocID="{F9386A20-3F9F-4684-B3BC-092B676416EF}" presName="accent_3" presStyleCnt="0"/>
      <dgm:spPr/>
    </dgm:pt>
    <dgm:pt modelId="{22CD3E0D-6DAF-4937-88EF-3BB9FAB593A9}" type="pres">
      <dgm:prSet presAssocID="{F9386A20-3F9F-4684-B3BC-092B676416EF}" presName="accentRepeatNode" presStyleLbl="solidFgAcc1" presStyleIdx="2" presStyleCnt="4" custLinFactNeighborX="-1767"/>
      <dgm:spPr/>
    </dgm:pt>
    <dgm:pt modelId="{55E0A8DE-374F-4733-8D60-FD8961A13143}" type="pres">
      <dgm:prSet presAssocID="{CA92B603-72DE-43A2-8BE3-03C9B11F1958}" presName="text_4" presStyleLbl="node1" presStyleIdx="3" presStyleCnt="4">
        <dgm:presLayoutVars>
          <dgm:bulletEnabled val="1"/>
        </dgm:presLayoutVars>
      </dgm:prSet>
      <dgm:spPr/>
    </dgm:pt>
    <dgm:pt modelId="{B91E8B30-7061-4389-9B23-8B526873A910}" type="pres">
      <dgm:prSet presAssocID="{CA92B603-72DE-43A2-8BE3-03C9B11F1958}" presName="accent_4" presStyleCnt="0"/>
      <dgm:spPr/>
    </dgm:pt>
    <dgm:pt modelId="{55B355D5-B087-4F65-A243-31DC48ECE020}" type="pres">
      <dgm:prSet presAssocID="{CA92B603-72DE-43A2-8BE3-03C9B11F1958}" presName="accentRepeatNode" presStyleLbl="solidFgAcc1" presStyleIdx="3" presStyleCnt="4"/>
      <dgm:spPr/>
    </dgm:pt>
  </dgm:ptLst>
  <dgm:cxnLst>
    <dgm:cxn modelId="{3644640B-FF8F-469D-9B79-C307C719BFBA}" srcId="{4447BC9C-9E72-4F27-942D-A8A1805A16B3}" destId="{81B674E7-553D-4B31-B155-AA9F85CCAEA0}" srcOrd="1" destOrd="0" parTransId="{04787541-50AB-49DB-90F0-0BF6CA2033F3}" sibTransId="{7576C90B-FD66-428B-8446-8070E4C22B4E}"/>
    <dgm:cxn modelId="{6817083C-7E82-4D9A-BEA1-12039DBC924F}" type="presOf" srcId="{CA92B603-72DE-43A2-8BE3-03C9B11F1958}" destId="{55E0A8DE-374F-4733-8D60-FD8961A13143}" srcOrd="0" destOrd="0" presId="urn:microsoft.com/office/officeart/2008/layout/VerticalCurvedList"/>
    <dgm:cxn modelId="{7CE2E56D-C5EF-4A14-BAE2-F63B59F0CB36}" srcId="{4447BC9C-9E72-4F27-942D-A8A1805A16B3}" destId="{CA92B603-72DE-43A2-8BE3-03C9B11F1958}" srcOrd="3" destOrd="0" parTransId="{71EB7478-388D-45E1-BAAF-139C3295E5E8}" sibTransId="{1B13E30A-C84D-49CE-A40F-D907C50D1986}"/>
    <dgm:cxn modelId="{EAB87C51-1203-4A48-AAA3-F7C0557F689F}" type="presOf" srcId="{81B674E7-553D-4B31-B155-AA9F85CCAEA0}" destId="{900E8B7B-57E4-4FE6-9889-B1F62D03DB79}" srcOrd="0" destOrd="0" presId="urn:microsoft.com/office/officeart/2008/layout/VerticalCurvedList"/>
    <dgm:cxn modelId="{EC264078-8989-469C-A7F1-89D6EEC7BF13}" type="presOf" srcId="{E3C87C1E-BB5A-406B-9516-7B9F1AFEF5BA}" destId="{3B27C6D9-9BA3-49BE-8920-CD5A7806964D}" srcOrd="0" destOrd="0" presId="urn:microsoft.com/office/officeart/2008/layout/VerticalCurvedList"/>
    <dgm:cxn modelId="{01C065A3-2DF4-4FDF-9C5C-D001D79FA5C3}" type="presOf" srcId="{4447BC9C-9E72-4F27-942D-A8A1805A16B3}" destId="{9A2341FE-E269-45C0-9980-78EA7D60083E}" srcOrd="0" destOrd="0" presId="urn:microsoft.com/office/officeart/2008/layout/VerticalCurvedList"/>
    <dgm:cxn modelId="{995A71AB-7BCA-4283-81D8-C9B2EEF26410}" type="presOf" srcId="{F9386A20-3F9F-4684-B3BC-092B676416EF}" destId="{1A9B142C-F299-41F9-9328-A0A0538A273E}" srcOrd="0" destOrd="0" presId="urn:microsoft.com/office/officeart/2008/layout/VerticalCurvedList"/>
    <dgm:cxn modelId="{8DD2ADB2-3B80-4BF2-B487-B43C312ADD26}" srcId="{4447BC9C-9E72-4F27-942D-A8A1805A16B3}" destId="{E3C87C1E-BB5A-406B-9516-7B9F1AFEF5BA}" srcOrd="0" destOrd="0" parTransId="{087BA63F-8CCC-44CC-B341-0B3A1F4319B1}" sibTransId="{F3F48E86-0172-4242-9893-630B7773E34D}"/>
    <dgm:cxn modelId="{83EB2DD2-277A-41D4-9A2B-5C88CB922143}" type="presOf" srcId="{F3F48E86-0172-4242-9893-630B7773E34D}" destId="{CDDC0E06-BE70-45F9-9471-DF401EE7ACC3}" srcOrd="0" destOrd="0" presId="urn:microsoft.com/office/officeart/2008/layout/VerticalCurvedList"/>
    <dgm:cxn modelId="{CC079ED6-983E-4EB2-8D54-AE28D44A6DB5}" srcId="{4447BC9C-9E72-4F27-942D-A8A1805A16B3}" destId="{F9386A20-3F9F-4684-B3BC-092B676416EF}" srcOrd="2" destOrd="0" parTransId="{3D26E581-E497-4753-A2C8-8FBBFD778AAA}" sibTransId="{24BD848B-5180-45C4-B5A5-6D2A91E5D903}"/>
    <dgm:cxn modelId="{C817415B-6C99-4162-A438-39D50E4440C6}" type="presParOf" srcId="{9A2341FE-E269-45C0-9980-78EA7D60083E}" destId="{2562F24C-7462-4848-A666-54D9BCA114DF}" srcOrd="0" destOrd="0" presId="urn:microsoft.com/office/officeart/2008/layout/VerticalCurvedList"/>
    <dgm:cxn modelId="{9F27490B-9AF7-4B7F-A8CD-44FF98EA321F}" type="presParOf" srcId="{2562F24C-7462-4848-A666-54D9BCA114DF}" destId="{7DE082FA-52D9-4541-830E-9D4ECC15C259}" srcOrd="0" destOrd="0" presId="urn:microsoft.com/office/officeart/2008/layout/VerticalCurvedList"/>
    <dgm:cxn modelId="{9D401F74-D9A5-42E4-BC1D-AC6C15D3C589}" type="presParOf" srcId="{7DE082FA-52D9-4541-830E-9D4ECC15C259}" destId="{6794562C-9030-4E5E-B499-083B45F48F9D}" srcOrd="0" destOrd="0" presId="urn:microsoft.com/office/officeart/2008/layout/VerticalCurvedList"/>
    <dgm:cxn modelId="{2B6150B1-C59C-47F7-97A3-FD6DB1E7589A}" type="presParOf" srcId="{7DE082FA-52D9-4541-830E-9D4ECC15C259}" destId="{CDDC0E06-BE70-45F9-9471-DF401EE7ACC3}" srcOrd="1" destOrd="0" presId="urn:microsoft.com/office/officeart/2008/layout/VerticalCurvedList"/>
    <dgm:cxn modelId="{383350B6-3875-4694-A4A5-7D7F1037A84B}" type="presParOf" srcId="{7DE082FA-52D9-4541-830E-9D4ECC15C259}" destId="{D7907EE0-0056-4C41-8D65-58DDE7AA15CB}" srcOrd="2" destOrd="0" presId="urn:microsoft.com/office/officeart/2008/layout/VerticalCurvedList"/>
    <dgm:cxn modelId="{B1DB6B11-BCB4-4C61-9480-BFBFFE28397E}" type="presParOf" srcId="{7DE082FA-52D9-4541-830E-9D4ECC15C259}" destId="{A83F25B7-9D98-430A-91D6-D81A60CBCADE}" srcOrd="3" destOrd="0" presId="urn:microsoft.com/office/officeart/2008/layout/VerticalCurvedList"/>
    <dgm:cxn modelId="{A3EBE42A-523E-4504-8FA6-C35F4AECB64B}" type="presParOf" srcId="{2562F24C-7462-4848-A666-54D9BCA114DF}" destId="{3B27C6D9-9BA3-49BE-8920-CD5A7806964D}" srcOrd="1" destOrd="0" presId="urn:microsoft.com/office/officeart/2008/layout/VerticalCurvedList"/>
    <dgm:cxn modelId="{1A133BA2-6107-4504-8B5D-8574A22BADA6}" type="presParOf" srcId="{2562F24C-7462-4848-A666-54D9BCA114DF}" destId="{DBAC810C-5E99-4F6B-AD02-9EB71A54D30F}" srcOrd="2" destOrd="0" presId="urn:microsoft.com/office/officeart/2008/layout/VerticalCurvedList"/>
    <dgm:cxn modelId="{0145FA28-2FF1-4B64-872A-9E7BFE58B47D}" type="presParOf" srcId="{DBAC810C-5E99-4F6B-AD02-9EB71A54D30F}" destId="{D28D8CB4-4B8A-4368-8855-AEC0E0109FD7}" srcOrd="0" destOrd="0" presId="urn:microsoft.com/office/officeart/2008/layout/VerticalCurvedList"/>
    <dgm:cxn modelId="{516B4BC8-65E2-4494-91A3-1BF00138AAC5}" type="presParOf" srcId="{2562F24C-7462-4848-A666-54D9BCA114DF}" destId="{900E8B7B-57E4-4FE6-9889-B1F62D03DB79}" srcOrd="3" destOrd="0" presId="urn:microsoft.com/office/officeart/2008/layout/VerticalCurvedList"/>
    <dgm:cxn modelId="{2F30A646-72E5-4CAE-92CD-DFB827C6E733}" type="presParOf" srcId="{2562F24C-7462-4848-A666-54D9BCA114DF}" destId="{B632B4A4-5778-4798-8C10-2820C88F8023}" srcOrd="4" destOrd="0" presId="urn:microsoft.com/office/officeart/2008/layout/VerticalCurvedList"/>
    <dgm:cxn modelId="{0C62AB4E-502E-454E-9B69-62EAD0CA7D4A}" type="presParOf" srcId="{B632B4A4-5778-4798-8C10-2820C88F8023}" destId="{BC0315FA-8250-4C83-A143-2677B5803B92}" srcOrd="0" destOrd="0" presId="urn:microsoft.com/office/officeart/2008/layout/VerticalCurvedList"/>
    <dgm:cxn modelId="{AED7994A-40DE-40A3-9231-2538A6A43F4A}" type="presParOf" srcId="{2562F24C-7462-4848-A666-54D9BCA114DF}" destId="{1A9B142C-F299-41F9-9328-A0A0538A273E}" srcOrd="5" destOrd="0" presId="urn:microsoft.com/office/officeart/2008/layout/VerticalCurvedList"/>
    <dgm:cxn modelId="{BA82747F-CC7A-45DD-8950-7C2AD3478F06}" type="presParOf" srcId="{2562F24C-7462-4848-A666-54D9BCA114DF}" destId="{B1F2C9D9-1B9C-4C59-B68E-220974121651}" srcOrd="6" destOrd="0" presId="urn:microsoft.com/office/officeart/2008/layout/VerticalCurvedList"/>
    <dgm:cxn modelId="{F21E32F8-C391-4BAE-8645-A256D1E1B2BB}" type="presParOf" srcId="{B1F2C9D9-1B9C-4C59-B68E-220974121651}" destId="{22CD3E0D-6DAF-4937-88EF-3BB9FAB593A9}" srcOrd="0" destOrd="0" presId="urn:microsoft.com/office/officeart/2008/layout/VerticalCurvedList"/>
    <dgm:cxn modelId="{56EB6716-3B3D-4887-8740-A3778F9B36B7}" type="presParOf" srcId="{2562F24C-7462-4848-A666-54D9BCA114DF}" destId="{55E0A8DE-374F-4733-8D60-FD8961A13143}" srcOrd="7" destOrd="0" presId="urn:microsoft.com/office/officeart/2008/layout/VerticalCurvedList"/>
    <dgm:cxn modelId="{FE022D89-C24E-4F86-A73B-92F5D331E9F3}" type="presParOf" srcId="{2562F24C-7462-4848-A666-54D9BCA114DF}" destId="{B91E8B30-7061-4389-9B23-8B526873A910}" srcOrd="8" destOrd="0" presId="urn:microsoft.com/office/officeart/2008/layout/VerticalCurvedList"/>
    <dgm:cxn modelId="{C44040BD-69D7-4247-BE36-E11A79BC0A4F}" type="presParOf" srcId="{B91E8B30-7061-4389-9B23-8B526873A910}" destId="{55B355D5-B087-4F65-A243-31DC48ECE020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47BC9C-9E72-4F27-942D-A8A1805A16B3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IE"/>
        </a:p>
      </dgm:t>
    </dgm:pt>
    <dgm:pt modelId="{E3C87C1E-BB5A-406B-9516-7B9F1AFEF5BA}">
      <dgm:prSet phldrT="[Text]"/>
      <dgm:spPr/>
      <dgm:t>
        <a:bodyPr/>
        <a:lstStyle/>
        <a:p>
          <a:r>
            <a:rPr lang="en-US" dirty="0" err="1"/>
            <a:t>LIPAc</a:t>
          </a:r>
          <a:r>
            <a:rPr lang="en-US" dirty="0"/>
            <a:t> and its RF system Overview</a:t>
          </a:r>
          <a:endParaRPr lang="en-IE" dirty="0"/>
        </a:p>
      </dgm:t>
    </dgm:pt>
    <dgm:pt modelId="{087BA63F-8CCC-44CC-B341-0B3A1F4319B1}" type="parTrans" cxnId="{8DD2ADB2-3B80-4BF2-B487-B43C312ADD26}">
      <dgm:prSet/>
      <dgm:spPr/>
      <dgm:t>
        <a:bodyPr/>
        <a:lstStyle/>
        <a:p>
          <a:endParaRPr lang="en-IE"/>
        </a:p>
      </dgm:t>
    </dgm:pt>
    <dgm:pt modelId="{F3F48E86-0172-4242-9893-630B7773E34D}" type="sibTrans" cxnId="{8DD2ADB2-3B80-4BF2-B487-B43C312ADD26}">
      <dgm:prSet/>
      <dgm:spPr/>
      <dgm:t>
        <a:bodyPr/>
        <a:lstStyle/>
        <a:p>
          <a:endParaRPr lang="en-IE"/>
        </a:p>
      </dgm:t>
    </dgm:pt>
    <dgm:pt modelId="{81B674E7-553D-4B31-B155-AA9F85CCAEA0}">
      <dgm:prSet phldrT="[Text]"/>
      <dgm:spPr/>
      <dgm:t>
        <a:bodyPr/>
        <a:lstStyle/>
        <a:p>
          <a:r>
            <a:rPr lang="en-IE" b="0" dirty="0"/>
            <a:t>Commissioning</a:t>
          </a:r>
          <a:r>
            <a:rPr lang="en-IE" b="0" baseline="0" dirty="0"/>
            <a:t> of the RF system</a:t>
          </a:r>
          <a:endParaRPr lang="en-IE" b="0" dirty="0"/>
        </a:p>
      </dgm:t>
    </dgm:pt>
    <dgm:pt modelId="{04787541-50AB-49DB-90F0-0BF6CA2033F3}" type="parTrans" cxnId="{3644640B-FF8F-469D-9B79-C307C719BFBA}">
      <dgm:prSet/>
      <dgm:spPr/>
      <dgm:t>
        <a:bodyPr/>
        <a:lstStyle/>
        <a:p>
          <a:endParaRPr lang="en-IE"/>
        </a:p>
      </dgm:t>
    </dgm:pt>
    <dgm:pt modelId="{7576C90B-FD66-428B-8446-8070E4C22B4E}" type="sibTrans" cxnId="{3644640B-FF8F-469D-9B79-C307C719BFBA}">
      <dgm:prSet/>
      <dgm:spPr/>
      <dgm:t>
        <a:bodyPr/>
        <a:lstStyle/>
        <a:p>
          <a:endParaRPr lang="en-IE"/>
        </a:p>
      </dgm:t>
    </dgm:pt>
    <dgm:pt modelId="{F9386A20-3F9F-4684-B3BC-092B676416EF}">
      <dgm:prSet/>
      <dgm:spPr/>
      <dgm:t>
        <a:bodyPr/>
        <a:lstStyle/>
        <a:p>
          <a:r>
            <a:rPr lang="en-IE" dirty="0"/>
            <a:t>Topics from lower DC to CW in the </a:t>
          </a:r>
          <a:r>
            <a:rPr lang="en-IE" dirty="0" err="1"/>
            <a:t>LIPAc</a:t>
          </a:r>
          <a:endParaRPr lang="en-IE" dirty="0"/>
        </a:p>
      </dgm:t>
    </dgm:pt>
    <dgm:pt modelId="{24BD848B-5180-45C4-B5A5-6D2A91E5D903}" type="sibTrans" cxnId="{CC079ED6-983E-4EB2-8D54-AE28D44A6DB5}">
      <dgm:prSet/>
      <dgm:spPr/>
      <dgm:t>
        <a:bodyPr/>
        <a:lstStyle/>
        <a:p>
          <a:endParaRPr lang="en-IE"/>
        </a:p>
      </dgm:t>
    </dgm:pt>
    <dgm:pt modelId="{3D26E581-E497-4753-A2C8-8FBBFD778AAA}" type="parTrans" cxnId="{CC079ED6-983E-4EB2-8D54-AE28D44A6DB5}">
      <dgm:prSet/>
      <dgm:spPr/>
      <dgm:t>
        <a:bodyPr/>
        <a:lstStyle/>
        <a:p>
          <a:endParaRPr lang="en-IE"/>
        </a:p>
      </dgm:t>
    </dgm:pt>
    <dgm:pt modelId="{CA92B603-72DE-43A2-8BE3-03C9B11F1958}">
      <dgm:prSet/>
      <dgm:spPr/>
      <dgm:t>
        <a:bodyPr/>
        <a:lstStyle/>
        <a:p>
          <a:r>
            <a:rPr lang="en-IE" dirty="0"/>
            <a:t>Future plans for the improvements</a:t>
          </a:r>
        </a:p>
      </dgm:t>
    </dgm:pt>
    <dgm:pt modelId="{1B13E30A-C84D-49CE-A40F-D907C50D1986}" type="sibTrans" cxnId="{7CE2E56D-C5EF-4A14-BAE2-F63B59F0CB36}">
      <dgm:prSet/>
      <dgm:spPr/>
      <dgm:t>
        <a:bodyPr/>
        <a:lstStyle/>
        <a:p>
          <a:endParaRPr lang="en-IE"/>
        </a:p>
      </dgm:t>
    </dgm:pt>
    <dgm:pt modelId="{71EB7478-388D-45E1-BAAF-139C3295E5E8}" type="parTrans" cxnId="{7CE2E56D-C5EF-4A14-BAE2-F63B59F0CB36}">
      <dgm:prSet/>
      <dgm:spPr/>
      <dgm:t>
        <a:bodyPr/>
        <a:lstStyle/>
        <a:p>
          <a:endParaRPr lang="en-IE"/>
        </a:p>
      </dgm:t>
    </dgm:pt>
    <dgm:pt modelId="{9A2341FE-E269-45C0-9980-78EA7D60083E}" type="pres">
      <dgm:prSet presAssocID="{4447BC9C-9E72-4F27-942D-A8A1805A16B3}" presName="Name0" presStyleCnt="0">
        <dgm:presLayoutVars>
          <dgm:chMax val="7"/>
          <dgm:chPref val="7"/>
          <dgm:dir/>
        </dgm:presLayoutVars>
      </dgm:prSet>
      <dgm:spPr/>
    </dgm:pt>
    <dgm:pt modelId="{2562F24C-7462-4848-A666-54D9BCA114DF}" type="pres">
      <dgm:prSet presAssocID="{4447BC9C-9E72-4F27-942D-A8A1805A16B3}" presName="Name1" presStyleCnt="0"/>
      <dgm:spPr/>
    </dgm:pt>
    <dgm:pt modelId="{7DE082FA-52D9-4541-830E-9D4ECC15C259}" type="pres">
      <dgm:prSet presAssocID="{4447BC9C-9E72-4F27-942D-A8A1805A16B3}" presName="cycle" presStyleCnt="0"/>
      <dgm:spPr/>
    </dgm:pt>
    <dgm:pt modelId="{6794562C-9030-4E5E-B499-083B45F48F9D}" type="pres">
      <dgm:prSet presAssocID="{4447BC9C-9E72-4F27-942D-A8A1805A16B3}" presName="srcNode" presStyleLbl="node1" presStyleIdx="0" presStyleCnt="4"/>
      <dgm:spPr/>
    </dgm:pt>
    <dgm:pt modelId="{CDDC0E06-BE70-45F9-9471-DF401EE7ACC3}" type="pres">
      <dgm:prSet presAssocID="{4447BC9C-9E72-4F27-942D-A8A1805A16B3}" presName="conn" presStyleLbl="parChTrans1D2" presStyleIdx="0" presStyleCnt="1"/>
      <dgm:spPr/>
    </dgm:pt>
    <dgm:pt modelId="{D7907EE0-0056-4C41-8D65-58DDE7AA15CB}" type="pres">
      <dgm:prSet presAssocID="{4447BC9C-9E72-4F27-942D-A8A1805A16B3}" presName="extraNode" presStyleLbl="node1" presStyleIdx="0" presStyleCnt="4"/>
      <dgm:spPr/>
    </dgm:pt>
    <dgm:pt modelId="{A83F25B7-9D98-430A-91D6-D81A60CBCADE}" type="pres">
      <dgm:prSet presAssocID="{4447BC9C-9E72-4F27-942D-A8A1805A16B3}" presName="dstNode" presStyleLbl="node1" presStyleIdx="0" presStyleCnt="4"/>
      <dgm:spPr/>
    </dgm:pt>
    <dgm:pt modelId="{3B27C6D9-9BA3-49BE-8920-CD5A7806964D}" type="pres">
      <dgm:prSet presAssocID="{E3C87C1E-BB5A-406B-9516-7B9F1AFEF5BA}" presName="text_1" presStyleLbl="node1" presStyleIdx="0" presStyleCnt="4">
        <dgm:presLayoutVars>
          <dgm:bulletEnabled val="1"/>
        </dgm:presLayoutVars>
      </dgm:prSet>
      <dgm:spPr/>
    </dgm:pt>
    <dgm:pt modelId="{DBAC810C-5E99-4F6B-AD02-9EB71A54D30F}" type="pres">
      <dgm:prSet presAssocID="{E3C87C1E-BB5A-406B-9516-7B9F1AFEF5BA}" presName="accent_1" presStyleCnt="0"/>
      <dgm:spPr/>
    </dgm:pt>
    <dgm:pt modelId="{D28D8CB4-4B8A-4368-8855-AEC0E0109FD7}" type="pres">
      <dgm:prSet presAssocID="{E3C87C1E-BB5A-406B-9516-7B9F1AFEF5BA}" presName="accentRepeatNode" presStyleLbl="solidFgAcc1" presStyleIdx="0" presStyleCnt="4"/>
      <dgm:spPr/>
    </dgm:pt>
    <dgm:pt modelId="{900E8B7B-57E4-4FE6-9889-B1F62D03DB79}" type="pres">
      <dgm:prSet presAssocID="{81B674E7-553D-4B31-B155-AA9F85CCAEA0}" presName="text_2" presStyleLbl="node1" presStyleIdx="1" presStyleCnt="4">
        <dgm:presLayoutVars>
          <dgm:bulletEnabled val="1"/>
        </dgm:presLayoutVars>
      </dgm:prSet>
      <dgm:spPr/>
    </dgm:pt>
    <dgm:pt modelId="{B632B4A4-5778-4798-8C10-2820C88F8023}" type="pres">
      <dgm:prSet presAssocID="{81B674E7-553D-4B31-B155-AA9F85CCAEA0}" presName="accent_2" presStyleCnt="0"/>
      <dgm:spPr/>
    </dgm:pt>
    <dgm:pt modelId="{BC0315FA-8250-4C83-A143-2677B5803B92}" type="pres">
      <dgm:prSet presAssocID="{81B674E7-553D-4B31-B155-AA9F85CCAEA0}" presName="accentRepeatNode" presStyleLbl="solidFgAcc1" presStyleIdx="1" presStyleCnt="4"/>
      <dgm:spPr>
        <a:solidFill>
          <a:schemeClr val="bg1"/>
        </a:solidFill>
      </dgm:spPr>
    </dgm:pt>
    <dgm:pt modelId="{1A9B142C-F299-41F9-9328-A0A0538A273E}" type="pres">
      <dgm:prSet presAssocID="{F9386A20-3F9F-4684-B3BC-092B676416EF}" presName="text_3" presStyleLbl="node1" presStyleIdx="2" presStyleCnt="4">
        <dgm:presLayoutVars>
          <dgm:bulletEnabled val="1"/>
        </dgm:presLayoutVars>
      </dgm:prSet>
      <dgm:spPr/>
    </dgm:pt>
    <dgm:pt modelId="{B1F2C9D9-1B9C-4C59-B68E-220974121651}" type="pres">
      <dgm:prSet presAssocID="{F9386A20-3F9F-4684-B3BC-092B676416EF}" presName="accent_3" presStyleCnt="0"/>
      <dgm:spPr/>
    </dgm:pt>
    <dgm:pt modelId="{22CD3E0D-6DAF-4937-88EF-3BB9FAB593A9}" type="pres">
      <dgm:prSet presAssocID="{F9386A20-3F9F-4684-B3BC-092B676416EF}" presName="accentRepeatNode" presStyleLbl="solidFgAcc1" presStyleIdx="2" presStyleCnt="4" custLinFactNeighborX="-1767"/>
      <dgm:spPr>
        <a:solidFill>
          <a:srgbClr val="66FF66"/>
        </a:solidFill>
      </dgm:spPr>
    </dgm:pt>
    <dgm:pt modelId="{55E0A8DE-374F-4733-8D60-FD8961A13143}" type="pres">
      <dgm:prSet presAssocID="{CA92B603-72DE-43A2-8BE3-03C9B11F1958}" presName="text_4" presStyleLbl="node1" presStyleIdx="3" presStyleCnt="4">
        <dgm:presLayoutVars>
          <dgm:bulletEnabled val="1"/>
        </dgm:presLayoutVars>
      </dgm:prSet>
      <dgm:spPr/>
    </dgm:pt>
    <dgm:pt modelId="{B91E8B30-7061-4389-9B23-8B526873A910}" type="pres">
      <dgm:prSet presAssocID="{CA92B603-72DE-43A2-8BE3-03C9B11F1958}" presName="accent_4" presStyleCnt="0"/>
      <dgm:spPr/>
    </dgm:pt>
    <dgm:pt modelId="{55B355D5-B087-4F65-A243-31DC48ECE020}" type="pres">
      <dgm:prSet presAssocID="{CA92B603-72DE-43A2-8BE3-03C9B11F1958}" presName="accentRepeatNode" presStyleLbl="solidFgAcc1" presStyleIdx="3" presStyleCnt="4"/>
      <dgm:spPr/>
    </dgm:pt>
  </dgm:ptLst>
  <dgm:cxnLst>
    <dgm:cxn modelId="{3644640B-FF8F-469D-9B79-C307C719BFBA}" srcId="{4447BC9C-9E72-4F27-942D-A8A1805A16B3}" destId="{81B674E7-553D-4B31-B155-AA9F85CCAEA0}" srcOrd="1" destOrd="0" parTransId="{04787541-50AB-49DB-90F0-0BF6CA2033F3}" sibTransId="{7576C90B-FD66-428B-8446-8070E4C22B4E}"/>
    <dgm:cxn modelId="{6817083C-7E82-4D9A-BEA1-12039DBC924F}" type="presOf" srcId="{CA92B603-72DE-43A2-8BE3-03C9B11F1958}" destId="{55E0A8DE-374F-4733-8D60-FD8961A13143}" srcOrd="0" destOrd="0" presId="urn:microsoft.com/office/officeart/2008/layout/VerticalCurvedList"/>
    <dgm:cxn modelId="{7CE2E56D-C5EF-4A14-BAE2-F63B59F0CB36}" srcId="{4447BC9C-9E72-4F27-942D-A8A1805A16B3}" destId="{CA92B603-72DE-43A2-8BE3-03C9B11F1958}" srcOrd="3" destOrd="0" parTransId="{71EB7478-388D-45E1-BAAF-139C3295E5E8}" sibTransId="{1B13E30A-C84D-49CE-A40F-D907C50D1986}"/>
    <dgm:cxn modelId="{EAB87C51-1203-4A48-AAA3-F7C0557F689F}" type="presOf" srcId="{81B674E7-553D-4B31-B155-AA9F85CCAEA0}" destId="{900E8B7B-57E4-4FE6-9889-B1F62D03DB79}" srcOrd="0" destOrd="0" presId="urn:microsoft.com/office/officeart/2008/layout/VerticalCurvedList"/>
    <dgm:cxn modelId="{EC264078-8989-469C-A7F1-89D6EEC7BF13}" type="presOf" srcId="{E3C87C1E-BB5A-406B-9516-7B9F1AFEF5BA}" destId="{3B27C6D9-9BA3-49BE-8920-CD5A7806964D}" srcOrd="0" destOrd="0" presId="urn:microsoft.com/office/officeart/2008/layout/VerticalCurvedList"/>
    <dgm:cxn modelId="{01C065A3-2DF4-4FDF-9C5C-D001D79FA5C3}" type="presOf" srcId="{4447BC9C-9E72-4F27-942D-A8A1805A16B3}" destId="{9A2341FE-E269-45C0-9980-78EA7D60083E}" srcOrd="0" destOrd="0" presId="urn:microsoft.com/office/officeart/2008/layout/VerticalCurvedList"/>
    <dgm:cxn modelId="{995A71AB-7BCA-4283-81D8-C9B2EEF26410}" type="presOf" srcId="{F9386A20-3F9F-4684-B3BC-092B676416EF}" destId="{1A9B142C-F299-41F9-9328-A0A0538A273E}" srcOrd="0" destOrd="0" presId="urn:microsoft.com/office/officeart/2008/layout/VerticalCurvedList"/>
    <dgm:cxn modelId="{8DD2ADB2-3B80-4BF2-B487-B43C312ADD26}" srcId="{4447BC9C-9E72-4F27-942D-A8A1805A16B3}" destId="{E3C87C1E-BB5A-406B-9516-7B9F1AFEF5BA}" srcOrd="0" destOrd="0" parTransId="{087BA63F-8CCC-44CC-B341-0B3A1F4319B1}" sibTransId="{F3F48E86-0172-4242-9893-630B7773E34D}"/>
    <dgm:cxn modelId="{83EB2DD2-277A-41D4-9A2B-5C88CB922143}" type="presOf" srcId="{F3F48E86-0172-4242-9893-630B7773E34D}" destId="{CDDC0E06-BE70-45F9-9471-DF401EE7ACC3}" srcOrd="0" destOrd="0" presId="urn:microsoft.com/office/officeart/2008/layout/VerticalCurvedList"/>
    <dgm:cxn modelId="{CC079ED6-983E-4EB2-8D54-AE28D44A6DB5}" srcId="{4447BC9C-9E72-4F27-942D-A8A1805A16B3}" destId="{F9386A20-3F9F-4684-B3BC-092B676416EF}" srcOrd="2" destOrd="0" parTransId="{3D26E581-E497-4753-A2C8-8FBBFD778AAA}" sibTransId="{24BD848B-5180-45C4-B5A5-6D2A91E5D903}"/>
    <dgm:cxn modelId="{C817415B-6C99-4162-A438-39D50E4440C6}" type="presParOf" srcId="{9A2341FE-E269-45C0-9980-78EA7D60083E}" destId="{2562F24C-7462-4848-A666-54D9BCA114DF}" srcOrd="0" destOrd="0" presId="urn:microsoft.com/office/officeart/2008/layout/VerticalCurvedList"/>
    <dgm:cxn modelId="{9F27490B-9AF7-4B7F-A8CD-44FF98EA321F}" type="presParOf" srcId="{2562F24C-7462-4848-A666-54D9BCA114DF}" destId="{7DE082FA-52D9-4541-830E-9D4ECC15C259}" srcOrd="0" destOrd="0" presId="urn:microsoft.com/office/officeart/2008/layout/VerticalCurvedList"/>
    <dgm:cxn modelId="{9D401F74-D9A5-42E4-BC1D-AC6C15D3C589}" type="presParOf" srcId="{7DE082FA-52D9-4541-830E-9D4ECC15C259}" destId="{6794562C-9030-4E5E-B499-083B45F48F9D}" srcOrd="0" destOrd="0" presId="urn:microsoft.com/office/officeart/2008/layout/VerticalCurvedList"/>
    <dgm:cxn modelId="{2B6150B1-C59C-47F7-97A3-FD6DB1E7589A}" type="presParOf" srcId="{7DE082FA-52D9-4541-830E-9D4ECC15C259}" destId="{CDDC0E06-BE70-45F9-9471-DF401EE7ACC3}" srcOrd="1" destOrd="0" presId="urn:microsoft.com/office/officeart/2008/layout/VerticalCurvedList"/>
    <dgm:cxn modelId="{383350B6-3875-4694-A4A5-7D7F1037A84B}" type="presParOf" srcId="{7DE082FA-52D9-4541-830E-9D4ECC15C259}" destId="{D7907EE0-0056-4C41-8D65-58DDE7AA15CB}" srcOrd="2" destOrd="0" presId="urn:microsoft.com/office/officeart/2008/layout/VerticalCurvedList"/>
    <dgm:cxn modelId="{B1DB6B11-BCB4-4C61-9480-BFBFFE28397E}" type="presParOf" srcId="{7DE082FA-52D9-4541-830E-9D4ECC15C259}" destId="{A83F25B7-9D98-430A-91D6-D81A60CBCADE}" srcOrd="3" destOrd="0" presId="urn:microsoft.com/office/officeart/2008/layout/VerticalCurvedList"/>
    <dgm:cxn modelId="{A3EBE42A-523E-4504-8FA6-C35F4AECB64B}" type="presParOf" srcId="{2562F24C-7462-4848-A666-54D9BCA114DF}" destId="{3B27C6D9-9BA3-49BE-8920-CD5A7806964D}" srcOrd="1" destOrd="0" presId="urn:microsoft.com/office/officeart/2008/layout/VerticalCurvedList"/>
    <dgm:cxn modelId="{1A133BA2-6107-4504-8B5D-8574A22BADA6}" type="presParOf" srcId="{2562F24C-7462-4848-A666-54D9BCA114DF}" destId="{DBAC810C-5E99-4F6B-AD02-9EB71A54D30F}" srcOrd="2" destOrd="0" presId="urn:microsoft.com/office/officeart/2008/layout/VerticalCurvedList"/>
    <dgm:cxn modelId="{0145FA28-2FF1-4B64-872A-9E7BFE58B47D}" type="presParOf" srcId="{DBAC810C-5E99-4F6B-AD02-9EB71A54D30F}" destId="{D28D8CB4-4B8A-4368-8855-AEC0E0109FD7}" srcOrd="0" destOrd="0" presId="urn:microsoft.com/office/officeart/2008/layout/VerticalCurvedList"/>
    <dgm:cxn modelId="{516B4BC8-65E2-4494-91A3-1BF00138AAC5}" type="presParOf" srcId="{2562F24C-7462-4848-A666-54D9BCA114DF}" destId="{900E8B7B-57E4-4FE6-9889-B1F62D03DB79}" srcOrd="3" destOrd="0" presId="urn:microsoft.com/office/officeart/2008/layout/VerticalCurvedList"/>
    <dgm:cxn modelId="{2F30A646-72E5-4CAE-92CD-DFB827C6E733}" type="presParOf" srcId="{2562F24C-7462-4848-A666-54D9BCA114DF}" destId="{B632B4A4-5778-4798-8C10-2820C88F8023}" srcOrd="4" destOrd="0" presId="urn:microsoft.com/office/officeart/2008/layout/VerticalCurvedList"/>
    <dgm:cxn modelId="{0C62AB4E-502E-454E-9B69-62EAD0CA7D4A}" type="presParOf" srcId="{B632B4A4-5778-4798-8C10-2820C88F8023}" destId="{BC0315FA-8250-4C83-A143-2677B5803B92}" srcOrd="0" destOrd="0" presId="urn:microsoft.com/office/officeart/2008/layout/VerticalCurvedList"/>
    <dgm:cxn modelId="{AED7994A-40DE-40A3-9231-2538A6A43F4A}" type="presParOf" srcId="{2562F24C-7462-4848-A666-54D9BCA114DF}" destId="{1A9B142C-F299-41F9-9328-A0A0538A273E}" srcOrd="5" destOrd="0" presId="urn:microsoft.com/office/officeart/2008/layout/VerticalCurvedList"/>
    <dgm:cxn modelId="{BA82747F-CC7A-45DD-8950-7C2AD3478F06}" type="presParOf" srcId="{2562F24C-7462-4848-A666-54D9BCA114DF}" destId="{B1F2C9D9-1B9C-4C59-B68E-220974121651}" srcOrd="6" destOrd="0" presId="urn:microsoft.com/office/officeart/2008/layout/VerticalCurvedList"/>
    <dgm:cxn modelId="{F21E32F8-C391-4BAE-8645-A256D1E1B2BB}" type="presParOf" srcId="{B1F2C9D9-1B9C-4C59-B68E-220974121651}" destId="{22CD3E0D-6DAF-4937-88EF-3BB9FAB593A9}" srcOrd="0" destOrd="0" presId="urn:microsoft.com/office/officeart/2008/layout/VerticalCurvedList"/>
    <dgm:cxn modelId="{56EB6716-3B3D-4887-8740-A3778F9B36B7}" type="presParOf" srcId="{2562F24C-7462-4848-A666-54D9BCA114DF}" destId="{55E0A8DE-374F-4733-8D60-FD8961A13143}" srcOrd="7" destOrd="0" presId="urn:microsoft.com/office/officeart/2008/layout/VerticalCurvedList"/>
    <dgm:cxn modelId="{FE022D89-C24E-4F86-A73B-92F5D331E9F3}" type="presParOf" srcId="{2562F24C-7462-4848-A666-54D9BCA114DF}" destId="{B91E8B30-7061-4389-9B23-8B526873A910}" srcOrd="8" destOrd="0" presId="urn:microsoft.com/office/officeart/2008/layout/VerticalCurvedList"/>
    <dgm:cxn modelId="{C44040BD-69D7-4247-BE36-E11A79BC0A4F}" type="presParOf" srcId="{B91E8B30-7061-4389-9B23-8B526873A910}" destId="{55B355D5-B087-4F65-A243-31DC48ECE020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447BC9C-9E72-4F27-942D-A8A1805A16B3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IE"/>
        </a:p>
      </dgm:t>
    </dgm:pt>
    <dgm:pt modelId="{E3C87C1E-BB5A-406B-9516-7B9F1AFEF5BA}">
      <dgm:prSet phldrT="[Text]"/>
      <dgm:spPr/>
      <dgm:t>
        <a:bodyPr/>
        <a:lstStyle/>
        <a:p>
          <a:r>
            <a:rPr lang="en-US" dirty="0" err="1"/>
            <a:t>LIPAc</a:t>
          </a:r>
          <a:r>
            <a:rPr lang="en-US" dirty="0"/>
            <a:t> and its RF system Overview</a:t>
          </a:r>
          <a:endParaRPr lang="en-IE" dirty="0"/>
        </a:p>
      </dgm:t>
    </dgm:pt>
    <dgm:pt modelId="{087BA63F-8CCC-44CC-B341-0B3A1F4319B1}" type="parTrans" cxnId="{8DD2ADB2-3B80-4BF2-B487-B43C312ADD26}">
      <dgm:prSet/>
      <dgm:spPr/>
      <dgm:t>
        <a:bodyPr/>
        <a:lstStyle/>
        <a:p>
          <a:endParaRPr lang="en-IE"/>
        </a:p>
      </dgm:t>
    </dgm:pt>
    <dgm:pt modelId="{F3F48E86-0172-4242-9893-630B7773E34D}" type="sibTrans" cxnId="{8DD2ADB2-3B80-4BF2-B487-B43C312ADD26}">
      <dgm:prSet/>
      <dgm:spPr/>
      <dgm:t>
        <a:bodyPr/>
        <a:lstStyle/>
        <a:p>
          <a:endParaRPr lang="en-IE"/>
        </a:p>
      </dgm:t>
    </dgm:pt>
    <dgm:pt modelId="{81B674E7-553D-4B31-B155-AA9F85CCAEA0}">
      <dgm:prSet phldrT="[Text]"/>
      <dgm:spPr/>
      <dgm:t>
        <a:bodyPr/>
        <a:lstStyle/>
        <a:p>
          <a:r>
            <a:rPr lang="en-IE" b="0" dirty="0"/>
            <a:t>Commissioning</a:t>
          </a:r>
          <a:r>
            <a:rPr lang="en-IE" b="0" baseline="0" dirty="0"/>
            <a:t> of the RF system</a:t>
          </a:r>
          <a:endParaRPr lang="en-IE" b="0" dirty="0"/>
        </a:p>
      </dgm:t>
    </dgm:pt>
    <dgm:pt modelId="{04787541-50AB-49DB-90F0-0BF6CA2033F3}" type="parTrans" cxnId="{3644640B-FF8F-469D-9B79-C307C719BFBA}">
      <dgm:prSet/>
      <dgm:spPr/>
      <dgm:t>
        <a:bodyPr/>
        <a:lstStyle/>
        <a:p>
          <a:endParaRPr lang="en-IE"/>
        </a:p>
      </dgm:t>
    </dgm:pt>
    <dgm:pt modelId="{7576C90B-FD66-428B-8446-8070E4C22B4E}" type="sibTrans" cxnId="{3644640B-FF8F-469D-9B79-C307C719BFBA}">
      <dgm:prSet/>
      <dgm:spPr/>
      <dgm:t>
        <a:bodyPr/>
        <a:lstStyle/>
        <a:p>
          <a:endParaRPr lang="en-IE"/>
        </a:p>
      </dgm:t>
    </dgm:pt>
    <dgm:pt modelId="{F9386A20-3F9F-4684-B3BC-092B676416EF}">
      <dgm:prSet/>
      <dgm:spPr/>
      <dgm:t>
        <a:bodyPr/>
        <a:lstStyle/>
        <a:p>
          <a:r>
            <a:rPr lang="en-IE" dirty="0"/>
            <a:t>Topics for the operation from lower DC to CW</a:t>
          </a:r>
        </a:p>
      </dgm:t>
    </dgm:pt>
    <dgm:pt modelId="{24BD848B-5180-45C4-B5A5-6D2A91E5D903}" type="sibTrans" cxnId="{CC079ED6-983E-4EB2-8D54-AE28D44A6DB5}">
      <dgm:prSet/>
      <dgm:spPr/>
      <dgm:t>
        <a:bodyPr/>
        <a:lstStyle/>
        <a:p>
          <a:endParaRPr lang="en-IE"/>
        </a:p>
      </dgm:t>
    </dgm:pt>
    <dgm:pt modelId="{3D26E581-E497-4753-A2C8-8FBBFD778AAA}" type="parTrans" cxnId="{CC079ED6-983E-4EB2-8D54-AE28D44A6DB5}">
      <dgm:prSet/>
      <dgm:spPr/>
      <dgm:t>
        <a:bodyPr/>
        <a:lstStyle/>
        <a:p>
          <a:endParaRPr lang="en-IE"/>
        </a:p>
      </dgm:t>
    </dgm:pt>
    <dgm:pt modelId="{CA92B603-72DE-43A2-8BE3-03C9B11F1958}">
      <dgm:prSet/>
      <dgm:spPr/>
      <dgm:t>
        <a:bodyPr/>
        <a:lstStyle/>
        <a:p>
          <a:r>
            <a:rPr lang="en-IE" dirty="0"/>
            <a:t>Future plans and summary</a:t>
          </a:r>
        </a:p>
      </dgm:t>
    </dgm:pt>
    <dgm:pt modelId="{1B13E30A-C84D-49CE-A40F-D907C50D1986}" type="sibTrans" cxnId="{7CE2E56D-C5EF-4A14-BAE2-F63B59F0CB36}">
      <dgm:prSet/>
      <dgm:spPr/>
      <dgm:t>
        <a:bodyPr/>
        <a:lstStyle/>
        <a:p>
          <a:endParaRPr lang="en-IE"/>
        </a:p>
      </dgm:t>
    </dgm:pt>
    <dgm:pt modelId="{71EB7478-388D-45E1-BAAF-139C3295E5E8}" type="parTrans" cxnId="{7CE2E56D-C5EF-4A14-BAE2-F63B59F0CB36}">
      <dgm:prSet/>
      <dgm:spPr/>
      <dgm:t>
        <a:bodyPr/>
        <a:lstStyle/>
        <a:p>
          <a:endParaRPr lang="en-IE"/>
        </a:p>
      </dgm:t>
    </dgm:pt>
    <dgm:pt modelId="{9A2341FE-E269-45C0-9980-78EA7D60083E}" type="pres">
      <dgm:prSet presAssocID="{4447BC9C-9E72-4F27-942D-A8A1805A16B3}" presName="Name0" presStyleCnt="0">
        <dgm:presLayoutVars>
          <dgm:chMax val="7"/>
          <dgm:chPref val="7"/>
          <dgm:dir/>
        </dgm:presLayoutVars>
      </dgm:prSet>
      <dgm:spPr/>
    </dgm:pt>
    <dgm:pt modelId="{2562F24C-7462-4848-A666-54D9BCA114DF}" type="pres">
      <dgm:prSet presAssocID="{4447BC9C-9E72-4F27-942D-A8A1805A16B3}" presName="Name1" presStyleCnt="0"/>
      <dgm:spPr/>
    </dgm:pt>
    <dgm:pt modelId="{7DE082FA-52D9-4541-830E-9D4ECC15C259}" type="pres">
      <dgm:prSet presAssocID="{4447BC9C-9E72-4F27-942D-A8A1805A16B3}" presName="cycle" presStyleCnt="0"/>
      <dgm:spPr/>
    </dgm:pt>
    <dgm:pt modelId="{6794562C-9030-4E5E-B499-083B45F48F9D}" type="pres">
      <dgm:prSet presAssocID="{4447BC9C-9E72-4F27-942D-A8A1805A16B3}" presName="srcNode" presStyleLbl="node1" presStyleIdx="0" presStyleCnt="4"/>
      <dgm:spPr/>
    </dgm:pt>
    <dgm:pt modelId="{CDDC0E06-BE70-45F9-9471-DF401EE7ACC3}" type="pres">
      <dgm:prSet presAssocID="{4447BC9C-9E72-4F27-942D-A8A1805A16B3}" presName="conn" presStyleLbl="parChTrans1D2" presStyleIdx="0" presStyleCnt="1"/>
      <dgm:spPr/>
    </dgm:pt>
    <dgm:pt modelId="{D7907EE0-0056-4C41-8D65-58DDE7AA15CB}" type="pres">
      <dgm:prSet presAssocID="{4447BC9C-9E72-4F27-942D-A8A1805A16B3}" presName="extraNode" presStyleLbl="node1" presStyleIdx="0" presStyleCnt="4"/>
      <dgm:spPr/>
    </dgm:pt>
    <dgm:pt modelId="{A83F25B7-9D98-430A-91D6-D81A60CBCADE}" type="pres">
      <dgm:prSet presAssocID="{4447BC9C-9E72-4F27-942D-A8A1805A16B3}" presName="dstNode" presStyleLbl="node1" presStyleIdx="0" presStyleCnt="4"/>
      <dgm:spPr/>
    </dgm:pt>
    <dgm:pt modelId="{3B27C6D9-9BA3-49BE-8920-CD5A7806964D}" type="pres">
      <dgm:prSet presAssocID="{E3C87C1E-BB5A-406B-9516-7B9F1AFEF5BA}" presName="text_1" presStyleLbl="node1" presStyleIdx="0" presStyleCnt="4">
        <dgm:presLayoutVars>
          <dgm:bulletEnabled val="1"/>
        </dgm:presLayoutVars>
      </dgm:prSet>
      <dgm:spPr/>
    </dgm:pt>
    <dgm:pt modelId="{DBAC810C-5E99-4F6B-AD02-9EB71A54D30F}" type="pres">
      <dgm:prSet presAssocID="{E3C87C1E-BB5A-406B-9516-7B9F1AFEF5BA}" presName="accent_1" presStyleCnt="0"/>
      <dgm:spPr/>
    </dgm:pt>
    <dgm:pt modelId="{D28D8CB4-4B8A-4368-8855-AEC0E0109FD7}" type="pres">
      <dgm:prSet presAssocID="{E3C87C1E-BB5A-406B-9516-7B9F1AFEF5BA}" presName="accentRepeatNode" presStyleLbl="solidFgAcc1" presStyleIdx="0" presStyleCnt="4"/>
      <dgm:spPr/>
    </dgm:pt>
    <dgm:pt modelId="{900E8B7B-57E4-4FE6-9889-B1F62D03DB79}" type="pres">
      <dgm:prSet presAssocID="{81B674E7-553D-4B31-B155-AA9F85CCAEA0}" presName="text_2" presStyleLbl="node1" presStyleIdx="1" presStyleCnt="4">
        <dgm:presLayoutVars>
          <dgm:bulletEnabled val="1"/>
        </dgm:presLayoutVars>
      </dgm:prSet>
      <dgm:spPr/>
    </dgm:pt>
    <dgm:pt modelId="{B632B4A4-5778-4798-8C10-2820C88F8023}" type="pres">
      <dgm:prSet presAssocID="{81B674E7-553D-4B31-B155-AA9F85CCAEA0}" presName="accent_2" presStyleCnt="0"/>
      <dgm:spPr/>
    </dgm:pt>
    <dgm:pt modelId="{BC0315FA-8250-4C83-A143-2677B5803B92}" type="pres">
      <dgm:prSet presAssocID="{81B674E7-553D-4B31-B155-AA9F85CCAEA0}" presName="accentRepeatNode" presStyleLbl="solidFgAcc1" presStyleIdx="1" presStyleCnt="4"/>
      <dgm:spPr>
        <a:solidFill>
          <a:schemeClr val="bg1"/>
        </a:solidFill>
      </dgm:spPr>
    </dgm:pt>
    <dgm:pt modelId="{1A9B142C-F299-41F9-9328-A0A0538A273E}" type="pres">
      <dgm:prSet presAssocID="{F9386A20-3F9F-4684-B3BC-092B676416EF}" presName="text_3" presStyleLbl="node1" presStyleIdx="2" presStyleCnt="4">
        <dgm:presLayoutVars>
          <dgm:bulletEnabled val="1"/>
        </dgm:presLayoutVars>
      </dgm:prSet>
      <dgm:spPr/>
    </dgm:pt>
    <dgm:pt modelId="{B1F2C9D9-1B9C-4C59-B68E-220974121651}" type="pres">
      <dgm:prSet presAssocID="{F9386A20-3F9F-4684-B3BC-092B676416EF}" presName="accent_3" presStyleCnt="0"/>
      <dgm:spPr/>
    </dgm:pt>
    <dgm:pt modelId="{22CD3E0D-6DAF-4937-88EF-3BB9FAB593A9}" type="pres">
      <dgm:prSet presAssocID="{F9386A20-3F9F-4684-B3BC-092B676416EF}" presName="accentRepeatNode" presStyleLbl="solidFgAcc1" presStyleIdx="2" presStyleCnt="4" custLinFactNeighborX="-1767"/>
      <dgm:spPr>
        <a:solidFill>
          <a:schemeClr val="bg1"/>
        </a:solidFill>
      </dgm:spPr>
    </dgm:pt>
    <dgm:pt modelId="{55E0A8DE-374F-4733-8D60-FD8961A13143}" type="pres">
      <dgm:prSet presAssocID="{CA92B603-72DE-43A2-8BE3-03C9B11F1958}" presName="text_4" presStyleLbl="node1" presStyleIdx="3" presStyleCnt="4">
        <dgm:presLayoutVars>
          <dgm:bulletEnabled val="1"/>
        </dgm:presLayoutVars>
      </dgm:prSet>
      <dgm:spPr/>
    </dgm:pt>
    <dgm:pt modelId="{B91E8B30-7061-4389-9B23-8B526873A910}" type="pres">
      <dgm:prSet presAssocID="{CA92B603-72DE-43A2-8BE3-03C9B11F1958}" presName="accent_4" presStyleCnt="0"/>
      <dgm:spPr/>
    </dgm:pt>
    <dgm:pt modelId="{55B355D5-B087-4F65-A243-31DC48ECE020}" type="pres">
      <dgm:prSet presAssocID="{CA92B603-72DE-43A2-8BE3-03C9B11F1958}" presName="accentRepeatNode" presStyleLbl="solidFgAcc1" presStyleIdx="3" presStyleCnt="4"/>
      <dgm:spPr>
        <a:solidFill>
          <a:srgbClr val="66FF66"/>
        </a:solidFill>
      </dgm:spPr>
    </dgm:pt>
  </dgm:ptLst>
  <dgm:cxnLst>
    <dgm:cxn modelId="{3644640B-FF8F-469D-9B79-C307C719BFBA}" srcId="{4447BC9C-9E72-4F27-942D-A8A1805A16B3}" destId="{81B674E7-553D-4B31-B155-AA9F85CCAEA0}" srcOrd="1" destOrd="0" parTransId="{04787541-50AB-49DB-90F0-0BF6CA2033F3}" sibTransId="{7576C90B-FD66-428B-8446-8070E4C22B4E}"/>
    <dgm:cxn modelId="{6817083C-7E82-4D9A-BEA1-12039DBC924F}" type="presOf" srcId="{CA92B603-72DE-43A2-8BE3-03C9B11F1958}" destId="{55E0A8DE-374F-4733-8D60-FD8961A13143}" srcOrd="0" destOrd="0" presId="urn:microsoft.com/office/officeart/2008/layout/VerticalCurvedList"/>
    <dgm:cxn modelId="{7CE2E56D-C5EF-4A14-BAE2-F63B59F0CB36}" srcId="{4447BC9C-9E72-4F27-942D-A8A1805A16B3}" destId="{CA92B603-72DE-43A2-8BE3-03C9B11F1958}" srcOrd="3" destOrd="0" parTransId="{71EB7478-388D-45E1-BAAF-139C3295E5E8}" sibTransId="{1B13E30A-C84D-49CE-A40F-D907C50D1986}"/>
    <dgm:cxn modelId="{EAB87C51-1203-4A48-AAA3-F7C0557F689F}" type="presOf" srcId="{81B674E7-553D-4B31-B155-AA9F85CCAEA0}" destId="{900E8B7B-57E4-4FE6-9889-B1F62D03DB79}" srcOrd="0" destOrd="0" presId="urn:microsoft.com/office/officeart/2008/layout/VerticalCurvedList"/>
    <dgm:cxn modelId="{EC264078-8989-469C-A7F1-89D6EEC7BF13}" type="presOf" srcId="{E3C87C1E-BB5A-406B-9516-7B9F1AFEF5BA}" destId="{3B27C6D9-9BA3-49BE-8920-CD5A7806964D}" srcOrd="0" destOrd="0" presId="urn:microsoft.com/office/officeart/2008/layout/VerticalCurvedList"/>
    <dgm:cxn modelId="{01C065A3-2DF4-4FDF-9C5C-D001D79FA5C3}" type="presOf" srcId="{4447BC9C-9E72-4F27-942D-A8A1805A16B3}" destId="{9A2341FE-E269-45C0-9980-78EA7D60083E}" srcOrd="0" destOrd="0" presId="urn:microsoft.com/office/officeart/2008/layout/VerticalCurvedList"/>
    <dgm:cxn modelId="{995A71AB-7BCA-4283-81D8-C9B2EEF26410}" type="presOf" srcId="{F9386A20-3F9F-4684-B3BC-092B676416EF}" destId="{1A9B142C-F299-41F9-9328-A0A0538A273E}" srcOrd="0" destOrd="0" presId="urn:microsoft.com/office/officeart/2008/layout/VerticalCurvedList"/>
    <dgm:cxn modelId="{8DD2ADB2-3B80-4BF2-B487-B43C312ADD26}" srcId="{4447BC9C-9E72-4F27-942D-A8A1805A16B3}" destId="{E3C87C1E-BB5A-406B-9516-7B9F1AFEF5BA}" srcOrd="0" destOrd="0" parTransId="{087BA63F-8CCC-44CC-B341-0B3A1F4319B1}" sibTransId="{F3F48E86-0172-4242-9893-630B7773E34D}"/>
    <dgm:cxn modelId="{83EB2DD2-277A-41D4-9A2B-5C88CB922143}" type="presOf" srcId="{F3F48E86-0172-4242-9893-630B7773E34D}" destId="{CDDC0E06-BE70-45F9-9471-DF401EE7ACC3}" srcOrd="0" destOrd="0" presId="urn:microsoft.com/office/officeart/2008/layout/VerticalCurvedList"/>
    <dgm:cxn modelId="{CC079ED6-983E-4EB2-8D54-AE28D44A6DB5}" srcId="{4447BC9C-9E72-4F27-942D-A8A1805A16B3}" destId="{F9386A20-3F9F-4684-B3BC-092B676416EF}" srcOrd="2" destOrd="0" parTransId="{3D26E581-E497-4753-A2C8-8FBBFD778AAA}" sibTransId="{24BD848B-5180-45C4-B5A5-6D2A91E5D903}"/>
    <dgm:cxn modelId="{C817415B-6C99-4162-A438-39D50E4440C6}" type="presParOf" srcId="{9A2341FE-E269-45C0-9980-78EA7D60083E}" destId="{2562F24C-7462-4848-A666-54D9BCA114DF}" srcOrd="0" destOrd="0" presId="urn:microsoft.com/office/officeart/2008/layout/VerticalCurvedList"/>
    <dgm:cxn modelId="{9F27490B-9AF7-4B7F-A8CD-44FF98EA321F}" type="presParOf" srcId="{2562F24C-7462-4848-A666-54D9BCA114DF}" destId="{7DE082FA-52D9-4541-830E-9D4ECC15C259}" srcOrd="0" destOrd="0" presId="urn:microsoft.com/office/officeart/2008/layout/VerticalCurvedList"/>
    <dgm:cxn modelId="{9D401F74-D9A5-42E4-BC1D-AC6C15D3C589}" type="presParOf" srcId="{7DE082FA-52D9-4541-830E-9D4ECC15C259}" destId="{6794562C-9030-4E5E-B499-083B45F48F9D}" srcOrd="0" destOrd="0" presId="urn:microsoft.com/office/officeart/2008/layout/VerticalCurvedList"/>
    <dgm:cxn modelId="{2B6150B1-C59C-47F7-97A3-FD6DB1E7589A}" type="presParOf" srcId="{7DE082FA-52D9-4541-830E-9D4ECC15C259}" destId="{CDDC0E06-BE70-45F9-9471-DF401EE7ACC3}" srcOrd="1" destOrd="0" presId="urn:microsoft.com/office/officeart/2008/layout/VerticalCurvedList"/>
    <dgm:cxn modelId="{383350B6-3875-4694-A4A5-7D7F1037A84B}" type="presParOf" srcId="{7DE082FA-52D9-4541-830E-9D4ECC15C259}" destId="{D7907EE0-0056-4C41-8D65-58DDE7AA15CB}" srcOrd="2" destOrd="0" presId="urn:microsoft.com/office/officeart/2008/layout/VerticalCurvedList"/>
    <dgm:cxn modelId="{B1DB6B11-BCB4-4C61-9480-BFBFFE28397E}" type="presParOf" srcId="{7DE082FA-52D9-4541-830E-9D4ECC15C259}" destId="{A83F25B7-9D98-430A-91D6-D81A60CBCADE}" srcOrd="3" destOrd="0" presId="urn:microsoft.com/office/officeart/2008/layout/VerticalCurvedList"/>
    <dgm:cxn modelId="{A3EBE42A-523E-4504-8FA6-C35F4AECB64B}" type="presParOf" srcId="{2562F24C-7462-4848-A666-54D9BCA114DF}" destId="{3B27C6D9-9BA3-49BE-8920-CD5A7806964D}" srcOrd="1" destOrd="0" presId="urn:microsoft.com/office/officeart/2008/layout/VerticalCurvedList"/>
    <dgm:cxn modelId="{1A133BA2-6107-4504-8B5D-8574A22BADA6}" type="presParOf" srcId="{2562F24C-7462-4848-A666-54D9BCA114DF}" destId="{DBAC810C-5E99-4F6B-AD02-9EB71A54D30F}" srcOrd="2" destOrd="0" presId="urn:microsoft.com/office/officeart/2008/layout/VerticalCurvedList"/>
    <dgm:cxn modelId="{0145FA28-2FF1-4B64-872A-9E7BFE58B47D}" type="presParOf" srcId="{DBAC810C-5E99-4F6B-AD02-9EB71A54D30F}" destId="{D28D8CB4-4B8A-4368-8855-AEC0E0109FD7}" srcOrd="0" destOrd="0" presId="urn:microsoft.com/office/officeart/2008/layout/VerticalCurvedList"/>
    <dgm:cxn modelId="{516B4BC8-65E2-4494-91A3-1BF00138AAC5}" type="presParOf" srcId="{2562F24C-7462-4848-A666-54D9BCA114DF}" destId="{900E8B7B-57E4-4FE6-9889-B1F62D03DB79}" srcOrd="3" destOrd="0" presId="urn:microsoft.com/office/officeart/2008/layout/VerticalCurvedList"/>
    <dgm:cxn modelId="{2F30A646-72E5-4CAE-92CD-DFB827C6E733}" type="presParOf" srcId="{2562F24C-7462-4848-A666-54D9BCA114DF}" destId="{B632B4A4-5778-4798-8C10-2820C88F8023}" srcOrd="4" destOrd="0" presId="urn:microsoft.com/office/officeart/2008/layout/VerticalCurvedList"/>
    <dgm:cxn modelId="{0C62AB4E-502E-454E-9B69-62EAD0CA7D4A}" type="presParOf" srcId="{B632B4A4-5778-4798-8C10-2820C88F8023}" destId="{BC0315FA-8250-4C83-A143-2677B5803B92}" srcOrd="0" destOrd="0" presId="urn:microsoft.com/office/officeart/2008/layout/VerticalCurvedList"/>
    <dgm:cxn modelId="{AED7994A-40DE-40A3-9231-2538A6A43F4A}" type="presParOf" srcId="{2562F24C-7462-4848-A666-54D9BCA114DF}" destId="{1A9B142C-F299-41F9-9328-A0A0538A273E}" srcOrd="5" destOrd="0" presId="urn:microsoft.com/office/officeart/2008/layout/VerticalCurvedList"/>
    <dgm:cxn modelId="{BA82747F-CC7A-45DD-8950-7C2AD3478F06}" type="presParOf" srcId="{2562F24C-7462-4848-A666-54D9BCA114DF}" destId="{B1F2C9D9-1B9C-4C59-B68E-220974121651}" srcOrd="6" destOrd="0" presId="urn:microsoft.com/office/officeart/2008/layout/VerticalCurvedList"/>
    <dgm:cxn modelId="{F21E32F8-C391-4BAE-8645-A256D1E1B2BB}" type="presParOf" srcId="{B1F2C9D9-1B9C-4C59-B68E-220974121651}" destId="{22CD3E0D-6DAF-4937-88EF-3BB9FAB593A9}" srcOrd="0" destOrd="0" presId="urn:microsoft.com/office/officeart/2008/layout/VerticalCurvedList"/>
    <dgm:cxn modelId="{56EB6716-3B3D-4887-8740-A3778F9B36B7}" type="presParOf" srcId="{2562F24C-7462-4848-A666-54D9BCA114DF}" destId="{55E0A8DE-374F-4733-8D60-FD8961A13143}" srcOrd="7" destOrd="0" presId="urn:microsoft.com/office/officeart/2008/layout/VerticalCurvedList"/>
    <dgm:cxn modelId="{FE022D89-C24E-4F86-A73B-92F5D331E9F3}" type="presParOf" srcId="{2562F24C-7462-4848-A666-54D9BCA114DF}" destId="{B91E8B30-7061-4389-9B23-8B526873A910}" srcOrd="8" destOrd="0" presId="urn:microsoft.com/office/officeart/2008/layout/VerticalCurvedList"/>
    <dgm:cxn modelId="{C44040BD-69D7-4247-BE36-E11A79BC0A4F}" type="presParOf" srcId="{B91E8B30-7061-4389-9B23-8B526873A910}" destId="{55B355D5-B087-4F65-A243-31DC48ECE020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C0E06-BE70-45F9-9471-DF401EE7ACC3}">
      <dsp:nvSpPr>
        <dsp:cNvPr id="0" name=""/>
        <dsp:cNvSpPr/>
      </dsp:nvSpPr>
      <dsp:spPr>
        <a:xfrm>
          <a:off x="-5635578" y="-862704"/>
          <a:ext cx="6709736" cy="6709736"/>
        </a:xfrm>
        <a:prstGeom prst="blockArc">
          <a:avLst>
            <a:gd name="adj1" fmla="val 18900000"/>
            <a:gd name="adj2" fmla="val 2700000"/>
            <a:gd name="adj3" fmla="val 322"/>
          </a:avLst>
        </a:prstGeom>
        <a:noFill/>
        <a:ln w="1905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27C6D9-9BA3-49BE-8920-CD5A7806964D}">
      <dsp:nvSpPr>
        <dsp:cNvPr id="0" name=""/>
        <dsp:cNvSpPr/>
      </dsp:nvSpPr>
      <dsp:spPr>
        <a:xfrm>
          <a:off x="562290" y="383195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LIPAc</a:t>
          </a:r>
          <a:r>
            <a:rPr lang="en-US" sz="2800" kern="1200" dirty="0"/>
            <a:t> and its RF system Overview</a:t>
          </a:r>
          <a:endParaRPr lang="en-IE" sz="2800" kern="1200" dirty="0"/>
        </a:p>
      </dsp:txBody>
      <dsp:txXfrm>
        <a:off x="562290" y="383195"/>
        <a:ext cx="8114753" cy="766789"/>
      </dsp:txXfrm>
    </dsp:sp>
    <dsp:sp modelId="{D28D8CB4-4B8A-4368-8855-AEC0E0109FD7}">
      <dsp:nvSpPr>
        <dsp:cNvPr id="0" name=""/>
        <dsp:cNvSpPr/>
      </dsp:nvSpPr>
      <dsp:spPr>
        <a:xfrm>
          <a:off x="83047" y="287346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E8B7B-57E4-4FE6-9889-B1F62D03DB79}">
      <dsp:nvSpPr>
        <dsp:cNvPr id="0" name=""/>
        <dsp:cNvSpPr/>
      </dsp:nvSpPr>
      <dsp:spPr>
        <a:xfrm>
          <a:off x="1001908" y="1533578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b="0" kern="1200" dirty="0"/>
            <a:t>Commissioning</a:t>
          </a:r>
          <a:r>
            <a:rPr lang="en-IE" sz="2800" b="0" kern="1200" baseline="0" dirty="0"/>
            <a:t> of the RF system</a:t>
          </a:r>
          <a:endParaRPr lang="en-IE" sz="2800" b="0" kern="1200" dirty="0"/>
        </a:p>
      </dsp:txBody>
      <dsp:txXfrm>
        <a:off x="1001908" y="1533578"/>
        <a:ext cx="7675135" cy="766789"/>
      </dsp:txXfrm>
    </dsp:sp>
    <dsp:sp modelId="{BC0315FA-8250-4C83-A143-2677B5803B92}">
      <dsp:nvSpPr>
        <dsp:cNvPr id="0" name=""/>
        <dsp:cNvSpPr/>
      </dsp:nvSpPr>
      <dsp:spPr>
        <a:xfrm>
          <a:off x="522665" y="1437729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B142C-F299-41F9-9328-A0A0538A273E}">
      <dsp:nvSpPr>
        <dsp:cNvPr id="0" name=""/>
        <dsp:cNvSpPr/>
      </dsp:nvSpPr>
      <dsp:spPr>
        <a:xfrm>
          <a:off x="1001908" y="2683960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kern="1200" dirty="0"/>
            <a:t>Topics from lower DC to CW in the </a:t>
          </a:r>
          <a:r>
            <a:rPr lang="en-IE" sz="2800" kern="1200" dirty="0" err="1"/>
            <a:t>LIPAc</a:t>
          </a:r>
          <a:endParaRPr lang="en-IE" sz="2800" kern="1200" dirty="0"/>
        </a:p>
      </dsp:txBody>
      <dsp:txXfrm>
        <a:off x="1001908" y="2683960"/>
        <a:ext cx="7675135" cy="766789"/>
      </dsp:txXfrm>
    </dsp:sp>
    <dsp:sp modelId="{22CD3E0D-6DAF-4937-88EF-3BB9FAB593A9}">
      <dsp:nvSpPr>
        <dsp:cNvPr id="0" name=""/>
        <dsp:cNvSpPr/>
      </dsp:nvSpPr>
      <dsp:spPr>
        <a:xfrm>
          <a:off x="505728" y="2588112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0A8DE-374F-4733-8D60-FD8961A13143}">
      <dsp:nvSpPr>
        <dsp:cNvPr id="0" name=""/>
        <dsp:cNvSpPr/>
      </dsp:nvSpPr>
      <dsp:spPr>
        <a:xfrm>
          <a:off x="562290" y="3834343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kern="1200" dirty="0"/>
            <a:t>Future plans for the improvements</a:t>
          </a:r>
        </a:p>
      </dsp:txBody>
      <dsp:txXfrm>
        <a:off x="562290" y="3834343"/>
        <a:ext cx="8114753" cy="766789"/>
      </dsp:txXfrm>
    </dsp:sp>
    <dsp:sp modelId="{55B355D5-B087-4F65-A243-31DC48ECE020}">
      <dsp:nvSpPr>
        <dsp:cNvPr id="0" name=""/>
        <dsp:cNvSpPr/>
      </dsp:nvSpPr>
      <dsp:spPr>
        <a:xfrm>
          <a:off x="83047" y="3738495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C0E06-BE70-45F9-9471-DF401EE7ACC3}">
      <dsp:nvSpPr>
        <dsp:cNvPr id="0" name=""/>
        <dsp:cNvSpPr/>
      </dsp:nvSpPr>
      <dsp:spPr>
        <a:xfrm>
          <a:off x="-5635578" y="-862704"/>
          <a:ext cx="6709736" cy="6709736"/>
        </a:xfrm>
        <a:prstGeom prst="blockArc">
          <a:avLst>
            <a:gd name="adj1" fmla="val 18900000"/>
            <a:gd name="adj2" fmla="val 2700000"/>
            <a:gd name="adj3" fmla="val 322"/>
          </a:avLst>
        </a:prstGeom>
        <a:noFill/>
        <a:ln w="1905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27C6D9-9BA3-49BE-8920-CD5A7806964D}">
      <dsp:nvSpPr>
        <dsp:cNvPr id="0" name=""/>
        <dsp:cNvSpPr/>
      </dsp:nvSpPr>
      <dsp:spPr>
        <a:xfrm>
          <a:off x="562290" y="383195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LIPAc</a:t>
          </a:r>
          <a:r>
            <a:rPr lang="en-US" sz="2800" kern="1200" dirty="0"/>
            <a:t> and its RF system Overview</a:t>
          </a:r>
          <a:endParaRPr lang="en-IE" sz="2800" kern="1200" dirty="0"/>
        </a:p>
      </dsp:txBody>
      <dsp:txXfrm>
        <a:off x="562290" y="383195"/>
        <a:ext cx="8114753" cy="766789"/>
      </dsp:txXfrm>
    </dsp:sp>
    <dsp:sp modelId="{D28D8CB4-4B8A-4368-8855-AEC0E0109FD7}">
      <dsp:nvSpPr>
        <dsp:cNvPr id="0" name=""/>
        <dsp:cNvSpPr/>
      </dsp:nvSpPr>
      <dsp:spPr>
        <a:xfrm>
          <a:off x="83047" y="287346"/>
          <a:ext cx="958486" cy="958486"/>
        </a:xfrm>
        <a:prstGeom prst="ellipse">
          <a:avLst/>
        </a:prstGeom>
        <a:solidFill>
          <a:srgbClr val="66FF66"/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E8B7B-57E4-4FE6-9889-B1F62D03DB79}">
      <dsp:nvSpPr>
        <dsp:cNvPr id="0" name=""/>
        <dsp:cNvSpPr/>
      </dsp:nvSpPr>
      <dsp:spPr>
        <a:xfrm>
          <a:off x="1001908" y="1533578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b="0" kern="1200" dirty="0"/>
            <a:t>Commissioning</a:t>
          </a:r>
          <a:r>
            <a:rPr lang="en-IE" sz="2800" b="0" kern="1200" baseline="0" dirty="0"/>
            <a:t> of the RF system</a:t>
          </a:r>
          <a:endParaRPr lang="en-IE" sz="2800" b="0" kern="1200" dirty="0"/>
        </a:p>
      </dsp:txBody>
      <dsp:txXfrm>
        <a:off x="1001908" y="1533578"/>
        <a:ext cx="7675135" cy="766789"/>
      </dsp:txXfrm>
    </dsp:sp>
    <dsp:sp modelId="{BC0315FA-8250-4C83-A143-2677B5803B92}">
      <dsp:nvSpPr>
        <dsp:cNvPr id="0" name=""/>
        <dsp:cNvSpPr/>
      </dsp:nvSpPr>
      <dsp:spPr>
        <a:xfrm>
          <a:off x="522665" y="1437729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B142C-F299-41F9-9328-A0A0538A273E}">
      <dsp:nvSpPr>
        <dsp:cNvPr id="0" name=""/>
        <dsp:cNvSpPr/>
      </dsp:nvSpPr>
      <dsp:spPr>
        <a:xfrm>
          <a:off x="1001908" y="2683960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kern="1200" dirty="0"/>
            <a:t>Topics from lower DC to CW in the </a:t>
          </a:r>
          <a:r>
            <a:rPr lang="en-IE" sz="2800" kern="1200" dirty="0" err="1"/>
            <a:t>LIPAc</a:t>
          </a:r>
          <a:endParaRPr lang="en-IE" sz="2800" kern="1200" dirty="0"/>
        </a:p>
      </dsp:txBody>
      <dsp:txXfrm>
        <a:off x="1001908" y="2683960"/>
        <a:ext cx="7675135" cy="766789"/>
      </dsp:txXfrm>
    </dsp:sp>
    <dsp:sp modelId="{22CD3E0D-6DAF-4937-88EF-3BB9FAB593A9}">
      <dsp:nvSpPr>
        <dsp:cNvPr id="0" name=""/>
        <dsp:cNvSpPr/>
      </dsp:nvSpPr>
      <dsp:spPr>
        <a:xfrm>
          <a:off x="505728" y="2588112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0A8DE-374F-4733-8D60-FD8961A13143}">
      <dsp:nvSpPr>
        <dsp:cNvPr id="0" name=""/>
        <dsp:cNvSpPr/>
      </dsp:nvSpPr>
      <dsp:spPr>
        <a:xfrm>
          <a:off x="562290" y="3834343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kern="1200" dirty="0"/>
            <a:t>Future plans for the improvements</a:t>
          </a:r>
        </a:p>
      </dsp:txBody>
      <dsp:txXfrm>
        <a:off x="562290" y="3834343"/>
        <a:ext cx="8114753" cy="766789"/>
      </dsp:txXfrm>
    </dsp:sp>
    <dsp:sp modelId="{55B355D5-B087-4F65-A243-31DC48ECE020}">
      <dsp:nvSpPr>
        <dsp:cNvPr id="0" name=""/>
        <dsp:cNvSpPr/>
      </dsp:nvSpPr>
      <dsp:spPr>
        <a:xfrm>
          <a:off x="83047" y="3738495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C0E06-BE70-45F9-9471-DF401EE7ACC3}">
      <dsp:nvSpPr>
        <dsp:cNvPr id="0" name=""/>
        <dsp:cNvSpPr/>
      </dsp:nvSpPr>
      <dsp:spPr>
        <a:xfrm>
          <a:off x="-5635578" y="-862704"/>
          <a:ext cx="6709736" cy="6709736"/>
        </a:xfrm>
        <a:prstGeom prst="blockArc">
          <a:avLst>
            <a:gd name="adj1" fmla="val 18900000"/>
            <a:gd name="adj2" fmla="val 2700000"/>
            <a:gd name="adj3" fmla="val 322"/>
          </a:avLst>
        </a:prstGeom>
        <a:noFill/>
        <a:ln w="1905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27C6D9-9BA3-49BE-8920-CD5A7806964D}">
      <dsp:nvSpPr>
        <dsp:cNvPr id="0" name=""/>
        <dsp:cNvSpPr/>
      </dsp:nvSpPr>
      <dsp:spPr>
        <a:xfrm>
          <a:off x="562290" y="383195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LIPAc</a:t>
          </a:r>
          <a:r>
            <a:rPr lang="en-US" sz="2800" kern="1200" dirty="0"/>
            <a:t> and its RF system Overview</a:t>
          </a:r>
          <a:endParaRPr lang="en-IE" sz="2800" kern="1200" dirty="0"/>
        </a:p>
      </dsp:txBody>
      <dsp:txXfrm>
        <a:off x="562290" y="383195"/>
        <a:ext cx="8114753" cy="766789"/>
      </dsp:txXfrm>
    </dsp:sp>
    <dsp:sp modelId="{D28D8CB4-4B8A-4368-8855-AEC0E0109FD7}">
      <dsp:nvSpPr>
        <dsp:cNvPr id="0" name=""/>
        <dsp:cNvSpPr/>
      </dsp:nvSpPr>
      <dsp:spPr>
        <a:xfrm>
          <a:off x="83047" y="287346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E8B7B-57E4-4FE6-9889-B1F62D03DB79}">
      <dsp:nvSpPr>
        <dsp:cNvPr id="0" name=""/>
        <dsp:cNvSpPr/>
      </dsp:nvSpPr>
      <dsp:spPr>
        <a:xfrm>
          <a:off x="1001908" y="1533578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b="0" kern="1200" dirty="0"/>
            <a:t>Commissioning</a:t>
          </a:r>
          <a:r>
            <a:rPr lang="en-IE" sz="2800" b="0" kern="1200" baseline="0" dirty="0"/>
            <a:t> of the RF system</a:t>
          </a:r>
          <a:endParaRPr lang="en-IE" sz="2800" b="0" kern="1200" dirty="0"/>
        </a:p>
      </dsp:txBody>
      <dsp:txXfrm>
        <a:off x="1001908" y="1533578"/>
        <a:ext cx="7675135" cy="766789"/>
      </dsp:txXfrm>
    </dsp:sp>
    <dsp:sp modelId="{BC0315FA-8250-4C83-A143-2677B5803B92}">
      <dsp:nvSpPr>
        <dsp:cNvPr id="0" name=""/>
        <dsp:cNvSpPr/>
      </dsp:nvSpPr>
      <dsp:spPr>
        <a:xfrm>
          <a:off x="522665" y="1437729"/>
          <a:ext cx="958486" cy="958486"/>
        </a:xfrm>
        <a:prstGeom prst="ellipse">
          <a:avLst/>
        </a:prstGeom>
        <a:solidFill>
          <a:srgbClr val="66FF66"/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B142C-F299-41F9-9328-A0A0538A273E}">
      <dsp:nvSpPr>
        <dsp:cNvPr id="0" name=""/>
        <dsp:cNvSpPr/>
      </dsp:nvSpPr>
      <dsp:spPr>
        <a:xfrm>
          <a:off x="1001908" y="2683960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kern="1200" dirty="0"/>
            <a:t>Topics from lower DC to CW in the </a:t>
          </a:r>
          <a:r>
            <a:rPr lang="en-IE" sz="2800" kern="1200" dirty="0" err="1"/>
            <a:t>LIPAc</a:t>
          </a:r>
          <a:endParaRPr lang="en-IE" sz="2800" kern="1200" dirty="0"/>
        </a:p>
      </dsp:txBody>
      <dsp:txXfrm>
        <a:off x="1001908" y="2683960"/>
        <a:ext cx="7675135" cy="766789"/>
      </dsp:txXfrm>
    </dsp:sp>
    <dsp:sp modelId="{22CD3E0D-6DAF-4937-88EF-3BB9FAB593A9}">
      <dsp:nvSpPr>
        <dsp:cNvPr id="0" name=""/>
        <dsp:cNvSpPr/>
      </dsp:nvSpPr>
      <dsp:spPr>
        <a:xfrm>
          <a:off x="505728" y="2588112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0A8DE-374F-4733-8D60-FD8961A13143}">
      <dsp:nvSpPr>
        <dsp:cNvPr id="0" name=""/>
        <dsp:cNvSpPr/>
      </dsp:nvSpPr>
      <dsp:spPr>
        <a:xfrm>
          <a:off x="562290" y="3834343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kern="1200" dirty="0"/>
            <a:t>Future plans for the improvements</a:t>
          </a:r>
        </a:p>
      </dsp:txBody>
      <dsp:txXfrm>
        <a:off x="562290" y="3834343"/>
        <a:ext cx="8114753" cy="766789"/>
      </dsp:txXfrm>
    </dsp:sp>
    <dsp:sp modelId="{55B355D5-B087-4F65-A243-31DC48ECE020}">
      <dsp:nvSpPr>
        <dsp:cNvPr id="0" name=""/>
        <dsp:cNvSpPr/>
      </dsp:nvSpPr>
      <dsp:spPr>
        <a:xfrm>
          <a:off x="83047" y="3738495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C0E06-BE70-45F9-9471-DF401EE7ACC3}">
      <dsp:nvSpPr>
        <dsp:cNvPr id="0" name=""/>
        <dsp:cNvSpPr/>
      </dsp:nvSpPr>
      <dsp:spPr>
        <a:xfrm>
          <a:off x="-5635578" y="-862704"/>
          <a:ext cx="6709736" cy="6709736"/>
        </a:xfrm>
        <a:prstGeom prst="blockArc">
          <a:avLst>
            <a:gd name="adj1" fmla="val 18900000"/>
            <a:gd name="adj2" fmla="val 2700000"/>
            <a:gd name="adj3" fmla="val 322"/>
          </a:avLst>
        </a:prstGeom>
        <a:noFill/>
        <a:ln w="1905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27C6D9-9BA3-49BE-8920-CD5A7806964D}">
      <dsp:nvSpPr>
        <dsp:cNvPr id="0" name=""/>
        <dsp:cNvSpPr/>
      </dsp:nvSpPr>
      <dsp:spPr>
        <a:xfrm>
          <a:off x="562290" y="383195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LIPAc</a:t>
          </a:r>
          <a:r>
            <a:rPr lang="en-US" sz="2800" kern="1200" dirty="0"/>
            <a:t> and its RF system Overview</a:t>
          </a:r>
          <a:endParaRPr lang="en-IE" sz="2800" kern="1200" dirty="0"/>
        </a:p>
      </dsp:txBody>
      <dsp:txXfrm>
        <a:off x="562290" y="383195"/>
        <a:ext cx="8114753" cy="766789"/>
      </dsp:txXfrm>
    </dsp:sp>
    <dsp:sp modelId="{D28D8CB4-4B8A-4368-8855-AEC0E0109FD7}">
      <dsp:nvSpPr>
        <dsp:cNvPr id="0" name=""/>
        <dsp:cNvSpPr/>
      </dsp:nvSpPr>
      <dsp:spPr>
        <a:xfrm>
          <a:off x="83047" y="287346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E8B7B-57E4-4FE6-9889-B1F62D03DB79}">
      <dsp:nvSpPr>
        <dsp:cNvPr id="0" name=""/>
        <dsp:cNvSpPr/>
      </dsp:nvSpPr>
      <dsp:spPr>
        <a:xfrm>
          <a:off x="1001908" y="1533578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b="0" kern="1200" dirty="0"/>
            <a:t>Commissioning</a:t>
          </a:r>
          <a:r>
            <a:rPr lang="en-IE" sz="2800" b="0" kern="1200" baseline="0" dirty="0"/>
            <a:t> of the RF system</a:t>
          </a:r>
          <a:endParaRPr lang="en-IE" sz="2800" b="0" kern="1200" dirty="0"/>
        </a:p>
      </dsp:txBody>
      <dsp:txXfrm>
        <a:off x="1001908" y="1533578"/>
        <a:ext cx="7675135" cy="766789"/>
      </dsp:txXfrm>
    </dsp:sp>
    <dsp:sp modelId="{BC0315FA-8250-4C83-A143-2677B5803B92}">
      <dsp:nvSpPr>
        <dsp:cNvPr id="0" name=""/>
        <dsp:cNvSpPr/>
      </dsp:nvSpPr>
      <dsp:spPr>
        <a:xfrm>
          <a:off x="522665" y="1437729"/>
          <a:ext cx="958486" cy="958486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B142C-F299-41F9-9328-A0A0538A273E}">
      <dsp:nvSpPr>
        <dsp:cNvPr id="0" name=""/>
        <dsp:cNvSpPr/>
      </dsp:nvSpPr>
      <dsp:spPr>
        <a:xfrm>
          <a:off x="1001908" y="2683960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kern="1200" dirty="0"/>
            <a:t>Topics from lower DC to CW in the </a:t>
          </a:r>
          <a:r>
            <a:rPr lang="en-IE" sz="2800" kern="1200" dirty="0" err="1"/>
            <a:t>LIPAc</a:t>
          </a:r>
          <a:endParaRPr lang="en-IE" sz="2800" kern="1200" dirty="0"/>
        </a:p>
      </dsp:txBody>
      <dsp:txXfrm>
        <a:off x="1001908" y="2683960"/>
        <a:ext cx="7675135" cy="766789"/>
      </dsp:txXfrm>
    </dsp:sp>
    <dsp:sp modelId="{22CD3E0D-6DAF-4937-88EF-3BB9FAB593A9}">
      <dsp:nvSpPr>
        <dsp:cNvPr id="0" name=""/>
        <dsp:cNvSpPr/>
      </dsp:nvSpPr>
      <dsp:spPr>
        <a:xfrm>
          <a:off x="505728" y="2588112"/>
          <a:ext cx="958486" cy="958486"/>
        </a:xfrm>
        <a:prstGeom prst="ellipse">
          <a:avLst/>
        </a:prstGeom>
        <a:solidFill>
          <a:srgbClr val="66FF66"/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0A8DE-374F-4733-8D60-FD8961A13143}">
      <dsp:nvSpPr>
        <dsp:cNvPr id="0" name=""/>
        <dsp:cNvSpPr/>
      </dsp:nvSpPr>
      <dsp:spPr>
        <a:xfrm>
          <a:off x="562290" y="3834343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kern="1200" dirty="0"/>
            <a:t>Future plans for the improvements</a:t>
          </a:r>
        </a:p>
      </dsp:txBody>
      <dsp:txXfrm>
        <a:off x="562290" y="3834343"/>
        <a:ext cx="8114753" cy="766789"/>
      </dsp:txXfrm>
    </dsp:sp>
    <dsp:sp modelId="{55B355D5-B087-4F65-A243-31DC48ECE020}">
      <dsp:nvSpPr>
        <dsp:cNvPr id="0" name=""/>
        <dsp:cNvSpPr/>
      </dsp:nvSpPr>
      <dsp:spPr>
        <a:xfrm>
          <a:off x="83047" y="3738495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C0E06-BE70-45F9-9471-DF401EE7ACC3}">
      <dsp:nvSpPr>
        <dsp:cNvPr id="0" name=""/>
        <dsp:cNvSpPr/>
      </dsp:nvSpPr>
      <dsp:spPr>
        <a:xfrm>
          <a:off x="-5635578" y="-862704"/>
          <a:ext cx="6709736" cy="6709736"/>
        </a:xfrm>
        <a:prstGeom prst="blockArc">
          <a:avLst>
            <a:gd name="adj1" fmla="val 18900000"/>
            <a:gd name="adj2" fmla="val 2700000"/>
            <a:gd name="adj3" fmla="val 322"/>
          </a:avLst>
        </a:prstGeom>
        <a:noFill/>
        <a:ln w="1905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27C6D9-9BA3-49BE-8920-CD5A7806964D}">
      <dsp:nvSpPr>
        <dsp:cNvPr id="0" name=""/>
        <dsp:cNvSpPr/>
      </dsp:nvSpPr>
      <dsp:spPr>
        <a:xfrm>
          <a:off x="562290" y="383195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LIPAc</a:t>
          </a:r>
          <a:r>
            <a:rPr lang="en-US" sz="2600" kern="1200" dirty="0"/>
            <a:t> and its RF system Overview</a:t>
          </a:r>
          <a:endParaRPr lang="en-IE" sz="2600" kern="1200" dirty="0"/>
        </a:p>
      </dsp:txBody>
      <dsp:txXfrm>
        <a:off x="562290" y="383195"/>
        <a:ext cx="8114753" cy="766789"/>
      </dsp:txXfrm>
    </dsp:sp>
    <dsp:sp modelId="{D28D8CB4-4B8A-4368-8855-AEC0E0109FD7}">
      <dsp:nvSpPr>
        <dsp:cNvPr id="0" name=""/>
        <dsp:cNvSpPr/>
      </dsp:nvSpPr>
      <dsp:spPr>
        <a:xfrm>
          <a:off x="83047" y="287346"/>
          <a:ext cx="958486" cy="958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E8B7B-57E4-4FE6-9889-B1F62D03DB79}">
      <dsp:nvSpPr>
        <dsp:cNvPr id="0" name=""/>
        <dsp:cNvSpPr/>
      </dsp:nvSpPr>
      <dsp:spPr>
        <a:xfrm>
          <a:off x="1001908" y="1533578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600" b="0" kern="1200" dirty="0"/>
            <a:t>Commissioning</a:t>
          </a:r>
          <a:r>
            <a:rPr lang="en-IE" sz="2600" b="0" kern="1200" baseline="0" dirty="0"/>
            <a:t> of the RF system</a:t>
          </a:r>
          <a:endParaRPr lang="en-IE" sz="2600" b="0" kern="1200" dirty="0"/>
        </a:p>
      </dsp:txBody>
      <dsp:txXfrm>
        <a:off x="1001908" y="1533578"/>
        <a:ext cx="7675135" cy="766789"/>
      </dsp:txXfrm>
    </dsp:sp>
    <dsp:sp modelId="{BC0315FA-8250-4C83-A143-2677B5803B92}">
      <dsp:nvSpPr>
        <dsp:cNvPr id="0" name=""/>
        <dsp:cNvSpPr/>
      </dsp:nvSpPr>
      <dsp:spPr>
        <a:xfrm>
          <a:off x="522665" y="1437729"/>
          <a:ext cx="958486" cy="958486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B142C-F299-41F9-9328-A0A0538A273E}">
      <dsp:nvSpPr>
        <dsp:cNvPr id="0" name=""/>
        <dsp:cNvSpPr/>
      </dsp:nvSpPr>
      <dsp:spPr>
        <a:xfrm>
          <a:off x="1001908" y="2683960"/>
          <a:ext cx="7675135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600" kern="1200" dirty="0"/>
            <a:t>Topics for the operation from lower DC to CW</a:t>
          </a:r>
        </a:p>
      </dsp:txBody>
      <dsp:txXfrm>
        <a:off x="1001908" y="2683960"/>
        <a:ext cx="7675135" cy="766789"/>
      </dsp:txXfrm>
    </dsp:sp>
    <dsp:sp modelId="{22CD3E0D-6DAF-4937-88EF-3BB9FAB593A9}">
      <dsp:nvSpPr>
        <dsp:cNvPr id="0" name=""/>
        <dsp:cNvSpPr/>
      </dsp:nvSpPr>
      <dsp:spPr>
        <a:xfrm>
          <a:off x="505728" y="2588112"/>
          <a:ext cx="958486" cy="958486"/>
        </a:xfrm>
        <a:prstGeom prst="ellipse">
          <a:avLst/>
        </a:prstGeom>
        <a:solidFill>
          <a:schemeClr val="bg1"/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0A8DE-374F-4733-8D60-FD8961A13143}">
      <dsp:nvSpPr>
        <dsp:cNvPr id="0" name=""/>
        <dsp:cNvSpPr/>
      </dsp:nvSpPr>
      <dsp:spPr>
        <a:xfrm>
          <a:off x="562290" y="3834343"/>
          <a:ext cx="8114753" cy="7667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8639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600" kern="1200" dirty="0"/>
            <a:t>Future plans and summary</a:t>
          </a:r>
        </a:p>
      </dsp:txBody>
      <dsp:txXfrm>
        <a:off x="562290" y="3834343"/>
        <a:ext cx="8114753" cy="766789"/>
      </dsp:txXfrm>
    </dsp:sp>
    <dsp:sp modelId="{55B355D5-B087-4F65-A243-31DC48ECE020}">
      <dsp:nvSpPr>
        <dsp:cNvPr id="0" name=""/>
        <dsp:cNvSpPr/>
      </dsp:nvSpPr>
      <dsp:spPr>
        <a:xfrm>
          <a:off x="83047" y="3738495"/>
          <a:ext cx="958486" cy="958486"/>
        </a:xfrm>
        <a:prstGeom prst="ellipse">
          <a:avLst/>
        </a:prstGeom>
        <a:solidFill>
          <a:srgbClr val="66FF66"/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B8FECDC-AE26-4A9E-81D3-952D2F3E1674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6E4860-590C-4B2C-87A4-19B71EC7DE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049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444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469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301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065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048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21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830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355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169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E4860-590C-4B2C-87A4-19B71EC7DE84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814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F825D7-4509-CFB7-4589-964A18A8E2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27F17A2-15E5-79B4-FAFA-7AC837DD41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0F60BD-C515-316C-20B8-50F02C4B2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F5361F-1F35-A8DD-70C3-D7931FEA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04F75D-C418-3D2B-0315-AE2DFCF46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33">
            <a:extLst>
              <a:ext uri="{FF2B5EF4-FFF2-40B4-BE49-F238E27FC236}">
                <a16:creationId xmlns:a16="http://schemas.microsoft.com/office/drawing/2014/main" id="{CD0DA6CF-AC6B-529E-5727-EAD58147C7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34">
            <a:extLst>
              <a:ext uri="{FF2B5EF4-FFF2-40B4-BE49-F238E27FC236}">
                <a16:creationId xmlns:a16="http://schemas.microsoft.com/office/drawing/2014/main" id="{9CB09133-5C8D-682D-CFA7-3CA30744B5F8}"/>
              </a:ext>
            </a:extLst>
          </p:cNvPr>
          <p:cNvSpPr>
            <a:spLocks noChangeAspect="1"/>
          </p:cNvSpPr>
          <p:nvPr userDrawn="1"/>
        </p:nvSpPr>
        <p:spPr>
          <a:xfrm>
            <a:off x="24210" y="6237312"/>
            <a:ext cx="12140340" cy="492443"/>
          </a:xfrm>
          <a:prstGeom prst="rect">
            <a:avLst/>
          </a:prstGeom>
          <a:noFill/>
          <a:effectLst/>
        </p:spPr>
        <p:txBody>
          <a:bodyPr wrap="square" lIns="120000" tIns="0" bIns="0" rtlCol="0" anchor="ctr">
            <a:spAutoFit/>
          </a:bodyPr>
          <a:lstStyle/>
          <a:p>
            <a:pPr marL="0" algn="ctr"/>
            <a:r>
              <a:rPr lang="es-ES" sz="3200" b="1" spc="0" dirty="0" err="1">
                <a:solidFill>
                  <a:srgbClr val="093C7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Gill Sans Nova Book" panose="020B0502020204020203" pitchFamily="34" charset="-128"/>
              </a:rPr>
              <a:t>Rokkasho</a:t>
            </a:r>
            <a:r>
              <a:rPr lang="es-ES" sz="3200" b="1" spc="0" dirty="0">
                <a:solidFill>
                  <a:srgbClr val="093C7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Gill Sans Nova Book" panose="020B0502020204020203" pitchFamily="34" charset="-128"/>
              </a:rPr>
              <a:t> Fusion </a:t>
            </a:r>
            <a:r>
              <a:rPr lang="es-ES" sz="3200" b="1" spc="0" dirty="0" err="1">
                <a:solidFill>
                  <a:srgbClr val="093C7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Gill Sans Nova Book" panose="020B0502020204020203" pitchFamily="34" charset="-128"/>
              </a:rPr>
              <a:t>Institute</a:t>
            </a:r>
            <a:r>
              <a:rPr lang="es-ES" sz="3200" b="1" spc="0" dirty="0">
                <a:solidFill>
                  <a:srgbClr val="093C7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Gill Sans Nova Book" panose="020B0502020204020203" pitchFamily="34" charset="-128"/>
              </a:rPr>
              <a:t> (BA </a:t>
            </a:r>
            <a:r>
              <a:rPr lang="es-ES" sz="3200" b="1" spc="0" dirty="0" err="1">
                <a:solidFill>
                  <a:srgbClr val="093C7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Gill Sans Nova Book" panose="020B0502020204020203" pitchFamily="34" charset="-128"/>
              </a:rPr>
              <a:t>Site</a:t>
            </a:r>
            <a:r>
              <a:rPr lang="es-ES" sz="3200" b="1" spc="0" dirty="0">
                <a:solidFill>
                  <a:srgbClr val="093C7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Gill Sans Nova Book" panose="020B0502020204020203" pitchFamily="34" charset="-128"/>
              </a:rPr>
              <a:t>)</a:t>
            </a:r>
          </a:p>
        </p:txBody>
      </p:sp>
      <p:sp>
        <p:nvSpPr>
          <p:cNvPr id="9" name="Rectangle 35">
            <a:extLst>
              <a:ext uri="{FF2B5EF4-FFF2-40B4-BE49-F238E27FC236}">
                <a16:creationId xmlns:a16="http://schemas.microsoft.com/office/drawing/2014/main" id="{B2AC41D2-58F8-ED30-7641-6EA0CE42A553}"/>
              </a:ext>
            </a:extLst>
          </p:cNvPr>
          <p:cNvSpPr>
            <a:spLocks noChangeAspect="1"/>
          </p:cNvSpPr>
          <p:nvPr userDrawn="1"/>
        </p:nvSpPr>
        <p:spPr>
          <a:xfrm>
            <a:off x="1631504" y="5590401"/>
            <a:ext cx="8928991" cy="430887"/>
          </a:xfrm>
          <a:prstGeom prst="rect">
            <a:avLst/>
          </a:prstGeom>
          <a:noFill/>
        </p:spPr>
        <p:txBody>
          <a:bodyPr wrap="square" lIns="120000" tIns="0" bIns="0" rtlCol="0" anchor="ctr">
            <a:spAutoFit/>
          </a:bodyPr>
          <a:lstStyle/>
          <a:p>
            <a:pPr marL="0" algn="ctr"/>
            <a:r>
              <a:rPr lang="en-US" sz="2800" b="1" spc="0" dirty="0">
                <a:solidFill>
                  <a:schemeClr val="bg1"/>
                </a:solidFill>
                <a:effectLst>
                  <a:outerShdw blurRad="152400" dist="152400" dir="1920000" algn="tl" rotWithShape="0">
                    <a:schemeClr val="tx1">
                      <a:alpha val="91000"/>
                    </a:schemeClr>
                  </a:outerShdw>
                </a:effectLst>
                <a:latin typeface="+mn-lt"/>
                <a:cs typeface="Gill Sans Nova Book" panose="020B0502020204020203" pitchFamily="34" charset="-128"/>
              </a:rPr>
              <a:t>Linear IFMIF Prototype Accelerator (LIPAc)</a:t>
            </a:r>
          </a:p>
        </p:txBody>
      </p:sp>
      <p:grpSp>
        <p:nvGrpSpPr>
          <p:cNvPr id="10" name="Group 36">
            <a:extLst>
              <a:ext uri="{FF2B5EF4-FFF2-40B4-BE49-F238E27FC236}">
                <a16:creationId xmlns:a16="http://schemas.microsoft.com/office/drawing/2014/main" id="{AAFEA12F-E6D6-5F62-9FCA-080B038A4606}"/>
              </a:ext>
            </a:extLst>
          </p:cNvPr>
          <p:cNvGrpSpPr/>
          <p:nvPr userDrawn="1"/>
        </p:nvGrpSpPr>
        <p:grpSpPr>
          <a:xfrm>
            <a:off x="1863433" y="3212709"/>
            <a:ext cx="8070276" cy="1593122"/>
            <a:chOff x="1863433" y="3212709"/>
            <a:chExt cx="8070276" cy="1593122"/>
          </a:xfrm>
        </p:grpSpPr>
        <p:sp>
          <p:nvSpPr>
            <p:cNvPr id="11" name="TextBox 37">
              <a:extLst>
                <a:ext uri="{FF2B5EF4-FFF2-40B4-BE49-F238E27FC236}">
                  <a16:creationId xmlns:a16="http://schemas.microsoft.com/office/drawing/2014/main" id="{685BFF1F-C5B0-CEAF-1F4B-D7E6256A6C1E}"/>
                </a:ext>
              </a:extLst>
            </p:cNvPr>
            <p:cNvSpPr txBox="1"/>
            <p:nvPr userDrawn="1"/>
          </p:nvSpPr>
          <p:spPr>
            <a:xfrm>
              <a:off x="8024901" y="3882487"/>
              <a:ext cx="644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HEBT</a:t>
              </a:r>
            </a:p>
          </p:txBody>
        </p:sp>
        <p:sp>
          <p:nvSpPr>
            <p:cNvPr id="12" name="TextBox 38">
              <a:extLst>
                <a:ext uri="{FF2B5EF4-FFF2-40B4-BE49-F238E27FC236}">
                  <a16:creationId xmlns:a16="http://schemas.microsoft.com/office/drawing/2014/main" id="{BF901DCE-AA69-0059-A89E-E5FBEF1C4E1F}"/>
                </a:ext>
              </a:extLst>
            </p:cNvPr>
            <p:cNvSpPr txBox="1"/>
            <p:nvPr userDrawn="1"/>
          </p:nvSpPr>
          <p:spPr>
            <a:xfrm>
              <a:off x="2450272" y="4198729"/>
              <a:ext cx="644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RFQ</a:t>
              </a:r>
            </a:p>
          </p:txBody>
        </p:sp>
        <p:sp>
          <p:nvSpPr>
            <p:cNvPr id="13" name="TextBox 39">
              <a:extLst>
                <a:ext uri="{FF2B5EF4-FFF2-40B4-BE49-F238E27FC236}">
                  <a16:creationId xmlns:a16="http://schemas.microsoft.com/office/drawing/2014/main" id="{D82A18D3-32A7-0B53-76AE-206CB9A1AF72}"/>
                </a:ext>
              </a:extLst>
            </p:cNvPr>
            <p:cNvSpPr txBox="1"/>
            <p:nvPr userDrawn="1"/>
          </p:nvSpPr>
          <p:spPr>
            <a:xfrm>
              <a:off x="1863433" y="3212709"/>
              <a:ext cx="7055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Injector</a:t>
              </a:r>
            </a:p>
          </p:txBody>
        </p:sp>
        <p:sp>
          <p:nvSpPr>
            <p:cNvPr id="14" name="TextBox 40">
              <a:extLst>
                <a:ext uri="{FF2B5EF4-FFF2-40B4-BE49-F238E27FC236}">
                  <a16:creationId xmlns:a16="http://schemas.microsoft.com/office/drawing/2014/main" id="{684A46A8-CE92-492D-3934-0BA6576E64AA}"/>
                </a:ext>
              </a:extLst>
            </p:cNvPr>
            <p:cNvSpPr txBox="1"/>
            <p:nvPr userDrawn="1"/>
          </p:nvSpPr>
          <p:spPr>
            <a:xfrm>
              <a:off x="5366455" y="4460339"/>
              <a:ext cx="18565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GB" sz="1000" b="1" dirty="0"/>
                <a:t>MEBT</a:t>
              </a:r>
              <a:r>
                <a:rPr lang="en-GB" sz="1000" b="1" baseline="0" dirty="0"/>
                <a:t> Extension</a:t>
              </a:r>
              <a:r>
                <a:rPr lang="en-GB" sz="1000" b="1" dirty="0"/>
                <a:t> Line</a:t>
              </a:r>
            </a:p>
          </p:txBody>
        </p:sp>
        <p:sp>
          <p:nvSpPr>
            <p:cNvPr id="15" name="TextBox 41">
              <a:extLst>
                <a:ext uri="{FF2B5EF4-FFF2-40B4-BE49-F238E27FC236}">
                  <a16:creationId xmlns:a16="http://schemas.microsoft.com/office/drawing/2014/main" id="{A2D61EC8-4C09-BAFA-1C49-F9DF92415928}"/>
                </a:ext>
              </a:extLst>
            </p:cNvPr>
            <p:cNvSpPr txBox="1"/>
            <p:nvPr userDrawn="1"/>
          </p:nvSpPr>
          <p:spPr>
            <a:xfrm>
              <a:off x="3838680" y="4544221"/>
              <a:ext cx="644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MEBT</a:t>
              </a:r>
            </a:p>
          </p:txBody>
        </p:sp>
        <p:sp>
          <p:nvSpPr>
            <p:cNvPr id="16" name="TextBox 42">
              <a:extLst>
                <a:ext uri="{FF2B5EF4-FFF2-40B4-BE49-F238E27FC236}">
                  <a16:creationId xmlns:a16="http://schemas.microsoft.com/office/drawing/2014/main" id="{DEA26B2E-6A29-15FD-F381-BBEF89E1017F}"/>
                </a:ext>
              </a:extLst>
            </p:cNvPr>
            <p:cNvSpPr txBox="1"/>
            <p:nvPr userDrawn="1"/>
          </p:nvSpPr>
          <p:spPr>
            <a:xfrm>
              <a:off x="9289469" y="3365110"/>
              <a:ext cx="644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 dump</a:t>
              </a:r>
            </a:p>
          </p:txBody>
        </p:sp>
        <p:sp>
          <p:nvSpPr>
            <p:cNvPr id="17" name="TextBox 43">
              <a:extLst>
                <a:ext uri="{FF2B5EF4-FFF2-40B4-BE49-F238E27FC236}">
                  <a16:creationId xmlns:a16="http://schemas.microsoft.com/office/drawing/2014/main" id="{36C7C4F4-0AE9-AC40-C869-30C1DF2667B9}"/>
                </a:ext>
              </a:extLst>
            </p:cNvPr>
            <p:cNvSpPr txBox="1"/>
            <p:nvPr userDrawn="1"/>
          </p:nvSpPr>
          <p:spPr>
            <a:xfrm>
              <a:off x="8606632" y="3842564"/>
              <a:ext cx="68283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D-plate</a:t>
              </a:r>
            </a:p>
          </p:txBody>
        </p:sp>
      </p:grpSp>
      <p:pic>
        <p:nvPicPr>
          <p:cNvPr id="18" name="図 17">
            <a:extLst>
              <a:ext uri="{FF2B5EF4-FFF2-40B4-BE49-F238E27FC236}">
                <a16:creationId xmlns:a16="http://schemas.microsoft.com/office/drawing/2014/main" id="{4753C065-73E1-CB20-A684-6015B7C04D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886" y="1054036"/>
            <a:ext cx="860642" cy="24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5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3B269B-EA36-5E25-8AB8-7E0EDC0E1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C52C24-9A57-BF8D-BD14-ACBAB95BD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EFF424-78EA-A173-0E27-0DCF9D4E5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38E987-1818-1DCA-E2EE-DBED47070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87ACDC-8EB1-E95E-12E6-353EEC472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48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9B3F3D3-508D-70A3-8B56-401333DFC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E55BE8-8322-55F9-9669-4900D28185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36B73D-DDA8-4D92-B522-0AA306DE2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C5DF49-E221-04F9-CF5F-57BC83A36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42E9F3-D65F-E2C4-66E7-B274BBF74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37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7">
            <a:extLst>
              <a:ext uri="{FF2B5EF4-FFF2-40B4-BE49-F238E27FC236}">
                <a16:creationId xmlns:a16="http://schemas.microsoft.com/office/drawing/2014/main" id="{AFEEA964-2A84-32F8-A13C-25973FCF76A6}"/>
              </a:ext>
            </a:extLst>
          </p:cNvPr>
          <p:cNvSpPr/>
          <p:nvPr userDrawn="1"/>
        </p:nvSpPr>
        <p:spPr>
          <a:xfrm>
            <a:off x="0" y="6536377"/>
            <a:ext cx="12192000" cy="34900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latin typeface="+mn-lt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A4ADA27-6CC1-F05E-5646-8CE6EBB17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604797"/>
            <a:ext cx="10972800" cy="452596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2060"/>
                </a:solidFill>
                <a:latin typeface="+mn-lt"/>
              </a:defRPr>
            </a:lvl1pPr>
            <a:lvl2pPr marL="457189" indent="0" algn="ctr">
              <a:buFontTx/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2971" indent="-228594">
              <a:buFontTx/>
              <a:buBlip>
                <a:blip r:embed="rId2"/>
              </a:buBlip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7B9869DD-0D14-BC2C-EF4F-1A88C060E95E}"/>
              </a:ext>
            </a:extLst>
          </p:cNvPr>
          <p:cNvSpPr/>
          <p:nvPr userDrawn="1"/>
        </p:nvSpPr>
        <p:spPr>
          <a:xfrm>
            <a:off x="11702123" y="6546830"/>
            <a:ext cx="4898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7EBF430C-C0B6-4172-B972-8EEC760DEA7F}" type="slidenum">
              <a:rPr lang="en-GB" sz="1600" b="0" cap="none" spc="0" smtClean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pPr/>
              <a:t>‹#›</a:t>
            </a:fld>
            <a:endParaRPr lang="en-US" sz="1600" dirty="0">
              <a:ln w="0"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FD32E901-489D-188B-7035-9518D8B350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5" y="-3381"/>
            <a:ext cx="982795" cy="55206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01535E97-8CDD-6A8B-5453-C5CBB5EB89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6176" y="109176"/>
            <a:ext cx="915828" cy="345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cxnSp>
        <p:nvCxnSpPr>
          <p:cNvPr id="21" name="Straight Connector 15">
            <a:extLst>
              <a:ext uri="{FF2B5EF4-FFF2-40B4-BE49-F238E27FC236}">
                <a16:creationId xmlns:a16="http://schemas.microsoft.com/office/drawing/2014/main" id="{9EF7CBA9-307A-305B-4A74-6875E07F0F9F}"/>
              </a:ext>
            </a:extLst>
          </p:cNvPr>
          <p:cNvCxnSpPr>
            <a:cxnSpLocks/>
          </p:cNvCxnSpPr>
          <p:nvPr userDrawn="1"/>
        </p:nvCxnSpPr>
        <p:spPr>
          <a:xfrm>
            <a:off x="0" y="589656"/>
            <a:ext cx="12192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12">
            <a:extLst>
              <a:ext uri="{FF2B5EF4-FFF2-40B4-BE49-F238E27FC236}">
                <a16:creationId xmlns:a16="http://schemas.microsoft.com/office/drawing/2014/main" id="{D38E9B70-5354-2EEC-C646-2404640B9F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4472" y="109176"/>
            <a:ext cx="800097" cy="3446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날짜 개체 틀 2">
            <a:extLst>
              <a:ext uri="{FF2B5EF4-FFF2-40B4-BE49-F238E27FC236}">
                <a16:creationId xmlns:a16="http://schemas.microsoft.com/office/drawing/2014/main" id="{B76777AB-0ED2-D7F6-0F97-FD14E47CB5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9-12 Sep. 2024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DF13C9E-E828-5DE4-1950-536F848A7609}"/>
              </a:ext>
            </a:extLst>
          </p:cNvPr>
          <p:cNvSpPr txBox="1">
            <a:spLocks/>
          </p:cNvSpPr>
          <p:nvPr userDrawn="1"/>
        </p:nvSpPr>
        <p:spPr>
          <a:xfrm>
            <a:off x="3047922" y="6550223"/>
            <a:ext cx="5933985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lang="en-GB" sz="1600" b="0" kern="120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13th Continuous Wave and High Average Power RF Workshop, Knoxville, US</a:t>
            </a:r>
          </a:p>
        </p:txBody>
      </p:sp>
    </p:spTree>
    <p:extLst>
      <p:ext uri="{BB962C8B-B14F-4D97-AF65-F5344CB8AC3E}">
        <p14:creationId xmlns:p14="http://schemas.microsoft.com/office/powerpoint/2010/main" val="347740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15E717-9BD8-0733-23CD-99CBAD1DC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CB2D75-7BE4-3324-409B-0DC7462EE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4EEA6-2737-6DE6-A0E8-C58616F9E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193925-3AF0-3C7F-0761-7A756C47D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016696-4F44-95AE-497A-6FF5966BE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72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2D7701-120C-869A-471C-B1E3B3959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5802EE-A708-482A-12D5-BB4374C1C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63AACC-4A1F-09B3-21E8-25F34FAFF4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065878-65D4-D585-2C11-9CC6B407A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D830EE-B950-75E9-BE30-E91752975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8BFE33-5277-149A-D2DE-46DEADFB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9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18586-6C37-FA1A-819E-224C86480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9EA971-ABF4-DAAF-3630-9886AFFB3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017EFA-B743-2D1C-7CDD-3A325C9F28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46C7D2C-9E0D-3562-1705-C93CAB46D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D089DB9-430A-2E81-0BC6-C0D750F06B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B36F339-2B5E-2E9E-E7BE-807D6B5EB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BCC810B-2C6D-E68B-08D0-EB358DDA8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8B8865B-B91A-3B28-4281-BB8ADD62C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93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BD44C7-1825-1339-B992-4E192139F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69433FF-8381-70AF-2DE2-A6875B88D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BFCB66-3756-3ABE-D784-D28ADA8E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05DB82A-6B86-1A25-C609-0D8865F99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00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61CDC12-3580-2C8C-6EE0-1B4504350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80C2F63-68E1-79D8-767A-F67FCB4C6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7EA2E6-4332-7C9D-D38C-CEF64E506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47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76E2A-267F-CB3A-F0B0-DE6E7585B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048473-409B-F277-7F0A-E7EEB9649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54664A9-DDFC-0961-6463-2D3BE1DA9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1FAAF4-1F2B-BA2B-948C-4FEC7B74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1FEB526-FE63-38FA-D5AA-C6B2BCECA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5EE0D-01DB-0E3B-A050-EC0109B2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298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378799-D6D7-9464-DDF8-B474E8719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00DE966-BA9B-C6D5-468E-9B0D2600C2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3B5733-168E-7CDC-71EC-5408966E3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0FDACAC-DDA3-BA9D-BFD3-58EAD4EEB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364BCE-B8D0-383E-C2A4-4ACECD33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C23A6A-A670-0589-038D-CAFDA6815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90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CC73F59-01C1-4D3B-8A9F-B6BFF209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2331E8-8855-9013-3BE7-8B65C7C82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0E252D-3C8A-454D-E456-027AE58702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95D8B-6BAD-49CF-A65E-94E13818AD8E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0E45C1-E627-343D-EA8E-3621B9D0A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75C8DD-0A26-83A0-4625-66D03505C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0F6FA7-B6FD-474F-9920-C5239E12F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60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jp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2.jpg"/><Relationship Id="rId9" Type="http://schemas.openxmlformats.org/officeDocument/2006/relationships/image" Target="../media/image37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13" Type="http://schemas.openxmlformats.org/officeDocument/2006/relationships/image" Target="../media/image50.emf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4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emf"/><Relationship Id="rId4" Type="http://schemas.openxmlformats.org/officeDocument/2006/relationships/image" Target="../media/image41.jpe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35.png"/><Relationship Id="rId9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3.gif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72.png"/><Relationship Id="rId7" Type="http://schemas.openxmlformats.org/officeDocument/2006/relationships/chart" Target="../charts/chart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11" Type="http://schemas.openxmlformats.org/officeDocument/2006/relationships/image" Target="../media/image75.png"/><Relationship Id="rId5" Type="http://schemas.openxmlformats.org/officeDocument/2006/relationships/chart" Target="../charts/chart2.xml"/><Relationship Id="rId10" Type="http://schemas.openxmlformats.org/officeDocument/2006/relationships/image" Target="../media/image46.png"/><Relationship Id="rId4" Type="http://schemas.openxmlformats.org/officeDocument/2006/relationships/chart" Target="../charts/chart1.xml"/><Relationship Id="rId9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3.gif"/><Relationship Id="rId7" Type="http://schemas.openxmlformats.org/officeDocument/2006/relationships/image" Target="../media/image85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18.png"/><Relationship Id="rId7" Type="http://schemas.openxmlformats.org/officeDocument/2006/relationships/image" Target="../media/image9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g"/><Relationship Id="rId5" Type="http://schemas.openxmlformats.org/officeDocument/2006/relationships/image" Target="../media/image90.jpeg"/><Relationship Id="rId4" Type="http://schemas.openxmlformats.org/officeDocument/2006/relationships/image" Target="../media/image90.png"/><Relationship Id="rId9" Type="http://schemas.openxmlformats.org/officeDocument/2006/relationships/image" Target="../media/image9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99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8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12">
            <a:extLst>
              <a:ext uri="{FF2B5EF4-FFF2-40B4-BE49-F238E27FC236}">
                <a16:creationId xmlns:a16="http://schemas.microsoft.com/office/drawing/2014/main" id="{A8D18167-A1BD-64C7-B39F-FC19B411781A}"/>
              </a:ext>
            </a:extLst>
          </p:cNvPr>
          <p:cNvSpPr txBox="1"/>
          <p:nvPr/>
        </p:nvSpPr>
        <p:spPr>
          <a:xfrm>
            <a:off x="2283878" y="92333"/>
            <a:ext cx="7624244" cy="1569660"/>
          </a:xfrm>
          <a:prstGeom prst="rect">
            <a:avLst/>
          </a:prstGeom>
          <a:noFill/>
        </p:spPr>
        <p:txBody>
          <a:bodyPr wrap="square" lIns="192000" rIns="96000" rtlCol="0" anchor="ctr">
            <a:spAutoFit/>
          </a:bodyPr>
          <a:lstStyle>
            <a:defPPr>
              <a:defRPr lang="en-US"/>
            </a:defPPr>
            <a:lvl1pPr algn="ctr">
              <a:defRPr sz="4000" b="1">
                <a:ln>
                  <a:solidFill>
                    <a:srgbClr val="2E88C1"/>
                  </a:solidFill>
                </a:ln>
                <a:solidFill>
                  <a:srgbClr val="093C7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Gill Sans Nova Book" panose="020B0502020204020203" pitchFamily="34" charset="-128"/>
                <a:cs typeface="Gill Sans Nova Book" panose="020B0502020204020203" pitchFamily="34" charset="-128"/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b="1" dirty="0">
                <a:latin typeface="Franklin Gothic Demi Cond" panose="020B0706030402020204" pitchFamily="34" charset="0"/>
              </a:rPr>
              <a:t>Commissioning</a:t>
            </a:r>
            <a:br>
              <a:rPr lang="en-US" altLang="ja-JP" sz="3200" b="1" dirty="0">
                <a:latin typeface="Franklin Gothic Demi Cond" panose="020B0706030402020204" pitchFamily="34" charset="0"/>
              </a:rPr>
            </a:br>
            <a:r>
              <a:rPr lang="en-US" altLang="ja-JP" sz="3200" b="1" dirty="0">
                <a:latin typeface="Franklin Gothic Demi Cond" panose="020B0706030402020204" pitchFamily="34" charset="0"/>
              </a:rPr>
              <a:t> of the </a:t>
            </a:r>
            <a:r>
              <a:rPr lang="en-US" altLang="ja-JP" sz="3200" b="1" dirty="0">
                <a:solidFill>
                  <a:srgbClr val="C00000"/>
                </a:solidFill>
                <a:latin typeface="Franklin Gothic Demi Cond" panose="020B0706030402020204" pitchFamily="34" charset="0"/>
              </a:rPr>
              <a:t>L</a:t>
            </a:r>
            <a:r>
              <a:rPr lang="en-US" altLang="ja-JP" sz="3200" b="1" dirty="0">
                <a:latin typeface="Franklin Gothic Demi Cond" panose="020B0706030402020204" pitchFamily="34" charset="0"/>
              </a:rPr>
              <a:t>inear </a:t>
            </a:r>
            <a:r>
              <a:rPr lang="en-US" altLang="ja-JP" sz="3200" b="1" dirty="0">
                <a:solidFill>
                  <a:srgbClr val="C00000"/>
                </a:solidFill>
                <a:latin typeface="Franklin Gothic Demi Cond" panose="020B0706030402020204" pitchFamily="34" charset="0"/>
              </a:rPr>
              <a:t>I</a:t>
            </a:r>
            <a:r>
              <a:rPr lang="en-US" altLang="ja-JP" sz="3200" b="1" dirty="0">
                <a:latin typeface="Franklin Gothic Demi Cond" panose="020B0706030402020204" pitchFamily="34" charset="0"/>
              </a:rPr>
              <a:t>FMIF </a:t>
            </a:r>
            <a:r>
              <a:rPr lang="en-US" altLang="ja-JP" sz="3200" b="1" dirty="0">
                <a:solidFill>
                  <a:srgbClr val="C00000"/>
                </a:solidFill>
                <a:latin typeface="Franklin Gothic Demi Cond" panose="020B0706030402020204" pitchFamily="34" charset="0"/>
              </a:rPr>
              <a:t>P</a:t>
            </a:r>
            <a:r>
              <a:rPr lang="en-US" altLang="ja-JP" sz="3200" b="1" dirty="0">
                <a:latin typeface="Franklin Gothic Demi Cond" panose="020B0706030402020204" pitchFamily="34" charset="0"/>
              </a:rPr>
              <a:t>rototype </a:t>
            </a:r>
            <a:r>
              <a:rPr lang="en-US" altLang="ja-JP" sz="3200" b="1" dirty="0">
                <a:solidFill>
                  <a:srgbClr val="C00000"/>
                </a:solidFill>
                <a:latin typeface="Franklin Gothic Demi Cond" panose="020B0706030402020204" pitchFamily="34" charset="0"/>
              </a:rPr>
              <a:t>Ac</a:t>
            </a:r>
            <a:r>
              <a:rPr lang="en-US" altLang="ja-JP" sz="3200" b="1" dirty="0">
                <a:latin typeface="Franklin Gothic Demi Cond" panose="020B0706030402020204" pitchFamily="34" charset="0"/>
              </a:rPr>
              <a:t>celerator</a:t>
            </a:r>
            <a:br>
              <a:rPr lang="en-US" altLang="ja-JP" sz="3200" b="1" dirty="0">
                <a:latin typeface="Franklin Gothic Demi Cond" panose="020B0706030402020204" pitchFamily="34" charset="0"/>
              </a:rPr>
            </a:br>
            <a:r>
              <a:rPr lang="en-US" altLang="ja-JP" sz="3200" b="1" dirty="0">
                <a:latin typeface="Franklin Gothic Demi Cond" panose="020B0706030402020204" pitchFamily="34" charset="0"/>
              </a:rPr>
              <a:t> High-power CW RF system</a:t>
            </a:r>
            <a:endParaRPr kumimoji="0" lang="en-GB" sz="3200" b="1" i="0" u="none" strike="noStrike" kern="1200" cap="none" spc="0" normalizeH="0" baseline="0" noProof="0" dirty="0">
              <a:ln>
                <a:solidFill>
                  <a:srgbClr val="2E88C1"/>
                </a:solidFill>
              </a:ln>
              <a:effectLst/>
              <a:uLnTx/>
              <a:uFillTx/>
              <a:latin typeface="Calibri"/>
              <a:ea typeface="Gill Sans Nova Book" panose="020B0502020204020203" pitchFamily="34" charset="-128"/>
            </a:endParaRPr>
          </a:p>
        </p:txBody>
      </p:sp>
      <p:sp>
        <p:nvSpPr>
          <p:cNvPr id="11" name="CuadroTexto 13">
            <a:extLst>
              <a:ext uri="{FF2B5EF4-FFF2-40B4-BE49-F238E27FC236}">
                <a16:creationId xmlns:a16="http://schemas.microsoft.com/office/drawing/2014/main" id="{C0CF5811-7D4D-6DA3-712E-48D686FA7F68}"/>
              </a:ext>
            </a:extLst>
          </p:cNvPr>
          <p:cNvSpPr txBox="1"/>
          <p:nvPr/>
        </p:nvSpPr>
        <p:spPr>
          <a:xfrm>
            <a:off x="1523492" y="1661993"/>
            <a:ext cx="9145016" cy="954107"/>
          </a:xfrm>
          <a:prstGeom prst="rect">
            <a:avLst/>
          </a:prstGeom>
          <a:noFill/>
        </p:spPr>
        <p:txBody>
          <a:bodyPr wrap="square" lIns="192000" rtlCol="0" anchor="ctr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 presented by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 Kouki Hirosawa for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LIPAc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 Team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National Institutes for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Quantum Science and Technology (QST)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and the IFMIF/EVEDA project team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772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B13BCCA2-B0AF-E634-AE7D-D535C56581DE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Outline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graphicFrame>
        <p:nvGraphicFramePr>
          <p:cNvPr id="4" name="Diagram 9">
            <a:extLst>
              <a:ext uri="{FF2B5EF4-FFF2-40B4-BE49-F238E27FC236}">
                <a16:creationId xmlns:a16="http://schemas.microsoft.com/office/drawing/2014/main" id="{11994A59-968B-5F26-7C0D-740123299E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392882"/>
              </p:ext>
            </p:extLst>
          </p:nvPr>
        </p:nvGraphicFramePr>
        <p:xfrm>
          <a:off x="1669714" y="1124744"/>
          <a:ext cx="874676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날짜 개체 틀 2">
            <a:extLst>
              <a:ext uri="{FF2B5EF4-FFF2-40B4-BE49-F238E27FC236}">
                <a16:creationId xmlns:a16="http://schemas.microsoft.com/office/drawing/2014/main" id="{8421DA08-DE4B-106D-15B9-A0638A045A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103052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403DB9D9-A2B3-6E47-CE21-D9A848066391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Commissioning plans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6E01685-5B6E-602E-F969-3C7159D3A99F}"/>
              </a:ext>
            </a:extLst>
          </p:cNvPr>
          <p:cNvSpPr txBox="1"/>
          <p:nvPr/>
        </p:nvSpPr>
        <p:spPr>
          <a:xfrm>
            <a:off x="25402" y="615264"/>
            <a:ext cx="6614484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Commissioning of the system</a:t>
            </a:r>
            <a:endParaRPr kumimoji="1" lang="en-US" altLang="ja-JP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8A65625-1222-661F-4250-35D5D89E9773}"/>
              </a:ext>
            </a:extLst>
          </p:cNvPr>
          <p:cNvSpPr txBox="1"/>
          <p:nvPr/>
        </p:nvSpPr>
        <p:spPr>
          <a:xfrm>
            <a:off x="25402" y="1112756"/>
            <a:ext cx="205926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For RF stations</a:t>
            </a:r>
            <a:endParaRPr kumimoji="1" lang="en-US" altLang="ja-JP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3FA7558-C710-7670-DC37-74C9E842E9C0}"/>
              </a:ext>
            </a:extLst>
          </p:cNvPr>
          <p:cNvSpPr txBox="1"/>
          <p:nvPr/>
        </p:nvSpPr>
        <p:spPr>
          <a:xfrm>
            <a:off x="4017103" y="1112756"/>
            <a:ext cx="1210576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For RFQ</a:t>
            </a:r>
            <a:endParaRPr kumimoji="1" lang="en-US" altLang="ja-JP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D73808-DD27-9EA1-5982-D79E716887C1}"/>
              </a:ext>
            </a:extLst>
          </p:cNvPr>
          <p:cNvSpPr txBox="1"/>
          <p:nvPr/>
        </p:nvSpPr>
        <p:spPr>
          <a:xfrm>
            <a:off x="7880293" y="1112756"/>
            <a:ext cx="1494403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For beam</a:t>
            </a:r>
            <a:endParaRPr kumimoji="1" lang="en-US" altLang="ja-JP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D5C6535-DAA5-4CDB-D2C6-F8D0DC470EBF}"/>
              </a:ext>
            </a:extLst>
          </p:cNvPr>
          <p:cNvSpPr txBox="1"/>
          <p:nvPr/>
        </p:nvSpPr>
        <p:spPr>
          <a:xfrm>
            <a:off x="25402" y="4204484"/>
            <a:ext cx="6614484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Commissioning and installation plans in present</a:t>
            </a:r>
            <a:endParaRPr kumimoji="1" lang="en-US" altLang="ja-JP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BD2E95-A6F5-1F00-B659-EF979D122217}"/>
              </a:ext>
            </a:extLst>
          </p:cNvPr>
          <p:cNvSpPr txBox="1"/>
          <p:nvPr/>
        </p:nvSpPr>
        <p:spPr>
          <a:xfrm>
            <a:off x="-23284" y="3453245"/>
            <a:ext cx="3852292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Checked the system up to 200kW-CW.</a:t>
            </a:r>
          </a:p>
          <a:p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Studied for the thermal cycles for high DC.</a:t>
            </a:r>
            <a:endParaRPr kumimoji="1" lang="en-US" altLang="ja-JP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605F32A-E81C-B8BA-D912-8E1565F24A4F}"/>
              </a:ext>
            </a:extLst>
          </p:cNvPr>
          <p:cNvSpPr txBox="1"/>
          <p:nvPr/>
        </p:nvSpPr>
        <p:spPr>
          <a:xfrm>
            <a:off x="3895339" y="3330133"/>
            <a:ext cx="4192862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Reached to CW with 106kV (80%) voltage.</a:t>
            </a:r>
          </a:p>
          <a:p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Two major issues to block increasing voltage.</a:t>
            </a:r>
          </a:p>
          <a:p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restarted</a:t>
            </a:r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114501-834D-6710-01AF-F0EE41EC2534}"/>
              </a:ext>
            </a:extLst>
          </p:cNvPr>
          <p:cNvSpPr txBox="1"/>
          <p:nvPr/>
        </p:nvSpPr>
        <p:spPr>
          <a:xfrm>
            <a:off x="7968432" y="3803091"/>
            <a:ext cx="4192862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Reached to ~119 mA – 8.75% DC for 5 MeV.</a:t>
            </a:r>
          </a:p>
        </p:txBody>
      </p:sp>
      <p:sp>
        <p:nvSpPr>
          <p:cNvPr id="12" name="矢印: 五方向 11">
            <a:extLst>
              <a:ext uri="{FF2B5EF4-FFF2-40B4-BE49-F238E27FC236}">
                <a16:creationId xmlns:a16="http://schemas.microsoft.com/office/drawing/2014/main" id="{A3DE73E6-BEFB-3EEE-FE4F-ADCB2EBE8F49}"/>
              </a:ext>
            </a:extLst>
          </p:cNvPr>
          <p:cNvSpPr/>
          <p:nvPr/>
        </p:nvSpPr>
        <p:spPr>
          <a:xfrm>
            <a:off x="25402" y="4968392"/>
            <a:ext cx="662844" cy="484632"/>
          </a:xfrm>
          <a:prstGeom prst="homePlate">
            <a:avLst/>
          </a:prstGeom>
          <a:solidFill>
            <a:srgbClr val="98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Phase-B</a:t>
            </a:r>
            <a:endParaRPr kumimoji="1" lang="ja-JP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矢印: 山形 14">
            <a:extLst>
              <a:ext uri="{FF2B5EF4-FFF2-40B4-BE49-F238E27FC236}">
                <a16:creationId xmlns:a16="http://schemas.microsoft.com/office/drawing/2014/main" id="{971745F5-765B-C533-1C56-F5408B1E22FF}"/>
              </a:ext>
            </a:extLst>
          </p:cNvPr>
          <p:cNvSpPr/>
          <p:nvPr/>
        </p:nvSpPr>
        <p:spPr>
          <a:xfrm>
            <a:off x="2571226" y="4964890"/>
            <a:ext cx="3957694" cy="484632"/>
          </a:xfrm>
          <a:prstGeom prst="chevron">
            <a:avLst/>
          </a:prstGeom>
          <a:solidFill>
            <a:srgbClr val="D7D31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Phase-B+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矢印: 山形 15">
            <a:extLst>
              <a:ext uri="{FF2B5EF4-FFF2-40B4-BE49-F238E27FC236}">
                <a16:creationId xmlns:a16="http://schemas.microsoft.com/office/drawing/2014/main" id="{4F3F56EE-057A-F6B2-5189-41DCCC671F72}"/>
              </a:ext>
            </a:extLst>
          </p:cNvPr>
          <p:cNvSpPr/>
          <p:nvPr/>
        </p:nvSpPr>
        <p:spPr>
          <a:xfrm>
            <a:off x="8556536" y="4964890"/>
            <a:ext cx="2399118" cy="484632"/>
          </a:xfrm>
          <a:prstGeom prst="chevron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Phase-C, D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矢印: 山形 16">
            <a:extLst>
              <a:ext uri="{FF2B5EF4-FFF2-40B4-BE49-F238E27FC236}">
                <a16:creationId xmlns:a16="http://schemas.microsoft.com/office/drawing/2014/main" id="{FDD13526-0ADD-59A9-AFEC-3DF7030D4C2E}"/>
              </a:ext>
            </a:extLst>
          </p:cNvPr>
          <p:cNvSpPr/>
          <p:nvPr/>
        </p:nvSpPr>
        <p:spPr>
          <a:xfrm>
            <a:off x="6283960" y="4964890"/>
            <a:ext cx="2524481" cy="484632"/>
          </a:xfrm>
          <a:prstGeom prst="chevron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Construction</a:t>
            </a:r>
            <a:endParaRPr kumimoji="1" lang="ja-JP" alt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矢印: 山形 17">
            <a:extLst>
              <a:ext uri="{FF2B5EF4-FFF2-40B4-BE49-F238E27FC236}">
                <a16:creationId xmlns:a16="http://schemas.microsoft.com/office/drawing/2014/main" id="{50156E3D-C076-006C-F661-F393FCB00893}"/>
              </a:ext>
            </a:extLst>
          </p:cNvPr>
          <p:cNvSpPr/>
          <p:nvPr/>
        </p:nvSpPr>
        <p:spPr>
          <a:xfrm>
            <a:off x="430544" y="4964890"/>
            <a:ext cx="2374084" cy="484632"/>
          </a:xfrm>
          <a:prstGeom prst="chevron">
            <a:avLst/>
          </a:prstGeom>
          <a:solidFill>
            <a:srgbClr val="DF9B0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Construction</a:t>
            </a:r>
            <a:endParaRPr kumimoji="1" lang="ja-JP" alt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矢印: 山形 19">
            <a:extLst>
              <a:ext uri="{FF2B5EF4-FFF2-40B4-BE49-F238E27FC236}">
                <a16:creationId xmlns:a16="http://schemas.microsoft.com/office/drawing/2014/main" id="{E54F84F0-9701-ADEC-A225-EF0847B0F919}"/>
              </a:ext>
            </a:extLst>
          </p:cNvPr>
          <p:cNvSpPr/>
          <p:nvPr/>
        </p:nvSpPr>
        <p:spPr>
          <a:xfrm>
            <a:off x="10716822" y="4964890"/>
            <a:ext cx="1444472" cy="484632"/>
          </a:xfrm>
          <a:prstGeom prst="chevron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Major</a:t>
            </a:r>
          </a:p>
          <a:p>
            <a:pPr algn="ctr"/>
            <a:r>
              <a:rPr kumimoji="1" lang="en-US" altLang="ja-JP" sz="105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Enhancement</a:t>
            </a:r>
            <a:endParaRPr kumimoji="1" lang="ja-JP" altLang="en-US" sz="105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7" name="表 26">
            <a:extLst>
              <a:ext uri="{FF2B5EF4-FFF2-40B4-BE49-F238E27FC236}">
                <a16:creationId xmlns:a16="http://schemas.microsoft.com/office/drawing/2014/main" id="{3F0FBCC1-5B7A-026F-3293-40FCF41DD9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045579"/>
              </p:ext>
            </p:extLst>
          </p:nvPr>
        </p:nvGraphicFramePr>
        <p:xfrm>
          <a:off x="723317" y="4705810"/>
          <a:ext cx="1045081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352">
                  <a:extLst>
                    <a:ext uri="{9D8B030D-6E8A-4147-A177-3AD203B41FA5}">
                      <a16:colId xmlns:a16="http://schemas.microsoft.com/office/drawing/2014/main" val="1584332166"/>
                    </a:ext>
                  </a:extLst>
                </a:gridCol>
                <a:gridCol w="1306352">
                  <a:extLst>
                    <a:ext uri="{9D8B030D-6E8A-4147-A177-3AD203B41FA5}">
                      <a16:colId xmlns:a16="http://schemas.microsoft.com/office/drawing/2014/main" val="1741537910"/>
                    </a:ext>
                  </a:extLst>
                </a:gridCol>
                <a:gridCol w="1306352">
                  <a:extLst>
                    <a:ext uri="{9D8B030D-6E8A-4147-A177-3AD203B41FA5}">
                      <a16:colId xmlns:a16="http://schemas.microsoft.com/office/drawing/2014/main" val="3363239963"/>
                    </a:ext>
                  </a:extLst>
                </a:gridCol>
                <a:gridCol w="1306352">
                  <a:extLst>
                    <a:ext uri="{9D8B030D-6E8A-4147-A177-3AD203B41FA5}">
                      <a16:colId xmlns:a16="http://schemas.microsoft.com/office/drawing/2014/main" val="3089343975"/>
                    </a:ext>
                  </a:extLst>
                </a:gridCol>
                <a:gridCol w="1306352">
                  <a:extLst>
                    <a:ext uri="{9D8B030D-6E8A-4147-A177-3AD203B41FA5}">
                      <a16:colId xmlns:a16="http://schemas.microsoft.com/office/drawing/2014/main" val="1974662879"/>
                    </a:ext>
                  </a:extLst>
                </a:gridCol>
                <a:gridCol w="1306352">
                  <a:extLst>
                    <a:ext uri="{9D8B030D-6E8A-4147-A177-3AD203B41FA5}">
                      <a16:colId xmlns:a16="http://schemas.microsoft.com/office/drawing/2014/main" val="1339475303"/>
                    </a:ext>
                  </a:extLst>
                </a:gridCol>
                <a:gridCol w="1306352">
                  <a:extLst>
                    <a:ext uri="{9D8B030D-6E8A-4147-A177-3AD203B41FA5}">
                      <a16:colId xmlns:a16="http://schemas.microsoft.com/office/drawing/2014/main" val="3960926116"/>
                    </a:ext>
                  </a:extLst>
                </a:gridCol>
                <a:gridCol w="1306352">
                  <a:extLst>
                    <a:ext uri="{9D8B030D-6E8A-4147-A177-3AD203B41FA5}">
                      <a16:colId xmlns:a16="http://schemas.microsoft.com/office/drawing/2014/main" val="2748882071"/>
                    </a:ext>
                  </a:extLst>
                </a:gridCol>
              </a:tblGrid>
              <a:tr h="223292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2020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2021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2022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2023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2024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2025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2026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2027-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846159"/>
                  </a:ext>
                </a:extLst>
              </a:tr>
            </a:tbl>
          </a:graphicData>
        </a:graphic>
      </p:graphicFrame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92C556A-BA16-40A9-5D52-DFC6941C8E82}"/>
              </a:ext>
            </a:extLst>
          </p:cNvPr>
          <p:cNvSpPr txBox="1"/>
          <p:nvPr/>
        </p:nvSpPr>
        <p:spPr>
          <a:xfrm>
            <a:off x="1054114" y="5433774"/>
            <a:ext cx="4275655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CW Commissioning of the individual system</a:t>
            </a:r>
          </a:p>
          <a:p>
            <a:pPr lvl="1"/>
            <a:r>
              <a:rPr lang="en-US" altLang="ja-JP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en-US" altLang="ja-JP" sz="16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RF, RFQ, Injector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Beam study up to the beam dump (SRF </a:t>
            </a: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BT</a:t>
            </a: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E11E583-CD66-61CF-7475-01DBDD1986BF}"/>
              </a:ext>
            </a:extLst>
          </p:cNvPr>
          <p:cNvSpPr txBox="1"/>
          <p:nvPr/>
        </p:nvSpPr>
        <p:spPr>
          <a:xfrm>
            <a:off x="6528920" y="5445387"/>
            <a:ext cx="4275655" cy="107721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New RF input couplers for the RFQ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Superconducting cryomodule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LIPAc</a:t>
            </a: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 full design commissioning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ja-JP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DD50EAA-A518-5D76-9E82-260A1D4216FB}"/>
              </a:ext>
            </a:extLst>
          </p:cNvPr>
          <p:cNvSpPr txBox="1"/>
          <p:nvPr/>
        </p:nvSpPr>
        <p:spPr>
          <a:xfrm>
            <a:off x="10647377" y="5457381"/>
            <a:ext cx="1583362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12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Injector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12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RF Amp.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12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 to DONES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502D898-6524-617E-DC19-79FBFAEFBC37}"/>
              </a:ext>
            </a:extLst>
          </p:cNvPr>
          <p:cNvSpPr txBox="1"/>
          <p:nvPr/>
        </p:nvSpPr>
        <p:spPr>
          <a:xfrm>
            <a:off x="1231188" y="6186502"/>
            <a:ext cx="4717537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MeV 125 mA @RFQ exit, pulsed &lt; 10% DC 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20E206E-9D39-D6A9-8149-7B166B1279B5}"/>
              </a:ext>
            </a:extLst>
          </p:cNvPr>
          <p:cNvSpPr txBox="1"/>
          <p:nvPr/>
        </p:nvSpPr>
        <p:spPr>
          <a:xfrm>
            <a:off x="6718300" y="6181488"/>
            <a:ext cx="4455833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 MeV 125 mA @SRF exit, pulsed </a:t>
            </a:r>
            <a:r>
              <a:rPr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CW</a:t>
            </a:r>
            <a:endParaRPr lang="en-US" altLang="ja-JP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図 34" descr="ダイアグラム&#10;&#10;自動的に生成された説明">
            <a:extLst>
              <a:ext uri="{FF2B5EF4-FFF2-40B4-BE49-F238E27FC236}">
                <a16:creationId xmlns:a16="http://schemas.microsoft.com/office/drawing/2014/main" id="{4CEDFCA6-184E-27E1-9FC7-1600A8D2B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4" y="1515707"/>
            <a:ext cx="2519223" cy="1316044"/>
          </a:xfrm>
          <a:prstGeom prst="rect">
            <a:avLst/>
          </a:prstGeom>
        </p:spPr>
      </p:pic>
      <p:pic>
        <p:nvPicPr>
          <p:cNvPr id="37" name="図 36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3EB7F821-7304-C0E0-696F-9F16741AF5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3" t="7691" r="14144" b="55530"/>
          <a:stretch/>
        </p:blipFill>
        <p:spPr>
          <a:xfrm>
            <a:off x="53080" y="2866718"/>
            <a:ext cx="1270331" cy="584776"/>
          </a:xfrm>
          <a:prstGeom prst="rect">
            <a:avLst/>
          </a:prstGeom>
        </p:spPr>
      </p:pic>
      <p:pic>
        <p:nvPicPr>
          <p:cNvPr id="39" name="図 38" descr="コンピューターのスクリーンショット&#10;&#10;自動的に生成された説明">
            <a:extLst>
              <a:ext uri="{FF2B5EF4-FFF2-40B4-BE49-F238E27FC236}">
                <a16:creationId xmlns:a16="http://schemas.microsoft.com/office/drawing/2014/main" id="{69CAD174-C22F-F0F4-9E99-CB352BAA06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4" t="26222" r="8153" b="14223"/>
          <a:stretch/>
        </p:blipFill>
        <p:spPr>
          <a:xfrm>
            <a:off x="2108903" y="1216070"/>
            <a:ext cx="1358453" cy="1052808"/>
          </a:xfrm>
          <a:prstGeom prst="rect">
            <a:avLst/>
          </a:prstGeom>
        </p:spPr>
      </p:pic>
      <p:pic>
        <p:nvPicPr>
          <p:cNvPr id="41" name="図 40" descr="パソコンの画面&#10;&#10;中程度の精度で自動的に生成された説明">
            <a:extLst>
              <a:ext uri="{FF2B5EF4-FFF2-40B4-BE49-F238E27FC236}">
                <a16:creationId xmlns:a16="http://schemas.microsoft.com/office/drawing/2014/main" id="{37085D60-ED41-AACF-523E-ADCBFFDAB71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5" t="17076" r="17816" b="54772"/>
          <a:stretch/>
        </p:blipFill>
        <p:spPr>
          <a:xfrm>
            <a:off x="1509779" y="2862566"/>
            <a:ext cx="1957577" cy="593003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83AB723E-377A-F1F0-8EA5-D6CE17FCF9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7103" y="1559502"/>
            <a:ext cx="3643227" cy="1720081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A6017A73-2704-74C0-D767-E9E9190E789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304" b="10875"/>
          <a:stretch/>
        </p:blipFill>
        <p:spPr>
          <a:xfrm>
            <a:off x="7880293" y="1526675"/>
            <a:ext cx="3853154" cy="2382208"/>
          </a:xfrm>
          <a:prstGeom prst="rect">
            <a:avLst/>
          </a:prstGeom>
        </p:spPr>
      </p:pic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3B23F41F-FA20-25F1-BBCE-CDC37E14515F}"/>
              </a:ext>
            </a:extLst>
          </p:cNvPr>
          <p:cNvCxnSpPr>
            <a:cxnSpLocks/>
          </p:cNvCxnSpPr>
          <p:nvPr/>
        </p:nvCxnSpPr>
        <p:spPr>
          <a:xfrm flipV="1">
            <a:off x="4229843" y="2289636"/>
            <a:ext cx="2912492" cy="136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6E99E84A-D9D1-4F16-264B-F520B58AA7C9}"/>
              </a:ext>
            </a:extLst>
          </p:cNvPr>
          <p:cNvCxnSpPr>
            <a:cxnSpLocks/>
          </p:cNvCxnSpPr>
          <p:nvPr/>
        </p:nvCxnSpPr>
        <p:spPr>
          <a:xfrm>
            <a:off x="4241800" y="2120609"/>
            <a:ext cx="29178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A8F50B8-0BF6-CAFE-17B9-9941434E91E4}"/>
              </a:ext>
            </a:extLst>
          </p:cNvPr>
          <p:cNvSpPr txBox="1"/>
          <p:nvPr/>
        </p:nvSpPr>
        <p:spPr>
          <a:xfrm>
            <a:off x="7117257" y="1965944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132kV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AC6ED87-11A7-D1C0-BF53-30EABA8A0AFD}"/>
              </a:ext>
            </a:extLst>
          </p:cNvPr>
          <p:cNvSpPr txBox="1"/>
          <p:nvPr/>
        </p:nvSpPr>
        <p:spPr>
          <a:xfrm>
            <a:off x="7117257" y="217116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106kV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8" name="グラフィックス 67" descr="歩く 単色塗りつぶし">
            <a:extLst>
              <a:ext uri="{FF2B5EF4-FFF2-40B4-BE49-F238E27FC236}">
                <a16:creationId xmlns:a16="http://schemas.microsoft.com/office/drawing/2014/main" id="{0A8AC5C4-0C15-5A3B-F124-4DD340A474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69794" y="4092878"/>
            <a:ext cx="914400" cy="914400"/>
          </a:xfrm>
          <a:prstGeom prst="rect">
            <a:avLst/>
          </a:prstGeom>
        </p:spPr>
      </p:pic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80F1932-0262-BFCB-C98F-A8B59ED3E4B5}"/>
              </a:ext>
            </a:extLst>
          </p:cNvPr>
          <p:cNvSpPr txBox="1"/>
          <p:nvPr/>
        </p:nvSpPr>
        <p:spPr>
          <a:xfrm>
            <a:off x="6950963" y="4038205"/>
            <a:ext cx="913058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Here!</a:t>
            </a:r>
            <a:endParaRPr kumimoji="1" lang="en-US" altLang="ja-JP" sz="2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날짜 개체 틀 2">
            <a:extLst>
              <a:ext uri="{FF2B5EF4-FFF2-40B4-BE49-F238E27FC236}">
                <a16:creationId xmlns:a16="http://schemas.microsoft.com/office/drawing/2014/main" id="{7BAC4392-3259-25EE-DC23-4353487BBF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401372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9" grpId="0"/>
      <p:bldP spid="30" grpId="0"/>
      <p:bldP spid="32" grpId="0"/>
      <p:bldP spid="33" grpId="0"/>
      <p:bldP spid="34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B92AE56E-F7A2-B86F-FEFB-BBE0FC0EB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" y="1069642"/>
            <a:ext cx="12192000" cy="3664803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A56FA27-93E1-3FF9-E6A1-121DAFE0B8C1}"/>
              </a:ext>
            </a:extLst>
          </p:cNvPr>
          <p:cNvSpPr/>
          <p:nvPr/>
        </p:nvSpPr>
        <p:spPr>
          <a:xfrm>
            <a:off x="14740" y="4620338"/>
            <a:ext cx="12177260" cy="1932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5A47749A-01F3-25F0-BA4E-1F2DFED52086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RF-RFQ commissioning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5E314A7-41E7-5A2C-D9FF-D694EA09E271}"/>
              </a:ext>
            </a:extLst>
          </p:cNvPr>
          <p:cNvSpPr/>
          <p:nvPr/>
        </p:nvSpPr>
        <p:spPr>
          <a:xfrm>
            <a:off x="4178300" y="1069640"/>
            <a:ext cx="2044700" cy="3521318"/>
          </a:xfrm>
          <a:prstGeom prst="rect">
            <a:avLst/>
          </a:prstGeom>
          <a:solidFill>
            <a:srgbClr val="156082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/>
              <a:t>Winter break</a:t>
            </a:r>
            <a:endParaRPr kumimoji="1" lang="ja-JP" altLang="en-US" sz="2400" b="1" dirty="0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66CEA7FF-DF03-1A31-6AA8-EEBDC0036080}"/>
              </a:ext>
            </a:extLst>
          </p:cNvPr>
          <p:cNvSpPr/>
          <p:nvPr/>
        </p:nvSpPr>
        <p:spPr>
          <a:xfrm rot="16200000">
            <a:off x="2933168" y="4721899"/>
            <a:ext cx="293165" cy="3182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F2CF6D77-6DB1-F824-1A65-EAA32124C217}"/>
              </a:ext>
            </a:extLst>
          </p:cNvPr>
          <p:cNvSpPr/>
          <p:nvPr/>
        </p:nvSpPr>
        <p:spPr>
          <a:xfrm rot="16200000">
            <a:off x="7072988" y="4756821"/>
            <a:ext cx="293167" cy="3182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85042BFA-0976-7CA3-A147-2BF975653857}"/>
              </a:ext>
            </a:extLst>
          </p:cNvPr>
          <p:cNvSpPr/>
          <p:nvPr/>
        </p:nvSpPr>
        <p:spPr>
          <a:xfrm rot="16200000">
            <a:off x="9454617" y="4721897"/>
            <a:ext cx="293167" cy="3182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884267D-1D0E-D400-043A-D89167635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048" y="5966740"/>
            <a:ext cx="3905252" cy="515910"/>
          </a:xfrm>
          <a:prstGeom prst="rect">
            <a:avLst/>
          </a:prstGeom>
        </p:spPr>
      </p:pic>
      <p:sp>
        <p:nvSpPr>
          <p:cNvPr id="14" name="矢印: 左右 13">
            <a:extLst>
              <a:ext uri="{FF2B5EF4-FFF2-40B4-BE49-F238E27FC236}">
                <a16:creationId xmlns:a16="http://schemas.microsoft.com/office/drawing/2014/main" id="{502692BD-033C-E272-C427-A69494B8607A}"/>
              </a:ext>
            </a:extLst>
          </p:cNvPr>
          <p:cNvSpPr/>
          <p:nvPr/>
        </p:nvSpPr>
        <p:spPr>
          <a:xfrm>
            <a:off x="463550" y="1291340"/>
            <a:ext cx="2616200" cy="484632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Plan: First voltage, next DC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38109CB-23A8-710B-E379-A4019A1E2894}"/>
              </a:ext>
            </a:extLst>
          </p:cNvPr>
          <p:cNvSpPr/>
          <p:nvPr/>
        </p:nvSpPr>
        <p:spPr>
          <a:xfrm>
            <a:off x="7251698" y="1069640"/>
            <a:ext cx="2349502" cy="3521318"/>
          </a:xfrm>
          <a:prstGeom prst="rect">
            <a:avLst/>
          </a:prstGeom>
          <a:solidFill>
            <a:srgbClr val="156082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/>
              <a:t>Maintenance</a:t>
            </a:r>
          </a:p>
        </p:txBody>
      </p:sp>
      <p:sp>
        <p:nvSpPr>
          <p:cNvPr id="19" name="矢印: 右 18">
            <a:extLst>
              <a:ext uri="{FF2B5EF4-FFF2-40B4-BE49-F238E27FC236}">
                <a16:creationId xmlns:a16="http://schemas.microsoft.com/office/drawing/2014/main" id="{FF996FD3-E4AE-21D3-EFFB-B95C33B93D43}"/>
              </a:ext>
            </a:extLst>
          </p:cNvPr>
          <p:cNvSpPr/>
          <p:nvPr/>
        </p:nvSpPr>
        <p:spPr>
          <a:xfrm rot="16200000">
            <a:off x="10858541" y="4721897"/>
            <a:ext cx="293167" cy="3182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6E97381-DF30-1428-ECB8-D52E050BB594}"/>
              </a:ext>
            </a:extLst>
          </p:cNvPr>
          <p:cNvSpPr txBox="1"/>
          <p:nvPr/>
        </p:nvSpPr>
        <p:spPr>
          <a:xfrm>
            <a:off x="25401" y="615264"/>
            <a:ext cx="820843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Progress of the conditioning. </a:t>
            </a:r>
            <a:r>
              <a:rPr lang="en-US" altLang="ja-JP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 Hours </a:t>
            </a:r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operation in this term. </a:t>
            </a:r>
            <a:endParaRPr kumimoji="1" lang="en-US" altLang="ja-JP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15A9D64-B552-09F8-7CE6-BFACEF6008E8}"/>
              </a:ext>
            </a:extLst>
          </p:cNvPr>
          <p:cNvSpPr txBox="1"/>
          <p:nvPr/>
        </p:nvSpPr>
        <p:spPr>
          <a:xfrm>
            <a:off x="1492363" y="4991689"/>
            <a:ext cx="2466484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Strategy change</a:t>
            </a:r>
          </a:p>
          <a:p>
            <a:r>
              <a:rPr lang="ja-JP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 First DC, next voltage</a:t>
            </a:r>
            <a:endParaRPr kumimoji="1" lang="en-US" altLang="ja-JP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A676183-F1AF-67A9-D1F0-B37A296D48E2}"/>
              </a:ext>
            </a:extLst>
          </p:cNvPr>
          <p:cNvSpPr txBox="1"/>
          <p:nvPr/>
        </p:nvSpPr>
        <p:spPr>
          <a:xfrm>
            <a:off x="6342570" y="5008007"/>
            <a:ext cx="2377786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Circulator discharge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CB0A793-987A-0E9D-5465-019BEEFD4AAD}"/>
              </a:ext>
            </a:extLst>
          </p:cNvPr>
          <p:cNvSpPr txBox="1"/>
          <p:nvPr/>
        </p:nvSpPr>
        <p:spPr>
          <a:xfrm>
            <a:off x="8880475" y="5043410"/>
            <a:ext cx="1441449" cy="92333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onf</a:t>
            </a: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. c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hange</a:t>
            </a:r>
          </a:p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from 8 chain to 7 chain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275B69D-9A8B-6440-B56B-6E3462AB819F}"/>
              </a:ext>
            </a:extLst>
          </p:cNvPr>
          <p:cNvSpPr txBox="1"/>
          <p:nvPr/>
        </p:nvSpPr>
        <p:spPr>
          <a:xfrm>
            <a:off x="10402349" y="5008007"/>
            <a:ext cx="1735796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RF coupler </a:t>
            </a:r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vacuum leak</a:t>
            </a:r>
            <a:r>
              <a:rPr kumimoji="1"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6" name="矢印: 右 25">
            <a:extLst>
              <a:ext uri="{FF2B5EF4-FFF2-40B4-BE49-F238E27FC236}">
                <a16:creationId xmlns:a16="http://schemas.microsoft.com/office/drawing/2014/main" id="{48328678-0B24-572A-995C-137C75B6219F}"/>
              </a:ext>
            </a:extLst>
          </p:cNvPr>
          <p:cNvSpPr/>
          <p:nvPr/>
        </p:nvSpPr>
        <p:spPr>
          <a:xfrm rot="16200000">
            <a:off x="3964852" y="4724956"/>
            <a:ext cx="293165" cy="3182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729CB54-FC1C-43B4-6A8D-9A0B21545D99}"/>
              </a:ext>
            </a:extLst>
          </p:cNvPr>
          <p:cNvSpPr txBox="1"/>
          <p:nvPr/>
        </p:nvSpPr>
        <p:spPr>
          <a:xfrm>
            <a:off x="3907668" y="4991690"/>
            <a:ext cx="1871214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CW @ 106kV!</a:t>
            </a:r>
          </a:p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(80% of nominal)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74BB493-D0CE-3E2A-DAF4-F8A5B885A8FB}"/>
              </a:ext>
            </a:extLst>
          </p:cNvPr>
          <p:cNvSpPr txBox="1"/>
          <p:nvPr/>
        </p:nvSpPr>
        <p:spPr>
          <a:xfrm>
            <a:off x="387035" y="5715893"/>
            <a:ext cx="3571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Arc counter in the commissioning term</a:t>
            </a:r>
            <a:endParaRPr kumimoji="1" lang="ja-JP" altLang="en-US" sz="1400" b="1" dirty="0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3212610-B152-4BE2-8678-EFA19C4BC0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FFACBC6-335A-8044-EA75-CDEB114737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473" t="5108" b="84885"/>
          <a:stretch/>
        </p:blipFill>
        <p:spPr>
          <a:xfrm>
            <a:off x="9723456" y="1066583"/>
            <a:ext cx="1304884" cy="71008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7BA421-EA66-96A8-9C19-BEDCA8CA269E}"/>
              </a:ext>
            </a:extLst>
          </p:cNvPr>
          <p:cNvSpPr txBox="1"/>
          <p:nvPr/>
        </p:nvSpPr>
        <p:spPr>
          <a:xfrm>
            <a:off x="130745" y="4551838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10/28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F4BCFA-99BB-DB4A-6F2E-704F2096D5EB}"/>
              </a:ext>
            </a:extLst>
          </p:cNvPr>
          <p:cNvSpPr txBox="1"/>
          <p:nvPr/>
        </p:nvSpPr>
        <p:spPr>
          <a:xfrm>
            <a:off x="801571" y="4551838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11/07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314E63C-9B06-89EA-FD79-1991037A387B}"/>
              </a:ext>
            </a:extLst>
          </p:cNvPr>
          <p:cNvSpPr txBox="1"/>
          <p:nvPr/>
        </p:nvSpPr>
        <p:spPr>
          <a:xfrm>
            <a:off x="1522124" y="4550330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11/17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27192C-61EF-8B66-D6D0-2BC5E8C091D4}"/>
              </a:ext>
            </a:extLst>
          </p:cNvPr>
          <p:cNvSpPr txBox="1"/>
          <p:nvPr/>
        </p:nvSpPr>
        <p:spPr>
          <a:xfrm>
            <a:off x="2222343" y="4544771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11/27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1D932C7-B17B-08ED-6300-70CE0DBD5E61}"/>
              </a:ext>
            </a:extLst>
          </p:cNvPr>
          <p:cNvSpPr txBox="1"/>
          <p:nvPr/>
        </p:nvSpPr>
        <p:spPr>
          <a:xfrm>
            <a:off x="2922421" y="4544771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12/07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7A3C033-D073-0EB7-E7F5-B98F52E0E82F}"/>
              </a:ext>
            </a:extLst>
          </p:cNvPr>
          <p:cNvSpPr txBox="1"/>
          <p:nvPr/>
        </p:nvSpPr>
        <p:spPr>
          <a:xfrm>
            <a:off x="3623983" y="4539928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12/17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7288311-FF40-1451-BD3A-926256426F57}"/>
              </a:ext>
            </a:extLst>
          </p:cNvPr>
          <p:cNvSpPr txBox="1"/>
          <p:nvPr/>
        </p:nvSpPr>
        <p:spPr>
          <a:xfrm>
            <a:off x="4274294" y="4542568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12/27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11D7F12-6109-DDA0-32EB-E55F2757119C}"/>
              </a:ext>
            </a:extLst>
          </p:cNvPr>
          <p:cNvSpPr txBox="1"/>
          <p:nvPr/>
        </p:nvSpPr>
        <p:spPr>
          <a:xfrm>
            <a:off x="5094778" y="4535196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1/6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334864D-AF1D-AC88-8195-1FF1444157DE}"/>
              </a:ext>
            </a:extLst>
          </p:cNvPr>
          <p:cNvSpPr txBox="1"/>
          <p:nvPr/>
        </p:nvSpPr>
        <p:spPr>
          <a:xfrm>
            <a:off x="5748133" y="4535195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1/16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8602FD1-52BA-E197-2A0B-D17FA27BF821}"/>
              </a:ext>
            </a:extLst>
          </p:cNvPr>
          <p:cNvSpPr txBox="1"/>
          <p:nvPr/>
        </p:nvSpPr>
        <p:spPr>
          <a:xfrm>
            <a:off x="6421545" y="4532027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1/26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961C2C6-BF5B-645F-FD18-4DA17B008602}"/>
              </a:ext>
            </a:extLst>
          </p:cNvPr>
          <p:cNvSpPr txBox="1"/>
          <p:nvPr/>
        </p:nvSpPr>
        <p:spPr>
          <a:xfrm>
            <a:off x="7158144" y="4532027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2/5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D699DC2-F1A1-88F3-A5B2-7B5865184E0F}"/>
              </a:ext>
            </a:extLst>
          </p:cNvPr>
          <p:cNvSpPr txBox="1"/>
          <p:nvPr/>
        </p:nvSpPr>
        <p:spPr>
          <a:xfrm>
            <a:off x="7839661" y="4541412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2/15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04C64FB-7207-2CD7-CEB7-E0D06BF1B9D2}"/>
              </a:ext>
            </a:extLst>
          </p:cNvPr>
          <p:cNvSpPr txBox="1"/>
          <p:nvPr/>
        </p:nvSpPr>
        <p:spPr>
          <a:xfrm>
            <a:off x="8495081" y="4539928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2/15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91C5974-20B4-5ABF-35CE-7D1F08C8EC27}"/>
              </a:ext>
            </a:extLst>
          </p:cNvPr>
          <p:cNvSpPr txBox="1"/>
          <p:nvPr/>
        </p:nvSpPr>
        <p:spPr>
          <a:xfrm>
            <a:off x="9207610" y="4532027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55BBCD4-2CA7-FC51-630D-AAE6318F5B4B}"/>
              </a:ext>
            </a:extLst>
          </p:cNvPr>
          <p:cNvSpPr txBox="1"/>
          <p:nvPr/>
        </p:nvSpPr>
        <p:spPr>
          <a:xfrm>
            <a:off x="9901015" y="4541804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3/17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4075C3E-04E8-78EA-67ED-55832EA3E95C}"/>
              </a:ext>
            </a:extLst>
          </p:cNvPr>
          <p:cNvSpPr txBox="1"/>
          <p:nvPr/>
        </p:nvSpPr>
        <p:spPr>
          <a:xfrm>
            <a:off x="10602978" y="4532027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3/27</a:t>
            </a:r>
            <a:endParaRPr kumimoji="1" lang="ja-JP" alt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172A732-B683-1275-2E0F-CDA1D0CFE830}"/>
              </a:ext>
            </a:extLst>
          </p:cNvPr>
          <p:cNvSpPr txBox="1"/>
          <p:nvPr/>
        </p:nvSpPr>
        <p:spPr>
          <a:xfrm>
            <a:off x="11049679" y="4563093"/>
            <a:ext cx="6504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[Date]</a:t>
            </a:r>
            <a:endParaRPr kumimoji="1" lang="ja-JP" alt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853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図 125" descr="ダイアグラム&#10;&#10;自動的に生成された説明">
            <a:extLst>
              <a:ext uri="{FF2B5EF4-FFF2-40B4-BE49-F238E27FC236}">
                <a16:creationId xmlns:a16="http://schemas.microsoft.com/office/drawing/2014/main" id="{2E3A0FC0-2A82-CF12-5A17-98B9B09A82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024" y="2907330"/>
            <a:ext cx="2941059" cy="1536411"/>
          </a:xfrm>
          <a:prstGeom prst="rect">
            <a:avLst/>
          </a:prstGeom>
        </p:spPr>
      </p:pic>
      <p:sp>
        <p:nvSpPr>
          <p:cNvPr id="3" name="CuadroTexto 5">
            <a:extLst>
              <a:ext uri="{FF2B5EF4-FFF2-40B4-BE49-F238E27FC236}">
                <a16:creationId xmlns:a16="http://schemas.microsoft.com/office/drawing/2014/main" id="{171659D8-323F-AE9A-8D72-2CC42D1E6D62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Challenges in the RFQ operation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7CF8F0-6E54-82E0-4A05-D886F09FD43E}"/>
              </a:ext>
            </a:extLst>
          </p:cNvPr>
          <p:cNvSpPr txBox="1"/>
          <p:nvPr/>
        </p:nvSpPr>
        <p:spPr>
          <a:xfrm>
            <a:off x="0" y="590488"/>
            <a:ext cx="2533475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Circulator trouble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FC73227-13F6-CBA7-4963-43A8994998FD}"/>
              </a:ext>
            </a:extLst>
          </p:cNvPr>
          <p:cNvGrpSpPr/>
          <p:nvPr/>
        </p:nvGrpSpPr>
        <p:grpSpPr>
          <a:xfrm>
            <a:off x="107931" y="2255934"/>
            <a:ext cx="5900861" cy="1921976"/>
            <a:chOff x="-450870" y="3988512"/>
            <a:chExt cx="12471810" cy="4062208"/>
          </a:xfrm>
        </p:grpSpPr>
        <p:pic>
          <p:nvPicPr>
            <p:cNvPr id="7" name="Picture 11">
              <a:extLst>
                <a:ext uri="{FF2B5EF4-FFF2-40B4-BE49-F238E27FC236}">
                  <a16:creationId xmlns:a16="http://schemas.microsoft.com/office/drawing/2014/main" id="{1E6D2D92-21A0-6998-59E5-BE6589023A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32" r="28108"/>
            <a:stretch/>
          </p:blipFill>
          <p:spPr>
            <a:xfrm rot="5400000">
              <a:off x="2074303" y="4602607"/>
              <a:ext cx="3379953" cy="3280257"/>
            </a:xfrm>
            <a:prstGeom prst="rect">
              <a:avLst/>
            </a:prstGeom>
          </p:spPr>
        </p:pic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1CACAF3E-5F9B-16A7-0938-0042CFF9B2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02" r="25039" b="25463"/>
            <a:stretch/>
          </p:blipFill>
          <p:spPr>
            <a:xfrm rot="5400000">
              <a:off x="-918357" y="5013170"/>
              <a:ext cx="3379953" cy="2444979"/>
            </a:xfrm>
            <a:prstGeom prst="rect">
              <a:avLst/>
            </a:prstGeom>
          </p:spPr>
        </p:pic>
        <p:pic>
          <p:nvPicPr>
            <p:cNvPr id="9" name="Picture 12">
              <a:extLst>
                <a:ext uri="{FF2B5EF4-FFF2-40B4-BE49-F238E27FC236}">
                  <a16:creationId xmlns:a16="http://schemas.microsoft.com/office/drawing/2014/main" id="{775A6D0B-D8E1-7436-9F7F-10F97B29B1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8418" t="27468" r="61020" b="9563"/>
            <a:stretch/>
          </p:blipFill>
          <p:spPr>
            <a:xfrm>
              <a:off x="6467552" y="4326394"/>
              <a:ext cx="3783421" cy="3724326"/>
            </a:xfrm>
            <a:prstGeom prst="rect">
              <a:avLst/>
            </a:prstGeom>
          </p:spPr>
        </p:pic>
        <p:pic>
          <p:nvPicPr>
            <p:cNvPr id="10" name="Picture 14">
              <a:extLst>
                <a:ext uri="{FF2B5EF4-FFF2-40B4-BE49-F238E27FC236}">
                  <a16:creationId xmlns:a16="http://schemas.microsoft.com/office/drawing/2014/main" id="{D774BFE6-0635-5547-AB1E-0A006C140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061417" y="6070896"/>
              <a:ext cx="2239454" cy="1679591"/>
            </a:xfrm>
            <a:prstGeom prst="rect">
              <a:avLst/>
            </a:prstGeom>
          </p:spPr>
        </p:pic>
        <p:pic>
          <p:nvPicPr>
            <p:cNvPr id="11" name="Picture 16">
              <a:extLst>
                <a:ext uri="{FF2B5EF4-FFF2-40B4-BE49-F238E27FC236}">
                  <a16:creationId xmlns:a16="http://schemas.microsoft.com/office/drawing/2014/main" id="{F92BCAA1-10BA-44CC-C20A-D8A478A5CA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4" t="5891"/>
            <a:stretch/>
          </p:blipFill>
          <p:spPr>
            <a:xfrm rot="5400000">
              <a:off x="10308930" y="4020930"/>
              <a:ext cx="1744428" cy="1679592"/>
            </a:xfrm>
            <a:prstGeom prst="rect">
              <a:avLst/>
            </a:prstGeom>
          </p:spPr>
        </p:pic>
        <p:sp>
          <p:nvSpPr>
            <p:cNvPr id="12" name="矢印: 右 11">
              <a:extLst>
                <a:ext uri="{FF2B5EF4-FFF2-40B4-BE49-F238E27FC236}">
                  <a16:creationId xmlns:a16="http://schemas.microsoft.com/office/drawing/2014/main" id="{96F790ED-D9BC-6CCC-B7C8-2754E6CD0011}"/>
                </a:ext>
              </a:extLst>
            </p:cNvPr>
            <p:cNvSpPr/>
            <p:nvPr/>
          </p:nvSpPr>
          <p:spPr>
            <a:xfrm>
              <a:off x="5446776" y="5946241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C9EB047-29E8-FEEA-10E4-732418D9FF66}"/>
                </a:ext>
              </a:extLst>
            </p:cNvPr>
            <p:cNvSpPr txBox="1"/>
            <p:nvPr/>
          </p:nvSpPr>
          <p:spPr>
            <a:xfrm>
              <a:off x="5404408" y="5543120"/>
              <a:ext cx="1108567" cy="5204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repair</a:t>
              </a:r>
              <a:endPara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58E0DE0F-5774-B5D2-1787-02A0D964C37D}"/>
                </a:ext>
              </a:extLst>
            </p:cNvPr>
            <p:cNvSpPr txBox="1"/>
            <p:nvPr/>
          </p:nvSpPr>
          <p:spPr>
            <a:xfrm>
              <a:off x="6467552" y="7400215"/>
              <a:ext cx="3094325" cy="65050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/>
                <a:t>repair</a:t>
              </a:r>
              <a:r>
                <a:rPr kumimoji="1" lang="ja-JP" altLang="en-US" sz="1400" b="1" dirty="0"/>
                <a:t> </a:t>
              </a:r>
              <a:r>
                <a:rPr kumimoji="1" lang="en-US" altLang="ja-JP" sz="1100" b="1" dirty="0"/>
                <a:t>June/2022</a:t>
              </a:r>
              <a:endParaRPr kumimoji="1" lang="en-US" altLang="ja-JP" sz="1400" b="1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6B24BF75-44BA-E167-D107-39320414B494}"/>
                </a:ext>
              </a:extLst>
            </p:cNvPr>
            <p:cNvSpPr txBox="1"/>
            <p:nvPr/>
          </p:nvSpPr>
          <p:spPr>
            <a:xfrm>
              <a:off x="1042542" y="7340182"/>
              <a:ext cx="1903130" cy="585453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/>
                <a:t>Jan/2022</a:t>
              </a:r>
              <a:endParaRPr kumimoji="1" lang="en-US" altLang="ja-JP" sz="1600" b="1" dirty="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4EB1003-C663-A6F3-9314-7FA271AF3A19}"/>
              </a:ext>
            </a:extLst>
          </p:cNvPr>
          <p:cNvGrpSpPr/>
          <p:nvPr/>
        </p:nvGrpSpPr>
        <p:grpSpPr>
          <a:xfrm>
            <a:off x="127054" y="1090226"/>
            <a:ext cx="2099996" cy="1321151"/>
            <a:chOff x="1070771" y="1100489"/>
            <a:chExt cx="2099996" cy="1321151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FDF8D302-4053-AD7D-5D40-1B70C5302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70771" y="1100489"/>
              <a:ext cx="2099996" cy="1321151"/>
            </a:xfrm>
            <a:prstGeom prst="rect">
              <a:avLst/>
            </a:prstGeom>
          </p:spPr>
        </p:pic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8E41B1CD-D3F5-8F63-88A8-0EE3EE7D5C32}"/>
                </a:ext>
              </a:extLst>
            </p:cNvPr>
            <p:cNvSpPr/>
            <p:nvPr/>
          </p:nvSpPr>
          <p:spPr>
            <a:xfrm>
              <a:off x="1070771" y="1549400"/>
              <a:ext cx="560733" cy="87224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432FA0B-60D1-CD2F-EAD1-E4D80FCF2D8E}"/>
              </a:ext>
            </a:extLst>
          </p:cNvPr>
          <p:cNvSpPr txBox="1"/>
          <p:nvPr/>
        </p:nvSpPr>
        <p:spPr>
          <a:xfrm>
            <a:off x="84094" y="1227976"/>
            <a:ext cx="646652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Port-1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B81588C-EDFE-FBDA-BB10-9B977612A727}"/>
              </a:ext>
            </a:extLst>
          </p:cNvPr>
          <p:cNvSpPr txBox="1"/>
          <p:nvPr/>
        </p:nvSpPr>
        <p:spPr>
          <a:xfrm>
            <a:off x="2227050" y="924082"/>
            <a:ext cx="38781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Burned transition of Coax. </a:t>
            </a:r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 </a:t>
            </a:r>
            <a:r>
              <a:rPr lang="en-US" altLang="ja-JP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Stripline</a:t>
            </a:r>
            <a:endParaRPr lang="en-US" altLang="ja-JP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Cause: different thermal cycle of copper and stainless steel.</a:t>
            </a:r>
          </a:p>
          <a:p>
            <a:endParaRPr lang="en-US" altLang="ja-JP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Repair: cleaned/replaced broken parts and screw material SUS </a:t>
            </a:r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brass</a:t>
            </a:r>
            <a:endParaRPr lang="en-US" altLang="ja-JP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A3D8C2FE-0A0F-669B-4882-A4D1A963E6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28" y="1059628"/>
            <a:ext cx="2444287" cy="1775927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7649B2AE-F68A-34BD-A1B8-9C03F145A1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62248" y="4309459"/>
            <a:ext cx="2566224" cy="2131732"/>
          </a:xfrm>
          <a:prstGeom prst="rect">
            <a:avLst/>
          </a:prstGeom>
        </p:spPr>
      </p:pic>
      <p:pic>
        <p:nvPicPr>
          <p:cNvPr id="100" name="図 99">
            <a:extLst>
              <a:ext uri="{FF2B5EF4-FFF2-40B4-BE49-F238E27FC236}">
                <a16:creationId xmlns:a16="http://schemas.microsoft.com/office/drawing/2014/main" id="{5E7D6E33-3813-7686-0F57-5E9466D87D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726" y="2310182"/>
            <a:ext cx="3188391" cy="1502759"/>
          </a:xfrm>
          <a:prstGeom prst="rect">
            <a:avLst/>
          </a:prstGeom>
        </p:spPr>
      </p:pic>
      <p:pic>
        <p:nvPicPr>
          <p:cNvPr id="101" name="図 100">
            <a:extLst>
              <a:ext uri="{FF2B5EF4-FFF2-40B4-BE49-F238E27FC236}">
                <a16:creationId xmlns:a16="http://schemas.microsoft.com/office/drawing/2014/main" id="{05011C90-8C01-1597-7FED-E4DB70D2176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535" y="928601"/>
            <a:ext cx="3011554" cy="1419411"/>
          </a:xfrm>
          <a:prstGeom prst="rect">
            <a:avLst/>
          </a:prstGeom>
        </p:spPr>
      </p:pic>
      <p:pic>
        <p:nvPicPr>
          <p:cNvPr id="128" name="図 127">
            <a:extLst>
              <a:ext uri="{FF2B5EF4-FFF2-40B4-BE49-F238E27FC236}">
                <a16:creationId xmlns:a16="http://schemas.microsoft.com/office/drawing/2014/main" id="{018BC5DC-6FB7-3E97-23F0-AE2EB93D37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3292" y="4360152"/>
            <a:ext cx="2474453" cy="1829596"/>
          </a:xfrm>
          <a:prstGeom prst="rect">
            <a:avLst/>
          </a:prstGeom>
        </p:spPr>
      </p:pic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B84A828D-A5D8-283B-6D06-15269B929CDB}"/>
              </a:ext>
            </a:extLst>
          </p:cNvPr>
          <p:cNvSpPr txBox="1"/>
          <p:nvPr/>
        </p:nvSpPr>
        <p:spPr>
          <a:xfrm>
            <a:off x="286061" y="6127994"/>
            <a:ext cx="3388913" cy="33855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Factory check </a:t>
            </a:r>
            <a:r>
              <a:rPr kumimoji="1" lang="en-US" altLang="ja-JP" sz="1200" b="1" dirty="0"/>
              <a:t>July/2022– March/2023</a:t>
            </a:r>
            <a:endParaRPr kumimoji="1" lang="en-US" altLang="ja-JP" sz="1600" b="1" dirty="0"/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65272998-D3B9-2633-DDE2-FA7EA6A888AF}"/>
              </a:ext>
            </a:extLst>
          </p:cNvPr>
          <p:cNvGrpSpPr/>
          <p:nvPr/>
        </p:nvGrpSpPr>
        <p:grpSpPr>
          <a:xfrm>
            <a:off x="6655122" y="4500664"/>
            <a:ext cx="5064991" cy="2096846"/>
            <a:chOff x="0" y="2923424"/>
            <a:chExt cx="8732152" cy="3615006"/>
          </a:xfrm>
        </p:grpSpPr>
        <p:pic>
          <p:nvPicPr>
            <p:cNvPr id="143" name="図 15" descr="グラフ, 折れ線グラフ&#10;&#10;説明は自動で生成されたものです">
              <a:extLst>
                <a:ext uri="{FF2B5EF4-FFF2-40B4-BE49-F238E27FC236}">
                  <a16:creationId xmlns:a16="http://schemas.microsoft.com/office/drawing/2014/main" id="{931BABCA-830A-15B5-6CF4-B6FA6683FD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0" y="2923424"/>
              <a:ext cx="8732152" cy="3431026"/>
            </a:xfrm>
            <a:prstGeom prst="rect">
              <a:avLst/>
            </a:prstGeom>
          </p:spPr>
        </p:pic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761E7A30-7A6A-99B3-6E18-C405EBBF6772}"/>
                </a:ext>
              </a:extLst>
            </p:cNvPr>
            <p:cNvSpPr txBox="1"/>
            <p:nvPr/>
          </p:nvSpPr>
          <p:spPr>
            <a:xfrm>
              <a:off x="3144122" y="3002253"/>
              <a:ext cx="2650967" cy="47755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Input power ~205kW</a:t>
              </a:r>
              <a:endParaRPr kumimoji="1" lang="ja-JP" alt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39D170FD-EEE7-E902-6B4F-9C452E5E1305}"/>
                </a:ext>
              </a:extLst>
            </p:cNvPr>
            <p:cNvSpPr txBox="1"/>
            <p:nvPr/>
          </p:nvSpPr>
          <p:spPr>
            <a:xfrm>
              <a:off x="4765696" y="4723717"/>
              <a:ext cx="1282724" cy="875511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Reflection 0.13kW(1A) 1.18kW(1B)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B43D7749-AFA8-D4CB-011A-F043BDFC481D}"/>
                </a:ext>
              </a:extLst>
            </p:cNvPr>
            <p:cNvSpPr txBox="1"/>
            <p:nvPr/>
          </p:nvSpPr>
          <p:spPr>
            <a:xfrm>
              <a:off x="4645892" y="6140471"/>
              <a:ext cx="1689118" cy="39795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Water flow rate.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47" name="直線矢印コネクタ 146">
              <a:extLst>
                <a:ext uri="{FF2B5EF4-FFF2-40B4-BE49-F238E27FC236}">
                  <a16:creationId xmlns:a16="http://schemas.microsoft.com/office/drawing/2014/main" id="{32EA0A7F-BC31-63F5-6437-3FB3E0AEEDB8}"/>
                </a:ext>
              </a:extLst>
            </p:cNvPr>
            <p:cNvCxnSpPr>
              <a:cxnSpLocks/>
              <a:stCxn id="144" idx="3"/>
            </p:cNvCxnSpPr>
            <p:nvPr/>
          </p:nvCxnSpPr>
          <p:spPr>
            <a:xfrm>
              <a:off x="5795089" y="3241030"/>
              <a:ext cx="1325817" cy="12650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矢印コネクタ 147">
              <a:extLst>
                <a:ext uri="{FF2B5EF4-FFF2-40B4-BE49-F238E27FC236}">
                  <a16:creationId xmlns:a16="http://schemas.microsoft.com/office/drawing/2014/main" id="{C208B612-4E84-3E18-3795-04D6F49D37C2}"/>
                </a:ext>
              </a:extLst>
            </p:cNvPr>
            <p:cNvCxnSpPr>
              <a:cxnSpLocks/>
              <a:stCxn id="145" idx="3"/>
            </p:cNvCxnSpPr>
            <p:nvPr/>
          </p:nvCxnSpPr>
          <p:spPr>
            <a:xfrm>
              <a:off x="6048420" y="5161474"/>
              <a:ext cx="442946" cy="310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矢印コネクタ 148">
              <a:extLst>
                <a:ext uri="{FF2B5EF4-FFF2-40B4-BE49-F238E27FC236}">
                  <a16:creationId xmlns:a16="http://schemas.microsoft.com/office/drawing/2014/main" id="{77949491-245D-B0F0-219B-D7CC901D39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8421" y="4574476"/>
              <a:ext cx="947678" cy="54317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矢印コネクタ 149">
              <a:extLst>
                <a:ext uri="{FF2B5EF4-FFF2-40B4-BE49-F238E27FC236}">
                  <a16:creationId xmlns:a16="http://schemas.microsoft.com/office/drawing/2014/main" id="{0D660CF8-1267-7BE9-744D-AB57B06129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55400" y="5993443"/>
              <a:ext cx="786677" cy="32810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1710C251-788F-75F6-26CC-B60CC0D42F84}"/>
                </a:ext>
              </a:extLst>
            </p:cNvPr>
            <p:cNvSpPr txBox="1"/>
            <p:nvPr/>
          </p:nvSpPr>
          <p:spPr>
            <a:xfrm>
              <a:off x="4432286" y="3801583"/>
              <a:ext cx="1152979" cy="53061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4 hour</a:t>
              </a:r>
              <a:endParaRPr kumimoji="1" lang="ja-JP" altLang="en-US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2" name="直線矢印コネクタ 151">
              <a:extLst>
                <a:ext uri="{FF2B5EF4-FFF2-40B4-BE49-F238E27FC236}">
                  <a16:creationId xmlns:a16="http://schemas.microsoft.com/office/drawing/2014/main" id="{57BB30A2-736E-9324-6731-A936349D05EF}"/>
                </a:ext>
              </a:extLst>
            </p:cNvPr>
            <p:cNvCxnSpPr>
              <a:cxnSpLocks/>
              <a:stCxn id="151" idx="3"/>
            </p:cNvCxnSpPr>
            <p:nvPr/>
          </p:nvCxnSpPr>
          <p:spPr>
            <a:xfrm>
              <a:off x="5585265" y="4066891"/>
              <a:ext cx="2969430" cy="1463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矢印コネクタ 152">
              <a:extLst>
                <a:ext uri="{FF2B5EF4-FFF2-40B4-BE49-F238E27FC236}">
                  <a16:creationId xmlns:a16="http://schemas.microsoft.com/office/drawing/2014/main" id="{53BB26CF-4E19-5FEB-2FE6-997AA027F27B}"/>
                </a:ext>
              </a:extLst>
            </p:cNvPr>
            <p:cNvCxnSpPr>
              <a:cxnSpLocks/>
              <a:stCxn id="151" idx="1"/>
            </p:cNvCxnSpPr>
            <p:nvPr/>
          </p:nvCxnSpPr>
          <p:spPr>
            <a:xfrm flipH="1" flipV="1">
              <a:off x="1230163" y="4049066"/>
              <a:ext cx="3202123" cy="1782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BB96453C-1609-3EAB-A309-9EEE0B43DA93}"/>
              </a:ext>
            </a:extLst>
          </p:cNvPr>
          <p:cNvSpPr txBox="1"/>
          <p:nvPr/>
        </p:nvSpPr>
        <p:spPr>
          <a:xfrm>
            <a:off x="8957535" y="581530"/>
            <a:ext cx="1700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Onsite VNA test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692A5572-392B-A229-EC2C-803B4FD5A2F1}"/>
              </a:ext>
            </a:extLst>
          </p:cNvPr>
          <p:cNvSpPr txBox="1"/>
          <p:nvPr/>
        </p:nvSpPr>
        <p:spPr>
          <a:xfrm>
            <a:off x="9034439" y="3897660"/>
            <a:ext cx="164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High-Power test</a:t>
            </a:r>
          </a:p>
        </p:txBody>
      </p:sp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EAC10B1E-7385-5F83-8B4E-B403B1ED68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11F09E-D223-C8B8-7D26-214344B1F0E6}"/>
              </a:ext>
            </a:extLst>
          </p:cNvPr>
          <p:cNvSpPr txBox="1"/>
          <p:nvPr/>
        </p:nvSpPr>
        <p:spPr>
          <a:xfrm>
            <a:off x="6086024" y="585457"/>
            <a:ext cx="283986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Circulator challenges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06FA9A-685D-886F-05C3-D9C1393AEF43}"/>
              </a:ext>
            </a:extLst>
          </p:cNvPr>
          <p:cNvSpPr txBox="1"/>
          <p:nvPr/>
        </p:nvSpPr>
        <p:spPr>
          <a:xfrm>
            <a:off x="9184306" y="1870180"/>
            <a:ext cx="1214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Circulator:1-A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58DF7CE-1656-4F1D-F3FA-5B7A4D61363A}"/>
              </a:ext>
            </a:extLst>
          </p:cNvPr>
          <p:cNvSpPr txBox="1"/>
          <p:nvPr/>
        </p:nvSpPr>
        <p:spPr>
          <a:xfrm>
            <a:off x="9184306" y="3316978"/>
            <a:ext cx="1206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Circulator:1-B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363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フローチャート: 論理積ゲート 30">
            <a:extLst>
              <a:ext uri="{FF2B5EF4-FFF2-40B4-BE49-F238E27FC236}">
                <a16:creationId xmlns:a16="http://schemas.microsoft.com/office/drawing/2014/main" id="{BED82BE2-9444-4CE3-D648-017D78E82A15}"/>
              </a:ext>
            </a:extLst>
          </p:cNvPr>
          <p:cNvSpPr/>
          <p:nvPr/>
        </p:nvSpPr>
        <p:spPr>
          <a:xfrm rot="10800000">
            <a:off x="1369121" y="5695834"/>
            <a:ext cx="612648" cy="612648"/>
          </a:xfrm>
          <a:prstGeom prst="flowChartDela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Content Placeholder 8">
            <a:extLst>
              <a:ext uri="{FF2B5EF4-FFF2-40B4-BE49-F238E27FC236}">
                <a16:creationId xmlns:a16="http://schemas.microsoft.com/office/drawing/2014/main" id="{A6E42116-D1F9-6EA1-DB96-B6F26F8677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528" b="56778"/>
          <a:stretch/>
        </p:blipFill>
        <p:spPr bwMode="auto">
          <a:xfrm>
            <a:off x="7359210" y="725872"/>
            <a:ext cx="3505306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5">
            <a:extLst>
              <a:ext uri="{FF2B5EF4-FFF2-40B4-BE49-F238E27FC236}">
                <a16:creationId xmlns:a16="http://schemas.microsoft.com/office/drawing/2014/main" id="{0222D59F-4571-B997-C89D-D8DC21E7DA8C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Challenges in the RFQ operation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8FFE8C7-38E9-81B3-83F9-34697C63C942}"/>
              </a:ext>
            </a:extLst>
          </p:cNvPr>
          <p:cNvSpPr txBox="1"/>
          <p:nvPr/>
        </p:nvSpPr>
        <p:spPr>
          <a:xfrm>
            <a:off x="0" y="579437"/>
            <a:ext cx="559308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input Coupler challenges</a:t>
            </a:r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966CBD15-3658-45EF-F81B-3DEC8D186A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800" y="954981"/>
            <a:ext cx="2326083" cy="2252092"/>
          </a:xfrm>
          <a:prstGeom prst="rect">
            <a:avLst/>
          </a:prstGeom>
          <a:ln w="31750">
            <a:solidFill>
              <a:schemeClr val="bg1"/>
            </a:solidFill>
          </a:ln>
        </p:spPr>
      </p:pic>
      <p:sp>
        <p:nvSpPr>
          <p:cNvPr id="6" name="TextBox 17">
            <a:extLst>
              <a:ext uri="{FF2B5EF4-FFF2-40B4-BE49-F238E27FC236}">
                <a16:creationId xmlns:a16="http://schemas.microsoft.com/office/drawing/2014/main" id="{4F5BE575-3BF1-5F83-7738-9E7684AF6061}"/>
              </a:ext>
            </a:extLst>
          </p:cNvPr>
          <p:cNvSpPr txBox="1"/>
          <p:nvPr/>
        </p:nvSpPr>
        <p:spPr>
          <a:xfrm>
            <a:off x="2584720" y="3884151"/>
            <a:ext cx="61206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/>
              <a:t>3B</a:t>
            </a:r>
          </a:p>
        </p:txBody>
      </p:sp>
      <p:pic>
        <p:nvPicPr>
          <p:cNvPr id="7" name="Picture 33">
            <a:extLst>
              <a:ext uri="{FF2B5EF4-FFF2-40B4-BE49-F238E27FC236}">
                <a16:creationId xmlns:a16="http://schemas.microsoft.com/office/drawing/2014/main" id="{1E6296A2-FC42-7719-FB8C-8906BA284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1384" y="2064054"/>
            <a:ext cx="1157499" cy="112111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7BF4DD9C-F8DB-3EBA-D511-E7BAA7834B8F}"/>
              </a:ext>
            </a:extLst>
          </p:cNvPr>
          <p:cNvSpPr/>
          <p:nvPr/>
        </p:nvSpPr>
        <p:spPr>
          <a:xfrm>
            <a:off x="7619888" y="1104254"/>
            <a:ext cx="213816" cy="23300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1865E44-5F7D-BC4B-B06B-A8763A4D0EA5}"/>
              </a:ext>
            </a:extLst>
          </p:cNvPr>
          <p:cNvCxnSpPr>
            <a:cxnSpLocks/>
            <a:stCxn id="7" idx="0"/>
            <a:endCxn id="9" idx="3"/>
          </p:cNvCxnSpPr>
          <p:nvPr/>
        </p:nvCxnSpPr>
        <p:spPr>
          <a:xfrm flipV="1">
            <a:off x="6740134" y="1303134"/>
            <a:ext cx="911067" cy="76092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DC9694D-1CFD-5F15-DEA6-79D01EBBCA28}"/>
              </a:ext>
            </a:extLst>
          </p:cNvPr>
          <p:cNvSpPr txBox="1"/>
          <p:nvPr/>
        </p:nvSpPr>
        <p:spPr>
          <a:xfrm>
            <a:off x="8382230" y="2593386"/>
            <a:ext cx="3275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RFQ 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and coupler in section</a:t>
            </a:r>
            <a:endParaRPr kumimoji="1"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9D3F018-DB56-41DC-37C0-232F656A10CE}"/>
              </a:ext>
            </a:extLst>
          </p:cNvPr>
          <p:cNvGrpSpPr/>
          <p:nvPr/>
        </p:nvGrpSpPr>
        <p:grpSpPr>
          <a:xfrm>
            <a:off x="40635" y="1147531"/>
            <a:ext cx="4438498" cy="3629246"/>
            <a:chOff x="-203231" y="685262"/>
            <a:chExt cx="7600727" cy="5861567"/>
          </a:xfrm>
        </p:grpSpPr>
        <p:pic>
          <p:nvPicPr>
            <p:cNvPr id="13" name="Picture 5" descr="Chart, histogram&#10;&#10;Description automatically generated">
              <a:extLst>
                <a:ext uri="{FF2B5EF4-FFF2-40B4-BE49-F238E27FC236}">
                  <a16:creationId xmlns:a16="http://schemas.microsoft.com/office/drawing/2014/main" id="{8E8119C4-E0E5-8892-B669-5633F3EBD0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0" t="6253" r="2220" b="15462"/>
            <a:stretch/>
          </p:blipFill>
          <p:spPr>
            <a:xfrm>
              <a:off x="583161" y="3648885"/>
              <a:ext cx="6814335" cy="2897944"/>
            </a:xfrm>
            <a:prstGeom prst="rect">
              <a:avLst/>
            </a:prstGeom>
          </p:spPr>
        </p:pic>
        <p:sp>
          <p:nvSpPr>
            <p:cNvPr id="14" name="TextBox 42">
              <a:extLst>
                <a:ext uri="{FF2B5EF4-FFF2-40B4-BE49-F238E27FC236}">
                  <a16:creationId xmlns:a16="http://schemas.microsoft.com/office/drawing/2014/main" id="{A82E3B0D-7439-EA47-4848-502DDFECAFAA}"/>
                </a:ext>
              </a:extLst>
            </p:cNvPr>
            <p:cNvSpPr txBox="1"/>
            <p:nvPr/>
          </p:nvSpPr>
          <p:spPr>
            <a:xfrm>
              <a:off x="-203231" y="5707393"/>
              <a:ext cx="1006280" cy="4767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kumimoji="1" lang="en-US" altLang="ja-JP" sz="11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23</a:t>
              </a:r>
              <a:r>
                <a:rPr kumimoji="1" lang="ja-JP" altLang="en-US" sz="11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℃</a:t>
              </a:r>
            </a:p>
          </p:txBody>
        </p:sp>
        <p:sp>
          <p:nvSpPr>
            <p:cNvPr id="15" name="TextBox 43">
              <a:extLst>
                <a:ext uri="{FF2B5EF4-FFF2-40B4-BE49-F238E27FC236}">
                  <a16:creationId xmlns:a16="http://schemas.microsoft.com/office/drawing/2014/main" id="{35E87D1C-7216-E243-FBD0-309B068C487E}"/>
                </a:ext>
              </a:extLst>
            </p:cNvPr>
            <p:cNvSpPr txBox="1"/>
            <p:nvPr/>
          </p:nvSpPr>
          <p:spPr>
            <a:xfrm>
              <a:off x="-143265" y="3809945"/>
              <a:ext cx="942322" cy="4767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kumimoji="1" lang="en-US" altLang="ja-JP" sz="11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36</a:t>
              </a:r>
              <a:r>
                <a:rPr kumimoji="1" lang="ja-JP" altLang="en-US" sz="11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℃</a:t>
              </a:r>
            </a:p>
          </p:txBody>
        </p:sp>
        <p:pic>
          <p:nvPicPr>
            <p:cNvPr id="16" name="Picture 44" descr="Chart, line chart&#10;&#10;Description automatically generated">
              <a:extLst>
                <a:ext uri="{FF2B5EF4-FFF2-40B4-BE49-F238E27FC236}">
                  <a16:creationId xmlns:a16="http://schemas.microsoft.com/office/drawing/2014/main" id="{134E48DA-9761-7CC3-8590-CABD408D22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"/>
            <a:stretch/>
          </p:blipFill>
          <p:spPr>
            <a:xfrm>
              <a:off x="866081" y="754249"/>
              <a:ext cx="6408711" cy="2836039"/>
            </a:xfrm>
            <a:prstGeom prst="rect">
              <a:avLst/>
            </a:prstGeom>
          </p:spPr>
        </p:pic>
        <p:sp>
          <p:nvSpPr>
            <p:cNvPr id="17" name="TextBox 47">
              <a:extLst>
                <a:ext uri="{FF2B5EF4-FFF2-40B4-BE49-F238E27FC236}">
                  <a16:creationId xmlns:a16="http://schemas.microsoft.com/office/drawing/2014/main" id="{97684F0A-5F36-665B-4DCB-F5B7AA8B664C}"/>
                </a:ext>
              </a:extLst>
            </p:cNvPr>
            <p:cNvSpPr txBox="1"/>
            <p:nvPr/>
          </p:nvSpPr>
          <p:spPr>
            <a:xfrm>
              <a:off x="4365035" y="711291"/>
              <a:ext cx="2333225" cy="546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RF interlock</a:t>
              </a:r>
            </a:p>
          </p:txBody>
        </p:sp>
        <p:sp>
          <p:nvSpPr>
            <p:cNvPr id="18" name="TextBox 49">
              <a:extLst>
                <a:ext uri="{FF2B5EF4-FFF2-40B4-BE49-F238E27FC236}">
                  <a16:creationId xmlns:a16="http://schemas.microsoft.com/office/drawing/2014/main" id="{4653400E-98B5-77B7-A163-8A79F313EB14}"/>
                </a:ext>
              </a:extLst>
            </p:cNvPr>
            <p:cNvSpPr txBox="1"/>
            <p:nvPr/>
          </p:nvSpPr>
          <p:spPr>
            <a:xfrm>
              <a:off x="1164351" y="735414"/>
              <a:ext cx="2065900" cy="94446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RFQ vacuum</a:t>
              </a:r>
            </a:p>
          </p:txBody>
        </p:sp>
        <p:sp>
          <p:nvSpPr>
            <p:cNvPr id="19" name="TextBox 50">
              <a:extLst>
                <a:ext uri="{FF2B5EF4-FFF2-40B4-BE49-F238E27FC236}">
                  <a16:creationId xmlns:a16="http://schemas.microsoft.com/office/drawing/2014/main" id="{2B38051B-2FE9-E813-D05A-D0FC6903F705}"/>
                </a:ext>
              </a:extLst>
            </p:cNvPr>
            <p:cNvSpPr txBox="1"/>
            <p:nvPr/>
          </p:nvSpPr>
          <p:spPr>
            <a:xfrm>
              <a:off x="-102151" y="2099318"/>
              <a:ext cx="966046" cy="6730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kumimoji="1" lang="en-US" altLang="ja-JP" sz="9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en-US" altLang="ja-JP" sz="900" b="1" baseline="30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-8 </a:t>
              </a:r>
            </a:p>
            <a:p>
              <a:pPr>
                <a:buNone/>
              </a:pPr>
              <a:r>
                <a:rPr kumimoji="1" lang="en-US" altLang="ja-JP" sz="900" b="1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mBar</a:t>
              </a:r>
              <a:endParaRPr kumimoji="1" lang="ja-JP" altLang="en-US" sz="9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0" name="TextBox 53">
              <a:extLst>
                <a:ext uri="{FF2B5EF4-FFF2-40B4-BE49-F238E27FC236}">
                  <a16:creationId xmlns:a16="http://schemas.microsoft.com/office/drawing/2014/main" id="{348E9A4F-3264-0A34-E7C7-E4833EB94053}"/>
                </a:ext>
              </a:extLst>
            </p:cNvPr>
            <p:cNvSpPr txBox="1"/>
            <p:nvPr/>
          </p:nvSpPr>
          <p:spPr>
            <a:xfrm>
              <a:off x="5068778" y="2729272"/>
              <a:ext cx="1748702" cy="673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b="1" dirty="0"/>
                <a:t>45min</a:t>
              </a:r>
              <a:endParaRPr lang="en-GB" sz="1400" b="1" dirty="0"/>
            </a:p>
          </p:txBody>
        </p:sp>
        <p:sp>
          <p:nvSpPr>
            <p:cNvPr id="21" name="TextBox 57">
              <a:extLst>
                <a:ext uri="{FF2B5EF4-FFF2-40B4-BE49-F238E27FC236}">
                  <a16:creationId xmlns:a16="http://schemas.microsoft.com/office/drawing/2014/main" id="{72DE2424-80D8-C29D-6655-F85C883BA7EB}"/>
                </a:ext>
              </a:extLst>
            </p:cNvPr>
            <p:cNvSpPr txBox="1"/>
            <p:nvPr/>
          </p:nvSpPr>
          <p:spPr>
            <a:xfrm>
              <a:off x="1097233" y="3809945"/>
              <a:ext cx="2990616" cy="8450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Couplers surface Temperature</a:t>
              </a:r>
            </a:p>
          </p:txBody>
        </p:sp>
        <p:sp>
          <p:nvSpPr>
            <p:cNvPr id="22" name="TextBox 58">
              <a:extLst>
                <a:ext uri="{FF2B5EF4-FFF2-40B4-BE49-F238E27FC236}">
                  <a16:creationId xmlns:a16="http://schemas.microsoft.com/office/drawing/2014/main" id="{125D825E-22CA-C070-E790-043436FC5CDF}"/>
                </a:ext>
              </a:extLst>
            </p:cNvPr>
            <p:cNvSpPr txBox="1"/>
            <p:nvPr/>
          </p:nvSpPr>
          <p:spPr>
            <a:xfrm>
              <a:off x="-102151" y="685262"/>
              <a:ext cx="942322" cy="616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kumimoji="1" lang="en-US" altLang="ja-JP" sz="8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3 10</a:t>
              </a:r>
              <a:r>
                <a:rPr kumimoji="1" lang="en-US" altLang="ja-JP" sz="800" b="1" baseline="30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-6 </a:t>
              </a:r>
            </a:p>
            <a:p>
              <a:pPr>
                <a:buNone/>
              </a:pPr>
              <a:r>
                <a:rPr kumimoji="1" lang="en-US" altLang="ja-JP" sz="800" b="1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mBar</a:t>
              </a:r>
              <a:r>
                <a:rPr kumimoji="1" lang="en-US" altLang="ja-JP" sz="8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endPara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3" name="TextBox 7">
              <a:extLst>
                <a:ext uri="{FF2B5EF4-FFF2-40B4-BE49-F238E27FC236}">
                  <a16:creationId xmlns:a16="http://schemas.microsoft.com/office/drawing/2014/main" id="{7835F2D5-2D18-F198-D989-9C6093D368A8}"/>
                </a:ext>
              </a:extLst>
            </p:cNvPr>
            <p:cNvSpPr txBox="1"/>
            <p:nvPr/>
          </p:nvSpPr>
          <p:spPr>
            <a:xfrm>
              <a:off x="4322739" y="3695708"/>
              <a:ext cx="2311095" cy="546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RF interlock</a:t>
              </a:r>
            </a:p>
          </p:txBody>
        </p: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AA5857BF-FB72-89EF-59A6-0745C93598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2576" y="3334730"/>
              <a:ext cx="2421589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27B941B5-1342-B5F2-525F-E143B6497314}"/>
              </a:ext>
            </a:extLst>
          </p:cNvPr>
          <p:cNvCxnSpPr>
            <a:cxnSpLocks/>
          </p:cNvCxnSpPr>
          <p:nvPr/>
        </p:nvCxnSpPr>
        <p:spPr>
          <a:xfrm flipH="1">
            <a:off x="2734803" y="1239201"/>
            <a:ext cx="6379" cy="333099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77BD740-E743-E135-FF39-F9B432D25874}"/>
              </a:ext>
            </a:extLst>
          </p:cNvPr>
          <p:cNvSpPr txBox="1"/>
          <p:nvPr/>
        </p:nvSpPr>
        <p:spPr>
          <a:xfrm>
            <a:off x="202922" y="4703920"/>
            <a:ext cx="64815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 after the RF feeds stop, vacuum started to be deteriorated.</a:t>
            </a:r>
          </a:p>
        </p:txBody>
      </p:sp>
      <p:sp>
        <p:nvSpPr>
          <p:cNvPr id="29" name="円柱 28">
            <a:extLst>
              <a:ext uri="{FF2B5EF4-FFF2-40B4-BE49-F238E27FC236}">
                <a16:creationId xmlns:a16="http://schemas.microsoft.com/office/drawing/2014/main" id="{8A259271-1B28-151B-67D2-5DAD2411BFE4}"/>
              </a:ext>
            </a:extLst>
          </p:cNvPr>
          <p:cNvSpPr/>
          <p:nvPr/>
        </p:nvSpPr>
        <p:spPr>
          <a:xfrm rot="16200000">
            <a:off x="911921" y="5928021"/>
            <a:ext cx="914400" cy="146643"/>
          </a:xfrm>
          <a:prstGeom prst="can">
            <a:avLst>
              <a:gd name="adj" fmla="val 50000"/>
            </a:avLst>
          </a:prstGeom>
          <a:solidFill>
            <a:srgbClr val="F7F7D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ローチャート: 論理積ゲート 29">
            <a:extLst>
              <a:ext uri="{FF2B5EF4-FFF2-40B4-BE49-F238E27FC236}">
                <a16:creationId xmlns:a16="http://schemas.microsoft.com/office/drawing/2014/main" id="{D6C105D9-E8E1-1622-EBD0-4973B6A7DA94}"/>
              </a:ext>
            </a:extLst>
          </p:cNvPr>
          <p:cNvSpPr/>
          <p:nvPr/>
        </p:nvSpPr>
        <p:spPr>
          <a:xfrm>
            <a:off x="719667" y="5679417"/>
            <a:ext cx="612648" cy="612648"/>
          </a:xfrm>
          <a:prstGeom prst="flowChartDela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F637DB0-4A46-5F6C-84EE-99A135DFCB80}"/>
              </a:ext>
            </a:extLst>
          </p:cNvPr>
          <p:cNvSpPr txBox="1"/>
          <p:nvPr/>
        </p:nvSpPr>
        <p:spPr>
          <a:xfrm>
            <a:off x="231504" y="5341137"/>
            <a:ext cx="794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ON</a:t>
            </a:r>
            <a:endParaRPr kumimoji="1"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フローチャート: 論理積ゲート 38">
            <a:extLst>
              <a:ext uri="{FF2B5EF4-FFF2-40B4-BE49-F238E27FC236}">
                <a16:creationId xmlns:a16="http://schemas.microsoft.com/office/drawing/2014/main" id="{11496B58-034E-795C-5EF4-DF0260392CF9}"/>
              </a:ext>
            </a:extLst>
          </p:cNvPr>
          <p:cNvSpPr/>
          <p:nvPr/>
        </p:nvSpPr>
        <p:spPr>
          <a:xfrm rot="10800000">
            <a:off x="3636469" y="5694353"/>
            <a:ext cx="612648" cy="612648"/>
          </a:xfrm>
          <a:prstGeom prst="flowChartDela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柱 39">
            <a:extLst>
              <a:ext uri="{FF2B5EF4-FFF2-40B4-BE49-F238E27FC236}">
                <a16:creationId xmlns:a16="http://schemas.microsoft.com/office/drawing/2014/main" id="{0A17D171-8271-DC9F-FB2C-829A57BE098F}"/>
              </a:ext>
            </a:extLst>
          </p:cNvPr>
          <p:cNvSpPr/>
          <p:nvPr/>
        </p:nvSpPr>
        <p:spPr>
          <a:xfrm rot="16200000">
            <a:off x="3179269" y="5926540"/>
            <a:ext cx="914400" cy="146643"/>
          </a:xfrm>
          <a:prstGeom prst="can">
            <a:avLst>
              <a:gd name="adj" fmla="val 50000"/>
            </a:avLst>
          </a:prstGeom>
          <a:solidFill>
            <a:srgbClr val="F7F7D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ローチャート: 論理積ゲート 40">
            <a:extLst>
              <a:ext uri="{FF2B5EF4-FFF2-40B4-BE49-F238E27FC236}">
                <a16:creationId xmlns:a16="http://schemas.microsoft.com/office/drawing/2014/main" id="{780C82AE-E4AD-B3DF-B7E0-B1EB27883FC2}"/>
              </a:ext>
            </a:extLst>
          </p:cNvPr>
          <p:cNvSpPr/>
          <p:nvPr/>
        </p:nvSpPr>
        <p:spPr>
          <a:xfrm>
            <a:off x="2987015" y="5677936"/>
            <a:ext cx="612648" cy="612648"/>
          </a:xfrm>
          <a:prstGeom prst="flowChartDela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DECDC2E-926C-1EEE-5F80-A0059CB7CFE0}"/>
              </a:ext>
            </a:extLst>
          </p:cNvPr>
          <p:cNvSpPr txBox="1"/>
          <p:nvPr/>
        </p:nvSpPr>
        <p:spPr>
          <a:xfrm>
            <a:off x="2741182" y="5347459"/>
            <a:ext cx="841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OFF</a:t>
            </a:r>
            <a:endParaRPr kumimoji="1"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7555EF8-A4D1-E738-4737-C19454EA55E3}"/>
              </a:ext>
            </a:extLst>
          </p:cNvPr>
          <p:cNvSpPr txBox="1"/>
          <p:nvPr/>
        </p:nvSpPr>
        <p:spPr>
          <a:xfrm>
            <a:off x="201602" y="5106101"/>
            <a:ext cx="4916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Vacuum response looks coming from the thermal deformation.</a:t>
            </a:r>
            <a:endParaRPr kumimoji="1"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矢印: 右 50">
            <a:extLst>
              <a:ext uri="{FF2B5EF4-FFF2-40B4-BE49-F238E27FC236}">
                <a16:creationId xmlns:a16="http://schemas.microsoft.com/office/drawing/2014/main" id="{65F9EE68-22C8-73F2-9212-6C6AAF198DA3}"/>
              </a:ext>
            </a:extLst>
          </p:cNvPr>
          <p:cNvSpPr/>
          <p:nvPr/>
        </p:nvSpPr>
        <p:spPr>
          <a:xfrm>
            <a:off x="3112618" y="5879075"/>
            <a:ext cx="475524" cy="224217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矢印: 右 51">
            <a:extLst>
              <a:ext uri="{FF2B5EF4-FFF2-40B4-BE49-F238E27FC236}">
                <a16:creationId xmlns:a16="http://schemas.microsoft.com/office/drawing/2014/main" id="{1251C583-A79A-CAB8-6DA3-DB65AB542230}"/>
              </a:ext>
            </a:extLst>
          </p:cNvPr>
          <p:cNvSpPr/>
          <p:nvPr/>
        </p:nvSpPr>
        <p:spPr>
          <a:xfrm rot="10800000">
            <a:off x="3700271" y="5887752"/>
            <a:ext cx="475524" cy="224217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矢印: 右 52">
            <a:extLst>
              <a:ext uri="{FF2B5EF4-FFF2-40B4-BE49-F238E27FC236}">
                <a16:creationId xmlns:a16="http://schemas.microsoft.com/office/drawing/2014/main" id="{BD622F19-BAC3-5348-1077-9A3351E06879}"/>
              </a:ext>
            </a:extLst>
          </p:cNvPr>
          <p:cNvSpPr/>
          <p:nvPr/>
        </p:nvSpPr>
        <p:spPr>
          <a:xfrm>
            <a:off x="839244" y="5887753"/>
            <a:ext cx="475524" cy="224217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矢印: 右 53">
            <a:extLst>
              <a:ext uri="{FF2B5EF4-FFF2-40B4-BE49-F238E27FC236}">
                <a16:creationId xmlns:a16="http://schemas.microsoft.com/office/drawing/2014/main" id="{C24E85B0-C3B3-F975-7E4C-B8082B2690A6}"/>
              </a:ext>
            </a:extLst>
          </p:cNvPr>
          <p:cNvSpPr/>
          <p:nvPr/>
        </p:nvSpPr>
        <p:spPr>
          <a:xfrm rot="10800000">
            <a:off x="1442906" y="5887753"/>
            <a:ext cx="475524" cy="224217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97613D2B-2EE7-3154-8AB8-F4DED90D26BF}"/>
              </a:ext>
            </a:extLst>
          </p:cNvPr>
          <p:cNvSpPr txBox="1"/>
          <p:nvPr/>
        </p:nvSpPr>
        <p:spPr>
          <a:xfrm>
            <a:off x="7442896" y="3180755"/>
            <a:ext cx="174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Melting Viton O-ring</a:t>
            </a: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438F656A-1E95-7835-8532-7E242C03BB02}"/>
              </a:ext>
            </a:extLst>
          </p:cNvPr>
          <p:cNvCxnSpPr>
            <a:cxnSpLocks/>
          </p:cNvCxnSpPr>
          <p:nvPr/>
        </p:nvCxnSpPr>
        <p:spPr>
          <a:xfrm flipH="1" flipV="1">
            <a:off x="7035800" y="2766796"/>
            <a:ext cx="512233" cy="462999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Picture 11" descr="Diagram&#10;&#10;Description automatically generated">
            <a:extLst>
              <a:ext uri="{FF2B5EF4-FFF2-40B4-BE49-F238E27FC236}">
                <a16:creationId xmlns:a16="http://schemas.microsoft.com/office/drawing/2014/main" id="{3A8C12AD-35B3-6DAD-C96C-55D59AE8CDF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0101"/>
          <a:stretch/>
        </p:blipFill>
        <p:spPr>
          <a:xfrm>
            <a:off x="5809611" y="3930770"/>
            <a:ext cx="3018544" cy="15542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0" name="Picture 2" descr="Diagram&#10;&#10;Description automatically generated">
            <a:extLst>
              <a:ext uri="{FF2B5EF4-FFF2-40B4-BE49-F238E27FC236}">
                <a16:creationId xmlns:a16="http://schemas.microsoft.com/office/drawing/2014/main" id="{58452B84-9E21-394C-AD5D-DE394F8B8C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92"/>
          <a:stretch/>
        </p:blipFill>
        <p:spPr bwMode="auto">
          <a:xfrm>
            <a:off x="9008625" y="3796440"/>
            <a:ext cx="3018544" cy="182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AA3B500-0E29-2382-685F-39158CC4EDD9}"/>
              </a:ext>
            </a:extLst>
          </p:cNvPr>
          <p:cNvSpPr txBox="1"/>
          <p:nvPr/>
        </p:nvSpPr>
        <p:spPr>
          <a:xfrm>
            <a:off x="5658622" y="3605429"/>
            <a:ext cx="633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To remove the ohmic losses, we modified 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units for </a:t>
            </a:r>
            <a:r>
              <a:rPr kumimoji="1"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cooling enhancement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F04E448-22DF-66CC-A1E9-5DFD40D85E6C}"/>
              </a:ext>
            </a:extLst>
          </p:cNvPr>
          <p:cNvSpPr txBox="1"/>
          <p:nvPr/>
        </p:nvSpPr>
        <p:spPr>
          <a:xfrm>
            <a:off x="5387899" y="5927573"/>
            <a:ext cx="6804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Temperature was still increasing, but we observed the cause is </a:t>
            </a:r>
            <a:r>
              <a:rPr kumimoji="1" lang="en-US" altLang="ja-JP" sz="1400" b="1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multipactor</a:t>
            </a:r>
            <a:r>
              <a:rPr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.</a:t>
            </a:r>
            <a:endParaRPr kumimoji="1"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  <a:sym typeface="Wingdings" panose="05000000000000000000" pitchFamily="2" charset="2"/>
              </a:rPr>
              <a:t> Now we test the other RF coupler for the future operation.</a:t>
            </a:r>
            <a:endParaRPr kumimoji="1"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날짜 개체 틀 2">
            <a:extLst>
              <a:ext uri="{FF2B5EF4-FFF2-40B4-BE49-F238E27FC236}">
                <a16:creationId xmlns:a16="http://schemas.microsoft.com/office/drawing/2014/main" id="{F829B2BC-5C2D-0A24-8ABF-88F4B420DB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1342867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3778AA8D-4185-8BC8-25DF-95978BCFB4C5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RF-Beam commissioning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D155653-1A5A-B4ED-C9FC-D9BFF4272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500" y="948524"/>
            <a:ext cx="3454400" cy="211638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0C1D5D-B6AD-3DFA-5388-EAC15880FFFB}"/>
              </a:ext>
            </a:extLst>
          </p:cNvPr>
          <p:cNvSpPr txBox="1"/>
          <p:nvPr/>
        </p:nvSpPr>
        <p:spPr>
          <a:xfrm>
            <a:off x="8405806" y="579192"/>
            <a:ext cx="3908641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Our reached DC in this beam campaign</a:t>
            </a:r>
            <a:endParaRPr kumimoji="1" lang="en-US" altLang="ja-JP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D07D0A1-CF57-F7C6-BB7B-C0CC0170C1CB}"/>
              </a:ext>
            </a:extLst>
          </p:cNvPr>
          <p:cNvGrpSpPr/>
          <p:nvPr/>
        </p:nvGrpSpPr>
        <p:grpSpPr>
          <a:xfrm>
            <a:off x="10442442" y="2477069"/>
            <a:ext cx="1455984" cy="1353720"/>
            <a:chOff x="10502742" y="2468016"/>
            <a:chExt cx="1455984" cy="1353720"/>
          </a:xfrm>
        </p:grpSpPr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0D872C5A-EF45-4070-292F-32AEAC7E0C3E}"/>
                </a:ext>
              </a:extLst>
            </p:cNvPr>
            <p:cNvSpPr/>
            <p:nvPr/>
          </p:nvSpPr>
          <p:spPr>
            <a:xfrm rot="1054946">
              <a:off x="10774275" y="2468016"/>
              <a:ext cx="1184451" cy="1339653"/>
            </a:xfrm>
            <a:prstGeom prst="triangl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660D638-9DDA-373A-E2D8-1ACC33468CEF}"/>
                </a:ext>
              </a:extLst>
            </p:cNvPr>
            <p:cNvSpPr/>
            <p:nvPr/>
          </p:nvSpPr>
          <p:spPr>
            <a:xfrm rot="17245224">
              <a:off x="11119729" y="3105928"/>
              <a:ext cx="98821" cy="1332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9906DB94-55EE-DE8E-3FC1-68F37EE998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304" b="10875"/>
          <a:stretch/>
        </p:blipFill>
        <p:spPr>
          <a:xfrm>
            <a:off x="8631398" y="3606633"/>
            <a:ext cx="3454401" cy="2135679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C489341-2D35-2F03-B936-16391DAD260E}"/>
              </a:ext>
            </a:extLst>
          </p:cNvPr>
          <p:cNvSpPr txBox="1"/>
          <p:nvPr/>
        </p:nvSpPr>
        <p:spPr>
          <a:xfrm>
            <a:off x="9799720" y="3194668"/>
            <a:ext cx="2273379" cy="307777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pulse shape of this part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D9C1D52-90B4-0FAC-EFA5-283CB5A69240}"/>
              </a:ext>
            </a:extLst>
          </p:cNvPr>
          <p:cNvSpPr txBox="1"/>
          <p:nvPr/>
        </p:nvSpPr>
        <p:spPr>
          <a:xfrm>
            <a:off x="10827845" y="2167411"/>
            <a:ext cx="83277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Duty 8.75%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D87042C-012F-052D-1A75-898C07BC1BA2}"/>
              </a:ext>
            </a:extLst>
          </p:cNvPr>
          <p:cNvSpPr txBox="1"/>
          <p:nvPr/>
        </p:nvSpPr>
        <p:spPr>
          <a:xfrm>
            <a:off x="8934360" y="1882718"/>
            <a:ext cx="1473200" cy="4154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05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Reducing rep. rate f</a:t>
            </a:r>
            <a:r>
              <a:rPr kumimoji="1" lang="en-US" altLang="ja-JP" sz="105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the same pulse length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5FBB32B6-C71B-F721-C9F8-C33CAEAF55D7}"/>
              </a:ext>
            </a:extLst>
          </p:cNvPr>
          <p:cNvCxnSpPr>
            <a:cxnSpLocks/>
          </p:cNvCxnSpPr>
          <p:nvPr/>
        </p:nvCxnSpPr>
        <p:spPr>
          <a:xfrm flipH="1">
            <a:off x="8934360" y="2055470"/>
            <a:ext cx="710553" cy="31465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B76DDD29-1CD8-C1C9-1A1A-9D21F05F35A2}"/>
              </a:ext>
            </a:extLst>
          </p:cNvPr>
          <p:cNvCxnSpPr>
            <a:cxnSpLocks/>
          </p:cNvCxnSpPr>
          <p:nvPr/>
        </p:nvCxnSpPr>
        <p:spPr>
          <a:xfrm>
            <a:off x="11420500" y="2370122"/>
            <a:ext cx="79859" cy="90750"/>
          </a:xfrm>
          <a:prstGeom prst="straightConnector1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CC2C1ABF-735D-1DE7-8AE3-BFB4DC2CE2B1}"/>
              </a:ext>
            </a:extLst>
          </p:cNvPr>
          <p:cNvCxnSpPr>
            <a:cxnSpLocks/>
          </p:cNvCxnSpPr>
          <p:nvPr/>
        </p:nvCxnSpPr>
        <p:spPr>
          <a:xfrm>
            <a:off x="11342201" y="2167411"/>
            <a:ext cx="277266" cy="0"/>
          </a:xfrm>
          <a:prstGeom prst="straightConnector1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761593E-38A5-29C9-544D-7297914D125D}"/>
              </a:ext>
            </a:extLst>
          </p:cNvPr>
          <p:cNvSpPr txBox="1"/>
          <p:nvPr/>
        </p:nvSpPr>
        <p:spPr>
          <a:xfrm>
            <a:off x="11108839" y="1924665"/>
            <a:ext cx="83277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 1 min</a:t>
            </a: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4C0417B6-1C35-6587-D780-8402099FBDE7}"/>
              </a:ext>
            </a:extLst>
          </p:cNvPr>
          <p:cNvCxnSpPr>
            <a:cxnSpLocks/>
          </p:cNvCxnSpPr>
          <p:nvPr/>
        </p:nvCxnSpPr>
        <p:spPr>
          <a:xfrm flipH="1" flipV="1">
            <a:off x="9444718" y="1454638"/>
            <a:ext cx="400390" cy="6668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D7BF4DE-2A8F-B3AE-9C48-CC7070AECDCB}"/>
              </a:ext>
            </a:extLst>
          </p:cNvPr>
          <p:cNvSpPr txBox="1"/>
          <p:nvPr/>
        </p:nvSpPr>
        <p:spPr>
          <a:xfrm>
            <a:off x="179932" y="655409"/>
            <a:ext cx="8380404" cy="372409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Notes for RF control method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pulses &lt; 3 </a:t>
            </a:r>
            <a:r>
              <a:rPr lang="en-US" altLang="ja-JP" sz="20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ja-JP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chopped beam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Fast ramp rate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Requires feedforward tuning for beam loading transient.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Dependency of the duty cycle in the transient shape.</a:t>
            </a:r>
            <a:endParaRPr kumimoji="1" lang="en-US" altLang="ja-JP" sz="16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</a:t>
            </a:r>
            <a:r>
              <a:rPr kumimoji="1" lang="en-US" altLang="ja-JP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ess fluctuation in the pulse head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Less interlock due to the over voltage.</a:t>
            </a:r>
            <a:endParaRPr kumimoji="1" lang="en-US" altLang="ja-JP" sz="20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Long pulses &gt; 3 </a:t>
            </a:r>
            <a:r>
              <a:rPr lang="en-US" altLang="ja-JP" sz="20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ms</a:t>
            </a:r>
            <a:r>
              <a:rPr lang="en-US" altLang="ja-JP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 </a:t>
            </a:r>
            <a:r>
              <a:rPr lang="en-US" altLang="ja-JP" sz="2000" b="1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unchopped</a:t>
            </a:r>
            <a:r>
              <a:rPr lang="en-US" altLang="ja-JP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beam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Slow ramp rate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Feedback control is enough to follow the slow transient.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</a:t>
            </a:r>
            <a:r>
              <a:rPr kumimoji="1" lang="en-US" altLang="ja-JP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ore fluctuation in the pulse head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Random jitter of beam head.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Sometimes lack of beam pulse from our expectation.</a:t>
            </a:r>
            <a:endParaRPr kumimoji="1" lang="en-US" altLang="ja-JP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4E11AE4-9B48-E739-1913-870417201D8B}"/>
              </a:ext>
            </a:extLst>
          </p:cNvPr>
          <p:cNvSpPr/>
          <p:nvPr/>
        </p:nvSpPr>
        <p:spPr>
          <a:xfrm>
            <a:off x="4811197" y="1360846"/>
            <a:ext cx="520700" cy="2497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F0F02E1-D56C-0077-4065-C08CD7136BAD}"/>
              </a:ext>
            </a:extLst>
          </p:cNvPr>
          <p:cNvSpPr/>
          <p:nvPr/>
        </p:nvSpPr>
        <p:spPr>
          <a:xfrm>
            <a:off x="4870464" y="2138394"/>
            <a:ext cx="520700" cy="2497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54" name="コネクタ: 曲線 53">
            <a:extLst>
              <a:ext uri="{FF2B5EF4-FFF2-40B4-BE49-F238E27FC236}">
                <a16:creationId xmlns:a16="http://schemas.microsoft.com/office/drawing/2014/main" id="{52323419-25C0-68A9-0386-23D97ECB7D1A}"/>
              </a:ext>
            </a:extLst>
          </p:cNvPr>
          <p:cNvCxnSpPr>
            <a:stCxn id="52" idx="3"/>
            <a:endCxn id="51" idx="3"/>
          </p:cNvCxnSpPr>
          <p:nvPr/>
        </p:nvCxnSpPr>
        <p:spPr>
          <a:xfrm flipH="1" flipV="1">
            <a:off x="5331897" y="1485730"/>
            <a:ext cx="59267" cy="777548"/>
          </a:xfrm>
          <a:prstGeom prst="curvedConnector3">
            <a:avLst>
              <a:gd name="adj1" fmla="val -985709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E500B14-3B6B-1DF4-6C68-143A97B1EBE9}"/>
              </a:ext>
            </a:extLst>
          </p:cNvPr>
          <p:cNvSpPr txBox="1"/>
          <p:nvPr/>
        </p:nvSpPr>
        <p:spPr>
          <a:xfrm>
            <a:off x="4339466" y="2237436"/>
            <a:ext cx="3931023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Less but sometimes miss shot happens</a:t>
            </a:r>
          </a:p>
          <a:p>
            <a:r>
              <a:rPr lang="en-US" altLang="ja-JP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pulse by pulse beam current fluctuation</a:t>
            </a:r>
            <a:endParaRPr kumimoji="1" lang="en-US" altLang="ja-JP" sz="105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ED36E44-9550-5EF2-6091-AA9098BE1926}"/>
              </a:ext>
            </a:extLst>
          </p:cNvPr>
          <p:cNvSpPr txBox="1"/>
          <p:nvPr/>
        </p:nvSpPr>
        <p:spPr>
          <a:xfrm>
            <a:off x="3987432" y="1333614"/>
            <a:ext cx="1423547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ja-JP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nterlock triggered.</a:t>
            </a:r>
            <a:endParaRPr kumimoji="1" lang="en-US" altLang="ja-JP" sz="105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F7EBA8F-FDB0-5D9C-98AC-C9411458E16C}"/>
              </a:ext>
            </a:extLst>
          </p:cNvPr>
          <p:cNvSpPr/>
          <p:nvPr/>
        </p:nvSpPr>
        <p:spPr>
          <a:xfrm>
            <a:off x="213131" y="1360846"/>
            <a:ext cx="225032" cy="968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700AC213-045C-6C78-90D3-0D73CD219BB7}"/>
              </a:ext>
            </a:extLst>
          </p:cNvPr>
          <p:cNvSpPr/>
          <p:nvPr/>
        </p:nvSpPr>
        <p:spPr>
          <a:xfrm>
            <a:off x="200431" y="2984914"/>
            <a:ext cx="225032" cy="968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3" name="グラフィックス 62" descr="笑顔 (塗りつぶし) 単色塗りつぶし">
            <a:extLst>
              <a:ext uri="{FF2B5EF4-FFF2-40B4-BE49-F238E27FC236}">
                <a16:creationId xmlns:a16="http://schemas.microsoft.com/office/drawing/2014/main" id="{644A5343-6E4C-F603-BAF8-B7CE8322BF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1465" y="2917081"/>
            <a:ext cx="408108" cy="408108"/>
          </a:xfrm>
          <a:prstGeom prst="rect">
            <a:avLst/>
          </a:prstGeom>
        </p:spPr>
      </p:pic>
      <p:pic>
        <p:nvPicPr>
          <p:cNvPr id="66" name="グラフィックス 65" descr="笑顔 (塗りつぶし) 単色塗りつぶし">
            <a:extLst>
              <a:ext uri="{FF2B5EF4-FFF2-40B4-BE49-F238E27FC236}">
                <a16:creationId xmlns:a16="http://schemas.microsoft.com/office/drawing/2014/main" id="{CDF305E4-F27A-D8A0-C53F-12952C6BB7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0586" y="2079761"/>
            <a:ext cx="408108" cy="408108"/>
          </a:xfrm>
          <a:prstGeom prst="rect">
            <a:avLst/>
          </a:prstGeom>
        </p:spPr>
      </p:pic>
      <p:pic>
        <p:nvPicPr>
          <p:cNvPr id="68" name="グラフィックス 67" descr="普通の顔 (塗りつぶし) 単色塗りつぶし">
            <a:extLst>
              <a:ext uri="{FF2B5EF4-FFF2-40B4-BE49-F238E27FC236}">
                <a16:creationId xmlns:a16="http://schemas.microsoft.com/office/drawing/2014/main" id="{BB9C98AB-95D1-48B2-1825-ADD1D03FBB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1465" y="1318935"/>
            <a:ext cx="408108" cy="408108"/>
          </a:xfrm>
          <a:prstGeom prst="rect">
            <a:avLst/>
          </a:prstGeom>
        </p:spPr>
      </p:pic>
      <p:pic>
        <p:nvPicPr>
          <p:cNvPr id="69" name="グラフィックス 68" descr="普通の顔 (塗りつぶし) 単色塗りつぶし">
            <a:extLst>
              <a:ext uri="{FF2B5EF4-FFF2-40B4-BE49-F238E27FC236}">
                <a16:creationId xmlns:a16="http://schemas.microsoft.com/office/drawing/2014/main" id="{0AFEC760-F6DE-681B-463D-248D7EC540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1465" y="3519346"/>
            <a:ext cx="408108" cy="408108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0E0A080-3BEF-C351-B183-A87B39821487}"/>
              </a:ext>
            </a:extLst>
          </p:cNvPr>
          <p:cNvSpPr txBox="1"/>
          <p:nvPr/>
        </p:nvSpPr>
        <p:spPr>
          <a:xfrm>
            <a:off x="8866844" y="5715974"/>
            <a:ext cx="3344915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We tested the behavior of the RF system until 8.75 % beam loading.</a:t>
            </a:r>
            <a:endParaRPr kumimoji="1" lang="en-US" altLang="ja-JP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306F5BEA-A595-997B-89AC-1427C13A99E0}"/>
              </a:ext>
            </a:extLst>
          </p:cNvPr>
          <p:cNvGrpSpPr/>
          <p:nvPr/>
        </p:nvGrpSpPr>
        <p:grpSpPr>
          <a:xfrm>
            <a:off x="3205683" y="4452459"/>
            <a:ext cx="5209359" cy="1987091"/>
            <a:chOff x="4392736" y="5026863"/>
            <a:chExt cx="3965215" cy="1412686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D45CC360-AC00-8800-1F9C-8131BC5504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" t="26800" r="49097" b="19414"/>
            <a:stretch/>
          </p:blipFill>
          <p:spPr bwMode="auto">
            <a:xfrm>
              <a:off x="5323291" y="5284413"/>
              <a:ext cx="3034660" cy="1130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5A97CC55-2157-29C8-9ED0-401AFB33FBDB}"/>
                </a:ext>
              </a:extLst>
            </p:cNvPr>
            <p:cNvSpPr txBox="1"/>
            <p:nvPr/>
          </p:nvSpPr>
          <p:spPr>
            <a:xfrm>
              <a:off x="7220754" y="5374959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Cavity volt.</a:t>
              </a:r>
              <a:endParaRPr kumimoji="1" lang="ja-JP" altLang="en-US" sz="1200" b="1" dirty="0"/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16D633C0-474F-E713-3AB0-2E141EE0027D}"/>
                </a:ext>
              </a:extLst>
            </p:cNvPr>
            <p:cNvSpPr txBox="1"/>
            <p:nvPr/>
          </p:nvSpPr>
          <p:spPr>
            <a:xfrm>
              <a:off x="6965836" y="5736655"/>
              <a:ext cx="677433" cy="196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Forwards</a:t>
              </a:r>
              <a:endParaRPr kumimoji="1" lang="ja-JP" altLang="en-US" sz="1200" b="1" dirty="0"/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44E8D094-0350-1DFF-691D-5A1B7E29074F}"/>
                </a:ext>
              </a:extLst>
            </p:cNvPr>
            <p:cNvSpPr txBox="1"/>
            <p:nvPr/>
          </p:nvSpPr>
          <p:spPr>
            <a:xfrm>
              <a:off x="6827978" y="6055199"/>
              <a:ext cx="782366" cy="196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Reflections</a:t>
              </a:r>
              <a:endParaRPr kumimoji="1" lang="ja-JP" altLang="en-US" sz="1200" b="1" dirty="0"/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F0AB25DB-A78D-8C96-2812-79D38FD005EA}"/>
                </a:ext>
              </a:extLst>
            </p:cNvPr>
            <p:cNvCxnSpPr>
              <a:cxnSpLocks/>
              <a:stCxn id="81" idx="1"/>
            </p:cNvCxnSpPr>
            <p:nvPr/>
          </p:nvCxnSpPr>
          <p:spPr>
            <a:xfrm flipH="1">
              <a:off x="6651496" y="6153662"/>
              <a:ext cx="176482" cy="11167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5" name="直線矢印コネクタ 84">
              <a:extLst>
                <a:ext uri="{FF2B5EF4-FFF2-40B4-BE49-F238E27FC236}">
                  <a16:creationId xmlns:a16="http://schemas.microsoft.com/office/drawing/2014/main" id="{163DD9AA-6465-3A9E-B739-AADD0D0477D5}"/>
                </a:ext>
              </a:extLst>
            </p:cNvPr>
            <p:cNvCxnSpPr>
              <a:stCxn id="80" idx="1"/>
            </p:cNvCxnSpPr>
            <p:nvPr/>
          </p:nvCxnSpPr>
          <p:spPr>
            <a:xfrm flipH="1" flipV="1">
              <a:off x="6827978" y="5784863"/>
              <a:ext cx="137858" cy="502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97D161CE-74E8-52DA-B6A1-6EFC070352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88995" y="5340579"/>
              <a:ext cx="196560" cy="9625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435C1F7F-875D-E96B-E63E-7AAAF35DB2A7}"/>
                </a:ext>
              </a:extLst>
            </p:cNvPr>
            <p:cNvSpPr/>
            <p:nvPr/>
          </p:nvSpPr>
          <p:spPr>
            <a:xfrm>
              <a:off x="5578351" y="5279284"/>
              <a:ext cx="218994" cy="116026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9A2D4302-B534-ABD6-C30B-625269F86767}"/>
                </a:ext>
              </a:extLst>
            </p:cNvPr>
            <p:cNvSpPr txBox="1"/>
            <p:nvPr/>
          </p:nvSpPr>
          <p:spPr>
            <a:xfrm>
              <a:off x="4392736" y="5026863"/>
              <a:ext cx="28280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Due to the fluctuation (better case)</a:t>
              </a:r>
              <a:endParaRPr kumimoji="1" lang="ja-JP" altLang="en-US" sz="1200" b="1" dirty="0"/>
            </a:p>
          </p:txBody>
        </p:sp>
        <p:cxnSp>
          <p:nvCxnSpPr>
            <p:cNvPr id="92" name="直線矢印コネクタ 91">
              <a:extLst>
                <a:ext uri="{FF2B5EF4-FFF2-40B4-BE49-F238E27FC236}">
                  <a16:creationId xmlns:a16="http://schemas.microsoft.com/office/drawing/2014/main" id="{9431BE4D-8C10-BC78-219D-6E2A28DF1553}"/>
                </a:ext>
              </a:extLst>
            </p:cNvPr>
            <p:cNvCxnSpPr>
              <a:cxnSpLocks/>
            </p:cNvCxnSpPr>
            <p:nvPr/>
          </p:nvCxnSpPr>
          <p:spPr>
            <a:xfrm>
              <a:off x="5659920" y="5178059"/>
              <a:ext cx="33823" cy="1200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8AB12BE1-FB3D-8DAB-98CA-F683A0B6A7F3}"/>
              </a:ext>
            </a:extLst>
          </p:cNvPr>
          <p:cNvGrpSpPr/>
          <p:nvPr/>
        </p:nvGrpSpPr>
        <p:grpSpPr>
          <a:xfrm>
            <a:off x="-11031" y="4489565"/>
            <a:ext cx="4255693" cy="1913206"/>
            <a:chOff x="5704630" y="994071"/>
            <a:chExt cx="2835434" cy="1276145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CF7DF54A-58F8-EF81-49CB-D7EC0BA4FC6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916" b="15158"/>
            <a:stretch/>
          </p:blipFill>
          <p:spPr bwMode="auto">
            <a:xfrm>
              <a:off x="5883767" y="1205556"/>
              <a:ext cx="2656297" cy="1064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139DFCDF-BF3C-888E-32CB-08B3761121CB}"/>
                </a:ext>
              </a:extLst>
            </p:cNvPr>
            <p:cNvSpPr txBox="1"/>
            <p:nvPr/>
          </p:nvSpPr>
          <p:spPr>
            <a:xfrm>
              <a:off x="6935059" y="1770286"/>
              <a:ext cx="592970" cy="1847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Forwards</a:t>
              </a:r>
              <a:endParaRPr kumimoji="1" lang="ja-JP" altLang="en-US" sz="1200" b="1" dirty="0"/>
            </a:p>
          </p:txBody>
        </p:sp>
        <p:cxnSp>
          <p:nvCxnSpPr>
            <p:cNvPr id="97" name="直線矢印コネクタ 96">
              <a:extLst>
                <a:ext uri="{FF2B5EF4-FFF2-40B4-BE49-F238E27FC236}">
                  <a16:creationId xmlns:a16="http://schemas.microsoft.com/office/drawing/2014/main" id="{7DB1F0B0-70A3-390D-9685-9D062007AB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1187" y="1764723"/>
              <a:ext cx="81116" cy="6495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41050EB3-CFD4-0BF0-3026-F43ACD9D53BE}"/>
                </a:ext>
              </a:extLst>
            </p:cNvPr>
            <p:cNvSpPr txBox="1"/>
            <p:nvPr/>
          </p:nvSpPr>
          <p:spPr>
            <a:xfrm>
              <a:off x="7258264" y="1425859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Cavity volt.</a:t>
              </a:r>
              <a:endParaRPr kumimoji="1" lang="ja-JP" altLang="en-US" sz="1200" b="1" dirty="0"/>
            </a:p>
          </p:txBody>
        </p:sp>
        <p:cxnSp>
          <p:nvCxnSpPr>
            <p:cNvPr id="101" name="直線矢印コネクタ 100">
              <a:extLst>
                <a:ext uri="{FF2B5EF4-FFF2-40B4-BE49-F238E27FC236}">
                  <a16:creationId xmlns:a16="http://schemas.microsoft.com/office/drawing/2014/main" id="{F91FF239-0611-10E7-8F4F-2EDBC1FA39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91977" y="1403203"/>
              <a:ext cx="133350" cy="7935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2BC7D480-490A-9468-124C-16A248ED46A4}"/>
                </a:ext>
              </a:extLst>
            </p:cNvPr>
            <p:cNvSpPr/>
            <p:nvPr/>
          </p:nvSpPr>
          <p:spPr>
            <a:xfrm>
              <a:off x="6268264" y="1307362"/>
              <a:ext cx="351902" cy="87891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4" name="直線矢印コネクタ 103">
              <a:extLst>
                <a:ext uri="{FF2B5EF4-FFF2-40B4-BE49-F238E27FC236}">
                  <a16:creationId xmlns:a16="http://schemas.microsoft.com/office/drawing/2014/main" id="{BB0B4589-C659-E7C5-6C05-6C8C085C4EF9}"/>
                </a:ext>
              </a:extLst>
            </p:cNvPr>
            <p:cNvCxnSpPr>
              <a:cxnSpLocks/>
              <a:endCxn id="103" idx="0"/>
            </p:cNvCxnSpPr>
            <p:nvPr/>
          </p:nvCxnSpPr>
          <p:spPr>
            <a:xfrm>
              <a:off x="6248569" y="1156894"/>
              <a:ext cx="195646" cy="15046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CAF8C266-D6B6-F2FF-6A87-712C0FC02204}"/>
                </a:ext>
              </a:extLst>
            </p:cNvPr>
            <p:cNvSpPr txBox="1"/>
            <p:nvPr/>
          </p:nvSpPr>
          <p:spPr>
            <a:xfrm>
              <a:off x="5704630" y="994071"/>
              <a:ext cx="1274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Rapid ramp up</a:t>
              </a:r>
              <a:endParaRPr kumimoji="1" lang="ja-JP" altLang="en-US" sz="1200" b="1" dirty="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2D2E3BEF-F284-DA1B-8582-0608F97EF86D}"/>
              </a:ext>
            </a:extLst>
          </p:cNvPr>
          <p:cNvSpPr txBox="1"/>
          <p:nvPr/>
        </p:nvSpPr>
        <p:spPr>
          <a:xfrm>
            <a:off x="1470636" y="4446648"/>
            <a:ext cx="1910534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Chopped beam</a:t>
            </a:r>
            <a:endParaRPr kumimoji="1" lang="en-US" altLang="ja-JP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307F63DC-1383-FD67-0185-FC268FC243F5}"/>
              </a:ext>
            </a:extLst>
          </p:cNvPr>
          <p:cNvSpPr txBox="1"/>
          <p:nvPr/>
        </p:nvSpPr>
        <p:spPr>
          <a:xfrm>
            <a:off x="5869703" y="4446466"/>
            <a:ext cx="1716601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beam</a:t>
            </a:r>
            <a:endParaRPr kumimoji="1" lang="en-US" altLang="ja-JP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날짜 개체 틀 2">
            <a:extLst>
              <a:ext uri="{FF2B5EF4-FFF2-40B4-BE49-F238E27FC236}">
                <a16:creationId xmlns:a16="http://schemas.microsoft.com/office/drawing/2014/main" id="{379DC6F1-D8F1-620B-C3D8-9C26524B14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456234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B13BCCA2-B0AF-E634-AE7D-D535C56581DE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Outline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graphicFrame>
        <p:nvGraphicFramePr>
          <p:cNvPr id="4" name="Diagram 9">
            <a:extLst>
              <a:ext uri="{FF2B5EF4-FFF2-40B4-BE49-F238E27FC236}">
                <a16:creationId xmlns:a16="http://schemas.microsoft.com/office/drawing/2014/main" id="{11994A59-968B-5F26-7C0D-740123299E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781104"/>
              </p:ext>
            </p:extLst>
          </p:nvPr>
        </p:nvGraphicFramePr>
        <p:xfrm>
          <a:off x="1669714" y="1124744"/>
          <a:ext cx="874676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B0CE5D42-B8F0-9DC3-9864-A08F2A4CDD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921153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9822B14-76F6-F76D-E194-D8737B628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98" y="703374"/>
            <a:ext cx="10972800" cy="5451252"/>
          </a:xfrm>
        </p:spPr>
        <p:txBody>
          <a:bodyPr>
            <a:normAutofit/>
          </a:bodyPr>
          <a:lstStyle/>
          <a:p>
            <a:pPr algn="l"/>
            <a:r>
              <a:rPr lang="en-US" altLang="ja-JP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Difference of the thermal cycle for each component</a:t>
            </a:r>
          </a:p>
          <a:p>
            <a:pPr algn="l"/>
            <a:endParaRPr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uadroTexto 5">
            <a:extLst>
              <a:ext uri="{FF2B5EF4-FFF2-40B4-BE49-F238E27FC236}">
                <a16:creationId xmlns:a16="http://schemas.microsoft.com/office/drawing/2014/main" id="{1FC5196A-03CC-3C82-8089-F14A83F6D878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625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0. Challenges for the duty cycle change 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68632202-6D0B-8584-C298-EE6EE3FE28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pic>
        <p:nvPicPr>
          <p:cNvPr id="96" name="Imagen 17">
            <a:extLst>
              <a:ext uri="{FF2B5EF4-FFF2-40B4-BE49-F238E27FC236}">
                <a16:creationId xmlns:a16="http://schemas.microsoft.com/office/drawing/2014/main" id="{18C5C587-F54C-39DD-9217-59DDBED1B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3" y="1128235"/>
            <a:ext cx="4976684" cy="31706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CA14004-BBB6-1F02-D234-798C0217156B}"/>
              </a:ext>
            </a:extLst>
          </p:cNvPr>
          <p:cNvSpPr/>
          <p:nvPr/>
        </p:nvSpPr>
        <p:spPr>
          <a:xfrm rot="2720682">
            <a:off x="3650328" y="2433443"/>
            <a:ext cx="1050982" cy="1006426"/>
          </a:xfrm>
          <a:prstGeom prst="rect">
            <a:avLst/>
          </a:prstGeom>
          <a:solidFill>
            <a:srgbClr val="24A3DC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F298CFC-17FC-662F-B068-3D0B205D06F7}"/>
              </a:ext>
            </a:extLst>
          </p:cNvPr>
          <p:cNvSpPr/>
          <p:nvPr/>
        </p:nvSpPr>
        <p:spPr>
          <a:xfrm rot="2720682">
            <a:off x="3606634" y="1973207"/>
            <a:ext cx="228840" cy="1006426"/>
          </a:xfrm>
          <a:prstGeom prst="rect">
            <a:avLst/>
          </a:prstGeom>
          <a:solidFill>
            <a:srgbClr val="7030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6B9C2D1-DF0C-2A6F-E057-90251FAD3806}"/>
              </a:ext>
            </a:extLst>
          </p:cNvPr>
          <p:cNvSpPr/>
          <p:nvPr/>
        </p:nvSpPr>
        <p:spPr>
          <a:xfrm rot="2720682">
            <a:off x="3168968" y="1699222"/>
            <a:ext cx="543167" cy="1006426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F9CFED0-3F1F-0870-1EAC-C01ACB0EC164}"/>
              </a:ext>
            </a:extLst>
          </p:cNvPr>
          <p:cNvSpPr/>
          <p:nvPr/>
        </p:nvSpPr>
        <p:spPr>
          <a:xfrm rot="2720682">
            <a:off x="433189" y="2178393"/>
            <a:ext cx="3800275" cy="1442782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776FE4C-DFBE-6E6D-1B55-670C3AC17993}"/>
              </a:ext>
            </a:extLst>
          </p:cNvPr>
          <p:cNvSpPr txBox="1"/>
          <p:nvPr/>
        </p:nvSpPr>
        <p:spPr>
          <a:xfrm>
            <a:off x="597046" y="4253556"/>
            <a:ext cx="2321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ja-JP" sz="16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Amps/PSs cooling line</a:t>
            </a:r>
            <a:endParaRPr kumimoji="1" lang="ja-JP" altLang="en-US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95A6C21-2D9E-49A3-90BE-AF60D3598AC2}"/>
              </a:ext>
            </a:extLst>
          </p:cNvPr>
          <p:cNvSpPr txBox="1"/>
          <p:nvPr/>
        </p:nvSpPr>
        <p:spPr>
          <a:xfrm>
            <a:off x="4608080" y="2476420"/>
            <a:ext cx="1554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RFQ cooling line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9897AF-B49A-4DF3-FD34-18319571AAD3}"/>
              </a:ext>
            </a:extLst>
          </p:cNvPr>
          <p:cNvSpPr txBox="1"/>
          <p:nvPr/>
        </p:nvSpPr>
        <p:spPr>
          <a:xfrm>
            <a:off x="4077470" y="1944975"/>
            <a:ext cx="1914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Buncher</a:t>
            </a:r>
            <a:r>
              <a:rPr kumimoji="1" lang="en-US" altLang="ja-JP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cooling line</a:t>
            </a:r>
            <a:endParaRPr kumimoji="1" lang="ja-JP" altLang="en-US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3AC3D3-8232-0E6F-F121-8222F9293290}"/>
              </a:ext>
            </a:extLst>
          </p:cNvPr>
          <p:cNvSpPr txBox="1"/>
          <p:nvPr/>
        </p:nvSpPr>
        <p:spPr>
          <a:xfrm>
            <a:off x="3676196" y="1573262"/>
            <a:ext cx="1786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Liquid Helium loop</a:t>
            </a:r>
            <a:endParaRPr kumimoji="1" lang="ja-JP" altLang="en-US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BB9867E-C45D-C2B7-8C5D-4F9D0E055BB8}"/>
              </a:ext>
            </a:extLst>
          </p:cNvPr>
          <p:cNvSpPr txBox="1"/>
          <p:nvPr/>
        </p:nvSpPr>
        <p:spPr>
          <a:xfrm>
            <a:off x="1924708" y="5251521"/>
            <a:ext cx="304762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Effect of circulator thermal cycle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1F112A7-B014-690A-7D41-CC9E8E915A0B}"/>
              </a:ext>
            </a:extLst>
          </p:cNvPr>
          <p:cNvSpPr txBox="1"/>
          <p:nvPr/>
        </p:nvSpPr>
        <p:spPr>
          <a:xfrm>
            <a:off x="7892111" y="4805244"/>
            <a:ext cx="37433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+ injector’s behavior for beam</a:t>
            </a:r>
          </a:p>
          <a:p>
            <a:endParaRPr lang="en-US" altLang="ja-JP" b="1" dirty="0"/>
          </a:p>
          <a:p>
            <a:r>
              <a:rPr lang="en-US" altLang="ja-JP" b="1" dirty="0">
                <a:solidFill>
                  <a:srgbClr val="C00000"/>
                </a:solidFill>
              </a:rPr>
              <a:t>= </a:t>
            </a:r>
            <a:r>
              <a:rPr kumimoji="1" lang="en-US" altLang="ja-JP" b="1" dirty="0">
                <a:solidFill>
                  <a:srgbClr val="C00000"/>
                </a:solidFill>
              </a:rPr>
              <a:t>Core challenging part</a:t>
            </a:r>
          </a:p>
          <a:p>
            <a:r>
              <a:rPr lang="en-US" altLang="ja-JP" b="1" dirty="0">
                <a:solidFill>
                  <a:srgbClr val="C00000"/>
                </a:solidFill>
              </a:rPr>
              <a:t>    f</a:t>
            </a:r>
            <a:r>
              <a:rPr kumimoji="1" lang="en-US" altLang="ja-JP" b="1" dirty="0">
                <a:solidFill>
                  <a:srgbClr val="C00000"/>
                </a:solidFill>
              </a:rPr>
              <a:t>or our target CW </a:t>
            </a:r>
            <a:r>
              <a:rPr lang="en-US" altLang="ja-JP" b="1" dirty="0">
                <a:solidFill>
                  <a:srgbClr val="C00000"/>
                </a:solidFill>
              </a:rPr>
              <a:t>operation!!</a:t>
            </a:r>
            <a:endParaRPr kumimoji="1" lang="ja-JP" altLang="en-US" b="1" dirty="0">
              <a:solidFill>
                <a:srgbClr val="C0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709BA45-A622-51B1-03A2-C0A5C37692F3}"/>
              </a:ext>
            </a:extLst>
          </p:cNvPr>
          <p:cNvSpPr txBox="1"/>
          <p:nvPr/>
        </p:nvSpPr>
        <p:spPr>
          <a:xfrm>
            <a:off x="6735057" y="1916745"/>
            <a:ext cx="4198585" cy="52322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Relatively slow change compared with RFQ,</a:t>
            </a:r>
          </a:p>
          <a:p>
            <a:r>
              <a:rPr lang="en-US" altLang="ja-JP" sz="1400" b="1" dirty="0"/>
              <a:t>but tuner cannot follow stop &amp; go for high DC.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E89BC58-DDC8-8F19-821B-F4DB56B268A2}"/>
              </a:ext>
            </a:extLst>
          </p:cNvPr>
          <p:cNvSpPr txBox="1"/>
          <p:nvPr/>
        </p:nvSpPr>
        <p:spPr>
          <a:xfrm>
            <a:off x="6732482" y="1132346"/>
            <a:ext cx="4615366" cy="52322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We assume the effect is negligible.</a:t>
            </a:r>
          </a:p>
          <a:p>
            <a:r>
              <a:rPr lang="en-US" altLang="ja-JP" sz="1400" b="1" dirty="0"/>
              <a:t>(condition is discontinuously </a:t>
            </a:r>
            <a:r>
              <a:rPr lang="en-US" altLang="ja-JP" sz="1400" b="1" dirty="0">
                <a:sym typeface="Wingdings" panose="05000000000000000000" pitchFamily="2" charset="2"/>
              </a:rPr>
              <a:t> </a:t>
            </a:r>
            <a:r>
              <a:rPr lang="en-US" altLang="ja-JP" sz="1400" b="1" dirty="0"/>
              <a:t>steady or quench)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3BF7E2-2151-42B5-FEC8-FD47C848B50A}"/>
              </a:ext>
            </a:extLst>
          </p:cNvPr>
          <p:cNvSpPr txBox="1"/>
          <p:nvPr/>
        </p:nvSpPr>
        <p:spPr>
          <a:xfrm>
            <a:off x="6735057" y="2701144"/>
            <a:ext cx="5456943" cy="1600438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Outer cavity (wall) and 4-vanes are separated cooling line,</a:t>
            </a:r>
          </a:p>
          <a:p>
            <a:r>
              <a:rPr lang="en-US" altLang="ja-JP" sz="1400" b="1" dirty="0"/>
              <a:t>and inlet/outlet are separated into 3 sections.</a:t>
            </a:r>
          </a:p>
          <a:p>
            <a:r>
              <a:rPr lang="en-US" altLang="ja-JP" sz="1400" b="1" dirty="0"/>
              <a:t>Temp. is the active tuner of RFQ.</a:t>
            </a:r>
          </a:p>
          <a:p>
            <a:r>
              <a:rPr lang="en-US" altLang="ja-JP" sz="1400" b="1" dirty="0"/>
              <a:t>Resonance will go away if we lose RF/beam loading.</a:t>
            </a:r>
            <a:endParaRPr lang="en-US" altLang="ja-JP" sz="1400" b="1" dirty="0">
              <a:sym typeface="Wingdings" panose="05000000000000000000" pitchFamily="2" charset="2"/>
            </a:endParaRPr>
          </a:p>
          <a:p>
            <a:r>
              <a:rPr lang="en-US" altLang="ja-JP" sz="1400" b="1" dirty="0">
                <a:sym typeface="Wingdings" panose="05000000000000000000" pitchFamily="2" charset="2"/>
              </a:rPr>
              <a:t>(∵</a:t>
            </a:r>
            <a:r>
              <a:rPr lang="ja-JP" altLang="en-US" sz="1400" b="1" dirty="0">
                <a:sym typeface="Wingdings" panose="05000000000000000000" pitchFamily="2" charset="2"/>
              </a:rPr>
              <a:t> </a:t>
            </a:r>
            <a:r>
              <a:rPr lang="en-US" altLang="ja-JP" sz="1400" b="1" dirty="0">
                <a:sym typeface="Wingdings" panose="05000000000000000000" pitchFamily="2" charset="2"/>
              </a:rPr>
              <a:t>Temp. control loop has ~ 3 min. for one circulation.)</a:t>
            </a:r>
          </a:p>
          <a:p>
            <a:endParaRPr lang="en-US" altLang="ja-JP" sz="1400" b="1" dirty="0">
              <a:sym typeface="Wingdings" panose="05000000000000000000" pitchFamily="2" charset="2"/>
            </a:endParaRPr>
          </a:p>
          <a:p>
            <a:r>
              <a:rPr lang="en-US" altLang="ja-JP" sz="1400" b="1" dirty="0">
                <a:sym typeface="Wingdings" panose="05000000000000000000" pitchFamily="2" charset="2"/>
              </a:rPr>
              <a:t>A quick/fast recovery system with multi-layers is required.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5475BB5-F604-076B-6338-48D07FE5702F}"/>
              </a:ext>
            </a:extLst>
          </p:cNvPr>
          <p:cNvSpPr txBox="1"/>
          <p:nvPr/>
        </p:nvSpPr>
        <p:spPr>
          <a:xfrm>
            <a:off x="4923087" y="4700308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Interrupting !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AD6EB2F-3B91-A497-5838-AF3C102A85AC}"/>
              </a:ext>
            </a:extLst>
          </p:cNvPr>
          <p:cNvSpPr txBox="1"/>
          <p:nvPr/>
        </p:nvSpPr>
        <p:spPr>
          <a:xfrm>
            <a:off x="1841132" y="5635077"/>
            <a:ext cx="503695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b="1" dirty="0"/>
              <a:t>Compensation coil current driver has too slow response &gt; 1 sec.</a:t>
            </a:r>
            <a:endParaRPr kumimoji="1" lang="en-US" altLang="ja-JP" sz="1200" b="1" dirty="0"/>
          </a:p>
        </p:txBody>
      </p:sp>
      <p:cxnSp>
        <p:nvCxnSpPr>
          <p:cNvPr id="24" name="コネクタ: 曲線 23">
            <a:extLst>
              <a:ext uri="{FF2B5EF4-FFF2-40B4-BE49-F238E27FC236}">
                <a16:creationId xmlns:a16="http://schemas.microsoft.com/office/drawing/2014/main" id="{A8D38D81-05EB-9DD9-B2A5-3AFA7B235055}"/>
              </a:ext>
            </a:extLst>
          </p:cNvPr>
          <p:cNvCxnSpPr>
            <a:stCxn id="10" idx="2"/>
            <a:endCxn id="14" idx="1"/>
          </p:cNvCxnSpPr>
          <p:nvPr/>
        </p:nvCxnSpPr>
        <p:spPr>
          <a:xfrm rot="16200000" flipH="1">
            <a:off x="1434482" y="4915184"/>
            <a:ext cx="813300" cy="167152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コネクタ: 曲線 25">
            <a:extLst>
              <a:ext uri="{FF2B5EF4-FFF2-40B4-BE49-F238E27FC236}">
                <a16:creationId xmlns:a16="http://schemas.microsoft.com/office/drawing/2014/main" id="{53FCFB77-8B8B-5D68-9B2B-1A3B0F396DC4}"/>
              </a:ext>
            </a:extLst>
          </p:cNvPr>
          <p:cNvCxnSpPr>
            <a:stCxn id="14" idx="3"/>
            <a:endCxn id="19" idx="2"/>
          </p:cNvCxnSpPr>
          <p:nvPr/>
        </p:nvCxnSpPr>
        <p:spPr>
          <a:xfrm flipV="1">
            <a:off x="4972337" y="5069640"/>
            <a:ext cx="785274" cy="335770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曲線 27">
            <a:extLst>
              <a:ext uri="{FF2B5EF4-FFF2-40B4-BE49-F238E27FC236}">
                <a16:creationId xmlns:a16="http://schemas.microsoft.com/office/drawing/2014/main" id="{5C8798CA-4D17-9250-D812-0F4C579ED92F}"/>
              </a:ext>
            </a:extLst>
          </p:cNvPr>
          <p:cNvCxnSpPr>
            <a:stCxn id="19" idx="0"/>
          </p:cNvCxnSpPr>
          <p:nvPr/>
        </p:nvCxnSpPr>
        <p:spPr>
          <a:xfrm rot="5400000" flipH="1" flipV="1">
            <a:off x="5986915" y="3896876"/>
            <a:ext cx="574128" cy="1032736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矢印: 右 28">
            <a:extLst>
              <a:ext uri="{FF2B5EF4-FFF2-40B4-BE49-F238E27FC236}">
                <a16:creationId xmlns:a16="http://schemas.microsoft.com/office/drawing/2014/main" id="{22C46E11-18D6-E1ED-C75E-1064A5493671}"/>
              </a:ext>
            </a:extLst>
          </p:cNvPr>
          <p:cNvSpPr/>
          <p:nvPr/>
        </p:nvSpPr>
        <p:spPr>
          <a:xfrm rot="20743792">
            <a:off x="5462261" y="1452590"/>
            <a:ext cx="1232153" cy="180873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矢印: 右 29">
            <a:extLst>
              <a:ext uri="{FF2B5EF4-FFF2-40B4-BE49-F238E27FC236}">
                <a16:creationId xmlns:a16="http://schemas.microsoft.com/office/drawing/2014/main" id="{50F9AE4C-9C0E-5FA1-ECF4-680464C64CD6}"/>
              </a:ext>
            </a:extLst>
          </p:cNvPr>
          <p:cNvSpPr/>
          <p:nvPr/>
        </p:nvSpPr>
        <p:spPr>
          <a:xfrm>
            <a:off x="5973918" y="2026570"/>
            <a:ext cx="723779" cy="180873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矢印: 右 30">
            <a:extLst>
              <a:ext uri="{FF2B5EF4-FFF2-40B4-BE49-F238E27FC236}">
                <a16:creationId xmlns:a16="http://schemas.microsoft.com/office/drawing/2014/main" id="{21613D22-5D2E-3249-8CF8-6BE83EAF03D8}"/>
              </a:ext>
            </a:extLst>
          </p:cNvPr>
          <p:cNvSpPr/>
          <p:nvPr/>
        </p:nvSpPr>
        <p:spPr>
          <a:xfrm rot="980920">
            <a:off x="6091088" y="2732509"/>
            <a:ext cx="591727" cy="180873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雲 31">
            <a:extLst>
              <a:ext uri="{FF2B5EF4-FFF2-40B4-BE49-F238E27FC236}">
                <a16:creationId xmlns:a16="http://schemas.microsoft.com/office/drawing/2014/main" id="{C30CA102-6B3F-C8D2-D0CA-E052BE9056B5}"/>
              </a:ext>
            </a:extLst>
          </p:cNvPr>
          <p:cNvSpPr/>
          <p:nvPr/>
        </p:nvSpPr>
        <p:spPr>
          <a:xfrm>
            <a:off x="4203775" y="3282721"/>
            <a:ext cx="914400" cy="914400"/>
          </a:xfrm>
          <a:prstGeom prst="cloud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コネクタ: 曲線 33">
            <a:extLst>
              <a:ext uri="{FF2B5EF4-FFF2-40B4-BE49-F238E27FC236}">
                <a16:creationId xmlns:a16="http://schemas.microsoft.com/office/drawing/2014/main" id="{8FDB2159-C3D9-EDAE-29E7-61C5A627F7CF}"/>
              </a:ext>
            </a:extLst>
          </p:cNvPr>
          <p:cNvCxnSpPr>
            <a:cxnSpLocks/>
            <a:stCxn id="32" idx="0"/>
          </p:cNvCxnSpPr>
          <p:nvPr/>
        </p:nvCxnSpPr>
        <p:spPr>
          <a:xfrm>
            <a:off x="5117413" y="3739921"/>
            <a:ext cx="2839545" cy="1258778"/>
          </a:xfrm>
          <a:prstGeom prst="curvedConnector3">
            <a:avLst>
              <a:gd name="adj1" fmla="val 50000"/>
            </a:avLst>
          </a:prstGeom>
          <a:ln w="57150">
            <a:solidFill>
              <a:srgbClr val="FFC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EC3A8DCD-A420-A2F3-4A1D-E6D12DFAF0BA}"/>
              </a:ext>
            </a:extLst>
          </p:cNvPr>
          <p:cNvSpPr/>
          <p:nvPr/>
        </p:nvSpPr>
        <p:spPr>
          <a:xfrm>
            <a:off x="7956958" y="4758466"/>
            <a:ext cx="3490374" cy="45354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02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1">
            <a:extLst>
              <a:ext uri="{FF2B5EF4-FFF2-40B4-BE49-F238E27FC236}">
                <a16:creationId xmlns:a16="http://schemas.microsoft.com/office/drawing/2014/main" id="{844352EF-D254-6091-BBE9-68FC60DBF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98" y="703374"/>
            <a:ext cx="10972800" cy="351035"/>
          </a:xfrm>
        </p:spPr>
        <p:txBody>
          <a:bodyPr>
            <a:normAutofit/>
          </a:bodyPr>
          <a:lstStyle/>
          <a:p>
            <a:pPr algn="l"/>
            <a:r>
              <a:rPr lang="en-US" altLang="ja-JP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Difference of the thermal / RF load cycles for each component</a:t>
            </a:r>
          </a:p>
          <a:p>
            <a:pPr algn="l"/>
            <a:endParaRPr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uadroTexto 5">
            <a:extLst>
              <a:ext uri="{FF2B5EF4-FFF2-40B4-BE49-F238E27FC236}">
                <a16:creationId xmlns:a16="http://schemas.microsoft.com/office/drawing/2014/main" id="{2AB64A2E-1ADC-C80D-5511-FD57DF6B45F6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1. Challenges for the RF loading 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16C95EF-FC97-2EBF-2E63-0CE9CCF537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" b="67021"/>
          <a:stretch/>
        </p:blipFill>
        <p:spPr>
          <a:xfrm>
            <a:off x="8753913" y="1221073"/>
            <a:ext cx="3338817" cy="153513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3F8796F-E224-9251-822E-1DD7F23AC69F}"/>
              </a:ext>
            </a:extLst>
          </p:cNvPr>
          <p:cNvSpPr txBox="1"/>
          <p:nvPr/>
        </p:nvSpPr>
        <p:spPr>
          <a:xfrm>
            <a:off x="9820943" y="2756202"/>
            <a:ext cx="15520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(o</a:t>
            </a:r>
            <a:r>
              <a:rPr kumimoji="1" lang="en-US" altLang="ja-JP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 ferrite temperature)</a:t>
            </a:r>
            <a:endParaRPr kumimoji="1" lang="ja-JP" alt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直方体 8">
            <a:extLst>
              <a:ext uri="{FF2B5EF4-FFF2-40B4-BE49-F238E27FC236}">
                <a16:creationId xmlns:a16="http://schemas.microsoft.com/office/drawing/2014/main" id="{A0505E0C-BFC4-2833-92C0-55FFB570BF24}"/>
              </a:ext>
            </a:extLst>
          </p:cNvPr>
          <p:cNvSpPr/>
          <p:nvPr/>
        </p:nvSpPr>
        <p:spPr>
          <a:xfrm>
            <a:off x="2407640" y="2031308"/>
            <a:ext cx="759204" cy="965156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柱 9">
            <a:extLst>
              <a:ext uri="{FF2B5EF4-FFF2-40B4-BE49-F238E27FC236}">
                <a16:creationId xmlns:a16="http://schemas.microsoft.com/office/drawing/2014/main" id="{035A9825-EEC5-5783-E3EA-7AC32FB4750B}"/>
              </a:ext>
            </a:extLst>
          </p:cNvPr>
          <p:cNvSpPr/>
          <p:nvPr/>
        </p:nvSpPr>
        <p:spPr>
          <a:xfrm>
            <a:off x="4016709" y="2015913"/>
            <a:ext cx="914400" cy="1216152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二等辺三角形 10">
            <a:extLst>
              <a:ext uri="{FF2B5EF4-FFF2-40B4-BE49-F238E27FC236}">
                <a16:creationId xmlns:a16="http://schemas.microsoft.com/office/drawing/2014/main" id="{640C9EB1-3F90-81A1-E4B6-70A2C049A5CC}"/>
              </a:ext>
            </a:extLst>
          </p:cNvPr>
          <p:cNvSpPr/>
          <p:nvPr/>
        </p:nvSpPr>
        <p:spPr>
          <a:xfrm>
            <a:off x="5515027" y="1382981"/>
            <a:ext cx="2399985" cy="1815338"/>
          </a:xfrm>
          <a:prstGeom prst="triangle">
            <a:avLst/>
          </a:prstGeom>
          <a:solidFill>
            <a:srgbClr val="D7D31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58C44A3F-15E7-D51A-9FDE-0467619989C2}"/>
              </a:ext>
            </a:extLst>
          </p:cNvPr>
          <p:cNvSpPr/>
          <p:nvPr/>
        </p:nvSpPr>
        <p:spPr>
          <a:xfrm>
            <a:off x="658504" y="2056686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FD58F410-F554-A92D-7629-0D75C732D047}"/>
              </a:ext>
            </a:extLst>
          </p:cNvPr>
          <p:cNvSpPr/>
          <p:nvPr/>
        </p:nvSpPr>
        <p:spPr>
          <a:xfrm>
            <a:off x="1562666" y="2271570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BF3708B5-7FAF-1CEC-5542-52EB684EDE53}"/>
              </a:ext>
            </a:extLst>
          </p:cNvPr>
          <p:cNvSpPr/>
          <p:nvPr/>
        </p:nvSpPr>
        <p:spPr>
          <a:xfrm>
            <a:off x="3172559" y="2271570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右 14">
            <a:extLst>
              <a:ext uri="{FF2B5EF4-FFF2-40B4-BE49-F238E27FC236}">
                <a16:creationId xmlns:a16="http://schemas.microsoft.com/office/drawing/2014/main" id="{F808758D-3BBB-98AC-C8EE-F55E6ACF4C65}"/>
              </a:ext>
            </a:extLst>
          </p:cNvPr>
          <p:cNvSpPr/>
          <p:nvPr/>
        </p:nvSpPr>
        <p:spPr>
          <a:xfrm>
            <a:off x="4936824" y="2695479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AF99CBC4-56C3-4C2E-F29D-1DE1EF33C775}"/>
              </a:ext>
            </a:extLst>
          </p:cNvPr>
          <p:cNvSpPr/>
          <p:nvPr/>
        </p:nvSpPr>
        <p:spPr>
          <a:xfrm>
            <a:off x="7686905" y="2691925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右 16">
            <a:extLst>
              <a:ext uri="{FF2B5EF4-FFF2-40B4-BE49-F238E27FC236}">
                <a16:creationId xmlns:a16="http://schemas.microsoft.com/office/drawing/2014/main" id="{D38A93A7-C557-8C95-7B0E-767B3CA4738D}"/>
              </a:ext>
            </a:extLst>
          </p:cNvPr>
          <p:cNvSpPr/>
          <p:nvPr/>
        </p:nvSpPr>
        <p:spPr>
          <a:xfrm rot="16200000">
            <a:off x="6292944" y="1140665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D74B8A5-D26A-4A55-1BBB-236F695DC762}"/>
              </a:ext>
            </a:extLst>
          </p:cNvPr>
          <p:cNvCxnSpPr>
            <a:cxnSpLocks/>
          </p:cNvCxnSpPr>
          <p:nvPr/>
        </p:nvCxnSpPr>
        <p:spPr>
          <a:xfrm>
            <a:off x="5005681" y="3313652"/>
            <a:ext cx="4555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3E9F898-AA4E-3238-F914-A2B7B534A639}"/>
              </a:ext>
            </a:extLst>
          </p:cNvPr>
          <p:cNvCxnSpPr>
            <a:cxnSpLocks/>
          </p:cNvCxnSpPr>
          <p:nvPr/>
        </p:nvCxnSpPr>
        <p:spPr>
          <a:xfrm>
            <a:off x="7805828" y="3313652"/>
            <a:ext cx="4555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5486715-E500-E009-39E6-3DFEF29AC9CE}"/>
              </a:ext>
            </a:extLst>
          </p:cNvPr>
          <p:cNvCxnSpPr>
            <a:cxnSpLocks/>
          </p:cNvCxnSpPr>
          <p:nvPr/>
        </p:nvCxnSpPr>
        <p:spPr>
          <a:xfrm>
            <a:off x="8248668" y="3313652"/>
            <a:ext cx="0" cy="4704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9B3CC00-D7F6-F872-E33F-7F3A3B22F983}"/>
              </a:ext>
            </a:extLst>
          </p:cNvPr>
          <p:cNvCxnSpPr>
            <a:cxnSpLocks/>
          </p:cNvCxnSpPr>
          <p:nvPr/>
        </p:nvCxnSpPr>
        <p:spPr>
          <a:xfrm>
            <a:off x="5013566" y="3313652"/>
            <a:ext cx="0" cy="1744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F29CE49-8558-09EC-29B4-51BF32F3C419}"/>
              </a:ext>
            </a:extLst>
          </p:cNvPr>
          <p:cNvCxnSpPr>
            <a:cxnSpLocks/>
          </p:cNvCxnSpPr>
          <p:nvPr/>
        </p:nvCxnSpPr>
        <p:spPr>
          <a:xfrm>
            <a:off x="5448651" y="3313652"/>
            <a:ext cx="0" cy="3282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BF054D4E-9E8C-E06E-3D26-D3E723E2BF44}"/>
              </a:ext>
            </a:extLst>
          </p:cNvPr>
          <p:cNvCxnSpPr>
            <a:cxnSpLocks/>
          </p:cNvCxnSpPr>
          <p:nvPr/>
        </p:nvCxnSpPr>
        <p:spPr>
          <a:xfrm flipV="1">
            <a:off x="5039936" y="3129888"/>
            <a:ext cx="38704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789C886F-8FE1-C799-CB5A-556859C45145}"/>
              </a:ext>
            </a:extLst>
          </p:cNvPr>
          <p:cNvCxnSpPr>
            <a:cxnSpLocks/>
          </p:cNvCxnSpPr>
          <p:nvPr/>
        </p:nvCxnSpPr>
        <p:spPr>
          <a:xfrm>
            <a:off x="5053126" y="3129888"/>
            <a:ext cx="37385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825799B-4C86-8043-339F-0C1FE01D2FFE}"/>
              </a:ext>
            </a:extLst>
          </p:cNvPr>
          <p:cNvCxnSpPr>
            <a:cxnSpLocks/>
          </p:cNvCxnSpPr>
          <p:nvPr/>
        </p:nvCxnSpPr>
        <p:spPr>
          <a:xfrm flipV="1">
            <a:off x="7847448" y="3129888"/>
            <a:ext cx="38704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A014AD55-D916-E1C1-A8E0-E3B120718A94}"/>
              </a:ext>
            </a:extLst>
          </p:cNvPr>
          <p:cNvCxnSpPr>
            <a:cxnSpLocks/>
          </p:cNvCxnSpPr>
          <p:nvPr/>
        </p:nvCxnSpPr>
        <p:spPr>
          <a:xfrm>
            <a:off x="7860638" y="3129888"/>
            <a:ext cx="37385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693042EF-9CAB-4E73-3712-FBA3DC160380}"/>
              </a:ext>
            </a:extLst>
          </p:cNvPr>
          <p:cNvCxnSpPr>
            <a:cxnSpLocks/>
          </p:cNvCxnSpPr>
          <p:nvPr/>
        </p:nvCxnSpPr>
        <p:spPr>
          <a:xfrm flipH="1">
            <a:off x="1402381" y="3488120"/>
            <a:ext cx="3603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3B40D59B-BAEB-652E-14AB-C5116A82A3B0}"/>
              </a:ext>
            </a:extLst>
          </p:cNvPr>
          <p:cNvCxnSpPr>
            <a:cxnSpLocks/>
          </p:cNvCxnSpPr>
          <p:nvPr/>
        </p:nvCxnSpPr>
        <p:spPr>
          <a:xfrm flipH="1">
            <a:off x="1228987" y="3641918"/>
            <a:ext cx="42196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490618AA-5F77-CAA2-F129-2AD22C4A58EF}"/>
              </a:ext>
            </a:extLst>
          </p:cNvPr>
          <p:cNvCxnSpPr>
            <a:cxnSpLocks/>
          </p:cNvCxnSpPr>
          <p:nvPr/>
        </p:nvCxnSpPr>
        <p:spPr>
          <a:xfrm flipH="1">
            <a:off x="1023457" y="3784134"/>
            <a:ext cx="72379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AECA7E8B-5D76-BB73-F8AB-9F8955D97B49}"/>
              </a:ext>
            </a:extLst>
          </p:cNvPr>
          <p:cNvCxnSpPr>
            <a:cxnSpLocks/>
          </p:cNvCxnSpPr>
          <p:nvPr/>
        </p:nvCxnSpPr>
        <p:spPr>
          <a:xfrm flipV="1">
            <a:off x="1410266" y="3025025"/>
            <a:ext cx="0" cy="4527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4AFA5886-4BB5-4924-343A-60F0EFBC52C7}"/>
              </a:ext>
            </a:extLst>
          </p:cNvPr>
          <p:cNvCxnSpPr>
            <a:cxnSpLocks/>
          </p:cNvCxnSpPr>
          <p:nvPr/>
        </p:nvCxnSpPr>
        <p:spPr>
          <a:xfrm flipV="1">
            <a:off x="1228987" y="3025025"/>
            <a:ext cx="0" cy="6168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64CE5508-3714-CF1E-32ED-3413822DF45B}"/>
              </a:ext>
            </a:extLst>
          </p:cNvPr>
          <p:cNvCxnSpPr>
            <a:cxnSpLocks/>
          </p:cNvCxnSpPr>
          <p:nvPr/>
        </p:nvCxnSpPr>
        <p:spPr>
          <a:xfrm flipV="1">
            <a:off x="1023457" y="3025025"/>
            <a:ext cx="0" cy="7591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E7E162F-7D8A-92B0-0D73-5977A9E20AA4}"/>
              </a:ext>
            </a:extLst>
          </p:cNvPr>
          <p:cNvSpPr txBox="1"/>
          <p:nvPr/>
        </p:nvSpPr>
        <p:spPr>
          <a:xfrm>
            <a:off x="2337911" y="1660945"/>
            <a:ext cx="103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Tetrode1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335AFC3-6DC0-18A1-44DE-0405DE414F35}"/>
              </a:ext>
            </a:extLst>
          </p:cNvPr>
          <p:cNvSpPr txBox="1"/>
          <p:nvPr/>
        </p:nvSpPr>
        <p:spPr>
          <a:xfrm>
            <a:off x="3967221" y="1666577"/>
            <a:ext cx="103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Tetrode2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E4F3324-84DA-2FF4-C2ED-93985FAE00AC}"/>
              </a:ext>
            </a:extLst>
          </p:cNvPr>
          <p:cNvSpPr txBox="1"/>
          <p:nvPr/>
        </p:nvSpPr>
        <p:spPr>
          <a:xfrm>
            <a:off x="818374" y="231190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LLRF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4193D01A-DF91-E5FB-341F-DD8DB925E008}"/>
              </a:ext>
            </a:extLst>
          </p:cNvPr>
          <p:cNvSpPr txBox="1"/>
          <p:nvPr/>
        </p:nvSpPr>
        <p:spPr>
          <a:xfrm>
            <a:off x="6188587" y="2439323"/>
            <a:ext cx="1111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C3965E2A-74FC-9F3C-2A55-26D2863B4169}"/>
              </a:ext>
            </a:extLst>
          </p:cNvPr>
          <p:cNvSpPr/>
          <p:nvPr/>
        </p:nvSpPr>
        <p:spPr>
          <a:xfrm>
            <a:off x="2021747" y="1484851"/>
            <a:ext cx="3031379" cy="1824607"/>
          </a:xfrm>
          <a:prstGeom prst="roundRect">
            <a:avLst/>
          </a:prstGeom>
          <a:solidFill>
            <a:srgbClr val="930508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81FBE3A6-0FC3-F2CB-DB72-CB4AF5B02D1C}"/>
                  </a:ext>
                </a:extLst>
              </p:cNvPr>
              <p:cNvSpPr txBox="1"/>
              <p:nvPr/>
            </p:nvSpPr>
            <p:spPr>
              <a:xfrm>
                <a:off x="2791033" y="1491305"/>
                <a:ext cx="15613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kumimoji="1" lang="en-US" altLang="ja-JP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𝑮𝒂𝒊𝒏</m:t>
                      </m:r>
                      <m:r>
                        <a:rPr kumimoji="1" lang="en-US" altLang="ja-JP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𝐚𝐧𝐝</m:t>
                      </m:r>
                      <m:r>
                        <a:rPr kumimoji="1" lang="en-US" altLang="ja-JP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kumimoji="1" lang="ja-JP" alt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𝝋</m:t>
                      </m:r>
                    </m:oMath>
                  </m:oMathPara>
                </a14:m>
                <a:endParaRPr kumimoji="1" lang="ja-JP" alt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81FBE3A6-0FC3-F2CB-DB72-CB4AF5B02D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1033" y="1491305"/>
                <a:ext cx="1561325" cy="276999"/>
              </a:xfrm>
              <a:prstGeom prst="rect">
                <a:avLst/>
              </a:prstGeom>
              <a:blipFill>
                <a:blip r:embed="rId3"/>
                <a:stretch>
                  <a:fillRect l="-2734" t="-2222" r="-312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F8C3B162-369C-EE27-A4AA-96F621DBC077}"/>
              </a:ext>
            </a:extLst>
          </p:cNvPr>
          <p:cNvSpPr/>
          <p:nvPr/>
        </p:nvSpPr>
        <p:spPr>
          <a:xfrm>
            <a:off x="5448651" y="1379653"/>
            <a:ext cx="2621892" cy="2196057"/>
          </a:xfrm>
          <a:prstGeom prst="roundRect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43817A60-5175-A248-6849-CEE45EB09379}"/>
                  </a:ext>
                </a:extLst>
              </p:cNvPr>
              <p:cNvSpPr txBox="1"/>
              <p:nvPr/>
            </p:nvSpPr>
            <p:spPr>
              <a:xfrm>
                <a:off x="5639358" y="3260773"/>
                <a:ext cx="21928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∆</m:t>
                    </m:r>
                    <m:r>
                      <a:rPr kumimoji="1" lang="en-US" altLang="ja-JP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𝑮𝒂𝒊𝒏</m:t>
                    </m:r>
                    <m:r>
                      <a:rPr kumimoji="1" lang="en-US" altLang="ja-JP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𝐚𝐧𝐝</m:t>
                    </m:r>
                    <m:r>
                      <a:rPr kumimoji="1" lang="en-US" altLang="ja-JP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kumimoji="1" lang="ja-JP" alt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kumimoji="1" lang="ja-JP" altLang="en-US" b="1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ja-JP" b="1" dirty="0">
                    <a:solidFill>
                      <a:srgbClr val="0070C0"/>
                    </a:solidFill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endParaRPr kumimoji="1" lang="ja-JP" altLang="en-US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43817A60-5175-A248-6849-CEE45EB093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358" y="3260773"/>
                <a:ext cx="2192844" cy="276999"/>
              </a:xfrm>
              <a:prstGeom prst="rect">
                <a:avLst/>
              </a:prstGeom>
              <a:blipFill>
                <a:blip r:embed="rId4"/>
                <a:stretch>
                  <a:fillRect l="-3611" t="-28889" r="-1667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コネクタ: 曲線 62">
            <a:extLst>
              <a:ext uri="{FF2B5EF4-FFF2-40B4-BE49-F238E27FC236}">
                <a16:creationId xmlns:a16="http://schemas.microsoft.com/office/drawing/2014/main" id="{56A8AC88-9309-5927-0653-FEB8405F644D}"/>
              </a:ext>
            </a:extLst>
          </p:cNvPr>
          <p:cNvCxnSpPr>
            <a:cxnSpLocks/>
            <a:stCxn id="59" idx="3"/>
            <a:endCxn id="5" idx="0"/>
          </p:cNvCxnSpPr>
          <p:nvPr/>
        </p:nvCxnSpPr>
        <p:spPr>
          <a:xfrm flipV="1">
            <a:off x="8070543" y="1221073"/>
            <a:ext cx="2352779" cy="1256609"/>
          </a:xfrm>
          <a:prstGeom prst="curvedConnector4">
            <a:avLst>
              <a:gd name="adj1" fmla="val 14523"/>
              <a:gd name="adj2" fmla="val 11819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コンテンツ プレースホルダー 1">
            <a:extLst>
              <a:ext uri="{FF2B5EF4-FFF2-40B4-BE49-F238E27FC236}">
                <a16:creationId xmlns:a16="http://schemas.microsoft.com/office/drawing/2014/main" id="{7D51ACBA-F90A-F103-FBCB-412C0D67773A}"/>
              </a:ext>
            </a:extLst>
          </p:cNvPr>
          <p:cNvSpPr txBox="1">
            <a:spLocks/>
          </p:cNvSpPr>
          <p:nvPr/>
        </p:nvSpPr>
        <p:spPr>
          <a:xfrm>
            <a:off x="4765280" y="1067045"/>
            <a:ext cx="1497445" cy="351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Isolated</a:t>
            </a:r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47CC1C37-E907-9E57-636E-122EB3BBB014}"/>
              </a:ext>
            </a:extLst>
          </p:cNvPr>
          <p:cNvCxnSpPr>
            <a:cxnSpLocks/>
          </p:cNvCxnSpPr>
          <p:nvPr/>
        </p:nvCxnSpPr>
        <p:spPr>
          <a:xfrm>
            <a:off x="5228760" y="1311149"/>
            <a:ext cx="0" cy="220213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コンテンツ プレースホルダー 1">
            <a:extLst>
              <a:ext uri="{FF2B5EF4-FFF2-40B4-BE49-F238E27FC236}">
                <a16:creationId xmlns:a16="http://schemas.microsoft.com/office/drawing/2014/main" id="{FB52434B-AE64-FA7F-2F0E-3DA086D45237}"/>
              </a:ext>
            </a:extLst>
          </p:cNvPr>
          <p:cNvSpPr txBox="1">
            <a:spLocks/>
          </p:cNvSpPr>
          <p:nvPr/>
        </p:nvSpPr>
        <p:spPr>
          <a:xfrm>
            <a:off x="74629" y="3871382"/>
            <a:ext cx="7884159" cy="2659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Imagined case: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Thermal drift due to tetrodes </a:t>
            </a: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Leader-follower control (fast)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Thermal drift due to the circulator </a:t>
            </a: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circulator coil controller (slow)</a:t>
            </a:r>
          </a:p>
        </p:txBody>
      </p:sp>
      <p:sp>
        <p:nvSpPr>
          <p:cNvPr id="75" name="コンテンツ プレースホルダー 1">
            <a:extLst>
              <a:ext uri="{FF2B5EF4-FFF2-40B4-BE49-F238E27FC236}">
                <a16:creationId xmlns:a16="http://schemas.microsoft.com/office/drawing/2014/main" id="{9672A716-F06A-34B3-8E8A-4D802563312B}"/>
              </a:ext>
            </a:extLst>
          </p:cNvPr>
          <p:cNvSpPr txBox="1">
            <a:spLocks/>
          </p:cNvSpPr>
          <p:nvPr/>
        </p:nvSpPr>
        <p:spPr>
          <a:xfrm>
            <a:off x="10423321" y="960685"/>
            <a:ext cx="1801196" cy="512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S-parameters</a:t>
            </a:r>
          </a:p>
        </p:txBody>
      </p:sp>
      <p:pic>
        <p:nvPicPr>
          <p:cNvPr id="90" name="図 89">
            <a:extLst>
              <a:ext uri="{FF2B5EF4-FFF2-40B4-BE49-F238E27FC236}">
                <a16:creationId xmlns:a16="http://schemas.microsoft.com/office/drawing/2014/main" id="{23E6ED2A-90ED-8521-B888-92D16EA4A4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462" b="24"/>
          <a:stretch/>
        </p:blipFill>
        <p:spPr>
          <a:xfrm>
            <a:off x="8853183" y="2674411"/>
            <a:ext cx="3338817" cy="163582"/>
          </a:xfrm>
          <a:prstGeom prst="rect">
            <a:avLst/>
          </a:prstGeom>
        </p:spPr>
      </p:pic>
      <p:sp>
        <p:nvSpPr>
          <p:cNvPr id="91" name="날짜 개체 틀 2">
            <a:extLst>
              <a:ext uri="{FF2B5EF4-FFF2-40B4-BE49-F238E27FC236}">
                <a16:creationId xmlns:a16="http://schemas.microsoft.com/office/drawing/2014/main" id="{D5216F78-53EB-D8CF-7560-1CFF2A29E0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3436244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図 49">
            <a:extLst>
              <a:ext uri="{FF2B5EF4-FFF2-40B4-BE49-F238E27FC236}">
                <a16:creationId xmlns:a16="http://schemas.microsoft.com/office/drawing/2014/main" id="{90939F69-A6D5-F0F4-A380-6D6E100E4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19"/>
          <a:stretch/>
        </p:blipFill>
        <p:spPr>
          <a:xfrm>
            <a:off x="8433567" y="4206856"/>
            <a:ext cx="3704070" cy="1631997"/>
          </a:xfrm>
          <a:prstGeom prst="rect">
            <a:avLst/>
          </a:prstGeom>
        </p:spPr>
      </p:pic>
      <p:sp>
        <p:nvSpPr>
          <p:cNvPr id="3" name="コンテンツ プレースホルダー 1">
            <a:extLst>
              <a:ext uri="{FF2B5EF4-FFF2-40B4-BE49-F238E27FC236}">
                <a16:creationId xmlns:a16="http://schemas.microsoft.com/office/drawing/2014/main" id="{844352EF-D254-6091-BBE9-68FC60DBF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98" y="703374"/>
            <a:ext cx="10972800" cy="351035"/>
          </a:xfrm>
        </p:spPr>
        <p:txBody>
          <a:bodyPr>
            <a:normAutofit/>
          </a:bodyPr>
          <a:lstStyle/>
          <a:p>
            <a:pPr algn="l"/>
            <a:r>
              <a:rPr lang="en-US" altLang="ja-JP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Difference of the thermal / RF load cycles for each component</a:t>
            </a:r>
          </a:p>
          <a:p>
            <a:pPr algn="l"/>
            <a:endParaRPr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uadroTexto 5">
            <a:extLst>
              <a:ext uri="{FF2B5EF4-FFF2-40B4-BE49-F238E27FC236}">
                <a16:creationId xmlns:a16="http://schemas.microsoft.com/office/drawing/2014/main" id="{2AB64A2E-1ADC-C80D-5511-FD57DF6B45F6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1. Challenges for the RF loading 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3F8796F-E224-9251-822E-1DD7F23AC69F}"/>
              </a:ext>
            </a:extLst>
          </p:cNvPr>
          <p:cNvSpPr txBox="1"/>
          <p:nvPr/>
        </p:nvSpPr>
        <p:spPr>
          <a:xfrm>
            <a:off x="9539648" y="5741886"/>
            <a:ext cx="15504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 current for </a:t>
            </a:r>
            <a:r>
              <a:rPr lang="en-US" altLang="ja-JP" sz="11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altLang="ja-JP" sz="1100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</a:t>
            </a:r>
            <a:r>
              <a:rPr lang="en-US" altLang="ja-JP" sz="1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[A]</a:t>
            </a:r>
            <a:endParaRPr kumimoji="1" lang="ja-JP" altLang="en-US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直方体 8">
            <a:extLst>
              <a:ext uri="{FF2B5EF4-FFF2-40B4-BE49-F238E27FC236}">
                <a16:creationId xmlns:a16="http://schemas.microsoft.com/office/drawing/2014/main" id="{A0505E0C-BFC4-2833-92C0-55FFB570BF24}"/>
              </a:ext>
            </a:extLst>
          </p:cNvPr>
          <p:cNvSpPr/>
          <p:nvPr/>
        </p:nvSpPr>
        <p:spPr>
          <a:xfrm>
            <a:off x="2407640" y="2031308"/>
            <a:ext cx="759204" cy="965156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柱 9">
            <a:extLst>
              <a:ext uri="{FF2B5EF4-FFF2-40B4-BE49-F238E27FC236}">
                <a16:creationId xmlns:a16="http://schemas.microsoft.com/office/drawing/2014/main" id="{035A9825-EEC5-5783-E3EA-7AC32FB4750B}"/>
              </a:ext>
            </a:extLst>
          </p:cNvPr>
          <p:cNvSpPr/>
          <p:nvPr/>
        </p:nvSpPr>
        <p:spPr>
          <a:xfrm>
            <a:off x="4016709" y="2015913"/>
            <a:ext cx="914400" cy="1216152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二等辺三角形 10">
            <a:extLst>
              <a:ext uri="{FF2B5EF4-FFF2-40B4-BE49-F238E27FC236}">
                <a16:creationId xmlns:a16="http://schemas.microsoft.com/office/drawing/2014/main" id="{640C9EB1-3F90-81A1-E4B6-70A2C049A5CC}"/>
              </a:ext>
            </a:extLst>
          </p:cNvPr>
          <p:cNvSpPr/>
          <p:nvPr/>
        </p:nvSpPr>
        <p:spPr>
          <a:xfrm>
            <a:off x="5515027" y="1382981"/>
            <a:ext cx="2399985" cy="1815338"/>
          </a:xfrm>
          <a:prstGeom prst="triangle">
            <a:avLst/>
          </a:prstGeom>
          <a:solidFill>
            <a:srgbClr val="D7D31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58C44A3F-15E7-D51A-9FDE-0467619989C2}"/>
              </a:ext>
            </a:extLst>
          </p:cNvPr>
          <p:cNvSpPr/>
          <p:nvPr/>
        </p:nvSpPr>
        <p:spPr>
          <a:xfrm>
            <a:off x="658504" y="2056686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FD58F410-F554-A92D-7629-0D75C732D047}"/>
              </a:ext>
            </a:extLst>
          </p:cNvPr>
          <p:cNvSpPr/>
          <p:nvPr/>
        </p:nvSpPr>
        <p:spPr>
          <a:xfrm>
            <a:off x="1562666" y="2271570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BF3708B5-7FAF-1CEC-5542-52EB684EDE53}"/>
              </a:ext>
            </a:extLst>
          </p:cNvPr>
          <p:cNvSpPr/>
          <p:nvPr/>
        </p:nvSpPr>
        <p:spPr>
          <a:xfrm>
            <a:off x="3172559" y="2271570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右 14">
            <a:extLst>
              <a:ext uri="{FF2B5EF4-FFF2-40B4-BE49-F238E27FC236}">
                <a16:creationId xmlns:a16="http://schemas.microsoft.com/office/drawing/2014/main" id="{F808758D-3BBB-98AC-C8EE-F55E6ACF4C65}"/>
              </a:ext>
            </a:extLst>
          </p:cNvPr>
          <p:cNvSpPr/>
          <p:nvPr/>
        </p:nvSpPr>
        <p:spPr>
          <a:xfrm>
            <a:off x="4936824" y="2695479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AF99CBC4-56C3-4C2E-F29D-1DE1EF33C775}"/>
              </a:ext>
            </a:extLst>
          </p:cNvPr>
          <p:cNvSpPr/>
          <p:nvPr/>
        </p:nvSpPr>
        <p:spPr>
          <a:xfrm>
            <a:off x="7686905" y="2691925"/>
            <a:ext cx="1111586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右 16">
            <a:extLst>
              <a:ext uri="{FF2B5EF4-FFF2-40B4-BE49-F238E27FC236}">
                <a16:creationId xmlns:a16="http://schemas.microsoft.com/office/drawing/2014/main" id="{D38A93A7-C557-8C95-7B0E-767B3CA4738D}"/>
              </a:ext>
            </a:extLst>
          </p:cNvPr>
          <p:cNvSpPr/>
          <p:nvPr/>
        </p:nvSpPr>
        <p:spPr>
          <a:xfrm rot="16200000">
            <a:off x="6292944" y="1140665"/>
            <a:ext cx="84415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D74B8A5-D26A-4A55-1BBB-236F695DC762}"/>
              </a:ext>
            </a:extLst>
          </p:cNvPr>
          <p:cNvCxnSpPr>
            <a:cxnSpLocks/>
          </p:cNvCxnSpPr>
          <p:nvPr/>
        </p:nvCxnSpPr>
        <p:spPr>
          <a:xfrm>
            <a:off x="5005681" y="3313652"/>
            <a:ext cx="4555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3E9F898-AA4E-3238-F914-A2B7B534A639}"/>
              </a:ext>
            </a:extLst>
          </p:cNvPr>
          <p:cNvCxnSpPr>
            <a:cxnSpLocks/>
          </p:cNvCxnSpPr>
          <p:nvPr/>
        </p:nvCxnSpPr>
        <p:spPr>
          <a:xfrm>
            <a:off x="7805828" y="3313652"/>
            <a:ext cx="4555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5486715-E500-E009-39E6-3DFEF29AC9CE}"/>
              </a:ext>
            </a:extLst>
          </p:cNvPr>
          <p:cNvCxnSpPr>
            <a:cxnSpLocks/>
          </p:cNvCxnSpPr>
          <p:nvPr/>
        </p:nvCxnSpPr>
        <p:spPr>
          <a:xfrm>
            <a:off x="8248668" y="3313652"/>
            <a:ext cx="0" cy="4704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9B3CC00-D7F6-F872-E33F-7F3A3B22F983}"/>
              </a:ext>
            </a:extLst>
          </p:cNvPr>
          <p:cNvCxnSpPr>
            <a:cxnSpLocks/>
          </p:cNvCxnSpPr>
          <p:nvPr/>
        </p:nvCxnSpPr>
        <p:spPr>
          <a:xfrm>
            <a:off x="5013566" y="3313652"/>
            <a:ext cx="0" cy="1744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F29CE49-8558-09EC-29B4-51BF32F3C419}"/>
              </a:ext>
            </a:extLst>
          </p:cNvPr>
          <p:cNvCxnSpPr>
            <a:cxnSpLocks/>
          </p:cNvCxnSpPr>
          <p:nvPr/>
        </p:nvCxnSpPr>
        <p:spPr>
          <a:xfrm>
            <a:off x="5448651" y="3313652"/>
            <a:ext cx="0" cy="3282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BF054D4E-9E8C-E06E-3D26-D3E723E2BF44}"/>
              </a:ext>
            </a:extLst>
          </p:cNvPr>
          <p:cNvCxnSpPr>
            <a:cxnSpLocks/>
          </p:cNvCxnSpPr>
          <p:nvPr/>
        </p:nvCxnSpPr>
        <p:spPr>
          <a:xfrm flipV="1">
            <a:off x="5039936" y="3129888"/>
            <a:ext cx="38704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789C886F-8FE1-C799-CB5A-556859C45145}"/>
              </a:ext>
            </a:extLst>
          </p:cNvPr>
          <p:cNvCxnSpPr>
            <a:cxnSpLocks/>
          </p:cNvCxnSpPr>
          <p:nvPr/>
        </p:nvCxnSpPr>
        <p:spPr>
          <a:xfrm>
            <a:off x="5053126" y="3129888"/>
            <a:ext cx="37385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825799B-4C86-8043-339F-0C1FE01D2FFE}"/>
              </a:ext>
            </a:extLst>
          </p:cNvPr>
          <p:cNvCxnSpPr>
            <a:cxnSpLocks/>
          </p:cNvCxnSpPr>
          <p:nvPr/>
        </p:nvCxnSpPr>
        <p:spPr>
          <a:xfrm flipV="1">
            <a:off x="7847448" y="3129888"/>
            <a:ext cx="38704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A014AD55-D916-E1C1-A8E0-E3B120718A94}"/>
              </a:ext>
            </a:extLst>
          </p:cNvPr>
          <p:cNvCxnSpPr>
            <a:cxnSpLocks/>
          </p:cNvCxnSpPr>
          <p:nvPr/>
        </p:nvCxnSpPr>
        <p:spPr>
          <a:xfrm>
            <a:off x="7860638" y="3129888"/>
            <a:ext cx="37385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693042EF-9CAB-4E73-3712-FBA3DC160380}"/>
              </a:ext>
            </a:extLst>
          </p:cNvPr>
          <p:cNvCxnSpPr>
            <a:cxnSpLocks/>
          </p:cNvCxnSpPr>
          <p:nvPr/>
        </p:nvCxnSpPr>
        <p:spPr>
          <a:xfrm flipH="1">
            <a:off x="1402381" y="3488120"/>
            <a:ext cx="3603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3B40D59B-BAEB-652E-14AB-C5116A82A3B0}"/>
              </a:ext>
            </a:extLst>
          </p:cNvPr>
          <p:cNvCxnSpPr>
            <a:cxnSpLocks/>
          </p:cNvCxnSpPr>
          <p:nvPr/>
        </p:nvCxnSpPr>
        <p:spPr>
          <a:xfrm flipH="1">
            <a:off x="1228987" y="3641918"/>
            <a:ext cx="42196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490618AA-5F77-CAA2-F129-2AD22C4A58EF}"/>
              </a:ext>
            </a:extLst>
          </p:cNvPr>
          <p:cNvCxnSpPr>
            <a:cxnSpLocks/>
          </p:cNvCxnSpPr>
          <p:nvPr/>
        </p:nvCxnSpPr>
        <p:spPr>
          <a:xfrm flipH="1">
            <a:off x="1023457" y="3784134"/>
            <a:ext cx="72379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AECA7E8B-5D76-BB73-F8AB-9F8955D97B49}"/>
              </a:ext>
            </a:extLst>
          </p:cNvPr>
          <p:cNvCxnSpPr>
            <a:cxnSpLocks/>
          </p:cNvCxnSpPr>
          <p:nvPr/>
        </p:nvCxnSpPr>
        <p:spPr>
          <a:xfrm flipV="1">
            <a:off x="1410266" y="3025025"/>
            <a:ext cx="0" cy="4527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4AFA5886-4BB5-4924-343A-60F0EFBC52C7}"/>
              </a:ext>
            </a:extLst>
          </p:cNvPr>
          <p:cNvCxnSpPr>
            <a:cxnSpLocks/>
          </p:cNvCxnSpPr>
          <p:nvPr/>
        </p:nvCxnSpPr>
        <p:spPr>
          <a:xfrm flipV="1">
            <a:off x="1228987" y="3025025"/>
            <a:ext cx="0" cy="6168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64CE5508-3714-CF1E-32ED-3413822DF45B}"/>
              </a:ext>
            </a:extLst>
          </p:cNvPr>
          <p:cNvCxnSpPr>
            <a:cxnSpLocks/>
          </p:cNvCxnSpPr>
          <p:nvPr/>
        </p:nvCxnSpPr>
        <p:spPr>
          <a:xfrm flipV="1">
            <a:off x="1023457" y="3025025"/>
            <a:ext cx="0" cy="7591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E7E162F-7D8A-92B0-0D73-5977A9E20AA4}"/>
              </a:ext>
            </a:extLst>
          </p:cNvPr>
          <p:cNvSpPr txBox="1"/>
          <p:nvPr/>
        </p:nvSpPr>
        <p:spPr>
          <a:xfrm>
            <a:off x="2337911" y="1660945"/>
            <a:ext cx="103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Tetrode1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335AFC3-6DC0-18A1-44DE-0405DE414F35}"/>
              </a:ext>
            </a:extLst>
          </p:cNvPr>
          <p:cNvSpPr txBox="1"/>
          <p:nvPr/>
        </p:nvSpPr>
        <p:spPr>
          <a:xfrm>
            <a:off x="3967221" y="1666577"/>
            <a:ext cx="103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Tetrode2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E4F3324-84DA-2FF4-C2ED-93985FAE00AC}"/>
              </a:ext>
            </a:extLst>
          </p:cNvPr>
          <p:cNvSpPr txBox="1"/>
          <p:nvPr/>
        </p:nvSpPr>
        <p:spPr>
          <a:xfrm>
            <a:off x="818374" y="231190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LLRF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4193D01A-DF91-E5FB-341F-DD8DB925E008}"/>
              </a:ext>
            </a:extLst>
          </p:cNvPr>
          <p:cNvSpPr txBox="1"/>
          <p:nvPr/>
        </p:nvSpPr>
        <p:spPr>
          <a:xfrm>
            <a:off x="6188587" y="2439323"/>
            <a:ext cx="1111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C3965E2A-74FC-9F3C-2A55-26D2863B4169}"/>
              </a:ext>
            </a:extLst>
          </p:cNvPr>
          <p:cNvSpPr/>
          <p:nvPr/>
        </p:nvSpPr>
        <p:spPr>
          <a:xfrm>
            <a:off x="2021747" y="1367019"/>
            <a:ext cx="6048796" cy="2313890"/>
          </a:xfrm>
          <a:prstGeom prst="roundRect">
            <a:avLst/>
          </a:prstGeom>
          <a:solidFill>
            <a:srgbClr val="930508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F8C3B162-369C-EE27-A4AA-96F621DBC077}"/>
              </a:ext>
            </a:extLst>
          </p:cNvPr>
          <p:cNvSpPr/>
          <p:nvPr/>
        </p:nvSpPr>
        <p:spPr>
          <a:xfrm>
            <a:off x="5448651" y="1379653"/>
            <a:ext cx="2621892" cy="2196057"/>
          </a:xfrm>
          <a:prstGeom prst="roundRect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43817A60-5175-A248-6849-CEE45EB09379}"/>
                  </a:ext>
                </a:extLst>
              </p:cNvPr>
              <p:cNvSpPr txBox="1"/>
              <p:nvPr/>
            </p:nvSpPr>
            <p:spPr>
              <a:xfrm>
                <a:off x="2572437" y="1444110"/>
                <a:ext cx="21928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∆</m:t>
                    </m:r>
                    <m:r>
                      <a:rPr kumimoji="1"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𝑮𝒂𝒊𝒏</m:t>
                    </m:r>
                    <m:r>
                      <a:rPr kumimoji="1"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𝐚𝐧𝐝</m:t>
                    </m:r>
                    <m:r>
                      <a:rPr kumimoji="1"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kumimoji="1" lang="ja-JP" alt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kumimoji="1" lang="ja-JP" alt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b="1" dirty="0">
                    <a:solidFill>
                      <a:srgbClr val="FF0000"/>
                    </a:solidFill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43817A60-5175-A248-6849-CEE45EB093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2437" y="1444110"/>
                <a:ext cx="2192844" cy="276999"/>
              </a:xfrm>
              <a:prstGeom prst="rect">
                <a:avLst/>
              </a:prstGeom>
              <a:blipFill>
                <a:blip r:embed="rId4"/>
                <a:stretch>
                  <a:fillRect l="-3889" t="-28889" r="-1667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コンテンツ プレースホルダー 1">
            <a:extLst>
              <a:ext uri="{FF2B5EF4-FFF2-40B4-BE49-F238E27FC236}">
                <a16:creationId xmlns:a16="http://schemas.microsoft.com/office/drawing/2014/main" id="{7D51ACBA-F90A-F103-FBCB-412C0D67773A}"/>
              </a:ext>
            </a:extLst>
          </p:cNvPr>
          <p:cNvSpPr txBox="1">
            <a:spLocks/>
          </p:cNvSpPr>
          <p:nvPr/>
        </p:nvSpPr>
        <p:spPr>
          <a:xfrm>
            <a:off x="3916297" y="1058276"/>
            <a:ext cx="2514090" cy="351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Isolation is not perfect</a:t>
            </a:r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47CC1C37-E907-9E57-636E-122EB3BBB014}"/>
              </a:ext>
            </a:extLst>
          </p:cNvPr>
          <p:cNvCxnSpPr>
            <a:cxnSpLocks/>
          </p:cNvCxnSpPr>
          <p:nvPr/>
        </p:nvCxnSpPr>
        <p:spPr>
          <a:xfrm>
            <a:off x="5228760" y="1311149"/>
            <a:ext cx="0" cy="220213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コンテンツ プレースホルダー 1">
            <a:extLst>
              <a:ext uri="{FF2B5EF4-FFF2-40B4-BE49-F238E27FC236}">
                <a16:creationId xmlns:a16="http://schemas.microsoft.com/office/drawing/2014/main" id="{FB52434B-AE64-FA7F-2F0E-3DA086D45237}"/>
              </a:ext>
            </a:extLst>
          </p:cNvPr>
          <p:cNvSpPr txBox="1">
            <a:spLocks/>
          </p:cNvSpPr>
          <p:nvPr/>
        </p:nvSpPr>
        <p:spPr>
          <a:xfrm>
            <a:off x="74629" y="3871382"/>
            <a:ext cx="8284201" cy="2659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Practical case: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Thermal drift due to tetrodes </a:t>
            </a:r>
            <a:r>
              <a:rPr lang="en-US" altLang="ja-JP" sz="1800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and circulator </a:t>
            </a: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Leader-follower control (fast)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Thermal drift due to the circulator  circulator coil controller (</a:t>
            </a:r>
            <a:r>
              <a:rPr lang="en-US" altLang="ja-JP" sz="1800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should be faster</a:t>
            </a: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</a:p>
          <a:p>
            <a:pPr algn="l"/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Because of resonance mismatch, |S21|/|S11| will change. 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S11 change affects 2</a:t>
            </a:r>
            <a:r>
              <a:rPr lang="en-US" altLang="ja-JP" sz="18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nd</a:t>
            </a: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tetrode output change.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altLang="ja-JP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S21 change affects RFQ input power balance change (coupler reflection changes).</a:t>
            </a:r>
          </a:p>
          <a:p>
            <a:pPr marL="742939" lvl="1" indent="-285750" algn="l">
              <a:buFont typeface="Wingdings" panose="05000000000000000000" pitchFamily="2" charset="2"/>
              <a:buChar char="à"/>
            </a:pPr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Coupled with other chains via the RFQ.</a:t>
            </a:r>
            <a:endParaRPr lang="en-US" altLang="ja-JP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73" name="コンテンツ プレースホルダー 1">
            <a:extLst>
              <a:ext uri="{FF2B5EF4-FFF2-40B4-BE49-F238E27FC236}">
                <a16:creationId xmlns:a16="http://schemas.microsoft.com/office/drawing/2014/main" id="{25BC7ABC-8DB0-D0FB-031A-3DB6A1BFC25A}"/>
              </a:ext>
            </a:extLst>
          </p:cNvPr>
          <p:cNvSpPr txBox="1">
            <a:spLocks/>
          </p:cNvSpPr>
          <p:nvPr/>
        </p:nvSpPr>
        <p:spPr>
          <a:xfrm>
            <a:off x="9196021" y="6116437"/>
            <a:ext cx="2896709" cy="4519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bit different characteristics in the RFQ high power operation.</a:t>
            </a:r>
            <a:endParaRPr lang="en-US" altLang="ja-JP" sz="1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74" name="矢印: 右 73">
            <a:extLst>
              <a:ext uri="{FF2B5EF4-FFF2-40B4-BE49-F238E27FC236}">
                <a16:creationId xmlns:a16="http://schemas.microsoft.com/office/drawing/2014/main" id="{1B78376B-90E2-36B4-7B2F-E25AB008203B}"/>
              </a:ext>
            </a:extLst>
          </p:cNvPr>
          <p:cNvSpPr/>
          <p:nvPr/>
        </p:nvSpPr>
        <p:spPr>
          <a:xfrm rot="5400000">
            <a:off x="9237484" y="5672617"/>
            <a:ext cx="551069" cy="390301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6" name="矢印: 左カーブ 75">
            <a:extLst>
              <a:ext uri="{FF2B5EF4-FFF2-40B4-BE49-F238E27FC236}">
                <a16:creationId xmlns:a16="http://schemas.microsoft.com/office/drawing/2014/main" id="{134D9705-303B-3C96-A2C4-A8B2B0622255}"/>
              </a:ext>
            </a:extLst>
          </p:cNvPr>
          <p:cNvSpPr/>
          <p:nvPr/>
        </p:nvSpPr>
        <p:spPr>
          <a:xfrm>
            <a:off x="4942738" y="2404907"/>
            <a:ext cx="731520" cy="754374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7" name="十字形 76">
            <a:extLst>
              <a:ext uri="{FF2B5EF4-FFF2-40B4-BE49-F238E27FC236}">
                <a16:creationId xmlns:a16="http://schemas.microsoft.com/office/drawing/2014/main" id="{FF6A7FE5-DC5B-0E08-22D6-4C2B93C3615C}"/>
              </a:ext>
            </a:extLst>
          </p:cNvPr>
          <p:cNvSpPr/>
          <p:nvPr/>
        </p:nvSpPr>
        <p:spPr>
          <a:xfrm rot="2743489">
            <a:off x="4975076" y="1366125"/>
            <a:ext cx="520557" cy="520557"/>
          </a:xfrm>
          <a:prstGeom prst="plus">
            <a:avLst>
              <a:gd name="adj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矢印: 左カーブ 78">
            <a:extLst>
              <a:ext uri="{FF2B5EF4-FFF2-40B4-BE49-F238E27FC236}">
                <a16:creationId xmlns:a16="http://schemas.microsoft.com/office/drawing/2014/main" id="{207C0BC5-B00A-0579-078B-6623B33ED55D}"/>
              </a:ext>
            </a:extLst>
          </p:cNvPr>
          <p:cNvSpPr/>
          <p:nvPr/>
        </p:nvSpPr>
        <p:spPr>
          <a:xfrm>
            <a:off x="7702047" y="2160820"/>
            <a:ext cx="731520" cy="754374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9" name="コンテンツ プレースホルダー 1">
            <a:extLst>
              <a:ext uri="{FF2B5EF4-FFF2-40B4-BE49-F238E27FC236}">
                <a16:creationId xmlns:a16="http://schemas.microsoft.com/office/drawing/2014/main" id="{AC1CAC0A-5B67-9534-FF3C-499DAE6F1F87}"/>
              </a:ext>
            </a:extLst>
          </p:cNvPr>
          <p:cNvSpPr txBox="1">
            <a:spLocks/>
          </p:cNvSpPr>
          <p:nvPr/>
        </p:nvSpPr>
        <p:spPr>
          <a:xfrm>
            <a:off x="3866350" y="6130626"/>
            <a:ext cx="4831474" cy="377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Stabilization time of present conf. is not so quick.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0EF4C345-7630-4E04-275B-EF13B7521324}"/>
                  </a:ext>
                </a:extLst>
              </p:cNvPr>
              <p:cNvSpPr txBox="1"/>
              <p:nvPr/>
            </p:nvSpPr>
            <p:spPr>
              <a:xfrm>
                <a:off x="5692041" y="3251348"/>
                <a:ext cx="21928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∆</m:t>
                    </m:r>
                    <m:r>
                      <a:rPr kumimoji="1" lang="en-US" altLang="ja-JP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𝑮𝒂𝒊𝒏</m:t>
                    </m:r>
                    <m:r>
                      <a:rPr kumimoji="1" lang="en-US" altLang="ja-JP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𝐚𝐧𝐝</m:t>
                    </m:r>
                    <m:r>
                      <a:rPr kumimoji="1" lang="en-US" altLang="ja-JP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kumimoji="1" lang="ja-JP" alt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kumimoji="1" lang="ja-JP" altLang="en-US" b="1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ja-JP" b="1" dirty="0">
                    <a:solidFill>
                      <a:srgbClr val="0070C0"/>
                    </a:solidFill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endParaRPr kumimoji="1" lang="ja-JP" altLang="en-US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0EF4C345-7630-4E04-275B-EF13B7521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041" y="3251348"/>
                <a:ext cx="2192844" cy="276999"/>
              </a:xfrm>
              <a:prstGeom prst="rect">
                <a:avLst/>
              </a:prstGeom>
              <a:blipFill>
                <a:blip r:embed="rId6"/>
                <a:stretch>
                  <a:fillRect l="-3900" t="-28261" r="-1950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8F8F5BF-F58B-7FBD-CD11-5BE2B7913FAB}"/>
              </a:ext>
            </a:extLst>
          </p:cNvPr>
          <p:cNvSpPr txBox="1"/>
          <p:nvPr/>
        </p:nvSpPr>
        <p:spPr>
          <a:xfrm>
            <a:off x="4987867" y="2126244"/>
            <a:ext cx="13545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Depend on DC</a:t>
            </a:r>
            <a:endParaRPr kumimoji="1" lang="ja-JP" alt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날짜 개체 틀 2">
            <a:extLst>
              <a:ext uri="{FF2B5EF4-FFF2-40B4-BE49-F238E27FC236}">
                <a16:creationId xmlns:a16="http://schemas.microsoft.com/office/drawing/2014/main" id="{2365234F-1EAC-D1A4-BCE5-6BE80A7B6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7CA2F3B-4FFD-9B38-8497-75405F1842A1}"/>
              </a:ext>
            </a:extLst>
          </p:cNvPr>
          <p:cNvSpPr txBox="1"/>
          <p:nvPr/>
        </p:nvSpPr>
        <p:spPr>
          <a:xfrm>
            <a:off x="7340543" y="1913472"/>
            <a:ext cx="13545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Depend on DC</a:t>
            </a:r>
            <a:endParaRPr kumimoji="1" lang="ja-JP" alt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直方体 20">
            <a:extLst>
              <a:ext uri="{FF2B5EF4-FFF2-40B4-BE49-F238E27FC236}">
                <a16:creationId xmlns:a16="http://schemas.microsoft.com/office/drawing/2014/main" id="{CFC673CA-A3DB-48FF-D2B6-84C2BCC56397}"/>
              </a:ext>
            </a:extLst>
          </p:cNvPr>
          <p:cNvSpPr/>
          <p:nvPr/>
        </p:nvSpPr>
        <p:spPr>
          <a:xfrm>
            <a:off x="8835441" y="1583824"/>
            <a:ext cx="2304421" cy="2287558"/>
          </a:xfrm>
          <a:prstGeom prst="cube">
            <a:avLst>
              <a:gd name="adj" fmla="val 65231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ローチャート: 論理積ゲート 27">
            <a:extLst>
              <a:ext uri="{FF2B5EF4-FFF2-40B4-BE49-F238E27FC236}">
                <a16:creationId xmlns:a16="http://schemas.microsoft.com/office/drawing/2014/main" id="{BAA54B5B-7C69-C9A6-FA6A-D369E01860E1}"/>
              </a:ext>
            </a:extLst>
          </p:cNvPr>
          <p:cNvSpPr/>
          <p:nvPr/>
        </p:nvSpPr>
        <p:spPr>
          <a:xfrm rot="5400000">
            <a:off x="9058125" y="3201590"/>
            <a:ext cx="334439" cy="99515"/>
          </a:xfrm>
          <a:prstGeom prst="flowChartDela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ローチャート: 論理積ゲート 28">
            <a:extLst>
              <a:ext uri="{FF2B5EF4-FFF2-40B4-BE49-F238E27FC236}">
                <a16:creationId xmlns:a16="http://schemas.microsoft.com/office/drawing/2014/main" id="{695CD9CA-ACD5-C8F5-C53D-6F972C189A76}"/>
              </a:ext>
            </a:extLst>
          </p:cNvPr>
          <p:cNvSpPr/>
          <p:nvPr/>
        </p:nvSpPr>
        <p:spPr>
          <a:xfrm rot="16200000">
            <a:off x="9058125" y="3641434"/>
            <a:ext cx="334439" cy="99515"/>
          </a:xfrm>
          <a:prstGeom prst="flowChartDela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ローチャート: 論理積ゲート 29">
            <a:extLst>
              <a:ext uri="{FF2B5EF4-FFF2-40B4-BE49-F238E27FC236}">
                <a16:creationId xmlns:a16="http://schemas.microsoft.com/office/drawing/2014/main" id="{4677EBEF-0033-FFB3-5D94-3CB8C53C0D95}"/>
              </a:ext>
            </a:extLst>
          </p:cNvPr>
          <p:cNvSpPr/>
          <p:nvPr/>
        </p:nvSpPr>
        <p:spPr>
          <a:xfrm rot="10800000">
            <a:off x="9302794" y="3429000"/>
            <a:ext cx="334439" cy="99515"/>
          </a:xfrm>
          <a:prstGeom prst="flowChartDela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: 論理積ゲート 31">
            <a:extLst>
              <a:ext uri="{FF2B5EF4-FFF2-40B4-BE49-F238E27FC236}">
                <a16:creationId xmlns:a16="http://schemas.microsoft.com/office/drawing/2014/main" id="{B81A1C0A-2E26-19EC-07C0-62A15D0B3A32}"/>
              </a:ext>
            </a:extLst>
          </p:cNvPr>
          <p:cNvSpPr/>
          <p:nvPr/>
        </p:nvSpPr>
        <p:spPr>
          <a:xfrm>
            <a:off x="8832764" y="3432611"/>
            <a:ext cx="334439" cy="99515"/>
          </a:xfrm>
          <a:prstGeom prst="flowChartDela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矢印: 右カーブ 33">
            <a:extLst>
              <a:ext uri="{FF2B5EF4-FFF2-40B4-BE49-F238E27FC236}">
                <a16:creationId xmlns:a16="http://schemas.microsoft.com/office/drawing/2014/main" id="{5595ACFE-1EAB-753E-3F37-4CAF9E3D9978}"/>
              </a:ext>
            </a:extLst>
          </p:cNvPr>
          <p:cNvSpPr/>
          <p:nvPr/>
        </p:nvSpPr>
        <p:spPr>
          <a:xfrm rot="12401296">
            <a:off x="9213644" y="1907709"/>
            <a:ext cx="548307" cy="1241372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矢印: 左カーブ 35">
            <a:extLst>
              <a:ext uri="{FF2B5EF4-FFF2-40B4-BE49-F238E27FC236}">
                <a16:creationId xmlns:a16="http://schemas.microsoft.com/office/drawing/2014/main" id="{4511E1F2-7250-E4AF-48D5-0ECD6EDBA496}"/>
              </a:ext>
            </a:extLst>
          </p:cNvPr>
          <p:cNvSpPr/>
          <p:nvPr/>
        </p:nvSpPr>
        <p:spPr>
          <a:xfrm rot="13386631">
            <a:off x="9630406" y="1849960"/>
            <a:ext cx="531304" cy="1124517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F857CE6-A2D2-BC8B-462C-3E5C469A4DE5}"/>
              </a:ext>
            </a:extLst>
          </p:cNvPr>
          <p:cNvSpPr txBox="1"/>
          <p:nvPr/>
        </p:nvSpPr>
        <p:spPr>
          <a:xfrm>
            <a:off x="8732031" y="1633420"/>
            <a:ext cx="19865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Coupling with others</a:t>
            </a:r>
            <a:endParaRPr kumimoji="1" lang="ja-JP" alt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6E6A8C2-A114-A920-C3EC-ECB114EE80EB}"/>
              </a:ext>
            </a:extLst>
          </p:cNvPr>
          <p:cNvSpPr txBox="1"/>
          <p:nvPr/>
        </p:nvSpPr>
        <p:spPr>
          <a:xfrm>
            <a:off x="10118524" y="2691925"/>
            <a:ext cx="3926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RFQ</a:t>
            </a:r>
            <a:endParaRPr kumimoji="1" lang="ja-JP" altLang="en-US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8C6F73E-087E-5013-BC2E-DD991FE1ADE8}"/>
              </a:ext>
            </a:extLst>
          </p:cNvPr>
          <p:cNvSpPr txBox="1"/>
          <p:nvPr/>
        </p:nvSpPr>
        <p:spPr>
          <a:xfrm>
            <a:off x="8743362" y="885294"/>
            <a:ext cx="1645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LIPAc</a:t>
            </a:r>
            <a:r>
              <a:rPr kumimoji="1"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specific point 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547F0A0-FDA0-B569-58EF-732B8BCF0710}"/>
              </a:ext>
            </a:extLst>
          </p:cNvPr>
          <p:cNvSpPr txBox="1"/>
          <p:nvPr/>
        </p:nvSpPr>
        <p:spPr>
          <a:xfrm>
            <a:off x="6401017" y="607710"/>
            <a:ext cx="2385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Due to High-power &amp; high-DC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矢印: 左 45">
            <a:extLst>
              <a:ext uri="{FF2B5EF4-FFF2-40B4-BE49-F238E27FC236}">
                <a16:creationId xmlns:a16="http://schemas.microsoft.com/office/drawing/2014/main" id="{37598BAD-9DCA-D925-E977-8E45F4B91A5F}"/>
              </a:ext>
            </a:extLst>
          </p:cNvPr>
          <p:cNvSpPr/>
          <p:nvPr/>
        </p:nvSpPr>
        <p:spPr>
          <a:xfrm>
            <a:off x="8682467" y="668872"/>
            <a:ext cx="232047" cy="192764"/>
          </a:xfrm>
          <a:prstGeom prst="leftArrow">
            <a:avLst>
              <a:gd name="adj1" fmla="val 50000"/>
              <a:gd name="adj2" fmla="val 8065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矢印: 左 47">
            <a:extLst>
              <a:ext uri="{FF2B5EF4-FFF2-40B4-BE49-F238E27FC236}">
                <a16:creationId xmlns:a16="http://schemas.microsoft.com/office/drawing/2014/main" id="{14477D0E-E3EF-6EE3-859D-FE957FB418BC}"/>
              </a:ext>
            </a:extLst>
          </p:cNvPr>
          <p:cNvSpPr/>
          <p:nvPr/>
        </p:nvSpPr>
        <p:spPr>
          <a:xfrm rot="10800000">
            <a:off x="8551333" y="947547"/>
            <a:ext cx="235017" cy="191479"/>
          </a:xfrm>
          <a:prstGeom prst="leftArrow">
            <a:avLst>
              <a:gd name="adj1" fmla="val 50000"/>
              <a:gd name="adj2" fmla="val 961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コンテンツ プレースホルダー 1">
            <a:extLst>
              <a:ext uri="{FF2B5EF4-FFF2-40B4-BE49-F238E27FC236}">
                <a16:creationId xmlns:a16="http://schemas.microsoft.com/office/drawing/2014/main" id="{CAB1AA46-62EA-435E-E415-92B3EB8320E6}"/>
              </a:ext>
            </a:extLst>
          </p:cNvPr>
          <p:cNvSpPr txBox="1">
            <a:spLocks/>
          </p:cNvSpPr>
          <p:nvPr/>
        </p:nvSpPr>
        <p:spPr>
          <a:xfrm>
            <a:off x="8910747" y="5166908"/>
            <a:ext cx="1970622" cy="638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50000"/>
              </a:lnSpc>
            </a:pPr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VNA result</a:t>
            </a:r>
          </a:p>
          <a:p>
            <a:pPr algn="l">
              <a:lnSpc>
                <a:spcPct val="50000"/>
              </a:lnSpc>
            </a:pPr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some circulator</a:t>
            </a:r>
          </a:p>
        </p:txBody>
      </p:sp>
    </p:spTree>
    <p:extLst>
      <p:ext uri="{BB962C8B-B14F-4D97-AF65-F5344CB8AC3E}">
        <p14:creationId xmlns:p14="http://schemas.microsoft.com/office/powerpoint/2010/main" val="366075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324E7364-78F3-F5FA-1DD5-21A1405B79E6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Author list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4" name="CuadroTexto 13">
            <a:extLst>
              <a:ext uri="{FF2B5EF4-FFF2-40B4-BE49-F238E27FC236}">
                <a16:creationId xmlns:a16="http://schemas.microsoft.com/office/drawing/2014/main" id="{4725F3DD-43F5-B2EB-662C-C1516661165C}"/>
              </a:ext>
            </a:extLst>
          </p:cNvPr>
          <p:cNvSpPr txBox="1"/>
          <p:nvPr/>
        </p:nvSpPr>
        <p:spPr>
          <a:xfrm>
            <a:off x="1523492" y="1536174"/>
            <a:ext cx="9145016" cy="3785652"/>
          </a:xfrm>
          <a:prstGeom prst="rect">
            <a:avLst/>
          </a:prstGeom>
          <a:noFill/>
        </p:spPr>
        <p:txBody>
          <a:bodyPr wrap="square" lIns="192000" rtlCol="0" anchor="ctr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Kouki Hirosawa, Andrea De Franco, Naoya Kubo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National Institutes for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Quantum Science and Technology (QST)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dirty="0">
              <a:latin typeface="Calibri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  <a:p>
            <a:pPr algn="ctr" defTabSz="1219170">
              <a:defRPr/>
            </a:pPr>
            <a:r>
              <a:rPr kumimoji="0" lang="en-GB" sz="2400" b="1" dirty="0"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Ivan Moya, </a:t>
            </a:r>
            <a:r>
              <a:rPr kumimoji="0" lang="en-GB" altLang="ja-JP" sz="24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Francesco Scantamburlo</a:t>
            </a:r>
            <a:r>
              <a:rPr kumimoji="0" lang="en-GB" altLang="ja-JP" sz="2400" b="1" i="0" u="none" strike="noStrike" kern="1200" cap="none" spc="0" normalizeH="0" baseline="30000" noProof="0" dirty="0">
                <a:ln>
                  <a:noFill/>
                </a:ln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1)</a:t>
            </a:r>
            <a:r>
              <a:rPr kumimoji="0" lang="en-GB" altLang="ja-JP" sz="2400" b="1" dirty="0"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, Jean-Pierre Adam</a:t>
            </a:r>
            <a:r>
              <a:rPr kumimoji="0" lang="en-GB" altLang="ja-JP" sz="2400" b="1" i="0" u="none" strike="noStrike" kern="1200" cap="none" spc="0" normalizeH="0" baseline="30000" noProof="0" dirty="0">
                <a:ln>
                  <a:noFill/>
                </a:ln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2)</a:t>
            </a:r>
            <a:endParaRPr kumimoji="0" lang="en-GB" sz="2400" b="1" dirty="0">
              <a:latin typeface="Calibri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Fusion for Energy (F4E)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1)</a:t>
            </a:r>
            <a:r>
              <a:rPr kumimoji="0"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 and also </a:t>
            </a:r>
            <a:r>
              <a:rPr kumimoji="0" lang="it-IT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Istituto Nazionale di Fisica Nucleare (</a:t>
            </a:r>
            <a:r>
              <a:rPr kumimoji="0"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INFN)</a:t>
            </a:r>
          </a:p>
          <a:p>
            <a:pPr algn="ctr" defTabSz="1219170">
              <a:defRPr/>
            </a:pPr>
            <a:r>
              <a:rPr kumimoji="0" lang="en-GB" altLang="ja-JP" sz="16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2)</a:t>
            </a:r>
            <a:r>
              <a:rPr kumimoji="0" lang="en-GB" altLang="ja-JP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 and also </a:t>
            </a:r>
            <a:r>
              <a:rPr kumimoji="0" lang="fr-FR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Commissariat à l'énergie atomique et aux énergies alternatives (CEA)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dirty="0">
              <a:latin typeface="Calibri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Luis Gonzalez-Gallego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IFMIF-DONES </a:t>
            </a:r>
            <a:r>
              <a:rPr kumimoji="0" lang="en-GB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España</a:t>
            </a:r>
            <a:r>
              <a:rPr kumimoji="0"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, </a:t>
            </a:r>
            <a:r>
              <a:rPr kumimoji="0" lang="en-GB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EUROfusion</a:t>
            </a:r>
            <a:endParaRPr kumimoji="0" lang="en-GB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dirty="0">
              <a:latin typeface="Calibri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dirty="0"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and IFMIF/EVEDA integrated project team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QST, F4E, IFMIF-DONES</a:t>
            </a:r>
            <a:r>
              <a:rPr kumimoji="0" lang="en-GB" altLang="ja-JP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 </a:t>
            </a:r>
            <a:r>
              <a:rPr kumimoji="0" lang="en-GB" altLang="ja-JP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España</a:t>
            </a:r>
            <a:r>
              <a:rPr kumimoji="0" lang="en-GB" altLang="ja-JP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ill Sans Nova Book" panose="020B0502020204020203" pitchFamily="34" charset="-128"/>
                <a:cs typeface="Gill Sans Nova Book" panose="020B0502020204020203" pitchFamily="34" charset="-128"/>
              </a:rPr>
              <a:t>, CEA, CIEMAT, INFN, and the IFMIF/EVEDA project team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Calibri"/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2" name="날짜 개체 틀 2">
            <a:extLst>
              <a:ext uri="{FF2B5EF4-FFF2-40B4-BE49-F238E27FC236}">
                <a16:creationId xmlns:a16="http://schemas.microsoft.com/office/drawing/2014/main" id="{3C61812B-45E1-630E-C132-B9C1F14A03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1186353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46CC2FF7-789D-F322-A0D7-966988F61E73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s-E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2. Circulator characteristics </a:t>
            </a:r>
          </a:p>
        </p:txBody>
      </p:sp>
      <p:sp>
        <p:nvSpPr>
          <p:cNvPr id="4" name="コンテンツ プレースホルダー 1">
            <a:extLst>
              <a:ext uri="{FF2B5EF4-FFF2-40B4-BE49-F238E27FC236}">
                <a16:creationId xmlns:a16="http://schemas.microsoft.com/office/drawing/2014/main" id="{000B7860-3819-7513-A08E-6D488ABD4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98" y="703374"/>
            <a:ext cx="10972800" cy="5451252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 S-param. response for </a:t>
            </a:r>
            <a:r>
              <a:rPr lang="en-US" altLang="ja-JP" sz="2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altLang="ja-JP" sz="2400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</a:t>
            </a:r>
            <a:endParaRPr kumimoji="1" lang="en-US" altLang="ja-JP" sz="2400" b="1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>
                <a:extLst>
                  <a:ext uri="{FF2B5EF4-FFF2-40B4-BE49-F238E27FC236}">
                    <a16:creationId xmlns:a16="http://schemas.microsoft.com/office/drawing/2014/main" id="{7101B5BD-6BB0-0613-4A5D-21DD2E86E3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998" y="1134533"/>
                <a:ext cx="10515600" cy="502009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Tx/>
                  <a:buNone/>
                  <a:defRPr kumimoji="1" sz="28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None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2"/>
                  </a:buBlip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Measurement setup </a:t>
                </a:r>
              </a:p>
              <a:p>
                <a:pPr algn="l"/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VNA + calibrated cables + reducers</a:t>
                </a:r>
              </a:p>
              <a:p>
                <a:pPr algn="l"/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Water temperature ~[</a:t>
                </a:r>
                <a14:m>
                  <m:oMath xmlns:m="http://schemas.openxmlformats.org/officeDocument/2006/math">
                    <m:r>
                      <a:rPr lang="en-US" altLang="ja-JP" sz="1400" b="1" smtClean="0">
                        <a:latin typeface="Cambria Math" panose="02040503050406030204" pitchFamily="18" charset="0"/>
                      </a:rPr>
                      <m:t>𝟐𝟔</m:t>
                    </m:r>
                    <m:r>
                      <a:rPr lang="en-US" altLang="ja-JP" sz="1400" b="1" i="1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altLang="ja-JP" sz="1400" b="1" i="1" smtClean="0">
                        <a:latin typeface="Cambria Math" panose="02040503050406030204" pitchFamily="18" charset="0"/>
                      </a:rPr>
                      <m:t>𝟐𝟕</m:t>
                    </m:r>
                    <m:r>
                      <a:rPr lang="en-US" altLang="ja-JP" sz="1400" b="1" i="1" smtClean="0">
                        <a:latin typeface="Cambria Math" panose="02040503050406030204" pitchFamily="18" charset="0"/>
                      </a:rPr>
                      <m:t>]℃</m:t>
                    </m:r>
                  </m:oMath>
                </a14:m>
                <a:endParaRPr lang="en-US" altLang="ja-JP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:r>
                  <a:rPr lang="en-US" altLang="ja-JP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1400" i="1" smtClean="0">
                        <a:latin typeface="Cambria Math" panose="02040503050406030204" pitchFamily="18" charset="0"/>
                      </a:rPr>
                      <m:t>174.7</m:t>
                    </m:r>
                    <m:r>
                      <m:rPr>
                        <m:sty m:val="p"/>
                      </m:rPr>
                      <a:rPr lang="en-US" altLang="ja-JP" sz="1400" smtClean="0">
                        <a:latin typeface="Cambria Math" panose="02040503050406030204" pitchFamily="18" charset="0"/>
                      </a:rPr>
                      <m:t>MHz</m:t>
                    </m:r>
                    <m:r>
                      <a:rPr lang="en-US" altLang="ja-JP" sz="140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altLang="ja-JP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sz="1400" i="1" smtClean="0">
                            <a:latin typeface="Cambria Math" panose="02040503050406030204" pitchFamily="18" charset="0"/>
                          </a:rPr>
                          <m:t>𝑜𝑝𝑟</m:t>
                        </m:r>
                      </m:sub>
                    </m:sSub>
                    <m:r>
                      <a:rPr lang="en-US" altLang="ja-JP" sz="1400" i="1" smtClean="0">
                        <a:latin typeface="Cambria Math" panose="02040503050406030204" pitchFamily="18" charset="0"/>
                      </a:rPr>
                      <m:t>&lt;175.3</m:t>
                    </m:r>
                    <m:r>
                      <m:rPr>
                        <m:sty m:val="p"/>
                      </m:rPr>
                      <a:rPr lang="en-US" altLang="ja-JP" sz="1400" smtClean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US" altLang="ja-JP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 the LLRF)</a:t>
                </a:r>
              </a:p>
            </p:txBody>
          </p:sp>
        </mc:Choice>
        <mc:Fallback xmlns="">
          <p:sp>
            <p:nvSpPr>
              <p:cNvPr id="7" name="コンテンツ プレースホルダー 2">
                <a:extLst>
                  <a:ext uri="{FF2B5EF4-FFF2-40B4-BE49-F238E27FC236}">
                    <a16:creationId xmlns:a16="http://schemas.microsoft.com/office/drawing/2014/main" id="{7101B5BD-6BB0-0613-4A5D-21DD2E86E3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98" y="1134533"/>
                <a:ext cx="10515600" cy="5020094"/>
              </a:xfrm>
              <a:prstGeom prst="rect">
                <a:avLst/>
              </a:prstGeom>
              <a:blipFill>
                <a:blip r:embed="rId3"/>
                <a:stretch>
                  <a:fillRect l="-174" t="-6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9975BAF3-D1F3-C685-A213-A36D33A2BA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262662"/>
              </p:ext>
            </p:extLst>
          </p:nvPr>
        </p:nvGraphicFramePr>
        <p:xfrm>
          <a:off x="2960231" y="2338675"/>
          <a:ext cx="3135769" cy="3023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6EC91115-0142-AE51-4FC0-0947A26D11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1979782"/>
              </p:ext>
            </p:extLst>
          </p:nvPr>
        </p:nvGraphicFramePr>
        <p:xfrm>
          <a:off x="8894233" y="2338672"/>
          <a:ext cx="3135769" cy="3023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F21E37D5-4FF9-08F5-FAEE-9D28A6ED69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601904"/>
              </p:ext>
            </p:extLst>
          </p:nvPr>
        </p:nvGraphicFramePr>
        <p:xfrm>
          <a:off x="-1" y="2338676"/>
          <a:ext cx="3135769" cy="3023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3B932D9F-5600-C110-DE40-5AB1830E34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716661"/>
              </p:ext>
            </p:extLst>
          </p:nvPr>
        </p:nvGraphicFramePr>
        <p:xfrm>
          <a:off x="5855441" y="2338673"/>
          <a:ext cx="3135769" cy="3023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2" name="図 11">
            <a:extLst>
              <a:ext uri="{FF2B5EF4-FFF2-40B4-BE49-F238E27FC236}">
                <a16:creationId xmlns:a16="http://schemas.microsoft.com/office/drawing/2014/main" id="{A4849688-6334-E883-7CEB-7BC3C9DD8B1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407"/>
          <a:stretch/>
        </p:blipFill>
        <p:spPr>
          <a:xfrm>
            <a:off x="6299855" y="951750"/>
            <a:ext cx="2863335" cy="146971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5773224-9924-1C58-4C1B-6AE5A4C8D48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7356"/>
          <a:stretch/>
        </p:blipFill>
        <p:spPr>
          <a:xfrm>
            <a:off x="9244192" y="951750"/>
            <a:ext cx="2866812" cy="147230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3489E80-579B-3ED5-6CCE-6701F83D99A2}"/>
              </a:ext>
            </a:extLst>
          </p:cNvPr>
          <p:cNvSpPr txBox="1"/>
          <p:nvPr/>
        </p:nvSpPr>
        <p:spPr>
          <a:xfrm>
            <a:off x="42334" y="5408595"/>
            <a:ext cx="854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External magnetic field response curves are not aligned for several chains.</a:t>
            </a:r>
          </a:p>
          <a:p>
            <a:r>
              <a:rPr lang="ja-JP" altLang="en-US" b="1" dirty="0"/>
              <a:t>→ </a:t>
            </a:r>
            <a:r>
              <a:rPr lang="en-US" altLang="ja-JP" b="1" dirty="0"/>
              <a:t>If heating rate is quick (high DC case), how can we follow it </a:t>
            </a:r>
            <a:r>
              <a:rPr lang="en-US" altLang="ja-JP" b="1" dirty="0">
                <a:solidFill>
                  <a:srgbClr val="FF0000"/>
                </a:solidFill>
              </a:rPr>
              <a:t>effectively</a:t>
            </a:r>
            <a:r>
              <a:rPr lang="en-US" altLang="ja-JP" b="1" dirty="0"/>
              <a:t>?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9E0B752-D982-849C-BB1C-00908FE6CC7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614" y="1134532"/>
            <a:ext cx="1842364" cy="1338593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E17C9B4-438C-993A-74E3-B757E9026CF6}"/>
              </a:ext>
            </a:extLst>
          </p:cNvPr>
          <p:cNvSpPr txBox="1"/>
          <p:nvPr/>
        </p:nvSpPr>
        <p:spPr>
          <a:xfrm>
            <a:off x="7505575" y="744549"/>
            <a:ext cx="3289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/>
              <a:t>S11, S21 curves changed by external field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A52055A-56F6-9829-E170-33DE0B715C3C}"/>
              </a:ext>
            </a:extLst>
          </p:cNvPr>
          <p:cNvSpPr txBox="1"/>
          <p:nvPr/>
        </p:nvSpPr>
        <p:spPr>
          <a:xfrm>
            <a:off x="7192332" y="1634219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/>
              <a:t>S11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264C3FE-7728-33B3-9A64-948488A17A61}"/>
              </a:ext>
            </a:extLst>
          </p:cNvPr>
          <p:cNvSpPr txBox="1"/>
          <p:nvPr/>
        </p:nvSpPr>
        <p:spPr>
          <a:xfrm>
            <a:off x="10326856" y="1665328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/>
              <a:t>S21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6DC7338-C91A-859B-53DC-7CC196851668}"/>
              </a:ext>
            </a:extLst>
          </p:cNvPr>
          <p:cNvSpPr txBox="1"/>
          <p:nvPr/>
        </p:nvSpPr>
        <p:spPr>
          <a:xfrm>
            <a:off x="1696128" y="6082945"/>
            <a:ext cx="886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Get all data for several units, or </a:t>
            </a:r>
            <a:r>
              <a:rPr lang="en-US" altLang="ja-JP" b="1" u="sng" dirty="0"/>
              <a:t>tune the unit to get certain acceptable range.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CA205E2-0579-8E46-EE7D-20CBC36105C4}"/>
              </a:ext>
            </a:extLst>
          </p:cNvPr>
          <p:cNvGrpSpPr/>
          <p:nvPr/>
        </p:nvGrpSpPr>
        <p:grpSpPr>
          <a:xfrm>
            <a:off x="8894234" y="3554044"/>
            <a:ext cx="3152617" cy="2528901"/>
            <a:chOff x="8894234" y="3554044"/>
            <a:chExt cx="3152617" cy="2528901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5B107F6B-064B-E008-5BEC-A3AF526E1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744886" y="3554044"/>
              <a:ext cx="2301965" cy="2352206"/>
            </a:xfrm>
            <a:prstGeom prst="rect">
              <a:avLst/>
            </a:prstGeom>
          </p:spPr>
        </p:pic>
        <p:cxnSp>
          <p:nvCxnSpPr>
            <p:cNvPr id="27" name="コネクタ: 曲線 26">
              <a:extLst>
                <a:ext uri="{FF2B5EF4-FFF2-40B4-BE49-F238E27FC236}">
                  <a16:creationId xmlns:a16="http://schemas.microsoft.com/office/drawing/2014/main" id="{4C19B2ED-89B8-A976-8A0B-ABF644503E43}"/>
                </a:ext>
              </a:extLst>
            </p:cNvPr>
            <p:cNvCxnSpPr>
              <a:stCxn id="25" idx="1"/>
            </p:cNvCxnSpPr>
            <p:nvPr/>
          </p:nvCxnSpPr>
          <p:spPr>
            <a:xfrm rot="10800000" flipV="1">
              <a:off x="8894234" y="4730147"/>
              <a:ext cx="850653" cy="1352798"/>
            </a:xfrm>
            <a:prstGeom prst="curvedConnector2">
              <a:avLst/>
            </a:prstGeom>
            <a:ln w="47625" cmpd="sng"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46000">
                    <a:schemeClr val="accent5">
                      <a:lumMod val="95000"/>
                      <a:lumOff val="5000"/>
                    </a:schemeClr>
                  </a:gs>
                  <a:gs pos="100000">
                    <a:schemeClr val="accent5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headEnd w="lg" len="lg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0AA9F26-6696-180D-38CD-87081A84319A}"/>
                </a:ext>
              </a:extLst>
            </p:cNvPr>
            <p:cNvSpPr txBox="1"/>
            <p:nvPr/>
          </p:nvSpPr>
          <p:spPr>
            <a:xfrm>
              <a:off x="8949101" y="5728801"/>
              <a:ext cx="28007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Working on this with CST sim.</a:t>
              </a:r>
              <a:endParaRPr kumimoji="1" lang="ja-JP" altLang="en-US" sz="1400" b="1" dirty="0"/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778908E-9276-E0B9-EFB1-07341689A82B}"/>
              </a:ext>
            </a:extLst>
          </p:cNvPr>
          <p:cNvSpPr/>
          <p:nvPr/>
        </p:nvSpPr>
        <p:spPr>
          <a:xfrm>
            <a:off x="889000" y="2473125"/>
            <a:ext cx="10591800" cy="249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7C2ED8F-05F8-2A87-FA68-3813A480DE28}"/>
              </a:ext>
            </a:extLst>
          </p:cNvPr>
          <p:cNvSpPr txBox="1"/>
          <p:nvPr/>
        </p:nvSpPr>
        <p:spPr>
          <a:xfrm>
            <a:off x="1149166" y="2573627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SRF circ. 1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3F8AE80-BC42-354B-6ABA-2B59A7F9D569}"/>
              </a:ext>
            </a:extLst>
          </p:cNvPr>
          <p:cNvSpPr txBox="1"/>
          <p:nvPr/>
        </p:nvSpPr>
        <p:spPr>
          <a:xfrm>
            <a:off x="4005266" y="2569194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SRF circ. 2</a:t>
            </a:r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6F12BE1-12C2-4D6B-37AD-B20AFEE33504}"/>
              </a:ext>
            </a:extLst>
          </p:cNvPr>
          <p:cNvSpPr txBox="1"/>
          <p:nvPr/>
        </p:nvSpPr>
        <p:spPr>
          <a:xfrm>
            <a:off x="6965498" y="2573627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SRF circ. 3</a:t>
            </a:r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EF7D545-F7DC-E4B8-E1DB-D80027D3D9A1}"/>
              </a:ext>
            </a:extLst>
          </p:cNvPr>
          <p:cNvSpPr txBox="1"/>
          <p:nvPr/>
        </p:nvSpPr>
        <p:spPr>
          <a:xfrm>
            <a:off x="10069153" y="2566198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SRF circ. 4</a:t>
            </a:r>
            <a:endParaRPr kumimoji="1" lang="ja-JP" altLang="en-US" dirty="0"/>
          </a:p>
        </p:txBody>
      </p:sp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C6AA0669-509E-8188-872A-2E45AD6C6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146113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F63D4642-4386-0254-1A7F-E6420268FBC0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3. RF Couplers for multi-RF feeds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4" name="コンテンツ プレースホルダー 1">
            <a:extLst>
              <a:ext uri="{FF2B5EF4-FFF2-40B4-BE49-F238E27FC236}">
                <a16:creationId xmlns:a16="http://schemas.microsoft.com/office/drawing/2014/main" id="{78C744EA-CB61-401D-41A6-32E8844FF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98" y="703374"/>
            <a:ext cx="10972800" cy="545125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Tetrodes, circulators, and RF input couplers characteristics have</a:t>
            </a: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non-negligible differences.</a:t>
            </a:r>
          </a:p>
          <a:p>
            <a:pPr algn="l"/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Leader-follower control can mitigate the effect in the amplification chain, but there is no tuning for RF input coupler and RFQ itself (with slow temperature control for resonance). </a:t>
            </a:r>
          </a:p>
          <a:p>
            <a:pPr algn="l"/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9591B6EB-213E-D3E9-4D93-FEE16C9301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7" t="79409" r="4079" b="16245"/>
          <a:stretch/>
        </p:blipFill>
        <p:spPr>
          <a:xfrm>
            <a:off x="1509017" y="4750464"/>
            <a:ext cx="5715666" cy="164481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9DBD037-1F8F-D2DB-FE34-148623076E92}"/>
              </a:ext>
            </a:extLst>
          </p:cNvPr>
          <p:cNvSpPr txBox="1"/>
          <p:nvPr/>
        </p:nvSpPr>
        <p:spPr>
          <a:xfrm>
            <a:off x="8846824" y="1745041"/>
            <a:ext cx="3342789" cy="341632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When duty cycle changed,</a:t>
            </a:r>
          </a:p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alance of the reflection</a:t>
            </a: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 moved.</a:t>
            </a:r>
          </a:p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Also for the transient in the pulse.</a:t>
            </a:r>
          </a:p>
          <a:p>
            <a:endParaRPr lang="en-US" altLang="ja-JP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Coming from 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Thermal effect ?</a:t>
            </a:r>
          </a:p>
          <a:p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Scenario 1:</a:t>
            </a:r>
          </a:p>
          <a:p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 Changing the plasma formation due to </a:t>
            </a:r>
            <a:r>
              <a:rPr lang="en-US" altLang="ja-JP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ja-JP" sz="1600" b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multipactor</a:t>
            </a:r>
            <a:r>
              <a:rPr lang="en-US" altLang="ja-JP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 effect </a:t>
            </a: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 the coupler.</a:t>
            </a:r>
          </a:p>
          <a:p>
            <a:endParaRPr lang="en-US" altLang="ja-JP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ja-JP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ja-JP" sz="1400" b="1" dirty="0">
                <a:latin typeface="Calibri" panose="020F0502020204030204" pitchFamily="34" charset="0"/>
                <a:cs typeface="Calibri" panose="020F0502020204030204" pitchFamily="34" charset="0"/>
              </a:rPr>
              <a:t> Under analysis by using CST, and testing the coupler by adding the external magnetic field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2DA8B52-9DBD-D3FD-B752-6764AAB74513}"/>
              </a:ext>
            </a:extLst>
          </p:cNvPr>
          <p:cNvGrpSpPr/>
          <p:nvPr/>
        </p:nvGrpSpPr>
        <p:grpSpPr>
          <a:xfrm>
            <a:off x="5880100" y="1745041"/>
            <a:ext cx="2896623" cy="3005915"/>
            <a:chOff x="5716131" y="1841252"/>
            <a:chExt cx="2896623" cy="300591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5510D0E1-8FEE-D37C-3182-2A00513D8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4" t="15285" r="26225" b="20950"/>
            <a:stretch/>
          </p:blipFill>
          <p:spPr>
            <a:xfrm>
              <a:off x="5716131" y="1841252"/>
              <a:ext cx="2896623" cy="1518510"/>
            </a:xfrm>
            <a:prstGeom prst="rect">
              <a:avLst/>
            </a:prstGeom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5D6ECCB1-D753-7818-156E-671C165E62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763" r="29996" b="15618"/>
            <a:stretch/>
          </p:blipFill>
          <p:spPr bwMode="auto">
            <a:xfrm>
              <a:off x="5788619" y="3363643"/>
              <a:ext cx="2703448" cy="1483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4621224-A44B-F7CF-42D4-1C477C3B25E7}"/>
              </a:ext>
            </a:extLst>
          </p:cNvPr>
          <p:cNvGrpSpPr/>
          <p:nvPr/>
        </p:nvGrpSpPr>
        <p:grpSpPr>
          <a:xfrm>
            <a:off x="2939238" y="1745041"/>
            <a:ext cx="2855930" cy="2997897"/>
            <a:chOff x="2261807" y="2126995"/>
            <a:chExt cx="3691620" cy="3800177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86D6F22C-99DA-ADF8-306B-2991D0ABA19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636" r="26532" b="15309"/>
            <a:stretch/>
          </p:blipFill>
          <p:spPr bwMode="auto">
            <a:xfrm>
              <a:off x="2370666" y="4060309"/>
              <a:ext cx="3582761" cy="1866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5D4C62CB-BF26-58CF-CF5B-55B5C952E81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85" r="26568" b="66763"/>
            <a:stretch/>
          </p:blipFill>
          <p:spPr bwMode="auto">
            <a:xfrm>
              <a:off x="2261807" y="2126995"/>
              <a:ext cx="3690708" cy="1923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8744DE5-4F1E-7EBB-693D-F13FF1C516B1}"/>
              </a:ext>
            </a:extLst>
          </p:cNvPr>
          <p:cNvSpPr txBox="1"/>
          <p:nvPr/>
        </p:nvSpPr>
        <p:spPr>
          <a:xfrm>
            <a:off x="6452854" y="1808062"/>
            <a:ext cx="1968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ja-JP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reflection</a:t>
            </a:r>
            <a:endParaRPr lang="en-US" altLang="ja-JP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Rep. rate = 10.0</a:t>
            </a:r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Hz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62E3248-48E1-FF36-449E-AB6FA7F3DACF}"/>
              </a:ext>
            </a:extLst>
          </p:cNvPr>
          <p:cNvGrpSpPr/>
          <p:nvPr/>
        </p:nvGrpSpPr>
        <p:grpSpPr>
          <a:xfrm>
            <a:off x="85146" y="1765959"/>
            <a:ext cx="2833408" cy="2973401"/>
            <a:chOff x="249889" y="1792487"/>
            <a:chExt cx="2833408" cy="2973401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BA473412-A29F-2BE0-ED77-6E737C024D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03" t="24540" r="27408" b="27839"/>
            <a:stretch/>
          </p:blipFill>
          <p:spPr>
            <a:xfrm>
              <a:off x="249889" y="1792487"/>
              <a:ext cx="2826499" cy="1518510"/>
            </a:xfrm>
            <a:prstGeom prst="rect">
              <a:avLst/>
            </a:prstGeom>
          </p:spPr>
        </p:pic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215C6A3A-96B4-45E9-A5BC-B1BE1C878EE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653" r="25541" b="15198"/>
            <a:stretch/>
          </p:blipFill>
          <p:spPr bwMode="auto">
            <a:xfrm>
              <a:off x="287866" y="3310997"/>
              <a:ext cx="2795431" cy="1454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3201D3-02FB-D26C-B96C-CC9FCE55A683}"/>
              </a:ext>
            </a:extLst>
          </p:cNvPr>
          <p:cNvSpPr txBox="1"/>
          <p:nvPr/>
        </p:nvSpPr>
        <p:spPr>
          <a:xfrm>
            <a:off x="595232" y="1852163"/>
            <a:ext cx="1851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ja-JP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reflection</a:t>
            </a:r>
            <a:endParaRPr lang="en-US" altLang="ja-JP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Rep. rate = </a:t>
            </a:r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3.3 Hz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7C3D179-6FFF-65BB-B574-D14399D9B158}"/>
              </a:ext>
            </a:extLst>
          </p:cNvPr>
          <p:cNvSpPr txBox="1"/>
          <p:nvPr/>
        </p:nvSpPr>
        <p:spPr>
          <a:xfrm>
            <a:off x="3501776" y="1826954"/>
            <a:ext cx="1851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ja-JP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reflection</a:t>
            </a:r>
            <a:endParaRPr lang="en-US" altLang="ja-JP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Rep. rate = 8.0</a:t>
            </a:r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Hz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BC602D47-B283-B921-C37D-B9D10D6603D9}"/>
              </a:ext>
            </a:extLst>
          </p:cNvPr>
          <p:cNvGrpSpPr/>
          <p:nvPr/>
        </p:nvGrpSpPr>
        <p:grpSpPr>
          <a:xfrm>
            <a:off x="862335" y="5180364"/>
            <a:ext cx="5768685" cy="1232585"/>
            <a:chOff x="694555" y="5165392"/>
            <a:chExt cx="5768685" cy="1232585"/>
          </a:xfrm>
        </p:grpSpPr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EF6C692C-5CCA-C87A-4256-A566F3E9AEAA}"/>
                </a:ext>
              </a:extLst>
            </p:cNvPr>
            <p:cNvCxnSpPr>
              <a:cxnSpLocks/>
            </p:cNvCxnSpPr>
            <p:nvPr/>
          </p:nvCxnSpPr>
          <p:spPr>
            <a:xfrm>
              <a:off x="1117600" y="5747285"/>
              <a:ext cx="3958167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フローチャート: 抜出し 21">
              <a:extLst>
                <a:ext uri="{FF2B5EF4-FFF2-40B4-BE49-F238E27FC236}">
                  <a16:creationId xmlns:a16="http://schemas.microsoft.com/office/drawing/2014/main" id="{BC0E6E2A-7AC7-BB24-AF1C-619C89D0DB19}"/>
                </a:ext>
              </a:extLst>
            </p:cNvPr>
            <p:cNvSpPr/>
            <p:nvPr/>
          </p:nvSpPr>
          <p:spPr>
            <a:xfrm rot="5400000">
              <a:off x="1536519" y="5427404"/>
              <a:ext cx="829733" cy="639763"/>
            </a:xfrm>
            <a:prstGeom prst="flowChartExtra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ローチャート: 抜出し 28">
              <a:extLst>
                <a:ext uri="{FF2B5EF4-FFF2-40B4-BE49-F238E27FC236}">
                  <a16:creationId xmlns:a16="http://schemas.microsoft.com/office/drawing/2014/main" id="{D3C6478C-0A91-8526-3636-957882846DEC}"/>
                </a:ext>
              </a:extLst>
            </p:cNvPr>
            <p:cNvSpPr/>
            <p:nvPr/>
          </p:nvSpPr>
          <p:spPr>
            <a:xfrm>
              <a:off x="3226869" y="5165392"/>
              <a:ext cx="1215148" cy="936936"/>
            </a:xfrm>
            <a:prstGeom prst="flowChartExtract">
              <a:avLst/>
            </a:prstGeom>
            <a:solidFill>
              <a:srgbClr val="DF9B0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7D319E38-60D3-867F-4CF3-9CA4818936AC}"/>
                </a:ext>
              </a:extLst>
            </p:cNvPr>
            <p:cNvCxnSpPr>
              <a:cxnSpLocks/>
            </p:cNvCxnSpPr>
            <p:nvPr/>
          </p:nvCxnSpPr>
          <p:spPr>
            <a:xfrm>
              <a:off x="4575389" y="5892708"/>
              <a:ext cx="22944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0056BEC9-685D-DA20-BEB1-0CD9EA1DB1D2}"/>
                </a:ext>
              </a:extLst>
            </p:cNvPr>
            <p:cNvCxnSpPr>
              <a:cxnSpLocks/>
            </p:cNvCxnSpPr>
            <p:nvPr/>
          </p:nvCxnSpPr>
          <p:spPr>
            <a:xfrm>
              <a:off x="4798482" y="5886357"/>
              <a:ext cx="0" cy="385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97463BFD-4BE1-A72C-694F-BBC6D44EBE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8375" y="6262064"/>
              <a:ext cx="3833282" cy="961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A9D5E9EC-1AE2-1B63-22AF-E22FDFB34D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7900" y="5956809"/>
              <a:ext cx="3175" cy="321754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4EB4AF9B-5D11-A6CA-EFCC-9BE94156C6DA}"/>
                </a:ext>
              </a:extLst>
            </p:cNvPr>
            <p:cNvSpPr/>
            <p:nvPr/>
          </p:nvSpPr>
          <p:spPr>
            <a:xfrm>
              <a:off x="773530" y="5547068"/>
              <a:ext cx="408740" cy="408740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00" dirty="0">
                <a:solidFill>
                  <a:schemeClr val="tx1"/>
                </a:solidFill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FCFE3904-D935-22E4-D0DF-E5BE5FE9DD18}"/>
                </a:ext>
              </a:extLst>
            </p:cNvPr>
            <p:cNvSpPr txBox="1"/>
            <p:nvPr/>
          </p:nvSpPr>
          <p:spPr>
            <a:xfrm>
              <a:off x="694555" y="5578008"/>
              <a:ext cx="567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LLRF</a:t>
              </a:r>
              <a:endParaRPr kumimoji="1" lang="ja-JP" alt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06A2E6E-BD5F-5864-D450-A0E9FFC37319}"/>
                </a:ext>
              </a:extLst>
            </p:cNvPr>
            <p:cNvSpPr txBox="1"/>
            <p:nvPr/>
          </p:nvSpPr>
          <p:spPr>
            <a:xfrm>
              <a:off x="1563902" y="5579121"/>
              <a:ext cx="6677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Amps</a:t>
              </a:r>
              <a:endParaRPr kumimoji="1" lang="ja-JP" alt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A5C999F9-A0AD-DA82-192D-71A52BBD7A91}"/>
                </a:ext>
              </a:extLst>
            </p:cNvPr>
            <p:cNvSpPr txBox="1"/>
            <p:nvPr/>
          </p:nvSpPr>
          <p:spPr>
            <a:xfrm>
              <a:off x="3584054" y="5617254"/>
              <a:ext cx="5007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Circ</a:t>
              </a:r>
              <a:endParaRPr kumimoji="1" lang="ja-JP" alt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四角形: 上の 2 つの角を切り取る 46">
              <a:extLst>
                <a:ext uri="{FF2B5EF4-FFF2-40B4-BE49-F238E27FC236}">
                  <a16:creationId xmlns:a16="http://schemas.microsoft.com/office/drawing/2014/main" id="{A60E884F-C1D4-DE40-AACE-E5556520C524}"/>
                </a:ext>
              </a:extLst>
            </p:cNvPr>
            <p:cNvSpPr/>
            <p:nvPr/>
          </p:nvSpPr>
          <p:spPr>
            <a:xfrm rot="5400000">
              <a:off x="5159175" y="5510749"/>
              <a:ext cx="306256" cy="473073"/>
            </a:xfrm>
            <a:prstGeom prst="snip2SameRect">
              <a:avLst>
                <a:gd name="adj1" fmla="val 41548"/>
                <a:gd name="adj2" fmla="val 0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1DB8CF0A-5C80-2CE3-F870-9520E33AA87D}"/>
                </a:ext>
              </a:extLst>
            </p:cNvPr>
            <p:cNvSpPr/>
            <p:nvPr/>
          </p:nvSpPr>
          <p:spPr>
            <a:xfrm>
              <a:off x="5548840" y="5483577"/>
              <a:ext cx="914400" cy="91440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ローチャート: 論理積ゲート 48">
              <a:extLst>
                <a:ext uri="{FF2B5EF4-FFF2-40B4-BE49-F238E27FC236}">
                  <a16:creationId xmlns:a16="http://schemas.microsoft.com/office/drawing/2014/main" id="{966B73CE-8608-82CD-195E-2209DA1274C2}"/>
                </a:ext>
              </a:extLst>
            </p:cNvPr>
            <p:cNvSpPr/>
            <p:nvPr/>
          </p:nvSpPr>
          <p:spPr>
            <a:xfrm rot="5400000">
              <a:off x="5853967" y="5598877"/>
              <a:ext cx="293682" cy="117157"/>
            </a:xfrm>
            <a:prstGeom prst="flowChartDelay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ローチャート: 論理積ゲート 49">
              <a:extLst>
                <a:ext uri="{FF2B5EF4-FFF2-40B4-BE49-F238E27FC236}">
                  <a16:creationId xmlns:a16="http://schemas.microsoft.com/office/drawing/2014/main" id="{0D0A76DE-ECC5-D20E-FC2F-C0D45C904426}"/>
                </a:ext>
              </a:extLst>
            </p:cNvPr>
            <p:cNvSpPr/>
            <p:nvPr/>
          </p:nvSpPr>
          <p:spPr>
            <a:xfrm rot="16200000">
              <a:off x="5864326" y="6161877"/>
              <a:ext cx="293682" cy="117157"/>
            </a:xfrm>
            <a:prstGeom prst="flowChartDelay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ローチャート: 論理積ゲート 50">
              <a:extLst>
                <a:ext uri="{FF2B5EF4-FFF2-40B4-BE49-F238E27FC236}">
                  <a16:creationId xmlns:a16="http://schemas.microsoft.com/office/drawing/2014/main" id="{EED45F4F-0DC5-520C-4938-8E34DFEFBF27}"/>
                </a:ext>
              </a:extLst>
            </p:cNvPr>
            <p:cNvSpPr/>
            <p:nvPr/>
          </p:nvSpPr>
          <p:spPr>
            <a:xfrm>
              <a:off x="5587715" y="5882629"/>
              <a:ext cx="293682" cy="117157"/>
            </a:xfrm>
            <a:prstGeom prst="flowChartDelay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ローチャート: 論理積ゲート 51">
              <a:extLst>
                <a:ext uri="{FF2B5EF4-FFF2-40B4-BE49-F238E27FC236}">
                  <a16:creationId xmlns:a16="http://schemas.microsoft.com/office/drawing/2014/main" id="{4C6A4037-B625-E0E5-F318-9B0A03F18338}"/>
                </a:ext>
              </a:extLst>
            </p:cNvPr>
            <p:cNvSpPr/>
            <p:nvPr/>
          </p:nvSpPr>
          <p:spPr>
            <a:xfrm rot="10800000">
              <a:off x="6126929" y="5882198"/>
              <a:ext cx="293682" cy="117157"/>
            </a:xfrm>
            <a:prstGeom prst="flowChartDelay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矢印: 折線 53">
            <a:extLst>
              <a:ext uri="{FF2B5EF4-FFF2-40B4-BE49-F238E27FC236}">
                <a16:creationId xmlns:a16="http://schemas.microsoft.com/office/drawing/2014/main" id="{B475B90A-EFDA-A1BC-FA1E-5DDF317F79B0}"/>
              </a:ext>
            </a:extLst>
          </p:cNvPr>
          <p:cNvSpPr/>
          <p:nvPr/>
        </p:nvSpPr>
        <p:spPr>
          <a:xfrm rot="5400000">
            <a:off x="3879146" y="4659988"/>
            <a:ext cx="674592" cy="1429333"/>
          </a:xfrm>
          <a:prstGeom prst="bentArrow">
            <a:avLst>
              <a:gd name="adj1" fmla="val 6794"/>
              <a:gd name="adj2" fmla="val 11450"/>
              <a:gd name="adj3" fmla="val 15637"/>
              <a:gd name="adj4" fmla="val 25544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6AA78CA-8A07-170A-0B27-C27C5DDE8950}"/>
              </a:ext>
            </a:extLst>
          </p:cNvPr>
          <p:cNvSpPr txBox="1"/>
          <p:nvPr/>
        </p:nvSpPr>
        <p:spPr>
          <a:xfrm>
            <a:off x="17922" y="4923393"/>
            <a:ext cx="5862178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Control (calibration) point of slaves for feed powers.</a:t>
            </a:r>
          </a:p>
          <a:p>
            <a:r>
              <a:rPr lang="ja-JP" alt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Does RFQ-beam interaction drive the fluctuation of PSs?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43164BE-5049-C6B2-875F-58D06624EC57}"/>
              </a:ext>
            </a:extLst>
          </p:cNvPr>
          <p:cNvSpPr txBox="1"/>
          <p:nvPr/>
        </p:nvSpPr>
        <p:spPr>
          <a:xfrm>
            <a:off x="6669895" y="5190657"/>
            <a:ext cx="5359731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Then, how about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Circulator compensation curves?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power for standing waves in the line?</a:t>
            </a:r>
          </a:p>
        </p:txBody>
      </p:sp>
      <p:sp>
        <p:nvSpPr>
          <p:cNvPr id="8" name="날짜 개체 틀 2">
            <a:extLst>
              <a:ext uri="{FF2B5EF4-FFF2-40B4-BE49-F238E27FC236}">
                <a16:creationId xmlns:a16="http://schemas.microsoft.com/office/drawing/2014/main" id="{558241FB-0EF7-4719-86A4-EE765DF922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B1C9FDA-DB0F-FECE-403E-DD773E31F9AB}"/>
              </a:ext>
            </a:extLst>
          </p:cNvPr>
          <p:cNvSpPr txBox="1"/>
          <p:nvPr/>
        </p:nvSpPr>
        <p:spPr>
          <a:xfrm>
            <a:off x="9536308" y="4123124"/>
            <a:ext cx="2629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</a:rPr>
              <a:t>Affected</a:t>
            </a:r>
            <a:r>
              <a:rPr kumimoji="1" lang="en-US" altLang="ja-JP" sz="1400" b="1" dirty="0">
                <a:solidFill>
                  <a:srgbClr val="FF0000"/>
                </a:solidFill>
              </a:rPr>
              <a:t> </a:t>
            </a:r>
            <a:r>
              <a:rPr lang="en-US" altLang="ja-JP" sz="1400" b="1" dirty="0">
                <a:solidFill>
                  <a:srgbClr val="FF0000"/>
                </a:solidFill>
              </a:rPr>
              <a:t>by </a:t>
            </a:r>
            <a:r>
              <a:rPr lang="en-US" altLang="ja-JP" sz="1400" b="1" dirty="0" err="1">
                <a:solidFill>
                  <a:srgbClr val="FF0000"/>
                </a:solidFill>
              </a:rPr>
              <a:t>Fwd</a:t>
            </a:r>
            <a:r>
              <a:rPr lang="en-US" altLang="ja-JP" sz="1400" b="1" dirty="0">
                <a:solidFill>
                  <a:srgbClr val="FF0000"/>
                </a:solidFill>
              </a:rPr>
              <a:t>/Rev power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F364DCAA-CE86-6EF5-F939-814E0E724091}"/>
              </a:ext>
            </a:extLst>
          </p:cNvPr>
          <p:cNvCxnSpPr>
            <a:cxnSpLocks/>
          </p:cNvCxnSpPr>
          <p:nvPr/>
        </p:nvCxnSpPr>
        <p:spPr>
          <a:xfrm>
            <a:off x="10346266" y="3865034"/>
            <a:ext cx="0" cy="2580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B74E41-CA1E-D177-3863-A7A332FF7B31}"/>
              </a:ext>
            </a:extLst>
          </p:cNvPr>
          <p:cNvSpPr txBox="1"/>
          <p:nvPr/>
        </p:nvSpPr>
        <p:spPr>
          <a:xfrm>
            <a:off x="6781446" y="6092370"/>
            <a:ext cx="530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ja-JP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couplers should have the same cond. for any DC.</a:t>
            </a:r>
            <a:endParaRPr kumimoji="1" lang="ja-JP" alt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911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6962B00B-86BB-D711-FF3C-E3F1945B3D9E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4. Challenges for the amps.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4" name="コンテンツ プレースホルダー 1">
            <a:extLst>
              <a:ext uri="{FF2B5EF4-FFF2-40B4-BE49-F238E27FC236}">
                <a16:creationId xmlns:a16="http://schemas.microsoft.com/office/drawing/2014/main" id="{BAAA4171-AB0A-3584-CC3A-DC600D013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97" y="4002401"/>
            <a:ext cx="4004733" cy="349444"/>
          </a:xfrm>
        </p:spPr>
        <p:txBody>
          <a:bodyPr>
            <a:normAutofit/>
          </a:bodyPr>
          <a:lstStyle/>
          <a:p>
            <a:pPr algn="l"/>
            <a:r>
              <a:rPr lang="en-US" altLang="ja-JP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1" lang="en-US" altLang="ja-JP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esponse speed for each</a:t>
            </a:r>
            <a:r>
              <a:rPr lang="en-US" altLang="ja-JP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power supply</a:t>
            </a:r>
          </a:p>
          <a:p>
            <a:pPr algn="l"/>
            <a:endParaRPr kumimoji="1" lang="en-US" altLang="ja-JP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kumimoji="1" lang="ja-JP" alt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図 4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8283F000-F2F2-A424-1F1E-13C8E2E212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" t="16728" r="4907" b="11667"/>
          <a:stretch/>
        </p:blipFill>
        <p:spPr>
          <a:xfrm>
            <a:off x="161998" y="4370720"/>
            <a:ext cx="4004733" cy="2120261"/>
          </a:xfrm>
          <a:prstGeom prst="rect">
            <a:avLst/>
          </a:prstGeom>
        </p:spPr>
      </p:pic>
      <p:sp>
        <p:nvSpPr>
          <p:cNvPr id="6" name="날짜 개체 틀 2">
            <a:extLst>
              <a:ext uri="{FF2B5EF4-FFF2-40B4-BE49-F238E27FC236}">
                <a16:creationId xmlns:a16="http://schemas.microsoft.com/office/drawing/2014/main" id="{D7189419-6203-4CB2-F43B-93044F2C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8DAE3AC-B569-9463-C7FB-DD0AC640E51E}"/>
              </a:ext>
            </a:extLst>
          </p:cNvPr>
          <p:cNvCxnSpPr>
            <a:cxnSpLocks/>
          </p:cNvCxnSpPr>
          <p:nvPr/>
        </p:nvCxnSpPr>
        <p:spPr>
          <a:xfrm>
            <a:off x="1736521" y="4479721"/>
            <a:ext cx="0" cy="1468073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F6A79A0-5B13-BA8C-A246-58E8ECD433C9}"/>
              </a:ext>
            </a:extLst>
          </p:cNvPr>
          <p:cNvCxnSpPr>
            <a:cxnSpLocks/>
          </p:cNvCxnSpPr>
          <p:nvPr/>
        </p:nvCxnSpPr>
        <p:spPr>
          <a:xfrm>
            <a:off x="2132202" y="4479721"/>
            <a:ext cx="0" cy="1468073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843ABE7D-6913-99FA-E6EC-E76B97632955}"/>
              </a:ext>
            </a:extLst>
          </p:cNvPr>
          <p:cNvCxnSpPr>
            <a:cxnSpLocks/>
          </p:cNvCxnSpPr>
          <p:nvPr/>
        </p:nvCxnSpPr>
        <p:spPr>
          <a:xfrm>
            <a:off x="1736521" y="5897461"/>
            <a:ext cx="395681" cy="0"/>
          </a:xfrm>
          <a:prstGeom prst="straightConnector1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コンテンツ プレースホルダー 1">
            <a:extLst>
              <a:ext uri="{FF2B5EF4-FFF2-40B4-BE49-F238E27FC236}">
                <a16:creationId xmlns:a16="http://schemas.microsoft.com/office/drawing/2014/main" id="{7402120B-F29B-8FC9-4DEE-77E7F7CE4F75}"/>
              </a:ext>
            </a:extLst>
          </p:cNvPr>
          <p:cNvSpPr txBox="1">
            <a:spLocks/>
          </p:cNvSpPr>
          <p:nvPr/>
        </p:nvSpPr>
        <p:spPr>
          <a:xfrm>
            <a:off x="470216" y="4384567"/>
            <a:ext cx="4227619" cy="23660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>
                <a:solidFill>
                  <a:schemeClr val="bg1"/>
                </a:solidFill>
                <a:highlight>
                  <a:srgbClr val="00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Voltage applied to the anode electrode of the 1</a:t>
            </a:r>
            <a:r>
              <a:rPr lang="en-US" altLang="ja-JP" sz="1800" b="1" baseline="30000" dirty="0">
                <a:solidFill>
                  <a:schemeClr val="bg1"/>
                </a:solidFill>
                <a:highlight>
                  <a:srgbClr val="00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ja-JP" sz="1800" b="1" dirty="0">
                <a:solidFill>
                  <a:schemeClr val="bg1"/>
                </a:solidFill>
                <a:highlight>
                  <a:srgbClr val="00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tetrode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F4BD5DB-1675-6734-B1F7-BB1CBAB720B2}"/>
              </a:ext>
            </a:extLst>
          </p:cNvPr>
          <p:cNvSpPr txBox="1"/>
          <p:nvPr/>
        </p:nvSpPr>
        <p:spPr>
          <a:xfrm>
            <a:off x="4202885" y="4450359"/>
            <a:ext cx="48656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system is designed for the long pulse stability</a:t>
            </a:r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 pulse or fast response is not good for the system.</a:t>
            </a:r>
          </a:p>
          <a:p>
            <a:endParaRPr lang="en-US" altLang="ja-JP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Required rest time for the pulse operation &gt; 4ms.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54DCCF6-6182-0C15-B8CF-ABBA97CD4764}"/>
              </a:ext>
            </a:extLst>
          </p:cNvPr>
          <p:cNvSpPr txBox="1"/>
          <p:nvPr/>
        </p:nvSpPr>
        <p:spPr>
          <a:xfrm>
            <a:off x="803583" y="5537571"/>
            <a:ext cx="834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start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B50A9CD-BF25-C95E-46AB-6F57F0BEB0F6}"/>
              </a:ext>
            </a:extLst>
          </p:cNvPr>
          <p:cNvCxnSpPr>
            <a:cxnSpLocks/>
          </p:cNvCxnSpPr>
          <p:nvPr/>
        </p:nvCxnSpPr>
        <p:spPr>
          <a:xfrm flipV="1">
            <a:off x="1433240" y="5339938"/>
            <a:ext cx="267127" cy="259886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F753D400-5375-0D18-BC97-844AE781389B}"/>
              </a:ext>
            </a:extLst>
          </p:cNvPr>
          <p:cNvCxnSpPr>
            <a:cxnSpLocks/>
          </p:cNvCxnSpPr>
          <p:nvPr/>
        </p:nvCxnSpPr>
        <p:spPr>
          <a:xfrm flipH="1" flipV="1">
            <a:off x="2497200" y="5377235"/>
            <a:ext cx="204055" cy="35664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E663856-A4A1-1D44-F94C-B1855BCB9EAF}"/>
              </a:ext>
            </a:extLst>
          </p:cNvPr>
          <p:cNvSpPr txBox="1"/>
          <p:nvPr/>
        </p:nvSpPr>
        <p:spPr>
          <a:xfrm>
            <a:off x="1680179" y="5834366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4ms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8E09418-A60C-9206-AB0B-A2F5ED85B4D3}"/>
              </a:ext>
            </a:extLst>
          </p:cNvPr>
          <p:cNvSpPr txBox="1"/>
          <p:nvPr/>
        </p:nvSpPr>
        <p:spPr>
          <a:xfrm>
            <a:off x="2518280" y="5706848"/>
            <a:ext cx="810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stop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0509F74-AB11-3A29-B225-E213A44B60D8}"/>
              </a:ext>
            </a:extLst>
          </p:cNvPr>
          <p:cNvSpPr txBox="1"/>
          <p:nvPr/>
        </p:nvSpPr>
        <p:spPr>
          <a:xfrm>
            <a:off x="4265273" y="5688815"/>
            <a:ext cx="7611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</a:t>
            </a:r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struggled especially for the 1-2ms length.</a:t>
            </a:r>
          </a:p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(short pulse is sometimes required for startup, phasing, and destructive measurement.)</a:t>
            </a:r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ja-JP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1" name="コンテンツ プレースホルダー 1">
            <a:extLst>
              <a:ext uri="{FF2B5EF4-FFF2-40B4-BE49-F238E27FC236}">
                <a16:creationId xmlns:a16="http://schemas.microsoft.com/office/drawing/2014/main" id="{FDF3BD06-D69C-7752-ACBA-BB5CC836600B}"/>
              </a:ext>
            </a:extLst>
          </p:cNvPr>
          <p:cNvSpPr txBox="1">
            <a:spLocks/>
          </p:cNvSpPr>
          <p:nvPr/>
        </p:nvSpPr>
        <p:spPr>
          <a:xfrm>
            <a:off x="161997" y="635286"/>
            <a:ext cx="7769794" cy="3494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Noise environment of the measuring box for the anode electrode (protection system)</a:t>
            </a:r>
            <a:endParaRPr lang="ja-JP" alt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図 32" descr="自転車, コンピュータ, ラック, エンジン が含まれている画像&#10;&#10;自動的に生成された説明">
            <a:extLst>
              <a:ext uri="{FF2B5EF4-FFF2-40B4-BE49-F238E27FC236}">
                <a16:creationId xmlns:a16="http://schemas.microsoft.com/office/drawing/2014/main" id="{540C91B5-912B-2266-CD75-CC3D262AD6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85" y="975450"/>
            <a:ext cx="3515737" cy="2636803"/>
          </a:xfrm>
          <a:prstGeom prst="rect">
            <a:avLst/>
          </a:prstGeom>
        </p:spPr>
      </p:pic>
      <p:pic>
        <p:nvPicPr>
          <p:cNvPr id="35" name="図 34" descr="屋内, エンジン, 座る, バイク が含まれている画像&#10;&#10;自動的に生成された説明">
            <a:extLst>
              <a:ext uri="{FF2B5EF4-FFF2-40B4-BE49-F238E27FC236}">
                <a16:creationId xmlns:a16="http://schemas.microsoft.com/office/drawing/2014/main" id="{5D115231-D38E-75A1-0ABD-75893B89D2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228" y="976588"/>
            <a:ext cx="1976808" cy="2635744"/>
          </a:xfrm>
          <a:prstGeom prst="rect">
            <a:avLst/>
          </a:prstGeom>
        </p:spPr>
      </p:pic>
      <p:sp>
        <p:nvSpPr>
          <p:cNvPr id="36" name="楕円 35">
            <a:extLst>
              <a:ext uri="{FF2B5EF4-FFF2-40B4-BE49-F238E27FC236}">
                <a16:creationId xmlns:a16="http://schemas.microsoft.com/office/drawing/2014/main" id="{00CD0B8B-AB86-3D94-A48A-DF95FCD25EF3}"/>
              </a:ext>
            </a:extLst>
          </p:cNvPr>
          <p:cNvSpPr/>
          <p:nvPr/>
        </p:nvSpPr>
        <p:spPr>
          <a:xfrm>
            <a:off x="1700367" y="2726422"/>
            <a:ext cx="552077" cy="885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矢印: 右 36">
            <a:extLst>
              <a:ext uri="{FF2B5EF4-FFF2-40B4-BE49-F238E27FC236}">
                <a16:creationId xmlns:a16="http://schemas.microsoft.com/office/drawing/2014/main" id="{62F5DAB6-6C37-51BE-CEAC-B812783833B0}"/>
              </a:ext>
            </a:extLst>
          </p:cNvPr>
          <p:cNvSpPr/>
          <p:nvPr/>
        </p:nvSpPr>
        <p:spPr>
          <a:xfrm rot="20818517">
            <a:off x="2269786" y="2593402"/>
            <a:ext cx="1645268" cy="4112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1C22F58-CE1E-CB01-3FA2-5B613EBB568F}"/>
              </a:ext>
            </a:extLst>
          </p:cNvPr>
          <p:cNvSpPr txBox="1"/>
          <p:nvPr/>
        </p:nvSpPr>
        <p:spPr>
          <a:xfrm>
            <a:off x="6129556" y="942728"/>
            <a:ext cx="602189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We are fighting to the fake/unnecessary interlock triggered here.</a:t>
            </a:r>
          </a:p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Causes are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Design of the circuit of the measuring part.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Noise environment of the module.</a:t>
            </a:r>
          </a:p>
          <a:p>
            <a:endParaRPr lang="en-US" altLang="ja-JP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Especially for the second one, it looks related with the grounding / electrical condition of the building.</a:t>
            </a:r>
          </a:p>
          <a:p>
            <a:endParaRPr lang="en-US" altLang="ja-JP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39" name="Picture 1">
            <a:extLst>
              <a:ext uri="{FF2B5EF4-FFF2-40B4-BE49-F238E27FC236}">
                <a16:creationId xmlns:a16="http://schemas.microsoft.com/office/drawing/2014/main" id="{426DE73A-8711-5554-391F-47F7FB3BD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7937" y="2793906"/>
            <a:ext cx="2686929" cy="150125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79F9250-C5A0-3453-A8B2-A11C078885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82"/>
          <a:stretch/>
        </p:blipFill>
        <p:spPr bwMode="auto">
          <a:xfrm>
            <a:off x="6212875" y="2973170"/>
            <a:ext cx="2936352" cy="131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0F528C1-24C0-BB66-2C49-EC3E72632BE1}"/>
              </a:ext>
            </a:extLst>
          </p:cNvPr>
          <p:cNvSpPr txBox="1"/>
          <p:nvPr/>
        </p:nvSpPr>
        <p:spPr>
          <a:xfrm>
            <a:off x="6635730" y="3135291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noise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DD6E4C0-3E59-2BE5-2349-4B74EF0186F4}"/>
              </a:ext>
            </a:extLst>
          </p:cNvPr>
          <p:cNvSpPr txBox="1"/>
          <p:nvPr/>
        </p:nvSpPr>
        <p:spPr>
          <a:xfrm>
            <a:off x="7600594" y="3673899"/>
            <a:ext cx="1181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Switching noise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21016B7-11B8-8B27-10A8-9EBF2BC400ED}"/>
              </a:ext>
            </a:extLst>
          </p:cNvPr>
          <p:cNvSpPr txBox="1"/>
          <p:nvPr/>
        </p:nvSpPr>
        <p:spPr>
          <a:xfrm>
            <a:off x="10662131" y="2793906"/>
            <a:ext cx="1514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 for remake PCBs</a:t>
            </a:r>
            <a:endParaRPr kumimoji="1" lang="en-US" altLang="ja-JP" sz="1200" b="1" dirty="0"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4F4480D2-4593-EE7C-589E-261F59AEE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526" y="4320476"/>
            <a:ext cx="2686928" cy="147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AF3BD28-0981-F0EE-52B7-4E5F94EE93AD}"/>
              </a:ext>
            </a:extLst>
          </p:cNvPr>
          <p:cNvSpPr txBox="1"/>
          <p:nvPr/>
        </p:nvSpPr>
        <p:spPr>
          <a:xfrm>
            <a:off x="10758760" y="5008216"/>
            <a:ext cx="123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Spike noise</a:t>
            </a:r>
          </a:p>
          <a:p>
            <a:r>
              <a:rPr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1"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rom the ground</a:t>
            </a:r>
          </a:p>
        </p:txBody>
      </p:sp>
    </p:spTree>
    <p:extLst>
      <p:ext uri="{BB962C8B-B14F-4D97-AF65-F5344CB8AC3E}">
        <p14:creationId xmlns:p14="http://schemas.microsoft.com/office/powerpoint/2010/main" val="3825413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88ED0F29-5382-6FE2-8107-4616149F399B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62500" lnSpcReduction="20000"/>
          </a:bodyPr>
          <a:lstStyle/>
          <a:p>
            <a:r>
              <a:rPr lang="es-E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Ex. Difficulty for the on-site maintenance</a:t>
            </a:r>
          </a:p>
        </p:txBody>
      </p:sp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196BB177-CA83-2FA7-3EE7-AD18F63085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sp>
        <p:nvSpPr>
          <p:cNvPr id="6" name="コンテンツ プレースホルダー 1">
            <a:extLst>
              <a:ext uri="{FF2B5EF4-FFF2-40B4-BE49-F238E27FC236}">
                <a16:creationId xmlns:a16="http://schemas.microsoft.com/office/drawing/2014/main" id="{AEF764A4-6DCA-1973-DD1F-E7B31A21F832}"/>
              </a:ext>
            </a:extLst>
          </p:cNvPr>
          <p:cNvSpPr txBox="1">
            <a:spLocks/>
          </p:cNvSpPr>
          <p:nvPr/>
        </p:nvSpPr>
        <p:spPr>
          <a:xfrm>
            <a:off x="128440" y="689814"/>
            <a:ext cx="11876205" cy="44220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International project team is also challenging point.</a:t>
            </a:r>
          </a:p>
          <a:p>
            <a:pPr algn="l"/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Especially,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Spare parts/unit procurement</a:t>
            </a:r>
          </a:p>
          <a:p>
            <a:pPr marL="342900" indent="-342900" algn="l">
              <a:buFont typeface="+mj-lt"/>
              <a:buAutoNum type="arabicPeriod"/>
            </a:pPr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Difference of the standard specification</a:t>
            </a:r>
          </a:p>
          <a:p>
            <a:pPr marL="342900" indent="-342900" algn="l">
              <a:buFont typeface="+mj-lt"/>
              <a:buAutoNum type="arabicPeriod"/>
            </a:pPr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Mismatch of the electrical environment (partially due to the law)</a:t>
            </a:r>
          </a:p>
          <a:p>
            <a:pPr algn="l"/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/>
            <a:endParaRPr lang="en-US" altLang="ja-JP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DD4A75-6FCB-9677-11B5-6ED99EB49EAD}"/>
              </a:ext>
            </a:extLst>
          </p:cNvPr>
          <p:cNvSpPr txBox="1"/>
          <p:nvPr/>
        </p:nvSpPr>
        <p:spPr>
          <a:xfrm>
            <a:off x="615193" y="1610648"/>
            <a:ext cx="86103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Most of components are developed in EU facilities as the in-kind contribution.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always start from finding some agent in Japan.</a:t>
            </a:r>
          </a:p>
          <a:p>
            <a:r>
              <a:rPr lang="en-US" altLang="ja-JP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</a:t>
            </a:r>
            <a:r>
              <a:rPr lang="en-US" altLang="ja-JP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Now the situation is improved. F4E procures some parts, that is difficult to get in Japan.</a:t>
            </a:r>
            <a:endParaRPr kumimoji="1" lang="ja-JP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C4672BA-A4C9-719C-BBC4-E747F41C3A42}"/>
              </a:ext>
            </a:extLst>
          </p:cNvPr>
          <p:cNvSpPr txBox="1"/>
          <p:nvPr/>
        </p:nvSpPr>
        <p:spPr>
          <a:xfrm>
            <a:off x="615193" y="2890391"/>
            <a:ext cx="69494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Based on the agreement, infrastructure is prepared by QST, Japan.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Each component manufactured or purchased in EU, JP, and sometime the 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On-site team is the responsible of the machine integration.</a:t>
            </a:r>
          </a:p>
          <a:p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We need to prepare numerous tools variation for the maintenance.</a:t>
            </a:r>
            <a:endParaRPr lang="en-US" altLang="ja-JP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21980A6-8776-362D-5EF9-92BD5341B4CA}"/>
              </a:ext>
            </a:extLst>
          </p:cNvPr>
          <p:cNvSpPr txBox="1"/>
          <p:nvPr/>
        </p:nvSpPr>
        <p:spPr>
          <a:xfrm>
            <a:off x="615193" y="4416355"/>
            <a:ext cx="85064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Building had been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 constructed and electric line was configured based on </a:t>
            </a:r>
            <a:r>
              <a:rPr lang="en-US" altLang="ja-JP" sz="1600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Japanese standard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Modules are designed and developed for </a:t>
            </a:r>
            <a:r>
              <a:rPr lang="en-US" altLang="ja-JP" sz="1600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EU standard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 and</a:t>
            </a:r>
            <a:r>
              <a:rPr lang="en-US" altLang="ja-JP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tested in the EU facilities.</a:t>
            </a:r>
          </a:p>
          <a:p>
            <a:r>
              <a:rPr kumimoji="1"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1" lang="en-US" altLang="ja-JP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T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ransitions or modifications are between them.</a:t>
            </a:r>
            <a:endParaRPr kumimoji="1" lang="en-US" altLang="ja-JP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 </a:t>
            </a:r>
            <a:r>
              <a:rPr kumimoji="1" lang="en-US" altLang="ja-JP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At least, modules could not work as expected without onsite treatments.</a:t>
            </a:r>
            <a:endParaRPr kumimoji="1" lang="ja-JP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97AB3A5-39C8-31E3-E689-52AA9267FF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91"/>
          <a:stretch/>
        </p:blipFill>
        <p:spPr bwMode="auto">
          <a:xfrm>
            <a:off x="9193184" y="4979144"/>
            <a:ext cx="2914554" cy="146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135B4F2-5372-89F2-A0C2-4E056E0706C8}"/>
              </a:ext>
            </a:extLst>
          </p:cNvPr>
          <p:cNvSpPr txBox="1"/>
          <p:nvPr/>
        </p:nvSpPr>
        <p:spPr>
          <a:xfrm>
            <a:off x="9680621" y="6018047"/>
            <a:ext cx="2242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noise on a cooling tube</a:t>
            </a:r>
          </a:p>
          <a:p>
            <a:r>
              <a:rPr kumimoji="1"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(current probe </a:t>
            </a:r>
            <a:r>
              <a:rPr kumimoji="1"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oscilloscope</a:t>
            </a:r>
            <a:r>
              <a:rPr kumimoji="1"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F583B136-C3D5-F170-3295-6FE93B867C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" t="10531" r="5028"/>
          <a:stretch/>
        </p:blipFill>
        <p:spPr bwMode="auto">
          <a:xfrm>
            <a:off x="9193533" y="3261468"/>
            <a:ext cx="2931020" cy="160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074D66E-1711-8FB5-27C4-E0F0C6155A8C}"/>
              </a:ext>
            </a:extLst>
          </p:cNvPr>
          <p:cNvSpPr txBox="1"/>
          <p:nvPr/>
        </p:nvSpPr>
        <p:spPr>
          <a:xfrm>
            <a:off x="9147722" y="2772701"/>
            <a:ext cx="2581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Signal of the electrodes of a tetrode</a:t>
            </a:r>
          </a:p>
          <a:p>
            <a:r>
              <a:rPr kumimoji="1"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(1000:1 probes </a:t>
            </a:r>
            <a:r>
              <a:rPr kumimoji="1"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oscilloscope</a:t>
            </a:r>
            <a:r>
              <a:rPr kumimoji="1"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D96E54C-F364-7BAC-BFDB-DE8999EC12AE}"/>
              </a:ext>
            </a:extLst>
          </p:cNvPr>
          <p:cNvSpPr/>
          <p:nvPr/>
        </p:nvSpPr>
        <p:spPr>
          <a:xfrm>
            <a:off x="9075313" y="2674513"/>
            <a:ext cx="3105847" cy="383790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DFE6C62-A1FB-2E77-5CA0-3619EEFCD525}"/>
              </a:ext>
            </a:extLst>
          </p:cNvPr>
          <p:cNvSpPr txBox="1"/>
          <p:nvPr/>
        </p:nvSpPr>
        <p:spPr>
          <a:xfrm>
            <a:off x="1592618" y="5997448"/>
            <a:ext cx="7034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Making tough and steady effort</a:t>
            </a: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only way to remove the noise!</a:t>
            </a:r>
            <a:endParaRPr kumimoji="1" lang="ja-JP" alt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矢印: 折線 27">
            <a:extLst>
              <a:ext uri="{FF2B5EF4-FFF2-40B4-BE49-F238E27FC236}">
                <a16:creationId xmlns:a16="http://schemas.microsoft.com/office/drawing/2014/main" id="{919CCB78-EF83-83E8-D86F-1335A8007DB0}"/>
              </a:ext>
            </a:extLst>
          </p:cNvPr>
          <p:cNvSpPr/>
          <p:nvPr/>
        </p:nvSpPr>
        <p:spPr>
          <a:xfrm flipV="1">
            <a:off x="6800045" y="5452843"/>
            <a:ext cx="2229458" cy="342965"/>
          </a:xfrm>
          <a:prstGeom prst="bentArrow">
            <a:avLst>
              <a:gd name="adj1" fmla="val 10637"/>
              <a:gd name="adj2" fmla="val 17220"/>
              <a:gd name="adj3" fmla="val 32182"/>
              <a:gd name="adj4" fmla="val 43750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4B3CD8D-D1DF-AF58-085D-E90009ECC5EE}"/>
              </a:ext>
            </a:extLst>
          </p:cNvPr>
          <p:cNvSpPr txBox="1"/>
          <p:nvPr/>
        </p:nvSpPr>
        <p:spPr>
          <a:xfrm>
            <a:off x="7797749" y="5673927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Noise check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5113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B13BCCA2-B0AF-E634-AE7D-D535C56581DE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Outline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graphicFrame>
        <p:nvGraphicFramePr>
          <p:cNvPr id="4" name="Diagram 9">
            <a:extLst>
              <a:ext uri="{FF2B5EF4-FFF2-40B4-BE49-F238E27FC236}">
                <a16:creationId xmlns:a16="http://schemas.microsoft.com/office/drawing/2014/main" id="{11994A59-968B-5F26-7C0D-740123299E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476667"/>
              </p:ext>
            </p:extLst>
          </p:nvPr>
        </p:nvGraphicFramePr>
        <p:xfrm>
          <a:off x="1669714" y="1124744"/>
          <a:ext cx="874676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95F2ECDF-BFE4-618A-DFFD-3D1717C5E0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1984555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DFD40F1-172A-C55A-F64F-155486340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809" y="810173"/>
            <a:ext cx="11284591" cy="5505920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challenges to improve the isolation: 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 resonances will be aligned.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 </a:t>
            </a:r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 current driver will be replaced and LLRF will control the it.</a:t>
            </a:r>
          </a:p>
          <a:p>
            <a:pPr algn="l"/>
            <a:r>
              <a:rPr kumimoji="1"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unstable or noise in the RF electronics: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Detect</a:t>
            </a:r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ing the source of noise and seal/damp them.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analys</a:t>
            </a:r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for the whole RF amplification circuit.</a:t>
            </a:r>
            <a:endParaRPr kumimoji="1" lang="en-US" altLang="ja-JP" sz="2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kumimoji="1"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tetrode system stability including a part of above topics: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system will be replaced to the full solid-state amps. (under development.)</a:t>
            </a:r>
          </a:p>
          <a:p>
            <a:pPr algn="l"/>
            <a:endParaRPr kumimoji="1" lang="en-US" altLang="ja-JP" sz="32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other related actions: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RFQ coupler will be replaced to the different type </a:t>
            </a: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now testing.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Quick recovery system (linked to </a:t>
            </a:r>
            <a:r>
              <a:rPr kumimoji="1" lang="en-US" altLang="ja-JP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LIPAc</a:t>
            </a: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MPS) </a:t>
            </a: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under</a:t>
            </a:r>
            <a:r>
              <a:rPr kumimoji="1"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discussion.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Smart DC operation system </a:t>
            </a:r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under discussion.</a:t>
            </a:r>
            <a:endParaRPr kumimoji="1" lang="en-US" altLang="ja-JP" sz="20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kumimoji="1" lang="ja-JP" altLang="en-US" sz="3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uadroTexto 5">
            <a:extLst>
              <a:ext uri="{FF2B5EF4-FFF2-40B4-BE49-F238E27FC236}">
                <a16:creationId xmlns:a16="http://schemas.microsoft.com/office/drawing/2014/main" id="{B10BFC00-1B71-0939-86AA-D69ADECB8C11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s-E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Future plans/ideas for improvements</a:t>
            </a:r>
          </a:p>
        </p:txBody>
      </p:sp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676BDCD0-096B-3478-E0E2-CD8AE6D599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2626057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57D9C30-F994-D80F-EC8F-4C972E205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803" y="894220"/>
            <a:ext cx="11809092" cy="540432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kumimoji="1"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</a:t>
            </a:r>
            <a:r>
              <a:rPr kumimoji="1" lang="en-US" altLang="ja-JP" sz="2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LIPAc</a:t>
            </a:r>
            <a:r>
              <a:rPr kumimoji="1"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team studies the RF system for high </a:t>
            </a:r>
            <a:r>
              <a:rPr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current and high DC, toward CW mode.</a:t>
            </a:r>
          </a:p>
          <a:p>
            <a:pPr algn="l"/>
            <a:r>
              <a:rPr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Markers in our footprints: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Tetrodes amplifier chain for the nominal power &gt; 200kW (RFQ) to the dummy load.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 feeds to the RFQ cavity, synchronized with the Leader-follower control under the WR protocol.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RFQ-RF commissioning to the CW with 80% of the nominal vane voltage.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commissioning for the chopped and raw extracted beam pulse with 119 mA-8.75% DC.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ja-JP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Remaining challenges to be realized: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 analysis and optimization.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Improve the stability of the amplification system including the noise environment.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RFQ RF input coupler replacement and completing the RFQ commissioning.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Superconducting LINAC commissioning.</a:t>
            </a:r>
          </a:p>
          <a:p>
            <a:pPr marL="914389" lvl="1" indent="-457200" algn="l">
              <a:buFont typeface="Arial" panose="020B0604020202020204" pitchFamily="34" charset="0"/>
              <a:buChar char="•"/>
            </a:pP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study for higher DC &gt; 10% and compensate/control the thermal effects.</a:t>
            </a:r>
          </a:p>
          <a:p>
            <a:pPr lvl="1" algn="l"/>
            <a:r>
              <a:rPr lang="en-US" altLang="ja-JP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en-US" altLang="ja-JP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algn="l"/>
            <a:endParaRPr lang="en-US" altLang="ja-JP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are a lot of challenges on the way to the goal, but it is really exciting phase of the </a:t>
            </a:r>
            <a:r>
              <a:rPr lang="en-US" altLang="ja-JP" sz="2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LIPAc</a:t>
            </a:r>
            <a:r>
              <a:rPr lang="en-US" altLang="ja-JP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!!</a:t>
            </a:r>
            <a:endParaRPr kumimoji="1" lang="en-US" altLang="ja-JP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uadroTexto 5">
            <a:extLst>
              <a:ext uri="{FF2B5EF4-FFF2-40B4-BE49-F238E27FC236}">
                <a16:creationId xmlns:a16="http://schemas.microsoft.com/office/drawing/2014/main" id="{FDC71E03-2C53-67E5-0DBC-B093448F8EDD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s-E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Summary</a:t>
            </a:r>
          </a:p>
        </p:txBody>
      </p:sp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1164E1AF-2E00-B94B-2CFC-2335648CAB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2527560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8B03D2CE-A54C-9C6D-71C7-03D85235A3F2}"/>
              </a:ext>
            </a:extLst>
          </p:cNvPr>
          <p:cNvSpPr txBox="1"/>
          <p:nvPr/>
        </p:nvSpPr>
        <p:spPr>
          <a:xfrm>
            <a:off x="1551808" y="3135703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altLang="ja-JP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Backup</a:t>
            </a:r>
            <a:r>
              <a:rPr lang="ja-JP" alt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 </a:t>
            </a:r>
            <a:r>
              <a:rPr lang="en-US" altLang="ja-JP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slides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6" name="図 5" descr="屋内, 人, テーブル, グループ が含まれている画像&#10;&#10;自動的に生成された説明">
            <a:extLst>
              <a:ext uri="{FF2B5EF4-FFF2-40B4-BE49-F238E27FC236}">
                <a16:creationId xmlns:a16="http://schemas.microsoft.com/office/drawing/2014/main" id="{850996E8-4FEE-E9BD-5330-E8A529724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07" y="654342"/>
            <a:ext cx="10368793" cy="583244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C6E919-F4AE-A09A-E0BE-26F7DC0FA554}"/>
              </a:ext>
            </a:extLst>
          </p:cNvPr>
          <p:cNvSpPr txBox="1"/>
          <p:nvPr/>
        </p:nvSpPr>
        <p:spPr>
          <a:xfrm>
            <a:off x="3388451" y="1422272"/>
            <a:ext cx="5255704" cy="584775"/>
          </a:xfrm>
          <a:prstGeom prst="rect">
            <a:avLst/>
          </a:prstGeom>
          <a:solidFill>
            <a:schemeClr val="bg1"/>
          </a:solidFill>
          <a:ln>
            <a:solidFill>
              <a:srgbClr val="98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en-GB" altLang="ja-JP" sz="3200" b="1" i="1" dirty="0"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Thank you for your attention!</a:t>
            </a:r>
            <a:endParaRPr kumimoji="1" lang="ja-JP" altLang="en-US" sz="4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802FA6D-8D1E-A397-72F7-722524742DDC}"/>
              </a:ext>
            </a:extLst>
          </p:cNvPr>
          <p:cNvSpPr txBox="1"/>
          <p:nvPr/>
        </p:nvSpPr>
        <p:spPr>
          <a:xfrm>
            <a:off x="991300" y="4414704"/>
            <a:ext cx="10058574" cy="155427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en-GB" altLang="ja-JP" sz="2000" b="1" i="1" dirty="0"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This work was undertaken under the Broader Approach Agreement between the European Atomic Energy Community and the Government of Japan. </a:t>
            </a:r>
          </a:p>
          <a:p>
            <a:pPr algn="just">
              <a:spcBef>
                <a:spcPts val="1800"/>
              </a:spcBef>
            </a:pPr>
            <a:r>
              <a:rPr lang="en-GB" altLang="ja-JP" sz="2000" b="1" i="1" dirty="0"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The views and opinions expressed herein do not necessarily state or reflect those of the Parties to this Agreement.</a:t>
            </a:r>
            <a:endParaRPr kumimoji="1" lang="ja-JP" altLang="en-US" sz="2800" dirty="0"/>
          </a:p>
        </p:txBody>
      </p:sp>
      <p:sp>
        <p:nvSpPr>
          <p:cNvPr id="10" name="날짜 개체 틀 2">
            <a:extLst>
              <a:ext uri="{FF2B5EF4-FFF2-40B4-BE49-F238E27FC236}">
                <a16:creationId xmlns:a16="http://schemas.microsoft.com/office/drawing/2014/main" id="{F6A64722-047D-6D2C-25D7-50609F5BF9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418690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93F3D7CF-981D-5A29-6FD9-2B34A1BFEC88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Buncher-RF system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D32A367C-B27B-0E83-EC35-570561EBE5A9}"/>
              </a:ext>
            </a:extLst>
          </p:cNvPr>
          <p:cNvGrpSpPr/>
          <p:nvPr/>
        </p:nvGrpSpPr>
        <p:grpSpPr>
          <a:xfrm>
            <a:off x="5218246" y="686931"/>
            <a:ext cx="6904199" cy="2579265"/>
            <a:chOff x="222602" y="661765"/>
            <a:chExt cx="6904199" cy="2579265"/>
          </a:xfrm>
        </p:grpSpPr>
        <p:cxnSp>
          <p:nvCxnSpPr>
            <p:cNvPr id="106" name="直線矢印コネクタ 105">
              <a:extLst>
                <a:ext uri="{FF2B5EF4-FFF2-40B4-BE49-F238E27FC236}">
                  <a16:creationId xmlns:a16="http://schemas.microsoft.com/office/drawing/2014/main" id="{41FB1A7D-B550-4F1D-12AE-6F03A543E12A}"/>
                </a:ext>
              </a:extLst>
            </p:cNvPr>
            <p:cNvCxnSpPr>
              <a:cxnSpLocks/>
              <a:endCxn id="104" idx="3"/>
            </p:cNvCxnSpPr>
            <p:nvPr/>
          </p:nvCxnSpPr>
          <p:spPr>
            <a:xfrm flipV="1">
              <a:off x="5570887" y="2619140"/>
              <a:ext cx="1550" cy="333399"/>
            </a:xfrm>
            <a:prstGeom prst="straightConnector1">
              <a:avLst/>
            </a:prstGeom>
            <a:ln w="571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円柱 103">
              <a:extLst>
                <a:ext uri="{FF2B5EF4-FFF2-40B4-BE49-F238E27FC236}">
                  <a16:creationId xmlns:a16="http://schemas.microsoft.com/office/drawing/2014/main" id="{CE079561-08F7-4776-4295-DF4673CEF94B}"/>
                </a:ext>
              </a:extLst>
            </p:cNvPr>
            <p:cNvSpPr/>
            <p:nvPr/>
          </p:nvSpPr>
          <p:spPr>
            <a:xfrm>
              <a:off x="5356666" y="2172879"/>
              <a:ext cx="431542" cy="446261"/>
            </a:xfrm>
            <a:prstGeom prst="can">
              <a:avLst>
                <a:gd name="adj" fmla="val 3472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67496A12-FFA1-BAB7-9EA5-C88B8F041D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2" t="48118" r="91542" b="41495"/>
            <a:stretch/>
          </p:blipFill>
          <p:spPr>
            <a:xfrm>
              <a:off x="222602" y="1708814"/>
              <a:ext cx="567587" cy="532447"/>
            </a:xfrm>
            <a:prstGeom prst="rect">
              <a:avLst/>
            </a:prstGeom>
            <a:ln w="76200">
              <a:noFill/>
            </a:ln>
          </p:spPr>
        </p:pic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1B12FB02-FFA0-8D64-7157-469E2DD63390}"/>
                </a:ext>
              </a:extLst>
            </p:cNvPr>
            <p:cNvSpPr/>
            <p:nvPr/>
          </p:nvSpPr>
          <p:spPr>
            <a:xfrm>
              <a:off x="1792894" y="1224793"/>
              <a:ext cx="195297" cy="150565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" name="二等辺三角形 5">
              <a:extLst>
                <a:ext uri="{FF2B5EF4-FFF2-40B4-BE49-F238E27FC236}">
                  <a16:creationId xmlns:a16="http://schemas.microsoft.com/office/drawing/2014/main" id="{78B733EA-4425-9CA8-988A-5797664C98A9}"/>
                </a:ext>
              </a:extLst>
            </p:cNvPr>
            <p:cNvSpPr/>
            <p:nvPr/>
          </p:nvSpPr>
          <p:spPr>
            <a:xfrm rot="5400000">
              <a:off x="1000284" y="1765189"/>
              <a:ext cx="542936" cy="430187"/>
            </a:xfrm>
            <a:prstGeom prst="triangle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90790C6-547F-B64D-5A9A-58416AA0FBCE}"/>
                </a:ext>
              </a:extLst>
            </p:cNvPr>
            <p:cNvSpPr txBox="1"/>
            <p:nvPr/>
          </p:nvSpPr>
          <p:spPr>
            <a:xfrm>
              <a:off x="658832" y="2305448"/>
              <a:ext cx="10021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/>
                <a:t>Solid-state amp.</a:t>
              </a:r>
            </a:p>
            <a:p>
              <a:pPr algn="ctr"/>
              <a:r>
                <a:rPr kumimoji="1" lang="en-US" altLang="ja-JP" sz="800" b="1" dirty="0"/>
                <a:t>&lt; 300W</a:t>
              </a:r>
              <a:endParaRPr kumimoji="1" lang="ja-JP" altLang="en-US" sz="800" b="1" dirty="0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D5B80F23-15A3-5980-4357-98FF811F22FD}"/>
                </a:ext>
              </a:extLst>
            </p:cNvPr>
            <p:cNvCxnSpPr>
              <a:stCxn id="4" idx="3"/>
              <a:endCxn id="6" idx="3"/>
            </p:cNvCxnSpPr>
            <p:nvPr/>
          </p:nvCxnSpPr>
          <p:spPr>
            <a:xfrm>
              <a:off x="790189" y="1975038"/>
              <a:ext cx="266470" cy="52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98139937-4C44-CE2E-F5B8-7D401867772F}"/>
                </a:ext>
              </a:extLst>
            </p:cNvPr>
            <p:cNvCxnSpPr>
              <a:cxnSpLocks/>
              <a:stCxn id="6" idx="0"/>
              <a:endCxn id="5" idx="1"/>
            </p:cNvCxnSpPr>
            <p:nvPr/>
          </p:nvCxnSpPr>
          <p:spPr>
            <a:xfrm flipV="1">
              <a:off x="1486846" y="1977621"/>
              <a:ext cx="306048" cy="266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CD6D40E2-1A6E-6EF3-54B2-CE30784AC768}"/>
                </a:ext>
              </a:extLst>
            </p:cNvPr>
            <p:cNvSpPr txBox="1"/>
            <p:nvPr/>
          </p:nvSpPr>
          <p:spPr>
            <a:xfrm rot="16200000">
              <a:off x="1349988" y="1850661"/>
              <a:ext cx="108715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/>
                <a:t>Power divider</a:t>
              </a:r>
              <a:endParaRPr kumimoji="1" lang="ja-JP" altLang="en-US" sz="1050" b="1" dirty="0"/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8572E5F1-DF0F-4933-4FC1-CE132C3264B4}"/>
                </a:ext>
              </a:extLst>
            </p:cNvPr>
            <p:cNvSpPr/>
            <p:nvPr/>
          </p:nvSpPr>
          <p:spPr>
            <a:xfrm rot="5400000">
              <a:off x="2149027" y="1299093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6257CE03-962C-5B45-1BA9-F09E80E27E27}"/>
                </a:ext>
              </a:extLst>
            </p:cNvPr>
            <p:cNvSpPr/>
            <p:nvPr/>
          </p:nvSpPr>
          <p:spPr>
            <a:xfrm rot="5400000">
              <a:off x="2172702" y="1406604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186677FF-2EEC-DC01-806F-36E52234022D}"/>
                </a:ext>
              </a:extLst>
            </p:cNvPr>
            <p:cNvCxnSpPr>
              <a:cxnSpLocks/>
            </p:cNvCxnSpPr>
            <p:nvPr/>
          </p:nvCxnSpPr>
          <p:spPr>
            <a:xfrm>
              <a:off x="1988191" y="1396124"/>
              <a:ext cx="2218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B9A9B0AE-5A22-76A6-B88C-77F0DD8FDED1}"/>
                </a:ext>
              </a:extLst>
            </p:cNvPr>
            <p:cNvSpPr/>
            <p:nvPr/>
          </p:nvSpPr>
          <p:spPr>
            <a:xfrm rot="5400000">
              <a:off x="2203144" y="1511271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二等辺三角形 17">
              <a:extLst>
                <a:ext uri="{FF2B5EF4-FFF2-40B4-BE49-F238E27FC236}">
                  <a16:creationId xmlns:a16="http://schemas.microsoft.com/office/drawing/2014/main" id="{CFAAC6A5-BDF7-138B-5367-5E00ED5D51BF}"/>
                </a:ext>
              </a:extLst>
            </p:cNvPr>
            <p:cNvSpPr/>
            <p:nvPr/>
          </p:nvSpPr>
          <p:spPr>
            <a:xfrm rot="5400000">
              <a:off x="2233586" y="1629898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二等辺三角形 18">
              <a:extLst>
                <a:ext uri="{FF2B5EF4-FFF2-40B4-BE49-F238E27FC236}">
                  <a16:creationId xmlns:a16="http://schemas.microsoft.com/office/drawing/2014/main" id="{89A4C837-C067-87E9-1341-1B7EB58F4399}"/>
                </a:ext>
              </a:extLst>
            </p:cNvPr>
            <p:cNvSpPr/>
            <p:nvPr/>
          </p:nvSpPr>
          <p:spPr>
            <a:xfrm rot="5400000">
              <a:off x="2259105" y="1728939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8854C1A3-2A10-D0FE-EADD-613FE7424764}"/>
                </a:ext>
              </a:extLst>
            </p:cNvPr>
            <p:cNvCxnSpPr>
              <a:cxnSpLocks/>
              <a:endCxn id="14" idx="3"/>
            </p:cNvCxnSpPr>
            <p:nvPr/>
          </p:nvCxnSpPr>
          <p:spPr>
            <a:xfrm>
              <a:off x="1988191" y="1533563"/>
              <a:ext cx="2379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C43FCDDD-3A8C-5F57-18D4-F32F3A69D191}"/>
                </a:ext>
              </a:extLst>
            </p:cNvPr>
            <p:cNvCxnSpPr>
              <a:cxnSpLocks/>
              <a:endCxn id="17" idx="3"/>
            </p:cNvCxnSpPr>
            <p:nvPr/>
          </p:nvCxnSpPr>
          <p:spPr>
            <a:xfrm>
              <a:off x="1988191" y="1638230"/>
              <a:ext cx="2683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23536AF7-61B3-0375-01E5-98042F57F651}"/>
                </a:ext>
              </a:extLst>
            </p:cNvPr>
            <p:cNvCxnSpPr>
              <a:cxnSpLocks/>
              <a:endCxn id="18" idx="3"/>
            </p:cNvCxnSpPr>
            <p:nvPr/>
          </p:nvCxnSpPr>
          <p:spPr>
            <a:xfrm>
              <a:off x="1988191" y="1756856"/>
              <a:ext cx="298803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E9FDA88F-B4F4-BE0E-C43C-BF9B23F19961}"/>
                </a:ext>
              </a:extLst>
            </p:cNvPr>
            <p:cNvCxnSpPr>
              <a:cxnSpLocks/>
              <a:endCxn id="19" idx="3"/>
            </p:cNvCxnSpPr>
            <p:nvPr/>
          </p:nvCxnSpPr>
          <p:spPr>
            <a:xfrm>
              <a:off x="1988191" y="1855898"/>
              <a:ext cx="3243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二等辺三角形 49">
              <a:extLst>
                <a:ext uri="{FF2B5EF4-FFF2-40B4-BE49-F238E27FC236}">
                  <a16:creationId xmlns:a16="http://schemas.microsoft.com/office/drawing/2014/main" id="{B70AEEC6-5CC7-4DCF-A0CE-E914A0D79E54}"/>
                </a:ext>
              </a:extLst>
            </p:cNvPr>
            <p:cNvSpPr/>
            <p:nvPr/>
          </p:nvSpPr>
          <p:spPr>
            <a:xfrm rot="5400000">
              <a:off x="2155638" y="1990629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二等辺三角形 50">
              <a:extLst>
                <a:ext uri="{FF2B5EF4-FFF2-40B4-BE49-F238E27FC236}">
                  <a16:creationId xmlns:a16="http://schemas.microsoft.com/office/drawing/2014/main" id="{6C3FED59-B20F-C5C5-3DAE-A3E8F0509614}"/>
                </a:ext>
              </a:extLst>
            </p:cNvPr>
            <p:cNvSpPr/>
            <p:nvPr/>
          </p:nvSpPr>
          <p:spPr>
            <a:xfrm rot="5400000">
              <a:off x="2179313" y="2098140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AA7B55B4-0C61-CD45-78C3-FE3E0EE9D5C0}"/>
                </a:ext>
              </a:extLst>
            </p:cNvPr>
            <p:cNvCxnSpPr>
              <a:cxnSpLocks/>
            </p:cNvCxnSpPr>
            <p:nvPr/>
          </p:nvCxnSpPr>
          <p:spPr>
            <a:xfrm>
              <a:off x="1994802" y="2087660"/>
              <a:ext cx="2218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二等辺三角形 52">
              <a:extLst>
                <a:ext uri="{FF2B5EF4-FFF2-40B4-BE49-F238E27FC236}">
                  <a16:creationId xmlns:a16="http://schemas.microsoft.com/office/drawing/2014/main" id="{26D22F93-BFA9-A7A9-5AA8-41D711E8A71A}"/>
                </a:ext>
              </a:extLst>
            </p:cNvPr>
            <p:cNvSpPr/>
            <p:nvPr/>
          </p:nvSpPr>
          <p:spPr>
            <a:xfrm rot="5400000">
              <a:off x="2209755" y="2202807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二等辺三角形 53">
              <a:extLst>
                <a:ext uri="{FF2B5EF4-FFF2-40B4-BE49-F238E27FC236}">
                  <a16:creationId xmlns:a16="http://schemas.microsoft.com/office/drawing/2014/main" id="{F8FEA288-0D89-85D0-B864-C6C5BC13FA83}"/>
                </a:ext>
              </a:extLst>
            </p:cNvPr>
            <p:cNvSpPr/>
            <p:nvPr/>
          </p:nvSpPr>
          <p:spPr>
            <a:xfrm rot="5400000">
              <a:off x="2240197" y="2321434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09EB7A30-F98C-EE92-91E7-7D9FC7604764}"/>
                </a:ext>
              </a:extLst>
            </p:cNvPr>
            <p:cNvSpPr/>
            <p:nvPr/>
          </p:nvSpPr>
          <p:spPr>
            <a:xfrm rot="5400000">
              <a:off x="2265716" y="2420475"/>
              <a:ext cx="360733" cy="253917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843E88FA-2221-FB98-7AAB-D285695D618F}"/>
                </a:ext>
              </a:extLst>
            </p:cNvPr>
            <p:cNvCxnSpPr>
              <a:cxnSpLocks/>
              <a:endCxn id="51" idx="3"/>
            </p:cNvCxnSpPr>
            <p:nvPr/>
          </p:nvCxnSpPr>
          <p:spPr>
            <a:xfrm>
              <a:off x="1994802" y="2225099"/>
              <a:ext cx="2379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F836B0E5-867F-C59D-2065-B9FC8B6B5D9F}"/>
                </a:ext>
              </a:extLst>
            </p:cNvPr>
            <p:cNvCxnSpPr>
              <a:cxnSpLocks/>
              <a:endCxn id="53" idx="3"/>
            </p:cNvCxnSpPr>
            <p:nvPr/>
          </p:nvCxnSpPr>
          <p:spPr>
            <a:xfrm>
              <a:off x="1994802" y="2329766"/>
              <a:ext cx="2683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425912BF-E08A-C2E1-13F9-44693A7B1E5F}"/>
                </a:ext>
              </a:extLst>
            </p:cNvPr>
            <p:cNvCxnSpPr>
              <a:cxnSpLocks/>
              <a:endCxn id="54" idx="3"/>
            </p:cNvCxnSpPr>
            <p:nvPr/>
          </p:nvCxnSpPr>
          <p:spPr>
            <a:xfrm>
              <a:off x="1994802" y="2448392"/>
              <a:ext cx="298803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9C55908F-BFAC-ED3E-821C-FD7668504548}"/>
                </a:ext>
              </a:extLst>
            </p:cNvPr>
            <p:cNvCxnSpPr>
              <a:cxnSpLocks/>
              <a:endCxn id="55" idx="3"/>
            </p:cNvCxnSpPr>
            <p:nvPr/>
          </p:nvCxnSpPr>
          <p:spPr>
            <a:xfrm>
              <a:off x="1994802" y="2547434"/>
              <a:ext cx="3243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62C4172E-C1BC-3DE3-E4B8-FE52B2ACA553}"/>
                </a:ext>
              </a:extLst>
            </p:cNvPr>
            <p:cNvCxnSpPr>
              <a:cxnSpLocks/>
            </p:cNvCxnSpPr>
            <p:nvPr/>
          </p:nvCxnSpPr>
          <p:spPr>
            <a:xfrm>
              <a:off x="2446082" y="1423223"/>
              <a:ext cx="30041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直線矢印コネクタ 61">
              <a:extLst>
                <a:ext uri="{FF2B5EF4-FFF2-40B4-BE49-F238E27FC236}">
                  <a16:creationId xmlns:a16="http://schemas.microsoft.com/office/drawing/2014/main" id="{F5E4AF0A-4FCF-7CC1-26AE-3F0AB8737E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58748" y="1525639"/>
              <a:ext cx="287748" cy="932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直線矢印コネクタ 62">
              <a:extLst>
                <a:ext uri="{FF2B5EF4-FFF2-40B4-BE49-F238E27FC236}">
                  <a16:creationId xmlns:a16="http://schemas.microsoft.com/office/drawing/2014/main" id="{8FE21380-4804-4A36-949B-E6F27F79C93B}"/>
                </a:ext>
              </a:extLst>
            </p:cNvPr>
            <p:cNvCxnSpPr>
              <a:cxnSpLocks/>
            </p:cNvCxnSpPr>
            <p:nvPr/>
          </p:nvCxnSpPr>
          <p:spPr>
            <a:xfrm>
              <a:off x="2486638" y="1639630"/>
              <a:ext cx="25985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線矢印コネクタ 63">
              <a:extLst>
                <a:ext uri="{FF2B5EF4-FFF2-40B4-BE49-F238E27FC236}">
                  <a16:creationId xmlns:a16="http://schemas.microsoft.com/office/drawing/2014/main" id="{8115E503-6B01-C30E-B97B-697E63303F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0048" y="1754026"/>
              <a:ext cx="216448" cy="266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CDC65752-5C88-0525-7B42-30B761BC0D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51785" y="1855729"/>
              <a:ext cx="194711" cy="266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矢印コネクタ 70">
              <a:extLst>
                <a:ext uri="{FF2B5EF4-FFF2-40B4-BE49-F238E27FC236}">
                  <a16:creationId xmlns:a16="http://schemas.microsoft.com/office/drawing/2014/main" id="{F1589B50-1D61-533A-250E-476F5383DEFA}"/>
                </a:ext>
              </a:extLst>
            </p:cNvPr>
            <p:cNvCxnSpPr>
              <a:cxnSpLocks/>
            </p:cNvCxnSpPr>
            <p:nvPr/>
          </p:nvCxnSpPr>
          <p:spPr>
            <a:xfrm>
              <a:off x="2441819" y="2112434"/>
              <a:ext cx="30041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F47CA53D-B4D0-C91A-9E74-433F116F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54485" y="2214850"/>
              <a:ext cx="287748" cy="932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直線矢印コネクタ 72">
              <a:extLst>
                <a:ext uri="{FF2B5EF4-FFF2-40B4-BE49-F238E27FC236}">
                  <a16:creationId xmlns:a16="http://schemas.microsoft.com/office/drawing/2014/main" id="{DBF77EAD-5531-7874-6200-2C598E8445F2}"/>
                </a:ext>
              </a:extLst>
            </p:cNvPr>
            <p:cNvCxnSpPr>
              <a:cxnSpLocks/>
            </p:cNvCxnSpPr>
            <p:nvPr/>
          </p:nvCxnSpPr>
          <p:spPr>
            <a:xfrm>
              <a:off x="2482375" y="2328841"/>
              <a:ext cx="25985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線矢印コネクタ 73">
              <a:extLst>
                <a:ext uri="{FF2B5EF4-FFF2-40B4-BE49-F238E27FC236}">
                  <a16:creationId xmlns:a16="http://schemas.microsoft.com/office/drawing/2014/main" id="{AA0DA796-2FFC-BE7E-6198-4A7E76C293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5785" y="2443237"/>
              <a:ext cx="216448" cy="266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直線矢印コネクタ 74">
              <a:extLst>
                <a:ext uri="{FF2B5EF4-FFF2-40B4-BE49-F238E27FC236}">
                  <a16:creationId xmlns:a16="http://schemas.microsoft.com/office/drawing/2014/main" id="{D3947A9F-E166-8990-4C7B-0FFE02CE0A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7522" y="2544940"/>
              <a:ext cx="194711" cy="266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C9AABF70-E4C5-020C-0BE0-2640F6D8CC48}"/>
                </a:ext>
              </a:extLst>
            </p:cNvPr>
            <p:cNvSpPr/>
            <p:nvPr/>
          </p:nvSpPr>
          <p:spPr>
            <a:xfrm>
              <a:off x="2744629" y="1224794"/>
              <a:ext cx="397327" cy="70976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A2211DF1-583F-8B8A-5C36-6063F5A1AD73}"/>
                </a:ext>
              </a:extLst>
            </p:cNvPr>
            <p:cNvSpPr/>
            <p:nvPr/>
          </p:nvSpPr>
          <p:spPr>
            <a:xfrm>
              <a:off x="2744629" y="2038353"/>
              <a:ext cx="399171" cy="68944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B05E87BC-95D6-6DA1-EC17-AC8562210FF6}"/>
                </a:ext>
              </a:extLst>
            </p:cNvPr>
            <p:cNvSpPr txBox="1"/>
            <p:nvPr/>
          </p:nvSpPr>
          <p:spPr>
            <a:xfrm rot="16200000">
              <a:off x="2547789" y="1383652"/>
              <a:ext cx="79701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/>
                <a:t>Power</a:t>
              </a:r>
            </a:p>
            <a:p>
              <a:pPr algn="ctr"/>
              <a:r>
                <a:rPr lang="en-US" altLang="ja-JP" sz="1050" b="1" dirty="0"/>
                <a:t>combiner</a:t>
              </a:r>
              <a:endParaRPr kumimoji="1" lang="ja-JP" altLang="en-US" sz="1050" b="1" dirty="0"/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9606BF5A-3ADC-3F36-19AC-631D3FA2BF43}"/>
                </a:ext>
              </a:extLst>
            </p:cNvPr>
            <p:cNvSpPr txBox="1"/>
            <p:nvPr/>
          </p:nvSpPr>
          <p:spPr>
            <a:xfrm rot="16200000">
              <a:off x="2547072" y="2188456"/>
              <a:ext cx="79701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/>
                <a:t>Power</a:t>
              </a:r>
            </a:p>
            <a:p>
              <a:pPr algn="ctr"/>
              <a:r>
                <a:rPr lang="en-US" altLang="ja-JP" sz="1050" b="1" dirty="0"/>
                <a:t>combiner</a:t>
              </a:r>
              <a:endParaRPr kumimoji="1" lang="ja-JP" altLang="en-US" sz="1050" b="1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0B05269-239C-9222-AC3C-75A6E0AC0728}"/>
                </a:ext>
              </a:extLst>
            </p:cNvPr>
            <p:cNvSpPr/>
            <p:nvPr/>
          </p:nvSpPr>
          <p:spPr>
            <a:xfrm>
              <a:off x="3662103" y="1661379"/>
              <a:ext cx="397327" cy="70976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AA8E0845-0F13-0C2C-FB9B-4C1EA335A225}"/>
                </a:ext>
              </a:extLst>
            </p:cNvPr>
            <p:cNvSpPr txBox="1"/>
            <p:nvPr/>
          </p:nvSpPr>
          <p:spPr>
            <a:xfrm rot="16200000">
              <a:off x="3469182" y="1808513"/>
              <a:ext cx="797013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/>
                <a:t>Power</a:t>
              </a:r>
            </a:p>
            <a:p>
              <a:pPr algn="ctr"/>
              <a:r>
                <a:rPr lang="en-US" altLang="ja-JP" sz="1050" b="1" dirty="0"/>
                <a:t>combiner</a:t>
              </a:r>
              <a:endParaRPr kumimoji="1" lang="ja-JP" altLang="en-US" sz="1050" b="1" dirty="0"/>
            </a:p>
          </p:txBody>
        </p:sp>
        <p:cxnSp>
          <p:nvCxnSpPr>
            <p:cNvPr id="88" name="コネクタ: カギ線 87">
              <a:extLst>
                <a:ext uri="{FF2B5EF4-FFF2-40B4-BE49-F238E27FC236}">
                  <a16:creationId xmlns:a16="http://schemas.microsoft.com/office/drawing/2014/main" id="{AAD8D3F3-06A9-9B54-69EA-5DE66285D3BF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>
              <a:off x="3154045" y="1591401"/>
              <a:ext cx="514561" cy="264328"/>
            </a:xfrm>
            <a:prstGeom prst="bentConnector3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コネクタ: カギ線 90">
              <a:extLst>
                <a:ext uri="{FF2B5EF4-FFF2-40B4-BE49-F238E27FC236}">
                  <a16:creationId xmlns:a16="http://schemas.microsoft.com/office/drawing/2014/main" id="{BBFC4208-A5FD-883F-7899-957A653A44B5}"/>
                </a:ext>
              </a:extLst>
            </p:cNvPr>
            <p:cNvCxnSpPr>
              <a:stCxn id="80" idx="2"/>
            </p:cNvCxnSpPr>
            <p:nvPr/>
          </p:nvCxnSpPr>
          <p:spPr>
            <a:xfrm flipV="1">
              <a:off x="3153328" y="2179506"/>
              <a:ext cx="506611" cy="216699"/>
            </a:xfrm>
            <a:prstGeom prst="bentConnector3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BF58477E-49ED-DD4C-C2DA-DA11A72C4004}"/>
                </a:ext>
              </a:extLst>
            </p:cNvPr>
            <p:cNvSpPr txBox="1"/>
            <p:nvPr/>
          </p:nvSpPr>
          <p:spPr>
            <a:xfrm>
              <a:off x="1882411" y="2738475"/>
              <a:ext cx="10021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dirty="0"/>
                <a:t>Solid-state amp.</a:t>
              </a:r>
            </a:p>
            <a:p>
              <a:pPr algn="ctr"/>
              <a:r>
                <a:rPr kumimoji="1" lang="en-US" altLang="ja-JP" sz="800" b="1" dirty="0"/>
                <a:t>&lt; 2kW/</a:t>
              </a:r>
              <a:r>
                <a:rPr lang="en-US" altLang="ja-JP" sz="800" b="1" dirty="0"/>
                <a:t>module</a:t>
              </a:r>
              <a:endParaRPr kumimoji="1" lang="ja-JP" altLang="en-US" sz="800" b="1" dirty="0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D9984E71-3A10-0F3B-161A-0938F2C30F91}"/>
                </a:ext>
              </a:extLst>
            </p:cNvPr>
            <p:cNvSpPr/>
            <p:nvPr/>
          </p:nvSpPr>
          <p:spPr>
            <a:xfrm>
              <a:off x="1624246" y="956345"/>
              <a:ext cx="2637361" cy="2273899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96" name="直線矢印コネクタ 95">
              <a:extLst>
                <a:ext uri="{FF2B5EF4-FFF2-40B4-BE49-F238E27FC236}">
                  <a16:creationId xmlns:a16="http://schemas.microsoft.com/office/drawing/2014/main" id="{BA6D99E7-6FB1-0216-F446-D5110CB00016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>
              <a:off x="4075438" y="2016262"/>
              <a:ext cx="692063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72956360-0B2F-C3B4-750B-7D2CB22E3EEE}"/>
                </a:ext>
              </a:extLst>
            </p:cNvPr>
            <p:cNvSpPr txBox="1"/>
            <p:nvPr/>
          </p:nvSpPr>
          <p:spPr>
            <a:xfrm>
              <a:off x="4209349" y="2810143"/>
              <a:ext cx="13115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b="1" dirty="0"/>
                <a:t>Solid-state amp.</a:t>
              </a:r>
            </a:p>
            <a:p>
              <a:pPr algn="ctr"/>
              <a:r>
                <a:rPr kumimoji="1" lang="en-US" altLang="ja-JP" sz="1050" b="1" dirty="0"/>
                <a:t>&lt; 20kW in total</a:t>
              </a:r>
              <a:endParaRPr kumimoji="1" lang="ja-JP" altLang="en-US" sz="1050" b="1" dirty="0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0B73B400-6B74-7768-0AE8-CBF5DE1FEAA4}"/>
                </a:ext>
              </a:extLst>
            </p:cNvPr>
            <p:cNvSpPr txBox="1"/>
            <p:nvPr/>
          </p:nvSpPr>
          <p:spPr>
            <a:xfrm>
              <a:off x="2817147" y="2976520"/>
              <a:ext cx="1113254" cy="253916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50" b="1" dirty="0"/>
                <a:t>One cubicle</a:t>
              </a:r>
              <a:endParaRPr kumimoji="1" lang="ja-JP" altLang="en-US" sz="1050" b="1" dirty="0"/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50D4AC19-6AC2-DEEC-2C28-6D7611BC0A70}"/>
                </a:ext>
              </a:extLst>
            </p:cNvPr>
            <p:cNvSpPr txBox="1"/>
            <p:nvPr/>
          </p:nvSpPr>
          <p:spPr>
            <a:xfrm>
              <a:off x="231376" y="1457863"/>
              <a:ext cx="5822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dirty="0"/>
                <a:t>LLRF</a:t>
              </a:r>
              <a:endParaRPr kumimoji="1" lang="ja-JP" altLang="en-US" sz="1200" b="1" dirty="0"/>
            </a:p>
          </p:txBody>
        </p:sp>
        <p:sp>
          <p:nvSpPr>
            <p:cNvPr id="102" name="円柱 101">
              <a:extLst>
                <a:ext uri="{FF2B5EF4-FFF2-40B4-BE49-F238E27FC236}">
                  <a16:creationId xmlns:a16="http://schemas.microsoft.com/office/drawing/2014/main" id="{03144545-D737-3F25-B5FF-5EC475B33FCA}"/>
                </a:ext>
              </a:extLst>
            </p:cNvPr>
            <p:cNvSpPr/>
            <p:nvPr/>
          </p:nvSpPr>
          <p:spPr>
            <a:xfrm>
              <a:off x="4771174" y="1653090"/>
              <a:ext cx="1606491" cy="726344"/>
            </a:xfrm>
            <a:prstGeom prst="can">
              <a:avLst>
                <a:gd name="adj" fmla="val 39437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柱 102">
              <a:extLst>
                <a:ext uri="{FF2B5EF4-FFF2-40B4-BE49-F238E27FC236}">
                  <a16:creationId xmlns:a16="http://schemas.microsoft.com/office/drawing/2014/main" id="{93F0AFAC-04E1-B45F-6A4C-AB2D436F160D}"/>
                </a:ext>
              </a:extLst>
            </p:cNvPr>
            <p:cNvSpPr/>
            <p:nvPr/>
          </p:nvSpPr>
          <p:spPr>
            <a:xfrm>
              <a:off x="5355116" y="1393219"/>
              <a:ext cx="431542" cy="446261"/>
            </a:xfrm>
            <a:prstGeom prst="can">
              <a:avLst>
                <a:gd name="adj" fmla="val 3472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0" name="直線矢印コネクタ 109">
              <a:extLst>
                <a:ext uri="{FF2B5EF4-FFF2-40B4-BE49-F238E27FC236}">
                  <a16:creationId xmlns:a16="http://schemas.microsoft.com/office/drawing/2014/main" id="{9053A707-B1F0-DF39-C79E-E1A858AEC2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6941" y="966625"/>
              <a:ext cx="0" cy="519765"/>
            </a:xfrm>
            <a:prstGeom prst="straightConnector1">
              <a:avLst/>
            </a:prstGeom>
            <a:ln w="571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E411A097-7D1C-E1B3-58E8-5110CBF11B77}"/>
                </a:ext>
              </a:extLst>
            </p:cNvPr>
            <p:cNvSpPr txBox="1"/>
            <p:nvPr/>
          </p:nvSpPr>
          <p:spPr>
            <a:xfrm>
              <a:off x="5227021" y="661765"/>
              <a:ext cx="731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Beam</a:t>
              </a:r>
              <a:endParaRPr kumimoji="1"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B24B0054-AFA8-C5DC-C233-1C447578A1D5}"/>
                </a:ext>
              </a:extLst>
            </p:cNvPr>
            <p:cNvSpPr txBox="1"/>
            <p:nvPr/>
          </p:nvSpPr>
          <p:spPr>
            <a:xfrm>
              <a:off x="5848246" y="1151774"/>
              <a:ext cx="12785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Re-buncher</a:t>
              </a:r>
            </a:p>
            <a:p>
              <a:r>
                <a:rPr lang="en-US" altLang="ja-JP" sz="1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Cavity &lt; 350kV</a:t>
              </a:r>
              <a:endParaRPr kumimoji="1" lang="ja-JP" altLang="en-US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0A9E7BF0-A282-3322-CD34-F516E9427E60}"/>
              </a:ext>
            </a:extLst>
          </p:cNvPr>
          <p:cNvSpPr txBox="1"/>
          <p:nvPr/>
        </p:nvSpPr>
        <p:spPr>
          <a:xfrm>
            <a:off x="25402" y="615264"/>
            <a:ext cx="5232397" cy="156966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Specification (5-gap IH-type resonator)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Energy: 5 MeV (unchanged)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kumimoji="1" lang="en-US" altLang="ja-JP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current: 125 mA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Frequency: 175 MHz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Cavity pwr. : 6.6kW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565F9B2-2BCE-5283-82B1-28764D6F605F}"/>
                  </a:ext>
                </a:extLst>
              </p:cNvPr>
              <p:cNvSpPr txBox="1"/>
              <p:nvPr/>
            </p:nvSpPr>
            <p:spPr>
              <a:xfrm>
                <a:off x="10163398" y="3522314"/>
                <a:ext cx="1765740" cy="24815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Cavity specification</a:t>
                </a:r>
              </a:p>
              <a:p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Q</a:t>
                </a:r>
                <a:r>
                  <a:rPr lang="en-US" altLang="ja-JP" sz="1400" b="1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11746</a:t>
                </a:r>
              </a:p>
              <a:p>
                <a:endParaRPr lang="en-US" altLang="ja-JP" sz="1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Cavity 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14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ja-JP" sz="1400" b="1" baseline="-25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sh</a:t>
                </a:r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6.655 MΩ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β</a:t>
                </a:r>
                <a:r>
                  <a:rPr lang="en-US" altLang="ja-JP" sz="1400" b="1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1.217</a:t>
                </a:r>
              </a:p>
              <a:p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Cavity 2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14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ja-JP" sz="1400" b="1" baseline="-25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sh</a:t>
                </a:r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6.75 MΩ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β</a:t>
                </a:r>
                <a:r>
                  <a:rPr lang="en-US" altLang="ja-JP" sz="1400" b="1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1.064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1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altLang="ja-JP" sz="1400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𝑬</m:t>
                        </m:r>
                      </m:e>
                      <m:sub>
                        <m:r>
                          <a:rPr lang="en-US" altLang="ja-JP" sz="1400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𝒑𝒆𝒂𝒌</m:t>
                        </m:r>
                      </m:sub>
                    </m:sSub>
                    <m:r>
                      <a:rPr lang="en-US" altLang="ja-JP" sz="14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altLang="ja-JP" sz="14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𝟏𝟑</m:t>
                    </m:r>
                    <m:r>
                      <a:rPr lang="en-US" altLang="ja-JP" sz="14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.</m:t>
                    </m:r>
                    <m:r>
                      <a:rPr lang="en-US" altLang="ja-JP" sz="14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𝟗</m:t>
                    </m:r>
                  </m:oMath>
                </a14:m>
                <a:r>
                  <a:rPr lang="en-US" altLang="ja-JP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MV/m</a:t>
                </a: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565F9B2-2BCE-5283-82B1-28764D6F6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3398" y="3522314"/>
                <a:ext cx="1765740" cy="2481513"/>
              </a:xfrm>
              <a:prstGeom prst="rect">
                <a:avLst/>
              </a:prstGeom>
              <a:blipFill>
                <a:blip r:embed="rId4"/>
                <a:stretch>
                  <a:fillRect l="-1034" t="-491" b="-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図 22" descr="ドアが開いている冷蔵庫&#10;&#10;低い精度で自動的に生成された説明">
            <a:extLst>
              <a:ext uri="{FF2B5EF4-FFF2-40B4-BE49-F238E27FC236}">
                <a16:creationId xmlns:a16="http://schemas.microsoft.com/office/drawing/2014/main" id="{F7AB775B-C9B0-7F9B-8E91-529AD009245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8" r="11057" b="5484"/>
          <a:stretch/>
        </p:blipFill>
        <p:spPr>
          <a:xfrm>
            <a:off x="25402" y="3431454"/>
            <a:ext cx="1676796" cy="3054297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F1F0F4A-2308-1D86-048B-C87B0F3A6AB6}"/>
              </a:ext>
            </a:extLst>
          </p:cNvPr>
          <p:cNvSpPr txBox="1"/>
          <p:nvPr/>
        </p:nvSpPr>
        <p:spPr>
          <a:xfrm>
            <a:off x="2085075" y="3059668"/>
            <a:ext cx="173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Solid-state amp.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E747BBE-31FB-E88B-3BC9-D0214DE31860}"/>
              </a:ext>
            </a:extLst>
          </p:cNvPr>
          <p:cNvSpPr txBox="1"/>
          <p:nvPr/>
        </p:nvSpPr>
        <p:spPr>
          <a:xfrm>
            <a:off x="25065" y="2556991"/>
            <a:ext cx="18196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PCL, Arc detector</a:t>
            </a:r>
          </a:p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LLRF</a:t>
            </a:r>
          </a:p>
          <a:p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Pre-amp.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図 29" descr="屋内, テーブル, 座る, キッチン が含まれている画像&#10;&#10;自動的に生成された説明">
            <a:extLst>
              <a:ext uri="{FF2B5EF4-FFF2-40B4-BE49-F238E27FC236}">
                <a16:creationId xmlns:a16="http://schemas.microsoft.com/office/drawing/2014/main" id="{76FFE19F-4273-27DE-8757-E5F290EB39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3315" y="3809403"/>
            <a:ext cx="3043221" cy="2282415"/>
          </a:xfrm>
          <a:prstGeom prst="rect">
            <a:avLst/>
          </a:prstGeom>
        </p:spPr>
      </p:pic>
      <p:pic>
        <p:nvPicPr>
          <p:cNvPr id="26" name="図 25" descr="コンピュータ, 屋内, 冷蔵庫, 戸棚 が含まれている画像&#10;&#10;自動的に生成された説明">
            <a:extLst>
              <a:ext uri="{FF2B5EF4-FFF2-40B4-BE49-F238E27FC236}">
                <a16:creationId xmlns:a16="http://schemas.microsoft.com/office/drawing/2014/main" id="{38D03256-8A07-89A7-26E1-5750713D518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2" r="24351"/>
          <a:stretch/>
        </p:blipFill>
        <p:spPr>
          <a:xfrm>
            <a:off x="3360183" y="3993572"/>
            <a:ext cx="642678" cy="2478649"/>
          </a:xfrm>
          <a:prstGeom prst="rect">
            <a:avLst/>
          </a:prstGeom>
        </p:spPr>
      </p:pic>
      <p:pic>
        <p:nvPicPr>
          <p:cNvPr id="8" name="図 7" descr="屋内, エンジン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E79A1CE0-8036-3142-AF16-836F740F680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1" t="648" r="8593" b="14461"/>
          <a:stretch/>
        </p:blipFill>
        <p:spPr>
          <a:xfrm>
            <a:off x="4015056" y="3432053"/>
            <a:ext cx="2900684" cy="304016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ADEA194-3276-61A5-40E0-3E5A22894F7A}"/>
              </a:ext>
            </a:extLst>
          </p:cNvPr>
          <p:cNvSpPr txBox="1"/>
          <p:nvPr/>
        </p:nvSpPr>
        <p:spPr>
          <a:xfrm>
            <a:off x="4569788" y="3051638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Re-buncher cavity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EF3CA93-C835-3586-57A6-7F78B6EA7B10}"/>
              </a:ext>
            </a:extLst>
          </p:cNvPr>
          <p:cNvSpPr txBox="1"/>
          <p:nvPr/>
        </p:nvSpPr>
        <p:spPr>
          <a:xfrm>
            <a:off x="464535" y="4455294"/>
            <a:ext cx="647934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LLRF</a:t>
            </a:r>
            <a:endParaRPr kumimoji="1" lang="ja-JP" altLang="en-US" sz="1400" b="1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E63E55B-2E48-5B7C-F129-941FDBACE09B}"/>
              </a:ext>
            </a:extLst>
          </p:cNvPr>
          <p:cNvSpPr txBox="1"/>
          <p:nvPr/>
        </p:nvSpPr>
        <p:spPr>
          <a:xfrm>
            <a:off x="439376" y="5329757"/>
            <a:ext cx="990977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Pre-amp.</a:t>
            </a:r>
            <a:endParaRPr kumimoji="1" lang="ja-JP" altLang="en-US" sz="1400" b="1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94F0C81-1200-DC4D-BAD4-F239BA02D0C7}"/>
              </a:ext>
            </a:extLst>
          </p:cNvPr>
          <p:cNvSpPr txBox="1"/>
          <p:nvPr/>
        </p:nvSpPr>
        <p:spPr>
          <a:xfrm>
            <a:off x="3355865" y="3723440"/>
            <a:ext cx="797013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1</a:t>
            </a:r>
            <a:r>
              <a:rPr kumimoji="1" lang="en-US" altLang="ja-JP" sz="1400" b="1" baseline="30000" dirty="0"/>
              <a:t>st</a:t>
            </a:r>
            <a:r>
              <a:rPr kumimoji="1" lang="en-US" altLang="ja-JP" sz="1400" b="1" dirty="0"/>
              <a:t> cav.</a:t>
            </a:r>
            <a:endParaRPr kumimoji="1" lang="ja-JP" altLang="en-US" sz="1400" b="1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E0C59BF-7BD9-8F68-2555-8734BC7567A9}"/>
              </a:ext>
            </a:extLst>
          </p:cNvPr>
          <p:cNvSpPr txBox="1"/>
          <p:nvPr/>
        </p:nvSpPr>
        <p:spPr>
          <a:xfrm>
            <a:off x="2478856" y="3685795"/>
            <a:ext cx="835485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2</a:t>
            </a:r>
            <a:r>
              <a:rPr lang="en-US" altLang="ja-JP" sz="1400" b="1" baseline="30000" dirty="0"/>
              <a:t>nd</a:t>
            </a:r>
            <a:r>
              <a:rPr lang="en-US" altLang="ja-JP" sz="1400" b="1" dirty="0"/>
              <a:t> </a:t>
            </a:r>
            <a:r>
              <a:rPr kumimoji="1" lang="en-US" altLang="ja-JP" sz="1400" b="1" dirty="0"/>
              <a:t>cav.</a:t>
            </a:r>
            <a:endParaRPr kumimoji="1" lang="ja-JP" altLang="en-US" sz="1400" b="1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B31501A-4694-7F40-0DC1-10BBDFCE9A14}"/>
              </a:ext>
            </a:extLst>
          </p:cNvPr>
          <p:cNvSpPr txBox="1"/>
          <p:nvPr/>
        </p:nvSpPr>
        <p:spPr>
          <a:xfrm>
            <a:off x="6022570" y="6014627"/>
            <a:ext cx="835485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2</a:t>
            </a:r>
            <a:r>
              <a:rPr lang="en-US" altLang="ja-JP" sz="1400" b="1" baseline="30000" dirty="0"/>
              <a:t>nd</a:t>
            </a:r>
            <a:r>
              <a:rPr lang="en-US" altLang="ja-JP" sz="1400" b="1" dirty="0"/>
              <a:t> </a:t>
            </a:r>
            <a:r>
              <a:rPr kumimoji="1" lang="en-US" altLang="ja-JP" sz="1400" b="1" dirty="0"/>
              <a:t>cav.</a:t>
            </a:r>
            <a:endParaRPr kumimoji="1" lang="ja-JP" altLang="en-US" sz="1400" b="1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5F5CD8C-2DD2-5898-71B6-5675FAED9CAD}"/>
              </a:ext>
            </a:extLst>
          </p:cNvPr>
          <p:cNvSpPr txBox="1"/>
          <p:nvPr/>
        </p:nvSpPr>
        <p:spPr>
          <a:xfrm>
            <a:off x="4084989" y="4215883"/>
            <a:ext cx="797013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1</a:t>
            </a:r>
            <a:r>
              <a:rPr kumimoji="1" lang="en-US" altLang="ja-JP" sz="1400" b="1" baseline="30000" dirty="0"/>
              <a:t>st</a:t>
            </a:r>
            <a:r>
              <a:rPr kumimoji="1" lang="en-US" altLang="ja-JP" sz="1400" b="1" dirty="0"/>
              <a:t> cav.</a:t>
            </a:r>
            <a:endParaRPr kumimoji="1" lang="ja-JP" altLang="en-US" sz="1400" b="1" dirty="0"/>
          </a:p>
        </p:txBody>
      </p:sp>
      <p:sp>
        <p:nvSpPr>
          <p:cNvPr id="35" name="날짜 개체 틀 2">
            <a:extLst>
              <a:ext uri="{FF2B5EF4-FFF2-40B4-BE49-F238E27FC236}">
                <a16:creationId xmlns:a16="http://schemas.microsoft.com/office/drawing/2014/main" id="{99377307-C39F-09A5-82BC-508286C752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278DDB2D-1857-919D-E1AB-C49AE59D547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4617" b="16237"/>
          <a:stretch/>
        </p:blipFill>
        <p:spPr>
          <a:xfrm>
            <a:off x="7016169" y="3435776"/>
            <a:ext cx="2975119" cy="2727961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DDB3020-2946-1FB9-6258-47F7F27FD729}"/>
              </a:ext>
            </a:extLst>
          </p:cNvPr>
          <p:cNvSpPr txBox="1"/>
          <p:nvPr/>
        </p:nvSpPr>
        <p:spPr>
          <a:xfrm>
            <a:off x="6927935" y="5932960"/>
            <a:ext cx="4683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Inside geometry of the cavity</a:t>
            </a:r>
          </a:p>
          <a:p>
            <a:r>
              <a:rPr lang="en-US" altLang="ja-JP" sz="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D. </a:t>
            </a:r>
            <a:r>
              <a:rPr lang="en-US" altLang="ja-JP" sz="9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Gavela</a:t>
            </a:r>
            <a:r>
              <a:rPr lang="en-US" altLang="ja-JP" sz="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I. </a:t>
            </a:r>
            <a:r>
              <a:rPr lang="en-US" altLang="ja-JP" sz="9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Podadera</a:t>
            </a:r>
            <a:r>
              <a:rPr lang="en-US" altLang="ja-JP" sz="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Toral, I. Moya, F. </a:t>
            </a:r>
            <a:r>
              <a:rPr lang="en-US" altLang="ja-JP" sz="9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Scantamburlo</a:t>
            </a:r>
            <a:r>
              <a:rPr lang="en-US" altLang="ja-JP" sz="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altLang="ja-JP" sz="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US" altLang="ja-JP" sz="900" b="0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Validation of Two Re-Buncher Cavities under High Beam Loading for </a:t>
            </a:r>
            <a:r>
              <a:rPr lang="en-US" altLang="ja-JP" sz="900" b="0" i="0" u="none" strike="noStrike" baseline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LIPAc</a:t>
            </a:r>
            <a:r>
              <a:rPr lang="en-US" altLang="ja-JP" sz="900" b="0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”, proc of IPAC2021.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7" grpId="0"/>
      <p:bldP spid="28" grpId="0"/>
      <p:bldP spid="22" grpId="0"/>
      <p:bldP spid="24" grpId="0" animBg="1"/>
      <p:bldP spid="29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977827B6-D4D3-36E3-1A3A-F8FD9D5024D7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SRF-RF system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2D8988A-FAA6-EB2C-C12A-B903DDB97D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901" y="1275972"/>
            <a:ext cx="4443088" cy="280831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86AD8C0-B361-28AD-E17F-E25A92689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8578" y="896432"/>
            <a:ext cx="2843262" cy="1213553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EAD98BFE-D2ED-DDEA-57E5-E709B7E760DC}"/>
              </a:ext>
            </a:extLst>
          </p:cNvPr>
          <p:cNvCxnSpPr>
            <a:cxnSpLocks/>
          </p:cNvCxnSpPr>
          <p:nvPr/>
        </p:nvCxnSpPr>
        <p:spPr>
          <a:xfrm flipV="1">
            <a:off x="10383718" y="1069191"/>
            <a:ext cx="578840" cy="9521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9EA7C03-6C5C-37ED-BC0A-34783B31EC4D}"/>
              </a:ext>
            </a:extLst>
          </p:cNvPr>
          <p:cNvSpPr txBox="1"/>
          <p:nvPr/>
        </p:nvSpPr>
        <p:spPr>
          <a:xfrm>
            <a:off x="10596913" y="789224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8007947-FB50-CB79-3973-83E4868569C6}"/>
              </a:ext>
            </a:extLst>
          </p:cNvPr>
          <p:cNvSpPr txBox="1"/>
          <p:nvPr/>
        </p:nvSpPr>
        <p:spPr>
          <a:xfrm>
            <a:off x="25402" y="615264"/>
            <a:ext cx="5834308" cy="184665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Specification (Nb Half-wave resonator)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Energy: accelerating from 5 MeV to 9 MeV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kumimoji="1" lang="en-US" altLang="ja-JP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current: 125 mA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Frequency: 175 MHz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Nominal voltage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1" lang="en-US" altLang="ja-JP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1" lang="en-US" altLang="ja-JP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 = 4.5 MV/m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b="1" dirty="0" err="1">
                <a:latin typeface="Calibri" panose="020F0502020204030204" pitchFamily="34" charset="0"/>
                <a:cs typeface="Calibri" panose="020F0502020204030204" pitchFamily="34" charset="0"/>
              </a:rPr>
              <a:t>Oper</a:t>
            </a: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. temp.: 4.4 K</a:t>
            </a:r>
            <a:endParaRPr kumimoji="1" lang="en-US" altLang="ja-JP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3BC4AD9-8DA9-01E7-43C4-6FB78F271547}"/>
              </a:ext>
            </a:extLst>
          </p:cNvPr>
          <p:cNvSpPr txBox="1"/>
          <p:nvPr/>
        </p:nvSpPr>
        <p:spPr>
          <a:xfrm>
            <a:off x="4747327" y="958977"/>
            <a:ext cx="231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Cryomodule in section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2436881-4EC9-F8BC-8009-8ECE0EECD280}"/>
              </a:ext>
            </a:extLst>
          </p:cNvPr>
          <p:cNvSpPr txBox="1"/>
          <p:nvPr/>
        </p:nvSpPr>
        <p:spPr>
          <a:xfrm>
            <a:off x="7062894" y="603597"/>
            <a:ext cx="21016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Series of superconducting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half-wave resonators</a:t>
            </a:r>
            <a:endParaRPr kumimoji="1"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solenoids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351D3E2-E2B0-1DCE-3F44-B1AF44A32608}"/>
              </a:ext>
            </a:extLst>
          </p:cNvPr>
          <p:cNvSpPr txBox="1"/>
          <p:nvPr/>
        </p:nvSpPr>
        <p:spPr>
          <a:xfrm>
            <a:off x="7541187" y="5837943"/>
            <a:ext cx="748293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Cryomodule installation in FY2024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2114CCA-36FC-6967-F962-8D846C11E841}"/>
              </a:ext>
            </a:extLst>
          </p:cNvPr>
          <p:cNvGrpSpPr/>
          <p:nvPr/>
        </p:nvGrpSpPr>
        <p:grpSpPr>
          <a:xfrm>
            <a:off x="-353" y="2390967"/>
            <a:ext cx="4938181" cy="1653066"/>
            <a:chOff x="25403" y="2325841"/>
            <a:chExt cx="4938181" cy="1653066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4211B50C-EFC4-FC60-520B-7CA3F1EB9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03" y="2461923"/>
              <a:ext cx="4888058" cy="1516984"/>
            </a:xfrm>
            <a:prstGeom prst="rect">
              <a:avLst/>
            </a:prstGeom>
            <a:ln w="76200">
              <a:noFill/>
            </a:ln>
          </p:spPr>
        </p:pic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C2751ED0-B6CD-E043-8A29-0C3590F56E9A}"/>
                </a:ext>
              </a:extLst>
            </p:cNvPr>
            <p:cNvSpPr/>
            <p:nvPr/>
          </p:nvSpPr>
          <p:spPr>
            <a:xfrm>
              <a:off x="2044700" y="2599267"/>
              <a:ext cx="198967" cy="71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EBBE1F3F-A126-B381-87A2-A64465EBACE9}"/>
                </a:ext>
              </a:extLst>
            </p:cNvPr>
            <p:cNvSpPr/>
            <p:nvPr/>
          </p:nvSpPr>
          <p:spPr>
            <a:xfrm>
              <a:off x="1945868" y="2588683"/>
              <a:ext cx="395816" cy="9313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500" b="1" dirty="0">
                  <a:solidFill>
                    <a:schemeClr val="tx1"/>
                  </a:solidFill>
                </a:rPr>
                <a:t>150kW</a:t>
              </a:r>
              <a:endParaRPr kumimoji="1" lang="ja-JP" altLang="en-US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4873BE3-6FF0-736E-458C-48CFF58CB409}"/>
                </a:ext>
              </a:extLst>
            </p:cNvPr>
            <p:cNvSpPr/>
            <p:nvPr/>
          </p:nvSpPr>
          <p:spPr>
            <a:xfrm>
              <a:off x="2730500" y="3655483"/>
              <a:ext cx="198967" cy="71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E6E51647-FB3C-CD4F-C10E-65EA0ED40631}"/>
                </a:ext>
              </a:extLst>
            </p:cNvPr>
            <p:cNvSpPr/>
            <p:nvPr/>
          </p:nvSpPr>
          <p:spPr>
            <a:xfrm>
              <a:off x="2631668" y="3644899"/>
              <a:ext cx="395816" cy="9313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500" b="1" dirty="0">
                  <a:solidFill>
                    <a:schemeClr val="tx1"/>
                  </a:solidFill>
                </a:rPr>
                <a:t>150kW</a:t>
              </a:r>
              <a:endParaRPr kumimoji="1" lang="ja-JP" altLang="en-US" sz="5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DBB5644-42A0-4DF1-74C5-B82340C512E1}"/>
                </a:ext>
              </a:extLst>
            </p:cNvPr>
            <p:cNvSpPr/>
            <p:nvPr/>
          </p:nvSpPr>
          <p:spPr>
            <a:xfrm>
              <a:off x="3989918" y="2497751"/>
              <a:ext cx="973666" cy="12584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6103BC8D-C37D-4E29-0B48-FA1B0B25E0C4}"/>
                </a:ext>
              </a:extLst>
            </p:cNvPr>
            <p:cNvSpPr/>
            <p:nvPr/>
          </p:nvSpPr>
          <p:spPr>
            <a:xfrm>
              <a:off x="4059767" y="2435380"/>
              <a:ext cx="713316" cy="1320862"/>
            </a:xfrm>
            <a:prstGeom prst="roundRect">
              <a:avLst>
                <a:gd name="adj" fmla="val 620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B3F07DAE-50D2-0DF8-0839-4C060DC009AF}"/>
                </a:ext>
              </a:extLst>
            </p:cNvPr>
            <p:cNvSpPr/>
            <p:nvPr/>
          </p:nvSpPr>
          <p:spPr>
            <a:xfrm>
              <a:off x="4366055" y="2436251"/>
              <a:ext cx="95250" cy="131999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4221853-E459-AD4E-5463-09008865961D}"/>
                </a:ext>
              </a:extLst>
            </p:cNvPr>
            <p:cNvSpPr/>
            <p:nvPr/>
          </p:nvSpPr>
          <p:spPr>
            <a:xfrm>
              <a:off x="4356101" y="2435379"/>
              <a:ext cx="120650" cy="1206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3EDD4245-19EF-7876-F14F-C9CF639EAF43}"/>
                </a:ext>
              </a:extLst>
            </p:cNvPr>
            <p:cNvSpPr/>
            <p:nvPr/>
          </p:nvSpPr>
          <p:spPr>
            <a:xfrm>
              <a:off x="4353355" y="2599267"/>
              <a:ext cx="120650" cy="1206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EBC60E24-E162-C94B-0011-4AF232C0C59C}"/>
                </a:ext>
              </a:extLst>
            </p:cNvPr>
            <p:cNvSpPr/>
            <p:nvPr/>
          </p:nvSpPr>
          <p:spPr>
            <a:xfrm>
              <a:off x="4356101" y="2755745"/>
              <a:ext cx="120650" cy="1206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923C88D6-068C-6E1B-B1FA-ED6AD30F5B96}"/>
                </a:ext>
              </a:extLst>
            </p:cNvPr>
            <p:cNvSpPr/>
            <p:nvPr/>
          </p:nvSpPr>
          <p:spPr>
            <a:xfrm>
              <a:off x="4353355" y="2919633"/>
              <a:ext cx="120650" cy="1206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86F2911E-5EFD-9BB6-40B4-3E5AA5D94C32}"/>
                </a:ext>
              </a:extLst>
            </p:cNvPr>
            <p:cNvSpPr/>
            <p:nvPr/>
          </p:nvSpPr>
          <p:spPr>
            <a:xfrm>
              <a:off x="4355901" y="3076111"/>
              <a:ext cx="120650" cy="1206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F948026-2075-89C8-9499-BC9FED4F8382}"/>
                </a:ext>
              </a:extLst>
            </p:cNvPr>
            <p:cNvSpPr/>
            <p:nvPr/>
          </p:nvSpPr>
          <p:spPr>
            <a:xfrm>
              <a:off x="4353155" y="3239999"/>
              <a:ext cx="120650" cy="1206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C66CDCC-7DCB-2A68-9375-F04613DD1909}"/>
                </a:ext>
              </a:extLst>
            </p:cNvPr>
            <p:cNvSpPr/>
            <p:nvPr/>
          </p:nvSpPr>
          <p:spPr>
            <a:xfrm>
              <a:off x="4355901" y="3400710"/>
              <a:ext cx="120650" cy="1206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AB6286F6-128A-DA5A-179E-15A81088B0C7}"/>
                </a:ext>
              </a:extLst>
            </p:cNvPr>
            <p:cNvSpPr/>
            <p:nvPr/>
          </p:nvSpPr>
          <p:spPr>
            <a:xfrm>
              <a:off x="4353155" y="3564598"/>
              <a:ext cx="120650" cy="1206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上の 2 つの角を切り取る 40">
              <a:extLst>
                <a:ext uri="{FF2B5EF4-FFF2-40B4-BE49-F238E27FC236}">
                  <a16:creationId xmlns:a16="http://schemas.microsoft.com/office/drawing/2014/main" id="{12C6F0B3-6FD7-91F8-BBC2-2499F9EB32D9}"/>
                </a:ext>
              </a:extLst>
            </p:cNvPr>
            <p:cNvSpPr/>
            <p:nvPr/>
          </p:nvSpPr>
          <p:spPr>
            <a:xfrm rot="5400000">
              <a:off x="4128932" y="2307636"/>
              <a:ext cx="85024" cy="376137"/>
            </a:xfrm>
            <a:prstGeom prst="snip2SameRect">
              <a:avLst>
                <a:gd name="adj1" fmla="val 40371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上の 2 つの角を切り取る 41">
              <a:extLst>
                <a:ext uri="{FF2B5EF4-FFF2-40B4-BE49-F238E27FC236}">
                  <a16:creationId xmlns:a16="http://schemas.microsoft.com/office/drawing/2014/main" id="{2EA2655B-DC9C-6F8E-469D-560C15182166}"/>
                </a:ext>
              </a:extLst>
            </p:cNvPr>
            <p:cNvSpPr/>
            <p:nvPr/>
          </p:nvSpPr>
          <p:spPr>
            <a:xfrm rot="5400000">
              <a:off x="4128933" y="2471477"/>
              <a:ext cx="85024" cy="376137"/>
            </a:xfrm>
            <a:prstGeom prst="snip2SameRect">
              <a:avLst>
                <a:gd name="adj1" fmla="val 40371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上の 2 つの角を切り取る 43">
              <a:extLst>
                <a:ext uri="{FF2B5EF4-FFF2-40B4-BE49-F238E27FC236}">
                  <a16:creationId xmlns:a16="http://schemas.microsoft.com/office/drawing/2014/main" id="{CFD80143-C1CA-CE48-4F4C-B602594CC3C1}"/>
                </a:ext>
              </a:extLst>
            </p:cNvPr>
            <p:cNvSpPr/>
            <p:nvPr/>
          </p:nvSpPr>
          <p:spPr>
            <a:xfrm rot="5400000">
              <a:off x="4125319" y="2629703"/>
              <a:ext cx="85024" cy="376137"/>
            </a:xfrm>
            <a:prstGeom prst="snip2SameRect">
              <a:avLst>
                <a:gd name="adj1" fmla="val 40371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切り取る 44">
              <a:extLst>
                <a:ext uri="{FF2B5EF4-FFF2-40B4-BE49-F238E27FC236}">
                  <a16:creationId xmlns:a16="http://schemas.microsoft.com/office/drawing/2014/main" id="{DB9A7376-D23C-BEF7-4CAC-1E5B5039F55B}"/>
                </a:ext>
              </a:extLst>
            </p:cNvPr>
            <p:cNvSpPr/>
            <p:nvPr/>
          </p:nvSpPr>
          <p:spPr>
            <a:xfrm rot="5400000">
              <a:off x="4125320" y="2793544"/>
              <a:ext cx="85024" cy="376137"/>
            </a:xfrm>
            <a:prstGeom prst="snip2SameRect">
              <a:avLst>
                <a:gd name="adj1" fmla="val 40371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上の 2 つの角を切り取る 45">
              <a:extLst>
                <a:ext uri="{FF2B5EF4-FFF2-40B4-BE49-F238E27FC236}">
                  <a16:creationId xmlns:a16="http://schemas.microsoft.com/office/drawing/2014/main" id="{2E160DAD-DCEF-7D93-3685-8D714C7E2388}"/>
                </a:ext>
              </a:extLst>
            </p:cNvPr>
            <p:cNvSpPr/>
            <p:nvPr/>
          </p:nvSpPr>
          <p:spPr>
            <a:xfrm rot="5400000">
              <a:off x="4125317" y="2951447"/>
              <a:ext cx="85024" cy="376137"/>
            </a:xfrm>
            <a:prstGeom prst="snip2SameRect">
              <a:avLst>
                <a:gd name="adj1" fmla="val 40371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切り取る 46">
              <a:extLst>
                <a:ext uri="{FF2B5EF4-FFF2-40B4-BE49-F238E27FC236}">
                  <a16:creationId xmlns:a16="http://schemas.microsoft.com/office/drawing/2014/main" id="{D4B7B1B4-6DEA-F832-7C45-FC70E3CB2EFA}"/>
                </a:ext>
              </a:extLst>
            </p:cNvPr>
            <p:cNvSpPr/>
            <p:nvPr/>
          </p:nvSpPr>
          <p:spPr>
            <a:xfrm rot="5400000">
              <a:off x="4125318" y="3115288"/>
              <a:ext cx="85024" cy="376137"/>
            </a:xfrm>
            <a:prstGeom prst="snip2SameRect">
              <a:avLst>
                <a:gd name="adj1" fmla="val 40371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切り取る 47">
              <a:extLst>
                <a:ext uri="{FF2B5EF4-FFF2-40B4-BE49-F238E27FC236}">
                  <a16:creationId xmlns:a16="http://schemas.microsoft.com/office/drawing/2014/main" id="{EE675609-43E5-A3E4-627B-3544AEF72E4A}"/>
                </a:ext>
              </a:extLst>
            </p:cNvPr>
            <p:cNvSpPr/>
            <p:nvPr/>
          </p:nvSpPr>
          <p:spPr>
            <a:xfrm rot="5400000">
              <a:off x="4125318" y="3278826"/>
              <a:ext cx="85024" cy="376137"/>
            </a:xfrm>
            <a:prstGeom prst="snip2SameRect">
              <a:avLst>
                <a:gd name="adj1" fmla="val 40371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上の 2 つの角を切り取る 48">
              <a:extLst>
                <a:ext uri="{FF2B5EF4-FFF2-40B4-BE49-F238E27FC236}">
                  <a16:creationId xmlns:a16="http://schemas.microsoft.com/office/drawing/2014/main" id="{743D8820-E675-846B-36FE-32F14A46DEE4}"/>
                </a:ext>
              </a:extLst>
            </p:cNvPr>
            <p:cNvSpPr/>
            <p:nvPr/>
          </p:nvSpPr>
          <p:spPr>
            <a:xfrm rot="5400000">
              <a:off x="4125319" y="3442667"/>
              <a:ext cx="85024" cy="376137"/>
            </a:xfrm>
            <a:prstGeom prst="snip2SameRect">
              <a:avLst>
                <a:gd name="adj1" fmla="val 40371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4645BCC2-CF0E-C887-3DBC-C020A115BD1A}"/>
                </a:ext>
              </a:extLst>
            </p:cNvPr>
            <p:cNvSpPr/>
            <p:nvPr/>
          </p:nvSpPr>
          <p:spPr>
            <a:xfrm>
              <a:off x="3941855" y="3026582"/>
              <a:ext cx="6778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F30C1C51-3068-E365-E1E3-3DDCB37D536E}"/>
                </a:ext>
              </a:extLst>
            </p:cNvPr>
            <p:cNvSpPr/>
            <p:nvPr/>
          </p:nvSpPr>
          <p:spPr>
            <a:xfrm>
              <a:off x="4101717" y="2325841"/>
              <a:ext cx="585665" cy="994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500" b="1" dirty="0">
                  <a:solidFill>
                    <a:schemeClr val="tx1"/>
                  </a:solidFill>
                </a:rPr>
                <a:t>Cryomodule</a:t>
              </a:r>
              <a:endParaRPr kumimoji="1" lang="ja-JP" altLang="en-US" sz="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F6F40BA-E7C1-4F6F-37BF-2E6FEB6D8D0A}"/>
              </a:ext>
            </a:extLst>
          </p:cNvPr>
          <p:cNvSpPr txBox="1"/>
          <p:nvPr/>
        </p:nvSpPr>
        <p:spPr>
          <a:xfrm>
            <a:off x="119494" y="4001495"/>
            <a:ext cx="4972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hardware model is the same as the RFQ’s one, but just </a:t>
            </a:r>
            <a:r>
              <a:rPr lang="en-US" altLang="ja-JP" sz="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voltage of the anode electrode is lower.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AF68587D-B5E0-1659-32F0-ED1F9981B58A}"/>
                  </a:ext>
                </a:extLst>
              </p:cNvPr>
              <p:cNvSpPr txBox="1"/>
              <p:nvPr/>
            </p:nvSpPr>
            <p:spPr>
              <a:xfrm>
                <a:off x="9488033" y="2217193"/>
                <a:ext cx="2026196" cy="1212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Cavity specification</a:t>
                </a:r>
              </a:p>
              <a:p>
                <a:r>
                  <a:rPr lang="en-US" altLang="ja-JP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Q</a:t>
                </a:r>
                <a:r>
                  <a:rPr lang="en-US" altLang="ja-JP" b="1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  <a:r>
                  <a:rPr lang="en-US" altLang="ja-JP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5.0 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ja-JP" b="1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US" altLang="ja-JP" b="1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𝟖</m:t>
                        </m:r>
                      </m:sup>
                    </m:sSup>
                  </m:oMath>
                </a14:m>
                <a:endParaRPr lang="en-US" altLang="ja-JP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altLang="ja-JP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ja-JP" b="1" baseline="-25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sh</a:t>
                </a:r>
                <a:r>
                  <a:rPr lang="en-US" altLang="ja-JP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/ Q</a:t>
                </a:r>
                <a:r>
                  <a:rPr lang="en-US" altLang="ja-JP" b="1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0 </a:t>
                </a:r>
                <a:r>
                  <a:rPr lang="en-US" altLang="ja-JP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≤ 150 Ω</a:t>
                </a:r>
              </a:p>
              <a:p>
                <a:r>
                  <a:rPr lang="en-US" altLang="ja-JP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β</a:t>
                </a:r>
                <a:r>
                  <a:rPr lang="en-US" altLang="ja-JP" b="1" baseline="-25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altLang="ja-JP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7.7 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ja-JP" b="1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US" altLang="ja-JP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𝟑</m:t>
                        </m:r>
                      </m:sup>
                    </m:sSup>
                  </m:oMath>
                </a14:m>
                <a:endParaRPr lang="en-US" altLang="ja-JP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AF68587D-B5E0-1659-32F0-ED1F9981B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8033" y="2217193"/>
                <a:ext cx="2026196" cy="1212768"/>
              </a:xfrm>
              <a:prstGeom prst="rect">
                <a:avLst/>
              </a:prstGeom>
              <a:blipFill>
                <a:blip r:embed="rId5"/>
                <a:stretch>
                  <a:fillRect l="-2402" t="-3015" r="-2102" b="-7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날짜 개체 틀 2">
            <a:extLst>
              <a:ext uri="{FF2B5EF4-FFF2-40B4-BE49-F238E27FC236}">
                <a16:creationId xmlns:a16="http://schemas.microsoft.com/office/drawing/2014/main" id="{23C0BAB2-929D-51E7-4A95-C08112D237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5000FDA-3183-1CE0-E9A4-55FAB888CCAC}"/>
              </a:ext>
            </a:extLst>
          </p:cNvPr>
          <p:cNvSpPr txBox="1"/>
          <p:nvPr/>
        </p:nvSpPr>
        <p:spPr>
          <a:xfrm>
            <a:off x="7553775" y="4162157"/>
            <a:ext cx="3670428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Picture after the string assembly</a:t>
            </a:r>
          </a:p>
          <a:p>
            <a:r>
              <a:rPr lang="en-US" altLang="ja-JP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superconducting cryomodule team !</a:t>
            </a:r>
          </a:p>
        </p:txBody>
      </p:sp>
      <p:pic>
        <p:nvPicPr>
          <p:cNvPr id="19" name="図 18" descr="空港のターミナル&#10;&#10;中程度の精度で自動的に生成された説明">
            <a:extLst>
              <a:ext uri="{FF2B5EF4-FFF2-40B4-BE49-F238E27FC236}">
                <a16:creationId xmlns:a16="http://schemas.microsoft.com/office/drawing/2014/main" id="{68D7D80C-F643-FBD0-54AA-34975394A78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31"/>
          <a:stretch/>
        </p:blipFill>
        <p:spPr>
          <a:xfrm>
            <a:off x="5401850" y="4239687"/>
            <a:ext cx="2077020" cy="2255557"/>
          </a:xfrm>
          <a:prstGeom prst="rect">
            <a:avLst/>
          </a:prstGeom>
        </p:spPr>
      </p:pic>
      <p:pic>
        <p:nvPicPr>
          <p:cNvPr id="21" name="図 20" descr="空港のロビー&#10;&#10;自動的に生成された説明">
            <a:extLst>
              <a:ext uri="{FF2B5EF4-FFF2-40B4-BE49-F238E27FC236}">
                <a16:creationId xmlns:a16="http://schemas.microsoft.com/office/drawing/2014/main" id="{3F637805-9AAE-1E42-2D02-99ACC471EA6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39"/>
          <a:stretch/>
        </p:blipFill>
        <p:spPr>
          <a:xfrm>
            <a:off x="119493" y="4239687"/>
            <a:ext cx="5282357" cy="225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94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9" grpId="0"/>
      <p:bldP spid="11" grpId="0"/>
      <p:bldP spid="53" grpId="0"/>
      <p:bldP spid="55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B13BCCA2-B0AF-E634-AE7D-D535C56581DE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Outline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graphicFrame>
        <p:nvGraphicFramePr>
          <p:cNvPr id="4" name="Diagram 9">
            <a:extLst>
              <a:ext uri="{FF2B5EF4-FFF2-40B4-BE49-F238E27FC236}">
                <a16:creationId xmlns:a16="http://schemas.microsoft.com/office/drawing/2014/main" id="{11994A59-968B-5F26-7C0D-740123299E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250309"/>
              </p:ext>
            </p:extLst>
          </p:nvPr>
        </p:nvGraphicFramePr>
        <p:xfrm>
          <a:off x="1669714" y="1124744"/>
          <a:ext cx="874676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82883925-FA10-4482-99A8-EBFC7FC790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3218770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5">
            <a:extLst>
              <a:ext uri="{FF2B5EF4-FFF2-40B4-BE49-F238E27FC236}">
                <a16:creationId xmlns:a16="http://schemas.microsoft.com/office/drawing/2014/main" id="{B13BCCA2-B0AF-E634-AE7D-D535C56581DE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Outline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graphicFrame>
        <p:nvGraphicFramePr>
          <p:cNvPr id="4" name="Diagram 9">
            <a:extLst>
              <a:ext uri="{FF2B5EF4-FFF2-40B4-BE49-F238E27FC236}">
                <a16:creationId xmlns:a16="http://schemas.microsoft.com/office/drawing/2014/main" id="{11994A59-968B-5F26-7C0D-740123299E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3724382"/>
              </p:ext>
            </p:extLst>
          </p:nvPr>
        </p:nvGraphicFramePr>
        <p:xfrm>
          <a:off x="1669714" y="1124744"/>
          <a:ext cx="874676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날짜 개체 틀 2">
            <a:extLst>
              <a:ext uri="{FF2B5EF4-FFF2-40B4-BE49-F238E27FC236}">
                <a16:creationId xmlns:a16="http://schemas.microsoft.com/office/drawing/2014/main" id="{3BA79048-8D91-D4F7-BC6D-31968372BA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3125339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5">
            <a:extLst>
              <a:ext uri="{FF2B5EF4-FFF2-40B4-BE49-F238E27FC236}">
                <a16:creationId xmlns:a16="http://schemas.microsoft.com/office/drawing/2014/main" id="{D2A83681-BE52-D53C-A618-679082B8A1F1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err="1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LIPAc</a:t>
            </a:r>
            <a:r>
              <a:rPr lang="en-US" sz="5333" b="1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 Overview</a:t>
            </a:r>
            <a:endParaRPr lang="es-ES" sz="5333" b="1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11" name="Picture 8" descr="IFMIF-8.jpg">
            <a:extLst>
              <a:ext uri="{FF2B5EF4-FFF2-40B4-BE49-F238E27FC236}">
                <a16:creationId xmlns:a16="http://schemas.microsoft.com/office/drawing/2014/main" id="{87F009E9-E57C-C4B1-945D-D88DDA58CB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9" b="44150"/>
          <a:stretch/>
        </p:blipFill>
        <p:spPr>
          <a:xfrm rot="21287176">
            <a:off x="1565710" y="1798333"/>
            <a:ext cx="9144000" cy="189542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6893D5D-8325-FA04-AEDB-CDA90820F8BE}"/>
              </a:ext>
            </a:extLst>
          </p:cNvPr>
          <p:cNvSpPr txBox="1"/>
          <p:nvPr/>
        </p:nvSpPr>
        <p:spPr>
          <a:xfrm>
            <a:off x="293509" y="1679012"/>
            <a:ext cx="4626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>
                <a:solidFill>
                  <a:srgbClr val="C0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IFMIF </a:t>
            </a:r>
            <a:r>
              <a:rPr lang="en-US" altLang="ja-JP" sz="1600" b="1">
                <a:solidFill>
                  <a:srgbClr val="C0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accelerator</a:t>
            </a:r>
            <a:endParaRPr kumimoji="1" lang="en-US" altLang="ja-JP" sz="1600" b="1">
              <a:solidFill>
                <a:srgbClr val="C00000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r>
              <a:rPr kumimoji="1" lang="en-US" altLang="ja-JP" sz="1400" b="1">
                <a:solidFill>
                  <a:srgbClr val="C0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40 MeV, 125 mA, CW x 2 beamlines</a:t>
            </a:r>
            <a:r>
              <a:rPr lang="ja-JP" altLang="en-US" sz="1400" b="1">
                <a:solidFill>
                  <a:srgbClr val="C0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lang="en-US" altLang="ja-JP" sz="1400" b="1">
                <a:solidFill>
                  <a:srgbClr val="C0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for</a:t>
            </a:r>
            <a:r>
              <a:rPr lang="ja-JP" altLang="en-US" sz="1400" b="1">
                <a:solidFill>
                  <a:srgbClr val="C0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lang="en-US" altLang="ja-JP" sz="1400" b="1">
                <a:solidFill>
                  <a:srgbClr val="C0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Deuteron</a:t>
            </a:r>
            <a:endParaRPr kumimoji="1" lang="ja-JP" altLang="en-US" sz="1600" b="1">
              <a:solidFill>
                <a:srgbClr val="C00000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BFA0497-6A18-B45D-7170-1D6ADF3634C2}"/>
              </a:ext>
            </a:extLst>
          </p:cNvPr>
          <p:cNvSpPr txBox="1"/>
          <p:nvPr/>
        </p:nvSpPr>
        <p:spPr>
          <a:xfrm>
            <a:off x="293509" y="726178"/>
            <a:ext cx="11053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/>
              <a:t>LIPAc</a:t>
            </a:r>
            <a:r>
              <a:rPr kumimoji="1" lang="en-US" altLang="ja-JP" b="1" dirty="0"/>
              <a:t> (the </a:t>
            </a:r>
            <a:r>
              <a:rPr kumimoji="1" lang="en-US" altLang="ja-JP" b="1" dirty="0">
                <a:solidFill>
                  <a:srgbClr val="C00000"/>
                </a:solidFill>
              </a:rPr>
              <a:t>L</a:t>
            </a:r>
            <a:r>
              <a:rPr kumimoji="1" lang="en-US" altLang="ja-JP" b="1" dirty="0"/>
              <a:t>inear </a:t>
            </a:r>
            <a:r>
              <a:rPr kumimoji="1" lang="en-US" altLang="ja-JP" b="1" dirty="0">
                <a:solidFill>
                  <a:srgbClr val="C00000"/>
                </a:solidFill>
              </a:rPr>
              <a:t>I</a:t>
            </a:r>
            <a:r>
              <a:rPr kumimoji="1" lang="en-US" altLang="ja-JP" b="1" dirty="0"/>
              <a:t>FMIF </a:t>
            </a:r>
            <a:r>
              <a:rPr kumimoji="1" lang="en-US" altLang="ja-JP" b="1" dirty="0">
                <a:solidFill>
                  <a:srgbClr val="C00000"/>
                </a:solidFill>
              </a:rPr>
              <a:t>P</a:t>
            </a:r>
            <a:r>
              <a:rPr kumimoji="1" lang="en-US" altLang="ja-JP" b="1" dirty="0"/>
              <a:t>rototype </a:t>
            </a:r>
            <a:r>
              <a:rPr kumimoji="1" lang="en-US" altLang="ja-JP" b="1" dirty="0">
                <a:solidFill>
                  <a:srgbClr val="C00000"/>
                </a:solidFill>
              </a:rPr>
              <a:t>Ac</a:t>
            </a:r>
            <a:r>
              <a:rPr kumimoji="1" lang="en-US" altLang="ja-JP" b="1" dirty="0"/>
              <a:t>celerator) is the low</a:t>
            </a:r>
            <a:r>
              <a:rPr lang="ja-JP" altLang="en-US" b="1" dirty="0"/>
              <a:t> </a:t>
            </a:r>
            <a:r>
              <a:rPr lang="en-US" altLang="ja-JP" b="1" dirty="0"/>
              <a:t>energy</a:t>
            </a:r>
            <a:r>
              <a:rPr kumimoji="1" lang="en-US" altLang="ja-JP" b="1" dirty="0"/>
              <a:t> part of the IFMIF accelerator.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kumimoji="1" lang="en-US" altLang="ja-JP" b="1" dirty="0"/>
              <a:t>All essential components for the accelerator</a:t>
            </a:r>
            <a:r>
              <a:rPr lang="en-US" altLang="ja-JP" b="1" dirty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b="1" dirty="0"/>
              <a:t>Strong space charge force for</a:t>
            </a:r>
            <a:r>
              <a:rPr lang="ja-JP" altLang="en-US" b="1" dirty="0"/>
              <a:t> </a:t>
            </a:r>
            <a:r>
              <a:rPr lang="en-US" altLang="ja-JP" b="1" dirty="0"/>
              <a:t>the</a:t>
            </a:r>
            <a:r>
              <a:rPr lang="ja-JP" altLang="en-US" b="1" dirty="0"/>
              <a:t> </a:t>
            </a:r>
            <a:r>
              <a:rPr lang="en-US" altLang="ja-JP" b="1" dirty="0"/>
              <a:t>high</a:t>
            </a:r>
            <a:r>
              <a:rPr lang="ja-JP" altLang="en-US" b="1" dirty="0"/>
              <a:t> </a:t>
            </a:r>
            <a:r>
              <a:rPr lang="en-US" altLang="ja-JP" b="1" dirty="0"/>
              <a:t>current beam.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7CB80C4-F307-B5B9-5286-6D0729C147FB}"/>
              </a:ext>
            </a:extLst>
          </p:cNvPr>
          <p:cNvSpPr txBox="1"/>
          <p:nvPr/>
        </p:nvSpPr>
        <p:spPr>
          <a:xfrm>
            <a:off x="1795845" y="3254858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Ion source</a:t>
            </a:r>
            <a:endParaRPr kumimoji="1" lang="ja-JP" altLang="en-US" sz="12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1F93E20-ECB1-C0F3-7A9F-9B02488B0B8D}"/>
              </a:ext>
            </a:extLst>
          </p:cNvPr>
          <p:cNvSpPr txBox="1"/>
          <p:nvPr/>
        </p:nvSpPr>
        <p:spPr>
          <a:xfrm>
            <a:off x="3042927" y="3254858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RFQ</a:t>
            </a:r>
            <a:endParaRPr kumimoji="1" lang="ja-JP" altLang="en-US" sz="12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9D922D6-3D24-DBB2-F94C-A1446ADCD55A}"/>
              </a:ext>
            </a:extLst>
          </p:cNvPr>
          <p:cNvSpPr txBox="1"/>
          <p:nvPr/>
        </p:nvSpPr>
        <p:spPr>
          <a:xfrm>
            <a:off x="3908392" y="3254858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chemeClr val="accent2">
                    <a:lumMod val="75000"/>
                  </a:schemeClr>
                </a:solidFill>
              </a:rPr>
              <a:t>Superconducting </a:t>
            </a:r>
            <a:r>
              <a:rPr lang="en-US" altLang="ja-JP" sz="1200" b="1" err="1">
                <a:solidFill>
                  <a:schemeClr val="accent2">
                    <a:lumMod val="75000"/>
                  </a:schemeClr>
                </a:solidFill>
              </a:rPr>
              <a:t>linac</a:t>
            </a:r>
            <a:endParaRPr kumimoji="1" lang="ja-JP" altLang="en-US" sz="12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D32DA94-2F9C-E8D8-80B5-4C5BE07106D9}"/>
              </a:ext>
            </a:extLst>
          </p:cNvPr>
          <p:cNvSpPr txBox="1"/>
          <p:nvPr/>
        </p:nvSpPr>
        <p:spPr>
          <a:xfrm>
            <a:off x="7592677" y="3330626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chemeClr val="accent2">
                    <a:lumMod val="75000"/>
                  </a:schemeClr>
                </a:solidFill>
              </a:rPr>
              <a:t>Beam dump</a:t>
            </a:r>
            <a:endParaRPr kumimoji="1" lang="ja-JP" altLang="en-US" sz="12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F586F66-FE68-970E-4B73-BBE9247F4E0B}"/>
              </a:ext>
            </a:extLst>
          </p:cNvPr>
          <p:cNvSpPr txBox="1"/>
          <p:nvPr/>
        </p:nvSpPr>
        <p:spPr>
          <a:xfrm>
            <a:off x="8970154" y="2324511"/>
            <a:ext cx="1322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chemeClr val="accent2">
                    <a:lumMod val="75000"/>
                  </a:schemeClr>
                </a:solidFill>
              </a:rPr>
              <a:t>Liquid Li target</a:t>
            </a:r>
            <a:endParaRPr kumimoji="1" lang="ja-JP" altLang="en-US" sz="12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70DCF7A-57A4-3C46-84CE-979323E8EC0B}"/>
              </a:ext>
            </a:extLst>
          </p:cNvPr>
          <p:cNvSpPr txBox="1"/>
          <p:nvPr/>
        </p:nvSpPr>
        <p:spPr>
          <a:xfrm>
            <a:off x="1636202" y="3482910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kumimoji="1" lang="en-US" altLang="ja-JP" sz="1200" b="1" baseline="-25000">
                <a:solidFill>
                  <a:schemeClr val="accent2">
                    <a:lumMod val="75000"/>
                  </a:schemeClr>
                </a:solidFill>
              </a:rPr>
              <a:t>k</a:t>
            </a:r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 ~ 0.1 MeV</a:t>
            </a:r>
            <a:endParaRPr kumimoji="1" lang="ja-JP" altLang="en-US" sz="1200" b="1" baseline="-250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F05F4F7-F9F7-9DAB-72AA-F8D0AA072A85}"/>
              </a:ext>
            </a:extLst>
          </p:cNvPr>
          <p:cNvSpPr txBox="1"/>
          <p:nvPr/>
        </p:nvSpPr>
        <p:spPr>
          <a:xfrm>
            <a:off x="2788851" y="3482910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kumimoji="1" lang="en-US" altLang="ja-JP" sz="1200" b="1" baseline="-25000">
                <a:solidFill>
                  <a:schemeClr val="accent2">
                    <a:lumMod val="75000"/>
                  </a:schemeClr>
                </a:solidFill>
              </a:rPr>
              <a:t>k</a:t>
            </a:r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 ~ </a:t>
            </a:r>
            <a:r>
              <a:rPr lang="en-US" altLang="ja-JP" sz="1200" b="1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 MeV</a:t>
            </a:r>
            <a:endParaRPr kumimoji="1" lang="ja-JP" altLang="en-US" sz="1200" b="1" baseline="-250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42BE4A4-9617-69C9-D3F8-C1EAF0605DAA}"/>
              </a:ext>
            </a:extLst>
          </p:cNvPr>
          <p:cNvSpPr txBox="1"/>
          <p:nvPr/>
        </p:nvSpPr>
        <p:spPr>
          <a:xfrm>
            <a:off x="4287501" y="3482910"/>
            <a:ext cx="1099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kumimoji="1" lang="en-US" altLang="ja-JP" sz="1200" b="1" baseline="-25000">
                <a:solidFill>
                  <a:schemeClr val="accent2">
                    <a:lumMod val="75000"/>
                  </a:schemeClr>
                </a:solidFill>
              </a:rPr>
              <a:t>k</a:t>
            </a:r>
            <a:r>
              <a:rPr kumimoji="1" lang="en-US" altLang="ja-JP" sz="1200" b="1">
                <a:solidFill>
                  <a:schemeClr val="accent2">
                    <a:lumMod val="75000"/>
                  </a:schemeClr>
                </a:solidFill>
              </a:rPr>
              <a:t> ~ 40 MeV</a:t>
            </a:r>
            <a:endParaRPr kumimoji="1" lang="ja-JP" altLang="en-US" sz="1200" b="1" baseline="-250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CFE77C05-C3A6-7D04-8EBC-C9D4A943581A}"/>
              </a:ext>
            </a:extLst>
          </p:cNvPr>
          <p:cNvSpPr/>
          <p:nvPr/>
        </p:nvSpPr>
        <p:spPr>
          <a:xfrm>
            <a:off x="2363420" y="2180817"/>
            <a:ext cx="2227901" cy="553998"/>
          </a:xfrm>
          <a:prstGeom prst="roundRect">
            <a:avLst/>
          </a:prstGeom>
          <a:solidFill>
            <a:srgbClr val="DCEAF7">
              <a:alpha val="30196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E38849D7-8642-E9C1-41D9-87190A301B4C}"/>
              </a:ext>
            </a:extLst>
          </p:cNvPr>
          <p:cNvSpPr/>
          <p:nvPr/>
        </p:nvSpPr>
        <p:spPr>
          <a:xfrm>
            <a:off x="6599970" y="3018732"/>
            <a:ext cx="1017693" cy="590811"/>
          </a:xfrm>
          <a:prstGeom prst="roundRect">
            <a:avLst/>
          </a:prstGeom>
          <a:solidFill>
            <a:srgbClr val="DCEAF7">
              <a:alpha val="30196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7971B72-6B3D-3FF3-0589-A723076EA6C9}"/>
              </a:ext>
            </a:extLst>
          </p:cNvPr>
          <p:cNvGrpSpPr/>
          <p:nvPr/>
        </p:nvGrpSpPr>
        <p:grpSpPr>
          <a:xfrm>
            <a:off x="405026" y="3915539"/>
            <a:ext cx="6654503" cy="2530789"/>
            <a:chOff x="324818" y="2699617"/>
            <a:chExt cx="9352951" cy="3898346"/>
          </a:xfrm>
        </p:grpSpPr>
        <p:pic>
          <p:nvPicPr>
            <p:cNvPr id="44" name="Image 8">
              <a:extLst>
                <a:ext uri="{FF2B5EF4-FFF2-40B4-BE49-F238E27FC236}">
                  <a16:creationId xmlns:a16="http://schemas.microsoft.com/office/drawing/2014/main" id="{0D9721EC-468F-3E19-FC3F-3F812CB18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699" y="3373396"/>
              <a:ext cx="8000841" cy="2416963"/>
            </a:xfrm>
            <a:prstGeom prst="rect">
              <a:avLst/>
            </a:prstGeom>
          </p:spPr>
        </p:pic>
        <p:sp>
          <p:nvSpPr>
            <p:cNvPr id="53" name="TextBox 3">
              <a:extLst>
                <a:ext uri="{FF2B5EF4-FFF2-40B4-BE49-F238E27FC236}">
                  <a16:creationId xmlns:a16="http://schemas.microsoft.com/office/drawing/2014/main" id="{7504E0F5-BE70-3DBA-3A40-05E28866D0CC}"/>
                </a:ext>
              </a:extLst>
            </p:cNvPr>
            <p:cNvSpPr txBox="1"/>
            <p:nvPr/>
          </p:nvSpPr>
          <p:spPr>
            <a:xfrm>
              <a:off x="517493" y="2699617"/>
              <a:ext cx="1847536" cy="782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US" altLang="ja-JP" sz="1000" b="1" i="1">
                  <a:latin typeface="Arial" panose="020B0604020202020204" pitchFamily="34" charset="0"/>
                  <a:cs typeface="Arial" panose="020B0604020202020204" pitchFamily="34" charset="0"/>
                </a:rPr>
                <a:t>Injector</a:t>
              </a:r>
              <a:r>
                <a:rPr lang="en-US" altLang="ja-JP" sz="1000" b="1" i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 defTabSz="914400" eaLnBrk="0" hangingPunct="0"/>
              <a:r>
                <a:rPr lang="en-US" altLang="ja-JP" sz="900" b="1" i="1">
                  <a:latin typeface="Arial" panose="020B0604020202020204" pitchFamily="34" charset="0"/>
                  <a:cs typeface="Arial" panose="020B0604020202020204" pitchFamily="34" charset="0"/>
                </a:rPr>
                <a:t>(Ion Source</a:t>
              </a:r>
              <a:r>
                <a:rPr lang="en-GB" sz="900" b="1" i="1">
                  <a:latin typeface="Arial" panose="020B0604020202020204" pitchFamily="34" charset="0"/>
                  <a:cs typeface="Arial" panose="020B0604020202020204" pitchFamily="34" charset="0"/>
                </a:rPr>
                <a:t> + L</a:t>
              </a:r>
              <a:r>
                <a:rPr lang="en-GB" sz="900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EBT)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CEA Saclay</a:t>
              </a:r>
            </a:p>
          </p:txBody>
        </p:sp>
        <p:sp>
          <p:nvSpPr>
            <p:cNvPr id="54" name="TextBox 4">
              <a:extLst>
                <a:ext uri="{FF2B5EF4-FFF2-40B4-BE49-F238E27FC236}">
                  <a16:creationId xmlns:a16="http://schemas.microsoft.com/office/drawing/2014/main" id="{8A9597C2-D5CD-0400-E971-AD6EAC30020C}"/>
                </a:ext>
              </a:extLst>
            </p:cNvPr>
            <p:cNvSpPr txBox="1"/>
            <p:nvPr/>
          </p:nvSpPr>
          <p:spPr>
            <a:xfrm>
              <a:off x="1697255" y="3123183"/>
              <a:ext cx="1876916" cy="568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RFQ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INFN Legnaro,F4E,QST</a:t>
              </a:r>
            </a:p>
          </p:txBody>
        </p:sp>
        <p:sp>
          <p:nvSpPr>
            <p:cNvPr id="55" name="TextBox 5">
              <a:extLst>
                <a:ext uri="{FF2B5EF4-FFF2-40B4-BE49-F238E27FC236}">
                  <a16:creationId xmlns:a16="http://schemas.microsoft.com/office/drawing/2014/main" id="{CBEA2695-28A5-B39C-112E-1E26C70243D4}"/>
                </a:ext>
              </a:extLst>
            </p:cNvPr>
            <p:cNvSpPr txBox="1"/>
            <p:nvPr/>
          </p:nvSpPr>
          <p:spPr>
            <a:xfrm>
              <a:off x="3036700" y="3414271"/>
              <a:ext cx="1520809" cy="568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MEBT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CIEMAT Madrid</a:t>
              </a:r>
            </a:p>
          </p:txBody>
        </p:sp>
        <p:sp>
          <p:nvSpPr>
            <p:cNvPr id="56" name="TextBox 6">
              <a:extLst>
                <a:ext uri="{FF2B5EF4-FFF2-40B4-BE49-F238E27FC236}">
                  <a16:creationId xmlns:a16="http://schemas.microsoft.com/office/drawing/2014/main" id="{349C605C-A755-2378-0FC4-204EF6387232}"/>
                </a:ext>
              </a:extLst>
            </p:cNvPr>
            <p:cNvSpPr txBox="1"/>
            <p:nvPr/>
          </p:nvSpPr>
          <p:spPr>
            <a:xfrm>
              <a:off x="4094086" y="3430606"/>
              <a:ext cx="1520809" cy="75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SRF Linac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CEA Saclay,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CIEMAT Madrid, F4E</a:t>
              </a:r>
            </a:p>
          </p:txBody>
        </p:sp>
        <p:sp>
          <p:nvSpPr>
            <p:cNvPr id="57" name="TextBox 7">
              <a:extLst>
                <a:ext uri="{FF2B5EF4-FFF2-40B4-BE49-F238E27FC236}">
                  <a16:creationId xmlns:a16="http://schemas.microsoft.com/office/drawing/2014/main" id="{E305DCAB-BD8A-B53C-036F-08CB781D847C}"/>
                </a:ext>
              </a:extLst>
            </p:cNvPr>
            <p:cNvSpPr txBox="1"/>
            <p:nvPr/>
          </p:nvSpPr>
          <p:spPr>
            <a:xfrm>
              <a:off x="5488415" y="3948333"/>
              <a:ext cx="1706212" cy="568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HEBT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CIEMAT Madrid, F4E</a:t>
              </a:r>
            </a:p>
          </p:txBody>
        </p:sp>
        <p:sp>
          <p:nvSpPr>
            <p:cNvPr id="58" name="TextBox 8">
              <a:extLst>
                <a:ext uri="{FF2B5EF4-FFF2-40B4-BE49-F238E27FC236}">
                  <a16:creationId xmlns:a16="http://schemas.microsoft.com/office/drawing/2014/main" id="{70C66E92-B89E-EA23-9773-76EFCD0DAC0B}"/>
                </a:ext>
              </a:extLst>
            </p:cNvPr>
            <p:cNvSpPr txBox="1"/>
            <p:nvPr/>
          </p:nvSpPr>
          <p:spPr>
            <a:xfrm>
              <a:off x="8156538" y="5507238"/>
              <a:ext cx="1521231" cy="568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Dump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CIEMAT Madrid, F4E</a:t>
              </a:r>
            </a:p>
          </p:txBody>
        </p:sp>
        <p:sp>
          <p:nvSpPr>
            <p:cNvPr id="59" name="TextBox 9">
              <a:extLst>
                <a:ext uri="{FF2B5EF4-FFF2-40B4-BE49-F238E27FC236}">
                  <a16:creationId xmlns:a16="http://schemas.microsoft.com/office/drawing/2014/main" id="{EAA1D8B5-DFCE-1B7D-B8D9-27A2B9355C19}"/>
                </a:ext>
              </a:extLst>
            </p:cNvPr>
            <p:cNvSpPr txBox="1"/>
            <p:nvPr/>
          </p:nvSpPr>
          <p:spPr>
            <a:xfrm>
              <a:off x="3688043" y="5222848"/>
              <a:ext cx="1945438" cy="75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Diagnostics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CEA Saclay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CIEMAT Madrid, INFN</a:t>
              </a:r>
            </a:p>
          </p:txBody>
        </p:sp>
        <p:sp>
          <p:nvSpPr>
            <p:cNvPr id="60" name="TextBox 10">
              <a:extLst>
                <a:ext uri="{FF2B5EF4-FFF2-40B4-BE49-F238E27FC236}">
                  <a16:creationId xmlns:a16="http://schemas.microsoft.com/office/drawing/2014/main" id="{94284595-5228-97C5-BAEB-8FE00B11A138}"/>
                </a:ext>
              </a:extLst>
            </p:cNvPr>
            <p:cNvSpPr txBox="1"/>
            <p:nvPr/>
          </p:nvSpPr>
          <p:spPr>
            <a:xfrm>
              <a:off x="2248291" y="4993040"/>
              <a:ext cx="1647542" cy="948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RF Power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CIEMAT Madrid,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CEA Saclay,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SCK Mol</a:t>
              </a:r>
            </a:p>
          </p:txBody>
        </p:sp>
        <p:cxnSp>
          <p:nvCxnSpPr>
            <p:cNvPr id="61" name="Straight Arrow Connector 22">
              <a:extLst>
                <a:ext uri="{FF2B5EF4-FFF2-40B4-BE49-F238E27FC236}">
                  <a16:creationId xmlns:a16="http://schemas.microsoft.com/office/drawing/2014/main" id="{E56E0870-669F-1590-EB76-5C09C0AFCCFB}"/>
                </a:ext>
              </a:extLst>
            </p:cNvPr>
            <p:cNvCxnSpPr/>
            <p:nvPr/>
          </p:nvCxnSpPr>
          <p:spPr>
            <a:xfrm>
              <a:off x="540366" y="4248051"/>
              <a:ext cx="7477311" cy="1553939"/>
            </a:xfrm>
            <a:prstGeom prst="straightConnector1">
              <a:avLst/>
            </a:prstGeom>
            <a:noFill/>
            <a:ln w="9525" cap="flat" cmpd="sng" algn="ctr">
              <a:solidFill>
                <a:srgbClr val="EEECE1">
                  <a:lumMod val="50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62" name="TextBox 12">
              <a:extLst>
                <a:ext uri="{FF2B5EF4-FFF2-40B4-BE49-F238E27FC236}">
                  <a16:creationId xmlns:a16="http://schemas.microsoft.com/office/drawing/2014/main" id="{11593626-4F47-F89F-67A1-CF4177A0E25E}"/>
                </a:ext>
              </a:extLst>
            </p:cNvPr>
            <p:cNvSpPr txBox="1"/>
            <p:nvPr/>
          </p:nvSpPr>
          <p:spPr>
            <a:xfrm rot="657934">
              <a:off x="4040196" y="4672791"/>
              <a:ext cx="979697" cy="536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defTabSz="914400" eaLnBrk="0" hangingPunct="0"/>
              <a:r>
                <a:rPr lang="en-GB" sz="1662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 m</a:t>
              </a:r>
            </a:p>
          </p:txBody>
        </p:sp>
        <p:pic>
          <p:nvPicPr>
            <p:cNvPr id="63" name="図 14" descr="イタリア国旗.bmp">
              <a:extLst>
                <a:ext uri="{FF2B5EF4-FFF2-40B4-BE49-F238E27FC236}">
                  <a16:creationId xmlns:a16="http://schemas.microsoft.com/office/drawing/2014/main" id="{AA0E05D6-B4C7-B942-8D29-AA8B66B16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29798" y="2926737"/>
              <a:ext cx="365951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図 15" descr="フランス国旗.bmp">
              <a:extLst>
                <a:ext uri="{FF2B5EF4-FFF2-40B4-BE49-F238E27FC236}">
                  <a16:creationId xmlns:a16="http://schemas.microsoft.com/office/drawing/2014/main" id="{EDC71FDF-035A-489D-65C5-BE67DA341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4818" y="3201716"/>
              <a:ext cx="431095" cy="276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図 16" descr="スペイン国旗.bmp">
              <a:extLst>
                <a:ext uri="{FF2B5EF4-FFF2-40B4-BE49-F238E27FC236}">
                  <a16:creationId xmlns:a16="http://schemas.microsoft.com/office/drawing/2014/main" id="{0273846E-47ED-55F9-1DD6-87DE02FF6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79274" y="3212976"/>
              <a:ext cx="370780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208" descr="JA">
              <a:extLst>
                <a:ext uri="{FF2B5EF4-FFF2-40B4-BE49-F238E27FC236}">
                  <a16:creationId xmlns:a16="http://schemas.microsoft.com/office/drawing/2014/main" id="{5C46D00F-3677-2455-A136-E022A2BC32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1" y="2928928"/>
              <a:ext cx="381243" cy="234745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図 18" descr="スペイン国旗.bmp">
              <a:extLst>
                <a:ext uri="{FF2B5EF4-FFF2-40B4-BE49-F238E27FC236}">
                  <a16:creationId xmlns:a16="http://schemas.microsoft.com/office/drawing/2014/main" id="{C6AE80D5-A926-CA67-93C3-82539AEE0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931981" y="3745933"/>
              <a:ext cx="370780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図 19" descr="スペイン国旗.bmp">
              <a:extLst>
                <a:ext uri="{FF2B5EF4-FFF2-40B4-BE49-F238E27FC236}">
                  <a16:creationId xmlns:a16="http://schemas.microsoft.com/office/drawing/2014/main" id="{359C8D6B-CED6-E72D-2566-3CB19FB18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526292" y="5291001"/>
              <a:ext cx="370780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図 20" descr="フランス国旗.bmp">
              <a:extLst>
                <a:ext uri="{FF2B5EF4-FFF2-40B4-BE49-F238E27FC236}">
                  <a16:creationId xmlns:a16="http://schemas.microsoft.com/office/drawing/2014/main" id="{87F442B0-2552-D8E4-B59C-777D430C8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91117" y="2891449"/>
              <a:ext cx="366367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TextBox 10">
              <a:extLst>
                <a:ext uri="{FF2B5EF4-FFF2-40B4-BE49-F238E27FC236}">
                  <a16:creationId xmlns:a16="http://schemas.microsoft.com/office/drawing/2014/main" id="{0D77BCEB-4A96-EE9E-FA09-1BF8689AD503}"/>
                </a:ext>
              </a:extLst>
            </p:cNvPr>
            <p:cNvSpPr txBox="1"/>
            <p:nvPr/>
          </p:nvSpPr>
          <p:spPr>
            <a:xfrm>
              <a:off x="849904" y="4605802"/>
              <a:ext cx="1647542" cy="1327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System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QST,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CIEMAT Madrid,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CEA Saclay,</a:t>
              </a:r>
            </a:p>
            <a:p>
              <a:pPr algn="ctr" defTabSz="914400" eaLnBrk="0" hangingPunct="0"/>
              <a:r>
                <a:rPr lang="en-GB" altLang="ja-JP" sz="800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INFN Legnaro, </a:t>
              </a:r>
            </a:p>
            <a:p>
              <a:pPr algn="ctr" defTabSz="914400" eaLnBrk="0" hangingPunct="0"/>
              <a:r>
                <a:rPr lang="en-GB" altLang="ja-JP" sz="800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F4E</a:t>
              </a:r>
            </a:p>
          </p:txBody>
        </p:sp>
        <p:pic>
          <p:nvPicPr>
            <p:cNvPr id="71" name="図 24" descr="スペイン国旗.bmp">
              <a:extLst>
                <a:ext uri="{FF2B5EF4-FFF2-40B4-BE49-F238E27FC236}">
                  <a16:creationId xmlns:a16="http://schemas.microsoft.com/office/drawing/2014/main" id="{60B63A78-1C37-FE22-8BBB-5AB8B5650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38388" y="5892884"/>
              <a:ext cx="370780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図 25" descr="フランス国旗.bmp">
              <a:extLst>
                <a:ext uri="{FF2B5EF4-FFF2-40B4-BE49-F238E27FC236}">
                  <a16:creationId xmlns:a16="http://schemas.microsoft.com/office/drawing/2014/main" id="{E9A0974F-FECE-4E45-2B72-81950D541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01105" y="5887718"/>
              <a:ext cx="366367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図 26" descr="スペイン国旗.bmp">
              <a:extLst>
                <a:ext uri="{FF2B5EF4-FFF2-40B4-BE49-F238E27FC236}">
                  <a16:creationId xmlns:a16="http://schemas.microsoft.com/office/drawing/2014/main" id="{591E0547-4436-0647-E92B-FEFE05AB4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98288" y="5892884"/>
              <a:ext cx="370780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図 27" descr="フランス国旗.bmp">
              <a:extLst>
                <a:ext uri="{FF2B5EF4-FFF2-40B4-BE49-F238E27FC236}">
                  <a16:creationId xmlns:a16="http://schemas.microsoft.com/office/drawing/2014/main" id="{94AB57CD-906F-76E9-5E10-E3D08F5C9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37780" y="6184058"/>
              <a:ext cx="366367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Picture 2" descr="L:\@六ヶ所BA\H26年度\5月\ベルギー国旗.jpg">
              <a:extLst>
                <a:ext uri="{FF2B5EF4-FFF2-40B4-BE49-F238E27FC236}">
                  <a16:creationId xmlns:a16="http://schemas.microsoft.com/office/drawing/2014/main" id="{4C323440-0B55-F523-F9AF-E2771BD424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290" y="6187173"/>
              <a:ext cx="350917" cy="234745"/>
            </a:xfrm>
            <a:prstGeom prst="rect">
              <a:avLst/>
            </a:prstGeom>
            <a:noFill/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図 29" descr="イタリア国旗.bmp">
              <a:extLst>
                <a:ext uri="{FF2B5EF4-FFF2-40B4-BE49-F238E27FC236}">
                  <a16:creationId xmlns:a16="http://schemas.microsoft.com/office/drawing/2014/main" id="{7CB71823-5287-F61B-7741-BDC837F5F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58286" y="6184058"/>
              <a:ext cx="365951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" name="Picture 208" descr="JA">
              <a:extLst>
                <a:ext uri="{FF2B5EF4-FFF2-40B4-BE49-F238E27FC236}">
                  <a16:creationId xmlns:a16="http://schemas.microsoft.com/office/drawing/2014/main" id="{B67C397C-76B2-7B01-DC5C-69F3116A88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216" y="5887718"/>
              <a:ext cx="381243" cy="234745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図 31" descr="スペイン国旗.bmp">
              <a:extLst>
                <a:ext uri="{FF2B5EF4-FFF2-40B4-BE49-F238E27FC236}">
                  <a16:creationId xmlns:a16="http://schemas.microsoft.com/office/drawing/2014/main" id="{6A723813-6952-FD9C-606F-4D8CAE4E2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90932" y="5887718"/>
              <a:ext cx="370780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9" name="図 32" descr="フランス国旗.bmp">
              <a:extLst>
                <a:ext uri="{FF2B5EF4-FFF2-40B4-BE49-F238E27FC236}">
                  <a16:creationId xmlns:a16="http://schemas.microsoft.com/office/drawing/2014/main" id="{56E9139A-F738-D9C0-9D4D-0A5D7B58E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34835" y="5887718"/>
              <a:ext cx="366367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Picture 208" descr="JA">
              <a:extLst>
                <a:ext uri="{FF2B5EF4-FFF2-40B4-BE49-F238E27FC236}">
                  <a16:creationId xmlns:a16="http://schemas.microsoft.com/office/drawing/2014/main" id="{8E6E92FD-241F-FD55-4A19-23D5E5F5F3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7571" y="6363219"/>
              <a:ext cx="381242" cy="234744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" name="TextBox 6">
              <a:extLst>
                <a:ext uri="{FF2B5EF4-FFF2-40B4-BE49-F238E27FC236}">
                  <a16:creationId xmlns:a16="http://schemas.microsoft.com/office/drawing/2014/main" id="{35B53AEC-739E-75BB-2DA4-CB7450138847}"/>
                </a:ext>
              </a:extLst>
            </p:cNvPr>
            <p:cNvSpPr txBox="1"/>
            <p:nvPr/>
          </p:nvSpPr>
          <p:spPr>
            <a:xfrm>
              <a:off x="7768344" y="3950287"/>
              <a:ext cx="1619719" cy="568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/>
              <a:r>
                <a:rPr lang="en-GB" sz="1000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Cryoplant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CEA Saclay, QST</a:t>
              </a:r>
            </a:p>
          </p:txBody>
        </p:sp>
        <p:pic>
          <p:nvPicPr>
            <p:cNvPr id="82" name="図 47" descr="フランス国旗.bmp">
              <a:extLst>
                <a:ext uri="{FF2B5EF4-FFF2-40B4-BE49-F238E27FC236}">
                  <a16:creationId xmlns:a16="http://schemas.microsoft.com/office/drawing/2014/main" id="{FA1EE7A9-5795-BD76-78B0-278ABDD46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204300" y="3712875"/>
              <a:ext cx="366367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" name="Picture 4" descr="æ¬§å·é£åã®æ">
              <a:extLst>
                <a:ext uri="{FF2B5EF4-FFF2-40B4-BE49-F238E27FC236}">
                  <a16:creationId xmlns:a16="http://schemas.microsoft.com/office/drawing/2014/main" id="{B4053015-F036-AFA7-5A35-297C8FF005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6115" y="2924944"/>
              <a:ext cx="350918" cy="234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4" descr="æ¬§å·é£åã®æ">
              <a:extLst>
                <a:ext uri="{FF2B5EF4-FFF2-40B4-BE49-F238E27FC236}">
                  <a16:creationId xmlns:a16="http://schemas.microsoft.com/office/drawing/2014/main" id="{81795C47-8A2B-0036-1B8D-493B81E2BE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3616" y="3213062"/>
              <a:ext cx="350918" cy="234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5" name="図 38" descr="スペイン国旗.bmp">
              <a:extLst>
                <a:ext uri="{FF2B5EF4-FFF2-40B4-BE49-F238E27FC236}">
                  <a16:creationId xmlns:a16="http://schemas.microsoft.com/office/drawing/2014/main" id="{2BF1548A-5E89-D0EF-A66B-5D778E717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51448" y="3222453"/>
              <a:ext cx="370780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" name="Picture 4" descr="æ¬§å·é£åã®æ">
              <a:extLst>
                <a:ext uri="{FF2B5EF4-FFF2-40B4-BE49-F238E27FC236}">
                  <a16:creationId xmlns:a16="http://schemas.microsoft.com/office/drawing/2014/main" id="{F35865B3-B369-8B26-DE8A-D6A211304C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0401" y="3747580"/>
              <a:ext cx="350918" cy="234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7" name="Picture 4" descr="æ¬§å·é£åã®æ">
              <a:extLst>
                <a:ext uri="{FF2B5EF4-FFF2-40B4-BE49-F238E27FC236}">
                  <a16:creationId xmlns:a16="http://schemas.microsoft.com/office/drawing/2014/main" id="{B92DC8C5-8C9C-24C6-29F2-AEC636471F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73992" y="5285988"/>
              <a:ext cx="350918" cy="234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208" descr="JA">
              <a:extLst>
                <a:ext uri="{FF2B5EF4-FFF2-40B4-BE49-F238E27FC236}">
                  <a16:creationId xmlns:a16="http://schemas.microsoft.com/office/drawing/2014/main" id="{3666ACBB-9DE1-F930-87FF-22A5B218B4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7868" y="3715674"/>
              <a:ext cx="381243" cy="234745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" name="図 42" descr="イタリア国旗.bmp">
              <a:extLst>
                <a:ext uri="{FF2B5EF4-FFF2-40B4-BE49-F238E27FC236}">
                  <a16:creationId xmlns:a16="http://schemas.microsoft.com/office/drawing/2014/main" id="{D890A854-ADA4-3FB5-E854-799DA79BC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08328" y="6184058"/>
              <a:ext cx="365951" cy="2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" name="Picture 4" descr="æ¬§å·é£åã®æ">
              <a:extLst>
                <a:ext uri="{FF2B5EF4-FFF2-40B4-BE49-F238E27FC236}">
                  <a16:creationId xmlns:a16="http://schemas.microsoft.com/office/drawing/2014/main" id="{55931EEA-F43A-1686-BAB1-74CAD2E7E7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3011" y="6184058"/>
              <a:ext cx="350918" cy="234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1" name="TextBox 9">
              <a:extLst>
                <a:ext uri="{FF2B5EF4-FFF2-40B4-BE49-F238E27FC236}">
                  <a16:creationId xmlns:a16="http://schemas.microsoft.com/office/drawing/2014/main" id="{924D7DF7-EECB-107B-78A4-0452E08E9AD9}"/>
                </a:ext>
              </a:extLst>
            </p:cNvPr>
            <p:cNvSpPr txBox="1"/>
            <p:nvPr/>
          </p:nvSpPr>
          <p:spPr>
            <a:xfrm>
              <a:off x="5450154" y="5521726"/>
              <a:ext cx="1954820" cy="924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sz="1400" kern="1200">
                  <a:solidFill>
                    <a:schemeClr val="tx1"/>
                  </a:solidFill>
                  <a:latin typeface="Verdana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eaLnBrk="0" hangingPunct="0">
                <a:lnSpc>
                  <a:spcPts val="1477"/>
                </a:lnSpc>
              </a:pPr>
              <a:r>
                <a:rPr lang="en-GB" sz="1000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Building Auxiliaries </a:t>
              </a:r>
            </a:p>
            <a:p>
              <a:pPr algn="ctr" defTabSz="914400" eaLnBrk="0" hangingPunct="0">
                <a:lnSpc>
                  <a:spcPts val="1477"/>
                </a:lnSpc>
              </a:pPr>
              <a:r>
                <a:rPr lang="en-GB" sz="1000" b="1" i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 Installation</a:t>
              </a:r>
            </a:p>
            <a:p>
              <a:pPr algn="ctr" defTabSz="914400" eaLnBrk="0" hangingPunct="0"/>
              <a:r>
                <a:rPr lang="en-GB" sz="800" i="1">
                  <a:solidFill>
                    <a:srgbClr val="000000"/>
                  </a:solidFill>
                  <a:latin typeface="Segoe UI"/>
                  <a:cs typeface="Arial" panose="020B0604020202020204" pitchFamily="34" charset="0"/>
                </a:rPr>
                <a:t>QST</a:t>
              </a:r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4806BA1-0C51-AB59-7596-8911C1AA97D4}"/>
              </a:ext>
            </a:extLst>
          </p:cNvPr>
          <p:cNvSpPr txBox="1"/>
          <p:nvPr/>
        </p:nvSpPr>
        <p:spPr>
          <a:xfrm>
            <a:off x="4095576" y="3893730"/>
            <a:ext cx="3890135" cy="58477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err="1">
                <a:solidFill>
                  <a:srgbClr val="0000FF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LIPAc</a:t>
            </a:r>
            <a:r>
              <a:rPr kumimoji="1" lang="en-US" altLang="ja-JP" sz="1200" b="1"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operated by the EU-JA joint team</a:t>
            </a:r>
            <a:endParaRPr lang="en-US" altLang="ja-JP" sz="1600" b="1"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r>
              <a:rPr lang="en-US" altLang="ja-JP" sz="1600" b="1">
                <a:solidFill>
                  <a:srgbClr val="0000FF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~9 MeV, 125 mA, short chopped pulse – CW</a:t>
            </a:r>
          </a:p>
        </p:txBody>
      </p: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B8EEA026-B75A-1F32-25C4-10C4836B2BB0}"/>
              </a:ext>
            </a:extLst>
          </p:cNvPr>
          <p:cNvCxnSpPr>
            <a:cxnSpLocks/>
            <a:stCxn id="28" idx="0"/>
            <a:endCxn id="27" idx="3"/>
          </p:cNvCxnSpPr>
          <p:nvPr/>
        </p:nvCxnSpPr>
        <p:spPr>
          <a:xfrm flipH="1" flipV="1">
            <a:off x="4591321" y="2457816"/>
            <a:ext cx="1449323" cy="143591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>
            <a:extLst>
              <a:ext uri="{FF2B5EF4-FFF2-40B4-BE49-F238E27FC236}">
                <a16:creationId xmlns:a16="http://schemas.microsoft.com/office/drawing/2014/main" id="{493B9438-EA97-1D9A-7D66-82F086B64F80}"/>
              </a:ext>
            </a:extLst>
          </p:cNvPr>
          <p:cNvCxnSpPr>
            <a:cxnSpLocks/>
            <a:stCxn id="28" idx="0"/>
            <a:endCxn id="36" idx="2"/>
          </p:cNvCxnSpPr>
          <p:nvPr/>
        </p:nvCxnSpPr>
        <p:spPr>
          <a:xfrm flipV="1">
            <a:off x="6040644" y="3609543"/>
            <a:ext cx="1068173" cy="28418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03A91D26-C8A9-5DE9-4C52-41CF9EE4E419}"/>
              </a:ext>
            </a:extLst>
          </p:cNvPr>
          <p:cNvSpPr txBox="1"/>
          <p:nvPr/>
        </p:nvSpPr>
        <p:spPr>
          <a:xfrm>
            <a:off x="8154602" y="3885091"/>
            <a:ext cx="3969169" cy="2365328"/>
          </a:xfrm>
          <a:prstGeom prst="rect">
            <a:avLst/>
          </a:prstGeom>
          <a:noFill/>
          <a:ln w="12700">
            <a:noFill/>
          </a:ln>
        </p:spPr>
        <p:txBody>
          <a:bodyPr wrap="square" tIns="0" bIns="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ja-JP" sz="1600" b="1">
                <a:highlight>
                  <a:srgbClr val="DCEAF7"/>
                </a:highlight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Mission and challenges of </a:t>
            </a:r>
            <a:r>
              <a:rPr lang="en-US" altLang="ja-JP" sz="1600" b="1" err="1">
                <a:highlight>
                  <a:srgbClr val="DCEAF7"/>
                </a:highlight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LIPAc</a:t>
            </a:r>
            <a:endParaRPr lang="en-US" altLang="ja-JP" sz="1600" b="1">
              <a:highlight>
                <a:srgbClr val="DCEAF7"/>
              </a:highlight>
              <a:latin typeface="Calibri" panose="020F0502020204030204" pitchFamily="34" charset="0"/>
              <a:ea typeface="メイリオ" panose="020B0604030504040204" pitchFamily="50" charset="-128"/>
              <a:cs typeface="Calibri" panose="020F0502020204030204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ja-JP" sz="1200" b="1">
                <a:solidFill>
                  <a:srgbClr val="C00000"/>
                </a:solidFill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High Current: </a:t>
            </a:r>
            <a:r>
              <a:rPr lang="en-US" altLang="ja-JP" sz="120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 MeV,</a:t>
            </a:r>
            <a:r>
              <a:rPr lang="en-US" altLang="ja-JP" sz="1200" b="1">
                <a:solidFill>
                  <a:srgbClr val="C00000"/>
                </a:solidFill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 </a:t>
            </a:r>
            <a:r>
              <a:rPr lang="en-US" altLang="ja-JP" sz="1200" b="1"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125 mA, Deuteron, high space charge</a:t>
            </a:r>
          </a:p>
          <a:p>
            <a:pPr>
              <a:lnSpc>
                <a:spcPct val="125000"/>
              </a:lnSpc>
            </a:pPr>
            <a:r>
              <a:rPr lang="en-US" altLang="ja-JP" sz="1200" b="1">
                <a:solidFill>
                  <a:srgbClr val="C00000"/>
                </a:solidFill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High Duty Cycle: </a:t>
            </a:r>
            <a:r>
              <a:rPr lang="en-US" altLang="ja-JP" sz="1200" b="1"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– 100 % (CW)</a:t>
            </a:r>
          </a:p>
          <a:p>
            <a:pPr marL="182563" indent="-182563">
              <a:lnSpc>
                <a:spcPct val="125000"/>
              </a:lnSpc>
            </a:pPr>
            <a:endParaRPr lang="en-US" altLang="ja-JP" sz="1200" b="1">
              <a:latin typeface="Calibri" panose="020F0502020204030204" pitchFamily="34" charset="0"/>
              <a:ea typeface="メイリオ" panose="020B0604030504040204" pitchFamily="50" charset="-128"/>
              <a:cs typeface="Calibri" panose="020F0502020204030204" pitchFamily="34" charset="0"/>
            </a:endParaRPr>
          </a:p>
          <a:p>
            <a:pPr marL="182563" indent="-182563">
              <a:lnSpc>
                <a:spcPct val="125000"/>
              </a:lnSpc>
            </a:pPr>
            <a:r>
              <a:rPr lang="en-US" altLang="ja-JP" sz="1600" b="1"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The points of the RF-related system</a:t>
            </a:r>
          </a:p>
          <a:p>
            <a:pPr marL="182563" indent="-182563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ja-JP" sz="1400" b="1"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Injector… high current, low emittance, CW</a:t>
            </a:r>
          </a:p>
          <a:p>
            <a:pPr marL="182563" indent="-182563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ja-JP" sz="1400" b="1"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RFQ… the world’s most powerful, longest, CW</a:t>
            </a:r>
          </a:p>
          <a:p>
            <a:pPr marL="182563" indent="-182563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ja-JP" sz="1400" b="1"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LLRF… Synchronized RF injection of 200 kW x8</a:t>
            </a:r>
          </a:p>
          <a:p>
            <a:pPr marL="182563" indent="-182563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ja-JP" sz="1400" b="1">
                <a:latin typeface="Calibri" panose="020F0502020204030204" pitchFamily="34" charset="0"/>
                <a:ea typeface="メイリオ" panose="020B0604030504040204" pitchFamily="50" charset="-128"/>
                <a:cs typeface="Calibri" panose="020F0502020204030204" pitchFamily="34" charset="0"/>
              </a:rPr>
              <a:t>SRF… the highest current for hadrons</a:t>
            </a:r>
          </a:p>
        </p:txBody>
      </p:sp>
      <p:sp>
        <p:nvSpPr>
          <p:cNvPr id="2" name="날짜 개체 틀 2">
            <a:extLst>
              <a:ext uri="{FF2B5EF4-FFF2-40B4-BE49-F238E27FC236}">
                <a16:creationId xmlns:a16="http://schemas.microsoft.com/office/drawing/2014/main" id="{06875178-3E72-66C5-BF11-67DC9D2C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238569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6" grpId="0" animBg="1"/>
      <p:bldP spid="28" grpId="0" animBg="1"/>
      <p:bldP spid="1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F08591D5-9A96-991C-3663-2114F03857C9}"/>
              </a:ext>
            </a:extLst>
          </p:cNvPr>
          <p:cNvSpPr/>
          <p:nvPr/>
        </p:nvSpPr>
        <p:spPr>
          <a:xfrm>
            <a:off x="8259637" y="2199227"/>
            <a:ext cx="130727" cy="214349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2DA0C3AD-92B4-1104-A551-FCF06E8D8FBF}"/>
              </a:ext>
            </a:extLst>
          </p:cNvPr>
          <p:cNvSpPr/>
          <p:nvPr/>
        </p:nvSpPr>
        <p:spPr>
          <a:xfrm>
            <a:off x="8768154" y="2198508"/>
            <a:ext cx="130727" cy="214349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5F198A3-748C-0D68-BFB6-C36BA19A0A1F}"/>
              </a:ext>
            </a:extLst>
          </p:cNvPr>
          <p:cNvSpPr/>
          <p:nvPr/>
        </p:nvSpPr>
        <p:spPr>
          <a:xfrm>
            <a:off x="7763835" y="2205903"/>
            <a:ext cx="130727" cy="214349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FA4E862-A871-AAA5-39DF-D8EC681E5D6B}"/>
              </a:ext>
            </a:extLst>
          </p:cNvPr>
          <p:cNvSpPr/>
          <p:nvPr/>
        </p:nvSpPr>
        <p:spPr>
          <a:xfrm>
            <a:off x="7267763" y="2205903"/>
            <a:ext cx="130727" cy="214349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76D43F6-1D78-F76F-744C-094B036AD20F}"/>
              </a:ext>
            </a:extLst>
          </p:cNvPr>
          <p:cNvCxnSpPr>
            <a:cxnSpLocks/>
          </p:cNvCxnSpPr>
          <p:nvPr/>
        </p:nvCxnSpPr>
        <p:spPr>
          <a:xfrm>
            <a:off x="1900767" y="2965544"/>
            <a:ext cx="7853260" cy="0"/>
          </a:xfrm>
          <a:prstGeom prst="line">
            <a:avLst/>
          </a:prstGeom>
          <a:ln w="76200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5">
            <a:extLst>
              <a:ext uri="{FF2B5EF4-FFF2-40B4-BE49-F238E27FC236}">
                <a16:creationId xmlns:a16="http://schemas.microsoft.com/office/drawing/2014/main" id="{EFA3772A-7679-0CC8-972B-B286A9B09C39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 err="1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LIPAc</a:t>
            </a:r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 RF system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D9B031-53C4-AB8C-A3DA-27B1A870D970}"/>
              </a:ext>
            </a:extLst>
          </p:cNvPr>
          <p:cNvSpPr txBox="1"/>
          <p:nvPr/>
        </p:nvSpPr>
        <p:spPr>
          <a:xfrm>
            <a:off x="296195" y="750371"/>
            <a:ext cx="10076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The </a:t>
            </a:r>
            <a:r>
              <a:rPr kumimoji="1" lang="en-US" altLang="ja-JP" b="1" dirty="0" err="1"/>
              <a:t>LIPAc</a:t>
            </a:r>
            <a:r>
              <a:rPr kumimoji="1" lang="en-US" altLang="ja-JP" b="1" dirty="0"/>
              <a:t> consists of three RF components: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b="1" dirty="0"/>
              <a:t>9.8m-long RFQ, working as one resonator for accelerating, bunching, and focusing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b="1" dirty="0"/>
              <a:t>5-gap IH resonator for re-bunching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b="1" dirty="0"/>
              <a:t>Superconducting half-wave resonator for accelerating (SRF)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0F8661B-89D9-D80E-7861-03DFF3AA89A4}"/>
              </a:ext>
            </a:extLst>
          </p:cNvPr>
          <p:cNvSpPr/>
          <p:nvPr/>
        </p:nvSpPr>
        <p:spPr>
          <a:xfrm>
            <a:off x="6736631" y="2672244"/>
            <a:ext cx="2396786" cy="58659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A8BCDB8-3039-D49A-902D-505C322A233A}"/>
              </a:ext>
            </a:extLst>
          </p:cNvPr>
          <p:cNvSpPr/>
          <p:nvPr/>
        </p:nvSpPr>
        <p:spPr>
          <a:xfrm>
            <a:off x="5831498" y="2672244"/>
            <a:ext cx="211123" cy="58659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D8D1CA-FE70-E9C5-B366-63D54156357F}"/>
              </a:ext>
            </a:extLst>
          </p:cNvPr>
          <p:cNvSpPr/>
          <p:nvPr/>
        </p:nvSpPr>
        <p:spPr>
          <a:xfrm>
            <a:off x="5345613" y="2672254"/>
            <a:ext cx="211123" cy="58659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22A9E9-B26A-19B5-3431-49456FEF5C95}"/>
              </a:ext>
            </a:extLst>
          </p:cNvPr>
          <p:cNvSpPr/>
          <p:nvPr/>
        </p:nvSpPr>
        <p:spPr>
          <a:xfrm>
            <a:off x="5009355" y="2672254"/>
            <a:ext cx="269846" cy="586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EBCFF52-B0B9-0175-B963-6FB8B341E0F1}"/>
              </a:ext>
            </a:extLst>
          </p:cNvPr>
          <p:cNvSpPr/>
          <p:nvPr/>
        </p:nvSpPr>
        <p:spPr>
          <a:xfrm>
            <a:off x="4665935" y="2672253"/>
            <a:ext cx="269846" cy="586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545CF7D-D17F-FEB6-9926-476D3CB5D9F0}"/>
              </a:ext>
            </a:extLst>
          </p:cNvPr>
          <p:cNvSpPr/>
          <p:nvPr/>
        </p:nvSpPr>
        <p:spPr>
          <a:xfrm>
            <a:off x="4320589" y="2672248"/>
            <a:ext cx="269846" cy="586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1C52C51-E2CA-A9AF-1C4D-50277F3F31E6}"/>
              </a:ext>
            </a:extLst>
          </p:cNvPr>
          <p:cNvSpPr/>
          <p:nvPr/>
        </p:nvSpPr>
        <p:spPr>
          <a:xfrm>
            <a:off x="3980496" y="2672247"/>
            <a:ext cx="269846" cy="586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BA300DF-96A3-F57E-3162-05E5D60C5584}"/>
              </a:ext>
            </a:extLst>
          </p:cNvPr>
          <p:cNvSpPr/>
          <p:nvPr/>
        </p:nvSpPr>
        <p:spPr>
          <a:xfrm>
            <a:off x="3637777" y="2672246"/>
            <a:ext cx="269846" cy="586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37573B-DD77-E35A-EEAC-C061FA443839}"/>
              </a:ext>
            </a:extLst>
          </p:cNvPr>
          <p:cNvSpPr/>
          <p:nvPr/>
        </p:nvSpPr>
        <p:spPr>
          <a:xfrm>
            <a:off x="3295057" y="2672246"/>
            <a:ext cx="269846" cy="586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1C5B07B-9DDB-9E39-D7A7-C40FE13CCC4D}"/>
              </a:ext>
            </a:extLst>
          </p:cNvPr>
          <p:cNvSpPr/>
          <p:nvPr/>
        </p:nvSpPr>
        <p:spPr>
          <a:xfrm>
            <a:off x="2949711" y="2672245"/>
            <a:ext cx="269846" cy="586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7FBBB0-B8DB-96ED-D24B-40F22BB8AEED}"/>
              </a:ext>
            </a:extLst>
          </p:cNvPr>
          <p:cNvSpPr/>
          <p:nvPr/>
        </p:nvSpPr>
        <p:spPr>
          <a:xfrm>
            <a:off x="2606992" y="2672244"/>
            <a:ext cx="269846" cy="586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435D8BD-A948-25C5-DA82-EE20C59B0CBE}"/>
              </a:ext>
            </a:extLst>
          </p:cNvPr>
          <p:cNvSpPr/>
          <p:nvPr/>
        </p:nvSpPr>
        <p:spPr>
          <a:xfrm>
            <a:off x="2565061" y="2609330"/>
            <a:ext cx="2747346" cy="713068"/>
          </a:xfrm>
          <a:prstGeom prst="rect">
            <a:avLst/>
          </a:prstGeom>
          <a:solidFill>
            <a:srgbClr val="66FF66">
              <a:alpha val="20000"/>
            </a:srgbClr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四角形: 上の 2 つの角を切り取る 21">
            <a:extLst>
              <a:ext uri="{FF2B5EF4-FFF2-40B4-BE49-F238E27FC236}">
                <a16:creationId xmlns:a16="http://schemas.microsoft.com/office/drawing/2014/main" id="{F07A58B7-DE29-68FF-A7D2-001EF72FE422}"/>
              </a:ext>
            </a:extLst>
          </p:cNvPr>
          <p:cNvSpPr/>
          <p:nvPr/>
        </p:nvSpPr>
        <p:spPr>
          <a:xfrm>
            <a:off x="2676551" y="325883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四角形: 上の 2 つの角を切り取る 22">
            <a:extLst>
              <a:ext uri="{FF2B5EF4-FFF2-40B4-BE49-F238E27FC236}">
                <a16:creationId xmlns:a16="http://schemas.microsoft.com/office/drawing/2014/main" id="{E93A1F24-0269-620D-9B62-609869109792}"/>
              </a:ext>
            </a:extLst>
          </p:cNvPr>
          <p:cNvSpPr/>
          <p:nvPr/>
        </p:nvSpPr>
        <p:spPr>
          <a:xfrm>
            <a:off x="3018473" y="325883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四角形: 上の 2 つの角を切り取る 23">
            <a:extLst>
              <a:ext uri="{FF2B5EF4-FFF2-40B4-BE49-F238E27FC236}">
                <a16:creationId xmlns:a16="http://schemas.microsoft.com/office/drawing/2014/main" id="{44E34A9F-620E-E83D-FD8A-7872196AF07A}"/>
              </a:ext>
            </a:extLst>
          </p:cNvPr>
          <p:cNvSpPr/>
          <p:nvPr/>
        </p:nvSpPr>
        <p:spPr>
          <a:xfrm>
            <a:off x="3359286" y="325883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四角形: 上の 2 つの角を切り取る 24">
            <a:extLst>
              <a:ext uri="{FF2B5EF4-FFF2-40B4-BE49-F238E27FC236}">
                <a16:creationId xmlns:a16="http://schemas.microsoft.com/office/drawing/2014/main" id="{8E06B58A-222A-A47A-512A-3D3BA658786E}"/>
              </a:ext>
            </a:extLst>
          </p:cNvPr>
          <p:cNvSpPr/>
          <p:nvPr/>
        </p:nvSpPr>
        <p:spPr>
          <a:xfrm>
            <a:off x="3700099" y="325883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四角形: 上の 2 つの角を切り取る 25">
            <a:extLst>
              <a:ext uri="{FF2B5EF4-FFF2-40B4-BE49-F238E27FC236}">
                <a16:creationId xmlns:a16="http://schemas.microsoft.com/office/drawing/2014/main" id="{2281BDBC-4A50-C5AC-FD8A-EF6CD613EA89}"/>
              </a:ext>
            </a:extLst>
          </p:cNvPr>
          <p:cNvSpPr/>
          <p:nvPr/>
        </p:nvSpPr>
        <p:spPr>
          <a:xfrm>
            <a:off x="4046676" y="325883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四角形: 上の 2 つの角を切り取る 26">
            <a:extLst>
              <a:ext uri="{FF2B5EF4-FFF2-40B4-BE49-F238E27FC236}">
                <a16:creationId xmlns:a16="http://schemas.microsoft.com/office/drawing/2014/main" id="{704EA2E9-22EE-0ED9-75B8-6FB8E74E52DD}"/>
              </a:ext>
            </a:extLst>
          </p:cNvPr>
          <p:cNvSpPr/>
          <p:nvPr/>
        </p:nvSpPr>
        <p:spPr>
          <a:xfrm>
            <a:off x="4382345" y="325883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四角形: 上の 2 つの角を切り取る 27">
            <a:extLst>
              <a:ext uri="{FF2B5EF4-FFF2-40B4-BE49-F238E27FC236}">
                <a16:creationId xmlns:a16="http://schemas.microsoft.com/office/drawing/2014/main" id="{9E193443-9CC8-F409-BC64-217EA3E8E702}"/>
              </a:ext>
            </a:extLst>
          </p:cNvPr>
          <p:cNvSpPr/>
          <p:nvPr/>
        </p:nvSpPr>
        <p:spPr>
          <a:xfrm>
            <a:off x="4733621" y="325883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四角形: 上の 2 つの角を切り取る 28">
            <a:extLst>
              <a:ext uri="{FF2B5EF4-FFF2-40B4-BE49-F238E27FC236}">
                <a16:creationId xmlns:a16="http://schemas.microsoft.com/office/drawing/2014/main" id="{D4085695-AEF3-7F21-469B-68820D2A44C4}"/>
              </a:ext>
            </a:extLst>
          </p:cNvPr>
          <p:cNvSpPr/>
          <p:nvPr/>
        </p:nvSpPr>
        <p:spPr>
          <a:xfrm>
            <a:off x="5083584" y="325883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四角形: 上の 2 つの角を切り取る 29">
            <a:extLst>
              <a:ext uri="{FF2B5EF4-FFF2-40B4-BE49-F238E27FC236}">
                <a16:creationId xmlns:a16="http://schemas.microsoft.com/office/drawing/2014/main" id="{971F5FD7-547C-3F48-E703-CDBC7ABDDF9F}"/>
              </a:ext>
            </a:extLst>
          </p:cNvPr>
          <p:cNvSpPr/>
          <p:nvPr/>
        </p:nvSpPr>
        <p:spPr>
          <a:xfrm>
            <a:off x="5384078" y="3258834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四角形: 上の 2 つの角を切り取る 30">
            <a:extLst>
              <a:ext uri="{FF2B5EF4-FFF2-40B4-BE49-F238E27FC236}">
                <a16:creationId xmlns:a16="http://schemas.microsoft.com/office/drawing/2014/main" id="{3275A622-52DE-8FDC-4AA0-B827D89E09A2}"/>
              </a:ext>
            </a:extLst>
          </p:cNvPr>
          <p:cNvSpPr/>
          <p:nvPr/>
        </p:nvSpPr>
        <p:spPr>
          <a:xfrm>
            <a:off x="5871695" y="3258834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四角形: 上の 2 つの角を切り取る 31">
            <a:extLst>
              <a:ext uri="{FF2B5EF4-FFF2-40B4-BE49-F238E27FC236}">
                <a16:creationId xmlns:a16="http://schemas.microsoft.com/office/drawing/2014/main" id="{65C5D578-82F3-1D8E-7223-430CB08202EA}"/>
              </a:ext>
            </a:extLst>
          </p:cNvPr>
          <p:cNvSpPr/>
          <p:nvPr/>
        </p:nvSpPr>
        <p:spPr>
          <a:xfrm>
            <a:off x="7034969" y="3258834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四角形: 上の 2 つの角を切り取る 32">
            <a:extLst>
              <a:ext uri="{FF2B5EF4-FFF2-40B4-BE49-F238E27FC236}">
                <a16:creationId xmlns:a16="http://schemas.microsoft.com/office/drawing/2014/main" id="{656A6B18-BBF6-D76E-E00F-9CBBA0487EF6}"/>
              </a:ext>
            </a:extLst>
          </p:cNvPr>
          <p:cNvSpPr/>
          <p:nvPr/>
        </p:nvSpPr>
        <p:spPr>
          <a:xfrm>
            <a:off x="7543901" y="3258833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四角形: 上の 2 つの角を切り取る 33">
            <a:extLst>
              <a:ext uri="{FF2B5EF4-FFF2-40B4-BE49-F238E27FC236}">
                <a16:creationId xmlns:a16="http://schemas.microsoft.com/office/drawing/2014/main" id="{3B060154-A3DE-0971-017C-E092319251DB}"/>
              </a:ext>
            </a:extLst>
          </p:cNvPr>
          <p:cNvSpPr/>
          <p:nvPr/>
        </p:nvSpPr>
        <p:spPr>
          <a:xfrm>
            <a:off x="8052833" y="3258832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四角形: 上の 2 つの角を切り取る 34">
            <a:extLst>
              <a:ext uri="{FF2B5EF4-FFF2-40B4-BE49-F238E27FC236}">
                <a16:creationId xmlns:a16="http://schemas.microsoft.com/office/drawing/2014/main" id="{65CED1B4-1D1A-A399-CDA7-AAE824B2DCC2}"/>
              </a:ext>
            </a:extLst>
          </p:cNvPr>
          <p:cNvSpPr/>
          <p:nvPr/>
        </p:nvSpPr>
        <p:spPr>
          <a:xfrm>
            <a:off x="8561765" y="3258831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四角形: 上の 2 つの角を切り取る 35">
            <a:extLst>
              <a:ext uri="{FF2B5EF4-FFF2-40B4-BE49-F238E27FC236}">
                <a16:creationId xmlns:a16="http://schemas.microsoft.com/office/drawing/2014/main" id="{49156141-F66A-086A-42AD-663CA1523E7E}"/>
              </a:ext>
            </a:extLst>
          </p:cNvPr>
          <p:cNvSpPr/>
          <p:nvPr/>
        </p:nvSpPr>
        <p:spPr>
          <a:xfrm rot="10800000">
            <a:off x="7048203" y="2454915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四角形: 上の 2 つの角を切り取る 36">
            <a:extLst>
              <a:ext uri="{FF2B5EF4-FFF2-40B4-BE49-F238E27FC236}">
                <a16:creationId xmlns:a16="http://schemas.microsoft.com/office/drawing/2014/main" id="{6E11422B-2801-A298-72D6-BB5C5EA4F9EF}"/>
              </a:ext>
            </a:extLst>
          </p:cNvPr>
          <p:cNvSpPr/>
          <p:nvPr/>
        </p:nvSpPr>
        <p:spPr>
          <a:xfrm rot="10800000">
            <a:off x="7548746" y="2448239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四角形: 上の 2 つの角を切り取る 37">
            <a:extLst>
              <a:ext uri="{FF2B5EF4-FFF2-40B4-BE49-F238E27FC236}">
                <a16:creationId xmlns:a16="http://schemas.microsoft.com/office/drawing/2014/main" id="{1E2C2BA1-9DF2-B655-503C-8384CE3E9075}"/>
              </a:ext>
            </a:extLst>
          </p:cNvPr>
          <p:cNvSpPr/>
          <p:nvPr/>
        </p:nvSpPr>
        <p:spPr>
          <a:xfrm rot="10800000">
            <a:off x="8049289" y="2448239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四角形: 上の 2 つの角を切り取る 38">
            <a:extLst>
              <a:ext uri="{FF2B5EF4-FFF2-40B4-BE49-F238E27FC236}">
                <a16:creationId xmlns:a16="http://schemas.microsoft.com/office/drawing/2014/main" id="{99F393E3-2FF5-136F-680D-AC82F5DFD08C}"/>
              </a:ext>
            </a:extLst>
          </p:cNvPr>
          <p:cNvSpPr/>
          <p:nvPr/>
        </p:nvSpPr>
        <p:spPr>
          <a:xfrm rot="10800000">
            <a:off x="8561764" y="2448239"/>
            <a:ext cx="130727" cy="213919"/>
          </a:xfrm>
          <a:prstGeom prst="snip2SameRect">
            <a:avLst>
              <a:gd name="adj1" fmla="val 3532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953F2EB-FF10-2A5E-3EC0-38610DB2C9DB}"/>
              </a:ext>
            </a:extLst>
          </p:cNvPr>
          <p:cNvSpPr txBox="1"/>
          <p:nvPr/>
        </p:nvSpPr>
        <p:spPr>
          <a:xfrm>
            <a:off x="6499227" y="2129739"/>
            <a:ext cx="577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RFQ</a:t>
            </a:r>
            <a:endParaRPr kumimoji="1" lang="ja-JP" altLang="en-US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1EDF4DD-8E03-1C5A-F36A-52ACAE9DEFD5}"/>
              </a:ext>
            </a:extLst>
          </p:cNvPr>
          <p:cNvSpPr txBox="1"/>
          <p:nvPr/>
        </p:nvSpPr>
        <p:spPr>
          <a:xfrm>
            <a:off x="5046907" y="2123647"/>
            <a:ext cx="1372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Re-bunchers</a:t>
            </a:r>
            <a:endParaRPr kumimoji="1" lang="ja-JP" altLang="en-US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13A9DA7-577C-CC78-E58B-C36875E55A6F}"/>
              </a:ext>
            </a:extLst>
          </p:cNvPr>
          <p:cNvSpPr txBox="1"/>
          <p:nvPr/>
        </p:nvSpPr>
        <p:spPr>
          <a:xfrm>
            <a:off x="3332626" y="2121634"/>
            <a:ext cx="129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SRF cavities</a:t>
            </a:r>
            <a:endParaRPr kumimoji="1" lang="ja-JP" altLang="en-US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66BA10F0-4E67-CFC4-0FF0-96881D0ABFC9}"/>
              </a:ext>
            </a:extLst>
          </p:cNvPr>
          <p:cNvSpPr/>
          <p:nvPr/>
        </p:nvSpPr>
        <p:spPr>
          <a:xfrm>
            <a:off x="2676551" y="3472750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692E3C5-A4F7-1AEE-F381-ED2908939DFF}"/>
              </a:ext>
            </a:extLst>
          </p:cNvPr>
          <p:cNvSpPr/>
          <p:nvPr/>
        </p:nvSpPr>
        <p:spPr>
          <a:xfrm>
            <a:off x="3018472" y="3475432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C3A42AFE-BAF9-523B-2807-81BB5E36FF80}"/>
              </a:ext>
            </a:extLst>
          </p:cNvPr>
          <p:cNvSpPr/>
          <p:nvPr/>
        </p:nvSpPr>
        <p:spPr>
          <a:xfrm>
            <a:off x="3359286" y="3472750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C3D9F09-120E-F51C-F242-1A40610EB8AA}"/>
              </a:ext>
            </a:extLst>
          </p:cNvPr>
          <p:cNvSpPr/>
          <p:nvPr/>
        </p:nvSpPr>
        <p:spPr>
          <a:xfrm>
            <a:off x="3700098" y="3472750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1413C1-9539-D9A8-993E-767DCE49B2E3}"/>
              </a:ext>
            </a:extLst>
          </p:cNvPr>
          <p:cNvSpPr/>
          <p:nvPr/>
        </p:nvSpPr>
        <p:spPr>
          <a:xfrm>
            <a:off x="4046675" y="3472750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0FC5592-880E-F661-A06A-0FB6A548748D}"/>
              </a:ext>
            </a:extLst>
          </p:cNvPr>
          <p:cNvSpPr/>
          <p:nvPr/>
        </p:nvSpPr>
        <p:spPr>
          <a:xfrm>
            <a:off x="4382344" y="3472750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D2C87AC-29C4-5651-2900-52E8A9F58342}"/>
              </a:ext>
            </a:extLst>
          </p:cNvPr>
          <p:cNvSpPr/>
          <p:nvPr/>
        </p:nvSpPr>
        <p:spPr>
          <a:xfrm>
            <a:off x="4733620" y="3472750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B4D8E64-84EB-9024-3329-DD2D258382AB}"/>
              </a:ext>
            </a:extLst>
          </p:cNvPr>
          <p:cNvSpPr/>
          <p:nvPr/>
        </p:nvSpPr>
        <p:spPr>
          <a:xfrm>
            <a:off x="5083583" y="3472750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812D555E-4A39-4EC7-C32C-7704988B3612}"/>
              </a:ext>
            </a:extLst>
          </p:cNvPr>
          <p:cNvSpPr/>
          <p:nvPr/>
        </p:nvSpPr>
        <p:spPr>
          <a:xfrm>
            <a:off x="5384077" y="3472750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B0A01DC-2109-92A6-9C11-E7CBA61C05CD}"/>
              </a:ext>
            </a:extLst>
          </p:cNvPr>
          <p:cNvSpPr/>
          <p:nvPr/>
        </p:nvSpPr>
        <p:spPr>
          <a:xfrm>
            <a:off x="5871694" y="3472749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D554098-48A2-1B57-5443-B6A3B315CBB5}"/>
              </a:ext>
            </a:extLst>
          </p:cNvPr>
          <p:cNvSpPr/>
          <p:nvPr/>
        </p:nvSpPr>
        <p:spPr>
          <a:xfrm>
            <a:off x="7034968" y="3472749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E43D0BC2-77F0-8773-1ADB-D665491C0662}"/>
              </a:ext>
            </a:extLst>
          </p:cNvPr>
          <p:cNvSpPr/>
          <p:nvPr/>
        </p:nvSpPr>
        <p:spPr>
          <a:xfrm>
            <a:off x="7543900" y="3472749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058EC10-F915-DA6A-DB83-7B5C52D2D60E}"/>
              </a:ext>
            </a:extLst>
          </p:cNvPr>
          <p:cNvSpPr/>
          <p:nvPr/>
        </p:nvSpPr>
        <p:spPr>
          <a:xfrm>
            <a:off x="8052833" y="3472749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4C7A897-5056-1057-FFCA-AF973596CBE1}"/>
              </a:ext>
            </a:extLst>
          </p:cNvPr>
          <p:cNvSpPr/>
          <p:nvPr/>
        </p:nvSpPr>
        <p:spPr>
          <a:xfrm>
            <a:off x="8561764" y="3472749"/>
            <a:ext cx="130727" cy="8766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8294D36-37CB-B16C-823D-E3DD5C0C360C}"/>
              </a:ext>
            </a:extLst>
          </p:cNvPr>
          <p:cNvSpPr/>
          <p:nvPr/>
        </p:nvSpPr>
        <p:spPr>
          <a:xfrm>
            <a:off x="7048203" y="2205903"/>
            <a:ext cx="130727" cy="24396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948B9B5-A60A-56E6-F229-05740F2281AC}"/>
              </a:ext>
            </a:extLst>
          </p:cNvPr>
          <p:cNvSpPr/>
          <p:nvPr/>
        </p:nvSpPr>
        <p:spPr>
          <a:xfrm>
            <a:off x="7548664" y="2205184"/>
            <a:ext cx="130727" cy="24000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32386A4-1ADC-3391-602C-9F102A762EE1}"/>
              </a:ext>
            </a:extLst>
          </p:cNvPr>
          <p:cNvSpPr/>
          <p:nvPr/>
        </p:nvSpPr>
        <p:spPr>
          <a:xfrm>
            <a:off x="8049125" y="2199308"/>
            <a:ext cx="130727" cy="24396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B72B33D-D36F-1B09-B956-6359D0117A23}"/>
              </a:ext>
            </a:extLst>
          </p:cNvPr>
          <p:cNvSpPr/>
          <p:nvPr/>
        </p:nvSpPr>
        <p:spPr>
          <a:xfrm>
            <a:off x="8561764" y="2199227"/>
            <a:ext cx="130727" cy="24396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5B35714-A8AA-1C9B-6467-6EEE8A14D97E}"/>
              </a:ext>
            </a:extLst>
          </p:cNvPr>
          <p:cNvSpPr/>
          <p:nvPr/>
        </p:nvSpPr>
        <p:spPr>
          <a:xfrm rot="16200000">
            <a:off x="7157983" y="2095405"/>
            <a:ext cx="130727" cy="3502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D5FC622-30ED-9CEE-5D34-ABBF3553A5DD}"/>
              </a:ext>
            </a:extLst>
          </p:cNvPr>
          <p:cNvSpPr/>
          <p:nvPr/>
        </p:nvSpPr>
        <p:spPr>
          <a:xfrm rot="16200000">
            <a:off x="7660432" y="2101781"/>
            <a:ext cx="130727" cy="33753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5C84849-A39D-F897-FAA1-1D6F7153C7A7}"/>
              </a:ext>
            </a:extLst>
          </p:cNvPr>
          <p:cNvSpPr/>
          <p:nvPr/>
        </p:nvSpPr>
        <p:spPr>
          <a:xfrm rot="16200000">
            <a:off x="8156234" y="2095105"/>
            <a:ext cx="130727" cy="33753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D7FB574C-C3D6-CACE-A65A-FB9AFBE7C9DB}"/>
              </a:ext>
            </a:extLst>
          </p:cNvPr>
          <p:cNvSpPr/>
          <p:nvPr/>
        </p:nvSpPr>
        <p:spPr>
          <a:xfrm rot="16200000">
            <a:off x="8664751" y="2094386"/>
            <a:ext cx="130727" cy="33753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二等辺三角形 69">
            <a:extLst>
              <a:ext uri="{FF2B5EF4-FFF2-40B4-BE49-F238E27FC236}">
                <a16:creationId xmlns:a16="http://schemas.microsoft.com/office/drawing/2014/main" id="{0724D9A5-FD9A-AD01-3FFF-009362EEDFF6}"/>
              </a:ext>
            </a:extLst>
          </p:cNvPr>
          <p:cNvSpPr/>
          <p:nvPr/>
        </p:nvSpPr>
        <p:spPr>
          <a:xfrm>
            <a:off x="2592932" y="4110358"/>
            <a:ext cx="297963" cy="46328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二等辺三角形 70">
            <a:extLst>
              <a:ext uri="{FF2B5EF4-FFF2-40B4-BE49-F238E27FC236}">
                <a16:creationId xmlns:a16="http://schemas.microsoft.com/office/drawing/2014/main" id="{54335F58-5EC6-3930-DDC6-AB5A29112D91}"/>
              </a:ext>
            </a:extLst>
          </p:cNvPr>
          <p:cNvSpPr/>
          <p:nvPr/>
        </p:nvSpPr>
        <p:spPr>
          <a:xfrm>
            <a:off x="2933665" y="4110356"/>
            <a:ext cx="297963" cy="46328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二等辺三角形 71">
            <a:extLst>
              <a:ext uri="{FF2B5EF4-FFF2-40B4-BE49-F238E27FC236}">
                <a16:creationId xmlns:a16="http://schemas.microsoft.com/office/drawing/2014/main" id="{E8618D68-66D3-EBD6-59DE-FF8BFD0B9269}"/>
              </a:ext>
            </a:extLst>
          </p:cNvPr>
          <p:cNvSpPr/>
          <p:nvPr/>
        </p:nvSpPr>
        <p:spPr>
          <a:xfrm>
            <a:off x="3273643" y="4110357"/>
            <a:ext cx="297963" cy="46328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二等辺三角形 72">
            <a:extLst>
              <a:ext uri="{FF2B5EF4-FFF2-40B4-BE49-F238E27FC236}">
                <a16:creationId xmlns:a16="http://schemas.microsoft.com/office/drawing/2014/main" id="{5F68A9AF-AEB7-EEB8-8565-05CF9C89935E}"/>
              </a:ext>
            </a:extLst>
          </p:cNvPr>
          <p:cNvSpPr/>
          <p:nvPr/>
        </p:nvSpPr>
        <p:spPr>
          <a:xfrm>
            <a:off x="3616822" y="4110356"/>
            <a:ext cx="297963" cy="46328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二等辺三角形 73">
            <a:extLst>
              <a:ext uri="{FF2B5EF4-FFF2-40B4-BE49-F238E27FC236}">
                <a16:creationId xmlns:a16="http://schemas.microsoft.com/office/drawing/2014/main" id="{2E8EEACC-6B8A-4F8D-529D-579699392105}"/>
              </a:ext>
            </a:extLst>
          </p:cNvPr>
          <p:cNvSpPr/>
          <p:nvPr/>
        </p:nvSpPr>
        <p:spPr>
          <a:xfrm>
            <a:off x="3962904" y="4110356"/>
            <a:ext cx="297963" cy="46328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二等辺三角形 74">
            <a:extLst>
              <a:ext uri="{FF2B5EF4-FFF2-40B4-BE49-F238E27FC236}">
                <a16:creationId xmlns:a16="http://schemas.microsoft.com/office/drawing/2014/main" id="{6C199081-90B4-132E-E819-B4C7F67415F8}"/>
              </a:ext>
            </a:extLst>
          </p:cNvPr>
          <p:cNvSpPr/>
          <p:nvPr/>
        </p:nvSpPr>
        <p:spPr>
          <a:xfrm>
            <a:off x="4305985" y="4110355"/>
            <a:ext cx="297963" cy="46328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二等辺三角形 75">
            <a:extLst>
              <a:ext uri="{FF2B5EF4-FFF2-40B4-BE49-F238E27FC236}">
                <a16:creationId xmlns:a16="http://schemas.microsoft.com/office/drawing/2014/main" id="{E5416703-0BDE-F598-B1A8-B58536A3C812}"/>
              </a:ext>
            </a:extLst>
          </p:cNvPr>
          <p:cNvSpPr/>
          <p:nvPr/>
        </p:nvSpPr>
        <p:spPr>
          <a:xfrm>
            <a:off x="4651372" y="4110354"/>
            <a:ext cx="297963" cy="46328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二等辺三角形 76">
            <a:extLst>
              <a:ext uri="{FF2B5EF4-FFF2-40B4-BE49-F238E27FC236}">
                <a16:creationId xmlns:a16="http://schemas.microsoft.com/office/drawing/2014/main" id="{58A8149F-ABCF-670F-8EDC-9182B6F57F9B}"/>
              </a:ext>
            </a:extLst>
          </p:cNvPr>
          <p:cNvSpPr/>
          <p:nvPr/>
        </p:nvSpPr>
        <p:spPr>
          <a:xfrm>
            <a:off x="4996225" y="4110354"/>
            <a:ext cx="297963" cy="463289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二等辺三角形 79">
            <a:extLst>
              <a:ext uri="{FF2B5EF4-FFF2-40B4-BE49-F238E27FC236}">
                <a16:creationId xmlns:a16="http://schemas.microsoft.com/office/drawing/2014/main" id="{3ECA632C-6FD4-7098-78CE-0E20C4114231}"/>
              </a:ext>
            </a:extLst>
          </p:cNvPr>
          <p:cNvSpPr/>
          <p:nvPr/>
        </p:nvSpPr>
        <p:spPr>
          <a:xfrm>
            <a:off x="5303226" y="4110354"/>
            <a:ext cx="297963" cy="345725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二等辺三角形 80">
            <a:extLst>
              <a:ext uri="{FF2B5EF4-FFF2-40B4-BE49-F238E27FC236}">
                <a16:creationId xmlns:a16="http://schemas.microsoft.com/office/drawing/2014/main" id="{1F55A13C-1353-7345-46B7-40D303E4A01B}"/>
              </a:ext>
            </a:extLst>
          </p:cNvPr>
          <p:cNvSpPr/>
          <p:nvPr/>
        </p:nvSpPr>
        <p:spPr>
          <a:xfrm>
            <a:off x="5791526" y="4110353"/>
            <a:ext cx="297963" cy="345725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二等辺三角形 82">
            <a:extLst>
              <a:ext uri="{FF2B5EF4-FFF2-40B4-BE49-F238E27FC236}">
                <a16:creationId xmlns:a16="http://schemas.microsoft.com/office/drawing/2014/main" id="{8B8D6817-1C79-7F1B-06A9-05A710D04C7B}"/>
              </a:ext>
            </a:extLst>
          </p:cNvPr>
          <p:cNvSpPr/>
          <p:nvPr/>
        </p:nvSpPr>
        <p:spPr>
          <a:xfrm>
            <a:off x="8680787" y="4110353"/>
            <a:ext cx="297963" cy="46328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二等辺三角形 83">
            <a:extLst>
              <a:ext uri="{FF2B5EF4-FFF2-40B4-BE49-F238E27FC236}">
                <a16:creationId xmlns:a16="http://schemas.microsoft.com/office/drawing/2014/main" id="{50B812DA-8D24-59EE-C460-897E55A78EFC}"/>
              </a:ext>
            </a:extLst>
          </p:cNvPr>
          <p:cNvSpPr/>
          <p:nvPr/>
        </p:nvSpPr>
        <p:spPr>
          <a:xfrm>
            <a:off x="8488042" y="4110353"/>
            <a:ext cx="297963" cy="46328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二等辺三角形 84">
            <a:extLst>
              <a:ext uri="{FF2B5EF4-FFF2-40B4-BE49-F238E27FC236}">
                <a16:creationId xmlns:a16="http://schemas.microsoft.com/office/drawing/2014/main" id="{41505EE8-5313-74AE-240B-4FB903AE53C0}"/>
              </a:ext>
            </a:extLst>
          </p:cNvPr>
          <p:cNvSpPr/>
          <p:nvPr/>
        </p:nvSpPr>
        <p:spPr>
          <a:xfrm>
            <a:off x="8172674" y="4110353"/>
            <a:ext cx="297963" cy="46328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二等辺三角形 85">
            <a:extLst>
              <a:ext uri="{FF2B5EF4-FFF2-40B4-BE49-F238E27FC236}">
                <a16:creationId xmlns:a16="http://schemas.microsoft.com/office/drawing/2014/main" id="{72F8D10F-555A-108E-67A7-F0D90F4503BD}"/>
              </a:ext>
            </a:extLst>
          </p:cNvPr>
          <p:cNvSpPr/>
          <p:nvPr/>
        </p:nvSpPr>
        <p:spPr>
          <a:xfrm>
            <a:off x="7979929" y="4110353"/>
            <a:ext cx="297963" cy="46328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二等辺三角形 86">
            <a:extLst>
              <a:ext uri="{FF2B5EF4-FFF2-40B4-BE49-F238E27FC236}">
                <a16:creationId xmlns:a16="http://schemas.microsoft.com/office/drawing/2014/main" id="{13D703F9-B6E7-3AF4-80ED-6D5F241BAE0C}"/>
              </a:ext>
            </a:extLst>
          </p:cNvPr>
          <p:cNvSpPr/>
          <p:nvPr/>
        </p:nvSpPr>
        <p:spPr>
          <a:xfrm>
            <a:off x="7674597" y="4110353"/>
            <a:ext cx="297963" cy="46328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二等辺三角形 87">
            <a:extLst>
              <a:ext uri="{FF2B5EF4-FFF2-40B4-BE49-F238E27FC236}">
                <a16:creationId xmlns:a16="http://schemas.microsoft.com/office/drawing/2014/main" id="{F7FF5D77-BFCC-771B-88D7-9B73979176B4}"/>
              </a:ext>
            </a:extLst>
          </p:cNvPr>
          <p:cNvSpPr/>
          <p:nvPr/>
        </p:nvSpPr>
        <p:spPr>
          <a:xfrm>
            <a:off x="7460267" y="4110353"/>
            <a:ext cx="297963" cy="46328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二等辺三角形 88">
            <a:extLst>
              <a:ext uri="{FF2B5EF4-FFF2-40B4-BE49-F238E27FC236}">
                <a16:creationId xmlns:a16="http://schemas.microsoft.com/office/drawing/2014/main" id="{788774BE-04DD-1E4D-0CAA-DA3BC24F4C69}"/>
              </a:ext>
            </a:extLst>
          </p:cNvPr>
          <p:cNvSpPr/>
          <p:nvPr/>
        </p:nvSpPr>
        <p:spPr>
          <a:xfrm>
            <a:off x="7181908" y="4107187"/>
            <a:ext cx="297963" cy="46328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二等辺三角形 89">
            <a:extLst>
              <a:ext uri="{FF2B5EF4-FFF2-40B4-BE49-F238E27FC236}">
                <a16:creationId xmlns:a16="http://schemas.microsoft.com/office/drawing/2014/main" id="{3B86314A-E1B1-DB77-3F81-02B571EA723A}"/>
              </a:ext>
            </a:extLst>
          </p:cNvPr>
          <p:cNvSpPr/>
          <p:nvPr/>
        </p:nvSpPr>
        <p:spPr>
          <a:xfrm>
            <a:off x="6960222" y="4107187"/>
            <a:ext cx="297963" cy="463289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236B48BD-E050-BF73-30CD-4735F8ED3C44}"/>
              </a:ext>
            </a:extLst>
          </p:cNvPr>
          <p:cNvSpPr txBox="1"/>
          <p:nvPr/>
        </p:nvSpPr>
        <p:spPr>
          <a:xfrm>
            <a:off x="6009718" y="3897380"/>
            <a:ext cx="859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Solid-state</a:t>
            </a:r>
          </a:p>
          <a:p>
            <a:pPr algn="ctr"/>
            <a:r>
              <a:rPr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Amps</a:t>
            </a:r>
          </a:p>
          <a:p>
            <a:pPr algn="ctr"/>
            <a:r>
              <a:rPr kumimoji="1"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 20kW</a:t>
            </a:r>
            <a:endParaRPr kumimoji="1" lang="ja-JP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831E4D66-54A2-E02C-A1A6-7B73575C0E3F}"/>
              </a:ext>
            </a:extLst>
          </p:cNvPr>
          <p:cNvSpPr txBox="1"/>
          <p:nvPr/>
        </p:nvSpPr>
        <p:spPr>
          <a:xfrm>
            <a:off x="9037908" y="4232857"/>
            <a:ext cx="9300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Tetrode</a:t>
            </a:r>
          </a:p>
          <a:p>
            <a:pPr algn="ctr"/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Amps</a:t>
            </a:r>
          </a:p>
          <a:p>
            <a:pPr algn="ctr"/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 250kW</a:t>
            </a:r>
            <a:endParaRPr kumimoji="1" lang="ja-JP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CF5166B9-8A8A-1886-9FEE-332B05E1E3C4}"/>
              </a:ext>
            </a:extLst>
          </p:cNvPr>
          <p:cNvSpPr/>
          <p:nvPr/>
        </p:nvSpPr>
        <p:spPr>
          <a:xfrm>
            <a:off x="7084245" y="4578363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AB72A42C-8C5E-276D-0671-187F7DE4FAE3}"/>
              </a:ext>
            </a:extLst>
          </p:cNvPr>
          <p:cNvSpPr/>
          <p:nvPr/>
        </p:nvSpPr>
        <p:spPr>
          <a:xfrm>
            <a:off x="7310266" y="4577702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13A28F41-E06C-0909-C111-1CB452CDE870}"/>
              </a:ext>
            </a:extLst>
          </p:cNvPr>
          <p:cNvSpPr/>
          <p:nvPr/>
        </p:nvSpPr>
        <p:spPr>
          <a:xfrm>
            <a:off x="7586388" y="4580878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D232411E-B6ED-852B-8196-2880FA159B17}"/>
              </a:ext>
            </a:extLst>
          </p:cNvPr>
          <p:cNvSpPr/>
          <p:nvPr/>
        </p:nvSpPr>
        <p:spPr>
          <a:xfrm>
            <a:off x="7799580" y="4581272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A571B14-CE2D-C5CA-2B47-0141C13A9389}"/>
              </a:ext>
            </a:extLst>
          </p:cNvPr>
          <p:cNvSpPr/>
          <p:nvPr/>
        </p:nvSpPr>
        <p:spPr>
          <a:xfrm>
            <a:off x="8103257" y="4580878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7203084-FE8D-D5E7-79D2-A30974AF0759}"/>
              </a:ext>
            </a:extLst>
          </p:cNvPr>
          <p:cNvSpPr/>
          <p:nvPr/>
        </p:nvSpPr>
        <p:spPr>
          <a:xfrm>
            <a:off x="8303449" y="4580877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5C3FBBF3-BEF7-B1B9-8975-257115C99D2F}"/>
              </a:ext>
            </a:extLst>
          </p:cNvPr>
          <p:cNvSpPr/>
          <p:nvPr/>
        </p:nvSpPr>
        <p:spPr>
          <a:xfrm>
            <a:off x="8614163" y="4580878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ED965EF4-9207-E81A-8832-8C5961839607}"/>
              </a:ext>
            </a:extLst>
          </p:cNvPr>
          <p:cNvSpPr/>
          <p:nvPr/>
        </p:nvSpPr>
        <p:spPr>
          <a:xfrm>
            <a:off x="8811922" y="4581538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二等辺三角形 106">
            <a:extLst>
              <a:ext uri="{FF2B5EF4-FFF2-40B4-BE49-F238E27FC236}">
                <a16:creationId xmlns:a16="http://schemas.microsoft.com/office/drawing/2014/main" id="{B0F8C6D1-D96B-7C1B-DF55-A786C46BE7F6}"/>
              </a:ext>
            </a:extLst>
          </p:cNvPr>
          <p:cNvSpPr/>
          <p:nvPr/>
        </p:nvSpPr>
        <p:spPr>
          <a:xfrm>
            <a:off x="8681082" y="4723068"/>
            <a:ext cx="297963" cy="253422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二等辺三角形 107">
            <a:extLst>
              <a:ext uri="{FF2B5EF4-FFF2-40B4-BE49-F238E27FC236}">
                <a16:creationId xmlns:a16="http://schemas.microsoft.com/office/drawing/2014/main" id="{1450DE28-16D1-7A1F-7D65-13633FC46704}"/>
              </a:ext>
            </a:extLst>
          </p:cNvPr>
          <p:cNvSpPr/>
          <p:nvPr/>
        </p:nvSpPr>
        <p:spPr>
          <a:xfrm>
            <a:off x="8488337" y="4723068"/>
            <a:ext cx="297963" cy="253422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二等辺三角形 108">
            <a:extLst>
              <a:ext uri="{FF2B5EF4-FFF2-40B4-BE49-F238E27FC236}">
                <a16:creationId xmlns:a16="http://schemas.microsoft.com/office/drawing/2014/main" id="{3B7C389E-32C6-8241-9B7B-54EE7C77DDAE}"/>
              </a:ext>
            </a:extLst>
          </p:cNvPr>
          <p:cNvSpPr/>
          <p:nvPr/>
        </p:nvSpPr>
        <p:spPr>
          <a:xfrm>
            <a:off x="8172969" y="4723068"/>
            <a:ext cx="297963" cy="253422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二等辺三角形 109">
            <a:extLst>
              <a:ext uri="{FF2B5EF4-FFF2-40B4-BE49-F238E27FC236}">
                <a16:creationId xmlns:a16="http://schemas.microsoft.com/office/drawing/2014/main" id="{4BFE59D3-C90E-1B9C-BA66-64C5C280F89F}"/>
              </a:ext>
            </a:extLst>
          </p:cNvPr>
          <p:cNvSpPr/>
          <p:nvPr/>
        </p:nvSpPr>
        <p:spPr>
          <a:xfrm>
            <a:off x="7980224" y="4723068"/>
            <a:ext cx="297963" cy="253422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二等辺三角形 110">
            <a:extLst>
              <a:ext uri="{FF2B5EF4-FFF2-40B4-BE49-F238E27FC236}">
                <a16:creationId xmlns:a16="http://schemas.microsoft.com/office/drawing/2014/main" id="{D868BFE1-FE43-A597-0A00-EC1D775C2BEF}"/>
              </a:ext>
            </a:extLst>
          </p:cNvPr>
          <p:cNvSpPr/>
          <p:nvPr/>
        </p:nvSpPr>
        <p:spPr>
          <a:xfrm>
            <a:off x="7674892" y="4723068"/>
            <a:ext cx="297963" cy="253422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二等辺三角形 111">
            <a:extLst>
              <a:ext uri="{FF2B5EF4-FFF2-40B4-BE49-F238E27FC236}">
                <a16:creationId xmlns:a16="http://schemas.microsoft.com/office/drawing/2014/main" id="{94BAFF3A-6973-C396-82F8-B0AFA0F84A3C}"/>
              </a:ext>
            </a:extLst>
          </p:cNvPr>
          <p:cNvSpPr/>
          <p:nvPr/>
        </p:nvSpPr>
        <p:spPr>
          <a:xfrm>
            <a:off x="7460562" y="4723068"/>
            <a:ext cx="297963" cy="253422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二等辺三角形 112">
            <a:extLst>
              <a:ext uri="{FF2B5EF4-FFF2-40B4-BE49-F238E27FC236}">
                <a16:creationId xmlns:a16="http://schemas.microsoft.com/office/drawing/2014/main" id="{3C76BDE4-21E5-BB52-8394-060A5E2C818F}"/>
              </a:ext>
            </a:extLst>
          </p:cNvPr>
          <p:cNvSpPr/>
          <p:nvPr/>
        </p:nvSpPr>
        <p:spPr>
          <a:xfrm>
            <a:off x="7182203" y="4719902"/>
            <a:ext cx="297963" cy="253422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二等辺三角形 113">
            <a:extLst>
              <a:ext uri="{FF2B5EF4-FFF2-40B4-BE49-F238E27FC236}">
                <a16:creationId xmlns:a16="http://schemas.microsoft.com/office/drawing/2014/main" id="{C3B84EEF-8DA1-BC9C-902A-824C74662D73}"/>
              </a:ext>
            </a:extLst>
          </p:cNvPr>
          <p:cNvSpPr/>
          <p:nvPr/>
        </p:nvSpPr>
        <p:spPr>
          <a:xfrm>
            <a:off x="6960517" y="4719902"/>
            <a:ext cx="297963" cy="253422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86934148-F1AC-CEE0-74C1-0FE5D85F66A6}"/>
              </a:ext>
            </a:extLst>
          </p:cNvPr>
          <p:cNvSpPr/>
          <p:nvPr/>
        </p:nvSpPr>
        <p:spPr>
          <a:xfrm>
            <a:off x="2719053" y="4580878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EB493A4B-B611-558A-9E90-C9597F89E445}"/>
              </a:ext>
            </a:extLst>
          </p:cNvPr>
          <p:cNvSpPr/>
          <p:nvPr/>
        </p:nvSpPr>
        <p:spPr>
          <a:xfrm>
            <a:off x="3060451" y="4580878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3491EA79-6E78-2A06-4EA1-D50BAA828487}"/>
              </a:ext>
            </a:extLst>
          </p:cNvPr>
          <p:cNvSpPr/>
          <p:nvPr/>
        </p:nvSpPr>
        <p:spPr>
          <a:xfrm>
            <a:off x="3395629" y="4580878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4F55332A-5189-A617-3799-A0DB05E11A7A}"/>
              </a:ext>
            </a:extLst>
          </p:cNvPr>
          <p:cNvSpPr/>
          <p:nvPr/>
        </p:nvSpPr>
        <p:spPr>
          <a:xfrm>
            <a:off x="3744885" y="4580878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7C0C7B98-77CC-3C3D-CA1F-3B067D2A905F}"/>
              </a:ext>
            </a:extLst>
          </p:cNvPr>
          <p:cNvSpPr/>
          <p:nvPr/>
        </p:nvSpPr>
        <p:spPr>
          <a:xfrm>
            <a:off x="4091760" y="4582466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86AB35D-52CE-BCA1-A59B-2AE20F7F3192}"/>
              </a:ext>
            </a:extLst>
          </p:cNvPr>
          <p:cNvSpPr/>
          <p:nvPr/>
        </p:nvSpPr>
        <p:spPr>
          <a:xfrm>
            <a:off x="4433158" y="4582466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F4C48402-029A-81DB-AE51-CE350DBED803}"/>
              </a:ext>
            </a:extLst>
          </p:cNvPr>
          <p:cNvSpPr/>
          <p:nvPr/>
        </p:nvSpPr>
        <p:spPr>
          <a:xfrm>
            <a:off x="4768336" y="4582466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3CA4164B-8506-2B36-B804-C28E439A2085}"/>
              </a:ext>
            </a:extLst>
          </p:cNvPr>
          <p:cNvSpPr/>
          <p:nvPr/>
        </p:nvSpPr>
        <p:spPr>
          <a:xfrm>
            <a:off x="5117592" y="4582466"/>
            <a:ext cx="45719" cy="2534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二等辺三角形 123">
            <a:extLst>
              <a:ext uri="{FF2B5EF4-FFF2-40B4-BE49-F238E27FC236}">
                <a16:creationId xmlns:a16="http://schemas.microsoft.com/office/drawing/2014/main" id="{B338A785-FE13-7C73-BE8F-DE6DF56E7C84}"/>
              </a:ext>
            </a:extLst>
          </p:cNvPr>
          <p:cNvSpPr/>
          <p:nvPr/>
        </p:nvSpPr>
        <p:spPr>
          <a:xfrm>
            <a:off x="2592932" y="4706063"/>
            <a:ext cx="297963" cy="26726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二等辺三角形 124">
            <a:extLst>
              <a:ext uri="{FF2B5EF4-FFF2-40B4-BE49-F238E27FC236}">
                <a16:creationId xmlns:a16="http://schemas.microsoft.com/office/drawing/2014/main" id="{56A28C59-7D09-1EAE-355B-0D8A0D10A848}"/>
              </a:ext>
            </a:extLst>
          </p:cNvPr>
          <p:cNvSpPr/>
          <p:nvPr/>
        </p:nvSpPr>
        <p:spPr>
          <a:xfrm>
            <a:off x="2933665" y="4706061"/>
            <a:ext cx="297963" cy="26726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二等辺三角形 125">
            <a:extLst>
              <a:ext uri="{FF2B5EF4-FFF2-40B4-BE49-F238E27FC236}">
                <a16:creationId xmlns:a16="http://schemas.microsoft.com/office/drawing/2014/main" id="{DE1EBDF7-46B4-DE16-56A5-360EB694BF65}"/>
              </a:ext>
            </a:extLst>
          </p:cNvPr>
          <p:cNvSpPr/>
          <p:nvPr/>
        </p:nvSpPr>
        <p:spPr>
          <a:xfrm>
            <a:off x="3273643" y="4706062"/>
            <a:ext cx="297963" cy="26726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二等辺三角形 126">
            <a:extLst>
              <a:ext uri="{FF2B5EF4-FFF2-40B4-BE49-F238E27FC236}">
                <a16:creationId xmlns:a16="http://schemas.microsoft.com/office/drawing/2014/main" id="{F585BA66-8CF2-88DE-BB21-2D5065352C0B}"/>
              </a:ext>
            </a:extLst>
          </p:cNvPr>
          <p:cNvSpPr/>
          <p:nvPr/>
        </p:nvSpPr>
        <p:spPr>
          <a:xfrm>
            <a:off x="3616822" y="4706061"/>
            <a:ext cx="297963" cy="26726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二等辺三角形 127">
            <a:extLst>
              <a:ext uri="{FF2B5EF4-FFF2-40B4-BE49-F238E27FC236}">
                <a16:creationId xmlns:a16="http://schemas.microsoft.com/office/drawing/2014/main" id="{83003E43-423F-2832-3AC4-854D88CF5520}"/>
              </a:ext>
            </a:extLst>
          </p:cNvPr>
          <p:cNvSpPr/>
          <p:nvPr/>
        </p:nvSpPr>
        <p:spPr>
          <a:xfrm>
            <a:off x="3962904" y="4706061"/>
            <a:ext cx="297963" cy="26726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二等辺三角形 128">
            <a:extLst>
              <a:ext uri="{FF2B5EF4-FFF2-40B4-BE49-F238E27FC236}">
                <a16:creationId xmlns:a16="http://schemas.microsoft.com/office/drawing/2014/main" id="{9A77FBB1-F368-2396-82FF-E78BA1D787AD}"/>
              </a:ext>
            </a:extLst>
          </p:cNvPr>
          <p:cNvSpPr/>
          <p:nvPr/>
        </p:nvSpPr>
        <p:spPr>
          <a:xfrm>
            <a:off x="4305985" y="4706060"/>
            <a:ext cx="297963" cy="26726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二等辺三角形 129">
            <a:extLst>
              <a:ext uri="{FF2B5EF4-FFF2-40B4-BE49-F238E27FC236}">
                <a16:creationId xmlns:a16="http://schemas.microsoft.com/office/drawing/2014/main" id="{CBC3CACF-6861-6BF0-AC49-29525B52000E}"/>
              </a:ext>
            </a:extLst>
          </p:cNvPr>
          <p:cNvSpPr/>
          <p:nvPr/>
        </p:nvSpPr>
        <p:spPr>
          <a:xfrm>
            <a:off x="4651372" y="4706059"/>
            <a:ext cx="297963" cy="26726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二等辺三角形 130">
            <a:extLst>
              <a:ext uri="{FF2B5EF4-FFF2-40B4-BE49-F238E27FC236}">
                <a16:creationId xmlns:a16="http://schemas.microsoft.com/office/drawing/2014/main" id="{D63B2546-EBD0-0217-FF63-81D66F1B235E}"/>
              </a:ext>
            </a:extLst>
          </p:cNvPr>
          <p:cNvSpPr/>
          <p:nvPr/>
        </p:nvSpPr>
        <p:spPr>
          <a:xfrm>
            <a:off x="4996225" y="4706059"/>
            <a:ext cx="297963" cy="26726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284F360B-54EC-E1A6-1902-067CC3B7AD39}"/>
              </a:ext>
            </a:extLst>
          </p:cNvPr>
          <p:cNvSpPr/>
          <p:nvPr/>
        </p:nvSpPr>
        <p:spPr>
          <a:xfrm>
            <a:off x="220133" y="5392070"/>
            <a:ext cx="1866900" cy="6234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Position</a:t>
            </a:r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Monitors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62E9214E-EFE4-D6E8-E99B-60CCEC050CC5}"/>
              </a:ext>
            </a:extLst>
          </p:cNvPr>
          <p:cNvSpPr/>
          <p:nvPr/>
        </p:nvSpPr>
        <p:spPr>
          <a:xfrm>
            <a:off x="2606992" y="5390969"/>
            <a:ext cx="2705412" cy="58477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 LLRF</a:t>
            </a:r>
          </a:p>
          <a:p>
            <a:pPr algn="ctr"/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Individual mode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EB867B91-FF51-BCDA-52FB-F843CDA9BB12}"/>
              </a:ext>
            </a:extLst>
          </p:cNvPr>
          <p:cNvSpPr/>
          <p:nvPr/>
        </p:nvSpPr>
        <p:spPr>
          <a:xfrm>
            <a:off x="6827548" y="5390891"/>
            <a:ext cx="2319245" cy="58477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 LLRF</a:t>
            </a:r>
          </a:p>
          <a:p>
            <a:pPr algn="ctr"/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Leader-follower mode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D0B91FFA-9EC0-9B6A-D595-F8151634BC0B}"/>
              </a:ext>
            </a:extLst>
          </p:cNvPr>
          <p:cNvSpPr txBox="1"/>
          <p:nvPr/>
        </p:nvSpPr>
        <p:spPr>
          <a:xfrm>
            <a:off x="1626379" y="4216836"/>
            <a:ext cx="930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Tetrode</a:t>
            </a:r>
          </a:p>
          <a:p>
            <a:pPr algn="ctr"/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Amps</a:t>
            </a:r>
          </a:p>
          <a:p>
            <a:pPr algn="ctr"/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 </a:t>
            </a:r>
            <a:r>
              <a:rPr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150</a:t>
            </a:r>
            <a:r>
              <a:rPr kumimoji="1" lang="en-US" altLang="ja-JP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kW</a:t>
            </a:r>
            <a:endParaRPr kumimoji="1" lang="ja-JP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AD11DA4D-EAF5-84F0-9AA8-C4D122ED3438}"/>
              </a:ext>
            </a:extLst>
          </p:cNvPr>
          <p:cNvSpPr/>
          <p:nvPr/>
        </p:nvSpPr>
        <p:spPr>
          <a:xfrm>
            <a:off x="9502939" y="5815241"/>
            <a:ext cx="2573808" cy="5847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White Rabbit</a:t>
            </a:r>
          </a:p>
          <a:p>
            <a:pPr algn="ctr"/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Clock synchronization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2" name="コネクタ: カギ線 141">
            <a:extLst>
              <a:ext uri="{FF2B5EF4-FFF2-40B4-BE49-F238E27FC236}">
                <a16:creationId xmlns:a16="http://schemas.microsoft.com/office/drawing/2014/main" id="{5EF7C42D-A90F-BA82-E719-7232E4C21D03}"/>
              </a:ext>
            </a:extLst>
          </p:cNvPr>
          <p:cNvCxnSpPr>
            <a:cxnSpLocks/>
            <a:endCxn id="134" idx="2"/>
          </p:cNvCxnSpPr>
          <p:nvPr/>
        </p:nvCxnSpPr>
        <p:spPr>
          <a:xfrm rot="10800000">
            <a:off x="1153584" y="6015568"/>
            <a:ext cx="8349355" cy="370643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4" name="コネクタ: カギ線 143">
            <a:extLst>
              <a:ext uri="{FF2B5EF4-FFF2-40B4-BE49-F238E27FC236}">
                <a16:creationId xmlns:a16="http://schemas.microsoft.com/office/drawing/2014/main" id="{CFD469FD-B775-F3C7-F9D7-1E094C74E1A5}"/>
              </a:ext>
            </a:extLst>
          </p:cNvPr>
          <p:cNvCxnSpPr>
            <a:cxnSpLocks/>
            <a:endCxn id="136" idx="2"/>
          </p:cNvCxnSpPr>
          <p:nvPr/>
        </p:nvCxnSpPr>
        <p:spPr>
          <a:xfrm rot="10800000">
            <a:off x="3959698" y="5975744"/>
            <a:ext cx="5543240" cy="410471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6" name="コネクタ: カギ線 145">
            <a:extLst>
              <a:ext uri="{FF2B5EF4-FFF2-40B4-BE49-F238E27FC236}">
                <a16:creationId xmlns:a16="http://schemas.microsoft.com/office/drawing/2014/main" id="{CE18F137-130E-6672-84E2-5A73168B4C61}"/>
              </a:ext>
            </a:extLst>
          </p:cNvPr>
          <p:cNvCxnSpPr>
            <a:cxnSpLocks/>
            <a:endCxn id="138" idx="2"/>
          </p:cNvCxnSpPr>
          <p:nvPr/>
        </p:nvCxnSpPr>
        <p:spPr>
          <a:xfrm rot="10800000">
            <a:off x="7987172" y="5975665"/>
            <a:ext cx="1515767" cy="410546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8" name="直線矢印コネクタ 147">
            <a:extLst>
              <a:ext uri="{FF2B5EF4-FFF2-40B4-BE49-F238E27FC236}">
                <a16:creationId xmlns:a16="http://schemas.microsoft.com/office/drawing/2014/main" id="{0C933407-E4C9-8815-A866-B77931D77F4D}"/>
              </a:ext>
            </a:extLst>
          </p:cNvPr>
          <p:cNvCxnSpPr>
            <a:endCxn id="124" idx="3"/>
          </p:cNvCxnSpPr>
          <p:nvPr/>
        </p:nvCxnSpPr>
        <p:spPr>
          <a:xfrm flipV="1">
            <a:off x="2741912" y="4973328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9" name="直線矢印コネクタ 148">
            <a:extLst>
              <a:ext uri="{FF2B5EF4-FFF2-40B4-BE49-F238E27FC236}">
                <a16:creationId xmlns:a16="http://schemas.microsoft.com/office/drawing/2014/main" id="{FFCB4FB7-1A23-BA37-57AA-F46DD263B00A}"/>
              </a:ext>
            </a:extLst>
          </p:cNvPr>
          <p:cNvCxnSpPr/>
          <p:nvPr/>
        </p:nvCxnSpPr>
        <p:spPr>
          <a:xfrm flipV="1">
            <a:off x="3079292" y="4973328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0" name="直線矢印コネクタ 149">
            <a:extLst>
              <a:ext uri="{FF2B5EF4-FFF2-40B4-BE49-F238E27FC236}">
                <a16:creationId xmlns:a16="http://schemas.microsoft.com/office/drawing/2014/main" id="{FEBB4438-84CB-7CAB-3C44-8FF08AEC825A}"/>
              </a:ext>
            </a:extLst>
          </p:cNvPr>
          <p:cNvCxnSpPr/>
          <p:nvPr/>
        </p:nvCxnSpPr>
        <p:spPr>
          <a:xfrm flipV="1">
            <a:off x="3422094" y="4968653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1" name="直線矢印コネクタ 150">
            <a:extLst>
              <a:ext uri="{FF2B5EF4-FFF2-40B4-BE49-F238E27FC236}">
                <a16:creationId xmlns:a16="http://schemas.microsoft.com/office/drawing/2014/main" id="{1C3DA2AA-EABC-3D90-36A9-28A59554AFFB}"/>
              </a:ext>
            </a:extLst>
          </p:cNvPr>
          <p:cNvCxnSpPr/>
          <p:nvPr/>
        </p:nvCxnSpPr>
        <p:spPr>
          <a:xfrm flipV="1">
            <a:off x="3767618" y="4968653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2" name="直線矢印コネクタ 151">
            <a:extLst>
              <a:ext uri="{FF2B5EF4-FFF2-40B4-BE49-F238E27FC236}">
                <a16:creationId xmlns:a16="http://schemas.microsoft.com/office/drawing/2014/main" id="{5EA7B1EB-5D09-5474-3191-E740013E7007}"/>
              </a:ext>
            </a:extLst>
          </p:cNvPr>
          <p:cNvCxnSpPr/>
          <p:nvPr/>
        </p:nvCxnSpPr>
        <p:spPr>
          <a:xfrm flipV="1">
            <a:off x="4122356" y="4970023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3" name="直線矢印コネクタ 152">
            <a:extLst>
              <a:ext uri="{FF2B5EF4-FFF2-40B4-BE49-F238E27FC236}">
                <a16:creationId xmlns:a16="http://schemas.microsoft.com/office/drawing/2014/main" id="{1A1C7251-626E-1151-2707-583466F25E4A}"/>
              </a:ext>
            </a:extLst>
          </p:cNvPr>
          <p:cNvCxnSpPr/>
          <p:nvPr/>
        </p:nvCxnSpPr>
        <p:spPr>
          <a:xfrm flipV="1">
            <a:off x="4459736" y="4970023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4" name="直線矢印コネクタ 153">
            <a:extLst>
              <a:ext uri="{FF2B5EF4-FFF2-40B4-BE49-F238E27FC236}">
                <a16:creationId xmlns:a16="http://schemas.microsoft.com/office/drawing/2014/main" id="{A0EC8185-94EE-78CC-1501-028BEF3FA3E5}"/>
              </a:ext>
            </a:extLst>
          </p:cNvPr>
          <p:cNvCxnSpPr/>
          <p:nvPr/>
        </p:nvCxnSpPr>
        <p:spPr>
          <a:xfrm flipV="1">
            <a:off x="4802538" y="4965348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直線矢印コネクタ 154">
            <a:extLst>
              <a:ext uri="{FF2B5EF4-FFF2-40B4-BE49-F238E27FC236}">
                <a16:creationId xmlns:a16="http://schemas.microsoft.com/office/drawing/2014/main" id="{9DBBB74E-AF1C-7177-DA9E-E90C492B1DD0}"/>
              </a:ext>
            </a:extLst>
          </p:cNvPr>
          <p:cNvCxnSpPr/>
          <p:nvPr/>
        </p:nvCxnSpPr>
        <p:spPr>
          <a:xfrm flipV="1">
            <a:off x="5148062" y="4965348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6" name="直線矢印コネクタ 155">
            <a:extLst>
              <a:ext uri="{FF2B5EF4-FFF2-40B4-BE49-F238E27FC236}">
                <a16:creationId xmlns:a16="http://schemas.microsoft.com/office/drawing/2014/main" id="{65370812-5046-11CB-2EA0-B1DAA56C8C88}"/>
              </a:ext>
            </a:extLst>
          </p:cNvPr>
          <p:cNvCxnSpPr/>
          <p:nvPr/>
        </p:nvCxnSpPr>
        <p:spPr>
          <a:xfrm flipV="1">
            <a:off x="7109496" y="4979267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8F482DDA-655F-597D-33E2-C1345FFB5A32}"/>
              </a:ext>
            </a:extLst>
          </p:cNvPr>
          <p:cNvCxnSpPr/>
          <p:nvPr/>
        </p:nvCxnSpPr>
        <p:spPr>
          <a:xfrm flipV="1">
            <a:off x="7336791" y="4973250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A71297BD-01BE-180C-554E-CA10621D2B89}"/>
              </a:ext>
            </a:extLst>
          </p:cNvPr>
          <p:cNvCxnSpPr/>
          <p:nvPr/>
        </p:nvCxnSpPr>
        <p:spPr>
          <a:xfrm flipV="1">
            <a:off x="7622679" y="4979267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7684D137-B007-88F9-C793-43C4930C487B}"/>
              </a:ext>
            </a:extLst>
          </p:cNvPr>
          <p:cNvCxnSpPr/>
          <p:nvPr/>
        </p:nvCxnSpPr>
        <p:spPr>
          <a:xfrm flipV="1">
            <a:off x="7827796" y="4972249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5532399A-6761-EE72-7F31-ECB13DF69AAD}"/>
              </a:ext>
            </a:extLst>
          </p:cNvPr>
          <p:cNvCxnSpPr/>
          <p:nvPr/>
        </p:nvCxnSpPr>
        <p:spPr>
          <a:xfrm flipV="1">
            <a:off x="8123180" y="4965347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62A8F637-ACD9-CA6A-EEA9-4074855C37E3}"/>
              </a:ext>
            </a:extLst>
          </p:cNvPr>
          <p:cNvCxnSpPr/>
          <p:nvPr/>
        </p:nvCxnSpPr>
        <p:spPr>
          <a:xfrm flipV="1">
            <a:off x="8326306" y="4979267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519C5B2B-88F8-9656-06BC-D08172D44F2D}"/>
              </a:ext>
            </a:extLst>
          </p:cNvPr>
          <p:cNvCxnSpPr/>
          <p:nvPr/>
        </p:nvCxnSpPr>
        <p:spPr>
          <a:xfrm flipV="1">
            <a:off x="8630955" y="4979267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3E1D766D-A2B8-19CA-73AF-A35EF09D4A0D}"/>
              </a:ext>
            </a:extLst>
          </p:cNvPr>
          <p:cNvCxnSpPr/>
          <p:nvPr/>
        </p:nvCxnSpPr>
        <p:spPr>
          <a:xfrm flipV="1">
            <a:off x="8833853" y="4969739"/>
            <a:ext cx="2" cy="417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直線矢印コネクタ 78">
            <a:extLst>
              <a:ext uri="{FF2B5EF4-FFF2-40B4-BE49-F238E27FC236}">
                <a16:creationId xmlns:a16="http://schemas.microsoft.com/office/drawing/2014/main" id="{F699B764-D5EC-57AD-7D41-5385645B44BE}"/>
              </a:ext>
            </a:extLst>
          </p:cNvPr>
          <p:cNvCxnSpPr>
            <a:cxnSpLocks/>
            <a:endCxn id="80" idx="3"/>
          </p:cNvCxnSpPr>
          <p:nvPr/>
        </p:nvCxnSpPr>
        <p:spPr>
          <a:xfrm flipV="1">
            <a:off x="5452208" y="4456079"/>
            <a:ext cx="0" cy="926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直線矢印コネクタ 97">
            <a:extLst>
              <a:ext uri="{FF2B5EF4-FFF2-40B4-BE49-F238E27FC236}">
                <a16:creationId xmlns:a16="http://schemas.microsoft.com/office/drawing/2014/main" id="{5FD94128-82CA-93DC-6443-4EEF5513C3CD}"/>
              </a:ext>
            </a:extLst>
          </p:cNvPr>
          <p:cNvCxnSpPr>
            <a:cxnSpLocks/>
          </p:cNvCxnSpPr>
          <p:nvPr/>
        </p:nvCxnSpPr>
        <p:spPr>
          <a:xfrm flipV="1">
            <a:off x="5938903" y="4456078"/>
            <a:ext cx="0" cy="926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B5B28716-6F53-63C6-6754-4FC8DBD24CBA}"/>
              </a:ext>
            </a:extLst>
          </p:cNvPr>
          <p:cNvSpPr txBox="1"/>
          <p:nvPr/>
        </p:nvSpPr>
        <p:spPr>
          <a:xfrm>
            <a:off x="-12100" y="2780874"/>
            <a:ext cx="2006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the Beam Dump</a:t>
            </a:r>
            <a:endParaRPr kumimoji="1" lang="ja-JP" altLang="en-US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19E4BE9D-5E48-F22B-9095-F489871D02A9}"/>
              </a:ext>
            </a:extLst>
          </p:cNvPr>
          <p:cNvSpPr txBox="1"/>
          <p:nvPr/>
        </p:nvSpPr>
        <p:spPr>
          <a:xfrm>
            <a:off x="9763605" y="2778429"/>
            <a:ext cx="1901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the Injector</a:t>
            </a:r>
            <a:endParaRPr kumimoji="1" lang="ja-JP" altLang="en-US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D94BDDB5-6CC5-9712-F3D1-7E4FD7B00386}"/>
              </a:ext>
            </a:extLst>
          </p:cNvPr>
          <p:cNvSpPr/>
          <p:nvPr/>
        </p:nvSpPr>
        <p:spPr>
          <a:xfrm>
            <a:off x="5312407" y="5389812"/>
            <a:ext cx="783593" cy="58477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LLRF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4" name="コネクタ: カギ線 93">
            <a:extLst>
              <a:ext uri="{FF2B5EF4-FFF2-40B4-BE49-F238E27FC236}">
                <a16:creationId xmlns:a16="http://schemas.microsoft.com/office/drawing/2014/main" id="{F2431652-E28C-897D-870F-8CDB7F5F0ABF}"/>
              </a:ext>
            </a:extLst>
          </p:cNvPr>
          <p:cNvCxnSpPr>
            <a:cxnSpLocks/>
            <a:endCxn id="82" idx="2"/>
          </p:cNvCxnSpPr>
          <p:nvPr/>
        </p:nvCxnSpPr>
        <p:spPr>
          <a:xfrm rot="10800000">
            <a:off x="5704204" y="5974586"/>
            <a:ext cx="3798734" cy="411624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3" name="날짜 개체 틀 2">
            <a:extLst>
              <a:ext uri="{FF2B5EF4-FFF2-40B4-BE49-F238E27FC236}">
                <a16:creationId xmlns:a16="http://schemas.microsoft.com/office/drawing/2014/main" id="{4E7B36A8-D373-CCDF-EC9B-5029282310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9ECFCEEA-5E01-DDFC-0B11-66BD4D093DF1}"/>
              </a:ext>
            </a:extLst>
          </p:cNvPr>
          <p:cNvSpPr txBox="1"/>
          <p:nvPr/>
        </p:nvSpPr>
        <p:spPr>
          <a:xfrm>
            <a:off x="9093200" y="5457829"/>
            <a:ext cx="1909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/>
              <a:t>= Master-Slave control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05664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80" grpId="0" animBg="1"/>
      <p:bldP spid="81" grpId="0" animBg="1"/>
      <p:bldP spid="91" grpId="0"/>
      <p:bldP spid="115" grpId="0" animBg="1"/>
      <p:bldP spid="116" grpId="0" animBg="1"/>
      <p:bldP spid="117" grpId="0" animBg="1"/>
      <p:bldP spid="118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4" grpId="0" animBg="1"/>
      <p:bldP spid="136" grpId="0" animBg="1"/>
      <p:bldP spid="139" grpId="0"/>
      <p:bldP spid="140" grpId="0" animBg="1"/>
      <p:bldP spid="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DEC4BB6-10BE-0F99-F143-05148B1BB1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4" t="4780" r="10213"/>
          <a:stretch/>
        </p:blipFill>
        <p:spPr>
          <a:xfrm>
            <a:off x="2341881" y="2554424"/>
            <a:ext cx="3728719" cy="2734204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9B7E21C6-70D7-6F10-46AC-9A2CD29E7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3" y="5053987"/>
            <a:ext cx="3413757" cy="1462709"/>
          </a:xfrm>
          <a:prstGeom prst="rect">
            <a:avLst/>
          </a:prstGeom>
        </p:spPr>
      </p:pic>
      <p:pic>
        <p:nvPicPr>
          <p:cNvPr id="15" name="図 14" descr="人, 屋内, 男, 立つ が含まれている画像&#10;&#10;自動的に生成された説明">
            <a:extLst>
              <a:ext uri="{FF2B5EF4-FFF2-40B4-BE49-F238E27FC236}">
                <a16:creationId xmlns:a16="http://schemas.microsoft.com/office/drawing/2014/main" id="{43DC2CAD-4E2A-0547-BB4D-A7381CD443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71" t="1" r="17435" b="41836"/>
          <a:stretch/>
        </p:blipFill>
        <p:spPr>
          <a:xfrm>
            <a:off x="5081" y="2991639"/>
            <a:ext cx="2285998" cy="1658316"/>
          </a:xfrm>
          <a:prstGeom prst="rect">
            <a:avLst/>
          </a:prstGeom>
        </p:spPr>
      </p:pic>
      <p:sp>
        <p:nvSpPr>
          <p:cNvPr id="16" name="CuadroTexto 5">
            <a:extLst>
              <a:ext uri="{FF2B5EF4-FFF2-40B4-BE49-F238E27FC236}">
                <a16:creationId xmlns:a16="http://schemas.microsoft.com/office/drawing/2014/main" id="{3FB801C5-7447-EBAB-423C-86193CC7134F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RFQ-RF system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9C3A4C0D-D5A5-C32A-F029-5482AFBE65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1" y="4688432"/>
            <a:ext cx="5765799" cy="1789386"/>
          </a:xfrm>
          <a:prstGeom prst="rect">
            <a:avLst/>
          </a:prstGeom>
          <a:ln w="76200">
            <a:noFill/>
          </a:ln>
        </p:spPr>
      </p:pic>
      <p:pic>
        <p:nvPicPr>
          <p:cNvPr id="18" name="図 17" descr="ダイアグラム, 概略図&#10;&#10;自動的に生成された説明">
            <a:extLst>
              <a:ext uri="{FF2B5EF4-FFF2-40B4-BE49-F238E27FC236}">
                <a16:creationId xmlns:a16="http://schemas.microsoft.com/office/drawing/2014/main" id="{E26AE264-14EF-57D5-3E8B-4378635945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934716"/>
            <a:ext cx="5486400" cy="345361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9C1AE9A-787B-899C-13E9-514BE019514E}"/>
              </a:ext>
            </a:extLst>
          </p:cNvPr>
          <p:cNvSpPr txBox="1"/>
          <p:nvPr/>
        </p:nvSpPr>
        <p:spPr>
          <a:xfrm>
            <a:off x="6121402" y="4465289"/>
            <a:ext cx="302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For 1 amplification chain,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4F28682-1C85-DF3B-EAE7-1EC3AD377BEC}"/>
              </a:ext>
            </a:extLst>
          </p:cNvPr>
          <p:cNvSpPr txBox="1"/>
          <p:nvPr/>
        </p:nvSpPr>
        <p:spPr>
          <a:xfrm>
            <a:off x="-101599" y="2554424"/>
            <a:ext cx="1616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Composed of</a:t>
            </a:r>
          </a:p>
          <a:p>
            <a:r>
              <a:rPr lang="en-US" altLang="ja-JP" sz="1400" b="1" dirty="0"/>
              <a:t>18 x 0.54 m cells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BDBA608-CDBA-865B-6F47-0B1345F3DD0D}"/>
              </a:ext>
            </a:extLst>
          </p:cNvPr>
          <p:cNvSpPr txBox="1"/>
          <p:nvPr/>
        </p:nvSpPr>
        <p:spPr>
          <a:xfrm>
            <a:off x="7500017" y="636403"/>
            <a:ext cx="3440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8 chain RF control schematic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C589D2D-67B8-1E4A-9253-09E77078998F}"/>
              </a:ext>
            </a:extLst>
          </p:cNvPr>
          <p:cNvSpPr txBox="1"/>
          <p:nvPr/>
        </p:nvSpPr>
        <p:spPr>
          <a:xfrm>
            <a:off x="3464560" y="5317886"/>
            <a:ext cx="246740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Cavity specification</a:t>
            </a:r>
          </a:p>
          <a:p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altLang="ja-JP" sz="14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13100</a:t>
            </a:r>
          </a:p>
          <a:p>
            <a:r>
              <a:rPr lang="en-US" altLang="ja-JP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ja-JP" sz="1400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</a:t>
            </a:r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201 </a:t>
            </a:r>
            <a:r>
              <a:rPr lang="en-US" altLang="ja-JP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kΩ</a:t>
            </a:r>
            <a:endParaRPr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altLang="ja-JP" sz="14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L0</a:t>
            </a:r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2.16</a:t>
            </a:r>
          </a:p>
          <a:p>
            <a:r>
              <a:rPr kumimoji="1"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132kV vane voltage in nominal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F8027B-EEB3-7951-9BAF-9D6BA101615B}"/>
              </a:ext>
            </a:extLst>
          </p:cNvPr>
          <p:cNvSpPr txBox="1"/>
          <p:nvPr/>
        </p:nvSpPr>
        <p:spPr>
          <a:xfrm>
            <a:off x="7692705" y="5317886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TH561</a:t>
            </a:r>
            <a:endParaRPr kumimoji="1" lang="ja-JP" altLang="en-US" sz="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1A514B-9B92-FA64-AA2C-103D23D9300F}"/>
              </a:ext>
            </a:extLst>
          </p:cNvPr>
          <p:cNvSpPr txBox="1"/>
          <p:nvPr/>
        </p:nvSpPr>
        <p:spPr>
          <a:xfrm>
            <a:off x="8224577" y="5304780"/>
            <a:ext cx="3866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TH781</a:t>
            </a:r>
            <a:endParaRPr kumimoji="1" lang="ja-JP" altLang="en-US" sz="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날짜 개체 틀 2">
            <a:extLst>
              <a:ext uri="{FF2B5EF4-FFF2-40B4-BE49-F238E27FC236}">
                <a16:creationId xmlns:a16="http://schemas.microsoft.com/office/drawing/2014/main" id="{1C5A81AA-FBF4-4118-1104-D5D23857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1D45AEF-CC5C-D60A-3494-E64AED4AF6B9}"/>
              </a:ext>
            </a:extLst>
          </p:cNvPr>
          <p:cNvSpPr txBox="1"/>
          <p:nvPr/>
        </p:nvSpPr>
        <p:spPr>
          <a:xfrm>
            <a:off x="50803" y="634619"/>
            <a:ext cx="7088228" cy="184665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Specification (the 4-vane RFQ</a:t>
            </a:r>
            <a:r>
              <a:rPr lang="en-US" altLang="ja-JP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ja-JP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9.8m as one resonator</a:t>
            </a:r>
            <a:r>
              <a:rPr kumimoji="1" lang="en-US" altLang="ja-JP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Energy: accelerating from </a:t>
            </a: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100 keV to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 5 MeV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kumimoji="1" lang="en-US" altLang="ja-JP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current: 140mA input / 125 mA output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Frequency: 175 MHz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Wall loss</a:t>
            </a: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 : 560kW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Duty: a few 10us pulse / CW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64977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 descr="建物, 屋内, 金属, 座る が含まれている画像&#10;&#10;自動的に生成された説明">
            <a:extLst>
              <a:ext uri="{FF2B5EF4-FFF2-40B4-BE49-F238E27FC236}">
                <a16:creationId xmlns:a16="http://schemas.microsoft.com/office/drawing/2014/main" id="{DC02633D-44BB-01E2-B637-35F12F670F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094" y="635618"/>
            <a:ext cx="3151451" cy="2363589"/>
          </a:xfrm>
          <a:prstGeom prst="rect">
            <a:avLst/>
          </a:prstGeom>
        </p:spPr>
      </p:pic>
      <p:sp>
        <p:nvSpPr>
          <p:cNvPr id="3" name="CuadroTexto 5">
            <a:extLst>
              <a:ext uri="{FF2B5EF4-FFF2-40B4-BE49-F238E27FC236}">
                <a16:creationId xmlns:a16="http://schemas.microsoft.com/office/drawing/2014/main" id="{DDC493A9-6D4F-569F-00FA-E66CED85D229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n-U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RFQ-RF system</a:t>
            </a:r>
            <a:endParaRPr lang="es-ES" sz="5333" b="1" dirty="0">
              <a:solidFill>
                <a:srgbClr val="0070C0"/>
              </a:solidFill>
              <a:ea typeface="Gill Sans Nova Book" panose="020B0502020204020203" pitchFamily="34" charset="-128"/>
              <a:cs typeface="Gill Sans Nova Book" panose="020B0502020204020203" pitchFamily="34" charset="-128"/>
            </a:endParaRPr>
          </a:p>
        </p:txBody>
      </p:sp>
      <p:pic>
        <p:nvPicPr>
          <p:cNvPr id="5" name="図 4" descr="屋内, 建物, 座る, キッチン が含まれている画像&#10;&#10;自動的に生成された説明">
            <a:extLst>
              <a:ext uri="{FF2B5EF4-FFF2-40B4-BE49-F238E27FC236}">
                <a16:creationId xmlns:a16="http://schemas.microsoft.com/office/drawing/2014/main" id="{5575001D-9D23-799E-DAD1-60B9E7FB5B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03" b="15556"/>
          <a:stretch/>
        </p:blipFill>
        <p:spPr>
          <a:xfrm>
            <a:off x="0" y="751840"/>
            <a:ext cx="3816350" cy="5791200"/>
          </a:xfrm>
          <a:prstGeom prst="rect">
            <a:avLst/>
          </a:prstGeom>
        </p:spPr>
      </p:pic>
      <p:pic>
        <p:nvPicPr>
          <p:cNvPr id="7" name="図 6" descr="建物, 屋外, 男, ブルー が含まれている画像&#10;&#10;自動的に生成された説明">
            <a:extLst>
              <a:ext uri="{FF2B5EF4-FFF2-40B4-BE49-F238E27FC236}">
                <a16:creationId xmlns:a16="http://schemas.microsoft.com/office/drawing/2014/main" id="{72F3DC88-AA1E-9398-68A8-3B9F1D6360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140" y="3647440"/>
            <a:ext cx="1927860" cy="2570480"/>
          </a:xfrm>
          <a:prstGeom prst="rect">
            <a:avLst/>
          </a:prstGeom>
        </p:spPr>
      </p:pic>
      <p:pic>
        <p:nvPicPr>
          <p:cNvPr id="9" name="図 8" descr="屋内, テーブル, 座る, エンジン が含まれている画像&#10;&#10;自動的に生成された説明">
            <a:extLst>
              <a:ext uri="{FF2B5EF4-FFF2-40B4-BE49-F238E27FC236}">
                <a16:creationId xmlns:a16="http://schemas.microsoft.com/office/drawing/2014/main" id="{A7939E0A-7CC3-ABE2-AA6B-6D9DA5099C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46938"/>
            <a:ext cx="1882140" cy="250952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EBECF81-6466-863D-CE52-A29F4DF52191}"/>
              </a:ext>
            </a:extLst>
          </p:cNvPr>
          <p:cNvSpPr txBox="1"/>
          <p:nvPr/>
        </p:nvSpPr>
        <p:spPr>
          <a:xfrm>
            <a:off x="1428750" y="2397894"/>
            <a:ext cx="647934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LLRF</a:t>
            </a:r>
            <a:endParaRPr kumimoji="1" lang="ja-JP" altLang="en-US" sz="1400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73C2713-6D36-E391-B58E-0D979EC5103C}"/>
              </a:ext>
            </a:extLst>
          </p:cNvPr>
          <p:cNvSpPr txBox="1"/>
          <p:nvPr/>
        </p:nvSpPr>
        <p:spPr>
          <a:xfrm>
            <a:off x="1524000" y="3178944"/>
            <a:ext cx="550151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PLC</a:t>
            </a:r>
            <a:endParaRPr kumimoji="1" lang="ja-JP" altLang="en-US" sz="1400" b="1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6D224B3-7614-AEA2-B5BC-48C3F53696B7}"/>
              </a:ext>
            </a:extLst>
          </p:cNvPr>
          <p:cNvSpPr txBox="1"/>
          <p:nvPr/>
        </p:nvSpPr>
        <p:spPr>
          <a:xfrm>
            <a:off x="1999803" y="4778791"/>
            <a:ext cx="960519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Pre-Amp</a:t>
            </a:r>
            <a:endParaRPr kumimoji="1" lang="ja-JP" altLang="en-US" sz="1400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4033C70-31C5-1835-6C63-6570C77DCC21}"/>
              </a:ext>
            </a:extLst>
          </p:cNvPr>
          <p:cNvSpPr txBox="1"/>
          <p:nvPr/>
        </p:nvSpPr>
        <p:spPr>
          <a:xfrm>
            <a:off x="2615753" y="2776692"/>
            <a:ext cx="864339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Arc det.</a:t>
            </a:r>
            <a:endParaRPr kumimoji="1" lang="ja-JP" altLang="en-US" sz="1400" b="1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EB99DFF-9943-F28C-FCC7-518AE5F1C9AA}"/>
              </a:ext>
            </a:extLst>
          </p:cNvPr>
          <p:cNvSpPr txBox="1"/>
          <p:nvPr/>
        </p:nvSpPr>
        <p:spPr>
          <a:xfrm>
            <a:off x="1366905" y="1563730"/>
            <a:ext cx="864339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Chain A</a:t>
            </a:r>
            <a:endParaRPr kumimoji="1" lang="ja-JP" altLang="en-US" sz="1400" b="1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F30BBDD-6AE6-9877-C5F1-8ECBAD1E2095}"/>
              </a:ext>
            </a:extLst>
          </p:cNvPr>
          <p:cNvSpPr txBox="1"/>
          <p:nvPr/>
        </p:nvSpPr>
        <p:spPr>
          <a:xfrm>
            <a:off x="2661688" y="1562940"/>
            <a:ext cx="864339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Chain B</a:t>
            </a:r>
            <a:endParaRPr kumimoji="1" lang="ja-JP" altLang="en-US" sz="1400" b="1" dirty="0"/>
          </a:p>
        </p:txBody>
      </p:sp>
      <p:sp>
        <p:nvSpPr>
          <p:cNvPr id="18" name="矢印: 右 17">
            <a:extLst>
              <a:ext uri="{FF2B5EF4-FFF2-40B4-BE49-F238E27FC236}">
                <a16:creationId xmlns:a16="http://schemas.microsoft.com/office/drawing/2014/main" id="{4116BDF2-DED6-DCDD-CDFF-0E062BAAB964}"/>
              </a:ext>
            </a:extLst>
          </p:cNvPr>
          <p:cNvSpPr/>
          <p:nvPr/>
        </p:nvSpPr>
        <p:spPr>
          <a:xfrm>
            <a:off x="3632200" y="4690363"/>
            <a:ext cx="978408" cy="484632"/>
          </a:xfrm>
          <a:prstGeom prst="rightArrow">
            <a:avLst/>
          </a:prstGeom>
          <a:solidFill>
            <a:srgbClr val="66FF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エンジン, 自転車, 金属, 立つ が含まれている画像&#10;&#10;自動的に生成された説明">
            <a:extLst>
              <a:ext uri="{FF2B5EF4-FFF2-40B4-BE49-F238E27FC236}">
                <a16:creationId xmlns:a16="http://schemas.microsoft.com/office/drawing/2014/main" id="{AEE31175-D49B-2B07-D6CF-FC1EF0A3D86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7" t="14629" r="12543" b="18982"/>
          <a:stretch/>
        </p:blipFill>
        <p:spPr>
          <a:xfrm flipH="1">
            <a:off x="10038884" y="3438381"/>
            <a:ext cx="2153116" cy="1693791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1616C53-C5D6-12E2-3967-2A45A7662683}"/>
              </a:ext>
            </a:extLst>
          </p:cNvPr>
          <p:cNvSpPr txBox="1"/>
          <p:nvPr/>
        </p:nvSpPr>
        <p:spPr>
          <a:xfrm>
            <a:off x="8373463" y="2706921"/>
            <a:ext cx="1045479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Circulator</a:t>
            </a:r>
            <a:endParaRPr kumimoji="1" lang="ja-JP" altLang="en-US" sz="1400" b="1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AC1F076-587A-0AD3-1831-06E531D3F945}"/>
              </a:ext>
            </a:extLst>
          </p:cNvPr>
          <p:cNvSpPr txBox="1"/>
          <p:nvPr/>
        </p:nvSpPr>
        <p:spPr>
          <a:xfrm>
            <a:off x="10559822" y="3317786"/>
            <a:ext cx="1632178" cy="307777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RF input coupler</a:t>
            </a:r>
            <a:endParaRPr kumimoji="1" lang="ja-JP" altLang="en-US" sz="1400" b="1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C597869-1E75-FA33-7985-08F8A3C92612}"/>
              </a:ext>
            </a:extLst>
          </p:cNvPr>
          <p:cNvSpPr txBox="1"/>
          <p:nvPr/>
        </p:nvSpPr>
        <p:spPr>
          <a:xfrm>
            <a:off x="6612994" y="3051469"/>
            <a:ext cx="373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Connection: 9 3/16” coaxial WG</a:t>
            </a:r>
          </a:p>
        </p:txBody>
      </p:sp>
      <p:sp>
        <p:nvSpPr>
          <p:cNvPr id="2" name="날짜 개체 틀 2">
            <a:extLst>
              <a:ext uri="{FF2B5EF4-FFF2-40B4-BE49-F238E27FC236}">
                <a16:creationId xmlns:a16="http://schemas.microsoft.com/office/drawing/2014/main" id="{1C554FE5-9591-94D0-3ECE-7242F830E774}"/>
              </a:ext>
            </a:extLst>
          </p:cNvPr>
          <p:cNvSpPr txBox="1">
            <a:spLocks/>
          </p:cNvSpPr>
          <p:nvPr/>
        </p:nvSpPr>
        <p:spPr>
          <a:xfrm>
            <a:off x="3047922" y="6550223"/>
            <a:ext cx="5933985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lang="en-GB" sz="1600" b="0" kern="120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13th Continuous Wave and High Average Power RF Workshop, Knoxville, US</a:t>
            </a: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EBAC4463-C33E-DBA2-F0B3-6D938C94C1A3}"/>
              </a:ext>
            </a:extLst>
          </p:cNvPr>
          <p:cNvSpPr/>
          <p:nvPr/>
        </p:nvSpPr>
        <p:spPr>
          <a:xfrm rot="16200000">
            <a:off x="4547485" y="3043053"/>
            <a:ext cx="978408" cy="484632"/>
          </a:xfrm>
          <a:prstGeom prst="rightArrow">
            <a:avLst/>
          </a:prstGeom>
          <a:solidFill>
            <a:srgbClr val="66FF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矢印: 右 5">
            <a:extLst>
              <a:ext uri="{FF2B5EF4-FFF2-40B4-BE49-F238E27FC236}">
                <a16:creationId xmlns:a16="http://schemas.microsoft.com/office/drawing/2014/main" id="{22E1118A-D16C-8EAF-4DC8-2F1C96ABED38}"/>
              </a:ext>
            </a:extLst>
          </p:cNvPr>
          <p:cNvSpPr/>
          <p:nvPr/>
        </p:nvSpPr>
        <p:spPr>
          <a:xfrm>
            <a:off x="5874674" y="953457"/>
            <a:ext cx="978408" cy="484632"/>
          </a:xfrm>
          <a:prstGeom prst="rightArrow">
            <a:avLst/>
          </a:prstGeom>
          <a:solidFill>
            <a:srgbClr val="66FF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2B79F03E-17F1-4E1C-60D8-178D1B34AB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384" y="3661891"/>
            <a:ext cx="3722116" cy="252793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7F5B5D6-04B7-650B-F052-E3BF7E60D7A9}"/>
              </a:ext>
            </a:extLst>
          </p:cNvPr>
          <p:cNvSpPr txBox="1"/>
          <p:nvPr/>
        </p:nvSpPr>
        <p:spPr>
          <a:xfrm>
            <a:off x="5420313" y="5318510"/>
            <a:ext cx="1140056" cy="892552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1st tetrode</a:t>
            </a:r>
          </a:p>
          <a:p>
            <a:endParaRPr kumimoji="1" lang="en-US" altLang="ja-JP" sz="1400" b="1" dirty="0"/>
          </a:p>
          <a:p>
            <a:r>
              <a:rPr kumimoji="1" lang="en-US" altLang="ja-JP" sz="1100" b="1" dirty="0"/>
              <a:t>TH561 +</a:t>
            </a:r>
          </a:p>
          <a:p>
            <a:r>
              <a:rPr kumimoji="1" lang="en-US" altLang="ja-JP" sz="1100" b="1" dirty="0"/>
              <a:t>TH18526C</a:t>
            </a:r>
            <a:endParaRPr kumimoji="1" lang="ja-JP" altLang="en-US" sz="1100" b="1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558549A-6CBF-7CF8-D715-F24A8B60A409}"/>
              </a:ext>
            </a:extLst>
          </p:cNvPr>
          <p:cNvSpPr txBox="1"/>
          <p:nvPr/>
        </p:nvSpPr>
        <p:spPr>
          <a:xfrm>
            <a:off x="5416833" y="2695494"/>
            <a:ext cx="1196161" cy="892552"/>
          </a:xfrm>
          <a:prstGeom prst="rect">
            <a:avLst/>
          </a:prstGeom>
          <a:solidFill>
            <a:schemeClr val="bg1"/>
          </a:solidFill>
          <a:ln>
            <a:solidFill>
              <a:srgbClr val="DF9B0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2nd tetrode</a:t>
            </a:r>
          </a:p>
          <a:p>
            <a:endParaRPr kumimoji="1" lang="en-US" altLang="ja-JP" sz="1400" b="1" dirty="0"/>
          </a:p>
          <a:p>
            <a:r>
              <a:rPr lang="en-US" altLang="ja-JP" sz="1200" b="1" dirty="0"/>
              <a:t>TH781 +</a:t>
            </a:r>
          </a:p>
          <a:p>
            <a:r>
              <a:rPr lang="en-US" altLang="ja-JP" sz="1200" b="1" dirty="0"/>
              <a:t>IBA cavity</a:t>
            </a:r>
            <a:endParaRPr kumimoji="1" lang="ja-JP" altLang="en-US" sz="1200" b="1" dirty="0"/>
          </a:p>
        </p:txBody>
      </p:sp>
      <p:pic>
        <p:nvPicPr>
          <p:cNvPr id="35" name="図 34" descr="エンジン, バイク, 座る, 駐車 が含まれている画像&#10;&#10;自動的に生成された説明">
            <a:extLst>
              <a:ext uri="{FF2B5EF4-FFF2-40B4-BE49-F238E27FC236}">
                <a16:creationId xmlns:a16="http://schemas.microsoft.com/office/drawing/2014/main" id="{FEF706A0-212D-C9C4-7445-E82C06DD4C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696" y="631699"/>
            <a:ext cx="2746304" cy="2059728"/>
          </a:xfrm>
          <a:prstGeom prst="rect">
            <a:avLst/>
          </a:prstGeom>
        </p:spPr>
      </p:pic>
      <p:sp>
        <p:nvSpPr>
          <p:cNvPr id="8" name="矢印: 右 7">
            <a:extLst>
              <a:ext uri="{FF2B5EF4-FFF2-40B4-BE49-F238E27FC236}">
                <a16:creationId xmlns:a16="http://schemas.microsoft.com/office/drawing/2014/main" id="{4535B557-9737-ED14-0F9F-5BEFD2A3925D}"/>
              </a:ext>
            </a:extLst>
          </p:cNvPr>
          <p:cNvSpPr/>
          <p:nvPr/>
        </p:nvSpPr>
        <p:spPr>
          <a:xfrm>
            <a:off x="8956492" y="1575096"/>
            <a:ext cx="978408" cy="484632"/>
          </a:xfrm>
          <a:prstGeom prst="rightArrow">
            <a:avLst/>
          </a:prstGeom>
          <a:solidFill>
            <a:srgbClr val="66FF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D61BD497-7FE5-77B7-5E61-5AA38C2E1FA7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10264462" y="1498242"/>
            <a:ext cx="1111449" cy="1819544"/>
          </a:xfrm>
          <a:prstGeom prst="straightConnector1">
            <a:avLst/>
          </a:prstGeom>
          <a:ln w="38100">
            <a:solidFill>
              <a:srgbClr val="FFC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날짜 개체 틀 2">
            <a:extLst>
              <a:ext uri="{FF2B5EF4-FFF2-40B4-BE49-F238E27FC236}">
                <a16:creationId xmlns:a16="http://schemas.microsoft.com/office/drawing/2014/main" id="{F3660048-7B65-8AA9-4997-100C0D1C2A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</p:spTree>
    <p:extLst>
      <p:ext uri="{BB962C8B-B14F-4D97-AF65-F5344CB8AC3E}">
        <p14:creationId xmlns:p14="http://schemas.microsoft.com/office/powerpoint/2010/main" val="1015742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0AFAA7-CA3A-2B48-8C1D-3A7B7D08BB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40" y="6546830"/>
            <a:ext cx="2844800" cy="338554"/>
          </a:xfrm>
        </p:spPr>
        <p:txBody>
          <a:bodyPr/>
          <a:lstStyle/>
          <a:p>
            <a:r>
              <a:rPr lang="en-US" dirty="0"/>
              <a:t>9-12 Sep. 2024</a:t>
            </a: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678C133A-9B6B-82FE-555C-77BB4E3F2862}"/>
              </a:ext>
            </a:extLst>
          </p:cNvPr>
          <p:cNvSpPr txBox="1"/>
          <p:nvPr/>
        </p:nvSpPr>
        <p:spPr>
          <a:xfrm>
            <a:off x="1631504" y="-7156"/>
            <a:ext cx="8928992" cy="586593"/>
          </a:xfrm>
          <a:prstGeom prst="rect">
            <a:avLst/>
          </a:prstGeom>
          <a:noFill/>
          <a:effectLst/>
        </p:spPr>
        <p:txBody>
          <a:bodyPr wrap="square" lIns="90000" tIns="72000" rIns="90000" bIns="0" rtlCol="0" anchor="ctr" anchorCtr="1">
            <a:normAutofit fontScale="70000" lnSpcReduction="20000"/>
          </a:bodyPr>
          <a:lstStyle/>
          <a:p>
            <a:r>
              <a:rPr lang="es-ES" sz="5333" b="1" dirty="0">
                <a:solidFill>
                  <a:srgbClr val="0070C0"/>
                </a:solidFill>
                <a:ea typeface="Gill Sans Nova Book" panose="020B0502020204020203" pitchFamily="34" charset="-128"/>
                <a:cs typeface="Gill Sans Nova Book" panose="020B0502020204020203" pitchFamily="34" charset="-128"/>
              </a:rPr>
              <a:t>RF control system</a:t>
            </a:r>
          </a:p>
        </p:txBody>
      </p:sp>
      <p:sp>
        <p:nvSpPr>
          <p:cNvPr id="6" name="コンテンツ プレースホルダー 1">
            <a:extLst>
              <a:ext uri="{FF2B5EF4-FFF2-40B4-BE49-F238E27FC236}">
                <a16:creationId xmlns:a16="http://schemas.microsoft.com/office/drawing/2014/main" id="{23B64D67-592B-1AA9-C78B-98F5FA64D83A}"/>
              </a:ext>
            </a:extLst>
          </p:cNvPr>
          <p:cNvSpPr txBox="1">
            <a:spLocks/>
          </p:cNvSpPr>
          <p:nvPr/>
        </p:nvSpPr>
        <p:spPr>
          <a:xfrm>
            <a:off x="-39261" y="646548"/>
            <a:ext cx="5789801" cy="480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Amps state machine for tetrodes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コンテンツ プレースホルダー 1">
            <a:extLst>
              <a:ext uri="{FF2B5EF4-FFF2-40B4-BE49-F238E27FC236}">
                <a16:creationId xmlns:a16="http://schemas.microsoft.com/office/drawing/2014/main" id="{D16F97B0-66CE-72D9-EBE7-69FECDE5FF93}"/>
              </a:ext>
            </a:extLst>
          </p:cNvPr>
          <p:cNvSpPr txBox="1">
            <a:spLocks/>
          </p:cNvSpPr>
          <p:nvPr/>
        </p:nvSpPr>
        <p:spPr>
          <a:xfrm>
            <a:off x="6293141" y="579437"/>
            <a:ext cx="5789801" cy="480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LLRF control panel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コンテンツ プレースホルダー 1">
            <a:extLst>
              <a:ext uri="{FF2B5EF4-FFF2-40B4-BE49-F238E27FC236}">
                <a16:creationId xmlns:a16="http://schemas.microsoft.com/office/drawing/2014/main" id="{5C7A3B35-5E4D-0CE5-7C0A-073BEA2A76CA}"/>
              </a:ext>
            </a:extLst>
          </p:cNvPr>
          <p:cNvSpPr txBox="1">
            <a:spLocks/>
          </p:cNvSpPr>
          <p:nvPr/>
        </p:nvSpPr>
        <p:spPr>
          <a:xfrm>
            <a:off x="3640298" y="1166030"/>
            <a:ext cx="2399776" cy="2472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amps control panel</a:t>
            </a:r>
          </a:p>
          <a:p>
            <a:pPr algn="l"/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(EPICS IOC based)</a:t>
            </a:r>
          </a:p>
          <a:p>
            <a:pPr algn="l"/>
            <a:endParaRPr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Integrated control panel</a:t>
            </a:r>
          </a:p>
        </p:txBody>
      </p:sp>
      <p:sp>
        <p:nvSpPr>
          <p:cNvPr id="12" name="コンテンツ プレースホルダー 1">
            <a:extLst>
              <a:ext uri="{FF2B5EF4-FFF2-40B4-BE49-F238E27FC236}">
                <a16:creationId xmlns:a16="http://schemas.microsoft.com/office/drawing/2014/main" id="{CAFBBF92-1DCF-BA35-1A13-189568547665}"/>
              </a:ext>
            </a:extLst>
          </p:cNvPr>
          <p:cNvSpPr txBox="1">
            <a:spLocks/>
          </p:cNvSpPr>
          <p:nvPr/>
        </p:nvSpPr>
        <p:spPr>
          <a:xfrm>
            <a:off x="10151116" y="4638583"/>
            <a:ext cx="2040884" cy="1813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kumimoji="1"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LLRF control panel </a:t>
            </a:r>
            <a:r>
              <a:rPr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(Leader-follower mode)</a:t>
            </a:r>
            <a:endParaRPr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ja-JP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ja-JP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Waveform viewer</a:t>
            </a:r>
          </a:p>
          <a:p>
            <a:pPr algn="l"/>
            <a:r>
              <a:rPr lang="en-US" altLang="ja-JP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(Direct sampling of 175MHz.)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D579A669-EE66-7D56-53B4-8AA7C34032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13982" r="2068" b="2003"/>
          <a:stretch/>
        </p:blipFill>
        <p:spPr bwMode="auto">
          <a:xfrm>
            <a:off x="74976" y="1126817"/>
            <a:ext cx="3565321" cy="2511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56C52789-4628-94A1-30D2-9E5E1FA389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02"/>
          <a:stretch/>
        </p:blipFill>
        <p:spPr bwMode="auto">
          <a:xfrm>
            <a:off x="6095999" y="1059705"/>
            <a:ext cx="5002636" cy="350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D2CF3B98-A692-1EB6-106B-6C5CB3921B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58" r="43229"/>
          <a:stretch/>
        </p:blipFill>
        <p:spPr bwMode="auto">
          <a:xfrm>
            <a:off x="6095999" y="4567468"/>
            <a:ext cx="3844955" cy="19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7B82AF6-CC50-1898-52B8-399C4C781F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43" y="3677789"/>
            <a:ext cx="5580293" cy="2845330"/>
          </a:xfrm>
          <a:prstGeom prst="rect">
            <a:avLst/>
          </a:prstGeom>
        </p:spPr>
      </p:pic>
      <p:sp>
        <p:nvSpPr>
          <p:cNvPr id="18" name="矢印: 下 17">
            <a:extLst>
              <a:ext uri="{FF2B5EF4-FFF2-40B4-BE49-F238E27FC236}">
                <a16:creationId xmlns:a16="http://schemas.microsoft.com/office/drawing/2014/main" id="{B147F304-A0CD-0949-4D4B-6AA8C325BE30}"/>
              </a:ext>
            </a:extLst>
          </p:cNvPr>
          <p:cNvSpPr/>
          <p:nvPr/>
        </p:nvSpPr>
        <p:spPr>
          <a:xfrm>
            <a:off x="4477305" y="3351252"/>
            <a:ext cx="218113" cy="28732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矢印: 下 18">
            <a:extLst>
              <a:ext uri="{FF2B5EF4-FFF2-40B4-BE49-F238E27FC236}">
                <a16:creationId xmlns:a16="http://schemas.microsoft.com/office/drawing/2014/main" id="{9051C443-D141-B085-B8BE-B452C5C011DA}"/>
              </a:ext>
            </a:extLst>
          </p:cNvPr>
          <p:cNvSpPr/>
          <p:nvPr/>
        </p:nvSpPr>
        <p:spPr>
          <a:xfrm rot="5400000">
            <a:off x="9909961" y="5466676"/>
            <a:ext cx="218113" cy="28732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矢印: 下 19">
            <a:extLst>
              <a:ext uri="{FF2B5EF4-FFF2-40B4-BE49-F238E27FC236}">
                <a16:creationId xmlns:a16="http://schemas.microsoft.com/office/drawing/2014/main" id="{0070D8FD-7ABB-BF5D-38F4-A53382878128}"/>
              </a:ext>
            </a:extLst>
          </p:cNvPr>
          <p:cNvSpPr/>
          <p:nvPr/>
        </p:nvSpPr>
        <p:spPr>
          <a:xfrm rot="10800000">
            <a:off x="10560496" y="4367889"/>
            <a:ext cx="218113" cy="28732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矢印: 下 20">
            <a:extLst>
              <a:ext uri="{FF2B5EF4-FFF2-40B4-BE49-F238E27FC236}">
                <a16:creationId xmlns:a16="http://schemas.microsoft.com/office/drawing/2014/main" id="{087B583F-27FE-50C2-0880-E3B0681FE5F0}"/>
              </a:ext>
            </a:extLst>
          </p:cNvPr>
          <p:cNvSpPr/>
          <p:nvPr/>
        </p:nvSpPr>
        <p:spPr>
          <a:xfrm rot="5400000">
            <a:off x="3475316" y="1332719"/>
            <a:ext cx="218113" cy="28732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045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33134</TotalTime>
  <Words>3217</Words>
  <Application>Microsoft Office PowerPoint</Application>
  <PresentationFormat>ワイド画面</PresentationFormat>
  <Paragraphs>643</Paragraphs>
  <Slides>29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41" baseType="lpstr">
      <vt:lpstr>Gill Sans Nova Book</vt:lpstr>
      <vt:lpstr>Meiryo UI</vt:lpstr>
      <vt:lpstr>游ゴシック</vt:lpstr>
      <vt:lpstr>游ゴシック Light</vt:lpstr>
      <vt:lpstr>游ゴシック Medium</vt:lpstr>
      <vt:lpstr>Arial</vt:lpstr>
      <vt:lpstr>Calibri</vt:lpstr>
      <vt:lpstr>Cambria Math</vt:lpstr>
      <vt:lpstr>Franklin Gothic Demi Cond</vt:lpstr>
      <vt:lpstr>Segoe UI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Hirosawa Koki</dc:creator>
  <cp:lastModifiedBy>Hirosawa Koki</cp:lastModifiedBy>
  <cp:revision>3</cp:revision>
  <dcterms:created xsi:type="dcterms:W3CDTF">2024-07-18T01:49:51Z</dcterms:created>
  <dcterms:modified xsi:type="dcterms:W3CDTF">2024-09-10T19:05:27Z</dcterms:modified>
</cp:coreProperties>
</file>