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 id="2147483682" r:id="rId2"/>
  </p:sldMasterIdLst>
  <p:notesMasterIdLst>
    <p:notesMasterId r:id="rId44"/>
  </p:notesMasterIdLst>
  <p:handoutMasterIdLst>
    <p:handoutMasterId r:id="rId45"/>
  </p:handoutMasterIdLst>
  <p:sldIdLst>
    <p:sldId id="593" r:id="rId3"/>
    <p:sldId id="3609" r:id="rId4"/>
    <p:sldId id="3524" r:id="rId5"/>
    <p:sldId id="3569" r:id="rId6"/>
    <p:sldId id="3610" r:id="rId7"/>
    <p:sldId id="3614" r:id="rId8"/>
    <p:sldId id="3617" r:id="rId9"/>
    <p:sldId id="3591" r:id="rId10"/>
    <p:sldId id="3599" r:id="rId11"/>
    <p:sldId id="3615" r:id="rId12"/>
    <p:sldId id="3620" r:id="rId13"/>
    <p:sldId id="3577" r:id="rId14"/>
    <p:sldId id="3621" r:id="rId15"/>
    <p:sldId id="3622" r:id="rId16"/>
    <p:sldId id="3623" r:id="rId17"/>
    <p:sldId id="3637" r:id="rId18"/>
    <p:sldId id="3626" r:id="rId19"/>
    <p:sldId id="3627" r:id="rId20"/>
    <p:sldId id="3530" r:id="rId21"/>
    <p:sldId id="3618" r:id="rId22"/>
    <p:sldId id="3628" r:id="rId23"/>
    <p:sldId id="3619" r:id="rId24"/>
    <p:sldId id="3585" r:id="rId25"/>
    <p:sldId id="3581" r:id="rId26"/>
    <p:sldId id="3607" r:id="rId27"/>
    <p:sldId id="1777" r:id="rId28"/>
    <p:sldId id="3608" r:id="rId29"/>
    <p:sldId id="3537" r:id="rId30"/>
    <p:sldId id="3633" r:id="rId31"/>
    <p:sldId id="3634" r:id="rId32"/>
    <p:sldId id="3563" r:id="rId33"/>
    <p:sldId id="3635" r:id="rId34"/>
    <p:sldId id="3636" r:id="rId35"/>
    <p:sldId id="3616" r:id="rId36"/>
    <p:sldId id="3575" r:id="rId37"/>
    <p:sldId id="3579" r:id="rId38"/>
    <p:sldId id="3629" r:id="rId39"/>
    <p:sldId id="3533" r:id="rId40"/>
    <p:sldId id="3578" r:id="rId41"/>
    <p:sldId id="3517" r:id="rId42"/>
    <p:sldId id="3518" r:id="rId43"/>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B2C00"/>
    <a:srgbClr val="AEFEA6"/>
    <a:srgbClr val="234311"/>
    <a:srgbClr val="00FF00"/>
    <a:srgbClr val="BD1F24"/>
    <a:srgbClr val="003087"/>
    <a:srgbClr val="A0602D"/>
    <a:srgbClr val="0F2D62"/>
    <a:srgbClr val="5050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423"/>
    <p:restoredTop sz="78639" autoAdjust="0"/>
  </p:normalViewPr>
  <p:slideViewPr>
    <p:cSldViewPr snapToGrid="0" snapToObjects="1">
      <p:cViewPr>
        <p:scale>
          <a:sx n="116" d="100"/>
          <a:sy n="116" d="100"/>
        </p:scale>
        <p:origin x="1432" y="56"/>
      </p:cViewPr>
      <p:guideLst>
        <p:guide orient="horz" pos="2160"/>
        <p:guide pos="2880"/>
      </p:guideLst>
    </p:cSldViewPr>
  </p:slideViewPr>
  <p:outlineViewPr>
    <p:cViewPr>
      <p:scale>
        <a:sx n="33" d="100"/>
        <a:sy n="33" d="100"/>
      </p:scale>
      <p:origin x="0" y="0"/>
    </p:cViewPr>
  </p:outlineViewPr>
  <p:notesTextViewPr>
    <p:cViewPr>
      <p:scale>
        <a:sx n="90" d="100"/>
        <a:sy n="90" d="100"/>
      </p:scale>
      <p:origin x="0" y="0"/>
    </p:cViewPr>
  </p:notesTextViewPr>
  <p:sorterViewPr>
    <p:cViewPr>
      <p:scale>
        <a:sx n="58" d="100"/>
        <a:sy n="58" d="100"/>
      </p:scale>
      <p:origin x="0" y="0"/>
    </p:cViewPr>
  </p:sorterViewPr>
  <p:notesViewPr>
    <p:cSldViewPr snapToGrid="0" snapToObject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Helvetica"/>
                <a:ea typeface="+mn-ea"/>
                <a:cs typeface="+mn-cs"/>
              </a:defRPr>
            </a:lvl1pPr>
          </a:lstStyle>
          <a:p>
            <a:pPr>
              <a:defRPr/>
            </a:pPr>
            <a:fld id="{813DB8EE-EAD8-054E-895C-3358966F501B}" type="datetimeFigureOut">
              <a:rPr lang="en-US"/>
              <a:pPr>
                <a:defRPr/>
              </a:pPr>
              <a:t>5/9/24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Helvetica"/>
                <a:ea typeface="+mn-ea"/>
                <a:cs typeface="+mn-cs"/>
              </a:defRPr>
            </a:lvl1pPr>
          </a:lstStyle>
          <a:p>
            <a:pPr>
              <a:defRPr/>
            </a:pPr>
            <a:fld id="{117F36AF-8F08-B147-BD79-6CCD3347173D}" type="slidenum">
              <a:rPr lang="en-US"/>
              <a:pPr>
                <a:defRPr/>
              </a:pPr>
              <a:t>‹#›</a:t>
            </a:fld>
            <a:endParaRPr lang="en-US"/>
          </a:p>
        </p:txBody>
      </p:sp>
    </p:spTree>
    <p:extLst>
      <p:ext uri="{BB962C8B-B14F-4D97-AF65-F5344CB8AC3E}">
        <p14:creationId xmlns:p14="http://schemas.microsoft.com/office/powerpoint/2010/main" val="27216084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Helvetica"/>
                <a:ea typeface="+mn-ea"/>
                <a:cs typeface="+mn-cs"/>
              </a:defRPr>
            </a:lvl1pPr>
          </a:lstStyle>
          <a:p>
            <a:pPr>
              <a:defRPr/>
            </a:pPr>
            <a:fld id="{F72E4263-6216-5243-9D67-2C68E1457C0F}" type="datetimeFigureOut">
              <a:rPr lang="en-US"/>
              <a:pPr>
                <a:defRPr/>
              </a:pPr>
              <a:t>5/9/24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Helvetica"/>
                <a:ea typeface="+mn-ea"/>
                <a:cs typeface="+mn-cs"/>
              </a:defRPr>
            </a:lvl1pPr>
          </a:lstStyle>
          <a:p>
            <a:pPr>
              <a:defRPr/>
            </a:pPr>
            <a:fld id="{7EF925E3-23E3-2446-BDA9-3C5B6BB03D69}" type="slidenum">
              <a:rPr lang="en-US"/>
              <a:pPr>
                <a:defRPr/>
              </a:pPr>
              <a:t>‹#›</a:t>
            </a:fld>
            <a:endParaRPr lang="en-US"/>
          </a:p>
        </p:txBody>
      </p:sp>
    </p:spTree>
    <p:extLst>
      <p:ext uri="{BB962C8B-B14F-4D97-AF65-F5344CB8AC3E}">
        <p14:creationId xmlns:p14="http://schemas.microsoft.com/office/powerpoint/2010/main" val="1062206147"/>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en.wikipedia.org/wiki/Noether%27s_theorem#cite_note-7" TargetMode="External"/><Relationship Id="rId2" Type="http://schemas.openxmlformats.org/officeDocument/2006/relationships/slide" Target="../slides/slide34.xml"/><Relationship Id="rId1" Type="http://schemas.openxmlformats.org/officeDocument/2006/relationships/notesMaster" Target="../notesMasters/notesMaster1.xml"/><Relationship Id="rId5" Type="http://schemas.openxmlformats.org/officeDocument/2006/relationships/hyperlink" Target="https://en.wikipedia.org/wiki/Conserved_current" TargetMode="External"/><Relationship Id="rId4" Type="http://schemas.openxmlformats.org/officeDocument/2006/relationships/hyperlink" Target="https://en.wikipedia.org/wiki/Symmetry_in_physics" TargetMode="Externa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n.wikipedia.org/wiki/Maxima_and_minima" TargetMode="External"/><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hyperlink" Target="https://en.wikipedia.org/wiki/Metastability" TargetMode="External"/><Relationship Id="rId4" Type="http://schemas.openxmlformats.org/officeDocument/2006/relationships/hyperlink" Target="https://en.wikipedia.org/wiki/Energy" TargetMode="Externa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0</a:t>
            </a:fld>
            <a:endParaRPr lang="en-US" dirty="0"/>
          </a:p>
        </p:txBody>
      </p:sp>
    </p:spTree>
    <p:extLst>
      <p:ext uri="{BB962C8B-B14F-4D97-AF65-F5344CB8AC3E}">
        <p14:creationId xmlns:p14="http://schemas.microsoft.com/office/powerpoint/2010/main" val="2975746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sz="1200" b="1" dirty="0">
              <a:latin typeface="Helvetica" pitchFamily="2" charset="0"/>
              <a:cs typeface="Calibri" panose="020F050202020403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7EF925E3-23E3-2446-BDA9-3C5B6BB03D69}" type="slidenum">
              <a:rPr lang="en-US" smtClean="0"/>
              <a:pPr>
                <a:defRPr/>
              </a:pPr>
              <a:t>9</a:t>
            </a:fld>
            <a:endParaRPr lang="en-US" dirty="0"/>
          </a:p>
        </p:txBody>
      </p:sp>
    </p:spTree>
    <p:extLst>
      <p:ext uri="{BB962C8B-B14F-4D97-AF65-F5344CB8AC3E}">
        <p14:creationId xmlns:p14="http://schemas.microsoft.com/office/powerpoint/2010/main" val="32179563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a:extLst>
              <a:ext uri="{FF2B5EF4-FFF2-40B4-BE49-F238E27FC236}">
                <a16:creationId xmlns:a16="http://schemas.microsoft.com/office/drawing/2014/main" id="{9702E39F-89D8-2B43-8619-A140ADC5ACF2}"/>
              </a:ext>
            </a:extLst>
          </p:cNvPr>
          <p:cNvSpPr>
            <a:spLocks noGrp="1" noRot="1" noChangeAspect="1" noChangeArrowheads="1" noTextEdit="1"/>
          </p:cNvSpPr>
          <p:nvPr>
            <p:ph type="sldImg"/>
          </p:nvPr>
        </p:nvSpPr>
        <p:spPr>
          <a:ln/>
        </p:spPr>
      </p:sp>
      <p:sp>
        <p:nvSpPr>
          <p:cNvPr id="3" name="Notes Placeholder 2">
            <a:extLst>
              <a:ext uri="{FF2B5EF4-FFF2-40B4-BE49-F238E27FC236}">
                <a16:creationId xmlns:a16="http://schemas.microsoft.com/office/drawing/2014/main" id="{2E489E28-C355-0649-8BE4-336FEAFBDD59}"/>
              </a:ext>
            </a:extLst>
          </p:cNvPr>
          <p:cNvSpPr>
            <a:spLocks noGrp="1"/>
          </p:cNvSpPr>
          <p:nvPr>
            <p:ph type="body" idx="1"/>
          </p:nvPr>
        </p:nvSpPr>
        <p:spPr/>
        <p:txBody>
          <a:bodyPr/>
          <a:lstStyle/>
          <a:p>
            <a:pPr>
              <a:defRPr/>
            </a:pPr>
            <a:endParaRPr lang="en-US" dirty="0"/>
          </a:p>
          <a:p>
            <a:pPr>
              <a:defRPr/>
            </a:pPr>
            <a:endParaRPr lang="en-US" dirty="0"/>
          </a:p>
        </p:txBody>
      </p:sp>
      <p:sp>
        <p:nvSpPr>
          <p:cNvPr id="63491" name="Slide Number Placeholder 3">
            <a:extLst>
              <a:ext uri="{FF2B5EF4-FFF2-40B4-BE49-F238E27FC236}">
                <a16:creationId xmlns:a16="http://schemas.microsoft.com/office/drawing/2014/main" id="{F9AB630C-2040-3D41-8144-1EF87B28A9C3}"/>
              </a:ext>
            </a:extLst>
          </p:cNvPr>
          <p:cNvSpPr>
            <a:spLocks noGrp="1"/>
          </p:cNvSpPr>
          <p:nvPr>
            <p:ph type="sldNum" sz="quarter" idx="5"/>
          </p:nvPr>
        </p:nvSpPr>
        <p:spPr>
          <a:noFill/>
        </p:spPr>
        <p:txBody>
          <a:bodyPr/>
          <a:lstStyle>
            <a:lvl1pPr>
              <a:defRPr sz="2800" b="1" i="1" u="sng">
                <a:solidFill>
                  <a:srgbClr val="3333FF"/>
                </a:solidFill>
                <a:latin typeface="Arial" panose="020B0604020202020204" pitchFamily="34" charset="0"/>
              </a:defRPr>
            </a:lvl1pPr>
            <a:lvl2pPr marL="742950" indent="-285750">
              <a:defRPr sz="2800" b="1" i="1" u="sng">
                <a:solidFill>
                  <a:srgbClr val="3333FF"/>
                </a:solidFill>
                <a:latin typeface="Arial" panose="020B0604020202020204" pitchFamily="34" charset="0"/>
              </a:defRPr>
            </a:lvl2pPr>
            <a:lvl3pPr marL="1143000" indent="-228600">
              <a:defRPr sz="2800" b="1" i="1" u="sng">
                <a:solidFill>
                  <a:srgbClr val="3333FF"/>
                </a:solidFill>
                <a:latin typeface="Arial" panose="020B0604020202020204" pitchFamily="34" charset="0"/>
              </a:defRPr>
            </a:lvl3pPr>
            <a:lvl4pPr marL="1600200" indent="-228600">
              <a:defRPr sz="2800" b="1" i="1" u="sng">
                <a:solidFill>
                  <a:srgbClr val="3333FF"/>
                </a:solidFill>
                <a:latin typeface="Arial" panose="020B0604020202020204" pitchFamily="34" charset="0"/>
              </a:defRPr>
            </a:lvl4pPr>
            <a:lvl5pPr marL="2057400" indent="-228600">
              <a:defRPr sz="2800" b="1" i="1" u="sng">
                <a:solidFill>
                  <a:srgbClr val="3333FF"/>
                </a:solidFill>
                <a:latin typeface="Arial" panose="020B0604020202020204" pitchFamily="34" charset="0"/>
              </a:defRPr>
            </a:lvl5pPr>
            <a:lvl6pPr marL="2514600" indent="-228600" eaLnBrk="0" fontAlgn="base" hangingPunct="0">
              <a:spcBef>
                <a:spcPct val="0"/>
              </a:spcBef>
              <a:spcAft>
                <a:spcPct val="0"/>
              </a:spcAft>
              <a:defRPr sz="2800" b="1" i="1" u="sng">
                <a:solidFill>
                  <a:srgbClr val="3333FF"/>
                </a:solidFill>
                <a:latin typeface="Arial" panose="020B0604020202020204" pitchFamily="34" charset="0"/>
              </a:defRPr>
            </a:lvl6pPr>
            <a:lvl7pPr marL="2971800" indent="-228600" eaLnBrk="0" fontAlgn="base" hangingPunct="0">
              <a:spcBef>
                <a:spcPct val="0"/>
              </a:spcBef>
              <a:spcAft>
                <a:spcPct val="0"/>
              </a:spcAft>
              <a:defRPr sz="2800" b="1" i="1" u="sng">
                <a:solidFill>
                  <a:srgbClr val="3333FF"/>
                </a:solidFill>
                <a:latin typeface="Arial" panose="020B0604020202020204" pitchFamily="34" charset="0"/>
              </a:defRPr>
            </a:lvl7pPr>
            <a:lvl8pPr marL="3429000" indent="-228600" eaLnBrk="0" fontAlgn="base" hangingPunct="0">
              <a:spcBef>
                <a:spcPct val="0"/>
              </a:spcBef>
              <a:spcAft>
                <a:spcPct val="0"/>
              </a:spcAft>
              <a:defRPr sz="2800" b="1" i="1" u="sng">
                <a:solidFill>
                  <a:srgbClr val="3333FF"/>
                </a:solidFill>
                <a:latin typeface="Arial" panose="020B0604020202020204" pitchFamily="34" charset="0"/>
              </a:defRPr>
            </a:lvl8pPr>
            <a:lvl9pPr marL="3886200" indent="-228600" eaLnBrk="0" fontAlgn="base" hangingPunct="0">
              <a:spcBef>
                <a:spcPct val="0"/>
              </a:spcBef>
              <a:spcAft>
                <a:spcPct val="0"/>
              </a:spcAft>
              <a:defRPr sz="2800" b="1" i="1" u="sng">
                <a:solidFill>
                  <a:srgbClr val="3333FF"/>
                </a:solidFill>
                <a:latin typeface="Arial" panose="020B0604020202020204" pitchFamily="34" charset="0"/>
              </a:defRPr>
            </a:lvl9pPr>
          </a:lstStyle>
          <a:p>
            <a:fld id="{E96C4718-0968-9946-8ACE-21ACD85C6C75}" type="slidenum">
              <a:rPr lang="en-US" altLang="en-US" sz="1200" b="0" i="0" u="none" smtClean="0">
                <a:solidFill>
                  <a:schemeClr val="tx1"/>
                </a:solidFill>
              </a:rPr>
              <a:pPr/>
              <a:t>10</a:t>
            </a:fld>
            <a:endParaRPr lang="en-US" altLang="en-US" sz="1200" b="0" i="0" u="none">
              <a:solidFill>
                <a:schemeClr val="tx1"/>
              </a:solidFill>
            </a:endParaRPr>
          </a:p>
        </p:txBody>
      </p:sp>
    </p:spTree>
    <p:extLst>
      <p:ext uri="{BB962C8B-B14F-4D97-AF65-F5344CB8AC3E}">
        <p14:creationId xmlns:p14="http://schemas.microsoft.com/office/powerpoint/2010/main" val="10871932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11</a:t>
            </a:fld>
            <a:endParaRPr lang="en-US"/>
          </a:p>
        </p:txBody>
      </p:sp>
    </p:spTree>
    <p:extLst>
      <p:ext uri="{BB962C8B-B14F-4D97-AF65-F5344CB8AC3E}">
        <p14:creationId xmlns:p14="http://schemas.microsoft.com/office/powerpoint/2010/main" val="3387075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sz="1200" b="0" dirty="0">
              <a:solidFill>
                <a:schemeClr val="accent4"/>
              </a:solidFill>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12</a:t>
            </a:fld>
            <a:endParaRPr lang="en-US"/>
          </a:p>
        </p:txBody>
      </p:sp>
    </p:spTree>
    <p:extLst>
      <p:ext uri="{BB962C8B-B14F-4D97-AF65-F5344CB8AC3E}">
        <p14:creationId xmlns:p14="http://schemas.microsoft.com/office/powerpoint/2010/main" val="33207899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13</a:t>
            </a:fld>
            <a:endParaRPr lang="en-US"/>
          </a:p>
        </p:txBody>
      </p:sp>
    </p:spTree>
    <p:extLst>
      <p:ext uri="{BB962C8B-B14F-4D97-AF65-F5344CB8AC3E}">
        <p14:creationId xmlns:p14="http://schemas.microsoft.com/office/powerpoint/2010/main" val="40932726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EF925E3-23E3-2446-BDA9-3C5B6BB03D69}" type="slidenum">
              <a:rPr lang="en-US" smtClean="0"/>
              <a:pPr>
                <a:defRPr/>
              </a:pPr>
              <a:t>14</a:t>
            </a:fld>
            <a:endParaRPr lang="en-US" dirty="0"/>
          </a:p>
        </p:txBody>
      </p:sp>
    </p:spTree>
    <p:extLst>
      <p:ext uri="{BB962C8B-B14F-4D97-AF65-F5344CB8AC3E}">
        <p14:creationId xmlns:p14="http://schemas.microsoft.com/office/powerpoint/2010/main" val="35093629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15</a:t>
            </a:fld>
            <a:endParaRPr lang="en-US" dirty="0"/>
          </a:p>
        </p:txBody>
      </p:sp>
    </p:spTree>
    <p:extLst>
      <p:ext uri="{BB962C8B-B14F-4D97-AF65-F5344CB8AC3E}">
        <p14:creationId xmlns:p14="http://schemas.microsoft.com/office/powerpoint/2010/main" val="18654205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16</a:t>
            </a:fld>
            <a:endParaRPr lang="en-US"/>
          </a:p>
        </p:txBody>
      </p:sp>
    </p:spTree>
    <p:extLst>
      <p:ext uri="{BB962C8B-B14F-4D97-AF65-F5344CB8AC3E}">
        <p14:creationId xmlns:p14="http://schemas.microsoft.com/office/powerpoint/2010/main" val="3850316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17</a:t>
            </a:fld>
            <a:endParaRPr lang="en-US"/>
          </a:p>
        </p:txBody>
      </p:sp>
    </p:spTree>
    <p:extLst>
      <p:ext uri="{BB962C8B-B14F-4D97-AF65-F5344CB8AC3E}">
        <p14:creationId xmlns:p14="http://schemas.microsoft.com/office/powerpoint/2010/main" val="26185133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18</a:t>
            </a:fld>
            <a:endParaRPr lang="en-US"/>
          </a:p>
        </p:txBody>
      </p:sp>
    </p:spTree>
    <p:extLst>
      <p:ext uri="{BB962C8B-B14F-4D97-AF65-F5344CB8AC3E}">
        <p14:creationId xmlns:p14="http://schemas.microsoft.com/office/powerpoint/2010/main" val="4214718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err="1">
                <a:solidFill>
                  <a:schemeClr val="tx1"/>
                </a:solidFill>
              </a:rPr>
              <a:t>xand</a:t>
            </a:r>
            <a:r>
              <a:rPr lang="en-US" sz="1200" dirty="0">
                <a:solidFill>
                  <a:schemeClr val="tx1"/>
                </a:solidFill>
              </a:rPr>
              <a:t>, I will then propose new ideas/new physics phenomena that will enable the EWBG mechanism and </a:t>
            </a:r>
            <a:r>
              <a:rPr lang="en-US" sz="1200" dirty="0" err="1">
                <a:solidFill>
                  <a:schemeClr val="tx1"/>
                </a:solidFill>
              </a:rPr>
              <a:t>brielfy</a:t>
            </a:r>
            <a:r>
              <a:rPr lang="en-US" sz="1200" dirty="0">
                <a:solidFill>
                  <a:schemeClr val="tx1"/>
                </a:solidFill>
              </a:rPr>
              <a:t> </a:t>
            </a:r>
            <a:r>
              <a:rPr lang="en-US" sz="1200" dirty="0" err="1">
                <a:solidFill>
                  <a:schemeClr val="tx1"/>
                </a:solidFill>
              </a:rPr>
              <a:t>disucss</a:t>
            </a:r>
            <a:r>
              <a:rPr lang="en-US" sz="1200" dirty="0">
                <a:solidFill>
                  <a:schemeClr val="tx1"/>
                </a:solidFill>
              </a:rPr>
              <a:t> its phenomenology</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a:solidFill>
                  <a:schemeClr val="tx1"/>
                </a:solidFill>
              </a:rPr>
              <a:t>I will mention ongoing/future research directions at the end</a:t>
            </a:r>
            <a:endParaRPr lang="en-US" dirty="0"/>
          </a:p>
        </p:txBody>
      </p:sp>
      <p:sp>
        <p:nvSpPr>
          <p:cNvPr id="4" name="Slide Number Placeholder 3"/>
          <p:cNvSpPr>
            <a:spLocks noGrp="1"/>
          </p:cNvSpPr>
          <p:nvPr>
            <p:ph type="sldNum" sz="quarter" idx="5"/>
          </p:nvPr>
        </p:nvSpPr>
        <p:spPr/>
        <p:txBody>
          <a:bodyPr/>
          <a:lstStyle/>
          <a:p>
            <a:pPr>
              <a:defRPr/>
            </a:pPr>
            <a:fld id="{7EF925E3-23E3-2446-BDA9-3C5B6BB03D69}" type="slidenum">
              <a:rPr lang="en-US" smtClean="0"/>
              <a:pPr>
                <a:defRPr/>
              </a:pPr>
              <a:t>1</a:t>
            </a:fld>
            <a:endParaRPr lang="en-US" dirty="0"/>
          </a:p>
        </p:txBody>
      </p:sp>
    </p:spTree>
    <p:extLst>
      <p:ext uri="{BB962C8B-B14F-4D97-AF65-F5344CB8AC3E}">
        <p14:creationId xmlns:p14="http://schemas.microsoft.com/office/powerpoint/2010/main" val="14475709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dirty="0">
              <a:solidFill>
                <a:schemeClr val="accent4"/>
              </a:solidFill>
              <a:latin typeface="Helvetica" pitchFamily="2" charset="0"/>
              <a:sym typeface="Wingdings" pitchFamily="2" charset="2"/>
            </a:endParaRPr>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19</a:t>
            </a:fld>
            <a:endParaRPr lang="en-US"/>
          </a:p>
        </p:txBody>
      </p:sp>
    </p:spTree>
    <p:extLst>
      <p:ext uri="{BB962C8B-B14F-4D97-AF65-F5344CB8AC3E}">
        <p14:creationId xmlns:p14="http://schemas.microsoft.com/office/powerpoint/2010/main" val="41588814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20</a:t>
            </a:fld>
            <a:endParaRPr lang="en-US" dirty="0"/>
          </a:p>
        </p:txBody>
      </p:sp>
    </p:spTree>
    <p:extLst>
      <p:ext uri="{BB962C8B-B14F-4D97-AF65-F5344CB8AC3E}">
        <p14:creationId xmlns:p14="http://schemas.microsoft.com/office/powerpoint/2010/main" val="18403985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D6501F25-2A56-0F40-8C85-A3A71BF14E94}" type="slidenum">
              <a:rPr lang="en-US" smtClean="0"/>
              <a:pPr>
                <a:defRPr/>
              </a:pPr>
              <a:t>21</a:t>
            </a:fld>
            <a:endParaRPr lang="en-US"/>
          </a:p>
        </p:txBody>
      </p:sp>
    </p:spTree>
    <p:extLst>
      <p:ext uri="{BB962C8B-B14F-4D97-AF65-F5344CB8AC3E}">
        <p14:creationId xmlns:p14="http://schemas.microsoft.com/office/powerpoint/2010/main" val="26456714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i="0" dirty="0">
              <a:solidFill>
                <a:srgbClr val="202122"/>
              </a:solidFill>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D6501F25-2A56-0F40-8C85-A3A71BF14E94}" type="slidenum">
              <a:rPr lang="en-US" smtClean="0"/>
              <a:pPr>
                <a:defRPr/>
              </a:pPr>
              <a:t>22</a:t>
            </a:fld>
            <a:endParaRPr lang="en-US"/>
          </a:p>
        </p:txBody>
      </p:sp>
    </p:spTree>
    <p:extLst>
      <p:ext uri="{BB962C8B-B14F-4D97-AF65-F5344CB8AC3E}">
        <p14:creationId xmlns:p14="http://schemas.microsoft.com/office/powerpoint/2010/main" val="20470045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D6501F25-2A56-0F40-8C85-A3A71BF14E94}" type="slidenum">
              <a:rPr lang="en-US" smtClean="0"/>
              <a:pPr>
                <a:defRPr/>
              </a:pPr>
              <a:t>23</a:t>
            </a:fld>
            <a:endParaRPr lang="en-US"/>
          </a:p>
        </p:txBody>
      </p:sp>
    </p:spTree>
    <p:extLst>
      <p:ext uri="{BB962C8B-B14F-4D97-AF65-F5344CB8AC3E}">
        <p14:creationId xmlns:p14="http://schemas.microsoft.com/office/powerpoint/2010/main" val="8820696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D6501F25-2A56-0F40-8C85-A3A71BF14E94}" type="slidenum">
              <a:rPr lang="en-US" smtClean="0"/>
              <a:pPr>
                <a:defRPr/>
              </a:pPr>
              <a:t>24</a:t>
            </a:fld>
            <a:endParaRPr lang="en-US"/>
          </a:p>
        </p:txBody>
      </p:sp>
    </p:spTree>
    <p:extLst>
      <p:ext uri="{BB962C8B-B14F-4D97-AF65-F5344CB8AC3E}">
        <p14:creationId xmlns:p14="http://schemas.microsoft.com/office/powerpoint/2010/main" val="13277365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a:p>
            <a:endParaRPr lang="en-US" dirty="0"/>
          </a:p>
        </p:txBody>
      </p:sp>
      <p:sp>
        <p:nvSpPr>
          <p:cNvPr id="4" name="Slide Number Placeholder 3"/>
          <p:cNvSpPr>
            <a:spLocks noGrp="1"/>
          </p:cNvSpPr>
          <p:nvPr>
            <p:ph type="sldNum" sz="quarter" idx="5"/>
          </p:nvPr>
        </p:nvSpPr>
        <p:spPr/>
        <p:txBody>
          <a:bodyPr/>
          <a:lstStyle/>
          <a:p>
            <a:pPr>
              <a:defRPr/>
            </a:pPr>
            <a:fld id="{D6501F25-2A56-0F40-8C85-A3A71BF14E94}" type="slidenum">
              <a:rPr lang="en-US" smtClean="0"/>
              <a:pPr>
                <a:defRPr/>
              </a:pPr>
              <a:t>25</a:t>
            </a:fld>
            <a:endParaRPr lang="en-US"/>
          </a:p>
        </p:txBody>
      </p:sp>
    </p:spTree>
    <p:extLst>
      <p:ext uri="{BB962C8B-B14F-4D97-AF65-F5344CB8AC3E}">
        <p14:creationId xmlns:p14="http://schemas.microsoft.com/office/powerpoint/2010/main" val="39327786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26</a:t>
            </a:fld>
            <a:endParaRPr lang="en-US" dirty="0"/>
          </a:p>
        </p:txBody>
      </p:sp>
    </p:spTree>
    <p:extLst>
      <p:ext uri="{BB962C8B-B14F-4D97-AF65-F5344CB8AC3E}">
        <p14:creationId xmlns:p14="http://schemas.microsoft.com/office/powerpoint/2010/main" val="42243998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D6501F25-2A56-0F40-8C85-A3A71BF14E94}" type="slidenum">
              <a:rPr lang="en-US" smtClean="0"/>
              <a:pPr>
                <a:defRPr/>
              </a:pPr>
              <a:t>27</a:t>
            </a:fld>
            <a:endParaRPr lang="en-US"/>
          </a:p>
        </p:txBody>
      </p:sp>
    </p:spTree>
    <p:extLst>
      <p:ext uri="{BB962C8B-B14F-4D97-AF65-F5344CB8AC3E}">
        <p14:creationId xmlns:p14="http://schemas.microsoft.com/office/powerpoint/2010/main" val="3689385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D6501F25-2A56-0F40-8C85-A3A71BF14E94}" type="slidenum">
              <a:rPr lang="en-US" smtClean="0"/>
              <a:pPr>
                <a:defRPr/>
              </a:pPr>
              <a:t>28</a:t>
            </a:fld>
            <a:endParaRPr lang="en-US"/>
          </a:p>
        </p:txBody>
      </p:sp>
    </p:spTree>
    <p:extLst>
      <p:ext uri="{BB962C8B-B14F-4D97-AF65-F5344CB8AC3E}">
        <p14:creationId xmlns:p14="http://schemas.microsoft.com/office/powerpoint/2010/main" val="1605592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B03C6B25-33DA-4893-900A-53BFC7842998}" type="slidenum">
              <a:rPr lang="en-US" smtClean="0"/>
              <a:pPr>
                <a:defRPr/>
              </a:pPr>
              <a:t>2</a:t>
            </a:fld>
            <a:endParaRPr lang="en-US"/>
          </a:p>
        </p:txBody>
      </p:sp>
    </p:spTree>
    <p:extLst>
      <p:ext uri="{BB962C8B-B14F-4D97-AF65-F5344CB8AC3E}">
        <p14:creationId xmlns:p14="http://schemas.microsoft.com/office/powerpoint/2010/main" val="32009282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D6501F25-2A56-0F40-8C85-A3A71BF14E94}" type="slidenum">
              <a:rPr lang="en-US" smtClean="0"/>
              <a:pPr>
                <a:defRPr/>
              </a:pPr>
              <a:t>29</a:t>
            </a:fld>
            <a:endParaRPr lang="en-US"/>
          </a:p>
        </p:txBody>
      </p:sp>
    </p:spTree>
    <p:extLst>
      <p:ext uri="{BB962C8B-B14F-4D97-AF65-F5344CB8AC3E}">
        <p14:creationId xmlns:p14="http://schemas.microsoft.com/office/powerpoint/2010/main" val="40860314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D6501F25-2A56-0F40-8C85-A3A71BF14E94}" type="slidenum">
              <a:rPr lang="en-US" smtClean="0"/>
              <a:pPr>
                <a:defRPr/>
              </a:pPr>
              <a:t>30</a:t>
            </a:fld>
            <a:endParaRPr lang="en-US"/>
          </a:p>
        </p:txBody>
      </p:sp>
    </p:spTree>
    <p:extLst>
      <p:ext uri="{BB962C8B-B14F-4D97-AF65-F5344CB8AC3E}">
        <p14:creationId xmlns:p14="http://schemas.microsoft.com/office/powerpoint/2010/main" val="21286037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7EF925E3-23E3-2446-BDA9-3C5B6BB03D69}" type="slidenum">
              <a:rPr lang="en-US" smtClean="0"/>
              <a:pPr>
                <a:defRPr/>
              </a:pPr>
              <a:t>31</a:t>
            </a:fld>
            <a:endParaRPr lang="en-US"/>
          </a:p>
        </p:txBody>
      </p:sp>
    </p:spTree>
    <p:extLst>
      <p:ext uri="{BB962C8B-B14F-4D97-AF65-F5344CB8AC3E}">
        <p14:creationId xmlns:p14="http://schemas.microsoft.com/office/powerpoint/2010/main" val="14084603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EF925E3-23E3-2446-BDA9-3C5B6BB03D69}" type="slidenum">
              <a:rPr lang="en-US" smtClean="0"/>
              <a:pPr>
                <a:defRPr/>
              </a:pPr>
              <a:t>32</a:t>
            </a:fld>
            <a:endParaRPr lang="en-US"/>
          </a:p>
        </p:txBody>
      </p:sp>
    </p:spTree>
    <p:extLst>
      <p:ext uri="{BB962C8B-B14F-4D97-AF65-F5344CB8AC3E}">
        <p14:creationId xmlns:p14="http://schemas.microsoft.com/office/powerpoint/2010/main" val="23853875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The first Sakharov condition is that we have to violate conservation of Baryon and Lepton number.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t>B-L is conserved :When you chose the particle content of the SM to cancel EW gauge anomalies, you automatically cancel what would have been the anomaly in B-L.</a:t>
            </a:r>
          </a:p>
          <a:p>
            <a:r>
              <a:rPr lang="en-US" dirty="0"/>
              <a:t>Well in fact B and L are not conserved in the SM, because of a quantum anomaly that arise </a:t>
            </a:r>
            <a:r>
              <a:rPr lang="en-US" dirty="0" err="1"/>
              <a:t>whne</a:t>
            </a:r>
            <a:r>
              <a:rPr lang="en-US" dirty="0"/>
              <a:t> we quantized the theory</a:t>
            </a:r>
          </a:p>
          <a:p>
            <a:r>
              <a:rPr lang="en-US" dirty="0"/>
              <a:t>The anomaly is related to the existence of a winding number N_CS relating degenerate states of the SU(2)L gauge fields (the red dots)</a:t>
            </a:r>
          </a:p>
          <a:p>
            <a:r>
              <a:rPr lang="en-US" dirty="0"/>
              <a:t>Separated by energy barriers</a:t>
            </a:r>
          </a:p>
          <a:p>
            <a:r>
              <a:rPr lang="en-US" dirty="0"/>
              <a:t>The anomaly allows process that create a nonzero B and an equal nonzero L</a:t>
            </a:r>
          </a:p>
          <a:p>
            <a:r>
              <a:rPr lang="en-US" dirty="0"/>
              <a:t>The non-conservation of the B and L currents can be expressed in terms of SU(2)L gauge fields configurations related to the winding number as you see here.</a:t>
            </a:r>
          </a:p>
          <a:p>
            <a:r>
              <a:rPr lang="en-US" dirty="0"/>
              <a:t>The factor of 3 is because the anomaly acts on all three generations of quark/lepton doublets</a:t>
            </a:r>
          </a:p>
          <a:p>
            <a:r>
              <a:rPr lang="en-US" dirty="0" err="1"/>
              <a:t>Sphalerons</a:t>
            </a:r>
            <a:r>
              <a:rPr lang="en-US" dirty="0"/>
              <a:t> (the blue dots) are </a:t>
            </a:r>
            <a:r>
              <a:rPr lang="en-US" altLang="en-US" sz="1200" u="none" dirty="0">
                <a:solidFill>
                  <a:srgbClr val="3333CC"/>
                </a:solidFill>
              </a:rPr>
              <a:t>static configurations with non-vanishing </a:t>
            </a:r>
            <a:r>
              <a:rPr lang="en-US" dirty="0"/>
              <a:t>SU(2)L + Higgs field configurations that approximate going over the energy barrier to change the winding number</a:t>
            </a:r>
          </a:p>
          <a:p>
            <a:r>
              <a:rPr lang="en-US" dirty="0"/>
              <a:t>The </a:t>
            </a:r>
            <a:r>
              <a:rPr lang="en-US" dirty="0" err="1"/>
              <a:t>sphaleron</a:t>
            </a:r>
            <a:r>
              <a:rPr lang="en-US" dirty="0"/>
              <a:t> energy is related to the Higgs </a:t>
            </a:r>
            <a:r>
              <a:rPr lang="en-US" dirty="0" err="1"/>
              <a:t>vev</a:t>
            </a:r>
            <a:endParaRPr lang="en-US" dirty="0"/>
          </a:p>
          <a:p>
            <a:endParaRPr lang="en-US" dirty="0"/>
          </a:p>
          <a:p>
            <a:pPr marL="0" marR="0" lvl="0" indent="0" algn="l" defTabSz="457200" rtl="0" eaLnBrk="1" fontAlgn="base" latinLnBrk="0" hangingPunct="1">
              <a:lnSpc>
                <a:spcPct val="100000"/>
              </a:lnSpc>
              <a:spcBef>
                <a:spcPct val="30000"/>
              </a:spcBef>
              <a:spcAft>
                <a:spcPct val="0"/>
              </a:spcAft>
              <a:buClrTx/>
              <a:buSzTx/>
              <a:buFontTx/>
              <a:buNone/>
              <a:tabLst/>
              <a:defRPr/>
            </a:pPr>
            <a:r>
              <a:rPr lang="en-US" altLang="en-US" dirty="0">
                <a:solidFill>
                  <a:schemeClr val="folHlink"/>
                </a:solidFill>
                <a:effectLst>
                  <a:outerShdw blurRad="38100" dist="38100" dir="2700000" algn="tl">
                    <a:srgbClr val="C0C0C0"/>
                  </a:outerShdw>
                </a:effectLst>
              </a:rPr>
              <a:t>At T = 0,  Baryon number violating processes exponentially suppressed  Gamma ~ exp (-2 pi/</a:t>
            </a:r>
            <a:r>
              <a:rPr lang="en-US" altLang="en-US" dirty="0" err="1">
                <a:solidFill>
                  <a:schemeClr val="folHlink"/>
                </a:solidFill>
                <a:effectLst>
                  <a:outerShdw blurRad="38100" dist="38100" dir="2700000" algn="tl">
                    <a:srgbClr val="C0C0C0"/>
                  </a:outerShdw>
                </a:effectLst>
              </a:rPr>
              <a:t>alphaWeak</a:t>
            </a:r>
            <a:r>
              <a:rPr lang="en-US" altLang="en-US" dirty="0">
                <a:solidFill>
                  <a:schemeClr val="folHlink"/>
                </a:solidFill>
                <a:effectLst>
                  <a:outerShdw blurRad="38100" dist="38100" dir="2700000" algn="tl">
                    <a:srgbClr val="C0C0C0"/>
                  </a:outerShdw>
                </a:effectLst>
              </a:rPr>
              <a:t>) ~ 10 ^(-120), (recall also a </a:t>
            </a:r>
            <a:r>
              <a:rPr lang="en-US" altLang="en-US" dirty="0" err="1">
                <a:solidFill>
                  <a:schemeClr val="folHlink"/>
                </a:solidFill>
                <a:effectLst>
                  <a:outerShdw blurRad="38100" dist="38100" dir="2700000" algn="tl">
                    <a:srgbClr val="C0C0C0"/>
                  </a:outerShdw>
                </a:effectLst>
              </a:rPr>
              <a:t>prefactor</a:t>
            </a:r>
            <a:r>
              <a:rPr lang="en-US" altLang="en-US" dirty="0">
                <a:solidFill>
                  <a:schemeClr val="folHlink"/>
                </a:solidFill>
                <a:effectLst>
                  <a:outerShdw blurRad="38100" dist="38100" dir="2700000" algn="tl">
                    <a:srgbClr val="C0C0C0"/>
                  </a:outerShdw>
                </a:effectLst>
              </a:rPr>
              <a:t> that goes to zero as quark masses vanish because it is proportional to fermion </a:t>
            </a:r>
            <a:r>
              <a:rPr lang="en-US" altLang="en-US" dirty="0" err="1">
                <a:solidFill>
                  <a:schemeClr val="folHlink"/>
                </a:solidFill>
                <a:effectLst>
                  <a:outerShdw blurRad="38100" dist="38100" dir="2700000" algn="tl">
                    <a:srgbClr val="C0C0C0"/>
                  </a:outerShdw>
                </a:effectLst>
              </a:rPr>
              <a:t>determinat</a:t>
            </a:r>
            <a:r>
              <a:rPr lang="en-US" altLang="en-US" dirty="0">
                <a:solidFill>
                  <a:schemeClr val="folHlink"/>
                </a:solidFill>
                <a:effectLst>
                  <a:outerShdw blurRad="38100" dist="38100" dir="2700000" algn="tl">
                    <a:srgbClr val="C0C0C0"/>
                  </a:outerShdw>
                </a:effectLst>
              </a:rPr>
              <a:t>)</a:t>
            </a:r>
          </a:p>
          <a:p>
            <a:pPr eaLnBrk="1" hangingPunct="1"/>
            <a:r>
              <a:rPr lang="en-US" altLang="en-US" sz="1200" i="0" u="none" dirty="0">
                <a:solidFill>
                  <a:schemeClr val="tx1"/>
                </a:solidFill>
              </a:rPr>
              <a:t>Weak interactions:  Transition amplitude exponentially small. </a:t>
            </a:r>
            <a:r>
              <a:rPr lang="en-US" altLang="en-US" sz="1200" i="0" u="none" dirty="0">
                <a:solidFill>
                  <a:schemeClr val="tx1"/>
                </a:solidFill>
                <a:sym typeface="Wingdings" pitchFamily="2" charset="2"/>
              </a:rPr>
              <a:t> </a:t>
            </a:r>
            <a:r>
              <a:rPr lang="en-US" altLang="en-US" sz="1200" i="0" u="none" dirty="0">
                <a:solidFill>
                  <a:schemeClr val="tx1"/>
                </a:solidFill>
              </a:rPr>
              <a:t>No observable baryon number violating effects at T = 0</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en-US" sz="1200" dirty="0">
                <a:latin typeface="Helvetica" pitchFamily="2" charset="0"/>
              </a:rPr>
              <a:t>At temperatures above the EW phase transition, the Higgs </a:t>
            </a:r>
            <a:r>
              <a:rPr lang="en-US" altLang="en-US" sz="1200" dirty="0" err="1">
                <a:latin typeface="Helvetica" pitchFamily="2" charset="0"/>
              </a:rPr>
              <a:t>vev</a:t>
            </a:r>
            <a:r>
              <a:rPr lang="en-US" altLang="en-US" sz="1200" dirty="0">
                <a:latin typeface="Helvetica" pitchFamily="2" charset="0"/>
              </a:rPr>
              <a:t> vanishes and the </a:t>
            </a:r>
            <a:r>
              <a:rPr lang="en-US" altLang="en-US" sz="1200" dirty="0" err="1">
                <a:latin typeface="Helvetica" pitchFamily="2" charset="0"/>
              </a:rPr>
              <a:t>sphaleron</a:t>
            </a:r>
            <a:r>
              <a:rPr lang="en-US" altLang="en-US" sz="1200" dirty="0">
                <a:latin typeface="Helvetica" pitchFamily="2" charset="0"/>
              </a:rPr>
              <a:t> process is unsuppressed</a:t>
            </a:r>
          </a:p>
          <a:p>
            <a:endParaRPr lang="en-US" b="1" dirty="0"/>
          </a:p>
          <a:p>
            <a:r>
              <a:rPr lang="en-US" b="1" dirty="0"/>
              <a:t>This  make sense because </a:t>
            </a:r>
            <a:r>
              <a:rPr lang="en-US" b="1" dirty="0" err="1"/>
              <a:t>sphalerons</a:t>
            </a:r>
            <a:r>
              <a:rPr lang="en-US" b="1" dirty="0"/>
              <a:t> are extended objects and they are heavy (mass ~ 10 </a:t>
            </a:r>
            <a:r>
              <a:rPr lang="en-US" b="1" dirty="0" err="1"/>
              <a:t>TeV</a:t>
            </a:r>
            <a:r>
              <a:rPr lang="en-US" b="1" dirty="0"/>
              <a:t> ), </a:t>
            </a:r>
          </a:p>
          <a:p>
            <a:r>
              <a:rPr lang="en-US" b="1" dirty="0"/>
              <a:t>at LHC you “could” make something heavy but not if it is a non-perturbative extended filed configuration, such as the </a:t>
            </a:r>
            <a:r>
              <a:rPr lang="en-US" b="1" dirty="0" err="1"/>
              <a:t>sphaleron</a:t>
            </a:r>
            <a:r>
              <a:rPr lang="en-US" b="1" dirty="0"/>
              <a:t>.</a:t>
            </a:r>
          </a:p>
          <a:p>
            <a:r>
              <a:rPr lang="en-US" b="1" dirty="0"/>
              <a:t>so we need to be at finite temperature and per </a:t>
            </a:r>
            <a:r>
              <a:rPr lang="en-US" b="1" dirty="0" err="1"/>
              <a:t>sakarov</a:t>
            </a:r>
            <a:r>
              <a:rPr lang="en-US" b="1" dirty="0"/>
              <a:t> conditions need to be out of equilibrium, so that may be a first order phase </a:t>
            </a:r>
            <a:r>
              <a:rPr lang="en-US" b="1" dirty="0" err="1"/>
              <a:t>transiton</a:t>
            </a:r>
            <a:endParaRPr lang="en-US" b="1" dirty="0"/>
          </a:p>
          <a:p>
            <a:endParaRPr lang="en-US" b="1" dirty="0"/>
          </a:p>
          <a:p>
            <a:r>
              <a:rPr lang="en-US" dirty="0"/>
              <a:t>===================</a:t>
            </a:r>
          </a:p>
          <a:p>
            <a:pPr marL="285750" indent="-285750">
              <a:buFont typeface="Arial" panose="020B0604020202020204" pitchFamily="34" charset="0"/>
              <a:buChar char="•"/>
            </a:pPr>
            <a:r>
              <a:rPr lang="en-US" sz="1200" dirty="0">
                <a:latin typeface="Helvetica" pitchFamily="2" charset="0"/>
              </a:rPr>
              <a:t>For gauge theories, one finds violation of classically preserved symmetries due to the quantization process: Anomalies   </a:t>
            </a:r>
          </a:p>
          <a:p>
            <a:pPr marL="285750" indent="-285750">
              <a:buFont typeface="Arial" panose="020B0604020202020204" pitchFamily="34" charset="0"/>
              <a:buChar char="•"/>
            </a:pPr>
            <a:r>
              <a:rPr lang="en-US" sz="1200" dirty="0">
                <a:latin typeface="Helvetica" pitchFamily="2" charset="0"/>
              </a:rPr>
              <a:t>For the chiral weak interactions, gauge symmetry preservation yields the non-conservation of baryon and lepton currents </a:t>
            </a:r>
          </a:p>
          <a:p>
            <a:endParaRPr lang="en-US" dirty="0"/>
          </a:p>
          <a:p>
            <a:r>
              <a:rPr lang="en-US" dirty="0"/>
              <a:t>When we quantize a  QFT, anomalies arise in the process of regularization of divergences </a:t>
            </a:r>
          </a:p>
          <a:p>
            <a:r>
              <a:rPr lang="en-US" dirty="0"/>
              <a:t>When you chose the particle content of the SM to cancel EW gauge anomalies, you automatically cancel what would have been the anomaly in B-L.</a:t>
            </a:r>
          </a:p>
          <a:p>
            <a:r>
              <a:rPr lang="en-US" dirty="0"/>
              <a:t>The </a:t>
            </a:r>
            <a:r>
              <a:rPr lang="en-US" dirty="0" err="1"/>
              <a:t>sphaleron</a:t>
            </a:r>
            <a:r>
              <a:rPr lang="en-US" dirty="0"/>
              <a:t> is a static classical finite energy field configuration of the SU(2) gauge field and Higgs field that approximately represents the saddle point (easiest route) over the barrier between adjacent winding states.</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en-US" sz="1200" dirty="0">
              <a:solidFill>
                <a:schemeClr val="accent4"/>
              </a:solidFill>
              <a:effectLst>
                <a:outerShdw blurRad="38100" dist="38100" dir="2700000" algn="tl">
                  <a:srgbClr val="C0C0C0"/>
                </a:outerShdw>
              </a:effectLst>
              <a:latin typeface="Helvetica" pitchFamily="2" charset="0"/>
            </a:endParaRPr>
          </a:p>
          <a:p>
            <a:r>
              <a:rPr lang="en-US" dirty="0"/>
              <a:t>Each winding state is essentially its own perturbative vacuum</a:t>
            </a:r>
          </a:p>
          <a:p>
            <a:r>
              <a:rPr lang="en-US" dirty="0"/>
              <a:t>The quantum tunneling can be computed semi-classically from instantons; the net effect is to lower the energy of vacuum from zero to some negative value.</a:t>
            </a:r>
          </a:p>
          <a:p>
            <a:r>
              <a:rPr lang="en-US" dirty="0"/>
              <a:t>The </a:t>
            </a:r>
            <a:r>
              <a:rPr lang="en-US" dirty="0" err="1"/>
              <a:t>sphaleron</a:t>
            </a:r>
            <a:r>
              <a:rPr lang="en-US" dirty="0"/>
              <a:t> is a static classical finite energy field configuration of the SU(2) gauge field and Higgs field that approximately represents the saddle point (easiest route) over the barrier between adjacent winding states.</a:t>
            </a:r>
          </a:p>
          <a:p>
            <a:endParaRPr lang="en-US" dirty="0"/>
          </a:p>
          <a:p>
            <a:pPr marL="0" indent="0">
              <a:buNone/>
            </a:pPr>
            <a:r>
              <a:rPr lang="en-US" dirty="0"/>
              <a:t>Instantons: </a:t>
            </a:r>
            <a:r>
              <a:rPr lang="en-US" sz="1200" dirty="0">
                <a:solidFill>
                  <a:srgbClr val="C00000"/>
                </a:solidFill>
              </a:rPr>
              <a:t>In the quantum theory the vacuum is a superposition of these winding states, combined with the effects of quantum tunneling between them </a:t>
            </a:r>
          </a:p>
          <a:p>
            <a:pPr marL="0" indent="0">
              <a:buNone/>
            </a:pPr>
            <a:r>
              <a:rPr lang="en-US" sz="1200" dirty="0">
                <a:solidFill>
                  <a:srgbClr val="C00000"/>
                </a:solidFill>
              </a:rPr>
              <a:t>===========================</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en-US" sz="1200" dirty="0">
                <a:solidFill>
                  <a:schemeClr val="accent4"/>
                </a:solidFill>
                <a:effectLst>
                  <a:outerShdw blurRad="38100" dist="38100" dir="2700000" algn="tl">
                    <a:srgbClr val="C0C0C0"/>
                  </a:outerShdw>
                </a:effectLst>
                <a:latin typeface="Helvetica" pitchFamily="2" charset="0"/>
              </a:rPr>
              <a:t>In the SM, Baryon Number is conserved at classical level but it becomes violated once we quantized the theory </a:t>
            </a:r>
            <a:endParaRPr lang="en-US" sz="1200" dirty="0">
              <a:solidFill>
                <a:schemeClr val="accent4"/>
              </a:solidFill>
              <a:latin typeface="Helvetica" pitchFamily="2" charset="0"/>
            </a:endParaRPr>
          </a:p>
          <a:p>
            <a:pPr marL="285750" indent="-285750">
              <a:buFont typeface="Arial" panose="020B0604020202020204" pitchFamily="34" charset="0"/>
              <a:buChar char="•"/>
            </a:pPr>
            <a:r>
              <a:rPr lang="en-US" sz="1200" dirty="0">
                <a:latin typeface="Helvetica" pitchFamily="2" charset="0"/>
              </a:rPr>
              <a:t>For gauge theories, one finds violation of classically preserved symmetries due to the quantization process: Anomalies   </a:t>
            </a:r>
          </a:p>
          <a:p>
            <a:pPr marL="285750" indent="-285750">
              <a:buFont typeface="Arial" panose="020B0604020202020204" pitchFamily="34" charset="0"/>
              <a:buChar char="•"/>
            </a:pPr>
            <a:r>
              <a:rPr lang="en-US" sz="1200" dirty="0">
                <a:latin typeface="Helvetica" pitchFamily="2" charset="0"/>
              </a:rPr>
              <a:t>For the chiral weak interactions, gauge symmetry preservation yields the non-conservation of baryon and lepton currents </a:t>
            </a:r>
          </a:p>
          <a:p>
            <a:pPr marL="285750" indent="-285750">
              <a:buFont typeface="Arial" panose="020B0604020202020204" pitchFamily="34" charset="0"/>
              <a:buChar char="•"/>
            </a:pPr>
            <a:r>
              <a:rPr lang="en-US" sz="1200" dirty="0">
                <a:effectLst/>
                <a:latin typeface="Helvetica" pitchFamily="2" charset="0"/>
              </a:rPr>
              <a:t>Anomalous processes violate both baryon and lepton number, hence violate B+L, but</a:t>
            </a:r>
            <a:r>
              <a:rPr lang="en-US" sz="1200" dirty="0">
                <a:latin typeface="Helvetica" pitchFamily="2" charset="0"/>
              </a:rPr>
              <a:t> they </a:t>
            </a:r>
            <a:r>
              <a:rPr lang="en-US" sz="1200" dirty="0">
                <a:effectLst/>
                <a:latin typeface="Helvetica" pitchFamily="2" charset="0"/>
              </a:rPr>
              <a:t>preserve B – L. </a:t>
            </a:r>
            <a:r>
              <a:rPr lang="en-US" sz="1200" dirty="0">
                <a:latin typeface="Helvetica" pitchFamily="2" charset="0"/>
              </a:rPr>
              <a:t> </a:t>
            </a:r>
          </a:p>
          <a:p>
            <a:r>
              <a:rPr lang="en-US" sz="1200" dirty="0">
                <a:effectLst/>
                <a:latin typeface="Helvetica" pitchFamily="2" charset="0"/>
              </a:rPr>
              <a:t> </a:t>
            </a:r>
            <a:r>
              <a:rPr lang="en-US" sz="1200" dirty="0">
                <a:latin typeface="Helvetica" pitchFamily="2" charset="0"/>
              </a:rPr>
              <a:t>B and L </a:t>
            </a:r>
            <a:r>
              <a:rPr lang="en-US" sz="1200" dirty="0">
                <a:effectLst/>
                <a:latin typeface="Helvetica" pitchFamily="2" charset="0"/>
              </a:rPr>
              <a:t>violation can proceed </a:t>
            </a:r>
            <a:r>
              <a:rPr lang="en-US" sz="1200" dirty="0">
                <a:latin typeface="Helvetica" pitchFamily="2" charset="0"/>
              </a:rPr>
              <a:t>via </a:t>
            </a:r>
            <a:r>
              <a:rPr lang="en-US" sz="1200" dirty="0">
                <a:effectLst/>
                <a:latin typeface="Helvetica" pitchFamily="2" charset="0"/>
              </a:rPr>
              <a:t>by the production of “</a:t>
            </a:r>
            <a:r>
              <a:rPr lang="en-US" sz="1200" dirty="0" err="1">
                <a:effectLst/>
                <a:latin typeface="Helvetica" pitchFamily="2" charset="0"/>
              </a:rPr>
              <a:t>sphalerons</a:t>
            </a:r>
            <a:r>
              <a:rPr lang="en-US" sz="1200" dirty="0">
                <a:effectLst/>
                <a:latin typeface="Helvetica" pitchFamily="2" charset="0"/>
              </a:rPr>
              <a:t>” </a:t>
            </a:r>
            <a:r>
              <a:rPr lang="en-US" sz="1200" dirty="0">
                <a:latin typeface="Helvetica" pitchFamily="2" charset="0"/>
              </a:rPr>
              <a:t>Static configuration of the electroweak and Higgs fields that can convert quarks into antileptons and antiquarks into leptons</a:t>
            </a:r>
          </a:p>
          <a:p>
            <a:pPr marL="0" indent="0">
              <a:buNone/>
            </a:pPr>
            <a:endParaRPr lang="en-US" sz="1200" dirty="0">
              <a:solidFill>
                <a:srgbClr val="C00000"/>
              </a:solidFill>
            </a:endParaRPr>
          </a:p>
          <a:p>
            <a:r>
              <a:rPr lang="en-US" dirty="0"/>
              <a:t>===================== form old version mine ===============</a:t>
            </a:r>
          </a:p>
          <a:p>
            <a:pPr eaLnBrk="1" hangingPunct="1">
              <a:defRPr/>
            </a:pPr>
            <a:r>
              <a:rPr lang="en-US" altLang="en-US" sz="1050" u="none" dirty="0">
                <a:solidFill>
                  <a:schemeClr val="tx1"/>
                </a:solidFill>
              </a:rPr>
              <a:t>Anomalies arise in the process of regularization of divergences.  Impossible to do it preserving gauge and B and L symmetries</a:t>
            </a:r>
            <a:r>
              <a:rPr lang="en-US" altLang="en-US" sz="1200" u="none" dirty="0">
                <a:solidFill>
                  <a:schemeClr val="tx1"/>
                </a:solidFill>
              </a:rPr>
              <a:t>.</a:t>
            </a:r>
          </a:p>
          <a:p>
            <a:pPr marL="0" marR="0" lvl="0" indent="0" algn="l" defTabSz="457200" rtl="0" eaLnBrk="1" fontAlgn="base" latinLnBrk="0" hangingPunct="1">
              <a:lnSpc>
                <a:spcPct val="100000"/>
              </a:lnSpc>
              <a:spcBef>
                <a:spcPct val="30000"/>
              </a:spcBef>
              <a:spcAft>
                <a:spcPct val="0"/>
              </a:spcAft>
              <a:buClrTx/>
              <a:buSzTx/>
              <a:buFontTx/>
              <a:buNone/>
              <a:tabLst/>
              <a:defRPr/>
            </a:pPr>
            <a:r>
              <a:rPr lang="en-US" altLang="en-US" sz="1200" b="1" u="none" dirty="0">
                <a:solidFill>
                  <a:schemeClr val="tx1"/>
                </a:solidFill>
                <a:latin typeface="Helvetica" pitchFamily="2" charset="0"/>
              </a:rPr>
              <a:t>Instantons are minimal action configuration with non-vanishing values of the integral of the </a:t>
            </a:r>
            <a:r>
              <a:rPr lang="en-US" altLang="en-US" sz="1200" b="1" u="none" dirty="0" err="1">
                <a:solidFill>
                  <a:schemeClr val="tx1"/>
                </a:solidFill>
                <a:latin typeface="Helvetica" pitchFamily="2" charset="0"/>
              </a:rPr>
              <a:t>r.h.s</a:t>
            </a:r>
            <a:endParaRPr lang="en-US" altLang="en-US" sz="1200" b="1" u="none" dirty="0">
              <a:solidFill>
                <a:schemeClr val="tx1"/>
              </a:solidFill>
              <a:latin typeface="Helvetica" pitchFamily="2" charset="0"/>
            </a:endParaRPr>
          </a:p>
          <a:p>
            <a:pPr marL="0" marR="0" lvl="0" indent="0" algn="l" defTabSz="457200" rtl="0" eaLnBrk="1" fontAlgn="base" latinLnBrk="0" hangingPunct="1">
              <a:lnSpc>
                <a:spcPct val="100000"/>
              </a:lnSpc>
              <a:spcBef>
                <a:spcPct val="30000"/>
              </a:spcBef>
              <a:spcAft>
                <a:spcPct val="0"/>
              </a:spcAft>
              <a:buClrTx/>
              <a:buSzTx/>
              <a:buFontTx/>
              <a:buNone/>
              <a:tabLst/>
              <a:defRPr/>
            </a:pPr>
            <a:r>
              <a:rPr lang="en-US" altLang="en-US" sz="1200" b="1" u="none" dirty="0">
                <a:solidFill>
                  <a:schemeClr val="tx1"/>
                </a:solidFill>
                <a:latin typeface="Helvetica" pitchFamily="2" charset="0"/>
              </a:rPr>
              <a:t>.</a:t>
            </a:r>
          </a:p>
          <a:p>
            <a:pPr eaLnBrk="1" hangingPunct="1">
              <a:defRPr/>
            </a:pPr>
            <a:r>
              <a:rPr lang="en-US" altLang="en-US" sz="1200" u="none" dirty="0" err="1">
                <a:solidFill>
                  <a:schemeClr val="tx1"/>
                </a:solidFill>
              </a:rPr>
              <a:t>Sphaleron</a:t>
            </a:r>
            <a:r>
              <a:rPr lang="en-US" altLang="en-US" sz="1200" u="none" dirty="0">
                <a:solidFill>
                  <a:schemeClr val="tx1"/>
                </a:solidFill>
              </a:rPr>
              <a:t> is a thing, because it has a profile in real space, it costs </a:t>
            </a:r>
          </a:p>
          <a:p>
            <a:pPr eaLnBrk="1" hangingPunct="1">
              <a:defRPr/>
            </a:pPr>
            <a:r>
              <a:rPr lang="en-US" altLang="en-US" sz="1200" b="1" i="0" u="none" dirty="0">
                <a:solidFill>
                  <a:srgbClr val="008000"/>
                </a:solidFill>
              </a:rPr>
              <a:t>Instanton configurations may be regarded as semi-classical amplitudes for  tunneling effect between vacuum states with different baryon number. Is a spatial-temporal solution that goes from t-infinity to t infinity, the </a:t>
            </a:r>
            <a:r>
              <a:rPr lang="en-US" altLang="en-US" sz="1200" b="1" i="0" u="none" dirty="0" err="1">
                <a:solidFill>
                  <a:srgbClr val="008000"/>
                </a:solidFill>
              </a:rPr>
              <a:t>sphaleron</a:t>
            </a:r>
            <a:r>
              <a:rPr lang="en-US" altLang="en-US" sz="1200" b="1" i="0" u="none" dirty="0">
                <a:solidFill>
                  <a:srgbClr val="008000"/>
                </a:solidFill>
              </a:rPr>
              <a:t> is the static configuration at t=0 </a:t>
            </a:r>
          </a:p>
          <a:p>
            <a:r>
              <a:rPr lang="en-US" altLang="en-US" sz="1200" u="none" dirty="0">
                <a:solidFill>
                  <a:srgbClr val="3333CC"/>
                </a:solidFill>
              </a:rPr>
              <a:t>The </a:t>
            </a:r>
            <a:r>
              <a:rPr lang="en-US" altLang="en-US" sz="1200" u="none" dirty="0" err="1">
                <a:solidFill>
                  <a:srgbClr val="3333CC"/>
                </a:solidFill>
              </a:rPr>
              <a:t>sphaleron</a:t>
            </a:r>
            <a:r>
              <a:rPr lang="en-US" altLang="en-US" sz="1200" u="none" dirty="0">
                <a:solidFill>
                  <a:srgbClr val="3333CC"/>
                </a:solidFill>
              </a:rPr>
              <a:t> is a values of the Higgs and gauge boson fields. static configuration with non-vanishing   </a:t>
            </a:r>
          </a:p>
          <a:p>
            <a:r>
              <a:rPr lang="en-US" altLang="en-US" sz="1200" u="none" dirty="0">
                <a:solidFill>
                  <a:srgbClr val="3333CC"/>
                </a:solidFill>
              </a:rPr>
              <a:t>Its energy may be identified with the height of the barrier separating </a:t>
            </a:r>
            <a:r>
              <a:rPr lang="en-US" altLang="en-US" sz="1200" u="none" dirty="0" err="1">
                <a:solidFill>
                  <a:srgbClr val="3333CC"/>
                </a:solidFill>
              </a:rPr>
              <a:t>vacua</a:t>
            </a:r>
            <a:r>
              <a:rPr lang="en-US" altLang="en-US" sz="1200" u="none" dirty="0">
                <a:solidFill>
                  <a:srgbClr val="3333CC"/>
                </a:solidFill>
              </a:rPr>
              <a:t> with different baryon number</a:t>
            </a:r>
          </a:p>
          <a:p>
            <a:pPr eaLnBrk="1" hangingPunct="1"/>
            <a:r>
              <a:rPr lang="en-US" altLang="en-US" sz="1200" b="0" i="0" u="none" dirty="0">
                <a:solidFill>
                  <a:srgbClr val="008000"/>
                </a:solidFill>
              </a:rPr>
              <a:t>The quantity v is the Higgs vacuum expectation value,   &lt; H &gt; = v.</a:t>
            </a:r>
          </a:p>
          <a:p>
            <a:pPr eaLnBrk="1" hangingPunct="1"/>
            <a:r>
              <a:rPr lang="en-US" altLang="en-US" sz="1200" b="0" i="0" u="none" dirty="0">
                <a:solidFill>
                  <a:srgbClr val="008000"/>
                </a:solidFill>
              </a:rPr>
              <a:t>This quantity provides an order parameter which distinguishes the electroweak symmetry preserving and violating phases</a:t>
            </a:r>
            <a:endParaRPr lang="en-US" altLang="en-US" sz="1200" u="none" dirty="0">
              <a:solidFill>
                <a:srgbClr val="3333CC"/>
              </a:solidFill>
            </a:endParaRPr>
          </a:p>
          <a:p>
            <a:pPr eaLnBrk="1" hangingPunct="1">
              <a:defRPr/>
            </a:pPr>
            <a:endParaRPr lang="en-US" altLang="en-US" sz="1200" u="none" dirty="0">
              <a:solidFill>
                <a:schemeClr val="tx1"/>
              </a:solidFill>
            </a:endParaRPr>
          </a:p>
          <a:p>
            <a:pPr algn="l"/>
            <a:r>
              <a:rPr lang="en-US" altLang="en-US" sz="1200" u="none" dirty="0" err="1">
                <a:solidFill>
                  <a:schemeClr val="tx1"/>
                </a:solidFill>
              </a:rPr>
              <a:t>Noether</a:t>
            </a:r>
            <a:r>
              <a:rPr lang="en-US" altLang="en-US" sz="1200" u="none" dirty="0">
                <a:solidFill>
                  <a:schemeClr val="tx1"/>
                </a:solidFill>
              </a:rPr>
              <a:t> Theorem: </a:t>
            </a:r>
            <a:r>
              <a:rPr lang="en-US" sz="1800" b="0" i="0" dirty="0">
                <a:solidFill>
                  <a:srgbClr val="202122"/>
                </a:solidFill>
                <a:effectLst/>
                <a:latin typeface="Arial" panose="020B0604020202020204" pitchFamily="34" charset="0"/>
              </a:rPr>
              <a:t>All fine technical points aside, </a:t>
            </a:r>
            <a:r>
              <a:rPr lang="en-US" sz="1800" b="0" i="0" dirty="0" err="1">
                <a:solidFill>
                  <a:srgbClr val="202122"/>
                </a:solidFill>
                <a:effectLst/>
                <a:latin typeface="Arial" panose="020B0604020202020204" pitchFamily="34" charset="0"/>
              </a:rPr>
              <a:t>Noether's</a:t>
            </a:r>
            <a:r>
              <a:rPr lang="en-US" sz="1800" b="0" i="0" dirty="0">
                <a:solidFill>
                  <a:srgbClr val="202122"/>
                </a:solidFill>
                <a:effectLst/>
                <a:latin typeface="Arial" panose="020B0604020202020204" pitchFamily="34" charset="0"/>
              </a:rPr>
              <a:t> theorem can be stated informally:</a:t>
            </a:r>
          </a:p>
          <a:p>
            <a:r>
              <a:rPr lang="en-US" sz="1800" dirty="0">
                <a:effectLst/>
              </a:rPr>
              <a:t>If a system has a continuous symmetry property, then there are corresponding quantities whose values are conserved in time.</a:t>
            </a:r>
            <a:r>
              <a:rPr lang="en-US" sz="1800" b="0" i="0" u="none" strike="noStrike" baseline="30000" dirty="0">
                <a:solidFill>
                  <a:srgbClr val="3366CC"/>
                </a:solidFill>
                <a:effectLst/>
                <a:hlinkClick r:id="rId3"/>
              </a:rPr>
              <a:t>[7]</a:t>
            </a:r>
            <a:endParaRPr lang="en-US" sz="1800" dirty="0">
              <a:effectLst/>
            </a:endParaRPr>
          </a:p>
          <a:p>
            <a:pPr algn="l"/>
            <a:r>
              <a:rPr lang="en-US" sz="1800" b="0" i="0" dirty="0">
                <a:solidFill>
                  <a:srgbClr val="202122"/>
                </a:solidFill>
                <a:effectLst/>
                <a:latin typeface="Arial" panose="020B0604020202020204" pitchFamily="34" charset="0"/>
              </a:rPr>
              <a:t>A more sophisticated version of the theorem involving fields states that:</a:t>
            </a:r>
          </a:p>
          <a:p>
            <a:r>
              <a:rPr lang="en-US" sz="1800" dirty="0">
                <a:effectLst/>
              </a:rPr>
              <a:t>To every differentiable </a:t>
            </a:r>
            <a:r>
              <a:rPr lang="en-US" sz="1800" u="none" strike="noStrike" dirty="0">
                <a:solidFill>
                  <a:srgbClr val="3366CC"/>
                </a:solidFill>
                <a:effectLst/>
                <a:hlinkClick r:id="rId4" tooltip="Symmetry in physics"/>
              </a:rPr>
              <a:t>symmetry</a:t>
            </a:r>
            <a:r>
              <a:rPr lang="en-US" sz="1800" dirty="0">
                <a:effectLst/>
              </a:rPr>
              <a:t> generated by local actions there corresponds a </a:t>
            </a:r>
            <a:r>
              <a:rPr lang="en-US" sz="1800" u="none" strike="noStrike" dirty="0">
                <a:solidFill>
                  <a:srgbClr val="3366CC"/>
                </a:solidFill>
                <a:effectLst/>
                <a:hlinkClick r:id="rId5" tooltip="Conserved current"/>
              </a:rPr>
              <a:t>conserved current</a:t>
            </a:r>
            <a:r>
              <a:rPr lang="en-US" sz="1800" dirty="0">
                <a:effectLst/>
              </a:rPr>
              <a:t>.</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altLang="en-US" sz="1200" dirty="0">
              <a:solidFill>
                <a:schemeClr val="accent4"/>
              </a:solidFill>
              <a:effectLst>
                <a:outerShdw blurRad="38100" dist="38100" dir="2700000" algn="tl">
                  <a:srgbClr val="C0C0C0"/>
                </a:outerShdw>
              </a:effectLst>
              <a:latin typeface="Helvetica" pitchFamily="2"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altLang="en-US" sz="1200" dirty="0">
                <a:solidFill>
                  <a:schemeClr val="accent4"/>
                </a:solidFill>
                <a:effectLst>
                  <a:outerShdw blurRad="38100" dist="38100" dir="2700000" algn="tl">
                    <a:srgbClr val="C0C0C0"/>
                  </a:outerShdw>
                </a:effectLst>
                <a:latin typeface="Helvetica" pitchFamily="2" charset="0"/>
              </a:rPr>
              <a:t>In the SM, Baryon Number is conserved at classical level but it becomes violated once we quantized the theory </a:t>
            </a:r>
          </a:p>
          <a:p>
            <a:pPr marL="285750" indent="-285750">
              <a:buFont typeface="Arial" panose="020B0604020202020204" pitchFamily="34" charset="0"/>
              <a:buChar char="•"/>
            </a:pPr>
            <a:r>
              <a:rPr lang="en-US" sz="1200" dirty="0">
                <a:latin typeface="Helvetica" pitchFamily="2" charset="0"/>
              </a:rPr>
              <a:t>For gauge theories, one finds violation of classically preserved symmetries due to the quantization process: Anomalies   </a:t>
            </a:r>
          </a:p>
          <a:p>
            <a:pPr marL="285750" indent="-285750">
              <a:buFont typeface="Arial" panose="020B0604020202020204" pitchFamily="34" charset="0"/>
              <a:buChar char="•"/>
            </a:pPr>
            <a:r>
              <a:rPr lang="en-US" sz="1200" dirty="0">
                <a:latin typeface="Helvetica" pitchFamily="2" charset="0"/>
              </a:rPr>
              <a:t>For the chiral weak interactions, gauge symmetry preservation yields the non-conservation of baryon and lepton currents </a:t>
            </a:r>
          </a:p>
          <a:p>
            <a:pPr marL="285750" indent="-285750">
              <a:buFont typeface="Arial" panose="020B0604020202020204" pitchFamily="34" charset="0"/>
              <a:buChar char="•"/>
            </a:pPr>
            <a:r>
              <a:rPr lang="en-US" sz="1200" dirty="0">
                <a:effectLst/>
                <a:latin typeface="Helvetica" pitchFamily="2" charset="0"/>
              </a:rPr>
              <a:t>Anomalous processes violate both baryon and lepton number, hence violate B+L, but</a:t>
            </a:r>
            <a:r>
              <a:rPr lang="en-US" sz="1200" dirty="0">
                <a:latin typeface="Helvetica" pitchFamily="2" charset="0"/>
              </a:rPr>
              <a:t> they </a:t>
            </a:r>
            <a:r>
              <a:rPr lang="en-US" sz="1200" dirty="0">
                <a:effectLst/>
                <a:latin typeface="Helvetica" pitchFamily="2" charset="0"/>
              </a:rPr>
              <a:t>preserve B – L. </a:t>
            </a:r>
            <a:r>
              <a:rPr lang="en-US" sz="1200" dirty="0">
                <a:latin typeface="Helvetica" pitchFamily="2" charset="0"/>
              </a:rPr>
              <a:t> </a:t>
            </a:r>
          </a:p>
          <a:p>
            <a:pPr marL="285750" indent="-285750">
              <a:spcBef>
                <a:spcPts val="600"/>
              </a:spcBef>
              <a:buFont typeface="Arial" panose="020B0604020202020204" pitchFamily="34" charset="0"/>
              <a:buChar char="•"/>
            </a:pPr>
            <a:r>
              <a:rPr lang="en-US" sz="1200" dirty="0">
                <a:effectLst/>
                <a:latin typeface="Helvetica" pitchFamily="2" charset="0"/>
              </a:rPr>
              <a:t> </a:t>
            </a:r>
            <a:r>
              <a:rPr lang="en-US" sz="1200" dirty="0">
                <a:latin typeface="Helvetica" pitchFamily="2" charset="0"/>
              </a:rPr>
              <a:t>B and L </a:t>
            </a:r>
            <a:r>
              <a:rPr lang="en-US" sz="1200" dirty="0">
                <a:effectLst/>
                <a:latin typeface="Helvetica" pitchFamily="2" charset="0"/>
              </a:rPr>
              <a:t>violation can proceed </a:t>
            </a:r>
            <a:r>
              <a:rPr lang="en-US" sz="1200" dirty="0">
                <a:latin typeface="Helvetica" pitchFamily="2" charset="0"/>
              </a:rPr>
              <a:t>via </a:t>
            </a:r>
            <a:r>
              <a:rPr lang="en-US" sz="1200" dirty="0">
                <a:effectLst/>
                <a:latin typeface="Helvetica" pitchFamily="2" charset="0"/>
              </a:rPr>
              <a:t>by the production of “</a:t>
            </a:r>
            <a:r>
              <a:rPr lang="en-US" sz="1200" dirty="0" err="1">
                <a:effectLst/>
                <a:latin typeface="Helvetica" pitchFamily="2" charset="0"/>
              </a:rPr>
              <a:t>sphalerons</a:t>
            </a:r>
            <a:r>
              <a:rPr lang="en-US" sz="1200" dirty="0">
                <a:effectLst/>
                <a:latin typeface="Helvetica" pitchFamily="2" charset="0"/>
              </a:rPr>
              <a:t>”  </a:t>
            </a:r>
          </a:p>
          <a:p>
            <a:r>
              <a:rPr lang="en-US" sz="1200" dirty="0">
                <a:latin typeface="Helvetica" pitchFamily="2" charset="0"/>
              </a:rPr>
              <a:t>Static configuration of the electroweak and Higgs fields that can convert quarks into antileptons and antiquarks into leptons</a:t>
            </a:r>
          </a:p>
          <a:p>
            <a:r>
              <a:rPr lang="en-US" sz="1200" dirty="0">
                <a:latin typeface="Helvetica" pitchFamily="2" charset="0"/>
              </a:rPr>
              <a:t>The energy of the </a:t>
            </a:r>
            <a:r>
              <a:rPr lang="en-US" sz="1200" dirty="0" err="1">
                <a:latin typeface="Helvetica" pitchFamily="2" charset="0"/>
              </a:rPr>
              <a:t>sphaleron</a:t>
            </a:r>
            <a:r>
              <a:rPr lang="en-US" sz="1200" dirty="0">
                <a:latin typeface="Helvetica" pitchFamily="2" charset="0"/>
              </a:rPr>
              <a:t> is proportional to the Higgs </a:t>
            </a:r>
            <a:r>
              <a:rPr lang="en-US" sz="1200" dirty="0" err="1">
                <a:latin typeface="Helvetica" pitchFamily="2" charset="0"/>
              </a:rPr>
              <a:t>vev</a:t>
            </a:r>
            <a:r>
              <a:rPr lang="en-US" sz="1200" dirty="0">
                <a:latin typeface="Helvetica" pitchFamily="2" charset="0"/>
              </a:rPr>
              <a:t> </a:t>
            </a:r>
          </a:p>
          <a:p>
            <a:pPr marL="285750" indent="-285750">
              <a:spcBef>
                <a:spcPts val="600"/>
              </a:spcBef>
              <a:buFont typeface="Arial" panose="020B0604020202020204" pitchFamily="34" charset="0"/>
              <a:buChar char="•"/>
            </a:pPr>
            <a:endParaRPr lang="en-US" sz="1200" dirty="0">
              <a:effectLst/>
              <a:latin typeface="Helvetica" pitchFamily="2"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dirty="0">
              <a:solidFill>
                <a:schemeClr val="accent4"/>
              </a:solidFill>
              <a:latin typeface="Helvetica" pitchFamily="2" charset="0"/>
            </a:endParaRP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dirty="0">
              <a:solidFill>
                <a:schemeClr val="tx1"/>
              </a:solidFill>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dirty="0">
              <a:solidFill>
                <a:schemeClr val="tx1"/>
              </a:solidFill>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a:solidFill>
                  <a:schemeClr val="tx1"/>
                </a:solidFill>
              </a:rPr>
              <a:t>can be understood by looking at the vacuum of the theory, for simplicity just looking at the SU(2) gauge fields, the Higgs field, and their interactions with the quarks and leptons</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7EF925E3-23E3-2446-BDA9-3C5B6BB03D69}" type="slidenum">
              <a:rPr lang="en-US" smtClean="0"/>
              <a:pPr>
                <a:defRPr/>
              </a:pPr>
              <a:t>33</a:t>
            </a:fld>
            <a:endParaRPr lang="en-US" dirty="0"/>
          </a:p>
        </p:txBody>
      </p:sp>
    </p:spTree>
    <p:extLst>
      <p:ext uri="{BB962C8B-B14F-4D97-AF65-F5344CB8AC3E}">
        <p14:creationId xmlns:p14="http://schemas.microsoft.com/office/powerpoint/2010/main" val="21517681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34</a:t>
            </a:fld>
            <a:endParaRPr lang="en-US" dirty="0"/>
          </a:p>
        </p:txBody>
      </p:sp>
    </p:spTree>
    <p:extLst>
      <p:ext uri="{BB962C8B-B14F-4D97-AF65-F5344CB8AC3E}">
        <p14:creationId xmlns:p14="http://schemas.microsoft.com/office/powerpoint/2010/main" val="409327260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35</a:t>
            </a:fld>
            <a:endParaRPr lang="en-US" dirty="0"/>
          </a:p>
        </p:txBody>
      </p:sp>
    </p:spTree>
    <p:extLst>
      <p:ext uri="{BB962C8B-B14F-4D97-AF65-F5344CB8AC3E}">
        <p14:creationId xmlns:p14="http://schemas.microsoft.com/office/powerpoint/2010/main" val="19862396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b="1" dirty="0">
              <a:latin typeface="Helvetica"/>
            </a:endParaRP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D6501F25-2A56-0F40-8C85-A3A71BF14E94}" type="slidenum">
              <a:rPr lang="en-US" smtClean="0"/>
              <a:pPr>
                <a:defRPr/>
              </a:pPr>
              <a:t>36</a:t>
            </a:fld>
            <a:endParaRPr lang="en-US"/>
          </a:p>
        </p:txBody>
      </p:sp>
    </p:spTree>
    <p:extLst>
      <p:ext uri="{BB962C8B-B14F-4D97-AF65-F5344CB8AC3E}">
        <p14:creationId xmlns:p14="http://schemas.microsoft.com/office/powerpoint/2010/main" val="39894505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D6501F25-2A56-0F40-8C85-A3A71BF14E94}" type="slidenum">
              <a:rPr lang="en-US" smtClean="0"/>
              <a:pPr>
                <a:defRPr/>
              </a:pPr>
              <a:t>37</a:t>
            </a:fld>
            <a:endParaRPr lang="en-US"/>
          </a:p>
        </p:txBody>
      </p:sp>
    </p:spTree>
    <p:extLst>
      <p:ext uri="{BB962C8B-B14F-4D97-AF65-F5344CB8AC3E}">
        <p14:creationId xmlns:p14="http://schemas.microsoft.com/office/powerpoint/2010/main" val="16473290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38</a:t>
            </a:fld>
            <a:endParaRPr lang="en-US" dirty="0"/>
          </a:p>
        </p:txBody>
      </p:sp>
    </p:spTree>
    <p:extLst>
      <p:ext uri="{BB962C8B-B14F-4D97-AF65-F5344CB8AC3E}">
        <p14:creationId xmlns:p14="http://schemas.microsoft.com/office/powerpoint/2010/main" val="281830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solidFill>
                <a:srgbClr val="000000"/>
              </a:solidFill>
              <a:latin typeface="Helvetica" pitchFamily="2" charset="0"/>
            </a:endParaRP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dirty="0">
              <a:solidFill>
                <a:srgbClr val="C00000"/>
              </a:solidFill>
              <a:latin typeface="Helvetica" pitchFamily="2" charset="0"/>
            </a:endParaRPr>
          </a:p>
          <a:p>
            <a:pPr marL="0" marR="0" lvl="0" indent="0" algn="l" defTabSz="4572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dirty="0">
              <a:solidFill>
                <a:schemeClr val="tx1"/>
              </a:solidFill>
              <a:effectLst/>
              <a:latin typeface="Helvetica" pitchFamily="2" charset="0"/>
              <a:ea typeface="ＭＳ Ｐゴシック" charset="0"/>
              <a:cs typeface="ＭＳ Ｐゴシック" charset="0"/>
            </a:endParaRPr>
          </a:p>
          <a:p>
            <a:pPr marL="285750" indent="-285750">
              <a:buFont typeface="Arial" panose="020B0604020202020204" pitchFamily="34" charset="0"/>
              <a:buChar char="•"/>
            </a:pPr>
            <a:endParaRPr lang="en-US" sz="1200" dirty="0">
              <a:latin typeface="Helvetica" pitchFamily="2" charset="0"/>
            </a:endParaRPr>
          </a:p>
          <a:p>
            <a:endParaRPr lang="en-US" sz="1200" dirty="0">
              <a:solidFill>
                <a:schemeClr val="accent4"/>
              </a:solidFill>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dirty="0">
              <a:solidFill>
                <a:srgbClr val="C00000"/>
              </a:solidFill>
              <a:latin typeface="Helvetica" pitchFamily="2"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b="1" dirty="0">
              <a:latin typeface="Helvetica" pitchFamily="2"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b="1" dirty="0">
              <a:latin typeface="Helvetica" pitchFamily="2"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b="1" dirty="0">
              <a:latin typeface="Helvetica" pitchFamily="2"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b="1" dirty="0">
              <a:latin typeface="Helvetica" pitchFamily="2"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dirty="0">
                <a:latin typeface="Helvetica" pitchFamily="2" charset="0"/>
              </a:rPr>
              <a:t>=========================================================</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dirty="0">
                <a:latin typeface="Helvetica" pitchFamily="2" charset="0"/>
              </a:rPr>
              <a:t>Its existence makes the SM by itself self consistent up to very high energies (it is challenging because does not tell us where the threshold for new physics might be</a:t>
            </a:r>
            <a:endParaRPr lang="en-US" b="1" dirty="0">
              <a:solidFill>
                <a:srgbClr val="C00000"/>
              </a:solidFill>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b="1" dirty="0">
                <a:solidFill>
                  <a:srgbClr val="C00000"/>
                </a:solidFill>
              </a:rPr>
              <a:t>Calculability = consistency and perturbative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b="1" dirty="0">
              <a:solidFill>
                <a:srgbClr val="C00000"/>
              </a:solidFill>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b="1" dirty="0">
                <a:solidFill>
                  <a:srgbClr val="C00000"/>
                </a:solidFill>
              </a:rPr>
              <a:t>Apparent metastability is due to the fact that the </a:t>
            </a:r>
            <a:r>
              <a:rPr lang="en-US" b="1" dirty="0" err="1">
                <a:solidFill>
                  <a:srgbClr val="C00000"/>
                </a:solidFill>
              </a:rPr>
              <a:t>higgs</a:t>
            </a:r>
            <a:r>
              <a:rPr lang="en-US" b="1" dirty="0">
                <a:solidFill>
                  <a:srgbClr val="C00000"/>
                </a:solidFill>
              </a:rPr>
              <a:t> interacts with fermions (specially the top quark since it is the heavies one) and hence the </a:t>
            </a:r>
            <a:r>
              <a:rPr lang="en-US" b="1" dirty="0" err="1">
                <a:solidFill>
                  <a:srgbClr val="C00000"/>
                </a:solidFill>
              </a:rPr>
              <a:t>potentila</a:t>
            </a:r>
            <a:r>
              <a:rPr lang="en-US" b="1" dirty="0">
                <a:solidFill>
                  <a:srgbClr val="C00000"/>
                </a:solidFill>
              </a:rPr>
              <a:t> becomes unstable in field space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solidFill>
                <a:srgbClr val="C00000"/>
              </a:solidFill>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solidFill>
                  <a:srgbClr val="C00000"/>
                </a:solidFill>
              </a:rPr>
              <a:t>Its discovery also raises many questions:</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solidFill>
                  <a:srgbClr val="C00000"/>
                </a:solidFill>
              </a:rPr>
              <a:t>What is encoded in the </a:t>
            </a:r>
            <a:r>
              <a:rPr lang="en-US" dirty="0" err="1">
                <a:solidFill>
                  <a:srgbClr val="C00000"/>
                </a:solidFill>
              </a:rPr>
              <a:t>HIggs</a:t>
            </a:r>
            <a:r>
              <a:rPr lang="en-US" dirty="0">
                <a:solidFill>
                  <a:srgbClr val="C00000"/>
                </a:solidFill>
              </a:rPr>
              <a:t> potential?</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solidFill>
                  <a:srgbClr val="C00000"/>
                </a:solidFill>
              </a:rPr>
              <a:t>In the SM we fit the mass parameter to be negative, otherwise no EWSB, but why should we do that?</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solidFill>
                  <a:srgbClr val="C00000"/>
                </a:solidFill>
              </a:rPr>
              <a:t>.Hoe..</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solidFill>
                  <a:srgbClr val="C00000"/>
                </a:solidFill>
              </a:rPr>
              <a:t>What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solidFill>
                <a:srgbClr val="C00000"/>
              </a:solidFill>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solidFill>
                  <a:srgbClr val="C00000"/>
                </a:solidFill>
              </a:rPr>
              <a:t>Some basic things that we are uncomfortable about:</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dirty="0">
                <a:solidFill>
                  <a:srgbClr val="C00000"/>
                </a:solidFill>
              </a:rPr>
              <a:t>Metastability</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a:latin typeface="Helvetica" pitchFamily="2" charset="0"/>
              </a:rPr>
              <a:t>scalar particle masses are not protected by any symmetry and induce quadratic dependence on large energy scales: quadratic divergences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Arial" pitchFamily="112" charset="0"/>
              <a:ea typeface="ＭＳ Ｐゴシック" pitchFamily="-20" charset="-128"/>
              <a:cs typeface="ＭＳ Ｐゴシック" pitchFamily="-20"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Arial" pitchFamily="112" charset="0"/>
                <a:ea typeface="ＭＳ Ｐゴシック" pitchFamily="-20" charset="-128"/>
                <a:cs typeface="ＭＳ Ｐゴシック" pitchFamily="-20" charset="-128"/>
              </a:rPr>
              <a:t>Some big questions related to it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Arial" pitchFamily="112" charset="0"/>
                <a:ea typeface="ＭＳ Ｐゴシック" pitchFamily="-20" charset="-128"/>
                <a:cs typeface="ＭＳ Ｐゴシック" pitchFamily="-20" charset="-128"/>
              </a:rPr>
              <a:t>Other scalars, EWPT?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Arial" pitchFamily="112" charset="0"/>
              <a:ea typeface="ＭＳ Ｐゴシック" pitchFamily="-20" charset="-128"/>
              <a:cs typeface="ＭＳ Ｐゴシック" pitchFamily="-20"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Arial" pitchFamily="112" charset="0"/>
                <a:ea typeface="ＭＳ Ｐゴシック" pitchFamily="-20" charset="-128"/>
                <a:cs typeface="ＭＳ Ｐゴシック" pitchFamily="-20" charset="-128"/>
              </a:rPr>
              <a:t>================</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latin typeface="Arial" charset="0"/>
                <a:ea typeface="ＭＳ Ｐゴシック" charset="0"/>
                <a:cs typeface="ＭＳ Ｐゴシック" charset="0"/>
              </a:rPr>
              <a:t>Important to know what you do not know</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1" dirty="0">
                <a:latin typeface="Arial" charset="0"/>
                <a:ea typeface="ＭＳ Ｐゴシック" charset="0"/>
                <a:cs typeface="ＭＳ Ｐゴシック" charset="0"/>
              </a:rPr>
              <a:t>The lifetime of our vacuum ((the </a:t>
            </a:r>
            <a:r>
              <a:rPr lang="en-US" b="1" dirty="0" err="1">
                <a:latin typeface="Arial" charset="0"/>
                <a:ea typeface="ＭＳ Ｐゴシック" charset="0"/>
                <a:cs typeface="ＭＳ Ｐゴシック" charset="0"/>
              </a:rPr>
              <a:t>probablity</a:t>
            </a:r>
            <a:r>
              <a:rPr lang="en-US" b="1" dirty="0">
                <a:latin typeface="Arial" charset="0"/>
                <a:ea typeface="ＭＳ Ｐゴシック" charset="0"/>
                <a:cs typeface="ＭＳ Ｐゴシック" charset="0"/>
              </a:rPr>
              <a:t> that it tunnels to the true vacuum)  is much larger that the age of the universe (10^10 years=age of the universe)</a:t>
            </a:r>
          </a:p>
          <a:p>
            <a:endParaRPr lang="en-US" sz="1200" b="0" i="0" u="none" strike="noStrike" kern="1200" dirty="0">
              <a:solidFill>
                <a:schemeClr val="tx1"/>
              </a:solidFill>
              <a:effectLst/>
              <a:latin typeface="Arial" pitchFamily="112" charset="0"/>
              <a:ea typeface="ＭＳ Ｐゴシック" pitchFamily="-20" charset="-128"/>
              <a:cs typeface="ＭＳ Ｐゴシック" pitchFamily="-20" charset="-128"/>
            </a:endParaRPr>
          </a:p>
          <a:p>
            <a:r>
              <a:rPr lang="en-US" sz="1200" b="0" i="0" u="none" strike="noStrike" kern="1200" dirty="0">
                <a:solidFill>
                  <a:schemeClr val="tx1"/>
                </a:solidFill>
                <a:effectLst/>
                <a:latin typeface="Arial" pitchFamily="112" charset="0"/>
                <a:ea typeface="ＭＳ Ｐゴシック" pitchFamily="-20" charset="-128"/>
                <a:cs typeface="ＭＳ Ｐゴシック" pitchFamily="-20" charset="-128"/>
              </a:rPr>
              <a:t>A false vacuum may only exist at a </a:t>
            </a:r>
            <a:r>
              <a:rPr lang="en-US" sz="1200" b="0" i="0" u="none" strike="noStrike" kern="1200" dirty="0">
                <a:solidFill>
                  <a:schemeClr val="tx1"/>
                </a:solidFill>
                <a:effectLst/>
                <a:latin typeface="Arial" pitchFamily="112" charset="0"/>
                <a:ea typeface="ＭＳ Ｐゴシック" pitchFamily="-20" charset="-128"/>
                <a:cs typeface="ＭＳ Ｐゴシック" pitchFamily="-20" charset="-128"/>
                <a:hlinkClick r:id="rId3" tooltip="Maxima and minima"/>
              </a:rPr>
              <a:t>local minimum</a:t>
            </a:r>
            <a:r>
              <a:rPr lang="en-US" sz="1200" b="0" i="0" u="none" strike="noStrike" kern="1200" dirty="0">
                <a:solidFill>
                  <a:schemeClr val="tx1"/>
                </a:solidFill>
                <a:effectLst/>
                <a:latin typeface="Arial" pitchFamily="112" charset="0"/>
                <a:ea typeface="ＭＳ Ｐゴシック" pitchFamily="-20" charset="-128"/>
                <a:cs typeface="ＭＳ Ｐゴシック" pitchFamily="-20" charset="-128"/>
              </a:rPr>
              <a:t> of </a:t>
            </a:r>
            <a:r>
              <a:rPr lang="en-US" sz="1200" b="0" i="0" u="none" strike="noStrike" kern="1200" dirty="0">
                <a:solidFill>
                  <a:schemeClr val="tx1"/>
                </a:solidFill>
                <a:effectLst/>
                <a:latin typeface="Arial" pitchFamily="112" charset="0"/>
                <a:ea typeface="ＭＳ Ｐゴシック" pitchFamily="-20" charset="-128"/>
                <a:cs typeface="ＭＳ Ｐゴシック" pitchFamily="-20" charset="-128"/>
                <a:hlinkClick r:id="rId4" tooltip="Energy"/>
              </a:rPr>
              <a:t>energy</a:t>
            </a:r>
            <a:r>
              <a:rPr lang="en-US" sz="1200" b="0" i="0" u="none" strike="noStrike" kern="1200" dirty="0">
                <a:solidFill>
                  <a:schemeClr val="tx1"/>
                </a:solidFill>
                <a:effectLst/>
                <a:latin typeface="Arial" pitchFamily="112" charset="0"/>
                <a:ea typeface="ＭＳ Ｐゴシック" pitchFamily="-20" charset="-128"/>
                <a:cs typeface="ＭＳ Ｐゴシック" pitchFamily="-20" charset="-128"/>
              </a:rPr>
              <a:t> and is therefore not stable, in contrast to a true vacuum, which exists at a global minimum and is stable. A false vacuum may be very long-lived, or </a:t>
            </a:r>
            <a:r>
              <a:rPr lang="en-US" sz="1200" b="0" i="0" u="none" strike="noStrike" kern="1200" dirty="0">
                <a:solidFill>
                  <a:schemeClr val="tx1"/>
                </a:solidFill>
                <a:effectLst/>
                <a:latin typeface="Arial" pitchFamily="112" charset="0"/>
                <a:ea typeface="ＭＳ Ｐゴシック" pitchFamily="-20" charset="-128"/>
                <a:cs typeface="ＭＳ Ｐゴシック" pitchFamily="-20" charset="-128"/>
                <a:hlinkClick r:id="rId5" tooltip="Metastability"/>
              </a:rPr>
              <a:t>metastable</a:t>
            </a:r>
            <a:r>
              <a:rPr lang="en-US" sz="1200" b="0" i="0" u="none" strike="noStrike" kern="1200" dirty="0">
                <a:solidFill>
                  <a:schemeClr val="tx1"/>
                </a:solidFill>
                <a:effectLst/>
                <a:latin typeface="Arial" pitchFamily="112" charset="0"/>
                <a:ea typeface="ＭＳ Ｐゴシック" pitchFamily="-20" charset="-128"/>
                <a:cs typeface="ＭＳ Ｐゴシック" pitchFamily="-20" charset="-128"/>
              </a:rPr>
              <a:t>.</a:t>
            </a:r>
          </a:p>
          <a:p>
            <a:r>
              <a:rPr lang="en-US" sz="1200" b="0" i="0" u="none" strike="noStrike" kern="1200" dirty="0">
                <a:solidFill>
                  <a:schemeClr val="tx1"/>
                </a:solidFill>
                <a:effectLst/>
                <a:latin typeface="Arial" pitchFamily="112" charset="0"/>
                <a:ea typeface="ＭＳ Ｐゴシック" pitchFamily="-20" charset="-128"/>
                <a:cs typeface="ＭＳ Ｐゴシック" pitchFamily="-20" charset="-128"/>
              </a:rPr>
              <a:t> A true vacuum is a global minimum of energy, and coincides with a local vacuum. This configuration is stable.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Arial" pitchFamily="112" charset="0"/>
              <a:ea typeface="ＭＳ Ｐゴシック" pitchFamily="-20" charset="-128"/>
              <a:cs typeface="ＭＳ Ｐゴシック" pitchFamily="-20"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Arial" pitchFamily="112" charset="0"/>
                <a:ea typeface="ＭＳ Ｐゴシック" pitchFamily="-20" charset="-128"/>
                <a:cs typeface="ＭＳ Ｐゴシック" pitchFamily="-20" charset="-128"/>
              </a:rPr>
              <a:t>The precise measurement and modeling of the Higgs will enrich both our understanding of its properties, and the opportunities to use it as a search and discovery tool </a:t>
            </a:r>
          </a:p>
          <a:p>
            <a:endParaRPr lang="en-US" sz="1200" kern="1200" dirty="0">
              <a:solidFill>
                <a:schemeClr val="tx1"/>
              </a:solidFill>
              <a:effectLst/>
              <a:latin typeface="Arial" pitchFamily="112" charset="0"/>
              <a:ea typeface="ＭＳ Ｐゴシック" pitchFamily="-20" charset="-128"/>
              <a:cs typeface="ＭＳ Ｐゴシック" pitchFamily="-20" charset="-128"/>
            </a:endParaRPr>
          </a:p>
          <a:p>
            <a:r>
              <a:rPr lang="en-US" sz="1200" kern="1200" dirty="0">
                <a:solidFill>
                  <a:schemeClr val="tx1"/>
                </a:solidFill>
                <a:effectLst/>
                <a:latin typeface="Arial" pitchFamily="112" charset="0"/>
                <a:ea typeface="ＭＳ Ｐゴシック" pitchFamily="-20" charset="-128"/>
                <a:cs typeface="ＭＳ Ｐゴシック" pitchFamily="-20" charset="-128"/>
              </a:rPr>
              <a:t>Without the Higgs boson, the calculability of the SM would have been spoiled. </a:t>
            </a:r>
            <a:r>
              <a:rPr lang="en-US" sz="1200" b="1" kern="1200" dirty="0">
                <a:solidFill>
                  <a:schemeClr val="tx1"/>
                </a:solidFill>
                <a:effectLst/>
                <a:latin typeface="Arial" pitchFamily="112" charset="0"/>
                <a:ea typeface="ＭＳ Ｐゴシック" pitchFamily="-20" charset="-128"/>
                <a:cs typeface="ＭＳ Ｐゴシック" pitchFamily="-20" charset="-128"/>
              </a:rPr>
              <a:t>In particular,  perturbative unitarity [5] would be lost at high energies since the longitudinal W/Z boson scattering  amplitude would grow with the </a:t>
            </a:r>
            <a:r>
              <a:rPr lang="en-US" sz="1200" b="1" kern="1200" dirty="0" err="1">
                <a:solidFill>
                  <a:schemeClr val="tx1"/>
                </a:solidFill>
                <a:effectLst/>
                <a:latin typeface="Arial" pitchFamily="112" charset="0"/>
                <a:ea typeface="ＭＳ Ｐゴシック" pitchFamily="-20" charset="-128"/>
                <a:cs typeface="ＭＳ Ｐゴシック" pitchFamily="-20" charset="-128"/>
              </a:rPr>
              <a:t>centre</a:t>
            </a:r>
            <a:r>
              <a:rPr lang="en-US" sz="1200" b="1" kern="1200" dirty="0">
                <a:solidFill>
                  <a:schemeClr val="tx1"/>
                </a:solidFill>
                <a:effectLst/>
                <a:latin typeface="Arial" pitchFamily="112" charset="0"/>
                <a:ea typeface="ＭＳ Ｐゴシック" pitchFamily="-20" charset="-128"/>
                <a:cs typeface="ＭＳ Ｐゴシック" pitchFamily="-20" charset="-128"/>
              </a:rPr>
              <a:t>-of-mass energy.</a:t>
            </a:r>
            <a:r>
              <a:rPr lang="en-US" sz="1200" kern="1200" dirty="0">
                <a:solidFill>
                  <a:schemeClr val="tx1"/>
                </a:solidFill>
                <a:effectLst/>
                <a:latin typeface="Arial" pitchFamily="112" charset="0"/>
                <a:ea typeface="ＭＳ Ｐゴシック" pitchFamily="-20" charset="-128"/>
                <a:cs typeface="ＭＳ Ｐゴシック" pitchFamily="-20" charset="-128"/>
              </a:rPr>
              <a:t> In addition, the radiative corrections to the  gauge boson self-energies would exhibit dangerous logarithmic divergences that would be difficult to  reconcile with EW precision data. With the discovery of the Higgs boson, the SM is a spontaneously   broken gauge theory and, as such, it could a priori be consistently extrapolated well above the  masses of the W and Z bosons. Hence, formally there is no need for new physics at the EW  scale. </a:t>
            </a:r>
            <a:r>
              <a:rPr lang="en-US" sz="1200" b="1" kern="1200" dirty="0">
                <a:solidFill>
                  <a:schemeClr val="tx1"/>
                </a:solidFill>
                <a:effectLst/>
                <a:latin typeface="Arial" pitchFamily="112" charset="0"/>
                <a:ea typeface="ＭＳ Ｐゴシック" pitchFamily="-20" charset="-128"/>
                <a:cs typeface="ＭＳ Ｐゴシック" pitchFamily="-20" charset="-128"/>
              </a:rPr>
              <a:t>However, as the SM Higgs boson is a scalar particle</a:t>
            </a:r>
            <a:r>
              <a:rPr lang="en-US" sz="1200" kern="1200" dirty="0">
                <a:solidFill>
                  <a:schemeClr val="tx1"/>
                </a:solidFill>
                <a:effectLst/>
                <a:latin typeface="Arial" pitchFamily="112" charset="0"/>
                <a:ea typeface="ＭＳ Ｐゴシック" pitchFamily="-20" charset="-128"/>
                <a:cs typeface="ＭＳ Ｐゴシック" pitchFamily="-20" charset="-128"/>
              </a:rPr>
              <a:t>, at the quantum level it has sensitivity to possible new physics scales. Quite generally, the Higgs boson mass is affected by the presence  of heavy particles and it receives quantum corrections which </a:t>
            </a:r>
            <a:r>
              <a:rPr lang="en-US" sz="1200" kern="1200" dirty="0" err="1">
                <a:solidFill>
                  <a:schemeClr val="tx1"/>
                </a:solidFill>
                <a:effectLst/>
                <a:latin typeface="Arial" pitchFamily="112" charset="0"/>
                <a:ea typeface="ＭＳ Ｐゴシック" pitchFamily="-20" charset="-128"/>
                <a:cs typeface="ＭＳ Ｐゴシック" pitchFamily="-20" charset="-128"/>
              </a:rPr>
              <a:t>destabilise</a:t>
            </a:r>
            <a:r>
              <a:rPr lang="en-US" sz="1200" kern="1200" dirty="0">
                <a:solidFill>
                  <a:schemeClr val="tx1"/>
                </a:solidFill>
                <a:effectLst/>
                <a:latin typeface="Arial" pitchFamily="112" charset="0"/>
                <a:ea typeface="ＭＳ Ｐゴシック" pitchFamily="-20" charset="-128"/>
                <a:cs typeface="ＭＳ Ｐゴシック" pitchFamily="-20" charset="-128"/>
              </a:rPr>
              <a:t> the weak scale barring a  large fine-tuning of unrelated parameters. This is known as the Higgs naturalness or hierarchy  problem [6]. It has been the prime argument for expecting new physics right at the </a:t>
            </a:r>
            <a:r>
              <a:rPr lang="en-US" sz="1200" kern="1200" dirty="0" err="1">
                <a:solidFill>
                  <a:schemeClr val="tx1"/>
                </a:solidFill>
                <a:effectLst/>
                <a:latin typeface="Arial" pitchFamily="112" charset="0"/>
                <a:ea typeface="ＭＳ Ｐゴシック" pitchFamily="-20" charset="-128"/>
                <a:cs typeface="ＭＳ Ｐゴシック" pitchFamily="-20" charset="-128"/>
              </a:rPr>
              <a:t>TeV</a:t>
            </a:r>
            <a:r>
              <a:rPr lang="en-US" sz="1200" kern="1200" dirty="0">
                <a:solidFill>
                  <a:schemeClr val="tx1"/>
                </a:solidFill>
                <a:effectLst/>
                <a:latin typeface="Arial" pitchFamily="112" charset="0"/>
                <a:ea typeface="ＭＳ Ｐゴシック" pitchFamily="-20" charset="-128"/>
                <a:cs typeface="ＭＳ Ｐゴシック" pitchFamily="-20" charset="-128"/>
              </a:rPr>
              <a:t> scale. </a:t>
            </a:r>
            <a:endParaRPr lang="en-US" dirty="0">
              <a:effectLst/>
            </a:endParaRPr>
          </a:p>
          <a:p>
            <a:endParaRPr lang="en-US" dirty="0"/>
          </a:p>
        </p:txBody>
      </p:sp>
      <p:sp>
        <p:nvSpPr>
          <p:cNvPr id="4" name="Slide Number Placeholder 3"/>
          <p:cNvSpPr>
            <a:spLocks noGrp="1"/>
          </p:cNvSpPr>
          <p:nvPr>
            <p:ph type="sldNum" sz="quarter" idx="5"/>
          </p:nvPr>
        </p:nvSpPr>
        <p:spPr/>
        <p:txBody>
          <a:bodyPr/>
          <a:lstStyle/>
          <a:p>
            <a:pPr>
              <a:defRPr/>
            </a:pPr>
            <a:fld id="{B03C6B25-33DA-4893-900A-53BFC7842998}" type="slidenum">
              <a:rPr lang="en-US" smtClean="0"/>
              <a:pPr>
                <a:defRPr/>
              </a:pPr>
              <a:t>3</a:t>
            </a:fld>
            <a:endParaRPr lang="en-US"/>
          </a:p>
        </p:txBody>
      </p:sp>
    </p:spTree>
    <p:extLst>
      <p:ext uri="{BB962C8B-B14F-4D97-AF65-F5344CB8AC3E}">
        <p14:creationId xmlns:p14="http://schemas.microsoft.com/office/powerpoint/2010/main" val="7729032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39</a:t>
            </a:fld>
            <a:endParaRPr lang="en-US" dirty="0"/>
          </a:p>
        </p:txBody>
      </p:sp>
    </p:spTree>
    <p:extLst>
      <p:ext uri="{BB962C8B-B14F-4D97-AF65-F5344CB8AC3E}">
        <p14:creationId xmlns:p14="http://schemas.microsoft.com/office/powerpoint/2010/main" val="392530088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40</a:t>
            </a:fld>
            <a:endParaRPr lang="en-US" dirty="0"/>
          </a:p>
        </p:txBody>
      </p:sp>
    </p:spTree>
    <p:extLst>
      <p:ext uri="{BB962C8B-B14F-4D97-AF65-F5344CB8AC3E}">
        <p14:creationId xmlns:p14="http://schemas.microsoft.com/office/powerpoint/2010/main" val="3818280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4</a:t>
            </a:fld>
            <a:endParaRPr lang="en-US" dirty="0"/>
          </a:p>
        </p:txBody>
      </p:sp>
    </p:spTree>
    <p:extLst>
      <p:ext uri="{BB962C8B-B14F-4D97-AF65-F5344CB8AC3E}">
        <p14:creationId xmlns:p14="http://schemas.microsoft.com/office/powerpoint/2010/main" val="1481830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1200" dirty="0">
              <a:solidFill>
                <a:schemeClr val="tx1"/>
              </a:solidFill>
            </a:endParaRP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7EF925E3-23E3-2446-BDA9-3C5B6BB03D69}" type="slidenum">
              <a:rPr lang="en-US" smtClean="0"/>
              <a:pPr>
                <a:defRPr/>
              </a:pPr>
              <a:t>5</a:t>
            </a:fld>
            <a:endParaRPr lang="en-US" dirty="0"/>
          </a:p>
        </p:txBody>
      </p:sp>
    </p:spTree>
    <p:extLst>
      <p:ext uri="{BB962C8B-B14F-4D97-AF65-F5344CB8AC3E}">
        <p14:creationId xmlns:p14="http://schemas.microsoft.com/office/powerpoint/2010/main" val="2331008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pPr>
              <a:defRPr/>
            </a:pPr>
            <a:fld id="{7EF925E3-23E3-2446-BDA9-3C5B6BB03D69}" type="slidenum">
              <a:rPr lang="en-US" smtClean="0"/>
              <a:pPr>
                <a:defRPr/>
              </a:pPr>
              <a:t>6</a:t>
            </a:fld>
            <a:endParaRPr lang="en-US" dirty="0"/>
          </a:p>
        </p:txBody>
      </p:sp>
    </p:spTree>
    <p:extLst>
      <p:ext uri="{BB962C8B-B14F-4D97-AF65-F5344CB8AC3E}">
        <p14:creationId xmlns:p14="http://schemas.microsoft.com/office/powerpoint/2010/main" val="2920913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EF925E3-23E3-2446-BDA9-3C5B6BB03D69}" type="slidenum">
              <a:rPr lang="en-US" smtClean="0"/>
              <a:pPr>
                <a:defRPr/>
              </a:pPr>
              <a:t>7</a:t>
            </a:fld>
            <a:endParaRPr lang="en-US"/>
          </a:p>
        </p:txBody>
      </p:sp>
    </p:spTree>
    <p:extLst>
      <p:ext uri="{BB962C8B-B14F-4D97-AF65-F5344CB8AC3E}">
        <p14:creationId xmlns:p14="http://schemas.microsoft.com/office/powerpoint/2010/main" val="652897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kern="1200" dirty="0">
                <a:solidFill>
                  <a:schemeClr val="tx1"/>
                </a:solidFill>
                <a:effectLst/>
                <a:latin typeface="Helvetica"/>
                <a:ea typeface="ＭＳ Ｐゴシック" charset="0"/>
                <a:cs typeface="ＭＳ Ｐゴシック" charset="0"/>
              </a:rPr>
              <a:t>First order phase transitions proceed by bubble nucleation. A bubble of the new phase (the true vacuum) forms and then expands until the old phase (the false vacuum) disappears. A useful analogue is boiling water in which bubbles of steam form and expand as they rise to the surface</a:t>
            </a:r>
          </a:p>
          <a:p>
            <a:r>
              <a:rPr lang="en-US" sz="1200" b="0" i="1" kern="1200" dirty="0">
                <a:solidFill>
                  <a:schemeClr val="tx1"/>
                </a:solidFill>
                <a:effectLst/>
                <a:latin typeface="Helvetica"/>
                <a:ea typeface="ＭＳ Ｐゴシック" charset="0"/>
                <a:cs typeface="ＭＳ Ｐゴシック" charset="0"/>
              </a:rPr>
              <a:t>(Dur</a:t>
            </a:r>
            <a:r>
              <a:rPr lang="en-US" sz="1200" b="0" i="1" strike="sngStrike" kern="1200" dirty="0">
                <a:solidFill>
                  <a:schemeClr val="tx1"/>
                </a:solidFill>
                <a:effectLst/>
                <a:latin typeface="Helvetica"/>
                <a:ea typeface="ＭＳ Ｐゴシック" charset="0"/>
                <a:cs typeface="ＭＳ Ｐゴシック" charset="0"/>
              </a:rPr>
              <a:t>ing a first-order phase transition, the matter fields get trapped in a 'false vacuum' state from which they can only escape by nucleating bubbles of the new phase, that is, the 'true vacuum' state)</a:t>
            </a:r>
          </a:p>
          <a:p>
            <a:r>
              <a:rPr lang="en-US" sz="1200" b="1" i="1" kern="1200" dirty="0">
                <a:solidFill>
                  <a:schemeClr val="tx1"/>
                </a:solidFill>
                <a:effectLst/>
                <a:latin typeface="Helvetica"/>
                <a:ea typeface="ＭＳ Ｐゴシック" charset="0"/>
                <a:cs typeface="ＭＳ Ｐゴシック" charset="0"/>
              </a:rPr>
              <a:t>Free energy is given by the Bulk free energy per unit Volume  (what we call the potential energy) and  the surface free energy per unit area </a:t>
            </a:r>
          </a:p>
          <a:p>
            <a:r>
              <a:rPr lang="en-US" sz="1200" b="1" i="0" kern="1200" dirty="0">
                <a:solidFill>
                  <a:schemeClr val="tx1"/>
                </a:solidFill>
                <a:effectLst/>
                <a:latin typeface="Helvetica"/>
                <a:ea typeface="ＭＳ Ｐゴシック" charset="0"/>
                <a:cs typeface="ＭＳ Ｐゴシック" charset="0"/>
              </a:rPr>
              <a:t>Bubbles form just below TC when the inside energy is lower that the outside energy and can compensate for the positive surface energy (pin&gt;pout) with p = -</a:t>
            </a:r>
            <a:r>
              <a:rPr lang="en-US" sz="1200" b="1" i="0" kern="1200" dirty="0" err="1">
                <a:solidFill>
                  <a:schemeClr val="tx1"/>
                </a:solidFill>
                <a:effectLst/>
                <a:latin typeface="Helvetica"/>
                <a:ea typeface="ＭＳ Ｐゴシック" charset="0"/>
                <a:cs typeface="ＭＳ Ｐゴシック" charset="0"/>
              </a:rPr>
              <a:t>Veff</a:t>
            </a:r>
            <a:r>
              <a:rPr lang="en-US" sz="1200" b="1" i="0" kern="1200" dirty="0">
                <a:solidFill>
                  <a:schemeClr val="tx1"/>
                </a:solidFill>
                <a:effectLst/>
                <a:latin typeface="Helvetica"/>
                <a:ea typeface="ＭＳ Ｐゴシック" charset="0"/>
                <a:cs typeface="ＭＳ Ｐゴシック" charset="0"/>
              </a:rPr>
              <a:t> </a:t>
            </a:r>
            <a:r>
              <a:rPr lang="en-US" sz="1200" b="1" i="0" kern="1200" dirty="0">
                <a:solidFill>
                  <a:schemeClr val="tx1"/>
                </a:solidFill>
                <a:effectLst/>
                <a:latin typeface="Helvetica"/>
                <a:ea typeface="ＭＳ Ｐゴシック" charset="0"/>
                <a:cs typeface="ＭＳ Ｐゴシック" charset="0"/>
                <a:sym typeface="Wingdings" pitchFamily="2" charset="2"/>
              </a:rPr>
              <a:t> </a:t>
            </a:r>
            <a:r>
              <a:rPr lang="en-US" sz="1200" b="1" i="0" kern="1200" dirty="0" err="1">
                <a:solidFill>
                  <a:schemeClr val="tx1"/>
                </a:solidFill>
                <a:effectLst/>
                <a:latin typeface="Helvetica"/>
                <a:ea typeface="ＭＳ Ｐゴシック" charset="0"/>
                <a:cs typeface="ＭＳ Ｐゴシック" charset="0"/>
                <a:sym typeface="Wingdings" pitchFamily="2" charset="2"/>
              </a:rPr>
              <a:t>Veff</a:t>
            </a:r>
            <a:r>
              <a:rPr lang="en-US" sz="1200" b="1" i="0" kern="1200" dirty="0">
                <a:solidFill>
                  <a:schemeClr val="tx1"/>
                </a:solidFill>
                <a:effectLst/>
                <a:latin typeface="Helvetica"/>
                <a:ea typeface="ＭＳ Ｐゴシック" charset="0"/>
                <a:cs typeface="ＭＳ Ｐゴシック" charset="0"/>
                <a:sym typeface="Wingdings" pitchFamily="2" charset="2"/>
              </a:rPr>
              <a:t>(</a:t>
            </a:r>
            <a:r>
              <a:rPr lang="en-US" sz="1200" b="1" i="0" kern="1200" dirty="0" err="1">
                <a:solidFill>
                  <a:schemeClr val="tx1"/>
                </a:solidFill>
                <a:effectLst/>
                <a:latin typeface="Helvetica"/>
                <a:ea typeface="ＭＳ Ｐゴシック" charset="0"/>
                <a:cs typeface="ＭＳ Ｐゴシック" charset="0"/>
                <a:sym typeface="Wingdings" pitchFamily="2" charset="2"/>
              </a:rPr>
              <a:t>v,T</a:t>
            </a:r>
            <a:r>
              <a:rPr lang="en-US" sz="1200" b="1" i="0" kern="1200" dirty="0">
                <a:solidFill>
                  <a:schemeClr val="tx1"/>
                </a:solidFill>
                <a:effectLst/>
                <a:latin typeface="Helvetica"/>
                <a:ea typeface="ＭＳ Ｐゴシック" charset="0"/>
                <a:cs typeface="ＭＳ Ｐゴシック" charset="0"/>
                <a:sym typeface="Wingdings" pitchFamily="2" charset="2"/>
              </a:rPr>
              <a:t>) &lt; </a:t>
            </a:r>
            <a:r>
              <a:rPr lang="en-US" sz="1200" b="1" i="0" kern="1200" dirty="0" err="1">
                <a:solidFill>
                  <a:schemeClr val="tx1"/>
                </a:solidFill>
                <a:effectLst/>
                <a:latin typeface="Helvetica"/>
                <a:ea typeface="ＭＳ Ｐゴシック" charset="0"/>
                <a:cs typeface="ＭＳ Ｐゴシック" charset="0"/>
                <a:sym typeface="Wingdings" pitchFamily="2" charset="2"/>
              </a:rPr>
              <a:t>Veff</a:t>
            </a:r>
            <a:r>
              <a:rPr lang="en-US" sz="1200" b="1" i="0" kern="1200" dirty="0">
                <a:solidFill>
                  <a:schemeClr val="tx1"/>
                </a:solidFill>
                <a:effectLst/>
                <a:latin typeface="Helvetica"/>
                <a:ea typeface="ＭＳ Ｐゴシック" charset="0"/>
                <a:cs typeface="ＭＳ Ｐゴシック" charset="0"/>
                <a:sym typeface="Wingdings" pitchFamily="2" charset="2"/>
              </a:rPr>
              <a:t> (0, T), this occurs for Tn; (Tn &lt; Tc)</a:t>
            </a:r>
            <a:endParaRPr lang="en-US" sz="1200" b="1" i="0" kern="1200" dirty="0">
              <a:solidFill>
                <a:schemeClr val="tx1"/>
              </a:solidFill>
              <a:effectLst/>
              <a:latin typeface="Helvetica"/>
              <a:ea typeface="ＭＳ Ｐゴシック" charset="0"/>
              <a:cs typeface="ＭＳ Ｐゴシック"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i="1" kern="1200" dirty="0">
                <a:solidFill>
                  <a:schemeClr val="tx1"/>
                </a:solidFill>
                <a:effectLst/>
                <a:latin typeface="Helvetica"/>
                <a:ea typeface="ＭＳ Ｐゴシック" charset="0"/>
                <a:cs typeface="ＭＳ Ｐゴシック" charset="0"/>
              </a:rPr>
              <a:t>The potential energy has a discontinuity because you have two  solutions which  minimize the potential energy and there is a gap between the two (</a:t>
            </a:r>
            <a:r>
              <a:rPr lang="en-US" sz="1200" b="1" i="1" kern="1200" dirty="0">
                <a:solidFill>
                  <a:schemeClr val="tx1"/>
                </a:solidFill>
                <a:effectLst/>
                <a:latin typeface="Helvetica"/>
                <a:ea typeface="ＭＳ Ｐゴシック" charset="0"/>
                <a:cs typeface="ＭＳ Ｐゴシック" charset="0"/>
                <a:sym typeface="Wingdings" pitchFamily="2" charset="2"/>
              </a:rPr>
              <a:t></a:t>
            </a:r>
            <a:r>
              <a:rPr lang="en-US" sz="1200" b="1" i="1" kern="1200" dirty="0">
                <a:solidFill>
                  <a:schemeClr val="tx1"/>
                </a:solidFill>
                <a:effectLst/>
                <a:latin typeface="Helvetica"/>
                <a:ea typeface="ＭＳ Ｐゴシック" charset="0"/>
                <a:cs typeface="ＭＳ Ｐゴシック" charset="0"/>
              </a:rPr>
              <a:t>first order phase transition)</a:t>
            </a:r>
          </a:p>
          <a:p>
            <a:endParaRPr lang="en-US" sz="1200" b="0" i="0" kern="1200" dirty="0">
              <a:solidFill>
                <a:schemeClr val="tx1"/>
              </a:solidFill>
              <a:effectLst/>
              <a:latin typeface="Helvetica"/>
              <a:ea typeface="ＭＳ Ｐゴシック" charset="0"/>
              <a:cs typeface="ＭＳ Ｐゴシック" charset="0"/>
            </a:endParaRPr>
          </a:p>
          <a:p>
            <a:endParaRPr lang="en-US" sz="1200" b="0" i="0" kern="1200" dirty="0">
              <a:solidFill>
                <a:schemeClr val="tx1"/>
              </a:solidFill>
              <a:effectLst/>
              <a:latin typeface="Helvetica"/>
              <a:ea typeface="ＭＳ Ｐゴシック" charset="0"/>
              <a:cs typeface="ＭＳ Ｐゴシック" charset="0"/>
            </a:endParaRPr>
          </a:p>
          <a:p>
            <a:r>
              <a:rPr lang="en-US" sz="1200" b="0" i="0" kern="1200" dirty="0">
                <a:solidFill>
                  <a:schemeClr val="tx1"/>
                </a:solidFill>
                <a:effectLst/>
                <a:latin typeface="Helvetica"/>
                <a:ea typeface="ＭＳ Ｐゴシック" charset="0"/>
                <a:cs typeface="ＭＳ Ｐゴシック" charset="0"/>
              </a:rPr>
              <a:t>Phase transitions can be either dramatic - first order - or smooth - second order:</a:t>
            </a:r>
          </a:p>
          <a:p>
            <a:r>
              <a:rPr lang="en-US" sz="1200" b="1" i="0" kern="1200" dirty="0">
                <a:solidFill>
                  <a:schemeClr val="tx1"/>
                </a:solidFill>
                <a:effectLst/>
                <a:latin typeface="Helvetica"/>
                <a:ea typeface="ＭＳ Ｐゴシック" charset="0"/>
                <a:cs typeface="ＭＳ Ｐゴシック" charset="0"/>
              </a:rPr>
              <a:t>First-order</a:t>
            </a:r>
            <a:r>
              <a:rPr lang="en-US" sz="1200" b="0" i="0" kern="1200" dirty="0">
                <a:solidFill>
                  <a:schemeClr val="tx1"/>
                </a:solidFill>
                <a:effectLst/>
                <a:latin typeface="Helvetica"/>
                <a:ea typeface="ＭＳ Ｐゴシック" charset="0"/>
                <a:cs typeface="ＭＳ Ｐゴシック" charset="0"/>
              </a:rPr>
              <a:t> phase transitions (illustrated above and to the left) occur through the formation of bubbles of the new phase in the middle of the old phase; these bubbles then expand and collide until the old phase disappears completely and the phase transition is complete.</a:t>
            </a:r>
          </a:p>
          <a:p>
            <a:r>
              <a:rPr lang="en-US" sz="1200" b="1" i="0" kern="1200" dirty="0">
                <a:solidFill>
                  <a:schemeClr val="tx1"/>
                </a:solidFill>
                <a:effectLst/>
                <a:latin typeface="Helvetica"/>
                <a:ea typeface="ＭＳ Ｐゴシック" charset="0"/>
                <a:cs typeface="ＭＳ Ｐゴシック" charset="0"/>
              </a:rPr>
              <a:t>Second-order </a:t>
            </a:r>
            <a:r>
              <a:rPr lang="en-US" sz="1200" b="0" i="0" kern="1200" dirty="0">
                <a:solidFill>
                  <a:schemeClr val="tx1"/>
                </a:solidFill>
                <a:effectLst/>
                <a:latin typeface="Helvetica"/>
                <a:ea typeface="ＭＳ Ｐゴシック" charset="0"/>
                <a:cs typeface="ＭＳ Ｐゴシック" charset="0"/>
              </a:rPr>
              <a:t>phase transitions, on the other hand, proceed smoothly. The old phase transforms itself into the new phase in a continuous manner.</a:t>
            </a:r>
          </a:p>
          <a:p>
            <a:endParaRPr lang="en-U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Helvetica"/>
                <a:ea typeface="ＭＳ Ｐゴシック" charset="0"/>
                <a:cs typeface="ＭＳ Ｐゴシック" charset="0"/>
              </a:rPr>
              <a:t>Cline: The critical temperature Tc is defined to be the temperature at which the two minima are degenerate in the first order case, or the temperature at which V ′′(0) = 0 in the second order case. </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7EF925E3-23E3-2446-BDA9-3C5B6BB03D69}" type="slidenum">
              <a:rPr lang="en-US" smtClean="0"/>
              <a:pPr>
                <a:defRPr/>
              </a:pPr>
              <a:t>8</a:t>
            </a:fld>
            <a:endParaRPr lang="en-US"/>
          </a:p>
        </p:txBody>
      </p:sp>
    </p:spTree>
    <p:extLst>
      <p:ext uri="{BB962C8B-B14F-4D97-AF65-F5344CB8AC3E}">
        <p14:creationId xmlns:p14="http://schemas.microsoft.com/office/powerpoint/2010/main" val="21362333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5" descr="TitleSlide_v2_04101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6" descr="FermilabLogo_r0g48b135.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4538" y="660400"/>
            <a:ext cx="3373437" cy="155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7" descr="TitleSlide_v2_04111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8" descr="FermilabLogo_r0g48b135.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4538" y="660400"/>
            <a:ext cx="3373437" cy="155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 name="Title 21"/>
          <p:cNvSpPr>
            <a:spLocks noGrp="1"/>
          </p:cNvSpPr>
          <p:nvPr>
            <p:ph type="title"/>
          </p:nvPr>
        </p:nvSpPr>
        <p:spPr>
          <a:xfrm>
            <a:off x="806450" y="3559283"/>
            <a:ext cx="7526338" cy="1139271"/>
          </a:xfrm>
          <a:prstGeom prst="rect">
            <a:avLst/>
          </a:prstGeom>
        </p:spPr>
        <p:txBody>
          <a:bodyPr wrap="square" lIns="0" tIns="0" rIns="0" bIns="0" anchor="t"/>
          <a:lstStyle>
            <a:lvl1pPr algn="l">
              <a:defRPr sz="3200" b="1" i="0" baseline="0">
                <a:solidFill>
                  <a:srgbClr val="003087"/>
                </a:solidFill>
                <a:latin typeface="Helvetica"/>
              </a:defRPr>
            </a:lvl1pPr>
          </a:lstStyle>
          <a:p>
            <a:r>
              <a:rPr lang="en-US"/>
              <a:t>Click to edit Master title style</a:t>
            </a:r>
            <a:endParaRPr lang="en-US" dirty="0"/>
          </a:p>
        </p:txBody>
      </p:sp>
      <p:sp>
        <p:nvSpPr>
          <p:cNvPr id="24" name="Text Placeholder 23"/>
          <p:cNvSpPr>
            <a:spLocks noGrp="1"/>
          </p:cNvSpPr>
          <p:nvPr>
            <p:ph type="body" sz="quarter" idx="10"/>
          </p:nvPr>
        </p:nvSpPr>
        <p:spPr>
          <a:xfrm>
            <a:off x="806450" y="4841093"/>
            <a:ext cx="7526338" cy="1489952"/>
          </a:xfrm>
          <a:prstGeom prst="rect">
            <a:avLst/>
          </a:prstGeom>
        </p:spPr>
        <p:txBody>
          <a:bodyPr lIns="0" tIns="0" rIns="0" bIns="0"/>
          <a:lstStyle>
            <a:lvl1pPr marL="0" indent="0">
              <a:buFontTx/>
              <a:buNone/>
              <a:defRPr sz="2000">
                <a:solidFill>
                  <a:srgbClr val="00308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Tree>
    <p:extLst>
      <p:ext uri="{BB962C8B-B14F-4D97-AF65-F5344CB8AC3E}">
        <p14:creationId xmlns:p14="http://schemas.microsoft.com/office/powerpoint/2010/main" val="2426863233"/>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oter Only: Comparison ">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355192"/>
            <a:ext cx="4206240" cy="4250146"/>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half" idx="15"/>
          </p:nvPr>
        </p:nvSpPr>
        <p:spPr>
          <a:xfrm>
            <a:off x="4709161" y="355192"/>
            <a:ext cx="4206240" cy="4250146"/>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3"/>
          <p:cNvSpPr>
            <a:spLocks noGrp="1"/>
          </p:cNvSpPr>
          <p:nvPr>
            <p:ph type="body" sz="half" idx="16"/>
          </p:nvPr>
        </p:nvSpPr>
        <p:spPr>
          <a:xfrm>
            <a:off x="229365" y="4765101"/>
            <a:ext cx="4205476"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10" name="Text Placeholder 3"/>
          <p:cNvSpPr>
            <a:spLocks noGrp="1"/>
          </p:cNvSpPr>
          <p:nvPr>
            <p:ph type="body" sz="half" idx="19"/>
          </p:nvPr>
        </p:nvSpPr>
        <p:spPr>
          <a:xfrm>
            <a:off x="4709160" y="4765101"/>
            <a:ext cx="4206239"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3"/>
          <p:cNvSpPr>
            <a:spLocks noGrp="1"/>
          </p:cNvSpPr>
          <p:nvPr>
            <p:ph type="dt" sz="half" idx="20"/>
          </p:nvPr>
        </p:nvSpPr>
        <p:spPr>
          <a:ln/>
        </p:spPr>
        <p:txBody>
          <a:bodyPr/>
          <a:lstStyle>
            <a:lvl1pPr>
              <a:defRPr/>
            </a:lvl1pPr>
          </a:lstStyle>
          <a:p>
            <a:pPr>
              <a:defRPr/>
            </a:pPr>
            <a:r>
              <a:rPr lang="en-US"/>
              <a:t>05/10/2024</a:t>
            </a:r>
          </a:p>
        </p:txBody>
      </p:sp>
      <p:sp>
        <p:nvSpPr>
          <p:cNvPr id="11" name="Footer Placeholder 4"/>
          <p:cNvSpPr>
            <a:spLocks noGrp="1"/>
          </p:cNvSpPr>
          <p:nvPr>
            <p:ph type="ftr" sz="quarter" idx="21"/>
          </p:nvPr>
        </p:nvSpPr>
        <p:spPr>
          <a:ln/>
        </p:spPr>
        <p:txBody>
          <a:bodyPr/>
          <a:lstStyle>
            <a:lvl1pPr>
              <a:defRPr/>
            </a:lvl1pPr>
          </a:lstStyle>
          <a:p>
            <a:pPr>
              <a:defRPr/>
            </a:pPr>
            <a:r>
              <a:rPr lang="en-US"/>
              <a:t>.                                               Marcela Carena | EWBG</a:t>
            </a:r>
            <a:endParaRPr lang="en-US" b="1"/>
          </a:p>
        </p:txBody>
      </p:sp>
      <p:sp>
        <p:nvSpPr>
          <p:cNvPr id="12" name="Slide Number Placeholder 5"/>
          <p:cNvSpPr>
            <a:spLocks noGrp="1"/>
          </p:cNvSpPr>
          <p:nvPr>
            <p:ph type="sldNum" sz="quarter" idx="22"/>
          </p:nvPr>
        </p:nvSpPr>
        <p:spPr>
          <a:ln/>
        </p:spPr>
        <p:txBody>
          <a:bodyPr/>
          <a:lstStyle>
            <a:lvl1pPr>
              <a:defRPr/>
            </a:lvl1pPr>
          </a:lstStyle>
          <a:p>
            <a:pPr>
              <a:defRPr/>
            </a:pPr>
            <a:fld id="{998902AF-7A47-EA42-98BA-3CCC5586AF47}" type="slidenum">
              <a:rPr lang="en-US"/>
              <a:pPr>
                <a:defRPr/>
              </a:pPr>
              <a:t>‹#›</a:t>
            </a:fld>
            <a:endParaRPr lang="en-US"/>
          </a:p>
        </p:txBody>
      </p:sp>
    </p:spTree>
    <p:extLst>
      <p:ext uri="{BB962C8B-B14F-4D97-AF65-F5344CB8AC3E}">
        <p14:creationId xmlns:p14="http://schemas.microsoft.com/office/powerpoint/2010/main" val="2575002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en-US"/>
              <a:t>05/10/2024</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                                               Marcela Carena | EWBG</a:t>
            </a:r>
          </a:p>
        </p:txBody>
      </p:sp>
      <p:sp>
        <p:nvSpPr>
          <p:cNvPr id="6" name="Rectangle 6"/>
          <p:cNvSpPr>
            <a:spLocks noGrp="1" noChangeArrowheads="1"/>
          </p:cNvSpPr>
          <p:nvPr>
            <p:ph type="sldNum" sz="quarter" idx="12"/>
          </p:nvPr>
        </p:nvSpPr>
        <p:spPr>
          <a:ln/>
        </p:spPr>
        <p:txBody>
          <a:bodyPr/>
          <a:lstStyle>
            <a:lvl1pPr>
              <a:defRPr/>
            </a:lvl1pPr>
          </a:lstStyle>
          <a:p>
            <a:pPr>
              <a:defRPr/>
            </a:pPr>
            <a:fld id="{D263CF7A-B607-4AC6-B9ED-310D2CC7A174}" type="slidenum">
              <a:rPr lang="en-US"/>
              <a:pPr>
                <a:defRPr/>
              </a:pPr>
              <a:t>‹#›</a:t>
            </a:fld>
            <a:endParaRPr lang="en-US"/>
          </a:p>
        </p:txBody>
      </p:sp>
    </p:spTree>
    <p:extLst>
      <p:ext uri="{BB962C8B-B14F-4D97-AF65-F5344CB8AC3E}">
        <p14:creationId xmlns:p14="http://schemas.microsoft.com/office/powerpoint/2010/main" val="1865071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mp; Content">
    <p:bg>
      <p:bgPr>
        <a:solidFill>
          <a:schemeClr val="bg2">
            <a:alpha val="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3087"/>
                </a:solidFill>
              </a:defRPr>
            </a:lvl1pPr>
          </a:lstStyle>
          <a:p>
            <a:r>
              <a:rPr lang="en-US"/>
              <a:t>Click to edit Master title style</a:t>
            </a:r>
            <a:endParaRPr lang="en-US" dirty="0"/>
          </a:p>
        </p:txBody>
      </p:sp>
      <p:sp>
        <p:nvSpPr>
          <p:cNvPr id="3" name="Content Placeholder 2"/>
          <p:cNvSpPr>
            <a:spLocks noGrp="1"/>
          </p:cNvSpPr>
          <p:nvPr>
            <p:ph idx="1"/>
          </p:nvPr>
        </p:nvSpPr>
        <p:spPr>
          <a:xfrm>
            <a:off x="228600" y="1043046"/>
            <a:ext cx="8672513" cy="4987867"/>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450013" y="6515100"/>
            <a:ext cx="1076325" cy="241300"/>
          </a:xfrm>
        </p:spPr>
        <p:txBody>
          <a:bodyPr/>
          <a:lstStyle>
            <a:lvl1pPr>
              <a:defRPr sz="900">
                <a:solidFill>
                  <a:srgbClr val="003087"/>
                </a:solidFill>
              </a:defRPr>
            </a:lvl1pPr>
          </a:lstStyle>
          <a:p>
            <a:pPr>
              <a:defRPr/>
            </a:pPr>
            <a:r>
              <a:rPr lang="en-US"/>
              <a:t>05/10/2024</a:t>
            </a:r>
          </a:p>
        </p:txBody>
      </p:sp>
      <p:sp>
        <p:nvSpPr>
          <p:cNvPr id="5" name="Footer Placeholder 4"/>
          <p:cNvSpPr>
            <a:spLocks noGrp="1"/>
          </p:cNvSpPr>
          <p:nvPr>
            <p:ph type="ftr" sz="quarter" idx="11"/>
          </p:nvPr>
        </p:nvSpPr>
        <p:spPr/>
        <p:txBody>
          <a:bodyPr/>
          <a:lstStyle>
            <a:lvl1pPr>
              <a:defRPr sz="900">
                <a:solidFill>
                  <a:srgbClr val="003087"/>
                </a:solidFill>
              </a:defRPr>
            </a:lvl1pPr>
          </a:lstStyle>
          <a:p>
            <a:pPr>
              <a:defRPr/>
            </a:pPr>
            <a:r>
              <a:rPr lang="en-US"/>
              <a:t>.                                               Marcela Carena | EWBG</a:t>
            </a:r>
            <a:endParaRPr lang="en-US" b="1"/>
          </a:p>
        </p:txBody>
      </p:sp>
      <p:sp>
        <p:nvSpPr>
          <p:cNvPr id="6" name="Slide Number Placeholder 5"/>
          <p:cNvSpPr>
            <a:spLocks noGrp="1"/>
          </p:cNvSpPr>
          <p:nvPr>
            <p:ph type="sldNum" sz="quarter" idx="12"/>
          </p:nvPr>
        </p:nvSpPr>
        <p:spPr/>
        <p:txBody>
          <a:bodyPr/>
          <a:lstStyle>
            <a:lvl1pPr>
              <a:defRPr sz="900">
                <a:solidFill>
                  <a:srgbClr val="003087"/>
                </a:solidFill>
              </a:defRPr>
            </a:lvl1pPr>
          </a:lstStyle>
          <a:p>
            <a:pPr>
              <a:defRPr/>
            </a:pPr>
            <a:fld id="{2252C86A-56CA-C846-AB85-01C4489D8FB7}" type="slidenum">
              <a:rPr lang="en-US"/>
              <a:pPr>
                <a:defRPr/>
              </a:pPr>
              <a:t>‹#›</a:t>
            </a:fld>
            <a:endParaRPr lang="en-US"/>
          </a:p>
        </p:txBody>
      </p:sp>
    </p:spTree>
    <p:extLst>
      <p:ext uri="{BB962C8B-B14F-4D97-AF65-F5344CB8AC3E}">
        <p14:creationId xmlns:p14="http://schemas.microsoft.com/office/powerpoint/2010/main" val="2644605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amp; Caption">
    <p:spTree>
      <p:nvGrpSpPr>
        <p:cNvPr id="1" name=""/>
        <p:cNvGrpSpPr/>
        <p:nvPr/>
      </p:nvGrpSpPr>
      <p:grpSpPr>
        <a:xfrm>
          <a:off x="0" y="0"/>
          <a:ext cx="0" cy="0"/>
          <a:chOff x="0" y="0"/>
          <a:chExt cx="0" cy="0"/>
        </a:xfrm>
      </p:grpSpPr>
      <p:sp>
        <p:nvSpPr>
          <p:cNvPr id="13" name="Text Placeholder 3"/>
          <p:cNvSpPr>
            <a:spLocks noGrp="1"/>
          </p:cNvSpPr>
          <p:nvPr>
            <p:ph type="body" sz="half" idx="12"/>
          </p:nvPr>
        </p:nvSpPr>
        <p:spPr>
          <a:xfrm>
            <a:off x="229365" y="4765101"/>
            <a:ext cx="4251960"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3"/>
          <p:cNvSpPr>
            <a:spLocks noGrp="1"/>
          </p:cNvSpPr>
          <p:nvPr>
            <p:ph type="body" sz="half" idx="13"/>
          </p:nvPr>
        </p:nvSpPr>
        <p:spPr>
          <a:xfrm>
            <a:off x="4654550" y="4765101"/>
            <a:ext cx="4260850" cy="1265812"/>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Content Placeholder 2"/>
          <p:cNvSpPr>
            <a:spLocks noGrp="1"/>
          </p:cNvSpPr>
          <p:nvPr>
            <p:ph sz="half" idx="17"/>
          </p:nvPr>
        </p:nvSpPr>
        <p:spPr>
          <a:xfrm>
            <a:off x="228601" y="1043694"/>
            <a:ext cx="4251324" cy="3568701"/>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8"/>
          </p:nvPr>
        </p:nvSpPr>
        <p:spPr>
          <a:xfrm>
            <a:off x="4654550" y="1043694"/>
            <a:ext cx="4260851" cy="3568701"/>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3087"/>
                </a:solidFill>
              </a:defRPr>
            </a:lvl1pPr>
          </a:lstStyle>
          <a:p>
            <a:r>
              <a:rPr lang="en-US"/>
              <a:t>Click to edit Master title style</a:t>
            </a:r>
            <a:endParaRPr lang="en-US" dirty="0"/>
          </a:p>
        </p:txBody>
      </p:sp>
      <p:sp>
        <p:nvSpPr>
          <p:cNvPr id="7" name="Date Placeholder 3"/>
          <p:cNvSpPr>
            <a:spLocks noGrp="1"/>
          </p:cNvSpPr>
          <p:nvPr>
            <p:ph type="dt" sz="half" idx="19"/>
          </p:nvPr>
        </p:nvSpPr>
        <p:spPr/>
        <p:txBody>
          <a:bodyPr/>
          <a:lstStyle>
            <a:lvl1pPr>
              <a:defRPr/>
            </a:lvl1pPr>
          </a:lstStyle>
          <a:p>
            <a:pPr>
              <a:defRPr/>
            </a:pPr>
            <a:r>
              <a:rPr lang="en-US"/>
              <a:t>05/10/2024</a:t>
            </a:r>
          </a:p>
        </p:txBody>
      </p:sp>
      <p:sp>
        <p:nvSpPr>
          <p:cNvPr id="8" name="Footer Placeholder 4"/>
          <p:cNvSpPr>
            <a:spLocks noGrp="1"/>
          </p:cNvSpPr>
          <p:nvPr>
            <p:ph type="ftr" sz="quarter" idx="20"/>
          </p:nvPr>
        </p:nvSpPr>
        <p:spPr/>
        <p:txBody>
          <a:bodyPr/>
          <a:lstStyle>
            <a:lvl1pPr>
              <a:defRPr/>
            </a:lvl1pPr>
          </a:lstStyle>
          <a:p>
            <a:pPr>
              <a:defRPr/>
            </a:pPr>
            <a:r>
              <a:rPr lang="en-US"/>
              <a:t>.                                               Marcela Carena | EWBG</a:t>
            </a:r>
            <a:endParaRPr lang="en-US" b="1"/>
          </a:p>
        </p:txBody>
      </p:sp>
      <p:sp>
        <p:nvSpPr>
          <p:cNvPr id="9" name="Slide Number Placeholder 5"/>
          <p:cNvSpPr>
            <a:spLocks noGrp="1"/>
          </p:cNvSpPr>
          <p:nvPr>
            <p:ph type="sldNum" sz="quarter" idx="21"/>
          </p:nvPr>
        </p:nvSpPr>
        <p:spPr/>
        <p:txBody>
          <a:bodyPr/>
          <a:lstStyle>
            <a:lvl1pPr>
              <a:defRPr/>
            </a:lvl1pPr>
          </a:lstStyle>
          <a:p>
            <a:pPr>
              <a:defRPr/>
            </a:pPr>
            <a:fld id="{27FB4D00-4846-834A-B201-398E01C4393B}" type="slidenum">
              <a:rPr lang="en-US"/>
              <a:pPr>
                <a:defRPr/>
              </a:pPr>
              <a:t>‹#›</a:t>
            </a:fld>
            <a:endParaRPr lang="en-US"/>
          </a:p>
        </p:txBody>
      </p:sp>
    </p:spTree>
    <p:extLst>
      <p:ext uri="{BB962C8B-B14F-4D97-AF65-F5344CB8AC3E}">
        <p14:creationId xmlns:p14="http://schemas.microsoft.com/office/powerpoint/2010/main" val="1177311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1043693"/>
            <a:ext cx="3027894" cy="4994276"/>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469958" y="1043694"/>
            <a:ext cx="5420360" cy="4994275"/>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3087"/>
                </a:solidFill>
              </a:defRPr>
            </a:lvl1pPr>
          </a:lstStyle>
          <a:p>
            <a:r>
              <a:rPr lang="en-US"/>
              <a:t>Click to edit Master title style</a:t>
            </a:r>
            <a:endParaRPr lang="en-US" dirty="0"/>
          </a:p>
        </p:txBody>
      </p:sp>
      <p:sp>
        <p:nvSpPr>
          <p:cNvPr id="5" name="Date Placeholder 3"/>
          <p:cNvSpPr>
            <a:spLocks noGrp="1"/>
          </p:cNvSpPr>
          <p:nvPr>
            <p:ph type="dt" sz="half" idx="16"/>
          </p:nvPr>
        </p:nvSpPr>
        <p:spPr/>
        <p:txBody>
          <a:bodyPr/>
          <a:lstStyle>
            <a:lvl1pPr>
              <a:defRPr/>
            </a:lvl1pPr>
          </a:lstStyle>
          <a:p>
            <a:pPr>
              <a:defRPr/>
            </a:pPr>
            <a:r>
              <a:rPr lang="en-US"/>
              <a:t>05/10/2024</a:t>
            </a:r>
          </a:p>
        </p:txBody>
      </p:sp>
      <p:sp>
        <p:nvSpPr>
          <p:cNvPr id="6" name="Footer Placeholder 4"/>
          <p:cNvSpPr>
            <a:spLocks noGrp="1"/>
          </p:cNvSpPr>
          <p:nvPr>
            <p:ph type="ftr" sz="quarter" idx="17"/>
          </p:nvPr>
        </p:nvSpPr>
        <p:spPr/>
        <p:txBody>
          <a:bodyPr/>
          <a:lstStyle>
            <a:lvl1pPr>
              <a:defRPr/>
            </a:lvl1pPr>
          </a:lstStyle>
          <a:p>
            <a:pPr>
              <a:defRPr/>
            </a:pPr>
            <a:r>
              <a:rPr lang="en-US"/>
              <a:t>.                                               Marcela Carena | EWBG</a:t>
            </a:r>
            <a:endParaRPr lang="en-US" b="1"/>
          </a:p>
        </p:txBody>
      </p:sp>
      <p:sp>
        <p:nvSpPr>
          <p:cNvPr id="7" name="Slide Number Placeholder 5"/>
          <p:cNvSpPr>
            <a:spLocks noGrp="1"/>
          </p:cNvSpPr>
          <p:nvPr>
            <p:ph type="sldNum" sz="quarter" idx="18"/>
          </p:nvPr>
        </p:nvSpPr>
        <p:spPr/>
        <p:txBody>
          <a:bodyPr/>
          <a:lstStyle>
            <a:lvl1pPr>
              <a:defRPr/>
            </a:lvl1pPr>
          </a:lstStyle>
          <a:p>
            <a:pPr>
              <a:defRPr/>
            </a:pPr>
            <a:fld id="{AF0EDA53-C64B-544C-8E70-D55020AEC88C}" type="slidenum">
              <a:rPr lang="en-US"/>
              <a:pPr>
                <a:defRPr/>
              </a:pPr>
              <a:t>‹#›</a:t>
            </a:fld>
            <a:endParaRPr lang="en-US"/>
          </a:p>
        </p:txBody>
      </p:sp>
    </p:spTree>
    <p:extLst>
      <p:ext uri="{BB962C8B-B14F-4D97-AF65-F5344CB8AC3E}">
        <p14:creationId xmlns:p14="http://schemas.microsoft.com/office/powerpoint/2010/main" val="2077811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icture &amp;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24073" y="1043694"/>
            <a:ext cx="8700851" cy="3695054"/>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24073" y="4943005"/>
            <a:ext cx="8700851" cy="1091259"/>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3087"/>
                </a:solidFill>
              </a:defRPr>
            </a:lvl1pPr>
          </a:lstStyle>
          <a:p>
            <a:r>
              <a:rPr lang="en-US"/>
              <a:t>Click to edit Master title style</a:t>
            </a:r>
            <a:endParaRPr lang="en-US" dirty="0"/>
          </a:p>
        </p:txBody>
      </p:sp>
      <p:sp>
        <p:nvSpPr>
          <p:cNvPr id="5" name="Date Placeholder 3"/>
          <p:cNvSpPr>
            <a:spLocks noGrp="1"/>
          </p:cNvSpPr>
          <p:nvPr>
            <p:ph type="dt" sz="half" idx="10"/>
          </p:nvPr>
        </p:nvSpPr>
        <p:spPr/>
        <p:txBody>
          <a:bodyPr/>
          <a:lstStyle>
            <a:lvl1pPr>
              <a:defRPr/>
            </a:lvl1pPr>
          </a:lstStyle>
          <a:p>
            <a:pPr>
              <a:defRPr/>
            </a:pPr>
            <a:r>
              <a:rPr lang="en-US"/>
              <a:t>05/10/2024</a:t>
            </a:r>
          </a:p>
        </p:txBody>
      </p:sp>
      <p:sp>
        <p:nvSpPr>
          <p:cNvPr id="6" name="Footer Placeholder 4"/>
          <p:cNvSpPr>
            <a:spLocks noGrp="1"/>
          </p:cNvSpPr>
          <p:nvPr>
            <p:ph type="ftr" sz="quarter" idx="11"/>
          </p:nvPr>
        </p:nvSpPr>
        <p:spPr/>
        <p:txBody>
          <a:bodyPr/>
          <a:lstStyle>
            <a:lvl1pPr>
              <a:defRPr/>
            </a:lvl1pPr>
          </a:lstStyle>
          <a:p>
            <a:pPr>
              <a:defRPr/>
            </a:pPr>
            <a:r>
              <a:rPr lang="en-US"/>
              <a:t>.                                               Marcela Carena | EWBG</a:t>
            </a:r>
            <a:endParaRPr lang="en-US" b="1"/>
          </a:p>
        </p:txBody>
      </p:sp>
      <p:sp>
        <p:nvSpPr>
          <p:cNvPr id="7" name="Slide Number Placeholder 5"/>
          <p:cNvSpPr>
            <a:spLocks noGrp="1"/>
          </p:cNvSpPr>
          <p:nvPr>
            <p:ph type="sldNum" sz="quarter" idx="12"/>
          </p:nvPr>
        </p:nvSpPr>
        <p:spPr/>
        <p:txBody>
          <a:bodyPr/>
          <a:lstStyle>
            <a:lvl1pPr>
              <a:defRPr/>
            </a:lvl1pPr>
          </a:lstStyle>
          <a:p>
            <a:pPr>
              <a:defRPr/>
            </a:pPr>
            <a:fld id="{034C6486-6164-664E-97EC-72B8A5EB0B60}" type="slidenum">
              <a:rPr lang="en-US"/>
              <a:pPr>
                <a:defRPr/>
              </a:pPr>
              <a:t>‹#›</a:t>
            </a:fld>
            <a:endParaRPr lang="en-US"/>
          </a:p>
        </p:txBody>
      </p:sp>
    </p:spTree>
    <p:extLst>
      <p:ext uri="{BB962C8B-B14F-4D97-AF65-F5344CB8AC3E}">
        <p14:creationId xmlns:p14="http://schemas.microsoft.com/office/powerpoint/2010/main" val="256958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Footer Only: Title &amp; Content">
    <p:spTree>
      <p:nvGrpSpPr>
        <p:cNvPr id="1" name=""/>
        <p:cNvGrpSpPr/>
        <p:nvPr/>
      </p:nvGrpSpPr>
      <p:grpSpPr>
        <a:xfrm>
          <a:off x="0" y="0"/>
          <a:ext cx="0" cy="0"/>
          <a:chOff x="0" y="0"/>
          <a:chExt cx="0" cy="0"/>
        </a:xfrm>
      </p:grpSpPr>
      <p:sp>
        <p:nvSpPr>
          <p:cNvPr id="6"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3087"/>
                </a:solidFill>
              </a:defRPr>
            </a:lvl1pPr>
          </a:lstStyle>
          <a:p>
            <a:r>
              <a:rPr lang="en-US" dirty="0"/>
              <a:t>Click to edit Master title style</a:t>
            </a:r>
          </a:p>
        </p:txBody>
      </p:sp>
      <p:sp>
        <p:nvSpPr>
          <p:cNvPr id="7" name="Content Placeholder 2"/>
          <p:cNvSpPr>
            <a:spLocks noGrp="1"/>
          </p:cNvSpPr>
          <p:nvPr>
            <p:ph idx="1"/>
          </p:nvPr>
        </p:nvSpPr>
        <p:spPr>
          <a:xfrm>
            <a:off x="228600" y="1043046"/>
            <a:ext cx="8672513" cy="4987867"/>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ln/>
        </p:spPr>
        <p:txBody>
          <a:bodyPr/>
          <a:lstStyle>
            <a:lvl1pPr>
              <a:defRPr/>
            </a:lvl1pPr>
          </a:lstStyle>
          <a:p>
            <a:pPr>
              <a:defRPr/>
            </a:pPr>
            <a:r>
              <a:rPr lang="en-US"/>
              <a:t>05/10/2024</a:t>
            </a:r>
          </a:p>
        </p:txBody>
      </p:sp>
      <p:sp>
        <p:nvSpPr>
          <p:cNvPr id="5" name="Footer Placeholder 4"/>
          <p:cNvSpPr>
            <a:spLocks noGrp="1"/>
          </p:cNvSpPr>
          <p:nvPr>
            <p:ph type="ftr" sz="quarter" idx="11"/>
          </p:nvPr>
        </p:nvSpPr>
        <p:spPr>
          <a:ln/>
        </p:spPr>
        <p:txBody>
          <a:bodyPr/>
          <a:lstStyle>
            <a:lvl1pPr>
              <a:defRPr/>
            </a:lvl1pPr>
          </a:lstStyle>
          <a:p>
            <a:pPr>
              <a:defRPr/>
            </a:pPr>
            <a:r>
              <a:rPr lang="en-US"/>
              <a:t>.                                               Marcela Carena | EWBG</a:t>
            </a:r>
            <a:endParaRPr lang="en-US" b="1"/>
          </a:p>
        </p:txBody>
      </p:sp>
      <p:sp>
        <p:nvSpPr>
          <p:cNvPr id="8" name="Slide Number Placeholder 5"/>
          <p:cNvSpPr>
            <a:spLocks noGrp="1"/>
          </p:cNvSpPr>
          <p:nvPr>
            <p:ph type="sldNum" sz="quarter" idx="12"/>
          </p:nvPr>
        </p:nvSpPr>
        <p:spPr>
          <a:ln/>
        </p:spPr>
        <p:txBody>
          <a:bodyPr/>
          <a:lstStyle>
            <a:lvl1pPr>
              <a:defRPr/>
            </a:lvl1pPr>
          </a:lstStyle>
          <a:p>
            <a:pPr>
              <a:defRPr/>
            </a:pPr>
            <a:fld id="{666F6DD0-6B70-D447-A3E8-CD6516C88934}" type="slidenum">
              <a:rPr lang="en-US"/>
              <a:pPr>
                <a:defRPr/>
              </a:pPr>
              <a:t>‹#›</a:t>
            </a:fld>
            <a:endParaRPr lang="en-US"/>
          </a:p>
        </p:txBody>
      </p:sp>
    </p:spTree>
    <p:extLst>
      <p:ext uri="{BB962C8B-B14F-4D97-AF65-F5344CB8AC3E}">
        <p14:creationId xmlns:p14="http://schemas.microsoft.com/office/powerpoint/2010/main" val="3825221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ooter Only: Blank">
    <p:spTree>
      <p:nvGrpSpPr>
        <p:cNvPr id="1" name=""/>
        <p:cNvGrpSpPr/>
        <p:nvPr/>
      </p:nvGrpSpPr>
      <p:grpSpPr>
        <a:xfrm>
          <a:off x="0" y="0"/>
          <a:ext cx="0" cy="0"/>
          <a:chOff x="0" y="0"/>
          <a:chExt cx="0" cy="0"/>
        </a:xfrm>
      </p:grpSpPr>
      <p:sp>
        <p:nvSpPr>
          <p:cNvPr id="8" name="Content Placeholder 2"/>
          <p:cNvSpPr>
            <a:spLocks noGrp="1"/>
          </p:cNvSpPr>
          <p:nvPr>
            <p:ph sz="half" idx="13"/>
          </p:nvPr>
        </p:nvSpPr>
        <p:spPr>
          <a:xfrm>
            <a:off x="228601" y="361950"/>
            <a:ext cx="8675688" cy="5668963"/>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Date Placeholder 3"/>
          <p:cNvSpPr>
            <a:spLocks noGrp="1"/>
          </p:cNvSpPr>
          <p:nvPr>
            <p:ph type="dt" sz="half" idx="14"/>
          </p:nvPr>
        </p:nvSpPr>
        <p:spPr>
          <a:ln/>
        </p:spPr>
        <p:txBody>
          <a:bodyPr/>
          <a:lstStyle>
            <a:lvl1pPr>
              <a:defRPr/>
            </a:lvl1pPr>
          </a:lstStyle>
          <a:p>
            <a:pPr>
              <a:defRPr/>
            </a:pPr>
            <a:r>
              <a:rPr lang="en-US"/>
              <a:t>05/10/2024</a:t>
            </a:r>
          </a:p>
        </p:txBody>
      </p:sp>
      <p:sp>
        <p:nvSpPr>
          <p:cNvPr id="4" name="Footer Placeholder 4"/>
          <p:cNvSpPr>
            <a:spLocks noGrp="1"/>
          </p:cNvSpPr>
          <p:nvPr>
            <p:ph type="ftr" sz="quarter" idx="15"/>
          </p:nvPr>
        </p:nvSpPr>
        <p:spPr>
          <a:ln/>
        </p:spPr>
        <p:txBody>
          <a:bodyPr/>
          <a:lstStyle>
            <a:lvl1pPr>
              <a:defRPr/>
            </a:lvl1pPr>
          </a:lstStyle>
          <a:p>
            <a:pPr>
              <a:defRPr/>
            </a:pPr>
            <a:r>
              <a:rPr lang="en-US"/>
              <a:t>.                                               Marcela Carena | EWBG</a:t>
            </a:r>
            <a:endParaRPr lang="en-US" b="1"/>
          </a:p>
        </p:txBody>
      </p:sp>
      <p:sp>
        <p:nvSpPr>
          <p:cNvPr id="5" name="Slide Number Placeholder 5"/>
          <p:cNvSpPr>
            <a:spLocks noGrp="1"/>
          </p:cNvSpPr>
          <p:nvPr>
            <p:ph type="sldNum" sz="quarter" idx="16"/>
          </p:nvPr>
        </p:nvSpPr>
        <p:spPr>
          <a:ln/>
        </p:spPr>
        <p:txBody>
          <a:bodyPr/>
          <a:lstStyle>
            <a:lvl1pPr>
              <a:defRPr/>
            </a:lvl1pPr>
          </a:lstStyle>
          <a:p>
            <a:pPr>
              <a:defRPr/>
            </a:pPr>
            <a:fld id="{4307083B-48BB-584A-9E4E-D49295B1CFC6}" type="slidenum">
              <a:rPr lang="en-US"/>
              <a:pPr>
                <a:defRPr/>
              </a:pPr>
              <a:t>‹#›</a:t>
            </a:fld>
            <a:endParaRPr lang="en-US"/>
          </a:p>
        </p:txBody>
      </p:sp>
    </p:spTree>
    <p:extLst>
      <p:ext uri="{BB962C8B-B14F-4D97-AF65-F5344CB8AC3E}">
        <p14:creationId xmlns:p14="http://schemas.microsoft.com/office/powerpoint/2010/main" val="4159288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ooter Only: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361950"/>
            <a:ext cx="8700851" cy="4369742"/>
          </a:xfrm>
          <a:prstGeom prst="rect">
            <a:avLst/>
          </a:prstGeom>
        </p:spPr>
        <p:txBody>
          <a:bodyPr lIns="0" tIns="0" rIns="0" bIns="0" rtlCol="0">
            <a:normAutofit/>
          </a:bodyPr>
          <a:lstStyle>
            <a:lvl1pPr marL="0" indent="0">
              <a:buNone/>
              <a:defRPr sz="16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10" name="Text Placeholder 3"/>
          <p:cNvSpPr>
            <a:spLocks noGrp="1"/>
          </p:cNvSpPr>
          <p:nvPr>
            <p:ph type="body" sz="half" idx="2"/>
          </p:nvPr>
        </p:nvSpPr>
        <p:spPr>
          <a:xfrm>
            <a:off x="224073" y="4943005"/>
            <a:ext cx="8700851" cy="1091259"/>
          </a:xfrm>
          <a:prstGeom prst="rect">
            <a:avLst/>
          </a:prstGeom>
        </p:spPr>
        <p:txBody>
          <a:bodyPr lIns="0" tIns="0" rIns="0" bIns="0"/>
          <a:lstStyle>
            <a:lvl1pPr marL="0" indent="0">
              <a:buNone/>
              <a:defRPr sz="2000">
                <a:solidFill>
                  <a:srgbClr val="50505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4" name="Date Placeholder 3"/>
          <p:cNvSpPr>
            <a:spLocks noGrp="1"/>
          </p:cNvSpPr>
          <p:nvPr>
            <p:ph type="dt" sz="half" idx="14"/>
          </p:nvPr>
        </p:nvSpPr>
        <p:spPr>
          <a:ln/>
        </p:spPr>
        <p:txBody>
          <a:bodyPr/>
          <a:lstStyle>
            <a:lvl1pPr>
              <a:defRPr/>
            </a:lvl1pPr>
          </a:lstStyle>
          <a:p>
            <a:pPr>
              <a:defRPr/>
            </a:pPr>
            <a:r>
              <a:rPr lang="en-US"/>
              <a:t>05/10/2024</a:t>
            </a:r>
          </a:p>
        </p:txBody>
      </p:sp>
      <p:sp>
        <p:nvSpPr>
          <p:cNvPr id="5" name="Footer Placeholder 4"/>
          <p:cNvSpPr>
            <a:spLocks noGrp="1"/>
          </p:cNvSpPr>
          <p:nvPr>
            <p:ph type="ftr" sz="quarter" idx="15"/>
          </p:nvPr>
        </p:nvSpPr>
        <p:spPr>
          <a:ln/>
        </p:spPr>
        <p:txBody>
          <a:bodyPr/>
          <a:lstStyle>
            <a:lvl1pPr>
              <a:defRPr/>
            </a:lvl1pPr>
          </a:lstStyle>
          <a:p>
            <a:pPr>
              <a:defRPr/>
            </a:pPr>
            <a:r>
              <a:rPr lang="en-US"/>
              <a:t>.                                               Marcela Carena | EWBG</a:t>
            </a:r>
            <a:endParaRPr lang="en-US" b="1"/>
          </a:p>
        </p:txBody>
      </p:sp>
      <p:sp>
        <p:nvSpPr>
          <p:cNvPr id="6" name="Slide Number Placeholder 5"/>
          <p:cNvSpPr>
            <a:spLocks noGrp="1"/>
          </p:cNvSpPr>
          <p:nvPr>
            <p:ph type="sldNum" sz="quarter" idx="16"/>
          </p:nvPr>
        </p:nvSpPr>
        <p:spPr>
          <a:ln/>
        </p:spPr>
        <p:txBody>
          <a:bodyPr/>
          <a:lstStyle>
            <a:lvl1pPr>
              <a:defRPr/>
            </a:lvl1pPr>
          </a:lstStyle>
          <a:p>
            <a:pPr>
              <a:defRPr/>
            </a:pPr>
            <a:fld id="{B72D33B7-A986-FD47-BE3B-EA4C5A224BF2}" type="slidenum">
              <a:rPr lang="en-US"/>
              <a:pPr>
                <a:defRPr/>
              </a:pPr>
              <a:t>‹#›</a:t>
            </a:fld>
            <a:endParaRPr lang="en-US"/>
          </a:p>
        </p:txBody>
      </p:sp>
    </p:spTree>
    <p:extLst>
      <p:ext uri="{BB962C8B-B14F-4D97-AF65-F5344CB8AC3E}">
        <p14:creationId xmlns:p14="http://schemas.microsoft.com/office/powerpoint/2010/main" val="416140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Title &amp; Content">
    <p:spTree>
      <p:nvGrpSpPr>
        <p:cNvPr id="1" name=""/>
        <p:cNvGrpSpPr/>
        <p:nvPr/>
      </p:nvGrpSpPr>
      <p:grpSpPr>
        <a:xfrm>
          <a:off x="0" y="0"/>
          <a:ext cx="0" cy="0"/>
          <a:chOff x="0" y="0"/>
          <a:chExt cx="0" cy="0"/>
        </a:xfrm>
      </p:grpSpPr>
      <p:sp>
        <p:nvSpPr>
          <p:cNvPr id="6" name="Title 1"/>
          <p:cNvSpPr>
            <a:spLocks noGrp="1"/>
          </p:cNvSpPr>
          <p:nvPr>
            <p:ph type="title"/>
          </p:nvPr>
        </p:nvSpPr>
        <p:spPr>
          <a:xfrm>
            <a:off x="228600" y="103664"/>
            <a:ext cx="8686800" cy="641739"/>
          </a:xfrm>
          <a:prstGeom prst="rect">
            <a:avLst/>
          </a:prstGeom>
        </p:spPr>
        <p:txBody>
          <a:bodyPr lIns="0" tIns="0" rIns="0" bIns="0" anchor="b" anchorCtr="0"/>
          <a:lstStyle>
            <a:lvl1pPr>
              <a:defRPr sz="2400">
                <a:solidFill>
                  <a:srgbClr val="003087"/>
                </a:solidFill>
              </a:defRPr>
            </a:lvl1pPr>
          </a:lstStyle>
          <a:p>
            <a:r>
              <a:rPr lang="en-US" dirty="0"/>
              <a:t>Click to edit Master title style</a:t>
            </a:r>
          </a:p>
        </p:txBody>
      </p:sp>
      <p:sp>
        <p:nvSpPr>
          <p:cNvPr id="7" name="Content Placeholder 2"/>
          <p:cNvSpPr>
            <a:spLocks noGrp="1"/>
          </p:cNvSpPr>
          <p:nvPr>
            <p:ph idx="1"/>
          </p:nvPr>
        </p:nvSpPr>
        <p:spPr>
          <a:xfrm>
            <a:off x="228600" y="1043046"/>
            <a:ext cx="8672513" cy="4987867"/>
          </a:xfrm>
          <a:prstGeom prst="rect">
            <a:avLst/>
          </a:prstGeom>
        </p:spPr>
        <p:txBody>
          <a:bodyPr lIns="0" tIns="0" rIns="0" bIns="0"/>
          <a:lstStyle>
            <a:lvl1pPr>
              <a:defRPr sz="2400">
                <a:solidFill>
                  <a:srgbClr val="505050"/>
                </a:solidFill>
              </a:defRPr>
            </a:lvl1pPr>
            <a:lvl2pPr>
              <a:defRPr sz="2200">
                <a:solidFill>
                  <a:srgbClr val="505050"/>
                </a:solidFill>
              </a:defRPr>
            </a:lvl2pPr>
            <a:lvl3pPr>
              <a:defRPr sz="2000">
                <a:solidFill>
                  <a:srgbClr val="505050"/>
                </a:solidFill>
              </a:defRPr>
            </a:lvl3pPr>
            <a:lvl4pPr>
              <a:defRPr sz="1800">
                <a:solidFill>
                  <a:srgbClr val="505050"/>
                </a:solidFill>
              </a:defRPr>
            </a:lvl4pPr>
            <a:lvl5pPr marL="2057400" indent="-228600">
              <a:buFont typeface="Arial"/>
              <a:buChar char="•"/>
              <a:defRPr sz="1800">
                <a:solidFill>
                  <a:srgbClr val="50505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ln/>
        </p:spPr>
        <p:txBody>
          <a:bodyPr/>
          <a:lstStyle>
            <a:lvl1pPr>
              <a:defRPr/>
            </a:lvl1pPr>
          </a:lstStyle>
          <a:p>
            <a:pPr>
              <a:defRPr/>
            </a:pPr>
            <a:r>
              <a:rPr lang="en-US"/>
              <a:t>05/10/2024</a:t>
            </a:r>
          </a:p>
        </p:txBody>
      </p:sp>
      <p:sp>
        <p:nvSpPr>
          <p:cNvPr id="5" name="Footer Placeholder 4"/>
          <p:cNvSpPr>
            <a:spLocks noGrp="1"/>
          </p:cNvSpPr>
          <p:nvPr>
            <p:ph type="ftr" sz="quarter" idx="11"/>
          </p:nvPr>
        </p:nvSpPr>
        <p:spPr>
          <a:ln/>
        </p:spPr>
        <p:txBody>
          <a:bodyPr/>
          <a:lstStyle>
            <a:lvl1pPr>
              <a:defRPr/>
            </a:lvl1pPr>
          </a:lstStyle>
          <a:p>
            <a:pPr>
              <a:defRPr/>
            </a:pPr>
            <a:r>
              <a:rPr lang="en-US"/>
              <a:t>.                                               Marcela Carena | EWBG</a:t>
            </a:r>
            <a:endParaRPr lang="en-US" b="1"/>
          </a:p>
        </p:txBody>
      </p:sp>
      <p:sp>
        <p:nvSpPr>
          <p:cNvPr id="8" name="Slide Number Placeholder 5"/>
          <p:cNvSpPr>
            <a:spLocks noGrp="1"/>
          </p:cNvSpPr>
          <p:nvPr>
            <p:ph type="sldNum" sz="quarter" idx="12"/>
          </p:nvPr>
        </p:nvSpPr>
        <p:spPr>
          <a:ln/>
        </p:spPr>
        <p:txBody>
          <a:bodyPr/>
          <a:lstStyle>
            <a:lvl1pPr>
              <a:defRPr/>
            </a:lvl1pPr>
          </a:lstStyle>
          <a:p>
            <a:pPr>
              <a:defRPr/>
            </a:pPr>
            <a:fld id="{666F6DD0-6B70-D447-A3E8-CD6516C88934}" type="slidenum">
              <a:rPr lang="en-US"/>
              <a:pPr>
                <a:defRPr/>
              </a:pPr>
              <a:t>‹#›</a:t>
            </a:fld>
            <a:endParaRPr lang="en-US"/>
          </a:p>
        </p:txBody>
      </p:sp>
    </p:spTree>
    <p:extLst>
      <p:ext uri="{BB962C8B-B14F-4D97-AF65-F5344CB8AC3E}">
        <p14:creationId xmlns:p14="http://schemas.microsoft.com/office/powerpoint/2010/main" val="727836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5.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pic>
        <p:nvPicPr>
          <p:cNvPr id="1026" name="Picture 2" descr="HeaderFooter_041114.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Date Placeholder 3"/>
          <p:cNvSpPr>
            <a:spLocks noGrp="1"/>
          </p:cNvSpPr>
          <p:nvPr>
            <p:ph type="dt" sz="half" idx="2"/>
          </p:nvPr>
        </p:nvSpPr>
        <p:spPr>
          <a:xfrm>
            <a:off x="6459538" y="6515100"/>
            <a:ext cx="1076325" cy="241300"/>
          </a:xfrm>
          <a:prstGeom prst="rect">
            <a:avLst/>
          </a:prstGeom>
        </p:spPr>
        <p:txBody>
          <a:bodyPr lIns="0" tIns="0" rIns="0" bIns="0" anchor="t" anchorCtr="0"/>
          <a:lstStyle>
            <a:lvl1pPr marL="0" algn="r">
              <a:defRPr sz="900">
                <a:solidFill>
                  <a:srgbClr val="003087"/>
                </a:solidFill>
                <a:latin typeface="Helvetica"/>
              </a:defRPr>
            </a:lvl1pPr>
          </a:lstStyle>
          <a:p>
            <a:pPr>
              <a:defRPr/>
            </a:pPr>
            <a:r>
              <a:rPr lang="en-US"/>
              <a:t>05/10/2024</a:t>
            </a:r>
          </a:p>
        </p:txBody>
      </p:sp>
      <p:sp>
        <p:nvSpPr>
          <p:cNvPr id="11" name="Footer Placeholder 4"/>
          <p:cNvSpPr>
            <a:spLocks noGrp="1"/>
          </p:cNvSpPr>
          <p:nvPr>
            <p:ph type="ftr" sz="quarter" idx="3"/>
          </p:nvPr>
        </p:nvSpPr>
        <p:spPr>
          <a:xfrm>
            <a:off x="806450" y="6515100"/>
            <a:ext cx="5373688" cy="241300"/>
          </a:xfrm>
          <a:prstGeom prst="rect">
            <a:avLst/>
          </a:prstGeom>
        </p:spPr>
        <p:txBody>
          <a:bodyPr lIns="0" tIns="0" rIns="0" bIns="0" anchor="t" anchorCtr="0"/>
          <a:lstStyle>
            <a:lvl1pPr marL="0" algn="l">
              <a:defRPr sz="900">
                <a:solidFill>
                  <a:srgbClr val="003087"/>
                </a:solidFill>
                <a:latin typeface="Helvetica"/>
              </a:defRPr>
            </a:lvl1pPr>
          </a:lstStyle>
          <a:p>
            <a:pPr>
              <a:defRPr/>
            </a:pPr>
            <a:r>
              <a:rPr lang="en-US"/>
              <a:t>.                                               Marcela Carena | EWBG</a:t>
            </a:r>
            <a:endParaRPr lang="en-US" b="1"/>
          </a:p>
        </p:txBody>
      </p:sp>
      <p:sp>
        <p:nvSpPr>
          <p:cNvPr id="13" name="Slide Number Placeholder 5"/>
          <p:cNvSpPr>
            <a:spLocks noGrp="1"/>
          </p:cNvSpPr>
          <p:nvPr>
            <p:ph type="sldNum" sz="quarter" idx="4"/>
          </p:nvPr>
        </p:nvSpPr>
        <p:spPr>
          <a:xfrm>
            <a:off x="228600" y="6515100"/>
            <a:ext cx="447675" cy="241300"/>
          </a:xfrm>
          <a:prstGeom prst="rect">
            <a:avLst/>
          </a:prstGeom>
        </p:spPr>
        <p:txBody>
          <a:bodyPr lIns="0" tIns="0" rIns="0" bIns="0" anchor="t" anchorCtr="0"/>
          <a:lstStyle>
            <a:lvl1pPr marL="0" algn="l">
              <a:defRPr sz="900">
                <a:solidFill>
                  <a:srgbClr val="003087"/>
                </a:solidFill>
                <a:latin typeface="Helvetica"/>
              </a:defRPr>
            </a:lvl1pPr>
          </a:lstStyle>
          <a:p>
            <a:pPr>
              <a:defRPr/>
            </a:pPr>
            <a:fld id="{E74C2F0E-73DD-1B4D-B2FA-F47DF889B91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64" r:id="rId1"/>
    <p:sldLayoutId id="2147484065" r:id="rId2"/>
    <p:sldLayoutId id="2147484057" r:id="rId3"/>
    <p:sldLayoutId id="2147484058" r:id="rId4"/>
    <p:sldLayoutId id="2147484059" r:id="rId5"/>
    <p:sldLayoutId id="2147484066" r:id="rId6"/>
  </p:sldLayoutIdLst>
  <p:hf hdr="0"/>
  <p:txStyles>
    <p:titleStyle>
      <a:lvl1pPr algn="l" defTabSz="457200" rtl="0" eaLnBrk="1" fontAlgn="base" hangingPunct="1">
        <a:spcBef>
          <a:spcPct val="0"/>
        </a:spcBef>
        <a:spcAft>
          <a:spcPct val="0"/>
        </a:spcAft>
        <a:defRPr sz="1700" b="1" kern="1200">
          <a:solidFill>
            <a:srgbClr val="074184"/>
          </a:solidFill>
          <a:latin typeface="Helvetica"/>
          <a:ea typeface="ＭＳ Ｐゴシック" charset="0"/>
          <a:cs typeface="ＭＳ Ｐゴシック" charset="0"/>
        </a:defRPr>
      </a:lvl1pPr>
      <a:lvl2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2pPr>
      <a:lvl3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3pPr>
      <a:lvl4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4pPr>
      <a:lvl5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595959"/>
          </a:solidFill>
          <a:latin typeface="Helvetica"/>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595959"/>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595959"/>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595959"/>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595959"/>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pic>
        <p:nvPicPr>
          <p:cNvPr id="7170" name="Picture 1" descr="Footer_041114.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218" name="Date Placeholder 3"/>
          <p:cNvSpPr>
            <a:spLocks noGrp="1"/>
          </p:cNvSpPr>
          <p:nvPr>
            <p:ph type="dt" sz="half" idx="2"/>
          </p:nvPr>
        </p:nvSpPr>
        <p:spPr bwMode="auto">
          <a:xfrm>
            <a:off x="6450013" y="6515100"/>
            <a:ext cx="1076325" cy="2413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r" defTabSz="914400">
              <a:defRPr sz="900">
                <a:solidFill>
                  <a:srgbClr val="003087"/>
                </a:solidFill>
                <a:latin typeface="Helvetica" charset="0"/>
                <a:cs typeface="Helvetica" charset="0"/>
              </a:defRPr>
            </a:lvl1pPr>
          </a:lstStyle>
          <a:p>
            <a:pPr>
              <a:defRPr/>
            </a:pPr>
            <a:r>
              <a:rPr lang="en-US"/>
              <a:t>05/10/2024</a:t>
            </a:r>
          </a:p>
        </p:txBody>
      </p:sp>
      <p:sp>
        <p:nvSpPr>
          <p:cNvPr id="9219" name="Footer Placeholder 4"/>
          <p:cNvSpPr>
            <a:spLocks noGrp="1"/>
          </p:cNvSpPr>
          <p:nvPr>
            <p:ph type="ftr" sz="quarter" idx="3"/>
          </p:nvPr>
        </p:nvSpPr>
        <p:spPr bwMode="auto">
          <a:xfrm>
            <a:off x="806450" y="6515100"/>
            <a:ext cx="5373688" cy="2413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defTabSz="914400">
              <a:defRPr sz="900">
                <a:solidFill>
                  <a:srgbClr val="003087"/>
                </a:solidFill>
                <a:latin typeface="Helvetica" charset="0"/>
              </a:defRPr>
            </a:lvl1pPr>
          </a:lstStyle>
          <a:p>
            <a:pPr>
              <a:defRPr/>
            </a:pPr>
            <a:r>
              <a:rPr lang="en-US"/>
              <a:t>.                                               Marcela Carena | EWBG</a:t>
            </a:r>
            <a:endParaRPr lang="en-US" b="1"/>
          </a:p>
        </p:txBody>
      </p:sp>
      <p:sp>
        <p:nvSpPr>
          <p:cNvPr id="9220" name="Slide Number Placeholder 5"/>
          <p:cNvSpPr>
            <a:spLocks noGrp="1"/>
          </p:cNvSpPr>
          <p:nvPr>
            <p:ph type="sldNum" sz="quarter" idx="4"/>
          </p:nvPr>
        </p:nvSpPr>
        <p:spPr bwMode="auto">
          <a:xfrm>
            <a:off x="228600" y="6515100"/>
            <a:ext cx="447675" cy="2413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defTabSz="914400">
              <a:defRPr sz="900">
                <a:solidFill>
                  <a:srgbClr val="003087"/>
                </a:solidFill>
                <a:latin typeface="Helvetica" charset="0"/>
              </a:defRPr>
            </a:lvl1pPr>
          </a:lstStyle>
          <a:p>
            <a:pPr>
              <a:defRPr/>
            </a:pPr>
            <a:fld id="{1D43C5F0-B32F-6748-AD43-433EB617599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60" r:id="rId1"/>
    <p:sldLayoutId id="2147484061" r:id="rId2"/>
    <p:sldLayoutId id="2147484062" r:id="rId3"/>
    <p:sldLayoutId id="2147484063" r:id="rId4"/>
    <p:sldLayoutId id="2147484067" r:id="rId5"/>
  </p:sldLayoutIdLst>
  <p:hf hdr="0"/>
  <p:txStyles>
    <p:titleStyle>
      <a:lvl1pPr algn="l" defTabSz="457200" rtl="0" eaLnBrk="0" fontAlgn="base" hangingPunct="0">
        <a:spcBef>
          <a:spcPct val="0"/>
        </a:spcBef>
        <a:spcAft>
          <a:spcPct val="0"/>
        </a:spcAft>
        <a:defRPr sz="1700" b="1" kern="1200">
          <a:solidFill>
            <a:srgbClr val="2E5286"/>
          </a:solidFill>
          <a:latin typeface="Helvetica"/>
          <a:ea typeface="ＭＳ Ｐゴシック" charset="0"/>
          <a:cs typeface="ＭＳ Ｐゴシック" charset="0"/>
        </a:defRPr>
      </a:lvl1pPr>
      <a:lvl2pPr algn="l" defTabSz="457200" rtl="0" eaLnBrk="0" fontAlgn="base" hangingPunct="0">
        <a:spcBef>
          <a:spcPct val="0"/>
        </a:spcBef>
        <a:spcAft>
          <a:spcPct val="0"/>
        </a:spcAft>
        <a:defRPr sz="1700" b="1">
          <a:solidFill>
            <a:srgbClr val="2E5286"/>
          </a:solidFill>
          <a:latin typeface="Helvetica" charset="0"/>
          <a:ea typeface="ＭＳ Ｐゴシック" charset="0"/>
          <a:cs typeface="ＭＳ Ｐゴシック" charset="0"/>
        </a:defRPr>
      </a:lvl2pPr>
      <a:lvl3pPr algn="l" defTabSz="457200" rtl="0" eaLnBrk="0" fontAlgn="base" hangingPunct="0">
        <a:spcBef>
          <a:spcPct val="0"/>
        </a:spcBef>
        <a:spcAft>
          <a:spcPct val="0"/>
        </a:spcAft>
        <a:defRPr sz="1700" b="1">
          <a:solidFill>
            <a:srgbClr val="2E5286"/>
          </a:solidFill>
          <a:latin typeface="Helvetica" charset="0"/>
          <a:ea typeface="ＭＳ Ｐゴシック" charset="0"/>
          <a:cs typeface="ＭＳ Ｐゴシック" charset="0"/>
        </a:defRPr>
      </a:lvl3pPr>
      <a:lvl4pPr algn="l" defTabSz="457200" rtl="0" eaLnBrk="0" fontAlgn="base" hangingPunct="0">
        <a:spcBef>
          <a:spcPct val="0"/>
        </a:spcBef>
        <a:spcAft>
          <a:spcPct val="0"/>
        </a:spcAft>
        <a:defRPr sz="1700" b="1">
          <a:solidFill>
            <a:srgbClr val="2E5286"/>
          </a:solidFill>
          <a:latin typeface="Helvetica" charset="0"/>
          <a:ea typeface="ＭＳ Ｐゴシック" charset="0"/>
          <a:cs typeface="ＭＳ Ｐゴシック" charset="0"/>
        </a:defRPr>
      </a:lvl4pPr>
      <a:lvl5pPr algn="l" defTabSz="457200" rtl="0" eaLnBrk="0" fontAlgn="base" hangingPunct="0">
        <a:spcBef>
          <a:spcPct val="0"/>
        </a:spcBef>
        <a:spcAft>
          <a:spcPct val="0"/>
        </a:spcAft>
        <a:defRPr sz="1700" b="1">
          <a:solidFill>
            <a:srgbClr val="2E5286"/>
          </a:solidFill>
          <a:latin typeface="Helvetica" charset="0"/>
          <a:ea typeface="ＭＳ Ｐゴシック" charset="0"/>
          <a:cs typeface="ＭＳ Ｐゴシック" charset="0"/>
        </a:defRPr>
      </a:lvl5pPr>
      <a:lvl6pPr marL="4572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fontAlgn="base">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kern="1200">
          <a:solidFill>
            <a:srgbClr val="7F7F7F"/>
          </a:solidFill>
          <a:latin typeface="Helvetica"/>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0" fontAlgn="base" hangingPunct="0">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0" fontAlgn="base" hangingPunct="0">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0" fontAlgn="base" hangingPunct="0">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7.tiff"/></Relationships>
</file>

<file path=ppt/slides/_rels/slide10.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image" Target="../media/image7.tiff"/><Relationship Id="rId7" Type="http://schemas.openxmlformats.org/officeDocument/2006/relationships/image" Target="../media/image31.emf"/><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25.emf"/><Relationship Id="rId11" Type="http://schemas.openxmlformats.org/officeDocument/2006/relationships/image" Target="../media/image26.emf"/><Relationship Id="rId5" Type="http://schemas.openxmlformats.org/officeDocument/2006/relationships/image" Target="../media/image30.emf"/><Relationship Id="rId10" Type="http://schemas.openxmlformats.org/officeDocument/2006/relationships/image" Target="../media/image27.emf"/><Relationship Id="rId4" Type="http://schemas.openxmlformats.org/officeDocument/2006/relationships/image" Target="../media/image29.emf"/><Relationship Id="rId9" Type="http://schemas.openxmlformats.org/officeDocument/2006/relationships/image" Target="../media/image32.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image" Target="../media/image7.tiff"/><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image" Target="../media/image22.emf"/><Relationship Id="rId5" Type="http://schemas.openxmlformats.org/officeDocument/2006/relationships/oleObject" Target="../embeddings/oleObject5.bin"/><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8" Type="http://schemas.openxmlformats.org/officeDocument/2006/relationships/image" Target="../media/image39.emf"/><Relationship Id="rId3" Type="http://schemas.openxmlformats.org/officeDocument/2006/relationships/image" Target="../media/image34.emf"/><Relationship Id="rId7" Type="http://schemas.openxmlformats.org/officeDocument/2006/relationships/image" Target="../media/image38.emf"/><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image" Target="../media/image37.emf"/><Relationship Id="rId5" Type="http://schemas.openxmlformats.org/officeDocument/2006/relationships/image" Target="../media/image36.emf"/><Relationship Id="rId4" Type="http://schemas.openxmlformats.org/officeDocument/2006/relationships/image" Target="../media/image35.emf"/><Relationship Id="rId9" Type="http://schemas.openxmlformats.org/officeDocument/2006/relationships/image" Target="../media/image7.tiff"/></Relationships>
</file>

<file path=ppt/slides/_rels/slide13.xml.rels><?xml version="1.0" encoding="UTF-8" standalone="yes"?>
<Relationships xmlns="http://schemas.openxmlformats.org/package/2006/relationships"><Relationship Id="rId8" Type="http://schemas.openxmlformats.org/officeDocument/2006/relationships/image" Target="../media/image7.tiff"/><Relationship Id="rId3" Type="http://schemas.openxmlformats.org/officeDocument/2006/relationships/image" Target="../media/image40.emf"/><Relationship Id="rId7"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11.xml"/><Relationship Id="rId6" Type="http://schemas.openxmlformats.org/officeDocument/2006/relationships/image" Target="../media/image42.emf"/><Relationship Id="rId5" Type="http://schemas.openxmlformats.org/officeDocument/2006/relationships/image" Target="../media/image41.emf"/><Relationship Id="rId4" Type="http://schemas.openxmlformats.org/officeDocument/2006/relationships/oleObject" Target="../embeddings/oleObject6.bin"/></Relationships>
</file>

<file path=ppt/slides/_rels/slide14.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8" Type="http://schemas.openxmlformats.org/officeDocument/2006/relationships/image" Target="../media/image48.emf"/><Relationship Id="rId13" Type="http://schemas.openxmlformats.org/officeDocument/2006/relationships/image" Target="../media/image52.png"/><Relationship Id="rId3" Type="http://schemas.openxmlformats.org/officeDocument/2006/relationships/image" Target="../media/image43.emf"/><Relationship Id="rId7" Type="http://schemas.openxmlformats.org/officeDocument/2006/relationships/image" Target="../media/image47.emf"/><Relationship Id="rId12" Type="http://schemas.openxmlformats.org/officeDocument/2006/relationships/image" Target="../media/image51.png"/><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image" Target="../media/image46.emf"/><Relationship Id="rId11" Type="http://schemas.openxmlformats.org/officeDocument/2006/relationships/image" Target="../media/image50.png"/><Relationship Id="rId5" Type="http://schemas.openxmlformats.org/officeDocument/2006/relationships/image" Target="../media/image45.emf"/><Relationship Id="rId10" Type="http://schemas.openxmlformats.org/officeDocument/2006/relationships/image" Target="../media/image7.tiff"/><Relationship Id="rId4" Type="http://schemas.openxmlformats.org/officeDocument/2006/relationships/image" Target="../media/image44.emf"/><Relationship Id="rId9"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image" Target="../media/image53.emf"/><Relationship Id="rId7" Type="http://schemas.openxmlformats.org/officeDocument/2006/relationships/image" Target="../media/image7.tiff"/><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8.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image" Target="../media/image59.png"/><Relationship Id="rId5" Type="http://schemas.openxmlformats.org/officeDocument/2006/relationships/image" Target="../media/image58.emf"/><Relationship Id="rId4" Type="http://schemas.openxmlformats.org/officeDocument/2006/relationships/image" Target="../media/image57.emf"/></Relationships>
</file>

<file path=ppt/slides/_rels/slide19.xml.rels><?xml version="1.0" encoding="UTF-8" standalone="yes"?>
<Relationships xmlns="http://schemas.openxmlformats.org/package/2006/relationships"><Relationship Id="rId8" Type="http://schemas.openxmlformats.org/officeDocument/2006/relationships/image" Target="../media/image64.emf"/><Relationship Id="rId3" Type="http://schemas.openxmlformats.org/officeDocument/2006/relationships/image" Target="../media/image7.tiff"/><Relationship Id="rId7" Type="http://schemas.openxmlformats.org/officeDocument/2006/relationships/image" Target="../media/image63.emf"/><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image" Target="../media/image62.emf"/><Relationship Id="rId5" Type="http://schemas.openxmlformats.org/officeDocument/2006/relationships/image" Target="../media/image61.emf"/><Relationship Id="rId4" Type="http://schemas.openxmlformats.org/officeDocument/2006/relationships/image" Target="../media/image60.emf"/></Relationships>
</file>

<file path=ppt/slides/_rels/slide2.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20.xml"/><Relationship Id="rId1" Type="http://schemas.openxmlformats.org/officeDocument/2006/relationships/slideLayout" Target="../slideLayouts/slideLayout9.xml"/><Relationship Id="rId6" Type="http://schemas.openxmlformats.org/officeDocument/2006/relationships/image" Target="../media/image67.jpeg"/><Relationship Id="rId5" Type="http://schemas.openxmlformats.org/officeDocument/2006/relationships/image" Target="../media/image66.emf"/><Relationship Id="rId4" Type="http://schemas.openxmlformats.org/officeDocument/2006/relationships/image" Target="../media/image65.emf"/></Relationships>
</file>

<file path=ppt/slides/_rels/slide21.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22.xml"/><Relationship Id="rId1" Type="http://schemas.openxmlformats.org/officeDocument/2006/relationships/slideLayout" Target="../slideLayouts/slideLayout11.xml"/><Relationship Id="rId6" Type="http://schemas.openxmlformats.org/officeDocument/2006/relationships/image" Target="../media/image70.emf"/><Relationship Id="rId5" Type="http://schemas.openxmlformats.org/officeDocument/2006/relationships/image" Target="../media/image7.tiff"/><Relationship Id="rId4" Type="http://schemas.openxmlformats.org/officeDocument/2006/relationships/image" Target="../media/image69.emf"/></Relationships>
</file>

<file path=ppt/slides/_rels/slide23.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image" Target="../media/image69.emf"/><Relationship Id="rId5" Type="http://schemas.openxmlformats.org/officeDocument/2006/relationships/image" Target="../media/image68.emf"/><Relationship Id="rId4" Type="http://schemas.openxmlformats.org/officeDocument/2006/relationships/image" Target="../media/image70.emf"/></Relationships>
</file>

<file path=ppt/slides/_rels/slide24.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24.xml"/><Relationship Id="rId1" Type="http://schemas.openxmlformats.org/officeDocument/2006/relationships/slideLayout" Target="../slideLayouts/slideLayout11.xml"/><Relationship Id="rId6" Type="http://schemas.openxmlformats.org/officeDocument/2006/relationships/image" Target="../media/image73.png"/><Relationship Id="rId5" Type="http://schemas.openxmlformats.org/officeDocument/2006/relationships/image" Target="../media/image72.emf"/><Relationship Id="rId4" Type="http://schemas.openxmlformats.org/officeDocument/2006/relationships/image" Target="../media/image71.emf"/></Relationships>
</file>

<file path=ppt/slides/_rels/slide25.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25.xml"/><Relationship Id="rId1" Type="http://schemas.openxmlformats.org/officeDocument/2006/relationships/slideLayout" Target="../slideLayouts/slideLayout11.xml"/><Relationship Id="rId6" Type="http://schemas.openxmlformats.org/officeDocument/2006/relationships/image" Target="../media/image7.tiff"/><Relationship Id="rId5" Type="http://schemas.openxmlformats.org/officeDocument/2006/relationships/image" Target="../media/image74.emf"/><Relationship Id="rId4" Type="http://schemas.openxmlformats.org/officeDocument/2006/relationships/image" Target="../media/image72.emf"/></Relationships>
</file>

<file path=ppt/slides/_rels/slide26.xml.rels><?xml version="1.0" encoding="UTF-8" standalone="yes"?>
<Relationships xmlns="http://schemas.openxmlformats.org/package/2006/relationships"><Relationship Id="rId8" Type="http://schemas.openxmlformats.org/officeDocument/2006/relationships/image" Target="../media/image74.emf"/><Relationship Id="rId3" Type="http://schemas.openxmlformats.org/officeDocument/2006/relationships/image" Target="../media/image75.emf"/><Relationship Id="rId7" Type="http://schemas.openxmlformats.org/officeDocument/2006/relationships/image" Target="../media/image78.emf"/><Relationship Id="rId2" Type="http://schemas.openxmlformats.org/officeDocument/2006/relationships/notesSlide" Target="../notesSlides/notesSlide26.xml"/><Relationship Id="rId1" Type="http://schemas.openxmlformats.org/officeDocument/2006/relationships/slideLayout" Target="../slideLayouts/slideLayout11.xml"/><Relationship Id="rId6" Type="http://schemas.openxmlformats.org/officeDocument/2006/relationships/image" Target="../media/image77.emf"/><Relationship Id="rId5" Type="http://schemas.openxmlformats.org/officeDocument/2006/relationships/image" Target="../media/image7.tiff"/><Relationship Id="rId4" Type="http://schemas.openxmlformats.org/officeDocument/2006/relationships/image" Target="../media/image76.emf"/></Relationships>
</file>

<file path=ppt/slides/_rels/slide27.xml.rels><?xml version="1.0" encoding="UTF-8" standalone="yes"?>
<Relationships xmlns="http://schemas.openxmlformats.org/package/2006/relationships"><Relationship Id="rId8" Type="http://schemas.openxmlformats.org/officeDocument/2006/relationships/image" Target="../media/image83.emf"/><Relationship Id="rId3" Type="http://schemas.openxmlformats.org/officeDocument/2006/relationships/image" Target="../media/image7.tiff"/><Relationship Id="rId7" Type="http://schemas.openxmlformats.org/officeDocument/2006/relationships/image" Target="../media/image82.emf"/><Relationship Id="rId2" Type="http://schemas.openxmlformats.org/officeDocument/2006/relationships/notesSlide" Target="../notesSlides/notesSlide27.xml"/><Relationship Id="rId1" Type="http://schemas.openxmlformats.org/officeDocument/2006/relationships/slideLayout" Target="../slideLayouts/slideLayout9.xml"/><Relationship Id="rId6" Type="http://schemas.openxmlformats.org/officeDocument/2006/relationships/image" Target="../media/image81.emf"/><Relationship Id="rId5" Type="http://schemas.openxmlformats.org/officeDocument/2006/relationships/image" Target="../media/image80.emf"/><Relationship Id="rId4" Type="http://schemas.openxmlformats.org/officeDocument/2006/relationships/image" Target="../media/image79.emf"/></Relationships>
</file>

<file path=ppt/slides/_rels/slide28.xml.rels><?xml version="1.0" encoding="UTF-8" standalone="yes"?>
<Relationships xmlns="http://schemas.openxmlformats.org/package/2006/relationships"><Relationship Id="rId8" Type="http://schemas.openxmlformats.org/officeDocument/2006/relationships/image" Target="../media/image7.tiff"/><Relationship Id="rId3" Type="http://schemas.openxmlformats.org/officeDocument/2006/relationships/image" Target="../media/image84.emf"/><Relationship Id="rId7" Type="http://schemas.openxmlformats.org/officeDocument/2006/relationships/image" Target="../media/image88.emf"/><Relationship Id="rId2" Type="http://schemas.openxmlformats.org/officeDocument/2006/relationships/notesSlide" Target="../notesSlides/notesSlide28.xml"/><Relationship Id="rId1" Type="http://schemas.openxmlformats.org/officeDocument/2006/relationships/slideLayout" Target="../slideLayouts/slideLayout11.xml"/><Relationship Id="rId6" Type="http://schemas.openxmlformats.org/officeDocument/2006/relationships/image" Target="../media/image87.emf"/><Relationship Id="rId5" Type="http://schemas.openxmlformats.org/officeDocument/2006/relationships/image" Target="../media/image86.emf"/><Relationship Id="rId4" Type="http://schemas.openxmlformats.org/officeDocument/2006/relationships/image" Target="../media/image85.emf"/></Relationships>
</file>

<file path=ppt/slides/_rels/slide29.xml.rels><?xml version="1.0" encoding="UTF-8" standalone="yes"?>
<Relationships xmlns="http://schemas.openxmlformats.org/package/2006/relationships"><Relationship Id="rId3" Type="http://schemas.openxmlformats.org/officeDocument/2006/relationships/image" Target="../media/image89.emf"/><Relationship Id="rId2" Type="http://schemas.openxmlformats.org/officeDocument/2006/relationships/notesSlide" Target="../notesSlides/notesSlide29.xml"/><Relationship Id="rId1" Type="http://schemas.openxmlformats.org/officeDocument/2006/relationships/slideLayout" Target="../slideLayouts/slideLayout11.xml"/><Relationship Id="rId4" Type="http://schemas.openxmlformats.org/officeDocument/2006/relationships/image" Target="../media/image7.tiff"/></Relationships>
</file>

<file path=ppt/slides/_rels/slide3.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90.emf"/><Relationship Id="rId7" Type="http://schemas.openxmlformats.org/officeDocument/2006/relationships/image" Target="../media/image7.tiff"/><Relationship Id="rId2" Type="http://schemas.openxmlformats.org/officeDocument/2006/relationships/notesSlide" Target="../notesSlides/notesSlide30.xml"/><Relationship Id="rId1" Type="http://schemas.openxmlformats.org/officeDocument/2006/relationships/slideLayout" Target="../slideLayouts/slideLayout11.xml"/><Relationship Id="rId6" Type="http://schemas.openxmlformats.org/officeDocument/2006/relationships/image" Target="../media/image93.emf"/><Relationship Id="rId5" Type="http://schemas.openxmlformats.org/officeDocument/2006/relationships/image" Target="../media/image92.emf"/><Relationship Id="rId4" Type="http://schemas.openxmlformats.org/officeDocument/2006/relationships/image" Target="../media/image91.emf"/></Relationships>
</file>

<file path=ppt/slides/_rels/slide31.xml.rels><?xml version="1.0" encoding="UTF-8" standalone="yes"?>
<Relationships xmlns="http://schemas.openxmlformats.org/package/2006/relationships"><Relationship Id="rId8" Type="http://schemas.openxmlformats.org/officeDocument/2006/relationships/image" Target="../media/image98.emf"/><Relationship Id="rId3" Type="http://schemas.openxmlformats.org/officeDocument/2006/relationships/image" Target="../media/image94.emf"/><Relationship Id="rId7" Type="http://schemas.openxmlformats.org/officeDocument/2006/relationships/image" Target="../media/image97.emf"/><Relationship Id="rId2" Type="http://schemas.openxmlformats.org/officeDocument/2006/relationships/notesSlide" Target="../notesSlides/notesSlide31.xml"/><Relationship Id="rId1" Type="http://schemas.openxmlformats.org/officeDocument/2006/relationships/slideLayout" Target="../slideLayouts/slideLayout11.xml"/><Relationship Id="rId6" Type="http://schemas.openxmlformats.org/officeDocument/2006/relationships/image" Target="../media/image7.tiff"/><Relationship Id="rId5" Type="http://schemas.openxmlformats.org/officeDocument/2006/relationships/image" Target="../media/image96.jpg"/><Relationship Id="rId4" Type="http://schemas.openxmlformats.org/officeDocument/2006/relationships/image" Target="../media/image95.emf"/></Relationships>
</file>

<file path=ppt/slides/_rels/slide32.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32.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33.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8" Type="http://schemas.openxmlformats.org/officeDocument/2006/relationships/image" Target="../media/image102.emf"/><Relationship Id="rId3" Type="http://schemas.openxmlformats.org/officeDocument/2006/relationships/image" Target="../media/image7.tiff"/><Relationship Id="rId7" Type="http://schemas.openxmlformats.org/officeDocument/2006/relationships/image" Target="../media/image101.emf"/><Relationship Id="rId2" Type="http://schemas.openxmlformats.org/officeDocument/2006/relationships/notesSlide" Target="../notesSlides/notesSlide35.xml"/><Relationship Id="rId1" Type="http://schemas.openxmlformats.org/officeDocument/2006/relationships/slideLayout" Target="../slideLayouts/slideLayout6.xml"/><Relationship Id="rId6" Type="http://schemas.openxmlformats.org/officeDocument/2006/relationships/image" Target="../media/image56.png"/><Relationship Id="rId11" Type="http://schemas.openxmlformats.org/officeDocument/2006/relationships/image" Target="../media/image104.emf"/><Relationship Id="rId5" Type="http://schemas.openxmlformats.org/officeDocument/2006/relationships/image" Target="../media/image100.emf"/><Relationship Id="rId10" Type="http://schemas.openxmlformats.org/officeDocument/2006/relationships/image" Target="../media/image52.png"/><Relationship Id="rId4" Type="http://schemas.openxmlformats.org/officeDocument/2006/relationships/image" Target="../media/image99.emf"/><Relationship Id="rId9" Type="http://schemas.openxmlformats.org/officeDocument/2006/relationships/image" Target="../media/image103.emf"/></Relationships>
</file>

<file path=ppt/slides/_rels/slide36.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105.emf"/><Relationship Id="rId7" Type="http://schemas.openxmlformats.org/officeDocument/2006/relationships/image" Target="../media/image109.emf"/><Relationship Id="rId2" Type="http://schemas.openxmlformats.org/officeDocument/2006/relationships/notesSlide" Target="../notesSlides/notesSlide36.xml"/><Relationship Id="rId1" Type="http://schemas.openxmlformats.org/officeDocument/2006/relationships/slideLayout" Target="../slideLayouts/slideLayout6.xml"/><Relationship Id="rId6" Type="http://schemas.openxmlformats.org/officeDocument/2006/relationships/image" Target="../media/image108.emf"/><Relationship Id="rId5" Type="http://schemas.openxmlformats.org/officeDocument/2006/relationships/image" Target="../media/image107.emf"/><Relationship Id="rId4" Type="http://schemas.openxmlformats.org/officeDocument/2006/relationships/image" Target="../media/image106.png"/><Relationship Id="rId9" Type="http://schemas.openxmlformats.org/officeDocument/2006/relationships/image" Target="../media/image7.tiff"/></Relationships>
</file>

<file path=ppt/slides/_rels/slide37.xml.rels><?xml version="1.0" encoding="UTF-8" standalone="yes"?>
<Relationships xmlns="http://schemas.openxmlformats.org/package/2006/relationships"><Relationship Id="rId8" Type="http://schemas.openxmlformats.org/officeDocument/2006/relationships/image" Target="../media/image115.emf"/><Relationship Id="rId13" Type="http://schemas.openxmlformats.org/officeDocument/2006/relationships/image" Target="../media/image120.emf"/><Relationship Id="rId3" Type="http://schemas.openxmlformats.org/officeDocument/2006/relationships/image" Target="../media/image111.emf"/><Relationship Id="rId7" Type="http://schemas.openxmlformats.org/officeDocument/2006/relationships/image" Target="../media/image114.emf"/><Relationship Id="rId12" Type="http://schemas.openxmlformats.org/officeDocument/2006/relationships/image" Target="../media/image119.emf"/><Relationship Id="rId2" Type="http://schemas.openxmlformats.org/officeDocument/2006/relationships/notesSlide" Target="../notesSlides/notesSlide37.xml"/><Relationship Id="rId16" Type="http://schemas.openxmlformats.org/officeDocument/2006/relationships/image" Target="../media/image7.tiff"/><Relationship Id="rId1" Type="http://schemas.openxmlformats.org/officeDocument/2006/relationships/slideLayout" Target="../slideLayouts/slideLayout11.xml"/><Relationship Id="rId6" Type="http://schemas.openxmlformats.org/officeDocument/2006/relationships/image" Target="../media/image113.emf"/><Relationship Id="rId11" Type="http://schemas.openxmlformats.org/officeDocument/2006/relationships/image" Target="../media/image118.emf"/><Relationship Id="rId5" Type="http://schemas.openxmlformats.org/officeDocument/2006/relationships/image" Target="../media/image77.emf"/><Relationship Id="rId15" Type="http://schemas.openxmlformats.org/officeDocument/2006/relationships/image" Target="../media/image122.emf"/><Relationship Id="rId10" Type="http://schemas.openxmlformats.org/officeDocument/2006/relationships/image" Target="../media/image117.emf"/><Relationship Id="rId4" Type="http://schemas.openxmlformats.org/officeDocument/2006/relationships/image" Target="../media/image112.emf"/><Relationship Id="rId9" Type="http://schemas.openxmlformats.org/officeDocument/2006/relationships/image" Target="../media/image116.emf"/><Relationship Id="rId14" Type="http://schemas.openxmlformats.org/officeDocument/2006/relationships/image" Target="../media/image121.emf"/></Relationships>
</file>

<file path=ppt/slides/_rels/slide38.xml.rels><?xml version="1.0" encoding="UTF-8" standalone="yes"?>
<Relationships xmlns="http://schemas.openxmlformats.org/package/2006/relationships"><Relationship Id="rId3" Type="http://schemas.openxmlformats.org/officeDocument/2006/relationships/image" Target="../media/image76.emf"/><Relationship Id="rId7" Type="http://schemas.openxmlformats.org/officeDocument/2006/relationships/image" Target="../media/image7.tiff"/><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125.emf"/><Relationship Id="rId5" Type="http://schemas.openxmlformats.org/officeDocument/2006/relationships/image" Target="../media/image124.emf"/><Relationship Id="rId4" Type="http://schemas.openxmlformats.org/officeDocument/2006/relationships/image" Target="../media/image123.emf"/></Relationships>
</file>

<file path=ppt/slides/_rels/slide39.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10.png"/><Relationship Id="rId5" Type="http://schemas.openxmlformats.org/officeDocument/2006/relationships/image" Target="../media/image7.tiff"/><Relationship Id="rId4" Type="http://schemas.openxmlformats.org/officeDocument/2006/relationships/image" Target="../media/image9.emf"/></Relationships>
</file>

<file path=ppt/slides/_rels/slide40.xml.rels><?xml version="1.0" encoding="UTF-8" standalone="yes"?>
<Relationships xmlns="http://schemas.openxmlformats.org/package/2006/relationships"><Relationship Id="rId8" Type="http://schemas.openxmlformats.org/officeDocument/2006/relationships/image" Target="../media/image131.png"/><Relationship Id="rId13" Type="http://schemas.openxmlformats.org/officeDocument/2006/relationships/image" Target="../media/image7.tiff"/><Relationship Id="rId3" Type="http://schemas.openxmlformats.org/officeDocument/2006/relationships/image" Target="../media/image126.png"/><Relationship Id="rId7" Type="http://schemas.openxmlformats.org/officeDocument/2006/relationships/image" Target="../media/image130.emf"/><Relationship Id="rId12" Type="http://schemas.openxmlformats.org/officeDocument/2006/relationships/image" Target="../media/image135.emf"/><Relationship Id="rId2" Type="http://schemas.openxmlformats.org/officeDocument/2006/relationships/notesSlide" Target="../notesSlides/notesSlide40.xml"/><Relationship Id="rId1" Type="http://schemas.openxmlformats.org/officeDocument/2006/relationships/slideLayout" Target="../slideLayouts/slideLayout6.xml"/><Relationship Id="rId6" Type="http://schemas.openxmlformats.org/officeDocument/2006/relationships/image" Target="../media/image129.emf"/><Relationship Id="rId11" Type="http://schemas.openxmlformats.org/officeDocument/2006/relationships/image" Target="../media/image134.emf"/><Relationship Id="rId5" Type="http://schemas.openxmlformats.org/officeDocument/2006/relationships/image" Target="../media/image128.emf"/><Relationship Id="rId10" Type="http://schemas.openxmlformats.org/officeDocument/2006/relationships/image" Target="../media/image133.png"/><Relationship Id="rId4" Type="http://schemas.openxmlformats.org/officeDocument/2006/relationships/image" Target="../media/image127.png"/><Relationship Id="rId9" Type="http://schemas.openxmlformats.org/officeDocument/2006/relationships/image" Target="../media/image132.png"/></Relationships>
</file>

<file path=ppt/slides/_rels/slide41.xml.rels><?xml version="1.0" encoding="UTF-8" standalone="yes"?>
<Relationships xmlns="http://schemas.openxmlformats.org/package/2006/relationships"><Relationship Id="rId8" Type="http://schemas.openxmlformats.org/officeDocument/2006/relationships/image" Target="../media/image7.tiff"/><Relationship Id="rId3" Type="http://schemas.openxmlformats.org/officeDocument/2006/relationships/image" Target="../media/image136.png"/><Relationship Id="rId7" Type="http://schemas.openxmlformats.org/officeDocument/2006/relationships/image" Target="../media/image140.png"/><Relationship Id="rId2" Type="http://schemas.openxmlformats.org/officeDocument/2006/relationships/notesSlide" Target="../notesSlides/notesSlide41.xml"/><Relationship Id="rId1" Type="http://schemas.openxmlformats.org/officeDocument/2006/relationships/slideLayout" Target="../slideLayouts/slideLayout6.xml"/><Relationship Id="rId6" Type="http://schemas.openxmlformats.org/officeDocument/2006/relationships/image" Target="../media/image139.png"/><Relationship Id="rId5" Type="http://schemas.openxmlformats.org/officeDocument/2006/relationships/image" Target="../media/image138.emf"/><Relationship Id="rId4" Type="http://schemas.openxmlformats.org/officeDocument/2006/relationships/image" Target="../media/image137.emf"/></Relationships>
</file>

<file path=ppt/slides/_rels/slide5.xml.rels><?xml version="1.0" encoding="UTF-8" standalone="yes"?>
<Relationships xmlns="http://schemas.openxmlformats.org/package/2006/relationships"><Relationship Id="rId8" Type="http://schemas.openxmlformats.org/officeDocument/2006/relationships/image" Target="../media/image7.tiff"/><Relationship Id="rId3" Type="http://schemas.openxmlformats.org/officeDocument/2006/relationships/image" Target="../media/image11.emf"/><Relationship Id="rId7" Type="http://schemas.openxmlformats.org/officeDocument/2006/relationships/image" Target="../media/image14.emf"/><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13.png"/><Relationship Id="rId5" Type="http://schemas.openxmlformats.org/officeDocument/2006/relationships/oleObject" Target="../embeddings/oleObject1.bin"/><Relationship Id="rId4" Type="http://schemas.openxmlformats.org/officeDocument/2006/relationships/image" Target="../media/image12.gif"/><Relationship Id="rId9" Type="http://schemas.openxmlformats.org/officeDocument/2006/relationships/image" Target="../media/image15.emf"/></Relationships>
</file>

<file path=ppt/slides/_rels/slide6.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image" Target="../media/image7.tiff"/><Relationship Id="rId7" Type="http://schemas.openxmlformats.org/officeDocument/2006/relationships/image" Target="../media/image20.emf"/><Relationship Id="rId12" Type="http://schemas.openxmlformats.org/officeDocument/2006/relationships/image" Target="../media/image23.emf"/><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19.emf"/><Relationship Id="rId11" Type="http://schemas.openxmlformats.org/officeDocument/2006/relationships/oleObject" Target="../embeddings/oleObject3.bin"/><Relationship Id="rId5" Type="http://schemas.openxmlformats.org/officeDocument/2006/relationships/image" Target="../media/image18.emf"/><Relationship Id="rId10" Type="http://schemas.openxmlformats.org/officeDocument/2006/relationships/image" Target="../media/image22.emf"/><Relationship Id="rId4" Type="http://schemas.openxmlformats.org/officeDocument/2006/relationships/image" Target="../media/image17.png"/><Relationship Id="rId9"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3" Type="http://schemas.openxmlformats.org/officeDocument/2006/relationships/image" Target="../media/image24.emf"/><Relationship Id="rId7" Type="http://schemas.openxmlformats.org/officeDocument/2006/relationships/image" Target="../media/image7.tiff"/><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s>
</file>

<file path=ppt/slides/_rels/slide9.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9.xml"/><Relationship Id="rId1" Type="http://schemas.openxmlformats.org/officeDocument/2006/relationships/slideLayout" Target="../slideLayouts/slideLayout11.xml"/><Relationship Id="rId5" Type="http://schemas.openxmlformats.org/officeDocument/2006/relationships/image" Target="../media/image7.tiff"/><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D1B31786-3488-E042-BCE9-8E8286E0EAC3}"/>
              </a:ext>
            </a:extLst>
          </p:cNvPr>
          <p:cNvSpPr txBox="1"/>
          <p:nvPr/>
        </p:nvSpPr>
        <p:spPr>
          <a:xfrm>
            <a:off x="-111354" y="444812"/>
            <a:ext cx="9496201" cy="507831"/>
          </a:xfrm>
          <a:prstGeom prst="rect">
            <a:avLst/>
          </a:prstGeom>
          <a:noFill/>
        </p:spPr>
        <p:txBody>
          <a:bodyPr wrap="square" rtlCol="0">
            <a:spAutoFit/>
          </a:bodyPr>
          <a:lstStyle/>
          <a:p>
            <a:pPr algn="ctr"/>
            <a:r>
              <a:rPr lang="en-US" sz="2700" b="1" dirty="0">
                <a:latin typeface="Helvetica" pitchFamily="2" charset="0"/>
              </a:rPr>
              <a:t>Opportunities for Electroweak Baryogenesis</a:t>
            </a:r>
          </a:p>
        </p:txBody>
      </p:sp>
      <p:sp>
        <p:nvSpPr>
          <p:cNvPr id="21" name="Text Box 11">
            <a:extLst>
              <a:ext uri="{FF2B5EF4-FFF2-40B4-BE49-F238E27FC236}">
                <a16:creationId xmlns:a16="http://schemas.microsoft.com/office/drawing/2014/main" id="{BC4489EA-CD33-D64D-B12B-01171E3DCFA5}"/>
              </a:ext>
            </a:extLst>
          </p:cNvPr>
          <p:cNvSpPr txBox="1">
            <a:spLocks noChangeArrowheads="1"/>
          </p:cNvSpPr>
          <p:nvPr/>
        </p:nvSpPr>
        <p:spPr bwMode="auto">
          <a:xfrm>
            <a:off x="2206754" y="4407088"/>
            <a:ext cx="4730491" cy="1461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800" b="1" i="1" u="sng">
                <a:solidFill>
                  <a:srgbClr val="3333FF"/>
                </a:solidFill>
                <a:latin typeface="Arial" panose="020B0604020202020204" pitchFamily="34" charset="0"/>
              </a:defRPr>
            </a:lvl1pPr>
            <a:lvl2pPr marL="742950" indent="-285750">
              <a:defRPr sz="2800" b="1" i="1" u="sng">
                <a:solidFill>
                  <a:srgbClr val="3333FF"/>
                </a:solidFill>
                <a:latin typeface="Arial" panose="020B0604020202020204" pitchFamily="34" charset="0"/>
              </a:defRPr>
            </a:lvl2pPr>
            <a:lvl3pPr marL="1143000" indent="-228600">
              <a:defRPr sz="2800" b="1" i="1" u="sng">
                <a:solidFill>
                  <a:srgbClr val="3333FF"/>
                </a:solidFill>
                <a:latin typeface="Arial" panose="020B0604020202020204" pitchFamily="34" charset="0"/>
              </a:defRPr>
            </a:lvl3pPr>
            <a:lvl4pPr marL="1600200" indent="-228600">
              <a:defRPr sz="2800" b="1" i="1" u="sng">
                <a:solidFill>
                  <a:srgbClr val="3333FF"/>
                </a:solidFill>
                <a:latin typeface="Arial" panose="020B0604020202020204" pitchFamily="34" charset="0"/>
              </a:defRPr>
            </a:lvl4pPr>
            <a:lvl5pPr marL="2057400" indent="-228600">
              <a:defRPr sz="2800" b="1" i="1" u="sng">
                <a:solidFill>
                  <a:srgbClr val="3333FF"/>
                </a:solidFill>
                <a:latin typeface="Arial" panose="020B0604020202020204" pitchFamily="34" charset="0"/>
              </a:defRPr>
            </a:lvl5pPr>
            <a:lvl6pPr marL="2514600" indent="-228600" eaLnBrk="0" fontAlgn="base" hangingPunct="0">
              <a:spcBef>
                <a:spcPct val="0"/>
              </a:spcBef>
              <a:spcAft>
                <a:spcPct val="0"/>
              </a:spcAft>
              <a:defRPr sz="2800" b="1" i="1" u="sng">
                <a:solidFill>
                  <a:srgbClr val="3333FF"/>
                </a:solidFill>
                <a:latin typeface="Arial" panose="020B0604020202020204" pitchFamily="34" charset="0"/>
              </a:defRPr>
            </a:lvl6pPr>
            <a:lvl7pPr marL="2971800" indent="-228600" eaLnBrk="0" fontAlgn="base" hangingPunct="0">
              <a:spcBef>
                <a:spcPct val="0"/>
              </a:spcBef>
              <a:spcAft>
                <a:spcPct val="0"/>
              </a:spcAft>
              <a:defRPr sz="2800" b="1" i="1" u="sng">
                <a:solidFill>
                  <a:srgbClr val="3333FF"/>
                </a:solidFill>
                <a:latin typeface="Arial" panose="020B0604020202020204" pitchFamily="34" charset="0"/>
              </a:defRPr>
            </a:lvl7pPr>
            <a:lvl8pPr marL="3429000" indent="-228600" eaLnBrk="0" fontAlgn="base" hangingPunct="0">
              <a:spcBef>
                <a:spcPct val="0"/>
              </a:spcBef>
              <a:spcAft>
                <a:spcPct val="0"/>
              </a:spcAft>
              <a:defRPr sz="2800" b="1" i="1" u="sng">
                <a:solidFill>
                  <a:srgbClr val="3333FF"/>
                </a:solidFill>
                <a:latin typeface="Arial" panose="020B0604020202020204" pitchFamily="34" charset="0"/>
              </a:defRPr>
            </a:lvl8pPr>
            <a:lvl9pPr marL="3886200" indent="-228600" eaLnBrk="0" fontAlgn="base" hangingPunct="0">
              <a:spcBef>
                <a:spcPct val="0"/>
              </a:spcBef>
              <a:spcAft>
                <a:spcPct val="0"/>
              </a:spcAft>
              <a:defRPr sz="2800" b="1" i="1" u="sng">
                <a:solidFill>
                  <a:srgbClr val="3333FF"/>
                </a:solidFill>
                <a:latin typeface="Arial" panose="020B0604020202020204" pitchFamily="34" charset="0"/>
              </a:defRPr>
            </a:lvl9pPr>
          </a:lstStyle>
          <a:p>
            <a:pPr algn="ctr" eaLnBrk="1" hangingPunct="1">
              <a:spcBef>
                <a:spcPts val="600"/>
              </a:spcBef>
              <a:defRPr/>
            </a:pPr>
            <a:r>
              <a:rPr lang="en-US" altLang="en-US" sz="1800" u="none" baseline="-25000" dirty="0">
                <a:solidFill>
                  <a:schemeClr val="tx1"/>
                </a:solidFill>
                <a:latin typeface="Helvetica" pitchFamily="2" charset="0"/>
              </a:rPr>
              <a:t>      </a:t>
            </a:r>
            <a:r>
              <a:rPr lang="en-US" altLang="en-US" sz="1800" b="0" i="0" u="none" dirty="0">
                <a:solidFill>
                  <a:schemeClr val="tx1"/>
                </a:solidFill>
                <a:latin typeface="Helvetica" pitchFamily="2" charset="0"/>
                <a:ea typeface="ヒラギノ角ゴ Pro W3" panose="020B0300000000000000" pitchFamily="34" charset="-128"/>
              </a:rPr>
              <a:t>Marcela Carena</a:t>
            </a:r>
          </a:p>
          <a:p>
            <a:pPr algn="ctr" eaLnBrk="1" hangingPunct="1">
              <a:spcBef>
                <a:spcPts val="600"/>
              </a:spcBef>
              <a:defRPr/>
            </a:pPr>
            <a:r>
              <a:rPr lang="en-US" altLang="en-US" sz="1800" b="0" i="0" u="none" dirty="0">
                <a:solidFill>
                  <a:schemeClr val="tx1"/>
                </a:solidFill>
                <a:latin typeface="Helvetica" pitchFamily="2" charset="0"/>
                <a:ea typeface="ヒラギノ角ゴ Pro W3" panose="020B0300000000000000" pitchFamily="34" charset="-128"/>
              </a:rPr>
              <a:t>     Fermilab/</a:t>
            </a:r>
            <a:r>
              <a:rPr lang="en-US" altLang="en-US" sz="1800" b="0" i="0" u="none" dirty="0" err="1">
                <a:solidFill>
                  <a:schemeClr val="tx1"/>
                </a:solidFill>
                <a:latin typeface="Helvetica" pitchFamily="2" charset="0"/>
                <a:ea typeface="ヒラギノ角ゴ Pro W3" panose="020B0300000000000000" pitchFamily="34" charset="-128"/>
              </a:rPr>
              <a:t>Uchicago</a:t>
            </a:r>
            <a:endParaRPr lang="en-US" altLang="en-US" sz="1800" b="0" i="0" u="none" dirty="0">
              <a:solidFill>
                <a:schemeClr val="tx1"/>
              </a:solidFill>
              <a:latin typeface="Helvetica" pitchFamily="2" charset="0"/>
              <a:ea typeface="ヒラギノ角ゴ Pro W3" panose="020B0300000000000000" pitchFamily="34" charset="-128"/>
            </a:endParaRPr>
          </a:p>
          <a:p>
            <a:pPr algn="ctr" eaLnBrk="1" hangingPunct="1">
              <a:spcBef>
                <a:spcPts val="600"/>
              </a:spcBef>
              <a:defRPr/>
            </a:pPr>
            <a:r>
              <a:rPr lang="en-US" sz="1200" b="0" i="0" u="none" strike="noStrike" dirty="0">
                <a:solidFill>
                  <a:schemeClr val="tx1"/>
                </a:solidFill>
                <a:effectLst/>
                <a:highlight>
                  <a:srgbClr val="FFFFFF"/>
                </a:highlight>
                <a:latin typeface="Roboto" panose="02000000000000000000" pitchFamily="2" charset="0"/>
              </a:rPr>
              <a:t> </a:t>
            </a:r>
            <a:r>
              <a:rPr lang="en-US" sz="2000" b="0" i="0" u="none" strike="noStrike" dirty="0">
                <a:solidFill>
                  <a:schemeClr val="tx1"/>
                </a:solidFill>
                <a:effectLst/>
                <a:highlight>
                  <a:srgbClr val="FFFFFF"/>
                </a:highlight>
                <a:latin typeface="Roboto" panose="02000000000000000000" pitchFamily="2" charset="0"/>
              </a:rPr>
              <a:t>9th LCTP Spring Symposium</a:t>
            </a:r>
            <a:endParaRPr lang="en-US" altLang="en-US" sz="2000" b="0" i="0" u="none" dirty="0">
              <a:solidFill>
                <a:schemeClr val="tx1"/>
              </a:solidFill>
              <a:latin typeface="Helvetica" pitchFamily="2" charset="0"/>
              <a:ea typeface="ヒラギノ角ゴ Pro W3" panose="020B0300000000000000" pitchFamily="34" charset="-128"/>
            </a:endParaRPr>
          </a:p>
          <a:p>
            <a:pPr algn="ctr">
              <a:spcBef>
                <a:spcPts val="600"/>
              </a:spcBef>
              <a:defRPr/>
            </a:pPr>
            <a:r>
              <a:rPr lang="en-US" altLang="en-US" sz="1800" b="0" i="0" u="none" dirty="0">
                <a:solidFill>
                  <a:schemeClr val="tx1"/>
                </a:solidFill>
                <a:latin typeface="Helvetica" pitchFamily="2" charset="0"/>
                <a:ea typeface="ヒラギノ角ゴ Pro W3" panose="020B0300000000000000" pitchFamily="34" charset="-128"/>
              </a:rPr>
              <a:t>    University of Michigan, May 10, 2024 </a:t>
            </a:r>
          </a:p>
        </p:txBody>
      </p:sp>
      <p:grpSp>
        <p:nvGrpSpPr>
          <p:cNvPr id="6" name="Group 5">
            <a:extLst>
              <a:ext uri="{FF2B5EF4-FFF2-40B4-BE49-F238E27FC236}">
                <a16:creationId xmlns:a16="http://schemas.microsoft.com/office/drawing/2014/main" id="{DDC7A07F-7E0D-E0C1-5D55-AE537CCBB093}"/>
              </a:ext>
            </a:extLst>
          </p:cNvPr>
          <p:cNvGrpSpPr/>
          <p:nvPr/>
        </p:nvGrpSpPr>
        <p:grpSpPr>
          <a:xfrm>
            <a:off x="2766927" y="1263068"/>
            <a:ext cx="3743899" cy="2484749"/>
            <a:chOff x="5826089" y="1628087"/>
            <a:chExt cx="3092834" cy="1897961"/>
          </a:xfrm>
        </p:grpSpPr>
        <p:grpSp>
          <p:nvGrpSpPr>
            <p:cNvPr id="8" name="Group 7">
              <a:extLst>
                <a:ext uri="{FF2B5EF4-FFF2-40B4-BE49-F238E27FC236}">
                  <a16:creationId xmlns:a16="http://schemas.microsoft.com/office/drawing/2014/main" id="{4ACC5500-368E-F3EF-833E-D0352F85D0D9}"/>
                </a:ext>
              </a:extLst>
            </p:cNvPr>
            <p:cNvGrpSpPr/>
            <p:nvPr/>
          </p:nvGrpSpPr>
          <p:grpSpPr>
            <a:xfrm rot="16200000">
              <a:off x="6423525" y="1030651"/>
              <a:ext cx="1897961" cy="3092834"/>
              <a:chOff x="6648337" y="1119456"/>
              <a:chExt cx="3448995" cy="5196575"/>
            </a:xfrm>
          </p:grpSpPr>
          <p:pic>
            <p:nvPicPr>
              <p:cNvPr id="10" name="Picture 9">
                <a:extLst>
                  <a:ext uri="{FF2B5EF4-FFF2-40B4-BE49-F238E27FC236}">
                    <a16:creationId xmlns:a16="http://schemas.microsoft.com/office/drawing/2014/main" id="{081F7C69-DF66-8F01-9BF7-05186732F410}"/>
                  </a:ext>
                </a:extLst>
              </p:cNvPr>
              <p:cNvPicPr>
                <a:picLocks noChangeAspect="1"/>
              </p:cNvPicPr>
              <p:nvPr/>
            </p:nvPicPr>
            <p:blipFill>
              <a:blip r:embed="rId3"/>
              <a:stretch>
                <a:fillRect/>
              </a:stretch>
            </p:blipFill>
            <p:spPr>
              <a:xfrm>
                <a:off x="6648337" y="1119456"/>
                <a:ext cx="3448995" cy="5196575"/>
              </a:xfrm>
              <a:prstGeom prst="rect">
                <a:avLst/>
              </a:prstGeom>
            </p:spPr>
          </p:pic>
          <p:grpSp>
            <p:nvGrpSpPr>
              <p:cNvPr id="11" name="Group 10">
                <a:extLst>
                  <a:ext uri="{FF2B5EF4-FFF2-40B4-BE49-F238E27FC236}">
                    <a16:creationId xmlns:a16="http://schemas.microsoft.com/office/drawing/2014/main" id="{35F1E0EB-4825-9511-E470-746B3B91392A}"/>
                  </a:ext>
                </a:extLst>
              </p:cNvPr>
              <p:cNvGrpSpPr/>
              <p:nvPr/>
            </p:nvGrpSpPr>
            <p:grpSpPr>
              <a:xfrm>
                <a:off x="6762905" y="1554116"/>
                <a:ext cx="3139323" cy="4262156"/>
                <a:chOff x="6762905" y="1554116"/>
                <a:chExt cx="3139323" cy="4262156"/>
              </a:xfrm>
            </p:grpSpPr>
            <p:sp>
              <p:nvSpPr>
                <p:cNvPr id="12" name="Rectangle 11">
                  <a:extLst>
                    <a:ext uri="{FF2B5EF4-FFF2-40B4-BE49-F238E27FC236}">
                      <a16:creationId xmlns:a16="http://schemas.microsoft.com/office/drawing/2014/main" id="{9A7F705D-381E-77A6-26BC-2AC995D266B1}"/>
                    </a:ext>
                  </a:extLst>
                </p:cNvPr>
                <p:cNvSpPr/>
                <p:nvPr/>
              </p:nvSpPr>
              <p:spPr>
                <a:xfrm rot="5400000">
                  <a:off x="8514881" y="2029254"/>
                  <a:ext cx="1468885" cy="518610"/>
                </a:xfrm>
                <a:prstGeom prst="rect">
                  <a:avLst/>
                </a:prstGeom>
              </p:spPr>
              <p:txBody>
                <a:bodyPr wrap="none">
                  <a:spAutoFit/>
                </a:bodyPr>
                <a:lstStyle/>
                <a:p>
                  <a:r>
                    <a:rPr lang="en-US" sz="1400" b="1" dirty="0">
                      <a:latin typeface="Helvetica" pitchFamily="2" charset="0"/>
                      <a:cs typeface="Arial" panose="020B0604020202020204" pitchFamily="34" charset="0"/>
                    </a:rPr>
                    <a:t>Higgs off</a:t>
                  </a:r>
                  <a:endParaRPr lang="en-US" sz="1400" b="1" dirty="0">
                    <a:latin typeface="Helvetica" pitchFamily="2" charset="0"/>
                  </a:endParaRPr>
                </a:p>
              </p:txBody>
            </p:sp>
            <p:sp>
              <p:nvSpPr>
                <p:cNvPr id="13" name="Rectangle 12">
                  <a:extLst>
                    <a:ext uri="{FF2B5EF4-FFF2-40B4-BE49-F238E27FC236}">
                      <a16:creationId xmlns:a16="http://schemas.microsoft.com/office/drawing/2014/main" id="{92C3D579-FFF6-5C80-AF56-0A70D181B852}"/>
                    </a:ext>
                  </a:extLst>
                </p:cNvPr>
                <p:cNvSpPr/>
                <p:nvPr/>
              </p:nvSpPr>
              <p:spPr>
                <a:xfrm rot="5400000">
                  <a:off x="7536952" y="5071668"/>
                  <a:ext cx="1132386" cy="356822"/>
                </a:xfrm>
                <a:prstGeom prst="rect">
                  <a:avLst/>
                </a:prstGeom>
              </p:spPr>
              <p:txBody>
                <a:bodyPr wrap="square">
                  <a:spAutoFit/>
                </a:bodyPr>
                <a:lstStyle/>
                <a:p>
                  <a:pPr algn="ctr"/>
                  <a:r>
                    <a:rPr lang="en-US" sz="1400" b="1" dirty="0">
                      <a:latin typeface="Helvetica" pitchFamily="2" charset="0"/>
                      <a:cs typeface="Arial" panose="020B0604020202020204" pitchFamily="34" charset="0"/>
                    </a:rPr>
                    <a:t>Higgs on</a:t>
                  </a:r>
                  <a:endParaRPr lang="en-US" sz="1400" dirty="0">
                    <a:latin typeface="Helvetica" pitchFamily="2" charset="0"/>
                  </a:endParaRPr>
                </a:p>
              </p:txBody>
            </p:sp>
            <p:sp>
              <p:nvSpPr>
                <p:cNvPr id="14" name="Rectangle 13">
                  <a:extLst>
                    <a:ext uri="{FF2B5EF4-FFF2-40B4-BE49-F238E27FC236}">
                      <a16:creationId xmlns:a16="http://schemas.microsoft.com/office/drawing/2014/main" id="{A8B5616A-58D6-93E9-F519-1266A3CB90A3}"/>
                    </a:ext>
                  </a:extLst>
                </p:cNvPr>
                <p:cNvSpPr/>
                <p:nvPr/>
              </p:nvSpPr>
              <p:spPr>
                <a:xfrm rot="5400000">
                  <a:off x="6269515" y="4208178"/>
                  <a:ext cx="1505389" cy="518610"/>
                </a:xfrm>
                <a:prstGeom prst="rect">
                  <a:avLst/>
                </a:prstGeom>
              </p:spPr>
              <p:txBody>
                <a:bodyPr wrap="square">
                  <a:spAutoFit/>
                </a:bodyPr>
                <a:lstStyle/>
                <a:p>
                  <a:r>
                    <a:rPr lang="en-US" sz="1400" b="1" dirty="0">
                      <a:latin typeface="Helvetica" pitchFamily="2" charset="0"/>
                      <a:cs typeface="Arial" panose="020B0604020202020204" pitchFamily="34" charset="0"/>
                    </a:rPr>
                    <a:t>Higgs off</a:t>
                  </a:r>
                  <a:endParaRPr lang="en-US" sz="1400" b="1" dirty="0">
                    <a:latin typeface="Helvetica" pitchFamily="2" charset="0"/>
                  </a:endParaRPr>
                </a:p>
              </p:txBody>
            </p:sp>
            <p:sp>
              <p:nvSpPr>
                <p:cNvPr id="16" name="Rectangle 15">
                  <a:extLst>
                    <a:ext uri="{FF2B5EF4-FFF2-40B4-BE49-F238E27FC236}">
                      <a16:creationId xmlns:a16="http://schemas.microsoft.com/office/drawing/2014/main" id="{EDFFC586-644F-E15C-5F91-96642BBB19CB}"/>
                    </a:ext>
                  </a:extLst>
                </p:cNvPr>
                <p:cNvSpPr/>
                <p:nvPr/>
              </p:nvSpPr>
              <p:spPr>
                <a:xfrm rot="5400000">
                  <a:off x="7594614" y="2726469"/>
                  <a:ext cx="1057062" cy="356822"/>
                </a:xfrm>
                <a:prstGeom prst="rect">
                  <a:avLst/>
                </a:prstGeom>
              </p:spPr>
              <p:txBody>
                <a:bodyPr wrap="square">
                  <a:spAutoFit/>
                </a:bodyPr>
                <a:lstStyle/>
                <a:p>
                  <a:pPr algn="ctr"/>
                  <a:r>
                    <a:rPr lang="en-US" sz="1400" b="1" dirty="0">
                      <a:latin typeface="Helvetica" pitchFamily="2" charset="0"/>
                      <a:cs typeface="Arial" panose="020B0604020202020204" pitchFamily="34" charset="0"/>
                    </a:rPr>
                    <a:t>Higgs on</a:t>
                  </a:r>
                  <a:endParaRPr lang="en-US" sz="1400" dirty="0">
                    <a:latin typeface="Helvetica" pitchFamily="2" charset="0"/>
                  </a:endParaRPr>
                </a:p>
              </p:txBody>
            </p:sp>
            <p:sp>
              <p:nvSpPr>
                <p:cNvPr id="17" name="Rectangle 16">
                  <a:extLst>
                    <a:ext uri="{FF2B5EF4-FFF2-40B4-BE49-F238E27FC236}">
                      <a16:creationId xmlns:a16="http://schemas.microsoft.com/office/drawing/2014/main" id="{A8519338-FACB-C42F-076A-0B05885A72DF}"/>
                    </a:ext>
                  </a:extLst>
                </p:cNvPr>
                <p:cNvSpPr/>
                <p:nvPr/>
              </p:nvSpPr>
              <p:spPr>
                <a:xfrm rot="5400000">
                  <a:off x="9112115" y="3618721"/>
                  <a:ext cx="1167603" cy="412622"/>
                </a:xfrm>
                <a:prstGeom prst="rect">
                  <a:avLst/>
                </a:prstGeom>
              </p:spPr>
              <p:txBody>
                <a:bodyPr wrap="square">
                  <a:spAutoFit/>
                </a:bodyPr>
                <a:lstStyle/>
                <a:p>
                  <a:pPr algn="ctr"/>
                  <a:r>
                    <a:rPr lang="en-US" sz="1400" b="1" dirty="0">
                      <a:latin typeface="Helvetica" pitchFamily="2" charset="0"/>
                      <a:cs typeface="Arial" panose="020B0604020202020204" pitchFamily="34" charset="0"/>
                    </a:rPr>
                    <a:t>Higgs on</a:t>
                  </a:r>
                  <a:endParaRPr lang="en-US" sz="1400" dirty="0">
                    <a:latin typeface="Helvetica" pitchFamily="2" charset="0"/>
                  </a:endParaRPr>
                </a:p>
              </p:txBody>
            </p:sp>
          </p:grpSp>
        </p:grpSp>
        <p:sp>
          <p:nvSpPr>
            <p:cNvPr id="9" name="Rectangle 8">
              <a:extLst>
                <a:ext uri="{FF2B5EF4-FFF2-40B4-BE49-F238E27FC236}">
                  <a16:creationId xmlns:a16="http://schemas.microsoft.com/office/drawing/2014/main" id="{F982949B-8FF7-4F85-1DC1-3DB66D347487}"/>
                </a:ext>
              </a:extLst>
            </p:cNvPr>
            <p:cNvSpPr/>
            <p:nvPr/>
          </p:nvSpPr>
          <p:spPr>
            <a:xfrm>
              <a:off x="7899871" y="2176932"/>
              <a:ext cx="630482" cy="196357"/>
            </a:xfrm>
            <a:prstGeom prst="rect">
              <a:avLst/>
            </a:prstGeom>
          </p:spPr>
          <p:txBody>
            <a:bodyPr wrap="none">
              <a:spAutoFit/>
            </a:bodyPr>
            <a:lstStyle/>
            <a:p>
              <a:r>
                <a:rPr lang="en-US" sz="1400" b="1" dirty="0">
                  <a:latin typeface="Helvetica" pitchFamily="2" charset="0"/>
                  <a:cs typeface="Arial" panose="020B0604020202020204" pitchFamily="34" charset="0"/>
                </a:rPr>
                <a:t>Higgs off</a:t>
              </a:r>
              <a:endParaRPr lang="en-US" sz="1400" b="1" dirty="0">
                <a:latin typeface="Helvetica" pitchFamily="2" charset="0"/>
              </a:endParaRPr>
            </a:p>
          </p:txBody>
        </p:sp>
      </p:grpSp>
      <p:sp>
        <p:nvSpPr>
          <p:cNvPr id="26" name="TextBox 25">
            <a:extLst>
              <a:ext uri="{FF2B5EF4-FFF2-40B4-BE49-F238E27FC236}">
                <a16:creationId xmlns:a16="http://schemas.microsoft.com/office/drawing/2014/main" id="{E0E43CFE-7512-56E5-AC8A-AC52033D30FA}"/>
              </a:ext>
            </a:extLst>
          </p:cNvPr>
          <p:cNvSpPr txBox="1"/>
          <p:nvPr/>
        </p:nvSpPr>
        <p:spPr>
          <a:xfrm>
            <a:off x="1746243" y="638956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pic>
        <p:nvPicPr>
          <p:cNvPr id="27" name="Picture 26">
            <a:extLst>
              <a:ext uri="{FF2B5EF4-FFF2-40B4-BE49-F238E27FC236}">
                <a16:creationId xmlns:a16="http://schemas.microsoft.com/office/drawing/2014/main" id="{4C2A035C-83EA-D298-45EA-36FC94DBD2D8}"/>
              </a:ext>
            </a:extLst>
          </p:cNvPr>
          <p:cNvPicPr>
            <a:picLocks noChangeAspect="1"/>
          </p:cNvPicPr>
          <p:nvPr/>
        </p:nvPicPr>
        <p:blipFill>
          <a:blip r:embed="rId4"/>
          <a:stretch>
            <a:fillRect/>
          </a:stretch>
        </p:blipFill>
        <p:spPr>
          <a:xfrm>
            <a:off x="213191" y="6276545"/>
            <a:ext cx="1542883" cy="455339"/>
          </a:xfrm>
          <a:prstGeom prst="rect">
            <a:avLst/>
          </a:prstGeom>
        </p:spPr>
      </p:pic>
    </p:spTree>
    <p:extLst>
      <p:ext uri="{BB962C8B-B14F-4D97-AF65-F5344CB8AC3E}">
        <p14:creationId xmlns:p14="http://schemas.microsoft.com/office/powerpoint/2010/main" val="992492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5A06914-0B8E-4B2A-9214-6A060B3D6865}"/>
              </a:ext>
            </a:extLst>
          </p:cNvPr>
          <p:cNvSpPr>
            <a:spLocks noGrp="1"/>
          </p:cNvSpPr>
          <p:nvPr>
            <p:ph type="dt" sz="half" idx="10"/>
          </p:nvPr>
        </p:nvSpPr>
        <p:spPr/>
        <p:txBody>
          <a:bodyPr/>
          <a:lstStyle/>
          <a:p>
            <a:pPr>
              <a:defRPr/>
            </a:pPr>
            <a:r>
              <a:rPr lang="en-US"/>
              <a:t>05/10/2024</a:t>
            </a:r>
            <a:endParaRPr lang="en-US" dirty="0"/>
          </a:p>
        </p:txBody>
      </p:sp>
      <p:sp>
        <p:nvSpPr>
          <p:cNvPr id="8" name="TextBox 7">
            <a:extLst>
              <a:ext uri="{FF2B5EF4-FFF2-40B4-BE49-F238E27FC236}">
                <a16:creationId xmlns:a16="http://schemas.microsoft.com/office/drawing/2014/main" id="{BAF6518D-15C2-6FEB-1C0C-F369069FCD31}"/>
              </a:ext>
            </a:extLst>
          </p:cNvPr>
          <p:cNvSpPr txBox="1"/>
          <p:nvPr/>
        </p:nvSpPr>
        <p:spPr>
          <a:xfrm flipV="1">
            <a:off x="1764684" y="6415332"/>
            <a:ext cx="5761654" cy="45719"/>
          </a:xfrm>
          <a:prstGeom prst="rect">
            <a:avLst/>
          </a:prstGeom>
          <a:solidFill>
            <a:srgbClr val="800000"/>
          </a:solidFill>
          <a:ln>
            <a:solidFill>
              <a:schemeClr val="accent4"/>
            </a:solidFill>
          </a:ln>
        </p:spPr>
        <p:txBody>
          <a:bodyPr wrap="square" rtlCol="0">
            <a:spAutoFit/>
          </a:bodyPr>
          <a:lstStyle/>
          <a:p>
            <a:pPr algn="ctr"/>
            <a:endParaRPr lang="en-US" sz="2000" b="1" dirty="0">
              <a:solidFill>
                <a:schemeClr val="bg1"/>
              </a:solidFill>
              <a:cs typeface="Arial Black"/>
            </a:endParaRPr>
          </a:p>
        </p:txBody>
      </p:sp>
      <p:pic>
        <p:nvPicPr>
          <p:cNvPr id="9" name="Picture 8">
            <a:extLst>
              <a:ext uri="{FF2B5EF4-FFF2-40B4-BE49-F238E27FC236}">
                <a16:creationId xmlns:a16="http://schemas.microsoft.com/office/drawing/2014/main" id="{81764134-F691-744F-FB72-EEA2CE7DA4D4}"/>
              </a:ext>
            </a:extLst>
          </p:cNvPr>
          <p:cNvPicPr>
            <a:picLocks noChangeAspect="1"/>
          </p:cNvPicPr>
          <p:nvPr/>
        </p:nvPicPr>
        <p:blipFill>
          <a:blip r:embed="rId3"/>
          <a:stretch>
            <a:fillRect/>
          </a:stretch>
        </p:blipFill>
        <p:spPr>
          <a:xfrm>
            <a:off x="213191" y="6276545"/>
            <a:ext cx="1542883" cy="455339"/>
          </a:xfrm>
          <a:prstGeom prst="rect">
            <a:avLst/>
          </a:prstGeom>
        </p:spPr>
      </p:pic>
      <p:sp>
        <p:nvSpPr>
          <p:cNvPr id="5" name="Title 3">
            <a:extLst>
              <a:ext uri="{FF2B5EF4-FFF2-40B4-BE49-F238E27FC236}">
                <a16:creationId xmlns:a16="http://schemas.microsoft.com/office/drawing/2014/main" id="{13E75CEF-763B-632D-170D-0D4AF5D439C6}"/>
              </a:ext>
            </a:extLst>
          </p:cNvPr>
          <p:cNvSpPr>
            <a:spLocks noGrp="1"/>
          </p:cNvSpPr>
          <p:nvPr>
            <p:ph type="title"/>
          </p:nvPr>
        </p:nvSpPr>
        <p:spPr>
          <a:xfrm>
            <a:off x="313588" y="170355"/>
            <a:ext cx="8334653" cy="452676"/>
          </a:xfrm>
        </p:spPr>
        <p:txBody>
          <a:bodyPr/>
          <a:lstStyle/>
          <a:p>
            <a:r>
              <a:rPr lang="en-US" b="0" dirty="0">
                <a:solidFill>
                  <a:schemeClr val="tx1"/>
                </a:solidFill>
              </a:rPr>
              <a:t>CPV effects and baryon number generation at the EWPT</a:t>
            </a:r>
            <a:endParaRPr lang="en-US" b="0" dirty="0"/>
          </a:p>
        </p:txBody>
      </p:sp>
      <p:sp>
        <p:nvSpPr>
          <p:cNvPr id="7" name="Rectangle 6">
            <a:extLst>
              <a:ext uri="{FF2B5EF4-FFF2-40B4-BE49-F238E27FC236}">
                <a16:creationId xmlns:a16="http://schemas.microsoft.com/office/drawing/2014/main" id="{9337F836-A905-5E59-662E-02E9A27446FF}"/>
              </a:ext>
            </a:extLst>
          </p:cNvPr>
          <p:cNvSpPr/>
          <p:nvPr/>
        </p:nvSpPr>
        <p:spPr>
          <a:xfrm>
            <a:off x="83442" y="734304"/>
            <a:ext cx="3409908" cy="369332"/>
          </a:xfrm>
          <a:prstGeom prst="rect">
            <a:avLst/>
          </a:prstGeom>
        </p:spPr>
        <p:txBody>
          <a:bodyPr wrap="none">
            <a:spAutoFit/>
          </a:bodyPr>
          <a:lstStyle/>
          <a:p>
            <a:pPr marL="342900" indent="-342900">
              <a:buFont typeface="Arial" panose="020B0604020202020204" pitchFamily="34" charset="0"/>
              <a:buChar char="•"/>
              <a:defRPr/>
            </a:pPr>
            <a:r>
              <a:rPr lang="en-US" altLang="en-US" sz="1800" b="0" i="0" u="none" dirty="0">
                <a:solidFill>
                  <a:schemeClr val="accent4"/>
                </a:solidFill>
                <a:effectLst>
                  <a:outerShdw blurRad="38100" dist="38100" dir="2700000" algn="tl">
                    <a:srgbClr val="C0C0C0"/>
                  </a:outerShdw>
                </a:effectLst>
                <a:latin typeface="Helvetica" pitchFamily="2" charset="0"/>
                <a:ea typeface="ヒラギノ角ゴ Pro W3" panose="020B0300000000000000" pitchFamily="34" charset="-128"/>
              </a:rPr>
              <a:t>Start with B = L = 0 at T &gt;Tc</a:t>
            </a:r>
            <a:endParaRPr lang="en-US" sz="1800" dirty="0">
              <a:solidFill>
                <a:schemeClr val="accent4"/>
              </a:solidFill>
              <a:latin typeface="Helvetica" pitchFamily="2" charset="0"/>
            </a:endParaRPr>
          </a:p>
        </p:txBody>
      </p:sp>
      <p:sp>
        <p:nvSpPr>
          <p:cNvPr id="11" name="Date Placeholder 2">
            <a:extLst>
              <a:ext uri="{FF2B5EF4-FFF2-40B4-BE49-F238E27FC236}">
                <a16:creationId xmlns:a16="http://schemas.microsoft.com/office/drawing/2014/main" id="{F9974CD3-E3F6-44B5-C5D0-7E8EC04361A8}"/>
              </a:ext>
            </a:extLst>
          </p:cNvPr>
          <p:cNvSpPr txBox="1">
            <a:spLocks/>
          </p:cNvSpPr>
          <p:nvPr/>
        </p:nvSpPr>
        <p:spPr bwMode="auto">
          <a:xfrm>
            <a:off x="6450013" y="6515100"/>
            <a:ext cx="1076325" cy="24130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en-US"/>
            </a:defPPr>
            <a:lvl1pPr algn="r" defTabSz="914400" rtl="0" fontAlgn="base">
              <a:spcBef>
                <a:spcPct val="0"/>
              </a:spcBef>
              <a:spcAft>
                <a:spcPct val="0"/>
              </a:spcAft>
              <a:defRPr sz="900" kern="1200">
                <a:solidFill>
                  <a:srgbClr val="003087"/>
                </a:solidFill>
                <a:latin typeface="Helvetica" charset="0"/>
                <a:ea typeface="ＭＳ Ｐゴシック" charset="0"/>
                <a:cs typeface="Helvetica"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r>
              <a:rPr lang="en-US"/>
              <a:t>05-02-2024</a:t>
            </a:r>
          </a:p>
        </p:txBody>
      </p:sp>
      <p:grpSp>
        <p:nvGrpSpPr>
          <p:cNvPr id="30" name="Group 29">
            <a:extLst>
              <a:ext uri="{FF2B5EF4-FFF2-40B4-BE49-F238E27FC236}">
                <a16:creationId xmlns:a16="http://schemas.microsoft.com/office/drawing/2014/main" id="{CD6E1BC9-3BBC-673F-BF25-E8896088A4B9}"/>
              </a:ext>
            </a:extLst>
          </p:cNvPr>
          <p:cNvGrpSpPr/>
          <p:nvPr/>
        </p:nvGrpSpPr>
        <p:grpSpPr>
          <a:xfrm>
            <a:off x="3206367" y="2673321"/>
            <a:ext cx="5793670" cy="1373663"/>
            <a:chOff x="1194505" y="2645002"/>
            <a:chExt cx="5793670" cy="1373663"/>
          </a:xfrm>
        </p:grpSpPr>
        <p:grpSp>
          <p:nvGrpSpPr>
            <p:cNvPr id="12" name="Group 11">
              <a:extLst>
                <a:ext uri="{FF2B5EF4-FFF2-40B4-BE49-F238E27FC236}">
                  <a16:creationId xmlns:a16="http://schemas.microsoft.com/office/drawing/2014/main" id="{AE60F920-927E-E7BC-5A63-36C97E509CA1}"/>
                </a:ext>
              </a:extLst>
            </p:cNvPr>
            <p:cNvGrpSpPr/>
            <p:nvPr/>
          </p:nvGrpSpPr>
          <p:grpSpPr>
            <a:xfrm>
              <a:off x="4695962" y="2700919"/>
              <a:ext cx="2292213" cy="1317746"/>
              <a:chOff x="2878138" y="3559932"/>
              <a:chExt cx="1765300" cy="1028700"/>
            </a:xfrm>
          </p:grpSpPr>
          <p:pic>
            <p:nvPicPr>
              <p:cNvPr id="13" name="Picture 12">
                <a:extLst>
                  <a:ext uri="{FF2B5EF4-FFF2-40B4-BE49-F238E27FC236}">
                    <a16:creationId xmlns:a16="http://schemas.microsoft.com/office/drawing/2014/main" id="{8BCE0F8A-2532-B35D-11B2-25F20408F165}"/>
                  </a:ext>
                </a:extLst>
              </p:cNvPr>
              <p:cNvPicPr>
                <a:picLocks noChangeAspect="1"/>
              </p:cNvPicPr>
              <p:nvPr/>
            </p:nvPicPr>
            <p:blipFill>
              <a:blip r:embed="rId4"/>
              <a:stretch>
                <a:fillRect/>
              </a:stretch>
            </p:blipFill>
            <p:spPr>
              <a:xfrm>
                <a:off x="2878138" y="3559932"/>
                <a:ext cx="1765300" cy="1028700"/>
              </a:xfrm>
              <a:prstGeom prst="rect">
                <a:avLst/>
              </a:prstGeom>
            </p:spPr>
          </p:pic>
          <p:sp>
            <p:nvSpPr>
              <p:cNvPr id="14" name="Rectangle 13">
                <a:extLst>
                  <a:ext uri="{FF2B5EF4-FFF2-40B4-BE49-F238E27FC236}">
                    <a16:creationId xmlns:a16="http://schemas.microsoft.com/office/drawing/2014/main" id="{D9CB003C-6F38-01F9-C0FE-BFB632323BA6}"/>
                  </a:ext>
                </a:extLst>
              </p:cNvPr>
              <p:cNvSpPr/>
              <p:nvPr/>
            </p:nvSpPr>
            <p:spPr>
              <a:xfrm>
                <a:off x="3931146" y="4218993"/>
                <a:ext cx="525409" cy="20508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38EBEEF4-9FC4-5FE2-7A06-053792DC7A53}"/>
                  </a:ext>
                </a:extLst>
              </p:cNvPr>
              <p:cNvSpPr txBox="1"/>
              <p:nvPr/>
            </p:nvSpPr>
            <p:spPr>
              <a:xfrm>
                <a:off x="3718812" y="4215817"/>
                <a:ext cx="888385" cy="276999"/>
              </a:xfrm>
              <a:prstGeom prst="rect">
                <a:avLst/>
              </a:prstGeom>
              <a:noFill/>
            </p:spPr>
            <p:txBody>
              <a:bodyPr wrap="none" rtlCol="0">
                <a:spAutoFit/>
              </a:bodyPr>
              <a:lstStyle/>
              <a:p>
                <a:r>
                  <a:rPr lang="en-US" sz="1200">
                    <a:solidFill>
                      <a:srgbClr val="000000"/>
                    </a:solidFill>
                  </a:rPr>
                  <a:t>antileptons</a:t>
                </a:r>
              </a:p>
            </p:txBody>
          </p:sp>
        </p:grpSp>
        <p:grpSp>
          <p:nvGrpSpPr>
            <p:cNvPr id="16" name="Group 15">
              <a:extLst>
                <a:ext uri="{FF2B5EF4-FFF2-40B4-BE49-F238E27FC236}">
                  <a16:creationId xmlns:a16="http://schemas.microsoft.com/office/drawing/2014/main" id="{F1ABEBFC-AD0C-FA1A-2142-72C3CABBC33A}"/>
                </a:ext>
              </a:extLst>
            </p:cNvPr>
            <p:cNvGrpSpPr/>
            <p:nvPr/>
          </p:nvGrpSpPr>
          <p:grpSpPr>
            <a:xfrm>
              <a:off x="1194505" y="2645002"/>
              <a:ext cx="2292212" cy="1317746"/>
              <a:chOff x="5277603" y="3520325"/>
              <a:chExt cx="1765300" cy="1028700"/>
            </a:xfrm>
          </p:grpSpPr>
          <p:grpSp>
            <p:nvGrpSpPr>
              <p:cNvPr id="17" name="Group 16">
                <a:extLst>
                  <a:ext uri="{FF2B5EF4-FFF2-40B4-BE49-F238E27FC236}">
                    <a16:creationId xmlns:a16="http://schemas.microsoft.com/office/drawing/2014/main" id="{C662C52A-F321-8F54-3A44-94A644F48DA7}"/>
                  </a:ext>
                </a:extLst>
              </p:cNvPr>
              <p:cNvGrpSpPr/>
              <p:nvPr/>
            </p:nvGrpSpPr>
            <p:grpSpPr>
              <a:xfrm>
                <a:off x="5277603" y="3520325"/>
                <a:ext cx="1765300" cy="1028700"/>
                <a:chOff x="5277603" y="3520325"/>
                <a:chExt cx="1765300" cy="1028700"/>
              </a:xfrm>
            </p:grpSpPr>
            <p:pic>
              <p:nvPicPr>
                <p:cNvPr id="19" name="Picture 18">
                  <a:extLst>
                    <a:ext uri="{FF2B5EF4-FFF2-40B4-BE49-F238E27FC236}">
                      <a16:creationId xmlns:a16="http://schemas.microsoft.com/office/drawing/2014/main" id="{DC9B1A40-EA10-FF02-F66E-FD5E0AD4C812}"/>
                    </a:ext>
                  </a:extLst>
                </p:cNvPr>
                <p:cNvPicPr>
                  <a:picLocks noChangeAspect="1"/>
                </p:cNvPicPr>
                <p:nvPr/>
              </p:nvPicPr>
              <p:blipFill>
                <a:blip r:embed="rId5"/>
                <a:stretch>
                  <a:fillRect/>
                </a:stretch>
              </p:blipFill>
              <p:spPr>
                <a:xfrm>
                  <a:off x="5277603" y="3520325"/>
                  <a:ext cx="1765300" cy="1028700"/>
                </a:xfrm>
                <a:prstGeom prst="rect">
                  <a:avLst/>
                </a:prstGeom>
              </p:spPr>
            </p:pic>
            <p:sp>
              <p:nvSpPr>
                <p:cNvPr id="20" name="Rectangle 19">
                  <a:extLst>
                    <a:ext uri="{FF2B5EF4-FFF2-40B4-BE49-F238E27FC236}">
                      <a16:creationId xmlns:a16="http://schemas.microsoft.com/office/drawing/2014/main" id="{E86DEB6D-C979-E1FD-EAD6-70913F2B0D94}"/>
                    </a:ext>
                  </a:extLst>
                </p:cNvPr>
                <p:cNvSpPr/>
                <p:nvPr/>
              </p:nvSpPr>
              <p:spPr>
                <a:xfrm>
                  <a:off x="6308202" y="4254521"/>
                  <a:ext cx="643182" cy="20508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297EFC20-47BB-184B-A370-EB4E1C15452F}"/>
                  </a:ext>
                </a:extLst>
              </p:cNvPr>
              <p:cNvSpPr txBox="1"/>
              <p:nvPr/>
            </p:nvSpPr>
            <p:spPr>
              <a:xfrm>
                <a:off x="6297414" y="4226022"/>
                <a:ext cx="653970" cy="276999"/>
              </a:xfrm>
              <a:prstGeom prst="rect">
                <a:avLst/>
              </a:prstGeom>
              <a:noFill/>
            </p:spPr>
            <p:txBody>
              <a:bodyPr wrap="square">
                <a:spAutoFit/>
              </a:bodyPr>
              <a:lstStyle/>
              <a:p>
                <a:r>
                  <a:rPr lang="en-US" sz="1200">
                    <a:solidFill>
                      <a:srgbClr val="000000"/>
                    </a:solidFill>
                  </a:rPr>
                  <a:t>leptons</a:t>
                </a:r>
              </a:p>
            </p:txBody>
          </p:sp>
        </p:grpSp>
        <p:sp>
          <p:nvSpPr>
            <p:cNvPr id="21" name="TextBox 20">
              <a:extLst>
                <a:ext uri="{FF2B5EF4-FFF2-40B4-BE49-F238E27FC236}">
                  <a16:creationId xmlns:a16="http://schemas.microsoft.com/office/drawing/2014/main" id="{638FF233-4DD0-03F8-5E00-FD44EFE7C9D3}"/>
                </a:ext>
              </a:extLst>
            </p:cNvPr>
            <p:cNvSpPr txBox="1"/>
            <p:nvPr/>
          </p:nvSpPr>
          <p:spPr>
            <a:xfrm>
              <a:off x="3666161" y="3125547"/>
              <a:ext cx="1004782" cy="584775"/>
            </a:xfrm>
            <a:prstGeom prst="rect">
              <a:avLst/>
            </a:prstGeom>
            <a:noFill/>
          </p:spPr>
          <p:txBody>
            <a:bodyPr wrap="square" rtlCol="0">
              <a:spAutoFit/>
            </a:bodyPr>
            <a:lstStyle/>
            <a:p>
              <a:r>
                <a:rPr lang="en-US" sz="1600" dirty="0">
                  <a:latin typeface="Helvetica" pitchFamily="2" charset="0"/>
                </a:rPr>
                <a:t>is faster than</a:t>
              </a:r>
            </a:p>
          </p:txBody>
        </p:sp>
      </p:grpSp>
      <p:sp>
        <p:nvSpPr>
          <p:cNvPr id="23" name="Rectangle 22">
            <a:extLst>
              <a:ext uri="{FF2B5EF4-FFF2-40B4-BE49-F238E27FC236}">
                <a16:creationId xmlns:a16="http://schemas.microsoft.com/office/drawing/2014/main" id="{8B5FD3DD-E39A-70F1-30E2-8A6B4A3C581E}"/>
              </a:ext>
            </a:extLst>
          </p:cNvPr>
          <p:cNvSpPr/>
          <p:nvPr/>
        </p:nvSpPr>
        <p:spPr>
          <a:xfrm>
            <a:off x="267492" y="4376906"/>
            <a:ext cx="8554179" cy="646331"/>
          </a:xfrm>
          <a:prstGeom prst="rect">
            <a:avLst/>
          </a:prstGeom>
        </p:spPr>
        <p:txBody>
          <a:bodyPr wrap="square">
            <a:spAutoFit/>
          </a:bodyPr>
          <a:lstStyle/>
          <a:p>
            <a:r>
              <a:rPr lang="en-US" altLang="en-US" sz="1800" dirty="0">
                <a:solidFill>
                  <a:srgbClr val="C00000"/>
                </a:solidFill>
                <a:latin typeface="Helvetica" pitchFamily="2" charset="0"/>
                <a:cs typeface="Calibri" panose="020F0502020204030204" pitchFamily="34" charset="0"/>
              </a:rPr>
              <a:t>Unsuppressed sphaleron process will produce an excess of B and L, in equal quantities but just for the left handed chiral particles</a:t>
            </a:r>
          </a:p>
        </p:txBody>
      </p:sp>
      <p:pic>
        <p:nvPicPr>
          <p:cNvPr id="24" name="Picture 23">
            <a:extLst>
              <a:ext uri="{FF2B5EF4-FFF2-40B4-BE49-F238E27FC236}">
                <a16:creationId xmlns:a16="http://schemas.microsoft.com/office/drawing/2014/main" id="{A41CC902-6026-58CB-7D1D-7C7179FC081A}"/>
              </a:ext>
            </a:extLst>
          </p:cNvPr>
          <p:cNvPicPr>
            <a:picLocks noChangeAspect="1"/>
          </p:cNvPicPr>
          <p:nvPr/>
        </p:nvPicPr>
        <p:blipFill>
          <a:blip r:embed="rId3"/>
          <a:stretch>
            <a:fillRect/>
          </a:stretch>
        </p:blipFill>
        <p:spPr>
          <a:xfrm>
            <a:off x="213191" y="6276545"/>
            <a:ext cx="1542883" cy="455339"/>
          </a:xfrm>
          <a:prstGeom prst="rect">
            <a:avLst/>
          </a:prstGeom>
        </p:spPr>
      </p:pic>
      <p:pic>
        <p:nvPicPr>
          <p:cNvPr id="25" name="Picture 24">
            <a:extLst>
              <a:ext uri="{FF2B5EF4-FFF2-40B4-BE49-F238E27FC236}">
                <a16:creationId xmlns:a16="http://schemas.microsoft.com/office/drawing/2014/main" id="{534EAFE1-2823-EC1B-23A7-860A13D4957A}"/>
              </a:ext>
            </a:extLst>
          </p:cNvPr>
          <p:cNvPicPr>
            <a:picLocks noChangeAspect="1"/>
          </p:cNvPicPr>
          <p:nvPr/>
        </p:nvPicPr>
        <p:blipFill>
          <a:blip r:embed="rId6"/>
          <a:stretch>
            <a:fillRect/>
          </a:stretch>
        </p:blipFill>
        <p:spPr>
          <a:xfrm>
            <a:off x="2467001" y="5127299"/>
            <a:ext cx="3375137" cy="230832"/>
          </a:xfrm>
          <a:prstGeom prst="rect">
            <a:avLst/>
          </a:prstGeom>
        </p:spPr>
      </p:pic>
      <p:sp>
        <p:nvSpPr>
          <p:cNvPr id="26" name="TextBox 25">
            <a:extLst>
              <a:ext uri="{FF2B5EF4-FFF2-40B4-BE49-F238E27FC236}">
                <a16:creationId xmlns:a16="http://schemas.microsoft.com/office/drawing/2014/main" id="{1301C3D0-AF83-5FE9-D7F2-4B4CE20C873B}"/>
              </a:ext>
            </a:extLst>
          </p:cNvPr>
          <p:cNvSpPr txBox="1"/>
          <p:nvPr/>
        </p:nvSpPr>
        <p:spPr>
          <a:xfrm>
            <a:off x="254506" y="5947984"/>
            <a:ext cx="8676303" cy="369332"/>
          </a:xfrm>
          <a:prstGeom prst="rect">
            <a:avLst/>
          </a:prstGeom>
          <a:noFill/>
        </p:spPr>
        <p:txBody>
          <a:bodyPr wrap="square">
            <a:spAutoFit/>
          </a:bodyPr>
          <a:lstStyle/>
          <a:p>
            <a:r>
              <a:rPr lang="en-US" altLang="en-US" sz="1800" dirty="0">
                <a:solidFill>
                  <a:srgbClr val="C00000"/>
                </a:solidFill>
                <a:latin typeface="Helvetica" pitchFamily="2" charset="0"/>
                <a:cs typeface="Calibri" panose="020F0502020204030204" pitchFamily="34" charset="0"/>
              </a:rPr>
              <a:t>The Higgs boson discovery supports the occurrence of an EW phase transition</a:t>
            </a:r>
          </a:p>
        </p:txBody>
      </p:sp>
      <p:pic>
        <p:nvPicPr>
          <p:cNvPr id="27" name="Picture 26">
            <a:extLst>
              <a:ext uri="{FF2B5EF4-FFF2-40B4-BE49-F238E27FC236}">
                <a16:creationId xmlns:a16="http://schemas.microsoft.com/office/drawing/2014/main" id="{72002C4B-0621-4F37-A7E2-7D223AF9AE9E}"/>
              </a:ext>
            </a:extLst>
          </p:cNvPr>
          <p:cNvPicPr>
            <a:picLocks noChangeAspect="1"/>
          </p:cNvPicPr>
          <p:nvPr/>
        </p:nvPicPr>
        <p:blipFill>
          <a:blip r:embed="rId7"/>
          <a:stretch>
            <a:fillRect/>
          </a:stretch>
        </p:blipFill>
        <p:spPr>
          <a:xfrm>
            <a:off x="2642984" y="5522689"/>
            <a:ext cx="4969565" cy="217602"/>
          </a:xfrm>
          <a:prstGeom prst="rect">
            <a:avLst/>
          </a:prstGeom>
        </p:spPr>
      </p:pic>
      <p:sp>
        <p:nvSpPr>
          <p:cNvPr id="28" name="TextBox 27">
            <a:extLst>
              <a:ext uri="{FF2B5EF4-FFF2-40B4-BE49-F238E27FC236}">
                <a16:creationId xmlns:a16="http://schemas.microsoft.com/office/drawing/2014/main" id="{B226B4B9-9901-436C-FF15-7649D450ED72}"/>
              </a:ext>
            </a:extLst>
          </p:cNvPr>
          <p:cNvSpPr txBox="1"/>
          <p:nvPr/>
        </p:nvSpPr>
        <p:spPr>
          <a:xfrm>
            <a:off x="191022" y="5046305"/>
            <a:ext cx="2322111" cy="774571"/>
          </a:xfrm>
          <a:prstGeom prst="rect">
            <a:avLst/>
          </a:prstGeom>
          <a:noFill/>
        </p:spPr>
        <p:txBody>
          <a:bodyPr wrap="none" rtlCol="0">
            <a:spAutoFit/>
          </a:bodyPr>
          <a:lstStyle/>
          <a:p>
            <a:pPr>
              <a:spcBef>
                <a:spcPts val="1800"/>
              </a:spcBef>
            </a:pPr>
            <a:r>
              <a:rPr lang="en-US" sz="1800" dirty="0"/>
              <a:t>No </a:t>
            </a:r>
            <a:r>
              <a:rPr lang="en-US" sz="1800" dirty="0" err="1"/>
              <a:t>Sphaleron</a:t>
            </a:r>
            <a:r>
              <a:rPr lang="en-US" sz="1800" dirty="0"/>
              <a:t> effects</a:t>
            </a:r>
          </a:p>
          <a:p>
            <a:pPr>
              <a:spcBef>
                <a:spcPts val="1000"/>
              </a:spcBef>
            </a:pPr>
            <a:r>
              <a:rPr lang="en-US" sz="1800" dirty="0"/>
              <a:t>With </a:t>
            </a:r>
            <a:r>
              <a:rPr lang="en-US" sz="1800" dirty="0" err="1"/>
              <a:t>Sphaleron</a:t>
            </a:r>
            <a:r>
              <a:rPr lang="en-US" sz="1800" dirty="0"/>
              <a:t> effects</a:t>
            </a:r>
          </a:p>
        </p:txBody>
      </p:sp>
      <p:pic>
        <p:nvPicPr>
          <p:cNvPr id="29" name="Picture 28">
            <a:extLst>
              <a:ext uri="{FF2B5EF4-FFF2-40B4-BE49-F238E27FC236}">
                <a16:creationId xmlns:a16="http://schemas.microsoft.com/office/drawing/2014/main" id="{A7662BF3-B43F-9656-3AC2-CC4085402C96}"/>
              </a:ext>
            </a:extLst>
          </p:cNvPr>
          <p:cNvPicPr>
            <a:picLocks noChangeAspect="1"/>
          </p:cNvPicPr>
          <p:nvPr/>
        </p:nvPicPr>
        <p:blipFill>
          <a:blip r:embed="rId8"/>
          <a:stretch>
            <a:fillRect/>
          </a:stretch>
        </p:blipFill>
        <p:spPr>
          <a:xfrm>
            <a:off x="651656" y="2063445"/>
            <a:ext cx="2292212" cy="283573"/>
          </a:xfrm>
          <a:prstGeom prst="rect">
            <a:avLst/>
          </a:prstGeom>
        </p:spPr>
      </p:pic>
      <p:pic>
        <p:nvPicPr>
          <p:cNvPr id="31" name="Picture 4">
            <a:extLst>
              <a:ext uri="{FF2B5EF4-FFF2-40B4-BE49-F238E27FC236}">
                <a16:creationId xmlns:a16="http://schemas.microsoft.com/office/drawing/2014/main" id="{F3F546C7-ADDA-04B6-739E-85AE76779734}"/>
              </a:ext>
            </a:extLst>
          </p:cNvPr>
          <p:cNvPicPr>
            <a:picLocks noChangeAspect="1" noChangeArrowheads="1"/>
          </p:cNvPicPr>
          <p:nvPr/>
        </p:nvPicPr>
        <p:blipFill>
          <a:blip r:embed="rId9">
            <a:lum bright="-40000" contrast="60000"/>
            <a:extLst>
              <a:ext uri="{28A0092B-C50C-407E-A947-70E740481C1C}">
                <a14:useLocalDpi xmlns:a14="http://schemas.microsoft.com/office/drawing/2010/main" val="0"/>
              </a:ext>
            </a:extLst>
          </a:blip>
          <a:srcRect l="11781" t="-1428"/>
          <a:stretch>
            <a:fillRect/>
          </a:stretch>
        </p:blipFill>
        <p:spPr bwMode="auto">
          <a:xfrm>
            <a:off x="434927" y="2420696"/>
            <a:ext cx="2659513" cy="186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2">
            <a:extLst>
              <a:ext uri="{FF2B5EF4-FFF2-40B4-BE49-F238E27FC236}">
                <a16:creationId xmlns:a16="http://schemas.microsoft.com/office/drawing/2014/main" id="{201446D4-212A-5378-CB6E-E309D0A9BF0A}"/>
              </a:ext>
            </a:extLst>
          </p:cNvPr>
          <p:cNvPicPr>
            <a:picLocks noChangeAspect="1"/>
          </p:cNvPicPr>
          <p:nvPr/>
        </p:nvPicPr>
        <p:blipFill rotWithShape="1">
          <a:blip r:embed="rId10"/>
          <a:srcRect l="-400" t="-4371" r="53921" b="-19568"/>
          <a:stretch/>
        </p:blipFill>
        <p:spPr>
          <a:xfrm>
            <a:off x="3549926" y="2160124"/>
            <a:ext cx="2292212" cy="320215"/>
          </a:xfrm>
          <a:prstGeom prst="rect">
            <a:avLst/>
          </a:prstGeom>
        </p:spPr>
      </p:pic>
      <p:sp>
        <p:nvSpPr>
          <p:cNvPr id="35" name="Rectangle 34">
            <a:extLst>
              <a:ext uri="{FF2B5EF4-FFF2-40B4-BE49-F238E27FC236}">
                <a16:creationId xmlns:a16="http://schemas.microsoft.com/office/drawing/2014/main" id="{37123060-22B2-09BF-CC83-E519A95382FD}"/>
              </a:ext>
            </a:extLst>
          </p:cNvPr>
          <p:cNvSpPr/>
          <p:nvPr/>
        </p:nvSpPr>
        <p:spPr>
          <a:xfrm>
            <a:off x="83442" y="1087186"/>
            <a:ext cx="8951210" cy="923330"/>
          </a:xfrm>
          <a:prstGeom prst="rect">
            <a:avLst/>
          </a:prstGeom>
        </p:spPr>
        <p:txBody>
          <a:bodyPr wrap="square">
            <a:spAutoFit/>
          </a:bodyPr>
          <a:lstStyle/>
          <a:p>
            <a:pPr>
              <a:buFont typeface="Arial" panose="020B0604020202020204" pitchFamily="34" charset="0"/>
              <a:buChar char="•"/>
            </a:pPr>
            <a:r>
              <a:rPr lang="en-US" altLang="en-US" sz="1800" dirty="0">
                <a:latin typeface="Calibri" panose="020F0502020204030204" pitchFamily="34" charset="0"/>
                <a:cs typeface="Calibri" panose="020F0502020204030204" pitchFamily="34" charset="0"/>
              </a:rPr>
              <a:t>   </a:t>
            </a:r>
            <a:r>
              <a:rPr lang="en-US" altLang="en-US" sz="1800" dirty="0">
                <a:latin typeface="Helvetica" pitchFamily="2" charset="0"/>
                <a:cs typeface="Calibri" panose="020F0502020204030204" pitchFamily="34" charset="0"/>
              </a:rPr>
              <a:t>Due to CPV induced by Higgs-quark interactions, particle flow into the expanding    </a:t>
            </a:r>
          </a:p>
          <a:p>
            <a:r>
              <a:rPr lang="en-US" altLang="en-US" sz="1800" dirty="0">
                <a:latin typeface="Helvetica" pitchFamily="2" charset="0"/>
                <a:cs typeface="Calibri" panose="020F0502020204030204" pitchFamily="34" charset="0"/>
              </a:rPr>
              <a:t>    bubble wall </a:t>
            </a:r>
            <a:r>
              <a:rPr lang="en-US" altLang="en-US" sz="1800" b="1" dirty="0">
                <a:latin typeface="Helvetica" pitchFamily="2" charset="0"/>
                <a:cs typeface="Calibri" panose="020F0502020204030204" pitchFamily="34" charset="0"/>
              </a:rPr>
              <a:t>creates a chiral asymmetry - </a:t>
            </a:r>
            <a:r>
              <a:rPr lang="en-US" altLang="en-US" sz="1800" dirty="0">
                <a:latin typeface="Helvetica" pitchFamily="2" charset="0"/>
                <a:cs typeface="Calibri" panose="020F0502020204030204" pitchFamily="34" charset="0"/>
              </a:rPr>
              <a:t>an excess of antiquarks - just outside the  </a:t>
            </a:r>
          </a:p>
          <a:p>
            <a:r>
              <a:rPr lang="en-US" altLang="en-US" sz="1800" dirty="0">
                <a:latin typeface="Helvetica" pitchFamily="2" charset="0"/>
                <a:cs typeface="Calibri" panose="020F0502020204030204" pitchFamily="34" charset="0"/>
              </a:rPr>
              <a:t>    bubble</a:t>
            </a:r>
            <a:endParaRPr lang="en-US" altLang="en-US" sz="1800" b="1" dirty="0">
              <a:latin typeface="Helvetica" pitchFamily="2" charset="0"/>
              <a:cs typeface="Calibri" panose="020F0502020204030204" pitchFamily="34" charset="0"/>
            </a:endParaRPr>
          </a:p>
        </p:txBody>
      </p:sp>
      <p:pic>
        <p:nvPicPr>
          <p:cNvPr id="36" name="Picture 35">
            <a:extLst>
              <a:ext uri="{FF2B5EF4-FFF2-40B4-BE49-F238E27FC236}">
                <a16:creationId xmlns:a16="http://schemas.microsoft.com/office/drawing/2014/main" id="{C5B871CB-BE16-DFA3-AA1D-23C9306A1DE3}"/>
              </a:ext>
            </a:extLst>
          </p:cNvPr>
          <p:cNvPicPr>
            <a:picLocks noChangeAspect="1"/>
          </p:cNvPicPr>
          <p:nvPr/>
        </p:nvPicPr>
        <p:blipFill>
          <a:blip r:embed="rId11"/>
          <a:stretch>
            <a:fillRect/>
          </a:stretch>
        </p:blipFill>
        <p:spPr>
          <a:xfrm>
            <a:off x="6390994" y="2179145"/>
            <a:ext cx="1221555" cy="226468"/>
          </a:xfrm>
          <a:prstGeom prst="rect">
            <a:avLst/>
          </a:prstGeom>
        </p:spPr>
      </p:pic>
      <p:sp>
        <p:nvSpPr>
          <p:cNvPr id="39" name="TextBox 38">
            <a:extLst>
              <a:ext uri="{FF2B5EF4-FFF2-40B4-BE49-F238E27FC236}">
                <a16:creationId xmlns:a16="http://schemas.microsoft.com/office/drawing/2014/main" id="{34E1325B-F47B-D8C7-0818-59C9153FE0FC}"/>
              </a:ext>
            </a:extLst>
          </p:cNvPr>
          <p:cNvSpPr txBox="1"/>
          <p:nvPr/>
        </p:nvSpPr>
        <p:spPr>
          <a:xfrm>
            <a:off x="6521607" y="4834912"/>
            <a:ext cx="2431371" cy="584775"/>
          </a:xfrm>
          <a:prstGeom prst="rect">
            <a:avLst/>
          </a:prstGeom>
          <a:noFill/>
        </p:spPr>
        <p:txBody>
          <a:bodyPr wrap="square">
            <a:spAutoFit/>
          </a:bodyPr>
          <a:lstStyle/>
          <a:p>
            <a:r>
              <a:rPr lang="en-US" altLang="en-US" sz="1600" dirty="0">
                <a:latin typeface="Helvetica" pitchFamily="2" charset="0"/>
                <a:cs typeface="Calibri" panose="020F0502020204030204" pitchFamily="34" charset="0"/>
              </a:rPr>
              <a:t>an excess of quarks just outside the bubble</a:t>
            </a:r>
            <a:endParaRPr lang="en-US" sz="1600" dirty="0"/>
          </a:p>
        </p:txBody>
      </p:sp>
      <p:cxnSp>
        <p:nvCxnSpPr>
          <p:cNvPr id="41" name="Straight Arrow Connector 40">
            <a:extLst>
              <a:ext uri="{FF2B5EF4-FFF2-40B4-BE49-F238E27FC236}">
                <a16:creationId xmlns:a16="http://schemas.microsoft.com/office/drawing/2014/main" id="{C801BE9B-695D-C37A-EA20-45E4D1F0955A}"/>
              </a:ext>
            </a:extLst>
          </p:cNvPr>
          <p:cNvCxnSpPr>
            <a:cxnSpLocks/>
          </p:cNvCxnSpPr>
          <p:nvPr/>
        </p:nvCxnSpPr>
        <p:spPr>
          <a:xfrm flipV="1">
            <a:off x="7734621" y="5353159"/>
            <a:ext cx="340517" cy="284624"/>
          </a:xfrm>
          <a:prstGeom prst="straightConnector1">
            <a:avLst/>
          </a:prstGeom>
          <a:ln>
            <a:solidFill>
              <a:srgbClr val="000000"/>
            </a:solidFill>
            <a:tailEnd type="triangle"/>
          </a:ln>
        </p:spPr>
        <p:style>
          <a:lnRef idx="2">
            <a:schemeClr val="accent1"/>
          </a:lnRef>
          <a:fillRef idx="0">
            <a:schemeClr val="accent1"/>
          </a:fillRef>
          <a:effectRef idx="1">
            <a:schemeClr val="accent1"/>
          </a:effectRef>
          <a:fontRef idx="minor">
            <a:schemeClr val="tx1"/>
          </a:fontRef>
        </p:style>
      </p:cxnSp>
      <p:sp>
        <p:nvSpPr>
          <p:cNvPr id="2" name="Slide Number Placeholder 1">
            <a:extLst>
              <a:ext uri="{FF2B5EF4-FFF2-40B4-BE49-F238E27FC236}">
                <a16:creationId xmlns:a16="http://schemas.microsoft.com/office/drawing/2014/main" id="{413AECD8-C40B-9924-84C1-7FE641D80C6F}"/>
              </a:ext>
            </a:extLst>
          </p:cNvPr>
          <p:cNvSpPr>
            <a:spLocks noGrp="1"/>
          </p:cNvSpPr>
          <p:nvPr>
            <p:ph type="sldNum" sz="quarter" idx="12"/>
          </p:nvPr>
        </p:nvSpPr>
        <p:spPr/>
        <p:txBody>
          <a:bodyPr/>
          <a:lstStyle/>
          <a:p>
            <a:pPr>
              <a:defRPr/>
            </a:pPr>
            <a:fld id="{666F6DD0-6B70-D447-A3E8-CD6516C88934}" type="slidenum">
              <a:rPr lang="en-US" smtClean="0"/>
              <a:pPr>
                <a:defRPr/>
              </a:pPr>
              <a:t>9</a:t>
            </a:fld>
            <a:endParaRPr lang="en-US"/>
          </a:p>
        </p:txBody>
      </p:sp>
      <p:sp>
        <p:nvSpPr>
          <p:cNvPr id="32" name="Footer Placeholder 31">
            <a:extLst>
              <a:ext uri="{FF2B5EF4-FFF2-40B4-BE49-F238E27FC236}">
                <a16:creationId xmlns:a16="http://schemas.microsoft.com/office/drawing/2014/main" id="{51A089EE-BB85-744D-EBBC-599C7F9574F4}"/>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7808424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a:extLst>
              <a:ext uri="{FF2B5EF4-FFF2-40B4-BE49-F238E27FC236}">
                <a16:creationId xmlns:a16="http://schemas.microsoft.com/office/drawing/2014/main" id="{93E91D33-F4DF-7441-90F4-BE2E9C3B3CC7}"/>
              </a:ext>
            </a:extLst>
          </p:cNvPr>
          <p:cNvSpPr>
            <a:spLocks noGrp="1" noChangeArrowheads="1"/>
          </p:cNvSpPr>
          <p:nvPr>
            <p:ph type="title"/>
          </p:nvPr>
        </p:nvSpPr>
        <p:spPr>
          <a:xfrm>
            <a:off x="243504" y="198268"/>
            <a:ext cx="8229600" cy="646331"/>
          </a:xfrm>
        </p:spPr>
        <p:txBody>
          <a:bodyPr/>
          <a:lstStyle/>
          <a:p>
            <a:r>
              <a:rPr lang="en-US" altLang="en-US" sz="2400" b="0" dirty="0">
                <a:solidFill>
                  <a:schemeClr val="tx1"/>
                </a:solidFill>
              </a:rPr>
              <a:t>Baryon Asymmetry Preservation</a:t>
            </a:r>
          </a:p>
        </p:txBody>
      </p:sp>
      <p:sp>
        <p:nvSpPr>
          <p:cNvPr id="4" name="Rectangle 3">
            <a:extLst>
              <a:ext uri="{FF2B5EF4-FFF2-40B4-BE49-F238E27FC236}">
                <a16:creationId xmlns:a16="http://schemas.microsoft.com/office/drawing/2014/main" id="{E6097F40-EB0B-C34A-9E93-E19D32B05B63}"/>
              </a:ext>
            </a:extLst>
          </p:cNvPr>
          <p:cNvSpPr/>
          <p:nvPr/>
        </p:nvSpPr>
        <p:spPr>
          <a:xfrm>
            <a:off x="152457" y="896105"/>
            <a:ext cx="9002713" cy="646331"/>
          </a:xfrm>
          <a:prstGeom prst="rect">
            <a:avLst/>
          </a:prstGeom>
        </p:spPr>
        <p:txBody>
          <a:bodyPr>
            <a:spAutoFit/>
          </a:bodyPr>
          <a:lstStyle/>
          <a:p>
            <a:pPr>
              <a:defRPr/>
            </a:pPr>
            <a:r>
              <a:rPr lang="en-US" sz="1800" b="0" i="0" u="none">
                <a:solidFill>
                  <a:schemeClr val="accent4"/>
                </a:solidFill>
                <a:latin typeface="Helvetica" pitchFamily="2" charset="0"/>
                <a:cs typeface="Calibri" panose="020F0502020204030204" pitchFamily="34" charset="0"/>
              </a:rPr>
              <a:t>For a short period, EW </a:t>
            </a:r>
            <a:r>
              <a:rPr lang="en-US" sz="1800" b="0" i="0" u="none" err="1">
                <a:solidFill>
                  <a:schemeClr val="accent4"/>
                </a:solidFill>
                <a:latin typeface="Helvetica" pitchFamily="2" charset="0"/>
                <a:cs typeface="Calibri" panose="020F0502020204030204" pitchFamily="34" charset="0"/>
              </a:rPr>
              <a:t>sphalerons</a:t>
            </a:r>
            <a:r>
              <a:rPr lang="en-US" sz="1800" b="0" i="0" u="none">
                <a:solidFill>
                  <a:schemeClr val="accent4"/>
                </a:solidFill>
                <a:latin typeface="Helvetica" pitchFamily="2" charset="0"/>
                <a:cs typeface="Calibri" panose="020F0502020204030204" pitchFamily="34" charset="0"/>
              </a:rPr>
              <a:t> work to generate the desired baryon asymmetry; </a:t>
            </a:r>
          </a:p>
          <a:p>
            <a:pPr>
              <a:defRPr/>
            </a:pPr>
            <a:r>
              <a:rPr lang="en-US" sz="1800" b="1" i="0" u="none">
                <a:solidFill>
                  <a:schemeClr val="accent4"/>
                </a:solidFill>
                <a:latin typeface="Helvetica" pitchFamily="2" charset="0"/>
                <a:cs typeface="Calibri" panose="020F0502020204030204" pitchFamily="34" charset="0"/>
              </a:rPr>
              <a:t>Then need to shut off quickly to prevent washout of the asymmetry</a:t>
            </a:r>
          </a:p>
        </p:txBody>
      </p:sp>
      <p:graphicFrame>
        <p:nvGraphicFramePr>
          <p:cNvPr id="28683" name="Object 11">
            <a:extLst>
              <a:ext uri="{FF2B5EF4-FFF2-40B4-BE49-F238E27FC236}">
                <a16:creationId xmlns:a16="http://schemas.microsoft.com/office/drawing/2014/main" id="{A02DE2E4-8B01-5145-9ECA-8BE9EE3FAA60}"/>
              </a:ext>
            </a:extLst>
          </p:cNvPr>
          <p:cNvGraphicFramePr>
            <a:graphicFrameLocks noChangeAspect="1"/>
          </p:cNvGraphicFramePr>
          <p:nvPr/>
        </p:nvGraphicFramePr>
        <p:xfrm>
          <a:off x="473782" y="2228372"/>
          <a:ext cx="4246132" cy="735298"/>
        </p:xfrm>
        <a:graphic>
          <a:graphicData uri="http://schemas.openxmlformats.org/presentationml/2006/ole">
            <mc:AlternateContent xmlns:mc="http://schemas.openxmlformats.org/markup-compatibility/2006">
              <mc:Choice xmlns:v="urn:schemas-microsoft-com:vml" Requires="v">
                <p:oleObj name="Equation" r:id="rId3" imgW="8724900" imgH="1600200" progId="Equation.DSMT4">
                  <p:embed/>
                </p:oleObj>
              </mc:Choice>
              <mc:Fallback>
                <p:oleObj name="Equation" r:id="rId3" imgW="8724900" imgH="1600200" progId="Equation.DSMT4">
                  <p:embed/>
                  <p:pic>
                    <p:nvPicPr>
                      <p:cNvPr id="28683" name="Object 11">
                        <a:extLst>
                          <a:ext uri="{FF2B5EF4-FFF2-40B4-BE49-F238E27FC236}">
                            <a16:creationId xmlns:a16="http://schemas.microsoft.com/office/drawing/2014/main" id="{A02DE2E4-8B01-5145-9ECA-8BE9EE3FAA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782" y="2228372"/>
                        <a:ext cx="4246132" cy="735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 name="Rectangle 22">
            <a:extLst>
              <a:ext uri="{FF2B5EF4-FFF2-40B4-BE49-F238E27FC236}">
                <a16:creationId xmlns:a16="http://schemas.microsoft.com/office/drawing/2014/main" id="{29CCB709-9A7E-F247-A1EF-4ED2939D410A}"/>
              </a:ext>
            </a:extLst>
          </p:cNvPr>
          <p:cNvSpPr/>
          <p:nvPr/>
        </p:nvSpPr>
        <p:spPr>
          <a:xfrm>
            <a:off x="452437" y="4151494"/>
            <a:ext cx="8206334" cy="369332"/>
          </a:xfrm>
          <a:prstGeom prst="rect">
            <a:avLst/>
          </a:prstGeom>
        </p:spPr>
        <p:txBody>
          <a:bodyPr wrap="square">
            <a:spAutoFit/>
          </a:bodyPr>
          <a:lstStyle/>
          <a:p>
            <a:pPr eaLnBrk="1" hangingPunct="1">
              <a:defRPr/>
            </a:pPr>
            <a:r>
              <a:rPr lang="en-US" altLang="en-US" sz="1800" b="1" i="0" u="none" dirty="0">
                <a:latin typeface="Helvetica" pitchFamily="2" charset="0"/>
                <a:cs typeface="Calibri" panose="020F0502020204030204" pitchFamily="34" charset="0"/>
              </a:rPr>
              <a:t>To preserve the baryon asymmetry </a:t>
            </a:r>
            <a:r>
              <a:rPr lang="en-US" altLang="en-US" sz="1800" b="1" dirty="0">
                <a:latin typeface="Helvetica" pitchFamily="2" charset="0"/>
                <a:cs typeface="Calibri" panose="020F0502020204030204" pitchFamily="34" charset="0"/>
                <a:sym typeface="Wingdings" pitchFamily="2" charset="2"/>
              </a:rPr>
              <a:t>demands a </a:t>
            </a:r>
            <a:r>
              <a:rPr lang="en-US" altLang="en-US" sz="1800" b="1" i="0" u="none" dirty="0">
                <a:latin typeface="Helvetica" pitchFamily="2" charset="0"/>
                <a:cs typeface="Calibri" panose="020F0502020204030204" pitchFamily="34" charset="0"/>
                <a:sym typeface="Wingdings" pitchFamily="2" charset="2"/>
              </a:rPr>
              <a:t>Strong </a:t>
            </a:r>
            <a:r>
              <a:rPr lang="en-US" altLang="en-US" sz="1800" b="1" dirty="0">
                <a:latin typeface="Helvetica" pitchFamily="2" charset="0"/>
                <a:cs typeface="Calibri" panose="020F0502020204030204" pitchFamily="34" charset="0"/>
                <a:sym typeface="Wingdings" pitchFamily="2" charset="2"/>
              </a:rPr>
              <a:t>F</a:t>
            </a:r>
            <a:r>
              <a:rPr lang="en-US" altLang="en-US" sz="1800" b="1" i="0" u="none" dirty="0">
                <a:latin typeface="Helvetica" pitchFamily="2" charset="0"/>
                <a:cs typeface="Calibri" panose="020F0502020204030204" pitchFamily="34" charset="0"/>
                <a:sym typeface="Wingdings" pitchFamily="2" charset="2"/>
              </a:rPr>
              <a:t>irst </a:t>
            </a:r>
            <a:r>
              <a:rPr lang="en-US" altLang="en-US" sz="1800" b="1" dirty="0">
                <a:latin typeface="Helvetica" pitchFamily="2" charset="0"/>
                <a:cs typeface="Calibri" panose="020F0502020204030204" pitchFamily="34" charset="0"/>
                <a:sym typeface="Wingdings" pitchFamily="2" charset="2"/>
              </a:rPr>
              <a:t>O</a:t>
            </a:r>
            <a:r>
              <a:rPr lang="en-US" altLang="en-US" sz="1800" b="1" i="0" u="none" dirty="0">
                <a:latin typeface="Helvetica" pitchFamily="2" charset="0"/>
                <a:cs typeface="Calibri" panose="020F0502020204030204" pitchFamily="34" charset="0"/>
                <a:sym typeface="Wingdings" pitchFamily="2" charset="2"/>
              </a:rPr>
              <a:t>rder EWPT</a:t>
            </a:r>
            <a:r>
              <a:rPr lang="en-US" altLang="en-US" sz="1800" b="1" i="0" u="none" dirty="0">
                <a:latin typeface="Helvetica" pitchFamily="2" charset="0"/>
                <a:cs typeface="Calibri" panose="020F0502020204030204" pitchFamily="34" charset="0"/>
              </a:rPr>
              <a:t>                                                                </a:t>
            </a:r>
            <a:r>
              <a:rPr lang="en-US" altLang="en-US" sz="1800" b="1" i="0" u="none" dirty="0">
                <a:effectLst>
                  <a:outerShdw blurRad="38100" dist="38100" dir="2700000" algn="tl">
                    <a:srgbClr val="C0C0C0"/>
                  </a:outerShdw>
                </a:effectLst>
                <a:latin typeface="Helvetica" pitchFamily="2" charset="0"/>
                <a:cs typeface="Calibri" panose="020F0502020204030204" pitchFamily="34" charset="0"/>
              </a:rPr>
              <a:t>                            </a:t>
            </a:r>
          </a:p>
        </p:txBody>
      </p:sp>
      <p:sp>
        <p:nvSpPr>
          <p:cNvPr id="33" name="TextBox 32">
            <a:extLst>
              <a:ext uri="{FF2B5EF4-FFF2-40B4-BE49-F238E27FC236}">
                <a16:creationId xmlns:a16="http://schemas.microsoft.com/office/drawing/2014/main" id="{0747BB31-E474-C34D-B69A-9DD1200D9464}"/>
              </a:ext>
            </a:extLst>
          </p:cNvPr>
          <p:cNvSpPr txBox="1"/>
          <p:nvPr/>
        </p:nvSpPr>
        <p:spPr>
          <a:xfrm>
            <a:off x="5461851" y="2844597"/>
            <a:ext cx="2705120" cy="400110"/>
          </a:xfrm>
          <a:prstGeom prst="rect">
            <a:avLst/>
          </a:prstGeom>
          <a:noFill/>
          <a:ln w="28575">
            <a:solidFill>
              <a:schemeClr val="tx1"/>
            </a:solidFill>
          </a:ln>
        </p:spPr>
        <p:txBody>
          <a:bodyPr wrap="square">
            <a:spAutoFit/>
          </a:bodyPr>
          <a:lstStyle/>
          <a:p>
            <a:pPr>
              <a:defRPr/>
            </a:pPr>
            <a:r>
              <a:rPr lang="en-US" sz="2000" i="0" u="none" dirty="0">
                <a:solidFill>
                  <a:schemeClr val="accent4"/>
                </a:solidFill>
                <a:latin typeface="Helvetica" pitchFamily="2" charset="0"/>
              </a:rPr>
              <a:t>If </a:t>
            </a:r>
            <a:r>
              <a:rPr lang="el-GR" sz="2000" i="0" u="none" dirty="0">
                <a:solidFill>
                  <a:schemeClr val="accent4"/>
                </a:solidFill>
                <a:latin typeface="Helvetica" pitchFamily="2" charset="0"/>
              </a:rPr>
              <a:t>Γ</a:t>
            </a:r>
            <a:r>
              <a:rPr lang="el-GR" sz="2000" i="0" u="none" baseline="-25000" dirty="0">
                <a:solidFill>
                  <a:schemeClr val="accent4"/>
                </a:solidFill>
                <a:latin typeface="Helvetica" pitchFamily="2" charset="0"/>
              </a:rPr>
              <a:t>Δ</a:t>
            </a:r>
            <a:r>
              <a:rPr lang="en-US" sz="2000" i="0" u="none" baseline="-25000" dirty="0">
                <a:solidFill>
                  <a:schemeClr val="accent4"/>
                </a:solidFill>
                <a:latin typeface="Helvetica" pitchFamily="2" charset="0"/>
              </a:rPr>
              <a:t>B ≠ 0</a:t>
            </a:r>
            <a:r>
              <a:rPr lang="en-US" sz="2000" i="0" u="none" dirty="0">
                <a:solidFill>
                  <a:schemeClr val="accent4"/>
                </a:solidFill>
                <a:latin typeface="Helvetica" pitchFamily="2" charset="0"/>
              </a:rPr>
              <a:t> ≲ H ~ T</a:t>
            </a:r>
            <a:r>
              <a:rPr lang="en-US" sz="2000" i="0" u="none" baseline="30000" dirty="0">
                <a:solidFill>
                  <a:schemeClr val="accent4"/>
                </a:solidFill>
                <a:latin typeface="Helvetica" pitchFamily="2" charset="0"/>
              </a:rPr>
              <a:t>2</a:t>
            </a:r>
            <a:r>
              <a:rPr lang="en-US" sz="2000" i="0" u="none" dirty="0">
                <a:solidFill>
                  <a:schemeClr val="accent4"/>
                </a:solidFill>
                <a:latin typeface="Helvetica" pitchFamily="2" charset="0"/>
              </a:rPr>
              <a:t>/ </a:t>
            </a:r>
            <a:r>
              <a:rPr lang="en-US" sz="2000" i="0" u="none" dirty="0" err="1">
                <a:solidFill>
                  <a:schemeClr val="accent4"/>
                </a:solidFill>
                <a:latin typeface="Helvetica" pitchFamily="2" charset="0"/>
              </a:rPr>
              <a:t>M</a:t>
            </a:r>
            <a:r>
              <a:rPr lang="en-US" sz="2000" i="0" u="none" baseline="-25000" dirty="0" err="1">
                <a:solidFill>
                  <a:schemeClr val="accent4"/>
                </a:solidFill>
                <a:latin typeface="Helvetica" pitchFamily="2" charset="0"/>
              </a:rPr>
              <a:t>Pl</a:t>
            </a:r>
            <a:endParaRPr lang="en-US" sz="2000" i="0" u="none" baseline="-25000" dirty="0">
              <a:solidFill>
                <a:schemeClr val="accent4"/>
              </a:solidFill>
              <a:latin typeface="Helvetica" pitchFamily="2" charset="0"/>
            </a:endParaRPr>
          </a:p>
        </p:txBody>
      </p:sp>
      <p:grpSp>
        <p:nvGrpSpPr>
          <p:cNvPr id="28690" name="Group 36">
            <a:extLst>
              <a:ext uri="{FF2B5EF4-FFF2-40B4-BE49-F238E27FC236}">
                <a16:creationId xmlns:a16="http://schemas.microsoft.com/office/drawing/2014/main" id="{40532F79-0B90-8543-B327-6AEFAA4E09DA}"/>
              </a:ext>
            </a:extLst>
          </p:cNvPr>
          <p:cNvGrpSpPr>
            <a:grpSpLocks/>
          </p:cNvGrpSpPr>
          <p:nvPr/>
        </p:nvGrpSpPr>
        <p:grpSpPr bwMode="auto">
          <a:xfrm>
            <a:off x="5619815" y="3420660"/>
            <a:ext cx="2448106" cy="461665"/>
            <a:chOff x="6350438" y="5383808"/>
            <a:chExt cx="2448472" cy="462490"/>
          </a:xfrm>
        </p:grpSpPr>
        <p:sp>
          <p:nvSpPr>
            <p:cNvPr id="34" name="TextBox 33">
              <a:extLst>
                <a:ext uri="{FF2B5EF4-FFF2-40B4-BE49-F238E27FC236}">
                  <a16:creationId xmlns:a16="http://schemas.microsoft.com/office/drawing/2014/main" id="{5782230A-FCD7-AD44-A6F5-1BB230305DC4}"/>
                </a:ext>
              </a:extLst>
            </p:cNvPr>
            <p:cNvSpPr txBox="1"/>
            <p:nvPr/>
          </p:nvSpPr>
          <p:spPr>
            <a:xfrm>
              <a:off x="6350438" y="5430058"/>
              <a:ext cx="2448472" cy="400825"/>
            </a:xfrm>
            <a:prstGeom prst="rect">
              <a:avLst/>
            </a:prstGeom>
            <a:noFill/>
          </p:spPr>
          <p:txBody>
            <a:bodyPr wrap="none">
              <a:spAutoFit/>
            </a:bodyPr>
            <a:lstStyle/>
            <a:p>
              <a:pPr>
                <a:defRPr/>
              </a:pPr>
              <a:r>
                <a:rPr lang="en-US" sz="2000" b="0" i="0" u="none">
                  <a:latin typeface="Helvetica" pitchFamily="2" charset="0"/>
                </a:rPr>
                <a:t>B processes frozen </a:t>
              </a:r>
            </a:p>
          </p:txBody>
        </p:sp>
        <p:sp>
          <p:nvSpPr>
            <p:cNvPr id="36" name="Rectangle 35">
              <a:extLst>
                <a:ext uri="{FF2B5EF4-FFF2-40B4-BE49-F238E27FC236}">
                  <a16:creationId xmlns:a16="http://schemas.microsoft.com/office/drawing/2014/main" id="{3A7DDA49-7A70-C64C-9B7D-7A87066313F3}"/>
                </a:ext>
              </a:extLst>
            </p:cNvPr>
            <p:cNvSpPr/>
            <p:nvPr/>
          </p:nvSpPr>
          <p:spPr>
            <a:xfrm>
              <a:off x="6350438" y="5383808"/>
              <a:ext cx="357843" cy="462490"/>
            </a:xfrm>
            <a:prstGeom prst="rect">
              <a:avLst/>
            </a:prstGeom>
          </p:spPr>
          <p:txBody>
            <a:bodyPr wrap="none">
              <a:spAutoFit/>
            </a:bodyPr>
            <a:lstStyle/>
            <a:p>
              <a:pPr>
                <a:defRPr/>
              </a:pPr>
              <a:r>
                <a:rPr lang="en-US" b="0" i="0" u="none"/>
                <a:t>∕</a:t>
              </a:r>
              <a:r>
                <a:rPr lang="en-US" b="0" i="0" u="none">
                  <a:solidFill>
                    <a:schemeClr val="accent4"/>
                  </a:solidFill>
                </a:rPr>
                <a:t> </a:t>
              </a:r>
              <a:endParaRPr lang="en-US">
                <a:solidFill>
                  <a:schemeClr val="accent4"/>
                </a:solidFill>
              </a:endParaRPr>
            </a:p>
          </p:txBody>
        </p:sp>
      </p:grpSp>
      <p:sp>
        <p:nvSpPr>
          <p:cNvPr id="8" name="Left Brace 7">
            <a:extLst>
              <a:ext uri="{FF2B5EF4-FFF2-40B4-BE49-F238E27FC236}">
                <a16:creationId xmlns:a16="http://schemas.microsoft.com/office/drawing/2014/main" id="{43C79928-8E4C-9E43-995B-15E2BC1CBAD0}"/>
              </a:ext>
            </a:extLst>
          </p:cNvPr>
          <p:cNvSpPr/>
          <p:nvPr/>
        </p:nvSpPr>
        <p:spPr>
          <a:xfrm rot="16200000">
            <a:off x="3359252" y="1976662"/>
            <a:ext cx="177910" cy="2334822"/>
          </a:xfrm>
          <a:prstGeom prst="leftBrace">
            <a:avLst/>
          </a:prstGeom>
          <a:ln w="19050">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TextBox 10">
            <a:extLst>
              <a:ext uri="{FF2B5EF4-FFF2-40B4-BE49-F238E27FC236}">
                <a16:creationId xmlns:a16="http://schemas.microsoft.com/office/drawing/2014/main" id="{1E2E028E-74F0-2A43-808B-333B234241F1}"/>
              </a:ext>
            </a:extLst>
          </p:cNvPr>
          <p:cNvSpPr txBox="1"/>
          <p:nvPr/>
        </p:nvSpPr>
        <p:spPr>
          <a:xfrm>
            <a:off x="3860800" y="5867400"/>
            <a:ext cx="184731" cy="461665"/>
          </a:xfrm>
          <a:prstGeom prst="rect">
            <a:avLst/>
          </a:prstGeom>
          <a:noFill/>
        </p:spPr>
        <p:txBody>
          <a:bodyPr wrap="none" rtlCol="0">
            <a:spAutoFit/>
          </a:bodyPr>
          <a:lstStyle/>
          <a:p>
            <a:endParaRPr lang="en-US"/>
          </a:p>
        </p:txBody>
      </p:sp>
      <p:sp>
        <p:nvSpPr>
          <p:cNvPr id="14" name="TextBox 13">
            <a:extLst>
              <a:ext uri="{FF2B5EF4-FFF2-40B4-BE49-F238E27FC236}">
                <a16:creationId xmlns:a16="http://schemas.microsoft.com/office/drawing/2014/main" id="{4B327F65-08B1-3744-997D-354F3EA30558}"/>
              </a:ext>
            </a:extLst>
          </p:cNvPr>
          <p:cNvSpPr txBox="1"/>
          <p:nvPr/>
        </p:nvSpPr>
        <p:spPr>
          <a:xfrm>
            <a:off x="228600" y="5100337"/>
            <a:ext cx="8786063" cy="1354217"/>
          </a:xfrm>
          <a:prstGeom prst="rect">
            <a:avLst/>
          </a:prstGeom>
          <a:noFill/>
        </p:spPr>
        <p:txBody>
          <a:bodyPr wrap="square" rtlCol="0">
            <a:spAutoFit/>
          </a:bodyPr>
          <a:lstStyle/>
          <a:p>
            <a:pPr>
              <a:spcBef>
                <a:spcPts val="1800"/>
              </a:spcBef>
              <a:spcAft>
                <a:spcPts val="1200"/>
              </a:spcAft>
            </a:pPr>
            <a:r>
              <a:rPr lang="en-US" sz="1800" dirty="0">
                <a:latin typeface="Helvetica" pitchFamily="2" charset="0"/>
              </a:rPr>
              <a:t>Transition does not occur at T</a:t>
            </a:r>
            <a:r>
              <a:rPr lang="en-US" sz="1800" baseline="-25000" dirty="0">
                <a:latin typeface="Helvetica" pitchFamily="2" charset="0"/>
              </a:rPr>
              <a:t>c</a:t>
            </a:r>
            <a:r>
              <a:rPr lang="en-US" sz="1800" dirty="0">
                <a:latin typeface="Helvetica" pitchFamily="2" charset="0"/>
              </a:rPr>
              <a:t>, but rather at </a:t>
            </a:r>
            <a:r>
              <a:rPr lang="en-US" sz="1800" dirty="0">
                <a:latin typeface="Helvetica" pitchFamily="2" charset="0"/>
                <a:sym typeface="Wingdings" pitchFamily="2" charset="2"/>
              </a:rPr>
              <a:t>T</a:t>
            </a:r>
            <a:r>
              <a:rPr lang="en-US" sz="1800" baseline="-25000" dirty="0">
                <a:latin typeface="Helvetica" pitchFamily="2" charset="0"/>
                <a:sym typeface="Wingdings" pitchFamily="2" charset="2"/>
              </a:rPr>
              <a:t>n</a:t>
            </a:r>
            <a:r>
              <a:rPr lang="en-US" sz="1800" dirty="0">
                <a:latin typeface="Helvetica" pitchFamily="2" charset="0"/>
                <a:sym typeface="Wingdings" pitchFamily="2" charset="2"/>
              </a:rPr>
              <a:t> (bubble nucleation temp.) [T</a:t>
            </a:r>
            <a:r>
              <a:rPr lang="en-US" sz="1800" baseline="-25000" dirty="0">
                <a:latin typeface="Helvetica" pitchFamily="2" charset="0"/>
                <a:sym typeface="Wingdings" pitchFamily="2" charset="2"/>
              </a:rPr>
              <a:t>n</a:t>
            </a:r>
            <a:r>
              <a:rPr lang="en-US" sz="1800" dirty="0">
                <a:latin typeface="Helvetica" pitchFamily="2" charset="0"/>
                <a:sym typeface="Wingdings" pitchFamily="2" charset="2"/>
              </a:rPr>
              <a:t> &lt; T</a:t>
            </a:r>
            <a:r>
              <a:rPr lang="en-US" sz="1800" baseline="-25000" dirty="0">
                <a:latin typeface="Helvetica" pitchFamily="2" charset="0"/>
                <a:sym typeface="Wingdings" pitchFamily="2" charset="2"/>
              </a:rPr>
              <a:t>c</a:t>
            </a:r>
            <a:r>
              <a:rPr lang="en-US" sz="1800" dirty="0">
                <a:latin typeface="Helvetica" pitchFamily="2" charset="0"/>
                <a:sym typeface="Wingdings" pitchFamily="2" charset="2"/>
              </a:rPr>
              <a:t>]  </a:t>
            </a:r>
            <a:r>
              <a:rPr lang="en-US" sz="1800" dirty="0">
                <a:solidFill>
                  <a:srgbClr val="C00000"/>
                </a:solidFill>
                <a:latin typeface="Helvetica" pitchFamily="2" charset="0"/>
                <a:sym typeface="Wingdings" pitchFamily="2" charset="2"/>
              </a:rPr>
              <a:t>We use semiclassical arguments to estimate</a:t>
            </a:r>
            <a:r>
              <a:rPr lang="en-US" sz="1800" dirty="0">
                <a:solidFill>
                  <a:srgbClr val="C00000"/>
                </a:solidFill>
                <a:effectLst/>
                <a:latin typeface="Helvetica" pitchFamily="2" charset="0"/>
              </a:rPr>
              <a:t> the nucleation probability to be approx. one per Hubble time to determine T</a:t>
            </a:r>
            <a:r>
              <a:rPr lang="en-US" sz="1800" baseline="-25000" dirty="0">
                <a:solidFill>
                  <a:srgbClr val="C00000"/>
                </a:solidFill>
                <a:effectLst/>
                <a:latin typeface="Helvetica" pitchFamily="2" charset="0"/>
              </a:rPr>
              <a:t>n </a:t>
            </a:r>
            <a:r>
              <a:rPr lang="en-US" sz="1800" dirty="0">
                <a:solidFill>
                  <a:srgbClr val="C00000"/>
                </a:solidFill>
                <a:effectLst/>
                <a:latin typeface="Helvetica" pitchFamily="2" charset="0"/>
              </a:rPr>
              <a:t>; </a:t>
            </a:r>
            <a:r>
              <a:rPr lang="en-US" sz="1800" dirty="0">
                <a:effectLst/>
                <a:latin typeface="Helvetica" pitchFamily="2" charset="0"/>
              </a:rPr>
              <a:t>one requires </a:t>
            </a:r>
            <a:r>
              <a:rPr lang="en-US" sz="1800" baseline="-25000" dirty="0">
                <a:effectLst/>
                <a:latin typeface="Helvetica" pitchFamily="2" charset="0"/>
              </a:rPr>
              <a:t> </a:t>
            </a:r>
            <a:r>
              <a:rPr lang="en-US" sz="1800" dirty="0" err="1">
                <a:latin typeface="Helvetica" pitchFamily="2" charset="0"/>
                <a:sym typeface="Wingdings" pitchFamily="2" charset="2"/>
              </a:rPr>
              <a:t>S</a:t>
            </a:r>
            <a:r>
              <a:rPr lang="en-US" sz="1800" baseline="-25000" dirty="0" err="1">
                <a:latin typeface="Helvetica" pitchFamily="2" charset="0"/>
                <a:sym typeface="Wingdings" pitchFamily="2" charset="2"/>
              </a:rPr>
              <a:t>bounce</a:t>
            </a:r>
            <a:r>
              <a:rPr lang="en-US" sz="1800" dirty="0">
                <a:latin typeface="Helvetica" pitchFamily="2" charset="0"/>
                <a:sym typeface="Wingdings" pitchFamily="2" charset="2"/>
              </a:rPr>
              <a:t>/T</a:t>
            </a:r>
            <a:r>
              <a:rPr lang="en-US" sz="1800" baseline="-25000" dirty="0">
                <a:latin typeface="Helvetica" pitchFamily="2" charset="0"/>
                <a:sym typeface="Wingdings" pitchFamily="2" charset="2"/>
              </a:rPr>
              <a:t>n</a:t>
            </a:r>
            <a:r>
              <a:rPr lang="en-US" sz="1800" dirty="0">
                <a:latin typeface="Helvetica" pitchFamily="2" charset="0"/>
                <a:sym typeface="Wingdings" pitchFamily="2" charset="2"/>
              </a:rPr>
              <a:t> ~ 140</a:t>
            </a:r>
            <a:endParaRPr lang="en-US" sz="1800" baseline="-25000" dirty="0">
              <a:effectLst/>
              <a:latin typeface="Helvetica" pitchFamily="2" charset="0"/>
            </a:endParaRPr>
          </a:p>
          <a:p>
            <a:pPr>
              <a:spcBef>
                <a:spcPts val="0"/>
              </a:spcBef>
              <a:spcAft>
                <a:spcPts val="1200"/>
              </a:spcAft>
            </a:pPr>
            <a:endParaRPr lang="en-US" sz="1800" dirty="0">
              <a:solidFill>
                <a:schemeClr val="accent6">
                  <a:lumMod val="50000"/>
                </a:schemeClr>
              </a:solidFill>
              <a:latin typeface="Helvetica" pitchFamily="2" charset="0"/>
            </a:endParaRPr>
          </a:p>
        </p:txBody>
      </p:sp>
      <p:sp>
        <p:nvSpPr>
          <p:cNvPr id="29" name="Rectangle 28">
            <a:extLst>
              <a:ext uri="{FF2B5EF4-FFF2-40B4-BE49-F238E27FC236}">
                <a16:creationId xmlns:a16="http://schemas.microsoft.com/office/drawing/2014/main" id="{BA58F2A0-F7D4-D442-A8EF-F236A531C23F}"/>
              </a:ext>
            </a:extLst>
          </p:cNvPr>
          <p:cNvSpPr/>
          <p:nvPr/>
        </p:nvSpPr>
        <p:spPr>
          <a:xfrm>
            <a:off x="228600" y="1586194"/>
            <a:ext cx="8215313" cy="369887"/>
          </a:xfrm>
          <a:prstGeom prst="rect">
            <a:avLst/>
          </a:prstGeom>
        </p:spPr>
        <p:txBody>
          <a:bodyPr>
            <a:spAutoFit/>
          </a:bodyPr>
          <a:lstStyle/>
          <a:p>
            <a:pPr eaLnBrk="1" hangingPunct="1">
              <a:defRPr/>
            </a:pPr>
            <a:r>
              <a:rPr lang="en-US" altLang="en-US" sz="1800" b="0" i="0" u="none" dirty="0">
                <a:solidFill>
                  <a:schemeClr val="accent4"/>
                </a:solidFill>
                <a:effectLst>
                  <a:outerShdw blurRad="38100" dist="38100" dir="2700000" algn="tl">
                    <a:srgbClr val="C0C0C0"/>
                  </a:outerShdw>
                </a:effectLst>
                <a:latin typeface="Helvetica" pitchFamily="2" charset="0"/>
              </a:rPr>
              <a:t>if  </a:t>
            </a:r>
            <a:r>
              <a:rPr lang="en-US" altLang="en-US" sz="1800" b="0" i="0" u="none" dirty="0" err="1">
                <a:solidFill>
                  <a:schemeClr val="accent4"/>
                </a:solidFill>
                <a:effectLst>
                  <a:outerShdw blurRad="38100" dist="38100" dir="2700000" algn="tl">
                    <a:srgbClr val="C0C0C0"/>
                  </a:outerShdw>
                </a:effectLst>
                <a:latin typeface="Helvetica" pitchFamily="2" charset="0"/>
              </a:rPr>
              <a:t>n</a:t>
            </a:r>
            <a:r>
              <a:rPr lang="en-US" altLang="en-US" sz="1800" b="0" i="0" u="none" baseline="-25000" dirty="0" err="1">
                <a:solidFill>
                  <a:schemeClr val="accent4"/>
                </a:solidFill>
                <a:effectLst>
                  <a:outerShdw blurRad="38100" dist="38100" dir="2700000" algn="tl">
                    <a:srgbClr val="C0C0C0"/>
                  </a:outerShdw>
                </a:effectLst>
                <a:latin typeface="Helvetica" pitchFamily="2" charset="0"/>
              </a:rPr>
              <a:t>B</a:t>
            </a:r>
            <a:r>
              <a:rPr lang="en-US" altLang="en-US" sz="1800" b="0" i="0" u="none" dirty="0">
                <a:solidFill>
                  <a:schemeClr val="accent4"/>
                </a:solidFill>
                <a:effectLst>
                  <a:outerShdw blurRad="38100" dist="38100" dir="2700000" algn="tl">
                    <a:srgbClr val="C0C0C0"/>
                  </a:outerShdw>
                </a:effectLst>
                <a:latin typeface="Helvetica" pitchFamily="2" charset="0"/>
              </a:rPr>
              <a:t> = 0  at T &gt; Tc</a:t>
            </a:r>
          </a:p>
        </p:txBody>
      </p:sp>
      <p:sp>
        <p:nvSpPr>
          <p:cNvPr id="2" name="Date Placeholder 1">
            <a:extLst>
              <a:ext uri="{FF2B5EF4-FFF2-40B4-BE49-F238E27FC236}">
                <a16:creationId xmlns:a16="http://schemas.microsoft.com/office/drawing/2014/main" id="{66348617-23F2-444A-9895-12CC7A7AAC23}"/>
              </a:ext>
            </a:extLst>
          </p:cNvPr>
          <p:cNvSpPr>
            <a:spLocks noGrp="1"/>
          </p:cNvSpPr>
          <p:nvPr>
            <p:ph type="dt" sz="half" idx="10"/>
          </p:nvPr>
        </p:nvSpPr>
        <p:spPr/>
        <p:txBody>
          <a:bodyPr/>
          <a:lstStyle/>
          <a:p>
            <a:pPr>
              <a:defRPr/>
            </a:pPr>
            <a:r>
              <a:rPr lang="en-US"/>
              <a:t>05/10/2024</a:t>
            </a:r>
          </a:p>
        </p:txBody>
      </p:sp>
      <p:sp>
        <p:nvSpPr>
          <p:cNvPr id="24" name="TextBox 23">
            <a:extLst>
              <a:ext uri="{FF2B5EF4-FFF2-40B4-BE49-F238E27FC236}">
                <a16:creationId xmlns:a16="http://schemas.microsoft.com/office/drawing/2014/main" id="{92407C54-B25C-A04C-8C2C-24ADFE4E4593}"/>
              </a:ext>
            </a:extLst>
          </p:cNvPr>
          <p:cNvSpPr txBox="1"/>
          <p:nvPr/>
        </p:nvSpPr>
        <p:spPr>
          <a:xfrm flipV="1">
            <a:off x="1771483" y="6390727"/>
            <a:ext cx="5813540" cy="63826"/>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graphicFrame>
        <p:nvGraphicFramePr>
          <p:cNvPr id="25" name="Object 9">
            <a:extLst>
              <a:ext uri="{FF2B5EF4-FFF2-40B4-BE49-F238E27FC236}">
                <a16:creationId xmlns:a16="http://schemas.microsoft.com/office/drawing/2014/main" id="{6B05F3BB-14F1-0648-9AFA-71B94F2B5F65}"/>
              </a:ext>
            </a:extLst>
          </p:cNvPr>
          <p:cNvGraphicFramePr>
            <a:graphicFrameLocks noChangeAspect="1"/>
          </p:cNvGraphicFramePr>
          <p:nvPr/>
        </p:nvGraphicFramePr>
        <p:xfrm>
          <a:off x="6257785" y="2291780"/>
          <a:ext cx="2537106" cy="337123"/>
        </p:xfrm>
        <a:graphic>
          <a:graphicData uri="http://schemas.openxmlformats.org/presentationml/2006/ole">
            <mc:AlternateContent xmlns:mc="http://schemas.openxmlformats.org/markup-compatibility/2006">
              <mc:Choice xmlns:v="urn:schemas-microsoft-com:vml" Requires="v">
                <p:oleObj name="Equation" r:id="rId5" imgW="41833800" imgH="5562600" progId="Equation.3">
                  <p:embed/>
                </p:oleObj>
              </mc:Choice>
              <mc:Fallback>
                <p:oleObj name="Equation" r:id="rId5" imgW="41833800" imgH="5562600" progId="Equation.3">
                  <p:embed/>
                  <p:pic>
                    <p:nvPicPr>
                      <p:cNvPr id="25" name="Object 9">
                        <a:extLst>
                          <a:ext uri="{FF2B5EF4-FFF2-40B4-BE49-F238E27FC236}">
                            <a16:creationId xmlns:a16="http://schemas.microsoft.com/office/drawing/2014/main" id="{6B05F3BB-14F1-0648-9AFA-71B94F2B5F6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57785" y="2291780"/>
                        <a:ext cx="2537106" cy="337123"/>
                      </a:xfrm>
                      <a:prstGeom prst="rect">
                        <a:avLst/>
                      </a:prstGeom>
                      <a:noFill/>
                      <a:ln>
                        <a:noFill/>
                      </a:ln>
                      <a:effectLst/>
                    </p:spPr>
                  </p:pic>
                </p:oleObj>
              </mc:Fallback>
            </mc:AlternateContent>
          </a:graphicData>
        </a:graphic>
      </p:graphicFrame>
      <p:sp>
        <p:nvSpPr>
          <p:cNvPr id="6" name="TextBox 5">
            <a:extLst>
              <a:ext uri="{FF2B5EF4-FFF2-40B4-BE49-F238E27FC236}">
                <a16:creationId xmlns:a16="http://schemas.microsoft.com/office/drawing/2014/main" id="{9535121A-915F-FF4C-94B9-06DF739E2390}"/>
              </a:ext>
            </a:extLst>
          </p:cNvPr>
          <p:cNvSpPr txBox="1"/>
          <p:nvPr/>
        </p:nvSpPr>
        <p:spPr>
          <a:xfrm>
            <a:off x="5353716" y="2258898"/>
            <a:ext cx="889987" cy="369332"/>
          </a:xfrm>
          <a:prstGeom prst="rect">
            <a:avLst/>
          </a:prstGeom>
          <a:noFill/>
        </p:spPr>
        <p:txBody>
          <a:bodyPr wrap="none" rtlCol="0">
            <a:spAutoFit/>
          </a:bodyPr>
          <a:lstStyle/>
          <a:p>
            <a:r>
              <a:rPr lang="en-US" sz="1800">
                <a:latin typeface="Helvetica" pitchFamily="2" charset="0"/>
              </a:rPr>
              <a:t>Recall:</a:t>
            </a:r>
          </a:p>
        </p:txBody>
      </p:sp>
      <p:grpSp>
        <p:nvGrpSpPr>
          <p:cNvPr id="9" name="Group 8">
            <a:extLst>
              <a:ext uri="{FF2B5EF4-FFF2-40B4-BE49-F238E27FC236}">
                <a16:creationId xmlns:a16="http://schemas.microsoft.com/office/drawing/2014/main" id="{1FD447F1-71E7-EDBB-FC54-7CB75B569A8D}"/>
              </a:ext>
            </a:extLst>
          </p:cNvPr>
          <p:cNvGrpSpPr/>
          <p:nvPr/>
        </p:nvGrpSpPr>
        <p:grpSpPr>
          <a:xfrm>
            <a:off x="2547974" y="3362958"/>
            <a:ext cx="2288437" cy="553971"/>
            <a:chOff x="2547974" y="3362958"/>
            <a:chExt cx="2288437" cy="553971"/>
          </a:xfrm>
        </p:grpSpPr>
        <p:sp>
          <p:nvSpPr>
            <p:cNvPr id="10" name="TextBox 9">
              <a:extLst>
                <a:ext uri="{FF2B5EF4-FFF2-40B4-BE49-F238E27FC236}">
                  <a16:creationId xmlns:a16="http://schemas.microsoft.com/office/drawing/2014/main" id="{5E90FEC3-87C4-A840-83D9-142F6641771B}"/>
                </a:ext>
              </a:extLst>
            </p:cNvPr>
            <p:cNvSpPr txBox="1"/>
            <p:nvPr/>
          </p:nvSpPr>
          <p:spPr>
            <a:xfrm>
              <a:off x="2547974" y="3406451"/>
              <a:ext cx="2229008" cy="400110"/>
            </a:xfrm>
            <a:prstGeom prst="rect">
              <a:avLst/>
            </a:prstGeom>
            <a:noFill/>
          </p:spPr>
          <p:txBody>
            <a:bodyPr wrap="none" rtlCol="0">
              <a:spAutoFit/>
            </a:bodyPr>
            <a:lstStyle/>
            <a:p>
              <a:r>
                <a:rPr lang="en-US" sz="2000"/>
                <a:t>&lt;&lt; 1 </a:t>
              </a:r>
              <a:r>
                <a:rPr lang="en-US" sz="2000">
                  <a:sym typeface="Wingdings" pitchFamily="2" charset="2"/>
                </a:rPr>
                <a:t>  v(T</a:t>
              </a:r>
              <a:r>
                <a:rPr lang="en-US" sz="2000" baseline="-25000">
                  <a:sym typeface="Wingdings" pitchFamily="2" charset="2"/>
                </a:rPr>
                <a:t>c</a:t>
              </a:r>
              <a:r>
                <a:rPr lang="en-US" sz="2000">
                  <a:sym typeface="Wingdings" pitchFamily="2" charset="2"/>
                </a:rPr>
                <a:t>) /T</a:t>
              </a:r>
              <a:r>
                <a:rPr lang="en-US" sz="2000" baseline="-25000">
                  <a:sym typeface="Wingdings" pitchFamily="2" charset="2"/>
                </a:rPr>
                <a:t>c</a:t>
              </a:r>
              <a:r>
                <a:rPr lang="en-US" sz="2000">
                  <a:sym typeface="Wingdings" pitchFamily="2" charset="2"/>
                </a:rPr>
                <a:t> ~ 1</a:t>
              </a:r>
              <a:endParaRPr lang="en-US" sz="2000"/>
            </a:p>
          </p:txBody>
        </p:sp>
        <p:sp>
          <p:nvSpPr>
            <p:cNvPr id="27" name="Donut 26">
              <a:extLst>
                <a:ext uri="{FF2B5EF4-FFF2-40B4-BE49-F238E27FC236}">
                  <a16:creationId xmlns:a16="http://schemas.microsoft.com/office/drawing/2014/main" id="{54456E97-D104-6B4D-8501-F566C29596E5}"/>
                </a:ext>
              </a:extLst>
            </p:cNvPr>
            <p:cNvSpPr/>
            <p:nvPr/>
          </p:nvSpPr>
          <p:spPr>
            <a:xfrm>
              <a:off x="3448207" y="3362958"/>
              <a:ext cx="1388204" cy="553971"/>
            </a:xfrm>
            <a:prstGeom prst="donut">
              <a:avLst>
                <a:gd name="adj" fmla="val 3049"/>
              </a:avLst>
            </a:prstGeom>
            <a:ln w="127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7" name="TextBox 6">
              <a:extLst>
                <a:ext uri="{FF2B5EF4-FFF2-40B4-BE49-F238E27FC236}">
                  <a16:creationId xmlns:a16="http://schemas.microsoft.com/office/drawing/2014/main" id="{365F7DEA-C737-F330-82D5-9F19FD3308FE}"/>
                </a:ext>
              </a:extLst>
            </p:cNvPr>
            <p:cNvSpPr txBox="1"/>
            <p:nvPr/>
          </p:nvSpPr>
          <p:spPr>
            <a:xfrm>
              <a:off x="4264459" y="3450848"/>
              <a:ext cx="338554" cy="461665"/>
            </a:xfrm>
            <a:prstGeom prst="rect">
              <a:avLst/>
            </a:prstGeom>
            <a:noFill/>
          </p:spPr>
          <p:txBody>
            <a:bodyPr wrap="none" rtlCol="0">
              <a:spAutoFit/>
            </a:bodyPr>
            <a:lstStyle/>
            <a:p>
              <a:r>
                <a:rPr lang="en-US"/>
                <a:t>&gt;</a:t>
              </a:r>
            </a:p>
          </p:txBody>
        </p:sp>
      </p:grpSp>
      <p:pic>
        <p:nvPicPr>
          <p:cNvPr id="5" name="Picture 4">
            <a:extLst>
              <a:ext uri="{FF2B5EF4-FFF2-40B4-BE49-F238E27FC236}">
                <a16:creationId xmlns:a16="http://schemas.microsoft.com/office/drawing/2014/main" id="{5DCDBF22-3465-B8A7-B155-736129F64F00}"/>
              </a:ext>
            </a:extLst>
          </p:cNvPr>
          <p:cNvPicPr>
            <a:picLocks noChangeAspect="1"/>
          </p:cNvPicPr>
          <p:nvPr/>
        </p:nvPicPr>
        <p:blipFill>
          <a:blip r:embed="rId7"/>
          <a:stretch>
            <a:fillRect/>
          </a:stretch>
        </p:blipFill>
        <p:spPr>
          <a:xfrm>
            <a:off x="213191" y="6276545"/>
            <a:ext cx="1542883" cy="455339"/>
          </a:xfrm>
          <a:prstGeom prst="rect">
            <a:avLst/>
          </a:prstGeom>
        </p:spPr>
      </p:pic>
      <p:sp>
        <p:nvSpPr>
          <p:cNvPr id="3" name="Slide Number Placeholder 2">
            <a:extLst>
              <a:ext uri="{FF2B5EF4-FFF2-40B4-BE49-F238E27FC236}">
                <a16:creationId xmlns:a16="http://schemas.microsoft.com/office/drawing/2014/main" id="{6C8B3606-5A35-3D9D-DC9B-E9F9AE28B1DA}"/>
              </a:ext>
            </a:extLst>
          </p:cNvPr>
          <p:cNvSpPr>
            <a:spLocks noGrp="1"/>
          </p:cNvSpPr>
          <p:nvPr>
            <p:ph type="sldNum" sz="quarter" idx="12"/>
          </p:nvPr>
        </p:nvSpPr>
        <p:spPr/>
        <p:txBody>
          <a:bodyPr/>
          <a:lstStyle/>
          <a:p>
            <a:pPr>
              <a:defRPr/>
            </a:pPr>
            <a:fld id="{D263CF7A-B607-4AC6-B9ED-310D2CC7A174}" type="slidenum">
              <a:rPr lang="en-US" smtClean="0"/>
              <a:pPr>
                <a:defRPr/>
              </a:pPr>
              <a:t>10</a:t>
            </a:fld>
            <a:endParaRPr lang="en-US"/>
          </a:p>
        </p:txBody>
      </p:sp>
      <p:sp>
        <p:nvSpPr>
          <p:cNvPr id="16" name="Footer Placeholder 15">
            <a:extLst>
              <a:ext uri="{FF2B5EF4-FFF2-40B4-BE49-F238E27FC236}">
                <a16:creationId xmlns:a16="http://schemas.microsoft.com/office/drawing/2014/main" id="{2D567267-0E15-8992-AB57-951EDCBBF47E}"/>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1328885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7">
            <a:extLst>
              <a:ext uri="{FF2B5EF4-FFF2-40B4-BE49-F238E27FC236}">
                <a16:creationId xmlns:a16="http://schemas.microsoft.com/office/drawing/2014/main" id="{2FB43197-1ED2-C946-ACFB-D6E450804C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2308" y="4145989"/>
            <a:ext cx="2684403" cy="1369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a:extLst>
              <a:ext uri="{FF2B5EF4-FFF2-40B4-BE49-F238E27FC236}">
                <a16:creationId xmlns:a16="http://schemas.microsoft.com/office/drawing/2014/main" id="{113F34DD-4FC2-CC42-8367-D96A010D50EE}"/>
              </a:ext>
            </a:extLst>
          </p:cNvPr>
          <p:cNvSpPr txBox="1"/>
          <p:nvPr/>
        </p:nvSpPr>
        <p:spPr>
          <a:xfrm>
            <a:off x="1756074" y="6379733"/>
            <a:ext cx="5828949"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sp>
        <p:nvSpPr>
          <p:cNvPr id="4" name="Title 3">
            <a:extLst>
              <a:ext uri="{FF2B5EF4-FFF2-40B4-BE49-F238E27FC236}">
                <a16:creationId xmlns:a16="http://schemas.microsoft.com/office/drawing/2014/main" id="{A1A06FBB-C664-D348-BF01-D4B390DC07BF}"/>
              </a:ext>
            </a:extLst>
          </p:cNvPr>
          <p:cNvSpPr>
            <a:spLocks noGrp="1"/>
          </p:cNvSpPr>
          <p:nvPr>
            <p:ph type="title"/>
          </p:nvPr>
        </p:nvSpPr>
        <p:spPr/>
        <p:txBody>
          <a:bodyPr>
            <a:normAutofit fontScale="90000"/>
          </a:bodyPr>
          <a:lstStyle/>
          <a:p>
            <a:r>
              <a:rPr lang="en-US" sz="2400" b="0" dirty="0"/>
              <a:t>   </a:t>
            </a:r>
            <a:br>
              <a:rPr lang="en-US" sz="2400" b="0" dirty="0"/>
            </a:br>
            <a:r>
              <a:rPr lang="en-US" sz="2400" b="0" dirty="0"/>
              <a:t>          </a:t>
            </a:r>
          </a:p>
        </p:txBody>
      </p:sp>
      <p:sp>
        <p:nvSpPr>
          <p:cNvPr id="6" name="Rectangle 2">
            <a:extLst>
              <a:ext uri="{FF2B5EF4-FFF2-40B4-BE49-F238E27FC236}">
                <a16:creationId xmlns:a16="http://schemas.microsoft.com/office/drawing/2014/main" id="{B47903C6-F774-A643-8B2F-9C65630100F8}"/>
              </a:ext>
            </a:extLst>
          </p:cNvPr>
          <p:cNvSpPr txBox="1">
            <a:spLocks noChangeArrowheads="1"/>
          </p:cNvSpPr>
          <p:nvPr/>
        </p:nvSpPr>
        <p:spPr>
          <a:xfrm>
            <a:off x="229911" y="2655503"/>
            <a:ext cx="8686799" cy="631601"/>
          </a:xfrm>
          <a:prstGeom prst="rect">
            <a:avLst/>
          </a:prstGeom>
        </p:spPr>
        <p:txBody>
          <a:bodyPr lIns="0" tIns="0" rIns="0" bIns="0" anchor="b" anchorCtr="0"/>
          <a:lstStyle>
            <a:lvl1pPr algn="l" defTabSz="457200" rtl="0" eaLnBrk="1" fontAlgn="base" hangingPunct="1">
              <a:spcBef>
                <a:spcPct val="0"/>
              </a:spcBef>
              <a:spcAft>
                <a:spcPct val="0"/>
              </a:spcAft>
              <a:defRPr sz="2400" b="1" kern="1200">
                <a:solidFill>
                  <a:srgbClr val="003087"/>
                </a:solidFill>
                <a:latin typeface="Helvetica"/>
                <a:ea typeface="ＭＳ Ｐゴシック" charset="0"/>
                <a:cs typeface="ＭＳ Ｐゴシック" charset="0"/>
              </a:defRPr>
            </a:lvl1pPr>
            <a:lvl2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2pPr>
            <a:lvl3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3pPr>
            <a:lvl4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4pPr>
            <a:lvl5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a:lstStyle>
          <a:p>
            <a:r>
              <a:rPr lang="en-US" sz="1700" b="0" dirty="0">
                <a:latin typeface="Helvetica" pitchFamily="2" charset="0"/>
              </a:rPr>
              <a:t>CPV</a:t>
            </a:r>
            <a:r>
              <a:rPr lang="en-US" sz="1700" b="0" dirty="0">
                <a:effectLst/>
                <a:latin typeface="Helvetica" pitchFamily="2" charset="0"/>
              </a:rPr>
              <a:t> is proportional to the so-called </a:t>
            </a:r>
            <a:r>
              <a:rPr lang="en-US" sz="1700" b="0" dirty="0" err="1">
                <a:solidFill>
                  <a:srgbClr val="BA3826"/>
                </a:solidFill>
                <a:effectLst/>
                <a:latin typeface="Helvetica" pitchFamily="2" charset="0"/>
              </a:rPr>
              <a:t>Jarlskog’s</a:t>
            </a:r>
            <a:r>
              <a:rPr lang="en-US" sz="1700" b="0" dirty="0">
                <a:solidFill>
                  <a:srgbClr val="BA3826"/>
                </a:solidFill>
                <a:effectLst/>
                <a:latin typeface="Helvetica" pitchFamily="2" charset="0"/>
              </a:rPr>
              <a:t> invariant, </a:t>
            </a:r>
            <a:r>
              <a:rPr lang="en-US" sz="1700" b="0" dirty="0">
                <a:effectLst/>
                <a:latin typeface="Helvetica" pitchFamily="2" charset="0"/>
              </a:rPr>
              <a:t> that is proportional to the CKM mixing angles appearing in W boson interactions with the 3 generations of quarks </a:t>
            </a:r>
            <a:r>
              <a:rPr lang="el-GR" sz="1700" b="0" dirty="0">
                <a:latin typeface="Helvetica" pitchFamily="2" charset="0"/>
              </a:rPr>
              <a:t> </a:t>
            </a:r>
            <a:r>
              <a:rPr lang="en-US" sz="1700" b="0" dirty="0">
                <a:effectLst/>
                <a:latin typeface="Helvetica" pitchFamily="2" charset="0"/>
              </a:rPr>
              <a:t> </a:t>
            </a:r>
          </a:p>
        </p:txBody>
      </p:sp>
      <p:sp>
        <p:nvSpPr>
          <p:cNvPr id="10" name="Rectangle 5">
            <a:extLst>
              <a:ext uri="{FF2B5EF4-FFF2-40B4-BE49-F238E27FC236}">
                <a16:creationId xmlns:a16="http://schemas.microsoft.com/office/drawing/2014/main" id="{B7B3354A-CB73-5144-9E49-6F957C6917B6}"/>
              </a:ext>
            </a:extLst>
          </p:cNvPr>
          <p:cNvSpPr>
            <a:spLocks noChangeArrowheads="1"/>
          </p:cNvSpPr>
          <p:nvPr/>
        </p:nvSpPr>
        <p:spPr bwMode="auto">
          <a:xfrm>
            <a:off x="116189" y="2250091"/>
            <a:ext cx="85881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buNone/>
            </a:pPr>
            <a:r>
              <a:rPr lang="en-US" altLang="en-US" sz="1800" b="1" dirty="0">
                <a:solidFill>
                  <a:srgbClr val="000000"/>
                </a:solidFill>
                <a:latin typeface="Helvetica" pitchFamily="2" charset="0"/>
              </a:rPr>
              <a:t> #1. Contribution from CP violation cannot catalyze enough of an asymmetry </a:t>
            </a:r>
          </a:p>
        </p:txBody>
      </p:sp>
      <p:sp>
        <p:nvSpPr>
          <p:cNvPr id="27" name="TextBox 9">
            <a:extLst>
              <a:ext uri="{FF2B5EF4-FFF2-40B4-BE49-F238E27FC236}">
                <a16:creationId xmlns:a16="http://schemas.microsoft.com/office/drawing/2014/main" id="{300D2718-D485-7A40-AC84-07EC62AE68EC}"/>
              </a:ext>
            </a:extLst>
          </p:cNvPr>
          <p:cNvSpPr txBox="1">
            <a:spLocks noChangeArrowheads="1"/>
          </p:cNvSpPr>
          <p:nvPr/>
        </p:nvSpPr>
        <p:spPr bwMode="auto">
          <a:xfrm>
            <a:off x="415559" y="4436513"/>
            <a:ext cx="620038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b="1" i="1" u="sng">
                <a:solidFill>
                  <a:srgbClr val="3333FF"/>
                </a:solidFill>
                <a:latin typeface="Arial" panose="020B0604020202020204" pitchFamily="34" charset="0"/>
              </a:defRPr>
            </a:lvl1pPr>
            <a:lvl2pPr marL="742950" indent="-285750">
              <a:defRPr sz="2800" b="1" i="1" u="sng">
                <a:solidFill>
                  <a:srgbClr val="3333FF"/>
                </a:solidFill>
                <a:latin typeface="Arial" panose="020B0604020202020204" pitchFamily="34" charset="0"/>
              </a:defRPr>
            </a:lvl2pPr>
            <a:lvl3pPr marL="1143000" indent="-228600">
              <a:defRPr sz="2800" b="1" i="1" u="sng">
                <a:solidFill>
                  <a:srgbClr val="3333FF"/>
                </a:solidFill>
                <a:latin typeface="Arial" panose="020B0604020202020204" pitchFamily="34" charset="0"/>
              </a:defRPr>
            </a:lvl3pPr>
            <a:lvl4pPr marL="1600200" indent="-228600">
              <a:defRPr sz="2800" b="1" i="1" u="sng">
                <a:solidFill>
                  <a:srgbClr val="3333FF"/>
                </a:solidFill>
                <a:latin typeface="Arial" panose="020B0604020202020204" pitchFamily="34" charset="0"/>
              </a:defRPr>
            </a:lvl4pPr>
            <a:lvl5pPr marL="2057400" indent="-228600">
              <a:defRPr sz="2800" b="1" i="1" u="sng">
                <a:solidFill>
                  <a:srgbClr val="3333FF"/>
                </a:solidFill>
                <a:latin typeface="Arial" panose="020B0604020202020204" pitchFamily="34" charset="0"/>
              </a:defRPr>
            </a:lvl5pPr>
            <a:lvl6pPr marL="2514600" indent="-228600" eaLnBrk="0" fontAlgn="base" hangingPunct="0">
              <a:spcBef>
                <a:spcPct val="0"/>
              </a:spcBef>
              <a:spcAft>
                <a:spcPct val="0"/>
              </a:spcAft>
              <a:defRPr sz="2800" b="1" i="1" u="sng">
                <a:solidFill>
                  <a:srgbClr val="3333FF"/>
                </a:solidFill>
                <a:latin typeface="Arial" panose="020B0604020202020204" pitchFamily="34" charset="0"/>
              </a:defRPr>
            </a:lvl6pPr>
            <a:lvl7pPr marL="2971800" indent="-228600" eaLnBrk="0" fontAlgn="base" hangingPunct="0">
              <a:spcBef>
                <a:spcPct val="0"/>
              </a:spcBef>
              <a:spcAft>
                <a:spcPct val="0"/>
              </a:spcAft>
              <a:defRPr sz="2800" b="1" i="1" u="sng">
                <a:solidFill>
                  <a:srgbClr val="3333FF"/>
                </a:solidFill>
                <a:latin typeface="Arial" panose="020B0604020202020204" pitchFamily="34" charset="0"/>
              </a:defRPr>
            </a:lvl7pPr>
            <a:lvl8pPr marL="3429000" indent="-228600" eaLnBrk="0" fontAlgn="base" hangingPunct="0">
              <a:spcBef>
                <a:spcPct val="0"/>
              </a:spcBef>
              <a:spcAft>
                <a:spcPct val="0"/>
              </a:spcAft>
              <a:defRPr sz="2800" b="1" i="1" u="sng">
                <a:solidFill>
                  <a:srgbClr val="3333FF"/>
                </a:solidFill>
                <a:latin typeface="Arial" panose="020B0604020202020204" pitchFamily="34" charset="0"/>
              </a:defRPr>
            </a:lvl8pPr>
            <a:lvl9pPr marL="3886200" indent="-228600" eaLnBrk="0" fontAlgn="base" hangingPunct="0">
              <a:spcBef>
                <a:spcPct val="0"/>
              </a:spcBef>
              <a:spcAft>
                <a:spcPct val="0"/>
              </a:spcAft>
              <a:defRPr sz="2800" b="1" i="1" u="sng">
                <a:solidFill>
                  <a:srgbClr val="3333FF"/>
                </a:solidFill>
                <a:latin typeface="Arial" panose="020B0604020202020204" pitchFamily="34" charset="0"/>
              </a:defRPr>
            </a:lvl9pPr>
          </a:lstStyle>
          <a:p>
            <a:r>
              <a:rPr lang="en-US" altLang="en-US" sz="1600" b="0" i="0" u="none" dirty="0">
                <a:solidFill>
                  <a:srgbClr val="000000"/>
                </a:solidFill>
                <a:latin typeface="Helvetica" pitchFamily="2" charset="0"/>
              </a:rPr>
              <a:t>High order loop effects needed to generate a complex contribution to the top quark - Higgs interaction in the bubble wall</a:t>
            </a:r>
          </a:p>
        </p:txBody>
      </p:sp>
      <p:sp>
        <p:nvSpPr>
          <p:cNvPr id="3" name="Date Placeholder 2">
            <a:extLst>
              <a:ext uri="{FF2B5EF4-FFF2-40B4-BE49-F238E27FC236}">
                <a16:creationId xmlns:a16="http://schemas.microsoft.com/office/drawing/2014/main" id="{981FA56D-1D4D-B845-9BE5-6AE5BE6666FE}"/>
              </a:ext>
            </a:extLst>
          </p:cNvPr>
          <p:cNvSpPr>
            <a:spLocks noGrp="1"/>
          </p:cNvSpPr>
          <p:nvPr>
            <p:ph type="dt" sz="half" idx="10"/>
          </p:nvPr>
        </p:nvSpPr>
        <p:spPr/>
        <p:txBody>
          <a:bodyPr/>
          <a:lstStyle/>
          <a:p>
            <a:pPr>
              <a:defRPr/>
            </a:pPr>
            <a:r>
              <a:rPr lang="en-US"/>
              <a:t>05/10/2024</a:t>
            </a:r>
          </a:p>
        </p:txBody>
      </p:sp>
      <p:pic>
        <p:nvPicPr>
          <p:cNvPr id="16" name="Picture 15">
            <a:extLst>
              <a:ext uri="{FF2B5EF4-FFF2-40B4-BE49-F238E27FC236}">
                <a16:creationId xmlns:a16="http://schemas.microsoft.com/office/drawing/2014/main" id="{F55C1F30-1BA5-241E-5169-0BD8E0C76EE4}"/>
              </a:ext>
            </a:extLst>
          </p:cNvPr>
          <p:cNvPicPr>
            <a:picLocks noChangeAspect="1"/>
          </p:cNvPicPr>
          <p:nvPr/>
        </p:nvPicPr>
        <p:blipFill>
          <a:blip r:embed="rId4"/>
          <a:stretch>
            <a:fillRect/>
          </a:stretch>
        </p:blipFill>
        <p:spPr>
          <a:xfrm>
            <a:off x="3500759" y="3418520"/>
            <a:ext cx="4300649" cy="780770"/>
          </a:xfrm>
          <a:prstGeom prst="rect">
            <a:avLst/>
          </a:prstGeom>
        </p:spPr>
      </p:pic>
      <p:pic>
        <p:nvPicPr>
          <p:cNvPr id="22" name="Picture 21">
            <a:extLst>
              <a:ext uri="{FF2B5EF4-FFF2-40B4-BE49-F238E27FC236}">
                <a16:creationId xmlns:a16="http://schemas.microsoft.com/office/drawing/2014/main" id="{76EB0965-6BCA-CF0A-34DD-DEB3342923A8}"/>
              </a:ext>
            </a:extLst>
          </p:cNvPr>
          <p:cNvPicPr>
            <a:picLocks noChangeAspect="1"/>
          </p:cNvPicPr>
          <p:nvPr/>
        </p:nvPicPr>
        <p:blipFill>
          <a:blip r:embed="rId5"/>
          <a:stretch>
            <a:fillRect/>
          </a:stretch>
        </p:blipFill>
        <p:spPr>
          <a:xfrm>
            <a:off x="611904" y="5201507"/>
            <a:ext cx="6200380" cy="646186"/>
          </a:xfrm>
          <a:prstGeom prst="rect">
            <a:avLst/>
          </a:prstGeom>
        </p:spPr>
      </p:pic>
      <p:pic>
        <p:nvPicPr>
          <p:cNvPr id="29" name="Picture 28">
            <a:extLst>
              <a:ext uri="{FF2B5EF4-FFF2-40B4-BE49-F238E27FC236}">
                <a16:creationId xmlns:a16="http://schemas.microsoft.com/office/drawing/2014/main" id="{01A4C9F1-D0CF-E099-DE25-04B71CE21529}"/>
              </a:ext>
            </a:extLst>
          </p:cNvPr>
          <p:cNvPicPr>
            <a:picLocks noChangeAspect="1"/>
          </p:cNvPicPr>
          <p:nvPr/>
        </p:nvPicPr>
        <p:blipFill>
          <a:blip r:embed="rId6"/>
          <a:stretch>
            <a:fillRect/>
          </a:stretch>
        </p:blipFill>
        <p:spPr>
          <a:xfrm>
            <a:off x="407986" y="3478688"/>
            <a:ext cx="2717119" cy="330460"/>
          </a:xfrm>
          <a:prstGeom prst="rect">
            <a:avLst/>
          </a:prstGeom>
        </p:spPr>
      </p:pic>
      <p:sp>
        <p:nvSpPr>
          <p:cNvPr id="30" name="TextBox 29">
            <a:extLst>
              <a:ext uri="{FF2B5EF4-FFF2-40B4-BE49-F238E27FC236}">
                <a16:creationId xmlns:a16="http://schemas.microsoft.com/office/drawing/2014/main" id="{D58EBB49-B59D-002B-442F-05A6DB4CFC81}"/>
              </a:ext>
            </a:extLst>
          </p:cNvPr>
          <p:cNvSpPr txBox="1"/>
          <p:nvPr/>
        </p:nvSpPr>
        <p:spPr>
          <a:xfrm>
            <a:off x="647806" y="3880081"/>
            <a:ext cx="2467342" cy="369332"/>
          </a:xfrm>
          <a:prstGeom prst="rect">
            <a:avLst/>
          </a:prstGeom>
          <a:noFill/>
        </p:spPr>
        <p:txBody>
          <a:bodyPr wrap="none" rtlCol="0">
            <a:spAutoFit/>
          </a:bodyPr>
          <a:lstStyle/>
          <a:p>
            <a:r>
              <a:rPr lang="en-US" sz="1800" dirty="0">
                <a:latin typeface="Helvetica" pitchFamily="2" charset="0"/>
              </a:rPr>
              <a:t>With </a:t>
            </a:r>
            <a:r>
              <a:rPr lang="el-GR" sz="1800" dirty="0">
                <a:latin typeface="Helvetica" pitchFamily="2" charset="0"/>
              </a:rPr>
              <a:t>δ</a:t>
            </a:r>
            <a:r>
              <a:rPr lang="en-US" sz="1800" dirty="0">
                <a:latin typeface="Helvetica" pitchFamily="2" charset="0"/>
              </a:rPr>
              <a:t> the CPV phase</a:t>
            </a:r>
          </a:p>
        </p:txBody>
      </p:sp>
      <p:sp>
        <p:nvSpPr>
          <p:cNvPr id="33" name="TextBox 32">
            <a:extLst>
              <a:ext uri="{FF2B5EF4-FFF2-40B4-BE49-F238E27FC236}">
                <a16:creationId xmlns:a16="http://schemas.microsoft.com/office/drawing/2014/main" id="{F3429B91-590E-5747-C924-C50DC2A4CB98}"/>
              </a:ext>
            </a:extLst>
          </p:cNvPr>
          <p:cNvSpPr txBox="1"/>
          <p:nvPr/>
        </p:nvSpPr>
        <p:spPr>
          <a:xfrm>
            <a:off x="7236253" y="5714582"/>
            <a:ext cx="1907747" cy="461665"/>
          </a:xfrm>
          <a:prstGeom prst="rect">
            <a:avLst/>
          </a:prstGeom>
          <a:noFill/>
        </p:spPr>
        <p:txBody>
          <a:bodyPr wrap="square">
            <a:spAutoFit/>
          </a:bodyPr>
          <a:lstStyle/>
          <a:p>
            <a:r>
              <a:rPr lang="en-US" sz="1200" dirty="0" err="1">
                <a:effectLst/>
                <a:latin typeface="GillSans" panose="020B0A02020104020203" pitchFamily="34" charset="77"/>
              </a:rPr>
              <a:t>Gavela</a:t>
            </a:r>
            <a:r>
              <a:rPr lang="en-US" sz="1200" dirty="0">
                <a:effectLst/>
                <a:latin typeface="GillSans" panose="020B0A02020104020203" pitchFamily="34" charset="77"/>
              </a:rPr>
              <a:t>, Hernandez, Orloff, </a:t>
            </a:r>
            <a:r>
              <a:rPr lang="en-US" sz="1200" dirty="0" err="1">
                <a:effectLst/>
                <a:latin typeface="GillSans" panose="020B0A02020104020203" pitchFamily="34" charset="77"/>
              </a:rPr>
              <a:t>Pene</a:t>
            </a:r>
            <a:r>
              <a:rPr lang="en-US" sz="1200" dirty="0">
                <a:effectLst/>
                <a:latin typeface="GillSans" panose="020B0A02020104020203" pitchFamily="34" charset="77"/>
              </a:rPr>
              <a:t>, Quimbay’94 </a:t>
            </a:r>
            <a:endParaRPr lang="en-US" sz="1200" dirty="0">
              <a:effectLst/>
            </a:endParaRPr>
          </a:p>
        </p:txBody>
      </p:sp>
      <p:pic>
        <p:nvPicPr>
          <p:cNvPr id="34" name="Picture 33">
            <a:extLst>
              <a:ext uri="{FF2B5EF4-FFF2-40B4-BE49-F238E27FC236}">
                <a16:creationId xmlns:a16="http://schemas.microsoft.com/office/drawing/2014/main" id="{643964C6-5F19-9599-5DA9-94BB39DE0676}"/>
              </a:ext>
            </a:extLst>
          </p:cNvPr>
          <p:cNvPicPr>
            <a:picLocks noChangeAspect="1"/>
          </p:cNvPicPr>
          <p:nvPr/>
        </p:nvPicPr>
        <p:blipFill>
          <a:blip r:embed="rId7"/>
          <a:stretch>
            <a:fillRect/>
          </a:stretch>
        </p:blipFill>
        <p:spPr>
          <a:xfrm>
            <a:off x="1425096" y="5865510"/>
            <a:ext cx="2426520" cy="277000"/>
          </a:xfrm>
          <a:prstGeom prst="rect">
            <a:avLst/>
          </a:prstGeom>
        </p:spPr>
      </p:pic>
      <p:sp>
        <p:nvSpPr>
          <p:cNvPr id="35" name="TextBox 34">
            <a:extLst>
              <a:ext uri="{FF2B5EF4-FFF2-40B4-BE49-F238E27FC236}">
                <a16:creationId xmlns:a16="http://schemas.microsoft.com/office/drawing/2014/main" id="{C45367A8-5FEF-E0BE-EA69-FA4CE1DCBAE8}"/>
              </a:ext>
            </a:extLst>
          </p:cNvPr>
          <p:cNvSpPr txBox="1"/>
          <p:nvPr/>
        </p:nvSpPr>
        <p:spPr>
          <a:xfrm>
            <a:off x="407986" y="5813354"/>
            <a:ext cx="702063" cy="369332"/>
          </a:xfrm>
          <a:prstGeom prst="rect">
            <a:avLst/>
          </a:prstGeom>
          <a:noFill/>
        </p:spPr>
        <p:txBody>
          <a:bodyPr wrap="square" rtlCol="0">
            <a:spAutoFit/>
          </a:bodyPr>
          <a:lstStyle/>
          <a:p>
            <a:r>
              <a:rPr lang="en-US" sz="1800" dirty="0">
                <a:latin typeface="Helvetica" pitchFamily="2" charset="0"/>
              </a:rPr>
              <a:t>With</a:t>
            </a:r>
          </a:p>
        </p:txBody>
      </p:sp>
      <p:sp>
        <p:nvSpPr>
          <p:cNvPr id="36" name="TextBox 35">
            <a:extLst>
              <a:ext uri="{FF2B5EF4-FFF2-40B4-BE49-F238E27FC236}">
                <a16:creationId xmlns:a16="http://schemas.microsoft.com/office/drawing/2014/main" id="{80F4D5E2-B0AE-E0D3-2B95-6E396F4144D4}"/>
              </a:ext>
            </a:extLst>
          </p:cNvPr>
          <p:cNvSpPr txBox="1"/>
          <p:nvPr/>
        </p:nvSpPr>
        <p:spPr>
          <a:xfrm>
            <a:off x="3851935" y="5820854"/>
            <a:ext cx="582211" cy="461665"/>
          </a:xfrm>
          <a:prstGeom prst="rect">
            <a:avLst/>
          </a:prstGeom>
          <a:noFill/>
        </p:spPr>
        <p:txBody>
          <a:bodyPr wrap="none" rtlCol="0">
            <a:spAutoFit/>
          </a:bodyPr>
          <a:lstStyle/>
          <a:p>
            <a:r>
              <a:rPr lang="en-US" dirty="0">
                <a:sym typeface="Wingdings" pitchFamily="2" charset="2"/>
              </a:rPr>
              <a:t> </a:t>
            </a:r>
            <a:endParaRPr lang="en-US" dirty="0"/>
          </a:p>
        </p:txBody>
      </p:sp>
      <p:pic>
        <p:nvPicPr>
          <p:cNvPr id="37" name="Picture 36">
            <a:extLst>
              <a:ext uri="{FF2B5EF4-FFF2-40B4-BE49-F238E27FC236}">
                <a16:creationId xmlns:a16="http://schemas.microsoft.com/office/drawing/2014/main" id="{F89CC1AD-22EF-52C8-C103-5757ECAA445D}"/>
              </a:ext>
            </a:extLst>
          </p:cNvPr>
          <p:cNvPicPr>
            <a:picLocks noChangeAspect="1"/>
          </p:cNvPicPr>
          <p:nvPr/>
        </p:nvPicPr>
        <p:blipFill>
          <a:blip r:embed="rId8"/>
          <a:stretch>
            <a:fillRect/>
          </a:stretch>
        </p:blipFill>
        <p:spPr>
          <a:xfrm>
            <a:off x="4453865" y="5875693"/>
            <a:ext cx="2467342" cy="300554"/>
          </a:xfrm>
          <a:prstGeom prst="rect">
            <a:avLst/>
          </a:prstGeom>
        </p:spPr>
      </p:pic>
      <p:pic>
        <p:nvPicPr>
          <p:cNvPr id="5" name="Picture 4">
            <a:extLst>
              <a:ext uri="{FF2B5EF4-FFF2-40B4-BE49-F238E27FC236}">
                <a16:creationId xmlns:a16="http://schemas.microsoft.com/office/drawing/2014/main" id="{308D81E7-7F49-FE84-36D8-CAA9FAA0AA79}"/>
              </a:ext>
            </a:extLst>
          </p:cNvPr>
          <p:cNvPicPr>
            <a:picLocks noChangeAspect="1"/>
          </p:cNvPicPr>
          <p:nvPr/>
        </p:nvPicPr>
        <p:blipFill>
          <a:blip r:embed="rId9"/>
          <a:stretch>
            <a:fillRect/>
          </a:stretch>
        </p:blipFill>
        <p:spPr>
          <a:xfrm>
            <a:off x="213191" y="6276545"/>
            <a:ext cx="1542883" cy="455339"/>
          </a:xfrm>
          <a:prstGeom prst="rect">
            <a:avLst/>
          </a:prstGeom>
        </p:spPr>
      </p:pic>
      <p:sp>
        <p:nvSpPr>
          <p:cNvPr id="2" name="Rectangle 4">
            <a:extLst>
              <a:ext uri="{FF2B5EF4-FFF2-40B4-BE49-F238E27FC236}">
                <a16:creationId xmlns:a16="http://schemas.microsoft.com/office/drawing/2014/main" id="{AA685CBA-6A8E-42D0-BAAD-8B1155273DC7}"/>
              </a:ext>
            </a:extLst>
          </p:cNvPr>
          <p:cNvSpPr>
            <a:spLocks noChangeArrowheads="1"/>
          </p:cNvSpPr>
          <p:nvPr/>
        </p:nvSpPr>
        <p:spPr bwMode="auto">
          <a:xfrm>
            <a:off x="826035" y="783559"/>
            <a:ext cx="8090676" cy="1254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40000"/>
              </a:lnSpc>
              <a:spcBef>
                <a:spcPct val="0"/>
              </a:spcBef>
            </a:pPr>
            <a:r>
              <a:rPr lang="en-US" altLang="en-US" sz="2000" i="0" u="none" dirty="0">
                <a:solidFill>
                  <a:srgbClr val="CC0000"/>
                </a:solidFill>
                <a:ea typeface="ヒラギノ角ゴ Pro W3" panose="020B0300000000000000" pitchFamily="34" charset="-128"/>
              </a:rPr>
              <a:t>  </a:t>
            </a:r>
            <a:r>
              <a:rPr lang="en-US" altLang="en-US" sz="1800" i="0" u="none" dirty="0">
                <a:solidFill>
                  <a:schemeClr val="accent4"/>
                </a:solidFill>
                <a:ea typeface="ヒラギノ角ゴ Pro W3" panose="020B0300000000000000" pitchFamily="34" charset="-128"/>
              </a:rPr>
              <a:t>Baryon number violation</a:t>
            </a:r>
            <a:r>
              <a:rPr lang="en-US" altLang="en-US" sz="1800" i="0" u="none" dirty="0">
                <a:solidFill>
                  <a:srgbClr val="CC0000"/>
                </a:solidFill>
                <a:ea typeface="ヒラギノ角ゴ Pro W3" panose="020B0300000000000000" pitchFamily="34" charset="-128"/>
              </a:rPr>
              <a:t>:</a:t>
            </a:r>
            <a:r>
              <a:rPr lang="en-US" altLang="en-US" sz="1800" dirty="0">
                <a:solidFill>
                  <a:srgbClr val="CC0000"/>
                </a:solidFill>
                <a:ea typeface="ヒラギノ角ゴ Pro W3" panose="020B0300000000000000" pitchFamily="34" charset="-128"/>
              </a:rPr>
              <a:t> </a:t>
            </a:r>
            <a:r>
              <a:rPr lang="en-US" altLang="en-US" sz="1800" i="0" u="none" dirty="0" err="1">
                <a:ea typeface="ヒラギノ角ゴ Pro W3" panose="020B0300000000000000" pitchFamily="34" charset="-128"/>
              </a:rPr>
              <a:t>Sphalerons</a:t>
            </a:r>
            <a:endParaRPr lang="en-US" altLang="en-US" sz="1800" i="0" u="none" dirty="0">
              <a:ea typeface="ヒラギノ角ゴ Pro W3" panose="020B0300000000000000" pitchFamily="34" charset="-128"/>
            </a:endParaRPr>
          </a:p>
          <a:p>
            <a:pPr eaLnBrk="1" hangingPunct="1">
              <a:lnSpc>
                <a:spcPct val="140000"/>
              </a:lnSpc>
              <a:spcBef>
                <a:spcPct val="0"/>
              </a:spcBef>
            </a:pPr>
            <a:r>
              <a:rPr lang="en-US" altLang="en-US" sz="1800" i="0" u="none" dirty="0">
                <a:solidFill>
                  <a:srgbClr val="CC0000"/>
                </a:solidFill>
                <a:ea typeface="ヒラギノ角ゴ Pro W3" panose="020B0300000000000000" pitchFamily="34" charset="-128"/>
              </a:rPr>
              <a:t>  </a:t>
            </a:r>
            <a:r>
              <a:rPr lang="en-US" altLang="en-US" sz="1800" i="0" u="none" dirty="0">
                <a:solidFill>
                  <a:schemeClr val="accent4"/>
                </a:solidFill>
                <a:ea typeface="ヒラギノ角ゴ Pro W3" panose="020B0300000000000000" pitchFamily="34" charset="-128"/>
              </a:rPr>
              <a:t>CP violation:</a:t>
            </a:r>
            <a:r>
              <a:rPr lang="en-US" altLang="en-US" sz="1800" i="0" u="none" dirty="0">
                <a:ea typeface="ヒラギノ角ゴ Pro W3" panose="020B0300000000000000" pitchFamily="34" charset="-128"/>
              </a:rPr>
              <a:t> CP violating phase in mixing of the three generations of quarks</a:t>
            </a:r>
            <a:endParaRPr lang="en-US" altLang="en-US" sz="1800" i="0" u="none" dirty="0">
              <a:solidFill>
                <a:srgbClr val="FF5050"/>
              </a:solidFill>
              <a:ea typeface="ヒラギノ角ゴ Pro W3" panose="020B0300000000000000" pitchFamily="34" charset="-128"/>
            </a:endParaRPr>
          </a:p>
          <a:p>
            <a:pPr eaLnBrk="1" hangingPunct="1">
              <a:lnSpc>
                <a:spcPct val="140000"/>
              </a:lnSpc>
              <a:spcBef>
                <a:spcPct val="0"/>
              </a:spcBef>
            </a:pPr>
            <a:r>
              <a:rPr lang="en-US" altLang="en-US" sz="1800" i="0" u="none" dirty="0">
                <a:solidFill>
                  <a:srgbClr val="CC0000"/>
                </a:solidFill>
                <a:ea typeface="ヒラギノ角ゴ Pro W3" panose="020B0300000000000000" pitchFamily="34" charset="-128"/>
              </a:rPr>
              <a:t>  </a:t>
            </a:r>
            <a:r>
              <a:rPr lang="en-US" altLang="en-US" sz="1800" i="0" u="none" dirty="0">
                <a:solidFill>
                  <a:schemeClr val="accent4"/>
                </a:solidFill>
                <a:ea typeface="ヒラギノ角ゴ Pro W3" panose="020B0300000000000000" pitchFamily="34" charset="-128"/>
              </a:rPr>
              <a:t>Non-equilibrium:</a:t>
            </a:r>
            <a:r>
              <a:rPr lang="en-US" altLang="en-US" sz="1800" i="0" u="none" dirty="0">
                <a:ea typeface="ヒラギノ角ゴ Pro W3" panose="020B0300000000000000" pitchFamily="34" charset="-128"/>
              </a:rPr>
              <a:t> At the Electroweak Phase Transition</a:t>
            </a:r>
          </a:p>
        </p:txBody>
      </p:sp>
      <p:sp>
        <p:nvSpPr>
          <p:cNvPr id="7" name="TextBox 6">
            <a:extLst>
              <a:ext uri="{FF2B5EF4-FFF2-40B4-BE49-F238E27FC236}">
                <a16:creationId xmlns:a16="http://schemas.microsoft.com/office/drawing/2014/main" id="{6BF88086-CF0A-FAB1-E32B-889B9201DCF4}"/>
              </a:ext>
            </a:extLst>
          </p:cNvPr>
          <p:cNvSpPr txBox="1"/>
          <p:nvPr/>
        </p:nvSpPr>
        <p:spPr>
          <a:xfrm>
            <a:off x="159780" y="534201"/>
            <a:ext cx="8229599" cy="369332"/>
          </a:xfrm>
          <a:prstGeom prst="rect">
            <a:avLst/>
          </a:prstGeom>
          <a:noFill/>
        </p:spPr>
        <p:txBody>
          <a:bodyPr wrap="square">
            <a:spAutoFit/>
          </a:bodyPr>
          <a:lstStyle/>
          <a:p>
            <a:r>
              <a:rPr lang="en-US" altLang="en-US" sz="1800" b="0" i="0" u="none" dirty="0">
                <a:latin typeface="Helvetica" pitchFamily="2" charset="0"/>
                <a:ea typeface="ヒラギノ角ゴ Pro W3" panose="020B0300000000000000" pitchFamily="34" charset="-128"/>
              </a:rPr>
              <a:t>All  the ingredients to fulfil Sakharov’s conditions </a:t>
            </a:r>
            <a:endParaRPr lang="en-US" sz="1800" dirty="0">
              <a:latin typeface="Helvetica" pitchFamily="2" charset="0"/>
            </a:endParaRPr>
          </a:p>
        </p:txBody>
      </p:sp>
      <p:sp>
        <p:nvSpPr>
          <p:cNvPr id="9" name="TextBox 8">
            <a:extLst>
              <a:ext uri="{FF2B5EF4-FFF2-40B4-BE49-F238E27FC236}">
                <a16:creationId xmlns:a16="http://schemas.microsoft.com/office/drawing/2014/main" id="{9BD7EB5F-D5A2-46FB-A7C4-A6599367CB48}"/>
              </a:ext>
            </a:extLst>
          </p:cNvPr>
          <p:cNvSpPr txBox="1"/>
          <p:nvPr/>
        </p:nvSpPr>
        <p:spPr>
          <a:xfrm>
            <a:off x="184413" y="1902336"/>
            <a:ext cx="646331" cy="369332"/>
          </a:xfrm>
          <a:prstGeom prst="rect">
            <a:avLst/>
          </a:prstGeom>
          <a:noFill/>
        </p:spPr>
        <p:txBody>
          <a:bodyPr wrap="none" rtlCol="0">
            <a:spAutoFit/>
          </a:bodyPr>
          <a:lstStyle/>
          <a:p>
            <a:r>
              <a:rPr lang="en-US" altLang="en-US" sz="1800" b="0" i="0" u="none" dirty="0">
                <a:latin typeface="Helvetica" pitchFamily="2" charset="0"/>
                <a:ea typeface="ヒラギノ角ゴ Pro W3" panose="020B0300000000000000" pitchFamily="34" charset="-128"/>
              </a:rPr>
              <a:t>BUT</a:t>
            </a:r>
            <a:endParaRPr lang="en-US" sz="1800" dirty="0"/>
          </a:p>
        </p:txBody>
      </p:sp>
      <p:sp>
        <p:nvSpPr>
          <p:cNvPr id="13" name="TextBox 12">
            <a:extLst>
              <a:ext uri="{FF2B5EF4-FFF2-40B4-BE49-F238E27FC236}">
                <a16:creationId xmlns:a16="http://schemas.microsoft.com/office/drawing/2014/main" id="{9EB4C499-739A-DB98-AA2F-DB908EC1820C}"/>
              </a:ext>
            </a:extLst>
          </p:cNvPr>
          <p:cNvSpPr txBox="1"/>
          <p:nvPr/>
        </p:nvSpPr>
        <p:spPr>
          <a:xfrm>
            <a:off x="128797" y="122651"/>
            <a:ext cx="8787913" cy="461665"/>
          </a:xfrm>
          <a:prstGeom prst="rect">
            <a:avLst/>
          </a:prstGeom>
          <a:noFill/>
        </p:spPr>
        <p:txBody>
          <a:bodyPr wrap="square">
            <a:spAutoFit/>
          </a:bodyPr>
          <a:lstStyle/>
          <a:p>
            <a:r>
              <a:rPr lang="en-US" altLang="en-US" b="0" dirty="0">
                <a:solidFill>
                  <a:schemeClr val="tx1"/>
                </a:solidFill>
                <a:latin typeface="Helvetica" pitchFamily="2" charset="0"/>
              </a:rPr>
              <a:t>The failures of EW Baryogenesis in the Standard Model </a:t>
            </a:r>
            <a:endParaRPr lang="en-US" dirty="0">
              <a:latin typeface="Helvetica" pitchFamily="2" charset="0"/>
            </a:endParaRPr>
          </a:p>
        </p:txBody>
      </p:sp>
      <p:sp>
        <p:nvSpPr>
          <p:cNvPr id="8" name="Slide Number Placeholder 7">
            <a:extLst>
              <a:ext uri="{FF2B5EF4-FFF2-40B4-BE49-F238E27FC236}">
                <a16:creationId xmlns:a16="http://schemas.microsoft.com/office/drawing/2014/main" id="{F1D13924-7B5D-2A6B-0610-D6B38783E070}"/>
              </a:ext>
            </a:extLst>
          </p:cNvPr>
          <p:cNvSpPr>
            <a:spLocks noGrp="1"/>
          </p:cNvSpPr>
          <p:nvPr>
            <p:ph type="sldNum" sz="quarter" idx="12"/>
          </p:nvPr>
        </p:nvSpPr>
        <p:spPr/>
        <p:txBody>
          <a:bodyPr/>
          <a:lstStyle/>
          <a:p>
            <a:pPr>
              <a:defRPr/>
            </a:pPr>
            <a:fld id="{D263CF7A-B607-4AC6-B9ED-310D2CC7A174}" type="slidenum">
              <a:rPr lang="en-US" smtClean="0"/>
              <a:pPr>
                <a:defRPr/>
              </a:pPr>
              <a:t>11</a:t>
            </a:fld>
            <a:endParaRPr lang="en-US"/>
          </a:p>
        </p:txBody>
      </p:sp>
      <p:sp>
        <p:nvSpPr>
          <p:cNvPr id="17" name="Footer Placeholder 16">
            <a:extLst>
              <a:ext uri="{FF2B5EF4-FFF2-40B4-BE49-F238E27FC236}">
                <a16:creationId xmlns:a16="http://schemas.microsoft.com/office/drawing/2014/main" id="{8724A313-9072-CC3C-8E8E-85F19BEA310B}"/>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2178769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113F34DD-4FC2-CC42-8367-D96A010D50EE}"/>
              </a:ext>
            </a:extLst>
          </p:cNvPr>
          <p:cNvSpPr txBox="1"/>
          <p:nvPr/>
        </p:nvSpPr>
        <p:spPr>
          <a:xfrm flipV="1">
            <a:off x="1756074" y="6403338"/>
            <a:ext cx="5788264"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sp>
        <p:nvSpPr>
          <p:cNvPr id="4" name="Title 3">
            <a:extLst>
              <a:ext uri="{FF2B5EF4-FFF2-40B4-BE49-F238E27FC236}">
                <a16:creationId xmlns:a16="http://schemas.microsoft.com/office/drawing/2014/main" id="{A1A06FBB-C664-D348-BF01-D4B390DC07BF}"/>
              </a:ext>
            </a:extLst>
          </p:cNvPr>
          <p:cNvSpPr>
            <a:spLocks noGrp="1"/>
          </p:cNvSpPr>
          <p:nvPr>
            <p:ph type="title"/>
          </p:nvPr>
        </p:nvSpPr>
        <p:spPr/>
        <p:txBody>
          <a:bodyPr>
            <a:normAutofit fontScale="90000"/>
          </a:bodyPr>
          <a:lstStyle/>
          <a:p>
            <a:endParaRPr lang="en-US" b="0" dirty="0"/>
          </a:p>
        </p:txBody>
      </p:sp>
      <p:sp>
        <p:nvSpPr>
          <p:cNvPr id="19" name="Rectangle 2">
            <a:extLst>
              <a:ext uri="{FF2B5EF4-FFF2-40B4-BE49-F238E27FC236}">
                <a16:creationId xmlns:a16="http://schemas.microsoft.com/office/drawing/2014/main" id="{94174F26-C771-FF43-9CBA-87DB12079631}"/>
              </a:ext>
            </a:extLst>
          </p:cNvPr>
          <p:cNvSpPr>
            <a:spLocks noChangeArrowheads="1"/>
          </p:cNvSpPr>
          <p:nvPr/>
        </p:nvSpPr>
        <p:spPr bwMode="auto">
          <a:xfrm>
            <a:off x="240941" y="884993"/>
            <a:ext cx="8686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b="1" i="1" u="sng">
                <a:solidFill>
                  <a:srgbClr val="3333FF"/>
                </a:solidFill>
                <a:latin typeface="Arial" panose="020B0604020202020204" pitchFamily="34" charset="0"/>
              </a:defRPr>
            </a:lvl1pPr>
            <a:lvl2pPr marL="742950" indent="-285750">
              <a:defRPr sz="2800" b="1" i="1" u="sng">
                <a:solidFill>
                  <a:srgbClr val="3333FF"/>
                </a:solidFill>
                <a:latin typeface="Arial" panose="020B0604020202020204" pitchFamily="34" charset="0"/>
              </a:defRPr>
            </a:lvl2pPr>
            <a:lvl3pPr marL="1143000" indent="-228600">
              <a:defRPr sz="2800" b="1" i="1" u="sng">
                <a:solidFill>
                  <a:srgbClr val="3333FF"/>
                </a:solidFill>
                <a:latin typeface="Arial" panose="020B0604020202020204" pitchFamily="34" charset="0"/>
              </a:defRPr>
            </a:lvl3pPr>
            <a:lvl4pPr marL="1600200" indent="-228600">
              <a:defRPr sz="2800" b="1" i="1" u="sng">
                <a:solidFill>
                  <a:srgbClr val="3333FF"/>
                </a:solidFill>
                <a:latin typeface="Arial" panose="020B0604020202020204" pitchFamily="34" charset="0"/>
              </a:defRPr>
            </a:lvl4pPr>
            <a:lvl5pPr marL="2057400" indent="-228600">
              <a:defRPr sz="2800" b="1" i="1" u="sng">
                <a:solidFill>
                  <a:srgbClr val="3333FF"/>
                </a:solidFill>
                <a:latin typeface="Arial" panose="020B0604020202020204" pitchFamily="34" charset="0"/>
              </a:defRPr>
            </a:lvl5pPr>
            <a:lvl6pPr marL="2514600" indent="-228600" eaLnBrk="0" fontAlgn="base" hangingPunct="0">
              <a:spcBef>
                <a:spcPct val="0"/>
              </a:spcBef>
              <a:spcAft>
                <a:spcPct val="0"/>
              </a:spcAft>
              <a:defRPr sz="2800" b="1" i="1" u="sng">
                <a:solidFill>
                  <a:srgbClr val="3333FF"/>
                </a:solidFill>
                <a:latin typeface="Arial" panose="020B0604020202020204" pitchFamily="34" charset="0"/>
              </a:defRPr>
            </a:lvl6pPr>
            <a:lvl7pPr marL="2971800" indent="-228600" eaLnBrk="0" fontAlgn="base" hangingPunct="0">
              <a:spcBef>
                <a:spcPct val="0"/>
              </a:spcBef>
              <a:spcAft>
                <a:spcPct val="0"/>
              </a:spcAft>
              <a:defRPr sz="2800" b="1" i="1" u="sng">
                <a:solidFill>
                  <a:srgbClr val="3333FF"/>
                </a:solidFill>
                <a:latin typeface="Arial" panose="020B0604020202020204" pitchFamily="34" charset="0"/>
              </a:defRPr>
            </a:lvl7pPr>
            <a:lvl8pPr marL="3429000" indent="-228600" eaLnBrk="0" fontAlgn="base" hangingPunct="0">
              <a:spcBef>
                <a:spcPct val="0"/>
              </a:spcBef>
              <a:spcAft>
                <a:spcPct val="0"/>
              </a:spcAft>
              <a:defRPr sz="2800" b="1" i="1" u="sng">
                <a:solidFill>
                  <a:srgbClr val="3333FF"/>
                </a:solidFill>
                <a:latin typeface="Arial" panose="020B0604020202020204" pitchFamily="34" charset="0"/>
              </a:defRPr>
            </a:lvl8pPr>
            <a:lvl9pPr marL="3886200" indent="-228600" eaLnBrk="0" fontAlgn="base" hangingPunct="0">
              <a:spcBef>
                <a:spcPct val="0"/>
              </a:spcBef>
              <a:spcAft>
                <a:spcPct val="0"/>
              </a:spcAft>
              <a:defRPr sz="2800" b="1" i="1" u="sng">
                <a:solidFill>
                  <a:srgbClr val="3333FF"/>
                </a:solidFill>
                <a:latin typeface="Arial" panose="020B0604020202020204" pitchFamily="34" charset="0"/>
              </a:defRPr>
            </a:lvl9pPr>
          </a:lstStyle>
          <a:p>
            <a:r>
              <a:rPr lang="en-US" altLang="en-US" sz="1800" i="0" u="none" dirty="0">
                <a:solidFill>
                  <a:srgbClr val="000000"/>
                </a:solidFill>
                <a:latin typeface="Helvetica" pitchFamily="2" charset="0"/>
              </a:rPr>
              <a:t>#2. With the measured 125 GeV Higgs mass, the EWPT is a crossover</a:t>
            </a:r>
            <a:r>
              <a:rPr lang="en-US" altLang="en-US" sz="1800" b="0" i="0" u="none" dirty="0">
                <a:solidFill>
                  <a:srgbClr val="000000"/>
                </a:solidFill>
                <a:latin typeface="Helvetica" pitchFamily="2" charset="0"/>
              </a:rPr>
              <a:t>. </a:t>
            </a:r>
          </a:p>
        </p:txBody>
      </p:sp>
      <p:sp>
        <p:nvSpPr>
          <p:cNvPr id="3" name="Date Placeholder 2">
            <a:extLst>
              <a:ext uri="{FF2B5EF4-FFF2-40B4-BE49-F238E27FC236}">
                <a16:creationId xmlns:a16="http://schemas.microsoft.com/office/drawing/2014/main" id="{981FA56D-1D4D-B845-9BE5-6AE5BE6666FE}"/>
              </a:ext>
            </a:extLst>
          </p:cNvPr>
          <p:cNvSpPr>
            <a:spLocks noGrp="1"/>
          </p:cNvSpPr>
          <p:nvPr>
            <p:ph type="dt" sz="half" idx="10"/>
          </p:nvPr>
        </p:nvSpPr>
        <p:spPr/>
        <p:txBody>
          <a:bodyPr/>
          <a:lstStyle/>
          <a:p>
            <a:pPr>
              <a:defRPr/>
            </a:pPr>
            <a:r>
              <a:rPr lang="en-US"/>
              <a:t>05/10/2024</a:t>
            </a:r>
          </a:p>
        </p:txBody>
      </p:sp>
      <p:sp>
        <p:nvSpPr>
          <p:cNvPr id="13" name="TextBox 12">
            <a:extLst>
              <a:ext uri="{FF2B5EF4-FFF2-40B4-BE49-F238E27FC236}">
                <a16:creationId xmlns:a16="http://schemas.microsoft.com/office/drawing/2014/main" id="{20290DC9-D496-5662-698B-2E1191AA96F6}"/>
              </a:ext>
            </a:extLst>
          </p:cNvPr>
          <p:cNvSpPr txBox="1"/>
          <p:nvPr/>
        </p:nvSpPr>
        <p:spPr>
          <a:xfrm>
            <a:off x="325714" y="4824255"/>
            <a:ext cx="5788264" cy="1200329"/>
          </a:xfrm>
          <a:prstGeom prst="rect">
            <a:avLst/>
          </a:prstGeom>
          <a:noFill/>
        </p:spPr>
        <p:txBody>
          <a:bodyPr wrap="square" rtlCol="0">
            <a:spAutoFit/>
          </a:bodyPr>
          <a:lstStyle/>
          <a:p>
            <a:r>
              <a:rPr lang="en-US" sz="1800" dirty="0">
                <a:latin typeface="Helvetica" pitchFamily="2" charset="0"/>
              </a:rPr>
              <a:t>To sufficiently suppress </a:t>
            </a:r>
            <a:r>
              <a:rPr lang="en-US" sz="1800" dirty="0" err="1">
                <a:latin typeface="Helvetica" pitchFamily="2" charset="0"/>
              </a:rPr>
              <a:t>sphaleron</a:t>
            </a:r>
            <a:r>
              <a:rPr lang="en-US" sz="1800" dirty="0">
                <a:latin typeface="Helvetica" pitchFamily="2" charset="0"/>
              </a:rPr>
              <a:t> processes in the true vacuum and prevent washout of the asymmetry   </a:t>
            </a:r>
          </a:p>
          <a:p>
            <a:r>
              <a:rPr lang="en-US" sz="1800" dirty="0">
                <a:latin typeface="Helvetica" pitchFamily="2" charset="0"/>
              </a:rPr>
              <a:t> </a:t>
            </a:r>
          </a:p>
          <a:p>
            <a:r>
              <a:rPr lang="en-US" sz="1800" dirty="0">
                <a:latin typeface="Helvetica" pitchFamily="2" charset="0"/>
              </a:rPr>
              <a:t>                   v(T</a:t>
            </a:r>
            <a:r>
              <a:rPr lang="en-US" sz="1800" baseline="-25000" dirty="0">
                <a:latin typeface="Helvetica" pitchFamily="2" charset="0"/>
              </a:rPr>
              <a:t>c</a:t>
            </a:r>
            <a:r>
              <a:rPr lang="en-US" sz="1800" dirty="0">
                <a:latin typeface="Helvetica" pitchFamily="2" charset="0"/>
              </a:rPr>
              <a:t>)/T</a:t>
            </a:r>
            <a:r>
              <a:rPr lang="en-US" sz="1800" baseline="-25000" dirty="0">
                <a:latin typeface="Helvetica" pitchFamily="2" charset="0"/>
              </a:rPr>
              <a:t>c  </a:t>
            </a:r>
            <a:r>
              <a:rPr lang="en-US" sz="1800" dirty="0">
                <a:latin typeface="Helvetica" pitchFamily="2" charset="0"/>
              </a:rPr>
              <a:t> &gt; 1 </a:t>
            </a:r>
            <a:r>
              <a:rPr lang="en-US" sz="1800" dirty="0">
                <a:latin typeface="Helvetica" pitchFamily="2" charset="0"/>
                <a:sym typeface="Wingdings" pitchFamily="2" charset="2"/>
              </a:rPr>
              <a:t> </a:t>
            </a:r>
            <a:r>
              <a:rPr lang="en-US" sz="1800" dirty="0" err="1">
                <a:latin typeface="Helvetica" pitchFamily="2" charset="0"/>
                <a:sym typeface="Wingdings" pitchFamily="2" charset="2"/>
              </a:rPr>
              <a:t>m</a:t>
            </a:r>
            <a:r>
              <a:rPr lang="en-US" sz="1800" baseline="-25000" dirty="0" err="1">
                <a:latin typeface="Helvetica" pitchFamily="2" charset="0"/>
                <a:sym typeface="Wingdings" pitchFamily="2" charset="2"/>
              </a:rPr>
              <a:t>H</a:t>
            </a:r>
            <a:r>
              <a:rPr lang="en-US" sz="1800" dirty="0">
                <a:latin typeface="Helvetica" pitchFamily="2" charset="0"/>
                <a:sym typeface="Wingdings" pitchFamily="2" charset="2"/>
              </a:rPr>
              <a:t> &lt; 40 GeV</a:t>
            </a:r>
            <a:endParaRPr lang="en-US" sz="1800" baseline="-25000" dirty="0">
              <a:latin typeface="Helvetica" pitchFamily="2" charset="0"/>
            </a:endParaRPr>
          </a:p>
        </p:txBody>
      </p:sp>
      <p:sp>
        <p:nvSpPr>
          <p:cNvPr id="8" name="TextBox 7">
            <a:extLst>
              <a:ext uri="{FF2B5EF4-FFF2-40B4-BE49-F238E27FC236}">
                <a16:creationId xmlns:a16="http://schemas.microsoft.com/office/drawing/2014/main" id="{44891CE1-E766-1470-2F80-E8D8984680EE}"/>
              </a:ext>
            </a:extLst>
          </p:cNvPr>
          <p:cNvSpPr txBox="1"/>
          <p:nvPr/>
        </p:nvSpPr>
        <p:spPr>
          <a:xfrm>
            <a:off x="142121" y="1387429"/>
            <a:ext cx="5840060" cy="369332"/>
          </a:xfrm>
          <a:prstGeom prst="rect">
            <a:avLst/>
          </a:prstGeom>
          <a:noFill/>
        </p:spPr>
        <p:txBody>
          <a:bodyPr wrap="none" rtlCol="0">
            <a:spAutoFit/>
          </a:bodyPr>
          <a:lstStyle/>
          <a:p>
            <a:r>
              <a:rPr lang="en-US" sz="1800" dirty="0">
                <a:solidFill>
                  <a:srgbClr val="C00000"/>
                </a:solidFill>
                <a:latin typeface="Helvetica" pitchFamily="2" charset="0"/>
              </a:rPr>
              <a:t>Need to consider the finite temperature Higgs potential: </a:t>
            </a:r>
          </a:p>
        </p:txBody>
      </p:sp>
      <p:pic>
        <p:nvPicPr>
          <p:cNvPr id="24" name="Picture 23">
            <a:extLst>
              <a:ext uri="{FF2B5EF4-FFF2-40B4-BE49-F238E27FC236}">
                <a16:creationId xmlns:a16="http://schemas.microsoft.com/office/drawing/2014/main" id="{56DDD686-F072-1DF0-FC54-8DE7681C15A7}"/>
              </a:ext>
            </a:extLst>
          </p:cNvPr>
          <p:cNvPicPr>
            <a:picLocks noChangeAspect="1"/>
          </p:cNvPicPr>
          <p:nvPr/>
        </p:nvPicPr>
        <p:blipFill>
          <a:blip r:embed="rId3"/>
          <a:stretch>
            <a:fillRect/>
          </a:stretch>
        </p:blipFill>
        <p:spPr>
          <a:xfrm>
            <a:off x="1631539" y="2025339"/>
            <a:ext cx="3651929" cy="245803"/>
          </a:xfrm>
          <a:prstGeom prst="rect">
            <a:avLst/>
          </a:prstGeom>
        </p:spPr>
      </p:pic>
      <p:graphicFrame>
        <p:nvGraphicFramePr>
          <p:cNvPr id="31" name="Object 18">
            <a:extLst>
              <a:ext uri="{FF2B5EF4-FFF2-40B4-BE49-F238E27FC236}">
                <a16:creationId xmlns:a16="http://schemas.microsoft.com/office/drawing/2014/main" id="{9AD2617B-FF4D-F5B7-9411-449023EBC7EA}"/>
              </a:ext>
            </a:extLst>
          </p:cNvPr>
          <p:cNvGraphicFramePr>
            <a:graphicFrameLocks noChangeAspect="1"/>
          </p:cNvGraphicFramePr>
          <p:nvPr/>
        </p:nvGraphicFramePr>
        <p:xfrm>
          <a:off x="6230826" y="1868373"/>
          <a:ext cx="1737716" cy="655903"/>
        </p:xfrm>
        <a:graphic>
          <a:graphicData uri="http://schemas.openxmlformats.org/presentationml/2006/ole">
            <mc:AlternateContent xmlns:mc="http://schemas.openxmlformats.org/markup-compatibility/2006">
              <mc:Choice xmlns:v="urn:schemas-microsoft-com:vml" Requires="v">
                <p:oleObj name="Equation" r:id="rId4" imgW="32473900" imgH="12293600" progId="Equation.3">
                  <p:embed/>
                </p:oleObj>
              </mc:Choice>
              <mc:Fallback>
                <p:oleObj name="Equation" r:id="rId4" imgW="32473900" imgH="12293600" progId="Equation.3">
                  <p:embed/>
                  <p:pic>
                    <p:nvPicPr>
                      <p:cNvPr id="31" name="Object 18">
                        <a:extLst>
                          <a:ext uri="{FF2B5EF4-FFF2-40B4-BE49-F238E27FC236}">
                            <a16:creationId xmlns:a16="http://schemas.microsoft.com/office/drawing/2014/main" id="{9AD2617B-FF4D-F5B7-9411-449023EBC7E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30826" y="1868373"/>
                        <a:ext cx="1737716" cy="655903"/>
                      </a:xfrm>
                      <a:prstGeom prst="rect">
                        <a:avLst/>
                      </a:prstGeom>
                      <a:noFill/>
                      <a:ln>
                        <a:noFill/>
                      </a:ln>
                      <a:effectLst/>
                    </p:spPr>
                  </p:pic>
                </p:oleObj>
              </mc:Fallback>
            </mc:AlternateContent>
          </a:graphicData>
        </a:graphic>
      </p:graphicFrame>
      <p:sp>
        <p:nvSpPr>
          <p:cNvPr id="32" name="TextBox 31">
            <a:extLst>
              <a:ext uri="{FF2B5EF4-FFF2-40B4-BE49-F238E27FC236}">
                <a16:creationId xmlns:a16="http://schemas.microsoft.com/office/drawing/2014/main" id="{D36C1D48-E692-F442-6F0F-F04939E89A38}"/>
              </a:ext>
            </a:extLst>
          </p:cNvPr>
          <p:cNvSpPr txBox="1"/>
          <p:nvPr/>
        </p:nvSpPr>
        <p:spPr>
          <a:xfrm>
            <a:off x="1013447" y="2587914"/>
            <a:ext cx="6470618" cy="353943"/>
          </a:xfrm>
          <a:prstGeom prst="rect">
            <a:avLst/>
          </a:prstGeom>
          <a:noFill/>
        </p:spPr>
        <p:txBody>
          <a:bodyPr wrap="none" rtlCol="0">
            <a:spAutoFit/>
          </a:bodyPr>
          <a:lstStyle/>
          <a:p>
            <a:r>
              <a:rPr lang="en-US" sz="1700" dirty="0">
                <a:solidFill>
                  <a:srgbClr val="C00000"/>
                </a:solidFill>
                <a:latin typeface="Helvetica" pitchFamily="2" charset="0"/>
              </a:rPr>
              <a:t>Defining T</a:t>
            </a:r>
            <a:r>
              <a:rPr lang="en-US" sz="1700" baseline="-25000" dirty="0">
                <a:solidFill>
                  <a:srgbClr val="C00000"/>
                </a:solidFill>
                <a:latin typeface="Helvetica" pitchFamily="2" charset="0"/>
              </a:rPr>
              <a:t>c</a:t>
            </a:r>
            <a:r>
              <a:rPr lang="en-US" sz="1700" dirty="0">
                <a:solidFill>
                  <a:srgbClr val="C00000"/>
                </a:solidFill>
                <a:latin typeface="Helvetica" pitchFamily="2" charset="0"/>
              </a:rPr>
              <a:t> and requiring that &lt;</a:t>
            </a:r>
            <a:r>
              <a:rPr lang="el-GR" sz="1700" dirty="0">
                <a:solidFill>
                  <a:srgbClr val="C00000"/>
                </a:solidFill>
                <a:latin typeface="Helvetica" pitchFamily="2" charset="0"/>
              </a:rPr>
              <a:t>φ</a:t>
            </a:r>
            <a:r>
              <a:rPr lang="en-US" sz="1700" dirty="0">
                <a:solidFill>
                  <a:srgbClr val="C00000"/>
                </a:solidFill>
                <a:latin typeface="Helvetica" pitchFamily="2" charset="0"/>
              </a:rPr>
              <a:t>(T</a:t>
            </a:r>
            <a:r>
              <a:rPr lang="en-US" sz="1700" baseline="-25000" dirty="0">
                <a:solidFill>
                  <a:srgbClr val="C00000"/>
                </a:solidFill>
                <a:latin typeface="Helvetica" pitchFamily="2" charset="0"/>
              </a:rPr>
              <a:t>c</a:t>
            </a:r>
            <a:r>
              <a:rPr lang="en-US" sz="1700" dirty="0">
                <a:solidFill>
                  <a:srgbClr val="C00000"/>
                </a:solidFill>
                <a:latin typeface="Helvetica" pitchFamily="2" charset="0"/>
              </a:rPr>
              <a:t>)&gt; = v</a:t>
            </a:r>
            <a:r>
              <a:rPr lang="en-US" sz="1700" baseline="-25000" dirty="0">
                <a:solidFill>
                  <a:srgbClr val="C00000"/>
                </a:solidFill>
                <a:latin typeface="Helvetica" pitchFamily="2" charset="0"/>
              </a:rPr>
              <a:t> </a:t>
            </a:r>
            <a:r>
              <a:rPr lang="en-US" sz="1700" dirty="0">
                <a:solidFill>
                  <a:srgbClr val="C00000"/>
                </a:solidFill>
                <a:latin typeface="Helvetica" pitchFamily="2" charset="0"/>
              </a:rPr>
              <a:t>(T</a:t>
            </a:r>
            <a:r>
              <a:rPr lang="en-US" sz="1700" baseline="-25000" dirty="0">
                <a:solidFill>
                  <a:srgbClr val="C00000"/>
                </a:solidFill>
                <a:latin typeface="Helvetica" pitchFamily="2" charset="0"/>
              </a:rPr>
              <a:t>c</a:t>
            </a:r>
            <a:r>
              <a:rPr lang="en-US" sz="1700" dirty="0">
                <a:solidFill>
                  <a:srgbClr val="C00000"/>
                </a:solidFill>
                <a:latin typeface="Helvetica" pitchFamily="2" charset="0"/>
              </a:rPr>
              <a:t>) is a minimum yields</a:t>
            </a:r>
          </a:p>
        </p:txBody>
      </p:sp>
      <p:sp>
        <p:nvSpPr>
          <p:cNvPr id="33" name="TextBox 32">
            <a:extLst>
              <a:ext uri="{FF2B5EF4-FFF2-40B4-BE49-F238E27FC236}">
                <a16:creationId xmlns:a16="http://schemas.microsoft.com/office/drawing/2014/main" id="{0371D23D-1314-3187-0B24-71EBC953A536}"/>
              </a:ext>
            </a:extLst>
          </p:cNvPr>
          <p:cNvSpPr txBox="1"/>
          <p:nvPr/>
        </p:nvSpPr>
        <p:spPr>
          <a:xfrm>
            <a:off x="2757366" y="3757155"/>
            <a:ext cx="3149033" cy="309380"/>
          </a:xfrm>
          <a:prstGeom prst="rect">
            <a:avLst/>
          </a:prstGeom>
          <a:noFill/>
        </p:spPr>
        <p:txBody>
          <a:bodyPr wrap="square">
            <a:spAutoFit/>
          </a:bodyPr>
          <a:lstStyle/>
          <a:p>
            <a:pPr eaLnBrk="1" hangingPunct="1">
              <a:lnSpc>
                <a:spcPct val="80000"/>
              </a:lnSpc>
              <a:buFontTx/>
              <a:buNone/>
            </a:pPr>
            <a:r>
              <a:rPr lang="en-US" altLang="en-US" sz="1600" dirty="0">
                <a:latin typeface="Helvetica" pitchFamily="2" charset="0"/>
              </a:rPr>
              <a:t> </a:t>
            </a:r>
            <a:r>
              <a:rPr lang="en-US" altLang="en-US" sz="1700" dirty="0">
                <a:latin typeface="Helvetica" pitchFamily="2" charset="0"/>
              </a:rPr>
              <a:t>Since  </a:t>
            </a:r>
            <a:r>
              <a:rPr lang="el-GR" altLang="en-US" sz="1700" dirty="0">
                <a:latin typeface="Helvetica" pitchFamily="2" charset="0"/>
              </a:rPr>
              <a:t>λ</a:t>
            </a:r>
            <a:r>
              <a:rPr lang="en-US" altLang="en-US" sz="1700" dirty="0">
                <a:latin typeface="Helvetica" pitchFamily="2" charset="0"/>
              </a:rPr>
              <a:t> = m</a:t>
            </a:r>
            <a:r>
              <a:rPr lang="en-US" altLang="en-US" sz="1700" baseline="-25000" dirty="0">
                <a:latin typeface="Helvetica" pitchFamily="2" charset="0"/>
              </a:rPr>
              <a:t>H</a:t>
            </a:r>
            <a:r>
              <a:rPr lang="en-US" altLang="en-US" sz="1700" baseline="30000" dirty="0">
                <a:latin typeface="Helvetica" pitchFamily="2" charset="0"/>
              </a:rPr>
              <a:t>2</a:t>
            </a:r>
            <a:r>
              <a:rPr lang="en-US" altLang="en-US" sz="1700" dirty="0">
                <a:latin typeface="Helvetica" pitchFamily="2" charset="0"/>
              </a:rPr>
              <a:t>/v</a:t>
            </a:r>
            <a:r>
              <a:rPr lang="en-US" altLang="en-US" sz="1700" baseline="30000" dirty="0">
                <a:latin typeface="Helvetica" pitchFamily="2" charset="0"/>
              </a:rPr>
              <a:t>2 </a:t>
            </a:r>
            <a:r>
              <a:rPr lang="en-US" altLang="en-US" sz="1700" dirty="0">
                <a:latin typeface="Helvetica" pitchFamily="2" charset="0"/>
              </a:rPr>
              <a:t> </a:t>
            </a:r>
            <a:endParaRPr lang="en-US" altLang="en-US" sz="1700" baseline="30000" dirty="0">
              <a:latin typeface="Helvetica" pitchFamily="2" charset="0"/>
            </a:endParaRPr>
          </a:p>
        </p:txBody>
      </p:sp>
      <p:sp>
        <p:nvSpPr>
          <p:cNvPr id="34" name="TextBox 33">
            <a:extLst>
              <a:ext uri="{FF2B5EF4-FFF2-40B4-BE49-F238E27FC236}">
                <a16:creationId xmlns:a16="http://schemas.microsoft.com/office/drawing/2014/main" id="{90912EE4-643C-7B3A-63E0-70BD280A0B87}"/>
              </a:ext>
            </a:extLst>
          </p:cNvPr>
          <p:cNvSpPr txBox="1"/>
          <p:nvPr/>
        </p:nvSpPr>
        <p:spPr>
          <a:xfrm>
            <a:off x="4755190" y="3086479"/>
            <a:ext cx="4588779" cy="353943"/>
          </a:xfrm>
          <a:prstGeom prst="rect">
            <a:avLst/>
          </a:prstGeom>
          <a:noFill/>
        </p:spPr>
        <p:txBody>
          <a:bodyPr wrap="square" rtlCol="0">
            <a:spAutoFit/>
          </a:bodyPr>
          <a:lstStyle/>
          <a:p>
            <a:r>
              <a:rPr lang="en-US" sz="1700" dirty="0">
                <a:solidFill>
                  <a:schemeClr val="accent4"/>
                </a:solidFill>
                <a:latin typeface="Helvetica" pitchFamily="2" charset="0"/>
              </a:rPr>
              <a:t>controls the strength of the phase transition</a:t>
            </a:r>
            <a:endParaRPr lang="en-US" sz="1700" baseline="-25000" dirty="0">
              <a:solidFill>
                <a:schemeClr val="accent4"/>
              </a:solidFill>
              <a:latin typeface="Helvetica" pitchFamily="2" charset="0"/>
            </a:endParaRPr>
          </a:p>
        </p:txBody>
      </p:sp>
      <p:sp>
        <p:nvSpPr>
          <p:cNvPr id="35" name="TextBox 34">
            <a:extLst>
              <a:ext uri="{FF2B5EF4-FFF2-40B4-BE49-F238E27FC236}">
                <a16:creationId xmlns:a16="http://schemas.microsoft.com/office/drawing/2014/main" id="{582A44E3-B29F-2A13-F07F-686BED572519}"/>
              </a:ext>
            </a:extLst>
          </p:cNvPr>
          <p:cNvSpPr txBox="1"/>
          <p:nvPr/>
        </p:nvSpPr>
        <p:spPr>
          <a:xfrm>
            <a:off x="2719130" y="3081632"/>
            <a:ext cx="2259108" cy="369332"/>
          </a:xfrm>
          <a:prstGeom prst="rect">
            <a:avLst/>
          </a:prstGeom>
          <a:noFill/>
        </p:spPr>
        <p:txBody>
          <a:bodyPr wrap="square">
            <a:spAutoFit/>
          </a:bodyPr>
          <a:lstStyle/>
          <a:p>
            <a:r>
              <a:rPr lang="en-US" sz="1800" dirty="0">
                <a:solidFill>
                  <a:srgbClr val="C00000"/>
                </a:solidFill>
                <a:latin typeface="Helvetica" pitchFamily="2" charset="0"/>
              </a:rPr>
              <a:t>v</a:t>
            </a:r>
            <a:r>
              <a:rPr lang="en-US" sz="1800" baseline="-25000" dirty="0">
                <a:solidFill>
                  <a:srgbClr val="C00000"/>
                </a:solidFill>
                <a:latin typeface="Helvetica" pitchFamily="2" charset="0"/>
              </a:rPr>
              <a:t> </a:t>
            </a:r>
            <a:r>
              <a:rPr lang="en-US" sz="1800" dirty="0">
                <a:solidFill>
                  <a:srgbClr val="C00000"/>
                </a:solidFill>
                <a:latin typeface="Helvetica" pitchFamily="2" charset="0"/>
              </a:rPr>
              <a:t>(T</a:t>
            </a:r>
            <a:r>
              <a:rPr lang="en-US" sz="1800" baseline="-25000" dirty="0">
                <a:solidFill>
                  <a:srgbClr val="C00000"/>
                </a:solidFill>
                <a:latin typeface="Helvetica" pitchFamily="2" charset="0"/>
              </a:rPr>
              <a:t>c</a:t>
            </a:r>
            <a:r>
              <a:rPr lang="en-US" sz="1800" dirty="0">
                <a:solidFill>
                  <a:srgbClr val="C00000"/>
                </a:solidFill>
                <a:latin typeface="Helvetica" pitchFamily="2" charset="0"/>
              </a:rPr>
              <a:t>) / T</a:t>
            </a:r>
            <a:r>
              <a:rPr lang="en-US" sz="1800" baseline="-25000" dirty="0">
                <a:solidFill>
                  <a:srgbClr val="C00000"/>
                </a:solidFill>
                <a:latin typeface="Helvetica" pitchFamily="2" charset="0"/>
              </a:rPr>
              <a:t>c</a:t>
            </a:r>
            <a:r>
              <a:rPr lang="en-US" sz="1800" dirty="0">
                <a:solidFill>
                  <a:srgbClr val="C00000"/>
                </a:solidFill>
                <a:latin typeface="Helvetica" pitchFamily="2" charset="0"/>
              </a:rPr>
              <a:t> ~ E</a:t>
            </a:r>
            <a:r>
              <a:rPr lang="en-US" sz="1800" baseline="-25000" dirty="0">
                <a:solidFill>
                  <a:srgbClr val="C00000"/>
                </a:solidFill>
                <a:latin typeface="Helvetica" pitchFamily="2" charset="0"/>
              </a:rPr>
              <a:t>SM</a:t>
            </a:r>
            <a:r>
              <a:rPr lang="en-US" sz="1800" dirty="0">
                <a:solidFill>
                  <a:srgbClr val="C00000"/>
                </a:solidFill>
                <a:latin typeface="Helvetica" pitchFamily="2" charset="0"/>
              </a:rPr>
              <a:t> / </a:t>
            </a:r>
            <a:r>
              <a:rPr lang="el-GR" sz="1800" dirty="0">
                <a:solidFill>
                  <a:srgbClr val="C00000"/>
                </a:solidFill>
                <a:latin typeface="Helvetica" pitchFamily="2" charset="0"/>
              </a:rPr>
              <a:t>λ</a:t>
            </a:r>
            <a:r>
              <a:rPr lang="en-US" sz="1800" dirty="0">
                <a:solidFill>
                  <a:srgbClr val="C00000"/>
                </a:solidFill>
                <a:latin typeface="Helvetica" pitchFamily="2" charset="0"/>
              </a:rPr>
              <a:t> </a:t>
            </a:r>
            <a:endParaRPr lang="en-US" sz="1800" dirty="0"/>
          </a:p>
        </p:txBody>
      </p:sp>
      <p:pic>
        <p:nvPicPr>
          <p:cNvPr id="37" name="Picture 1">
            <a:extLst>
              <a:ext uri="{FF2B5EF4-FFF2-40B4-BE49-F238E27FC236}">
                <a16:creationId xmlns:a16="http://schemas.microsoft.com/office/drawing/2014/main" id="{22A4E69E-761A-76A4-C0D2-88EAAB970D8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38065" y="3578607"/>
            <a:ext cx="2847994" cy="231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 name="Group 37">
            <a:extLst>
              <a:ext uri="{FF2B5EF4-FFF2-40B4-BE49-F238E27FC236}">
                <a16:creationId xmlns:a16="http://schemas.microsoft.com/office/drawing/2014/main" id="{A53A1EAF-90AD-A090-6632-D56D7E56BD00}"/>
              </a:ext>
            </a:extLst>
          </p:cNvPr>
          <p:cNvGrpSpPr/>
          <p:nvPr/>
        </p:nvGrpSpPr>
        <p:grpSpPr>
          <a:xfrm>
            <a:off x="104270" y="2958499"/>
            <a:ext cx="2479957" cy="1658405"/>
            <a:chOff x="1981492" y="8617"/>
            <a:chExt cx="3198678" cy="1479928"/>
          </a:xfrm>
        </p:grpSpPr>
        <p:pic>
          <p:nvPicPr>
            <p:cNvPr id="39" name="Picture 38">
              <a:extLst>
                <a:ext uri="{FF2B5EF4-FFF2-40B4-BE49-F238E27FC236}">
                  <a16:creationId xmlns:a16="http://schemas.microsoft.com/office/drawing/2014/main" id="{A46FA266-A368-CB1D-A3BB-C27B8CA0F545}"/>
                </a:ext>
              </a:extLst>
            </p:cNvPr>
            <p:cNvPicPr>
              <a:picLocks noChangeAspect="1"/>
            </p:cNvPicPr>
            <p:nvPr/>
          </p:nvPicPr>
          <p:blipFill rotWithShape="1">
            <a:blip r:embed="rId7"/>
            <a:srcRect l="10040" t="1" r="45117" b="38728"/>
            <a:stretch/>
          </p:blipFill>
          <p:spPr>
            <a:xfrm>
              <a:off x="1981492" y="8617"/>
              <a:ext cx="3198678" cy="1479928"/>
            </a:xfrm>
            <a:prstGeom prst="rect">
              <a:avLst/>
            </a:prstGeom>
          </p:spPr>
        </p:pic>
        <p:sp>
          <p:nvSpPr>
            <p:cNvPr id="40" name="Donut 39">
              <a:extLst>
                <a:ext uri="{FF2B5EF4-FFF2-40B4-BE49-F238E27FC236}">
                  <a16:creationId xmlns:a16="http://schemas.microsoft.com/office/drawing/2014/main" id="{28A259C5-42B9-43B0-FD77-3CF6F138F26C}"/>
                </a:ext>
              </a:extLst>
            </p:cNvPr>
            <p:cNvSpPr/>
            <p:nvPr/>
          </p:nvSpPr>
          <p:spPr>
            <a:xfrm>
              <a:off x="3333323" y="414215"/>
              <a:ext cx="960563" cy="459329"/>
            </a:xfrm>
            <a:prstGeom prst="donut">
              <a:avLst>
                <a:gd name="adj" fmla="val 3049"/>
              </a:avLst>
            </a:prstGeom>
            <a:ln w="12700">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0" name="Rectangle 19">
            <a:extLst>
              <a:ext uri="{FF2B5EF4-FFF2-40B4-BE49-F238E27FC236}">
                <a16:creationId xmlns:a16="http://schemas.microsoft.com/office/drawing/2014/main" id="{3C005931-031B-4C4C-9D47-974E33D8305F}"/>
              </a:ext>
            </a:extLst>
          </p:cNvPr>
          <p:cNvSpPr/>
          <p:nvPr/>
        </p:nvSpPr>
        <p:spPr>
          <a:xfrm>
            <a:off x="5405810" y="5934942"/>
            <a:ext cx="4358425" cy="276999"/>
          </a:xfrm>
          <a:prstGeom prst="rect">
            <a:avLst/>
          </a:prstGeom>
        </p:spPr>
        <p:txBody>
          <a:bodyPr wrap="square">
            <a:spAutoFit/>
          </a:bodyPr>
          <a:lstStyle/>
          <a:p>
            <a:pPr>
              <a:defRPr/>
            </a:pPr>
            <a:r>
              <a:rPr lang="en-US" sz="1200" b="0" i="0" u="none" dirty="0" err="1">
                <a:solidFill>
                  <a:schemeClr val="bg1">
                    <a:lumMod val="50000"/>
                  </a:schemeClr>
                </a:solidFill>
                <a:latin typeface="Helvetica" pitchFamily="2" charset="0"/>
              </a:rPr>
              <a:t>Kajantie</a:t>
            </a:r>
            <a:r>
              <a:rPr lang="en-US" sz="1200" b="0" i="0" u="none" dirty="0">
                <a:solidFill>
                  <a:schemeClr val="bg1">
                    <a:lumMod val="50000"/>
                  </a:schemeClr>
                </a:solidFill>
                <a:latin typeface="Helvetica" pitchFamily="2" charset="0"/>
              </a:rPr>
              <a:t>, Laine, </a:t>
            </a:r>
            <a:r>
              <a:rPr lang="en-US" sz="1200" b="0" i="0" u="none" dirty="0" err="1">
                <a:solidFill>
                  <a:schemeClr val="bg1">
                    <a:lumMod val="50000"/>
                  </a:schemeClr>
                </a:solidFill>
                <a:latin typeface="Helvetica" pitchFamily="2" charset="0"/>
              </a:rPr>
              <a:t>Rummukainen</a:t>
            </a:r>
            <a:r>
              <a:rPr lang="en-US" sz="1200" b="0" i="0" u="none" dirty="0">
                <a:solidFill>
                  <a:schemeClr val="bg1">
                    <a:lumMod val="50000"/>
                  </a:schemeClr>
                </a:solidFill>
                <a:latin typeface="Helvetica" pitchFamily="2" charset="0"/>
              </a:rPr>
              <a:t>, Shaposhnikov ‘88</a:t>
            </a:r>
            <a:endParaRPr lang="en-US" sz="1200" dirty="0">
              <a:solidFill>
                <a:schemeClr val="bg1">
                  <a:lumMod val="50000"/>
                </a:schemeClr>
              </a:solidFill>
              <a:latin typeface="Helvetica" pitchFamily="2" charset="0"/>
            </a:endParaRPr>
          </a:p>
        </p:txBody>
      </p:sp>
      <p:pic>
        <p:nvPicPr>
          <p:cNvPr id="5" name="Picture 4">
            <a:extLst>
              <a:ext uri="{FF2B5EF4-FFF2-40B4-BE49-F238E27FC236}">
                <a16:creationId xmlns:a16="http://schemas.microsoft.com/office/drawing/2014/main" id="{7C7C71B0-F04F-B90F-FDB5-A39F75E20106}"/>
              </a:ext>
            </a:extLst>
          </p:cNvPr>
          <p:cNvPicPr>
            <a:picLocks noChangeAspect="1"/>
          </p:cNvPicPr>
          <p:nvPr/>
        </p:nvPicPr>
        <p:blipFill>
          <a:blip r:embed="rId8"/>
          <a:stretch>
            <a:fillRect/>
          </a:stretch>
        </p:blipFill>
        <p:spPr>
          <a:xfrm>
            <a:off x="213191" y="6276545"/>
            <a:ext cx="1542883" cy="455339"/>
          </a:xfrm>
          <a:prstGeom prst="rect">
            <a:avLst/>
          </a:prstGeom>
        </p:spPr>
      </p:pic>
      <p:sp>
        <p:nvSpPr>
          <p:cNvPr id="6" name="TextBox 5">
            <a:extLst>
              <a:ext uri="{FF2B5EF4-FFF2-40B4-BE49-F238E27FC236}">
                <a16:creationId xmlns:a16="http://schemas.microsoft.com/office/drawing/2014/main" id="{3D6C3219-02DA-260D-B885-C45A2D8A56AC}"/>
              </a:ext>
            </a:extLst>
          </p:cNvPr>
          <p:cNvSpPr txBox="1"/>
          <p:nvPr/>
        </p:nvSpPr>
        <p:spPr>
          <a:xfrm>
            <a:off x="209256" y="343696"/>
            <a:ext cx="8245251" cy="461665"/>
          </a:xfrm>
          <a:prstGeom prst="rect">
            <a:avLst/>
          </a:prstGeom>
          <a:noFill/>
        </p:spPr>
        <p:txBody>
          <a:bodyPr wrap="square">
            <a:spAutoFit/>
          </a:bodyPr>
          <a:lstStyle/>
          <a:p>
            <a:r>
              <a:rPr lang="en-US" altLang="en-US" b="0" dirty="0">
                <a:solidFill>
                  <a:schemeClr val="tx1"/>
                </a:solidFill>
                <a:latin typeface="Helvetica" pitchFamily="2" charset="0"/>
              </a:rPr>
              <a:t>The failure of EW Baryogenesis in the Standard Model </a:t>
            </a:r>
            <a:endParaRPr lang="en-US" dirty="0">
              <a:latin typeface="Helvetica" pitchFamily="2" charset="0"/>
            </a:endParaRPr>
          </a:p>
        </p:txBody>
      </p:sp>
      <p:sp>
        <p:nvSpPr>
          <p:cNvPr id="2" name="Slide Number Placeholder 1">
            <a:extLst>
              <a:ext uri="{FF2B5EF4-FFF2-40B4-BE49-F238E27FC236}">
                <a16:creationId xmlns:a16="http://schemas.microsoft.com/office/drawing/2014/main" id="{868B0655-944F-4380-5C00-58D091C6B384}"/>
              </a:ext>
            </a:extLst>
          </p:cNvPr>
          <p:cNvSpPr>
            <a:spLocks noGrp="1"/>
          </p:cNvSpPr>
          <p:nvPr>
            <p:ph type="sldNum" sz="quarter" idx="12"/>
          </p:nvPr>
        </p:nvSpPr>
        <p:spPr/>
        <p:txBody>
          <a:bodyPr/>
          <a:lstStyle/>
          <a:p>
            <a:pPr>
              <a:defRPr/>
            </a:pPr>
            <a:fld id="{D263CF7A-B607-4AC6-B9ED-310D2CC7A174}" type="slidenum">
              <a:rPr lang="en-US" smtClean="0"/>
              <a:pPr>
                <a:defRPr/>
              </a:pPr>
              <a:t>12</a:t>
            </a:fld>
            <a:endParaRPr lang="en-US"/>
          </a:p>
        </p:txBody>
      </p:sp>
      <p:sp>
        <p:nvSpPr>
          <p:cNvPr id="11" name="Footer Placeholder 10">
            <a:extLst>
              <a:ext uri="{FF2B5EF4-FFF2-40B4-BE49-F238E27FC236}">
                <a16:creationId xmlns:a16="http://schemas.microsoft.com/office/drawing/2014/main" id="{4463CEF9-6535-58C6-307D-623D3F1F9346}"/>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39044854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C18FE14-742E-8A46-A485-2B10B9A38370}"/>
              </a:ext>
            </a:extLst>
          </p:cNvPr>
          <p:cNvSpPr txBox="1"/>
          <p:nvPr/>
        </p:nvSpPr>
        <p:spPr>
          <a:xfrm flipV="1">
            <a:off x="2147559" y="6425453"/>
            <a:ext cx="5437464"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sp>
        <p:nvSpPr>
          <p:cNvPr id="17" name="TextBox 16">
            <a:extLst>
              <a:ext uri="{FF2B5EF4-FFF2-40B4-BE49-F238E27FC236}">
                <a16:creationId xmlns:a16="http://schemas.microsoft.com/office/drawing/2014/main" id="{EF6F5E47-6C36-E943-9970-7C6B1A80CEE4}"/>
              </a:ext>
            </a:extLst>
          </p:cNvPr>
          <p:cNvSpPr txBox="1"/>
          <p:nvPr/>
        </p:nvSpPr>
        <p:spPr>
          <a:xfrm>
            <a:off x="266453" y="3043247"/>
            <a:ext cx="8670963" cy="3636893"/>
          </a:xfrm>
          <a:prstGeom prst="rect">
            <a:avLst/>
          </a:prstGeom>
          <a:noFill/>
        </p:spPr>
        <p:txBody>
          <a:bodyPr wrap="square" rtlCol="0">
            <a:spAutoFit/>
          </a:bodyPr>
          <a:lstStyle/>
          <a:p>
            <a:pPr marL="285750" indent="-285750">
              <a:spcBef>
                <a:spcPts val="400"/>
              </a:spcBef>
              <a:buFont typeface="Arial" panose="020B0604020202020204" pitchFamily="34" charset="0"/>
              <a:buChar char="•"/>
            </a:pPr>
            <a:r>
              <a:rPr lang="en-US" sz="1800" dirty="0">
                <a:solidFill>
                  <a:srgbClr val="C00000"/>
                </a:solidFill>
                <a:latin typeface="Helvetica" pitchFamily="2" charset="0"/>
              </a:rPr>
              <a:t>Singlet extensions of the Standard Model</a:t>
            </a:r>
            <a:endParaRPr lang="en-US" sz="1800" dirty="0">
              <a:solidFill>
                <a:schemeClr val="bg1">
                  <a:lumMod val="50000"/>
                </a:schemeClr>
              </a:solidFill>
              <a:latin typeface="Helvetica" pitchFamily="2" charset="0"/>
            </a:endParaRPr>
          </a:p>
          <a:p>
            <a:pPr marL="285750" indent="-285750">
              <a:spcBef>
                <a:spcPts val="400"/>
              </a:spcBef>
              <a:buFont typeface="Arial" panose="020B0604020202020204" pitchFamily="34" charset="0"/>
              <a:buChar char="•"/>
            </a:pPr>
            <a:r>
              <a:rPr lang="en-US" sz="1800" dirty="0">
                <a:latin typeface="Helvetica" pitchFamily="2" charset="0"/>
              </a:rPr>
              <a:t>Two Higgs doublet Models </a:t>
            </a:r>
          </a:p>
          <a:p>
            <a:pPr marL="285750" indent="-285750">
              <a:spcBef>
                <a:spcPts val="400"/>
              </a:spcBef>
              <a:buFont typeface="Arial" panose="020B0604020202020204" pitchFamily="34" charset="0"/>
              <a:buChar char="•"/>
            </a:pPr>
            <a:r>
              <a:rPr lang="en-US" sz="1800" dirty="0">
                <a:latin typeface="Helvetica" pitchFamily="2" charset="0"/>
              </a:rPr>
              <a:t>Supersymmetric models</a:t>
            </a:r>
            <a:endParaRPr lang="en-US" sz="1800" dirty="0">
              <a:solidFill>
                <a:schemeClr val="bg1">
                  <a:lumMod val="50000"/>
                </a:schemeClr>
              </a:solidFill>
              <a:latin typeface="Helvetica" pitchFamily="2" charset="0"/>
            </a:endParaRPr>
          </a:p>
          <a:p>
            <a:pPr marL="285750" indent="-285750">
              <a:spcBef>
                <a:spcPts val="400"/>
              </a:spcBef>
              <a:buFont typeface="Wingdings" pitchFamily="2" charset="2"/>
              <a:buChar char="Ø"/>
            </a:pPr>
            <a:r>
              <a:rPr lang="en-US" sz="1800" dirty="0">
                <a:latin typeface="Helvetica" pitchFamily="2" charset="0"/>
              </a:rPr>
              <a:t>MSSM: light stop scenario, ruled out by Higgs precision</a:t>
            </a:r>
            <a:endParaRPr lang="en-US" sz="1800" dirty="0">
              <a:solidFill>
                <a:schemeClr val="bg1">
                  <a:lumMod val="50000"/>
                </a:schemeClr>
              </a:solidFill>
              <a:latin typeface="Helvetica" pitchFamily="2" charset="0"/>
            </a:endParaRPr>
          </a:p>
          <a:p>
            <a:pPr marL="285750" indent="-285750">
              <a:spcBef>
                <a:spcPts val="400"/>
              </a:spcBef>
              <a:buFont typeface="Wingdings" pitchFamily="2" charset="2"/>
              <a:buChar char="Ø"/>
            </a:pPr>
            <a:r>
              <a:rPr lang="en-US" sz="1800" dirty="0">
                <a:latin typeface="Helvetica" pitchFamily="2" charset="0"/>
              </a:rPr>
              <a:t>NMSSM: through additional scalars with CP violation - an appealing possibility  </a:t>
            </a:r>
            <a:endParaRPr lang="en-US" sz="1800" dirty="0">
              <a:solidFill>
                <a:schemeClr val="accent6">
                  <a:lumMod val="50000"/>
                </a:schemeClr>
              </a:solidFill>
              <a:latin typeface="Helvetica" pitchFamily="2" charset="0"/>
              <a:ea typeface="ＭＳ Ｐゴシック" pitchFamily="-20" charset="-128"/>
              <a:cs typeface="ＭＳ Ｐゴシック" pitchFamily="-20" charset="-128"/>
            </a:endParaRPr>
          </a:p>
          <a:p>
            <a:pPr marL="285750" indent="-285750">
              <a:spcBef>
                <a:spcPts val="400"/>
              </a:spcBef>
              <a:buFont typeface="Arial" panose="020B0604020202020204" pitchFamily="34" charset="0"/>
              <a:buChar char="•"/>
            </a:pPr>
            <a:r>
              <a:rPr lang="en-US" sz="1800" dirty="0">
                <a:solidFill>
                  <a:srgbClr val="C00000"/>
                </a:solidFill>
                <a:latin typeface="Helvetica" pitchFamily="2" charset="0"/>
              </a:rPr>
              <a:t>Models with Dark CP violation </a:t>
            </a:r>
            <a:endParaRPr lang="en-US" sz="1800" dirty="0">
              <a:latin typeface="Helvetica" pitchFamily="2" charset="0"/>
              <a:ea typeface="ＭＳ Ｐゴシック" pitchFamily="-20" charset="-128"/>
              <a:cs typeface="ＭＳ Ｐゴシック" pitchFamily="-20" charset="-128"/>
            </a:endParaRPr>
          </a:p>
          <a:p>
            <a:pPr marL="285750" indent="-285750">
              <a:spcBef>
                <a:spcPts val="400"/>
              </a:spcBef>
              <a:buFont typeface="Arial" panose="020B0604020202020204" pitchFamily="34" charset="0"/>
              <a:buChar char="•"/>
            </a:pPr>
            <a:r>
              <a:rPr lang="en-US" sz="1800" dirty="0">
                <a:latin typeface="Helvetica" pitchFamily="2" charset="0"/>
                <a:ea typeface="ＭＳ Ｐゴシック" pitchFamily="-20" charset="-128"/>
                <a:cs typeface="ＭＳ Ｐゴシック" pitchFamily="-20" charset="-128"/>
              </a:rPr>
              <a:t>Models with heavy Fermions</a:t>
            </a:r>
          </a:p>
          <a:p>
            <a:pPr marL="285750" indent="-285750">
              <a:spcBef>
                <a:spcPts val="400"/>
              </a:spcBef>
              <a:buFont typeface="Arial" panose="020B0604020202020204" pitchFamily="34" charset="0"/>
              <a:buChar char="•"/>
            </a:pPr>
            <a:r>
              <a:rPr lang="en-US" sz="1800" dirty="0">
                <a:latin typeface="Helvetica" pitchFamily="2" charset="0"/>
                <a:ea typeface="ＭＳ Ｐゴシック" pitchFamily="-20" charset="-128"/>
                <a:cs typeface="ＭＳ Ｐゴシック" pitchFamily="-20" charset="-128"/>
              </a:rPr>
              <a:t>SM effective theory with additional higher order operators</a:t>
            </a:r>
          </a:p>
          <a:p>
            <a:pPr marL="285750" indent="-285750">
              <a:spcBef>
                <a:spcPts val="400"/>
              </a:spcBef>
              <a:buFont typeface="Arial" panose="020B0604020202020204" pitchFamily="34" charset="0"/>
              <a:buChar char="•"/>
            </a:pPr>
            <a:r>
              <a:rPr lang="en-US" sz="1800" dirty="0">
                <a:latin typeface="Helvetica" pitchFamily="2" charset="0"/>
              </a:rPr>
              <a:t>Models of EW symmetry non-restoration/delayed restoration </a:t>
            </a:r>
          </a:p>
          <a:p>
            <a:pPr marL="285750" indent="-285750">
              <a:spcBef>
                <a:spcPts val="400"/>
              </a:spcBef>
              <a:buFont typeface="Arial" panose="020B0604020202020204" pitchFamily="34" charset="0"/>
              <a:buChar char="•"/>
            </a:pPr>
            <a:r>
              <a:rPr lang="en-US" sz="1800" dirty="0">
                <a:solidFill>
                  <a:schemeClr val="tx1">
                    <a:lumMod val="75000"/>
                  </a:schemeClr>
                </a:solidFill>
                <a:latin typeface="Helvetica" pitchFamily="2" charset="0"/>
              </a:rPr>
              <a:t>...</a:t>
            </a:r>
          </a:p>
          <a:p>
            <a:pPr marL="285750" indent="-285750">
              <a:spcBef>
                <a:spcPts val="1000"/>
              </a:spcBef>
              <a:buFont typeface="Arial" panose="020B0604020202020204" pitchFamily="34" charset="0"/>
              <a:buChar char="•"/>
            </a:pPr>
            <a:endParaRPr lang="en-US" sz="1200" dirty="0">
              <a:solidFill>
                <a:schemeClr val="bg1">
                  <a:lumMod val="50000"/>
                </a:schemeClr>
              </a:solidFill>
              <a:latin typeface="+mn-lt"/>
            </a:endParaRPr>
          </a:p>
        </p:txBody>
      </p:sp>
      <p:sp>
        <p:nvSpPr>
          <p:cNvPr id="7" name="TextBox 6">
            <a:extLst>
              <a:ext uri="{FF2B5EF4-FFF2-40B4-BE49-F238E27FC236}">
                <a16:creationId xmlns:a16="http://schemas.microsoft.com/office/drawing/2014/main" id="{B89069F3-B280-8145-B4BF-0AD101179348}"/>
              </a:ext>
            </a:extLst>
          </p:cNvPr>
          <p:cNvSpPr txBox="1"/>
          <p:nvPr/>
        </p:nvSpPr>
        <p:spPr>
          <a:xfrm>
            <a:off x="184567" y="294618"/>
            <a:ext cx="9363448" cy="492443"/>
          </a:xfrm>
          <a:prstGeom prst="rect">
            <a:avLst/>
          </a:prstGeom>
          <a:noFill/>
        </p:spPr>
        <p:txBody>
          <a:bodyPr wrap="square" rtlCol="0">
            <a:spAutoFit/>
          </a:bodyPr>
          <a:lstStyle/>
          <a:p>
            <a:r>
              <a:rPr lang="en-US" altLang="en-US" sz="2600" dirty="0">
                <a:latin typeface="Helvetica" pitchFamily="2" charset="0"/>
              </a:rPr>
              <a:t>Electroweak Baryogenesis needs new phenomena</a:t>
            </a:r>
            <a:endParaRPr lang="en-US" sz="2600" dirty="0">
              <a:latin typeface="Helvetica" pitchFamily="2" charset="0"/>
            </a:endParaRPr>
          </a:p>
        </p:txBody>
      </p:sp>
      <p:sp>
        <p:nvSpPr>
          <p:cNvPr id="19" name="TextBox 18">
            <a:extLst>
              <a:ext uri="{FF2B5EF4-FFF2-40B4-BE49-F238E27FC236}">
                <a16:creationId xmlns:a16="http://schemas.microsoft.com/office/drawing/2014/main" id="{15F6C0C4-458D-5849-A8FD-A5CE7B6BE02E}"/>
              </a:ext>
            </a:extLst>
          </p:cNvPr>
          <p:cNvSpPr txBox="1"/>
          <p:nvPr/>
        </p:nvSpPr>
        <p:spPr>
          <a:xfrm>
            <a:off x="244437" y="2150040"/>
            <a:ext cx="8714997" cy="707886"/>
          </a:xfrm>
          <a:prstGeom prst="rect">
            <a:avLst/>
          </a:prstGeom>
          <a:noFill/>
        </p:spPr>
        <p:txBody>
          <a:bodyPr wrap="square" rtlCol="0">
            <a:spAutoFit/>
          </a:bodyPr>
          <a:lstStyle/>
          <a:p>
            <a:r>
              <a:rPr lang="en-US" sz="2000" dirty="0">
                <a:latin typeface="Helvetica" pitchFamily="2" charset="0"/>
              </a:rPr>
              <a:t>Many possible SM extensions, that require new particles/new forces at the electroweak scale - at the reach of existing and future experiments</a:t>
            </a:r>
          </a:p>
        </p:txBody>
      </p:sp>
      <p:sp>
        <p:nvSpPr>
          <p:cNvPr id="9" name="TextBox 8">
            <a:extLst>
              <a:ext uri="{FF2B5EF4-FFF2-40B4-BE49-F238E27FC236}">
                <a16:creationId xmlns:a16="http://schemas.microsoft.com/office/drawing/2014/main" id="{B3EBD776-DC38-2944-8F4E-38F9381E0237}"/>
              </a:ext>
            </a:extLst>
          </p:cNvPr>
          <p:cNvSpPr txBox="1"/>
          <p:nvPr/>
        </p:nvSpPr>
        <p:spPr>
          <a:xfrm>
            <a:off x="184568" y="859209"/>
            <a:ext cx="8722914" cy="1251625"/>
          </a:xfrm>
          <a:prstGeom prst="rect">
            <a:avLst/>
          </a:prstGeom>
          <a:noFill/>
        </p:spPr>
        <p:txBody>
          <a:bodyPr wrap="square" rtlCol="0">
            <a:spAutoFit/>
          </a:bodyPr>
          <a:lstStyle/>
          <a:p>
            <a:r>
              <a:rPr lang="en-US" sz="1800" dirty="0">
                <a:latin typeface="Helvetica" pitchFamily="2" charset="0"/>
              </a:rPr>
              <a:t>To provide new sources of CPV that </a:t>
            </a:r>
            <a:r>
              <a:rPr lang="en-US" sz="1800" dirty="0">
                <a:effectLst/>
                <a:latin typeface="Helvetica" pitchFamily="2" charset="0"/>
              </a:rPr>
              <a:t>catalyze enough of a chiral asymmetry to seed the observed baryon asymmetry via </a:t>
            </a:r>
            <a:r>
              <a:rPr lang="en-US" sz="1800" dirty="0" err="1">
                <a:effectLst/>
                <a:latin typeface="Helvetica" pitchFamily="2" charset="0"/>
              </a:rPr>
              <a:t>sphaleron</a:t>
            </a:r>
            <a:r>
              <a:rPr lang="en-US" sz="1800" dirty="0">
                <a:effectLst/>
                <a:latin typeface="Helvetica" pitchFamily="2" charset="0"/>
              </a:rPr>
              <a:t> processes</a:t>
            </a:r>
          </a:p>
          <a:p>
            <a:pPr>
              <a:spcBef>
                <a:spcPts val="400"/>
              </a:spcBef>
            </a:pPr>
            <a:r>
              <a:rPr lang="en-US" sz="1800" dirty="0">
                <a:latin typeface="Helvetica" pitchFamily="2" charset="0"/>
              </a:rPr>
              <a:t>To render the EWPT strongly first order that allows to freeze </a:t>
            </a:r>
            <a:r>
              <a:rPr lang="en-US" sz="1800" dirty="0" err="1">
                <a:latin typeface="Helvetica" pitchFamily="2" charset="0"/>
              </a:rPr>
              <a:t>sphaleron</a:t>
            </a:r>
            <a:r>
              <a:rPr lang="en-US" sz="1800" dirty="0">
                <a:latin typeface="Helvetica" pitchFamily="2" charset="0"/>
              </a:rPr>
              <a:t> effects as the universe tunnels into the real vacuum</a:t>
            </a:r>
          </a:p>
        </p:txBody>
      </p:sp>
      <p:sp>
        <p:nvSpPr>
          <p:cNvPr id="2" name="Date Placeholder 1">
            <a:extLst>
              <a:ext uri="{FF2B5EF4-FFF2-40B4-BE49-F238E27FC236}">
                <a16:creationId xmlns:a16="http://schemas.microsoft.com/office/drawing/2014/main" id="{DA3E024B-C449-7548-ACC1-B0B71323A074}"/>
              </a:ext>
            </a:extLst>
          </p:cNvPr>
          <p:cNvSpPr>
            <a:spLocks noGrp="1"/>
          </p:cNvSpPr>
          <p:nvPr>
            <p:ph type="dt" sz="half" idx="10"/>
          </p:nvPr>
        </p:nvSpPr>
        <p:spPr/>
        <p:txBody>
          <a:bodyPr/>
          <a:lstStyle/>
          <a:p>
            <a:pPr>
              <a:defRPr/>
            </a:pPr>
            <a:r>
              <a:rPr lang="en-US"/>
              <a:t>05/10/2024</a:t>
            </a:r>
          </a:p>
        </p:txBody>
      </p:sp>
      <p:pic>
        <p:nvPicPr>
          <p:cNvPr id="6" name="Picture 5">
            <a:extLst>
              <a:ext uri="{FF2B5EF4-FFF2-40B4-BE49-F238E27FC236}">
                <a16:creationId xmlns:a16="http://schemas.microsoft.com/office/drawing/2014/main" id="{CC541774-B306-FD99-C2EF-37B6F8765E5D}"/>
              </a:ext>
            </a:extLst>
          </p:cNvPr>
          <p:cNvPicPr>
            <a:picLocks noChangeAspect="1"/>
          </p:cNvPicPr>
          <p:nvPr/>
        </p:nvPicPr>
        <p:blipFill>
          <a:blip r:embed="rId3"/>
          <a:stretch>
            <a:fillRect/>
          </a:stretch>
        </p:blipFill>
        <p:spPr>
          <a:xfrm>
            <a:off x="213191" y="6276545"/>
            <a:ext cx="1542883" cy="455339"/>
          </a:xfrm>
          <a:prstGeom prst="rect">
            <a:avLst/>
          </a:prstGeom>
        </p:spPr>
      </p:pic>
      <p:sp>
        <p:nvSpPr>
          <p:cNvPr id="8" name="TextBox 7">
            <a:extLst>
              <a:ext uri="{FF2B5EF4-FFF2-40B4-BE49-F238E27FC236}">
                <a16:creationId xmlns:a16="http://schemas.microsoft.com/office/drawing/2014/main" id="{7CA20D12-1078-B48E-07AF-934B3702CA5A}"/>
              </a:ext>
            </a:extLst>
          </p:cNvPr>
          <p:cNvSpPr txBox="1"/>
          <p:nvPr/>
        </p:nvSpPr>
        <p:spPr>
          <a:xfrm>
            <a:off x="1756074" y="6425989"/>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sp>
        <p:nvSpPr>
          <p:cNvPr id="3" name="Slide Number Placeholder 2">
            <a:extLst>
              <a:ext uri="{FF2B5EF4-FFF2-40B4-BE49-F238E27FC236}">
                <a16:creationId xmlns:a16="http://schemas.microsoft.com/office/drawing/2014/main" id="{3A515CCF-FE6F-3FC4-9EE9-CCE34A49A5B6}"/>
              </a:ext>
            </a:extLst>
          </p:cNvPr>
          <p:cNvSpPr>
            <a:spLocks noGrp="1"/>
          </p:cNvSpPr>
          <p:nvPr>
            <p:ph type="sldNum" sz="quarter" idx="12"/>
          </p:nvPr>
        </p:nvSpPr>
        <p:spPr/>
        <p:txBody>
          <a:bodyPr/>
          <a:lstStyle/>
          <a:p>
            <a:pPr>
              <a:defRPr/>
            </a:pPr>
            <a:fld id="{666F6DD0-6B70-D447-A3E8-CD6516C88934}" type="slidenum">
              <a:rPr lang="en-US" smtClean="0"/>
              <a:pPr>
                <a:defRPr/>
              </a:pPr>
              <a:t>13</a:t>
            </a:fld>
            <a:endParaRPr lang="en-US"/>
          </a:p>
        </p:txBody>
      </p:sp>
      <p:sp>
        <p:nvSpPr>
          <p:cNvPr id="12" name="Footer Placeholder 11">
            <a:extLst>
              <a:ext uri="{FF2B5EF4-FFF2-40B4-BE49-F238E27FC236}">
                <a16:creationId xmlns:a16="http://schemas.microsoft.com/office/drawing/2014/main" id="{1FDAC53F-4C3B-9996-0A87-48694F392A8F}"/>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12227644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1079A-7744-CD03-4ED6-DD39B5A76F4B}"/>
              </a:ext>
            </a:extLst>
          </p:cNvPr>
          <p:cNvSpPr>
            <a:spLocks noGrp="1"/>
          </p:cNvSpPr>
          <p:nvPr>
            <p:ph type="title"/>
          </p:nvPr>
        </p:nvSpPr>
        <p:spPr>
          <a:xfrm>
            <a:off x="452438" y="2063205"/>
            <a:ext cx="7661048" cy="1636357"/>
          </a:xfrm>
        </p:spPr>
        <p:txBody>
          <a:bodyPr/>
          <a:lstStyle/>
          <a:p>
            <a:pPr algn="ctr"/>
            <a:r>
              <a:rPr lang="en-US" sz="2800" dirty="0">
                <a:latin typeface="Helvetica" pitchFamily="2" charset="0"/>
              </a:rPr>
              <a:t>Simplest Case: </a:t>
            </a:r>
            <a:br>
              <a:rPr lang="en-US" sz="2800" dirty="0">
                <a:latin typeface="Helvetica" pitchFamily="2" charset="0"/>
              </a:rPr>
            </a:br>
            <a:r>
              <a:rPr lang="en-US" sz="2800" dirty="0">
                <a:latin typeface="Helvetica" pitchFamily="2" charset="0"/>
              </a:rPr>
              <a:t>A singlet extension of the Standard Model</a:t>
            </a:r>
            <a:br>
              <a:rPr lang="en-US" sz="2800" dirty="0">
                <a:latin typeface="Helvetica" pitchFamily="2" charset="0"/>
              </a:rPr>
            </a:br>
            <a:endParaRPr lang="en-US" sz="2800" b="0" dirty="0"/>
          </a:p>
        </p:txBody>
      </p:sp>
      <p:sp>
        <p:nvSpPr>
          <p:cNvPr id="4" name="Date Placeholder 3">
            <a:extLst>
              <a:ext uri="{FF2B5EF4-FFF2-40B4-BE49-F238E27FC236}">
                <a16:creationId xmlns:a16="http://schemas.microsoft.com/office/drawing/2014/main" id="{257C1F5C-6D76-7753-D8C3-C5148035DD70}"/>
              </a:ext>
            </a:extLst>
          </p:cNvPr>
          <p:cNvSpPr>
            <a:spLocks noGrp="1"/>
          </p:cNvSpPr>
          <p:nvPr>
            <p:ph type="dt" sz="half" idx="10"/>
          </p:nvPr>
        </p:nvSpPr>
        <p:spPr/>
        <p:txBody>
          <a:bodyPr/>
          <a:lstStyle/>
          <a:p>
            <a:pPr>
              <a:defRPr/>
            </a:pPr>
            <a:r>
              <a:rPr lang="en-US"/>
              <a:t>05/10/2024</a:t>
            </a:r>
          </a:p>
        </p:txBody>
      </p:sp>
      <p:pic>
        <p:nvPicPr>
          <p:cNvPr id="7" name="Picture 6">
            <a:extLst>
              <a:ext uri="{FF2B5EF4-FFF2-40B4-BE49-F238E27FC236}">
                <a16:creationId xmlns:a16="http://schemas.microsoft.com/office/drawing/2014/main" id="{F71D6A21-8847-1BEF-7E59-B4390D7910FB}"/>
              </a:ext>
            </a:extLst>
          </p:cNvPr>
          <p:cNvPicPr>
            <a:picLocks noChangeAspect="1"/>
          </p:cNvPicPr>
          <p:nvPr/>
        </p:nvPicPr>
        <p:blipFill>
          <a:blip r:embed="rId3"/>
          <a:stretch>
            <a:fillRect/>
          </a:stretch>
        </p:blipFill>
        <p:spPr>
          <a:xfrm>
            <a:off x="197427" y="6231936"/>
            <a:ext cx="1918959" cy="566327"/>
          </a:xfrm>
          <a:prstGeom prst="rect">
            <a:avLst/>
          </a:prstGeom>
        </p:spPr>
      </p:pic>
      <p:sp>
        <p:nvSpPr>
          <p:cNvPr id="9" name="TextBox 8">
            <a:extLst>
              <a:ext uri="{FF2B5EF4-FFF2-40B4-BE49-F238E27FC236}">
                <a16:creationId xmlns:a16="http://schemas.microsoft.com/office/drawing/2014/main" id="{32643D2B-3F7B-FCB6-2454-D50227346753}"/>
              </a:ext>
            </a:extLst>
          </p:cNvPr>
          <p:cNvSpPr txBox="1"/>
          <p:nvPr/>
        </p:nvSpPr>
        <p:spPr>
          <a:xfrm flipV="1">
            <a:off x="2147559" y="6390728"/>
            <a:ext cx="5437464" cy="45719"/>
          </a:xfrm>
          <a:prstGeom prst="rect">
            <a:avLst/>
          </a:prstGeom>
          <a:solidFill>
            <a:srgbClr val="800000"/>
          </a:solidFill>
        </p:spPr>
        <p:txBody>
          <a:bodyPr wrap="square" rtlCol="0">
            <a:spAutoFit/>
          </a:bodyPr>
          <a:lstStyle/>
          <a:p>
            <a:pPr algn="ctr"/>
            <a:endParaRPr lang="en-US" sz="2000" b="1" dirty="0">
              <a:solidFill>
                <a:schemeClr val="bg1"/>
              </a:solidFill>
              <a:cs typeface="Arial Black"/>
            </a:endParaRPr>
          </a:p>
        </p:txBody>
      </p:sp>
      <p:sp>
        <p:nvSpPr>
          <p:cNvPr id="3" name="Slide Number Placeholder 2">
            <a:extLst>
              <a:ext uri="{FF2B5EF4-FFF2-40B4-BE49-F238E27FC236}">
                <a16:creationId xmlns:a16="http://schemas.microsoft.com/office/drawing/2014/main" id="{CACE539F-9A93-D9DE-1D68-EB6B1086ED8A}"/>
              </a:ext>
            </a:extLst>
          </p:cNvPr>
          <p:cNvSpPr>
            <a:spLocks noGrp="1"/>
          </p:cNvSpPr>
          <p:nvPr>
            <p:ph type="sldNum" sz="quarter" idx="12"/>
          </p:nvPr>
        </p:nvSpPr>
        <p:spPr/>
        <p:txBody>
          <a:bodyPr/>
          <a:lstStyle/>
          <a:p>
            <a:pPr>
              <a:defRPr/>
            </a:pPr>
            <a:fld id="{D263CF7A-B607-4AC6-B9ED-310D2CC7A174}" type="slidenum">
              <a:rPr lang="en-US" smtClean="0"/>
              <a:pPr>
                <a:defRPr/>
              </a:pPr>
              <a:t>14</a:t>
            </a:fld>
            <a:endParaRPr lang="en-US"/>
          </a:p>
        </p:txBody>
      </p:sp>
      <p:sp>
        <p:nvSpPr>
          <p:cNvPr id="11" name="Footer Placeholder 10">
            <a:extLst>
              <a:ext uri="{FF2B5EF4-FFF2-40B4-BE49-F238E27FC236}">
                <a16:creationId xmlns:a16="http://schemas.microsoft.com/office/drawing/2014/main" id="{8FC2F7A1-A33D-65C0-B4BB-D321738FA934}"/>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5814404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E60162FA-C3F3-1C45-8681-38F68BCCEEDD}"/>
              </a:ext>
            </a:extLst>
          </p:cNvPr>
          <p:cNvSpPr txBox="1"/>
          <p:nvPr/>
        </p:nvSpPr>
        <p:spPr>
          <a:xfrm>
            <a:off x="148884" y="204178"/>
            <a:ext cx="8243500" cy="461665"/>
          </a:xfrm>
          <a:prstGeom prst="rect">
            <a:avLst/>
          </a:prstGeom>
          <a:noFill/>
        </p:spPr>
        <p:txBody>
          <a:bodyPr wrap="square" rtlCol="0">
            <a:spAutoFit/>
          </a:bodyPr>
          <a:lstStyle/>
          <a:p>
            <a:r>
              <a:rPr lang="en-US" dirty="0">
                <a:latin typeface="Helvetica" pitchFamily="2" charset="0"/>
              </a:rPr>
              <a:t>Enhancing the EWPT strength through a singlet scalar</a:t>
            </a:r>
          </a:p>
        </p:txBody>
      </p:sp>
      <p:sp>
        <p:nvSpPr>
          <p:cNvPr id="11" name="TextBox 10">
            <a:extLst>
              <a:ext uri="{FF2B5EF4-FFF2-40B4-BE49-F238E27FC236}">
                <a16:creationId xmlns:a16="http://schemas.microsoft.com/office/drawing/2014/main" id="{2C649FA3-5DF6-F1FB-13C3-885FAE8C1047}"/>
              </a:ext>
            </a:extLst>
          </p:cNvPr>
          <p:cNvSpPr txBox="1"/>
          <p:nvPr/>
        </p:nvSpPr>
        <p:spPr>
          <a:xfrm>
            <a:off x="228599" y="653428"/>
            <a:ext cx="8740471" cy="738664"/>
          </a:xfrm>
          <a:prstGeom prst="rect">
            <a:avLst/>
          </a:prstGeom>
          <a:noFill/>
        </p:spPr>
        <p:txBody>
          <a:bodyPr wrap="square">
            <a:spAutoFit/>
          </a:bodyPr>
          <a:lstStyle/>
          <a:p>
            <a:r>
              <a:rPr lang="en-US" sz="1800" dirty="0">
                <a:latin typeface="Helvetica" pitchFamily="2" charset="0"/>
              </a:rPr>
              <a:t>Scalar couples to the Higgs and affects the tree level potential  </a:t>
            </a:r>
          </a:p>
          <a:p>
            <a:endParaRPr lang="en-US" dirty="0"/>
          </a:p>
        </p:txBody>
      </p:sp>
      <p:pic>
        <p:nvPicPr>
          <p:cNvPr id="12" name="Picture 11">
            <a:extLst>
              <a:ext uri="{FF2B5EF4-FFF2-40B4-BE49-F238E27FC236}">
                <a16:creationId xmlns:a16="http://schemas.microsoft.com/office/drawing/2014/main" id="{0914D500-7468-5C61-F587-658917CF98C5}"/>
              </a:ext>
            </a:extLst>
          </p:cNvPr>
          <p:cNvPicPr>
            <a:picLocks noChangeAspect="1"/>
          </p:cNvPicPr>
          <p:nvPr/>
        </p:nvPicPr>
        <p:blipFill>
          <a:blip r:embed="rId3"/>
          <a:stretch>
            <a:fillRect/>
          </a:stretch>
        </p:blipFill>
        <p:spPr>
          <a:xfrm>
            <a:off x="347515" y="1093246"/>
            <a:ext cx="5243788" cy="426418"/>
          </a:xfrm>
          <a:prstGeom prst="rect">
            <a:avLst/>
          </a:prstGeom>
        </p:spPr>
      </p:pic>
      <p:pic>
        <p:nvPicPr>
          <p:cNvPr id="14" name="Picture 13">
            <a:extLst>
              <a:ext uri="{FF2B5EF4-FFF2-40B4-BE49-F238E27FC236}">
                <a16:creationId xmlns:a16="http://schemas.microsoft.com/office/drawing/2014/main" id="{8AACCFFC-0EDB-4DAF-444B-74C995B7F4ED}"/>
              </a:ext>
            </a:extLst>
          </p:cNvPr>
          <p:cNvPicPr>
            <a:picLocks noChangeAspect="1"/>
          </p:cNvPicPr>
          <p:nvPr/>
        </p:nvPicPr>
        <p:blipFill>
          <a:blip r:embed="rId4"/>
          <a:stretch>
            <a:fillRect/>
          </a:stretch>
        </p:blipFill>
        <p:spPr>
          <a:xfrm>
            <a:off x="5726113" y="1120730"/>
            <a:ext cx="1447800" cy="304800"/>
          </a:xfrm>
          <a:prstGeom prst="rect">
            <a:avLst/>
          </a:prstGeom>
        </p:spPr>
      </p:pic>
      <p:sp>
        <p:nvSpPr>
          <p:cNvPr id="16" name="TextBox 15">
            <a:extLst>
              <a:ext uri="{FF2B5EF4-FFF2-40B4-BE49-F238E27FC236}">
                <a16:creationId xmlns:a16="http://schemas.microsoft.com/office/drawing/2014/main" id="{662A2CA7-4F15-56D0-7F3B-B7212B3936B1}"/>
              </a:ext>
            </a:extLst>
          </p:cNvPr>
          <p:cNvSpPr txBox="1"/>
          <p:nvPr/>
        </p:nvSpPr>
        <p:spPr>
          <a:xfrm>
            <a:off x="347515" y="1655210"/>
            <a:ext cx="8120158" cy="353943"/>
          </a:xfrm>
          <a:prstGeom prst="rect">
            <a:avLst/>
          </a:prstGeom>
          <a:noFill/>
        </p:spPr>
        <p:txBody>
          <a:bodyPr wrap="square">
            <a:spAutoFit/>
          </a:bodyPr>
          <a:lstStyle/>
          <a:p>
            <a:r>
              <a:rPr lang="en-US" sz="1700" dirty="0">
                <a:latin typeface="Helvetica" pitchFamily="2" charset="0"/>
              </a:rPr>
              <a:t>We have separated out terms that explicitly break the Z</a:t>
            </a:r>
            <a:r>
              <a:rPr lang="en-US" sz="1700" baseline="-25000" dirty="0">
                <a:latin typeface="Helvetica" pitchFamily="2" charset="0"/>
              </a:rPr>
              <a:t>2</a:t>
            </a:r>
            <a:r>
              <a:rPr lang="en-US" sz="1700" dirty="0">
                <a:latin typeface="Helvetica" pitchFamily="2" charset="0"/>
              </a:rPr>
              <a:t> symmetry:  </a:t>
            </a:r>
          </a:p>
        </p:txBody>
      </p:sp>
      <p:pic>
        <p:nvPicPr>
          <p:cNvPr id="17" name="Picture 16">
            <a:extLst>
              <a:ext uri="{FF2B5EF4-FFF2-40B4-BE49-F238E27FC236}">
                <a16:creationId xmlns:a16="http://schemas.microsoft.com/office/drawing/2014/main" id="{FA652534-80BA-9867-4A3C-7329503D88A5}"/>
              </a:ext>
            </a:extLst>
          </p:cNvPr>
          <p:cNvPicPr>
            <a:picLocks noChangeAspect="1"/>
          </p:cNvPicPr>
          <p:nvPr/>
        </p:nvPicPr>
        <p:blipFill>
          <a:blip r:embed="rId5"/>
          <a:stretch>
            <a:fillRect/>
          </a:stretch>
        </p:blipFill>
        <p:spPr>
          <a:xfrm>
            <a:off x="6997700" y="1781810"/>
            <a:ext cx="826514" cy="151192"/>
          </a:xfrm>
          <a:prstGeom prst="rect">
            <a:avLst/>
          </a:prstGeom>
        </p:spPr>
      </p:pic>
      <p:sp>
        <p:nvSpPr>
          <p:cNvPr id="18" name="TextBox 17">
            <a:extLst>
              <a:ext uri="{FF2B5EF4-FFF2-40B4-BE49-F238E27FC236}">
                <a16:creationId xmlns:a16="http://schemas.microsoft.com/office/drawing/2014/main" id="{C3CEB1B9-72A8-F6C8-021B-FB6605B9A48A}"/>
              </a:ext>
            </a:extLst>
          </p:cNvPr>
          <p:cNvSpPr txBox="1"/>
          <p:nvPr/>
        </p:nvSpPr>
        <p:spPr>
          <a:xfrm>
            <a:off x="2492907" y="2140234"/>
            <a:ext cx="6156097" cy="1092607"/>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1800" dirty="0">
                <a:latin typeface="Helvetica" pitchFamily="2" charset="0"/>
              </a:rPr>
              <a:t>Explicit Z</a:t>
            </a:r>
            <a:r>
              <a:rPr lang="en-US" sz="1800" baseline="-25000" dirty="0">
                <a:latin typeface="Helvetica" pitchFamily="2" charset="0"/>
              </a:rPr>
              <a:t>2</a:t>
            </a:r>
            <a:r>
              <a:rPr lang="en-US" sz="1800" dirty="0">
                <a:latin typeface="Helvetica" pitchFamily="2" charset="0"/>
              </a:rPr>
              <a:t> breaking </a:t>
            </a:r>
            <a:r>
              <a:rPr lang="en-US" sz="1800" dirty="0">
                <a:latin typeface="Helvetica" pitchFamily="2" charset="0"/>
                <a:sym typeface="Wingdings" pitchFamily="2" charset="2"/>
              </a:rPr>
              <a:t></a:t>
            </a:r>
            <a:r>
              <a:rPr lang="en-US" sz="1800" dirty="0">
                <a:latin typeface="Helvetica" pitchFamily="2" charset="0"/>
              </a:rPr>
              <a:t> </a:t>
            </a:r>
            <a:endParaRPr lang="en-US" sz="2000" dirty="0">
              <a:latin typeface="+mj-lt"/>
            </a:endParaRPr>
          </a:p>
          <a:p>
            <a:pPr marL="285750" indent="-285750">
              <a:spcBef>
                <a:spcPts val="600"/>
              </a:spcBef>
              <a:buFont typeface="Arial" panose="020B0604020202020204" pitchFamily="34" charset="0"/>
              <a:buChar char="•"/>
            </a:pPr>
            <a:r>
              <a:rPr lang="en-US" sz="1800" dirty="0">
                <a:latin typeface="Helvetica" pitchFamily="2" charset="0"/>
              </a:rPr>
              <a:t>Z</a:t>
            </a:r>
            <a:r>
              <a:rPr lang="en-US" sz="1800" baseline="-25000" dirty="0">
                <a:latin typeface="Helvetica" pitchFamily="2" charset="0"/>
              </a:rPr>
              <a:t>2</a:t>
            </a:r>
            <a:r>
              <a:rPr lang="en-US" sz="1800" dirty="0">
                <a:latin typeface="Helvetica" pitchFamily="2" charset="0"/>
              </a:rPr>
              <a:t> - preserving (at T=0</a:t>
            </a:r>
            <a:r>
              <a:rPr lang="en-US" sz="2000" dirty="0">
                <a:latin typeface="+mj-lt"/>
              </a:rPr>
              <a:t>)</a:t>
            </a:r>
            <a:r>
              <a:rPr lang="en-US" sz="1800" dirty="0"/>
              <a:t>  </a:t>
            </a:r>
            <a:r>
              <a:rPr lang="en-US" sz="1800" dirty="0">
                <a:sym typeface="Wingdings" pitchFamily="2" charset="2"/>
              </a:rPr>
              <a:t> </a:t>
            </a:r>
            <a:endParaRPr lang="en-US" sz="1700" dirty="0">
              <a:latin typeface="Helvetica" pitchFamily="2" charset="0"/>
            </a:endParaRPr>
          </a:p>
          <a:p>
            <a:pPr marL="285750" indent="-285750">
              <a:spcBef>
                <a:spcPts val="600"/>
              </a:spcBef>
              <a:buFont typeface="Arial" panose="020B0604020202020204" pitchFamily="34" charset="0"/>
              <a:buChar char="•"/>
            </a:pPr>
            <a:r>
              <a:rPr lang="en-US" sz="1700" dirty="0">
                <a:latin typeface="Helvetica" pitchFamily="2" charset="0"/>
              </a:rPr>
              <a:t>Spontaneously Z</a:t>
            </a:r>
            <a:r>
              <a:rPr lang="en-US" sz="1700" baseline="-25000" dirty="0">
                <a:latin typeface="Helvetica" pitchFamily="2" charset="0"/>
              </a:rPr>
              <a:t>2</a:t>
            </a:r>
            <a:r>
              <a:rPr lang="en-US" sz="1700" dirty="0">
                <a:latin typeface="Helvetica" pitchFamily="2" charset="0"/>
              </a:rPr>
              <a:t> breaking      </a:t>
            </a:r>
            <a:r>
              <a:rPr lang="en-US" sz="1700" dirty="0">
                <a:latin typeface="Helvetica" pitchFamily="2" charset="0"/>
                <a:sym typeface="Wingdings" pitchFamily="2" charset="2"/>
              </a:rPr>
              <a:t>                                                    </a:t>
            </a:r>
            <a:endParaRPr lang="en-US" sz="1200" dirty="0">
              <a:solidFill>
                <a:schemeClr val="bg1">
                  <a:lumMod val="50000"/>
                </a:schemeClr>
              </a:solidFill>
              <a:latin typeface="+mj-lt"/>
            </a:endParaRPr>
          </a:p>
        </p:txBody>
      </p:sp>
      <p:sp>
        <p:nvSpPr>
          <p:cNvPr id="19" name="TextBox 18">
            <a:extLst>
              <a:ext uri="{FF2B5EF4-FFF2-40B4-BE49-F238E27FC236}">
                <a16:creationId xmlns:a16="http://schemas.microsoft.com/office/drawing/2014/main" id="{0F43BC62-C153-8A68-8D2D-137C5659556F}"/>
              </a:ext>
            </a:extLst>
          </p:cNvPr>
          <p:cNvSpPr txBox="1"/>
          <p:nvPr/>
        </p:nvSpPr>
        <p:spPr>
          <a:xfrm>
            <a:off x="228599" y="2451811"/>
            <a:ext cx="2172390" cy="369332"/>
          </a:xfrm>
          <a:prstGeom prst="rect">
            <a:avLst/>
          </a:prstGeom>
          <a:noFill/>
        </p:spPr>
        <p:txBody>
          <a:bodyPr wrap="none" rtlCol="0">
            <a:spAutoFit/>
          </a:bodyPr>
          <a:lstStyle/>
          <a:p>
            <a:r>
              <a:rPr lang="en-US" sz="1800" dirty="0">
                <a:latin typeface="Helvetica" pitchFamily="2" charset="0"/>
              </a:rPr>
              <a:t>Possible scenarios:</a:t>
            </a:r>
          </a:p>
        </p:txBody>
      </p:sp>
      <p:pic>
        <p:nvPicPr>
          <p:cNvPr id="20" name="Picture 19">
            <a:extLst>
              <a:ext uri="{FF2B5EF4-FFF2-40B4-BE49-F238E27FC236}">
                <a16:creationId xmlns:a16="http://schemas.microsoft.com/office/drawing/2014/main" id="{D227FC9E-113A-D948-7318-D957B76573D8}"/>
              </a:ext>
            </a:extLst>
          </p:cNvPr>
          <p:cNvPicPr>
            <a:picLocks noChangeAspect="1"/>
          </p:cNvPicPr>
          <p:nvPr/>
        </p:nvPicPr>
        <p:blipFill>
          <a:blip r:embed="rId6"/>
          <a:stretch>
            <a:fillRect/>
          </a:stretch>
        </p:blipFill>
        <p:spPr>
          <a:xfrm>
            <a:off x="5377495" y="2132500"/>
            <a:ext cx="3366226" cy="278969"/>
          </a:xfrm>
          <a:prstGeom prst="rect">
            <a:avLst/>
          </a:prstGeom>
        </p:spPr>
      </p:pic>
      <p:pic>
        <p:nvPicPr>
          <p:cNvPr id="21" name="Picture 20">
            <a:extLst>
              <a:ext uri="{FF2B5EF4-FFF2-40B4-BE49-F238E27FC236}">
                <a16:creationId xmlns:a16="http://schemas.microsoft.com/office/drawing/2014/main" id="{A9F908F7-DA78-7619-8CD3-8B22D81677C1}"/>
              </a:ext>
            </a:extLst>
          </p:cNvPr>
          <p:cNvPicPr>
            <a:picLocks noChangeAspect="1"/>
          </p:cNvPicPr>
          <p:nvPr/>
        </p:nvPicPr>
        <p:blipFill>
          <a:blip r:embed="rId7"/>
          <a:stretch>
            <a:fillRect/>
          </a:stretch>
        </p:blipFill>
        <p:spPr>
          <a:xfrm>
            <a:off x="5640912" y="2538471"/>
            <a:ext cx="1786372" cy="234780"/>
          </a:xfrm>
          <a:prstGeom prst="rect">
            <a:avLst/>
          </a:prstGeom>
        </p:spPr>
      </p:pic>
      <p:pic>
        <p:nvPicPr>
          <p:cNvPr id="22" name="Picture 21">
            <a:extLst>
              <a:ext uri="{FF2B5EF4-FFF2-40B4-BE49-F238E27FC236}">
                <a16:creationId xmlns:a16="http://schemas.microsoft.com/office/drawing/2014/main" id="{28AD44B7-3F8F-93E7-2AF6-85670A288B21}"/>
              </a:ext>
            </a:extLst>
          </p:cNvPr>
          <p:cNvPicPr>
            <a:picLocks noChangeAspect="1"/>
          </p:cNvPicPr>
          <p:nvPr/>
        </p:nvPicPr>
        <p:blipFill>
          <a:blip r:embed="rId8"/>
          <a:stretch>
            <a:fillRect/>
          </a:stretch>
        </p:blipFill>
        <p:spPr>
          <a:xfrm>
            <a:off x="6063096" y="2934499"/>
            <a:ext cx="1995023" cy="220688"/>
          </a:xfrm>
          <a:prstGeom prst="rect">
            <a:avLst/>
          </a:prstGeom>
        </p:spPr>
      </p:pic>
      <p:sp>
        <p:nvSpPr>
          <p:cNvPr id="23" name="TextBox 22">
            <a:extLst>
              <a:ext uri="{FF2B5EF4-FFF2-40B4-BE49-F238E27FC236}">
                <a16:creationId xmlns:a16="http://schemas.microsoft.com/office/drawing/2014/main" id="{7A3A685E-D8FA-B4AE-77D5-8D7E99E8588B}"/>
              </a:ext>
            </a:extLst>
          </p:cNvPr>
          <p:cNvSpPr txBox="1"/>
          <p:nvPr/>
        </p:nvSpPr>
        <p:spPr>
          <a:xfrm>
            <a:off x="171679" y="3445814"/>
            <a:ext cx="9029700" cy="630942"/>
          </a:xfrm>
          <a:prstGeom prst="rect">
            <a:avLst/>
          </a:prstGeom>
          <a:noFill/>
        </p:spPr>
        <p:txBody>
          <a:bodyPr wrap="square" rtlCol="0">
            <a:spAutoFit/>
          </a:bodyPr>
          <a:lstStyle/>
          <a:p>
            <a:r>
              <a:rPr lang="en-US" sz="1750" dirty="0">
                <a:solidFill>
                  <a:srgbClr val="C00000"/>
                </a:solidFill>
                <a:latin typeface="Helvetica" pitchFamily="2" charset="0"/>
              </a:rPr>
              <a:t>The last case follows naturally in scenarios where, e.g., the singlet is the Higgs-like boson of a complex scalar in the dark sector that spontaneously breaks a dark gauge symmetry   </a:t>
            </a:r>
          </a:p>
        </p:txBody>
      </p:sp>
      <p:pic>
        <p:nvPicPr>
          <p:cNvPr id="32" name="Oval Oval" descr="Oval Oval">
            <a:extLst>
              <a:ext uri="{FF2B5EF4-FFF2-40B4-BE49-F238E27FC236}">
                <a16:creationId xmlns:a16="http://schemas.microsoft.com/office/drawing/2014/main" id="{D1A9D9AD-1D06-1E6C-5D1F-376E07590E01}"/>
              </a:ext>
            </a:extLst>
          </p:cNvPr>
          <p:cNvPicPr>
            <a:picLocks/>
          </p:cNvPicPr>
          <p:nvPr/>
        </p:nvPicPr>
        <p:blipFill>
          <a:blip r:embed="rId9"/>
          <a:stretch>
            <a:fillRect/>
          </a:stretch>
        </p:blipFill>
        <p:spPr>
          <a:xfrm>
            <a:off x="2624670" y="2747521"/>
            <a:ext cx="3215021" cy="564514"/>
          </a:xfrm>
          <a:prstGeom prst="rect">
            <a:avLst/>
          </a:prstGeom>
          <a:effectLst>
            <a:outerShdw blurRad="38100" dist="25400" dir="5400000" rotWithShape="0">
              <a:srgbClr val="000000">
                <a:alpha val="50000"/>
              </a:srgbClr>
            </a:outerShdw>
          </a:effectLst>
        </p:spPr>
      </p:pic>
      <p:sp>
        <p:nvSpPr>
          <p:cNvPr id="33" name="Left Brace 32">
            <a:extLst>
              <a:ext uri="{FF2B5EF4-FFF2-40B4-BE49-F238E27FC236}">
                <a16:creationId xmlns:a16="http://schemas.microsoft.com/office/drawing/2014/main" id="{0D9C4082-FEDD-8190-A660-2DEA0176FF66}"/>
              </a:ext>
            </a:extLst>
          </p:cNvPr>
          <p:cNvSpPr/>
          <p:nvPr/>
        </p:nvSpPr>
        <p:spPr>
          <a:xfrm>
            <a:off x="2375911" y="2188075"/>
            <a:ext cx="233993" cy="937252"/>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2" name="Date Placeholder 1">
            <a:extLst>
              <a:ext uri="{FF2B5EF4-FFF2-40B4-BE49-F238E27FC236}">
                <a16:creationId xmlns:a16="http://schemas.microsoft.com/office/drawing/2014/main" id="{52295D2A-F82B-6328-2745-9FC0DEC641D1}"/>
              </a:ext>
            </a:extLst>
          </p:cNvPr>
          <p:cNvSpPr>
            <a:spLocks noGrp="1"/>
          </p:cNvSpPr>
          <p:nvPr>
            <p:ph type="dt" sz="half" idx="10"/>
          </p:nvPr>
        </p:nvSpPr>
        <p:spPr/>
        <p:txBody>
          <a:bodyPr/>
          <a:lstStyle/>
          <a:p>
            <a:pPr>
              <a:defRPr/>
            </a:pPr>
            <a:r>
              <a:rPr lang="en-US"/>
              <a:t>05/10/2024</a:t>
            </a:r>
            <a:endParaRPr lang="en-US" dirty="0"/>
          </a:p>
        </p:txBody>
      </p:sp>
      <p:sp>
        <p:nvSpPr>
          <p:cNvPr id="6" name="TextBox 5">
            <a:extLst>
              <a:ext uri="{FF2B5EF4-FFF2-40B4-BE49-F238E27FC236}">
                <a16:creationId xmlns:a16="http://schemas.microsoft.com/office/drawing/2014/main" id="{71937768-9FEA-22DC-E800-B55548F91335}"/>
              </a:ext>
            </a:extLst>
          </p:cNvPr>
          <p:cNvSpPr txBox="1"/>
          <p:nvPr/>
        </p:nvSpPr>
        <p:spPr>
          <a:xfrm flipV="1">
            <a:off x="2005137" y="6424505"/>
            <a:ext cx="5523129" cy="45719"/>
          </a:xfrm>
          <a:prstGeom prst="rect">
            <a:avLst/>
          </a:prstGeom>
          <a:solidFill>
            <a:srgbClr val="800000"/>
          </a:solidFill>
        </p:spPr>
        <p:txBody>
          <a:bodyPr wrap="square" rtlCol="0">
            <a:spAutoFit/>
          </a:bodyPr>
          <a:lstStyle/>
          <a:p>
            <a:pPr algn="ctr"/>
            <a:endParaRPr lang="en-US" sz="2000" b="1" dirty="0">
              <a:solidFill>
                <a:schemeClr val="bg1"/>
              </a:solidFill>
              <a:cs typeface="Arial Black"/>
            </a:endParaRPr>
          </a:p>
        </p:txBody>
      </p:sp>
      <p:pic>
        <p:nvPicPr>
          <p:cNvPr id="29" name="Picture 28">
            <a:extLst>
              <a:ext uri="{FF2B5EF4-FFF2-40B4-BE49-F238E27FC236}">
                <a16:creationId xmlns:a16="http://schemas.microsoft.com/office/drawing/2014/main" id="{FC4EB095-2261-6C11-8847-B28613AB9358}"/>
              </a:ext>
            </a:extLst>
          </p:cNvPr>
          <p:cNvPicPr>
            <a:picLocks noChangeAspect="1"/>
          </p:cNvPicPr>
          <p:nvPr/>
        </p:nvPicPr>
        <p:blipFill>
          <a:blip r:embed="rId10"/>
          <a:stretch>
            <a:fillRect/>
          </a:stretch>
        </p:blipFill>
        <p:spPr>
          <a:xfrm>
            <a:off x="485848" y="6277220"/>
            <a:ext cx="1612075" cy="475759"/>
          </a:xfrm>
          <a:prstGeom prst="rect">
            <a:avLst/>
          </a:prstGeom>
        </p:spPr>
      </p:pic>
      <p:sp>
        <p:nvSpPr>
          <p:cNvPr id="5" name="TextBox 4">
            <a:extLst>
              <a:ext uri="{FF2B5EF4-FFF2-40B4-BE49-F238E27FC236}">
                <a16:creationId xmlns:a16="http://schemas.microsoft.com/office/drawing/2014/main" id="{4ADDA4A8-068F-974F-E748-77E4943D38BD}"/>
              </a:ext>
            </a:extLst>
          </p:cNvPr>
          <p:cNvSpPr txBox="1"/>
          <p:nvPr/>
        </p:nvSpPr>
        <p:spPr>
          <a:xfrm>
            <a:off x="115915" y="4148945"/>
            <a:ext cx="8965837" cy="646331"/>
          </a:xfrm>
          <a:prstGeom prst="rect">
            <a:avLst/>
          </a:prstGeom>
          <a:noFill/>
        </p:spPr>
        <p:txBody>
          <a:bodyPr wrap="square">
            <a:spAutoFit/>
          </a:bodyPr>
          <a:lstStyle/>
          <a:p>
            <a:r>
              <a:rPr lang="en-US" sz="1800" dirty="0">
                <a:latin typeface="Helvetica" pitchFamily="2" charset="0"/>
              </a:rPr>
              <a:t>To determine phase transition patterns requires to compute temperature and quantum effects on the potential </a:t>
            </a:r>
          </a:p>
        </p:txBody>
      </p:sp>
      <p:grpSp>
        <p:nvGrpSpPr>
          <p:cNvPr id="8" name="Group 7">
            <a:extLst>
              <a:ext uri="{FF2B5EF4-FFF2-40B4-BE49-F238E27FC236}">
                <a16:creationId xmlns:a16="http://schemas.microsoft.com/office/drawing/2014/main" id="{6EABFBAD-7DC6-9BA4-448C-F337AAE8C151}"/>
              </a:ext>
            </a:extLst>
          </p:cNvPr>
          <p:cNvGrpSpPr/>
          <p:nvPr/>
        </p:nvGrpSpPr>
        <p:grpSpPr>
          <a:xfrm>
            <a:off x="2662372" y="4633574"/>
            <a:ext cx="4511541" cy="403221"/>
            <a:chOff x="4387653" y="5671664"/>
            <a:chExt cx="4511541" cy="403221"/>
          </a:xfrm>
        </p:grpSpPr>
        <p:pic>
          <p:nvPicPr>
            <p:cNvPr id="9" name="latex-image-1.pdf" descr="latex-image-1.pdf">
              <a:extLst>
                <a:ext uri="{FF2B5EF4-FFF2-40B4-BE49-F238E27FC236}">
                  <a16:creationId xmlns:a16="http://schemas.microsoft.com/office/drawing/2014/main" id="{01F6B9EA-2004-4918-AE0D-6D7DB07CA40B}"/>
                </a:ext>
              </a:extLst>
            </p:cNvPr>
            <p:cNvPicPr>
              <a:picLocks noChangeAspect="1"/>
            </p:cNvPicPr>
            <p:nvPr/>
          </p:nvPicPr>
          <p:blipFill>
            <a:blip r:embed="rId11"/>
            <a:srcRect/>
            <a:stretch>
              <a:fillRect/>
            </a:stretch>
          </p:blipFill>
          <p:spPr>
            <a:xfrm>
              <a:off x="4387653" y="5787477"/>
              <a:ext cx="4390593" cy="178957"/>
            </a:xfrm>
            <a:prstGeom prst="rect">
              <a:avLst/>
            </a:prstGeom>
            <a:ln w="12700" cap="flat">
              <a:noFill/>
              <a:miter lim="400000"/>
            </a:ln>
            <a:effectLst/>
          </p:spPr>
        </p:pic>
        <p:pic>
          <p:nvPicPr>
            <p:cNvPr id="10" name="Oval Oval" descr="Oval Oval">
              <a:extLst>
                <a:ext uri="{FF2B5EF4-FFF2-40B4-BE49-F238E27FC236}">
                  <a16:creationId xmlns:a16="http://schemas.microsoft.com/office/drawing/2014/main" id="{C1C08981-1AD3-77A7-6F0A-DD034E3277AF}"/>
                </a:ext>
              </a:extLst>
            </p:cNvPr>
            <p:cNvPicPr>
              <a:picLocks/>
            </p:cNvPicPr>
            <p:nvPr/>
          </p:nvPicPr>
          <p:blipFill>
            <a:blip r:embed="rId9"/>
            <a:stretch>
              <a:fillRect/>
            </a:stretch>
          </p:blipFill>
          <p:spPr>
            <a:xfrm>
              <a:off x="5456514" y="5679025"/>
              <a:ext cx="947674" cy="395860"/>
            </a:xfrm>
            <a:prstGeom prst="rect">
              <a:avLst/>
            </a:prstGeom>
            <a:effectLst>
              <a:outerShdw blurRad="38100" dist="25400" dir="5400000" rotWithShape="0">
                <a:srgbClr val="000000">
                  <a:alpha val="50000"/>
                </a:srgbClr>
              </a:outerShdw>
            </a:effectLst>
          </p:spPr>
        </p:pic>
        <p:pic>
          <p:nvPicPr>
            <p:cNvPr id="15" name="Oval Oval" descr="Oval Oval">
              <a:extLst>
                <a:ext uri="{FF2B5EF4-FFF2-40B4-BE49-F238E27FC236}">
                  <a16:creationId xmlns:a16="http://schemas.microsoft.com/office/drawing/2014/main" id="{63FBCB64-E1B3-ADF3-4296-3CDE266D607E}"/>
                </a:ext>
              </a:extLst>
            </p:cNvPr>
            <p:cNvPicPr>
              <a:picLocks/>
            </p:cNvPicPr>
            <p:nvPr/>
          </p:nvPicPr>
          <p:blipFill>
            <a:blip r:embed="rId12"/>
            <a:stretch>
              <a:fillRect/>
            </a:stretch>
          </p:blipFill>
          <p:spPr>
            <a:xfrm>
              <a:off x="7734509" y="5671664"/>
              <a:ext cx="1164685" cy="395860"/>
            </a:xfrm>
            <a:prstGeom prst="rect">
              <a:avLst/>
            </a:prstGeom>
            <a:effectLst>
              <a:outerShdw blurRad="38100" dist="25400" dir="5400000" rotWithShape="0">
                <a:srgbClr val="000000">
                  <a:alpha val="50000"/>
                </a:srgbClr>
              </a:outerShdw>
            </a:effectLst>
          </p:spPr>
        </p:pic>
      </p:grpSp>
      <p:pic>
        <p:nvPicPr>
          <p:cNvPr id="25" name="Picture 24">
            <a:extLst>
              <a:ext uri="{FF2B5EF4-FFF2-40B4-BE49-F238E27FC236}">
                <a16:creationId xmlns:a16="http://schemas.microsoft.com/office/drawing/2014/main" id="{1AE2CDC2-D64A-6493-0558-52DDF8526DB6}"/>
              </a:ext>
            </a:extLst>
          </p:cNvPr>
          <p:cNvPicPr>
            <a:picLocks noChangeAspect="1"/>
          </p:cNvPicPr>
          <p:nvPr/>
        </p:nvPicPr>
        <p:blipFill rotWithShape="1">
          <a:blip r:embed="rId13"/>
          <a:srcRect l="2500" t="26155" r="2639" b="27547"/>
          <a:stretch/>
        </p:blipFill>
        <p:spPr>
          <a:xfrm>
            <a:off x="642582" y="5164810"/>
            <a:ext cx="7862930" cy="698506"/>
          </a:xfrm>
          <a:prstGeom prst="rect">
            <a:avLst/>
          </a:prstGeom>
        </p:spPr>
      </p:pic>
      <p:sp>
        <p:nvSpPr>
          <p:cNvPr id="31" name="TextBox 30">
            <a:extLst>
              <a:ext uri="{FF2B5EF4-FFF2-40B4-BE49-F238E27FC236}">
                <a16:creationId xmlns:a16="http://schemas.microsoft.com/office/drawing/2014/main" id="{9FD6A7F9-BDB5-F4FD-E25C-CC87BD9DD1EC}"/>
              </a:ext>
            </a:extLst>
          </p:cNvPr>
          <p:cNvSpPr txBox="1"/>
          <p:nvPr/>
        </p:nvSpPr>
        <p:spPr>
          <a:xfrm>
            <a:off x="228599" y="5921840"/>
            <a:ext cx="8915401" cy="353943"/>
          </a:xfrm>
          <a:prstGeom prst="rect">
            <a:avLst/>
          </a:prstGeom>
          <a:noFill/>
        </p:spPr>
        <p:txBody>
          <a:bodyPr wrap="square" rtlCol="0">
            <a:spAutoFit/>
          </a:bodyPr>
          <a:lstStyle/>
          <a:p>
            <a:pPr>
              <a:spcBef>
                <a:spcPts val="1200"/>
              </a:spcBef>
            </a:pPr>
            <a:r>
              <a:rPr lang="en-US" sz="1700" dirty="0">
                <a:latin typeface="Helvetica" pitchFamily="2" charset="0"/>
                <a:sym typeface="Wingdings" pitchFamily="2" charset="2"/>
              </a:rPr>
              <a:t>Different thermal histories, with 1 or 2 step phase transitions and strong first order EWPT      </a:t>
            </a:r>
            <a:endParaRPr lang="en-US" sz="1700" dirty="0">
              <a:latin typeface="Helvetica" pitchFamily="2" charset="0"/>
            </a:endParaRPr>
          </a:p>
        </p:txBody>
      </p:sp>
      <p:sp>
        <p:nvSpPr>
          <p:cNvPr id="3" name="Slide Number Placeholder 2">
            <a:extLst>
              <a:ext uri="{FF2B5EF4-FFF2-40B4-BE49-F238E27FC236}">
                <a16:creationId xmlns:a16="http://schemas.microsoft.com/office/drawing/2014/main" id="{8A0727D1-0653-FA19-88D8-3C0C943232E5}"/>
              </a:ext>
            </a:extLst>
          </p:cNvPr>
          <p:cNvSpPr>
            <a:spLocks noGrp="1"/>
          </p:cNvSpPr>
          <p:nvPr>
            <p:ph type="sldNum" sz="quarter" idx="12"/>
          </p:nvPr>
        </p:nvSpPr>
        <p:spPr/>
        <p:txBody>
          <a:bodyPr/>
          <a:lstStyle/>
          <a:p>
            <a:pPr>
              <a:defRPr/>
            </a:pPr>
            <a:fld id="{666F6DD0-6B70-D447-A3E8-CD6516C88934}" type="slidenum">
              <a:rPr lang="en-US" smtClean="0"/>
              <a:pPr>
                <a:defRPr/>
              </a:pPr>
              <a:t>15</a:t>
            </a:fld>
            <a:endParaRPr lang="en-US"/>
          </a:p>
        </p:txBody>
      </p:sp>
      <p:sp>
        <p:nvSpPr>
          <p:cNvPr id="26" name="Footer Placeholder 25">
            <a:extLst>
              <a:ext uri="{FF2B5EF4-FFF2-40B4-BE49-F238E27FC236}">
                <a16:creationId xmlns:a16="http://schemas.microsoft.com/office/drawing/2014/main" id="{26A2C5F7-2676-DC06-F978-7DF55A67B4E9}"/>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14238375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BC01DF0B-E886-4C40-9C69-61A9A70731C9}"/>
              </a:ext>
            </a:extLst>
          </p:cNvPr>
          <p:cNvPicPr>
            <a:picLocks noChangeAspect="1"/>
          </p:cNvPicPr>
          <p:nvPr/>
        </p:nvPicPr>
        <p:blipFill>
          <a:blip r:embed="rId3"/>
          <a:stretch>
            <a:fillRect/>
          </a:stretch>
        </p:blipFill>
        <p:spPr>
          <a:xfrm>
            <a:off x="136071" y="2148275"/>
            <a:ext cx="3406415" cy="2221975"/>
          </a:xfrm>
          <a:prstGeom prst="rect">
            <a:avLst/>
          </a:prstGeom>
        </p:spPr>
      </p:pic>
      <p:pic>
        <p:nvPicPr>
          <p:cNvPr id="12" name="Picture 11">
            <a:extLst>
              <a:ext uri="{FF2B5EF4-FFF2-40B4-BE49-F238E27FC236}">
                <a16:creationId xmlns:a16="http://schemas.microsoft.com/office/drawing/2014/main" id="{8A782E85-9A4A-2144-9445-A2214219E93A}"/>
              </a:ext>
            </a:extLst>
          </p:cNvPr>
          <p:cNvPicPr>
            <a:picLocks noChangeAspect="1"/>
          </p:cNvPicPr>
          <p:nvPr/>
        </p:nvPicPr>
        <p:blipFill rotWithShape="1">
          <a:blip r:embed="rId4"/>
          <a:srcRect l="7352" t="28622" r="8153" b="28764"/>
          <a:stretch/>
        </p:blipFill>
        <p:spPr>
          <a:xfrm>
            <a:off x="250372" y="1153148"/>
            <a:ext cx="3337966" cy="818281"/>
          </a:xfrm>
          <a:prstGeom prst="rect">
            <a:avLst/>
          </a:prstGeom>
        </p:spPr>
      </p:pic>
      <p:sp>
        <p:nvSpPr>
          <p:cNvPr id="14" name="TextBox 13">
            <a:extLst>
              <a:ext uri="{FF2B5EF4-FFF2-40B4-BE49-F238E27FC236}">
                <a16:creationId xmlns:a16="http://schemas.microsoft.com/office/drawing/2014/main" id="{1BAE3F4F-2E28-1042-A048-F67A25E2A5C7}"/>
              </a:ext>
            </a:extLst>
          </p:cNvPr>
          <p:cNvSpPr txBox="1"/>
          <p:nvPr/>
        </p:nvSpPr>
        <p:spPr>
          <a:xfrm>
            <a:off x="136071" y="765672"/>
            <a:ext cx="9231416" cy="369332"/>
          </a:xfrm>
          <a:prstGeom prst="rect">
            <a:avLst/>
          </a:prstGeom>
          <a:noFill/>
        </p:spPr>
        <p:txBody>
          <a:bodyPr wrap="square">
            <a:spAutoFit/>
          </a:bodyPr>
          <a:lstStyle/>
          <a:p>
            <a:r>
              <a:rPr lang="en-US" sz="1800" dirty="0">
                <a:latin typeface="Helvetica" pitchFamily="2" charset="0"/>
              </a:rPr>
              <a:t>The electroweak phase transition strength – Spontaneous Z</a:t>
            </a:r>
            <a:r>
              <a:rPr lang="en-US" sz="1800" baseline="-25000" dirty="0">
                <a:latin typeface="Helvetica" pitchFamily="2" charset="0"/>
              </a:rPr>
              <a:t>2</a:t>
            </a:r>
            <a:r>
              <a:rPr lang="en-US" sz="1800" dirty="0">
                <a:latin typeface="Helvetica" pitchFamily="2" charset="0"/>
              </a:rPr>
              <a:t> breaking scenario</a:t>
            </a:r>
          </a:p>
        </p:txBody>
      </p:sp>
      <p:sp>
        <p:nvSpPr>
          <p:cNvPr id="2" name="Date Placeholder 1">
            <a:extLst>
              <a:ext uri="{FF2B5EF4-FFF2-40B4-BE49-F238E27FC236}">
                <a16:creationId xmlns:a16="http://schemas.microsoft.com/office/drawing/2014/main" id="{969EAD53-9129-EB42-96AA-A307B264158A}"/>
              </a:ext>
            </a:extLst>
          </p:cNvPr>
          <p:cNvSpPr>
            <a:spLocks noGrp="1"/>
          </p:cNvSpPr>
          <p:nvPr>
            <p:ph type="dt" sz="half" idx="10"/>
          </p:nvPr>
        </p:nvSpPr>
        <p:spPr/>
        <p:txBody>
          <a:bodyPr/>
          <a:lstStyle/>
          <a:p>
            <a:pPr>
              <a:defRPr/>
            </a:pPr>
            <a:r>
              <a:rPr lang="en-US"/>
              <a:t>05/10/2024</a:t>
            </a:r>
          </a:p>
        </p:txBody>
      </p:sp>
      <p:sp>
        <p:nvSpPr>
          <p:cNvPr id="51" name="TextBox 50">
            <a:extLst>
              <a:ext uri="{FF2B5EF4-FFF2-40B4-BE49-F238E27FC236}">
                <a16:creationId xmlns:a16="http://schemas.microsoft.com/office/drawing/2014/main" id="{EB29D3F4-2D98-9CA7-3DE2-46B1365E7B1F}"/>
              </a:ext>
            </a:extLst>
          </p:cNvPr>
          <p:cNvSpPr txBox="1"/>
          <p:nvPr/>
        </p:nvSpPr>
        <p:spPr>
          <a:xfrm>
            <a:off x="115784" y="5489993"/>
            <a:ext cx="8893629" cy="369332"/>
          </a:xfrm>
          <a:prstGeom prst="rect">
            <a:avLst/>
          </a:prstGeom>
          <a:noFill/>
        </p:spPr>
        <p:txBody>
          <a:bodyPr wrap="square">
            <a:spAutoFit/>
          </a:bodyPr>
          <a:lstStyle/>
          <a:p>
            <a:r>
              <a:rPr lang="en-US" sz="1800" b="1" dirty="0">
                <a:latin typeface="Helvetica" pitchFamily="2" charset="0"/>
                <a:sym typeface="Wingdings" pitchFamily="2" charset="2"/>
              </a:rPr>
              <a:t>Exotic Higgs decays are a potent probe of Singlet extensions with viable EWBG</a:t>
            </a:r>
            <a:endParaRPr lang="en-US" sz="1800" b="1" dirty="0"/>
          </a:p>
        </p:txBody>
      </p:sp>
      <p:pic>
        <p:nvPicPr>
          <p:cNvPr id="3" name="Picture 2">
            <a:extLst>
              <a:ext uri="{FF2B5EF4-FFF2-40B4-BE49-F238E27FC236}">
                <a16:creationId xmlns:a16="http://schemas.microsoft.com/office/drawing/2014/main" id="{813DD7EA-EC2E-493C-A504-B2638B9608B7}"/>
              </a:ext>
            </a:extLst>
          </p:cNvPr>
          <p:cNvPicPr>
            <a:picLocks noChangeAspect="1"/>
          </p:cNvPicPr>
          <p:nvPr/>
        </p:nvPicPr>
        <p:blipFill>
          <a:blip r:embed="rId5"/>
          <a:stretch>
            <a:fillRect/>
          </a:stretch>
        </p:blipFill>
        <p:spPr>
          <a:xfrm>
            <a:off x="5004672" y="1810762"/>
            <a:ext cx="2537859" cy="465579"/>
          </a:xfrm>
          <a:prstGeom prst="rect">
            <a:avLst/>
          </a:prstGeom>
        </p:spPr>
      </p:pic>
      <p:sp>
        <p:nvSpPr>
          <p:cNvPr id="7" name="TextBox 6">
            <a:extLst>
              <a:ext uri="{FF2B5EF4-FFF2-40B4-BE49-F238E27FC236}">
                <a16:creationId xmlns:a16="http://schemas.microsoft.com/office/drawing/2014/main" id="{4D1F24C4-8E8B-E582-86D6-D1EE62CFF21A}"/>
              </a:ext>
            </a:extLst>
          </p:cNvPr>
          <p:cNvSpPr txBox="1"/>
          <p:nvPr/>
        </p:nvSpPr>
        <p:spPr>
          <a:xfrm>
            <a:off x="3581628" y="2380250"/>
            <a:ext cx="5537777" cy="1723549"/>
          </a:xfrm>
          <a:prstGeom prst="rect">
            <a:avLst/>
          </a:prstGeom>
          <a:noFill/>
        </p:spPr>
        <p:txBody>
          <a:bodyPr wrap="square" rtlCol="0">
            <a:spAutoFit/>
          </a:bodyPr>
          <a:lstStyle/>
          <a:p>
            <a:pPr marL="285750" indent="-285750">
              <a:buFont typeface="Wingdings" pitchFamily="2" charset="2"/>
              <a:buChar char="Ø"/>
            </a:pPr>
            <a:r>
              <a:rPr lang="en-US" sz="1600" dirty="0">
                <a:latin typeface="Helvetica" pitchFamily="2" charset="0"/>
              </a:rPr>
              <a:t>Sizeable quartic mixing coupling </a:t>
            </a:r>
            <a:r>
              <a:rPr lang="el-GR" sz="1600" dirty="0">
                <a:latin typeface="Helvetica" pitchFamily="2" charset="0"/>
              </a:rPr>
              <a:t>λ</a:t>
            </a:r>
            <a:r>
              <a:rPr lang="en-US" sz="1600" baseline="-25000" dirty="0">
                <a:latin typeface="Helvetica" pitchFamily="2" charset="0"/>
              </a:rPr>
              <a:t>m</a:t>
            </a:r>
            <a:r>
              <a:rPr lang="en-US" sz="1600" dirty="0">
                <a:latin typeface="Helvetica" pitchFamily="2" charset="0"/>
              </a:rPr>
              <a:t>  needed for a strong 1st order EWPT </a:t>
            </a:r>
            <a:r>
              <a:rPr lang="en-US" sz="1600" dirty="0">
                <a:latin typeface="Helvetica" pitchFamily="2" charset="0"/>
                <a:sym typeface="Wingdings" pitchFamily="2" charset="2"/>
              </a:rPr>
              <a:t> </a:t>
            </a:r>
            <a:r>
              <a:rPr lang="en-US" sz="1600" dirty="0">
                <a:latin typeface="Helvetica" pitchFamily="2" charset="0"/>
              </a:rPr>
              <a:t>v</a:t>
            </a:r>
            <a:r>
              <a:rPr lang="en-US" sz="1600" baseline="-25000" dirty="0">
                <a:latin typeface="Helvetica" pitchFamily="2" charset="0"/>
              </a:rPr>
              <a:t> </a:t>
            </a:r>
            <a:r>
              <a:rPr lang="en-US" sz="1600" dirty="0">
                <a:latin typeface="Helvetica" pitchFamily="2" charset="0"/>
              </a:rPr>
              <a:t>(T</a:t>
            </a:r>
            <a:r>
              <a:rPr lang="en-US" sz="1600" baseline="-25000" dirty="0">
                <a:latin typeface="Helvetica" pitchFamily="2" charset="0"/>
              </a:rPr>
              <a:t>c</a:t>
            </a:r>
            <a:r>
              <a:rPr lang="en-US" sz="1600" dirty="0">
                <a:latin typeface="Helvetica" pitchFamily="2" charset="0"/>
              </a:rPr>
              <a:t>) / T</a:t>
            </a:r>
            <a:r>
              <a:rPr lang="en-US" sz="1600" baseline="-25000" dirty="0">
                <a:latin typeface="Helvetica" pitchFamily="2" charset="0"/>
              </a:rPr>
              <a:t>c</a:t>
            </a:r>
            <a:r>
              <a:rPr lang="en-US" sz="1600" dirty="0">
                <a:latin typeface="Helvetica" pitchFamily="2" charset="0"/>
              </a:rPr>
              <a:t> &gt;1</a:t>
            </a:r>
            <a:r>
              <a:rPr lang="en-US" sz="1600" dirty="0">
                <a:latin typeface="Helvetica" pitchFamily="2" charset="0"/>
                <a:sym typeface="Wingdings" pitchFamily="2" charset="2"/>
              </a:rPr>
              <a:t> </a:t>
            </a:r>
            <a:endParaRPr lang="en-US" sz="1600" dirty="0">
              <a:latin typeface="Helvetica" pitchFamily="2" charset="0"/>
            </a:endParaRPr>
          </a:p>
          <a:p>
            <a:r>
              <a:rPr lang="en-US" sz="1600" dirty="0">
                <a:solidFill>
                  <a:srgbClr val="BD1F24"/>
                </a:solidFill>
                <a:latin typeface="Helvetica" pitchFamily="2" charset="0"/>
              </a:rPr>
              <a:t>      Only 3 parameters after defining Higgs mass and </a:t>
            </a:r>
            <a:r>
              <a:rPr lang="en-US" sz="1600" dirty="0" err="1">
                <a:solidFill>
                  <a:srgbClr val="BD1F24"/>
                </a:solidFill>
                <a:latin typeface="Helvetica" pitchFamily="2" charset="0"/>
              </a:rPr>
              <a:t>v.e.v</a:t>
            </a:r>
            <a:endParaRPr lang="en-US" sz="1600" dirty="0">
              <a:latin typeface="Helvetica" pitchFamily="2" charset="0"/>
            </a:endParaRPr>
          </a:p>
          <a:p>
            <a:pPr marL="285750" indent="-285750">
              <a:spcBef>
                <a:spcPts val="600"/>
              </a:spcBef>
              <a:buFont typeface="Arial" panose="020B0604020202020204" pitchFamily="34" charset="0"/>
              <a:buChar char="•"/>
            </a:pPr>
            <a:r>
              <a:rPr lang="el-GR" sz="1600" dirty="0">
                <a:latin typeface="Helvetica" pitchFamily="2" charset="0"/>
              </a:rPr>
              <a:t>λ</a:t>
            </a:r>
            <a:r>
              <a:rPr lang="en-US" sz="1600" baseline="-25000" dirty="0">
                <a:latin typeface="Helvetica" pitchFamily="2" charset="0"/>
              </a:rPr>
              <a:t>m  </a:t>
            </a:r>
            <a:r>
              <a:rPr lang="en-US" sz="1600" dirty="0">
                <a:latin typeface="Helvetica" pitchFamily="2" charset="0"/>
              </a:rPr>
              <a:t>proportional to sin</a:t>
            </a:r>
            <a:r>
              <a:rPr lang="el-GR" sz="1600" dirty="0">
                <a:latin typeface="Helvetica" pitchFamily="2" charset="0"/>
              </a:rPr>
              <a:t>θ </a:t>
            </a:r>
            <a:r>
              <a:rPr lang="en-US" sz="1600" dirty="0">
                <a:latin typeface="Helvetica" pitchFamily="2" charset="0"/>
              </a:rPr>
              <a:t> (the h-s mixing parameter), and  strongly constrained by Higgs precision measurements</a:t>
            </a:r>
          </a:p>
          <a:p>
            <a:pPr marL="285750" indent="-285750">
              <a:spcBef>
                <a:spcPts val="600"/>
              </a:spcBef>
              <a:buFont typeface="Arial" panose="020B0604020202020204" pitchFamily="34" charset="0"/>
              <a:buChar char="•"/>
            </a:pPr>
            <a:r>
              <a:rPr lang="en-US" sz="1600" dirty="0">
                <a:latin typeface="Helvetica" pitchFamily="2" charset="0"/>
              </a:rPr>
              <a:t>a light singlet: m</a:t>
            </a:r>
            <a:r>
              <a:rPr lang="en-US" sz="1600" baseline="-25000" dirty="0">
                <a:latin typeface="Helvetica" pitchFamily="2" charset="0"/>
              </a:rPr>
              <a:t>S</a:t>
            </a:r>
            <a:r>
              <a:rPr lang="en-US" sz="1600" dirty="0">
                <a:latin typeface="Helvetica" pitchFamily="2" charset="0"/>
              </a:rPr>
              <a:t> &lt; 50 GeV is required</a:t>
            </a:r>
          </a:p>
        </p:txBody>
      </p:sp>
      <p:sp>
        <p:nvSpPr>
          <p:cNvPr id="10" name="TextBox 9">
            <a:extLst>
              <a:ext uri="{FF2B5EF4-FFF2-40B4-BE49-F238E27FC236}">
                <a16:creationId xmlns:a16="http://schemas.microsoft.com/office/drawing/2014/main" id="{541C5995-8A69-FD53-892D-532BD224CDAD}"/>
              </a:ext>
            </a:extLst>
          </p:cNvPr>
          <p:cNvSpPr txBox="1"/>
          <p:nvPr/>
        </p:nvSpPr>
        <p:spPr>
          <a:xfrm>
            <a:off x="530183" y="4394766"/>
            <a:ext cx="7810254" cy="1000274"/>
          </a:xfrm>
          <a:prstGeom prst="rect">
            <a:avLst/>
          </a:prstGeom>
          <a:noFill/>
        </p:spPr>
        <p:txBody>
          <a:bodyPr wrap="square">
            <a:spAutoFit/>
          </a:bodyPr>
          <a:lstStyle/>
          <a:p>
            <a:pPr>
              <a:spcBef>
                <a:spcPts val="300"/>
              </a:spcBef>
            </a:pPr>
            <a:r>
              <a:rPr lang="en-US" sz="1800" dirty="0">
                <a:solidFill>
                  <a:schemeClr val="accent4"/>
                </a:solidFill>
                <a:latin typeface="Helvetica" pitchFamily="2" charset="0"/>
                <a:sym typeface="Wingdings" pitchFamily="2" charset="2"/>
              </a:rPr>
              <a:t>If singlet sufficiently light, the Higgs can have exotic decay: HSS</a:t>
            </a:r>
          </a:p>
          <a:p>
            <a:pPr>
              <a:spcBef>
                <a:spcPts val="300"/>
              </a:spcBef>
            </a:pPr>
            <a:r>
              <a:rPr lang="en-US" sz="1800" dirty="0">
                <a:solidFill>
                  <a:schemeClr val="accent4"/>
                </a:solidFill>
                <a:latin typeface="Helvetica" pitchFamily="2" charset="0"/>
                <a:sym typeface="Wingdings" pitchFamily="2" charset="2"/>
              </a:rPr>
              <a:t>Also, </a:t>
            </a:r>
            <a:r>
              <a:rPr lang="en-US" sz="1800" dirty="0">
                <a:solidFill>
                  <a:srgbClr val="C00000"/>
                </a:solidFill>
                <a:latin typeface="Helvetica" pitchFamily="2" charset="0"/>
              </a:rPr>
              <a:t>v</a:t>
            </a:r>
            <a:r>
              <a:rPr lang="en-US" sz="1800" baseline="-25000" dirty="0">
                <a:solidFill>
                  <a:srgbClr val="C00000"/>
                </a:solidFill>
                <a:latin typeface="Helvetica" pitchFamily="2" charset="0"/>
              </a:rPr>
              <a:t> </a:t>
            </a:r>
            <a:r>
              <a:rPr lang="en-US" sz="1800" dirty="0">
                <a:solidFill>
                  <a:srgbClr val="C00000"/>
                </a:solidFill>
                <a:latin typeface="Helvetica" pitchFamily="2" charset="0"/>
              </a:rPr>
              <a:t>(T</a:t>
            </a:r>
            <a:r>
              <a:rPr lang="en-US" sz="1800" baseline="-25000" dirty="0">
                <a:solidFill>
                  <a:srgbClr val="C00000"/>
                </a:solidFill>
                <a:latin typeface="Helvetica" pitchFamily="2" charset="0"/>
              </a:rPr>
              <a:t>c</a:t>
            </a:r>
            <a:r>
              <a:rPr lang="en-US" sz="1800" dirty="0">
                <a:solidFill>
                  <a:srgbClr val="C00000"/>
                </a:solidFill>
                <a:latin typeface="Helvetica" pitchFamily="2" charset="0"/>
              </a:rPr>
              <a:t>) / T</a:t>
            </a:r>
            <a:r>
              <a:rPr lang="en-US" sz="1800" baseline="-25000" dirty="0">
                <a:solidFill>
                  <a:srgbClr val="C00000"/>
                </a:solidFill>
                <a:latin typeface="Helvetica" pitchFamily="2" charset="0"/>
              </a:rPr>
              <a:t>c</a:t>
            </a:r>
            <a:r>
              <a:rPr lang="en-US" sz="1800" dirty="0">
                <a:solidFill>
                  <a:srgbClr val="C00000"/>
                </a:solidFill>
                <a:latin typeface="Helvetica" pitchFamily="2" charset="0"/>
              </a:rPr>
              <a:t> &gt;1</a:t>
            </a:r>
            <a:r>
              <a:rPr lang="en-US" sz="1800" dirty="0">
                <a:solidFill>
                  <a:schemeClr val="accent4"/>
                </a:solidFill>
                <a:latin typeface="Helvetica" pitchFamily="2" charset="0"/>
                <a:sym typeface="Wingdings" pitchFamily="2" charset="2"/>
              </a:rPr>
              <a:t> demands significant S-H couplings  </a:t>
            </a:r>
          </a:p>
          <a:p>
            <a:pPr>
              <a:spcBef>
                <a:spcPts val="300"/>
              </a:spcBef>
            </a:pPr>
            <a:r>
              <a:rPr lang="en-US" sz="1800" b="1" dirty="0">
                <a:solidFill>
                  <a:schemeClr val="accent4"/>
                </a:solidFill>
                <a:latin typeface="Helvetica" pitchFamily="2" charset="0"/>
                <a:sym typeface="Wingdings" pitchFamily="2" charset="2"/>
              </a:rPr>
              <a:t> Hence, BR(h  SS) is bounded from below </a:t>
            </a:r>
          </a:p>
        </p:txBody>
      </p:sp>
      <p:pic>
        <p:nvPicPr>
          <p:cNvPr id="20" name="Picture 19">
            <a:extLst>
              <a:ext uri="{FF2B5EF4-FFF2-40B4-BE49-F238E27FC236}">
                <a16:creationId xmlns:a16="http://schemas.microsoft.com/office/drawing/2014/main" id="{CA4E3098-0D40-F936-57B3-E899FFE6F8BC}"/>
              </a:ext>
            </a:extLst>
          </p:cNvPr>
          <p:cNvPicPr>
            <a:picLocks noChangeAspect="1"/>
          </p:cNvPicPr>
          <p:nvPr/>
        </p:nvPicPr>
        <p:blipFill rotWithShape="1">
          <a:blip r:embed="rId6"/>
          <a:srcRect l="5172" t="31716" r="5086" b="27014"/>
          <a:stretch/>
        </p:blipFill>
        <p:spPr>
          <a:xfrm>
            <a:off x="4044409" y="1177921"/>
            <a:ext cx="4909256" cy="556384"/>
          </a:xfrm>
          <a:prstGeom prst="rect">
            <a:avLst/>
          </a:prstGeom>
        </p:spPr>
      </p:pic>
      <p:sp>
        <p:nvSpPr>
          <p:cNvPr id="21" name="TextBox 20">
            <a:extLst>
              <a:ext uri="{FF2B5EF4-FFF2-40B4-BE49-F238E27FC236}">
                <a16:creationId xmlns:a16="http://schemas.microsoft.com/office/drawing/2014/main" id="{4AC34B6F-4C9E-95DE-5780-E64FE41E5B60}"/>
              </a:ext>
            </a:extLst>
          </p:cNvPr>
          <p:cNvSpPr txBox="1"/>
          <p:nvPr/>
        </p:nvSpPr>
        <p:spPr>
          <a:xfrm>
            <a:off x="80097" y="261645"/>
            <a:ext cx="8109912" cy="430887"/>
          </a:xfrm>
          <a:prstGeom prst="rect">
            <a:avLst/>
          </a:prstGeom>
          <a:noFill/>
        </p:spPr>
        <p:txBody>
          <a:bodyPr wrap="none" rtlCol="0">
            <a:spAutoFit/>
          </a:bodyPr>
          <a:lstStyle/>
          <a:p>
            <a:r>
              <a:rPr lang="en-US" sz="2200">
                <a:latin typeface="Helvetica" pitchFamily="2" charset="0"/>
              </a:rPr>
              <a:t>EWPT with Spontaneous Z</a:t>
            </a:r>
            <a:r>
              <a:rPr lang="en-US" sz="2200" baseline="-25000">
                <a:latin typeface="Helvetica" pitchFamily="2" charset="0"/>
              </a:rPr>
              <a:t>2</a:t>
            </a:r>
            <a:r>
              <a:rPr lang="en-US" sz="2200">
                <a:latin typeface="Helvetica" pitchFamily="2" charset="0"/>
              </a:rPr>
              <a:t> Breaking: a Strong 1</a:t>
            </a:r>
            <a:r>
              <a:rPr lang="en-US" sz="2200" baseline="30000">
                <a:latin typeface="Helvetica" pitchFamily="2" charset="0"/>
              </a:rPr>
              <a:t>st</a:t>
            </a:r>
            <a:r>
              <a:rPr lang="en-US" sz="2200">
                <a:latin typeface="Helvetica" pitchFamily="2" charset="0"/>
              </a:rPr>
              <a:t> order EWPT</a:t>
            </a:r>
          </a:p>
        </p:txBody>
      </p:sp>
      <p:sp>
        <p:nvSpPr>
          <p:cNvPr id="6" name="TextBox 5">
            <a:extLst>
              <a:ext uri="{FF2B5EF4-FFF2-40B4-BE49-F238E27FC236}">
                <a16:creationId xmlns:a16="http://schemas.microsoft.com/office/drawing/2014/main" id="{381C04AB-41A4-1E63-001D-68AB40C66E7E}"/>
              </a:ext>
            </a:extLst>
          </p:cNvPr>
          <p:cNvSpPr txBox="1"/>
          <p:nvPr/>
        </p:nvSpPr>
        <p:spPr>
          <a:xfrm>
            <a:off x="83895" y="5899233"/>
            <a:ext cx="9263305" cy="369332"/>
          </a:xfrm>
          <a:prstGeom prst="rect">
            <a:avLst/>
          </a:prstGeom>
          <a:noFill/>
        </p:spPr>
        <p:txBody>
          <a:bodyPr wrap="none" rtlCol="0">
            <a:spAutoFit/>
          </a:bodyPr>
          <a:lstStyle/>
          <a:p>
            <a:r>
              <a:rPr lang="en-US" sz="1800" dirty="0">
                <a:solidFill>
                  <a:srgbClr val="C00000"/>
                </a:solidFill>
                <a:latin typeface="Helvetica" pitchFamily="2" charset="0"/>
              </a:rPr>
              <a:t>Many ongoing searches at ATLAS and CMS for h </a:t>
            </a:r>
            <a:r>
              <a:rPr lang="en-US" sz="1800" dirty="0">
                <a:solidFill>
                  <a:srgbClr val="C00000"/>
                </a:solidFill>
                <a:latin typeface="Helvetica" pitchFamily="2" charset="0"/>
                <a:sym typeface="Wingdings" pitchFamily="2" charset="2"/>
              </a:rPr>
              <a:t> ss  4b, 4</a:t>
            </a:r>
            <a:r>
              <a:rPr lang="el-GR" sz="1800" dirty="0">
                <a:solidFill>
                  <a:srgbClr val="C00000"/>
                </a:solidFill>
                <a:latin typeface="Helvetica" pitchFamily="2" charset="0"/>
                <a:sym typeface="Wingdings" pitchFamily="2" charset="2"/>
              </a:rPr>
              <a:t>μ, 4τ, 4γ, </a:t>
            </a:r>
            <a:r>
              <a:rPr lang="en-US" sz="1800" dirty="0">
                <a:solidFill>
                  <a:srgbClr val="C00000"/>
                </a:solidFill>
                <a:latin typeface="Helvetica" pitchFamily="2" charset="0"/>
                <a:sym typeface="Wingdings" pitchFamily="2" charset="2"/>
              </a:rPr>
              <a:t>bb</a:t>
            </a:r>
            <a:r>
              <a:rPr lang="el-GR" sz="1800" dirty="0" err="1">
                <a:solidFill>
                  <a:srgbClr val="C00000"/>
                </a:solidFill>
                <a:latin typeface="Helvetica" pitchFamily="2" charset="0"/>
                <a:sym typeface="Wingdings" pitchFamily="2" charset="2"/>
              </a:rPr>
              <a:t>μμ</a:t>
            </a:r>
            <a:r>
              <a:rPr lang="el-GR" sz="1800" dirty="0">
                <a:solidFill>
                  <a:srgbClr val="C00000"/>
                </a:solidFill>
                <a:latin typeface="Helvetica" pitchFamily="2" charset="0"/>
                <a:sym typeface="Wingdings" pitchFamily="2" charset="2"/>
              </a:rPr>
              <a:t>,</a:t>
            </a:r>
            <a:r>
              <a:rPr lang="en-US" sz="1800" dirty="0">
                <a:solidFill>
                  <a:srgbClr val="C00000"/>
                </a:solidFill>
                <a:latin typeface="Helvetica" pitchFamily="2" charset="0"/>
                <a:sym typeface="Wingdings" pitchFamily="2" charset="2"/>
              </a:rPr>
              <a:t> bb</a:t>
            </a:r>
            <a:r>
              <a:rPr lang="el-GR" sz="1800" dirty="0" err="1">
                <a:solidFill>
                  <a:srgbClr val="C00000"/>
                </a:solidFill>
                <a:latin typeface="Helvetica" pitchFamily="2" charset="0"/>
                <a:sym typeface="Wingdings" pitchFamily="2" charset="2"/>
              </a:rPr>
              <a:t>ττ</a:t>
            </a:r>
            <a:r>
              <a:rPr lang="en-US" sz="1800" dirty="0">
                <a:solidFill>
                  <a:srgbClr val="C00000"/>
                </a:solidFill>
                <a:latin typeface="Helvetica" pitchFamily="2" charset="0"/>
                <a:sym typeface="Wingdings" pitchFamily="2" charset="2"/>
              </a:rPr>
              <a:t>,…</a:t>
            </a:r>
            <a:r>
              <a:rPr lang="el-GR" sz="1800" dirty="0">
                <a:solidFill>
                  <a:srgbClr val="C00000"/>
                </a:solidFill>
                <a:latin typeface="Helvetica" pitchFamily="2" charset="0"/>
                <a:sym typeface="Wingdings" pitchFamily="2" charset="2"/>
              </a:rPr>
              <a:t> </a:t>
            </a:r>
            <a:r>
              <a:rPr lang="en-US" sz="1800" dirty="0">
                <a:solidFill>
                  <a:srgbClr val="C00000"/>
                </a:solidFill>
                <a:latin typeface="Helvetica" pitchFamily="2" charset="0"/>
                <a:sym typeface="Wingdings" pitchFamily="2" charset="2"/>
              </a:rPr>
              <a:t> </a:t>
            </a:r>
            <a:endParaRPr lang="en-US" sz="1800" dirty="0">
              <a:solidFill>
                <a:srgbClr val="C00000"/>
              </a:solidFill>
              <a:latin typeface="Helvetica" pitchFamily="2" charset="0"/>
            </a:endParaRPr>
          </a:p>
        </p:txBody>
      </p:sp>
      <p:sp>
        <p:nvSpPr>
          <p:cNvPr id="8" name="TextBox 7">
            <a:extLst>
              <a:ext uri="{FF2B5EF4-FFF2-40B4-BE49-F238E27FC236}">
                <a16:creationId xmlns:a16="http://schemas.microsoft.com/office/drawing/2014/main" id="{36804530-D425-FE9C-C13C-D2373CFEB864}"/>
              </a:ext>
            </a:extLst>
          </p:cNvPr>
          <p:cNvSpPr txBox="1"/>
          <p:nvPr/>
        </p:nvSpPr>
        <p:spPr>
          <a:xfrm>
            <a:off x="1746243" y="638956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pic>
        <p:nvPicPr>
          <p:cNvPr id="9" name="Picture 8">
            <a:extLst>
              <a:ext uri="{FF2B5EF4-FFF2-40B4-BE49-F238E27FC236}">
                <a16:creationId xmlns:a16="http://schemas.microsoft.com/office/drawing/2014/main" id="{8F6B98B2-0C79-837A-F4A5-5323FF185C0D}"/>
              </a:ext>
            </a:extLst>
          </p:cNvPr>
          <p:cNvPicPr>
            <a:picLocks noChangeAspect="1"/>
          </p:cNvPicPr>
          <p:nvPr/>
        </p:nvPicPr>
        <p:blipFill>
          <a:blip r:embed="rId7"/>
          <a:stretch>
            <a:fillRect/>
          </a:stretch>
        </p:blipFill>
        <p:spPr>
          <a:xfrm>
            <a:off x="213191" y="6276545"/>
            <a:ext cx="1542883" cy="455339"/>
          </a:xfrm>
          <a:prstGeom prst="rect">
            <a:avLst/>
          </a:prstGeom>
        </p:spPr>
      </p:pic>
      <p:sp>
        <p:nvSpPr>
          <p:cNvPr id="5" name="TextBox 4">
            <a:extLst>
              <a:ext uri="{FF2B5EF4-FFF2-40B4-BE49-F238E27FC236}">
                <a16:creationId xmlns:a16="http://schemas.microsoft.com/office/drawing/2014/main" id="{D1199F51-1068-2629-4A1A-A5BD69466558}"/>
              </a:ext>
            </a:extLst>
          </p:cNvPr>
          <p:cNvSpPr txBox="1"/>
          <p:nvPr/>
        </p:nvSpPr>
        <p:spPr>
          <a:xfrm>
            <a:off x="609802" y="3807686"/>
            <a:ext cx="2072846" cy="307777"/>
          </a:xfrm>
          <a:prstGeom prst="rect">
            <a:avLst/>
          </a:prstGeom>
          <a:noFill/>
        </p:spPr>
        <p:txBody>
          <a:bodyPr wrap="square">
            <a:spAutoFit/>
          </a:bodyPr>
          <a:lstStyle/>
          <a:p>
            <a:r>
              <a:rPr lang="en-US" sz="1400" dirty="0">
                <a:solidFill>
                  <a:schemeClr val="tx1">
                    <a:lumMod val="75000"/>
                  </a:schemeClr>
                </a:solidFill>
              </a:rPr>
              <a:t>M.C, Z. Liu, Y. Wang, ‘19</a:t>
            </a:r>
          </a:p>
        </p:txBody>
      </p:sp>
      <p:sp>
        <p:nvSpPr>
          <p:cNvPr id="4" name="Slide Number Placeholder 3">
            <a:extLst>
              <a:ext uri="{FF2B5EF4-FFF2-40B4-BE49-F238E27FC236}">
                <a16:creationId xmlns:a16="http://schemas.microsoft.com/office/drawing/2014/main" id="{DF6AF4BB-F20F-FBD4-8220-E08C5B3DF3F1}"/>
              </a:ext>
            </a:extLst>
          </p:cNvPr>
          <p:cNvSpPr>
            <a:spLocks noGrp="1"/>
          </p:cNvSpPr>
          <p:nvPr>
            <p:ph type="sldNum" sz="quarter" idx="12"/>
          </p:nvPr>
        </p:nvSpPr>
        <p:spPr/>
        <p:txBody>
          <a:bodyPr/>
          <a:lstStyle/>
          <a:p>
            <a:pPr>
              <a:defRPr/>
            </a:pPr>
            <a:fld id="{666F6DD0-6B70-D447-A3E8-CD6516C88934}" type="slidenum">
              <a:rPr lang="en-US" smtClean="0"/>
              <a:pPr>
                <a:defRPr/>
              </a:pPr>
              <a:t>16</a:t>
            </a:fld>
            <a:endParaRPr lang="en-US"/>
          </a:p>
        </p:txBody>
      </p:sp>
      <p:sp>
        <p:nvSpPr>
          <p:cNvPr id="18" name="Footer Placeholder 17">
            <a:extLst>
              <a:ext uri="{FF2B5EF4-FFF2-40B4-BE49-F238E27FC236}">
                <a16:creationId xmlns:a16="http://schemas.microsoft.com/office/drawing/2014/main" id="{715B592F-AA94-8571-DFD9-DA2EE2F83C17}"/>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7550534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C18FE14-742E-8A46-A485-2B10B9A38370}"/>
              </a:ext>
            </a:extLst>
          </p:cNvPr>
          <p:cNvSpPr txBox="1"/>
          <p:nvPr/>
        </p:nvSpPr>
        <p:spPr>
          <a:xfrm flipV="1">
            <a:off x="2147559" y="6425453"/>
            <a:ext cx="5437464"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sp>
        <p:nvSpPr>
          <p:cNvPr id="2" name="Date Placeholder 1">
            <a:extLst>
              <a:ext uri="{FF2B5EF4-FFF2-40B4-BE49-F238E27FC236}">
                <a16:creationId xmlns:a16="http://schemas.microsoft.com/office/drawing/2014/main" id="{969EAD53-9129-EB42-96AA-A307B264158A}"/>
              </a:ext>
            </a:extLst>
          </p:cNvPr>
          <p:cNvSpPr>
            <a:spLocks noGrp="1"/>
          </p:cNvSpPr>
          <p:nvPr>
            <p:ph type="dt" sz="half" idx="10"/>
          </p:nvPr>
        </p:nvSpPr>
        <p:spPr>
          <a:xfrm>
            <a:off x="6459536" y="6520719"/>
            <a:ext cx="1076325" cy="241300"/>
          </a:xfrm>
        </p:spPr>
        <p:txBody>
          <a:bodyPr/>
          <a:lstStyle/>
          <a:p>
            <a:pPr>
              <a:defRPr/>
            </a:pPr>
            <a:r>
              <a:rPr lang="en-US"/>
              <a:t>05/10/2024</a:t>
            </a:r>
            <a:endParaRPr lang="en-US" dirty="0"/>
          </a:p>
        </p:txBody>
      </p:sp>
      <p:sp>
        <p:nvSpPr>
          <p:cNvPr id="54" name="TextBox 53">
            <a:extLst>
              <a:ext uri="{FF2B5EF4-FFF2-40B4-BE49-F238E27FC236}">
                <a16:creationId xmlns:a16="http://schemas.microsoft.com/office/drawing/2014/main" id="{BBA4378B-F9FC-F8EB-F8A4-B074EDFD2E13}"/>
              </a:ext>
            </a:extLst>
          </p:cNvPr>
          <p:cNvSpPr txBox="1"/>
          <p:nvPr/>
        </p:nvSpPr>
        <p:spPr>
          <a:xfrm>
            <a:off x="4567682" y="5013313"/>
            <a:ext cx="4551700" cy="307777"/>
          </a:xfrm>
          <a:prstGeom prst="rect">
            <a:avLst/>
          </a:prstGeom>
          <a:noFill/>
        </p:spPr>
        <p:txBody>
          <a:bodyPr wrap="square" rtlCol="0">
            <a:spAutoFit/>
          </a:bodyPr>
          <a:lstStyle/>
          <a:p>
            <a:r>
              <a:rPr lang="en-US" sz="1400" dirty="0">
                <a:solidFill>
                  <a:schemeClr val="accent6">
                    <a:lumMod val="75000"/>
                  </a:schemeClr>
                </a:solidFill>
                <a:latin typeface="Helvetica" pitchFamily="2" charset="0"/>
              </a:rPr>
              <a:t>M.C., Tong </a:t>
            </a:r>
            <a:r>
              <a:rPr lang="en-US" sz="1400" dirty="0" err="1">
                <a:solidFill>
                  <a:schemeClr val="accent6">
                    <a:lumMod val="75000"/>
                  </a:schemeClr>
                </a:solidFill>
                <a:latin typeface="Helvetica" pitchFamily="2" charset="0"/>
              </a:rPr>
              <a:t>Ou</a:t>
            </a:r>
            <a:r>
              <a:rPr lang="en-US" sz="1400" dirty="0">
                <a:solidFill>
                  <a:schemeClr val="accent6">
                    <a:lumMod val="75000"/>
                  </a:schemeClr>
                </a:solidFill>
                <a:latin typeface="Helvetica" pitchFamily="2" charset="0"/>
              </a:rPr>
              <a:t>, </a:t>
            </a:r>
            <a:r>
              <a:rPr lang="en-US" sz="1400" dirty="0" err="1">
                <a:solidFill>
                  <a:schemeClr val="accent6">
                    <a:lumMod val="75000"/>
                  </a:schemeClr>
                </a:solidFill>
                <a:latin typeface="Helvetica" pitchFamily="2" charset="0"/>
              </a:rPr>
              <a:t>Yikun</a:t>
            </a:r>
            <a:r>
              <a:rPr lang="en-US" sz="1400" dirty="0">
                <a:solidFill>
                  <a:schemeClr val="accent6">
                    <a:lumMod val="75000"/>
                  </a:schemeClr>
                </a:solidFill>
                <a:latin typeface="Helvetica" pitchFamily="2" charset="0"/>
              </a:rPr>
              <a:t> Wang, et al, </a:t>
            </a:r>
            <a:r>
              <a:rPr lang="en-US" sz="1400" b="0" i="1" dirty="0">
                <a:solidFill>
                  <a:schemeClr val="accent6">
                    <a:lumMod val="75000"/>
                  </a:schemeClr>
                </a:solidFill>
                <a:effectLst/>
                <a:highlight>
                  <a:srgbClr val="FFFFFF"/>
                </a:highlight>
                <a:latin typeface="Helvetica" pitchFamily="2" charset="0"/>
              </a:rPr>
              <a:t>LHEP</a:t>
            </a:r>
            <a:r>
              <a:rPr lang="en-US" sz="1400" b="0" i="0" dirty="0">
                <a:solidFill>
                  <a:schemeClr val="accent6">
                    <a:lumMod val="75000"/>
                  </a:schemeClr>
                </a:solidFill>
                <a:effectLst/>
                <a:highlight>
                  <a:srgbClr val="FFFFFF"/>
                </a:highlight>
                <a:latin typeface="Helvetica" pitchFamily="2" charset="0"/>
              </a:rPr>
              <a:t> 2023 (2023</a:t>
            </a:r>
            <a:r>
              <a:rPr lang="en-US" sz="1400" b="0" i="0" dirty="0">
                <a:effectLst/>
                <a:highlight>
                  <a:srgbClr val="FFFFFF"/>
                </a:highlight>
                <a:latin typeface="Helvetica" pitchFamily="2" charset="0"/>
              </a:rPr>
              <a:t>)</a:t>
            </a:r>
            <a:endParaRPr lang="en-US" sz="1400" dirty="0">
              <a:latin typeface="Helvetica" pitchFamily="2" charset="0"/>
            </a:endParaRPr>
          </a:p>
        </p:txBody>
      </p:sp>
      <p:pic>
        <p:nvPicPr>
          <p:cNvPr id="16" name="Picture 15">
            <a:extLst>
              <a:ext uri="{FF2B5EF4-FFF2-40B4-BE49-F238E27FC236}">
                <a16:creationId xmlns:a16="http://schemas.microsoft.com/office/drawing/2014/main" id="{BE9FD206-4553-7ECD-0EF0-9F1BBC323483}"/>
              </a:ext>
            </a:extLst>
          </p:cNvPr>
          <p:cNvPicPr>
            <a:picLocks noChangeAspect="1"/>
          </p:cNvPicPr>
          <p:nvPr/>
        </p:nvPicPr>
        <p:blipFill>
          <a:blip r:embed="rId3"/>
          <a:stretch>
            <a:fillRect/>
          </a:stretch>
        </p:blipFill>
        <p:spPr>
          <a:xfrm>
            <a:off x="485848" y="6277220"/>
            <a:ext cx="1612075" cy="475759"/>
          </a:xfrm>
          <a:prstGeom prst="rect">
            <a:avLst/>
          </a:prstGeom>
        </p:spPr>
      </p:pic>
      <p:sp>
        <p:nvSpPr>
          <p:cNvPr id="19" name="TextBox 18">
            <a:extLst>
              <a:ext uri="{FF2B5EF4-FFF2-40B4-BE49-F238E27FC236}">
                <a16:creationId xmlns:a16="http://schemas.microsoft.com/office/drawing/2014/main" id="{D60FFE96-8FAD-D9BA-41E3-8C43B13B9B39}"/>
              </a:ext>
            </a:extLst>
          </p:cNvPr>
          <p:cNvSpPr txBox="1"/>
          <p:nvPr/>
        </p:nvSpPr>
        <p:spPr>
          <a:xfrm>
            <a:off x="3448193" y="5390562"/>
            <a:ext cx="5296285" cy="923330"/>
          </a:xfrm>
          <a:prstGeom prst="rect">
            <a:avLst/>
          </a:prstGeom>
          <a:noFill/>
        </p:spPr>
        <p:txBody>
          <a:bodyPr wrap="square" rtlCol="0">
            <a:spAutoFit/>
          </a:bodyPr>
          <a:lstStyle/>
          <a:p>
            <a:pPr>
              <a:spcBef>
                <a:spcPts val="600"/>
              </a:spcBef>
            </a:pPr>
            <a:r>
              <a:rPr lang="en-US" sz="1800" dirty="0">
                <a:latin typeface="Helvetica" pitchFamily="2" charset="0"/>
              </a:rPr>
              <a:t>Direct search and Higgs precision measurements can probe large regions of space compatible with a strong 1</a:t>
            </a:r>
            <a:r>
              <a:rPr lang="en-US" sz="1800" baseline="30000" dirty="0">
                <a:latin typeface="Helvetica" pitchFamily="2" charset="0"/>
              </a:rPr>
              <a:t>st</a:t>
            </a:r>
            <a:r>
              <a:rPr lang="en-US" sz="1800" dirty="0">
                <a:latin typeface="Helvetica" pitchFamily="2" charset="0"/>
              </a:rPr>
              <a:t> order EWPT</a:t>
            </a:r>
          </a:p>
        </p:txBody>
      </p:sp>
      <p:pic>
        <p:nvPicPr>
          <p:cNvPr id="3" name="Picture 2">
            <a:extLst>
              <a:ext uri="{FF2B5EF4-FFF2-40B4-BE49-F238E27FC236}">
                <a16:creationId xmlns:a16="http://schemas.microsoft.com/office/drawing/2014/main" id="{AF7A8322-C1DD-1074-07D9-FFF1326FA4C1}"/>
              </a:ext>
            </a:extLst>
          </p:cNvPr>
          <p:cNvPicPr>
            <a:picLocks noChangeAspect="1"/>
          </p:cNvPicPr>
          <p:nvPr/>
        </p:nvPicPr>
        <p:blipFill>
          <a:blip r:embed="rId4"/>
          <a:stretch>
            <a:fillRect/>
          </a:stretch>
        </p:blipFill>
        <p:spPr>
          <a:xfrm>
            <a:off x="5150570" y="1908019"/>
            <a:ext cx="3293132" cy="2827123"/>
          </a:xfrm>
          <a:prstGeom prst="rect">
            <a:avLst/>
          </a:prstGeom>
        </p:spPr>
      </p:pic>
      <p:sp>
        <p:nvSpPr>
          <p:cNvPr id="11" name="TextBox 10">
            <a:extLst>
              <a:ext uri="{FF2B5EF4-FFF2-40B4-BE49-F238E27FC236}">
                <a16:creationId xmlns:a16="http://schemas.microsoft.com/office/drawing/2014/main" id="{192F5CF6-AC21-A488-68E2-2B1C20F41FFF}"/>
              </a:ext>
            </a:extLst>
          </p:cNvPr>
          <p:cNvSpPr txBox="1"/>
          <p:nvPr/>
        </p:nvSpPr>
        <p:spPr>
          <a:xfrm>
            <a:off x="5868337" y="2145392"/>
            <a:ext cx="1308832" cy="584775"/>
          </a:xfrm>
          <a:prstGeom prst="rect">
            <a:avLst/>
          </a:prstGeom>
          <a:noFill/>
        </p:spPr>
        <p:txBody>
          <a:bodyPr wrap="square">
            <a:spAutoFit/>
          </a:bodyPr>
          <a:lstStyle/>
          <a:p>
            <a:pPr algn="ctr"/>
            <a:r>
              <a:rPr lang="en-US" sz="1600" b="1" dirty="0"/>
              <a:t>Strong 1</a:t>
            </a:r>
            <a:r>
              <a:rPr lang="en-US" sz="1600" b="1" baseline="30000" dirty="0"/>
              <a:t>st</a:t>
            </a:r>
            <a:r>
              <a:rPr lang="en-US" sz="1600" b="1" dirty="0"/>
              <a:t> order EWPT</a:t>
            </a:r>
          </a:p>
        </p:txBody>
      </p:sp>
      <p:sp>
        <p:nvSpPr>
          <p:cNvPr id="8" name="Title 1">
            <a:extLst>
              <a:ext uri="{FF2B5EF4-FFF2-40B4-BE49-F238E27FC236}">
                <a16:creationId xmlns:a16="http://schemas.microsoft.com/office/drawing/2014/main" id="{4AF4D436-F05F-A078-E501-B80E4045E22A}"/>
              </a:ext>
            </a:extLst>
          </p:cNvPr>
          <p:cNvSpPr>
            <a:spLocks noGrp="1"/>
          </p:cNvSpPr>
          <p:nvPr>
            <p:ph type="title"/>
          </p:nvPr>
        </p:nvSpPr>
        <p:spPr>
          <a:xfrm>
            <a:off x="118753" y="-38680"/>
            <a:ext cx="8805328" cy="762000"/>
          </a:xfrm>
        </p:spPr>
        <p:txBody>
          <a:bodyPr/>
          <a:lstStyle/>
          <a:p>
            <a:r>
              <a:rPr lang="en-US" b="0" dirty="0"/>
              <a:t>Probing Z</a:t>
            </a:r>
            <a:r>
              <a:rPr lang="en-US" b="0" baseline="-25000" dirty="0"/>
              <a:t>2</a:t>
            </a:r>
            <a:r>
              <a:rPr lang="en-US" b="0" dirty="0"/>
              <a:t>-breaking Singlet Extensions via Exotic Higgs Decays</a:t>
            </a:r>
          </a:p>
        </p:txBody>
      </p:sp>
      <p:sp>
        <p:nvSpPr>
          <p:cNvPr id="17" name="TextBox 16">
            <a:extLst>
              <a:ext uri="{FF2B5EF4-FFF2-40B4-BE49-F238E27FC236}">
                <a16:creationId xmlns:a16="http://schemas.microsoft.com/office/drawing/2014/main" id="{7CDE52DD-A9FD-8120-87AF-309E893DD7AE}"/>
              </a:ext>
            </a:extLst>
          </p:cNvPr>
          <p:cNvSpPr txBox="1"/>
          <p:nvPr/>
        </p:nvSpPr>
        <p:spPr>
          <a:xfrm>
            <a:off x="228600" y="1270697"/>
            <a:ext cx="4496788" cy="861774"/>
          </a:xfrm>
          <a:prstGeom prst="rect">
            <a:avLst/>
          </a:prstGeom>
          <a:noFill/>
        </p:spPr>
        <p:txBody>
          <a:bodyPr wrap="square" rtlCol="0">
            <a:spAutoFit/>
          </a:bodyPr>
          <a:lstStyle/>
          <a:p>
            <a:r>
              <a:rPr lang="en-US" sz="1600" dirty="0">
                <a:latin typeface="Helvetica" pitchFamily="2" charset="0"/>
              </a:rPr>
              <a:t>H </a:t>
            </a:r>
            <a:r>
              <a:rPr lang="en-US" sz="1600" dirty="0">
                <a:latin typeface="Helvetica" pitchFamily="2" charset="0"/>
                <a:sym typeface="Wingdings" pitchFamily="2" charset="2"/>
              </a:rPr>
              <a:t> SS can lead to many final states with S </a:t>
            </a:r>
            <a:r>
              <a:rPr lang="en-US" sz="1600" dirty="0">
                <a:latin typeface="Helvetica" pitchFamily="2" charset="0"/>
              </a:rPr>
              <a:t>inheriting Higgs-like hierarchical BR’s via mixing</a:t>
            </a:r>
          </a:p>
          <a:p>
            <a:endParaRPr lang="en-US" sz="1800" dirty="0"/>
          </a:p>
        </p:txBody>
      </p:sp>
      <p:sp>
        <p:nvSpPr>
          <p:cNvPr id="18" name="TextBox 17">
            <a:extLst>
              <a:ext uri="{FF2B5EF4-FFF2-40B4-BE49-F238E27FC236}">
                <a16:creationId xmlns:a16="http://schemas.microsoft.com/office/drawing/2014/main" id="{9DEE2676-708F-6791-7657-5EBA2AC53C3A}"/>
              </a:ext>
            </a:extLst>
          </p:cNvPr>
          <p:cNvSpPr txBox="1"/>
          <p:nvPr/>
        </p:nvSpPr>
        <p:spPr>
          <a:xfrm>
            <a:off x="294748" y="879715"/>
            <a:ext cx="6571030" cy="369332"/>
          </a:xfrm>
          <a:prstGeom prst="rect">
            <a:avLst/>
          </a:prstGeom>
          <a:noFill/>
        </p:spPr>
        <p:txBody>
          <a:bodyPr wrap="none" rtlCol="0">
            <a:spAutoFit/>
          </a:bodyPr>
          <a:lstStyle/>
          <a:p>
            <a:r>
              <a:rPr lang="en-US" sz="1800" dirty="0">
                <a:latin typeface="Helvetica" pitchFamily="2" charset="0"/>
              </a:rPr>
              <a:t>Current LHC data from global fit to Higgs couplings constrains </a:t>
            </a:r>
          </a:p>
        </p:txBody>
      </p:sp>
      <p:sp>
        <p:nvSpPr>
          <p:cNvPr id="20" name="TextBox 19">
            <a:extLst>
              <a:ext uri="{FF2B5EF4-FFF2-40B4-BE49-F238E27FC236}">
                <a16:creationId xmlns:a16="http://schemas.microsoft.com/office/drawing/2014/main" id="{9C232D8C-CDB7-5935-722B-FDAF455DD46C}"/>
              </a:ext>
            </a:extLst>
          </p:cNvPr>
          <p:cNvSpPr txBox="1"/>
          <p:nvPr/>
        </p:nvSpPr>
        <p:spPr>
          <a:xfrm>
            <a:off x="6734579" y="854656"/>
            <a:ext cx="2533066" cy="369332"/>
          </a:xfrm>
          <a:prstGeom prst="rect">
            <a:avLst/>
          </a:prstGeom>
          <a:noFill/>
        </p:spPr>
        <p:txBody>
          <a:bodyPr wrap="none" rtlCol="0">
            <a:spAutoFit/>
          </a:bodyPr>
          <a:lstStyle/>
          <a:p>
            <a:r>
              <a:rPr lang="en-US" sz="1800" dirty="0">
                <a:latin typeface="+mj-lt"/>
              </a:rPr>
              <a:t>BR[H</a:t>
            </a:r>
            <a:r>
              <a:rPr lang="en-US" sz="1800" dirty="0">
                <a:latin typeface="+mj-lt"/>
                <a:sym typeface="Wingdings" pitchFamily="2" charset="2"/>
              </a:rPr>
              <a:t></a:t>
            </a:r>
            <a:r>
              <a:rPr lang="en-US" sz="1800" dirty="0">
                <a:latin typeface="+mj-lt"/>
              </a:rPr>
              <a:t> exotics] &lt; 16%</a:t>
            </a:r>
          </a:p>
        </p:txBody>
      </p:sp>
      <p:pic>
        <p:nvPicPr>
          <p:cNvPr id="24" name="Picture 23">
            <a:extLst>
              <a:ext uri="{FF2B5EF4-FFF2-40B4-BE49-F238E27FC236}">
                <a16:creationId xmlns:a16="http://schemas.microsoft.com/office/drawing/2014/main" id="{54B8925F-17A5-AEED-B3A5-31290EC699C3}"/>
              </a:ext>
            </a:extLst>
          </p:cNvPr>
          <p:cNvPicPr>
            <a:picLocks noChangeAspect="1"/>
          </p:cNvPicPr>
          <p:nvPr/>
        </p:nvPicPr>
        <p:blipFill>
          <a:blip r:embed="rId5"/>
          <a:stretch>
            <a:fillRect/>
          </a:stretch>
        </p:blipFill>
        <p:spPr>
          <a:xfrm>
            <a:off x="853585" y="4075959"/>
            <a:ext cx="2488675" cy="2279189"/>
          </a:xfrm>
          <a:prstGeom prst="rect">
            <a:avLst/>
          </a:prstGeom>
        </p:spPr>
      </p:pic>
      <p:pic>
        <p:nvPicPr>
          <p:cNvPr id="25" name="Picture 24" descr="Chart, histogram&#10;&#10;Description automatically generated">
            <a:extLst>
              <a:ext uri="{FF2B5EF4-FFF2-40B4-BE49-F238E27FC236}">
                <a16:creationId xmlns:a16="http://schemas.microsoft.com/office/drawing/2014/main" id="{1AB87DF3-11BE-411F-4A36-162621B2AC5C}"/>
              </a:ext>
            </a:extLst>
          </p:cNvPr>
          <p:cNvPicPr>
            <a:picLocks noChangeAspect="1"/>
          </p:cNvPicPr>
          <p:nvPr/>
        </p:nvPicPr>
        <p:blipFill>
          <a:blip r:embed="rId6"/>
          <a:stretch>
            <a:fillRect/>
          </a:stretch>
        </p:blipFill>
        <p:spPr>
          <a:xfrm>
            <a:off x="847873" y="1826616"/>
            <a:ext cx="2831795" cy="1864556"/>
          </a:xfrm>
          <a:prstGeom prst="rect">
            <a:avLst/>
          </a:prstGeom>
        </p:spPr>
      </p:pic>
      <p:sp>
        <p:nvSpPr>
          <p:cNvPr id="27" name="TextBox 26">
            <a:extLst>
              <a:ext uri="{FF2B5EF4-FFF2-40B4-BE49-F238E27FC236}">
                <a16:creationId xmlns:a16="http://schemas.microsoft.com/office/drawing/2014/main" id="{ED58A7E0-7A1E-BEBC-A5A6-A144EB9FD8B1}"/>
              </a:ext>
            </a:extLst>
          </p:cNvPr>
          <p:cNvSpPr txBox="1"/>
          <p:nvPr/>
        </p:nvSpPr>
        <p:spPr>
          <a:xfrm>
            <a:off x="412519" y="3768384"/>
            <a:ext cx="4885764" cy="369332"/>
          </a:xfrm>
          <a:prstGeom prst="rect">
            <a:avLst/>
          </a:prstGeom>
          <a:noFill/>
        </p:spPr>
        <p:txBody>
          <a:bodyPr wrap="square">
            <a:spAutoFit/>
          </a:bodyPr>
          <a:lstStyle/>
          <a:p>
            <a:r>
              <a:rPr lang="en-US" sz="1800" dirty="0">
                <a:latin typeface="Helvetica" pitchFamily="2" charset="0"/>
              </a:rPr>
              <a:t>Bounds on exotic Higgs decays</a:t>
            </a:r>
          </a:p>
        </p:txBody>
      </p:sp>
      <p:sp>
        <p:nvSpPr>
          <p:cNvPr id="28" name="TextBox 27">
            <a:extLst>
              <a:ext uri="{FF2B5EF4-FFF2-40B4-BE49-F238E27FC236}">
                <a16:creationId xmlns:a16="http://schemas.microsoft.com/office/drawing/2014/main" id="{412DA7C6-E031-AAE3-2995-AB727025FE62}"/>
              </a:ext>
            </a:extLst>
          </p:cNvPr>
          <p:cNvSpPr txBox="1"/>
          <p:nvPr/>
        </p:nvSpPr>
        <p:spPr>
          <a:xfrm>
            <a:off x="4978492" y="1412384"/>
            <a:ext cx="4038415" cy="584775"/>
          </a:xfrm>
          <a:prstGeom prst="rect">
            <a:avLst/>
          </a:prstGeom>
          <a:noFill/>
        </p:spPr>
        <p:txBody>
          <a:bodyPr wrap="square" rtlCol="0">
            <a:spAutoFit/>
          </a:bodyPr>
          <a:lstStyle/>
          <a:p>
            <a:r>
              <a:rPr lang="en-US" sz="1600" b="1" dirty="0">
                <a:latin typeface="Helvetica" pitchFamily="2" charset="0"/>
                <a:ea typeface="ＭＳ Ｐゴシック" pitchFamily="-20" charset="-128"/>
                <a:cs typeface="ＭＳ Ｐゴシック" pitchFamily="-20" charset="-128"/>
              </a:rPr>
              <a:t> HL-LHC</a:t>
            </a:r>
            <a:r>
              <a:rPr lang="en-US" sz="1600" dirty="0">
                <a:latin typeface="Helvetica" pitchFamily="2" charset="0"/>
                <a:ea typeface="ＭＳ Ｐゴシック" pitchFamily="-20" charset="-128"/>
                <a:cs typeface="ＭＳ Ｐゴシック" pitchFamily="-20" charset="-128"/>
              </a:rPr>
              <a:t> projected reach on Br(h → ss) from Br(h → ss → XXYY)</a:t>
            </a:r>
            <a:endParaRPr lang="en-US" sz="1600" dirty="0">
              <a:latin typeface="Helvetica" pitchFamily="2" charset="0"/>
            </a:endParaRPr>
          </a:p>
        </p:txBody>
      </p:sp>
      <p:cxnSp>
        <p:nvCxnSpPr>
          <p:cNvPr id="7" name="Straight Arrow Connector 6">
            <a:extLst>
              <a:ext uri="{FF2B5EF4-FFF2-40B4-BE49-F238E27FC236}">
                <a16:creationId xmlns:a16="http://schemas.microsoft.com/office/drawing/2014/main" id="{4D51FCF3-6A2F-F70F-EEC5-0F4DA4221FF0}"/>
              </a:ext>
            </a:extLst>
          </p:cNvPr>
          <p:cNvCxnSpPr>
            <a:cxnSpLocks/>
          </p:cNvCxnSpPr>
          <p:nvPr/>
        </p:nvCxnSpPr>
        <p:spPr>
          <a:xfrm flipV="1">
            <a:off x="3832159" y="3365284"/>
            <a:ext cx="1208402" cy="46413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0615C7D7-C5B1-E58B-DCAB-3A38F82F47CE}"/>
              </a:ext>
            </a:extLst>
          </p:cNvPr>
          <p:cNvSpPr txBox="1"/>
          <p:nvPr/>
        </p:nvSpPr>
        <p:spPr>
          <a:xfrm>
            <a:off x="7558523" y="4632728"/>
            <a:ext cx="885179" cy="338554"/>
          </a:xfrm>
          <a:prstGeom prst="rect">
            <a:avLst/>
          </a:prstGeom>
          <a:noFill/>
        </p:spPr>
        <p:txBody>
          <a:bodyPr wrap="none" rtlCol="0">
            <a:spAutoFit/>
          </a:bodyPr>
          <a:lstStyle/>
          <a:p>
            <a:r>
              <a:rPr lang="en-US" sz="1600" dirty="0"/>
              <a:t>m</a:t>
            </a:r>
            <a:r>
              <a:rPr lang="en-US" sz="1600" baseline="-25000" dirty="0"/>
              <a:t>S</a:t>
            </a:r>
            <a:r>
              <a:rPr lang="en-US" sz="1600" dirty="0"/>
              <a:t>[GeV]</a:t>
            </a:r>
          </a:p>
        </p:txBody>
      </p:sp>
      <p:sp>
        <p:nvSpPr>
          <p:cNvPr id="5" name="Slide Number Placeholder 4">
            <a:extLst>
              <a:ext uri="{FF2B5EF4-FFF2-40B4-BE49-F238E27FC236}">
                <a16:creationId xmlns:a16="http://schemas.microsoft.com/office/drawing/2014/main" id="{F6318384-5E96-67D3-D19A-EE5E7F82CE4A}"/>
              </a:ext>
            </a:extLst>
          </p:cNvPr>
          <p:cNvSpPr>
            <a:spLocks noGrp="1"/>
          </p:cNvSpPr>
          <p:nvPr>
            <p:ph type="sldNum" sz="quarter" idx="12"/>
          </p:nvPr>
        </p:nvSpPr>
        <p:spPr/>
        <p:txBody>
          <a:bodyPr/>
          <a:lstStyle/>
          <a:p>
            <a:pPr>
              <a:defRPr/>
            </a:pPr>
            <a:fld id="{666F6DD0-6B70-D447-A3E8-CD6516C88934}" type="slidenum">
              <a:rPr lang="en-US" smtClean="0"/>
              <a:pPr>
                <a:defRPr/>
              </a:pPr>
              <a:t>17</a:t>
            </a:fld>
            <a:endParaRPr lang="en-US"/>
          </a:p>
        </p:txBody>
      </p:sp>
      <p:sp>
        <p:nvSpPr>
          <p:cNvPr id="13" name="Footer Placeholder 12">
            <a:extLst>
              <a:ext uri="{FF2B5EF4-FFF2-40B4-BE49-F238E27FC236}">
                <a16:creationId xmlns:a16="http://schemas.microsoft.com/office/drawing/2014/main" id="{EA166D2E-48A4-C620-C5DC-86C43AA15881}"/>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16114137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C18FE14-742E-8A46-A485-2B10B9A38370}"/>
              </a:ext>
            </a:extLst>
          </p:cNvPr>
          <p:cNvSpPr txBox="1"/>
          <p:nvPr/>
        </p:nvSpPr>
        <p:spPr>
          <a:xfrm flipV="1">
            <a:off x="2147559" y="6425453"/>
            <a:ext cx="5437464"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sp>
        <p:nvSpPr>
          <p:cNvPr id="2" name="Date Placeholder 1">
            <a:extLst>
              <a:ext uri="{FF2B5EF4-FFF2-40B4-BE49-F238E27FC236}">
                <a16:creationId xmlns:a16="http://schemas.microsoft.com/office/drawing/2014/main" id="{969EAD53-9129-EB42-96AA-A307B264158A}"/>
              </a:ext>
            </a:extLst>
          </p:cNvPr>
          <p:cNvSpPr>
            <a:spLocks noGrp="1"/>
          </p:cNvSpPr>
          <p:nvPr>
            <p:ph type="dt" sz="half" idx="10"/>
          </p:nvPr>
        </p:nvSpPr>
        <p:spPr>
          <a:xfrm>
            <a:off x="6508698" y="6511679"/>
            <a:ext cx="1076325" cy="241300"/>
          </a:xfrm>
        </p:spPr>
        <p:txBody>
          <a:bodyPr/>
          <a:lstStyle/>
          <a:p>
            <a:pPr>
              <a:defRPr/>
            </a:pPr>
            <a:r>
              <a:rPr lang="en-US"/>
              <a:t>05/10/2024</a:t>
            </a:r>
            <a:endParaRPr lang="en-US" dirty="0"/>
          </a:p>
        </p:txBody>
      </p:sp>
      <p:pic>
        <p:nvPicPr>
          <p:cNvPr id="16" name="Picture 15">
            <a:extLst>
              <a:ext uri="{FF2B5EF4-FFF2-40B4-BE49-F238E27FC236}">
                <a16:creationId xmlns:a16="http://schemas.microsoft.com/office/drawing/2014/main" id="{BE9FD206-4553-7ECD-0EF0-9F1BBC323483}"/>
              </a:ext>
            </a:extLst>
          </p:cNvPr>
          <p:cNvPicPr>
            <a:picLocks noChangeAspect="1"/>
          </p:cNvPicPr>
          <p:nvPr/>
        </p:nvPicPr>
        <p:blipFill>
          <a:blip r:embed="rId3"/>
          <a:stretch>
            <a:fillRect/>
          </a:stretch>
        </p:blipFill>
        <p:spPr>
          <a:xfrm>
            <a:off x="485848" y="6277220"/>
            <a:ext cx="1612075" cy="475759"/>
          </a:xfrm>
          <a:prstGeom prst="rect">
            <a:avLst/>
          </a:prstGeom>
        </p:spPr>
      </p:pic>
      <p:sp>
        <p:nvSpPr>
          <p:cNvPr id="8" name="TextBox 7">
            <a:extLst>
              <a:ext uri="{FF2B5EF4-FFF2-40B4-BE49-F238E27FC236}">
                <a16:creationId xmlns:a16="http://schemas.microsoft.com/office/drawing/2014/main" id="{4D53E747-8A2B-BB89-6284-9B2848449213}"/>
              </a:ext>
            </a:extLst>
          </p:cNvPr>
          <p:cNvSpPr txBox="1"/>
          <p:nvPr/>
        </p:nvSpPr>
        <p:spPr>
          <a:xfrm>
            <a:off x="228600" y="290286"/>
            <a:ext cx="8915400" cy="461665"/>
          </a:xfrm>
          <a:prstGeom prst="rect">
            <a:avLst/>
          </a:prstGeom>
          <a:noFill/>
        </p:spPr>
        <p:txBody>
          <a:bodyPr wrap="square">
            <a:spAutoFit/>
          </a:bodyPr>
          <a:lstStyle/>
          <a:p>
            <a:r>
              <a:rPr lang="en-US" b="0" dirty="0"/>
              <a:t>Probing </a:t>
            </a:r>
            <a:r>
              <a:rPr lang="en-US" dirty="0"/>
              <a:t>the</a:t>
            </a:r>
            <a:r>
              <a:rPr lang="en-US" b="0" dirty="0"/>
              <a:t> Singlet Extension for EWBG via Gravitational Wave Signals</a:t>
            </a:r>
            <a:endParaRPr lang="en-US" dirty="0"/>
          </a:p>
        </p:txBody>
      </p:sp>
      <p:sp>
        <p:nvSpPr>
          <p:cNvPr id="24" name="TextBox 23">
            <a:extLst>
              <a:ext uri="{FF2B5EF4-FFF2-40B4-BE49-F238E27FC236}">
                <a16:creationId xmlns:a16="http://schemas.microsoft.com/office/drawing/2014/main" id="{50C702A7-9EA4-FFDB-3868-88ED72CB9E77}"/>
              </a:ext>
            </a:extLst>
          </p:cNvPr>
          <p:cNvSpPr txBox="1"/>
          <p:nvPr/>
        </p:nvSpPr>
        <p:spPr>
          <a:xfrm>
            <a:off x="292929" y="2061055"/>
            <a:ext cx="8420895" cy="892552"/>
          </a:xfrm>
          <a:prstGeom prst="rect">
            <a:avLst/>
          </a:prstGeom>
          <a:noFill/>
        </p:spPr>
        <p:txBody>
          <a:bodyPr wrap="square">
            <a:spAutoFit/>
          </a:bodyPr>
          <a:lstStyle/>
          <a:p>
            <a:r>
              <a:rPr lang="en-US" sz="1800" dirty="0">
                <a:solidFill>
                  <a:srgbClr val="C00000"/>
                </a:solidFill>
                <a:effectLst/>
                <a:latin typeface="Helvetica" pitchFamily="2" charset="0"/>
              </a:rPr>
              <a:t>scalar</a:t>
            </a:r>
            <a:r>
              <a:rPr lang="en-US" sz="1800" dirty="0">
                <a:solidFill>
                  <a:srgbClr val="00E007"/>
                </a:solidFill>
                <a:effectLst/>
                <a:latin typeface="Helvetica" pitchFamily="2" charset="0"/>
              </a:rPr>
              <a:t> </a:t>
            </a:r>
            <a:r>
              <a:rPr lang="en-US" sz="1800" dirty="0">
                <a:effectLst/>
                <a:latin typeface="Helvetica" pitchFamily="2" charset="0"/>
              </a:rPr>
              <a:t>+ </a:t>
            </a:r>
            <a:r>
              <a:rPr lang="en-US" sz="1800" dirty="0">
                <a:solidFill>
                  <a:srgbClr val="1626FC"/>
                </a:solidFill>
                <a:effectLst/>
                <a:latin typeface="Helvetica" pitchFamily="2" charset="0"/>
              </a:rPr>
              <a:t>plasma dynamics </a:t>
            </a:r>
          </a:p>
          <a:p>
            <a:r>
              <a:rPr lang="en-US" sz="1800" dirty="0">
                <a:effectLst/>
                <a:latin typeface="Helvetica" pitchFamily="2" charset="0"/>
              </a:rPr>
              <a:t>-</a:t>
            </a:r>
            <a:r>
              <a:rPr lang="en-US" sz="1600" dirty="0">
                <a:effectLst/>
                <a:latin typeface="Helvetica" pitchFamily="2" charset="0"/>
              </a:rPr>
              <a:t>Wall wants to expand (“pressure”), as the scalar field value changes</a:t>
            </a:r>
            <a:br>
              <a:rPr lang="en-US" sz="1600" dirty="0">
                <a:effectLst/>
                <a:latin typeface="Helvetica" pitchFamily="2" charset="0"/>
              </a:rPr>
            </a:br>
            <a:r>
              <a:rPr lang="en-US" sz="1600" dirty="0">
                <a:effectLst/>
                <a:latin typeface="Helvetica" pitchFamily="2" charset="0"/>
              </a:rPr>
              <a:t>-Wall is pushed back by plasma (“friction”) </a:t>
            </a:r>
          </a:p>
        </p:txBody>
      </p:sp>
      <p:pic>
        <p:nvPicPr>
          <p:cNvPr id="25" name="Picture 24">
            <a:extLst>
              <a:ext uri="{FF2B5EF4-FFF2-40B4-BE49-F238E27FC236}">
                <a16:creationId xmlns:a16="http://schemas.microsoft.com/office/drawing/2014/main" id="{9AD182EF-57C6-E34B-C53C-5F36718B432F}"/>
              </a:ext>
            </a:extLst>
          </p:cNvPr>
          <p:cNvPicPr>
            <a:picLocks noChangeAspect="1"/>
          </p:cNvPicPr>
          <p:nvPr/>
        </p:nvPicPr>
        <p:blipFill>
          <a:blip r:embed="rId4"/>
          <a:stretch>
            <a:fillRect/>
          </a:stretch>
        </p:blipFill>
        <p:spPr>
          <a:xfrm>
            <a:off x="4767686" y="3102101"/>
            <a:ext cx="1897343" cy="1718066"/>
          </a:xfrm>
          <a:prstGeom prst="rect">
            <a:avLst/>
          </a:prstGeom>
        </p:spPr>
      </p:pic>
      <p:sp>
        <p:nvSpPr>
          <p:cNvPr id="27" name="TextBox 26">
            <a:extLst>
              <a:ext uri="{FF2B5EF4-FFF2-40B4-BE49-F238E27FC236}">
                <a16:creationId xmlns:a16="http://schemas.microsoft.com/office/drawing/2014/main" id="{56427793-27D1-0CC0-23F6-03ACC0F4A51F}"/>
              </a:ext>
            </a:extLst>
          </p:cNvPr>
          <p:cNvSpPr txBox="1"/>
          <p:nvPr/>
        </p:nvSpPr>
        <p:spPr>
          <a:xfrm>
            <a:off x="282079" y="3140421"/>
            <a:ext cx="5147101" cy="1200329"/>
          </a:xfrm>
          <a:prstGeom prst="rect">
            <a:avLst/>
          </a:prstGeom>
          <a:noFill/>
        </p:spPr>
        <p:txBody>
          <a:bodyPr wrap="square">
            <a:spAutoFit/>
          </a:bodyPr>
          <a:lstStyle/>
          <a:p>
            <a:r>
              <a:rPr lang="en-US" sz="1800" dirty="0">
                <a:solidFill>
                  <a:srgbClr val="3F3F3F"/>
                </a:solidFill>
                <a:effectLst/>
                <a:latin typeface="Helvetica" pitchFamily="2" charset="0"/>
              </a:rPr>
              <a:t>Sources of stochastic GWs power spectrum</a:t>
            </a:r>
            <a:endParaRPr lang="en-US" sz="1800" dirty="0">
              <a:effectLst/>
              <a:latin typeface="Helvetica" pitchFamily="2" charset="0"/>
            </a:endParaRPr>
          </a:p>
          <a:p>
            <a:r>
              <a:rPr lang="en-US" sz="1800" dirty="0">
                <a:solidFill>
                  <a:srgbClr val="C163C4"/>
                </a:solidFill>
                <a:effectLst/>
                <a:latin typeface="Helvetica" pitchFamily="2" charset="0"/>
              </a:rPr>
              <a:t>collisions of bubbles </a:t>
            </a:r>
            <a:endParaRPr lang="en-US" sz="1800" dirty="0">
              <a:effectLst/>
              <a:latin typeface="Helvetica" pitchFamily="2" charset="0"/>
            </a:endParaRPr>
          </a:p>
          <a:p>
            <a:r>
              <a:rPr lang="en-US" sz="1800" dirty="0">
                <a:solidFill>
                  <a:srgbClr val="FF0500"/>
                </a:solidFill>
                <a:latin typeface="Helvetica" pitchFamily="2" charset="0"/>
              </a:rPr>
              <a:t>c</a:t>
            </a:r>
            <a:r>
              <a:rPr lang="en-US" sz="1800" dirty="0">
                <a:solidFill>
                  <a:srgbClr val="FF0500"/>
                </a:solidFill>
                <a:effectLst/>
                <a:latin typeface="Helvetica" pitchFamily="2" charset="0"/>
              </a:rPr>
              <a:t>ompression/sound waves of plasma </a:t>
            </a:r>
            <a:endParaRPr lang="en-US" sz="1800" dirty="0">
              <a:effectLst/>
              <a:latin typeface="Helvetica" pitchFamily="2" charset="0"/>
            </a:endParaRPr>
          </a:p>
          <a:p>
            <a:r>
              <a:rPr lang="en-US" sz="1800" dirty="0">
                <a:solidFill>
                  <a:srgbClr val="7C7F02"/>
                </a:solidFill>
                <a:effectLst/>
                <a:latin typeface="Helvetica" pitchFamily="2" charset="0"/>
              </a:rPr>
              <a:t>plasma turbulence </a:t>
            </a:r>
            <a:endParaRPr lang="en-US" sz="1800" dirty="0">
              <a:effectLst/>
              <a:latin typeface="Helvetica" pitchFamily="2" charset="0"/>
            </a:endParaRPr>
          </a:p>
        </p:txBody>
      </p:sp>
      <p:pic>
        <p:nvPicPr>
          <p:cNvPr id="3" name="Picture 2">
            <a:extLst>
              <a:ext uri="{FF2B5EF4-FFF2-40B4-BE49-F238E27FC236}">
                <a16:creationId xmlns:a16="http://schemas.microsoft.com/office/drawing/2014/main" id="{2DF37FCB-6058-9A92-EBE1-57E5DA100C99}"/>
              </a:ext>
            </a:extLst>
          </p:cNvPr>
          <p:cNvPicPr>
            <a:picLocks noChangeAspect="1"/>
          </p:cNvPicPr>
          <p:nvPr/>
        </p:nvPicPr>
        <p:blipFill>
          <a:blip r:embed="rId5"/>
          <a:stretch>
            <a:fillRect/>
          </a:stretch>
        </p:blipFill>
        <p:spPr>
          <a:xfrm>
            <a:off x="5716358" y="1202334"/>
            <a:ext cx="2562684" cy="1336369"/>
          </a:xfrm>
          <a:prstGeom prst="rect">
            <a:avLst/>
          </a:prstGeom>
        </p:spPr>
      </p:pic>
      <p:sp>
        <p:nvSpPr>
          <p:cNvPr id="17" name="TextBox 16">
            <a:extLst>
              <a:ext uri="{FF2B5EF4-FFF2-40B4-BE49-F238E27FC236}">
                <a16:creationId xmlns:a16="http://schemas.microsoft.com/office/drawing/2014/main" id="{EC85012F-96B6-10BB-BCDB-A662F0E93ACA}"/>
              </a:ext>
            </a:extLst>
          </p:cNvPr>
          <p:cNvSpPr txBox="1"/>
          <p:nvPr/>
        </p:nvSpPr>
        <p:spPr>
          <a:xfrm>
            <a:off x="354479" y="869945"/>
            <a:ext cx="5850576" cy="461665"/>
          </a:xfrm>
          <a:prstGeom prst="rect">
            <a:avLst/>
          </a:prstGeom>
          <a:noFill/>
        </p:spPr>
        <p:txBody>
          <a:bodyPr wrap="none" rtlCol="0">
            <a:spAutoFit/>
          </a:bodyPr>
          <a:lstStyle/>
          <a:p>
            <a:r>
              <a:rPr lang="en-US" dirty="0"/>
              <a:t>Motion of the bubble wall and energy budget</a:t>
            </a:r>
          </a:p>
        </p:txBody>
      </p:sp>
      <p:pic>
        <p:nvPicPr>
          <p:cNvPr id="18" name="Picture 17">
            <a:extLst>
              <a:ext uri="{FF2B5EF4-FFF2-40B4-BE49-F238E27FC236}">
                <a16:creationId xmlns:a16="http://schemas.microsoft.com/office/drawing/2014/main" id="{C2412438-E7B1-7FC9-D9E0-7B61C509B4BB}"/>
              </a:ext>
            </a:extLst>
          </p:cNvPr>
          <p:cNvPicPr>
            <a:picLocks noChangeAspect="1"/>
          </p:cNvPicPr>
          <p:nvPr/>
        </p:nvPicPr>
        <p:blipFill>
          <a:blip r:embed="rId6"/>
          <a:stretch>
            <a:fillRect/>
          </a:stretch>
        </p:blipFill>
        <p:spPr>
          <a:xfrm>
            <a:off x="485848" y="1385140"/>
            <a:ext cx="2389895" cy="698585"/>
          </a:xfrm>
          <a:prstGeom prst="rect">
            <a:avLst/>
          </a:prstGeom>
        </p:spPr>
      </p:pic>
      <p:cxnSp>
        <p:nvCxnSpPr>
          <p:cNvPr id="20" name="Straight Arrow Connector 19">
            <a:extLst>
              <a:ext uri="{FF2B5EF4-FFF2-40B4-BE49-F238E27FC236}">
                <a16:creationId xmlns:a16="http://schemas.microsoft.com/office/drawing/2014/main" id="{B5D811A5-448A-AD22-5F35-F3293D479F28}"/>
              </a:ext>
            </a:extLst>
          </p:cNvPr>
          <p:cNvCxnSpPr>
            <a:cxnSpLocks/>
          </p:cNvCxnSpPr>
          <p:nvPr/>
        </p:nvCxnSpPr>
        <p:spPr>
          <a:xfrm flipV="1">
            <a:off x="2960651" y="1765171"/>
            <a:ext cx="366816" cy="8755"/>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23" name="TextBox 22">
            <a:extLst>
              <a:ext uri="{FF2B5EF4-FFF2-40B4-BE49-F238E27FC236}">
                <a16:creationId xmlns:a16="http://schemas.microsoft.com/office/drawing/2014/main" id="{6130ED08-0E56-C42A-C5FB-044A15311A96}"/>
              </a:ext>
            </a:extLst>
          </p:cNvPr>
          <p:cNvSpPr txBox="1"/>
          <p:nvPr/>
        </p:nvSpPr>
        <p:spPr>
          <a:xfrm>
            <a:off x="3371534" y="1543229"/>
            <a:ext cx="1390124" cy="369332"/>
          </a:xfrm>
          <a:prstGeom prst="rect">
            <a:avLst/>
          </a:prstGeom>
          <a:noFill/>
        </p:spPr>
        <p:txBody>
          <a:bodyPr wrap="none" rtlCol="0">
            <a:spAutoFit/>
          </a:bodyPr>
          <a:lstStyle/>
          <a:p>
            <a:r>
              <a:rPr lang="en-US" sz="1800" dirty="0">
                <a:solidFill>
                  <a:srgbClr val="C00000"/>
                </a:solidFill>
                <a:latin typeface="Helvetica" pitchFamily="2" charset="0"/>
              </a:rPr>
              <a:t>friction term</a:t>
            </a:r>
          </a:p>
        </p:txBody>
      </p:sp>
      <p:sp>
        <p:nvSpPr>
          <p:cNvPr id="31" name="TextBox 30">
            <a:extLst>
              <a:ext uri="{FF2B5EF4-FFF2-40B4-BE49-F238E27FC236}">
                <a16:creationId xmlns:a16="http://schemas.microsoft.com/office/drawing/2014/main" id="{E8941868-AA40-398A-C51B-69194178BB01}"/>
              </a:ext>
            </a:extLst>
          </p:cNvPr>
          <p:cNvSpPr txBox="1"/>
          <p:nvPr/>
        </p:nvSpPr>
        <p:spPr>
          <a:xfrm>
            <a:off x="277749" y="4668703"/>
            <a:ext cx="8746842" cy="1908215"/>
          </a:xfrm>
          <a:prstGeom prst="rect">
            <a:avLst/>
          </a:prstGeom>
          <a:noFill/>
        </p:spPr>
        <p:txBody>
          <a:bodyPr wrap="square" rtlCol="0">
            <a:spAutoFit/>
          </a:bodyPr>
          <a:lstStyle/>
          <a:p>
            <a:endParaRPr lang="en-US" sz="1800" dirty="0">
              <a:latin typeface="Helvetica" pitchFamily="2" charset="0"/>
            </a:endParaRPr>
          </a:p>
          <a:p>
            <a:r>
              <a:rPr lang="en-US" sz="1800" dirty="0">
                <a:latin typeface="Helvetica" pitchFamily="2" charset="0"/>
              </a:rPr>
              <a:t>Case of interest for EWBG: </a:t>
            </a:r>
          </a:p>
          <a:p>
            <a:pPr>
              <a:spcBef>
                <a:spcPts val="600"/>
              </a:spcBef>
            </a:pPr>
            <a:r>
              <a:rPr lang="en-US" sz="1800" dirty="0">
                <a:latin typeface="Helvetica" pitchFamily="2" charset="0"/>
              </a:rPr>
              <a:t>Bubbles that achieve a relativistic terminal velocity   - sizable friction from the plasma </a:t>
            </a:r>
          </a:p>
          <a:p>
            <a:pPr>
              <a:spcBef>
                <a:spcPts val="600"/>
              </a:spcBef>
            </a:pPr>
            <a:r>
              <a:rPr lang="en-US" sz="1800" dirty="0">
                <a:latin typeface="Helvetica" pitchFamily="2" charset="0"/>
              </a:rPr>
              <a:t>Vacuum energy release creates a sound shell and a turbulent flow in the plasma that source the GW </a:t>
            </a:r>
          </a:p>
          <a:p>
            <a:endParaRPr lang="en-US" sz="1800" dirty="0">
              <a:latin typeface="Helvetica" pitchFamily="2" charset="0"/>
            </a:endParaRPr>
          </a:p>
        </p:txBody>
      </p:sp>
      <p:pic>
        <p:nvPicPr>
          <p:cNvPr id="33" name="Picture 32">
            <a:extLst>
              <a:ext uri="{FF2B5EF4-FFF2-40B4-BE49-F238E27FC236}">
                <a16:creationId xmlns:a16="http://schemas.microsoft.com/office/drawing/2014/main" id="{9C3517DF-F3C3-39CB-AF46-AE015DD476DB}"/>
              </a:ext>
            </a:extLst>
          </p:cNvPr>
          <p:cNvPicPr>
            <a:picLocks noChangeAspect="1"/>
          </p:cNvPicPr>
          <p:nvPr/>
        </p:nvPicPr>
        <p:blipFill>
          <a:blip r:embed="rId7"/>
          <a:stretch>
            <a:fillRect/>
          </a:stretch>
        </p:blipFill>
        <p:spPr>
          <a:xfrm>
            <a:off x="7037451" y="3382389"/>
            <a:ext cx="1828800" cy="1727200"/>
          </a:xfrm>
          <a:prstGeom prst="rect">
            <a:avLst/>
          </a:prstGeom>
        </p:spPr>
      </p:pic>
      <p:pic>
        <p:nvPicPr>
          <p:cNvPr id="35" name="Picture 34">
            <a:extLst>
              <a:ext uri="{FF2B5EF4-FFF2-40B4-BE49-F238E27FC236}">
                <a16:creationId xmlns:a16="http://schemas.microsoft.com/office/drawing/2014/main" id="{91FA023A-53C3-72B4-6F1A-855CB02B3CFB}"/>
              </a:ext>
            </a:extLst>
          </p:cNvPr>
          <p:cNvPicPr>
            <a:picLocks noChangeAspect="1"/>
          </p:cNvPicPr>
          <p:nvPr/>
        </p:nvPicPr>
        <p:blipFill>
          <a:blip r:embed="rId8"/>
          <a:stretch>
            <a:fillRect/>
          </a:stretch>
        </p:blipFill>
        <p:spPr>
          <a:xfrm>
            <a:off x="337652" y="4340750"/>
            <a:ext cx="3728944" cy="535133"/>
          </a:xfrm>
          <a:prstGeom prst="rect">
            <a:avLst/>
          </a:prstGeom>
        </p:spPr>
      </p:pic>
      <p:sp>
        <p:nvSpPr>
          <p:cNvPr id="5" name="Slide Number Placeholder 4">
            <a:extLst>
              <a:ext uri="{FF2B5EF4-FFF2-40B4-BE49-F238E27FC236}">
                <a16:creationId xmlns:a16="http://schemas.microsoft.com/office/drawing/2014/main" id="{3E46B0C8-A10C-57EF-87F2-7AD477A0317A}"/>
              </a:ext>
            </a:extLst>
          </p:cNvPr>
          <p:cNvSpPr>
            <a:spLocks noGrp="1"/>
          </p:cNvSpPr>
          <p:nvPr>
            <p:ph type="sldNum" sz="quarter" idx="12"/>
          </p:nvPr>
        </p:nvSpPr>
        <p:spPr/>
        <p:txBody>
          <a:bodyPr/>
          <a:lstStyle/>
          <a:p>
            <a:pPr>
              <a:defRPr/>
            </a:pPr>
            <a:fld id="{666F6DD0-6B70-D447-A3E8-CD6516C88934}" type="slidenum">
              <a:rPr lang="en-US" smtClean="0"/>
              <a:pPr>
                <a:defRPr/>
              </a:pPr>
              <a:t>18</a:t>
            </a:fld>
            <a:endParaRPr lang="en-US"/>
          </a:p>
        </p:txBody>
      </p:sp>
      <p:sp>
        <p:nvSpPr>
          <p:cNvPr id="10" name="Footer Placeholder 9">
            <a:extLst>
              <a:ext uri="{FF2B5EF4-FFF2-40B4-BE49-F238E27FC236}">
                <a16:creationId xmlns:a16="http://schemas.microsoft.com/office/drawing/2014/main" id="{420A7299-6328-74F3-50DD-F76AC140638E}"/>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845810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B0AA8C-B811-1899-5E10-8976A5F7D1AF}"/>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D0AD48D4-AA7B-9101-ABEF-8A7B5225BFD6}"/>
              </a:ext>
            </a:extLst>
          </p:cNvPr>
          <p:cNvSpPr>
            <a:spLocks noGrp="1"/>
          </p:cNvSpPr>
          <p:nvPr>
            <p:ph idx="1"/>
          </p:nvPr>
        </p:nvSpPr>
        <p:spPr>
          <a:xfrm>
            <a:off x="507839" y="1102487"/>
            <a:ext cx="8543396" cy="4987867"/>
          </a:xfrm>
        </p:spPr>
        <p:txBody>
          <a:bodyPr/>
          <a:lstStyle/>
          <a:p>
            <a:pPr marL="0" indent="0">
              <a:spcBef>
                <a:spcPts val="1080"/>
              </a:spcBef>
              <a:buNone/>
            </a:pPr>
            <a:r>
              <a:rPr lang="en-US" sz="1950" dirty="0">
                <a:solidFill>
                  <a:schemeClr val="tx1"/>
                </a:solidFill>
              </a:rPr>
              <a:t>The Higgs field, the electroweak phase transition and the possible origin of the matter-antimatter asymmetry of the Universe</a:t>
            </a:r>
          </a:p>
          <a:p>
            <a:pPr marL="0" indent="0">
              <a:spcBef>
                <a:spcPts val="1080"/>
              </a:spcBef>
              <a:buNone/>
            </a:pPr>
            <a:r>
              <a:rPr lang="en-US" sz="1950" dirty="0">
                <a:solidFill>
                  <a:schemeClr val="tx1"/>
                </a:solidFill>
              </a:rPr>
              <a:t>Electroweak Baryogenesis (EWBG) in the Standard Model?</a:t>
            </a:r>
          </a:p>
          <a:p>
            <a:pPr marL="651510" lvl="1" indent="-251460">
              <a:spcBef>
                <a:spcPts val="480"/>
              </a:spcBef>
            </a:pPr>
            <a:r>
              <a:rPr lang="en-US" sz="1800" dirty="0">
                <a:solidFill>
                  <a:schemeClr val="tx1"/>
                </a:solidFill>
              </a:rPr>
              <a:t>the electroweak phase transition in the early universe</a:t>
            </a:r>
          </a:p>
          <a:p>
            <a:pPr marL="651510" lvl="1" indent="-251460">
              <a:spcBef>
                <a:spcPts val="480"/>
              </a:spcBef>
            </a:pPr>
            <a:r>
              <a:rPr lang="en-US" sz="1800" dirty="0">
                <a:solidFill>
                  <a:schemeClr val="tx1"/>
                </a:solidFill>
              </a:rPr>
              <a:t>the need for new sources of CP violation</a:t>
            </a:r>
          </a:p>
          <a:p>
            <a:pPr marL="0" indent="0">
              <a:spcBef>
                <a:spcPts val="1080"/>
              </a:spcBef>
              <a:buNone/>
            </a:pPr>
            <a:r>
              <a:rPr lang="en-US" sz="1950" dirty="0">
                <a:solidFill>
                  <a:schemeClr val="tx1"/>
                </a:solidFill>
              </a:rPr>
              <a:t>New models for electroweak baryogenesis</a:t>
            </a:r>
          </a:p>
          <a:p>
            <a:pPr marL="651510" lvl="1" indent="-251460">
              <a:spcBef>
                <a:spcPts val="480"/>
              </a:spcBef>
            </a:pPr>
            <a:r>
              <a:rPr lang="en-US" sz="1800" dirty="0">
                <a:solidFill>
                  <a:schemeClr val="tx1"/>
                </a:solidFill>
                <a:latin typeface="Helvetica" pitchFamily="2" charset="0"/>
              </a:rPr>
              <a:t>a singlet extension of the Standard Model</a:t>
            </a:r>
          </a:p>
          <a:p>
            <a:pPr marL="651510" lvl="1" indent="-251460">
              <a:spcBef>
                <a:spcPts val="480"/>
              </a:spcBef>
            </a:pPr>
            <a:r>
              <a:rPr lang="en-US" sz="1800" dirty="0">
                <a:solidFill>
                  <a:schemeClr val="tx1"/>
                </a:solidFill>
                <a:latin typeface="Helvetica" pitchFamily="2" charset="0"/>
              </a:rPr>
              <a:t>baryogenesis with dark CP violation</a:t>
            </a:r>
          </a:p>
          <a:p>
            <a:pPr marL="651510" lvl="1" indent="-251460">
              <a:spcBef>
                <a:spcPts val="480"/>
              </a:spcBef>
            </a:pPr>
            <a:r>
              <a:rPr lang="en-US" sz="1800" dirty="0">
                <a:solidFill>
                  <a:schemeClr val="tx1"/>
                </a:solidFill>
                <a:latin typeface="Helvetica" pitchFamily="2" charset="0"/>
              </a:rPr>
              <a:t>implications for gravity waves, EDMs, LHC, and dark matter experiments</a:t>
            </a:r>
            <a:endParaRPr lang="en-US" sz="1800" dirty="0">
              <a:solidFill>
                <a:schemeClr val="tx1"/>
              </a:solidFill>
            </a:endParaRPr>
          </a:p>
          <a:p>
            <a:pPr marL="0" indent="0">
              <a:spcBef>
                <a:spcPts val="1080"/>
              </a:spcBef>
              <a:buNone/>
            </a:pPr>
            <a:r>
              <a:rPr lang="en-US" sz="1950" dirty="0">
                <a:solidFill>
                  <a:schemeClr val="tx1"/>
                </a:solidFill>
              </a:rPr>
              <a:t>Outlook and future directions</a:t>
            </a:r>
          </a:p>
          <a:p>
            <a:pPr marL="0" indent="0">
              <a:spcBef>
                <a:spcPts val="1080"/>
              </a:spcBef>
              <a:buNone/>
            </a:pPr>
            <a:r>
              <a:rPr lang="en-US" sz="1950" dirty="0">
                <a:solidFill>
                  <a:schemeClr val="tx1"/>
                </a:solidFill>
              </a:rPr>
              <a:t>     </a:t>
            </a:r>
          </a:p>
        </p:txBody>
      </p:sp>
      <p:sp>
        <p:nvSpPr>
          <p:cNvPr id="4" name="Date Placeholder 3">
            <a:extLst>
              <a:ext uri="{FF2B5EF4-FFF2-40B4-BE49-F238E27FC236}">
                <a16:creationId xmlns:a16="http://schemas.microsoft.com/office/drawing/2014/main" id="{C5A06914-0B8E-4B2A-9214-6A060B3D6865}"/>
              </a:ext>
            </a:extLst>
          </p:cNvPr>
          <p:cNvSpPr>
            <a:spLocks noGrp="1"/>
          </p:cNvSpPr>
          <p:nvPr>
            <p:ph type="dt" sz="half" idx="10"/>
          </p:nvPr>
        </p:nvSpPr>
        <p:spPr/>
        <p:txBody>
          <a:bodyPr/>
          <a:lstStyle/>
          <a:p>
            <a:pPr>
              <a:defRPr/>
            </a:pPr>
            <a:r>
              <a:rPr lang="en-US"/>
              <a:t>05/10/2024</a:t>
            </a:r>
            <a:endParaRPr lang="en-US" dirty="0"/>
          </a:p>
        </p:txBody>
      </p:sp>
      <p:sp>
        <p:nvSpPr>
          <p:cNvPr id="8" name="TextBox 7">
            <a:extLst>
              <a:ext uri="{FF2B5EF4-FFF2-40B4-BE49-F238E27FC236}">
                <a16:creationId xmlns:a16="http://schemas.microsoft.com/office/drawing/2014/main" id="{BAF6518D-15C2-6FEB-1C0C-F369069FCD31}"/>
              </a:ext>
            </a:extLst>
          </p:cNvPr>
          <p:cNvSpPr txBox="1"/>
          <p:nvPr/>
        </p:nvSpPr>
        <p:spPr>
          <a:xfrm flipV="1">
            <a:off x="1764684" y="6415332"/>
            <a:ext cx="5761654" cy="45719"/>
          </a:xfrm>
          <a:prstGeom prst="rect">
            <a:avLst/>
          </a:prstGeom>
          <a:solidFill>
            <a:srgbClr val="800000"/>
          </a:solidFill>
          <a:ln>
            <a:solidFill>
              <a:schemeClr val="accent4"/>
            </a:solidFill>
          </a:ln>
        </p:spPr>
        <p:txBody>
          <a:bodyPr wrap="square" rtlCol="0">
            <a:spAutoFit/>
          </a:bodyPr>
          <a:lstStyle/>
          <a:p>
            <a:pPr algn="ctr"/>
            <a:endParaRPr lang="en-US" sz="2000" b="1" dirty="0">
              <a:solidFill>
                <a:schemeClr val="bg1"/>
              </a:solidFill>
              <a:cs typeface="Arial Black"/>
            </a:endParaRPr>
          </a:p>
        </p:txBody>
      </p:sp>
      <p:pic>
        <p:nvPicPr>
          <p:cNvPr id="9" name="Picture 8">
            <a:extLst>
              <a:ext uri="{FF2B5EF4-FFF2-40B4-BE49-F238E27FC236}">
                <a16:creationId xmlns:a16="http://schemas.microsoft.com/office/drawing/2014/main" id="{81764134-F691-744F-FB72-EEA2CE7DA4D4}"/>
              </a:ext>
            </a:extLst>
          </p:cNvPr>
          <p:cNvPicPr>
            <a:picLocks noChangeAspect="1"/>
          </p:cNvPicPr>
          <p:nvPr/>
        </p:nvPicPr>
        <p:blipFill>
          <a:blip r:embed="rId3"/>
          <a:stretch>
            <a:fillRect/>
          </a:stretch>
        </p:blipFill>
        <p:spPr>
          <a:xfrm>
            <a:off x="213191" y="6276545"/>
            <a:ext cx="1542883" cy="455339"/>
          </a:xfrm>
          <a:prstGeom prst="rect">
            <a:avLst/>
          </a:prstGeom>
        </p:spPr>
      </p:pic>
      <p:sp>
        <p:nvSpPr>
          <p:cNvPr id="5" name="Slide Number Placeholder 4">
            <a:extLst>
              <a:ext uri="{FF2B5EF4-FFF2-40B4-BE49-F238E27FC236}">
                <a16:creationId xmlns:a16="http://schemas.microsoft.com/office/drawing/2014/main" id="{C37FE9E0-4651-4FA9-C7EF-AF0FC17BDE97}"/>
              </a:ext>
            </a:extLst>
          </p:cNvPr>
          <p:cNvSpPr>
            <a:spLocks noGrp="1"/>
          </p:cNvSpPr>
          <p:nvPr>
            <p:ph type="sldNum" sz="quarter" idx="12"/>
          </p:nvPr>
        </p:nvSpPr>
        <p:spPr/>
        <p:txBody>
          <a:bodyPr/>
          <a:lstStyle/>
          <a:p>
            <a:pPr>
              <a:defRPr/>
            </a:pPr>
            <a:fld id="{666F6DD0-6B70-D447-A3E8-CD6516C88934}" type="slidenum">
              <a:rPr lang="en-US" smtClean="0"/>
              <a:pPr>
                <a:defRPr/>
              </a:pPr>
              <a:t>1</a:t>
            </a:fld>
            <a:endParaRPr lang="en-US"/>
          </a:p>
        </p:txBody>
      </p:sp>
      <p:sp>
        <p:nvSpPr>
          <p:cNvPr id="11" name="Footer Placeholder 10">
            <a:extLst>
              <a:ext uri="{FF2B5EF4-FFF2-40B4-BE49-F238E27FC236}">
                <a16:creationId xmlns:a16="http://schemas.microsoft.com/office/drawing/2014/main" id="{DBDBBFFF-DAF0-BBB2-CC9B-5DFF6BCB5331}"/>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9675727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C18FE14-742E-8A46-A485-2B10B9A38370}"/>
              </a:ext>
            </a:extLst>
          </p:cNvPr>
          <p:cNvSpPr txBox="1"/>
          <p:nvPr/>
        </p:nvSpPr>
        <p:spPr>
          <a:xfrm>
            <a:off x="1961171" y="6430898"/>
            <a:ext cx="5623852" cy="5242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pic>
        <p:nvPicPr>
          <p:cNvPr id="16" name="Picture 15">
            <a:extLst>
              <a:ext uri="{FF2B5EF4-FFF2-40B4-BE49-F238E27FC236}">
                <a16:creationId xmlns:a16="http://schemas.microsoft.com/office/drawing/2014/main" id="{BE9FD206-4553-7ECD-0EF0-9F1BBC323483}"/>
              </a:ext>
            </a:extLst>
          </p:cNvPr>
          <p:cNvPicPr>
            <a:picLocks noChangeAspect="1"/>
          </p:cNvPicPr>
          <p:nvPr/>
        </p:nvPicPr>
        <p:blipFill>
          <a:blip r:embed="rId3"/>
          <a:stretch>
            <a:fillRect/>
          </a:stretch>
        </p:blipFill>
        <p:spPr>
          <a:xfrm>
            <a:off x="349096" y="6277220"/>
            <a:ext cx="1612075" cy="475759"/>
          </a:xfrm>
          <a:prstGeom prst="rect">
            <a:avLst/>
          </a:prstGeom>
        </p:spPr>
      </p:pic>
      <p:sp>
        <p:nvSpPr>
          <p:cNvPr id="8" name="TextBox 7">
            <a:extLst>
              <a:ext uri="{FF2B5EF4-FFF2-40B4-BE49-F238E27FC236}">
                <a16:creationId xmlns:a16="http://schemas.microsoft.com/office/drawing/2014/main" id="{4D53E747-8A2B-BB89-6284-9B2848449213}"/>
              </a:ext>
            </a:extLst>
          </p:cNvPr>
          <p:cNvSpPr txBox="1"/>
          <p:nvPr/>
        </p:nvSpPr>
        <p:spPr>
          <a:xfrm>
            <a:off x="228600" y="290286"/>
            <a:ext cx="8915400" cy="461665"/>
          </a:xfrm>
          <a:prstGeom prst="rect">
            <a:avLst/>
          </a:prstGeom>
          <a:noFill/>
        </p:spPr>
        <p:txBody>
          <a:bodyPr wrap="square">
            <a:spAutoFit/>
          </a:bodyPr>
          <a:lstStyle/>
          <a:p>
            <a:r>
              <a:rPr lang="en-US" b="0" dirty="0"/>
              <a:t>Probing </a:t>
            </a:r>
            <a:r>
              <a:rPr lang="en-US" dirty="0"/>
              <a:t>the</a:t>
            </a:r>
            <a:r>
              <a:rPr lang="en-US" b="0" dirty="0"/>
              <a:t> Singlet Extension for EWBG via Gravitational Wave Signals</a:t>
            </a:r>
            <a:endParaRPr lang="en-US" dirty="0"/>
          </a:p>
        </p:txBody>
      </p:sp>
      <p:sp>
        <p:nvSpPr>
          <p:cNvPr id="28" name="TextBox 27">
            <a:extLst>
              <a:ext uri="{FF2B5EF4-FFF2-40B4-BE49-F238E27FC236}">
                <a16:creationId xmlns:a16="http://schemas.microsoft.com/office/drawing/2014/main" id="{98CB9406-82BF-FF04-ED58-469139A84369}"/>
              </a:ext>
            </a:extLst>
          </p:cNvPr>
          <p:cNvSpPr txBox="1"/>
          <p:nvPr/>
        </p:nvSpPr>
        <p:spPr>
          <a:xfrm>
            <a:off x="228599" y="921453"/>
            <a:ext cx="8772181" cy="369332"/>
          </a:xfrm>
          <a:prstGeom prst="rect">
            <a:avLst/>
          </a:prstGeom>
          <a:noFill/>
        </p:spPr>
        <p:txBody>
          <a:bodyPr wrap="square" rtlCol="0">
            <a:spAutoFit/>
          </a:bodyPr>
          <a:lstStyle/>
          <a:p>
            <a:r>
              <a:rPr lang="en-US" sz="1800" dirty="0">
                <a:latin typeface="Helvetica" pitchFamily="2" charset="0"/>
              </a:rPr>
              <a:t>The main parameters controlling the</a:t>
            </a:r>
            <a:r>
              <a:rPr lang="en-US" sz="1800" dirty="0">
                <a:effectLst/>
                <a:latin typeface="Helvetica" pitchFamily="2" charset="0"/>
              </a:rPr>
              <a:t> stochastic GW background power spectrum</a:t>
            </a:r>
            <a:endParaRPr lang="en-US" dirty="0"/>
          </a:p>
        </p:txBody>
      </p:sp>
      <p:sp>
        <p:nvSpPr>
          <p:cNvPr id="6" name="TextBox 5">
            <a:extLst>
              <a:ext uri="{FF2B5EF4-FFF2-40B4-BE49-F238E27FC236}">
                <a16:creationId xmlns:a16="http://schemas.microsoft.com/office/drawing/2014/main" id="{0A37A889-62D2-BEE3-3A9D-F1AA485D7385}"/>
              </a:ext>
            </a:extLst>
          </p:cNvPr>
          <p:cNvSpPr txBox="1"/>
          <p:nvPr/>
        </p:nvSpPr>
        <p:spPr>
          <a:xfrm>
            <a:off x="278509" y="1412255"/>
            <a:ext cx="5423280" cy="369332"/>
          </a:xfrm>
          <a:prstGeom prst="rect">
            <a:avLst/>
          </a:prstGeom>
          <a:noFill/>
        </p:spPr>
        <p:txBody>
          <a:bodyPr wrap="none" rtlCol="0">
            <a:spAutoFit/>
          </a:bodyPr>
          <a:lstStyle/>
          <a:p>
            <a:pPr marL="285750" indent="-285750">
              <a:buFont typeface="Arial" panose="020B0604020202020204" pitchFamily="34" charset="0"/>
              <a:buChar char="•"/>
            </a:pPr>
            <a:r>
              <a:rPr lang="en-US" sz="1800" dirty="0">
                <a:latin typeface="Helvetica" pitchFamily="2" charset="0"/>
              </a:rPr>
              <a:t>Inverse time duration of the Phase transition </a:t>
            </a:r>
            <a:r>
              <a:rPr lang="el-GR" sz="1800" dirty="0">
                <a:latin typeface="Helvetica" pitchFamily="2" charset="0"/>
              </a:rPr>
              <a:t>β</a:t>
            </a:r>
            <a:r>
              <a:rPr lang="en-US" sz="1800" dirty="0">
                <a:latin typeface="Helvetica" pitchFamily="2" charset="0"/>
              </a:rPr>
              <a:t>/H</a:t>
            </a:r>
          </a:p>
        </p:txBody>
      </p:sp>
      <p:sp>
        <p:nvSpPr>
          <p:cNvPr id="13" name="TextBox 12">
            <a:extLst>
              <a:ext uri="{FF2B5EF4-FFF2-40B4-BE49-F238E27FC236}">
                <a16:creationId xmlns:a16="http://schemas.microsoft.com/office/drawing/2014/main" id="{46AA20D1-12CC-5B56-5036-4A3A0FC43171}"/>
              </a:ext>
            </a:extLst>
          </p:cNvPr>
          <p:cNvSpPr txBox="1"/>
          <p:nvPr/>
        </p:nvSpPr>
        <p:spPr>
          <a:xfrm>
            <a:off x="278509" y="1791546"/>
            <a:ext cx="2037289" cy="369332"/>
          </a:xfrm>
          <a:prstGeom prst="rect">
            <a:avLst/>
          </a:prstGeom>
          <a:noFill/>
        </p:spPr>
        <p:txBody>
          <a:bodyPr wrap="none" rtlCol="0">
            <a:spAutoFit/>
          </a:bodyPr>
          <a:lstStyle/>
          <a:p>
            <a:pPr marL="285750" indent="-285750">
              <a:buFont typeface="Arial" panose="020B0604020202020204" pitchFamily="34" charset="0"/>
              <a:buChar char="•"/>
            </a:pPr>
            <a:r>
              <a:rPr lang="en-US" sz="1800" dirty="0">
                <a:latin typeface="Helvetica" pitchFamily="2" charset="0"/>
              </a:rPr>
              <a:t>Wall velocity </a:t>
            </a:r>
            <a:r>
              <a:rPr lang="en-US" sz="1800" dirty="0" err="1">
                <a:latin typeface="Helvetica" pitchFamily="2" charset="0"/>
              </a:rPr>
              <a:t>v</a:t>
            </a:r>
            <a:r>
              <a:rPr lang="en-US" sz="1800" baseline="-25000" dirty="0" err="1">
                <a:latin typeface="Helvetica" pitchFamily="2" charset="0"/>
              </a:rPr>
              <a:t>w</a:t>
            </a:r>
            <a:endParaRPr lang="en-US" sz="1800" baseline="-25000" dirty="0">
              <a:latin typeface="Helvetica" pitchFamily="2" charset="0"/>
            </a:endParaRPr>
          </a:p>
        </p:txBody>
      </p:sp>
      <p:sp>
        <p:nvSpPr>
          <p:cNvPr id="14" name="TextBox 13">
            <a:extLst>
              <a:ext uri="{FF2B5EF4-FFF2-40B4-BE49-F238E27FC236}">
                <a16:creationId xmlns:a16="http://schemas.microsoft.com/office/drawing/2014/main" id="{E691D7BA-A171-8BEB-B2FB-988B55B97A92}"/>
              </a:ext>
            </a:extLst>
          </p:cNvPr>
          <p:cNvSpPr txBox="1"/>
          <p:nvPr/>
        </p:nvSpPr>
        <p:spPr>
          <a:xfrm>
            <a:off x="278509" y="2192971"/>
            <a:ext cx="4474302" cy="369332"/>
          </a:xfrm>
          <a:prstGeom prst="rect">
            <a:avLst/>
          </a:prstGeom>
          <a:noFill/>
        </p:spPr>
        <p:txBody>
          <a:bodyPr wrap="none" rtlCol="0">
            <a:spAutoFit/>
          </a:bodyPr>
          <a:lstStyle/>
          <a:p>
            <a:pPr marL="285750" indent="-285750">
              <a:buFont typeface="Arial" panose="020B0604020202020204" pitchFamily="34" charset="0"/>
              <a:buChar char="•"/>
            </a:pPr>
            <a:r>
              <a:rPr lang="en-US" sz="1800" dirty="0">
                <a:latin typeface="Helvetica" pitchFamily="2" charset="0"/>
              </a:rPr>
              <a:t>Strength of GW signature from the PT</a:t>
            </a:r>
          </a:p>
        </p:txBody>
      </p:sp>
      <p:grpSp>
        <p:nvGrpSpPr>
          <p:cNvPr id="17" name="Group 16">
            <a:extLst>
              <a:ext uri="{FF2B5EF4-FFF2-40B4-BE49-F238E27FC236}">
                <a16:creationId xmlns:a16="http://schemas.microsoft.com/office/drawing/2014/main" id="{1AC00ECB-F265-F83E-557C-5193C72DA783}"/>
              </a:ext>
            </a:extLst>
          </p:cNvPr>
          <p:cNvGrpSpPr/>
          <p:nvPr/>
        </p:nvGrpSpPr>
        <p:grpSpPr>
          <a:xfrm>
            <a:off x="4007064" y="1325672"/>
            <a:ext cx="687283" cy="465874"/>
            <a:chOff x="5067759" y="4211053"/>
            <a:chExt cx="687283" cy="465874"/>
          </a:xfrm>
        </p:grpSpPr>
        <p:sp>
          <p:nvSpPr>
            <p:cNvPr id="18" name="TextBox 17">
              <a:extLst>
                <a:ext uri="{FF2B5EF4-FFF2-40B4-BE49-F238E27FC236}">
                  <a16:creationId xmlns:a16="http://schemas.microsoft.com/office/drawing/2014/main" id="{F808CC7A-2398-1F61-AC28-3B847871DFC7}"/>
                </a:ext>
              </a:extLst>
            </p:cNvPr>
            <p:cNvSpPr txBox="1"/>
            <p:nvPr/>
          </p:nvSpPr>
          <p:spPr>
            <a:xfrm>
              <a:off x="5067759" y="4307595"/>
              <a:ext cx="184731" cy="369332"/>
            </a:xfrm>
            <a:prstGeom prst="rect">
              <a:avLst/>
            </a:prstGeom>
            <a:noFill/>
          </p:spPr>
          <p:txBody>
            <a:bodyPr wrap="none" rtlCol="0">
              <a:spAutoFit/>
            </a:bodyPr>
            <a:lstStyle/>
            <a:p>
              <a:endParaRPr lang="en-US" sz="1800" dirty="0">
                <a:latin typeface="Helvetica" pitchFamily="2" charset="0"/>
              </a:endParaRPr>
            </a:p>
          </p:txBody>
        </p:sp>
        <p:sp>
          <p:nvSpPr>
            <p:cNvPr id="19" name="TextBox 18">
              <a:extLst>
                <a:ext uri="{FF2B5EF4-FFF2-40B4-BE49-F238E27FC236}">
                  <a16:creationId xmlns:a16="http://schemas.microsoft.com/office/drawing/2014/main" id="{A833A875-FBF4-333B-83AA-3435F609CCEF}"/>
                </a:ext>
              </a:extLst>
            </p:cNvPr>
            <p:cNvSpPr txBox="1"/>
            <p:nvPr/>
          </p:nvSpPr>
          <p:spPr>
            <a:xfrm flipV="1">
              <a:off x="5535194" y="4211053"/>
              <a:ext cx="219848" cy="461665"/>
            </a:xfrm>
            <a:prstGeom prst="rect">
              <a:avLst/>
            </a:prstGeom>
            <a:noFill/>
          </p:spPr>
          <p:txBody>
            <a:bodyPr wrap="square" rtlCol="0">
              <a:spAutoFit/>
            </a:bodyPr>
            <a:lstStyle/>
            <a:p>
              <a:r>
                <a:rPr lang="el-GR" dirty="0"/>
                <a:t>.            </a:t>
              </a:r>
              <a:endParaRPr lang="en-US" dirty="0"/>
            </a:p>
          </p:txBody>
        </p:sp>
      </p:grpSp>
      <p:pic>
        <p:nvPicPr>
          <p:cNvPr id="20" name="Picture 19">
            <a:extLst>
              <a:ext uri="{FF2B5EF4-FFF2-40B4-BE49-F238E27FC236}">
                <a16:creationId xmlns:a16="http://schemas.microsoft.com/office/drawing/2014/main" id="{846DEEC2-41BA-ECEC-A6EC-7FA82095008F}"/>
              </a:ext>
            </a:extLst>
          </p:cNvPr>
          <p:cNvPicPr>
            <a:picLocks noChangeAspect="1"/>
          </p:cNvPicPr>
          <p:nvPr/>
        </p:nvPicPr>
        <p:blipFill>
          <a:blip r:embed="rId4"/>
          <a:stretch>
            <a:fillRect/>
          </a:stretch>
        </p:blipFill>
        <p:spPr>
          <a:xfrm>
            <a:off x="1297153" y="2548806"/>
            <a:ext cx="2003352" cy="654321"/>
          </a:xfrm>
          <a:prstGeom prst="rect">
            <a:avLst/>
          </a:prstGeom>
        </p:spPr>
      </p:pic>
      <p:pic>
        <p:nvPicPr>
          <p:cNvPr id="21" name="Picture 20">
            <a:extLst>
              <a:ext uri="{FF2B5EF4-FFF2-40B4-BE49-F238E27FC236}">
                <a16:creationId xmlns:a16="http://schemas.microsoft.com/office/drawing/2014/main" id="{58A8F1BC-BB3F-AAC1-8A73-F75FFD92F00E}"/>
              </a:ext>
            </a:extLst>
          </p:cNvPr>
          <p:cNvPicPr>
            <a:picLocks noChangeAspect="1"/>
          </p:cNvPicPr>
          <p:nvPr/>
        </p:nvPicPr>
        <p:blipFill>
          <a:blip r:embed="rId5"/>
          <a:stretch>
            <a:fillRect/>
          </a:stretch>
        </p:blipFill>
        <p:spPr>
          <a:xfrm>
            <a:off x="318036" y="3671746"/>
            <a:ext cx="4634120" cy="1359342"/>
          </a:xfrm>
          <a:prstGeom prst="rect">
            <a:avLst/>
          </a:prstGeom>
        </p:spPr>
      </p:pic>
      <p:sp>
        <p:nvSpPr>
          <p:cNvPr id="23" name="TextBox 22">
            <a:extLst>
              <a:ext uri="{FF2B5EF4-FFF2-40B4-BE49-F238E27FC236}">
                <a16:creationId xmlns:a16="http://schemas.microsoft.com/office/drawing/2014/main" id="{DE84D00F-F60F-DAB0-0BB5-E3CC850B8C05}"/>
              </a:ext>
            </a:extLst>
          </p:cNvPr>
          <p:cNvSpPr txBox="1"/>
          <p:nvPr/>
        </p:nvSpPr>
        <p:spPr>
          <a:xfrm>
            <a:off x="311493" y="5094310"/>
            <a:ext cx="4572000" cy="923330"/>
          </a:xfrm>
          <a:prstGeom prst="rect">
            <a:avLst/>
          </a:prstGeom>
          <a:noFill/>
        </p:spPr>
        <p:txBody>
          <a:bodyPr wrap="square">
            <a:spAutoFit/>
          </a:bodyPr>
          <a:lstStyle/>
          <a:p>
            <a:r>
              <a:rPr lang="en-US" sz="1800" dirty="0">
                <a:solidFill>
                  <a:srgbClr val="3F3F3F"/>
                </a:solidFill>
                <a:effectLst/>
                <a:latin typeface="Helvetica" pitchFamily="2" charset="0"/>
              </a:rPr>
              <a:t>Peak frequency set by the average bubble separation </a:t>
            </a:r>
            <a:r>
              <a:rPr lang="en-US" sz="1800" dirty="0">
                <a:solidFill>
                  <a:srgbClr val="3F3F3F"/>
                </a:solidFill>
                <a:latin typeface="Helvetica" pitchFamily="2" charset="0"/>
              </a:rPr>
              <a:t> </a:t>
            </a:r>
            <a:r>
              <a:rPr lang="en-US" sz="1800" dirty="0" err="1">
                <a:solidFill>
                  <a:srgbClr val="000000"/>
                </a:solidFill>
                <a:effectLst/>
                <a:latin typeface="CMMI10"/>
              </a:rPr>
              <a:t>f</a:t>
            </a:r>
            <a:r>
              <a:rPr lang="en-US" sz="1800" baseline="-25000" dirty="0" err="1">
                <a:solidFill>
                  <a:srgbClr val="000000"/>
                </a:solidFill>
                <a:effectLst/>
                <a:latin typeface="CMR7"/>
              </a:rPr>
              <a:t>peak</a:t>
            </a:r>
            <a:r>
              <a:rPr lang="en-US" sz="1800" dirty="0">
                <a:solidFill>
                  <a:srgbClr val="000000"/>
                </a:solidFill>
                <a:effectLst/>
                <a:latin typeface="CMSY10"/>
              </a:rPr>
              <a:t> ~ O</a:t>
            </a:r>
            <a:r>
              <a:rPr lang="en-US" sz="1800" dirty="0">
                <a:solidFill>
                  <a:srgbClr val="000000"/>
                </a:solidFill>
                <a:effectLst/>
                <a:latin typeface="CMR10"/>
              </a:rPr>
              <a:t>(</a:t>
            </a:r>
            <a:r>
              <a:rPr lang="el-GR" sz="1800" dirty="0">
                <a:solidFill>
                  <a:srgbClr val="000000"/>
                </a:solidFill>
                <a:effectLst/>
                <a:latin typeface="CMR10"/>
              </a:rPr>
              <a:t>β</a:t>
            </a:r>
            <a:r>
              <a:rPr lang="en-US" sz="1800" dirty="0">
                <a:solidFill>
                  <a:srgbClr val="000000"/>
                </a:solidFill>
                <a:effectLst/>
                <a:latin typeface="CMMI10"/>
              </a:rPr>
              <a:t>/</a:t>
            </a:r>
            <a:r>
              <a:rPr lang="en-US" sz="1800" dirty="0" err="1">
                <a:solidFill>
                  <a:srgbClr val="000000"/>
                </a:solidFill>
                <a:effectLst/>
                <a:latin typeface="CMMI10"/>
              </a:rPr>
              <a:t>v</a:t>
            </a:r>
            <a:r>
              <a:rPr lang="en-US" sz="1800" baseline="-25000" dirty="0" err="1">
                <a:solidFill>
                  <a:srgbClr val="000000"/>
                </a:solidFill>
                <a:effectLst/>
                <a:latin typeface="CMMI7"/>
              </a:rPr>
              <a:t>w</a:t>
            </a:r>
            <a:r>
              <a:rPr lang="en-US" sz="1800" dirty="0">
                <a:solidFill>
                  <a:srgbClr val="000000"/>
                </a:solidFill>
                <a:effectLst/>
                <a:latin typeface="CMR10"/>
              </a:rPr>
              <a:t>) </a:t>
            </a:r>
          </a:p>
          <a:p>
            <a:endParaRPr lang="en-US" sz="1800" dirty="0">
              <a:effectLst/>
            </a:endParaRPr>
          </a:p>
        </p:txBody>
      </p:sp>
      <p:pic>
        <p:nvPicPr>
          <p:cNvPr id="26" name="Picture 25">
            <a:extLst>
              <a:ext uri="{FF2B5EF4-FFF2-40B4-BE49-F238E27FC236}">
                <a16:creationId xmlns:a16="http://schemas.microsoft.com/office/drawing/2014/main" id="{221363E8-1EFB-D310-250B-AB7DBA1A2C04}"/>
              </a:ext>
            </a:extLst>
          </p:cNvPr>
          <p:cNvPicPr>
            <a:picLocks noChangeAspect="1"/>
          </p:cNvPicPr>
          <p:nvPr/>
        </p:nvPicPr>
        <p:blipFill>
          <a:blip r:embed="rId6"/>
          <a:stretch>
            <a:fillRect/>
          </a:stretch>
        </p:blipFill>
        <p:spPr>
          <a:xfrm>
            <a:off x="5203480" y="1791546"/>
            <a:ext cx="3797300" cy="3390900"/>
          </a:xfrm>
          <a:prstGeom prst="rect">
            <a:avLst/>
          </a:prstGeom>
        </p:spPr>
      </p:pic>
      <p:sp>
        <p:nvSpPr>
          <p:cNvPr id="34" name="TextBox 33">
            <a:extLst>
              <a:ext uri="{FF2B5EF4-FFF2-40B4-BE49-F238E27FC236}">
                <a16:creationId xmlns:a16="http://schemas.microsoft.com/office/drawing/2014/main" id="{04EE6565-D78F-9266-905C-F5926853FDDC}"/>
              </a:ext>
            </a:extLst>
          </p:cNvPr>
          <p:cNvSpPr txBox="1"/>
          <p:nvPr/>
        </p:nvSpPr>
        <p:spPr>
          <a:xfrm>
            <a:off x="6042955" y="5164854"/>
            <a:ext cx="2622385" cy="646331"/>
          </a:xfrm>
          <a:prstGeom prst="rect">
            <a:avLst/>
          </a:prstGeom>
          <a:noFill/>
        </p:spPr>
        <p:txBody>
          <a:bodyPr wrap="none" rtlCol="0">
            <a:spAutoFit/>
          </a:bodyPr>
          <a:lstStyle/>
          <a:p>
            <a:r>
              <a:rPr lang="en-US" sz="1800" dirty="0"/>
              <a:t>subsonic velocity: </a:t>
            </a:r>
            <a:r>
              <a:rPr lang="en-US" sz="1800" dirty="0" err="1">
                <a:effectLst/>
                <a:latin typeface="CMR10"/>
              </a:rPr>
              <a:t>v</a:t>
            </a:r>
            <a:r>
              <a:rPr lang="en-US" sz="1800" baseline="-25000" dirty="0" err="1">
                <a:effectLst/>
                <a:latin typeface="CMR10"/>
              </a:rPr>
              <a:t>w</a:t>
            </a:r>
            <a:r>
              <a:rPr lang="en-US" sz="1800" dirty="0">
                <a:effectLst/>
                <a:latin typeface="CMR10"/>
              </a:rPr>
              <a:t> = 0.5</a:t>
            </a:r>
          </a:p>
          <a:p>
            <a:r>
              <a:rPr lang="en-US" sz="1800" dirty="0">
                <a:latin typeface="CMR10"/>
              </a:rPr>
              <a:t>T* = T</a:t>
            </a:r>
            <a:r>
              <a:rPr lang="en-US" sz="1800" baseline="-25000" dirty="0">
                <a:latin typeface="CMR10"/>
              </a:rPr>
              <a:t>n</a:t>
            </a:r>
            <a:r>
              <a:rPr lang="en-US" sz="1800" dirty="0">
                <a:latin typeface="CMR10"/>
              </a:rPr>
              <a:t> ~ 50 -100 GeV</a:t>
            </a:r>
            <a:endParaRPr lang="en-US" sz="1800" dirty="0"/>
          </a:p>
        </p:txBody>
      </p:sp>
      <p:sp>
        <p:nvSpPr>
          <p:cNvPr id="37" name="TextBox 36">
            <a:extLst>
              <a:ext uri="{FF2B5EF4-FFF2-40B4-BE49-F238E27FC236}">
                <a16:creationId xmlns:a16="http://schemas.microsoft.com/office/drawing/2014/main" id="{D77A4C5A-566A-35BE-AB25-33848CDB0F5D}"/>
              </a:ext>
            </a:extLst>
          </p:cNvPr>
          <p:cNvSpPr txBox="1"/>
          <p:nvPr/>
        </p:nvSpPr>
        <p:spPr>
          <a:xfrm>
            <a:off x="294607" y="3297596"/>
            <a:ext cx="4572000" cy="369332"/>
          </a:xfrm>
          <a:prstGeom prst="rect">
            <a:avLst/>
          </a:prstGeom>
          <a:noFill/>
        </p:spPr>
        <p:txBody>
          <a:bodyPr wrap="square">
            <a:spAutoFit/>
          </a:bodyPr>
          <a:lstStyle/>
          <a:p>
            <a:r>
              <a:rPr lang="en-US" sz="1800" dirty="0">
                <a:solidFill>
                  <a:srgbClr val="3F3F3F"/>
                </a:solidFill>
                <a:latin typeface="Helvetica" pitchFamily="2" charset="0"/>
              </a:rPr>
              <a:t>F</a:t>
            </a:r>
            <a:r>
              <a:rPr lang="en-US" sz="1800" dirty="0">
                <a:solidFill>
                  <a:srgbClr val="3F3F3F"/>
                </a:solidFill>
                <a:effectLst/>
                <a:latin typeface="Helvetica" pitchFamily="2" charset="0"/>
              </a:rPr>
              <a:t>itted from numerical simulations </a:t>
            </a:r>
            <a:endParaRPr lang="en-US" sz="1800" dirty="0">
              <a:effectLst/>
              <a:latin typeface="Helvetica" pitchFamily="2" charset="0"/>
            </a:endParaRPr>
          </a:p>
        </p:txBody>
      </p:sp>
      <p:sp>
        <p:nvSpPr>
          <p:cNvPr id="38" name="TextBox 37">
            <a:extLst>
              <a:ext uri="{FF2B5EF4-FFF2-40B4-BE49-F238E27FC236}">
                <a16:creationId xmlns:a16="http://schemas.microsoft.com/office/drawing/2014/main" id="{F4C80DC7-8B55-675F-E696-6D72162B38C6}"/>
              </a:ext>
            </a:extLst>
          </p:cNvPr>
          <p:cNvSpPr txBox="1"/>
          <p:nvPr/>
        </p:nvSpPr>
        <p:spPr>
          <a:xfrm>
            <a:off x="6716007" y="1627698"/>
            <a:ext cx="2072846" cy="307777"/>
          </a:xfrm>
          <a:prstGeom prst="rect">
            <a:avLst/>
          </a:prstGeom>
          <a:noFill/>
        </p:spPr>
        <p:txBody>
          <a:bodyPr wrap="square">
            <a:spAutoFit/>
          </a:bodyPr>
          <a:lstStyle/>
          <a:p>
            <a:r>
              <a:rPr lang="en-US" sz="1400" dirty="0">
                <a:solidFill>
                  <a:schemeClr val="tx1">
                    <a:lumMod val="75000"/>
                  </a:schemeClr>
                </a:solidFill>
              </a:rPr>
              <a:t>M.C, Z. Liu, Y. Wang, ‘19</a:t>
            </a:r>
          </a:p>
        </p:txBody>
      </p:sp>
      <p:sp>
        <p:nvSpPr>
          <p:cNvPr id="3" name="Date Placeholder 2">
            <a:extLst>
              <a:ext uri="{FF2B5EF4-FFF2-40B4-BE49-F238E27FC236}">
                <a16:creationId xmlns:a16="http://schemas.microsoft.com/office/drawing/2014/main" id="{53B6762B-BF63-47B7-BDE0-9FF4755BC968}"/>
              </a:ext>
            </a:extLst>
          </p:cNvPr>
          <p:cNvSpPr>
            <a:spLocks noGrp="1"/>
          </p:cNvSpPr>
          <p:nvPr>
            <p:ph type="dt" sz="half" idx="10"/>
          </p:nvPr>
        </p:nvSpPr>
        <p:spPr/>
        <p:txBody>
          <a:bodyPr/>
          <a:lstStyle/>
          <a:p>
            <a:pPr>
              <a:defRPr/>
            </a:pPr>
            <a:r>
              <a:rPr lang="en-US"/>
              <a:t>05/10/2024</a:t>
            </a:r>
          </a:p>
        </p:txBody>
      </p:sp>
      <p:sp>
        <p:nvSpPr>
          <p:cNvPr id="5" name="TextBox 4">
            <a:extLst>
              <a:ext uri="{FF2B5EF4-FFF2-40B4-BE49-F238E27FC236}">
                <a16:creationId xmlns:a16="http://schemas.microsoft.com/office/drawing/2014/main" id="{B4EA93D9-824A-B4B6-3B93-A525F3DE7A2C}"/>
              </a:ext>
            </a:extLst>
          </p:cNvPr>
          <p:cNvSpPr txBox="1"/>
          <p:nvPr/>
        </p:nvSpPr>
        <p:spPr>
          <a:xfrm>
            <a:off x="318036" y="5917739"/>
            <a:ext cx="8354146" cy="369332"/>
          </a:xfrm>
          <a:prstGeom prst="rect">
            <a:avLst/>
          </a:prstGeom>
          <a:noFill/>
        </p:spPr>
        <p:txBody>
          <a:bodyPr wrap="none" rtlCol="0">
            <a:spAutoFit/>
          </a:bodyPr>
          <a:lstStyle/>
          <a:p>
            <a:r>
              <a:rPr lang="en-US" sz="1800" dirty="0">
                <a:solidFill>
                  <a:srgbClr val="C00000"/>
                </a:solidFill>
                <a:latin typeface="Helvetica" pitchFamily="2" charset="0"/>
              </a:rPr>
              <a:t>More to come on bubble and GW dynamics: M.C., A. Ireland, T. </a:t>
            </a:r>
            <a:r>
              <a:rPr lang="en-US" sz="1800" dirty="0" err="1">
                <a:solidFill>
                  <a:srgbClr val="C00000"/>
                </a:solidFill>
                <a:latin typeface="Helvetica" pitchFamily="2" charset="0"/>
              </a:rPr>
              <a:t>Ou</a:t>
            </a:r>
            <a:r>
              <a:rPr lang="en-US" sz="1800" dirty="0">
                <a:solidFill>
                  <a:srgbClr val="C00000"/>
                </a:solidFill>
                <a:latin typeface="Helvetica" pitchFamily="2" charset="0"/>
              </a:rPr>
              <a:t> , Isaac Wang</a:t>
            </a:r>
            <a:endParaRPr lang="en-US" sz="1600" dirty="0">
              <a:solidFill>
                <a:srgbClr val="C00000"/>
              </a:solidFill>
              <a:latin typeface="Helvetica" pitchFamily="2" charset="0"/>
            </a:endParaRPr>
          </a:p>
        </p:txBody>
      </p:sp>
      <p:sp>
        <p:nvSpPr>
          <p:cNvPr id="2" name="Slide Number Placeholder 1">
            <a:extLst>
              <a:ext uri="{FF2B5EF4-FFF2-40B4-BE49-F238E27FC236}">
                <a16:creationId xmlns:a16="http://schemas.microsoft.com/office/drawing/2014/main" id="{DB8A8369-4C2C-E7A4-E6E1-58924165BB48}"/>
              </a:ext>
            </a:extLst>
          </p:cNvPr>
          <p:cNvSpPr>
            <a:spLocks noGrp="1"/>
          </p:cNvSpPr>
          <p:nvPr>
            <p:ph type="sldNum" sz="quarter" idx="12"/>
          </p:nvPr>
        </p:nvSpPr>
        <p:spPr/>
        <p:txBody>
          <a:bodyPr/>
          <a:lstStyle/>
          <a:p>
            <a:pPr>
              <a:defRPr/>
            </a:pPr>
            <a:fld id="{666F6DD0-6B70-D447-A3E8-CD6516C88934}" type="slidenum">
              <a:rPr lang="en-US" smtClean="0"/>
              <a:pPr>
                <a:defRPr/>
              </a:pPr>
              <a:t>19</a:t>
            </a:fld>
            <a:endParaRPr lang="en-US"/>
          </a:p>
        </p:txBody>
      </p:sp>
      <p:sp>
        <p:nvSpPr>
          <p:cNvPr id="11" name="Footer Placeholder 10">
            <a:extLst>
              <a:ext uri="{FF2B5EF4-FFF2-40B4-BE49-F238E27FC236}">
                <a16:creationId xmlns:a16="http://schemas.microsoft.com/office/drawing/2014/main" id="{720FF7A1-6045-636D-0872-251187E66082}"/>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14544031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4FF8AF5-98AB-E84A-8A4A-E88C4081FE59}"/>
              </a:ext>
            </a:extLst>
          </p:cNvPr>
          <p:cNvPicPr>
            <a:picLocks noChangeAspect="1"/>
          </p:cNvPicPr>
          <p:nvPr/>
        </p:nvPicPr>
        <p:blipFill>
          <a:blip r:embed="rId3"/>
          <a:stretch>
            <a:fillRect/>
          </a:stretch>
        </p:blipFill>
        <p:spPr>
          <a:xfrm>
            <a:off x="228600" y="6188009"/>
            <a:ext cx="1918959" cy="566327"/>
          </a:xfrm>
          <a:prstGeom prst="rect">
            <a:avLst/>
          </a:prstGeom>
        </p:spPr>
      </p:pic>
      <p:sp>
        <p:nvSpPr>
          <p:cNvPr id="4" name="TextBox 3">
            <a:extLst>
              <a:ext uri="{FF2B5EF4-FFF2-40B4-BE49-F238E27FC236}">
                <a16:creationId xmlns:a16="http://schemas.microsoft.com/office/drawing/2014/main" id="{9C18FE14-742E-8A46-A485-2B10B9A38370}"/>
              </a:ext>
            </a:extLst>
          </p:cNvPr>
          <p:cNvSpPr txBox="1"/>
          <p:nvPr/>
        </p:nvSpPr>
        <p:spPr>
          <a:xfrm flipV="1">
            <a:off x="2147559" y="6425453"/>
            <a:ext cx="5437464" cy="45719"/>
          </a:xfrm>
          <a:prstGeom prst="rect">
            <a:avLst/>
          </a:prstGeom>
          <a:solidFill>
            <a:srgbClr val="800000"/>
          </a:solidFill>
        </p:spPr>
        <p:txBody>
          <a:bodyPr wrap="square" rtlCol="0">
            <a:spAutoFit/>
          </a:bodyPr>
          <a:lstStyle/>
          <a:p>
            <a:pPr algn="ctr"/>
            <a:endParaRPr lang="en-US" sz="2000" b="1" dirty="0">
              <a:solidFill>
                <a:schemeClr val="bg1"/>
              </a:solidFill>
              <a:cs typeface="Arial Black"/>
            </a:endParaRPr>
          </a:p>
        </p:txBody>
      </p:sp>
      <p:sp>
        <p:nvSpPr>
          <p:cNvPr id="2" name="Date Placeholder 1">
            <a:extLst>
              <a:ext uri="{FF2B5EF4-FFF2-40B4-BE49-F238E27FC236}">
                <a16:creationId xmlns:a16="http://schemas.microsoft.com/office/drawing/2014/main" id="{0F2E6E2E-7563-AC47-AB0D-4C395F1B2C8D}"/>
              </a:ext>
            </a:extLst>
          </p:cNvPr>
          <p:cNvSpPr>
            <a:spLocks noGrp="1"/>
          </p:cNvSpPr>
          <p:nvPr>
            <p:ph type="dt" sz="half" idx="10"/>
          </p:nvPr>
        </p:nvSpPr>
        <p:spPr/>
        <p:txBody>
          <a:bodyPr/>
          <a:lstStyle/>
          <a:p>
            <a:pPr>
              <a:defRPr/>
            </a:pPr>
            <a:r>
              <a:rPr lang="en-US"/>
              <a:t>05/10/2024</a:t>
            </a:r>
          </a:p>
        </p:txBody>
      </p:sp>
      <p:sp>
        <p:nvSpPr>
          <p:cNvPr id="8" name="Footer Placeholder 5">
            <a:extLst>
              <a:ext uri="{FF2B5EF4-FFF2-40B4-BE49-F238E27FC236}">
                <a16:creationId xmlns:a16="http://schemas.microsoft.com/office/drawing/2014/main" id="{1D5DBCC3-D56F-7445-B3B0-2FDD38592B0F}"/>
              </a:ext>
            </a:extLst>
          </p:cNvPr>
          <p:cNvSpPr txBox="1">
            <a:spLocks/>
          </p:cNvSpPr>
          <p:nvPr/>
        </p:nvSpPr>
        <p:spPr>
          <a:xfrm>
            <a:off x="2196177" y="6515100"/>
            <a:ext cx="5373688" cy="241300"/>
          </a:xfrm>
          <a:prstGeom prst="rect">
            <a:avLst/>
          </a:prstGeom>
        </p:spPr>
        <p:txBody>
          <a:bodyPr lIns="0" tIns="0" rIns="0" bIns="0" anchor="t" anchorCtr="0"/>
          <a:lstStyle>
            <a:defPPr>
              <a:defRPr lang="en-US"/>
            </a:defPPr>
            <a:lvl1pPr marL="0" algn="l" defTabSz="457200" rtl="0" fontAlgn="base">
              <a:spcBef>
                <a:spcPct val="0"/>
              </a:spcBef>
              <a:spcAft>
                <a:spcPct val="0"/>
              </a:spcAft>
              <a:defRPr sz="900" kern="1200">
                <a:solidFill>
                  <a:srgbClr val="003087"/>
                </a:solidFill>
                <a:latin typeface="Helvetica"/>
                <a:ea typeface="ＭＳ Ｐゴシック"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sz="2400" kern="1200">
                <a:solidFill>
                  <a:schemeClr val="tx1"/>
                </a:solidFill>
                <a:latin typeface="Calibri" charset="0"/>
                <a:ea typeface="ＭＳ Ｐゴシック" charset="0"/>
                <a:cs typeface="ＭＳ Ｐゴシック" charset="0"/>
              </a:defRPr>
            </a:lvl5pPr>
            <a:lvl6pPr marL="2286000" algn="l" defTabSz="457200" rtl="0" eaLnBrk="1" latinLnBrk="0" hangingPunct="1">
              <a:defRPr sz="2400" kern="1200">
                <a:solidFill>
                  <a:schemeClr val="tx1"/>
                </a:solidFill>
                <a:latin typeface="Calibri" charset="0"/>
                <a:ea typeface="ＭＳ Ｐゴシック" charset="0"/>
                <a:cs typeface="ＭＳ Ｐゴシック" charset="0"/>
              </a:defRPr>
            </a:lvl6pPr>
            <a:lvl7pPr marL="2743200" algn="l" defTabSz="457200" rtl="0" eaLnBrk="1" latinLnBrk="0" hangingPunct="1">
              <a:defRPr sz="2400" kern="1200">
                <a:solidFill>
                  <a:schemeClr val="tx1"/>
                </a:solidFill>
                <a:latin typeface="Calibri" charset="0"/>
                <a:ea typeface="ＭＳ Ｐゴシック" charset="0"/>
                <a:cs typeface="ＭＳ Ｐゴシック" charset="0"/>
              </a:defRPr>
            </a:lvl7pPr>
            <a:lvl8pPr marL="3200400" algn="l" defTabSz="457200" rtl="0" eaLnBrk="1" latinLnBrk="0" hangingPunct="1">
              <a:defRPr sz="2400" kern="1200">
                <a:solidFill>
                  <a:schemeClr val="tx1"/>
                </a:solidFill>
                <a:latin typeface="Calibri" charset="0"/>
                <a:ea typeface="ＭＳ Ｐゴシック" charset="0"/>
                <a:cs typeface="ＭＳ Ｐゴシック" charset="0"/>
              </a:defRPr>
            </a:lvl8pPr>
            <a:lvl9pPr marL="3657600" algn="l" defTabSz="457200" rtl="0" eaLnBrk="1" latinLnBrk="0" hangingPunct="1">
              <a:defRPr sz="2400" kern="1200">
                <a:solidFill>
                  <a:schemeClr val="tx1"/>
                </a:solidFill>
                <a:latin typeface="Calibri" charset="0"/>
                <a:ea typeface="ＭＳ Ｐゴシック" charset="0"/>
                <a:cs typeface="ＭＳ Ｐゴシック" charset="0"/>
              </a:defRPr>
            </a:lvl9pPr>
          </a:lstStyle>
          <a:p>
            <a:pPr>
              <a:defRPr/>
            </a:pPr>
            <a:r>
              <a:rPr lang="en-US" dirty="0"/>
              <a:t>Marcela Carena | New Opportunities for Electroweak Baryogenesis</a:t>
            </a:r>
            <a:endParaRPr lang="en-US" b="1" dirty="0"/>
          </a:p>
        </p:txBody>
      </p:sp>
      <p:sp>
        <p:nvSpPr>
          <p:cNvPr id="13" name="TextBox 12">
            <a:extLst>
              <a:ext uri="{FF2B5EF4-FFF2-40B4-BE49-F238E27FC236}">
                <a16:creationId xmlns:a16="http://schemas.microsoft.com/office/drawing/2014/main" id="{E60162FA-C3F3-1C45-8681-38F68BCCEEDD}"/>
              </a:ext>
            </a:extLst>
          </p:cNvPr>
          <p:cNvSpPr txBox="1"/>
          <p:nvPr/>
        </p:nvSpPr>
        <p:spPr>
          <a:xfrm>
            <a:off x="1084507" y="2093844"/>
            <a:ext cx="6974986" cy="2062103"/>
          </a:xfrm>
          <a:prstGeom prst="rect">
            <a:avLst/>
          </a:prstGeom>
          <a:noFill/>
        </p:spPr>
        <p:txBody>
          <a:bodyPr wrap="none" rtlCol="0">
            <a:spAutoFit/>
          </a:bodyPr>
          <a:lstStyle/>
          <a:p>
            <a:pPr algn="ctr"/>
            <a:r>
              <a:rPr lang="en-US" sz="3200" dirty="0">
                <a:latin typeface="Helvetica" pitchFamily="2" charset="0"/>
              </a:rPr>
              <a:t>Baryogenesis with Dark CP Violation:</a:t>
            </a:r>
          </a:p>
          <a:p>
            <a:pPr algn="ctr"/>
            <a:endParaRPr lang="en-US" sz="3200" dirty="0">
              <a:latin typeface="Helvetica" pitchFamily="2" charset="0"/>
            </a:endParaRPr>
          </a:p>
          <a:p>
            <a:pPr algn="ctr"/>
            <a:r>
              <a:rPr lang="en-US" sz="3200" dirty="0">
                <a:latin typeface="Helvetica" pitchFamily="2" charset="0"/>
              </a:rPr>
              <a:t>A model with gauged lepton number</a:t>
            </a:r>
          </a:p>
          <a:p>
            <a:pPr algn="ctr"/>
            <a:endParaRPr lang="en-US" sz="3200" dirty="0">
              <a:latin typeface="Helvetica" pitchFamily="2" charset="0"/>
            </a:endParaRPr>
          </a:p>
        </p:txBody>
      </p:sp>
      <p:sp>
        <p:nvSpPr>
          <p:cNvPr id="5" name="Slide Number Placeholder 4">
            <a:extLst>
              <a:ext uri="{FF2B5EF4-FFF2-40B4-BE49-F238E27FC236}">
                <a16:creationId xmlns:a16="http://schemas.microsoft.com/office/drawing/2014/main" id="{5F014824-AEB0-3889-E8CC-B57C648A5E1B}"/>
              </a:ext>
            </a:extLst>
          </p:cNvPr>
          <p:cNvSpPr>
            <a:spLocks noGrp="1"/>
          </p:cNvSpPr>
          <p:nvPr>
            <p:ph type="sldNum" sz="quarter" idx="12"/>
          </p:nvPr>
        </p:nvSpPr>
        <p:spPr/>
        <p:txBody>
          <a:bodyPr/>
          <a:lstStyle/>
          <a:p>
            <a:pPr>
              <a:defRPr/>
            </a:pPr>
            <a:fld id="{666F6DD0-6B70-D447-A3E8-CD6516C88934}" type="slidenum">
              <a:rPr lang="en-US" smtClean="0"/>
              <a:pPr>
                <a:defRPr/>
              </a:pPr>
              <a:t>20</a:t>
            </a:fld>
            <a:endParaRPr lang="en-US"/>
          </a:p>
        </p:txBody>
      </p:sp>
      <p:sp>
        <p:nvSpPr>
          <p:cNvPr id="10" name="Footer Placeholder 9">
            <a:extLst>
              <a:ext uri="{FF2B5EF4-FFF2-40B4-BE49-F238E27FC236}">
                <a16:creationId xmlns:a16="http://schemas.microsoft.com/office/drawing/2014/main" id="{0D848F50-8097-FA30-B3B7-8AC95C09539F}"/>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5299883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F693E10-4DCE-CE47-BB89-F5C479F56CF3}"/>
              </a:ext>
            </a:extLst>
          </p:cNvPr>
          <p:cNvPicPr>
            <a:picLocks noChangeAspect="1"/>
          </p:cNvPicPr>
          <p:nvPr/>
        </p:nvPicPr>
        <p:blipFill>
          <a:blip r:embed="rId3"/>
          <a:stretch>
            <a:fillRect/>
          </a:stretch>
        </p:blipFill>
        <p:spPr>
          <a:xfrm>
            <a:off x="298258" y="2157855"/>
            <a:ext cx="1990756" cy="1515729"/>
          </a:xfrm>
          <a:prstGeom prst="rect">
            <a:avLst/>
          </a:prstGeom>
        </p:spPr>
      </p:pic>
      <p:sp>
        <p:nvSpPr>
          <p:cNvPr id="2" name="Title 1">
            <a:extLst>
              <a:ext uri="{FF2B5EF4-FFF2-40B4-BE49-F238E27FC236}">
                <a16:creationId xmlns:a16="http://schemas.microsoft.com/office/drawing/2014/main" id="{6DE9E067-850F-AA4D-A844-A0D2F5EC3206}"/>
              </a:ext>
            </a:extLst>
          </p:cNvPr>
          <p:cNvSpPr>
            <a:spLocks noGrp="1"/>
          </p:cNvSpPr>
          <p:nvPr>
            <p:ph type="title"/>
          </p:nvPr>
        </p:nvSpPr>
        <p:spPr>
          <a:xfrm>
            <a:off x="113402" y="164727"/>
            <a:ext cx="9034540" cy="571500"/>
          </a:xfrm>
        </p:spPr>
        <p:txBody>
          <a:bodyPr/>
          <a:lstStyle/>
          <a:p>
            <a:r>
              <a:rPr lang="en-US" sz="2800" dirty="0">
                <a:latin typeface="Helvetica" pitchFamily="2" charset="0"/>
              </a:rPr>
              <a:t> </a:t>
            </a:r>
            <a:r>
              <a:rPr lang="en-US" sz="2400" b="0" dirty="0">
                <a:latin typeface="Helvetica" pitchFamily="2" charset="0"/>
              </a:rPr>
              <a:t>A new force in nature to transmit CP violation from a dark sector</a:t>
            </a:r>
            <a:endParaRPr lang="en-US" sz="2400" b="0" dirty="0">
              <a:solidFill>
                <a:schemeClr val="tx1"/>
              </a:solidFill>
            </a:endParaRPr>
          </a:p>
        </p:txBody>
      </p:sp>
      <p:sp>
        <p:nvSpPr>
          <p:cNvPr id="5" name="TextBox 4">
            <a:extLst>
              <a:ext uri="{FF2B5EF4-FFF2-40B4-BE49-F238E27FC236}">
                <a16:creationId xmlns:a16="http://schemas.microsoft.com/office/drawing/2014/main" id="{EC39E597-926C-D645-95EF-AF5FB8F860D4}"/>
              </a:ext>
            </a:extLst>
          </p:cNvPr>
          <p:cNvSpPr txBox="1"/>
          <p:nvPr/>
        </p:nvSpPr>
        <p:spPr>
          <a:xfrm>
            <a:off x="223157" y="825470"/>
            <a:ext cx="8908392" cy="723275"/>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1800" dirty="0">
                <a:latin typeface="Helvetica" pitchFamily="2" charset="0"/>
              </a:rPr>
              <a:t>Electroweak Baryogenesis demands new, sizeable CPV sources </a:t>
            </a:r>
          </a:p>
          <a:p>
            <a:pPr marL="285750" indent="-285750">
              <a:spcBef>
                <a:spcPts val="600"/>
              </a:spcBef>
              <a:buFont typeface="Arial" panose="020B0604020202020204" pitchFamily="34" charset="0"/>
              <a:buChar char="•"/>
            </a:pPr>
            <a:r>
              <a:rPr lang="en-US" sz="1800" dirty="0">
                <a:latin typeface="Helvetica" pitchFamily="2" charset="0"/>
              </a:rPr>
              <a:t>Electric Dipole Moment (EDM) experiments set constrains on new sources of CVP</a:t>
            </a:r>
          </a:p>
        </p:txBody>
      </p:sp>
      <p:sp>
        <p:nvSpPr>
          <p:cNvPr id="28" name="Rectangle 27">
            <a:extLst>
              <a:ext uri="{FF2B5EF4-FFF2-40B4-BE49-F238E27FC236}">
                <a16:creationId xmlns:a16="http://schemas.microsoft.com/office/drawing/2014/main" id="{1D079A47-7D6B-004A-9ACC-298959138D17}"/>
              </a:ext>
            </a:extLst>
          </p:cNvPr>
          <p:cNvSpPr/>
          <p:nvPr/>
        </p:nvSpPr>
        <p:spPr>
          <a:xfrm>
            <a:off x="1686211" y="5532167"/>
            <a:ext cx="1285590" cy="523220"/>
          </a:xfrm>
          <a:prstGeom prst="rect">
            <a:avLst/>
          </a:prstGeom>
        </p:spPr>
        <p:txBody>
          <a:bodyPr wrap="square">
            <a:spAutoFit/>
          </a:bodyPr>
          <a:lstStyle/>
          <a:p>
            <a:r>
              <a:rPr lang="en-US" sz="1400">
                <a:solidFill>
                  <a:schemeClr val="bg2"/>
                </a:solidFill>
                <a:latin typeface="+mn-lt"/>
              </a:rPr>
              <a:t>Z</a:t>
            </a:r>
            <a:r>
              <a:rPr lang="en-US" sz="1400" baseline="-25000">
                <a:solidFill>
                  <a:schemeClr val="bg2"/>
                </a:solidFill>
                <a:latin typeface="+mn-lt"/>
              </a:rPr>
              <a:t>2 </a:t>
            </a:r>
            <a:r>
              <a:rPr lang="en-US" sz="1400">
                <a:solidFill>
                  <a:schemeClr val="bg2"/>
                </a:solidFill>
                <a:latin typeface="+mn-lt"/>
              </a:rPr>
              <a:t>and EW Restoration</a:t>
            </a:r>
          </a:p>
        </p:txBody>
      </p:sp>
      <p:sp>
        <p:nvSpPr>
          <p:cNvPr id="3" name="Rectangle 2">
            <a:extLst>
              <a:ext uri="{FF2B5EF4-FFF2-40B4-BE49-F238E27FC236}">
                <a16:creationId xmlns:a16="http://schemas.microsoft.com/office/drawing/2014/main" id="{AEB072B1-0C02-DE42-888A-9DB954974EA3}"/>
              </a:ext>
            </a:extLst>
          </p:cNvPr>
          <p:cNvSpPr/>
          <p:nvPr/>
        </p:nvSpPr>
        <p:spPr>
          <a:xfrm>
            <a:off x="177638" y="1619596"/>
            <a:ext cx="6849952" cy="461665"/>
          </a:xfrm>
          <a:prstGeom prst="rect">
            <a:avLst/>
          </a:prstGeom>
        </p:spPr>
        <p:txBody>
          <a:bodyPr wrap="none">
            <a:spAutoFit/>
          </a:bodyPr>
          <a:lstStyle/>
          <a:p>
            <a:r>
              <a:rPr lang="en-US" sz="1800" dirty="0">
                <a:solidFill>
                  <a:srgbClr val="C00000"/>
                </a:solidFill>
                <a:latin typeface="Helvetica" pitchFamily="2" charset="0"/>
              </a:rPr>
              <a:t>Electron EDM and the latest ACME/JILA experiment results </a:t>
            </a:r>
            <a:r>
              <a:rPr lang="en-US" sz="1800" dirty="0">
                <a:solidFill>
                  <a:srgbClr val="C00000"/>
                </a:solidFill>
                <a:latin typeface="Helvetica" pitchFamily="2" charset="0"/>
                <a:sym typeface="Wingdings" pitchFamily="2" charset="2"/>
              </a:rPr>
              <a:t></a:t>
            </a:r>
            <a:r>
              <a:rPr lang="en-US" b="1" dirty="0">
                <a:solidFill>
                  <a:schemeClr val="bg2">
                    <a:lumMod val="25000"/>
                    <a:lumOff val="75000"/>
                  </a:schemeClr>
                </a:solidFill>
                <a:latin typeface="Calibri" panose="020F0502020204030204" pitchFamily="34" charset="0"/>
              </a:rPr>
              <a:t>II </a:t>
            </a:r>
            <a:endParaRPr lang="en-US" dirty="0">
              <a:solidFill>
                <a:schemeClr val="bg2">
                  <a:lumMod val="25000"/>
                  <a:lumOff val="75000"/>
                </a:schemeClr>
              </a:solidFill>
              <a:effectLst/>
            </a:endParaRPr>
          </a:p>
        </p:txBody>
      </p:sp>
      <p:pic>
        <p:nvPicPr>
          <p:cNvPr id="6" name="Picture 5">
            <a:extLst>
              <a:ext uri="{FF2B5EF4-FFF2-40B4-BE49-F238E27FC236}">
                <a16:creationId xmlns:a16="http://schemas.microsoft.com/office/drawing/2014/main" id="{269EBF46-72F3-F541-AF03-FBFA17842988}"/>
              </a:ext>
            </a:extLst>
          </p:cNvPr>
          <p:cNvPicPr>
            <a:picLocks noChangeAspect="1"/>
          </p:cNvPicPr>
          <p:nvPr/>
        </p:nvPicPr>
        <p:blipFill>
          <a:blip r:embed="rId4"/>
          <a:stretch>
            <a:fillRect/>
          </a:stretch>
        </p:blipFill>
        <p:spPr>
          <a:xfrm>
            <a:off x="2517355" y="2843335"/>
            <a:ext cx="3776740" cy="604961"/>
          </a:xfrm>
          <a:prstGeom prst="rect">
            <a:avLst/>
          </a:prstGeom>
        </p:spPr>
      </p:pic>
      <p:sp>
        <p:nvSpPr>
          <p:cNvPr id="7" name="TextBox 6">
            <a:extLst>
              <a:ext uri="{FF2B5EF4-FFF2-40B4-BE49-F238E27FC236}">
                <a16:creationId xmlns:a16="http://schemas.microsoft.com/office/drawing/2014/main" id="{482FD842-9BB2-074D-A1A5-4717C67DE46F}"/>
              </a:ext>
            </a:extLst>
          </p:cNvPr>
          <p:cNvSpPr txBox="1"/>
          <p:nvPr/>
        </p:nvSpPr>
        <p:spPr>
          <a:xfrm>
            <a:off x="2365058" y="2334191"/>
            <a:ext cx="1994970" cy="400110"/>
          </a:xfrm>
          <a:prstGeom prst="rect">
            <a:avLst/>
          </a:prstGeom>
          <a:noFill/>
        </p:spPr>
        <p:txBody>
          <a:bodyPr wrap="none" rtlCol="0">
            <a:spAutoFit/>
          </a:bodyPr>
          <a:lstStyle/>
          <a:p>
            <a:r>
              <a:rPr lang="en-US" sz="2000" dirty="0"/>
              <a:t> Weak scale CPV: </a:t>
            </a:r>
          </a:p>
        </p:txBody>
      </p:sp>
      <p:sp>
        <p:nvSpPr>
          <p:cNvPr id="12" name="TextBox 11">
            <a:extLst>
              <a:ext uri="{FF2B5EF4-FFF2-40B4-BE49-F238E27FC236}">
                <a16:creationId xmlns:a16="http://schemas.microsoft.com/office/drawing/2014/main" id="{B4D3AB67-F4BE-7842-9A00-0005EFB14B42}"/>
              </a:ext>
            </a:extLst>
          </p:cNvPr>
          <p:cNvSpPr txBox="1"/>
          <p:nvPr/>
        </p:nvSpPr>
        <p:spPr>
          <a:xfrm>
            <a:off x="177637" y="3795747"/>
            <a:ext cx="8364783" cy="369332"/>
          </a:xfrm>
          <a:prstGeom prst="rect">
            <a:avLst/>
          </a:prstGeom>
          <a:noFill/>
        </p:spPr>
        <p:txBody>
          <a:bodyPr wrap="square" rtlCol="0">
            <a:spAutoFit/>
          </a:bodyPr>
          <a:lstStyle/>
          <a:p>
            <a:r>
              <a:rPr lang="en-US" sz="1800" dirty="0">
                <a:solidFill>
                  <a:srgbClr val="C00000"/>
                </a:solidFill>
                <a:latin typeface="Helvetica" pitchFamily="2" charset="0"/>
              </a:rPr>
              <a:t>Problem: most models of electroweak baryogenesis require sin</a:t>
            </a:r>
            <a:r>
              <a:rPr lang="el-GR" sz="1800" dirty="0">
                <a:solidFill>
                  <a:srgbClr val="C00000"/>
                </a:solidFill>
                <a:latin typeface="Helvetica" pitchFamily="2" charset="0"/>
              </a:rPr>
              <a:t>θ</a:t>
            </a:r>
            <a:r>
              <a:rPr lang="en-US" sz="1800" baseline="-25000" dirty="0">
                <a:solidFill>
                  <a:srgbClr val="C00000"/>
                </a:solidFill>
                <a:latin typeface="Helvetica" pitchFamily="2" charset="0"/>
              </a:rPr>
              <a:t>CPV</a:t>
            </a:r>
            <a:r>
              <a:rPr lang="en-US" sz="1800" dirty="0">
                <a:solidFill>
                  <a:srgbClr val="C00000"/>
                </a:solidFill>
                <a:latin typeface="Helvetica" pitchFamily="2" charset="0"/>
              </a:rPr>
              <a:t> ≥ 10</a:t>
            </a:r>
            <a:r>
              <a:rPr lang="en-US" sz="1800" baseline="30000" dirty="0">
                <a:solidFill>
                  <a:srgbClr val="C00000"/>
                </a:solidFill>
                <a:latin typeface="Helvetica" pitchFamily="2" charset="0"/>
              </a:rPr>
              <a:t>-2</a:t>
            </a:r>
          </a:p>
        </p:txBody>
      </p:sp>
      <p:sp>
        <p:nvSpPr>
          <p:cNvPr id="9" name="Date Placeholder 8">
            <a:extLst>
              <a:ext uri="{FF2B5EF4-FFF2-40B4-BE49-F238E27FC236}">
                <a16:creationId xmlns:a16="http://schemas.microsoft.com/office/drawing/2014/main" id="{0B4CC9A7-92FF-7347-A55C-8DAE5438D52E}"/>
              </a:ext>
            </a:extLst>
          </p:cNvPr>
          <p:cNvSpPr>
            <a:spLocks noGrp="1"/>
          </p:cNvSpPr>
          <p:nvPr>
            <p:ph type="dt" sz="half" idx="10"/>
          </p:nvPr>
        </p:nvSpPr>
        <p:spPr/>
        <p:txBody>
          <a:bodyPr/>
          <a:lstStyle/>
          <a:p>
            <a:pPr>
              <a:defRPr/>
            </a:pPr>
            <a:r>
              <a:rPr lang="en-US"/>
              <a:t>05/10/2024</a:t>
            </a:r>
          </a:p>
        </p:txBody>
      </p:sp>
      <p:sp>
        <p:nvSpPr>
          <p:cNvPr id="21" name="TextBox 20">
            <a:extLst>
              <a:ext uri="{FF2B5EF4-FFF2-40B4-BE49-F238E27FC236}">
                <a16:creationId xmlns:a16="http://schemas.microsoft.com/office/drawing/2014/main" id="{F75BC9B8-22C0-8FFE-CA99-C38414D543CE}"/>
              </a:ext>
            </a:extLst>
          </p:cNvPr>
          <p:cNvSpPr txBox="1"/>
          <p:nvPr/>
        </p:nvSpPr>
        <p:spPr>
          <a:xfrm>
            <a:off x="1752133" y="2120334"/>
            <a:ext cx="7093609" cy="369332"/>
          </a:xfrm>
          <a:prstGeom prst="rect">
            <a:avLst/>
          </a:prstGeom>
          <a:noFill/>
        </p:spPr>
        <p:txBody>
          <a:bodyPr wrap="none" rtlCol="0">
            <a:spAutoFit/>
          </a:bodyPr>
          <a:lstStyle/>
          <a:p>
            <a:r>
              <a:rPr lang="en-US" sz="1800" dirty="0">
                <a:latin typeface="Helvetica" pitchFamily="2" charset="0"/>
              </a:rPr>
              <a:t>                                                                 [In the SM d</a:t>
            </a:r>
            <a:r>
              <a:rPr lang="en-US" sz="1800" baseline="-25000" dirty="0">
                <a:latin typeface="Helvetica" pitchFamily="2" charset="0"/>
              </a:rPr>
              <a:t>e </a:t>
            </a:r>
            <a:r>
              <a:rPr lang="en-US" sz="1800" dirty="0">
                <a:latin typeface="Helvetica" pitchFamily="2" charset="0"/>
              </a:rPr>
              <a:t>~ 10</a:t>
            </a:r>
            <a:r>
              <a:rPr lang="en-US" sz="1800" baseline="30000" dirty="0">
                <a:latin typeface="Helvetica" pitchFamily="2" charset="0"/>
              </a:rPr>
              <a:t>-39</a:t>
            </a:r>
            <a:r>
              <a:rPr lang="en-US" sz="1800" dirty="0">
                <a:latin typeface="Helvetica" pitchFamily="2" charset="0"/>
              </a:rPr>
              <a:t> e cm]  </a:t>
            </a:r>
          </a:p>
        </p:txBody>
      </p:sp>
      <p:sp>
        <p:nvSpPr>
          <p:cNvPr id="8" name="TextBox 7">
            <a:extLst>
              <a:ext uri="{FF2B5EF4-FFF2-40B4-BE49-F238E27FC236}">
                <a16:creationId xmlns:a16="http://schemas.microsoft.com/office/drawing/2014/main" id="{EACBBF59-26DE-B2F6-301C-3014D56389D4}"/>
              </a:ext>
            </a:extLst>
          </p:cNvPr>
          <p:cNvSpPr txBox="1"/>
          <p:nvPr/>
        </p:nvSpPr>
        <p:spPr>
          <a:xfrm>
            <a:off x="1746243" y="638956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pic>
        <p:nvPicPr>
          <p:cNvPr id="11" name="Picture 10">
            <a:extLst>
              <a:ext uri="{FF2B5EF4-FFF2-40B4-BE49-F238E27FC236}">
                <a16:creationId xmlns:a16="http://schemas.microsoft.com/office/drawing/2014/main" id="{7B5258FF-97A3-8066-3F2C-D407279829D1}"/>
              </a:ext>
            </a:extLst>
          </p:cNvPr>
          <p:cNvPicPr>
            <a:picLocks noChangeAspect="1"/>
          </p:cNvPicPr>
          <p:nvPr/>
        </p:nvPicPr>
        <p:blipFill>
          <a:blip r:embed="rId5"/>
          <a:stretch>
            <a:fillRect/>
          </a:stretch>
        </p:blipFill>
        <p:spPr>
          <a:xfrm>
            <a:off x="213191" y="6276545"/>
            <a:ext cx="1542883" cy="455339"/>
          </a:xfrm>
          <a:prstGeom prst="rect">
            <a:avLst/>
          </a:prstGeom>
        </p:spPr>
      </p:pic>
      <p:pic>
        <p:nvPicPr>
          <p:cNvPr id="13" name="Picture 12">
            <a:extLst>
              <a:ext uri="{FF2B5EF4-FFF2-40B4-BE49-F238E27FC236}">
                <a16:creationId xmlns:a16="http://schemas.microsoft.com/office/drawing/2014/main" id="{6FB7151F-B5F8-7275-EEC1-8472F7F1BDA6}"/>
              </a:ext>
            </a:extLst>
          </p:cNvPr>
          <p:cNvPicPr>
            <a:picLocks noChangeAspect="1"/>
          </p:cNvPicPr>
          <p:nvPr/>
        </p:nvPicPr>
        <p:blipFill>
          <a:blip r:embed="rId6"/>
          <a:stretch>
            <a:fillRect/>
          </a:stretch>
        </p:blipFill>
        <p:spPr>
          <a:xfrm>
            <a:off x="6716504" y="1751794"/>
            <a:ext cx="2130685" cy="244610"/>
          </a:xfrm>
          <a:prstGeom prst="rect">
            <a:avLst/>
          </a:prstGeom>
        </p:spPr>
      </p:pic>
      <p:sp>
        <p:nvSpPr>
          <p:cNvPr id="10" name="TextBox 9">
            <a:extLst>
              <a:ext uri="{FF2B5EF4-FFF2-40B4-BE49-F238E27FC236}">
                <a16:creationId xmlns:a16="http://schemas.microsoft.com/office/drawing/2014/main" id="{63A02153-A299-FB2B-FB31-7E6977458731}"/>
              </a:ext>
            </a:extLst>
          </p:cNvPr>
          <p:cNvSpPr txBox="1"/>
          <p:nvPr/>
        </p:nvSpPr>
        <p:spPr>
          <a:xfrm>
            <a:off x="1514974" y="2628702"/>
            <a:ext cx="239168" cy="307777"/>
          </a:xfrm>
          <a:prstGeom prst="rect">
            <a:avLst/>
          </a:prstGeom>
          <a:noFill/>
        </p:spPr>
        <p:txBody>
          <a:bodyPr wrap="none" rtlCol="0">
            <a:spAutoFit/>
          </a:bodyPr>
          <a:lstStyle/>
          <a:p>
            <a:r>
              <a:rPr lang="en-US" sz="1400" dirty="0">
                <a:solidFill>
                  <a:srgbClr val="000000"/>
                </a:solidFill>
              </a:rPr>
              <a:t>f</a:t>
            </a:r>
          </a:p>
        </p:txBody>
      </p:sp>
      <p:sp>
        <p:nvSpPr>
          <p:cNvPr id="14" name="Slide Number Placeholder 13">
            <a:extLst>
              <a:ext uri="{FF2B5EF4-FFF2-40B4-BE49-F238E27FC236}">
                <a16:creationId xmlns:a16="http://schemas.microsoft.com/office/drawing/2014/main" id="{D7C5ACFB-5A14-AC80-8CDC-CC820B59A221}"/>
              </a:ext>
            </a:extLst>
          </p:cNvPr>
          <p:cNvSpPr>
            <a:spLocks noGrp="1"/>
          </p:cNvSpPr>
          <p:nvPr>
            <p:ph type="sldNum" sz="quarter" idx="12"/>
          </p:nvPr>
        </p:nvSpPr>
        <p:spPr/>
        <p:txBody>
          <a:bodyPr/>
          <a:lstStyle/>
          <a:p>
            <a:pPr>
              <a:defRPr/>
            </a:pPr>
            <a:fld id="{D263CF7A-B607-4AC6-B9ED-310D2CC7A174}" type="slidenum">
              <a:rPr lang="en-US" smtClean="0"/>
              <a:pPr>
                <a:defRPr/>
              </a:pPr>
              <a:t>21</a:t>
            </a:fld>
            <a:endParaRPr lang="en-US"/>
          </a:p>
        </p:txBody>
      </p:sp>
      <p:sp>
        <p:nvSpPr>
          <p:cNvPr id="18" name="Footer Placeholder 17">
            <a:extLst>
              <a:ext uri="{FF2B5EF4-FFF2-40B4-BE49-F238E27FC236}">
                <a16:creationId xmlns:a16="http://schemas.microsoft.com/office/drawing/2014/main" id="{BB29AD64-0ECF-2AF4-004C-1C24302E6115}"/>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24271334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E9E067-850F-AA4D-A844-A0D2F5EC3206}"/>
              </a:ext>
            </a:extLst>
          </p:cNvPr>
          <p:cNvSpPr>
            <a:spLocks noGrp="1"/>
          </p:cNvSpPr>
          <p:nvPr>
            <p:ph type="title"/>
          </p:nvPr>
        </p:nvSpPr>
        <p:spPr>
          <a:xfrm>
            <a:off x="127257" y="164727"/>
            <a:ext cx="9034540" cy="571500"/>
          </a:xfrm>
        </p:spPr>
        <p:txBody>
          <a:bodyPr/>
          <a:lstStyle/>
          <a:p>
            <a:r>
              <a:rPr lang="en-US" sz="2800" dirty="0">
                <a:latin typeface="Helvetica" pitchFamily="2" charset="0"/>
              </a:rPr>
              <a:t> </a:t>
            </a:r>
            <a:r>
              <a:rPr lang="en-US" sz="2400" b="0" dirty="0">
                <a:latin typeface="Helvetica" pitchFamily="2" charset="0"/>
              </a:rPr>
              <a:t>A new force in nature to transmit CP violation from a dark sector</a:t>
            </a:r>
            <a:endParaRPr lang="en-US" sz="2400" b="0" dirty="0">
              <a:solidFill>
                <a:schemeClr val="tx1"/>
              </a:solidFill>
            </a:endParaRPr>
          </a:p>
        </p:txBody>
      </p:sp>
      <p:sp>
        <p:nvSpPr>
          <p:cNvPr id="5" name="TextBox 4">
            <a:extLst>
              <a:ext uri="{FF2B5EF4-FFF2-40B4-BE49-F238E27FC236}">
                <a16:creationId xmlns:a16="http://schemas.microsoft.com/office/drawing/2014/main" id="{EC39E597-926C-D645-95EF-AF5FB8F860D4}"/>
              </a:ext>
            </a:extLst>
          </p:cNvPr>
          <p:cNvSpPr txBox="1"/>
          <p:nvPr/>
        </p:nvSpPr>
        <p:spPr>
          <a:xfrm>
            <a:off x="223157" y="825470"/>
            <a:ext cx="8908392" cy="723275"/>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1800" dirty="0">
                <a:latin typeface="Helvetica" pitchFamily="2" charset="0"/>
              </a:rPr>
              <a:t>Electroweak Baryogenesis demands new, sizeable CPV sources </a:t>
            </a:r>
          </a:p>
          <a:p>
            <a:pPr marL="285750" indent="-285750">
              <a:spcBef>
                <a:spcPts val="600"/>
              </a:spcBef>
              <a:buFont typeface="Arial" panose="020B0604020202020204" pitchFamily="34" charset="0"/>
              <a:buChar char="•"/>
            </a:pPr>
            <a:r>
              <a:rPr lang="en-US" sz="1800" dirty="0">
                <a:latin typeface="Helvetica" pitchFamily="2" charset="0"/>
              </a:rPr>
              <a:t>Electric Dipole Moment (EDM) experiments set constrains on new sources of CVP</a:t>
            </a:r>
          </a:p>
        </p:txBody>
      </p:sp>
      <p:sp>
        <p:nvSpPr>
          <p:cNvPr id="28" name="Rectangle 27">
            <a:extLst>
              <a:ext uri="{FF2B5EF4-FFF2-40B4-BE49-F238E27FC236}">
                <a16:creationId xmlns:a16="http://schemas.microsoft.com/office/drawing/2014/main" id="{1D079A47-7D6B-004A-9ACC-298959138D17}"/>
              </a:ext>
            </a:extLst>
          </p:cNvPr>
          <p:cNvSpPr/>
          <p:nvPr/>
        </p:nvSpPr>
        <p:spPr>
          <a:xfrm>
            <a:off x="1686211" y="5532167"/>
            <a:ext cx="1285590" cy="523220"/>
          </a:xfrm>
          <a:prstGeom prst="rect">
            <a:avLst/>
          </a:prstGeom>
        </p:spPr>
        <p:txBody>
          <a:bodyPr wrap="square">
            <a:spAutoFit/>
          </a:bodyPr>
          <a:lstStyle/>
          <a:p>
            <a:r>
              <a:rPr lang="en-US" sz="1400">
                <a:solidFill>
                  <a:schemeClr val="bg2"/>
                </a:solidFill>
                <a:latin typeface="+mn-lt"/>
              </a:rPr>
              <a:t>Z</a:t>
            </a:r>
            <a:r>
              <a:rPr lang="en-US" sz="1400" baseline="-25000">
                <a:solidFill>
                  <a:schemeClr val="bg2"/>
                </a:solidFill>
                <a:latin typeface="+mn-lt"/>
              </a:rPr>
              <a:t>2 </a:t>
            </a:r>
            <a:r>
              <a:rPr lang="en-US" sz="1400">
                <a:solidFill>
                  <a:schemeClr val="bg2"/>
                </a:solidFill>
                <a:latin typeface="+mn-lt"/>
              </a:rPr>
              <a:t>and EW Restoration</a:t>
            </a:r>
          </a:p>
        </p:txBody>
      </p:sp>
      <p:sp>
        <p:nvSpPr>
          <p:cNvPr id="3" name="Rectangle 2">
            <a:extLst>
              <a:ext uri="{FF2B5EF4-FFF2-40B4-BE49-F238E27FC236}">
                <a16:creationId xmlns:a16="http://schemas.microsoft.com/office/drawing/2014/main" id="{AEB072B1-0C02-DE42-888A-9DB954974EA3}"/>
              </a:ext>
            </a:extLst>
          </p:cNvPr>
          <p:cNvSpPr/>
          <p:nvPr/>
        </p:nvSpPr>
        <p:spPr>
          <a:xfrm>
            <a:off x="177638" y="1619596"/>
            <a:ext cx="6785832" cy="461665"/>
          </a:xfrm>
          <a:prstGeom prst="rect">
            <a:avLst/>
          </a:prstGeom>
        </p:spPr>
        <p:txBody>
          <a:bodyPr wrap="none">
            <a:spAutoFit/>
          </a:bodyPr>
          <a:lstStyle/>
          <a:p>
            <a:r>
              <a:rPr lang="en-US" sz="1800" dirty="0">
                <a:solidFill>
                  <a:srgbClr val="C00000"/>
                </a:solidFill>
                <a:latin typeface="Helvetica" pitchFamily="2" charset="0"/>
              </a:rPr>
              <a:t>Electron EDM and the latest ACME/JILA experiment results </a:t>
            </a:r>
            <a:r>
              <a:rPr lang="en-US" sz="1800" dirty="0">
                <a:solidFill>
                  <a:srgbClr val="C00000"/>
                </a:solidFill>
                <a:latin typeface="Helvetica" pitchFamily="2" charset="0"/>
                <a:sym typeface="Wingdings" pitchFamily="2" charset="2"/>
              </a:rPr>
              <a:t></a:t>
            </a:r>
            <a:r>
              <a:rPr lang="en-US" b="1" dirty="0">
                <a:solidFill>
                  <a:schemeClr val="bg2">
                    <a:lumMod val="25000"/>
                    <a:lumOff val="75000"/>
                  </a:schemeClr>
                </a:solidFill>
                <a:latin typeface="Calibri" panose="020F0502020204030204" pitchFamily="34" charset="0"/>
              </a:rPr>
              <a:t>II </a:t>
            </a:r>
            <a:endParaRPr lang="en-US" dirty="0">
              <a:solidFill>
                <a:schemeClr val="bg2">
                  <a:lumMod val="25000"/>
                  <a:lumOff val="75000"/>
                </a:schemeClr>
              </a:solidFill>
              <a:effectLst/>
            </a:endParaRPr>
          </a:p>
        </p:txBody>
      </p:sp>
      <p:sp>
        <p:nvSpPr>
          <p:cNvPr id="12" name="TextBox 11">
            <a:extLst>
              <a:ext uri="{FF2B5EF4-FFF2-40B4-BE49-F238E27FC236}">
                <a16:creationId xmlns:a16="http://schemas.microsoft.com/office/drawing/2014/main" id="{B4D3AB67-F4BE-7842-9A00-0005EFB14B42}"/>
              </a:ext>
            </a:extLst>
          </p:cNvPr>
          <p:cNvSpPr txBox="1"/>
          <p:nvPr/>
        </p:nvSpPr>
        <p:spPr>
          <a:xfrm>
            <a:off x="177637" y="3795747"/>
            <a:ext cx="8364783" cy="369332"/>
          </a:xfrm>
          <a:prstGeom prst="rect">
            <a:avLst/>
          </a:prstGeom>
          <a:noFill/>
        </p:spPr>
        <p:txBody>
          <a:bodyPr wrap="square" rtlCol="0">
            <a:spAutoFit/>
          </a:bodyPr>
          <a:lstStyle/>
          <a:p>
            <a:r>
              <a:rPr lang="en-US" sz="1800" dirty="0">
                <a:solidFill>
                  <a:srgbClr val="C00000"/>
                </a:solidFill>
                <a:latin typeface="Helvetica" pitchFamily="2" charset="0"/>
              </a:rPr>
              <a:t>Problem: most models of electroweak baryogenesis require sin</a:t>
            </a:r>
            <a:r>
              <a:rPr lang="el-GR" sz="1800" dirty="0">
                <a:solidFill>
                  <a:srgbClr val="C00000"/>
                </a:solidFill>
                <a:latin typeface="Helvetica" pitchFamily="2" charset="0"/>
              </a:rPr>
              <a:t>θ</a:t>
            </a:r>
            <a:r>
              <a:rPr lang="en-US" sz="1800" baseline="-25000" dirty="0">
                <a:solidFill>
                  <a:srgbClr val="C00000"/>
                </a:solidFill>
                <a:latin typeface="Helvetica" pitchFamily="2" charset="0"/>
              </a:rPr>
              <a:t>CPV</a:t>
            </a:r>
            <a:r>
              <a:rPr lang="en-US" sz="1800" dirty="0">
                <a:solidFill>
                  <a:srgbClr val="C00000"/>
                </a:solidFill>
                <a:latin typeface="Helvetica" pitchFamily="2" charset="0"/>
              </a:rPr>
              <a:t> ≥ 10</a:t>
            </a:r>
            <a:r>
              <a:rPr lang="en-US" sz="1800" baseline="30000" dirty="0">
                <a:solidFill>
                  <a:srgbClr val="C00000"/>
                </a:solidFill>
                <a:latin typeface="Helvetica" pitchFamily="2" charset="0"/>
              </a:rPr>
              <a:t>-2</a:t>
            </a:r>
          </a:p>
        </p:txBody>
      </p:sp>
      <p:sp>
        <p:nvSpPr>
          <p:cNvPr id="25" name="TextBox 24">
            <a:extLst>
              <a:ext uri="{FF2B5EF4-FFF2-40B4-BE49-F238E27FC236}">
                <a16:creationId xmlns:a16="http://schemas.microsoft.com/office/drawing/2014/main" id="{69EA12E4-2C84-7C4D-9FA6-6F53832C8E97}"/>
              </a:ext>
            </a:extLst>
          </p:cNvPr>
          <p:cNvSpPr txBox="1"/>
          <p:nvPr/>
        </p:nvSpPr>
        <p:spPr>
          <a:xfrm>
            <a:off x="195686" y="5000560"/>
            <a:ext cx="7898771" cy="369332"/>
          </a:xfrm>
          <a:prstGeom prst="rect">
            <a:avLst/>
          </a:prstGeom>
          <a:noFill/>
        </p:spPr>
        <p:txBody>
          <a:bodyPr wrap="square">
            <a:spAutoFit/>
          </a:bodyPr>
          <a:lstStyle/>
          <a:p>
            <a:r>
              <a:rPr lang="en-US" sz="1800" kern="1200" dirty="0">
                <a:solidFill>
                  <a:srgbClr val="C00000"/>
                </a:solidFill>
                <a:effectLst/>
                <a:latin typeface="Helvetica" pitchFamily="2" charset="0"/>
                <a:ea typeface="ＭＳ Ｐゴシック" pitchFamily="-20" charset="-128"/>
                <a:cs typeface="ＭＳ Ｐゴシック" pitchFamily="-20" charset="-128"/>
              </a:rPr>
              <a:t>New Challenge: How to transfer CP violation in the early universe? </a:t>
            </a:r>
            <a:endParaRPr lang="en-US" sz="1800" dirty="0">
              <a:solidFill>
                <a:srgbClr val="C00000"/>
              </a:solidFill>
              <a:latin typeface="Helvetica" pitchFamily="2" charset="0"/>
            </a:endParaRPr>
          </a:p>
        </p:txBody>
      </p:sp>
      <p:sp>
        <p:nvSpPr>
          <p:cNvPr id="9" name="Date Placeholder 8">
            <a:extLst>
              <a:ext uri="{FF2B5EF4-FFF2-40B4-BE49-F238E27FC236}">
                <a16:creationId xmlns:a16="http://schemas.microsoft.com/office/drawing/2014/main" id="{0B4CC9A7-92FF-7347-A55C-8DAE5438D52E}"/>
              </a:ext>
            </a:extLst>
          </p:cNvPr>
          <p:cNvSpPr>
            <a:spLocks noGrp="1"/>
          </p:cNvSpPr>
          <p:nvPr>
            <p:ph type="dt" sz="half" idx="10"/>
          </p:nvPr>
        </p:nvSpPr>
        <p:spPr/>
        <p:txBody>
          <a:bodyPr/>
          <a:lstStyle/>
          <a:p>
            <a:pPr>
              <a:defRPr/>
            </a:pPr>
            <a:r>
              <a:rPr lang="en-US"/>
              <a:t>05/10/2024</a:t>
            </a:r>
          </a:p>
        </p:txBody>
      </p:sp>
      <p:sp>
        <p:nvSpPr>
          <p:cNvPr id="18" name="TextBox 17">
            <a:extLst>
              <a:ext uri="{FF2B5EF4-FFF2-40B4-BE49-F238E27FC236}">
                <a16:creationId xmlns:a16="http://schemas.microsoft.com/office/drawing/2014/main" id="{D6DFC621-F461-7CCB-C8EE-AF02F8EFB018}"/>
              </a:ext>
            </a:extLst>
          </p:cNvPr>
          <p:cNvSpPr txBox="1"/>
          <p:nvPr/>
        </p:nvSpPr>
        <p:spPr>
          <a:xfrm>
            <a:off x="177638" y="4230877"/>
            <a:ext cx="8908392" cy="646331"/>
          </a:xfrm>
          <a:prstGeom prst="rect">
            <a:avLst/>
          </a:prstGeom>
          <a:noFill/>
        </p:spPr>
        <p:txBody>
          <a:bodyPr wrap="square" rtlCol="0">
            <a:spAutoFit/>
          </a:bodyPr>
          <a:lstStyle/>
          <a:p>
            <a:r>
              <a:rPr lang="en-US" sz="1800" dirty="0">
                <a:latin typeface="Helvetica" pitchFamily="2" charset="0"/>
              </a:rPr>
              <a:t>Solution: new agent of CP violation is a SM gauge singlet, hence can only contribute to electron EDM through higher order quantum corrections</a:t>
            </a:r>
          </a:p>
        </p:txBody>
      </p:sp>
      <p:sp>
        <p:nvSpPr>
          <p:cNvPr id="21" name="TextBox 20">
            <a:extLst>
              <a:ext uri="{FF2B5EF4-FFF2-40B4-BE49-F238E27FC236}">
                <a16:creationId xmlns:a16="http://schemas.microsoft.com/office/drawing/2014/main" id="{F75BC9B8-22C0-8FFE-CA99-C38414D543CE}"/>
              </a:ext>
            </a:extLst>
          </p:cNvPr>
          <p:cNvSpPr txBox="1"/>
          <p:nvPr/>
        </p:nvSpPr>
        <p:spPr>
          <a:xfrm>
            <a:off x="6077508" y="2162483"/>
            <a:ext cx="3054041" cy="369332"/>
          </a:xfrm>
          <a:prstGeom prst="rect">
            <a:avLst/>
          </a:prstGeom>
          <a:noFill/>
        </p:spPr>
        <p:txBody>
          <a:bodyPr wrap="none" rtlCol="0">
            <a:spAutoFit/>
          </a:bodyPr>
          <a:lstStyle/>
          <a:p>
            <a:r>
              <a:rPr lang="en-US" sz="1800" dirty="0">
                <a:latin typeface="Helvetica" pitchFamily="2" charset="0"/>
              </a:rPr>
              <a:t> [In the SM d</a:t>
            </a:r>
            <a:r>
              <a:rPr lang="en-US" sz="1800" baseline="-25000" dirty="0">
                <a:latin typeface="Helvetica" pitchFamily="2" charset="0"/>
              </a:rPr>
              <a:t>e </a:t>
            </a:r>
            <a:r>
              <a:rPr lang="en-US" sz="1800" dirty="0">
                <a:latin typeface="Helvetica" pitchFamily="2" charset="0"/>
              </a:rPr>
              <a:t>~ 10</a:t>
            </a:r>
            <a:r>
              <a:rPr lang="en-US" sz="1800" baseline="30000" dirty="0">
                <a:latin typeface="Helvetica" pitchFamily="2" charset="0"/>
              </a:rPr>
              <a:t>-39</a:t>
            </a:r>
            <a:r>
              <a:rPr lang="en-US" sz="1800" dirty="0">
                <a:latin typeface="Helvetica" pitchFamily="2" charset="0"/>
              </a:rPr>
              <a:t> e cm]  </a:t>
            </a:r>
          </a:p>
        </p:txBody>
      </p:sp>
      <p:sp>
        <p:nvSpPr>
          <p:cNvPr id="31" name="TextBox 30">
            <a:extLst>
              <a:ext uri="{FF2B5EF4-FFF2-40B4-BE49-F238E27FC236}">
                <a16:creationId xmlns:a16="http://schemas.microsoft.com/office/drawing/2014/main" id="{21971266-5BBF-06BC-20B1-1C270F5B4FA0}"/>
              </a:ext>
            </a:extLst>
          </p:cNvPr>
          <p:cNvSpPr txBox="1"/>
          <p:nvPr/>
        </p:nvSpPr>
        <p:spPr>
          <a:xfrm>
            <a:off x="272229" y="5473404"/>
            <a:ext cx="6120749" cy="369332"/>
          </a:xfrm>
          <a:prstGeom prst="rect">
            <a:avLst/>
          </a:prstGeom>
          <a:noFill/>
        </p:spPr>
        <p:txBody>
          <a:bodyPr wrap="square" rtlCol="0">
            <a:spAutoFit/>
          </a:bodyPr>
          <a:lstStyle/>
          <a:p>
            <a:r>
              <a:rPr lang="en-US" sz="1800" dirty="0">
                <a:latin typeface="Helvetica" pitchFamily="2" charset="0"/>
              </a:rPr>
              <a:t>Through a new force that connects the dark sector to ours</a:t>
            </a:r>
          </a:p>
        </p:txBody>
      </p:sp>
      <p:sp>
        <p:nvSpPr>
          <p:cNvPr id="8" name="TextBox 7">
            <a:extLst>
              <a:ext uri="{FF2B5EF4-FFF2-40B4-BE49-F238E27FC236}">
                <a16:creationId xmlns:a16="http://schemas.microsoft.com/office/drawing/2014/main" id="{EACBBF59-26DE-B2F6-301C-3014D56389D4}"/>
              </a:ext>
            </a:extLst>
          </p:cNvPr>
          <p:cNvSpPr txBox="1"/>
          <p:nvPr/>
        </p:nvSpPr>
        <p:spPr>
          <a:xfrm>
            <a:off x="1746243" y="638956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pic>
        <p:nvPicPr>
          <p:cNvPr id="11" name="Picture 10">
            <a:extLst>
              <a:ext uri="{FF2B5EF4-FFF2-40B4-BE49-F238E27FC236}">
                <a16:creationId xmlns:a16="http://schemas.microsoft.com/office/drawing/2014/main" id="{7B5258FF-97A3-8066-3F2C-D407279829D1}"/>
              </a:ext>
            </a:extLst>
          </p:cNvPr>
          <p:cNvPicPr>
            <a:picLocks noChangeAspect="1"/>
          </p:cNvPicPr>
          <p:nvPr/>
        </p:nvPicPr>
        <p:blipFill>
          <a:blip r:embed="rId3"/>
          <a:stretch>
            <a:fillRect/>
          </a:stretch>
        </p:blipFill>
        <p:spPr>
          <a:xfrm>
            <a:off x="213191" y="6276545"/>
            <a:ext cx="1542883" cy="455339"/>
          </a:xfrm>
          <a:prstGeom prst="rect">
            <a:avLst/>
          </a:prstGeom>
        </p:spPr>
      </p:pic>
      <p:pic>
        <p:nvPicPr>
          <p:cNvPr id="14" name="Picture 13">
            <a:extLst>
              <a:ext uri="{FF2B5EF4-FFF2-40B4-BE49-F238E27FC236}">
                <a16:creationId xmlns:a16="http://schemas.microsoft.com/office/drawing/2014/main" id="{DC04096F-0A3A-F28F-A1F1-D8AFC13C6FAF}"/>
              </a:ext>
            </a:extLst>
          </p:cNvPr>
          <p:cNvPicPr>
            <a:picLocks noChangeAspect="1"/>
          </p:cNvPicPr>
          <p:nvPr/>
        </p:nvPicPr>
        <p:blipFill>
          <a:blip r:embed="rId4"/>
          <a:stretch>
            <a:fillRect/>
          </a:stretch>
        </p:blipFill>
        <p:spPr>
          <a:xfrm>
            <a:off x="6716504" y="1751794"/>
            <a:ext cx="2130685" cy="244610"/>
          </a:xfrm>
          <a:prstGeom prst="rect">
            <a:avLst/>
          </a:prstGeom>
        </p:spPr>
      </p:pic>
      <p:grpSp>
        <p:nvGrpSpPr>
          <p:cNvPr id="16" name="Group 15">
            <a:extLst>
              <a:ext uri="{FF2B5EF4-FFF2-40B4-BE49-F238E27FC236}">
                <a16:creationId xmlns:a16="http://schemas.microsoft.com/office/drawing/2014/main" id="{CD119326-8263-68F5-A8CF-E36D7F5C9E25}"/>
              </a:ext>
            </a:extLst>
          </p:cNvPr>
          <p:cNvGrpSpPr/>
          <p:nvPr/>
        </p:nvGrpSpPr>
        <p:grpSpPr>
          <a:xfrm>
            <a:off x="298258" y="2157855"/>
            <a:ext cx="1990756" cy="1515729"/>
            <a:chOff x="298258" y="2157855"/>
            <a:chExt cx="1990756" cy="1515729"/>
          </a:xfrm>
        </p:grpSpPr>
        <p:pic>
          <p:nvPicPr>
            <p:cNvPr id="4" name="Picture 3">
              <a:extLst>
                <a:ext uri="{FF2B5EF4-FFF2-40B4-BE49-F238E27FC236}">
                  <a16:creationId xmlns:a16="http://schemas.microsoft.com/office/drawing/2014/main" id="{2F693E10-4DCE-CE47-BB89-F5C479F56CF3}"/>
                </a:ext>
              </a:extLst>
            </p:cNvPr>
            <p:cNvPicPr>
              <a:picLocks noChangeAspect="1"/>
            </p:cNvPicPr>
            <p:nvPr/>
          </p:nvPicPr>
          <p:blipFill>
            <a:blip r:embed="rId5"/>
            <a:stretch>
              <a:fillRect/>
            </a:stretch>
          </p:blipFill>
          <p:spPr>
            <a:xfrm>
              <a:off x="298258" y="2157855"/>
              <a:ext cx="1990756" cy="1515729"/>
            </a:xfrm>
            <a:prstGeom prst="rect">
              <a:avLst/>
            </a:prstGeom>
          </p:spPr>
        </p:pic>
        <p:sp>
          <p:nvSpPr>
            <p:cNvPr id="15" name="TextBox 14">
              <a:extLst>
                <a:ext uri="{FF2B5EF4-FFF2-40B4-BE49-F238E27FC236}">
                  <a16:creationId xmlns:a16="http://schemas.microsoft.com/office/drawing/2014/main" id="{B88C175D-274D-8171-D765-3EEC85BA10E2}"/>
                </a:ext>
              </a:extLst>
            </p:cNvPr>
            <p:cNvSpPr txBox="1"/>
            <p:nvPr/>
          </p:nvSpPr>
          <p:spPr>
            <a:xfrm>
              <a:off x="1514974" y="2628702"/>
              <a:ext cx="239168" cy="307777"/>
            </a:xfrm>
            <a:prstGeom prst="rect">
              <a:avLst/>
            </a:prstGeom>
            <a:noFill/>
          </p:spPr>
          <p:txBody>
            <a:bodyPr wrap="none" rtlCol="0">
              <a:spAutoFit/>
            </a:bodyPr>
            <a:lstStyle/>
            <a:p>
              <a:r>
                <a:rPr lang="en-US" sz="1400" dirty="0">
                  <a:solidFill>
                    <a:srgbClr val="000000"/>
                  </a:solidFill>
                </a:rPr>
                <a:t>f</a:t>
              </a:r>
            </a:p>
          </p:txBody>
        </p:sp>
      </p:grpSp>
      <p:sp>
        <p:nvSpPr>
          <p:cNvPr id="10" name="Rectangle 9">
            <a:extLst>
              <a:ext uri="{FF2B5EF4-FFF2-40B4-BE49-F238E27FC236}">
                <a16:creationId xmlns:a16="http://schemas.microsoft.com/office/drawing/2014/main" id="{D8D743CB-0B25-AB7E-A1B1-F0851A3965C1}"/>
              </a:ext>
            </a:extLst>
          </p:cNvPr>
          <p:cNvSpPr/>
          <p:nvPr/>
        </p:nvSpPr>
        <p:spPr>
          <a:xfrm>
            <a:off x="213191" y="5959433"/>
            <a:ext cx="8678857" cy="307777"/>
          </a:xfrm>
          <a:prstGeom prst="rect">
            <a:avLst/>
          </a:prstGeom>
        </p:spPr>
        <p:txBody>
          <a:bodyPr wrap="square">
            <a:spAutoFit/>
          </a:bodyPr>
          <a:lstStyle/>
          <a:p>
            <a:pPr algn="l"/>
            <a:r>
              <a:rPr lang="en-US" sz="1400" dirty="0">
                <a:solidFill>
                  <a:srgbClr val="000000"/>
                </a:solidFill>
                <a:latin typeface="Helvetica" pitchFamily="2" charset="0"/>
              </a:rPr>
              <a:t>M.C., M. </a:t>
            </a:r>
            <a:r>
              <a:rPr lang="en-US" sz="1400" dirty="0" err="1">
                <a:solidFill>
                  <a:srgbClr val="000000"/>
                </a:solidFill>
                <a:latin typeface="Helvetica" pitchFamily="2" charset="0"/>
              </a:rPr>
              <a:t>Quiros</a:t>
            </a:r>
            <a:r>
              <a:rPr lang="en-US" sz="1400" dirty="0">
                <a:solidFill>
                  <a:srgbClr val="000000"/>
                </a:solidFill>
                <a:latin typeface="Helvetica" pitchFamily="2" charset="0"/>
              </a:rPr>
              <a:t> and Y. Zhang:  P</a:t>
            </a:r>
            <a:r>
              <a:rPr lang="en-US" sz="1400" b="0" dirty="0">
                <a:solidFill>
                  <a:srgbClr val="000000"/>
                </a:solidFill>
                <a:effectLst/>
                <a:latin typeface="Helvetica" pitchFamily="2" charset="0"/>
              </a:rPr>
              <a:t>hys. Rev. Lett. 122 (2019) 20, 201802;</a:t>
            </a:r>
            <a:r>
              <a:rPr lang="en-US" sz="1400" dirty="0">
                <a:solidFill>
                  <a:srgbClr val="000000"/>
                </a:solidFill>
                <a:latin typeface="Helvetica" pitchFamily="2" charset="0"/>
              </a:rPr>
              <a:t> </a:t>
            </a:r>
            <a:r>
              <a:rPr lang="en-US" sz="1400" b="0" dirty="0">
                <a:solidFill>
                  <a:srgbClr val="000000"/>
                </a:solidFill>
                <a:effectLst/>
                <a:latin typeface="Helvetica" pitchFamily="2" charset="0"/>
              </a:rPr>
              <a:t>Phys. Rev. D 101 (2020) 5, 055014</a:t>
            </a:r>
          </a:p>
        </p:txBody>
      </p:sp>
      <p:sp>
        <p:nvSpPr>
          <p:cNvPr id="13" name="Slide Number Placeholder 12">
            <a:extLst>
              <a:ext uri="{FF2B5EF4-FFF2-40B4-BE49-F238E27FC236}">
                <a16:creationId xmlns:a16="http://schemas.microsoft.com/office/drawing/2014/main" id="{FA663CAF-6FFB-151A-D7DD-0C593BC95CF4}"/>
              </a:ext>
            </a:extLst>
          </p:cNvPr>
          <p:cNvSpPr>
            <a:spLocks noGrp="1"/>
          </p:cNvSpPr>
          <p:nvPr>
            <p:ph type="sldNum" sz="quarter" idx="12"/>
          </p:nvPr>
        </p:nvSpPr>
        <p:spPr/>
        <p:txBody>
          <a:bodyPr/>
          <a:lstStyle/>
          <a:p>
            <a:pPr>
              <a:defRPr/>
            </a:pPr>
            <a:fld id="{D263CF7A-B607-4AC6-B9ED-310D2CC7A174}" type="slidenum">
              <a:rPr lang="en-US" smtClean="0"/>
              <a:pPr>
                <a:defRPr/>
              </a:pPr>
              <a:t>22</a:t>
            </a:fld>
            <a:endParaRPr lang="en-US"/>
          </a:p>
        </p:txBody>
      </p:sp>
      <p:sp>
        <p:nvSpPr>
          <p:cNvPr id="22" name="Footer Placeholder 21">
            <a:extLst>
              <a:ext uri="{FF2B5EF4-FFF2-40B4-BE49-F238E27FC236}">
                <a16:creationId xmlns:a16="http://schemas.microsoft.com/office/drawing/2014/main" id="{FFE18A71-D8D1-673E-626C-4A90CC7EA966}"/>
              </a:ext>
            </a:extLst>
          </p:cNvPr>
          <p:cNvSpPr>
            <a:spLocks noGrp="1"/>
          </p:cNvSpPr>
          <p:nvPr>
            <p:ph type="ftr" sz="quarter" idx="11"/>
          </p:nvPr>
        </p:nvSpPr>
        <p:spPr/>
        <p:txBody>
          <a:bodyPr/>
          <a:lstStyle/>
          <a:p>
            <a:pPr>
              <a:defRPr/>
            </a:pPr>
            <a:r>
              <a:rPr lang="en-US"/>
              <a:t>.                                               Marcela Carena | EWBG</a:t>
            </a:r>
          </a:p>
        </p:txBody>
      </p:sp>
      <p:pic>
        <p:nvPicPr>
          <p:cNvPr id="23" name="Picture 22">
            <a:extLst>
              <a:ext uri="{FF2B5EF4-FFF2-40B4-BE49-F238E27FC236}">
                <a16:creationId xmlns:a16="http://schemas.microsoft.com/office/drawing/2014/main" id="{696FA6CF-6108-38D7-AE74-620605DE8481}"/>
              </a:ext>
            </a:extLst>
          </p:cNvPr>
          <p:cNvPicPr>
            <a:picLocks noChangeAspect="1"/>
          </p:cNvPicPr>
          <p:nvPr/>
        </p:nvPicPr>
        <p:blipFill>
          <a:blip r:embed="rId6"/>
          <a:stretch>
            <a:fillRect/>
          </a:stretch>
        </p:blipFill>
        <p:spPr>
          <a:xfrm>
            <a:off x="2517355" y="2843335"/>
            <a:ext cx="3776740" cy="604961"/>
          </a:xfrm>
          <a:prstGeom prst="rect">
            <a:avLst/>
          </a:prstGeom>
        </p:spPr>
      </p:pic>
      <p:sp>
        <p:nvSpPr>
          <p:cNvPr id="24" name="TextBox 23">
            <a:extLst>
              <a:ext uri="{FF2B5EF4-FFF2-40B4-BE49-F238E27FC236}">
                <a16:creationId xmlns:a16="http://schemas.microsoft.com/office/drawing/2014/main" id="{98678EF2-486B-7844-9784-8FBA37ADB16F}"/>
              </a:ext>
            </a:extLst>
          </p:cNvPr>
          <p:cNvSpPr txBox="1"/>
          <p:nvPr/>
        </p:nvSpPr>
        <p:spPr>
          <a:xfrm>
            <a:off x="2365058" y="2334191"/>
            <a:ext cx="1994970" cy="400110"/>
          </a:xfrm>
          <a:prstGeom prst="rect">
            <a:avLst/>
          </a:prstGeom>
          <a:noFill/>
        </p:spPr>
        <p:txBody>
          <a:bodyPr wrap="none" rtlCol="0">
            <a:spAutoFit/>
          </a:bodyPr>
          <a:lstStyle/>
          <a:p>
            <a:r>
              <a:rPr lang="en-US" sz="2000" dirty="0"/>
              <a:t> Weak scale CPV: </a:t>
            </a:r>
          </a:p>
        </p:txBody>
      </p:sp>
    </p:spTree>
    <p:extLst>
      <p:ext uri="{BB962C8B-B14F-4D97-AF65-F5344CB8AC3E}">
        <p14:creationId xmlns:p14="http://schemas.microsoft.com/office/powerpoint/2010/main" val="35180640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EE47C96-64F3-5947-8A95-4277D37937EC}"/>
              </a:ext>
            </a:extLst>
          </p:cNvPr>
          <p:cNvSpPr>
            <a:spLocks noGrp="1"/>
          </p:cNvSpPr>
          <p:nvPr>
            <p:ph type="dt" sz="half" idx="10"/>
          </p:nvPr>
        </p:nvSpPr>
        <p:spPr/>
        <p:txBody>
          <a:bodyPr/>
          <a:lstStyle/>
          <a:p>
            <a:pPr>
              <a:defRPr/>
            </a:pPr>
            <a:r>
              <a:rPr lang="en-US"/>
              <a:t>05/10/2024</a:t>
            </a:r>
          </a:p>
        </p:txBody>
      </p:sp>
      <p:sp>
        <p:nvSpPr>
          <p:cNvPr id="7" name="TextBox 6">
            <a:extLst>
              <a:ext uri="{FF2B5EF4-FFF2-40B4-BE49-F238E27FC236}">
                <a16:creationId xmlns:a16="http://schemas.microsoft.com/office/drawing/2014/main" id="{A7230C4A-A41C-3AC3-60F6-1E74DF624AEC}"/>
              </a:ext>
            </a:extLst>
          </p:cNvPr>
          <p:cNvSpPr txBox="1"/>
          <p:nvPr/>
        </p:nvSpPr>
        <p:spPr>
          <a:xfrm>
            <a:off x="135615" y="672518"/>
            <a:ext cx="5465036" cy="369332"/>
          </a:xfrm>
          <a:prstGeom prst="rect">
            <a:avLst/>
          </a:prstGeom>
          <a:noFill/>
        </p:spPr>
        <p:txBody>
          <a:bodyPr wrap="square">
            <a:spAutoFit/>
          </a:bodyPr>
          <a:lstStyle/>
          <a:p>
            <a:r>
              <a:rPr lang="en-US" sz="1800" b="1" dirty="0">
                <a:solidFill>
                  <a:srgbClr val="000000"/>
                </a:solidFill>
                <a:latin typeface="Helvetica" pitchFamily="2" charset="0"/>
              </a:rPr>
              <a:t>A new force: </a:t>
            </a:r>
            <a:r>
              <a:rPr lang="en-US" sz="1800" dirty="0">
                <a:solidFill>
                  <a:srgbClr val="000000"/>
                </a:solidFill>
                <a:latin typeface="Helvetica" pitchFamily="2" charset="0"/>
              </a:rPr>
              <a:t>a U(1) gauged lepton number</a:t>
            </a:r>
          </a:p>
        </p:txBody>
      </p:sp>
      <p:sp>
        <p:nvSpPr>
          <p:cNvPr id="9" name="Rectangle 8">
            <a:extLst>
              <a:ext uri="{FF2B5EF4-FFF2-40B4-BE49-F238E27FC236}">
                <a16:creationId xmlns:a16="http://schemas.microsoft.com/office/drawing/2014/main" id="{8F5CBB46-8115-78B3-8888-2F9CD1134B53}"/>
              </a:ext>
            </a:extLst>
          </p:cNvPr>
          <p:cNvSpPr/>
          <p:nvPr/>
        </p:nvSpPr>
        <p:spPr>
          <a:xfrm>
            <a:off x="304561" y="1149376"/>
            <a:ext cx="8928430" cy="923330"/>
          </a:xfrm>
          <a:prstGeom prst="rect">
            <a:avLst/>
          </a:prstGeom>
        </p:spPr>
        <p:txBody>
          <a:bodyPr wrap="square">
            <a:spAutoFit/>
          </a:bodyPr>
          <a:lstStyle/>
          <a:p>
            <a:pPr marL="342900" indent="-342900">
              <a:buFont typeface="Arial" panose="020B0604020202020204" pitchFamily="34" charset="0"/>
              <a:buChar char="•"/>
            </a:pPr>
            <a:r>
              <a:rPr lang="en-US" sz="1800" b="1" dirty="0">
                <a:latin typeface="Helvetica" pitchFamily="2" charset="0"/>
              </a:rPr>
              <a:t>Higgs–Singlet portal to the dark sector </a:t>
            </a:r>
          </a:p>
          <a:p>
            <a:r>
              <a:rPr lang="en-US" sz="1800" b="1" dirty="0">
                <a:latin typeface="Helvetica" pitchFamily="2" charset="0"/>
              </a:rPr>
              <a:t>     </a:t>
            </a:r>
            <a:r>
              <a:rPr lang="en-US" sz="1800" dirty="0">
                <a:latin typeface="Helvetica" pitchFamily="2" charset="0"/>
              </a:rPr>
              <a:t>to source CP violation and induce a first order phase transition</a:t>
            </a:r>
            <a:endParaRPr lang="en-US" sz="1800" b="1" dirty="0">
              <a:latin typeface="Helvetica" pitchFamily="2" charset="0"/>
            </a:endParaRPr>
          </a:p>
          <a:p>
            <a:pPr marL="342900" indent="-342900">
              <a:buFont typeface="Arial" panose="020B0604020202020204" pitchFamily="34" charset="0"/>
              <a:buChar char="•"/>
            </a:pPr>
            <a:endParaRPr lang="en-US" sz="1800" dirty="0">
              <a:latin typeface="+mn-lt"/>
            </a:endParaRPr>
          </a:p>
        </p:txBody>
      </p:sp>
      <p:sp>
        <p:nvSpPr>
          <p:cNvPr id="10" name="TextBox 9">
            <a:extLst>
              <a:ext uri="{FF2B5EF4-FFF2-40B4-BE49-F238E27FC236}">
                <a16:creationId xmlns:a16="http://schemas.microsoft.com/office/drawing/2014/main" id="{E6A16FCE-2133-6115-2736-81707D7D8F9B}"/>
              </a:ext>
            </a:extLst>
          </p:cNvPr>
          <p:cNvSpPr txBox="1"/>
          <p:nvPr/>
        </p:nvSpPr>
        <p:spPr>
          <a:xfrm>
            <a:off x="4950864" y="686373"/>
            <a:ext cx="4057521" cy="369332"/>
          </a:xfrm>
          <a:prstGeom prst="rect">
            <a:avLst/>
          </a:prstGeom>
          <a:noFill/>
        </p:spPr>
        <p:txBody>
          <a:bodyPr wrap="none" rtlCol="0">
            <a:spAutoFit/>
          </a:bodyPr>
          <a:lstStyle/>
          <a:p>
            <a:r>
              <a:rPr lang="en-US" sz="1800" b="1" dirty="0">
                <a:solidFill>
                  <a:srgbClr val="000000"/>
                </a:solidFill>
                <a:latin typeface="Helvetica" pitchFamily="2" charset="0"/>
              </a:rPr>
              <a:t>New particles:  </a:t>
            </a:r>
            <a:r>
              <a:rPr lang="en-US" sz="1800" dirty="0">
                <a:solidFill>
                  <a:srgbClr val="000000"/>
                </a:solidFill>
                <a:latin typeface="Helvetica" pitchFamily="2" charset="0"/>
              </a:rPr>
              <a:t>Z’, S, </a:t>
            </a:r>
            <a:r>
              <a:rPr lang="el-GR" sz="1800" kern="1200" dirty="0">
                <a:solidFill>
                  <a:srgbClr val="000000"/>
                </a:solidFill>
                <a:latin typeface="Helvetica" pitchFamily="2" charset="0"/>
              </a:rPr>
              <a:t>χ</a:t>
            </a:r>
            <a:r>
              <a:rPr lang="en-US" sz="1800" kern="1200" dirty="0">
                <a:solidFill>
                  <a:srgbClr val="000000"/>
                </a:solidFill>
                <a:latin typeface="Helvetica" pitchFamily="2" charset="0"/>
              </a:rPr>
              <a:t> (dark matter)</a:t>
            </a:r>
            <a:endParaRPr lang="en-US" sz="1800" dirty="0">
              <a:solidFill>
                <a:srgbClr val="000000"/>
              </a:solidFill>
              <a:latin typeface="Helvetica" pitchFamily="2" charset="0"/>
            </a:endParaRPr>
          </a:p>
        </p:txBody>
      </p:sp>
      <p:sp>
        <p:nvSpPr>
          <p:cNvPr id="12" name="Title 1">
            <a:extLst>
              <a:ext uri="{FF2B5EF4-FFF2-40B4-BE49-F238E27FC236}">
                <a16:creationId xmlns:a16="http://schemas.microsoft.com/office/drawing/2014/main" id="{476A824B-B2A3-4A1F-18DE-B0233AC16B93}"/>
              </a:ext>
            </a:extLst>
          </p:cNvPr>
          <p:cNvSpPr>
            <a:spLocks noGrp="1"/>
          </p:cNvSpPr>
          <p:nvPr>
            <p:ph type="title"/>
          </p:nvPr>
        </p:nvSpPr>
        <p:spPr>
          <a:xfrm>
            <a:off x="228600" y="206209"/>
            <a:ext cx="9034540" cy="571500"/>
          </a:xfrm>
        </p:spPr>
        <p:txBody>
          <a:bodyPr/>
          <a:lstStyle/>
          <a:p>
            <a:r>
              <a:rPr lang="en-US" sz="2700" b="0" dirty="0">
                <a:latin typeface="Helvetica" pitchFamily="2" charset="0"/>
              </a:rPr>
              <a:t>Dark CPV: a New mechanism for EW Baryogenesis</a:t>
            </a:r>
            <a:endParaRPr lang="en-US" sz="2700" b="0" dirty="0">
              <a:solidFill>
                <a:schemeClr val="tx1"/>
              </a:solidFill>
            </a:endParaRPr>
          </a:p>
        </p:txBody>
      </p:sp>
      <p:sp>
        <p:nvSpPr>
          <p:cNvPr id="14" name="TextBox 13">
            <a:extLst>
              <a:ext uri="{FF2B5EF4-FFF2-40B4-BE49-F238E27FC236}">
                <a16:creationId xmlns:a16="http://schemas.microsoft.com/office/drawing/2014/main" id="{25946EBC-A60A-1CE7-3CE9-1CFA02DE6A43}"/>
              </a:ext>
            </a:extLst>
          </p:cNvPr>
          <p:cNvSpPr txBox="1"/>
          <p:nvPr/>
        </p:nvSpPr>
        <p:spPr>
          <a:xfrm>
            <a:off x="1746243" y="638956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pic>
        <p:nvPicPr>
          <p:cNvPr id="16" name="Picture 15">
            <a:extLst>
              <a:ext uri="{FF2B5EF4-FFF2-40B4-BE49-F238E27FC236}">
                <a16:creationId xmlns:a16="http://schemas.microsoft.com/office/drawing/2014/main" id="{BEED3701-D993-C1A8-4DD0-1E36B8AE4E9C}"/>
              </a:ext>
            </a:extLst>
          </p:cNvPr>
          <p:cNvPicPr>
            <a:picLocks noChangeAspect="1"/>
          </p:cNvPicPr>
          <p:nvPr/>
        </p:nvPicPr>
        <p:blipFill>
          <a:blip r:embed="rId3"/>
          <a:stretch>
            <a:fillRect/>
          </a:stretch>
        </p:blipFill>
        <p:spPr>
          <a:xfrm>
            <a:off x="213191" y="6276545"/>
            <a:ext cx="1542883" cy="455339"/>
          </a:xfrm>
          <a:prstGeom prst="rect">
            <a:avLst/>
          </a:prstGeom>
        </p:spPr>
      </p:pic>
      <p:sp>
        <p:nvSpPr>
          <p:cNvPr id="2" name="Rectangle 1">
            <a:extLst>
              <a:ext uri="{FF2B5EF4-FFF2-40B4-BE49-F238E27FC236}">
                <a16:creationId xmlns:a16="http://schemas.microsoft.com/office/drawing/2014/main" id="{E2A3CFBE-0790-083E-AA85-93D4AA110FC0}"/>
              </a:ext>
            </a:extLst>
          </p:cNvPr>
          <p:cNvSpPr/>
          <p:nvPr/>
        </p:nvSpPr>
        <p:spPr>
          <a:xfrm>
            <a:off x="304561" y="1859809"/>
            <a:ext cx="6899487" cy="646331"/>
          </a:xfrm>
          <a:prstGeom prst="rect">
            <a:avLst/>
          </a:prstGeom>
        </p:spPr>
        <p:txBody>
          <a:bodyPr wrap="square">
            <a:spAutoFit/>
          </a:bodyPr>
          <a:lstStyle/>
          <a:p>
            <a:pPr marL="285750" indent="-285750">
              <a:buFont typeface="Arial" panose="020B0604020202020204" pitchFamily="34" charset="0"/>
              <a:buChar char="•"/>
            </a:pPr>
            <a:r>
              <a:rPr lang="en-US" sz="1800" b="1" dirty="0">
                <a:solidFill>
                  <a:srgbClr val="C00000"/>
                </a:solidFill>
                <a:latin typeface="Helvetica" pitchFamily="2" charset="0"/>
              </a:rPr>
              <a:t>Z’ portal to the dark sector </a:t>
            </a:r>
          </a:p>
          <a:p>
            <a:r>
              <a:rPr lang="en-US" sz="1800" b="1" dirty="0">
                <a:solidFill>
                  <a:srgbClr val="C00000"/>
                </a:solidFill>
                <a:latin typeface="Helvetica" pitchFamily="2" charset="0"/>
              </a:rPr>
              <a:t>    </a:t>
            </a:r>
            <a:r>
              <a:rPr lang="en-US" sz="1800" dirty="0">
                <a:solidFill>
                  <a:srgbClr val="C00000"/>
                </a:solidFill>
                <a:latin typeface="Helvetica" pitchFamily="2" charset="0"/>
              </a:rPr>
              <a:t> to transfer the CP violation to the SM sector</a:t>
            </a:r>
            <a:r>
              <a:rPr lang="en-US" sz="1800" dirty="0">
                <a:solidFill>
                  <a:srgbClr val="C00000"/>
                </a:solidFill>
                <a:latin typeface="Helvetica" pitchFamily="2" charset="0"/>
                <a:sym typeface="Wingdings" pitchFamily="2" charset="2"/>
              </a:rPr>
              <a:t>          </a:t>
            </a:r>
            <a:endParaRPr lang="en-US" sz="1800" dirty="0">
              <a:solidFill>
                <a:srgbClr val="C00000"/>
              </a:solidFill>
              <a:latin typeface="Helvetica" pitchFamily="2" charset="0"/>
            </a:endParaRPr>
          </a:p>
        </p:txBody>
      </p:sp>
      <p:sp>
        <p:nvSpPr>
          <p:cNvPr id="4" name="Rectangle 3">
            <a:extLst>
              <a:ext uri="{FF2B5EF4-FFF2-40B4-BE49-F238E27FC236}">
                <a16:creationId xmlns:a16="http://schemas.microsoft.com/office/drawing/2014/main" id="{0DC5F79E-9C1B-B504-F28A-6F0839F89BBB}"/>
              </a:ext>
            </a:extLst>
          </p:cNvPr>
          <p:cNvSpPr/>
          <p:nvPr/>
        </p:nvSpPr>
        <p:spPr>
          <a:xfrm>
            <a:off x="213191" y="5959433"/>
            <a:ext cx="8678857" cy="307777"/>
          </a:xfrm>
          <a:prstGeom prst="rect">
            <a:avLst/>
          </a:prstGeom>
        </p:spPr>
        <p:txBody>
          <a:bodyPr wrap="square">
            <a:spAutoFit/>
          </a:bodyPr>
          <a:lstStyle/>
          <a:p>
            <a:pPr algn="l"/>
            <a:r>
              <a:rPr lang="en-US" sz="1400" dirty="0">
                <a:solidFill>
                  <a:srgbClr val="000000"/>
                </a:solidFill>
                <a:latin typeface="Helvetica" pitchFamily="2" charset="0"/>
              </a:rPr>
              <a:t>M.C., M. </a:t>
            </a:r>
            <a:r>
              <a:rPr lang="en-US" sz="1400" dirty="0" err="1">
                <a:solidFill>
                  <a:srgbClr val="000000"/>
                </a:solidFill>
                <a:latin typeface="Helvetica" pitchFamily="2" charset="0"/>
              </a:rPr>
              <a:t>Quiros</a:t>
            </a:r>
            <a:r>
              <a:rPr lang="en-US" sz="1400" dirty="0">
                <a:solidFill>
                  <a:srgbClr val="000000"/>
                </a:solidFill>
                <a:latin typeface="Helvetica" pitchFamily="2" charset="0"/>
              </a:rPr>
              <a:t> and Y. Zhang:  P</a:t>
            </a:r>
            <a:r>
              <a:rPr lang="en-US" sz="1400" b="0" dirty="0">
                <a:solidFill>
                  <a:srgbClr val="000000"/>
                </a:solidFill>
                <a:effectLst/>
                <a:latin typeface="Helvetica" pitchFamily="2" charset="0"/>
              </a:rPr>
              <a:t>hys. Rev. Lett. 122 (2019) 20, 201802;</a:t>
            </a:r>
            <a:r>
              <a:rPr lang="en-US" sz="1400" dirty="0">
                <a:solidFill>
                  <a:srgbClr val="000000"/>
                </a:solidFill>
                <a:latin typeface="Helvetica" pitchFamily="2" charset="0"/>
              </a:rPr>
              <a:t> </a:t>
            </a:r>
            <a:r>
              <a:rPr lang="en-US" sz="1400" b="0" dirty="0">
                <a:solidFill>
                  <a:srgbClr val="000000"/>
                </a:solidFill>
                <a:effectLst/>
                <a:latin typeface="Helvetica" pitchFamily="2" charset="0"/>
              </a:rPr>
              <a:t>Phys. Rev. D 101 (2020) 5, 055014</a:t>
            </a:r>
          </a:p>
        </p:txBody>
      </p:sp>
      <p:sp>
        <p:nvSpPr>
          <p:cNvPr id="8" name="Slide Number Placeholder 7">
            <a:extLst>
              <a:ext uri="{FF2B5EF4-FFF2-40B4-BE49-F238E27FC236}">
                <a16:creationId xmlns:a16="http://schemas.microsoft.com/office/drawing/2014/main" id="{E70BC477-ACD4-A81B-3E91-BA2FFE914514}"/>
              </a:ext>
            </a:extLst>
          </p:cNvPr>
          <p:cNvSpPr>
            <a:spLocks noGrp="1"/>
          </p:cNvSpPr>
          <p:nvPr>
            <p:ph type="sldNum" sz="quarter" idx="12"/>
          </p:nvPr>
        </p:nvSpPr>
        <p:spPr/>
        <p:txBody>
          <a:bodyPr/>
          <a:lstStyle/>
          <a:p>
            <a:pPr>
              <a:defRPr/>
            </a:pPr>
            <a:fld id="{D263CF7A-B607-4AC6-B9ED-310D2CC7A174}" type="slidenum">
              <a:rPr lang="en-US" smtClean="0"/>
              <a:pPr>
                <a:defRPr/>
              </a:pPr>
              <a:t>23</a:t>
            </a:fld>
            <a:endParaRPr lang="en-US"/>
          </a:p>
        </p:txBody>
      </p:sp>
      <p:sp>
        <p:nvSpPr>
          <p:cNvPr id="17" name="Footer Placeholder 16">
            <a:extLst>
              <a:ext uri="{FF2B5EF4-FFF2-40B4-BE49-F238E27FC236}">
                <a16:creationId xmlns:a16="http://schemas.microsoft.com/office/drawing/2014/main" id="{4E10B670-E8A1-512A-638C-A983E1773E93}"/>
              </a:ext>
            </a:extLst>
          </p:cNvPr>
          <p:cNvSpPr>
            <a:spLocks noGrp="1"/>
          </p:cNvSpPr>
          <p:nvPr>
            <p:ph type="ftr" sz="quarter" idx="11"/>
          </p:nvPr>
        </p:nvSpPr>
        <p:spPr/>
        <p:txBody>
          <a:bodyPr/>
          <a:lstStyle/>
          <a:p>
            <a:pPr>
              <a:defRPr/>
            </a:pPr>
            <a:r>
              <a:rPr lang="en-US"/>
              <a:t>.                                               Marcela Carena | EWBG</a:t>
            </a:r>
          </a:p>
        </p:txBody>
      </p:sp>
      <p:grpSp>
        <p:nvGrpSpPr>
          <p:cNvPr id="19" name="Group 18">
            <a:extLst>
              <a:ext uri="{FF2B5EF4-FFF2-40B4-BE49-F238E27FC236}">
                <a16:creationId xmlns:a16="http://schemas.microsoft.com/office/drawing/2014/main" id="{B4D8FF39-D71F-EC5E-A1D3-36865EA4FCC4}"/>
              </a:ext>
            </a:extLst>
          </p:cNvPr>
          <p:cNvGrpSpPr/>
          <p:nvPr/>
        </p:nvGrpSpPr>
        <p:grpSpPr>
          <a:xfrm>
            <a:off x="2183484" y="2744695"/>
            <a:ext cx="4777031" cy="2739092"/>
            <a:chOff x="2042410" y="2736153"/>
            <a:chExt cx="5059180" cy="3018063"/>
          </a:xfrm>
        </p:grpSpPr>
        <p:pic>
          <p:nvPicPr>
            <p:cNvPr id="20" name="Picture 19">
              <a:extLst>
                <a:ext uri="{FF2B5EF4-FFF2-40B4-BE49-F238E27FC236}">
                  <a16:creationId xmlns:a16="http://schemas.microsoft.com/office/drawing/2014/main" id="{473CD708-FC45-4048-95DF-259FFDA23B2C}"/>
                </a:ext>
              </a:extLst>
            </p:cNvPr>
            <p:cNvPicPr>
              <a:picLocks noChangeAspect="1"/>
            </p:cNvPicPr>
            <p:nvPr/>
          </p:nvPicPr>
          <p:blipFill>
            <a:blip r:embed="rId4"/>
            <a:stretch>
              <a:fillRect/>
            </a:stretch>
          </p:blipFill>
          <p:spPr>
            <a:xfrm>
              <a:off x="2042410" y="2736153"/>
              <a:ext cx="5059180" cy="3018063"/>
            </a:xfrm>
            <a:prstGeom prst="rect">
              <a:avLst/>
            </a:prstGeom>
            <a:solidFill>
              <a:schemeClr val="bg1"/>
            </a:solidFill>
          </p:spPr>
        </p:pic>
        <p:sp>
          <p:nvSpPr>
            <p:cNvPr id="21" name="Rectangle 20">
              <a:extLst>
                <a:ext uri="{FF2B5EF4-FFF2-40B4-BE49-F238E27FC236}">
                  <a16:creationId xmlns:a16="http://schemas.microsoft.com/office/drawing/2014/main" id="{93C3DF3F-CC78-078F-50ED-97C94D40FB20}"/>
                </a:ext>
              </a:extLst>
            </p:cNvPr>
            <p:cNvSpPr/>
            <p:nvPr/>
          </p:nvSpPr>
          <p:spPr>
            <a:xfrm>
              <a:off x="3754305" y="3108858"/>
              <a:ext cx="372463" cy="38404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56B6C4B-5786-4D12-846E-1F3E56D6B4CA}"/>
                </a:ext>
              </a:extLst>
            </p:cNvPr>
            <p:cNvSpPr/>
            <p:nvPr/>
          </p:nvSpPr>
          <p:spPr>
            <a:xfrm>
              <a:off x="2500918" y="3642897"/>
              <a:ext cx="370390" cy="23495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8BA2063D-96C8-070E-20D6-A8166C4BD6DE}"/>
                </a:ext>
              </a:extLst>
            </p:cNvPr>
            <p:cNvPicPr>
              <a:picLocks noChangeAspect="1"/>
            </p:cNvPicPr>
            <p:nvPr/>
          </p:nvPicPr>
          <p:blipFill>
            <a:blip r:embed="rId5"/>
            <a:stretch>
              <a:fillRect/>
            </a:stretch>
          </p:blipFill>
          <p:spPr>
            <a:xfrm>
              <a:off x="6214821" y="3556300"/>
              <a:ext cx="171450" cy="234950"/>
            </a:xfrm>
            <a:prstGeom prst="rect">
              <a:avLst/>
            </a:prstGeom>
          </p:spPr>
        </p:pic>
      </p:grpSp>
      <p:pic>
        <p:nvPicPr>
          <p:cNvPr id="25" name="Picture 24">
            <a:extLst>
              <a:ext uri="{FF2B5EF4-FFF2-40B4-BE49-F238E27FC236}">
                <a16:creationId xmlns:a16="http://schemas.microsoft.com/office/drawing/2014/main" id="{012C2ABA-5B60-C1CC-2E61-B68B9C3BBF39}"/>
              </a:ext>
            </a:extLst>
          </p:cNvPr>
          <p:cNvPicPr>
            <a:picLocks noChangeAspect="1"/>
          </p:cNvPicPr>
          <p:nvPr/>
        </p:nvPicPr>
        <p:blipFill>
          <a:blip r:embed="rId6"/>
          <a:stretch>
            <a:fillRect/>
          </a:stretch>
        </p:blipFill>
        <p:spPr>
          <a:xfrm>
            <a:off x="2019226" y="2491494"/>
            <a:ext cx="5499100" cy="3454400"/>
          </a:xfrm>
          <a:prstGeom prst="rect">
            <a:avLst/>
          </a:prstGeom>
        </p:spPr>
      </p:pic>
    </p:spTree>
    <p:extLst>
      <p:ext uri="{BB962C8B-B14F-4D97-AF65-F5344CB8AC3E}">
        <p14:creationId xmlns:p14="http://schemas.microsoft.com/office/powerpoint/2010/main" val="33898832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49F738C0-37C3-1267-2807-294E562BDA3E}"/>
              </a:ext>
            </a:extLst>
          </p:cNvPr>
          <p:cNvGrpSpPr/>
          <p:nvPr/>
        </p:nvGrpSpPr>
        <p:grpSpPr>
          <a:xfrm>
            <a:off x="2837087" y="2401249"/>
            <a:ext cx="3469826" cy="2106913"/>
            <a:chOff x="2042410" y="2736153"/>
            <a:chExt cx="5059180" cy="3018063"/>
          </a:xfrm>
        </p:grpSpPr>
        <p:pic>
          <p:nvPicPr>
            <p:cNvPr id="34" name="Picture 33">
              <a:extLst>
                <a:ext uri="{FF2B5EF4-FFF2-40B4-BE49-F238E27FC236}">
                  <a16:creationId xmlns:a16="http://schemas.microsoft.com/office/drawing/2014/main" id="{E568684C-8267-53B3-B3E1-B995DEC69BA0}"/>
                </a:ext>
              </a:extLst>
            </p:cNvPr>
            <p:cNvPicPr>
              <a:picLocks noChangeAspect="1"/>
            </p:cNvPicPr>
            <p:nvPr/>
          </p:nvPicPr>
          <p:blipFill>
            <a:blip r:embed="rId3"/>
            <a:stretch>
              <a:fillRect/>
            </a:stretch>
          </p:blipFill>
          <p:spPr>
            <a:xfrm>
              <a:off x="2042410" y="2736153"/>
              <a:ext cx="5059180" cy="3018063"/>
            </a:xfrm>
            <a:prstGeom prst="rect">
              <a:avLst/>
            </a:prstGeom>
            <a:solidFill>
              <a:schemeClr val="bg1"/>
            </a:solidFill>
          </p:spPr>
        </p:pic>
        <p:sp>
          <p:nvSpPr>
            <p:cNvPr id="35" name="Rectangle 34">
              <a:extLst>
                <a:ext uri="{FF2B5EF4-FFF2-40B4-BE49-F238E27FC236}">
                  <a16:creationId xmlns:a16="http://schemas.microsoft.com/office/drawing/2014/main" id="{D28EFC9A-33B0-4856-7D37-2D381EDFAC2E}"/>
                </a:ext>
              </a:extLst>
            </p:cNvPr>
            <p:cNvSpPr/>
            <p:nvPr/>
          </p:nvSpPr>
          <p:spPr>
            <a:xfrm>
              <a:off x="3754305" y="3108858"/>
              <a:ext cx="372463" cy="38404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CEB594E8-AAFD-73B7-0D02-20BAF525C1C2}"/>
                </a:ext>
              </a:extLst>
            </p:cNvPr>
            <p:cNvSpPr/>
            <p:nvPr/>
          </p:nvSpPr>
          <p:spPr>
            <a:xfrm>
              <a:off x="2500918" y="3642897"/>
              <a:ext cx="370390" cy="23495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7" name="Picture 36">
              <a:extLst>
                <a:ext uri="{FF2B5EF4-FFF2-40B4-BE49-F238E27FC236}">
                  <a16:creationId xmlns:a16="http://schemas.microsoft.com/office/drawing/2014/main" id="{E5A1F67B-E7C7-9804-6A1D-4ED16271717A}"/>
                </a:ext>
              </a:extLst>
            </p:cNvPr>
            <p:cNvPicPr>
              <a:picLocks noChangeAspect="1"/>
            </p:cNvPicPr>
            <p:nvPr/>
          </p:nvPicPr>
          <p:blipFill>
            <a:blip r:embed="rId4"/>
            <a:stretch>
              <a:fillRect/>
            </a:stretch>
          </p:blipFill>
          <p:spPr>
            <a:xfrm>
              <a:off x="6214821" y="3556300"/>
              <a:ext cx="171450" cy="234950"/>
            </a:xfrm>
            <a:prstGeom prst="rect">
              <a:avLst/>
            </a:prstGeom>
          </p:spPr>
        </p:pic>
      </p:grpSp>
      <p:sp>
        <p:nvSpPr>
          <p:cNvPr id="2" name="Title 1">
            <a:extLst>
              <a:ext uri="{FF2B5EF4-FFF2-40B4-BE49-F238E27FC236}">
                <a16:creationId xmlns:a16="http://schemas.microsoft.com/office/drawing/2014/main" id="{6DE9E067-850F-AA4D-A844-A0D2F5EC3206}"/>
              </a:ext>
            </a:extLst>
          </p:cNvPr>
          <p:cNvSpPr>
            <a:spLocks noGrp="1"/>
          </p:cNvSpPr>
          <p:nvPr>
            <p:ph type="title"/>
          </p:nvPr>
        </p:nvSpPr>
        <p:spPr>
          <a:xfrm>
            <a:off x="228600" y="206209"/>
            <a:ext cx="9034540" cy="571500"/>
          </a:xfrm>
        </p:spPr>
        <p:txBody>
          <a:bodyPr/>
          <a:lstStyle/>
          <a:p>
            <a:r>
              <a:rPr lang="en-US" sz="2400" b="0" dirty="0">
                <a:latin typeface="Helvetica" pitchFamily="2" charset="0"/>
              </a:rPr>
              <a:t>A new mechanism for electroweak baryogenesis:</a:t>
            </a:r>
            <a:endParaRPr lang="en-US" sz="2400" b="0" dirty="0">
              <a:solidFill>
                <a:schemeClr val="tx1"/>
              </a:solidFill>
            </a:endParaRPr>
          </a:p>
        </p:txBody>
      </p:sp>
      <p:sp>
        <p:nvSpPr>
          <p:cNvPr id="3" name="Date Placeholder 2">
            <a:extLst>
              <a:ext uri="{FF2B5EF4-FFF2-40B4-BE49-F238E27FC236}">
                <a16:creationId xmlns:a16="http://schemas.microsoft.com/office/drawing/2014/main" id="{2EE47C96-64F3-5947-8A95-4277D37937EC}"/>
              </a:ext>
            </a:extLst>
          </p:cNvPr>
          <p:cNvSpPr>
            <a:spLocks noGrp="1"/>
          </p:cNvSpPr>
          <p:nvPr>
            <p:ph type="dt" sz="half" idx="10"/>
          </p:nvPr>
        </p:nvSpPr>
        <p:spPr/>
        <p:txBody>
          <a:bodyPr/>
          <a:lstStyle/>
          <a:p>
            <a:pPr>
              <a:defRPr/>
            </a:pPr>
            <a:r>
              <a:rPr lang="en-US"/>
              <a:t>05/10/2024</a:t>
            </a:r>
          </a:p>
        </p:txBody>
      </p:sp>
      <p:sp>
        <p:nvSpPr>
          <p:cNvPr id="11" name="TextBox 10">
            <a:extLst>
              <a:ext uri="{FF2B5EF4-FFF2-40B4-BE49-F238E27FC236}">
                <a16:creationId xmlns:a16="http://schemas.microsoft.com/office/drawing/2014/main" id="{CF6F02E1-CB93-D2D4-6921-B13ABB79342B}"/>
              </a:ext>
            </a:extLst>
          </p:cNvPr>
          <p:cNvSpPr txBox="1"/>
          <p:nvPr/>
        </p:nvSpPr>
        <p:spPr>
          <a:xfrm>
            <a:off x="252638" y="1872026"/>
            <a:ext cx="2858104" cy="877163"/>
          </a:xfrm>
          <a:prstGeom prst="rect">
            <a:avLst/>
          </a:prstGeom>
          <a:noFill/>
        </p:spPr>
        <p:txBody>
          <a:bodyPr wrap="square">
            <a:spAutoFit/>
          </a:bodyPr>
          <a:lstStyle/>
          <a:p>
            <a:r>
              <a:rPr lang="en-US" sz="1700" dirty="0">
                <a:latin typeface="Helvetica" pitchFamily="2" charset="0"/>
              </a:rPr>
              <a:t>A dark matter fermion </a:t>
            </a:r>
            <a:r>
              <a:rPr lang="el-GR" sz="1700" kern="1200" dirty="0">
                <a:solidFill>
                  <a:schemeClr val="tx1"/>
                </a:solidFill>
                <a:latin typeface="Helvetica" pitchFamily="2" charset="0"/>
              </a:rPr>
              <a:t>χ</a:t>
            </a:r>
            <a:r>
              <a:rPr lang="en-US" sz="1700" kern="1200" dirty="0">
                <a:solidFill>
                  <a:schemeClr val="tx1"/>
                </a:solidFill>
                <a:latin typeface="Helvetica" pitchFamily="2" charset="0"/>
              </a:rPr>
              <a:t> talks to the Higgs boson via a new SM singlet scalar S</a:t>
            </a:r>
            <a:endParaRPr lang="en-US" sz="1700" dirty="0">
              <a:latin typeface="Helvetica" pitchFamily="2" charset="0"/>
            </a:endParaRPr>
          </a:p>
        </p:txBody>
      </p:sp>
      <p:sp>
        <p:nvSpPr>
          <p:cNvPr id="13" name="TextBox 12">
            <a:extLst>
              <a:ext uri="{FF2B5EF4-FFF2-40B4-BE49-F238E27FC236}">
                <a16:creationId xmlns:a16="http://schemas.microsoft.com/office/drawing/2014/main" id="{445E94E0-8FBF-05C9-8A97-558AFD6703CB}"/>
              </a:ext>
            </a:extLst>
          </p:cNvPr>
          <p:cNvSpPr txBox="1"/>
          <p:nvPr/>
        </p:nvSpPr>
        <p:spPr>
          <a:xfrm>
            <a:off x="109460" y="4667483"/>
            <a:ext cx="4907094" cy="877163"/>
          </a:xfrm>
          <a:prstGeom prst="rect">
            <a:avLst/>
          </a:prstGeom>
          <a:noFill/>
        </p:spPr>
        <p:txBody>
          <a:bodyPr wrap="square">
            <a:spAutoFit/>
          </a:bodyPr>
          <a:lstStyle/>
          <a:p>
            <a:r>
              <a:rPr lang="en-US" sz="1700" dirty="0">
                <a:latin typeface="Helvetica" pitchFamily="2" charset="0"/>
              </a:rPr>
              <a:t>A varying mass m</a:t>
            </a:r>
            <a:r>
              <a:rPr lang="el-GR" sz="1700" baseline="-25000" dirty="0">
                <a:latin typeface="Helvetica" pitchFamily="2" charset="0"/>
              </a:rPr>
              <a:t>χ</a:t>
            </a:r>
            <a:r>
              <a:rPr lang="en-US" sz="1700" dirty="0">
                <a:latin typeface="Helvetica" pitchFamily="2" charset="0"/>
              </a:rPr>
              <a:t>, along the expanding bubble  wall direction, together with the S </a:t>
            </a:r>
            <a:r>
              <a:rPr lang="en-US" sz="1700" dirty="0" err="1">
                <a:latin typeface="Helvetica" pitchFamily="2" charset="0"/>
              </a:rPr>
              <a:t>vev</a:t>
            </a:r>
            <a:r>
              <a:rPr lang="en-US" sz="1700" dirty="0">
                <a:latin typeface="Helvetica" pitchFamily="2" charset="0"/>
              </a:rPr>
              <a:t>, generates </a:t>
            </a:r>
            <a:r>
              <a:rPr lang="en-US" sz="1700" b="1" dirty="0">
                <a:latin typeface="Helvetica" pitchFamily="2" charset="0"/>
              </a:rPr>
              <a:t>a CP asymmetry in the </a:t>
            </a:r>
            <a:r>
              <a:rPr lang="el-GR" sz="1700" b="1" i="1" dirty="0">
                <a:latin typeface="Helvetica" pitchFamily="2" charset="0"/>
              </a:rPr>
              <a:t>χ </a:t>
            </a:r>
            <a:r>
              <a:rPr lang="en-US" sz="1700" b="1" i="1" dirty="0">
                <a:latin typeface="Helvetica" pitchFamily="2" charset="0"/>
              </a:rPr>
              <a:t>dark matter </a:t>
            </a:r>
            <a:r>
              <a:rPr lang="en-US" sz="1700" b="1" dirty="0">
                <a:latin typeface="Helvetica" pitchFamily="2" charset="0"/>
              </a:rPr>
              <a:t>particles</a:t>
            </a:r>
            <a:endParaRPr lang="en-US" sz="1700" dirty="0"/>
          </a:p>
        </p:txBody>
      </p:sp>
      <p:pic>
        <p:nvPicPr>
          <p:cNvPr id="21" name="Picture 20">
            <a:extLst>
              <a:ext uri="{FF2B5EF4-FFF2-40B4-BE49-F238E27FC236}">
                <a16:creationId xmlns:a16="http://schemas.microsoft.com/office/drawing/2014/main" id="{6464F673-F14A-A114-D7EB-2ADBA58A0245}"/>
              </a:ext>
            </a:extLst>
          </p:cNvPr>
          <p:cNvPicPr>
            <a:picLocks noChangeAspect="1"/>
          </p:cNvPicPr>
          <p:nvPr/>
        </p:nvPicPr>
        <p:blipFill rotWithShape="1">
          <a:blip r:embed="rId5"/>
          <a:srcRect l="48159"/>
          <a:stretch/>
        </p:blipFill>
        <p:spPr>
          <a:xfrm>
            <a:off x="359301" y="3133448"/>
            <a:ext cx="1602275" cy="1352677"/>
          </a:xfrm>
          <a:prstGeom prst="rect">
            <a:avLst/>
          </a:prstGeom>
        </p:spPr>
      </p:pic>
      <p:sp>
        <p:nvSpPr>
          <p:cNvPr id="4" name="Rectangle 3">
            <a:extLst>
              <a:ext uri="{FF2B5EF4-FFF2-40B4-BE49-F238E27FC236}">
                <a16:creationId xmlns:a16="http://schemas.microsoft.com/office/drawing/2014/main" id="{9084C124-8A49-F592-DF41-0506C6AB60EA}"/>
              </a:ext>
            </a:extLst>
          </p:cNvPr>
          <p:cNvSpPr/>
          <p:nvPr/>
        </p:nvSpPr>
        <p:spPr>
          <a:xfrm>
            <a:off x="132610" y="5672907"/>
            <a:ext cx="8376064" cy="353943"/>
          </a:xfrm>
          <a:prstGeom prst="rect">
            <a:avLst/>
          </a:prstGeom>
        </p:spPr>
        <p:txBody>
          <a:bodyPr wrap="square">
            <a:spAutoFit/>
          </a:bodyPr>
          <a:lstStyle/>
          <a:p>
            <a:pPr>
              <a:spcAft>
                <a:spcPts val="600"/>
              </a:spcAft>
            </a:pPr>
            <a:r>
              <a:rPr lang="en-US" sz="1700" b="1" dirty="0">
                <a:latin typeface="Helvetica" pitchFamily="2" charset="0"/>
              </a:rPr>
              <a:t>A new scalar-Higgs interaction,  </a:t>
            </a:r>
            <a:r>
              <a:rPr lang="el-GR" sz="1700" b="1" i="1" dirty="0">
                <a:latin typeface="Helvetica" pitchFamily="2" charset="0"/>
              </a:rPr>
              <a:t>λ</a:t>
            </a:r>
            <a:r>
              <a:rPr lang="en-US" sz="1700" b="1" baseline="-25000" dirty="0">
                <a:latin typeface="Helvetica" pitchFamily="2" charset="0"/>
              </a:rPr>
              <a:t>SH </a:t>
            </a:r>
            <a:r>
              <a:rPr lang="el-GR" sz="1700" b="1" dirty="0">
                <a:latin typeface="Helvetica" pitchFamily="2" charset="0"/>
              </a:rPr>
              <a:t>|</a:t>
            </a:r>
            <a:r>
              <a:rPr lang="en-US" sz="1700" b="1" dirty="0">
                <a:latin typeface="Helvetica" pitchFamily="2" charset="0"/>
              </a:rPr>
              <a:t>S|</a:t>
            </a:r>
            <a:r>
              <a:rPr lang="en-US" sz="1700" b="1" baseline="30000" dirty="0">
                <a:latin typeface="Helvetica" pitchFamily="2" charset="0"/>
              </a:rPr>
              <a:t>2 </a:t>
            </a:r>
            <a:r>
              <a:rPr lang="en-US" sz="1700" b="1" dirty="0">
                <a:latin typeface="Helvetica" pitchFamily="2" charset="0"/>
              </a:rPr>
              <a:t>|H|</a:t>
            </a:r>
            <a:r>
              <a:rPr lang="en-US" sz="1700" b="1" baseline="30000" dirty="0">
                <a:latin typeface="Helvetica" pitchFamily="2" charset="0"/>
              </a:rPr>
              <a:t>2</a:t>
            </a:r>
            <a:r>
              <a:rPr lang="el-GR" sz="1700" b="1" dirty="0">
                <a:latin typeface="Helvetica" pitchFamily="2" charset="0"/>
              </a:rPr>
              <a:t>, </a:t>
            </a:r>
            <a:r>
              <a:rPr lang="en-US" sz="1700" b="1" dirty="0">
                <a:latin typeface="Helvetica" pitchFamily="2" charset="0"/>
              </a:rPr>
              <a:t>can trigger strong first order EWPT</a:t>
            </a:r>
          </a:p>
        </p:txBody>
      </p:sp>
      <p:sp>
        <p:nvSpPr>
          <p:cNvPr id="9" name="Rectangle 8">
            <a:extLst>
              <a:ext uri="{FF2B5EF4-FFF2-40B4-BE49-F238E27FC236}">
                <a16:creationId xmlns:a16="http://schemas.microsoft.com/office/drawing/2014/main" id="{8F5CBB46-8115-78B3-8888-2F9CD1134B53}"/>
              </a:ext>
            </a:extLst>
          </p:cNvPr>
          <p:cNvSpPr/>
          <p:nvPr/>
        </p:nvSpPr>
        <p:spPr>
          <a:xfrm>
            <a:off x="213191" y="1129985"/>
            <a:ext cx="8928430" cy="954107"/>
          </a:xfrm>
          <a:prstGeom prst="rect">
            <a:avLst/>
          </a:prstGeom>
        </p:spPr>
        <p:txBody>
          <a:bodyPr wrap="square">
            <a:spAutoFit/>
          </a:bodyPr>
          <a:lstStyle/>
          <a:p>
            <a:endParaRPr lang="en-US" sz="1800" b="1" dirty="0">
              <a:latin typeface="+mn-lt"/>
            </a:endParaRPr>
          </a:p>
          <a:p>
            <a:pPr marL="342900" indent="-342900">
              <a:buFont typeface="Arial" panose="020B0604020202020204" pitchFamily="34" charset="0"/>
              <a:buChar char="•"/>
            </a:pPr>
            <a:r>
              <a:rPr lang="en-US" sz="1800" b="1" dirty="0">
                <a:solidFill>
                  <a:srgbClr val="C00000"/>
                </a:solidFill>
                <a:latin typeface="Helvetica" pitchFamily="2" charset="0"/>
              </a:rPr>
              <a:t>Z’ portal:</a:t>
            </a:r>
            <a:r>
              <a:rPr lang="en-US" sz="1800" dirty="0">
                <a:solidFill>
                  <a:srgbClr val="C00000"/>
                </a:solidFill>
                <a:latin typeface="Helvetica" pitchFamily="2" charset="0"/>
              </a:rPr>
              <a:t> to transfer the CP violation to the SM sector</a:t>
            </a:r>
            <a:r>
              <a:rPr lang="en-US" sz="1800" dirty="0">
                <a:solidFill>
                  <a:srgbClr val="C00000"/>
                </a:solidFill>
                <a:latin typeface="Helvetica" pitchFamily="2" charset="0"/>
                <a:sym typeface="Wingdings" pitchFamily="2" charset="2"/>
              </a:rPr>
              <a:t> </a:t>
            </a:r>
            <a:endParaRPr lang="en-US" sz="1800" dirty="0">
              <a:solidFill>
                <a:srgbClr val="C00000"/>
              </a:solidFill>
              <a:latin typeface="Helvetica" pitchFamily="2" charset="0"/>
            </a:endParaRPr>
          </a:p>
          <a:p>
            <a:pPr marL="342900" indent="-342900">
              <a:buFont typeface="Arial" panose="020B0604020202020204" pitchFamily="34" charset="0"/>
              <a:buChar char="•"/>
            </a:pPr>
            <a:endParaRPr lang="en-US" sz="1800" dirty="0">
              <a:latin typeface="+mn-lt"/>
            </a:endParaRPr>
          </a:p>
        </p:txBody>
      </p:sp>
      <p:sp>
        <p:nvSpPr>
          <p:cNvPr id="22" name="TextBox 21">
            <a:extLst>
              <a:ext uri="{FF2B5EF4-FFF2-40B4-BE49-F238E27FC236}">
                <a16:creationId xmlns:a16="http://schemas.microsoft.com/office/drawing/2014/main" id="{2D06DD5B-5967-312B-9F5A-8359BE2BAD48}"/>
              </a:ext>
            </a:extLst>
          </p:cNvPr>
          <p:cNvSpPr txBox="1"/>
          <p:nvPr/>
        </p:nvSpPr>
        <p:spPr>
          <a:xfrm>
            <a:off x="6143992" y="3103747"/>
            <a:ext cx="3043326" cy="1661993"/>
          </a:xfrm>
          <a:prstGeom prst="rect">
            <a:avLst/>
          </a:prstGeom>
          <a:noFill/>
        </p:spPr>
        <p:txBody>
          <a:bodyPr wrap="square">
            <a:spAutoFit/>
          </a:bodyPr>
          <a:lstStyle/>
          <a:p>
            <a:r>
              <a:rPr lang="en-US" sz="1700" dirty="0">
                <a:solidFill>
                  <a:srgbClr val="C00000"/>
                </a:solidFill>
                <a:latin typeface="Helvetica" pitchFamily="2" charset="0"/>
              </a:rPr>
              <a:t>The new gauge boson Z’ couples to </a:t>
            </a:r>
            <a:r>
              <a:rPr lang="el-GR" sz="1700" kern="1200" dirty="0">
                <a:solidFill>
                  <a:srgbClr val="C00000"/>
                </a:solidFill>
                <a:latin typeface="Helvetica" pitchFamily="2" charset="0"/>
              </a:rPr>
              <a:t>χ</a:t>
            </a:r>
            <a:r>
              <a:rPr lang="en-US" sz="1700" dirty="0">
                <a:solidFill>
                  <a:srgbClr val="C00000"/>
                </a:solidFill>
                <a:latin typeface="Helvetica" pitchFamily="2" charset="0"/>
              </a:rPr>
              <a:t> and SM leptons;  Z’ transfers CPV to us and generates a</a:t>
            </a:r>
            <a:r>
              <a:rPr lang="en-US" sz="1700" dirty="0">
                <a:solidFill>
                  <a:srgbClr val="BD1F24"/>
                </a:solidFill>
                <a:latin typeface="Helvetica" pitchFamily="2" charset="0"/>
              </a:rPr>
              <a:t> lepton CP asymmetry at T</a:t>
            </a:r>
            <a:r>
              <a:rPr lang="en-US" sz="1700" baseline="-25000" dirty="0">
                <a:solidFill>
                  <a:srgbClr val="BD1F24"/>
                </a:solidFill>
                <a:latin typeface="Helvetica" pitchFamily="2" charset="0"/>
              </a:rPr>
              <a:t>n</a:t>
            </a:r>
            <a:endParaRPr lang="en-US" sz="1700" baseline="-25000" dirty="0">
              <a:solidFill>
                <a:srgbClr val="BD1F24"/>
              </a:solidFill>
            </a:endParaRPr>
          </a:p>
          <a:p>
            <a:r>
              <a:rPr lang="en-US" sz="1700" dirty="0">
                <a:solidFill>
                  <a:srgbClr val="C00000"/>
                </a:solidFill>
                <a:latin typeface="Helvetica" pitchFamily="2" charset="0"/>
              </a:rPr>
              <a:t>    </a:t>
            </a:r>
            <a:endParaRPr lang="el-GR" sz="1700" dirty="0">
              <a:solidFill>
                <a:srgbClr val="C00000"/>
              </a:solidFill>
              <a:latin typeface="Helvetica" pitchFamily="2" charset="0"/>
            </a:endParaRPr>
          </a:p>
        </p:txBody>
      </p:sp>
      <p:sp>
        <p:nvSpPr>
          <p:cNvPr id="24" name="TextBox 23">
            <a:extLst>
              <a:ext uri="{FF2B5EF4-FFF2-40B4-BE49-F238E27FC236}">
                <a16:creationId xmlns:a16="http://schemas.microsoft.com/office/drawing/2014/main" id="{0903A54E-3E52-5032-0A5E-4287D0D830D0}"/>
              </a:ext>
            </a:extLst>
          </p:cNvPr>
          <p:cNvSpPr txBox="1"/>
          <p:nvPr/>
        </p:nvSpPr>
        <p:spPr>
          <a:xfrm>
            <a:off x="5224149" y="4648574"/>
            <a:ext cx="3919851" cy="877163"/>
          </a:xfrm>
          <a:prstGeom prst="rect">
            <a:avLst/>
          </a:prstGeom>
          <a:noFill/>
        </p:spPr>
        <p:txBody>
          <a:bodyPr wrap="square" rtlCol="0">
            <a:spAutoFit/>
          </a:bodyPr>
          <a:lstStyle/>
          <a:p>
            <a:r>
              <a:rPr lang="en-US" sz="1700" dirty="0">
                <a:solidFill>
                  <a:srgbClr val="BD1F24"/>
                </a:solidFill>
                <a:latin typeface="Helvetica" pitchFamily="2" charset="0"/>
              </a:rPr>
              <a:t>The </a:t>
            </a:r>
            <a:r>
              <a:rPr lang="en-US" sz="1700" dirty="0" err="1">
                <a:solidFill>
                  <a:srgbClr val="BD1F24"/>
                </a:solidFill>
                <a:latin typeface="Helvetica" pitchFamily="2" charset="0"/>
              </a:rPr>
              <a:t>sphalerons</a:t>
            </a:r>
            <a:r>
              <a:rPr lang="en-US" sz="1700" dirty="0">
                <a:solidFill>
                  <a:srgbClr val="BD1F24"/>
                </a:solidFill>
                <a:latin typeface="Helvetica" pitchFamily="2" charset="0"/>
              </a:rPr>
              <a:t>, active outside the bubble wall create equal asymmetries in B and L number </a:t>
            </a:r>
            <a:r>
              <a:rPr lang="en-US" sz="1700" dirty="0">
                <a:solidFill>
                  <a:srgbClr val="BD1F24"/>
                </a:solidFill>
                <a:latin typeface="Helvetica" pitchFamily="2" charset="0"/>
                <a:sym typeface="Wingdings" pitchFamily="2" charset="2"/>
              </a:rPr>
              <a:t> </a:t>
            </a:r>
            <a:r>
              <a:rPr lang="el-GR" sz="1700" dirty="0">
                <a:solidFill>
                  <a:srgbClr val="C00000"/>
                </a:solidFill>
                <a:latin typeface="Helvetica" pitchFamily="2" charset="0"/>
              </a:rPr>
              <a:t>Δ</a:t>
            </a:r>
            <a:r>
              <a:rPr lang="en-US" sz="1700" dirty="0">
                <a:solidFill>
                  <a:srgbClr val="C00000"/>
                </a:solidFill>
                <a:latin typeface="Helvetica" pitchFamily="2" charset="0"/>
              </a:rPr>
              <a:t>N</a:t>
            </a:r>
            <a:r>
              <a:rPr lang="en-US" sz="1700" baseline="-25000" dirty="0">
                <a:solidFill>
                  <a:srgbClr val="C00000"/>
                </a:solidFill>
                <a:latin typeface="Helvetica" pitchFamily="2" charset="0"/>
              </a:rPr>
              <a:t>L </a:t>
            </a:r>
            <a:r>
              <a:rPr lang="en-US" sz="1700" dirty="0">
                <a:solidFill>
                  <a:srgbClr val="C00000"/>
                </a:solidFill>
                <a:latin typeface="Helvetica" pitchFamily="2" charset="0"/>
              </a:rPr>
              <a:t>= </a:t>
            </a:r>
            <a:r>
              <a:rPr lang="el-GR" sz="1700" dirty="0">
                <a:solidFill>
                  <a:srgbClr val="C00000"/>
                </a:solidFill>
                <a:latin typeface="Helvetica" pitchFamily="2" charset="0"/>
              </a:rPr>
              <a:t>Δ</a:t>
            </a:r>
            <a:r>
              <a:rPr lang="en-US" sz="1700" dirty="0">
                <a:solidFill>
                  <a:srgbClr val="C00000"/>
                </a:solidFill>
                <a:latin typeface="Helvetica" pitchFamily="2" charset="0"/>
              </a:rPr>
              <a:t>N</a:t>
            </a:r>
            <a:r>
              <a:rPr lang="en-US" sz="1700" baseline="-25000" dirty="0">
                <a:solidFill>
                  <a:srgbClr val="C00000"/>
                </a:solidFill>
                <a:latin typeface="Helvetica" pitchFamily="2" charset="0"/>
              </a:rPr>
              <a:t>B</a:t>
            </a:r>
            <a:r>
              <a:rPr lang="en-US" sz="1700" dirty="0">
                <a:solidFill>
                  <a:srgbClr val="BD1F24"/>
                </a:solidFill>
                <a:latin typeface="Helvetica" pitchFamily="2" charset="0"/>
              </a:rPr>
              <a:t> </a:t>
            </a:r>
            <a:endParaRPr lang="en-US" sz="1700" dirty="0">
              <a:solidFill>
                <a:srgbClr val="BD1F24"/>
              </a:solidFill>
            </a:endParaRPr>
          </a:p>
        </p:txBody>
      </p:sp>
      <p:sp>
        <p:nvSpPr>
          <p:cNvPr id="6" name="TextBox 5">
            <a:extLst>
              <a:ext uri="{FF2B5EF4-FFF2-40B4-BE49-F238E27FC236}">
                <a16:creationId xmlns:a16="http://schemas.microsoft.com/office/drawing/2014/main" id="{AFBDE8EB-6806-EBAE-F991-168357512078}"/>
              </a:ext>
            </a:extLst>
          </p:cNvPr>
          <p:cNvSpPr txBox="1"/>
          <p:nvPr/>
        </p:nvSpPr>
        <p:spPr>
          <a:xfrm>
            <a:off x="1746243" y="638956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pic>
        <p:nvPicPr>
          <p:cNvPr id="8" name="Picture 7">
            <a:extLst>
              <a:ext uri="{FF2B5EF4-FFF2-40B4-BE49-F238E27FC236}">
                <a16:creationId xmlns:a16="http://schemas.microsoft.com/office/drawing/2014/main" id="{E7A23BB9-1B27-0673-F519-5C5B7B69E1B7}"/>
              </a:ext>
            </a:extLst>
          </p:cNvPr>
          <p:cNvPicPr>
            <a:picLocks noChangeAspect="1"/>
          </p:cNvPicPr>
          <p:nvPr/>
        </p:nvPicPr>
        <p:blipFill>
          <a:blip r:embed="rId6"/>
          <a:stretch>
            <a:fillRect/>
          </a:stretch>
        </p:blipFill>
        <p:spPr>
          <a:xfrm>
            <a:off x="192751" y="6346215"/>
            <a:ext cx="1542883" cy="455339"/>
          </a:xfrm>
          <a:prstGeom prst="rect">
            <a:avLst/>
          </a:prstGeom>
        </p:spPr>
      </p:pic>
      <p:sp>
        <p:nvSpPr>
          <p:cNvPr id="5" name="Rectangle 4">
            <a:extLst>
              <a:ext uri="{FF2B5EF4-FFF2-40B4-BE49-F238E27FC236}">
                <a16:creationId xmlns:a16="http://schemas.microsoft.com/office/drawing/2014/main" id="{B40D11FA-899C-47FA-F221-DCF093D93826}"/>
              </a:ext>
            </a:extLst>
          </p:cNvPr>
          <p:cNvSpPr/>
          <p:nvPr/>
        </p:nvSpPr>
        <p:spPr>
          <a:xfrm>
            <a:off x="215570" y="738410"/>
            <a:ext cx="8928430" cy="923330"/>
          </a:xfrm>
          <a:prstGeom prst="rect">
            <a:avLst/>
          </a:prstGeom>
        </p:spPr>
        <p:txBody>
          <a:bodyPr wrap="square">
            <a:spAutoFit/>
          </a:bodyPr>
          <a:lstStyle/>
          <a:p>
            <a:pPr marL="342900" indent="-342900">
              <a:buFont typeface="Arial" panose="020B0604020202020204" pitchFamily="34" charset="0"/>
              <a:buChar char="•"/>
            </a:pPr>
            <a:r>
              <a:rPr lang="en-US" sz="1800" b="1" dirty="0">
                <a:latin typeface="Helvetica" pitchFamily="2" charset="0"/>
              </a:rPr>
              <a:t>Higgs–Singlet portal  to the dark sector </a:t>
            </a:r>
          </a:p>
          <a:p>
            <a:r>
              <a:rPr lang="en-US" sz="1800" b="1" dirty="0">
                <a:latin typeface="Helvetica" pitchFamily="2" charset="0"/>
              </a:rPr>
              <a:t>     </a:t>
            </a:r>
            <a:r>
              <a:rPr lang="en-US" sz="1800" dirty="0">
                <a:latin typeface="Helvetica" pitchFamily="2" charset="0"/>
              </a:rPr>
              <a:t>to source CP violation and induce a first order phase transition</a:t>
            </a:r>
          </a:p>
          <a:p>
            <a:endParaRPr lang="en-US" sz="1800" dirty="0">
              <a:latin typeface="+mn-lt"/>
            </a:endParaRPr>
          </a:p>
        </p:txBody>
      </p:sp>
      <p:sp>
        <p:nvSpPr>
          <p:cNvPr id="15" name="TextBox 14">
            <a:extLst>
              <a:ext uri="{FF2B5EF4-FFF2-40B4-BE49-F238E27FC236}">
                <a16:creationId xmlns:a16="http://schemas.microsoft.com/office/drawing/2014/main" id="{2BF3B959-4E21-4DEE-5660-331554FB9F73}"/>
              </a:ext>
            </a:extLst>
          </p:cNvPr>
          <p:cNvSpPr txBox="1"/>
          <p:nvPr/>
        </p:nvSpPr>
        <p:spPr>
          <a:xfrm>
            <a:off x="6163814" y="2008225"/>
            <a:ext cx="3274496" cy="877163"/>
          </a:xfrm>
          <a:prstGeom prst="rect">
            <a:avLst/>
          </a:prstGeom>
          <a:noFill/>
        </p:spPr>
        <p:txBody>
          <a:bodyPr wrap="square">
            <a:spAutoFit/>
          </a:bodyPr>
          <a:lstStyle/>
          <a:p>
            <a:r>
              <a:rPr lang="en-US" sz="1700" dirty="0">
                <a:solidFill>
                  <a:srgbClr val="C00000"/>
                </a:solidFill>
                <a:latin typeface="Helvetica" pitchFamily="2" charset="0"/>
              </a:rPr>
              <a:t>EW </a:t>
            </a:r>
            <a:r>
              <a:rPr lang="en-US" sz="1700" dirty="0" err="1">
                <a:solidFill>
                  <a:srgbClr val="C00000"/>
                </a:solidFill>
                <a:latin typeface="Helvetica" pitchFamily="2" charset="0"/>
              </a:rPr>
              <a:t>sphalerons</a:t>
            </a:r>
            <a:r>
              <a:rPr lang="en-US" sz="1700" dirty="0">
                <a:solidFill>
                  <a:srgbClr val="C00000"/>
                </a:solidFill>
                <a:latin typeface="Helvetica" pitchFamily="2" charset="0"/>
              </a:rPr>
              <a:t> cannot touch the CP asymmetries in the </a:t>
            </a:r>
            <a:r>
              <a:rPr lang="el-GR" sz="1700" i="1" dirty="0">
                <a:solidFill>
                  <a:srgbClr val="C00000"/>
                </a:solidFill>
                <a:latin typeface="Helvetica" pitchFamily="2" charset="0"/>
              </a:rPr>
              <a:t>χ </a:t>
            </a:r>
            <a:r>
              <a:rPr lang="en-US" sz="1700" dirty="0">
                <a:solidFill>
                  <a:srgbClr val="C00000"/>
                </a:solidFill>
                <a:latin typeface="Helvetica" pitchFamily="2" charset="0"/>
              </a:rPr>
              <a:t>electroweak singlet</a:t>
            </a:r>
            <a:r>
              <a:rPr lang="en-US" sz="1700" baseline="-25000" dirty="0">
                <a:solidFill>
                  <a:srgbClr val="C00000"/>
                </a:solidFill>
                <a:latin typeface="Helvetica" pitchFamily="2" charset="0"/>
              </a:rPr>
              <a:t> </a:t>
            </a:r>
            <a:endParaRPr lang="en-US" sz="1700" dirty="0">
              <a:solidFill>
                <a:srgbClr val="C00000"/>
              </a:solidFill>
              <a:latin typeface="Helvetica" pitchFamily="2" charset="0"/>
            </a:endParaRPr>
          </a:p>
        </p:txBody>
      </p:sp>
      <p:sp>
        <p:nvSpPr>
          <p:cNvPr id="7" name="TextBox 6">
            <a:extLst>
              <a:ext uri="{FF2B5EF4-FFF2-40B4-BE49-F238E27FC236}">
                <a16:creationId xmlns:a16="http://schemas.microsoft.com/office/drawing/2014/main" id="{999688DD-C64C-14DC-55C3-960778C346B8}"/>
              </a:ext>
            </a:extLst>
          </p:cNvPr>
          <p:cNvSpPr txBox="1"/>
          <p:nvPr/>
        </p:nvSpPr>
        <p:spPr>
          <a:xfrm>
            <a:off x="2385821" y="6052524"/>
            <a:ext cx="4896367" cy="307777"/>
          </a:xfrm>
          <a:prstGeom prst="rect">
            <a:avLst/>
          </a:prstGeom>
          <a:noFill/>
        </p:spPr>
        <p:txBody>
          <a:bodyPr wrap="square">
            <a:spAutoFit/>
          </a:bodyPr>
          <a:lstStyle/>
          <a:p>
            <a:pPr algn="l"/>
            <a:r>
              <a:rPr lang="en-US" sz="1400" dirty="0">
                <a:solidFill>
                  <a:srgbClr val="000000"/>
                </a:solidFill>
                <a:effectLst/>
                <a:latin typeface="Helvetica" pitchFamily="2" charset="0"/>
              </a:rPr>
              <a:t>M.C., Y-Y. Li, T. </a:t>
            </a:r>
            <a:r>
              <a:rPr lang="en-US" sz="1400" dirty="0" err="1">
                <a:solidFill>
                  <a:srgbClr val="000000"/>
                </a:solidFill>
                <a:effectLst/>
                <a:latin typeface="Helvetica" pitchFamily="2" charset="0"/>
              </a:rPr>
              <a:t>Ou</a:t>
            </a:r>
            <a:r>
              <a:rPr lang="en-US" sz="1400" dirty="0">
                <a:solidFill>
                  <a:srgbClr val="000000"/>
                </a:solidFill>
                <a:effectLst/>
                <a:latin typeface="Helvetica" pitchFamily="2" charset="0"/>
              </a:rPr>
              <a:t> and Y. Wang</a:t>
            </a:r>
            <a:r>
              <a:rPr lang="en-US" sz="1400" dirty="0">
                <a:solidFill>
                  <a:srgbClr val="000000"/>
                </a:solidFill>
                <a:latin typeface="Helvetica" pitchFamily="2" charset="0"/>
              </a:rPr>
              <a:t>, </a:t>
            </a:r>
            <a:r>
              <a:rPr lang="en-US" sz="1400" b="0" dirty="0">
                <a:solidFill>
                  <a:srgbClr val="000000"/>
                </a:solidFill>
                <a:effectLst/>
                <a:latin typeface="Helvetica" pitchFamily="2" charset="0"/>
              </a:rPr>
              <a:t>JHEP 02 (2023) 139</a:t>
            </a:r>
            <a:r>
              <a:rPr lang="en-US" sz="1400" b="0" dirty="0">
                <a:effectLst/>
                <a:latin typeface="Helvetica" pitchFamily="2" charset="0"/>
              </a:rPr>
              <a:t> </a:t>
            </a:r>
            <a:endParaRPr lang="en-US" sz="1400" dirty="0">
              <a:solidFill>
                <a:schemeClr val="bg1">
                  <a:lumMod val="50000"/>
                </a:schemeClr>
              </a:solidFill>
              <a:effectLst/>
              <a:latin typeface="Helvetica" pitchFamily="2" charset="0"/>
            </a:endParaRPr>
          </a:p>
        </p:txBody>
      </p:sp>
      <p:sp>
        <p:nvSpPr>
          <p:cNvPr id="10" name="Slide Number Placeholder 9">
            <a:extLst>
              <a:ext uri="{FF2B5EF4-FFF2-40B4-BE49-F238E27FC236}">
                <a16:creationId xmlns:a16="http://schemas.microsoft.com/office/drawing/2014/main" id="{1E2A856E-BCAF-FDAF-0BB8-DD18E230CB61}"/>
              </a:ext>
            </a:extLst>
          </p:cNvPr>
          <p:cNvSpPr>
            <a:spLocks noGrp="1"/>
          </p:cNvSpPr>
          <p:nvPr>
            <p:ph type="sldNum" sz="quarter" idx="12"/>
          </p:nvPr>
        </p:nvSpPr>
        <p:spPr/>
        <p:txBody>
          <a:bodyPr/>
          <a:lstStyle/>
          <a:p>
            <a:pPr>
              <a:defRPr/>
            </a:pPr>
            <a:fld id="{D263CF7A-B607-4AC6-B9ED-310D2CC7A174}" type="slidenum">
              <a:rPr lang="en-US" smtClean="0"/>
              <a:pPr>
                <a:defRPr/>
              </a:pPr>
              <a:t>24</a:t>
            </a:fld>
            <a:endParaRPr lang="en-US"/>
          </a:p>
        </p:txBody>
      </p:sp>
      <p:sp>
        <p:nvSpPr>
          <p:cNvPr id="27" name="Footer Placeholder 26">
            <a:extLst>
              <a:ext uri="{FF2B5EF4-FFF2-40B4-BE49-F238E27FC236}">
                <a16:creationId xmlns:a16="http://schemas.microsoft.com/office/drawing/2014/main" id="{A38A7DA6-8E90-5ABB-4F2B-820B7813F1CA}"/>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38129743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1D079A47-7D6B-004A-9ACC-298959138D17}"/>
              </a:ext>
            </a:extLst>
          </p:cNvPr>
          <p:cNvSpPr/>
          <p:nvPr/>
        </p:nvSpPr>
        <p:spPr>
          <a:xfrm>
            <a:off x="1686211" y="5532167"/>
            <a:ext cx="1285590" cy="523220"/>
          </a:xfrm>
          <a:prstGeom prst="rect">
            <a:avLst/>
          </a:prstGeom>
        </p:spPr>
        <p:txBody>
          <a:bodyPr wrap="square">
            <a:spAutoFit/>
          </a:bodyPr>
          <a:lstStyle/>
          <a:p>
            <a:r>
              <a:rPr lang="en-US" sz="1400" dirty="0">
                <a:solidFill>
                  <a:schemeClr val="bg2"/>
                </a:solidFill>
                <a:latin typeface="+mn-lt"/>
              </a:rPr>
              <a:t>Z</a:t>
            </a:r>
            <a:r>
              <a:rPr lang="en-US" sz="1400" baseline="-25000" dirty="0">
                <a:solidFill>
                  <a:schemeClr val="bg2"/>
                </a:solidFill>
                <a:latin typeface="+mn-lt"/>
              </a:rPr>
              <a:t>2 </a:t>
            </a:r>
            <a:r>
              <a:rPr lang="en-US" sz="1400" dirty="0">
                <a:solidFill>
                  <a:schemeClr val="bg2"/>
                </a:solidFill>
                <a:latin typeface="+mn-lt"/>
              </a:rPr>
              <a:t>and EW Restoration</a:t>
            </a:r>
          </a:p>
        </p:txBody>
      </p:sp>
      <p:sp>
        <p:nvSpPr>
          <p:cNvPr id="29" name="Rectangle 28">
            <a:extLst>
              <a:ext uri="{FF2B5EF4-FFF2-40B4-BE49-F238E27FC236}">
                <a16:creationId xmlns:a16="http://schemas.microsoft.com/office/drawing/2014/main" id="{0FC49D81-259A-324C-97F5-A07E5216C8EF}"/>
              </a:ext>
            </a:extLst>
          </p:cNvPr>
          <p:cNvSpPr/>
          <p:nvPr/>
        </p:nvSpPr>
        <p:spPr>
          <a:xfrm>
            <a:off x="4063902" y="5569554"/>
            <a:ext cx="1285590" cy="523220"/>
          </a:xfrm>
          <a:prstGeom prst="rect">
            <a:avLst/>
          </a:prstGeom>
        </p:spPr>
        <p:txBody>
          <a:bodyPr wrap="square">
            <a:spAutoFit/>
          </a:bodyPr>
          <a:lstStyle/>
          <a:p>
            <a:r>
              <a:rPr lang="en-US" sz="1400">
                <a:solidFill>
                  <a:schemeClr val="bg2"/>
                </a:solidFill>
                <a:latin typeface="+mn-lt"/>
              </a:rPr>
              <a:t>Z</a:t>
            </a:r>
            <a:r>
              <a:rPr lang="en-US" sz="1400" baseline="-25000">
                <a:solidFill>
                  <a:schemeClr val="bg2"/>
                </a:solidFill>
                <a:latin typeface="+mn-lt"/>
              </a:rPr>
              <a:t>2 </a:t>
            </a:r>
            <a:r>
              <a:rPr lang="en-US" sz="1400">
                <a:solidFill>
                  <a:schemeClr val="bg2"/>
                </a:solidFill>
                <a:latin typeface="+mn-lt"/>
              </a:rPr>
              <a:t>and EW NON- R</a:t>
            </a:r>
            <a:endParaRPr lang="en-US" sz="1400" dirty="0">
              <a:solidFill>
                <a:schemeClr val="bg2"/>
              </a:solidFill>
              <a:latin typeface="+mn-lt"/>
            </a:endParaRPr>
          </a:p>
        </p:txBody>
      </p:sp>
      <p:sp>
        <p:nvSpPr>
          <p:cNvPr id="16" name="TextBox 15">
            <a:extLst>
              <a:ext uri="{FF2B5EF4-FFF2-40B4-BE49-F238E27FC236}">
                <a16:creationId xmlns:a16="http://schemas.microsoft.com/office/drawing/2014/main" id="{671B973E-8CF3-8F43-BD53-A91DE76B7997}"/>
              </a:ext>
            </a:extLst>
          </p:cNvPr>
          <p:cNvSpPr txBox="1"/>
          <p:nvPr/>
        </p:nvSpPr>
        <p:spPr>
          <a:xfrm>
            <a:off x="5144819" y="948400"/>
            <a:ext cx="3687228" cy="307777"/>
          </a:xfrm>
          <a:prstGeom prst="rect">
            <a:avLst/>
          </a:prstGeom>
          <a:noFill/>
        </p:spPr>
        <p:txBody>
          <a:bodyPr wrap="none" rtlCol="0">
            <a:spAutoFit/>
          </a:bodyPr>
          <a:lstStyle/>
          <a:p>
            <a:r>
              <a:rPr lang="en-US" sz="1400" dirty="0">
                <a:solidFill>
                  <a:srgbClr val="000000"/>
                </a:solidFill>
                <a:latin typeface="Helvetica" pitchFamily="2" charset="0"/>
              </a:rPr>
              <a:t>MC, </a:t>
            </a:r>
            <a:r>
              <a:rPr lang="en-US" sz="1400" dirty="0" err="1">
                <a:solidFill>
                  <a:srgbClr val="000000"/>
                </a:solidFill>
                <a:latin typeface="Helvetica" pitchFamily="2" charset="0"/>
              </a:rPr>
              <a:t>Quiros</a:t>
            </a:r>
            <a:r>
              <a:rPr lang="en-US" sz="1400" dirty="0">
                <a:solidFill>
                  <a:srgbClr val="000000"/>
                </a:solidFill>
                <a:latin typeface="Helvetica" pitchFamily="2" charset="0"/>
              </a:rPr>
              <a:t> and Yue Zhang, </a:t>
            </a:r>
            <a:r>
              <a:rPr lang="en-US" sz="1400" b="0" dirty="0">
                <a:solidFill>
                  <a:srgbClr val="000000"/>
                </a:solidFill>
                <a:effectLst/>
                <a:latin typeface="Helvetica" pitchFamily="2" charset="0"/>
              </a:rPr>
              <a:t>PRD 101, 2020</a:t>
            </a:r>
            <a:endParaRPr lang="en-US" sz="1400" dirty="0">
              <a:solidFill>
                <a:srgbClr val="000000"/>
              </a:solidFill>
              <a:latin typeface="Helvetica" pitchFamily="2" charset="0"/>
            </a:endParaRPr>
          </a:p>
        </p:txBody>
      </p:sp>
      <p:sp>
        <p:nvSpPr>
          <p:cNvPr id="32" name="Rectangle 31">
            <a:extLst>
              <a:ext uri="{FF2B5EF4-FFF2-40B4-BE49-F238E27FC236}">
                <a16:creationId xmlns:a16="http://schemas.microsoft.com/office/drawing/2014/main" id="{817F721B-C5CF-944A-BC94-D8B68B7D55E0}"/>
              </a:ext>
            </a:extLst>
          </p:cNvPr>
          <p:cNvSpPr/>
          <p:nvPr/>
        </p:nvSpPr>
        <p:spPr>
          <a:xfrm>
            <a:off x="147395" y="242906"/>
            <a:ext cx="7378943" cy="507831"/>
          </a:xfrm>
          <a:prstGeom prst="rect">
            <a:avLst/>
          </a:prstGeom>
        </p:spPr>
        <p:txBody>
          <a:bodyPr wrap="none">
            <a:spAutoFit/>
          </a:bodyPr>
          <a:lstStyle/>
          <a:p>
            <a:pPr marL="0" indent="0" algn="ctr">
              <a:spcBef>
                <a:spcPts val="0"/>
              </a:spcBef>
              <a:spcAft>
                <a:spcPts val="600"/>
              </a:spcAft>
              <a:buNone/>
            </a:pPr>
            <a:r>
              <a:rPr lang="en-US" sz="2700" dirty="0">
                <a:latin typeface="Helvetica" pitchFamily="2" charset="0"/>
              </a:rPr>
              <a:t>Dark CPV: The Higgs Portal to the Dark Sector</a:t>
            </a:r>
          </a:p>
        </p:txBody>
      </p:sp>
      <p:sp>
        <p:nvSpPr>
          <p:cNvPr id="21" name="Rectangle 20">
            <a:extLst>
              <a:ext uri="{FF2B5EF4-FFF2-40B4-BE49-F238E27FC236}">
                <a16:creationId xmlns:a16="http://schemas.microsoft.com/office/drawing/2014/main" id="{EA60738C-051E-C644-B26D-C65FF253F19D}"/>
              </a:ext>
            </a:extLst>
          </p:cNvPr>
          <p:cNvSpPr/>
          <p:nvPr/>
        </p:nvSpPr>
        <p:spPr>
          <a:xfrm>
            <a:off x="676275" y="4399811"/>
            <a:ext cx="4376933" cy="1077218"/>
          </a:xfrm>
          <a:prstGeom prst="rect">
            <a:avLst/>
          </a:prstGeom>
        </p:spPr>
        <p:txBody>
          <a:bodyPr wrap="square">
            <a:spAutoFit/>
          </a:bodyPr>
          <a:lstStyle/>
          <a:p>
            <a:pPr>
              <a:spcAft>
                <a:spcPts val="600"/>
              </a:spcAft>
            </a:pPr>
            <a:r>
              <a:rPr lang="en-US" sz="1800" dirty="0">
                <a:latin typeface="Helvetica" pitchFamily="2" charset="0"/>
              </a:rPr>
              <a:t>A new scalar-Higgs interaction,</a:t>
            </a:r>
          </a:p>
          <a:p>
            <a:pPr algn="ctr">
              <a:spcAft>
                <a:spcPts val="600"/>
              </a:spcAft>
            </a:pPr>
            <a:r>
              <a:rPr lang="en-US" sz="1800" dirty="0">
                <a:latin typeface="Helvetica" pitchFamily="2" charset="0"/>
              </a:rPr>
              <a:t> </a:t>
            </a:r>
            <a:r>
              <a:rPr lang="el-GR" sz="1800" dirty="0">
                <a:latin typeface="Helvetica" pitchFamily="2" charset="0"/>
              </a:rPr>
              <a:t>λ</a:t>
            </a:r>
            <a:r>
              <a:rPr lang="en-US" sz="1800" baseline="-25000" dirty="0">
                <a:latin typeface="Helvetica" pitchFamily="2" charset="0"/>
              </a:rPr>
              <a:t>SH</a:t>
            </a:r>
            <a:r>
              <a:rPr lang="el-GR" sz="1800" dirty="0">
                <a:latin typeface="Helvetica" pitchFamily="2" charset="0"/>
              </a:rPr>
              <a:t>|</a:t>
            </a:r>
            <a:r>
              <a:rPr lang="en-US" sz="1800" dirty="0">
                <a:latin typeface="Helvetica" pitchFamily="2" charset="0"/>
              </a:rPr>
              <a:t>S|</a:t>
            </a:r>
            <a:r>
              <a:rPr lang="en-US" sz="1800" baseline="30000" dirty="0">
                <a:latin typeface="Helvetica" pitchFamily="2" charset="0"/>
              </a:rPr>
              <a:t>2</a:t>
            </a:r>
            <a:r>
              <a:rPr lang="en-US" sz="1800" dirty="0">
                <a:latin typeface="Helvetica" pitchFamily="2" charset="0"/>
              </a:rPr>
              <a:t>|H|</a:t>
            </a:r>
            <a:r>
              <a:rPr lang="en-US" sz="1800" baseline="30000" dirty="0">
                <a:latin typeface="Helvetica" pitchFamily="2" charset="0"/>
              </a:rPr>
              <a:t>2</a:t>
            </a:r>
            <a:r>
              <a:rPr lang="en-US" sz="1800" dirty="0">
                <a:latin typeface="Helvetica" pitchFamily="2" charset="0"/>
              </a:rPr>
              <a:t>, with </a:t>
            </a:r>
            <a:r>
              <a:rPr lang="el-GR" sz="1800" i="1" dirty="0">
                <a:latin typeface="Helvetica" pitchFamily="2" charset="0"/>
              </a:rPr>
              <a:t>λ</a:t>
            </a:r>
            <a:r>
              <a:rPr lang="en-US" sz="1800" baseline="-25000" dirty="0">
                <a:latin typeface="Helvetica" pitchFamily="2" charset="0"/>
              </a:rPr>
              <a:t>SH </a:t>
            </a:r>
            <a:r>
              <a:rPr lang="el-GR" sz="1800" dirty="0">
                <a:latin typeface="Helvetica" pitchFamily="2" charset="0"/>
              </a:rPr>
              <a:t>&gt;</a:t>
            </a:r>
            <a:r>
              <a:rPr lang="en-US" sz="1800" dirty="0">
                <a:latin typeface="Helvetica" pitchFamily="2" charset="0"/>
              </a:rPr>
              <a:t> </a:t>
            </a:r>
            <a:r>
              <a:rPr lang="el-GR" sz="1800" dirty="0">
                <a:latin typeface="Helvetica" pitchFamily="2" charset="0"/>
              </a:rPr>
              <a:t>0, </a:t>
            </a:r>
            <a:endParaRPr lang="en-US" sz="1800" dirty="0">
              <a:latin typeface="Helvetica" pitchFamily="2" charset="0"/>
            </a:endParaRPr>
          </a:p>
          <a:p>
            <a:pPr>
              <a:spcAft>
                <a:spcPts val="600"/>
              </a:spcAft>
            </a:pPr>
            <a:r>
              <a:rPr lang="en-US" sz="1800" dirty="0">
                <a:latin typeface="Helvetica" pitchFamily="2" charset="0"/>
              </a:rPr>
              <a:t>can trigger strong first order EWPT</a:t>
            </a:r>
          </a:p>
        </p:txBody>
      </p:sp>
      <p:sp>
        <p:nvSpPr>
          <p:cNvPr id="24" name="TextBox 23">
            <a:extLst>
              <a:ext uri="{FF2B5EF4-FFF2-40B4-BE49-F238E27FC236}">
                <a16:creationId xmlns:a16="http://schemas.microsoft.com/office/drawing/2014/main" id="{E48B7678-5AC8-7648-B856-9A79D9B7A40E}"/>
              </a:ext>
            </a:extLst>
          </p:cNvPr>
          <p:cNvSpPr txBox="1"/>
          <p:nvPr/>
        </p:nvSpPr>
        <p:spPr>
          <a:xfrm>
            <a:off x="121578" y="2145496"/>
            <a:ext cx="6635150" cy="369332"/>
          </a:xfrm>
          <a:prstGeom prst="rect">
            <a:avLst/>
          </a:prstGeom>
          <a:noFill/>
        </p:spPr>
        <p:txBody>
          <a:bodyPr wrap="square" rtlCol="0">
            <a:spAutoFit/>
          </a:bodyPr>
          <a:lstStyle/>
          <a:p>
            <a:r>
              <a:rPr lang="en-US" sz="1800" dirty="0">
                <a:latin typeface="Helvetica" pitchFamily="2" charset="0"/>
              </a:rPr>
              <a:t>Scalar S  - also SM singlet - couples to dark fermion (DM)</a:t>
            </a:r>
          </a:p>
        </p:txBody>
      </p:sp>
      <p:pic>
        <p:nvPicPr>
          <p:cNvPr id="25" name="Picture 24">
            <a:extLst>
              <a:ext uri="{FF2B5EF4-FFF2-40B4-BE49-F238E27FC236}">
                <a16:creationId xmlns:a16="http://schemas.microsoft.com/office/drawing/2014/main" id="{5225CC76-6984-6A40-89E4-F5735455D0A7}"/>
              </a:ext>
            </a:extLst>
          </p:cNvPr>
          <p:cNvPicPr>
            <a:picLocks noChangeAspect="1"/>
          </p:cNvPicPr>
          <p:nvPr/>
        </p:nvPicPr>
        <p:blipFill>
          <a:blip r:embed="rId3"/>
          <a:stretch>
            <a:fillRect/>
          </a:stretch>
        </p:blipFill>
        <p:spPr>
          <a:xfrm>
            <a:off x="6211264" y="2207670"/>
            <a:ext cx="2440386" cy="338126"/>
          </a:xfrm>
          <a:prstGeom prst="rect">
            <a:avLst/>
          </a:prstGeom>
        </p:spPr>
      </p:pic>
      <p:sp>
        <p:nvSpPr>
          <p:cNvPr id="26" name="Rectangle 25">
            <a:extLst>
              <a:ext uri="{FF2B5EF4-FFF2-40B4-BE49-F238E27FC236}">
                <a16:creationId xmlns:a16="http://schemas.microsoft.com/office/drawing/2014/main" id="{E1F5380B-1809-7D45-A8ED-199B1E31B889}"/>
              </a:ext>
            </a:extLst>
          </p:cNvPr>
          <p:cNvSpPr/>
          <p:nvPr/>
        </p:nvSpPr>
        <p:spPr>
          <a:xfrm>
            <a:off x="99780" y="2713896"/>
            <a:ext cx="8944435" cy="646331"/>
          </a:xfrm>
          <a:prstGeom prst="rect">
            <a:avLst/>
          </a:prstGeom>
        </p:spPr>
        <p:txBody>
          <a:bodyPr wrap="square">
            <a:spAutoFit/>
          </a:bodyPr>
          <a:lstStyle/>
          <a:p>
            <a:r>
              <a:rPr lang="en-US" sz="1800" dirty="0">
                <a:latin typeface="Helvetica" pitchFamily="2" charset="0"/>
              </a:rPr>
              <a:t>In the presence of a relative phase between </a:t>
            </a:r>
            <a:r>
              <a:rPr lang="en-US" sz="1800" i="1" dirty="0">
                <a:latin typeface="Helvetica" pitchFamily="2" charset="0"/>
              </a:rPr>
              <a:t>m</a:t>
            </a:r>
            <a:r>
              <a:rPr lang="en-US" sz="1800" baseline="-25000" dirty="0">
                <a:latin typeface="Helvetica" pitchFamily="2" charset="0"/>
              </a:rPr>
              <a:t>0</a:t>
            </a:r>
            <a:r>
              <a:rPr lang="en-US" sz="1800" dirty="0">
                <a:latin typeface="Helvetica" pitchFamily="2" charset="0"/>
              </a:rPr>
              <a:t> and </a:t>
            </a:r>
            <a:r>
              <a:rPr lang="en-US" sz="1800" i="1" dirty="0">
                <a:latin typeface="Helvetica" pitchFamily="2" charset="0"/>
              </a:rPr>
              <a:t>y, </a:t>
            </a:r>
            <a:r>
              <a:rPr lang="en-US" sz="1800" b="1" dirty="0">
                <a:latin typeface="Helvetica" pitchFamily="2" charset="0"/>
              </a:rPr>
              <a:t>a chiral charge asymmetry in </a:t>
            </a:r>
            <a:r>
              <a:rPr lang="el-GR" sz="1800" b="1" i="1" dirty="0">
                <a:latin typeface="Helvetica" pitchFamily="2" charset="0"/>
              </a:rPr>
              <a:t>χ </a:t>
            </a:r>
            <a:r>
              <a:rPr lang="en-US" sz="1800" b="1" dirty="0">
                <a:latin typeface="Helvetica" pitchFamily="2" charset="0"/>
              </a:rPr>
              <a:t>particles can be generated</a:t>
            </a:r>
            <a:endParaRPr lang="en-US" sz="1800" b="1" dirty="0">
              <a:effectLst/>
              <a:latin typeface="Helvetica" pitchFamily="2" charset="0"/>
            </a:endParaRPr>
          </a:p>
        </p:txBody>
      </p:sp>
      <p:pic>
        <p:nvPicPr>
          <p:cNvPr id="36" name="Picture 35">
            <a:extLst>
              <a:ext uri="{FF2B5EF4-FFF2-40B4-BE49-F238E27FC236}">
                <a16:creationId xmlns:a16="http://schemas.microsoft.com/office/drawing/2014/main" id="{43B7F06F-97A1-0E48-A5CD-690BF1F8830B}"/>
              </a:ext>
            </a:extLst>
          </p:cNvPr>
          <p:cNvPicPr>
            <a:picLocks noChangeAspect="1"/>
          </p:cNvPicPr>
          <p:nvPr/>
        </p:nvPicPr>
        <p:blipFill>
          <a:blip r:embed="rId4"/>
          <a:stretch>
            <a:fillRect/>
          </a:stretch>
        </p:blipFill>
        <p:spPr>
          <a:xfrm>
            <a:off x="3348781" y="2992753"/>
            <a:ext cx="3579655" cy="425954"/>
          </a:xfrm>
          <a:prstGeom prst="rect">
            <a:avLst/>
          </a:prstGeom>
        </p:spPr>
      </p:pic>
      <p:pic>
        <p:nvPicPr>
          <p:cNvPr id="14" name="Picture 13">
            <a:extLst>
              <a:ext uri="{FF2B5EF4-FFF2-40B4-BE49-F238E27FC236}">
                <a16:creationId xmlns:a16="http://schemas.microsoft.com/office/drawing/2014/main" id="{CA293814-4736-6F4F-B551-FE4023E874EB}"/>
              </a:ext>
            </a:extLst>
          </p:cNvPr>
          <p:cNvPicPr>
            <a:picLocks noChangeAspect="1"/>
          </p:cNvPicPr>
          <p:nvPr/>
        </p:nvPicPr>
        <p:blipFill>
          <a:blip r:embed="rId5"/>
          <a:stretch>
            <a:fillRect/>
          </a:stretch>
        </p:blipFill>
        <p:spPr>
          <a:xfrm>
            <a:off x="228601" y="6293925"/>
            <a:ext cx="1560070" cy="460411"/>
          </a:xfrm>
          <a:prstGeom prst="rect">
            <a:avLst/>
          </a:prstGeom>
        </p:spPr>
      </p:pic>
      <p:sp>
        <p:nvSpPr>
          <p:cNvPr id="17" name="TextBox 16">
            <a:extLst>
              <a:ext uri="{FF2B5EF4-FFF2-40B4-BE49-F238E27FC236}">
                <a16:creationId xmlns:a16="http://schemas.microsoft.com/office/drawing/2014/main" id="{4F9F20A8-E90F-894D-B9E1-FD2B8033C434}"/>
              </a:ext>
            </a:extLst>
          </p:cNvPr>
          <p:cNvSpPr txBox="1"/>
          <p:nvPr/>
        </p:nvSpPr>
        <p:spPr>
          <a:xfrm>
            <a:off x="99781" y="1308170"/>
            <a:ext cx="8944435" cy="646331"/>
          </a:xfrm>
          <a:prstGeom prst="rect">
            <a:avLst/>
          </a:prstGeom>
          <a:noFill/>
        </p:spPr>
        <p:txBody>
          <a:bodyPr wrap="square">
            <a:spAutoFit/>
          </a:bodyPr>
          <a:lstStyle/>
          <a:p>
            <a:r>
              <a:rPr lang="en-US" sz="1800" dirty="0">
                <a:latin typeface="Helvetica" pitchFamily="2" charset="0"/>
              </a:rPr>
              <a:t>The direct coupling between a SM gauge singlet fermion </a:t>
            </a:r>
            <a:r>
              <a:rPr lang="el-GR" sz="1800" kern="1200" dirty="0">
                <a:solidFill>
                  <a:schemeClr val="tx1"/>
                </a:solidFill>
                <a:latin typeface="Helvetica" pitchFamily="2" charset="0"/>
              </a:rPr>
              <a:t>χ</a:t>
            </a:r>
            <a:r>
              <a:rPr lang="en-US" sz="1800" kern="1200" dirty="0">
                <a:solidFill>
                  <a:schemeClr val="tx1"/>
                </a:solidFill>
                <a:latin typeface="Helvetica" pitchFamily="2" charset="0"/>
              </a:rPr>
              <a:t> and the Higgs boson would be higher dimensional. To write a renormalizable theory introduce a new scalar S</a:t>
            </a:r>
            <a:endParaRPr lang="en-US" sz="1800" dirty="0">
              <a:latin typeface="Helvetica" pitchFamily="2" charset="0"/>
            </a:endParaRPr>
          </a:p>
        </p:txBody>
      </p:sp>
      <p:sp>
        <p:nvSpPr>
          <p:cNvPr id="4" name="TextBox 3">
            <a:extLst>
              <a:ext uri="{FF2B5EF4-FFF2-40B4-BE49-F238E27FC236}">
                <a16:creationId xmlns:a16="http://schemas.microsoft.com/office/drawing/2014/main" id="{A3447B4B-A823-4049-A5E9-2FFEDC620629}"/>
              </a:ext>
            </a:extLst>
          </p:cNvPr>
          <p:cNvSpPr txBox="1"/>
          <p:nvPr/>
        </p:nvSpPr>
        <p:spPr>
          <a:xfrm>
            <a:off x="199565" y="3930403"/>
            <a:ext cx="3881191" cy="461665"/>
          </a:xfrm>
          <a:prstGeom prst="rect">
            <a:avLst/>
          </a:prstGeom>
          <a:noFill/>
        </p:spPr>
        <p:txBody>
          <a:bodyPr wrap="none" rtlCol="0">
            <a:spAutoFit/>
          </a:bodyPr>
          <a:lstStyle/>
          <a:p>
            <a:r>
              <a:rPr lang="en-US" u="sng" dirty="0">
                <a:solidFill>
                  <a:srgbClr val="C00000"/>
                </a:solidFill>
                <a:latin typeface="Helvetica" pitchFamily="2" charset="0"/>
              </a:rPr>
              <a:t>A new EW phase transition</a:t>
            </a:r>
          </a:p>
        </p:txBody>
      </p:sp>
      <p:sp>
        <p:nvSpPr>
          <p:cNvPr id="2" name="Date Placeholder 1">
            <a:extLst>
              <a:ext uri="{FF2B5EF4-FFF2-40B4-BE49-F238E27FC236}">
                <a16:creationId xmlns:a16="http://schemas.microsoft.com/office/drawing/2014/main" id="{CF4D8B01-C32F-FF47-8BBD-B52953B6A2A5}"/>
              </a:ext>
            </a:extLst>
          </p:cNvPr>
          <p:cNvSpPr>
            <a:spLocks noGrp="1"/>
          </p:cNvSpPr>
          <p:nvPr>
            <p:ph type="dt" sz="half" idx="10"/>
          </p:nvPr>
        </p:nvSpPr>
        <p:spPr/>
        <p:txBody>
          <a:bodyPr/>
          <a:lstStyle/>
          <a:p>
            <a:pPr>
              <a:defRPr/>
            </a:pPr>
            <a:r>
              <a:rPr lang="en-US"/>
              <a:t>05/10/2024</a:t>
            </a:r>
          </a:p>
        </p:txBody>
      </p:sp>
      <p:sp>
        <p:nvSpPr>
          <p:cNvPr id="3" name="TextBox 2">
            <a:extLst>
              <a:ext uri="{FF2B5EF4-FFF2-40B4-BE49-F238E27FC236}">
                <a16:creationId xmlns:a16="http://schemas.microsoft.com/office/drawing/2014/main" id="{83123CA0-DD34-D248-ADD0-899C9333032D}"/>
              </a:ext>
            </a:extLst>
          </p:cNvPr>
          <p:cNvSpPr txBox="1"/>
          <p:nvPr/>
        </p:nvSpPr>
        <p:spPr>
          <a:xfrm>
            <a:off x="6571718" y="5602243"/>
            <a:ext cx="2188420" cy="276999"/>
          </a:xfrm>
          <a:prstGeom prst="rect">
            <a:avLst/>
          </a:prstGeom>
          <a:noFill/>
        </p:spPr>
        <p:txBody>
          <a:bodyPr wrap="none" rtlCol="0">
            <a:spAutoFit/>
          </a:bodyPr>
          <a:lstStyle/>
          <a:p>
            <a:r>
              <a:rPr lang="en-US" sz="1200" dirty="0">
                <a:latin typeface="Helvetica" pitchFamily="2" charset="0"/>
              </a:rPr>
              <a:t>z is distance from bubble wall</a:t>
            </a:r>
          </a:p>
        </p:txBody>
      </p:sp>
      <p:sp>
        <p:nvSpPr>
          <p:cNvPr id="6" name="TextBox 5">
            <a:extLst>
              <a:ext uri="{FF2B5EF4-FFF2-40B4-BE49-F238E27FC236}">
                <a16:creationId xmlns:a16="http://schemas.microsoft.com/office/drawing/2014/main" id="{56FB6E55-C35B-EE4C-890C-511288DDC92E}"/>
              </a:ext>
            </a:extLst>
          </p:cNvPr>
          <p:cNvSpPr txBox="1"/>
          <p:nvPr/>
        </p:nvSpPr>
        <p:spPr>
          <a:xfrm>
            <a:off x="166500" y="743675"/>
            <a:ext cx="3182281" cy="461665"/>
          </a:xfrm>
          <a:prstGeom prst="rect">
            <a:avLst/>
          </a:prstGeom>
          <a:noFill/>
        </p:spPr>
        <p:txBody>
          <a:bodyPr wrap="none" rtlCol="0">
            <a:spAutoFit/>
          </a:bodyPr>
          <a:lstStyle/>
          <a:p>
            <a:r>
              <a:rPr lang="en-US" u="sng" dirty="0">
                <a:solidFill>
                  <a:srgbClr val="C00000"/>
                </a:solidFill>
                <a:latin typeface="Helvetica" pitchFamily="2" charset="0"/>
              </a:rPr>
              <a:t>Sourcing CP Violation</a:t>
            </a:r>
          </a:p>
        </p:txBody>
      </p:sp>
      <p:grpSp>
        <p:nvGrpSpPr>
          <p:cNvPr id="12" name="Group 11">
            <a:extLst>
              <a:ext uri="{FF2B5EF4-FFF2-40B4-BE49-F238E27FC236}">
                <a16:creationId xmlns:a16="http://schemas.microsoft.com/office/drawing/2014/main" id="{5B11535F-15B4-DB43-A443-6CFA2C084F2D}"/>
              </a:ext>
            </a:extLst>
          </p:cNvPr>
          <p:cNvGrpSpPr/>
          <p:nvPr/>
        </p:nvGrpSpPr>
        <p:grpSpPr>
          <a:xfrm>
            <a:off x="121578" y="5669183"/>
            <a:ext cx="6124596" cy="398596"/>
            <a:chOff x="238013" y="5743928"/>
            <a:chExt cx="6124596" cy="398596"/>
          </a:xfrm>
        </p:grpSpPr>
        <p:sp>
          <p:nvSpPr>
            <p:cNvPr id="7" name="TextBox 6">
              <a:extLst>
                <a:ext uri="{FF2B5EF4-FFF2-40B4-BE49-F238E27FC236}">
                  <a16:creationId xmlns:a16="http://schemas.microsoft.com/office/drawing/2014/main" id="{3ADACEBF-B6D2-5F48-A994-78FE811C9FE4}"/>
                </a:ext>
              </a:extLst>
            </p:cNvPr>
            <p:cNvSpPr txBox="1"/>
            <p:nvPr/>
          </p:nvSpPr>
          <p:spPr>
            <a:xfrm>
              <a:off x="238013" y="5790945"/>
              <a:ext cx="6124596" cy="338554"/>
            </a:xfrm>
            <a:prstGeom prst="rect">
              <a:avLst/>
            </a:prstGeom>
            <a:noFill/>
          </p:spPr>
          <p:txBody>
            <a:bodyPr wrap="square" rtlCol="0">
              <a:spAutoFit/>
            </a:bodyPr>
            <a:lstStyle/>
            <a:p>
              <a:r>
                <a:rPr lang="en-US" sz="1600" dirty="0">
                  <a:latin typeface="Helvetica" pitchFamily="2" charset="0"/>
                </a:rPr>
                <a:t>Need at least                         to avoid CPV being redefined away                       </a:t>
              </a:r>
              <a:r>
                <a:rPr lang="en-US" sz="1600" dirty="0"/>
                <a:t> </a:t>
              </a:r>
            </a:p>
          </p:txBody>
        </p:sp>
        <p:grpSp>
          <p:nvGrpSpPr>
            <p:cNvPr id="11" name="Group 10">
              <a:extLst>
                <a:ext uri="{FF2B5EF4-FFF2-40B4-BE49-F238E27FC236}">
                  <a16:creationId xmlns:a16="http://schemas.microsoft.com/office/drawing/2014/main" id="{34B1D4BC-D3BC-6C4D-8ABE-21DDDBEB2E87}"/>
                </a:ext>
              </a:extLst>
            </p:cNvPr>
            <p:cNvGrpSpPr/>
            <p:nvPr/>
          </p:nvGrpSpPr>
          <p:grpSpPr>
            <a:xfrm>
              <a:off x="1569251" y="5743928"/>
              <a:ext cx="1327738" cy="398596"/>
              <a:chOff x="1727159" y="5599234"/>
              <a:chExt cx="1327738" cy="398596"/>
            </a:xfrm>
          </p:grpSpPr>
          <p:pic>
            <p:nvPicPr>
              <p:cNvPr id="9" name="Picture 8">
                <a:extLst>
                  <a:ext uri="{FF2B5EF4-FFF2-40B4-BE49-F238E27FC236}">
                    <a16:creationId xmlns:a16="http://schemas.microsoft.com/office/drawing/2014/main" id="{94C19AB9-6881-3146-8FDB-F5175C2F9452}"/>
                  </a:ext>
                </a:extLst>
              </p:cNvPr>
              <p:cNvPicPr>
                <a:picLocks noChangeAspect="1"/>
              </p:cNvPicPr>
              <p:nvPr/>
            </p:nvPicPr>
            <p:blipFill>
              <a:blip r:embed="rId6"/>
              <a:stretch>
                <a:fillRect/>
              </a:stretch>
            </p:blipFill>
            <p:spPr>
              <a:xfrm>
                <a:off x="1727159" y="5693711"/>
                <a:ext cx="840799" cy="304119"/>
              </a:xfrm>
              <a:prstGeom prst="rect">
                <a:avLst/>
              </a:prstGeom>
            </p:spPr>
          </p:pic>
          <p:pic>
            <p:nvPicPr>
              <p:cNvPr id="10" name="Picture 9">
                <a:extLst>
                  <a:ext uri="{FF2B5EF4-FFF2-40B4-BE49-F238E27FC236}">
                    <a16:creationId xmlns:a16="http://schemas.microsoft.com/office/drawing/2014/main" id="{7F8E1158-DB1B-9E41-9845-EA3291DADB2D}"/>
                  </a:ext>
                </a:extLst>
              </p:cNvPr>
              <p:cNvPicPr>
                <a:picLocks noChangeAspect="1"/>
              </p:cNvPicPr>
              <p:nvPr/>
            </p:nvPicPr>
            <p:blipFill>
              <a:blip r:embed="rId7"/>
              <a:stretch>
                <a:fillRect/>
              </a:stretch>
            </p:blipFill>
            <p:spPr>
              <a:xfrm>
                <a:off x="2523436" y="5599234"/>
                <a:ext cx="531461" cy="398596"/>
              </a:xfrm>
              <a:prstGeom prst="rect">
                <a:avLst/>
              </a:prstGeom>
            </p:spPr>
          </p:pic>
        </p:grpSp>
      </p:grpSp>
      <p:pic>
        <p:nvPicPr>
          <p:cNvPr id="30" name="Picture 29">
            <a:extLst>
              <a:ext uri="{FF2B5EF4-FFF2-40B4-BE49-F238E27FC236}">
                <a16:creationId xmlns:a16="http://schemas.microsoft.com/office/drawing/2014/main" id="{7F10EA3B-8F77-0D45-A20E-B3B0E2608A5D}"/>
              </a:ext>
            </a:extLst>
          </p:cNvPr>
          <p:cNvPicPr>
            <a:picLocks noChangeAspect="1"/>
          </p:cNvPicPr>
          <p:nvPr/>
        </p:nvPicPr>
        <p:blipFill>
          <a:blip r:embed="rId8"/>
          <a:stretch>
            <a:fillRect/>
          </a:stretch>
        </p:blipFill>
        <p:spPr>
          <a:xfrm>
            <a:off x="4697781" y="3909959"/>
            <a:ext cx="3870118" cy="1693769"/>
          </a:xfrm>
          <a:prstGeom prst="rect">
            <a:avLst/>
          </a:prstGeom>
        </p:spPr>
      </p:pic>
      <p:sp>
        <p:nvSpPr>
          <p:cNvPr id="13" name="TextBox 12">
            <a:extLst>
              <a:ext uri="{FF2B5EF4-FFF2-40B4-BE49-F238E27FC236}">
                <a16:creationId xmlns:a16="http://schemas.microsoft.com/office/drawing/2014/main" id="{B4AF5528-3B5D-CA46-BEF3-AF2F39A0A3D1}"/>
              </a:ext>
            </a:extLst>
          </p:cNvPr>
          <p:cNvSpPr txBox="1"/>
          <p:nvPr/>
        </p:nvSpPr>
        <p:spPr>
          <a:xfrm>
            <a:off x="0" y="3495214"/>
            <a:ext cx="7280326" cy="369332"/>
          </a:xfrm>
          <a:prstGeom prst="rect">
            <a:avLst/>
          </a:prstGeom>
          <a:noFill/>
        </p:spPr>
        <p:txBody>
          <a:bodyPr wrap="none" rtlCol="0">
            <a:spAutoFit/>
          </a:bodyPr>
          <a:lstStyle/>
          <a:p>
            <a:r>
              <a:rPr lang="en-US" sz="1800" dirty="0">
                <a:latin typeface="Helvetica" pitchFamily="2" charset="0"/>
              </a:rPr>
              <a:t> This requires m</a:t>
            </a:r>
            <a:r>
              <a:rPr lang="el-GR" sz="1800" baseline="-25000" dirty="0">
                <a:latin typeface="Helvetica" pitchFamily="2" charset="0"/>
              </a:rPr>
              <a:t>χ</a:t>
            </a:r>
            <a:r>
              <a:rPr lang="en-US" sz="1800" dirty="0">
                <a:latin typeface="Helvetica" pitchFamily="2" charset="0"/>
              </a:rPr>
              <a:t> to vary along the z direction, together with the S </a:t>
            </a:r>
            <a:r>
              <a:rPr lang="en-US" sz="1800" dirty="0" err="1">
                <a:latin typeface="Helvetica" pitchFamily="2" charset="0"/>
              </a:rPr>
              <a:t>vev</a:t>
            </a:r>
            <a:endParaRPr lang="en-US" sz="1800" dirty="0"/>
          </a:p>
        </p:txBody>
      </p:sp>
      <p:sp>
        <p:nvSpPr>
          <p:cNvPr id="5" name="TextBox 4">
            <a:extLst>
              <a:ext uri="{FF2B5EF4-FFF2-40B4-BE49-F238E27FC236}">
                <a16:creationId xmlns:a16="http://schemas.microsoft.com/office/drawing/2014/main" id="{8F101719-68CA-A52B-DB41-373F4C576A02}"/>
              </a:ext>
            </a:extLst>
          </p:cNvPr>
          <p:cNvSpPr txBox="1"/>
          <p:nvPr/>
        </p:nvSpPr>
        <p:spPr>
          <a:xfrm>
            <a:off x="2775424" y="6063593"/>
            <a:ext cx="4896367" cy="307777"/>
          </a:xfrm>
          <a:prstGeom prst="rect">
            <a:avLst/>
          </a:prstGeom>
          <a:noFill/>
        </p:spPr>
        <p:txBody>
          <a:bodyPr wrap="square">
            <a:spAutoFit/>
          </a:bodyPr>
          <a:lstStyle/>
          <a:p>
            <a:pPr algn="l"/>
            <a:r>
              <a:rPr lang="en-US" sz="1400" dirty="0">
                <a:solidFill>
                  <a:srgbClr val="000000"/>
                </a:solidFill>
                <a:effectLst/>
                <a:latin typeface="Helvetica" pitchFamily="2" charset="0"/>
              </a:rPr>
              <a:t>M.C., Y-Y. Li, T. </a:t>
            </a:r>
            <a:r>
              <a:rPr lang="en-US" sz="1400" dirty="0" err="1">
                <a:solidFill>
                  <a:srgbClr val="000000"/>
                </a:solidFill>
                <a:effectLst/>
                <a:latin typeface="Helvetica" pitchFamily="2" charset="0"/>
              </a:rPr>
              <a:t>Ou</a:t>
            </a:r>
            <a:r>
              <a:rPr lang="en-US" sz="1400" dirty="0">
                <a:solidFill>
                  <a:srgbClr val="000000"/>
                </a:solidFill>
                <a:effectLst/>
                <a:latin typeface="Helvetica" pitchFamily="2" charset="0"/>
              </a:rPr>
              <a:t> and Y. Wang</a:t>
            </a:r>
            <a:r>
              <a:rPr lang="en-US" sz="1400" dirty="0">
                <a:solidFill>
                  <a:srgbClr val="000000"/>
                </a:solidFill>
                <a:latin typeface="Helvetica" pitchFamily="2" charset="0"/>
              </a:rPr>
              <a:t>, </a:t>
            </a:r>
            <a:r>
              <a:rPr lang="en-US" sz="1400" b="0" dirty="0">
                <a:solidFill>
                  <a:srgbClr val="000000"/>
                </a:solidFill>
                <a:effectLst/>
                <a:latin typeface="Helvetica" pitchFamily="2" charset="0"/>
              </a:rPr>
              <a:t>JHEP 02 (2023) 139</a:t>
            </a:r>
            <a:r>
              <a:rPr lang="en-US" sz="1400" b="0" dirty="0">
                <a:effectLst/>
                <a:latin typeface="Helvetica" pitchFamily="2" charset="0"/>
              </a:rPr>
              <a:t> </a:t>
            </a:r>
            <a:endParaRPr lang="en-US" sz="1400" dirty="0">
              <a:solidFill>
                <a:schemeClr val="bg1">
                  <a:lumMod val="50000"/>
                </a:schemeClr>
              </a:solidFill>
              <a:effectLst/>
              <a:latin typeface="Helvetica" pitchFamily="2" charset="0"/>
            </a:endParaRPr>
          </a:p>
        </p:txBody>
      </p:sp>
      <p:sp>
        <p:nvSpPr>
          <p:cNvPr id="8" name="Slide Number Placeholder 7">
            <a:extLst>
              <a:ext uri="{FF2B5EF4-FFF2-40B4-BE49-F238E27FC236}">
                <a16:creationId xmlns:a16="http://schemas.microsoft.com/office/drawing/2014/main" id="{FE1668C9-A09A-FD11-3D9B-08A628339EDB}"/>
              </a:ext>
            </a:extLst>
          </p:cNvPr>
          <p:cNvSpPr>
            <a:spLocks noGrp="1"/>
          </p:cNvSpPr>
          <p:nvPr>
            <p:ph type="sldNum" sz="quarter" idx="12"/>
          </p:nvPr>
        </p:nvSpPr>
        <p:spPr/>
        <p:txBody>
          <a:bodyPr/>
          <a:lstStyle/>
          <a:p>
            <a:pPr>
              <a:defRPr/>
            </a:pPr>
            <a:fld id="{D263CF7A-B607-4AC6-B9ED-310D2CC7A174}" type="slidenum">
              <a:rPr lang="en-US" smtClean="0"/>
              <a:pPr>
                <a:defRPr/>
              </a:pPr>
              <a:t>25</a:t>
            </a:fld>
            <a:endParaRPr lang="en-US"/>
          </a:p>
        </p:txBody>
      </p:sp>
      <p:sp>
        <p:nvSpPr>
          <p:cNvPr id="18" name="TextBox 17">
            <a:extLst>
              <a:ext uri="{FF2B5EF4-FFF2-40B4-BE49-F238E27FC236}">
                <a16:creationId xmlns:a16="http://schemas.microsoft.com/office/drawing/2014/main" id="{F92526C4-8845-2145-4A5B-990BE0ECDA1E}"/>
              </a:ext>
            </a:extLst>
          </p:cNvPr>
          <p:cNvSpPr txBox="1"/>
          <p:nvPr/>
        </p:nvSpPr>
        <p:spPr>
          <a:xfrm>
            <a:off x="1805147" y="642037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sp>
        <p:nvSpPr>
          <p:cNvPr id="22" name="Footer Placeholder 21">
            <a:extLst>
              <a:ext uri="{FF2B5EF4-FFF2-40B4-BE49-F238E27FC236}">
                <a16:creationId xmlns:a16="http://schemas.microsoft.com/office/drawing/2014/main" id="{C1BB843A-7260-DD4A-8487-67521048FEA3}"/>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2525005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4FF8AF5-98AB-E84A-8A4A-E88C4081FE59}"/>
              </a:ext>
            </a:extLst>
          </p:cNvPr>
          <p:cNvPicPr>
            <a:picLocks noChangeAspect="1"/>
          </p:cNvPicPr>
          <p:nvPr/>
        </p:nvPicPr>
        <p:blipFill>
          <a:blip r:embed="rId3"/>
          <a:stretch>
            <a:fillRect/>
          </a:stretch>
        </p:blipFill>
        <p:spPr>
          <a:xfrm>
            <a:off x="228600" y="6254740"/>
            <a:ext cx="1692845" cy="499596"/>
          </a:xfrm>
          <a:prstGeom prst="rect">
            <a:avLst/>
          </a:prstGeom>
        </p:spPr>
      </p:pic>
      <p:sp>
        <p:nvSpPr>
          <p:cNvPr id="4" name="TextBox 3">
            <a:extLst>
              <a:ext uri="{FF2B5EF4-FFF2-40B4-BE49-F238E27FC236}">
                <a16:creationId xmlns:a16="http://schemas.microsoft.com/office/drawing/2014/main" id="{9C18FE14-742E-8A46-A485-2B10B9A38370}"/>
              </a:ext>
            </a:extLst>
          </p:cNvPr>
          <p:cNvSpPr txBox="1"/>
          <p:nvPr/>
        </p:nvSpPr>
        <p:spPr>
          <a:xfrm flipV="1">
            <a:off x="1921445" y="6425452"/>
            <a:ext cx="5663578" cy="45719"/>
          </a:xfrm>
          <a:prstGeom prst="rect">
            <a:avLst/>
          </a:prstGeom>
          <a:solidFill>
            <a:srgbClr val="800000"/>
          </a:solidFill>
        </p:spPr>
        <p:txBody>
          <a:bodyPr wrap="square" rtlCol="0">
            <a:spAutoFit/>
          </a:bodyPr>
          <a:lstStyle/>
          <a:p>
            <a:pPr algn="ctr"/>
            <a:endParaRPr lang="en-US" sz="2000" b="1" dirty="0">
              <a:solidFill>
                <a:schemeClr val="bg1"/>
              </a:solidFill>
              <a:cs typeface="Arial Black"/>
            </a:endParaRPr>
          </a:p>
        </p:txBody>
      </p:sp>
      <p:sp>
        <p:nvSpPr>
          <p:cNvPr id="6" name="TextBox 5">
            <a:extLst>
              <a:ext uri="{FF2B5EF4-FFF2-40B4-BE49-F238E27FC236}">
                <a16:creationId xmlns:a16="http://schemas.microsoft.com/office/drawing/2014/main" id="{EE44E678-1F43-F14E-A29A-0504EBEE6841}"/>
              </a:ext>
            </a:extLst>
          </p:cNvPr>
          <p:cNvSpPr txBox="1"/>
          <p:nvPr/>
        </p:nvSpPr>
        <p:spPr>
          <a:xfrm>
            <a:off x="173328" y="259393"/>
            <a:ext cx="9118600" cy="1323439"/>
          </a:xfrm>
          <a:prstGeom prst="rect">
            <a:avLst/>
          </a:prstGeom>
          <a:noFill/>
        </p:spPr>
        <p:txBody>
          <a:bodyPr wrap="square">
            <a:spAutoFit/>
          </a:bodyPr>
          <a:lstStyle/>
          <a:p>
            <a:r>
              <a:rPr lang="en-US" sz="2700" dirty="0">
                <a:latin typeface="Helvetica" pitchFamily="2" charset="0"/>
              </a:rPr>
              <a:t>Dark CPV: </a:t>
            </a:r>
            <a:r>
              <a:rPr lang="en-US" sz="2800" dirty="0">
                <a:latin typeface="Helvetica" pitchFamily="2" charset="0"/>
              </a:rPr>
              <a:t>The role of the Z’ Portal</a:t>
            </a:r>
          </a:p>
          <a:p>
            <a:endParaRPr lang="en-US" dirty="0">
              <a:latin typeface="Helvetica" pitchFamily="2" charset="0"/>
            </a:endParaRPr>
          </a:p>
          <a:p>
            <a:endParaRPr lang="en-US" sz="2800" dirty="0">
              <a:latin typeface="Helvetica" pitchFamily="2" charset="0"/>
            </a:endParaRPr>
          </a:p>
        </p:txBody>
      </p:sp>
      <p:sp>
        <p:nvSpPr>
          <p:cNvPr id="7" name="Rectangle 6">
            <a:extLst>
              <a:ext uri="{FF2B5EF4-FFF2-40B4-BE49-F238E27FC236}">
                <a16:creationId xmlns:a16="http://schemas.microsoft.com/office/drawing/2014/main" id="{FE591852-6278-A742-8B58-8740E430F44E}"/>
              </a:ext>
            </a:extLst>
          </p:cNvPr>
          <p:cNvSpPr/>
          <p:nvPr/>
        </p:nvSpPr>
        <p:spPr>
          <a:xfrm>
            <a:off x="186865" y="894695"/>
            <a:ext cx="8944435" cy="646331"/>
          </a:xfrm>
          <a:prstGeom prst="rect">
            <a:avLst/>
          </a:prstGeom>
        </p:spPr>
        <p:txBody>
          <a:bodyPr wrap="square">
            <a:spAutoFit/>
          </a:bodyPr>
          <a:lstStyle/>
          <a:p>
            <a:r>
              <a:rPr lang="en-US" sz="1800" dirty="0">
                <a:latin typeface="Helvetica" pitchFamily="2" charset="0"/>
              </a:rPr>
              <a:t>EW </a:t>
            </a:r>
            <a:r>
              <a:rPr lang="en-US" sz="1800" dirty="0" err="1">
                <a:latin typeface="Helvetica" pitchFamily="2" charset="0"/>
              </a:rPr>
              <a:t>sphalerons</a:t>
            </a:r>
            <a:r>
              <a:rPr lang="en-US" sz="1800" dirty="0">
                <a:latin typeface="Helvetica" pitchFamily="2" charset="0"/>
              </a:rPr>
              <a:t> cannot touch the chiral charge asymmetries in </a:t>
            </a:r>
            <a:r>
              <a:rPr lang="el-GR" sz="1800" i="1" dirty="0">
                <a:latin typeface="Helvetica" pitchFamily="2" charset="0"/>
              </a:rPr>
              <a:t>χ </a:t>
            </a:r>
            <a:r>
              <a:rPr lang="en-US" sz="1800" dirty="0">
                <a:latin typeface="Helvetica" pitchFamily="2" charset="0"/>
              </a:rPr>
              <a:t>because it is an SU(2) singlet — must transfer such CPV effect in other ways to the SM sector </a:t>
            </a:r>
            <a:endParaRPr lang="en-US" sz="1800" dirty="0">
              <a:effectLst/>
              <a:latin typeface="Helvetica" pitchFamily="2" charset="0"/>
            </a:endParaRPr>
          </a:p>
        </p:txBody>
      </p:sp>
      <p:sp>
        <p:nvSpPr>
          <p:cNvPr id="9" name="TextBox 8">
            <a:extLst>
              <a:ext uri="{FF2B5EF4-FFF2-40B4-BE49-F238E27FC236}">
                <a16:creationId xmlns:a16="http://schemas.microsoft.com/office/drawing/2014/main" id="{05690681-0ADF-7247-8391-6358F3DFAEE6}"/>
              </a:ext>
            </a:extLst>
          </p:cNvPr>
          <p:cNvSpPr txBox="1"/>
          <p:nvPr/>
        </p:nvSpPr>
        <p:spPr>
          <a:xfrm>
            <a:off x="283614" y="1656476"/>
            <a:ext cx="9118600" cy="738664"/>
          </a:xfrm>
          <a:prstGeom prst="rect">
            <a:avLst/>
          </a:prstGeom>
          <a:noFill/>
        </p:spPr>
        <p:txBody>
          <a:bodyPr wrap="square" rtlCol="0">
            <a:spAutoFit/>
          </a:bodyPr>
          <a:lstStyle/>
          <a:p>
            <a:r>
              <a:rPr lang="en-US" sz="1800" dirty="0">
                <a:solidFill>
                  <a:srgbClr val="C00000"/>
                </a:solidFill>
                <a:latin typeface="Helvetica" pitchFamily="2" charset="0"/>
              </a:rPr>
              <a:t>Introduce a new U(1) gauge boson that couples to the dark fermions and SM leptons</a:t>
            </a:r>
            <a:endParaRPr lang="el-GR" sz="1800" dirty="0">
              <a:solidFill>
                <a:srgbClr val="C00000"/>
              </a:solidFill>
              <a:latin typeface="Helvetica" pitchFamily="2" charset="0"/>
            </a:endParaRPr>
          </a:p>
          <a:p>
            <a:endParaRPr lang="en-US" dirty="0"/>
          </a:p>
        </p:txBody>
      </p:sp>
      <p:sp>
        <p:nvSpPr>
          <p:cNvPr id="11" name="Rectangle 10">
            <a:extLst>
              <a:ext uri="{FF2B5EF4-FFF2-40B4-BE49-F238E27FC236}">
                <a16:creationId xmlns:a16="http://schemas.microsoft.com/office/drawing/2014/main" id="{5DA23F23-A7B0-7D47-8B3E-DA3370DDB3B8}"/>
              </a:ext>
            </a:extLst>
          </p:cNvPr>
          <p:cNvSpPr/>
          <p:nvPr/>
        </p:nvSpPr>
        <p:spPr>
          <a:xfrm>
            <a:off x="3257587" y="2063313"/>
            <a:ext cx="5713085" cy="1200329"/>
          </a:xfrm>
          <a:prstGeom prst="rect">
            <a:avLst/>
          </a:prstGeom>
        </p:spPr>
        <p:txBody>
          <a:bodyPr wrap="square">
            <a:spAutoFit/>
          </a:bodyPr>
          <a:lstStyle/>
          <a:p>
            <a:pPr marL="342900" indent="-342900">
              <a:buFont typeface="Arial" panose="020B0604020202020204" pitchFamily="34" charset="0"/>
              <a:buChar char="•"/>
            </a:pPr>
            <a:r>
              <a:rPr lang="en-US" sz="1800" dirty="0">
                <a:latin typeface="+mn-lt"/>
              </a:rPr>
              <a:t>If </a:t>
            </a:r>
            <a:r>
              <a:rPr lang="en-US" sz="1800" i="1" dirty="0">
                <a:solidFill>
                  <a:srgbClr val="C00000"/>
                </a:solidFill>
                <a:latin typeface="+mn-lt"/>
              </a:rPr>
              <a:t>q</a:t>
            </a:r>
            <a:r>
              <a:rPr lang="el-GR" sz="1800" i="1" dirty="0">
                <a:solidFill>
                  <a:srgbClr val="C00000"/>
                </a:solidFill>
                <a:latin typeface="+mn-lt"/>
              </a:rPr>
              <a:t>χ</a:t>
            </a:r>
            <a:r>
              <a:rPr lang="en-US" sz="1800" i="1" baseline="-25000" dirty="0">
                <a:solidFill>
                  <a:srgbClr val="C00000"/>
                </a:solidFill>
                <a:latin typeface="+mn-lt"/>
              </a:rPr>
              <a:t>L</a:t>
            </a:r>
            <a:r>
              <a:rPr lang="en-US" sz="1800" i="1" dirty="0">
                <a:solidFill>
                  <a:srgbClr val="C00000"/>
                </a:solidFill>
                <a:latin typeface="+mn-lt"/>
              </a:rPr>
              <a:t> ≠ q</a:t>
            </a:r>
            <a:r>
              <a:rPr lang="el-GR" sz="1800" i="1" dirty="0">
                <a:solidFill>
                  <a:srgbClr val="C00000"/>
                </a:solidFill>
                <a:latin typeface="+mn-lt"/>
              </a:rPr>
              <a:t>χ</a:t>
            </a:r>
            <a:r>
              <a:rPr lang="en-US" sz="1800" i="1" baseline="-25000" dirty="0">
                <a:solidFill>
                  <a:srgbClr val="C00000"/>
                </a:solidFill>
                <a:latin typeface="+mn-lt"/>
              </a:rPr>
              <a:t>R </a:t>
            </a:r>
            <a:r>
              <a:rPr lang="en-US" sz="1800" dirty="0">
                <a:latin typeface="+mn-lt"/>
              </a:rPr>
              <a:t> (required by anomaly cancellation), there is a </a:t>
            </a:r>
            <a:r>
              <a:rPr lang="en-US" sz="1800" dirty="0">
                <a:solidFill>
                  <a:srgbClr val="C00000"/>
                </a:solidFill>
                <a:latin typeface="+mn-lt"/>
              </a:rPr>
              <a:t>net charge density</a:t>
            </a:r>
            <a:r>
              <a:rPr lang="en-US" sz="1800" dirty="0">
                <a:latin typeface="+mn-lt"/>
              </a:rPr>
              <a:t>,</a:t>
            </a:r>
            <a:r>
              <a:rPr lang="el-GR" sz="1800" dirty="0">
                <a:latin typeface="+mn-lt"/>
              </a:rPr>
              <a:t> </a:t>
            </a:r>
            <a:r>
              <a:rPr lang="en-US" sz="1800" dirty="0">
                <a:latin typeface="+mn-lt"/>
              </a:rPr>
              <a:t>that generates a background for the </a:t>
            </a:r>
            <a:r>
              <a:rPr lang="en-US" sz="1800" i="1" dirty="0">
                <a:latin typeface="+mn-lt"/>
              </a:rPr>
              <a:t>Z’</a:t>
            </a:r>
            <a:r>
              <a:rPr lang="en-US" sz="1800" baseline="-25000" dirty="0">
                <a:latin typeface="+mn-lt"/>
              </a:rPr>
              <a:t>0</a:t>
            </a:r>
            <a:r>
              <a:rPr lang="en-US" sz="1800" dirty="0">
                <a:latin typeface="+mn-lt"/>
              </a:rPr>
              <a:t> component </a:t>
            </a:r>
          </a:p>
          <a:p>
            <a:r>
              <a:rPr lang="en-US" sz="1800" dirty="0">
                <a:latin typeface="+mn-lt"/>
              </a:rPr>
              <a:t>     (static electric potential analogue). </a:t>
            </a:r>
            <a:endParaRPr lang="en-US" sz="1800" dirty="0">
              <a:effectLst/>
              <a:latin typeface="+mn-lt"/>
            </a:endParaRPr>
          </a:p>
        </p:txBody>
      </p:sp>
      <p:grpSp>
        <p:nvGrpSpPr>
          <p:cNvPr id="17" name="Group 16">
            <a:extLst>
              <a:ext uri="{FF2B5EF4-FFF2-40B4-BE49-F238E27FC236}">
                <a16:creationId xmlns:a16="http://schemas.microsoft.com/office/drawing/2014/main" id="{E9215AAB-C896-934A-ADC1-F31E577A9A55}"/>
              </a:ext>
            </a:extLst>
          </p:cNvPr>
          <p:cNvGrpSpPr/>
          <p:nvPr/>
        </p:nvGrpSpPr>
        <p:grpSpPr>
          <a:xfrm>
            <a:off x="283614" y="2220854"/>
            <a:ext cx="2931249" cy="1047831"/>
            <a:chOff x="5947193" y="1747879"/>
            <a:chExt cx="2931249" cy="1047831"/>
          </a:xfrm>
        </p:grpSpPr>
        <p:pic>
          <p:nvPicPr>
            <p:cNvPr id="10" name="Picture 9">
              <a:extLst>
                <a:ext uri="{FF2B5EF4-FFF2-40B4-BE49-F238E27FC236}">
                  <a16:creationId xmlns:a16="http://schemas.microsoft.com/office/drawing/2014/main" id="{6A4979F1-AA77-C94E-A8EB-F5E3174A1A1F}"/>
                </a:ext>
              </a:extLst>
            </p:cNvPr>
            <p:cNvPicPr>
              <a:picLocks noChangeAspect="1"/>
            </p:cNvPicPr>
            <p:nvPr/>
          </p:nvPicPr>
          <p:blipFill>
            <a:blip r:embed="rId4"/>
            <a:stretch>
              <a:fillRect/>
            </a:stretch>
          </p:blipFill>
          <p:spPr>
            <a:xfrm>
              <a:off x="5947193" y="1747879"/>
              <a:ext cx="2931249" cy="416624"/>
            </a:xfrm>
            <a:prstGeom prst="rect">
              <a:avLst/>
            </a:prstGeom>
          </p:spPr>
        </p:pic>
        <p:sp>
          <p:nvSpPr>
            <p:cNvPr id="12" name="Left Brace 11">
              <a:extLst>
                <a:ext uri="{FF2B5EF4-FFF2-40B4-BE49-F238E27FC236}">
                  <a16:creationId xmlns:a16="http://schemas.microsoft.com/office/drawing/2014/main" id="{26874D7F-81D4-D84A-B39D-59AA6FF101C7}"/>
                </a:ext>
              </a:extLst>
            </p:cNvPr>
            <p:cNvSpPr/>
            <p:nvPr/>
          </p:nvSpPr>
          <p:spPr>
            <a:xfrm rot="16200000">
              <a:off x="7080064" y="1894708"/>
              <a:ext cx="247919" cy="762000"/>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13" name="Left Brace 12">
              <a:extLst>
                <a:ext uri="{FF2B5EF4-FFF2-40B4-BE49-F238E27FC236}">
                  <a16:creationId xmlns:a16="http://schemas.microsoft.com/office/drawing/2014/main" id="{1FC0E6E0-E7BE-2345-84C0-12471A68414C}"/>
                </a:ext>
              </a:extLst>
            </p:cNvPr>
            <p:cNvSpPr/>
            <p:nvPr/>
          </p:nvSpPr>
          <p:spPr>
            <a:xfrm rot="16200000">
              <a:off x="8340184" y="1887465"/>
              <a:ext cx="247919" cy="762000"/>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TextBox 13">
              <a:extLst>
                <a:ext uri="{FF2B5EF4-FFF2-40B4-BE49-F238E27FC236}">
                  <a16:creationId xmlns:a16="http://schemas.microsoft.com/office/drawing/2014/main" id="{CBF11D0A-B44E-AF44-A8A1-043BB68AE642}"/>
                </a:ext>
              </a:extLst>
            </p:cNvPr>
            <p:cNvSpPr txBox="1"/>
            <p:nvPr/>
          </p:nvSpPr>
          <p:spPr>
            <a:xfrm>
              <a:off x="7022969" y="2311790"/>
              <a:ext cx="389850" cy="461665"/>
            </a:xfrm>
            <a:prstGeom prst="rect">
              <a:avLst/>
            </a:prstGeom>
            <a:noFill/>
          </p:spPr>
          <p:txBody>
            <a:bodyPr wrap="none" rtlCol="0">
              <a:spAutoFit/>
            </a:bodyPr>
            <a:lstStyle/>
            <a:p>
              <a:r>
                <a:rPr lang="el-GR" dirty="0"/>
                <a:t>Δ</a:t>
              </a:r>
              <a:endParaRPr lang="en-US" dirty="0"/>
            </a:p>
          </p:txBody>
        </p:sp>
        <p:sp>
          <p:nvSpPr>
            <p:cNvPr id="15" name="TextBox 14">
              <a:extLst>
                <a:ext uri="{FF2B5EF4-FFF2-40B4-BE49-F238E27FC236}">
                  <a16:creationId xmlns:a16="http://schemas.microsoft.com/office/drawing/2014/main" id="{87A9A102-9B00-4440-972B-FF6A2466FAE6}"/>
                </a:ext>
              </a:extLst>
            </p:cNvPr>
            <p:cNvSpPr txBox="1"/>
            <p:nvPr/>
          </p:nvSpPr>
          <p:spPr>
            <a:xfrm>
              <a:off x="8228754" y="2334045"/>
              <a:ext cx="492443" cy="461665"/>
            </a:xfrm>
            <a:prstGeom prst="rect">
              <a:avLst/>
            </a:prstGeom>
            <a:noFill/>
          </p:spPr>
          <p:txBody>
            <a:bodyPr wrap="none" rtlCol="0">
              <a:spAutoFit/>
            </a:bodyPr>
            <a:lstStyle/>
            <a:p>
              <a:r>
                <a:rPr lang="el-GR" dirty="0"/>
                <a:t>-Δ</a:t>
              </a:r>
              <a:endParaRPr lang="en-US" dirty="0"/>
            </a:p>
          </p:txBody>
        </p:sp>
      </p:grpSp>
      <p:sp>
        <p:nvSpPr>
          <p:cNvPr id="16" name="TextBox 15">
            <a:extLst>
              <a:ext uri="{FF2B5EF4-FFF2-40B4-BE49-F238E27FC236}">
                <a16:creationId xmlns:a16="http://schemas.microsoft.com/office/drawing/2014/main" id="{F76E69CF-829E-9B42-B823-98DA89E35B02}"/>
              </a:ext>
            </a:extLst>
          </p:cNvPr>
          <p:cNvSpPr txBox="1"/>
          <p:nvPr/>
        </p:nvSpPr>
        <p:spPr>
          <a:xfrm>
            <a:off x="100508" y="3634958"/>
            <a:ext cx="8944436" cy="1200329"/>
          </a:xfrm>
          <a:prstGeom prst="rect">
            <a:avLst/>
          </a:prstGeom>
          <a:noFill/>
        </p:spPr>
        <p:txBody>
          <a:bodyPr wrap="square" rtlCol="0">
            <a:spAutoFit/>
          </a:bodyPr>
          <a:lstStyle/>
          <a:p>
            <a:pPr marL="342900" indent="-342900">
              <a:buFont typeface="Arial" panose="020B0604020202020204" pitchFamily="34" charset="0"/>
              <a:buChar char="•"/>
            </a:pPr>
            <a:r>
              <a:rPr lang="el-GR" sz="1800" dirty="0">
                <a:latin typeface="Helvetica" pitchFamily="2" charset="0"/>
              </a:rPr>
              <a:t>Ζ’</a:t>
            </a:r>
            <a:r>
              <a:rPr lang="en-US" sz="1800" dirty="0">
                <a:latin typeface="Helvetica" pitchFamily="2" charset="0"/>
              </a:rPr>
              <a:t> couples to SM leptons </a:t>
            </a:r>
          </a:p>
          <a:p>
            <a:endParaRPr lang="en-US" sz="1800" dirty="0">
              <a:latin typeface="Helvetica" pitchFamily="2" charset="0"/>
            </a:endParaRPr>
          </a:p>
          <a:p>
            <a:pPr marL="342900" indent="-342900">
              <a:buFont typeface="Arial" panose="020B0604020202020204" pitchFamily="34" charset="0"/>
              <a:buChar char="•"/>
            </a:pPr>
            <a:endParaRPr lang="en-US" sz="1800" dirty="0">
              <a:latin typeface="Helvetica" pitchFamily="2" charset="0"/>
            </a:endParaRPr>
          </a:p>
          <a:p>
            <a:pPr marL="342900" indent="-342900">
              <a:buFont typeface="Arial" panose="020B0604020202020204" pitchFamily="34" charset="0"/>
              <a:buChar char="•"/>
            </a:pPr>
            <a:r>
              <a:rPr lang="en-US" sz="1800" dirty="0">
                <a:latin typeface="Helvetica" pitchFamily="2" charset="0"/>
              </a:rPr>
              <a:t>The Z’</a:t>
            </a:r>
            <a:r>
              <a:rPr lang="en-US" sz="1800" baseline="-25000" dirty="0">
                <a:latin typeface="Helvetica" pitchFamily="2" charset="0"/>
              </a:rPr>
              <a:t>0</a:t>
            </a:r>
            <a:r>
              <a:rPr lang="en-US" sz="1800" dirty="0">
                <a:latin typeface="Helvetica" pitchFamily="2" charset="0"/>
              </a:rPr>
              <a:t> background generates a chemical potential for them.  </a:t>
            </a:r>
          </a:p>
        </p:txBody>
      </p:sp>
      <p:sp>
        <p:nvSpPr>
          <p:cNvPr id="2" name="Date Placeholder 1">
            <a:extLst>
              <a:ext uri="{FF2B5EF4-FFF2-40B4-BE49-F238E27FC236}">
                <a16:creationId xmlns:a16="http://schemas.microsoft.com/office/drawing/2014/main" id="{3AB257C4-D813-A34C-83C3-B93EDB896817}"/>
              </a:ext>
            </a:extLst>
          </p:cNvPr>
          <p:cNvSpPr>
            <a:spLocks noGrp="1"/>
          </p:cNvSpPr>
          <p:nvPr>
            <p:ph type="dt" sz="half" idx="10"/>
          </p:nvPr>
        </p:nvSpPr>
        <p:spPr/>
        <p:txBody>
          <a:bodyPr/>
          <a:lstStyle/>
          <a:p>
            <a:pPr>
              <a:defRPr/>
            </a:pPr>
            <a:r>
              <a:rPr lang="en-US"/>
              <a:t>05/10/2024</a:t>
            </a:r>
          </a:p>
        </p:txBody>
      </p:sp>
      <p:sp>
        <p:nvSpPr>
          <p:cNvPr id="18" name="TextBox 17">
            <a:extLst>
              <a:ext uri="{FF2B5EF4-FFF2-40B4-BE49-F238E27FC236}">
                <a16:creationId xmlns:a16="http://schemas.microsoft.com/office/drawing/2014/main" id="{46D75804-3CB8-194B-8074-ADD55FA10CC1}"/>
              </a:ext>
            </a:extLst>
          </p:cNvPr>
          <p:cNvSpPr txBox="1"/>
          <p:nvPr/>
        </p:nvSpPr>
        <p:spPr>
          <a:xfrm>
            <a:off x="1633424" y="3148676"/>
            <a:ext cx="1624163" cy="307777"/>
          </a:xfrm>
          <a:prstGeom prst="rect">
            <a:avLst/>
          </a:prstGeom>
          <a:noFill/>
        </p:spPr>
        <p:txBody>
          <a:bodyPr wrap="none" rtlCol="0">
            <a:spAutoFit/>
          </a:bodyPr>
          <a:lstStyle/>
          <a:p>
            <a:r>
              <a:rPr lang="el-GR" sz="1200" dirty="0">
                <a:latin typeface="Helvetica" pitchFamily="2" charset="0"/>
              </a:rPr>
              <a:t> </a:t>
            </a:r>
            <a:r>
              <a:rPr lang="el-GR" sz="1400" dirty="0">
                <a:latin typeface="Helvetica" pitchFamily="2" charset="0"/>
              </a:rPr>
              <a:t>α =0</a:t>
            </a:r>
            <a:r>
              <a:rPr lang="en-US" sz="1400" dirty="0">
                <a:latin typeface="Helvetica" pitchFamily="2" charset="0"/>
              </a:rPr>
              <a:t>  component</a:t>
            </a:r>
            <a:r>
              <a:rPr lang="en-US" sz="1400" dirty="0">
                <a:latin typeface="Helvetica" pitchFamily="2" charset="0"/>
                <a:sym typeface="Wingdings" pitchFamily="2" charset="2"/>
              </a:rPr>
              <a:t> </a:t>
            </a:r>
            <a:endParaRPr lang="en-US" sz="1400" dirty="0">
              <a:latin typeface="Helvetica" pitchFamily="2" charset="0"/>
            </a:endParaRPr>
          </a:p>
        </p:txBody>
      </p:sp>
      <p:pic>
        <p:nvPicPr>
          <p:cNvPr id="19" name="Picture 18">
            <a:extLst>
              <a:ext uri="{FF2B5EF4-FFF2-40B4-BE49-F238E27FC236}">
                <a16:creationId xmlns:a16="http://schemas.microsoft.com/office/drawing/2014/main" id="{F2FEE12B-9F6D-6441-966A-7F2365DD3D2F}"/>
              </a:ext>
            </a:extLst>
          </p:cNvPr>
          <p:cNvPicPr>
            <a:picLocks noChangeAspect="1"/>
          </p:cNvPicPr>
          <p:nvPr/>
        </p:nvPicPr>
        <p:blipFill>
          <a:blip r:embed="rId5"/>
          <a:stretch>
            <a:fillRect/>
          </a:stretch>
        </p:blipFill>
        <p:spPr>
          <a:xfrm>
            <a:off x="7039334" y="2768153"/>
            <a:ext cx="2048625" cy="1321693"/>
          </a:xfrm>
          <a:prstGeom prst="rect">
            <a:avLst/>
          </a:prstGeom>
        </p:spPr>
      </p:pic>
      <p:pic>
        <p:nvPicPr>
          <p:cNvPr id="24" name="Picture 23">
            <a:extLst>
              <a:ext uri="{FF2B5EF4-FFF2-40B4-BE49-F238E27FC236}">
                <a16:creationId xmlns:a16="http://schemas.microsoft.com/office/drawing/2014/main" id="{68793B5E-C259-BE45-A6EB-5D7BB0EA6ED1}"/>
              </a:ext>
            </a:extLst>
          </p:cNvPr>
          <p:cNvPicPr>
            <a:picLocks noChangeAspect="1"/>
          </p:cNvPicPr>
          <p:nvPr/>
        </p:nvPicPr>
        <p:blipFill>
          <a:blip r:embed="rId6"/>
          <a:stretch>
            <a:fillRect/>
          </a:stretch>
        </p:blipFill>
        <p:spPr>
          <a:xfrm>
            <a:off x="3181565" y="3514268"/>
            <a:ext cx="3774676" cy="906766"/>
          </a:xfrm>
          <a:prstGeom prst="rect">
            <a:avLst/>
          </a:prstGeom>
        </p:spPr>
      </p:pic>
      <p:pic>
        <p:nvPicPr>
          <p:cNvPr id="22" name="Picture 21">
            <a:extLst>
              <a:ext uri="{FF2B5EF4-FFF2-40B4-BE49-F238E27FC236}">
                <a16:creationId xmlns:a16="http://schemas.microsoft.com/office/drawing/2014/main" id="{96010530-548B-F349-AC3E-BD398DABD05B}"/>
              </a:ext>
            </a:extLst>
          </p:cNvPr>
          <p:cNvPicPr>
            <a:picLocks noChangeAspect="1"/>
          </p:cNvPicPr>
          <p:nvPr/>
        </p:nvPicPr>
        <p:blipFill>
          <a:blip r:embed="rId7"/>
          <a:stretch>
            <a:fillRect/>
          </a:stretch>
        </p:blipFill>
        <p:spPr>
          <a:xfrm>
            <a:off x="2975034" y="4877366"/>
            <a:ext cx="2274313" cy="1408867"/>
          </a:xfrm>
          <a:prstGeom prst="rect">
            <a:avLst/>
          </a:prstGeom>
        </p:spPr>
      </p:pic>
      <p:pic>
        <p:nvPicPr>
          <p:cNvPr id="23" name="Picture 22">
            <a:extLst>
              <a:ext uri="{FF2B5EF4-FFF2-40B4-BE49-F238E27FC236}">
                <a16:creationId xmlns:a16="http://schemas.microsoft.com/office/drawing/2014/main" id="{C768C43E-2C71-FC4C-A7E5-891D546A1A3E}"/>
              </a:ext>
            </a:extLst>
          </p:cNvPr>
          <p:cNvPicPr>
            <a:picLocks noChangeAspect="1"/>
          </p:cNvPicPr>
          <p:nvPr/>
        </p:nvPicPr>
        <p:blipFill>
          <a:blip r:embed="rId8"/>
          <a:stretch>
            <a:fillRect/>
          </a:stretch>
        </p:blipFill>
        <p:spPr>
          <a:xfrm>
            <a:off x="5249347" y="5305082"/>
            <a:ext cx="3721325" cy="465166"/>
          </a:xfrm>
          <a:prstGeom prst="rect">
            <a:avLst/>
          </a:prstGeom>
        </p:spPr>
      </p:pic>
      <p:sp>
        <p:nvSpPr>
          <p:cNvPr id="28" name="TextBox 27">
            <a:extLst>
              <a:ext uri="{FF2B5EF4-FFF2-40B4-BE49-F238E27FC236}">
                <a16:creationId xmlns:a16="http://schemas.microsoft.com/office/drawing/2014/main" id="{639285F7-F53C-D742-9331-9DAB668DA0E2}"/>
              </a:ext>
            </a:extLst>
          </p:cNvPr>
          <p:cNvSpPr txBox="1"/>
          <p:nvPr/>
        </p:nvSpPr>
        <p:spPr>
          <a:xfrm>
            <a:off x="173328" y="5075104"/>
            <a:ext cx="2805815" cy="923330"/>
          </a:xfrm>
          <a:prstGeom prst="rect">
            <a:avLst/>
          </a:prstGeom>
          <a:noFill/>
        </p:spPr>
        <p:txBody>
          <a:bodyPr wrap="square" rtlCol="0">
            <a:spAutoFit/>
          </a:bodyPr>
          <a:lstStyle/>
          <a:p>
            <a:r>
              <a:rPr lang="en-US" sz="1800" dirty="0">
                <a:latin typeface="Helvetica" pitchFamily="2" charset="0"/>
              </a:rPr>
              <a:t>This in turn generates a </a:t>
            </a:r>
            <a:r>
              <a:rPr lang="en-US" sz="1800" dirty="0">
                <a:solidFill>
                  <a:srgbClr val="C00000"/>
                </a:solidFill>
                <a:latin typeface="Helvetica" pitchFamily="2" charset="0"/>
              </a:rPr>
              <a:t>Thermal Equilibrium Asymmetry </a:t>
            </a:r>
            <a:r>
              <a:rPr lang="en-US" sz="1800" dirty="0">
                <a:latin typeface="Helvetica" pitchFamily="2" charset="0"/>
              </a:rPr>
              <a:t>in SM leptons</a:t>
            </a:r>
            <a:endParaRPr lang="en-US" sz="1800" dirty="0"/>
          </a:p>
        </p:txBody>
      </p:sp>
      <p:sp>
        <p:nvSpPr>
          <p:cNvPr id="5" name="Slide Number Placeholder 4">
            <a:extLst>
              <a:ext uri="{FF2B5EF4-FFF2-40B4-BE49-F238E27FC236}">
                <a16:creationId xmlns:a16="http://schemas.microsoft.com/office/drawing/2014/main" id="{0ECC6F7E-EBE1-AE1A-6091-34506ED93105}"/>
              </a:ext>
            </a:extLst>
          </p:cNvPr>
          <p:cNvSpPr>
            <a:spLocks noGrp="1"/>
          </p:cNvSpPr>
          <p:nvPr>
            <p:ph type="sldNum" sz="quarter" idx="12"/>
          </p:nvPr>
        </p:nvSpPr>
        <p:spPr/>
        <p:txBody>
          <a:bodyPr/>
          <a:lstStyle/>
          <a:p>
            <a:pPr>
              <a:defRPr/>
            </a:pPr>
            <a:fld id="{666F6DD0-6B70-D447-A3E8-CD6516C88934}" type="slidenum">
              <a:rPr lang="en-US" smtClean="0"/>
              <a:pPr>
                <a:defRPr/>
              </a:pPr>
              <a:t>26</a:t>
            </a:fld>
            <a:endParaRPr lang="en-US"/>
          </a:p>
        </p:txBody>
      </p:sp>
      <p:sp>
        <p:nvSpPr>
          <p:cNvPr id="25" name="Footer Placeholder 24">
            <a:extLst>
              <a:ext uri="{FF2B5EF4-FFF2-40B4-BE49-F238E27FC236}">
                <a16:creationId xmlns:a16="http://schemas.microsoft.com/office/drawing/2014/main" id="{31C31E37-32E3-CA86-88B9-CA9D52741176}"/>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42538844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1D079A47-7D6B-004A-9ACC-298959138D17}"/>
              </a:ext>
            </a:extLst>
          </p:cNvPr>
          <p:cNvSpPr/>
          <p:nvPr/>
        </p:nvSpPr>
        <p:spPr>
          <a:xfrm>
            <a:off x="258880" y="4803545"/>
            <a:ext cx="9071925" cy="923330"/>
          </a:xfrm>
          <a:prstGeom prst="rect">
            <a:avLst/>
          </a:prstGeom>
        </p:spPr>
        <p:txBody>
          <a:bodyPr wrap="square">
            <a:spAutoFit/>
          </a:bodyPr>
          <a:lstStyle/>
          <a:p>
            <a:r>
              <a:rPr lang="en-US" sz="1800" b="1" dirty="0">
                <a:solidFill>
                  <a:srgbClr val="000000"/>
                </a:solidFill>
                <a:latin typeface="Helvetica" pitchFamily="2" charset="0"/>
              </a:rPr>
              <a:t>Crucial Condition</a:t>
            </a:r>
            <a:r>
              <a:rPr lang="en-US" sz="1800" dirty="0">
                <a:solidFill>
                  <a:srgbClr val="000000"/>
                </a:solidFill>
                <a:latin typeface="Helvetica" pitchFamily="2" charset="0"/>
              </a:rPr>
              <a:t>:  </a:t>
            </a:r>
          </a:p>
          <a:p>
            <a:r>
              <a:rPr lang="en-US" sz="1800" dirty="0">
                <a:solidFill>
                  <a:srgbClr val="000000"/>
                </a:solidFill>
                <a:latin typeface="Helvetica" pitchFamily="2" charset="0"/>
              </a:rPr>
              <a:t>Non-vanishing lepton asymmetry depends on the EFT at EW scale having an anomalous lepton number, but a gauged U(1)</a:t>
            </a:r>
            <a:r>
              <a:rPr lang="en-US" sz="1800" baseline="-25000" dirty="0">
                <a:solidFill>
                  <a:srgbClr val="000000"/>
                </a:solidFill>
                <a:latin typeface="Helvetica" pitchFamily="2" charset="0"/>
              </a:rPr>
              <a:t>l</a:t>
            </a:r>
            <a:r>
              <a:rPr lang="en-US" sz="1800" dirty="0">
                <a:solidFill>
                  <a:srgbClr val="000000"/>
                </a:solidFill>
                <a:latin typeface="Helvetica" pitchFamily="2" charset="0"/>
              </a:rPr>
              <a:t> should be anomaly free</a:t>
            </a:r>
          </a:p>
        </p:txBody>
      </p:sp>
      <p:sp>
        <p:nvSpPr>
          <p:cNvPr id="32" name="Rectangle 31">
            <a:extLst>
              <a:ext uri="{FF2B5EF4-FFF2-40B4-BE49-F238E27FC236}">
                <a16:creationId xmlns:a16="http://schemas.microsoft.com/office/drawing/2014/main" id="{817F721B-C5CF-944A-BC94-D8B68B7D55E0}"/>
              </a:ext>
            </a:extLst>
          </p:cNvPr>
          <p:cNvSpPr/>
          <p:nvPr/>
        </p:nvSpPr>
        <p:spPr>
          <a:xfrm>
            <a:off x="162881" y="341678"/>
            <a:ext cx="3969355" cy="492443"/>
          </a:xfrm>
          <a:prstGeom prst="rect">
            <a:avLst/>
          </a:prstGeom>
        </p:spPr>
        <p:txBody>
          <a:bodyPr wrap="none">
            <a:spAutoFit/>
          </a:bodyPr>
          <a:lstStyle/>
          <a:p>
            <a:pPr marL="0" indent="0" algn="ctr">
              <a:spcBef>
                <a:spcPts val="0"/>
              </a:spcBef>
              <a:spcAft>
                <a:spcPts val="600"/>
              </a:spcAft>
              <a:buNone/>
            </a:pPr>
            <a:r>
              <a:rPr lang="en-US" sz="2600" dirty="0">
                <a:latin typeface="Helvetica" pitchFamily="2" charset="0"/>
              </a:rPr>
              <a:t>Dark CPV:  Baryogenesis</a:t>
            </a:r>
          </a:p>
        </p:txBody>
      </p:sp>
      <p:sp>
        <p:nvSpPr>
          <p:cNvPr id="9" name="TextBox 8">
            <a:extLst>
              <a:ext uri="{FF2B5EF4-FFF2-40B4-BE49-F238E27FC236}">
                <a16:creationId xmlns:a16="http://schemas.microsoft.com/office/drawing/2014/main" id="{0704A2D7-F92B-3448-9863-214AC889E9BF}"/>
              </a:ext>
            </a:extLst>
          </p:cNvPr>
          <p:cNvSpPr txBox="1"/>
          <p:nvPr/>
        </p:nvSpPr>
        <p:spPr>
          <a:xfrm>
            <a:off x="199565" y="929504"/>
            <a:ext cx="8944435" cy="646331"/>
          </a:xfrm>
          <a:prstGeom prst="rect">
            <a:avLst/>
          </a:prstGeom>
          <a:noFill/>
        </p:spPr>
        <p:txBody>
          <a:bodyPr wrap="square" rtlCol="0">
            <a:spAutoFit/>
          </a:bodyPr>
          <a:lstStyle/>
          <a:p>
            <a:pPr marL="342900" indent="-342900">
              <a:buFont typeface="Arial" panose="020B0604020202020204" pitchFamily="34" charset="0"/>
              <a:buChar char="•"/>
            </a:pPr>
            <a:r>
              <a:rPr lang="en-US" sz="1800" dirty="0">
                <a:latin typeface="Helvetica" pitchFamily="2" charset="0"/>
              </a:rPr>
              <a:t>Solving the corresponding </a:t>
            </a:r>
            <a:r>
              <a:rPr lang="en-US" sz="1800" dirty="0" err="1">
                <a:latin typeface="Helvetica" pitchFamily="2" charset="0"/>
              </a:rPr>
              <a:t>Boltzman</a:t>
            </a:r>
            <a:r>
              <a:rPr lang="en-US" sz="1800" dirty="0">
                <a:latin typeface="Helvetica" pitchFamily="2" charset="0"/>
              </a:rPr>
              <a:t> equation , considering </a:t>
            </a:r>
            <a:r>
              <a:rPr lang="en-US" sz="1800" dirty="0" err="1">
                <a:latin typeface="Helvetica" pitchFamily="2" charset="0"/>
              </a:rPr>
              <a:t>sphaleron</a:t>
            </a:r>
            <a:r>
              <a:rPr lang="en-US" sz="1800" dirty="0">
                <a:latin typeface="Helvetica" pitchFamily="2" charset="0"/>
              </a:rPr>
              <a:t> rate suppressed inside the bubble wall, one generates a lepton asymmetry </a:t>
            </a:r>
            <a:r>
              <a:rPr lang="el-GR" sz="1800" dirty="0">
                <a:latin typeface="Helvetica" pitchFamily="2" charset="0"/>
              </a:rPr>
              <a:t>Δ</a:t>
            </a:r>
            <a:r>
              <a:rPr lang="en-US" sz="1800" dirty="0" err="1">
                <a:latin typeface="Helvetica" pitchFamily="2" charset="0"/>
              </a:rPr>
              <a:t>n</a:t>
            </a:r>
            <a:r>
              <a:rPr lang="en-US" sz="1800" baseline="-25000" dirty="0" err="1">
                <a:latin typeface="Helvetica" pitchFamily="2" charset="0"/>
              </a:rPr>
              <a:t>L</a:t>
            </a:r>
            <a:r>
              <a:rPr lang="en-US" sz="1800" baseline="-25000" dirty="0">
                <a:latin typeface="Helvetica" pitchFamily="2" charset="0"/>
              </a:rPr>
              <a:t> </a:t>
            </a:r>
          </a:p>
        </p:txBody>
      </p:sp>
      <p:sp>
        <p:nvSpPr>
          <p:cNvPr id="2" name="Date Placeholder 1">
            <a:extLst>
              <a:ext uri="{FF2B5EF4-FFF2-40B4-BE49-F238E27FC236}">
                <a16:creationId xmlns:a16="http://schemas.microsoft.com/office/drawing/2014/main" id="{8664E240-182C-0444-ACE1-06900C6B227C}"/>
              </a:ext>
            </a:extLst>
          </p:cNvPr>
          <p:cNvSpPr>
            <a:spLocks noGrp="1"/>
          </p:cNvSpPr>
          <p:nvPr>
            <p:ph type="dt" sz="half" idx="10"/>
          </p:nvPr>
        </p:nvSpPr>
        <p:spPr/>
        <p:txBody>
          <a:bodyPr/>
          <a:lstStyle/>
          <a:p>
            <a:pPr>
              <a:defRPr/>
            </a:pPr>
            <a:r>
              <a:rPr lang="en-US"/>
              <a:t>05/10/2024</a:t>
            </a:r>
          </a:p>
        </p:txBody>
      </p:sp>
      <p:pic>
        <p:nvPicPr>
          <p:cNvPr id="3" name="Picture 2">
            <a:extLst>
              <a:ext uri="{FF2B5EF4-FFF2-40B4-BE49-F238E27FC236}">
                <a16:creationId xmlns:a16="http://schemas.microsoft.com/office/drawing/2014/main" id="{A2841FC6-73DA-244A-A027-72DEF5E638D7}"/>
              </a:ext>
            </a:extLst>
          </p:cNvPr>
          <p:cNvPicPr>
            <a:picLocks noChangeAspect="1"/>
          </p:cNvPicPr>
          <p:nvPr/>
        </p:nvPicPr>
        <p:blipFill>
          <a:blip r:embed="rId3"/>
          <a:stretch>
            <a:fillRect/>
          </a:stretch>
        </p:blipFill>
        <p:spPr>
          <a:xfrm>
            <a:off x="396113" y="1645496"/>
            <a:ext cx="4685777" cy="529557"/>
          </a:xfrm>
          <a:prstGeom prst="rect">
            <a:avLst/>
          </a:prstGeom>
        </p:spPr>
      </p:pic>
      <p:sp>
        <p:nvSpPr>
          <p:cNvPr id="11" name="TextBox 10">
            <a:extLst>
              <a:ext uri="{FF2B5EF4-FFF2-40B4-BE49-F238E27FC236}">
                <a16:creationId xmlns:a16="http://schemas.microsoft.com/office/drawing/2014/main" id="{1CD28960-933A-1C48-BF45-BBDAC9281782}"/>
              </a:ext>
            </a:extLst>
          </p:cNvPr>
          <p:cNvSpPr txBox="1"/>
          <p:nvPr/>
        </p:nvSpPr>
        <p:spPr>
          <a:xfrm>
            <a:off x="258880" y="3525832"/>
            <a:ext cx="9071924" cy="369332"/>
          </a:xfrm>
          <a:prstGeom prst="rect">
            <a:avLst/>
          </a:prstGeom>
          <a:noFill/>
        </p:spPr>
        <p:txBody>
          <a:bodyPr wrap="square">
            <a:spAutoFit/>
          </a:bodyPr>
          <a:lstStyle/>
          <a:p>
            <a:pPr marL="342900" indent="-342900">
              <a:buFont typeface="Arial" panose="020B0604020202020204" pitchFamily="34" charset="0"/>
              <a:buChar char="•"/>
            </a:pPr>
            <a:r>
              <a:rPr lang="en-US" sz="1800" dirty="0" err="1">
                <a:latin typeface="Helvetica" pitchFamily="2" charset="0"/>
              </a:rPr>
              <a:t>Sphaleron</a:t>
            </a:r>
            <a:r>
              <a:rPr lang="en-US" sz="1800" dirty="0">
                <a:latin typeface="Helvetica" pitchFamily="2" charset="0"/>
              </a:rPr>
              <a:t> processes generate </a:t>
            </a:r>
            <a:r>
              <a:rPr lang="en-US" sz="1800" dirty="0">
                <a:latin typeface="Helvetica" pitchFamily="2" charset="0"/>
                <a:sym typeface="Wingdings" pitchFamily="2" charset="2"/>
              </a:rPr>
              <a:t>equal asymmetries  for B and L  </a:t>
            </a:r>
            <a:r>
              <a:rPr lang="el-GR" sz="1800" dirty="0">
                <a:latin typeface="Helvetica" pitchFamily="2" charset="0"/>
              </a:rPr>
              <a:t>Δ</a:t>
            </a:r>
            <a:r>
              <a:rPr lang="en-US" sz="1800" dirty="0" err="1">
                <a:latin typeface="Helvetica" pitchFamily="2" charset="0"/>
              </a:rPr>
              <a:t>n</a:t>
            </a:r>
            <a:r>
              <a:rPr lang="en-US" sz="1800" baseline="-25000" dirty="0" err="1">
                <a:latin typeface="Helvetica" pitchFamily="2" charset="0"/>
              </a:rPr>
              <a:t>L</a:t>
            </a:r>
            <a:r>
              <a:rPr lang="en-US" sz="1800" baseline="-25000" dirty="0">
                <a:latin typeface="Helvetica" pitchFamily="2" charset="0"/>
              </a:rPr>
              <a:t> </a:t>
            </a:r>
            <a:r>
              <a:rPr lang="en-US" sz="1800" dirty="0">
                <a:latin typeface="Helvetica" pitchFamily="2" charset="0"/>
              </a:rPr>
              <a:t>= </a:t>
            </a:r>
            <a:r>
              <a:rPr lang="el-GR" sz="1800" dirty="0">
                <a:latin typeface="Helvetica" pitchFamily="2" charset="0"/>
              </a:rPr>
              <a:t>Δ</a:t>
            </a:r>
            <a:r>
              <a:rPr lang="en-US" sz="1800" dirty="0" err="1">
                <a:latin typeface="Helvetica" pitchFamily="2" charset="0"/>
              </a:rPr>
              <a:t>n</a:t>
            </a:r>
            <a:r>
              <a:rPr lang="en-US" sz="1800" baseline="-25000" dirty="0" err="1">
                <a:latin typeface="Helvetica" pitchFamily="2" charset="0"/>
              </a:rPr>
              <a:t>B</a:t>
            </a:r>
            <a:endParaRPr lang="en-US" sz="1800" dirty="0">
              <a:latin typeface="Helvetica" pitchFamily="2" charset="0"/>
            </a:endParaRPr>
          </a:p>
        </p:txBody>
      </p:sp>
      <p:pic>
        <p:nvPicPr>
          <p:cNvPr id="7" name="Picture 6">
            <a:extLst>
              <a:ext uri="{FF2B5EF4-FFF2-40B4-BE49-F238E27FC236}">
                <a16:creationId xmlns:a16="http://schemas.microsoft.com/office/drawing/2014/main" id="{D3E185E8-C510-C146-B0BE-E7A8110BAFFE}"/>
              </a:ext>
            </a:extLst>
          </p:cNvPr>
          <p:cNvPicPr>
            <a:picLocks noChangeAspect="1"/>
          </p:cNvPicPr>
          <p:nvPr/>
        </p:nvPicPr>
        <p:blipFill>
          <a:blip r:embed="rId4"/>
          <a:stretch>
            <a:fillRect/>
          </a:stretch>
        </p:blipFill>
        <p:spPr>
          <a:xfrm>
            <a:off x="5681405" y="1643290"/>
            <a:ext cx="3474105" cy="561472"/>
          </a:xfrm>
          <a:prstGeom prst="rect">
            <a:avLst/>
          </a:prstGeom>
        </p:spPr>
      </p:pic>
      <p:cxnSp>
        <p:nvCxnSpPr>
          <p:cNvPr id="14" name="Straight Arrow Connector 13">
            <a:extLst>
              <a:ext uri="{FF2B5EF4-FFF2-40B4-BE49-F238E27FC236}">
                <a16:creationId xmlns:a16="http://schemas.microsoft.com/office/drawing/2014/main" id="{0DFFDB31-E3ED-FE40-AD4D-856426DC0AD4}"/>
              </a:ext>
            </a:extLst>
          </p:cNvPr>
          <p:cNvCxnSpPr>
            <a:cxnSpLocks/>
          </p:cNvCxnSpPr>
          <p:nvPr/>
        </p:nvCxnSpPr>
        <p:spPr>
          <a:xfrm>
            <a:off x="5081890" y="1894542"/>
            <a:ext cx="672474"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F4AC4E0C-D1F8-8145-AEA2-5764BC0F6EDF}"/>
              </a:ext>
            </a:extLst>
          </p:cNvPr>
          <p:cNvSpPr txBox="1"/>
          <p:nvPr/>
        </p:nvSpPr>
        <p:spPr>
          <a:xfrm>
            <a:off x="228600" y="2288745"/>
            <a:ext cx="8517367" cy="338554"/>
          </a:xfrm>
          <a:prstGeom prst="rect">
            <a:avLst/>
          </a:prstGeom>
          <a:noFill/>
        </p:spPr>
        <p:txBody>
          <a:bodyPr wrap="square">
            <a:spAutoFit/>
          </a:bodyPr>
          <a:lstStyle/>
          <a:p>
            <a:r>
              <a:rPr lang="el-GR" sz="1600">
                <a:solidFill>
                  <a:srgbClr val="C00000"/>
                </a:solidFill>
                <a:effectLst/>
                <a:latin typeface="Helvetica" pitchFamily="2" charset="0"/>
              </a:rPr>
              <a:t>Γ</a:t>
            </a:r>
            <a:r>
              <a:rPr lang="en-US" sz="1600" baseline="-25000" err="1">
                <a:solidFill>
                  <a:srgbClr val="C00000"/>
                </a:solidFill>
                <a:effectLst/>
                <a:latin typeface="Helvetica" pitchFamily="2" charset="0"/>
              </a:rPr>
              <a:t>sph</a:t>
            </a:r>
            <a:r>
              <a:rPr lang="en-US" sz="1600">
                <a:solidFill>
                  <a:srgbClr val="C00000"/>
                </a:solidFill>
                <a:effectLst/>
                <a:latin typeface="Helvetica" pitchFamily="2" charset="0"/>
              </a:rPr>
              <a:t> unsuppressed outside the bubble but exponentially suppressed </a:t>
            </a:r>
            <a:r>
              <a:rPr lang="en-US" sz="1600">
                <a:solidFill>
                  <a:srgbClr val="C00000"/>
                </a:solidFill>
                <a:latin typeface="Helvetica" pitchFamily="2" charset="0"/>
              </a:rPr>
              <a:t>inside the bubble</a:t>
            </a:r>
          </a:p>
        </p:txBody>
      </p:sp>
      <p:pic>
        <p:nvPicPr>
          <p:cNvPr id="17" name="Picture 16">
            <a:extLst>
              <a:ext uri="{FF2B5EF4-FFF2-40B4-BE49-F238E27FC236}">
                <a16:creationId xmlns:a16="http://schemas.microsoft.com/office/drawing/2014/main" id="{D7D714D4-E7CB-374F-8C19-0321F17D1A6E}"/>
              </a:ext>
            </a:extLst>
          </p:cNvPr>
          <p:cNvPicPr>
            <a:picLocks noChangeAspect="1"/>
          </p:cNvPicPr>
          <p:nvPr/>
        </p:nvPicPr>
        <p:blipFill>
          <a:blip r:embed="rId5"/>
          <a:stretch>
            <a:fillRect/>
          </a:stretch>
        </p:blipFill>
        <p:spPr>
          <a:xfrm>
            <a:off x="2857334" y="3943069"/>
            <a:ext cx="972387" cy="528842"/>
          </a:xfrm>
          <a:prstGeom prst="rect">
            <a:avLst/>
          </a:prstGeom>
        </p:spPr>
      </p:pic>
      <p:sp>
        <p:nvSpPr>
          <p:cNvPr id="19" name="TextBox 18">
            <a:extLst>
              <a:ext uri="{FF2B5EF4-FFF2-40B4-BE49-F238E27FC236}">
                <a16:creationId xmlns:a16="http://schemas.microsoft.com/office/drawing/2014/main" id="{FA9968F0-D2C6-F740-ABD7-C1CE60654AB5}"/>
              </a:ext>
            </a:extLst>
          </p:cNvPr>
          <p:cNvSpPr txBox="1"/>
          <p:nvPr/>
        </p:nvSpPr>
        <p:spPr>
          <a:xfrm>
            <a:off x="3822798" y="4032365"/>
            <a:ext cx="2981907" cy="723275"/>
          </a:xfrm>
          <a:prstGeom prst="rect">
            <a:avLst/>
          </a:prstGeom>
          <a:noFill/>
        </p:spPr>
        <p:txBody>
          <a:bodyPr wrap="none" rtlCol="0">
            <a:spAutoFit/>
          </a:bodyPr>
          <a:lstStyle/>
          <a:p>
            <a:r>
              <a:rPr lang="en-US" sz="1700">
                <a:latin typeface="Helvetica" pitchFamily="2" charset="0"/>
                <a:sym typeface="Wingdings" pitchFamily="2" charset="2"/>
              </a:rPr>
              <a:t></a:t>
            </a:r>
            <a:r>
              <a:rPr lang="en-US" sz="1700">
                <a:latin typeface="Helvetica" pitchFamily="2" charset="0"/>
              </a:rPr>
              <a:t> </a:t>
            </a:r>
            <a:r>
              <a:rPr lang="el-GR" sz="1700" err="1">
                <a:latin typeface="Helvetica" pitchFamily="2" charset="0"/>
              </a:rPr>
              <a:t>η</a:t>
            </a:r>
            <a:r>
              <a:rPr lang="el-GR" sz="1700" baseline="-25000" err="1">
                <a:latin typeface="Helvetica" pitchFamily="2" charset="0"/>
              </a:rPr>
              <a:t>Β</a:t>
            </a:r>
            <a:r>
              <a:rPr lang="el-GR" sz="1700">
                <a:latin typeface="Helvetica" pitchFamily="2" charset="0"/>
              </a:rPr>
              <a:t> </a:t>
            </a:r>
            <a:r>
              <a:rPr lang="en-US" sz="1700">
                <a:latin typeface="Helvetica" pitchFamily="2" charset="0"/>
              </a:rPr>
              <a:t>≃</a:t>
            </a:r>
            <a:r>
              <a:rPr lang="el-GR" sz="1700">
                <a:latin typeface="Helvetica" pitchFamily="2" charset="0"/>
              </a:rPr>
              <a:t> 0.9 10 </a:t>
            </a:r>
            <a:r>
              <a:rPr lang="el-GR" sz="1700" baseline="30000">
                <a:latin typeface="Helvetica" pitchFamily="2" charset="0"/>
              </a:rPr>
              <a:t>-10</a:t>
            </a:r>
            <a:r>
              <a:rPr lang="en-US" sz="1700" baseline="30000">
                <a:latin typeface="Helvetica" pitchFamily="2" charset="0"/>
              </a:rPr>
              <a:t>  </a:t>
            </a:r>
            <a:r>
              <a:rPr lang="en-US" sz="1700">
                <a:latin typeface="Helvetica" pitchFamily="2" charset="0"/>
              </a:rPr>
              <a:t>as needed</a:t>
            </a:r>
          </a:p>
          <a:p>
            <a:endParaRPr lang="en-US"/>
          </a:p>
        </p:txBody>
      </p:sp>
      <p:sp>
        <p:nvSpPr>
          <p:cNvPr id="49" name="TextBox 48">
            <a:extLst>
              <a:ext uri="{FF2B5EF4-FFF2-40B4-BE49-F238E27FC236}">
                <a16:creationId xmlns:a16="http://schemas.microsoft.com/office/drawing/2014/main" id="{8FD9F967-08E2-F64B-AECD-8A3CD2136335}"/>
              </a:ext>
            </a:extLst>
          </p:cNvPr>
          <p:cNvSpPr txBox="1"/>
          <p:nvPr/>
        </p:nvSpPr>
        <p:spPr>
          <a:xfrm>
            <a:off x="199565" y="5752100"/>
            <a:ext cx="7164654" cy="369332"/>
          </a:xfrm>
          <a:prstGeom prst="rect">
            <a:avLst/>
          </a:prstGeom>
          <a:noFill/>
        </p:spPr>
        <p:txBody>
          <a:bodyPr wrap="none" rtlCol="0">
            <a:spAutoFit/>
          </a:bodyPr>
          <a:lstStyle/>
          <a:p>
            <a:r>
              <a:rPr lang="en-US" sz="1800" dirty="0">
                <a:solidFill>
                  <a:srgbClr val="C00000"/>
                </a:solidFill>
                <a:sym typeface="Wingdings" pitchFamily="2" charset="2"/>
              </a:rPr>
              <a:t> </a:t>
            </a:r>
            <a:r>
              <a:rPr lang="en-US" sz="1800" b="1" dirty="0">
                <a:solidFill>
                  <a:srgbClr val="000000"/>
                </a:solidFill>
                <a:latin typeface="Helvetica" pitchFamily="2" charset="0"/>
                <a:sym typeface="Wingdings" pitchFamily="2" charset="2"/>
              </a:rPr>
              <a:t>SU(2)</a:t>
            </a:r>
            <a:r>
              <a:rPr lang="en-US" sz="1800" b="1" baseline="-25000" dirty="0">
                <a:solidFill>
                  <a:srgbClr val="000000"/>
                </a:solidFill>
                <a:latin typeface="Helvetica" pitchFamily="2" charset="0"/>
                <a:sym typeface="Wingdings" pitchFamily="2" charset="2"/>
              </a:rPr>
              <a:t>L</a:t>
            </a:r>
            <a:r>
              <a:rPr lang="en-US" sz="1800" b="1" dirty="0">
                <a:solidFill>
                  <a:srgbClr val="000000"/>
                </a:solidFill>
                <a:latin typeface="Helvetica" pitchFamily="2" charset="0"/>
                <a:sym typeface="Wingdings" pitchFamily="2" charset="2"/>
              </a:rPr>
              <a:t> </a:t>
            </a:r>
            <a:r>
              <a:rPr lang="en-US" sz="1800" b="1" dirty="0" err="1">
                <a:solidFill>
                  <a:srgbClr val="000000"/>
                </a:solidFill>
                <a:latin typeface="Helvetica" pitchFamily="2" charset="0"/>
                <a:sym typeface="Wingdings" pitchFamily="2" charset="2"/>
              </a:rPr>
              <a:t>anomalons</a:t>
            </a:r>
            <a:r>
              <a:rPr lang="en-US" sz="1800" b="1" dirty="0">
                <a:solidFill>
                  <a:srgbClr val="000000"/>
                </a:solidFill>
                <a:latin typeface="Helvetica" pitchFamily="2" charset="0"/>
                <a:sym typeface="Wingdings" pitchFamily="2" charset="2"/>
              </a:rPr>
              <a:t> must decouple from thermal number density</a:t>
            </a:r>
            <a:endParaRPr lang="en-US" sz="1800" b="1" dirty="0">
              <a:solidFill>
                <a:srgbClr val="000000"/>
              </a:solidFill>
              <a:latin typeface="Helvetica" pitchFamily="2" charset="0"/>
            </a:endParaRPr>
          </a:p>
        </p:txBody>
      </p:sp>
      <p:pic>
        <p:nvPicPr>
          <p:cNvPr id="5" name="Picture 4">
            <a:extLst>
              <a:ext uri="{FF2B5EF4-FFF2-40B4-BE49-F238E27FC236}">
                <a16:creationId xmlns:a16="http://schemas.microsoft.com/office/drawing/2014/main" id="{2DFE933C-5B31-FB88-B402-E7BF2EAE545F}"/>
              </a:ext>
            </a:extLst>
          </p:cNvPr>
          <p:cNvPicPr>
            <a:picLocks noChangeAspect="1"/>
          </p:cNvPicPr>
          <p:nvPr/>
        </p:nvPicPr>
        <p:blipFill>
          <a:blip r:embed="rId6"/>
          <a:stretch>
            <a:fillRect/>
          </a:stretch>
        </p:blipFill>
        <p:spPr>
          <a:xfrm>
            <a:off x="1373948" y="2675204"/>
            <a:ext cx="3370307" cy="763715"/>
          </a:xfrm>
          <a:prstGeom prst="rect">
            <a:avLst/>
          </a:prstGeom>
        </p:spPr>
      </p:pic>
      <p:pic>
        <p:nvPicPr>
          <p:cNvPr id="6" name="Picture 5">
            <a:extLst>
              <a:ext uri="{FF2B5EF4-FFF2-40B4-BE49-F238E27FC236}">
                <a16:creationId xmlns:a16="http://schemas.microsoft.com/office/drawing/2014/main" id="{78475A8A-B957-C73F-38A9-82AB82112761}"/>
              </a:ext>
            </a:extLst>
          </p:cNvPr>
          <p:cNvPicPr>
            <a:picLocks noChangeAspect="1"/>
          </p:cNvPicPr>
          <p:nvPr/>
        </p:nvPicPr>
        <p:blipFill>
          <a:blip r:embed="rId7"/>
          <a:stretch>
            <a:fillRect/>
          </a:stretch>
        </p:blipFill>
        <p:spPr>
          <a:xfrm>
            <a:off x="5303021" y="2858571"/>
            <a:ext cx="3370308" cy="280859"/>
          </a:xfrm>
          <a:prstGeom prst="rect">
            <a:avLst/>
          </a:prstGeom>
        </p:spPr>
      </p:pic>
      <p:sp>
        <p:nvSpPr>
          <p:cNvPr id="8" name="TextBox 7">
            <a:extLst>
              <a:ext uri="{FF2B5EF4-FFF2-40B4-BE49-F238E27FC236}">
                <a16:creationId xmlns:a16="http://schemas.microsoft.com/office/drawing/2014/main" id="{0CED02E6-C12A-7C78-3EEA-DB2EC46C10C3}"/>
              </a:ext>
            </a:extLst>
          </p:cNvPr>
          <p:cNvSpPr txBox="1"/>
          <p:nvPr/>
        </p:nvSpPr>
        <p:spPr>
          <a:xfrm>
            <a:off x="1746243" y="638956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pic>
        <p:nvPicPr>
          <p:cNvPr id="10" name="Picture 9">
            <a:extLst>
              <a:ext uri="{FF2B5EF4-FFF2-40B4-BE49-F238E27FC236}">
                <a16:creationId xmlns:a16="http://schemas.microsoft.com/office/drawing/2014/main" id="{22EA3541-CD2B-6351-7914-42A0A6D99B26}"/>
              </a:ext>
            </a:extLst>
          </p:cNvPr>
          <p:cNvPicPr>
            <a:picLocks noChangeAspect="1"/>
          </p:cNvPicPr>
          <p:nvPr/>
        </p:nvPicPr>
        <p:blipFill>
          <a:blip r:embed="rId8"/>
          <a:stretch>
            <a:fillRect/>
          </a:stretch>
        </p:blipFill>
        <p:spPr>
          <a:xfrm>
            <a:off x="213191" y="6276545"/>
            <a:ext cx="1542883" cy="455339"/>
          </a:xfrm>
          <a:prstGeom prst="rect">
            <a:avLst/>
          </a:prstGeom>
        </p:spPr>
      </p:pic>
      <p:sp>
        <p:nvSpPr>
          <p:cNvPr id="4" name="Slide Number Placeholder 3">
            <a:extLst>
              <a:ext uri="{FF2B5EF4-FFF2-40B4-BE49-F238E27FC236}">
                <a16:creationId xmlns:a16="http://schemas.microsoft.com/office/drawing/2014/main" id="{C8745DDB-0B62-773A-A1D9-911732CDB87E}"/>
              </a:ext>
            </a:extLst>
          </p:cNvPr>
          <p:cNvSpPr>
            <a:spLocks noGrp="1"/>
          </p:cNvSpPr>
          <p:nvPr>
            <p:ph type="sldNum" sz="quarter" idx="12"/>
          </p:nvPr>
        </p:nvSpPr>
        <p:spPr/>
        <p:txBody>
          <a:bodyPr/>
          <a:lstStyle/>
          <a:p>
            <a:pPr>
              <a:defRPr/>
            </a:pPr>
            <a:fld id="{D263CF7A-B607-4AC6-B9ED-310D2CC7A174}" type="slidenum">
              <a:rPr lang="en-US" smtClean="0"/>
              <a:pPr>
                <a:defRPr/>
              </a:pPr>
              <a:t>27</a:t>
            </a:fld>
            <a:endParaRPr lang="en-US"/>
          </a:p>
        </p:txBody>
      </p:sp>
      <p:sp>
        <p:nvSpPr>
          <p:cNvPr id="16" name="Footer Placeholder 15">
            <a:extLst>
              <a:ext uri="{FF2B5EF4-FFF2-40B4-BE49-F238E27FC236}">
                <a16:creationId xmlns:a16="http://schemas.microsoft.com/office/drawing/2014/main" id="{441069DB-1FED-169A-E85A-C148F89FC37E}"/>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10910889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817F721B-C5CF-944A-BC94-D8B68B7D55E0}"/>
              </a:ext>
            </a:extLst>
          </p:cNvPr>
          <p:cNvSpPr/>
          <p:nvPr/>
        </p:nvSpPr>
        <p:spPr>
          <a:xfrm>
            <a:off x="170771" y="333343"/>
            <a:ext cx="6030818" cy="492443"/>
          </a:xfrm>
          <a:prstGeom prst="rect">
            <a:avLst/>
          </a:prstGeom>
        </p:spPr>
        <p:txBody>
          <a:bodyPr wrap="none">
            <a:spAutoFit/>
          </a:bodyPr>
          <a:lstStyle/>
          <a:p>
            <a:pPr marL="0" indent="0" algn="ctr">
              <a:spcBef>
                <a:spcPts val="0"/>
              </a:spcBef>
              <a:spcAft>
                <a:spcPts val="600"/>
              </a:spcAft>
              <a:buNone/>
            </a:pPr>
            <a:r>
              <a:rPr lang="en-US" sz="2600" dirty="0">
                <a:latin typeface="Helvetica" pitchFamily="2" charset="0"/>
              </a:rPr>
              <a:t>Dark CPV and EWBG: Phenomenology</a:t>
            </a:r>
          </a:p>
        </p:txBody>
      </p:sp>
      <p:sp>
        <p:nvSpPr>
          <p:cNvPr id="5" name="Rectangle 4">
            <a:extLst>
              <a:ext uri="{FF2B5EF4-FFF2-40B4-BE49-F238E27FC236}">
                <a16:creationId xmlns:a16="http://schemas.microsoft.com/office/drawing/2014/main" id="{34E07614-B5E3-3D40-8B27-1B7DB1D5D619}"/>
              </a:ext>
            </a:extLst>
          </p:cNvPr>
          <p:cNvSpPr/>
          <p:nvPr/>
        </p:nvSpPr>
        <p:spPr>
          <a:xfrm>
            <a:off x="362684" y="2581737"/>
            <a:ext cx="8658389" cy="2062103"/>
          </a:xfrm>
          <a:prstGeom prst="rect">
            <a:avLst/>
          </a:prstGeom>
        </p:spPr>
        <p:txBody>
          <a:bodyPr wrap="square">
            <a:spAutoFit/>
          </a:bodyPr>
          <a:lstStyle/>
          <a:p>
            <a:pPr marL="285750" indent="-285750">
              <a:spcBef>
                <a:spcPts val="600"/>
              </a:spcBef>
              <a:buFont typeface="Wingdings" pitchFamily="2" charset="2"/>
              <a:buChar char="Ø"/>
            </a:pPr>
            <a:r>
              <a:rPr lang="en-US" sz="1800" dirty="0">
                <a:latin typeface="Helvetica" pitchFamily="2" charset="0"/>
              </a:rPr>
              <a:t>Predicts the existence of a new force carrier </a:t>
            </a:r>
            <a:r>
              <a:rPr lang="en-US" sz="1800" i="1" dirty="0">
                <a:latin typeface="Helvetica" pitchFamily="2" charset="0"/>
              </a:rPr>
              <a:t>Z’</a:t>
            </a:r>
            <a:r>
              <a:rPr lang="en-US" sz="1800" dirty="0">
                <a:latin typeface="Helvetica" pitchFamily="2" charset="0"/>
              </a:rPr>
              <a:t>, leptophilic </a:t>
            </a:r>
            <a:r>
              <a:rPr lang="en-US" sz="1800" dirty="0">
                <a:latin typeface="Helvetica" pitchFamily="2" charset="0"/>
                <a:sym typeface="Wingdings" pitchFamily="2" charset="2"/>
              </a:rPr>
              <a:t></a:t>
            </a:r>
            <a:r>
              <a:rPr lang="en-US" sz="1800" dirty="0">
                <a:latin typeface="Helvetica" pitchFamily="2" charset="0"/>
              </a:rPr>
              <a:t> </a:t>
            </a:r>
            <a:r>
              <a:rPr lang="en-US" sz="1800" i="1" dirty="0">
                <a:latin typeface="Helvetica" pitchFamily="2" charset="0"/>
              </a:rPr>
              <a:t>Z’ </a:t>
            </a:r>
            <a:r>
              <a:rPr lang="en-US" sz="1800" dirty="0">
                <a:latin typeface="Helvetica" pitchFamily="2" charset="0"/>
              </a:rPr>
              <a:t> searches. </a:t>
            </a:r>
          </a:p>
          <a:p>
            <a:pPr marL="285750" indent="-285750">
              <a:spcBef>
                <a:spcPts val="600"/>
              </a:spcBef>
              <a:buFont typeface="Wingdings" pitchFamily="2" charset="2"/>
              <a:buChar char="Ø"/>
            </a:pPr>
            <a:r>
              <a:rPr lang="en-US" sz="1800" dirty="0">
                <a:latin typeface="Helvetica" pitchFamily="2" charset="0"/>
              </a:rPr>
              <a:t>Predicts very small EDM’s, but can be at reach in next round of experiments </a:t>
            </a:r>
          </a:p>
          <a:p>
            <a:pPr marL="285750" indent="-285750">
              <a:spcBef>
                <a:spcPts val="600"/>
              </a:spcBef>
              <a:buFont typeface="Wingdings" pitchFamily="2" charset="2"/>
              <a:buChar char="Ø"/>
            </a:pPr>
            <a:r>
              <a:rPr lang="en-US" sz="1800" dirty="0">
                <a:latin typeface="Helvetica" pitchFamily="2" charset="0"/>
              </a:rPr>
              <a:t>Predicts a new Higgs portal scalar </a:t>
            </a:r>
            <a:r>
              <a:rPr lang="en-US" sz="1800" i="1" dirty="0">
                <a:latin typeface="Helvetica" pitchFamily="2" charset="0"/>
              </a:rPr>
              <a:t>S</a:t>
            </a:r>
            <a:r>
              <a:rPr lang="en-US" sz="1800" dirty="0">
                <a:latin typeface="Helvetica" pitchFamily="2" charset="0"/>
              </a:rPr>
              <a:t>, which could mainly decay into </a:t>
            </a:r>
            <a:r>
              <a:rPr lang="en-US" sz="1800" i="1" dirty="0">
                <a:latin typeface="Helvetica" pitchFamily="2" charset="0"/>
              </a:rPr>
              <a:t>Z’ </a:t>
            </a:r>
            <a:r>
              <a:rPr lang="en-US" sz="1800" dirty="0">
                <a:latin typeface="Helvetica" pitchFamily="2" charset="0"/>
              </a:rPr>
              <a:t>s. </a:t>
            </a:r>
          </a:p>
          <a:p>
            <a:pPr marL="285750" indent="-285750">
              <a:spcBef>
                <a:spcPts val="600"/>
              </a:spcBef>
              <a:buFont typeface="Wingdings" pitchFamily="2" charset="2"/>
              <a:buChar char="Ø"/>
            </a:pPr>
            <a:r>
              <a:rPr lang="en-US" sz="1800" dirty="0">
                <a:latin typeface="Helvetica" pitchFamily="2" charset="0"/>
              </a:rPr>
              <a:t>The </a:t>
            </a:r>
            <a:r>
              <a:rPr lang="el-GR" sz="1800" i="1" dirty="0">
                <a:latin typeface="Helvetica" pitchFamily="2" charset="0"/>
              </a:rPr>
              <a:t>χ </a:t>
            </a:r>
            <a:r>
              <a:rPr lang="en-US" sz="1800" dirty="0">
                <a:latin typeface="Helvetica" pitchFamily="2" charset="0"/>
              </a:rPr>
              <a:t>particle qualifies as a thermal DM candidate </a:t>
            </a:r>
            <a:r>
              <a:rPr lang="en-US" sz="1800" dirty="0">
                <a:latin typeface="Helvetica" pitchFamily="2" charset="0"/>
                <a:sym typeface="Wingdings" pitchFamily="2" charset="2"/>
              </a:rPr>
              <a:t></a:t>
            </a:r>
            <a:r>
              <a:rPr lang="en-US" sz="1800" dirty="0">
                <a:latin typeface="Helvetica" pitchFamily="2" charset="0"/>
              </a:rPr>
              <a:t> direct detection searches</a:t>
            </a:r>
          </a:p>
          <a:p>
            <a:pPr marL="285750" indent="-285750">
              <a:spcBef>
                <a:spcPts val="600"/>
              </a:spcBef>
              <a:buFont typeface="Wingdings" pitchFamily="2" charset="2"/>
              <a:buChar char="Ø"/>
            </a:pPr>
            <a:r>
              <a:rPr lang="en-US" sz="1800" dirty="0">
                <a:latin typeface="Helvetica" pitchFamily="2" charset="0"/>
              </a:rPr>
              <a:t>Strong 1</a:t>
            </a:r>
            <a:r>
              <a:rPr lang="en-US" sz="1800" baseline="30000" dirty="0">
                <a:latin typeface="Helvetica" pitchFamily="2" charset="0"/>
              </a:rPr>
              <a:t>st</a:t>
            </a:r>
            <a:r>
              <a:rPr lang="en-US" sz="1800" dirty="0">
                <a:latin typeface="Helvetica" pitchFamily="2" charset="0"/>
              </a:rPr>
              <a:t> order EWPT can generate stochastic gravitational wave signatures possibly observable at current/future GW detectors</a:t>
            </a:r>
          </a:p>
        </p:txBody>
      </p:sp>
      <p:sp>
        <p:nvSpPr>
          <p:cNvPr id="2" name="Date Placeholder 1">
            <a:extLst>
              <a:ext uri="{FF2B5EF4-FFF2-40B4-BE49-F238E27FC236}">
                <a16:creationId xmlns:a16="http://schemas.microsoft.com/office/drawing/2014/main" id="{DCD5216E-D9F2-8441-98A9-5BEF9369D944}"/>
              </a:ext>
            </a:extLst>
          </p:cNvPr>
          <p:cNvSpPr>
            <a:spLocks noGrp="1"/>
          </p:cNvSpPr>
          <p:nvPr>
            <p:ph type="dt" sz="half" idx="10"/>
          </p:nvPr>
        </p:nvSpPr>
        <p:spPr/>
        <p:txBody>
          <a:bodyPr/>
          <a:lstStyle/>
          <a:p>
            <a:pPr>
              <a:defRPr/>
            </a:pPr>
            <a:r>
              <a:rPr lang="en-US"/>
              <a:t>05/10/2024</a:t>
            </a:r>
          </a:p>
        </p:txBody>
      </p:sp>
      <p:sp>
        <p:nvSpPr>
          <p:cNvPr id="3" name="TextBox 2">
            <a:extLst>
              <a:ext uri="{FF2B5EF4-FFF2-40B4-BE49-F238E27FC236}">
                <a16:creationId xmlns:a16="http://schemas.microsoft.com/office/drawing/2014/main" id="{718E27A5-C2FE-9C8B-BED4-90108E3489C7}"/>
              </a:ext>
            </a:extLst>
          </p:cNvPr>
          <p:cNvSpPr txBox="1"/>
          <p:nvPr/>
        </p:nvSpPr>
        <p:spPr>
          <a:xfrm>
            <a:off x="213191" y="1458217"/>
            <a:ext cx="8842489" cy="1000274"/>
          </a:xfrm>
          <a:prstGeom prst="rect">
            <a:avLst/>
          </a:prstGeom>
          <a:noFill/>
        </p:spPr>
        <p:txBody>
          <a:bodyPr wrap="square" rtlCol="0">
            <a:spAutoFit/>
          </a:bodyPr>
          <a:lstStyle/>
          <a:p>
            <a:pPr>
              <a:spcBef>
                <a:spcPts val="0"/>
              </a:spcBef>
            </a:pPr>
            <a:r>
              <a:rPr lang="en-US" sz="1800" dirty="0">
                <a:latin typeface="Helvetica" pitchFamily="2" charset="0"/>
              </a:rPr>
              <a:t>Model parameters in the scalar, Z’ and dark sectors need to accommodate to: </a:t>
            </a:r>
          </a:p>
          <a:p>
            <a:pPr marL="285750" indent="-285750">
              <a:spcBef>
                <a:spcPts val="600"/>
              </a:spcBef>
              <a:buFont typeface="Arial" panose="020B0604020202020204" pitchFamily="34" charset="0"/>
              <a:buChar char="•"/>
            </a:pPr>
            <a:r>
              <a:rPr lang="en-US" sz="1800" dirty="0">
                <a:solidFill>
                  <a:srgbClr val="C00000"/>
                </a:solidFill>
                <a:latin typeface="Helvetica" pitchFamily="2" charset="0"/>
              </a:rPr>
              <a:t>Strong 1</a:t>
            </a:r>
            <a:r>
              <a:rPr lang="en-US" sz="1800" baseline="30000" dirty="0">
                <a:solidFill>
                  <a:srgbClr val="C00000"/>
                </a:solidFill>
                <a:latin typeface="Helvetica" pitchFamily="2" charset="0"/>
              </a:rPr>
              <a:t>st</a:t>
            </a:r>
            <a:r>
              <a:rPr lang="en-US" sz="1800" dirty="0">
                <a:solidFill>
                  <a:srgbClr val="C00000"/>
                </a:solidFill>
                <a:latin typeface="Helvetica" pitchFamily="2" charset="0"/>
              </a:rPr>
              <a:t> order EWPT, yield the observed baryon asymmetry and DM relic density</a:t>
            </a:r>
          </a:p>
          <a:p>
            <a:pPr marL="285750" indent="-285750">
              <a:spcBef>
                <a:spcPts val="0"/>
              </a:spcBef>
              <a:buFont typeface="Arial" panose="020B0604020202020204" pitchFamily="34" charset="0"/>
              <a:buChar char="•"/>
            </a:pPr>
            <a:r>
              <a:rPr lang="en-US" sz="1800" dirty="0">
                <a:solidFill>
                  <a:srgbClr val="C00000"/>
                </a:solidFill>
                <a:latin typeface="Helvetica" pitchFamily="2" charset="0"/>
              </a:rPr>
              <a:t>Fulfill experimental constraints / open new opportunities:</a:t>
            </a:r>
          </a:p>
        </p:txBody>
      </p:sp>
      <p:pic>
        <p:nvPicPr>
          <p:cNvPr id="6" name="Picture 5">
            <a:extLst>
              <a:ext uri="{FF2B5EF4-FFF2-40B4-BE49-F238E27FC236}">
                <a16:creationId xmlns:a16="http://schemas.microsoft.com/office/drawing/2014/main" id="{7258AE30-57A8-9AEE-5BBA-897A914DD62F}"/>
              </a:ext>
            </a:extLst>
          </p:cNvPr>
          <p:cNvPicPr>
            <a:picLocks noChangeAspect="1"/>
          </p:cNvPicPr>
          <p:nvPr/>
        </p:nvPicPr>
        <p:blipFill>
          <a:blip r:embed="rId3"/>
          <a:stretch>
            <a:fillRect/>
          </a:stretch>
        </p:blipFill>
        <p:spPr>
          <a:xfrm>
            <a:off x="6410414" y="4897043"/>
            <a:ext cx="1680701" cy="1270247"/>
          </a:xfrm>
          <a:prstGeom prst="rect">
            <a:avLst/>
          </a:prstGeom>
        </p:spPr>
      </p:pic>
      <p:sp>
        <p:nvSpPr>
          <p:cNvPr id="7" name="Rectangle 6">
            <a:extLst>
              <a:ext uri="{FF2B5EF4-FFF2-40B4-BE49-F238E27FC236}">
                <a16:creationId xmlns:a16="http://schemas.microsoft.com/office/drawing/2014/main" id="{523D1D90-384C-A21E-9BFE-5ACC95A61F33}"/>
              </a:ext>
            </a:extLst>
          </p:cNvPr>
          <p:cNvSpPr/>
          <p:nvPr/>
        </p:nvSpPr>
        <p:spPr>
          <a:xfrm>
            <a:off x="1686211" y="5532167"/>
            <a:ext cx="1285590" cy="523220"/>
          </a:xfrm>
          <a:prstGeom prst="rect">
            <a:avLst/>
          </a:prstGeom>
        </p:spPr>
        <p:txBody>
          <a:bodyPr wrap="square">
            <a:spAutoFit/>
          </a:bodyPr>
          <a:lstStyle/>
          <a:p>
            <a:r>
              <a:rPr lang="en-US" sz="1400" dirty="0">
                <a:solidFill>
                  <a:schemeClr val="bg2"/>
                </a:solidFill>
                <a:latin typeface="+mn-lt"/>
              </a:rPr>
              <a:t>Z</a:t>
            </a:r>
            <a:r>
              <a:rPr lang="en-US" sz="1400" baseline="-25000" dirty="0">
                <a:solidFill>
                  <a:schemeClr val="bg2"/>
                </a:solidFill>
                <a:latin typeface="+mn-lt"/>
              </a:rPr>
              <a:t>2 </a:t>
            </a:r>
            <a:r>
              <a:rPr lang="en-US" sz="1400" dirty="0">
                <a:solidFill>
                  <a:schemeClr val="bg2"/>
                </a:solidFill>
                <a:latin typeface="+mn-lt"/>
              </a:rPr>
              <a:t>and EW Restoration</a:t>
            </a:r>
          </a:p>
        </p:txBody>
      </p:sp>
      <p:sp>
        <p:nvSpPr>
          <p:cNvPr id="8" name="Rectangle 7">
            <a:extLst>
              <a:ext uri="{FF2B5EF4-FFF2-40B4-BE49-F238E27FC236}">
                <a16:creationId xmlns:a16="http://schemas.microsoft.com/office/drawing/2014/main" id="{14E75734-AFF9-F82D-9AE5-0887308D9690}"/>
              </a:ext>
            </a:extLst>
          </p:cNvPr>
          <p:cNvSpPr/>
          <p:nvPr/>
        </p:nvSpPr>
        <p:spPr>
          <a:xfrm>
            <a:off x="362684" y="4968962"/>
            <a:ext cx="6178563" cy="1200329"/>
          </a:xfrm>
          <a:prstGeom prst="rect">
            <a:avLst/>
          </a:prstGeom>
        </p:spPr>
        <p:txBody>
          <a:bodyPr wrap="square">
            <a:spAutoFit/>
          </a:bodyPr>
          <a:lstStyle/>
          <a:p>
            <a:r>
              <a:rPr lang="en-US" sz="1800" dirty="0">
                <a:solidFill>
                  <a:srgbClr val="C00000"/>
                </a:solidFill>
                <a:latin typeface="Helvetica" pitchFamily="2" charset="0"/>
              </a:rPr>
              <a:t>Leading EDM arises at higher loops</a:t>
            </a:r>
          </a:p>
          <a:p>
            <a:r>
              <a:rPr lang="en-US" sz="1800" dirty="0">
                <a:solidFill>
                  <a:srgbClr val="C00000"/>
                </a:solidFill>
                <a:latin typeface="Helvetica" pitchFamily="2" charset="0"/>
              </a:rPr>
              <a:t>         </a:t>
            </a:r>
          </a:p>
          <a:p>
            <a:r>
              <a:rPr lang="en-US" sz="1800" dirty="0">
                <a:solidFill>
                  <a:srgbClr val="C00000"/>
                </a:solidFill>
                <a:latin typeface="Helvetica" pitchFamily="2" charset="0"/>
              </a:rPr>
              <a:t>naturally suppressed by one or two orders of magnitude below current limit for CPV sources of order one</a:t>
            </a:r>
            <a:endParaRPr lang="en-US" sz="1800" dirty="0">
              <a:solidFill>
                <a:schemeClr val="bg2"/>
              </a:solidFill>
              <a:latin typeface="Helvetica" pitchFamily="2" charset="0"/>
            </a:endParaRPr>
          </a:p>
        </p:txBody>
      </p:sp>
      <p:sp>
        <p:nvSpPr>
          <p:cNvPr id="10" name="Rectangle 9">
            <a:extLst>
              <a:ext uri="{FF2B5EF4-FFF2-40B4-BE49-F238E27FC236}">
                <a16:creationId xmlns:a16="http://schemas.microsoft.com/office/drawing/2014/main" id="{06687307-52E8-F83F-B1FC-3F9BDE97B2A2}"/>
              </a:ext>
            </a:extLst>
          </p:cNvPr>
          <p:cNvSpPr/>
          <p:nvPr/>
        </p:nvSpPr>
        <p:spPr>
          <a:xfrm>
            <a:off x="150755" y="790623"/>
            <a:ext cx="8842489" cy="307777"/>
          </a:xfrm>
          <a:prstGeom prst="rect">
            <a:avLst/>
          </a:prstGeom>
        </p:spPr>
        <p:txBody>
          <a:bodyPr wrap="square">
            <a:spAutoFit/>
          </a:bodyPr>
          <a:lstStyle/>
          <a:p>
            <a:pPr algn="l"/>
            <a:r>
              <a:rPr lang="en-US" sz="1400" dirty="0">
                <a:solidFill>
                  <a:srgbClr val="000000"/>
                </a:solidFill>
                <a:latin typeface="Helvetica" pitchFamily="2" charset="0"/>
              </a:rPr>
              <a:t>M.C., M. </a:t>
            </a:r>
            <a:r>
              <a:rPr lang="en-US" sz="1400" dirty="0" err="1">
                <a:solidFill>
                  <a:srgbClr val="000000"/>
                </a:solidFill>
                <a:latin typeface="Helvetica" pitchFamily="2" charset="0"/>
              </a:rPr>
              <a:t>Quiros</a:t>
            </a:r>
            <a:r>
              <a:rPr lang="en-US" sz="1400" dirty="0">
                <a:solidFill>
                  <a:srgbClr val="000000"/>
                </a:solidFill>
                <a:latin typeface="Helvetica" pitchFamily="2" charset="0"/>
              </a:rPr>
              <a:t> and Y. Zhang :  P</a:t>
            </a:r>
            <a:r>
              <a:rPr lang="en-US" sz="1400" b="0" dirty="0">
                <a:solidFill>
                  <a:srgbClr val="000000"/>
                </a:solidFill>
                <a:effectLst/>
                <a:latin typeface="Helvetica" pitchFamily="2" charset="0"/>
              </a:rPr>
              <a:t>hys. Rev. Lett. 122 (2019) 20, 201802;</a:t>
            </a:r>
            <a:r>
              <a:rPr lang="en-US" sz="1400" dirty="0">
                <a:solidFill>
                  <a:srgbClr val="000000"/>
                </a:solidFill>
                <a:latin typeface="Helvetica" pitchFamily="2" charset="0"/>
              </a:rPr>
              <a:t> </a:t>
            </a:r>
            <a:r>
              <a:rPr lang="en-US" sz="1400" b="0" dirty="0">
                <a:solidFill>
                  <a:srgbClr val="000000"/>
                </a:solidFill>
                <a:effectLst/>
                <a:latin typeface="Helvetica" pitchFamily="2" charset="0"/>
              </a:rPr>
              <a:t>Phys. Rev. D 101 (2020) 5, 055014</a:t>
            </a:r>
          </a:p>
        </p:txBody>
      </p:sp>
      <p:sp>
        <p:nvSpPr>
          <p:cNvPr id="11" name="TextBox 10">
            <a:extLst>
              <a:ext uri="{FF2B5EF4-FFF2-40B4-BE49-F238E27FC236}">
                <a16:creationId xmlns:a16="http://schemas.microsoft.com/office/drawing/2014/main" id="{FD439688-99DD-EDA0-2277-BD5BC59DC489}"/>
              </a:ext>
            </a:extLst>
          </p:cNvPr>
          <p:cNvSpPr txBox="1"/>
          <p:nvPr/>
        </p:nvSpPr>
        <p:spPr>
          <a:xfrm>
            <a:off x="150755" y="1067310"/>
            <a:ext cx="4885971" cy="307777"/>
          </a:xfrm>
          <a:prstGeom prst="rect">
            <a:avLst/>
          </a:prstGeom>
          <a:noFill/>
        </p:spPr>
        <p:txBody>
          <a:bodyPr wrap="square">
            <a:spAutoFit/>
          </a:bodyPr>
          <a:lstStyle/>
          <a:p>
            <a:pPr algn="l"/>
            <a:r>
              <a:rPr lang="en-US" sz="1400" dirty="0">
                <a:solidFill>
                  <a:srgbClr val="000000"/>
                </a:solidFill>
                <a:effectLst/>
                <a:latin typeface="Helvetica" pitchFamily="2" charset="0"/>
              </a:rPr>
              <a:t>M.C., Y.Y Li, </a:t>
            </a:r>
            <a:r>
              <a:rPr lang="en-US" sz="1400" dirty="0" err="1">
                <a:solidFill>
                  <a:srgbClr val="000000"/>
                </a:solidFill>
                <a:effectLst/>
                <a:latin typeface="Helvetica" pitchFamily="2" charset="0"/>
              </a:rPr>
              <a:t>Ou</a:t>
            </a:r>
            <a:r>
              <a:rPr lang="en-US" sz="1400" dirty="0">
                <a:solidFill>
                  <a:srgbClr val="000000"/>
                </a:solidFill>
                <a:effectLst/>
                <a:latin typeface="Helvetica" pitchFamily="2" charset="0"/>
              </a:rPr>
              <a:t> and Wang</a:t>
            </a:r>
            <a:r>
              <a:rPr lang="en-US" sz="1400" dirty="0">
                <a:solidFill>
                  <a:srgbClr val="000000"/>
                </a:solidFill>
                <a:latin typeface="Helvetica" pitchFamily="2" charset="0"/>
              </a:rPr>
              <a:t>, </a:t>
            </a:r>
            <a:r>
              <a:rPr lang="en-US" sz="1400" b="0" dirty="0">
                <a:solidFill>
                  <a:srgbClr val="000000"/>
                </a:solidFill>
                <a:effectLst/>
                <a:latin typeface="Helvetica" pitchFamily="2" charset="0"/>
              </a:rPr>
              <a:t>JHEP 02 (2023) 139</a:t>
            </a:r>
            <a:r>
              <a:rPr lang="en-US" sz="1400" b="0" dirty="0">
                <a:effectLst/>
                <a:latin typeface="-apple-system"/>
              </a:rPr>
              <a:t> </a:t>
            </a:r>
            <a:endParaRPr lang="en-US" sz="1400" dirty="0">
              <a:solidFill>
                <a:schemeClr val="bg1">
                  <a:lumMod val="50000"/>
                </a:schemeClr>
              </a:solidFill>
              <a:effectLst/>
              <a:latin typeface="Helvetica" pitchFamily="2" charset="0"/>
            </a:endParaRPr>
          </a:p>
        </p:txBody>
      </p:sp>
      <p:sp>
        <p:nvSpPr>
          <p:cNvPr id="15" name="TextBox 14">
            <a:extLst>
              <a:ext uri="{FF2B5EF4-FFF2-40B4-BE49-F238E27FC236}">
                <a16:creationId xmlns:a16="http://schemas.microsoft.com/office/drawing/2014/main" id="{401967C6-9F27-3AB1-549D-80A899F6647E}"/>
              </a:ext>
            </a:extLst>
          </p:cNvPr>
          <p:cNvSpPr txBox="1"/>
          <p:nvPr/>
        </p:nvSpPr>
        <p:spPr>
          <a:xfrm>
            <a:off x="1746243" y="638956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pic>
        <p:nvPicPr>
          <p:cNvPr id="17" name="Picture 16">
            <a:extLst>
              <a:ext uri="{FF2B5EF4-FFF2-40B4-BE49-F238E27FC236}">
                <a16:creationId xmlns:a16="http://schemas.microsoft.com/office/drawing/2014/main" id="{FBBDDE56-3D83-A4FA-58CD-A63C7ABD7BD0}"/>
              </a:ext>
            </a:extLst>
          </p:cNvPr>
          <p:cNvPicPr>
            <a:picLocks noChangeAspect="1"/>
          </p:cNvPicPr>
          <p:nvPr/>
        </p:nvPicPr>
        <p:blipFill>
          <a:blip r:embed="rId4"/>
          <a:stretch>
            <a:fillRect/>
          </a:stretch>
        </p:blipFill>
        <p:spPr>
          <a:xfrm>
            <a:off x="213191" y="6276545"/>
            <a:ext cx="1542883" cy="455339"/>
          </a:xfrm>
          <a:prstGeom prst="rect">
            <a:avLst/>
          </a:prstGeom>
        </p:spPr>
      </p:pic>
      <p:sp>
        <p:nvSpPr>
          <p:cNvPr id="4" name="Slide Number Placeholder 3">
            <a:extLst>
              <a:ext uri="{FF2B5EF4-FFF2-40B4-BE49-F238E27FC236}">
                <a16:creationId xmlns:a16="http://schemas.microsoft.com/office/drawing/2014/main" id="{FCFB94AF-9A5B-DC5B-2EEF-5D5BDBA669E2}"/>
              </a:ext>
            </a:extLst>
          </p:cNvPr>
          <p:cNvSpPr>
            <a:spLocks noGrp="1"/>
          </p:cNvSpPr>
          <p:nvPr>
            <p:ph type="sldNum" sz="quarter" idx="12"/>
          </p:nvPr>
        </p:nvSpPr>
        <p:spPr/>
        <p:txBody>
          <a:bodyPr/>
          <a:lstStyle/>
          <a:p>
            <a:pPr>
              <a:defRPr/>
            </a:pPr>
            <a:fld id="{D263CF7A-B607-4AC6-B9ED-310D2CC7A174}" type="slidenum">
              <a:rPr lang="en-US" smtClean="0"/>
              <a:pPr>
                <a:defRPr/>
              </a:pPr>
              <a:t>28</a:t>
            </a:fld>
            <a:endParaRPr lang="en-US"/>
          </a:p>
        </p:txBody>
      </p:sp>
      <p:sp>
        <p:nvSpPr>
          <p:cNvPr id="14" name="Footer Placeholder 13">
            <a:extLst>
              <a:ext uri="{FF2B5EF4-FFF2-40B4-BE49-F238E27FC236}">
                <a16:creationId xmlns:a16="http://schemas.microsoft.com/office/drawing/2014/main" id="{E851725E-5C19-3CBF-A4BB-B0FBA15C1C08}"/>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1638931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3D84066-A9E4-2F4C-9BD5-CE41CA19F417}"/>
              </a:ext>
            </a:extLst>
          </p:cNvPr>
          <p:cNvSpPr txBox="1"/>
          <p:nvPr/>
        </p:nvSpPr>
        <p:spPr>
          <a:xfrm>
            <a:off x="99035" y="319130"/>
            <a:ext cx="8945929" cy="492443"/>
          </a:xfrm>
          <a:prstGeom prst="rect">
            <a:avLst/>
          </a:prstGeom>
          <a:noFill/>
        </p:spPr>
        <p:txBody>
          <a:bodyPr wrap="square" rtlCol="0">
            <a:spAutoFit/>
          </a:bodyPr>
          <a:lstStyle/>
          <a:p>
            <a:r>
              <a:rPr lang="en-US" sz="2600" dirty="0">
                <a:latin typeface="Helvetica" pitchFamily="2" charset="0"/>
              </a:rPr>
              <a:t>Higgs questions to be addressed in HL-LHC</a:t>
            </a:r>
          </a:p>
        </p:txBody>
      </p:sp>
      <p:sp>
        <p:nvSpPr>
          <p:cNvPr id="46" name="Date Placeholder 45">
            <a:extLst>
              <a:ext uri="{FF2B5EF4-FFF2-40B4-BE49-F238E27FC236}">
                <a16:creationId xmlns:a16="http://schemas.microsoft.com/office/drawing/2014/main" id="{B7B9A90C-F778-1EC9-E6F2-C9FAC2BF2EAE}"/>
              </a:ext>
            </a:extLst>
          </p:cNvPr>
          <p:cNvSpPr>
            <a:spLocks noGrp="1"/>
          </p:cNvSpPr>
          <p:nvPr>
            <p:ph type="dt" sz="half" idx="10"/>
          </p:nvPr>
        </p:nvSpPr>
        <p:spPr/>
        <p:txBody>
          <a:bodyPr/>
          <a:lstStyle/>
          <a:p>
            <a:pPr>
              <a:defRPr/>
            </a:pPr>
            <a:r>
              <a:rPr lang="en-US"/>
              <a:t>05/10/2024</a:t>
            </a:r>
          </a:p>
        </p:txBody>
      </p:sp>
      <p:sp>
        <p:nvSpPr>
          <p:cNvPr id="17" name="Content Placeholder 1">
            <a:extLst>
              <a:ext uri="{FF2B5EF4-FFF2-40B4-BE49-F238E27FC236}">
                <a16:creationId xmlns:a16="http://schemas.microsoft.com/office/drawing/2014/main" id="{B1B7EC41-6166-35FF-3635-1EC82B725A9D}"/>
              </a:ext>
            </a:extLst>
          </p:cNvPr>
          <p:cNvSpPr txBox="1">
            <a:spLocks/>
          </p:cNvSpPr>
          <p:nvPr/>
        </p:nvSpPr>
        <p:spPr>
          <a:xfrm>
            <a:off x="197427" y="906164"/>
            <a:ext cx="8847537" cy="4318070"/>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5938" indent="-285750">
              <a:lnSpc>
                <a:spcPct val="120000"/>
              </a:lnSpc>
              <a:spcBef>
                <a:spcPts val="200"/>
              </a:spcBef>
            </a:pPr>
            <a:r>
              <a:rPr lang="en-US" sz="1600" dirty="0">
                <a:solidFill>
                  <a:srgbClr val="C00000"/>
                </a:solidFill>
              </a:rPr>
              <a:t>Are there Higgs cousins? W</a:t>
            </a:r>
            <a:r>
              <a:rPr lang="en-US" sz="1600" dirty="0">
                <a:solidFill>
                  <a:srgbClr val="C00000"/>
                </a:solidFill>
                <a:latin typeface="Helvetica" pitchFamily="2" charset="0"/>
              </a:rPr>
              <a:t>hat are their properties and impact on the Higgs behavior?</a:t>
            </a:r>
            <a:endParaRPr lang="en-US" sz="1600" dirty="0">
              <a:solidFill>
                <a:srgbClr val="C00000"/>
              </a:solidFill>
            </a:endParaRPr>
          </a:p>
          <a:p>
            <a:pPr marL="515938" indent="-285750">
              <a:lnSpc>
                <a:spcPct val="120000"/>
              </a:lnSpc>
              <a:spcBef>
                <a:spcPts val="200"/>
              </a:spcBef>
              <a:buFont typeface="Wingdings" pitchFamily="2" charset="2"/>
              <a:buChar char="à"/>
            </a:pPr>
            <a:r>
              <a:rPr lang="en-US" sz="1600" i="1" dirty="0">
                <a:solidFill>
                  <a:srgbClr val="000000"/>
                </a:solidFill>
              </a:rPr>
              <a:t>look for other Higgs-like particles</a:t>
            </a:r>
          </a:p>
          <a:p>
            <a:pPr marL="515938" indent="-285750">
              <a:lnSpc>
                <a:spcPct val="120000"/>
              </a:lnSpc>
              <a:spcBef>
                <a:spcPts val="800"/>
              </a:spcBef>
            </a:pPr>
            <a:r>
              <a:rPr lang="en-US" sz="1600" dirty="0">
                <a:solidFill>
                  <a:srgbClr val="C00000"/>
                </a:solidFill>
                <a:latin typeface="Helvetica" pitchFamily="2" charset="0"/>
              </a:rPr>
              <a:t>Is the Higgs self-interaction different from the one expected in the Standard Model?</a:t>
            </a:r>
            <a:endParaRPr lang="en-US" sz="1600" dirty="0">
              <a:solidFill>
                <a:srgbClr val="C00000"/>
              </a:solidFill>
            </a:endParaRPr>
          </a:p>
          <a:p>
            <a:pPr marL="230188" indent="0">
              <a:lnSpc>
                <a:spcPct val="120000"/>
              </a:lnSpc>
              <a:spcBef>
                <a:spcPts val="200"/>
              </a:spcBef>
              <a:buNone/>
            </a:pPr>
            <a:r>
              <a:rPr lang="en-US" sz="1600" dirty="0">
                <a:solidFill>
                  <a:srgbClr val="000000"/>
                </a:solidFill>
                <a:sym typeface="Wingdings" pitchFamily="2" charset="2"/>
              </a:rPr>
              <a:t></a:t>
            </a:r>
            <a:r>
              <a:rPr lang="en-US" sz="1600" dirty="0">
                <a:solidFill>
                  <a:srgbClr val="000000"/>
                </a:solidFill>
              </a:rPr>
              <a:t> </a:t>
            </a:r>
            <a:r>
              <a:rPr lang="en-US" sz="1600" i="1" dirty="0">
                <a:solidFill>
                  <a:srgbClr val="000000"/>
                </a:solidFill>
              </a:rPr>
              <a:t>look for di-Higgs production</a:t>
            </a:r>
            <a:endParaRPr lang="en-US" sz="1600" i="1" dirty="0">
              <a:solidFill>
                <a:srgbClr val="C00000"/>
              </a:solidFill>
            </a:endParaRPr>
          </a:p>
          <a:p>
            <a:pPr marL="515938" indent="-285750">
              <a:lnSpc>
                <a:spcPct val="120000"/>
              </a:lnSpc>
              <a:spcBef>
                <a:spcPts val="800"/>
              </a:spcBef>
            </a:pPr>
            <a:r>
              <a:rPr lang="en-US" sz="1600" dirty="0">
                <a:solidFill>
                  <a:srgbClr val="C00000"/>
                </a:solidFill>
              </a:rPr>
              <a:t>Is the Higgs boson a composite of other particles?</a:t>
            </a:r>
          </a:p>
          <a:p>
            <a:pPr marL="230188" indent="0">
              <a:lnSpc>
                <a:spcPct val="120000"/>
              </a:lnSpc>
              <a:spcBef>
                <a:spcPts val="200"/>
              </a:spcBef>
              <a:buNone/>
            </a:pPr>
            <a:r>
              <a:rPr lang="en-US" sz="1600" dirty="0">
                <a:solidFill>
                  <a:srgbClr val="000000"/>
                </a:solidFill>
                <a:sym typeface="Wingdings" pitchFamily="2" charset="2"/>
              </a:rPr>
              <a:t></a:t>
            </a:r>
            <a:r>
              <a:rPr lang="en-US" sz="1600" dirty="0">
                <a:solidFill>
                  <a:srgbClr val="000000"/>
                </a:solidFill>
              </a:rPr>
              <a:t> </a:t>
            </a:r>
            <a:r>
              <a:rPr lang="en-US" sz="1600" i="1" dirty="0">
                <a:solidFill>
                  <a:srgbClr val="000000"/>
                </a:solidFill>
              </a:rPr>
              <a:t>look for evidence of new forces or new heavy fermions</a:t>
            </a:r>
            <a:endParaRPr lang="en-US" sz="1600" i="1" dirty="0">
              <a:solidFill>
                <a:srgbClr val="C00000"/>
              </a:solidFill>
            </a:endParaRPr>
          </a:p>
          <a:p>
            <a:pPr marL="515938" indent="-285750">
              <a:lnSpc>
                <a:spcPct val="120000"/>
              </a:lnSpc>
              <a:spcBef>
                <a:spcPts val="800"/>
              </a:spcBef>
            </a:pPr>
            <a:r>
              <a:rPr lang="en-US" sz="1600" dirty="0">
                <a:solidFill>
                  <a:srgbClr val="C00000"/>
                </a:solidFill>
              </a:rPr>
              <a:t>Does the Higgs boson violate CP, the symmetry between matter and antimatter?</a:t>
            </a:r>
          </a:p>
          <a:p>
            <a:pPr marL="515938" indent="-285750">
              <a:lnSpc>
                <a:spcPct val="120000"/>
              </a:lnSpc>
              <a:spcBef>
                <a:spcPts val="200"/>
              </a:spcBef>
              <a:buFont typeface="Wingdings" pitchFamily="2" charset="2"/>
              <a:buChar char="à"/>
            </a:pPr>
            <a:r>
              <a:rPr lang="en-US" sz="1600" i="1" dirty="0">
                <a:solidFill>
                  <a:srgbClr val="000000"/>
                </a:solidFill>
              </a:rPr>
              <a:t>look for anomalies in Higgs boson decays</a:t>
            </a:r>
          </a:p>
          <a:p>
            <a:pPr marL="515938" indent="-285750">
              <a:lnSpc>
                <a:spcPct val="120000"/>
              </a:lnSpc>
              <a:spcBef>
                <a:spcPts val="800"/>
              </a:spcBef>
            </a:pPr>
            <a:r>
              <a:rPr lang="en-US" sz="1600" dirty="0">
                <a:solidFill>
                  <a:srgbClr val="C00000"/>
                </a:solidFill>
              </a:rPr>
              <a:t>Is the Higgs boson a portal to dark matter, a dark sector and new forces?</a:t>
            </a:r>
          </a:p>
          <a:p>
            <a:pPr marL="230188" indent="0">
              <a:lnSpc>
                <a:spcPct val="120000"/>
              </a:lnSpc>
              <a:spcBef>
                <a:spcPts val="200"/>
              </a:spcBef>
              <a:buNone/>
            </a:pPr>
            <a:r>
              <a:rPr lang="en-US" sz="1600" dirty="0">
                <a:solidFill>
                  <a:srgbClr val="000000"/>
                </a:solidFill>
                <a:sym typeface="Wingdings" pitchFamily="2" charset="2"/>
              </a:rPr>
              <a:t></a:t>
            </a:r>
            <a:r>
              <a:rPr lang="en-US" sz="1600" dirty="0">
                <a:solidFill>
                  <a:srgbClr val="000000"/>
                </a:solidFill>
              </a:rPr>
              <a:t> </a:t>
            </a:r>
            <a:r>
              <a:rPr lang="en-US" sz="1600" i="1" dirty="0">
                <a:solidFill>
                  <a:srgbClr val="000000"/>
                </a:solidFill>
              </a:rPr>
              <a:t>look to see if Higgs bosons decay into something “invisible”</a:t>
            </a:r>
            <a:endParaRPr lang="en-US" sz="1600" i="1" dirty="0">
              <a:solidFill>
                <a:srgbClr val="C00000"/>
              </a:solidFill>
            </a:endParaRPr>
          </a:p>
          <a:p>
            <a:pPr marL="515938" indent="-285750">
              <a:lnSpc>
                <a:spcPct val="120000"/>
              </a:lnSpc>
              <a:spcBef>
                <a:spcPts val="800"/>
              </a:spcBef>
            </a:pPr>
            <a:r>
              <a:rPr lang="en-US" sz="1600" dirty="0">
                <a:solidFill>
                  <a:srgbClr val="C00000"/>
                </a:solidFill>
                <a:effectLst/>
                <a:latin typeface="Helvetica" pitchFamily="2" charset="0"/>
                <a:ea typeface="Calibri" panose="020F0502020204030204" pitchFamily="34" charset="0"/>
                <a:cs typeface="Times New Roman" panose="02020603050405020304" pitchFamily="18" charset="0"/>
              </a:rPr>
              <a:t>Is the fact that there is more matter than antimatter connected to the Higgs boson</a:t>
            </a:r>
          </a:p>
          <a:p>
            <a:pPr marL="0" marR="0" indent="0">
              <a:spcBef>
                <a:spcPts val="0"/>
              </a:spcBef>
              <a:spcAft>
                <a:spcPts val="0"/>
              </a:spcAft>
              <a:buNone/>
            </a:pPr>
            <a:r>
              <a:rPr lang="en-US" sz="1600" dirty="0">
                <a:solidFill>
                  <a:srgbClr val="C00000"/>
                </a:solidFill>
                <a:latin typeface="Helvetica" pitchFamily="2" charset="0"/>
                <a:ea typeface="Calibri" panose="020F0502020204030204" pitchFamily="34" charset="0"/>
                <a:cs typeface="Times New Roman" panose="02020603050405020304" pitchFamily="18" charset="0"/>
              </a:rPr>
              <a:t>    </a:t>
            </a:r>
            <a:r>
              <a:rPr lang="en-US" sz="1600" dirty="0">
                <a:solidFill>
                  <a:srgbClr val="C00000"/>
                </a:solidFill>
                <a:effectLst/>
                <a:latin typeface="Helvetica" pitchFamily="2" charset="0"/>
                <a:ea typeface="Calibri" panose="020F0502020204030204" pitchFamily="34" charset="0"/>
                <a:cs typeface="Times New Roman" panose="02020603050405020304" pitchFamily="18" charset="0"/>
              </a:rPr>
              <a:t>    </a:t>
            </a:r>
            <a:r>
              <a:rPr lang="en-US" sz="1600" i="1" dirty="0">
                <a:solidFill>
                  <a:srgbClr val="C00000"/>
                </a:solidFill>
                <a:latin typeface="Helvetica" pitchFamily="2" charset="0"/>
                <a:ea typeface="Calibri" panose="020F0502020204030204" pitchFamily="34" charset="0"/>
                <a:cs typeface="Times New Roman" panose="02020603050405020304" pitchFamily="18" charset="0"/>
              </a:rPr>
              <a:t>via</a:t>
            </a:r>
            <a:r>
              <a:rPr lang="en-US" sz="1600" i="1" dirty="0">
                <a:solidFill>
                  <a:srgbClr val="C00000"/>
                </a:solidFill>
                <a:effectLst/>
                <a:latin typeface="Helvetica" pitchFamily="2" charset="0"/>
                <a:ea typeface="Calibri" panose="020F0502020204030204" pitchFamily="34" charset="0"/>
                <a:cs typeface="Times New Roman" panose="02020603050405020304" pitchFamily="18" charset="0"/>
              </a:rPr>
              <a:t> an early universe phase transition that broke the electroweak symmetry?</a:t>
            </a:r>
          </a:p>
          <a:p>
            <a:pPr marL="0" marR="0" indent="0">
              <a:spcBef>
                <a:spcPts val="600"/>
              </a:spcBef>
              <a:spcAft>
                <a:spcPts val="0"/>
              </a:spcAft>
              <a:buNone/>
            </a:pPr>
            <a:r>
              <a:rPr lang="en-US" sz="1700" dirty="0">
                <a:solidFill>
                  <a:srgbClr val="000000"/>
                </a:solidFill>
                <a:latin typeface="Helvetica" pitchFamily="2" charset="0"/>
                <a:ea typeface="Calibri" panose="020F0502020204030204" pitchFamily="34" charset="0"/>
                <a:cs typeface="Times New Roman" panose="02020603050405020304" pitchFamily="18" charset="0"/>
              </a:rPr>
              <a:t>    </a:t>
            </a:r>
            <a:r>
              <a:rPr lang="en-US" sz="1700" dirty="0">
                <a:solidFill>
                  <a:srgbClr val="000000"/>
                </a:solidFill>
                <a:latin typeface="Helvetica" pitchFamily="2" charset="0"/>
                <a:ea typeface="Calibri" panose="020F0502020204030204" pitchFamily="34" charset="0"/>
                <a:cs typeface="Times New Roman" panose="02020603050405020304" pitchFamily="18" charset="0"/>
                <a:sym typeface="Wingdings" pitchFamily="2" charset="2"/>
              </a:rPr>
              <a:t> </a:t>
            </a:r>
            <a:r>
              <a:rPr lang="en-US" sz="1600" i="1" dirty="0">
                <a:solidFill>
                  <a:srgbClr val="000000"/>
                </a:solidFill>
                <a:latin typeface="Helvetica" pitchFamily="2" charset="0"/>
                <a:ea typeface="Calibri" panose="020F0502020204030204" pitchFamily="34" charset="0"/>
                <a:cs typeface="Times New Roman" panose="02020603050405020304" pitchFamily="18" charset="0"/>
                <a:sym typeface="Wingdings" pitchFamily="2" charset="2"/>
              </a:rPr>
              <a:t>w</a:t>
            </a:r>
            <a:r>
              <a:rPr lang="en-US" sz="1600" i="1" dirty="0">
                <a:solidFill>
                  <a:srgbClr val="000000"/>
                </a:solidFill>
                <a:latin typeface="Helvetica" pitchFamily="2" charset="0"/>
                <a:ea typeface="Calibri" panose="020F0502020204030204" pitchFamily="34" charset="0"/>
                <a:cs typeface="Times New Roman" panose="02020603050405020304" pitchFamily="18" charset="0"/>
              </a:rPr>
              <a:t>hat we look for at the LHC/elsewhere depends on how/if such connection exists</a:t>
            </a:r>
            <a:endParaRPr lang="en-US" sz="1600" i="1" dirty="0">
              <a:solidFill>
                <a:srgbClr val="000000"/>
              </a:solidFill>
              <a:latin typeface="Helvetica" pitchFamily="2" charset="0"/>
            </a:endParaRPr>
          </a:p>
          <a:p>
            <a:pPr marL="515938" indent="-285750">
              <a:lnSpc>
                <a:spcPct val="120000"/>
              </a:lnSpc>
              <a:spcBef>
                <a:spcPts val="200"/>
              </a:spcBef>
              <a:buFont typeface="Wingdings" pitchFamily="2" charset="2"/>
              <a:buChar char="à"/>
            </a:pPr>
            <a:endParaRPr lang="en-US" sz="1600" b="1" i="1" dirty="0">
              <a:solidFill>
                <a:srgbClr val="000000"/>
              </a:solidFill>
            </a:endParaRPr>
          </a:p>
          <a:p>
            <a:pPr marL="515938" indent="-285750">
              <a:spcBef>
                <a:spcPts val="400"/>
              </a:spcBef>
            </a:pPr>
            <a:endParaRPr lang="en-US" sz="1600" dirty="0">
              <a:solidFill>
                <a:srgbClr val="C00000"/>
              </a:solidFill>
            </a:endParaRPr>
          </a:p>
        </p:txBody>
      </p:sp>
      <p:sp>
        <p:nvSpPr>
          <p:cNvPr id="8" name="TextBox 7">
            <a:extLst>
              <a:ext uri="{FF2B5EF4-FFF2-40B4-BE49-F238E27FC236}">
                <a16:creationId xmlns:a16="http://schemas.microsoft.com/office/drawing/2014/main" id="{DEB7CF72-EA39-564E-8D05-5797A9A5735A}"/>
              </a:ext>
            </a:extLst>
          </p:cNvPr>
          <p:cNvSpPr txBox="1"/>
          <p:nvPr/>
        </p:nvSpPr>
        <p:spPr>
          <a:xfrm>
            <a:off x="666169" y="5505696"/>
            <a:ext cx="8624454" cy="646331"/>
          </a:xfrm>
          <a:prstGeom prst="rect">
            <a:avLst/>
          </a:prstGeom>
          <a:noFill/>
        </p:spPr>
        <p:txBody>
          <a:bodyPr wrap="square">
            <a:spAutoFit/>
          </a:bodyPr>
          <a:lstStyle/>
          <a:p>
            <a:r>
              <a:rPr lang="en-US" sz="1800" b="1" dirty="0">
                <a:latin typeface="Helvetica" pitchFamily="2" charset="0"/>
              </a:rPr>
              <a:t>Overarching mystery</a:t>
            </a:r>
            <a:r>
              <a:rPr lang="en-US" sz="1800" dirty="0">
                <a:latin typeface="Helvetica" pitchFamily="2" charset="0"/>
              </a:rPr>
              <a:t>: </a:t>
            </a:r>
          </a:p>
          <a:p>
            <a:r>
              <a:rPr lang="en-US" sz="1800" b="1" dirty="0">
                <a:latin typeface="Helvetica" pitchFamily="2" charset="0"/>
              </a:rPr>
              <a:t>What was the mechanism behind electroweak symmetry breaking?</a:t>
            </a:r>
          </a:p>
        </p:txBody>
      </p:sp>
      <p:sp>
        <p:nvSpPr>
          <p:cNvPr id="4" name="TextBox 3">
            <a:extLst>
              <a:ext uri="{FF2B5EF4-FFF2-40B4-BE49-F238E27FC236}">
                <a16:creationId xmlns:a16="http://schemas.microsoft.com/office/drawing/2014/main" id="{4FF8BDE3-737A-5BD0-FDC2-432671C9BCCC}"/>
              </a:ext>
            </a:extLst>
          </p:cNvPr>
          <p:cNvSpPr txBox="1"/>
          <p:nvPr/>
        </p:nvSpPr>
        <p:spPr>
          <a:xfrm>
            <a:off x="1746243" y="638956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pic>
        <p:nvPicPr>
          <p:cNvPr id="5" name="Picture 4">
            <a:extLst>
              <a:ext uri="{FF2B5EF4-FFF2-40B4-BE49-F238E27FC236}">
                <a16:creationId xmlns:a16="http://schemas.microsoft.com/office/drawing/2014/main" id="{78185892-3973-E906-FFEB-BE520CB9E7BF}"/>
              </a:ext>
            </a:extLst>
          </p:cNvPr>
          <p:cNvPicPr>
            <a:picLocks noChangeAspect="1"/>
          </p:cNvPicPr>
          <p:nvPr/>
        </p:nvPicPr>
        <p:blipFill>
          <a:blip r:embed="rId3"/>
          <a:stretch>
            <a:fillRect/>
          </a:stretch>
        </p:blipFill>
        <p:spPr>
          <a:xfrm>
            <a:off x="213191" y="6276545"/>
            <a:ext cx="1542883" cy="455339"/>
          </a:xfrm>
          <a:prstGeom prst="rect">
            <a:avLst/>
          </a:prstGeom>
        </p:spPr>
      </p:pic>
      <p:sp>
        <p:nvSpPr>
          <p:cNvPr id="3" name="Slide Number Placeholder 2">
            <a:extLst>
              <a:ext uri="{FF2B5EF4-FFF2-40B4-BE49-F238E27FC236}">
                <a16:creationId xmlns:a16="http://schemas.microsoft.com/office/drawing/2014/main" id="{A84AC1A5-6E52-DA87-94D5-07A534336556}"/>
              </a:ext>
            </a:extLst>
          </p:cNvPr>
          <p:cNvSpPr>
            <a:spLocks noGrp="1"/>
          </p:cNvSpPr>
          <p:nvPr>
            <p:ph type="sldNum" sz="quarter" idx="12"/>
          </p:nvPr>
        </p:nvSpPr>
        <p:spPr/>
        <p:txBody>
          <a:bodyPr/>
          <a:lstStyle/>
          <a:p>
            <a:pPr>
              <a:defRPr/>
            </a:pPr>
            <a:fld id="{D263CF7A-B607-4AC6-B9ED-310D2CC7A174}" type="slidenum">
              <a:rPr lang="en-US" smtClean="0"/>
              <a:pPr>
                <a:defRPr/>
              </a:pPr>
              <a:t>2</a:t>
            </a:fld>
            <a:endParaRPr lang="en-US"/>
          </a:p>
        </p:txBody>
      </p:sp>
      <p:sp>
        <p:nvSpPr>
          <p:cNvPr id="10" name="Footer Placeholder 9">
            <a:extLst>
              <a:ext uri="{FF2B5EF4-FFF2-40B4-BE49-F238E27FC236}">
                <a16:creationId xmlns:a16="http://schemas.microsoft.com/office/drawing/2014/main" id="{8B925A7A-DD8D-B3FC-6AB9-3A47DE3F8909}"/>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36966167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817F721B-C5CF-944A-BC94-D8B68B7D55E0}"/>
              </a:ext>
            </a:extLst>
          </p:cNvPr>
          <p:cNvSpPr/>
          <p:nvPr/>
        </p:nvSpPr>
        <p:spPr>
          <a:xfrm>
            <a:off x="92453" y="360007"/>
            <a:ext cx="5301451" cy="461665"/>
          </a:xfrm>
          <a:prstGeom prst="rect">
            <a:avLst/>
          </a:prstGeom>
        </p:spPr>
        <p:txBody>
          <a:bodyPr wrap="none">
            <a:spAutoFit/>
          </a:bodyPr>
          <a:lstStyle/>
          <a:p>
            <a:pPr marL="0" indent="0" algn="ctr">
              <a:spcBef>
                <a:spcPts val="0"/>
              </a:spcBef>
              <a:spcAft>
                <a:spcPts val="600"/>
              </a:spcAft>
              <a:buNone/>
            </a:pPr>
            <a:r>
              <a:rPr lang="en-US" dirty="0">
                <a:latin typeface="Helvetica" pitchFamily="2" charset="0"/>
              </a:rPr>
              <a:t>New forces and dark matter searches</a:t>
            </a:r>
          </a:p>
        </p:txBody>
      </p:sp>
      <p:sp>
        <p:nvSpPr>
          <p:cNvPr id="2" name="Date Placeholder 1">
            <a:extLst>
              <a:ext uri="{FF2B5EF4-FFF2-40B4-BE49-F238E27FC236}">
                <a16:creationId xmlns:a16="http://schemas.microsoft.com/office/drawing/2014/main" id="{DCD5216E-D9F2-8441-98A9-5BEF9369D944}"/>
              </a:ext>
            </a:extLst>
          </p:cNvPr>
          <p:cNvSpPr>
            <a:spLocks noGrp="1"/>
          </p:cNvSpPr>
          <p:nvPr>
            <p:ph type="dt" sz="half" idx="10"/>
          </p:nvPr>
        </p:nvSpPr>
        <p:spPr/>
        <p:txBody>
          <a:bodyPr/>
          <a:lstStyle/>
          <a:p>
            <a:pPr>
              <a:defRPr/>
            </a:pPr>
            <a:r>
              <a:rPr lang="en-US"/>
              <a:t>05/10/2024</a:t>
            </a:r>
          </a:p>
        </p:txBody>
      </p:sp>
      <p:sp>
        <p:nvSpPr>
          <p:cNvPr id="7" name="TextBox 6">
            <a:extLst>
              <a:ext uri="{FF2B5EF4-FFF2-40B4-BE49-F238E27FC236}">
                <a16:creationId xmlns:a16="http://schemas.microsoft.com/office/drawing/2014/main" id="{D44A0A18-CBC7-A1F2-0D6C-0D962102147F}"/>
              </a:ext>
            </a:extLst>
          </p:cNvPr>
          <p:cNvSpPr txBox="1"/>
          <p:nvPr/>
        </p:nvSpPr>
        <p:spPr>
          <a:xfrm>
            <a:off x="92453" y="812394"/>
            <a:ext cx="6821303" cy="1354217"/>
          </a:xfrm>
          <a:prstGeom prst="rect">
            <a:avLst/>
          </a:prstGeom>
          <a:noFill/>
        </p:spPr>
        <p:txBody>
          <a:bodyPr wrap="square" rtlCol="0">
            <a:spAutoFit/>
          </a:bodyPr>
          <a:lstStyle/>
          <a:p>
            <a:r>
              <a:rPr lang="en-US" sz="1800" dirty="0">
                <a:solidFill>
                  <a:srgbClr val="C00000"/>
                </a:solidFill>
                <a:latin typeface="Helvetica" pitchFamily="2" charset="0"/>
              </a:rPr>
              <a:t>Benchmark models for dark CP violation baryogenesis</a:t>
            </a:r>
          </a:p>
          <a:p>
            <a:pPr marL="285750" indent="-285750">
              <a:spcBef>
                <a:spcPts val="600"/>
              </a:spcBef>
              <a:buFont typeface="Arial" panose="020B0604020202020204" pitchFamily="34" charset="0"/>
              <a:buChar char="•"/>
            </a:pPr>
            <a:r>
              <a:rPr lang="en-US" sz="1800" dirty="0">
                <a:solidFill>
                  <a:srgbClr val="C00000"/>
                </a:solidFill>
                <a:latin typeface="Helvetica" pitchFamily="2" charset="0"/>
              </a:rPr>
              <a:t>generate the observed baryon asymmetry of the universe (BAU) at a strong first order electroweak phase transition</a:t>
            </a:r>
          </a:p>
          <a:p>
            <a:pPr marL="285750" indent="-285750">
              <a:spcBef>
                <a:spcPts val="600"/>
              </a:spcBef>
              <a:buFont typeface="Arial" panose="020B0604020202020204" pitchFamily="34" charset="0"/>
              <a:buChar char="•"/>
            </a:pPr>
            <a:r>
              <a:rPr lang="en-US" sz="1800" dirty="0">
                <a:solidFill>
                  <a:srgbClr val="C00000"/>
                </a:solidFill>
                <a:latin typeface="Helvetica" pitchFamily="2" charset="0"/>
              </a:rPr>
              <a:t>reproduce the observed dark matter relic density</a:t>
            </a:r>
          </a:p>
        </p:txBody>
      </p:sp>
      <p:pic>
        <p:nvPicPr>
          <p:cNvPr id="8" name="Picture 7">
            <a:extLst>
              <a:ext uri="{FF2B5EF4-FFF2-40B4-BE49-F238E27FC236}">
                <a16:creationId xmlns:a16="http://schemas.microsoft.com/office/drawing/2014/main" id="{DCFE9CE8-430C-2915-93F0-5B15AC0500B9}"/>
              </a:ext>
            </a:extLst>
          </p:cNvPr>
          <p:cNvPicPr>
            <a:picLocks noChangeAspect="1"/>
          </p:cNvPicPr>
          <p:nvPr/>
        </p:nvPicPr>
        <p:blipFill>
          <a:blip r:embed="rId3"/>
          <a:stretch>
            <a:fillRect/>
          </a:stretch>
        </p:blipFill>
        <p:spPr>
          <a:xfrm>
            <a:off x="6427957" y="989242"/>
            <a:ext cx="2623590" cy="797671"/>
          </a:xfrm>
          <a:prstGeom prst="rect">
            <a:avLst/>
          </a:prstGeom>
        </p:spPr>
      </p:pic>
      <p:pic>
        <p:nvPicPr>
          <p:cNvPr id="9" name="Picture 8">
            <a:extLst>
              <a:ext uri="{FF2B5EF4-FFF2-40B4-BE49-F238E27FC236}">
                <a16:creationId xmlns:a16="http://schemas.microsoft.com/office/drawing/2014/main" id="{7E30F3FF-1BF8-8E3E-7F03-983EFB771102}"/>
              </a:ext>
            </a:extLst>
          </p:cNvPr>
          <p:cNvPicPr>
            <a:picLocks noChangeAspect="1"/>
          </p:cNvPicPr>
          <p:nvPr/>
        </p:nvPicPr>
        <p:blipFill>
          <a:blip r:embed="rId4"/>
          <a:stretch>
            <a:fillRect/>
          </a:stretch>
        </p:blipFill>
        <p:spPr>
          <a:xfrm>
            <a:off x="213065" y="2639689"/>
            <a:ext cx="3486974" cy="2283405"/>
          </a:xfrm>
          <a:prstGeom prst="rect">
            <a:avLst/>
          </a:prstGeom>
        </p:spPr>
      </p:pic>
      <p:sp>
        <p:nvSpPr>
          <p:cNvPr id="17" name="TextBox 16">
            <a:extLst>
              <a:ext uri="{FF2B5EF4-FFF2-40B4-BE49-F238E27FC236}">
                <a16:creationId xmlns:a16="http://schemas.microsoft.com/office/drawing/2014/main" id="{6669D19C-BA4B-36FA-7ED3-A97743F894AF}"/>
              </a:ext>
            </a:extLst>
          </p:cNvPr>
          <p:cNvSpPr txBox="1"/>
          <p:nvPr/>
        </p:nvSpPr>
        <p:spPr>
          <a:xfrm>
            <a:off x="5507348" y="2209728"/>
            <a:ext cx="3390672" cy="369332"/>
          </a:xfrm>
          <a:prstGeom prst="rect">
            <a:avLst/>
          </a:prstGeom>
          <a:noFill/>
        </p:spPr>
        <p:txBody>
          <a:bodyPr wrap="none" rtlCol="0">
            <a:spAutoFit/>
          </a:bodyPr>
          <a:lstStyle/>
          <a:p>
            <a:r>
              <a:rPr lang="en-US" sz="1800" dirty="0">
                <a:latin typeface="Helvetica" pitchFamily="2" charset="0"/>
              </a:rPr>
              <a:t>  </a:t>
            </a:r>
            <a:r>
              <a:rPr lang="en-US" sz="1800" b="1" dirty="0">
                <a:latin typeface="Helvetica" pitchFamily="2" charset="0"/>
              </a:rPr>
              <a:t>Direct Dark Matter detection</a:t>
            </a:r>
          </a:p>
        </p:txBody>
      </p:sp>
      <p:sp>
        <p:nvSpPr>
          <p:cNvPr id="18" name="TextBox 17">
            <a:extLst>
              <a:ext uri="{FF2B5EF4-FFF2-40B4-BE49-F238E27FC236}">
                <a16:creationId xmlns:a16="http://schemas.microsoft.com/office/drawing/2014/main" id="{B9781B83-7A2F-11F3-0C36-5635F4446033}"/>
              </a:ext>
            </a:extLst>
          </p:cNvPr>
          <p:cNvSpPr txBox="1"/>
          <p:nvPr/>
        </p:nvSpPr>
        <p:spPr>
          <a:xfrm>
            <a:off x="312464" y="5256641"/>
            <a:ext cx="2683748" cy="338554"/>
          </a:xfrm>
          <a:prstGeom prst="rect">
            <a:avLst/>
          </a:prstGeom>
          <a:noFill/>
        </p:spPr>
        <p:txBody>
          <a:bodyPr wrap="none" rtlCol="0">
            <a:spAutoFit/>
          </a:bodyPr>
          <a:lstStyle/>
          <a:p>
            <a:r>
              <a:rPr lang="en-US" sz="1600" dirty="0">
                <a:latin typeface="Helvetica" pitchFamily="2" charset="0"/>
              </a:rPr>
              <a:t>BAU proportional to g’</a:t>
            </a:r>
            <a:r>
              <a:rPr lang="en-US" sz="1600" baseline="30000" dirty="0">
                <a:latin typeface="Helvetica" pitchFamily="2" charset="0"/>
              </a:rPr>
              <a:t>2</a:t>
            </a:r>
            <a:r>
              <a:rPr lang="en-US" sz="1600" dirty="0">
                <a:latin typeface="Helvetica" pitchFamily="2" charset="0"/>
              </a:rPr>
              <a:t>/m</a:t>
            </a:r>
            <a:r>
              <a:rPr lang="en-US" sz="1600" baseline="30000" dirty="0">
                <a:latin typeface="Helvetica" pitchFamily="2" charset="0"/>
              </a:rPr>
              <a:t>2</a:t>
            </a:r>
            <a:r>
              <a:rPr lang="en-US" sz="1600" baseline="-25000" dirty="0">
                <a:latin typeface="Helvetica" pitchFamily="2" charset="0"/>
              </a:rPr>
              <a:t>Z’</a:t>
            </a:r>
            <a:endParaRPr lang="en-US" sz="1600" baseline="30000" dirty="0">
              <a:latin typeface="Helvetica" pitchFamily="2" charset="0"/>
            </a:endParaRPr>
          </a:p>
        </p:txBody>
      </p:sp>
      <p:sp>
        <p:nvSpPr>
          <p:cNvPr id="19" name="TextBox 18">
            <a:extLst>
              <a:ext uri="{FF2B5EF4-FFF2-40B4-BE49-F238E27FC236}">
                <a16:creationId xmlns:a16="http://schemas.microsoft.com/office/drawing/2014/main" id="{92B819A3-89F9-22DB-C3C0-87646EB54E7B}"/>
              </a:ext>
            </a:extLst>
          </p:cNvPr>
          <p:cNvSpPr txBox="1"/>
          <p:nvPr/>
        </p:nvSpPr>
        <p:spPr>
          <a:xfrm>
            <a:off x="312464" y="5596778"/>
            <a:ext cx="4119563" cy="584775"/>
          </a:xfrm>
          <a:prstGeom prst="rect">
            <a:avLst/>
          </a:prstGeom>
          <a:noFill/>
        </p:spPr>
        <p:txBody>
          <a:bodyPr wrap="square" rtlCol="0">
            <a:spAutoFit/>
          </a:bodyPr>
          <a:lstStyle/>
          <a:p>
            <a:r>
              <a:rPr lang="en-US" sz="1600" dirty="0">
                <a:latin typeface="Helvetica" pitchFamily="2" charset="0"/>
              </a:rPr>
              <a:t>Most relevant annihilation channel for relic density </a:t>
            </a:r>
            <a:r>
              <a:rPr lang="el-GR" sz="1600" dirty="0" err="1">
                <a:latin typeface="Helvetica" pitchFamily="2" charset="0"/>
              </a:rPr>
              <a:t>χχ</a:t>
            </a:r>
            <a:r>
              <a:rPr lang="en-US" sz="1600" dirty="0">
                <a:latin typeface="Helvetica" pitchFamily="2" charset="0"/>
                <a:sym typeface="Wingdings" pitchFamily="2" charset="2"/>
              </a:rPr>
              <a:t> </a:t>
            </a:r>
            <a:r>
              <a:rPr lang="en-US" sz="1600" dirty="0" err="1">
                <a:latin typeface="Helvetica" pitchFamily="2" charset="0"/>
                <a:sym typeface="Wingdings" pitchFamily="2" charset="2"/>
              </a:rPr>
              <a:t>ss,aa,sa</a:t>
            </a:r>
            <a:r>
              <a:rPr lang="en-US" sz="1600" dirty="0">
                <a:latin typeface="Helvetica" pitchFamily="2" charset="0"/>
                <a:sym typeface="Wingdings" pitchFamily="2" charset="2"/>
              </a:rPr>
              <a:t>  </a:t>
            </a:r>
            <a:r>
              <a:rPr lang="el-GR" sz="1600" dirty="0">
                <a:latin typeface="Helvetica" pitchFamily="2" charset="0"/>
                <a:sym typeface="Wingdings" pitchFamily="2" charset="2"/>
              </a:rPr>
              <a:t>λ</a:t>
            </a:r>
            <a:r>
              <a:rPr lang="en-US" sz="1600" dirty="0">
                <a:latin typeface="Helvetica" pitchFamily="2" charset="0"/>
                <a:sym typeface="Wingdings" pitchFamily="2" charset="2"/>
              </a:rPr>
              <a:t>-m</a:t>
            </a:r>
            <a:r>
              <a:rPr lang="en-US" sz="1600" baseline="-25000" dirty="0">
                <a:latin typeface="Helvetica" pitchFamily="2" charset="0"/>
                <a:sym typeface="Wingdings" pitchFamily="2" charset="2"/>
              </a:rPr>
              <a:t>0</a:t>
            </a:r>
            <a:r>
              <a:rPr lang="en-US" sz="1600" dirty="0">
                <a:latin typeface="Helvetica" pitchFamily="2" charset="0"/>
                <a:sym typeface="Wingdings" pitchFamily="2" charset="2"/>
              </a:rPr>
              <a:t> connection</a:t>
            </a:r>
            <a:endParaRPr lang="en-US" sz="1600" dirty="0">
              <a:latin typeface="Helvetica" pitchFamily="2" charset="0"/>
            </a:endParaRPr>
          </a:p>
        </p:txBody>
      </p:sp>
      <p:sp>
        <p:nvSpPr>
          <p:cNvPr id="20" name="TextBox 19">
            <a:extLst>
              <a:ext uri="{FF2B5EF4-FFF2-40B4-BE49-F238E27FC236}">
                <a16:creationId xmlns:a16="http://schemas.microsoft.com/office/drawing/2014/main" id="{A02C1CEC-3F0F-F14E-DC2C-ECFA3B51DAE2}"/>
              </a:ext>
            </a:extLst>
          </p:cNvPr>
          <p:cNvSpPr txBox="1"/>
          <p:nvPr/>
        </p:nvSpPr>
        <p:spPr>
          <a:xfrm>
            <a:off x="5287074" y="2870349"/>
            <a:ext cx="3831220" cy="584775"/>
          </a:xfrm>
          <a:prstGeom prst="rect">
            <a:avLst/>
          </a:prstGeom>
          <a:noFill/>
        </p:spPr>
        <p:txBody>
          <a:bodyPr wrap="square" rtlCol="0">
            <a:spAutoFit/>
          </a:bodyPr>
          <a:lstStyle/>
          <a:p>
            <a:r>
              <a:rPr lang="en-US" sz="1600" dirty="0">
                <a:latin typeface="Helvetica" pitchFamily="2" charset="0"/>
              </a:rPr>
              <a:t>Z’ exchange dominant besides for </a:t>
            </a:r>
          </a:p>
          <a:p>
            <a:r>
              <a:rPr lang="en-US" sz="1600" dirty="0">
                <a:latin typeface="Helvetica" pitchFamily="2" charset="0"/>
              </a:rPr>
              <a:t>large m</a:t>
            </a:r>
            <a:r>
              <a:rPr lang="en-US" sz="1600" baseline="-25000" dirty="0">
                <a:latin typeface="Helvetica" pitchFamily="2" charset="0"/>
              </a:rPr>
              <a:t>0 </a:t>
            </a:r>
            <a:r>
              <a:rPr lang="en-US" sz="1600" dirty="0">
                <a:latin typeface="Helvetica" pitchFamily="2" charset="0"/>
              </a:rPr>
              <a:t>(hence m</a:t>
            </a:r>
            <a:r>
              <a:rPr lang="el-GR" sz="1600" dirty="0">
                <a:latin typeface="Helvetica" pitchFamily="2" charset="0"/>
              </a:rPr>
              <a:t>χ</a:t>
            </a:r>
            <a:r>
              <a:rPr lang="en-US" sz="1600" dirty="0">
                <a:latin typeface="Helvetica" pitchFamily="2" charset="0"/>
              </a:rPr>
              <a:t> ) and small g’</a:t>
            </a:r>
            <a:r>
              <a:rPr lang="en-US" sz="1600" baseline="30000" dirty="0">
                <a:latin typeface="Helvetica" pitchFamily="2" charset="0"/>
              </a:rPr>
              <a:t>2</a:t>
            </a:r>
            <a:r>
              <a:rPr lang="en-US" sz="1600" dirty="0">
                <a:latin typeface="Helvetica" pitchFamily="2" charset="0"/>
              </a:rPr>
              <a:t>/m</a:t>
            </a:r>
            <a:r>
              <a:rPr lang="en-US" sz="1600" baseline="30000" dirty="0">
                <a:latin typeface="Helvetica" pitchFamily="2" charset="0"/>
              </a:rPr>
              <a:t>2</a:t>
            </a:r>
            <a:r>
              <a:rPr lang="en-US" sz="1600" baseline="-25000" dirty="0">
                <a:latin typeface="Helvetica" pitchFamily="2" charset="0"/>
              </a:rPr>
              <a:t>Z’</a:t>
            </a:r>
            <a:endParaRPr lang="en-US" sz="1600" dirty="0">
              <a:latin typeface="Helvetica" pitchFamily="2" charset="0"/>
            </a:endParaRPr>
          </a:p>
        </p:txBody>
      </p:sp>
      <p:pic>
        <p:nvPicPr>
          <p:cNvPr id="3" name="Picture 2">
            <a:extLst>
              <a:ext uri="{FF2B5EF4-FFF2-40B4-BE49-F238E27FC236}">
                <a16:creationId xmlns:a16="http://schemas.microsoft.com/office/drawing/2014/main" id="{ACA6FDFA-B34D-582B-7AE6-F5611C21EA30}"/>
              </a:ext>
            </a:extLst>
          </p:cNvPr>
          <p:cNvPicPr>
            <a:picLocks noChangeAspect="1"/>
          </p:cNvPicPr>
          <p:nvPr/>
        </p:nvPicPr>
        <p:blipFill>
          <a:blip r:embed="rId5"/>
          <a:stretch>
            <a:fillRect/>
          </a:stretch>
        </p:blipFill>
        <p:spPr>
          <a:xfrm>
            <a:off x="5287074" y="3709316"/>
            <a:ext cx="3643861" cy="2382969"/>
          </a:xfrm>
          <a:prstGeom prst="rect">
            <a:avLst/>
          </a:prstGeom>
        </p:spPr>
      </p:pic>
      <p:sp>
        <p:nvSpPr>
          <p:cNvPr id="5" name="TextBox 4">
            <a:extLst>
              <a:ext uri="{FF2B5EF4-FFF2-40B4-BE49-F238E27FC236}">
                <a16:creationId xmlns:a16="http://schemas.microsoft.com/office/drawing/2014/main" id="{D367EE3E-AFBE-54C9-CADC-E215B7C0F7DA}"/>
              </a:ext>
            </a:extLst>
          </p:cNvPr>
          <p:cNvSpPr txBox="1"/>
          <p:nvPr/>
        </p:nvSpPr>
        <p:spPr>
          <a:xfrm rot="21061108">
            <a:off x="6761809" y="4420577"/>
            <a:ext cx="1082885" cy="230832"/>
          </a:xfrm>
          <a:prstGeom prst="rect">
            <a:avLst/>
          </a:prstGeom>
          <a:noFill/>
        </p:spPr>
        <p:txBody>
          <a:bodyPr wrap="square">
            <a:spAutoFit/>
          </a:bodyPr>
          <a:lstStyle/>
          <a:p>
            <a:r>
              <a:rPr lang="en-US" sz="900" dirty="0">
                <a:latin typeface="Helvetica" pitchFamily="2" charset="0"/>
              </a:rPr>
              <a:t>Z’ exchange only</a:t>
            </a:r>
            <a:endParaRPr lang="en-US" sz="900" dirty="0"/>
          </a:p>
        </p:txBody>
      </p:sp>
      <p:pic>
        <p:nvPicPr>
          <p:cNvPr id="11" name="Picture 10">
            <a:extLst>
              <a:ext uri="{FF2B5EF4-FFF2-40B4-BE49-F238E27FC236}">
                <a16:creationId xmlns:a16="http://schemas.microsoft.com/office/drawing/2014/main" id="{B5C7933F-B486-B92C-676E-319D878EFA26}"/>
              </a:ext>
            </a:extLst>
          </p:cNvPr>
          <p:cNvPicPr>
            <a:picLocks noChangeAspect="1"/>
          </p:cNvPicPr>
          <p:nvPr/>
        </p:nvPicPr>
        <p:blipFill rotWithShape="1">
          <a:blip r:embed="rId6"/>
          <a:srcRect r="49715"/>
          <a:stretch/>
        </p:blipFill>
        <p:spPr>
          <a:xfrm>
            <a:off x="4117408" y="2767419"/>
            <a:ext cx="1091474" cy="1323117"/>
          </a:xfrm>
          <a:prstGeom prst="rect">
            <a:avLst/>
          </a:prstGeom>
        </p:spPr>
      </p:pic>
      <p:sp>
        <p:nvSpPr>
          <p:cNvPr id="6" name="TextBox 5">
            <a:extLst>
              <a:ext uri="{FF2B5EF4-FFF2-40B4-BE49-F238E27FC236}">
                <a16:creationId xmlns:a16="http://schemas.microsoft.com/office/drawing/2014/main" id="{CE01D739-5887-F8EF-4C6D-19AB930A5E04}"/>
              </a:ext>
            </a:extLst>
          </p:cNvPr>
          <p:cNvSpPr txBox="1"/>
          <p:nvPr/>
        </p:nvSpPr>
        <p:spPr>
          <a:xfrm>
            <a:off x="213065" y="2209728"/>
            <a:ext cx="4660443" cy="369332"/>
          </a:xfrm>
          <a:prstGeom prst="rect">
            <a:avLst/>
          </a:prstGeom>
          <a:noFill/>
        </p:spPr>
        <p:txBody>
          <a:bodyPr wrap="none" rtlCol="0">
            <a:spAutoFit/>
          </a:bodyPr>
          <a:lstStyle/>
          <a:p>
            <a:r>
              <a:rPr lang="en-US" sz="1800" b="1" dirty="0">
                <a:latin typeface="Helvetica" pitchFamily="2" charset="0"/>
              </a:rPr>
              <a:t>Z’ mass and new force coupling strength</a:t>
            </a:r>
          </a:p>
        </p:txBody>
      </p:sp>
      <p:pic>
        <p:nvPicPr>
          <p:cNvPr id="29" name="Picture 28">
            <a:extLst>
              <a:ext uri="{FF2B5EF4-FFF2-40B4-BE49-F238E27FC236}">
                <a16:creationId xmlns:a16="http://schemas.microsoft.com/office/drawing/2014/main" id="{CB22D71D-D22E-1072-CAAA-AA71ED225BA3}"/>
              </a:ext>
            </a:extLst>
          </p:cNvPr>
          <p:cNvPicPr>
            <a:picLocks noChangeAspect="1"/>
          </p:cNvPicPr>
          <p:nvPr/>
        </p:nvPicPr>
        <p:blipFill rotWithShape="1">
          <a:blip r:embed="rId6"/>
          <a:srcRect l="49716"/>
          <a:stretch/>
        </p:blipFill>
        <p:spPr>
          <a:xfrm>
            <a:off x="4195599" y="4261535"/>
            <a:ext cx="1091475" cy="1323118"/>
          </a:xfrm>
          <a:prstGeom prst="rect">
            <a:avLst/>
          </a:prstGeom>
        </p:spPr>
      </p:pic>
      <p:sp>
        <p:nvSpPr>
          <p:cNvPr id="31" name="TextBox 30">
            <a:extLst>
              <a:ext uri="{FF2B5EF4-FFF2-40B4-BE49-F238E27FC236}">
                <a16:creationId xmlns:a16="http://schemas.microsoft.com/office/drawing/2014/main" id="{E030E0CB-2EFD-CCC9-C93B-C2736C421DD0}"/>
              </a:ext>
            </a:extLst>
          </p:cNvPr>
          <p:cNvSpPr txBox="1"/>
          <p:nvPr/>
        </p:nvSpPr>
        <p:spPr>
          <a:xfrm>
            <a:off x="2341132" y="4197439"/>
            <a:ext cx="993195" cy="338554"/>
          </a:xfrm>
          <a:prstGeom prst="rect">
            <a:avLst/>
          </a:prstGeom>
          <a:noFill/>
        </p:spPr>
        <p:txBody>
          <a:bodyPr wrap="square">
            <a:spAutoFit/>
          </a:bodyPr>
          <a:lstStyle/>
          <a:p>
            <a:r>
              <a:rPr lang="en-US" sz="1600" dirty="0">
                <a:solidFill>
                  <a:srgbClr val="C00000"/>
                </a:solidFill>
              </a:rPr>
              <a:t>XENON1T</a:t>
            </a:r>
          </a:p>
        </p:txBody>
      </p:sp>
      <p:sp>
        <p:nvSpPr>
          <p:cNvPr id="33" name="TextBox 32">
            <a:extLst>
              <a:ext uri="{FF2B5EF4-FFF2-40B4-BE49-F238E27FC236}">
                <a16:creationId xmlns:a16="http://schemas.microsoft.com/office/drawing/2014/main" id="{1F4825C4-9986-FFBC-830F-213F65A1AC25}"/>
              </a:ext>
            </a:extLst>
          </p:cNvPr>
          <p:cNvSpPr txBox="1"/>
          <p:nvPr/>
        </p:nvSpPr>
        <p:spPr>
          <a:xfrm>
            <a:off x="7563283" y="5374994"/>
            <a:ext cx="993195" cy="338554"/>
          </a:xfrm>
          <a:prstGeom prst="rect">
            <a:avLst/>
          </a:prstGeom>
          <a:noFill/>
        </p:spPr>
        <p:txBody>
          <a:bodyPr wrap="square">
            <a:spAutoFit/>
          </a:bodyPr>
          <a:lstStyle/>
          <a:p>
            <a:r>
              <a:rPr lang="en-US" sz="1600" dirty="0">
                <a:solidFill>
                  <a:srgbClr val="C00000"/>
                </a:solidFill>
              </a:rPr>
              <a:t>XENON1T</a:t>
            </a:r>
          </a:p>
        </p:txBody>
      </p:sp>
      <p:sp>
        <p:nvSpPr>
          <p:cNvPr id="10" name="TextBox 9">
            <a:extLst>
              <a:ext uri="{FF2B5EF4-FFF2-40B4-BE49-F238E27FC236}">
                <a16:creationId xmlns:a16="http://schemas.microsoft.com/office/drawing/2014/main" id="{DA7A5025-F7F2-5E45-C7DF-F215377F5FF7}"/>
              </a:ext>
            </a:extLst>
          </p:cNvPr>
          <p:cNvSpPr txBox="1"/>
          <p:nvPr/>
        </p:nvSpPr>
        <p:spPr>
          <a:xfrm>
            <a:off x="1746243" y="638956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pic>
        <p:nvPicPr>
          <p:cNvPr id="12" name="Picture 11">
            <a:extLst>
              <a:ext uri="{FF2B5EF4-FFF2-40B4-BE49-F238E27FC236}">
                <a16:creationId xmlns:a16="http://schemas.microsoft.com/office/drawing/2014/main" id="{387E4819-5A23-5540-CEAE-ADDED2BF123C}"/>
              </a:ext>
            </a:extLst>
          </p:cNvPr>
          <p:cNvPicPr>
            <a:picLocks noChangeAspect="1"/>
          </p:cNvPicPr>
          <p:nvPr/>
        </p:nvPicPr>
        <p:blipFill>
          <a:blip r:embed="rId7"/>
          <a:stretch>
            <a:fillRect/>
          </a:stretch>
        </p:blipFill>
        <p:spPr>
          <a:xfrm>
            <a:off x="213191" y="6276545"/>
            <a:ext cx="1542883" cy="455339"/>
          </a:xfrm>
          <a:prstGeom prst="rect">
            <a:avLst/>
          </a:prstGeom>
        </p:spPr>
      </p:pic>
      <p:sp>
        <p:nvSpPr>
          <p:cNvPr id="4" name="Slide Number Placeholder 3">
            <a:extLst>
              <a:ext uri="{FF2B5EF4-FFF2-40B4-BE49-F238E27FC236}">
                <a16:creationId xmlns:a16="http://schemas.microsoft.com/office/drawing/2014/main" id="{94923BAF-71B6-EB70-C4D7-A07102206576}"/>
              </a:ext>
            </a:extLst>
          </p:cNvPr>
          <p:cNvSpPr>
            <a:spLocks noGrp="1"/>
          </p:cNvSpPr>
          <p:nvPr>
            <p:ph type="sldNum" sz="quarter" idx="12"/>
          </p:nvPr>
        </p:nvSpPr>
        <p:spPr/>
        <p:txBody>
          <a:bodyPr/>
          <a:lstStyle/>
          <a:p>
            <a:pPr>
              <a:defRPr/>
            </a:pPr>
            <a:fld id="{D263CF7A-B607-4AC6-B9ED-310D2CC7A174}" type="slidenum">
              <a:rPr lang="en-US" smtClean="0"/>
              <a:pPr>
                <a:defRPr/>
              </a:pPr>
              <a:t>29</a:t>
            </a:fld>
            <a:endParaRPr lang="en-US"/>
          </a:p>
        </p:txBody>
      </p:sp>
      <p:sp>
        <p:nvSpPr>
          <p:cNvPr id="16" name="Footer Placeholder 15">
            <a:extLst>
              <a:ext uri="{FF2B5EF4-FFF2-40B4-BE49-F238E27FC236}">
                <a16:creationId xmlns:a16="http://schemas.microsoft.com/office/drawing/2014/main" id="{1B1CA452-99C8-DAFD-B07C-ADA68C4DB042}"/>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7239691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817F721B-C5CF-944A-BC94-D8B68B7D55E0}"/>
              </a:ext>
            </a:extLst>
          </p:cNvPr>
          <p:cNvSpPr/>
          <p:nvPr/>
        </p:nvSpPr>
        <p:spPr>
          <a:xfrm>
            <a:off x="96270" y="340303"/>
            <a:ext cx="8109912" cy="461665"/>
          </a:xfrm>
          <a:prstGeom prst="rect">
            <a:avLst/>
          </a:prstGeom>
        </p:spPr>
        <p:txBody>
          <a:bodyPr wrap="none">
            <a:spAutoFit/>
          </a:bodyPr>
          <a:lstStyle/>
          <a:p>
            <a:pPr marL="0" indent="0" algn="ctr">
              <a:spcBef>
                <a:spcPts val="0"/>
              </a:spcBef>
              <a:spcAft>
                <a:spcPts val="600"/>
              </a:spcAft>
              <a:buNone/>
            </a:pPr>
            <a:r>
              <a:rPr lang="en-US" dirty="0">
                <a:latin typeface="Helvetica" pitchFamily="2" charset="0"/>
              </a:rPr>
              <a:t>Signals of strong first order electroweak phase transition </a:t>
            </a:r>
          </a:p>
        </p:txBody>
      </p:sp>
      <p:sp>
        <p:nvSpPr>
          <p:cNvPr id="3" name="TextBox 2">
            <a:extLst>
              <a:ext uri="{FF2B5EF4-FFF2-40B4-BE49-F238E27FC236}">
                <a16:creationId xmlns:a16="http://schemas.microsoft.com/office/drawing/2014/main" id="{CEA2929E-906E-7117-7F7F-BB381E412026}"/>
              </a:ext>
            </a:extLst>
          </p:cNvPr>
          <p:cNvSpPr txBox="1"/>
          <p:nvPr/>
        </p:nvSpPr>
        <p:spPr>
          <a:xfrm>
            <a:off x="213065" y="898979"/>
            <a:ext cx="6357831" cy="461665"/>
          </a:xfrm>
          <a:prstGeom prst="rect">
            <a:avLst/>
          </a:prstGeom>
          <a:noFill/>
        </p:spPr>
        <p:txBody>
          <a:bodyPr wrap="none" rtlCol="0">
            <a:spAutoFit/>
          </a:bodyPr>
          <a:lstStyle/>
          <a:p>
            <a:r>
              <a:rPr lang="en-US" b="1" dirty="0">
                <a:solidFill>
                  <a:srgbClr val="C00000"/>
                </a:solidFill>
                <a:latin typeface="Helvetica" pitchFamily="2" charset="0"/>
              </a:rPr>
              <a:t>Searches for long-lived scalars at the LHC</a:t>
            </a:r>
          </a:p>
        </p:txBody>
      </p:sp>
      <p:sp>
        <p:nvSpPr>
          <p:cNvPr id="5" name="TextBox 4">
            <a:extLst>
              <a:ext uri="{FF2B5EF4-FFF2-40B4-BE49-F238E27FC236}">
                <a16:creationId xmlns:a16="http://schemas.microsoft.com/office/drawing/2014/main" id="{2A03D325-4D63-9F4C-B91D-542B52D71482}"/>
              </a:ext>
            </a:extLst>
          </p:cNvPr>
          <p:cNvSpPr txBox="1"/>
          <p:nvPr/>
        </p:nvSpPr>
        <p:spPr>
          <a:xfrm>
            <a:off x="298142" y="3834812"/>
            <a:ext cx="4047903" cy="461665"/>
          </a:xfrm>
          <a:prstGeom prst="rect">
            <a:avLst/>
          </a:prstGeom>
          <a:noFill/>
        </p:spPr>
        <p:txBody>
          <a:bodyPr wrap="none" rtlCol="0">
            <a:spAutoFit/>
          </a:bodyPr>
          <a:lstStyle/>
          <a:p>
            <a:r>
              <a:rPr lang="en-US" b="1" dirty="0">
                <a:solidFill>
                  <a:srgbClr val="C00000"/>
                </a:solidFill>
                <a:latin typeface="Helvetica" pitchFamily="2" charset="0"/>
              </a:rPr>
              <a:t>Gravitational wave signals</a:t>
            </a:r>
          </a:p>
        </p:txBody>
      </p:sp>
      <p:pic>
        <p:nvPicPr>
          <p:cNvPr id="6" name="Picture 5">
            <a:extLst>
              <a:ext uri="{FF2B5EF4-FFF2-40B4-BE49-F238E27FC236}">
                <a16:creationId xmlns:a16="http://schemas.microsoft.com/office/drawing/2014/main" id="{39B80D32-C2AE-D9B4-2D75-0C20C83D63E6}"/>
              </a:ext>
            </a:extLst>
          </p:cNvPr>
          <p:cNvPicPr>
            <a:picLocks noChangeAspect="1"/>
          </p:cNvPicPr>
          <p:nvPr/>
        </p:nvPicPr>
        <p:blipFill>
          <a:blip r:embed="rId3"/>
          <a:stretch>
            <a:fillRect/>
          </a:stretch>
        </p:blipFill>
        <p:spPr>
          <a:xfrm>
            <a:off x="4076987" y="1465311"/>
            <a:ext cx="1846429" cy="891741"/>
          </a:xfrm>
          <a:prstGeom prst="rect">
            <a:avLst/>
          </a:prstGeom>
        </p:spPr>
      </p:pic>
      <p:sp>
        <p:nvSpPr>
          <p:cNvPr id="21" name="TextBox 20">
            <a:extLst>
              <a:ext uri="{FF2B5EF4-FFF2-40B4-BE49-F238E27FC236}">
                <a16:creationId xmlns:a16="http://schemas.microsoft.com/office/drawing/2014/main" id="{DC257BDA-8391-8BA0-E213-6E77A7C56F56}"/>
              </a:ext>
            </a:extLst>
          </p:cNvPr>
          <p:cNvSpPr txBox="1"/>
          <p:nvPr/>
        </p:nvSpPr>
        <p:spPr>
          <a:xfrm>
            <a:off x="5923416" y="2364690"/>
            <a:ext cx="3236027" cy="523220"/>
          </a:xfrm>
          <a:prstGeom prst="rect">
            <a:avLst/>
          </a:prstGeom>
          <a:noFill/>
        </p:spPr>
        <p:txBody>
          <a:bodyPr wrap="square" rtlCol="0">
            <a:spAutoFit/>
          </a:bodyPr>
          <a:lstStyle/>
          <a:p>
            <a:pPr>
              <a:spcBef>
                <a:spcPts val="0"/>
              </a:spcBef>
            </a:pPr>
            <a:r>
              <a:rPr lang="en-US" sz="1400" dirty="0">
                <a:solidFill>
                  <a:srgbClr val="000000"/>
                </a:solidFill>
                <a:latin typeface="Helvetica" pitchFamily="2" charset="0"/>
              </a:rPr>
              <a:t>Z’ into SM leptons, with on/off shell Z’s </a:t>
            </a:r>
          </a:p>
          <a:p>
            <a:pPr>
              <a:spcBef>
                <a:spcPts val="0"/>
              </a:spcBef>
            </a:pPr>
            <a:endParaRPr lang="en-US" sz="1400" dirty="0"/>
          </a:p>
        </p:txBody>
      </p:sp>
      <p:sp>
        <p:nvSpPr>
          <p:cNvPr id="24" name="TextBox 23">
            <a:extLst>
              <a:ext uri="{FF2B5EF4-FFF2-40B4-BE49-F238E27FC236}">
                <a16:creationId xmlns:a16="http://schemas.microsoft.com/office/drawing/2014/main" id="{136D0FA0-181A-763E-9DC1-955B295C7F56}"/>
              </a:ext>
            </a:extLst>
          </p:cNvPr>
          <p:cNvSpPr txBox="1"/>
          <p:nvPr/>
        </p:nvSpPr>
        <p:spPr>
          <a:xfrm>
            <a:off x="4241082" y="2707480"/>
            <a:ext cx="5109252" cy="830997"/>
          </a:xfrm>
          <a:prstGeom prst="rect">
            <a:avLst/>
          </a:prstGeom>
          <a:noFill/>
        </p:spPr>
        <p:txBody>
          <a:bodyPr wrap="square">
            <a:spAutoFit/>
          </a:bodyPr>
          <a:lstStyle/>
          <a:p>
            <a:r>
              <a:rPr lang="en-US" sz="1600" dirty="0">
                <a:effectLst/>
                <a:latin typeface="Helvetica" pitchFamily="2" charset="0"/>
              </a:rPr>
              <a:t>Solid circles pass both a and s search constraints, while open diamonds are excluded via prompt and long-lived </a:t>
            </a:r>
            <a:r>
              <a:rPr lang="en-US" sz="1600" dirty="0">
                <a:latin typeface="Helvetica" pitchFamily="2" charset="0"/>
              </a:rPr>
              <a:t>searches, </a:t>
            </a:r>
            <a:r>
              <a:rPr lang="en-US" sz="1600" dirty="0">
                <a:effectLst/>
                <a:latin typeface="Helvetica" pitchFamily="2" charset="0"/>
              </a:rPr>
              <a:t>with current data</a:t>
            </a:r>
            <a:endParaRPr lang="en-US" sz="1600" dirty="0">
              <a:latin typeface="Helvetica" pitchFamily="2" charset="0"/>
            </a:endParaRPr>
          </a:p>
        </p:txBody>
      </p:sp>
      <p:pic>
        <p:nvPicPr>
          <p:cNvPr id="26" name="Picture 25">
            <a:extLst>
              <a:ext uri="{FF2B5EF4-FFF2-40B4-BE49-F238E27FC236}">
                <a16:creationId xmlns:a16="http://schemas.microsoft.com/office/drawing/2014/main" id="{9D1F3159-9AFC-C349-5AB4-F51AE482FEA6}"/>
              </a:ext>
            </a:extLst>
          </p:cNvPr>
          <p:cNvPicPr>
            <a:picLocks noChangeAspect="1"/>
          </p:cNvPicPr>
          <p:nvPr/>
        </p:nvPicPr>
        <p:blipFill>
          <a:blip r:embed="rId4"/>
          <a:stretch>
            <a:fillRect/>
          </a:stretch>
        </p:blipFill>
        <p:spPr>
          <a:xfrm>
            <a:off x="5002323" y="3655334"/>
            <a:ext cx="3477297" cy="2455182"/>
          </a:xfrm>
          <a:prstGeom prst="rect">
            <a:avLst/>
          </a:prstGeom>
        </p:spPr>
      </p:pic>
      <p:sp>
        <p:nvSpPr>
          <p:cNvPr id="28" name="TextBox 27">
            <a:extLst>
              <a:ext uri="{FF2B5EF4-FFF2-40B4-BE49-F238E27FC236}">
                <a16:creationId xmlns:a16="http://schemas.microsoft.com/office/drawing/2014/main" id="{33CCEF36-A71A-F170-7105-7D8F204A2581}"/>
              </a:ext>
            </a:extLst>
          </p:cNvPr>
          <p:cNvSpPr txBox="1"/>
          <p:nvPr/>
        </p:nvSpPr>
        <p:spPr>
          <a:xfrm>
            <a:off x="2249737" y="6012193"/>
            <a:ext cx="4322850" cy="369332"/>
          </a:xfrm>
          <a:prstGeom prst="rect">
            <a:avLst/>
          </a:prstGeom>
          <a:noFill/>
        </p:spPr>
        <p:txBody>
          <a:bodyPr wrap="none" rtlCol="0">
            <a:spAutoFit/>
          </a:bodyPr>
          <a:lstStyle/>
          <a:p>
            <a:r>
              <a:rPr lang="en-US" sz="1800" dirty="0">
                <a:solidFill>
                  <a:srgbClr val="C00000"/>
                </a:solidFill>
                <a:latin typeface="Helvetica" pitchFamily="2" charset="0"/>
              </a:rPr>
              <a:t>A first study, more exploration is ongoing</a:t>
            </a:r>
          </a:p>
        </p:txBody>
      </p:sp>
      <p:sp>
        <p:nvSpPr>
          <p:cNvPr id="30" name="TextBox 29">
            <a:extLst>
              <a:ext uri="{FF2B5EF4-FFF2-40B4-BE49-F238E27FC236}">
                <a16:creationId xmlns:a16="http://schemas.microsoft.com/office/drawing/2014/main" id="{D97B8D70-879E-6EEB-78F4-EF9AACD60FA4}"/>
              </a:ext>
            </a:extLst>
          </p:cNvPr>
          <p:cNvSpPr txBox="1"/>
          <p:nvPr/>
        </p:nvSpPr>
        <p:spPr>
          <a:xfrm>
            <a:off x="298142" y="5133434"/>
            <a:ext cx="4816564" cy="830997"/>
          </a:xfrm>
          <a:prstGeom prst="rect">
            <a:avLst/>
          </a:prstGeom>
          <a:noFill/>
        </p:spPr>
        <p:txBody>
          <a:bodyPr wrap="square">
            <a:spAutoFit/>
          </a:bodyPr>
          <a:lstStyle/>
          <a:p>
            <a:r>
              <a:rPr lang="en-US" sz="1600" dirty="0">
                <a:effectLst/>
                <a:latin typeface="Helvetica" pitchFamily="2" charset="0"/>
              </a:rPr>
              <a:t>ma &lt; (&gt;) </a:t>
            </a:r>
            <a:r>
              <a:rPr lang="en-US" sz="1600" dirty="0" err="1">
                <a:effectLst/>
                <a:latin typeface="Helvetica" pitchFamily="2" charset="0"/>
              </a:rPr>
              <a:t>m</a:t>
            </a:r>
            <a:r>
              <a:rPr lang="en-US" sz="1600" baseline="-25000" dirty="0" err="1">
                <a:effectLst/>
                <a:latin typeface="Helvetica" pitchFamily="2" charset="0"/>
              </a:rPr>
              <a:t>h</a:t>
            </a:r>
            <a:r>
              <a:rPr lang="en-US" sz="1600" dirty="0">
                <a:effectLst/>
                <a:latin typeface="Helvetica" pitchFamily="2" charset="0"/>
              </a:rPr>
              <a:t>/2  for dark (light) green curves.</a:t>
            </a:r>
          </a:p>
          <a:p>
            <a:r>
              <a:rPr lang="en-US" sz="1600" dirty="0">
                <a:effectLst/>
                <a:latin typeface="Helvetica" pitchFamily="2" charset="0"/>
              </a:rPr>
              <a:t>The power-law integrated sensitivity prospective curves shown for comparison. </a:t>
            </a:r>
            <a:endParaRPr lang="en-US" sz="1600" dirty="0">
              <a:latin typeface="Helvetica" pitchFamily="2" charset="0"/>
            </a:endParaRPr>
          </a:p>
        </p:txBody>
      </p:sp>
      <p:sp>
        <p:nvSpPr>
          <p:cNvPr id="33" name="TextBox 32">
            <a:extLst>
              <a:ext uri="{FF2B5EF4-FFF2-40B4-BE49-F238E27FC236}">
                <a16:creationId xmlns:a16="http://schemas.microsoft.com/office/drawing/2014/main" id="{29CE8152-389F-1CD2-C1F4-A8BA060CD190}"/>
              </a:ext>
            </a:extLst>
          </p:cNvPr>
          <p:cNvSpPr txBox="1"/>
          <p:nvPr/>
        </p:nvSpPr>
        <p:spPr>
          <a:xfrm>
            <a:off x="291251" y="4393488"/>
            <a:ext cx="4572000" cy="584775"/>
          </a:xfrm>
          <a:prstGeom prst="rect">
            <a:avLst/>
          </a:prstGeom>
          <a:noFill/>
        </p:spPr>
        <p:txBody>
          <a:bodyPr wrap="square">
            <a:spAutoFit/>
          </a:bodyPr>
          <a:lstStyle/>
          <a:p>
            <a:r>
              <a:rPr lang="en-US" sz="1600" dirty="0">
                <a:effectLst/>
                <a:latin typeface="Helvetica" pitchFamily="2" charset="0"/>
              </a:rPr>
              <a:t>Total power spectrum: a linear combination of sound waves and MHD turbulence</a:t>
            </a:r>
            <a:r>
              <a:rPr lang="en-US" sz="1600" dirty="0">
                <a:latin typeface="Helvetica" pitchFamily="2" charset="0"/>
              </a:rPr>
              <a:t> contributions</a:t>
            </a:r>
          </a:p>
        </p:txBody>
      </p:sp>
      <p:pic>
        <p:nvPicPr>
          <p:cNvPr id="9" name="Picture 8" descr="Chart, scatter chart&#10;&#10;Description automatically generated">
            <a:extLst>
              <a:ext uri="{FF2B5EF4-FFF2-40B4-BE49-F238E27FC236}">
                <a16:creationId xmlns:a16="http://schemas.microsoft.com/office/drawing/2014/main" id="{196E1AD2-51F9-AB64-B57C-8D659A6C8EC0}"/>
              </a:ext>
            </a:extLst>
          </p:cNvPr>
          <p:cNvPicPr>
            <a:picLocks noChangeAspect="1"/>
          </p:cNvPicPr>
          <p:nvPr/>
        </p:nvPicPr>
        <p:blipFill>
          <a:blip r:embed="rId5"/>
          <a:stretch>
            <a:fillRect/>
          </a:stretch>
        </p:blipFill>
        <p:spPr>
          <a:xfrm>
            <a:off x="394186" y="1304412"/>
            <a:ext cx="3651459" cy="2464236"/>
          </a:xfrm>
          <a:prstGeom prst="rect">
            <a:avLst/>
          </a:prstGeom>
        </p:spPr>
      </p:pic>
      <p:sp>
        <p:nvSpPr>
          <p:cNvPr id="17" name="Date Placeholder 16">
            <a:extLst>
              <a:ext uri="{FF2B5EF4-FFF2-40B4-BE49-F238E27FC236}">
                <a16:creationId xmlns:a16="http://schemas.microsoft.com/office/drawing/2014/main" id="{EE1A2378-3869-88B8-281A-1AFAB220901D}"/>
              </a:ext>
            </a:extLst>
          </p:cNvPr>
          <p:cNvSpPr>
            <a:spLocks noGrp="1"/>
          </p:cNvSpPr>
          <p:nvPr>
            <p:ph type="dt" sz="half" idx="10"/>
          </p:nvPr>
        </p:nvSpPr>
        <p:spPr/>
        <p:txBody>
          <a:bodyPr/>
          <a:lstStyle/>
          <a:p>
            <a:pPr>
              <a:defRPr/>
            </a:pPr>
            <a:r>
              <a:rPr lang="en-US"/>
              <a:t>05/10/2024</a:t>
            </a:r>
          </a:p>
        </p:txBody>
      </p:sp>
      <p:sp>
        <p:nvSpPr>
          <p:cNvPr id="18" name="TextBox 17">
            <a:extLst>
              <a:ext uri="{FF2B5EF4-FFF2-40B4-BE49-F238E27FC236}">
                <a16:creationId xmlns:a16="http://schemas.microsoft.com/office/drawing/2014/main" id="{A080A404-3796-FB67-088B-39218866D860}"/>
              </a:ext>
            </a:extLst>
          </p:cNvPr>
          <p:cNvSpPr txBox="1"/>
          <p:nvPr/>
        </p:nvSpPr>
        <p:spPr>
          <a:xfrm>
            <a:off x="1746243" y="638956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pic>
        <p:nvPicPr>
          <p:cNvPr id="19" name="Picture 18">
            <a:extLst>
              <a:ext uri="{FF2B5EF4-FFF2-40B4-BE49-F238E27FC236}">
                <a16:creationId xmlns:a16="http://schemas.microsoft.com/office/drawing/2014/main" id="{84E6F71C-655C-5A29-B425-EDC29ABA9DFF}"/>
              </a:ext>
            </a:extLst>
          </p:cNvPr>
          <p:cNvPicPr>
            <a:picLocks noChangeAspect="1"/>
          </p:cNvPicPr>
          <p:nvPr/>
        </p:nvPicPr>
        <p:blipFill>
          <a:blip r:embed="rId6"/>
          <a:stretch>
            <a:fillRect/>
          </a:stretch>
        </p:blipFill>
        <p:spPr>
          <a:xfrm>
            <a:off x="213191" y="6276545"/>
            <a:ext cx="1542883" cy="455339"/>
          </a:xfrm>
          <a:prstGeom prst="rect">
            <a:avLst/>
          </a:prstGeom>
        </p:spPr>
      </p:pic>
      <p:pic>
        <p:nvPicPr>
          <p:cNvPr id="2" name="Picture 1">
            <a:extLst>
              <a:ext uri="{FF2B5EF4-FFF2-40B4-BE49-F238E27FC236}">
                <a16:creationId xmlns:a16="http://schemas.microsoft.com/office/drawing/2014/main" id="{850D6DA2-3031-7721-E4DA-A54ADF9609B0}"/>
              </a:ext>
            </a:extLst>
          </p:cNvPr>
          <p:cNvPicPr>
            <a:picLocks noChangeAspect="1"/>
          </p:cNvPicPr>
          <p:nvPr/>
        </p:nvPicPr>
        <p:blipFill>
          <a:blip r:embed="rId7"/>
          <a:stretch>
            <a:fillRect/>
          </a:stretch>
        </p:blipFill>
        <p:spPr>
          <a:xfrm>
            <a:off x="5954758" y="1497766"/>
            <a:ext cx="1496158" cy="743190"/>
          </a:xfrm>
          <a:prstGeom prst="rect">
            <a:avLst/>
          </a:prstGeom>
        </p:spPr>
      </p:pic>
      <p:pic>
        <p:nvPicPr>
          <p:cNvPr id="4" name="Picture 3">
            <a:extLst>
              <a:ext uri="{FF2B5EF4-FFF2-40B4-BE49-F238E27FC236}">
                <a16:creationId xmlns:a16="http://schemas.microsoft.com/office/drawing/2014/main" id="{341CAE71-1E4F-B1BA-86D2-DB037B4E3065}"/>
              </a:ext>
            </a:extLst>
          </p:cNvPr>
          <p:cNvPicPr>
            <a:picLocks noChangeAspect="1"/>
          </p:cNvPicPr>
          <p:nvPr/>
        </p:nvPicPr>
        <p:blipFill>
          <a:blip r:embed="rId8"/>
          <a:stretch>
            <a:fillRect/>
          </a:stretch>
        </p:blipFill>
        <p:spPr>
          <a:xfrm>
            <a:off x="7594443" y="1452348"/>
            <a:ext cx="1223477" cy="838955"/>
          </a:xfrm>
          <a:prstGeom prst="rect">
            <a:avLst/>
          </a:prstGeom>
        </p:spPr>
      </p:pic>
      <p:sp>
        <p:nvSpPr>
          <p:cNvPr id="7" name="Slide Number Placeholder 6">
            <a:extLst>
              <a:ext uri="{FF2B5EF4-FFF2-40B4-BE49-F238E27FC236}">
                <a16:creationId xmlns:a16="http://schemas.microsoft.com/office/drawing/2014/main" id="{41C78F76-4E33-E1FF-BB1A-998355B3ECFC}"/>
              </a:ext>
            </a:extLst>
          </p:cNvPr>
          <p:cNvSpPr>
            <a:spLocks noGrp="1"/>
          </p:cNvSpPr>
          <p:nvPr>
            <p:ph type="sldNum" sz="quarter" idx="12"/>
          </p:nvPr>
        </p:nvSpPr>
        <p:spPr/>
        <p:txBody>
          <a:bodyPr/>
          <a:lstStyle/>
          <a:p>
            <a:pPr>
              <a:defRPr/>
            </a:pPr>
            <a:fld id="{D263CF7A-B607-4AC6-B9ED-310D2CC7A174}" type="slidenum">
              <a:rPr lang="en-US" smtClean="0"/>
              <a:pPr>
                <a:defRPr/>
              </a:pPr>
              <a:t>30</a:t>
            </a:fld>
            <a:endParaRPr lang="en-US"/>
          </a:p>
        </p:txBody>
      </p:sp>
      <p:sp>
        <p:nvSpPr>
          <p:cNvPr id="12" name="Footer Placeholder 11">
            <a:extLst>
              <a:ext uri="{FF2B5EF4-FFF2-40B4-BE49-F238E27FC236}">
                <a16:creationId xmlns:a16="http://schemas.microsoft.com/office/drawing/2014/main" id="{B7C6AEE6-9CFD-FAF6-8C39-60ECFE32158C}"/>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16495417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1079A-7744-CD03-4ED6-DD39B5A76F4B}"/>
              </a:ext>
            </a:extLst>
          </p:cNvPr>
          <p:cNvSpPr>
            <a:spLocks noGrp="1"/>
          </p:cNvSpPr>
          <p:nvPr>
            <p:ph type="title"/>
          </p:nvPr>
        </p:nvSpPr>
        <p:spPr>
          <a:xfrm>
            <a:off x="400669" y="422716"/>
            <a:ext cx="8974685" cy="566327"/>
          </a:xfrm>
        </p:spPr>
        <p:txBody>
          <a:bodyPr/>
          <a:lstStyle/>
          <a:p>
            <a:r>
              <a:rPr lang="en-US" sz="2800" dirty="0"/>
              <a:t>Outlook</a:t>
            </a:r>
            <a:r>
              <a:rPr lang="en-US" b="0" dirty="0"/>
              <a:t> </a:t>
            </a:r>
          </a:p>
        </p:txBody>
      </p:sp>
      <p:sp>
        <p:nvSpPr>
          <p:cNvPr id="4" name="Date Placeholder 3">
            <a:extLst>
              <a:ext uri="{FF2B5EF4-FFF2-40B4-BE49-F238E27FC236}">
                <a16:creationId xmlns:a16="http://schemas.microsoft.com/office/drawing/2014/main" id="{257C1F5C-6D76-7753-D8C3-C5148035DD70}"/>
              </a:ext>
            </a:extLst>
          </p:cNvPr>
          <p:cNvSpPr>
            <a:spLocks noGrp="1"/>
          </p:cNvSpPr>
          <p:nvPr>
            <p:ph type="dt" sz="half" idx="10"/>
          </p:nvPr>
        </p:nvSpPr>
        <p:spPr/>
        <p:txBody>
          <a:bodyPr/>
          <a:lstStyle/>
          <a:p>
            <a:pPr>
              <a:defRPr/>
            </a:pPr>
            <a:r>
              <a:rPr lang="en-US"/>
              <a:t>05/10/2024</a:t>
            </a:r>
          </a:p>
        </p:txBody>
      </p:sp>
      <p:sp>
        <p:nvSpPr>
          <p:cNvPr id="6" name="Content Placeholder 2">
            <a:extLst>
              <a:ext uri="{FF2B5EF4-FFF2-40B4-BE49-F238E27FC236}">
                <a16:creationId xmlns:a16="http://schemas.microsoft.com/office/drawing/2014/main" id="{8A2A7F9E-7E47-A943-A81F-53513A3894E1}"/>
              </a:ext>
            </a:extLst>
          </p:cNvPr>
          <p:cNvSpPr>
            <a:spLocks noGrp="1"/>
          </p:cNvSpPr>
          <p:nvPr>
            <p:ph idx="1"/>
          </p:nvPr>
        </p:nvSpPr>
        <p:spPr>
          <a:xfrm>
            <a:off x="228600" y="1173703"/>
            <a:ext cx="8366760" cy="4815617"/>
          </a:xfrm>
        </p:spPr>
        <p:txBody>
          <a:bodyPr/>
          <a:lstStyle/>
          <a:p>
            <a:r>
              <a:rPr lang="en-US" sz="2000" dirty="0">
                <a:solidFill>
                  <a:srgbClr val="C00000"/>
                </a:solidFill>
              </a:rPr>
              <a:t>Baryogenesis is one of the most compelling problems in particle physics and cosmology</a:t>
            </a:r>
          </a:p>
          <a:p>
            <a:endParaRPr lang="en-US" sz="2000" dirty="0">
              <a:solidFill>
                <a:srgbClr val="C00000"/>
              </a:solidFill>
            </a:endParaRPr>
          </a:p>
          <a:p>
            <a:r>
              <a:rPr lang="en-US" sz="2000" dirty="0">
                <a:solidFill>
                  <a:schemeClr val="tx1"/>
                </a:solidFill>
              </a:rPr>
              <a:t>Electroweak baryogenesis, while not the only possible solution, gives the opportunity to connect this fundamental problem to another one: the origin and cosmic history of electroweak symmetry breaking</a:t>
            </a:r>
          </a:p>
          <a:p>
            <a:endParaRPr lang="en-US" sz="2000" dirty="0">
              <a:solidFill>
                <a:schemeClr val="tx1"/>
              </a:solidFill>
            </a:endParaRPr>
          </a:p>
          <a:p>
            <a:r>
              <a:rPr lang="en-US" sz="2000" dirty="0">
                <a:solidFill>
                  <a:srgbClr val="C00000"/>
                </a:solidFill>
              </a:rPr>
              <a:t>Electroweak baryogenesis requires new phenomena at the electroweak scale, providing interesting targets for LHC experiments as well as gravity wave observations and EDM experiments </a:t>
            </a:r>
          </a:p>
          <a:p>
            <a:endParaRPr lang="en-US" sz="2000" dirty="0">
              <a:solidFill>
                <a:srgbClr val="C00000"/>
              </a:solidFill>
            </a:endParaRPr>
          </a:p>
          <a:p>
            <a:r>
              <a:rPr lang="en-US" sz="2000" dirty="0">
                <a:solidFill>
                  <a:schemeClr val="tx1"/>
                </a:solidFill>
              </a:rPr>
              <a:t>And as we have seen, there is the possibility to connect electroweak baryogenesis to features of the dark sector, with a target at direct dark matter detection experiments</a:t>
            </a:r>
          </a:p>
        </p:txBody>
      </p:sp>
      <p:pic>
        <p:nvPicPr>
          <p:cNvPr id="3" name="Picture 2">
            <a:extLst>
              <a:ext uri="{FF2B5EF4-FFF2-40B4-BE49-F238E27FC236}">
                <a16:creationId xmlns:a16="http://schemas.microsoft.com/office/drawing/2014/main" id="{5BCB1F98-2BF0-B673-B3DE-5C4BF08573E3}"/>
              </a:ext>
            </a:extLst>
          </p:cNvPr>
          <p:cNvPicPr>
            <a:picLocks noChangeAspect="1"/>
          </p:cNvPicPr>
          <p:nvPr/>
        </p:nvPicPr>
        <p:blipFill>
          <a:blip r:embed="rId3"/>
          <a:stretch>
            <a:fillRect/>
          </a:stretch>
        </p:blipFill>
        <p:spPr>
          <a:xfrm>
            <a:off x="213191" y="6276545"/>
            <a:ext cx="1542883" cy="455339"/>
          </a:xfrm>
          <a:prstGeom prst="rect">
            <a:avLst/>
          </a:prstGeom>
        </p:spPr>
      </p:pic>
      <p:sp>
        <p:nvSpPr>
          <p:cNvPr id="8" name="TextBox 7">
            <a:extLst>
              <a:ext uri="{FF2B5EF4-FFF2-40B4-BE49-F238E27FC236}">
                <a16:creationId xmlns:a16="http://schemas.microsoft.com/office/drawing/2014/main" id="{0B17847D-0427-4BEA-64E7-D53511BC3500}"/>
              </a:ext>
            </a:extLst>
          </p:cNvPr>
          <p:cNvSpPr txBox="1"/>
          <p:nvPr/>
        </p:nvSpPr>
        <p:spPr>
          <a:xfrm>
            <a:off x="1746243" y="638956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sp>
        <p:nvSpPr>
          <p:cNvPr id="5" name="Slide Number Placeholder 4">
            <a:extLst>
              <a:ext uri="{FF2B5EF4-FFF2-40B4-BE49-F238E27FC236}">
                <a16:creationId xmlns:a16="http://schemas.microsoft.com/office/drawing/2014/main" id="{95BEEF5C-7A77-68B4-B7D1-E71F1462C728}"/>
              </a:ext>
            </a:extLst>
          </p:cNvPr>
          <p:cNvSpPr>
            <a:spLocks noGrp="1"/>
          </p:cNvSpPr>
          <p:nvPr>
            <p:ph type="sldNum" sz="quarter" idx="12"/>
          </p:nvPr>
        </p:nvSpPr>
        <p:spPr/>
        <p:txBody>
          <a:bodyPr/>
          <a:lstStyle/>
          <a:p>
            <a:pPr>
              <a:defRPr/>
            </a:pPr>
            <a:fld id="{D263CF7A-B607-4AC6-B9ED-310D2CC7A174}" type="slidenum">
              <a:rPr lang="en-US" smtClean="0"/>
              <a:pPr>
                <a:defRPr/>
              </a:pPr>
              <a:t>31</a:t>
            </a:fld>
            <a:endParaRPr lang="en-US"/>
          </a:p>
        </p:txBody>
      </p:sp>
      <p:sp>
        <p:nvSpPr>
          <p:cNvPr id="11" name="Footer Placeholder 10">
            <a:extLst>
              <a:ext uri="{FF2B5EF4-FFF2-40B4-BE49-F238E27FC236}">
                <a16:creationId xmlns:a16="http://schemas.microsoft.com/office/drawing/2014/main" id="{A947EA68-87F6-BF90-C34C-014413FBD0C3}"/>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6699523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1079A-7744-CD03-4ED6-DD39B5A76F4B}"/>
              </a:ext>
            </a:extLst>
          </p:cNvPr>
          <p:cNvSpPr>
            <a:spLocks noGrp="1"/>
          </p:cNvSpPr>
          <p:nvPr>
            <p:ph type="title"/>
          </p:nvPr>
        </p:nvSpPr>
        <p:spPr>
          <a:xfrm>
            <a:off x="345584" y="351331"/>
            <a:ext cx="8974685" cy="566327"/>
          </a:xfrm>
        </p:spPr>
        <p:txBody>
          <a:bodyPr/>
          <a:lstStyle/>
          <a:p>
            <a:r>
              <a:rPr lang="en-US" sz="2400" dirty="0"/>
              <a:t>Future directions and work in progress </a:t>
            </a:r>
          </a:p>
        </p:txBody>
      </p:sp>
      <p:sp>
        <p:nvSpPr>
          <p:cNvPr id="4" name="Date Placeholder 3">
            <a:extLst>
              <a:ext uri="{FF2B5EF4-FFF2-40B4-BE49-F238E27FC236}">
                <a16:creationId xmlns:a16="http://schemas.microsoft.com/office/drawing/2014/main" id="{257C1F5C-6D76-7753-D8C3-C5148035DD70}"/>
              </a:ext>
            </a:extLst>
          </p:cNvPr>
          <p:cNvSpPr>
            <a:spLocks noGrp="1"/>
          </p:cNvSpPr>
          <p:nvPr>
            <p:ph type="dt" sz="half" idx="10"/>
          </p:nvPr>
        </p:nvSpPr>
        <p:spPr/>
        <p:txBody>
          <a:bodyPr/>
          <a:lstStyle/>
          <a:p>
            <a:pPr>
              <a:defRPr/>
            </a:pPr>
            <a:r>
              <a:rPr lang="en-US"/>
              <a:t>05/10/2024</a:t>
            </a:r>
          </a:p>
        </p:txBody>
      </p:sp>
      <p:sp>
        <p:nvSpPr>
          <p:cNvPr id="6" name="Content Placeholder 2">
            <a:extLst>
              <a:ext uri="{FF2B5EF4-FFF2-40B4-BE49-F238E27FC236}">
                <a16:creationId xmlns:a16="http://schemas.microsoft.com/office/drawing/2014/main" id="{8A2A7F9E-7E47-A943-A81F-53513A3894E1}"/>
              </a:ext>
            </a:extLst>
          </p:cNvPr>
          <p:cNvSpPr>
            <a:spLocks noGrp="1"/>
          </p:cNvSpPr>
          <p:nvPr>
            <p:ph idx="1"/>
          </p:nvPr>
        </p:nvSpPr>
        <p:spPr>
          <a:xfrm>
            <a:off x="209319" y="1006586"/>
            <a:ext cx="8783851" cy="5224240"/>
          </a:xfrm>
        </p:spPr>
        <p:txBody>
          <a:bodyPr/>
          <a:lstStyle/>
          <a:p>
            <a:pPr>
              <a:spcBef>
                <a:spcPts val="1080"/>
              </a:spcBef>
            </a:pPr>
            <a:r>
              <a:rPr lang="en-US" sz="1800" dirty="0">
                <a:solidFill>
                  <a:srgbClr val="C00000"/>
                </a:solidFill>
              </a:rPr>
              <a:t>Explore relations between EW phase transition parameters governing the </a:t>
            </a:r>
            <a:r>
              <a:rPr lang="en-US" sz="1800" dirty="0" err="1">
                <a:solidFill>
                  <a:srgbClr val="C00000"/>
                </a:solidFill>
              </a:rPr>
              <a:t>sphaleron</a:t>
            </a:r>
            <a:r>
              <a:rPr lang="en-US" sz="1800" dirty="0">
                <a:solidFill>
                  <a:srgbClr val="C00000"/>
                </a:solidFill>
              </a:rPr>
              <a:t> process  and the strength of gravity wave signals.</a:t>
            </a:r>
          </a:p>
          <a:p>
            <a:pPr>
              <a:spcBef>
                <a:spcPts val="480"/>
              </a:spcBef>
            </a:pPr>
            <a:r>
              <a:rPr lang="en-US" sz="1800">
                <a:solidFill>
                  <a:srgbClr val="C00000"/>
                </a:solidFill>
              </a:rPr>
              <a:t>First principles </a:t>
            </a:r>
            <a:r>
              <a:rPr lang="en-US" sz="1800" dirty="0">
                <a:solidFill>
                  <a:srgbClr val="C00000"/>
                </a:solidFill>
              </a:rPr>
              <a:t>determination of bubble wall parameters.</a:t>
            </a:r>
          </a:p>
          <a:p>
            <a:pPr>
              <a:spcBef>
                <a:spcPts val="480"/>
              </a:spcBef>
            </a:pPr>
            <a:r>
              <a:rPr lang="en-US" dirty="0">
                <a:solidFill>
                  <a:srgbClr val="C00000"/>
                </a:solidFill>
              </a:rPr>
              <a:t>Investigating EWBG for supersonic wall velocities</a:t>
            </a:r>
          </a:p>
          <a:p>
            <a:pPr>
              <a:spcBef>
                <a:spcPts val="480"/>
              </a:spcBef>
            </a:pPr>
            <a:endParaRPr lang="en-US" dirty="0">
              <a:solidFill>
                <a:srgbClr val="C00000"/>
              </a:solidFill>
            </a:endParaRPr>
          </a:p>
          <a:p>
            <a:pPr>
              <a:spcBef>
                <a:spcPts val="480"/>
              </a:spcBef>
            </a:pPr>
            <a:endParaRPr lang="en-US" dirty="0">
              <a:solidFill>
                <a:schemeClr val="tx1"/>
              </a:solidFill>
            </a:endParaRPr>
          </a:p>
          <a:p>
            <a:pPr>
              <a:spcBef>
                <a:spcPts val="1800"/>
              </a:spcBef>
            </a:pPr>
            <a:r>
              <a:rPr lang="en-US" sz="1800" dirty="0" err="1">
                <a:solidFill>
                  <a:schemeClr val="tx1"/>
                </a:solidFill>
              </a:rPr>
              <a:t>Resummation</a:t>
            </a:r>
            <a:r>
              <a:rPr lang="en-US" sz="1800" dirty="0">
                <a:solidFill>
                  <a:schemeClr val="tx1"/>
                </a:solidFill>
              </a:rPr>
              <a:t> of large thermal corrections to multi-field effective potentials for accurate prediction of phase transitions and  better determination of gravity wave signals.</a:t>
            </a:r>
          </a:p>
          <a:p>
            <a:pPr>
              <a:spcBef>
                <a:spcPts val="1800"/>
              </a:spcBef>
            </a:pPr>
            <a:endParaRPr lang="en-US" sz="1800" dirty="0">
              <a:solidFill>
                <a:schemeClr val="tx1"/>
              </a:solidFill>
            </a:endParaRPr>
          </a:p>
          <a:p>
            <a:pPr>
              <a:spcBef>
                <a:spcPts val="600"/>
              </a:spcBef>
            </a:pPr>
            <a:r>
              <a:rPr lang="en-US" sz="1800" spc="-20" dirty="0">
                <a:solidFill>
                  <a:srgbClr val="C00000"/>
                </a:solidFill>
              </a:rPr>
              <a:t>Quantum simulation formalism applied to real-time wave packet evolution to compute transmission and reflection dynamics at the bubble wall.</a:t>
            </a:r>
            <a:endParaRPr lang="en-US" sz="1800" spc="-20" dirty="0">
              <a:solidFill>
                <a:schemeClr val="accent6">
                  <a:lumMod val="60000"/>
                  <a:lumOff val="40000"/>
                </a:schemeClr>
              </a:solidFill>
            </a:endParaRPr>
          </a:p>
        </p:txBody>
      </p:sp>
      <p:pic>
        <p:nvPicPr>
          <p:cNvPr id="3" name="Picture 2">
            <a:extLst>
              <a:ext uri="{FF2B5EF4-FFF2-40B4-BE49-F238E27FC236}">
                <a16:creationId xmlns:a16="http://schemas.microsoft.com/office/drawing/2014/main" id="{2E2D664D-6589-23C0-B0DC-024C56A71CD9}"/>
              </a:ext>
            </a:extLst>
          </p:cNvPr>
          <p:cNvPicPr>
            <a:picLocks noChangeAspect="1"/>
          </p:cNvPicPr>
          <p:nvPr/>
        </p:nvPicPr>
        <p:blipFill>
          <a:blip r:embed="rId3"/>
          <a:stretch>
            <a:fillRect/>
          </a:stretch>
        </p:blipFill>
        <p:spPr>
          <a:xfrm>
            <a:off x="213191" y="6276545"/>
            <a:ext cx="1542883" cy="455339"/>
          </a:xfrm>
          <a:prstGeom prst="rect">
            <a:avLst/>
          </a:prstGeom>
        </p:spPr>
      </p:pic>
      <p:sp>
        <p:nvSpPr>
          <p:cNvPr id="9" name="TextBox 8">
            <a:extLst>
              <a:ext uri="{FF2B5EF4-FFF2-40B4-BE49-F238E27FC236}">
                <a16:creationId xmlns:a16="http://schemas.microsoft.com/office/drawing/2014/main" id="{95106FC3-CEAA-4387-8617-D370D5C01536}"/>
              </a:ext>
            </a:extLst>
          </p:cNvPr>
          <p:cNvSpPr txBox="1"/>
          <p:nvPr/>
        </p:nvSpPr>
        <p:spPr>
          <a:xfrm>
            <a:off x="1746243" y="638956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sp>
        <p:nvSpPr>
          <p:cNvPr id="10" name="TextBox 9">
            <a:extLst>
              <a:ext uri="{FF2B5EF4-FFF2-40B4-BE49-F238E27FC236}">
                <a16:creationId xmlns:a16="http://schemas.microsoft.com/office/drawing/2014/main" id="{ECB2917F-A5E9-B9ED-8F69-3E40A5C7ED2B}"/>
              </a:ext>
            </a:extLst>
          </p:cNvPr>
          <p:cNvSpPr txBox="1"/>
          <p:nvPr/>
        </p:nvSpPr>
        <p:spPr>
          <a:xfrm>
            <a:off x="2389992" y="3949684"/>
            <a:ext cx="4497770" cy="307777"/>
          </a:xfrm>
          <a:prstGeom prst="rect">
            <a:avLst/>
          </a:prstGeom>
          <a:noFill/>
        </p:spPr>
        <p:txBody>
          <a:bodyPr wrap="none" rtlCol="0">
            <a:spAutoFit/>
          </a:bodyPr>
          <a:lstStyle/>
          <a:p>
            <a:r>
              <a:rPr lang="en-US" sz="1400" dirty="0">
                <a:solidFill>
                  <a:srgbClr val="000000"/>
                </a:solidFill>
                <a:latin typeface="Helvetica" pitchFamily="2" charset="0"/>
              </a:rPr>
              <a:t>H </a:t>
            </a:r>
            <a:r>
              <a:rPr lang="en-US" sz="1400" dirty="0" err="1">
                <a:solidFill>
                  <a:srgbClr val="000000"/>
                </a:solidFill>
                <a:latin typeface="Helvetica" pitchFamily="2" charset="0"/>
              </a:rPr>
              <a:t>Bahl</a:t>
            </a:r>
            <a:r>
              <a:rPr lang="en-US" sz="1400" dirty="0">
                <a:solidFill>
                  <a:srgbClr val="000000"/>
                </a:solidFill>
                <a:latin typeface="Helvetica" pitchFamily="2" charset="0"/>
              </a:rPr>
              <a:t>, M.C., A. Ireland, C. Wagner, arXiv:2404.12439</a:t>
            </a:r>
          </a:p>
        </p:txBody>
      </p:sp>
      <p:sp>
        <p:nvSpPr>
          <p:cNvPr id="12" name="TextBox 11">
            <a:extLst>
              <a:ext uri="{FF2B5EF4-FFF2-40B4-BE49-F238E27FC236}">
                <a16:creationId xmlns:a16="http://schemas.microsoft.com/office/drawing/2014/main" id="{345756C7-494B-2C99-1478-53E796F67F13}"/>
              </a:ext>
            </a:extLst>
          </p:cNvPr>
          <p:cNvSpPr txBox="1"/>
          <p:nvPr/>
        </p:nvSpPr>
        <p:spPr>
          <a:xfrm>
            <a:off x="3230516" y="2401191"/>
            <a:ext cx="2741456" cy="307777"/>
          </a:xfrm>
          <a:prstGeom prst="rect">
            <a:avLst/>
          </a:prstGeom>
          <a:noFill/>
        </p:spPr>
        <p:txBody>
          <a:bodyPr wrap="none" rtlCol="0">
            <a:spAutoFit/>
          </a:bodyPr>
          <a:lstStyle/>
          <a:p>
            <a:r>
              <a:rPr lang="en-US" sz="1400" dirty="0">
                <a:solidFill>
                  <a:srgbClr val="000000"/>
                </a:solidFill>
                <a:latin typeface="Helvetica" pitchFamily="2" charset="0"/>
              </a:rPr>
              <a:t>M.C., A. Ireland, T. </a:t>
            </a:r>
            <a:r>
              <a:rPr lang="en-US" sz="1400" dirty="0" err="1">
                <a:solidFill>
                  <a:srgbClr val="000000"/>
                </a:solidFill>
                <a:latin typeface="Helvetica" pitchFamily="2" charset="0"/>
              </a:rPr>
              <a:t>Ou</a:t>
            </a:r>
            <a:r>
              <a:rPr lang="en-US" sz="1400" dirty="0">
                <a:solidFill>
                  <a:srgbClr val="000000"/>
                </a:solidFill>
                <a:latin typeface="Helvetica" pitchFamily="2" charset="0"/>
              </a:rPr>
              <a:t>, I.  Wang</a:t>
            </a:r>
            <a:endParaRPr lang="en-US" sz="1400" dirty="0"/>
          </a:p>
        </p:txBody>
      </p:sp>
      <p:sp>
        <p:nvSpPr>
          <p:cNvPr id="5" name="TextBox 4">
            <a:extLst>
              <a:ext uri="{FF2B5EF4-FFF2-40B4-BE49-F238E27FC236}">
                <a16:creationId xmlns:a16="http://schemas.microsoft.com/office/drawing/2014/main" id="{B16AACA0-2D32-CBA8-DE93-70C6685890E6}"/>
              </a:ext>
            </a:extLst>
          </p:cNvPr>
          <p:cNvSpPr txBox="1"/>
          <p:nvPr/>
        </p:nvSpPr>
        <p:spPr>
          <a:xfrm>
            <a:off x="3408654" y="5190401"/>
            <a:ext cx="2892994" cy="307777"/>
          </a:xfrm>
          <a:prstGeom prst="rect">
            <a:avLst/>
          </a:prstGeom>
          <a:noFill/>
        </p:spPr>
        <p:txBody>
          <a:bodyPr wrap="square">
            <a:spAutoFit/>
          </a:bodyPr>
          <a:lstStyle/>
          <a:p>
            <a:r>
              <a:rPr lang="en-US" sz="1400" dirty="0">
                <a:solidFill>
                  <a:srgbClr val="000000"/>
                </a:solidFill>
                <a:latin typeface="Helvetica" pitchFamily="2" charset="0"/>
              </a:rPr>
              <a:t>M.C., Y-Y. Li, T. </a:t>
            </a:r>
            <a:r>
              <a:rPr lang="en-US" sz="1400" dirty="0" err="1">
                <a:solidFill>
                  <a:srgbClr val="000000"/>
                </a:solidFill>
                <a:latin typeface="Helvetica" pitchFamily="2" charset="0"/>
              </a:rPr>
              <a:t>Ou</a:t>
            </a:r>
            <a:r>
              <a:rPr lang="en-US" sz="1400" dirty="0">
                <a:solidFill>
                  <a:srgbClr val="000000"/>
                </a:solidFill>
                <a:latin typeface="Helvetica" pitchFamily="2" charset="0"/>
              </a:rPr>
              <a:t>, H. Singh</a:t>
            </a:r>
          </a:p>
        </p:txBody>
      </p:sp>
      <p:sp>
        <p:nvSpPr>
          <p:cNvPr id="8" name="Slide Number Placeholder 7">
            <a:extLst>
              <a:ext uri="{FF2B5EF4-FFF2-40B4-BE49-F238E27FC236}">
                <a16:creationId xmlns:a16="http://schemas.microsoft.com/office/drawing/2014/main" id="{238AD692-F59E-123C-C9DD-6DB0468B50D1}"/>
              </a:ext>
            </a:extLst>
          </p:cNvPr>
          <p:cNvSpPr>
            <a:spLocks noGrp="1"/>
          </p:cNvSpPr>
          <p:nvPr>
            <p:ph type="sldNum" sz="quarter" idx="12"/>
          </p:nvPr>
        </p:nvSpPr>
        <p:spPr/>
        <p:txBody>
          <a:bodyPr/>
          <a:lstStyle/>
          <a:p>
            <a:pPr>
              <a:defRPr/>
            </a:pPr>
            <a:fld id="{D263CF7A-B607-4AC6-B9ED-310D2CC7A174}" type="slidenum">
              <a:rPr lang="en-US" smtClean="0"/>
              <a:pPr>
                <a:defRPr/>
              </a:pPr>
              <a:t>32</a:t>
            </a:fld>
            <a:endParaRPr lang="en-US"/>
          </a:p>
        </p:txBody>
      </p:sp>
      <p:sp>
        <p:nvSpPr>
          <p:cNvPr id="15" name="Footer Placeholder 14">
            <a:extLst>
              <a:ext uri="{FF2B5EF4-FFF2-40B4-BE49-F238E27FC236}">
                <a16:creationId xmlns:a16="http://schemas.microsoft.com/office/drawing/2014/main" id="{186196E7-B3BC-5579-24A9-361191B82DB6}"/>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28943127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F59-B98D-657E-6764-9A8492C0B57B}"/>
              </a:ext>
            </a:extLst>
          </p:cNvPr>
          <p:cNvSpPr>
            <a:spLocks noGrp="1"/>
          </p:cNvSpPr>
          <p:nvPr>
            <p:ph type="dt" sz="half" idx="10"/>
          </p:nvPr>
        </p:nvSpPr>
        <p:spPr/>
        <p:txBody>
          <a:bodyPr/>
          <a:lstStyle/>
          <a:p>
            <a:pPr>
              <a:defRPr/>
            </a:pPr>
            <a:r>
              <a:rPr lang="en-US"/>
              <a:t>05/10/2024</a:t>
            </a:r>
          </a:p>
        </p:txBody>
      </p:sp>
      <p:sp>
        <p:nvSpPr>
          <p:cNvPr id="3" name="TextBox 2">
            <a:extLst>
              <a:ext uri="{FF2B5EF4-FFF2-40B4-BE49-F238E27FC236}">
                <a16:creationId xmlns:a16="http://schemas.microsoft.com/office/drawing/2014/main" id="{8DDACDE3-3DCD-4AFF-2ED7-5009A6FAB027}"/>
              </a:ext>
            </a:extLst>
          </p:cNvPr>
          <p:cNvSpPr txBox="1"/>
          <p:nvPr/>
        </p:nvSpPr>
        <p:spPr>
          <a:xfrm>
            <a:off x="3898578" y="2844225"/>
            <a:ext cx="1346844" cy="584775"/>
          </a:xfrm>
          <a:prstGeom prst="rect">
            <a:avLst/>
          </a:prstGeom>
          <a:noFill/>
        </p:spPr>
        <p:txBody>
          <a:bodyPr wrap="none" rtlCol="0">
            <a:spAutoFit/>
          </a:bodyPr>
          <a:lstStyle/>
          <a:p>
            <a:r>
              <a:rPr lang="en-US" sz="3200" dirty="0">
                <a:latin typeface="Helvetica" pitchFamily="2" charset="0"/>
              </a:rPr>
              <a:t>Extras</a:t>
            </a:r>
          </a:p>
        </p:txBody>
      </p:sp>
      <p:sp>
        <p:nvSpPr>
          <p:cNvPr id="6" name="TextBox 5">
            <a:extLst>
              <a:ext uri="{FF2B5EF4-FFF2-40B4-BE49-F238E27FC236}">
                <a16:creationId xmlns:a16="http://schemas.microsoft.com/office/drawing/2014/main" id="{18F7DBE6-ADB1-975F-5E78-C1443912C23E}"/>
              </a:ext>
            </a:extLst>
          </p:cNvPr>
          <p:cNvSpPr txBox="1"/>
          <p:nvPr/>
        </p:nvSpPr>
        <p:spPr>
          <a:xfrm flipV="1">
            <a:off x="1861851" y="6425452"/>
            <a:ext cx="5723172" cy="45719"/>
          </a:xfrm>
          <a:prstGeom prst="rect">
            <a:avLst/>
          </a:prstGeom>
          <a:solidFill>
            <a:srgbClr val="800000"/>
          </a:solidFill>
        </p:spPr>
        <p:txBody>
          <a:bodyPr wrap="square" rtlCol="0">
            <a:spAutoFit/>
          </a:bodyPr>
          <a:lstStyle/>
          <a:p>
            <a:pPr algn="ctr"/>
            <a:endParaRPr lang="en-US" sz="2000" b="1" dirty="0">
              <a:solidFill>
                <a:schemeClr val="bg1"/>
              </a:solidFill>
              <a:cs typeface="Arial Black"/>
            </a:endParaRPr>
          </a:p>
        </p:txBody>
      </p:sp>
      <p:pic>
        <p:nvPicPr>
          <p:cNvPr id="7" name="Picture 6">
            <a:extLst>
              <a:ext uri="{FF2B5EF4-FFF2-40B4-BE49-F238E27FC236}">
                <a16:creationId xmlns:a16="http://schemas.microsoft.com/office/drawing/2014/main" id="{0560D7B3-DD6F-FD9E-3180-A7C484F349BB}"/>
              </a:ext>
            </a:extLst>
          </p:cNvPr>
          <p:cNvPicPr>
            <a:picLocks noChangeAspect="1"/>
          </p:cNvPicPr>
          <p:nvPr/>
        </p:nvPicPr>
        <p:blipFill>
          <a:blip r:embed="rId3"/>
          <a:stretch>
            <a:fillRect/>
          </a:stretch>
        </p:blipFill>
        <p:spPr>
          <a:xfrm>
            <a:off x="228600" y="6339967"/>
            <a:ext cx="1633251" cy="482008"/>
          </a:xfrm>
          <a:prstGeom prst="rect">
            <a:avLst/>
          </a:prstGeom>
        </p:spPr>
      </p:pic>
      <p:sp>
        <p:nvSpPr>
          <p:cNvPr id="8" name="Slide Number Placeholder 7">
            <a:extLst>
              <a:ext uri="{FF2B5EF4-FFF2-40B4-BE49-F238E27FC236}">
                <a16:creationId xmlns:a16="http://schemas.microsoft.com/office/drawing/2014/main" id="{690CC89F-8825-FAAC-F928-D712808E88D6}"/>
              </a:ext>
            </a:extLst>
          </p:cNvPr>
          <p:cNvSpPr>
            <a:spLocks noGrp="1"/>
          </p:cNvSpPr>
          <p:nvPr>
            <p:ph type="sldNum" sz="quarter" idx="12"/>
          </p:nvPr>
        </p:nvSpPr>
        <p:spPr/>
        <p:txBody>
          <a:bodyPr/>
          <a:lstStyle/>
          <a:p>
            <a:pPr>
              <a:defRPr/>
            </a:pPr>
            <a:fld id="{666F6DD0-6B70-D447-A3E8-CD6516C88934}" type="slidenum">
              <a:rPr lang="en-US" smtClean="0"/>
              <a:pPr>
                <a:defRPr/>
              </a:pPr>
              <a:t>33</a:t>
            </a:fld>
            <a:endParaRPr lang="en-US"/>
          </a:p>
        </p:txBody>
      </p:sp>
      <p:sp>
        <p:nvSpPr>
          <p:cNvPr id="12" name="Footer Placeholder 11">
            <a:extLst>
              <a:ext uri="{FF2B5EF4-FFF2-40B4-BE49-F238E27FC236}">
                <a16:creationId xmlns:a16="http://schemas.microsoft.com/office/drawing/2014/main" id="{6A6EE426-2378-DB69-90EC-1C661A962AC4}"/>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24194779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4FF8AF5-98AB-E84A-8A4A-E88C4081FE59}"/>
              </a:ext>
            </a:extLst>
          </p:cNvPr>
          <p:cNvPicPr>
            <a:picLocks noChangeAspect="1"/>
          </p:cNvPicPr>
          <p:nvPr/>
        </p:nvPicPr>
        <p:blipFill>
          <a:blip r:embed="rId3"/>
          <a:stretch>
            <a:fillRect/>
          </a:stretch>
        </p:blipFill>
        <p:spPr>
          <a:xfrm>
            <a:off x="228600" y="6188009"/>
            <a:ext cx="1918959" cy="566327"/>
          </a:xfrm>
          <a:prstGeom prst="rect">
            <a:avLst/>
          </a:prstGeom>
        </p:spPr>
      </p:pic>
      <p:sp>
        <p:nvSpPr>
          <p:cNvPr id="4" name="TextBox 3">
            <a:extLst>
              <a:ext uri="{FF2B5EF4-FFF2-40B4-BE49-F238E27FC236}">
                <a16:creationId xmlns:a16="http://schemas.microsoft.com/office/drawing/2014/main" id="{9C18FE14-742E-8A46-A485-2B10B9A38370}"/>
              </a:ext>
            </a:extLst>
          </p:cNvPr>
          <p:cNvSpPr txBox="1"/>
          <p:nvPr/>
        </p:nvSpPr>
        <p:spPr>
          <a:xfrm flipV="1">
            <a:off x="2147559" y="6425453"/>
            <a:ext cx="5437464" cy="45719"/>
          </a:xfrm>
          <a:prstGeom prst="rect">
            <a:avLst/>
          </a:prstGeom>
          <a:solidFill>
            <a:srgbClr val="800000"/>
          </a:solidFill>
        </p:spPr>
        <p:txBody>
          <a:bodyPr wrap="square" rtlCol="0">
            <a:spAutoFit/>
          </a:bodyPr>
          <a:lstStyle/>
          <a:p>
            <a:pPr algn="ctr"/>
            <a:endParaRPr lang="en-US" sz="2000" b="1" dirty="0">
              <a:solidFill>
                <a:schemeClr val="bg1"/>
              </a:solidFill>
              <a:cs typeface="Arial Black"/>
            </a:endParaRPr>
          </a:p>
        </p:txBody>
      </p:sp>
      <p:sp>
        <p:nvSpPr>
          <p:cNvPr id="6" name="TextBox 5">
            <a:extLst>
              <a:ext uri="{FF2B5EF4-FFF2-40B4-BE49-F238E27FC236}">
                <a16:creationId xmlns:a16="http://schemas.microsoft.com/office/drawing/2014/main" id="{5D97A14D-745D-6149-AA59-5932AF5E9532}"/>
              </a:ext>
            </a:extLst>
          </p:cNvPr>
          <p:cNvSpPr txBox="1"/>
          <p:nvPr/>
        </p:nvSpPr>
        <p:spPr>
          <a:xfrm>
            <a:off x="80097" y="261645"/>
            <a:ext cx="7673896" cy="461665"/>
          </a:xfrm>
          <a:prstGeom prst="rect">
            <a:avLst/>
          </a:prstGeom>
          <a:noFill/>
        </p:spPr>
        <p:txBody>
          <a:bodyPr wrap="none" rtlCol="0">
            <a:spAutoFit/>
          </a:bodyPr>
          <a:lstStyle/>
          <a:p>
            <a:r>
              <a:rPr lang="en-US" dirty="0">
                <a:latin typeface="Helvetica" pitchFamily="2" charset="0"/>
              </a:rPr>
              <a:t>EWPT with Spontaneous Z</a:t>
            </a:r>
            <a:r>
              <a:rPr lang="en-US" baseline="-25000" dirty="0">
                <a:latin typeface="Helvetica" pitchFamily="2" charset="0"/>
              </a:rPr>
              <a:t>2</a:t>
            </a:r>
            <a:r>
              <a:rPr lang="en-US" dirty="0">
                <a:latin typeface="Helvetica" pitchFamily="2" charset="0"/>
              </a:rPr>
              <a:t> Breaking: The full analysis</a:t>
            </a:r>
          </a:p>
        </p:txBody>
      </p:sp>
      <p:sp>
        <p:nvSpPr>
          <p:cNvPr id="8" name="TextBox 7">
            <a:extLst>
              <a:ext uri="{FF2B5EF4-FFF2-40B4-BE49-F238E27FC236}">
                <a16:creationId xmlns:a16="http://schemas.microsoft.com/office/drawing/2014/main" id="{DD5248BF-03A2-5C48-B911-B76816E1FEED}"/>
              </a:ext>
            </a:extLst>
          </p:cNvPr>
          <p:cNvSpPr txBox="1"/>
          <p:nvPr/>
        </p:nvSpPr>
        <p:spPr>
          <a:xfrm>
            <a:off x="294291" y="978509"/>
            <a:ext cx="4572000" cy="369332"/>
          </a:xfrm>
          <a:prstGeom prst="rect">
            <a:avLst/>
          </a:prstGeom>
          <a:noFill/>
        </p:spPr>
        <p:txBody>
          <a:bodyPr wrap="square">
            <a:spAutoFit/>
          </a:bodyPr>
          <a:lstStyle/>
          <a:p>
            <a:r>
              <a:rPr lang="en-US" sz="1800" dirty="0">
                <a:latin typeface="Helvetica" pitchFamily="2" charset="0"/>
              </a:rPr>
              <a:t>Tree-level Potential</a:t>
            </a:r>
          </a:p>
        </p:txBody>
      </p:sp>
      <p:pic>
        <p:nvPicPr>
          <p:cNvPr id="9" name="Picture 8">
            <a:extLst>
              <a:ext uri="{FF2B5EF4-FFF2-40B4-BE49-F238E27FC236}">
                <a16:creationId xmlns:a16="http://schemas.microsoft.com/office/drawing/2014/main" id="{88300B22-A3E9-A443-A913-3BA57C9FE63E}"/>
              </a:ext>
            </a:extLst>
          </p:cNvPr>
          <p:cNvPicPr>
            <a:picLocks noChangeAspect="1"/>
          </p:cNvPicPr>
          <p:nvPr/>
        </p:nvPicPr>
        <p:blipFill>
          <a:blip r:embed="rId4"/>
          <a:stretch>
            <a:fillRect/>
          </a:stretch>
        </p:blipFill>
        <p:spPr>
          <a:xfrm>
            <a:off x="2633461" y="933312"/>
            <a:ext cx="5651500" cy="457200"/>
          </a:xfrm>
          <a:prstGeom prst="rect">
            <a:avLst/>
          </a:prstGeom>
        </p:spPr>
      </p:pic>
      <p:sp>
        <p:nvSpPr>
          <p:cNvPr id="11" name="TextBox 10">
            <a:extLst>
              <a:ext uri="{FF2B5EF4-FFF2-40B4-BE49-F238E27FC236}">
                <a16:creationId xmlns:a16="http://schemas.microsoft.com/office/drawing/2014/main" id="{36373260-7D1A-1E43-BF46-4269EF940494}"/>
              </a:ext>
            </a:extLst>
          </p:cNvPr>
          <p:cNvSpPr txBox="1"/>
          <p:nvPr/>
        </p:nvSpPr>
        <p:spPr>
          <a:xfrm>
            <a:off x="400050" y="2362860"/>
            <a:ext cx="4572000" cy="369332"/>
          </a:xfrm>
          <a:prstGeom prst="rect">
            <a:avLst/>
          </a:prstGeom>
          <a:noFill/>
        </p:spPr>
        <p:txBody>
          <a:bodyPr wrap="square">
            <a:spAutoFit/>
          </a:bodyPr>
          <a:lstStyle/>
          <a:p>
            <a:r>
              <a:rPr lang="en-US" sz="1800" dirty="0">
                <a:latin typeface="Helvetica" pitchFamily="2" charset="0"/>
              </a:rPr>
              <a:t>Thermal potential</a:t>
            </a:r>
          </a:p>
        </p:txBody>
      </p:sp>
      <p:pic>
        <p:nvPicPr>
          <p:cNvPr id="12" name="Picture 11">
            <a:extLst>
              <a:ext uri="{FF2B5EF4-FFF2-40B4-BE49-F238E27FC236}">
                <a16:creationId xmlns:a16="http://schemas.microsoft.com/office/drawing/2014/main" id="{2DE6C456-587E-F54A-950F-E0F13D335F04}"/>
              </a:ext>
            </a:extLst>
          </p:cNvPr>
          <p:cNvPicPr>
            <a:picLocks noChangeAspect="1"/>
          </p:cNvPicPr>
          <p:nvPr/>
        </p:nvPicPr>
        <p:blipFill>
          <a:blip r:embed="rId5"/>
          <a:stretch>
            <a:fillRect/>
          </a:stretch>
        </p:blipFill>
        <p:spPr>
          <a:xfrm>
            <a:off x="2730500" y="2217675"/>
            <a:ext cx="5803900" cy="685800"/>
          </a:xfrm>
          <a:prstGeom prst="rect">
            <a:avLst/>
          </a:prstGeom>
        </p:spPr>
      </p:pic>
      <p:pic>
        <p:nvPicPr>
          <p:cNvPr id="13" name="Picture 12">
            <a:extLst>
              <a:ext uri="{FF2B5EF4-FFF2-40B4-BE49-F238E27FC236}">
                <a16:creationId xmlns:a16="http://schemas.microsoft.com/office/drawing/2014/main" id="{CD5605DA-A7E8-DD4F-BC8A-CF1ACE509B99}"/>
              </a:ext>
            </a:extLst>
          </p:cNvPr>
          <p:cNvPicPr>
            <a:picLocks noChangeAspect="1"/>
          </p:cNvPicPr>
          <p:nvPr/>
        </p:nvPicPr>
        <p:blipFill rotWithShape="1">
          <a:blip r:embed="rId6"/>
          <a:srcRect l="5172" t="31716" r="5086" b="27014"/>
          <a:stretch/>
        </p:blipFill>
        <p:spPr>
          <a:xfrm>
            <a:off x="1757914" y="1520977"/>
            <a:ext cx="5827109" cy="660408"/>
          </a:xfrm>
          <a:prstGeom prst="rect">
            <a:avLst/>
          </a:prstGeom>
        </p:spPr>
      </p:pic>
      <p:sp>
        <p:nvSpPr>
          <p:cNvPr id="14" name="TextBox 13">
            <a:extLst>
              <a:ext uri="{FF2B5EF4-FFF2-40B4-BE49-F238E27FC236}">
                <a16:creationId xmlns:a16="http://schemas.microsoft.com/office/drawing/2014/main" id="{313D8C4A-9649-E24D-B7F7-FB0C83E517A6}"/>
              </a:ext>
            </a:extLst>
          </p:cNvPr>
          <p:cNvSpPr txBox="1"/>
          <p:nvPr/>
        </p:nvSpPr>
        <p:spPr>
          <a:xfrm>
            <a:off x="400050" y="5023370"/>
            <a:ext cx="9626600" cy="369332"/>
          </a:xfrm>
          <a:prstGeom prst="rect">
            <a:avLst/>
          </a:prstGeom>
          <a:noFill/>
        </p:spPr>
        <p:txBody>
          <a:bodyPr wrap="square" rtlCol="0">
            <a:spAutoFit/>
          </a:bodyPr>
          <a:lstStyle/>
          <a:p>
            <a:r>
              <a:rPr lang="en-US" sz="1800" dirty="0">
                <a:latin typeface="Helvetica" pitchFamily="2" charset="0"/>
              </a:rPr>
              <a:t>One Loop Coleman-Weinberg potential and daisy </a:t>
            </a:r>
            <a:r>
              <a:rPr lang="en-US" sz="1800" dirty="0" err="1">
                <a:latin typeface="Helvetica" pitchFamily="2" charset="0"/>
              </a:rPr>
              <a:t>resummation</a:t>
            </a:r>
            <a:r>
              <a:rPr lang="en-US" sz="1800" dirty="0">
                <a:latin typeface="Helvetica" pitchFamily="2" charset="0"/>
              </a:rPr>
              <a:t> also considered</a:t>
            </a:r>
          </a:p>
        </p:txBody>
      </p:sp>
      <p:grpSp>
        <p:nvGrpSpPr>
          <p:cNvPr id="17" name="Group 16">
            <a:extLst>
              <a:ext uri="{FF2B5EF4-FFF2-40B4-BE49-F238E27FC236}">
                <a16:creationId xmlns:a16="http://schemas.microsoft.com/office/drawing/2014/main" id="{BBE25A34-0A15-8E4E-8709-0064BB44730B}"/>
              </a:ext>
            </a:extLst>
          </p:cNvPr>
          <p:cNvGrpSpPr/>
          <p:nvPr/>
        </p:nvGrpSpPr>
        <p:grpSpPr>
          <a:xfrm>
            <a:off x="415463" y="5400674"/>
            <a:ext cx="8313074" cy="499381"/>
            <a:chOff x="570576" y="3465831"/>
            <a:chExt cx="8313074" cy="499381"/>
          </a:xfrm>
        </p:grpSpPr>
        <p:pic>
          <p:nvPicPr>
            <p:cNvPr id="15" name="Picture 14">
              <a:extLst>
                <a:ext uri="{FF2B5EF4-FFF2-40B4-BE49-F238E27FC236}">
                  <a16:creationId xmlns:a16="http://schemas.microsoft.com/office/drawing/2014/main" id="{6BAA3E4D-8004-EE43-8DF3-ECF6724E974B}"/>
                </a:ext>
              </a:extLst>
            </p:cNvPr>
            <p:cNvPicPr>
              <a:picLocks noChangeAspect="1"/>
            </p:cNvPicPr>
            <p:nvPr/>
          </p:nvPicPr>
          <p:blipFill rotWithShape="1">
            <a:blip r:embed="rId7"/>
            <a:srcRect b="21648"/>
            <a:stretch/>
          </p:blipFill>
          <p:spPr>
            <a:xfrm>
              <a:off x="570576" y="3465833"/>
              <a:ext cx="5043748" cy="391272"/>
            </a:xfrm>
            <a:prstGeom prst="rect">
              <a:avLst/>
            </a:prstGeom>
          </p:spPr>
        </p:pic>
        <p:pic>
          <p:nvPicPr>
            <p:cNvPr id="16" name="Picture 15">
              <a:extLst>
                <a:ext uri="{FF2B5EF4-FFF2-40B4-BE49-F238E27FC236}">
                  <a16:creationId xmlns:a16="http://schemas.microsoft.com/office/drawing/2014/main" id="{81BBF28E-0105-6740-AD99-7E5D3A08D270}"/>
                </a:ext>
              </a:extLst>
            </p:cNvPr>
            <p:cNvPicPr>
              <a:picLocks noChangeAspect="1"/>
            </p:cNvPicPr>
            <p:nvPr/>
          </p:nvPicPr>
          <p:blipFill>
            <a:blip r:embed="rId8"/>
            <a:stretch>
              <a:fillRect/>
            </a:stretch>
          </p:blipFill>
          <p:spPr>
            <a:xfrm>
              <a:off x="5474083" y="3465831"/>
              <a:ext cx="3409567" cy="499381"/>
            </a:xfrm>
            <a:prstGeom prst="rect">
              <a:avLst/>
            </a:prstGeom>
          </p:spPr>
        </p:pic>
      </p:grpSp>
      <p:pic>
        <p:nvPicPr>
          <p:cNvPr id="18" name="Picture 17">
            <a:extLst>
              <a:ext uri="{FF2B5EF4-FFF2-40B4-BE49-F238E27FC236}">
                <a16:creationId xmlns:a16="http://schemas.microsoft.com/office/drawing/2014/main" id="{5DAF17D9-F357-994F-AF84-8836E65AD4A4}"/>
              </a:ext>
            </a:extLst>
          </p:cNvPr>
          <p:cNvPicPr>
            <a:picLocks noChangeAspect="1"/>
          </p:cNvPicPr>
          <p:nvPr/>
        </p:nvPicPr>
        <p:blipFill>
          <a:blip r:embed="rId9"/>
          <a:stretch>
            <a:fillRect/>
          </a:stretch>
        </p:blipFill>
        <p:spPr>
          <a:xfrm>
            <a:off x="4219284" y="3098077"/>
            <a:ext cx="3755384" cy="950533"/>
          </a:xfrm>
          <a:prstGeom prst="rect">
            <a:avLst/>
          </a:prstGeom>
        </p:spPr>
      </p:pic>
      <p:pic>
        <p:nvPicPr>
          <p:cNvPr id="19" name="Picture 18">
            <a:extLst>
              <a:ext uri="{FF2B5EF4-FFF2-40B4-BE49-F238E27FC236}">
                <a16:creationId xmlns:a16="http://schemas.microsoft.com/office/drawing/2014/main" id="{D6F44F38-371C-274D-9FA7-8B67FED5F96A}"/>
              </a:ext>
            </a:extLst>
          </p:cNvPr>
          <p:cNvPicPr>
            <a:picLocks noChangeAspect="1"/>
          </p:cNvPicPr>
          <p:nvPr/>
        </p:nvPicPr>
        <p:blipFill rotWithShape="1">
          <a:blip r:embed="rId10"/>
          <a:srcRect l="2500" t="26155" r="2639" b="27547"/>
          <a:stretch/>
        </p:blipFill>
        <p:spPr>
          <a:xfrm>
            <a:off x="294291" y="4104594"/>
            <a:ext cx="8674100" cy="770566"/>
          </a:xfrm>
          <a:prstGeom prst="rect">
            <a:avLst/>
          </a:prstGeom>
        </p:spPr>
      </p:pic>
      <p:sp>
        <p:nvSpPr>
          <p:cNvPr id="20" name="TextBox 19">
            <a:extLst>
              <a:ext uri="{FF2B5EF4-FFF2-40B4-BE49-F238E27FC236}">
                <a16:creationId xmlns:a16="http://schemas.microsoft.com/office/drawing/2014/main" id="{D7DBB658-6FDC-F140-BDE1-384BA49B4232}"/>
              </a:ext>
            </a:extLst>
          </p:cNvPr>
          <p:cNvSpPr txBox="1"/>
          <p:nvPr/>
        </p:nvSpPr>
        <p:spPr>
          <a:xfrm>
            <a:off x="452437" y="3122988"/>
            <a:ext cx="3714750" cy="800219"/>
          </a:xfrm>
          <a:prstGeom prst="rect">
            <a:avLst/>
          </a:prstGeom>
          <a:noFill/>
        </p:spPr>
        <p:txBody>
          <a:bodyPr wrap="square" rtlCol="0">
            <a:spAutoFit/>
          </a:bodyPr>
          <a:lstStyle/>
          <a:p>
            <a:pPr>
              <a:spcBef>
                <a:spcPts val="1200"/>
              </a:spcBef>
            </a:pPr>
            <a:r>
              <a:rPr lang="en-US" sz="1800" dirty="0">
                <a:latin typeface="Helvetica" pitchFamily="2" charset="0"/>
              </a:rPr>
              <a:t>expanding the J</a:t>
            </a:r>
            <a:r>
              <a:rPr lang="en-US" sz="1800" baseline="-25000" dirty="0">
                <a:latin typeface="Helvetica" pitchFamily="2" charset="0"/>
              </a:rPr>
              <a:t>B</a:t>
            </a:r>
            <a:r>
              <a:rPr lang="en-US" sz="1800" dirty="0">
                <a:latin typeface="Helvetica" pitchFamily="2" charset="0"/>
              </a:rPr>
              <a:t> and J</a:t>
            </a:r>
            <a:r>
              <a:rPr lang="en-US" sz="1800" baseline="-25000" dirty="0">
                <a:latin typeface="Helvetica" pitchFamily="2" charset="0"/>
              </a:rPr>
              <a:t>F</a:t>
            </a:r>
            <a:r>
              <a:rPr lang="en-US" sz="1800" dirty="0">
                <a:latin typeface="Helvetica" pitchFamily="2" charset="0"/>
              </a:rPr>
              <a:t> functions </a:t>
            </a:r>
          </a:p>
          <a:p>
            <a:pPr>
              <a:spcBef>
                <a:spcPts val="1200"/>
              </a:spcBef>
            </a:pPr>
            <a:r>
              <a:rPr lang="en-US" sz="1800" dirty="0">
                <a:latin typeface="Helvetica" pitchFamily="2" charset="0"/>
              </a:rPr>
              <a:t>in terms of small </a:t>
            </a:r>
            <a:r>
              <a:rPr lang="el-GR" sz="1800" dirty="0">
                <a:latin typeface="Helvetica" pitchFamily="2" charset="0"/>
              </a:rPr>
              <a:t>α </a:t>
            </a:r>
            <a:r>
              <a:rPr lang="en-US" sz="1800" dirty="0">
                <a:latin typeface="Helvetica" pitchFamily="2" charset="0"/>
              </a:rPr>
              <a:t>=m</a:t>
            </a:r>
            <a:r>
              <a:rPr lang="en-US" sz="1800" baseline="30000" dirty="0">
                <a:latin typeface="Helvetica" pitchFamily="2" charset="0"/>
              </a:rPr>
              <a:t>2</a:t>
            </a:r>
            <a:r>
              <a:rPr lang="en-US" sz="1800" dirty="0">
                <a:latin typeface="Helvetica" pitchFamily="2" charset="0"/>
              </a:rPr>
              <a:t>/T</a:t>
            </a:r>
            <a:r>
              <a:rPr lang="en-US" sz="1800" baseline="30000" dirty="0">
                <a:latin typeface="Helvetica" pitchFamily="2" charset="0"/>
              </a:rPr>
              <a:t>2</a:t>
            </a:r>
            <a:endParaRPr lang="el-GR" sz="1800" baseline="30000" dirty="0">
              <a:latin typeface="Helvetica" pitchFamily="2" charset="0"/>
            </a:endParaRPr>
          </a:p>
        </p:txBody>
      </p:sp>
      <p:pic>
        <p:nvPicPr>
          <p:cNvPr id="22" name="Picture 21">
            <a:extLst>
              <a:ext uri="{FF2B5EF4-FFF2-40B4-BE49-F238E27FC236}">
                <a16:creationId xmlns:a16="http://schemas.microsoft.com/office/drawing/2014/main" id="{6C7A23D9-AAEA-E845-BA95-B5447FC178A1}"/>
              </a:ext>
            </a:extLst>
          </p:cNvPr>
          <p:cNvPicPr>
            <a:picLocks noChangeAspect="1"/>
          </p:cNvPicPr>
          <p:nvPr/>
        </p:nvPicPr>
        <p:blipFill>
          <a:blip r:embed="rId11"/>
          <a:stretch>
            <a:fillRect/>
          </a:stretch>
        </p:blipFill>
        <p:spPr>
          <a:xfrm>
            <a:off x="3047702" y="5956039"/>
            <a:ext cx="3637178" cy="287591"/>
          </a:xfrm>
          <a:prstGeom prst="rect">
            <a:avLst/>
          </a:prstGeom>
        </p:spPr>
      </p:pic>
      <p:sp>
        <p:nvSpPr>
          <p:cNvPr id="2" name="Date Placeholder 1">
            <a:extLst>
              <a:ext uri="{FF2B5EF4-FFF2-40B4-BE49-F238E27FC236}">
                <a16:creationId xmlns:a16="http://schemas.microsoft.com/office/drawing/2014/main" id="{692EB20C-D81B-3846-A15E-EFFE68A2454D}"/>
              </a:ext>
            </a:extLst>
          </p:cNvPr>
          <p:cNvSpPr>
            <a:spLocks noGrp="1"/>
          </p:cNvSpPr>
          <p:nvPr>
            <p:ph type="dt" sz="half" idx="10"/>
          </p:nvPr>
        </p:nvSpPr>
        <p:spPr/>
        <p:txBody>
          <a:bodyPr/>
          <a:lstStyle/>
          <a:p>
            <a:pPr>
              <a:defRPr/>
            </a:pPr>
            <a:r>
              <a:rPr lang="en-US"/>
              <a:t>05/10/2024</a:t>
            </a:r>
          </a:p>
        </p:txBody>
      </p:sp>
      <p:sp>
        <p:nvSpPr>
          <p:cNvPr id="5" name="Slide Number Placeholder 4">
            <a:extLst>
              <a:ext uri="{FF2B5EF4-FFF2-40B4-BE49-F238E27FC236}">
                <a16:creationId xmlns:a16="http://schemas.microsoft.com/office/drawing/2014/main" id="{C4C58C91-D224-EED2-91BB-D941845502F3}"/>
              </a:ext>
            </a:extLst>
          </p:cNvPr>
          <p:cNvSpPr>
            <a:spLocks noGrp="1"/>
          </p:cNvSpPr>
          <p:nvPr>
            <p:ph type="sldNum" sz="quarter" idx="12"/>
          </p:nvPr>
        </p:nvSpPr>
        <p:spPr/>
        <p:txBody>
          <a:bodyPr/>
          <a:lstStyle/>
          <a:p>
            <a:pPr>
              <a:defRPr/>
            </a:pPr>
            <a:fld id="{666F6DD0-6B70-D447-A3E8-CD6516C88934}" type="slidenum">
              <a:rPr lang="en-US" smtClean="0"/>
              <a:pPr>
                <a:defRPr/>
              </a:pPr>
              <a:t>34</a:t>
            </a:fld>
            <a:endParaRPr lang="en-US"/>
          </a:p>
        </p:txBody>
      </p:sp>
      <p:sp>
        <p:nvSpPr>
          <p:cNvPr id="24" name="Footer Placeholder 23">
            <a:extLst>
              <a:ext uri="{FF2B5EF4-FFF2-40B4-BE49-F238E27FC236}">
                <a16:creationId xmlns:a16="http://schemas.microsoft.com/office/drawing/2014/main" id="{08A91835-EEB7-4E4A-A33D-8FF13202F992}"/>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1504157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837007-20D1-CD44-8A8F-23154EAF0223}"/>
              </a:ext>
            </a:extLst>
          </p:cNvPr>
          <p:cNvSpPr txBox="1">
            <a:spLocks noGrp="1"/>
          </p:cNvSpPr>
          <p:nvPr>
            <p:ph type="title"/>
          </p:nvPr>
        </p:nvSpPr>
        <p:spPr>
          <a:xfrm>
            <a:off x="119063" y="323790"/>
            <a:ext cx="8750985" cy="400110"/>
          </a:xfrm>
          <a:prstGeom prst="rect">
            <a:avLst/>
          </a:prstGeom>
          <a:noFill/>
        </p:spPr>
        <p:txBody>
          <a:bodyPr wrap="none" rtlCol="0">
            <a:spAutoFit/>
          </a:bodyPr>
          <a:lstStyle/>
          <a:p>
            <a:r>
              <a:rPr lang="en-US" sz="2600" b="0" dirty="0"/>
              <a:t>EWPT and Higgs Pair Production: Higgs Trilinear Coupling </a:t>
            </a:r>
          </a:p>
        </p:txBody>
      </p:sp>
      <p:sp>
        <p:nvSpPr>
          <p:cNvPr id="9" name="TextBox 8">
            <a:extLst>
              <a:ext uri="{FF2B5EF4-FFF2-40B4-BE49-F238E27FC236}">
                <a16:creationId xmlns:a16="http://schemas.microsoft.com/office/drawing/2014/main" id="{446DA82C-8A57-244B-A366-E8C81A368063}"/>
              </a:ext>
            </a:extLst>
          </p:cNvPr>
          <p:cNvSpPr txBox="1"/>
          <p:nvPr/>
        </p:nvSpPr>
        <p:spPr>
          <a:xfrm>
            <a:off x="165970" y="827251"/>
            <a:ext cx="4847802" cy="369332"/>
          </a:xfrm>
          <a:prstGeom prst="rect">
            <a:avLst/>
          </a:prstGeom>
          <a:noFill/>
        </p:spPr>
        <p:txBody>
          <a:bodyPr wrap="none" rtlCol="0">
            <a:spAutoFit/>
          </a:bodyPr>
          <a:lstStyle/>
          <a:p>
            <a:r>
              <a:rPr lang="en-US" sz="1800" dirty="0">
                <a:latin typeface="Helvetica" pitchFamily="2" charset="0"/>
              </a:rPr>
              <a:t>Z</a:t>
            </a:r>
            <a:r>
              <a:rPr lang="en-US" sz="1800" baseline="-25000" dirty="0">
                <a:latin typeface="Helvetica" pitchFamily="2" charset="0"/>
              </a:rPr>
              <a:t>2</a:t>
            </a:r>
            <a:r>
              <a:rPr lang="en-US" sz="1800" dirty="0">
                <a:latin typeface="Helvetica" pitchFamily="2" charset="0"/>
              </a:rPr>
              <a:t> spontaneous Symmetry Breaking Scenario</a:t>
            </a:r>
          </a:p>
        </p:txBody>
      </p:sp>
      <p:sp>
        <p:nvSpPr>
          <p:cNvPr id="10" name="TextBox 9">
            <a:extLst>
              <a:ext uri="{FF2B5EF4-FFF2-40B4-BE49-F238E27FC236}">
                <a16:creationId xmlns:a16="http://schemas.microsoft.com/office/drawing/2014/main" id="{1F89F769-9FE8-4944-B0A2-A1A7031CE2D8}"/>
              </a:ext>
            </a:extLst>
          </p:cNvPr>
          <p:cNvSpPr txBox="1"/>
          <p:nvPr/>
        </p:nvSpPr>
        <p:spPr>
          <a:xfrm>
            <a:off x="7166719" y="874241"/>
            <a:ext cx="1854634" cy="246221"/>
          </a:xfrm>
          <a:prstGeom prst="rect">
            <a:avLst/>
          </a:prstGeom>
          <a:noFill/>
        </p:spPr>
        <p:txBody>
          <a:bodyPr wrap="square" rtlCol="0">
            <a:spAutoFit/>
          </a:bodyPr>
          <a:lstStyle/>
          <a:p>
            <a:r>
              <a:rPr lang="en-US" sz="1000" dirty="0">
                <a:solidFill>
                  <a:schemeClr val="tx1">
                    <a:lumMod val="75000"/>
                  </a:schemeClr>
                </a:solidFill>
              </a:rPr>
              <a:t>M.C, Z. Liu, Y. Wang, ‘19</a:t>
            </a:r>
          </a:p>
        </p:txBody>
      </p:sp>
      <p:pic>
        <p:nvPicPr>
          <p:cNvPr id="11" name="Picture 10">
            <a:extLst>
              <a:ext uri="{FF2B5EF4-FFF2-40B4-BE49-F238E27FC236}">
                <a16:creationId xmlns:a16="http://schemas.microsoft.com/office/drawing/2014/main" id="{66422D46-878A-0B46-80C6-D9F889F860EE}"/>
              </a:ext>
            </a:extLst>
          </p:cNvPr>
          <p:cNvPicPr>
            <a:picLocks noChangeAspect="1"/>
          </p:cNvPicPr>
          <p:nvPr/>
        </p:nvPicPr>
        <p:blipFill>
          <a:blip r:embed="rId3"/>
          <a:stretch>
            <a:fillRect/>
          </a:stretch>
        </p:blipFill>
        <p:spPr>
          <a:xfrm>
            <a:off x="5680001" y="1242137"/>
            <a:ext cx="3332990" cy="3064200"/>
          </a:xfrm>
          <a:prstGeom prst="rect">
            <a:avLst/>
          </a:prstGeom>
        </p:spPr>
      </p:pic>
      <p:pic>
        <p:nvPicPr>
          <p:cNvPr id="12" name="Picture 11">
            <a:extLst>
              <a:ext uri="{FF2B5EF4-FFF2-40B4-BE49-F238E27FC236}">
                <a16:creationId xmlns:a16="http://schemas.microsoft.com/office/drawing/2014/main" id="{0FBFDAE3-5A04-6E49-ABB3-C9BCFD64EFDE}"/>
              </a:ext>
            </a:extLst>
          </p:cNvPr>
          <p:cNvPicPr>
            <a:picLocks noChangeAspect="1"/>
          </p:cNvPicPr>
          <p:nvPr/>
        </p:nvPicPr>
        <p:blipFill rotWithShape="1">
          <a:blip r:embed="rId4"/>
          <a:srcRect t="7492" r="50974"/>
          <a:stretch/>
        </p:blipFill>
        <p:spPr>
          <a:xfrm>
            <a:off x="252586" y="1460225"/>
            <a:ext cx="3176158" cy="3064200"/>
          </a:xfrm>
          <a:prstGeom prst="rect">
            <a:avLst/>
          </a:prstGeom>
        </p:spPr>
      </p:pic>
      <p:pic>
        <p:nvPicPr>
          <p:cNvPr id="19" name="Picture 18">
            <a:extLst>
              <a:ext uri="{FF2B5EF4-FFF2-40B4-BE49-F238E27FC236}">
                <a16:creationId xmlns:a16="http://schemas.microsoft.com/office/drawing/2014/main" id="{393C5DEB-98E7-024C-8AA8-F5E85707ADC9}"/>
              </a:ext>
            </a:extLst>
          </p:cNvPr>
          <p:cNvPicPr>
            <a:picLocks noChangeAspect="1"/>
          </p:cNvPicPr>
          <p:nvPr/>
        </p:nvPicPr>
        <p:blipFill>
          <a:blip r:embed="rId5"/>
          <a:stretch>
            <a:fillRect/>
          </a:stretch>
        </p:blipFill>
        <p:spPr>
          <a:xfrm>
            <a:off x="4696986" y="1532580"/>
            <a:ext cx="1117600" cy="508000"/>
          </a:xfrm>
          <a:prstGeom prst="rect">
            <a:avLst/>
          </a:prstGeom>
        </p:spPr>
      </p:pic>
      <p:pic>
        <p:nvPicPr>
          <p:cNvPr id="22" name="Picture 21">
            <a:extLst>
              <a:ext uri="{FF2B5EF4-FFF2-40B4-BE49-F238E27FC236}">
                <a16:creationId xmlns:a16="http://schemas.microsoft.com/office/drawing/2014/main" id="{B58C4960-EEA2-C842-9F07-E39EF608FD52}"/>
              </a:ext>
            </a:extLst>
          </p:cNvPr>
          <p:cNvPicPr>
            <a:picLocks noChangeAspect="1"/>
          </p:cNvPicPr>
          <p:nvPr/>
        </p:nvPicPr>
        <p:blipFill>
          <a:blip r:embed="rId6"/>
          <a:stretch>
            <a:fillRect/>
          </a:stretch>
        </p:blipFill>
        <p:spPr>
          <a:xfrm>
            <a:off x="4553065" y="4838320"/>
            <a:ext cx="4179483" cy="1009384"/>
          </a:xfrm>
          <a:prstGeom prst="rect">
            <a:avLst/>
          </a:prstGeom>
        </p:spPr>
      </p:pic>
      <p:sp>
        <p:nvSpPr>
          <p:cNvPr id="2" name="Date Placeholder 1">
            <a:extLst>
              <a:ext uri="{FF2B5EF4-FFF2-40B4-BE49-F238E27FC236}">
                <a16:creationId xmlns:a16="http://schemas.microsoft.com/office/drawing/2014/main" id="{A5C7B151-C543-D842-A481-1D5D7D5F6262}"/>
              </a:ext>
            </a:extLst>
          </p:cNvPr>
          <p:cNvSpPr>
            <a:spLocks noGrp="1"/>
          </p:cNvSpPr>
          <p:nvPr>
            <p:ph type="dt" sz="half" idx="10"/>
          </p:nvPr>
        </p:nvSpPr>
        <p:spPr/>
        <p:txBody>
          <a:bodyPr/>
          <a:lstStyle/>
          <a:p>
            <a:pPr>
              <a:defRPr/>
            </a:pPr>
            <a:r>
              <a:rPr lang="en-US"/>
              <a:t>05/10/2024</a:t>
            </a:r>
          </a:p>
        </p:txBody>
      </p:sp>
      <p:grpSp>
        <p:nvGrpSpPr>
          <p:cNvPr id="6" name="Group 5">
            <a:extLst>
              <a:ext uri="{FF2B5EF4-FFF2-40B4-BE49-F238E27FC236}">
                <a16:creationId xmlns:a16="http://schemas.microsoft.com/office/drawing/2014/main" id="{0672FD6D-680A-D04D-9F33-B9049844DFCB}"/>
              </a:ext>
            </a:extLst>
          </p:cNvPr>
          <p:cNvGrpSpPr/>
          <p:nvPr/>
        </p:nvGrpSpPr>
        <p:grpSpPr>
          <a:xfrm>
            <a:off x="478222" y="5112209"/>
            <a:ext cx="3412384" cy="475759"/>
            <a:chOff x="75437" y="4142268"/>
            <a:chExt cx="2162029" cy="401142"/>
          </a:xfrm>
        </p:grpSpPr>
        <p:pic>
          <p:nvPicPr>
            <p:cNvPr id="25" name="Picture 24">
              <a:extLst>
                <a:ext uri="{FF2B5EF4-FFF2-40B4-BE49-F238E27FC236}">
                  <a16:creationId xmlns:a16="http://schemas.microsoft.com/office/drawing/2014/main" id="{5CFB00A0-FF7E-DC47-AC2A-6A982BCF15A0}"/>
                </a:ext>
              </a:extLst>
            </p:cNvPr>
            <p:cNvPicPr>
              <a:picLocks noChangeAspect="1"/>
            </p:cNvPicPr>
            <p:nvPr/>
          </p:nvPicPr>
          <p:blipFill rotWithShape="1">
            <a:blip r:embed="rId7"/>
            <a:srcRect r="89177" b="49683"/>
            <a:stretch/>
          </p:blipFill>
          <p:spPr>
            <a:xfrm>
              <a:off x="75437" y="4142268"/>
              <a:ext cx="448545" cy="400110"/>
            </a:xfrm>
            <a:prstGeom prst="rect">
              <a:avLst/>
            </a:prstGeom>
          </p:spPr>
        </p:pic>
        <p:pic>
          <p:nvPicPr>
            <p:cNvPr id="21" name="Picture 20">
              <a:extLst>
                <a:ext uri="{FF2B5EF4-FFF2-40B4-BE49-F238E27FC236}">
                  <a16:creationId xmlns:a16="http://schemas.microsoft.com/office/drawing/2014/main" id="{0C9C6589-7ED4-FB4F-882D-3F37ED78BCEC}"/>
                </a:ext>
              </a:extLst>
            </p:cNvPr>
            <p:cNvPicPr>
              <a:picLocks noChangeAspect="1"/>
            </p:cNvPicPr>
            <p:nvPr/>
          </p:nvPicPr>
          <p:blipFill rotWithShape="1">
            <a:blip r:embed="rId7"/>
            <a:srcRect t="51758" r="49356"/>
            <a:stretch/>
          </p:blipFill>
          <p:spPr>
            <a:xfrm>
              <a:off x="138691" y="4159804"/>
              <a:ext cx="2098775" cy="383606"/>
            </a:xfrm>
            <a:prstGeom prst="rect">
              <a:avLst/>
            </a:prstGeom>
          </p:spPr>
        </p:pic>
      </p:grpSp>
      <p:sp>
        <p:nvSpPr>
          <p:cNvPr id="7" name="TextBox 6">
            <a:extLst>
              <a:ext uri="{FF2B5EF4-FFF2-40B4-BE49-F238E27FC236}">
                <a16:creationId xmlns:a16="http://schemas.microsoft.com/office/drawing/2014/main" id="{74D514B7-FABA-324D-ADBC-E1EB6FA301F1}"/>
              </a:ext>
            </a:extLst>
          </p:cNvPr>
          <p:cNvSpPr txBox="1"/>
          <p:nvPr/>
        </p:nvSpPr>
        <p:spPr>
          <a:xfrm>
            <a:off x="6997700" y="2040580"/>
            <a:ext cx="1563636" cy="646331"/>
          </a:xfrm>
          <a:prstGeom prst="rect">
            <a:avLst/>
          </a:prstGeom>
          <a:noFill/>
        </p:spPr>
        <p:txBody>
          <a:bodyPr wrap="square" rtlCol="0">
            <a:spAutoFit/>
          </a:bodyPr>
          <a:lstStyle/>
          <a:p>
            <a:pPr algn="ctr"/>
            <a:r>
              <a:rPr lang="en-US" sz="1200" dirty="0">
                <a:latin typeface="Helvetica" pitchFamily="2" charset="0"/>
              </a:rPr>
              <a:t>Beyond </a:t>
            </a:r>
          </a:p>
          <a:p>
            <a:pPr algn="ctr"/>
            <a:r>
              <a:rPr lang="en-US" sz="1200" dirty="0">
                <a:latin typeface="Helvetica" pitchFamily="2" charset="0"/>
              </a:rPr>
              <a:t>HL-LHC reach, needs FCC-</a:t>
            </a:r>
            <a:r>
              <a:rPr lang="en-US" sz="1200" dirty="0" err="1">
                <a:latin typeface="Helvetica" pitchFamily="2" charset="0"/>
              </a:rPr>
              <a:t>hh</a:t>
            </a:r>
            <a:endParaRPr lang="en-US" sz="1200" dirty="0">
              <a:latin typeface="Helvetica" pitchFamily="2" charset="0"/>
            </a:endParaRPr>
          </a:p>
        </p:txBody>
      </p:sp>
      <p:grpSp>
        <p:nvGrpSpPr>
          <p:cNvPr id="14" name="Group 13">
            <a:extLst>
              <a:ext uri="{FF2B5EF4-FFF2-40B4-BE49-F238E27FC236}">
                <a16:creationId xmlns:a16="http://schemas.microsoft.com/office/drawing/2014/main" id="{D3AD7392-6446-384E-A826-02B28DB37216}"/>
              </a:ext>
            </a:extLst>
          </p:cNvPr>
          <p:cNvGrpSpPr/>
          <p:nvPr/>
        </p:nvGrpSpPr>
        <p:grpSpPr>
          <a:xfrm>
            <a:off x="3609175" y="3065147"/>
            <a:ext cx="1925650" cy="830693"/>
            <a:chOff x="3415623" y="2038393"/>
            <a:chExt cx="1319828" cy="629134"/>
          </a:xfrm>
        </p:grpSpPr>
        <p:pic>
          <p:nvPicPr>
            <p:cNvPr id="30" name="Picture 29">
              <a:extLst>
                <a:ext uri="{FF2B5EF4-FFF2-40B4-BE49-F238E27FC236}">
                  <a16:creationId xmlns:a16="http://schemas.microsoft.com/office/drawing/2014/main" id="{DB09F818-E88D-884A-A48E-7017102D2B36}"/>
                </a:ext>
              </a:extLst>
            </p:cNvPr>
            <p:cNvPicPr>
              <a:picLocks noChangeAspect="1"/>
            </p:cNvPicPr>
            <p:nvPr/>
          </p:nvPicPr>
          <p:blipFill rotWithShape="1">
            <a:blip r:embed="rId8">
              <a:clrChange>
                <a:clrFrom>
                  <a:srgbClr val="FFFFFF"/>
                </a:clrFrom>
                <a:clrTo>
                  <a:srgbClr val="FFFFFF">
                    <a:alpha val="0"/>
                  </a:srgbClr>
                </a:clrTo>
              </a:clrChange>
            </a:blip>
            <a:srcRect r="68576"/>
            <a:stretch/>
          </p:blipFill>
          <p:spPr>
            <a:xfrm>
              <a:off x="3415623" y="2038393"/>
              <a:ext cx="1319828" cy="629134"/>
            </a:xfrm>
            <a:prstGeom prst="rect">
              <a:avLst/>
            </a:prstGeom>
            <a:solidFill>
              <a:schemeClr val="accent3">
                <a:lumMod val="20000"/>
                <a:lumOff val="80000"/>
              </a:schemeClr>
            </a:solidFill>
          </p:spPr>
        </p:pic>
        <p:sp>
          <p:nvSpPr>
            <p:cNvPr id="13" name="TextBox 12">
              <a:extLst>
                <a:ext uri="{FF2B5EF4-FFF2-40B4-BE49-F238E27FC236}">
                  <a16:creationId xmlns:a16="http://schemas.microsoft.com/office/drawing/2014/main" id="{FA7C60EC-AAE3-F046-89F0-B5ABC0A19960}"/>
                </a:ext>
              </a:extLst>
            </p:cNvPr>
            <p:cNvSpPr txBox="1"/>
            <p:nvPr/>
          </p:nvSpPr>
          <p:spPr>
            <a:xfrm>
              <a:off x="4096654" y="2352960"/>
              <a:ext cx="280846" cy="276999"/>
            </a:xfrm>
            <a:prstGeom prst="rect">
              <a:avLst/>
            </a:prstGeom>
            <a:noFill/>
          </p:spPr>
          <p:txBody>
            <a:bodyPr wrap="none" rtlCol="0">
              <a:spAutoFit/>
            </a:bodyPr>
            <a:lstStyle/>
            <a:p>
              <a:r>
                <a:rPr lang="en-US" sz="1200" dirty="0"/>
                <a:t>H</a:t>
              </a:r>
            </a:p>
          </p:txBody>
        </p:sp>
      </p:grpSp>
      <p:sp>
        <p:nvSpPr>
          <p:cNvPr id="3" name="TextBox 2">
            <a:extLst>
              <a:ext uri="{FF2B5EF4-FFF2-40B4-BE49-F238E27FC236}">
                <a16:creationId xmlns:a16="http://schemas.microsoft.com/office/drawing/2014/main" id="{18F13740-E141-7FAF-08CE-063259E61471}"/>
              </a:ext>
            </a:extLst>
          </p:cNvPr>
          <p:cNvSpPr txBox="1"/>
          <p:nvPr/>
        </p:nvSpPr>
        <p:spPr>
          <a:xfrm>
            <a:off x="1746243" y="638956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pic>
        <p:nvPicPr>
          <p:cNvPr id="15" name="Picture 14">
            <a:extLst>
              <a:ext uri="{FF2B5EF4-FFF2-40B4-BE49-F238E27FC236}">
                <a16:creationId xmlns:a16="http://schemas.microsoft.com/office/drawing/2014/main" id="{072E5A9E-77C7-37EB-D14A-BE5251628416}"/>
              </a:ext>
            </a:extLst>
          </p:cNvPr>
          <p:cNvPicPr>
            <a:picLocks noChangeAspect="1"/>
          </p:cNvPicPr>
          <p:nvPr/>
        </p:nvPicPr>
        <p:blipFill>
          <a:blip r:embed="rId9"/>
          <a:stretch>
            <a:fillRect/>
          </a:stretch>
        </p:blipFill>
        <p:spPr>
          <a:xfrm>
            <a:off x="213191" y="6276545"/>
            <a:ext cx="1542883" cy="455339"/>
          </a:xfrm>
          <a:prstGeom prst="rect">
            <a:avLst/>
          </a:prstGeom>
        </p:spPr>
      </p:pic>
      <p:sp>
        <p:nvSpPr>
          <p:cNvPr id="4" name="Slide Number Placeholder 3">
            <a:extLst>
              <a:ext uri="{FF2B5EF4-FFF2-40B4-BE49-F238E27FC236}">
                <a16:creationId xmlns:a16="http://schemas.microsoft.com/office/drawing/2014/main" id="{4685CE48-1C4A-36FC-D89B-ED20CC0479F4}"/>
              </a:ext>
            </a:extLst>
          </p:cNvPr>
          <p:cNvSpPr>
            <a:spLocks noGrp="1"/>
          </p:cNvSpPr>
          <p:nvPr>
            <p:ph type="sldNum" sz="quarter" idx="12"/>
          </p:nvPr>
        </p:nvSpPr>
        <p:spPr/>
        <p:txBody>
          <a:bodyPr/>
          <a:lstStyle/>
          <a:p>
            <a:pPr>
              <a:defRPr/>
            </a:pPr>
            <a:fld id="{666F6DD0-6B70-D447-A3E8-CD6516C88934}" type="slidenum">
              <a:rPr lang="en-US" smtClean="0"/>
              <a:pPr>
                <a:defRPr/>
              </a:pPr>
              <a:t>35</a:t>
            </a:fld>
            <a:endParaRPr lang="en-US"/>
          </a:p>
        </p:txBody>
      </p:sp>
      <p:sp>
        <p:nvSpPr>
          <p:cNvPr id="18" name="Footer Placeholder 17">
            <a:extLst>
              <a:ext uri="{FF2B5EF4-FFF2-40B4-BE49-F238E27FC236}">
                <a16:creationId xmlns:a16="http://schemas.microsoft.com/office/drawing/2014/main" id="{DDDFF425-80BD-8952-BF08-94888EE3E9BE}"/>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32417371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1D079A47-7D6B-004A-9ACC-298959138D17}"/>
              </a:ext>
            </a:extLst>
          </p:cNvPr>
          <p:cNvSpPr/>
          <p:nvPr/>
        </p:nvSpPr>
        <p:spPr>
          <a:xfrm>
            <a:off x="1686211" y="5532167"/>
            <a:ext cx="1285590" cy="523220"/>
          </a:xfrm>
          <a:prstGeom prst="rect">
            <a:avLst/>
          </a:prstGeom>
        </p:spPr>
        <p:txBody>
          <a:bodyPr wrap="square">
            <a:spAutoFit/>
          </a:bodyPr>
          <a:lstStyle/>
          <a:p>
            <a:r>
              <a:rPr lang="en-US" sz="1400" dirty="0">
                <a:solidFill>
                  <a:schemeClr val="bg2"/>
                </a:solidFill>
                <a:latin typeface="+mn-lt"/>
              </a:rPr>
              <a:t>Z</a:t>
            </a:r>
            <a:r>
              <a:rPr lang="en-US" sz="1400" baseline="-25000" dirty="0">
                <a:solidFill>
                  <a:schemeClr val="bg2"/>
                </a:solidFill>
                <a:latin typeface="+mn-lt"/>
              </a:rPr>
              <a:t>2 </a:t>
            </a:r>
            <a:r>
              <a:rPr lang="en-US" sz="1400" dirty="0">
                <a:solidFill>
                  <a:schemeClr val="bg2"/>
                </a:solidFill>
                <a:latin typeface="+mn-lt"/>
              </a:rPr>
              <a:t>and EW Restoration</a:t>
            </a:r>
          </a:p>
        </p:txBody>
      </p:sp>
      <p:sp>
        <p:nvSpPr>
          <p:cNvPr id="29" name="Rectangle 28">
            <a:extLst>
              <a:ext uri="{FF2B5EF4-FFF2-40B4-BE49-F238E27FC236}">
                <a16:creationId xmlns:a16="http://schemas.microsoft.com/office/drawing/2014/main" id="{0FC49D81-259A-324C-97F5-A07E5216C8EF}"/>
              </a:ext>
            </a:extLst>
          </p:cNvPr>
          <p:cNvSpPr/>
          <p:nvPr/>
        </p:nvSpPr>
        <p:spPr>
          <a:xfrm>
            <a:off x="4063902" y="5569554"/>
            <a:ext cx="1285590" cy="523220"/>
          </a:xfrm>
          <a:prstGeom prst="rect">
            <a:avLst/>
          </a:prstGeom>
        </p:spPr>
        <p:txBody>
          <a:bodyPr wrap="square">
            <a:spAutoFit/>
          </a:bodyPr>
          <a:lstStyle/>
          <a:p>
            <a:r>
              <a:rPr lang="en-US" sz="1400">
                <a:solidFill>
                  <a:schemeClr val="bg2"/>
                </a:solidFill>
                <a:latin typeface="+mn-lt"/>
              </a:rPr>
              <a:t>Z</a:t>
            </a:r>
            <a:r>
              <a:rPr lang="en-US" sz="1400" baseline="-25000">
                <a:solidFill>
                  <a:schemeClr val="bg2"/>
                </a:solidFill>
                <a:latin typeface="+mn-lt"/>
              </a:rPr>
              <a:t>2 </a:t>
            </a:r>
            <a:r>
              <a:rPr lang="en-US" sz="1400">
                <a:solidFill>
                  <a:schemeClr val="bg2"/>
                </a:solidFill>
                <a:latin typeface="+mn-lt"/>
              </a:rPr>
              <a:t>and EW NON- R</a:t>
            </a:r>
            <a:endParaRPr lang="en-US" sz="1400" dirty="0">
              <a:solidFill>
                <a:schemeClr val="bg2"/>
              </a:solidFill>
              <a:latin typeface="+mn-lt"/>
            </a:endParaRPr>
          </a:p>
        </p:txBody>
      </p:sp>
      <p:sp>
        <p:nvSpPr>
          <p:cNvPr id="4" name="TextBox 3">
            <a:extLst>
              <a:ext uri="{FF2B5EF4-FFF2-40B4-BE49-F238E27FC236}">
                <a16:creationId xmlns:a16="http://schemas.microsoft.com/office/drawing/2014/main" id="{A3447B4B-A823-4049-A5E9-2FFEDC620629}"/>
              </a:ext>
            </a:extLst>
          </p:cNvPr>
          <p:cNvSpPr txBox="1"/>
          <p:nvPr/>
        </p:nvSpPr>
        <p:spPr>
          <a:xfrm>
            <a:off x="223602" y="151385"/>
            <a:ext cx="5375061" cy="461665"/>
          </a:xfrm>
          <a:prstGeom prst="rect">
            <a:avLst/>
          </a:prstGeom>
          <a:noFill/>
        </p:spPr>
        <p:txBody>
          <a:bodyPr wrap="none" rtlCol="0">
            <a:spAutoFit/>
          </a:bodyPr>
          <a:lstStyle/>
          <a:p>
            <a:r>
              <a:rPr lang="en-US" u="sng" dirty="0">
                <a:latin typeface="Helvetica" pitchFamily="2" charset="0"/>
              </a:rPr>
              <a:t>Dark CPV: A new EW phase transition</a:t>
            </a:r>
          </a:p>
        </p:txBody>
      </p:sp>
      <p:sp>
        <p:nvSpPr>
          <p:cNvPr id="20" name="TextBox 19">
            <a:extLst>
              <a:ext uri="{FF2B5EF4-FFF2-40B4-BE49-F238E27FC236}">
                <a16:creationId xmlns:a16="http://schemas.microsoft.com/office/drawing/2014/main" id="{91E265BB-01E2-4E4F-9250-6A979B75C02C}"/>
              </a:ext>
            </a:extLst>
          </p:cNvPr>
          <p:cNvSpPr txBox="1"/>
          <p:nvPr/>
        </p:nvSpPr>
        <p:spPr>
          <a:xfrm>
            <a:off x="5028097" y="575099"/>
            <a:ext cx="4231797" cy="276999"/>
          </a:xfrm>
          <a:prstGeom prst="rect">
            <a:avLst/>
          </a:prstGeom>
          <a:noFill/>
        </p:spPr>
        <p:txBody>
          <a:bodyPr wrap="square">
            <a:spAutoFit/>
          </a:bodyPr>
          <a:lstStyle/>
          <a:p>
            <a:pPr algn="l"/>
            <a:r>
              <a:rPr lang="en-US" sz="1200" i="1" dirty="0">
                <a:solidFill>
                  <a:srgbClr val="000000"/>
                </a:solidFill>
                <a:effectLst/>
                <a:latin typeface="Helvetica" pitchFamily="2" charset="0"/>
              </a:rPr>
              <a:t>M.C., Y-Y. Li, T. </a:t>
            </a:r>
            <a:r>
              <a:rPr lang="en-US" sz="1200" i="1" dirty="0" err="1">
                <a:solidFill>
                  <a:srgbClr val="000000"/>
                </a:solidFill>
                <a:effectLst/>
                <a:latin typeface="Helvetica" pitchFamily="2" charset="0"/>
              </a:rPr>
              <a:t>Ou</a:t>
            </a:r>
            <a:r>
              <a:rPr lang="en-US" sz="1200" i="1" dirty="0">
                <a:solidFill>
                  <a:srgbClr val="000000"/>
                </a:solidFill>
                <a:effectLst/>
                <a:latin typeface="Helvetica" pitchFamily="2" charset="0"/>
              </a:rPr>
              <a:t> and Y. Wang</a:t>
            </a:r>
            <a:r>
              <a:rPr lang="en-US" sz="1200" i="1" dirty="0">
                <a:solidFill>
                  <a:srgbClr val="000000"/>
                </a:solidFill>
                <a:latin typeface="Helvetica" pitchFamily="2" charset="0"/>
              </a:rPr>
              <a:t>, </a:t>
            </a:r>
            <a:r>
              <a:rPr lang="en-US" sz="1200" b="0" i="1" dirty="0">
                <a:solidFill>
                  <a:srgbClr val="000000"/>
                </a:solidFill>
                <a:effectLst/>
                <a:latin typeface="Helvetica" pitchFamily="2" charset="0"/>
              </a:rPr>
              <a:t>JHEP 02 (2023) 139</a:t>
            </a:r>
            <a:r>
              <a:rPr lang="en-US" sz="1050" b="0" i="1" dirty="0">
                <a:effectLst/>
                <a:latin typeface="-apple-system"/>
              </a:rPr>
              <a:t> </a:t>
            </a:r>
            <a:endParaRPr lang="en-US" sz="1200" i="1" dirty="0">
              <a:solidFill>
                <a:schemeClr val="bg1">
                  <a:lumMod val="50000"/>
                </a:schemeClr>
              </a:solidFill>
              <a:effectLst/>
              <a:latin typeface="Helvetica" pitchFamily="2" charset="0"/>
            </a:endParaRPr>
          </a:p>
        </p:txBody>
      </p:sp>
      <p:sp>
        <p:nvSpPr>
          <p:cNvPr id="2" name="Date Placeholder 1">
            <a:extLst>
              <a:ext uri="{FF2B5EF4-FFF2-40B4-BE49-F238E27FC236}">
                <a16:creationId xmlns:a16="http://schemas.microsoft.com/office/drawing/2014/main" id="{CF4D8B01-C32F-FF47-8BBD-B52953B6A2A5}"/>
              </a:ext>
            </a:extLst>
          </p:cNvPr>
          <p:cNvSpPr>
            <a:spLocks noGrp="1"/>
          </p:cNvSpPr>
          <p:nvPr>
            <p:ph type="dt" sz="half" idx="10"/>
          </p:nvPr>
        </p:nvSpPr>
        <p:spPr/>
        <p:txBody>
          <a:bodyPr/>
          <a:lstStyle/>
          <a:p>
            <a:pPr>
              <a:defRPr/>
            </a:pPr>
            <a:r>
              <a:rPr lang="en-US"/>
              <a:t>05/10/2024</a:t>
            </a:r>
          </a:p>
        </p:txBody>
      </p:sp>
      <p:pic>
        <p:nvPicPr>
          <p:cNvPr id="15" name="Picture 14">
            <a:extLst>
              <a:ext uri="{FF2B5EF4-FFF2-40B4-BE49-F238E27FC236}">
                <a16:creationId xmlns:a16="http://schemas.microsoft.com/office/drawing/2014/main" id="{44C62A90-29CD-A8B4-551A-0AD543B074AF}"/>
              </a:ext>
            </a:extLst>
          </p:cNvPr>
          <p:cNvPicPr>
            <a:picLocks noChangeAspect="1"/>
          </p:cNvPicPr>
          <p:nvPr/>
        </p:nvPicPr>
        <p:blipFill>
          <a:blip r:embed="rId3"/>
          <a:stretch>
            <a:fillRect/>
          </a:stretch>
        </p:blipFill>
        <p:spPr>
          <a:xfrm>
            <a:off x="286483" y="998119"/>
            <a:ext cx="5070326" cy="301383"/>
          </a:xfrm>
          <a:prstGeom prst="rect">
            <a:avLst/>
          </a:prstGeom>
        </p:spPr>
      </p:pic>
      <p:pic>
        <p:nvPicPr>
          <p:cNvPr id="18" name="Picture 17">
            <a:extLst>
              <a:ext uri="{FF2B5EF4-FFF2-40B4-BE49-F238E27FC236}">
                <a16:creationId xmlns:a16="http://schemas.microsoft.com/office/drawing/2014/main" id="{BA9130B4-EA5C-B50B-D055-4D420E852B90}"/>
              </a:ext>
            </a:extLst>
          </p:cNvPr>
          <p:cNvPicPr>
            <a:picLocks noChangeAspect="1"/>
          </p:cNvPicPr>
          <p:nvPr/>
        </p:nvPicPr>
        <p:blipFill>
          <a:blip r:embed="rId4"/>
          <a:stretch>
            <a:fillRect/>
          </a:stretch>
        </p:blipFill>
        <p:spPr>
          <a:xfrm>
            <a:off x="5849096" y="937924"/>
            <a:ext cx="3103423" cy="535073"/>
          </a:xfrm>
          <a:prstGeom prst="rect">
            <a:avLst/>
          </a:prstGeom>
        </p:spPr>
      </p:pic>
      <p:grpSp>
        <p:nvGrpSpPr>
          <p:cNvPr id="3" name="Group 2">
            <a:extLst>
              <a:ext uri="{FF2B5EF4-FFF2-40B4-BE49-F238E27FC236}">
                <a16:creationId xmlns:a16="http://schemas.microsoft.com/office/drawing/2014/main" id="{3B587B18-BEC0-14F6-3E79-68EB6B3BDE8C}"/>
              </a:ext>
            </a:extLst>
          </p:cNvPr>
          <p:cNvGrpSpPr/>
          <p:nvPr/>
        </p:nvGrpSpPr>
        <p:grpSpPr>
          <a:xfrm>
            <a:off x="178163" y="1431346"/>
            <a:ext cx="6072143" cy="352407"/>
            <a:chOff x="110942" y="1538673"/>
            <a:chExt cx="6072143" cy="352407"/>
          </a:xfrm>
        </p:grpSpPr>
        <p:grpSp>
          <p:nvGrpSpPr>
            <p:cNvPr id="12" name="Group 11">
              <a:extLst>
                <a:ext uri="{FF2B5EF4-FFF2-40B4-BE49-F238E27FC236}">
                  <a16:creationId xmlns:a16="http://schemas.microsoft.com/office/drawing/2014/main" id="{5B11535F-15B4-DB43-A443-6CFA2C084F2D}"/>
                </a:ext>
              </a:extLst>
            </p:cNvPr>
            <p:cNvGrpSpPr/>
            <p:nvPr/>
          </p:nvGrpSpPr>
          <p:grpSpPr>
            <a:xfrm>
              <a:off x="110942" y="1539501"/>
              <a:ext cx="6072143" cy="351579"/>
              <a:chOff x="238012" y="5790945"/>
              <a:chExt cx="6072143" cy="351579"/>
            </a:xfrm>
          </p:grpSpPr>
          <p:sp>
            <p:nvSpPr>
              <p:cNvPr id="7" name="TextBox 6">
                <a:extLst>
                  <a:ext uri="{FF2B5EF4-FFF2-40B4-BE49-F238E27FC236}">
                    <a16:creationId xmlns:a16="http://schemas.microsoft.com/office/drawing/2014/main" id="{3ADACEBF-B6D2-5F48-A994-78FE811C9FE4}"/>
                  </a:ext>
                </a:extLst>
              </p:cNvPr>
              <p:cNvSpPr txBox="1"/>
              <p:nvPr/>
            </p:nvSpPr>
            <p:spPr>
              <a:xfrm>
                <a:off x="238012" y="5790945"/>
                <a:ext cx="6072143" cy="338554"/>
              </a:xfrm>
              <a:prstGeom prst="rect">
                <a:avLst/>
              </a:prstGeom>
              <a:noFill/>
            </p:spPr>
            <p:txBody>
              <a:bodyPr wrap="square" rtlCol="0">
                <a:spAutoFit/>
              </a:bodyPr>
              <a:lstStyle/>
              <a:p>
                <a:r>
                  <a:rPr lang="en-US" sz="1600" dirty="0">
                    <a:latin typeface="Helvetica" pitchFamily="2" charset="0"/>
                  </a:rPr>
                  <a:t>Need at least                         to avoid CPV being redefined away.</a:t>
                </a:r>
                <a:endParaRPr lang="en-US" sz="1600" dirty="0"/>
              </a:p>
            </p:txBody>
          </p:sp>
          <p:pic>
            <p:nvPicPr>
              <p:cNvPr id="9" name="Picture 8">
                <a:extLst>
                  <a:ext uri="{FF2B5EF4-FFF2-40B4-BE49-F238E27FC236}">
                    <a16:creationId xmlns:a16="http://schemas.microsoft.com/office/drawing/2014/main" id="{94C19AB9-6881-3146-8FDB-F5175C2F9452}"/>
                  </a:ext>
                </a:extLst>
              </p:cNvPr>
              <p:cNvPicPr>
                <a:picLocks noChangeAspect="1"/>
              </p:cNvPicPr>
              <p:nvPr/>
            </p:nvPicPr>
            <p:blipFill>
              <a:blip r:embed="rId5"/>
              <a:stretch>
                <a:fillRect/>
              </a:stretch>
            </p:blipFill>
            <p:spPr>
              <a:xfrm>
                <a:off x="1569251" y="5838405"/>
                <a:ext cx="840799" cy="304119"/>
              </a:xfrm>
              <a:prstGeom prst="rect">
                <a:avLst/>
              </a:prstGeom>
            </p:spPr>
          </p:pic>
        </p:grpSp>
        <p:pic>
          <p:nvPicPr>
            <p:cNvPr id="31" name="Picture 30">
              <a:extLst>
                <a:ext uri="{FF2B5EF4-FFF2-40B4-BE49-F238E27FC236}">
                  <a16:creationId xmlns:a16="http://schemas.microsoft.com/office/drawing/2014/main" id="{4F96CFBB-3AB5-90DF-6175-9EBB744AF6AC}"/>
                </a:ext>
              </a:extLst>
            </p:cNvPr>
            <p:cNvPicPr>
              <a:picLocks noChangeAspect="1"/>
            </p:cNvPicPr>
            <p:nvPr/>
          </p:nvPicPr>
          <p:blipFill>
            <a:blip r:embed="rId6"/>
            <a:stretch>
              <a:fillRect/>
            </a:stretch>
          </p:blipFill>
          <p:spPr>
            <a:xfrm>
              <a:off x="2244113" y="1538673"/>
              <a:ext cx="577533" cy="338554"/>
            </a:xfrm>
            <a:prstGeom prst="rect">
              <a:avLst/>
            </a:prstGeom>
          </p:spPr>
        </p:pic>
      </p:grpSp>
      <p:grpSp>
        <p:nvGrpSpPr>
          <p:cNvPr id="37" name="Group 36">
            <a:extLst>
              <a:ext uri="{FF2B5EF4-FFF2-40B4-BE49-F238E27FC236}">
                <a16:creationId xmlns:a16="http://schemas.microsoft.com/office/drawing/2014/main" id="{B1A81BA5-5D20-669C-C7FC-20044A0F134C}"/>
              </a:ext>
            </a:extLst>
          </p:cNvPr>
          <p:cNvGrpSpPr/>
          <p:nvPr/>
        </p:nvGrpSpPr>
        <p:grpSpPr>
          <a:xfrm>
            <a:off x="1723599" y="1920807"/>
            <a:ext cx="7251309" cy="430901"/>
            <a:chOff x="455776" y="2415870"/>
            <a:chExt cx="8232448" cy="485099"/>
          </a:xfrm>
        </p:grpSpPr>
        <p:pic>
          <p:nvPicPr>
            <p:cNvPr id="34" name="Picture 33">
              <a:extLst>
                <a:ext uri="{FF2B5EF4-FFF2-40B4-BE49-F238E27FC236}">
                  <a16:creationId xmlns:a16="http://schemas.microsoft.com/office/drawing/2014/main" id="{EB6AB58B-D42C-BD53-4C98-D484CD0A256C}"/>
                </a:ext>
              </a:extLst>
            </p:cNvPr>
            <p:cNvPicPr>
              <a:picLocks noChangeAspect="1"/>
            </p:cNvPicPr>
            <p:nvPr/>
          </p:nvPicPr>
          <p:blipFill>
            <a:blip r:embed="rId7"/>
            <a:stretch>
              <a:fillRect/>
            </a:stretch>
          </p:blipFill>
          <p:spPr>
            <a:xfrm>
              <a:off x="455776" y="2432806"/>
              <a:ext cx="4250921" cy="468163"/>
            </a:xfrm>
            <a:prstGeom prst="rect">
              <a:avLst/>
            </a:prstGeom>
          </p:spPr>
        </p:pic>
        <p:pic>
          <p:nvPicPr>
            <p:cNvPr id="35" name="Picture 34">
              <a:extLst>
                <a:ext uri="{FF2B5EF4-FFF2-40B4-BE49-F238E27FC236}">
                  <a16:creationId xmlns:a16="http://schemas.microsoft.com/office/drawing/2014/main" id="{A3C50C67-43AB-2331-858C-D8D618CBF092}"/>
                </a:ext>
              </a:extLst>
            </p:cNvPr>
            <p:cNvPicPr>
              <a:picLocks noChangeAspect="1"/>
            </p:cNvPicPr>
            <p:nvPr/>
          </p:nvPicPr>
          <p:blipFill>
            <a:blip r:embed="rId8"/>
            <a:stretch>
              <a:fillRect/>
            </a:stretch>
          </p:blipFill>
          <p:spPr>
            <a:xfrm>
              <a:off x="4530937" y="2415870"/>
              <a:ext cx="4157287" cy="468163"/>
            </a:xfrm>
            <a:prstGeom prst="rect">
              <a:avLst/>
            </a:prstGeom>
          </p:spPr>
        </p:pic>
      </p:grpSp>
      <p:pic>
        <p:nvPicPr>
          <p:cNvPr id="38" name="Picture 37">
            <a:extLst>
              <a:ext uri="{FF2B5EF4-FFF2-40B4-BE49-F238E27FC236}">
                <a16:creationId xmlns:a16="http://schemas.microsoft.com/office/drawing/2014/main" id="{81791335-93C6-C78F-B25D-93CFFD8C1E58}"/>
              </a:ext>
            </a:extLst>
          </p:cNvPr>
          <p:cNvPicPr>
            <a:picLocks noChangeAspect="1"/>
          </p:cNvPicPr>
          <p:nvPr/>
        </p:nvPicPr>
        <p:blipFill>
          <a:blip r:embed="rId9"/>
          <a:stretch>
            <a:fillRect/>
          </a:stretch>
        </p:blipFill>
        <p:spPr>
          <a:xfrm>
            <a:off x="789815" y="2584301"/>
            <a:ext cx="1489926" cy="255846"/>
          </a:xfrm>
          <a:prstGeom prst="rect">
            <a:avLst/>
          </a:prstGeom>
        </p:spPr>
      </p:pic>
      <p:sp>
        <p:nvSpPr>
          <p:cNvPr id="39" name="TextBox 38">
            <a:extLst>
              <a:ext uri="{FF2B5EF4-FFF2-40B4-BE49-F238E27FC236}">
                <a16:creationId xmlns:a16="http://schemas.microsoft.com/office/drawing/2014/main" id="{60C667F7-403C-5A70-B845-6039BEE1AABA}"/>
              </a:ext>
            </a:extLst>
          </p:cNvPr>
          <p:cNvSpPr txBox="1"/>
          <p:nvPr/>
        </p:nvSpPr>
        <p:spPr>
          <a:xfrm>
            <a:off x="178163" y="2558372"/>
            <a:ext cx="548548" cy="338554"/>
          </a:xfrm>
          <a:prstGeom prst="rect">
            <a:avLst/>
          </a:prstGeom>
          <a:noFill/>
        </p:spPr>
        <p:txBody>
          <a:bodyPr wrap="none" rtlCol="0">
            <a:spAutoFit/>
          </a:bodyPr>
          <a:lstStyle/>
          <a:p>
            <a:r>
              <a:rPr lang="en-US" sz="1600" dirty="0">
                <a:latin typeface="Helvetica" pitchFamily="2" charset="0"/>
              </a:rPr>
              <a:t>with</a:t>
            </a:r>
          </a:p>
        </p:txBody>
      </p:sp>
      <p:sp>
        <p:nvSpPr>
          <p:cNvPr id="40" name="TextBox 39">
            <a:extLst>
              <a:ext uri="{FF2B5EF4-FFF2-40B4-BE49-F238E27FC236}">
                <a16:creationId xmlns:a16="http://schemas.microsoft.com/office/drawing/2014/main" id="{5F136F8A-99DE-5689-2842-9BB6A8D735B8}"/>
              </a:ext>
            </a:extLst>
          </p:cNvPr>
          <p:cNvSpPr txBox="1"/>
          <p:nvPr/>
        </p:nvSpPr>
        <p:spPr>
          <a:xfrm>
            <a:off x="2326860" y="2564971"/>
            <a:ext cx="526106" cy="338554"/>
          </a:xfrm>
          <a:prstGeom prst="rect">
            <a:avLst/>
          </a:prstGeom>
          <a:noFill/>
        </p:spPr>
        <p:txBody>
          <a:bodyPr wrap="none" rtlCol="0">
            <a:spAutoFit/>
          </a:bodyPr>
          <a:lstStyle/>
          <a:p>
            <a:r>
              <a:rPr lang="en-US" sz="1600" dirty="0">
                <a:latin typeface="Helvetica" pitchFamily="2" charset="0"/>
              </a:rPr>
              <a:t>and</a:t>
            </a:r>
          </a:p>
        </p:txBody>
      </p:sp>
      <p:pic>
        <p:nvPicPr>
          <p:cNvPr id="41" name="Picture 40">
            <a:extLst>
              <a:ext uri="{FF2B5EF4-FFF2-40B4-BE49-F238E27FC236}">
                <a16:creationId xmlns:a16="http://schemas.microsoft.com/office/drawing/2014/main" id="{4589C181-3CDE-A78F-9F35-437090691A34}"/>
              </a:ext>
            </a:extLst>
          </p:cNvPr>
          <p:cNvPicPr>
            <a:picLocks noChangeAspect="1"/>
          </p:cNvPicPr>
          <p:nvPr/>
        </p:nvPicPr>
        <p:blipFill>
          <a:blip r:embed="rId10"/>
          <a:stretch>
            <a:fillRect/>
          </a:stretch>
        </p:blipFill>
        <p:spPr>
          <a:xfrm>
            <a:off x="2914243" y="2617538"/>
            <a:ext cx="1437453" cy="234367"/>
          </a:xfrm>
          <a:prstGeom prst="rect">
            <a:avLst/>
          </a:prstGeom>
        </p:spPr>
      </p:pic>
      <p:sp>
        <p:nvSpPr>
          <p:cNvPr id="43" name="TextBox 42">
            <a:extLst>
              <a:ext uri="{FF2B5EF4-FFF2-40B4-BE49-F238E27FC236}">
                <a16:creationId xmlns:a16="http://schemas.microsoft.com/office/drawing/2014/main" id="{8377736F-1C3F-CCD6-4AF8-18F61D1080DC}"/>
              </a:ext>
            </a:extLst>
          </p:cNvPr>
          <p:cNvSpPr txBox="1"/>
          <p:nvPr/>
        </p:nvSpPr>
        <p:spPr>
          <a:xfrm>
            <a:off x="4495265" y="2435262"/>
            <a:ext cx="4339387" cy="584775"/>
          </a:xfrm>
          <a:prstGeom prst="rect">
            <a:avLst/>
          </a:prstGeom>
          <a:noFill/>
        </p:spPr>
        <p:txBody>
          <a:bodyPr wrap="square" rtlCol="0">
            <a:spAutoFit/>
          </a:bodyPr>
          <a:lstStyle/>
          <a:p>
            <a:r>
              <a:rPr lang="en-US" sz="1600" dirty="0">
                <a:latin typeface="Helvetica" pitchFamily="2" charset="0"/>
              </a:rPr>
              <a:t>a stationary point in the </a:t>
            </a:r>
            <a:r>
              <a:rPr lang="en-US" sz="1600" b="1" i="1" dirty="0">
                <a:latin typeface="Helvetica" pitchFamily="2" charset="0"/>
              </a:rPr>
              <a:t>a</a:t>
            </a:r>
            <a:r>
              <a:rPr lang="en-US" sz="1600" dirty="0">
                <a:latin typeface="Helvetica" pitchFamily="2" charset="0"/>
              </a:rPr>
              <a:t> direction at T=0 that facilitates a strong 1</a:t>
            </a:r>
            <a:r>
              <a:rPr lang="en-US" sz="1600" baseline="30000" dirty="0">
                <a:latin typeface="Helvetica" pitchFamily="2" charset="0"/>
              </a:rPr>
              <a:t>st</a:t>
            </a:r>
            <a:r>
              <a:rPr lang="en-US" sz="1600" dirty="0">
                <a:latin typeface="Helvetica" pitchFamily="2" charset="0"/>
              </a:rPr>
              <a:t> order EWPT </a:t>
            </a:r>
          </a:p>
        </p:txBody>
      </p:sp>
      <p:sp>
        <p:nvSpPr>
          <p:cNvPr id="44" name="TextBox 43">
            <a:extLst>
              <a:ext uri="{FF2B5EF4-FFF2-40B4-BE49-F238E27FC236}">
                <a16:creationId xmlns:a16="http://schemas.microsoft.com/office/drawing/2014/main" id="{09C54B05-0C05-3A8D-79A8-6022F0AA9365}"/>
              </a:ext>
            </a:extLst>
          </p:cNvPr>
          <p:cNvSpPr txBox="1"/>
          <p:nvPr/>
        </p:nvSpPr>
        <p:spPr>
          <a:xfrm>
            <a:off x="143472" y="3066970"/>
            <a:ext cx="8937036" cy="1815882"/>
          </a:xfrm>
          <a:prstGeom prst="rect">
            <a:avLst/>
          </a:prstGeom>
          <a:noFill/>
        </p:spPr>
        <p:txBody>
          <a:bodyPr wrap="square" rtlCol="0">
            <a:spAutoFit/>
          </a:bodyPr>
          <a:lstStyle/>
          <a:p>
            <a:pPr marL="285750" indent="-285750">
              <a:spcBef>
                <a:spcPts val="600"/>
              </a:spcBef>
              <a:buFontTx/>
              <a:buChar char="-"/>
            </a:pPr>
            <a:r>
              <a:rPr lang="en-US" sz="1700" dirty="0">
                <a:solidFill>
                  <a:srgbClr val="BD1F24"/>
                </a:solidFill>
                <a:latin typeface="Helvetica" pitchFamily="2" charset="0"/>
              </a:rPr>
              <a:t>Full one-loop potential: V</a:t>
            </a:r>
            <a:r>
              <a:rPr lang="en-US" sz="1700" baseline="-25000" dirty="0">
                <a:solidFill>
                  <a:srgbClr val="BD1F24"/>
                </a:solidFill>
                <a:latin typeface="Helvetica" pitchFamily="2" charset="0"/>
              </a:rPr>
              <a:t>0</a:t>
            </a:r>
            <a:r>
              <a:rPr lang="en-US" sz="1700" dirty="0">
                <a:solidFill>
                  <a:srgbClr val="BD1F24"/>
                </a:solidFill>
                <a:latin typeface="Helvetica" pitchFamily="2" charset="0"/>
              </a:rPr>
              <a:t> +V</a:t>
            </a:r>
            <a:r>
              <a:rPr lang="en-US" sz="1700" baseline="-25000" dirty="0">
                <a:solidFill>
                  <a:srgbClr val="BD1F24"/>
                </a:solidFill>
                <a:latin typeface="Helvetica" pitchFamily="2" charset="0"/>
              </a:rPr>
              <a:t>CW  </a:t>
            </a:r>
            <a:r>
              <a:rPr lang="en-US" sz="1700" dirty="0">
                <a:solidFill>
                  <a:srgbClr val="BD1F24"/>
                </a:solidFill>
                <a:latin typeface="Helvetica" pitchFamily="2" charset="0"/>
              </a:rPr>
              <a:t>+ V</a:t>
            </a:r>
            <a:r>
              <a:rPr lang="en-US" sz="1700" baseline="-25000" dirty="0">
                <a:solidFill>
                  <a:srgbClr val="BD1F24"/>
                </a:solidFill>
                <a:latin typeface="Helvetica" pitchFamily="2" charset="0"/>
              </a:rPr>
              <a:t>CT</a:t>
            </a:r>
            <a:r>
              <a:rPr lang="en-US" sz="1700" dirty="0">
                <a:solidFill>
                  <a:srgbClr val="BD1F24"/>
                </a:solidFill>
                <a:latin typeface="Helvetica" pitchFamily="2" charset="0"/>
              </a:rPr>
              <a:t> + V</a:t>
            </a:r>
            <a:r>
              <a:rPr lang="en-US" sz="1700" baseline="30000" dirty="0">
                <a:solidFill>
                  <a:srgbClr val="BD1F24"/>
                </a:solidFill>
                <a:latin typeface="Helvetica" pitchFamily="2" charset="0"/>
              </a:rPr>
              <a:t>T</a:t>
            </a:r>
            <a:r>
              <a:rPr lang="en-US" sz="1700" baseline="-25000" dirty="0">
                <a:solidFill>
                  <a:srgbClr val="BD1F24"/>
                </a:solidFill>
                <a:latin typeface="Helvetica" pitchFamily="2" charset="0"/>
              </a:rPr>
              <a:t>1-loop </a:t>
            </a:r>
            <a:r>
              <a:rPr lang="en-US" sz="1700" dirty="0">
                <a:solidFill>
                  <a:srgbClr val="BD1F24"/>
                </a:solidFill>
                <a:latin typeface="Helvetica" pitchFamily="2" charset="0"/>
              </a:rPr>
              <a:t> and </a:t>
            </a:r>
            <a:r>
              <a:rPr lang="en-US" sz="1700" dirty="0" err="1">
                <a:solidFill>
                  <a:srgbClr val="BD1F24"/>
                </a:solidFill>
                <a:latin typeface="Helvetica" pitchFamily="2" charset="0"/>
              </a:rPr>
              <a:t>resummation</a:t>
            </a:r>
            <a:r>
              <a:rPr lang="en-US" sz="1700" dirty="0">
                <a:solidFill>
                  <a:srgbClr val="BD1F24"/>
                </a:solidFill>
                <a:latin typeface="Helvetica" pitchFamily="2" charset="0"/>
              </a:rPr>
              <a:t> of higher loop daisy diagrams to ensure validity of the analysis at  T</a:t>
            </a:r>
            <a:r>
              <a:rPr lang="en-US" sz="1700" baseline="-25000" dirty="0">
                <a:solidFill>
                  <a:srgbClr val="BD1F24"/>
                </a:solidFill>
                <a:latin typeface="Helvetica" pitchFamily="2" charset="0"/>
              </a:rPr>
              <a:t>c  </a:t>
            </a:r>
            <a:r>
              <a:rPr lang="en-US" sz="1700" dirty="0">
                <a:solidFill>
                  <a:srgbClr val="BD1F24"/>
                </a:solidFill>
                <a:latin typeface="Helvetica" pitchFamily="2" charset="0"/>
              </a:rPr>
              <a:t>and T</a:t>
            </a:r>
            <a:r>
              <a:rPr lang="en-US" sz="1700" baseline="-25000" dirty="0">
                <a:solidFill>
                  <a:srgbClr val="BD1F24"/>
                </a:solidFill>
                <a:latin typeface="Helvetica" pitchFamily="2" charset="0"/>
              </a:rPr>
              <a:t>n</a:t>
            </a:r>
            <a:r>
              <a:rPr lang="en-US" sz="1700" dirty="0">
                <a:solidFill>
                  <a:srgbClr val="BD1F24"/>
                </a:solidFill>
                <a:latin typeface="Helvetica" pitchFamily="2" charset="0"/>
              </a:rPr>
              <a:t> </a:t>
            </a:r>
          </a:p>
          <a:p>
            <a:pPr marL="285750" indent="-285750">
              <a:spcBef>
                <a:spcPts val="600"/>
              </a:spcBef>
              <a:buFontTx/>
              <a:buChar char="-"/>
            </a:pPr>
            <a:r>
              <a:rPr lang="en-US" sz="1700" dirty="0">
                <a:solidFill>
                  <a:srgbClr val="BD1F24"/>
                </a:solidFill>
                <a:latin typeface="Helvetica" pitchFamily="2" charset="0"/>
              </a:rPr>
              <a:t>Implement T= 0 boundary conditions: bounded from below, non tachyonic solutions, physical minimum at (v</a:t>
            </a:r>
            <a:r>
              <a:rPr lang="en-US" sz="1700" baseline="-25000" dirty="0">
                <a:solidFill>
                  <a:srgbClr val="BD1F24"/>
                </a:solidFill>
                <a:latin typeface="Helvetica" pitchFamily="2" charset="0"/>
              </a:rPr>
              <a:t>H</a:t>
            </a:r>
            <a:r>
              <a:rPr lang="en-US" sz="1700" dirty="0">
                <a:solidFill>
                  <a:srgbClr val="BD1F24"/>
                </a:solidFill>
                <a:latin typeface="Helvetica" pitchFamily="2" charset="0"/>
              </a:rPr>
              <a:t>,0,0) to be the global minimum</a:t>
            </a:r>
          </a:p>
          <a:p>
            <a:pPr marL="285750" indent="-285750">
              <a:spcBef>
                <a:spcPts val="600"/>
              </a:spcBef>
              <a:buFontTx/>
              <a:buChar char="-"/>
            </a:pPr>
            <a:r>
              <a:rPr lang="en-US" sz="1700" b="1" dirty="0">
                <a:solidFill>
                  <a:srgbClr val="BD1F24"/>
                </a:solidFill>
                <a:latin typeface="Helvetica" pitchFamily="2" charset="0"/>
              </a:rPr>
              <a:t>Careful study of finite temperature conditions to ensure a 1</a:t>
            </a:r>
            <a:r>
              <a:rPr lang="en-US" sz="1700" b="1" baseline="30000" dirty="0">
                <a:solidFill>
                  <a:srgbClr val="BD1F24"/>
                </a:solidFill>
                <a:latin typeface="Helvetica" pitchFamily="2" charset="0"/>
              </a:rPr>
              <a:t>st</a:t>
            </a:r>
            <a:r>
              <a:rPr lang="en-US" sz="1700" b="1" dirty="0">
                <a:solidFill>
                  <a:srgbClr val="BD1F24"/>
                </a:solidFill>
                <a:latin typeface="Helvetica" pitchFamily="2" charset="0"/>
              </a:rPr>
              <a:t> order phase transition and not a cross over </a:t>
            </a:r>
          </a:p>
        </p:txBody>
      </p:sp>
      <p:pic>
        <p:nvPicPr>
          <p:cNvPr id="45" name="Picture 44">
            <a:extLst>
              <a:ext uri="{FF2B5EF4-FFF2-40B4-BE49-F238E27FC236}">
                <a16:creationId xmlns:a16="http://schemas.microsoft.com/office/drawing/2014/main" id="{707031D9-5733-DBF4-DEFF-14DEACACB39B}"/>
              </a:ext>
            </a:extLst>
          </p:cNvPr>
          <p:cNvPicPr>
            <a:picLocks noChangeAspect="1"/>
          </p:cNvPicPr>
          <p:nvPr/>
        </p:nvPicPr>
        <p:blipFill>
          <a:blip r:embed="rId11"/>
          <a:stretch>
            <a:fillRect/>
          </a:stretch>
        </p:blipFill>
        <p:spPr>
          <a:xfrm>
            <a:off x="157131" y="4840017"/>
            <a:ext cx="3657600" cy="1384300"/>
          </a:xfrm>
          <a:prstGeom prst="rect">
            <a:avLst/>
          </a:prstGeom>
        </p:spPr>
      </p:pic>
      <p:pic>
        <p:nvPicPr>
          <p:cNvPr id="46" name="Picture 45">
            <a:extLst>
              <a:ext uri="{FF2B5EF4-FFF2-40B4-BE49-F238E27FC236}">
                <a16:creationId xmlns:a16="http://schemas.microsoft.com/office/drawing/2014/main" id="{859CE859-510F-91C1-13FA-89DC80711FF7}"/>
              </a:ext>
            </a:extLst>
          </p:cNvPr>
          <p:cNvPicPr>
            <a:picLocks noChangeAspect="1"/>
          </p:cNvPicPr>
          <p:nvPr/>
        </p:nvPicPr>
        <p:blipFill>
          <a:blip r:embed="rId12"/>
          <a:stretch>
            <a:fillRect/>
          </a:stretch>
        </p:blipFill>
        <p:spPr>
          <a:xfrm>
            <a:off x="3769863" y="4868328"/>
            <a:ext cx="3657600" cy="1384300"/>
          </a:xfrm>
          <a:prstGeom prst="rect">
            <a:avLst/>
          </a:prstGeom>
        </p:spPr>
      </p:pic>
      <p:grpSp>
        <p:nvGrpSpPr>
          <p:cNvPr id="58" name="Group 57">
            <a:extLst>
              <a:ext uri="{FF2B5EF4-FFF2-40B4-BE49-F238E27FC236}">
                <a16:creationId xmlns:a16="http://schemas.microsoft.com/office/drawing/2014/main" id="{B393AAE9-2E80-3AAE-2372-5E17D4C46F17}"/>
              </a:ext>
            </a:extLst>
          </p:cNvPr>
          <p:cNvGrpSpPr/>
          <p:nvPr/>
        </p:nvGrpSpPr>
        <p:grpSpPr>
          <a:xfrm>
            <a:off x="7454848" y="4786178"/>
            <a:ext cx="1625660" cy="1254617"/>
            <a:chOff x="7617568" y="4804195"/>
            <a:chExt cx="1625660" cy="1254617"/>
          </a:xfrm>
        </p:grpSpPr>
        <p:sp>
          <p:nvSpPr>
            <p:cNvPr id="47" name="TextBox 46">
              <a:extLst>
                <a:ext uri="{FF2B5EF4-FFF2-40B4-BE49-F238E27FC236}">
                  <a16:creationId xmlns:a16="http://schemas.microsoft.com/office/drawing/2014/main" id="{2E24CB0B-E5A9-AEC0-3851-2D1DC9CC7A3C}"/>
                </a:ext>
              </a:extLst>
            </p:cNvPr>
            <p:cNvSpPr txBox="1"/>
            <p:nvPr/>
          </p:nvSpPr>
          <p:spPr>
            <a:xfrm>
              <a:off x="7617568" y="4804195"/>
              <a:ext cx="952505" cy="276999"/>
            </a:xfrm>
            <a:prstGeom prst="rect">
              <a:avLst/>
            </a:prstGeom>
            <a:noFill/>
          </p:spPr>
          <p:txBody>
            <a:bodyPr wrap="none" rtlCol="0">
              <a:spAutoFit/>
            </a:bodyPr>
            <a:lstStyle/>
            <a:p>
              <a:r>
                <a:rPr lang="en-US" sz="1100" dirty="0">
                  <a:latin typeface="Helvetica" pitchFamily="2" charset="0"/>
                </a:rPr>
                <a:t>X</a:t>
              </a:r>
              <a:r>
                <a:rPr lang="en-US" sz="1200" dirty="0">
                  <a:latin typeface="Helvetica" pitchFamily="2" charset="0"/>
                </a:rPr>
                <a:t> minimum</a:t>
              </a:r>
            </a:p>
          </p:txBody>
        </p:sp>
        <p:pic>
          <p:nvPicPr>
            <p:cNvPr id="49" name="Picture 48">
              <a:extLst>
                <a:ext uri="{FF2B5EF4-FFF2-40B4-BE49-F238E27FC236}">
                  <a16:creationId xmlns:a16="http://schemas.microsoft.com/office/drawing/2014/main" id="{E557893C-2D72-083C-68A9-0A1B5942B2EB}"/>
                </a:ext>
              </a:extLst>
            </p:cNvPr>
            <p:cNvPicPr>
              <a:picLocks noChangeAspect="1"/>
            </p:cNvPicPr>
            <p:nvPr/>
          </p:nvPicPr>
          <p:blipFill>
            <a:blip r:embed="rId13"/>
            <a:stretch>
              <a:fillRect/>
            </a:stretch>
          </p:blipFill>
          <p:spPr>
            <a:xfrm>
              <a:off x="7670364" y="5075544"/>
              <a:ext cx="114300" cy="152400"/>
            </a:xfrm>
            <a:prstGeom prst="rect">
              <a:avLst/>
            </a:prstGeom>
          </p:spPr>
        </p:pic>
        <p:sp>
          <p:nvSpPr>
            <p:cNvPr id="50" name="TextBox 49">
              <a:extLst>
                <a:ext uri="{FF2B5EF4-FFF2-40B4-BE49-F238E27FC236}">
                  <a16:creationId xmlns:a16="http://schemas.microsoft.com/office/drawing/2014/main" id="{F0FD3B95-BB49-2934-00B6-4C7BBDEDF7AF}"/>
                </a:ext>
              </a:extLst>
            </p:cNvPr>
            <p:cNvSpPr txBox="1"/>
            <p:nvPr/>
          </p:nvSpPr>
          <p:spPr>
            <a:xfrm>
              <a:off x="7776754" y="5329646"/>
              <a:ext cx="184731" cy="461665"/>
            </a:xfrm>
            <a:prstGeom prst="rect">
              <a:avLst/>
            </a:prstGeom>
            <a:noFill/>
          </p:spPr>
          <p:txBody>
            <a:bodyPr wrap="none" rtlCol="0">
              <a:spAutoFit/>
            </a:bodyPr>
            <a:lstStyle/>
            <a:p>
              <a:endParaRPr lang="en-US" dirty="0"/>
            </a:p>
          </p:txBody>
        </p:sp>
        <p:pic>
          <p:nvPicPr>
            <p:cNvPr id="51" name="Picture 50">
              <a:extLst>
                <a:ext uri="{FF2B5EF4-FFF2-40B4-BE49-F238E27FC236}">
                  <a16:creationId xmlns:a16="http://schemas.microsoft.com/office/drawing/2014/main" id="{61F19E7D-9B42-9F00-5030-6B601D880960}"/>
                </a:ext>
              </a:extLst>
            </p:cNvPr>
            <p:cNvPicPr>
              <a:picLocks noChangeAspect="1"/>
            </p:cNvPicPr>
            <p:nvPr/>
          </p:nvPicPr>
          <p:blipFill>
            <a:blip r:embed="rId14"/>
            <a:stretch>
              <a:fillRect/>
            </a:stretch>
          </p:blipFill>
          <p:spPr>
            <a:xfrm>
              <a:off x="7654424" y="5296267"/>
              <a:ext cx="114300" cy="114300"/>
            </a:xfrm>
            <a:prstGeom prst="rect">
              <a:avLst/>
            </a:prstGeom>
          </p:spPr>
        </p:pic>
        <p:sp>
          <p:nvSpPr>
            <p:cNvPr id="53" name="TextBox 52">
              <a:extLst>
                <a:ext uri="{FF2B5EF4-FFF2-40B4-BE49-F238E27FC236}">
                  <a16:creationId xmlns:a16="http://schemas.microsoft.com/office/drawing/2014/main" id="{DD08A5E1-CD2D-0114-B218-1180F7744B2C}"/>
                </a:ext>
              </a:extLst>
            </p:cNvPr>
            <p:cNvSpPr txBox="1"/>
            <p:nvPr/>
          </p:nvSpPr>
          <p:spPr>
            <a:xfrm>
              <a:off x="7711574" y="5016070"/>
              <a:ext cx="1010213" cy="276999"/>
            </a:xfrm>
            <a:prstGeom prst="rect">
              <a:avLst/>
            </a:prstGeom>
            <a:noFill/>
          </p:spPr>
          <p:txBody>
            <a:bodyPr wrap="none" rtlCol="0">
              <a:spAutoFit/>
            </a:bodyPr>
            <a:lstStyle/>
            <a:p>
              <a:r>
                <a:rPr lang="en-US" sz="1200" dirty="0">
                  <a:latin typeface="Helvetica" pitchFamily="2" charset="0"/>
                </a:rPr>
                <a:t>saddle point</a:t>
              </a:r>
            </a:p>
          </p:txBody>
        </p:sp>
        <p:sp>
          <p:nvSpPr>
            <p:cNvPr id="54" name="TextBox 53">
              <a:extLst>
                <a:ext uri="{FF2B5EF4-FFF2-40B4-BE49-F238E27FC236}">
                  <a16:creationId xmlns:a16="http://schemas.microsoft.com/office/drawing/2014/main" id="{E57FD786-ED39-0BB0-4A89-AF54639335BF}"/>
                </a:ext>
              </a:extLst>
            </p:cNvPr>
            <p:cNvSpPr txBox="1"/>
            <p:nvPr/>
          </p:nvSpPr>
          <p:spPr>
            <a:xfrm>
              <a:off x="7740427" y="5216443"/>
              <a:ext cx="849913" cy="276999"/>
            </a:xfrm>
            <a:prstGeom prst="rect">
              <a:avLst/>
            </a:prstGeom>
            <a:noFill/>
          </p:spPr>
          <p:txBody>
            <a:bodyPr wrap="none" rtlCol="0">
              <a:spAutoFit/>
            </a:bodyPr>
            <a:lstStyle/>
            <a:p>
              <a:r>
                <a:rPr lang="en-US" sz="1200" dirty="0">
                  <a:latin typeface="Helvetica" pitchFamily="2" charset="0"/>
                </a:rPr>
                <a:t>maximum</a:t>
              </a:r>
            </a:p>
          </p:txBody>
        </p:sp>
        <p:pic>
          <p:nvPicPr>
            <p:cNvPr id="55" name="Picture 54">
              <a:extLst>
                <a:ext uri="{FF2B5EF4-FFF2-40B4-BE49-F238E27FC236}">
                  <a16:creationId xmlns:a16="http://schemas.microsoft.com/office/drawing/2014/main" id="{BC5C4402-CB55-5CA3-F32E-BE64CD92A8D4}"/>
                </a:ext>
              </a:extLst>
            </p:cNvPr>
            <p:cNvPicPr>
              <a:picLocks noChangeAspect="1"/>
            </p:cNvPicPr>
            <p:nvPr/>
          </p:nvPicPr>
          <p:blipFill>
            <a:blip r:embed="rId15"/>
            <a:stretch>
              <a:fillRect/>
            </a:stretch>
          </p:blipFill>
          <p:spPr>
            <a:xfrm>
              <a:off x="7711574" y="5498640"/>
              <a:ext cx="368300" cy="127000"/>
            </a:xfrm>
            <a:prstGeom prst="rect">
              <a:avLst/>
            </a:prstGeom>
          </p:spPr>
        </p:pic>
        <p:sp>
          <p:nvSpPr>
            <p:cNvPr id="57" name="TextBox 56">
              <a:extLst>
                <a:ext uri="{FF2B5EF4-FFF2-40B4-BE49-F238E27FC236}">
                  <a16:creationId xmlns:a16="http://schemas.microsoft.com/office/drawing/2014/main" id="{3B3650B7-B98B-C59C-2984-E5812BCD83FA}"/>
                </a:ext>
              </a:extLst>
            </p:cNvPr>
            <p:cNvSpPr txBox="1"/>
            <p:nvPr/>
          </p:nvSpPr>
          <p:spPr>
            <a:xfrm>
              <a:off x="7625477" y="5597147"/>
              <a:ext cx="1617751" cy="461665"/>
            </a:xfrm>
            <a:prstGeom prst="rect">
              <a:avLst/>
            </a:prstGeom>
            <a:noFill/>
          </p:spPr>
          <p:txBody>
            <a:bodyPr wrap="none" rtlCol="0">
              <a:spAutoFit/>
            </a:bodyPr>
            <a:lstStyle/>
            <a:p>
              <a:r>
                <a:rPr lang="en-US" sz="1200" dirty="0">
                  <a:latin typeface="Helvetica" pitchFamily="2" charset="0"/>
                </a:rPr>
                <a:t>stationary point, </a:t>
              </a:r>
            </a:p>
            <a:p>
              <a:r>
                <a:rPr lang="en-US" sz="1200" dirty="0">
                  <a:latin typeface="Helvetica" pitchFamily="2" charset="0"/>
                </a:rPr>
                <a:t>maximum (minimum)</a:t>
              </a:r>
            </a:p>
          </p:txBody>
        </p:sp>
      </p:grpSp>
      <p:sp>
        <p:nvSpPr>
          <p:cNvPr id="6" name="TextBox 5">
            <a:extLst>
              <a:ext uri="{FF2B5EF4-FFF2-40B4-BE49-F238E27FC236}">
                <a16:creationId xmlns:a16="http://schemas.microsoft.com/office/drawing/2014/main" id="{89B06D1A-B543-FC96-2D30-A95973128F4C}"/>
              </a:ext>
            </a:extLst>
          </p:cNvPr>
          <p:cNvSpPr txBox="1"/>
          <p:nvPr/>
        </p:nvSpPr>
        <p:spPr>
          <a:xfrm>
            <a:off x="169092" y="1860412"/>
            <a:ext cx="1334786" cy="584775"/>
          </a:xfrm>
          <a:prstGeom prst="rect">
            <a:avLst/>
          </a:prstGeom>
          <a:noFill/>
        </p:spPr>
        <p:txBody>
          <a:bodyPr wrap="square" rtlCol="0">
            <a:spAutoFit/>
          </a:bodyPr>
          <a:lstStyle/>
          <a:p>
            <a:r>
              <a:rPr lang="en-US" sz="1600" dirty="0">
                <a:latin typeface="Helvetica" pitchFamily="2" charset="0"/>
              </a:rPr>
              <a:t>In terms of h, a, s fields</a:t>
            </a:r>
          </a:p>
        </p:txBody>
      </p:sp>
      <p:sp>
        <p:nvSpPr>
          <p:cNvPr id="8" name="Right Arrow 7">
            <a:extLst>
              <a:ext uri="{FF2B5EF4-FFF2-40B4-BE49-F238E27FC236}">
                <a16:creationId xmlns:a16="http://schemas.microsoft.com/office/drawing/2014/main" id="{B990F440-3180-3B33-203A-F67386AA0ABB}"/>
              </a:ext>
            </a:extLst>
          </p:cNvPr>
          <p:cNvSpPr/>
          <p:nvPr/>
        </p:nvSpPr>
        <p:spPr>
          <a:xfrm>
            <a:off x="1358216" y="2085585"/>
            <a:ext cx="278204" cy="83456"/>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D377CA1-2E76-3BBC-9C7E-39F4D5C336EB}"/>
              </a:ext>
            </a:extLst>
          </p:cNvPr>
          <p:cNvSpPr txBox="1"/>
          <p:nvPr/>
        </p:nvSpPr>
        <p:spPr>
          <a:xfrm>
            <a:off x="1746243" y="638956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pic>
        <p:nvPicPr>
          <p:cNvPr id="13" name="Picture 12">
            <a:extLst>
              <a:ext uri="{FF2B5EF4-FFF2-40B4-BE49-F238E27FC236}">
                <a16:creationId xmlns:a16="http://schemas.microsoft.com/office/drawing/2014/main" id="{1CCBFB20-018A-75A0-7E09-3280AEAE79AB}"/>
              </a:ext>
            </a:extLst>
          </p:cNvPr>
          <p:cNvPicPr>
            <a:picLocks noChangeAspect="1"/>
          </p:cNvPicPr>
          <p:nvPr/>
        </p:nvPicPr>
        <p:blipFill>
          <a:blip r:embed="rId16"/>
          <a:stretch>
            <a:fillRect/>
          </a:stretch>
        </p:blipFill>
        <p:spPr>
          <a:xfrm>
            <a:off x="213191" y="6276545"/>
            <a:ext cx="1542883" cy="455339"/>
          </a:xfrm>
          <a:prstGeom prst="rect">
            <a:avLst/>
          </a:prstGeom>
        </p:spPr>
      </p:pic>
      <p:sp>
        <p:nvSpPr>
          <p:cNvPr id="5" name="Slide Number Placeholder 4">
            <a:extLst>
              <a:ext uri="{FF2B5EF4-FFF2-40B4-BE49-F238E27FC236}">
                <a16:creationId xmlns:a16="http://schemas.microsoft.com/office/drawing/2014/main" id="{64053A9E-24FE-9C28-9ABC-4EC12BF96EA6}"/>
              </a:ext>
            </a:extLst>
          </p:cNvPr>
          <p:cNvSpPr>
            <a:spLocks noGrp="1"/>
          </p:cNvSpPr>
          <p:nvPr>
            <p:ph type="sldNum" sz="quarter" idx="12"/>
          </p:nvPr>
        </p:nvSpPr>
        <p:spPr/>
        <p:txBody>
          <a:bodyPr/>
          <a:lstStyle/>
          <a:p>
            <a:pPr>
              <a:defRPr/>
            </a:pPr>
            <a:fld id="{D263CF7A-B607-4AC6-B9ED-310D2CC7A174}" type="slidenum">
              <a:rPr lang="en-US" smtClean="0"/>
              <a:pPr>
                <a:defRPr/>
              </a:pPr>
              <a:t>36</a:t>
            </a:fld>
            <a:endParaRPr lang="en-US"/>
          </a:p>
        </p:txBody>
      </p:sp>
      <p:sp>
        <p:nvSpPr>
          <p:cNvPr id="17" name="Footer Placeholder 16">
            <a:extLst>
              <a:ext uri="{FF2B5EF4-FFF2-40B4-BE49-F238E27FC236}">
                <a16:creationId xmlns:a16="http://schemas.microsoft.com/office/drawing/2014/main" id="{D5D6737E-C530-1019-52E5-CE823960A0C1}"/>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36590981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1D079A47-7D6B-004A-9ACC-298959138D17}"/>
              </a:ext>
            </a:extLst>
          </p:cNvPr>
          <p:cNvSpPr/>
          <p:nvPr/>
        </p:nvSpPr>
        <p:spPr>
          <a:xfrm>
            <a:off x="1686211" y="5532167"/>
            <a:ext cx="1285590" cy="523220"/>
          </a:xfrm>
          <a:prstGeom prst="rect">
            <a:avLst/>
          </a:prstGeom>
        </p:spPr>
        <p:txBody>
          <a:bodyPr wrap="square">
            <a:spAutoFit/>
          </a:bodyPr>
          <a:lstStyle/>
          <a:p>
            <a:r>
              <a:rPr lang="en-US" sz="1400" dirty="0">
                <a:solidFill>
                  <a:schemeClr val="bg2"/>
                </a:solidFill>
                <a:latin typeface="+mn-lt"/>
              </a:rPr>
              <a:t>Z</a:t>
            </a:r>
            <a:r>
              <a:rPr lang="en-US" sz="1400" baseline="-25000" dirty="0">
                <a:solidFill>
                  <a:schemeClr val="bg2"/>
                </a:solidFill>
                <a:latin typeface="+mn-lt"/>
              </a:rPr>
              <a:t>2 </a:t>
            </a:r>
            <a:r>
              <a:rPr lang="en-US" sz="1400" dirty="0">
                <a:solidFill>
                  <a:schemeClr val="bg2"/>
                </a:solidFill>
                <a:latin typeface="+mn-lt"/>
              </a:rPr>
              <a:t>and EW Restoration</a:t>
            </a:r>
          </a:p>
        </p:txBody>
      </p:sp>
      <p:sp>
        <p:nvSpPr>
          <p:cNvPr id="29" name="Rectangle 28">
            <a:extLst>
              <a:ext uri="{FF2B5EF4-FFF2-40B4-BE49-F238E27FC236}">
                <a16:creationId xmlns:a16="http://schemas.microsoft.com/office/drawing/2014/main" id="{0FC49D81-259A-324C-97F5-A07E5216C8EF}"/>
              </a:ext>
            </a:extLst>
          </p:cNvPr>
          <p:cNvSpPr/>
          <p:nvPr/>
        </p:nvSpPr>
        <p:spPr>
          <a:xfrm>
            <a:off x="4063902" y="5569554"/>
            <a:ext cx="1285590" cy="523220"/>
          </a:xfrm>
          <a:prstGeom prst="rect">
            <a:avLst/>
          </a:prstGeom>
        </p:spPr>
        <p:txBody>
          <a:bodyPr wrap="square">
            <a:spAutoFit/>
          </a:bodyPr>
          <a:lstStyle/>
          <a:p>
            <a:r>
              <a:rPr lang="en-US" sz="1400">
                <a:solidFill>
                  <a:schemeClr val="bg2"/>
                </a:solidFill>
                <a:latin typeface="+mn-lt"/>
              </a:rPr>
              <a:t>Z</a:t>
            </a:r>
            <a:r>
              <a:rPr lang="en-US" sz="1400" baseline="-25000">
                <a:solidFill>
                  <a:schemeClr val="bg2"/>
                </a:solidFill>
                <a:latin typeface="+mn-lt"/>
              </a:rPr>
              <a:t>2 </a:t>
            </a:r>
            <a:r>
              <a:rPr lang="en-US" sz="1400">
                <a:solidFill>
                  <a:schemeClr val="bg2"/>
                </a:solidFill>
                <a:latin typeface="+mn-lt"/>
              </a:rPr>
              <a:t>and EW NON- R</a:t>
            </a:r>
            <a:endParaRPr lang="en-US" sz="1400" dirty="0">
              <a:solidFill>
                <a:schemeClr val="bg2"/>
              </a:solidFill>
              <a:latin typeface="+mn-lt"/>
            </a:endParaRPr>
          </a:p>
        </p:txBody>
      </p:sp>
      <p:sp>
        <p:nvSpPr>
          <p:cNvPr id="24" name="TextBox 23">
            <a:extLst>
              <a:ext uri="{FF2B5EF4-FFF2-40B4-BE49-F238E27FC236}">
                <a16:creationId xmlns:a16="http://schemas.microsoft.com/office/drawing/2014/main" id="{E48B7678-5AC8-7648-B856-9A79D9B7A40E}"/>
              </a:ext>
            </a:extLst>
          </p:cNvPr>
          <p:cNvSpPr txBox="1"/>
          <p:nvPr/>
        </p:nvSpPr>
        <p:spPr>
          <a:xfrm>
            <a:off x="151740" y="2326980"/>
            <a:ext cx="8141477" cy="369332"/>
          </a:xfrm>
          <a:prstGeom prst="rect">
            <a:avLst/>
          </a:prstGeom>
          <a:noFill/>
        </p:spPr>
        <p:txBody>
          <a:bodyPr wrap="square" rtlCol="0">
            <a:spAutoFit/>
          </a:bodyPr>
          <a:lstStyle/>
          <a:p>
            <a:r>
              <a:rPr lang="en-US" sz="1800" dirty="0">
                <a:solidFill>
                  <a:srgbClr val="BD1F24"/>
                </a:solidFill>
                <a:latin typeface="Helvetica" pitchFamily="2" charset="0"/>
              </a:rPr>
              <a:t>S couples to dark fermion (DM)</a:t>
            </a:r>
          </a:p>
        </p:txBody>
      </p:sp>
      <p:pic>
        <p:nvPicPr>
          <p:cNvPr id="36" name="Picture 35">
            <a:extLst>
              <a:ext uri="{FF2B5EF4-FFF2-40B4-BE49-F238E27FC236}">
                <a16:creationId xmlns:a16="http://schemas.microsoft.com/office/drawing/2014/main" id="{43B7F06F-97A1-0E48-A5CD-690BF1F8830B}"/>
              </a:ext>
            </a:extLst>
          </p:cNvPr>
          <p:cNvPicPr>
            <a:picLocks noChangeAspect="1"/>
          </p:cNvPicPr>
          <p:nvPr/>
        </p:nvPicPr>
        <p:blipFill>
          <a:blip r:embed="rId3"/>
          <a:stretch>
            <a:fillRect/>
          </a:stretch>
        </p:blipFill>
        <p:spPr>
          <a:xfrm>
            <a:off x="2971801" y="4777851"/>
            <a:ext cx="3579655" cy="425954"/>
          </a:xfrm>
          <a:prstGeom prst="rect">
            <a:avLst/>
          </a:prstGeom>
        </p:spPr>
      </p:pic>
      <p:sp>
        <p:nvSpPr>
          <p:cNvPr id="17" name="TextBox 16">
            <a:extLst>
              <a:ext uri="{FF2B5EF4-FFF2-40B4-BE49-F238E27FC236}">
                <a16:creationId xmlns:a16="http://schemas.microsoft.com/office/drawing/2014/main" id="{4F9F20A8-E90F-894D-B9E1-FD2B8033C434}"/>
              </a:ext>
            </a:extLst>
          </p:cNvPr>
          <p:cNvSpPr txBox="1"/>
          <p:nvPr/>
        </p:nvSpPr>
        <p:spPr>
          <a:xfrm>
            <a:off x="124912" y="1232433"/>
            <a:ext cx="8894173" cy="877163"/>
          </a:xfrm>
          <a:prstGeom prst="rect">
            <a:avLst/>
          </a:prstGeom>
          <a:noFill/>
        </p:spPr>
        <p:txBody>
          <a:bodyPr wrap="square">
            <a:spAutoFit/>
          </a:bodyPr>
          <a:lstStyle/>
          <a:p>
            <a:r>
              <a:rPr lang="en-US" sz="1700" dirty="0">
                <a:latin typeface="Helvetica" pitchFamily="2" charset="0"/>
              </a:rPr>
              <a:t>A direct coupling between a SM gauge singlet fermion </a:t>
            </a:r>
            <a:r>
              <a:rPr lang="el-GR" sz="1700" kern="1200" dirty="0">
                <a:solidFill>
                  <a:schemeClr val="tx1"/>
                </a:solidFill>
                <a:latin typeface="Helvetica" pitchFamily="2" charset="0"/>
              </a:rPr>
              <a:t>χ</a:t>
            </a:r>
            <a:r>
              <a:rPr lang="en-US" sz="1700" kern="1200" dirty="0">
                <a:solidFill>
                  <a:schemeClr val="tx1"/>
                </a:solidFill>
                <a:latin typeface="Helvetica" pitchFamily="2" charset="0"/>
              </a:rPr>
              <a:t> and the Higgs boson would be higher dimensional. </a:t>
            </a:r>
          </a:p>
          <a:p>
            <a:r>
              <a:rPr lang="en-US" sz="1700" kern="1200" dirty="0">
                <a:solidFill>
                  <a:schemeClr val="tx1"/>
                </a:solidFill>
                <a:latin typeface="Helvetica" pitchFamily="2" charset="0"/>
              </a:rPr>
              <a:t>To build</a:t>
            </a:r>
            <a:r>
              <a:rPr lang="en-US" sz="1700" dirty="0">
                <a:latin typeface="Helvetica" pitchFamily="2" charset="0"/>
              </a:rPr>
              <a:t> a </a:t>
            </a:r>
            <a:r>
              <a:rPr lang="en-US" sz="1700" kern="1200" dirty="0">
                <a:solidFill>
                  <a:schemeClr val="tx1"/>
                </a:solidFill>
                <a:latin typeface="Helvetica" pitchFamily="2" charset="0"/>
              </a:rPr>
              <a:t>renormalizable theory introduce a new SM singlet composite scalar S</a:t>
            </a:r>
            <a:endParaRPr lang="en-US" sz="1700" dirty="0">
              <a:latin typeface="Helvetica" pitchFamily="2" charset="0"/>
            </a:endParaRPr>
          </a:p>
        </p:txBody>
      </p:sp>
      <p:sp>
        <p:nvSpPr>
          <p:cNvPr id="2" name="Date Placeholder 1">
            <a:extLst>
              <a:ext uri="{FF2B5EF4-FFF2-40B4-BE49-F238E27FC236}">
                <a16:creationId xmlns:a16="http://schemas.microsoft.com/office/drawing/2014/main" id="{CF4D8B01-C32F-FF47-8BBD-B52953B6A2A5}"/>
              </a:ext>
            </a:extLst>
          </p:cNvPr>
          <p:cNvSpPr>
            <a:spLocks noGrp="1"/>
          </p:cNvSpPr>
          <p:nvPr>
            <p:ph type="dt" sz="half" idx="10"/>
          </p:nvPr>
        </p:nvSpPr>
        <p:spPr/>
        <p:txBody>
          <a:bodyPr/>
          <a:lstStyle/>
          <a:p>
            <a:pPr>
              <a:defRPr/>
            </a:pPr>
            <a:r>
              <a:rPr lang="en-US"/>
              <a:t>05/10/2024</a:t>
            </a:r>
          </a:p>
        </p:txBody>
      </p:sp>
      <p:sp>
        <p:nvSpPr>
          <p:cNvPr id="6" name="TextBox 5">
            <a:extLst>
              <a:ext uri="{FF2B5EF4-FFF2-40B4-BE49-F238E27FC236}">
                <a16:creationId xmlns:a16="http://schemas.microsoft.com/office/drawing/2014/main" id="{56FB6E55-C35B-EE4C-890C-511288DDC92E}"/>
              </a:ext>
            </a:extLst>
          </p:cNvPr>
          <p:cNvSpPr txBox="1"/>
          <p:nvPr/>
        </p:nvSpPr>
        <p:spPr>
          <a:xfrm>
            <a:off x="191041" y="373616"/>
            <a:ext cx="4699107" cy="461665"/>
          </a:xfrm>
          <a:prstGeom prst="rect">
            <a:avLst/>
          </a:prstGeom>
          <a:noFill/>
        </p:spPr>
        <p:txBody>
          <a:bodyPr wrap="none" rtlCol="0">
            <a:spAutoFit/>
          </a:bodyPr>
          <a:lstStyle/>
          <a:p>
            <a:r>
              <a:rPr lang="en-US" u="sng" dirty="0">
                <a:solidFill>
                  <a:srgbClr val="C00000"/>
                </a:solidFill>
                <a:latin typeface="Helvetica" pitchFamily="2" charset="0"/>
              </a:rPr>
              <a:t>Dark CPV: Sourcing CP Violation</a:t>
            </a:r>
          </a:p>
        </p:txBody>
      </p:sp>
      <p:sp>
        <p:nvSpPr>
          <p:cNvPr id="13" name="TextBox 12">
            <a:extLst>
              <a:ext uri="{FF2B5EF4-FFF2-40B4-BE49-F238E27FC236}">
                <a16:creationId xmlns:a16="http://schemas.microsoft.com/office/drawing/2014/main" id="{B4AF5528-3B5D-CA46-BEF3-AF2F39A0A3D1}"/>
              </a:ext>
            </a:extLst>
          </p:cNvPr>
          <p:cNvSpPr txBox="1"/>
          <p:nvPr/>
        </p:nvSpPr>
        <p:spPr>
          <a:xfrm>
            <a:off x="0" y="3495214"/>
            <a:ext cx="248786" cy="369332"/>
          </a:xfrm>
          <a:prstGeom prst="rect">
            <a:avLst/>
          </a:prstGeom>
          <a:noFill/>
        </p:spPr>
        <p:txBody>
          <a:bodyPr wrap="none" rtlCol="0">
            <a:spAutoFit/>
          </a:bodyPr>
          <a:lstStyle/>
          <a:p>
            <a:r>
              <a:rPr lang="en-US" sz="1800" dirty="0">
                <a:latin typeface="Helvetica" pitchFamily="2" charset="0"/>
              </a:rPr>
              <a:t> </a:t>
            </a:r>
            <a:endParaRPr lang="en-US" sz="1800" dirty="0"/>
          </a:p>
        </p:txBody>
      </p:sp>
      <p:pic>
        <p:nvPicPr>
          <p:cNvPr id="8" name="Picture 7">
            <a:extLst>
              <a:ext uri="{FF2B5EF4-FFF2-40B4-BE49-F238E27FC236}">
                <a16:creationId xmlns:a16="http://schemas.microsoft.com/office/drawing/2014/main" id="{FFD04331-FDF2-DA29-9F48-9633B0553327}"/>
              </a:ext>
            </a:extLst>
          </p:cNvPr>
          <p:cNvPicPr>
            <a:picLocks noChangeAspect="1"/>
          </p:cNvPicPr>
          <p:nvPr/>
        </p:nvPicPr>
        <p:blipFill>
          <a:blip r:embed="rId4"/>
          <a:stretch>
            <a:fillRect/>
          </a:stretch>
        </p:blipFill>
        <p:spPr>
          <a:xfrm>
            <a:off x="3737284" y="2380957"/>
            <a:ext cx="2225681" cy="287804"/>
          </a:xfrm>
          <a:prstGeom prst="rect">
            <a:avLst/>
          </a:prstGeom>
        </p:spPr>
      </p:pic>
      <p:pic>
        <p:nvPicPr>
          <p:cNvPr id="18" name="Picture 17">
            <a:extLst>
              <a:ext uri="{FF2B5EF4-FFF2-40B4-BE49-F238E27FC236}">
                <a16:creationId xmlns:a16="http://schemas.microsoft.com/office/drawing/2014/main" id="{B5A82CDE-5A8F-2D10-DC0D-BEB0CCB1E86D}"/>
              </a:ext>
            </a:extLst>
          </p:cNvPr>
          <p:cNvPicPr>
            <a:picLocks noChangeAspect="1"/>
          </p:cNvPicPr>
          <p:nvPr/>
        </p:nvPicPr>
        <p:blipFill>
          <a:blip r:embed="rId5"/>
          <a:stretch>
            <a:fillRect/>
          </a:stretch>
        </p:blipFill>
        <p:spPr>
          <a:xfrm>
            <a:off x="3287905" y="2874249"/>
            <a:ext cx="3124440" cy="336766"/>
          </a:xfrm>
          <a:prstGeom prst="rect">
            <a:avLst/>
          </a:prstGeom>
        </p:spPr>
      </p:pic>
      <p:pic>
        <p:nvPicPr>
          <p:cNvPr id="19" name="Picture 18">
            <a:extLst>
              <a:ext uri="{FF2B5EF4-FFF2-40B4-BE49-F238E27FC236}">
                <a16:creationId xmlns:a16="http://schemas.microsoft.com/office/drawing/2014/main" id="{F0DCDDF1-9083-B66F-570C-2A33785D28B1}"/>
              </a:ext>
            </a:extLst>
          </p:cNvPr>
          <p:cNvPicPr>
            <a:picLocks noChangeAspect="1"/>
          </p:cNvPicPr>
          <p:nvPr/>
        </p:nvPicPr>
        <p:blipFill>
          <a:blip r:embed="rId6"/>
          <a:stretch>
            <a:fillRect/>
          </a:stretch>
        </p:blipFill>
        <p:spPr>
          <a:xfrm>
            <a:off x="6894705" y="2863401"/>
            <a:ext cx="2104567" cy="287804"/>
          </a:xfrm>
          <a:prstGeom prst="rect">
            <a:avLst/>
          </a:prstGeom>
        </p:spPr>
      </p:pic>
      <p:sp>
        <p:nvSpPr>
          <p:cNvPr id="27" name="TextBox 26">
            <a:extLst>
              <a:ext uri="{FF2B5EF4-FFF2-40B4-BE49-F238E27FC236}">
                <a16:creationId xmlns:a16="http://schemas.microsoft.com/office/drawing/2014/main" id="{65243A4F-4D67-682B-FCC4-72FE4F0263AD}"/>
              </a:ext>
            </a:extLst>
          </p:cNvPr>
          <p:cNvSpPr txBox="1"/>
          <p:nvPr/>
        </p:nvSpPr>
        <p:spPr>
          <a:xfrm>
            <a:off x="213191" y="3641266"/>
            <a:ext cx="8894173" cy="969496"/>
          </a:xfrm>
          <a:prstGeom prst="rect">
            <a:avLst/>
          </a:prstGeom>
          <a:noFill/>
        </p:spPr>
        <p:txBody>
          <a:bodyPr wrap="square">
            <a:spAutoFit/>
          </a:bodyPr>
          <a:lstStyle/>
          <a:p>
            <a:r>
              <a:rPr lang="en-US" sz="1700" dirty="0">
                <a:effectLst/>
                <a:latin typeface="Helvetica" pitchFamily="2" charset="0"/>
              </a:rPr>
              <a:t>During the EWPT, the phase of M</a:t>
            </a:r>
            <a:r>
              <a:rPr lang="el-GR" sz="1700" dirty="0">
                <a:effectLst/>
                <a:latin typeface="Helvetica" pitchFamily="2" charset="0"/>
              </a:rPr>
              <a:t>χ </a:t>
            </a:r>
            <a:r>
              <a:rPr lang="en-US" sz="1700" dirty="0">
                <a:effectLst/>
                <a:latin typeface="Helvetica" pitchFamily="2" charset="0"/>
              </a:rPr>
              <a:t>varying in the direction of the expanding bubble wall,       </a:t>
            </a:r>
            <a:r>
              <a:rPr lang="en-US" sz="1700" dirty="0">
                <a:latin typeface="Helvetica" pitchFamily="2" charset="0"/>
              </a:rPr>
              <a:t> </a:t>
            </a:r>
            <a:r>
              <a:rPr lang="en-US" sz="1700" dirty="0">
                <a:effectLst/>
                <a:latin typeface="Helvetica" pitchFamily="2" charset="0"/>
              </a:rPr>
              <a:t>derived from m</a:t>
            </a:r>
            <a:r>
              <a:rPr lang="en-US" sz="1700" baseline="-25000" dirty="0">
                <a:effectLst/>
                <a:latin typeface="Helvetica" pitchFamily="2" charset="0"/>
              </a:rPr>
              <a:t>0</a:t>
            </a:r>
            <a:r>
              <a:rPr lang="en-US" sz="1700" dirty="0">
                <a:effectLst/>
                <a:latin typeface="Helvetica" pitchFamily="2" charset="0"/>
              </a:rPr>
              <a:t> and the </a:t>
            </a:r>
            <a:r>
              <a:rPr lang="el-GR" sz="1700" dirty="0">
                <a:effectLst/>
                <a:latin typeface="Helvetica" pitchFamily="2" charset="0"/>
              </a:rPr>
              <a:t>λ</a:t>
            </a:r>
            <a:r>
              <a:rPr lang="en-US" sz="1700" baseline="-25000" dirty="0">
                <a:effectLst/>
                <a:latin typeface="Helvetica" pitchFamily="2" charset="0"/>
              </a:rPr>
              <a:t>c</a:t>
            </a:r>
            <a:r>
              <a:rPr lang="en-US" sz="1700" dirty="0">
                <a:effectLst/>
                <a:latin typeface="Helvetica" pitchFamily="2" charset="0"/>
              </a:rPr>
              <a:t> and S </a:t>
            </a:r>
            <a:r>
              <a:rPr lang="en-US" sz="1700" dirty="0" err="1">
                <a:effectLst/>
                <a:latin typeface="Helvetica" pitchFamily="2" charset="0"/>
              </a:rPr>
              <a:t>vev</a:t>
            </a:r>
            <a:r>
              <a:rPr lang="en-US" sz="1700" dirty="0">
                <a:effectLst/>
                <a:latin typeface="Helvetica" pitchFamily="2" charset="0"/>
              </a:rPr>
              <a:t> phases. Thi</a:t>
            </a:r>
            <a:r>
              <a:rPr lang="en-US" sz="1700" dirty="0">
                <a:latin typeface="Helvetica" pitchFamily="2" charset="0"/>
              </a:rPr>
              <a:t>s is the physical</a:t>
            </a:r>
            <a:r>
              <a:rPr lang="en-US" sz="1700" dirty="0">
                <a:effectLst/>
                <a:latin typeface="Helvetica" pitchFamily="2" charset="0"/>
              </a:rPr>
              <a:t> source of CP violation.</a:t>
            </a:r>
          </a:p>
          <a:p>
            <a:pPr>
              <a:spcBef>
                <a:spcPts val="600"/>
              </a:spcBef>
            </a:pPr>
            <a:r>
              <a:rPr lang="en-US" sz="1700" b="1" dirty="0">
                <a:solidFill>
                  <a:srgbClr val="BD1F24"/>
                </a:solidFill>
                <a:latin typeface="Helvetica" pitchFamily="2" charset="0"/>
              </a:rPr>
              <a:t>This i</a:t>
            </a:r>
            <a:r>
              <a:rPr lang="en-US" sz="1700" b="1" dirty="0">
                <a:solidFill>
                  <a:srgbClr val="BD1F24"/>
                </a:solidFill>
                <a:effectLst/>
                <a:latin typeface="Helvetica" pitchFamily="2" charset="0"/>
              </a:rPr>
              <a:t>nduces a chiral asymmetry in the </a:t>
            </a:r>
            <a:r>
              <a:rPr lang="el-GR" sz="1700" b="1" dirty="0">
                <a:solidFill>
                  <a:srgbClr val="BD1F24"/>
                </a:solidFill>
                <a:effectLst/>
                <a:latin typeface="Helvetica" pitchFamily="2" charset="0"/>
              </a:rPr>
              <a:t>χ </a:t>
            </a:r>
            <a:r>
              <a:rPr lang="en-US" sz="1700" b="1" dirty="0">
                <a:solidFill>
                  <a:srgbClr val="BD1F24"/>
                </a:solidFill>
                <a:effectLst/>
                <a:latin typeface="Helvetica" pitchFamily="2" charset="0"/>
              </a:rPr>
              <a:t>particles</a:t>
            </a:r>
            <a:r>
              <a:rPr lang="en-US" sz="1800" dirty="0">
                <a:effectLst/>
                <a:latin typeface="Helvetica" pitchFamily="2" charset="0"/>
              </a:rPr>
              <a:t>:</a:t>
            </a:r>
            <a:endParaRPr lang="en-US" sz="1800" dirty="0">
              <a:latin typeface="Helvetica" pitchFamily="2" charset="0"/>
            </a:endParaRPr>
          </a:p>
        </p:txBody>
      </p:sp>
      <p:sp>
        <p:nvSpPr>
          <p:cNvPr id="44" name="TextBox 43">
            <a:extLst>
              <a:ext uri="{FF2B5EF4-FFF2-40B4-BE49-F238E27FC236}">
                <a16:creationId xmlns:a16="http://schemas.microsoft.com/office/drawing/2014/main" id="{179DC739-7166-C54B-DC5B-4B8A7E8CEBD2}"/>
              </a:ext>
            </a:extLst>
          </p:cNvPr>
          <p:cNvSpPr txBox="1"/>
          <p:nvPr/>
        </p:nvSpPr>
        <p:spPr>
          <a:xfrm>
            <a:off x="191041" y="2814331"/>
            <a:ext cx="4659084" cy="369332"/>
          </a:xfrm>
          <a:prstGeom prst="rect">
            <a:avLst/>
          </a:prstGeom>
          <a:noFill/>
        </p:spPr>
        <p:txBody>
          <a:bodyPr wrap="square">
            <a:spAutoFit/>
          </a:bodyPr>
          <a:lstStyle/>
          <a:p>
            <a:r>
              <a:rPr lang="en-US" sz="1800" dirty="0">
                <a:solidFill>
                  <a:srgbClr val="BD1F24"/>
                </a:solidFill>
                <a:latin typeface="Helvetica" pitchFamily="2" charset="0"/>
              </a:rPr>
              <a:t>and contributes to its mass</a:t>
            </a:r>
            <a:endParaRPr lang="en-US" sz="1800" dirty="0"/>
          </a:p>
        </p:txBody>
      </p:sp>
      <p:sp>
        <p:nvSpPr>
          <p:cNvPr id="4" name="Rectangle 3">
            <a:extLst>
              <a:ext uri="{FF2B5EF4-FFF2-40B4-BE49-F238E27FC236}">
                <a16:creationId xmlns:a16="http://schemas.microsoft.com/office/drawing/2014/main" id="{1D4E1805-40E2-AEBE-71B5-AEF073170576}"/>
              </a:ext>
            </a:extLst>
          </p:cNvPr>
          <p:cNvSpPr/>
          <p:nvPr/>
        </p:nvSpPr>
        <p:spPr>
          <a:xfrm>
            <a:off x="170771" y="821754"/>
            <a:ext cx="7898771" cy="276999"/>
          </a:xfrm>
          <a:prstGeom prst="rect">
            <a:avLst/>
          </a:prstGeom>
        </p:spPr>
        <p:txBody>
          <a:bodyPr wrap="square">
            <a:spAutoFit/>
          </a:bodyPr>
          <a:lstStyle/>
          <a:p>
            <a:pPr algn="l"/>
            <a:r>
              <a:rPr lang="en-US" sz="1200" i="1" dirty="0">
                <a:solidFill>
                  <a:srgbClr val="000000"/>
                </a:solidFill>
                <a:latin typeface="Helvetica" pitchFamily="2" charset="0"/>
              </a:rPr>
              <a:t>M.C., M. </a:t>
            </a:r>
            <a:r>
              <a:rPr lang="en-US" sz="1200" i="1" dirty="0" err="1">
                <a:solidFill>
                  <a:srgbClr val="000000"/>
                </a:solidFill>
                <a:latin typeface="Helvetica" pitchFamily="2" charset="0"/>
              </a:rPr>
              <a:t>Quiros</a:t>
            </a:r>
            <a:r>
              <a:rPr lang="en-US" sz="1200" i="1" dirty="0">
                <a:solidFill>
                  <a:srgbClr val="000000"/>
                </a:solidFill>
                <a:latin typeface="Helvetica" pitchFamily="2" charset="0"/>
              </a:rPr>
              <a:t> and Yue Zhang :  P</a:t>
            </a:r>
            <a:r>
              <a:rPr lang="en-US" sz="1200" b="0" i="1" dirty="0">
                <a:solidFill>
                  <a:srgbClr val="000000"/>
                </a:solidFill>
                <a:effectLst/>
                <a:latin typeface="Helvetica" pitchFamily="2" charset="0"/>
              </a:rPr>
              <a:t>hys. Rev. Lett. 122 (2019) 20, 201802;</a:t>
            </a:r>
            <a:r>
              <a:rPr lang="en-US" sz="1200" i="1" dirty="0">
                <a:solidFill>
                  <a:srgbClr val="000000"/>
                </a:solidFill>
                <a:latin typeface="Helvetica" pitchFamily="2" charset="0"/>
              </a:rPr>
              <a:t> </a:t>
            </a:r>
            <a:r>
              <a:rPr lang="en-US" sz="1200" b="0" i="1" dirty="0">
                <a:solidFill>
                  <a:srgbClr val="000000"/>
                </a:solidFill>
                <a:effectLst/>
                <a:latin typeface="Helvetica" pitchFamily="2" charset="0"/>
              </a:rPr>
              <a:t>Phys. Rev. D 101 (2020) 5, 055014</a:t>
            </a:r>
          </a:p>
        </p:txBody>
      </p:sp>
      <p:sp>
        <p:nvSpPr>
          <p:cNvPr id="7" name="TextBox 6">
            <a:extLst>
              <a:ext uri="{FF2B5EF4-FFF2-40B4-BE49-F238E27FC236}">
                <a16:creationId xmlns:a16="http://schemas.microsoft.com/office/drawing/2014/main" id="{13DA2E6A-5384-47C2-F7BE-D7FC63E6B32D}"/>
              </a:ext>
            </a:extLst>
          </p:cNvPr>
          <p:cNvSpPr txBox="1"/>
          <p:nvPr/>
        </p:nvSpPr>
        <p:spPr>
          <a:xfrm>
            <a:off x="1746243" y="6389565"/>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pic>
        <p:nvPicPr>
          <p:cNvPr id="9" name="Picture 8">
            <a:extLst>
              <a:ext uri="{FF2B5EF4-FFF2-40B4-BE49-F238E27FC236}">
                <a16:creationId xmlns:a16="http://schemas.microsoft.com/office/drawing/2014/main" id="{200E94ED-69F7-FA5E-9159-010014B069B5}"/>
              </a:ext>
            </a:extLst>
          </p:cNvPr>
          <p:cNvPicPr>
            <a:picLocks noChangeAspect="1"/>
          </p:cNvPicPr>
          <p:nvPr/>
        </p:nvPicPr>
        <p:blipFill>
          <a:blip r:embed="rId7"/>
          <a:stretch>
            <a:fillRect/>
          </a:stretch>
        </p:blipFill>
        <p:spPr>
          <a:xfrm>
            <a:off x="213191" y="6276545"/>
            <a:ext cx="1542883" cy="455339"/>
          </a:xfrm>
          <a:prstGeom prst="rect">
            <a:avLst/>
          </a:prstGeom>
        </p:spPr>
      </p:pic>
      <p:sp>
        <p:nvSpPr>
          <p:cNvPr id="3" name="Slide Number Placeholder 2">
            <a:extLst>
              <a:ext uri="{FF2B5EF4-FFF2-40B4-BE49-F238E27FC236}">
                <a16:creationId xmlns:a16="http://schemas.microsoft.com/office/drawing/2014/main" id="{E5BABE0B-773E-46FB-C71C-9CF8C68A9B52}"/>
              </a:ext>
            </a:extLst>
          </p:cNvPr>
          <p:cNvSpPr>
            <a:spLocks noGrp="1"/>
          </p:cNvSpPr>
          <p:nvPr>
            <p:ph type="sldNum" sz="quarter" idx="12"/>
          </p:nvPr>
        </p:nvSpPr>
        <p:spPr/>
        <p:txBody>
          <a:bodyPr/>
          <a:lstStyle/>
          <a:p>
            <a:pPr>
              <a:defRPr/>
            </a:pPr>
            <a:fld id="{2252C86A-56CA-C846-AB85-01C4489D8FB7}" type="slidenum">
              <a:rPr lang="en-US" smtClean="0"/>
              <a:pPr>
                <a:defRPr/>
              </a:pPr>
              <a:t>37</a:t>
            </a:fld>
            <a:endParaRPr lang="en-US"/>
          </a:p>
        </p:txBody>
      </p:sp>
      <p:sp>
        <p:nvSpPr>
          <p:cNvPr id="12" name="Footer Placeholder 11">
            <a:extLst>
              <a:ext uri="{FF2B5EF4-FFF2-40B4-BE49-F238E27FC236}">
                <a16:creationId xmlns:a16="http://schemas.microsoft.com/office/drawing/2014/main" id="{1E27B718-F9B1-BA64-D6AE-FF8E56E80D6B}"/>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3747330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4FF8AF5-98AB-E84A-8A4A-E88C4081FE59}"/>
              </a:ext>
            </a:extLst>
          </p:cNvPr>
          <p:cNvPicPr>
            <a:picLocks noChangeAspect="1"/>
          </p:cNvPicPr>
          <p:nvPr/>
        </p:nvPicPr>
        <p:blipFill>
          <a:blip r:embed="rId3"/>
          <a:stretch>
            <a:fillRect/>
          </a:stretch>
        </p:blipFill>
        <p:spPr>
          <a:xfrm>
            <a:off x="228600" y="6188009"/>
            <a:ext cx="1918959" cy="566327"/>
          </a:xfrm>
          <a:prstGeom prst="rect">
            <a:avLst/>
          </a:prstGeom>
        </p:spPr>
      </p:pic>
      <p:sp>
        <p:nvSpPr>
          <p:cNvPr id="4" name="TextBox 3">
            <a:extLst>
              <a:ext uri="{FF2B5EF4-FFF2-40B4-BE49-F238E27FC236}">
                <a16:creationId xmlns:a16="http://schemas.microsoft.com/office/drawing/2014/main" id="{9C18FE14-742E-8A46-A485-2B10B9A38370}"/>
              </a:ext>
            </a:extLst>
          </p:cNvPr>
          <p:cNvSpPr txBox="1"/>
          <p:nvPr/>
        </p:nvSpPr>
        <p:spPr>
          <a:xfrm flipV="1">
            <a:off x="2147559" y="6425453"/>
            <a:ext cx="5437464" cy="45719"/>
          </a:xfrm>
          <a:prstGeom prst="rect">
            <a:avLst/>
          </a:prstGeom>
          <a:solidFill>
            <a:srgbClr val="800000"/>
          </a:solidFill>
        </p:spPr>
        <p:txBody>
          <a:bodyPr wrap="square" rtlCol="0">
            <a:spAutoFit/>
          </a:bodyPr>
          <a:lstStyle/>
          <a:p>
            <a:pPr algn="ctr"/>
            <a:endParaRPr lang="en-US" sz="2000" b="1" dirty="0">
              <a:solidFill>
                <a:schemeClr val="bg1"/>
              </a:solidFill>
              <a:cs typeface="Arial Black"/>
            </a:endParaRPr>
          </a:p>
        </p:txBody>
      </p:sp>
      <p:sp>
        <p:nvSpPr>
          <p:cNvPr id="2" name="Date Placeholder 1">
            <a:extLst>
              <a:ext uri="{FF2B5EF4-FFF2-40B4-BE49-F238E27FC236}">
                <a16:creationId xmlns:a16="http://schemas.microsoft.com/office/drawing/2014/main" id="{0F2E6E2E-7563-AC47-AB0D-4C395F1B2C8D}"/>
              </a:ext>
            </a:extLst>
          </p:cNvPr>
          <p:cNvSpPr>
            <a:spLocks noGrp="1"/>
          </p:cNvSpPr>
          <p:nvPr>
            <p:ph type="dt" sz="half" idx="10"/>
          </p:nvPr>
        </p:nvSpPr>
        <p:spPr/>
        <p:txBody>
          <a:bodyPr/>
          <a:lstStyle/>
          <a:p>
            <a:pPr>
              <a:defRPr/>
            </a:pPr>
            <a:r>
              <a:rPr lang="en-US"/>
              <a:t>05/10/2024</a:t>
            </a:r>
            <a:endParaRPr lang="en-US" dirty="0"/>
          </a:p>
        </p:txBody>
      </p:sp>
      <p:sp>
        <p:nvSpPr>
          <p:cNvPr id="13" name="TextBox 12">
            <a:extLst>
              <a:ext uri="{FF2B5EF4-FFF2-40B4-BE49-F238E27FC236}">
                <a16:creationId xmlns:a16="http://schemas.microsoft.com/office/drawing/2014/main" id="{E60162FA-C3F3-1C45-8681-38F68BCCEEDD}"/>
              </a:ext>
            </a:extLst>
          </p:cNvPr>
          <p:cNvSpPr txBox="1"/>
          <p:nvPr/>
        </p:nvSpPr>
        <p:spPr>
          <a:xfrm>
            <a:off x="271797" y="2093844"/>
            <a:ext cx="8600431" cy="1538883"/>
          </a:xfrm>
          <a:prstGeom prst="rect">
            <a:avLst/>
          </a:prstGeom>
          <a:noFill/>
        </p:spPr>
        <p:txBody>
          <a:bodyPr wrap="none" rtlCol="0">
            <a:spAutoFit/>
          </a:bodyPr>
          <a:lstStyle/>
          <a:p>
            <a:pPr algn="ctr"/>
            <a:r>
              <a:rPr lang="en-US" sz="3200" dirty="0">
                <a:latin typeface="Helvetica" pitchFamily="2" charset="0"/>
              </a:rPr>
              <a:t>Extended Higgs sectors: a SUSY example</a:t>
            </a:r>
          </a:p>
          <a:p>
            <a:pPr algn="ctr"/>
            <a:endParaRPr lang="en-US" sz="3200" dirty="0">
              <a:latin typeface="Helvetica" pitchFamily="2" charset="0"/>
            </a:endParaRPr>
          </a:p>
          <a:p>
            <a:pPr algn="ctr"/>
            <a:r>
              <a:rPr lang="en-US" sz="3000" dirty="0">
                <a:latin typeface="Helvetica" pitchFamily="2" charset="0"/>
              </a:rPr>
              <a:t>The Electroweak Phase Transition in the NMSSM</a:t>
            </a:r>
          </a:p>
        </p:txBody>
      </p:sp>
      <p:sp>
        <p:nvSpPr>
          <p:cNvPr id="5" name="Slide Number Placeholder 4">
            <a:extLst>
              <a:ext uri="{FF2B5EF4-FFF2-40B4-BE49-F238E27FC236}">
                <a16:creationId xmlns:a16="http://schemas.microsoft.com/office/drawing/2014/main" id="{1EF73427-785C-69C5-19B2-201D9DD3412A}"/>
              </a:ext>
            </a:extLst>
          </p:cNvPr>
          <p:cNvSpPr>
            <a:spLocks noGrp="1"/>
          </p:cNvSpPr>
          <p:nvPr>
            <p:ph type="sldNum" sz="quarter" idx="12"/>
          </p:nvPr>
        </p:nvSpPr>
        <p:spPr/>
        <p:txBody>
          <a:bodyPr/>
          <a:lstStyle/>
          <a:p>
            <a:pPr>
              <a:defRPr/>
            </a:pPr>
            <a:fld id="{666F6DD0-6B70-D447-A3E8-CD6516C88934}" type="slidenum">
              <a:rPr lang="en-US" smtClean="0"/>
              <a:pPr>
                <a:defRPr/>
              </a:pPr>
              <a:t>38</a:t>
            </a:fld>
            <a:endParaRPr lang="en-US"/>
          </a:p>
        </p:txBody>
      </p:sp>
      <p:sp>
        <p:nvSpPr>
          <p:cNvPr id="10" name="Footer Placeholder 9">
            <a:extLst>
              <a:ext uri="{FF2B5EF4-FFF2-40B4-BE49-F238E27FC236}">
                <a16:creationId xmlns:a16="http://schemas.microsoft.com/office/drawing/2014/main" id="{5E662F56-AE52-DE4D-4A1D-B18276AAFB46}"/>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3028142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D3FCD57F-208F-D807-AD20-EB55A4CF94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0013" y="884780"/>
            <a:ext cx="1565637" cy="1043758"/>
          </a:xfrm>
          <a:prstGeom prst="rect">
            <a:avLst/>
          </a:prstGeom>
          <a:noFill/>
          <a:extLst>
            <a:ext uri="{909E8E84-426E-40DD-AFC4-6F175D3DCCD1}">
              <a14:hiddenFill xmlns:a14="http://schemas.microsoft.com/office/drawing/2010/main">
                <a:solidFill>
                  <a:srgbClr val="FFFFFF"/>
                </a:solidFill>
              </a14:hiddenFill>
            </a:ext>
          </a:extLst>
        </p:spPr>
      </p:pic>
      <p:sp>
        <p:nvSpPr>
          <p:cNvPr id="15" name="Date Placeholder 14">
            <a:extLst>
              <a:ext uri="{FF2B5EF4-FFF2-40B4-BE49-F238E27FC236}">
                <a16:creationId xmlns:a16="http://schemas.microsoft.com/office/drawing/2014/main" id="{538CB2BB-C46E-6B39-A3CB-6CF1D2CDA81E}"/>
              </a:ext>
            </a:extLst>
          </p:cNvPr>
          <p:cNvSpPr>
            <a:spLocks noGrp="1"/>
          </p:cNvSpPr>
          <p:nvPr>
            <p:ph type="dt" sz="half" idx="10"/>
          </p:nvPr>
        </p:nvSpPr>
        <p:spPr/>
        <p:txBody>
          <a:bodyPr/>
          <a:lstStyle/>
          <a:p>
            <a:pPr>
              <a:defRPr/>
            </a:pPr>
            <a:r>
              <a:rPr lang="en-US"/>
              <a:t>05/10/2024</a:t>
            </a:r>
          </a:p>
        </p:txBody>
      </p:sp>
      <p:sp>
        <p:nvSpPr>
          <p:cNvPr id="13" name="TextBox 12">
            <a:extLst>
              <a:ext uri="{FF2B5EF4-FFF2-40B4-BE49-F238E27FC236}">
                <a16:creationId xmlns:a16="http://schemas.microsoft.com/office/drawing/2014/main" id="{B55DF738-6EBF-8154-6804-CF384AFCC5F0}"/>
              </a:ext>
            </a:extLst>
          </p:cNvPr>
          <p:cNvSpPr txBox="1"/>
          <p:nvPr/>
        </p:nvSpPr>
        <p:spPr>
          <a:xfrm>
            <a:off x="206691" y="1028315"/>
            <a:ext cx="4598503" cy="369332"/>
          </a:xfrm>
          <a:prstGeom prst="rect">
            <a:avLst/>
          </a:prstGeom>
          <a:noFill/>
        </p:spPr>
        <p:txBody>
          <a:bodyPr wrap="none" rtlCol="0">
            <a:spAutoFit/>
          </a:bodyPr>
          <a:lstStyle/>
          <a:p>
            <a:pPr marL="285750" indent="-285750">
              <a:buFont typeface="Arial" panose="020B0604020202020204" pitchFamily="34" charset="0"/>
              <a:buChar char="•"/>
            </a:pPr>
            <a:r>
              <a:rPr lang="en-US" sz="1800" dirty="0">
                <a:latin typeface="Helvetica" pitchFamily="2" charset="0"/>
              </a:rPr>
              <a:t>We put </a:t>
            </a:r>
            <a:r>
              <a:rPr lang="en-US" sz="1800" b="1" dirty="0">
                <a:latin typeface="Helvetica" pitchFamily="2" charset="0"/>
              </a:rPr>
              <a:t>by hand </a:t>
            </a:r>
            <a:r>
              <a:rPr lang="en-US" sz="1800" dirty="0">
                <a:latin typeface="Helvetica" pitchFamily="2" charset="0"/>
              </a:rPr>
              <a:t>the condition for EWSB</a:t>
            </a:r>
          </a:p>
        </p:txBody>
      </p:sp>
      <p:grpSp>
        <p:nvGrpSpPr>
          <p:cNvPr id="18" name="Group 17">
            <a:extLst>
              <a:ext uri="{FF2B5EF4-FFF2-40B4-BE49-F238E27FC236}">
                <a16:creationId xmlns:a16="http://schemas.microsoft.com/office/drawing/2014/main" id="{B2D31D06-B0C2-C38A-4000-01C667A972FB}"/>
              </a:ext>
            </a:extLst>
          </p:cNvPr>
          <p:cNvGrpSpPr/>
          <p:nvPr/>
        </p:nvGrpSpPr>
        <p:grpSpPr>
          <a:xfrm>
            <a:off x="5912882" y="2009344"/>
            <a:ext cx="2674958" cy="376916"/>
            <a:chOff x="5177642" y="2785219"/>
            <a:chExt cx="3170711" cy="501491"/>
          </a:xfrm>
        </p:grpSpPr>
        <p:sp>
          <p:nvSpPr>
            <p:cNvPr id="19" name="Rectangle 18">
              <a:extLst>
                <a:ext uri="{FF2B5EF4-FFF2-40B4-BE49-F238E27FC236}">
                  <a16:creationId xmlns:a16="http://schemas.microsoft.com/office/drawing/2014/main" id="{29037912-FE32-5062-8306-35FC4F284325}"/>
                </a:ext>
              </a:extLst>
            </p:cNvPr>
            <p:cNvSpPr/>
            <p:nvPr/>
          </p:nvSpPr>
          <p:spPr>
            <a:xfrm>
              <a:off x="5177642" y="2785219"/>
              <a:ext cx="3170711" cy="501491"/>
            </a:xfrm>
            <a:prstGeom prst="rect">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US"/>
            </a:p>
          </p:txBody>
        </p:sp>
        <p:pic>
          <p:nvPicPr>
            <p:cNvPr id="20" name="Picture 9" descr="latex-image-1.pdf">
              <a:extLst>
                <a:ext uri="{FF2B5EF4-FFF2-40B4-BE49-F238E27FC236}">
                  <a16:creationId xmlns:a16="http://schemas.microsoft.com/office/drawing/2014/main" id="{1B1A5B98-0E5F-E8A5-51F6-818BA7CDC32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266459" y="2841493"/>
              <a:ext cx="3045611" cy="375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3" name="TextBox 2">
            <a:extLst>
              <a:ext uri="{FF2B5EF4-FFF2-40B4-BE49-F238E27FC236}">
                <a16:creationId xmlns:a16="http://schemas.microsoft.com/office/drawing/2014/main" id="{F7E5BCD4-7A5F-50A3-0829-E53DA3B23C8D}"/>
              </a:ext>
            </a:extLst>
          </p:cNvPr>
          <p:cNvSpPr txBox="1"/>
          <p:nvPr/>
        </p:nvSpPr>
        <p:spPr>
          <a:xfrm>
            <a:off x="335534" y="2289661"/>
            <a:ext cx="4658648" cy="400110"/>
          </a:xfrm>
          <a:prstGeom prst="rect">
            <a:avLst/>
          </a:prstGeom>
          <a:noFill/>
        </p:spPr>
        <p:txBody>
          <a:bodyPr wrap="none" rtlCol="0">
            <a:spAutoFit/>
          </a:bodyPr>
          <a:lstStyle/>
          <a:p>
            <a:r>
              <a:rPr lang="en-US" sz="2000" dirty="0">
                <a:solidFill>
                  <a:srgbClr val="C00000"/>
                </a:solidFill>
                <a:latin typeface="Helvetica" pitchFamily="2" charset="0"/>
              </a:rPr>
              <a:t>What is behind the EWSB mechanism?</a:t>
            </a:r>
          </a:p>
        </p:txBody>
      </p:sp>
      <p:sp>
        <p:nvSpPr>
          <p:cNvPr id="7" name="TextBox 6">
            <a:extLst>
              <a:ext uri="{FF2B5EF4-FFF2-40B4-BE49-F238E27FC236}">
                <a16:creationId xmlns:a16="http://schemas.microsoft.com/office/drawing/2014/main" id="{978BB20F-5E89-ED7E-59BC-D6592B998DE7}"/>
              </a:ext>
            </a:extLst>
          </p:cNvPr>
          <p:cNvSpPr txBox="1"/>
          <p:nvPr/>
        </p:nvSpPr>
        <p:spPr>
          <a:xfrm>
            <a:off x="335534" y="2631790"/>
            <a:ext cx="8378322" cy="369332"/>
          </a:xfrm>
          <a:prstGeom prst="rect">
            <a:avLst/>
          </a:prstGeom>
          <a:noFill/>
        </p:spPr>
        <p:txBody>
          <a:bodyPr wrap="square" rtlCol="0">
            <a:spAutoFit/>
          </a:bodyPr>
          <a:lstStyle/>
          <a:p>
            <a:r>
              <a:rPr lang="en-US" sz="1800" dirty="0">
                <a:latin typeface="Helvetica" pitchFamily="2" charset="0"/>
              </a:rPr>
              <a:t>Radiative Breaking (like in Supersymmetry) or Compositeness</a:t>
            </a:r>
          </a:p>
        </p:txBody>
      </p:sp>
      <p:sp>
        <p:nvSpPr>
          <p:cNvPr id="11" name="TextBox 10">
            <a:extLst>
              <a:ext uri="{FF2B5EF4-FFF2-40B4-BE49-F238E27FC236}">
                <a16:creationId xmlns:a16="http://schemas.microsoft.com/office/drawing/2014/main" id="{9F525314-4CC6-F2E3-1CCF-DCFBA7BBA387}"/>
              </a:ext>
            </a:extLst>
          </p:cNvPr>
          <p:cNvSpPr txBox="1"/>
          <p:nvPr/>
        </p:nvSpPr>
        <p:spPr>
          <a:xfrm>
            <a:off x="175076" y="1541870"/>
            <a:ext cx="5791425" cy="646331"/>
          </a:xfrm>
          <a:prstGeom prst="rect">
            <a:avLst/>
          </a:prstGeom>
          <a:noFill/>
        </p:spPr>
        <p:txBody>
          <a:bodyPr wrap="square">
            <a:spAutoFit/>
          </a:bodyPr>
          <a:lstStyle/>
          <a:p>
            <a:pPr marL="285750" indent="-285750">
              <a:buFont typeface="Arial" panose="020B0604020202020204" pitchFamily="34" charset="0"/>
              <a:buChar char="•"/>
            </a:pPr>
            <a:r>
              <a:rPr lang="en-US" sz="1800" dirty="0">
                <a:latin typeface="Helvetica" pitchFamily="2" charset="0"/>
              </a:rPr>
              <a:t>There is no explanation for how the Higgs mass parameter and self-coupling are determined</a:t>
            </a:r>
          </a:p>
        </p:txBody>
      </p:sp>
      <p:pic>
        <p:nvPicPr>
          <p:cNvPr id="9" name="Picture 8">
            <a:extLst>
              <a:ext uri="{FF2B5EF4-FFF2-40B4-BE49-F238E27FC236}">
                <a16:creationId xmlns:a16="http://schemas.microsoft.com/office/drawing/2014/main" id="{DE904CF5-1224-315D-EDD2-E15CBE605536}"/>
              </a:ext>
            </a:extLst>
          </p:cNvPr>
          <p:cNvPicPr>
            <a:picLocks noChangeAspect="1"/>
          </p:cNvPicPr>
          <p:nvPr/>
        </p:nvPicPr>
        <p:blipFill>
          <a:blip r:embed="rId5"/>
          <a:stretch>
            <a:fillRect/>
          </a:stretch>
        </p:blipFill>
        <p:spPr>
          <a:xfrm>
            <a:off x="187411" y="6312181"/>
            <a:ext cx="1570266" cy="463420"/>
          </a:xfrm>
          <a:prstGeom prst="rect">
            <a:avLst/>
          </a:prstGeom>
        </p:spPr>
      </p:pic>
      <p:sp>
        <p:nvSpPr>
          <p:cNvPr id="4" name="TextBox 3">
            <a:extLst>
              <a:ext uri="{FF2B5EF4-FFF2-40B4-BE49-F238E27FC236}">
                <a16:creationId xmlns:a16="http://schemas.microsoft.com/office/drawing/2014/main" id="{60A1904A-E646-5318-91AD-1018488A17E7}"/>
              </a:ext>
            </a:extLst>
          </p:cNvPr>
          <p:cNvSpPr txBox="1"/>
          <p:nvPr/>
        </p:nvSpPr>
        <p:spPr>
          <a:xfrm>
            <a:off x="263477" y="285398"/>
            <a:ext cx="8886553" cy="426527"/>
          </a:xfrm>
          <a:prstGeom prst="rect">
            <a:avLst/>
          </a:prstGeom>
          <a:noFill/>
        </p:spPr>
        <p:txBody>
          <a:bodyPr wrap="square">
            <a:spAutoFit/>
          </a:bodyPr>
          <a:lstStyle/>
          <a:p>
            <a:pPr>
              <a:lnSpc>
                <a:spcPct val="90000"/>
              </a:lnSpc>
            </a:pPr>
            <a:r>
              <a:rPr lang="en-US" dirty="0">
                <a:latin typeface="Helvetica" pitchFamily="2" charset="0"/>
              </a:rPr>
              <a:t>Electroweak Symmetry Breaking and the Phase Transition</a:t>
            </a:r>
          </a:p>
        </p:txBody>
      </p:sp>
      <p:sp>
        <p:nvSpPr>
          <p:cNvPr id="14" name="TextBox 13">
            <a:extLst>
              <a:ext uri="{FF2B5EF4-FFF2-40B4-BE49-F238E27FC236}">
                <a16:creationId xmlns:a16="http://schemas.microsoft.com/office/drawing/2014/main" id="{CB00CA53-8133-C7ED-6589-1520BC94D0EB}"/>
              </a:ext>
            </a:extLst>
          </p:cNvPr>
          <p:cNvSpPr txBox="1"/>
          <p:nvPr/>
        </p:nvSpPr>
        <p:spPr>
          <a:xfrm>
            <a:off x="335534" y="3152336"/>
            <a:ext cx="8551020" cy="400110"/>
          </a:xfrm>
          <a:prstGeom prst="rect">
            <a:avLst/>
          </a:prstGeom>
          <a:noFill/>
        </p:spPr>
        <p:txBody>
          <a:bodyPr wrap="square">
            <a:spAutoFit/>
          </a:bodyPr>
          <a:lstStyle/>
          <a:p>
            <a:r>
              <a:rPr lang="en-US" sz="2000" dirty="0">
                <a:solidFill>
                  <a:srgbClr val="C00000"/>
                </a:solidFill>
                <a:latin typeface="Helvetica" pitchFamily="2" charset="0"/>
              </a:rPr>
              <a:t>What was the history of the electroweak phase transition?</a:t>
            </a:r>
          </a:p>
        </p:txBody>
      </p:sp>
      <p:sp>
        <p:nvSpPr>
          <p:cNvPr id="21" name="TextBox 20">
            <a:extLst>
              <a:ext uri="{FF2B5EF4-FFF2-40B4-BE49-F238E27FC236}">
                <a16:creationId xmlns:a16="http://schemas.microsoft.com/office/drawing/2014/main" id="{E24FC2DD-97F6-D5F0-BBC9-DE7952EFD3CC}"/>
              </a:ext>
            </a:extLst>
          </p:cNvPr>
          <p:cNvSpPr txBox="1"/>
          <p:nvPr/>
        </p:nvSpPr>
        <p:spPr>
          <a:xfrm>
            <a:off x="380758" y="3806916"/>
            <a:ext cx="8583677" cy="923330"/>
          </a:xfrm>
          <a:prstGeom prst="rect">
            <a:avLst/>
          </a:prstGeom>
          <a:noFill/>
        </p:spPr>
        <p:txBody>
          <a:bodyPr wrap="square">
            <a:spAutoFit/>
          </a:bodyPr>
          <a:lstStyle/>
          <a:p>
            <a:pPr>
              <a:defRPr/>
            </a:pPr>
            <a:r>
              <a:rPr lang="en-US" sz="1800" dirty="0">
                <a:latin typeface="Helvetica" pitchFamily="2" charset="0"/>
                <a:ea typeface="Arial Black" pitchFamily="-103" charset="0"/>
                <a:cs typeface="Arial Black" pitchFamily="-103" charset="0"/>
              </a:rPr>
              <a:t>The Higgs discovery is strong evidence that the Higgs field turned on in the early moments of the Big Bang; the Electroweak Phase Transition took place</a:t>
            </a:r>
          </a:p>
          <a:p>
            <a:pPr>
              <a:defRPr/>
            </a:pPr>
            <a:r>
              <a:rPr lang="en-US" sz="1800" dirty="0">
                <a:latin typeface="Helvetica" pitchFamily="2" charset="0"/>
                <a:ea typeface="Arial Black" pitchFamily="-103" charset="0"/>
                <a:cs typeface="Arial Black" pitchFamily="-103" charset="0"/>
              </a:rPr>
              <a:t>We need to understand its dynamics</a:t>
            </a:r>
          </a:p>
        </p:txBody>
      </p:sp>
      <p:sp>
        <p:nvSpPr>
          <p:cNvPr id="23" name="TextBox 22">
            <a:extLst>
              <a:ext uri="{FF2B5EF4-FFF2-40B4-BE49-F238E27FC236}">
                <a16:creationId xmlns:a16="http://schemas.microsoft.com/office/drawing/2014/main" id="{718546FA-B1C3-2479-8C87-41B20486B3E4}"/>
              </a:ext>
            </a:extLst>
          </p:cNvPr>
          <p:cNvSpPr txBox="1"/>
          <p:nvPr/>
        </p:nvSpPr>
        <p:spPr>
          <a:xfrm>
            <a:off x="84954" y="4992964"/>
            <a:ext cx="8879481" cy="646331"/>
          </a:xfrm>
          <a:prstGeom prst="rect">
            <a:avLst/>
          </a:prstGeom>
          <a:noFill/>
        </p:spPr>
        <p:txBody>
          <a:bodyPr wrap="square">
            <a:spAutoFit/>
          </a:bodyPr>
          <a:lstStyle/>
          <a:p>
            <a:pPr marL="342900" indent="-342900">
              <a:spcBef>
                <a:spcPts val="1200"/>
              </a:spcBef>
              <a:buFont typeface="Arial" panose="020B0604020202020204" pitchFamily="34" charset="0"/>
              <a:buChar char="•"/>
            </a:pPr>
            <a:r>
              <a:rPr lang="en-US" sz="1800" dirty="0">
                <a:solidFill>
                  <a:srgbClr val="C00000"/>
                </a:solidFill>
                <a:latin typeface="Helvetica" pitchFamily="2" charset="0"/>
              </a:rPr>
              <a:t>Today I will focus on the possibility of generating the matter-antimatter asymmetry of the universe at the moment the Higgs turned on </a:t>
            </a:r>
            <a:r>
              <a:rPr lang="en-US" sz="1800" dirty="0">
                <a:solidFill>
                  <a:srgbClr val="C00000"/>
                </a:solidFill>
                <a:latin typeface="Helvetica" pitchFamily="2" charset="0"/>
                <a:sym typeface="Wingdings" pitchFamily="2" charset="2"/>
              </a:rPr>
              <a:t> </a:t>
            </a:r>
            <a:r>
              <a:rPr lang="en-US" sz="1800" b="1" dirty="0">
                <a:solidFill>
                  <a:srgbClr val="C00000"/>
                </a:solidFill>
                <a:latin typeface="Helvetica" pitchFamily="2" charset="0"/>
              </a:rPr>
              <a:t>electroweak baryogenesis </a:t>
            </a:r>
          </a:p>
        </p:txBody>
      </p:sp>
      <p:pic>
        <p:nvPicPr>
          <p:cNvPr id="1026" name="Picture 2" descr="Spontaneous symmetry breaking - Wikipedia">
            <a:extLst>
              <a:ext uri="{FF2B5EF4-FFF2-40B4-BE49-F238E27FC236}">
                <a16:creationId xmlns:a16="http://schemas.microsoft.com/office/drawing/2014/main" id="{CB7D068C-5D96-5F19-5078-7FE900ECBC6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89556" y="850193"/>
            <a:ext cx="3396998" cy="108704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B72FB2F-617E-BD49-3997-4CB8AC56F755}"/>
              </a:ext>
            </a:extLst>
          </p:cNvPr>
          <p:cNvSpPr txBox="1"/>
          <p:nvPr/>
        </p:nvSpPr>
        <p:spPr>
          <a:xfrm>
            <a:off x="1757677" y="6421813"/>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sp>
        <p:nvSpPr>
          <p:cNvPr id="2" name="Slide Number Placeholder 1">
            <a:extLst>
              <a:ext uri="{FF2B5EF4-FFF2-40B4-BE49-F238E27FC236}">
                <a16:creationId xmlns:a16="http://schemas.microsoft.com/office/drawing/2014/main" id="{E4C58E07-1CB1-2042-20E9-29139B89DFDC}"/>
              </a:ext>
            </a:extLst>
          </p:cNvPr>
          <p:cNvSpPr>
            <a:spLocks noGrp="1"/>
          </p:cNvSpPr>
          <p:nvPr>
            <p:ph type="sldNum" sz="quarter" idx="12"/>
          </p:nvPr>
        </p:nvSpPr>
        <p:spPr/>
        <p:txBody>
          <a:bodyPr/>
          <a:lstStyle/>
          <a:p>
            <a:pPr>
              <a:defRPr/>
            </a:pPr>
            <a:fld id="{D263CF7A-B607-4AC6-B9ED-310D2CC7A174}" type="slidenum">
              <a:rPr lang="en-US" smtClean="0"/>
              <a:pPr>
                <a:defRPr/>
              </a:pPr>
              <a:t>3</a:t>
            </a:fld>
            <a:endParaRPr lang="en-US"/>
          </a:p>
        </p:txBody>
      </p:sp>
      <p:sp>
        <p:nvSpPr>
          <p:cNvPr id="12" name="Footer Placeholder 11">
            <a:extLst>
              <a:ext uri="{FF2B5EF4-FFF2-40B4-BE49-F238E27FC236}">
                <a16:creationId xmlns:a16="http://schemas.microsoft.com/office/drawing/2014/main" id="{D756552D-4998-CBB9-0C08-24433092EF15}"/>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30113029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C18FE14-742E-8A46-A485-2B10B9A38370}"/>
              </a:ext>
            </a:extLst>
          </p:cNvPr>
          <p:cNvSpPr txBox="1"/>
          <p:nvPr/>
        </p:nvSpPr>
        <p:spPr>
          <a:xfrm flipV="1">
            <a:off x="2147559" y="6425453"/>
            <a:ext cx="5437464" cy="45719"/>
          </a:xfrm>
          <a:prstGeom prst="rect">
            <a:avLst/>
          </a:prstGeom>
          <a:solidFill>
            <a:srgbClr val="800000"/>
          </a:solidFill>
        </p:spPr>
        <p:txBody>
          <a:bodyPr wrap="square" rtlCol="0">
            <a:spAutoFit/>
          </a:bodyPr>
          <a:lstStyle/>
          <a:p>
            <a:pPr algn="ctr"/>
            <a:endParaRPr lang="en-US" sz="2000" b="1" dirty="0">
              <a:solidFill>
                <a:schemeClr val="bg1"/>
              </a:solidFill>
              <a:cs typeface="Arial Black"/>
            </a:endParaRPr>
          </a:p>
        </p:txBody>
      </p:sp>
      <p:sp>
        <p:nvSpPr>
          <p:cNvPr id="5" name="Slide Number Placeholder 4">
            <a:extLst>
              <a:ext uri="{FF2B5EF4-FFF2-40B4-BE49-F238E27FC236}">
                <a16:creationId xmlns:a16="http://schemas.microsoft.com/office/drawing/2014/main" id="{660B492B-4FF9-2644-8E78-CC1668A57730}"/>
              </a:ext>
            </a:extLst>
          </p:cNvPr>
          <p:cNvSpPr>
            <a:spLocks noGrp="1"/>
          </p:cNvSpPr>
          <p:nvPr>
            <p:ph type="sldNum" sz="quarter" idx="12"/>
          </p:nvPr>
        </p:nvSpPr>
        <p:spPr/>
        <p:txBody>
          <a:bodyPr/>
          <a:lstStyle/>
          <a:p>
            <a:pPr>
              <a:defRPr/>
            </a:pPr>
            <a:fld id="{666F6DD0-6B70-D447-A3E8-CD6516C88934}" type="slidenum">
              <a:rPr lang="en-US" smtClean="0"/>
              <a:pPr>
                <a:defRPr/>
              </a:pPr>
              <a:t>39</a:t>
            </a:fld>
            <a:endParaRPr lang="en-US" dirty="0"/>
          </a:p>
        </p:txBody>
      </p:sp>
      <p:sp>
        <p:nvSpPr>
          <p:cNvPr id="6" name="TextBox 5">
            <a:extLst>
              <a:ext uri="{FF2B5EF4-FFF2-40B4-BE49-F238E27FC236}">
                <a16:creationId xmlns:a16="http://schemas.microsoft.com/office/drawing/2014/main" id="{EE44E678-1F43-F14E-A29A-0504EBEE6841}"/>
              </a:ext>
            </a:extLst>
          </p:cNvPr>
          <p:cNvSpPr txBox="1"/>
          <p:nvPr/>
        </p:nvSpPr>
        <p:spPr>
          <a:xfrm>
            <a:off x="224773" y="269995"/>
            <a:ext cx="8203831" cy="461665"/>
          </a:xfrm>
          <a:prstGeom prst="rect">
            <a:avLst/>
          </a:prstGeom>
          <a:noFill/>
        </p:spPr>
        <p:txBody>
          <a:bodyPr wrap="square">
            <a:spAutoFit/>
          </a:bodyPr>
          <a:lstStyle/>
          <a:p>
            <a:r>
              <a:rPr lang="en-US" dirty="0">
                <a:latin typeface="Helvetica" pitchFamily="2" charset="0"/>
              </a:rPr>
              <a:t>A SUSY example: the Next-to-Minimal Supersymmetric SM</a:t>
            </a:r>
          </a:p>
        </p:txBody>
      </p:sp>
      <p:sp>
        <p:nvSpPr>
          <p:cNvPr id="2" name="Date Placeholder 1">
            <a:extLst>
              <a:ext uri="{FF2B5EF4-FFF2-40B4-BE49-F238E27FC236}">
                <a16:creationId xmlns:a16="http://schemas.microsoft.com/office/drawing/2014/main" id="{5C9FF2EE-64E0-2045-93F2-46F02BB7E7B4}"/>
              </a:ext>
            </a:extLst>
          </p:cNvPr>
          <p:cNvSpPr>
            <a:spLocks noGrp="1"/>
          </p:cNvSpPr>
          <p:nvPr>
            <p:ph type="dt" sz="half" idx="10"/>
          </p:nvPr>
        </p:nvSpPr>
        <p:spPr/>
        <p:txBody>
          <a:bodyPr/>
          <a:lstStyle/>
          <a:p>
            <a:pPr>
              <a:defRPr/>
            </a:pPr>
            <a:r>
              <a:rPr lang="en-US"/>
              <a:t>05/10/2024</a:t>
            </a:r>
          </a:p>
        </p:txBody>
      </p:sp>
      <p:sp>
        <p:nvSpPr>
          <p:cNvPr id="8" name="TextBox 7">
            <a:extLst>
              <a:ext uri="{FF2B5EF4-FFF2-40B4-BE49-F238E27FC236}">
                <a16:creationId xmlns:a16="http://schemas.microsoft.com/office/drawing/2014/main" id="{37B42053-3C4F-2C46-AAFE-5DF9C1E069E3}"/>
              </a:ext>
            </a:extLst>
          </p:cNvPr>
          <p:cNvSpPr txBox="1"/>
          <p:nvPr/>
        </p:nvSpPr>
        <p:spPr>
          <a:xfrm>
            <a:off x="228600" y="783048"/>
            <a:ext cx="8995168" cy="369332"/>
          </a:xfrm>
          <a:prstGeom prst="rect">
            <a:avLst/>
          </a:prstGeom>
          <a:noFill/>
        </p:spPr>
        <p:txBody>
          <a:bodyPr wrap="square">
            <a:spAutoFit/>
          </a:bodyPr>
          <a:lstStyle/>
          <a:p>
            <a:r>
              <a:rPr lang="en-US" sz="1800" dirty="0">
                <a:solidFill>
                  <a:srgbClr val="000000"/>
                </a:solidFill>
                <a:latin typeface="Helvetica" pitchFamily="2" charset="0"/>
              </a:rPr>
              <a:t>A</a:t>
            </a:r>
            <a:r>
              <a:rPr lang="en-US" sz="1800" dirty="0">
                <a:solidFill>
                  <a:srgbClr val="000000"/>
                </a:solidFill>
                <a:effectLst/>
                <a:latin typeface="Helvetica" pitchFamily="2" charset="0"/>
              </a:rPr>
              <a:t> more extended Higgs sector: two Higgs doublets + a singlet</a:t>
            </a:r>
          </a:p>
        </p:txBody>
      </p:sp>
      <p:sp>
        <p:nvSpPr>
          <p:cNvPr id="12" name="TextBox 11">
            <a:extLst>
              <a:ext uri="{FF2B5EF4-FFF2-40B4-BE49-F238E27FC236}">
                <a16:creationId xmlns:a16="http://schemas.microsoft.com/office/drawing/2014/main" id="{0D2581D8-4608-C348-8BA8-17921703C1F2}"/>
              </a:ext>
            </a:extLst>
          </p:cNvPr>
          <p:cNvSpPr txBox="1"/>
          <p:nvPr/>
        </p:nvSpPr>
        <p:spPr>
          <a:xfrm>
            <a:off x="4913278" y="1244276"/>
            <a:ext cx="4623370" cy="338554"/>
          </a:xfrm>
          <a:prstGeom prst="rect">
            <a:avLst/>
          </a:prstGeom>
          <a:noFill/>
        </p:spPr>
        <p:txBody>
          <a:bodyPr wrap="square">
            <a:spAutoFit/>
          </a:bodyPr>
          <a:lstStyle/>
          <a:p>
            <a:r>
              <a:rPr lang="en-US" sz="1600" dirty="0">
                <a:solidFill>
                  <a:srgbClr val="710403"/>
                </a:solidFill>
                <a:latin typeface="Helvetica" pitchFamily="2" charset="0"/>
              </a:rPr>
              <a:t>p</a:t>
            </a:r>
            <a:r>
              <a:rPr lang="en-US" sz="1600" dirty="0">
                <a:solidFill>
                  <a:srgbClr val="710403"/>
                </a:solidFill>
                <a:effectLst/>
                <a:latin typeface="Helvetica" pitchFamily="2" charset="0"/>
              </a:rPr>
              <a:t>rovides flexibility enhancing the PT strength </a:t>
            </a:r>
          </a:p>
        </p:txBody>
      </p:sp>
      <p:sp>
        <p:nvSpPr>
          <p:cNvPr id="14" name="TextBox 13">
            <a:extLst>
              <a:ext uri="{FF2B5EF4-FFF2-40B4-BE49-F238E27FC236}">
                <a16:creationId xmlns:a16="http://schemas.microsoft.com/office/drawing/2014/main" id="{7CEBDA92-E7A0-EB46-8B1D-4F787921DD48}"/>
              </a:ext>
            </a:extLst>
          </p:cNvPr>
          <p:cNvSpPr txBox="1"/>
          <p:nvPr/>
        </p:nvSpPr>
        <p:spPr>
          <a:xfrm>
            <a:off x="949075" y="1164348"/>
            <a:ext cx="3900016" cy="338554"/>
          </a:xfrm>
          <a:prstGeom prst="rect">
            <a:avLst/>
          </a:prstGeom>
          <a:noFill/>
        </p:spPr>
        <p:txBody>
          <a:bodyPr wrap="square">
            <a:spAutoFit/>
          </a:bodyPr>
          <a:lstStyle/>
          <a:p>
            <a:r>
              <a:rPr lang="en-US" sz="1600" dirty="0">
                <a:solidFill>
                  <a:srgbClr val="710403"/>
                </a:solidFill>
                <a:effectLst/>
                <a:latin typeface="Helvetica" pitchFamily="2" charset="0"/>
              </a:rPr>
              <a:t>both charged under the EW gauge group</a:t>
            </a:r>
          </a:p>
        </p:txBody>
      </p:sp>
      <p:cxnSp>
        <p:nvCxnSpPr>
          <p:cNvPr id="16" name="Straight Arrow Connector 15">
            <a:extLst>
              <a:ext uri="{FF2B5EF4-FFF2-40B4-BE49-F238E27FC236}">
                <a16:creationId xmlns:a16="http://schemas.microsoft.com/office/drawing/2014/main" id="{696043C5-C833-DB4F-A9AC-F01006DCF42D}"/>
              </a:ext>
            </a:extLst>
          </p:cNvPr>
          <p:cNvCxnSpPr>
            <a:cxnSpLocks/>
          </p:cNvCxnSpPr>
          <p:nvPr/>
        </p:nvCxnSpPr>
        <p:spPr>
          <a:xfrm flipH="1">
            <a:off x="4376791" y="1055506"/>
            <a:ext cx="183223" cy="207739"/>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B82A3893-9B79-FD46-B445-90F0FDE538EE}"/>
              </a:ext>
            </a:extLst>
          </p:cNvPr>
          <p:cNvCxnSpPr>
            <a:cxnSpLocks/>
          </p:cNvCxnSpPr>
          <p:nvPr/>
        </p:nvCxnSpPr>
        <p:spPr>
          <a:xfrm>
            <a:off x="6350206" y="1076668"/>
            <a:ext cx="218664" cy="195353"/>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53A19EF9-8A74-894A-8FF4-D07FF77B829B}"/>
              </a:ext>
            </a:extLst>
          </p:cNvPr>
          <p:cNvSpPr txBox="1"/>
          <p:nvPr/>
        </p:nvSpPr>
        <p:spPr>
          <a:xfrm>
            <a:off x="206768" y="1607907"/>
            <a:ext cx="9038832" cy="369332"/>
          </a:xfrm>
          <a:prstGeom prst="rect">
            <a:avLst/>
          </a:prstGeom>
          <a:noFill/>
        </p:spPr>
        <p:txBody>
          <a:bodyPr wrap="square">
            <a:spAutoFit/>
          </a:bodyPr>
          <a:lstStyle/>
          <a:p>
            <a:r>
              <a:rPr lang="en-US" sz="1800" dirty="0">
                <a:solidFill>
                  <a:srgbClr val="000000"/>
                </a:solidFill>
                <a:latin typeface="Helvetica" pitchFamily="2" charset="0"/>
              </a:rPr>
              <a:t>T</a:t>
            </a:r>
            <a:r>
              <a:rPr lang="en-US" sz="1800" dirty="0">
                <a:solidFill>
                  <a:srgbClr val="000000"/>
                </a:solidFill>
                <a:effectLst/>
                <a:latin typeface="Helvetica" pitchFamily="2" charset="0"/>
              </a:rPr>
              <a:t>he NMSSM with the scalar potential </a:t>
            </a:r>
          </a:p>
        </p:txBody>
      </p:sp>
      <p:sp>
        <p:nvSpPr>
          <p:cNvPr id="7" name="TextBox 6">
            <a:extLst>
              <a:ext uri="{FF2B5EF4-FFF2-40B4-BE49-F238E27FC236}">
                <a16:creationId xmlns:a16="http://schemas.microsoft.com/office/drawing/2014/main" id="{6AC3853F-A81B-8C45-8886-76AB697990E3}"/>
              </a:ext>
            </a:extLst>
          </p:cNvPr>
          <p:cNvSpPr txBox="1"/>
          <p:nvPr/>
        </p:nvSpPr>
        <p:spPr>
          <a:xfrm>
            <a:off x="73648" y="3175971"/>
            <a:ext cx="6074970" cy="353943"/>
          </a:xfrm>
          <a:prstGeom prst="rect">
            <a:avLst/>
          </a:prstGeom>
          <a:noFill/>
        </p:spPr>
        <p:txBody>
          <a:bodyPr wrap="square" rtlCol="0">
            <a:spAutoFit/>
          </a:bodyPr>
          <a:lstStyle/>
          <a:p>
            <a:r>
              <a:rPr lang="en-US" sz="1700" dirty="0">
                <a:latin typeface="Helvetica" pitchFamily="2" charset="0"/>
              </a:rPr>
              <a:t>Without loss of generality, we consider the 3-dim. field space</a:t>
            </a:r>
          </a:p>
        </p:txBody>
      </p:sp>
      <p:pic>
        <p:nvPicPr>
          <p:cNvPr id="20" name="rm_CP~even~inter.pdf" descr="rm_CP~even~inter.pdf">
            <a:extLst>
              <a:ext uri="{FF2B5EF4-FFF2-40B4-BE49-F238E27FC236}">
                <a16:creationId xmlns:a16="http://schemas.microsoft.com/office/drawing/2014/main" id="{65F32C6E-31AF-4448-9D91-0EA7D4FED4D5}"/>
              </a:ext>
            </a:extLst>
          </p:cNvPr>
          <p:cNvPicPr>
            <a:picLocks noChangeAspect="1"/>
          </p:cNvPicPr>
          <p:nvPr/>
        </p:nvPicPr>
        <p:blipFill>
          <a:blip r:embed="rId3"/>
          <a:stretch>
            <a:fillRect/>
          </a:stretch>
        </p:blipFill>
        <p:spPr>
          <a:xfrm>
            <a:off x="330082" y="3816067"/>
            <a:ext cx="8040633" cy="299820"/>
          </a:xfrm>
          <a:prstGeom prst="rect">
            <a:avLst/>
          </a:prstGeom>
          <a:ln w="12700">
            <a:miter lim="400000"/>
          </a:ln>
        </p:spPr>
      </p:pic>
      <p:sp>
        <p:nvSpPr>
          <p:cNvPr id="23" name="TextBox 6">
            <a:extLst>
              <a:ext uri="{FF2B5EF4-FFF2-40B4-BE49-F238E27FC236}">
                <a16:creationId xmlns:a16="http://schemas.microsoft.com/office/drawing/2014/main" id="{F8B4C716-45BC-A345-8165-527B13D80CE3}"/>
              </a:ext>
            </a:extLst>
          </p:cNvPr>
          <p:cNvSpPr txBox="1"/>
          <p:nvPr/>
        </p:nvSpPr>
        <p:spPr>
          <a:xfrm>
            <a:off x="1474832" y="4576296"/>
            <a:ext cx="1797926" cy="36933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t">
            <a:spAutoFit/>
          </a:bodyPr>
          <a:lstStyle>
            <a:lvl1pPr defTabSz="914400">
              <a:defRPr sz="2400" b="0">
                <a:solidFill>
                  <a:srgbClr val="000000"/>
                </a:solidFill>
              </a:defRPr>
            </a:lvl1pPr>
          </a:lstStyle>
          <a:p>
            <a:r>
              <a:rPr sz="1800" dirty="0">
                <a:latin typeface="Helvetica" pitchFamily="2" charset="0"/>
              </a:rPr>
              <a:t>The EW vacuum</a:t>
            </a:r>
          </a:p>
        </p:txBody>
      </p:sp>
      <p:pic>
        <p:nvPicPr>
          <p:cNvPr id="28" name="langle_H^rm_SM_r.pdf" descr="langle_H^rm_SM_r.pdf">
            <a:extLst>
              <a:ext uri="{FF2B5EF4-FFF2-40B4-BE49-F238E27FC236}">
                <a16:creationId xmlns:a16="http://schemas.microsoft.com/office/drawing/2014/main" id="{D64F8B43-7188-FE4D-B524-62AD76116AE3}"/>
              </a:ext>
            </a:extLst>
          </p:cNvPr>
          <p:cNvPicPr>
            <a:picLocks noChangeAspect="1"/>
          </p:cNvPicPr>
          <p:nvPr/>
        </p:nvPicPr>
        <p:blipFill>
          <a:blip r:embed="rId4"/>
          <a:stretch>
            <a:fillRect/>
          </a:stretch>
        </p:blipFill>
        <p:spPr>
          <a:xfrm>
            <a:off x="3346806" y="4614142"/>
            <a:ext cx="3878157" cy="257829"/>
          </a:xfrm>
          <a:prstGeom prst="rect">
            <a:avLst/>
          </a:prstGeom>
          <a:ln w="12700" cap="flat">
            <a:noFill/>
            <a:miter lim="400000"/>
          </a:ln>
          <a:effectLst/>
        </p:spPr>
      </p:pic>
      <p:pic>
        <p:nvPicPr>
          <p:cNvPr id="13" name="Picture 12">
            <a:extLst>
              <a:ext uri="{FF2B5EF4-FFF2-40B4-BE49-F238E27FC236}">
                <a16:creationId xmlns:a16="http://schemas.microsoft.com/office/drawing/2014/main" id="{B0EA2034-42F2-AD41-962E-8200C15712BD}"/>
              </a:ext>
            </a:extLst>
          </p:cNvPr>
          <p:cNvPicPr>
            <a:picLocks noChangeAspect="1"/>
          </p:cNvPicPr>
          <p:nvPr/>
        </p:nvPicPr>
        <p:blipFill>
          <a:blip r:embed="rId5"/>
          <a:stretch>
            <a:fillRect/>
          </a:stretch>
        </p:blipFill>
        <p:spPr>
          <a:xfrm>
            <a:off x="6255539" y="3144650"/>
            <a:ext cx="863600" cy="508000"/>
          </a:xfrm>
          <a:prstGeom prst="rect">
            <a:avLst/>
          </a:prstGeom>
        </p:spPr>
      </p:pic>
      <p:pic>
        <p:nvPicPr>
          <p:cNvPr id="31" name="Picture 30">
            <a:extLst>
              <a:ext uri="{FF2B5EF4-FFF2-40B4-BE49-F238E27FC236}">
                <a16:creationId xmlns:a16="http://schemas.microsoft.com/office/drawing/2014/main" id="{4A43A110-26A7-5B4D-9993-AACEBDE2AA5B}"/>
              </a:ext>
            </a:extLst>
          </p:cNvPr>
          <p:cNvPicPr>
            <a:picLocks noChangeAspect="1"/>
          </p:cNvPicPr>
          <p:nvPr/>
        </p:nvPicPr>
        <p:blipFill>
          <a:blip r:embed="rId6"/>
          <a:stretch>
            <a:fillRect/>
          </a:stretch>
        </p:blipFill>
        <p:spPr>
          <a:xfrm>
            <a:off x="8289957" y="3227496"/>
            <a:ext cx="584200" cy="266700"/>
          </a:xfrm>
          <a:prstGeom prst="rect">
            <a:avLst/>
          </a:prstGeom>
        </p:spPr>
      </p:pic>
      <p:pic>
        <p:nvPicPr>
          <p:cNvPr id="32" name="Picture 31">
            <a:extLst>
              <a:ext uri="{FF2B5EF4-FFF2-40B4-BE49-F238E27FC236}">
                <a16:creationId xmlns:a16="http://schemas.microsoft.com/office/drawing/2014/main" id="{74226F7D-6569-F046-907E-2453ACDE774F}"/>
              </a:ext>
            </a:extLst>
          </p:cNvPr>
          <p:cNvPicPr>
            <a:picLocks noChangeAspect="1"/>
          </p:cNvPicPr>
          <p:nvPr/>
        </p:nvPicPr>
        <p:blipFill>
          <a:blip r:embed="rId7"/>
          <a:stretch>
            <a:fillRect/>
          </a:stretch>
        </p:blipFill>
        <p:spPr>
          <a:xfrm>
            <a:off x="7234456" y="3119004"/>
            <a:ext cx="863600" cy="508000"/>
          </a:xfrm>
          <a:prstGeom prst="rect">
            <a:avLst/>
          </a:prstGeom>
        </p:spPr>
      </p:pic>
      <p:grpSp>
        <p:nvGrpSpPr>
          <p:cNvPr id="33" name="Group">
            <a:extLst>
              <a:ext uri="{FF2B5EF4-FFF2-40B4-BE49-F238E27FC236}">
                <a16:creationId xmlns:a16="http://schemas.microsoft.com/office/drawing/2014/main" id="{03858216-0F7F-3641-8CF8-24B32CC8B6E9}"/>
              </a:ext>
            </a:extLst>
          </p:cNvPr>
          <p:cNvGrpSpPr/>
          <p:nvPr/>
        </p:nvGrpSpPr>
        <p:grpSpPr>
          <a:xfrm>
            <a:off x="333565" y="5756634"/>
            <a:ext cx="6405707" cy="396161"/>
            <a:chOff x="0" y="68704"/>
            <a:chExt cx="6861766" cy="464383"/>
          </a:xfrm>
        </p:grpSpPr>
        <p:sp>
          <p:nvSpPr>
            <p:cNvPr id="34" name="TextBox 6">
              <a:extLst>
                <a:ext uri="{FF2B5EF4-FFF2-40B4-BE49-F238E27FC236}">
                  <a16:creationId xmlns:a16="http://schemas.microsoft.com/office/drawing/2014/main" id="{D0DF2DBB-1749-3241-A252-82678424D91E}"/>
                </a:ext>
              </a:extLst>
            </p:cNvPr>
            <p:cNvSpPr txBox="1"/>
            <p:nvPr/>
          </p:nvSpPr>
          <p:spPr>
            <a:xfrm>
              <a:off x="0" y="68704"/>
              <a:ext cx="2118249" cy="4329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t">
              <a:spAutoFit/>
            </a:bodyPr>
            <a:lstStyle>
              <a:lvl1pPr defTabSz="914400">
                <a:defRPr sz="2400" b="0"/>
              </a:lvl1pPr>
            </a:lstStyle>
            <a:p>
              <a:r>
                <a:rPr sz="1800" dirty="0">
                  <a:latin typeface="Helvetica" pitchFamily="2" charset="0"/>
                </a:rPr>
                <a:t>Parameter</a:t>
              </a:r>
              <a:r>
                <a:rPr lang="en-US" sz="1800" dirty="0">
                  <a:latin typeface="Helvetica" pitchFamily="2" charset="0"/>
                </a:rPr>
                <a:t> space: </a:t>
              </a:r>
              <a:endParaRPr sz="1800" dirty="0">
                <a:latin typeface="Helvetica" pitchFamily="2" charset="0"/>
              </a:endParaRPr>
            </a:p>
          </p:txBody>
        </p:sp>
        <p:pic>
          <p:nvPicPr>
            <p:cNvPr id="35" name="left_v_equiv_sqr.pdf" descr="left_v_equiv_sqr.pdf">
              <a:extLst>
                <a:ext uri="{FF2B5EF4-FFF2-40B4-BE49-F238E27FC236}">
                  <a16:creationId xmlns:a16="http://schemas.microsoft.com/office/drawing/2014/main" id="{5DC207C1-7C57-224D-92C5-79FF884FE009}"/>
                </a:ext>
              </a:extLst>
            </p:cNvPr>
            <p:cNvPicPr>
              <a:picLocks noChangeAspect="1"/>
            </p:cNvPicPr>
            <p:nvPr/>
          </p:nvPicPr>
          <p:blipFill>
            <a:blip r:embed="rId8"/>
            <a:stretch>
              <a:fillRect/>
            </a:stretch>
          </p:blipFill>
          <p:spPr>
            <a:xfrm>
              <a:off x="2041226" y="75966"/>
              <a:ext cx="4820540" cy="457121"/>
            </a:xfrm>
            <a:prstGeom prst="rect">
              <a:avLst/>
            </a:prstGeom>
            <a:ln w="12700" cap="flat">
              <a:noFill/>
              <a:miter lim="400000"/>
            </a:ln>
            <a:effectLst/>
          </p:spPr>
        </p:pic>
      </p:grpSp>
      <p:sp>
        <p:nvSpPr>
          <p:cNvPr id="36" name="TextBox 35">
            <a:extLst>
              <a:ext uri="{FF2B5EF4-FFF2-40B4-BE49-F238E27FC236}">
                <a16:creationId xmlns:a16="http://schemas.microsoft.com/office/drawing/2014/main" id="{53FCD31D-A458-2849-9BB2-7CFC7FB6C7EF}"/>
              </a:ext>
            </a:extLst>
          </p:cNvPr>
          <p:cNvSpPr txBox="1"/>
          <p:nvPr/>
        </p:nvSpPr>
        <p:spPr>
          <a:xfrm>
            <a:off x="193090" y="5026329"/>
            <a:ext cx="8843684" cy="615553"/>
          </a:xfrm>
          <a:prstGeom prst="rect">
            <a:avLst/>
          </a:prstGeom>
          <a:noFill/>
        </p:spPr>
        <p:txBody>
          <a:bodyPr wrap="square" rtlCol="0">
            <a:spAutoFit/>
          </a:bodyPr>
          <a:lstStyle/>
          <a:p>
            <a:r>
              <a:rPr lang="en-US" sz="1700" dirty="0">
                <a:latin typeface="Helvetica" pitchFamily="2" charset="0"/>
              </a:rPr>
              <a:t>After minimization conditions, replacing mass parameters by </a:t>
            </a:r>
            <a:r>
              <a:rPr lang="en-US" sz="1700" dirty="0" err="1">
                <a:latin typeface="Helvetica" pitchFamily="2" charset="0"/>
              </a:rPr>
              <a:t>vev’s</a:t>
            </a:r>
            <a:r>
              <a:rPr lang="en-US" sz="1700" dirty="0">
                <a:latin typeface="Helvetica" pitchFamily="2" charset="0"/>
              </a:rPr>
              <a:t> and </a:t>
            </a:r>
            <a:r>
              <a:rPr lang="en-US" sz="1700" dirty="0">
                <a:solidFill>
                  <a:srgbClr val="C00000"/>
                </a:solidFill>
                <a:latin typeface="Helvetica" pitchFamily="2" charset="0"/>
              </a:rPr>
              <a:t>suppress mixing of H</a:t>
            </a:r>
            <a:r>
              <a:rPr lang="en-US" sz="1700" baseline="30000" dirty="0">
                <a:solidFill>
                  <a:srgbClr val="C00000"/>
                </a:solidFill>
                <a:latin typeface="Helvetica" pitchFamily="2" charset="0"/>
              </a:rPr>
              <a:t>NMS</a:t>
            </a:r>
            <a:r>
              <a:rPr lang="en-US" sz="1700" dirty="0">
                <a:solidFill>
                  <a:srgbClr val="C00000"/>
                </a:solidFill>
                <a:latin typeface="Helvetica" pitchFamily="2" charset="0"/>
              </a:rPr>
              <a:t> and H</a:t>
            </a:r>
            <a:r>
              <a:rPr lang="en-US" sz="1700" baseline="30000" dirty="0">
                <a:solidFill>
                  <a:srgbClr val="C00000"/>
                </a:solidFill>
                <a:latin typeface="Helvetica" pitchFamily="2" charset="0"/>
              </a:rPr>
              <a:t>S</a:t>
            </a:r>
            <a:r>
              <a:rPr lang="en-US" sz="1700" dirty="0">
                <a:solidFill>
                  <a:srgbClr val="C00000"/>
                </a:solidFill>
                <a:latin typeface="Helvetica" pitchFamily="2" charset="0"/>
              </a:rPr>
              <a:t> with H</a:t>
            </a:r>
            <a:r>
              <a:rPr lang="en-US" sz="1700" baseline="30000" dirty="0">
                <a:solidFill>
                  <a:srgbClr val="C00000"/>
                </a:solidFill>
                <a:latin typeface="Helvetica" pitchFamily="2" charset="0"/>
              </a:rPr>
              <a:t>SM</a:t>
            </a:r>
            <a:r>
              <a:rPr lang="en-US" sz="1700" dirty="0">
                <a:latin typeface="Helvetica" pitchFamily="2" charset="0"/>
              </a:rPr>
              <a:t> to be consistent with Higgs 125 GeV phenomenology</a:t>
            </a:r>
          </a:p>
        </p:txBody>
      </p:sp>
      <p:sp>
        <p:nvSpPr>
          <p:cNvPr id="9" name="TextBox 8">
            <a:extLst>
              <a:ext uri="{FF2B5EF4-FFF2-40B4-BE49-F238E27FC236}">
                <a16:creationId xmlns:a16="http://schemas.microsoft.com/office/drawing/2014/main" id="{F333F6C2-9EA7-E343-8C1A-1E6E9EA56F8D}"/>
              </a:ext>
            </a:extLst>
          </p:cNvPr>
          <p:cNvSpPr txBox="1"/>
          <p:nvPr/>
        </p:nvSpPr>
        <p:spPr>
          <a:xfrm>
            <a:off x="2941098" y="4176369"/>
            <a:ext cx="1242648" cy="338554"/>
          </a:xfrm>
          <a:prstGeom prst="rect">
            <a:avLst/>
          </a:prstGeom>
          <a:noFill/>
        </p:spPr>
        <p:txBody>
          <a:bodyPr wrap="none" rtlCol="0">
            <a:spAutoFit/>
          </a:bodyPr>
          <a:lstStyle/>
          <a:p>
            <a:r>
              <a:rPr lang="en-US" sz="1600" dirty="0">
                <a:latin typeface="Helvetica" pitchFamily="2" charset="0"/>
              </a:rPr>
              <a:t>Higgs basis</a:t>
            </a:r>
          </a:p>
        </p:txBody>
      </p:sp>
      <p:pic>
        <p:nvPicPr>
          <p:cNvPr id="11" name="Rectangle Rectangle" descr="Rectangle Rectangle">
            <a:extLst>
              <a:ext uri="{FF2B5EF4-FFF2-40B4-BE49-F238E27FC236}">
                <a16:creationId xmlns:a16="http://schemas.microsoft.com/office/drawing/2014/main" id="{B68397C9-44BD-F0C7-B307-DBBF8E538CFA}"/>
              </a:ext>
            </a:extLst>
          </p:cNvPr>
          <p:cNvPicPr>
            <a:picLocks/>
          </p:cNvPicPr>
          <p:nvPr/>
        </p:nvPicPr>
        <p:blipFill>
          <a:blip r:embed="rId9"/>
          <a:stretch>
            <a:fillRect/>
          </a:stretch>
        </p:blipFill>
        <p:spPr>
          <a:xfrm>
            <a:off x="2754035" y="3754507"/>
            <a:ext cx="1820758" cy="455766"/>
          </a:xfrm>
          <a:prstGeom prst="rect">
            <a:avLst/>
          </a:prstGeom>
          <a:effectLst>
            <a:outerShdw blurRad="38100" dist="25400" dir="5400000" rotWithShape="0">
              <a:srgbClr val="000000">
                <a:alpha val="50000"/>
              </a:srgbClr>
            </a:outerShdw>
          </a:effectLst>
        </p:spPr>
      </p:pic>
      <p:pic>
        <p:nvPicPr>
          <p:cNvPr id="21" name="Picture 20">
            <a:extLst>
              <a:ext uri="{FF2B5EF4-FFF2-40B4-BE49-F238E27FC236}">
                <a16:creationId xmlns:a16="http://schemas.microsoft.com/office/drawing/2014/main" id="{5F9A41A7-CCFA-D698-98AB-DC29709C761B}"/>
              </a:ext>
            </a:extLst>
          </p:cNvPr>
          <p:cNvPicPr>
            <a:picLocks noChangeAspect="1"/>
          </p:cNvPicPr>
          <p:nvPr/>
        </p:nvPicPr>
        <p:blipFill>
          <a:blip r:embed="rId10"/>
          <a:stretch>
            <a:fillRect/>
          </a:stretch>
        </p:blipFill>
        <p:spPr>
          <a:xfrm>
            <a:off x="7117815" y="5655096"/>
            <a:ext cx="1918959" cy="498929"/>
          </a:xfrm>
          <a:prstGeom prst="rect">
            <a:avLst/>
          </a:prstGeom>
        </p:spPr>
      </p:pic>
      <p:pic>
        <p:nvPicPr>
          <p:cNvPr id="22" name="Picture 21">
            <a:extLst>
              <a:ext uri="{FF2B5EF4-FFF2-40B4-BE49-F238E27FC236}">
                <a16:creationId xmlns:a16="http://schemas.microsoft.com/office/drawing/2014/main" id="{F0078108-47AA-DACB-105F-44AA6839FD58}"/>
              </a:ext>
            </a:extLst>
          </p:cNvPr>
          <p:cNvPicPr>
            <a:picLocks noChangeAspect="1"/>
          </p:cNvPicPr>
          <p:nvPr/>
        </p:nvPicPr>
        <p:blipFill rotWithShape="1">
          <a:blip r:embed="rId11"/>
          <a:srcRect l="55403" t="4264"/>
          <a:stretch/>
        </p:blipFill>
        <p:spPr>
          <a:xfrm>
            <a:off x="6676885" y="5796240"/>
            <a:ext cx="2332109" cy="218111"/>
          </a:xfrm>
          <a:prstGeom prst="rect">
            <a:avLst/>
          </a:prstGeom>
        </p:spPr>
      </p:pic>
      <p:pic>
        <p:nvPicPr>
          <p:cNvPr id="29" name="Picture 28">
            <a:extLst>
              <a:ext uri="{FF2B5EF4-FFF2-40B4-BE49-F238E27FC236}">
                <a16:creationId xmlns:a16="http://schemas.microsoft.com/office/drawing/2014/main" id="{836CA2FE-25A6-0558-486E-C81D27CBC9FC}"/>
              </a:ext>
            </a:extLst>
          </p:cNvPr>
          <p:cNvPicPr>
            <a:picLocks noChangeAspect="1"/>
          </p:cNvPicPr>
          <p:nvPr/>
        </p:nvPicPr>
        <p:blipFill>
          <a:blip r:embed="rId12"/>
          <a:stretch>
            <a:fillRect/>
          </a:stretch>
        </p:blipFill>
        <p:spPr>
          <a:xfrm>
            <a:off x="261129" y="2097597"/>
            <a:ext cx="6914508" cy="815088"/>
          </a:xfrm>
          <a:prstGeom prst="rect">
            <a:avLst/>
          </a:prstGeom>
        </p:spPr>
      </p:pic>
      <p:sp>
        <p:nvSpPr>
          <p:cNvPr id="40" name="TextBox 39">
            <a:extLst>
              <a:ext uri="{FF2B5EF4-FFF2-40B4-BE49-F238E27FC236}">
                <a16:creationId xmlns:a16="http://schemas.microsoft.com/office/drawing/2014/main" id="{C9AFC051-A2A4-1DA8-0739-39623C50D37E}"/>
              </a:ext>
            </a:extLst>
          </p:cNvPr>
          <p:cNvSpPr txBox="1"/>
          <p:nvPr/>
        </p:nvSpPr>
        <p:spPr>
          <a:xfrm>
            <a:off x="7535863" y="2332675"/>
            <a:ext cx="1911618" cy="523220"/>
          </a:xfrm>
          <a:prstGeom prst="rect">
            <a:avLst/>
          </a:prstGeom>
          <a:noFill/>
        </p:spPr>
        <p:txBody>
          <a:bodyPr wrap="square">
            <a:spAutoFit/>
          </a:bodyPr>
          <a:lstStyle/>
          <a:p>
            <a:r>
              <a:rPr lang="en-US" sz="1400" dirty="0">
                <a:effectLst/>
                <a:latin typeface="Helvetica" pitchFamily="2" charset="0"/>
              </a:rPr>
              <a:t>from Z3-NMSSM </a:t>
            </a:r>
            <a:r>
              <a:rPr lang="en-US" sz="1400" dirty="0" err="1">
                <a:effectLst/>
                <a:latin typeface="Helvetica" pitchFamily="2" charset="0"/>
              </a:rPr>
              <a:t>superpotential</a:t>
            </a:r>
            <a:endParaRPr lang="en-US" sz="1400" dirty="0">
              <a:effectLst/>
              <a:latin typeface="Helvetica" pitchFamily="2" charset="0"/>
            </a:endParaRPr>
          </a:p>
        </p:txBody>
      </p:sp>
      <p:pic>
        <p:nvPicPr>
          <p:cNvPr id="15" name="Picture 14">
            <a:extLst>
              <a:ext uri="{FF2B5EF4-FFF2-40B4-BE49-F238E27FC236}">
                <a16:creationId xmlns:a16="http://schemas.microsoft.com/office/drawing/2014/main" id="{484B208A-4F86-D3F4-EFA3-10F12F46D821}"/>
              </a:ext>
            </a:extLst>
          </p:cNvPr>
          <p:cNvPicPr>
            <a:picLocks noChangeAspect="1"/>
          </p:cNvPicPr>
          <p:nvPr/>
        </p:nvPicPr>
        <p:blipFill>
          <a:blip r:embed="rId13"/>
          <a:stretch>
            <a:fillRect/>
          </a:stretch>
        </p:blipFill>
        <p:spPr>
          <a:xfrm>
            <a:off x="485848" y="6277220"/>
            <a:ext cx="1612075" cy="475759"/>
          </a:xfrm>
          <a:prstGeom prst="rect">
            <a:avLst/>
          </a:prstGeom>
        </p:spPr>
      </p:pic>
      <p:sp>
        <p:nvSpPr>
          <p:cNvPr id="25" name="Footer Placeholder 24">
            <a:extLst>
              <a:ext uri="{FF2B5EF4-FFF2-40B4-BE49-F238E27FC236}">
                <a16:creationId xmlns:a16="http://schemas.microsoft.com/office/drawing/2014/main" id="{C08FA897-3EBC-F88A-0225-7C35A73D7660}"/>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841440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1F71CE09-944A-26FB-F376-BB000D120BF7}"/>
              </a:ext>
            </a:extLst>
          </p:cNvPr>
          <p:cNvPicPr>
            <a:picLocks noChangeAspect="1"/>
          </p:cNvPicPr>
          <p:nvPr/>
        </p:nvPicPr>
        <p:blipFill>
          <a:blip r:embed="rId3"/>
          <a:stretch>
            <a:fillRect/>
          </a:stretch>
        </p:blipFill>
        <p:spPr>
          <a:xfrm>
            <a:off x="7234141" y="925098"/>
            <a:ext cx="1644264" cy="1766778"/>
          </a:xfrm>
          <a:prstGeom prst="rect">
            <a:avLst/>
          </a:prstGeom>
        </p:spPr>
      </p:pic>
      <p:sp>
        <p:nvSpPr>
          <p:cNvPr id="4" name="TextBox 3">
            <a:extLst>
              <a:ext uri="{FF2B5EF4-FFF2-40B4-BE49-F238E27FC236}">
                <a16:creationId xmlns:a16="http://schemas.microsoft.com/office/drawing/2014/main" id="{9C18FE14-742E-8A46-A485-2B10B9A38370}"/>
              </a:ext>
            </a:extLst>
          </p:cNvPr>
          <p:cNvSpPr txBox="1"/>
          <p:nvPr/>
        </p:nvSpPr>
        <p:spPr>
          <a:xfrm flipV="1">
            <a:off x="2147559" y="6425453"/>
            <a:ext cx="5437464" cy="45719"/>
          </a:xfrm>
          <a:prstGeom prst="rect">
            <a:avLst/>
          </a:prstGeom>
          <a:solidFill>
            <a:srgbClr val="800000"/>
          </a:solidFill>
        </p:spPr>
        <p:txBody>
          <a:bodyPr wrap="square" rtlCol="0">
            <a:spAutoFit/>
          </a:bodyPr>
          <a:lstStyle/>
          <a:p>
            <a:pPr algn="ctr"/>
            <a:endParaRPr lang="en-US" sz="2000" b="1" dirty="0">
              <a:solidFill>
                <a:schemeClr val="bg1"/>
              </a:solidFill>
              <a:cs typeface="Arial Black"/>
            </a:endParaRPr>
          </a:p>
        </p:txBody>
      </p:sp>
      <p:sp>
        <p:nvSpPr>
          <p:cNvPr id="5" name="Slide Number Placeholder 4">
            <a:extLst>
              <a:ext uri="{FF2B5EF4-FFF2-40B4-BE49-F238E27FC236}">
                <a16:creationId xmlns:a16="http://schemas.microsoft.com/office/drawing/2014/main" id="{660B492B-4FF9-2644-8E78-CC1668A57730}"/>
              </a:ext>
            </a:extLst>
          </p:cNvPr>
          <p:cNvSpPr>
            <a:spLocks noGrp="1"/>
          </p:cNvSpPr>
          <p:nvPr>
            <p:ph type="sldNum" sz="quarter" idx="12"/>
          </p:nvPr>
        </p:nvSpPr>
        <p:spPr/>
        <p:txBody>
          <a:bodyPr/>
          <a:lstStyle/>
          <a:p>
            <a:pPr>
              <a:defRPr/>
            </a:pPr>
            <a:fld id="{666F6DD0-6B70-D447-A3E8-CD6516C88934}" type="slidenum">
              <a:rPr lang="en-US" smtClean="0"/>
              <a:pPr>
                <a:defRPr/>
              </a:pPr>
              <a:t>40</a:t>
            </a:fld>
            <a:endParaRPr lang="en-US" dirty="0"/>
          </a:p>
        </p:txBody>
      </p:sp>
      <p:sp>
        <p:nvSpPr>
          <p:cNvPr id="6" name="TextBox 5">
            <a:extLst>
              <a:ext uri="{FF2B5EF4-FFF2-40B4-BE49-F238E27FC236}">
                <a16:creationId xmlns:a16="http://schemas.microsoft.com/office/drawing/2014/main" id="{EE44E678-1F43-F14E-A29A-0504EBEE6841}"/>
              </a:ext>
            </a:extLst>
          </p:cNvPr>
          <p:cNvSpPr txBox="1"/>
          <p:nvPr/>
        </p:nvSpPr>
        <p:spPr>
          <a:xfrm>
            <a:off x="12700" y="259828"/>
            <a:ext cx="9118600" cy="523220"/>
          </a:xfrm>
          <a:prstGeom prst="rect">
            <a:avLst/>
          </a:prstGeom>
          <a:noFill/>
        </p:spPr>
        <p:txBody>
          <a:bodyPr wrap="square">
            <a:spAutoFit/>
          </a:bodyPr>
          <a:lstStyle/>
          <a:p>
            <a:r>
              <a:rPr lang="en-US" sz="2800" dirty="0">
                <a:latin typeface="Helvetica" pitchFamily="2" charset="0"/>
              </a:rPr>
              <a:t>EWPT in the NMSSM - nucleation is more than critical  </a:t>
            </a:r>
          </a:p>
        </p:txBody>
      </p:sp>
      <p:sp>
        <p:nvSpPr>
          <p:cNvPr id="2" name="Date Placeholder 1">
            <a:extLst>
              <a:ext uri="{FF2B5EF4-FFF2-40B4-BE49-F238E27FC236}">
                <a16:creationId xmlns:a16="http://schemas.microsoft.com/office/drawing/2014/main" id="{0F2E6E2E-7563-AC47-AB0D-4C395F1B2C8D}"/>
              </a:ext>
            </a:extLst>
          </p:cNvPr>
          <p:cNvSpPr>
            <a:spLocks noGrp="1"/>
          </p:cNvSpPr>
          <p:nvPr>
            <p:ph type="dt" sz="half" idx="10"/>
          </p:nvPr>
        </p:nvSpPr>
        <p:spPr/>
        <p:txBody>
          <a:bodyPr/>
          <a:lstStyle/>
          <a:p>
            <a:pPr>
              <a:defRPr/>
            </a:pPr>
            <a:r>
              <a:rPr lang="en-US"/>
              <a:t>05/10/2024</a:t>
            </a:r>
          </a:p>
        </p:txBody>
      </p:sp>
      <p:sp>
        <p:nvSpPr>
          <p:cNvPr id="11" name="TextBox 10">
            <a:extLst>
              <a:ext uri="{FF2B5EF4-FFF2-40B4-BE49-F238E27FC236}">
                <a16:creationId xmlns:a16="http://schemas.microsoft.com/office/drawing/2014/main" id="{28D5147F-73DE-4E4E-8C88-C4E1AB8B96E2}"/>
              </a:ext>
            </a:extLst>
          </p:cNvPr>
          <p:cNvSpPr txBox="1"/>
          <p:nvPr/>
        </p:nvSpPr>
        <p:spPr>
          <a:xfrm>
            <a:off x="239862" y="816127"/>
            <a:ext cx="7186173" cy="877163"/>
          </a:xfrm>
          <a:prstGeom prst="rect">
            <a:avLst/>
          </a:prstGeom>
          <a:noFill/>
        </p:spPr>
        <p:txBody>
          <a:bodyPr wrap="square">
            <a:spAutoFit/>
          </a:bodyPr>
          <a:lstStyle/>
          <a:p>
            <a:r>
              <a:rPr lang="en-US" sz="1700" dirty="0">
                <a:latin typeface="Helvetica" pitchFamily="2" charset="0"/>
              </a:rPr>
              <a:t>The vacuum structure gives little information about tunneling probability. </a:t>
            </a:r>
          </a:p>
          <a:p>
            <a:r>
              <a:rPr lang="en-US" sz="1700" dirty="0">
                <a:solidFill>
                  <a:srgbClr val="C00000"/>
                </a:solidFill>
                <a:latin typeface="Helvetica" pitchFamily="2" charset="0"/>
                <a:sym typeface="Wingdings" pitchFamily="2" charset="2"/>
              </a:rPr>
              <a:t></a:t>
            </a:r>
            <a:r>
              <a:rPr lang="en-US" sz="1700" dirty="0">
                <a:solidFill>
                  <a:srgbClr val="C00000"/>
                </a:solidFill>
                <a:latin typeface="Helvetica" pitchFamily="2" charset="0"/>
              </a:rPr>
              <a:t> </a:t>
            </a:r>
            <a:r>
              <a:rPr lang="en-US" sz="1700" dirty="0">
                <a:solidFill>
                  <a:srgbClr val="C00000"/>
                </a:solidFill>
                <a:latin typeface="Helvetica"/>
              </a:rPr>
              <a:t>the higher the barrier, and the larger the distance between the minima, the lower the nucleation probability</a:t>
            </a:r>
            <a:endParaRPr lang="en-US" sz="1700" dirty="0">
              <a:solidFill>
                <a:srgbClr val="C00000"/>
              </a:solidFill>
              <a:latin typeface="Helvetica" pitchFamily="2" charset="0"/>
            </a:endParaRPr>
          </a:p>
        </p:txBody>
      </p:sp>
      <p:sp>
        <p:nvSpPr>
          <p:cNvPr id="13" name="TextBox 12">
            <a:extLst>
              <a:ext uri="{FF2B5EF4-FFF2-40B4-BE49-F238E27FC236}">
                <a16:creationId xmlns:a16="http://schemas.microsoft.com/office/drawing/2014/main" id="{02B7F6AB-A049-0E4F-9589-C9FECE861A92}"/>
              </a:ext>
            </a:extLst>
          </p:cNvPr>
          <p:cNvSpPr txBox="1"/>
          <p:nvPr/>
        </p:nvSpPr>
        <p:spPr>
          <a:xfrm>
            <a:off x="256593" y="1618954"/>
            <a:ext cx="4626428" cy="353943"/>
          </a:xfrm>
          <a:prstGeom prst="rect">
            <a:avLst/>
          </a:prstGeom>
          <a:noFill/>
        </p:spPr>
        <p:txBody>
          <a:bodyPr wrap="square">
            <a:spAutoFit/>
          </a:bodyPr>
          <a:lstStyle/>
          <a:p>
            <a:r>
              <a:rPr lang="en-US" sz="1700" dirty="0">
                <a:effectLst/>
                <a:latin typeface="Helvetica" pitchFamily="2" charset="0"/>
              </a:rPr>
              <a:t>The bubble nucleation rate per unit volume:</a:t>
            </a:r>
          </a:p>
        </p:txBody>
      </p:sp>
      <p:pic>
        <p:nvPicPr>
          <p:cNvPr id="14" name="Picture 13">
            <a:extLst>
              <a:ext uri="{FF2B5EF4-FFF2-40B4-BE49-F238E27FC236}">
                <a16:creationId xmlns:a16="http://schemas.microsoft.com/office/drawing/2014/main" id="{DA90E90B-F39E-E142-A8AB-6F97B36D0174}"/>
              </a:ext>
            </a:extLst>
          </p:cNvPr>
          <p:cNvPicPr>
            <a:picLocks noChangeAspect="1"/>
          </p:cNvPicPr>
          <p:nvPr/>
        </p:nvPicPr>
        <p:blipFill>
          <a:blip r:embed="rId4"/>
          <a:stretch>
            <a:fillRect/>
          </a:stretch>
        </p:blipFill>
        <p:spPr>
          <a:xfrm>
            <a:off x="4659341" y="1657818"/>
            <a:ext cx="1710798" cy="290952"/>
          </a:xfrm>
          <a:prstGeom prst="rect">
            <a:avLst/>
          </a:prstGeom>
        </p:spPr>
      </p:pic>
      <p:sp>
        <p:nvSpPr>
          <p:cNvPr id="16" name="TextBox 15">
            <a:extLst>
              <a:ext uri="{FF2B5EF4-FFF2-40B4-BE49-F238E27FC236}">
                <a16:creationId xmlns:a16="http://schemas.microsoft.com/office/drawing/2014/main" id="{B4962A90-B90D-944F-867A-31511F242CFE}"/>
              </a:ext>
            </a:extLst>
          </p:cNvPr>
          <p:cNvSpPr txBox="1"/>
          <p:nvPr/>
        </p:nvSpPr>
        <p:spPr>
          <a:xfrm>
            <a:off x="161988" y="2014338"/>
            <a:ext cx="6472366" cy="615553"/>
          </a:xfrm>
          <a:prstGeom prst="rect">
            <a:avLst/>
          </a:prstGeom>
          <a:noFill/>
        </p:spPr>
        <p:txBody>
          <a:bodyPr wrap="square">
            <a:spAutoFit/>
          </a:bodyPr>
          <a:lstStyle/>
          <a:p>
            <a:r>
              <a:rPr lang="en-US" sz="1700" dirty="0">
                <a:effectLst/>
                <a:latin typeface="Helvetica" pitchFamily="2" charset="0"/>
              </a:rPr>
              <a:t>requiring the nucleation probability to be approx. one per Hubble volume and Hubble time leads to the nucleation condition </a:t>
            </a:r>
            <a:endParaRPr lang="en-US" sz="1700" dirty="0">
              <a:latin typeface="Helvetica" pitchFamily="2" charset="0"/>
            </a:endParaRPr>
          </a:p>
        </p:txBody>
      </p:sp>
      <p:pic>
        <p:nvPicPr>
          <p:cNvPr id="17" name="Picture 16">
            <a:extLst>
              <a:ext uri="{FF2B5EF4-FFF2-40B4-BE49-F238E27FC236}">
                <a16:creationId xmlns:a16="http://schemas.microsoft.com/office/drawing/2014/main" id="{AB2F0A1C-5275-7541-A288-B88DAEE086AE}"/>
              </a:ext>
            </a:extLst>
          </p:cNvPr>
          <p:cNvPicPr>
            <a:picLocks noChangeAspect="1"/>
          </p:cNvPicPr>
          <p:nvPr/>
        </p:nvPicPr>
        <p:blipFill>
          <a:blip r:embed="rId5"/>
          <a:stretch>
            <a:fillRect/>
          </a:stretch>
        </p:blipFill>
        <p:spPr>
          <a:xfrm>
            <a:off x="6678445" y="2239960"/>
            <a:ext cx="1111391" cy="375912"/>
          </a:xfrm>
          <a:prstGeom prst="rect">
            <a:avLst/>
          </a:prstGeom>
        </p:spPr>
      </p:pic>
      <p:cxnSp>
        <p:nvCxnSpPr>
          <p:cNvPr id="19" name="Straight Arrow Connector 18">
            <a:extLst>
              <a:ext uri="{FF2B5EF4-FFF2-40B4-BE49-F238E27FC236}">
                <a16:creationId xmlns:a16="http://schemas.microsoft.com/office/drawing/2014/main" id="{6782E887-3866-3240-86A4-05FA89DD5DC9}"/>
              </a:ext>
            </a:extLst>
          </p:cNvPr>
          <p:cNvCxnSpPr>
            <a:cxnSpLocks/>
          </p:cNvCxnSpPr>
          <p:nvPr/>
        </p:nvCxnSpPr>
        <p:spPr>
          <a:xfrm>
            <a:off x="6011502" y="2427916"/>
            <a:ext cx="622852"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nvGrpSpPr>
          <p:cNvPr id="63" name="Group 62">
            <a:extLst>
              <a:ext uri="{FF2B5EF4-FFF2-40B4-BE49-F238E27FC236}">
                <a16:creationId xmlns:a16="http://schemas.microsoft.com/office/drawing/2014/main" id="{FDEC2D2C-44D1-60CE-0D71-69E6B8C5B2D9}"/>
              </a:ext>
            </a:extLst>
          </p:cNvPr>
          <p:cNvGrpSpPr/>
          <p:nvPr/>
        </p:nvGrpSpPr>
        <p:grpSpPr>
          <a:xfrm>
            <a:off x="338263" y="2681502"/>
            <a:ext cx="8541318" cy="2476856"/>
            <a:chOff x="173498" y="2936377"/>
            <a:chExt cx="8895047" cy="2645302"/>
          </a:xfrm>
        </p:grpSpPr>
        <p:pic>
          <p:nvPicPr>
            <p:cNvPr id="49" name="Picture 48">
              <a:extLst>
                <a:ext uri="{FF2B5EF4-FFF2-40B4-BE49-F238E27FC236}">
                  <a16:creationId xmlns:a16="http://schemas.microsoft.com/office/drawing/2014/main" id="{073765A4-D660-01E4-7A8D-BF932064822A}"/>
                </a:ext>
              </a:extLst>
            </p:cNvPr>
            <p:cNvPicPr>
              <a:picLocks noChangeAspect="1"/>
            </p:cNvPicPr>
            <p:nvPr/>
          </p:nvPicPr>
          <p:blipFill>
            <a:blip r:embed="rId6"/>
            <a:stretch>
              <a:fillRect/>
            </a:stretch>
          </p:blipFill>
          <p:spPr>
            <a:xfrm>
              <a:off x="755894" y="2978279"/>
              <a:ext cx="2552810" cy="2552810"/>
            </a:xfrm>
            <a:prstGeom prst="rect">
              <a:avLst/>
            </a:prstGeom>
          </p:spPr>
        </p:pic>
        <p:pic>
          <p:nvPicPr>
            <p:cNvPr id="50" name="Picture 49">
              <a:extLst>
                <a:ext uri="{FF2B5EF4-FFF2-40B4-BE49-F238E27FC236}">
                  <a16:creationId xmlns:a16="http://schemas.microsoft.com/office/drawing/2014/main" id="{92734F03-8EC5-69DA-D28F-56CBE203FA10}"/>
                </a:ext>
              </a:extLst>
            </p:cNvPr>
            <p:cNvPicPr>
              <a:picLocks noChangeAspect="1"/>
            </p:cNvPicPr>
            <p:nvPr/>
          </p:nvPicPr>
          <p:blipFill>
            <a:blip r:embed="rId7"/>
            <a:stretch>
              <a:fillRect/>
            </a:stretch>
          </p:blipFill>
          <p:spPr>
            <a:xfrm>
              <a:off x="5876263" y="3028869"/>
              <a:ext cx="2552810" cy="2552810"/>
            </a:xfrm>
            <a:prstGeom prst="rect">
              <a:avLst/>
            </a:prstGeom>
          </p:spPr>
        </p:pic>
        <p:grpSp>
          <p:nvGrpSpPr>
            <p:cNvPr id="51" name="Group 50">
              <a:extLst>
                <a:ext uri="{FF2B5EF4-FFF2-40B4-BE49-F238E27FC236}">
                  <a16:creationId xmlns:a16="http://schemas.microsoft.com/office/drawing/2014/main" id="{E0355F8F-D35F-65FD-F75B-655620B33749}"/>
                </a:ext>
              </a:extLst>
            </p:cNvPr>
            <p:cNvGrpSpPr/>
            <p:nvPr/>
          </p:nvGrpSpPr>
          <p:grpSpPr>
            <a:xfrm>
              <a:off x="3855681" y="3312927"/>
              <a:ext cx="1432636" cy="369332"/>
              <a:chOff x="2982122" y="4171511"/>
              <a:chExt cx="1432636" cy="369332"/>
            </a:xfrm>
          </p:grpSpPr>
          <p:cxnSp>
            <p:nvCxnSpPr>
              <p:cNvPr id="52" name="Straight Arrow Connector 51">
                <a:extLst>
                  <a:ext uri="{FF2B5EF4-FFF2-40B4-BE49-F238E27FC236}">
                    <a16:creationId xmlns:a16="http://schemas.microsoft.com/office/drawing/2014/main" id="{B4EEEE79-3425-B9E0-096C-4791F0B48F26}"/>
                  </a:ext>
                </a:extLst>
              </p:cNvPr>
              <p:cNvCxnSpPr>
                <a:cxnSpLocks/>
              </p:cNvCxnSpPr>
              <p:nvPr/>
            </p:nvCxnSpPr>
            <p:spPr>
              <a:xfrm>
                <a:off x="3387014" y="4356177"/>
                <a:ext cx="622852" cy="0"/>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2F8BD6A8-832E-C735-CC2F-D06D5CFBDC8A}"/>
                  </a:ext>
                </a:extLst>
              </p:cNvPr>
              <p:cNvSpPr txBox="1"/>
              <p:nvPr/>
            </p:nvSpPr>
            <p:spPr>
              <a:xfrm>
                <a:off x="2982122" y="4171511"/>
                <a:ext cx="1432636" cy="369332"/>
              </a:xfrm>
              <a:prstGeom prst="rect">
                <a:avLst/>
              </a:prstGeom>
              <a:noFill/>
            </p:spPr>
            <p:txBody>
              <a:bodyPr wrap="none" rtlCol="0">
                <a:spAutoFit/>
              </a:bodyPr>
              <a:lstStyle/>
              <a:p>
                <a:r>
                  <a:rPr lang="en-US" sz="1800" dirty="0">
                    <a:latin typeface="Helvetica" pitchFamily="2" charset="0"/>
                  </a:rPr>
                  <a:t>T</a:t>
                </a:r>
                <a:r>
                  <a:rPr lang="en-US" sz="1800" baseline="-25000" dirty="0">
                    <a:latin typeface="Helvetica" pitchFamily="2" charset="0"/>
                  </a:rPr>
                  <a:t>c</a:t>
                </a:r>
                <a:r>
                  <a:rPr lang="en-US" sz="1800" dirty="0">
                    <a:latin typeface="Helvetica" pitchFamily="2" charset="0"/>
                  </a:rPr>
                  <a:t>             T</a:t>
                </a:r>
                <a:r>
                  <a:rPr lang="en-US" sz="1800" baseline="-25000" dirty="0">
                    <a:latin typeface="Helvetica" pitchFamily="2" charset="0"/>
                  </a:rPr>
                  <a:t>n</a:t>
                </a:r>
              </a:p>
            </p:txBody>
          </p:sp>
        </p:grpSp>
        <p:sp>
          <p:nvSpPr>
            <p:cNvPr id="54" name="TextBox 53">
              <a:extLst>
                <a:ext uri="{FF2B5EF4-FFF2-40B4-BE49-F238E27FC236}">
                  <a16:creationId xmlns:a16="http://schemas.microsoft.com/office/drawing/2014/main" id="{1C7D9511-E526-B25A-36D7-A5E7B57AA209}"/>
                </a:ext>
              </a:extLst>
            </p:cNvPr>
            <p:cNvSpPr txBox="1"/>
            <p:nvPr/>
          </p:nvSpPr>
          <p:spPr>
            <a:xfrm>
              <a:off x="173498" y="2936377"/>
              <a:ext cx="750526" cy="261610"/>
            </a:xfrm>
            <a:prstGeom prst="rect">
              <a:avLst/>
            </a:prstGeom>
            <a:noFill/>
          </p:spPr>
          <p:txBody>
            <a:bodyPr wrap="none" rtlCol="0">
              <a:spAutoFit/>
            </a:bodyPr>
            <a:lstStyle/>
            <a:p>
              <a:r>
                <a:rPr lang="en-US" sz="1100" dirty="0" err="1"/>
                <a:t>M</a:t>
              </a:r>
              <a:r>
                <a:rPr lang="en-US" sz="1100" baseline="-25000" dirty="0" err="1"/>
                <a:t>hs</a:t>
              </a:r>
              <a:r>
                <a:rPr lang="en-US" sz="1100" dirty="0"/>
                <a:t> [GeV]</a:t>
              </a:r>
            </a:p>
          </p:txBody>
        </p:sp>
        <p:sp>
          <p:nvSpPr>
            <p:cNvPr id="55" name="TextBox 54">
              <a:extLst>
                <a:ext uri="{FF2B5EF4-FFF2-40B4-BE49-F238E27FC236}">
                  <a16:creationId xmlns:a16="http://schemas.microsoft.com/office/drawing/2014/main" id="{FC297325-4982-2852-28C4-3043B91E73D6}"/>
                </a:ext>
              </a:extLst>
            </p:cNvPr>
            <p:cNvSpPr txBox="1"/>
            <p:nvPr/>
          </p:nvSpPr>
          <p:spPr>
            <a:xfrm>
              <a:off x="5331162" y="3061280"/>
              <a:ext cx="750526" cy="261610"/>
            </a:xfrm>
            <a:prstGeom prst="rect">
              <a:avLst/>
            </a:prstGeom>
            <a:noFill/>
          </p:spPr>
          <p:txBody>
            <a:bodyPr wrap="none" rtlCol="0">
              <a:spAutoFit/>
            </a:bodyPr>
            <a:lstStyle/>
            <a:p>
              <a:r>
                <a:rPr lang="en-US" sz="1100" dirty="0" err="1"/>
                <a:t>M</a:t>
              </a:r>
              <a:r>
                <a:rPr lang="en-US" sz="1100" baseline="-25000" dirty="0" err="1"/>
                <a:t>hs</a:t>
              </a:r>
              <a:r>
                <a:rPr lang="en-US" sz="1100" dirty="0"/>
                <a:t> [GeV]</a:t>
              </a:r>
            </a:p>
          </p:txBody>
        </p:sp>
        <p:sp>
          <p:nvSpPr>
            <p:cNvPr id="56" name="TextBox 55">
              <a:extLst>
                <a:ext uri="{FF2B5EF4-FFF2-40B4-BE49-F238E27FC236}">
                  <a16:creationId xmlns:a16="http://schemas.microsoft.com/office/drawing/2014/main" id="{230FFE7B-EF85-1871-1C19-90E34589768C}"/>
                </a:ext>
              </a:extLst>
            </p:cNvPr>
            <p:cNvSpPr txBox="1"/>
            <p:nvPr/>
          </p:nvSpPr>
          <p:spPr>
            <a:xfrm>
              <a:off x="3167825" y="5076509"/>
              <a:ext cx="723275" cy="261610"/>
            </a:xfrm>
            <a:prstGeom prst="rect">
              <a:avLst/>
            </a:prstGeom>
            <a:noFill/>
          </p:spPr>
          <p:txBody>
            <a:bodyPr wrap="none" rtlCol="0">
              <a:spAutoFit/>
            </a:bodyPr>
            <a:lstStyle/>
            <a:p>
              <a:r>
                <a:rPr lang="en-US" sz="1100" dirty="0"/>
                <a:t>M</a:t>
              </a:r>
              <a:r>
                <a:rPr lang="en-US" sz="1100" baseline="-25000" dirty="0"/>
                <a:t>H</a:t>
              </a:r>
              <a:r>
                <a:rPr lang="en-US" sz="1100" dirty="0"/>
                <a:t> [GeV]</a:t>
              </a:r>
            </a:p>
          </p:txBody>
        </p:sp>
        <p:sp>
          <p:nvSpPr>
            <p:cNvPr id="57" name="TextBox 56">
              <a:extLst>
                <a:ext uri="{FF2B5EF4-FFF2-40B4-BE49-F238E27FC236}">
                  <a16:creationId xmlns:a16="http://schemas.microsoft.com/office/drawing/2014/main" id="{DD32571A-2ED8-0AF3-3D0E-CCDBE81C94B1}"/>
                </a:ext>
              </a:extLst>
            </p:cNvPr>
            <p:cNvSpPr txBox="1"/>
            <p:nvPr/>
          </p:nvSpPr>
          <p:spPr>
            <a:xfrm>
              <a:off x="8345270" y="5179136"/>
              <a:ext cx="723275" cy="261610"/>
            </a:xfrm>
            <a:prstGeom prst="rect">
              <a:avLst/>
            </a:prstGeom>
            <a:noFill/>
          </p:spPr>
          <p:txBody>
            <a:bodyPr wrap="none" rtlCol="0">
              <a:spAutoFit/>
            </a:bodyPr>
            <a:lstStyle/>
            <a:p>
              <a:r>
                <a:rPr lang="en-US" sz="1100" dirty="0"/>
                <a:t>M</a:t>
              </a:r>
              <a:r>
                <a:rPr lang="en-US" sz="1100" baseline="-25000" dirty="0"/>
                <a:t>H</a:t>
              </a:r>
              <a:r>
                <a:rPr lang="en-US" sz="1100" dirty="0"/>
                <a:t> [GeV]</a:t>
              </a:r>
            </a:p>
          </p:txBody>
        </p:sp>
        <p:sp>
          <p:nvSpPr>
            <p:cNvPr id="58" name="TextBox 57">
              <a:extLst>
                <a:ext uri="{FF2B5EF4-FFF2-40B4-BE49-F238E27FC236}">
                  <a16:creationId xmlns:a16="http://schemas.microsoft.com/office/drawing/2014/main" id="{B841C403-6AD6-F27A-36BB-1660D4842735}"/>
                </a:ext>
              </a:extLst>
            </p:cNvPr>
            <p:cNvSpPr txBox="1"/>
            <p:nvPr/>
          </p:nvSpPr>
          <p:spPr>
            <a:xfrm>
              <a:off x="1440313" y="4908420"/>
              <a:ext cx="1556836" cy="307777"/>
            </a:xfrm>
            <a:prstGeom prst="rect">
              <a:avLst/>
            </a:prstGeom>
            <a:noFill/>
          </p:spPr>
          <p:txBody>
            <a:bodyPr wrap="none" rtlCol="0">
              <a:spAutoFit/>
            </a:bodyPr>
            <a:lstStyle/>
            <a:p>
              <a:r>
                <a:rPr lang="en-US" sz="1400" dirty="0">
                  <a:latin typeface="Helvetica" pitchFamily="2" charset="0"/>
                </a:rPr>
                <a:t>vacuum structure</a:t>
              </a:r>
            </a:p>
          </p:txBody>
        </p:sp>
        <p:sp>
          <p:nvSpPr>
            <p:cNvPr id="59" name="TextBox 58">
              <a:extLst>
                <a:ext uri="{FF2B5EF4-FFF2-40B4-BE49-F238E27FC236}">
                  <a16:creationId xmlns:a16="http://schemas.microsoft.com/office/drawing/2014/main" id="{A97ED927-6E46-7E7C-D3F7-18D25A942E5D}"/>
                </a:ext>
              </a:extLst>
            </p:cNvPr>
            <p:cNvSpPr txBox="1"/>
            <p:nvPr/>
          </p:nvSpPr>
          <p:spPr>
            <a:xfrm>
              <a:off x="6317257" y="4899056"/>
              <a:ext cx="1776448" cy="307777"/>
            </a:xfrm>
            <a:prstGeom prst="rect">
              <a:avLst/>
            </a:prstGeom>
            <a:noFill/>
          </p:spPr>
          <p:txBody>
            <a:bodyPr wrap="none" rtlCol="0">
              <a:spAutoFit/>
            </a:bodyPr>
            <a:lstStyle/>
            <a:p>
              <a:r>
                <a:rPr lang="en-US" sz="1400" dirty="0">
                  <a:latin typeface="Helvetica" pitchFamily="2" charset="0"/>
                </a:rPr>
                <a:t>tunneling probability</a:t>
              </a:r>
            </a:p>
          </p:txBody>
        </p:sp>
      </p:grpSp>
      <p:sp>
        <p:nvSpPr>
          <p:cNvPr id="66" name="TextBox 65">
            <a:extLst>
              <a:ext uri="{FF2B5EF4-FFF2-40B4-BE49-F238E27FC236}">
                <a16:creationId xmlns:a16="http://schemas.microsoft.com/office/drawing/2014/main" id="{E5118CEF-8F98-08B6-A8F5-04C49018C34C}"/>
              </a:ext>
            </a:extLst>
          </p:cNvPr>
          <p:cNvSpPr txBox="1"/>
          <p:nvPr/>
        </p:nvSpPr>
        <p:spPr>
          <a:xfrm>
            <a:off x="256592" y="5386360"/>
            <a:ext cx="8874707" cy="1169551"/>
          </a:xfrm>
          <a:prstGeom prst="rect">
            <a:avLst/>
          </a:prstGeom>
          <a:noFill/>
        </p:spPr>
        <p:txBody>
          <a:bodyPr wrap="square">
            <a:spAutoFit/>
          </a:bodyPr>
          <a:lstStyle/>
          <a:p>
            <a:pPr marL="285750" indent="-285750">
              <a:buFont typeface="Wingdings" pitchFamily="2" charset="2"/>
              <a:buChar char="§"/>
            </a:pPr>
            <a:r>
              <a:rPr lang="en-US" sz="1600" dirty="0">
                <a:solidFill>
                  <a:srgbClr val="C00000"/>
                </a:solidFill>
                <a:latin typeface="Helvetica" pitchFamily="2" charset="0"/>
              </a:rPr>
              <a:t> </a:t>
            </a:r>
            <a:r>
              <a:rPr lang="en-US" sz="1800" dirty="0">
                <a:solidFill>
                  <a:srgbClr val="C00000"/>
                </a:solidFill>
                <a:latin typeface="Helvetica" pitchFamily="2" charset="0"/>
              </a:rPr>
              <a:t>Strong EWPT </a:t>
            </a:r>
            <a:r>
              <a:rPr lang="en-US" sz="1800" dirty="0">
                <a:solidFill>
                  <a:srgbClr val="C00000"/>
                </a:solidFill>
                <a:effectLst/>
                <a:latin typeface="Helvetica" pitchFamily="2" charset="0"/>
              </a:rPr>
              <a:t>consistent with light to heavy non-SM-like Higgs boson and a singlet</a:t>
            </a:r>
          </a:p>
          <a:p>
            <a:pPr marL="285750" indent="-285750">
              <a:buFont typeface="Wingdings" pitchFamily="2" charset="2"/>
              <a:buChar char="§"/>
            </a:pPr>
            <a:r>
              <a:rPr lang="en-US" sz="1800" dirty="0">
                <a:solidFill>
                  <a:srgbClr val="C00000"/>
                </a:solidFill>
                <a:effectLst/>
                <a:latin typeface="Helvetica" pitchFamily="2" charset="0"/>
              </a:rPr>
              <a:t> Despite light masses, these states are hard to probe </a:t>
            </a:r>
            <a:r>
              <a:rPr lang="en-US" sz="1800" dirty="0">
                <a:solidFill>
                  <a:srgbClr val="C00000"/>
                </a:solidFill>
                <a:latin typeface="Helvetica" pitchFamily="2" charset="0"/>
              </a:rPr>
              <a:t>at LHC</a:t>
            </a:r>
            <a:r>
              <a:rPr lang="en-US" sz="1800" dirty="0">
                <a:solidFill>
                  <a:srgbClr val="C00000"/>
                </a:solidFill>
                <a:effectLst/>
                <a:latin typeface="Helvetica" pitchFamily="2" charset="0"/>
              </a:rPr>
              <a:t> </a:t>
            </a:r>
            <a:r>
              <a:rPr lang="en-US" sz="1800" dirty="0">
                <a:effectLst/>
                <a:latin typeface="Helvetica" pitchFamily="2" charset="0"/>
              </a:rPr>
              <a:t>( </a:t>
            </a:r>
            <a:r>
              <a:rPr lang="en-US" sz="1800" dirty="0">
                <a:latin typeface="Helvetica" pitchFamily="2" charset="0"/>
              </a:rPr>
              <a:t>best: H → h</a:t>
            </a:r>
            <a:r>
              <a:rPr lang="en-US" sz="1800" baseline="-25000" dirty="0">
                <a:latin typeface="Helvetica" pitchFamily="2" charset="0"/>
              </a:rPr>
              <a:t>125</a:t>
            </a:r>
            <a:r>
              <a:rPr lang="en-US" sz="1800" dirty="0">
                <a:latin typeface="Helvetica" pitchFamily="2" charset="0"/>
              </a:rPr>
              <a:t> + </a:t>
            </a:r>
            <a:r>
              <a:rPr lang="en-US" sz="1800" dirty="0" err="1">
                <a:latin typeface="Helvetica" pitchFamily="2" charset="0"/>
              </a:rPr>
              <a:t>h</a:t>
            </a:r>
            <a:r>
              <a:rPr lang="en-US" sz="1800" baseline="-25000" dirty="0" err="1">
                <a:latin typeface="Helvetica" pitchFamily="2" charset="0"/>
              </a:rPr>
              <a:t>S</a:t>
            </a:r>
            <a:r>
              <a:rPr lang="en-US" sz="1800" dirty="0">
                <a:latin typeface="Helvetica" pitchFamily="2" charset="0"/>
              </a:rPr>
              <a:t>) </a:t>
            </a:r>
          </a:p>
          <a:p>
            <a:pPr marL="285750" indent="-285750">
              <a:buFont typeface="Wingdings" pitchFamily="2" charset="2"/>
              <a:buChar char="§"/>
            </a:pPr>
            <a:r>
              <a:rPr lang="en-US" sz="1800" dirty="0">
                <a:solidFill>
                  <a:srgbClr val="C00000"/>
                </a:solidFill>
                <a:latin typeface="Helvetica" pitchFamily="2" charset="0"/>
              </a:rPr>
              <a:t>The most promising dark matter scenario is a bino-like lightest neutralino</a:t>
            </a:r>
          </a:p>
          <a:p>
            <a:pPr marL="285750" indent="-285750">
              <a:buFont typeface="Wingdings" pitchFamily="2" charset="2"/>
              <a:buChar char="§"/>
            </a:pPr>
            <a:endParaRPr lang="en-US" sz="1600" dirty="0">
              <a:solidFill>
                <a:srgbClr val="C00000"/>
              </a:solidFill>
              <a:effectLst/>
              <a:latin typeface="Helvetica" pitchFamily="2" charset="0"/>
            </a:endParaRPr>
          </a:p>
        </p:txBody>
      </p:sp>
      <p:sp>
        <p:nvSpPr>
          <p:cNvPr id="70" name="TextBox 69">
            <a:extLst>
              <a:ext uri="{FF2B5EF4-FFF2-40B4-BE49-F238E27FC236}">
                <a16:creationId xmlns:a16="http://schemas.microsoft.com/office/drawing/2014/main" id="{FA1AAA79-2ED8-FFEF-4E11-E8A5185DA633}"/>
              </a:ext>
            </a:extLst>
          </p:cNvPr>
          <p:cNvSpPr txBox="1"/>
          <p:nvPr/>
        </p:nvSpPr>
        <p:spPr>
          <a:xfrm>
            <a:off x="2490441" y="5042706"/>
            <a:ext cx="4629872" cy="369332"/>
          </a:xfrm>
          <a:prstGeom prst="rect">
            <a:avLst/>
          </a:prstGeom>
          <a:noFill/>
        </p:spPr>
        <p:txBody>
          <a:bodyPr wrap="square">
            <a:spAutoFit/>
          </a:bodyPr>
          <a:lstStyle/>
          <a:p>
            <a:r>
              <a:rPr lang="en-US" sz="1800" b="1" dirty="0">
                <a:latin typeface="Helvetica" pitchFamily="2" charset="0"/>
              </a:rPr>
              <a:t>Collider and Dark Matter opportunities </a:t>
            </a:r>
            <a:endParaRPr lang="en-US" sz="1800" b="1" dirty="0"/>
          </a:p>
        </p:txBody>
      </p:sp>
      <p:sp>
        <p:nvSpPr>
          <p:cNvPr id="71" name="TextBox 70">
            <a:extLst>
              <a:ext uri="{FF2B5EF4-FFF2-40B4-BE49-F238E27FC236}">
                <a16:creationId xmlns:a16="http://schemas.microsoft.com/office/drawing/2014/main" id="{859108B0-F820-0B68-1670-D45C95391E8C}"/>
              </a:ext>
            </a:extLst>
          </p:cNvPr>
          <p:cNvSpPr txBox="1"/>
          <p:nvPr/>
        </p:nvSpPr>
        <p:spPr>
          <a:xfrm>
            <a:off x="3404683" y="3421935"/>
            <a:ext cx="2634160" cy="276999"/>
          </a:xfrm>
          <a:prstGeom prst="rect">
            <a:avLst/>
          </a:prstGeom>
          <a:noFill/>
        </p:spPr>
        <p:txBody>
          <a:bodyPr wrap="square">
            <a:spAutoFit/>
          </a:bodyPr>
          <a:lstStyle/>
          <a:p>
            <a:r>
              <a:rPr lang="en-US" sz="1200" dirty="0">
                <a:effectLst/>
                <a:latin typeface="Times New Roman" panose="02020603050405020304" pitchFamily="18" charset="0"/>
              </a:rPr>
              <a:t>Baum, </a:t>
            </a:r>
            <a:r>
              <a:rPr lang="en-US" sz="1200" dirty="0">
                <a:latin typeface="Times New Roman" panose="02020603050405020304" pitchFamily="18" charset="0"/>
              </a:rPr>
              <a:t>M.C,</a:t>
            </a:r>
            <a:r>
              <a:rPr lang="en-US" sz="1200" dirty="0">
                <a:effectLst/>
                <a:latin typeface="Times New Roman" panose="02020603050405020304" pitchFamily="18" charset="0"/>
              </a:rPr>
              <a:t> Shah, Wagner, Wang ‘19</a:t>
            </a:r>
          </a:p>
        </p:txBody>
      </p:sp>
      <p:pic>
        <p:nvPicPr>
          <p:cNvPr id="7" name="Picture 6">
            <a:extLst>
              <a:ext uri="{FF2B5EF4-FFF2-40B4-BE49-F238E27FC236}">
                <a16:creationId xmlns:a16="http://schemas.microsoft.com/office/drawing/2014/main" id="{4C54C052-97F1-990D-E2DA-970E71241CA3}"/>
              </a:ext>
            </a:extLst>
          </p:cNvPr>
          <p:cNvPicPr>
            <a:picLocks noChangeAspect="1"/>
          </p:cNvPicPr>
          <p:nvPr/>
        </p:nvPicPr>
        <p:blipFill>
          <a:blip r:embed="rId8"/>
          <a:stretch>
            <a:fillRect/>
          </a:stretch>
        </p:blipFill>
        <p:spPr>
          <a:xfrm>
            <a:off x="485848" y="6277220"/>
            <a:ext cx="1612075" cy="475759"/>
          </a:xfrm>
          <a:prstGeom prst="rect">
            <a:avLst/>
          </a:prstGeom>
        </p:spPr>
      </p:pic>
      <p:sp>
        <p:nvSpPr>
          <p:cNvPr id="20" name="Footer Placeholder 19">
            <a:extLst>
              <a:ext uri="{FF2B5EF4-FFF2-40B4-BE49-F238E27FC236}">
                <a16:creationId xmlns:a16="http://schemas.microsoft.com/office/drawing/2014/main" id="{5485A9E6-532A-4222-DC5D-5226AF435931}"/>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4256486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113F34DD-4FC2-CC42-8367-D96A010D50EE}"/>
              </a:ext>
            </a:extLst>
          </p:cNvPr>
          <p:cNvSpPr txBox="1"/>
          <p:nvPr/>
        </p:nvSpPr>
        <p:spPr>
          <a:xfrm>
            <a:off x="1756074" y="6379733"/>
            <a:ext cx="5828949" cy="45719"/>
          </a:xfrm>
          <a:prstGeom prst="rect">
            <a:avLst/>
          </a:prstGeom>
          <a:solidFill>
            <a:srgbClr val="800000"/>
          </a:solidFill>
        </p:spPr>
        <p:txBody>
          <a:bodyPr wrap="square" rtlCol="0">
            <a:spAutoFit/>
          </a:bodyPr>
          <a:lstStyle/>
          <a:p>
            <a:pPr algn="ctr"/>
            <a:endParaRPr lang="en-US" sz="2000" b="1" dirty="0">
              <a:solidFill>
                <a:schemeClr val="bg1"/>
              </a:solidFill>
              <a:cs typeface="Arial Black"/>
            </a:endParaRPr>
          </a:p>
        </p:txBody>
      </p:sp>
      <p:sp>
        <p:nvSpPr>
          <p:cNvPr id="4" name="Title 3">
            <a:extLst>
              <a:ext uri="{FF2B5EF4-FFF2-40B4-BE49-F238E27FC236}">
                <a16:creationId xmlns:a16="http://schemas.microsoft.com/office/drawing/2014/main" id="{3897DD1B-3041-5B43-B228-99C1FA32D2E1}"/>
              </a:ext>
            </a:extLst>
          </p:cNvPr>
          <p:cNvSpPr>
            <a:spLocks noGrp="1"/>
          </p:cNvSpPr>
          <p:nvPr>
            <p:ph type="title"/>
          </p:nvPr>
        </p:nvSpPr>
        <p:spPr>
          <a:xfrm>
            <a:off x="213191" y="223184"/>
            <a:ext cx="8686800" cy="641739"/>
          </a:xfrm>
        </p:spPr>
        <p:txBody>
          <a:bodyPr/>
          <a:lstStyle/>
          <a:p>
            <a:r>
              <a:rPr lang="en-US" altLang="en-US" sz="2800" b="0" dirty="0">
                <a:solidFill>
                  <a:schemeClr val="tx1"/>
                </a:solidFill>
              </a:rPr>
              <a:t>The Mystery of our Asymmetric Universe</a:t>
            </a:r>
            <a:endParaRPr lang="en-US" sz="2800" b="0" i="1" dirty="0"/>
          </a:p>
        </p:txBody>
      </p:sp>
      <p:sp>
        <p:nvSpPr>
          <p:cNvPr id="5" name="Rectangle 4">
            <a:extLst>
              <a:ext uri="{FF2B5EF4-FFF2-40B4-BE49-F238E27FC236}">
                <a16:creationId xmlns:a16="http://schemas.microsoft.com/office/drawing/2014/main" id="{6F2FDB22-A854-214F-91BD-4757E0414BC2}"/>
              </a:ext>
            </a:extLst>
          </p:cNvPr>
          <p:cNvSpPr/>
          <p:nvPr/>
        </p:nvSpPr>
        <p:spPr>
          <a:xfrm>
            <a:off x="512289" y="2096029"/>
            <a:ext cx="6860906" cy="347018"/>
          </a:xfrm>
          <a:prstGeom prst="rect">
            <a:avLst/>
          </a:prstGeom>
        </p:spPr>
        <p:txBody>
          <a:bodyPr wrap="square">
            <a:spAutoFit/>
          </a:bodyPr>
          <a:lstStyle/>
          <a:p>
            <a:pPr eaLnBrk="1" hangingPunct="1">
              <a:lnSpc>
                <a:spcPct val="80000"/>
              </a:lnSpc>
              <a:spcAft>
                <a:spcPts val="600"/>
              </a:spcAft>
            </a:pPr>
            <a:r>
              <a:rPr lang="en-US" altLang="en-US" sz="1800" b="1" dirty="0">
                <a:latin typeface="Helvetica" pitchFamily="2" charset="0"/>
              </a:rPr>
              <a:t>Precision Cosmology: </a:t>
            </a:r>
            <a:r>
              <a:rPr lang="en-US" altLang="en-US" sz="2000" b="1" dirty="0">
                <a:latin typeface="Helvetica" pitchFamily="2" charset="0"/>
              </a:rPr>
              <a:t>information on baryon abundance</a:t>
            </a:r>
            <a:endParaRPr lang="en-US" altLang="en-US" sz="2000" b="1" dirty="0">
              <a:ea typeface="ヒラギノ角ゴ Pro W3" panose="020B0300000000000000" pitchFamily="34" charset="-128"/>
            </a:endParaRPr>
          </a:p>
        </p:txBody>
      </p:sp>
      <p:sp>
        <p:nvSpPr>
          <p:cNvPr id="6" name="Rectangle 5">
            <a:extLst>
              <a:ext uri="{FF2B5EF4-FFF2-40B4-BE49-F238E27FC236}">
                <a16:creationId xmlns:a16="http://schemas.microsoft.com/office/drawing/2014/main" id="{B64A1159-AADE-ED42-8D0D-0134A0C0A996}"/>
              </a:ext>
            </a:extLst>
          </p:cNvPr>
          <p:cNvSpPr/>
          <p:nvPr/>
        </p:nvSpPr>
        <p:spPr>
          <a:xfrm>
            <a:off x="553605" y="5573688"/>
            <a:ext cx="8525417" cy="970587"/>
          </a:xfrm>
          <a:prstGeom prst="rect">
            <a:avLst/>
          </a:prstGeom>
        </p:spPr>
        <p:txBody>
          <a:bodyPr wrap="square">
            <a:spAutoFit/>
          </a:bodyPr>
          <a:lstStyle/>
          <a:p>
            <a:pPr eaLnBrk="1" hangingPunct="1">
              <a:lnSpc>
                <a:spcPct val="80000"/>
              </a:lnSpc>
              <a:spcBef>
                <a:spcPts val="400"/>
              </a:spcBef>
              <a:spcAft>
                <a:spcPts val="600"/>
              </a:spcAft>
              <a:buFont typeface="Wingdings" pitchFamily="2" charset="2"/>
              <a:buNone/>
              <a:defRPr/>
            </a:pPr>
            <a:r>
              <a:rPr lang="en-US" altLang="en-US" sz="1800" dirty="0">
                <a:latin typeface="Helvetica" pitchFamily="2" charset="0"/>
              </a:rPr>
              <a:t>What generated the small observed  baryon-antibaryon asymmetry ?</a:t>
            </a:r>
          </a:p>
          <a:p>
            <a:pPr>
              <a:lnSpc>
                <a:spcPct val="80000"/>
              </a:lnSpc>
              <a:spcBef>
                <a:spcPts val="400"/>
              </a:spcBef>
              <a:spcAft>
                <a:spcPts val="600"/>
              </a:spcAft>
              <a:defRPr/>
            </a:pPr>
            <a:r>
              <a:rPr lang="en-US" altLang="en-US" sz="1800" dirty="0">
                <a:latin typeface="Helvetica" pitchFamily="2" charset="0"/>
              </a:rPr>
              <a:t>Initial condition, or generated during the evolution of the universe?</a:t>
            </a:r>
          </a:p>
          <a:p>
            <a:pPr eaLnBrk="1" hangingPunct="1">
              <a:lnSpc>
                <a:spcPct val="80000"/>
              </a:lnSpc>
              <a:spcBef>
                <a:spcPts val="0"/>
              </a:spcBef>
              <a:spcAft>
                <a:spcPts val="600"/>
              </a:spcAft>
              <a:buFont typeface="Wingdings" pitchFamily="2" charset="2"/>
              <a:buNone/>
              <a:defRPr/>
            </a:pPr>
            <a:endParaRPr lang="en-US" altLang="en-US" sz="1800" dirty="0">
              <a:effectLst>
                <a:outerShdw blurRad="38100" dist="38100" dir="2700000" algn="tl">
                  <a:srgbClr val="C0C0C0"/>
                </a:outerShdw>
              </a:effectLst>
              <a:latin typeface="Helvetica" pitchFamily="2" charset="0"/>
              <a:ea typeface="ヒラギノ角ゴ Pro W3" panose="020B0300000000000000" pitchFamily="34" charset="-128"/>
            </a:endParaRPr>
          </a:p>
        </p:txBody>
      </p:sp>
      <p:sp>
        <p:nvSpPr>
          <p:cNvPr id="17" name="TextBox 16">
            <a:extLst>
              <a:ext uri="{FF2B5EF4-FFF2-40B4-BE49-F238E27FC236}">
                <a16:creationId xmlns:a16="http://schemas.microsoft.com/office/drawing/2014/main" id="{235FC824-08E8-F442-9045-05A9581C11BB}"/>
              </a:ext>
            </a:extLst>
          </p:cNvPr>
          <p:cNvSpPr txBox="1"/>
          <p:nvPr/>
        </p:nvSpPr>
        <p:spPr>
          <a:xfrm>
            <a:off x="7373195" y="6425453"/>
            <a:ext cx="184731" cy="307777"/>
          </a:xfrm>
          <a:prstGeom prst="rect">
            <a:avLst/>
          </a:prstGeom>
          <a:noFill/>
        </p:spPr>
        <p:txBody>
          <a:bodyPr wrap="none" rtlCol="0">
            <a:spAutoFit/>
          </a:bodyPr>
          <a:lstStyle/>
          <a:p>
            <a:endParaRPr lang="en-US" sz="1400" dirty="0"/>
          </a:p>
        </p:txBody>
      </p:sp>
      <p:sp>
        <p:nvSpPr>
          <p:cNvPr id="19" name="Rectangle 3">
            <a:extLst>
              <a:ext uri="{FF2B5EF4-FFF2-40B4-BE49-F238E27FC236}">
                <a16:creationId xmlns:a16="http://schemas.microsoft.com/office/drawing/2014/main" id="{CE0E7F43-3659-F848-B371-252CE0E2EB75}"/>
              </a:ext>
            </a:extLst>
          </p:cNvPr>
          <p:cNvSpPr>
            <a:spLocks noChangeArrowheads="1"/>
          </p:cNvSpPr>
          <p:nvPr/>
        </p:nvSpPr>
        <p:spPr bwMode="auto">
          <a:xfrm>
            <a:off x="213191" y="901741"/>
            <a:ext cx="8545116" cy="1000561"/>
          </a:xfrm>
          <a:prstGeom prst="rect">
            <a:avLst/>
          </a:prstGeom>
          <a:solidFill>
            <a:srgbClr val="FFFFFF"/>
          </a:solidFill>
          <a:ln>
            <a:noFill/>
          </a:ln>
          <a:effectLst>
            <a:outerShdw blurRad="12700" dist="12699" dir="10200039" algn="ctr" rotWithShape="0">
              <a:srgbClr val="FFFFFF">
                <a:alpha val="75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defRPr>
            </a:lvl1pPr>
            <a:lvl2pPr marL="37931725" indent="-37474525">
              <a:spcBef>
                <a:spcPct val="20000"/>
              </a:spcBef>
              <a:buChar char="–"/>
              <a:defRPr sz="2800">
                <a:solidFill>
                  <a:schemeClr val="tx1"/>
                </a:solidFill>
                <a:latin typeface="Arial" panose="020B0604020202020204" pitchFamily="34" charset="0"/>
              </a:defRPr>
            </a:lvl2pPr>
            <a:lvl3pPr>
              <a:spcBef>
                <a:spcPct val="20000"/>
              </a:spcBef>
              <a:defRPr sz="2400">
                <a:solidFill>
                  <a:schemeClr val="tx1"/>
                </a:solidFill>
                <a:latin typeface="Arial" panose="020B0604020202020204" pitchFamily="34" charset="0"/>
              </a:defRPr>
            </a:lvl3pPr>
            <a:lvl4pPr>
              <a:spcBef>
                <a:spcPct val="20000"/>
              </a:spcBef>
              <a:defRPr sz="2000">
                <a:solidFill>
                  <a:schemeClr val="tx1"/>
                </a:solidFill>
                <a:latin typeface="Arial" panose="020B0604020202020204" pitchFamily="34" charset="0"/>
              </a:defRPr>
            </a:lvl4pPr>
            <a:lvl5pPr>
              <a:spcBef>
                <a:spcPct val="20000"/>
              </a:spcBef>
              <a:defRPr sz="2000">
                <a:solidFill>
                  <a:schemeClr val="tx1"/>
                </a:solidFill>
                <a:latin typeface="Arial" panose="020B0604020202020204" pitchFamily="34" charset="0"/>
              </a:defRPr>
            </a:lvl5pPr>
            <a:lvl6pPr marL="457200" fontAlgn="base">
              <a:spcBef>
                <a:spcPct val="20000"/>
              </a:spcBef>
              <a:spcAft>
                <a:spcPct val="0"/>
              </a:spcAft>
              <a:defRPr sz="2000">
                <a:solidFill>
                  <a:schemeClr val="tx1"/>
                </a:solidFill>
                <a:latin typeface="Arial" panose="020B0604020202020204" pitchFamily="34" charset="0"/>
              </a:defRPr>
            </a:lvl6pPr>
            <a:lvl7pPr marL="914400" fontAlgn="base">
              <a:spcBef>
                <a:spcPct val="20000"/>
              </a:spcBef>
              <a:spcAft>
                <a:spcPct val="0"/>
              </a:spcAft>
              <a:defRPr sz="2000">
                <a:solidFill>
                  <a:schemeClr val="tx1"/>
                </a:solidFill>
                <a:latin typeface="Arial" panose="020B0604020202020204" pitchFamily="34" charset="0"/>
              </a:defRPr>
            </a:lvl7pPr>
            <a:lvl8pPr marL="1371600" fontAlgn="base">
              <a:spcBef>
                <a:spcPct val="20000"/>
              </a:spcBef>
              <a:spcAft>
                <a:spcPct val="0"/>
              </a:spcAft>
              <a:defRPr sz="2000">
                <a:solidFill>
                  <a:schemeClr val="tx1"/>
                </a:solidFill>
                <a:latin typeface="Arial" panose="020B0604020202020204" pitchFamily="34" charset="0"/>
              </a:defRPr>
            </a:lvl8pPr>
            <a:lvl9pPr marL="1828800" fontAlgn="base">
              <a:spcBef>
                <a:spcPct val="20000"/>
              </a:spcBef>
              <a:spcAft>
                <a:spcPct val="0"/>
              </a:spcAft>
              <a:defRPr sz="2000">
                <a:solidFill>
                  <a:schemeClr val="tx1"/>
                </a:solidFill>
                <a:latin typeface="Arial" panose="020B0604020202020204" pitchFamily="34" charset="0"/>
              </a:defRPr>
            </a:lvl9pPr>
          </a:lstStyle>
          <a:p>
            <a:pPr eaLnBrk="1" hangingPunct="1">
              <a:lnSpc>
                <a:spcPct val="80000"/>
              </a:lnSpc>
              <a:spcBef>
                <a:spcPts val="1032"/>
              </a:spcBef>
              <a:defRPr/>
            </a:pPr>
            <a:r>
              <a:rPr lang="en-US" altLang="en-US" sz="1800" b="0" i="0" u="none" dirty="0">
                <a:solidFill>
                  <a:schemeClr val="accent4"/>
                </a:solidFill>
                <a:latin typeface="Helvetica" pitchFamily="2" charset="0"/>
              </a:rPr>
              <a:t>Antimatter is governed by the same interactions as matter.</a:t>
            </a:r>
          </a:p>
          <a:p>
            <a:pPr eaLnBrk="1" hangingPunct="1">
              <a:lnSpc>
                <a:spcPct val="80000"/>
              </a:lnSpc>
              <a:spcBef>
                <a:spcPts val="1032"/>
              </a:spcBef>
              <a:defRPr/>
            </a:pPr>
            <a:r>
              <a:rPr lang="en-US" altLang="en-US" sz="1800" b="0" i="0" u="none" dirty="0">
                <a:solidFill>
                  <a:schemeClr val="accent4"/>
                </a:solidFill>
                <a:latin typeface="Helvetica" pitchFamily="2" charset="0"/>
              </a:rPr>
              <a:t>Observable Universe is mostly made of matter</a:t>
            </a:r>
          </a:p>
          <a:p>
            <a:pPr eaLnBrk="1" hangingPunct="1">
              <a:lnSpc>
                <a:spcPct val="80000"/>
              </a:lnSpc>
              <a:spcBef>
                <a:spcPts val="1032"/>
              </a:spcBef>
              <a:defRPr/>
            </a:pPr>
            <a:r>
              <a:rPr lang="en-US" altLang="en-US" sz="1800" b="0" i="0" u="none" dirty="0">
                <a:solidFill>
                  <a:schemeClr val="accent4"/>
                </a:solidFill>
                <a:latin typeface="Helvetica" pitchFamily="2" charset="0"/>
              </a:rPr>
              <a:t>Antimatter only seen in cosmic rays, radiative decays or </a:t>
            </a:r>
            <a:r>
              <a:rPr lang="en-US" altLang="en-US" sz="1800" dirty="0">
                <a:solidFill>
                  <a:schemeClr val="accent4"/>
                </a:solidFill>
                <a:latin typeface="Helvetica" pitchFamily="2" charset="0"/>
              </a:rPr>
              <a:t>is </a:t>
            </a:r>
            <a:r>
              <a:rPr lang="en-US" altLang="en-US" sz="1800" b="0" i="0" u="none" dirty="0">
                <a:solidFill>
                  <a:schemeClr val="accent4"/>
                </a:solidFill>
                <a:latin typeface="Helvetica" pitchFamily="2" charset="0"/>
              </a:rPr>
              <a:t>produced in the lab</a:t>
            </a:r>
          </a:p>
        </p:txBody>
      </p:sp>
      <p:sp>
        <p:nvSpPr>
          <p:cNvPr id="25" name="Rectangle 15">
            <a:extLst>
              <a:ext uri="{FF2B5EF4-FFF2-40B4-BE49-F238E27FC236}">
                <a16:creationId xmlns:a16="http://schemas.microsoft.com/office/drawing/2014/main" id="{1D0E019A-48DC-FD47-BBAF-745251B05C8A}"/>
              </a:ext>
            </a:extLst>
          </p:cNvPr>
          <p:cNvSpPr>
            <a:spLocks noChangeArrowheads="1"/>
          </p:cNvSpPr>
          <p:nvPr/>
        </p:nvSpPr>
        <p:spPr bwMode="auto">
          <a:xfrm>
            <a:off x="3130467" y="2624172"/>
            <a:ext cx="5029200" cy="1038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37931725" indent="-37474525">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80000"/>
              </a:lnSpc>
              <a:spcBef>
                <a:spcPts val="1032"/>
              </a:spcBef>
            </a:pPr>
            <a:r>
              <a:rPr lang="en-US" altLang="en-US" sz="2000" b="0" i="0" u="none" dirty="0">
                <a:solidFill>
                  <a:srgbClr val="3333CC"/>
                </a:solidFill>
                <a:ea typeface="ヒラギノ角ゴ Pro W3" panose="020B0300000000000000" pitchFamily="34" charset="-128"/>
              </a:rPr>
              <a:t>  </a:t>
            </a:r>
            <a:r>
              <a:rPr lang="en-US" altLang="en-US" sz="1800" b="0" i="0" u="none" dirty="0">
                <a:ea typeface="ヒラギノ角ゴ Pro W3" panose="020B0300000000000000" pitchFamily="34" charset="-128"/>
              </a:rPr>
              <a:t>Abundance of primordial elements </a:t>
            </a:r>
          </a:p>
          <a:p>
            <a:pPr eaLnBrk="1" hangingPunct="1">
              <a:lnSpc>
                <a:spcPct val="80000"/>
              </a:lnSpc>
              <a:spcBef>
                <a:spcPts val="1032"/>
              </a:spcBef>
            </a:pPr>
            <a:r>
              <a:rPr lang="en-US" altLang="en-US" sz="1800" b="0" i="0" u="none" dirty="0">
                <a:ea typeface="ヒラギノ角ゴ Pro W3" panose="020B0300000000000000" pitchFamily="34" charset="-128"/>
              </a:rPr>
              <a:t>   Predictions from Big Bang Nucleosynthesis</a:t>
            </a:r>
          </a:p>
          <a:p>
            <a:pPr eaLnBrk="1" hangingPunct="1">
              <a:lnSpc>
                <a:spcPct val="80000"/>
              </a:lnSpc>
              <a:spcBef>
                <a:spcPts val="1032"/>
              </a:spcBef>
            </a:pPr>
            <a:r>
              <a:rPr lang="en-US" altLang="en-US" sz="1800" b="0" i="0" u="none" dirty="0">
                <a:ea typeface="ヒラギノ角ゴ Pro W3" panose="020B0300000000000000" pitchFamily="34" charset="-128"/>
              </a:rPr>
              <a:t>   CMB </a:t>
            </a:r>
          </a:p>
        </p:txBody>
      </p:sp>
      <p:pic>
        <p:nvPicPr>
          <p:cNvPr id="7" name="Picture 6">
            <a:extLst>
              <a:ext uri="{FF2B5EF4-FFF2-40B4-BE49-F238E27FC236}">
                <a16:creationId xmlns:a16="http://schemas.microsoft.com/office/drawing/2014/main" id="{C264C889-87B2-F24A-8A2D-BA3E0F2D1244}"/>
              </a:ext>
            </a:extLst>
          </p:cNvPr>
          <p:cNvPicPr>
            <a:picLocks noChangeAspect="1"/>
          </p:cNvPicPr>
          <p:nvPr/>
        </p:nvPicPr>
        <p:blipFill>
          <a:blip r:embed="rId3"/>
          <a:stretch>
            <a:fillRect/>
          </a:stretch>
        </p:blipFill>
        <p:spPr>
          <a:xfrm>
            <a:off x="6066361" y="4599563"/>
            <a:ext cx="566452" cy="432713"/>
          </a:xfrm>
          <a:prstGeom prst="rect">
            <a:avLst/>
          </a:prstGeom>
        </p:spPr>
      </p:pic>
      <p:sp>
        <p:nvSpPr>
          <p:cNvPr id="3" name="Date Placeholder 2">
            <a:extLst>
              <a:ext uri="{FF2B5EF4-FFF2-40B4-BE49-F238E27FC236}">
                <a16:creationId xmlns:a16="http://schemas.microsoft.com/office/drawing/2014/main" id="{16548283-47C7-9D48-94D0-98A8197DCC86}"/>
              </a:ext>
            </a:extLst>
          </p:cNvPr>
          <p:cNvSpPr>
            <a:spLocks noGrp="1"/>
          </p:cNvSpPr>
          <p:nvPr>
            <p:ph type="dt" sz="half" idx="10"/>
          </p:nvPr>
        </p:nvSpPr>
        <p:spPr/>
        <p:txBody>
          <a:bodyPr/>
          <a:lstStyle/>
          <a:p>
            <a:pPr>
              <a:defRPr/>
            </a:pPr>
            <a:r>
              <a:rPr lang="en-US"/>
              <a:t>05/10/2024</a:t>
            </a:r>
            <a:endParaRPr lang="en-US" dirty="0"/>
          </a:p>
        </p:txBody>
      </p:sp>
      <p:grpSp>
        <p:nvGrpSpPr>
          <p:cNvPr id="13" name="Group 9">
            <a:extLst>
              <a:ext uri="{FF2B5EF4-FFF2-40B4-BE49-F238E27FC236}">
                <a16:creationId xmlns:a16="http://schemas.microsoft.com/office/drawing/2014/main" id="{96C9442E-A684-7759-7FD2-6D8415CAFC34}"/>
              </a:ext>
            </a:extLst>
          </p:cNvPr>
          <p:cNvGrpSpPr>
            <a:grpSpLocks/>
          </p:cNvGrpSpPr>
          <p:nvPr/>
        </p:nvGrpSpPr>
        <p:grpSpPr bwMode="auto">
          <a:xfrm>
            <a:off x="5612339" y="3695326"/>
            <a:ext cx="3187824" cy="1440743"/>
            <a:chOff x="457200" y="1524000"/>
            <a:chExt cx="5835967" cy="3048000"/>
          </a:xfrm>
        </p:grpSpPr>
        <p:sp>
          <p:nvSpPr>
            <p:cNvPr id="14" name="Rectangle 13">
              <a:extLst>
                <a:ext uri="{FF2B5EF4-FFF2-40B4-BE49-F238E27FC236}">
                  <a16:creationId xmlns:a16="http://schemas.microsoft.com/office/drawing/2014/main" id="{4FA8AF30-E89B-DAEB-2FF2-FABED4F99F37}"/>
                </a:ext>
              </a:extLst>
            </p:cNvPr>
            <p:cNvSpPr>
              <a:spLocks noChangeArrowheads="1"/>
            </p:cNvSpPr>
            <p:nvPr/>
          </p:nvSpPr>
          <p:spPr bwMode="auto">
            <a:xfrm>
              <a:off x="533400" y="2058276"/>
              <a:ext cx="2057400" cy="2513724"/>
            </a:xfrm>
            <a:prstGeom prst="rect">
              <a:avLst/>
            </a:prstGeom>
            <a:solidFill>
              <a:schemeClr val="bg2">
                <a:lumMod val="60000"/>
                <a:lumOff val="40000"/>
              </a:schemeClr>
            </a:solidFill>
            <a:ln w="12700">
              <a:solidFill>
                <a:schemeClr val="tx1"/>
              </a:solidFill>
              <a:miter lim="800000"/>
              <a:headEnd type="none" w="sm" len="sm"/>
              <a:tailEnd type="none" w="sm" len="sm"/>
            </a:ln>
            <a:effectLst/>
          </p:spPr>
          <p:txBody>
            <a:bodyPr wrap="none" anchor="ctr"/>
            <a:lstStyle/>
            <a:p>
              <a:pPr eaLnBrk="1" hangingPunct="1">
                <a:defRPr/>
              </a:pPr>
              <a:r>
                <a:rPr lang="en-US" sz="1800" dirty="0">
                  <a:latin typeface="+mn-lt"/>
                  <a:ea typeface="+mn-ea"/>
                </a:rPr>
                <a:t>Matter</a:t>
              </a:r>
            </a:p>
          </p:txBody>
        </p:sp>
        <p:sp>
          <p:nvSpPr>
            <p:cNvPr id="15" name="Rectangle 14">
              <a:extLst>
                <a:ext uri="{FF2B5EF4-FFF2-40B4-BE49-F238E27FC236}">
                  <a16:creationId xmlns:a16="http://schemas.microsoft.com/office/drawing/2014/main" id="{37A92186-DD3E-BAE8-04B2-D8BD3BD04EA8}"/>
                </a:ext>
              </a:extLst>
            </p:cNvPr>
            <p:cNvSpPr>
              <a:spLocks noChangeArrowheads="1"/>
            </p:cNvSpPr>
            <p:nvPr/>
          </p:nvSpPr>
          <p:spPr bwMode="auto">
            <a:xfrm>
              <a:off x="4114800" y="1981639"/>
              <a:ext cx="2057401" cy="2590361"/>
            </a:xfrm>
            <a:prstGeom prst="rect">
              <a:avLst/>
            </a:prstGeom>
            <a:solidFill>
              <a:srgbClr val="64C9FB"/>
            </a:solidFill>
            <a:ln w="12700">
              <a:solidFill>
                <a:schemeClr val="tx1"/>
              </a:solidFill>
              <a:miter lim="800000"/>
              <a:headEnd type="none" w="sm" len="sm"/>
              <a:tailEnd type="none" w="sm" len="sm"/>
            </a:ln>
            <a:effectLst/>
          </p:spPr>
          <p:txBody>
            <a:bodyPr wrap="none" anchor="ctr"/>
            <a:lstStyle/>
            <a:p>
              <a:pPr eaLnBrk="1" hangingPunct="1">
                <a:defRPr/>
              </a:pPr>
              <a:r>
                <a:rPr lang="en-US" sz="1800" dirty="0">
                  <a:latin typeface="+mn-lt"/>
                  <a:ea typeface="+mn-ea"/>
                </a:rPr>
                <a:t>Antimatter</a:t>
              </a:r>
            </a:p>
          </p:txBody>
        </p:sp>
        <p:sp>
          <p:nvSpPr>
            <p:cNvPr id="16" name="Text Box 19">
              <a:extLst>
                <a:ext uri="{FF2B5EF4-FFF2-40B4-BE49-F238E27FC236}">
                  <a16:creationId xmlns:a16="http://schemas.microsoft.com/office/drawing/2014/main" id="{488AC430-9A31-4BB3-2946-4F648A8FD284}"/>
                </a:ext>
              </a:extLst>
            </p:cNvPr>
            <p:cNvSpPr txBox="1">
              <a:spLocks noChangeArrowheads="1"/>
            </p:cNvSpPr>
            <p:nvPr/>
          </p:nvSpPr>
          <p:spPr bwMode="auto">
            <a:xfrm>
              <a:off x="457200" y="3733365"/>
              <a:ext cx="2330805" cy="586012"/>
            </a:xfrm>
            <a:prstGeom prst="rect">
              <a:avLst/>
            </a:prstGeom>
            <a:noFill/>
            <a:ln w="9525">
              <a:noFill/>
              <a:miter lim="800000"/>
              <a:headEnd/>
              <a:tailEnd/>
            </a:ln>
            <a:effectLst/>
          </p:spPr>
          <p:txBody>
            <a:bodyPr wrap="square">
              <a:spAutoFit/>
            </a:bodyPr>
            <a:lstStyle/>
            <a:p>
              <a:pPr eaLnBrk="1" hangingPunct="1">
                <a:defRPr/>
              </a:pPr>
              <a:r>
                <a:rPr lang="en-US" sz="1200" dirty="0">
                  <a:latin typeface="+mn-lt"/>
                  <a:ea typeface="+mn-ea"/>
                </a:rPr>
                <a:t>10,000,000,001</a:t>
              </a:r>
            </a:p>
          </p:txBody>
        </p:sp>
        <p:sp>
          <p:nvSpPr>
            <p:cNvPr id="18" name="Text Box 20">
              <a:extLst>
                <a:ext uri="{FF2B5EF4-FFF2-40B4-BE49-F238E27FC236}">
                  <a16:creationId xmlns:a16="http://schemas.microsoft.com/office/drawing/2014/main" id="{87BE8C80-7F23-F585-6F09-BC41A4CC8379}"/>
                </a:ext>
              </a:extLst>
            </p:cNvPr>
            <p:cNvSpPr txBox="1">
              <a:spLocks noChangeArrowheads="1"/>
            </p:cNvSpPr>
            <p:nvPr/>
          </p:nvSpPr>
          <p:spPr bwMode="auto">
            <a:xfrm>
              <a:off x="3993832" y="3733365"/>
              <a:ext cx="2299335" cy="477845"/>
            </a:xfrm>
            <a:prstGeom prst="rect">
              <a:avLst/>
            </a:prstGeom>
            <a:noFill/>
            <a:ln w="9525">
              <a:noFill/>
              <a:miter lim="800000"/>
              <a:headEnd/>
              <a:tailEnd/>
            </a:ln>
            <a:effectLst/>
          </p:spPr>
          <p:txBody>
            <a:bodyPr>
              <a:spAutoFit/>
            </a:bodyPr>
            <a:lstStyle/>
            <a:p>
              <a:pPr eaLnBrk="1" hangingPunct="1">
                <a:defRPr/>
              </a:pPr>
              <a:r>
                <a:rPr lang="en-US" sz="1200" dirty="0">
                  <a:latin typeface="+mn-lt"/>
                  <a:ea typeface="+mn-ea"/>
                </a:rPr>
                <a:t>10,000,000,000</a:t>
              </a:r>
            </a:p>
          </p:txBody>
        </p:sp>
        <p:pic>
          <p:nvPicPr>
            <p:cNvPr id="21" name="Picture 24" descr="C:\Documents and Settings\Matthias\Desktop\Heidelberg Kolloquium\babyunis.gif">
              <a:extLst>
                <a:ext uri="{FF2B5EF4-FFF2-40B4-BE49-F238E27FC236}">
                  <a16:creationId xmlns:a16="http://schemas.microsoft.com/office/drawing/2014/main" id="{08C0DAC5-02CC-EF48-0628-D707B8AFA350}"/>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1524000"/>
              <a:ext cx="2552700" cy="153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 name="Group 7">
            <a:extLst>
              <a:ext uri="{FF2B5EF4-FFF2-40B4-BE49-F238E27FC236}">
                <a16:creationId xmlns:a16="http://schemas.microsoft.com/office/drawing/2014/main" id="{39CEF442-FAD8-D971-AFC0-133C93C01AE7}"/>
              </a:ext>
            </a:extLst>
          </p:cNvPr>
          <p:cNvGrpSpPr/>
          <p:nvPr/>
        </p:nvGrpSpPr>
        <p:grpSpPr>
          <a:xfrm>
            <a:off x="352934" y="2483317"/>
            <a:ext cx="2642463" cy="2982947"/>
            <a:chOff x="110811" y="2988128"/>
            <a:chExt cx="2642463" cy="2982947"/>
          </a:xfrm>
        </p:grpSpPr>
        <p:graphicFrame>
          <p:nvGraphicFramePr>
            <p:cNvPr id="22" name="Object 14">
              <a:extLst>
                <a:ext uri="{FF2B5EF4-FFF2-40B4-BE49-F238E27FC236}">
                  <a16:creationId xmlns:a16="http://schemas.microsoft.com/office/drawing/2014/main" id="{5C6991DA-F91E-ED4E-9EF8-0F1F1C2D8E0D}"/>
                </a:ext>
              </a:extLst>
            </p:cNvPr>
            <p:cNvGraphicFramePr>
              <a:graphicFrameLocks noChangeAspect="1"/>
            </p:cNvGraphicFramePr>
            <p:nvPr/>
          </p:nvGraphicFramePr>
          <p:xfrm>
            <a:off x="2253582" y="2988128"/>
            <a:ext cx="342900" cy="304800"/>
          </p:xfrm>
          <a:graphic>
            <a:graphicData uri="http://schemas.openxmlformats.org/presentationml/2006/ole">
              <mc:AlternateContent xmlns:mc="http://schemas.openxmlformats.org/markup-compatibility/2006">
                <mc:Choice xmlns:v="urn:schemas-microsoft-com:vml" Requires="v">
                  <p:oleObj name="Equation" r:id="rId5" imgW="8229600" imgH="7315200" progId="Equation.DSMT4">
                    <p:embed/>
                  </p:oleObj>
                </mc:Choice>
                <mc:Fallback>
                  <p:oleObj name="Equation" r:id="rId5" imgW="8229600" imgH="7315200" progId="Equation.DSMT4">
                    <p:embed/>
                    <p:pic>
                      <p:nvPicPr>
                        <p:cNvPr id="22" name="Object 14">
                          <a:extLst>
                            <a:ext uri="{FF2B5EF4-FFF2-40B4-BE49-F238E27FC236}">
                              <a16:creationId xmlns:a16="http://schemas.microsoft.com/office/drawing/2014/main" id="{5C6991DA-F91E-ED4E-9EF8-0F1F1C2D8E0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53582" y="2988128"/>
                          <a:ext cx="342900" cy="304800"/>
                        </a:xfrm>
                        <a:prstGeom prst="rect">
                          <a:avLst/>
                        </a:prstGeom>
                        <a:noFill/>
                        <a:ln>
                          <a:noFill/>
                        </a:ln>
                      </p:spPr>
                    </p:pic>
                  </p:oleObj>
                </mc:Fallback>
              </mc:AlternateContent>
            </a:graphicData>
          </a:graphic>
        </p:graphicFrame>
        <p:pic>
          <p:nvPicPr>
            <p:cNvPr id="24" name="Picture 2">
              <a:extLst>
                <a:ext uri="{FF2B5EF4-FFF2-40B4-BE49-F238E27FC236}">
                  <a16:creationId xmlns:a16="http://schemas.microsoft.com/office/drawing/2014/main" id="{C73B4700-892C-B34A-9298-897AC0E521E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811" y="3001797"/>
              <a:ext cx="2642463" cy="2798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a:extLst>
                <a:ext uri="{FF2B5EF4-FFF2-40B4-BE49-F238E27FC236}">
                  <a16:creationId xmlns:a16="http://schemas.microsoft.com/office/drawing/2014/main" id="{4F586756-FF05-917C-48A1-B827370D022D}"/>
                </a:ext>
              </a:extLst>
            </p:cNvPr>
            <p:cNvSpPr txBox="1"/>
            <p:nvPr/>
          </p:nvSpPr>
          <p:spPr>
            <a:xfrm>
              <a:off x="2083761" y="5509410"/>
              <a:ext cx="349776" cy="461665"/>
            </a:xfrm>
            <a:prstGeom prst="rect">
              <a:avLst/>
            </a:prstGeom>
            <a:noFill/>
          </p:spPr>
          <p:txBody>
            <a:bodyPr wrap="none" rtlCol="0">
              <a:spAutoFit/>
            </a:bodyPr>
            <a:lstStyle/>
            <a:p>
              <a:r>
                <a:rPr lang="el-GR" dirty="0"/>
                <a:t>η</a:t>
              </a:r>
              <a:endParaRPr lang="en-US" dirty="0"/>
            </a:p>
          </p:txBody>
        </p:sp>
      </p:grpSp>
      <p:pic>
        <p:nvPicPr>
          <p:cNvPr id="23" name="Picture 22">
            <a:extLst>
              <a:ext uri="{FF2B5EF4-FFF2-40B4-BE49-F238E27FC236}">
                <a16:creationId xmlns:a16="http://schemas.microsoft.com/office/drawing/2014/main" id="{CA88D7E3-59E0-9809-D3BC-7C7CC2EF2C1B}"/>
              </a:ext>
            </a:extLst>
          </p:cNvPr>
          <p:cNvPicPr>
            <a:picLocks noChangeAspect="1"/>
          </p:cNvPicPr>
          <p:nvPr/>
        </p:nvPicPr>
        <p:blipFill>
          <a:blip r:embed="rId8"/>
          <a:stretch>
            <a:fillRect/>
          </a:stretch>
        </p:blipFill>
        <p:spPr>
          <a:xfrm>
            <a:off x="213191" y="6276545"/>
            <a:ext cx="1542883" cy="455339"/>
          </a:xfrm>
          <a:prstGeom prst="rect">
            <a:avLst/>
          </a:prstGeom>
        </p:spPr>
      </p:pic>
      <p:pic>
        <p:nvPicPr>
          <p:cNvPr id="2" name="Picture 1">
            <a:extLst>
              <a:ext uri="{FF2B5EF4-FFF2-40B4-BE49-F238E27FC236}">
                <a16:creationId xmlns:a16="http://schemas.microsoft.com/office/drawing/2014/main" id="{9090E3B9-BECF-5582-A855-78554D4BE3A9}"/>
              </a:ext>
            </a:extLst>
          </p:cNvPr>
          <p:cNvPicPr>
            <a:picLocks noChangeAspect="1"/>
          </p:cNvPicPr>
          <p:nvPr/>
        </p:nvPicPr>
        <p:blipFill>
          <a:blip r:embed="rId9"/>
          <a:stretch>
            <a:fillRect/>
          </a:stretch>
        </p:blipFill>
        <p:spPr>
          <a:xfrm>
            <a:off x="3117396" y="4279374"/>
            <a:ext cx="2244265" cy="419077"/>
          </a:xfrm>
          <a:prstGeom prst="rect">
            <a:avLst/>
          </a:prstGeom>
        </p:spPr>
      </p:pic>
      <p:sp>
        <p:nvSpPr>
          <p:cNvPr id="9" name="Slide Number Placeholder 8">
            <a:extLst>
              <a:ext uri="{FF2B5EF4-FFF2-40B4-BE49-F238E27FC236}">
                <a16:creationId xmlns:a16="http://schemas.microsoft.com/office/drawing/2014/main" id="{2E57ECCF-1B54-2A9D-BB1F-A2E8EC38C674}"/>
              </a:ext>
            </a:extLst>
          </p:cNvPr>
          <p:cNvSpPr>
            <a:spLocks noGrp="1"/>
          </p:cNvSpPr>
          <p:nvPr>
            <p:ph type="sldNum" sz="quarter" idx="12"/>
          </p:nvPr>
        </p:nvSpPr>
        <p:spPr/>
        <p:txBody>
          <a:bodyPr/>
          <a:lstStyle/>
          <a:p>
            <a:pPr>
              <a:defRPr/>
            </a:pPr>
            <a:fld id="{D263CF7A-B607-4AC6-B9ED-310D2CC7A174}" type="slidenum">
              <a:rPr lang="en-US" smtClean="0"/>
              <a:pPr>
                <a:defRPr/>
              </a:pPr>
              <a:t>4</a:t>
            </a:fld>
            <a:endParaRPr lang="en-US"/>
          </a:p>
        </p:txBody>
      </p:sp>
      <p:sp>
        <p:nvSpPr>
          <p:cNvPr id="27" name="Footer Placeholder 26">
            <a:extLst>
              <a:ext uri="{FF2B5EF4-FFF2-40B4-BE49-F238E27FC236}">
                <a16:creationId xmlns:a16="http://schemas.microsoft.com/office/drawing/2014/main" id="{C388F4C5-AF57-73E0-26B0-23054CCFB0EF}"/>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3153474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5A06914-0B8E-4B2A-9214-6A060B3D6865}"/>
              </a:ext>
            </a:extLst>
          </p:cNvPr>
          <p:cNvSpPr>
            <a:spLocks noGrp="1"/>
          </p:cNvSpPr>
          <p:nvPr>
            <p:ph type="dt" sz="half" idx="10"/>
          </p:nvPr>
        </p:nvSpPr>
        <p:spPr/>
        <p:txBody>
          <a:bodyPr/>
          <a:lstStyle/>
          <a:p>
            <a:pPr>
              <a:defRPr/>
            </a:pPr>
            <a:r>
              <a:rPr lang="en-US"/>
              <a:t>05/10/2024</a:t>
            </a:r>
            <a:endParaRPr lang="en-US" dirty="0"/>
          </a:p>
        </p:txBody>
      </p:sp>
      <p:sp>
        <p:nvSpPr>
          <p:cNvPr id="8" name="TextBox 7">
            <a:extLst>
              <a:ext uri="{FF2B5EF4-FFF2-40B4-BE49-F238E27FC236}">
                <a16:creationId xmlns:a16="http://schemas.microsoft.com/office/drawing/2014/main" id="{BAF6518D-15C2-6FEB-1C0C-F369069FCD31}"/>
              </a:ext>
            </a:extLst>
          </p:cNvPr>
          <p:cNvSpPr txBox="1"/>
          <p:nvPr/>
        </p:nvSpPr>
        <p:spPr>
          <a:xfrm flipV="1">
            <a:off x="1764684" y="6426349"/>
            <a:ext cx="5761654" cy="45719"/>
          </a:xfrm>
          <a:prstGeom prst="rect">
            <a:avLst/>
          </a:prstGeom>
          <a:solidFill>
            <a:srgbClr val="800000"/>
          </a:solidFill>
          <a:ln>
            <a:solidFill>
              <a:schemeClr val="accent4"/>
            </a:solidFill>
          </a:ln>
        </p:spPr>
        <p:txBody>
          <a:bodyPr wrap="square" rtlCol="0">
            <a:spAutoFit/>
          </a:bodyPr>
          <a:lstStyle/>
          <a:p>
            <a:pPr algn="ctr"/>
            <a:endParaRPr lang="en-US" sz="2000" b="1" dirty="0">
              <a:solidFill>
                <a:schemeClr val="bg1"/>
              </a:solidFill>
              <a:cs typeface="Arial Black"/>
            </a:endParaRPr>
          </a:p>
        </p:txBody>
      </p:sp>
      <p:pic>
        <p:nvPicPr>
          <p:cNvPr id="9" name="Picture 8">
            <a:extLst>
              <a:ext uri="{FF2B5EF4-FFF2-40B4-BE49-F238E27FC236}">
                <a16:creationId xmlns:a16="http://schemas.microsoft.com/office/drawing/2014/main" id="{81764134-F691-744F-FB72-EEA2CE7DA4D4}"/>
              </a:ext>
            </a:extLst>
          </p:cNvPr>
          <p:cNvPicPr>
            <a:picLocks noChangeAspect="1"/>
          </p:cNvPicPr>
          <p:nvPr/>
        </p:nvPicPr>
        <p:blipFill>
          <a:blip r:embed="rId3"/>
          <a:stretch>
            <a:fillRect/>
          </a:stretch>
        </p:blipFill>
        <p:spPr>
          <a:xfrm>
            <a:off x="213191" y="6276545"/>
            <a:ext cx="1542883" cy="455339"/>
          </a:xfrm>
          <a:prstGeom prst="rect">
            <a:avLst/>
          </a:prstGeom>
        </p:spPr>
      </p:pic>
      <p:sp>
        <p:nvSpPr>
          <p:cNvPr id="7" name="Title 3">
            <a:extLst>
              <a:ext uri="{FF2B5EF4-FFF2-40B4-BE49-F238E27FC236}">
                <a16:creationId xmlns:a16="http://schemas.microsoft.com/office/drawing/2014/main" id="{18A01C92-B9C0-C22C-DD6A-B606B118EE0E}"/>
              </a:ext>
            </a:extLst>
          </p:cNvPr>
          <p:cNvSpPr>
            <a:spLocks noGrp="1"/>
          </p:cNvSpPr>
          <p:nvPr>
            <p:ph type="title"/>
          </p:nvPr>
        </p:nvSpPr>
        <p:spPr>
          <a:xfrm>
            <a:off x="228600" y="-46143"/>
            <a:ext cx="8686800" cy="641739"/>
          </a:xfrm>
        </p:spPr>
        <p:txBody>
          <a:bodyPr/>
          <a:lstStyle/>
          <a:p>
            <a:r>
              <a:rPr lang="en-US" sz="2600" b="0" dirty="0">
                <a:solidFill>
                  <a:schemeClr val="tx1"/>
                </a:solidFill>
              </a:rPr>
              <a:t>Sakharov conditions for baryogenesis</a:t>
            </a:r>
            <a:endParaRPr lang="en-US" sz="2600" b="0" dirty="0"/>
          </a:p>
        </p:txBody>
      </p:sp>
      <p:sp>
        <p:nvSpPr>
          <p:cNvPr id="16" name="Rectangle 15">
            <a:extLst>
              <a:ext uri="{FF2B5EF4-FFF2-40B4-BE49-F238E27FC236}">
                <a16:creationId xmlns:a16="http://schemas.microsoft.com/office/drawing/2014/main" id="{33BB3AD3-F5C3-B9FB-A451-465F908FB1AF}"/>
              </a:ext>
            </a:extLst>
          </p:cNvPr>
          <p:cNvSpPr/>
          <p:nvPr/>
        </p:nvSpPr>
        <p:spPr>
          <a:xfrm>
            <a:off x="228600" y="835590"/>
            <a:ext cx="7088518" cy="1200329"/>
          </a:xfrm>
          <a:prstGeom prst="rect">
            <a:avLst/>
          </a:prstGeom>
        </p:spPr>
        <p:txBody>
          <a:bodyPr wrap="square">
            <a:spAutoFit/>
          </a:bodyPr>
          <a:lstStyle/>
          <a:p>
            <a:pPr marL="342900" indent="-342900">
              <a:buFont typeface="Arial" panose="020B0604020202020204" pitchFamily="34" charset="0"/>
              <a:buChar char="•"/>
              <a:defRPr/>
            </a:pPr>
            <a:r>
              <a:rPr lang="en-US" sz="1800" b="0" i="0" u="none" dirty="0">
                <a:solidFill>
                  <a:schemeClr val="accent4"/>
                </a:solidFill>
                <a:latin typeface="Helvetica" pitchFamily="2" charset="0"/>
              </a:rPr>
              <a:t>Baryon (or Lepton) number violation</a:t>
            </a:r>
            <a:r>
              <a:rPr lang="en-US" sz="1800" b="0" i="0" u="none" dirty="0">
                <a:solidFill>
                  <a:schemeClr val="tx1"/>
                </a:solidFill>
                <a:latin typeface="Helvetica" pitchFamily="2" charset="0"/>
              </a:rPr>
              <a:t>: if universe starts symmetric </a:t>
            </a:r>
          </a:p>
          <a:p>
            <a:pPr marL="342900" indent="-342900">
              <a:buFont typeface="Arial" panose="020B0604020202020204" pitchFamily="34" charset="0"/>
              <a:buChar char="•"/>
              <a:defRPr/>
            </a:pPr>
            <a:r>
              <a:rPr lang="en-US" sz="1800" b="0" i="0" u="none" dirty="0">
                <a:solidFill>
                  <a:schemeClr val="accent4"/>
                </a:solidFill>
                <a:latin typeface="Helvetica" pitchFamily="2" charset="0"/>
              </a:rPr>
              <a:t>C and CP violation: </a:t>
            </a:r>
            <a:r>
              <a:rPr lang="en-US" sz="1800" b="0" i="0" u="none" dirty="0">
                <a:solidFill>
                  <a:schemeClr val="tx1"/>
                </a:solidFill>
                <a:latin typeface="Helvetica" pitchFamily="2" charset="0"/>
              </a:rPr>
              <a:t>treat baryon/anti-baryon differently </a:t>
            </a:r>
          </a:p>
          <a:p>
            <a:pPr>
              <a:defRPr/>
            </a:pPr>
            <a:r>
              <a:rPr lang="en-US" sz="1800" dirty="0">
                <a:latin typeface="Helvetica" pitchFamily="2" charset="0"/>
              </a:rPr>
              <a:t>                                     </a:t>
            </a:r>
            <a:r>
              <a:rPr lang="en-US" sz="1800" b="0" i="0" u="none" dirty="0">
                <a:solidFill>
                  <a:schemeClr val="tx1"/>
                </a:solidFill>
                <a:latin typeface="Helvetica" pitchFamily="2" charset="0"/>
              </a:rPr>
              <a:t>(to remove antimatter)</a:t>
            </a:r>
          </a:p>
          <a:p>
            <a:pPr marL="342900" indent="-342900">
              <a:buFont typeface="Arial" panose="020B0604020202020204" pitchFamily="34" charset="0"/>
              <a:buChar char="•"/>
              <a:defRPr/>
            </a:pPr>
            <a:r>
              <a:rPr lang="en-US" sz="1800" b="0" i="0" u="none" dirty="0">
                <a:solidFill>
                  <a:schemeClr val="accent4"/>
                </a:solidFill>
                <a:latin typeface="Helvetica" pitchFamily="2" charset="0"/>
              </a:rPr>
              <a:t>Out-of-thermal equilibrium: </a:t>
            </a:r>
            <a:r>
              <a:rPr lang="en-US" sz="1800" b="0" i="0" u="none" dirty="0">
                <a:solidFill>
                  <a:schemeClr val="tx1"/>
                </a:solidFill>
                <a:latin typeface="Helvetica" pitchFamily="2" charset="0"/>
              </a:rPr>
              <a:t>suppress inverse processes </a:t>
            </a:r>
          </a:p>
        </p:txBody>
      </p:sp>
      <p:sp>
        <p:nvSpPr>
          <p:cNvPr id="17" name="TextBox 16">
            <a:extLst>
              <a:ext uri="{FF2B5EF4-FFF2-40B4-BE49-F238E27FC236}">
                <a16:creationId xmlns:a16="http://schemas.microsoft.com/office/drawing/2014/main" id="{888C8329-333A-0FCF-BE0E-877A9E838722}"/>
              </a:ext>
            </a:extLst>
          </p:cNvPr>
          <p:cNvSpPr txBox="1"/>
          <p:nvPr/>
        </p:nvSpPr>
        <p:spPr>
          <a:xfrm>
            <a:off x="278918" y="2110380"/>
            <a:ext cx="7419016" cy="646331"/>
          </a:xfrm>
          <a:prstGeom prst="rect">
            <a:avLst/>
          </a:prstGeom>
          <a:noFill/>
        </p:spPr>
        <p:txBody>
          <a:bodyPr wrap="square" rtlCol="0">
            <a:spAutoFit/>
          </a:bodyPr>
          <a:lstStyle/>
          <a:p>
            <a:r>
              <a:rPr lang="en-US" sz="1800" dirty="0">
                <a:solidFill>
                  <a:srgbClr val="C00000"/>
                </a:solidFill>
                <a:effectLst>
                  <a:outerShdw blurRad="38100" dist="38100" dir="2700000" algn="tl">
                    <a:srgbClr val="C0C0C0"/>
                  </a:outerShdw>
                </a:effectLst>
                <a:latin typeface="Helvetica" pitchFamily="2" charset="0"/>
              </a:rPr>
              <a:t>A number of mechanisms for baryogenesis have been proposed that satisfy all three Sakharov conditions</a:t>
            </a:r>
          </a:p>
        </p:txBody>
      </p:sp>
      <p:pic>
        <p:nvPicPr>
          <p:cNvPr id="18" name="Picture 17">
            <a:extLst>
              <a:ext uri="{FF2B5EF4-FFF2-40B4-BE49-F238E27FC236}">
                <a16:creationId xmlns:a16="http://schemas.microsoft.com/office/drawing/2014/main" id="{C29C2343-FAF8-F8CA-9898-B4BD4BD0E588}"/>
              </a:ext>
            </a:extLst>
          </p:cNvPr>
          <p:cNvPicPr>
            <a:picLocks noChangeAspect="1"/>
          </p:cNvPicPr>
          <p:nvPr/>
        </p:nvPicPr>
        <p:blipFill>
          <a:blip r:embed="rId4"/>
          <a:stretch>
            <a:fillRect/>
          </a:stretch>
        </p:blipFill>
        <p:spPr>
          <a:xfrm>
            <a:off x="7697934" y="959573"/>
            <a:ext cx="1217466" cy="1664814"/>
          </a:xfrm>
          <a:prstGeom prst="rect">
            <a:avLst/>
          </a:prstGeom>
        </p:spPr>
      </p:pic>
      <p:sp>
        <p:nvSpPr>
          <p:cNvPr id="19" name="TextBox 18">
            <a:extLst>
              <a:ext uri="{FF2B5EF4-FFF2-40B4-BE49-F238E27FC236}">
                <a16:creationId xmlns:a16="http://schemas.microsoft.com/office/drawing/2014/main" id="{72BBBF2F-39D2-584A-DC99-CE16A3433B36}"/>
              </a:ext>
            </a:extLst>
          </p:cNvPr>
          <p:cNvSpPr txBox="1"/>
          <p:nvPr/>
        </p:nvSpPr>
        <p:spPr>
          <a:xfrm>
            <a:off x="228600" y="4325298"/>
            <a:ext cx="8794474" cy="1908215"/>
          </a:xfrm>
          <a:prstGeom prst="rect">
            <a:avLst/>
          </a:prstGeom>
          <a:noFill/>
        </p:spPr>
        <p:txBody>
          <a:bodyPr wrap="square">
            <a:spAutoFit/>
          </a:bodyPr>
          <a:lstStyle/>
          <a:p>
            <a:pPr marL="285750" indent="-285750">
              <a:spcBef>
                <a:spcPts val="600"/>
              </a:spcBef>
              <a:buFont typeface="Arial" panose="020B0604020202020204" pitchFamily="34" charset="0"/>
              <a:buChar char="•"/>
            </a:pPr>
            <a:r>
              <a:rPr lang="en-US" sz="1800" dirty="0">
                <a:latin typeface="Helvetica" pitchFamily="2" charset="0"/>
              </a:rPr>
              <a:t>Discuss the process of generation of the baryon asymmetry at the EWPT, introducing </a:t>
            </a:r>
            <a:r>
              <a:rPr lang="en-US" sz="1800" dirty="0">
                <a:solidFill>
                  <a:schemeClr val="tx1"/>
                </a:solidFill>
                <a:latin typeface="Helvetica" pitchFamily="2" charset="0"/>
              </a:rPr>
              <a:t>all the elements we need to satisfy the Sakharov conditions</a:t>
            </a:r>
            <a:endParaRPr lang="en-US" sz="1800" dirty="0">
              <a:latin typeface="Helvetica" pitchFamily="2" charset="0"/>
            </a:endParaRPr>
          </a:p>
          <a:p>
            <a:pPr marL="285750" indent="-285750">
              <a:spcBef>
                <a:spcPts val="600"/>
              </a:spcBef>
              <a:buFont typeface="Arial" panose="020B0604020202020204" pitchFamily="34" charset="0"/>
              <a:buChar char="•"/>
            </a:pPr>
            <a:r>
              <a:rPr lang="en-US" sz="1800" dirty="0">
                <a:latin typeface="Helvetica" pitchFamily="2" charset="0"/>
              </a:rPr>
              <a:t>Consider the conditions to preserve such generated baryon asymmetry </a:t>
            </a:r>
            <a:r>
              <a:rPr lang="en-US" sz="1800" dirty="0">
                <a:solidFill>
                  <a:schemeClr val="tx1"/>
                </a:solidFill>
                <a:latin typeface="Helvetica" pitchFamily="2" charset="0"/>
              </a:rPr>
              <a:t>after it is produced at the electroweak phase transition</a:t>
            </a:r>
            <a:endParaRPr lang="en-US" sz="1800" dirty="0">
              <a:latin typeface="Helvetica" pitchFamily="2" charset="0"/>
            </a:endParaRPr>
          </a:p>
          <a:p>
            <a:pPr marL="285750" indent="-285750">
              <a:spcBef>
                <a:spcPts val="600"/>
              </a:spcBef>
              <a:buFont typeface="Arial" panose="020B0604020202020204" pitchFamily="34" charset="0"/>
              <a:buChar char="•"/>
            </a:pPr>
            <a:r>
              <a:rPr lang="en-US" sz="1800" dirty="0">
                <a:latin typeface="Helvetica" pitchFamily="2" charset="0"/>
              </a:rPr>
              <a:t>Investigate the particle content and specific properties of the SM and how they impact the possibility of EWBG</a:t>
            </a:r>
          </a:p>
        </p:txBody>
      </p:sp>
      <p:sp>
        <p:nvSpPr>
          <p:cNvPr id="20" name="TextBox 19">
            <a:extLst>
              <a:ext uri="{FF2B5EF4-FFF2-40B4-BE49-F238E27FC236}">
                <a16:creationId xmlns:a16="http://schemas.microsoft.com/office/drawing/2014/main" id="{1229EC27-85E8-0B7C-CF30-9705BD2CC55C}"/>
              </a:ext>
            </a:extLst>
          </p:cNvPr>
          <p:cNvSpPr txBox="1"/>
          <p:nvPr/>
        </p:nvSpPr>
        <p:spPr>
          <a:xfrm>
            <a:off x="188043" y="2834092"/>
            <a:ext cx="8992828" cy="784830"/>
          </a:xfrm>
          <a:prstGeom prst="rect">
            <a:avLst/>
          </a:prstGeom>
          <a:noFill/>
        </p:spPr>
        <p:txBody>
          <a:bodyPr wrap="square" rtlCol="0">
            <a:spAutoFit/>
          </a:bodyPr>
          <a:lstStyle/>
          <a:p>
            <a:pPr marL="285750" indent="-285750">
              <a:lnSpc>
                <a:spcPct val="150000"/>
              </a:lnSpc>
              <a:spcBef>
                <a:spcPts val="0"/>
              </a:spcBef>
              <a:buFont typeface="Arial" panose="020B0604020202020204" pitchFamily="34" charset="0"/>
              <a:buChar char="•"/>
            </a:pPr>
            <a:r>
              <a:rPr lang="en-US" sz="1800" dirty="0">
                <a:effectLst>
                  <a:outerShdw blurRad="38100" dist="38100" dir="2700000" algn="tl">
                    <a:srgbClr val="C0C0C0"/>
                  </a:outerShdw>
                </a:effectLst>
                <a:latin typeface="Helvetica" pitchFamily="2" charset="0"/>
              </a:rPr>
              <a:t>Electroweak Baryogenesis (EWBG), involving the Higgs field</a:t>
            </a:r>
          </a:p>
          <a:p>
            <a:pPr marL="285750" indent="-285750">
              <a:spcBef>
                <a:spcPts val="0"/>
              </a:spcBef>
              <a:buFont typeface="Arial" panose="020B0604020202020204" pitchFamily="34" charset="0"/>
              <a:buChar char="•"/>
            </a:pPr>
            <a:r>
              <a:rPr lang="en-US" sz="1800" dirty="0">
                <a:latin typeface="Helvetica" pitchFamily="2" charset="0"/>
              </a:rPr>
              <a:t>Other alternatives: e.g. </a:t>
            </a:r>
            <a:r>
              <a:rPr lang="en-US" sz="1800" dirty="0" err="1">
                <a:latin typeface="Helvetica" pitchFamily="2" charset="0"/>
              </a:rPr>
              <a:t>Leptogenesis</a:t>
            </a:r>
            <a:r>
              <a:rPr lang="en-US" sz="1800" dirty="0">
                <a:latin typeface="Helvetica" pitchFamily="2" charset="0"/>
              </a:rPr>
              <a:t>, involving neutrinos, dark sector BG, </a:t>
            </a:r>
            <a:r>
              <a:rPr lang="en-US" sz="1800" dirty="0" err="1">
                <a:latin typeface="Helvetica" pitchFamily="2" charset="0"/>
              </a:rPr>
              <a:t>etc</a:t>
            </a:r>
            <a:endParaRPr lang="en-US" sz="1800" dirty="0">
              <a:latin typeface="Helvetica" pitchFamily="2" charset="0"/>
            </a:endParaRPr>
          </a:p>
        </p:txBody>
      </p:sp>
      <p:sp>
        <p:nvSpPr>
          <p:cNvPr id="21" name="TextBox 20">
            <a:extLst>
              <a:ext uri="{FF2B5EF4-FFF2-40B4-BE49-F238E27FC236}">
                <a16:creationId xmlns:a16="http://schemas.microsoft.com/office/drawing/2014/main" id="{5E298C15-1446-3D5F-DB09-496C8F728DAD}"/>
              </a:ext>
            </a:extLst>
          </p:cNvPr>
          <p:cNvSpPr txBox="1"/>
          <p:nvPr/>
        </p:nvSpPr>
        <p:spPr>
          <a:xfrm>
            <a:off x="151172" y="3809830"/>
            <a:ext cx="9029699" cy="461665"/>
          </a:xfrm>
          <a:prstGeom prst="rect">
            <a:avLst/>
          </a:prstGeom>
          <a:noFill/>
        </p:spPr>
        <p:txBody>
          <a:bodyPr wrap="square">
            <a:spAutoFit/>
          </a:bodyPr>
          <a:lstStyle/>
          <a:p>
            <a:r>
              <a:rPr lang="en-US" b="0" u="sng" dirty="0">
                <a:solidFill>
                  <a:srgbClr val="C00000"/>
                </a:solidFill>
                <a:latin typeface="Helvetica" pitchFamily="2" charset="0"/>
              </a:rPr>
              <a:t>Can successful electroweak baryogenesis take place in the SM? </a:t>
            </a:r>
            <a:endParaRPr lang="en-US" u="sng" dirty="0">
              <a:solidFill>
                <a:srgbClr val="C00000"/>
              </a:solidFill>
              <a:latin typeface="Helvetica" pitchFamily="2" charset="0"/>
            </a:endParaRPr>
          </a:p>
        </p:txBody>
      </p:sp>
      <p:sp>
        <p:nvSpPr>
          <p:cNvPr id="2" name="Slide Number Placeholder 1">
            <a:extLst>
              <a:ext uri="{FF2B5EF4-FFF2-40B4-BE49-F238E27FC236}">
                <a16:creationId xmlns:a16="http://schemas.microsoft.com/office/drawing/2014/main" id="{357AFE85-0FE1-B6F8-D3F6-C492B374BBCD}"/>
              </a:ext>
            </a:extLst>
          </p:cNvPr>
          <p:cNvSpPr>
            <a:spLocks noGrp="1"/>
          </p:cNvSpPr>
          <p:nvPr>
            <p:ph type="sldNum" sz="quarter" idx="12"/>
          </p:nvPr>
        </p:nvSpPr>
        <p:spPr/>
        <p:txBody>
          <a:bodyPr/>
          <a:lstStyle/>
          <a:p>
            <a:pPr>
              <a:defRPr/>
            </a:pPr>
            <a:fld id="{666F6DD0-6B70-D447-A3E8-CD6516C88934}" type="slidenum">
              <a:rPr lang="en-US" smtClean="0"/>
              <a:pPr>
                <a:defRPr/>
              </a:pPr>
              <a:t>5</a:t>
            </a:fld>
            <a:endParaRPr lang="en-US"/>
          </a:p>
        </p:txBody>
      </p:sp>
      <p:sp>
        <p:nvSpPr>
          <p:cNvPr id="10" name="Footer Placeholder 9">
            <a:extLst>
              <a:ext uri="{FF2B5EF4-FFF2-40B4-BE49-F238E27FC236}">
                <a16:creationId xmlns:a16="http://schemas.microsoft.com/office/drawing/2014/main" id="{D35E0E94-A043-5D14-3A7C-BBBFB693091D}"/>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23520764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5A06914-0B8E-4B2A-9214-6A060B3D6865}"/>
              </a:ext>
            </a:extLst>
          </p:cNvPr>
          <p:cNvSpPr>
            <a:spLocks noGrp="1"/>
          </p:cNvSpPr>
          <p:nvPr>
            <p:ph type="dt" sz="half" idx="10"/>
          </p:nvPr>
        </p:nvSpPr>
        <p:spPr/>
        <p:txBody>
          <a:bodyPr/>
          <a:lstStyle/>
          <a:p>
            <a:pPr>
              <a:defRPr/>
            </a:pPr>
            <a:r>
              <a:rPr lang="en-US"/>
              <a:t>05/10/2024</a:t>
            </a:r>
            <a:endParaRPr lang="en-US" dirty="0"/>
          </a:p>
        </p:txBody>
      </p:sp>
      <p:pic>
        <p:nvPicPr>
          <p:cNvPr id="9" name="Picture 8">
            <a:extLst>
              <a:ext uri="{FF2B5EF4-FFF2-40B4-BE49-F238E27FC236}">
                <a16:creationId xmlns:a16="http://schemas.microsoft.com/office/drawing/2014/main" id="{81764134-F691-744F-FB72-EEA2CE7DA4D4}"/>
              </a:ext>
            </a:extLst>
          </p:cNvPr>
          <p:cNvPicPr>
            <a:picLocks noChangeAspect="1"/>
          </p:cNvPicPr>
          <p:nvPr/>
        </p:nvPicPr>
        <p:blipFill>
          <a:blip r:embed="rId3"/>
          <a:stretch>
            <a:fillRect/>
          </a:stretch>
        </p:blipFill>
        <p:spPr>
          <a:xfrm>
            <a:off x="213191" y="6276545"/>
            <a:ext cx="1542883" cy="455339"/>
          </a:xfrm>
          <a:prstGeom prst="rect">
            <a:avLst/>
          </a:prstGeom>
        </p:spPr>
      </p:pic>
      <p:sp>
        <p:nvSpPr>
          <p:cNvPr id="2" name="Content Placeholder 2">
            <a:extLst>
              <a:ext uri="{FF2B5EF4-FFF2-40B4-BE49-F238E27FC236}">
                <a16:creationId xmlns:a16="http://schemas.microsoft.com/office/drawing/2014/main" id="{CAB79C84-B5EC-5A5D-2F62-7D9C821B6C28}"/>
              </a:ext>
            </a:extLst>
          </p:cNvPr>
          <p:cNvSpPr txBox="1">
            <a:spLocks/>
          </p:cNvSpPr>
          <p:nvPr/>
        </p:nvSpPr>
        <p:spPr>
          <a:xfrm>
            <a:off x="278923" y="1563348"/>
            <a:ext cx="8755912" cy="391891"/>
          </a:xfrm>
          <a:prstGeom prst="rect">
            <a:avLst/>
          </a:prstGeom>
        </p:spPr>
        <p:txBody>
          <a:bodyPr lIns="0" tIns="0" rIns="0" bIns="0"/>
          <a:lstStyle>
            <a:lvl1pPr marL="342900" indent="-342900" algn="l" defTabSz="457200" rtl="0" eaLnBrk="0" fontAlgn="base" hangingPunct="0">
              <a:spcBef>
                <a:spcPct val="20000"/>
              </a:spcBef>
              <a:spcAft>
                <a:spcPct val="0"/>
              </a:spcAft>
              <a:buFont typeface="Arial" charset="0"/>
              <a:buChar char="•"/>
              <a:defRPr sz="2400" kern="1200">
                <a:solidFill>
                  <a:srgbClr val="505050"/>
                </a:solidFill>
                <a:latin typeface="Helvetica"/>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0" fontAlgn="base" hangingPunct="0">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0" fontAlgn="base" hangingPunct="0">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0" fontAlgn="base" hangingPunct="0">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pPr>
            <a:r>
              <a:rPr lang="en-US" sz="1800">
                <a:solidFill>
                  <a:schemeClr val="tx2"/>
                </a:solidFill>
              </a:rPr>
              <a:t>B + L is </a:t>
            </a:r>
            <a:r>
              <a:rPr lang="en-US" sz="1800" i="1">
                <a:solidFill>
                  <a:schemeClr val="tx2"/>
                </a:solidFill>
              </a:rPr>
              <a:t>not</a:t>
            </a:r>
            <a:r>
              <a:rPr lang="en-US" sz="1800">
                <a:solidFill>
                  <a:schemeClr val="tx2"/>
                </a:solidFill>
              </a:rPr>
              <a:t> conserved in the Standard Model, because of a quantum anomaly</a:t>
            </a:r>
            <a:endParaRPr lang="en-US" sz="1800" dirty="0">
              <a:solidFill>
                <a:schemeClr val="tx2"/>
              </a:solidFill>
            </a:endParaRPr>
          </a:p>
        </p:txBody>
      </p:sp>
      <p:pic>
        <p:nvPicPr>
          <p:cNvPr id="3" name="Picture 2">
            <a:extLst>
              <a:ext uri="{FF2B5EF4-FFF2-40B4-BE49-F238E27FC236}">
                <a16:creationId xmlns:a16="http://schemas.microsoft.com/office/drawing/2014/main" id="{5A94CF0B-987C-093E-9C34-B67CFC0358D8}"/>
              </a:ext>
            </a:extLst>
          </p:cNvPr>
          <p:cNvPicPr>
            <a:picLocks noChangeAspect="1"/>
          </p:cNvPicPr>
          <p:nvPr/>
        </p:nvPicPr>
        <p:blipFill>
          <a:blip r:embed="rId4"/>
          <a:stretch>
            <a:fillRect/>
          </a:stretch>
        </p:blipFill>
        <p:spPr>
          <a:xfrm>
            <a:off x="5870702" y="2460024"/>
            <a:ext cx="2936037" cy="2169763"/>
          </a:xfrm>
          <a:prstGeom prst="rect">
            <a:avLst/>
          </a:prstGeom>
        </p:spPr>
      </p:pic>
      <p:sp>
        <p:nvSpPr>
          <p:cNvPr id="5" name="TextBox 4">
            <a:extLst>
              <a:ext uri="{FF2B5EF4-FFF2-40B4-BE49-F238E27FC236}">
                <a16:creationId xmlns:a16="http://schemas.microsoft.com/office/drawing/2014/main" id="{5D0D1B7E-9421-B9AE-B9B5-C4CF87C965FC}"/>
              </a:ext>
            </a:extLst>
          </p:cNvPr>
          <p:cNvSpPr txBox="1"/>
          <p:nvPr/>
        </p:nvSpPr>
        <p:spPr>
          <a:xfrm>
            <a:off x="323985" y="4191206"/>
            <a:ext cx="5791823" cy="877163"/>
          </a:xfrm>
          <a:prstGeom prst="rect">
            <a:avLst/>
          </a:prstGeom>
          <a:noFill/>
        </p:spPr>
        <p:txBody>
          <a:bodyPr wrap="square" rtlCol="0">
            <a:spAutoFit/>
          </a:bodyPr>
          <a:lstStyle/>
          <a:p>
            <a:pPr marL="0" indent="0">
              <a:buNone/>
            </a:pPr>
            <a:r>
              <a:rPr lang="en-US" sz="1700" b="1" dirty="0">
                <a:solidFill>
                  <a:schemeClr val="tx2"/>
                </a:solidFill>
              </a:rPr>
              <a:t>“</a:t>
            </a:r>
            <a:r>
              <a:rPr lang="en-US" sz="1700" b="1" dirty="0" err="1">
                <a:solidFill>
                  <a:schemeClr val="tx2"/>
                </a:solidFill>
                <a:latin typeface="Helvetica" pitchFamily="2" charset="0"/>
              </a:rPr>
              <a:t>sphalerons</a:t>
            </a:r>
            <a:r>
              <a:rPr lang="en-US" sz="1700" b="1" dirty="0">
                <a:solidFill>
                  <a:schemeClr val="tx2"/>
                </a:solidFill>
                <a:latin typeface="Helvetica" pitchFamily="2" charset="0"/>
              </a:rPr>
              <a:t>”</a:t>
            </a:r>
            <a:r>
              <a:rPr lang="en-US" sz="1700" dirty="0">
                <a:solidFill>
                  <a:schemeClr val="tx2"/>
                </a:solidFill>
                <a:latin typeface="Helvetica" pitchFamily="2" charset="0"/>
              </a:rPr>
              <a:t> (blue dots) are gauge + Higgs field configurations that approximate a transition that “goes over the hill” from one winding state to the next</a:t>
            </a:r>
          </a:p>
        </p:txBody>
      </p:sp>
      <p:sp>
        <p:nvSpPr>
          <p:cNvPr id="7" name="Content Placeholder 2">
            <a:extLst>
              <a:ext uri="{FF2B5EF4-FFF2-40B4-BE49-F238E27FC236}">
                <a16:creationId xmlns:a16="http://schemas.microsoft.com/office/drawing/2014/main" id="{075BAE4F-AAFC-7604-C30B-5C793EED08E6}"/>
              </a:ext>
            </a:extLst>
          </p:cNvPr>
          <p:cNvSpPr txBox="1">
            <a:spLocks/>
          </p:cNvSpPr>
          <p:nvPr/>
        </p:nvSpPr>
        <p:spPr>
          <a:xfrm>
            <a:off x="194399" y="1955239"/>
            <a:ext cx="8881531" cy="1149113"/>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700" dirty="0">
                <a:solidFill>
                  <a:srgbClr val="C00000"/>
                </a:solidFill>
              </a:rPr>
              <a:t>The anomaly is related to the existence of a winding number N</a:t>
            </a:r>
            <a:r>
              <a:rPr lang="en-US" sz="1700" baseline="-25000" dirty="0">
                <a:solidFill>
                  <a:srgbClr val="C00000"/>
                </a:solidFill>
              </a:rPr>
              <a:t>CS </a:t>
            </a:r>
            <a:r>
              <a:rPr lang="en-US" sz="1700" dirty="0">
                <a:solidFill>
                  <a:srgbClr val="C00000"/>
                </a:solidFill>
              </a:rPr>
              <a:t> relating degenerate states of the SU(2)</a:t>
            </a:r>
            <a:r>
              <a:rPr lang="en-US" sz="1700" baseline="-25000" dirty="0">
                <a:solidFill>
                  <a:srgbClr val="C00000"/>
                </a:solidFill>
              </a:rPr>
              <a:t>L</a:t>
            </a:r>
            <a:r>
              <a:rPr lang="en-US" sz="1700" dirty="0">
                <a:solidFill>
                  <a:srgbClr val="C00000"/>
                </a:solidFill>
              </a:rPr>
              <a:t> gauge fields separated by energy barriers</a:t>
            </a:r>
          </a:p>
          <a:p>
            <a:pPr marL="0" indent="0">
              <a:buNone/>
            </a:pPr>
            <a:endParaRPr lang="en-US" sz="1800" dirty="0">
              <a:solidFill>
                <a:srgbClr val="C00000"/>
              </a:solidFill>
            </a:endParaRPr>
          </a:p>
        </p:txBody>
      </p:sp>
      <p:sp>
        <p:nvSpPr>
          <p:cNvPr id="10" name="Content Placeholder 2">
            <a:extLst>
              <a:ext uri="{FF2B5EF4-FFF2-40B4-BE49-F238E27FC236}">
                <a16:creationId xmlns:a16="http://schemas.microsoft.com/office/drawing/2014/main" id="{458AF9D6-FF41-5763-BBCB-05C6011AFC56}"/>
              </a:ext>
            </a:extLst>
          </p:cNvPr>
          <p:cNvSpPr txBox="1">
            <a:spLocks/>
          </p:cNvSpPr>
          <p:nvPr/>
        </p:nvSpPr>
        <p:spPr>
          <a:xfrm>
            <a:off x="237055" y="2617090"/>
            <a:ext cx="4852296" cy="416146"/>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a:solidFill>
                  <a:schemeClr val="tx1"/>
                </a:solidFill>
              </a:rPr>
              <a:t>Creates a nonzero B and an equal nonzero L:</a:t>
            </a:r>
          </a:p>
        </p:txBody>
      </p:sp>
      <p:pic>
        <p:nvPicPr>
          <p:cNvPr id="11" name="Picture 10">
            <a:extLst>
              <a:ext uri="{FF2B5EF4-FFF2-40B4-BE49-F238E27FC236}">
                <a16:creationId xmlns:a16="http://schemas.microsoft.com/office/drawing/2014/main" id="{7D9DDBC9-5A58-CD6A-7281-D0213DA69E09}"/>
              </a:ext>
            </a:extLst>
          </p:cNvPr>
          <p:cNvPicPr>
            <a:picLocks noChangeAspect="1"/>
          </p:cNvPicPr>
          <p:nvPr/>
        </p:nvPicPr>
        <p:blipFill>
          <a:blip r:embed="rId5"/>
          <a:stretch>
            <a:fillRect/>
          </a:stretch>
        </p:blipFill>
        <p:spPr>
          <a:xfrm>
            <a:off x="3553181" y="3737354"/>
            <a:ext cx="1983105" cy="206827"/>
          </a:xfrm>
          <a:prstGeom prst="rect">
            <a:avLst/>
          </a:prstGeom>
        </p:spPr>
      </p:pic>
      <p:pic>
        <p:nvPicPr>
          <p:cNvPr id="12" name="Picture 11">
            <a:extLst>
              <a:ext uri="{FF2B5EF4-FFF2-40B4-BE49-F238E27FC236}">
                <a16:creationId xmlns:a16="http://schemas.microsoft.com/office/drawing/2014/main" id="{2D00A96D-AA7A-19E9-8486-BB0C877D4801}"/>
              </a:ext>
            </a:extLst>
          </p:cNvPr>
          <p:cNvPicPr>
            <a:picLocks noChangeAspect="1"/>
          </p:cNvPicPr>
          <p:nvPr/>
        </p:nvPicPr>
        <p:blipFill>
          <a:blip r:embed="rId6"/>
          <a:stretch>
            <a:fillRect/>
          </a:stretch>
        </p:blipFill>
        <p:spPr>
          <a:xfrm>
            <a:off x="3205632" y="2974705"/>
            <a:ext cx="2330654" cy="566327"/>
          </a:xfrm>
          <a:prstGeom prst="rect">
            <a:avLst/>
          </a:prstGeom>
        </p:spPr>
      </p:pic>
      <p:pic>
        <p:nvPicPr>
          <p:cNvPr id="13" name="Picture 12">
            <a:extLst>
              <a:ext uri="{FF2B5EF4-FFF2-40B4-BE49-F238E27FC236}">
                <a16:creationId xmlns:a16="http://schemas.microsoft.com/office/drawing/2014/main" id="{0B3FA75C-FADA-D598-630E-5439CB347836}"/>
              </a:ext>
            </a:extLst>
          </p:cNvPr>
          <p:cNvPicPr>
            <a:picLocks noChangeAspect="1"/>
          </p:cNvPicPr>
          <p:nvPr/>
        </p:nvPicPr>
        <p:blipFill>
          <a:blip r:embed="rId7"/>
          <a:stretch>
            <a:fillRect/>
          </a:stretch>
        </p:blipFill>
        <p:spPr>
          <a:xfrm>
            <a:off x="413901" y="3501469"/>
            <a:ext cx="1693272" cy="591625"/>
          </a:xfrm>
          <a:prstGeom prst="rect">
            <a:avLst/>
          </a:prstGeom>
        </p:spPr>
      </p:pic>
      <p:pic>
        <p:nvPicPr>
          <p:cNvPr id="14" name="Picture 13">
            <a:extLst>
              <a:ext uri="{FF2B5EF4-FFF2-40B4-BE49-F238E27FC236}">
                <a16:creationId xmlns:a16="http://schemas.microsoft.com/office/drawing/2014/main" id="{ADC4154B-DA6B-A750-E775-89155F35F039}"/>
              </a:ext>
            </a:extLst>
          </p:cNvPr>
          <p:cNvPicPr>
            <a:picLocks noChangeAspect="1"/>
          </p:cNvPicPr>
          <p:nvPr/>
        </p:nvPicPr>
        <p:blipFill>
          <a:blip r:embed="rId8"/>
          <a:stretch>
            <a:fillRect/>
          </a:stretch>
        </p:blipFill>
        <p:spPr>
          <a:xfrm>
            <a:off x="337261" y="3074616"/>
            <a:ext cx="2586542" cy="269158"/>
          </a:xfrm>
          <a:prstGeom prst="rect">
            <a:avLst/>
          </a:prstGeom>
        </p:spPr>
      </p:pic>
      <p:sp>
        <p:nvSpPr>
          <p:cNvPr id="15" name="TextBox 14">
            <a:extLst>
              <a:ext uri="{FF2B5EF4-FFF2-40B4-BE49-F238E27FC236}">
                <a16:creationId xmlns:a16="http://schemas.microsoft.com/office/drawing/2014/main" id="{0361CD1D-1A0F-8CA1-FA77-10B7276D184D}"/>
              </a:ext>
            </a:extLst>
          </p:cNvPr>
          <p:cNvSpPr txBox="1"/>
          <p:nvPr/>
        </p:nvSpPr>
        <p:spPr>
          <a:xfrm>
            <a:off x="2249655" y="3664545"/>
            <a:ext cx="1223412" cy="369332"/>
          </a:xfrm>
          <a:prstGeom prst="rect">
            <a:avLst/>
          </a:prstGeom>
          <a:noFill/>
        </p:spPr>
        <p:txBody>
          <a:bodyPr wrap="none" rtlCol="0">
            <a:spAutoFit/>
          </a:bodyPr>
          <a:lstStyle/>
          <a:p>
            <a:r>
              <a:rPr lang="en-US" sz="1800" dirty="0">
                <a:latin typeface="Helvetica" pitchFamily="2" charset="0"/>
              </a:rPr>
              <a:t>Such that </a:t>
            </a:r>
          </a:p>
        </p:txBody>
      </p:sp>
      <p:sp>
        <p:nvSpPr>
          <p:cNvPr id="16" name="TextBox 15">
            <a:extLst>
              <a:ext uri="{FF2B5EF4-FFF2-40B4-BE49-F238E27FC236}">
                <a16:creationId xmlns:a16="http://schemas.microsoft.com/office/drawing/2014/main" id="{C92F6CCD-E7FD-586F-214C-F60CB265E299}"/>
              </a:ext>
            </a:extLst>
          </p:cNvPr>
          <p:cNvSpPr txBox="1"/>
          <p:nvPr/>
        </p:nvSpPr>
        <p:spPr>
          <a:xfrm>
            <a:off x="1756074" y="6393202"/>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sp>
        <p:nvSpPr>
          <p:cNvPr id="17" name="TextBox 16">
            <a:extLst>
              <a:ext uri="{FF2B5EF4-FFF2-40B4-BE49-F238E27FC236}">
                <a16:creationId xmlns:a16="http://schemas.microsoft.com/office/drawing/2014/main" id="{5B2C12ED-B23A-8A8B-EFB6-55DDB1AE5D8F}"/>
              </a:ext>
            </a:extLst>
          </p:cNvPr>
          <p:cNvSpPr txBox="1"/>
          <p:nvPr/>
        </p:nvSpPr>
        <p:spPr>
          <a:xfrm>
            <a:off x="221082" y="763107"/>
            <a:ext cx="8828164" cy="646331"/>
          </a:xfrm>
          <a:prstGeom prst="rect">
            <a:avLst/>
          </a:prstGeom>
          <a:noFill/>
        </p:spPr>
        <p:txBody>
          <a:bodyPr wrap="square">
            <a:spAutoFit/>
          </a:bodyPr>
          <a:lstStyle/>
          <a:p>
            <a:r>
              <a:rPr lang="en-US" sz="1800" dirty="0">
                <a:solidFill>
                  <a:schemeClr val="tx2"/>
                </a:solidFill>
                <a:latin typeface="Helvetica" pitchFamily="2" charset="0"/>
              </a:rPr>
              <a:t>After quantization, the SM conserves B-L, because B-L is tied to the SU(2)</a:t>
            </a:r>
            <a:r>
              <a:rPr lang="en-US" sz="1800" baseline="-25000" dirty="0">
                <a:solidFill>
                  <a:schemeClr val="tx2"/>
                </a:solidFill>
                <a:latin typeface="Helvetica" pitchFamily="2" charset="0"/>
              </a:rPr>
              <a:t>L</a:t>
            </a:r>
            <a:r>
              <a:rPr lang="en-US" sz="1800" dirty="0">
                <a:solidFill>
                  <a:schemeClr val="tx2"/>
                </a:solidFill>
                <a:latin typeface="Helvetica" pitchFamily="2" charset="0"/>
              </a:rPr>
              <a:t> gauge symmetry of the weak interactions </a:t>
            </a:r>
          </a:p>
        </p:txBody>
      </p:sp>
      <p:sp>
        <p:nvSpPr>
          <p:cNvPr id="18" name="TextBox 17">
            <a:extLst>
              <a:ext uri="{FF2B5EF4-FFF2-40B4-BE49-F238E27FC236}">
                <a16:creationId xmlns:a16="http://schemas.microsoft.com/office/drawing/2014/main" id="{9EC76EA9-0D38-2610-F637-10F2FC746639}"/>
              </a:ext>
            </a:extLst>
          </p:cNvPr>
          <p:cNvSpPr txBox="1"/>
          <p:nvPr/>
        </p:nvSpPr>
        <p:spPr>
          <a:xfrm>
            <a:off x="101245" y="5179948"/>
            <a:ext cx="8974685" cy="369332"/>
          </a:xfrm>
          <a:prstGeom prst="rect">
            <a:avLst/>
          </a:prstGeom>
          <a:noFill/>
        </p:spPr>
        <p:txBody>
          <a:bodyPr wrap="square">
            <a:spAutoFit/>
          </a:bodyPr>
          <a:lstStyle/>
          <a:p>
            <a:pPr eaLnBrk="1" hangingPunct="1">
              <a:buFontTx/>
              <a:buChar char="•"/>
              <a:defRPr/>
            </a:pPr>
            <a:r>
              <a:rPr lang="en-US" altLang="en-US" sz="1800" dirty="0">
                <a:solidFill>
                  <a:srgbClr val="C00000"/>
                </a:solidFill>
                <a:latin typeface="Helvetica" pitchFamily="2" charset="0"/>
              </a:rPr>
              <a:t>At finite temperature, the </a:t>
            </a:r>
            <a:r>
              <a:rPr lang="en-US" altLang="en-US" sz="1800" dirty="0" err="1">
                <a:solidFill>
                  <a:srgbClr val="C00000"/>
                </a:solidFill>
                <a:latin typeface="Helvetica" pitchFamily="2" charset="0"/>
              </a:rPr>
              <a:t>sphaleron</a:t>
            </a:r>
            <a:r>
              <a:rPr lang="en-US" altLang="en-US" sz="1800" dirty="0">
                <a:solidFill>
                  <a:srgbClr val="C00000"/>
                </a:solidFill>
                <a:latin typeface="Helvetica" pitchFamily="2" charset="0"/>
              </a:rPr>
              <a:t> process occurs, with the usual Boltzmann factor</a:t>
            </a:r>
            <a:r>
              <a:rPr lang="en-US" altLang="en-US" sz="1700" dirty="0">
                <a:solidFill>
                  <a:srgbClr val="C00000"/>
                </a:solidFill>
                <a:latin typeface="Helvetica" pitchFamily="2" charset="0"/>
              </a:rPr>
              <a:t>:</a:t>
            </a:r>
          </a:p>
        </p:txBody>
      </p:sp>
      <p:graphicFrame>
        <p:nvGraphicFramePr>
          <p:cNvPr id="19" name="Object 9">
            <a:extLst>
              <a:ext uri="{FF2B5EF4-FFF2-40B4-BE49-F238E27FC236}">
                <a16:creationId xmlns:a16="http://schemas.microsoft.com/office/drawing/2014/main" id="{C5EED49E-FA4C-D58D-E4F0-9A1E1E01AB78}"/>
              </a:ext>
            </a:extLst>
          </p:cNvPr>
          <p:cNvGraphicFramePr>
            <a:graphicFrameLocks noChangeAspect="1"/>
          </p:cNvGraphicFramePr>
          <p:nvPr/>
        </p:nvGraphicFramePr>
        <p:xfrm>
          <a:off x="768792" y="5630403"/>
          <a:ext cx="2961725" cy="393545"/>
        </p:xfrm>
        <a:graphic>
          <a:graphicData uri="http://schemas.openxmlformats.org/presentationml/2006/ole">
            <mc:AlternateContent xmlns:mc="http://schemas.openxmlformats.org/markup-compatibility/2006">
              <mc:Choice xmlns:v="urn:schemas-microsoft-com:vml" Requires="v">
                <p:oleObj name="Equation" r:id="rId9" imgW="41833800" imgH="5562600" progId="Equation.3">
                  <p:embed/>
                </p:oleObj>
              </mc:Choice>
              <mc:Fallback>
                <p:oleObj name="Equation" r:id="rId9" imgW="41833800" imgH="5562600" progId="Equation.3">
                  <p:embed/>
                  <p:pic>
                    <p:nvPicPr>
                      <p:cNvPr id="19" name="Object 9">
                        <a:extLst>
                          <a:ext uri="{FF2B5EF4-FFF2-40B4-BE49-F238E27FC236}">
                            <a16:creationId xmlns:a16="http://schemas.microsoft.com/office/drawing/2014/main" id="{C5EED49E-FA4C-D58D-E4F0-9A1E1E01AB7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8792" y="5630403"/>
                        <a:ext cx="2961725" cy="393545"/>
                      </a:xfrm>
                      <a:prstGeom prst="rect">
                        <a:avLst/>
                      </a:prstGeom>
                      <a:noFill/>
                      <a:ln>
                        <a:noFill/>
                      </a:ln>
                      <a:effectLst/>
                    </p:spPr>
                  </p:pic>
                </p:oleObj>
              </mc:Fallback>
            </mc:AlternateContent>
          </a:graphicData>
        </a:graphic>
      </p:graphicFrame>
      <p:graphicFrame>
        <p:nvGraphicFramePr>
          <p:cNvPr id="20" name="Object 10">
            <a:extLst>
              <a:ext uri="{FF2B5EF4-FFF2-40B4-BE49-F238E27FC236}">
                <a16:creationId xmlns:a16="http://schemas.microsoft.com/office/drawing/2014/main" id="{1F51E42E-A4A6-31AE-C31B-53A56CB9A035}"/>
              </a:ext>
            </a:extLst>
          </p:cNvPr>
          <p:cNvGraphicFramePr>
            <a:graphicFrameLocks noChangeAspect="1"/>
          </p:cNvGraphicFramePr>
          <p:nvPr/>
        </p:nvGraphicFramePr>
        <p:xfrm>
          <a:off x="4007820" y="5647014"/>
          <a:ext cx="4798920" cy="393545"/>
        </p:xfrm>
        <a:graphic>
          <a:graphicData uri="http://schemas.openxmlformats.org/presentationml/2006/ole">
            <mc:AlternateContent xmlns:mc="http://schemas.openxmlformats.org/markup-compatibility/2006">
              <mc:Choice xmlns:v="urn:schemas-microsoft-com:vml" Requires="v">
                <p:oleObj name="Equation" r:id="rId11" imgW="75196700" imgH="5562600" progId="Equation.3">
                  <p:embed/>
                </p:oleObj>
              </mc:Choice>
              <mc:Fallback>
                <p:oleObj name="Equation" r:id="rId11" imgW="75196700" imgH="5562600" progId="Equation.3">
                  <p:embed/>
                  <p:pic>
                    <p:nvPicPr>
                      <p:cNvPr id="20" name="Object 10">
                        <a:extLst>
                          <a:ext uri="{FF2B5EF4-FFF2-40B4-BE49-F238E27FC236}">
                            <a16:creationId xmlns:a16="http://schemas.microsoft.com/office/drawing/2014/main" id="{1F51E42E-A4A6-31AE-C31B-53A56CB9A03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007820" y="5647014"/>
                        <a:ext cx="4798920" cy="393545"/>
                      </a:xfrm>
                      <a:prstGeom prst="rect">
                        <a:avLst/>
                      </a:prstGeom>
                      <a:noFill/>
                      <a:ln>
                        <a:noFill/>
                      </a:ln>
                      <a:effectLst/>
                    </p:spPr>
                  </p:pic>
                </p:oleObj>
              </mc:Fallback>
            </mc:AlternateContent>
          </a:graphicData>
        </a:graphic>
      </p:graphicFrame>
      <p:sp>
        <p:nvSpPr>
          <p:cNvPr id="21" name="Title 1">
            <a:extLst>
              <a:ext uri="{FF2B5EF4-FFF2-40B4-BE49-F238E27FC236}">
                <a16:creationId xmlns:a16="http://schemas.microsoft.com/office/drawing/2014/main" id="{FAD129EE-508A-1C9D-CD26-747615378DE4}"/>
              </a:ext>
            </a:extLst>
          </p:cNvPr>
          <p:cNvSpPr>
            <a:spLocks noGrp="1"/>
          </p:cNvSpPr>
          <p:nvPr>
            <p:ph type="title"/>
          </p:nvPr>
        </p:nvSpPr>
        <p:spPr>
          <a:xfrm>
            <a:off x="213191" y="101255"/>
            <a:ext cx="8974685" cy="524429"/>
          </a:xfrm>
        </p:spPr>
        <p:txBody>
          <a:bodyPr/>
          <a:lstStyle/>
          <a:p>
            <a:r>
              <a:rPr lang="en-US" b="0" dirty="0"/>
              <a:t>Sakharov Condition #1: breaking B and L conservation </a:t>
            </a:r>
          </a:p>
        </p:txBody>
      </p:sp>
      <p:sp>
        <p:nvSpPr>
          <p:cNvPr id="6" name="Slide Number Placeholder 5">
            <a:extLst>
              <a:ext uri="{FF2B5EF4-FFF2-40B4-BE49-F238E27FC236}">
                <a16:creationId xmlns:a16="http://schemas.microsoft.com/office/drawing/2014/main" id="{5FD0D469-6190-7EC7-0A38-E2CC6E55DE46}"/>
              </a:ext>
            </a:extLst>
          </p:cNvPr>
          <p:cNvSpPr>
            <a:spLocks noGrp="1"/>
          </p:cNvSpPr>
          <p:nvPr>
            <p:ph type="sldNum" sz="quarter" idx="12"/>
          </p:nvPr>
        </p:nvSpPr>
        <p:spPr/>
        <p:txBody>
          <a:bodyPr/>
          <a:lstStyle/>
          <a:p>
            <a:pPr>
              <a:defRPr/>
            </a:pPr>
            <a:fld id="{666F6DD0-6B70-D447-A3E8-CD6516C88934}" type="slidenum">
              <a:rPr lang="en-US" smtClean="0"/>
              <a:pPr>
                <a:defRPr/>
              </a:pPr>
              <a:t>6</a:t>
            </a:fld>
            <a:endParaRPr lang="en-US"/>
          </a:p>
        </p:txBody>
      </p:sp>
      <p:sp>
        <p:nvSpPr>
          <p:cNvPr id="25" name="Footer Placeholder 24">
            <a:extLst>
              <a:ext uri="{FF2B5EF4-FFF2-40B4-BE49-F238E27FC236}">
                <a16:creationId xmlns:a16="http://schemas.microsoft.com/office/drawing/2014/main" id="{E32A0CAC-A1E8-0213-280E-4D28D8C00BA6}"/>
              </a:ext>
            </a:extLst>
          </p:cNvPr>
          <p:cNvSpPr>
            <a:spLocks noGrp="1"/>
          </p:cNvSpPr>
          <p:nvPr>
            <p:ph type="ftr" sz="quarter" idx="11"/>
          </p:nvPr>
        </p:nvSpPr>
        <p:spPr/>
        <p:txBody>
          <a:bodyPr/>
          <a:lstStyle/>
          <a:p>
            <a:pPr>
              <a:defRPr/>
            </a:pPr>
            <a:r>
              <a:rPr lang="en-US"/>
              <a:t>.                                               Marcela Carena | EWBG</a:t>
            </a:r>
            <a:endParaRPr lang="en-US" b="1"/>
          </a:p>
        </p:txBody>
      </p:sp>
    </p:spTree>
    <p:extLst>
      <p:ext uri="{BB962C8B-B14F-4D97-AF65-F5344CB8AC3E}">
        <p14:creationId xmlns:p14="http://schemas.microsoft.com/office/powerpoint/2010/main" val="933442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1079A-7744-CD03-4ED6-DD39B5A76F4B}"/>
              </a:ext>
            </a:extLst>
          </p:cNvPr>
          <p:cNvSpPr>
            <a:spLocks noGrp="1"/>
          </p:cNvSpPr>
          <p:nvPr>
            <p:ph type="title"/>
          </p:nvPr>
        </p:nvSpPr>
        <p:spPr>
          <a:xfrm>
            <a:off x="213191" y="319455"/>
            <a:ext cx="8974685" cy="525237"/>
          </a:xfrm>
        </p:spPr>
        <p:txBody>
          <a:bodyPr/>
          <a:lstStyle/>
          <a:p>
            <a:r>
              <a:rPr lang="en-US" sz="2400" b="0" dirty="0"/>
              <a:t>Sakharov Condition #2: C and CP violation </a:t>
            </a:r>
          </a:p>
        </p:txBody>
      </p:sp>
      <p:sp>
        <p:nvSpPr>
          <p:cNvPr id="4" name="Date Placeholder 3">
            <a:extLst>
              <a:ext uri="{FF2B5EF4-FFF2-40B4-BE49-F238E27FC236}">
                <a16:creationId xmlns:a16="http://schemas.microsoft.com/office/drawing/2014/main" id="{257C1F5C-6D76-7753-D8C3-C5148035DD70}"/>
              </a:ext>
            </a:extLst>
          </p:cNvPr>
          <p:cNvSpPr>
            <a:spLocks noGrp="1"/>
          </p:cNvSpPr>
          <p:nvPr>
            <p:ph type="dt" sz="half" idx="10"/>
          </p:nvPr>
        </p:nvSpPr>
        <p:spPr/>
        <p:txBody>
          <a:bodyPr/>
          <a:lstStyle/>
          <a:p>
            <a:pPr>
              <a:defRPr/>
            </a:pPr>
            <a:r>
              <a:rPr lang="en-US"/>
              <a:t>05/10/2024</a:t>
            </a:r>
          </a:p>
        </p:txBody>
      </p:sp>
      <p:sp>
        <p:nvSpPr>
          <p:cNvPr id="6" name="Content Placeholder 2">
            <a:extLst>
              <a:ext uri="{FF2B5EF4-FFF2-40B4-BE49-F238E27FC236}">
                <a16:creationId xmlns:a16="http://schemas.microsoft.com/office/drawing/2014/main" id="{281D9B61-7B23-594A-83A2-C8443D336013}"/>
              </a:ext>
            </a:extLst>
          </p:cNvPr>
          <p:cNvSpPr>
            <a:spLocks noGrp="1"/>
          </p:cNvSpPr>
          <p:nvPr>
            <p:ph idx="1"/>
          </p:nvPr>
        </p:nvSpPr>
        <p:spPr>
          <a:xfrm>
            <a:off x="165100" y="854118"/>
            <a:ext cx="8501514" cy="1091819"/>
          </a:xfrm>
        </p:spPr>
        <p:txBody>
          <a:bodyPr/>
          <a:lstStyle/>
          <a:p>
            <a:r>
              <a:rPr lang="en-US" sz="1800" dirty="0">
                <a:solidFill>
                  <a:srgbClr val="C00000"/>
                </a:solidFill>
              </a:rPr>
              <a:t>CP violation occurs in the Standard Model from a complex “CKM” phase in the couplings of the Higgs field to quarks</a:t>
            </a:r>
          </a:p>
          <a:p>
            <a:r>
              <a:rPr lang="en-US" sz="1800" dirty="0">
                <a:solidFill>
                  <a:srgbClr val="C00000"/>
                </a:solidFill>
              </a:rPr>
              <a:t>This may also be true for leptons, but we need better data (DUNE experiment)</a:t>
            </a:r>
          </a:p>
        </p:txBody>
      </p:sp>
      <p:pic>
        <p:nvPicPr>
          <p:cNvPr id="3" name="Picture 2">
            <a:extLst>
              <a:ext uri="{FF2B5EF4-FFF2-40B4-BE49-F238E27FC236}">
                <a16:creationId xmlns:a16="http://schemas.microsoft.com/office/drawing/2014/main" id="{A625A727-BC83-A441-9CD2-6300942F72F8}"/>
              </a:ext>
            </a:extLst>
          </p:cNvPr>
          <p:cNvPicPr>
            <a:picLocks noChangeAspect="1"/>
          </p:cNvPicPr>
          <p:nvPr/>
        </p:nvPicPr>
        <p:blipFill>
          <a:blip r:embed="rId3"/>
          <a:stretch>
            <a:fillRect/>
          </a:stretch>
        </p:blipFill>
        <p:spPr>
          <a:xfrm>
            <a:off x="1771183" y="2603838"/>
            <a:ext cx="2463800" cy="304800"/>
          </a:xfrm>
          <a:prstGeom prst="rect">
            <a:avLst/>
          </a:prstGeom>
        </p:spPr>
      </p:pic>
      <p:sp>
        <p:nvSpPr>
          <p:cNvPr id="8" name="Content Placeholder 2">
            <a:extLst>
              <a:ext uri="{FF2B5EF4-FFF2-40B4-BE49-F238E27FC236}">
                <a16:creationId xmlns:a16="http://schemas.microsoft.com/office/drawing/2014/main" id="{8BACB5A4-6292-F04C-854A-EADC20D1EE6D}"/>
              </a:ext>
            </a:extLst>
          </p:cNvPr>
          <p:cNvSpPr txBox="1">
            <a:spLocks/>
          </p:cNvSpPr>
          <p:nvPr/>
        </p:nvSpPr>
        <p:spPr>
          <a:xfrm>
            <a:off x="197427" y="2177442"/>
            <a:ext cx="8501514" cy="426396"/>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solidFill>
                  <a:schemeClr val="tx1"/>
                </a:solidFill>
              </a:rPr>
              <a:t>As a result of quark CP violation there are processes where (e.g.):</a:t>
            </a:r>
          </a:p>
        </p:txBody>
      </p:sp>
      <p:sp>
        <p:nvSpPr>
          <p:cNvPr id="9" name="Content Placeholder 2">
            <a:extLst>
              <a:ext uri="{FF2B5EF4-FFF2-40B4-BE49-F238E27FC236}">
                <a16:creationId xmlns:a16="http://schemas.microsoft.com/office/drawing/2014/main" id="{D530A7AA-CFD8-E840-8502-FDB204D23195}"/>
              </a:ext>
            </a:extLst>
          </p:cNvPr>
          <p:cNvSpPr txBox="1">
            <a:spLocks/>
          </p:cNvSpPr>
          <p:nvPr/>
        </p:nvSpPr>
        <p:spPr>
          <a:xfrm>
            <a:off x="165100" y="3121858"/>
            <a:ext cx="8974684" cy="847025"/>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solidFill>
                  <a:schemeClr val="tx1"/>
                </a:solidFill>
              </a:rPr>
              <a:t>This can result in asymmetries between the number density of quarks &amp; antiquarks </a:t>
            </a:r>
          </a:p>
          <a:p>
            <a:endParaRPr lang="en-US" sz="1800" dirty="0">
              <a:solidFill>
                <a:schemeClr val="tx1"/>
              </a:solidFill>
            </a:endParaRPr>
          </a:p>
        </p:txBody>
      </p:sp>
      <p:sp>
        <p:nvSpPr>
          <p:cNvPr id="11" name="Content Placeholder 2">
            <a:extLst>
              <a:ext uri="{FF2B5EF4-FFF2-40B4-BE49-F238E27FC236}">
                <a16:creationId xmlns:a16="http://schemas.microsoft.com/office/drawing/2014/main" id="{29F4BDCB-8330-5D41-85E6-2AF388A0AF09}"/>
              </a:ext>
            </a:extLst>
          </p:cNvPr>
          <p:cNvSpPr txBox="1">
            <a:spLocks/>
          </p:cNvSpPr>
          <p:nvPr/>
        </p:nvSpPr>
        <p:spPr>
          <a:xfrm>
            <a:off x="265521" y="4048694"/>
            <a:ext cx="8813800" cy="566327"/>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505050"/>
                </a:solidFill>
                <a:latin typeface="Helvetica"/>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505050"/>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000" kern="1200">
                <a:solidFill>
                  <a:srgbClr val="505050"/>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800" kern="1200">
                <a:solidFill>
                  <a:srgbClr val="505050"/>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a:buChar char="•"/>
              <a:defRPr sz="18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solidFill>
                  <a:schemeClr val="tx1"/>
                </a:solidFill>
              </a:rPr>
              <a:t>In the absence of C violation this also implies                          , which implies conservation of baryon number </a:t>
            </a:r>
          </a:p>
          <a:p>
            <a:endParaRPr lang="en-US" sz="1800" dirty="0">
              <a:solidFill>
                <a:schemeClr val="tx1"/>
              </a:solidFill>
            </a:endParaRPr>
          </a:p>
          <a:p>
            <a:endParaRPr lang="en-US" sz="1800" dirty="0">
              <a:solidFill>
                <a:schemeClr val="tx1"/>
              </a:solidFill>
            </a:endParaRPr>
          </a:p>
          <a:p>
            <a:r>
              <a:rPr lang="en-US" sz="1800" dirty="0">
                <a:solidFill>
                  <a:schemeClr val="tx1"/>
                </a:solidFill>
              </a:rPr>
              <a:t>As we shall see </a:t>
            </a:r>
            <a:r>
              <a:rPr lang="en-US" sz="1800" dirty="0" err="1">
                <a:solidFill>
                  <a:schemeClr val="tx1"/>
                </a:solidFill>
              </a:rPr>
              <a:t>sphalerons</a:t>
            </a:r>
            <a:r>
              <a:rPr lang="en-US" sz="1800" dirty="0">
                <a:solidFill>
                  <a:schemeClr val="tx1"/>
                </a:solidFill>
              </a:rPr>
              <a:t> will do the job of violating the C symmetry because  they couple only to left-handed quarks and leptons</a:t>
            </a:r>
          </a:p>
        </p:txBody>
      </p:sp>
      <p:pic>
        <p:nvPicPr>
          <p:cNvPr id="14" name="Picture 13">
            <a:extLst>
              <a:ext uri="{FF2B5EF4-FFF2-40B4-BE49-F238E27FC236}">
                <a16:creationId xmlns:a16="http://schemas.microsoft.com/office/drawing/2014/main" id="{A402E04F-5F2A-8670-E892-F09CC9926C81}"/>
              </a:ext>
            </a:extLst>
          </p:cNvPr>
          <p:cNvPicPr>
            <a:picLocks noChangeAspect="1"/>
          </p:cNvPicPr>
          <p:nvPr/>
        </p:nvPicPr>
        <p:blipFill>
          <a:blip r:embed="rId4"/>
          <a:stretch>
            <a:fillRect/>
          </a:stretch>
        </p:blipFill>
        <p:spPr>
          <a:xfrm>
            <a:off x="2464516" y="4808717"/>
            <a:ext cx="4523659" cy="309381"/>
          </a:xfrm>
          <a:prstGeom prst="rect">
            <a:avLst/>
          </a:prstGeom>
        </p:spPr>
      </p:pic>
      <p:pic>
        <p:nvPicPr>
          <p:cNvPr id="17" name="Picture 16">
            <a:extLst>
              <a:ext uri="{FF2B5EF4-FFF2-40B4-BE49-F238E27FC236}">
                <a16:creationId xmlns:a16="http://schemas.microsoft.com/office/drawing/2014/main" id="{DEEED058-D04F-159A-4CE1-3F43E5DAAF03}"/>
              </a:ext>
            </a:extLst>
          </p:cNvPr>
          <p:cNvPicPr>
            <a:picLocks noChangeAspect="1"/>
          </p:cNvPicPr>
          <p:nvPr/>
        </p:nvPicPr>
        <p:blipFill>
          <a:blip r:embed="rId5"/>
          <a:stretch>
            <a:fillRect/>
          </a:stretch>
        </p:blipFill>
        <p:spPr>
          <a:xfrm>
            <a:off x="5301082" y="4048694"/>
            <a:ext cx="1423811" cy="263965"/>
          </a:xfrm>
          <a:prstGeom prst="rect">
            <a:avLst/>
          </a:prstGeom>
        </p:spPr>
      </p:pic>
      <p:pic>
        <p:nvPicPr>
          <p:cNvPr id="18" name="Picture 17">
            <a:extLst>
              <a:ext uri="{FF2B5EF4-FFF2-40B4-BE49-F238E27FC236}">
                <a16:creationId xmlns:a16="http://schemas.microsoft.com/office/drawing/2014/main" id="{E8CEE217-8570-3A09-60CB-63D8E0DC61A9}"/>
              </a:ext>
            </a:extLst>
          </p:cNvPr>
          <p:cNvPicPr>
            <a:picLocks noChangeAspect="1"/>
          </p:cNvPicPr>
          <p:nvPr/>
        </p:nvPicPr>
        <p:blipFill>
          <a:blip r:embed="rId6"/>
          <a:stretch>
            <a:fillRect/>
          </a:stretch>
        </p:blipFill>
        <p:spPr>
          <a:xfrm>
            <a:off x="1709217" y="3534721"/>
            <a:ext cx="5477933" cy="286681"/>
          </a:xfrm>
          <a:prstGeom prst="rect">
            <a:avLst/>
          </a:prstGeom>
        </p:spPr>
      </p:pic>
      <p:pic>
        <p:nvPicPr>
          <p:cNvPr id="10" name="Picture 9">
            <a:extLst>
              <a:ext uri="{FF2B5EF4-FFF2-40B4-BE49-F238E27FC236}">
                <a16:creationId xmlns:a16="http://schemas.microsoft.com/office/drawing/2014/main" id="{F15283C7-F95A-4F79-81FA-D119252395A5}"/>
              </a:ext>
            </a:extLst>
          </p:cNvPr>
          <p:cNvPicPr>
            <a:picLocks noChangeAspect="1"/>
          </p:cNvPicPr>
          <p:nvPr/>
        </p:nvPicPr>
        <p:blipFill>
          <a:blip r:embed="rId7"/>
          <a:stretch>
            <a:fillRect/>
          </a:stretch>
        </p:blipFill>
        <p:spPr>
          <a:xfrm>
            <a:off x="213191" y="6276545"/>
            <a:ext cx="1542883" cy="455339"/>
          </a:xfrm>
          <a:prstGeom prst="rect">
            <a:avLst/>
          </a:prstGeom>
        </p:spPr>
      </p:pic>
      <p:sp>
        <p:nvSpPr>
          <p:cNvPr id="12" name="TextBox 11">
            <a:extLst>
              <a:ext uri="{FF2B5EF4-FFF2-40B4-BE49-F238E27FC236}">
                <a16:creationId xmlns:a16="http://schemas.microsoft.com/office/drawing/2014/main" id="{6F77393D-3CC4-BA96-9453-68F04207D17A}"/>
              </a:ext>
            </a:extLst>
          </p:cNvPr>
          <p:cNvSpPr txBox="1"/>
          <p:nvPr/>
        </p:nvSpPr>
        <p:spPr>
          <a:xfrm>
            <a:off x="1771183" y="6433899"/>
            <a:ext cx="5785268"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sp>
        <p:nvSpPr>
          <p:cNvPr id="5" name="Slide Number Placeholder 4">
            <a:extLst>
              <a:ext uri="{FF2B5EF4-FFF2-40B4-BE49-F238E27FC236}">
                <a16:creationId xmlns:a16="http://schemas.microsoft.com/office/drawing/2014/main" id="{D452B09F-E036-6038-25DA-0C30595127F2}"/>
              </a:ext>
            </a:extLst>
          </p:cNvPr>
          <p:cNvSpPr>
            <a:spLocks noGrp="1"/>
          </p:cNvSpPr>
          <p:nvPr>
            <p:ph type="sldNum" sz="quarter" idx="12"/>
          </p:nvPr>
        </p:nvSpPr>
        <p:spPr/>
        <p:txBody>
          <a:bodyPr/>
          <a:lstStyle/>
          <a:p>
            <a:pPr>
              <a:defRPr/>
            </a:pPr>
            <a:fld id="{D263CF7A-B607-4AC6-B9ED-310D2CC7A174}" type="slidenum">
              <a:rPr lang="en-US" smtClean="0"/>
              <a:pPr>
                <a:defRPr/>
              </a:pPr>
              <a:t>7</a:t>
            </a:fld>
            <a:endParaRPr lang="en-US"/>
          </a:p>
        </p:txBody>
      </p:sp>
      <p:sp>
        <p:nvSpPr>
          <p:cNvPr id="16" name="Footer Placeholder 15">
            <a:extLst>
              <a:ext uri="{FF2B5EF4-FFF2-40B4-BE49-F238E27FC236}">
                <a16:creationId xmlns:a16="http://schemas.microsoft.com/office/drawing/2014/main" id="{D240FC0A-DF92-727F-9CA8-EC1FBCD81AE9}"/>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1240720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113F34DD-4FC2-CC42-8367-D96A010D50EE}"/>
              </a:ext>
            </a:extLst>
          </p:cNvPr>
          <p:cNvSpPr txBox="1"/>
          <p:nvPr/>
        </p:nvSpPr>
        <p:spPr>
          <a:xfrm flipV="1">
            <a:off x="1795608" y="6401277"/>
            <a:ext cx="5730730" cy="45719"/>
          </a:xfrm>
          <a:prstGeom prst="rect">
            <a:avLst/>
          </a:prstGeom>
          <a:solidFill>
            <a:srgbClr val="800000"/>
          </a:solidFill>
        </p:spPr>
        <p:txBody>
          <a:bodyPr wrap="square" rtlCol="0">
            <a:spAutoFit/>
          </a:bodyPr>
          <a:lstStyle/>
          <a:p>
            <a:pPr algn="ctr"/>
            <a:endParaRPr lang="en-US" sz="2000" b="1">
              <a:solidFill>
                <a:schemeClr val="bg1"/>
              </a:solidFill>
              <a:cs typeface="Arial Black"/>
            </a:endParaRPr>
          </a:p>
        </p:txBody>
      </p:sp>
      <p:sp>
        <p:nvSpPr>
          <p:cNvPr id="8" name="Rectangle 7">
            <a:extLst>
              <a:ext uri="{FF2B5EF4-FFF2-40B4-BE49-F238E27FC236}">
                <a16:creationId xmlns:a16="http://schemas.microsoft.com/office/drawing/2014/main" id="{3C388F0C-E6E2-664A-BF47-2F6EFBDD7318}"/>
              </a:ext>
            </a:extLst>
          </p:cNvPr>
          <p:cNvSpPr/>
          <p:nvPr/>
        </p:nvSpPr>
        <p:spPr>
          <a:xfrm>
            <a:off x="39123" y="880096"/>
            <a:ext cx="5295039" cy="369332"/>
          </a:xfrm>
          <a:prstGeom prst="rect">
            <a:avLst/>
          </a:prstGeom>
        </p:spPr>
        <p:txBody>
          <a:bodyPr wrap="none">
            <a:spAutoFit/>
          </a:bodyPr>
          <a:lstStyle/>
          <a:p>
            <a:pPr marL="342900" indent="-342900">
              <a:buFont typeface="Arial" panose="020B0604020202020204" pitchFamily="34" charset="0"/>
              <a:buChar char="•"/>
              <a:defRPr/>
            </a:pPr>
            <a:r>
              <a:rPr lang="en-US" altLang="en-US" sz="1800" dirty="0">
                <a:solidFill>
                  <a:srgbClr val="C00000"/>
                </a:solidFill>
                <a:latin typeface="Helvetica" pitchFamily="2" charset="0"/>
              </a:rPr>
              <a:t>Assume B = L = 0 at high temperatures (T&gt;Tc)</a:t>
            </a:r>
            <a:endParaRPr lang="en-US" sz="1800" dirty="0">
              <a:solidFill>
                <a:srgbClr val="C00000"/>
              </a:solidFill>
              <a:latin typeface="Helvetica" pitchFamily="2" charset="0"/>
            </a:endParaRPr>
          </a:p>
        </p:txBody>
      </p:sp>
      <p:sp>
        <p:nvSpPr>
          <p:cNvPr id="10" name="Rectangle 9">
            <a:extLst>
              <a:ext uri="{FF2B5EF4-FFF2-40B4-BE49-F238E27FC236}">
                <a16:creationId xmlns:a16="http://schemas.microsoft.com/office/drawing/2014/main" id="{44DE4F91-54D0-8145-B649-B3D1E4D50C01}"/>
              </a:ext>
            </a:extLst>
          </p:cNvPr>
          <p:cNvSpPr/>
          <p:nvPr/>
        </p:nvSpPr>
        <p:spPr>
          <a:xfrm>
            <a:off x="39122" y="1304148"/>
            <a:ext cx="8624111" cy="646331"/>
          </a:xfrm>
          <a:prstGeom prst="rect">
            <a:avLst/>
          </a:prstGeom>
        </p:spPr>
        <p:txBody>
          <a:bodyPr wrap="square">
            <a:spAutoFit/>
          </a:bodyPr>
          <a:lstStyle/>
          <a:p>
            <a:pPr marL="342900" indent="-342900">
              <a:buFont typeface="Arial" panose="020B0604020202020204" pitchFamily="34" charset="0"/>
              <a:buChar char="•"/>
              <a:defRPr/>
            </a:pPr>
            <a:r>
              <a:rPr lang="en-US" sz="1800" b="0" i="0" u="none" dirty="0">
                <a:solidFill>
                  <a:schemeClr val="accent4"/>
                </a:solidFill>
                <a:latin typeface="Helvetica" pitchFamily="2" charset="0"/>
                <a:cs typeface="Calibri" panose="020F0502020204030204" pitchFamily="34" charset="0"/>
              </a:rPr>
              <a:t>In a </a:t>
            </a:r>
            <a:r>
              <a:rPr lang="en-US" sz="1800" b="1" i="0" u="none" dirty="0">
                <a:solidFill>
                  <a:schemeClr val="accent4"/>
                </a:solidFill>
                <a:latin typeface="Helvetica" pitchFamily="2" charset="0"/>
                <a:cs typeface="Calibri" panose="020F0502020204030204" pitchFamily="34" charset="0"/>
              </a:rPr>
              <a:t>first order </a:t>
            </a:r>
            <a:r>
              <a:rPr lang="en-US" sz="1800" dirty="0">
                <a:solidFill>
                  <a:schemeClr val="accent4"/>
                </a:solidFill>
                <a:latin typeface="Helvetica" pitchFamily="2" charset="0"/>
                <a:cs typeface="Calibri" panose="020F0502020204030204" pitchFamily="34" charset="0"/>
              </a:rPr>
              <a:t>electroweak</a:t>
            </a:r>
            <a:r>
              <a:rPr lang="en-US" sz="1800" b="0" i="0" u="none" dirty="0">
                <a:solidFill>
                  <a:schemeClr val="accent4"/>
                </a:solidFill>
                <a:latin typeface="Helvetica" pitchFamily="2" charset="0"/>
                <a:cs typeface="Calibri" panose="020F0502020204030204" pitchFamily="34" charset="0"/>
              </a:rPr>
              <a:t> phase transition, universe tunnels from </a:t>
            </a:r>
            <a:r>
              <a:rPr lang="en-US" sz="1800" dirty="0">
                <a:solidFill>
                  <a:schemeClr val="accent4"/>
                </a:solidFill>
                <a:latin typeface="Helvetica" pitchFamily="2" charset="0"/>
                <a:cs typeface="Calibri" panose="020F0502020204030204" pitchFamily="34" charset="0"/>
              </a:rPr>
              <a:t>&lt;</a:t>
            </a:r>
            <a:r>
              <a:rPr lang="en-US" sz="1800" b="0" i="0" u="none" dirty="0">
                <a:solidFill>
                  <a:schemeClr val="accent4"/>
                </a:solidFill>
                <a:latin typeface="Helvetica" pitchFamily="2" charset="0"/>
                <a:cs typeface="Calibri" panose="020F0502020204030204" pitchFamily="34" charset="0"/>
              </a:rPr>
              <a:t>h&gt; = 0 to &lt;h&gt; </a:t>
            </a:r>
            <a:r>
              <a:rPr lang="en-US" sz="1800" b="0" i="0" u="none" spc="-560" dirty="0">
                <a:solidFill>
                  <a:schemeClr val="accent4"/>
                </a:solidFill>
                <a:latin typeface="Helvetica" pitchFamily="2" charset="0"/>
                <a:cs typeface="Calibri" panose="020F0502020204030204" pitchFamily="34" charset="0"/>
              </a:rPr>
              <a:t>=</a:t>
            </a:r>
            <a:r>
              <a:rPr lang="en-US" sz="1800" b="0" i="0" u="none" spc="-300" dirty="0">
                <a:solidFill>
                  <a:schemeClr val="accent4"/>
                </a:solidFill>
                <a:latin typeface="Helvetica" pitchFamily="2" charset="0"/>
                <a:cs typeface="Calibri" panose="020F0502020204030204" pitchFamily="34" charset="0"/>
              </a:rPr>
              <a:t≯ </a:t>
            </a:r>
            <a:r>
              <a:rPr lang="en-US" sz="1800" b="0" i="0" u="none" dirty="0">
                <a:solidFill>
                  <a:schemeClr val="accent4"/>
                </a:solidFill>
                <a:latin typeface="Helvetica" pitchFamily="2" charset="0"/>
                <a:cs typeface="Calibri" panose="020F0502020204030204" pitchFamily="34" charset="0"/>
              </a:rPr>
              <a:t>0 vacuum via bubble nucleation. </a:t>
            </a:r>
          </a:p>
        </p:txBody>
      </p:sp>
      <p:grpSp>
        <p:nvGrpSpPr>
          <p:cNvPr id="5" name="Group 4">
            <a:extLst>
              <a:ext uri="{FF2B5EF4-FFF2-40B4-BE49-F238E27FC236}">
                <a16:creationId xmlns:a16="http://schemas.microsoft.com/office/drawing/2014/main" id="{4FE23CD8-CF84-A146-8E52-E8374C154929}"/>
              </a:ext>
            </a:extLst>
          </p:cNvPr>
          <p:cNvGrpSpPr/>
          <p:nvPr/>
        </p:nvGrpSpPr>
        <p:grpSpPr>
          <a:xfrm>
            <a:off x="4656657" y="1847927"/>
            <a:ext cx="3892680" cy="2533506"/>
            <a:chOff x="5826092" y="1586772"/>
            <a:chExt cx="3089308" cy="1895798"/>
          </a:xfrm>
        </p:grpSpPr>
        <p:grpSp>
          <p:nvGrpSpPr>
            <p:cNvPr id="16" name="Group 15">
              <a:extLst>
                <a:ext uri="{FF2B5EF4-FFF2-40B4-BE49-F238E27FC236}">
                  <a16:creationId xmlns:a16="http://schemas.microsoft.com/office/drawing/2014/main" id="{DA6D2DB4-D52A-824F-AB96-566622EDAD19}"/>
                </a:ext>
              </a:extLst>
            </p:cNvPr>
            <p:cNvGrpSpPr/>
            <p:nvPr/>
          </p:nvGrpSpPr>
          <p:grpSpPr>
            <a:xfrm rot="16200000">
              <a:off x="6422847" y="990017"/>
              <a:ext cx="1895798" cy="3089308"/>
              <a:chOff x="6727346" y="1119462"/>
              <a:chExt cx="3445064" cy="5190651"/>
            </a:xfrm>
          </p:grpSpPr>
          <p:pic>
            <p:nvPicPr>
              <p:cNvPr id="17" name="Picture 16">
                <a:extLst>
                  <a:ext uri="{FF2B5EF4-FFF2-40B4-BE49-F238E27FC236}">
                    <a16:creationId xmlns:a16="http://schemas.microsoft.com/office/drawing/2014/main" id="{A93FB1B9-431F-5443-9B4A-2F8BA9BA5A86}"/>
                  </a:ext>
                </a:extLst>
              </p:cNvPr>
              <p:cNvPicPr>
                <a:picLocks noChangeAspect="1"/>
              </p:cNvPicPr>
              <p:nvPr/>
            </p:nvPicPr>
            <p:blipFill>
              <a:blip r:embed="rId3"/>
              <a:stretch>
                <a:fillRect/>
              </a:stretch>
            </p:blipFill>
            <p:spPr>
              <a:xfrm>
                <a:off x="6727346" y="1119462"/>
                <a:ext cx="3445064" cy="5190651"/>
              </a:xfrm>
              <a:prstGeom prst="rect">
                <a:avLst/>
              </a:prstGeom>
            </p:spPr>
          </p:pic>
          <p:grpSp>
            <p:nvGrpSpPr>
              <p:cNvPr id="18" name="Group 17">
                <a:extLst>
                  <a:ext uri="{FF2B5EF4-FFF2-40B4-BE49-F238E27FC236}">
                    <a16:creationId xmlns:a16="http://schemas.microsoft.com/office/drawing/2014/main" id="{4237C19F-4A95-E54E-B651-C22780A89FC8}"/>
                  </a:ext>
                </a:extLst>
              </p:cNvPr>
              <p:cNvGrpSpPr/>
              <p:nvPr/>
            </p:nvGrpSpPr>
            <p:grpSpPr>
              <a:xfrm>
                <a:off x="7066142" y="1554116"/>
                <a:ext cx="2993514" cy="4210672"/>
                <a:chOff x="7066142" y="1554116"/>
                <a:chExt cx="2993514" cy="4210672"/>
              </a:xfrm>
            </p:grpSpPr>
            <p:sp>
              <p:nvSpPr>
                <p:cNvPr id="19" name="Rectangle 18">
                  <a:extLst>
                    <a:ext uri="{FF2B5EF4-FFF2-40B4-BE49-F238E27FC236}">
                      <a16:creationId xmlns:a16="http://schemas.microsoft.com/office/drawing/2014/main" id="{91A00618-BA9F-4A48-A53D-DBF1BE26749E}"/>
                    </a:ext>
                  </a:extLst>
                </p:cNvPr>
                <p:cNvSpPr/>
                <p:nvPr/>
              </p:nvSpPr>
              <p:spPr>
                <a:xfrm rot="5400000">
                  <a:off x="8813857" y="1859813"/>
                  <a:ext cx="1000469" cy="389076"/>
                </a:xfrm>
                <a:prstGeom prst="rect">
                  <a:avLst/>
                </a:prstGeom>
              </p:spPr>
              <p:txBody>
                <a:bodyPr wrap="none">
                  <a:spAutoFit/>
                </a:bodyPr>
                <a:lstStyle/>
                <a:p>
                  <a:r>
                    <a:rPr lang="en-US" sz="1400" b="1">
                      <a:cs typeface="Arial" panose="020B0604020202020204" pitchFamily="34" charset="0"/>
                    </a:rPr>
                    <a:t>Higgs off</a:t>
                  </a:r>
                  <a:endParaRPr lang="en-US" sz="1400" b="1"/>
                </a:p>
              </p:txBody>
            </p:sp>
            <p:sp>
              <p:nvSpPr>
                <p:cNvPr id="20" name="Rectangle 19">
                  <a:extLst>
                    <a:ext uri="{FF2B5EF4-FFF2-40B4-BE49-F238E27FC236}">
                      <a16:creationId xmlns:a16="http://schemas.microsoft.com/office/drawing/2014/main" id="{60D84B99-7D2A-6245-AC3C-A2DC2DD18B2C}"/>
                    </a:ext>
                  </a:extLst>
                </p:cNvPr>
                <p:cNvSpPr/>
                <p:nvPr/>
              </p:nvSpPr>
              <p:spPr>
                <a:xfrm rot="5400000">
                  <a:off x="7494351" y="4859594"/>
                  <a:ext cx="938654" cy="871734"/>
                </a:xfrm>
                <a:prstGeom prst="rect">
                  <a:avLst/>
                </a:prstGeom>
              </p:spPr>
              <p:txBody>
                <a:bodyPr wrap="none">
                  <a:spAutoFit/>
                </a:bodyPr>
                <a:lstStyle/>
                <a:p>
                  <a:pPr algn="ctr"/>
                  <a:r>
                    <a:rPr lang="en-US" sz="1400" b="1">
                      <a:cs typeface="Arial" panose="020B0604020202020204" pitchFamily="34" charset="0"/>
                    </a:rPr>
                    <a:t>Higgs </a:t>
                  </a:r>
                </a:p>
                <a:p>
                  <a:pPr algn="ctr"/>
                  <a:r>
                    <a:rPr lang="en-US" sz="1400" b="1">
                      <a:cs typeface="Arial" panose="020B0604020202020204" pitchFamily="34" charset="0"/>
                    </a:rPr>
                    <a:t>on</a:t>
                  </a:r>
                  <a:endParaRPr lang="en-US" sz="1400"/>
                </a:p>
              </p:txBody>
            </p:sp>
            <p:sp>
              <p:nvSpPr>
                <p:cNvPr id="21" name="Rectangle 20">
                  <a:extLst>
                    <a:ext uri="{FF2B5EF4-FFF2-40B4-BE49-F238E27FC236}">
                      <a16:creationId xmlns:a16="http://schemas.microsoft.com/office/drawing/2014/main" id="{479C3D93-4801-AE47-9E74-6F286ECA2474}"/>
                    </a:ext>
                  </a:extLst>
                </p:cNvPr>
                <p:cNvSpPr/>
                <p:nvPr/>
              </p:nvSpPr>
              <p:spPr>
                <a:xfrm rot="5400000">
                  <a:off x="6757627" y="4056815"/>
                  <a:ext cx="1006106" cy="389076"/>
                </a:xfrm>
                <a:prstGeom prst="rect">
                  <a:avLst/>
                </a:prstGeom>
              </p:spPr>
              <p:txBody>
                <a:bodyPr wrap="none">
                  <a:spAutoFit/>
                </a:bodyPr>
                <a:lstStyle/>
                <a:p>
                  <a:r>
                    <a:rPr lang="en-US" sz="1400" b="1">
                      <a:cs typeface="Arial" panose="020B0604020202020204" pitchFamily="34" charset="0"/>
                    </a:rPr>
                    <a:t>Higgs off</a:t>
                  </a:r>
                  <a:endParaRPr lang="en-US" sz="1400" b="1"/>
                </a:p>
              </p:txBody>
            </p:sp>
            <p:sp>
              <p:nvSpPr>
                <p:cNvPr id="22" name="Rectangle 21">
                  <a:extLst>
                    <a:ext uri="{FF2B5EF4-FFF2-40B4-BE49-F238E27FC236}">
                      <a16:creationId xmlns:a16="http://schemas.microsoft.com/office/drawing/2014/main" id="{F5C9ADEA-6C12-A549-99D2-81BB8B5BBA65}"/>
                    </a:ext>
                  </a:extLst>
                </p:cNvPr>
                <p:cNvSpPr/>
                <p:nvPr/>
              </p:nvSpPr>
              <p:spPr>
                <a:xfrm rot="5400000">
                  <a:off x="7732211" y="2710343"/>
                  <a:ext cx="1057062" cy="389076"/>
                </a:xfrm>
                <a:prstGeom prst="rect">
                  <a:avLst/>
                </a:prstGeom>
              </p:spPr>
              <p:txBody>
                <a:bodyPr wrap="square">
                  <a:spAutoFit/>
                </a:bodyPr>
                <a:lstStyle/>
                <a:p>
                  <a:pPr algn="ctr"/>
                  <a:r>
                    <a:rPr lang="en-US" sz="1400" b="1">
                      <a:cs typeface="Arial" panose="020B0604020202020204" pitchFamily="34" charset="0"/>
                    </a:rPr>
                    <a:t>Higgs on</a:t>
                  </a:r>
                  <a:endParaRPr lang="en-US" sz="1400"/>
                </a:p>
              </p:txBody>
            </p:sp>
            <p:sp>
              <p:nvSpPr>
                <p:cNvPr id="23" name="Rectangle 22">
                  <a:extLst>
                    <a:ext uri="{FF2B5EF4-FFF2-40B4-BE49-F238E27FC236}">
                      <a16:creationId xmlns:a16="http://schemas.microsoft.com/office/drawing/2014/main" id="{8BA6DDA9-8595-3D4E-BD3D-C8BC8E926951}"/>
                    </a:ext>
                  </a:extLst>
                </p:cNvPr>
                <p:cNvSpPr/>
                <p:nvPr/>
              </p:nvSpPr>
              <p:spPr>
                <a:xfrm rot="5400000">
                  <a:off x="9351382" y="3543077"/>
                  <a:ext cx="755122" cy="661427"/>
                </a:xfrm>
                <a:prstGeom prst="rect">
                  <a:avLst/>
                </a:prstGeom>
              </p:spPr>
              <p:txBody>
                <a:bodyPr wrap="none">
                  <a:spAutoFit/>
                </a:bodyPr>
                <a:lstStyle/>
                <a:p>
                  <a:pPr algn="ctr"/>
                  <a:r>
                    <a:rPr lang="en-US" sz="1400" b="1">
                      <a:cs typeface="Arial" panose="020B0604020202020204" pitchFamily="34" charset="0"/>
                    </a:rPr>
                    <a:t>Higgs </a:t>
                  </a:r>
                </a:p>
                <a:p>
                  <a:pPr algn="ctr"/>
                  <a:r>
                    <a:rPr lang="en-US" sz="1400" b="1">
                      <a:cs typeface="Arial" panose="020B0604020202020204" pitchFamily="34" charset="0"/>
                    </a:rPr>
                    <a:t>on</a:t>
                  </a:r>
                  <a:endParaRPr lang="en-US" sz="1400"/>
                </a:p>
              </p:txBody>
            </p:sp>
          </p:grpSp>
        </p:grpSp>
        <p:sp>
          <p:nvSpPr>
            <p:cNvPr id="24" name="Rectangle 23">
              <a:extLst>
                <a:ext uri="{FF2B5EF4-FFF2-40B4-BE49-F238E27FC236}">
                  <a16:creationId xmlns:a16="http://schemas.microsoft.com/office/drawing/2014/main" id="{F867F5E2-4E1F-D248-99A2-91658D748DFB}"/>
                </a:ext>
              </a:extLst>
            </p:cNvPr>
            <p:cNvSpPr/>
            <p:nvPr/>
          </p:nvSpPr>
          <p:spPr>
            <a:xfrm>
              <a:off x="7870786" y="2125915"/>
              <a:ext cx="835357" cy="307777"/>
            </a:xfrm>
            <a:prstGeom prst="rect">
              <a:avLst/>
            </a:prstGeom>
          </p:spPr>
          <p:txBody>
            <a:bodyPr wrap="none">
              <a:spAutoFit/>
            </a:bodyPr>
            <a:lstStyle/>
            <a:p>
              <a:r>
                <a:rPr lang="en-US" sz="1400" b="1">
                  <a:cs typeface="Arial" panose="020B0604020202020204" pitchFamily="34" charset="0"/>
                </a:rPr>
                <a:t>Higgs off</a:t>
              </a:r>
              <a:endParaRPr lang="en-US" sz="1400" b="1"/>
            </a:p>
          </p:txBody>
        </p:sp>
      </p:grpSp>
      <p:sp>
        <p:nvSpPr>
          <p:cNvPr id="3" name="Date Placeholder 2">
            <a:extLst>
              <a:ext uri="{FF2B5EF4-FFF2-40B4-BE49-F238E27FC236}">
                <a16:creationId xmlns:a16="http://schemas.microsoft.com/office/drawing/2014/main" id="{894F8BCA-56BC-6842-9FE5-5C2737073D2D}"/>
              </a:ext>
            </a:extLst>
          </p:cNvPr>
          <p:cNvSpPr>
            <a:spLocks noGrp="1"/>
          </p:cNvSpPr>
          <p:nvPr>
            <p:ph type="dt" sz="half" idx="10"/>
          </p:nvPr>
        </p:nvSpPr>
        <p:spPr/>
        <p:txBody>
          <a:bodyPr/>
          <a:lstStyle/>
          <a:p>
            <a:pPr>
              <a:defRPr/>
            </a:pPr>
            <a:r>
              <a:rPr lang="en-US"/>
              <a:t>05/10/2024</a:t>
            </a:r>
            <a:endParaRPr lang="en-US" dirty="0"/>
          </a:p>
        </p:txBody>
      </p:sp>
      <p:grpSp>
        <p:nvGrpSpPr>
          <p:cNvPr id="6" name="Group 5">
            <a:extLst>
              <a:ext uri="{FF2B5EF4-FFF2-40B4-BE49-F238E27FC236}">
                <a16:creationId xmlns:a16="http://schemas.microsoft.com/office/drawing/2014/main" id="{A4713C4A-9C98-584B-9BC7-08C8926ED15F}"/>
              </a:ext>
            </a:extLst>
          </p:cNvPr>
          <p:cNvGrpSpPr/>
          <p:nvPr/>
        </p:nvGrpSpPr>
        <p:grpSpPr>
          <a:xfrm>
            <a:off x="408538" y="2192851"/>
            <a:ext cx="3600013" cy="1977571"/>
            <a:chOff x="1188361" y="1826040"/>
            <a:chExt cx="3225777" cy="1508860"/>
          </a:xfrm>
        </p:grpSpPr>
        <p:pic>
          <p:nvPicPr>
            <p:cNvPr id="11" name="Picture 10">
              <a:extLst>
                <a:ext uri="{FF2B5EF4-FFF2-40B4-BE49-F238E27FC236}">
                  <a16:creationId xmlns:a16="http://schemas.microsoft.com/office/drawing/2014/main" id="{0FC4D5ED-D57C-1344-A944-C852446E54AA}"/>
                </a:ext>
              </a:extLst>
            </p:cNvPr>
            <p:cNvPicPr>
              <a:picLocks noChangeAspect="1"/>
            </p:cNvPicPr>
            <p:nvPr/>
          </p:nvPicPr>
          <p:blipFill rotWithShape="1">
            <a:blip r:embed="rId4"/>
            <a:srcRect l="10040" t="1" r="45117" b="38728"/>
            <a:stretch/>
          </p:blipFill>
          <p:spPr>
            <a:xfrm>
              <a:off x="1188361" y="1854972"/>
              <a:ext cx="3198678" cy="1479928"/>
            </a:xfrm>
            <a:prstGeom prst="rect">
              <a:avLst/>
            </a:prstGeom>
          </p:spPr>
        </p:pic>
        <p:sp>
          <p:nvSpPr>
            <p:cNvPr id="30" name="Donut 29">
              <a:extLst>
                <a:ext uri="{FF2B5EF4-FFF2-40B4-BE49-F238E27FC236}">
                  <a16:creationId xmlns:a16="http://schemas.microsoft.com/office/drawing/2014/main" id="{C98EB2FD-3FC4-E042-8B49-351B6C32C885}"/>
                </a:ext>
              </a:extLst>
            </p:cNvPr>
            <p:cNvSpPr/>
            <p:nvPr/>
          </p:nvSpPr>
          <p:spPr>
            <a:xfrm>
              <a:off x="3291011" y="1826040"/>
              <a:ext cx="1123127" cy="448982"/>
            </a:xfrm>
            <a:prstGeom prst="donut">
              <a:avLst>
                <a:gd name="adj" fmla="val 3049"/>
              </a:avLst>
            </a:prstGeom>
            <a:ln w="12700">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grpSp>
      <p:sp>
        <p:nvSpPr>
          <p:cNvPr id="26" name="Title 1">
            <a:extLst>
              <a:ext uri="{FF2B5EF4-FFF2-40B4-BE49-F238E27FC236}">
                <a16:creationId xmlns:a16="http://schemas.microsoft.com/office/drawing/2014/main" id="{6FB60E9B-3861-6046-8DCF-03516B6D69F5}"/>
              </a:ext>
            </a:extLst>
          </p:cNvPr>
          <p:cNvSpPr txBox="1">
            <a:spLocks/>
          </p:cNvSpPr>
          <p:nvPr/>
        </p:nvSpPr>
        <p:spPr>
          <a:xfrm>
            <a:off x="213191" y="127840"/>
            <a:ext cx="8974685" cy="566328"/>
          </a:xfrm>
          <a:prstGeom prst="rect">
            <a:avLst/>
          </a:prstGeom>
        </p:spPr>
        <p:txBody>
          <a:bodyPr lIns="0" tIns="0" rIns="0" bIns="0" anchor="b" anchorCtr="0"/>
          <a:lstStyle>
            <a:lvl1pPr algn="l" defTabSz="457200" rtl="0" eaLnBrk="1" fontAlgn="base" hangingPunct="1">
              <a:spcBef>
                <a:spcPct val="0"/>
              </a:spcBef>
              <a:spcAft>
                <a:spcPct val="0"/>
              </a:spcAft>
              <a:defRPr sz="2400" b="1" kern="1200">
                <a:solidFill>
                  <a:srgbClr val="003087"/>
                </a:solidFill>
                <a:latin typeface="Helvetica"/>
                <a:ea typeface="ＭＳ Ｐゴシック" charset="0"/>
                <a:cs typeface="ＭＳ Ｐゴシック" charset="0"/>
              </a:defRPr>
            </a:lvl1pPr>
            <a:lvl2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2pPr>
            <a:lvl3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3pPr>
            <a:lvl4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4pPr>
            <a:lvl5pPr algn="l" defTabSz="457200" rtl="0" eaLnBrk="1" fontAlgn="base" hangingPunct="1">
              <a:spcBef>
                <a:spcPct val="0"/>
              </a:spcBef>
              <a:spcAft>
                <a:spcPct val="0"/>
              </a:spcAft>
              <a:defRPr sz="1700" b="1">
                <a:solidFill>
                  <a:srgbClr val="074184"/>
                </a:solidFill>
                <a:latin typeface="Helvetica"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a:lstStyle>
          <a:p>
            <a:r>
              <a:rPr lang="en-US" b="0" dirty="0"/>
              <a:t>Sakharov Condition #3: Out of Equilibrium </a:t>
            </a:r>
          </a:p>
        </p:txBody>
      </p:sp>
      <p:sp>
        <p:nvSpPr>
          <p:cNvPr id="7" name="TextBox 6">
            <a:extLst>
              <a:ext uri="{FF2B5EF4-FFF2-40B4-BE49-F238E27FC236}">
                <a16:creationId xmlns:a16="http://schemas.microsoft.com/office/drawing/2014/main" id="{A1009E4C-14EF-FDE6-D75B-5152769003BE}"/>
              </a:ext>
            </a:extLst>
          </p:cNvPr>
          <p:cNvSpPr txBox="1"/>
          <p:nvPr/>
        </p:nvSpPr>
        <p:spPr>
          <a:xfrm>
            <a:off x="432101" y="4610672"/>
            <a:ext cx="8449111" cy="1754326"/>
          </a:xfrm>
          <a:prstGeom prst="rect">
            <a:avLst/>
          </a:prstGeom>
          <a:noFill/>
        </p:spPr>
        <p:txBody>
          <a:bodyPr wrap="square">
            <a:spAutoFit/>
          </a:bodyPr>
          <a:lstStyle/>
          <a:p>
            <a:pPr marL="285750" indent="-285750">
              <a:buFont typeface="Arial" panose="020B0604020202020204" pitchFamily="34" charset="0"/>
              <a:buChar char="•"/>
            </a:pPr>
            <a:r>
              <a:rPr lang="en-US" sz="1800" dirty="0">
                <a:latin typeface="Helvetica" pitchFamily="2" charset="0"/>
                <a:cs typeface="Calibri" panose="020F0502020204030204" pitchFamily="34" charset="0"/>
              </a:rPr>
              <a:t>Bubbles nucleate and expand in the presence of a plasma of SM particles</a:t>
            </a:r>
          </a:p>
          <a:p>
            <a:pPr marL="285750" indent="-285750">
              <a:buFont typeface="Arial" panose="020B0604020202020204" pitchFamily="34" charset="0"/>
              <a:buChar char="•"/>
            </a:pPr>
            <a:r>
              <a:rPr lang="en-US" sz="1800" dirty="0">
                <a:latin typeface="Helvetica" pitchFamily="2" charset="0"/>
                <a:cs typeface="Calibri" panose="020F0502020204030204" pitchFamily="34" charset="0"/>
              </a:rPr>
              <a:t>Bubble wall moves at near the speed of light, depending on the frictional force the plasma particles exert on it</a:t>
            </a:r>
          </a:p>
          <a:p>
            <a:pPr marL="285750" indent="-285750">
              <a:buFont typeface="Arial" panose="020B0604020202020204" pitchFamily="34" charset="0"/>
              <a:buChar char="•"/>
            </a:pPr>
            <a:r>
              <a:rPr lang="en-US" sz="1800" dirty="0">
                <a:latin typeface="Helvetica" pitchFamily="2" charset="0"/>
                <a:cs typeface="Calibri" panose="020F0502020204030204" pitchFamily="34" charset="0"/>
              </a:rPr>
              <a:t>Processes near the wall highly out of equilibrium</a:t>
            </a:r>
          </a:p>
          <a:p>
            <a:pPr marL="285750" indent="-285750">
              <a:buFont typeface="Arial" panose="020B0604020202020204" pitchFamily="34" charset="0"/>
              <a:buChar char="•"/>
            </a:pPr>
            <a:r>
              <a:rPr lang="en-US" sz="1800" dirty="0">
                <a:latin typeface="Helvetica" pitchFamily="2" charset="0"/>
                <a:cs typeface="Calibri" panose="020F0502020204030204" pitchFamily="34" charset="0"/>
              </a:rPr>
              <a:t>The CP violating dynamics that we need can occur </a:t>
            </a:r>
            <a:r>
              <a:rPr lang="en-US" sz="1800" b="1" dirty="0">
                <a:latin typeface="Helvetica" pitchFamily="2" charset="0"/>
                <a:cs typeface="Calibri" panose="020F0502020204030204" pitchFamily="34" charset="0"/>
              </a:rPr>
              <a:t>at the bubble walls</a:t>
            </a:r>
          </a:p>
          <a:p>
            <a:pPr marL="285750" indent="-285750">
              <a:buFont typeface="Arial" panose="020B0604020202020204" pitchFamily="34" charset="0"/>
              <a:buChar char="•"/>
            </a:pPr>
            <a:endParaRPr lang="en-US" sz="1800" dirty="0">
              <a:latin typeface="Helvetica" pitchFamily="2" charset="0"/>
              <a:cs typeface="Calibri" panose="020F0502020204030204" pitchFamily="34" charset="0"/>
            </a:endParaRPr>
          </a:p>
        </p:txBody>
      </p:sp>
      <p:pic>
        <p:nvPicPr>
          <p:cNvPr id="4" name="Picture 3">
            <a:extLst>
              <a:ext uri="{FF2B5EF4-FFF2-40B4-BE49-F238E27FC236}">
                <a16:creationId xmlns:a16="http://schemas.microsoft.com/office/drawing/2014/main" id="{CB4A9B9F-0C5B-CF00-3524-DEBDD4AAA351}"/>
              </a:ext>
            </a:extLst>
          </p:cNvPr>
          <p:cNvPicPr>
            <a:picLocks noChangeAspect="1"/>
          </p:cNvPicPr>
          <p:nvPr/>
        </p:nvPicPr>
        <p:blipFill>
          <a:blip r:embed="rId5"/>
          <a:stretch>
            <a:fillRect/>
          </a:stretch>
        </p:blipFill>
        <p:spPr>
          <a:xfrm>
            <a:off x="213191" y="6276545"/>
            <a:ext cx="1542883" cy="455339"/>
          </a:xfrm>
          <a:prstGeom prst="rect">
            <a:avLst/>
          </a:prstGeom>
        </p:spPr>
      </p:pic>
      <p:sp>
        <p:nvSpPr>
          <p:cNvPr id="2" name="Slide Number Placeholder 1">
            <a:extLst>
              <a:ext uri="{FF2B5EF4-FFF2-40B4-BE49-F238E27FC236}">
                <a16:creationId xmlns:a16="http://schemas.microsoft.com/office/drawing/2014/main" id="{CE86D077-16E9-3944-6CD4-B2EC473D3EB3}"/>
              </a:ext>
            </a:extLst>
          </p:cNvPr>
          <p:cNvSpPr>
            <a:spLocks noGrp="1"/>
          </p:cNvSpPr>
          <p:nvPr>
            <p:ph type="sldNum" sz="quarter" idx="12"/>
          </p:nvPr>
        </p:nvSpPr>
        <p:spPr/>
        <p:txBody>
          <a:bodyPr/>
          <a:lstStyle/>
          <a:p>
            <a:pPr>
              <a:defRPr/>
            </a:pPr>
            <a:fld id="{D263CF7A-B607-4AC6-B9ED-310D2CC7A174}" type="slidenum">
              <a:rPr lang="en-US" smtClean="0"/>
              <a:pPr>
                <a:defRPr/>
              </a:pPr>
              <a:t>8</a:t>
            </a:fld>
            <a:endParaRPr lang="en-US"/>
          </a:p>
        </p:txBody>
      </p:sp>
      <p:sp>
        <p:nvSpPr>
          <p:cNvPr id="15" name="Footer Placeholder 14">
            <a:extLst>
              <a:ext uri="{FF2B5EF4-FFF2-40B4-BE49-F238E27FC236}">
                <a16:creationId xmlns:a16="http://schemas.microsoft.com/office/drawing/2014/main" id="{2E8D792E-8DA2-1D20-6E5C-FB096E5E98EE}"/>
              </a:ext>
            </a:extLst>
          </p:cNvPr>
          <p:cNvSpPr>
            <a:spLocks noGrp="1"/>
          </p:cNvSpPr>
          <p:nvPr>
            <p:ph type="ftr" sz="quarter" idx="11"/>
          </p:nvPr>
        </p:nvSpPr>
        <p:spPr/>
        <p:txBody>
          <a:bodyPr/>
          <a:lstStyle/>
          <a:p>
            <a:pPr>
              <a:defRPr/>
            </a:pPr>
            <a:r>
              <a:rPr lang="en-US"/>
              <a:t>.                                               Marcela Carena | EWBG</a:t>
            </a:r>
          </a:p>
        </p:txBody>
      </p:sp>
    </p:spTree>
    <p:extLst>
      <p:ext uri="{BB962C8B-B14F-4D97-AF65-F5344CB8AC3E}">
        <p14:creationId xmlns:p14="http://schemas.microsoft.com/office/powerpoint/2010/main" val="2874701947"/>
      </p:ext>
    </p:extLst>
  </p:cSld>
  <p:clrMapOvr>
    <a:masterClrMapping/>
  </p:clrMapOvr>
</p:sld>
</file>

<file path=ppt/theme/theme1.xml><?xml version="1.0" encoding="utf-8"?>
<a:theme xmlns:a="http://schemas.openxmlformats.org/drawingml/2006/main" name="Future of Fermilab V2">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Fermilab: Footer Only">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Future of Fermilab V2</Template>
  <TotalTime>125214</TotalTime>
  <Words>6839</Words>
  <Application>Microsoft Macintosh PowerPoint</Application>
  <PresentationFormat>On-screen Show (4:3)</PresentationFormat>
  <Paragraphs>728</Paragraphs>
  <Slides>41</Slides>
  <Notes>41</Notes>
  <HiddenSlides>1</HiddenSlides>
  <MMClips>0</MMClips>
  <ScaleCrop>false</ScaleCrop>
  <HeadingPairs>
    <vt:vector size="8" baseType="variant">
      <vt:variant>
        <vt:lpstr>Fonts Used</vt:lpstr>
      </vt:variant>
      <vt:variant>
        <vt:i4>15</vt:i4>
      </vt:variant>
      <vt:variant>
        <vt:lpstr>Theme</vt:lpstr>
      </vt:variant>
      <vt:variant>
        <vt:i4>2</vt:i4>
      </vt:variant>
      <vt:variant>
        <vt:lpstr>Embedded OLE Servers</vt:lpstr>
      </vt:variant>
      <vt:variant>
        <vt:i4>1</vt:i4>
      </vt:variant>
      <vt:variant>
        <vt:lpstr>Slide Titles</vt:lpstr>
      </vt:variant>
      <vt:variant>
        <vt:i4>41</vt:i4>
      </vt:variant>
    </vt:vector>
  </HeadingPairs>
  <TitlesOfParts>
    <vt:vector size="59" baseType="lpstr">
      <vt:lpstr>-apple-system</vt:lpstr>
      <vt:lpstr>Arial</vt:lpstr>
      <vt:lpstr>Arial Black</vt:lpstr>
      <vt:lpstr>Calibri</vt:lpstr>
      <vt:lpstr>CMMI10</vt:lpstr>
      <vt:lpstr>CMMI7</vt:lpstr>
      <vt:lpstr>CMR10</vt:lpstr>
      <vt:lpstr>CMR7</vt:lpstr>
      <vt:lpstr>CMSY10</vt:lpstr>
      <vt:lpstr>GillSans</vt:lpstr>
      <vt:lpstr>Helvetica</vt:lpstr>
      <vt:lpstr>Roboto</vt:lpstr>
      <vt:lpstr>Times New Roman</vt:lpstr>
      <vt:lpstr>Wingdings</vt:lpstr>
      <vt:lpstr>ヒラギノ角ゴ Pro W3</vt:lpstr>
      <vt:lpstr>Future of Fermilab V2</vt:lpstr>
      <vt:lpstr>Fermilab: Footer Only</vt:lpstr>
      <vt:lpstr>Equation</vt:lpstr>
      <vt:lpstr>PowerPoint Presentation</vt:lpstr>
      <vt:lpstr>Outline</vt:lpstr>
      <vt:lpstr>PowerPoint Presentation</vt:lpstr>
      <vt:lpstr>PowerPoint Presentation</vt:lpstr>
      <vt:lpstr>The Mystery of our Asymmetric Universe</vt:lpstr>
      <vt:lpstr>Sakharov conditions for baryogenesis</vt:lpstr>
      <vt:lpstr>Sakharov Condition #1: breaking B and L conservation </vt:lpstr>
      <vt:lpstr>Sakharov Condition #2: C and CP violation </vt:lpstr>
      <vt:lpstr>PowerPoint Presentation</vt:lpstr>
      <vt:lpstr>CPV effects and baryon number generation at the EWPT</vt:lpstr>
      <vt:lpstr>Baryon Asymmetry Preservation</vt:lpstr>
      <vt:lpstr>              </vt:lpstr>
      <vt:lpstr>PowerPoint Presentation</vt:lpstr>
      <vt:lpstr>PowerPoint Presentation</vt:lpstr>
      <vt:lpstr>Simplest Case:  A singlet extension of the Standard Model </vt:lpstr>
      <vt:lpstr>PowerPoint Presentation</vt:lpstr>
      <vt:lpstr>PowerPoint Presentation</vt:lpstr>
      <vt:lpstr>Probing Z2-breaking Singlet Extensions via Exotic Higgs Decays</vt:lpstr>
      <vt:lpstr>PowerPoint Presentation</vt:lpstr>
      <vt:lpstr>PowerPoint Presentation</vt:lpstr>
      <vt:lpstr>PowerPoint Presentation</vt:lpstr>
      <vt:lpstr> A new force in nature to transmit CP violation from a dark sector</vt:lpstr>
      <vt:lpstr> A new force in nature to transmit CP violation from a dark sector</vt:lpstr>
      <vt:lpstr>Dark CPV: a New mechanism for EW Baryogenesis</vt:lpstr>
      <vt:lpstr>A new mechanism for electroweak baryogenesis:</vt:lpstr>
      <vt:lpstr>PowerPoint Presentation</vt:lpstr>
      <vt:lpstr>PowerPoint Presentation</vt:lpstr>
      <vt:lpstr>PowerPoint Presentation</vt:lpstr>
      <vt:lpstr>PowerPoint Presentation</vt:lpstr>
      <vt:lpstr>PowerPoint Presentation</vt:lpstr>
      <vt:lpstr>PowerPoint Presentation</vt:lpstr>
      <vt:lpstr>Outlook </vt:lpstr>
      <vt:lpstr>Future directions and work in progress </vt:lpstr>
      <vt:lpstr>PowerPoint Presentation</vt:lpstr>
      <vt:lpstr>PowerPoint Presentation</vt:lpstr>
      <vt:lpstr>EWPT and Higgs Pair Production: Higgs Trilinear Coupling </vt:lpstr>
      <vt:lpstr>PowerPoint Presentation</vt:lpstr>
      <vt:lpstr>PowerPoint Presentation</vt:lpstr>
      <vt:lpstr>PowerPoint Presentation</vt:lpstr>
      <vt:lpstr>PowerPoint Presentation</vt:lpstr>
      <vt:lpstr>PowerPoint Presentation</vt:lpstr>
    </vt:vector>
  </TitlesOfParts>
  <Company>Fermi National Accelerator Laboratory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Future of Fermilab</dc:title>
  <dc:creator>Nigel S. Lockyer</dc:creator>
  <cp:lastModifiedBy>Marcela Carena</cp:lastModifiedBy>
  <cp:revision>1413</cp:revision>
  <cp:lastPrinted>2024-05-10T04:25:19Z</cp:lastPrinted>
  <dcterms:created xsi:type="dcterms:W3CDTF">2014-05-19T00:14:38Z</dcterms:created>
  <dcterms:modified xsi:type="dcterms:W3CDTF">2024-05-10T06:18:52Z</dcterms:modified>
</cp:coreProperties>
</file>