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9.xml" ContentType="application/vnd.openxmlformats-officedocument.presentationml.tags+xml"/>
  <Override PartName="/ppt/notesSlides/notesSlide15.xml" ContentType="application/vnd.openxmlformats-officedocument.presentationml.notesSlide+xml"/>
  <Override PartName="/ppt/tags/tag10.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909" r:id="rId4"/>
  </p:sldMasterIdLst>
  <p:notesMasterIdLst>
    <p:notesMasterId r:id="rId29"/>
  </p:notesMasterIdLst>
  <p:handoutMasterIdLst>
    <p:handoutMasterId r:id="rId30"/>
  </p:handoutMasterIdLst>
  <p:sldIdLst>
    <p:sldId id="2145707028" r:id="rId5"/>
    <p:sldId id="2145707116" r:id="rId6"/>
    <p:sldId id="2145707083" r:id="rId7"/>
    <p:sldId id="2145707107" r:id="rId8"/>
    <p:sldId id="2145707059" r:id="rId9"/>
    <p:sldId id="2145707113" r:id="rId10"/>
    <p:sldId id="2145707117" r:id="rId11"/>
    <p:sldId id="2145707111" r:id="rId12"/>
    <p:sldId id="2145707084" r:id="rId13"/>
    <p:sldId id="2145707102" r:id="rId14"/>
    <p:sldId id="2145707108" r:id="rId15"/>
    <p:sldId id="2145707105" r:id="rId16"/>
    <p:sldId id="2145707085" r:id="rId17"/>
    <p:sldId id="2145707044" r:id="rId18"/>
    <p:sldId id="2145707104" r:id="rId19"/>
    <p:sldId id="2145707110" r:id="rId20"/>
    <p:sldId id="2145707106" r:id="rId21"/>
    <p:sldId id="2145707092" r:id="rId22"/>
    <p:sldId id="2145707096" r:id="rId23"/>
    <p:sldId id="2145707036" r:id="rId24"/>
    <p:sldId id="2145707103" r:id="rId25"/>
    <p:sldId id="2145707112" r:id="rId26"/>
    <p:sldId id="2145707109" r:id="rId27"/>
    <p:sldId id="2145707101" r:id="rId28"/>
  </p:sldIdLst>
  <p:sldSz cx="12192000" cy="6858000"/>
  <p:notesSz cx="7315200" cy="9601200"/>
  <p:embeddedFontLst>
    <p:embeddedFont>
      <p:font typeface="Montserrat" panose="00000500000000000000" pitchFamily="2" charset="0"/>
      <p:regular r:id="rId31"/>
      <p:bold r:id="rId32"/>
      <p:italic r:id="rId33"/>
      <p:boldItalic r:id="rId34"/>
    </p:embeddedFont>
    <p:embeddedFont>
      <p:font typeface="Open Sans Light" panose="020B0306030504020204" pitchFamily="34" charset="0"/>
      <p:regular r:id="rId35"/>
      <p:italic r:id="rId36"/>
    </p:embeddedFont>
    <p:embeddedFont>
      <p:font typeface="Wingdings 2" panose="05020102010507070707" pitchFamily="18" charset="2"/>
      <p:regular r:id="rId37"/>
    </p:embeddedFont>
  </p:embeddedFontLst>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209A76F-6EFD-4797-AF5D-4CFE2A66EA7F}">
          <p14:sldIdLst>
            <p14:sldId id="2145707028"/>
            <p14:sldId id="2145707116"/>
            <p14:sldId id="2145707083"/>
            <p14:sldId id="2145707107"/>
            <p14:sldId id="2145707059"/>
            <p14:sldId id="2145707113"/>
            <p14:sldId id="2145707117"/>
            <p14:sldId id="2145707111"/>
            <p14:sldId id="2145707084"/>
            <p14:sldId id="2145707102"/>
            <p14:sldId id="2145707108"/>
            <p14:sldId id="2145707105"/>
            <p14:sldId id="2145707085"/>
            <p14:sldId id="2145707044"/>
            <p14:sldId id="2145707104"/>
            <p14:sldId id="2145707110"/>
            <p14:sldId id="2145707106"/>
            <p14:sldId id="2145707092"/>
            <p14:sldId id="2145707096"/>
            <p14:sldId id="2145707036"/>
          </p14:sldIdLst>
        </p14:section>
        <p14:section name="Old slides from OQI Launch" id="{3A4D67AC-628E-427A-A938-904FA537A49F}">
          <p14:sldIdLst>
            <p14:sldId id="2145707103"/>
            <p14:sldId id="2145707112"/>
            <p14:sldId id="2145707109"/>
            <p14:sldId id="2145707101"/>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1CC620F-2E8F-88F9-0974-885EE222DDB6}" name="Catherine LEFEBVRE" initials="CL" userId="S::catherine.lefebvre@pasqal.com::6a7fcfcf-f04a-4b05-88ef-fccc88ac02cb" providerId="AD"/>
  <p188:author id="{25F0E419-DEA7-3B54-B1D1-99F285494D14}" name="Catherine Lefebvre" initials="CL" userId="S::clefebvre@gesda.global::97098082-ae60-415c-bd81-f0334212617b" providerId="AD"/>
  <p188:author id="{57181930-6565-D807-1A82-3714C23A1A14}" name="Marianne Schoerling" initials="MS" userId="S::marianne.schoerling@gesda.global::c0431a11-ac5d-489d-ab6e-e5b45ae1617e" providerId="AD"/>
  <p188:author id="{6F766E59-17C4-B6DA-228C-4E64DA40C43C}" name="Marieke Hood" initials="MH" userId="S::mhood@gesda.global::562b3db4-da61-4a0b-af63-2b20824659c6" providerId="AD"/>
  <p188:author id="{3680576B-F0C7-B678-8247-65CD073BD009}" name="Catherine Lefebvre" initials="CL" userId="S::catherine.lefebvre@gesda.global::97098082-ae60-415c-bd81-f0334212617b" providerId="AD"/>
  <p188:author id="{DA707172-B866-208C-939A-18C48D50692A}" name="Razzoli, Paolo Ludovico" initials="RL" userId="S::prazzoli_deloitte.it#ext#@fcbg.ch::1153abe9-c527-47dc-9a88-032363915dd5" providerId="AD"/>
  <p188:author id="{7AD6EDD0-1519-4AB8-E262-FC09AFCAF14A}" name="Chiochia, Vincenzo" initials="CV" userId="S::vchiochia@deloitte.ch::955cc6dd-19a7-45ea-aece-3e38044b19eb" providerId="AD"/>
  <p188:author id="{7F031AD5-AA5C-AB4C-E7AE-A0A0E912E8C5}" name="Sandro Giuliani" initials="SG" userId="S::sandro.giuliani@gesda.global::c6d53be8-79da-457b-8d4c-11e214f1d18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Henderson , Turi (US - Seattle)" initials="" lastIdx="4" clrIdx="0"/>
  <p:cmAuthor id="7" name="marmu" initials="m" lastIdx="1" clrIdx="7">
    <p:extLst>
      <p:ext uri="{19B8F6BF-5375-455C-9EA6-DF929625EA0E}">
        <p15:presenceInfo xmlns:p15="http://schemas.microsoft.com/office/powerpoint/2012/main" userId="marmu" providerId="None"/>
      </p:ext>
    </p:extLst>
  </p:cmAuthor>
  <p:cmAuthor id="1" name="Purice, Patricia (CH - Zurich)" initials="PP(-Z" lastIdx="1" clrIdx="1"/>
  <p:cmAuthor id="8" name="Daria Robinson" initials="DR" lastIdx="36" clrIdx="8">
    <p:extLst>
      <p:ext uri="{19B8F6BF-5375-455C-9EA6-DF929625EA0E}">
        <p15:presenceInfo xmlns:p15="http://schemas.microsoft.com/office/powerpoint/2012/main" userId="S::drobinson@gesda.global::a233d6de-f28f-4ba3-8e62-ba9c97e0eb08" providerId="AD"/>
      </p:ext>
    </p:extLst>
  </p:cmAuthor>
  <p:cmAuthor id="2" name="Von Ins, Odilo (CH - Zurich)" initials="VIO(-Z" lastIdx="5" clrIdx="2"/>
  <p:cmAuthor id="9" name="Razzoli, Paolo Ludovico" initials="RL" lastIdx="2" clrIdx="9">
    <p:extLst>
      <p:ext uri="{19B8F6BF-5375-455C-9EA6-DF929625EA0E}">
        <p15:presenceInfo xmlns:p15="http://schemas.microsoft.com/office/powerpoint/2012/main" userId="S::prazzoli_deloitte.it#ext#@fcbg.ch::1153abe9-c527-47dc-9a88-032363915dd5" providerId="AD"/>
      </p:ext>
    </p:extLst>
  </p:cmAuthor>
  <p:cmAuthor id="3" name="Roger Lay" initials="RL" lastIdx="1" clrIdx="3"/>
  <p:cmAuthor id="10" name="Marieke Hood" initials="MH" lastIdx="3" clrIdx="10">
    <p:extLst>
      <p:ext uri="{19B8F6BF-5375-455C-9EA6-DF929625EA0E}">
        <p15:presenceInfo xmlns:p15="http://schemas.microsoft.com/office/powerpoint/2012/main" userId="S::mhood@gesda.global::562b3db4-da61-4a0b-af63-2b20824659c6" providerId="AD"/>
      </p:ext>
    </p:extLst>
  </p:cmAuthor>
  <p:cmAuthor id="4" name="Falk, Barri X" initials="FBX" lastIdx="7" clrIdx="4">
    <p:extLst>
      <p:ext uri="{19B8F6BF-5375-455C-9EA6-DF929625EA0E}">
        <p15:presenceInfo xmlns:p15="http://schemas.microsoft.com/office/powerpoint/2012/main" userId="S::barrifalk@deloitte.ch::c9dc0323-23e8-41ef-8351-77b5cec4031c" providerId="AD"/>
      </p:ext>
    </p:extLst>
  </p:cmAuthor>
  <p:cmAuthor id="11" name="Catherine Lefebvre" initials="CL" lastIdx="6" clrIdx="11">
    <p:extLst>
      <p:ext uri="{19B8F6BF-5375-455C-9EA6-DF929625EA0E}">
        <p15:presenceInfo xmlns:p15="http://schemas.microsoft.com/office/powerpoint/2012/main" userId="S::clefebvre@gesda.global::97098082-ae60-415c-bd81-f0334212617b" providerId="AD"/>
      </p:ext>
    </p:extLst>
  </p:cmAuthor>
  <p:cmAuthor id="5" name="Chiochia, Vincenzo" initials="CV" lastIdx="1" clrIdx="5">
    <p:extLst>
      <p:ext uri="{19B8F6BF-5375-455C-9EA6-DF929625EA0E}">
        <p15:presenceInfo xmlns:p15="http://schemas.microsoft.com/office/powerpoint/2012/main" userId="S-1-5-21-83642069-1626958306-390482200-592404" providerId="AD"/>
      </p:ext>
    </p:extLst>
  </p:cmAuthor>
  <p:cmAuthor id="6" name="Buti, Mauro" initials="BM" lastIdx="1" clrIdx="6">
    <p:extLst>
      <p:ext uri="{19B8F6BF-5375-455C-9EA6-DF929625EA0E}">
        <p15:presenceInfo xmlns:p15="http://schemas.microsoft.com/office/powerpoint/2012/main" userId="S::mbuti@deloitte.ch::f120de1f-1646-4e15-ab4d-c4513d4852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437A"/>
    <a:srgbClr val="0C7F9D"/>
    <a:srgbClr val="02236F"/>
    <a:srgbClr val="022572"/>
    <a:srgbClr val="1E405B"/>
    <a:srgbClr val="91B2FD"/>
    <a:srgbClr val="E6E6E6"/>
    <a:srgbClr val="8497A6"/>
    <a:srgbClr val="015D74"/>
    <a:srgbClr val="005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6527DC-49AF-7504-CB56-01D4F3A3B903}" v="2" dt="2024-05-30T11:47:44.756"/>
    <p1510:client id="{6FE6C2C3-806B-49AE-A5B4-0580E9D315EB}" v="2113" dt="2024-05-30T07:16:47.725"/>
    <p1510:client id="{84463499-902D-A4BF-882A-6AC185CCB3C4}" v="2973" dt="2024-05-30T02:38:11.7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713" autoAdjust="0"/>
    <p:restoredTop sz="82374" autoAdjust="0"/>
  </p:normalViewPr>
  <p:slideViewPr>
    <p:cSldViewPr snapToGrid="0">
      <p:cViewPr varScale="1">
        <p:scale>
          <a:sx n="61" d="100"/>
          <a:sy n="61" d="100"/>
        </p:scale>
        <p:origin x="512" y="48"/>
      </p:cViewPr>
      <p:guideLst/>
    </p:cSldViewPr>
  </p:slideViewPr>
  <p:notesTextViewPr>
    <p:cViewPr>
      <p:scale>
        <a:sx n="75" d="100"/>
        <a:sy n="75" d="100"/>
      </p:scale>
      <p:origin x="0" y="0"/>
    </p:cViewPr>
  </p:notesTextViewPr>
  <p:notesViewPr>
    <p:cSldViewPr snapToGrid="0">
      <p:cViewPr>
        <p:scale>
          <a:sx n="1" d="2"/>
          <a:sy n="1" d="2"/>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font" Target="fonts/font4.fntdata"/><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6.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fntdata"/><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3.fntdata"/><Relationship Id="rId38"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EB1BA4-AA53-42C8-96FA-E7BA362C099D}" type="doc">
      <dgm:prSet loTypeId="urn:microsoft.com/office/officeart/2005/8/layout/cycle4" loCatId="relationship" qsTypeId="urn:microsoft.com/office/officeart/2005/8/quickstyle/simple1" qsCatId="simple" csTypeId="urn:microsoft.com/office/officeart/2005/8/colors/accent1_2" csCatId="accent1" phldr="1"/>
      <dgm:spPr/>
      <dgm:t>
        <a:bodyPr/>
        <a:lstStyle/>
        <a:p>
          <a:endParaRPr lang="en-CH"/>
        </a:p>
      </dgm:t>
    </dgm:pt>
    <dgm:pt modelId="{1170B673-B789-4ADA-A48D-4918664D6765}">
      <dgm:prSet phldrT="[Text]" custT="1"/>
      <dgm:spPr>
        <a:solidFill>
          <a:srgbClr val="02236F"/>
        </a:solidFill>
        <a:ln>
          <a:noFill/>
        </a:ln>
        <a:effectLst/>
        <a:scene3d>
          <a:camera prst="orthographicFront"/>
          <a:lightRig rig="flat" dir="t"/>
        </a:scene3d>
        <a:sp3d prstMaterial="dkEdge">
          <a:bevelT w="8200" h="38100"/>
        </a:sp3d>
      </dgm:spPr>
      <dgm:t>
        <a:bodyPr spcFirstLastPara="0" vert="horz" wrap="square" lIns="113792" tIns="113792" rIns="113792" bIns="113792" numCol="1" spcCol="1270" anchor="ctr" anchorCtr="0"/>
        <a:lstStyle/>
        <a:p>
          <a:pPr marL="0" lvl="0" indent="0" algn="ctr" defTabSz="711200">
            <a:lnSpc>
              <a:spcPct val="90000"/>
            </a:lnSpc>
            <a:spcBef>
              <a:spcPct val="0"/>
            </a:spcBef>
            <a:spcAft>
              <a:spcPct val="35000"/>
            </a:spcAft>
            <a:buNone/>
          </a:pPr>
          <a:r>
            <a:rPr lang="en-GB" sz="1600" kern="1200" dirty="0">
              <a:solidFill>
                <a:prstClr val="white"/>
              </a:solidFill>
              <a:latin typeface="Aptos" panose="020B0004020202020204" pitchFamily="34" charset="0"/>
              <a:ea typeface="+mn-ea"/>
              <a:cs typeface="+mn-cs"/>
            </a:rPr>
            <a:t>Academia</a:t>
          </a:r>
          <a:endParaRPr lang="en-CH" sz="1600" kern="1200" dirty="0">
            <a:solidFill>
              <a:prstClr val="white"/>
            </a:solidFill>
            <a:latin typeface="Aptos" panose="020B0004020202020204" pitchFamily="34" charset="0"/>
            <a:ea typeface="+mn-ea"/>
            <a:cs typeface="+mn-cs"/>
          </a:endParaRPr>
        </a:p>
      </dgm:t>
    </dgm:pt>
    <dgm:pt modelId="{B404D996-1899-4416-B8AD-B0E4276D06CF}" type="parTrans" cxnId="{2B3C0D4B-E3A7-4897-8AD3-E46A0402DAE2}">
      <dgm:prSet/>
      <dgm:spPr/>
      <dgm:t>
        <a:bodyPr/>
        <a:lstStyle/>
        <a:p>
          <a:endParaRPr lang="en-CH"/>
        </a:p>
      </dgm:t>
    </dgm:pt>
    <dgm:pt modelId="{18F2A1FE-9F86-40FE-A418-819BBF04D870}" type="sibTrans" cxnId="{2B3C0D4B-E3A7-4897-8AD3-E46A0402DAE2}">
      <dgm:prSet/>
      <dgm:spPr/>
      <dgm:t>
        <a:bodyPr/>
        <a:lstStyle/>
        <a:p>
          <a:endParaRPr lang="en-CH"/>
        </a:p>
      </dgm:t>
    </dgm:pt>
    <dgm:pt modelId="{447648E6-53C5-469D-B18A-43B1A1947C18}">
      <dgm:prSet phldrT="[Text]"/>
      <dgm:spPr/>
      <dgm:t>
        <a:bodyPr/>
        <a:lstStyle/>
        <a:p>
          <a:r>
            <a:rPr lang="en-GB" dirty="0"/>
            <a:t>AIMS</a:t>
          </a:r>
          <a:endParaRPr lang="en-CH" dirty="0"/>
        </a:p>
      </dgm:t>
    </dgm:pt>
    <dgm:pt modelId="{24D65CEF-2D30-496E-BA54-0A779B550DB9}" type="parTrans" cxnId="{AE82981D-B361-4D8F-944C-3520558DBD4B}">
      <dgm:prSet/>
      <dgm:spPr/>
      <dgm:t>
        <a:bodyPr/>
        <a:lstStyle/>
        <a:p>
          <a:endParaRPr lang="en-CH"/>
        </a:p>
      </dgm:t>
    </dgm:pt>
    <dgm:pt modelId="{6C763E71-CE5C-433E-98A9-DA15988EA4B4}" type="sibTrans" cxnId="{AE82981D-B361-4D8F-944C-3520558DBD4B}">
      <dgm:prSet/>
      <dgm:spPr/>
      <dgm:t>
        <a:bodyPr/>
        <a:lstStyle/>
        <a:p>
          <a:endParaRPr lang="en-CH"/>
        </a:p>
      </dgm:t>
    </dgm:pt>
    <dgm:pt modelId="{807F072D-4D42-485B-A1FD-515157C9ACA5}">
      <dgm:prSet phldrT="[Text]" custT="1"/>
      <dgm:spPr>
        <a:solidFill>
          <a:srgbClr val="02236F"/>
        </a:solidFill>
        <a:ln>
          <a:noFill/>
        </a:ln>
        <a:effectLst/>
        <a:scene3d>
          <a:camera prst="orthographicFront"/>
          <a:lightRig rig="flat" dir="t"/>
        </a:scene3d>
        <a:sp3d prstMaterial="dkEdge">
          <a:bevelT w="8200" h="38100"/>
        </a:sp3d>
      </dgm:spPr>
      <dgm:t>
        <a:bodyPr spcFirstLastPara="0" vert="horz" wrap="square" lIns="113792" tIns="113792" rIns="113792" bIns="113792" numCol="1" spcCol="1270" anchor="ctr" anchorCtr="0"/>
        <a:lstStyle/>
        <a:p>
          <a:pPr marL="0" lvl="0" indent="0" algn="ctr" defTabSz="711200">
            <a:lnSpc>
              <a:spcPct val="90000"/>
            </a:lnSpc>
            <a:spcBef>
              <a:spcPct val="0"/>
            </a:spcBef>
            <a:spcAft>
              <a:spcPct val="35000"/>
            </a:spcAft>
            <a:buNone/>
          </a:pPr>
          <a:r>
            <a:rPr lang="en-GB" sz="1600" kern="1200" dirty="0">
              <a:solidFill>
                <a:prstClr val="white"/>
              </a:solidFill>
              <a:latin typeface="Aptos" panose="020B0004020202020204" pitchFamily="34" charset="0"/>
              <a:ea typeface="+mn-ea"/>
              <a:cs typeface="+mn-cs"/>
            </a:rPr>
            <a:t>Diplomacy</a:t>
          </a:r>
          <a:endParaRPr lang="en-CH" sz="1600" kern="1200" dirty="0">
            <a:solidFill>
              <a:prstClr val="white"/>
            </a:solidFill>
            <a:latin typeface="Aptos" panose="020B0004020202020204" pitchFamily="34" charset="0"/>
            <a:ea typeface="+mn-ea"/>
            <a:cs typeface="+mn-cs"/>
          </a:endParaRPr>
        </a:p>
      </dgm:t>
    </dgm:pt>
    <dgm:pt modelId="{624EA086-0EDD-4AAA-A53A-20B788097991}" type="parTrans" cxnId="{B770C6E8-0C23-471E-9622-0837AB74C985}">
      <dgm:prSet/>
      <dgm:spPr/>
      <dgm:t>
        <a:bodyPr/>
        <a:lstStyle/>
        <a:p>
          <a:endParaRPr lang="en-CH"/>
        </a:p>
      </dgm:t>
    </dgm:pt>
    <dgm:pt modelId="{12D4006C-A453-4BFC-B2F7-B125ABC23AC9}" type="sibTrans" cxnId="{B770C6E8-0C23-471E-9622-0837AB74C985}">
      <dgm:prSet/>
      <dgm:spPr/>
      <dgm:t>
        <a:bodyPr/>
        <a:lstStyle/>
        <a:p>
          <a:endParaRPr lang="en-CH"/>
        </a:p>
      </dgm:t>
    </dgm:pt>
    <dgm:pt modelId="{1ABB5304-3BC3-427A-A924-BC17FC56D1DD}">
      <dgm:prSet phldrT="[Text]" custT="1"/>
      <dgm:spPr>
        <a:solidFill>
          <a:srgbClr val="02236F"/>
        </a:solidFill>
        <a:ln>
          <a:noFill/>
        </a:ln>
        <a:effectLst/>
        <a:scene3d>
          <a:camera prst="orthographicFront"/>
          <a:lightRig rig="flat" dir="t"/>
        </a:scene3d>
        <a:sp3d prstMaterial="dkEdge">
          <a:bevelT w="8200" h="38100"/>
        </a:sp3d>
      </dgm:spPr>
      <dgm:t>
        <a:bodyPr spcFirstLastPara="0" vert="horz" wrap="square" lIns="113792" tIns="113792" rIns="113792" bIns="113792" numCol="1" spcCol="1270" anchor="ctr" anchorCtr="0"/>
        <a:lstStyle/>
        <a:p>
          <a:pPr marL="0" lvl="0" indent="0" algn="ctr" defTabSz="711200">
            <a:lnSpc>
              <a:spcPct val="90000"/>
            </a:lnSpc>
            <a:spcBef>
              <a:spcPct val="0"/>
            </a:spcBef>
            <a:spcAft>
              <a:spcPct val="35000"/>
            </a:spcAft>
            <a:buNone/>
          </a:pPr>
          <a:r>
            <a:rPr lang="en-GB" sz="1600" kern="1200" dirty="0">
              <a:solidFill>
                <a:prstClr val="white"/>
              </a:solidFill>
              <a:latin typeface="Aptos" panose="020B0004020202020204" pitchFamily="34" charset="0"/>
              <a:ea typeface="+mn-ea"/>
              <a:cs typeface="+mn-cs"/>
            </a:rPr>
            <a:t>Citizen</a:t>
          </a:r>
          <a:endParaRPr lang="en-CH" sz="1600" kern="1200" dirty="0">
            <a:solidFill>
              <a:prstClr val="white"/>
            </a:solidFill>
            <a:latin typeface="Aptos" panose="020B0004020202020204" pitchFamily="34" charset="0"/>
            <a:ea typeface="+mn-ea"/>
            <a:cs typeface="+mn-cs"/>
          </a:endParaRPr>
        </a:p>
      </dgm:t>
    </dgm:pt>
    <dgm:pt modelId="{E0D39171-6CF9-402A-9C60-6878C55D4C19}" type="parTrans" cxnId="{7513B2A8-E5BC-41C8-994E-CFE23261843A}">
      <dgm:prSet/>
      <dgm:spPr/>
      <dgm:t>
        <a:bodyPr/>
        <a:lstStyle/>
        <a:p>
          <a:endParaRPr lang="en-CH"/>
        </a:p>
      </dgm:t>
    </dgm:pt>
    <dgm:pt modelId="{65F0F9BD-2C05-48C9-9039-1FDF37FA6700}" type="sibTrans" cxnId="{7513B2A8-E5BC-41C8-994E-CFE23261843A}">
      <dgm:prSet/>
      <dgm:spPr/>
      <dgm:t>
        <a:bodyPr/>
        <a:lstStyle/>
        <a:p>
          <a:endParaRPr lang="en-CH"/>
        </a:p>
      </dgm:t>
    </dgm:pt>
    <dgm:pt modelId="{861BCB98-C29A-48A1-92AE-95ECA07941CA}">
      <dgm:prSet phldrT="[Text]" phldr="1"/>
      <dgm:spPr/>
      <dgm:t>
        <a:bodyPr/>
        <a:lstStyle/>
        <a:p>
          <a:endParaRPr lang="en-CH"/>
        </a:p>
      </dgm:t>
    </dgm:pt>
    <dgm:pt modelId="{BC536955-C974-49F5-831E-A5D3EFF3EB5A}" type="parTrans" cxnId="{BBA72A4D-F7C2-476C-B720-51640007AB76}">
      <dgm:prSet/>
      <dgm:spPr/>
      <dgm:t>
        <a:bodyPr/>
        <a:lstStyle/>
        <a:p>
          <a:endParaRPr lang="en-CH"/>
        </a:p>
      </dgm:t>
    </dgm:pt>
    <dgm:pt modelId="{A14286EF-D89A-45E5-90C7-31CECCE30B67}" type="sibTrans" cxnId="{BBA72A4D-F7C2-476C-B720-51640007AB76}">
      <dgm:prSet/>
      <dgm:spPr/>
      <dgm:t>
        <a:bodyPr/>
        <a:lstStyle/>
        <a:p>
          <a:endParaRPr lang="en-CH"/>
        </a:p>
      </dgm:t>
    </dgm:pt>
    <dgm:pt modelId="{A6DF1B3A-101D-40BE-AF85-44B0413C130C}">
      <dgm:prSet phldrT="[Text]" custT="1"/>
      <dgm:spPr>
        <a:solidFill>
          <a:srgbClr val="02236F"/>
        </a:solidFill>
        <a:ln>
          <a:noFill/>
        </a:ln>
        <a:effectLst/>
        <a:scene3d>
          <a:camera prst="orthographicFront"/>
          <a:lightRig rig="flat" dir="t"/>
        </a:scene3d>
        <a:sp3d prstMaterial="dkEdge">
          <a:bevelT w="8200" h="38100"/>
        </a:sp3d>
      </dgm:spPr>
      <dgm:t>
        <a:bodyPr spcFirstLastPara="0" vert="horz" wrap="square" lIns="113792" tIns="113792" rIns="113792" bIns="113792" numCol="1" spcCol="1270" anchor="ctr" anchorCtr="0"/>
        <a:lstStyle/>
        <a:p>
          <a:pPr marL="0" lvl="0" indent="0" algn="ctr" defTabSz="711200">
            <a:lnSpc>
              <a:spcPct val="90000"/>
            </a:lnSpc>
            <a:spcBef>
              <a:spcPct val="0"/>
            </a:spcBef>
            <a:spcAft>
              <a:spcPct val="35000"/>
            </a:spcAft>
            <a:buNone/>
          </a:pPr>
          <a:r>
            <a:rPr lang="en-GB" sz="1600" kern="1200" dirty="0">
              <a:solidFill>
                <a:prstClr val="white"/>
              </a:solidFill>
              <a:latin typeface="Aptos" panose="020B0004020202020204" pitchFamily="34" charset="0"/>
              <a:ea typeface="+mn-ea"/>
              <a:cs typeface="+mn-cs"/>
            </a:rPr>
            <a:t>Impact</a:t>
          </a:r>
          <a:endParaRPr lang="en-CH" sz="1600" kern="1200" dirty="0">
            <a:solidFill>
              <a:prstClr val="white"/>
            </a:solidFill>
            <a:latin typeface="Aptos" panose="020B0004020202020204" pitchFamily="34" charset="0"/>
            <a:ea typeface="+mn-ea"/>
            <a:cs typeface="+mn-cs"/>
          </a:endParaRPr>
        </a:p>
      </dgm:t>
    </dgm:pt>
    <dgm:pt modelId="{135B02B9-6182-47FE-8BFD-BC5231255B91}" type="parTrans" cxnId="{8EE530E7-A07D-4743-BCB8-62E34DE458AB}">
      <dgm:prSet/>
      <dgm:spPr/>
      <dgm:t>
        <a:bodyPr/>
        <a:lstStyle/>
        <a:p>
          <a:endParaRPr lang="en-CH"/>
        </a:p>
      </dgm:t>
    </dgm:pt>
    <dgm:pt modelId="{58077948-B58A-42AC-88F6-3467C9A07ACD}" type="sibTrans" cxnId="{8EE530E7-A07D-4743-BCB8-62E34DE458AB}">
      <dgm:prSet/>
      <dgm:spPr/>
      <dgm:t>
        <a:bodyPr/>
        <a:lstStyle/>
        <a:p>
          <a:endParaRPr lang="en-CH"/>
        </a:p>
      </dgm:t>
    </dgm:pt>
    <dgm:pt modelId="{D3E05241-99EF-4526-A451-9670FA4DE6F4}">
      <dgm:prSet phldrT="[Text]" phldr="1"/>
      <dgm:spPr/>
      <dgm:t>
        <a:bodyPr/>
        <a:lstStyle/>
        <a:p>
          <a:endParaRPr lang="en-CH" dirty="0"/>
        </a:p>
      </dgm:t>
    </dgm:pt>
    <dgm:pt modelId="{8E7BC2D8-E478-4357-9135-2CA6D677113D}" type="parTrans" cxnId="{5BA55677-2BC6-4622-8C2C-D1ADB69373B5}">
      <dgm:prSet/>
      <dgm:spPr/>
      <dgm:t>
        <a:bodyPr/>
        <a:lstStyle/>
        <a:p>
          <a:endParaRPr lang="en-CH"/>
        </a:p>
      </dgm:t>
    </dgm:pt>
    <dgm:pt modelId="{69FBBDB3-D8E8-4F0F-BD8D-3A92E0AA7DD5}" type="sibTrans" cxnId="{5BA55677-2BC6-4622-8C2C-D1ADB69373B5}">
      <dgm:prSet/>
      <dgm:spPr/>
      <dgm:t>
        <a:bodyPr/>
        <a:lstStyle/>
        <a:p>
          <a:endParaRPr lang="en-CH"/>
        </a:p>
      </dgm:t>
    </dgm:pt>
    <dgm:pt modelId="{3705B7E0-AE8C-48B0-B8CC-7D9A747FE38F}">
      <dgm:prSet phldrT="[Text]"/>
      <dgm:spPr/>
      <dgm:t>
        <a:bodyPr/>
        <a:lstStyle/>
        <a:p>
          <a:r>
            <a:rPr lang="en-GB" dirty="0"/>
            <a:t>ICTP</a:t>
          </a:r>
          <a:endParaRPr lang="en-CH" dirty="0"/>
        </a:p>
      </dgm:t>
    </dgm:pt>
    <dgm:pt modelId="{6082188B-0CC0-4226-9F6B-EF862CE067A2}" type="parTrans" cxnId="{7EB8AC3F-81E1-4141-89C5-577F144070D0}">
      <dgm:prSet/>
      <dgm:spPr/>
      <dgm:t>
        <a:bodyPr/>
        <a:lstStyle/>
        <a:p>
          <a:endParaRPr lang="en-CH"/>
        </a:p>
      </dgm:t>
    </dgm:pt>
    <dgm:pt modelId="{1FB96EC5-0C6F-493F-A358-8DA53367589A}" type="sibTrans" cxnId="{7EB8AC3F-81E1-4141-89C5-577F144070D0}">
      <dgm:prSet/>
      <dgm:spPr/>
      <dgm:t>
        <a:bodyPr/>
        <a:lstStyle/>
        <a:p>
          <a:endParaRPr lang="en-CH"/>
        </a:p>
      </dgm:t>
    </dgm:pt>
    <dgm:pt modelId="{1F026626-7FBE-42E4-8ED7-C040AD6F0588}">
      <dgm:prSet phldrT="[Text]"/>
      <dgm:spPr/>
      <dgm:t>
        <a:bodyPr/>
        <a:lstStyle/>
        <a:p>
          <a:r>
            <a:rPr lang="en-GB" dirty="0"/>
            <a:t>University of Calgary</a:t>
          </a:r>
          <a:endParaRPr lang="en-CH" dirty="0"/>
        </a:p>
      </dgm:t>
    </dgm:pt>
    <dgm:pt modelId="{993D401E-E1D4-485F-9F60-B9E757F0B5B3}" type="sibTrans" cxnId="{2890A943-344D-4535-8804-593939F857B1}">
      <dgm:prSet/>
      <dgm:spPr/>
      <dgm:t>
        <a:bodyPr/>
        <a:lstStyle/>
        <a:p>
          <a:endParaRPr lang="en-CH"/>
        </a:p>
      </dgm:t>
    </dgm:pt>
    <dgm:pt modelId="{1765AAC4-A6DD-4734-89DC-ED6E168EEA9B}" type="parTrans" cxnId="{2890A943-344D-4535-8804-593939F857B1}">
      <dgm:prSet/>
      <dgm:spPr/>
      <dgm:t>
        <a:bodyPr/>
        <a:lstStyle/>
        <a:p>
          <a:endParaRPr lang="en-CH"/>
        </a:p>
      </dgm:t>
    </dgm:pt>
    <dgm:pt modelId="{46E21113-322A-401D-B27D-DE3E720F0D1B}">
      <dgm:prSet phldrT="[Text]"/>
      <dgm:spPr/>
      <dgm:t>
        <a:bodyPr/>
        <a:lstStyle/>
        <a:p>
          <a:r>
            <a:rPr lang="en-GB" dirty="0"/>
            <a:t>University of Geneva</a:t>
          </a:r>
          <a:endParaRPr lang="en-CH" dirty="0"/>
        </a:p>
      </dgm:t>
    </dgm:pt>
    <dgm:pt modelId="{FEADA2C5-394C-4243-927A-49483FABADF6}" type="parTrans" cxnId="{C4AE2062-298C-4DB7-9154-B394A9C80272}">
      <dgm:prSet/>
      <dgm:spPr/>
      <dgm:t>
        <a:bodyPr/>
        <a:lstStyle/>
        <a:p>
          <a:endParaRPr lang="en-CH"/>
        </a:p>
      </dgm:t>
    </dgm:pt>
    <dgm:pt modelId="{7A2950C8-AFF4-4856-8418-60BA4063C588}" type="sibTrans" cxnId="{C4AE2062-298C-4DB7-9154-B394A9C80272}">
      <dgm:prSet/>
      <dgm:spPr/>
      <dgm:t>
        <a:bodyPr/>
        <a:lstStyle/>
        <a:p>
          <a:endParaRPr lang="en-CH"/>
        </a:p>
      </dgm:t>
    </dgm:pt>
    <dgm:pt modelId="{1502588E-C569-4D2B-B75F-67199E107681}">
      <dgm:prSet phldrT="[Text]"/>
      <dgm:spPr/>
      <dgm:t>
        <a:bodyPr/>
        <a:lstStyle/>
        <a:p>
          <a:r>
            <a:rPr lang="en-GB">
              <a:latin typeface="Calibri Light" panose="020F0302020204030204"/>
            </a:rPr>
            <a:t>NYUAD</a:t>
          </a:r>
          <a:endParaRPr lang="en-CH"/>
        </a:p>
      </dgm:t>
    </dgm:pt>
    <dgm:pt modelId="{D682E106-0FC5-40CE-8E12-67EB377B3515}" type="parTrans" cxnId="{A80B63FF-B586-40BF-A4CF-00A436761E5E}">
      <dgm:prSet/>
      <dgm:spPr/>
      <dgm:t>
        <a:bodyPr/>
        <a:lstStyle/>
        <a:p>
          <a:endParaRPr lang="en-CH"/>
        </a:p>
      </dgm:t>
    </dgm:pt>
    <dgm:pt modelId="{0CB3EE61-33DE-40A7-A726-425D32F3DE1A}" type="sibTrans" cxnId="{A80B63FF-B586-40BF-A4CF-00A436761E5E}">
      <dgm:prSet/>
      <dgm:spPr/>
      <dgm:t>
        <a:bodyPr/>
        <a:lstStyle/>
        <a:p>
          <a:endParaRPr lang="en-CH"/>
        </a:p>
      </dgm:t>
    </dgm:pt>
    <dgm:pt modelId="{B5A5CBED-AA3E-4A9F-B09A-37B994CF5CDC}">
      <dgm:prSet phldrT="[Text]"/>
      <dgm:spPr/>
      <dgm:t>
        <a:bodyPr/>
        <a:lstStyle/>
        <a:p>
          <a:r>
            <a:rPr lang="en-GB" dirty="0"/>
            <a:t>NYU</a:t>
          </a:r>
          <a:endParaRPr lang="en-CH" dirty="0"/>
        </a:p>
      </dgm:t>
    </dgm:pt>
    <dgm:pt modelId="{F9B35653-7FE6-4D41-A8D9-0BC74809EAD4}" type="parTrans" cxnId="{54EFCA4A-D87F-481F-A607-E6CCC477BE5E}">
      <dgm:prSet/>
      <dgm:spPr/>
      <dgm:t>
        <a:bodyPr/>
        <a:lstStyle/>
        <a:p>
          <a:endParaRPr lang="en-CH"/>
        </a:p>
      </dgm:t>
    </dgm:pt>
    <dgm:pt modelId="{BEBE1D75-B67B-4F3C-957D-6FF1A20B82E5}" type="sibTrans" cxnId="{54EFCA4A-D87F-481F-A607-E6CCC477BE5E}">
      <dgm:prSet/>
      <dgm:spPr/>
      <dgm:t>
        <a:bodyPr/>
        <a:lstStyle/>
        <a:p>
          <a:endParaRPr lang="en-CH"/>
        </a:p>
      </dgm:t>
    </dgm:pt>
    <dgm:pt modelId="{ADF38F2B-A1A6-4182-84E7-496C3A667D73}">
      <dgm:prSet phldrT="[Text]"/>
      <dgm:spPr/>
      <dgm:t>
        <a:bodyPr/>
        <a:lstStyle/>
        <a:p>
          <a:r>
            <a:rPr lang="en-GB" dirty="0"/>
            <a:t>Individual Permanent Missions at the UN</a:t>
          </a:r>
          <a:endParaRPr lang="en-CH" dirty="0"/>
        </a:p>
      </dgm:t>
    </dgm:pt>
    <dgm:pt modelId="{82C1AC28-D598-4AF7-AFE4-6D301406689B}" type="sibTrans" cxnId="{B080E268-8D8F-4261-8B35-03D4A7885820}">
      <dgm:prSet/>
      <dgm:spPr/>
      <dgm:t>
        <a:bodyPr/>
        <a:lstStyle/>
        <a:p>
          <a:endParaRPr lang="en-CH"/>
        </a:p>
      </dgm:t>
    </dgm:pt>
    <dgm:pt modelId="{77A259E3-490B-4028-A2A9-82BDC0786961}" type="parTrans" cxnId="{B080E268-8D8F-4261-8B35-03D4A7885820}">
      <dgm:prSet/>
      <dgm:spPr/>
      <dgm:t>
        <a:bodyPr/>
        <a:lstStyle/>
        <a:p>
          <a:endParaRPr lang="en-CH"/>
        </a:p>
      </dgm:t>
    </dgm:pt>
    <dgm:pt modelId="{A76B214A-CE8D-4EDA-8B16-2C015A6D81B9}">
      <dgm:prSet phldrT="[Text]"/>
      <dgm:spPr/>
      <dgm:t>
        <a:bodyPr/>
        <a:lstStyle/>
        <a:p>
          <a:r>
            <a:rPr lang="en-GB" dirty="0"/>
            <a:t>UNESCO</a:t>
          </a:r>
          <a:endParaRPr lang="en-CH" dirty="0"/>
        </a:p>
      </dgm:t>
    </dgm:pt>
    <dgm:pt modelId="{8AB7C0AA-0DDE-46D7-A4FE-792A8B4E2287}" type="parTrans" cxnId="{C176E47B-EEE3-4E2B-A2B7-A4CA6545B20C}">
      <dgm:prSet/>
      <dgm:spPr/>
      <dgm:t>
        <a:bodyPr/>
        <a:lstStyle/>
        <a:p>
          <a:endParaRPr lang="en-CH"/>
        </a:p>
      </dgm:t>
    </dgm:pt>
    <dgm:pt modelId="{A30A67A1-B309-4B96-AAF7-A87FBFFCD72F}" type="sibTrans" cxnId="{C176E47B-EEE3-4E2B-A2B7-A4CA6545B20C}">
      <dgm:prSet/>
      <dgm:spPr/>
      <dgm:t>
        <a:bodyPr/>
        <a:lstStyle/>
        <a:p>
          <a:endParaRPr lang="en-CH"/>
        </a:p>
      </dgm:t>
    </dgm:pt>
    <dgm:pt modelId="{84410AD8-F580-4B3D-BBC7-6F38873C2B20}">
      <dgm:prSet phldrT="[Text]"/>
      <dgm:spPr/>
      <dgm:t>
        <a:bodyPr/>
        <a:lstStyle/>
        <a:p>
          <a:r>
            <a:rPr lang="en-GB" dirty="0"/>
            <a:t>CERN/QTI</a:t>
          </a:r>
          <a:endParaRPr lang="en-CH" dirty="0"/>
        </a:p>
      </dgm:t>
    </dgm:pt>
    <dgm:pt modelId="{9F254EE9-B635-47FD-941C-1EB8A48088B4}" type="parTrans" cxnId="{65352198-B131-4D7F-B04C-2EFFB568B7C5}">
      <dgm:prSet/>
      <dgm:spPr/>
      <dgm:t>
        <a:bodyPr/>
        <a:lstStyle/>
        <a:p>
          <a:endParaRPr lang="en-CH"/>
        </a:p>
      </dgm:t>
    </dgm:pt>
    <dgm:pt modelId="{5C0BDD97-02EA-4073-9A46-0ADA16A986E2}" type="sibTrans" cxnId="{65352198-B131-4D7F-B04C-2EFFB568B7C5}">
      <dgm:prSet/>
      <dgm:spPr/>
      <dgm:t>
        <a:bodyPr/>
        <a:lstStyle/>
        <a:p>
          <a:endParaRPr lang="en-CH"/>
        </a:p>
      </dgm:t>
    </dgm:pt>
    <dgm:pt modelId="{AEBAF7F5-D072-4BC1-87C2-253DD02C4C4D}">
      <dgm:prSet phldrT="[Text]"/>
      <dgm:spPr/>
      <dgm:t>
        <a:bodyPr/>
        <a:lstStyle/>
        <a:p>
          <a:r>
            <a:rPr lang="en-GB" dirty="0"/>
            <a:t>Quantum Delta</a:t>
          </a:r>
          <a:endParaRPr lang="en-CH" dirty="0"/>
        </a:p>
      </dgm:t>
    </dgm:pt>
    <dgm:pt modelId="{53D190AB-146B-40B9-A4F8-D347D2465DB8}" type="parTrans" cxnId="{01AE5BE9-A59A-4BB4-BC18-170CB1CEC158}">
      <dgm:prSet/>
      <dgm:spPr/>
      <dgm:t>
        <a:bodyPr/>
        <a:lstStyle/>
        <a:p>
          <a:endParaRPr lang="en-CH"/>
        </a:p>
      </dgm:t>
    </dgm:pt>
    <dgm:pt modelId="{E824E7EA-70C4-491E-A087-996FA87C5470}" type="sibTrans" cxnId="{01AE5BE9-A59A-4BB4-BC18-170CB1CEC158}">
      <dgm:prSet/>
      <dgm:spPr/>
      <dgm:t>
        <a:bodyPr/>
        <a:lstStyle/>
        <a:p>
          <a:endParaRPr lang="en-CH"/>
        </a:p>
      </dgm:t>
    </dgm:pt>
    <dgm:pt modelId="{37DC6DA2-FC3E-47D0-A82D-B2C69BBD6FDC}" type="pres">
      <dgm:prSet presAssocID="{8CEB1BA4-AA53-42C8-96FA-E7BA362C099D}" presName="cycleMatrixDiagram" presStyleCnt="0">
        <dgm:presLayoutVars>
          <dgm:chMax val="1"/>
          <dgm:dir/>
          <dgm:animLvl val="lvl"/>
          <dgm:resizeHandles val="exact"/>
        </dgm:presLayoutVars>
      </dgm:prSet>
      <dgm:spPr/>
    </dgm:pt>
    <dgm:pt modelId="{141E03ED-6833-4C04-817A-C6B8B47320AE}" type="pres">
      <dgm:prSet presAssocID="{8CEB1BA4-AA53-42C8-96FA-E7BA362C099D}" presName="children" presStyleCnt="0"/>
      <dgm:spPr/>
    </dgm:pt>
    <dgm:pt modelId="{1701FBB6-00A6-4583-B1C8-02C9D61E6FA5}" type="pres">
      <dgm:prSet presAssocID="{8CEB1BA4-AA53-42C8-96FA-E7BA362C099D}" presName="child1group" presStyleCnt="0"/>
      <dgm:spPr/>
    </dgm:pt>
    <dgm:pt modelId="{CA0057EF-D8C2-4032-B609-E06734773736}" type="pres">
      <dgm:prSet presAssocID="{8CEB1BA4-AA53-42C8-96FA-E7BA362C099D}" presName="child1" presStyleLbl="bgAcc1" presStyleIdx="0" presStyleCnt="4"/>
      <dgm:spPr/>
    </dgm:pt>
    <dgm:pt modelId="{F57802EF-D472-48A2-BC3C-74C9E737B153}" type="pres">
      <dgm:prSet presAssocID="{8CEB1BA4-AA53-42C8-96FA-E7BA362C099D}" presName="child1Text" presStyleLbl="bgAcc1" presStyleIdx="0" presStyleCnt="4">
        <dgm:presLayoutVars>
          <dgm:bulletEnabled val="1"/>
        </dgm:presLayoutVars>
      </dgm:prSet>
      <dgm:spPr/>
    </dgm:pt>
    <dgm:pt modelId="{134ED655-31BC-4DD7-AF4A-113BC1140B58}" type="pres">
      <dgm:prSet presAssocID="{8CEB1BA4-AA53-42C8-96FA-E7BA362C099D}" presName="child2group" presStyleCnt="0"/>
      <dgm:spPr/>
    </dgm:pt>
    <dgm:pt modelId="{4E549BDA-BFDA-4CFF-956A-5FD14BA48320}" type="pres">
      <dgm:prSet presAssocID="{8CEB1BA4-AA53-42C8-96FA-E7BA362C099D}" presName="child2" presStyleLbl="bgAcc1" presStyleIdx="1" presStyleCnt="4"/>
      <dgm:spPr/>
    </dgm:pt>
    <dgm:pt modelId="{780582F7-6855-41B0-9631-A18947704551}" type="pres">
      <dgm:prSet presAssocID="{8CEB1BA4-AA53-42C8-96FA-E7BA362C099D}" presName="child2Text" presStyleLbl="bgAcc1" presStyleIdx="1" presStyleCnt="4">
        <dgm:presLayoutVars>
          <dgm:bulletEnabled val="1"/>
        </dgm:presLayoutVars>
      </dgm:prSet>
      <dgm:spPr/>
    </dgm:pt>
    <dgm:pt modelId="{E36E012D-9DAA-4330-A8C8-6C888414ABA7}" type="pres">
      <dgm:prSet presAssocID="{8CEB1BA4-AA53-42C8-96FA-E7BA362C099D}" presName="child3group" presStyleCnt="0"/>
      <dgm:spPr/>
    </dgm:pt>
    <dgm:pt modelId="{7FA32E65-103D-42DD-B252-8FB0120599D5}" type="pres">
      <dgm:prSet presAssocID="{8CEB1BA4-AA53-42C8-96FA-E7BA362C099D}" presName="child3" presStyleLbl="bgAcc1" presStyleIdx="2" presStyleCnt="4" custLinFactNeighborX="44122"/>
      <dgm:spPr/>
    </dgm:pt>
    <dgm:pt modelId="{522BB07A-75F5-4C1D-AC2A-BF813F1B0A0D}" type="pres">
      <dgm:prSet presAssocID="{8CEB1BA4-AA53-42C8-96FA-E7BA362C099D}" presName="child3Text" presStyleLbl="bgAcc1" presStyleIdx="2" presStyleCnt="4">
        <dgm:presLayoutVars>
          <dgm:bulletEnabled val="1"/>
        </dgm:presLayoutVars>
      </dgm:prSet>
      <dgm:spPr/>
    </dgm:pt>
    <dgm:pt modelId="{0C452D69-92C5-4AAF-800C-773B76D3DC4C}" type="pres">
      <dgm:prSet presAssocID="{8CEB1BA4-AA53-42C8-96FA-E7BA362C099D}" presName="child4group" presStyleCnt="0"/>
      <dgm:spPr/>
    </dgm:pt>
    <dgm:pt modelId="{7E77E30C-2815-420F-9BD7-312A5C784CC5}" type="pres">
      <dgm:prSet presAssocID="{8CEB1BA4-AA53-42C8-96FA-E7BA362C099D}" presName="child4" presStyleLbl="bgAcc1" presStyleIdx="3" presStyleCnt="4"/>
      <dgm:spPr/>
    </dgm:pt>
    <dgm:pt modelId="{96090A16-1DB5-4ED6-AF2D-C4826A3D9295}" type="pres">
      <dgm:prSet presAssocID="{8CEB1BA4-AA53-42C8-96FA-E7BA362C099D}" presName="child4Text" presStyleLbl="bgAcc1" presStyleIdx="3" presStyleCnt="4">
        <dgm:presLayoutVars>
          <dgm:bulletEnabled val="1"/>
        </dgm:presLayoutVars>
      </dgm:prSet>
      <dgm:spPr/>
    </dgm:pt>
    <dgm:pt modelId="{065F67BD-25EE-4765-BD55-CA26EF4E863B}" type="pres">
      <dgm:prSet presAssocID="{8CEB1BA4-AA53-42C8-96FA-E7BA362C099D}" presName="childPlaceholder" presStyleCnt="0"/>
      <dgm:spPr/>
    </dgm:pt>
    <dgm:pt modelId="{402CCF60-B7B8-4BB6-996E-2E3EA6806B27}" type="pres">
      <dgm:prSet presAssocID="{8CEB1BA4-AA53-42C8-96FA-E7BA362C099D}" presName="circle" presStyleCnt="0"/>
      <dgm:spPr/>
    </dgm:pt>
    <dgm:pt modelId="{878792EB-A9A0-4504-83B1-C13292A4D122}" type="pres">
      <dgm:prSet presAssocID="{8CEB1BA4-AA53-42C8-96FA-E7BA362C099D}" presName="quadrant1" presStyleLbl="node1" presStyleIdx="0" presStyleCnt="4">
        <dgm:presLayoutVars>
          <dgm:chMax val="1"/>
          <dgm:bulletEnabled val="1"/>
        </dgm:presLayoutVars>
      </dgm:prSet>
      <dgm:spPr>
        <a:xfrm>
          <a:off x="1663530" y="308864"/>
          <a:ext cx="2346282" cy="2346282"/>
        </a:xfrm>
        <a:prstGeom prst="pieWedge">
          <a:avLst/>
        </a:prstGeom>
      </dgm:spPr>
    </dgm:pt>
    <dgm:pt modelId="{28EBF7C2-23BA-473C-8243-71D9639671D7}" type="pres">
      <dgm:prSet presAssocID="{8CEB1BA4-AA53-42C8-96FA-E7BA362C099D}" presName="quadrant2" presStyleLbl="node1" presStyleIdx="1" presStyleCnt="4">
        <dgm:presLayoutVars>
          <dgm:chMax val="1"/>
          <dgm:bulletEnabled val="1"/>
        </dgm:presLayoutVars>
      </dgm:prSet>
      <dgm:spPr>
        <a:xfrm rot="5400000">
          <a:off x="4118186" y="308864"/>
          <a:ext cx="2346282" cy="2346282"/>
        </a:xfrm>
        <a:prstGeom prst="pieWedge">
          <a:avLst/>
        </a:prstGeom>
      </dgm:spPr>
    </dgm:pt>
    <dgm:pt modelId="{75AE9BFC-310C-47C0-B083-DF5C267D4ECA}" type="pres">
      <dgm:prSet presAssocID="{8CEB1BA4-AA53-42C8-96FA-E7BA362C099D}" presName="quadrant3" presStyleLbl="node1" presStyleIdx="2" presStyleCnt="4">
        <dgm:presLayoutVars>
          <dgm:chMax val="1"/>
          <dgm:bulletEnabled val="1"/>
        </dgm:presLayoutVars>
      </dgm:prSet>
      <dgm:spPr>
        <a:xfrm rot="10800000">
          <a:off x="4118186" y="2763520"/>
          <a:ext cx="2346282" cy="2346282"/>
        </a:xfrm>
        <a:prstGeom prst="pieWedge">
          <a:avLst/>
        </a:prstGeom>
      </dgm:spPr>
    </dgm:pt>
    <dgm:pt modelId="{267ED3F1-74C6-4B9A-A6EA-FEB1A08DCE4C}" type="pres">
      <dgm:prSet presAssocID="{8CEB1BA4-AA53-42C8-96FA-E7BA362C099D}" presName="quadrant4" presStyleLbl="node1" presStyleIdx="3" presStyleCnt="4">
        <dgm:presLayoutVars>
          <dgm:chMax val="1"/>
          <dgm:bulletEnabled val="1"/>
        </dgm:presLayoutVars>
      </dgm:prSet>
      <dgm:spPr>
        <a:xfrm rot="16200000">
          <a:off x="1663530" y="2763520"/>
          <a:ext cx="2346282" cy="2346282"/>
        </a:xfrm>
        <a:prstGeom prst="pieWedge">
          <a:avLst/>
        </a:prstGeom>
      </dgm:spPr>
    </dgm:pt>
    <dgm:pt modelId="{B7DDD3ED-AAA6-40FC-AC81-596D5C720D04}" type="pres">
      <dgm:prSet presAssocID="{8CEB1BA4-AA53-42C8-96FA-E7BA362C099D}" presName="quadrantPlaceholder" presStyleCnt="0"/>
      <dgm:spPr/>
    </dgm:pt>
    <dgm:pt modelId="{848302F9-F1D9-4AD5-B5B2-FD51326DDE88}" type="pres">
      <dgm:prSet presAssocID="{8CEB1BA4-AA53-42C8-96FA-E7BA362C099D}" presName="center1" presStyleLbl="fgShp" presStyleIdx="0" presStyleCnt="2"/>
      <dgm:spPr/>
    </dgm:pt>
    <dgm:pt modelId="{560D99BC-73B7-46EC-8075-3B3B15CDFBF9}" type="pres">
      <dgm:prSet presAssocID="{8CEB1BA4-AA53-42C8-96FA-E7BA362C099D}" presName="center2" presStyleLbl="fgShp" presStyleIdx="1" presStyleCnt="2"/>
      <dgm:spPr/>
    </dgm:pt>
  </dgm:ptLst>
  <dgm:cxnLst>
    <dgm:cxn modelId="{1E6BD813-77E4-42AB-830B-ACF5FFB1E1E9}" type="presOf" srcId="{1F026626-7FBE-42E4-8ED7-C040AD6F0588}" destId="{CA0057EF-D8C2-4032-B609-E06734773736}" srcOrd="0" destOrd="4" presId="urn:microsoft.com/office/officeart/2005/8/layout/cycle4"/>
    <dgm:cxn modelId="{64C55B1A-B354-4092-88E7-C29C6C5E2872}" type="presOf" srcId="{3705B7E0-AE8C-48B0-B8CC-7D9A747FE38F}" destId="{CA0057EF-D8C2-4032-B609-E06734773736}" srcOrd="0" destOrd="1" presId="urn:microsoft.com/office/officeart/2005/8/layout/cycle4"/>
    <dgm:cxn modelId="{AE82981D-B361-4D8F-944C-3520558DBD4B}" srcId="{1170B673-B789-4ADA-A48D-4918664D6765}" destId="{447648E6-53C5-469D-B18A-43B1A1947C18}" srcOrd="0" destOrd="0" parTransId="{24D65CEF-2D30-496E-BA54-0A779B550DB9}" sibTransId="{6C763E71-CE5C-433E-98A9-DA15988EA4B4}"/>
    <dgm:cxn modelId="{FC7B7B1F-356A-42A2-B6A2-2FEE70C88C9F}" type="presOf" srcId="{AEBAF7F5-D072-4BC1-87C2-253DD02C4C4D}" destId="{4E549BDA-BFDA-4CFF-956A-5FD14BA48320}" srcOrd="0" destOrd="2" presId="urn:microsoft.com/office/officeart/2005/8/layout/cycle4"/>
    <dgm:cxn modelId="{5D583127-1C63-4D48-B16B-A7C54B503FB3}" type="presOf" srcId="{3705B7E0-AE8C-48B0-B8CC-7D9A747FE38F}" destId="{F57802EF-D472-48A2-BC3C-74C9E737B153}" srcOrd="1" destOrd="1" presId="urn:microsoft.com/office/officeart/2005/8/layout/cycle4"/>
    <dgm:cxn modelId="{EDEE8C29-E8C5-4FC5-8A6E-DF9C0C8EA1B5}" type="presOf" srcId="{84410AD8-F580-4B3D-BBC7-6F38873C2B20}" destId="{780582F7-6855-41B0-9631-A18947704551}" srcOrd="1" destOrd="3" presId="urn:microsoft.com/office/officeart/2005/8/layout/cycle4"/>
    <dgm:cxn modelId="{EDFBC836-D977-4BE8-99F7-2FCF41B24ABE}" type="presOf" srcId="{AEBAF7F5-D072-4BC1-87C2-253DD02C4C4D}" destId="{780582F7-6855-41B0-9631-A18947704551}" srcOrd="1" destOrd="2" presId="urn:microsoft.com/office/officeart/2005/8/layout/cycle4"/>
    <dgm:cxn modelId="{7EB8AC3F-81E1-4141-89C5-577F144070D0}" srcId="{1170B673-B789-4ADA-A48D-4918664D6765}" destId="{3705B7E0-AE8C-48B0-B8CC-7D9A747FE38F}" srcOrd="1" destOrd="0" parTransId="{6082188B-0CC0-4226-9F6B-EF862CE067A2}" sibTransId="{1FB96EC5-0C6F-493F-A358-8DA53367589A}"/>
    <dgm:cxn modelId="{88110F5E-1D91-453D-B05D-44D8DAFD622E}" type="presOf" srcId="{1502588E-C569-4D2B-B75F-67199E107681}" destId="{CA0057EF-D8C2-4032-B609-E06734773736}" srcOrd="0" destOrd="2" presId="urn:microsoft.com/office/officeart/2005/8/layout/cycle4"/>
    <dgm:cxn modelId="{B4F56D60-F590-4FD5-AD53-BC9A4DD0EB0C}" type="presOf" srcId="{D3E05241-99EF-4526-A451-9670FA4DE6F4}" destId="{7E77E30C-2815-420F-9BD7-312A5C784CC5}" srcOrd="0" destOrd="0" presId="urn:microsoft.com/office/officeart/2005/8/layout/cycle4"/>
    <dgm:cxn modelId="{C4AE2062-298C-4DB7-9154-B394A9C80272}" srcId="{1170B673-B789-4ADA-A48D-4918664D6765}" destId="{46E21113-322A-401D-B27D-DE3E720F0D1B}" srcOrd="5" destOrd="0" parTransId="{FEADA2C5-394C-4243-927A-49483FABADF6}" sibTransId="{7A2950C8-AFF4-4856-8418-60BA4063C588}"/>
    <dgm:cxn modelId="{12DB0643-774C-4E1F-8F92-26D21D191001}" type="presOf" srcId="{D3E05241-99EF-4526-A451-9670FA4DE6F4}" destId="{96090A16-1DB5-4ED6-AF2D-C4826A3D9295}" srcOrd="1" destOrd="0" presId="urn:microsoft.com/office/officeart/2005/8/layout/cycle4"/>
    <dgm:cxn modelId="{2890A943-344D-4535-8804-593939F857B1}" srcId="{1170B673-B789-4ADA-A48D-4918664D6765}" destId="{1F026626-7FBE-42E4-8ED7-C040AD6F0588}" srcOrd="4" destOrd="0" parTransId="{1765AAC4-A6DD-4734-89DC-ED6E168EEA9B}" sibTransId="{993D401E-E1D4-485F-9F60-B9E757F0B5B3}"/>
    <dgm:cxn modelId="{B080E268-8D8F-4261-8B35-03D4A7885820}" srcId="{807F072D-4D42-485B-A1FD-515157C9ACA5}" destId="{ADF38F2B-A1A6-4182-84E7-496C3A667D73}" srcOrd="0" destOrd="0" parTransId="{77A259E3-490B-4028-A2A9-82BDC0786961}" sibTransId="{82C1AC28-D598-4AF7-AFE4-6D301406689B}"/>
    <dgm:cxn modelId="{54EFCA4A-D87F-481F-A607-E6CCC477BE5E}" srcId="{1170B673-B789-4ADA-A48D-4918664D6765}" destId="{B5A5CBED-AA3E-4A9F-B09A-37B994CF5CDC}" srcOrd="3" destOrd="0" parTransId="{F9B35653-7FE6-4D41-A8D9-0BC74809EAD4}" sibTransId="{BEBE1D75-B67B-4F3C-957D-6FF1A20B82E5}"/>
    <dgm:cxn modelId="{2B3C0D4B-E3A7-4897-8AD3-E46A0402DAE2}" srcId="{8CEB1BA4-AA53-42C8-96FA-E7BA362C099D}" destId="{1170B673-B789-4ADA-A48D-4918664D6765}" srcOrd="0" destOrd="0" parTransId="{B404D996-1899-4416-B8AD-B0E4276D06CF}" sibTransId="{18F2A1FE-9F86-40FE-A418-819BBF04D870}"/>
    <dgm:cxn modelId="{BBA72A4D-F7C2-476C-B720-51640007AB76}" srcId="{1ABB5304-3BC3-427A-A924-BC17FC56D1DD}" destId="{861BCB98-C29A-48A1-92AE-95ECA07941CA}" srcOrd="0" destOrd="0" parTransId="{BC536955-C974-49F5-831E-A5D3EFF3EB5A}" sibTransId="{A14286EF-D89A-45E5-90C7-31CECCE30B67}"/>
    <dgm:cxn modelId="{3D459A76-2868-4351-BB97-D9B7A8903649}" type="presOf" srcId="{A6DF1B3A-101D-40BE-AF85-44B0413C130C}" destId="{267ED3F1-74C6-4B9A-A6EA-FEB1A08DCE4C}" srcOrd="0" destOrd="0" presId="urn:microsoft.com/office/officeart/2005/8/layout/cycle4"/>
    <dgm:cxn modelId="{5BA55677-2BC6-4622-8C2C-D1ADB69373B5}" srcId="{A6DF1B3A-101D-40BE-AF85-44B0413C130C}" destId="{D3E05241-99EF-4526-A451-9670FA4DE6F4}" srcOrd="0" destOrd="0" parTransId="{8E7BC2D8-E478-4357-9135-2CA6D677113D}" sibTransId="{69FBBDB3-D8E8-4F0F-BD8D-3A92E0AA7DD5}"/>
    <dgm:cxn modelId="{47321678-C7D1-4ED9-8F8B-F390D51CB917}" type="presOf" srcId="{447648E6-53C5-469D-B18A-43B1A1947C18}" destId="{F57802EF-D472-48A2-BC3C-74C9E737B153}" srcOrd="1" destOrd="0" presId="urn:microsoft.com/office/officeart/2005/8/layout/cycle4"/>
    <dgm:cxn modelId="{B712287B-D55E-480C-9977-B67443F72BC4}" type="presOf" srcId="{ADF38F2B-A1A6-4182-84E7-496C3A667D73}" destId="{4E549BDA-BFDA-4CFF-956A-5FD14BA48320}" srcOrd="0" destOrd="0" presId="urn:microsoft.com/office/officeart/2005/8/layout/cycle4"/>
    <dgm:cxn modelId="{C176E47B-EEE3-4E2B-A2B7-A4CA6545B20C}" srcId="{807F072D-4D42-485B-A1FD-515157C9ACA5}" destId="{A76B214A-CE8D-4EDA-8B16-2C015A6D81B9}" srcOrd="1" destOrd="0" parTransId="{8AB7C0AA-0DDE-46D7-A4FE-792A8B4E2287}" sibTransId="{A30A67A1-B309-4B96-AAF7-A87FBFFCD72F}"/>
    <dgm:cxn modelId="{A1257582-D0A3-4AB8-BE34-25051731B72C}" type="presOf" srcId="{1F026626-7FBE-42E4-8ED7-C040AD6F0588}" destId="{F57802EF-D472-48A2-BC3C-74C9E737B153}" srcOrd="1" destOrd="4" presId="urn:microsoft.com/office/officeart/2005/8/layout/cycle4"/>
    <dgm:cxn modelId="{D677588A-FD2F-44C7-85FC-3201D3571C58}" type="presOf" srcId="{861BCB98-C29A-48A1-92AE-95ECA07941CA}" destId="{522BB07A-75F5-4C1D-AC2A-BF813F1B0A0D}" srcOrd="1" destOrd="0" presId="urn:microsoft.com/office/officeart/2005/8/layout/cycle4"/>
    <dgm:cxn modelId="{EDEA3594-B612-452A-BE8C-54163AE021FE}" type="presOf" srcId="{B5A5CBED-AA3E-4A9F-B09A-37B994CF5CDC}" destId="{CA0057EF-D8C2-4032-B609-E06734773736}" srcOrd="0" destOrd="3" presId="urn:microsoft.com/office/officeart/2005/8/layout/cycle4"/>
    <dgm:cxn modelId="{65352198-B131-4D7F-B04C-2EFFB568B7C5}" srcId="{807F072D-4D42-485B-A1FD-515157C9ACA5}" destId="{84410AD8-F580-4B3D-BBC7-6F38873C2B20}" srcOrd="3" destOrd="0" parTransId="{9F254EE9-B635-47FD-941C-1EB8A48088B4}" sibTransId="{5C0BDD97-02EA-4073-9A46-0ADA16A986E2}"/>
    <dgm:cxn modelId="{7C7F2F98-AEFC-4B83-9234-E1E14DE1FC79}" type="presOf" srcId="{ADF38F2B-A1A6-4182-84E7-496C3A667D73}" destId="{780582F7-6855-41B0-9631-A18947704551}" srcOrd="1" destOrd="0" presId="urn:microsoft.com/office/officeart/2005/8/layout/cycle4"/>
    <dgm:cxn modelId="{75599D9E-124A-48C5-8EB3-25D021B5D768}" type="presOf" srcId="{1502588E-C569-4D2B-B75F-67199E107681}" destId="{F57802EF-D472-48A2-BC3C-74C9E737B153}" srcOrd="1" destOrd="2" presId="urn:microsoft.com/office/officeart/2005/8/layout/cycle4"/>
    <dgm:cxn modelId="{43D650A4-C392-4610-9E4F-B1BE3C4C64FD}" type="presOf" srcId="{46E21113-322A-401D-B27D-DE3E720F0D1B}" destId="{F57802EF-D472-48A2-BC3C-74C9E737B153}" srcOrd="1" destOrd="5" presId="urn:microsoft.com/office/officeart/2005/8/layout/cycle4"/>
    <dgm:cxn modelId="{7513B2A8-E5BC-41C8-994E-CFE23261843A}" srcId="{8CEB1BA4-AA53-42C8-96FA-E7BA362C099D}" destId="{1ABB5304-3BC3-427A-A924-BC17FC56D1DD}" srcOrd="2" destOrd="0" parTransId="{E0D39171-6CF9-402A-9C60-6878C55D4C19}" sibTransId="{65F0F9BD-2C05-48C9-9039-1FDF37FA6700}"/>
    <dgm:cxn modelId="{C28FAFAB-487B-4AE1-B152-148404908078}" type="presOf" srcId="{A76B214A-CE8D-4EDA-8B16-2C015A6D81B9}" destId="{780582F7-6855-41B0-9631-A18947704551}" srcOrd="1" destOrd="1" presId="urn:microsoft.com/office/officeart/2005/8/layout/cycle4"/>
    <dgm:cxn modelId="{4AED58BC-FE7B-423E-956F-D27996B1DBBC}" type="presOf" srcId="{1170B673-B789-4ADA-A48D-4918664D6765}" destId="{878792EB-A9A0-4504-83B1-C13292A4D122}" srcOrd="0" destOrd="0" presId="urn:microsoft.com/office/officeart/2005/8/layout/cycle4"/>
    <dgm:cxn modelId="{114DD8C0-47D3-49BF-BB0C-D56287508435}" type="presOf" srcId="{84410AD8-F580-4B3D-BBC7-6F38873C2B20}" destId="{4E549BDA-BFDA-4CFF-956A-5FD14BA48320}" srcOrd="0" destOrd="3" presId="urn:microsoft.com/office/officeart/2005/8/layout/cycle4"/>
    <dgm:cxn modelId="{7E779CC7-BFCB-4A68-A65F-70D2742FC407}" type="presOf" srcId="{1ABB5304-3BC3-427A-A924-BC17FC56D1DD}" destId="{75AE9BFC-310C-47C0-B083-DF5C267D4ECA}" srcOrd="0" destOrd="0" presId="urn:microsoft.com/office/officeart/2005/8/layout/cycle4"/>
    <dgm:cxn modelId="{E4AC5ECB-1DDF-47CA-AF96-0A7CD1997ED2}" type="presOf" srcId="{B5A5CBED-AA3E-4A9F-B09A-37B994CF5CDC}" destId="{F57802EF-D472-48A2-BC3C-74C9E737B153}" srcOrd="1" destOrd="3" presId="urn:microsoft.com/office/officeart/2005/8/layout/cycle4"/>
    <dgm:cxn modelId="{3E137ECC-39BC-469C-AAAA-39A90A56728C}" type="presOf" srcId="{861BCB98-C29A-48A1-92AE-95ECA07941CA}" destId="{7FA32E65-103D-42DD-B252-8FB0120599D5}" srcOrd="0" destOrd="0" presId="urn:microsoft.com/office/officeart/2005/8/layout/cycle4"/>
    <dgm:cxn modelId="{164655D8-176A-4C29-A766-C2905668E6D1}" type="presOf" srcId="{A76B214A-CE8D-4EDA-8B16-2C015A6D81B9}" destId="{4E549BDA-BFDA-4CFF-956A-5FD14BA48320}" srcOrd="0" destOrd="1" presId="urn:microsoft.com/office/officeart/2005/8/layout/cycle4"/>
    <dgm:cxn modelId="{FF7A27E3-5741-4055-A642-AB66AB73C3D0}" type="presOf" srcId="{447648E6-53C5-469D-B18A-43B1A1947C18}" destId="{CA0057EF-D8C2-4032-B609-E06734773736}" srcOrd="0" destOrd="0" presId="urn:microsoft.com/office/officeart/2005/8/layout/cycle4"/>
    <dgm:cxn modelId="{DF3EC5E3-7748-4B11-9D38-F6A2BF23D05F}" type="presOf" srcId="{46E21113-322A-401D-B27D-DE3E720F0D1B}" destId="{CA0057EF-D8C2-4032-B609-E06734773736}" srcOrd="0" destOrd="5" presId="urn:microsoft.com/office/officeart/2005/8/layout/cycle4"/>
    <dgm:cxn modelId="{B1F9F1E6-4658-4A3E-9224-D5CFBC1B81AA}" type="presOf" srcId="{807F072D-4D42-485B-A1FD-515157C9ACA5}" destId="{28EBF7C2-23BA-473C-8243-71D9639671D7}" srcOrd="0" destOrd="0" presId="urn:microsoft.com/office/officeart/2005/8/layout/cycle4"/>
    <dgm:cxn modelId="{8EE530E7-A07D-4743-BCB8-62E34DE458AB}" srcId="{8CEB1BA4-AA53-42C8-96FA-E7BA362C099D}" destId="{A6DF1B3A-101D-40BE-AF85-44B0413C130C}" srcOrd="3" destOrd="0" parTransId="{135B02B9-6182-47FE-8BFD-BC5231255B91}" sibTransId="{58077948-B58A-42AC-88F6-3467C9A07ACD}"/>
    <dgm:cxn modelId="{B770C6E8-0C23-471E-9622-0837AB74C985}" srcId="{8CEB1BA4-AA53-42C8-96FA-E7BA362C099D}" destId="{807F072D-4D42-485B-A1FD-515157C9ACA5}" srcOrd="1" destOrd="0" parTransId="{624EA086-0EDD-4AAA-A53A-20B788097991}" sibTransId="{12D4006C-A453-4BFC-B2F7-B125ABC23AC9}"/>
    <dgm:cxn modelId="{01AE5BE9-A59A-4BB4-BC18-170CB1CEC158}" srcId="{807F072D-4D42-485B-A1FD-515157C9ACA5}" destId="{AEBAF7F5-D072-4BC1-87C2-253DD02C4C4D}" srcOrd="2" destOrd="0" parTransId="{53D190AB-146B-40B9-A4F8-D347D2465DB8}" sibTransId="{E824E7EA-70C4-491E-A087-996FA87C5470}"/>
    <dgm:cxn modelId="{0F4C13FA-2F01-412E-9536-E390C434720D}" type="presOf" srcId="{8CEB1BA4-AA53-42C8-96FA-E7BA362C099D}" destId="{37DC6DA2-FC3E-47D0-A82D-B2C69BBD6FDC}" srcOrd="0" destOrd="0" presId="urn:microsoft.com/office/officeart/2005/8/layout/cycle4"/>
    <dgm:cxn modelId="{A80B63FF-B586-40BF-A4CF-00A436761E5E}" srcId="{1170B673-B789-4ADA-A48D-4918664D6765}" destId="{1502588E-C569-4D2B-B75F-67199E107681}" srcOrd="2" destOrd="0" parTransId="{D682E106-0FC5-40CE-8E12-67EB377B3515}" sibTransId="{0CB3EE61-33DE-40A7-A726-425D32F3DE1A}"/>
    <dgm:cxn modelId="{60264520-FAAC-4281-9D00-1BFF8DF9336A}" type="presParOf" srcId="{37DC6DA2-FC3E-47D0-A82D-B2C69BBD6FDC}" destId="{141E03ED-6833-4C04-817A-C6B8B47320AE}" srcOrd="0" destOrd="0" presId="urn:microsoft.com/office/officeart/2005/8/layout/cycle4"/>
    <dgm:cxn modelId="{4BBB6F52-1C66-49B6-B8A9-0FBDA71B5964}" type="presParOf" srcId="{141E03ED-6833-4C04-817A-C6B8B47320AE}" destId="{1701FBB6-00A6-4583-B1C8-02C9D61E6FA5}" srcOrd="0" destOrd="0" presId="urn:microsoft.com/office/officeart/2005/8/layout/cycle4"/>
    <dgm:cxn modelId="{4B81682D-B54A-4AE7-99BA-1C1BBA53AE1E}" type="presParOf" srcId="{1701FBB6-00A6-4583-B1C8-02C9D61E6FA5}" destId="{CA0057EF-D8C2-4032-B609-E06734773736}" srcOrd="0" destOrd="0" presId="urn:microsoft.com/office/officeart/2005/8/layout/cycle4"/>
    <dgm:cxn modelId="{8301316D-1A9C-4690-9787-AE9A4CBAB0E3}" type="presParOf" srcId="{1701FBB6-00A6-4583-B1C8-02C9D61E6FA5}" destId="{F57802EF-D472-48A2-BC3C-74C9E737B153}" srcOrd="1" destOrd="0" presId="urn:microsoft.com/office/officeart/2005/8/layout/cycle4"/>
    <dgm:cxn modelId="{0A87EA01-0467-4A79-B17C-82ED88A267E0}" type="presParOf" srcId="{141E03ED-6833-4C04-817A-C6B8B47320AE}" destId="{134ED655-31BC-4DD7-AF4A-113BC1140B58}" srcOrd="1" destOrd="0" presId="urn:microsoft.com/office/officeart/2005/8/layout/cycle4"/>
    <dgm:cxn modelId="{67D8534D-800C-40A6-9F4F-416148BD6092}" type="presParOf" srcId="{134ED655-31BC-4DD7-AF4A-113BC1140B58}" destId="{4E549BDA-BFDA-4CFF-956A-5FD14BA48320}" srcOrd="0" destOrd="0" presId="urn:microsoft.com/office/officeart/2005/8/layout/cycle4"/>
    <dgm:cxn modelId="{73E3E625-0BC3-46B0-B019-D300EE554325}" type="presParOf" srcId="{134ED655-31BC-4DD7-AF4A-113BC1140B58}" destId="{780582F7-6855-41B0-9631-A18947704551}" srcOrd="1" destOrd="0" presId="urn:microsoft.com/office/officeart/2005/8/layout/cycle4"/>
    <dgm:cxn modelId="{49A36BB7-0007-4554-B6A1-57F593A90F9C}" type="presParOf" srcId="{141E03ED-6833-4C04-817A-C6B8B47320AE}" destId="{E36E012D-9DAA-4330-A8C8-6C888414ABA7}" srcOrd="2" destOrd="0" presId="urn:microsoft.com/office/officeart/2005/8/layout/cycle4"/>
    <dgm:cxn modelId="{F4446495-3D24-4D0B-997D-F7F5B98DE2AE}" type="presParOf" srcId="{E36E012D-9DAA-4330-A8C8-6C888414ABA7}" destId="{7FA32E65-103D-42DD-B252-8FB0120599D5}" srcOrd="0" destOrd="0" presId="urn:microsoft.com/office/officeart/2005/8/layout/cycle4"/>
    <dgm:cxn modelId="{41DF1DAC-3DC7-4F3C-B09B-A752296F4FDC}" type="presParOf" srcId="{E36E012D-9DAA-4330-A8C8-6C888414ABA7}" destId="{522BB07A-75F5-4C1D-AC2A-BF813F1B0A0D}" srcOrd="1" destOrd="0" presId="urn:microsoft.com/office/officeart/2005/8/layout/cycle4"/>
    <dgm:cxn modelId="{D625A1C2-CC89-4153-8DF4-B8436016674E}" type="presParOf" srcId="{141E03ED-6833-4C04-817A-C6B8B47320AE}" destId="{0C452D69-92C5-4AAF-800C-773B76D3DC4C}" srcOrd="3" destOrd="0" presId="urn:microsoft.com/office/officeart/2005/8/layout/cycle4"/>
    <dgm:cxn modelId="{7B4E10D8-1830-48BC-ACEF-EC2823C2BD60}" type="presParOf" srcId="{0C452D69-92C5-4AAF-800C-773B76D3DC4C}" destId="{7E77E30C-2815-420F-9BD7-312A5C784CC5}" srcOrd="0" destOrd="0" presId="urn:microsoft.com/office/officeart/2005/8/layout/cycle4"/>
    <dgm:cxn modelId="{6630BC26-A1C8-4A96-B0DA-76B8F7B2912E}" type="presParOf" srcId="{0C452D69-92C5-4AAF-800C-773B76D3DC4C}" destId="{96090A16-1DB5-4ED6-AF2D-C4826A3D9295}" srcOrd="1" destOrd="0" presId="urn:microsoft.com/office/officeart/2005/8/layout/cycle4"/>
    <dgm:cxn modelId="{70A1424F-B67E-4AE2-BBA3-48C7DF387ADE}" type="presParOf" srcId="{141E03ED-6833-4C04-817A-C6B8B47320AE}" destId="{065F67BD-25EE-4765-BD55-CA26EF4E863B}" srcOrd="4" destOrd="0" presId="urn:microsoft.com/office/officeart/2005/8/layout/cycle4"/>
    <dgm:cxn modelId="{93B750E9-DD4A-4142-8592-30CE9C81D5F4}" type="presParOf" srcId="{37DC6DA2-FC3E-47D0-A82D-B2C69BBD6FDC}" destId="{402CCF60-B7B8-4BB6-996E-2E3EA6806B27}" srcOrd="1" destOrd="0" presId="urn:microsoft.com/office/officeart/2005/8/layout/cycle4"/>
    <dgm:cxn modelId="{47CDFE11-F79C-402F-AF9B-66CE37B3FA30}" type="presParOf" srcId="{402CCF60-B7B8-4BB6-996E-2E3EA6806B27}" destId="{878792EB-A9A0-4504-83B1-C13292A4D122}" srcOrd="0" destOrd="0" presId="urn:microsoft.com/office/officeart/2005/8/layout/cycle4"/>
    <dgm:cxn modelId="{01C8BC75-60E1-43E8-9053-8FC0BC52748B}" type="presParOf" srcId="{402CCF60-B7B8-4BB6-996E-2E3EA6806B27}" destId="{28EBF7C2-23BA-473C-8243-71D9639671D7}" srcOrd="1" destOrd="0" presId="urn:microsoft.com/office/officeart/2005/8/layout/cycle4"/>
    <dgm:cxn modelId="{4D6BD728-DA6F-428A-8FA4-84F96CF64603}" type="presParOf" srcId="{402CCF60-B7B8-4BB6-996E-2E3EA6806B27}" destId="{75AE9BFC-310C-47C0-B083-DF5C267D4ECA}" srcOrd="2" destOrd="0" presId="urn:microsoft.com/office/officeart/2005/8/layout/cycle4"/>
    <dgm:cxn modelId="{00765870-E088-4063-BFE2-02938B2D6FE1}" type="presParOf" srcId="{402CCF60-B7B8-4BB6-996E-2E3EA6806B27}" destId="{267ED3F1-74C6-4B9A-A6EA-FEB1A08DCE4C}" srcOrd="3" destOrd="0" presId="urn:microsoft.com/office/officeart/2005/8/layout/cycle4"/>
    <dgm:cxn modelId="{B08DAECD-D48D-4943-A39E-FA2928EF684B}" type="presParOf" srcId="{402CCF60-B7B8-4BB6-996E-2E3EA6806B27}" destId="{B7DDD3ED-AAA6-40FC-AC81-596D5C720D04}" srcOrd="4" destOrd="0" presId="urn:microsoft.com/office/officeart/2005/8/layout/cycle4"/>
    <dgm:cxn modelId="{5A82CC03-910D-468E-ADFC-A53A3DF5A1B5}" type="presParOf" srcId="{37DC6DA2-FC3E-47D0-A82D-B2C69BBD6FDC}" destId="{848302F9-F1D9-4AD5-B5B2-FD51326DDE88}" srcOrd="2" destOrd="0" presId="urn:microsoft.com/office/officeart/2005/8/layout/cycle4"/>
    <dgm:cxn modelId="{0E5429F5-0C15-4DAD-B36E-B20C79047B71}" type="presParOf" srcId="{37DC6DA2-FC3E-47D0-A82D-B2C69BBD6FDC}" destId="{560D99BC-73B7-46EC-8075-3B3B15CDFBF9}"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A32E65-103D-42DD-B252-8FB0120599D5}">
      <dsp:nvSpPr>
        <dsp:cNvPr id="0" name=""/>
        <dsp:cNvSpPr/>
      </dsp:nvSpPr>
      <dsp:spPr>
        <a:xfrm>
          <a:off x="4473553" y="3058222"/>
          <a:ext cx="2221708" cy="143916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endParaRPr lang="en-CH" sz="900" kern="1200"/>
        </a:p>
      </dsp:txBody>
      <dsp:txXfrm>
        <a:off x="5171679" y="3449627"/>
        <a:ext cx="1491968" cy="1016144"/>
      </dsp:txXfrm>
    </dsp:sp>
    <dsp:sp modelId="{7E77E30C-2815-420F-9BD7-312A5C784CC5}">
      <dsp:nvSpPr>
        <dsp:cNvPr id="0" name=""/>
        <dsp:cNvSpPr/>
      </dsp:nvSpPr>
      <dsp:spPr>
        <a:xfrm>
          <a:off x="424330" y="3058222"/>
          <a:ext cx="2221708" cy="143916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endParaRPr lang="en-CH" sz="900" kern="1200" dirty="0"/>
        </a:p>
      </dsp:txBody>
      <dsp:txXfrm>
        <a:off x="455944" y="3449627"/>
        <a:ext cx="1491968" cy="1016144"/>
      </dsp:txXfrm>
    </dsp:sp>
    <dsp:sp modelId="{4E549BDA-BFDA-4CFF-956A-5FD14BA48320}">
      <dsp:nvSpPr>
        <dsp:cNvPr id="0" name=""/>
        <dsp:cNvSpPr/>
      </dsp:nvSpPr>
      <dsp:spPr>
        <a:xfrm>
          <a:off x="4049223" y="0"/>
          <a:ext cx="2221708" cy="143916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GB" sz="900" kern="1200" dirty="0"/>
            <a:t>Individual Permanent Missions at the UN</a:t>
          </a:r>
          <a:endParaRPr lang="en-CH" sz="900" kern="1200" dirty="0"/>
        </a:p>
        <a:p>
          <a:pPr marL="57150" lvl="1" indent="-57150" algn="l" defTabSz="400050">
            <a:lnSpc>
              <a:spcPct val="90000"/>
            </a:lnSpc>
            <a:spcBef>
              <a:spcPct val="0"/>
            </a:spcBef>
            <a:spcAft>
              <a:spcPct val="15000"/>
            </a:spcAft>
            <a:buChar char="•"/>
          </a:pPr>
          <a:r>
            <a:rPr lang="en-GB" sz="900" kern="1200" dirty="0"/>
            <a:t>UNESCO</a:t>
          </a:r>
          <a:endParaRPr lang="en-CH" sz="900" kern="1200" dirty="0"/>
        </a:p>
        <a:p>
          <a:pPr marL="57150" lvl="1" indent="-57150" algn="l" defTabSz="400050">
            <a:lnSpc>
              <a:spcPct val="90000"/>
            </a:lnSpc>
            <a:spcBef>
              <a:spcPct val="0"/>
            </a:spcBef>
            <a:spcAft>
              <a:spcPct val="15000"/>
            </a:spcAft>
            <a:buChar char="•"/>
          </a:pPr>
          <a:r>
            <a:rPr lang="en-GB" sz="900" kern="1200" dirty="0"/>
            <a:t>Quantum Delta</a:t>
          </a:r>
          <a:endParaRPr lang="en-CH" sz="900" kern="1200" dirty="0"/>
        </a:p>
        <a:p>
          <a:pPr marL="57150" lvl="1" indent="-57150" algn="l" defTabSz="400050">
            <a:lnSpc>
              <a:spcPct val="90000"/>
            </a:lnSpc>
            <a:spcBef>
              <a:spcPct val="0"/>
            </a:spcBef>
            <a:spcAft>
              <a:spcPct val="15000"/>
            </a:spcAft>
            <a:buChar char="•"/>
          </a:pPr>
          <a:r>
            <a:rPr lang="en-GB" sz="900" kern="1200" dirty="0"/>
            <a:t>CERN/QTI</a:t>
          </a:r>
          <a:endParaRPr lang="en-CH" sz="900" kern="1200" dirty="0"/>
        </a:p>
      </dsp:txBody>
      <dsp:txXfrm>
        <a:off x="4747349" y="31614"/>
        <a:ext cx="1491968" cy="1016144"/>
      </dsp:txXfrm>
    </dsp:sp>
    <dsp:sp modelId="{CA0057EF-D8C2-4032-B609-E06734773736}">
      <dsp:nvSpPr>
        <dsp:cNvPr id="0" name=""/>
        <dsp:cNvSpPr/>
      </dsp:nvSpPr>
      <dsp:spPr>
        <a:xfrm>
          <a:off x="424330" y="0"/>
          <a:ext cx="2221708" cy="143916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GB" sz="900" kern="1200" dirty="0"/>
            <a:t>AIMS</a:t>
          </a:r>
          <a:endParaRPr lang="en-CH" sz="900" kern="1200" dirty="0"/>
        </a:p>
        <a:p>
          <a:pPr marL="57150" lvl="1" indent="-57150" algn="l" defTabSz="400050">
            <a:lnSpc>
              <a:spcPct val="90000"/>
            </a:lnSpc>
            <a:spcBef>
              <a:spcPct val="0"/>
            </a:spcBef>
            <a:spcAft>
              <a:spcPct val="15000"/>
            </a:spcAft>
            <a:buChar char="•"/>
          </a:pPr>
          <a:r>
            <a:rPr lang="en-GB" sz="900" kern="1200" dirty="0"/>
            <a:t>ICTP</a:t>
          </a:r>
          <a:endParaRPr lang="en-CH" sz="900" kern="1200" dirty="0"/>
        </a:p>
        <a:p>
          <a:pPr marL="57150" lvl="1" indent="-57150" algn="l" defTabSz="400050">
            <a:lnSpc>
              <a:spcPct val="90000"/>
            </a:lnSpc>
            <a:spcBef>
              <a:spcPct val="0"/>
            </a:spcBef>
            <a:spcAft>
              <a:spcPct val="15000"/>
            </a:spcAft>
            <a:buChar char="•"/>
          </a:pPr>
          <a:r>
            <a:rPr lang="en-GB" sz="900" kern="1200">
              <a:latin typeface="Calibri Light" panose="020F0302020204030204"/>
            </a:rPr>
            <a:t>NYUAD</a:t>
          </a:r>
          <a:endParaRPr lang="en-CH" sz="900" kern="1200"/>
        </a:p>
        <a:p>
          <a:pPr marL="57150" lvl="1" indent="-57150" algn="l" defTabSz="400050">
            <a:lnSpc>
              <a:spcPct val="90000"/>
            </a:lnSpc>
            <a:spcBef>
              <a:spcPct val="0"/>
            </a:spcBef>
            <a:spcAft>
              <a:spcPct val="15000"/>
            </a:spcAft>
            <a:buChar char="•"/>
          </a:pPr>
          <a:r>
            <a:rPr lang="en-GB" sz="900" kern="1200" dirty="0"/>
            <a:t>NYU</a:t>
          </a:r>
          <a:endParaRPr lang="en-CH" sz="900" kern="1200" dirty="0"/>
        </a:p>
        <a:p>
          <a:pPr marL="57150" lvl="1" indent="-57150" algn="l" defTabSz="400050">
            <a:lnSpc>
              <a:spcPct val="90000"/>
            </a:lnSpc>
            <a:spcBef>
              <a:spcPct val="0"/>
            </a:spcBef>
            <a:spcAft>
              <a:spcPct val="15000"/>
            </a:spcAft>
            <a:buChar char="•"/>
          </a:pPr>
          <a:r>
            <a:rPr lang="en-GB" sz="900" kern="1200" dirty="0"/>
            <a:t>University of Calgary</a:t>
          </a:r>
          <a:endParaRPr lang="en-CH" sz="900" kern="1200" dirty="0"/>
        </a:p>
        <a:p>
          <a:pPr marL="57150" lvl="1" indent="-57150" algn="l" defTabSz="400050">
            <a:lnSpc>
              <a:spcPct val="90000"/>
            </a:lnSpc>
            <a:spcBef>
              <a:spcPct val="0"/>
            </a:spcBef>
            <a:spcAft>
              <a:spcPct val="15000"/>
            </a:spcAft>
            <a:buChar char="•"/>
          </a:pPr>
          <a:r>
            <a:rPr lang="en-GB" sz="900" kern="1200" dirty="0"/>
            <a:t>University of Geneva</a:t>
          </a:r>
          <a:endParaRPr lang="en-CH" sz="900" kern="1200" dirty="0"/>
        </a:p>
      </dsp:txBody>
      <dsp:txXfrm>
        <a:off x="455944" y="31614"/>
        <a:ext cx="1491968" cy="1016144"/>
      </dsp:txXfrm>
    </dsp:sp>
    <dsp:sp modelId="{878792EB-A9A0-4504-83B1-C13292A4D122}">
      <dsp:nvSpPr>
        <dsp:cNvPr id="0" name=""/>
        <dsp:cNvSpPr/>
      </dsp:nvSpPr>
      <dsp:spPr>
        <a:xfrm>
          <a:off x="1355289" y="256351"/>
          <a:ext cx="1947368" cy="1947368"/>
        </a:xfrm>
        <a:prstGeom prst="pieWedge">
          <a:avLst/>
        </a:prstGeom>
        <a:solidFill>
          <a:srgbClr val="02236F"/>
        </a:solidFill>
        <a:ln w="12700" cap="flat" cmpd="sng" algn="ctr">
          <a:noFill/>
          <a:prstDash val="solid"/>
          <a:miter lim="800000"/>
        </a:ln>
        <a:effectLst/>
        <a:scene3d>
          <a:camera prst="orthographicFront"/>
          <a:lightRig rig="flat" dir="t"/>
        </a:scene3d>
        <a:sp3d prstMaterial="dkEdge">
          <a:bevelT w="8200" h="38100"/>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dirty="0">
              <a:solidFill>
                <a:prstClr val="white"/>
              </a:solidFill>
              <a:latin typeface="Aptos" panose="020B0004020202020204" pitchFamily="34" charset="0"/>
              <a:ea typeface="+mn-ea"/>
              <a:cs typeface="+mn-cs"/>
            </a:rPr>
            <a:t>Academia</a:t>
          </a:r>
          <a:endParaRPr lang="en-CH" sz="1600" kern="1200" dirty="0">
            <a:solidFill>
              <a:prstClr val="white"/>
            </a:solidFill>
            <a:latin typeface="Aptos" panose="020B0004020202020204" pitchFamily="34" charset="0"/>
            <a:ea typeface="+mn-ea"/>
            <a:cs typeface="+mn-cs"/>
          </a:endParaRPr>
        </a:p>
      </dsp:txBody>
      <dsp:txXfrm>
        <a:off x="1925660" y="826722"/>
        <a:ext cx="1376997" cy="1376997"/>
      </dsp:txXfrm>
    </dsp:sp>
    <dsp:sp modelId="{28EBF7C2-23BA-473C-8243-71D9639671D7}">
      <dsp:nvSpPr>
        <dsp:cNvPr id="0" name=""/>
        <dsp:cNvSpPr/>
      </dsp:nvSpPr>
      <dsp:spPr>
        <a:xfrm rot="5400000">
          <a:off x="3392604" y="256351"/>
          <a:ext cx="1947368" cy="1947368"/>
        </a:xfrm>
        <a:prstGeom prst="pieWedge">
          <a:avLst/>
        </a:prstGeom>
        <a:solidFill>
          <a:srgbClr val="02236F"/>
        </a:solidFill>
        <a:ln w="12700" cap="flat" cmpd="sng" algn="ctr">
          <a:noFill/>
          <a:prstDash val="solid"/>
          <a:miter lim="800000"/>
        </a:ln>
        <a:effectLst/>
        <a:scene3d>
          <a:camera prst="orthographicFront"/>
          <a:lightRig rig="flat" dir="t"/>
        </a:scene3d>
        <a:sp3d prstMaterial="dkEdge">
          <a:bevelT w="8200" h="38100"/>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dirty="0">
              <a:solidFill>
                <a:prstClr val="white"/>
              </a:solidFill>
              <a:latin typeface="Aptos" panose="020B0004020202020204" pitchFamily="34" charset="0"/>
              <a:ea typeface="+mn-ea"/>
              <a:cs typeface="+mn-cs"/>
            </a:rPr>
            <a:t>Diplomacy</a:t>
          </a:r>
          <a:endParaRPr lang="en-CH" sz="1600" kern="1200" dirty="0">
            <a:solidFill>
              <a:prstClr val="white"/>
            </a:solidFill>
            <a:latin typeface="Aptos" panose="020B0004020202020204" pitchFamily="34" charset="0"/>
            <a:ea typeface="+mn-ea"/>
            <a:cs typeface="+mn-cs"/>
          </a:endParaRPr>
        </a:p>
      </dsp:txBody>
      <dsp:txXfrm rot="-5400000">
        <a:off x="3392604" y="826722"/>
        <a:ext cx="1376997" cy="1376997"/>
      </dsp:txXfrm>
    </dsp:sp>
    <dsp:sp modelId="{75AE9BFC-310C-47C0-B083-DF5C267D4ECA}">
      <dsp:nvSpPr>
        <dsp:cNvPr id="0" name=""/>
        <dsp:cNvSpPr/>
      </dsp:nvSpPr>
      <dsp:spPr>
        <a:xfrm rot="10800000">
          <a:off x="3392604" y="2293666"/>
          <a:ext cx="1947368" cy="1947368"/>
        </a:xfrm>
        <a:prstGeom prst="pieWedge">
          <a:avLst/>
        </a:prstGeom>
        <a:solidFill>
          <a:srgbClr val="02236F"/>
        </a:solidFill>
        <a:ln w="12700" cap="flat" cmpd="sng" algn="ctr">
          <a:noFill/>
          <a:prstDash val="solid"/>
          <a:miter lim="800000"/>
        </a:ln>
        <a:effectLst/>
        <a:scene3d>
          <a:camera prst="orthographicFront"/>
          <a:lightRig rig="flat" dir="t"/>
        </a:scene3d>
        <a:sp3d prstMaterial="dkEdge">
          <a:bevelT w="8200" h="38100"/>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dirty="0">
              <a:solidFill>
                <a:prstClr val="white"/>
              </a:solidFill>
              <a:latin typeface="Aptos" panose="020B0004020202020204" pitchFamily="34" charset="0"/>
              <a:ea typeface="+mn-ea"/>
              <a:cs typeface="+mn-cs"/>
            </a:rPr>
            <a:t>Citizen</a:t>
          </a:r>
          <a:endParaRPr lang="en-CH" sz="1600" kern="1200" dirty="0">
            <a:solidFill>
              <a:prstClr val="white"/>
            </a:solidFill>
            <a:latin typeface="Aptos" panose="020B0004020202020204" pitchFamily="34" charset="0"/>
            <a:ea typeface="+mn-ea"/>
            <a:cs typeface="+mn-cs"/>
          </a:endParaRPr>
        </a:p>
      </dsp:txBody>
      <dsp:txXfrm rot="10800000">
        <a:off x="3392604" y="2293666"/>
        <a:ext cx="1376997" cy="1376997"/>
      </dsp:txXfrm>
    </dsp:sp>
    <dsp:sp modelId="{267ED3F1-74C6-4B9A-A6EA-FEB1A08DCE4C}">
      <dsp:nvSpPr>
        <dsp:cNvPr id="0" name=""/>
        <dsp:cNvSpPr/>
      </dsp:nvSpPr>
      <dsp:spPr>
        <a:xfrm rot="16200000">
          <a:off x="1355289" y="2293666"/>
          <a:ext cx="1947368" cy="1947368"/>
        </a:xfrm>
        <a:prstGeom prst="pieWedge">
          <a:avLst/>
        </a:prstGeom>
        <a:solidFill>
          <a:srgbClr val="02236F"/>
        </a:solidFill>
        <a:ln w="12700" cap="flat" cmpd="sng" algn="ctr">
          <a:noFill/>
          <a:prstDash val="solid"/>
          <a:miter lim="800000"/>
        </a:ln>
        <a:effectLst/>
        <a:scene3d>
          <a:camera prst="orthographicFront"/>
          <a:lightRig rig="flat" dir="t"/>
        </a:scene3d>
        <a:sp3d prstMaterial="dkEdge">
          <a:bevelT w="8200" h="38100"/>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dirty="0">
              <a:solidFill>
                <a:prstClr val="white"/>
              </a:solidFill>
              <a:latin typeface="Aptos" panose="020B0004020202020204" pitchFamily="34" charset="0"/>
              <a:ea typeface="+mn-ea"/>
              <a:cs typeface="+mn-cs"/>
            </a:rPr>
            <a:t>Impact</a:t>
          </a:r>
          <a:endParaRPr lang="en-CH" sz="1600" kern="1200" dirty="0">
            <a:solidFill>
              <a:prstClr val="white"/>
            </a:solidFill>
            <a:latin typeface="Aptos" panose="020B0004020202020204" pitchFamily="34" charset="0"/>
            <a:ea typeface="+mn-ea"/>
            <a:cs typeface="+mn-cs"/>
          </a:endParaRPr>
        </a:p>
      </dsp:txBody>
      <dsp:txXfrm rot="5400000">
        <a:off x="1925660" y="2293666"/>
        <a:ext cx="1376997" cy="1376997"/>
      </dsp:txXfrm>
    </dsp:sp>
    <dsp:sp modelId="{848302F9-F1D9-4AD5-B5B2-FD51326DDE88}">
      <dsp:nvSpPr>
        <dsp:cNvPr id="0" name=""/>
        <dsp:cNvSpPr/>
      </dsp:nvSpPr>
      <dsp:spPr>
        <a:xfrm>
          <a:off x="3011451" y="1843928"/>
          <a:ext cx="672359" cy="584660"/>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0D99BC-73B7-46EC-8075-3B3B15CDFBF9}">
      <dsp:nvSpPr>
        <dsp:cNvPr id="0" name=""/>
        <dsp:cNvSpPr/>
      </dsp:nvSpPr>
      <dsp:spPr>
        <a:xfrm rot="10800000">
          <a:off x="3011451" y="2068797"/>
          <a:ext cx="672359" cy="584660"/>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653EEADE-084D-EF46-9E06-49157D51E4F3}" type="datetimeFigureOut">
              <a:rPr lang="en-US" smtClean="0"/>
              <a:t>5/31/2024</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9425D719-9150-F743-805E-17E4DF1A376C}" type="slidenum">
              <a:rPr lang="en-US" smtClean="0"/>
              <a:t>‹#›</a:t>
            </a:fld>
            <a:endParaRPr lang="en-US"/>
          </a:p>
        </p:txBody>
      </p:sp>
    </p:spTree>
    <p:extLst>
      <p:ext uri="{BB962C8B-B14F-4D97-AF65-F5344CB8AC3E}">
        <p14:creationId xmlns:p14="http://schemas.microsoft.com/office/powerpoint/2010/main" val="334385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rtl="0">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rtl="0">
              <a:defRPr sz="1300"/>
            </a:lvl1pPr>
          </a:lstStyle>
          <a:p>
            <a:fld id="{A8E03A04-0626-44D4-B6D6-43B9D98023FD}" type="datetimeFigureOut">
              <a:rPr lang="en-US" smtClean="0"/>
              <a:pPr/>
              <a:t>5/31/2024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rtl="0">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rtl="0">
              <a:defRPr sz="1300"/>
            </a:lvl1pPr>
          </a:lstStyle>
          <a:p>
            <a:fld id="{08A34052-12FB-4B01-8A2E-D87AD7371E95}" type="slidenum">
              <a:rPr lang="en-US" smtClean="0"/>
              <a:pPr/>
              <a:t>‹#›</a:t>
            </a:fld>
            <a:endParaRPr lang="en-US"/>
          </a:p>
        </p:txBody>
      </p:sp>
    </p:spTree>
    <p:extLst>
      <p:ext uri="{BB962C8B-B14F-4D97-AF65-F5344CB8AC3E}">
        <p14:creationId xmlns:p14="http://schemas.microsoft.com/office/powerpoint/2010/main" val="49021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08A34052-12FB-4B01-8A2E-D87AD7371E95}" type="slidenum">
              <a:rPr lang="en-US" smtClean="0"/>
              <a:pPr/>
              <a:t>1</a:t>
            </a:fld>
            <a:endParaRPr lang="en-US"/>
          </a:p>
        </p:txBody>
      </p:sp>
    </p:spTree>
    <p:extLst>
      <p:ext uri="{BB962C8B-B14F-4D97-AF65-F5344CB8AC3E}">
        <p14:creationId xmlns:p14="http://schemas.microsoft.com/office/powerpoint/2010/main" val="2617339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08A34052-12FB-4B01-8A2E-D87AD7371E95}" type="slidenum">
              <a:rPr lang="en-US" smtClean="0"/>
              <a:pPr/>
              <a:t>15</a:t>
            </a:fld>
            <a:endParaRPr lang="en-US"/>
          </a:p>
        </p:txBody>
      </p:sp>
    </p:spTree>
    <p:extLst>
      <p:ext uri="{BB962C8B-B14F-4D97-AF65-F5344CB8AC3E}">
        <p14:creationId xmlns:p14="http://schemas.microsoft.com/office/powerpoint/2010/main" val="3904844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2df6869b97d_0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g2df6869b97d_0_86:notes"/>
          <p:cNvSpPr txBox="1">
            <a:spLocks noGrp="1"/>
          </p:cNvSpPr>
          <p:nvPr>
            <p:ph type="body" idx="1"/>
          </p:nvPr>
        </p:nvSpPr>
        <p:spPr>
          <a:xfrm>
            <a:off x="685800" y="4400550"/>
            <a:ext cx="5486400" cy="3600450"/>
          </a:xfrm>
          <a:prstGeom prst="rect">
            <a:avLst/>
          </a:prstGeom>
          <a:noFill/>
          <a:ln>
            <a:noFill/>
          </a:ln>
        </p:spPr>
        <p:txBody>
          <a:bodyPr spcFirstLastPara="1" wrap="square" lIns="91100" tIns="45550" rIns="91100" bIns="45550" anchor="t" anchorCtr="0">
            <a:noAutofit/>
          </a:bodyPr>
          <a:lstStyle/>
          <a:p>
            <a:pPr marL="0" lvl="0" indent="0" algn="l" rtl="0">
              <a:spcBef>
                <a:spcPts val="0"/>
              </a:spcBef>
              <a:spcAft>
                <a:spcPts val="0"/>
              </a:spcAft>
              <a:buNone/>
            </a:pPr>
            <a:endParaRPr sz="1300"/>
          </a:p>
        </p:txBody>
      </p:sp>
      <p:sp>
        <p:nvSpPr>
          <p:cNvPr id="453" name="Google Shape;453;g2df6869b97d_0_86:notes"/>
          <p:cNvSpPr txBox="1">
            <a:spLocks noGrp="1"/>
          </p:cNvSpPr>
          <p:nvPr>
            <p:ph type="sldNum" idx="12"/>
          </p:nvPr>
        </p:nvSpPr>
        <p:spPr>
          <a:xfrm>
            <a:off x="3884613" y="8685213"/>
            <a:ext cx="2971800" cy="458787"/>
          </a:xfrm>
          <a:prstGeom prst="rect">
            <a:avLst/>
          </a:prstGeom>
          <a:noFill/>
          <a:ln>
            <a:noFill/>
          </a:ln>
        </p:spPr>
        <p:txBody>
          <a:bodyPr spcFirstLastPara="1" wrap="square" lIns="91100" tIns="45550" rIns="91100" bIns="45550" anchor="b" anchorCtr="0">
            <a:noAutofit/>
          </a:bodyPr>
          <a:lstStyle/>
          <a:p>
            <a:pPr marL="0" lvl="0" indent="0" algn="r" rtl="0">
              <a:spcBef>
                <a:spcPts val="0"/>
              </a:spcBef>
              <a:spcAft>
                <a:spcPts val="0"/>
              </a:spcAft>
              <a:buNone/>
            </a:pPr>
            <a:fld id="{00000000-1234-1234-1234-123412341234}" type="slidenum">
              <a:rPr lang="en-US" sz="1300"/>
              <a:t>16</a:t>
            </a:fld>
            <a:endParaRPr sz="13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n-US" sz="1800" b="1" i="0" dirty="0">
                <a:solidFill>
                  <a:srgbClr val="000000"/>
                </a:solidFill>
                <a:effectLst/>
                <a:latin typeface="inherit"/>
              </a:rPr>
              <a:t>Objectives to communicate</a:t>
            </a:r>
          </a:p>
          <a:p>
            <a:pPr algn="l" fontAlgn="base"/>
            <a:r>
              <a:rPr lang="en-US" sz="1800" b="0" i="0" dirty="0">
                <a:solidFill>
                  <a:srgbClr val="000000"/>
                </a:solidFill>
                <a:effectLst/>
                <a:latin typeface="Aptos" panose="020B0004020202020204" pitchFamily="34" charset="0"/>
              </a:rPr>
              <a:t>- We have developed tools: our focus the question: how to leverage QC for their own impact project? and diplomats: we are focused on the education</a:t>
            </a:r>
          </a:p>
          <a:p>
            <a:pPr algn="l" fontAlgn="base"/>
            <a:r>
              <a:rPr lang="en-US" sz="1800" b="0" i="0" dirty="0">
                <a:solidFill>
                  <a:srgbClr val="000000"/>
                </a:solidFill>
                <a:effectLst/>
                <a:latin typeface="Aptos" panose="020B0004020202020204" pitchFamily="34" charset="0"/>
              </a:rPr>
              <a:t>- Hackathon as one example for upskilling - we developed hackathon in a box to have a tool kit as a public good AND: we have done this again in Abu Dhabi, but we are preparing to rollout in 2025 in other locations</a:t>
            </a:r>
            <a:endParaRPr lang="en-US" sz="1200" b="1"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r>
              <a:rPr lang="en-GB" sz="1200" dirty="0">
                <a:highlight>
                  <a:srgbClr val="FFFF00"/>
                </a:highlight>
                <a:latin typeface="Aptos Display" panose="020B0004020202020204" pitchFamily="34" charset="0"/>
                <a:ea typeface="Open Sans"/>
                <a:cs typeface="Open Sans"/>
                <a:sym typeface="Wingdings" panose="05000000000000000000" pitchFamily="2" charset="2"/>
              </a:rPr>
              <a:t>- QC use cases for SDGs and learn about responsible quantum computing</a:t>
            </a:r>
          </a:p>
          <a:p>
            <a:pPr marL="285750" indent="-285750">
              <a:buFont typeface="Wingdings" panose="05000000000000000000" pitchFamily="2" charset="2"/>
              <a:buChar char="à"/>
            </a:pPr>
            <a:r>
              <a:rPr lang="en-GB" sz="1200" dirty="0">
                <a:highlight>
                  <a:srgbClr val="FFFF00"/>
                </a:highlight>
                <a:latin typeface="Aptos Display" panose="020B0004020202020204" pitchFamily="34" charset="0"/>
                <a:ea typeface="Open Sans"/>
                <a:cs typeface="Open Sans"/>
                <a:sym typeface="Wingdings" panose="05000000000000000000" pitchFamily="2" charset="2"/>
              </a:rPr>
              <a:t>Working with partners who are already working with specific geographies and different mechanisms</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sym typeface="Wingdings" panose="05000000000000000000" pitchFamily="2" charset="2"/>
              </a:rPr>
              <a:t>Question: How can we activate satellites in underserved geographies?</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sym typeface="Wingdings" panose="05000000000000000000" pitchFamily="2" charset="2"/>
              </a:rPr>
              <a:t>Question: Where can OQI help in dissemination? Collaboration with implementers; how could we collaborate with ITCP et al on the role out of a hackathon in a box? How much would it cost to roll out a summer school that could be proposed to the consortium?</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sym typeface="Wingdings" panose="05000000000000000000" pitchFamily="2" charset="2"/>
              </a:rPr>
              <a:t>OQI Internship Program?</a:t>
            </a:r>
            <a:r>
              <a:rPr lang="en-GB" sz="1200" dirty="0">
                <a:highlight>
                  <a:srgbClr val="FFFFFF"/>
                </a:highlight>
                <a:latin typeface="Aptos Display" panose="020B0004020202020204" pitchFamily="34" charset="0"/>
                <a:ea typeface="Open Sans"/>
                <a:cs typeface="Open Sans"/>
              </a:rPr>
              <a:t> </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rPr>
              <a:t>Upskilling Partnerships for educational content (in developing countries: ITU/UNESCO/UNICEF….), hackathon (NYUAD, AIMS, …</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rPr>
              <a:t>Use case Development: CERN school of computing? Series of lectures? (QC for computer scientists who have no training available in their own country); select 2-3 subject matters experts to </a:t>
            </a:r>
            <a:r>
              <a:rPr lang="en-GB" sz="1200" dirty="0" err="1">
                <a:highlight>
                  <a:srgbClr val="FFFFFF"/>
                </a:highlight>
                <a:latin typeface="Aptos Display" panose="020B0004020202020204" pitchFamily="34" charset="0"/>
                <a:ea typeface="Open Sans"/>
                <a:cs typeface="Open Sans"/>
              </a:rPr>
              <a:t>trainin</a:t>
            </a:r>
            <a:endParaRPr lang="en-GB" sz="1200" dirty="0">
              <a:highlight>
                <a:srgbClr val="FFFFFF"/>
              </a:highlight>
              <a:latin typeface="Aptos Display" panose="020B0004020202020204" pitchFamily="34" charset="0"/>
              <a:ea typeface="Open Sans"/>
              <a:cs typeface="Open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At the same time, use the Science Diplomacy Students to the test game</a:t>
            </a:r>
          </a:p>
          <a:p>
            <a:endParaRPr lang="en-US" dirty="0"/>
          </a:p>
        </p:txBody>
      </p:sp>
      <p:sp>
        <p:nvSpPr>
          <p:cNvPr id="4" name="Slide Number Placeholder 3"/>
          <p:cNvSpPr>
            <a:spLocks noGrp="1"/>
          </p:cNvSpPr>
          <p:nvPr>
            <p:ph type="sldNum" sz="quarter" idx="5"/>
          </p:nvPr>
        </p:nvSpPr>
        <p:spPr/>
        <p:txBody>
          <a:bodyPr/>
          <a:lstStyle/>
          <a:p>
            <a:fld id="{08A34052-12FB-4B01-8A2E-D87AD7371E95}" type="slidenum">
              <a:rPr lang="en-US" smtClean="0"/>
              <a:pPr/>
              <a:t>17</a:t>
            </a:fld>
            <a:endParaRPr lang="en-US"/>
          </a:p>
        </p:txBody>
      </p:sp>
    </p:spTree>
    <p:extLst>
      <p:ext uri="{BB962C8B-B14F-4D97-AF65-F5344CB8AC3E}">
        <p14:creationId xmlns:p14="http://schemas.microsoft.com/office/powerpoint/2010/main" val="315546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F91B8B-226B-7BFC-0236-9152B77B51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059A37-C887-2165-4DB4-7DFE1A15C5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08038A-B3F8-D21E-C0FE-D3CC7787B93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2F2EC56-FFE5-D621-EAB6-85BBC4C3BD68}"/>
              </a:ext>
            </a:extLst>
          </p:cNvPr>
          <p:cNvSpPr>
            <a:spLocks noGrp="1"/>
          </p:cNvSpPr>
          <p:nvPr>
            <p:ph type="sldNum" sz="quarter" idx="5"/>
          </p:nvPr>
        </p:nvSpPr>
        <p:spPr/>
        <p:txBody>
          <a:bodyPr/>
          <a:lstStyle/>
          <a:p>
            <a:fld id="{08A34052-12FB-4B01-8A2E-D87AD7371E95}" type="slidenum">
              <a:rPr lang="en-US" smtClean="0"/>
              <a:pPr/>
              <a:t>19</a:t>
            </a:fld>
            <a:endParaRPr lang="en-US"/>
          </a:p>
        </p:txBody>
      </p:sp>
    </p:spTree>
    <p:extLst>
      <p:ext uri="{BB962C8B-B14F-4D97-AF65-F5344CB8AC3E}">
        <p14:creationId xmlns:p14="http://schemas.microsoft.com/office/powerpoint/2010/main" val="1755417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Char char="-"/>
            </a:pPr>
            <a:r>
              <a:rPr lang="en-US" sz="1200" dirty="0">
                <a:latin typeface="Aptos" panose="020B0004020202020204" pitchFamily="34" charset="0"/>
              </a:rPr>
              <a:t>Users of Educational Resources: Researchers, Associations, </a:t>
            </a:r>
          </a:p>
          <a:p>
            <a:pPr>
              <a:buFontTx/>
              <a:buChar char="-"/>
            </a:pPr>
            <a:r>
              <a:rPr lang="en-US" sz="1200" dirty="0">
                <a:latin typeface="Aptos" panose="020B0004020202020204" pitchFamily="34" charset="0"/>
              </a:rPr>
              <a:t>Educational Providers: Industry, Diplomacy (International Organizations, NGOs), Academia</a:t>
            </a:r>
          </a:p>
          <a:p>
            <a:endParaRPr lang="en-CH" dirty="0"/>
          </a:p>
        </p:txBody>
      </p:sp>
      <p:sp>
        <p:nvSpPr>
          <p:cNvPr id="4" name="Slide Number Placeholder 3"/>
          <p:cNvSpPr>
            <a:spLocks noGrp="1"/>
          </p:cNvSpPr>
          <p:nvPr>
            <p:ph type="sldNum" sz="quarter" idx="5"/>
          </p:nvPr>
        </p:nvSpPr>
        <p:spPr/>
        <p:txBody>
          <a:bodyPr/>
          <a:lstStyle/>
          <a:p>
            <a:fld id="{08A34052-12FB-4B01-8A2E-D87AD7371E95}" type="slidenum">
              <a:rPr lang="en-US" smtClean="0"/>
              <a:pPr/>
              <a:t>21</a:t>
            </a:fld>
            <a:endParaRPr lang="en-US"/>
          </a:p>
        </p:txBody>
      </p:sp>
    </p:spTree>
    <p:extLst>
      <p:ext uri="{BB962C8B-B14F-4D97-AF65-F5344CB8AC3E}">
        <p14:creationId xmlns:p14="http://schemas.microsoft.com/office/powerpoint/2010/main" val="4026922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0100" lvl="2" indent="-342900">
              <a:spcAft>
                <a:spcPts val="1200"/>
              </a:spcAft>
              <a:buFont typeface="Wingdings"/>
              <a:buChar char="§"/>
            </a:pPr>
            <a:r>
              <a:rPr lang="en-US" sz="1600" kern="0">
                <a:solidFill>
                  <a:srgbClr val="FF0000"/>
                </a:solidFill>
                <a:latin typeface="Aptos Display"/>
                <a:cs typeface="Times New Roman"/>
              </a:rPr>
              <a:t>Developing quantum computing use case </a:t>
            </a:r>
          </a:p>
          <a:p>
            <a:pPr marL="1257300" lvl="3" indent="-342900">
              <a:spcAft>
                <a:spcPts val="1200"/>
              </a:spcAft>
              <a:buFont typeface="Arial"/>
              <a:buChar char="•"/>
            </a:pPr>
            <a:r>
              <a:rPr lang="en-US" sz="1600" kern="0">
                <a:latin typeface="Aptos Display"/>
                <a:cs typeface="Times New Roman"/>
              </a:rPr>
              <a:t>what are the educational needs &amp; related resources/tools (i.e. Training on quantum algorithms, training on quantum computing coding, </a:t>
            </a:r>
            <a:r>
              <a:rPr lang="en-US" sz="1600" kern="0" err="1">
                <a:latin typeface="Aptos Display"/>
                <a:cs typeface="Times New Roman"/>
              </a:rPr>
              <a:t>etc</a:t>
            </a:r>
            <a:r>
              <a:rPr lang="en-US" sz="1600" kern="0">
                <a:latin typeface="Aptos Display"/>
                <a:cs typeface="Times New Roman"/>
              </a:rPr>
              <a:t>)</a:t>
            </a:r>
          </a:p>
          <a:p>
            <a:pPr marL="1257300" lvl="3" indent="-342900">
              <a:spcAft>
                <a:spcPts val="1200"/>
              </a:spcAft>
              <a:buFont typeface="Arial"/>
              <a:buChar char="•"/>
            </a:pPr>
            <a:r>
              <a:rPr lang="en-US" sz="1600" kern="0">
                <a:latin typeface="Aptos Display"/>
                <a:cs typeface="Times New Roman"/>
              </a:rPr>
              <a:t>what are the best practices for use case development </a:t>
            </a:r>
            <a:r>
              <a:rPr lang="en-US" sz="1600" kern="0">
                <a:ea typeface="+mn-lt"/>
                <a:cs typeface="+mn-lt"/>
              </a:rPr>
              <a:t>(to be defined as this know-how is mostly at the industry/startup levels, although it could well become a new international standard) </a:t>
            </a:r>
          </a:p>
          <a:p>
            <a:pPr marL="800100" lvl="2" indent="-342900">
              <a:spcAft>
                <a:spcPts val="1200"/>
              </a:spcAft>
              <a:buFont typeface="Wingdings"/>
              <a:buChar char="§"/>
            </a:pPr>
            <a:r>
              <a:rPr lang="en-US" sz="1600" kern="0">
                <a:solidFill>
                  <a:srgbClr val="0C7F9D"/>
                </a:solidFill>
                <a:latin typeface="Aptos Display"/>
                <a:cs typeface="Times New Roman"/>
              </a:rPr>
              <a:t>For the SDGs</a:t>
            </a:r>
          </a:p>
          <a:p>
            <a:pPr marL="1257300" lvl="3" indent="-342900">
              <a:spcAft>
                <a:spcPts val="1200"/>
              </a:spcAft>
              <a:buFont typeface="Arial"/>
              <a:buChar char="•"/>
            </a:pPr>
            <a:r>
              <a:rPr lang="en-US" sz="1600" kern="0">
                <a:latin typeface="Aptos Display"/>
                <a:cs typeface="Times New Roman"/>
              </a:rPr>
              <a:t>what are the responsible quantum computing best practices, what are the challenges to infuse these principles into QC (e.g. diversity of background)</a:t>
            </a:r>
          </a:p>
          <a:p>
            <a:pPr marL="1257300" lvl="3" indent="-342900">
              <a:spcAft>
                <a:spcPts val="1200"/>
              </a:spcAft>
              <a:buFont typeface="Arial"/>
              <a:buChar char="•"/>
            </a:pPr>
            <a:r>
              <a:rPr lang="en-US" sz="1600" kern="0">
                <a:latin typeface="Aptos Display"/>
                <a:cs typeface="Times New Roman"/>
              </a:rPr>
              <a:t>what are the educational tools to learn about the SDGs, impact and responsible computing principles</a:t>
            </a:r>
          </a:p>
          <a:p>
            <a:pPr marL="800100" lvl="2" indent="-342900">
              <a:spcAft>
                <a:spcPts val="1200"/>
              </a:spcAft>
              <a:buFont typeface="Wingdings"/>
              <a:buChar char="§"/>
            </a:pPr>
            <a:r>
              <a:rPr lang="en-US" sz="1600" kern="0">
                <a:solidFill>
                  <a:schemeClr val="accent6"/>
                </a:solidFill>
                <a:latin typeface="Aptos Display"/>
                <a:cs typeface="Times New Roman"/>
              </a:rPr>
              <a:t>Onboarding the participation of quantum underserved geographies</a:t>
            </a:r>
            <a:r>
              <a:rPr lang="en-US" sz="1600" kern="0">
                <a:latin typeface="Aptos Display"/>
                <a:cs typeface="Times New Roman"/>
              </a:rPr>
              <a:t> </a:t>
            </a:r>
          </a:p>
          <a:p>
            <a:pPr marL="1257300" lvl="3" indent="-342900">
              <a:spcAft>
                <a:spcPts val="1200"/>
              </a:spcAft>
              <a:buFont typeface="Arial"/>
              <a:buChar char="•"/>
            </a:pPr>
            <a:r>
              <a:rPr lang="en-US" sz="1600" kern="0">
                <a:latin typeface="Aptos Display"/>
                <a:cs typeface="Times New Roman"/>
              </a:rPr>
              <a:t>what are the global reach best practices</a:t>
            </a:r>
          </a:p>
          <a:p>
            <a:pPr marL="1257300" lvl="3" indent="-342900">
              <a:spcAft>
                <a:spcPts val="1200"/>
              </a:spcAft>
              <a:buFont typeface="Arial"/>
              <a:buChar char="•"/>
            </a:pPr>
            <a:r>
              <a:rPr lang="en-US" sz="1600" kern="0">
                <a:latin typeface="Aptos Display"/>
                <a:cs typeface="Times New Roman"/>
              </a:rPr>
              <a:t>What are the challenges faced by underserved geographies that currently limits their active participation and related tools/resources that could be deployed (e.g. access to QC, access to HPC, access to free training materials, access to mentors, access to internships, access to job opportunities, etc.)</a:t>
            </a:r>
            <a:endParaRPr lang="en-US"/>
          </a:p>
          <a:p>
            <a:endParaRPr lang="en-US"/>
          </a:p>
          <a:p>
            <a:r>
              <a:rPr lang="en-US"/>
              <a:t>General CERN Center Summer School – dedicated to physics (100 students)</a:t>
            </a:r>
          </a:p>
          <a:p>
            <a:r>
              <a:rPr lang="en-US"/>
              <a:t>Open Lab – </a:t>
            </a:r>
            <a:r>
              <a:rPr lang="en-US" err="1"/>
              <a:t>Programm</a:t>
            </a:r>
            <a:r>
              <a:rPr lang="en-US"/>
              <a:t> for CERN member states/ and non-member states (lots from India, South America, Asia….) – quantum computing internships in the past, 2 months in the summer: tasks are side-task associated with a PhD or master-thesis, they are undergraduate level, quantum-algorithm tests, 2 branches: (30 students) – Christine Gonne… ) – June – September. </a:t>
            </a:r>
          </a:p>
          <a:p>
            <a:pPr marL="228600" indent="-228600">
              <a:buAutoNum type="arabicParenR"/>
            </a:pPr>
            <a:r>
              <a:rPr lang="en-US"/>
              <a:t>Funds (Open Lab: Industry Partners, or other departments of CERN, …)</a:t>
            </a:r>
          </a:p>
          <a:p>
            <a:pPr marL="228600" indent="-228600">
              <a:buAutoNum type="arabicParenR"/>
            </a:pPr>
            <a:r>
              <a:rPr lang="en-US"/>
              <a:t>Supervisors (People at CERN to accept to become mentors, …)</a:t>
            </a:r>
          </a:p>
          <a:p>
            <a:pPr marL="0" indent="0">
              <a:buNone/>
            </a:pPr>
            <a:endParaRPr lang="en-US"/>
          </a:p>
          <a:p>
            <a:pPr marL="0" indent="0">
              <a:buNone/>
            </a:pPr>
            <a:r>
              <a:rPr lang="en-US"/>
              <a:t>Lectures in Summer this year: 2 will be about quantum</a:t>
            </a:r>
          </a:p>
          <a:p>
            <a:pPr marL="0" indent="0">
              <a:buNone/>
            </a:pPr>
            <a:r>
              <a:rPr lang="en-US"/>
              <a:t>This year, we could start the track? E.g. lecture on Ethics/ Responsible quantum computing/SDGs </a:t>
            </a:r>
          </a:p>
          <a:p>
            <a:pPr marL="0" indent="0">
              <a:buNone/>
            </a:pPr>
            <a:r>
              <a:rPr lang="en-US"/>
              <a:t>Proposal: richer program for the year after </a:t>
            </a:r>
          </a:p>
          <a:p>
            <a:pPr marL="0" indent="0">
              <a:buNone/>
            </a:pPr>
            <a:endParaRPr lang="en-US"/>
          </a:p>
          <a:p>
            <a:pPr marL="0" indent="0">
              <a:buNone/>
            </a:pPr>
            <a:r>
              <a:rPr lang="en-US"/>
              <a:t>OQI funding a few internship within </a:t>
            </a:r>
            <a:r>
              <a:rPr lang="en-US" err="1"/>
              <a:t>OpenLab</a:t>
            </a:r>
            <a:endParaRPr lang="en-US"/>
          </a:p>
          <a:p>
            <a:pPr marL="0" indent="0">
              <a:buNone/>
            </a:pPr>
            <a:r>
              <a:rPr lang="en-US"/>
              <a:t>OQI summer school at CERN</a:t>
            </a:r>
          </a:p>
          <a:p>
            <a:pPr marL="0" indent="0">
              <a:buNone/>
            </a:pPr>
            <a:endParaRPr lang="en-US"/>
          </a:p>
          <a:p>
            <a:pPr marL="0" indent="0">
              <a:buNone/>
            </a:pPr>
            <a:r>
              <a:rPr lang="en-US"/>
              <a:t>2025: Getting a few projects in the </a:t>
            </a:r>
            <a:r>
              <a:rPr lang="en-US" err="1"/>
              <a:t>OpenLab</a:t>
            </a:r>
            <a:endParaRPr lang="en-US"/>
          </a:p>
          <a:p>
            <a:pPr marL="0" indent="0">
              <a:buNone/>
            </a:pPr>
            <a:r>
              <a:rPr lang="en-US"/>
              <a:t>CERN as a host of a OQI internship </a:t>
            </a:r>
            <a:r>
              <a:rPr lang="en-US" err="1"/>
              <a:t>progamme</a:t>
            </a:r>
            <a:endParaRPr lang="en-US"/>
          </a:p>
          <a:p>
            <a:pPr marL="0" indent="0">
              <a:buNone/>
            </a:pPr>
            <a:r>
              <a:rPr lang="en-US"/>
              <a:t>Lectures, projects, add SDG as special lecture, get the other summer students, </a:t>
            </a:r>
          </a:p>
          <a:p>
            <a:pPr marL="0" indent="0">
              <a:buNone/>
            </a:pPr>
            <a:endParaRPr lang="en-US"/>
          </a:p>
          <a:p>
            <a:pPr marL="0" indent="0">
              <a:buNone/>
            </a:pPr>
            <a:r>
              <a:rPr lang="en-US"/>
              <a:t>CERN/QTI offers to organize with OQI lectures for the summer school</a:t>
            </a:r>
          </a:p>
          <a:p>
            <a:pPr marL="0" indent="0">
              <a:buNone/>
            </a:pPr>
            <a:r>
              <a:rPr lang="en-US"/>
              <a:t>Platforms where OQI can plug in at CERN – summer school, internship for summer </a:t>
            </a:r>
            <a:r>
              <a:rPr lang="en-US" err="1"/>
              <a:t>pgramme</a:t>
            </a:r>
            <a:r>
              <a:rPr lang="en-US"/>
              <a:t> students to work for a couple of months, connection with Prof in Spain (Santiago),   Open Lab</a:t>
            </a:r>
          </a:p>
          <a:p>
            <a:pPr marL="0" indent="0">
              <a:buNone/>
            </a:pPr>
            <a:endParaRPr lang="en-US"/>
          </a:p>
          <a:p>
            <a:pPr marL="0" indent="0">
              <a:buNone/>
            </a:pPr>
            <a:endParaRPr lang="en-US"/>
          </a:p>
          <a:p>
            <a:pPr marL="228600" indent="-228600">
              <a:buAutoNum type="arabicParenR"/>
            </a:pPr>
            <a:endParaRPr lang="en-US"/>
          </a:p>
        </p:txBody>
      </p:sp>
      <p:sp>
        <p:nvSpPr>
          <p:cNvPr id="4" name="Slide Number Placeholder 3"/>
          <p:cNvSpPr>
            <a:spLocks noGrp="1"/>
          </p:cNvSpPr>
          <p:nvPr>
            <p:ph type="sldNum" sz="quarter" idx="5"/>
          </p:nvPr>
        </p:nvSpPr>
        <p:spPr/>
        <p:txBody>
          <a:bodyPr/>
          <a:lstStyle/>
          <a:p>
            <a:fld id="{08A34052-12FB-4B01-8A2E-D87AD7371E95}" type="slidenum">
              <a:rPr lang="en-US" smtClean="0"/>
              <a:pPr/>
              <a:t>22</a:t>
            </a:fld>
            <a:endParaRPr lang="en-US"/>
          </a:p>
        </p:txBody>
      </p:sp>
    </p:spTree>
    <p:extLst>
      <p:ext uri="{BB962C8B-B14F-4D97-AF65-F5344CB8AC3E}">
        <p14:creationId xmlns:p14="http://schemas.microsoft.com/office/powerpoint/2010/main" val="4253091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4A4A4A"/>
                </a:solidFill>
                <a:effectLst/>
                <a:highlight>
                  <a:srgbClr val="FFFFFF"/>
                </a:highlight>
                <a:latin typeface="Arial" panose="020B0604020202020204" pitchFamily="34" charset="0"/>
              </a:rPr>
              <a:t>The Educational Consortium works with its members to build capacity to find, reuse, create and share </a:t>
            </a:r>
            <a:r>
              <a:rPr lang="en-US" sz="1200" b="0" i="0" dirty="0">
                <a:solidFill>
                  <a:srgbClr val="4A4A4A"/>
                </a:solidFill>
                <a:effectLst/>
                <a:highlight>
                  <a:srgbClr val="FFFF00"/>
                </a:highlight>
                <a:latin typeface="Arial" panose="020B0604020202020204" pitchFamily="34" charset="0"/>
              </a:rPr>
              <a:t>Open (?)</a:t>
            </a:r>
            <a:r>
              <a:rPr lang="en-US" sz="1200" b="0" i="0" dirty="0">
                <a:solidFill>
                  <a:srgbClr val="4A4A4A"/>
                </a:solidFill>
                <a:effectLst/>
                <a:highlight>
                  <a:srgbClr val="FFFFFF"/>
                </a:highlight>
                <a:latin typeface="Arial" panose="020B0604020202020204" pitchFamily="34" charset="0"/>
              </a:rPr>
              <a:t> Educational Resources, create sustainable </a:t>
            </a:r>
            <a:r>
              <a:rPr lang="en-US" sz="1200" b="0" i="0" dirty="0" err="1">
                <a:solidFill>
                  <a:srgbClr val="4A4A4A"/>
                </a:solidFill>
                <a:effectLst/>
                <a:highlight>
                  <a:srgbClr val="FFFFFF"/>
                </a:highlight>
                <a:latin typeface="Arial" panose="020B0604020202020204" pitchFamily="34" charset="0"/>
              </a:rPr>
              <a:t>educationn</a:t>
            </a:r>
            <a:r>
              <a:rPr lang="en-US" sz="1200" b="0" i="0" dirty="0">
                <a:solidFill>
                  <a:srgbClr val="4A4A4A"/>
                </a:solidFill>
                <a:effectLst/>
                <a:highlight>
                  <a:srgbClr val="FFFFFF"/>
                </a:highlight>
                <a:latin typeface="Arial" panose="020B0604020202020204" pitchFamily="34" charset="0"/>
              </a:rPr>
              <a:t> models, and enable international collaboration and innovation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rgbClr val="4A4A4A"/>
              </a:solidFill>
              <a:effectLst/>
              <a:highlight>
                <a:srgbClr val="FFFFFF"/>
              </a:highligh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US" sz="1000" dirty="0">
                <a:solidFill>
                  <a:schemeClr val="bg1"/>
                </a:solidFill>
                <a:latin typeface="Aptos Display"/>
              </a:rPr>
              <a:t>Openness (equitable, inclusive access to quantum computing technology &amp; knowledge)</a:t>
            </a:r>
          </a:p>
          <a:p>
            <a:pPr marL="285750" indent="-285750">
              <a:buFont typeface="Arial" panose="020B0604020202020204" pitchFamily="34" charset="0"/>
              <a:buChar char="•"/>
            </a:pPr>
            <a:r>
              <a:rPr lang="en-US" sz="1000" dirty="0">
                <a:solidFill>
                  <a:schemeClr val="bg1"/>
                </a:solidFill>
                <a:latin typeface="Aptos Display"/>
              </a:rPr>
              <a:t>Focus on impact (SDGs and global challenges)</a:t>
            </a:r>
          </a:p>
          <a:p>
            <a:pPr marL="285750" indent="-285750">
              <a:buFont typeface="Arial" panose="020B0604020202020204" pitchFamily="34" charset="0"/>
              <a:buChar char="•"/>
            </a:pPr>
            <a:r>
              <a:rPr lang="en-US" sz="1000" dirty="0">
                <a:solidFill>
                  <a:schemeClr val="bg1"/>
                </a:solidFill>
                <a:latin typeface="Aptos Display"/>
              </a:rPr>
              <a:t>Integrity, commitment, professionalism, creativity, and diversity</a:t>
            </a:r>
          </a:p>
          <a:p>
            <a:pPr marL="285750" indent="-285750">
              <a:buFont typeface="Arial" panose="020B0604020202020204" pitchFamily="34" charset="0"/>
              <a:buChar char="•"/>
            </a:pPr>
            <a:r>
              <a:rPr lang="en-US" sz="1000" dirty="0">
                <a:solidFill>
                  <a:schemeClr val="bg1"/>
                </a:solidFill>
                <a:latin typeface="Aptos Display"/>
              </a:rPr>
              <a:t>Advancement of science and the wide dissemination of knowledge by embracing and promoting practices making scientific research more open, collaborative, and responsive to societal changes</a:t>
            </a:r>
            <a:r>
              <a:rPr lang="en-US" sz="1000" kern="0" dirty="0">
                <a:solidFill>
                  <a:schemeClr val="bg1"/>
                </a:solidFill>
                <a:latin typeface="Aptos Display"/>
                <a:cs typeface="Times New Roman"/>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1" dirty="0">
              <a:effectLst/>
              <a:latin typeface="Montserrat" panose="00000500000000000000" pitchFamily="2"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8A34052-12FB-4B01-8A2E-D87AD7371E95}" type="slidenum">
              <a:rPr lang="en-US" smtClean="0"/>
              <a:pPr/>
              <a:t>23</a:t>
            </a:fld>
            <a:endParaRPr lang="en-US"/>
          </a:p>
        </p:txBody>
      </p:sp>
    </p:spTree>
    <p:extLst>
      <p:ext uri="{BB962C8B-B14F-4D97-AF65-F5344CB8AC3E}">
        <p14:creationId xmlns:p14="http://schemas.microsoft.com/office/powerpoint/2010/main" val="379232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err="1">
                <a:effectLst/>
                <a:highlight>
                  <a:srgbClr val="FFFFFF"/>
                </a:highlight>
                <a:latin typeface="Aptos" panose="020B0004020202020204" pitchFamily="34" charset="0"/>
              </a:rPr>
              <a:t>QGasBusters</a:t>
            </a:r>
            <a:r>
              <a:rPr lang="en-US" sz="1200" b="0" i="0" dirty="0">
                <a:effectLst/>
                <a:highlight>
                  <a:srgbClr val="FFFFFF"/>
                </a:highlight>
                <a:latin typeface="Aptos" panose="020B0004020202020204" pitchFamily="34" charset="0"/>
              </a:rPr>
              <a:t> protects critical infrastructure by instantly detecting pipeline anomalies, and optimally allocating emergency resources using Quantum Sensing &amp; Machine Learning</a:t>
            </a:r>
            <a:endParaRPr lang="en-CH" sz="1200" dirty="0">
              <a:latin typeface="Aptos" panose="020B0004020202020204" pitchFamily="34" charset="0"/>
            </a:endParaRPr>
          </a:p>
          <a:p>
            <a:pPr algn="l" fontAlgn="base"/>
            <a:r>
              <a:rPr lang="en-US" b="0" i="0" dirty="0">
                <a:solidFill>
                  <a:srgbClr val="474645"/>
                </a:solidFill>
                <a:effectLst/>
                <a:latin typeface="Gotham SSm A"/>
              </a:rPr>
              <a:t>The 12th edition of the annual event focused on tackling challenges and identifying solutions in line with the UN Sustainable Development Goals (SDGs) using cutting-edge quantum computing (QC) and artificial intelligence (AI).</a:t>
            </a:r>
          </a:p>
          <a:p>
            <a:pPr algn="l" fontAlgn="base"/>
            <a:r>
              <a:rPr lang="en-US" b="0" i="0" dirty="0" err="1">
                <a:solidFill>
                  <a:srgbClr val="474645"/>
                </a:solidFill>
                <a:effectLst/>
                <a:latin typeface="Gotham SSm A"/>
              </a:rPr>
              <a:t>QGasbusters</a:t>
            </a:r>
            <a:r>
              <a:rPr lang="en-US" b="0" i="0" dirty="0">
                <a:solidFill>
                  <a:srgbClr val="474645"/>
                </a:solidFill>
                <a:effectLst/>
                <a:latin typeface="Gotham SSm A"/>
              </a:rPr>
              <a:t> won the first place for this year’s Hackathon, team </a:t>
            </a:r>
            <a:r>
              <a:rPr lang="en-US" b="0" i="0" dirty="0" err="1">
                <a:solidFill>
                  <a:srgbClr val="474645"/>
                </a:solidFill>
                <a:effectLst/>
                <a:latin typeface="Gotham SSm A"/>
              </a:rPr>
              <a:t>QMarjan</a:t>
            </a:r>
            <a:r>
              <a:rPr lang="en-US" b="0" i="0" dirty="0">
                <a:solidFill>
                  <a:srgbClr val="474645"/>
                </a:solidFill>
                <a:effectLst/>
                <a:latin typeface="Gotham SSm A"/>
              </a:rPr>
              <a:t> won the second place, and team </a:t>
            </a:r>
            <a:r>
              <a:rPr lang="en-US" b="0" i="0" dirty="0" err="1">
                <a:solidFill>
                  <a:srgbClr val="474645"/>
                </a:solidFill>
                <a:effectLst/>
                <a:latin typeface="Gotham SSm A"/>
              </a:rPr>
              <a:t>aQua</a:t>
            </a:r>
            <a:r>
              <a:rPr lang="en-US" b="0" i="0" dirty="0">
                <a:solidFill>
                  <a:srgbClr val="474645"/>
                </a:solidFill>
                <a:effectLst/>
                <a:latin typeface="Gotham SSm A"/>
              </a:rPr>
              <a:t>, and Aman tied for third place. They ranked the highest among 180 students from 50 countries,</a:t>
            </a:r>
          </a:p>
          <a:p>
            <a:endParaRPr lang="en-CH" dirty="0"/>
          </a:p>
        </p:txBody>
      </p:sp>
      <p:sp>
        <p:nvSpPr>
          <p:cNvPr id="4" name="Slide Number Placeholder 3"/>
          <p:cNvSpPr>
            <a:spLocks noGrp="1"/>
          </p:cNvSpPr>
          <p:nvPr>
            <p:ph type="sldNum" sz="quarter" idx="5"/>
          </p:nvPr>
        </p:nvSpPr>
        <p:spPr/>
        <p:txBody>
          <a:bodyPr/>
          <a:lstStyle/>
          <a:p>
            <a:fld id="{08A34052-12FB-4B01-8A2E-D87AD7371E95}" type="slidenum">
              <a:rPr lang="en-US" smtClean="0"/>
              <a:pPr/>
              <a:t>24</a:t>
            </a:fld>
            <a:endParaRPr lang="en-US"/>
          </a:p>
        </p:txBody>
      </p:sp>
    </p:spTree>
    <p:extLst>
      <p:ext uri="{BB962C8B-B14F-4D97-AF65-F5344CB8AC3E}">
        <p14:creationId xmlns:p14="http://schemas.microsoft.com/office/powerpoint/2010/main" val="1156919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a:latin typeface="Aptos Display"/>
                <a:ea typeface="Open Sans"/>
                <a:cs typeface="Open Sans"/>
              </a:rPr>
              <a:t>Our objectives  this is why we want to work with you</a:t>
            </a:r>
          </a:p>
          <a:p>
            <a:r>
              <a:rPr lang="en-GB" sz="1200" b="1">
                <a:latin typeface="Aptos Display"/>
                <a:ea typeface="Open Sans"/>
                <a:cs typeface="Open Sans"/>
              </a:rPr>
              <a:t>This is how we are going to do </a:t>
            </a:r>
            <a:r>
              <a:rPr lang="en-GB" sz="1200" b="1" err="1">
                <a:latin typeface="Aptos Display"/>
                <a:ea typeface="Open Sans"/>
                <a:cs typeface="Open Sans"/>
              </a:rPr>
              <a:t>thisConsortium</a:t>
            </a:r>
            <a:r>
              <a:rPr lang="en-GB" sz="1200" b="1">
                <a:latin typeface="Aptos Display"/>
                <a:ea typeface="Open Sans"/>
                <a:cs typeface="Open Sans"/>
              </a:rPr>
              <a:t> Modalities - Practical engagement with OQI and the community</a:t>
            </a:r>
          </a:p>
          <a:p>
            <a:pPr marL="285750" indent="-188595">
              <a:buFont typeface="Wingdings" pitchFamily="2" charset="2"/>
              <a:buChar char="§"/>
            </a:pPr>
            <a:endParaRPr lang="en-GB" sz="1200">
              <a:latin typeface="Aptos Display"/>
              <a:ea typeface="Open Sans"/>
              <a:cs typeface="Open Sans"/>
            </a:endParaRPr>
          </a:p>
          <a:p>
            <a:pPr marL="97155"/>
            <a:endParaRPr lang="en-GB" sz="1200">
              <a:latin typeface="Aptos Display" panose="020B0004020202020204" pitchFamily="34" charset="0"/>
              <a:ea typeface="Open Sans"/>
              <a:cs typeface="Open Sans"/>
            </a:endParaRPr>
          </a:p>
        </p:txBody>
      </p:sp>
      <p:sp>
        <p:nvSpPr>
          <p:cNvPr id="4" name="Slide Number Placeholder 3"/>
          <p:cNvSpPr>
            <a:spLocks noGrp="1"/>
          </p:cNvSpPr>
          <p:nvPr>
            <p:ph type="sldNum" sz="quarter" idx="5"/>
          </p:nvPr>
        </p:nvSpPr>
        <p:spPr/>
        <p:txBody>
          <a:bodyPr/>
          <a:lstStyle/>
          <a:p>
            <a:fld id="{08A34052-12FB-4B01-8A2E-D87AD7371E95}" type="slidenum">
              <a:rPr lang="en-US" smtClean="0"/>
              <a:pPr/>
              <a:t>2</a:t>
            </a:fld>
            <a:endParaRPr lang="en-US"/>
          </a:p>
        </p:txBody>
      </p:sp>
    </p:spTree>
    <p:extLst>
      <p:ext uri="{BB962C8B-B14F-4D97-AF65-F5344CB8AC3E}">
        <p14:creationId xmlns:p14="http://schemas.microsoft.com/office/powerpoint/2010/main" val="1625374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FF0000"/>
                </a:solidFill>
              </a:rPr>
              <a:t>We started with the workshops to socialize our vision; We are not an educational provider nor a research institution but an initiatives hosted at CERN as part of its Quantum Technology Initiative. </a:t>
            </a:r>
          </a:p>
          <a:p>
            <a:r>
              <a:rPr lang="en-GB" dirty="0">
                <a:solidFill>
                  <a:srgbClr val="FF0000"/>
                </a:solidFill>
              </a:rPr>
              <a:t>To establish OQI as a network of networks, within all four pillars, we have set together with the you, our community, 3 key objectives</a:t>
            </a:r>
          </a:p>
          <a:p>
            <a:endParaRPr lang="en-GB" dirty="0">
              <a:solidFill>
                <a:srgbClr val="FF0000"/>
              </a:solidFill>
            </a:endParaRPr>
          </a:p>
          <a:p>
            <a:pPr marL="342900" indent="-342900">
              <a:buFont typeface="+mj-lt"/>
              <a:buAutoNum type="arabicPeriod"/>
            </a:pPr>
            <a:r>
              <a:rPr lang="en-US" sz="1200" dirty="0">
                <a:cs typeface="Calibri" panose="020F0502020204030204" pitchFamily="34" charset="0"/>
              </a:rPr>
              <a:t>Amplify activities initiated during the incubation</a:t>
            </a:r>
          </a:p>
          <a:p>
            <a:pPr marL="342900" indent="-342900">
              <a:buFont typeface="+mj-lt"/>
              <a:buAutoNum type="arabicPeriod"/>
            </a:pPr>
            <a:r>
              <a:rPr lang="en-US" sz="1200" dirty="0">
                <a:cs typeface="Calibri" panose="020F0502020204030204" pitchFamily="34" charset="0"/>
              </a:rPr>
              <a:t>Generate first impactful results</a:t>
            </a:r>
          </a:p>
          <a:p>
            <a:pPr marL="342900" indent="-342900">
              <a:buFont typeface="+mj-lt"/>
              <a:buAutoNum type="arabicPeriod"/>
            </a:pPr>
            <a:r>
              <a:rPr lang="en-US" sz="1200" dirty="0">
                <a:cs typeface="Calibri" panose="020F0502020204030204" pitchFamily="34" charset="0"/>
              </a:rPr>
              <a:t>Prepare the ground for the OQI to scale if needed to accomplish its mission at the end of the pilot phase</a:t>
            </a:r>
          </a:p>
          <a:p>
            <a:endParaRPr lang="en-GB" dirty="0">
              <a:solidFill>
                <a:srgbClr val="FF0000"/>
              </a:solidFill>
            </a:endParaRPr>
          </a:p>
        </p:txBody>
      </p:sp>
      <p:sp>
        <p:nvSpPr>
          <p:cNvPr id="4" name="Slide Number Placeholder 3"/>
          <p:cNvSpPr>
            <a:spLocks noGrp="1"/>
          </p:cNvSpPr>
          <p:nvPr>
            <p:ph type="sldNum" sz="quarter" idx="5"/>
          </p:nvPr>
        </p:nvSpPr>
        <p:spPr/>
        <p:txBody>
          <a:bodyPr/>
          <a:lstStyle/>
          <a:p>
            <a:fld id="{08A34052-12FB-4B01-8A2E-D87AD7371E95}" type="slidenum">
              <a:rPr lang="en-US" smtClean="0"/>
              <a:pPr/>
              <a:t>4</a:t>
            </a:fld>
            <a:endParaRPr lang="en-US"/>
          </a:p>
        </p:txBody>
      </p:sp>
    </p:spTree>
    <p:extLst>
      <p:ext uri="{BB962C8B-B14F-4D97-AF65-F5344CB8AC3E}">
        <p14:creationId xmlns:p14="http://schemas.microsoft.com/office/powerpoint/2010/main" val="3124857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F91B8B-226B-7BFC-0236-9152B77B51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059A37-C887-2165-4DB4-7DFE1A15C5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08038A-B3F8-D21E-C0FE-D3CC7787B93B}"/>
              </a:ext>
            </a:extLst>
          </p:cNvPr>
          <p:cNvSpPr>
            <a:spLocks noGrp="1"/>
          </p:cNvSpPr>
          <p:nvPr>
            <p:ph type="body" idx="1"/>
          </p:nvPr>
        </p:nvSpPr>
        <p:spPr/>
        <p:txBody>
          <a:bodyPr/>
          <a:lstStyle/>
          <a:p>
            <a:pPr algn="just">
              <a:spcAft>
                <a:spcPts val="600"/>
              </a:spcAft>
            </a:pPr>
            <a:r>
              <a:rPr lang="en-US" sz="1200" b="1" dirty="0">
                <a:effectLst/>
                <a:latin typeface="Aptos" panose="020B0004020202020204" pitchFamily="34" charset="0"/>
                <a:ea typeface="Aptos" panose="020B0004020202020204" pitchFamily="34" charset="0"/>
                <a:cs typeface="Times New Roman" panose="02020603050405020304" pitchFamily="18" charset="0"/>
              </a:rPr>
              <a:t>Education is necessary for OQI to achieve its mission for 2 reasons:</a:t>
            </a:r>
            <a:endParaRPr lang="en-CH" sz="1200" dirty="0">
              <a:effectLst/>
              <a:latin typeface="Aptos" panose="020B0004020202020204" pitchFamily="34" charset="0"/>
              <a:ea typeface="Aptos" panose="020B0004020202020204" pitchFamily="34" charset="0"/>
              <a:cs typeface="Times New Roman" panose="02020603050405020304" pitchFamily="18" charset="0"/>
            </a:endParaRPr>
          </a:p>
          <a:p>
            <a:pPr lvl="0" algn="just"/>
            <a:r>
              <a:rPr lang="en-US" sz="1200" dirty="0">
                <a:effectLst/>
                <a:latin typeface="Aptos" panose="020B0004020202020204" pitchFamily="34" charset="0"/>
                <a:ea typeface="Aptos" panose="020B0004020202020204" pitchFamily="34" charset="0"/>
                <a:cs typeface="Times New Roman" panose="02020603050405020304" pitchFamily="18" charset="0"/>
              </a:rPr>
              <a:t>Giving access to machines is not sufficient, we need to upskill people to be able to use them. Focus here is on the software/ algorithms part (NOT development of hardware)</a:t>
            </a:r>
            <a:endParaRPr lang="en-CH" sz="1200" dirty="0">
              <a:effectLst/>
              <a:latin typeface="Aptos" panose="020B0004020202020204" pitchFamily="34" charset="0"/>
              <a:ea typeface="Aptos" panose="020B0004020202020204" pitchFamily="34" charset="0"/>
              <a:cs typeface="Times New Roman" panose="02020603050405020304" pitchFamily="18" charset="0"/>
            </a:endParaRPr>
          </a:p>
          <a:p>
            <a:pPr lvl="0" algn="just"/>
            <a:r>
              <a:rPr lang="en-US" sz="1200" dirty="0">
                <a:effectLst/>
                <a:latin typeface="Aptos" panose="020B0004020202020204" pitchFamily="34" charset="0"/>
                <a:ea typeface="Aptos" panose="020B0004020202020204" pitchFamily="34" charset="0"/>
                <a:cs typeface="Times New Roman" panose="02020603050405020304" pitchFamily="18" charset="0"/>
              </a:rPr>
              <a:t>The SDG-related use cases/ applications supported by OQI must be ideated / originate from those who are concerned by these challenges, incl. in developing countries. R&amp;D-</a:t>
            </a:r>
            <a:r>
              <a:rPr lang="en-US" sz="1200" dirty="0" err="1">
                <a:effectLst/>
                <a:latin typeface="Aptos" panose="020B0004020202020204" pitchFamily="34" charset="0"/>
                <a:ea typeface="Aptos" panose="020B0004020202020204" pitchFamily="34" charset="0"/>
                <a:cs typeface="Times New Roman" panose="02020603050405020304" pitchFamily="18" charset="0"/>
              </a:rPr>
              <a:t>ers</a:t>
            </a:r>
            <a:r>
              <a:rPr lang="en-US" sz="1200" dirty="0">
                <a:effectLst/>
                <a:latin typeface="Aptos" panose="020B0004020202020204" pitchFamily="34" charset="0"/>
                <a:ea typeface="Aptos" panose="020B0004020202020204" pitchFamily="34" charset="0"/>
                <a:cs typeface="Times New Roman" panose="02020603050405020304" pitchFamily="18" charset="0"/>
              </a:rPr>
              <a:t> from these countries must be equipped to be able to submit such use cases</a:t>
            </a:r>
            <a:endParaRPr lang="en-CH" sz="12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342900" indent="-342900">
              <a:buAutoNum type="arabicParenR"/>
            </a:pPr>
            <a:r>
              <a:rPr lang="en-US" sz="1200" kern="0" dirty="0">
                <a:latin typeface="Aptos Display"/>
                <a:cs typeface="Times New Roman"/>
              </a:rPr>
              <a:t>researchers, developers, and entrepreneurs of quantum underserved geographies</a:t>
            </a:r>
          </a:p>
          <a:p>
            <a:pPr marL="342900" indent="-342900">
              <a:buAutoNum type="arabicParenR"/>
            </a:pPr>
            <a:r>
              <a:rPr lang="en-US" sz="1200" kern="0" dirty="0">
                <a:latin typeface="Aptos Display"/>
                <a:cs typeface="Times New Roman"/>
              </a:rPr>
              <a:t>diplomats and more generally policy makers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2F2EC56-FFE5-D621-EAB6-85BBC4C3BD68}"/>
              </a:ext>
            </a:extLst>
          </p:cNvPr>
          <p:cNvSpPr>
            <a:spLocks noGrp="1"/>
          </p:cNvSpPr>
          <p:nvPr>
            <p:ph type="sldNum" sz="quarter" idx="5"/>
          </p:nvPr>
        </p:nvSpPr>
        <p:spPr/>
        <p:txBody>
          <a:bodyPr/>
          <a:lstStyle/>
          <a:p>
            <a:fld id="{08A34052-12FB-4B01-8A2E-D87AD7371E95}" type="slidenum">
              <a:rPr lang="en-US" smtClean="0"/>
              <a:pPr/>
              <a:t>5</a:t>
            </a:fld>
            <a:endParaRPr lang="en-US"/>
          </a:p>
        </p:txBody>
      </p:sp>
    </p:spTree>
    <p:extLst>
      <p:ext uri="{BB962C8B-B14F-4D97-AF65-F5344CB8AC3E}">
        <p14:creationId xmlns:p14="http://schemas.microsoft.com/office/powerpoint/2010/main" val="247042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000000"/>
                </a:solidFill>
                <a:effectLst/>
                <a:highlight>
                  <a:srgbClr val="FFFFFF"/>
                </a:highlight>
                <a:latin typeface="var(--heading-font-font-family)"/>
              </a:rPr>
              <a:t>NTERNATIONAL NETWORK FOR GOVERNMENTAL SCIENCE ADVICE Conference at the beginning of May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a:solidFill>
                  <a:srgbClr val="000000"/>
                </a:solidFill>
                <a:effectLst/>
                <a:highlight>
                  <a:srgbClr val="FFFFFF"/>
                </a:highlight>
                <a:latin typeface="var(--heading-font-font-family)"/>
              </a:rPr>
              <a:t>INGSA and AIMS</a:t>
            </a:r>
            <a:endParaRPr lang="en-US" sz="1200" b="0" i="0" dirty="0">
              <a:effectLst/>
              <a:highlight>
                <a:srgbClr val="FFFFFF"/>
              </a:highlight>
              <a:latin typeface="Aptos" panose="020B00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effectLst/>
              <a:highlight>
                <a:srgbClr val="FFFFFF"/>
              </a:highlight>
              <a:latin typeface="Aptos" panose="020B00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effectLst/>
              <a:highlight>
                <a:srgbClr val="FFFFFF"/>
              </a:highlight>
              <a:latin typeface="Aptos" panose="020B00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err="1">
                <a:effectLst/>
                <a:highlight>
                  <a:srgbClr val="FFFFFF"/>
                </a:highlight>
                <a:latin typeface="Aptos" panose="020B0004020202020204" pitchFamily="34" charset="0"/>
              </a:rPr>
              <a:t>QGasBusters</a:t>
            </a:r>
            <a:r>
              <a:rPr lang="en-US" sz="1200" b="0" i="0" dirty="0">
                <a:effectLst/>
                <a:highlight>
                  <a:srgbClr val="FFFFFF"/>
                </a:highlight>
                <a:latin typeface="Aptos" panose="020B0004020202020204" pitchFamily="34" charset="0"/>
              </a:rPr>
              <a:t> protects critical infrastructure by instantly detecting pipeline anomalies, and optimally allocating emergency resources using Quantum Sensing &amp; Machine Learning</a:t>
            </a:r>
            <a:endParaRPr lang="en-CH" sz="1200" dirty="0">
              <a:latin typeface="Aptos" panose="020B0004020202020204" pitchFamily="34" charset="0"/>
            </a:endParaRPr>
          </a:p>
          <a:p>
            <a:pPr algn="l" fontAlgn="base"/>
            <a:r>
              <a:rPr lang="en-US" b="0" i="0" dirty="0">
                <a:solidFill>
                  <a:srgbClr val="474645"/>
                </a:solidFill>
                <a:effectLst/>
                <a:latin typeface="Gotham SSm A"/>
              </a:rPr>
              <a:t>The 12th edition of the annual event focused on tackling challenges and identifying solutions in line with the UN Sustainable Development Goals (SDGs) using cutting-edge quantum computing (QC) and artificial intelligence (AI).</a:t>
            </a:r>
          </a:p>
          <a:p>
            <a:pPr algn="l" fontAlgn="base"/>
            <a:r>
              <a:rPr lang="en-US" b="0" i="0" dirty="0" err="1">
                <a:solidFill>
                  <a:srgbClr val="474645"/>
                </a:solidFill>
                <a:effectLst/>
                <a:latin typeface="Gotham SSm A"/>
              </a:rPr>
              <a:t>QGasbusters</a:t>
            </a:r>
            <a:r>
              <a:rPr lang="en-US" b="0" i="0" dirty="0">
                <a:solidFill>
                  <a:srgbClr val="474645"/>
                </a:solidFill>
                <a:effectLst/>
                <a:latin typeface="Gotham SSm A"/>
              </a:rPr>
              <a:t> won the first place for this year’s Hackathon, team </a:t>
            </a:r>
            <a:r>
              <a:rPr lang="en-US" b="0" i="0" dirty="0" err="1">
                <a:solidFill>
                  <a:srgbClr val="474645"/>
                </a:solidFill>
                <a:effectLst/>
                <a:latin typeface="Gotham SSm A"/>
              </a:rPr>
              <a:t>QMarjan</a:t>
            </a:r>
            <a:r>
              <a:rPr lang="en-US" b="0" i="0" dirty="0">
                <a:solidFill>
                  <a:srgbClr val="474645"/>
                </a:solidFill>
                <a:effectLst/>
                <a:latin typeface="Gotham SSm A"/>
              </a:rPr>
              <a:t> won the second place, and team </a:t>
            </a:r>
            <a:r>
              <a:rPr lang="en-US" b="0" i="0" dirty="0" err="1">
                <a:solidFill>
                  <a:srgbClr val="474645"/>
                </a:solidFill>
                <a:effectLst/>
                <a:latin typeface="Gotham SSm A"/>
              </a:rPr>
              <a:t>aQua</a:t>
            </a:r>
            <a:r>
              <a:rPr lang="en-US" b="0" i="0" dirty="0">
                <a:solidFill>
                  <a:srgbClr val="474645"/>
                </a:solidFill>
                <a:effectLst/>
                <a:latin typeface="Gotham SSm A"/>
              </a:rPr>
              <a:t>, and Aman tied for third place. They ranked the highest among 180 students from 50 countries,</a:t>
            </a:r>
          </a:p>
          <a:p>
            <a:endParaRPr lang="en-CH" dirty="0"/>
          </a:p>
        </p:txBody>
      </p:sp>
      <p:sp>
        <p:nvSpPr>
          <p:cNvPr id="4" name="Slide Number Placeholder 3"/>
          <p:cNvSpPr>
            <a:spLocks noGrp="1"/>
          </p:cNvSpPr>
          <p:nvPr>
            <p:ph type="sldNum" sz="quarter" idx="5"/>
          </p:nvPr>
        </p:nvSpPr>
        <p:spPr/>
        <p:txBody>
          <a:bodyPr/>
          <a:lstStyle/>
          <a:p>
            <a:fld id="{08A34052-12FB-4B01-8A2E-D87AD7371E95}" type="slidenum">
              <a:rPr lang="en-US" smtClean="0"/>
              <a:pPr/>
              <a:t>6</a:t>
            </a:fld>
            <a:endParaRPr lang="en-US"/>
          </a:p>
        </p:txBody>
      </p:sp>
    </p:spTree>
    <p:extLst>
      <p:ext uri="{BB962C8B-B14F-4D97-AF65-F5344CB8AC3E}">
        <p14:creationId xmlns:p14="http://schemas.microsoft.com/office/powerpoint/2010/main" val="4225521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08A34052-12FB-4B01-8A2E-D87AD7371E95}" type="slidenum">
              <a:rPr lang="en-US" smtClean="0"/>
              <a:pPr/>
              <a:t>7</a:t>
            </a:fld>
            <a:endParaRPr lang="en-US"/>
          </a:p>
        </p:txBody>
      </p:sp>
    </p:spTree>
    <p:extLst>
      <p:ext uri="{BB962C8B-B14F-4D97-AF65-F5344CB8AC3E}">
        <p14:creationId xmlns:p14="http://schemas.microsoft.com/office/powerpoint/2010/main" val="2783156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spcAft>
                <a:spcPts val="1200"/>
              </a:spcAft>
              <a:buFont typeface="+mj-lt"/>
              <a:buAutoNum type="arabicPeriod"/>
            </a:pPr>
            <a:r>
              <a:rPr lang="en-US" sz="1200" b="1" kern="0">
                <a:latin typeface="Aptos Display"/>
                <a:cs typeface="Times New Roman"/>
              </a:rPr>
              <a:t>Build best practices </a:t>
            </a:r>
            <a:r>
              <a:rPr lang="en-US" sz="1200" kern="0">
                <a:latin typeface="Aptos Display"/>
                <a:cs typeface="Times New Roman"/>
              </a:rPr>
              <a:t>for educational resources to foster use case development of quantum computing  for SDGs </a:t>
            </a:r>
          </a:p>
          <a:p>
            <a:pPr marL="342900" lvl="1" indent="-342900">
              <a:spcAft>
                <a:spcPts val="1200"/>
              </a:spcAft>
              <a:buFont typeface="+mj-lt"/>
              <a:buAutoNum type="arabicPeriod"/>
            </a:pPr>
            <a:r>
              <a:rPr lang="en-US" sz="1200" b="1" kern="0">
                <a:latin typeface="Aptos Display"/>
                <a:cs typeface="Times New Roman"/>
              </a:rPr>
              <a:t>Inform and share educational content/approaches </a:t>
            </a:r>
            <a:r>
              <a:rPr lang="en-US" sz="1200" kern="0">
                <a:latin typeface="Aptos Display"/>
                <a:cs typeface="Times New Roman"/>
              </a:rPr>
              <a:t>to foster the formulation of QC for SDGs</a:t>
            </a:r>
          </a:p>
          <a:p>
            <a:pPr marL="342900" lvl="1" indent="-342900">
              <a:spcAft>
                <a:spcPts val="1200"/>
              </a:spcAft>
              <a:buFont typeface="+mj-lt"/>
              <a:buAutoNum type="arabicPeriod"/>
            </a:pPr>
            <a:r>
              <a:rPr lang="en-US" sz="1200" b="1" kern="0">
                <a:latin typeface="Aptos Display"/>
                <a:cs typeface="Times New Roman"/>
              </a:rPr>
              <a:t>Enable alignment </a:t>
            </a:r>
            <a:r>
              <a:rPr lang="en-US" sz="1200" kern="0">
                <a:latin typeface="Aptos Display"/>
                <a:cs typeface="Times New Roman"/>
              </a:rPr>
              <a:t>and coordination of like-minded educational </a:t>
            </a:r>
            <a:r>
              <a:rPr lang="en-US" sz="1200" kern="0" err="1">
                <a:latin typeface="Aptos Display"/>
                <a:cs typeface="Times New Roman"/>
              </a:rPr>
              <a:t>programmes</a:t>
            </a:r>
            <a:r>
              <a:rPr lang="en-US" sz="1200" kern="0">
                <a:latin typeface="Aptos Display"/>
                <a:cs typeface="Times New Roman"/>
              </a:rPr>
              <a:t>, initiatives</a:t>
            </a:r>
          </a:p>
          <a:p>
            <a:pPr marL="342900" lvl="1" indent="-342900">
              <a:spcAft>
                <a:spcPts val="1200"/>
              </a:spcAft>
              <a:buFont typeface="+mj-lt"/>
              <a:buAutoNum type="arabicPeriod"/>
            </a:pPr>
            <a:r>
              <a:rPr lang="en-US" sz="1200" b="1" kern="0">
                <a:latin typeface="Aptos Display"/>
                <a:cs typeface="Times New Roman"/>
              </a:rPr>
              <a:t>Validate tools </a:t>
            </a:r>
            <a:r>
              <a:rPr lang="en-US" sz="1200" kern="0">
                <a:latin typeface="Aptos Display"/>
                <a:cs typeface="Times New Roman"/>
              </a:rPr>
              <a:t>developed and disseminated by OQI Educational Consortium (from a user and a provider perspective) </a:t>
            </a:r>
          </a:p>
          <a:p>
            <a:endParaRPr lang="en-US"/>
          </a:p>
        </p:txBody>
      </p:sp>
      <p:sp>
        <p:nvSpPr>
          <p:cNvPr id="4" name="Slide Number Placeholder 3"/>
          <p:cNvSpPr>
            <a:spLocks noGrp="1"/>
          </p:cNvSpPr>
          <p:nvPr>
            <p:ph type="sldNum" sz="quarter" idx="5"/>
          </p:nvPr>
        </p:nvSpPr>
        <p:spPr/>
        <p:txBody>
          <a:bodyPr/>
          <a:lstStyle/>
          <a:p>
            <a:fld id="{08A34052-12FB-4B01-8A2E-D87AD7371E95}" type="slidenum">
              <a:rPr lang="en-US" smtClean="0"/>
              <a:pPr/>
              <a:t>8</a:t>
            </a:fld>
            <a:endParaRPr lang="en-US"/>
          </a:p>
        </p:txBody>
      </p:sp>
    </p:spTree>
    <p:extLst>
      <p:ext uri="{BB962C8B-B14F-4D97-AF65-F5344CB8AC3E}">
        <p14:creationId xmlns:p14="http://schemas.microsoft.com/office/powerpoint/2010/main" val="2858251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n-US" sz="1800" b="1" i="0" dirty="0">
                <a:solidFill>
                  <a:srgbClr val="000000"/>
                </a:solidFill>
                <a:effectLst/>
                <a:latin typeface="inherit"/>
              </a:rPr>
              <a:t>Objectives to communicate</a:t>
            </a:r>
          </a:p>
          <a:p>
            <a:pPr algn="l" fontAlgn="base"/>
            <a:r>
              <a:rPr lang="en-US" sz="1800" b="0" i="0" dirty="0">
                <a:solidFill>
                  <a:srgbClr val="000000"/>
                </a:solidFill>
                <a:effectLst/>
                <a:latin typeface="Aptos" panose="020B0004020202020204" pitchFamily="34" charset="0"/>
              </a:rPr>
              <a:t>- We have developed tools: our focus the question: how to leverage QC for their own impact project? and diplomats: we are focused on the education</a:t>
            </a:r>
          </a:p>
          <a:p>
            <a:pPr algn="l" fontAlgn="base"/>
            <a:r>
              <a:rPr lang="en-US" sz="1800" b="0" i="0" dirty="0">
                <a:solidFill>
                  <a:srgbClr val="000000"/>
                </a:solidFill>
                <a:effectLst/>
                <a:latin typeface="Aptos" panose="020B0004020202020204" pitchFamily="34" charset="0"/>
              </a:rPr>
              <a:t>- Hackathon as one example for upskilling - we developed hackathon in a box to have a tool kit as a public good AND: we have done this again in Abu Dhabi, but we are preparing to rollout in 2025 in other locations</a:t>
            </a:r>
            <a:endParaRPr lang="en-US" sz="1200" b="1"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r>
              <a:rPr lang="en-GB" sz="1200" dirty="0">
                <a:highlight>
                  <a:srgbClr val="FFFF00"/>
                </a:highlight>
                <a:latin typeface="Aptos Display" panose="020B0004020202020204" pitchFamily="34" charset="0"/>
                <a:ea typeface="Open Sans"/>
                <a:cs typeface="Open Sans"/>
                <a:sym typeface="Wingdings" panose="05000000000000000000" pitchFamily="2" charset="2"/>
              </a:rPr>
              <a:t>- QC use cases for SDGs and learn about responsible quantum computing</a:t>
            </a:r>
          </a:p>
          <a:p>
            <a:pPr marL="285750" indent="-285750">
              <a:buFont typeface="Wingdings" panose="05000000000000000000" pitchFamily="2" charset="2"/>
              <a:buChar char="à"/>
            </a:pPr>
            <a:r>
              <a:rPr lang="en-GB" sz="1200" dirty="0">
                <a:highlight>
                  <a:srgbClr val="FFFF00"/>
                </a:highlight>
                <a:latin typeface="Aptos Display" panose="020B0004020202020204" pitchFamily="34" charset="0"/>
                <a:ea typeface="Open Sans"/>
                <a:cs typeface="Open Sans"/>
                <a:sym typeface="Wingdings" panose="05000000000000000000" pitchFamily="2" charset="2"/>
              </a:rPr>
              <a:t>Working with partners who are already working with specific geographies and different mechanisms</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sym typeface="Wingdings" panose="05000000000000000000" pitchFamily="2" charset="2"/>
              </a:rPr>
              <a:t>Question: How can we activate satellites in underserved geographies?</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sym typeface="Wingdings" panose="05000000000000000000" pitchFamily="2" charset="2"/>
              </a:rPr>
              <a:t>Question: Where can OQI help in dissemination? Collaboration with implementers; how could we collaborate with ITCP et al on the role out of a hackathon in a box? How much would it cost to roll out a summer school that could be proposed to the consortium?</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sym typeface="Wingdings" panose="05000000000000000000" pitchFamily="2" charset="2"/>
              </a:rPr>
              <a:t>OQI Internship Program?</a:t>
            </a:r>
            <a:r>
              <a:rPr lang="en-GB" sz="1200" dirty="0">
                <a:highlight>
                  <a:srgbClr val="FFFFFF"/>
                </a:highlight>
                <a:latin typeface="Aptos Display" panose="020B0004020202020204" pitchFamily="34" charset="0"/>
                <a:ea typeface="Open Sans"/>
                <a:cs typeface="Open Sans"/>
              </a:rPr>
              <a:t> </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rPr>
              <a:t>Upskilling Partnerships for educational content (in developing countries: ITU/UNESCO/UNICEF….), hackathon (NYUAD, AIMS, …</a:t>
            </a:r>
          </a:p>
          <a:p>
            <a:pPr marL="285750" indent="-285750">
              <a:buFont typeface="Wingdings" panose="05000000000000000000" pitchFamily="2" charset="2"/>
              <a:buChar char="à"/>
            </a:pPr>
            <a:r>
              <a:rPr lang="en-GB" sz="1200" dirty="0">
                <a:highlight>
                  <a:srgbClr val="FFFFFF"/>
                </a:highlight>
                <a:latin typeface="Aptos Display" panose="020B0004020202020204" pitchFamily="34" charset="0"/>
                <a:ea typeface="Open Sans"/>
                <a:cs typeface="Open Sans"/>
              </a:rPr>
              <a:t>Use case Development: CERN school of computing? Series of lectures? (QC for computer scientists who have no training available in their own country); select 2-3 subject matters experts to </a:t>
            </a:r>
            <a:r>
              <a:rPr lang="en-GB" sz="1200" dirty="0" err="1">
                <a:highlight>
                  <a:srgbClr val="FFFFFF"/>
                </a:highlight>
                <a:latin typeface="Aptos Display" panose="020B0004020202020204" pitchFamily="34" charset="0"/>
                <a:ea typeface="Open Sans"/>
                <a:cs typeface="Open Sans"/>
              </a:rPr>
              <a:t>trainin</a:t>
            </a:r>
            <a:endParaRPr lang="en-GB" sz="1200" dirty="0">
              <a:highlight>
                <a:srgbClr val="FFFFFF"/>
              </a:highlight>
              <a:latin typeface="Aptos Display" panose="020B0004020202020204" pitchFamily="34" charset="0"/>
              <a:ea typeface="Open Sans"/>
              <a:cs typeface="Open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At the same time, use the Science Diplomacy Students to the test game</a:t>
            </a:r>
          </a:p>
          <a:p>
            <a:endParaRPr lang="en-US" dirty="0"/>
          </a:p>
        </p:txBody>
      </p:sp>
      <p:sp>
        <p:nvSpPr>
          <p:cNvPr id="4" name="Slide Number Placeholder 3"/>
          <p:cNvSpPr>
            <a:spLocks noGrp="1"/>
          </p:cNvSpPr>
          <p:nvPr>
            <p:ph type="sldNum" sz="quarter" idx="5"/>
          </p:nvPr>
        </p:nvSpPr>
        <p:spPr/>
        <p:txBody>
          <a:bodyPr/>
          <a:lstStyle/>
          <a:p>
            <a:fld id="{08A34052-12FB-4B01-8A2E-D87AD7371E95}" type="slidenum">
              <a:rPr lang="en-US" smtClean="0"/>
              <a:pPr/>
              <a:t>9</a:t>
            </a:fld>
            <a:endParaRPr lang="en-US"/>
          </a:p>
        </p:txBody>
      </p:sp>
    </p:spTree>
    <p:extLst>
      <p:ext uri="{BB962C8B-B14F-4D97-AF65-F5344CB8AC3E}">
        <p14:creationId xmlns:p14="http://schemas.microsoft.com/office/powerpoint/2010/main" val="2839854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4A4A4A"/>
                </a:solidFill>
                <a:effectLst/>
                <a:highlight>
                  <a:srgbClr val="FFFFFF"/>
                </a:highlight>
                <a:latin typeface="Arial" panose="020B0604020202020204" pitchFamily="34" charset="0"/>
              </a:rPr>
              <a:t>The Educational Consortium works with its members to build capacity to find, reuse, create and share </a:t>
            </a:r>
            <a:r>
              <a:rPr lang="en-US" sz="1200" b="0" i="0" dirty="0">
                <a:solidFill>
                  <a:srgbClr val="4A4A4A"/>
                </a:solidFill>
                <a:effectLst/>
                <a:highlight>
                  <a:srgbClr val="FFFF00"/>
                </a:highlight>
                <a:latin typeface="Arial" panose="020B0604020202020204" pitchFamily="34" charset="0"/>
              </a:rPr>
              <a:t>Open (?)</a:t>
            </a:r>
            <a:r>
              <a:rPr lang="en-US" sz="1200" b="0" i="0" dirty="0">
                <a:solidFill>
                  <a:srgbClr val="4A4A4A"/>
                </a:solidFill>
                <a:effectLst/>
                <a:highlight>
                  <a:srgbClr val="FFFFFF"/>
                </a:highlight>
                <a:latin typeface="Arial" panose="020B0604020202020204" pitchFamily="34" charset="0"/>
              </a:rPr>
              <a:t> Educational Resources, create sustainable education models, and enable international collaboration and innovation</a:t>
            </a:r>
            <a:endParaRPr lang="en-US" sz="1000" b="1" dirty="0">
              <a:effectLst/>
              <a:latin typeface="Montserrat" panose="00000500000000000000" pitchFamily="2"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8A34052-12FB-4B01-8A2E-D87AD7371E95}" type="slidenum">
              <a:rPr lang="en-US" smtClean="0"/>
              <a:pPr/>
              <a:t>13</a:t>
            </a:fld>
            <a:endParaRPr lang="en-US"/>
          </a:p>
        </p:txBody>
      </p:sp>
    </p:spTree>
    <p:extLst>
      <p:ext uri="{BB962C8B-B14F-4D97-AF65-F5344CB8AC3E}">
        <p14:creationId xmlns:p14="http://schemas.microsoft.com/office/powerpoint/2010/main" val="40887272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14.svg"/><Relationship Id="rId12" Type="http://schemas.openxmlformats.org/officeDocument/2006/relationships/image" Target="../media/image19.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6.jpe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png"/><Relationship Id="rId7"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6.jpeg"/><Relationship Id="rId10" Type="http://schemas.openxmlformats.org/officeDocument/2006/relationships/image" Target="../media/image19.png"/><Relationship Id="rId4" Type="http://schemas.openxmlformats.org/officeDocument/2006/relationships/image" Target="../media/image9.png"/><Relationship Id="rId9" Type="http://schemas.openxmlformats.org/officeDocument/2006/relationships/image" Target="../media/image12.sv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A blue and green background with lines and dots&#10;&#10;Description automatically generated">
            <a:extLst>
              <a:ext uri="{FF2B5EF4-FFF2-40B4-BE49-F238E27FC236}">
                <a16:creationId xmlns:a16="http://schemas.microsoft.com/office/drawing/2014/main" id="{3CD05976-8653-E08D-2C83-BBF171BE931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Picture 2" descr="A white number on a black background&#10;&#10;Description automatically generated">
            <a:extLst>
              <a:ext uri="{FF2B5EF4-FFF2-40B4-BE49-F238E27FC236}">
                <a16:creationId xmlns:a16="http://schemas.microsoft.com/office/drawing/2014/main" id="{4E1ACECF-9C56-2E2B-8B8C-F85E6F3EC284}"/>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l="44231" t="3958" r="-3127" b="-1509"/>
          <a:stretch>
            <a:fillRect/>
          </a:stretch>
        </p:blipFill>
        <p:spPr bwMode="auto">
          <a:xfrm>
            <a:off x="1349375" y="5781675"/>
            <a:ext cx="1465263"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A logo with blue and purple colors&#10;&#10;Description automatically generated">
            <a:extLst>
              <a:ext uri="{FF2B5EF4-FFF2-40B4-BE49-F238E27FC236}">
                <a16:creationId xmlns:a16="http://schemas.microsoft.com/office/drawing/2014/main" id="{FCF33DD4-273A-E83E-EFE4-5945C4957713}"/>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r="51842"/>
          <a:stretch>
            <a:fillRect/>
          </a:stretch>
        </p:blipFill>
        <p:spPr bwMode="auto">
          <a:xfrm>
            <a:off x="530225" y="5862638"/>
            <a:ext cx="900113"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672257" y="3419305"/>
            <a:ext cx="9294526" cy="673047"/>
          </a:xfrm>
          <a:prstGeom prst="rect">
            <a:avLst/>
          </a:prstGeom>
        </p:spPr>
        <p:txBody>
          <a:bodyPr anchor="ctr"/>
          <a:lstStyle>
            <a:lvl1pPr algn="ctr">
              <a:defRPr sz="4000" b="1">
                <a:solidFill>
                  <a:schemeClr val="bg1"/>
                </a:solidFill>
                <a:latin typeface="Aptos Display" panose="020B0004020202020204" pitchFamily="34" charset="0"/>
                <a:cs typeface="Arial"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3101720" y="4341656"/>
            <a:ext cx="6395987" cy="952501"/>
          </a:xfrm>
          <a:prstGeom prst="rect">
            <a:avLst/>
          </a:prstGeom>
        </p:spPr>
        <p:txBody>
          <a:bodyPr anchor="ctr"/>
          <a:lstStyle>
            <a:lvl1pPr marL="0" indent="0" algn="ctr">
              <a:buNone/>
              <a:defRPr sz="2400" b="1">
                <a:solidFill>
                  <a:schemeClr val="bg1"/>
                </a:solidFill>
                <a:latin typeface="Aptos Display" panose="020B00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9" name="Picture 8">
            <a:extLst>
              <a:ext uri="{FF2B5EF4-FFF2-40B4-BE49-F238E27FC236}">
                <a16:creationId xmlns:a16="http://schemas.microsoft.com/office/drawing/2014/main" id="{62182B9A-3A6A-B02E-F7D2-46E1A3AE93C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662305" y="6340415"/>
            <a:ext cx="5512443" cy="517585"/>
          </a:xfrm>
          <a:prstGeom prst="rect">
            <a:avLst/>
          </a:prstGeom>
        </p:spPr>
      </p:pic>
    </p:spTree>
    <p:extLst>
      <p:ext uri="{BB962C8B-B14F-4D97-AF65-F5344CB8AC3E}">
        <p14:creationId xmlns:p14="http://schemas.microsoft.com/office/powerpoint/2010/main" val="4184145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A blue and green background with lines and dots&#10;&#10;Description automatically generated">
            <a:extLst>
              <a:ext uri="{FF2B5EF4-FFF2-40B4-BE49-F238E27FC236}">
                <a16:creationId xmlns:a16="http://schemas.microsoft.com/office/drawing/2014/main" id="{33AF0C20-9565-427B-6F93-4F94E1CB36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0000"/>
          <a:stretch/>
        </p:blipFill>
        <p:spPr>
          <a:xfrm>
            <a:off x="4876799" y="0"/>
            <a:ext cx="7315201" cy="6858000"/>
          </a:xfrm>
          <a:prstGeom prst="rect">
            <a:avLst/>
          </a:prstGeom>
        </p:spPr>
      </p:pic>
      <p:pic>
        <p:nvPicPr>
          <p:cNvPr id="10" name="Picture 7" descr="A logo with blue and purple colors&#10;&#10;Description automatically generated">
            <a:extLst>
              <a:ext uri="{FF2B5EF4-FFF2-40B4-BE49-F238E27FC236}">
                <a16:creationId xmlns:a16="http://schemas.microsoft.com/office/drawing/2014/main" id="{37541A59-491F-796D-0275-BFFB5A60DFCB}"/>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54038" y="3255970"/>
            <a:ext cx="3694112"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257799" y="2733199"/>
            <a:ext cx="6639128" cy="1391602"/>
          </a:xfrm>
          <a:prstGeom prst="rect">
            <a:avLst/>
          </a:prstGeom>
        </p:spPr>
        <p:txBody>
          <a:bodyPr anchor="b"/>
          <a:lstStyle>
            <a:lvl1pPr algn="ctr">
              <a:defRPr sz="4000" b="1">
                <a:solidFill>
                  <a:schemeClr val="bg1"/>
                </a:solidFill>
                <a:latin typeface="Aptos Display" panose="020B0004020202020204" pitchFamily="34" charset="0"/>
              </a:defRPr>
            </a:lvl1pPr>
          </a:lstStyle>
          <a:p>
            <a:r>
              <a:rPr lang="en-US"/>
              <a:t>Click to edit Master title style</a:t>
            </a:r>
          </a:p>
        </p:txBody>
      </p:sp>
      <p:sp>
        <p:nvSpPr>
          <p:cNvPr id="3" name="Subtitle 2"/>
          <p:cNvSpPr>
            <a:spLocks noGrp="1"/>
          </p:cNvSpPr>
          <p:nvPr>
            <p:ph type="subTitle" idx="1"/>
          </p:nvPr>
        </p:nvSpPr>
        <p:spPr>
          <a:xfrm>
            <a:off x="5257799" y="4214111"/>
            <a:ext cx="6639127" cy="952501"/>
          </a:xfrm>
          <a:prstGeom prst="rect">
            <a:avLst/>
          </a:prstGeom>
        </p:spPr>
        <p:txBody>
          <a:bodyPr/>
          <a:lstStyle>
            <a:lvl1pPr marL="0" indent="0" algn="ctr">
              <a:buNone/>
              <a:defRPr sz="2400">
                <a:solidFill>
                  <a:schemeClr val="bg1"/>
                </a:solidFill>
                <a:latin typeface="Aptos Display" panose="020B00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953517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6" descr="A blue and orange background&#10;&#10;Description automatically generated">
            <a:extLst>
              <a:ext uri="{FF2B5EF4-FFF2-40B4-BE49-F238E27FC236}">
                <a16:creationId xmlns:a16="http://schemas.microsoft.com/office/drawing/2014/main" id="{0B33C7B1-FC04-35FF-F4B8-9C47A389E13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6" t="97523" r="37773" b="119"/>
          <a:stretch>
            <a:fillRect/>
          </a:stretch>
        </p:blipFill>
        <p:spPr bwMode="auto">
          <a:xfrm>
            <a:off x="914174" y="4398963"/>
            <a:ext cx="7583487"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91016" y="1519484"/>
            <a:ext cx="10515600" cy="2852737"/>
          </a:xfrm>
          <a:prstGeom prst="rect">
            <a:avLst/>
          </a:prstGeom>
        </p:spPr>
        <p:txBody>
          <a:bodyPr anchor="b"/>
          <a:lstStyle>
            <a:lvl1pPr>
              <a:defRPr sz="4000" b="1">
                <a:solidFill>
                  <a:srgbClr val="0054A6"/>
                </a:solidFill>
                <a:latin typeface="Aptos Display" panose="020B0004020202020204" pitchFamily="34" charset="0"/>
              </a:defRPr>
            </a:lvl1pPr>
          </a:lstStyle>
          <a:p>
            <a:r>
              <a:rPr lang="en-US"/>
              <a:t>Click to edit Master title style</a:t>
            </a:r>
          </a:p>
        </p:txBody>
      </p:sp>
      <p:sp>
        <p:nvSpPr>
          <p:cNvPr id="3" name="Text Placeholder 2"/>
          <p:cNvSpPr>
            <a:spLocks noGrp="1"/>
          </p:cNvSpPr>
          <p:nvPr>
            <p:ph type="body" idx="1"/>
          </p:nvPr>
        </p:nvSpPr>
        <p:spPr>
          <a:xfrm>
            <a:off x="826625" y="4601846"/>
            <a:ext cx="10515600" cy="1500187"/>
          </a:xfrm>
          <a:prstGeom prst="rect">
            <a:avLst/>
          </a:prstGeom>
        </p:spPr>
        <p:txBody>
          <a:bodyPr/>
          <a:lstStyle>
            <a:lvl1pPr marL="0" indent="0">
              <a:buNone/>
              <a:defRPr sz="2400">
                <a:solidFill>
                  <a:schemeClr val="tx1">
                    <a:tint val="75000"/>
                  </a:schemeClr>
                </a:solidFill>
                <a:latin typeface="Aptos Display" panose="020B00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12" name="Picture 1" descr="A black and white logo&#10;&#10;Description automatically generated">
            <a:extLst>
              <a:ext uri="{FF2B5EF4-FFF2-40B4-BE49-F238E27FC236}">
                <a16:creationId xmlns:a16="http://schemas.microsoft.com/office/drawing/2014/main" id="{509F1658-A2F2-9E46-658F-DAFC3E510845}"/>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370138" y="6124575"/>
            <a:ext cx="8318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A colorful logo with a black background&#10;&#10;Description automatically generated">
            <a:extLst>
              <a:ext uri="{FF2B5EF4-FFF2-40B4-BE49-F238E27FC236}">
                <a16:creationId xmlns:a16="http://schemas.microsoft.com/office/drawing/2014/main" id="{B5B31923-D3D2-75CD-C196-A746640FDB2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l="33052" t="3336"/>
          <a:stretch>
            <a:fillRect/>
          </a:stretch>
        </p:blipFill>
        <p:spPr bwMode="auto">
          <a:xfrm>
            <a:off x="790575" y="6180138"/>
            <a:ext cx="92868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descr="A red letter on a black background&#10;&#10;Description automatically generated">
            <a:extLst>
              <a:ext uri="{FF2B5EF4-FFF2-40B4-BE49-F238E27FC236}">
                <a16:creationId xmlns:a16="http://schemas.microsoft.com/office/drawing/2014/main" id="{9967B75D-00FA-0776-C539-3A4182E5EF64}"/>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3201988" y="6240463"/>
            <a:ext cx="733425"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4" descr="A blue and orange background&#10;&#10;Description automatically generated">
            <a:extLst>
              <a:ext uri="{FF2B5EF4-FFF2-40B4-BE49-F238E27FC236}">
                <a16:creationId xmlns:a16="http://schemas.microsoft.com/office/drawing/2014/main" id="{B6D5EC25-FF36-BE3E-9815-F2CA49DED8E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t="93172" r="-598"/>
          <a:stretch>
            <a:fillRect/>
          </a:stretch>
        </p:blipFill>
        <p:spPr bwMode="auto">
          <a:xfrm>
            <a:off x="0" y="6670675"/>
            <a:ext cx="122650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descr="A blue logo with text&#10;&#10;Description automatically generated">
            <a:extLst>
              <a:ext uri="{FF2B5EF4-FFF2-40B4-BE49-F238E27FC236}">
                <a16:creationId xmlns:a16="http://schemas.microsoft.com/office/drawing/2014/main" id="{04A1ABD7-EC94-846A-562A-6187490F8EE9}"/>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822450" y="6165850"/>
            <a:ext cx="422275"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Footer Placeholder 4">
            <a:extLst>
              <a:ext uri="{FF2B5EF4-FFF2-40B4-BE49-F238E27FC236}">
                <a16:creationId xmlns:a16="http://schemas.microsoft.com/office/drawing/2014/main" id="{95B9EF61-52A7-AFAD-7FCA-085F11703457}"/>
              </a:ext>
            </a:extLst>
          </p:cNvPr>
          <p:cNvSpPr>
            <a:spLocks noGrp="1"/>
          </p:cNvSpPr>
          <p:nvPr>
            <p:ph type="ftr" sz="quarter" idx="10"/>
          </p:nvPr>
        </p:nvSpPr>
        <p:spPr>
          <a:xfrm>
            <a:off x="4038600" y="6215063"/>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Aptos Display" panose="020B0004020202020204" pitchFamily="34" charset="0"/>
              </a:defRPr>
            </a:lvl1pPr>
          </a:lstStyle>
          <a:p>
            <a:pPr>
              <a:defRPr/>
            </a:pPr>
            <a:r>
              <a:rPr lang="en-US"/>
              <a:t>Meeting for the OQI transition advisory meeting | March 2024 |</a:t>
            </a:r>
          </a:p>
        </p:txBody>
      </p:sp>
      <p:sp>
        <p:nvSpPr>
          <p:cNvPr id="18" name="Slide Number Placeholder 5">
            <a:extLst>
              <a:ext uri="{FF2B5EF4-FFF2-40B4-BE49-F238E27FC236}">
                <a16:creationId xmlns:a16="http://schemas.microsoft.com/office/drawing/2014/main" id="{C6DDC7F1-375A-864A-99C7-6228B47726E3}"/>
              </a:ext>
            </a:extLst>
          </p:cNvPr>
          <p:cNvSpPr>
            <a:spLocks noGrp="1"/>
          </p:cNvSpPr>
          <p:nvPr>
            <p:ph type="sldNum" sz="quarter" idx="11"/>
          </p:nvPr>
        </p:nvSpPr>
        <p:spPr>
          <a:xfrm>
            <a:off x="8610600" y="6215063"/>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C0698F54-7EBB-4670-9FB8-C2E13CA9EE70}" type="slidenum">
              <a:rPr lang="en-US"/>
              <a:pPr>
                <a:defRPr/>
              </a:pPr>
              <a:t>‹#›</a:t>
            </a:fld>
            <a:endParaRPr lang="en-US"/>
          </a:p>
        </p:txBody>
      </p:sp>
    </p:spTree>
    <p:extLst>
      <p:ext uri="{BB962C8B-B14F-4D97-AF65-F5344CB8AC3E}">
        <p14:creationId xmlns:p14="http://schemas.microsoft.com/office/powerpoint/2010/main" val="1267532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7" name="Picture 4" descr="A blue and orange background&#10;&#10;Description automatically generated">
            <a:extLst>
              <a:ext uri="{FF2B5EF4-FFF2-40B4-BE49-F238E27FC236}">
                <a16:creationId xmlns:a16="http://schemas.microsoft.com/office/drawing/2014/main" id="{B917A3E8-5AB7-AC8E-54AD-541E64060C59}"/>
              </a:ext>
            </a:extLst>
          </p:cNvPr>
          <p:cNvPicPr>
            <a:picLocks noGrp="1" noRot="1" noChangeAspect="1" noMove="1" noResize="1" noEditPoints="1" noAdjustHandles="1" noChangeArrowheads="1" noChangeShapeType="1" noCrop="1"/>
          </p:cNvPicPr>
          <p:nvPr userDrawn="1"/>
        </p:nvPicPr>
        <p:blipFill rotWithShape="1">
          <a:blip r:embed="rId2">
            <a:extLst>
              <a:ext uri="{28A0092B-C50C-407E-A947-70E740481C1C}">
                <a14:useLocalDpi xmlns:a14="http://schemas.microsoft.com/office/drawing/2010/main" val="0"/>
              </a:ext>
            </a:extLst>
          </a:blip>
          <a:srcRect t="86490" r="-598" b="-1"/>
          <a:stretch/>
        </p:blipFill>
        <p:spPr bwMode="auto">
          <a:xfrm>
            <a:off x="0" y="6238833"/>
            <a:ext cx="12265025" cy="629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A blue and orange background&#10;&#10;Description automatically generated">
            <a:extLst>
              <a:ext uri="{FF2B5EF4-FFF2-40B4-BE49-F238E27FC236}">
                <a16:creationId xmlns:a16="http://schemas.microsoft.com/office/drawing/2014/main" id="{73EE7165-BB02-57C7-6858-ABB5AD841B2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6" t="97523" r="37773" b="119"/>
          <a:stretch>
            <a:fillRect/>
          </a:stretch>
        </p:blipFill>
        <p:spPr bwMode="auto">
          <a:xfrm>
            <a:off x="572185" y="727175"/>
            <a:ext cx="7583488"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572185" y="1244561"/>
            <a:ext cx="10515600" cy="4295947"/>
          </a:xfrm>
          <a:prstGeom prst="rect">
            <a:avLst/>
          </a:prstGeom>
        </p:spPr>
        <p:txBody>
          <a:bodyPr/>
          <a:lstStyle>
            <a:lvl1pPr>
              <a:defRPr sz="2000">
                <a:latin typeface="Aptos Display" panose="020B0004020202020204" pitchFamily="34" charset="0"/>
              </a:defRPr>
            </a:lvl1pPr>
            <a:lvl2pPr>
              <a:defRPr sz="2000">
                <a:latin typeface="Aptos Display" panose="020B0004020202020204" pitchFamily="34" charset="0"/>
              </a:defRPr>
            </a:lvl2pPr>
            <a:lvl3pPr>
              <a:defRPr sz="2000">
                <a:latin typeface="Aptos Display" panose="020B0004020202020204" pitchFamily="34" charset="0"/>
              </a:defRPr>
            </a:lvl3pPr>
            <a:lvl4pPr>
              <a:defRPr sz="2000">
                <a:latin typeface="Aptos Display" panose="020B0004020202020204" pitchFamily="34" charset="0"/>
              </a:defRPr>
            </a:lvl4pPr>
            <a:lvl5pPr>
              <a:defRPr sz="2000">
                <a:latin typeface="Aptos Display" panose="020B00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a:extLst>
              <a:ext uri="{FF2B5EF4-FFF2-40B4-BE49-F238E27FC236}">
                <a16:creationId xmlns:a16="http://schemas.microsoft.com/office/drawing/2014/main" id="{EEB2A583-71AD-A603-BC11-D16A46FE270A}"/>
              </a:ext>
            </a:extLst>
          </p:cNvPr>
          <p:cNvSpPr>
            <a:spLocks noGrp="1"/>
          </p:cNvSpPr>
          <p:nvPr>
            <p:ph type="sldNum" sz="quarter" idx="11"/>
          </p:nvPr>
        </p:nvSpPr>
        <p:spPr>
          <a:xfrm>
            <a:off x="4476024" y="6397624"/>
            <a:ext cx="27432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bg1"/>
                </a:solidFill>
                <a:latin typeface="+mn-lt"/>
              </a:defRPr>
            </a:lvl1pPr>
          </a:lstStyle>
          <a:p>
            <a:pPr>
              <a:defRPr/>
            </a:pPr>
            <a:fld id="{AFD33829-BBAE-4D3B-AC0D-2BC0D716856C}" type="slidenum">
              <a:rPr lang="en-US" smtClean="0"/>
              <a:pPr>
                <a:defRPr/>
              </a:pPr>
              <a:t>‹#›</a:t>
            </a:fld>
            <a:endParaRPr lang="en-US" dirty="0"/>
          </a:p>
        </p:txBody>
      </p:sp>
      <p:sp>
        <p:nvSpPr>
          <p:cNvPr id="12" name="Footer Placeholder 4">
            <a:extLst>
              <a:ext uri="{FF2B5EF4-FFF2-40B4-BE49-F238E27FC236}">
                <a16:creationId xmlns:a16="http://schemas.microsoft.com/office/drawing/2014/main" id="{738F24FD-1655-B9B2-7E51-069055F00A93}"/>
              </a:ext>
            </a:extLst>
          </p:cNvPr>
          <p:cNvSpPr txBox="1">
            <a:spLocks/>
          </p:cNvSpPr>
          <p:nvPr userDrawn="1"/>
        </p:nvSpPr>
        <p:spPr>
          <a:xfrm>
            <a:off x="7620000" y="6397624"/>
            <a:ext cx="4450335" cy="365125"/>
          </a:xfrm>
          <a:prstGeom prst="rect">
            <a:avLst/>
          </a:prstGeom>
        </p:spPr>
        <p:txBody>
          <a:bodyPr vert="horz" lIns="91440" tIns="45720" rIns="91440" bIns="45720" rtlCol="0" anchor="ctr"/>
          <a:lstStyle>
            <a:defPPr>
              <a:defRPr lang="en-US"/>
            </a:defPPr>
            <a:lvl1pPr algn="ctr" rtl="0" eaLnBrk="1" fontAlgn="auto" hangingPunct="1">
              <a:spcBef>
                <a:spcPts val="0"/>
              </a:spcBef>
              <a:spcAft>
                <a:spcPts val="0"/>
              </a:spcAft>
              <a:defRPr sz="1200" kern="1200">
                <a:solidFill>
                  <a:schemeClr val="tx1">
                    <a:tint val="75000"/>
                  </a:schemeClr>
                </a:solidFill>
                <a:latin typeface="Aptos Display" panose="020B00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dirty="0">
                <a:solidFill>
                  <a:schemeClr val="bg1"/>
                </a:solidFill>
              </a:rPr>
              <a:t>OQI Workshop A3 (Education) May 2024</a:t>
            </a:r>
          </a:p>
        </p:txBody>
      </p:sp>
      <p:pic>
        <p:nvPicPr>
          <p:cNvPr id="15" name="Picture 14" descr="A blue and green background with lines and dots&#10;&#10;Description automatically generated">
            <a:extLst>
              <a:ext uri="{FF2B5EF4-FFF2-40B4-BE49-F238E27FC236}">
                <a16:creationId xmlns:a16="http://schemas.microsoft.com/office/drawing/2014/main" id="{9D2CE6E2-87D7-6B4F-C492-C7AC43F1389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55609" b="29436"/>
          <a:stretch/>
        </p:blipFill>
        <p:spPr>
          <a:xfrm>
            <a:off x="0" y="0"/>
            <a:ext cx="12192000" cy="1025611"/>
          </a:xfrm>
          <a:prstGeom prst="rect">
            <a:avLst/>
          </a:prstGeom>
        </p:spPr>
      </p:pic>
      <p:sp>
        <p:nvSpPr>
          <p:cNvPr id="2" name="Title 1"/>
          <p:cNvSpPr>
            <a:spLocks noGrp="1"/>
          </p:cNvSpPr>
          <p:nvPr>
            <p:ph type="title"/>
          </p:nvPr>
        </p:nvSpPr>
        <p:spPr>
          <a:xfrm>
            <a:off x="528643" y="304520"/>
            <a:ext cx="10515600" cy="564300"/>
          </a:xfrm>
          <a:prstGeom prst="rect">
            <a:avLst/>
          </a:prstGeom>
        </p:spPr>
        <p:txBody>
          <a:bodyPr/>
          <a:lstStyle>
            <a:lvl1pPr>
              <a:defRPr sz="3200" b="1">
                <a:solidFill>
                  <a:schemeClr val="bg1"/>
                </a:solidFill>
                <a:latin typeface="Aptos Display" panose="020B0004020202020204" pitchFamily="34" charset="0"/>
              </a:defRPr>
            </a:lvl1pPr>
          </a:lstStyle>
          <a:p>
            <a:r>
              <a:rPr lang="en-US"/>
              <a:t>Click to edit Master title style</a:t>
            </a:r>
          </a:p>
        </p:txBody>
      </p:sp>
      <p:pic>
        <p:nvPicPr>
          <p:cNvPr id="14" name="Graphic 13">
            <a:extLst>
              <a:ext uri="{FF2B5EF4-FFF2-40B4-BE49-F238E27FC236}">
                <a16:creationId xmlns:a16="http://schemas.microsoft.com/office/drawing/2014/main" id="{8241D4CC-E715-FC36-6EF1-684A8947AE3D}"/>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5509"/>
          <a:stretch/>
        </p:blipFill>
        <p:spPr>
          <a:xfrm>
            <a:off x="11184655" y="175584"/>
            <a:ext cx="920286" cy="711106"/>
          </a:xfrm>
          <a:prstGeom prst="rect">
            <a:avLst/>
          </a:prstGeom>
        </p:spPr>
      </p:pic>
      <p:pic>
        <p:nvPicPr>
          <p:cNvPr id="17" name="Graphic 16">
            <a:extLst>
              <a:ext uri="{FF2B5EF4-FFF2-40B4-BE49-F238E27FC236}">
                <a16:creationId xmlns:a16="http://schemas.microsoft.com/office/drawing/2014/main" id="{2FFF362F-045B-877C-5106-D070F37B5C8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auto">
          <a:xfrm>
            <a:off x="608851" y="6312311"/>
            <a:ext cx="497653" cy="497653"/>
          </a:xfrm>
          <a:prstGeom prst="rect">
            <a:avLst/>
          </a:prstGeom>
        </p:spPr>
      </p:pic>
      <p:pic>
        <p:nvPicPr>
          <p:cNvPr id="19" name="Graphic 18">
            <a:extLst>
              <a:ext uri="{FF2B5EF4-FFF2-40B4-BE49-F238E27FC236}">
                <a16:creationId xmlns:a16="http://schemas.microsoft.com/office/drawing/2014/main" id="{C9FD8BF8-D376-C1DC-0953-7A701BEAC4D1}"/>
              </a:ext>
            </a:extLst>
          </p:cNvPr>
          <p:cNvPicPr>
            <a:picLocks noChangeAspect="1"/>
          </p:cNvPicPr>
          <p:nvPr userDrawn="1"/>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22610" y="6396038"/>
            <a:ext cx="954880" cy="345862"/>
          </a:xfrm>
          <a:prstGeom prst="rect">
            <a:avLst/>
          </a:prstGeom>
        </p:spPr>
      </p:pic>
      <p:pic>
        <p:nvPicPr>
          <p:cNvPr id="21" name="Graphic 20">
            <a:extLst>
              <a:ext uri="{FF2B5EF4-FFF2-40B4-BE49-F238E27FC236}">
                <a16:creationId xmlns:a16="http://schemas.microsoft.com/office/drawing/2014/main" id="{38E9D456-7B66-DC7D-EA00-F0FCFCE9102F}"/>
              </a:ext>
            </a:extLst>
          </p:cNvPr>
          <p:cNvPicPr>
            <a:picLocks noChangeAspect="1"/>
          </p:cNvPicPr>
          <p:nvPr userDrawn="1"/>
        </p:nvPicPr>
        <p:blipFill rotWithShape="1">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1899" b="31819"/>
          <a:stretch/>
        </p:blipFill>
        <p:spPr>
          <a:xfrm>
            <a:off x="861879" y="6196962"/>
            <a:ext cx="1606374" cy="525650"/>
          </a:xfrm>
          <a:prstGeom prst="rect">
            <a:avLst/>
          </a:prstGeom>
        </p:spPr>
      </p:pic>
      <p:pic>
        <p:nvPicPr>
          <p:cNvPr id="22" name="Picture 7" descr="A logo with blue and purple colors&#10;&#10;Description automatically generated">
            <a:extLst>
              <a:ext uri="{FF2B5EF4-FFF2-40B4-BE49-F238E27FC236}">
                <a16:creationId xmlns:a16="http://schemas.microsoft.com/office/drawing/2014/main" id="{474722AF-6D69-C873-4DDE-9E2AF30BD205}"/>
              </a:ext>
            </a:extLst>
          </p:cNvPr>
          <p:cNvPicPr>
            <a:picLocks noChangeAspect="1" noChangeArrowheads="1"/>
          </p:cNvPicPr>
          <p:nvPr userDrawn="1"/>
        </p:nvPicPr>
        <p:blipFill rotWithShape="1">
          <a:blip r:embed="rId12" cstate="print">
            <a:extLst>
              <a:ext uri="{28A0092B-C50C-407E-A947-70E740481C1C}">
                <a14:useLocalDpi xmlns:a14="http://schemas.microsoft.com/office/drawing/2010/main" val="0"/>
              </a:ext>
            </a:extLst>
          </a:blip>
          <a:srcRect r="54144"/>
          <a:stretch/>
        </p:blipFill>
        <p:spPr bwMode="auto">
          <a:xfrm>
            <a:off x="10416064" y="158621"/>
            <a:ext cx="768591" cy="71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5150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Picture 1" descr="A black and white logo&#10;&#10;Description automatically generated">
            <a:extLst>
              <a:ext uri="{FF2B5EF4-FFF2-40B4-BE49-F238E27FC236}">
                <a16:creationId xmlns:a16="http://schemas.microsoft.com/office/drawing/2014/main" id="{0678743D-1B8C-2384-E7BA-482BCF7F370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70138" y="6124575"/>
            <a:ext cx="8318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A colorful logo with a black background&#10;&#10;Description automatically generated">
            <a:extLst>
              <a:ext uri="{FF2B5EF4-FFF2-40B4-BE49-F238E27FC236}">
                <a16:creationId xmlns:a16="http://schemas.microsoft.com/office/drawing/2014/main" id="{A6296C73-63A3-3CEF-258C-864034AC9611}"/>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l="33052" t="3336"/>
          <a:stretch>
            <a:fillRect/>
          </a:stretch>
        </p:blipFill>
        <p:spPr bwMode="auto">
          <a:xfrm>
            <a:off x="790575" y="6180138"/>
            <a:ext cx="92868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A red letter on a black background&#10;&#10;Description automatically generated">
            <a:extLst>
              <a:ext uri="{FF2B5EF4-FFF2-40B4-BE49-F238E27FC236}">
                <a16:creationId xmlns:a16="http://schemas.microsoft.com/office/drawing/2014/main" id="{ABF71111-EC0B-5CD5-D006-6792CE2D23EE}"/>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201988" y="6240463"/>
            <a:ext cx="733425"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A blue and orange background&#10;&#10;Description automatically generated">
            <a:extLst>
              <a:ext uri="{FF2B5EF4-FFF2-40B4-BE49-F238E27FC236}">
                <a16:creationId xmlns:a16="http://schemas.microsoft.com/office/drawing/2014/main" id="{B917A3E8-5AB7-AC8E-54AD-541E64060C5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t="93172" r="-598"/>
          <a:stretch>
            <a:fillRect/>
          </a:stretch>
        </p:blipFill>
        <p:spPr bwMode="auto">
          <a:xfrm>
            <a:off x="0" y="6670675"/>
            <a:ext cx="122650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A blue logo with text&#10;&#10;Description automatically generated">
            <a:extLst>
              <a:ext uri="{FF2B5EF4-FFF2-40B4-BE49-F238E27FC236}">
                <a16:creationId xmlns:a16="http://schemas.microsoft.com/office/drawing/2014/main" id="{7AB976F1-1ECC-668A-80DB-1178C29141F4}"/>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822450" y="6165850"/>
            <a:ext cx="422275"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72185" y="173894"/>
            <a:ext cx="10515600" cy="794142"/>
          </a:xfrm>
          <a:prstGeom prst="rect">
            <a:avLst/>
          </a:prstGeom>
        </p:spPr>
        <p:txBody>
          <a:bodyPr/>
          <a:lstStyle>
            <a:lvl1pPr>
              <a:defRPr sz="3200" b="1">
                <a:solidFill>
                  <a:srgbClr val="0054A6"/>
                </a:solidFill>
                <a:latin typeface="Aptos Display" panose="020B0004020202020204" pitchFamily="34" charset="0"/>
              </a:defRPr>
            </a:lvl1pPr>
          </a:lstStyle>
          <a:p>
            <a:r>
              <a:rPr lang="en-US"/>
              <a:t>Click to edit Master title style</a:t>
            </a:r>
          </a:p>
        </p:txBody>
      </p:sp>
      <p:sp>
        <p:nvSpPr>
          <p:cNvPr id="3" name="Content Placeholder 2"/>
          <p:cNvSpPr>
            <a:spLocks noGrp="1"/>
          </p:cNvSpPr>
          <p:nvPr>
            <p:ph idx="1"/>
          </p:nvPr>
        </p:nvSpPr>
        <p:spPr>
          <a:xfrm>
            <a:off x="572185" y="1244561"/>
            <a:ext cx="10515600" cy="4295947"/>
          </a:xfrm>
          <a:prstGeom prst="rect">
            <a:avLst/>
          </a:prstGeom>
        </p:spPr>
        <p:txBody>
          <a:bodyPr/>
          <a:lstStyle>
            <a:lvl1pPr>
              <a:defRPr sz="2000">
                <a:latin typeface="Aptos Display" panose="020B0004020202020204" pitchFamily="34" charset="0"/>
              </a:defRPr>
            </a:lvl1pPr>
            <a:lvl2pPr>
              <a:defRPr sz="2000">
                <a:latin typeface="Aptos Display" panose="020B0004020202020204" pitchFamily="34" charset="0"/>
              </a:defRPr>
            </a:lvl2pPr>
            <a:lvl3pPr>
              <a:defRPr sz="2000">
                <a:latin typeface="Aptos Display" panose="020B0004020202020204" pitchFamily="34" charset="0"/>
              </a:defRPr>
            </a:lvl3pPr>
            <a:lvl4pPr>
              <a:defRPr sz="2000">
                <a:latin typeface="Aptos Display" panose="020B0004020202020204" pitchFamily="34" charset="0"/>
              </a:defRPr>
            </a:lvl4pPr>
            <a:lvl5pPr>
              <a:defRPr sz="2000">
                <a:latin typeface="Aptos Display" panose="020B00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EEB2A583-71AD-A603-BC11-D16A46FE270A}"/>
              </a:ext>
            </a:extLst>
          </p:cNvPr>
          <p:cNvSpPr>
            <a:spLocks noGrp="1"/>
          </p:cNvSpPr>
          <p:nvPr>
            <p:ph type="sldNum" sz="quarter" idx="11"/>
          </p:nvPr>
        </p:nvSpPr>
        <p:spPr>
          <a:xfrm>
            <a:off x="8610600" y="6215063"/>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C0698F54-7EBB-4670-9FB8-C2E13CA9EE70}" type="slidenum">
              <a:rPr lang="en-US"/>
              <a:pPr>
                <a:defRPr/>
              </a:pPr>
              <a:t>‹#›</a:t>
            </a:fld>
            <a:endParaRPr lang="en-US"/>
          </a:p>
        </p:txBody>
      </p:sp>
      <p:sp>
        <p:nvSpPr>
          <p:cNvPr id="12" name="Footer Placeholder 4">
            <a:extLst>
              <a:ext uri="{FF2B5EF4-FFF2-40B4-BE49-F238E27FC236}">
                <a16:creationId xmlns:a16="http://schemas.microsoft.com/office/drawing/2014/main" id="{17A7E740-7835-E568-4AEF-909759924A81}"/>
              </a:ext>
            </a:extLst>
          </p:cNvPr>
          <p:cNvSpPr txBox="1">
            <a:spLocks/>
          </p:cNvSpPr>
          <p:nvPr userDrawn="1"/>
        </p:nvSpPr>
        <p:spPr>
          <a:xfrm>
            <a:off x="4038600" y="6180138"/>
            <a:ext cx="4114800" cy="365125"/>
          </a:xfrm>
          <a:prstGeom prst="rect">
            <a:avLst/>
          </a:prstGeom>
        </p:spPr>
        <p:txBody>
          <a:bodyPr vert="horz" lIns="91440" tIns="45720" rIns="91440" bIns="45720" rtlCol="0" anchor="ctr"/>
          <a:lstStyle>
            <a:defPPr>
              <a:defRPr lang="en-US"/>
            </a:defPPr>
            <a:lvl1pPr algn="ctr" rtl="0" eaLnBrk="1" fontAlgn="auto" hangingPunct="1">
              <a:spcBef>
                <a:spcPts val="0"/>
              </a:spcBef>
              <a:spcAft>
                <a:spcPts val="0"/>
              </a:spcAft>
              <a:defRPr sz="1200" kern="1200">
                <a:solidFill>
                  <a:schemeClr val="tx1">
                    <a:tint val="75000"/>
                  </a:schemeClr>
                </a:solidFill>
                <a:latin typeface="Aptos Display" panose="020B00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a:t>Meeting for the OQI transition advisory meeting | March 2024 | </a:t>
            </a:r>
          </a:p>
        </p:txBody>
      </p:sp>
    </p:spTree>
    <p:extLst>
      <p:ext uri="{BB962C8B-B14F-4D97-AF65-F5344CB8AC3E}">
        <p14:creationId xmlns:p14="http://schemas.microsoft.com/office/powerpoint/2010/main" val="244631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4" name="Picture 1" descr="A black and white logo&#10;&#10;Description automatically generated">
            <a:extLst>
              <a:ext uri="{FF2B5EF4-FFF2-40B4-BE49-F238E27FC236}">
                <a16:creationId xmlns:a16="http://schemas.microsoft.com/office/drawing/2014/main" id="{1E18CAEB-D9EF-4432-8857-78A4D04937F5}"/>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70138" y="6124575"/>
            <a:ext cx="8318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A colorful logo with a black background&#10;&#10;Description automatically generated">
            <a:extLst>
              <a:ext uri="{FF2B5EF4-FFF2-40B4-BE49-F238E27FC236}">
                <a16:creationId xmlns:a16="http://schemas.microsoft.com/office/drawing/2014/main" id="{5D834488-61CE-C256-E05C-FD8926A15B28}"/>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l="33052" t="3336"/>
          <a:stretch>
            <a:fillRect/>
          </a:stretch>
        </p:blipFill>
        <p:spPr bwMode="auto">
          <a:xfrm>
            <a:off x="790575" y="6180138"/>
            <a:ext cx="92868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A red letter on a black background&#10;&#10;Description automatically generated">
            <a:extLst>
              <a:ext uri="{FF2B5EF4-FFF2-40B4-BE49-F238E27FC236}">
                <a16:creationId xmlns:a16="http://schemas.microsoft.com/office/drawing/2014/main" id="{0DE0ED20-88DB-ACB1-0EA3-710F96E5364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201988" y="6240463"/>
            <a:ext cx="733425"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A blue and orange background&#10;&#10;Description automatically generated">
            <a:extLst>
              <a:ext uri="{FF2B5EF4-FFF2-40B4-BE49-F238E27FC236}">
                <a16:creationId xmlns:a16="http://schemas.microsoft.com/office/drawing/2014/main" id="{BAC86FBB-A1A0-B02D-D4E5-6CC3D28DA8B2}"/>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t="93172" r="-598"/>
          <a:stretch>
            <a:fillRect/>
          </a:stretch>
        </p:blipFill>
        <p:spPr bwMode="auto">
          <a:xfrm>
            <a:off x="0" y="6670675"/>
            <a:ext cx="122650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A blue logo with text&#10;&#10;Description automatically generated">
            <a:extLst>
              <a:ext uri="{FF2B5EF4-FFF2-40B4-BE49-F238E27FC236}">
                <a16:creationId xmlns:a16="http://schemas.microsoft.com/office/drawing/2014/main" id="{0642C788-88A3-8614-C31D-B6E2B32EFACC}"/>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822450" y="6165850"/>
            <a:ext cx="422275"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838200" y="1761853"/>
            <a:ext cx="10515600" cy="4295947"/>
          </a:xfrm>
          <a:prstGeom prst="rect">
            <a:avLst/>
          </a:prstGeom>
        </p:spPr>
        <p:txBody>
          <a:bodyPr/>
          <a:lstStyle>
            <a:lvl1pPr>
              <a:defRPr sz="2000">
                <a:latin typeface="Aptos Display" panose="020B0004020202020204" pitchFamily="34" charset="0"/>
              </a:defRPr>
            </a:lvl1pPr>
            <a:lvl2pPr>
              <a:defRPr sz="2000">
                <a:latin typeface="Aptos Display" panose="020B0004020202020204" pitchFamily="34" charset="0"/>
              </a:defRPr>
            </a:lvl2pPr>
            <a:lvl3pPr>
              <a:defRPr sz="2000">
                <a:latin typeface="Aptos Display" panose="020B0004020202020204" pitchFamily="34" charset="0"/>
              </a:defRPr>
            </a:lvl3pPr>
            <a:lvl4pPr>
              <a:defRPr sz="2000">
                <a:latin typeface="Aptos Display" panose="020B0004020202020204" pitchFamily="34" charset="0"/>
              </a:defRPr>
            </a:lvl4pPr>
            <a:lvl5pPr>
              <a:defRPr sz="2000">
                <a:latin typeface="Aptos Display" panose="020B00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C61DFF9A-2B1D-94C7-2D78-FA7702A64A3C}"/>
              </a:ext>
            </a:extLst>
          </p:cNvPr>
          <p:cNvSpPr>
            <a:spLocks noGrp="1"/>
          </p:cNvSpPr>
          <p:nvPr>
            <p:ph type="sldNum" sz="quarter" idx="11"/>
          </p:nvPr>
        </p:nvSpPr>
        <p:spPr>
          <a:xfrm>
            <a:off x="8610600" y="6215063"/>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0CA763A4-8345-46C2-B765-813E292B8ED9}" type="slidenum">
              <a:rPr lang="en-US"/>
              <a:pPr>
                <a:defRPr/>
              </a:pPr>
              <a:t>‹#›</a:t>
            </a:fld>
            <a:endParaRPr lang="en-US"/>
          </a:p>
        </p:txBody>
      </p:sp>
      <p:sp>
        <p:nvSpPr>
          <p:cNvPr id="12" name="Footer Placeholder 4">
            <a:extLst>
              <a:ext uri="{FF2B5EF4-FFF2-40B4-BE49-F238E27FC236}">
                <a16:creationId xmlns:a16="http://schemas.microsoft.com/office/drawing/2014/main" id="{9235FA95-2011-8332-1571-BB3192CDF2A0}"/>
              </a:ext>
            </a:extLst>
          </p:cNvPr>
          <p:cNvSpPr>
            <a:spLocks noGrp="1"/>
          </p:cNvSpPr>
          <p:nvPr>
            <p:ph type="ftr" sz="quarter" idx="10"/>
          </p:nvPr>
        </p:nvSpPr>
        <p:spPr>
          <a:xfrm>
            <a:off x="4033838" y="6207025"/>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Aptos Display" panose="020B0004020202020204" pitchFamily="34" charset="0"/>
              </a:defRPr>
            </a:lvl1pPr>
          </a:lstStyle>
          <a:p>
            <a:pPr>
              <a:defRPr/>
            </a:pPr>
            <a:r>
              <a:rPr lang="en-US"/>
              <a:t>Meeting for the OQI transition advisory meeting | March 2024 | </a:t>
            </a:r>
          </a:p>
        </p:txBody>
      </p:sp>
      <p:pic>
        <p:nvPicPr>
          <p:cNvPr id="10" name="Picture 5" descr="A blue and orange background&#10;&#10;Description automatically generated">
            <a:extLst>
              <a:ext uri="{FF2B5EF4-FFF2-40B4-BE49-F238E27FC236}">
                <a16:creationId xmlns:a16="http://schemas.microsoft.com/office/drawing/2014/main" id="{AB5990C1-A917-3486-4C0B-74BC224E19CF}"/>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l="26" t="97523" r="37773" b="119"/>
          <a:stretch>
            <a:fillRect/>
          </a:stretch>
        </p:blipFill>
        <p:spPr bwMode="auto">
          <a:xfrm>
            <a:off x="572185" y="727175"/>
            <a:ext cx="7583488"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blue and green background with lines and dots&#10;&#10;Description automatically generated">
            <a:extLst>
              <a:ext uri="{FF2B5EF4-FFF2-40B4-BE49-F238E27FC236}">
                <a16:creationId xmlns:a16="http://schemas.microsoft.com/office/drawing/2014/main" id="{CB7E27C6-4586-860C-ED50-F96E955C0CB4}"/>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t="55609" b="29436"/>
          <a:stretch/>
        </p:blipFill>
        <p:spPr>
          <a:xfrm>
            <a:off x="0" y="0"/>
            <a:ext cx="12192000" cy="1025611"/>
          </a:xfrm>
          <a:prstGeom prst="rect">
            <a:avLst/>
          </a:prstGeom>
        </p:spPr>
      </p:pic>
      <p:sp>
        <p:nvSpPr>
          <p:cNvPr id="14" name="Title 1">
            <a:extLst>
              <a:ext uri="{FF2B5EF4-FFF2-40B4-BE49-F238E27FC236}">
                <a16:creationId xmlns:a16="http://schemas.microsoft.com/office/drawing/2014/main" id="{BE68A3C9-D6F4-344A-CDE3-EAC1BA4B5914}"/>
              </a:ext>
            </a:extLst>
          </p:cNvPr>
          <p:cNvSpPr txBox="1">
            <a:spLocks/>
          </p:cNvSpPr>
          <p:nvPr userDrawn="1"/>
        </p:nvSpPr>
        <p:spPr>
          <a:xfrm>
            <a:off x="528643" y="304520"/>
            <a:ext cx="10515600" cy="564300"/>
          </a:xfrm>
          <a:prstGeom prst="rect">
            <a:avLst/>
          </a:prstGeom>
        </p:spPr>
        <p:txBody>
          <a:bodyPr/>
          <a:lstStyle>
            <a:lvl1pPr algn="l" rtl="0" eaLnBrk="0" fontAlgn="base" hangingPunct="0">
              <a:lnSpc>
                <a:spcPct val="90000"/>
              </a:lnSpc>
              <a:spcBef>
                <a:spcPct val="0"/>
              </a:spcBef>
              <a:spcAft>
                <a:spcPct val="0"/>
              </a:spcAft>
              <a:defRPr sz="3200" b="1" kern="1200">
                <a:solidFill>
                  <a:schemeClr val="bg1"/>
                </a:solidFill>
                <a:latin typeface="Aptos Display" panose="020B0004020202020204" pitchFamily="34" charset="0"/>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r>
              <a:rPr lang="en-US"/>
              <a:t>Click to edit Master title style</a:t>
            </a:r>
          </a:p>
        </p:txBody>
      </p:sp>
      <p:pic>
        <p:nvPicPr>
          <p:cNvPr id="15" name="Graphic 14">
            <a:extLst>
              <a:ext uri="{FF2B5EF4-FFF2-40B4-BE49-F238E27FC236}">
                <a16:creationId xmlns:a16="http://schemas.microsoft.com/office/drawing/2014/main" id="{F85E52A4-33CD-B63D-9CA9-69D0B47241B0}"/>
              </a:ext>
            </a:extLst>
          </p:cNvPr>
          <p:cNvPicPr>
            <a:picLocks noChangeAspect="1"/>
          </p:cNvPicPr>
          <p:nvPr userDrawn="1"/>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45509"/>
          <a:stretch/>
        </p:blipFill>
        <p:spPr>
          <a:xfrm>
            <a:off x="11184655" y="175584"/>
            <a:ext cx="920286" cy="711106"/>
          </a:xfrm>
          <a:prstGeom prst="rect">
            <a:avLst/>
          </a:prstGeom>
        </p:spPr>
      </p:pic>
      <p:pic>
        <p:nvPicPr>
          <p:cNvPr id="16" name="Picture 7" descr="A logo with blue and purple colors&#10;&#10;Description automatically generated">
            <a:extLst>
              <a:ext uri="{FF2B5EF4-FFF2-40B4-BE49-F238E27FC236}">
                <a16:creationId xmlns:a16="http://schemas.microsoft.com/office/drawing/2014/main" id="{E08F9445-3F36-0D06-2322-6184ABB985EE}"/>
              </a:ext>
            </a:extLst>
          </p:cNvPr>
          <p:cNvPicPr>
            <a:picLocks noChangeAspect="1" noChangeArrowheads="1"/>
          </p:cNvPicPr>
          <p:nvPr userDrawn="1"/>
        </p:nvPicPr>
        <p:blipFill rotWithShape="1">
          <a:blip r:embed="rId10" cstate="print">
            <a:extLst>
              <a:ext uri="{28A0092B-C50C-407E-A947-70E740481C1C}">
                <a14:useLocalDpi xmlns:a14="http://schemas.microsoft.com/office/drawing/2010/main" val="0"/>
              </a:ext>
            </a:extLst>
          </a:blip>
          <a:srcRect r="54144"/>
          <a:stretch/>
        </p:blipFill>
        <p:spPr bwMode="auto">
          <a:xfrm>
            <a:off x="10416064" y="158621"/>
            <a:ext cx="768591" cy="71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5900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pic>
        <p:nvPicPr>
          <p:cNvPr id="2" name="Picture 1" descr="A purple circle with a lightning bolt in it&#10;&#10;Description automatically generated">
            <a:extLst>
              <a:ext uri="{FF2B5EF4-FFF2-40B4-BE49-F238E27FC236}">
                <a16:creationId xmlns:a16="http://schemas.microsoft.com/office/drawing/2014/main" id="{EB85EBD4-D58F-8F50-4BF5-984A28BE1935}"/>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57191" y="4369871"/>
            <a:ext cx="1548000"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white circle with dots and circles on it&#10;&#10;Description automatically generated with medium confidence">
            <a:extLst>
              <a:ext uri="{FF2B5EF4-FFF2-40B4-BE49-F238E27FC236}">
                <a16:creationId xmlns:a16="http://schemas.microsoft.com/office/drawing/2014/main" id="{2B603FB0-3B16-9E95-4FD5-D30F162EDAB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74592" y="1152525"/>
            <a:ext cx="1549400"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white brain with lines and dots on a dark blue background&#10;&#10;Description automatically generated">
            <a:extLst>
              <a:ext uri="{FF2B5EF4-FFF2-40B4-BE49-F238E27FC236}">
                <a16:creationId xmlns:a16="http://schemas.microsoft.com/office/drawing/2014/main" id="{D35ADCC6-4F24-1BEE-8984-60132469F7D3}"/>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01764" y="3922713"/>
            <a:ext cx="1546551"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blue circle with a white outline on it&#10;&#10;Description automatically generated">
            <a:extLst>
              <a:ext uri="{FF2B5EF4-FFF2-40B4-BE49-F238E27FC236}">
                <a16:creationId xmlns:a16="http://schemas.microsoft.com/office/drawing/2014/main" id="{ACB6D024-F05A-88BF-F65A-C82595D5DD1C}"/>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793037" y="727074"/>
            <a:ext cx="1549671"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logo with blue and purple colors&#10;&#10;Description automatically generated">
            <a:extLst>
              <a:ext uri="{FF2B5EF4-FFF2-40B4-BE49-F238E27FC236}">
                <a16:creationId xmlns:a16="http://schemas.microsoft.com/office/drawing/2014/main" id="{13D6B9CB-8725-02C0-541C-1C07EDEF66DF}"/>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325938" y="2701925"/>
            <a:ext cx="3552825"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443B7636-0A3F-7CCA-6A9A-D0282268A463}"/>
              </a:ext>
            </a:extLst>
          </p:cNvPr>
          <p:cNvSpPr txBox="1"/>
          <p:nvPr userDrawn="1"/>
        </p:nvSpPr>
        <p:spPr>
          <a:xfrm>
            <a:off x="4487637" y="4633726"/>
            <a:ext cx="3911036" cy="923330"/>
          </a:xfrm>
          <a:prstGeom prst="rect">
            <a:avLst/>
          </a:prstGeom>
          <a:noFill/>
        </p:spPr>
        <p:txBody>
          <a:bodyPr wrap="square">
            <a:spAutoFit/>
          </a:bodyPr>
          <a:lstStyle/>
          <a:p>
            <a:r>
              <a:rPr lang="en-US" dirty="0" err="1">
                <a:solidFill>
                  <a:srgbClr val="0054A6"/>
                </a:solidFill>
                <a:latin typeface="Aptos Display" panose="020B0004020202020204" pitchFamily="34" charset="0"/>
              </a:rPr>
              <a:t>oqi.cern</a:t>
            </a:r>
            <a:endParaRPr lang="en-US" dirty="0">
              <a:solidFill>
                <a:srgbClr val="0054A6"/>
              </a:solidFill>
              <a:latin typeface="Aptos Display" panose="020B0004020202020204" pitchFamily="34" charset="0"/>
            </a:endParaRPr>
          </a:p>
          <a:p>
            <a:pPr>
              <a:spcAft>
                <a:spcPts val="1200"/>
              </a:spcAft>
            </a:pPr>
            <a:r>
              <a:rPr lang="en-US" dirty="0">
                <a:solidFill>
                  <a:srgbClr val="0054A6"/>
                </a:solidFill>
                <a:latin typeface="Aptos Display" panose="020B0004020202020204" pitchFamily="34" charset="0"/>
              </a:rPr>
              <a:t>@OQI_at_CERN</a:t>
            </a:r>
            <a:br>
              <a:rPr lang="en-US" dirty="0">
                <a:solidFill>
                  <a:srgbClr val="0054A6"/>
                </a:solidFill>
                <a:latin typeface="Aptos Display" panose="020B0004020202020204" pitchFamily="34" charset="0"/>
              </a:rPr>
            </a:br>
            <a:r>
              <a:rPr lang="en-US" dirty="0">
                <a:solidFill>
                  <a:srgbClr val="0054A6"/>
                </a:solidFill>
                <a:latin typeface="Aptos Display" panose="020B0004020202020204" pitchFamily="34" charset="0"/>
              </a:rPr>
              <a:t>OQI - Open Quantum Institute</a:t>
            </a:r>
          </a:p>
        </p:txBody>
      </p:sp>
      <p:pic>
        <p:nvPicPr>
          <p:cNvPr id="15" name="Picture 14">
            <a:extLst>
              <a:ext uri="{FF2B5EF4-FFF2-40B4-BE49-F238E27FC236}">
                <a16:creationId xmlns:a16="http://schemas.microsoft.com/office/drawing/2014/main" id="{4D6AC368-740B-AAD3-0801-ADD0E13524FE}"/>
              </a:ext>
            </a:extLst>
          </p:cNvPr>
          <p:cNvPicPr>
            <a:picLocks noChangeAspect="1"/>
          </p:cNvPicPr>
          <p:nvPr userDrawn="1"/>
        </p:nvPicPr>
        <p:blipFill>
          <a:blip r:embed="rId7"/>
          <a:stretch>
            <a:fillRect/>
          </a:stretch>
        </p:blipFill>
        <p:spPr>
          <a:xfrm>
            <a:off x="4325938" y="4993110"/>
            <a:ext cx="205285" cy="204561"/>
          </a:xfrm>
          <a:prstGeom prst="rect">
            <a:avLst/>
          </a:prstGeom>
        </p:spPr>
      </p:pic>
      <p:pic>
        <p:nvPicPr>
          <p:cNvPr id="1034" name="Picture 10" descr="Image result for linkedin Icon svg">
            <a:extLst>
              <a:ext uri="{FF2B5EF4-FFF2-40B4-BE49-F238E27FC236}">
                <a16:creationId xmlns:a16="http://schemas.microsoft.com/office/drawing/2014/main" id="{6B5E21A1-858F-8A60-3474-1954FA35F806}"/>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4325938" y="5275731"/>
            <a:ext cx="183205" cy="17509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logo with blue and purple colors&#10;&#10;Description automatically generated">
            <a:extLst>
              <a:ext uri="{FF2B5EF4-FFF2-40B4-BE49-F238E27FC236}">
                <a16:creationId xmlns:a16="http://schemas.microsoft.com/office/drawing/2014/main" id="{946A9FC2-699F-DC35-6B1A-9E808B167A44}"/>
              </a:ext>
            </a:extLst>
          </p:cNvPr>
          <p:cNvPicPr>
            <a:picLocks noChangeAspect="1" noChangeArrowheads="1"/>
          </p:cNvPicPr>
          <p:nvPr userDrawn="1"/>
        </p:nvPicPr>
        <p:blipFill rotWithShape="1">
          <a:blip r:embed="rId9" cstate="print">
            <a:extLst>
              <a:ext uri="{28A0092B-C50C-407E-A947-70E740481C1C}">
                <a14:useLocalDpi xmlns:a14="http://schemas.microsoft.com/office/drawing/2010/main" val="0"/>
              </a:ext>
            </a:extLst>
          </a:blip>
          <a:srcRect r="52350"/>
          <a:stretch/>
        </p:blipFill>
        <p:spPr bwMode="auto">
          <a:xfrm>
            <a:off x="4325938" y="4712777"/>
            <a:ext cx="226794"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3588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pic>
        <p:nvPicPr>
          <p:cNvPr id="2" name="Picture 1" descr="A purple circle with a lightning bolt in it&#10;&#10;Description automatically generated">
            <a:extLst>
              <a:ext uri="{FF2B5EF4-FFF2-40B4-BE49-F238E27FC236}">
                <a16:creationId xmlns:a16="http://schemas.microsoft.com/office/drawing/2014/main" id="{EB85EBD4-D58F-8F50-4BF5-984A28BE1935}"/>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57191" y="4369871"/>
            <a:ext cx="1548000"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white circle with dots and circles on it&#10;&#10;Description automatically generated with medium confidence">
            <a:extLst>
              <a:ext uri="{FF2B5EF4-FFF2-40B4-BE49-F238E27FC236}">
                <a16:creationId xmlns:a16="http://schemas.microsoft.com/office/drawing/2014/main" id="{2B603FB0-3B16-9E95-4FD5-D30F162EDAB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74592" y="1152525"/>
            <a:ext cx="1549400"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white brain with lines and dots on a dark blue background&#10;&#10;Description automatically generated">
            <a:extLst>
              <a:ext uri="{FF2B5EF4-FFF2-40B4-BE49-F238E27FC236}">
                <a16:creationId xmlns:a16="http://schemas.microsoft.com/office/drawing/2014/main" id="{D35ADCC6-4F24-1BEE-8984-60132469F7D3}"/>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01764" y="3922713"/>
            <a:ext cx="1546551"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blue circle with a white outline on it&#10;&#10;Description automatically generated">
            <a:extLst>
              <a:ext uri="{FF2B5EF4-FFF2-40B4-BE49-F238E27FC236}">
                <a16:creationId xmlns:a16="http://schemas.microsoft.com/office/drawing/2014/main" id="{ACB6D024-F05A-88BF-F65A-C82595D5DD1C}"/>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793037" y="727074"/>
            <a:ext cx="1549671"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logo with blue and purple colors&#10;&#10;Description automatically generated">
            <a:extLst>
              <a:ext uri="{FF2B5EF4-FFF2-40B4-BE49-F238E27FC236}">
                <a16:creationId xmlns:a16="http://schemas.microsoft.com/office/drawing/2014/main" id="{13D6B9CB-8725-02C0-541C-1C07EDEF66DF}"/>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325938" y="2701925"/>
            <a:ext cx="3552825"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443B7636-0A3F-7CCA-6A9A-D0282268A463}"/>
              </a:ext>
            </a:extLst>
          </p:cNvPr>
          <p:cNvSpPr txBox="1"/>
          <p:nvPr userDrawn="1"/>
        </p:nvSpPr>
        <p:spPr>
          <a:xfrm>
            <a:off x="4487637" y="4633726"/>
            <a:ext cx="3911036" cy="923330"/>
          </a:xfrm>
          <a:prstGeom prst="rect">
            <a:avLst/>
          </a:prstGeom>
          <a:noFill/>
        </p:spPr>
        <p:txBody>
          <a:bodyPr wrap="square">
            <a:spAutoFit/>
          </a:bodyPr>
          <a:lstStyle/>
          <a:p>
            <a:r>
              <a:rPr lang="en-US" dirty="0" err="1">
                <a:solidFill>
                  <a:srgbClr val="0054A6"/>
                </a:solidFill>
                <a:latin typeface="Aptos Display" panose="020B0004020202020204" pitchFamily="34" charset="0"/>
              </a:rPr>
              <a:t>oqi.cern</a:t>
            </a:r>
            <a:endParaRPr lang="en-US" dirty="0">
              <a:solidFill>
                <a:srgbClr val="0054A6"/>
              </a:solidFill>
              <a:latin typeface="Aptos Display" panose="020B0004020202020204" pitchFamily="34" charset="0"/>
            </a:endParaRPr>
          </a:p>
          <a:p>
            <a:pPr>
              <a:spcAft>
                <a:spcPts val="1200"/>
              </a:spcAft>
            </a:pPr>
            <a:r>
              <a:rPr lang="en-US" dirty="0" err="1">
                <a:solidFill>
                  <a:srgbClr val="0054A6"/>
                </a:solidFill>
                <a:latin typeface="Aptos Display" panose="020B0004020202020204" pitchFamily="34" charset="0"/>
              </a:rPr>
              <a:t>OQI_at_CERN</a:t>
            </a:r>
            <a:br>
              <a:rPr lang="en-US" dirty="0">
                <a:solidFill>
                  <a:srgbClr val="0054A6"/>
                </a:solidFill>
                <a:latin typeface="Aptos Display" panose="020B0004020202020204" pitchFamily="34" charset="0"/>
              </a:rPr>
            </a:br>
            <a:r>
              <a:rPr lang="en-US" dirty="0">
                <a:solidFill>
                  <a:srgbClr val="0054A6"/>
                </a:solidFill>
                <a:latin typeface="Aptos Display" panose="020B0004020202020204" pitchFamily="34" charset="0"/>
              </a:rPr>
              <a:t>LinkedIn: OQI - Open Quantum Institute</a:t>
            </a:r>
          </a:p>
        </p:txBody>
      </p:sp>
      <p:pic>
        <p:nvPicPr>
          <p:cNvPr id="15" name="Picture 14">
            <a:extLst>
              <a:ext uri="{FF2B5EF4-FFF2-40B4-BE49-F238E27FC236}">
                <a16:creationId xmlns:a16="http://schemas.microsoft.com/office/drawing/2014/main" id="{4D6AC368-740B-AAD3-0801-ADD0E13524FE}"/>
              </a:ext>
            </a:extLst>
          </p:cNvPr>
          <p:cNvPicPr>
            <a:picLocks noChangeAspect="1"/>
          </p:cNvPicPr>
          <p:nvPr userDrawn="1"/>
        </p:nvPicPr>
        <p:blipFill>
          <a:blip r:embed="rId7"/>
          <a:stretch>
            <a:fillRect/>
          </a:stretch>
        </p:blipFill>
        <p:spPr>
          <a:xfrm>
            <a:off x="4325938" y="4993110"/>
            <a:ext cx="205285" cy="204561"/>
          </a:xfrm>
          <a:prstGeom prst="rect">
            <a:avLst/>
          </a:prstGeom>
        </p:spPr>
      </p:pic>
      <p:pic>
        <p:nvPicPr>
          <p:cNvPr id="1034" name="Picture 10" descr="Image result for linkedin Icon svg">
            <a:extLst>
              <a:ext uri="{FF2B5EF4-FFF2-40B4-BE49-F238E27FC236}">
                <a16:creationId xmlns:a16="http://schemas.microsoft.com/office/drawing/2014/main" id="{6B5E21A1-858F-8A60-3474-1954FA35F806}"/>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4325938" y="5275731"/>
            <a:ext cx="183205" cy="17509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logo with blue and purple colors&#10;&#10;Description automatically generated">
            <a:extLst>
              <a:ext uri="{FF2B5EF4-FFF2-40B4-BE49-F238E27FC236}">
                <a16:creationId xmlns:a16="http://schemas.microsoft.com/office/drawing/2014/main" id="{946A9FC2-699F-DC35-6B1A-9E808B167A44}"/>
              </a:ext>
            </a:extLst>
          </p:cNvPr>
          <p:cNvPicPr>
            <a:picLocks noChangeAspect="1" noChangeArrowheads="1"/>
          </p:cNvPicPr>
          <p:nvPr userDrawn="1"/>
        </p:nvPicPr>
        <p:blipFill rotWithShape="1">
          <a:blip r:embed="rId9" cstate="print">
            <a:extLst>
              <a:ext uri="{28A0092B-C50C-407E-A947-70E740481C1C}">
                <a14:useLocalDpi xmlns:a14="http://schemas.microsoft.com/office/drawing/2010/main" val="0"/>
              </a:ext>
            </a:extLst>
          </a:blip>
          <a:srcRect r="52350"/>
          <a:stretch/>
        </p:blipFill>
        <p:spPr bwMode="auto">
          <a:xfrm>
            <a:off x="4325938" y="4712777"/>
            <a:ext cx="226794"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6817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6" name="Title 1">
            <a:extLst>
              <a:ext uri="{FF2B5EF4-FFF2-40B4-BE49-F238E27FC236}">
                <a16:creationId xmlns:a16="http://schemas.microsoft.com/office/drawing/2014/main" id="{563DB09F-F110-4A93-696C-0FF27A2E2C08}"/>
              </a:ext>
            </a:extLst>
          </p:cNvPr>
          <p:cNvSpPr txBox="1">
            <a:spLocks/>
          </p:cNvSpPr>
          <p:nvPr userDrawn="1"/>
        </p:nvSpPr>
        <p:spPr>
          <a:xfrm>
            <a:off x="1195388" y="625475"/>
            <a:ext cx="9294812" cy="673100"/>
          </a:xfrm>
          <a:prstGeom prst="rect">
            <a:avLst/>
          </a:prstGeom>
        </p:spPr>
        <p:txBody>
          <a:bodyPr anchor="ctr"/>
          <a:lstStyle>
            <a:lvl1pPr algn="ctr" defTabSz="914400" rtl="0" eaLnBrk="1" latinLnBrk="0" hangingPunct="1">
              <a:lnSpc>
                <a:spcPct val="90000"/>
              </a:lnSpc>
              <a:spcBef>
                <a:spcPct val="0"/>
              </a:spcBef>
              <a:buNone/>
              <a:defRPr sz="4000" b="1" kern="1200">
                <a:solidFill>
                  <a:schemeClr val="bg1"/>
                </a:solidFill>
                <a:latin typeface="Aptos Display" panose="020B0004020202020204" pitchFamily="34" charset="0"/>
                <a:ea typeface="+mj-ea"/>
                <a:cs typeface="Arial" panose="020B0604020202020204" pitchFamily="34" charset="0"/>
              </a:defRPr>
            </a:lvl1pPr>
          </a:lstStyle>
          <a:p>
            <a:pPr fontAlgn="auto">
              <a:spcAft>
                <a:spcPts val="0"/>
              </a:spcAft>
              <a:defRPr/>
            </a:pPr>
            <a:endParaRPr lang="en-US">
              <a:solidFill>
                <a:schemeClr val="accent1"/>
              </a:solidFill>
            </a:endParaRPr>
          </a:p>
        </p:txBody>
      </p:sp>
    </p:spTree>
    <p:extLst>
      <p:ext uri="{BB962C8B-B14F-4D97-AF65-F5344CB8AC3E}">
        <p14:creationId xmlns:p14="http://schemas.microsoft.com/office/powerpoint/2010/main" val="209251349"/>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6.xml"/><Relationship Id="rId5" Type="http://schemas.openxmlformats.org/officeDocument/2006/relationships/oleObject" Target="../embeddings/oleObject5.bin"/><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7.xml"/><Relationship Id="rId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8.xml"/><Relationship Id="rId5" Type="http://schemas.openxmlformats.org/officeDocument/2006/relationships/image" Target="../media/image36.emf"/><Relationship Id="rId4" Type="http://schemas.openxmlformats.org/officeDocument/2006/relationships/oleObject" Target="../embeddings/oleObject7.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x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9.xml"/><Relationship Id="rId5" Type="http://schemas.openxmlformats.org/officeDocument/2006/relationships/image" Target="../media/image46.png"/><Relationship Id="rId4" Type="http://schemas.openxmlformats.org/officeDocument/2006/relationships/oleObject" Target="../embeddings/oleObject8.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0.xml"/><Relationship Id="rId5" Type="http://schemas.openxmlformats.org/officeDocument/2006/relationships/oleObject" Target="../embeddings/oleObject9.bin"/><Relationship Id="rId4" Type="http://schemas.openxmlformats.org/officeDocument/2006/relationships/image" Target="../media/image43.jpeg"/></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38.jpeg"/><Relationship Id="rId2" Type="http://schemas.openxmlformats.org/officeDocument/2006/relationships/slideLayout" Target="../slideLayouts/slideLayout4.xml"/><Relationship Id="rId1" Type="http://schemas.openxmlformats.org/officeDocument/2006/relationships/tags" Target="../tags/tag3.xml"/><Relationship Id="rId6" Type="http://schemas.openxmlformats.org/officeDocument/2006/relationships/image" Target="../media/image37.png"/><Relationship Id="rId5" Type="http://schemas.openxmlformats.org/officeDocument/2006/relationships/image" Target="../media/image36.e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image" Target="../media/image41.png"/><Relationship Id="rId5" Type="http://schemas.openxmlformats.org/officeDocument/2006/relationships/image" Target="../media/image33.png"/><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5.xml"/><Relationship Id="rId5" Type="http://schemas.openxmlformats.org/officeDocument/2006/relationships/image" Target="../media/image38.jpeg"/><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13D42-08A0-9F6D-3EFF-1D8E1052EB5D}"/>
              </a:ext>
            </a:extLst>
          </p:cNvPr>
          <p:cNvSpPr>
            <a:spLocks noGrp="1"/>
          </p:cNvSpPr>
          <p:nvPr>
            <p:ph type="ctrTitle"/>
          </p:nvPr>
        </p:nvSpPr>
        <p:spPr>
          <a:xfrm>
            <a:off x="1448737" y="4073728"/>
            <a:ext cx="9294526" cy="673047"/>
          </a:xfrm>
        </p:spPr>
        <p:txBody>
          <a:bodyPr lIns="91440" tIns="45720" rIns="91440" bIns="45720" anchor="ctr"/>
          <a:lstStyle/>
          <a:p>
            <a:pPr eaLnBrk="1" hangingPunct="1">
              <a:spcBef>
                <a:spcPts val="1000"/>
              </a:spcBef>
              <a:defRPr/>
            </a:pPr>
            <a:r>
              <a:rPr lang="en-US" dirty="0">
                <a:latin typeface="Aptos Display"/>
                <a:cs typeface="Arial"/>
              </a:rPr>
              <a:t>Workshop A3</a:t>
            </a:r>
            <a:br>
              <a:rPr lang="en-US" dirty="0">
                <a:latin typeface="Aptos Display"/>
                <a:cs typeface="Arial"/>
              </a:rPr>
            </a:br>
            <a:r>
              <a:rPr lang="en-US" dirty="0">
                <a:latin typeface="Aptos Display"/>
                <a:cs typeface="Arial"/>
              </a:rPr>
              <a:t>Advancing Capacity Building</a:t>
            </a:r>
            <a:br>
              <a:rPr lang="en-US" dirty="0">
                <a:latin typeface="Aptos Display"/>
                <a:cs typeface="Arial"/>
              </a:rPr>
            </a:br>
            <a:br>
              <a:rPr lang="en-US" dirty="0"/>
            </a:br>
            <a:r>
              <a:rPr lang="en-US" dirty="0"/>
              <a:t>OQI</a:t>
            </a:r>
            <a:br>
              <a:rPr lang="en-US" sz="2400" dirty="0">
                <a:latin typeface="Aptos Display"/>
                <a:ea typeface="+mn-ea"/>
                <a:cs typeface="Arial"/>
              </a:rPr>
            </a:br>
            <a:r>
              <a:rPr lang="en-US" sz="2400" dirty="0">
                <a:latin typeface="Aptos Display"/>
                <a:ea typeface="+mn-ea"/>
                <a:cs typeface="Arial"/>
              </a:rPr>
              <a:t>30 </a:t>
            </a:r>
            <a:r>
              <a:rPr lang="en-US" sz="2400" dirty="0">
                <a:solidFill>
                  <a:prstClr val="white"/>
                </a:solidFill>
                <a:latin typeface="Aptos Display"/>
                <a:ea typeface="+mn-ea"/>
                <a:cs typeface="Arial"/>
              </a:rPr>
              <a:t>May </a:t>
            </a:r>
            <a:r>
              <a:rPr lang="en-US" altLang="en-US" sz="2400" dirty="0">
                <a:solidFill>
                  <a:prstClr val="white"/>
                </a:solidFill>
                <a:latin typeface="Aptos Display"/>
                <a:ea typeface="+mn-ea"/>
                <a:cs typeface="Arial"/>
              </a:rPr>
              <a:t>2024 | online</a:t>
            </a:r>
            <a:endParaRPr lang="en-CH" sz="2400" dirty="0">
              <a:solidFill>
                <a:prstClr val="white"/>
              </a:solidFill>
              <a:latin typeface="Aptos Display"/>
              <a:ea typeface="+mn-ea"/>
              <a:cs typeface="Arial"/>
            </a:endParaRPr>
          </a:p>
        </p:txBody>
      </p:sp>
    </p:spTree>
    <p:extLst>
      <p:ext uri="{BB962C8B-B14F-4D97-AF65-F5344CB8AC3E}">
        <p14:creationId xmlns:p14="http://schemas.microsoft.com/office/powerpoint/2010/main" val="2426677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2AC4D-D1D6-67A8-4E77-9939A5FE0B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3CD822-C4AB-5CC3-0561-061EE278B46E}"/>
              </a:ext>
            </a:extLst>
          </p:cNvPr>
          <p:cNvSpPr>
            <a:spLocks noGrp="1"/>
          </p:cNvSpPr>
          <p:nvPr>
            <p:ph type="ctrTitle"/>
          </p:nvPr>
        </p:nvSpPr>
        <p:spPr>
          <a:xfrm>
            <a:off x="4986167" y="3680678"/>
            <a:ext cx="6639128" cy="772001"/>
          </a:xfrm>
        </p:spPr>
        <p:txBody>
          <a:bodyPr/>
          <a:lstStyle/>
          <a:p>
            <a:r>
              <a:rPr lang="en-GB" dirty="0">
                <a:ea typeface="Open Sans Light"/>
                <a:cs typeface="Open Sans Light"/>
              </a:rPr>
              <a:t>2</a:t>
            </a:r>
            <a:br>
              <a:rPr lang="en-GB" dirty="0">
                <a:ea typeface="Open Sans Light"/>
                <a:cs typeface="Open Sans Light"/>
              </a:rPr>
            </a:br>
            <a:r>
              <a:rPr lang="en-GB" dirty="0">
                <a:ea typeface="Open Sans Light"/>
                <a:cs typeface="Open Sans Light"/>
              </a:rPr>
              <a:t>Introduction Round</a:t>
            </a:r>
            <a:endParaRPr lang="en-US" dirty="0">
              <a:ea typeface="Open Sans Light"/>
              <a:cs typeface="Open Sans Light"/>
            </a:endParaRPr>
          </a:p>
        </p:txBody>
      </p:sp>
    </p:spTree>
    <p:extLst>
      <p:ext uri="{BB962C8B-B14F-4D97-AF65-F5344CB8AC3E}">
        <p14:creationId xmlns:p14="http://schemas.microsoft.com/office/powerpoint/2010/main" val="1635991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7EF2D9-5962-8221-AFEA-E43D4B2EAFEF}"/>
              </a:ext>
            </a:extLst>
          </p:cNvPr>
          <p:cNvSpPr>
            <a:spLocks noGrp="1"/>
          </p:cNvSpPr>
          <p:nvPr>
            <p:ph idx="1"/>
          </p:nvPr>
        </p:nvSpPr>
        <p:spPr>
          <a:xfrm>
            <a:off x="5959406" y="2956948"/>
            <a:ext cx="5548245" cy="1212035"/>
          </a:xfrm>
        </p:spPr>
        <p:txBody>
          <a:bodyPr/>
          <a:lstStyle/>
          <a:p>
            <a:pPr>
              <a:buFontTx/>
              <a:buChar char="-"/>
            </a:pPr>
            <a:r>
              <a:rPr lang="en-GB" sz="1600" b="1" dirty="0"/>
              <a:t>Your name, affiliation, and where your institution is located</a:t>
            </a:r>
          </a:p>
          <a:p>
            <a:pPr>
              <a:buFontTx/>
              <a:buChar char="-"/>
            </a:pPr>
            <a:r>
              <a:rPr lang="en-GB" sz="1600" b="1" dirty="0"/>
              <a:t>Your number 1 priority </a:t>
            </a:r>
            <a:r>
              <a:rPr lang="en-GB" sz="1600" dirty="0"/>
              <a:t>you would like to contribute to the consortium</a:t>
            </a:r>
            <a:endParaRPr lang="en-CH" sz="1600" dirty="0"/>
          </a:p>
        </p:txBody>
      </p:sp>
      <p:sp>
        <p:nvSpPr>
          <p:cNvPr id="3" name="Slide Number Placeholder 2">
            <a:extLst>
              <a:ext uri="{FF2B5EF4-FFF2-40B4-BE49-F238E27FC236}">
                <a16:creationId xmlns:a16="http://schemas.microsoft.com/office/drawing/2014/main" id="{03FAA5AB-5ED5-6774-6874-5262527B5E91}"/>
              </a:ext>
            </a:extLst>
          </p:cNvPr>
          <p:cNvSpPr>
            <a:spLocks noGrp="1"/>
          </p:cNvSpPr>
          <p:nvPr>
            <p:ph type="sldNum" sz="quarter" idx="11"/>
          </p:nvPr>
        </p:nvSpPr>
        <p:spPr/>
        <p:txBody>
          <a:bodyPr/>
          <a:lstStyle/>
          <a:p>
            <a:pPr>
              <a:defRPr/>
            </a:pPr>
            <a:fld id="{AFD33829-BBAE-4D3B-AC0D-2BC0D716856C}" type="slidenum">
              <a:rPr lang="en-US" smtClean="0"/>
              <a:pPr>
                <a:defRPr/>
              </a:pPr>
              <a:t>11</a:t>
            </a:fld>
            <a:endParaRPr lang="en-US" dirty="0"/>
          </a:p>
        </p:txBody>
      </p:sp>
      <p:sp>
        <p:nvSpPr>
          <p:cNvPr id="4" name="Title 3">
            <a:extLst>
              <a:ext uri="{FF2B5EF4-FFF2-40B4-BE49-F238E27FC236}">
                <a16:creationId xmlns:a16="http://schemas.microsoft.com/office/drawing/2014/main" id="{64CAE06E-995C-A189-87D6-8FD5231F78FB}"/>
              </a:ext>
            </a:extLst>
          </p:cNvPr>
          <p:cNvSpPr>
            <a:spLocks noGrp="1"/>
          </p:cNvSpPr>
          <p:nvPr>
            <p:ph type="title"/>
          </p:nvPr>
        </p:nvSpPr>
        <p:spPr/>
        <p:txBody>
          <a:bodyPr lIns="91440" tIns="45720" rIns="91440" bIns="45720" anchor="t"/>
          <a:lstStyle/>
          <a:p>
            <a:r>
              <a:rPr lang="en-GB" dirty="0">
                <a:latin typeface="Aptos Display"/>
              </a:rPr>
              <a:t>Introduction</a:t>
            </a:r>
            <a:endParaRPr lang="en-CH" dirty="0"/>
          </a:p>
        </p:txBody>
      </p:sp>
      <p:sp>
        <p:nvSpPr>
          <p:cNvPr id="5" name="Rectangle 4">
            <a:extLst>
              <a:ext uri="{FF2B5EF4-FFF2-40B4-BE49-F238E27FC236}">
                <a16:creationId xmlns:a16="http://schemas.microsoft.com/office/drawing/2014/main" id="{8B57DC5F-4097-4961-62A3-B01521C193DB}"/>
              </a:ext>
            </a:extLst>
          </p:cNvPr>
          <p:cNvSpPr/>
          <p:nvPr/>
        </p:nvSpPr>
        <p:spPr>
          <a:xfrm>
            <a:off x="5786443" y="2670600"/>
            <a:ext cx="5894172" cy="1695126"/>
          </a:xfrm>
          <a:prstGeom prst="rect">
            <a:avLst/>
          </a:prstGeom>
          <a:noFill/>
          <a:ln w="38100">
            <a:solidFill>
              <a:srgbClr val="0C7F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0" name="Picture 9" descr="Microphone in a bar">
            <a:extLst>
              <a:ext uri="{FF2B5EF4-FFF2-40B4-BE49-F238E27FC236}">
                <a16:creationId xmlns:a16="http://schemas.microsoft.com/office/drawing/2014/main" id="{8CA8A0A6-A879-7713-C53B-39829ECFBB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09126" y="1950046"/>
            <a:ext cx="4704353" cy="3136235"/>
          </a:xfrm>
          <a:prstGeom prst="rect">
            <a:avLst/>
          </a:prstGeom>
        </p:spPr>
      </p:pic>
      <p:sp>
        <p:nvSpPr>
          <p:cNvPr id="12" name="TextBox 11">
            <a:extLst>
              <a:ext uri="{FF2B5EF4-FFF2-40B4-BE49-F238E27FC236}">
                <a16:creationId xmlns:a16="http://schemas.microsoft.com/office/drawing/2014/main" id="{15821C70-B264-BB90-F2AF-54CF88EDA9D7}"/>
              </a:ext>
            </a:extLst>
          </p:cNvPr>
          <p:cNvSpPr txBox="1"/>
          <p:nvPr/>
        </p:nvSpPr>
        <p:spPr>
          <a:xfrm>
            <a:off x="4800963" y="2047003"/>
            <a:ext cx="2590074" cy="369332"/>
          </a:xfrm>
          <a:prstGeom prst="rect">
            <a:avLst/>
          </a:prstGeom>
          <a:noFill/>
        </p:spPr>
        <p:txBody>
          <a:bodyPr wrap="square">
            <a:spAutoFit/>
          </a:bodyPr>
          <a:lstStyle/>
          <a:p>
            <a:pPr marL="0" indent="0" algn="r" eaLnBrk="1" hangingPunct="1">
              <a:lnSpc>
                <a:spcPct val="100000"/>
              </a:lnSpc>
              <a:spcBef>
                <a:spcPts val="0"/>
              </a:spcBef>
              <a:spcAft>
                <a:spcPts val="600"/>
              </a:spcAft>
              <a:buNone/>
            </a:pPr>
            <a:r>
              <a:rPr lang="en-GB" sz="1800" b="1" dirty="0">
                <a:solidFill>
                  <a:srgbClr val="1A475E"/>
                </a:solidFill>
                <a:latin typeface="Aptos Display"/>
              </a:rPr>
              <a:t>Please share</a:t>
            </a:r>
          </a:p>
        </p:txBody>
      </p:sp>
    </p:spTree>
    <p:extLst>
      <p:ext uri="{BB962C8B-B14F-4D97-AF65-F5344CB8AC3E}">
        <p14:creationId xmlns:p14="http://schemas.microsoft.com/office/powerpoint/2010/main" val="3222868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2AC4D-D1D6-67A8-4E77-9939A5FE0B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3CD822-C4AB-5CC3-0561-061EE278B46E}"/>
              </a:ext>
            </a:extLst>
          </p:cNvPr>
          <p:cNvSpPr>
            <a:spLocks noGrp="1"/>
          </p:cNvSpPr>
          <p:nvPr>
            <p:ph type="ctrTitle"/>
          </p:nvPr>
        </p:nvSpPr>
        <p:spPr>
          <a:xfrm>
            <a:off x="4986167" y="3680678"/>
            <a:ext cx="6639128" cy="772001"/>
          </a:xfrm>
        </p:spPr>
        <p:txBody>
          <a:bodyPr lIns="91440" tIns="45720" rIns="91440" bIns="45720" anchor="b"/>
          <a:lstStyle/>
          <a:p>
            <a:r>
              <a:rPr lang="en-GB" dirty="0">
                <a:latin typeface="Aptos Display"/>
                <a:ea typeface="Open Sans Light"/>
                <a:cs typeface="Open Sans Light"/>
              </a:rPr>
              <a:t>3</a:t>
            </a:r>
            <a:br>
              <a:rPr lang="en-GB" dirty="0">
                <a:ea typeface="Open Sans Light"/>
                <a:cs typeface="Open Sans Light"/>
              </a:rPr>
            </a:br>
            <a:r>
              <a:rPr lang="en-GB" dirty="0">
                <a:latin typeface="Aptos Display"/>
                <a:ea typeface="Open Sans Light"/>
                <a:cs typeface="Open Sans Light"/>
              </a:rPr>
              <a:t>Educational consortium modalities </a:t>
            </a:r>
            <a:endParaRPr lang="en-US" dirty="0">
              <a:latin typeface="Aptos Display"/>
              <a:ea typeface="Open Sans Light"/>
              <a:cs typeface="Open Sans Light"/>
            </a:endParaRPr>
          </a:p>
        </p:txBody>
      </p:sp>
    </p:spTree>
    <p:extLst>
      <p:ext uri="{BB962C8B-B14F-4D97-AF65-F5344CB8AC3E}">
        <p14:creationId xmlns:p14="http://schemas.microsoft.com/office/powerpoint/2010/main" val="2063546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A blue and green background&#10;&#10;Description automatically generated">
            <a:extLst>
              <a:ext uri="{FF2B5EF4-FFF2-40B4-BE49-F238E27FC236}">
                <a16:creationId xmlns:a16="http://schemas.microsoft.com/office/drawing/2014/main" id="{062187AC-83E8-6ACC-E843-87B8F4638691}"/>
              </a:ext>
            </a:extLst>
          </p:cNvPr>
          <p:cNvPicPr>
            <a:picLocks noChangeAspect="1"/>
          </p:cNvPicPr>
          <p:nvPr/>
        </p:nvPicPr>
        <p:blipFill rotWithShape="1">
          <a:blip r:embed="rId4">
            <a:extLst>
              <a:ext uri="{28A0092B-C50C-407E-A947-70E740481C1C}">
                <a14:useLocalDpi xmlns:a14="http://schemas.microsoft.com/office/drawing/2010/main" val="0"/>
              </a:ext>
            </a:extLst>
          </a:blip>
          <a:srcRect l="75" t="1106" r="79102" b="849"/>
          <a:stretch/>
        </p:blipFill>
        <p:spPr>
          <a:xfrm>
            <a:off x="373156" y="1824197"/>
            <a:ext cx="5836790" cy="3954303"/>
          </a:xfrm>
          <a:prstGeom prst="rect">
            <a:avLst/>
          </a:prstGeom>
          <a:ln>
            <a:noFill/>
          </a:ln>
        </p:spPr>
      </p:pic>
      <p:graphicFrame>
        <p:nvGraphicFramePr>
          <p:cNvPr id="7" name="Object 6" hidden="1">
            <a:extLst>
              <a:ext uri="{FF2B5EF4-FFF2-40B4-BE49-F238E27FC236}">
                <a16:creationId xmlns:a16="http://schemas.microsoft.com/office/drawing/2014/main" id="{2063A7EA-7E18-4D14-97CA-1ED9E70BE5D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592" imgH="595" progId="TCLayout.ActiveDocument.1">
                  <p:embed/>
                </p:oleObj>
              </mc:Choice>
              <mc:Fallback>
                <p:oleObj name="think-cell Slide" r:id="rId5" imgW="592" imgH="595" progId="TCLayout.ActiveDocument.1">
                  <p:embed/>
                  <p:pic>
                    <p:nvPicPr>
                      <p:cNvPr id="7" name="Object 6" hidden="1">
                        <a:extLst>
                          <a:ext uri="{FF2B5EF4-FFF2-40B4-BE49-F238E27FC236}">
                            <a16:creationId xmlns:a16="http://schemas.microsoft.com/office/drawing/2014/main" id="{2063A7EA-7E18-4D14-97CA-1ED9E70BE5D6}"/>
                          </a:ext>
                        </a:extLst>
                      </p:cNvPr>
                      <p:cNvPicPr/>
                      <p:nvPr/>
                    </p:nvPicPr>
                    <p:blipFill>
                      <a:blip/>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E030510-42CA-4C8B-8743-84763DC2B267}"/>
              </a:ext>
            </a:extLst>
          </p:cNvPr>
          <p:cNvSpPr>
            <a:spLocks noGrp="1"/>
          </p:cNvSpPr>
          <p:nvPr>
            <p:ph type="title"/>
          </p:nvPr>
        </p:nvSpPr>
        <p:spPr>
          <a:xfrm>
            <a:off x="576356" y="324458"/>
            <a:ext cx="10515600" cy="794142"/>
          </a:xfrm>
        </p:spPr>
        <p:txBody>
          <a:bodyPr vert="horz" lIns="0"/>
          <a:lstStyle/>
          <a:p>
            <a:pPr>
              <a:defRPr/>
            </a:pPr>
            <a:r>
              <a:rPr lang="fr-CH" sz="3000" dirty="0" err="1">
                <a:ea typeface="Open Sans Light"/>
                <a:cs typeface="Open Sans Light"/>
              </a:rPr>
              <a:t>Modalities</a:t>
            </a:r>
            <a:r>
              <a:rPr lang="fr-CH" sz="3000" dirty="0">
                <a:ea typeface="Open Sans Light"/>
                <a:cs typeface="Open Sans Light"/>
              </a:rPr>
              <a:t> for </a:t>
            </a:r>
            <a:r>
              <a:rPr lang="fr-CH" sz="3000" dirty="0" err="1">
                <a:ea typeface="Open Sans Light"/>
                <a:cs typeface="Open Sans Light"/>
              </a:rPr>
              <a:t>practical</a:t>
            </a:r>
            <a:r>
              <a:rPr lang="fr-CH" sz="3000" dirty="0">
                <a:ea typeface="Open Sans Light"/>
                <a:cs typeface="Open Sans Light"/>
              </a:rPr>
              <a:t> engagement</a:t>
            </a:r>
            <a:endParaRPr lang="en-US" sz="3000" b="0" dirty="0">
              <a:solidFill>
                <a:srgbClr val="71437A"/>
              </a:solidFill>
              <a:ea typeface="+mn-ea"/>
              <a:cs typeface="+mn-cs"/>
            </a:endParaRPr>
          </a:p>
        </p:txBody>
      </p:sp>
      <p:sp>
        <p:nvSpPr>
          <p:cNvPr id="17" name="TextBox 16">
            <a:extLst>
              <a:ext uri="{FF2B5EF4-FFF2-40B4-BE49-F238E27FC236}">
                <a16:creationId xmlns:a16="http://schemas.microsoft.com/office/drawing/2014/main" id="{7CB12163-F9C1-9DD4-7C90-F726B2789544}"/>
              </a:ext>
            </a:extLst>
          </p:cNvPr>
          <p:cNvSpPr txBox="1"/>
          <p:nvPr/>
        </p:nvSpPr>
        <p:spPr>
          <a:xfrm>
            <a:off x="563302" y="2117903"/>
            <a:ext cx="5646644" cy="3170099"/>
          </a:xfrm>
          <a:prstGeom prst="rect">
            <a:avLst/>
          </a:prstGeom>
          <a:noFill/>
        </p:spPr>
        <p:txBody>
          <a:bodyPr wrap="square" lIns="91440" tIns="45720" rIns="91440" bIns="45720" anchor="t">
            <a:spAutoFit/>
          </a:bodyPr>
          <a:lstStyle/>
          <a:p>
            <a:pPr marL="0" lvl="1">
              <a:spcAft>
                <a:spcPts val="1200"/>
              </a:spcAft>
            </a:pPr>
            <a:r>
              <a:rPr lang="en-US" sz="1400" kern="0" dirty="0">
                <a:solidFill>
                  <a:schemeClr val="bg1"/>
                </a:solidFill>
                <a:latin typeface="Aptos Display"/>
                <a:cs typeface="Times New Roman"/>
              </a:rPr>
              <a:t>Be </a:t>
            </a:r>
            <a:r>
              <a:rPr lang="en-US" sz="1400" b="1" kern="0" dirty="0">
                <a:solidFill>
                  <a:schemeClr val="bg1"/>
                </a:solidFill>
                <a:latin typeface="Aptos Display"/>
                <a:cs typeface="Times New Roman"/>
              </a:rPr>
              <a:t>officially affiliated </a:t>
            </a:r>
            <a:r>
              <a:rPr lang="en-US" sz="1400" kern="0" dirty="0">
                <a:solidFill>
                  <a:schemeClr val="bg1"/>
                </a:solidFill>
                <a:latin typeface="Aptos Display"/>
                <a:cs typeface="Times New Roman"/>
              </a:rPr>
              <a:t>with OQI: either as official member or as partner of the OQI</a:t>
            </a:r>
          </a:p>
          <a:p>
            <a:pPr marL="0" lvl="1">
              <a:spcAft>
                <a:spcPts val="1200"/>
              </a:spcAft>
            </a:pPr>
            <a:r>
              <a:rPr lang="en-US" sz="1400" b="1" kern="0" dirty="0">
                <a:solidFill>
                  <a:schemeClr val="bg1"/>
                </a:solidFill>
                <a:latin typeface="Aptos Display"/>
                <a:cs typeface="Times New Roman"/>
              </a:rPr>
              <a:t>Engage regularly </a:t>
            </a:r>
            <a:r>
              <a:rPr lang="en-US" sz="1400" kern="0" dirty="0">
                <a:solidFill>
                  <a:schemeClr val="bg1"/>
                </a:solidFill>
                <a:latin typeface="Aptos Display"/>
                <a:cs typeface="Times New Roman"/>
              </a:rPr>
              <a:t>and </a:t>
            </a:r>
            <a:r>
              <a:rPr lang="en-US" sz="1400" b="1" kern="0" dirty="0">
                <a:solidFill>
                  <a:schemeClr val="bg1"/>
                </a:solidFill>
                <a:latin typeface="Aptos Display"/>
                <a:cs typeface="Times New Roman"/>
              </a:rPr>
              <a:t>contribute actively </a:t>
            </a:r>
            <a:r>
              <a:rPr lang="en-US" sz="1400" kern="0" dirty="0">
                <a:solidFill>
                  <a:schemeClr val="bg1"/>
                </a:solidFill>
                <a:latin typeface="Aptos Display"/>
                <a:cs typeface="Times New Roman"/>
              </a:rPr>
              <a:t>to the consortium’s activities</a:t>
            </a:r>
          </a:p>
          <a:p>
            <a:pPr marL="0" lvl="1">
              <a:spcAft>
                <a:spcPts val="1200"/>
              </a:spcAft>
            </a:pPr>
            <a:r>
              <a:rPr lang="en-US" sz="1400" kern="0" dirty="0">
                <a:solidFill>
                  <a:schemeClr val="bg1"/>
                </a:solidFill>
                <a:latin typeface="Aptos Display"/>
                <a:cs typeface="Times New Roman"/>
              </a:rPr>
              <a:t>Ensure that the </a:t>
            </a:r>
            <a:r>
              <a:rPr lang="en-US" sz="1400" b="1" kern="0" dirty="0">
                <a:solidFill>
                  <a:schemeClr val="bg1"/>
                </a:solidFill>
                <a:latin typeface="Aptos Display"/>
                <a:cs typeface="Times New Roman"/>
              </a:rPr>
              <a:t>OQI values are respected </a:t>
            </a:r>
            <a:r>
              <a:rPr lang="en-US" sz="1400" kern="0" dirty="0">
                <a:solidFill>
                  <a:schemeClr val="bg1"/>
                </a:solidFill>
                <a:latin typeface="Aptos Display"/>
                <a:cs typeface="Times New Roman"/>
              </a:rPr>
              <a:t>during the pilot phase and beyond:</a:t>
            </a:r>
          </a:p>
          <a:p>
            <a:pPr marL="285750" indent="-285750">
              <a:buFont typeface="Arial" panose="020B0604020202020204" pitchFamily="34" charset="0"/>
              <a:buChar char="•"/>
            </a:pPr>
            <a:r>
              <a:rPr lang="en-US" sz="1400">
                <a:solidFill>
                  <a:schemeClr val="bg1"/>
                </a:solidFill>
                <a:latin typeface="Aptos Display"/>
              </a:rPr>
              <a:t>Inclusivity, lobal scope</a:t>
            </a:r>
          </a:p>
          <a:p>
            <a:pPr marL="285750" indent="-285750">
              <a:buFont typeface="Arial" panose="020B0604020202020204" pitchFamily="34" charset="0"/>
              <a:buChar char="•"/>
            </a:pPr>
            <a:r>
              <a:rPr lang="en-US" sz="1400">
                <a:solidFill>
                  <a:schemeClr val="bg1"/>
                </a:solidFill>
                <a:latin typeface="Aptos Display"/>
              </a:rPr>
              <a:t>Openness </a:t>
            </a:r>
            <a:endParaRPr lang="en-US">
              <a:solidFill>
                <a:schemeClr val="bg1"/>
              </a:solidFill>
              <a:latin typeface="Calibri" panose="020F0502020204030204"/>
              <a:cs typeface="Calibri" panose="020F0502020204030204"/>
            </a:endParaRPr>
          </a:p>
          <a:p>
            <a:pPr marL="285750" indent="-285750">
              <a:buFont typeface="Arial" panose="020B0604020202020204" pitchFamily="34" charset="0"/>
              <a:buChar char="•"/>
            </a:pPr>
            <a:r>
              <a:rPr lang="en-US" sz="1400">
                <a:solidFill>
                  <a:schemeClr val="bg1"/>
                </a:solidFill>
                <a:latin typeface="Aptos Display"/>
              </a:rPr>
              <a:t>Focus on impact (SDGs and global challenges)</a:t>
            </a:r>
            <a:endParaRPr lang="en-US">
              <a:solidFill>
                <a:schemeClr val="bg1"/>
              </a:solidFill>
              <a:latin typeface="Calibri" panose="020F0502020204030204"/>
              <a:cs typeface="Calibri" panose="020F0502020204030204"/>
            </a:endParaRPr>
          </a:p>
          <a:p>
            <a:pPr marL="285750" indent="-285750">
              <a:buFont typeface="Arial" panose="020B0604020202020204" pitchFamily="34" charset="0"/>
              <a:buChar char="•"/>
            </a:pPr>
            <a:r>
              <a:rPr lang="en-US" sz="1400">
                <a:solidFill>
                  <a:schemeClr val="bg1"/>
                </a:solidFill>
                <a:latin typeface="Aptos Display"/>
                <a:cs typeface="Times New Roman"/>
              </a:rPr>
              <a:t>Independence (neutrality)</a:t>
            </a:r>
          </a:p>
          <a:p>
            <a:pPr marL="285750" indent="-285750">
              <a:buFont typeface="Arial" panose="020B0604020202020204" pitchFamily="34" charset="0"/>
              <a:buChar char="•"/>
            </a:pPr>
            <a:r>
              <a:rPr lang="en-US" sz="1400">
                <a:solidFill>
                  <a:schemeClr val="bg1"/>
                </a:solidFill>
                <a:latin typeface="Aptos Display"/>
                <a:cs typeface="Times New Roman"/>
              </a:rPr>
              <a:t>Collaboration</a:t>
            </a:r>
          </a:p>
          <a:p>
            <a:endParaRPr lang="en-US" sz="1400" kern="0">
              <a:solidFill>
                <a:srgbClr val="FFFFFF"/>
              </a:solidFill>
              <a:latin typeface="Aptos Display"/>
              <a:cs typeface="Times New Roman"/>
            </a:endParaRPr>
          </a:p>
          <a:p>
            <a:pPr marL="285750" indent="-285750">
              <a:buFont typeface="Arial" panose="020B0604020202020204" pitchFamily="34" charset="0"/>
              <a:buChar char="•"/>
            </a:pPr>
            <a:endParaRPr lang="en-US" sz="1600" kern="0" dirty="0">
              <a:latin typeface="Aptos Display"/>
              <a:cs typeface="Times New Roman"/>
            </a:endParaRPr>
          </a:p>
        </p:txBody>
      </p:sp>
      <p:sp>
        <p:nvSpPr>
          <p:cNvPr id="18" name="Rectangle 17">
            <a:extLst>
              <a:ext uri="{FF2B5EF4-FFF2-40B4-BE49-F238E27FC236}">
                <a16:creationId xmlns:a16="http://schemas.microsoft.com/office/drawing/2014/main" id="{4FB89309-92A2-6483-1234-AFD287595BEC}"/>
              </a:ext>
            </a:extLst>
          </p:cNvPr>
          <p:cNvSpPr/>
          <p:nvPr/>
        </p:nvSpPr>
        <p:spPr>
          <a:xfrm>
            <a:off x="6545356" y="2034811"/>
            <a:ext cx="5646644" cy="3551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rtl="0">
              <a:spcAft>
                <a:spcPts val="300"/>
              </a:spcAft>
            </a:pPr>
            <a:r>
              <a:rPr lang="en-GB" sz="1400" b="1">
                <a:solidFill>
                  <a:schemeClr val="tx1"/>
                </a:solidFill>
                <a:latin typeface="Aptos Display"/>
              </a:rPr>
              <a:t>Expected time</a:t>
            </a:r>
            <a:r>
              <a:rPr lang="en-GB" sz="1400">
                <a:solidFill>
                  <a:schemeClr val="tx1"/>
                </a:solidFill>
                <a:latin typeface="Aptos Display"/>
              </a:rPr>
              <a:t> </a:t>
            </a:r>
            <a:r>
              <a:rPr lang="en-GB" sz="1400" b="1">
                <a:solidFill>
                  <a:schemeClr val="tx1"/>
                </a:solidFill>
                <a:latin typeface="Aptos Display"/>
              </a:rPr>
              <a:t>commitment: 1 – 1.5 h per month</a:t>
            </a:r>
          </a:p>
          <a:p>
            <a:pPr marL="541020" lvl="1" indent="-184150">
              <a:spcAft>
                <a:spcPts val="300"/>
              </a:spcAft>
              <a:buFont typeface="Wingdings" panose="05000000000000000000" pitchFamily="2" charset="2"/>
              <a:buChar char="§"/>
            </a:pPr>
            <a:r>
              <a:rPr lang="en-GB" sz="1400" b="1">
                <a:solidFill>
                  <a:schemeClr val="tx1"/>
                </a:solidFill>
                <a:latin typeface="Aptos Display"/>
              </a:rPr>
              <a:t>6 – 8 h </a:t>
            </a:r>
            <a:r>
              <a:rPr lang="en-GB" sz="1400">
                <a:solidFill>
                  <a:schemeClr val="tx1"/>
                </a:solidFill>
                <a:latin typeface="Aptos Display"/>
              </a:rPr>
              <a:t>per year to participate in </a:t>
            </a:r>
            <a:r>
              <a:rPr lang="en-GB" sz="1400" b="1">
                <a:solidFill>
                  <a:schemeClr val="tx1"/>
                </a:solidFill>
                <a:latin typeface="Aptos Display"/>
              </a:rPr>
              <a:t>workshops</a:t>
            </a:r>
            <a:r>
              <a:rPr lang="en-GB" sz="1400">
                <a:solidFill>
                  <a:schemeClr val="tx1"/>
                </a:solidFill>
                <a:latin typeface="Aptos Display"/>
              </a:rPr>
              <a:t> (3 workshops per year, approx. 2 hours each)</a:t>
            </a:r>
          </a:p>
          <a:p>
            <a:pPr marL="541020" lvl="1" indent="-184150">
              <a:spcAft>
                <a:spcPts val="300"/>
              </a:spcAft>
              <a:buFont typeface="Wingdings" panose="05000000000000000000" pitchFamily="2" charset="2"/>
              <a:buChar char="§"/>
            </a:pPr>
            <a:r>
              <a:rPr lang="en-GB" sz="1400" b="1">
                <a:solidFill>
                  <a:schemeClr val="tx1"/>
                </a:solidFill>
                <a:latin typeface="Aptos Display"/>
              </a:rPr>
              <a:t>3 h preparatory work per year </a:t>
            </a:r>
            <a:r>
              <a:rPr lang="en-GB" sz="1400">
                <a:solidFill>
                  <a:schemeClr val="tx1"/>
                </a:solidFill>
                <a:latin typeface="Aptos Display"/>
              </a:rPr>
              <a:t>for the above meetings </a:t>
            </a:r>
            <a:endParaRPr lang="en-GB" sz="1400" dirty="0">
              <a:solidFill>
                <a:schemeClr val="tx1"/>
              </a:solidFill>
              <a:latin typeface="Aptos Display" panose="020B0004020202020204" pitchFamily="34" charset="0"/>
            </a:endParaRPr>
          </a:p>
          <a:p>
            <a:pPr marL="541020" lvl="1" indent="-184150">
              <a:spcAft>
                <a:spcPts val="300"/>
              </a:spcAft>
              <a:buFont typeface="Wingdings" panose="05000000000000000000" pitchFamily="2" charset="2"/>
              <a:buChar char="§"/>
            </a:pPr>
            <a:r>
              <a:rPr lang="en-GB" sz="1400" b="1">
                <a:solidFill>
                  <a:schemeClr val="tx1"/>
                </a:solidFill>
                <a:latin typeface="Aptos Display"/>
              </a:rPr>
              <a:t>1 – 3 h individual ad-hoc consultations per year </a:t>
            </a:r>
            <a:r>
              <a:rPr lang="en-GB" sz="1400">
                <a:solidFill>
                  <a:schemeClr val="tx1"/>
                </a:solidFill>
                <a:latin typeface="Aptos Display"/>
              </a:rPr>
              <a:t>to challenge and increment the Consortium’s specific deliverables</a:t>
            </a:r>
          </a:p>
          <a:p>
            <a:pPr>
              <a:spcAft>
                <a:spcPts val="300"/>
              </a:spcAft>
            </a:pPr>
            <a:endParaRPr lang="en-GB" sz="1400" b="1" dirty="0">
              <a:solidFill>
                <a:schemeClr val="tx1"/>
              </a:solidFill>
              <a:latin typeface="Aptos Display" panose="020B0004020202020204" pitchFamily="34" charset="0"/>
            </a:endParaRPr>
          </a:p>
          <a:p>
            <a:pPr>
              <a:spcAft>
                <a:spcPts val="300"/>
              </a:spcAft>
            </a:pPr>
            <a:r>
              <a:rPr lang="en-GB" sz="1400" b="1">
                <a:solidFill>
                  <a:schemeClr val="tx1"/>
                </a:solidFill>
                <a:latin typeface="Aptos Display"/>
              </a:rPr>
              <a:t>The Consortium member can nominate a representative to follow the OQI pilot more closely</a:t>
            </a:r>
            <a:endParaRPr lang="en-GB" sz="1400">
              <a:solidFill>
                <a:schemeClr val="tx1"/>
              </a:solidFill>
              <a:latin typeface="Aptos Display"/>
            </a:endParaRPr>
          </a:p>
          <a:p>
            <a:pPr>
              <a:spcAft>
                <a:spcPts val="300"/>
              </a:spcAft>
            </a:pPr>
            <a:endParaRPr lang="en-GB" sz="1400" dirty="0">
              <a:solidFill>
                <a:schemeClr val="tx1"/>
              </a:solidFill>
              <a:latin typeface="Aptos Display" panose="020B0004020202020204" pitchFamily="34" charset="0"/>
            </a:endParaRPr>
          </a:p>
          <a:p>
            <a:pPr>
              <a:spcAft>
                <a:spcPts val="300"/>
              </a:spcAft>
            </a:pPr>
            <a:r>
              <a:rPr lang="en-GB" sz="1400">
                <a:solidFill>
                  <a:schemeClr val="tx1"/>
                </a:solidFill>
                <a:latin typeface="Aptos Display"/>
              </a:rPr>
              <a:t>The OQI Coordination team co-creates with the participants of the educational consortium and provides the</a:t>
            </a:r>
            <a:r>
              <a:rPr lang="en-GB" sz="1400" b="1">
                <a:solidFill>
                  <a:schemeClr val="tx1"/>
                </a:solidFill>
                <a:latin typeface="Aptos Display"/>
              </a:rPr>
              <a:t> secretariate </a:t>
            </a:r>
            <a:r>
              <a:rPr lang="en-GB" sz="1400">
                <a:solidFill>
                  <a:schemeClr val="tx1"/>
                </a:solidFill>
                <a:latin typeface="Aptos Display"/>
              </a:rPr>
              <a:t>of the meetings</a:t>
            </a:r>
          </a:p>
          <a:p>
            <a:pPr marL="541020" indent="-161925" rtl="0">
              <a:spcAft>
                <a:spcPts val="300"/>
              </a:spcAft>
              <a:buFont typeface="Wingdings" panose="05000000000000000000" pitchFamily="2" charset="2"/>
              <a:buChar char="§"/>
            </a:pPr>
            <a:r>
              <a:rPr lang="en-GB" sz="1400">
                <a:solidFill>
                  <a:schemeClr val="tx1"/>
                </a:solidFill>
                <a:latin typeface="Aptos Display"/>
              </a:rPr>
              <a:t>Sets </a:t>
            </a:r>
            <a:r>
              <a:rPr lang="en-GB" sz="1400" b="1">
                <a:solidFill>
                  <a:schemeClr val="tx1"/>
                </a:solidFill>
                <a:latin typeface="Aptos Display"/>
              </a:rPr>
              <a:t>time date</a:t>
            </a:r>
            <a:r>
              <a:rPr lang="en-GB" sz="1400">
                <a:solidFill>
                  <a:schemeClr val="tx1"/>
                </a:solidFill>
                <a:latin typeface="Aptos Display"/>
              </a:rPr>
              <a:t> and detailed</a:t>
            </a:r>
            <a:r>
              <a:rPr lang="en-GB" sz="1400" b="1">
                <a:solidFill>
                  <a:schemeClr val="tx1"/>
                </a:solidFill>
                <a:latin typeface="Aptos Display"/>
              </a:rPr>
              <a:t> agenda </a:t>
            </a:r>
            <a:r>
              <a:rPr lang="en-GB" sz="1400">
                <a:solidFill>
                  <a:schemeClr val="tx1"/>
                </a:solidFill>
                <a:latin typeface="Aptos Display"/>
              </a:rPr>
              <a:t>for meetings in </a:t>
            </a:r>
            <a:r>
              <a:rPr lang="en-GB" sz="1400" b="1">
                <a:solidFill>
                  <a:schemeClr val="tx1"/>
                </a:solidFill>
                <a:latin typeface="Aptos Display"/>
              </a:rPr>
              <a:t>advance</a:t>
            </a:r>
          </a:p>
          <a:p>
            <a:pPr marL="541020" indent="-161925" rtl="0">
              <a:spcAft>
                <a:spcPts val="300"/>
              </a:spcAft>
              <a:buFont typeface="Wingdings" panose="05000000000000000000" pitchFamily="2" charset="2"/>
              <a:buChar char="§"/>
            </a:pPr>
            <a:r>
              <a:rPr lang="en-GB" sz="1400">
                <a:solidFill>
                  <a:schemeClr val="tx1"/>
                </a:solidFill>
                <a:latin typeface="Aptos Display"/>
              </a:rPr>
              <a:t>Shares </a:t>
            </a:r>
            <a:r>
              <a:rPr lang="en-GB" sz="1400" b="1">
                <a:solidFill>
                  <a:schemeClr val="tx1"/>
                </a:solidFill>
                <a:latin typeface="Aptos Display"/>
              </a:rPr>
              <a:t>necessary</a:t>
            </a:r>
            <a:r>
              <a:rPr lang="en-GB" sz="1400">
                <a:solidFill>
                  <a:schemeClr val="tx1"/>
                </a:solidFill>
                <a:latin typeface="Aptos Display"/>
              </a:rPr>
              <a:t> </a:t>
            </a:r>
            <a:r>
              <a:rPr lang="en-GB" sz="1400" b="1">
                <a:solidFill>
                  <a:schemeClr val="tx1"/>
                </a:solidFill>
                <a:latin typeface="Aptos Display"/>
              </a:rPr>
              <a:t>documents</a:t>
            </a:r>
            <a:r>
              <a:rPr lang="en-GB" sz="1400">
                <a:solidFill>
                  <a:schemeClr val="tx1"/>
                </a:solidFill>
                <a:latin typeface="Aptos Display"/>
              </a:rPr>
              <a:t> to keep the Consortium Members </a:t>
            </a:r>
            <a:r>
              <a:rPr lang="en-GB" sz="1400" b="1">
                <a:solidFill>
                  <a:schemeClr val="tx1"/>
                </a:solidFill>
                <a:latin typeface="Aptos Display"/>
              </a:rPr>
              <a:t>well</a:t>
            </a:r>
            <a:r>
              <a:rPr lang="en-GB" sz="1400">
                <a:solidFill>
                  <a:schemeClr val="tx1"/>
                </a:solidFill>
                <a:latin typeface="Aptos Display"/>
              </a:rPr>
              <a:t> </a:t>
            </a:r>
            <a:r>
              <a:rPr lang="en-GB" sz="1400" b="1">
                <a:solidFill>
                  <a:schemeClr val="tx1"/>
                </a:solidFill>
                <a:latin typeface="Aptos Display"/>
              </a:rPr>
              <a:t>informed</a:t>
            </a:r>
          </a:p>
          <a:p>
            <a:pPr marL="541020" indent="-161925" rtl="0">
              <a:spcAft>
                <a:spcPts val="300"/>
              </a:spcAft>
              <a:buFont typeface="Wingdings" panose="05000000000000000000" pitchFamily="2" charset="2"/>
              <a:buChar char="§"/>
            </a:pPr>
            <a:r>
              <a:rPr lang="en-GB" sz="1400">
                <a:solidFill>
                  <a:schemeClr val="tx1"/>
                </a:solidFill>
                <a:latin typeface="Aptos Display"/>
              </a:rPr>
              <a:t>Communicates </a:t>
            </a:r>
            <a:r>
              <a:rPr lang="en-GB" sz="1400" b="1">
                <a:solidFill>
                  <a:schemeClr val="tx1"/>
                </a:solidFill>
                <a:latin typeface="Aptos Display"/>
              </a:rPr>
              <a:t>minutes</a:t>
            </a:r>
            <a:r>
              <a:rPr lang="en-GB" sz="1400">
                <a:solidFill>
                  <a:schemeClr val="tx1"/>
                </a:solidFill>
                <a:latin typeface="Aptos Display"/>
              </a:rPr>
              <a:t> of the meetings</a:t>
            </a:r>
          </a:p>
          <a:p>
            <a:pPr>
              <a:spcAft>
                <a:spcPts val="300"/>
              </a:spcAft>
            </a:pPr>
            <a:endParaRPr lang="en-US" sz="1200" dirty="0">
              <a:solidFill>
                <a:schemeClr val="tx1"/>
              </a:solidFill>
              <a:latin typeface="Aptos" panose="020B0004020202020204" pitchFamily="34" charset="0"/>
            </a:endParaRPr>
          </a:p>
        </p:txBody>
      </p:sp>
      <p:sp>
        <p:nvSpPr>
          <p:cNvPr id="21" name="Rectangle 20">
            <a:extLst>
              <a:ext uri="{FF2B5EF4-FFF2-40B4-BE49-F238E27FC236}">
                <a16:creationId xmlns:a16="http://schemas.microsoft.com/office/drawing/2014/main" id="{211011D2-6933-4A14-87E0-A9C2CD516C66}"/>
              </a:ext>
            </a:extLst>
          </p:cNvPr>
          <p:cNvSpPr/>
          <p:nvPr/>
        </p:nvSpPr>
        <p:spPr>
          <a:xfrm>
            <a:off x="6651804" y="1367551"/>
            <a:ext cx="5167040" cy="5169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kern="0" dirty="0">
                <a:solidFill>
                  <a:srgbClr val="1E405B"/>
                </a:solidFill>
                <a:latin typeface="Aptos" panose="020B0004020202020204" pitchFamily="34" charset="0"/>
                <a:cs typeface="Times New Roman"/>
              </a:rPr>
              <a:t>Working modalities</a:t>
            </a:r>
          </a:p>
        </p:txBody>
      </p:sp>
      <p:grpSp>
        <p:nvGrpSpPr>
          <p:cNvPr id="22" name="Group 21">
            <a:extLst>
              <a:ext uri="{FF2B5EF4-FFF2-40B4-BE49-F238E27FC236}">
                <a16:creationId xmlns:a16="http://schemas.microsoft.com/office/drawing/2014/main" id="{889DB70D-9F30-BD14-1914-61A451F0425C}"/>
              </a:ext>
            </a:extLst>
          </p:cNvPr>
          <p:cNvGrpSpPr>
            <a:grpSpLocks noChangeAspect="1"/>
          </p:cNvGrpSpPr>
          <p:nvPr/>
        </p:nvGrpSpPr>
        <p:grpSpPr>
          <a:xfrm>
            <a:off x="7444857" y="1409923"/>
            <a:ext cx="358572" cy="360001"/>
            <a:chOff x="7186613" y="4868863"/>
            <a:chExt cx="796925" cy="800101"/>
          </a:xfrm>
          <a:solidFill>
            <a:srgbClr val="71437A"/>
          </a:solidFill>
        </p:grpSpPr>
        <p:sp>
          <p:nvSpPr>
            <p:cNvPr id="23" name="Freeform 57">
              <a:extLst>
                <a:ext uri="{FF2B5EF4-FFF2-40B4-BE49-F238E27FC236}">
                  <a16:creationId xmlns:a16="http://schemas.microsoft.com/office/drawing/2014/main" id="{13B84507-8351-B5A9-2AD5-115560A7D7AA}"/>
                </a:ext>
              </a:extLst>
            </p:cNvPr>
            <p:cNvSpPr>
              <a:spLocks noEditPoints="1"/>
            </p:cNvSpPr>
            <p:nvPr/>
          </p:nvSpPr>
          <p:spPr bwMode="auto">
            <a:xfrm>
              <a:off x="7343775" y="5300663"/>
              <a:ext cx="214313" cy="2143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32 w 64"/>
                <a:gd name="T11" fmla="*/ 54 h 64"/>
                <a:gd name="T12" fmla="*/ 9 w 64"/>
                <a:gd name="T13" fmla="*/ 32 h 64"/>
                <a:gd name="T14" fmla="*/ 32 w 64"/>
                <a:gd name="T15" fmla="*/ 9 h 64"/>
                <a:gd name="T16" fmla="*/ 54 w 64"/>
                <a:gd name="T17" fmla="*/ 32 h 64"/>
                <a:gd name="T18" fmla="*/ 32 w 64"/>
                <a:gd name="T1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49"/>
                    <a:pt x="14" y="64"/>
                    <a:pt x="32" y="64"/>
                  </a:cubicBezTo>
                  <a:cubicBezTo>
                    <a:pt x="50" y="64"/>
                    <a:pt x="64" y="49"/>
                    <a:pt x="64" y="32"/>
                  </a:cubicBezTo>
                  <a:cubicBezTo>
                    <a:pt x="64" y="14"/>
                    <a:pt x="50" y="0"/>
                    <a:pt x="32" y="0"/>
                  </a:cubicBezTo>
                  <a:close/>
                  <a:moveTo>
                    <a:pt x="32" y="54"/>
                  </a:moveTo>
                  <a:cubicBezTo>
                    <a:pt x="19" y="54"/>
                    <a:pt x="9" y="44"/>
                    <a:pt x="9" y="32"/>
                  </a:cubicBezTo>
                  <a:cubicBezTo>
                    <a:pt x="9" y="19"/>
                    <a:pt x="19" y="9"/>
                    <a:pt x="32" y="9"/>
                  </a:cubicBezTo>
                  <a:cubicBezTo>
                    <a:pt x="44" y="9"/>
                    <a:pt x="54" y="19"/>
                    <a:pt x="54" y="32"/>
                  </a:cubicBezTo>
                  <a:cubicBezTo>
                    <a:pt x="54" y="44"/>
                    <a:pt x="44" y="54"/>
                    <a:pt x="32" y="54"/>
                  </a:cubicBezTo>
                  <a:close/>
                </a:path>
              </a:pathLst>
            </a:custGeom>
            <a:grpFill/>
            <a:ln>
              <a:solidFill>
                <a:srgbClr val="1E405B"/>
              </a:solidFill>
            </a:ln>
            <a:extLst>
              <a:ext uri="{91240B29-F687-4f45-9708-019B960494DF}">
                <a14:hiddenLine xmlns:a14="http://schemas.microsoft.com/office/drawing/2010/main" xmlns="" w="9525">
                  <a:solidFill>
                    <a:srgbClr val="000000"/>
                  </a:solidFill>
                  <a:round/>
                  <a:headEnd/>
                  <a:tailEnd/>
                </a14:hiddenLine>
              </a:ext>
            </a:extLst>
          </p:spPr>
          <p:txBody>
            <a:bodyPr vert="horz" wrap="square" lIns="71857" tIns="35929" rIns="71857" bIns="35929" numCol="1" anchor="t" anchorCtr="0" compatLnSpc="1">
              <a:prstTxWarp prst="textNoShape">
                <a:avLst/>
              </a:prstTxWarp>
            </a:bodyPr>
            <a:lstStyle/>
            <a:p>
              <a:endParaRPr lang="en-US" sz="1572">
                <a:latin typeface="Aptos" panose="020B0004020202020204" pitchFamily="34" charset="0"/>
              </a:endParaRPr>
            </a:p>
          </p:txBody>
        </p:sp>
        <p:sp>
          <p:nvSpPr>
            <p:cNvPr id="24" name="Freeform 58">
              <a:extLst>
                <a:ext uri="{FF2B5EF4-FFF2-40B4-BE49-F238E27FC236}">
                  <a16:creationId xmlns:a16="http://schemas.microsoft.com/office/drawing/2014/main" id="{EB26C099-A89B-1138-BAF1-4D2B7CC13D8E}"/>
                </a:ext>
              </a:extLst>
            </p:cNvPr>
            <p:cNvSpPr>
              <a:spLocks noEditPoints="1"/>
            </p:cNvSpPr>
            <p:nvPr/>
          </p:nvSpPr>
          <p:spPr bwMode="auto">
            <a:xfrm>
              <a:off x="7186613" y="5143501"/>
              <a:ext cx="525463" cy="525463"/>
            </a:xfrm>
            <a:custGeom>
              <a:avLst/>
              <a:gdLst>
                <a:gd name="T0" fmla="*/ 136 w 157"/>
                <a:gd name="T1" fmla="*/ 61 h 157"/>
                <a:gd name="T2" fmla="*/ 141 w 157"/>
                <a:gd name="T3" fmla="*/ 37 h 157"/>
                <a:gd name="T4" fmla="*/ 126 w 157"/>
                <a:gd name="T5" fmla="*/ 16 h 157"/>
                <a:gd name="T6" fmla="*/ 107 w 157"/>
                <a:gd name="T7" fmla="*/ 26 h 157"/>
                <a:gd name="T8" fmla="*/ 94 w 157"/>
                <a:gd name="T9" fmla="*/ 5 h 157"/>
                <a:gd name="T10" fmla="*/ 68 w 157"/>
                <a:gd name="T11" fmla="*/ 1 h 157"/>
                <a:gd name="T12" fmla="*/ 62 w 157"/>
                <a:gd name="T13" fmla="*/ 22 h 157"/>
                <a:gd name="T14" fmla="*/ 37 w 157"/>
                <a:gd name="T15" fmla="*/ 16 h 157"/>
                <a:gd name="T16" fmla="*/ 24 w 157"/>
                <a:gd name="T17" fmla="*/ 23 h 157"/>
                <a:gd name="T18" fmla="*/ 16 w 157"/>
                <a:gd name="T19" fmla="*/ 31 h 157"/>
                <a:gd name="T20" fmla="*/ 27 w 157"/>
                <a:gd name="T21" fmla="*/ 51 h 157"/>
                <a:gd name="T22" fmla="*/ 5 w 157"/>
                <a:gd name="T23" fmla="*/ 64 h 157"/>
                <a:gd name="T24" fmla="*/ 0 w 157"/>
                <a:gd name="T25" fmla="*/ 78 h 157"/>
                <a:gd name="T26" fmla="*/ 1 w 157"/>
                <a:gd name="T27" fmla="*/ 89 h 157"/>
                <a:gd name="T28" fmla="*/ 22 w 157"/>
                <a:gd name="T29" fmla="*/ 96 h 157"/>
                <a:gd name="T30" fmla="*/ 16 w 157"/>
                <a:gd name="T31" fmla="*/ 120 h 157"/>
                <a:gd name="T32" fmla="*/ 23 w 157"/>
                <a:gd name="T33" fmla="*/ 133 h 157"/>
                <a:gd name="T34" fmla="*/ 32 w 157"/>
                <a:gd name="T35" fmla="*/ 141 h 157"/>
                <a:gd name="T36" fmla="*/ 51 w 157"/>
                <a:gd name="T37" fmla="*/ 131 h 157"/>
                <a:gd name="T38" fmla="*/ 64 w 157"/>
                <a:gd name="T39" fmla="*/ 152 h 157"/>
                <a:gd name="T40" fmla="*/ 79 w 157"/>
                <a:gd name="T41" fmla="*/ 157 h 157"/>
                <a:gd name="T42" fmla="*/ 94 w 157"/>
                <a:gd name="T43" fmla="*/ 152 h 157"/>
                <a:gd name="T44" fmla="*/ 107 w 157"/>
                <a:gd name="T45" fmla="*/ 131 h 157"/>
                <a:gd name="T46" fmla="*/ 126 w 157"/>
                <a:gd name="T47" fmla="*/ 141 h 157"/>
                <a:gd name="T48" fmla="*/ 141 w 157"/>
                <a:gd name="T49" fmla="*/ 120 h 157"/>
                <a:gd name="T50" fmla="*/ 136 w 157"/>
                <a:gd name="T51" fmla="*/ 96 h 157"/>
                <a:gd name="T52" fmla="*/ 156 w 157"/>
                <a:gd name="T53" fmla="*/ 89 h 157"/>
                <a:gd name="T54" fmla="*/ 156 w 157"/>
                <a:gd name="T55" fmla="*/ 68 h 157"/>
                <a:gd name="T56" fmla="*/ 147 w 157"/>
                <a:gd name="T57" fmla="*/ 85 h 157"/>
                <a:gd name="T58" fmla="*/ 127 w 157"/>
                <a:gd name="T59" fmla="*/ 90 h 157"/>
                <a:gd name="T60" fmla="*/ 122 w 157"/>
                <a:gd name="T61" fmla="*/ 110 h 157"/>
                <a:gd name="T62" fmla="*/ 123 w 157"/>
                <a:gd name="T63" fmla="*/ 131 h 157"/>
                <a:gd name="T64" fmla="*/ 105 w 157"/>
                <a:gd name="T65" fmla="*/ 121 h 157"/>
                <a:gd name="T66" fmla="*/ 87 w 157"/>
                <a:gd name="T67" fmla="*/ 131 h 157"/>
                <a:gd name="T68" fmla="*/ 73 w 157"/>
                <a:gd name="T69" fmla="*/ 147 h 157"/>
                <a:gd name="T70" fmla="*/ 67 w 157"/>
                <a:gd name="T71" fmla="*/ 127 h 157"/>
                <a:gd name="T72" fmla="*/ 48 w 157"/>
                <a:gd name="T73" fmla="*/ 121 h 157"/>
                <a:gd name="T74" fmla="*/ 31 w 157"/>
                <a:gd name="T75" fmla="*/ 128 h 157"/>
                <a:gd name="T76" fmla="*/ 26 w 157"/>
                <a:gd name="T77" fmla="*/ 123 h 157"/>
                <a:gd name="T78" fmla="*/ 36 w 157"/>
                <a:gd name="T79" fmla="*/ 105 h 157"/>
                <a:gd name="T80" fmla="*/ 27 w 157"/>
                <a:gd name="T81" fmla="*/ 87 h 157"/>
                <a:gd name="T82" fmla="*/ 10 w 157"/>
                <a:gd name="T83" fmla="*/ 80 h 157"/>
                <a:gd name="T84" fmla="*/ 10 w 157"/>
                <a:gd name="T85" fmla="*/ 73 h 157"/>
                <a:gd name="T86" fmla="*/ 31 w 157"/>
                <a:gd name="T87" fmla="*/ 67 h 157"/>
                <a:gd name="T88" fmla="*/ 36 w 157"/>
                <a:gd name="T89" fmla="*/ 47 h 157"/>
                <a:gd name="T90" fmla="*/ 30 w 157"/>
                <a:gd name="T91" fmla="*/ 31 h 157"/>
                <a:gd name="T92" fmla="*/ 35 w 157"/>
                <a:gd name="T93" fmla="*/ 26 h 157"/>
                <a:gd name="T94" fmla="*/ 53 w 157"/>
                <a:gd name="T95" fmla="*/ 36 h 157"/>
                <a:gd name="T96" fmla="*/ 71 w 157"/>
                <a:gd name="T97" fmla="*/ 26 h 157"/>
                <a:gd name="T98" fmla="*/ 85 w 157"/>
                <a:gd name="T99" fmla="*/ 10 h 157"/>
                <a:gd name="T100" fmla="*/ 91 w 157"/>
                <a:gd name="T101" fmla="*/ 30 h 157"/>
                <a:gd name="T102" fmla="*/ 110 w 157"/>
                <a:gd name="T103" fmla="*/ 36 h 157"/>
                <a:gd name="T104" fmla="*/ 131 w 157"/>
                <a:gd name="T105" fmla="*/ 34 h 157"/>
                <a:gd name="T106" fmla="*/ 121 w 157"/>
                <a:gd name="T107" fmla="*/ 53 h 157"/>
                <a:gd name="T108" fmla="*/ 131 w 157"/>
                <a:gd name="T109" fmla="*/ 71 h 157"/>
                <a:gd name="T110" fmla="*/ 148 w 157"/>
                <a:gd name="T111" fmla="*/ 7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 h="157">
                  <a:moveTo>
                    <a:pt x="152" y="64"/>
                  </a:moveTo>
                  <a:cubicBezTo>
                    <a:pt x="136" y="61"/>
                    <a:pt x="136" y="61"/>
                    <a:pt x="136" y="61"/>
                  </a:cubicBezTo>
                  <a:cubicBezTo>
                    <a:pt x="134" y="58"/>
                    <a:pt x="133" y="54"/>
                    <a:pt x="131" y="51"/>
                  </a:cubicBezTo>
                  <a:cubicBezTo>
                    <a:pt x="141" y="37"/>
                    <a:pt x="141" y="37"/>
                    <a:pt x="141" y="37"/>
                  </a:cubicBezTo>
                  <a:cubicBezTo>
                    <a:pt x="143" y="35"/>
                    <a:pt x="143" y="33"/>
                    <a:pt x="141" y="31"/>
                  </a:cubicBezTo>
                  <a:cubicBezTo>
                    <a:pt x="137" y="26"/>
                    <a:pt x="132" y="20"/>
                    <a:pt x="126" y="16"/>
                  </a:cubicBezTo>
                  <a:cubicBezTo>
                    <a:pt x="124" y="15"/>
                    <a:pt x="122" y="15"/>
                    <a:pt x="120" y="16"/>
                  </a:cubicBezTo>
                  <a:cubicBezTo>
                    <a:pt x="107" y="26"/>
                    <a:pt x="107" y="26"/>
                    <a:pt x="107" y="26"/>
                  </a:cubicBezTo>
                  <a:cubicBezTo>
                    <a:pt x="103" y="25"/>
                    <a:pt x="100" y="23"/>
                    <a:pt x="96" y="22"/>
                  </a:cubicBezTo>
                  <a:cubicBezTo>
                    <a:pt x="94" y="5"/>
                    <a:pt x="94" y="5"/>
                    <a:pt x="94" y="5"/>
                  </a:cubicBezTo>
                  <a:cubicBezTo>
                    <a:pt x="94" y="3"/>
                    <a:pt x="92" y="1"/>
                    <a:pt x="90" y="1"/>
                  </a:cubicBezTo>
                  <a:cubicBezTo>
                    <a:pt x="82" y="0"/>
                    <a:pt x="75" y="0"/>
                    <a:pt x="68" y="1"/>
                  </a:cubicBezTo>
                  <a:cubicBezTo>
                    <a:pt x="66" y="1"/>
                    <a:pt x="64" y="3"/>
                    <a:pt x="64" y="5"/>
                  </a:cubicBezTo>
                  <a:cubicBezTo>
                    <a:pt x="62" y="22"/>
                    <a:pt x="62" y="22"/>
                    <a:pt x="62" y="22"/>
                  </a:cubicBezTo>
                  <a:cubicBezTo>
                    <a:pt x="58" y="23"/>
                    <a:pt x="54" y="25"/>
                    <a:pt x="51" y="26"/>
                  </a:cubicBezTo>
                  <a:cubicBezTo>
                    <a:pt x="37" y="16"/>
                    <a:pt x="37" y="16"/>
                    <a:pt x="37" y="16"/>
                  </a:cubicBezTo>
                  <a:cubicBezTo>
                    <a:pt x="36" y="15"/>
                    <a:pt x="33" y="15"/>
                    <a:pt x="32" y="16"/>
                  </a:cubicBezTo>
                  <a:cubicBezTo>
                    <a:pt x="29" y="18"/>
                    <a:pt x="26" y="20"/>
                    <a:pt x="24" y="23"/>
                  </a:cubicBezTo>
                  <a:cubicBezTo>
                    <a:pt x="23" y="24"/>
                    <a:pt x="23" y="24"/>
                    <a:pt x="23" y="24"/>
                  </a:cubicBezTo>
                  <a:cubicBezTo>
                    <a:pt x="20" y="26"/>
                    <a:pt x="18" y="29"/>
                    <a:pt x="16" y="31"/>
                  </a:cubicBezTo>
                  <a:cubicBezTo>
                    <a:pt x="15" y="33"/>
                    <a:pt x="15" y="35"/>
                    <a:pt x="16" y="37"/>
                  </a:cubicBezTo>
                  <a:cubicBezTo>
                    <a:pt x="27" y="51"/>
                    <a:pt x="27" y="51"/>
                    <a:pt x="27" y="51"/>
                  </a:cubicBezTo>
                  <a:cubicBezTo>
                    <a:pt x="25" y="54"/>
                    <a:pt x="23" y="58"/>
                    <a:pt x="22" y="61"/>
                  </a:cubicBezTo>
                  <a:cubicBezTo>
                    <a:pt x="5" y="64"/>
                    <a:pt x="5" y="64"/>
                    <a:pt x="5" y="64"/>
                  </a:cubicBezTo>
                  <a:cubicBezTo>
                    <a:pt x="3" y="64"/>
                    <a:pt x="2" y="66"/>
                    <a:pt x="1" y="68"/>
                  </a:cubicBezTo>
                  <a:cubicBezTo>
                    <a:pt x="1" y="71"/>
                    <a:pt x="1" y="74"/>
                    <a:pt x="0" y="78"/>
                  </a:cubicBezTo>
                  <a:cubicBezTo>
                    <a:pt x="0" y="80"/>
                    <a:pt x="0" y="80"/>
                    <a:pt x="0" y="80"/>
                  </a:cubicBezTo>
                  <a:cubicBezTo>
                    <a:pt x="1" y="83"/>
                    <a:pt x="1" y="86"/>
                    <a:pt x="1" y="89"/>
                  </a:cubicBezTo>
                  <a:cubicBezTo>
                    <a:pt x="2" y="92"/>
                    <a:pt x="3" y="93"/>
                    <a:pt x="5" y="94"/>
                  </a:cubicBezTo>
                  <a:cubicBezTo>
                    <a:pt x="22" y="96"/>
                    <a:pt x="22" y="96"/>
                    <a:pt x="22" y="96"/>
                  </a:cubicBezTo>
                  <a:cubicBezTo>
                    <a:pt x="23" y="100"/>
                    <a:pt x="25" y="103"/>
                    <a:pt x="27" y="107"/>
                  </a:cubicBezTo>
                  <a:cubicBezTo>
                    <a:pt x="16" y="120"/>
                    <a:pt x="16" y="120"/>
                    <a:pt x="16" y="120"/>
                  </a:cubicBezTo>
                  <a:cubicBezTo>
                    <a:pt x="15" y="122"/>
                    <a:pt x="15" y="124"/>
                    <a:pt x="16" y="126"/>
                  </a:cubicBezTo>
                  <a:cubicBezTo>
                    <a:pt x="18" y="128"/>
                    <a:pt x="20" y="131"/>
                    <a:pt x="23" y="133"/>
                  </a:cubicBezTo>
                  <a:cubicBezTo>
                    <a:pt x="24" y="135"/>
                    <a:pt x="24" y="135"/>
                    <a:pt x="24" y="135"/>
                  </a:cubicBezTo>
                  <a:cubicBezTo>
                    <a:pt x="26" y="137"/>
                    <a:pt x="29" y="139"/>
                    <a:pt x="32" y="141"/>
                  </a:cubicBezTo>
                  <a:cubicBezTo>
                    <a:pt x="33" y="142"/>
                    <a:pt x="36" y="142"/>
                    <a:pt x="37" y="141"/>
                  </a:cubicBezTo>
                  <a:cubicBezTo>
                    <a:pt x="51" y="131"/>
                    <a:pt x="51" y="131"/>
                    <a:pt x="51" y="131"/>
                  </a:cubicBezTo>
                  <a:cubicBezTo>
                    <a:pt x="54" y="133"/>
                    <a:pt x="58" y="134"/>
                    <a:pt x="62" y="135"/>
                  </a:cubicBezTo>
                  <a:cubicBezTo>
                    <a:pt x="64" y="152"/>
                    <a:pt x="64" y="152"/>
                    <a:pt x="64" y="152"/>
                  </a:cubicBezTo>
                  <a:cubicBezTo>
                    <a:pt x="64" y="154"/>
                    <a:pt x="66" y="156"/>
                    <a:pt x="68" y="156"/>
                  </a:cubicBezTo>
                  <a:cubicBezTo>
                    <a:pt x="72" y="157"/>
                    <a:pt x="75" y="157"/>
                    <a:pt x="79" y="157"/>
                  </a:cubicBezTo>
                  <a:cubicBezTo>
                    <a:pt x="82" y="157"/>
                    <a:pt x="86" y="157"/>
                    <a:pt x="90" y="156"/>
                  </a:cubicBezTo>
                  <a:cubicBezTo>
                    <a:pt x="92" y="156"/>
                    <a:pt x="94" y="154"/>
                    <a:pt x="94" y="152"/>
                  </a:cubicBezTo>
                  <a:cubicBezTo>
                    <a:pt x="96" y="135"/>
                    <a:pt x="96" y="135"/>
                    <a:pt x="96" y="135"/>
                  </a:cubicBezTo>
                  <a:cubicBezTo>
                    <a:pt x="100" y="134"/>
                    <a:pt x="103" y="133"/>
                    <a:pt x="107" y="131"/>
                  </a:cubicBezTo>
                  <a:cubicBezTo>
                    <a:pt x="120" y="141"/>
                    <a:pt x="120" y="141"/>
                    <a:pt x="120" y="141"/>
                  </a:cubicBezTo>
                  <a:cubicBezTo>
                    <a:pt x="122" y="142"/>
                    <a:pt x="124" y="142"/>
                    <a:pt x="126" y="141"/>
                  </a:cubicBezTo>
                  <a:cubicBezTo>
                    <a:pt x="132" y="137"/>
                    <a:pt x="137" y="132"/>
                    <a:pt x="141" y="126"/>
                  </a:cubicBezTo>
                  <a:cubicBezTo>
                    <a:pt x="143" y="124"/>
                    <a:pt x="143" y="122"/>
                    <a:pt x="141" y="120"/>
                  </a:cubicBezTo>
                  <a:cubicBezTo>
                    <a:pt x="131" y="107"/>
                    <a:pt x="131" y="107"/>
                    <a:pt x="131" y="107"/>
                  </a:cubicBezTo>
                  <a:cubicBezTo>
                    <a:pt x="133" y="103"/>
                    <a:pt x="134" y="99"/>
                    <a:pt x="136" y="96"/>
                  </a:cubicBezTo>
                  <a:cubicBezTo>
                    <a:pt x="152" y="94"/>
                    <a:pt x="152" y="94"/>
                    <a:pt x="152" y="94"/>
                  </a:cubicBezTo>
                  <a:cubicBezTo>
                    <a:pt x="154" y="93"/>
                    <a:pt x="156" y="92"/>
                    <a:pt x="156" y="89"/>
                  </a:cubicBezTo>
                  <a:cubicBezTo>
                    <a:pt x="157" y="86"/>
                    <a:pt x="157" y="82"/>
                    <a:pt x="157" y="79"/>
                  </a:cubicBezTo>
                  <a:cubicBezTo>
                    <a:pt x="157" y="75"/>
                    <a:pt x="157" y="71"/>
                    <a:pt x="156" y="68"/>
                  </a:cubicBezTo>
                  <a:cubicBezTo>
                    <a:pt x="156" y="66"/>
                    <a:pt x="154" y="64"/>
                    <a:pt x="152" y="64"/>
                  </a:cubicBezTo>
                  <a:close/>
                  <a:moveTo>
                    <a:pt x="147" y="85"/>
                  </a:moveTo>
                  <a:cubicBezTo>
                    <a:pt x="131" y="87"/>
                    <a:pt x="131" y="87"/>
                    <a:pt x="131" y="87"/>
                  </a:cubicBezTo>
                  <a:cubicBezTo>
                    <a:pt x="129" y="87"/>
                    <a:pt x="128" y="88"/>
                    <a:pt x="127" y="90"/>
                  </a:cubicBezTo>
                  <a:cubicBezTo>
                    <a:pt x="126" y="95"/>
                    <a:pt x="124" y="100"/>
                    <a:pt x="121" y="104"/>
                  </a:cubicBezTo>
                  <a:cubicBezTo>
                    <a:pt x="120" y="106"/>
                    <a:pt x="120" y="108"/>
                    <a:pt x="122" y="110"/>
                  </a:cubicBezTo>
                  <a:cubicBezTo>
                    <a:pt x="131" y="123"/>
                    <a:pt x="131" y="123"/>
                    <a:pt x="131" y="123"/>
                  </a:cubicBezTo>
                  <a:cubicBezTo>
                    <a:pt x="129" y="126"/>
                    <a:pt x="126" y="129"/>
                    <a:pt x="123" y="131"/>
                  </a:cubicBezTo>
                  <a:cubicBezTo>
                    <a:pt x="110" y="121"/>
                    <a:pt x="110" y="121"/>
                    <a:pt x="110" y="121"/>
                  </a:cubicBezTo>
                  <a:cubicBezTo>
                    <a:pt x="109" y="120"/>
                    <a:pt x="106" y="120"/>
                    <a:pt x="105" y="121"/>
                  </a:cubicBezTo>
                  <a:cubicBezTo>
                    <a:pt x="100" y="124"/>
                    <a:pt x="96" y="126"/>
                    <a:pt x="91" y="127"/>
                  </a:cubicBezTo>
                  <a:cubicBezTo>
                    <a:pt x="89" y="127"/>
                    <a:pt x="87" y="129"/>
                    <a:pt x="87" y="131"/>
                  </a:cubicBezTo>
                  <a:cubicBezTo>
                    <a:pt x="85" y="147"/>
                    <a:pt x="85" y="147"/>
                    <a:pt x="85" y="147"/>
                  </a:cubicBezTo>
                  <a:cubicBezTo>
                    <a:pt x="81" y="147"/>
                    <a:pt x="77" y="147"/>
                    <a:pt x="73" y="147"/>
                  </a:cubicBezTo>
                  <a:cubicBezTo>
                    <a:pt x="71" y="131"/>
                    <a:pt x="71" y="131"/>
                    <a:pt x="71" y="131"/>
                  </a:cubicBezTo>
                  <a:cubicBezTo>
                    <a:pt x="71" y="129"/>
                    <a:pt x="69" y="127"/>
                    <a:pt x="67" y="127"/>
                  </a:cubicBezTo>
                  <a:cubicBezTo>
                    <a:pt x="62" y="126"/>
                    <a:pt x="57" y="124"/>
                    <a:pt x="53" y="121"/>
                  </a:cubicBezTo>
                  <a:cubicBezTo>
                    <a:pt x="51" y="120"/>
                    <a:pt x="49" y="120"/>
                    <a:pt x="48" y="121"/>
                  </a:cubicBezTo>
                  <a:cubicBezTo>
                    <a:pt x="35" y="131"/>
                    <a:pt x="35" y="131"/>
                    <a:pt x="35" y="131"/>
                  </a:cubicBezTo>
                  <a:cubicBezTo>
                    <a:pt x="33" y="130"/>
                    <a:pt x="32" y="129"/>
                    <a:pt x="31" y="128"/>
                  </a:cubicBezTo>
                  <a:cubicBezTo>
                    <a:pt x="30" y="127"/>
                    <a:pt x="30" y="127"/>
                    <a:pt x="30" y="127"/>
                  </a:cubicBezTo>
                  <a:cubicBezTo>
                    <a:pt x="28" y="125"/>
                    <a:pt x="27" y="124"/>
                    <a:pt x="26" y="123"/>
                  </a:cubicBezTo>
                  <a:cubicBezTo>
                    <a:pt x="36" y="110"/>
                    <a:pt x="36" y="110"/>
                    <a:pt x="36" y="110"/>
                  </a:cubicBezTo>
                  <a:cubicBezTo>
                    <a:pt x="37" y="108"/>
                    <a:pt x="38" y="106"/>
                    <a:pt x="36" y="105"/>
                  </a:cubicBezTo>
                  <a:cubicBezTo>
                    <a:pt x="34" y="100"/>
                    <a:pt x="32" y="95"/>
                    <a:pt x="31" y="90"/>
                  </a:cubicBezTo>
                  <a:cubicBezTo>
                    <a:pt x="30" y="88"/>
                    <a:pt x="28" y="87"/>
                    <a:pt x="27" y="87"/>
                  </a:cubicBezTo>
                  <a:cubicBezTo>
                    <a:pt x="10" y="84"/>
                    <a:pt x="10" y="84"/>
                    <a:pt x="10" y="84"/>
                  </a:cubicBezTo>
                  <a:cubicBezTo>
                    <a:pt x="10" y="83"/>
                    <a:pt x="10" y="81"/>
                    <a:pt x="10" y="80"/>
                  </a:cubicBezTo>
                  <a:cubicBezTo>
                    <a:pt x="10" y="78"/>
                    <a:pt x="10" y="78"/>
                    <a:pt x="10" y="78"/>
                  </a:cubicBezTo>
                  <a:cubicBezTo>
                    <a:pt x="10" y="76"/>
                    <a:pt x="10" y="74"/>
                    <a:pt x="10" y="73"/>
                  </a:cubicBezTo>
                  <a:cubicBezTo>
                    <a:pt x="27" y="71"/>
                    <a:pt x="27" y="71"/>
                    <a:pt x="27" y="71"/>
                  </a:cubicBezTo>
                  <a:cubicBezTo>
                    <a:pt x="28" y="70"/>
                    <a:pt x="30" y="69"/>
                    <a:pt x="31" y="67"/>
                  </a:cubicBezTo>
                  <a:cubicBezTo>
                    <a:pt x="32" y="62"/>
                    <a:pt x="34" y="57"/>
                    <a:pt x="36" y="53"/>
                  </a:cubicBezTo>
                  <a:cubicBezTo>
                    <a:pt x="38" y="51"/>
                    <a:pt x="37" y="49"/>
                    <a:pt x="36" y="47"/>
                  </a:cubicBezTo>
                  <a:cubicBezTo>
                    <a:pt x="26" y="34"/>
                    <a:pt x="26" y="34"/>
                    <a:pt x="26" y="34"/>
                  </a:cubicBezTo>
                  <a:cubicBezTo>
                    <a:pt x="27" y="33"/>
                    <a:pt x="28" y="32"/>
                    <a:pt x="30" y="31"/>
                  </a:cubicBezTo>
                  <a:cubicBezTo>
                    <a:pt x="31" y="29"/>
                    <a:pt x="31" y="29"/>
                    <a:pt x="31" y="29"/>
                  </a:cubicBezTo>
                  <a:cubicBezTo>
                    <a:pt x="32" y="28"/>
                    <a:pt x="33" y="27"/>
                    <a:pt x="35" y="26"/>
                  </a:cubicBezTo>
                  <a:cubicBezTo>
                    <a:pt x="48" y="36"/>
                    <a:pt x="48" y="36"/>
                    <a:pt x="48" y="36"/>
                  </a:cubicBezTo>
                  <a:cubicBezTo>
                    <a:pt x="49" y="37"/>
                    <a:pt x="51" y="37"/>
                    <a:pt x="53" y="36"/>
                  </a:cubicBezTo>
                  <a:cubicBezTo>
                    <a:pt x="57" y="34"/>
                    <a:pt x="62" y="32"/>
                    <a:pt x="67" y="30"/>
                  </a:cubicBezTo>
                  <a:cubicBezTo>
                    <a:pt x="69" y="30"/>
                    <a:pt x="71" y="28"/>
                    <a:pt x="71" y="26"/>
                  </a:cubicBezTo>
                  <a:cubicBezTo>
                    <a:pt x="73" y="10"/>
                    <a:pt x="73" y="10"/>
                    <a:pt x="73" y="10"/>
                  </a:cubicBezTo>
                  <a:cubicBezTo>
                    <a:pt x="77" y="10"/>
                    <a:pt x="81" y="10"/>
                    <a:pt x="85" y="10"/>
                  </a:cubicBezTo>
                  <a:cubicBezTo>
                    <a:pt x="87" y="26"/>
                    <a:pt x="87" y="26"/>
                    <a:pt x="87" y="26"/>
                  </a:cubicBezTo>
                  <a:cubicBezTo>
                    <a:pt x="87" y="28"/>
                    <a:pt x="89" y="30"/>
                    <a:pt x="91" y="30"/>
                  </a:cubicBezTo>
                  <a:cubicBezTo>
                    <a:pt x="96" y="32"/>
                    <a:pt x="100" y="34"/>
                    <a:pt x="105" y="36"/>
                  </a:cubicBezTo>
                  <a:cubicBezTo>
                    <a:pt x="106" y="37"/>
                    <a:pt x="109" y="37"/>
                    <a:pt x="110" y="36"/>
                  </a:cubicBezTo>
                  <a:cubicBezTo>
                    <a:pt x="123" y="26"/>
                    <a:pt x="123" y="26"/>
                    <a:pt x="123" y="26"/>
                  </a:cubicBezTo>
                  <a:cubicBezTo>
                    <a:pt x="126" y="29"/>
                    <a:pt x="129" y="31"/>
                    <a:pt x="131" y="34"/>
                  </a:cubicBezTo>
                  <a:cubicBezTo>
                    <a:pt x="122" y="47"/>
                    <a:pt x="122" y="47"/>
                    <a:pt x="122" y="47"/>
                  </a:cubicBezTo>
                  <a:cubicBezTo>
                    <a:pt x="120" y="49"/>
                    <a:pt x="120" y="51"/>
                    <a:pt x="121" y="53"/>
                  </a:cubicBezTo>
                  <a:cubicBezTo>
                    <a:pt x="124" y="57"/>
                    <a:pt x="126" y="62"/>
                    <a:pt x="127" y="67"/>
                  </a:cubicBezTo>
                  <a:cubicBezTo>
                    <a:pt x="128" y="69"/>
                    <a:pt x="129" y="70"/>
                    <a:pt x="131" y="71"/>
                  </a:cubicBezTo>
                  <a:cubicBezTo>
                    <a:pt x="147" y="73"/>
                    <a:pt x="147" y="73"/>
                    <a:pt x="147" y="73"/>
                  </a:cubicBezTo>
                  <a:cubicBezTo>
                    <a:pt x="148" y="75"/>
                    <a:pt x="148" y="77"/>
                    <a:pt x="148" y="79"/>
                  </a:cubicBezTo>
                  <a:cubicBezTo>
                    <a:pt x="148" y="81"/>
                    <a:pt x="148" y="83"/>
                    <a:pt x="147" y="85"/>
                  </a:cubicBezTo>
                  <a:close/>
                </a:path>
              </a:pathLst>
            </a:custGeom>
            <a:grpFill/>
            <a:ln>
              <a:solidFill>
                <a:srgbClr val="1E405B"/>
              </a:solidFill>
            </a:ln>
            <a:extLst>
              <a:ext uri="{91240B29-F687-4f45-9708-019B960494DF}">
                <a14:hiddenLine xmlns:a14="http://schemas.microsoft.com/office/drawing/2010/main" xmlns="" w="9525">
                  <a:solidFill>
                    <a:srgbClr val="000000"/>
                  </a:solidFill>
                  <a:round/>
                  <a:headEnd/>
                  <a:tailEnd/>
                </a14:hiddenLine>
              </a:ext>
            </a:extLst>
          </p:spPr>
          <p:txBody>
            <a:bodyPr vert="horz" wrap="square" lIns="71857" tIns="35929" rIns="71857" bIns="35929" numCol="1" anchor="t" anchorCtr="0" compatLnSpc="1">
              <a:prstTxWarp prst="textNoShape">
                <a:avLst/>
              </a:prstTxWarp>
            </a:bodyPr>
            <a:lstStyle/>
            <a:p>
              <a:endParaRPr lang="en-US" sz="1572">
                <a:latin typeface="Aptos" panose="020B0004020202020204" pitchFamily="34" charset="0"/>
              </a:endParaRPr>
            </a:p>
          </p:txBody>
        </p:sp>
        <p:sp>
          <p:nvSpPr>
            <p:cNvPr id="25" name="Freeform 59">
              <a:extLst>
                <a:ext uri="{FF2B5EF4-FFF2-40B4-BE49-F238E27FC236}">
                  <a16:creationId xmlns:a16="http://schemas.microsoft.com/office/drawing/2014/main" id="{B1E32AD3-4F1F-7A6D-F093-17D186EFC249}"/>
                </a:ext>
              </a:extLst>
            </p:cNvPr>
            <p:cNvSpPr>
              <a:spLocks noEditPoints="1"/>
            </p:cNvSpPr>
            <p:nvPr/>
          </p:nvSpPr>
          <p:spPr bwMode="auto">
            <a:xfrm>
              <a:off x="7718425" y="4983163"/>
              <a:ext cx="153988" cy="153988"/>
            </a:xfrm>
            <a:custGeom>
              <a:avLst/>
              <a:gdLst>
                <a:gd name="T0" fmla="*/ 31 w 46"/>
                <a:gd name="T1" fmla="*/ 2 h 46"/>
                <a:gd name="T2" fmla="*/ 23 w 46"/>
                <a:gd name="T3" fmla="*/ 0 h 46"/>
                <a:gd name="T4" fmla="*/ 2 w 46"/>
                <a:gd name="T5" fmla="*/ 14 h 46"/>
                <a:gd name="T6" fmla="*/ 2 w 46"/>
                <a:gd name="T7" fmla="*/ 32 h 46"/>
                <a:gd name="T8" fmla="*/ 14 w 46"/>
                <a:gd name="T9" fmla="*/ 44 h 46"/>
                <a:gd name="T10" fmla="*/ 23 w 46"/>
                <a:gd name="T11" fmla="*/ 46 h 46"/>
                <a:gd name="T12" fmla="*/ 43 w 46"/>
                <a:gd name="T13" fmla="*/ 32 h 46"/>
                <a:gd name="T14" fmla="*/ 43 w 46"/>
                <a:gd name="T15" fmla="*/ 14 h 46"/>
                <a:gd name="T16" fmla="*/ 31 w 46"/>
                <a:gd name="T17" fmla="*/ 2 h 46"/>
                <a:gd name="T18" fmla="*/ 35 w 46"/>
                <a:gd name="T19" fmla="*/ 28 h 46"/>
                <a:gd name="T20" fmla="*/ 23 w 46"/>
                <a:gd name="T21" fmla="*/ 36 h 46"/>
                <a:gd name="T22" fmla="*/ 18 w 46"/>
                <a:gd name="T23" fmla="*/ 35 h 46"/>
                <a:gd name="T24" fmla="*/ 11 w 46"/>
                <a:gd name="T25" fmla="*/ 28 h 46"/>
                <a:gd name="T26" fmla="*/ 11 w 46"/>
                <a:gd name="T27" fmla="*/ 18 h 46"/>
                <a:gd name="T28" fmla="*/ 23 w 46"/>
                <a:gd name="T29" fmla="*/ 10 h 46"/>
                <a:gd name="T30" fmla="*/ 28 w 46"/>
                <a:gd name="T31" fmla="*/ 11 h 46"/>
                <a:gd name="T32" fmla="*/ 35 w 46"/>
                <a:gd name="T33" fmla="*/ 18 h 46"/>
                <a:gd name="T34" fmla="*/ 35 w 46"/>
                <a:gd name="T35" fmla="*/ 2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46">
                  <a:moveTo>
                    <a:pt x="31" y="2"/>
                  </a:moveTo>
                  <a:cubicBezTo>
                    <a:pt x="28" y="1"/>
                    <a:pt x="26" y="0"/>
                    <a:pt x="23" y="0"/>
                  </a:cubicBezTo>
                  <a:cubicBezTo>
                    <a:pt x="13" y="0"/>
                    <a:pt x="5" y="6"/>
                    <a:pt x="2" y="14"/>
                  </a:cubicBezTo>
                  <a:cubicBezTo>
                    <a:pt x="0" y="20"/>
                    <a:pt x="0" y="26"/>
                    <a:pt x="2" y="32"/>
                  </a:cubicBezTo>
                  <a:cubicBezTo>
                    <a:pt x="4" y="37"/>
                    <a:pt x="9" y="42"/>
                    <a:pt x="14" y="44"/>
                  </a:cubicBezTo>
                  <a:cubicBezTo>
                    <a:pt x="17" y="45"/>
                    <a:pt x="20" y="46"/>
                    <a:pt x="23" y="46"/>
                  </a:cubicBezTo>
                  <a:cubicBezTo>
                    <a:pt x="32" y="46"/>
                    <a:pt x="40" y="40"/>
                    <a:pt x="43" y="32"/>
                  </a:cubicBezTo>
                  <a:cubicBezTo>
                    <a:pt x="46" y="26"/>
                    <a:pt x="46" y="20"/>
                    <a:pt x="43" y="14"/>
                  </a:cubicBezTo>
                  <a:cubicBezTo>
                    <a:pt x="41" y="9"/>
                    <a:pt x="37" y="4"/>
                    <a:pt x="31" y="2"/>
                  </a:cubicBezTo>
                  <a:close/>
                  <a:moveTo>
                    <a:pt x="35" y="28"/>
                  </a:moveTo>
                  <a:cubicBezTo>
                    <a:pt x="33" y="33"/>
                    <a:pt x="28" y="36"/>
                    <a:pt x="23" y="36"/>
                  </a:cubicBezTo>
                  <a:cubicBezTo>
                    <a:pt x="21" y="36"/>
                    <a:pt x="19" y="36"/>
                    <a:pt x="18" y="35"/>
                  </a:cubicBezTo>
                  <a:cubicBezTo>
                    <a:pt x="15" y="34"/>
                    <a:pt x="12" y="31"/>
                    <a:pt x="11" y="28"/>
                  </a:cubicBezTo>
                  <a:cubicBezTo>
                    <a:pt x="9" y="25"/>
                    <a:pt x="9" y="21"/>
                    <a:pt x="11" y="18"/>
                  </a:cubicBezTo>
                  <a:cubicBezTo>
                    <a:pt x="13" y="13"/>
                    <a:pt x="17" y="10"/>
                    <a:pt x="23" y="10"/>
                  </a:cubicBezTo>
                  <a:cubicBezTo>
                    <a:pt x="24" y="10"/>
                    <a:pt x="26" y="10"/>
                    <a:pt x="28" y="11"/>
                  </a:cubicBezTo>
                  <a:cubicBezTo>
                    <a:pt x="31" y="12"/>
                    <a:pt x="33" y="15"/>
                    <a:pt x="35" y="18"/>
                  </a:cubicBezTo>
                  <a:cubicBezTo>
                    <a:pt x="36" y="21"/>
                    <a:pt x="36" y="25"/>
                    <a:pt x="35" y="28"/>
                  </a:cubicBezTo>
                  <a:close/>
                </a:path>
              </a:pathLst>
            </a:custGeom>
            <a:grpFill/>
            <a:ln>
              <a:solidFill>
                <a:srgbClr val="1E405B"/>
              </a:solidFill>
            </a:ln>
            <a:extLst>
              <a:ext uri="{91240B29-F687-4f45-9708-019B960494DF}">
                <a14:hiddenLine xmlns:a14="http://schemas.microsoft.com/office/drawing/2010/main" xmlns="" w="9525">
                  <a:solidFill>
                    <a:srgbClr val="000000"/>
                  </a:solidFill>
                  <a:round/>
                  <a:headEnd/>
                  <a:tailEnd/>
                </a14:hiddenLine>
              </a:ext>
            </a:extLst>
          </p:spPr>
          <p:txBody>
            <a:bodyPr vert="horz" wrap="square" lIns="71857" tIns="35929" rIns="71857" bIns="35929" numCol="1" anchor="t" anchorCtr="0" compatLnSpc="1">
              <a:prstTxWarp prst="textNoShape">
                <a:avLst/>
              </a:prstTxWarp>
            </a:bodyPr>
            <a:lstStyle/>
            <a:p>
              <a:endParaRPr lang="en-US" sz="1572">
                <a:latin typeface="Aptos" panose="020B0004020202020204" pitchFamily="34" charset="0"/>
              </a:endParaRPr>
            </a:p>
          </p:txBody>
        </p:sp>
        <p:sp>
          <p:nvSpPr>
            <p:cNvPr id="26" name="Freeform 60">
              <a:extLst>
                <a:ext uri="{FF2B5EF4-FFF2-40B4-BE49-F238E27FC236}">
                  <a16:creationId xmlns:a16="http://schemas.microsoft.com/office/drawing/2014/main" id="{13F04520-F65B-FFF1-FFA9-593F3C8F6DD9}"/>
                </a:ext>
              </a:extLst>
            </p:cNvPr>
            <p:cNvSpPr>
              <a:spLocks noEditPoints="1"/>
            </p:cNvSpPr>
            <p:nvPr/>
          </p:nvSpPr>
          <p:spPr bwMode="auto">
            <a:xfrm>
              <a:off x="7605713" y="4868863"/>
              <a:ext cx="377825" cy="381000"/>
            </a:xfrm>
            <a:custGeom>
              <a:avLst/>
              <a:gdLst>
                <a:gd name="T0" fmla="*/ 101 w 113"/>
                <a:gd name="T1" fmla="*/ 60 h 114"/>
                <a:gd name="T2" fmla="*/ 110 w 113"/>
                <a:gd name="T3" fmla="*/ 48 h 114"/>
                <a:gd name="T4" fmla="*/ 106 w 113"/>
                <a:gd name="T5" fmla="*/ 27 h 114"/>
                <a:gd name="T6" fmla="*/ 90 w 113"/>
                <a:gd name="T7" fmla="*/ 28 h 114"/>
                <a:gd name="T8" fmla="*/ 88 w 113"/>
                <a:gd name="T9" fmla="*/ 12 h 114"/>
                <a:gd name="T10" fmla="*/ 79 w 113"/>
                <a:gd name="T11" fmla="*/ 3 h 114"/>
                <a:gd name="T12" fmla="*/ 66 w 113"/>
                <a:gd name="T13" fmla="*/ 3 h 114"/>
                <a:gd name="T14" fmla="*/ 53 w 113"/>
                <a:gd name="T15" fmla="*/ 13 h 114"/>
                <a:gd name="T16" fmla="*/ 42 w 113"/>
                <a:gd name="T17" fmla="*/ 1 h 114"/>
                <a:gd name="T18" fmla="*/ 34 w 113"/>
                <a:gd name="T19" fmla="*/ 4 h 114"/>
                <a:gd name="T20" fmla="*/ 25 w 113"/>
                <a:gd name="T21" fmla="*/ 13 h 114"/>
                <a:gd name="T22" fmla="*/ 23 w 113"/>
                <a:gd name="T23" fmla="*/ 29 h 114"/>
                <a:gd name="T24" fmla="*/ 7 w 113"/>
                <a:gd name="T25" fmla="*/ 28 h 114"/>
                <a:gd name="T26" fmla="*/ 3 w 113"/>
                <a:gd name="T27" fmla="*/ 36 h 114"/>
                <a:gd name="T28" fmla="*/ 3 w 113"/>
                <a:gd name="T29" fmla="*/ 48 h 114"/>
                <a:gd name="T30" fmla="*/ 13 w 113"/>
                <a:gd name="T31" fmla="*/ 61 h 114"/>
                <a:gd name="T32" fmla="*/ 1 w 113"/>
                <a:gd name="T33" fmla="*/ 72 h 114"/>
                <a:gd name="T34" fmla="*/ 3 w 113"/>
                <a:gd name="T35" fmla="*/ 80 h 114"/>
                <a:gd name="T36" fmla="*/ 12 w 113"/>
                <a:gd name="T37" fmla="*/ 89 h 114"/>
                <a:gd name="T38" fmla="*/ 28 w 113"/>
                <a:gd name="T39" fmla="*/ 91 h 114"/>
                <a:gd name="T40" fmla="*/ 28 w 113"/>
                <a:gd name="T41" fmla="*/ 107 h 114"/>
                <a:gd name="T42" fmla="*/ 42 w 113"/>
                <a:gd name="T43" fmla="*/ 113 h 114"/>
                <a:gd name="T44" fmla="*/ 48 w 113"/>
                <a:gd name="T45" fmla="*/ 111 h 114"/>
                <a:gd name="T46" fmla="*/ 60 w 113"/>
                <a:gd name="T47" fmla="*/ 101 h 114"/>
                <a:gd name="T48" fmla="*/ 71 w 113"/>
                <a:gd name="T49" fmla="*/ 113 h 114"/>
                <a:gd name="T50" fmla="*/ 88 w 113"/>
                <a:gd name="T51" fmla="*/ 101 h 114"/>
                <a:gd name="T52" fmla="*/ 90 w 113"/>
                <a:gd name="T53" fmla="*/ 85 h 114"/>
                <a:gd name="T54" fmla="*/ 107 w 113"/>
                <a:gd name="T55" fmla="*/ 86 h 114"/>
                <a:gd name="T56" fmla="*/ 113 w 113"/>
                <a:gd name="T57" fmla="*/ 71 h 114"/>
                <a:gd name="T58" fmla="*/ 101 w 113"/>
                <a:gd name="T59" fmla="*/ 75 h 114"/>
                <a:gd name="T60" fmla="*/ 90 w 113"/>
                <a:gd name="T61" fmla="*/ 75 h 114"/>
                <a:gd name="T62" fmla="*/ 77 w 113"/>
                <a:gd name="T63" fmla="*/ 85 h 114"/>
                <a:gd name="T64" fmla="*/ 78 w 113"/>
                <a:gd name="T65" fmla="*/ 100 h 114"/>
                <a:gd name="T66" fmla="*/ 67 w 113"/>
                <a:gd name="T67" fmla="*/ 93 h 114"/>
                <a:gd name="T68" fmla="*/ 51 w 113"/>
                <a:gd name="T69" fmla="*/ 91 h 114"/>
                <a:gd name="T70" fmla="*/ 41 w 113"/>
                <a:gd name="T71" fmla="*/ 103 h 114"/>
                <a:gd name="T72" fmla="*/ 36 w 113"/>
                <a:gd name="T73" fmla="*/ 100 h 114"/>
                <a:gd name="T74" fmla="*/ 36 w 113"/>
                <a:gd name="T75" fmla="*/ 85 h 114"/>
                <a:gd name="T76" fmla="*/ 24 w 113"/>
                <a:gd name="T77" fmla="*/ 76 h 114"/>
                <a:gd name="T78" fmla="*/ 12 w 113"/>
                <a:gd name="T79" fmla="*/ 76 h 114"/>
                <a:gd name="T80" fmla="*/ 11 w 113"/>
                <a:gd name="T81" fmla="*/ 73 h 114"/>
                <a:gd name="T82" fmla="*/ 23 w 113"/>
                <a:gd name="T83" fmla="*/ 63 h 114"/>
                <a:gd name="T84" fmla="*/ 20 w 113"/>
                <a:gd name="T85" fmla="*/ 47 h 114"/>
                <a:gd name="T86" fmla="*/ 12 w 113"/>
                <a:gd name="T87" fmla="*/ 39 h 114"/>
                <a:gd name="T88" fmla="*/ 13 w 113"/>
                <a:gd name="T89" fmla="*/ 36 h 114"/>
                <a:gd name="T90" fmla="*/ 29 w 113"/>
                <a:gd name="T91" fmla="*/ 37 h 114"/>
                <a:gd name="T92" fmla="*/ 38 w 113"/>
                <a:gd name="T93" fmla="*/ 24 h 114"/>
                <a:gd name="T94" fmla="*/ 37 w 113"/>
                <a:gd name="T95" fmla="*/ 13 h 114"/>
                <a:gd name="T96" fmla="*/ 41 w 113"/>
                <a:gd name="T97" fmla="*/ 11 h 114"/>
                <a:gd name="T98" fmla="*/ 51 w 113"/>
                <a:gd name="T99" fmla="*/ 23 h 114"/>
                <a:gd name="T100" fmla="*/ 67 w 113"/>
                <a:gd name="T101" fmla="*/ 21 h 114"/>
                <a:gd name="T102" fmla="*/ 75 w 113"/>
                <a:gd name="T103" fmla="*/ 12 h 114"/>
                <a:gd name="T104" fmla="*/ 75 w 113"/>
                <a:gd name="T105" fmla="*/ 24 h 114"/>
                <a:gd name="T106" fmla="*/ 84 w 113"/>
                <a:gd name="T107" fmla="*/ 37 h 114"/>
                <a:gd name="T108" fmla="*/ 100 w 113"/>
                <a:gd name="T109" fmla="*/ 36 h 114"/>
                <a:gd name="T110" fmla="*/ 93 w 113"/>
                <a:gd name="T111" fmla="*/ 47 h 114"/>
                <a:gd name="T112" fmla="*/ 91 w 113"/>
                <a:gd name="T113" fmla="*/ 62 h 114"/>
                <a:gd name="T114" fmla="*/ 102 w 113"/>
                <a:gd name="T115" fmla="*/ 7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3" h="114">
                  <a:moveTo>
                    <a:pt x="110" y="66"/>
                  </a:moveTo>
                  <a:cubicBezTo>
                    <a:pt x="101" y="60"/>
                    <a:pt x="101" y="60"/>
                    <a:pt x="101" y="60"/>
                  </a:cubicBezTo>
                  <a:cubicBezTo>
                    <a:pt x="101" y="58"/>
                    <a:pt x="101" y="56"/>
                    <a:pt x="101" y="53"/>
                  </a:cubicBezTo>
                  <a:cubicBezTo>
                    <a:pt x="110" y="48"/>
                    <a:pt x="110" y="48"/>
                    <a:pt x="110" y="48"/>
                  </a:cubicBezTo>
                  <a:cubicBezTo>
                    <a:pt x="112" y="47"/>
                    <a:pt x="113" y="44"/>
                    <a:pt x="113" y="42"/>
                  </a:cubicBezTo>
                  <a:cubicBezTo>
                    <a:pt x="111" y="37"/>
                    <a:pt x="109" y="32"/>
                    <a:pt x="106" y="27"/>
                  </a:cubicBezTo>
                  <a:cubicBezTo>
                    <a:pt x="105" y="26"/>
                    <a:pt x="103" y="25"/>
                    <a:pt x="101" y="25"/>
                  </a:cubicBezTo>
                  <a:cubicBezTo>
                    <a:pt x="90" y="28"/>
                    <a:pt x="90" y="28"/>
                    <a:pt x="90" y="28"/>
                  </a:cubicBezTo>
                  <a:cubicBezTo>
                    <a:pt x="89" y="26"/>
                    <a:pt x="87" y="25"/>
                    <a:pt x="85" y="23"/>
                  </a:cubicBezTo>
                  <a:cubicBezTo>
                    <a:pt x="88" y="12"/>
                    <a:pt x="88" y="12"/>
                    <a:pt x="88" y="12"/>
                  </a:cubicBezTo>
                  <a:cubicBezTo>
                    <a:pt x="89" y="10"/>
                    <a:pt x="88" y="8"/>
                    <a:pt x="86" y="7"/>
                  </a:cubicBezTo>
                  <a:cubicBezTo>
                    <a:pt x="83" y="6"/>
                    <a:pt x="81" y="4"/>
                    <a:pt x="79" y="3"/>
                  </a:cubicBezTo>
                  <a:cubicBezTo>
                    <a:pt x="76" y="2"/>
                    <a:pt x="74" y="2"/>
                    <a:pt x="71" y="1"/>
                  </a:cubicBezTo>
                  <a:cubicBezTo>
                    <a:pt x="69" y="0"/>
                    <a:pt x="67" y="1"/>
                    <a:pt x="66" y="3"/>
                  </a:cubicBezTo>
                  <a:cubicBezTo>
                    <a:pt x="60" y="13"/>
                    <a:pt x="60" y="13"/>
                    <a:pt x="60" y="13"/>
                  </a:cubicBezTo>
                  <a:cubicBezTo>
                    <a:pt x="58" y="13"/>
                    <a:pt x="55" y="13"/>
                    <a:pt x="53" y="13"/>
                  </a:cubicBezTo>
                  <a:cubicBezTo>
                    <a:pt x="47" y="3"/>
                    <a:pt x="47" y="3"/>
                    <a:pt x="47" y="3"/>
                  </a:cubicBezTo>
                  <a:cubicBezTo>
                    <a:pt x="46" y="1"/>
                    <a:pt x="44" y="0"/>
                    <a:pt x="42" y="1"/>
                  </a:cubicBezTo>
                  <a:cubicBezTo>
                    <a:pt x="39" y="2"/>
                    <a:pt x="37" y="2"/>
                    <a:pt x="35" y="3"/>
                  </a:cubicBezTo>
                  <a:cubicBezTo>
                    <a:pt x="34" y="4"/>
                    <a:pt x="34" y="4"/>
                    <a:pt x="34" y="4"/>
                  </a:cubicBezTo>
                  <a:cubicBezTo>
                    <a:pt x="31" y="5"/>
                    <a:pt x="29" y="6"/>
                    <a:pt x="27" y="7"/>
                  </a:cubicBezTo>
                  <a:cubicBezTo>
                    <a:pt x="25" y="8"/>
                    <a:pt x="24" y="10"/>
                    <a:pt x="25" y="13"/>
                  </a:cubicBezTo>
                  <a:cubicBezTo>
                    <a:pt x="28" y="24"/>
                    <a:pt x="28" y="24"/>
                    <a:pt x="28" y="24"/>
                  </a:cubicBezTo>
                  <a:cubicBezTo>
                    <a:pt x="26" y="25"/>
                    <a:pt x="24" y="27"/>
                    <a:pt x="23" y="29"/>
                  </a:cubicBezTo>
                  <a:cubicBezTo>
                    <a:pt x="12" y="26"/>
                    <a:pt x="12" y="26"/>
                    <a:pt x="12" y="26"/>
                  </a:cubicBezTo>
                  <a:cubicBezTo>
                    <a:pt x="10" y="25"/>
                    <a:pt x="8" y="26"/>
                    <a:pt x="7" y="28"/>
                  </a:cubicBezTo>
                  <a:cubicBezTo>
                    <a:pt x="5" y="30"/>
                    <a:pt x="4" y="32"/>
                    <a:pt x="3" y="34"/>
                  </a:cubicBezTo>
                  <a:cubicBezTo>
                    <a:pt x="3" y="36"/>
                    <a:pt x="3" y="36"/>
                    <a:pt x="3" y="36"/>
                  </a:cubicBezTo>
                  <a:cubicBezTo>
                    <a:pt x="2" y="38"/>
                    <a:pt x="1" y="40"/>
                    <a:pt x="1" y="43"/>
                  </a:cubicBezTo>
                  <a:cubicBezTo>
                    <a:pt x="0" y="45"/>
                    <a:pt x="1" y="47"/>
                    <a:pt x="3" y="48"/>
                  </a:cubicBezTo>
                  <a:cubicBezTo>
                    <a:pt x="13" y="54"/>
                    <a:pt x="13" y="54"/>
                    <a:pt x="13" y="54"/>
                  </a:cubicBezTo>
                  <a:cubicBezTo>
                    <a:pt x="12" y="56"/>
                    <a:pt x="12" y="58"/>
                    <a:pt x="13" y="61"/>
                  </a:cubicBezTo>
                  <a:cubicBezTo>
                    <a:pt x="3" y="66"/>
                    <a:pt x="3" y="66"/>
                    <a:pt x="3" y="66"/>
                  </a:cubicBezTo>
                  <a:cubicBezTo>
                    <a:pt x="1" y="68"/>
                    <a:pt x="0" y="70"/>
                    <a:pt x="1" y="72"/>
                  </a:cubicBezTo>
                  <a:cubicBezTo>
                    <a:pt x="1" y="74"/>
                    <a:pt x="2" y="77"/>
                    <a:pt x="3" y="79"/>
                  </a:cubicBezTo>
                  <a:cubicBezTo>
                    <a:pt x="3" y="80"/>
                    <a:pt x="3" y="80"/>
                    <a:pt x="3" y="80"/>
                  </a:cubicBezTo>
                  <a:cubicBezTo>
                    <a:pt x="4" y="82"/>
                    <a:pt x="6" y="84"/>
                    <a:pt x="7" y="87"/>
                  </a:cubicBezTo>
                  <a:cubicBezTo>
                    <a:pt x="8" y="88"/>
                    <a:pt x="10" y="89"/>
                    <a:pt x="12" y="89"/>
                  </a:cubicBezTo>
                  <a:cubicBezTo>
                    <a:pt x="23" y="86"/>
                    <a:pt x="23" y="86"/>
                    <a:pt x="23" y="86"/>
                  </a:cubicBezTo>
                  <a:cubicBezTo>
                    <a:pt x="25" y="88"/>
                    <a:pt x="26" y="89"/>
                    <a:pt x="28" y="91"/>
                  </a:cubicBezTo>
                  <a:cubicBezTo>
                    <a:pt x="25" y="102"/>
                    <a:pt x="25" y="102"/>
                    <a:pt x="25" y="102"/>
                  </a:cubicBezTo>
                  <a:cubicBezTo>
                    <a:pt x="25" y="104"/>
                    <a:pt x="26" y="106"/>
                    <a:pt x="28" y="107"/>
                  </a:cubicBezTo>
                  <a:cubicBezTo>
                    <a:pt x="30" y="108"/>
                    <a:pt x="32" y="110"/>
                    <a:pt x="35" y="111"/>
                  </a:cubicBezTo>
                  <a:cubicBezTo>
                    <a:pt x="37" y="112"/>
                    <a:pt x="40" y="112"/>
                    <a:pt x="42" y="113"/>
                  </a:cubicBezTo>
                  <a:cubicBezTo>
                    <a:pt x="43" y="113"/>
                    <a:pt x="43" y="113"/>
                    <a:pt x="44" y="113"/>
                  </a:cubicBezTo>
                  <a:cubicBezTo>
                    <a:pt x="45" y="113"/>
                    <a:pt x="47" y="112"/>
                    <a:pt x="48" y="111"/>
                  </a:cubicBezTo>
                  <a:cubicBezTo>
                    <a:pt x="53" y="101"/>
                    <a:pt x="53" y="101"/>
                    <a:pt x="53" y="101"/>
                  </a:cubicBezTo>
                  <a:cubicBezTo>
                    <a:pt x="56" y="101"/>
                    <a:pt x="58" y="101"/>
                    <a:pt x="60" y="101"/>
                  </a:cubicBezTo>
                  <a:cubicBezTo>
                    <a:pt x="66" y="111"/>
                    <a:pt x="66" y="111"/>
                    <a:pt x="66" y="111"/>
                  </a:cubicBezTo>
                  <a:cubicBezTo>
                    <a:pt x="67" y="113"/>
                    <a:pt x="69" y="114"/>
                    <a:pt x="71" y="113"/>
                  </a:cubicBezTo>
                  <a:cubicBezTo>
                    <a:pt x="77" y="112"/>
                    <a:pt x="82" y="110"/>
                    <a:pt x="86" y="107"/>
                  </a:cubicBezTo>
                  <a:cubicBezTo>
                    <a:pt x="88" y="106"/>
                    <a:pt x="89" y="104"/>
                    <a:pt x="88" y="101"/>
                  </a:cubicBezTo>
                  <a:cubicBezTo>
                    <a:pt x="85" y="90"/>
                    <a:pt x="85" y="90"/>
                    <a:pt x="85" y="90"/>
                  </a:cubicBezTo>
                  <a:cubicBezTo>
                    <a:pt x="87" y="89"/>
                    <a:pt x="89" y="87"/>
                    <a:pt x="90" y="85"/>
                  </a:cubicBezTo>
                  <a:cubicBezTo>
                    <a:pt x="101" y="88"/>
                    <a:pt x="101" y="88"/>
                    <a:pt x="101" y="88"/>
                  </a:cubicBezTo>
                  <a:cubicBezTo>
                    <a:pt x="103" y="89"/>
                    <a:pt x="106" y="88"/>
                    <a:pt x="107" y="86"/>
                  </a:cubicBezTo>
                  <a:cubicBezTo>
                    <a:pt x="108" y="84"/>
                    <a:pt x="109" y="81"/>
                    <a:pt x="110" y="79"/>
                  </a:cubicBezTo>
                  <a:cubicBezTo>
                    <a:pt x="111" y="77"/>
                    <a:pt x="112" y="74"/>
                    <a:pt x="113" y="71"/>
                  </a:cubicBezTo>
                  <a:cubicBezTo>
                    <a:pt x="113" y="69"/>
                    <a:pt x="112" y="67"/>
                    <a:pt x="110" y="66"/>
                  </a:cubicBezTo>
                  <a:close/>
                  <a:moveTo>
                    <a:pt x="101" y="75"/>
                  </a:moveTo>
                  <a:cubicBezTo>
                    <a:pt x="101" y="76"/>
                    <a:pt x="101" y="77"/>
                    <a:pt x="100" y="78"/>
                  </a:cubicBezTo>
                  <a:cubicBezTo>
                    <a:pt x="90" y="75"/>
                    <a:pt x="90" y="75"/>
                    <a:pt x="90" y="75"/>
                  </a:cubicBezTo>
                  <a:cubicBezTo>
                    <a:pt x="88" y="75"/>
                    <a:pt x="86" y="76"/>
                    <a:pt x="85" y="77"/>
                  </a:cubicBezTo>
                  <a:cubicBezTo>
                    <a:pt x="83" y="80"/>
                    <a:pt x="80" y="83"/>
                    <a:pt x="77" y="85"/>
                  </a:cubicBezTo>
                  <a:cubicBezTo>
                    <a:pt x="75" y="86"/>
                    <a:pt x="75" y="88"/>
                    <a:pt x="75" y="90"/>
                  </a:cubicBezTo>
                  <a:cubicBezTo>
                    <a:pt x="78" y="100"/>
                    <a:pt x="78" y="100"/>
                    <a:pt x="78" y="100"/>
                  </a:cubicBezTo>
                  <a:cubicBezTo>
                    <a:pt x="76" y="101"/>
                    <a:pt x="74" y="102"/>
                    <a:pt x="72" y="103"/>
                  </a:cubicBezTo>
                  <a:cubicBezTo>
                    <a:pt x="67" y="93"/>
                    <a:pt x="67" y="93"/>
                    <a:pt x="67" y="93"/>
                  </a:cubicBezTo>
                  <a:cubicBezTo>
                    <a:pt x="66" y="92"/>
                    <a:pt x="64" y="91"/>
                    <a:pt x="62" y="91"/>
                  </a:cubicBezTo>
                  <a:cubicBezTo>
                    <a:pt x="59" y="92"/>
                    <a:pt x="55" y="92"/>
                    <a:pt x="51" y="91"/>
                  </a:cubicBezTo>
                  <a:cubicBezTo>
                    <a:pt x="49" y="91"/>
                    <a:pt x="48" y="92"/>
                    <a:pt x="47" y="93"/>
                  </a:cubicBezTo>
                  <a:cubicBezTo>
                    <a:pt x="41" y="103"/>
                    <a:pt x="41" y="103"/>
                    <a:pt x="41" y="103"/>
                  </a:cubicBezTo>
                  <a:cubicBezTo>
                    <a:pt x="40" y="102"/>
                    <a:pt x="39" y="102"/>
                    <a:pt x="38" y="102"/>
                  </a:cubicBezTo>
                  <a:cubicBezTo>
                    <a:pt x="37" y="101"/>
                    <a:pt x="36" y="101"/>
                    <a:pt x="36" y="100"/>
                  </a:cubicBezTo>
                  <a:cubicBezTo>
                    <a:pt x="38" y="90"/>
                    <a:pt x="38" y="90"/>
                    <a:pt x="38" y="90"/>
                  </a:cubicBezTo>
                  <a:cubicBezTo>
                    <a:pt x="39" y="88"/>
                    <a:pt x="38" y="86"/>
                    <a:pt x="36" y="85"/>
                  </a:cubicBezTo>
                  <a:cubicBezTo>
                    <a:pt x="34" y="83"/>
                    <a:pt x="31" y="80"/>
                    <a:pt x="29" y="77"/>
                  </a:cubicBezTo>
                  <a:cubicBezTo>
                    <a:pt x="28" y="76"/>
                    <a:pt x="26" y="75"/>
                    <a:pt x="24" y="76"/>
                  </a:cubicBezTo>
                  <a:cubicBezTo>
                    <a:pt x="13" y="78"/>
                    <a:pt x="13" y="78"/>
                    <a:pt x="13" y="78"/>
                  </a:cubicBezTo>
                  <a:cubicBezTo>
                    <a:pt x="13" y="78"/>
                    <a:pt x="13" y="77"/>
                    <a:pt x="12" y="76"/>
                  </a:cubicBezTo>
                  <a:cubicBezTo>
                    <a:pt x="12" y="75"/>
                    <a:pt x="12" y="75"/>
                    <a:pt x="12" y="75"/>
                  </a:cubicBezTo>
                  <a:cubicBezTo>
                    <a:pt x="12" y="74"/>
                    <a:pt x="11" y="74"/>
                    <a:pt x="11" y="73"/>
                  </a:cubicBezTo>
                  <a:cubicBezTo>
                    <a:pt x="20" y="67"/>
                    <a:pt x="20" y="67"/>
                    <a:pt x="20" y="67"/>
                  </a:cubicBezTo>
                  <a:cubicBezTo>
                    <a:pt x="22" y="66"/>
                    <a:pt x="23" y="64"/>
                    <a:pt x="23" y="63"/>
                  </a:cubicBezTo>
                  <a:cubicBezTo>
                    <a:pt x="22" y="59"/>
                    <a:pt x="22" y="55"/>
                    <a:pt x="23" y="52"/>
                  </a:cubicBezTo>
                  <a:cubicBezTo>
                    <a:pt x="23" y="50"/>
                    <a:pt x="22" y="48"/>
                    <a:pt x="20" y="47"/>
                  </a:cubicBezTo>
                  <a:cubicBezTo>
                    <a:pt x="11" y="42"/>
                    <a:pt x="11" y="42"/>
                    <a:pt x="11" y="42"/>
                  </a:cubicBezTo>
                  <a:cubicBezTo>
                    <a:pt x="11" y="41"/>
                    <a:pt x="11" y="40"/>
                    <a:pt x="12" y="39"/>
                  </a:cubicBezTo>
                  <a:cubicBezTo>
                    <a:pt x="12" y="38"/>
                    <a:pt x="12" y="38"/>
                    <a:pt x="12" y="38"/>
                  </a:cubicBezTo>
                  <a:cubicBezTo>
                    <a:pt x="13" y="37"/>
                    <a:pt x="13" y="37"/>
                    <a:pt x="13" y="36"/>
                  </a:cubicBezTo>
                  <a:cubicBezTo>
                    <a:pt x="24" y="39"/>
                    <a:pt x="24" y="39"/>
                    <a:pt x="24" y="39"/>
                  </a:cubicBezTo>
                  <a:cubicBezTo>
                    <a:pt x="25" y="39"/>
                    <a:pt x="27" y="38"/>
                    <a:pt x="29" y="37"/>
                  </a:cubicBezTo>
                  <a:cubicBezTo>
                    <a:pt x="31" y="34"/>
                    <a:pt x="33" y="31"/>
                    <a:pt x="36" y="29"/>
                  </a:cubicBezTo>
                  <a:cubicBezTo>
                    <a:pt x="38" y="28"/>
                    <a:pt x="39" y="26"/>
                    <a:pt x="38" y="24"/>
                  </a:cubicBezTo>
                  <a:cubicBezTo>
                    <a:pt x="35" y="14"/>
                    <a:pt x="35" y="14"/>
                    <a:pt x="35" y="14"/>
                  </a:cubicBezTo>
                  <a:cubicBezTo>
                    <a:pt x="36" y="13"/>
                    <a:pt x="37" y="13"/>
                    <a:pt x="37" y="13"/>
                  </a:cubicBezTo>
                  <a:cubicBezTo>
                    <a:pt x="38" y="12"/>
                    <a:pt x="38" y="12"/>
                    <a:pt x="38" y="12"/>
                  </a:cubicBezTo>
                  <a:cubicBezTo>
                    <a:pt x="39" y="12"/>
                    <a:pt x="40" y="12"/>
                    <a:pt x="41" y="11"/>
                  </a:cubicBezTo>
                  <a:cubicBezTo>
                    <a:pt x="46" y="21"/>
                    <a:pt x="46" y="21"/>
                    <a:pt x="46" y="21"/>
                  </a:cubicBezTo>
                  <a:cubicBezTo>
                    <a:pt x="47" y="22"/>
                    <a:pt x="49" y="23"/>
                    <a:pt x="51" y="23"/>
                  </a:cubicBezTo>
                  <a:cubicBezTo>
                    <a:pt x="55" y="22"/>
                    <a:pt x="58" y="22"/>
                    <a:pt x="62" y="23"/>
                  </a:cubicBezTo>
                  <a:cubicBezTo>
                    <a:pt x="64" y="23"/>
                    <a:pt x="66" y="22"/>
                    <a:pt x="67" y="21"/>
                  </a:cubicBezTo>
                  <a:cubicBezTo>
                    <a:pt x="72" y="11"/>
                    <a:pt x="72" y="11"/>
                    <a:pt x="72" y="11"/>
                  </a:cubicBezTo>
                  <a:cubicBezTo>
                    <a:pt x="73" y="12"/>
                    <a:pt x="74" y="12"/>
                    <a:pt x="75" y="12"/>
                  </a:cubicBezTo>
                  <a:cubicBezTo>
                    <a:pt x="76" y="13"/>
                    <a:pt x="77" y="13"/>
                    <a:pt x="78" y="14"/>
                  </a:cubicBezTo>
                  <a:cubicBezTo>
                    <a:pt x="75" y="24"/>
                    <a:pt x="75" y="24"/>
                    <a:pt x="75" y="24"/>
                  </a:cubicBezTo>
                  <a:cubicBezTo>
                    <a:pt x="75" y="26"/>
                    <a:pt x="75" y="28"/>
                    <a:pt x="77" y="29"/>
                  </a:cubicBezTo>
                  <a:cubicBezTo>
                    <a:pt x="80" y="31"/>
                    <a:pt x="82" y="34"/>
                    <a:pt x="84" y="37"/>
                  </a:cubicBezTo>
                  <a:cubicBezTo>
                    <a:pt x="86" y="38"/>
                    <a:pt x="88" y="39"/>
                    <a:pt x="90" y="38"/>
                  </a:cubicBezTo>
                  <a:cubicBezTo>
                    <a:pt x="100" y="36"/>
                    <a:pt x="100" y="36"/>
                    <a:pt x="100" y="36"/>
                  </a:cubicBezTo>
                  <a:cubicBezTo>
                    <a:pt x="101" y="37"/>
                    <a:pt x="102" y="39"/>
                    <a:pt x="102" y="41"/>
                  </a:cubicBezTo>
                  <a:cubicBezTo>
                    <a:pt x="93" y="47"/>
                    <a:pt x="93" y="47"/>
                    <a:pt x="93" y="47"/>
                  </a:cubicBezTo>
                  <a:cubicBezTo>
                    <a:pt x="91" y="48"/>
                    <a:pt x="90" y="50"/>
                    <a:pt x="91" y="52"/>
                  </a:cubicBezTo>
                  <a:cubicBezTo>
                    <a:pt x="91" y="55"/>
                    <a:pt x="91" y="59"/>
                    <a:pt x="91" y="62"/>
                  </a:cubicBezTo>
                  <a:cubicBezTo>
                    <a:pt x="90" y="64"/>
                    <a:pt x="91" y="66"/>
                    <a:pt x="93" y="67"/>
                  </a:cubicBezTo>
                  <a:cubicBezTo>
                    <a:pt x="102" y="72"/>
                    <a:pt x="102" y="72"/>
                    <a:pt x="102" y="72"/>
                  </a:cubicBezTo>
                  <a:cubicBezTo>
                    <a:pt x="102" y="73"/>
                    <a:pt x="102" y="74"/>
                    <a:pt x="101" y="75"/>
                  </a:cubicBezTo>
                  <a:close/>
                </a:path>
              </a:pathLst>
            </a:custGeom>
            <a:grpFill/>
            <a:ln>
              <a:solidFill>
                <a:srgbClr val="1E405B"/>
              </a:solidFill>
            </a:ln>
            <a:extLst>
              <a:ext uri="{91240B29-F687-4f45-9708-019B960494DF}">
                <a14:hiddenLine xmlns:a14="http://schemas.microsoft.com/office/drawing/2010/main" xmlns="" w="9525">
                  <a:solidFill>
                    <a:srgbClr val="000000"/>
                  </a:solidFill>
                  <a:round/>
                  <a:headEnd/>
                  <a:tailEnd/>
                </a14:hiddenLine>
              </a:ext>
            </a:extLst>
          </p:spPr>
          <p:txBody>
            <a:bodyPr vert="horz" wrap="square" lIns="71857" tIns="35929" rIns="71857" bIns="35929" numCol="1" anchor="t" anchorCtr="0" compatLnSpc="1">
              <a:prstTxWarp prst="textNoShape">
                <a:avLst/>
              </a:prstTxWarp>
            </a:bodyPr>
            <a:lstStyle/>
            <a:p>
              <a:endParaRPr lang="en-US" sz="1572">
                <a:latin typeface="Aptos" panose="020B0004020202020204" pitchFamily="34" charset="0"/>
              </a:endParaRPr>
            </a:p>
          </p:txBody>
        </p:sp>
      </p:grpSp>
      <p:sp>
        <p:nvSpPr>
          <p:cNvPr id="27" name="Rectangle 26">
            <a:extLst>
              <a:ext uri="{FF2B5EF4-FFF2-40B4-BE49-F238E27FC236}">
                <a16:creationId xmlns:a16="http://schemas.microsoft.com/office/drawing/2014/main" id="{480BF095-1ACA-262C-5098-F88D2DF9A721}"/>
              </a:ext>
            </a:extLst>
          </p:cNvPr>
          <p:cNvSpPr/>
          <p:nvPr/>
        </p:nvSpPr>
        <p:spPr>
          <a:xfrm>
            <a:off x="599136" y="1387465"/>
            <a:ext cx="5167040" cy="5169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kern="0" dirty="0">
                <a:solidFill>
                  <a:srgbClr val="1E405B"/>
                </a:solidFill>
                <a:latin typeface="Aptos" panose="020B0004020202020204" pitchFamily="34" charset="0"/>
                <a:cs typeface="Times New Roman"/>
              </a:rPr>
              <a:t>Role and Responsibilities</a:t>
            </a:r>
          </a:p>
        </p:txBody>
      </p:sp>
    </p:spTree>
    <p:extLst>
      <p:ext uri="{BB962C8B-B14F-4D97-AF65-F5344CB8AC3E}">
        <p14:creationId xmlns:p14="http://schemas.microsoft.com/office/powerpoint/2010/main" val="3799617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2AC4D-D1D6-67A8-4E77-9939A5FE0B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3CD822-C4AB-5CC3-0561-061EE278B46E}"/>
              </a:ext>
            </a:extLst>
          </p:cNvPr>
          <p:cNvSpPr>
            <a:spLocks noGrp="1"/>
          </p:cNvSpPr>
          <p:nvPr>
            <p:ph type="ctrTitle"/>
          </p:nvPr>
        </p:nvSpPr>
        <p:spPr>
          <a:xfrm>
            <a:off x="4986167" y="3833078"/>
            <a:ext cx="6639128" cy="772001"/>
          </a:xfrm>
        </p:spPr>
        <p:txBody>
          <a:bodyPr lIns="91440" tIns="45720" rIns="91440" bIns="45720" anchor="b"/>
          <a:lstStyle/>
          <a:p>
            <a:r>
              <a:rPr lang="en-GB" dirty="0">
                <a:latin typeface="Aptos Display"/>
                <a:ea typeface="Open Sans Light"/>
                <a:cs typeface="Open Sans Light"/>
              </a:rPr>
              <a:t>4</a:t>
            </a:r>
            <a:br>
              <a:rPr lang="en-GB" dirty="0">
                <a:ea typeface="Open Sans Light"/>
                <a:cs typeface="Open Sans Light"/>
              </a:rPr>
            </a:br>
            <a:r>
              <a:rPr lang="en-GB" dirty="0">
                <a:latin typeface="Aptos Display"/>
                <a:ea typeface="Open Sans Light"/>
                <a:cs typeface="Open Sans Light"/>
              </a:rPr>
              <a:t>Practical engagement </a:t>
            </a:r>
            <a:br>
              <a:rPr lang="en-GB" dirty="0">
                <a:latin typeface="Aptos Display"/>
                <a:ea typeface="Open Sans Light"/>
                <a:cs typeface="Open Sans Light"/>
              </a:rPr>
            </a:br>
            <a:r>
              <a:rPr lang="en-GB" dirty="0">
                <a:latin typeface="Aptos Display"/>
                <a:ea typeface="Open Sans Light"/>
                <a:cs typeface="Open Sans Light"/>
              </a:rPr>
              <a:t>with OQI</a:t>
            </a:r>
            <a:endParaRPr lang="en-US" dirty="0">
              <a:ea typeface="Open Sans Light"/>
              <a:cs typeface="Open Sans Light"/>
            </a:endParaRPr>
          </a:p>
        </p:txBody>
      </p:sp>
    </p:spTree>
    <p:extLst>
      <p:ext uri="{BB962C8B-B14F-4D97-AF65-F5344CB8AC3E}">
        <p14:creationId xmlns:p14="http://schemas.microsoft.com/office/powerpoint/2010/main" val="1731581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C9E122-8E40-E4E9-7C91-292672148FCB}"/>
              </a:ext>
            </a:extLst>
          </p:cNvPr>
          <p:cNvSpPr>
            <a:spLocks noGrp="1"/>
          </p:cNvSpPr>
          <p:nvPr>
            <p:ph type="sldNum" sz="quarter" idx="11"/>
          </p:nvPr>
        </p:nvSpPr>
        <p:spPr/>
        <p:txBody>
          <a:bodyPr/>
          <a:lstStyle/>
          <a:p>
            <a:pPr>
              <a:defRPr/>
            </a:pPr>
            <a:fld id="{AFD33829-BBAE-4D3B-AC0D-2BC0D716856C}" type="slidenum">
              <a:rPr lang="en-US" smtClean="0"/>
              <a:pPr>
                <a:defRPr/>
              </a:pPr>
              <a:t>15</a:t>
            </a:fld>
            <a:endParaRPr lang="en-US" dirty="0"/>
          </a:p>
        </p:txBody>
      </p:sp>
      <p:sp>
        <p:nvSpPr>
          <p:cNvPr id="4" name="Title 3">
            <a:extLst>
              <a:ext uri="{FF2B5EF4-FFF2-40B4-BE49-F238E27FC236}">
                <a16:creationId xmlns:a16="http://schemas.microsoft.com/office/drawing/2014/main" id="{B3F46441-7980-41DF-2696-FB5AA0CE0817}"/>
              </a:ext>
            </a:extLst>
          </p:cNvPr>
          <p:cNvSpPr>
            <a:spLocks noGrp="1"/>
          </p:cNvSpPr>
          <p:nvPr>
            <p:ph type="title"/>
          </p:nvPr>
        </p:nvSpPr>
        <p:spPr/>
        <p:txBody>
          <a:bodyPr/>
          <a:lstStyle/>
          <a:p>
            <a:r>
              <a:rPr lang="en-GB" dirty="0"/>
              <a:t>Engagement Request</a:t>
            </a:r>
            <a:endParaRPr lang="en-CH" dirty="0"/>
          </a:p>
        </p:txBody>
      </p:sp>
      <p:pic>
        <p:nvPicPr>
          <p:cNvPr id="5" name="Picture 4">
            <a:extLst>
              <a:ext uri="{FF2B5EF4-FFF2-40B4-BE49-F238E27FC236}">
                <a16:creationId xmlns:a16="http://schemas.microsoft.com/office/drawing/2014/main" id="{7B908CF1-A218-C79B-51C9-BA163AC2B9B0}"/>
              </a:ext>
            </a:extLst>
          </p:cNvPr>
          <p:cNvPicPr>
            <a:picLocks noChangeAspect="1"/>
          </p:cNvPicPr>
          <p:nvPr/>
        </p:nvPicPr>
        <p:blipFill>
          <a:blip r:embed="rId3"/>
          <a:stretch>
            <a:fillRect/>
          </a:stretch>
        </p:blipFill>
        <p:spPr>
          <a:xfrm>
            <a:off x="762561" y="1596483"/>
            <a:ext cx="1694108" cy="1717158"/>
          </a:xfrm>
          <a:prstGeom prst="rect">
            <a:avLst/>
          </a:prstGeom>
        </p:spPr>
      </p:pic>
      <p:pic>
        <p:nvPicPr>
          <p:cNvPr id="7" name="Picture 6">
            <a:extLst>
              <a:ext uri="{FF2B5EF4-FFF2-40B4-BE49-F238E27FC236}">
                <a16:creationId xmlns:a16="http://schemas.microsoft.com/office/drawing/2014/main" id="{74F85C89-1EB2-EE0E-DC15-B6CA1AC9DB08}"/>
              </a:ext>
            </a:extLst>
          </p:cNvPr>
          <p:cNvPicPr>
            <a:picLocks noChangeAspect="1"/>
          </p:cNvPicPr>
          <p:nvPr/>
        </p:nvPicPr>
        <p:blipFill>
          <a:blip r:embed="rId4"/>
          <a:stretch>
            <a:fillRect/>
          </a:stretch>
        </p:blipFill>
        <p:spPr>
          <a:xfrm>
            <a:off x="2551540" y="1596483"/>
            <a:ext cx="5276583" cy="4497572"/>
          </a:xfrm>
          <a:prstGeom prst="rect">
            <a:avLst/>
          </a:prstGeom>
        </p:spPr>
      </p:pic>
      <p:sp>
        <p:nvSpPr>
          <p:cNvPr id="8" name="TextBox 7">
            <a:extLst>
              <a:ext uri="{FF2B5EF4-FFF2-40B4-BE49-F238E27FC236}">
                <a16:creationId xmlns:a16="http://schemas.microsoft.com/office/drawing/2014/main" id="{950D9865-95AE-8D25-2857-3E01B3A62FB0}"/>
              </a:ext>
            </a:extLst>
          </p:cNvPr>
          <p:cNvSpPr txBox="1"/>
          <p:nvPr/>
        </p:nvSpPr>
        <p:spPr>
          <a:xfrm>
            <a:off x="815728" y="1227151"/>
            <a:ext cx="4263655" cy="307777"/>
          </a:xfrm>
          <a:prstGeom prst="rect">
            <a:avLst/>
          </a:prstGeom>
          <a:noFill/>
        </p:spPr>
        <p:txBody>
          <a:bodyPr wrap="square" rtlCol="0">
            <a:spAutoFit/>
          </a:bodyPr>
          <a:lstStyle/>
          <a:p>
            <a:r>
              <a:rPr lang="en-GB" sz="1400" dirty="0">
                <a:latin typeface="Aptos" panose="020B0004020202020204" pitchFamily="34" charset="0"/>
              </a:rPr>
              <a:t>Request to become an OQI member here:</a:t>
            </a:r>
            <a:endParaRPr lang="en-CH" sz="1400" dirty="0">
              <a:latin typeface="Aptos" panose="020B0004020202020204" pitchFamily="34" charset="0"/>
            </a:endParaRPr>
          </a:p>
        </p:txBody>
      </p:sp>
      <p:sp>
        <p:nvSpPr>
          <p:cNvPr id="10" name="TextBox 9">
            <a:extLst>
              <a:ext uri="{FF2B5EF4-FFF2-40B4-BE49-F238E27FC236}">
                <a16:creationId xmlns:a16="http://schemas.microsoft.com/office/drawing/2014/main" id="{6BED49BD-43A7-FBC2-711F-5C9A41F5EB30}"/>
              </a:ext>
            </a:extLst>
          </p:cNvPr>
          <p:cNvSpPr txBox="1"/>
          <p:nvPr/>
        </p:nvSpPr>
        <p:spPr>
          <a:xfrm>
            <a:off x="8696052" y="1596483"/>
            <a:ext cx="3338623" cy="738664"/>
          </a:xfrm>
          <a:prstGeom prst="rect">
            <a:avLst/>
          </a:prstGeom>
          <a:noFill/>
        </p:spPr>
        <p:txBody>
          <a:bodyPr wrap="square" rtlCol="0">
            <a:spAutoFit/>
          </a:bodyPr>
          <a:lstStyle/>
          <a:p>
            <a:r>
              <a:rPr lang="en-GB" sz="1400" dirty="0">
                <a:latin typeface="Aptos" panose="020B0004020202020204" pitchFamily="34" charset="0"/>
              </a:rPr>
              <a:t>Upon confirmation, your institution will be listed as OQI member and member of its Educational Consortium</a:t>
            </a:r>
            <a:endParaRPr lang="en-CH" sz="1400" dirty="0">
              <a:latin typeface="Aptos" panose="020B0004020202020204" pitchFamily="34" charset="0"/>
            </a:endParaRPr>
          </a:p>
        </p:txBody>
      </p:sp>
      <p:sp>
        <p:nvSpPr>
          <p:cNvPr id="11" name="TextBox 10">
            <a:extLst>
              <a:ext uri="{FF2B5EF4-FFF2-40B4-BE49-F238E27FC236}">
                <a16:creationId xmlns:a16="http://schemas.microsoft.com/office/drawing/2014/main" id="{DE73B445-BCBE-0621-F1E5-E6A764354EEE}"/>
              </a:ext>
            </a:extLst>
          </p:cNvPr>
          <p:cNvSpPr txBox="1"/>
          <p:nvPr/>
        </p:nvSpPr>
        <p:spPr>
          <a:xfrm>
            <a:off x="423139" y="1027096"/>
            <a:ext cx="679924" cy="707886"/>
          </a:xfrm>
          <a:prstGeom prst="rect">
            <a:avLst/>
          </a:prstGeom>
          <a:noFill/>
        </p:spPr>
        <p:txBody>
          <a:bodyPr wrap="square" rtlCol="0">
            <a:spAutoFit/>
          </a:bodyPr>
          <a:lstStyle/>
          <a:p>
            <a:r>
              <a:rPr lang="en-GB" sz="4000" b="1" dirty="0">
                <a:solidFill>
                  <a:srgbClr val="C00000"/>
                </a:solidFill>
                <a:latin typeface="Aptos" panose="020B0004020202020204" pitchFamily="34" charset="0"/>
              </a:rPr>
              <a:t>1</a:t>
            </a:r>
            <a:endParaRPr lang="en-CH" sz="3200" b="1" dirty="0">
              <a:solidFill>
                <a:srgbClr val="C00000"/>
              </a:solidFill>
              <a:latin typeface="Aptos" panose="020B0004020202020204" pitchFamily="34" charset="0"/>
            </a:endParaRPr>
          </a:p>
        </p:txBody>
      </p:sp>
      <p:sp>
        <p:nvSpPr>
          <p:cNvPr id="12" name="TextBox 11">
            <a:extLst>
              <a:ext uri="{FF2B5EF4-FFF2-40B4-BE49-F238E27FC236}">
                <a16:creationId xmlns:a16="http://schemas.microsoft.com/office/drawing/2014/main" id="{3F77F90C-3841-E540-E696-77EDB3476FD9}"/>
              </a:ext>
            </a:extLst>
          </p:cNvPr>
          <p:cNvSpPr txBox="1"/>
          <p:nvPr/>
        </p:nvSpPr>
        <p:spPr>
          <a:xfrm>
            <a:off x="8218545" y="1396428"/>
            <a:ext cx="679924" cy="707886"/>
          </a:xfrm>
          <a:prstGeom prst="rect">
            <a:avLst/>
          </a:prstGeom>
          <a:noFill/>
        </p:spPr>
        <p:txBody>
          <a:bodyPr wrap="square" rtlCol="0">
            <a:spAutoFit/>
          </a:bodyPr>
          <a:lstStyle/>
          <a:p>
            <a:r>
              <a:rPr lang="en-GB" sz="4000" b="1" dirty="0">
                <a:solidFill>
                  <a:srgbClr val="C00000"/>
                </a:solidFill>
                <a:latin typeface="Aptos" panose="020B0004020202020204" pitchFamily="34" charset="0"/>
              </a:rPr>
              <a:t>2</a:t>
            </a:r>
            <a:endParaRPr lang="en-CH" sz="3200" b="1" dirty="0">
              <a:solidFill>
                <a:srgbClr val="C00000"/>
              </a:solidFill>
              <a:latin typeface="Aptos" panose="020B0004020202020204" pitchFamily="34" charset="0"/>
            </a:endParaRPr>
          </a:p>
        </p:txBody>
      </p:sp>
    </p:spTree>
    <p:extLst>
      <p:ext uri="{BB962C8B-B14F-4D97-AF65-F5344CB8AC3E}">
        <p14:creationId xmlns:p14="http://schemas.microsoft.com/office/powerpoint/2010/main" val="1223522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g2df6869b97d_0_86"/>
          <p:cNvSpPr txBox="1">
            <a:spLocks noGrp="1"/>
          </p:cNvSpPr>
          <p:nvPr>
            <p:ph type="sldNum" idx="12"/>
          </p:nvPr>
        </p:nvSpPr>
        <p:spPr>
          <a:xfrm>
            <a:off x="4476024" y="6397624"/>
            <a:ext cx="27432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latin typeface="Play"/>
                <a:ea typeface="Play"/>
                <a:cs typeface="Play"/>
                <a:sym typeface="Play"/>
              </a:rPr>
              <a:t>16</a:t>
            </a:fld>
            <a:endParaRPr>
              <a:latin typeface="Play"/>
              <a:ea typeface="Play"/>
              <a:cs typeface="Play"/>
              <a:sym typeface="Play"/>
            </a:endParaRPr>
          </a:p>
        </p:txBody>
      </p:sp>
      <p:sp>
        <p:nvSpPr>
          <p:cNvPr id="456" name="Google Shape;456;g2df6869b97d_0_86"/>
          <p:cNvSpPr txBox="1">
            <a:spLocks noGrp="1"/>
          </p:cNvSpPr>
          <p:nvPr>
            <p:ph type="title"/>
          </p:nvPr>
        </p:nvSpPr>
        <p:spPr>
          <a:xfrm>
            <a:off x="528643" y="304520"/>
            <a:ext cx="10515600" cy="564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None/>
            </a:pPr>
            <a:r>
              <a:rPr lang="en-US"/>
              <a:t>Engagement Mechanisms </a:t>
            </a:r>
            <a:endParaRPr/>
          </a:p>
        </p:txBody>
      </p:sp>
      <p:sp>
        <p:nvSpPr>
          <p:cNvPr id="457" name="Google Shape;457;g2df6869b97d_0_86"/>
          <p:cNvSpPr txBox="1"/>
          <p:nvPr/>
        </p:nvSpPr>
        <p:spPr>
          <a:xfrm>
            <a:off x="688010" y="5640283"/>
            <a:ext cx="11148300" cy="338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Calibri"/>
                <a:ea typeface="Calibri"/>
                <a:cs typeface="Calibri"/>
                <a:sym typeface="Calibri"/>
              </a:rPr>
              <a:t>New candidate partners/ members, submit your manifestation of interest on oqi.cern  </a:t>
            </a:r>
            <a:endParaRPr sz="1600">
              <a:solidFill>
                <a:schemeClr val="dk1"/>
              </a:solidFill>
              <a:latin typeface="Calibri"/>
              <a:ea typeface="Calibri"/>
              <a:cs typeface="Calibri"/>
              <a:sym typeface="Calibri"/>
            </a:endParaRPr>
          </a:p>
        </p:txBody>
      </p:sp>
      <p:graphicFrame>
        <p:nvGraphicFramePr>
          <p:cNvPr id="458" name="Google Shape;458;g2df6869b97d_0_86"/>
          <p:cNvGraphicFramePr/>
          <p:nvPr>
            <p:extLst>
              <p:ext uri="{D42A27DB-BD31-4B8C-83A1-F6EECF244321}">
                <p14:modId xmlns:p14="http://schemas.microsoft.com/office/powerpoint/2010/main" val="809333804"/>
              </p:ext>
            </p:extLst>
          </p:nvPr>
        </p:nvGraphicFramePr>
        <p:xfrm>
          <a:off x="688010" y="1446800"/>
          <a:ext cx="10815975" cy="3964390"/>
        </p:xfrm>
        <a:graphic>
          <a:graphicData uri="http://schemas.openxmlformats.org/drawingml/2006/table">
            <a:tbl>
              <a:tblPr firstRow="1" bandRow="1">
                <a:noFill/>
              </a:tblPr>
              <a:tblGrid>
                <a:gridCol w="1125175">
                  <a:extLst>
                    <a:ext uri="{9D8B030D-6E8A-4147-A177-3AD203B41FA5}">
                      <a16:colId xmlns:a16="http://schemas.microsoft.com/office/drawing/2014/main" val="20000"/>
                    </a:ext>
                  </a:extLst>
                </a:gridCol>
                <a:gridCol w="2266000">
                  <a:extLst>
                    <a:ext uri="{9D8B030D-6E8A-4147-A177-3AD203B41FA5}">
                      <a16:colId xmlns:a16="http://schemas.microsoft.com/office/drawing/2014/main" val="20001"/>
                    </a:ext>
                  </a:extLst>
                </a:gridCol>
                <a:gridCol w="7424800">
                  <a:extLst>
                    <a:ext uri="{9D8B030D-6E8A-4147-A177-3AD203B41FA5}">
                      <a16:colId xmlns:a16="http://schemas.microsoft.com/office/drawing/2014/main" val="20002"/>
                    </a:ext>
                  </a:extLst>
                </a:gridCol>
              </a:tblGrid>
              <a:tr h="305950">
                <a:tc>
                  <a:txBody>
                    <a:bodyPr/>
                    <a:lstStyle/>
                    <a:p>
                      <a:pPr marL="0" marR="0" lvl="0" indent="0" algn="ctr" rtl="0">
                        <a:spcBef>
                          <a:spcPts val="0"/>
                        </a:spcBef>
                        <a:spcAft>
                          <a:spcPts val="0"/>
                        </a:spcAft>
                        <a:buClr>
                          <a:schemeClr val="dk1"/>
                        </a:buClr>
                        <a:buSzPts val="1600"/>
                        <a:buFont typeface="Arial"/>
                        <a:buNone/>
                      </a:pPr>
                      <a:r>
                        <a:rPr lang="en-US" sz="1600" u="none" strike="noStrike" cap="none">
                          <a:solidFill>
                            <a:schemeClr val="bg1"/>
                          </a:solidFill>
                        </a:rPr>
                        <a:t>Tier</a:t>
                      </a:r>
                      <a:endParaRPr lang="en-US" dirty="0">
                        <a:solidFill>
                          <a:schemeClr val="bg1"/>
                        </a:solidFill>
                      </a:endParaRPr>
                    </a:p>
                  </a:txBody>
                  <a:tcPr marL="91450" marR="91450" marT="45725" marB="45725" anchor="ctr">
                    <a:solidFill>
                      <a:srgbClr val="1D445D"/>
                    </a:solidFill>
                  </a:tcPr>
                </a:tc>
                <a:tc>
                  <a:txBody>
                    <a:bodyPr/>
                    <a:lstStyle/>
                    <a:p>
                      <a:pPr marL="0" marR="0" lvl="0" indent="0" algn="ctr" rtl="0">
                        <a:spcBef>
                          <a:spcPts val="0"/>
                        </a:spcBef>
                        <a:spcAft>
                          <a:spcPts val="0"/>
                        </a:spcAft>
                        <a:buClr>
                          <a:schemeClr val="dk1"/>
                        </a:buClr>
                        <a:buSzPts val="1600"/>
                        <a:buFont typeface="Arial"/>
                        <a:buNone/>
                      </a:pPr>
                      <a:r>
                        <a:rPr lang="en-US" sz="1600" u="none" strike="noStrike" cap="none">
                          <a:solidFill>
                            <a:schemeClr val="bg1"/>
                          </a:solidFill>
                        </a:rPr>
                        <a:t>Objective</a:t>
                      </a:r>
                      <a:endParaRPr lang="en-US" dirty="0">
                        <a:solidFill>
                          <a:schemeClr val="bg1"/>
                        </a:solidFill>
                      </a:endParaRPr>
                    </a:p>
                  </a:txBody>
                  <a:tcPr marL="91450" marR="91450" marT="45725" marB="45725" anchor="ctr">
                    <a:solidFill>
                      <a:srgbClr val="1D445D"/>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en-US" sz="1600" u="none" strike="noStrike" cap="none">
                          <a:solidFill>
                            <a:schemeClr val="bg1"/>
                          </a:solidFill>
                        </a:rPr>
                        <a:t>Eligibility Criteria</a:t>
                      </a:r>
                      <a:endParaRPr lang="en-US" dirty="0">
                        <a:solidFill>
                          <a:schemeClr val="bg1"/>
                        </a:solidFill>
                      </a:endParaRPr>
                    </a:p>
                  </a:txBody>
                  <a:tcPr marL="91450" marR="91450" marT="45725" marB="45725" anchor="ctr">
                    <a:solidFill>
                      <a:srgbClr val="1D445D"/>
                    </a:solidFill>
                  </a:tcPr>
                </a:tc>
                <a:extLst>
                  <a:ext uri="{0D108BD9-81ED-4DB2-BD59-A6C34878D82A}">
                    <a16:rowId xmlns:a16="http://schemas.microsoft.com/office/drawing/2014/main" val="10000"/>
                  </a:ext>
                </a:extLst>
              </a:tr>
              <a:tr h="1213225">
                <a:tc>
                  <a:txBody>
                    <a:bodyPr/>
                    <a:lstStyle/>
                    <a:p>
                      <a:pPr marL="0" marR="0" lvl="0" indent="0" algn="ctr" rtl="0">
                        <a:spcBef>
                          <a:spcPts val="0"/>
                        </a:spcBef>
                        <a:spcAft>
                          <a:spcPts val="0"/>
                        </a:spcAft>
                        <a:buClr>
                          <a:schemeClr val="dk1"/>
                        </a:buClr>
                        <a:buSzPts val="1400"/>
                        <a:buFont typeface="Arial"/>
                        <a:buNone/>
                      </a:pPr>
                      <a:r>
                        <a:rPr lang="en-US" sz="1400" b="1" u="none" strike="noStrike" cap="none"/>
                        <a:t>PARTNER</a:t>
                      </a:r>
                      <a:endParaRPr/>
                    </a:p>
                  </a:txBody>
                  <a:tcPr marL="91450" marR="91450" marT="45725" marB="45725" anchor="ctr">
                    <a:solidFill>
                      <a:srgbClr val="DDEAF6"/>
                    </a:solidFill>
                  </a:tcPr>
                </a:tc>
                <a:tc>
                  <a:txBody>
                    <a:bodyPr/>
                    <a:lstStyle/>
                    <a:p>
                      <a:pPr marL="0" marR="0" lvl="0" indent="0" algn="l" rtl="0">
                        <a:spcBef>
                          <a:spcPts val="0"/>
                        </a:spcBef>
                        <a:spcAft>
                          <a:spcPts val="0"/>
                        </a:spcAft>
                        <a:buClr>
                          <a:schemeClr val="dk1"/>
                        </a:buClr>
                        <a:buSzPts val="1400"/>
                        <a:buFont typeface="Arial"/>
                        <a:buNone/>
                      </a:pPr>
                      <a:r>
                        <a:rPr lang="en-US" sz="1400" b="1" u="none" strike="noStrike" cap="none"/>
                        <a:t>Co-shape and co-create OQI’s unique value proposition</a:t>
                      </a:r>
                      <a:endParaRPr/>
                    </a:p>
                  </a:txBody>
                  <a:tcPr marL="91450" marR="91450" marT="45725" marB="45725" anchor="ctr">
                    <a:solidFill>
                      <a:srgbClr val="DDEAF6"/>
                    </a:solidFill>
                  </a:tcPr>
                </a:tc>
                <a:tc>
                  <a:txBody>
                    <a:bodyPr/>
                    <a:lstStyle/>
                    <a:p>
                      <a:pPr marL="0" marR="0" lvl="0" indent="0" algn="l" rtl="0">
                        <a:lnSpc>
                          <a:spcPct val="100000"/>
                        </a:lnSpc>
                        <a:spcBef>
                          <a:spcPts val="0"/>
                        </a:spcBef>
                        <a:spcAft>
                          <a:spcPts val="0"/>
                        </a:spcAft>
                        <a:buClr>
                          <a:schemeClr val="dk1"/>
                        </a:buClr>
                        <a:buSzPts val="900"/>
                        <a:buFont typeface="Arial"/>
                        <a:buNone/>
                      </a:pPr>
                      <a:r>
                        <a:rPr lang="en-US" sz="900" b="1" u="none" strike="noStrike" cap="none"/>
                        <a:t>OQI partners are institutions that benefit from peer recognition for their scientific or in the impact expertise.</a:t>
                      </a:r>
                      <a:endParaRPr lang="en-US"/>
                    </a:p>
                    <a:p>
                      <a:pPr marL="0" marR="0" lvl="0" indent="0" algn="l" rtl="0">
                        <a:lnSpc>
                          <a:spcPct val="100000"/>
                        </a:lnSpc>
                        <a:spcBef>
                          <a:spcPts val="0"/>
                        </a:spcBef>
                        <a:spcAft>
                          <a:spcPts val="0"/>
                        </a:spcAft>
                        <a:buClr>
                          <a:schemeClr val="dk1"/>
                        </a:buClr>
                        <a:buSzPts val="800"/>
                        <a:buFont typeface="Arial"/>
                        <a:buNone/>
                      </a:pPr>
                      <a:endParaRPr lang="en-US" sz="800" u="none" strike="noStrike" cap="none">
                        <a:solidFill>
                          <a:schemeClr val="dk1"/>
                        </a:solidFill>
                      </a:endParaRPr>
                    </a:p>
                    <a:p>
                      <a:pPr marL="171450" marR="0" lvl="0" indent="-171450" algn="l" rtl="0">
                        <a:lnSpc>
                          <a:spcPct val="100000"/>
                        </a:lnSpc>
                        <a:spcBef>
                          <a:spcPts val="0"/>
                        </a:spcBef>
                        <a:spcAft>
                          <a:spcPts val="0"/>
                        </a:spcAft>
                        <a:buClr>
                          <a:schemeClr val="dk1"/>
                        </a:buClr>
                        <a:buSzPts val="800"/>
                        <a:buFont typeface="Calibri"/>
                        <a:buChar char="•"/>
                      </a:pPr>
                      <a:r>
                        <a:rPr lang="en-US" sz="800" u="none" strike="noStrike" cap="none">
                          <a:solidFill>
                            <a:schemeClr val="dk1"/>
                          </a:solidFill>
                        </a:rPr>
                        <a:t>either have served as OQIs spearheading partners during its incubation phase or have consistently engaged resources to OQI’s work as OQI members for at least a year</a:t>
                      </a:r>
                      <a:endParaRPr lang="en-US"/>
                    </a:p>
                    <a:p>
                      <a:pPr marL="171450" marR="0" lvl="0" indent="-171450" algn="l" rtl="0">
                        <a:lnSpc>
                          <a:spcPct val="100000"/>
                        </a:lnSpc>
                        <a:spcBef>
                          <a:spcPts val="0"/>
                        </a:spcBef>
                        <a:spcAft>
                          <a:spcPts val="0"/>
                        </a:spcAft>
                        <a:buClr>
                          <a:schemeClr val="dk1"/>
                        </a:buClr>
                        <a:buSzPts val="800"/>
                        <a:buFont typeface="Calibri"/>
                        <a:buChar char="•"/>
                      </a:pPr>
                      <a:r>
                        <a:rPr lang="en-US" sz="800" u="none" strike="noStrike" cap="none">
                          <a:solidFill>
                            <a:schemeClr val="dk1"/>
                          </a:solidFill>
                        </a:rPr>
                        <a:t>commit to co-shape the OQI’s unique value propositions for the three years of the pilot throughout the 4A’s</a:t>
                      </a:r>
                      <a:endParaRPr lang="en-US"/>
                    </a:p>
                    <a:p>
                      <a:pPr marL="171450" marR="0" lvl="0" indent="-171450" algn="l" rtl="0">
                        <a:lnSpc>
                          <a:spcPct val="100000"/>
                        </a:lnSpc>
                        <a:spcBef>
                          <a:spcPts val="0"/>
                        </a:spcBef>
                        <a:spcAft>
                          <a:spcPts val="0"/>
                        </a:spcAft>
                        <a:buClr>
                          <a:schemeClr val="dk1"/>
                        </a:buClr>
                        <a:buSzPts val="800"/>
                        <a:buFont typeface="Calibri"/>
                        <a:buChar char="•"/>
                      </a:pPr>
                      <a:r>
                        <a:rPr lang="en-US" sz="800" u="none" strike="noStrike" cap="none">
                          <a:solidFill>
                            <a:schemeClr val="dk1"/>
                          </a:solidFill>
                        </a:rPr>
                        <a:t>are v</a:t>
                      </a:r>
                      <a:r>
                        <a:rPr lang="en-US" sz="800" u="none" strike="noStrike" cap="none"/>
                        <a:t>etted by the OQI Advisory Committee </a:t>
                      </a:r>
                      <a:endParaRPr lang="en-US"/>
                    </a:p>
                    <a:p>
                      <a:pPr marL="171450" marR="0" lvl="0" indent="-171450" algn="l" rtl="0">
                        <a:lnSpc>
                          <a:spcPct val="100000"/>
                        </a:lnSpc>
                        <a:spcBef>
                          <a:spcPts val="0"/>
                        </a:spcBef>
                        <a:spcAft>
                          <a:spcPts val="0"/>
                        </a:spcAft>
                        <a:buClr>
                          <a:schemeClr val="dk1"/>
                        </a:buClr>
                        <a:buSzPts val="800"/>
                        <a:buFont typeface="Calibri"/>
                        <a:buChar char="•"/>
                      </a:pPr>
                      <a:r>
                        <a:rPr lang="en-US" sz="800" u="none" strike="noStrike" cap="none"/>
                        <a:t>abide to OQIs values and openness principles</a:t>
                      </a:r>
                      <a:endParaRPr lang="en-US" dirty="0"/>
                    </a:p>
                  </a:txBody>
                  <a:tcPr marL="91450" marR="91450" marT="45725" marB="45725" anchor="ctr">
                    <a:solidFill>
                      <a:srgbClr val="DDEAF6"/>
                    </a:solidFill>
                  </a:tcPr>
                </a:tc>
                <a:extLst>
                  <a:ext uri="{0D108BD9-81ED-4DB2-BD59-A6C34878D82A}">
                    <a16:rowId xmlns:a16="http://schemas.microsoft.com/office/drawing/2014/main" val="10001"/>
                  </a:ext>
                </a:extLst>
              </a:tr>
              <a:tr h="1434750">
                <a:tc>
                  <a:txBody>
                    <a:bodyPr/>
                    <a:lstStyle/>
                    <a:p>
                      <a:pPr marL="0" marR="0" lvl="0" indent="0" algn="ctr" rtl="0">
                        <a:spcBef>
                          <a:spcPts val="0"/>
                        </a:spcBef>
                        <a:spcAft>
                          <a:spcPts val="0"/>
                        </a:spcAft>
                        <a:buClr>
                          <a:schemeClr val="dk1"/>
                        </a:buClr>
                        <a:buSzPts val="1400"/>
                        <a:buFont typeface="Arial"/>
                        <a:buNone/>
                      </a:pPr>
                      <a:r>
                        <a:rPr lang="en-US" sz="1400" b="1" u="none" strike="noStrike" cap="none"/>
                        <a:t>MEMBER</a:t>
                      </a:r>
                      <a:endParaRPr/>
                    </a:p>
                  </a:txBody>
                  <a:tcPr marL="91450" marR="91450" marT="45725" marB="45725" anchor="ctr">
                    <a:solidFill>
                      <a:srgbClr val="DDEAF6"/>
                    </a:solidFill>
                  </a:tcPr>
                </a:tc>
                <a:tc>
                  <a:txBody>
                    <a:bodyPr/>
                    <a:lstStyle/>
                    <a:p>
                      <a:pPr marL="0" marR="0" lvl="0" indent="0" algn="l" rtl="0">
                        <a:spcBef>
                          <a:spcPts val="0"/>
                        </a:spcBef>
                        <a:spcAft>
                          <a:spcPts val="0"/>
                        </a:spcAft>
                        <a:buClr>
                          <a:schemeClr val="dk1"/>
                        </a:buClr>
                        <a:buSzPts val="1400"/>
                        <a:buFont typeface="Arial"/>
                        <a:buNone/>
                      </a:pPr>
                      <a:r>
                        <a:rPr lang="en-US" sz="1400" b="1" u="none" strike="noStrike" cap="none"/>
                        <a:t>Contribute continuously to at least one of OQI’s 4 A’s</a:t>
                      </a:r>
                      <a:endParaRPr/>
                    </a:p>
                  </a:txBody>
                  <a:tcPr marL="91450" marR="91450" marT="45725" marB="45725" anchor="ctr">
                    <a:solidFill>
                      <a:srgbClr val="DDEAF6"/>
                    </a:solidFill>
                  </a:tcPr>
                </a:tc>
                <a:tc>
                  <a:txBody>
                    <a:bodyPr/>
                    <a:lstStyle/>
                    <a:p>
                      <a:pPr marL="0" marR="0" lvl="0" indent="0" algn="l" rtl="0">
                        <a:lnSpc>
                          <a:spcPct val="100000"/>
                        </a:lnSpc>
                        <a:spcBef>
                          <a:spcPts val="0"/>
                        </a:spcBef>
                        <a:spcAft>
                          <a:spcPts val="0"/>
                        </a:spcAft>
                        <a:buClr>
                          <a:schemeClr val="dk1"/>
                        </a:buClr>
                        <a:buSzPts val="800"/>
                        <a:buFont typeface="Arial"/>
                        <a:buNone/>
                      </a:pPr>
                      <a:r>
                        <a:rPr lang="en-US" sz="800" b="1" u="none" strike="noStrike" cap="none"/>
                        <a:t>OQI members are institutions that benefit from peer recognition for their scientific or in the impact expertise.</a:t>
                      </a:r>
                      <a:endParaRPr lang="en-US"/>
                    </a:p>
                    <a:p>
                      <a:pPr marL="0" marR="0" lvl="0" indent="0" algn="l" rtl="0">
                        <a:lnSpc>
                          <a:spcPct val="100000"/>
                        </a:lnSpc>
                        <a:spcBef>
                          <a:spcPts val="0"/>
                        </a:spcBef>
                        <a:spcAft>
                          <a:spcPts val="0"/>
                        </a:spcAft>
                        <a:buClr>
                          <a:srgbClr val="000000"/>
                        </a:buClr>
                        <a:buSzPts val="800"/>
                        <a:buFont typeface="Arial"/>
                        <a:buNone/>
                      </a:pPr>
                      <a:endParaRPr lang="en-US" sz="800" u="none" strike="noStrike" cap="none"/>
                    </a:p>
                    <a:p>
                      <a:pPr marL="171450" marR="0" lvl="0" indent="-171450" algn="l" rtl="0">
                        <a:lnSpc>
                          <a:spcPct val="100000"/>
                        </a:lnSpc>
                        <a:spcBef>
                          <a:spcPts val="0"/>
                        </a:spcBef>
                        <a:spcAft>
                          <a:spcPts val="0"/>
                        </a:spcAft>
                        <a:buClr>
                          <a:srgbClr val="000000"/>
                        </a:buClr>
                        <a:buSzPts val="800"/>
                        <a:buFont typeface="Calibri"/>
                        <a:buChar char="•"/>
                      </a:pPr>
                      <a:r>
                        <a:rPr lang="en-US" sz="800" u="none" strike="noStrike" cap="none">
                          <a:solidFill>
                            <a:schemeClr val="dk1"/>
                          </a:solidFill>
                        </a:rPr>
                        <a:t>have disclosed their governance structure </a:t>
                      </a:r>
                      <a:endParaRPr lang="en-US"/>
                    </a:p>
                    <a:p>
                      <a:pPr marL="171450" marR="0" lvl="0" indent="-171450" algn="l" rtl="0">
                        <a:lnSpc>
                          <a:spcPct val="100000"/>
                        </a:lnSpc>
                        <a:spcBef>
                          <a:spcPts val="0"/>
                        </a:spcBef>
                        <a:spcAft>
                          <a:spcPts val="0"/>
                        </a:spcAft>
                        <a:buClr>
                          <a:srgbClr val="000000"/>
                        </a:buClr>
                        <a:buSzPts val="800"/>
                        <a:buFont typeface="Calibri"/>
                        <a:buChar char="•"/>
                      </a:pPr>
                      <a:r>
                        <a:rPr lang="en-US" sz="800" u="none" strike="noStrike" cap="none">
                          <a:solidFill>
                            <a:schemeClr val="dk1"/>
                          </a:solidFill>
                        </a:rPr>
                        <a:t>commit to actively contribute on at least one of the 4A’s assiduously for at least one year</a:t>
                      </a:r>
                      <a:endParaRPr lang="en-US"/>
                    </a:p>
                    <a:p>
                      <a:pPr marL="171450" marR="0" lvl="0" indent="-171450" algn="l" rtl="0">
                        <a:lnSpc>
                          <a:spcPct val="100000"/>
                        </a:lnSpc>
                        <a:spcBef>
                          <a:spcPts val="0"/>
                        </a:spcBef>
                        <a:spcAft>
                          <a:spcPts val="0"/>
                        </a:spcAft>
                        <a:buClr>
                          <a:srgbClr val="000000"/>
                        </a:buClr>
                        <a:buSzPts val="800"/>
                        <a:buFont typeface="Calibri"/>
                        <a:buChar char="•"/>
                      </a:pPr>
                      <a:r>
                        <a:rPr lang="en-US" sz="800" u="none" strike="noStrike" cap="none">
                          <a:solidFill>
                            <a:schemeClr val="dk1"/>
                          </a:solidFill>
                        </a:rPr>
                        <a:t>have appointed at least one expert from their institution as focal point of contact for OQI and contributor to its working groups</a:t>
                      </a:r>
                      <a:endParaRPr lang="en-US"/>
                    </a:p>
                    <a:p>
                      <a:pPr marL="171450" marR="0" lvl="0" indent="-171450" algn="l" rtl="0">
                        <a:lnSpc>
                          <a:spcPct val="100000"/>
                        </a:lnSpc>
                        <a:spcBef>
                          <a:spcPts val="0"/>
                        </a:spcBef>
                        <a:spcAft>
                          <a:spcPts val="0"/>
                        </a:spcAft>
                        <a:buClr>
                          <a:srgbClr val="000000"/>
                        </a:buClr>
                        <a:buSzPts val="800"/>
                        <a:buFont typeface="Calibri"/>
                        <a:buChar char="•"/>
                      </a:pPr>
                      <a:r>
                        <a:rPr lang="en-US" sz="800" u="none" strike="noStrike" cap="none"/>
                        <a:t>abide to OQIs values</a:t>
                      </a:r>
                      <a:endParaRPr lang="en-US" sz="800" u="none" strike="noStrike" cap="none">
                        <a:solidFill>
                          <a:schemeClr val="dk1"/>
                        </a:solidFill>
                      </a:endParaRPr>
                    </a:p>
                    <a:p>
                      <a:pPr marL="171450" marR="0" lvl="0" indent="-171450" algn="l" rtl="0">
                        <a:lnSpc>
                          <a:spcPct val="100000"/>
                        </a:lnSpc>
                        <a:spcBef>
                          <a:spcPts val="0"/>
                        </a:spcBef>
                        <a:spcAft>
                          <a:spcPts val="0"/>
                        </a:spcAft>
                        <a:buClr>
                          <a:srgbClr val="000000"/>
                        </a:buClr>
                        <a:buSzPts val="800"/>
                        <a:buFont typeface="Calibri"/>
                        <a:buChar char="•"/>
                      </a:pPr>
                      <a:r>
                        <a:rPr lang="en-US" sz="800" u="none" strike="noStrike" cap="none">
                          <a:solidFill>
                            <a:schemeClr val="dk1"/>
                          </a:solidFill>
                        </a:rPr>
                        <a:t>have submitted a complete membership form with supporting documentation and are vetted by the OQI Management Team</a:t>
                      </a:r>
                      <a:endParaRPr lang="en-US"/>
                    </a:p>
                    <a:p>
                      <a:pPr marL="171450" marR="0" lvl="0" indent="-171450" algn="l" rtl="0">
                        <a:lnSpc>
                          <a:spcPct val="100000"/>
                        </a:lnSpc>
                        <a:spcBef>
                          <a:spcPts val="0"/>
                        </a:spcBef>
                        <a:spcAft>
                          <a:spcPts val="0"/>
                        </a:spcAft>
                        <a:buClr>
                          <a:srgbClr val="000000"/>
                        </a:buClr>
                        <a:buSzPts val="800"/>
                        <a:buFont typeface="Calibri"/>
                        <a:buChar char="•"/>
                      </a:pPr>
                      <a:r>
                        <a:rPr lang="en-US" sz="800" u="none" strike="noStrike" cap="none">
                          <a:solidFill>
                            <a:schemeClr val="dk1"/>
                          </a:solidFill>
                        </a:rPr>
                        <a:t>qualify for partner level after having demonstrated their commitment for at least one year</a:t>
                      </a:r>
                      <a:endParaRPr lang="en-US" dirty="0"/>
                    </a:p>
                  </a:txBody>
                  <a:tcPr marL="91450" marR="91450" marT="45725" marB="45725" anchor="ctr">
                    <a:solidFill>
                      <a:srgbClr val="DDEAF6"/>
                    </a:solidFill>
                  </a:tcPr>
                </a:tc>
                <a:extLst>
                  <a:ext uri="{0D108BD9-81ED-4DB2-BD59-A6C34878D82A}">
                    <a16:rowId xmlns:a16="http://schemas.microsoft.com/office/drawing/2014/main" val="10002"/>
                  </a:ext>
                </a:extLst>
              </a:tr>
              <a:tr h="981125">
                <a:tc>
                  <a:txBody>
                    <a:bodyPr/>
                    <a:lstStyle/>
                    <a:p>
                      <a:pPr marL="0" marR="0" lvl="0" indent="0" algn="ctr" rtl="0">
                        <a:spcBef>
                          <a:spcPts val="0"/>
                        </a:spcBef>
                        <a:spcAft>
                          <a:spcPts val="0"/>
                        </a:spcAft>
                        <a:buClr>
                          <a:schemeClr val="dk1"/>
                        </a:buClr>
                        <a:buSzPts val="1400"/>
                        <a:buFont typeface="Arial"/>
                        <a:buNone/>
                      </a:pPr>
                      <a:r>
                        <a:rPr lang="en-US" sz="1400" b="1" u="none" strike="noStrike" cap="none"/>
                        <a:t>FRIEND</a:t>
                      </a:r>
                      <a:endParaRPr/>
                    </a:p>
                  </a:txBody>
                  <a:tcPr marL="91450" marR="91450" marT="45725" marB="45725" anchor="ctr">
                    <a:solidFill>
                      <a:srgbClr val="DDEAF6"/>
                    </a:solidFill>
                  </a:tcPr>
                </a:tc>
                <a:tc>
                  <a:txBody>
                    <a:bodyPr/>
                    <a:lstStyle/>
                    <a:p>
                      <a:pPr marL="0" marR="0" lvl="0" indent="0" algn="l" rtl="0">
                        <a:spcBef>
                          <a:spcPts val="0"/>
                        </a:spcBef>
                        <a:spcAft>
                          <a:spcPts val="0"/>
                        </a:spcAft>
                        <a:buClr>
                          <a:schemeClr val="dk1"/>
                        </a:buClr>
                        <a:buSzPts val="1400"/>
                        <a:buFont typeface="Arial"/>
                        <a:buNone/>
                      </a:pPr>
                      <a:r>
                        <a:rPr lang="en-US" sz="1400" b="1" u="none" strike="noStrike" cap="none"/>
                        <a:t>Stay informed and be potentially solicited for consultations</a:t>
                      </a:r>
                      <a:endParaRPr/>
                    </a:p>
                  </a:txBody>
                  <a:tcPr marL="91450" marR="91450" marT="45725" marB="45725" anchor="ctr">
                    <a:solidFill>
                      <a:srgbClr val="DDEAF6"/>
                    </a:solidFill>
                  </a:tcPr>
                </a:tc>
                <a:tc>
                  <a:txBody>
                    <a:bodyPr/>
                    <a:lstStyle/>
                    <a:p>
                      <a:pPr marL="0" marR="0" lvl="0" indent="0" algn="l" rtl="0">
                        <a:lnSpc>
                          <a:spcPct val="100000"/>
                        </a:lnSpc>
                        <a:spcBef>
                          <a:spcPts val="0"/>
                        </a:spcBef>
                        <a:spcAft>
                          <a:spcPts val="0"/>
                        </a:spcAft>
                        <a:buClr>
                          <a:schemeClr val="dk1"/>
                        </a:buClr>
                        <a:buSzPts val="800"/>
                        <a:buFont typeface="Arial"/>
                        <a:buNone/>
                      </a:pPr>
                      <a:endParaRPr lang="en-US" sz="800" u="none" strike="noStrike" cap="none"/>
                    </a:p>
                    <a:p>
                      <a:pPr marL="0" marR="0" lvl="0" indent="0" algn="l" rtl="0">
                        <a:lnSpc>
                          <a:spcPct val="100000"/>
                        </a:lnSpc>
                        <a:spcBef>
                          <a:spcPts val="300"/>
                        </a:spcBef>
                        <a:spcAft>
                          <a:spcPts val="0"/>
                        </a:spcAft>
                        <a:buClr>
                          <a:schemeClr val="dk1"/>
                        </a:buClr>
                        <a:buSzPts val="800"/>
                        <a:buFont typeface="Arial"/>
                        <a:buNone/>
                      </a:pPr>
                      <a:r>
                        <a:rPr lang="en-US" sz="800" b="1" u="none" strike="noStrike" cap="none"/>
                        <a:t>OQI Friends are individuals </a:t>
                      </a:r>
                      <a:r>
                        <a:rPr lang="en-US" sz="800" u="none" strike="noStrike" cap="none"/>
                        <a:t>(such as experts from the private or public sector, countries, citizens) who are committed to open science, inclusivity and CERN’s values and associate themselves with the OQI. </a:t>
                      </a:r>
                      <a:endParaRPr lang="en-US"/>
                    </a:p>
                    <a:p>
                      <a:pPr marL="0" marR="0" lvl="0" indent="0" algn="l" rtl="0">
                        <a:lnSpc>
                          <a:spcPct val="100000"/>
                        </a:lnSpc>
                        <a:spcBef>
                          <a:spcPts val="300"/>
                        </a:spcBef>
                        <a:spcAft>
                          <a:spcPts val="0"/>
                        </a:spcAft>
                        <a:buClr>
                          <a:schemeClr val="dk1"/>
                        </a:buClr>
                        <a:buSzPts val="800"/>
                        <a:buFont typeface="Arial"/>
                        <a:buNone/>
                      </a:pPr>
                      <a:r>
                        <a:rPr lang="en-US" sz="800" u="none" strike="noStrike" cap="none"/>
                        <a:t>Friends  socialize the OQI in their communities.</a:t>
                      </a:r>
                      <a:endParaRPr lang="en-US" dirty="0"/>
                    </a:p>
                  </a:txBody>
                  <a:tcPr marL="91450" marR="91450" marT="45725" marB="45725">
                    <a:solidFill>
                      <a:srgbClr val="DDEAF6"/>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673657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2063A7EA-7E18-4D14-97CA-1ED9E70BE5D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7" name="Object 6" hidden="1">
                        <a:extLst>
                          <a:ext uri="{FF2B5EF4-FFF2-40B4-BE49-F238E27FC236}">
                            <a16:creationId xmlns:a16="http://schemas.microsoft.com/office/drawing/2014/main" id="{2063A7EA-7E18-4D14-97CA-1ED9E70BE5D6}"/>
                          </a:ext>
                        </a:extLst>
                      </p:cNvPr>
                      <p:cNvPicPr/>
                      <p:nvPr/>
                    </p:nvPicPr>
                    <p:blipFill>
                      <a:blip/>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E030510-42CA-4C8B-8743-84763DC2B267}"/>
              </a:ext>
            </a:extLst>
          </p:cNvPr>
          <p:cNvSpPr>
            <a:spLocks noGrp="1"/>
          </p:cNvSpPr>
          <p:nvPr>
            <p:ph type="title"/>
          </p:nvPr>
        </p:nvSpPr>
        <p:spPr>
          <a:xfrm>
            <a:off x="516859" y="277679"/>
            <a:ext cx="10515600" cy="794142"/>
          </a:xfrm>
        </p:spPr>
        <p:txBody>
          <a:bodyPr vert="horz" lIns="0"/>
          <a:lstStyle/>
          <a:p>
            <a:pPr>
              <a:defRPr/>
            </a:pPr>
            <a:r>
              <a:rPr lang="fr-CH" sz="3000" dirty="0" err="1">
                <a:ea typeface="Open Sans Light"/>
                <a:cs typeface="Open Sans Light"/>
              </a:rPr>
              <a:t>Practical</a:t>
            </a:r>
            <a:r>
              <a:rPr lang="fr-CH" sz="3000" dirty="0">
                <a:ea typeface="Open Sans Light"/>
                <a:cs typeface="Open Sans Light"/>
              </a:rPr>
              <a:t> engagement</a:t>
            </a:r>
            <a:endParaRPr lang="en-US" sz="3000" b="0" dirty="0">
              <a:solidFill>
                <a:srgbClr val="71437A"/>
              </a:solidFill>
              <a:ea typeface="+mn-ea"/>
              <a:cs typeface="+mn-cs"/>
            </a:endParaRPr>
          </a:p>
        </p:txBody>
      </p:sp>
      <p:sp>
        <p:nvSpPr>
          <p:cNvPr id="27" name="TextBox 26">
            <a:extLst>
              <a:ext uri="{FF2B5EF4-FFF2-40B4-BE49-F238E27FC236}">
                <a16:creationId xmlns:a16="http://schemas.microsoft.com/office/drawing/2014/main" id="{0F2088D4-F559-D684-2942-5D4AE763C636}"/>
              </a:ext>
            </a:extLst>
          </p:cNvPr>
          <p:cNvSpPr txBox="1"/>
          <p:nvPr/>
        </p:nvSpPr>
        <p:spPr>
          <a:xfrm>
            <a:off x="7022959" y="2112251"/>
            <a:ext cx="4193911" cy="369332"/>
          </a:xfrm>
          <a:prstGeom prst="rect">
            <a:avLst/>
          </a:prstGeom>
          <a:noFill/>
        </p:spPr>
        <p:txBody>
          <a:bodyPr wrap="square" lIns="91440" tIns="45720" rIns="91440" bIns="45720" anchor="t">
            <a:spAutoFit/>
          </a:bodyPr>
          <a:lstStyle/>
          <a:p>
            <a:pPr marL="0" lvl="1">
              <a:spcAft>
                <a:spcPts val="1200"/>
              </a:spcAft>
            </a:pPr>
            <a:r>
              <a:rPr lang="en-US" b="1" dirty="0">
                <a:solidFill>
                  <a:srgbClr val="1A475E"/>
                </a:solidFill>
                <a:latin typeface="Aptos Display"/>
              </a:rPr>
              <a:t>	How you will co-shape A3</a:t>
            </a:r>
          </a:p>
        </p:txBody>
      </p:sp>
      <p:sp>
        <p:nvSpPr>
          <p:cNvPr id="28" name="Content Placeholder 1">
            <a:extLst>
              <a:ext uri="{FF2B5EF4-FFF2-40B4-BE49-F238E27FC236}">
                <a16:creationId xmlns:a16="http://schemas.microsoft.com/office/drawing/2014/main" id="{895AE82D-E763-312F-734F-B33B0DB9E44F}"/>
              </a:ext>
            </a:extLst>
          </p:cNvPr>
          <p:cNvSpPr txBox="1">
            <a:spLocks/>
          </p:cNvSpPr>
          <p:nvPr/>
        </p:nvSpPr>
        <p:spPr>
          <a:xfrm>
            <a:off x="6811877" y="2967521"/>
            <a:ext cx="5022779" cy="1001229"/>
          </a:xfrm>
          <a:prstGeom prst="rect">
            <a:avLst/>
          </a:prstGeom>
        </p:spPr>
        <p:txBody>
          <a:bodyPr lIns="91440" tIns="45720" rIns="91440" bIns="45720" anchor="t"/>
          <a:lstStyle>
            <a:lvl1pPr marL="228600" indent="-228600" algn="l" rtl="0" eaLnBrk="0" fontAlgn="base" hangingPunct="0">
              <a:lnSpc>
                <a:spcPct val="90000"/>
              </a:lnSpc>
              <a:spcBef>
                <a:spcPts val="10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1400" dirty="0">
                <a:solidFill>
                  <a:schemeClr val="bg1"/>
                </a:solidFill>
                <a:latin typeface="Aptos Display"/>
              </a:rPr>
              <a:t>Build on experienced challenges and opportunities</a:t>
            </a:r>
          </a:p>
          <a:p>
            <a:pPr>
              <a:lnSpc>
                <a:spcPct val="100000"/>
              </a:lnSpc>
              <a:spcBef>
                <a:spcPts val="0"/>
              </a:spcBef>
              <a:spcAft>
                <a:spcPts val="600"/>
              </a:spcAft>
            </a:pPr>
            <a:r>
              <a:rPr lang="en-US" sz="1400" dirty="0">
                <a:solidFill>
                  <a:schemeClr val="bg1"/>
                </a:solidFill>
                <a:latin typeface="Aptos Display"/>
              </a:rPr>
              <a:t>Identify Top 3 priorities for consortium</a:t>
            </a:r>
          </a:p>
          <a:p>
            <a:pPr>
              <a:lnSpc>
                <a:spcPct val="100000"/>
              </a:lnSpc>
              <a:spcBef>
                <a:spcPts val="0"/>
              </a:spcBef>
              <a:spcAft>
                <a:spcPts val="600"/>
              </a:spcAft>
            </a:pPr>
            <a:r>
              <a:rPr lang="en-US" sz="1400" dirty="0">
                <a:solidFill>
                  <a:schemeClr val="bg1"/>
                </a:solidFill>
                <a:latin typeface="Aptos Display"/>
              </a:rPr>
              <a:t>Build opportunities for collaboration to establish new set of best practices</a:t>
            </a:r>
          </a:p>
          <a:p>
            <a:pPr>
              <a:lnSpc>
                <a:spcPct val="100000"/>
              </a:lnSpc>
              <a:spcBef>
                <a:spcPts val="0"/>
              </a:spcBef>
              <a:spcAft>
                <a:spcPts val="600"/>
              </a:spcAft>
            </a:pPr>
            <a:r>
              <a:rPr lang="en-US" sz="1400" dirty="0">
                <a:solidFill>
                  <a:schemeClr val="bg1"/>
                </a:solidFill>
                <a:latin typeface="Aptos Display"/>
              </a:rPr>
              <a:t>Showcase how can QC be leveraged for impact projects</a:t>
            </a:r>
          </a:p>
        </p:txBody>
      </p:sp>
      <p:sp>
        <p:nvSpPr>
          <p:cNvPr id="29" name="Rectangle 28">
            <a:extLst>
              <a:ext uri="{FF2B5EF4-FFF2-40B4-BE49-F238E27FC236}">
                <a16:creationId xmlns:a16="http://schemas.microsoft.com/office/drawing/2014/main" id="{9FB97FA7-326E-75ED-84C1-FC12F0BE0AFF}"/>
              </a:ext>
            </a:extLst>
          </p:cNvPr>
          <p:cNvSpPr/>
          <p:nvPr/>
        </p:nvSpPr>
        <p:spPr>
          <a:xfrm>
            <a:off x="6811877" y="2572346"/>
            <a:ext cx="4793517" cy="2190732"/>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TextBox 29">
            <a:extLst>
              <a:ext uri="{FF2B5EF4-FFF2-40B4-BE49-F238E27FC236}">
                <a16:creationId xmlns:a16="http://schemas.microsoft.com/office/drawing/2014/main" id="{E307FB93-5BE5-852E-0027-B83C61873882}"/>
              </a:ext>
            </a:extLst>
          </p:cNvPr>
          <p:cNvSpPr txBox="1"/>
          <p:nvPr/>
        </p:nvSpPr>
        <p:spPr>
          <a:xfrm>
            <a:off x="7065788" y="2967521"/>
            <a:ext cx="4450886" cy="1400383"/>
          </a:xfrm>
          <a:prstGeom prst="rect">
            <a:avLst/>
          </a:prstGeom>
          <a:noFill/>
        </p:spPr>
        <p:txBody>
          <a:bodyPr wrap="square" lIns="91440" tIns="45720" rIns="91440" bIns="45720" anchor="t">
            <a:spAutoFit/>
          </a:bodyPr>
          <a:lstStyle/>
          <a:p>
            <a:pPr>
              <a:spcAft>
                <a:spcPts val="600"/>
              </a:spcAft>
            </a:pPr>
            <a:r>
              <a:rPr lang="en-US" sz="1400" dirty="0">
                <a:ea typeface="+mn-lt"/>
                <a:cs typeface="+mn-lt"/>
              </a:rPr>
              <a:t>Activate and support opportunities in underserved geographies</a:t>
            </a:r>
          </a:p>
          <a:p>
            <a:pPr>
              <a:spcAft>
                <a:spcPts val="600"/>
              </a:spcAft>
            </a:pPr>
            <a:r>
              <a:rPr lang="en-US" sz="1400" dirty="0">
                <a:ea typeface="+mn-lt"/>
                <a:cs typeface="+mn-lt"/>
              </a:rPr>
              <a:t>Disseminate OQI vetted resources and scale tools</a:t>
            </a:r>
          </a:p>
          <a:p>
            <a:pPr>
              <a:spcAft>
                <a:spcPts val="600"/>
              </a:spcAft>
            </a:pPr>
            <a:r>
              <a:rPr lang="en-US" sz="1400" dirty="0">
                <a:ea typeface="+mn-lt"/>
                <a:cs typeface="+mn-lt"/>
              </a:rPr>
              <a:t>Contribute to existing OQI Educational Consortium tools</a:t>
            </a:r>
          </a:p>
          <a:p>
            <a:pPr>
              <a:spcAft>
                <a:spcPts val="600"/>
              </a:spcAft>
            </a:pPr>
            <a:r>
              <a:rPr lang="en-US" sz="1400" dirty="0">
                <a:ea typeface="+mn-lt"/>
                <a:cs typeface="+mn-lt"/>
              </a:rPr>
              <a:t>Contribute to the co-creation of new tools</a:t>
            </a:r>
          </a:p>
        </p:txBody>
      </p:sp>
      <p:sp>
        <p:nvSpPr>
          <p:cNvPr id="2" name="TextBox 5">
            <a:extLst>
              <a:ext uri="{FF2B5EF4-FFF2-40B4-BE49-F238E27FC236}">
                <a16:creationId xmlns:a16="http://schemas.microsoft.com/office/drawing/2014/main" id="{0B5EBC59-8355-CA85-FA94-3E2EBBCBB032}"/>
              </a:ext>
            </a:extLst>
          </p:cNvPr>
          <p:cNvSpPr txBox="1"/>
          <p:nvPr/>
        </p:nvSpPr>
        <p:spPr>
          <a:xfrm>
            <a:off x="516859" y="1785084"/>
            <a:ext cx="5706141" cy="4001095"/>
          </a:xfrm>
          <a:prstGeom prst="rect">
            <a:avLst/>
          </a:prstGeom>
          <a:noFill/>
        </p:spPr>
        <p:txBody>
          <a:bodyPr wrap="square" lIns="91440" tIns="45720" rIns="91440" bIns="45720" anchor="t">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fontAlgn="ctr">
              <a:spcAft>
                <a:spcPts val="600"/>
              </a:spcAft>
              <a:buFont typeface="Arial" panose="020B0604020202020204" pitchFamily="34" charset="0"/>
              <a:buChar char="•"/>
            </a:pPr>
            <a:r>
              <a:rPr lang="en-US" sz="1600" b="1" dirty="0">
                <a:solidFill>
                  <a:srgbClr val="000000"/>
                </a:solidFill>
                <a:latin typeface="Aptos" panose="020B0004020202020204" pitchFamily="34" charset="0"/>
              </a:rPr>
              <a:t>Become</a:t>
            </a:r>
            <a:r>
              <a:rPr lang="en-US" sz="1600" dirty="0">
                <a:solidFill>
                  <a:srgbClr val="000000"/>
                </a:solidFill>
                <a:latin typeface="Aptos" panose="020B0004020202020204" pitchFamily="34" charset="0"/>
              </a:rPr>
              <a:t> a member of OQI and appoint the primary contact of your institutions</a:t>
            </a:r>
          </a:p>
          <a:p>
            <a:pPr marL="285750" indent="-285750" fontAlgn="ctr">
              <a:spcAft>
                <a:spcPts val="600"/>
              </a:spcAft>
              <a:buFont typeface="Arial" panose="020B0604020202020204" pitchFamily="34" charset="0"/>
              <a:buChar char="•"/>
            </a:pPr>
            <a:r>
              <a:rPr lang="en-US" sz="1600" b="1" dirty="0">
                <a:solidFill>
                  <a:srgbClr val="000000"/>
                </a:solidFill>
                <a:latin typeface="Aptos" panose="020B0004020202020204" pitchFamily="34" charset="0"/>
              </a:rPr>
              <a:t>Register</a:t>
            </a:r>
            <a:r>
              <a:rPr lang="en-US" sz="1600" dirty="0">
                <a:solidFill>
                  <a:srgbClr val="000000"/>
                </a:solidFill>
                <a:latin typeface="Aptos" panose="020B0004020202020204" pitchFamily="34" charset="0"/>
              </a:rPr>
              <a:t> for the Workshop on 5 July </a:t>
            </a:r>
          </a:p>
          <a:p>
            <a:pPr marL="285750" indent="-285750" fontAlgn="ctr">
              <a:spcAft>
                <a:spcPts val="600"/>
              </a:spcAft>
              <a:buFont typeface="Arial" panose="020B0604020202020204" pitchFamily="34" charset="0"/>
              <a:buChar char="•"/>
            </a:pPr>
            <a:r>
              <a:rPr lang="en-US" sz="1600" b="1" dirty="0">
                <a:solidFill>
                  <a:srgbClr val="000000"/>
                </a:solidFill>
                <a:latin typeface="Aptos" panose="020B0004020202020204" pitchFamily="34" charset="0"/>
              </a:rPr>
              <a:t>Send</a:t>
            </a:r>
            <a:r>
              <a:rPr lang="en-US" sz="1600" dirty="0">
                <a:solidFill>
                  <a:srgbClr val="000000"/>
                </a:solidFill>
                <a:latin typeface="Aptos" panose="020B0004020202020204" pitchFamily="34" charset="0"/>
              </a:rPr>
              <a:t> OQI Coordination Team </a:t>
            </a:r>
            <a:r>
              <a:rPr lang="en-US" sz="1600" b="1" dirty="0">
                <a:solidFill>
                  <a:srgbClr val="000000"/>
                </a:solidFill>
                <a:latin typeface="Aptos" panose="020B0004020202020204" pitchFamily="34" charset="0"/>
              </a:rPr>
              <a:t>your flagship resources </a:t>
            </a:r>
            <a:r>
              <a:rPr lang="en-US" sz="1600" dirty="0">
                <a:solidFill>
                  <a:srgbClr val="000000"/>
                </a:solidFill>
                <a:latin typeface="Aptos" panose="020B0004020202020204" pitchFamily="34" charset="0"/>
              </a:rPr>
              <a:t>that are in line with OQI’s mission </a:t>
            </a:r>
            <a:r>
              <a:rPr lang="en-US" sz="1600" dirty="0">
                <a:solidFill>
                  <a:srgbClr val="000000"/>
                </a:solidFill>
                <a:latin typeface="Aptos" panose="020B0004020202020204" pitchFamily="34" charset="0"/>
                <a:sym typeface="Wingdings" panose="05000000000000000000" pitchFamily="2" charset="2"/>
              </a:rPr>
              <a:t>  upon review to be uploaded to OQI’s Educational Repository </a:t>
            </a:r>
            <a:r>
              <a:rPr lang="en-US" sz="1600" dirty="0">
                <a:solidFill>
                  <a:srgbClr val="000000"/>
                </a:solidFill>
                <a:latin typeface="Aptos" panose="020B0004020202020204" pitchFamily="34" charset="0"/>
              </a:rPr>
              <a:t>(Condition to participate in the upcoming workshop) – </a:t>
            </a:r>
            <a:r>
              <a:rPr lang="en-US" sz="1600" dirty="0">
                <a:solidFill>
                  <a:srgbClr val="C00000"/>
                </a:solidFill>
                <a:latin typeface="Aptos" panose="020B0004020202020204" pitchFamily="34" charset="0"/>
              </a:rPr>
              <a:t>until 25 June 2024</a:t>
            </a:r>
            <a:r>
              <a:rPr lang="en-US" sz="1600" dirty="0">
                <a:solidFill>
                  <a:srgbClr val="000000"/>
                </a:solidFill>
                <a:latin typeface="Aptos" panose="020B0004020202020204" pitchFamily="34" charset="0"/>
              </a:rPr>
              <a:t>, EOB</a:t>
            </a:r>
          </a:p>
          <a:p>
            <a:pPr marL="285750" indent="-285750" fontAlgn="ctr">
              <a:spcAft>
                <a:spcPts val="600"/>
              </a:spcAft>
              <a:buFont typeface="Arial" panose="020B0604020202020204" pitchFamily="34" charset="0"/>
              <a:buChar char="•"/>
            </a:pPr>
            <a:r>
              <a:rPr lang="en-US" sz="1600" b="1" dirty="0">
                <a:solidFill>
                  <a:srgbClr val="000000"/>
                </a:solidFill>
                <a:latin typeface="Aptos" panose="020B0004020202020204" pitchFamily="34" charset="0"/>
              </a:rPr>
              <a:t>Share </a:t>
            </a:r>
            <a:r>
              <a:rPr lang="en-US" sz="1600" dirty="0">
                <a:solidFill>
                  <a:srgbClr val="000000"/>
                </a:solidFill>
                <a:latin typeface="Aptos" panose="020B0004020202020204" pitchFamily="34" charset="0"/>
              </a:rPr>
              <a:t>with OQI Team the </a:t>
            </a:r>
            <a:r>
              <a:rPr lang="en-US" sz="1600" b="1" dirty="0">
                <a:solidFill>
                  <a:srgbClr val="000000"/>
                </a:solidFill>
                <a:latin typeface="Aptos" panose="020B0004020202020204" pitchFamily="34" charset="0"/>
              </a:rPr>
              <a:t>top priorities/challenges (3 max) </a:t>
            </a:r>
            <a:r>
              <a:rPr lang="en-US" sz="1600" dirty="0">
                <a:solidFill>
                  <a:srgbClr val="000000"/>
                </a:solidFill>
                <a:latin typeface="Aptos" panose="020B0004020202020204" pitchFamily="34" charset="0"/>
              </a:rPr>
              <a:t>you experience for the OQI’s three focus areas (developing use cases, for SDGs, onboarding participation of quantum underserved geographies) – </a:t>
            </a:r>
            <a:r>
              <a:rPr lang="en-US" sz="1600" dirty="0">
                <a:solidFill>
                  <a:srgbClr val="C00000"/>
                </a:solidFill>
                <a:latin typeface="Aptos" panose="020B0004020202020204" pitchFamily="34" charset="0"/>
              </a:rPr>
              <a:t>until 25 June 2024</a:t>
            </a:r>
            <a:r>
              <a:rPr lang="en-US" sz="1600" dirty="0">
                <a:solidFill>
                  <a:srgbClr val="000000"/>
                </a:solidFill>
                <a:latin typeface="Aptos" panose="020B0004020202020204" pitchFamily="34" charset="0"/>
              </a:rPr>
              <a:t>, EOB</a:t>
            </a:r>
          </a:p>
          <a:p>
            <a:pPr fontAlgn="ctr"/>
            <a:endParaRPr lang="en-US" sz="1400" dirty="0">
              <a:solidFill>
                <a:srgbClr val="000000"/>
              </a:solidFill>
              <a:latin typeface="Aptos Display"/>
            </a:endParaRPr>
          </a:p>
          <a:p>
            <a:pPr fontAlgn="ctr"/>
            <a:r>
              <a:rPr lang="en-US" sz="1400" dirty="0">
                <a:solidFill>
                  <a:srgbClr val="000000"/>
                </a:solidFill>
                <a:latin typeface="Aptos Display"/>
              </a:rPr>
              <a:t> </a:t>
            </a:r>
            <a:endParaRPr lang="en-US" sz="1400" i="0" u="none" strike="noStrike" dirty="0">
              <a:solidFill>
                <a:srgbClr val="000000"/>
              </a:solidFill>
              <a:effectLst/>
              <a:latin typeface="Aptos Display"/>
            </a:endParaRPr>
          </a:p>
          <a:p>
            <a:pPr marL="171450" indent="-171450" fontAlgn="ctr">
              <a:buFont typeface="Courier New" panose="02070309020205020404" pitchFamily="49" charset="0"/>
              <a:buChar char="o"/>
            </a:pPr>
            <a:endParaRPr lang="en-US" sz="1400" b="0" i="0" u="none" strike="noStrike" dirty="0">
              <a:solidFill>
                <a:srgbClr val="000000"/>
              </a:solidFill>
              <a:effectLst/>
              <a:latin typeface="Aptos Display"/>
            </a:endParaRPr>
          </a:p>
        </p:txBody>
      </p:sp>
      <p:sp>
        <p:nvSpPr>
          <p:cNvPr id="3" name="TextBox 2">
            <a:extLst>
              <a:ext uri="{FF2B5EF4-FFF2-40B4-BE49-F238E27FC236}">
                <a16:creationId xmlns:a16="http://schemas.microsoft.com/office/drawing/2014/main" id="{0CA3EBC2-AAB8-B6D3-9A90-B5A578FB44EC}"/>
              </a:ext>
            </a:extLst>
          </p:cNvPr>
          <p:cNvSpPr txBox="1"/>
          <p:nvPr/>
        </p:nvSpPr>
        <p:spPr>
          <a:xfrm>
            <a:off x="952359" y="1407370"/>
            <a:ext cx="4193911" cy="369332"/>
          </a:xfrm>
          <a:prstGeom prst="rect">
            <a:avLst/>
          </a:prstGeom>
          <a:noFill/>
        </p:spPr>
        <p:txBody>
          <a:bodyPr wrap="square" lIns="91440" tIns="45720" rIns="91440" bIns="45720" anchor="t">
            <a:spAutoFit/>
          </a:bodyPr>
          <a:lstStyle/>
          <a:p>
            <a:pPr marL="0" lvl="1">
              <a:spcAft>
                <a:spcPts val="1200"/>
              </a:spcAft>
            </a:pPr>
            <a:r>
              <a:rPr lang="en-US" b="1" dirty="0">
                <a:solidFill>
                  <a:srgbClr val="1A475E"/>
                </a:solidFill>
                <a:latin typeface="Aptos Display"/>
              </a:rPr>
              <a:t>	What is expected next</a:t>
            </a:r>
          </a:p>
        </p:txBody>
      </p:sp>
    </p:spTree>
    <p:extLst>
      <p:ext uri="{BB962C8B-B14F-4D97-AF65-F5344CB8AC3E}">
        <p14:creationId xmlns:p14="http://schemas.microsoft.com/office/powerpoint/2010/main" val="558620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2AC4D-D1D6-67A8-4E77-9939A5FE0B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3CD822-C4AB-5CC3-0561-061EE278B46E}"/>
              </a:ext>
            </a:extLst>
          </p:cNvPr>
          <p:cNvSpPr>
            <a:spLocks noGrp="1"/>
          </p:cNvSpPr>
          <p:nvPr>
            <p:ph type="ctrTitle"/>
          </p:nvPr>
        </p:nvSpPr>
        <p:spPr>
          <a:xfrm>
            <a:off x="5049667" y="3998178"/>
            <a:ext cx="6639128" cy="772001"/>
          </a:xfrm>
        </p:spPr>
        <p:txBody>
          <a:bodyPr/>
          <a:lstStyle/>
          <a:p>
            <a:r>
              <a:rPr lang="en-GB" dirty="0">
                <a:ea typeface="Open Sans Light"/>
                <a:cs typeface="Open Sans Light"/>
              </a:rPr>
              <a:t>5</a:t>
            </a:r>
            <a:br>
              <a:rPr lang="en-GB" dirty="0">
                <a:ea typeface="Open Sans Light"/>
                <a:cs typeface="Open Sans Light"/>
              </a:rPr>
            </a:br>
            <a:r>
              <a:rPr lang="en-GB" dirty="0">
                <a:ea typeface="Open Sans Light"/>
                <a:cs typeface="Open Sans Light"/>
              </a:rPr>
              <a:t>Next Steps</a:t>
            </a:r>
            <a:endParaRPr lang="en-US" dirty="0">
              <a:ea typeface="Open Sans Light"/>
              <a:cs typeface="Open Sans Light"/>
            </a:endParaRPr>
          </a:p>
        </p:txBody>
      </p:sp>
    </p:spTree>
    <p:extLst>
      <p:ext uri="{BB962C8B-B14F-4D97-AF65-F5344CB8AC3E}">
        <p14:creationId xmlns:p14="http://schemas.microsoft.com/office/powerpoint/2010/main" val="1394743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DDE267-43D2-C263-A4D9-99D80D27C8A8}"/>
            </a:ext>
          </a:extLst>
        </p:cNvPr>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ADF5A-37D7-C0E9-CDE0-9F50450CC81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7" name="Object 6" hidden="1">
                        <a:extLst>
                          <a:ext uri="{FF2B5EF4-FFF2-40B4-BE49-F238E27FC236}">
                            <a16:creationId xmlns:a16="http://schemas.microsoft.com/office/drawing/2014/main" id="{B5AADF5A-37D7-C0E9-CDE0-9F50450CC8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E9FB8D9C-D3C3-1971-1459-2F36A26BD73F}"/>
              </a:ext>
            </a:extLst>
          </p:cNvPr>
          <p:cNvSpPr>
            <a:spLocks noGrp="1"/>
          </p:cNvSpPr>
          <p:nvPr>
            <p:ph type="title"/>
          </p:nvPr>
        </p:nvSpPr>
        <p:spPr>
          <a:xfrm>
            <a:off x="574158" y="311935"/>
            <a:ext cx="10996268" cy="617509"/>
          </a:xfrm>
        </p:spPr>
        <p:txBody>
          <a:bodyPr vert="horz" lIns="91440" tIns="45720" rIns="91440" bIns="45720" anchor="t"/>
          <a:lstStyle/>
          <a:p>
            <a:r>
              <a:rPr lang="en-US" sz="2800" dirty="0">
                <a:latin typeface="Aptos Display"/>
                <a:ea typeface="Open Sans Light"/>
                <a:cs typeface="Open Sans Light"/>
              </a:rPr>
              <a:t>Next Meetings</a:t>
            </a:r>
            <a:endParaRPr lang="en-US" sz="2800" b="1" dirty="0">
              <a:latin typeface="Aptos Display" panose="020B0004020202020204" pitchFamily="34" charset="0"/>
              <a:ea typeface="Open Sans Light"/>
              <a:cs typeface="Open Sans Light"/>
            </a:endParaRPr>
          </a:p>
        </p:txBody>
      </p:sp>
      <p:sp>
        <p:nvSpPr>
          <p:cNvPr id="5" name="TextBox 4">
            <a:extLst>
              <a:ext uri="{FF2B5EF4-FFF2-40B4-BE49-F238E27FC236}">
                <a16:creationId xmlns:a16="http://schemas.microsoft.com/office/drawing/2014/main" id="{EF79985C-5866-F019-7223-4425B0454B24}"/>
              </a:ext>
            </a:extLst>
          </p:cNvPr>
          <p:cNvSpPr txBox="1"/>
          <p:nvPr/>
        </p:nvSpPr>
        <p:spPr>
          <a:xfrm>
            <a:off x="3371008" y="2183701"/>
            <a:ext cx="8913436" cy="3477875"/>
          </a:xfrm>
          <a:prstGeom prst="rect">
            <a:avLst/>
          </a:prstGeom>
          <a:noFill/>
        </p:spPr>
        <p:txBody>
          <a:bodyPr wrap="square" lIns="91440" tIns="45720" rIns="91440" bIns="45720" rtlCol="0" anchor="t">
            <a:spAutoFit/>
          </a:bodyPr>
          <a:lstStyle/>
          <a:p>
            <a:r>
              <a:rPr lang="en-US" sz="2000" dirty="0">
                <a:latin typeface="Aptos Display"/>
              </a:rPr>
              <a:t>Workshop #2 (Deep dive on Best practice opportunities) - online</a:t>
            </a:r>
          </a:p>
          <a:p>
            <a:endParaRPr lang="en-US" sz="2000" dirty="0">
              <a:latin typeface="Aptos Display"/>
            </a:endParaRPr>
          </a:p>
          <a:p>
            <a:r>
              <a:rPr lang="en-US" sz="2000" dirty="0">
                <a:latin typeface="Aptos Display"/>
              </a:rPr>
              <a:t>Workshop #3 (Focus: Best practice opportunities) - online </a:t>
            </a:r>
          </a:p>
          <a:p>
            <a:endParaRPr lang="en-US" sz="2000" dirty="0">
              <a:latin typeface="Aptos Display"/>
            </a:endParaRPr>
          </a:p>
          <a:p>
            <a:r>
              <a:rPr lang="en-US" sz="2000" dirty="0">
                <a:latin typeface="Aptos Display"/>
              </a:rPr>
              <a:t>Workshop #4 at GESDA Summit (Focus: Scaling efforts, input from Hackathon Winners) - hybrid</a:t>
            </a:r>
          </a:p>
          <a:p>
            <a:pPr lvl="1"/>
            <a:endParaRPr lang="en-US" sz="2000" dirty="0">
              <a:latin typeface="Aptos Display"/>
            </a:endParaRPr>
          </a:p>
          <a:p>
            <a:pPr lvl="1"/>
            <a:endParaRPr lang="en-US" sz="2000" dirty="0">
              <a:latin typeface="Aptos Display"/>
            </a:endParaRPr>
          </a:p>
          <a:p>
            <a:endParaRPr lang="en-US" sz="2000" dirty="0">
              <a:latin typeface="Aptos Display"/>
            </a:endParaRPr>
          </a:p>
          <a:p>
            <a:pPr marL="457200" indent="-457200">
              <a:buFont typeface="Calibri Light" panose="020F0302020204030204"/>
              <a:buAutoNum type="arabicPeriod"/>
            </a:pPr>
            <a:endParaRPr lang="en-US" sz="2000" dirty="0">
              <a:latin typeface="Aptos Display" panose="020B0004020202020204" pitchFamily="34" charset="0"/>
            </a:endParaRPr>
          </a:p>
          <a:p>
            <a:endParaRPr lang="en-US" sz="2000" dirty="0">
              <a:latin typeface="Aptos Display" panose="020B0004020202020204" pitchFamily="34" charset="0"/>
            </a:endParaRPr>
          </a:p>
        </p:txBody>
      </p:sp>
      <p:sp>
        <p:nvSpPr>
          <p:cNvPr id="2" name="TextBox 1">
            <a:extLst>
              <a:ext uri="{FF2B5EF4-FFF2-40B4-BE49-F238E27FC236}">
                <a16:creationId xmlns:a16="http://schemas.microsoft.com/office/drawing/2014/main" id="{C221C4D0-A581-4DF2-6BD3-6527908DB0A4}"/>
              </a:ext>
            </a:extLst>
          </p:cNvPr>
          <p:cNvSpPr txBox="1"/>
          <p:nvPr/>
        </p:nvSpPr>
        <p:spPr>
          <a:xfrm>
            <a:off x="1105787" y="2812418"/>
            <a:ext cx="2113776" cy="338554"/>
          </a:xfrm>
          <a:prstGeom prst="rect">
            <a:avLst/>
          </a:prstGeom>
          <a:noFill/>
        </p:spPr>
        <p:txBody>
          <a:bodyPr wrap="square" rtlCol="0">
            <a:spAutoFit/>
          </a:bodyPr>
          <a:lstStyle/>
          <a:p>
            <a:pPr algn="r"/>
            <a:r>
              <a:rPr lang="en-US" sz="1600" b="1" dirty="0">
                <a:solidFill>
                  <a:srgbClr val="71437A"/>
                </a:solidFill>
                <a:latin typeface="Aptos Display" panose="020B0004020202020204" pitchFamily="34" charset="0"/>
              </a:rPr>
              <a:t>17 September 2024</a:t>
            </a:r>
            <a:endParaRPr lang="en-CH" sz="2000" b="1" dirty="0">
              <a:solidFill>
                <a:srgbClr val="71437A"/>
              </a:solidFill>
              <a:latin typeface="Aptos Display" panose="020B0004020202020204" pitchFamily="34" charset="0"/>
            </a:endParaRPr>
          </a:p>
        </p:txBody>
      </p:sp>
      <p:sp>
        <p:nvSpPr>
          <p:cNvPr id="3" name="TextBox 2">
            <a:extLst>
              <a:ext uri="{FF2B5EF4-FFF2-40B4-BE49-F238E27FC236}">
                <a16:creationId xmlns:a16="http://schemas.microsoft.com/office/drawing/2014/main" id="{C8333DF3-DE4B-3C86-ABC8-45DEF7622200}"/>
              </a:ext>
            </a:extLst>
          </p:cNvPr>
          <p:cNvSpPr txBox="1"/>
          <p:nvPr/>
        </p:nvSpPr>
        <p:spPr>
          <a:xfrm>
            <a:off x="1297172" y="3474973"/>
            <a:ext cx="1922390" cy="338554"/>
          </a:xfrm>
          <a:prstGeom prst="rect">
            <a:avLst/>
          </a:prstGeom>
          <a:noFill/>
        </p:spPr>
        <p:txBody>
          <a:bodyPr wrap="square" rtlCol="0">
            <a:spAutoFit/>
          </a:bodyPr>
          <a:lstStyle/>
          <a:p>
            <a:pPr algn="r"/>
            <a:r>
              <a:rPr lang="en-US" sz="1600" b="1" dirty="0">
                <a:solidFill>
                  <a:srgbClr val="71437A"/>
                </a:solidFill>
                <a:latin typeface="Aptos Display" panose="020B0004020202020204" pitchFamily="34" charset="0"/>
              </a:rPr>
              <a:t>09-11 October 2024</a:t>
            </a:r>
            <a:endParaRPr lang="en-CH" sz="2000" b="1" dirty="0">
              <a:solidFill>
                <a:srgbClr val="71437A"/>
              </a:solidFill>
              <a:latin typeface="Aptos Display" panose="020B0004020202020204" pitchFamily="34" charset="0"/>
            </a:endParaRPr>
          </a:p>
        </p:txBody>
      </p:sp>
      <p:sp>
        <p:nvSpPr>
          <p:cNvPr id="6" name="TextBox 5">
            <a:extLst>
              <a:ext uri="{FF2B5EF4-FFF2-40B4-BE49-F238E27FC236}">
                <a16:creationId xmlns:a16="http://schemas.microsoft.com/office/drawing/2014/main" id="{532AF694-2201-DF52-03BF-5500329106DF}"/>
              </a:ext>
            </a:extLst>
          </p:cNvPr>
          <p:cNvSpPr txBox="1"/>
          <p:nvPr/>
        </p:nvSpPr>
        <p:spPr>
          <a:xfrm>
            <a:off x="1120258" y="2196401"/>
            <a:ext cx="2113776" cy="338554"/>
          </a:xfrm>
          <a:prstGeom prst="rect">
            <a:avLst/>
          </a:prstGeom>
          <a:noFill/>
        </p:spPr>
        <p:txBody>
          <a:bodyPr wrap="square" rtlCol="0">
            <a:spAutoFit/>
          </a:bodyPr>
          <a:lstStyle/>
          <a:p>
            <a:pPr algn="r"/>
            <a:r>
              <a:rPr lang="en-US" sz="1600" b="1" dirty="0">
                <a:solidFill>
                  <a:srgbClr val="71437A"/>
                </a:solidFill>
                <a:latin typeface="Aptos Display" panose="020B0004020202020204" pitchFamily="34" charset="0"/>
              </a:rPr>
              <a:t>5 July 2024</a:t>
            </a:r>
            <a:endParaRPr lang="en-CH" sz="2000" b="1" dirty="0">
              <a:solidFill>
                <a:srgbClr val="71437A"/>
              </a:solidFill>
              <a:latin typeface="Aptos Display" panose="020B0004020202020204" pitchFamily="34" charset="0"/>
            </a:endParaRPr>
          </a:p>
        </p:txBody>
      </p:sp>
    </p:spTree>
    <p:extLst>
      <p:ext uri="{BB962C8B-B14F-4D97-AF65-F5344CB8AC3E}">
        <p14:creationId xmlns:p14="http://schemas.microsoft.com/office/powerpoint/2010/main" val="2228909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2063A7EA-7E18-4D14-97CA-1ED9E70BE5D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7" name="Object 6" hidden="1">
                        <a:extLst>
                          <a:ext uri="{FF2B5EF4-FFF2-40B4-BE49-F238E27FC236}">
                            <a16:creationId xmlns:a16="http://schemas.microsoft.com/office/drawing/2014/main" id="{2063A7EA-7E18-4D14-97CA-1ED9E70BE5D6}"/>
                          </a:ext>
                        </a:extLst>
                      </p:cNvPr>
                      <p:cNvPicPr/>
                      <p:nvPr/>
                    </p:nvPicPr>
                    <p:blipFill>
                      <a:blip/>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E030510-42CA-4C8B-8743-84763DC2B267}"/>
              </a:ext>
            </a:extLst>
          </p:cNvPr>
          <p:cNvSpPr>
            <a:spLocks noGrp="1"/>
          </p:cNvSpPr>
          <p:nvPr>
            <p:ph type="title"/>
          </p:nvPr>
        </p:nvSpPr>
        <p:spPr>
          <a:xfrm>
            <a:off x="576357" y="227412"/>
            <a:ext cx="10515600" cy="794142"/>
          </a:xfrm>
        </p:spPr>
        <p:txBody>
          <a:bodyPr vert="horz" lIns="0"/>
          <a:lstStyle/>
          <a:p>
            <a:pPr>
              <a:defRPr/>
            </a:pPr>
            <a:r>
              <a:rPr lang="fr-CH" sz="3000">
                <a:ea typeface="Open Sans Light"/>
                <a:cs typeface="Open Sans Light"/>
              </a:rPr>
              <a:t>Agenda</a:t>
            </a:r>
            <a:endParaRPr lang="en-US" sz="3000" b="0">
              <a:solidFill>
                <a:srgbClr val="71437A"/>
              </a:solidFill>
              <a:ea typeface="+mn-ea"/>
              <a:cs typeface="+mn-cs"/>
            </a:endParaRPr>
          </a:p>
        </p:txBody>
      </p:sp>
      <p:sp>
        <p:nvSpPr>
          <p:cNvPr id="20" name="Rectangle 46">
            <a:extLst>
              <a:ext uri="{FF2B5EF4-FFF2-40B4-BE49-F238E27FC236}">
                <a16:creationId xmlns:a16="http://schemas.microsoft.com/office/drawing/2014/main" id="{12688BD8-E863-F1BF-AC7A-8B34ECA1CF51}"/>
              </a:ext>
            </a:extLst>
          </p:cNvPr>
          <p:cNvSpPr>
            <a:spLocks noChangeArrowheads="1"/>
          </p:cNvSpPr>
          <p:nvPr/>
        </p:nvSpPr>
        <p:spPr bwMode="gray">
          <a:xfrm>
            <a:off x="1485799" y="1556728"/>
            <a:ext cx="499908" cy="452426"/>
          </a:xfrm>
          <a:prstGeom prst="rect">
            <a:avLst/>
          </a:prstGeom>
          <a:solidFill>
            <a:schemeClr val="bg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lIns="36000" tIns="36000" rIns="36000" bIns="36000" anchor="ct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pPr algn="ctr" eaLnBrk="1" hangingPunct="1">
              <a:lnSpc>
                <a:spcPct val="106000"/>
              </a:lnSpc>
              <a:buFont typeface="Wingdings 2" panose="05020102010507070707" pitchFamily="18" charset="2"/>
              <a:buNone/>
            </a:pPr>
            <a:r>
              <a:rPr lang="en-US" altLang="en-US" sz="2400" b="1">
                <a:solidFill>
                  <a:srgbClr val="015D74"/>
                </a:solidFill>
                <a:latin typeface="Aptos Display" panose="020B0004020202020204" pitchFamily="34" charset="0"/>
              </a:rPr>
              <a:t>1.</a:t>
            </a:r>
          </a:p>
        </p:txBody>
      </p:sp>
      <p:sp>
        <p:nvSpPr>
          <p:cNvPr id="21" name="Rectangle 46">
            <a:extLst>
              <a:ext uri="{FF2B5EF4-FFF2-40B4-BE49-F238E27FC236}">
                <a16:creationId xmlns:a16="http://schemas.microsoft.com/office/drawing/2014/main" id="{9FC69A9D-042C-8B42-2782-FF329B5C2721}"/>
              </a:ext>
            </a:extLst>
          </p:cNvPr>
          <p:cNvSpPr>
            <a:spLocks noChangeArrowheads="1"/>
          </p:cNvSpPr>
          <p:nvPr/>
        </p:nvSpPr>
        <p:spPr bwMode="gray">
          <a:xfrm>
            <a:off x="1485799" y="2219687"/>
            <a:ext cx="499908" cy="452426"/>
          </a:xfrm>
          <a:prstGeom prst="rect">
            <a:avLst/>
          </a:prstGeom>
          <a:solidFill>
            <a:schemeClr val="bg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lIns="36000" tIns="36000" rIns="36000" bIns="36000" anchor="ct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pPr algn="ctr" eaLnBrk="1" hangingPunct="1">
              <a:lnSpc>
                <a:spcPct val="106000"/>
              </a:lnSpc>
              <a:buFont typeface="Wingdings 2" panose="05020102010507070707" pitchFamily="18" charset="2"/>
              <a:buNone/>
            </a:pPr>
            <a:r>
              <a:rPr lang="en-US" altLang="en-US" sz="2400" b="1">
                <a:solidFill>
                  <a:srgbClr val="015D74"/>
                </a:solidFill>
                <a:latin typeface="Aptos Display" panose="020B0004020202020204" pitchFamily="34" charset="0"/>
              </a:rPr>
              <a:t>2. </a:t>
            </a:r>
          </a:p>
        </p:txBody>
      </p:sp>
      <p:sp>
        <p:nvSpPr>
          <p:cNvPr id="22" name="Rectangle 46">
            <a:extLst>
              <a:ext uri="{FF2B5EF4-FFF2-40B4-BE49-F238E27FC236}">
                <a16:creationId xmlns:a16="http://schemas.microsoft.com/office/drawing/2014/main" id="{BBFE3049-5A69-4F4A-D50A-EB825DEB03B7}"/>
              </a:ext>
            </a:extLst>
          </p:cNvPr>
          <p:cNvSpPr>
            <a:spLocks noChangeArrowheads="1"/>
          </p:cNvSpPr>
          <p:nvPr/>
        </p:nvSpPr>
        <p:spPr bwMode="gray">
          <a:xfrm>
            <a:off x="1485799" y="2959359"/>
            <a:ext cx="499908" cy="452426"/>
          </a:xfrm>
          <a:prstGeom prst="rect">
            <a:avLst/>
          </a:prstGeom>
          <a:solidFill>
            <a:schemeClr val="bg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lIns="36000" tIns="36000" rIns="36000" bIns="36000" anchor="ct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pPr algn="ctr" eaLnBrk="1" hangingPunct="1">
              <a:lnSpc>
                <a:spcPct val="106000"/>
              </a:lnSpc>
              <a:buFont typeface="Wingdings 2" panose="05020102010507070707" pitchFamily="18" charset="2"/>
              <a:buNone/>
            </a:pPr>
            <a:r>
              <a:rPr lang="en-US" altLang="en-US" sz="2400" b="1">
                <a:solidFill>
                  <a:srgbClr val="015D74"/>
                </a:solidFill>
                <a:latin typeface="Aptos Display" panose="020B0004020202020204" pitchFamily="34" charset="0"/>
              </a:rPr>
              <a:t>3.</a:t>
            </a:r>
          </a:p>
        </p:txBody>
      </p:sp>
      <p:sp>
        <p:nvSpPr>
          <p:cNvPr id="23" name="Rectangle 46">
            <a:extLst>
              <a:ext uri="{FF2B5EF4-FFF2-40B4-BE49-F238E27FC236}">
                <a16:creationId xmlns:a16="http://schemas.microsoft.com/office/drawing/2014/main" id="{3E3E54C8-CA91-BE9E-B2DE-909FC92DC3C1}"/>
              </a:ext>
            </a:extLst>
          </p:cNvPr>
          <p:cNvSpPr>
            <a:spLocks noChangeArrowheads="1"/>
          </p:cNvSpPr>
          <p:nvPr/>
        </p:nvSpPr>
        <p:spPr bwMode="gray">
          <a:xfrm>
            <a:off x="1485799" y="3692903"/>
            <a:ext cx="499908" cy="452426"/>
          </a:xfrm>
          <a:prstGeom prst="rect">
            <a:avLst/>
          </a:prstGeom>
          <a:solidFill>
            <a:schemeClr val="bg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lIns="36000" tIns="36000" rIns="36000" bIns="36000" anchor="ct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pPr algn="ctr" eaLnBrk="1" hangingPunct="1">
              <a:lnSpc>
                <a:spcPct val="106000"/>
              </a:lnSpc>
              <a:buFont typeface="Wingdings 2" panose="05020102010507070707" pitchFamily="18" charset="2"/>
              <a:buNone/>
            </a:pPr>
            <a:r>
              <a:rPr lang="en-US" altLang="en-US" sz="2400" b="1">
                <a:solidFill>
                  <a:srgbClr val="015D74"/>
                </a:solidFill>
                <a:latin typeface="Aptos Display" panose="020B0004020202020204" pitchFamily="34" charset="0"/>
              </a:rPr>
              <a:t>4.</a:t>
            </a:r>
          </a:p>
        </p:txBody>
      </p:sp>
      <p:sp>
        <p:nvSpPr>
          <p:cNvPr id="24" name="Rectangle 48">
            <a:extLst>
              <a:ext uri="{FF2B5EF4-FFF2-40B4-BE49-F238E27FC236}">
                <a16:creationId xmlns:a16="http://schemas.microsoft.com/office/drawing/2014/main" id="{8CE77446-70AC-1846-8D55-69583F615EEE}"/>
              </a:ext>
            </a:extLst>
          </p:cNvPr>
          <p:cNvSpPr>
            <a:spLocks noChangeArrowheads="1"/>
          </p:cNvSpPr>
          <p:nvPr/>
        </p:nvSpPr>
        <p:spPr bwMode="auto">
          <a:xfrm>
            <a:off x="2013329" y="1582886"/>
            <a:ext cx="87353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2000" b="1" dirty="0">
                <a:highlight>
                  <a:srgbClr val="FFFFFF"/>
                </a:highlight>
                <a:latin typeface="Aptos Display"/>
                <a:ea typeface="Open Sans"/>
                <a:cs typeface="Open Sans"/>
              </a:rPr>
              <a:t>Overview of OQI's Advancing Capacity Building Pillar and Objectives for Today </a:t>
            </a:r>
            <a:endParaRPr lang="en-GB" sz="2000" dirty="0">
              <a:highlight>
                <a:srgbClr val="FFFFFF"/>
              </a:highlight>
              <a:latin typeface="Aptos Display"/>
              <a:ea typeface="Open Sans"/>
              <a:cs typeface="Open Sans"/>
            </a:endParaRPr>
          </a:p>
        </p:txBody>
      </p:sp>
      <p:sp>
        <p:nvSpPr>
          <p:cNvPr id="2" name="Rectangle 48">
            <a:extLst>
              <a:ext uri="{FF2B5EF4-FFF2-40B4-BE49-F238E27FC236}">
                <a16:creationId xmlns:a16="http://schemas.microsoft.com/office/drawing/2014/main" id="{5DA3A194-2D8F-0222-CEEF-9B58A8AF6911}"/>
              </a:ext>
            </a:extLst>
          </p:cNvPr>
          <p:cNvSpPr>
            <a:spLocks noChangeArrowheads="1"/>
          </p:cNvSpPr>
          <p:nvPr/>
        </p:nvSpPr>
        <p:spPr bwMode="auto">
          <a:xfrm>
            <a:off x="2013329" y="3744473"/>
            <a:ext cx="97242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GB" sz="2000" b="1" dirty="0">
                <a:latin typeface="Aptos Display"/>
                <a:ea typeface="Open Sans"/>
                <a:cs typeface="Open Sans"/>
              </a:rPr>
              <a:t>Practical engagement with OQI </a:t>
            </a:r>
          </a:p>
        </p:txBody>
      </p:sp>
      <p:sp>
        <p:nvSpPr>
          <p:cNvPr id="6" name="Rectangle 48">
            <a:extLst>
              <a:ext uri="{FF2B5EF4-FFF2-40B4-BE49-F238E27FC236}">
                <a16:creationId xmlns:a16="http://schemas.microsoft.com/office/drawing/2014/main" id="{551FC97E-366C-2C4B-F4E3-14E61F11FE95}"/>
              </a:ext>
            </a:extLst>
          </p:cNvPr>
          <p:cNvSpPr>
            <a:spLocks noChangeArrowheads="1"/>
          </p:cNvSpPr>
          <p:nvPr/>
        </p:nvSpPr>
        <p:spPr bwMode="auto">
          <a:xfrm>
            <a:off x="2013329" y="4504769"/>
            <a:ext cx="97242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GB" sz="2000" b="1" dirty="0">
                <a:latin typeface="Aptos Display"/>
                <a:ea typeface="Open Sans"/>
                <a:cs typeface="Open Sans"/>
              </a:rPr>
              <a:t>Next Steps </a:t>
            </a:r>
            <a:endParaRPr lang="en-US" sz="2000" dirty="0">
              <a:latin typeface="Aptos Display"/>
            </a:endParaRPr>
          </a:p>
        </p:txBody>
      </p:sp>
      <p:sp>
        <p:nvSpPr>
          <p:cNvPr id="9" name="Rectangle 48">
            <a:extLst>
              <a:ext uri="{FF2B5EF4-FFF2-40B4-BE49-F238E27FC236}">
                <a16:creationId xmlns:a16="http://schemas.microsoft.com/office/drawing/2014/main" id="{CAD767FE-E99B-58C8-D37C-8C665093E351}"/>
              </a:ext>
            </a:extLst>
          </p:cNvPr>
          <p:cNvSpPr>
            <a:spLocks noChangeArrowheads="1"/>
          </p:cNvSpPr>
          <p:nvPr/>
        </p:nvSpPr>
        <p:spPr bwMode="auto">
          <a:xfrm>
            <a:off x="2013329" y="2251084"/>
            <a:ext cx="241245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2000" b="1" dirty="0">
                <a:highlight>
                  <a:srgbClr val="FFFFFF"/>
                </a:highlight>
                <a:latin typeface="Aptos Display" panose="020B0004020202020204" pitchFamily="34" charset="0"/>
                <a:ea typeface="Open Sans"/>
                <a:cs typeface="Open Sans"/>
              </a:rPr>
              <a:t>Introduction Round </a:t>
            </a:r>
            <a:endParaRPr lang="en-GB" sz="2000" dirty="0">
              <a:highlight>
                <a:srgbClr val="FFFFFF"/>
              </a:highlight>
              <a:latin typeface="Aptos Display" panose="020B0004020202020204" pitchFamily="34" charset="0"/>
              <a:ea typeface="Open Sans"/>
              <a:cs typeface="Open Sans"/>
            </a:endParaRPr>
          </a:p>
        </p:txBody>
      </p:sp>
      <p:sp>
        <p:nvSpPr>
          <p:cNvPr id="10" name="Rectangle 46">
            <a:extLst>
              <a:ext uri="{FF2B5EF4-FFF2-40B4-BE49-F238E27FC236}">
                <a16:creationId xmlns:a16="http://schemas.microsoft.com/office/drawing/2014/main" id="{719BC549-873B-4BDF-FC4E-E3DDCEE9616E}"/>
              </a:ext>
            </a:extLst>
          </p:cNvPr>
          <p:cNvSpPr>
            <a:spLocks noChangeArrowheads="1"/>
          </p:cNvSpPr>
          <p:nvPr/>
        </p:nvSpPr>
        <p:spPr bwMode="gray">
          <a:xfrm>
            <a:off x="1485799" y="4452453"/>
            <a:ext cx="499908" cy="452426"/>
          </a:xfrm>
          <a:prstGeom prst="rect">
            <a:avLst/>
          </a:prstGeom>
          <a:solidFill>
            <a:schemeClr val="bg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lIns="36000" tIns="36000" rIns="36000" bIns="36000" anchor="ct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pPr algn="ctr" eaLnBrk="1" hangingPunct="1">
              <a:lnSpc>
                <a:spcPct val="106000"/>
              </a:lnSpc>
              <a:buFont typeface="Wingdings 2" panose="05020102010507070707" pitchFamily="18" charset="2"/>
              <a:buNone/>
            </a:pPr>
            <a:r>
              <a:rPr lang="en-US" altLang="en-US" sz="2400" b="1" dirty="0">
                <a:solidFill>
                  <a:srgbClr val="015D74"/>
                </a:solidFill>
                <a:latin typeface="Aptos Display"/>
              </a:rPr>
              <a:t>5.</a:t>
            </a:r>
          </a:p>
        </p:txBody>
      </p:sp>
      <p:sp>
        <p:nvSpPr>
          <p:cNvPr id="12" name="TextBox 11">
            <a:extLst>
              <a:ext uri="{FF2B5EF4-FFF2-40B4-BE49-F238E27FC236}">
                <a16:creationId xmlns:a16="http://schemas.microsoft.com/office/drawing/2014/main" id="{C7C3FC60-3FCF-B9E9-5B30-97B3CCB967EC}"/>
              </a:ext>
            </a:extLst>
          </p:cNvPr>
          <p:cNvSpPr txBox="1"/>
          <p:nvPr/>
        </p:nvSpPr>
        <p:spPr>
          <a:xfrm>
            <a:off x="2013329" y="3027264"/>
            <a:ext cx="6134100" cy="400110"/>
          </a:xfrm>
          <a:prstGeom prst="rect">
            <a:avLst/>
          </a:prstGeom>
          <a:noFill/>
        </p:spPr>
        <p:txBody>
          <a:bodyPr wrap="square" lIns="91440" tIns="45720" rIns="91440" bIns="45720" anchor="t">
            <a:spAutoFit/>
          </a:bodyPr>
          <a:lstStyle/>
          <a:p>
            <a:r>
              <a:rPr lang="en-GB" sz="2000" b="1" dirty="0">
                <a:latin typeface="Aptos Display"/>
                <a:ea typeface="Open Sans"/>
                <a:cs typeface="Open Sans"/>
              </a:rPr>
              <a:t>Consortium Modalities </a:t>
            </a:r>
            <a:endParaRPr lang="en-CH" sz="2000" dirty="0"/>
          </a:p>
        </p:txBody>
      </p:sp>
    </p:spTree>
    <p:extLst>
      <p:ext uri="{BB962C8B-B14F-4D97-AF65-F5344CB8AC3E}">
        <p14:creationId xmlns:p14="http://schemas.microsoft.com/office/powerpoint/2010/main" val="15827120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7959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F5B42FA-50EF-58FF-97DE-592BC3594E38}"/>
              </a:ext>
            </a:extLst>
          </p:cNvPr>
          <p:cNvSpPr>
            <a:spLocks noGrp="1"/>
          </p:cNvSpPr>
          <p:nvPr>
            <p:ph type="sldNum" sz="quarter" idx="11"/>
          </p:nvPr>
        </p:nvSpPr>
        <p:spPr/>
        <p:txBody>
          <a:bodyPr/>
          <a:lstStyle/>
          <a:p>
            <a:pPr>
              <a:defRPr/>
            </a:pPr>
            <a:fld id="{AFD33829-BBAE-4D3B-AC0D-2BC0D716856C}" type="slidenum">
              <a:rPr lang="en-US" smtClean="0"/>
              <a:pPr>
                <a:defRPr/>
              </a:pPr>
              <a:t>21</a:t>
            </a:fld>
            <a:endParaRPr lang="en-US" dirty="0"/>
          </a:p>
        </p:txBody>
      </p:sp>
      <p:sp>
        <p:nvSpPr>
          <p:cNvPr id="4" name="Title 3">
            <a:extLst>
              <a:ext uri="{FF2B5EF4-FFF2-40B4-BE49-F238E27FC236}">
                <a16:creationId xmlns:a16="http://schemas.microsoft.com/office/drawing/2014/main" id="{E255942A-017F-098F-56DD-CBEB8C7A75B0}"/>
              </a:ext>
            </a:extLst>
          </p:cNvPr>
          <p:cNvSpPr>
            <a:spLocks noGrp="1"/>
          </p:cNvSpPr>
          <p:nvPr>
            <p:ph type="title"/>
          </p:nvPr>
        </p:nvSpPr>
        <p:spPr/>
        <p:txBody>
          <a:bodyPr/>
          <a:lstStyle/>
          <a:p>
            <a:r>
              <a:rPr lang="en-GB" dirty="0"/>
              <a:t>Participants/ Members of the Consortium</a:t>
            </a:r>
            <a:endParaRPr lang="en-CH" dirty="0"/>
          </a:p>
        </p:txBody>
      </p:sp>
      <p:graphicFrame>
        <p:nvGraphicFramePr>
          <p:cNvPr id="8" name="Diagram 7">
            <a:extLst>
              <a:ext uri="{FF2B5EF4-FFF2-40B4-BE49-F238E27FC236}">
                <a16:creationId xmlns:a16="http://schemas.microsoft.com/office/drawing/2014/main" id="{B2B3F9CE-DDF1-E30E-651D-968D6A80D258}"/>
              </a:ext>
            </a:extLst>
          </p:cNvPr>
          <p:cNvGraphicFramePr/>
          <p:nvPr>
            <p:extLst>
              <p:ext uri="{D42A27DB-BD31-4B8C-83A1-F6EECF244321}">
                <p14:modId xmlns:p14="http://schemas.microsoft.com/office/powerpoint/2010/main" val="559076572"/>
              </p:ext>
            </p:extLst>
          </p:nvPr>
        </p:nvGraphicFramePr>
        <p:xfrm>
          <a:off x="4539524" y="1422400"/>
          <a:ext cx="6695262" cy="44973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Table 10">
            <a:extLst>
              <a:ext uri="{FF2B5EF4-FFF2-40B4-BE49-F238E27FC236}">
                <a16:creationId xmlns:a16="http://schemas.microsoft.com/office/drawing/2014/main" id="{EA54B7DA-891F-F65C-E6B6-65968CB9F0DA}"/>
              </a:ext>
            </a:extLst>
          </p:cNvPr>
          <p:cNvGraphicFramePr>
            <a:graphicFrameLocks noGrp="1"/>
          </p:cNvGraphicFramePr>
          <p:nvPr>
            <p:extLst>
              <p:ext uri="{D42A27DB-BD31-4B8C-83A1-F6EECF244321}">
                <p14:modId xmlns:p14="http://schemas.microsoft.com/office/powerpoint/2010/main" val="4279644805"/>
              </p:ext>
            </p:extLst>
          </p:nvPr>
        </p:nvGraphicFramePr>
        <p:xfrm>
          <a:off x="1158219" y="7474609"/>
          <a:ext cx="10683637" cy="3245830"/>
        </p:xfrm>
        <a:graphic>
          <a:graphicData uri="http://schemas.openxmlformats.org/drawingml/2006/table">
            <a:tbl>
              <a:tblPr firstRow="1" firstCol="1" bandRow="1">
                <a:noFill/>
                <a:tableStyleId>{5C22544A-7EE6-4342-B048-85BDC9FD1C3A}</a:tableStyleId>
              </a:tblPr>
              <a:tblGrid>
                <a:gridCol w="3143878">
                  <a:extLst>
                    <a:ext uri="{9D8B030D-6E8A-4147-A177-3AD203B41FA5}">
                      <a16:colId xmlns:a16="http://schemas.microsoft.com/office/drawing/2014/main" val="3910957008"/>
                    </a:ext>
                  </a:extLst>
                </a:gridCol>
                <a:gridCol w="2826327">
                  <a:extLst>
                    <a:ext uri="{9D8B030D-6E8A-4147-A177-3AD203B41FA5}">
                      <a16:colId xmlns:a16="http://schemas.microsoft.com/office/drawing/2014/main" val="4026947516"/>
                    </a:ext>
                  </a:extLst>
                </a:gridCol>
                <a:gridCol w="2370282">
                  <a:extLst>
                    <a:ext uri="{9D8B030D-6E8A-4147-A177-3AD203B41FA5}">
                      <a16:colId xmlns:a16="http://schemas.microsoft.com/office/drawing/2014/main" val="524199271"/>
                    </a:ext>
                  </a:extLst>
                </a:gridCol>
                <a:gridCol w="2343150">
                  <a:extLst>
                    <a:ext uri="{9D8B030D-6E8A-4147-A177-3AD203B41FA5}">
                      <a16:colId xmlns:a16="http://schemas.microsoft.com/office/drawing/2014/main" val="1713169960"/>
                    </a:ext>
                  </a:extLst>
                </a:gridCol>
              </a:tblGrid>
              <a:tr h="525740">
                <a:tc>
                  <a:txBody>
                    <a:bodyPr/>
                    <a:lstStyle/>
                    <a:p>
                      <a:pPr algn="ctr"/>
                      <a:r>
                        <a:rPr lang="en-US" sz="1400" b="0" u="none" kern="0" cap="none" spc="60" dirty="0">
                          <a:solidFill>
                            <a:schemeClr val="bg1"/>
                          </a:solidFill>
                          <a:effectLst/>
                          <a:latin typeface="Aptos Display" panose="020B0004020202020204" pitchFamily="34" charset="0"/>
                        </a:rPr>
                        <a:t>Academic Community</a:t>
                      </a:r>
                      <a:endParaRPr lang="en-CH" sz="1400" b="0" u="none" kern="100" cap="none" spc="60" dirty="0">
                        <a:solidFill>
                          <a:schemeClr val="bg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lnL>
                    <a:lnR w="12700" cmpd="sng">
                      <a:noFill/>
                    </a:lnR>
                    <a:lnT w="19050" cap="flat" cmpd="sng" algn="ctr">
                      <a:noFill/>
                      <a:prstDash val="solid"/>
                    </a:lnT>
                    <a:lnB w="38100" cmpd="sng">
                      <a:noFill/>
                    </a:lnB>
                    <a:solidFill>
                      <a:srgbClr val="306B90"/>
                    </a:solidFill>
                  </a:tcPr>
                </a:tc>
                <a:tc>
                  <a:txBody>
                    <a:bodyPr/>
                    <a:lstStyle/>
                    <a:p>
                      <a:pPr algn="ctr"/>
                      <a:r>
                        <a:rPr lang="en-US" sz="1400" b="1" u="none" kern="0" cap="none" spc="60" dirty="0">
                          <a:solidFill>
                            <a:schemeClr val="bg1"/>
                          </a:solidFill>
                          <a:effectLst/>
                          <a:latin typeface="Aptos Display" panose="020B0004020202020204" pitchFamily="34" charset="0"/>
                        </a:rPr>
                        <a:t>Diplomatic Community</a:t>
                      </a:r>
                      <a:endParaRPr lang="en-CH" sz="1400" b="1" u="none" kern="100" cap="none" spc="60" dirty="0">
                        <a:solidFill>
                          <a:schemeClr val="bg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lnL>
                    <a:lnR w="12700" cmpd="sng">
                      <a:noFill/>
                    </a:lnR>
                    <a:lnT w="19050" cap="flat" cmpd="sng" algn="ctr">
                      <a:noFill/>
                      <a:prstDash val="solid"/>
                    </a:lnT>
                    <a:lnB w="38100" cmpd="sng">
                      <a:noFill/>
                    </a:lnB>
                    <a:solidFill>
                      <a:srgbClr val="306B90"/>
                    </a:solidFill>
                  </a:tcPr>
                </a:tc>
                <a:tc>
                  <a:txBody>
                    <a:bodyPr/>
                    <a:lstStyle/>
                    <a:p>
                      <a:pPr algn="ctr"/>
                      <a:r>
                        <a:rPr lang="en-US" sz="1400" b="1" u="none" kern="0" cap="none" spc="60" dirty="0">
                          <a:solidFill>
                            <a:schemeClr val="bg1"/>
                          </a:solidFill>
                          <a:effectLst/>
                          <a:latin typeface="Aptos Display" panose="020B0004020202020204" pitchFamily="34" charset="0"/>
                        </a:rPr>
                        <a:t>Impact Community</a:t>
                      </a:r>
                      <a:endParaRPr lang="en-CH" sz="1400" b="1" u="none" kern="100" cap="none" spc="60" dirty="0">
                        <a:solidFill>
                          <a:schemeClr val="bg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lnL>
                    <a:lnR w="12700" cmpd="sng">
                      <a:noFill/>
                    </a:lnR>
                    <a:lnT w="19050" cap="flat" cmpd="sng" algn="ctr">
                      <a:noFill/>
                      <a:prstDash val="solid"/>
                    </a:lnT>
                    <a:lnB w="38100" cmpd="sng">
                      <a:noFill/>
                    </a:lnB>
                    <a:solidFill>
                      <a:srgbClr val="306B90"/>
                    </a:solidFill>
                  </a:tcPr>
                </a:tc>
                <a:tc>
                  <a:txBody>
                    <a:bodyPr/>
                    <a:lstStyle/>
                    <a:p>
                      <a:pPr algn="ctr"/>
                      <a:r>
                        <a:rPr lang="en-US" sz="1400" b="1" u="none" kern="0" cap="none" spc="60">
                          <a:solidFill>
                            <a:schemeClr val="bg1"/>
                          </a:solidFill>
                          <a:effectLst/>
                          <a:latin typeface="Aptos Display" panose="020B0004020202020204" pitchFamily="34" charset="0"/>
                        </a:rPr>
                        <a:t>Citizen Community</a:t>
                      </a:r>
                      <a:endParaRPr lang="en-CH" sz="1400" b="1" u="none" kern="100" cap="none" spc="60">
                        <a:solidFill>
                          <a:schemeClr val="bg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lnL>
                    <a:lnR w="12700" cmpd="sng">
                      <a:noFill/>
                    </a:lnR>
                    <a:lnT w="19050" cap="flat" cmpd="sng" algn="ctr">
                      <a:noFill/>
                      <a:prstDash val="solid"/>
                    </a:lnT>
                    <a:lnB w="38100" cmpd="sng">
                      <a:noFill/>
                    </a:lnB>
                    <a:solidFill>
                      <a:srgbClr val="306B90"/>
                    </a:solidFill>
                  </a:tcPr>
                </a:tc>
                <a:extLst>
                  <a:ext uri="{0D108BD9-81ED-4DB2-BD59-A6C34878D82A}">
                    <a16:rowId xmlns:a16="http://schemas.microsoft.com/office/drawing/2014/main" val="3385209121"/>
                  </a:ext>
                </a:extLst>
              </a:tr>
              <a:tr h="139302">
                <a:tc>
                  <a:txBody>
                    <a:bodyPr/>
                    <a:lstStyle/>
                    <a:p>
                      <a:r>
                        <a:rPr lang="en-US"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University of Calgary</a:t>
                      </a:r>
                      <a:endParaRPr lang="en-CH"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38100" cmpd="sng">
                      <a:noFill/>
                    </a:lnT>
                    <a:lnB w="12700" cap="flat" cmpd="sng" algn="ctr">
                      <a:noFill/>
                      <a:prstDash val="solid"/>
                    </a:lnB>
                    <a:no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India</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38100" cmpd="sng">
                      <a:noFill/>
                    </a:lnT>
                    <a:lnB w="12700" cap="flat" cmpd="sng" algn="ctr">
                      <a:noFill/>
                      <a:prstDash val="solid"/>
                    </a:lnB>
                    <a:no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Quantum Basel?</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38100" cmpd="sng">
                      <a:noFill/>
                    </a:lnT>
                    <a:lnB w="12700" cap="flat" cmpd="sng" algn="ctr">
                      <a:noFill/>
                      <a:prstDash val="solid"/>
                    </a:lnB>
                    <a:noFill/>
                  </a:tcPr>
                </a:tc>
                <a:tc>
                  <a:txBody>
                    <a:bodyPr/>
                    <a:lstStyle/>
                    <a:p>
                      <a:r>
                        <a:rPr lang="en-US" sz="1400" kern="100" cap="none" spc="0" dirty="0" err="1">
                          <a:solidFill>
                            <a:schemeClr val="tx1"/>
                          </a:solidFill>
                          <a:effectLst/>
                          <a:latin typeface="Aptos Display" panose="020B0004020202020204" pitchFamily="34" charset="0"/>
                          <a:ea typeface="Calibri" panose="020F0502020204030204" pitchFamily="34" charset="0"/>
                          <a:cs typeface="Arial" panose="020B0604020202020204" pitchFamily="34" charset="0"/>
                        </a:rPr>
                        <a:t>Compagnia</a:t>
                      </a:r>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 di San Paulo</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38100" cmpd="sng">
                      <a:noFill/>
                    </a:lnT>
                    <a:lnB w="12700" cap="flat" cmpd="sng" algn="ctr">
                      <a:noFill/>
                      <a:prstDash val="solid"/>
                    </a:lnB>
                    <a:noFill/>
                  </a:tcPr>
                </a:tc>
                <a:extLst>
                  <a:ext uri="{0D108BD9-81ED-4DB2-BD59-A6C34878D82A}">
                    <a16:rowId xmlns:a16="http://schemas.microsoft.com/office/drawing/2014/main" val="2274202829"/>
                  </a:ext>
                </a:extLst>
              </a:tr>
              <a:tr h="157299">
                <a:tc>
                  <a:txBody>
                    <a:bodyPr/>
                    <a:lstStyle/>
                    <a:p>
                      <a:r>
                        <a:rPr lang="en-US"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AIMS</a:t>
                      </a:r>
                      <a:endParaRPr lang="en-CH"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UNESCO</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QAI Ventures</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Unitary Fund</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2261892221"/>
                  </a:ext>
                </a:extLst>
              </a:tr>
              <a:tr h="139302">
                <a:tc>
                  <a:txBody>
                    <a:bodyPr/>
                    <a:lstStyle/>
                    <a:p>
                      <a:r>
                        <a:rPr lang="en-US"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ICTP</a:t>
                      </a:r>
                      <a:endParaRPr lang="en-CH"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Quantum Delta</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r>
                        <a:rPr lang="en-US" sz="1400" kern="100" cap="none" spc="0" dirty="0" err="1">
                          <a:solidFill>
                            <a:schemeClr val="tx1"/>
                          </a:solidFill>
                          <a:effectLst/>
                          <a:latin typeface="Aptos Display" panose="020B0004020202020204" pitchFamily="34" charset="0"/>
                          <a:ea typeface="Calibri" panose="020F0502020204030204" pitchFamily="34" charset="0"/>
                          <a:cs typeface="Arial" panose="020B0604020202020204" pitchFamily="34" charset="0"/>
                        </a:rPr>
                        <a:t>Qbraid</a:t>
                      </a:r>
                      <a:endPar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XPRIZE?</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2774717662"/>
                  </a:ext>
                </a:extLst>
              </a:tr>
              <a:tr h="226365">
                <a:tc>
                  <a:txBody>
                    <a:bodyPr/>
                    <a:lstStyle/>
                    <a:p>
                      <a:r>
                        <a:rPr lang="en-US"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NYUAD</a:t>
                      </a:r>
                      <a:endParaRPr lang="en-CH"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CERN/QTI</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Q-CTRL</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00" cap="none" spc="0" dirty="0" err="1">
                          <a:solidFill>
                            <a:schemeClr val="tx1"/>
                          </a:solidFill>
                          <a:effectLst/>
                          <a:latin typeface="Aptos Display" panose="020B0004020202020204" pitchFamily="34" charset="0"/>
                          <a:ea typeface="Calibri" panose="020F0502020204030204" pitchFamily="34" charset="0"/>
                          <a:cs typeface="Arial" panose="020B0604020202020204" pitchFamily="34" charset="0"/>
                        </a:rPr>
                        <a:t>Qworld</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p>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381857468"/>
                  </a:ext>
                </a:extLst>
              </a:tr>
              <a:tr h="226365">
                <a:tc>
                  <a:txBody>
                    <a:bodyPr/>
                    <a:lstStyle/>
                    <a:p>
                      <a:r>
                        <a:rPr lang="en-US"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KIT?</a:t>
                      </a:r>
                      <a:endParaRPr lang="en-CH"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OECD?</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QURECA</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endParaRPr lang="en-CH" sz="1400" kern="100" cap="none" spc="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4040403041"/>
                  </a:ext>
                </a:extLst>
              </a:tr>
              <a:tr h="226365">
                <a:tc>
                  <a:txBody>
                    <a:bodyPr/>
                    <a:lstStyle/>
                    <a:p>
                      <a:r>
                        <a:rPr lang="en-US"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IEEE Quantum Education?</a:t>
                      </a:r>
                      <a:endParaRPr lang="en-CH"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r>
                        <a:rPr lang="en-US" sz="1400" kern="100" cap="none" spc="0" dirty="0" err="1">
                          <a:solidFill>
                            <a:schemeClr val="tx1"/>
                          </a:solidFill>
                          <a:effectLst/>
                          <a:latin typeface="Aptos Display" panose="020B0004020202020204" pitchFamily="34" charset="0"/>
                          <a:ea typeface="Calibri" panose="020F0502020204030204" pitchFamily="34" charset="0"/>
                          <a:cs typeface="Arial" panose="020B0604020202020204" pitchFamily="34" charset="0"/>
                        </a:rPr>
                        <a:t>QunaSys</a:t>
                      </a:r>
                      <a:r>
                        <a:rPr lang="en-US"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 Inc</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endParaRPr lang="en-CH" sz="1400" kern="100" cap="none" spc="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1153490899"/>
                  </a:ext>
                </a:extLst>
              </a:tr>
              <a:tr h="226365">
                <a:tc>
                  <a:txBody>
                    <a:bodyPr/>
                    <a:lstStyle/>
                    <a:p>
                      <a:r>
                        <a:rPr lang="en-GB"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University of Geneva</a:t>
                      </a:r>
                      <a:endParaRPr lang="en-CH"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R w="12700" cmpd="sng">
                      <a:noFill/>
                      <a:prstDash val="solid"/>
                    </a:lnR>
                    <a:lnT w="12700" cmpd="sng">
                      <a:noFill/>
                      <a:prstDash val="solid"/>
                    </a:lnT>
                    <a:lnB w="12700" cap="flat" cmpd="sng" algn="ctr">
                      <a:noFill/>
                      <a:prstDash val="solid"/>
                    </a:lnB>
                    <a:noFill/>
                  </a:tcPr>
                </a:tc>
                <a:tc>
                  <a:txBody>
                    <a:bodyPr/>
                    <a:lstStyle/>
                    <a:p>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r>
                        <a:rPr lang="en-GB"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rPr>
                        <a:t>IBM</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endParaRPr lang="en-CH" sz="1400" kern="100" cap="none" spc="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2574788581"/>
                  </a:ext>
                </a:extLst>
              </a:tr>
              <a:tr h="226365">
                <a:tc>
                  <a:txBody>
                    <a:bodyPr/>
                    <a:lstStyle/>
                    <a:p>
                      <a:endParaRPr lang="en-CH" sz="1400" b="0" kern="100" cap="none" spc="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endParaRPr lang="en-CH" sz="1400" kern="100" cap="none" spc="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r>
                        <a:rPr lang="en-GB" sz="1400" kern="100" cap="none" spc="0" dirty="0" err="1">
                          <a:solidFill>
                            <a:schemeClr val="tx1"/>
                          </a:solidFill>
                          <a:effectLst/>
                          <a:latin typeface="Aptos Display" panose="020B0004020202020204" pitchFamily="34" charset="0"/>
                          <a:ea typeface="Calibri" panose="020F0502020204030204" pitchFamily="34" charset="0"/>
                          <a:cs typeface="Arial" panose="020B0604020202020204" pitchFamily="34" charset="0"/>
                        </a:rPr>
                        <a:t>Womanium</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944960518"/>
                  </a:ext>
                </a:extLst>
              </a:tr>
              <a:tr h="226365">
                <a:tc>
                  <a:txBody>
                    <a:bodyPr/>
                    <a:lstStyle/>
                    <a:p>
                      <a:endParaRPr lang="en-CH"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R w="12700" cmpd="sng">
                      <a:noFill/>
                      <a:prstDash val="solid"/>
                    </a:lnR>
                    <a:lnT w="12700" cmpd="sng">
                      <a:noFill/>
                      <a:prstDash val="solid"/>
                    </a:lnT>
                    <a:lnB w="12700" cap="flat" cmpd="sng" algn="ctr">
                      <a:noFill/>
                      <a:prstDash val="solid"/>
                    </a:lnB>
                    <a:noFill/>
                  </a:tcPr>
                </a:tc>
                <a:tc>
                  <a:txBody>
                    <a:bodyPr/>
                    <a:lstStyle/>
                    <a:p>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r>
                        <a:rPr lang="en-GB" sz="1400" kern="100" cap="none" spc="0" dirty="0" err="1">
                          <a:solidFill>
                            <a:schemeClr val="tx1"/>
                          </a:solidFill>
                          <a:effectLst/>
                          <a:latin typeface="Aptos Display" panose="020B0004020202020204" pitchFamily="34" charset="0"/>
                          <a:ea typeface="Calibri" panose="020F0502020204030204" pitchFamily="34" charset="0"/>
                          <a:cs typeface="Arial" panose="020B0604020202020204" pitchFamily="34" charset="0"/>
                        </a:rPr>
                        <a:t>SandboxAQ</a:t>
                      </a:r>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tc>
                  <a:txBody>
                    <a:bodyPr/>
                    <a:lstStyle/>
                    <a:p>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2210664898"/>
                  </a:ext>
                </a:extLst>
              </a:tr>
              <a:tr h="226365">
                <a:tc>
                  <a:txBody>
                    <a:bodyPr/>
                    <a:lstStyle/>
                    <a:p>
                      <a:endParaRPr lang="en-CH" sz="1400" b="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endParaRPr lang="en-CH" sz="1400" kern="100" cap="none" spc="0" dirty="0">
                        <a:solidFill>
                          <a:schemeClr val="tx1"/>
                        </a:solidFill>
                        <a:effectLst/>
                        <a:latin typeface="Aptos Display" panose="020B0004020202020204" pitchFamily="34" charset="0"/>
                        <a:ea typeface="Calibri" panose="020F0502020204030204" pitchFamily="34" charset="0"/>
                        <a:cs typeface="Arial" panose="020B0604020202020204" pitchFamily="34" charset="0"/>
                      </a:endParaRPr>
                    </a:p>
                  </a:txBody>
                  <a:tcPr marL="11846" marR="11846" marT="37313" marB="0" anchor="ctr">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661845034"/>
                  </a:ext>
                </a:extLst>
              </a:tr>
            </a:tbl>
          </a:graphicData>
        </a:graphic>
      </p:graphicFrame>
      <p:sp>
        <p:nvSpPr>
          <p:cNvPr id="12" name="Rectangle 11">
            <a:extLst>
              <a:ext uri="{FF2B5EF4-FFF2-40B4-BE49-F238E27FC236}">
                <a16:creationId xmlns:a16="http://schemas.microsoft.com/office/drawing/2014/main" id="{312E2BDD-3740-139B-D0AB-FDE0C62EF6E4}"/>
              </a:ext>
            </a:extLst>
          </p:cNvPr>
          <p:cNvSpPr/>
          <p:nvPr/>
        </p:nvSpPr>
        <p:spPr>
          <a:xfrm>
            <a:off x="7887155" y="304520"/>
            <a:ext cx="1778000" cy="97790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dirty="0"/>
              <a:t>Finalize</a:t>
            </a:r>
            <a:endParaRPr lang="en-CH" dirty="0"/>
          </a:p>
        </p:txBody>
      </p:sp>
      <p:sp>
        <p:nvSpPr>
          <p:cNvPr id="15" name="Content Placeholder 2">
            <a:extLst>
              <a:ext uri="{FF2B5EF4-FFF2-40B4-BE49-F238E27FC236}">
                <a16:creationId xmlns:a16="http://schemas.microsoft.com/office/drawing/2014/main" id="{C7370943-2DE7-C9D2-7608-B559014114E0}"/>
              </a:ext>
            </a:extLst>
          </p:cNvPr>
          <p:cNvSpPr txBox="1">
            <a:spLocks/>
          </p:cNvSpPr>
          <p:nvPr/>
        </p:nvSpPr>
        <p:spPr>
          <a:xfrm>
            <a:off x="739399" y="3103254"/>
            <a:ext cx="3248401" cy="52996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a:cs typeface="Calibri" panose="020F0502020204030204" pitchFamily="34" charset="0"/>
              </a:rPr>
              <a:t>Perspectives of users and providers to be represented in the Consortium</a:t>
            </a:r>
          </a:p>
        </p:txBody>
      </p:sp>
    </p:spTree>
    <p:extLst>
      <p:ext uri="{BB962C8B-B14F-4D97-AF65-F5344CB8AC3E}">
        <p14:creationId xmlns:p14="http://schemas.microsoft.com/office/powerpoint/2010/main" val="3573621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2063A7EA-7E18-4D14-97CA-1ED9E70BE5D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7" name="Object 6" hidden="1">
                        <a:extLst>
                          <a:ext uri="{FF2B5EF4-FFF2-40B4-BE49-F238E27FC236}">
                            <a16:creationId xmlns:a16="http://schemas.microsoft.com/office/drawing/2014/main" id="{2063A7EA-7E18-4D14-97CA-1ED9E70BE5D6}"/>
                          </a:ext>
                        </a:extLst>
                      </p:cNvPr>
                      <p:cNvPicPr/>
                      <p:nvPr/>
                    </p:nvPicPr>
                    <p:blipFill>
                      <a:blip/>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E030510-42CA-4C8B-8743-84763DC2B267}"/>
              </a:ext>
            </a:extLst>
          </p:cNvPr>
          <p:cNvSpPr>
            <a:spLocks noGrp="1"/>
          </p:cNvSpPr>
          <p:nvPr>
            <p:ph type="title"/>
          </p:nvPr>
        </p:nvSpPr>
        <p:spPr>
          <a:xfrm>
            <a:off x="576356" y="324458"/>
            <a:ext cx="10515600" cy="794142"/>
          </a:xfrm>
        </p:spPr>
        <p:txBody>
          <a:bodyPr vert="horz" lIns="0"/>
          <a:lstStyle/>
          <a:p>
            <a:pPr>
              <a:defRPr/>
            </a:pPr>
            <a:r>
              <a:rPr lang="fr-CH" sz="3000">
                <a:ea typeface="Open Sans Light"/>
                <a:cs typeface="Open Sans Light"/>
              </a:rPr>
              <a:t>Our </a:t>
            </a:r>
            <a:r>
              <a:rPr lang="fr-CH" sz="3000" err="1">
                <a:ea typeface="Open Sans Light"/>
                <a:cs typeface="Open Sans Light"/>
              </a:rPr>
              <a:t>Proposal</a:t>
            </a:r>
            <a:r>
              <a:rPr lang="fr-CH" sz="3000">
                <a:ea typeface="Open Sans Light"/>
                <a:cs typeface="Open Sans Light"/>
              </a:rPr>
              <a:t>: The </a:t>
            </a:r>
            <a:r>
              <a:rPr lang="fr-CH" sz="3000" err="1">
                <a:ea typeface="Open Sans Light"/>
                <a:cs typeface="Open Sans Light"/>
              </a:rPr>
              <a:t>Consortium’s</a:t>
            </a:r>
            <a:r>
              <a:rPr lang="fr-CH" sz="3000">
                <a:ea typeface="Open Sans Light"/>
                <a:cs typeface="Open Sans Light"/>
              </a:rPr>
              <a:t> focus and </a:t>
            </a:r>
            <a:r>
              <a:rPr lang="fr-CH" sz="3000" err="1">
                <a:ea typeface="Open Sans Light"/>
                <a:cs typeface="Open Sans Light"/>
              </a:rPr>
              <a:t>its</a:t>
            </a:r>
            <a:r>
              <a:rPr lang="fr-CH" sz="3000">
                <a:ea typeface="Open Sans Light"/>
                <a:cs typeface="Open Sans Light"/>
              </a:rPr>
              <a:t> key </a:t>
            </a:r>
            <a:r>
              <a:rPr lang="fr-CH" sz="3000" err="1">
                <a:ea typeface="Open Sans Light"/>
                <a:cs typeface="Open Sans Light"/>
              </a:rPr>
              <a:t>activities</a:t>
            </a:r>
            <a:endParaRPr lang="en-US" sz="3000" b="0">
              <a:solidFill>
                <a:srgbClr val="71437A"/>
              </a:solidFill>
              <a:ea typeface="+mn-ea"/>
              <a:cs typeface="+mn-cs"/>
            </a:endParaRPr>
          </a:p>
        </p:txBody>
      </p:sp>
      <p:pic>
        <p:nvPicPr>
          <p:cNvPr id="22" name="Picture 21">
            <a:extLst>
              <a:ext uri="{FF2B5EF4-FFF2-40B4-BE49-F238E27FC236}">
                <a16:creationId xmlns:a16="http://schemas.microsoft.com/office/drawing/2014/main" id="{066CDEE8-C9B0-678A-F8F6-F648B0E2FCC6}"/>
              </a:ext>
            </a:extLst>
          </p:cNvPr>
          <p:cNvPicPr>
            <a:picLocks noChangeAspect="1"/>
          </p:cNvPicPr>
          <p:nvPr/>
        </p:nvPicPr>
        <p:blipFill>
          <a:blip r:embed="rId5"/>
          <a:stretch>
            <a:fillRect/>
          </a:stretch>
        </p:blipFill>
        <p:spPr>
          <a:xfrm>
            <a:off x="0" y="1340225"/>
            <a:ext cx="2532226" cy="2088775"/>
          </a:xfrm>
          <a:prstGeom prst="rect">
            <a:avLst/>
          </a:prstGeom>
        </p:spPr>
      </p:pic>
      <p:sp>
        <p:nvSpPr>
          <p:cNvPr id="24" name="TextBox 23">
            <a:extLst>
              <a:ext uri="{FF2B5EF4-FFF2-40B4-BE49-F238E27FC236}">
                <a16:creationId xmlns:a16="http://schemas.microsoft.com/office/drawing/2014/main" id="{8DAE9ABC-8433-9C9A-A558-E52C6E278BD9}"/>
              </a:ext>
            </a:extLst>
          </p:cNvPr>
          <p:cNvSpPr txBox="1"/>
          <p:nvPr/>
        </p:nvSpPr>
        <p:spPr>
          <a:xfrm>
            <a:off x="9273840" y="1748845"/>
            <a:ext cx="2532225" cy="523220"/>
          </a:xfrm>
          <a:prstGeom prst="rect">
            <a:avLst/>
          </a:prstGeom>
          <a:noFill/>
        </p:spPr>
        <p:txBody>
          <a:bodyPr wrap="square">
            <a:spAutoFit/>
          </a:bodyPr>
          <a:lstStyle/>
          <a:p>
            <a:r>
              <a:rPr lang="en-US" sz="1400" b="1">
                <a:solidFill>
                  <a:srgbClr val="7030A0"/>
                </a:solidFill>
                <a:latin typeface="Aptos Display" panose="020B0004020202020204" pitchFamily="34" charset="0"/>
              </a:rPr>
              <a:t>participation of quantum underserved geographies</a:t>
            </a:r>
            <a:endParaRPr lang="en-CH" sz="1400">
              <a:solidFill>
                <a:srgbClr val="7030A0"/>
              </a:solidFill>
            </a:endParaRPr>
          </a:p>
        </p:txBody>
      </p:sp>
      <p:sp>
        <p:nvSpPr>
          <p:cNvPr id="25" name="TextBox 24">
            <a:extLst>
              <a:ext uri="{FF2B5EF4-FFF2-40B4-BE49-F238E27FC236}">
                <a16:creationId xmlns:a16="http://schemas.microsoft.com/office/drawing/2014/main" id="{AE75AA7E-E122-0F47-819A-E7041639757A}"/>
              </a:ext>
            </a:extLst>
          </p:cNvPr>
          <p:cNvSpPr txBox="1"/>
          <p:nvPr/>
        </p:nvSpPr>
        <p:spPr>
          <a:xfrm>
            <a:off x="3494654" y="1759444"/>
            <a:ext cx="2032561" cy="523220"/>
          </a:xfrm>
          <a:prstGeom prst="rect">
            <a:avLst/>
          </a:prstGeom>
          <a:noFill/>
        </p:spPr>
        <p:txBody>
          <a:bodyPr wrap="square">
            <a:spAutoFit/>
          </a:bodyPr>
          <a:lstStyle/>
          <a:p>
            <a:r>
              <a:rPr lang="en-US" sz="1400" b="1">
                <a:latin typeface="Aptos Display" panose="020B0004020202020204" pitchFamily="34" charset="0"/>
              </a:rPr>
              <a:t>developing of </a:t>
            </a:r>
            <a:r>
              <a:rPr lang="en-US" sz="1400" b="1">
                <a:solidFill>
                  <a:srgbClr val="C00000"/>
                </a:solidFill>
                <a:latin typeface="Aptos Display" panose="020B0004020202020204" pitchFamily="34" charset="0"/>
              </a:rPr>
              <a:t>quantum computing use cases</a:t>
            </a:r>
            <a:endParaRPr lang="en-CH" sz="1400">
              <a:solidFill>
                <a:srgbClr val="0C7F9D"/>
              </a:solidFill>
            </a:endParaRPr>
          </a:p>
        </p:txBody>
      </p:sp>
      <p:sp>
        <p:nvSpPr>
          <p:cNvPr id="27" name="TextBox 26">
            <a:extLst>
              <a:ext uri="{FF2B5EF4-FFF2-40B4-BE49-F238E27FC236}">
                <a16:creationId xmlns:a16="http://schemas.microsoft.com/office/drawing/2014/main" id="{10C2187D-08AE-EF72-BA8A-9C7DFACC541B}"/>
              </a:ext>
            </a:extLst>
          </p:cNvPr>
          <p:cNvSpPr txBox="1"/>
          <p:nvPr/>
        </p:nvSpPr>
        <p:spPr>
          <a:xfrm>
            <a:off x="3494654" y="1323827"/>
            <a:ext cx="3679488" cy="307777"/>
          </a:xfrm>
          <a:prstGeom prst="rect">
            <a:avLst/>
          </a:prstGeom>
          <a:noFill/>
        </p:spPr>
        <p:txBody>
          <a:bodyPr wrap="square" lIns="91440" tIns="45720" rIns="91440" bIns="45720" anchor="t">
            <a:spAutoFit/>
          </a:bodyPr>
          <a:lstStyle/>
          <a:p>
            <a:pPr marL="0" lvl="1">
              <a:spcAft>
                <a:spcPts val="1200"/>
              </a:spcAft>
            </a:pPr>
            <a:r>
              <a:rPr lang="en-US" sz="1400" b="1">
                <a:solidFill>
                  <a:srgbClr val="1E405B"/>
                </a:solidFill>
                <a:latin typeface="Aptos Display" panose="020B0004020202020204" pitchFamily="34" charset="0"/>
              </a:rPr>
              <a:t>CAPACITY BUILDING FOCUS AREAS</a:t>
            </a:r>
            <a:endParaRPr lang="en-US" sz="1400" b="1" kern="0">
              <a:solidFill>
                <a:srgbClr val="1E405B"/>
              </a:solidFill>
              <a:latin typeface="Aptos Display"/>
              <a:cs typeface="Times New Roman"/>
            </a:endParaRPr>
          </a:p>
        </p:txBody>
      </p:sp>
      <p:sp>
        <p:nvSpPr>
          <p:cNvPr id="28" name="TextBox 27">
            <a:extLst>
              <a:ext uri="{FF2B5EF4-FFF2-40B4-BE49-F238E27FC236}">
                <a16:creationId xmlns:a16="http://schemas.microsoft.com/office/drawing/2014/main" id="{F4E2D572-DB3B-C95C-3E46-0A7E7C96FEBE}"/>
              </a:ext>
            </a:extLst>
          </p:cNvPr>
          <p:cNvSpPr txBox="1"/>
          <p:nvPr/>
        </p:nvSpPr>
        <p:spPr>
          <a:xfrm>
            <a:off x="6750698" y="1819265"/>
            <a:ext cx="1295400" cy="307777"/>
          </a:xfrm>
          <a:prstGeom prst="rect">
            <a:avLst/>
          </a:prstGeom>
          <a:noFill/>
        </p:spPr>
        <p:txBody>
          <a:bodyPr wrap="square">
            <a:spAutoFit/>
          </a:bodyPr>
          <a:lstStyle/>
          <a:p>
            <a:r>
              <a:rPr lang="en-US" sz="1400" b="1">
                <a:solidFill>
                  <a:srgbClr val="0C7F9D"/>
                </a:solidFill>
                <a:latin typeface="Aptos Display" panose="020B0004020202020204" pitchFamily="34" charset="0"/>
              </a:rPr>
              <a:t>for the SDGs</a:t>
            </a:r>
            <a:endParaRPr lang="en-CH" sz="1400">
              <a:solidFill>
                <a:srgbClr val="0C7F9D"/>
              </a:solidFill>
            </a:endParaRPr>
          </a:p>
        </p:txBody>
      </p:sp>
      <p:cxnSp>
        <p:nvCxnSpPr>
          <p:cNvPr id="30" name="Straight Connector 29">
            <a:extLst>
              <a:ext uri="{FF2B5EF4-FFF2-40B4-BE49-F238E27FC236}">
                <a16:creationId xmlns:a16="http://schemas.microsoft.com/office/drawing/2014/main" id="{BF489470-22EB-23E5-1305-ECB172E5D8A4}"/>
              </a:ext>
            </a:extLst>
          </p:cNvPr>
          <p:cNvCxnSpPr>
            <a:cxnSpLocks/>
          </p:cNvCxnSpPr>
          <p:nvPr/>
        </p:nvCxnSpPr>
        <p:spPr>
          <a:xfrm>
            <a:off x="5971715" y="1748846"/>
            <a:ext cx="0" cy="4251904"/>
          </a:xfrm>
          <a:prstGeom prst="line">
            <a:avLst/>
          </a:prstGeom>
          <a:ln w="19050">
            <a:solidFill>
              <a:srgbClr val="1E405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C4B0D5A-D1FF-3A34-7C46-5857EBDFA35B}"/>
              </a:ext>
            </a:extLst>
          </p:cNvPr>
          <p:cNvCxnSpPr>
            <a:cxnSpLocks/>
          </p:cNvCxnSpPr>
          <p:nvPr/>
        </p:nvCxnSpPr>
        <p:spPr>
          <a:xfrm>
            <a:off x="8913491" y="1748845"/>
            <a:ext cx="0" cy="4251905"/>
          </a:xfrm>
          <a:prstGeom prst="line">
            <a:avLst/>
          </a:prstGeom>
          <a:ln w="19050">
            <a:solidFill>
              <a:srgbClr val="1E405B"/>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50F58438-F976-38CE-EDBD-EC5CA5F6F2F1}"/>
              </a:ext>
            </a:extLst>
          </p:cNvPr>
          <p:cNvSpPr txBox="1"/>
          <p:nvPr/>
        </p:nvSpPr>
        <p:spPr>
          <a:xfrm>
            <a:off x="576356" y="5306743"/>
            <a:ext cx="1896000" cy="523220"/>
          </a:xfrm>
          <a:prstGeom prst="rect">
            <a:avLst/>
          </a:prstGeom>
          <a:noFill/>
        </p:spPr>
        <p:txBody>
          <a:bodyPr wrap="square" lIns="91440" tIns="45720" rIns="91440" bIns="45720" anchor="t">
            <a:spAutoFit/>
          </a:bodyPr>
          <a:lstStyle/>
          <a:p>
            <a:pPr marL="0" lvl="1">
              <a:spcAft>
                <a:spcPts val="1200"/>
              </a:spcAft>
            </a:pPr>
            <a:r>
              <a:rPr lang="en-US" sz="1400" b="1">
                <a:solidFill>
                  <a:srgbClr val="1E405B"/>
                </a:solidFill>
                <a:latin typeface="Aptos Display" panose="020B0004020202020204" pitchFamily="34" charset="0"/>
              </a:rPr>
              <a:t>CURRENT OQI TOOLS/ ACTIVITIES</a:t>
            </a:r>
            <a:endParaRPr lang="en-US" sz="1400" b="1" kern="0">
              <a:solidFill>
                <a:srgbClr val="1E405B"/>
              </a:solidFill>
              <a:latin typeface="Aptos Display"/>
              <a:cs typeface="Times New Roman"/>
            </a:endParaRPr>
          </a:p>
        </p:txBody>
      </p:sp>
      <p:sp>
        <p:nvSpPr>
          <p:cNvPr id="34" name="TextBox 33">
            <a:extLst>
              <a:ext uri="{FF2B5EF4-FFF2-40B4-BE49-F238E27FC236}">
                <a16:creationId xmlns:a16="http://schemas.microsoft.com/office/drawing/2014/main" id="{CC0BE9B9-3739-B089-401A-5B935BE6EEA7}"/>
              </a:ext>
            </a:extLst>
          </p:cNvPr>
          <p:cNvSpPr txBox="1"/>
          <p:nvPr/>
        </p:nvSpPr>
        <p:spPr>
          <a:xfrm>
            <a:off x="2205614" y="2380506"/>
            <a:ext cx="3679487" cy="1461939"/>
          </a:xfrm>
          <a:prstGeom prst="rect">
            <a:avLst/>
          </a:prstGeom>
          <a:noFill/>
        </p:spPr>
        <p:txBody>
          <a:bodyPr wrap="square">
            <a:spAutoFit/>
          </a:bodyPr>
          <a:lstStyle/>
          <a:p>
            <a:pPr marL="1257300" lvl="3" indent="-342900">
              <a:spcAft>
                <a:spcPts val="600"/>
              </a:spcAft>
              <a:buFont typeface="Arial"/>
              <a:buChar char="•"/>
            </a:pPr>
            <a:r>
              <a:rPr lang="en-US" sz="1200" kern="0">
                <a:latin typeface="Aptos "/>
                <a:cs typeface="Times New Roman"/>
              </a:rPr>
              <a:t>what are the educational needs &amp; related resources/tools (i.e. Training on quantum algorithms, training on quantum computing coding, etc. )</a:t>
            </a:r>
          </a:p>
          <a:p>
            <a:pPr marL="1257300" lvl="3" indent="-342900">
              <a:spcAft>
                <a:spcPts val="1200"/>
              </a:spcAft>
              <a:buFont typeface="Arial"/>
              <a:buChar char="•"/>
            </a:pPr>
            <a:r>
              <a:rPr lang="en-US" sz="1200" kern="0">
                <a:latin typeface="Aptos "/>
                <a:cs typeface="Times New Roman"/>
              </a:rPr>
              <a:t>what are the </a:t>
            </a:r>
            <a:r>
              <a:rPr lang="en-US" sz="1200" kern="0">
                <a:solidFill>
                  <a:schemeClr val="bg1"/>
                </a:solidFill>
                <a:highlight>
                  <a:srgbClr val="022572"/>
                </a:highlight>
                <a:latin typeface="Aptos "/>
                <a:cs typeface="Times New Roman"/>
              </a:rPr>
              <a:t>best practices for use case development</a:t>
            </a:r>
            <a:endParaRPr lang="en-CH" sz="1200">
              <a:solidFill>
                <a:schemeClr val="bg1"/>
              </a:solidFill>
              <a:highlight>
                <a:srgbClr val="022572"/>
              </a:highlight>
              <a:latin typeface="Aptos "/>
            </a:endParaRPr>
          </a:p>
        </p:txBody>
      </p:sp>
      <p:sp>
        <p:nvSpPr>
          <p:cNvPr id="35" name="TextBox 34">
            <a:extLst>
              <a:ext uri="{FF2B5EF4-FFF2-40B4-BE49-F238E27FC236}">
                <a16:creationId xmlns:a16="http://schemas.microsoft.com/office/drawing/2014/main" id="{C80AE09B-146A-ED8A-7083-DB026B1FD13D}"/>
              </a:ext>
            </a:extLst>
          </p:cNvPr>
          <p:cNvSpPr txBox="1"/>
          <p:nvPr/>
        </p:nvSpPr>
        <p:spPr>
          <a:xfrm>
            <a:off x="552879" y="5846861"/>
            <a:ext cx="1896000" cy="307777"/>
          </a:xfrm>
          <a:prstGeom prst="rect">
            <a:avLst/>
          </a:prstGeom>
          <a:noFill/>
        </p:spPr>
        <p:txBody>
          <a:bodyPr wrap="square" lIns="91440" tIns="45720" rIns="91440" bIns="45720" anchor="t">
            <a:spAutoFit/>
          </a:bodyPr>
          <a:lstStyle/>
          <a:p>
            <a:pPr marL="0" lvl="1">
              <a:spcAft>
                <a:spcPts val="1200"/>
              </a:spcAft>
            </a:pPr>
            <a:r>
              <a:rPr lang="en-US" sz="1400" b="1">
                <a:solidFill>
                  <a:srgbClr val="1E405B"/>
                </a:solidFill>
                <a:latin typeface="Aptos Display" panose="020B0004020202020204" pitchFamily="34" charset="0"/>
              </a:rPr>
              <a:t>KEY PARTNERS</a:t>
            </a:r>
            <a:endParaRPr lang="en-US" sz="1400" b="1" kern="0">
              <a:solidFill>
                <a:srgbClr val="1E405B"/>
              </a:solidFill>
              <a:latin typeface="Aptos Display"/>
              <a:cs typeface="Times New Roman"/>
            </a:endParaRPr>
          </a:p>
        </p:txBody>
      </p:sp>
      <p:sp>
        <p:nvSpPr>
          <p:cNvPr id="39" name="TextBox 38">
            <a:extLst>
              <a:ext uri="{FF2B5EF4-FFF2-40B4-BE49-F238E27FC236}">
                <a16:creationId xmlns:a16="http://schemas.microsoft.com/office/drawing/2014/main" id="{C32DBD41-BA3C-EF03-EB1A-1991D96208F2}"/>
              </a:ext>
            </a:extLst>
          </p:cNvPr>
          <p:cNvSpPr txBox="1"/>
          <p:nvPr/>
        </p:nvSpPr>
        <p:spPr>
          <a:xfrm>
            <a:off x="3093292" y="5337744"/>
            <a:ext cx="3094729" cy="461665"/>
          </a:xfrm>
          <a:prstGeom prst="rect">
            <a:avLst/>
          </a:prstGeom>
          <a:noFill/>
        </p:spPr>
        <p:txBody>
          <a:bodyPr wrap="square">
            <a:spAutoFit/>
          </a:bodyPr>
          <a:lstStyle/>
          <a:p>
            <a:pPr marL="285750" indent="-285750">
              <a:buFont typeface="Arial" panose="020B0604020202020204" pitchFamily="34" charset="0"/>
              <a:buChar char="•"/>
            </a:pPr>
            <a:r>
              <a:rPr lang="en-US" sz="1200" b="1">
                <a:solidFill>
                  <a:srgbClr val="C00000"/>
                </a:solidFill>
                <a:latin typeface="Aptos Display" panose="020B0004020202020204" pitchFamily="34" charset="0"/>
              </a:rPr>
              <a:t>Hackathon in  a box</a:t>
            </a:r>
          </a:p>
          <a:p>
            <a:pPr marL="285750" indent="-285750">
              <a:buFont typeface="Arial" panose="020B0604020202020204" pitchFamily="34" charset="0"/>
              <a:buChar char="•"/>
            </a:pPr>
            <a:r>
              <a:rPr lang="en-US" sz="1200" b="1">
                <a:solidFill>
                  <a:srgbClr val="C00000"/>
                </a:solidFill>
                <a:latin typeface="Aptos Display" panose="020B0004020202020204" pitchFamily="34" charset="0"/>
              </a:rPr>
              <a:t>OQI repository of tools/resources</a:t>
            </a:r>
          </a:p>
        </p:txBody>
      </p:sp>
      <p:sp>
        <p:nvSpPr>
          <p:cNvPr id="40" name="TextBox 39">
            <a:extLst>
              <a:ext uri="{FF2B5EF4-FFF2-40B4-BE49-F238E27FC236}">
                <a16:creationId xmlns:a16="http://schemas.microsoft.com/office/drawing/2014/main" id="{76CDDCFD-5D6A-8BB0-BF8A-F72147933ACB}"/>
              </a:ext>
            </a:extLst>
          </p:cNvPr>
          <p:cNvSpPr txBox="1"/>
          <p:nvPr/>
        </p:nvSpPr>
        <p:spPr>
          <a:xfrm>
            <a:off x="5148187" y="2380506"/>
            <a:ext cx="3679487" cy="2277547"/>
          </a:xfrm>
          <a:prstGeom prst="rect">
            <a:avLst/>
          </a:prstGeom>
          <a:noFill/>
        </p:spPr>
        <p:txBody>
          <a:bodyPr wrap="square">
            <a:spAutoFit/>
          </a:bodyPr>
          <a:lstStyle/>
          <a:p>
            <a:pPr marL="1257300" lvl="3" indent="-342900">
              <a:spcAft>
                <a:spcPts val="600"/>
              </a:spcAft>
              <a:buFont typeface="Arial"/>
              <a:buChar char="•"/>
            </a:pPr>
            <a:r>
              <a:rPr lang="en-US" sz="1200" kern="0">
                <a:latin typeface="Aptos "/>
                <a:cs typeface="Times New Roman"/>
              </a:rPr>
              <a:t>what are the educational resources/tools to learn about the SDGs, impact, responsible computing principles and multilateral governance of quantum computing</a:t>
            </a:r>
          </a:p>
          <a:p>
            <a:pPr marL="1257300" lvl="3" indent="-342900">
              <a:spcAft>
                <a:spcPts val="600"/>
              </a:spcAft>
              <a:buFont typeface="Arial"/>
              <a:buChar char="•"/>
            </a:pPr>
            <a:r>
              <a:rPr lang="en-US" sz="1200" kern="0">
                <a:latin typeface="Aptos "/>
                <a:cs typeface="Times New Roman"/>
              </a:rPr>
              <a:t>what are the challenges to infuse these principles into QC (e.g. diversity of background)</a:t>
            </a:r>
          </a:p>
          <a:p>
            <a:pPr marL="1257300" lvl="3" indent="-342900">
              <a:spcAft>
                <a:spcPts val="600"/>
              </a:spcAft>
              <a:buFont typeface="Arial"/>
              <a:buChar char="•"/>
            </a:pPr>
            <a:r>
              <a:rPr lang="en-US" sz="1200" kern="0">
                <a:latin typeface="Aptos "/>
                <a:cs typeface="Times New Roman"/>
              </a:rPr>
              <a:t>what are the </a:t>
            </a:r>
            <a:r>
              <a:rPr lang="en-US" sz="1200" kern="0">
                <a:solidFill>
                  <a:schemeClr val="bg1"/>
                </a:solidFill>
                <a:highlight>
                  <a:srgbClr val="022572"/>
                </a:highlight>
                <a:latin typeface="Aptos "/>
                <a:cs typeface="Times New Roman"/>
              </a:rPr>
              <a:t>best practices for responsible quantum computing </a:t>
            </a:r>
          </a:p>
        </p:txBody>
      </p:sp>
      <p:sp>
        <p:nvSpPr>
          <p:cNvPr id="41" name="TextBox 40">
            <a:extLst>
              <a:ext uri="{FF2B5EF4-FFF2-40B4-BE49-F238E27FC236}">
                <a16:creationId xmlns:a16="http://schemas.microsoft.com/office/drawing/2014/main" id="{A0578BE2-9D40-CFD0-52B8-A2C935702CF6}"/>
              </a:ext>
            </a:extLst>
          </p:cNvPr>
          <p:cNvSpPr txBox="1"/>
          <p:nvPr/>
        </p:nvSpPr>
        <p:spPr>
          <a:xfrm>
            <a:off x="9085125" y="2369907"/>
            <a:ext cx="3002189" cy="2831544"/>
          </a:xfrm>
          <a:prstGeom prst="rect">
            <a:avLst/>
          </a:prstGeom>
          <a:noFill/>
        </p:spPr>
        <p:txBody>
          <a:bodyPr wrap="square">
            <a:spAutoFit/>
          </a:bodyPr>
          <a:lstStyle/>
          <a:p>
            <a:pPr marL="266700" lvl="3" indent="-266700">
              <a:spcAft>
                <a:spcPts val="600"/>
              </a:spcAft>
              <a:buFont typeface="Arial"/>
              <a:buChar char="•"/>
            </a:pPr>
            <a:r>
              <a:rPr lang="en-US" sz="1200" kern="0">
                <a:latin typeface="Aptos "/>
                <a:cs typeface="Times New Roman"/>
              </a:rPr>
              <a:t>what are the opportunities/ challenges faced by quantum underserved geographies that currently limits their active participation</a:t>
            </a:r>
          </a:p>
          <a:p>
            <a:pPr marL="266700" lvl="3" indent="-266700">
              <a:spcAft>
                <a:spcPts val="600"/>
              </a:spcAft>
              <a:buFont typeface="Arial"/>
              <a:buChar char="•"/>
            </a:pPr>
            <a:r>
              <a:rPr lang="en-US" sz="1200" kern="0">
                <a:latin typeface="Aptos "/>
                <a:cs typeface="Times New Roman"/>
              </a:rPr>
              <a:t>what are the related tools/resources that could be deployed (e.g. access to QC, access to HPC, access to free training materials, language of tools access to mentors, access to internships, access to job opportunities, etc.)</a:t>
            </a:r>
          </a:p>
          <a:p>
            <a:pPr marL="266700" lvl="3" indent="-266700">
              <a:spcAft>
                <a:spcPts val="600"/>
              </a:spcAft>
              <a:buFont typeface="Arial"/>
              <a:buChar char="•"/>
            </a:pPr>
            <a:r>
              <a:rPr lang="en-US" sz="1200" kern="0">
                <a:latin typeface="Aptos "/>
                <a:cs typeface="Times New Roman"/>
              </a:rPr>
              <a:t>what are the </a:t>
            </a:r>
            <a:r>
              <a:rPr lang="en-US" sz="1200" kern="0">
                <a:solidFill>
                  <a:schemeClr val="bg1"/>
                </a:solidFill>
                <a:highlight>
                  <a:srgbClr val="022572"/>
                </a:highlight>
                <a:latin typeface="Aptos "/>
                <a:cs typeface="Times New Roman"/>
              </a:rPr>
              <a:t>best practices for global reach and contextualization of tools/resources</a:t>
            </a:r>
          </a:p>
        </p:txBody>
      </p:sp>
      <p:cxnSp>
        <p:nvCxnSpPr>
          <p:cNvPr id="42" name="Straight Connector 41">
            <a:extLst>
              <a:ext uri="{FF2B5EF4-FFF2-40B4-BE49-F238E27FC236}">
                <a16:creationId xmlns:a16="http://schemas.microsoft.com/office/drawing/2014/main" id="{09BCA933-C5C9-4382-8BF5-FA112E7DE6C1}"/>
              </a:ext>
            </a:extLst>
          </p:cNvPr>
          <p:cNvCxnSpPr>
            <a:cxnSpLocks/>
          </p:cNvCxnSpPr>
          <p:nvPr/>
        </p:nvCxnSpPr>
        <p:spPr>
          <a:xfrm flipH="1">
            <a:off x="411830" y="5220501"/>
            <a:ext cx="11589668" cy="0"/>
          </a:xfrm>
          <a:prstGeom prst="line">
            <a:avLst/>
          </a:prstGeom>
          <a:ln w="19050">
            <a:solidFill>
              <a:srgbClr val="1E405B"/>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B736713B-769E-D87E-D046-30450D3532D9}"/>
              </a:ext>
            </a:extLst>
          </p:cNvPr>
          <p:cNvSpPr txBox="1"/>
          <p:nvPr/>
        </p:nvSpPr>
        <p:spPr>
          <a:xfrm>
            <a:off x="6102996" y="5337744"/>
            <a:ext cx="2450148" cy="461665"/>
          </a:xfrm>
          <a:prstGeom prst="rect">
            <a:avLst/>
          </a:prstGeom>
          <a:noFill/>
        </p:spPr>
        <p:txBody>
          <a:bodyPr wrap="square">
            <a:spAutoFit/>
          </a:bodyPr>
          <a:lstStyle/>
          <a:p>
            <a:pPr marL="285750" indent="-285750">
              <a:buFont typeface="Arial" panose="020B0604020202020204" pitchFamily="34" charset="0"/>
              <a:buChar char="•"/>
            </a:pPr>
            <a:r>
              <a:rPr lang="en-US" sz="1200" b="1">
                <a:solidFill>
                  <a:srgbClr val="0C7F9D"/>
                </a:solidFill>
                <a:latin typeface="Aptos Display" panose="020B0004020202020204" pitchFamily="34" charset="0"/>
              </a:rPr>
              <a:t>Quantum Diplomacy Game (Role Play)</a:t>
            </a:r>
          </a:p>
        </p:txBody>
      </p:sp>
      <p:sp>
        <p:nvSpPr>
          <p:cNvPr id="46" name="TextBox 45">
            <a:extLst>
              <a:ext uri="{FF2B5EF4-FFF2-40B4-BE49-F238E27FC236}">
                <a16:creationId xmlns:a16="http://schemas.microsoft.com/office/drawing/2014/main" id="{6B65204A-9969-CA83-B070-DA96951F4EF8}"/>
              </a:ext>
            </a:extLst>
          </p:cNvPr>
          <p:cNvSpPr txBox="1"/>
          <p:nvPr/>
        </p:nvSpPr>
        <p:spPr>
          <a:xfrm>
            <a:off x="9085126" y="5393404"/>
            <a:ext cx="2450148" cy="276999"/>
          </a:xfrm>
          <a:prstGeom prst="rect">
            <a:avLst/>
          </a:prstGeom>
          <a:noFill/>
        </p:spPr>
        <p:txBody>
          <a:bodyPr wrap="square">
            <a:spAutoFit/>
          </a:bodyPr>
          <a:lstStyle/>
          <a:p>
            <a:pPr marL="285750" indent="-285750">
              <a:buFont typeface="Arial" panose="020B0604020202020204" pitchFamily="34" charset="0"/>
              <a:buChar char="•"/>
            </a:pPr>
            <a:r>
              <a:rPr lang="en-US" sz="1200" b="1">
                <a:solidFill>
                  <a:srgbClr val="7030A0"/>
                </a:solidFill>
                <a:latin typeface="Aptos Display" panose="020B0004020202020204" pitchFamily="34" charset="0"/>
              </a:rPr>
              <a:t>Internship</a:t>
            </a:r>
          </a:p>
        </p:txBody>
      </p:sp>
    </p:spTree>
    <p:extLst>
      <p:ext uri="{BB962C8B-B14F-4D97-AF65-F5344CB8AC3E}">
        <p14:creationId xmlns:p14="http://schemas.microsoft.com/office/powerpoint/2010/main" val="1941579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3" name="Picture 32" descr="A blue and green background&#10;&#10;Description automatically generated">
            <a:extLst>
              <a:ext uri="{FF2B5EF4-FFF2-40B4-BE49-F238E27FC236}">
                <a16:creationId xmlns:a16="http://schemas.microsoft.com/office/drawing/2014/main" id="{062187AC-83E8-6ACC-E843-87B8F4638691}"/>
              </a:ext>
            </a:extLst>
          </p:cNvPr>
          <p:cNvPicPr>
            <a:picLocks noChangeAspect="1"/>
          </p:cNvPicPr>
          <p:nvPr/>
        </p:nvPicPr>
        <p:blipFill rotWithShape="1">
          <a:blip r:embed="rId4">
            <a:extLst>
              <a:ext uri="{28A0092B-C50C-407E-A947-70E740481C1C}">
                <a14:useLocalDpi xmlns:a14="http://schemas.microsoft.com/office/drawing/2010/main" val="0"/>
              </a:ext>
            </a:extLst>
          </a:blip>
          <a:srcRect l="75" t="1106" r="79102" b="849"/>
          <a:stretch/>
        </p:blipFill>
        <p:spPr>
          <a:xfrm>
            <a:off x="373156" y="1824197"/>
            <a:ext cx="5836790" cy="3954303"/>
          </a:xfrm>
          <a:prstGeom prst="rect">
            <a:avLst/>
          </a:prstGeom>
          <a:ln>
            <a:noFill/>
          </a:ln>
        </p:spPr>
      </p:pic>
      <p:graphicFrame>
        <p:nvGraphicFramePr>
          <p:cNvPr id="7" name="Object 6" hidden="1">
            <a:extLst>
              <a:ext uri="{FF2B5EF4-FFF2-40B4-BE49-F238E27FC236}">
                <a16:creationId xmlns:a16="http://schemas.microsoft.com/office/drawing/2014/main" id="{2063A7EA-7E18-4D14-97CA-1ED9E70BE5D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592" imgH="595" progId="TCLayout.ActiveDocument.1">
                  <p:embed/>
                </p:oleObj>
              </mc:Choice>
              <mc:Fallback>
                <p:oleObj name="think-cell Slide" r:id="rId5" imgW="592" imgH="595" progId="TCLayout.ActiveDocument.1">
                  <p:embed/>
                  <p:pic>
                    <p:nvPicPr>
                      <p:cNvPr id="7" name="Object 6" hidden="1">
                        <a:extLst>
                          <a:ext uri="{FF2B5EF4-FFF2-40B4-BE49-F238E27FC236}">
                            <a16:creationId xmlns:a16="http://schemas.microsoft.com/office/drawing/2014/main" id="{2063A7EA-7E18-4D14-97CA-1ED9E70BE5D6}"/>
                          </a:ext>
                        </a:extLst>
                      </p:cNvPr>
                      <p:cNvPicPr/>
                      <p:nvPr/>
                    </p:nvPicPr>
                    <p:blipFill>
                      <a:blip/>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E030510-42CA-4C8B-8743-84763DC2B267}"/>
              </a:ext>
            </a:extLst>
          </p:cNvPr>
          <p:cNvSpPr>
            <a:spLocks noGrp="1"/>
          </p:cNvSpPr>
          <p:nvPr>
            <p:ph type="title"/>
          </p:nvPr>
        </p:nvSpPr>
        <p:spPr>
          <a:xfrm>
            <a:off x="576356" y="324458"/>
            <a:ext cx="10515600" cy="794142"/>
          </a:xfrm>
        </p:spPr>
        <p:txBody>
          <a:bodyPr vert="horz" lIns="0"/>
          <a:lstStyle/>
          <a:p>
            <a:pPr>
              <a:defRPr/>
            </a:pPr>
            <a:r>
              <a:rPr lang="fr-CH" sz="3000" err="1">
                <a:ea typeface="Open Sans Light"/>
                <a:cs typeface="Open Sans Light"/>
              </a:rPr>
              <a:t>Modalities</a:t>
            </a:r>
            <a:r>
              <a:rPr lang="fr-CH" sz="3000">
                <a:ea typeface="Open Sans Light"/>
                <a:cs typeface="Open Sans Light"/>
              </a:rPr>
              <a:t> for </a:t>
            </a:r>
            <a:r>
              <a:rPr lang="fr-CH" sz="3000" err="1">
                <a:ea typeface="Open Sans Light"/>
                <a:cs typeface="Open Sans Light"/>
              </a:rPr>
              <a:t>practical</a:t>
            </a:r>
            <a:r>
              <a:rPr lang="fr-CH" sz="3000">
                <a:ea typeface="Open Sans Light"/>
                <a:cs typeface="Open Sans Light"/>
              </a:rPr>
              <a:t> engagement</a:t>
            </a:r>
            <a:endParaRPr lang="en-US" sz="3000" b="0">
              <a:solidFill>
                <a:srgbClr val="71437A"/>
              </a:solidFill>
              <a:ea typeface="+mn-ea"/>
              <a:cs typeface="+mn-cs"/>
            </a:endParaRPr>
          </a:p>
        </p:txBody>
      </p:sp>
      <p:sp>
        <p:nvSpPr>
          <p:cNvPr id="17" name="TextBox 16">
            <a:extLst>
              <a:ext uri="{FF2B5EF4-FFF2-40B4-BE49-F238E27FC236}">
                <a16:creationId xmlns:a16="http://schemas.microsoft.com/office/drawing/2014/main" id="{7CB12163-F9C1-9DD4-7C90-F726B2789544}"/>
              </a:ext>
            </a:extLst>
          </p:cNvPr>
          <p:cNvSpPr txBox="1"/>
          <p:nvPr/>
        </p:nvSpPr>
        <p:spPr>
          <a:xfrm>
            <a:off x="563302" y="2117903"/>
            <a:ext cx="5646644" cy="3600986"/>
          </a:xfrm>
          <a:prstGeom prst="rect">
            <a:avLst/>
          </a:prstGeom>
          <a:noFill/>
        </p:spPr>
        <p:txBody>
          <a:bodyPr wrap="square" lIns="91440" tIns="45720" rIns="91440" bIns="45720" anchor="t">
            <a:spAutoFit/>
          </a:bodyPr>
          <a:lstStyle/>
          <a:p>
            <a:pPr marL="0" lvl="1">
              <a:spcAft>
                <a:spcPts val="1200"/>
              </a:spcAft>
            </a:pPr>
            <a:r>
              <a:rPr lang="en-US" sz="1400" kern="0" dirty="0">
                <a:solidFill>
                  <a:schemeClr val="bg1"/>
                </a:solidFill>
                <a:latin typeface="Aptos Display"/>
                <a:cs typeface="Times New Roman"/>
              </a:rPr>
              <a:t>Be </a:t>
            </a:r>
            <a:r>
              <a:rPr lang="en-US" sz="1400" b="1" kern="0" dirty="0">
                <a:solidFill>
                  <a:schemeClr val="bg1"/>
                </a:solidFill>
                <a:latin typeface="Aptos Display"/>
                <a:cs typeface="Times New Roman"/>
              </a:rPr>
              <a:t>officially affiliated </a:t>
            </a:r>
            <a:r>
              <a:rPr lang="en-US" sz="1400" kern="0" dirty="0">
                <a:solidFill>
                  <a:schemeClr val="bg1"/>
                </a:solidFill>
                <a:latin typeface="Aptos Display"/>
                <a:cs typeface="Times New Roman"/>
              </a:rPr>
              <a:t>with OQI: either as official member or as partner of the OQI</a:t>
            </a:r>
          </a:p>
          <a:p>
            <a:pPr marL="0" lvl="1">
              <a:spcAft>
                <a:spcPts val="1200"/>
              </a:spcAft>
            </a:pPr>
            <a:r>
              <a:rPr lang="en-US" sz="1400" b="1" kern="0" dirty="0">
                <a:solidFill>
                  <a:schemeClr val="bg1"/>
                </a:solidFill>
                <a:latin typeface="Aptos Display"/>
                <a:cs typeface="Times New Roman"/>
              </a:rPr>
              <a:t>Engage regularly </a:t>
            </a:r>
            <a:r>
              <a:rPr lang="en-US" sz="1400" kern="0" dirty="0">
                <a:solidFill>
                  <a:schemeClr val="bg1"/>
                </a:solidFill>
                <a:latin typeface="Aptos Display"/>
                <a:cs typeface="Times New Roman"/>
              </a:rPr>
              <a:t>and </a:t>
            </a:r>
            <a:r>
              <a:rPr lang="en-US" sz="1400" b="1" kern="0" dirty="0">
                <a:solidFill>
                  <a:schemeClr val="bg1"/>
                </a:solidFill>
                <a:latin typeface="Aptos Display"/>
                <a:cs typeface="Times New Roman"/>
              </a:rPr>
              <a:t>contribute actively </a:t>
            </a:r>
            <a:r>
              <a:rPr lang="en-US" sz="1400" kern="0" dirty="0">
                <a:solidFill>
                  <a:schemeClr val="bg1"/>
                </a:solidFill>
                <a:latin typeface="Aptos Display"/>
                <a:cs typeface="Times New Roman"/>
              </a:rPr>
              <a:t>to the consortium’s activities</a:t>
            </a:r>
          </a:p>
          <a:p>
            <a:pPr marL="0" lvl="1">
              <a:spcAft>
                <a:spcPts val="1200"/>
              </a:spcAft>
            </a:pPr>
            <a:r>
              <a:rPr lang="en-US" sz="1400" kern="0" dirty="0">
                <a:solidFill>
                  <a:schemeClr val="bg1"/>
                </a:solidFill>
                <a:latin typeface="Aptos Display"/>
                <a:cs typeface="Times New Roman"/>
              </a:rPr>
              <a:t>Ensure that the </a:t>
            </a:r>
            <a:r>
              <a:rPr lang="en-US" sz="1400" b="1" kern="0" dirty="0">
                <a:solidFill>
                  <a:schemeClr val="bg1"/>
                </a:solidFill>
                <a:latin typeface="Aptos Display"/>
                <a:cs typeface="Times New Roman"/>
              </a:rPr>
              <a:t>OQI values are respected </a:t>
            </a:r>
            <a:r>
              <a:rPr lang="en-US" sz="1400" kern="0" dirty="0">
                <a:solidFill>
                  <a:schemeClr val="bg1"/>
                </a:solidFill>
                <a:latin typeface="Aptos Display"/>
                <a:cs typeface="Times New Roman"/>
              </a:rPr>
              <a:t>during the pilot phase and beyond:</a:t>
            </a:r>
          </a:p>
          <a:p>
            <a:pPr marL="285750" indent="-285750">
              <a:buFont typeface="Arial" panose="020B0604020202020204" pitchFamily="34" charset="0"/>
              <a:buChar char="•"/>
            </a:pPr>
            <a:r>
              <a:rPr lang="en-US" sz="1400" dirty="0">
                <a:solidFill>
                  <a:schemeClr val="bg1"/>
                </a:solidFill>
                <a:latin typeface="Aptos Display"/>
              </a:rPr>
              <a:t>Openness (equitable, inclusive access to quantum computing technology &amp; knowledge)</a:t>
            </a:r>
          </a:p>
          <a:p>
            <a:pPr marL="285750" indent="-285750">
              <a:buFont typeface="Arial" panose="020B0604020202020204" pitchFamily="34" charset="0"/>
              <a:buChar char="•"/>
            </a:pPr>
            <a:r>
              <a:rPr lang="en-US" sz="1400" dirty="0">
                <a:solidFill>
                  <a:schemeClr val="bg1"/>
                </a:solidFill>
                <a:latin typeface="Aptos Display"/>
              </a:rPr>
              <a:t>Focus on impact (SDGs and global challenges)</a:t>
            </a:r>
          </a:p>
          <a:p>
            <a:pPr marL="285750" indent="-285750">
              <a:buFont typeface="Arial" panose="020B0604020202020204" pitchFamily="34" charset="0"/>
              <a:buChar char="•"/>
            </a:pPr>
            <a:r>
              <a:rPr lang="en-US" sz="1400" dirty="0">
                <a:solidFill>
                  <a:schemeClr val="bg1"/>
                </a:solidFill>
                <a:latin typeface="Aptos Display"/>
              </a:rPr>
              <a:t>Integrity, commitment, professionalism, creativity, and diversity</a:t>
            </a:r>
          </a:p>
          <a:p>
            <a:pPr marL="285750" indent="-285750">
              <a:buFont typeface="Arial" panose="020B0604020202020204" pitchFamily="34" charset="0"/>
              <a:buChar char="•"/>
            </a:pPr>
            <a:r>
              <a:rPr lang="en-US" sz="1400" dirty="0">
                <a:solidFill>
                  <a:schemeClr val="bg1"/>
                </a:solidFill>
                <a:latin typeface="Aptos Display"/>
              </a:rPr>
              <a:t>Advancement of science and the wide dissemination of knowledge by embracing and promoting practices making scientific research more open, collaborative, and responsive to societal changes</a:t>
            </a:r>
            <a:r>
              <a:rPr lang="en-US" sz="1400" kern="0" dirty="0">
                <a:solidFill>
                  <a:schemeClr val="bg1"/>
                </a:solidFill>
                <a:latin typeface="Aptos Display"/>
                <a:cs typeface="Times New Roman"/>
              </a:rPr>
              <a:t> </a:t>
            </a:r>
          </a:p>
          <a:p>
            <a:endParaRPr lang="en-US" sz="1400" kern="0" dirty="0">
              <a:solidFill>
                <a:schemeClr val="bg1"/>
              </a:solidFill>
              <a:latin typeface="Aptos Display"/>
              <a:cs typeface="Times New Roman"/>
            </a:endParaRPr>
          </a:p>
          <a:p>
            <a:pPr marL="285750" indent="-285750">
              <a:buFont typeface="Arial" panose="020B0604020202020204" pitchFamily="34" charset="0"/>
              <a:buChar char="•"/>
            </a:pPr>
            <a:endParaRPr lang="en-US" sz="1600" kern="0" dirty="0">
              <a:latin typeface="Aptos Display"/>
              <a:cs typeface="Times New Roman"/>
            </a:endParaRPr>
          </a:p>
        </p:txBody>
      </p:sp>
      <p:sp>
        <p:nvSpPr>
          <p:cNvPr id="18" name="Rectangle 17">
            <a:extLst>
              <a:ext uri="{FF2B5EF4-FFF2-40B4-BE49-F238E27FC236}">
                <a16:creationId xmlns:a16="http://schemas.microsoft.com/office/drawing/2014/main" id="{4FB89309-92A2-6483-1234-AFD287595BEC}"/>
              </a:ext>
            </a:extLst>
          </p:cNvPr>
          <p:cNvSpPr/>
          <p:nvPr/>
        </p:nvSpPr>
        <p:spPr>
          <a:xfrm>
            <a:off x="6545356" y="2034811"/>
            <a:ext cx="5646644" cy="3551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rtl="0">
              <a:spcAft>
                <a:spcPts val="300"/>
              </a:spcAft>
            </a:pPr>
            <a:r>
              <a:rPr lang="en-GB" sz="1400" b="1">
                <a:solidFill>
                  <a:schemeClr val="tx1"/>
                </a:solidFill>
                <a:latin typeface="Aptos Display"/>
              </a:rPr>
              <a:t>Expected time</a:t>
            </a:r>
            <a:r>
              <a:rPr lang="en-GB" sz="1400">
                <a:solidFill>
                  <a:schemeClr val="tx1"/>
                </a:solidFill>
                <a:latin typeface="Aptos Display"/>
              </a:rPr>
              <a:t> </a:t>
            </a:r>
            <a:r>
              <a:rPr lang="en-GB" sz="1400" b="1">
                <a:solidFill>
                  <a:schemeClr val="tx1"/>
                </a:solidFill>
                <a:latin typeface="Aptos Display"/>
              </a:rPr>
              <a:t>commitment: 1 – 1.5 h per month</a:t>
            </a:r>
          </a:p>
          <a:p>
            <a:pPr marL="541020" lvl="1" indent="-184150">
              <a:spcAft>
                <a:spcPts val="300"/>
              </a:spcAft>
              <a:buFont typeface="Wingdings" panose="05000000000000000000" pitchFamily="2" charset="2"/>
              <a:buChar char="§"/>
            </a:pPr>
            <a:r>
              <a:rPr lang="en-GB" sz="1400" b="1">
                <a:solidFill>
                  <a:schemeClr val="tx1"/>
                </a:solidFill>
                <a:latin typeface="Aptos Display"/>
              </a:rPr>
              <a:t>6 – 8 h </a:t>
            </a:r>
            <a:r>
              <a:rPr lang="en-GB" sz="1400">
                <a:solidFill>
                  <a:schemeClr val="tx1"/>
                </a:solidFill>
                <a:latin typeface="Aptos Display"/>
              </a:rPr>
              <a:t>per year to participate in </a:t>
            </a:r>
            <a:r>
              <a:rPr lang="en-GB" sz="1400" b="1">
                <a:solidFill>
                  <a:schemeClr val="tx1"/>
                </a:solidFill>
                <a:latin typeface="Aptos Display"/>
              </a:rPr>
              <a:t>workshops</a:t>
            </a:r>
            <a:r>
              <a:rPr lang="en-GB" sz="1400">
                <a:solidFill>
                  <a:schemeClr val="tx1"/>
                </a:solidFill>
                <a:latin typeface="Aptos Display"/>
              </a:rPr>
              <a:t> (3 workshops per year, approx. 2 hours each)</a:t>
            </a:r>
          </a:p>
          <a:p>
            <a:pPr marL="541020" lvl="1" indent="-184150">
              <a:spcAft>
                <a:spcPts val="300"/>
              </a:spcAft>
              <a:buFont typeface="Wingdings" panose="05000000000000000000" pitchFamily="2" charset="2"/>
              <a:buChar char="§"/>
            </a:pPr>
            <a:r>
              <a:rPr lang="en-GB" sz="1400" b="1">
                <a:solidFill>
                  <a:schemeClr val="tx1"/>
                </a:solidFill>
                <a:latin typeface="Aptos Display"/>
              </a:rPr>
              <a:t>3 h preparatory work per year </a:t>
            </a:r>
            <a:r>
              <a:rPr lang="en-GB" sz="1400">
                <a:solidFill>
                  <a:schemeClr val="tx1"/>
                </a:solidFill>
                <a:latin typeface="Aptos Display"/>
              </a:rPr>
              <a:t>for the above meetings </a:t>
            </a:r>
            <a:endParaRPr lang="en-GB" sz="1400">
              <a:solidFill>
                <a:schemeClr val="tx1"/>
              </a:solidFill>
              <a:latin typeface="Aptos Display" panose="020B0004020202020204" pitchFamily="34" charset="0"/>
            </a:endParaRPr>
          </a:p>
          <a:p>
            <a:pPr marL="541020" lvl="1" indent="-184150">
              <a:spcAft>
                <a:spcPts val="300"/>
              </a:spcAft>
              <a:buFont typeface="Wingdings" panose="05000000000000000000" pitchFamily="2" charset="2"/>
              <a:buChar char="§"/>
            </a:pPr>
            <a:r>
              <a:rPr lang="en-GB" sz="1400" b="1">
                <a:solidFill>
                  <a:schemeClr val="tx1"/>
                </a:solidFill>
                <a:latin typeface="Aptos Display"/>
              </a:rPr>
              <a:t>1 – 3 h individual ad-hoc consultations per year </a:t>
            </a:r>
            <a:r>
              <a:rPr lang="en-GB" sz="1400">
                <a:solidFill>
                  <a:schemeClr val="tx1"/>
                </a:solidFill>
                <a:latin typeface="Aptos Display"/>
              </a:rPr>
              <a:t>to challenge and increment the Consortium’s specific deliverables</a:t>
            </a:r>
          </a:p>
          <a:p>
            <a:pPr>
              <a:spcAft>
                <a:spcPts val="300"/>
              </a:spcAft>
            </a:pPr>
            <a:endParaRPr lang="en-GB" sz="1400" b="1">
              <a:solidFill>
                <a:schemeClr val="tx1"/>
              </a:solidFill>
              <a:latin typeface="Aptos Display" panose="020B0004020202020204" pitchFamily="34" charset="0"/>
            </a:endParaRPr>
          </a:p>
          <a:p>
            <a:pPr>
              <a:spcAft>
                <a:spcPts val="300"/>
              </a:spcAft>
            </a:pPr>
            <a:r>
              <a:rPr lang="en-GB" sz="1400" b="1">
                <a:solidFill>
                  <a:schemeClr val="tx1"/>
                </a:solidFill>
                <a:latin typeface="Aptos Display"/>
              </a:rPr>
              <a:t>The Consortium member can nominate a representative to follow the OQI pilot more closely</a:t>
            </a:r>
            <a:endParaRPr lang="en-GB" sz="1400">
              <a:solidFill>
                <a:schemeClr val="tx1"/>
              </a:solidFill>
              <a:latin typeface="Aptos Display"/>
            </a:endParaRPr>
          </a:p>
          <a:p>
            <a:pPr>
              <a:spcAft>
                <a:spcPts val="300"/>
              </a:spcAft>
            </a:pPr>
            <a:endParaRPr lang="en-GB" sz="1400">
              <a:solidFill>
                <a:schemeClr val="tx1"/>
              </a:solidFill>
              <a:latin typeface="Aptos Display" panose="020B0004020202020204" pitchFamily="34" charset="0"/>
            </a:endParaRPr>
          </a:p>
          <a:p>
            <a:pPr>
              <a:spcAft>
                <a:spcPts val="300"/>
              </a:spcAft>
            </a:pPr>
            <a:r>
              <a:rPr lang="en-GB" sz="1400">
                <a:solidFill>
                  <a:schemeClr val="tx1"/>
                </a:solidFill>
                <a:latin typeface="Aptos Display"/>
              </a:rPr>
              <a:t>The OQI Coordination team co-creates with the participants of the educational consortium and provides the</a:t>
            </a:r>
            <a:r>
              <a:rPr lang="en-GB" sz="1400" b="1">
                <a:solidFill>
                  <a:schemeClr val="tx1"/>
                </a:solidFill>
                <a:latin typeface="Aptos Display"/>
              </a:rPr>
              <a:t> secretariate </a:t>
            </a:r>
            <a:r>
              <a:rPr lang="en-GB" sz="1400">
                <a:solidFill>
                  <a:schemeClr val="tx1"/>
                </a:solidFill>
                <a:latin typeface="Aptos Display"/>
              </a:rPr>
              <a:t>of the meetings</a:t>
            </a:r>
          </a:p>
          <a:p>
            <a:pPr marL="541020" indent="-161925" rtl="0">
              <a:spcAft>
                <a:spcPts val="300"/>
              </a:spcAft>
              <a:buFont typeface="Wingdings" panose="05000000000000000000" pitchFamily="2" charset="2"/>
              <a:buChar char="§"/>
            </a:pPr>
            <a:r>
              <a:rPr lang="en-GB" sz="1400">
                <a:solidFill>
                  <a:schemeClr val="tx1"/>
                </a:solidFill>
                <a:latin typeface="Aptos Display"/>
              </a:rPr>
              <a:t>Sets </a:t>
            </a:r>
            <a:r>
              <a:rPr lang="en-GB" sz="1400" b="1">
                <a:solidFill>
                  <a:schemeClr val="tx1"/>
                </a:solidFill>
                <a:latin typeface="Aptos Display"/>
              </a:rPr>
              <a:t>time date</a:t>
            </a:r>
            <a:r>
              <a:rPr lang="en-GB" sz="1400">
                <a:solidFill>
                  <a:schemeClr val="tx1"/>
                </a:solidFill>
                <a:latin typeface="Aptos Display"/>
              </a:rPr>
              <a:t> and detailed</a:t>
            </a:r>
            <a:r>
              <a:rPr lang="en-GB" sz="1400" b="1">
                <a:solidFill>
                  <a:schemeClr val="tx1"/>
                </a:solidFill>
                <a:latin typeface="Aptos Display"/>
              </a:rPr>
              <a:t> agenda </a:t>
            </a:r>
            <a:r>
              <a:rPr lang="en-GB" sz="1400">
                <a:solidFill>
                  <a:schemeClr val="tx1"/>
                </a:solidFill>
                <a:latin typeface="Aptos Display"/>
              </a:rPr>
              <a:t>for meetings in </a:t>
            </a:r>
            <a:r>
              <a:rPr lang="en-GB" sz="1400" b="1">
                <a:solidFill>
                  <a:schemeClr val="tx1"/>
                </a:solidFill>
                <a:latin typeface="Aptos Display"/>
              </a:rPr>
              <a:t>advance</a:t>
            </a:r>
          </a:p>
          <a:p>
            <a:pPr marL="541020" indent="-161925" rtl="0">
              <a:spcAft>
                <a:spcPts val="300"/>
              </a:spcAft>
              <a:buFont typeface="Wingdings" panose="05000000000000000000" pitchFamily="2" charset="2"/>
              <a:buChar char="§"/>
            </a:pPr>
            <a:r>
              <a:rPr lang="en-GB" sz="1400">
                <a:solidFill>
                  <a:schemeClr val="tx1"/>
                </a:solidFill>
                <a:latin typeface="Aptos Display"/>
              </a:rPr>
              <a:t>Shares </a:t>
            </a:r>
            <a:r>
              <a:rPr lang="en-GB" sz="1400" b="1">
                <a:solidFill>
                  <a:schemeClr val="tx1"/>
                </a:solidFill>
                <a:latin typeface="Aptos Display"/>
              </a:rPr>
              <a:t>necessary</a:t>
            </a:r>
            <a:r>
              <a:rPr lang="en-GB" sz="1400">
                <a:solidFill>
                  <a:schemeClr val="tx1"/>
                </a:solidFill>
                <a:latin typeface="Aptos Display"/>
              </a:rPr>
              <a:t> </a:t>
            </a:r>
            <a:r>
              <a:rPr lang="en-GB" sz="1400" b="1">
                <a:solidFill>
                  <a:schemeClr val="tx1"/>
                </a:solidFill>
                <a:latin typeface="Aptos Display"/>
              </a:rPr>
              <a:t>documents</a:t>
            </a:r>
            <a:r>
              <a:rPr lang="en-GB" sz="1400">
                <a:solidFill>
                  <a:schemeClr val="tx1"/>
                </a:solidFill>
                <a:latin typeface="Aptos Display"/>
              </a:rPr>
              <a:t> to keep the Consortium Members </a:t>
            </a:r>
            <a:r>
              <a:rPr lang="en-GB" sz="1400" b="1">
                <a:solidFill>
                  <a:schemeClr val="tx1"/>
                </a:solidFill>
                <a:latin typeface="Aptos Display"/>
              </a:rPr>
              <a:t>well</a:t>
            </a:r>
            <a:r>
              <a:rPr lang="en-GB" sz="1400">
                <a:solidFill>
                  <a:schemeClr val="tx1"/>
                </a:solidFill>
                <a:latin typeface="Aptos Display"/>
              </a:rPr>
              <a:t> </a:t>
            </a:r>
            <a:r>
              <a:rPr lang="en-GB" sz="1400" b="1">
                <a:solidFill>
                  <a:schemeClr val="tx1"/>
                </a:solidFill>
                <a:latin typeface="Aptos Display"/>
              </a:rPr>
              <a:t>informed</a:t>
            </a:r>
          </a:p>
          <a:p>
            <a:pPr marL="541020" indent="-161925" rtl="0">
              <a:spcAft>
                <a:spcPts val="300"/>
              </a:spcAft>
              <a:buFont typeface="Wingdings" panose="05000000000000000000" pitchFamily="2" charset="2"/>
              <a:buChar char="§"/>
            </a:pPr>
            <a:r>
              <a:rPr lang="en-GB" sz="1400">
                <a:solidFill>
                  <a:schemeClr val="tx1"/>
                </a:solidFill>
                <a:latin typeface="Aptos Display"/>
              </a:rPr>
              <a:t>Communicates </a:t>
            </a:r>
            <a:r>
              <a:rPr lang="en-GB" sz="1400" b="1">
                <a:solidFill>
                  <a:schemeClr val="tx1"/>
                </a:solidFill>
                <a:latin typeface="Aptos Display"/>
              </a:rPr>
              <a:t>minutes</a:t>
            </a:r>
            <a:r>
              <a:rPr lang="en-GB" sz="1400">
                <a:solidFill>
                  <a:schemeClr val="tx1"/>
                </a:solidFill>
                <a:latin typeface="Aptos Display"/>
              </a:rPr>
              <a:t> of the meetings</a:t>
            </a:r>
          </a:p>
          <a:p>
            <a:pPr>
              <a:spcAft>
                <a:spcPts val="300"/>
              </a:spcAft>
            </a:pPr>
            <a:endParaRPr lang="en-US" sz="1200">
              <a:solidFill>
                <a:schemeClr val="tx1"/>
              </a:solidFill>
              <a:latin typeface="Aptos" panose="020B0004020202020204" pitchFamily="34" charset="0"/>
            </a:endParaRPr>
          </a:p>
        </p:txBody>
      </p:sp>
      <p:sp>
        <p:nvSpPr>
          <p:cNvPr id="21" name="Rectangle 20">
            <a:extLst>
              <a:ext uri="{FF2B5EF4-FFF2-40B4-BE49-F238E27FC236}">
                <a16:creationId xmlns:a16="http://schemas.microsoft.com/office/drawing/2014/main" id="{211011D2-6933-4A14-87E0-A9C2CD516C66}"/>
              </a:ext>
            </a:extLst>
          </p:cNvPr>
          <p:cNvSpPr/>
          <p:nvPr/>
        </p:nvSpPr>
        <p:spPr>
          <a:xfrm>
            <a:off x="6651804" y="1367551"/>
            <a:ext cx="5167040" cy="5169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kern="0">
                <a:solidFill>
                  <a:srgbClr val="1E405B"/>
                </a:solidFill>
                <a:latin typeface="Aptos" panose="020B0004020202020204" pitchFamily="34" charset="0"/>
                <a:cs typeface="Times New Roman"/>
              </a:rPr>
              <a:t>Working modalities</a:t>
            </a:r>
          </a:p>
        </p:txBody>
      </p:sp>
      <p:grpSp>
        <p:nvGrpSpPr>
          <p:cNvPr id="22" name="Group 21">
            <a:extLst>
              <a:ext uri="{FF2B5EF4-FFF2-40B4-BE49-F238E27FC236}">
                <a16:creationId xmlns:a16="http://schemas.microsoft.com/office/drawing/2014/main" id="{889DB70D-9F30-BD14-1914-61A451F0425C}"/>
              </a:ext>
            </a:extLst>
          </p:cNvPr>
          <p:cNvGrpSpPr>
            <a:grpSpLocks noChangeAspect="1"/>
          </p:cNvGrpSpPr>
          <p:nvPr/>
        </p:nvGrpSpPr>
        <p:grpSpPr>
          <a:xfrm>
            <a:off x="7444857" y="1409923"/>
            <a:ext cx="358572" cy="360001"/>
            <a:chOff x="7186613" y="4868863"/>
            <a:chExt cx="796925" cy="800101"/>
          </a:xfrm>
          <a:solidFill>
            <a:srgbClr val="71437A"/>
          </a:solidFill>
        </p:grpSpPr>
        <p:sp>
          <p:nvSpPr>
            <p:cNvPr id="23" name="Freeform 57">
              <a:extLst>
                <a:ext uri="{FF2B5EF4-FFF2-40B4-BE49-F238E27FC236}">
                  <a16:creationId xmlns:a16="http://schemas.microsoft.com/office/drawing/2014/main" id="{13B84507-8351-B5A9-2AD5-115560A7D7AA}"/>
                </a:ext>
              </a:extLst>
            </p:cNvPr>
            <p:cNvSpPr>
              <a:spLocks noEditPoints="1"/>
            </p:cNvSpPr>
            <p:nvPr/>
          </p:nvSpPr>
          <p:spPr bwMode="auto">
            <a:xfrm>
              <a:off x="7343775" y="5300663"/>
              <a:ext cx="214313" cy="2143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32 w 64"/>
                <a:gd name="T11" fmla="*/ 54 h 64"/>
                <a:gd name="T12" fmla="*/ 9 w 64"/>
                <a:gd name="T13" fmla="*/ 32 h 64"/>
                <a:gd name="T14" fmla="*/ 32 w 64"/>
                <a:gd name="T15" fmla="*/ 9 h 64"/>
                <a:gd name="T16" fmla="*/ 54 w 64"/>
                <a:gd name="T17" fmla="*/ 32 h 64"/>
                <a:gd name="T18" fmla="*/ 32 w 64"/>
                <a:gd name="T1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49"/>
                    <a:pt x="14" y="64"/>
                    <a:pt x="32" y="64"/>
                  </a:cubicBezTo>
                  <a:cubicBezTo>
                    <a:pt x="50" y="64"/>
                    <a:pt x="64" y="49"/>
                    <a:pt x="64" y="32"/>
                  </a:cubicBezTo>
                  <a:cubicBezTo>
                    <a:pt x="64" y="14"/>
                    <a:pt x="50" y="0"/>
                    <a:pt x="32" y="0"/>
                  </a:cubicBezTo>
                  <a:close/>
                  <a:moveTo>
                    <a:pt x="32" y="54"/>
                  </a:moveTo>
                  <a:cubicBezTo>
                    <a:pt x="19" y="54"/>
                    <a:pt x="9" y="44"/>
                    <a:pt x="9" y="32"/>
                  </a:cubicBezTo>
                  <a:cubicBezTo>
                    <a:pt x="9" y="19"/>
                    <a:pt x="19" y="9"/>
                    <a:pt x="32" y="9"/>
                  </a:cubicBezTo>
                  <a:cubicBezTo>
                    <a:pt x="44" y="9"/>
                    <a:pt x="54" y="19"/>
                    <a:pt x="54" y="32"/>
                  </a:cubicBezTo>
                  <a:cubicBezTo>
                    <a:pt x="54" y="44"/>
                    <a:pt x="44" y="54"/>
                    <a:pt x="32" y="54"/>
                  </a:cubicBezTo>
                  <a:close/>
                </a:path>
              </a:pathLst>
            </a:custGeom>
            <a:grpFill/>
            <a:ln>
              <a:solidFill>
                <a:srgbClr val="1E405B"/>
              </a:solidFill>
            </a:ln>
            <a:extLst>
              <a:ext uri="{91240B29-F687-4f45-9708-019B960494DF}">
                <a14:hiddenLine xmlns:a14="http://schemas.microsoft.com/office/drawing/2010/main" xmlns="" w="9525">
                  <a:solidFill>
                    <a:srgbClr val="000000"/>
                  </a:solidFill>
                  <a:round/>
                  <a:headEnd/>
                  <a:tailEnd/>
                </a14:hiddenLine>
              </a:ext>
            </a:extLst>
          </p:spPr>
          <p:txBody>
            <a:bodyPr vert="horz" wrap="square" lIns="71857" tIns="35929" rIns="71857" bIns="35929" numCol="1" anchor="t" anchorCtr="0" compatLnSpc="1">
              <a:prstTxWarp prst="textNoShape">
                <a:avLst/>
              </a:prstTxWarp>
            </a:bodyPr>
            <a:lstStyle/>
            <a:p>
              <a:endParaRPr lang="en-US" sz="1572">
                <a:latin typeface="Aptos" panose="020B0004020202020204" pitchFamily="34" charset="0"/>
              </a:endParaRPr>
            </a:p>
          </p:txBody>
        </p:sp>
        <p:sp>
          <p:nvSpPr>
            <p:cNvPr id="24" name="Freeform 58">
              <a:extLst>
                <a:ext uri="{FF2B5EF4-FFF2-40B4-BE49-F238E27FC236}">
                  <a16:creationId xmlns:a16="http://schemas.microsoft.com/office/drawing/2014/main" id="{EB26C099-A89B-1138-BAF1-4D2B7CC13D8E}"/>
                </a:ext>
              </a:extLst>
            </p:cNvPr>
            <p:cNvSpPr>
              <a:spLocks noEditPoints="1"/>
            </p:cNvSpPr>
            <p:nvPr/>
          </p:nvSpPr>
          <p:spPr bwMode="auto">
            <a:xfrm>
              <a:off x="7186613" y="5143501"/>
              <a:ext cx="525463" cy="525463"/>
            </a:xfrm>
            <a:custGeom>
              <a:avLst/>
              <a:gdLst>
                <a:gd name="T0" fmla="*/ 136 w 157"/>
                <a:gd name="T1" fmla="*/ 61 h 157"/>
                <a:gd name="T2" fmla="*/ 141 w 157"/>
                <a:gd name="T3" fmla="*/ 37 h 157"/>
                <a:gd name="T4" fmla="*/ 126 w 157"/>
                <a:gd name="T5" fmla="*/ 16 h 157"/>
                <a:gd name="T6" fmla="*/ 107 w 157"/>
                <a:gd name="T7" fmla="*/ 26 h 157"/>
                <a:gd name="T8" fmla="*/ 94 w 157"/>
                <a:gd name="T9" fmla="*/ 5 h 157"/>
                <a:gd name="T10" fmla="*/ 68 w 157"/>
                <a:gd name="T11" fmla="*/ 1 h 157"/>
                <a:gd name="T12" fmla="*/ 62 w 157"/>
                <a:gd name="T13" fmla="*/ 22 h 157"/>
                <a:gd name="T14" fmla="*/ 37 w 157"/>
                <a:gd name="T15" fmla="*/ 16 h 157"/>
                <a:gd name="T16" fmla="*/ 24 w 157"/>
                <a:gd name="T17" fmla="*/ 23 h 157"/>
                <a:gd name="T18" fmla="*/ 16 w 157"/>
                <a:gd name="T19" fmla="*/ 31 h 157"/>
                <a:gd name="T20" fmla="*/ 27 w 157"/>
                <a:gd name="T21" fmla="*/ 51 h 157"/>
                <a:gd name="T22" fmla="*/ 5 w 157"/>
                <a:gd name="T23" fmla="*/ 64 h 157"/>
                <a:gd name="T24" fmla="*/ 0 w 157"/>
                <a:gd name="T25" fmla="*/ 78 h 157"/>
                <a:gd name="T26" fmla="*/ 1 w 157"/>
                <a:gd name="T27" fmla="*/ 89 h 157"/>
                <a:gd name="T28" fmla="*/ 22 w 157"/>
                <a:gd name="T29" fmla="*/ 96 h 157"/>
                <a:gd name="T30" fmla="*/ 16 w 157"/>
                <a:gd name="T31" fmla="*/ 120 h 157"/>
                <a:gd name="T32" fmla="*/ 23 w 157"/>
                <a:gd name="T33" fmla="*/ 133 h 157"/>
                <a:gd name="T34" fmla="*/ 32 w 157"/>
                <a:gd name="T35" fmla="*/ 141 h 157"/>
                <a:gd name="T36" fmla="*/ 51 w 157"/>
                <a:gd name="T37" fmla="*/ 131 h 157"/>
                <a:gd name="T38" fmla="*/ 64 w 157"/>
                <a:gd name="T39" fmla="*/ 152 h 157"/>
                <a:gd name="T40" fmla="*/ 79 w 157"/>
                <a:gd name="T41" fmla="*/ 157 h 157"/>
                <a:gd name="T42" fmla="*/ 94 w 157"/>
                <a:gd name="T43" fmla="*/ 152 h 157"/>
                <a:gd name="T44" fmla="*/ 107 w 157"/>
                <a:gd name="T45" fmla="*/ 131 h 157"/>
                <a:gd name="T46" fmla="*/ 126 w 157"/>
                <a:gd name="T47" fmla="*/ 141 h 157"/>
                <a:gd name="T48" fmla="*/ 141 w 157"/>
                <a:gd name="T49" fmla="*/ 120 h 157"/>
                <a:gd name="T50" fmla="*/ 136 w 157"/>
                <a:gd name="T51" fmla="*/ 96 h 157"/>
                <a:gd name="T52" fmla="*/ 156 w 157"/>
                <a:gd name="T53" fmla="*/ 89 h 157"/>
                <a:gd name="T54" fmla="*/ 156 w 157"/>
                <a:gd name="T55" fmla="*/ 68 h 157"/>
                <a:gd name="T56" fmla="*/ 147 w 157"/>
                <a:gd name="T57" fmla="*/ 85 h 157"/>
                <a:gd name="T58" fmla="*/ 127 w 157"/>
                <a:gd name="T59" fmla="*/ 90 h 157"/>
                <a:gd name="T60" fmla="*/ 122 w 157"/>
                <a:gd name="T61" fmla="*/ 110 h 157"/>
                <a:gd name="T62" fmla="*/ 123 w 157"/>
                <a:gd name="T63" fmla="*/ 131 h 157"/>
                <a:gd name="T64" fmla="*/ 105 w 157"/>
                <a:gd name="T65" fmla="*/ 121 h 157"/>
                <a:gd name="T66" fmla="*/ 87 w 157"/>
                <a:gd name="T67" fmla="*/ 131 h 157"/>
                <a:gd name="T68" fmla="*/ 73 w 157"/>
                <a:gd name="T69" fmla="*/ 147 h 157"/>
                <a:gd name="T70" fmla="*/ 67 w 157"/>
                <a:gd name="T71" fmla="*/ 127 h 157"/>
                <a:gd name="T72" fmla="*/ 48 w 157"/>
                <a:gd name="T73" fmla="*/ 121 h 157"/>
                <a:gd name="T74" fmla="*/ 31 w 157"/>
                <a:gd name="T75" fmla="*/ 128 h 157"/>
                <a:gd name="T76" fmla="*/ 26 w 157"/>
                <a:gd name="T77" fmla="*/ 123 h 157"/>
                <a:gd name="T78" fmla="*/ 36 w 157"/>
                <a:gd name="T79" fmla="*/ 105 h 157"/>
                <a:gd name="T80" fmla="*/ 27 w 157"/>
                <a:gd name="T81" fmla="*/ 87 h 157"/>
                <a:gd name="T82" fmla="*/ 10 w 157"/>
                <a:gd name="T83" fmla="*/ 80 h 157"/>
                <a:gd name="T84" fmla="*/ 10 w 157"/>
                <a:gd name="T85" fmla="*/ 73 h 157"/>
                <a:gd name="T86" fmla="*/ 31 w 157"/>
                <a:gd name="T87" fmla="*/ 67 h 157"/>
                <a:gd name="T88" fmla="*/ 36 w 157"/>
                <a:gd name="T89" fmla="*/ 47 h 157"/>
                <a:gd name="T90" fmla="*/ 30 w 157"/>
                <a:gd name="T91" fmla="*/ 31 h 157"/>
                <a:gd name="T92" fmla="*/ 35 w 157"/>
                <a:gd name="T93" fmla="*/ 26 h 157"/>
                <a:gd name="T94" fmla="*/ 53 w 157"/>
                <a:gd name="T95" fmla="*/ 36 h 157"/>
                <a:gd name="T96" fmla="*/ 71 w 157"/>
                <a:gd name="T97" fmla="*/ 26 h 157"/>
                <a:gd name="T98" fmla="*/ 85 w 157"/>
                <a:gd name="T99" fmla="*/ 10 h 157"/>
                <a:gd name="T100" fmla="*/ 91 w 157"/>
                <a:gd name="T101" fmla="*/ 30 h 157"/>
                <a:gd name="T102" fmla="*/ 110 w 157"/>
                <a:gd name="T103" fmla="*/ 36 h 157"/>
                <a:gd name="T104" fmla="*/ 131 w 157"/>
                <a:gd name="T105" fmla="*/ 34 h 157"/>
                <a:gd name="T106" fmla="*/ 121 w 157"/>
                <a:gd name="T107" fmla="*/ 53 h 157"/>
                <a:gd name="T108" fmla="*/ 131 w 157"/>
                <a:gd name="T109" fmla="*/ 71 h 157"/>
                <a:gd name="T110" fmla="*/ 148 w 157"/>
                <a:gd name="T111" fmla="*/ 7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 h="157">
                  <a:moveTo>
                    <a:pt x="152" y="64"/>
                  </a:moveTo>
                  <a:cubicBezTo>
                    <a:pt x="136" y="61"/>
                    <a:pt x="136" y="61"/>
                    <a:pt x="136" y="61"/>
                  </a:cubicBezTo>
                  <a:cubicBezTo>
                    <a:pt x="134" y="58"/>
                    <a:pt x="133" y="54"/>
                    <a:pt x="131" y="51"/>
                  </a:cubicBezTo>
                  <a:cubicBezTo>
                    <a:pt x="141" y="37"/>
                    <a:pt x="141" y="37"/>
                    <a:pt x="141" y="37"/>
                  </a:cubicBezTo>
                  <a:cubicBezTo>
                    <a:pt x="143" y="35"/>
                    <a:pt x="143" y="33"/>
                    <a:pt x="141" y="31"/>
                  </a:cubicBezTo>
                  <a:cubicBezTo>
                    <a:pt x="137" y="26"/>
                    <a:pt x="132" y="20"/>
                    <a:pt x="126" y="16"/>
                  </a:cubicBezTo>
                  <a:cubicBezTo>
                    <a:pt x="124" y="15"/>
                    <a:pt x="122" y="15"/>
                    <a:pt x="120" y="16"/>
                  </a:cubicBezTo>
                  <a:cubicBezTo>
                    <a:pt x="107" y="26"/>
                    <a:pt x="107" y="26"/>
                    <a:pt x="107" y="26"/>
                  </a:cubicBezTo>
                  <a:cubicBezTo>
                    <a:pt x="103" y="25"/>
                    <a:pt x="100" y="23"/>
                    <a:pt x="96" y="22"/>
                  </a:cubicBezTo>
                  <a:cubicBezTo>
                    <a:pt x="94" y="5"/>
                    <a:pt x="94" y="5"/>
                    <a:pt x="94" y="5"/>
                  </a:cubicBezTo>
                  <a:cubicBezTo>
                    <a:pt x="94" y="3"/>
                    <a:pt x="92" y="1"/>
                    <a:pt x="90" y="1"/>
                  </a:cubicBezTo>
                  <a:cubicBezTo>
                    <a:pt x="82" y="0"/>
                    <a:pt x="75" y="0"/>
                    <a:pt x="68" y="1"/>
                  </a:cubicBezTo>
                  <a:cubicBezTo>
                    <a:pt x="66" y="1"/>
                    <a:pt x="64" y="3"/>
                    <a:pt x="64" y="5"/>
                  </a:cubicBezTo>
                  <a:cubicBezTo>
                    <a:pt x="62" y="22"/>
                    <a:pt x="62" y="22"/>
                    <a:pt x="62" y="22"/>
                  </a:cubicBezTo>
                  <a:cubicBezTo>
                    <a:pt x="58" y="23"/>
                    <a:pt x="54" y="25"/>
                    <a:pt x="51" y="26"/>
                  </a:cubicBezTo>
                  <a:cubicBezTo>
                    <a:pt x="37" y="16"/>
                    <a:pt x="37" y="16"/>
                    <a:pt x="37" y="16"/>
                  </a:cubicBezTo>
                  <a:cubicBezTo>
                    <a:pt x="36" y="15"/>
                    <a:pt x="33" y="15"/>
                    <a:pt x="32" y="16"/>
                  </a:cubicBezTo>
                  <a:cubicBezTo>
                    <a:pt x="29" y="18"/>
                    <a:pt x="26" y="20"/>
                    <a:pt x="24" y="23"/>
                  </a:cubicBezTo>
                  <a:cubicBezTo>
                    <a:pt x="23" y="24"/>
                    <a:pt x="23" y="24"/>
                    <a:pt x="23" y="24"/>
                  </a:cubicBezTo>
                  <a:cubicBezTo>
                    <a:pt x="20" y="26"/>
                    <a:pt x="18" y="29"/>
                    <a:pt x="16" y="31"/>
                  </a:cubicBezTo>
                  <a:cubicBezTo>
                    <a:pt x="15" y="33"/>
                    <a:pt x="15" y="35"/>
                    <a:pt x="16" y="37"/>
                  </a:cubicBezTo>
                  <a:cubicBezTo>
                    <a:pt x="27" y="51"/>
                    <a:pt x="27" y="51"/>
                    <a:pt x="27" y="51"/>
                  </a:cubicBezTo>
                  <a:cubicBezTo>
                    <a:pt x="25" y="54"/>
                    <a:pt x="23" y="58"/>
                    <a:pt x="22" y="61"/>
                  </a:cubicBezTo>
                  <a:cubicBezTo>
                    <a:pt x="5" y="64"/>
                    <a:pt x="5" y="64"/>
                    <a:pt x="5" y="64"/>
                  </a:cubicBezTo>
                  <a:cubicBezTo>
                    <a:pt x="3" y="64"/>
                    <a:pt x="2" y="66"/>
                    <a:pt x="1" y="68"/>
                  </a:cubicBezTo>
                  <a:cubicBezTo>
                    <a:pt x="1" y="71"/>
                    <a:pt x="1" y="74"/>
                    <a:pt x="0" y="78"/>
                  </a:cubicBezTo>
                  <a:cubicBezTo>
                    <a:pt x="0" y="80"/>
                    <a:pt x="0" y="80"/>
                    <a:pt x="0" y="80"/>
                  </a:cubicBezTo>
                  <a:cubicBezTo>
                    <a:pt x="1" y="83"/>
                    <a:pt x="1" y="86"/>
                    <a:pt x="1" y="89"/>
                  </a:cubicBezTo>
                  <a:cubicBezTo>
                    <a:pt x="2" y="92"/>
                    <a:pt x="3" y="93"/>
                    <a:pt x="5" y="94"/>
                  </a:cubicBezTo>
                  <a:cubicBezTo>
                    <a:pt x="22" y="96"/>
                    <a:pt x="22" y="96"/>
                    <a:pt x="22" y="96"/>
                  </a:cubicBezTo>
                  <a:cubicBezTo>
                    <a:pt x="23" y="100"/>
                    <a:pt x="25" y="103"/>
                    <a:pt x="27" y="107"/>
                  </a:cubicBezTo>
                  <a:cubicBezTo>
                    <a:pt x="16" y="120"/>
                    <a:pt x="16" y="120"/>
                    <a:pt x="16" y="120"/>
                  </a:cubicBezTo>
                  <a:cubicBezTo>
                    <a:pt x="15" y="122"/>
                    <a:pt x="15" y="124"/>
                    <a:pt x="16" y="126"/>
                  </a:cubicBezTo>
                  <a:cubicBezTo>
                    <a:pt x="18" y="128"/>
                    <a:pt x="20" y="131"/>
                    <a:pt x="23" y="133"/>
                  </a:cubicBezTo>
                  <a:cubicBezTo>
                    <a:pt x="24" y="135"/>
                    <a:pt x="24" y="135"/>
                    <a:pt x="24" y="135"/>
                  </a:cubicBezTo>
                  <a:cubicBezTo>
                    <a:pt x="26" y="137"/>
                    <a:pt x="29" y="139"/>
                    <a:pt x="32" y="141"/>
                  </a:cubicBezTo>
                  <a:cubicBezTo>
                    <a:pt x="33" y="142"/>
                    <a:pt x="36" y="142"/>
                    <a:pt x="37" y="141"/>
                  </a:cubicBezTo>
                  <a:cubicBezTo>
                    <a:pt x="51" y="131"/>
                    <a:pt x="51" y="131"/>
                    <a:pt x="51" y="131"/>
                  </a:cubicBezTo>
                  <a:cubicBezTo>
                    <a:pt x="54" y="133"/>
                    <a:pt x="58" y="134"/>
                    <a:pt x="62" y="135"/>
                  </a:cubicBezTo>
                  <a:cubicBezTo>
                    <a:pt x="64" y="152"/>
                    <a:pt x="64" y="152"/>
                    <a:pt x="64" y="152"/>
                  </a:cubicBezTo>
                  <a:cubicBezTo>
                    <a:pt x="64" y="154"/>
                    <a:pt x="66" y="156"/>
                    <a:pt x="68" y="156"/>
                  </a:cubicBezTo>
                  <a:cubicBezTo>
                    <a:pt x="72" y="157"/>
                    <a:pt x="75" y="157"/>
                    <a:pt x="79" y="157"/>
                  </a:cubicBezTo>
                  <a:cubicBezTo>
                    <a:pt x="82" y="157"/>
                    <a:pt x="86" y="157"/>
                    <a:pt x="90" y="156"/>
                  </a:cubicBezTo>
                  <a:cubicBezTo>
                    <a:pt x="92" y="156"/>
                    <a:pt x="94" y="154"/>
                    <a:pt x="94" y="152"/>
                  </a:cubicBezTo>
                  <a:cubicBezTo>
                    <a:pt x="96" y="135"/>
                    <a:pt x="96" y="135"/>
                    <a:pt x="96" y="135"/>
                  </a:cubicBezTo>
                  <a:cubicBezTo>
                    <a:pt x="100" y="134"/>
                    <a:pt x="103" y="133"/>
                    <a:pt x="107" y="131"/>
                  </a:cubicBezTo>
                  <a:cubicBezTo>
                    <a:pt x="120" y="141"/>
                    <a:pt x="120" y="141"/>
                    <a:pt x="120" y="141"/>
                  </a:cubicBezTo>
                  <a:cubicBezTo>
                    <a:pt x="122" y="142"/>
                    <a:pt x="124" y="142"/>
                    <a:pt x="126" y="141"/>
                  </a:cubicBezTo>
                  <a:cubicBezTo>
                    <a:pt x="132" y="137"/>
                    <a:pt x="137" y="132"/>
                    <a:pt x="141" y="126"/>
                  </a:cubicBezTo>
                  <a:cubicBezTo>
                    <a:pt x="143" y="124"/>
                    <a:pt x="143" y="122"/>
                    <a:pt x="141" y="120"/>
                  </a:cubicBezTo>
                  <a:cubicBezTo>
                    <a:pt x="131" y="107"/>
                    <a:pt x="131" y="107"/>
                    <a:pt x="131" y="107"/>
                  </a:cubicBezTo>
                  <a:cubicBezTo>
                    <a:pt x="133" y="103"/>
                    <a:pt x="134" y="99"/>
                    <a:pt x="136" y="96"/>
                  </a:cubicBezTo>
                  <a:cubicBezTo>
                    <a:pt x="152" y="94"/>
                    <a:pt x="152" y="94"/>
                    <a:pt x="152" y="94"/>
                  </a:cubicBezTo>
                  <a:cubicBezTo>
                    <a:pt x="154" y="93"/>
                    <a:pt x="156" y="92"/>
                    <a:pt x="156" y="89"/>
                  </a:cubicBezTo>
                  <a:cubicBezTo>
                    <a:pt x="157" y="86"/>
                    <a:pt x="157" y="82"/>
                    <a:pt x="157" y="79"/>
                  </a:cubicBezTo>
                  <a:cubicBezTo>
                    <a:pt x="157" y="75"/>
                    <a:pt x="157" y="71"/>
                    <a:pt x="156" y="68"/>
                  </a:cubicBezTo>
                  <a:cubicBezTo>
                    <a:pt x="156" y="66"/>
                    <a:pt x="154" y="64"/>
                    <a:pt x="152" y="64"/>
                  </a:cubicBezTo>
                  <a:close/>
                  <a:moveTo>
                    <a:pt x="147" y="85"/>
                  </a:moveTo>
                  <a:cubicBezTo>
                    <a:pt x="131" y="87"/>
                    <a:pt x="131" y="87"/>
                    <a:pt x="131" y="87"/>
                  </a:cubicBezTo>
                  <a:cubicBezTo>
                    <a:pt x="129" y="87"/>
                    <a:pt x="128" y="88"/>
                    <a:pt x="127" y="90"/>
                  </a:cubicBezTo>
                  <a:cubicBezTo>
                    <a:pt x="126" y="95"/>
                    <a:pt x="124" y="100"/>
                    <a:pt x="121" y="104"/>
                  </a:cubicBezTo>
                  <a:cubicBezTo>
                    <a:pt x="120" y="106"/>
                    <a:pt x="120" y="108"/>
                    <a:pt x="122" y="110"/>
                  </a:cubicBezTo>
                  <a:cubicBezTo>
                    <a:pt x="131" y="123"/>
                    <a:pt x="131" y="123"/>
                    <a:pt x="131" y="123"/>
                  </a:cubicBezTo>
                  <a:cubicBezTo>
                    <a:pt x="129" y="126"/>
                    <a:pt x="126" y="129"/>
                    <a:pt x="123" y="131"/>
                  </a:cubicBezTo>
                  <a:cubicBezTo>
                    <a:pt x="110" y="121"/>
                    <a:pt x="110" y="121"/>
                    <a:pt x="110" y="121"/>
                  </a:cubicBezTo>
                  <a:cubicBezTo>
                    <a:pt x="109" y="120"/>
                    <a:pt x="106" y="120"/>
                    <a:pt x="105" y="121"/>
                  </a:cubicBezTo>
                  <a:cubicBezTo>
                    <a:pt x="100" y="124"/>
                    <a:pt x="96" y="126"/>
                    <a:pt x="91" y="127"/>
                  </a:cubicBezTo>
                  <a:cubicBezTo>
                    <a:pt x="89" y="127"/>
                    <a:pt x="87" y="129"/>
                    <a:pt x="87" y="131"/>
                  </a:cubicBezTo>
                  <a:cubicBezTo>
                    <a:pt x="85" y="147"/>
                    <a:pt x="85" y="147"/>
                    <a:pt x="85" y="147"/>
                  </a:cubicBezTo>
                  <a:cubicBezTo>
                    <a:pt x="81" y="147"/>
                    <a:pt x="77" y="147"/>
                    <a:pt x="73" y="147"/>
                  </a:cubicBezTo>
                  <a:cubicBezTo>
                    <a:pt x="71" y="131"/>
                    <a:pt x="71" y="131"/>
                    <a:pt x="71" y="131"/>
                  </a:cubicBezTo>
                  <a:cubicBezTo>
                    <a:pt x="71" y="129"/>
                    <a:pt x="69" y="127"/>
                    <a:pt x="67" y="127"/>
                  </a:cubicBezTo>
                  <a:cubicBezTo>
                    <a:pt x="62" y="126"/>
                    <a:pt x="57" y="124"/>
                    <a:pt x="53" y="121"/>
                  </a:cubicBezTo>
                  <a:cubicBezTo>
                    <a:pt x="51" y="120"/>
                    <a:pt x="49" y="120"/>
                    <a:pt x="48" y="121"/>
                  </a:cubicBezTo>
                  <a:cubicBezTo>
                    <a:pt x="35" y="131"/>
                    <a:pt x="35" y="131"/>
                    <a:pt x="35" y="131"/>
                  </a:cubicBezTo>
                  <a:cubicBezTo>
                    <a:pt x="33" y="130"/>
                    <a:pt x="32" y="129"/>
                    <a:pt x="31" y="128"/>
                  </a:cubicBezTo>
                  <a:cubicBezTo>
                    <a:pt x="30" y="127"/>
                    <a:pt x="30" y="127"/>
                    <a:pt x="30" y="127"/>
                  </a:cubicBezTo>
                  <a:cubicBezTo>
                    <a:pt x="28" y="125"/>
                    <a:pt x="27" y="124"/>
                    <a:pt x="26" y="123"/>
                  </a:cubicBezTo>
                  <a:cubicBezTo>
                    <a:pt x="36" y="110"/>
                    <a:pt x="36" y="110"/>
                    <a:pt x="36" y="110"/>
                  </a:cubicBezTo>
                  <a:cubicBezTo>
                    <a:pt x="37" y="108"/>
                    <a:pt x="38" y="106"/>
                    <a:pt x="36" y="105"/>
                  </a:cubicBezTo>
                  <a:cubicBezTo>
                    <a:pt x="34" y="100"/>
                    <a:pt x="32" y="95"/>
                    <a:pt x="31" y="90"/>
                  </a:cubicBezTo>
                  <a:cubicBezTo>
                    <a:pt x="30" y="88"/>
                    <a:pt x="28" y="87"/>
                    <a:pt x="27" y="87"/>
                  </a:cubicBezTo>
                  <a:cubicBezTo>
                    <a:pt x="10" y="84"/>
                    <a:pt x="10" y="84"/>
                    <a:pt x="10" y="84"/>
                  </a:cubicBezTo>
                  <a:cubicBezTo>
                    <a:pt x="10" y="83"/>
                    <a:pt x="10" y="81"/>
                    <a:pt x="10" y="80"/>
                  </a:cubicBezTo>
                  <a:cubicBezTo>
                    <a:pt x="10" y="78"/>
                    <a:pt x="10" y="78"/>
                    <a:pt x="10" y="78"/>
                  </a:cubicBezTo>
                  <a:cubicBezTo>
                    <a:pt x="10" y="76"/>
                    <a:pt x="10" y="74"/>
                    <a:pt x="10" y="73"/>
                  </a:cubicBezTo>
                  <a:cubicBezTo>
                    <a:pt x="27" y="71"/>
                    <a:pt x="27" y="71"/>
                    <a:pt x="27" y="71"/>
                  </a:cubicBezTo>
                  <a:cubicBezTo>
                    <a:pt x="28" y="70"/>
                    <a:pt x="30" y="69"/>
                    <a:pt x="31" y="67"/>
                  </a:cubicBezTo>
                  <a:cubicBezTo>
                    <a:pt x="32" y="62"/>
                    <a:pt x="34" y="57"/>
                    <a:pt x="36" y="53"/>
                  </a:cubicBezTo>
                  <a:cubicBezTo>
                    <a:pt x="38" y="51"/>
                    <a:pt x="37" y="49"/>
                    <a:pt x="36" y="47"/>
                  </a:cubicBezTo>
                  <a:cubicBezTo>
                    <a:pt x="26" y="34"/>
                    <a:pt x="26" y="34"/>
                    <a:pt x="26" y="34"/>
                  </a:cubicBezTo>
                  <a:cubicBezTo>
                    <a:pt x="27" y="33"/>
                    <a:pt x="28" y="32"/>
                    <a:pt x="30" y="31"/>
                  </a:cubicBezTo>
                  <a:cubicBezTo>
                    <a:pt x="31" y="29"/>
                    <a:pt x="31" y="29"/>
                    <a:pt x="31" y="29"/>
                  </a:cubicBezTo>
                  <a:cubicBezTo>
                    <a:pt x="32" y="28"/>
                    <a:pt x="33" y="27"/>
                    <a:pt x="35" y="26"/>
                  </a:cubicBezTo>
                  <a:cubicBezTo>
                    <a:pt x="48" y="36"/>
                    <a:pt x="48" y="36"/>
                    <a:pt x="48" y="36"/>
                  </a:cubicBezTo>
                  <a:cubicBezTo>
                    <a:pt x="49" y="37"/>
                    <a:pt x="51" y="37"/>
                    <a:pt x="53" y="36"/>
                  </a:cubicBezTo>
                  <a:cubicBezTo>
                    <a:pt x="57" y="34"/>
                    <a:pt x="62" y="32"/>
                    <a:pt x="67" y="30"/>
                  </a:cubicBezTo>
                  <a:cubicBezTo>
                    <a:pt x="69" y="30"/>
                    <a:pt x="71" y="28"/>
                    <a:pt x="71" y="26"/>
                  </a:cubicBezTo>
                  <a:cubicBezTo>
                    <a:pt x="73" y="10"/>
                    <a:pt x="73" y="10"/>
                    <a:pt x="73" y="10"/>
                  </a:cubicBezTo>
                  <a:cubicBezTo>
                    <a:pt x="77" y="10"/>
                    <a:pt x="81" y="10"/>
                    <a:pt x="85" y="10"/>
                  </a:cubicBezTo>
                  <a:cubicBezTo>
                    <a:pt x="87" y="26"/>
                    <a:pt x="87" y="26"/>
                    <a:pt x="87" y="26"/>
                  </a:cubicBezTo>
                  <a:cubicBezTo>
                    <a:pt x="87" y="28"/>
                    <a:pt x="89" y="30"/>
                    <a:pt x="91" y="30"/>
                  </a:cubicBezTo>
                  <a:cubicBezTo>
                    <a:pt x="96" y="32"/>
                    <a:pt x="100" y="34"/>
                    <a:pt x="105" y="36"/>
                  </a:cubicBezTo>
                  <a:cubicBezTo>
                    <a:pt x="106" y="37"/>
                    <a:pt x="109" y="37"/>
                    <a:pt x="110" y="36"/>
                  </a:cubicBezTo>
                  <a:cubicBezTo>
                    <a:pt x="123" y="26"/>
                    <a:pt x="123" y="26"/>
                    <a:pt x="123" y="26"/>
                  </a:cubicBezTo>
                  <a:cubicBezTo>
                    <a:pt x="126" y="29"/>
                    <a:pt x="129" y="31"/>
                    <a:pt x="131" y="34"/>
                  </a:cubicBezTo>
                  <a:cubicBezTo>
                    <a:pt x="122" y="47"/>
                    <a:pt x="122" y="47"/>
                    <a:pt x="122" y="47"/>
                  </a:cubicBezTo>
                  <a:cubicBezTo>
                    <a:pt x="120" y="49"/>
                    <a:pt x="120" y="51"/>
                    <a:pt x="121" y="53"/>
                  </a:cubicBezTo>
                  <a:cubicBezTo>
                    <a:pt x="124" y="57"/>
                    <a:pt x="126" y="62"/>
                    <a:pt x="127" y="67"/>
                  </a:cubicBezTo>
                  <a:cubicBezTo>
                    <a:pt x="128" y="69"/>
                    <a:pt x="129" y="70"/>
                    <a:pt x="131" y="71"/>
                  </a:cubicBezTo>
                  <a:cubicBezTo>
                    <a:pt x="147" y="73"/>
                    <a:pt x="147" y="73"/>
                    <a:pt x="147" y="73"/>
                  </a:cubicBezTo>
                  <a:cubicBezTo>
                    <a:pt x="148" y="75"/>
                    <a:pt x="148" y="77"/>
                    <a:pt x="148" y="79"/>
                  </a:cubicBezTo>
                  <a:cubicBezTo>
                    <a:pt x="148" y="81"/>
                    <a:pt x="148" y="83"/>
                    <a:pt x="147" y="85"/>
                  </a:cubicBezTo>
                  <a:close/>
                </a:path>
              </a:pathLst>
            </a:custGeom>
            <a:grpFill/>
            <a:ln>
              <a:solidFill>
                <a:srgbClr val="1E405B"/>
              </a:solidFill>
            </a:ln>
            <a:extLst>
              <a:ext uri="{91240B29-F687-4f45-9708-019B960494DF}">
                <a14:hiddenLine xmlns:a14="http://schemas.microsoft.com/office/drawing/2010/main" xmlns="" w="9525">
                  <a:solidFill>
                    <a:srgbClr val="000000"/>
                  </a:solidFill>
                  <a:round/>
                  <a:headEnd/>
                  <a:tailEnd/>
                </a14:hiddenLine>
              </a:ext>
            </a:extLst>
          </p:spPr>
          <p:txBody>
            <a:bodyPr vert="horz" wrap="square" lIns="71857" tIns="35929" rIns="71857" bIns="35929" numCol="1" anchor="t" anchorCtr="0" compatLnSpc="1">
              <a:prstTxWarp prst="textNoShape">
                <a:avLst/>
              </a:prstTxWarp>
            </a:bodyPr>
            <a:lstStyle/>
            <a:p>
              <a:endParaRPr lang="en-US" sz="1572">
                <a:latin typeface="Aptos" panose="020B0004020202020204" pitchFamily="34" charset="0"/>
              </a:endParaRPr>
            </a:p>
          </p:txBody>
        </p:sp>
        <p:sp>
          <p:nvSpPr>
            <p:cNvPr id="25" name="Freeform 59">
              <a:extLst>
                <a:ext uri="{FF2B5EF4-FFF2-40B4-BE49-F238E27FC236}">
                  <a16:creationId xmlns:a16="http://schemas.microsoft.com/office/drawing/2014/main" id="{B1E32AD3-4F1F-7A6D-F093-17D186EFC249}"/>
                </a:ext>
              </a:extLst>
            </p:cNvPr>
            <p:cNvSpPr>
              <a:spLocks noEditPoints="1"/>
            </p:cNvSpPr>
            <p:nvPr/>
          </p:nvSpPr>
          <p:spPr bwMode="auto">
            <a:xfrm>
              <a:off x="7718425" y="4983163"/>
              <a:ext cx="153988" cy="153988"/>
            </a:xfrm>
            <a:custGeom>
              <a:avLst/>
              <a:gdLst>
                <a:gd name="T0" fmla="*/ 31 w 46"/>
                <a:gd name="T1" fmla="*/ 2 h 46"/>
                <a:gd name="T2" fmla="*/ 23 w 46"/>
                <a:gd name="T3" fmla="*/ 0 h 46"/>
                <a:gd name="T4" fmla="*/ 2 w 46"/>
                <a:gd name="T5" fmla="*/ 14 h 46"/>
                <a:gd name="T6" fmla="*/ 2 w 46"/>
                <a:gd name="T7" fmla="*/ 32 h 46"/>
                <a:gd name="T8" fmla="*/ 14 w 46"/>
                <a:gd name="T9" fmla="*/ 44 h 46"/>
                <a:gd name="T10" fmla="*/ 23 w 46"/>
                <a:gd name="T11" fmla="*/ 46 h 46"/>
                <a:gd name="T12" fmla="*/ 43 w 46"/>
                <a:gd name="T13" fmla="*/ 32 h 46"/>
                <a:gd name="T14" fmla="*/ 43 w 46"/>
                <a:gd name="T15" fmla="*/ 14 h 46"/>
                <a:gd name="T16" fmla="*/ 31 w 46"/>
                <a:gd name="T17" fmla="*/ 2 h 46"/>
                <a:gd name="T18" fmla="*/ 35 w 46"/>
                <a:gd name="T19" fmla="*/ 28 h 46"/>
                <a:gd name="T20" fmla="*/ 23 w 46"/>
                <a:gd name="T21" fmla="*/ 36 h 46"/>
                <a:gd name="T22" fmla="*/ 18 w 46"/>
                <a:gd name="T23" fmla="*/ 35 h 46"/>
                <a:gd name="T24" fmla="*/ 11 w 46"/>
                <a:gd name="T25" fmla="*/ 28 h 46"/>
                <a:gd name="T26" fmla="*/ 11 w 46"/>
                <a:gd name="T27" fmla="*/ 18 h 46"/>
                <a:gd name="T28" fmla="*/ 23 w 46"/>
                <a:gd name="T29" fmla="*/ 10 h 46"/>
                <a:gd name="T30" fmla="*/ 28 w 46"/>
                <a:gd name="T31" fmla="*/ 11 h 46"/>
                <a:gd name="T32" fmla="*/ 35 w 46"/>
                <a:gd name="T33" fmla="*/ 18 h 46"/>
                <a:gd name="T34" fmla="*/ 35 w 46"/>
                <a:gd name="T35" fmla="*/ 2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46">
                  <a:moveTo>
                    <a:pt x="31" y="2"/>
                  </a:moveTo>
                  <a:cubicBezTo>
                    <a:pt x="28" y="1"/>
                    <a:pt x="26" y="0"/>
                    <a:pt x="23" y="0"/>
                  </a:cubicBezTo>
                  <a:cubicBezTo>
                    <a:pt x="13" y="0"/>
                    <a:pt x="5" y="6"/>
                    <a:pt x="2" y="14"/>
                  </a:cubicBezTo>
                  <a:cubicBezTo>
                    <a:pt x="0" y="20"/>
                    <a:pt x="0" y="26"/>
                    <a:pt x="2" y="32"/>
                  </a:cubicBezTo>
                  <a:cubicBezTo>
                    <a:pt x="4" y="37"/>
                    <a:pt x="9" y="42"/>
                    <a:pt x="14" y="44"/>
                  </a:cubicBezTo>
                  <a:cubicBezTo>
                    <a:pt x="17" y="45"/>
                    <a:pt x="20" y="46"/>
                    <a:pt x="23" y="46"/>
                  </a:cubicBezTo>
                  <a:cubicBezTo>
                    <a:pt x="32" y="46"/>
                    <a:pt x="40" y="40"/>
                    <a:pt x="43" y="32"/>
                  </a:cubicBezTo>
                  <a:cubicBezTo>
                    <a:pt x="46" y="26"/>
                    <a:pt x="46" y="20"/>
                    <a:pt x="43" y="14"/>
                  </a:cubicBezTo>
                  <a:cubicBezTo>
                    <a:pt x="41" y="9"/>
                    <a:pt x="37" y="4"/>
                    <a:pt x="31" y="2"/>
                  </a:cubicBezTo>
                  <a:close/>
                  <a:moveTo>
                    <a:pt x="35" y="28"/>
                  </a:moveTo>
                  <a:cubicBezTo>
                    <a:pt x="33" y="33"/>
                    <a:pt x="28" y="36"/>
                    <a:pt x="23" y="36"/>
                  </a:cubicBezTo>
                  <a:cubicBezTo>
                    <a:pt x="21" y="36"/>
                    <a:pt x="19" y="36"/>
                    <a:pt x="18" y="35"/>
                  </a:cubicBezTo>
                  <a:cubicBezTo>
                    <a:pt x="15" y="34"/>
                    <a:pt x="12" y="31"/>
                    <a:pt x="11" y="28"/>
                  </a:cubicBezTo>
                  <a:cubicBezTo>
                    <a:pt x="9" y="25"/>
                    <a:pt x="9" y="21"/>
                    <a:pt x="11" y="18"/>
                  </a:cubicBezTo>
                  <a:cubicBezTo>
                    <a:pt x="13" y="13"/>
                    <a:pt x="17" y="10"/>
                    <a:pt x="23" y="10"/>
                  </a:cubicBezTo>
                  <a:cubicBezTo>
                    <a:pt x="24" y="10"/>
                    <a:pt x="26" y="10"/>
                    <a:pt x="28" y="11"/>
                  </a:cubicBezTo>
                  <a:cubicBezTo>
                    <a:pt x="31" y="12"/>
                    <a:pt x="33" y="15"/>
                    <a:pt x="35" y="18"/>
                  </a:cubicBezTo>
                  <a:cubicBezTo>
                    <a:pt x="36" y="21"/>
                    <a:pt x="36" y="25"/>
                    <a:pt x="35" y="28"/>
                  </a:cubicBezTo>
                  <a:close/>
                </a:path>
              </a:pathLst>
            </a:custGeom>
            <a:grpFill/>
            <a:ln>
              <a:solidFill>
                <a:srgbClr val="1E405B"/>
              </a:solidFill>
            </a:ln>
            <a:extLst>
              <a:ext uri="{91240B29-F687-4f45-9708-019B960494DF}">
                <a14:hiddenLine xmlns:a14="http://schemas.microsoft.com/office/drawing/2010/main" xmlns="" w="9525">
                  <a:solidFill>
                    <a:srgbClr val="000000"/>
                  </a:solidFill>
                  <a:round/>
                  <a:headEnd/>
                  <a:tailEnd/>
                </a14:hiddenLine>
              </a:ext>
            </a:extLst>
          </p:spPr>
          <p:txBody>
            <a:bodyPr vert="horz" wrap="square" lIns="71857" tIns="35929" rIns="71857" bIns="35929" numCol="1" anchor="t" anchorCtr="0" compatLnSpc="1">
              <a:prstTxWarp prst="textNoShape">
                <a:avLst/>
              </a:prstTxWarp>
            </a:bodyPr>
            <a:lstStyle/>
            <a:p>
              <a:endParaRPr lang="en-US" sz="1572">
                <a:latin typeface="Aptos" panose="020B0004020202020204" pitchFamily="34" charset="0"/>
              </a:endParaRPr>
            </a:p>
          </p:txBody>
        </p:sp>
        <p:sp>
          <p:nvSpPr>
            <p:cNvPr id="26" name="Freeform 60">
              <a:extLst>
                <a:ext uri="{FF2B5EF4-FFF2-40B4-BE49-F238E27FC236}">
                  <a16:creationId xmlns:a16="http://schemas.microsoft.com/office/drawing/2014/main" id="{13F04520-F65B-FFF1-FFA9-593F3C8F6DD9}"/>
                </a:ext>
              </a:extLst>
            </p:cNvPr>
            <p:cNvSpPr>
              <a:spLocks noEditPoints="1"/>
            </p:cNvSpPr>
            <p:nvPr/>
          </p:nvSpPr>
          <p:spPr bwMode="auto">
            <a:xfrm>
              <a:off x="7605713" y="4868863"/>
              <a:ext cx="377825" cy="381000"/>
            </a:xfrm>
            <a:custGeom>
              <a:avLst/>
              <a:gdLst>
                <a:gd name="T0" fmla="*/ 101 w 113"/>
                <a:gd name="T1" fmla="*/ 60 h 114"/>
                <a:gd name="T2" fmla="*/ 110 w 113"/>
                <a:gd name="T3" fmla="*/ 48 h 114"/>
                <a:gd name="T4" fmla="*/ 106 w 113"/>
                <a:gd name="T5" fmla="*/ 27 h 114"/>
                <a:gd name="T6" fmla="*/ 90 w 113"/>
                <a:gd name="T7" fmla="*/ 28 h 114"/>
                <a:gd name="T8" fmla="*/ 88 w 113"/>
                <a:gd name="T9" fmla="*/ 12 h 114"/>
                <a:gd name="T10" fmla="*/ 79 w 113"/>
                <a:gd name="T11" fmla="*/ 3 h 114"/>
                <a:gd name="T12" fmla="*/ 66 w 113"/>
                <a:gd name="T13" fmla="*/ 3 h 114"/>
                <a:gd name="T14" fmla="*/ 53 w 113"/>
                <a:gd name="T15" fmla="*/ 13 h 114"/>
                <a:gd name="T16" fmla="*/ 42 w 113"/>
                <a:gd name="T17" fmla="*/ 1 h 114"/>
                <a:gd name="T18" fmla="*/ 34 w 113"/>
                <a:gd name="T19" fmla="*/ 4 h 114"/>
                <a:gd name="T20" fmla="*/ 25 w 113"/>
                <a:gd name="T21" fmla="*/ 13 h 114"/>
                <a:gd name="T22" fmla="*/ 23 w 113"/>
                <a:gd name="T23" fmla="*/ 29 h 114"/>
                <a:gd name="T24" fmla="*/ 7 w 113"/>
                <a:gd name="T25" fmla="*/ 28 h 114"/>
                <a:gd name="T26" fmla="*/ 3 w 113"/>
                <a:gd name="T27" fmla="*/ 36 h 114"/>
                <a:gd name="T28" fmla="*/ 3 w 113"/>
                <a:gd name="T29" fmla="*/ 48 h 114"/>
                <a:gd name="T30" fmla="*/ 13 w 113"/>
                <a:gd name="T31" fmla="*/ 61 h 114"/>
                <a:gd name="T32" fmla="*/ 1 w 113"/>
                <a:gd name="T33" fmla="*/ 72 h 114"/>
                <a:gd name="T34" fmla="*/ 3 w 113"/>
                <a:gd name="T35" fmla="*/ 80 h 114"/>
                <a:gd name="T36" fmla="*/ 12 w 113"/>
                <a:gd name="T37" fmla="*/ 89 h 114"/>
                <a:gd name="T38" fmla="*/ 28 w 113"/>
                <a:gd name="T39" fmla="*/ 91 h 114"/>
                <a:gd name="T40" fmla="*/ 28 w 113"/>
                <a:gd name="T41" fmla="*/ 107 h 114"/>
                <a:gd name="T42" fmla="*/ 42 w 113"/>
                <a:gd name="T43" fmla="*/ 113 h 114"/>
                <a:gd name="T44" fmla="*/ 48 w 113"/>
                <a:gd name="T45" fmla="*/ 111 h 114"/>
                <a:gd name="T46" fmla="*/ 60 w 113"/>
                <a:gd name="T47" fmla="*/ 101 h 114"/>
                <a:gd name="T48" fmla="*/ 71 w 113"/>
                <a:gd name="T49" fmla="*/ 113 h 114"/>
                <a:gd name="T50" fmla="*/ 88 w 113"/>
                <a:gd name="T51" fmla="*/ 101 h 114"/>
                <a:gd name="T52" fmla="*/ 90 w 113"/>
                <a:gd name="T53" fmla="*/ 85 h 114"/>
                <a:gd name="T54" fmla="*/ 107 w 113"/>
                <a:gd name="T55" fmla="*/ 86 h 114"/>
                <a:gd name="T56" fmla="*/ 113 w 113"/>
                <a:gd name="T57" fmla="*/ 71 h 114"/>
                <a:gd name="T58" fmla="*/ 101 w 113"/>
                <a:gd name="T59" fmla="*/ 75 h 114"/>
                <a:gd name="T60" fmla="*/ 90 w 113"/>
                <a:gd name="T61" fmla="*/ 75 h 114"/>
                <a:gd name="T62" fmla="*/ 77 w 113"/>
                <a:gd name="T63" fmla="*/ 85 h 114"/>
                <a:gd name="T64" fmla="*/ 78 w 113"/>
                <a:gd name="T65" fmla="*/ 100 h 114"/>
                <a:gd name="T66" fmla="*/ 67 w 113"/>
                <a:gd name="T67" fmla="*/ 93 h 114"/>
                <a:gd name="T68" fmla="*/ 51 w 113"/>
                <a:gd name="T69" fmla="*/ 91 h 114"/>
                <a:gd name="T70" fmla="*/ 41 w 113"/>
                <a:gd name="T71" fmla="*/ 103 h 114"/>
                <a:gd name="T72" fmla="*/ 36 w 113"/>
                <a:gd name="T73" fmla="*/ 100 h 114"/>
                <a:gd name="T74" fmla="*/ 36 w 113"/>
                <a:gd name="T75" fmla="*/ 85 h 114"/>
                <a:gd name="T76" fmla="*/ 24 w 113"/>
                <a:gd name="T77" fmla="*/ 76 h 114"/>
                <a:gd name="T78" fmla="*/ 12 w 113"/>
                <a:gd name="T79" fmla="*/ 76 h 114"/>
                <a:gd name="T80" fmla="*/ 11 w 113"/>
                <a:gd name="T81" fmla="*/ 73 h 114"/>
                <a:gd name="T82" fmla="*/ 23 w 113"/>
                <a:gd name="T83" fmla="*/ 63 h 114"/>
                <a:gd name="T84" fmla="*/ 20 w 113"/>
                <a:gd name="T85" fmla="*/ 47 h 114"/>
                <a:gd name="T86" fmla="*/ 12 w 113"/>
                <a:gd name="T87" fmla="*/ 39 h 114"/>
                <a:gd name="T88" fmla="*/ 13 w 113"/>
                <a:gd name="T89" fmla="*/ 36 h 114"/>
                <a:gd name="T90" fmla="*/ 29 w 113"/>
                <a:gd name="T91" fmla="*/ 37 h 114"/>
                <a:gd name="T92" fmla="*/ 38 w 113"/>
                <a:gd name="T93" fmla="*/ 24 h 114"/>
                <a:gd name="T94" fmla="*/ 37 w 113"/>
                <a:gd name="T95" fmla="*/ 13 h 114"/>
                <a:gd name="T96" fmla="*/ 41 w 113"/>
                <a:gd name="T97" fmla="*/ 11 h 114"/>
                <a:gd name="T98" fmla="*/ 51 w 113"/>
                <a:gd name="T99" fmla="*/ 23 h 114"/>
                <a:gd name="T100" fmla="*/ 67 w 113"/>
                <a:gd name="T101" fmla="*/ 21 h 114"/>
                <a:gd name="T102" fmla="*/ 75 w 113"/>
                <a:gd name="T103" fmla="*/ 12 h 114"/>
                <a:gd name="T104" fmla="*/ 75 w 113"/>
                <a:gd name="T105" fmla="*/ 24 h 114"/>
                <a:gd name="T106" fmla="*/ 84 w 113"/>
                <a:gd name="T107" fmla="*/ 37 h 114"/>
                <a:gd name="T108" fmla="*/ 100 w 113"/>
                <a:gd name="T109" fmla="*/ 36 h 114"/>
                <a:gd name="T110" fmla="*/ 93 w 113"/>
                <a:gd name="T111" fmla="*/ 47 h 114"/>
                <a:gd name="T112" fmla="*/ 91 w 113"/>
                <a:gd name="T113" fmla="*/ 62 h 114"/>
                <a:gd name="T114" fmla="*/ 102 w 113"/>
                <a:gd name="T115" fmla="*/ 7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3" h="114">
                  <a:moveTo>
                    <a:pt x="110" y="66"/>
                  </a:moveTo>
                  <a:cubicBezTo>
                    <a:pt x="101" y="60"/>
                    <a:pt x="101" y="60"/>
                    <a:pt x="101" y="60"/>
                  </a:cubicBezTo>
                  <a:cubicBezTo>
                    <a:pt x="101" y="58"/>
                    <a:pt x="101" y="56"/>
                    <a:pt x="101" y="53"/>
                  </a:cubicBezTo>
                  <a:cubicBezTo>
                    <a:pt x="110" y="48"/>
                    <a:pt x="110" y="48"/>
                    <a:pt x="110" y="48"/>
                  </a:cubicBezTo>
                  <a:cubicBezTo>
                    <a:pt x="112" y="47"/>
                    <a:pt x="113" y="44"/>
                    <a:pt x="113" y="42"/>
                  </a:cubicBezTo>
                  <a:cubicBezTo>
                    <a:pt x="111" y="37"/>
                    <a:pt x="109" y="32"/>
                    <a:pt x="106" y="27"/>
                  </a:cubicBezTo>
                  <a:cubicBezTo>
                    <a:pt x="105" y="26"/>
                    <a:pt x="103" y="25"/>
                    <a:pt x="101" y="25"/>
                  </a:cubicBezTo>
                  <a:cubicBezTo>
                    <a:pt x="90" y="28"/>
                    <a:pt x="90" y="28"/>
                    <a:pt x="90" y="28"/>
                  </a:cubicBezTo>
                  <a:cubicBezTo>
                    <a:pt x="89" y="26"/>
                    <a:pt x="87" y="25"/>
                    <a:pt x="85" y="23"/>
                  </a:cubicBezTo>
                  <a:cubicBezTo>
                    <a:pt x="88" y="12"/>
                    <a:pt x="88" y="12"/>
                    <a:pt x="88" y="12"/>
                  </a:cubicBezTo>
                  <a:cubicBezTo>
                    <a:pt x="89" y="10"/>
                    <a:pt x="88" y="8"/>
                    <a:pt x="86" y="7"/>
                  </a:cubicBezTo>
                  <a:cubicBezTo>
                    <a:pt x="83" y="6"/>
                    <a:pt x="81" y="4"/>
                    <a:pt x="79" y="3"/>
                  </a:cubicBezTo>
                  <a:cubicBezTo>
                    <a:pt x="76" y="2"/>
                    <a:pt x="74" y="2"/>
                    <a:pt x="71" y="1"/>
                  </a:cubicBezTo>
                  <a:cubicBezTo>
                    <a:pt x="69" y="0"/>
                    <a:pt x="67" y="1"/>
                    <a:pt x="66" y="3"/>
                  </a:cubicBezTo>
                  <a:cubicBezTo>
                    <a:pt x="60" y="13"/>
                    <a:pt x="60" y="13"/>
                    <a:pt x="60" y="13"/>
                  </a:cubicBezTo>
                  <a:cubicBezTo>
                    <a:pt x="58" y="13"/>
                    <a:pt x="55" y="13"/>
                    <a:pt x="53" y="13"/>
                  </a:cubicBezTo>
                  <a:cubicBezTo>
                    <a:pt x="47" y="3"/>
                    <a:pt x="47" y="3"/>
                    <a:pt x="47" y="3"/>
                  </a:cubicBezTo>
                  <a:cubicBezTo>
                    <a:pt x="46" y="1"/>
                    <a:pt x="44" y="0"/>
                    <a:pt x="42" y="1"/>
                  </a:cubicBezTo>
                  <a:cubicBezTo>
                    <a:pt x="39" y="2"/>
                    <a:pt x="37" y="2"/>
                    <a:pt x="35" y="3"/>
                  </a:cubicBezTo>
                  <a:cubicBezTo>
                    <a:pt x="34" y="4"/>
                    <a:pt x="34" y="4"/>
                    <a:pt x="34" y="4"/>
                  </a:cubicBezTo>
                  <a:cubicBezTo>
                    <a:pt x="31" y="5"/>
                    <a:pt x="29" y="6"/>
                    <a:pt x="27" y="7"/>
                  </a:cubicBezTo>
                  <a:cubicBezTo>
                    <a:pt x="25" y="8"/>
                    <a:pt x="24" y="10"/>
                    <a:pt x="25" y="13"/>
                  </a:cubicBezTo>
                  <a:cubicBezTo>
                    <a:pt x="28" y="24"/>
                    <a:pt x="28" y="24"/>
                    <a:pt x="28" y="24"/>
                  </a:cubicBezTo>
                  <a:cubicBezTo>
                    <a:pt x="26" y="25"/>
                    <a:pt x="24" y="27"/>
                    <a:pt x="23" y="29"/>
                  </a:cubicBezTo>
                  <a:cubicBezTo>
                    <a:pt x="12" y="26"/>
                    <a:pt x="12" y="26"/>
                    <a:pt x="12" y="26"/>
                  </a:cubicBezTo>
                  <a:cubicBezTo>
                    <a:pt x="10" y="25"/>
                    <a:pt x="8" y="26"/>
                    <a:pt x="7" y="28"/>
                  </a:cubicBezTo>
                  <a:cubicBezTo>
                    <a:pt x="5" y="30"/>
                    <a:pt x="4" y="32"/>
                    <a:pt x="3" y="34"/>
                  </a:cubicBezTo>
                  <a:cubicBezTo>
                    <a:pt x="3" y="36"/>
                    <a:pt x="3" y="36"/>
                    <a:pt x="3" y="36"/>
                  </a:cubicBezTo>
                  <a:cubicBezTo>
                    <a:pt x="2" y="38"/>
                    <a:pt x="1" y="40"/>
                    <a:pt x="1" y="43"/>
                  </a:cubicBezTo>
                  <a:cubicBezTo>
                    <a:pt x="0" y="45"/>
                    <a:pt x="1" y="47"/>
                    <a:pt x="3" y="48"/>
                  </a:cubicBezTo>
                  <a:cubicBezTo>
                    <a:pt x="13" y="54"/>
                    <a:pt x="13" y="54"/>
                    <a:pt x="13" y="54"/>
                  </a:cubicBezTo>
                  <a:cubicBezTo>
                    <a:pt x="12" y="56"/>
                    <a:pt x="12" y="58"/>
                    <a:pt x="13" y="61"/>
                  </a:cubicBezTo>
                  <a:cubicBezTo>
                    <a:pt x="3" y="66"/>
                    <a:pt x="3" y="66"/>
                    <a:pt x="3" y="66"/>
                  </a:cubicBezTo>
                  <a:cubicBezTo>
                    <a:pt x="1" y="68"/>
                    <a:pt x="0" y="70"/>
                    <a:pt x="1" y="72"/>
                  </a:cubicBezTo>
                  <a:cubicBezTo>
                    <a:pt x="1" y="74"/>
                    <a:pt x="2" y="77"/>
                    <a:pt x="3" y="79"/>
                  </a:cubicBezTo>
                  <a:cubicBezTo>
                    <a:pt x="3" y="80"/>
                    <a:pt x="3" y="80"/>
                    <a:pt x="3" y="80"/>
                  </a:cubicBezTo>
                  <a:cubicBezTo>
                    <a:pt x="4" y="82"/>
                    <a:pt x="6" y="84"/>
                    <a:pt x="7" y="87"/>
                  </a:cubicBezTo>
                  <a:cubicBezTo>
                    <a:pt x="8" y="88"/>
                    <a:pt x="10" y="89"/>
                    <a:pt x="12" y="89"/>
                  </a:cubicBezTo>
                  <a:cubicBezTo>
                    <a:pt x="23" y="86"/>
                    <a:pt x="23" y="86"/>
                    <a:pt x="23" y="86"/>
                  </a:cubicBezTo>
                  <a:cubicBezTo>
                    <a:pt x="25" y="88"/>
                    <a:pt x="26" y="89"/>
                    <a:pt x="28" y="91"/>
                  </a:cubicBezTo>
                  <a:cubicBezTo>
                    <a:pt x="25" y="102"/>
                    <a:pt x="25" y="102"/>
                    <a:pt x="25" y="102"/>
                  </a:cubicBezTo>
                  <a:cubicBezTo>
                    <a:pt x="25" y="104"/>
                    <a:pt x="26" y="106"/>
                    <a:pt x="28" y="107"/>
                  </a:cubicBezTo>
                  <a:cubicBezTo>
                    <a:pt x="30" y="108"/>
                    <a:pt x="32" y="110"/>
                    <a:pt x="35" y="111"/>
                  </a:cubicBezTo>
                  <a:cubicBezTo>
                    <a:pt x="37" y="112"/>
                    <a:pt x="40" y="112"/>
                    <a:pt x="42" y="113"/>
                  </a:cubicBezTo>
                  <a:cubicBezTo>
                    <a:pt x="43" y="113"/>
                    <a:pt x="43" y="113"/>
                    <a:pt x="44" y="113"/>
                  </a:cubicBezTo>
                  <a:cubicBezTo>
                    <a:pt x="45" y="113"/>
                    <a:pt x="47" y="112"/>
                    <a:pt x="48" y="111"/>
                  </a:cubicBezTo>
                  <a:cubicBezTo>
                    <a:pt x="53" y="101"/>
                    <a:pt x="53" y="101"/>
                    <a:pt x="53" y="101"/>
                  </a:cubicBezTo>
                  <a:cubicBezTo>
                    <a:pt x="56" y="101"/>
                    <a:pt x="58" y="101"/>
                    <a:pt x="60" y="101"/>
                  </a:cubicBezTo>
                  <a:cubicBezTo>
                    <a:pt x="66" y="111"/>
                    <a:pt x="66" y="111"/>
                    <a:pt x="66" y="111"/>
                  </a:cubicBezTo>
                  <a:cubicBezTo>
                    <a:pt x="67" y="113"/>
                    <a:pt x="69" y="114"/>
                    <a:pt x="71" y="113"/>
                  </a:cubicBezTo>
                  <a:cubicBezTo>
                    <a:pt x="77" y="112"/>
                    <a:pt x="82" y="110"/>
                    <a:pt x="86" y="107"/>
                  </a:cubicBezTo>
                  <a:cubicBezTo>
                    <a:pt x="88" y="106"/>
                    <a:pt x="89" y="104"/>
                    <a:pt x="88" y="101"/>
                  </a:cubicBezTo>
                  <a:cubicBezTo>
                    <a:pt x="85" y="90"/>
                    <a:pt x="85" y="90"/>
                    <a:pt x="85" y="90"/>
                  </a:cubicBezTo>
                  <a:cubicBezTo>
                    <a:pt x="87" y="89"/>
                    <a:pt x="89" y="87"/>
                    <a:pt x="90" y="85"/>
                  </a:cubicBezTo>
                  <a:cubicBezTo>
                    <a:pt x="101" y="88"/>
                    <a:pt x="101" y="88"/>
                    <a:pt x="101" y="88"/>
                  </a:cubicBezTo>
                  <a:cubicBezTo>
                    <a:pt x="103" y="89"/>
                    <a:pt x="106" y="88"/>
                    <a:pt x="107" y="86"/>
                  </a:cubicBezTo>
                  <a:cubicBezTo>
                    <a:pt x="108" y="84"/>
                    <a:pt x="109" y="81"/>
                    <a:pt x="110" y="79"/>
                  </a:cubicBezTo>
                  <a:cubicBezTo>
                    <a:pt x="111" y="77"/>
                    <a:pt x="112" y="74"/>
                    <a:pt x="113" y="71"/>
                  </a:cubicBezTo>
                  <a:cubicBezTo>
                    <a:pt x="113" y="69"/>
                    <a:pt x="112" y="67"/>
                    <a:pt x="110" y="66"/>
                  </a:cubicBezTo>
                  <a:close/>
                  <a:moveTo>
                    <a:pt x="101" y="75"/>
                  </a:moveTo>
                  <a:cubicBezTo>
                    <a:pt x="101" y="76"/>
                    <a:pt x="101" y="77"/>
                    <a:pt x="100" y="78"/>
                  </a:cubicBezTo>
                  <a:cubicBezTo>
                    <a:pt x="90" y="75"/>
                    <a:pt x="90" y="75"/>
                    <a:pt x="90" y="75"/>
                  </a:cubicBezTo>
                  <a:cubicBezTo>
                    <a:pt x="88" y="75"/>
                    <a:pt x="86" y="76"/>
                    <a:pt x="85" y="77"/>
                  </a:cubicBezTo>
                  <a:cubicBezTo>
                    <a:pt x="83" y="80"/>
                    <a:pt x="80" y="83"/>
                    <a:pt x="77" y="85"/>
                  </a:cubicBezTo>
                  <a:cubicBezTo>
                    <a:pt x="75" y="86"/>
                    <a:pt x="75" y="88"/>
                    <a:pt x="75" y="90"/>
                  </a:cubicBezTo>
                  <a:cubicBezTo>
                    <a:pt x="78" y="100"/>
                    <a:pt x="78" y="100"/>
                    <a:pt x="78" y="100"/>
                  </a:cubicBezTo>
                  <a:cubicBezTo>
                    <a:pt x="76" y="101"/>
                    <a:pt x="74" y="102"/>
                    <a:pt x="72" y="103"/>
                  </a:cubicBezTo>
                  <a:cubicBezTo>
                    <a:pt x="67" y="93"/>
                    <a:pt x="67" y="93"/>
                    <a:pt x="67" y="93"/>
                  </a:cubicBezTo>
                  <a:cubicBezTo>
                    <a:pt x="66" y="92"/>
                    <a:pt x="64" y="91"/>
                    <a:pt x="62" y="91"/>
                  </a:cubicBezTo>
                  <a:cubicBezTo>
                    <a:pt x="59" y="92"/>
                    <a:pt x="55" y="92"/>
                    <a:pt x="51" y="91"/>
                  </a:cubicBezTo>
                  <a:cubicBezTo>
                    <a:pt x="49" y="91"/>
                    <a:pt x="48" y="92"/>
                    <a:pt x="47" y="93"/>
                  </a:cubicBezTo>
                  <a:cubicBezTo>
                    <a:pt x="41" y="103"/>
                    <a:pt x="41" y="103"/>
                    <a:pt x="41" y="103"/>
                  </a:cubicBezTo>
                  <a:cubicBezTo>
                    <a:pt x="40" y="102"/>
                    <a:pt x="39" y="102"/>
                    <a:pt x="38" y="102"/>
                  </a:cubicBezTo>
                  <a:cubicBezTo>
                    <a:pt x="37" y="101"/>
                    <a:pt x="36" y="101"/>
                    <a:pt x="36" y="100"/>
                  </a:cubicBezTo>
                  <a:cubicBezTo>
                    <a:pt x="38" y="90"/>
                    <a:pt x="38" y="90"/>
                    <a:pt x="38" y="90"/>
                  </a:cubicBezTo>
                  <a:cubicBezTo>
                    <a:pt x="39" y="88"/>
                    <a:pt x="38" y="86"/>
                    <a:pt x="36" y="85"/>
                  </a:cubicBezTo>
                  <a:cubicBezTo>
                    <a:pt x="34" y="83"/>
                    <a:pt x="31" y="80"/>
                    <a:pt x="29" y="77"/>
                  </a:cubicBezTo>
                  <a:cubicBezTo>
                    <a:pt x="28" y="76"/>
                    <a:pt x="26" y="75"/>
                    <a:pt x="24" y="76"/>
                  </a:cubicBezTo>
                  <a:cubicBezTo>
                    <a:pt x="13" y="78"/>
                    <a:pt x="13" y="78"/>
                    <a:pt x="13" y="78"/>
                  </a:cubicBezTo>
                  <a:cubicBezTo>
                    <a:pt x="13" y="78"/>
                    <a:pt x="13" y="77"/>
                    <a:pt x="12" y="76"/>
                  </a:cubicBezTo>
                  <a:cubicBezTo>
                    <a:pt x="12" y="75"/>
                    <a:pt x="12" y="75"/>
                    <a:pt x="12" y="75"/>
                  </a:cubicBezTo>
                  <a:cubicBezTo>
                    <a:pt x="12" y="74"/>
                    <a:pt x="11" y="74"/>
                    <a:pt x="11" y="73"/>
                  </a:cubicBezTo>
                  <a:cubicBezTo>
                    <a:pt x="20" y="67"/>
                    <a:pt x="20" y="67"/>
                    <a:pt x="20" y="67"/>
                  </a:cubicBezTo>
                  <a:cubicBezTo>
                    <a:pt x="22" y="66"/>
                    <a:pt x="23" y="64"/>
                    <a:pt x="23" y="63"/>
                  </a:cubicBezTo>
                  <a:cubicBezTo>
                    <a:pt x="22" y="59"/>
                    <a:pt x="22" y="55"/>
                    <a:pt x="23" y="52"/>
                  </a:cubicBezTo>
                  <a:cubicBezTo>
                    <a:pt x="23" y="50"/>
                    <a:pt x="22" y="48"/>
                    <a:pt x="20" y="47"/>
                  </a:cubicBezTo>
                  <a:cubicBezTo>
                    <a:pt x="11" y="42"/>
                    <a:pt x="11" y="42"/>
                    <a:pt x="11" y="42"/>
                  </a:cubicBezTo>
                  <a:cubicBezTo>
                    <a:pt x="11" y="41"/>
                    <a:pt x="11" y="40"/>
                    <a:pt x="12" y="39"/>
                  </a:cubicBezTo>
                  <a:cubicBezTo>
                    <a:pt x="12" y="38"/>
                    <a:pt x="12" y="38"/>
                    <a:pt x="12" y="38"/>
                  </a:cubicBezTo>
                  <a:cubicBezTo>
                    <a:pt x="13" y="37"/>
                    <a:pt x="13" y="37"/>
                    <a:pt x="13" y="36"/>
                  </a:cubicBezTo>
                  <a:cubicBezTo>
                    <a:pt x="24" y="39"/>
                    <a:pt x="24" y="39"/>
                    <a:pt x="24" y="39"/>
                  </a:cubicBezTo>
                  <a:cubicBezTo>
                    <a:pt x="25" y="39"/>
                    <a:pt x="27" y="38"/>
                    <a:pt x="29" y="37"/>
                  </a:cubicBezTo>
                  <a:cubicBezTo>
                    <a:pt x="31" y="34"/>
                    <a:pt x="33" y="31"/>
                    <a:pt x="36" y="29"/>
                  </a:cubicBezTo>
                  <a:cubicBezTo>
                    <a:pt x="38" y="28"/>
                    <a:pt x="39" y="26"/>
                    <a:pt x="38" y="24"/>
                  </a:cubicBezTo>
                  <a:cubicBezTo>
                    <a:pt x="35" y="14"/>
                    <a:pt x="35" y="14"/>
                    <a:pt x="35" y="14"/>
                  </a:cubicBezTo>
                  <a:cubicBezTo>
                    <a:pt x="36" y="13"/>
                    <a:pt x="37" y="13"/>
                    <a:pt x="37" y="13"/>
                  </a:cubicBezTo>
                  <a:cubicBezTo>
                    <a:pt x="38" y="12"/>
                    <a:pt x="38" y="12"/>
                    <a:pt x="38" y="12"/>
                  </a:cubicBezTo>
                  <a:cubicBezTo>
                    <a:pt x="39" y="12"/>
                    <a:pt x="40" y="12"/>
                    <a:pt x="41" y="11"/>
                  </a:cubicBezTo>
                  <a:cubicBezTo>
                    <a:pt x="46" y="21"/>
                    <a:pt x="46" y="21"/>
                    <a:pt x="46" y="21"/>
                  </a:cubicBezTo>
                  <a:cubicBezTo>
                    <a:pt x="47" y="22"/>
                    <a:pt x="49" y="23"/>
                    <a:pt x="51" y="23"/>
                  </a:cubicBezTo>
                  <a:cubicBezTo>
                    <a:pt x="55" y="22"/>
                    <a:pt x="58" y="22"/>
                    <a:pt x="62" y="23"/>
                  </a:cubicBezTo>
                  <a:cubicBezTo>
                    <a:pt x="64" y="23"/>
                    <a:pt x="66" y="22"/>
                    <a:pt x="67" y="21"/>
                  </a:cubicBezTo>
                  <a:cubicBezTo>
                    <a:pt x="72" y="11"/>
                    <a:pt x="72" y="11"/>
                    <a:pt x="72" y="11"/>
                  </a:cubicBezTo>
                  <a:cubicBezTo>
                    <a:pt x="73" y="12"/>
                    <a:pt x="74" y="12"/>
                    <a:pt x="75" y="12"/>
                  </a:cubicBezTo>
                  <a:cubicBezTo>
                    <a:pt x="76" y="13"/>
                    <a:pt x="77" y="13"/>
                    <a:pt x="78" y="14"/>
                  </a:cubicBezTo>
                  <a:cubicBezTo>
                    <a:pt x="75" y="24"/>
                    <a:pt x="75" y="24"/>
                    <a:pt x="75" y="24"/>
                  </a:cubicBezTo>
                  <a:cubicBezTo>
                    <a:pt x="75" y="26"/>
                    <a:pt x="75" y="28"/>
                    <a:pt x="77" y="29"/>
                  </a:cubicBezTo>
                  <a:cubicBezTo>
                    <a:pt x="80" y="31"/>
                    <a:pt x="82" y="34"/>
                    <a:pt x="84" y="37"/>
                  </a:cubicBezTo>
                  <a:cubicBezTo>
                    <a:pt x="86" y="38"/>
                    <a:pt x="88" y="39"/>
                    <a:pt x="90" y="38"/>
                  </a:cubicBezTo>
                  <a:cubicBezTo>
                    <a:pt x="100" y="36"/>
                    <a:pt x="100" y="36"/>
                    <a:pt x="100" y="36"/>
                  </a:cubicBezTo>
                  <a:cubicBezTo>
                    <a:pt x="101" y="37"/>
                    <a:pt x="102" y="39"/>
                    <a:pt x="102" y="41"/>
                  </a:cubicBezTo>
                  <a:cubicBezTo>
                    <a:pt x="93" y="47"/>
                    <a:pt x="93" y="47"/>
                    <a:pt x="93" y="47"/>
                  </a:cubicBezTo>
                  <a:cubicBezTo>
                    <a:pt x="91" y="48"/>
                    <a:pt x="90" y="50"/>
                    <a:pt x="91" y="52"/>
                  </a:cubicBezTo>
                  <a:cubicBezTo>
                    <a:pt x="91" y="55"/>
                    <a:pt x="91" y="59"/>
                    <a:pt x="91" y="62"/>
                  </a:cubicBezTo>
                  <a:cubicBezTo>
                    <a:pt x="90" y="64"/>
                    <a:pt x="91" y="66"/>
                    <a:pt x="93" y="67"/>
                  </a:cubicBezTo>
                  <a:cubicBezTo>
                    <a:pt x="102" y="72"/>
                    <a:pt x="102" y="72"/>
                    <a:pt x="102" y="72"/>
                  </a:cubicBezTo>
                  <a:cubicBezTo>
                    <a:pt x="102" y="73"/>
                    <a:pt x="102" y="74"/>
                    <a:pt x="101" y="75"/>
                  </a:cubicBezTo>
                  <a:close/>
                </a:path>
              </a:pathLst>
            </a:custGeom>
            <a:grpFill/>
            <a:ln>
              <a:solidFill>
                <a:srgbClr val="1E405B"/>
              </a:solidFill>
            </a:ln>
            <a:extLst>
              <a:ext uri="{91240B29-F687-4f45-9708-019B960494DF}">
                <a14:hiddenLine xmlns:a14="http://schemas.microsoft.com/office/drawing/2010/main" xmlns="" w="9525">
                  <a:solidFill>
                    <a:srgbClr val="000000"/>
                  </a:solidFill>
                  <a:round/>
                  <a:headEnd/>
                  <a:tailEnd/>
                </a14:hiddenLine>
              </a:ext>
            </a:extLst>
          </p:spPr>
          <p:txBody>
            <a:bodyPr vert="horz" wrap="square" lIns="71857" tIns="35929" rIns="71857" bIns="35929" numCol="1" anchor="t" anchorCtr="0" compatLnSpc="1">
              <a:prstTxWarp prst="textNoShape">
                <a:avLst/>
              </a:prstTxWarp>
            </a:bodyPr>
            <a:lstStyle/>
            <a:p>
              <a:endParaRPr lang="en-US" sz="1572">
                <a:latin typeface="Aptos" panose="020B0004020202020204" pitchFamily="34" charset="0"/>
              </a:endParaRPr>
            </a:p>
          </p:txBody>
        </p:sp>
      </p:grpSp>
      <p:sp>
        <p:nvSpPr>
          <p:cNvPr id="27" name="Rectangle 26">
            <a:extLst>
              <a:ext uri="{FF2B5EF4-FFF2-40B4-BE49-F238E27FC236}">
                <a16:creationId xmlns:a16="http://schemas.microsoft.com/office/drawing/2014/main" id="{480BF095-1ACA-262C-5098-F88D2DF9A721}"/>
              </a:ext>
            </a:extLst>
          </p:cNvPr>
          <p:cNvSpPr/>
          <p:nvPr/>
        </p:nvSpPr>
        <p:spPr>
          <a:xfrm>
            <a:off x="599136" y="1387465"/>
            <a:ext cx="5167040" cy="5169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kern="0">
                <a:solidFill>
                  <a:srgbClr val="1E405B"/>
                </a:solidFill>
                <a:latin typeface="Aptos" panose="020B0004020202020204" pitchFamily="34" charset="0"/>
                <a:cs typeface="Times New Roman"/>
              </a:rPr>
              <a:t>Role and Responsibilities</a:t>
            </a:r>
          </a:p>
        </p:txBody>
      </p:sp>
    </p:spTree>
    <p:extLst>
      <p:ext uri="{BB962C8B-B14F-4D97-AF65-F5344CB8AC3E}">
        <p14:creationId xmlns:p14="http://schemas.microsoft.com/office/powerpoint/2010/main" val="3691449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09ABE4-9B90-C045-0650-BAE569A0A594}"/>
              </a:ext>
            </a:extLst>
          </p:cNvPr>
          <p:cNvSpPr>
            <a:spLocks noGrp="1"/>
          </p:cNvSpPr>
          <p:nvPr>
            <p:ph type="sldNum" sz="quarter" idx="11"/>
          </p:nvPr>
        </p:nvSpPr>
        <p:spPr/>
        <p:txBody>
          <a:bodyPr/>
          <a:lstStyle/>
          <a:p>
            <a:pPr>
              <a:defRPr/>
            </a:pPr>
            <a:fld id="{AFD33829-BBAE-4D3B-AC0D-2BC0D716856C}" type="slidenum">
              <a:rPr lang="en-US" smtClean="0"/>
              <a:pPr>
                <a:defRPr/>
              </a:pPr>
              <a:t>24</a:t>
            </a:fld>
            <a:endParaRPr lang="en-US" dirty="0"/>
          </a:p>
        </p:txBody>
      </p:sp>
      <p:sp>
        <p:nvSpPr>
          <p:cNvPr id="6" name="Title 5">
            <a:extLst>
              <a:ext uri="{FF2B5EF4-FFF2-40B4-BE49-F238E27FC236}">
                <a16:creationId xmlns:a16="http://schemas.microsoft.com/office/drawing/2014/main" id="{8ABE5AF0-340D-162D-161B-BA0EF1740963}"/>
              </a:ext>
            </a:extLst>
          </p:cNvPr>
          <p:cNvSpPr>
            <a:spLocks noGrp="1"/>
          </p:cNvSpPr>
          <p:nvPr>
            <p:ph type="title"/>
          </p:nvPr>
        </p:nvSpPr>
        <p:spPr/>
        <p:txBody>
          <a:bodyPr/>
          <a:lstStyle/>
          <a:p>
            <a:r>
              <a:rPr lang="en-GB" dirty="0"/>
              <a:t>NYUAD Hackathon for social good</a:t>
            </a:r>
            <a:endParaRPr lang="en-CH" dirty="0"/>
          </a:p>
        </p:txBody>
      </p:sp>
      <p:pic>
        <p:nvPicPr>
          <p:cNvPr id="1026" name="Picture 2">
            <a:extLst>
              <a:ext uri="{FF2B5EF4-FFF2-40B4-BE49-F238E27FC236}">
                <a16:creationId xmlns:a16="http://schemas.microsoft.com/office/drawing/2014/main" id="{4FD80819-31B3-6F6B-1C90-650883C7492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8643" y="1373602"/>
            <a:ext cx="7478712" cy="451923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DE331A10-3B39-A1DD-A961-D401412A5040}"/>
              </a:ext>
            </a:extLst>
          </p:cNvPr>
          <p:cNvSpPr txBox="1"/>
          <p:nvPr/>
        </p:nvSpPr>
        <p:spPr>
          <a:xfrm>
            <a:off x="8324850" y="2352803"/>
            <a:ext cx="3338507"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latin typeface="Aptos Display"/>
              </a:rPr>
              <a:t>Next steps:</a:t>
            </a:r>
          </a:p>
          <a:p>
            <a:pPr marL="285750" indent="-285750">
              <a:buFont typeface="Arial"/>
              <a:buChar char="•"/>
            </a:pPr>
            <a:r>
              <a:rPr lang="en-US" sz="1600" dirty="0">
                <a:latin typeface="Aptos Display"/>
              </a:rPr>
              <a:t>Amplify hackathon in other regions (e.g. Africa, Latin America)</a:t>
            </a:r>
          </a:p>
          <a:p>
            <a:pPr marL="285750" indent="-285750">
              <a:buFont typeface="Arial"/>
              <a:buChar char="•"/>
            </a:pPr>
            <a:r>
              <a:rPr lang="en-US" sz="1600" dirty="0">
                <a:latin typeface="Aptos Display"/>
              </a:rPr>
              <a:t>"Hackathon in a box“</a:t>
            </a:r>
          </a:p>
        </p:txBody>
      </p:sp>
    </p:spTree>
    <p:extLst>
      <p:ext uri="{BB962C8B-B14F-4D97-AF65-F5344CB8AC3E}">
        <p14:creationId xmlns:p14="http://schemas.microsoft.com/office/powerpoint/2010/main" val="897799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362E9-699C-CADB-EE90-F74AABBDDE3A}"/>
              </a:ext>
            </a:extLst>
          </p:cNvPr>
          <p:cNvSpPr>
            <a:spLocks noGrp="1"/>
          </p:cNvSpPr>
          <p:nvPr>
            <p:ph type="ctrTitle"/>
          </p:nvPr>
        </p:nvSpPr>
        <p:spPr>
          <a:xfrm>
            <a:off x="4992816" y="3868092"/>
            <a:ext cx="7086444" cy="1391602"/>
          </a:xfrm>
        </p:spPr>
        <p:txBody>
          <a:bodyPr lIns="91440" tIns="45720" rIns="91440" bIns="45720" anchor="b"/>
          <a:lstStyle/>
          <a:p>
            <a:r>
              <a:rPr lang="en-US" dirty="0">
                <a:latin typeface="Aptos Display"/>
              </a:rPr>
              <a:t>Overview of OQI's Advancing Capacity Building Pillar &amp; Objectives for Today </a:t>
            </a:r>
            <a:endParaRPr lang="en-GB" b="0" dirty="0">
              <a:latin typeface="Aptos Display"/>
            </a:endParaRPr>
          </a:p>
        </p:txBody>
      </p:sp>
      <p:sp>
        <p:nvSpPr>
          <p:cNvPr id="3" name="Title 1">
            <a:extLst>
              <a:ext uri="{FF2B5EF4-FFF2-40B4-BE49-F238E27FC236}">
                <a16:creationId xmlns:a16="http://schemas.microsoft.com/office/drawing/2014/main" id="{5941E83C-FF69-AA1A-C485-599C4F97568B}"/>
              </a:ext>
            </a:extLst>
          </p:cNvPr>
          <p:cNvSpPr txBox="1">
            <a:spLocks/>
          </p:cNvSpPr>
          <p:nvPr/>
        </p:nvSpPr>
        <p:spPr>
          <a:xfrm>
            <a:off x="7660729" y="2657434"/>
            <a:ext cx="1626073" cy="706911"/>
          </a:xfrm>
          <a:prstGeom prst="rect">
            <a:avLst/>
          </a:prstGeom>
        </p:spPr>
        <p:txBody>
          <a:bodyPr lIns="91440" tIns="45720" rIns="91440" bIns="45720" anchor="b"/>
          <a:lstStyle>
            <a:lvl1pPr algn="ctr" rtl="0" eaLnBrk="0" fontAlgn="base" hangingPunct="0">
              <a:lnSpc>
                <a:spcPct val="90000"/>
              </a:lnSpc>
              <a:spcBef>
                <a:spcPct val="0"/>
              </a:spcBef>
              <a:spcAft>
                <a:spcPct val="0"/>
              </a:spcAft>
              <a:defRPr sz="4000" b="1" kern="1200">
                <a:solidFill>
                  <a:schemeClr val="bg1"/>
                </a:solidFill>
                <a:latin typeface="Aptos Display" panose="020B0004020202020204" pitchFamily="34" charset="0"/>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br>
              <a:rPr lang="en-US" dirty="0"/>
            </a:br>
            <a:r>
              <a:rPr lang="en-US" sz="6000" dirty="0">
                <a:latin typeface="Aptos Display"/>
              </a:rPr>
              <a:t>1</a:t>
            </a:r>
          </a:p>
        </p:txBody>
      </p:sp>
    </p:spTree>
    <p:extLst>
      <p:ext uri="{BB962C8B-B14F-4D97-AF65-F5344CB8AC3E}">
        <p14:creationId xmlns:p14="http://schemas.microsoft.com/office/powerpoint/2010/main" val="1840707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8B14E-6A36-A46F-9B9C-B6B05FD755EB}"/>
              </a:ext>
            </a:extLst>
          </p:cNvPr>
          <p:cNvSpPr>
            <a:spLocks noGrp="1"/>
          </p:cNvSpPr>
          <p:nvPr>
            <p:ph type="title"/>
          </p:nvPr>
        </p:nvSpPr>
        <p:spPr/>
        <p:txBody>
          <a:bodyPr/>
          <a:lstStyle/>
          <a:p>
            <a:r>
              <a:rPr lang="en-US" dirty="0"/>
              <a:t>OQI’s four pillars</a:t>
            </a:r>
            <a:endParaRPr lang="en-CH" dirty="0"/>
          </a:p>
        </p:txBody>
      </p:sp>
      <p:grpSp>
        <p:nvGrpSpPr>
          <p:cNvPr id="4" name="Group 19">
            <a:extLst>
              <a:ext uri="{FF2B5EF4-FFF2-40B4-BE49-F238E27FC236}">
                <a16:creationId xmlns:a16="http://schemas.microsoft.com/office/drawing/2014/main" id="{FA65F930-3FF2-D3BC-358A-83136713305D}"/>
              </a:ext>
            </a:extLst>
          </p:cNvPr>
          <p:cNvGrpSpPr>
            <a:grpSpLocks noChangeAspect="1"/>
          </p:cNvGrpSpPr>
          <p:nvPr/>
        </p:nvGrpSpPr>
        <p:grpSpPr bwMode="auto">
          <a:xfrm>
            <a:off x="365819" y="1869030"/>
            <a:ext cx="712354" cy="672285"/>
            <a:chOff x="1818852" y="2068296"/>
            <a:chExt cx="3090365" cy="3061846"/>
          </a:xfrm>
        </p:grpSpPr>
        <p:pic>
          <p:nvPicPr>
            <p:cNvPr id="5" name="Picture 22" descr="A purple circle with a lightning bolt in it&#10;&#10;Description automatically generated">
              <a:extLst>
                <a:ext uri="{FF2B5EF4-FFF2-40B4-BE49-F238E27FC236}">
                  <a16:creationId xmlns:a16="http://schemas.microsoft.com/office/drawing/2014/main" id="{A9524344-7732-4354-3747-4B10736806BC}"/>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0800000">
              <a:off x="3457316" y="3680608"/>
              <a:ext cx="1449534" cy="144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descr="A white circle with dots and circles on it&#10;&#10;Description automatically generated with medium confidence">
              <a:extLst>
                <a:ext uri="{FF2B5EF4-FFF2-40B4-BE49-F238E27FC236}">
                  <a16:creationId xmlns:a16="http://schemas.microsoft.com/office/drawing/2014/main" id="{181074A1-1CD1-2454-C21A-A7FBC6359591}"/>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rot="10800000">
              <a:off x="1818852" y="2122959"/>
              <a:ext cx="1451906" cy="1449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descr="A white brain with lines and dots on a dark blue background&#10;&#10;Description automatically generated">
              <a:extLst>
                <a:ext uri="{FF2B5EF4-FFF2-40B4-BE49-F238E27FC236}">
                  <a16:creationId xmlns:a16="http://schemas.microsoft.com/office/drawing/2014/main" id="{FD54C8AE-84E2-EDD4-2CCF-9FF53BBF7565}"/>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834816" y="3680608"/>
              <a:ext cx="1447173" cy="144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descr="A blue circle with a white outline on it&#10;&#10;Description automatically generated">
              <a:extLst>
                <a:ext uri="{FF2B5EF4-FFF2-40B4-BE49-F238E27FC236}">
                  <a16:creationId xmlns:a16="http://schemas.microsoft.com/office/drawing/2014/main" id="{9CE6D942-54C7-0715-4755-9D46E4416DCC}"/>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457308" y="2068296"/>
              <a:ext cx="1451909" cy="1449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Content Placeholder 2">
            <a:extLst>
              <a:ext uri="{FF2B5EF4-FFF2-40B4-BE49-F238E27FC236}">
                <a16:creationId xmlns:a16="http://schemas.microsoft.com/office/drawing/2014/main" id="{9751D5AD-021B-3BD0-A99B-AD46CB27F258}"/>
              </a:ext>
            </a:extLst>
          </p:cNvPr>
          <p:cNvSpPr txBox="1">
            <a:spLocks/>
          </p:cNvSpPr>
          <p:nvPr/>
        </p:nvSpPr>
        <p:spPr>
          <a:xfrm>
            <a:off x="269499" y="2584376"/>
            <a:ext cx="1631715" cy="52996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a:cs typeface="Calibri" panose="020F0502020204030204" pitchFamily="34" charset="0"/>
              </a:rPr>
              <a:t>A roadmap for the 3-year pilot structured around 4 key areas of activity.</a:t>
            </a:r>
          </a:p>
        </p:txBody>
      </p:sp>
      <p:pic>
        <p:nvPicPr>
          <p:cNvPr id="14" name="Picture 13" descr="A white circle with dots and circles on it&#10;&#10;Description automatically generated with medium confidence">
            <a:extLst>
              <a:ext uri="{FF2B5EF4-FFF2-40B4-BE49-F238E27FC236}">
                <a16:creationId xmlns:a16="http://schemas.microsoft.com/office/drawing/2014/main" id="{15621FB7-C2EE-996A-67C8-0EBCF42F387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1448056">
            <a:off x="2736817" y="5262279"/>
            <a:ext cx="542656" cy="542656"/>
          </a:xfrm>
          <a:prstGeom prst="rect">
            <a:avLst/>
          </a:prstGeom>
        </p:spPr>
      </p:pic>
      <p:pic>
        <p:nvPicPr>
          <p:cNvPr id="19" name="Picture 18" descr="A white brain with lines and dots on a dark blue background&#10;&#10;Description automatically generated">
            <a:extLst>
              <a:ext uri="{FF2B5EF4-FFF2-40B4-BE49-F238E27FC236}">
                <a16:creationId xmlns:a16="http://schemas.microsoft.com/office/drawing/2014/main" id="{5567825E-0F4F-C38D-5931-E208D35D787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13553" y="4160414"/>
            <a:ext cx="529103" cy="529966"/>
          </a:xfrm>
          <a:prstGeom prst="rect">
            <a:avLst/>
          </a:prstGeom>
        </p:spPr>
      </p:pic>
      <p:pic>
        <p:nvPicPr>
          <p:cNvPr id="21" name="Picture 20" descr="A blue circle with a white outline on it&#10;&#10;Description automatically generated">
            <a:extLst>
              <a:ext uri="{FF2B5EF4-FFF2-40B4-BE49-F238E27FC236}">
                <a16:creationId xmlns:a16="http://schemas.microsoft.com/office/drawing/2014/main" id="{59EFFCC7-C580-450B-5BE0-15F6D8C60FF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13553" y="3055989"/>
            <a:ext cx="530830" cy="529966"/>
          </a:xfrm>
          <a:prstGeom prst="rect">
            <a:avLst/>
          </a:prstGeom>
        </p:spPr>
      </p:pic>
      <p:pic>
        <p:nvPicPr>
          <p:cNvPr id="25" name="Picture 24" descr="A purple circle with a lightning bolt in it&#10;&#10;Description automatically generated">
            <a:extLst>
              <a:ext uri="{FF2B5EF4-FFF2-40B4-BE49-F238E27FC236}">
                <a16:creationId xmlns:a16="http://schemas.microsoft.com/office/drawing/2014/main" id="{C13C885A-4F4F-D6B3-9D4B-B67620723B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92006" y="1507083"/>
            <a:ext cx="529966" cy="529966"/>
          </a:xfrm>
          <a:prstGeom prst="rect">
            <a:avLst/>
          </a:prstGeom>
        </p:spPr>
      </p:pic>
      <p:sp>
        <p:nvSpPr>
          <p:cNvPr id="26" name="TextBox 25">
            <a:extLst>
              <a:ext uri="{FF2B5EF4-FFF2-40B4-BE49-F238E27FC236}">
                <a16:creationId xmlns:a16="http://schemas.microsoft.com/office/drawing/2014/main" id="{11BE3D81-11F9-ED32-29A1-720C058D20AD}"/>
              </a:ext>
            </a:extLst>
          </p:cNvPr>
          <p:cNvSpPr txBox="1"/>
          <p:nvPr/>
        </p:nvSpPr>
        <p:spPr>
          <a:xfrm>
            <a:off x="3298305" y="2966386"/>
            <a:ext cx="6488344" cy="830997"/>
          </a:xfrm>
          <a:prstGeom prst="rect">
            <a:avLst/>
          </a:prstGeom>
          <a:noFill/>
        </p:spPr>
        <p:txBody>
          <a:bodyPr wrap="square" lIns="91440" tIns="45720" rIns="91440" bIns="45720" rtlCol="0" anchor="t">
            <a:spAutoFit/>
          </a:bodyPr>
          <a:lstStyle/>
          <a:p>
            <a:r>
              <a:rPr lang="en-US" sz="1600" b="1" dirty="0">
                <a:ea typeface="+mn-lt"/>
                <a:cs typeface="+mn-lt"/>
              </a:rPr>
              <a:t>A2 –</a:t>
            </a:r>
            <a:r>
              <a:rPr lang="en-US" sz="1600" b="1" dirty="0">
                <a:latin typeface="Calibri"/>
                <a:cs typeface="Calibri"/>
              </a:rPr>
              <a:t> </a:t>
            </a:r>
            <a:r>
              <a:rPr lang="en-US" sz="1600" b="1" dirty="0">
                <a:latin typeface="Aptos Display"/>
              </a:rPr>
              <a:t>Access for all</a:t>
            </a:r>
            <a:endParaRPr lang="en-US" dirty="0">
              <a:latin typeface="Aptos Display"/>
            </a:endParaRPr>
          </a:p>
          <a:p>
            <a:r>
              <a:rPr lang="en-US" sz="1600" dirty="0">
                <a:latin typeface="Aptos Display"/>
              </a:rPr>
              <a:t>Providing global, inclusive and equitable access to a pool of public and private quantum computers and simulators available via the cloud</a:t>
            </a:r>
            <a:endParaRPr lang="en-CH" sz="1600" dirty="0">
              <a:latin typeface="Aptos Display"/>
            </a:endParaRPr>
          </a:p>
        </p:txBody>
      </p:sp>
      <p:sp>
        <p:nvSpPr>
          <p:cNvPr id="27" name="TextBox 26">
            <a:extLst>
              <a:ext uri="{FF2B5EF4-FFF2-40B4-BE49-F238E27FC236}">
                <a16:creationId xmlns:a16="http://schemas.microsoft.com/office/drawing/2014/main" id="{FACCDF98-BEEC-3523-7AEE-5D10B44FC1C1}"/>
              </a:ext>
            </a:extLst>
          </p:cNvPr>
          <p:cNvSpPr txBox="1"/>
          <p:nvPr/>
        </p:nvSpPr>
        <p:spPr>
          <a:xfrm>
            <a:off x="3298304" y="3974714"/>
            <a:ext cx="6267475" cy="1077218"/>
          </a:xfrm>
          <a:prstGeom prst="rect">
            <a:avLst/>
          </a:prstGeom>
          <a:noFill/>
        </p:spPr>
        <p:txBody>
          <a:bodyPr wrap="square" lIns="91440" tIns="45720" rIns="91440" bIns="45720" rtlCol="0" anchor="t">
            <a:spAutoFit/>
          </a:bodyPr>
          <a:lstStyle/>
          <a:p>
            <a:r>
              <a:rPr lang="en-US" sz="1600" b="1" dirty="0">
                <a:ea typeface="+mn-lt"/>
                <a:cs typeface="+mn-lt"/>
              </a:rPr>
              <a:t>A3 –</a:t>
            </a:r>
            <a:r>
              <a:rPr lang="en-US" sz="1600" b="1" dirty="0">
                <a:latin typeface="Calibri"/>
                <a:cs typeface="Calibri"/>
              </a:rPr>
              <a:t> </a:t>
            </a:r>
            <a:r>
              <a:rPr lang="en-US" sz="1600" b="1" dirty="0">
                <a:latin typeface="Aptos Display"/>
              </a:rPr>
              <a:t>Advancing capacity building</a:t>
            </a:r>
            <a:endParaRPr lang="en-US" dirty="0">
              <a:latin typeface="Aptos Display"/>
            </a:endParaRPr>
          </a:p>
          <a:p>
            <a:r>
              <a:rPr lang="en-US" sz="1600" dirty="0">
                <a:latin typeface="Aptos Display"/>
              </a:rPr>
              <a:t>Developing educational tools to enable everyone around the world to contribute to the development of quantum computing and make the most of the technology.</a:t>
            </a:r>
            <a:endParaRPr lang="en-CH" sz="1600" dirty="0">
              <a:latin typeface="Aptos Display"/>
            </a:endParaRPr>
          </a:p>
        </p:txBody>
      </p:sp>
      <p:sp>
        <p:nvSpPr>
          <p:cNvPr id="28" name="TextBox 27">
            <a:extLst>
              <a:ext uri="{FF2B5EF4-FFF2-40B4-BE49-F238E27FC236}">
                <a16:creationId xmlns:a16="http://schemas.microsoft.com/office/drawing/2014/main" id="{35894CBA-C143-8420-4AD0-7F77A5D6C790}"/>
              </a:ext>
            </a:extLst>
          </p:cNvPr>
          <p:cNvSpPr txBox="1"/>
          <p:nvPr/>
        </p:nvSpPr>
        <p:spPr>
          <a:xfrm>
            <a:off x="3298306" y="5170328"/>
            <a:ext cx="6488343" cy="830997"/>
          </a:xfrm>
          <a:prstGeom prst="rect">
            <a:avLst/>
          </a:prstGeom>
          <a:noFill/>
        </p:spPr>
        <p:txBody>
          <a:bodyPr wrap="square" lIns="91440" tIns="45720" rIns="91440" bIns="45720" rtlCol="0" anchor="t">
            <a:spAutoFit/>
          </a:bodyPr>
          <a:lstStyle/>
          <a:p>
            <a:r>
              <a:rPr lang="en-US" sz="1600" b="1" dirty="0">
                <a:ea typeface="+mn-lt"/>
                <a:cs typeface="+mn-lt"/>
              </a:rPr>
              <a:t>A4 –</a:t>
            </a:r>
            <a:r>
              <a:rPr lang="en-US" sz="1600" b="1" dirty="0">
                <a:latin typeface="Calibri"/>
                <a:cs typeface="Calibri"/>
              </a:rPr>
              <a:t> </a:t>
            </a:r>
            <a:r>
              <a:rPr lang="en-US" sz="1600" b="1" dirty="0">
                <a:latin typeface="Aptos Display"/>
              </a:rPr>
              <a:t>Activating multilateral governance for the SDGs</a:t>
            </a:r>
            <a:endParaRPr lang="en-US" dirty="0">
              <a:latin typeface="Aptos Display"/>
            </a:endParaRPr>
          </a:p>
          <a:p>
            <a:r>
              <a:rPr lang="en-US" sz="1600" dirty="0">
                <a:latin typeface="Aptos Display"/>
              </a:rPr>
              <a:t>Providing a neutral forum to help shape multilateral governance of quantum computing for the SDGs</a:t>
            </a:r>
            <a:endParaRPr lang="en-CH" sz="1600" dirty="0">
              <a:latin typeface="Aptos Display"/>
            </a:endParaRPr>
          </a:p>
        </p:txBody>
      </p:sp>
      <p:sp>
        <p:nvSpPr>
          <p:cNvPr id="29" name="Content Placeholder 2">
            <a:extLst>
              <a:ext uri="{FF2B5EF4-FFF2-40B4-BE49-F238E27FC236}">
                <a16:creationId xmlns:a16="http://schemas.microsoft.com/office/drawing/2014/main" id="{D38CE33F-0E72-AC90-FD03-8122F12B8E74}"/>
              </a:ext>
            </a:extLst>
          </p:cNvPr>
          <p:cNvSpPr txBox="1">
            <a:spLocks/>
          </p:cNvSpPr>
          <p:nvPr/>
        </p:nvSpPr>
        <p:spPr>
          <a:xfrm>
            <a:off x="3276758" y="1420563"/>
            <a:ext cx="6488344" cy="784997"/>
          </a:xfrm>
          <a:prstGeom prst="rect">
            <a:avLst/>
          </a:prstGeom>
        </p:spPr>
        <p:txBody>
          <a:bodyPr lIns="91440" tIns="45720" rIns="91440" bIns="45720" anchor="t"/>
          <a:lstStyle>
            <a:lvl1pPr marL="228600" indent="-228600" algn="l" rtl="0" eaLnBrk="0" fontAlgn="base" hangingPunct="0">
              <a:lnSpc>
                <a:spcPct val="90000"/>
              </a:lnSpc>
              <a:spcBef>
                <a:spcPts val="1000"/>
              </a:spcBef>
              <a:spcAft>
                <a:spcPct val="0"/>
              </a:spcAft>
              <a:buFont typeface="Arial" panose="020B0604020202020204" pitchFamily="34" charset="0"/>
              <a:buChar char="•"/>
              <a:defRPr sz="2000" kern="1200">
                <a:solidFill>
                  <a:schemeClr val="tx1"/>
                </a:solidFill>
                <a:latin typeface="Aptos" panose="020B0004020202020204" pitchFamily="34" charset="0"/>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panose="020B0004020202020204" pitchFamily="34"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panose="020B0004020202020204" pitchFamily="34"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600" b="1" dirty="0">
                <a:latin typeface="Aptos Display"/>
              </a:rPr>
              <a:t>A1 – Accelerating applications for humanity</a:t>
            </a:r>
          </a:p>
          <a:p>
            <a:pPr marL="0" indent="0">
              <a:lnSpc>
                <a:spcPct val="100000"/>
              </a:lnSpc>
              <a:spcBef>
                <a:spcPts val="0"/>
              </a:spcBef>
              <a:buFont typeface="Arial" panose="020B0604020202020204" pitchFamily="34" charset="0"/>
              <a:buNone/>
            </a:pPr>
            <a:r>
              <a:rPr lang="en-US" sz="1600" dirty="0" err="1">
                <a:latin typeface="Aptos Display"/>
              </a:rPr>
              <a:t>Realising</a:t>
            </a:r>
            <a:r>
              <a:rPr lang="en-US" sz="1600" dirty="0">
                <a:latin typeface="Aptos Display"/>
              </a:rPr>
              <a:t> the full potential of quantum computing by accelerating the use cases geared towards achieving the SDGs, thanks to the combined forces of researchers and developers, entrepreneurs, the United Nations, and large NGOs.</a:t>
            </a:r>
          </a:p>
        </p:txBody>
      </p:sp>
      <p:sp>
        <p:nvSpPr>
          <p:cNvPr id="6" name="Rectangle 5">
            <a:extLst>
              <a:ext uri="{FF2B5EF4-FFF2-40B4-BE49-F238E27FC236}">
                <a16:creationId xmlns:a16="http://schemas.microsoft.com/office/drawing/2014/main" id="{BEA14ADB-D60C-125C-400C-3F1941EC0F5C}"/>
              </a:ext>
            </a:extLst>
          </p:cNvPr>
          <p:cNvSpPr/>
          <p:nvPr/>
        </p:nvSpPr>
        <p:spPr>
          <a:xfrm>
            <a:off x="2285999" y="3953773"/>
            <a:ext cx="8568905" cy="1193320"/>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9008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DDE267-43D2-C263-A4D9-99D80D27C8A8}"/>
            </a:ext>
          </a:extLst>
        </p:cNvPr>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ADF5A-37D7-C0E9-CDE0-9F50450CC81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7" name="Object 6" hidden="1">
                        <a:extLst>
                          <a:ext uri="{FF2B5EF4-FFF2-40B4-BE49-F238E27FC236}">
                            <a16:creationId xmlns:a16="http://schemas.microsoft.com/office/drawing/2014/main" id="{B5AADF5A-37D7-C0E9-CDE0-9F50450CC8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E9FB8D9C-D3C3-1971-1459-2F36A26BD73F}"/>
              </a:ext>
            </a:extLst>
          </p:cNvPr>
          <p:cNvSpPr>
            <a:spLocks noGrp="1"/>
          </p:cNvSpPr>
          <p:nvPr>
            <p:ph type="title"/>
          </p:nvPr>
        </p:nvSpPr>
        <p:spPr>
          <a:xfrm>
            <a:off x="597866" y="365745"/>
            <a:ext cx="10996268" cy="617509"/>
          </a:xfrm>
        </p:spPr>
        <p:txBody>
          <a:bodyPr vert="horz" lIns="91440" tIns="45720" rIns="91440" bIns="45720" anchor="t"/>
          <a:lstStyle/>
          <a:p>
            <a:r>
              <a:rPr lang="en-US" sz="3000" dirty="0">
                <a:latin typeface="Aptos Display"/>
                <a:ea typeface="Open Sans Light"/>
                <a:cs typeface="Open Sans Light"/>
              </a:rPr>
              <a:t>OQI A3 Focus – Advancing capacity building</a:t>
            </a:r>
            <a:endParaRPr lang="en-US" sz="3000" dirty="0"/>
          </a:p>
        </p:txBody>
      </p:sp>
      <p:pic>
        <p:nvPicPr>
          <p:cNvPr id="5" name="Picture 4">
            <a:extLst>
              <a:ext uri="{FF2B5EF4-FFF2-40B4-BE49-F238E27FC236}">
                <a16:creationId xmlns:a16="http://schemas.microsoft.com/office/drawing/2014/main" id="{82D31AA1-A1E9-81CF-95FA-FBD5700A3E92}"/>
              </a:ext>
            </a:extLst>
          </p:cNvPr>
          <p:cNvPicPr>
            <a:picLocks noChangeAspect="1"/>
          </p:cNvPicPr>
          <p:nvPr/>
        </p:nvPicPr>
        <p:blipFill rotWithShape="1">
          <a:blip r:embed="rId6"/>
          <a:srcRect t="13926" r="50000" b="14222"/>
          <a:stretch/>
        </p:blipFill>
        <p:spPr>
          <a:xfrm>
            <a:off x="0" y="1525482"/>
            <a:ext cx="3228416" cy="2609636"/>
          </a:xfrm>
          <a:prstGeom prst="rect">
            <a:avLst/>
          </a:prstGeom>
        </p:spPr>
      </p:pic>
      <p:pic>
        <p:nvPicPr>
          <p:cNvPr id="11" name="Picture 10" descr="A blue and orange background&#10;&#10;Description automatically generated">
            <a:extLst>
              <a:ext uri="{FF2B5EF4-FFF2-40B4-BE49-F238E27FC236}">
                <a16:creationId xmlns:a16="http://schemas.microsoft.com/office/drawing/2014/main" id="{005B920B-3129-8941-95FE-3F41C65ED28E}"/>
              </a:ext>
            </a:extLst>
          </p:cNvPr>
          <p:cNvPicPr>
            <a:picLocks noChangeAspect="1"/>
          </p:cNvPicPr>
          <p:nvPr/>
        </p:nvPicPr>
        <p:blipFill rotWithShape="1">
          <a:blip r:embed="rId7">
            <a:extLst>
              <a:ext uri="{28A0092B-C50C-407E-A947-70E740481C1C}">
                <a14:useLocalDpi xmlns:a14="http://schemas.microsoft.com/office/drawing/2010/main" val="0"/>
              </a:ext>
            </a:extLst>
          </a:blip>
          <a:srcRect t="61778" r="36056"/>
          <a:stretch/>
        </p:blipFill>
        <p:spPr>
          <a:xfrm>
            <a:off x="2987040" y="1525481"/>
            <a:ext cx="9204960" cy="2609637"/>
          </a:xfrm>
          <a:prstGeom prst="rect">
            <a:avLst/>
          </a:prstGeom>
        </p:spPr>
      </p:pic>
      <p:sp>
        <p:nvSpPr>
          <p:cNvPr id="3" name="TextBox 2">
            <a:extLst>
              <a:ext uri="{FF2B5EF4-FFF2-40B4-BE49-F238E27FC236}">
                <a16:creationId xmlns:a16="http://schemas.microsoft.com/office/drawing/2014/main" id="{740BFDFE-3519-97E9-0BD6-F89D7AB4230E}"/>
              </a:ext>
            </a:extLst>
          </p:cNvPr>
          <p:cNvSpPr txBox="1"/>
          <p:nvPr/>
        </p:nvSpPr>
        <p:spPr>
          <a:xfrm>
            <a:off x="3228416" y="1683831"/>
            <a:ext cx="8926986" cy="2185214"/>
          </a:xfrm>
          <a:prstGeom prst="rect">
            <a:avLst/>
          </a:prstGeom>
          <a:noFill/>
        </p:spPr>
        <p:txBody>
          <a:bodyPr wrap="square" lIns="91440" tIns="45720" rIns="91440" bIns="45720" anchor="t">
            <a:spAutoFit/>
          </a:bodyPr>
          <a:lstStyle/>
          <a:p>
            <a:pPr marL="0" lvl="1">
              <a:spcAft>
                <a:spcPts val="1200"/>
              </a:spcAft>
            </a:pPr>
            <a:r>
              <a:rPr lang="en-GB" sz="2000" b="1" kern="0" dirty="0">
                <a:solidFill>
                  <a:schemeClr val="bg1"/>
                </a:solidFill>
                <a:latin typeface="Aptos Display"/>
                <a:cs typeface="Times New Roman"/>
              </a:rPr>
              <a:t>Vision – OQI as a network of networks</a:t>
            </a:r>
          </a:p>
          <a:p>
            <a:pPr marL="285750" lvl="1" indent="-285750">
              <a:spcAft>
                <a:spcPts val="600"/>
              </a:spcAft>
              <a:buFont typeface="Wingdings" panose="05000000000000000000" pitchFamily="2" charset="2"/>
              <a:buChar char="§"/>
            </a:pPr>
            <a:r>
              <a:rPr lang="en-GB" sz="1600" b="1" kern="0" dirty="0">
                <a:solidFill>
                  <a:schemeClr val="bg1"/>
                </a:solidFill>
                <a:latin typeface="Aptos Display"/>
                <a:cs typeface="Times New Roman"/>
              </a:rPr>
              <a:t>Empower R&amp;D-</a:t>
            </a:r>
            <a:r>
              <a:rPr lang="en-GB" sz="1600" b="1" kern="0" dirty="0" err="1">
                <a:solidFill>
                  <a:schemeClr val="bg1"/>
                </a:solidFill>
                <a:latin typeface="Aptos Display"/>
                <a:cs typeface="Times New Roman"/>
              </a:rPr>
              <a:t>ers</a:t>
            </a:r>
            <a:r>
              <a:rPr lang="en-GB" sz="1600" b="1" kern="0" dirty="0">
                <a:solidFill>
                  <a:schemeClr val="bg1"/>
                </a:solidFill>
                <a:latin typeface="Aptos Display"/>
                <a:cs typeface="Times New Roman"/>
              </a:rPr>
              <a:t> </a:t>
            </a:r>
            <a:r>
              <a:rPr lang="en-GB" sz="1600" kern="0" dirty="0">
                <a:solidFill>
                  <a:schemeClr val="bg1"/>
                </a:solidFill>
                <a:latin typeface="Aptos Display"/>
                <a:cs typeface="Times New Roman"/>
              </a:rPr>
              <a:t>from target geographies to leverage quantum computing for challenges relevant to their own realities</a:t>
            </a:r>
          </a:p>
          <a:p>
            <a:pPr marL="285750" lvl="1" indent="-285750">
              <a:spcAft>
                <a:spcPts val="600"/>
              </a:spcAft>
              <a:buFont typeface="Wingdings" panose="05000000000000000000" pitchFamily="2" charset="2"/>
              <a:buChar char="§"/>
            </a:pPr>
            <a:r>
              <a:rPr lang="en-GB" sz="1600" b="1" kern="0" dirty="0">
                <a:solidFill>
                  <a:schemeClr val="bg1"/>
                </a:solidFill>
                <a:latin typeface="Aptos Display"/>
                <a:cs typeface="Times New Roman"/>
              </a:rPr>
              <a:t>Engage diplomats </a:t>
            </a:r>
            <a:r>
              <a:rPr lang="en-GB" sz="1600" kern="0" dirty="0">
                <a:solidFill>
                  <a:schemeClr val="bg1"/>
                </a:solidFill>
                <a:latin typeface="Aptos Display"/>
                <a:cs typeface="Times New Roman"/>
              </a:rPr>
              <a:t>in the discussion and upskill</a:t>
            </a:r>
          </a:p>
          <a:p>
            <a:pPr marL="285750" lvl="1" indent="-285750">
              <a:spcAft>
                <a:spcPts val="600"/>
              </a:spcAft>
              <a:buFont typeface="Wingdings" panose="05000000000000000000" pitchFamily="2" charset="2"/>
              <a:buChar char="§"/>
            </a:pPr>
            <a:r>
              <a:rPr lang="en-US" sz="1600" b="1" kern="0" dirty="0">
                <a:solidFill>
                  <a:schemeClr val="bg1"/>
                </a:solidFill>
                <a:latin typeface="Aptos Display"/>
                <a:cs typeface="Times New Roman"/>
              </a:rPr>
              <a:t>Shift the cursor, </a:t>
            </a:r>
            <a:r>
              <a:rPr lang="en-US" sz="1600" kern="0" dirty="0">
                <a:solidFill>
                  <a:schemeClr val="bg1"/>
                </a:solidFill>
                <a:latin typeface="Aptos Display"/>
                <a:cs typeface="Times New Roman"/>
              </a:rPr>
              <a:t>by enabling</a:t>
            </a:r>
            <a:r>
              <a:rPr lang="en-US" sz="1600" kern="0" dirty="0">
                <a:solidFill>
                  <a:schemeClr val="bg1"/>
                </a:solidFill>
                <a:latin typeface="Aptos Display"/>
                <a:ea typeface="Calibri"/>
                <a:cs typeface="Times New Roman"/>
              </a:rPr>
              <a:t> the</a:t>
            </a:r>
            <a:r>
              <a:rPr lang="en-US" sz="1600" kern="0" dirty="0">
                <a:solidFill>
                  <a:schemeClr val="bg1"/>
                </a:solidFill>
                <a:ea typeface="Calibri"/>
                <a:cs typeface="Calibri"/>
              </a:rPr>
              <a:t> global quantum community to</a:t>
            </a:r>
            <a:r>
              <a:rPr lang="en-US" sz="1600" kern="0" dirty="0">
                <a:solidFill>
                  <a:schemeClr val="bg1"/>
                </a:solidFill>
                <a:ea typeface="+mn-lt"/>
                <a:cs typeface="+mn-lt"/>
              </a:rPr>
              <a:t> rebalance the focus and resources toward quantum computing applications</a:t>
            </a:r>
            <a:r>
              <a:rPr lang="en-US" sz="1600" kern="0" dirty="0">
                <a:solidFill>
                  <a:schemeClr val="bg1"/>
                </a:solidFill>
                <a:latin typeface="Aptos Display"/>
                <a:cs typeface="Times New Roman"/>
              </a:rPr>
              <a:t> that both are beneficial to the SDGs and help to address global challenges </a:t>
            </a:r>
            <a:endParaRPr lang="en-GB" sz="1600" kern="0" dirty="0">
              <a:solidFill>
                <a:schemeClr val="bg1"/>
              </a:solidFill>
              <a:ea typeface="Calibri" panose="020F0502020204030204"/>
              <a:cs typeface="Calibri" panose="020F0502020204030204"/>
            </a:endParaRPr>
          </a:p>
        </p:txBody>
      </p:sp>
      <p:sp>
        <p:nvSpPr>
          <p:cNvPr id="2" name="Rectangle 48">
            <a:extLst>
              <a:ext uri="{FF2B5EF4-FFF2-40B4-BE49-F238E27FC236}">
                <a16:creationId xmlns:a16="http://schemas.microsoft.com/office/drawing/2014/main" id="{B2761242-356C-035D-5B60-4EA60F198782}"/>
              </a:ext>
            </a:extLst>
          </p:cNvPr>
          <p:cNvSpPr>
            <a:spLocks noChangeArrowheads="1"/>
          </p:cNvSpPr>
          <p:nvPr/>
        </p:nvSpPr>
        <p:spPr bwMode="auto">
          <a:xfrm>
            <a:off x="597866" y="4276264"/>
            <a:ext cx="11074360"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1600" dirty="0">
                <a:latin typeface="Aptos" panose="020B0004020202020204" pitchFamily="34" charset="0"/>
                <a:cs typeface="Times New Roman" panose="02020603050405020304" pitchFamily="18" charset="0"/>
              </a:rPr>
              <a:t>Mission: Developing </a:t>
            </a:r>
            <a:r>
              <a:rPr lang="en-US" sz="1600" b="1" dirty="0">
                <a:latin typeface="Aptos" panose="020B0004020202020204" pitchFamily="34" charset="0"/>
                <a:cs typeface="Times New Roman" panose="02020603050405020304" pitchFamily="18" charset="0"/>
              </a:rPr>
              <a:t>educational tools </a:t>
            </a:r>
            <a:r>
              <a:rPr lang="en-US" sz="1600" dirty="0">
                <a:latin typeface="Aptos" panose="020B0004020202020204" pitchFamily="34" charset="0"/>
                <a:cs typeface="Times New Roman" panose="02020603050405020304" pitchFamily="18" charset="0"/>
              </a:rPr>
              <a:t>to enable everyone around the world to contribute to the development of quantum computing and make the most of the technology</a:t>
            </a:r>
          </a:p>
          <a:p>
            <a:endParaRPr lang="en-US" sz="1600" dirty="0">
              <a:latin typeface="Aptos" panose="020B0004020202020204" pitchFamily="34" charset="0"/>
              <a:cs typeface="Times New Roman" panose="02020603050405020304" pitchFamily="18" charset="0"/>
            </a:endParaRPr>
          </a:p>
          <a:p>
            <a:pPr marL="0" lvl="1">
              <a:spcAft>
                <a:spcPts val="600"/>
              </a:spcAft>
            </a:pPr>
            <a:r>
              <a:rPr lang="en-GB" sz="1600" b="1" kern="0" dirty="0">
                <a:solidFill>
                  <a:srgbClr val="1E405B"/>
                </a:solidFill>
                <a:latin typeface="Aptos Display"/>
                <a:cs typeface="Times New Roman"/>
              </a:rPr>
              <a:t>2 PRIORITY TARGET GROUPS</a:t>
            </a:r>
            <a:endParaRPr lang="en-US" sz="1600" b="1"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Wingdings" panose="05000000000000000000" pitchFamily="2" charset="2"/>
              <a:buChar char="à"/>
            </a:pPr>
            <a:r>
              <a:rPr lang="en-US" sz="1600" dirty="0">
                <a:latin typeface="Aptos" panose="020B0004020202020204" pitchFamily="34" charset="0"/>
                <a:ea typeface="Aptos" panose="020B0004020202020204" pitchFamily="34" charset="0"/>
                <a:cs typeface="Times New Roman" panose="02020603050405020304" pitchFamily="18" charset="0"/>
              </a:rPr>
              <a:t>equip</a:t>
            </a:r>
            <a:r>
              <a:rPr lang="en-US" sz="1600" dirty="0">
                <a:effectLst/>
                <a:latin typeface="Aptos" panose="020B0004020202020204" pitchFamily="34" charset="0"/>
                <a:ea typeface="Aptos" panose="020B0004020202020204" pitchFamily="34" charset="0"/>
                <a:cs typeface="Times New Roman" panose="02020603050405020304" pitchFamily="18" charset="0"/>
              </a:rPr>
              <a:t> researchers and developers from underserved geographies to work on responsible quantum computing as well as diplomates to learn about it and its governance implications</a:t>
            </a:r>
          </a:p>
          <a:p>
            <a:pPr marL="285750" indent="-285750">
              <a:buFont typeface="Wingdings" panose="05000000000000000000" pitchFamily="2" charset="2"/>
              <a:buChar char="à"/>
            </a:pPr>
            <a:r>
              <a:rPr lang="en-US" sz="1600" dirty="0">
                <a:latin typeface="Aptos" panose="020B0004020202020204" pitchFamily="34" charset="0"/>
                <a:ea typeface="Aptos" panose="020B0004020202020204" pitchFamily="34" charset="0"/>
                <a:cs typeface="Times New Roman" panose="02020603050405020304" pitchFamily="18" charset="0"/>
              </a:rPr>
              <a:t>f</a:t>
            </a:r>
            <a:r>
              <a:rPr lang="en-US" sz="1600" dirty="0">
                <a:effectLst/>
                <a:latin typeface="Aptos" panose="020B0004020202020204" pitchFamily="34" charset="0"/>
                <a:ea typeface="Aptos" panose="020B0004020202020204" pitchFamily="34" charset="0"/>
                <a:cs typeface="Times New Roman" panose="02020603050405020304" pitchFamily="18" charset="0"/>
              </a:rPr>
              <a:t>oster collaboratively the formulation of quantum computing use cases for the SDGs</a:t>
            </a:r>
          </a:p>
          <a:p>
            <a:endParaRPr lang="en-US" sz="1600" dirty="0">
              <a:highlight>
                <a:srgbClr val="FFFFFF"/>
              </a:highlight>
              <a:latin typeface="Montserrat" panose="00000500000000000000" pitchFamily="2" charset="0"/>
              <a:ea typeface="Open Sans"/>
              <a:cs typeface="Times New Roman" panose="02020603050405020304" pitchFamily="18" charset="0"/>
            </a:endParaRPr>
          </a:p>
        </p:txBody>
      </p:sp>
    </p:spTree>
    <p:extLst>
      <p:ext uri="{BB962C8B-B14F-4D97-AF65-F5344CB8AC3E}">
        <p14:creationId xmlns:p14="http://schemas.microsoft.com/office/powerpoint/2010/main" val="2799568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09ABE4-9B90-C045-0650-BAE569A0A594}"/>
              </a:ext>
            </a:extLst>
          </p:cNvPr>
          <p:cNvSpPr>
            <a:spLocks noGrp="1"/>
          </p:cNvSpPr>
          <p:nvPr>
            <p:ph type="sldNum" sz="quarter" idx="11"/>
          </p:nvPr>
        </p:nvSpPr>
        <p:spPr/>
        <p:txBody>
          <a:bodyPr/>
          <a:lstStyle/>
          <a:p>
            <a:pPr>
              <a:defRPr/>
            </a:pPr>
            <a:fld id="{AFD33829-BBAE-4D3B-AC0D-2BC0D716856C}" type="slidenum">
              <a:rPr lang="en-US" smtClean="0"/>
              <a:pPr>
                <a:defRPr/>
              </a:pPr>
              <a:t>6</a:t>
            </a:fld>
            <a:endParaRPr lang="en-US"/>
          </a:p>
        </p:txBody>
      </p:sp>
      <p:sp>
        <p:nvSpPr>
          <p:cNvPr id="6" name="Title 5">
            <a:extLst>
              <a:ext uri="{FF2B5EF4-FFF2-40B4-BE49-F238E27FC236}">
                <a16:creationId xmlns:a16="http://schemas.microsoft.com/office/drawing/2014/main" id="{8ABE5AF0-340D-162D-161B-BA0EF1740963}"/>
              </a:ext>
            </a:extLst>
          </p:cNvPr>
          <p:cNvSpPr>
            <a:spLocks noGrp="1"/>
          </p:cNvSpPr>
          <p:nvPr>
            <p:ph type="title"/>
          </p:nvPr>
        </p:nvSpPr>
        <p:spPr/>
        <p:txBody>
          <a:bodyPr lIns="91440" tIns="45720" rIns="91440" bIns="45720" anchor="t"/>
          <a:lstStyle/>
          <a:p>
            <a:r>
              <a:rPr lang="en-GB" dirty="0">
                <a:latin typeface="Aptos Display"/>
              </a:rPr>
              <a:t>OQI A3 – Recent updates </a:t>
            </a:r>
            <a:endParaRPr lang="en-US"/>
          </a:p>
        </p:txBody>
      </p:sp>
      <p:pic>
        <p:nvPicPr>
          <p:cNvPr id="1026" name="Picture 2">
            <a:extLst>
              <a:ext uri="{FF2B5EF4-FFF2-40B4-BE49-F238E27FC236}">
                <a16:creationId xmlns:a16="http://schemas.microsoft.com/office/drawing/2014/main" id="{4FD80819-31B3-6F6B-1C90-650883C7492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001" y="3026998"/>
            <a:ext cx="5070220" cy="309440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97F230B-B13E-C951-576B-1309111DFAEF}"/>
              </a:ext>
            </a:extLst>
          </p:cNvPr>
          <p:cNvSpPr txBox="1"/>
          <p:nvPr/>
        </p:nvSpPr>
        <p:spPr>
          <a:xfrm>
            <a:off x="424492" y="1418274"/>
            <a:ext cx="4960308"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ea typeface="+mn-lt"/>
                <a:cs typeface="+mn-lt"/>
              </a:rPr>
              <a:t>NYUAD Hackathon for Social Good, 25-28 April 2024</a:t>
            </a:r>
          </a:p>
          <a:p>
            <a:r>
              <a:rPr lang="en-US" sz="1600" dirty="0">
                <a:latin typeface="Aptos Display"/>
              </a:rPr>
              <a:t>OQI partnered for the second year:</a:t>
            </a:r>
            <a:endParaRPr lang="en-US" dirty="0">
              <a:latin typeface="Calibri" panose="020F0502020204030204"/>
              <a:cs typeface="Calibri"/>
            </a:endParaRPr>
          </a:p>
          <a:p>
            <a:pPr marL="285750" indent="-285750">
              <a:buFont typeface="Calibri"/>
              <a:buChar char="-"/>
            </a:pPr>
            <a:r>
              <a:rPr lang="en-US" sz="1600" dirty="0">
                <a:latin typeface="Aptos Display"/>
              </a:rPr>
              <a:t>Sponsored students from underserved geographies</a:t>
            </a:r>
            <a:endParaRPr lang="en-US" dirty="0">
              <a:cs typeface="Calibri"/>
            </a:endParaRPr>
          </a:p>
          <a:p>
            <a:pPr marL="285750" indent="-285750">
              <a:buFont typeface="Calibri"/>
              <a:buChar char="-"/>
            </a:pPr>
            <a:r>
              <a:rPr lang="en-US" sz="1600" dirty="0">
                <a:latin typeface="Aptos Display"/>
              </a:rPr>
              <a:t>Winning team invited to the GESDA Summit (October 9-11)</a:t>
            </a:r>
          </a:p>
        </p:txBody>
      </p:sp>
      <p:sp>
        <p:nvSpPr>
          <p:cNvPr id="4" name="TextBox 3">
            <a:extLst>
              <a:ext uri="{FF2B5EF4-FFF2-40B4-BE49-F238E27FC236}">
                <a16:creationId xmlns:a16="http://schemas.microsoft.com/office/drawing/2014/main" id="{DFE08A04-07E6-7BDA-CDDF-B2E470F69D6A}"/>
              </a:ext>
            </a:extLst>
          </p:cNvPr>
          <p:cNvSpPr txBox="1"/>
          <p:nvPr/>
        </p:nvSpPr>
        <p:spPr>
          <a:xfrm>
            <a:off x="6592378" y="1296066"/>
            <a:ext cx="4258656" cy="2308324"/>
          </a:xfrm>
          <a:prstGeom prst="rect">
            <a:avLst/>
          </a:prstGeom>
          <a:solidFill>
            <a:schemeClr val="accent3">
              <a:lumMod val="40000"/>
              <a:lumOff val="60000"/>
            </a:schemeClr>
          </a:solidFill>
          <a:ln w="28575">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b="1" dirty="0">
              <a:ea typeface="+mn-lt"/>
              <a:cs typeface="+mn-lt"/>
            </a:endParaRPr>
          </a:p>
          <a:p>
            <a:r>
              <a:rPr lang="en-US" sz="1600" b="1" dirty="0">
                <a:ea typeface="+mn-lt"/>
                <a:cs typeface="+mn-lt"/>
              </a:rPr>
              <a:t>"Hackathon in a box"</a:t>
            </a:r>
            <a:endParaRPr lang="en-US" dirty="0">
              <a:cs typeface="Calibri"/>
            </a:endParaRPr>
          </a:p>
          <a:p>
            <a:r>
              <a:rPr lang="en-US" sz="1600" dirty="0">
                <a:latin typeface="Aptos Display"/>
              </a:rPr>
              <a:t>In partnership with NYU, hackathon process currently being documented, with the plan to:</a:t>
            </a:r>
            <a:endParaRPr lang="en-US" dirty="0">
              <a:latin typeface="Calibri" panose="020F0502020204030204"/>
              <a:cs typeface="Calibri" panose="020F0502020204030204"/>
            </a:endParaRPr>
          </a:p>
          <a:p>
            <a:pPr marL="285750" indent="-285750">
              <a:buFont typeface="Calibri"/>
              <a:buChar char="-"/>
            </a:pPr>
            <a:r>
              <a:rPr lang="en-US" sz="1600" dirty="0">
                <a:latin typeface="Aptos Display"/>
              </a:rPr>
              <a:t>Make the toolbox available open-source on OQI website</a:t>
            </a:r>
          </a:p>
          <a:p>
            <a:pPr marL="285750" indent="-285750">
              <a:buFont typeface="Calibri"/>
              <a:buChar char="-"/>
            </a:pPr>
            <a:r>
              <a:rPr lang="en-US" sz="1600" dirty="0">
                <a:latin typeface="Aptos Display"/>
                <a:cs typeface="Calibri"/>
              </a:rPr>
              <a:t>Deploy it in underserved geographies in the future (target: Ghana in 2025)</a:t>
            </a:r>
          </a:p>
          <a:p>
            <a:endParaRPr lang="en-US" sz="1600" dirty="0">
              <a:latin typeface="Aptos Display"/>
              <a:cs typeface="Calibri"/>
            </a:endParaRPr>
          </a:p>
        </p:txBody>
      </p:sp>
      <p:sp>
        <p:nvSpPr>
          <p:cNvPr id="5" name="TextBox 4">
            <a:extLst>
              <a:ext uri="{FF2B5EF4-FFF2-40B4-BE49-F238E27FC236}">
                <a16:creationId xmlns:a16="http://schemas.microsoft.com/office/drawing/2014/main" id="{4CB45848-D179-3B50-6ED5-6239C4F82CE8}"/>
              </a:ext>
            </a:extLst>
          </p:cNvPr>
          <p:cNvSpPr txBox="1"/>
          <p:nvPr/>
        </p:nvSpPr>
        <p:spPr>
          <a:xfrm>
            <a:off x="6592377" y="4114026"/>
            <a:ext cx="4258656" cy="1815882"/>
          </a:xfrm>
          <a:prstGeom prst="rect">
            <a:avLst/>
          </a:prstGeom>
          <a:solidFill>
            <a:schemeClr val="accent2">
              <a:lumMod val="20000"/>
              <a:lumOff val="80000"/>
            </a:schemeClr>
          </a:solidFill>
          <a:ln w="28575">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b="1" dirty="0">
              <a:ea typeface="+mn-lt"/>
              <a:cs typeface="+mn-lt"/>
            </a:endParaRPr>
          </a:p>
          <a:p>
            <a:r>
              <a:rPr lang="en-US" sz="1600" b="1" dirty="0">
                <a:ea typeface="+mn-lt"/>
                <a:cs typeface="+mn-lt"/>
              </a:rPr>
              <a:t>Quantum diplomacy game</a:t>
            </a:r>
            <a:endParaRPr lang="en-US" dirty="0">
              <a:cs typeface="Calibri"/>
            </a:endParaRPr>
          </a:p>
          <a:p>
            <a:r>
              <a:rPr lang="en-US" sz="1600" dirty="0">
                <a:latin typeface="Aptos Display"/>
              </a:rPr>
              <a:t>Currently being updated and collecting feedback:</a:t>
            </a:r>
          </a:p>
          <a:p>
            <a:pPr marL="285750" indent="-285750">
              <a:buFont typeface="Calibri"/>
              <a:buChar char="-"/>
            </a:pPr>
            <a:r>
              <a:rPr lang="en-US" sz="1600" dirty="0">
                <a:latin typeface="Aptos Display"/>
              </a:rPr>
              <a:t>Deployed in Kigali (INGSA, May)</a:t>
            </a:r>
            <a:endParaRPr lang="en-US" dirty="0"/>
          </a:p>
          <a:p>
            <a:pPr marL="285750" indent="-285750">
              <a:buFont typeface="Calibri"/>
              <a:buChar char="-"/>
            </a:pPr>
            <a:r>
              <a:rPr lang="en-US" sz="1600" dirty="0">
                <a:latin typeface="Aptos Display"/>
              </a:rPr>
              <a:t>Will be deployed in Geneva (Science Diplomacy Week, June 13)</a:t>
            </a:r>
          </a:p>
          <a:p>
            <a:pPr marL="285750" indent="-285750">
              <a:buFont typeface="Calibri"/>
              <a:buChar char="-"/>
            </a:pPr>
            <a:endParaRPr lang="en-US" sz="1600" dirty="0">
              <a:latin typeface="Aptos Display"/>
            </a:endParaRPr>
          </a:p>
        </p:txBody>
      </p:sp>
    </p:spTree>
    <p:extLst>
      <p:ext uri="{BB962C8B-B14F-4D97-AF65-F5344CB8AC3E}">
        <p14:creationId xmlns:p14="http://schemas.microsoft.com/office/powerpoint/2010/main" val="3956655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E60DC7-2812-8A80-5EAF-5EF05262B870}"/>
              </a:ext>
            </a:extLst>
          </p:cNvPr>
          <p:cNvSpPr>
            <a:spLocks noGrp="1"/>
          </p:cNvSpPr>
          <p:nvPr>
            <p:ph idx="1"/>
          </p:nvPr>
        </p:nvSpPr>
        <p:spPr>
          <a:xfrm>
            <a:off x="896035" y="1596986"/>
            <a:ext cx="5591175" cy="1962322"/>
          </a:xfrm>
        </p:spPr>
        <p:txBody>
          <a:bodyPr lIns="91440" tIns="45720" rIns="91440" bIns="45720" anchor="t"/>
          <a:lstStyle/>
          <a:p>
            <a:r>
              <a:rPr lang="en-GB" sz="1600" dirty="0">
                <a:latin typeface="Aptos Display"/>
              </a:rPr>
              <a:t>Workshop focused on OQI’s role </a:t>
            </a:r>
            <a:r>
              <a:rPr lang="en-GB" sz="1600" b="1" dirty="0">
                <a:latin typeface="Aptos Display"/>
              </a:rPr>
              <a:t>to advance capacity building, thus making the technology more inclusive </a:t>
            </a:r>
            <a:r>
              <a:rPr lang="en-US" sz="1600" b="1" dirty="0">
                <a:latin typeface="Aptos Display"/>
              </a:rPr>
              <a:t>and open, with a focus on SDGs</a:t>
            </a:r>
            <a:endParaRPr lang="en-GB" sz="1600" dirty="0">
              <a:latin typeface="Aptos Display"/>
            </a:endParaRPr>
          </a:p>
          <a:p>
            <a:r>
              <a:rPr lang="en-GB" sz="1600" dirty="0">
                <a:latin typeface="Aptos Display"/>
              </a:rPr>
              <a:t>Discussions on the </a:t>
            </a:r>
            <a:r>
              <a:rPr lang="en-GB" sz="1600" b="1" dirty="0">
                <a:latin typeface="Aptos Display"/>
              </a:rPr>
              <a:t>options</a:t>
            </a:r>
            <a:r>
              <a:rPr lang="en-GB" sz="1600" dirty="0">
                <a:latin typeface="Aptos Display"/>
              </a:rPr>
              <a:t> of how </a:t>
            </a:r>
            <a:r>
              <a:rPr lang="en-US" sz="1600" dirty="0">
                <a:latin typeface="Aptos Display"/>
              </a:rPr>
              <a:t>educational providers and users can contribute to advance capacity building</a:t>
            </a:r>
            <a:endParaRPr lang="en-GB" sz="1600" dirty="0">
              <a:latin typeface="Aptos Display"/>
            </a:endParaRPr>
          </a:p>
          <a:p>
            <a:r>
              <a:rPr lang="en-US" sz="1600" b="1" dirty="0">
                <a:solidFill>
                  <a:srgbClr val="C00000"/>
                </a:solidFill>
                <a:latin typeface="Aptos Display"/>
              </a:rPr>
              <a:t>Participants endorsed the idea of an educational consortium</a:t>
            </a:r>
          </a:p>
          <a:p>
            <a:r>
              <a:rPr lang="en-US" sz="1600" dirty="0">
                <a:latin typeface="Aptos Display"/>
              </a:rPr>
              <a:t>Continued with individual follow-ups </a:t>
            </a:r>
            <a:r>
              <a:rPr lang="en-GB" sz="1600" dirty="0">
                <a:latin typeface="Aptos Display"/>
              </a:rPr>
              <a:t>(ongoing; to discuss various activities for this pillar, build the Consortium</a:t>
            </a:r>
            <a:endParaRPr lang="en-GB" dirty="0"/>
          </a:p>
        </p:txBody>
      </p:sp>
      <p:sp>
        <p:nvSpPr>
          <p:cNvPr id="3" name="Slide Number Placeholder 2">
            <a:extLst>
              <a:ext uri="{FF2B5EF4-FFF2-40B4-BE49-F238E27FC236}">
                <a16:creationId xmlns:a16="http://schemas.microsoft.com/office/drawing/2014/main" id="{055D3E64-0567-9AD0-22A2-FBEAF9C85E9B}"/>
              </a:ext>
            </a:extLst>
          </p:cNvPr>
          <p:cNvSpPr>
            <a:spLocks noGrp="1"/>
          </p:cNvSpPr>
          <p:nvPr>
            <p:ph type="sldNum" sz="quarter" idx="11"/>
          </p:nvPr>
        </p:nvSpPr>
        <p:spPr/>
        <p:txBody>
          <a:bodyPr/>
          <a:lstStyle/>
          <a:p>
            <a:pPr>
              <a:defRPr/>
            </a:pPr>
            <a:fld id="{AFD33829-BBAE-4D3B-AC0D-2BC0D716856C}" type="slidenum">
              <a:rPr lang="en-US" smtClean="0"/>
              <a:pPr>
                <a:defRPr/>
              </a:pPr>
              <a:t>7</a:t>
            </a:fld>
            <a:endParaRPr lang="en-US"/>
          </a:p>
        </p:txBody>
      </p:sp>
      <p:sp>
        <p:nvSpPr>
          <p:cNvPr id="4" name="Title 3">
            <a:extLst>
              <a:ext uri="{FF2B5EF4-FFF2-40B4-BE49-F238E27FC236}">
                <a16:creationId xmlns:a16="http://schemas.microsoft.com/office/drawing/2014/main" id="{53E14C1D-C2C1-9265-36D8-7FDA7C3C8EF8}"/>
              </a:ext>
            </a:extLst>
          </p:cNvPr>
          <p:cNvSpPr>
            <a:spLocks noGrp="1"/>
          </p:cNvSpPr>
          <p:nvPr>
            <p:ph type="title"/>
          </p:nvPr>
        </p:nvSpPr>
        <p:spPr/>
        <p:txBody>
          <a:bodyPr lIns="91440" tIns="45720" rIns="91440" bIns="45720" anchor="t"/>
          <a:lstStyle/>
          <a:p>
            <a:r>
              <a:rPr lang="en-GB">
                <a:latin typeface="Aptos Display"/>
              </a:rPr>
              <a:t>5th March workshop summary and objectives for today</a:t>
            </a:r>
            <a:endParaRPr lang="en-GB"/>
          </a:p>
        </p:txBody>
      </p:sp>
      <p:pic>
        <p:nvPicPr>
          <p:cNvPr id="6" name="Picture 5" descr="A person standing in front of a group of people&#10;&#10;Description automatically generated">
            <a:extLst>
              <a:ext uri="{FF2B5EF4-FFF2-40B4-BE49-F238E27FC236}">
                <a16:creationId xmlns:a16="http://schemas.microsoft.com/office/drawing/2014/main" id="{43DE1B83-D9A5-E9B6-B66F-83B3A758424C}"/>
              </a:ext>
            </a:extLst>
          </p:cNvPr>
          <p:cNvPicPr>
            <a:picLocks noChangeAspect="1"/>
          </p:cNvPicPr>
          <p:nvPr/>
        </p:nvPicPr>
        <p:blipFill>
          <a:blip r:embed="rId3"/>
          <a:stretch>
            <a:fillRect/>
          </a:stretch>
        </p:blipFill>
        <p:spPr>
          <a:xfrm>
            <a:off x="7019925" y="1600200"/>
            <a:ext cx="4848225" cy="3228975"/>
          </a:xfrm>
          <a:prstGeom prst="rect">
            <a:avLst/>
          </a:prstGeom>
        </p:spPr>
      </p:pic>
      <p:sp>
        <p:nvSpPr>
          <p:cNvPr id="5" name="TextBox 4">
            <a:extLst>
              <a:ext uri="{FF2B5EF4-FFF2-40B4-BE49-F238E27FC236}">
                <a16:creationId xmlns:a16="http://schemas.microsoft.com/office/drawing/2014/main" id="{4DB157A3-5F2F-CB03-E437-559B483E7E65}"/>
              </a:ext>
            </a:extLst>
          </p:cNvPr>
          <p:cNvSpPr txBox="1"/>
          <p:nvPr/>
        </p:nvSpPr>
        <p:spPr>
          <a:xfrm>
            <a:off x="1194962" y="4110406"/>
            <a:ext cx="5292247"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latin typeface="Aptos Display"/>
                <a:cs typeface="Arial"/>
              </a:rPr>
              <a:t>Objectives for today:</a:t>
            </a:r>
            <a:r>
              <a:rPr lang="en-GB" sz="1600">
                <a:latin typeface="Aptos Display"/>
                <a:cs typeface="Arial"/>
              </a:rPr>
              <a:t>​</a:t>
            </a:r>
          </a:p>
          <a:p>
            <a:endParaRPr lang="en-GB" sz="1600">
              <a:latin typeface="Aptos Display"/>
              <a:cs typeface="Arial"/>
            </a:endParaRPr>
          </a:p>
          <a:p>
            <a:pPr marL="342900" indent="-342900">
              <a:buAutoNum type="arabicPeriod"/>
            </a:pPr>
            <a:r>
              <a:rPr lang="en-US" sz="1600">
                <a:latin typeface="Aptos Display"/>
                <a:cs typeface="Arial"/>
              </a:rPr>
              <a:t>Align on modus operandi for OQI Educational Consortium</a:t>
            </a:r>
          </a:p>
          <a:p>
            <a:pPr marL="342900" indent="-342900">
              <a:buFontTx/>
              <a:buAutoNum type="arabicPeriod"/>
            </a:pPr>
            <a:r>
              <a:rPr lang="en-US" sz="1600">
                <a:latin typeface="Aptos Display"/>
                <a:cs typeface="Arial"/>
              </a:rPr>
              <a:t>Update on current OQI A3 activities </a:t>
            </a:r>
            <a:endParaRPr lang="en-GB" sz="1600">
              <a:latin typeface="Aptos Display"/>
              <a:cs typeface="Arial"/>
            </a:endParaRPr>
          </a:p>
          <a:p>
            <a:pPr marL="342900" indent="-342900">
              <a:buAutoNum type="arabicPeriod"/>
            </a:pPr>
            <a:r>
              <a:rPr lang="en-US" sz="1600">
                <a:latin typeface="Aptos Display"/>
                <a:cs typeface="Arial"/>
              </a:rPr>
              <a:t>Discuss your feedback on opportunities to be addressed by the educational consortium </a:t>
            </a:r>
            <a:endParaRPr lang="en-GB" sz="1600">
              <a:latin typeface="Aptos Display"/>
              <a:cs typeface="Arial"/>
            </a:endParaRPr>
          </a:p>
        </p:txBody>
      </p:sp>
      <p:sp>
        <p:nvSpPr>
          <p:cNvPr id="8" name="Rectangle 7">
            <a:extLst>
              <a:ext uri="{FF2B5EF4-FFF2-40B4-BE49-F238E27FC236}">
                <a16:creationId xmlns:a16="http://schemas.microsoft.com/office/drawing/2014/main" id="{E2154A58-6104-E02D-381A-3B7181BE0EF2}"/>
              </a:ext>
            </a:extLst>
          </p:cNvPr>
          <p:cNvSpPr/>
          <p:nvPr/>
        </p:nvSpPr>
        <p:spPr>
          <a:xfrm>
            <a:off x="898074" y="3997305"/>
            <a:ext cx="5589136" cy="1962321"/>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887619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23">
            <a:extLst>
              <a:ext uri="{FF2B5EF4-FFF2-40B4-BE49-F238E27FC236}">
                <a16:creationId xmlns:a16="http://schemas.microsoft.com/office/drawing/2014/main" id="{A828392D-1C0F-F314-B56A-99CA5BCC35D9}"/>
              </a:ext>
            </a:extLst>
          </p:cNvPr>
          <p:cNvCxnSpPr>
            <a:cxnSpLocks/>
          </p:cNvCxnSpPr>
          <p:nvPr/>
        </p:nvCxnSpPr>
        <p:spPr>
          <a:xfrm>
            <a:off x="4620374" y="4370117"/>
            <a:ext cx="5307448" cy="1698852"/>
          </a:xfrm>
          <a:prstGeom prst="line">
            <a:avLst/>
          </a:prstGeom>
          <a:ln>
            <a:solidFill>
              <a:srgbClr val="1E405B"/>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F072779A-E436-9308-D50C-8F598FE7C1A9}"/>
              </a:ext>
            </a:extLst>
          </p:cNvPr>
          <p:cNvSpPr>
            <a:spLocks noChangeAspect="1"/>
          </p:cNvSpPr>
          <p:nvPr/>
        </p:nvSpPr>
        <p:spPr>
          <a:xfrm>
            <a:off x="6002846" y="2171894"/>
            <a:ext cx="3059488" cy="3059488"/>
          </a:xfrm>
          <a:prstGeom prst="ellipse">
            <a:avLst/>
          </a:prstGeom>
          <a:noFill/>
          <a:ln>
            <a:solidFill>
              <a:srgbClr val="1E405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bg1"/>
              </a:solidFill>
            </a:endParaRPr>
          </a:p>
        </p:txBody>
      </p:sp>
      <p:sp>
        <p:nvSpPr>
          <p:cNvPr id="20" name="Oval 19">
            <a:extLst>
              <a:ext uri="{FF2B5EF4-FFF2-40B4-BE49-F238E27FC236}">
                <a16:creationId xmlns:a16="http://schemas.microsoft.com/office/drawing/2014/main" id="{96CC4BF1-FE7B-F14C-4054-15EB6D0CABFE}"/>
              </a:ext>
            </a:extLst>
          </p:cNvPr>
          <p:cNvSpPr>
            <a:spLocks noChangeAspect="1"/>
          </p:cNvSpPr>
          <p:nvPr/>
        </p:nvSpPr>
        <p:spPr>
          <a:xfrm>
            <a:off x="3290355" y="2764998"/>
            <a:ext cx="1712544" cy="1712544"/>
          </a:xfrm>
          <a:prstGeom prst="ellipse">
            <a:avLst/>
          </a:prstGeom>
          <a:noFill/>
          <a:ln>
            <a:solidFill>
              <a:srgbClr val="1E405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aphicFrame>
        <p:nvGraphicFramePr>
          <p:cNvPr id="7" name="Object 6" hidden="1">
            <a:extLst>
              <a:ext uri="{FF2B5EF4-FFF2-40B4-BE49-F238E27FC236}">
                <a16:creationId xmlns:a16="http://schemas.microsoft.com/office/drawing/2014/main" id="{2063A7EA-7E18-4D14-97CA-1ED9E70BE5D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7" name="Object 6" hidden="1">
                        <a:extLst>
                          <a:ext uri="{FF2B5EF4-FFF2-40B4-BE49-F238E27FC236}">
                            <a16:creationId xmlns:a16="http://schemas.microsoft.com/office/drawing/2014/main" id="{2063A7EA-7E18-4D14-97CA-1ED9E70BE5D6}"/>
                          </a:ext>
                        </a:extLst>
                      </p:cNvPr>
                      <p:cNvPicPr/>
                      <p:nvPr/>
                    </p:nvPicPr>
                    <p:blipFill>
                      <a:blip/>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E030510-42CA-4C8B-8743-84763DC2B267}"/>
              </a:ext>
            </a:extLst>
          </p:cNvPr>
          <p:cNvSpPr>
            <a:spLocks noGrp="1"/>
          </p:cNvSpPr>
          <p:nvPr>
            <p:ph type="title"/>
          </p:nvPr>
        </p:nvSpPr>
        <p:spPr>
          <a:xfrm>
            <a:off x="576356" y="324458"/>
            <a:ext cx="10515600" cy="794142"/>
          </a:xfrm>
        </p:spPr>
        <p:txBody>
          <a:bodyPr vert="horz" lIns="0" tIns="45720" rIns="91440" bIns="45720" anchor="t"/>
          <a:lstStyle/>
          <a:p>
            <a:pPr>
              <a:defRPr/>
            </a:pPr>
            <a:r>
              <a:rPr lang="fr-CH" sz="3000" dirty="0">
                <a:latin typeface="Aptos Display"/>
                <a:ea typeface="Open Sans Light"/>
                <a:cs typeface="Open Sans Light"/>
              </a:rPr>
              <a:t>OQI A3 – </a:t>
            </a:r>
            <a:r>
              <a:rPr lang="fr-CH" sz="3000" dirty="0" err="1">
                <a:latin typeface="Aptos Display"/>
                <a:ea typeface="Open Sans Light"/>
                <a:cs typeface="Open Sans Light"/>
              </a:rPr>
              <a:t>Educational</a:t>
            </a:r>
            <a:r>
              <a:rPr lang="fr-CH" sz="3000" dirty="0">
                <a:latin typeface="Aptos Display"/>
                <a:ea typeface="Open Sans Light"/>
                <a:cs typeface="Open Sans Light"/>
              </a:rPr>
              <a:t> </a:t>
            </a:r>
            <a:r>
              <a:rPr lang="fr-CH" sz="3000" dirty="0" err="1">
                <a:latin typeface="Aptos Display"/>
                <a:ea typeface="Open Sans Light"/>
                <a:cs typeface="Open Sans Light"/>
              </a:rPr>
              <a:t>consortium’s</a:t>
            </a:r>
            <a:r>
              <a:rPr lang="fr-CH" sz="3000" dirty="0">
                <a:latin typeface="Aptos Display"/>
                <a:ea typeface="Open Sans Light"/>
                <a:cs typeface="Open Sans Light"/>
              </a:rPr>
              <a:t> focus</a:t>
            </a:r>
            <a:endParaRPr lang="en-US" sz="3000" b="0" dirty="0">
              <a:solidFill>
                <a:srgbClr val="71437A"/>
              </a:solidFill>
              <a:latin typeface="Aptos Display"/>
              <a:ea typeface="+mn-ea"/>
              <a:cs typeface="+mn-cs"/>
            </a:endParaRPr>
          </a:p>
        </p:txBody>
      </p:sp>
      <p:sp>
        <p:nvSpPr>
          <p:cNvPr id="11" name="Oval 10">
            <a:extLst>
              <a:ext uri="{FF2B5EF4-FFF2-40B4-BE49-F238E27FC236}">
                <a16:creationId xmlns:a16="http://schemas.microsoft.com/office/drawing/2014/main" id="{F6C014B9-04FD-F01F-3768-C2A6F61B2F55}"/>
              </a:ext>
            </a:extLst>
          </p:cNvPr>
          <p:cNvSpPr>
            <a:spLocks noChangeAspect="1"/>
          </p:cNvSpPr>
          <p:nvPr/>
        </p:nvSpPr>
        <p:spPr>
          <a:xfrm>
            <a:off x="143220" y="2144322"/>
            <a:ext cx="2986448" cy="2986448"/>
          </a:xfrm>
          <a:prstGeom prst="ellipse">
            <a:avLst/>
          </a:prstGeom>
          <a:solidFill>
            <a:srgbClr val="1E40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391234EF-92B8-17D3-2858-9B9B03B7DE7D}"/>
              </a:ext>
            </a:extLst>
          </p:cNvPr>
          <p:cNvSpPr txBox="1"/>
          <p:nvPr/>
        </p:nvSpPr>
        <p:spPr>
          <a:xfrm>
            <a:off x="726118" y="2853486"/>
            <a:ext cx="1911628" cy="1600438"/>
          </a:xfrm>
          <a:prstGeom prst="rect">
            <a:avLst/>
          </a:prstGeom>
          <a:noFill/>
        </p:spPr>
        <p:txBody>
          <a:bodyPr wrap="square" lIns="91440" tIns="45720" rIns="91440" bIns="45720" anchor="t">
            <a:spAutoFit/>
          </a:bodyPr>
          <a:lstStyle/>
          <a:p>
            <a:pPr marL="0" lvl="1">
              <a:spcAft>
                <a:spcPts val="1200"/>
              </a:spcAft>
            </a:pPr>
            <a:r>
              <a:rPr lang="en-US" sz="1400" b="1" dirty="0">
                <a:solidFill>
                  <a:schemeClr val="bg1"/>
                </a:solidFill>
                <a:latin typeface="Aptos Display"/>
              </a:rPr>
              <a:t>Enable everyone around the world to contribute to the development of quantum computing and make the most of the technology</a:t>
            </a:r>
            <a:endParaRPr lang="en-US" sz="1400" b="1" kern="0" dirty="0">
              <a:solidFill>
                <a:schemeClr val="bg1"/>
              </a:solidFill>
              <a:latin typeface="Aptos Display"/>
              <a:cs typeface="Times New Roman"/>
            </a:endParaRPr>
          </a:p>
        </p:txBody>
      </p:sp>
      <p:sp>
        <p:nvSpPr>
          <p:cNvPr id="12" name="TextBox 11">
            <a:extLst>
              <a:ext uri="{FF2B5EF4-FFF2-40B4-BE49-F238E27FC236}">
                <a16:creationId xmlns:a16="http://schemas.microsoft.com/office/drawing/2014/main" id="{F73ED06E-8042-D112-F342-2AE89280A28E}"/>
              </a:ext>
            </a:extLst>
          </p:cNvPr>
          <p:cNvSpPr txBox="1"/>
          <p:nvPr/>
        </p:nvSpPr>
        <p:spPr>
          <a:xfrm>
            <a:off x="5542518" y="3702856"/>
            <a:ext cx="1378948" cy="954107"/>
          </a:xfrm>
          <a:prstGeom prst="rect">
            <a:avLst/>
          </a:prstGeom>
          <a:solidFill>
            <a:schemeClr val="bg1"/>
          </a:solidFill>
        </p:spPr>
        <p:txBody>
          <a:bodyPr wrap="square">
            <a:spAutoFit/>
          </a:bodyPr>
          <a:lstStyle/>
          <a:p>
            <a:pPr algn="r"/>
            <a:r>
              <a:rPr lang="en-US" sz="1400" b="1">
                <a:solidFill>
                  <a:srgbClr val="1E405B"/>
                </a:solidFill>
                <a:latin typeface="Aptos Display" panose="020B0004020202020204" pitchFamily="34" charset="0"/>
              </a:rPr>
              <a:t>Curate </a:t>
            </a:r>
            <a:r>
              <a:rPr lang="en-US" sz="1400" b="1" u="sng">
                <a:solidFill>
                  <a:srgbClr val="1E405B"/>
                </a:solidFill>
                <a:latin typeface="Aptos Display" panose="020B0004020202020204" pitchFamily="34" charset="0"/>
              </a:rPr>
              <a:t>educational resources </a:t>
            </a:r>
            <a:r>
              <a:rPr lang="en-US" sz="1400" b="1">
                <a:solidFill>
                  <a:srgbClr val="1E405B"/>
                </a:solidFill>
                <a:latin typeface="Aptos Display" panose="020B0004020202020204" pitchFamily="34" charset="0"/>
              </a:rPr>
              <a:t>shared by OQI</a:t>
            </a:r>
            <a:endParaRPr lang="en-CH" sz="1400">
              <a:solidFill>
                <a:srgbClr val="1E405B"/>
              </a:solidFill>
            </a:endParaRPr>
          </a:p>
        </p:txBody>
      </p:sp>
      <p:sp>
        <p:nvSpPr>
          <p:cNvPr id="13" name="TextBox 12">
            <a:extLst>
              <a:ext uri="{FF2B5EF4-FFF2-40B4-BE49-F238E27FC236}">
                <a16:creationId xmlns:a16="http://schemas.microsoft.com/office/drawing/2014/main" id="{ED99C6C8-3EA3-914E-2304-EE809C585939}"/>
              </a:ext>
            </a:extLst>
          </p:cNvPr>
          <p:cNvSpPr txBox="1"/>
          <p:nvPr/>
        </p:nvSpPr>
        <p:spPr>
          <a:xfrm>
            <a:off x="3940204" y="3227528"/>
            <a:ext cx="1326884" cy="738664"/>
          </a:xfrm>
          <a:prstGeom prst="rect">
            <a:avLst/>
          </a:prstGeom>
          <a:noFill/>
        </p:spPr>
        <p:txBody>
          <a:bodyPr wrap="square">
            <a:spAutoFit/>
          </a:bodyPr>
          <a:lstStyle/>
          <a:p>
            <a:r>
              <a:rPr lang="en-US" sz="1400" b="1">
                <a:latin typeface="Aptos Display" panose="020B0004020202020204" pitchFamily="34" charset="0"/>
              </a:rPr>
              <a:t>Advance capacity building</a:t>
            </a:r>
            <a:endParaRPr lang="en-CH" sz="1400"/>
          </a:p>
        </p:txBody>
      </p:sp>
      <p:sp>
        <p:nvSpPr>
          <p:cNvPr id="16" name="TextBox 15">
            <a:extLst>
              <a:ext uri="{FF2B5EF4-FFF2-40B4-BE49-F238E27FC236}">
                <a16:creationId xmlns:a16="http://schemas.microsoft.com/office/drawing/2014/main" id="{A85743CC-9E44-E02D-4867-CD9ABC570DA5}"/>
              </a:ext>
            </a:extLst>
          </p:cNvPr>
          <p:cNvSpPr txBox="1"/>
          <p:nvPr/>
        </p:nvSpPr>
        <p:spPr>
          <a:xfrm>
            <a:off x="9723587" y="2842120"/>
            <a:ext cx="2244610" cy="738664"/>
          </a:xfrm>
          <a:prstGeom prst="rect">
            <a:avLst/>
          </a:prstGeom>
          <a:noFill/>
        </p:spPr>
        <p:txBody>
          <a:bodyPr wrap="square">
            <a:spAutoFit/>
          </a:bodyPr>
          <a:lstStyle/>
          <a:p>
            <a:r>
              <a:rPr lang="en-US" sz="1400" b="1">
                <a:latin typeface="Aptos Display" panose="020B0004020202020204" pitchFamily="34" charset="0"/>
              </a:rPr>
              <a:t>for developing of </a:t>
            </a:r>
            <a:r>
              <a:rPr lang="en-US" sz="1400" b="1">
                <a:solidFill>
                  <a:srgbClr val="C00000"/>
                </a:solidFill>
                <a:latin typeface="Aptos Display" panose="020B0004020202020204" pitchFamily="34" charset="0"/>
              </a:rPr>
              <a:t>quantum computing use cases</a:t>
            </a:r>
            <a:r>
              <a:rPr lang="en-US" sz="1400" b="1">
                <a:latin typeface="Aptos Display" panose="020B0004020202020204" pitchFamily="34" charset="0"/>
              </a:rPr>
              <a:t> </a:t>
            </a:r>
            <a:r>
              <a:rPr lang="en-US" sz="1400" b="1">
                <a:solidFill>
                  <a:srgbClr val="0C7F9D"/>
                </a:solidFill>
                <a:latin typeface="Aptos Display" panose="020B0004020202020204" pitchFamily="34" charset="0"/>
              </a:rPr>
              <a:t>for the SDGs</a:t>
            </a:r>
            <a:endParaRPr lang="en-CH" sz="1400">
              <a:solidFill>
                <a:srgbClr val="0C7F9D"/>
              </a:solidFill>
            </a:endParaRPr>
          </a:p>
        </p:txBody>
      </p:sp>
      <p:sp>
        <p:nvSpPr>
          <p:cNvPr id="17" name="TextBox 16">
            <a:extLst>
              <a:ext uri="{FF2B5EF4-FFF2-40B4-BE49-F238E27FC236}">
                <a16:creationId xmlns:a16="http://schemas.microsoft.com/office/drawing/2014/main" id="{A473057E-BADC-90E4-1E7E-C31C06148351}"/>
              </a:ext>
            </a:extLst>
          </p:cNvPr>
          <p:cNvSpPr txBox="1"/>
          <p:nvPr/>
        </p:nvSpPr>
        <p:spPr>
          <a:xfrm>
            <a:off x="3853350" y="2295026"/>
            <a:ext cx="822317" cy="307777"/>
          </a:xfrm>
          <a:prstGeom prst="rect">
            <a:avLst/>
          </a:prstGeom>
          <a:noFill/>
        </p:spPr>
        <p:txBody>
          <a:bodyPr wrap="square" lIns="91440" tIns="45720" rIns="91440" bIns="45720" anchor="t">
            <a:spAutoFit/>
          </a:bodyPr>
          <a:lstStyle/>
          <a:p>
            <a:pPr marL="0" lvl="1">
              <a:spcAft>
                <a:spcPts val="1200"/>
              </a:spcAft>
            </a:pPr>
            <a:r>
              <a:rPr lang="en-US" sz="1400" b="1">
                <a:solidFill>
                  <a:srgbClr val="1E405B"/>
                </a:solidFill>
                <a:latin typeface="Aptos Display" panose="020B0004020202020204" pitchFamily="34" charset="0"/>
              </a:rPr>
              <a:t>HOW?</a:t>
            </a:r>
            <a:endParaRPr lang="en-US" sz="1400" b="1" kern="0">
              <a:solidFill>
                <a:srgbClr val="1E405B"/>
              </a:solidFill>
              <a:latin typeface="Aptos Display"/>
              <a:cs typeface="Times New Roman"/>
            </a:endParaRPr>
          </a:p>
        </p:txBody>
      </p:sp>
      <p:pic>
        <p:nvPicPr>
          <p:cNvPr id="18" name="Picture 17" descr="A white brain with lines and dots on a dark blue background&#10;&#10;Description automatically generated">
            <a:extLst>
              <a:ext uri="{FF2B5EF4-FFF2-40B4-BE49-F238E27FC236}">
                <a16:creationId xmlns:a16="http://schemas.microsoft.com/office/drawing/2014/main" id="{C5D19C22-7764-4F69-61A0-EEA193A490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71196" y="3354862"/>
            <a:ext cx="529103" cy="529966"/>
          </a:xfrm>
          <a:prstGeom prst="rect">
            <a:avLst/>
          </a:prstGeom>
        </p:spPr>
      </p:pic>
      <p:sp>
        <p:nvSpPr>
          <p:cNvPr id="21" name="TextBox 20">
            <a:extLst>
              <a:ext uri="{FF2B5EF4-FFF2-40B4-BE49-F238E27FC236}">
                <a16:creationId xmlns:a16="http://schemas.microsoft.com/office/drawing/2014/main" id="{4B1BA45C-9A0E-0F81-0949-6C0373B5F9FC}"/>
              </a:ext>
            </a:extLst>
          </p:cNvPr>
          <p:cNvSpPr txBox="1"/>
          <p:nvPr/>
        </p:nvSpPr>
        <p:spPr>
          <a:xfrm>
            <a:off x="6776783" y="2433870"/>
            <a:ext cx="1557288" cy="523220"/>
          </a:xfrm>
          <a:prstGeom prst="rect">
            <a:avLst/>
          </a:prstGeom>
          <a:solidFill>
            <a:srgbClr val="02236F"/>
          </a:solidFill>
        </p:spPr>
        <p:txBody>
          <a:bodyPr wrap="square">
            <a:spAutoFit/>
          </a:bodyPr>
          <a:lstStyle/>
          <a:p>
            <a:pPr algn="ctr"/>
            <a:r>
              <a:rPr lang="en-US" sz="1400" b="1">
                <a:solidFill>
                  <a:schemeClr val="bg1"/>
                </a:solidFill>
                <a:latin typeface="Aptos Display" panose="020B0004020202020204" pitchFamily="34" charset="0"/>
              </a:rPr>
              <a:t>Build and define </a:t>
            </a:r>
            <a:r>
              <a:rPr lang="en-US" sz="1400" b="1" u="sng">
                <a:solidFill>
                  <a:schemeClr val="bg1"/>
                </a:solidFill>
                <a:latin typeface="Aptos Display" panose="020B0004020202020204" pitchFamily="34" charset="0"/>
              </a:rPr>
              <a:t>best practices</a:t>
            </a:r>
            <a:endParaRPr lang="en-CH" sz="1400" u="sng">
              <a:solidFill>
                <a:schemeClr val="bg1"/>
              </a:solidFill>
            </a:endParaRPr>
          </a:p>
        </p:txBody>
      </p:sp>
      <p:cxnSp>
        <p:nvCxnSpPr>
          <p:cNvPr id="23" name="Straight Connector 22">
            <a:extLst>
              <a:ext uri="{FF2B5EF4-FFF2-40B4-BE49-F238E27FC236}">
                <a16:creationId xmlns:a16="http://schemas.microsoft.com/office/drawing/2014/main" id="{A95F3A0B-3B2E-1241-2733-26E85A32DBFF}"/>
              </a:ext>
            </a:extLst>
          </p:cNvPr>
          <p:cNvCxnSpPr>
            <a:cxnSpLocks/>
          </p:cNvCxnSpPr>
          <p:nvPr/>
        </p:nvCxnSpPr>
        <p:spPr>
          <a:xfrm flipV="1">
            <a:off x="4752103" y="1264308"/>
            <a:ext cx="5175719" cy="1742825"/>
          </a:xfrm>
          <a:prstGeom prst="line">
            <a:avLst/>
          </a:prstGeom>
          <a:ln>
            <a:solidFill>
              <a:srgbClr val="1E405B"/>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3100AF8-B4BD-55C7-AD74-B470DCA1963E}"/>
              </a:ext>
            </a:extLst>
          </p:cNvPr>
          <p:cNvSpPr txBox="1"/>
          <p:nvPr/>
        </p:nvSpPr>
        <p:spPr>
          <a:xfrm>
            <a:off x="9719996" y="3697421"/>
            <a:ext cx="2244610" cy="738664"/>
          </a:xfrm>
          <a:prstGeom prst="rect">
            <a:avLst/>
          </a:prstGeom>
          <a:noFill/>
        </p:spPr>
        <p:txBody>
          <a:bodyPr wrap="square">
            <a:spAutoFit/>
          </a:bodyPr>
          <a:lstStyle/>
          <a:p>
            <a:r>
              <a:rPr lang="en-US" sz="1400" b="1">
                <a:latin typeface="Aptos Display" panose="020B0004020202020204" pitchFamily="34" charset="0"/>
              </a:rPr>
              <a:t>for onboarding the </a:t>
            </a:r>
            <a:r>
              <a:rPr lang="en-US" sz="1400" b="1">
                <a:solidFill>
                  <a:srgbClr val="7030A0"/>
                </a:solidFill>
                <a:latin typeface="Aptos Display" panose="020B0004020202020204" pitchFamily="34" charset="0"/>
              </a:rPr>
              <a:t>participation of quantum underserved geographies</a:t>
            </a:r>
            <a:endParaRPr lang="en-CH" sz="1400">
              <a:solidFill>
                <a:srgbClr val="7030A0"/>
              </a:solidFill>
            </a:endParaRPr>
          </a:p>
        </p:txBody>
      </p:sp>
      <p:sp>
        <p:nvSpPr>
          <p:cNvPr id="42" name="Isosceles Triangle 41">
            <a:extLst>
              <a:ext uri="{FF2B5EF4-FFF2-40B4-BE49-F238E27FC236}">
                <a16:creationId xmlns:a16="http://schemas.microsoft.com/office/drawing/2014/main" id="{882CF07A-D4DE-3E2E-99F3-B9E44EA589E1}"/>
              </a:ext>
            </a:extLst>
          </p:cNvPr>
          <p:cNvSpPr/>
          <p:nvPr/>
        </p:nvSpPr>
        <p:spPr>
          <a:xfrm>
            <a:off x="6870101" y="3028975"/>
            <a:ext cx="1330614" cy="1024486"/>
          </a:xfrm>
          <a:prstGeom prst="triangle">
            <a:avLst/>
          </a:prstGeom>
          <a:solidFill>
            <a:srgbClr val="0223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3" name="TextBox 42">
            <a:extLst>
              <a:ext uri="{FF2B5EF4-FFF2-40B4-BE49-F238E27FC236}">
                <a16:creationId xmlns:a16="http://schemas.microsoft.com/office/drawing/2014/main" id="{4A79719B-AF25-48D9-F45B-95223916180A}"/>
              </a:ext>
            </a:extLst>
          </p:cNvPr>
          <p:cNvSpPr txBox="1"/>
          <p:nvPr/>
        </p:nvSpPr>
        <p:spPr>
          <a:xfrm>
            <a:off x="7889024" y="4141096"/>
            <a:ext cx="1378948" cy="954107"/>
          </a:xfrm>
          <a:prstGeom prst="rect">
            <a:avLst/>
          </a:prstGeom>
          <a:solidFill>
            <a:schemeClr val="bg1"/>
          </a:solidFill>
        </p:spPr>
        <p:txBody>
          <a:bodyPr wrap="square">
            <a:spAutoFit/>
          </a:bodyPr>
          <a:lstStyle/>
          <a:p>
            <a:r>
              <a:rPr lang="en-US" sz="1400" b="1">
                <a:solidFill>
                  <a:srgbClr val="1E405B"/>
                </a:solidFill>
                <a:latin typeface="Aptos Display" panose="020B0004020202020204" pitchFamily="34" charset="0"/>
              </a:rPr>
              <a:t>Collectively develop educational </a:t>
            </a:r>
            <a:r>
              <a:rPr lang="en-US" sz="1400" b="1" u="sng">
                <a:solidFill>
                  <a:srgbClr val="1E405B"/>
                </a:solidFill>
                <a:latin typeface="Aptos Display" panose="020B0004020202020204" pitchFamily="34" charset="0"/>
              </a:rPr>
              <a:t>tools</a:t>
            </a:r>
            <a:endParaRPr lang="en-CH" sz="1400" u="sng">
              <a:solidFill>
                <a:srgbClr val="1E405B"/>
              </a:solidFill>
            </a:endParaRPr>
          </a:p>
        </p:txBody>
      </p:sp>
      <p:sp>
        <p:nvSpPr>
          <p:cNvPr id="44" name="Right Brace 43">
            <a:extLst>
              <a:ext uri="{FF2B5EF4-FFF2-40B4-BE49-F238E27FC236}">
                <a16:creationId xmlns:a16="http://schemas.microsoft.com/office/drawing/2014/main" id="{AFBB268A-F034-124B-1DC6-4ED20B1566FD}"/>
              </a:ext>
            </a:extLst>
          </p:cNvPr>
          <p:cNvSpPr/>
          <p:nvPr/>
        </p:nvSpPr>
        <p:spPr>
          <a:xfrm>
            <a:off x="9254187" y="1639669"/>
            <a:ext cx="392964" cy="4072007"/>
          </a:xfrm>
          <a:prstGeom prst="rightBrace">
            <a:avLst>
              <a:gd name="adj1" fmla="val 45644"/>
              <a:gd name="adj2" fmla="val 48818"/>
            </a:avLst>
          </a:prstGeom>
          <a:ln>
            <a:solidFill>
              <a:srgbClr val="1E405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pic>
        <p:nvPicPr>
          <p:cNvPr id="45" name="Picture 4" descr="A logo with blue and purple colors&#10;&#10;Description automatically generated">
            <a:extLst>
              <a:ext uri="{FF2B5EF4-FFF2-40B4-BE49-F238E27FC236}">
                <a16:creationId xmlns:a16="http://schemas.microsoft.com/office/drawing/2014/main" id="{5DA07CA7-3A7D-6FA9-CC5F-D202AC9B5ED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r="51842"/>
          <a:stretch>
            <a:fillRect/>
          </a:stretch>
        </p:blipFill>
        <p:spPr bwMode="auto">
          <a:xfrm>
            <a:off x="7381794" y="3492542"/>
            <a:ext cx="345341" cy="303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2651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2063A7EA-7E18-4D14-97CA-1ED9E70BE5D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7" name="Object 6" hidden="1">
                        <a:extLst>
                          <a:ext uri="{FF2B5EF4-FFF2-40B4-BE49-F238E27FC236}">
                            <a16:creationId xmlns:a16="http://schemas.microsoft.com/office/drawing/2014/main" id="{2063A7EA-7E18-4D14-97CA-1ED9E70BE5D6}"/>
                          </a:ext>
                        </a:extLst>
                      </p:cNvPr>
                      <p:cNvPicPr/>
                      <p:nvPr/>
                    </p:nvPicPr>
                    <p:blipFill>
                      <a:blip/>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E030510-42CA-4C8B-8743-84763DC2B267}"/>
              </a:ext>
            </a:extLst>
          </p:cNvPr>
          <p:cNvSpPr>
            <a:spLocks noGrp="1"/>
          </p:cNvSpPr>
          <p:nvPr>
            <p:ph type="title"/>
          </p:nvPr>
        </p:nvSpPr>
        <p:spPr>
          <a:xfrm>
            <a:off x="576357" y="227412"/>
            <a:ext cx="10515600" cy="794142"/>
          </a:xfrm>
        </p:spPr>
        <p:txBody>
          <a:bodyPr vert="horz" lIns="0" tIns="45720" rIns="91440" bIns="45720" anchor="t"/>
          <a:lstStyle/>
          <a:p>
            <a:pPr>
              <a:defRPr/>
            </a:pPr>
            <a:r>
              <a:rPr lang="fr-CH" sz="3000" dirty="0">
                <a:latin typeface="Aptos Display"/>
                <a:ea typeface="Open Sans Light"/>
                <a:cs typeface="Open Sans Light"/>
              </a:rPr>
              <a:t>OQI A3 – Timeline 2024</a:t>
            </a:r>
            <a:endParaRPr lang="en-US" sz="3000" b="0" dirty="0">
              <a:solidFill>
                <a:srgbClr val="71437A"/>
              </a:solidFill>
              <a:latin typeface="Aptos Display"/>
              <a:ea typeface="+mn-ea"/>
              <a:cs typeface="+mn-cs"/>
            </a:endParaRPr>
          </a:p>
        </p:txBody>
      </p:sp>
      <p:sp>
        <p:nvSpPr>
          <p:cNvPr id="12" name="Arrow: Pentagon 11">
            <a:extLst>
              <a:ext uri="{FF2B5EF4-FFF2-40B4-BE49-F238E27FC236}">
                <a16:creationId xmlns:a16="http://schemas.microsoft.com/office/drawing/2014/main" id="{19114F0A-9A96-3883-4195-0F4CBE00ABCB}"/>
              </a:ext>
            </a:extLst>
          </p:cNvPr>
          <p:cNvSpPr/>
          <p:nvPr/>
        </p:nvSpPr>
        <p:spPr>
          <a:xfrm>
            <a:off x="847991" y="1717555"/>
            <a:ext cx="10615126" cy="391779"/>
          </a:xfrm>
          <a:prstGeom prst="homePlate">
            <a:avLst/>
          </a:prstGeom>
          <a:solidFill>
            <a:srgbClr val="306B90"/>
          </a:solidFill>
          <a:ln>
            <a:solidFill>
              <a:srgbClr val="153E6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b="1" dirty="0">
                <a:solidFill>
                  <a:schemeClr val="bg1"/>
                </a:solidFill>
                <a:effectLst/>
                <a:latin typeface="Aptos Display"/>
              </a:rPr>
              <a:t>Advancing Capacity Building</a:t>
            </a:r>
          </a:p>
        </p:txBody>
      </p:sp>
      <p:sp>
        <p:nvSpPr>
          <p:cNvPr id="15" name="Isosceles Triangle 14">
            <a:extLst>
              <a:ext uri="{FF2B5EF4-FFF2-40B4-BE49-F238E27FC236}">
                <a16:creationId xmlns:a16="http://schemas.microsoft.com/office/drawing/2014/main" id="{3D8A1969-FD64-B314-8999-5EC9159C8AEE}"/>
              </a:ext>
            </a:extLst>
          </p:cNvPr>
          <p:cNvSpPr/>
          <p:nvPr/>
        </p:nvSpPr>
        <p:spPr>
          <a:xfrm>
            <a:off x="2244947" y="2086073"/>
            <a:ext cx="415636" cy="318654"/>
          </a:xfrm>
          <a:prstGeom prst="triangle">
            <a:avLst/>
          </a:prstGeom>
          <a:solidFill>
            <a:srgbClr val="012A7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B5806B78-5CB9-0561-0E2F-0332A34D9905}"/>
              </a:ext>
            </a:extLst>
          </p:cNvPr>
          <p:cNvSpPr txBox="1"/>
          <p:nvPr/>
        </p:nvSpPr>
        <p:spPr>
          <a:xfrm>
            <a:off x="1604958" y="2156284"/>
            <a:ext cx="845128"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b="1">
                <a:solidFill>
                  <a:srgbClr val="012A74"/>
                </a:solidFill>
                <a:latin typeface="Aptos Display"/>
              </a:rPr>
              <a:t>5 July</a:t>
            </a:r>
            <a:r>
              <a:rPr lang="en-GB" sz="1000" b="1" dirty="0">
                <a:solidFill>
                  <a:srgbClr val="012A74"/>
                </a:solidFill>
                <a:latin typeface="Aptos Display"/>
              </a:rPr>
              <a:t> 2024</a:t>
            </a:r>
            <a:r>
              <a:rPr lang="en-US" sz="1000" dirty="0">
                <a:solidFill>
                  <a:srgbClr val="012A74"/>
                </a:solidFill>
                <a:latin typeface="Aptos Display"/>
              </a:rPr>
              <a:t>​</a:t>
            </a:r>
          </a:p>
        </p:txBody>
      </p:sp>
      <p:sp>
        <p:nvSpPr>
          <p:cNvPr id="17" name="Isosceles Triangle 16">
            <a:extLst>
              <a:ext uri="{FF2B5EF4-FFF2-40B4-BE49-F238E27FC236}">
                <a16:creationId xmlns:a16="http://schemas.microsoft.com/office/drawing/2014/main" id="{62011C07-6A32-493A-C377-CB2428A43002}"/>
              </a:ext>
            </a:extLst>
          </p:cNvPr>
          <p:cNvSpPr/>
          <p:nvPr/>
        </p:nvSpPr>
        <p:spPr>
          <a:xfrm>
            <a:off x="4425376" y="2049125"/>
            <a:ext cx="415636" cy="318654"/>
          </a:xfrm>
          <a:prstGeom prst="triangle">
            <a:avLst/>
          </a:prstGeom>
          <a:solidFill>
            <a:srgbClr val="012A7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A85EFADB-1964-842F-B940-6BCE247E8245}"/>
              </a:ext>
            </a:extLst>
          </p:cNvPr>
          <p:cNvSpPr txBox="1"/>
          <p:nvPr/>
        </p:nvSpPr>
        <p:spPr>
          <a:xfrm>
            <a:off x="3479097" y="2129255"/>
            <a:ext cx="122826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b="1">
                <a:solidFill>
                  <a:srgbClr val="012A74"/>
                </a:solidFill>
                <a:latin typeface="Aptos Display"/>
              </a:rPr>
              <a:t>September 2024</a:t>
            </a:r>
            <a:r>
              <a:rPr lang="en-US" sz="1000">
                <a:solidFill>
                  <a:srgbClr val="012A74"/>
                </a:solidFill>
                <a:latin typeface="Aptos Display"/>
              </a:rPr>
              <a:t>​</a:t>
            </a:r>
          </a:p>
        </p:txBody>
      </p:sp>
      <p:sp>
        <p:nvSpPr>
          <p:cNvPr id="21" name="Isosceles Triangle 20">
            <a:extLst>
              <a:ext uri="{FF2B5EF4-FFF2-40B4-BE49-F238E27FC236}">
                <a16:creationId xmlns:a16="http://schemas.microsoft.com/office/drawing/2014/main" id="{E6D0FA27-FCED-D61B-2801-122609BCEE4F}"/>
              </a:ext>
            </a:extLst>
          </p:cNvPr>
          <p:cNvSpPr/>
          <p:nvPr/>
        </p:nvSpPr>
        <p:spPr>
          <a:xfrm>
            <a:off x="5574936" y="2049125"/>
            <a:ext cx="415636" cy="318654"/>
          </a:xfrm>
          <a:prstGeom prst="triangle">
            <a:avLst/>
          </a:prstGeom>
          <a:solidFill>
            <a:srgbClr val="012A7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B17DFE2-4D43-00A6-8385-B9C8D25E810C}"/>
              </a:ext>
            </a:extLst>
          </p:cNvPr>
          <p:cNvSpPr txBox="1"/>
          <p:nvPr/>
        </p:nvSpPr>
        <p:spPr>
          <a:xfrm>
            <a:off x="5858945" y="2124607"/>
            <a:ext cx="122826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b="1">
                <a:solidFill>
                  <a:srgbClr val="012A74"/>
                </a:solidFill>
                <a:latin typeface="Aptos Display"/>
              </a:rPr>
              <a:t>October 2024</a:t>
            </a:r>
            <a:r>
              <a:rPr lang="en-US" sz="1000">
                <a:solidFill>
                  <a:srgbClr val="012A74"/>
                </a:solidFill>
                <a:latin typeface="Aptos Display"/>
              </a:rPr>
              <a:t>​</a:t>
            </a:r>
          </a:p>
        </p:txBody>
      </p:sp>
      <p:sp>
        <p:nvSpPr>
          <p:cNvPr id="23" name="Isosceles Triangle 22">
            <a:extLst>
              <a:ext uri="{FF2B5EF4-FFF2-40B4-BE49-F238E27FC236}">
                <a16:creationId xmlns:a16="http://schemas.microsoft.com/office/drawing/2014/main" id="{54CE2A97-FFEA-6B9E-21A5-47129E302EDD}"/>
              </a:ext>
            </a:extLst>
          </p:cNvPr>
          <p:cNvSpPr/>
          <p:nvPr/>
        </p:nvSpPr>
        <p:spPr>
          <a:xfrm>
            <a:off x="8176011" y="2047373"/>
            <a:ext cx="415636" cy="318654"/>
          </a:xfrm>
          <a:prstGeom prst="triangle">
            <a:avLst/>
          </a:prstGeom>
          <a:solidFill>
            <a:srgbClr val="012A7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49263C7-E73B-039B-7730-A6B0F9221C80}"/>
              </a:ext>
            </a:extLst>
          </p:cNvPr>
          <p:cNvSpPr txBox="1"/>
          <p:nvPr/>
        </p:nvSpPr>
        <p:spPr>
          <a:xfrm>
            <a:off x="8543054" y="2126786"/>
            <a:ext cx="122826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b="1" dirty="0">
                <a:solidFill>
                  <a:srgbClr val="012A74"/>
                </a:solidFill>
                <a:latin typeface="Aptos Display"/>
              </a:rPr>
              <a:t>March 2025</a:t>
            </a:r>
            <a:endParaRPr lang="en-US" sz="1000" dirty="0">
              <a:solidFill>
                <a:srgbClr val="012A74"/>
              </a:solidFill>
              <a:latin typeface="Aptos Display"/>
            </a:endParaRPr>
          </a:p>
        </p:txBody>
      </p:sp>
      <p:pic>
        <p:nvPicPr>
          <p:cNvPr id="26" name="Picture 25" descr="A blue and orange background&#10;&#10;Description automatically generated">
            <a:extLst>
              <a:ext uri="{FF2B5EF4-FFF2-40B4-BE49-F238E27FC236}">
                <a16:creationId xmlns:a16="http://schemas.microsoft.com/office/drawing/2014/main" id="{4D57FFD6-09B0-CB1B-52DF-B460296B72B6}"/>
              </a:ext>
            </a:extLst>
          </p:cNvPr>
          <p:cNvPicPr>
            <a:picLocks noChangeAspect="1"/>
          </p:cNvPicPr>
          <p:nvPr/>
        </p:nvPicPr>
        <p:blipFill rotWithShape="1">
          <a:blip r:embed="rId5">
            <a:extLst>
              <a:ext uri="{28A0092B-C50C-407E-A947-70E740481C1C}">
                <a14:useLocalDpi xmlns:a14="http://schemas.microsoft.com/office/drawing/2010/main" val="0"/>
              </a:ext>
            </a:extLst>
          </a:blip>
          <a:srcRect t="61778" r="36056"/>
          <a:stretch/>
        </p:blipFill>
        <p:spPr>
          <a:xfrm>
            <a:off x="845374" y="3126684"/>
            <a:ext cx="5493680" cy="2206880"/>
          </a:xfrm>
          <a:prstGeom prst="rect">
            <a:avLst/>
          </a:prstGeom>
        </p:spPr>
      </p:pic>
      <p:sp>
        <p:nvSpPr>
          <p:cNvPr id="27" name="TextBox 26">
            <a:extLst>
              <a:ext uri="{FF2B5EF4-FFF2-40B4-BE49-F238E27FC236}">
                <a16:creationId xmlns:a16="http://schemas.microsoft.com/office/drawing/2014/main" id="{0F2088D4-F559-D684-2942-5D4AE763C636}"/>
              </a:ext>
            </a:extLst>
          </p:cNvPr>
          <p:cNvSpPr txBox="1"/>
          <p:nvPr/>
        </p:nvSpPr>
        <p:spPr>
          <a:xfrm>
            <a:off x="924987" y="3196262"/>
            <a:ext cx="1465467" cy="369332"/>
          </a:xfrm>
          <a:prstGeom prst="rect">
            <a:avLst/>
          </a:prstGeom>
          <a:noFill/>
        </p:spPr>
        <p:txBody>
          <a:bodyPr wrap="square" lIns="91440" tIns="45720" rIns="91440" bIns="45720" anchor="t">
            <a:spAutoFit/>
          </a:bodyPr>
          <a:lstStyle/>
          <a:p>
            <a:pPr marL="0" lvl="1">
              <a:spcAft>
                <a:spcPts val="1200"/>
              </a:spcAft>
            </a:pPr>
            <a:r>
              <a:rPr lang="en-GB" b="1" kern="0">
                <a:solidFill>
                  <a:schemeClr val="bg1"/>
                </a:solidFill>
                <a:latin typeface="Aptos Display"/>
                <a:cs typeface="Times New Roman"/>
              </a:rPr>
              <a:t>Approach</a:t>
            </a:r>
          </a:p>
        </p:txBody>
      </p:sp>
      <p:sp>
        <p:nvSpPr>
          <p:cNvPr id="28" name="Content Placeholder 1">
            <a:extLst>
              <a:ext uri="{FF2B5EF4-FFF2-40B4-BE49-F238E27FC236}">
                <a16:creationId xmlns:a16="http://schemas.microsoft.com/office/drawing/2014/main" id="{895AE82D-E763-312F-734F-B33B0DB9E44F}"/>
              </a:ext>
            </a:extLst>
          </p:cNvPr>
          <p:cNvSpPr txBox="1">
            <a:spLocks/>
          </p:cNvSpPr>
          <p:nvPr/>
        </p:nvSpPr>
        <p:spPr>
          <a:xfrm>
            <a:off x="1008775" y="3561424"/>
            <a:ext cx="5022779" cy="1001229"/>
          </a:xfrm>
          <a:prstGeom prst="rect">
            <a:avLst/>
          </a:prstGeom>
        </p:spPr>
        <p:txBody>
          <a:bodyPr lIns="91440" tIns="45720" rIns="91440" bIns="45720" anchor="t"/>
          <a:lstStyle>
            <a:lvl1pPr marL="228600" indent="-228600" algn="l" rtl="0" eaLnBrk="0" fontAlgn="base" hangingPunct="0">
              <a:lnSpc>
                <a:spcPct val="90000"/>
              </a:lnSpc>
              <a:spcBef>
                <a:spcPts val="10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Aptos Display"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1400" dirty="0">
                <a:solidFill>
                  <a:schemeClr val="bg1"/>
                </a:solidFill>
                <a:latin typeface="Aptos Display"/>
              </a:rPr>
              <a:t>Build on experienced challenges and opportunities</a:t>
            </a:r>
          </a:p>
          <a:p>
            <a:pPr>
              <a:lnSpc>
                <a:spcPct val="100000"/>
              </a:lnSpc>
              <a:spcBef>
                <a:spcPts val="0"/>
              </a:spcBef>
              <a:spcAft>
                <a:spcPts val="600"/>
              </a:spcAft>
            </a:pPr>
            <a:r>
              <a:rPr lang="en-US" sz="1400" dirty="0">
                <a:solidFill>
                  <a:schemeClr val="bg1"/>
                </a:solidFill>
                <a:latin typeface="Aptos Display"/>
              </a:rPr>
              <a:t>Identify Top 3 priorities for consortium to deliver during OQI's pilot phase (by December 2026)</a:t>
            </a:r>
          </a:p>
          <a:p>
            <a:pPr>
              <a:lnSpc>
                <a:spcPct val="100000"/>
              </a:lnSpc>
              <a:spcBef>
                <a:spcPts val="0"/>
              </a:spcBef>
              <a:spcAft>
                <a:spcPts val="600"/>
              </a:spcAft>
            </a:pPr>
            <a:r>
              <a:rPr lang="en-US" sz="1400" dirty="0">
                <a:solidFill>
                  <a:schemeClr val="bg1"/>
                </a:solidFill>
                <a:latin typeface="Aptos Display"/>
              </a:rPr>
              <a:t>Build opportunities for collaboration to establish new set of best practices</a:t>
            </a:r>
            <a:endParaRPr lang="en-US">
              <a:solidFill>
                <a:schemeClr val="bg1"/>
              </a:solidFill>
            </a:endParaRPr>
          </a:p>
          <a:p>
            <a:pPr>
              <a:lnSpc>
                <a:spcPct val="100000"/>
              </a:lnSpc>
              <a:spcBef>
                <a:spcPts val="0"/>
              </a:spcBef>
              <a:spcAft>
                <a:spcPts val="600"/>
              </a:spcAft>
            </a:pPr>
            <a:r>
              <a:rPr lang="en-US" sz="1400" dirty="0">
                <a:solidFill>
                  <a:schemeClr val="bg1"/>
                </a:solidFill>
                <a:latin typeface="Aptos Display"/>
              </a:rPr>
              <a:t>Showcase how can QC be leveraged for impact projects</a:t>
            </a:r>
          </a:p>
        </p:txBody>
      </p:sp>
      <p:sp>
        <p:nvSpPr>
          <p:cNvPr id="29" name="Rectangle 28">
            <a:extLst>
              <a:ext uri="{FF2B5EF4-FFF2-40B4-BE49-F238E27FC236}">
                <a16:creationId xmlns:a16="http://schemas.microsoft.com/office/drawing/2014/main" id="{9FB97FA7-326E-75ED-84C1-FC12F0BE0AFF}"/>
              </a:ext>
            </a:extLst>
          </p:cNvPr>
          <p:cNvSpPr/>
          <p:nvPr/>
        </p:nvSpPr>
        <p:spPr>
          <a:xfrm>
            <a:off x="6669600" y="3142832"/>
            <a:ext cx="4793517" cy="2190732"/>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TextBox 29">
            <a:extLst>
              <a:ext uri="{FF2B5EF4-FFF2-40B4-BE49-F238E27FC236}">
                <a16:creationId xmlns:a16="http://schemas.microsoft.com/office/drawing/2014/main" id="{E307FB93-5BE5-852E-0027-B83C61873882}"/>
              </a:ext>
            </a:extLst>
          </p:cNvPr>
          <p:cNvSpPr txBox="1"/>
          <p:nvPr/>
        </p:nvSpPr>
        <p:spPr>
          <a:xfrm>
            <a:off x="6873595" y="3232245"/>
            <a:ext cx="4450886" cy="1754326"/>
          </a:xfrm>
          <a:prstGeom prst="rect">
            <a:avLst/>
          </a:prstGeom>
          <a:noFill/>
        </p:spPr>
        <p:txBody>
          <a:bodyPr wrap="square" lIns="91440" tIns="45720" rIns="91440" bIns="45720" anchor="t">
            <a:spAutoFit/>
          </a:bodyPr>
          <a:lstStyle/>
          <a:p>
            <a:pPr marL="0" indent="0">
              <a:lnSpc>
                <a:spcPct val="100000"/>
              </a:lnSpc>
              <a:spcBef>
                <a:spcPts val="0"/>
              </a:spcBef>
              <a:spcAft>
                <a:spcPts val="600"/>
              </a:spcAft>
              <a:buNone/>
            </a:pPr>
            <a:r>
              <a:rPr lang="en-US" b="1" dirty="0">
                <a:solidFill>
                  <a:srgbClr val="1A475E"/>
                </a:solidFill>
                <a:latin typeface="Aptos Display"/>
              </a:rPr>
              <a:t>Where your support is needed</a:t>
            </a:r>
          </a:p>
          <a:p>
            <a:pPr>
              <a:spcAft>
                <a:spcPts val="600"/>
              </a:spcAft>
            </a:pPr>
            <a:r>
              <a:rPr lang="en-US" sz="1400" dirty="0">
                <a:latin typeface="Aptos Display"/>
              </a:rPr>
              <a:t>Activate and support opportunities in underserved geographies</a:t>
            </a:r>
          </a:p>
          <a:p>
            <a:pPr>
              <a:spcAft>
                <a:spcPts val="600"/>
              </a:spcAft>
            </a:pPr>
            <a:r>
              <a:rPr lang="en-US" sz="1400" dirty="0">
                <a:latin typeface="Aptos Display"/>
              </a:rPr>
              <a:t>Disseminate OQI vetted resources and scale tools</a:t>
            </a:r>
          </a:p>
          <a:p>
            <a:pPr>
              <a:spcAft>
                <a:spcPts val="600"/>
              </a:spcAft>
            </a:pPr>
            <a:r>
              <a:rPr lang="en-US" sz="1400" dirty="0">
                <a:latin typeface="Aptos Display"/>
              </a:rPr>
              <a:t>Contribute to existing OQI Educational Consortium tools</a:t>
            </a:r>
          </a:p>
          <a:p>
            <a:pPr>
              <a:spcAft>
                <a:spcPts val="600"/>
              </a:spcAft>
            </a:pPr>
            <a:r>
              <a:rPr lang="en-US" sz="1400" dirty="0">
                <a:latin typeface="Aptos Display"/>
              </a:rPr>
              <a:t>Contribute to the co-creation of new tools</a:t>
            </a:r>
          </a:p>
        </p:txBody>
      </p:sp>
      <p:sp>
        <p:nvSpPr>
          <p:cNvPr id="31" name="TextBox 30">
            <a:extLst>
              <a:ext uri="{FF2B5EF4-FFF2-40B4-BE49-F238E27FC236}">
                <a16:creationId xmlns:a16="http://schemas.microsoft.com/office/drawing/2014/main" id="{F6057537-5E80-4892-BC01-C454A8C85FBD}"/>
              </a:ext>
            </a:extLst>
          </p:cNvPr>
          <p:cNvSpPr txBox="1"/>
          <p:nvPr/>
        </p:nvSpPr>
        <p:spPr>
          <a:xfrm>
            <a:off x="1835505" y="2399639"/>
            <a:ext cx="1277318"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b="1" dirty="0">
                <a:solidFill>
                  <a:srgbClr val="C00000"/>
                </a:solidFill>
                <a:latin typeface="Aptos Display"/>
              </a:rPr>
              <a:t>Online Workshop</a:t>
            </a:r>
            <a:endParaRPr lang="en-US" dirty="0"/>
          </a:p>
        </p:txBody>
      </p:sp>
      <p:sp>
        <p:nvSpPr>
          <p:cNvPr id="32" name="TextBox 31">
            <a:extLst>
              <a:ext uri="{FF2B5EF4-FFF2-40B4-BE49-F238E27FC236}">
                <a16:creationId xmlns:a16="http://schemas.microsoft.com/office/drawing/2014/main" id="{DE73EEC9-5B7A-F349-7138-0873145A65BF}"/>
              </a:ext>
            </a:extLst>
          </p:cNvPr>
          <p:cNvSpPr txBox="1"/>
          <p:nvPr/>
        </p:nvSpPr>
        <p:spPr>
          <a:xfrm>
            <a:off x="3938365" y="2398324"/>
            <a:ext cx="1315362" cy="246221"/>
          </a:xfrm>
          <a:prstGeom prst="rect">
            <a:avLst/>
          </a:prstGeom>
          <a:noFill/>
        </p:spPr>
        <p:txBody>
          <a:bodyPr wrap="square" lIns="91440" tIns="45720" rIns="91440" bIns="45720" anchor="t">
            <a:spAutoFit/>
          </a:bodyPr>
          <a:lstStyle/>
          <a:p>
            <a:pPr algn="r"/>
            <a:r>
              <a:rPr lang="en-US" sz="1000" b="1" dirty="0">
                <a:ea typeface="+mn-lt"/>
                <a:cs typeface="+mn-lt"/>
              </a:rPr>
              <a:t>Online Workshop</a:t>
            </a:r>
            <a:endParaRPr lang="en-US" b="1" dirty="0"/>
          </a:p>
        </p:txBody>
      </p:sp>
      <p:sp>
        <p:nvSpPr>
          <p:cNvPr id="33" name="TextBox 32">
            <a:extLst>
              <a:ext uri="{FF2B5EF4-FFF2-40B4-BE49-F238E27FC236}">
                <a16:creationId xmlns:a16="http://schemas.microsoft.com/office/drawing/2014/main" id="{676BBF39-6C1D-A12E-D602-7C5F4EBB1C1E}"/>
              </a:ext>
            </a:extLst>
          </p:cNvPr>
          <p:cNvSpPr txBox="1"/>
          <p:nvPr/>
        </p:nvSpPr>
        <p:spPr>
          <a:xfrm>
            <a:off x="5253750" y="2398324"/>
            <a:ext cx="1315362" cy="553998"/>
          </a:xfrm>
          <a:prstGeom prst="rect">
            <a:avLst/>
          </a:prstGeom>
          <a:noFill/>
        </p:spPr>
        <p:txBody>
          <a:bodyPr wrap="square" lIns="91440" tIns="45720" rIns="91440" bIns="45720" anchor="t">
            <a:spAutoFit/>
          </a:bodyPr>
          <a:lstStyle/>
          <a:p>
            <a:pPr algn="r"/>
            <a:r>
              <a:rPr lang="en-US" sz="1000" b="1" dirty="0">
                <a:solidFill>
                  <a:srgbClr val="000000"/>
                </a:solidFill>
                <a:ea typeface="+mn-lt"/>
                <a:cs typeface="+mn-lt"/>
              </a:rPr>
              <a:t>In-person Workshop at GESDA Summit</a:t>
            </a:r>
          </a:p>
          <a:p>
            <a:pPr algn="r"/>
            <a:endParaRPr lang="en-US" sz="1000" dirty="0">
              <a:solidFill>
                <a:srgbClr val="000000"/>
              </a:solidFill>
              <a:ea typeface="+mn-lt"/>
              <a:cs typeface="+mn-lt"/>
            </a:endParaRPr>
          </a:p>
        </p:txBody>
      </p:sp>
      <p:sp>
        <p:nvSpPr>
          <p:cNvPr id="36" name="TextBox 35">
            <a:extLst>
              <a:ext uri="{FF2B5EF4-FFF2-40B4-BE49-F238E27FC236}">
                <a16:creationId xmlns:a16="http://schemas.microsoft.com/office/drawing/2014/main" id="{194292D9-F041-94DD-7542-9181B0700662}"/>
              </a:ext>
            </a:extLst>
          </p:cNvPr>
          <p:cNvSpPr txBox="1"/>
          <p:nvPr/>
        </p:nvSpPr>
        <p:spPr>
          <a:xfrm>
            <a:off x="7524014" y="2409888"/>
            <a:ext cx="1566506" cy="246221"/>
          </a:xfrm>
          <a:prstGeom prst="rect">
            <a:avLst/>
          </a:prstGeom>
          <a:noFill/>
        </p:spPr>
        <p:txBody>
          <a:bodyPr wrap="square" lIns="91440" tIns="45720" rIns="91440" bIns="45720" anchor="t">
            <a:spAutoFit/>
          </a:bodyPr>
          <a:lstStyle/>
          <a:p>
            <a:pPr algn="r"/>
            <a:r>
              <a:rPr lang="en-US" sz="1000" b="1" dirty="0">
                <a:ea typeface="+mn-lt"/>
                <a:cs typeface="+mn-lt"/>
              </a:rPr>
              <a:t>Online Workshop (tbc)</a:t>
            </a:r>
            <a:endParaRPr lang="en-US" b="1" dirty="0"/>
          </a:p>
        </p:txBody>
      </p:sp>
    </p:spTree>
    <p:extLst>
      <p:ext uri="{BB962C8B-B14F-4D97-AF65-F5344CB8AC3E}">
        <p14:creationId xmlns:p14="http://schemas.microsoft.com/office/powerpoint/2010/main" val="387907347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5060&quot;&gt;&lt;version val=&quot;28296&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yearfmt&gt;&lt;begin val=&quot;0&quot;/&gt;&lt;end val=&quot;4&quot;/&gt;&lt;/m_yearfmt&gt;&lt;/m_precDefaultDate&gt;&lt;m_precDefaultYear&gt;&lt;m_yearfmt&gt;&lt;begin val=&quot;0&quot;/&gt;&lt;end val=&quot;4&quot;/&gt;&lt;/m_yearfmt&gt;&lt;/m_precDefaultYear&gt;&lt;m_precDefaultQuarter&gt;&lt;m_bNumberIsYear val=&quot;0&quot;/&gt;&lt;m_strFormatTime&gt;Q%5&lt;/m_strFormatTime&gt;&lt;m_yearfmt&gt;&lt;begin val=&quot;0&quot;/&gt;&lt;end val=&quot;4&quot;/&gt;&lt;/m_yearfmt&gt;&lt;/m_precDefaultQuarter&gt;&lt;m_precDefaultMonth&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QI_ppt_template_v1.pptx" id="{30BEF213-8617-4AF3-8341-D23858A39114}" vid="{7F1A685F-DE33-4F69-A499-511F1FDDE4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4d7bcd0-2b00-4cac-8672-7323829fbbec">
      <Terms xmlns="http://schemas.microsoft.com/office/infopath/2007/PartnerControls"/>
    </lcf76f155ced4ddcb4097134ff3c332f>
    <SharedWithUsers xmlns="ed4a5c99-9ebb-4bc4-9734-de42a3a5375f">
      <UserInfo>
        <DisplayName>Brigida Melillo</DisplayName>
        <AccountId>668</AccountId>
        <AccountType/>
      </UserInfo>
      <UserInfo>
        <DisplayName>Marianne Schoerling</DisplayName>
        <AccountId>239</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E754A2981CDBD4BBF661AF042A814DD" ma:contentTypeVersion="17" ma:contentTypeDescription="Crée un document." ma:contentTypeScope="" ma:versionID="a1404f3da7924945b18a4b91b9944fec">
  <xsd:schema xmlns:xsd="http://www.w3.org/2001/XMLSchema" xmlns:xs="http://www.w3.org/2001/XMLSchema" xmlns:p="http://schemas.microsoft.com/office/2006/metadata/properties" xmlns:ns2="a4d7bcd0-2b00-4cac-8672-7323829fbbec" xmlns:ns3="ed4a5c99-9ebb-4bc4-9734-de42a3a5375f" targetNamespace="http://schemas.microsoft.com/office/2006/metadata/properties" ma:root="true" ma:fieldsID="81054a07601efe005c6c72f14cf0ebb2" ns2:_="" ns3:_="">
    <xsd:import namespace="a4d7bcd0-2b00-4cac-8672-7323829fbbec"/>
    <xsd:import namespace="ed4a5c99-9ebb-4bc4-9734-de42a3a5375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7bcd0-2b00-4cac-8672-7323829fbbe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Balises d’images" ma:readOnly="false" ma:fieldId="{5cf76f15-5ced-4ddc-b409-7134ff3c332f}" ma:taxonomyMulti="true" ma:sspId="d40cc355-af06-4abb-9c5f-d45856c59ba5"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4a5c99-9ebb-4bc4-9734-de42a3a5375f"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31C01E-BDE1-4D2C-9414-2CDEEC9A25A3}">
  <ds:schemaRefs>
    <ds:schemaRef ds:uri="http://schemas.microsoft.com/office/2006/documentManagement/types"/>
    <ds:schemaRef ds:uri="http://www.w3.org/XML/1998/namespace"/>
    <ds:schemaRef ds:uri="a4d7bcd0-2b00-4cac-8672-7323829fbbec"/>
    <ds:schemaRef ds:uri="http://schemas.openxmlformats.org/package/2006/metadata/core-properties"/>
    <ds:schemaRef ds:uri="http://purl.org/dc/terms/"/>
    <ds:schemaRef ds:uri="http://schemas.microsoft.com/office/2006/metadata/properties"/>
    <ds:schemaRef ds:uri="http://purl.org/dc/elements/1.1/"/>
    <ds:schemaRef ds:uri="http://schemas.microsoft.com/office/infopath/2007/PartnerControls"/>
    <ds:schemaRef ds:uri="ed4a5c99-9ebb-4bc4-9734-de42a3a5375f"/>
    <ds:schemaRef ds:uri="http://purl.org/dc/dcmitype/"/>
  </ds:schemaRefs>
</ds:datastoreItem>
</file>

<file path=customXml/itemProps2.xml><?xml version="1.0" encoding="utf-8"?>
<ds:datastoreItem xmlns:ds="http://schemas.openxmlformats.org/officeDocument/2006/customXml" ds:itemID="{9AF0274C-4942-4F0A-B07C-1C785FA5EB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d7bcd0-2b00-4cac-8672-7323829fbbec"/>
    <ds:schemaRef ds:uri="ed4a5c99-9ebb-4bc4-9734-de42a3a5375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EF75172-266A-4190-9EA6-E8A11B1FC85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3655</Words>
  <Application>Microsoft Office PowerPoint</Application>
  <PresentationFormat>Widescreen</PresentationFormat>
  <Paragraphs>385</Paragraphs>
  <Slides>24</Slides>
  <Notes>17</Notes>
  <HiddenSlides>4</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41" baseType="lpstr">
      <vt:lpstr>inherit</vt:lpstr>
      <vt:lpstr>Montserrat</vt:lpstr>
      <vt:lpstr>Aptos </vt:lpstr>
      <vt:lpstr>var(--heading-font-font-family)</vt:lpstr>
      <vt:lpstr>Calibri</vt:lpstr>
      <vt:lpstr>Open Sans Light</vt:lpstr>
      <vt:lpstr>Courier New</vt:lpstr>
      <vt:lpstr>Play</vt:lpstr>
      <vt:lpstr>Wingdings</vt:lpstr>
      <vt:lpstr>Calibri Light</vt:lpstr>
      <vt:lpstr>Arial</vt:lpstr>
      <vt:lpstr>Aptos Display</vt:lpstr>
      <vt:lpstr>Wingdings 2</vt:lpstr>
      <vt:lpstr>Gotham SSm A</vt:lpstr>
      <vt:lpstr>Aptos</vt:lpstr>
      <vt:lpstr>2_Office Theme</vt:lpstr>
      <vt:lpstr>think-cell Slide</vt:lpstr>
      <vt:lpstr>Workshop A3 Advancing Capacity Building  OQI 30 May 2024 | online</vt:lpstr>
      <vt:lpstr>Agenda</vt:lpstr>
      <vt:lpstr>Overview of OQI's Advancing Capacity Building Pillar &amp; Objectives for Today </vt:lpstr>
      <vt:lpstr>OQI’s four pillars</vt:lpstr>
      <vt:lpstr>OQI A3 Focus – Advancing capacity building</vt:lpstr>
      <vt:lpstr>OQI A3 – Recent updates </vt:lpstr>
      <vt:lpstr>5th March workshop summary and objectives for today</vt:lpstr>
      <vt:lpstr>OQI A3 – Educational consortium’s focus</vt:lpstr>
      <vt:lpstr>OQI A3 – Timeline 2024</vt:lpstr>
      <vt:lpstr>2 Introduction Round</vt:lpstr>
      <vt:lpstr>Introduction</vt:lpstr>
      <vt:lpstr>3 Educational consortium modalities </vt:lpstr>
      <vt:lpstr>Modalities for practical engagement</vt:lpstr>
      <vt:lpstr>4 Practical engagement  with OQI</vt:lpstr>
      <vt:lpstr>Engagement Request</vt:lpstr>
      <vt:lpstr>Engagement Mechanisms </vt:lpstr>
      <vt:lpstr>Practical engagement</vt:lpstr>
      <vt:lpstr>5 Next Steps</vt:lpstr>
      <vt:lpstr>Next Meetings</vt:lpstr>
      <vt:lpstr>PowerPoint Presentation</vt:lpstr>
      <vt:lpstr>Participants/ Members of the Consortium</vt:lpstr>
      <vt:lpstr>Our Proposal: The Consortium’s focus and its key activities</vt:lpstr>
      <vt:lpstr>Modalities for practical engagement</vt:lpstr>
      <vt:lpstr>NYUAD Hackathon for social good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GESDA Solutions_ID Card</dc:title>
  <dc:creator>Microsoft Office User</dc:creator>
  <cp:lastModifiedBy>Alexia Marie Yiannouli</cp:lastModifiedBy>
  <cp:revision>134</cp:revision>
  <cp:lastPrinted>2023-02-27T15:59:37Z</cp:lastPrinted>
  <dcterms:created xsi:type="dcterms:W3CDTF">2016-11-14T19:17:18Z</dcterms:created>
  <dcterms:modified xsi:type="dcterms:W3CDTF">2024-05-31T09:47:32Z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64004e66-5237-4bb8-827c-2b2c5d7242f5</vt:lpwstr>
  </property>
  <property fmtid="{D5CDD505-2E9C-101B-9397-08002B2CF9AE}" pid="3" name="MSIP_Label_ea60d57e-af5b-4752-ac57-3e4f28ca11dc_Enabled">
    <vt:lpwstr>true</vt:lpwstr>
  </property>
  <property fmtid="{D5CDD505-2E9C-101B-9397-08002B2CF9AE}" pid="4" name="MSIP_Label_ea60d57e-af5b-4752-ac57-3e4f28ca11dc_SetDate">
    <vt:lpwstr>2021-04-21T15:35:08Z</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iteId">
    <vt:lpwstr>36da45f1-dd2c-4d1f-af13-5abe46b99921</vt:lpwstr>
  </property>
  <property fmtid="{D5CDD505-2E9C-101B-9397-08002B2CF9AE}" pid="8" name="MSIP_Label_ea60d57e-af5b-4752-ac57-3e4f28ca11dc_ActionId">
    <vt:lpwstr>faa5d849-ad33-4aa2-9efb-cfedafd47ad4</vt:lpwstr>
  </property>
  <property fmtid="{D5CDD505-2E9C-101B-9397-08002B2CF9AE}" pid="9" name="MSIP_Label_ea60d57e-af5b-4752-ac57-3e4f28ca11dc_ContentBits">
    <vt:lpwstr>0</vt:lpwstr>
  </property>
  <property fmtid="{D5CDD505-2E9C-101B-9397-08002B2CF9AE}" pid="10" name="xd_ProgID">
    <vt:lpwstr/>
  </property>
  <property fmtid="{D5CDD505-2E9C-101B-9397-08002B2CF9AE}" pid="11" name="ComplianceAssetId">
    <vt:lpwstr/>
  </property>
  <property fmtid="{D5CDD505-2E9C-101B-9397-08002B2CF9AE}" pid="12" name="TemplateUrl">
    <vt:lpwstr/>
  </property>
  <property fmtid="{D5CDD505-2E9C-101B-9397-08002B2CF9AE}" pid="13" name="_ExtendedDescription">
    <vt:lpwstr/>
  </property>
  <property fmtid="{D5CDD505-2E9C-101B-9397-08002B2CF9AE}" pid="14" name="TriggerFlowInfo">
    <vt:lpwstr/>
  </property>
  <property fmtid="{D5CDD505-2E9C-101B-9397-08002B2CF9AE}" pid="15" name="xd_Signature">
    <vt:bool>false</vt:bool>
  </property>
  <property fmtid="{D5CDD505-2E9C-101B-9397-08002B2CF9AE}" pid="16" name="Order">
    <vt:r8>91300</vt:r8>
  </property>
  <property fmtid="{D5CDD505-2E9C-101B-9397-08002B2CF9AE}" pid="17" name="MediaServiceImageTags">
    <vt:lpwstr/>
  </property>
  <property fmtid="{D5CDD505-2E9C-101B-9397-08002B2CF9AE}" pid="18" name="ContentTypeId">
    <vt:lpwstr>0x0101007E754A2981CDBD4BBF661AF042A814DD</vt:lpwstr>
  </property>
</Properties>
</file>