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98" r:id="rId9"/>
    <p:sldId id="258" r:id="rId10"/>
  </p:sldIdLst>
  <p:sldSz cx="12192000" cy="6858000"/>
  <p:notesSz cx="6858000" cy="9144000"/>
  <p:defaultTextStyle>
    <a:defPPr>
      <a:defRPr lang="ru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6"/>
    <p:restoredTop sz="94694"/>
  </p:normalViewPr>
  <p:slideViewPr>
    <p:cSldViewPr snapToGrid="0">
      <p:cViewPr varScale="1">
        <p:scale>
          <a:sx n="129" d="100"/>
          <a:sy n="129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4655F3-EA26-BFB3-EEFB-355BDBDC4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89088C-64B8-647E-594E-31434FF24D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E09278-87CC-9D88-EBAF-21C539357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5FCA04-74AB-B4D8-300E-79176102E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E50615-9F88-9B5B-8821-EA8CB8C3E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969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073E5A-037C-3C91-8663-80F5BCA26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C2EDFD8-1085-A637-752C-41900EE6D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F52CF0-2C91-D70C-D999-46F2104D2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8CA0FA-9378-62D6-E1E7-4DEE241F0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4E856E-0CBB-FF13-63FB-05EF5E2EE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131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81CF6A5-7A06-BA1D-D25C-64F8AEFCA5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D476B13-C1C0-6138-3EAE-DACD106AA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F1026B-2BDD-DD54-0A81-14BA0D70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B34942-B1B5-C390-FB4D-F9018A570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24C73A-8696-E9BE-15A8-3E3FCB67C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50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84D749-2901-8EFC-2EF7-2D87C6326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FCF97A-EC19-5EC2-34C2-45B1F3157C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23ACC2-EFFC-387F-A211-3EBC1C2ED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1DB0BA-07ED-D9C3-B47F-D93060993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6574C5-1D76-27E6-5236-A54ADB0C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319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CE8555-BB3F-D0B5-49F0-E7FAED268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09CE00-EEAC-F8FC-8FE7-026687F03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8C53CF-0CC0-5AAE-8A12-644D0909E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5A12F3-501B-B154-5BC2-580562DF2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B97D65-D897-D83B-E4AA-C34BA0940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928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744F20-FC35-8361-C0DF-D9AF8F55C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F3B6FB-5E8B-4BF3-2005-8083A8F324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EC1524-AC48-B867-2DD3-8493188EF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64F85B-4AC5-E88E-579F-E431D7A64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AB0664-B94F-7D98-0782-1B823C8EC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97CC70-6F96-27DD-E8C9-C7B71097D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678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82AA27-A330-FCF6-3943-669703645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5216ED-1507-B2BC-7CBF-CD16D1AA39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0EF88D5-1A7D-9284-AC11-21BEEF691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4970718-F58A-842D-D9E4-5C4C2CA706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AE77331-D6E2-708F-E838-550835AE04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412C86A-F201-8D66-0E0D-FC2205CDB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A8B82C9-B44B-DD1D-25BC-2672EB546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C701F3B-CA39-4E1F-60B5-F9FE1C36C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71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DCDF3-2089-871A-66E9-0D6D02B4F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5932BD8-C815-2D3F-5CF5-9E8EF6C50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248BB9C-7A87-B7A4-7CE7-F974EB459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35E8EB-7283-9CDF-0F11-6D387979E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00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844CEE-B825-2A7B-744A-C12066660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6D3CE41-3441-4B17-55F0-EE7394077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0CA4040-E7DF-B2A0-6185-CCF2CCDB5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395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DE8352-C20F-1382-DF20-43D29AECA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E1A2FE-0580-9ACD-A170-3622C0BA9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3794184-8757-7C77-F314-2D9988D4D0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86A4F9-8B25-4E4C-9FB3-B81E37D0D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350334-9249-AA99-FC81-C657021FA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24DDF8-FCFD-7F37-70ED-D93686C92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8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5FFDC2-047B-5FD1-CF0F-4B6E0830E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9B728A6-DB80-1E8E-F150-2AE1DB7FF3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8578F1-C71A-82C0-039E-232F76F481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5BF7B9-6EDB-D575-6BB6-8C00AA634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75D7D7-93AE-3D2C-04B3-65F98F2F3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07F48E-DE84-DB70-D576-FDD9EDB08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04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7C0C97-0BB4-B2AB-E8EC-25CAE65CA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6CEB97-350E-7AC9-1AA5-7305DDEF3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03FF3A-7149-8E67-C699-80423B7D97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C0978E-A371-BC4C-9DAF-72444CC360DB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43ADD6-7572-7891-FB45-496AFB293A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7541C5-9DF4-5960-9382-5C5B1E241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463916-963D-7446-B3C2-4A7C7662D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883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>
            <a:extLst>
              <a:ext uri="{FF2B5EF4-FFF2-40B4-BE49-F238E27FC236}">
                <a16:creationId xmlns:a16="http://schemas.microsoft.com/office/drawing/2014/main" id="{9643169E-EA8E-0AB6-39F6-9D705C4556C7}"/>
              </a:ext>
            </a:extLst>
          </p:cNvPr>
          <p:cNvSpPr/>
          <p:nvPr/>
        </p:nvSpPr>
        <p:spPr>
          <a:xfrm>
            <a:off x="1700784" y="222530"/>
            <a:ext cx="8860662" cy="929182"/>
          </a:xfrm>
          <a:prstGeom prst="roundRect">
            <a:avLst>
              <a:gd name="adj" fmla="val 6045"/>
            </a:avLst>
          </a:prstGeom>
          <a:ln w="41275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01A963-4A29-0B00-4DFA-7EBDE0D23C69}"/>
              </a:ext>
            </a:extLst>
          </p:cNvPr>
          <p:cNvSpPr txBox="1"/>
          <p:nvPr/>
        </p:nvSpPr>
        <p:spPr>
          <a:xfrm>
            <a:off x="2955589" y="278296"/>
            <a:ext cx="628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Diagnostics and bunch intensity control via Compton scattering</a:t>
            </a:r>
            <a:endParaRPr lang="en-GB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FDBA21-6276-6D3D-B7EC-6340FFF62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836" y="1392528"/>
            <a:ext cx="5154915" cy="38661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EF0C79-25AF-1BCF-E5C4-56297330B295}"/>
              </a:ext>
            </a:extLst>
          </p:cNvPr>
          <p:cNvSpPr txBox="1"/>
          <p:nvPr/>
        </p:nvSpPr>
        <p:spPr>
          <a:xfrm>
            <a:off x="7018844" y="1193299"/>
            <a:ext cx="167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Before collision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1E6F28-DA67-61E4-D091-5EF3BD65D04A}"/>
              </a:ext>
            </a:extLst>
          </p:cNvPr>
          <p:cNvSpPr txBox="1"/>
          <p:nvPr/>
        </p:nvSpPr>
        <p:spPr>
          <a:xfrm>
            <a:off x="9494631" y="1193299"/>
            <a:ext cx="152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After collision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4F7BD2-1A00-0572-A68D-DADD3292EB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83" r="24642" b="91630"/>
          <a:stretch/>
        </p:blipFill>
        <p:spPr>
          <a:xfrm>
            <a:off x="6547751" y="5404923"/>
            <a:ext cx="2804985" cy="3693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820154-9C3B-39B5-1B7D-F9A3BB6716E4}"/>
              </a:ext>
            </a:extLst>
          </p:cNvPr>
          <p:cNvSpPr txBox="1"/>
          <p:nvPr/>
        </p:nvSpPr>
        <p:spPr>
          <a:xfrm>
            <a:off x="487815" y="1294669"/>
            <a:ext cx="58400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future circular electron-positron collider “FCC-</a:t>
            </a:r>
            <a:r>
              <a:rPr lang="en-US" dirty="0" err="1"/>
              <a:t>ee</a:t>
            </a:r>
            <a:r>
              <a:rPr lang="en-US" dirty="0"/>
              <a:t>”, the intensity of colliding bunches must be tightly controlled, with a maximum charge imbalance between collision partner bunches of less than 3–5%. Laser Compton back scattering could be used to adjust and fine-tune the bunch intensity.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5D662D-DB65-5076-E777-97739D8C6FDB}"/>
              </a:ext>
            </a:extLst>
          </p:cNvPr>
          <p:cNvSpPr txBox="1"/>
          <p:nvPr/>
        </p:nvSpPr>
        <p:spPr>
          <a:xfrm>
            <a:off x="1410367" y="5425147"/>
            <a:ext cx="3994916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Sketch of the Compton collision inside a single 10 m long dipole.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DA6CCA-1DC3-BE0E-037D-C55797363E93}"/>
              </a:ext>
            </a:extLst>
          </p:cNvPr>
          <p:cNvSpPr txBox="1"/>
          <p:nvPr/>
        </p:nvSpPr>
        <p:spPr>
          <a:xfrm>
            <a:off x="801451" y="6829354"/>
            <a:ext cx="10853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</a:t>
            </a:r>
            <a:r>
              <a:rPr lang="ru-RU" dirty="0"/>
              <a:t>-</a:t>
            </a:r>
            <a:r>
              <a:rPr lang="en-GB" dirty="0"/>
              <a:t>Do: Find better position for Compton IP and optimise focusing parameters to increase efficiency of collision</a:t>
            </a:r>
          </a:p>
          <a:p>
            <a:r>
              <a:rPr lang="en-GB" dirty="0"/>
              <a:t>Next step start simulation with polarisation for beam diagnostic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F3851B8-7395-5F90-4DA7-7FE04C3FA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-1"/>
            <a:ext cx="1274703" cy="68103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8B05327-C604-DBBE-0E4F-20628717D0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0283" y="5278089"/>
            <a:ext cx="1809841" cy="1357381"/>
          </a:xfrm>
          <a:prstGeom prst="rect">
            <a:avLst/>
          </a:prstGeom>
        </p:spPr>
      </p:pic>
      <p:pic>
        <p:nvPicPr>
          <p:cNvPr id="16" name="Рисунок 15" descr="Изображение выглядит как текст, линия, диаграмма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DA8A3A2F-5CAA-8FB2-2DE8-B7216EBC54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89" y="3103825"/>
            <a:ext cx="5660811" cy="21635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87D9DE4-E6A5-B95E-E230-ECC4D8763818}"/>
              </a:ext>
            </a:extLst>
          </p:cNvPr>
          <p:cNvSpPr txBox="1"/>
          <p:nvPr/>
        </p:nvSpPr>
        <p:spPr>
          <a:xfrm>
            <a:off x="1895291" y="586661"/>
            <a:ext cx="866615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>
                <a:effectLst/>
                <a:latin typeface="TeXGyreTermes"/>
              </a:rPr>
              <a:t>I. </a:t>
            </a:r>
            <a:r>
              <a:rPr lang="it-IT" sz="1600" b="1" dirty="0" err="1">
                <a:effectLst/>
                <a:latin typeface="TeXGyreTermes"/>
              </a:rPr>
              <a:t>Drebot</a:t>
            </a:r>
            <a:r>
              <a:rPr lang="it-IT" sz="1600" dirty="0">
                <a:effectLst/>
                <a:latin typeface="TeXGyreTermes"/>
              </a:rPr>
              <a:t>, </a:t>
            </a:r>
            <a:r>
              <a:rPr lang="it-IT" sz="1600" b="1" dirty="0">
                <a:effectLst/>
                <a:latin typeface="TeXGyreTermes"/>
              </a:rPr>
              <a:t>S. Cialdi</a:t>
            </a:r>
            <a:r>
              <a:rPr lang="it-IT" sz="1600" baseline="30000" dirty="0">
                <a:effectLst/>
                <a:latin typeface="TeXGyreTermes"/>
              </a:rPr>
              <a:t>2</a:t>
            </a:r>
            <a:r>
              <a:rPr lang="it-IT" sz="1600" dirty="0">
                <a:effectLst/>
                <a:latin typeface="TeXGyreTermes"/>
              </a:rPr>
              <a:t>, INFN-Milano, [20133] Milano </a:t>
            </a:r>
            <a:r>
              <a:rPr lang="it-IT" sz="1600" baseline="30000" dirty="0">
                <a:effectLst/>
                <a:latin typeface="TeXGyreTermes"/>
              </a:rPr>
              <a:t>2</a:t>
            </a:r>
            <a:r>
              <a:rPr lang="it-IT" sz="1600" dirty="0">
                <a:effectLst/>
                <a:latin typeface="TeXGyreTermes"/>
              </a:rPr>
              <a:t>also </a:t>
            </a:r>
            <a:r>
              <a:rPr lang="it-IT" sz="1600" dirty="0" err="1">
                <a:effectLst/>
                <a:latin typeface="TeXGyreTermes"/>
              </a:rPr>
              <a:t>at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Universita</a:t>
            </a:r>
            <a:r>
              <a:rPr lang="it-IT" sz="1600" dirty="0">
                <a:effectLst/>
                <a:latin typeface="TeXGyreTermes"/>
              </a:rPr>
              <a:t>́ degli Studi, [20133], Milano, </a:t>
            </a:r>
            <a:r>
              <a:rPr lang="it-IT" sz="1600" dirty="0" err="1">
                <a:effectLst/>
                <a:latin typeface="TeXGyreTermes"/>
              </a:rPr>
              <a:t>Italy</a:t>
            </a:r>
            <a:r>
              <a:rPr lang="it-IT" sz="1600" dirty="0">
                <a:effectLst/>
                <a:latin typeface="TeXGyreTermes"/>
              </a:rPr>
              <a:t> </a:t>
            </a:r>
            <a:br>
              <a:rPr lang="it-IT" sz="1600" dirty="0">
                <a:effectLst/>
                <a:latin typeface="TeXGyreTermes"/>
              </a:rPr>
            </a:br>
            <a:r>
              <a:rPr lang="it-IT" sz="1600" b="1" dirty="0">
                <a:effectLst/>
                <a:latin typeface="TeXGyreTermes"/>
              </a:rPr>
              <a:t>A. Abramov</a:t>
            </a:r>
            <a:r>
              <a:rPr lang="it-IT" sz="1600" dirty="0">
                <a:effectLst/>
                <a:latin typeface="TeXGyreTermes"/>
              </a:rPr>
              <a:t>, </a:t>
            </a:r>
            <a:r>
              <a:rPr lang="it-IT" sz="1600" b="1" dirty="0">
                <a:effectLst/>
                <a:latin typeface="TeXGyreTermes"/>
              </a:rPr>
              <a:t>M. Hofer</a:t>
            </a:r>
            <a:r>
              <a:rPr lang="it-IT" sz="1600" dirty="0">
                <a:effectLst/>
                <a:latin typeface="TeXGyreTermes"/>
              </a:rPr>
              <a:t>, </a:t>
            </a:r>
            <a:r>
              <a:rPr lang="it-IT" sz="1600" b="1" dirty="0" err="1">
                <a:effectLst/>
                <a:latin typeface="TeXGyreTermes"/>
              </a:rPr>
              <a:t>F</a:t>
            </a:r>
            <a:r>
              <a:rPr lang="it-IT" sz="1600" b="1" dirty="0">
                <a:effectLst/>
                <a:latin typeface="TeXGyreTermes"/>
              </a:rPr>
              <a:t>. Zimmermann</a:t>
            </a:r>
            <a:r>
              <a:rPr lang="it-IT" sz="1600" dirty="0">
                <a:effectLst/>
                <a:latin typeface="TeXGyreTermes"/>
              </a:rPr>
              <a:t>, CERN, [1211] Geneva, </a:t>
            </a:r>
            <a:r>
              <a:rPr lang="it-IT" sz="1600" dirty="0" err="1">
                <a:effectLst/>
                <a:latin typeface="TeXGyreTermes"/>
              </a:rPr>
              <a:t>Switzerland</a:t>
            </a:r>
            <a:endParaRPr lang="it-IT" sz="1600" dirty="0"/>
          </a:p>
          <a:p>
            <a:endParaRPr lang="en-GB" dirty="0"/>
          </a:p>
        </p:txBody>
      </p:sp>
      <p:sp>
        <p:nvSpPr>
          <p:cNvPr id="19" name="Нижний колонтитул 18">
            <a:extLst>
              <a:ext uri="{FF2B5EF4-FFF2-40B4-BE49-F238E27FC236}">
                <a16:creationId xmlns:a16="http://schemas.microsoft.com/office/drawing/2014/main" id="{ADC7D71A-7283-20C6-C9F1-4E7B6158C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illya.drebot@mi.infn.mi</a:t>
            </a:r>
          </a:p>
        </p:txBody>
      </p:sp>
    </p:spTree>
    <p:extLst>
      <p:ext uri="{BB962C8B-B14F-4D97-AF65-F5344CB8AC3E}">
        <p14:creationId xmlns:p14="http://schemas.microsoft.com/office/powerpoint/2010/main" val="2299739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1E7035-9E01-BA78-105C-9F8B37F0DC89}"/>
              </a:ext>
            </a:extLst>
          </p:cNvPr>
          <p:cNvSpPr txBox="1"/>
          <p:nvPr/>
        </p:nvSpPr>
        <p:spPr>
          <a:xfrm>
            <a:off x="301732" y="409904"/>
            <a:ext cx="44248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these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initial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studies,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based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on the laser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parameter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mentioned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above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the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initial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conservative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assumption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was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made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that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the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bunch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undergoes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laser interaction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every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3</a:t>
            </a:r>
            <a:r>
              <a:rPr lang="it-IT" sz="1600" baseline="30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rd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turn,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corresponding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 a laser frequency of 1 kHz and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assuming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pulse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energy of 1 </a:t>
            </a:r>
            <a:r>
              <a:rPr lang="it-IT" sz="16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</a:t>
            </a:r>
            <a:r>
              <a:rPr lang="it-IT" sz="16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endParaRPr lang="it-IT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sz="1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4E4B4A-4946-D666-E1CA-FB7A5452D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45" y="3072603"/>
            <a:ext cx="2767052" cy="158355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BAD0065-63F5-4C26-3651-B4471D908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413" y="55529"/>
            <a:ext cx="4245085" cy="337347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799FDC7-7AF5-3842-5800-34EFFE0651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7498" y="407918"/>
            <a:ext cx="3538061" cy="368130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E9382D0-C87A-D19B-3B0D-0D73618F58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9557" y="3512039"/>
            <a:ext cx="3710043" cy="31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258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диаграмма, План, дизайн&#10;&#10;Автоматически созданное описание">
            <a:extLst>
              <a:ext uri="{FF2B5EF4-FFF2-40B4-BE49-F238E27FC236}">
                <a16:creationId xmlns:a16="http://schemas.microsoft.com/office/drawing/2014/main" id="{70E8767A-4A68-C9E8-204C-357CDEA5DA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5" t="6632" r="6289" b="5270"/>
          <a:stretch/>
        </p:blipFill>
        <p:spPr>
          <a:xfrm>
            <a:off x="1891862" y="546158"/>
            <a:ext cx="8408275" cy="63118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D33E66-C4AB-82E0-39C2-E80FC56D28EC}"/>
              </a:ext>
            </a:extLst>
          </p:cNvPr>
          <p:cNvSpPr txBox="1"/>
          <p:nvPr/>
        </p:nvSpPr>
        <p:spPr>
          <a:xfrm>
            <a:off x="4753035" y="176826"/>
            <a:ext cx="2685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Varying laser focusing at IP</a:t>
            </a:r>
          </a:p>
        </p:txBody>
      </p:sp>
    </p:spTree>
    <p:extLst>
      <p:ext uri="{BB962C8B-B14F-4D97-AF65-F5344CB8AC3E}">
        <p14:creationId xmlns:p14="http://schemas.microsoft.com/office/powerpoint/2010/main" val="295254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D3813FD-5706-2C6F-7BA1-FBE5E42DA60C}"/>
              </a:ext>
            </a:extLst>
          </p:cNvPr>
          <p:cNvSpPr txBox="1"/>
          <p:nvPr/>
        </p:nvSpPr>
        <p:spPr>
          <a:xfrm>
            <a:off x="5177969" y="889842"/>
            <a:ext cx="452307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List </a:t>
            </a:r>
            <a:r>
              <a:rPr lang="en-GB" dirty="0" err="1"/>
              <a:t>ToDo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Improve IP inside banding magnet </a:t>
            </a:r>
            <a:endParaRPr lang="uk-U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Find optimum between reducing bunch charge to exclude flip-flop instability  and emittance </a:t>
            </a:r>
            <a:r>
              <a:rPr lang="en-GB" dirty="0" err="1"/>
              <a:t>groving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Study possibility to optimise energy distribution e</a:t>
            </a:r>
            <a:r>
              <a:rPr lang="en-GB" baseline="30000" dirty="0"/>
              <a:t>-</a:t>
            </a:r>
            <a:r>
              <a:rPr lang="en-GB" dirty="0"/>
              <a:t> e</a:t>
            </a:r>
            <a:r>
              <a:rPr lang="en-GB" baseline="30000" dirty="0"/>
              <a:t>+ </a:t>
            </a:r>
            <a:r>
              <a:rPr lang="en-GB" dirty="0"/>
              <a:t>using dispersion inside b</a:t>
            </a:r>
            <a:r>
              <a:rPr lang="en-US" dirty="0"/>
              <a:t>e</a:t>
            </a:r>
            <a:r>
              <a:rPr lang="en-GB" dirty="0" err="1"/>
              <a:t>nding</a:t>
            </a:r>
            <a:r>
              <a:rPr lang="en-GB" dirty="0"/>
              <a:t>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Study possibility to reduce beam halo using </a:t>
            </a:r>
            <a:r>
              <a:rPr lang="en-GB" sz="1800" dirty="0">
                <a:effectLst/>
                <a:latin typeface="CMBX12"/>
              </a:rPr>
              <a:t>Donuts-shaped laser beam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MBX12"/>
              </a:rPr>
              <a:t>Study polarisation of scattered photons for diagnostic</a:t>
            </a:r>
            <a:endParaRPr lang="en-GB" sz="1800" dirty="0">
              <a:effectLst/>
              <a:latin typeface="CMBX1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cs typeface="Courier New" panose="02070309020205020404" pitchFamily="49" charset="0"/>
              </a:rPr>
              <a:t>Find application and users for 25 and 150 GeV photon beam 🖖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MBX1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MBX1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78997A-1D63-97AC-A817-50D35C251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830" y="543306"/>
            <a:ext cx="4088491" cy="577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660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DAFCCF-EFA1-D574-B959-990BE0EDE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8636" y="867102"/>
            <a:ext cx="3773364" cy="4663309"/>
          </a:xfrm>
          <a:prstGeom prst="rect">
            <a:avLst/>
          </a:prstGeom>
        </p:spPr>
      </p:pic>
      <p:pic>
        <p:nvPicPr>
          <p:cNvPr id="6" name="Рисунок 5" descr="Изображение выглядит как линия, диаграмма, График, Параллельный&#10;&#10;Автоматически созданное описание">
            <a:extLst>
              <a:ext uri="{FF2B5EF4-FFF2-40B4-BE49-F238E27FC236}">
                <a16:creationId xmlns:a16="http://schemas.microsoft.com/office/drawing/2014/main" id="{5CC9080E-057A-2BDD-D227-206BBC916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86" y="1172864"/>
            <a:ext cx="7772400" cy="405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99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36E132A-3B5C-74B6-0C90-890FE8618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237" y="94228"/>
            <a:ext cx="5638797" cy="3334772"/>
          </a:xfrm>
          <a:prstGeom prst="rect">
            <a:avLst/>
          </a:prstGeom>
        </p:spPr>
      </p:pic>
      <p:pic>
        <p:nvPicPr>
          <p:cNvPr id="5" name="Рисунок 4" descr="Изображение выглядит как текст, линия, диаграмма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BA719960-A479-F8C0-B88D-E8101D0652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2" y="3429000"/>
            <a:ext cx="6116150" cy="290517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FD2390-34E4-9370-7B65-2F8EA31E1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8402" y="876210"/>
            <a:ext cx="4946396" cy="469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3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F74AE97-AEB9-B5F1-5511-B041D6E1F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543" y="1520587"/>
            <a:ext cx="5384800" cy="40386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9878C5F-A381-B607-81CD-7086697A6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20587"/>
            <a:ext cx="5384800" cy="4038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51E1D1-6718-3B89-0036-29FDEF2B370D}"/>
              </a:ext>
            </a:extLst>
          </p:cNvPr>
          <p:cNvSpPr txBox="1"/>
          <p:nvPr/>
        </p:nvSpPr>
        <p:spPr>
          <a:xfrm>
            <a:off x="5138173" y="217714"/>
            <a:ext cx="1915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from </a:t>
            </a:r>
            <a:r>
              <a:rPr lang="en-GB" dirty="0" err="1"/>
              <a:t>xsuit</a:t>
            </a:r>
            <a:r>
              <a:rPr lang="en-GB" dirty="0"/>
              <a:t> z </a:t>
            </a:r>
          </a:p>
        </p:txBody>
      </p:sp>
    </p:spTree>
    <p:extLst>
      <p:ext uri="{BB962C8B-B14F-4D97-AF65-F5344CB8AC3E}">
        <p14:creationId xmlns:p14="http://schemas.microsoft.com/office/powerpoint/2010/main" val="2007826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15B3FBA-30E8-DB01-46B4-5F854347A6C4}"/>
              </a:ext>
            </a:extLst>
          </p:cNvPr>
          <p:cNvSpPr txBox="1"/>
          <p:nvPr/>
        </p:nvSpPr>
        <p:spPr>
          <a:xfrm>
            <a:off x="5440769" y="239485"/>
            <a:ext cx="846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TT BAR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6DB55C-BA49-00D6-B42F-06E4AB742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067" y="1226457"/>
            <a:ext cx="5486400" cy="41148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65850F2-9A5C-23E6-7FB4-0E25FD443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67" y="1226457"/>
            <a:ext cx="53848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26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снимок экрана, диаграмма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DE70EB1B-3385-E735-AFCB-6D8BD9589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875" y="323335"/>
            <a:ext cx="3864920" cy="2898690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, диаграмма, снимок экрана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1675F832-4D08-EE22-9F97-850FDE658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66" y="1826741"/>
            <a:ext cx="3720755" cy="2790567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снимок экрана, График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C213D459-F088-8E36-EA1D-6732FF2FE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5761" y="323335"/>
            <a:ext cx="3864920" cy="289869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снимок экрана, диаграмма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9D3763FF-3B9D-8AA8-53D6-742E52C6CD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875" y="3534032"/>
            <a:ext cx="4000844" cy="3000633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текст, линия, снимок экрана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DD37CAB7-8CC6-2D53-DBB2-A9949CDFA9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9794" y="3429000"/>
            <a:ext cx="4140887" cy="310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8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3155</TotalTime>
  <Words>280</Words>
  <Application>Microsoft Macintosh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CMBX12</vt:lpstr>
      <vt:lpstr>Courier New</vt:lpstr>
      <vt:lpstr>TeXGyreTermes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Illya Drebot</dc:creator>
  <cp:lastModifiedBy>Illya Drebot</cp:lastModifiedBy>
  <cp:revision>1</cp:revision>
  <dcterms:created xsi:type="dcterms:W3CDTF">2024-05-07T12:00:37Z</dcterms:created>
  <dcterms:modified xsi:type="dcterms:W3CDTF">2024-05-09T16:36:13Z</dcterms:modified>
</cp:coreProperties>
</file>