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953" r:id="rId2"/>
    <p:sldId id="1160" r:id="rId3"/>
    <p:sldId id="1152" r:id="rId4"/>
    <p:sldId id="1151" r:id="rId5"/>
    <p:sldId id="1161" r:id="rId6"/>
    <p:sldId id="1163" r:id="rId7"/>
    <p:sldId id="1020" r:id="rId8"/>
    <p:sldId id="1062" r:id="rId9"/>
    <p:sldId id="1147" r:id="rId10"/>
    <p:sldId id="1149" r:id="rId11"/>
    <p:sldId id="1150" r:id="rId12"/>
    <p:sldId id="1153" r:id="rId13"/>
    <p:sldId id="1157" r:id="rId14"/>
    <p:sldId id="1174" r:id="rId15"/>
    <p:sldId id="1145" r:id="rId16"/>
    <p:sldId id="1146" r:id="rId17"/>
    <p:sldId id="1033" r:id="rId18"/>
    <p:sldId id="1061" r:id="rId19"/>
    <p:sldId id="1143" r:id="rId20"/>
    <p:sldId id="1173" r:id="rId21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A249"/>
    <a:srgbClr val="0070C0"/>
    <a:srgbClr val="FDCC6D"/>
    <a:srgbClr val="E6E6E6"/>
    <a:srgbClr val="FFFFFF"/>
    <a:srgbClr val="003399"/>
    <a:srgbClr val="4D8357"/>
    <a:srgbClr val="005800"/>
    <a:srgbClr val="008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51" autoAdjust="0"/>
    <p:restoredTop sz="94135" autoAdjust="0"/>
  </p:normalViewPr>
  <p:slideViewPr>
    <p:cSldViewPr>
      <p:cViewPr varScale="1">
        <p:scale>
          <a:sx n="170" d="100"/>
          <a:sy n="170" d="100"/>
        </p:scale>
        <p:origin x="1008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87" d="100"/>
          <a:sy n="87" d="100"/>
        </p:scale>
        <p:origin x="35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2024/6/18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2024/6/18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4895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75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30B2B-8DAF-4635-9F01-0B9C458933E3}" type="datetime1">
              <a:rPr lang="zh-CN" altLang="en-US" smtClean="0"/>
              <a:t>2024/6/18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733552" y="6356351"/>
            <a:ext cx="4738712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FCC</a:t>
            </a:r>
            <a:r>
              <a:rPr lang="zh-CN" altLang="en-US" dirty="0"/>
              <a:t> </a:t>
            </a:r>
            <a:r>
              <a:rPr lang="en-US" altLang="zh-CN" dirty="0"/>
              <a:t>Physics</a:t>
            </a:r>
            <a:r>
              <a:rPr lang="zh-CN" altLang="en-US" dirty="0"/>
              <a:t> </a:t>
            </a:r>
            <a:r>
              <a:rPr lang="en-US" altLang="zh-CN" dirty="0"/>
              <a:t>Workshop</a:t>
            </a:r>
            <a:r>
              <a:rPr lang="zh-CN" altLang="en-US" dirty="0"/>
              <a:t> </a:t>
            </a:r>
            <a:r>
              <a:rPr lang="en-US" altLang="zh-CN" dirty="0"/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B315D-5845-4E10-96EE-900B6420E4E9}" type="datetime1">
              <a:rPr lang="zh-CN" altLang="en-US" smtClean="0"/>
              <a:t>2024/6/18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/>
          <a:p>
            <a:r>
              <a:rPr lang="en-US" altLang="zh-CN" dirty="0"/>
              <a:t>FCC</a:t>
            </a:r>
            <a:r>
              <a:rPr lang="zh-CN" altLang="en-US" dirty="0"/>
              <a:t> </a:t>
            </a:r>
            <a:r>
              <a:rPr lang="en-US" altLang="zh-CN" dirty="0"/>
              <a:t>Physics</a:t>
            </a:r>
            <a:r>
              <a:rPr lang="zh-CN" altLang="en-US" dirty="0"/>
              <a:t> </a:t>
            </a:r>
            <a:r>
              <a:rPr lang="en-US" altLang="zh-CN" dirty="0"/>
              <a:t>Workshop</a:t>
            </a:r>
            <a:r>
              <a:rPr lang="zh-CN" altLang="en-US" dirty="0"/>
              <a:t> </a:t>
            </a:r>
            <a:r>
              <a:rPr lang="en-US" altLang="zh-CN" dirty="0"/>
              <a:t>2024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D2C3-E4EE-4507-8B92-8AE7B7B616F4}" type="datetime1">
              <a:rPr lang="zh-CN" altLang="en-US" smtClean="0"/>
              <a:t>2024/6/18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586586" y="6386391"/>
            <a:ext cx="5040560" cy="354977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FCC</a:t>
            </a:r>
            <a:r>
              <a:rPr lang="zh-CN" altLang="en-US" dirty="0"/>
              <a:t> </a:t>
            </a:r>
            <a:r>
              <a:rPr lang="en-US" altLang="zh-CN" dirty="0"/>
              <a:t>Physics</a:t>
            </a:r>
            <a:r>
              <a:rPr lang="zh-CN" altLang="en-US" dirty="0"/>
              <a:t> </a:t>
            </a:r>
            <a:r>
              <a:rPr lang="en-US" altLang="zh-CN" dirty="0"/>
              <a:t>Workshop</a:t>
            </a:r>
            <a:r>
              <a:rPr lang="zh-CN" altLang="en-US" dirty="0"/>
              <a:t> </a:t>
            </a:r>
            <a:r>
              <a:rPr lang="en-US" altLang="zh-CN" dirty="0"/>
              <a:t>2024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2942-8651-4956-B7C0-A7B74FFC6096}" type="datetime1">
              <a:rPr lang="zh-CN" altLang="en-US" smtClean="0"/>
              <a:t>2024/6/18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FCC</a:t>
            </a:r>
            <a:r>
              <a:rPr lang="zh-CN" altLang="en-US" dirty="0"/>
              <a:t> </a:t>
            </a:r>
            <a:r>
              <a:rPr lang="en-US" altLang="zh-CN" dirty="0"/>
              <a:t>Physics</a:t>
            </a:r>
            <a:r>
              <a:rPr lang="zh-CN" altLang="en-US" dirty="0"/>
              <a:t> </a:t>
            </a:r>
            <a:r>
              <a:rPr lang="en-US" altLang="zh-CN" dirty="0"/>
              <a:t>Workshop</a:t>
            </a:r>
            <a:r>
              <a:rPr lang="zh-CN" altLang="en-US" dirty="0"/>
              <a:t> </a:t>
            </a:r>
            <a:r>
              <a:rPr lang="en-US" altLang="zh-CN" dirty="0"/>
              <a:t>2024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E2C9-0858-40D0-852F-2215466EB8FC}" type="datetime1">
              <a:rPr lang="zh-CN" altLang="en-US" smtClean="0"/>
              <a:t>2024/6/18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/>
              <a:t>FCC</a:t>
            </a:r>
            <a:r>
              <a:rPr lang="zh-CN" altLang="en-US" dirty="0"/>
              <a:t> </a:t>
            </a:r>
            <a:r>
              <a:rPr lang="en-US" altLang="zh-CN" dirty="0"/>
              <a:t>Physics</a:t>
            </a:r>
            <a:r>
              <a:rPr lang="zh-CN" altLang="en-US" dirty="0"/>
              <a:t> </a:t>
            </a:r>
            <a:r>
              <a:rPr lang="en-US" altLang="zh-CN" dirty="0"/>
              <a:t>Workshop</a:t>
            </a:r>
            <a:r>
              <a:rPr lang="zh-CN" altLang="en-US" dirty="0"/>
              <a:t> </a:t>
            </a:r>
            <a:r>
              <a:rPr lang="en-US" altLang="zh-CN" dirty="0"/>
              <a:t>2024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0.png"/><Relationship Id="rId3" Type="http://schemas.openxmlformats.org/officeDocument/2006/relationships/image" Target="../media/image40.emf"/><Relationship Id="rId7" Type="http://schemas.openxmlformats.org/officeDocument/2006/relationships/image" Target="../media/image43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5.png"/><Relationship Id="rId5" Type="http://schemas.openxmlformats.org/officeDocument/2006/relationships/image" Target="../media/image42.emf"/><Relationship Id="rId10" Type="http://schemas.openxmlformats.org/officeDocument/2006/relationships/image" Target="../media/image44.emf"/><Relationship Id="rId4" Type="http://schemas.openxmlformats.org/officeDocument/2006/relationships/image" Target="../media/image41.emf"/><Relationship Id="rId9" Type="http://schemas.openxmlformats.org/officeDocument/2006/relationships/image" Target="../media/image38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link.springer.com/article/10.1007/s41605-024-00463-y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in2p3.fr/event/20053/contributions/137901/attachments/83995/125193/Gudrid_marseille.pdf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9.png"/><Relationship Id="rId9" Type="http://schemas.openxmlformats.org/officeDocument/2006/relationships/image" Target="../media/image6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7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1692720" y="2420888"/>
            <a:ext cx="8627534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>
                <a:solidFill>
                  <a:srgbClr val="C00000"/>
                </a:solidFill>
              </a:rPr>
              <a:t>Beam</a:t>
            </a:r>
            <a:r>
              <a:rPr lang="zh-CN" altLang="en-US" dirty="0">
                <a:solidFill>
                  <a:srgbClr val="C00000"/>
                </a:solidFill>
              </a:rPr>
              <a:t> </a:t>
            </a:r>
            <a:r>
              <a:rPr lang="en-US" altLang="zh-CN" dirty="0">
                <a:solidFill>
                  <a:srgbClr val="C00000"/>
                </a:solidFill>
              </a:rPr>
              <a:t>polarization at CEPC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1919536" y="4091688"/>
            <a:ext cx="7938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Zhe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800" dirty="0" err="1">
                <a:latin typeface="Times New Roman" panose="02020603050405020304" pitchFamily="18" charset="0"/>
                <a:ea typeface="微软雅黑" panose="020B0503020204020204" pitchFamily="34" charset="-122"/>
              </a:rPr>
              <a:t>Duan</a:t>
            </a:r>
            <a:endParaRPr lang="en-US" altLang="zh-CN" sz="2800" dirty="0">
              <a:latin typeface="Times New Roman" panose="02020603050405020304" pitchFamily="18" charset="0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On behalf of the CEPC Polarization Working Group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18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Jun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2024,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ECFA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Meeting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on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e+e-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to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ZH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angular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measurements        email: </a:t>
            </a:r>
            <a:r>
              <a:rPr lang="en-US" altLang="zh-CN" dirty="0" err="1">
                <a:solidFill>
                  <a:schemeClr val="bg1"/>
                </a:solidFill>
              </a:rPr>
              <a:t>duanz@ihep.ac.cn</a:t>
            </a:r>
            <a:endParaRPr lang="en-US" altLang="zh-CN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E9CC69A-F74D-486C-8BF4-51DFEF834EDC}"/>
              </a:ext>
            </a:extLst>
          </p:cNvPr>
          <p:cNvSpPr txBox="1"/>
          <p:nvPr/>
        </p:nvSpPr>
        <p:spPr>
          <a:xfrm>
            <a:off x="6023992" y="30778"/>
            <a:ext cx="59766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Arial Black" panose="020B0A04020102020204" pitchFamily="34" charset="0"/>
              </a:rPr>
              <a:t>Circular Electron Positron Collider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47D8F06-F023-2042-8CBE-5AE64A635E33}"/>
              </a:ext>
            </a:extLst>
          </p:cNvPr>
          <p:cNvSpPr/>
          <p:nvPr/>
        </p:nvSpPr>
        <p:spPr>
          <a:xfrm>
            <a:off x="3820020" y="5108068"/>
            <a:ext cx="455259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2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Institute of High Energy Physics, CAS</a:t>
            </a:r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32"/>
    </mc:Choice>
    <mc:Fallback xmlns="">
      <p:transition spd="slow" advTm="2373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C8FCB7-4EDB-23BC-6998-F359F1CA0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558963"/>
          </a:xfrm>
        </p:spPr>
        <p:txBody>
          <a:bodyPr>
            <a:normAutofit/>
          </a:bodyPr>
          <a:lstStyle/>
          <a:p>
            <a:r>
              <a:rPr lang="en-US" altLang="zh-CN" sz="2200" dirty="0"/>
              <a:t>50%-70%</a:t>
            </a:r>
            <a:r>
              <a:rPr lang="zh-CN" altLang="en-US" sz="2200" dirty="0"/>
              <a:t> </a:t>
            </a:r>
            <a:r>
              <a:rPr lang="en-US" altLang="zh-CN" sz="2200" dirty="0"/>
              <a:t>longitudinal</a:t>
            </a:r>
            <a:r>
              <a:rPr lang="zh-CN" altLang="en-US" sz="2200" dirty="0"/>
              <a:t> </a:t>
            </a:r>
            <a:r>
              <a:rPr lang="en-US" altLang="zh-CN" sz="2200" dirty="0"/>
              <a:t>polarization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e-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bunches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reasonable</a:t>
            </a:r>
            <a:r>
              <a:rPr lang="zh-CN" altLang="en-US" sz="2200" dirty="0"/>
              <a:t> </a:t>
            </a:r>
            <a:r>
              <a:rPr lang="en-US" altLang="zh-CN" sz="2200" dirty="0"/>
              <a:t>goal</a:t>
            </a:r>
            <a:r>
              <a:rPr lang="zh-CN" altLang="en-US" sz="2200" dirty="0"/>
              <a:t> </a:t>
            </a: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AA8314-42FB-F99D-C80C-187745C9E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 high-level</a:t>
            </a:r>
            <a:r>
              <a:rPr lang="zh-CN" altLang="en-US" dirty="0"/>
              <a:t> </a:t>
            </a:r>
            <a:r>
              <a:rPr lang="en-US" altLang="zh-CN" dirty="0"/>
              <a:t>longitudinal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@</a:t>
            </a:r>
            <a:r>
              <a:rPr lang="zh-CN" altLang="en-US" dirty="0"/>
              <a:t> </a:t>
            </a:r>
            <a:r>
              <a:rPr lang="en-US" altLang="zh-CN" dirty="0"/>
              <a:t>Z-pole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F8335-1EA2-34A9-4BE9-2EE4BB01D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B7F656-A6AC-96FA-ACE7-E3EDD0129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67" y="3171615"/>
            <a:ext cx="5614149" cy="329782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5D0DE2-5919-4266-9C2B-0C3F53C32CE3}"/>
                  </a:ext>
                </a:extLst>
              </p:cNvPr>
              <p:cNvSpPr txBox="1"/>
              <p:nvPr/>
            </p:nvSpPr>
            <p:spPr>
              <a:xfrm>
                <a:off x="666712" y="1932520"/>
                <a:ext cx="6509408" cy="1226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Over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70%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e-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polarization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possible.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b="1" dirty="0">
                    <a:solidFill>
                      <a:srgbClr val="0000FF"/>
                    </a:solidFill>
                  </a:rPr>
                  <a:t>Simulated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equilibrium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longitudinal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polarization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&gt;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70%,</a:t>
                </a:r>
              </a:p>
              <a:p>
                <a:r>
                  <a:rPr lang="zh-CN" altLang="en-US" b="1" dirty="0">
                    <a:solidFill>
                      <a:srgbClr val="0000FF"/>
                    </a:solidFill>
                  </a:rPr>
                  <a:t>  </a:t>
                </a:r>
                <a:r>
                  <a:rPr lang="en-US" altLang="zh-CN" b="1" dirty="0"/>
                  <a:t>&gt;&gt;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the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minimum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DK</m:t>
                        </m:r>
                      </m:sub>
                    </m:sSub>
                    <m:r>
                      <a:rPr lang="en-US" altLang="zh-CN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dirty="0">
                    <a:solidFill>
                      <a:srgbClr val="FF0000"/>
                    </a:solidFill>
                  </a:rPr>
                  <a:t>2%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to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attain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>
                    <a:solidFill>
                      <a:srgbClr val="FF0000"/>
                    </a:solidFill>
                  </a:rPr>
                  <a:t>&gt;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50%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endParaRPr lang="en-US" altLang="zh-CN" b="1" dirty="0">
                  <a:solidFill>
                    <a:srgbClr val="0000FF"/>
                  </a:solidFill>
                </a:endParaRPr>
              </a:p>
              <a:p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leaving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a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large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margin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for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effects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not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yet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covered.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endParaRPr lang="en-US" b="1" dirty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5D0DE2-5919-4266-9C2B-0C3F53C32C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12" y="1932520"/>
                <a:ext cx="6509408" cy="1226490"/>
              </a:xfrm>
              <a:prstGeom prst="rect">
                <a:avLst/>
              </a:prstGeom>
              <a:blipFill>
                <a:blip r:embed="rId3"/>
                <a:stretch>
                  <a:fillRect l="-585" t="-2062" b="-72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35F62645-98F8-99E7-9ECF-6B2BF20FD0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112" y="4494031"/>
            <a:ext cx="3184424" cy="22580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0183EF-AB90-4CB8-2B72-9973F7A4DE38}"/>
              </a:ext>
            </a:extLst>
          </p:cNvPr>
          <p:cNvSpPr txBox="1"/>
          <p:nvPr/>
        </p:nvSpPr>
        <p:spPr>
          <a:xfrm>
            <a:off x="7553985" y="4060020"/>
            <a:ext cx="4061136" cy="5751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Simulated equilibrium polarization for an imperfect lattice w/ rotators after closed orbit correction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2A90667-A346-3A30-FE32-56A8F4982A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529" y="1943119"/>
            <a:ext cx="3913589" cy="22013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A47EB5-663A-21A7-1972-DFBF34BFCDE7}"/>
              </a:ext>
            </a:extLst>
          </p:cNvPr>
          <p:cNvSpPr txBox="1"/>
          <p:nvPr/>
        </p:nvSpPr>
        <p:spPr>
          <a:xfrm>
            <a:off x="7538554" y="1766048"/>
            <a:ext cx="4393016" cy="3597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Implementation of the spin rotators adjacent to the IR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17080657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1AA8314-42FB-F99D-C80C-187745C9E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Polarization,</a:t>
            </a:r>
            <a:r>
              <a:rPr lang="zh-CN" altLang="en-US" dirty="0"/>
              <a:t> </a:t>
            </a:r>
            <a:r>
              <a:rPr lang="en-US" altLang="zh-CN" dirty="0"/>
              <a:t>luminosity</a:t>
            </a:r>
            <a:r>
              <a:rPr lang="zh-CN" altLang="en-US" dirty="0"/>
              <a:t> </a:t>
            </a:r>
            <a:r>
              <a:rPr lang="en-US" altLang="zh-CN" dirty="0"/>
              <a:t>and</a:t>
            </a:r>
            <a:r>
              <a:rPr lang="zh-CN" altLang="en-US" dirty="0"/>
              <a:t> </a:t>
            </a:r>
            <a:r>
              <a:rPr lang="en-US" altLang="zh-CN" dirty="0"/>
              <a:t>beam</a:t>
            </a:r>
            <a:r>
              <a:rPr lang="zh-CN" altLang="en-US" dirty="0"/>
              <a:t> </a:t>
            </a:r>
            <a:r>
              <a:rPr lang="en-US" altLang="zh-CN" dirty="0"/>
              <a:t>lifetime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F8335-1EA2-34A9-4BE9-2EE4BB01D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1B0DF356-472D-86A1-7529-27B2B671EF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3977" y="1255989"/>
            <a:ext cx="11518570" cy="774987"/>
          </a:xfrm>
        </p:spPr>
        <p:txBody>
          <a:bodyPr>
            <a:normAutofit/>
          </a:bodyPr>
          <a:lstStyle/>
          <a:p>
            <a:r>
              <a:rPr lang="en-US" altLang="zh-CN" sz="2000" dirty="0"/>
              <a:t>It</a:t>
            </a:r>
            <a:r>
              <a:rPr lang="zh-CN" altLang="en-US" sz="2000" dirty="0"/>
              <a:t> </a:t>
            </a:r>
            <a:r>
              <a:rPr lang="en-US" altLang="zh-CN" sz="2000" dirty="0"/>
              <a:t>is</a:t>
            </a:r>
            <a:r>
              <a:rPr lang="zh-CN" altLang="en-US" sz="2000" dirty="0"/>
              <a:t> </a:t>
            </a:r>
            <a:r>
              <a:rPr lang="en-US" altLang="zh-CN" sz="2000" dirty="0"/>
              <a:t>possible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attain</a:t>
            </a:r>
            <a:r>
              <a:rPr lang="zh-CN" altLang="en-US" sz="2000" dirty="0"/>
              <a:t> </a:t>
            </a:r>
            <a:r>
              <a:rPr lang="en-US" altLang="zh-CN" sz="2000" dirty="0"/>
              <a:t>50%-70%</a:t>
            </a:r>
            <a:r>
              <a:rPr lang="zh-CN" altLang="en-US" sz="2000" dirty="0"/>
              <a:t> </a:t>
            </a:r>
            <a:r>
              <a:rPr lang="en-US" altLang="zh-CN" sz="2000" dirty="0"/>
              <a:t>e-</a:t>
            </a:r>
            <a:r>
              <a:rPr lang="en-US" sz="2000" dirty="0"/>
              <a:t> </a:t>
            </a:r>
            <a:r>
              <a:rPr lang="en-US" altLang="zh-CN" sz="2000" dirty="0"/>
              <a:t>longitudinal</a:t>
            </a:r>
            <a:r>
              <a:rPr lang="zh-CN" altLang="en-US" sz="2000" dirty="0"/>
              <a:t> </a:t>
            </a:r>
            <a:r>
              <a:rPr lang="en-US" sz="2000" dirty="0"/>
              <a:t>polarization a</a:t>
            </a:r>
            <a:r>
              <a:rPr lang="en-US" altLang="zh-CN" sz="2000" dirty="0"/>
              <a:t>t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b="1" dirty="0">
                <a:solidFill>
                  <a:srgbClr val="0000FF"/>
                </a:solidFill>
              </a:rPr>
              <a:t>nominal</a:t>
            </a:r>
            <a:r>
              <a:rPr lang="zh-CN" altLang="en-US" sz="2000" b="1" dirty="0">
                <a:solidFill>
                  <a:srgbClr val="0000FF"/>
                </a:solidFill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</a:rPr>
              <a:t>luminosity</a:t>
            </a:r>
            <a:r>
              <a:rPr lang="zh-CN" altLang="en-US" sz="2000" dirty="0"/>
              <a:t> </a:t>
            </a:r>
            <a:r>
              <a:rPr lang="en-US" altLang="zh-CN" sz="2000" dirty="0"/>
              <a:t>and</a:t>
            </a:r>
            <a:r>
              <a:rPr lang="zh-CN" altLang="en-US" sz="2000" dirty="0"/>
              <a:t> </a:t>
            </a:r>
            <a:r>
              <a:rPr lang="en-US" sz="2000" dirty="0"/>
              <a:t>simultaneously with a </a:t>
            </a:r>
            <a:r>
              <a:rPr lang="en-US" sz="2000" dirty="0">
                <a:solidFill>
                  <a:srgbClr val="00A249"/>
                </a:solidFill>
              </a:rPr>
              <a:t>decent lifetime </a:t>
            </a:r>
            <a:r>
              <a:rPr lang="en-US" altLang="zh-CN" sz="2000" dirty="0"/>
              <a:t>@</a:t>
            </a:r>
            <a:r>
              <a:rPr lang="zh-CN" altLang="en-US" sz="2000" dirty="0"/>
              <a:t> </a:t>
            </a:r>
            <a:r>
              <a:rPr lang="en-US" altLang="zh-CN" sz="2000" dirty="0"/>
              <a:t>Z-pole</a:t>
            </a:r>
            <a:endParaRPr lang="en-US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65A0EA5-B466-1D2F-19F7-A24B278997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465" y="2763218"/>
            <a:ext cx="2880320" cy="16201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A8EF79-9D74-025C-D937-6FE5F0896C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1337" y="2779376"/>
            <a:ext cx="2880321" cy="162018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7BBC298-5E4A-68DD-6D9C-CC4F6C5626A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539" y="4942247"/>
            <a:ext cx="5795008" cy="125978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F3D36DF-C4F4-B642-BCCB-2D5FA9907B7E}"/>
              </a:ext>
            </a:extLst>
          </p:cNvPr>
          <p:cNvSpPr txBox="1"/>
          <p:nvPr/>
        </p:nvSpPr>
        <p:spPr>
          <a:xfrm>
            <a:off x="7431618" y="2379158"/>
            <a:ext cx="3096344" cy="3597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Comparison </a:t>
            </a:r>
            <a:r>
              <a:rPr lang="en-US" sz="1400" dirty="0">
                <a:solidFill>
                  <a:srgbClr val="00B050"/>
                </a:solidFill>
              </a:rPr>
              <a:t>of the dynamic aperture</a:t>
            </a:r>
            <a:endParaRPr kumimoji="0" lang="en-US" sz="140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2D4CE09-7132-E6C8-1C5D-4CEBFC94659C}"/>
              </a:ext>
            </a:extLst>
          </p:cNvPr>
          <p:cNvSpPr txBox="1"/>
          <p:nvPr/>
        </p:nvSpPr>
        <p:spPr>
          <a:xfrm>
            <a:off x="7503462" y="4582534"/>
            <a:ext cx="3096344" cy="3597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altLang="zh-CN" sz="14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Contributors</a:t>
            </a:r>
            <a:r>
              <a:rPr kumimoji="0" lang="zh-CN" altLang="en-US" sz="14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altLang="zh-CN" sz="14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to</a:t>
            </a:r>
            <a:r>
              <a:rPr lang="zh-CN" altLang="en-US" sz="14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altLang="zh-CN" sz="14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the</a:t>
            </a:r>
            <a:r>
              <a:rPr lang="zh-CN" altLang="en-US" sz="14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altLang="zh-CN" sz="14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beam</a:t>
            </a:r>
            <a:r>
              <a:rPr lang="zh-CN" altLang="en-US" sz="14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altLang="zh-CN" sz="14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lifetime</a:t>
            </a:r>
            <a:endParaRPr kumimoji="0" lang="en-US" sz="1400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35B2FC3-FA62-CD73-4564-BE61A15D6D96}"/>
                  </a:ext>
                </a:extLst>
              </p:cNvPr>
              <p:cNvSpPr txBox="1"/>
              <p:nvPr/>
            </p:nvSpPr>
            <p:spPr>
              <a:xfrm>
                <a:off x="440341" y="2125581"/>
                <a:ext cx="5623123" cy="175432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u="sng" dirty="0"/>
                  <a:t>Two</a:t>
                </a:r>
                <a:r>
                  <a:rPr lang="zh-CN" altLang="en-US" u="sng" dirty="0"/>
                  <a:t> </a:t>
                </a:r>
                <a:r>
                  <a:rPr lang="en-US" altLang="zh-CN" u="sng" dirty="0"/>
                  <a:t>pairs</a:t>
                </a:r>
                <a:r>
                  <a:rPr lang="zh-CN" altLang="en-US" u="sng" dirty="0"/>
                  <a:t> </a:t>
                </a:r>
                <a:r>
                  <a:rPr lang="en-US" altLang="zh-CN" u="sng" dirty="0"/>
                  <a:t>of</a:t>
                </a:r>
                <a:r>
                  <a:rPr lang="zh-CN" altLang="en-US" u="sng" dirty="0"/>
                  <a:t> </a:t>
                </a:r>
                <a:r>
                  <a:rPr lang="en-US" altLang="zh-CN" u="sng" dirty="0"/>
                  <a:t>spin</a:t>
                </a:r>
                <a:r>
                  <a:rPr lang="zh-CN" altLang="en-US" u="sng" dirty="0"/>
                  <a:t> </a:t>
                </a:r>
                <a:r>
                  <a:rPr lang="en-US" altLang="zh-CN" u="sng" dirty="0"/>
                  <a:t>rotators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b="1" dirty="0">
                    <a:solidFill>
                      <a:srgbClr val="FF0000"/>
                    </a:solidFill>
                  </a:rPr>
                  <a:t>240 T</a:t>
                </a:r>
                <a14:m>
                  <m:oMath xmlns:m="http://schemas.openxmlformats.org/officeDocument/2006/math">
                    <m:r>
                      <a:rPr lang="en-US" altLang="zh-CN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altLang="zh-CN" b="1" dirty="0">
                    <a:solidFill>
                      <a:srgbClr val="FF0000"/>
                    </a:solidFill>
                  </a:rPr>
                  <a:t>m solenoid each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FF0000"/>
                    </a:solidFill>
                  </a:rPr>
                  <a:t>Occupy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a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space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of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dirty="0">
                    <a:solidFill>
                      <a:srgbClr val="FF0000"/>
                    </a:solidFill>
                  </a:rPr>
                  <a:t>2.8 km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,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can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be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optimized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b="1" dirty="0">
                    <a:solidFill>
                      <a:srgbClr val="0000FF"/>
                    </a:solidFill>
                  </a:rPr>
                  <a:t>No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interference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with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the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complicated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IR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design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A249"/>
                    </a:solidFill>
                  </a:rPr>
                  <a:t>Influence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to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DA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&amp;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beam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lifetime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can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be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recovered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by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dedicated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 err="1">
                    <a:solidFill>
                      <a:srgbClr val="00A249"/>
                    </a:solidFill>
                  </a:rPr>
                  <a:t>sextupole</a:t>
                </a:r>
                <a:r>
                  <a:rPr lang="zh-CN" altLang="en-US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A249"/>
                    </a:solidFill>
                  </a:rPr>
                  <a:t>optimization.</a:t>
                </a:r>
                <a:endParaRPr lang="en-US" dirty="0">
                  <a:solidFill>
                    <a:srgbClr val="00A249"/>
                  </a:solidFill>
                </a:endParaRP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35B2FC3-FA62-CD73-4564-BE61A15D6D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41" y="2125581"/>
                <a:ext cx="5623123" cy="1754326"/>
              </a:xfrm>
              <a:prstGeom prst="rect">
                <a:avLst/>
              </a:prstGeom>
              <a:blipFill>
                <a:blip r:embed="rId5"/>
                <a:stretch>
                  <a:fillRect l="-901" t="-1439" b="-4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83CB926D-E903-9421-A069-BEC39695E11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56" y="4191698"/>
            <a:ext cx="3814741" cy="249061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67BF9B-A5B8-ACF1-ED41-B849DC1784D0}"/>
              </a:ext>
            </a:extLst>
          </p:cNvPr>
          <p:cNvSpPr txBox="1"/>
          <p:nvPr/>
        </p:nvSpPr>
        <p:spPr>
          <a:xfrm>
            <a:off x="6096000" y="6218148"/>
            <a:ext cx="711291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W.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Xia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et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al.,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Investigation of spin rotators in CEPC at the Z-pole, </a:t>
            </a:r>
          </a:p>
          <a:p>
            <a:r>
              <a:rPr lang="en-US" altLang="zh-CN" sz="1400" dirty="0" err="1">
                <a:solidFill>
                  <a:srgbClr val="0070C0"/>
                </a:solidFill>
              </a:rPr>
              <a:t>Radiat</a:t>
            </a:r>
            <a:r>
              <a:rPr lang="en-US" altLang="zh-CN" sz="1400" dirty="0">
                <a:solidFill>
                  <a:srgbClr val="0070C0"/>
                </a:solidFill>
              </a:rPr>
              <a:t>. Det. Tech. Meth. 6:490 (2022).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066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34057E8-4E99-BC4C-6D6C-5BB477CE059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124744"/>
                <a:ext cx="11319048" cy="6048672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000" dirty="0">
                    <a:solidFill>
                      <a:srgbClr val="00A249"/>
                    </a:solidFill>
                  </a:rPr>
                  <a:t>Injecting</a:t>
                </a:r>
                <a:r>
                  <a:rPr lang="zh-CN" altLang="en-US" sz="2000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A249"/>
                    </a:solidFill>
                  </a:rPr>
                  <a:t>polarized</a:t>
                </a:r>
                <a:r>
                  <a:rPr lang="zh-CN" altLang="en-US" sz="2000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A249"/>
                    </a:solidFill>
                  </a:rPr>
                  <a:t>beam(s)</a:t>
                </a:r>
                <a:r>
                  <a:rPr lang="zh-CN" altLang="en-US" sz="2000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A249"/>
                    </a:solidFill>
                  </a:rPr>
                  <a:t>to</a:t>
                </a:r>
                <a:r>
                  <a:rPr lang="zh-CN" altLang="en-US" sz="2000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A249"/>
                    </a:solidFill>
                  </a:rPr>
                  <a:t>the</a:t>
                </a:r>
                <a:r>
                  <a:rPr lang="zh-CN" altLang="en-US" sz="2000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A249"/>
                    </a:solidFill>
                  </a:rPr>
                  <a:t>Collider</a:t>
                </a:r>
                <a:r>
                  <a:rPr lang="zh-CN" altLang="en-US" sz="2000" dirty="0">
                    <a:solidFill>
                      <a:srgbClr val="00A249"/>
                    </a:solidFill>
                  </a:rPr>
                  <a:t> </a:t>
                </a:r>
                <a:endParaRPr lang="en-US" altLang="zh-CN" sz="2000" dirty="0">
                  <a:solidFill>
                    <a:srgbClr val="00A249"/>
                  </a:solidFill>
                </a:endParaRPr>
              </a:p>
              <a:p>
                <a:r>
                  <a:rPr lang="en-US" altLang="zh-CN" sz="2000" dirty="0">
                    <a:solidFill>
                      <a:srgbClr val="00A249"/>
                    </a:solidFill>
                  </a:rPr>
                  <a:t>50%-70%</a:t>
                </a:r>
                <a:r>
                  <a:rPr lang="zh-CN" altLang="en-US" sz="2000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A249"/>
                    </a:solidFill>
                  </a:rPr>
                  <a:t>longitudinal</a:t>
                </a:r>
                <a:r>
                  <a:rPr lang="zh-CN" altLang="en-US" sz="2000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A249"/>
                    </a:solidFill>
                  </a:rPr>
                  <a:t>polarization</a:t>
                </a:r>
                <a:r>
                  <a:rPr lang="zh-CN" altLang="en-US" sz="2000" dirty="0">
                    <a:solidFill>
                      <a:srgbClr val="00A249"/>
                    </a:solidFill>
                  </a:rPr>
                  <a:t> </a:t>
                </a:r>
                <a:r>
                  <a:rPr lang="en-US" altLang="zh-CN" sz="2000" dirty="0"/>
                  <a:t>for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e-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versus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unpolarized (or lower polarization)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e+</a:t>
                </a:r>
              </a:p>
              <a:p>
                <a:pPr lvl="1">
                  <a:spcAft>
                    <a:spcPts val="600"/>
                  </a:spcAft>
                </a:pPr>
                <a:r>
                  <a:rPr lang="en-US" altLang="zh-CN" sz="2000" dirty="0">
                    <a:solidFill>
                      <a:srgbClr val="0000FF"/>
                    </a:solidFill>
                  </a:rPr>
                  <a:t>Polarized</a:t>
                </a:r>
                <a:r>
                  <a:rPr lang="zh-CN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e+</a:t>
                </a:r>
                <a:r>
                  <a:rPr lang="zh-CN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source</a:t>
                </a:r>
                <a:r>
                  <a:rPr lang="zh-CN" altLang="en-US" sz="2000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0000FF"/>
                    </a:solidFill>
                  </a:rPr>
                  <a:t>needs more study;</a:t>
                </a:r>
                <a:r>
                  <a:rPr lang="zh-CN" altLang="en-US" sz="2000" dirty="0">
                    <a:solidFill>
                      <a:srgbClr val="0000FF"/>
                    </a:solidFill>
                  </a:rPr>
                  <a:t> </a:t>
                </a:r>
                <a:endParaRPr lang="en-US" altLang="zh-CN" sz="2000" dirty="0">
                  <a:solidFill>
                    <a:srgbClr val="0000FF"/>
                  </a:solidFill>
                </a:endParaRPr>
              </a:p>
              <a:p>
                <a:r>
                  <a:rPr lang="en-US" altLang="zh-CN" sz="2000" dirty="0"/>
                  <a:t>Spin helicity adjustment</a:t>
                </a:r>
              </a:p>
              <a:p>
                <a:pPr lvl="1"/>
                <a:r>
                  <a:rPr lang="en-US" altLang="zh-CN" sz="2000" dirty="0"/>
                  <a:t>e-  : changing laser helicity at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polarized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e-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source</a:t>
                </a:r>
              </a:p>
              <a:p>
                <a:pPr lvl="1"/>
                <a:r>
                  <a:rPr lang="en-US" altLang="zh-CN" sz="2000" dirty="0"/>
                  <a:t>e+ : a solenoid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spin rotator </a:t>
                </a:r>
                <a:r>
                  <a:rPr lang="en-US" altLang="zh-CN" sz="2000" dirty="0"/>
                  <a:t>(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21 T</a:t>
                </a:r>
                <a14:m>
                  <m:oMath xmlns:m="http://schemas.openxmlformats.org/officeDocument/2006/math">
                    <m:r>
                      <a:rPr lang="en-US" altLang="zh-CN" sz="20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en-US" altLang="zh-CN" sz="2000" dirty="0">
                    <a:solidFill>
                      <a:srgbClr val="FF0000"/>
                    </a:solidFill>
                  </a:rPr>
                  <a:t>m for 2 GeV</a:t>
                </a:r>
                <a:r>
                  <a:rPr lang="en-US" altLang="zh-CN" sz="2000" dirty="0"/>
                  <a:t>) in the transport line following the polarizing ring, or a programmed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spin flip </a:t>
                </a:r>
                <a:r>
                  <a:rPr lang="en-US" altLang="zh-CN" sz="2000" dirty="0"/>
                  <a:t>in the polarizing ring prior to extraction </a:t>
                </a:r>
              </a:p>
              <a:p>
                <a:pPr marL="457200" lvl="1" indent="0">
                  <a:buNone/>
                </a:pPr>
                <a:endParaRPr lang="en-US" altLang="zh-CN" sz="2000" dirty="0"/>
              </a:p>
              <a:p>
                <a:r>
                  <a:rPr lang="en-US" altLang="zh-CN" sz="2000" dirty="0"/>
                  <a:t>RD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measurements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w/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few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pilot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non-colliding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bunches,</a:t>
                </a:r>
                <a:r>
                  <a:rPr lang="zh-CN" altLang="en-US" sz="2000" dirty="0"/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no physics deadtime</a:t>
                </a:r>
              </a:p>
              <a:p>
                <a:r>
                  <a:rPr lang="en-US" altLang="zh-CN" sz="2000" dirty="0">
                    <a:solidFill>
                      <a:srgbClr val="FF0000"/>
                    </a:solidFill>
                  </a:rPr>
                  <a:t>Accurate</a:t>
                </a:r>
                <a:r>
                  <a:rPr lang="zh-CN" alt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3D</a:t>
                </a:r>
                <a:r>
                  <a:rPr lang="zh-CN" alt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polarimetry</a:t>
                </a:r>
                <a:r>
                  <a:rPr lang="zh-CN" alt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is</a:t>
                </a:r>
                <a:r>
                  <a:rPr lang="zh-CN" altLang="en-US" sz="20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000" dirty="0">
                    <a:solidFill>
                      <a:srgbClr val="FF0000"/>
                    </a:solidFill>
                  </a:rPr>
                  <a:t>needed</a:t>
                </a:r>
              </a:p>
              <a:p>
                <a:pPr lvl="1"/>
                <a:r>
                  <a:rPr lang="en-US" altLang="zh-CN" sz="2000" dirty="0"/>
                  <a:t>Inside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IR</a:t>
                </a:r>
                <a:r>
                  <a:rPr lang="zh-CN" altLang="en-US" sz="2000" dirty="0"/>
                  <a:t>  </a:t>
                </a:r>
                <a:r>
                  <a:rPr lang="en-US" altLang="zh-CN" sz="2000" dirty="0"/>
                  <a:t>-&gt;</a:t>
                </a:r>
                <a:r>
                  <a:rPr lang="zh-CN" altLang="en-US" sz="2000" dirty="0"/>
                  <a:t>  </a:t>
                </a:r>
                <a:r>
                  <a:rPr lang="en-US" altLang="zh-CN" sz="2000" dirty="0"/>
                  <a:t>deduce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longitudinal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polarization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@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IP</a:t>
                </a:r>
              </a:p>
              <a:p>
                <a:pPr lvl="1"/>
                <a:r>
                  <a:rPr lang="en-US" altLang="zh-CN" sz="2000" dirty="0"/>
                  <a:t>Outside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IR</a:t>
                </a:r>
                <a:r>
                  <a:rPr lang="zh-CN" altLang="en-US" sz="2000" dirty="0"/>
                  <a:t>  </a:t>
                </a:r>
                <a:r>
                  <a:rPr lang="en-US" altLang="zh-CN" sz="2000" dirty="0"/>
                  <a:t>-&gt;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RD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measurements</a:t>
                </a:r>
              </a:p>
              <a:p>
                <a:pPr marL="0" indent="0">
                  <a:buNone/>
                </a:pPr>
                <a:r>
                  <a:rPr lang="zh-CN" altLang="en-US" sz="2400" dirty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C34057E8-4E99-BC4C-6D6C-5BB477CE059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124744"/>
                <a:ext cx="11319048" cy="6048672"/>
              </a:xfrm>
              <a:blipFill>
                <a:blip r:embed="rId2"/>
                <a:stretch>
                  <a:fillRect l="-224" t="-4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336375BA-D4CA-EA30-FA74-B6827FC79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Prospects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Z-pole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CEPC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86D333-16AE-4C34-B183-3FB8D2A21A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5476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FAAF99-6DBE-D894-D64E-2E4BEE617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Longitudinal polarization at W?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52A75-C15D-35FE-525E-7063D3857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9DEBA16-8F74-5B79-151A-2F21463AD42C}"/>
              </a:ext>
            </a:extLst>
          </p:cNvPr>
          <p:cNvSpPr txBox="1">
            <a:spLocks/>
          </p:cNvSpPr>
          <p:nvPr/>
        </p:nvSpPr>
        <p:spPr>
          <a:xfrm>
            <a:off x="383989" y="1082279"/>
            <a:ext cx="10968595" cy="29028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dirty="0"/>
              <a:t>A good chance for &gt;50% e- longitudinal polarization at W</a:t>
            </a:r>
          </a:p>
          <a:p>
            <a:pPr lvl="1">
              <a:spcAft>
                <a:spcPts val="600"/>
              </a:spcAft>
            </a:pPr>
            <a:r>
              <a:rPr lang="en-US" altLang="zh-CN" sz="1800" dirty="0"/>
              <a:t>Assume injected polarization &gt; 60%, then P</a:t>
            </a:r>
            <a:r>
              <a:rPr lang="en-US" altLang="zh-CN" sz="1800" baseline="-25000" dirty="0"/>
              <a:t>DK</a:t>
            </a:r>
            <a:r>
              <a:rPr lang="en-US" altLang="zh-CN" sz="1800" dirty="0"/>
              <a:t> needs to be above 23%</a:t>
            </a:r>
          </a:p>
          <a:p>
            <a:pPr>
              <a:spcBef>
                <a:spcPts val="600"/>
              </a:spcBef>
            </a:pPr>
            <a:r>
              <a:rPr lang="en-US" altLang="zh-CN" sz="2000" dirty="0"/>
              <a:t>Interleaved</a:t>
            </a:r>
            <a:r>
              <a:rPr lang="zh-CN" altLang="en-US" sz="2000" dirty="0"/>
              <a:t> </a:t>
            </a:r>
            <a:r>
              <a:rPr lang="en-US" altLang="zh-CN" sz="2000" dirty="0"/>
              <a:t>solenoid</a:t>
            </a:r>
            <a:r>
              <a:rPr lang="zh-CN" altLang="en-US" sz="2000" dirty="0"/>
              <a:t> </a:t>
            </a:r>
            <a:r>
              <a:rPr lang="en-US" altLang="zh-CN" sz="2000" dirty="0"/>
              <a:t>+</a:t>
            </a:r>
            <a:r>
              <a:rPr lang="zh-CN" altLang="en-US" sz="2000" dirty="0"/>
              <a:t> </a:t>
            </a:r>
            <a:r>
              <a:rPr lang="en-US" altLang="zh-CN" sz="2000" dirty="0"/>
              <a:t>dipole spin rotators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cover</a:t>
            </a:r>
            <a:r>
              <a:rPr lang="zh-CN" altLang="en-US" sz="2000" dirty="0"/>
              <a:t> </a:t>
            </a:r>
            <a:r>
              <a:rPr lang="en-US" altLang="zh-CN" sz="2000" dirty="0"/>
              <a:t>a</a:t>
            </a:r>
            <a:r>
              <a:rPr lang="zh-CN" altLang="en-US" sz="2000" dirty="0"/>
              <a:t> </a:t>
            </a:r>
            <a:r>
              <a:rPr lang="en-US" altLang="zh-CN" sz="2000" dirty="0"/>
              <a:t>larger</a:t>
            </a:r>
            <a:r>
              <a:rPr lang="zh-CN" altLang="en-US" sz="2000" dirty="0"/>
              <a:t> </a:t>
            </a:r>
            <a:r>
              <a:rPr lang="en-US" altLang="zh-CN" sz="2000" dirty="0"/>
              <a:t>energy</a:t>
            </a:r>
            <a:r>
              <a:rPr lang="zh-CN" altLang="en-US" sz="2000" dirty="0"/>
              <a:t> </a:t>
            </a:r>
            <a:r>
              <a:rPr lang="en-US" altLang="zh-CN" sz="2000" dirty="0"/>
              <a:t>range</a:t>
            </a:r>
            <a:r>
              <a:rPr lang="zh-CN" altLang="en-US" sz="2000" dirty="0"/>
              <a:t> </a:t>
            </a:r>
            <a:r>
              <a:rPr lang="en-US" altLang="zh-CN" sz="2000" dirty="0"/>
              <a:t>(under</a:t>
            </a:r>
            <a:r>
              <a:rPr lang="zh-CN" altLang="en-US" sz="2000" dirty="0"/>
              <a:t> </a:t>
            </a:r>
            <a:r>
              <a:rPr lang="en-US" altLang="zh-CN" sz="2000" dirty="0"/>
              <a:t>study)</a:t>
            </a:r>
            <a:r>
              <a:rPr lang="zh-CN" altLang="en-US" sz="2000" dirty="0"/>
              <a:t> </a:t>
            </a:r>
            <a:endParaRPr lang="en-US" altLang="zh-CN" sz="2000" dirty="0"/>
          </a:p>
          <a:p>
            <a:pPr lvl="1"/>
            <a:r>
              <a:rPr lang="en-US" altLang="zh-CN" sz="1800" dirty="0">
                <a:solidFill>
                  <a:srgbClr val="0000FF"/>
                </a:solidFill>
              </a:rPr>
              <a:t> solenoid</a:t>
            </a:r>
            <a:r>
              <a:rPr lang="zh-CN" altLang="en-US" sz="1800" dirty="0">
                <a:solidFill>
                  <a:srgbClr val="0000FF"/>
                </a:solidFill>
              </a:rPr>
              <a:t> </a:t>
            </a:r>
            <a:r>
              <a:rPr lang="en-US" altLang="zh-CN" sz="1800" dirty="0">
                <a:solidFill>
                  <a:srgbClr val="0000FF"/>
                </a:solidFill>
              </a:rPr>
              <a:t>strength</a:t>
            </a:r>
            <a:r>
              <a:rPr lang="zh-CN" altLang="en-US" sz="1800" dirty="0">
                <a:solidFill>
                  <a:srgbClr val="0000FF"/>
                </a:solidFill>
              </a:rPr>
              <a:t> </a:t>
            </a:r>
            <a:r>
              <a:rPr lang="en-US" altLang="zh-CN" sz="1800" dirty="0">
                <a:solidFill>
                  <a:srgbClr val="0000FF"/>
                </a:solidFill>
              </a:rPr>
              <a:t>scales ~</a:t>
            </a:r>
            <a:r>
              <a:rPr lang="zh-CN" altLang="en-US" sz="1800" dirty="0">
                <a:solidFill>
                  <a:srgbClr val="0000FF"/>
                </a:solidFill>
              </a:rPr>
              <a:t> </a:t>
            </a:r>
            <a:r>
              <a:rPr lang="en-US" altLang="zh-CN" sz="1800" dirty="0">
                <a:solidFill>
                  <a:srgbClr val="0000FF"/>
                </a:solidFill>
              </a:rPr>
              <a:t>linearly with energy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2E58EC-5EB9-4E20-DE88-32E235E48C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632" y="3429316"/>
            <a:ext cx="4680520" cy="300618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8060ECB-C4A7-B09F-2017-787C8DBACB48}"/>
              </a:ext>
            </a:extLst>
          </p:cNvPr>
          <p:cNvSpPr txBox="1"/>
          <p:nvPr/>
        </p:nvSpPr>
        <p:spPr>
          <a:xfrm>
            <a:off x="3268130" y="3149672"/>
            <a:ext cx="5655740" cy="3904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B050"/>
                </a:solidFill>
              </a:rPr>
              <a:t>Simulated equilibrium polarization of Collider at W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6C77FF-7DF0-32A3-B4B8-3575D77A133B}"/>
              </a:ext>
            </a:extLst>
          </p:cNvPr>
          <p:cNvSpPr txBox="1"/>
          <p:nvPr/>
        </p:nvSpPr>
        <p:spPr>
          <a:xfrm>
            <a:off x="383915" y="6407371"/>
            <a:ext cx="10876384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W.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H.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Xia,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et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al,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Evaluation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of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radiative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depolarization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in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the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future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circular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electron-positron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collider,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Phys. Rev. Accel. Beams, 26, 091001,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(2023).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19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FAAF99-6DBE-D894-D64E-2E4BEE617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Useful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level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dirty="0"/>
              <a:t>Higgs?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52A75-C15D-35FE-525E-7063D3857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9DEBA16-8F74-5B79-151A-2F21463AD42C}"/>
              </a:ext>
            </a:extLst>
          </p:cNvPr>
          <p:cNvSpPr txBox="1">
            <a:spLocks/>
          </p:cNvSpPr>
          <p:nvPr/>
        </p:nvSpPr>
        <p:spPr>
          <a:xfrm>
            <a:off x="383989" y="1082279"/>
            <a:ext cx="7686325" cy="197688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200" dirty="0">
                <a:solidFill>
                  <a:srgbClr val="00A249"/>
                </a:solidFill>
              </a:rPr>
              <a:t>More challenging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but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possible at Higgs (</a:t>
            </a:r>
            <a:r>
              <a:rPr lang="en-US" altLang="zh-CN" sz="2200" dirty="0">
                <a:solidFill>
                  <a:srgbClr val="0000FF"/>
                </a:solidFill>
              </a:rPr>
              <a:t>Under study</a:t>
            </a:r>
            <a:r>
              <a:rPr lang="en-US" altLang="zh-CN" sz="2200" dirty="0">
                <a:solidFill>
                  <a:srgbClr val="00A249"/>
                </a:solidFill>
              </a:rPr>
              <a:t>)</a:t>
            </a:r>
          </a:p>
          <a:p>
            <a:pPr lvl="1"/>
            <a:r>
              <a:rPr lang="en-US" altLang="zh-CN" sz="2100" dirty="0"/>
              <a:t>Simulated injected polarization &lt; 30%    -&gt;  improvements in Booster lattice design &amp; mitigation</a:t>
            </a:r>
            <a:r>
              <a:rPr lang="zh-CN" altLang="en-US" sz="2100" dirty="0"/>
              <a:t> </a:t>
            </a:r>
            <a:r>
              <a:rPr lang="en-US" altLang="zh-CN" sz="2100" dirty="0"/>
              <a:t>to</a:t>
            </a:r>
            <a:r>
              <a:rPr lang="zh-CN" altLang="en-US" sz="2100" dirty="0"/>
              <a:t> </a:t>
            </a:r>
            <a:r>
              <a:rPr lang="en-US" altLang="zh-CN" sz="2100" dirty="0"/>
              <a:t>machine</a:t>
            </a:r>
            <a:r>
              <a:rPr lang="zh-CN" altLang="en-US" sz="2100" dirty="0"/>
              <a:t> </a:t>
            </a:r>
            <a:r>
              <a:rPr lang="en-US" altLang="zh-CN" sz="2100" dirty="0"/>
              <a:t>imperfections</a:t>
            </a:r>
          </a:p>
          <a:p>
            <a:pPr lvl="1">
              <a:spcAft>
                <a:spcPts val="600"/>
              </a:spcAft>
            </a:pPr>
            <a:r>
              <a:rPr lang="en-US" altLang="zh-CN" sz="2100" dirty="0"/>
              <a:t>Simulated equilibrium polarization ~ 1%   -&gt; mitigate depolarization by harmonic spin matching, cancellation of Sokolov-</a:t>
            </a:r>
            <a:r>
              <a:rPr lang="en-US" altLang="zh-CN" sz="2100" dirty="0" err="1"/>
              <a:t>Ternov</a:t>
            </a:r>
            <a:r>
              <a:rPr lang="en-US" altLang="zh-CN" sz="2100" dirty="0"/>
              <a:t> effect</a:t>
            </a:r>
          </a:p>
          <a:p>
            <a:pPr>
              <a:spcBef>
                <a:spcPts val="600"/>
              </a:spcBef>
            </a:pPr>
            <a:r>
              <a:rPr lang="en-US" altLang="zh-CN" sz="2200" dirty="0"/>
              <a:t>Interleaved</a:t>
            </a:r>
            <a:r>
              <a:rPr lang="zh-CN" altLang="en-US" sz="2200" dirty="0"/>
              <a:t> </a:t>
            </a:r>
            <a:r>
              <a:rPr lang="en-US" altLang="zh-CN" sz="2200" dirty="0"/>
              <a:t>solenoid +dipole</a:t>
            </a:r>
            <a:r>
              <a:rPr lang="zh-CN" altLang="en-US" sz="2200" dirty="0"/>
              <a:t> </a:t>
            </a:r>
            <a:r>
              <a:rPr lang="en-US" altLang="zh-CN" sz="2200" dirty="0"/>
              <a:t>spin rotators</a:t>
            </a:r>
            <a:r>
              <a:rPr lang="zh-CN" altLang="en-US" sz="2200" dirty="0"/>
              <a:t> </a:t>
            </a:r>
            <a:r>
              <a:rPr lang="en-US" altLang="zh-CN" sz="2200" dirty="0"/>
              <a:t>to</a:t>
            </a:r>
            <a:r>
              <a:rPr lang="zh-CN" altLang="en-US" sz="2200" dirty="0"/>
              <a:t> </a:t>
            </a:r>
            <a:r>
              <a:rPr lang="en-US" altLang="zh-CN" sz="2200" dirty="0"/>
              <a:t>cover</a:t>
            </a:r>
            <a:r>
              <a:rPr lang="zh-CN" altLang="en-US" sz="2200" dirty="0"/>
              <a:t> </a:t>
            </a:r>
            <a:r>
              <a:rPr lang="en-US" altLang="zh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larger</a:t>
            </a:r>
            <a:r>
              <a:rPr lang="zh-CN" altLang="en-US" sz="2200" dirty="0"/>
              <a:t> </a:t>
            </a:r>
            <a:r>
              <a:rPr lang="en-US" altLang="zh-CN" sz="2200" dirty="0"/>
              <a:t>energy</a:t>
            </a:r>
            <a:r>
              <a:rPr lang="zh-CN" altLang="en-US" sz="2200" dirty="0"/>
              <a:t> </a:t>
            </a:r>
            <a:r>
              <a:rPr lang="en-US" altLang="zh-CN" sz="2200" dirty="0"/>
              <a:t>range</a:t>
            </a:r>
            <a:r>
              <a:rPr lang="zh-CN" altLang="en-US" sz="2200" dirty="0"/>
              <a:t> </a:t>
            </a:r>
            <a:r>
              <a:rPr lang="en-US" altLang="zh-CN" sz="2200" dirty="0">
                <a:solidFill>
                  <a:srgbClr val="0000FF"/>
                </a:solidFill>
              </a:rPr>
              <a:t>(under</a:t>
            </a:r>
            <a:r>
              <a:rPr lang="zh-CN" altLang="en-US" sz="2200" dirty="0">
                <a:solidFill>
                  <a:srgbClr val="0000FF"/>
                </a:solidFill>
              </a:rPr>
              <a:t> </a:t>
            </a:r>
            <a:r>
              <a:rPr lang="en-US" altLang="zh-CN" sz="2200" dirty="0">
                <a:solidFill>
                  <a:srgbClr val="0000FF"/>
                </a:solidFill>
              </a:rPr>
              <a:t>study)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DA54D3-CB93-28A7-742C-AF5683981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589" y="3606780"/>
            <a:ext cx="4186589" cy="2749571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8060ECB-C4A7-B09F-2017-787C8DBACB48}"/>
              </a:ext>
            </a:extLst>
          </p:cNvPr>
          <p:cNvSpPr txBox="1"/>
          <p:nvPr/>
        </p:nvSpPr>
        <p:spPr>
          <a:xfrm>
            <a:off x="1127448" y="3235996"/>
            <a:ext cx="5655740" cy="3904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B050"/>
                </a:solidFill>
              </a:rPr>
              <a:t>Simulated equilibrium polarization of Collider at Higgs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5BA0652-5ECF-DE8A-CE9E-F1D3244BF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222" y="1320760"/>
            <a:ext cx="3427789" cy="2442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59C358-FC51-7C0E-B547-98B70C2035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272" y="4175516"/>
            <a:ext cx="3427789" cy="239066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44ED52D-710B-6CD7-E12D-5DEEA20754D1}"/>
              </a:ext>
            </a:extLst>
          </p:cNvPr>
          <p:cNvSpPr txBox="1"/>
          <p:nvPr/>
        </p:nvSpPr>
        <p:spPr>
          <a:xfrm>
            <a:off x="8742392" y="3800198"/>
            <a:ext cx="3191501" cy="51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he key is to reduce the spin</a:t>
            </a:r>
          </a:p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resonance strength by a factor of 10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BB6299-80FC-B235-2311-8ED3B4472509}"/>
              </a:ext>
            </a:extLst>
          </p:cNvPr>
          <p:cNvSpPr txBox="1"/>
          <p:nvPr/>
        </p:nvSpPr>
        <p:spPr>
          <a:xfrm>
            <a:off x="8600694" y="1001511"/>
            <a:ext cx="36743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Prediction of resonant spin diffusion theory at ultra-high energies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6C77FF-7DF0-32A3-B4B8-3575D77A133B}"/>
              </a:ext>
            </a:extLst>
          </p:cNvPr>
          <p:cNvSpPr txBox="1"/>
          <p:nvPr/>
        </p:nvSpPr>
        <p:spPr>
          <a:xfrm>
            <a:off x="0" y="6472732"/>
            <a:ext cx="11250216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W.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H.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Xia,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et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al,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Evaluation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of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radiative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depolarization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in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the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future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circular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electron-positron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collider,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Phys. Rev. Accel. Beams, 26, 091001,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(2023).</a:t>
            </a:r>
            <a:endParaRPr lang="en-US" sz="1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1995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04CFA3C-E9C2-8215-A8BF-C8DC1C859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R&amp;D</a:t>
            </a:r>
            <a:r>
              <a:rPr lang="zh-CN" altLang="en-US" dirty="0"/>
              <a:t> </a:t>
            </a:r>
            <a:r>
              <a:rPr lang="en-US" altLang="zh-CN" dirty="0"/>
              <a:t>plan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CEPC</a:t>
            </a:r>
            <a:r>
              <a:rPr lang="zh-CN" altLang="en-US" dirty="0"/>
              <a:t> </a:t>
            </a:r>
            <a:r>
              <a:rPr lang="en-US" altLang="zh-CN" dirty="0"/>
              <a:t>EDR</a:t>
            </a:r>
            <a:r>
              <a:rPr lang="zh-CN" altLang="en-US" dirty="0"/>
              <a:t> </a:t>
            </a:r>
            <a:r>
              <a:rPr lang="en-US" altLang="zh-CN" dirty="0"/>
              <a:t>Phase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B268BE6-299D-3C8B-212A-B5DFB887C9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0916" y="2946538"/>
            <a:ext cx="5474098" cy="255510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4E8D45-7DE3-C247-7CF6-ED7F859A4AB2}"/>
              </a:ext>
            </a:extLst>
          </p:cNvPr>
          <p:cNvSpPr txBox="1"/>
          <p:nvPr/>
        </p:nvSpPr>
        <p:spPr>
          <a:xfrm>
            <a:off x="8440579" y="6102455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A249"/>
                </a:solidFill>
              </a:rPr>
              <a:t>A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Compton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polarimeter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for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BEPCII</a:t>
            </a:r>
            <a:endParaRPr lang="en-US" dirty="0">
              <a:solidFill>
                <a:srgbClr val="00A249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0225D16-C7CE-3D76-1196-8D29C81380B9}"/>
              </a:ext>
            </a:extLst>
          </p:cNvPr>
          <p:cNvSpPr txBox="1"/>
          <p:nvPr/>
        </p:nvSpPr>
        <p:spPr>
          <a:xfrm>
            <a:off x="4650996" y="6102455"/>
            <a:ext cx="33386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A249"/>
                </a:solidFill>
              </a:rPr>
              <a:t>R&amp;D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of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high-field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SC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solenoids</a:t>
            </a:r>
            <a:endParaRPr lang="en-US" dirty="0">
              <a:solidFill>
                <a:srgbClr val="00A249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90FA4E-591E-DD10-4FD1-F2EB278B96ED}"/>
              </a:ext>
            </a:extLst>
          </p:cNvPr>
          <p:cNvSpPr txBox="1"/>
          <p:nvPr/>
        </p:nvSpPr>
        <p:spPr>
          <a:xfrm>
            <a:off x="8688288" y="2057984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A249"/>
                </a:solidFill>
              </a:rPr>
              <a:t>Modify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the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PAPS photocathode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DC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gun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to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a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Polarized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Electron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Source</a:t>
            </a:r>
            <a:endParaRPr lang="en-US" dirty="0">
              <a:solidFill>
                <a:srgbClr val="00A249"/>
              </a:solidFill>
            </a:endParaRPr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AA0E2CB4-7BE5-D5B2-8DFC-83425660D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4192" y="1153143"/>
            <a:ext cx="9158808" cy="1209403"/>
          </a:xfrm>
        </p:spPr>
        <p:txBody>
          <a:bodyPr>
            <a:noAutofit/>
          </a:bodyPr>
          <a:lstStyle/>
          <a:p>
            <a:r>
              <a:rPr lang="en-US" altLang="zh-CN" sz="2200" dirty="0"/>
              <a:t>Implement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spin</a:t>
            </a:r>
            <a:r>
              <a:rPr lang="zh-CN" altLang="en-US" sz="2200" dirty="0"/>
              <a:t> </a:t>
            </a:r>
            <a:r>
              <a:rPr lang="en-US" altLang="zh-CN" sz="2200" dirty="0"/>
              <a:t>components</a:t>
            </a:r>
            <a:r>
              <a:rPr lang="zh-CN" altLang="en-US" sz="2200" dirty="0"/>
              <a:t> </a:t>
            </a:r>
            <a:r>
              <a:rPr lang="en-US" altLang="zh-CN" sz="2200" dirty="0"/>
              <a:t>in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post-TDR</a:t>
            </a:r>
            <a:r>
              <a:rPr lang="zh-CN" altLang="en-US" sz="2200" dirty="0"/>
              <a:t> </a:t>
            </a:r>
            <a:r>
              <a:rPr lang="en-US" altLang="zh-CN" sz="2200" dirty="0"/>
              <a:t>lattice</a:t>
            </a:r>
            <a:r>
              <a:rPr lang="zh-CN" altLang="en-US" sz="2200" dirty="0"/>
              <a:t> </a:t>
            </a:r>
            <a:r>
              <a:rPr lang="en-US" altLang="zh-CN" sz="2200" dirty="0"/>
              <a:t>designs</a:t>
            </a:r>
          </a:p>
          <a:p>
            <a:r>
              <a:rPr lang="en-US" altLang="zh-CN" sz="2200" dirty="0"/>
              <a:t>Study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polarization</a:t>
            </a:r>
            <a:r>
              <a:rPr lang="zh-CN" altLang="en-US" sz="2200" dirty="0"/>
              <a:t> </a:t>
            </a:r>
            <a:r>
              <a:rPr lang="en-US" altLang="zh-CN" sz="2200" dirty="0"/>
              <a:t>utilities</a:t>
            </a:r>
            <a:r>
              <a:rPr lang="zh-CN" altLang="en-US" sz="2200" dirty="0"/>
              <a:t> </a:t>
            </a:r>
            <a:r>
              <a:rPr lang="en-US" altLang="zh-CN" sz="2200" dirty="0"/>
              <a:t>at</a:t>
            </a:r>
            <a:r>
              <a:rPr lang="zh-CN" altLang="en-US" sz="2200" dirty="0"/>
              <a:t> </a:t>
            </a:r>
            <a:r>
              <a:rPr lang="en-US" altLang="zh-CN" sz="2200" dirty="0">
                <a:solidFill>
                  <a:srgbClr val="0000FF"/>
                </a:solidFill>
              </a:rPr>
              <a:t>Higgs and W</a:t>
            </a:r>
            <a:r>
              <a:rPr lang="zh-CN" altLang="en-US" sz="2200" dirty="0">
                <a:solidFill>
                  <a:srgbClr val="0000FF"/>
                </a:solidFill>
              </a:rPr>
              <a:t> </a:t>
            </a:r>
            <a:r>
              <a:rPr lang="en-US" altLang="zh-CN" sz="2200" dirty="0">
                <a:solidFill>
                  <a:srgbClr val="0000FF"/>
                </a:solidFill>
              </a:rPr>
              <a:t>energies</a:t>
            </a:r>
          </a:p>
          <a:p>
            <a:r>
              <a:rPr lang="en-US" altLang="zh-CN" sz="2200" dirty="0"/>
              <a:t>Polarization-related</a:t>
            </a:r>
            <a:r>
              <a:rPr lang="zh-CN" altLang="en-US" sz="2200" dirty="0"/>
              <a:t> </a:t>
            </a:r>
            <a:r>
              <a:rPr lang="en-US" altLang="zh-CN" sz="2200" dirty="0"/>
              <a:t>key</a:t>
            </a:r>
            <a:r>
              <a:rPr lang="zh-CN" altLang="en-US" sz="2200" dirty="0"/>
              <a:t> </a:t>
            </a:r>
            <a:r>
              <a:rPr lang="en-US" altLang="zh-CN" sz="2200" dirty="0"/>
              <a:t>hardware</a:t>
            </a:r>
            <a:r>
              <a:rPr lang="zh-CN" altLang="en-US" sz="2200" dirty="0"/>
              <a:t> </a:t>
            </a:r>
            <a:r>
              <a:rPr lang="en-US" altLang="zh-CN" sz="2200" dirty="0"/>
              <a:t>R&amp;D</a:t>
            </a:r>
            <a:r>
              <a:rPr lang="zh-CN" altLang="en-US" sz="2200" dirty="0"/>
              <a:t> </a:t>
            </a:r>
            <a:endParaRPr lang="en-US" sz="2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D7747E-F994-75A8-5FDE-C5B78B37ECD5}"/>
              </a:ext>
            </a:extLst>
          </p:cNvPr>
          <p:cNvSpPr txBox="1"/>
          <p:nvPr/>
        </p:nvSpPr>
        <p:spPr>
          <a:xfrm>
            <a:off x="10776520" y="479617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A249"/>
                </a:solidFill>
              </a:rPr>
              <a:t>RD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@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BEPCII</a:t>
            </a:r>
            <a:endParaRPr lang="en-US" dirty="0">
              <a:solidFill>
                <a:srgbClr val="00A249"/>
              </a:solidFill>
            </a:endParaRPr>
          </a:p>
        </p:txBody>
      </p:sp>
      <p:sp>
        <p:nvSpPr>
          <p:cNvPr id="29" name="Right Arrow 28">
            <a:extLst>
              <a:ext uri="{FF2B5EF4-FFF2-40B4-BE49-F238E27FC236}">
                <a16:creationId xmlns:a16="http://schemas.microsoft.com/office/drawing/2014/main" id="{53B8CA7A-B5C9-C913-BE4A-16CA74F7682A}"/>
              </a:ext>
            </a:extLst>
          </p:cNvPr>
          <p:cNvSpPr/>
          <p:nvPr/>
        </p:nvSpPr>
        <p:spPr>
          <a:xfrm rot="19660132">
            <a:off x="8112224" y="2560325"/>
            <a:ext cx="576064" cy="18843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>
            <a:extLst>
              <a:ext uri="{FF2B5EF4-FFF2-40B4-BE49-F238E27FC236}">
                <a16:creationId xmlns:a16="http://schemas.microsoft.com/office/drawing/2014/main" id="{3FC31555-61B6-1B4A-3303-600D404ED16D}"/>
              </a:ext>
            </a:extLst>
          </p:cNvPr>
          <p:cNvSpPr/>
          <p:nvPr/>
        </p:nvSpPr>
        <p:spPr>
          <a:xfrm rot="7606094">
            <a:off x="6487900" y="5775905"/>
            <a:ext cx="576064" cy="18843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ight Arrow 30">
            <a:extLst>
              <a:ext uri="{FF2B5EF4-FFF2-40B4-BE49-F238E27FC236}">
                <a16:creationId xmlns:a16="http://schemas.microsoft.com/office/drawing/2014/main" id="{C6319D62-89C1-25F8-506C-01E1F34F69F1}"/>
              </a:ext>
            </a:extLst>
          </p:cNvPr>
          <p:cNvSpPr/>
          <p:nvPr/>
        </p:nvSpPr>
        <p:spPr>
          <a:xfrm rot="2810304">
            <a:off x="8494540" y="5796538"/>
            <a:ext cx="576064" cy="18843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Arrow 31">
            <a:extLst>
              <a:ext uri="{FF2B5EF4-FFF2-40B4-BE49-F238E27FC236}">
                <a16:creationId xmlns:a16="http://schemas.microsoft.com/office/drawing/2014/main" id="{1BC8BA52-C1E1-1D77-8C76-E7A84C7BCD1D}"/>
              </a:ext>
            </a:extLst>
          </p:cNvPr>
          <p:cNvSpPr/>
          <p:nvPr/>
        </p:nvSpPr>
        <p:spPr>
          <a:xfrm rot="2810304">
            <a:off x="10769185" y="4363519"/>
            <a:ext cx="576064" cy="188434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ight Arrow 32">
            <a:extLst>
              <a:ext uri="{FF2B5EF4-FFF2-40B4-BE49-F238E27FC236}">
                <a16:creationId xmlns:a16="http://schemas.microsoft.com/office/drawing/2014/main" id="{3390F67D-B25F-D689-D07B-885C7B2FAF09}"/>
              </a:ext>
            </a:extLst>
          </p:cNvPr>
          <p:cNvSpPr/>
          <p:nvPr/>
        </p:nvSpPr>
        <p:spPr>
          <a:xfrm rot="18627916">
            <a:off x="10640874" y="5569221"/>
            <a:ext cx="709142" cy="164589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752E532-3F95-0F9B-C162-7A1BA232DE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2780928"/>
            <a:ext cx="4196104" cy="3816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5113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4C9BA1-1852-C65D-ADDD-8F88885B29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200" dirty="0"/>
              <a:t>Injecting</a:t>
            </a:r>
            <a:r>
              <a:rPr lang="zh-CN" altLang="en-US" sz="2200" dirty="0"/>
              <a:t> </a:t>
            </a:r>
            <a:r>
              <a:rPr lang="en-US" altLang="zh-CN" sz="2200" dirty="0"/>
              <a:t>polarized</a:t>
            </a:r>
            <a:r>
              <a:rPr lang="zh-CN" altLang="en-US" sz="2200" dirty="0"/>
              <a:t> </a:t>
            </a:r>
            <a:r>
              <a:rPr lang="en-US" altLang="zh-CN" sz="2200" dirty="0"/>
              <a:t>beams</a:t>
            </a:r>
            <a:r>
              <a:rPr lang="zh-CN" altLang="en-US" sz="2200" dirty="0"/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promising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altLang="zh-CN" sz="2200" dirty="0"/>
              <a:t>longitudinal</a:t>
            </a:r>
            <a:r>
              <a:rPr lang="zh-CN" altLang="en-US" sz="2200" dirty="0"/>
              <a:t> </a:t>
            </a:r>
            <a:r>
              <a:rPr lang="en-US" altLang="zh-CN" sz="2200" dirty="0"/>
              <a:t>polarization</a:t>
            </a:r>
            <a:r>
              <a:rPr lang="zh-CN" altLang="en-US" sz="2200" dirty="0"/>
              <a:t> </a:t>
            </a:r>
            <a:r>
              <a:rPr lang="en-US" altLang="zh-CN" sz="2200" dirty="0"/>
              <a:t>and</a:t>
            </a:r>
            <a:r>
              <a:rPr lang="zh-CN" altLang="en-US" sz="2200" dirty="0"/>
              <a:t> </a:t>
            </a:r>
            <a:r>
              <a:rPr lang="en-US" altLang="zh-CN" sz="2200" dirty="0"/>
              <a:t>RD</a:t>
            </a:r>
            <a:r>
              <a:rPr lang="zh-CN" altLang="en-US" sz="2200" dirty="0"/>
              <a:t> </a:t>
            </a:r>
            <a:r>
              <a:rPr lang="en-US" altLang="zh-CN" sz="2200" dirty="0"/>
              <a:t>measurements.</a:t>
            </a:r>
            <a:r>
              <a:rPr lang="zh-CN" altLang="en-US" sz="2200" dirty="0"/>
              <a:t>  </a:t>
            </a:r>
            <a:endParaRPr lang="en-HK" altLang="zh-CN" sz="2200" dirty="0"/>
          </a:p>
          <a:p>
            <a:r>
              <a:rPr lang="en-US" altLang="zh-CN" sz="2200" dirty="0">
                <a:solidFill>
                  <a:srgbClr val="00B050"/>
                </a:solidFill>
              </a:rPr>
              <a:t>50%-70%</a:t>
            </a:r>
            <a:r>
              <a:rPr lang="zh-CN" altLang="en-US" sz="2200" dirty="0">
                <a:solidFill>
                  <a:srgbClr val="00B050"/>
                </a:solidFill>
              </a:rPr>
              <a:t> </a:t>
            </a:r>
            <a:r>
              <a:rPr lang="en-US" altLang="zh-CN" sz="2200" dirty="0">
                <a:solidFill>
                  <a:srgbClr val="00B050"/>
                </a:solidFill>
              </a:rPr>
              <a:t>longitudinally</a:t>
            </a:r>
            <a:r>
              <a:rPr lang="zh-CN" altLang="en-US" sz="2200" dirty="0">
                <a:solidFill>
                  <a:srgbClr val="00B050"/>
                </a:solidFill>
              </a:rPr>
              <a:t> </a:t>
            </a:r>
            <a:r>
              <a:rPr lang="en-US" altLang="zh-CN" sz="2200" dirty="0">
                <a:solidFill>
                  <a:srgbClr val="00B050"/>
                </a:solidFill>
              </a:rPr>
              <a:t>polarized</a:t>
            </a:r>
            <a:r>
              <a:rPr lang="zh-CN" altLang="en-US" sz="2200" dirty="0">
                <a:solidFill>
                  <a:srgbClr val="00B050"/>
                </a:solidFill>
              </a:rPr>
              <a:t> </a:t>
            </a:r>
            <a:r>
              <a:rPr lang="en-US" altLang="zh-CN" sz="2200" dirty="0">
                <a:solidFill>
                  <a:srgbClr val="00B050"/>
                </a:solidFill>
              </a:rPr>
              <a:t>e-</a:t>
            </a:r>
            <a:r>
              <a:rPr lang="zh-CN" altLang="en-US" sz="2200" dirty="0">
                <a:solidFill>
                  <a:srgbClr val="00B050"/>
                </a:solidFill>
              </a:rPr>
              <a:t> </a:t>
            </a:r>
            <a:r>
              <a:rPr lang="en-US" altLang="zh-CN" sz="2200" dirty="0"/>
              <a:t>versus</a:t>
            </a:r>
            <a:r>
              <a:rPr lang="zh-CN" altLang="en-US" sz="2200" dirty="0"/>
              <a:t> </a:t>
            </a:r>
            <a:r>
              <a:rPr lang="en-US" altLang="zh-CN" sz="2200" dirty="0">
                <a:solidFill>
                  <a:srgbClr val="0070C0"/>
                </a:solidFill>
              </a:rPr>
              <a:t>unpolarized</a:t>
            </a:r>
            <a:r>
              <a:rPr lang="zh-CN" altLang="en-US" sz="2200" dirty="0">
                <a:solidFill>
                  <a:srgbClr val="0070C0"/>
                </a:solidFill>
              </a:rPr>
              <a:t> </a:t>
            </a:r>
            <a:r>
              <a:rPr lang="en-US" altLang="zh-CN" sz="2200" dirty="0">
                <a:solidFill>
                  <a:srgbClr val="0070C0"/>
                </a:solidFill>
              </a:rPr>
              <a:t>(or</a:t>
            </a:r>
            <a:r>
              <a:rPr lang="zh-CN" altLang="en-US" sz="2200" dirty="0">
                <a:solidFill>
                  <a:srgbClr val="0070C0"/>
                </a:solidFill>
              </a:rPr>
              <a:t> </a:t>
            </a:r>
            <a:r>
              <a:rPr lang="en-US" altLang="zh-CN" sz="2200" dirty="0">
                <a:solidFill>
                  <a:srgbClr val="0070C0"/>
                </a:solidFill>
              </a:rPr>
              <a:t>a</a:t>
            </a:r>
            <a:r>
              <a:rPr lang="zh-CN" altLang="en-US" sz="2200" dirty="0">
                <a:solidFill>
                  <a:srgbClr val="0070C0"/>
                </a:solidFill>
              </a:rPr>
              <a:t> </a:t>
            </a:r>
            <a:r>
              <a:rPr lang="en-US" altLang="zh-CN" sz="2200" dirty="0">
                <a:solidFill>
                  <a:srgbClr val="0070C0"/>
                </a:solidFill>
              </a:rPr>
              <a:t>lower</a:t>
            </a:r>
            <a:r>
              <a:rPr lang="zh-CN" altLang="en-US" sz="2200" dirty="0">
                <a:solidFill>
                  <a:srgbClr val="0070C0"/>
                </a:solidFill>
              </a:rPr>
              <a:t> </a:t>
            </a:r>
            <a:r>
              <a:rPr lang="en-US" altLang="zh-CN" sz="2200" dirty="0">
                <a:solidFill>
                  <a:srgbClr val="0070C0"/>
                </a:solidFill>
              </a:rPr>
              <a:t>polarization)</a:t>
            </a:r>
            <a:r>
              <a:rPr lang="zh-CN" altLang="en-US" sz="2200" dirty="0">
                <a:solidFill>
                  <a:srgbClr val="0070C0"/>
                </a:solidFill>
              </a:rPr>
              <a:t> </a:t>
            </a:r>
            <a:r>
              <a:rPr lang="en-US" altLang="zh-CN" sz="2200" dirty="0">
                <a:solidFill>
                  <a:srgbClr val="0070C0"/>
                </a:solidFill>
              </a:rPr>
              <a:t>e+</a:t>
            </a:r>
            <a:r>
              <a:rPr lang="zh-CN" altLang="en-US" sz="2200" dirty="0"/>
              <a:t> </a:t>
            </a:r>
            <a:r>
              <a:rPr lang="en-US" altLang="zh-CN" sz="2200" dirty="0">
                <a:solidFill>
                  <a:srgbClr val="00B050"/>
                </a:solidFill>
              </a:rPr>
              <a:t>at Z </a:t>
            </a:r>
            <a:r>
              <a:rPr lang="en-US" altLang="zh-CN" sz="2200" dirty="0"/>
              <a:t>with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nominal</a:t>
            </a:r>
            <a:r>
              <a:rPr lang="zh-CN" altLang="en-US" sz="2200" dirty="0"/>
              <a:t> </a:t>
            </a:r>
            <a:r>
              <a:rPr lang="en-US" altLang="zh-CN" sz="2200" dirty="0"/>
              <a:t>luminosity</a:t>
            </a:r>
            <a:r>
              <a:rPr lang="zh-CN" altLang="en-US" sz="2200" dirty="0"/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reasonable</a:t>
            </a:r>
            <a:r>
              <a:rPr lang="zh-CN" altLang="en-US" sz="2200" dirty="0"/>
              <a:t> </a:t>
            </a:r>
            <a:r>
              <a:rPr lang="en-US" altLang="zh-CN" sz="2200" dirty="0"/>
              <a:t>goal.</a:t>
            </a:r>
          </a:p>
          <a:p>
            <a:r>
              <a:rPr lang="en-US" altLang="zh-CN" sz="2200" dirty="0"/>
              <a:t>Further</a:t>
            </a:r>
            <a:r>
              <a:rPr lang="zh-CN" altLang="en-US" sz="2200" dirty="0"/>
              <a:t> </a:t>
            </a:r>
            <a:r>
              <a:rPr lang="en-US" altLang="zh-CN" sz="2200" dirty="0"/>
              <a:t>studies</a:t>
            </a:r>
            <a:r>
              <a:rPr lang="zh-CN" altLang="en-US" sz="2200" dirty="0"/>
              <a:t> </a:t>
            </a:r>
            <a:r>
              <a:rPr lang="en-US" altLang="zh-CN" sz="2200" dirty="0"/>
              <a:t>of</a:t>
            </a:r>
            <a:r>
              <a:rPr lang="zh-CN" altLang="en-US" sz="2200" dirty="0"/>
              <a:t> </a:t>
            </a:r>
            <a:r>
              <a:rPr lang="en-US" altLang="zh-CN" sz="2200" dirty="0"/>
              <a:t>polarized</a:t>
            </a:r>
            <a:r>
              <a:rPr lang="zh-CN" altLang="en-US" sz="2200" dirty="0"/>
              <a:t> </a:t>
            </a:r>
            <a:r>
              <a:rPr lang="en-US" altLang="zh-CN" sz="2200" dirty="0"/>
              <a:t>beams</a:t>
            </a:r>
            <a:r>
              <a:rPr lang="zh-CN" altLang="en-US" sz="2200" dirty="0"/>
              <a:t> </a:t>
            </a:r>
            <a:r>
              <a:rPr lang="en-US" altLang="zh-CN" sz="2200" dirty="0"/>
              <a:t>towards</a:t>
            </a:r>
            <a:r>
              <a:rPr lang="zh-CN" altLang="en-US" sz="2200" dirty="0"/>
              <a:t> </a:t>
            </a:r>
            <a:r>
              <a:rPr lang="en-US" altLang="zh-CN" sz="2200" dirty="0"/>
              <a:t>higher</a:t>
            </a:r>
            <a:r>
              <a:rPr lang="zh-CN" altLang="en-US" sz="2200" dirty="0"/>
              <a:t> </a:t>
            </a:r>
            <a:r>
              <a:rPr lang="en-US" altLang="zh-CN" sz="2200" dirty="0"/>
              <a:t>energies</a:t>
            </a:r>
            <a:r>
              <a:rPr lang="zh-CN" altLang="en-US" sz="2200" dirty="0"/>
              <a:t> </a:t>
            </a:r>
            <a:r>
              <a:rPr lang="en-US" altLang="zh-CN" sz="2200" dirty="0"/>
              <a:t>as</a:t>
            </a:r>
            <a:r>
              <a:rPr lang="zh-CN" altLang="en-US" sz="2200" dirty="0"/>
              <a:t> </a:t>
            </a:r>
            <a:r>
              <a:rPr lang="en-US" altLang="zh-CN" sz="2200" dirty="0"/>
              <a:t>well</a:t>
            </a:r>
            <a:r>
              <a:rPr lang="zh-CN" altLang="en-US" sz="2200" dirty="0"/>
              <a:t> </a:t>
            </a:r>
            <a:r>
              <a:rPr lang="en-US" altLang="zh-CN" sz="2200" dirty="0"/>
              <a:t>as</a:t>
            </a:r>
            <a:r>
              <a:rPr lang="zh-CN" altLang="en-US" sz="2200" dirty="0"/>
              <a:t> </a:t>
            </a:r>
            <a:r>
              <a:rPr lang="en-US" altLang="zh-CN" sz="2200" dirty="0"/>
              <a:t>related</a:t>
            </a:r>
            <a:r>
              <a:rPr lang="zh-CN" altLang="en-US" sz="2200" dirty="0"/>
              <a:t> </a:t>
            </a:r>
            <a:r>
              <a:rPr lang="en-US" altLang="zh-CN" sz="2200" dirty="0"/>
              <a:t>hardware</a:t>
            </a:r>
            <a:r>
              <a:rPr lang="zh-CN" altLang="en-US" sz="2200" dirty="0"/>
              <a:t> </a:t>
            </a:r>
            <a:r>
              <a:rPr lang="en-US" altLang="zh-CN" sz="2200" dirty="0"/>
              <a:t>R&amp;D</a:t>
            </a:r>
            <a:r>
              <a:rPr lang="zh-CN" altLang="en-US" sz="2200" dirty="0"/>
              <a:t> </a:t>
            </a:r>
            <a:r>
              <a:rPr lang="en-US" altLang="zh-CN" sz="2200" dirty="0"/>
              <a:t>are</a:t>
            </a:r>
            <a:r>
              <a:rPr lang="zh-CN" altLang="en-US" sz="2200" dirty="0"/>
              <a:t> </a:t>
            </a:r>
            <a:r>
              <a:rPr lang="en-US" altLang="zh-CN" sz="2200" dirty="0"/>
              <a:t>planned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altLang="zh-CN" sz="2200" dirty="0"/>
              <a:t>the</a:t>
            </a:r>
            <a:r>
              <a:rPr lang="zh-CN" altLang="en-US" sz="2200" dirty="0"/>
              <a:t> </a:t>
            </a:r>
            <a:r>
              <a:rPr lang="en-US" altLang="zh-CN" sz="2200" dirty="0"/>
              <a:t>CEPC</a:t>
            </a:r>
            <a:r>
              <a:rPr lang="zh-CN" altLang="en-US" sz="2200" dirty="0"/>
              <a:t> </a:t>
            </a:r>
            <a:r>
              <a:rPr lang="en-US" altLang="zh-CN" sz="2200" dirty="0"/>
              <a:t>EDR</a:t>
            </a:r>
            <a:r>
              <a:rPr lang="zh-CN" altLang="en-US" sz="2200" dirty="0"/>
              <a:t> </a:t>
            </a:r>
            <a:r>
              <a:rPr lang="en-US" altLang="zh-CN" sz="2200" dirty="0"/>
              <a:t>phase.</a:t>
            </a:r>
          </a:p>
          <a:p>
            <a:r>
              <a:rPr lang="en-US" altLang="zh-CN" sz="2200" dirty="0"/>
              <a:t>Physics</a:t>
            </a:r>
            <a:r>
              <a:rPr lang="zh-CN" altLang="en-US" sz="2200" dirty="0"/>
              <a:t> </a:t>
            </a:r>
            <a:r>
              <a:rPr lang="en-US" altLang="zh-CN" sz="2200" dirty="0"/>
              <a:t>motivations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altLang="zh-CN" sz="2200" dirty="0"/>
              <a:t>polarized</a:t>
            </a:r>
            <a:r>
              <a:rPr lang="zh-CN" altLang="en-US" sz="2200" dirty="0"/>
              <a:t> </a:t>
            </a:r>
            <a:r>
              <a:rPr lang="en-US" altLang="zh-CN" sz="2200" dirty="0"/>
              <a:t>beams</a:t>
            </a:r>
            <a:r>
              <a:rPr lang="zh-CN" altLang="en-US" sz="2200" dirty="0"/>
              <a:t> </a:t>
            </a:r>
            <a:r>
              <a:rPr lang="en-US" altLang="zh-CN" sz="2200" dirty="0"/>
              <a:t>are</a:t>
            </a:r>
            <a:r>
              <a:rPr lang="zh-CN" altLang="en-US" sz="2200" dirty="0"/>
              <a:t> </a:t>
            </a:r>
            <a:r>
              <a:rPr lang="en-US" altLang="zh-CN" sz="2200" dirty="0"/>
              <a:t>warmly</a:t>
            </a:r>
            <a:r>
              <a:rPr lang="zh-CN" altLang="en-US" sz="2200" dirty="0"/>
              <a:t> </a:t>
            </a:r>
            <a:r>
              <a:rPr lang="en-US" altLang="zh-CN" sz="2200" dirty="0"/>
              <a:t>welcome.</a:t>
            </a:r>
            <a:r>
              <a:rPr lang="zh-CN" altLang="en-US" sz="2200" dirty="0"/>
              <a:t>   </a:t>
            </a: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326324-18C4-46D9-26A4-A18802C5E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Summary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AB5892E-96D2-CC8C-D332-52C4CAFF3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3529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>
            <a:extLst>
              <a:ext uri="{FF2B5EF4-FFF2-40B4-BE49-F238E27FC236}">
                <a16:creationId xmlns:a16="http://schemas.microsoft.com/office/drawing/2014/main" id="{1B726ECF-98BF-4B7D-A221-1F62776F32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25266" y="2348880"/>
            <a:ext cx="10363200" cy="1470025"/>
          </a:xfrm>
        </p:spPr>
        <p:txBody>
          <a:bodyPr/>
          <a:lstStyle/>
          <a:p>
            <a:r>
              <a:rPr lang="en-US" altLang="zh-CN" sz="4800" dirty="0"/>
              <a:t>Thank you for your attention!</a:t>
            </a:r>
            <a:endParaRPr lang="zh-CN" altLang="en-US" sz="4800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AA62AC68-0E3E-4121-813D-592C476AE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9069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DD9FDE0-CA09-484A-8C4A-DCC5256ADA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044" y="4395332"/>
            <a:ext cx="3423214" cy="23500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CFD005-9E06-D94B-A491-A24869896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1300589" cy="725470"/>
          </a:xfrm>
        </p:spPr>
        <p:txBody>
          <a:bodyPr>
            <a:normAutofit/>
          </a:bodyPr>
          <a:lstStyle/>
          <a:p>
            <a:r>
              <a:rPr lang="en-US" dirty="0"/>
              <a:t>Spin resonance structure</a:t>
            </a:r>
            <a:r>
              <a:rPr lang="zh-CN" altLang="en-US" dirty="0"/>
              <a:t> </a:t>
            </a:r>
            <a:r>
              <a:rPr lang="en-US" altLang="zh-CN" dirty="0"/>
              <a:t>of</a:t>
            </a:r>
            <a:r>
              <a:rPr lang="zh-CN" altLang="en-US" dirty="0"/>
              <a:t> </a:t>
            </a:r>
            <a:r>
              <a:rPr lang="en-US" altLang="zh-CN" dirty="0"/>
              <a:t>a</a:t>
            </a:r>
            <a:r>
              <a:rPr lang="zh-CN" altLang="en-US" dirty="0"/>
              <a:t> </a:t>
            </a:r>
            <a:r>
              <a:rPr lang="en-US" altLang="zh-CN" dirty="0"/>
              <a:t>CEPC</a:t>
            </a:r>
            <a:r>
              <a:rPr lang="zh-CN" altLang="en-US" dirty="0"/>
              <a:t> </a:t>
            </a:r>
            <a:r>
              <a:rPr lang="en-US" altLang="zh-CN" dirty="0"/>
              <a:t>Booster</a:t>
            </a:r>
            <a:r>
              <a:rPr lang="zh-CN" altLang="en-US" dirty="0"/>
              <a:t> </a:t>
            </a:r>
            <a:r>
              <a:rPr lang="en-US" altLang="zh-CN" dirty="0"/>
              <a:t>lattice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3785E7-023A-FC47-BCCA-8CB174658D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73300C-797F-D148-A78D-320196FBAF04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F2FB77-59A6-4644-84E6-83569C8DD9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136" y="1644582"/>
            <a:ext cx="3188207" cy="21887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24087B6-43F0-E44F-AE03-DDBF1A5D899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2897" y="1651014"/>
            <a:ext cx="3188208" cy="218873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FF1E0D-BA96-944C-BAA6-9CD4202114E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964" y="4431439"/>
            <a:ext cx="3410337" cy="212577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5C959C85-F556-FD4A-9E29-D0C1DEB730D1}"/>
              </a:ext>
            </a:extLst>
          </p:cNvPr>
          <p:cNvSpPr/>
          <p:nvPr/>
        </p:nvSpPr>
        <p:spPr>
          <a:xfrm>
            <a:off x="5645337" y="3045046"/>
            <a:ext cx="117105" cy="45248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0C1B00-B7FA-DC44-95D3-B5E151A31610}"/>
              </a:ext>
            </a:extLst>
          </p:cNvPr>
          <p:cNvSpPr/>
          <p:nvPr/>
        </p:nvSpPr>
        <p:spPr>
          <a:xfrm>
            <a:off x="5522654" y="5903864"/>
            <a:ext cx="117105" cy="45248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BE4E0681-4A19-4541-81D5-B26DE8B32934}"/>
              </a:ext>
            </a:extLst>
          </p:cNvPr>
          <p:cNvSpPr/>
          <p:nvPr/>
        </p:nvSpPr>
        <p:spPr>
          <a:xfrm>
            <a:off x="4955129" y="957531"/>
            <a:ext cx="7203671" cy="280850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351445-2324-B142-9EAD-3FDF5EF6EDC4}"/>
                  </a:ext>
                </a:extLst>
              </p:cNvPr>
              <p:cNvSpPr txBox="1"/>
              <p:nvPr/>
            </p:nvSpPr>
            <p:spPr>
              <a:xfrm>
                <a:off x="5058914" y="1002267"/>
                <a:ext cx="6523486" cy="8504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solidFill>
                      <a:srgbClr val="FF0000"/>
                    </a:solidFill>
                  </a:rPr>
                  <a:t>Intrinsic resonances: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500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sz="1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endParaRPr lang="en-US" sz="1500" dirty="0"/>
              </a:p>
              <a:p>
                <a:r>
                  <a:rPr lang="en-US" sz="1500" dirty="0"/>
                  <a:t>Super strong resonances:</a:t>
                </a:r>
              </a:p>
              <a:p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5351445-2324-B142-9EAD-3FDF5EF6ED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8914" y="1002267"/>
                <a:ext cx="6523486" cy="850426"/>
              </a:xfrm>
              <a:prstGeom prst="rect">
                <a:avLst/>
              </a:prstGeom>
              <a:blipFill>
                <a:blip r:embed="rId6"/>
                <a:stretch>
                  <a:fillRect l="-194" t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F097CE3-C463-E247-8B88-0450F7D4DE1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061" y="1317039"/>
            <a:ext cx="3717985" cy="298434"/>
          </a:xfrm>
          <a:prstGeom prst="rect">
            <a:avLst/>
          </a:prstGeom>
        </p:spPr>
      </p:pic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AD14465E-2CFB-E545-8FC4-DDD8874ADABC}"/>
              </a:ext>
            </a:extLst>
          </p:cNvPr>
          <p:cNvSpPr/>
          <p:nvPr/>
        </p:nvSpPr>
        <p:spPr>
          <a:xfrm>
            <a:off x="4953825" y="3802693"/>
            <a:ext cx="7203671" cy="2808503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511A35F-BD54-A948-8829-6438A78F783C}"/>
                  </a:ext>
                </a:extLst>
              </p:cNvPr>
              <p:cNvSpPr txBox="1"/>
              <p:nvPr/>
            </p:nvSpPr>
            <p:spPr>
              <a:xfrm>
                <a:off x="5092114" y="3847429"/>
                <a:ext cx="6523486" cy="7864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solidFill>
                      <a:srgbClr val="FF0000"/>
                    </a:solidFill>
                  </a:rPr>
                  <a:t>Imperfection resonances</a:t>
                </a:r>
                <a:r>
                  <a:rPr lang="en-US" sz="1400" dirty="0"/>
                  <a:t>: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endParaRPr lang="en-US" sz="1400" dirty="0"/>
              </a:p>
              <a:p>
                <a:r>
                  <a:rPr lang="en-US" sz="1400" dirty="0"/>
                  <a:t>Super strong resonances:</a:t>
                </a:r>
              </a:p>
              <a:p>
                <a:r>
                  <a:rPr lang="en-US" sz="1600" dirty="0"/>
                  <a:t> 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7511A35F-BD54-A948-8829-6438A78F78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2114" y="3847429"/>
                <a:ext cx="6523486" cy="786434"/>
              </a:xfrm>
              <a:prstGeom prst="rect">
                <a:avLst/>
              </a:prstGeom>
              <a:blipFill>
                <a:blip r:embed="rId8"/>
                <a:stretch>
                  <a:fillRect l="-194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F3C2740-9FEF-684F-B955-41516284872F}"/>
                  </a:ext>
                </a:extLst>
              </p:cNvPr>
              <p:cNvSpPr txBox="1"/>
              <p:nvPr/>
            </p:nvSpPr>
            <p:spPr>
              <a:xfrm>
                <a:off x="188203" y="956749"/>
                <a:ext cx="4552210" cy="39864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Strength of intrinsic &amp; imperfection resonances can be approximated by[1]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𝜖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𝐹𝑂𝐷𝑂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𝑀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Enhancement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occurs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near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HK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HK" i="1">
                            <a:latin typeface="Cambria Math" panose="02040503050406030204" pitchFamily="18" charset="0"/>
                          </a:rPr>
                          <m:t>𝑚𝑃𝑀</m:t>
                        </m:r>
                        <m:r>
                          <a:rPr lang="en-HK" i="1">
                            <a:latin typeface="Cambria Math" panose="02040503050406030204" pitchFamily="18" charset="0"/>
                          </a:rPr>
                          <m:t>±</m:t>
                        </m:r>
                        <m:sSub>
                          <m:sSubPr>
                            <m:ctrlPr>
                              <a:rPr lang="en-HK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HK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HK" i="1"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HK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HK" i="1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HK" i="1">
                                <a:latin typeface="Cambria Math" panose="02040503050406030204" pitchFamily="18" charset="0"/>
                              </a:rPr>
                              <m:t>𝑎𝑟𝑐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dirty="0"/>
                  <a:t>,</a:t>
                </a:r>
                <a:r>
                  <a:rPr lang="zh-CN" altLang="en-US" dirty="0"/>
                  <a:t> </a:t>
                </a:r>
                <a:r>
                  <a:rPr lang="el-GR" altLang="zh-CN" dirty="0"/>
                  <a:t>ν</a:t>
                </a:r>
                <a:r>
                  <a:rPr lang="en-US" altLang="zh-CN" baseline="-25000" dirty="0"/>
                  <a:t>B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 the total </a:t>
                </a:r>
                <a:r>
                  <a:rPr lang="el-GR" altLang="zh-CN" dirty="0"/>
                  <a:t>ν</a:t>
                </a:r>
                <a:r>
                  <a:rPr lang="en-US" altLang="zh-CN" baseline="-25000" dirty="0"/>
                  <a:t>y</a:t>
                </a:r>
                <a:r>
                  <a:rPr lang="en-US" altLang="zh-CN" dirty="0"/>
                  <a:t> in all standard arc cells [2]</a:t>
                </a:r>
                <a:endParaRPr lang="en-HK" altLang="zh-CN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HK" altLang="zh-CN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HK" altLang="zh-CN" dirty="0"/>
                  <a:t>Resonances at K&lt;&lt;</a:t>
                </a:r>
                <a:r>
                  <a:rPr lang="el-GR" altLang="zh-CN" dirty="0"/>
                  <a:t> ν</a:t>
                </a:r>
                <a:r>
                  <a:rPr lang="en-US" altLang="zh-CN" baseline="-25000" dirty="0"/>
                  <a:t>B</a:t>
                </a:r>
                <a:r>
                  <a:rPr lang="en-HK" altLang="zh-CN" dirty="0"/>
                  <a:t> tend to be weak due to cancellation [2]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8F3C2740-9FEF-684F-B955-4151628487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203" y="956749"/>
                <a:ext cx="4552210" cy="3986476"/>
              </a:xfrm>
              <a:prstGeom prst="rect">
                <a:avLst/>
              </a:prstGeom>
              <a:blipFill>
                <a:blip r:embed="rId9"/>
                <a:stretch>
                  <a:fillRect l="-557" t="-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35552464-7665-B946-ACC8-9E115916937F}"/>
              </a:ext>
            </a:extLst>
          </p:cNvPr>
          <p:cNvSpPr txBox="1"/>
          <p:nvPr/>
        </p:nvSpPr>
        <p:spPr>
          <a:xfrm>
            <a:off x="514132" y="2472830"/>
            <a:ext cx="1825096" cy="30777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due to P superperiods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8EF05E-257B-AF40-8631-459792AA20DF}"/>
              </a:ext>
            </a:extLst>
          </p:cNvPr>
          <p:cNvSpPr txBox="1"/>
          <p:nvPr/>
        </p:nvSpPr>
        <p:spPr>
          <a:xfrm>
            <a:off x="2563956" y="2257708"/>
            <a:ext cx="2119573" cy="52322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due to M identical FODOs in each arc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89A9B10-9752-114C-8BB8-3464A490AD7C}"/>
              </a:ext>
            </a:extLst>
          </p:cNvPr>
          <p:cNvCxnSpPr>
            <a:cxnSpLocks/>
          </p:cNvCxnSpPr>
          <p:nvPr/>
        </p:nvCxnSpPr>
        <p:spPr>
          <a:xfrm flipH="1">
            <a:off x="1919536" y="1913589"/>
            <a:ext cx="932447" cy="5232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3D9EEF2-6131-0F44-9ED8-CDC069EE919A}"/>
              </a:ext>
            </a:extLst>
          </p:cNvPr>
          <p:cNvCxnSpPr>
            <a:cxnSpLocks/>
          </p:cNvCxnSpPr>
          <p:nvPr/>
        </p:nvCxnSpPr>
        <p:spPr>
          <a:xfrm>
            <a:off x="3066699" y="1919714"/>
            <a:ext cx="437013" cy="4291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84AEA0B7-338D-4E4A-AAB0-E856F3AB3AB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432" y="4620644"/>
            <a:ext cx="2736304" cy="170332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252F4219-1974-4045-BCA6-463073167EB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3061" y="4091460"/>
            <a:ext cx="3340100" cy="317500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149195AA-DC76-2B42-83FE-319297C15669}"/>
              </a:ext>
            </a:extLst>
          </p:cNvPr>
          <p:cNvSpPr txBox="1"/>
          <p:nvPr/>
        </p:nvSpPr>
        <p:spPr>
          <a:xfrm>
            <a:off x="-56347" y="6279703"/>
            <a:ext cx="5246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[1] S. Y. Lee, Spin dynamics and snakes in synchrotrons (World Scientific, 1997).</a:t>
            </a:r>
          </a:p>
          <a:p>
            <a:r>
              <a:rPr lang="en-US" altLang="zh-CN" sz="1200" dirty="0">
                <a:solidFill>
                  <a:srgbClr val="00B050"/>
                </a:solidFill>
              </a:rPr>
              <a:t>[2]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T. Chen, Z. </a:t>
            </a:r>
            <a:r>
              <a:rPr lang="en-US" altLang="zh-CN" sz="1200" dirty="0" err="1">
                <a:solidFill>
                  <a:srgbClr val="00B050"/>
                </a:solidFill>
              </a:rPr>
              <a:t>Duan</a:t>
            </a:r>
            <a:r>
              <a:rPr lang="en-US" altLang="zh-CN" sz="1200" dirty="0">
                <a:solidFill>
                  <a:srgbClr val="00B050"/>
                </a:solidFill>
              </a:rPr>
              <a:t>, D. H. Ji, D. Wang, Phys. Rev. Accel. Beams, 26, 051003 (2023).</a:t>
            </a:r>
            <a:endParaRPr lang="en-US" sz="1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39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6716E58-5141-9E6C-B120-F9E7BA95A9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0931" y="1246642"/>
            <a:ext cx="6350496" cy="2144488"/>
          </a:xfrm>
        </p:spPr>
        <p:txBody>
          <a:bodyPr>
            <a:normAutofit fontScale="85000" lnSpcReduction="10000"/>
          </a:bodyPr>
          <a:lstStyle/>
          <a:p>
            <a:r>
              <a:rPr lang="en-US" altLang="zh-CN" sz="2400" dirty="0"/>
              <a:t>It’s</a:t>
            </a:r>
            <a:r>
              <a:rPr lang="zh-CN" altLang="en-US" sz="2400" dirty="0"/>
              <a:t> </a:t>
            </a:r>
            <a:r>
              <a:rPr lang="en-US" altLang="zh-CN" sz="2400" dirty="0"/>
              <a:t>possible</a:t>
            </a:r>
            <a:r>
              <a:rPr lang="zh-CN" altLang="en-US" sz="2400" dirty="0"/>
              <a:t> </a:t>
            </a:r>
            <a:r>
              <a:rPr lang="en-US" altLang="zh-CN" sz="2400" dirty="0"/>
              <a:t>to</a:t>
            </a:r>
            <a:r>
              <a:rPr lang="zh-CN" altLang="en-US" sz="2400" dirty="0"/>
              <a:t> </a:t>
            </a:r>
            <a:r>
              <a:rPr lang="en-US" altLang="zh-CN" sz="2400" dirty="0"/>
              <a:t>inject</a:t>
            </a:r>
            <a:r>
              <a:rPr lang="zh-CN" altLang="en-US" sz="2400" dirty="0"/>
              <a:t> </a:t>
            </a:r>
            <a:r>
              <a:rPr lang="en-US" altLang="zh-CN" sz="2400" dirty="0"/>
              <a:t>&gt;</a:t>
            </a:r>
            <a:r>
              <a:rPr lang="zh-CN" altLang="en-US" sz="2400" dirty="0"/>
              <a:t> </a:t>
            </a:r>
            <a:r>
              <a:rPr lang="en-US" altLang="zh-CN" sz="2400" dirty="0"/>
              <a:t>20%</a:t>
            </a:r>
            <a:r>
              <a:rPr lang="zh-CN" altLang="en-US" sz="2400" dirty="0"/>
              <a:t> </a:t>
            </a:r>
            <a:r>
              <a:rPr lang="en-US" altLang="zh-CN" sz="2400" dirty="0"/>
              <a:t>polarized</a:t>
            </a:r>
            <a:r>
              <a:rPr lang="zh-CN" altLang="en-US" sz="2400" dirty="0"/>
              <a:t> </a:t>
            </a:r>
            <a:r>
              <a:rPr lang="en-US" altLang="zh-CN" sz="2400" dirty="0"/>
              <a:t>beams</a:t>
            </a:r>
            <a:r>
              <a:rPr lang="zh-CN" altLang="en-US" sz="2400" dirty="0"/>
              <a:t>  </a:t>
            </a:r>
            <a:r>
              <a:rPr lang="en-US" altLang="zh-CN" sz="2400" dirty="0"/>
              <a:t>to</a:t>
            </a:r>
            <a:r>
              <a:rPr lang="zh-CN" altLang="en-US" sz="2400" dirty="0"/>
              <a:t> </a:t>
            </a:r>
            <a:r>
              <a:rPr lang="en-US" altLang="zh-CN" sz="2400" dirty="0"/>
              <a:t>enable</a:t>
            </a:r>
            <a:r>
              <a:rPr lang="zh-CN" altLang="en-US" sz="2400" dirty="0"/>
              <a:t> </a:t>
            </a:r>
            <a:r>
              <a:rPr lang="en-US" altLang="zh-CN" sz="2400" dirty="0"/>
              <a:t>RD</a:t>
            </a:r>
            <a:r>
              <a:rPr lang="zh-CN" altLang="en-US" sz="2400" dirty="0"/>
              <a:t> </a:t>
            </a:r>
            <a:r>
              <a:rPr lang="en-US" altLang="zh-CN" sz="2400" dirty="0"/>
              <a:t>measurements</a:t>
            </a:r>
            <a:r>
              <a:rPr lang="zh-CN" altLang="en-US" sz="2400" dirty="0"/>
              <a:t> </a:t>
            </a:r>
            <a:r>
              <a:rPr lang="en-US" altLang="zh-CN" sz="2400" dirty="0"/>
              <a:t>at</a:t>
            </a:r>
            <a:r>
              <a:rPr lang="zh-CN" altLang="en-US" sz="2400" dirty="0"/>
              <a:t> </a:t>
            </a:r>
            <a:r>
              <a:rPr lang="en-US" altLang="zh-CN" sz="2400" dirty="0"/>
              <a:t>Z-pole</a:t>
            </a:r>
          </a:p>
          <a:p>
            <a:pPr lvl="1"/>
            <a:r>
              <a:rPr lang="en-US" altLang="zh-CN" sz="2200" b="1" dirty="0">
                <a:solidFill>
                  <a:srgbClr val="0000FF"/>
                </a:solidFill>
              </a:rPr>
              <a:t>No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dead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time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for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physics,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a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few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pilot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bunches</a:t>
            </a:r>
          </a:p>
          <a:p>
            <a:pPr lvl="1"/>
            <a:r>
              <a:rPr lang="en-US" altLang="zh-CN" sz="2200" dirty="0"/>
              <a:t>Polarized</a:t>
            </a:r>
            <a:r>
              <a:rPr lang="zh-CN" altLang="en-US" sz="2200" dirty="0"/>
              <a:t> </a:t>
            </a:r>
            <a:r>
              <a:rPr lang="en-US" altLang="zh-CN" sz="2200" dirty="0"/>
              <a:t>e+</a:t>
            </a:r>
            <a:r>
              <a:rPr lang="zh-CN" altLang="en-US" sz="2200" dirty="0"/>
              <a:t> </a:t>
            </a:r>
            <a:r>
              <a:rPr lang="en-US" altLang="zh-CN" sz="2200" dirty="0"/>
              <a:t>source</a:t>
            </a:r>
            <a:r>
              <a:rPr lang="zh-CN" altLang="en-US" sz="2200" dirty="0"/>
              <a:t> </a:t>
            </a:r>
            <a:r>
              <a:rPr lang="en-US" altLang="zh-CN" sz="2200" dirty="0"/>
              <a:t>?</a:t>
            </a:r>
            <a:r>
              <a:rPr lang="zh-CN" altLang="en-US" sz="2200" dirty="0"/>
              <a:t>   </a:t>
            </a:r>
            <a:r>
              <a:rPr lang="en-US" altLang="zh-CN" sz="2200" dirty="0">
                <a:solidFill>
                  <a:srgbClr val="00A249"/>
                </a:solidFill>
              </a:rPr>
              <a:t>Dual-purpose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damping/polarizing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ring</a:t>
            </a:r>
            <a:r>
              <a:rPr lang="zh-CN" altLang="en-US" sz="2200" dirty="0">
                <a:solidFill>
                  <a:srgbClr val="00A249"/>
                </a:solidFill>
              </a:rPr>
              <a:t> </a:t>
            </a:r>
            <a:r>
              <a:rPr lang="en-US" altLang="zh-CN" sz="2200" dirty="0">
                <a:solidFill>
                  <a:srgbClr val="00A249"/>
                </a:solidFill>
              </a:rPr>
              <a:t>(</a:t>
            </a:r>
            <a:r>
              <a:rPr lang="en-US" altLang="zh-CN" sz="2200" dirty="0">
                <a:solidFill>
                  <a:srgbClr val="FF0000"/>
                </a:solidFill>
              </a:rPr>
              <a:t>could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accommodate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both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e+/e-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beams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to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gain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sufficient</a:t>
            </a:r>
            <a:r>
              <a:rPr lang="zh-CN" altLang="en-US" sz="2200" dirty="0">
                <a:solidFill>
                  <a:srgbClr val="FF0000"/>
                </a:solidFill>
              </a:rPr>
              <a:t> </a:t>
            </a:r>
            <a:r>
              <a:rPr lang="en-US" altLang="zh-CN" sz="2200" dirty="0">
                <a:solidFill>
                  <a:srgbClr val="FF0000"/>
                </a:solidFill>
              </a:rPr>
              <a:t>polarization</a:t>
            </a:r>
            <a:r>
              <a:rPr lang="en-US" altLang="zh-CN" sz="2200" dirty="0">
                <a:solidFill>
                  <a:srgbClr val="00A249"/>
                </a:solidFill>
              </a:rPr>
              <a:t>)</a:t>
            </a:r>
          </a:p>
          <a:p>
            <a:pPr lvl="1"/>
            <a:endParaRPr lang="en-US" altLang="zh-CN" sz="22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719C143-0545-3F04-D7EB-4A08871FC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Resonant</a:t>
            </a:r>
            <a:r>
              <a:rPr lang="zh-CN" altLang="en-US" dirty="0"/>
              <a:t> </a:t>
            </a:r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Z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0DCC4B-F356-8FC6-CB08-96502A4D6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19</a:t>
            </a:fld>
            <a:endParaRPr lang="zh-CN" alt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E97E22-37F3-0AE7-F263-590861D1AA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863" y="3586860"/>
            <a:ext cx="3813827" cy="17821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FA3E59A2-FA01-A61C-3AF3-5ECB62F044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427" y="1065544"/>
            <a:ext cx="5270118" cy="248431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4CCAF8-F8EA-AADB-E886-71DD510318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376" y="3391130"/>
            <a:ext cx="5196932" cy="3212898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B7E897C2-E249-FB23-7CA3-7295DABF14D2}"/>
              </a:ext>
            </a:extLst>
          </p:cNvPr>
          <p:cNvSpPr/>
          <p:nvPr/>
        </p:nvSpPr>
        <p:spPr>
          <a:xfrm>
            <a:off x="1418077" y="4749563"/>
            <a:ext cx="1512168" cy="576064"/>
          </a:xfrm>
          <a:prstGeom prst="roundRect">
            <a:avLst/>
          </a:prstGeom>
          <a:noFill/>
          <a:ln>
            <a:solidFill>
              <a:srgbClr val="00A24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C3C677-05F9-0CD4-6DD4-FB072682DEE2}"/>
              </a:ext>
            </a:extLst>
          </p:cNvPr>
          <p:cNvSpPr txBox="1"/>
          <p:nvPr/>
        </p:nvSpPr>
        <p:spPr>
          <a:xfrm>
            <a:off x="6714179" y="5501584"/>
            <a:ext cx="4494389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One typical design:   </a:t>
            </a:r>
          </a:p>
          <a:p>
            <a:r>
              <a:rPr lang="en-US" dirty="0"/>
              <a:t>beam energy ~ 2 GeV, circumference ~ 150 m</a:t>
            </a:r>
          </a:p>
          <a:p>
            <a:r>
              <a:rPr lang="en-US" dirty="0"/>
              <a:t>polarization build-up time ~ 14.5 min</a:t>
            </a:r>
          </a:p>
          <a:p>
            <a:r>
              <a:rPr lang="en-US" dirty="0"/>
              <a:t>Extracted beam polarization @ 10min ~ 44%</a:t>
            </a:r>
          </a:p>
        </p:txBody>
      </p:sp>
    </p:spTree>
    <p:extLst>
      <p:ext uri="{BB962C8B-B14F-4D97-AF65-F5344CB8AC3E}">
        <p14:creationId xmlns:p14="http://schemas.microsoft.com/office/powerpoint/2010/main" val="426004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82746-348B-934F-BD14-E6D9FAEDC5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0"/>
            <a:ext cx="10972799" cy="1169248"/>
          </a:xfrm>
        </p:spPr>
        <p:txBody>
          <a:bodyPr>
            <a:normAutofit fontScale="90000"/>
          </a:bodyPr>
          <a:lstStyle/>
          <a:p>
            <a:r>
              <a:rPr lang="en-US" altLang="zh-CN" sz="3840" dirty="0"/>
              <a:t>Motivation</a:t>
            </a:r>
            <a:r>
              <a:rPr lang="zh-CN" altLang="en-US" sz="3840" dirty="0"/>
              <a:t> </a:t>
            </a:r>
            <a:r>
              <a:rPr lang="en-US" altLang="zh-CN" sz="3840" dirty="0"/>
              <a:t>of</a:t>
            </a:r>
            <a:r>
              <a:rPr lang="zh-CN" altLang="en-US" sz="3840" dirty="0"/>
              <a:t> </a:t>
            </a:r>
            <a:r>
              <a:rPr lang="en-US" altLang="zh-CN" sz="3840" dirty="0"/>
              <a:t>CEPC</a:t>
            </a:r>
            <a:r>
              <a:rPr lang="zh-CN" altLang="en-US" sz="3840" dirty="0"/>
              <a:t> </a:t>
            </a:r>
            <a:r>
              <a:rPr lang="en-US" altLang="zh-CN" sz="3840" dirty="0"/>
              <a:t>polarized</a:t>
            </a:r>
            <a:r>
              <a:rPr lang="zh-CN" altLang="en-US" sz="3840" dirty="0"/>
              <a:t> </a:t>
            </a:r>
            <a:r>
              <a:rPr lang="en-US" altLang="zh-CN" sz="3840" dirty="0"/>
              <a:t>beam</a:t>
            </a:r>
            <a:r>
              <a:rPr lang="zh-CN" altLang="en-US" sz="3840" dirty="0"/>
              <a:t> </a:t>
            </a:r>
            <a:r>
              <a:rPr lang="en-US" altLang="zh-CN" sz="3840" dirty="0"/>
              <a:t>program</a:t>
            </a:r>
            <a:endParaRPr lang="en-US" sz="3840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C5CC984-BB76-444F-8F86-CA7C3D9A12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082" y="1266630"/>
            <a:ext cx="5665431" cy="186405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zh-CN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Vertical polarization</a:t>
            </a:r>
            <a:r>
              <a:rPr lang="zh-CN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zh-CN" altLang="en-US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resonant depolarization</a:t>
            </a:r>
          </a:p>
          <a:p>
            <a:pPr>
              <a:lnSpc>
                <a:spcPct val="150000"/>
              </a:lnSpc>
            </a:pPr>
            <a:r>
              <a:rPr lang="en-US" altLang="zh-CN" sz="2300" dirty="0"/>
              <a:t>Essential for precision measurements of Z and W masses </a:t>
            </a:r>
          </a:p>
          <a:p>
            <a:pPr>
              <a:lnSpc>
                <a:spcPct val="150000"/>
              </a:lnSpc>
            </a:pPr>
            <a:r>
              <a:rPr lang="en-US" altLang="zh-CN" sz="2300" dirty="0"/>
              <a:t>&gt; 5% ~ 10% polarization</a:t>
            </a:r>
          </a:p>
          <a:p>
            <a:pPr>
              <a:lnSpc>
                <a:spcPct val="150000"/>
              </a:lnSpc>
            </a:pPr>
            <a:endParaRPr lang="en-US" altLang="zh-CN" sz="2400" dirty="0">
              <a:solidFill>
                <a:srgbClr val="0432FF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26B659F-3130-BB44-8C30-D55ED5F1C71E}"/>
              </a:ext>
            </a:extLst>
          </p:cNvPr>
          <p:cNvSpPr txBox="1">
            <a:spLocks/>
          </p:cNvSpPr>
          <p:nvPr/>
        </p:nvSpPr>
        <p:spPr>
          <a:xfrm>
            <a:off x="6161552" y="1259484"/>
            <a:ext cx="5920001" cy="2008152"/>
          </a:xfrm>
          <a:prstGeom prst="rect">
            <a:avLst/>
          </a:prstGeom>
        </p:spPr>
        <p:txBody>
          <a:bodyPr vert="horz" lIns="109728" tIns="54864" rIns="109728" bIns="54864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Aft>
                <a:spcPts val="800"/>
              </a:spcAft>
              <a:buNone/>
            </a:pPr>
            <a:r>
              <a:rPr lang="en-US" altLang="zh-CN" sz="2000" b="1" u="sng" dirty="0"/>
              <a:t>Longitudinal</a:t>
            </a:r>
            <a:r>
              <a:rPr lang="zh-CN" altLang="en-US" sz="2000" b="1" u="sng" dirty="0"/>
              <a:t> </a:t>
            </a:r>
            <a:r>
              <a:rPr lang="en-US" altLang="zh-CN" sz="2000" b="1" u="sng" dirty="0"/>
              <a:t>polarization for colliding beams</a:t>
            </a:r>
            <a:r>
              <a:rPr lang="zh-CN" altLang="en-US" sz="2000" b="1" u="sng" dirty="0"/>
              <a:t> </a:t>
            </a:r>
            <a:endParaRPr lang="en-US" altLang="zh-CN" sz="2000" b="1" u="sng" dirty="0"/>
          </a:p>
          <a:p>
            <a:pPr marL="342900" indent="-3429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Measurements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of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A</a:t>
            </a:r>
            <a:r>
              <a:rPr lang="en-US" altLang="zh-CN" sz="1800" baseline="-250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FB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and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A</a:t>
            </a:r>
            <a:r>
              <a:rPr lang="en-US" altLang="zh-CN" sz="1800" baseline="-250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LR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@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Z-pole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in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the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same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experiment</a:t>
            </a:r>
          </a:p>
          <a:p>
            <a:pPr marL="342900" indent="-3429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Other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benefits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at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W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&amp;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Higgs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energies,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e.g.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CP</a:t>
            </a:r>
            <a:r>
              <a:rPr lang="zh-CN" altLang="en-US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 </a:t>
            </a: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studies</a:t>
            </a:r>
          </a:p>
          <a:p>
            <a:pPr marL="342900" indent="-342900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</a:pPr>
            <a:r>
              <a:rPr lang="en-US" altLang="zh-CN" sz="1800" dirty="0">
                <a:latin typeface="Arial" panose="020B0604020202020204" pitchFamily="34" charset="0"/>
                <a:ea typeface="微软雅黑" pitchFamily="34" charset="-122"/>
                <a:cs typeface="+mn-cs"/>
              </a:rPr>
              <a:t>&gt; 50% polarization with a high luminosity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55FA2F7-9532-1C43-A92B-57D47E943DBC}"/>
              </a:ext>
            </a:extLst>
          </p:cNvPr>
          <p:cNvCxnSpPr>
            <a:cxnSpLocks/>
          </p:cNvCxnSpPr>
          <p:nvPr/>
        </p:nvCxnSpPr>
        <p:spPr>
          <a:xfrm>
            <a:off x="5839857" y="974357"/>
            <a:ext cx="0" cy="492955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586159DE-385D-6744-8BC0-F108815715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976" y="3540711"/>
            <a:ext cx="1718197" cy="206720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EDD847B-4943-FA44-9D4A-F2BA760994A7}"/>
              </a:ext>
            </a:extLst>
          </p:cNvPr>
          <p:cNvSpPr txBox="1"/>
          <p:nvPr/>
        </p:nvSpPr>
        <p:spPr>
          <a:xfrm>
            <a:off x="0" y="6293431"/>
            <a:ext cx="10972798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b="1" dirty="0">
                <a:solidFill>
                  <a:srgbClr val="0000FF"/>
                </a:solidFill>
              </a:rPr>
              <a:t>Summarized</a:t>
            </a:r>
            <a:r>
              <a:rPr lang="zh-CN" altLang="en-US" sz="2000" b="1" dirty="0">
                <a:solidFill>
                  <a:srgbClr val="0000FF"/>
                </a:solidFill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</a:rPr>
              <a:t>as</a:t>
            </a:r>
            <a:r>
              <a:rPr lang="zh-CN" altLang="en-US" sz="2000" b="1" dirty="0">
                <a:solidFill>
                  <a:srgbClr val="0000FF"/>
                </a:solidFill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</a:rPr>
              <a:t>a</a:t>
            </a:r>
            <a:r>
              <a:rPr lang="zh-CN" altLang="en-US" sz="2000" b="1" dirty="0">
                <a:solidFill>
                  <a:srgbClr val="0000FF"/>
                </a:solidFill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</a:rPr>
              <a:t>chapter</a:t>
            </a:r>
            <a:r>
              <a:rPr lang="zh-CN" altLang="en-US" sz="2000" b="1" dirty="0">
                <a:solidFill>
                  <a:srgbClr val="0000FF"/>
                </a:solidFill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</a:rPr>
              <a:t>in</a:t>
            </a:r>
            <a:r>
              <a:rPr lang="zh-CN" altLang="en-US" sz="2000" b="1" dirty="0">
                <a:solidFill>
                  <a:srgbClr val="0000FF"/>
                </a:solidFill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</a:rPr>
              <a:t>the</a:t>
            </a:r>
            <a:r>
              <a:rPr lang="zh-CN" altLang="en-US" sz="2000" b="1" dirty="0">
                <a:solidFill>
                  <a:srgbClr val="0000FF"/>
                </a:solidFill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</a:rPr>
              <a:t>Appendix</a:t>
            </a:r>
            <a:r>
              <a:rPr lang="zh-CN" altLang="en-US" sz="2000" b="1" dirty="0">
                <a:solidFill>
                  <a:srgbClr val="0000FF"/>
                </a:solidFill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</a:rPr>
              <a:t>of</a:t>
            </a:r>
            <a:r>
              <a:rPr lang="zh-CN" altLang="en-US" sz="2000" b="1" dirty="0">
                <a:solidFill>
                  <a:srgbClr val="0000FF"/>
                </a:solidFill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  <a:hlinkClick r:id="rId3"/>
              </a:rPr>
              <a:t>CEPC</a:t>
            </a:r>
            <a:r>
              <a:rPr lang="zh-CN" altLang="en-US" sz="2000" b="1" dirty="0">
                <a:solidFill>
                  <a:srgbClr val="0000FF"/>
                </a:solidFill>
                <a:hlinkClick r:id="rId3"/>
              </a:rPr>
              <a:t> </a:t>
            </a:r>
            <a:r>
              <a:rPr lang="en-US" altLang="zh-CN" sz="2000" b="1" dirty="0">
                <a:solidFill>
                  <a:srgbClr val="0000FF"/>
                </a:solidFill>
                <a:hlinkClick r:id="rId3"/>
              </a:rPr>
              <a:t>TDR</a:t>
            </a:r>
            <a:r>
              <a:rPr lang="en-US" altLang="zh-CN" sz="2000" b="1" dirty="0">
                <a:solidFill>
                  <a:srgbClr val="0000FF"/>
                </a:solidFill>
              </a:rPr>
              <a:t>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6FD17F-45CF-0347-BFD8-9125B00D3352}"/>
              </a:ext>
            </a:extLst>
          </p:cNvPr>
          <p:cNvSpPr txBox="1"/>
          <p:nvPr/>
        </p:nvSpPr>
        <p:spPr>
          <a:xfrm>
            <a:off x="2511816" y="5575610"/>
            <a:ext cx="32963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L. </a:t>
            </a:r>
            <a:r>
              <a:rPr lang="en-US" sz="1200" dirty="0" err="1">
                <a:solidFill>
                  <a:srgbClr val="00B050"/>
                </a:solidFill>
              </a:rPr>
              <a:t>Arnaudon</a:t>
            </a:r>
            <a:r>
              <a:rPr lang="en-US" sz="1200" dirty="0">
                <a:solidFill>
                  <a:srgbClr val="00B050"/>
                </a:solidFill>
              </a:rPr>
              <a:t>, et al., Z. Phys. C 66, 45-62 (1995). </a:t>
            </a:r>
          </a:p>
        </p:txBody>
      </p:sp>
      <p:sp>
        <p:nvSpPr>
          <p:cNvPr id="14" name="Slide Number Placeholder 3">
            <a:extLst>
              <a:ext uri="{FF2B5EF4-FFF2-40B4-BE49-F238E27FC236}">
                <a16:creationId xmlns:a16="http://schemas.microsoft.com/office/drawing/2014/main" id="{CB2A642B-2013-7241-B40D-B99BD4E1F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10703" y="6578914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图片 4" descr="spinPrecession.gif">
            <a:extLst>
              <a:ext uri="{FF2B5EF4-FFF2-40B4-BE49-F238E27FC236}">
                <a16:creationId xmlns:a16="http://schemas.microsoft.com/office/drawing/2014/main" id="{B259BC9B-08CE-82B3-1A2B-3FF4561718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12" y="3774477"/>
            <a:ext cx="3030017" cy="1414008"/>
          </a:xfrm>
          <a:prstGeom prst="rect">
            <a:avLst/>
          </a:prstGeom>
        </p:spPr>
      </p:pic>
      <p:sp>
        <p:nvSpPr>
          <p:cNvPr id="10" name="Rounded Rectangle 4">
            <a:extLst>
              <a:ext uri="{FF2B5EF4-FFF2-40B4-BE49-F238E27FC236}">
                <a16:creationId xmlns:a16="http://schemas.microsoft.com/office/drawing/2014/main" id="{200E0BD3-C977-7CCE-1CF6-A59556FC2002}"/>
              </a:ext>
            </a:extLst>
          </p:cNvPr>
          <p:cNvSpPr/>
          <p:nvPr/>
        </p:nvSpPr>
        <p:spPr>
          <a:xfrm>
            <a:off x="1415480" y="4891614"/>
            <a:ext cx="469525" cy="121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5">
            <a:extLst>
              <a:ext uri="{FF2B5EF4-FFF2-40B4-BE49-F238E27FC236}">
                <a16:creationId xmlns:a16="http://schemas.microsoft.com/office/drawing/2014/main" id="{CEBD5FB1-8CB6-CC53-4599-EE2EB14149C7}"/>
              </a:ext>
            </a:extLst>
          </p:cNvPr>
          <p:cNvSpPr txBox="1"/>
          <p:nvPr/>
        </p:nvSpPr>
        <p:spPr>
          <a:xfrm>
            <a:off x="1099329" y="4969304"/>
            <a:ext cx="1487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432FF"/>
                </a:solidFill>
              </a:rPr>
              <a:t>polarimeter</a:t>
            </a:r>
          </a:p>
        </p:txBody>
      </p:sp>
      <p:sp>
        <p:nvSpPr>
          <p:cNvPr id="21" name="Rounded Rectangle 6">
            <a:extLst>
              <a:ext uri="{FF2B5EF4-FFF2-40B4-BE49-F238E27FC236}">
                <a16:creationId xmlns:a16="http://schemas.microsoft.com/office/drawing/2014/main" id="{3A68EB9B-240C-F7AD-2F15-06F9CB655A64}"/>
              </a:ext>
            </a:extLst>
          </p:cNvPr>
          <p:cNvSpPr/>
          <p:nvPr/>
        </p:nvSpPr>
        <p:spPr>
          <a:xfrm>
            <a:off x="2639616" y="4509120"/>
            <a:ext cx="127800" cy="27623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7">
            <a:extLst>
              <a:ext uri="{FF2B5EF4-FFF2-40B4-BE49-F238E27FC236}">
                <a16:creationId xmlns:a16="http://schemas.microsoft.com/office/drawing/2014/main" id="{B37AA913-5B51-8CFC-D678-BD9F725F4BEB}"/>
              </a:ext>
            </a:extLst>
          </p:cNvPr>
          <p:cNvSpPr txBox="1"/>
          <p:nvPr/>
        </p:nvSpPr>
        <p:spPr>
          <a:xfrm>
            <a:off x="2389125" y="4883834"/>
            <a:ext cx="1487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dirty="0">
                <a:solidFill>
                  <a:srgbClr val="FF0000"/>
                </a:solidFill>
              </a:rPr>
              <a:t>depolarizer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3" name="椭圆 15">
            <a:extLst>
              <a:ext uri="{FF2B5EF4-FFF2-40B4-BE49-F238E27FC236}">
                <a16:creationId xmlns:a16="http://schemas.microsoft.com/office/drawing/2014/main" id="{D648D702-AD09-9858-74E8-4F2C2F6653BC}"/>
              </a:ext>
            </a:extLst>
          </p:cNvPr>
          <p:cNvSpPr/>
          <p:nvPr/>
        </p:nvSpPr>
        <p:spPr>
          <a:xfrm>
            <a:off x="868144" y="4756516"/>
            <a:ext cx="123151" cy="12705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15">
            <a:extLst>
              <a:ext uri="{FF2B5EF4-FFF2-40B4-BE49-F238E27FC236}">
                <a16:creationId xmlns:a16="http://schemas.microsoft.com/office/drawing/2014/main" id="{0F69E17E-FB6A-859D-6F2B-D3B64B3180A4}"/>
              </a:ext>
            </a:extLst>
          </p:cNvPr>
          <p:cNvSpPr/>
          <p:nvPr/>
        </p:nvSpPr>
        <p:spPr>
          <a:xfrm>
            <a:off x="2231664" y="4274337"/>
            <a:ext cx="123151" cy="12705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17">
            <a:extLst>
              <a:ext uri="{FF2B5EF4-FFF2-40B4-BE49-F238E27FC236}">
                <a16:creationId xmlns:a16="http://schemas.microsoft.com/office/drawing/2014/main" id="{14BCECE9-72CE-715E-84CB-9BF8CA4ED937}"/>
              </a:ext>
            </a:extLst>
          </p:cNvPr>
          <p:cNvSpPr txBox="1"/>
          <p:nvPr/>
        </p:nvSpPr>
        <p:spPr>
          <a:xfrm>
            <a:off x="143248" y="4870685"/>
            <a:ext cx="1473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IP/detector</a:t>
            </a:r>
            <a:endParaRPr lang="zh-CN" altLang="en-US" sz="1400" dirty="0"/>
          </a:p>
        </p:txBody>
      </p:sp>
      <p:sp>
        <p:nvSpPr>
          <p:cNvPr id="26" name="文本框 17">
            <a:extLst>
              <a:ext uri="{FF2B5EF4-FFF2-40B4-BE49-F238E27FC236}">
                <a16:creationId xmlns:a16="http://schemas.microsoft.com/office/drawing/2014/main" id="{B07A517E-DB95-A7BA-6377-A424177EAA02}"/>
              </a:ext>
            </a:extLst>
          </p:cNvPr>
          <p:cNvSpPr txBox="1"/>
          <p:nvPr/>
        </p:nvSpPr>
        <p:spPr>
          <a:xfrm>
            <a:off x="2069728" y="3982439"/>
            <a:ext cx="1473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IP/detector</a:t>
            </a:r>
            <a:endParaRPr lang="zh-CN" alt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B3E1D53-AE94-C3FC-C409-DED3A1ABDE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7317" y="3385812"/>
            <a:ext cx="5313572" cy="28343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19CE2CC-21BB-4F70-469B-0432C46EAA4E}"/>
              </a:ext>
            </a:extLst>
          </p:cNvPr>
          <p:cNvSpPr txBox="1"/>
          <p:nvPr/>
        </p:nvSpPr>
        <p:spPr>
          <a:xfrm>
            <a:off x="6767982" y="6378980"/>
            <a:ext cx="5313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00B050"/>
                </a:solidFill>
                <a:hlinkClick r:id="rId6"/>
              </a:rPr>
              <a:t>G.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r>
              <a:rPr lang="en-US" altLang="zh-CN" sz="1400">
                <a:solidFill>
                  <a:srgbClr val="00B050"/>
                </a:solidFill>
                <a:hlinkClick r:id="rId6"/>
              </a:rPr>
              <a:t>Moortgat-Pick’s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r>
              <a:rPr lang="en-US" altLang="zh-CN" sz="1400">
                <a:solidFill>
                  <a:srgbClr val="00B050"/>
                </a:solidFill>
                <a:hlinkClick r:id="rId6"/>
              </a:rPr>
              <a:t>talk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r>
              <a:rPr lang="en-US" altLang="zh-CN" sz="1400">
                <a:solidFill>
                  <a:srgbClr val="00B050"/>
                </a:solidFill>
                <a:hlinkClick r:id="rId6"/>
              </a:rPr>
              <a:t>on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r>
              <a:rPr lang="en-US" altLang="zh-CN" sz="1400">
                <a:solidFill>
                  <a:srgbClr val="00B050"/>
                </a:solidFill>
                <a:hlinkClick r:id="rId6"/>
              </a:rPr>
              <a:t>CEPC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r>
              <a:rPr lang="en-US" altLang="zh-CN" sz="1400">
                <a:solidFill>
                  <a:srgbClr val="00B050"/>
                </a:solidFill>
                <a:hlinkClick r:id="rId6"/>
              </a:rPr>
              <a:t>Workshop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r>
              <a:rPr lang="en-US" altLang="zh-CN" sz="1400">
                <a:solidFill>
                  <a:srgbClr val="00B050"/>
                </a:solidFill>
                <a:hlinkClick r:id="rId6"/>
              </a:rPr>
              <a:t>EU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r>
              <a:rPr lang="en-US" altLang="zh-CN" sz="1400">
                <a:solidFill>
                  <a:srgbClr val="00B050"/>
                </a:solidFill>
                <a:hlinkClick r:id="rId6"/>
              </a:rPr>
              <a:t>@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r>
              <a:rPr lang="en-US" altLang="zh-CN" sz="1400">
                <a:solidFill>
                  <a:srgbClr val="00B050"/>
                </a:solidFill>
                <a:hlinkClick r:id="rId6"/>
              </a:rPr>
              <a:t>Marseille,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r>
              <a:rPr lang="en-US" altLang="zh-CN" sz="1400">
                <a:solidFill>
                  <a:srgbClr val="00B050"/>
                </a:solidFill>
                <a:hlinkClick r:id="rId6"/>
              </a:rPr>
              <a:t>2024 April</a:t>
            </a:r>
            <a:r>
              <a:rPr lang="zh-CN" altLang="en-US" sz="1400">
                <a:solidFill>
                  <a:srgbClr val="00B050"/>
                </a:solidFill>
                <a:hlinkClick r:id="rId6"/>
              </a:rPr>
              <a:t> </a:t>
            </a:r>
            <a:endParaRPr lang="en-US" sz="1400">
              <a:solidFill>
                <a:srgbClr val="00B05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59A039-38A4-737E-B1D4-D10F2AA526A2}"/>
              </a:ext>
            </a:extLst>
          </p:cNvPr>
          <p:cNvSpPr txBox="1"/>
          <p:nvPr/>
        </p:nvSpPr>
        <p:spPr>
          <a:xfrm>
            <a:off x="9936335" y="3478844"/>
            <a:ext cx="15121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unpolarized e+/e-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2C4DEC-74DF-B524-534C-162F4859670B}"/>
              </a:ext>
            </a:extLst>
          </p:cNvPr>
          <p:cNvSpPr txBox="1"/>
          <p:nvPr/>
        </p:nvSpPr>
        <p:spPr>
          <a:xfrm>
            <a:off x="9936335" y="3938120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polarized e- &amp; unpolarized e+</a:t>
            </a:r>
          </a:p>
        </p:txBody>
      </p:sp>
    </p:spTree>
    <p:extLst>
      <p:ext uri="{BB962C8B-B14F-4D97-AF65-F5344CB8AC3E}">
        <p14:creationId xmlns:p14="http://schemas.microsoft.com/office/powerpoint/2010/main" val="31245678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31A11F7-8F2A-0351-9084-B4AE3D2E6A7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960" y="1124744"/>
            <a:ext cx="9118828" cy="517783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3857702-5D7D-B433-AF6C-902CB85EE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/>
              <a:t>RD</a:t>
            </a:r>
            <a:r>
              <a:rPr lang="zh-CN" altLang="en-US"/>
              <a:t> </a:t>
            </a:r>
            <a:r>
              <a:rPr lang="en-US" altLang="zh-CN"/>
              <a:t>measurements:</a:t>
            </a:r>
            <a:r>
              <a:rPr lang="zh-CN" altLang="en-US"/>
              <a:t> </a:t>
            </a:r>
            <a:r>
              <a:rPr lang="en-US" altLang="zh-CN"/>
              <a:t>endorsed</a:t>
            </a:r>
            <a:r>
              <a:rPr lang="zh-CN" altLang="en-US"/>
              <a:t> </a:t>
            </a:r>
            <a:r>
              <a:rPr lang="en-US" altLang="zh-CN"/>
              <a:t>by</a:t>
            </a:r>
            <a:r>
              <a:rPr lang="zh-CN" altLang="en-US"/>
              <a:t> </a:t>
            </a:r>
            <a:r>
              <a:rPr lang="en-US" altLang="zh-CN"/>
              <a:t>recent</a:t>
            </a:r>
            <a:r>
              <a:rPr lang="zh-CN" altLang="en-US"/>
              <a:t> </a:t>
            </a:r>
            <a:r>
              <a:rPr lang="en-US" altLang="zh-CN"/>
              <a:t>FCC-ee</a:t>
            </a:r>
            <a:r>
              <a:rPr lang="zh-CN" altLang="en-US"/>
              <a:t> </a:t>
            </a:r>
            <a:r>
              <a:rPr lang="en-US" altLang="zh-CN"/>
              <a:t>studies</a:t>
            </a:r>
            <a:r>
              <a:rPr lang="zh-CN" altLang="en-US"/>
              <a:t>  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E58091-4827-0DD2-E491-8BBB76C03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D41DD1B-BAE9-3E43-F8E0-AB79E3847F7C}"/>
              </a:ext>
            </a:extLst>
          </p:cNvPr>
          <p:cNvSpPr txBox="1"/>
          <p:nvPr/>
        </p:nvSpPr>
        <p:spPr>
          <a:xfrm>
            <a:off x="263352" y="6356351"/>
            <a:ext cx="5479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F.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Zimmermann,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FCC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Accelerator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Status,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FCC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Week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2024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endParaRPr lang="en-US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84715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CD1024-E203-5519-0A73-8BB328B6D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Self-polarization 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CEPC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981A9E-F2EF-8119-0955-E4799800E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4B4418-10AB-19D6-3F59-17F8A99CB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584" y="1413004"/>
            <a:ext cx="5351114" cy="313932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3004152-9F49-91E0-DBE8-C7F79796CB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806989"/>
                  </p:ext>
                </p:extLst>
              </p:nvPr>
            </p:nvGraphicFramePr>
            <p:xfrm>
              <a:off x="119336" y="4916828"/>
              <a:ext cx="11615174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22448">
                      <a:extLst>
                        <a:ext uri="{9D8B030D-6E8A-4147-A177-3AD203B41FA5}">
                          <a16:colId xmlns:a16="http://schemas.microsoft.com/office/drawing/2014/main" val="889946919"/>
                        </a:ext>
                      </a:extLst>
                    </a:gridCol>
                    <a:gridCol w="2017588">
                      <a:extLst>
                        <a:ext uri="{9D8B030D-6E8A-4147-A177-3AD203B41FA5}">
                          <a16:colId xmlns:a16="http://schemas.microsoft.com/office/drawing/2014/main" val="392668419"/>
                        </a:ext>
                      </a:extLst>
                    </a:gridCol>
                    <a:gridCol w="1333249">
                      <a:extLst>
                        <a:ext uri="{9D8B030D-6E8A-4147-A177-3AD203B41FA5}">
                          <a16:colId xmlns:a16="http://schemas.microsoft.com/office/drawing/2014/main" val="693680605"/>
                        </a:ext>
                      </a:extLst>
                    </a:gridCol>
                    <a:gridCol w="2041889">
                      <a:extLst>
                        <a:ext uri="{9D8B030D-6E8A-4147-A177-3AD203B41FA5}">
                          <a16:colId xmlns:a16="http://schemas.microsoft.com/office/drawing/2014/main" val="3879179832"/>
                        </a:ext>
                      </a:extLst>
                    </a:gridCol>
                  </a:tblGrid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CEPC CDR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parameters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45.6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(Z,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2T)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80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(W)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120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(Higgs)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4323397"/>
                      </a:ext>
                    </a:extLst>
                  </a:tr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Polarization</a:t>
                          </a:r>
                          <a:r>
                            <a:rPr lang="en-US" sz="2000" baseline="0" dirty="0"/>
                            <a:t> build-up </a:t>
                          </a:r>
                          <a:r>
                            <a:rPr lang="en-US" sz="2000" dirty="0"/>
                            <a:t>time w/o radiative</a:t>
                          </a:r>
                          <a:r>
                            <a:rPr lang="en-US" sz="2000" baseline="0" dirty="0"/>
                            <a:t> depolarization</a:t>
                          </a:r>
                          <a:r>
                            <a:rPr lang="en-US" sz="20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>
                              <a:solidFill>
                                <a:schemeClr val="tx1"/>
                              </a:solidFill>
                            </a:rPr>
                            <a:t>(hour)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256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15.2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2.0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593459"/>
                      </a:ext>
                    </a:extLst>
                  </a:tr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a typeface="Cambria Math" panose="02040503050406030204" pitchFamily="18" charset="0"/>
                            </a:rPr>
                            <a:t>Beam lifetime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20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2000" dirty="0"/>
                            <a:t>(hour)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2.5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1.4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0.43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7262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3004152-9F49-91E0-DBE8-C7F79796CB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806989"/>
                  </p:ext>
                </p:extLst>
              </p:nvPr>
            </p:nvGraphicFramePr>
            <p:xfrm>
              <a:off x="119336" y="4916828"/>
              <a:ext cx="11615174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22448">
                      <a:extLst>
                        <a:ext uri="{9D8B030D-6E8A-4147-A177-3AD203B41FA5}">
                          <a16:colId xmlns:a16="http://schemas.microsoft.com/office/drawing/2014/main" val="889946919"/>
                        </a:ext>
                      </a:extLst>
                    </a:gridCol>
                    <a:gridCol w="2017588">
                      <a:extLst>
                        <a:ext uri="{9D8B030D-6E8A-4147-A177-3AD203B41FA5}">
                          <a16:colId xmlns:a16="http://schemas.microsoft.com/office/drawing/2014/main" val="392668419"/>
                        </a:ext>
                      </a:extLst>
                    </a:gridCol>
                    <a:gridCol w="1333249">
                      <a:extLst>
                        <a:ext uri="{9D8B030D-6E8A-4147-A177-3AD203B41FA5}">
                          <a16:colId xmlns:a16="http://schemas.microsoft.com/office/drawing/2014/main" val="693680605"/>
                        </a:ext>
                      </a:extLst>
                    </a:gridCol>
                    <a:gridCol w="2041889">
                      <a:extLst>
                        <a:ext uri="{9D8B030D-6E8A-4147-A177-3AD203B41FA5}">
                          <a16:colId xmlns:a16="http://schemas.microsoft.com/office/drawing/2014/main" val="3879179832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CEPC CDR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parameters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45.6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(Z,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2T)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80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(W)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120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(Higgs)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4323397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4" t="-60714" r="-87347" b="-7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256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15.2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2.0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59345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4" t="-290323" r="-87347" b="-290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2.5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1.4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0.43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7262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223DE66-9CFC-A55C-20B7-26B251D77C24}"/>
              </a:ext>
            </a:extLst>
          </p:cNvPr>
          <p:cNvSpPr/>
          <p:nvPr/>
        </p:nvSpPr>
        <p:spPr>
          <a:xfrm>
            <a:off x="6383398" y="4765559"/>
            <a:ext cx="1944850" cy="1798320"/>
          </a:xfrm>
          <a:prstGeom prst="roundRect">
            <a:avLst/>
          </a:prstGeom>
          <a:noFill/>
          <a:ln w="50800">
            <a:solidFill>
              <a:srgbClr val="00A24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EEF8D1-FD98-59D1-9C5A-6379CB29F5CB}"/>
              </a:ext>
            </a:extLst>
          </p:cNvPr>
          <p:cNvSpPr txBox="1"/>
          <p:nvPr/>
        </p:nvSpPr>
        <p:spPr>
          <a:xfrm>
            <a:off x="5850437" y="2010962"/>
            <a:ext cx="588407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Beam</a:t>
            </a:r>
            <a:r>
              <a:rPr lang="zh-CN" altLang="en-US" sz="2000" dirty="0"/>
              <a:t> </a:t>
            </a:r>
            <a:r>
              <a:rPr lang="en-US" altLang="zh-CN" sz="2000" dirty="0"/>
              <a:t>polarization</a:t>
            </a:r>
            <a:r>
              <a:rPr lang="zh-CN" altLang="en-US" sz="2000" dirty="0"/>
              <a:t> </a:t>
            </a:r>
            <a:r>
              <a:rPr lang="en-US" altLang="zh-CN" sz="2000" dirty="0"/>
              <a:t>build-up</a:t>
            </a:r>
            <a:r>
              <a:rPr lang="zh-CN" altLang="en-US" sz="2000" dirty="0"/>
              <a:t> </a:t>
            </a:r>
            <a:r>
              <a:rPr lang="en-US" altLang="zh-CN" sz="2000" dirty="0"/>
              <a:t>rate</a:t>
            </a:r>
            <a:r>
              <a:rPr lang="zh-CN" altLang="en-US" sz="2000" dirty="0"/>
              <a:t> </a:t>
            </a:r>
            <a:r>
              <a:rPr lang="en-US" altLang="zh-CN" sz="2000" dirty="0"/>
              <a:t>much</a:t>
            </a:r>
            <a:r>
              <a:rPr lang="zh-CN" altLang="en-US" sz="2000" dirty="0"/>
              <a:t> </a:t>
            </a:r>
            <a:r>
              <a:rPr lang="en-US" altLang="zh-CN" sz="2000" dirty="0"/>
              <a:t>slower</a:t>
            </a:r>
            <a:r>
              <a:rPr lang="zh-CN" altLang="en-US" sz="2000" dirty="0"/>
              <a:t> </a:t>
            </a:r>
            <a:r>
              <a:rPr lang="en-US" altLang="zh-CN" sz="2000" dirty="0"/>
              <a:t>than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beam</a:t>
            </a:r>
            <a:r>
              <a:rPr lang="zh-CN" altLang="en-US" sz="2000" dirty="0"/>
              <a:t> </a:t>
            </a:r>
            <a:r>
              <a:rPr lang="en-US" altLang="zh-CN" sz="2000" dirty="0"/>
              <a:t>decay</a:t>
            </a:r>
            <a:r>
              <a:rPr lang="zh-CN" altLang="en-US" sz="2000" dirty="0"/>
              <a:t> </a:t>
            </a:r>
            <a:r>
              <a:rPr lang="en-US" altLang="zh-CN" sz="2000" dirty="0"/>
              <a:t>rate</a:t>
            </a:r>
            <a:r>
              <a:rPr lang="zh-CN" altLang="en-US" sz="2000" dirty="0"/>
              <a:t> </a:t>
            </a:r>
            <a:r>
              <a:rPr lang="en-US" altLang="zh-CN" sz="2000" dirty="0"/>
              <a:t>@</a:t>
            </a:r>
            <a:r>
              <a:rPr lang="zh-CN" altLang="en-US" sz="2000" dirty="0"/>
              <a:t> </a:t>
            </a:r>
            <a:r>
              <a:rPr lang="en-US" altLang="zh-CN" sz="2000" dirty="0"/>
              <a:t>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Boosted</a:t>
            </a:r>
            <a:r>
              <a:rPr lang="zh-CN" altLang="en-US" sz="2000" dirty="0"/>
              <a:t> </a:t>
            </a:r>
            <a:r>
              <a:rPr lang="en-US" altLang="zh-CN" sz="2000" dirty="0"/>
              <a:t>with</a:t>
            </a:r>
            <a:r>
              <a:rPr lang="zh-CN" altLang="en-US" sz="2000" dirty="0"/>
              <a:t> </a:t>
            </a:r>
            <a:r>
              <a:rPr lang="en-US" altLang="zh-CN" sz="2000" dirty="0"/>
              <a:t>asymmetric</a:t>
            </a:r>
            <a:r>
              <a:rPr lang="zh-CN" altLang="en-US" sz="2000" dirty="0"/>
              <a:t> </a:t>
            </a:r>
            <a:r>
              <a:rPr lang="en-US" altLang="zh-CN" sz="2000" dirty="0"/>
              <a:t>wigglers</a:t>
            </a:r>
            <a:r>
              <a:rPr lang="zh-CN" altLang="en-US" sz="2000" dirty="0"/>
              <a:t> </a:t>
            </a:r>
            <a:r>
              <a:rPr lang="en-US" altLang="zh-CN" sz="2000" dirty="0"/>
              <a:t>in the Collider (</a:t>
            </a:r>
            <a:r>
              <a:rPr lang="en-US" altLang="zh-CN" sz="2000" dirty="0">
                <a:solidFill>
                  <a:srgbClr val="00A249"/>
                </a:solidFill>
              </a:rPr>
              <a:t>FCC</a:t>
            </a:r>
            <a:r>
              <a:rPr lang="zh-CN" altLang="en-US" sz="2000" dirty="0">
                <a:solidFill>
                  <a:srgbClr val="00A249"/>
                </a:solidFill>
              </a:rPr>
              <a:t> </a:t>
            </a:r>
            <a:r>
              <a:rPr lang="en-US" altLang="zh-CN" sz="2000" dirty="0">
                <a:solidFill>
                  <a:srgbClr val="00A249"/>
                </a:solidFill>
              </a:rPr>
              <a:t>EPOL</a:t>
            </a:r>
            <a:r>
              <a:rPr lang="en-US" altLang="zh-CN" sz="2000" dirty="0"/>
              <a:t>)</a:t>
            </a:r>
            <a:r>
              <a:rPr lang="zh-CN" altLang="en-US" sz="2000" dirty="0"/>
              <a:t> 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Hard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achieve</a:t>
            </a:r>
            <a:r>
              <a:rPr lang="zh-CN" altLang="en-US" sz="2000" dirty="0"/>
              <a:t> </a:t>
            </a:r>
            <a:r>
              <a:rPr lang="en-US" altLang="zh-CN" sz="2000" dirty="0"/>
              <a:t>a</a:t>
            </a:r>
            <a:r>
              <a:rPr lang="zh-CN" altLang="en-US" sz="2000" dirty="0"/>
              <a:t> </a:t>
            </a:r>
            <a:r>
              <a:rPr lang="en-US" altLang="zh-CN" sz="2000" dirty="0"/>
              <a:t>high-level</a:t>
            </a:r>
            <a:r>
              <a:rPr lang="zh-CN" altLang="en-US" sz="2000" dirty="0"/>
              <a:t> </a:t>
            </a:r>
            <a:r>
              <a:rPr lang="en-US" altLang="zh-CN" sz="2000" dirty="0"/>
              <a:t>polarization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In conflict</a:t>
            </a:r>
            <a:r>
              <a:rPr lang="zh-CN" altLang="en-US" sz="2000" dirty="0"/>
              <a:t> </a:t>
            </a:r>
            <a:r>
              <a:rPr lang="en-US" altLang="zh-CN" sz="2000" dirty="0"/>
              <a:t>with</a:t>
            </a:r>
            <a:r>
              <a:rPr lang="zh-CN" altLang="en-US" sz="2000" dirty="0"/>
              <a:t> </a:t>
            </a:r>
            <a:r>
              <a:rPr lang="en-US" altLang="zh-CN" sz="2000" dirty="0"/>
              <a:t>a high</a:t>
            </a:r>
            <a:r>
              <a:rPr lang="zh-CN" altLang="en-US" sz="2000" dirty="0"/>
              <a:t> </a:t>
            </a:r>
            <a:r>
              <a:rPr lang="en-US" altLang="zh-CN" sz="2000" dirty="0"/>
              <a:t>luminosity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83D0AA-BAD5-8537-C546-3DD0ED8B1BF8}"/>
                  </a:ext>
                </a:extLst>
              </p:cNvPr>
              <p:cNvSpPr txBox="1"/>
              <p:nvPr/>
            </p:nvSpPr>
            <p:spPr>
              <a:xfrm>
                <a:off x="5831224" y="1182588"/>
                <a:ext cx="5731963" cy="10191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e+/e-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beams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become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“self-polarized”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via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 Sokolov-</a:t>
                </a:r>
                <a:r>
                  <a:rPr lang="en-US" altLang="zh-CN" sz="2000" dirty="0" err="1"/>
                  <a:t>Ternov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effect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storage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𝐵𝐾𝑆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sz="2000" dirty="0"/>
                  <a:t> </a:t>
                </a:r>
                <a:endParaRPr lang="en-US" altLang="zh-CN" sz="2000" baseline="30000" dirty="0"/>
              </a:p>
            </p:txBody>
          </p:sp>
        </mc:Choice>
        <mc:Fallback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83D0AA-BAD5-8537-C546-3DD0ED8B1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31224" y="1182588"/>
                <a:ext cx="5731963" cy="1019190"/>
              </a:xfrm>
              <a:prstGeom prst="rect">
                <a:avLst/>
              </a:prstGeom>
              <a:blipFill>
                <a:blip r:embed="rId4"/>
                <a:stretch>
                  <a:fillRect l="-885" t="-3704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83260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FAEB9D-89E1-4B2B-8193-532E47E1A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How to achieve a high-level</a:t>
            </a:r>
            <a:r>
              <a:rPr lang="zh-CN" altLang="en-US" dirty="0"/>
              <a:t> </a:t>
            </a:r>
            <a:r>
              <a:rPr lang="en-US" altLang="zh-CN" dirty="0"/>
              <a:t>polarization?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E3DA0-C0A1-A2DF-5F85-5ACC5D4F8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A6DE9E-E59C-CC98-D714-75939A790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4550808"/>
            <a:ext cx="4732415" cy="19193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4B328E-B3DD-87FB-10C6-139EB5D0D4C3}"/>
              </a:ext>
            </a:extLst>
          </p:cNvPr>
          <p:cNvSpPr txBox="1"/>
          <p:nvPr/>
        </p:nvSpPr>
        <p:spPr>
          <a:xfrm>
            <a:off x="311750" y="4475974"/>
            <a:ext cx="5040560" cy="3904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Sawtooth-shape evolution during top-up injection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357C7E43-7E97-9800-39D9-A69224903E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64480" y="1184015"/>
                <a:ext cx="10965557" cy="1740929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altLang="zh-CN" sz="2600" dirty="0"/>
                  <a:t>A</a:t>
                </a:r>
                <a:r>
                  <a:rPr lang="en-US" sz="2600" dirty="0"/>
                  <a:t> high-level polarization (</a:t>
                </a:r>
                <a:r>
                  <a:rPr lang="en-US" sz="2600" dirty="0">
                    <a:solidFill>
                      <a:srgbClr val="00B050"/>
                    </a:solidFill>
                  </a:rPr>
                  <a:t>time-averaged</a:t>
                </a:r>
                <a:r>
                  <a:rPr lang="en-US" sz="2600" dirty="0"/>
                  <a:t>) P</a:t>
                </a:r>
                <a:r>
                  <a:rPr lang="en-US" sz="2600" baseline="-25000" dirty="0"/>
                  <a:t>avg</a:t>
                </a:r>
                <a:r>
                  <a:rPr lang="en-US" sz="2600" dirty="0"/>
                  <a:t> in the Collider</a:t>
                </a:r>
                <a:r>
                  <a:rPr lang="zh-CN" altLang="en-US" sz="2600" dirty="0"/>
                  <a:t> </a:t>
                </a:r>
                <a:r>
                  <a:rPr lang="en-US" altLang="zh-CN" sz="2600" dirty="0"/>
                  <a:t>is</a:t>
                </a:r>
                <a:r>
                  <a:rPr lang="zh-CN" altLang="en-US" sz="2600" dirty="0"/>
                  <a:t> </a:t>
                </a:r>
                <a:r>
                  <a:rPr lang="en-US" altLang="zh-CN" sz="2600" dirty="0"/>
                  <a:t>attainable</a:t>
                </a:r>
                <a:r>
                  <a:rPr lang="zh-CN" altLang="en-US" sz="2600" dirty="0"/>
                  <a:t> </a:t>
                </a:r>
                <a:r>
                  <a:rPr lang="en-US" altLang="zh-CN" sz="2600" dirty="0"/>
                  <a:t>if</a:t>
                </a:r>
                <a:endParaRPr lang="en-US" sz="2600" dirty="0"/>
              </a:p>
              <a:p>
                <a:pPr lvl="1"/>
                <a:r>
                  <a:rPr lang="en-US" sz="2200" dirty="0">
                    <a:solidFill>
                      <a:srgbClr val="FF0000"/>
                    </a:solidFill>
                  </a:rPr>
                  <a:t>Top-up injection </a:t>
                </a:r>
                <a:r>
                  <a:rPr lang="en-US" sz="2200" dirty="0"/>
                  <a:t>of </a:t>
                </a:r>
                <a:r>
                  <a:rPr lang="en-US" sz="2200" dirty="0">
                    <a:solidFill>
                      <a:srgbClr val="FF0000"/>
                    </a:solidFill>
                  </a:rPr>
                  <a:t>highly polarized </a:t>
                </a:r>
                <a:r>
                  <a:rPr lang="en-US" sz="2200" dirty="0"/>
                  <a:t>beam</a:t>
                </a:r>
              </a:p>
              <a:p>
                <a:pPr lvl="1"/>
                <a:r>
                  <a:rPr lang="en-US" sz="2200" dirty="0"/>
                  <a:t>Depolarization rate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𝐷𝐾</m:t>
                        </m:r>
                      </m:sub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sz="2200" dirty="0"/>
                  <a:t>)  &lt;&lt; beam loss rate </a:t>
                </a:r>
                <a:r>
                  <a:rPr lang="en-US" altLang="zh-CN" sz="2200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US" sz="22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2200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357C7E43-7E97-9800-39D9-A69224903E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4480" y="1184015"/>
                <a:ext cx="10965557" cy="1740929"/>
              </a:xfrm>
              <a:blipFill>
                <a:blip r:embed="rId3"/>
                <a:stretch>
                  <a:fillRect l="-347" t="-21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9">
            <a:extLst>
              <a:ext uri="{FF2B5EF4-FFF2-40B4-BE49-F238E27FC236}">
                <a16:creationId xmlns:a16="http://schemas.microsoft.com/office/drawing/2014/main" id="{B8FB22E9-CA19-4DFA-583B-D70D474F7C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3" y="2727257"/>
            <a:ext cx="4732415" cy="14034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57D9C7-619F-8648-211D-66ECCC641F78}"/>
              </a:ext>
            </a:extLst>
          </p:cNvPr>
          <p:cNvSpPr txBox="1"/>
          <p:nvPr/>
        </p:nvSpPr>
        <p:spPr>
          <a:xfrm>
            <a:off x="3827674" y="3505435"/>
            <a:ext cx="165618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Injected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beam</a:t>
            </a:r>
          </a:p>
          <a:p>
            <a:r>
              <a:rPr lang="en-US" altLang="zh-CN" dirty="0" err="1">
                <a:solidFill>
                  <a:srgbClr val="0000FF"/>
                </a:solidFill>
              </a:rPr>
              <a:t>P</a:t>
            </a:r>
            <a:r>
              <a:rPr lang="en-US" altLang="zh-CN" baseline="-25000" dirty="0" err="1">
                <a:solidFill>
                  <a:srgbClr val="0000FF"/>
                </a:solidFill>
              </a:rPr>
              <a:t>inj</a:t>
            </a:r>
            <a:r>
              <a:rPr lang="zh-CN" altLang="en-US" baseline="-25000" dirty="0">
                <a:solidFill>
                  <a:srgbClr val="0000FF"/>
                </a:solidFill>
              </a:rPr>
              <a:t>  </a:t>
            </a:r>
            <a:r>
              <a:rPr lang="en-US" altLang="zh-CN" dirty="0">
                <a:solidFill>
                  <a:srgbClr val="0000FF"/>
                </a:solidFill>
              </a:rPr>
              <a:t>&gt;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P</a:t>
            </a:r>
            <a:r>
              <a:rPr lang="en-US" altLang="zh-CN" baseline="-25000" dirty="0">
                <a:solidFill>
                  <a:srgbClr val="0000FF"/>
                </a:solidFill>
              </a:rPr>
              <a:t>DK</a:t>
            </a:r>
            <a:endParaRPr lang="en-US" baseline="-25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9922D6-32EE-A663-50FD-520C7C9F7E5C}"/>
                  </a:ext>
                </a:extLst>
              </p:cNvPr>
              <p:cNvSpPr/>
              <p:nvPr/>
            </p:nvSpPr>
            <p:spPr>
              <a:xfrm>
                <a:off x="7154386" y="1757002"/>
                <a:ext cx="4824536" cy="9801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avg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inj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DK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 altLang="zh-CN" sz="2000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9922D6-32EE-A663-50FD-520C7C9F7E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4386" y="1757002"/>
                <a:ext cx="4824536" cy="9801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369CA5-7C65-667F-CC12-30AD05AE7F78}"/>
                  </a:ext>
                </a:extLst>
              </p:cNvPr>
              <p:cNvSpPr txBox="1"/>
              <p:nvPr/>
            </p:nvSpPr>
            <p:spPr>
              <a:xfrm>
                <a:off x="5947258" y="3957071"/>
                <a:ext cx="5635142" cy="4628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</a:rPr>
                  <a:t>&gt;</a:t>
                </a:r>
                <a:r>
                  <a:rPr lang="zh-CN" altLang="en-US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</a:rPr>
                  <a:t>50%</a:t>
                </a:r>
                <a:r>
                  <a:rPr lang="zh-CN" altLang="en-US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</a:rPr>
                  <a:t>requires a minimum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DK</m:t>
                        </m:r>
                      </m:sub>
                    </m:sSub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</a:rPr>
                  <a:t> </a:t>
                </a:r>
                <a:endParaRPr lang="en-US" sz="2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369CA5-7C65-667F-CC12-30AD05AE7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258" y="3957071"/>
                <a:ext cx="5635142" cy="462819"/>
              </a:xfrm>
              <a:prstGeom prst="rect">
                <a:avLst/>
              </a:prstGeom>
              <a:blipFill>
                <a:blip r:embed="rId6"/>
                <a:stretch>
                  <a:fillRect l="-225" t="-8108" b="-2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D7FBA08-0904-D650-FB37-B4B5FF537569}"/>
                  </a:ext>
                </a:extLst>
              </p:cNvPr>
              <p:cNvSpPr txBox="1"/>
              <p:nvPr/>
            </p:nvSpPr>
            <p:spPr>
              <a:xfrm>
                <a:off x="6275871" y="3174765"/>
                <a:ext cx="55446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8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𝐃𝐊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0000FF"/>
                    </a:solidFill>
                  </a:rPr>
                  <a:t>depends on machine imperfections, spin rotators</a:t>
                </a:r>
              </a:p>
              <a:p>
                <a:r>
                  <a:rPr lang="en-US" sz="1800" dirty="0">
                    <a:ea typeface="Cambria Math" panose="02040503050406030204" pitchFamily="18" charset="0"/>
                  </a:rPr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=90%</m:t>
                    </m:r>
                  </m:oMath>
                </a14:m>
                <a:endParaRPr lang="en-US" b="1" dirty="0">
                  <a:solidFill>
                    <a:srgbClr val="00A249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D7FBA08-0904-D650-FB37-B4B5FF537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871" y="3174765"/>
                <a:ext cx="5544616" cy="646331"/>
              </a:xfrm>
              <a:prstGeom prst="rect">
                <a:avLst/>
              </a:prstGeom>
              <a:blipFill>
                <a:blip r:embed="rId7"/>
                <a:stretch>
                  <a:fillRect l="-915" t="-5882" b="-156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6">
                <a:extLst>
                  <a:ext uri="{FF2B5EF4-FFF2-40B4-BE49-F238E27FC236}">
                    <a16:creationId xmlns:a16="http://schemas.microsoft.com/office/drawing/2014/main" id="{21693156-643C-A2FB-1076-34C415CE37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4754715"/>
                  </p:ext>
                </p:extLst>
              </p:nvPr>
            </p:nvGraphicFramePr>
            <p:xfrm>
              <a:off x="5540983" y="4489821"/>
              <a:ext cx="6531683" cy="18931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32921">
                      <a:extLst>
                        <a:ext uri="{9D8B030D-6E8A-4147-A177-3AD203B41FA5}">
                          <a16:colId xmlns:a16="http://schemas.microsoft.com/office/drawing/2014/main" val="1831363923"/>
                        </a:ext>
                      </a:extLst>
                    </a:gridCol>
                    <a:gridCol w="1632921">
                      <a:extLst>
                        <a:ext uri="{9D8B030D-6E8A-4147-A177-3AD203B41FA5}">
                          <a16:colId xmlns:a16="http://schemas.microsoft.com/office/drawing/2014/main" val="1624355948"/>
                        </a:ext>
                      </a:extLst>
                    </a:gridCol>
                    <a:gridCol w="1410250">
                      <a:extLst>
                        <a:ext uri="{9D8B030D-6E8A-4147-A177-3AD203B41FA5}">
                          <a16:colId xmlns:a16="http://schemas.microsoft.com/office/drawing/2014/main" val="657241215"/>
                        </a:ext>
                      </a:extLst>
                    </a:gridCol>
                    <a:gridCol w="1855591">
                      <a:extLst>
                        <a:ext uri="{9D8B030D-6E8A-4147-A177-3AD203B41FA5}">
                          <a16:colId xmlns:a16="http://schemas.microsoft.com/office/drawing/2014/main" val="3925809653"/>
                        </a:ext>
                      </a:extLst>
                    </a:gridCol>
                  </a:tblGrid>
                  <a:tr h="3818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45.6 GeV (Z)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80 GeV (W)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120 GeV (Higgs)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7269146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 50%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&gt;50%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&gt;50%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&gt;50%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0909753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60%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&gt;4%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&gt;23%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&gt;33%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2828152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70%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&gt;15%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&gt;25%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4973460"/>
                      </a:ext>
                    </a:extLst>
                  </a:tr>
                  <a:tr h="339112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80%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&gt;1%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&gt;11%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&gt;20%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64242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6">
                <a:extLst>
                  <a:ext uri="{FF2B5EF4-FFF2-40B4-BE49-F238E27FC236}">
                    <a16:creationId xmlns:a16="http://schemas.microsoft.com/office/drawing/2014/main" id="{21693156-643C-A2FB-1076-34C415CE37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4754715"/>
                  </p:ext>
                </p:extLst>
              </p:nvPr>
            </p:nvGraphicFramePr>
            <p:xfrm>
              <a:off x="5540983" y="4489821"/>
              <a:ext cx="6531683" cy="18931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32921">
                      <a:extLst>
                        <a:ext uri="{9D8B030D-6E8A-4147-A177-3AD203B41FA5}">
                          <a16:colId xmlns:a16="http://schemas.microsoft.com/office/drawing/2014/main" val="1831363923"/>
                        </a:ext>
                      </a:extLst>
                    </a:gridCol>
                    <a:gridCol w="1632921">
                      <a:extLst>
                        <a:ext uri="{9D8B030D-6E8A-4147-A177-3AD203B41FA5}">
                          <a16:colId xmlns:a16="http://schemas.microsoft.com/office/drawing/2014/main" val="1624355948"/>
                        </a:ext>
                      </a:extLst>
                    </a:gridCol>
                    <a:gridCol w="1410250">
                      <a:extLst>
                        <a:ext uri="{9D8B030D-6E8A-4147-A177-3AD203B41FA5}">
                          <a16:colId xmlns:a16="http://schemas.microsoft.com/office/drawing/2014/main" val="657241215"/>
                        </a:ext>
                      </a:extLst>
                    </a:gridCol>
                    <a:gridCol w="1855591">
                      <a:extLst>
                        <a:ext uri="{9D8B030D-6E8A-4147-A177-3AD203B41FA5}">
                          <a16:colId xmlns:a16="http://schemas.microsoft.com/office/drawing/2014/main" val="3925809653"/>
                        </a:ext>
                      </a:extLst>
                    </a:gridCol>
                  </a:tblGrid>
                  <a:tr h="3818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45.6 GeV (Z)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80 GeV (W)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120 GeV (Higgs)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7269146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 50%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103226" r="-200775" b="-3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103226" r="-133333" b="-3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103226" r="-1370" b="-3129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0909753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60%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210000" r="-200775" b="-2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210000" r="-133333" b="-2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210000" r="-1370" b="-2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2828152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70%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310000" r="-200775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310000" r="-133333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310000" r="-1370" b="-1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497346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80%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424138" r="-200775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424138" r="-133333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424138" r="-1370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642428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8038C1B9-5DED-F1EF-9E89-6E841EB41AEF}"/>
              </a:ext>
            </a:extLst>
          </p:cNvPr>
          <p:cNvSpPr txBox="1"/>
          <p:nvPr/>
        </p:nvSpPr>
        <p:spPr>
          <a:xfrm>
            <a:off x="119334" y="6333930"/>
            <a:ext cx="60978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Amplitude of s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awtooth ~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B3E1CED-AF78-BAAF-655C-77748CFEFDA6}"/>
                  </a:ext>
                </a:extLst>
              </p:cNvPr>
              <p:cNvSpPr txBox="1"/>
              <p:nvPr/>
            </p:nvSpPr>
            <p:spPr>
              <a:xfrm>
                <a:off x="2554831" y="6228997"/>
                <a:ext cx="1272843" cy="548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inj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DK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DK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)/</m:t>
                          </m:r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B3E1CED-AF78-BAAF-655C-77748CFEF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4831" y="6228997"/>
                <a:ext cx="1272843" cy="548420"/>
              </a:xfrm>
              <a:prstGeom prst="rect">
                <a:avLst/>
              </a:prstGeom>
              <a:blipFill>
                <a:blip r:embed="rId9"/>
                <a:stretch>
                  <a:fillRect b="-68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005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B27A42-0FFF-8118-F2BD-117FAE277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249" y="1142214"/>
            <a:ext cx="4946679" cy="1267554"/>
          </a:xfrm>
        </p:spPr>
        <p:txBody>
          <a:bodyPr>
            <a:normAutofit fontScale="62500" lnSpcReduction="20000"/>
          </a:bodyPr>
          <a:lstStyle/>
          <a:p>
            <a:r>
              <a:rPr lang="en-US" sz="3200"/>
              <a:t>Polarized source</a:t>
            </a:r>
          </a:p>
          <a:p>
            <a:pPr lvl="1"/>
            <a:r>
              <a:rPr lang="en-US" sz="2600"/>
              <a:t>P</a:t>
            </a:r>
            <a:r>
              <a:rPr lang="en-US" altLang="zh-CN" sz="2600"/>
              <a:t>olarized</a:t>
            </a:r>
            <a:r>
              <a:rPr lang="zh-CN" altLang="en-US" sz="2600"/>
              <a:t> </a:t>
            </a:r>
            <a:r>
              <a:rPr lang="en-US" altLang="zh-CN" sz="2600"/>
              <a:t>electron</a:t>
            </a:r>
            <a:r>
              <a:rPr lang="zh-CN" altLang="en-US" sz="2600"/>
              <a:t> </a:t>
            </a:r>
            <a:r>
              <a:rPr lang="en-US" altLang="zh-CN" sz="2600"/>
              <a:t>source</a:t>
            </a:r>
          </a:p>
          <a:p>
            <a:pPr lvl="2"/>
            <a:r>
              <a:rPr lang="en-US" altLang="zh-CN" sz="2600"/>
              <a:t>parameters</a:t>
            </a:r>
            <a:r>
              <a:rPr lang="zh-CN" altLang="en-US" sz="2600"/>
              <a:t> </a:t>
            </a:r>
            <a:r>
              <a:rPr lang="en-US" altLang="zh-CN" sz="2600"/>
              <a:t>less</a:t>
            </a:r>
            <a:r>
              <a:rPr lang="zh-CN" altLang="en-US" sz="2600"/>
              <a:t> </a:t>
            </a:r>
            <a:r>
              <a:rPr lang="en-US" altLang="zh-CN" sz="2600"/>
              <a:t>challenging</a:t>
            </a:r>
            <a:r>
              <a:rPr lang="zh-CN" altLang="en-US" sz="2600"/>
              <a:t> </a:t>
            </a:r>
            <a:r>
              <a:rPr lang="en-US" altLang="zh-CN" sz="2600"/>
              <a:t>than</a:t>
            </a:r>
            <a:r>
              <a:rPr lang="zh-CN" altLang="en-US" sz="2600"/>
              <a:t> </a:t>
            </a:r>
            <a:r>
              <a:rPr lang="en-US" altLang="zh-CN" sz="2600"/>
              <a:t>ILC,</a:t>
            </a:r>
            <a:r>
              <a:rPr lang="zh-CN" altLang="en-US" sz="2600"/>
              <a:t> </a:t>
            </a:r>
            <a:r>
              <a:rPr lang="en-US" altLang="zh-CN" sz="2600"/>
              <a:t>EIC</a:t>
            </a:r>
            <a:r>
              <a:rPr lang="zh-CN" altLang="en-US" sz="2600"/>
              <a:t> </a:t>
            </a:r>
            <a:endParaRPr lang="en-US" sz="2600"/>
          </a:p>
          <a:p>
            <a:pPr lvl="1"/>
            <a:r>
              <a:rPr lang="en-US" sz="2600"/>
              <a:t>Positron damping/polarizing ring</a:t>
            </a:r>
          </a:p>
          <a:p>
            <a:pPr lvl="1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FA5D89-DF6E-5FE2-BC26-BF5678699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Polarized injector for CEPC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EC11BA-7F75-D47B-127E-8AAF7B1A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41EFD1F-1233-DBDC-236E-91CDF8255BCE}"/>
              </a:ext>
            </a:extLst>
          </p:cNvPr>
          <p:cNvSpPr txBox="1">
            <a:spLocks/>
          </p:cNvSpPr>
          <p:nvPr/>
        </p:nvSpPr>
        <p:spPr>
          <a:xfrm>
            <a:off x="6359937" y="1215765"/>
            <a:ext cx="6168009" cy="106463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3200"/>
              <a:t>Linac</a:t>
            </a:r>
            <a:r>
              <a:rPr lang="zh-CN" altLang="en-US" sz="3200"/>
              <a:t> </a:t>
            </a:r>
            <a:r>
              <a:rPr lang="en-US" altLang="zh-CN" sz="3200"/>
              <a:t>&amp;</a:t>
            </a:r>
            <a:r>
              <a:rPr lang="zh-CN" altLang="en-US" sz="3200"/>
              <a:t> </a:t>
            </a:r>
            <a:r>
              <a:rPr lang="en-US" sz="3200"/>
              <a:t>Transport lines </a:t>
            </a:r>
          </a:p>
          <a:p>
            <a:pPr lvl="1"/>
            <a:r>
              <a:rPr lang="en-US" sz="2600"/>
              <a:t>spin direction matching @injection/extraction</a:t>
            </a:r>
          </a:p>
          <a:p>
            <a:pPr lvl="1"/>
            <a:r>
              <a:rPr lang="en-US" altLang="zh-CN" sz="2600"/>
              <a:t>helicity</a:t>
            </a:r>
            <a:r>
              <a:rPr lang="zh-CN" altLang="en-US" sz="2600"/>
              <a:t> </a:t>
            </a:r>
            <a:r>
              <a:rPr lang="en-US" altLang="zh-CN" sz="2600"/>
              <a:t>adjustment</a:t>
            </a:r>
            <a:r>
              <a:rPr lang="zh-CN" altLang="en-US" sz="2600"/>
              <a:t> </a:t>
            </a:r>
            <a:r>
              <a:rPr lang="en-US" altLang="zh-CN" sz="2600"/>
              <a:t>after</a:t>
            </a:r>
            <a:r>
              <a:rPr lang="zh-CN" altLang="en-US" sz="2600"/>
              <a:t> </a:t>
            </a:r>
            <a:r>
              <a:rPr lang="en-US" altLang="zh-CN" sz="2600"/>
              <a:t>e+</a:t>
            </a:r>
            <a:r>
              <a:rPr lang="zh-CN" altLang="en-US" sz="2600"/>
              <a:t> </a:t>
            </a:r>
            <a:r>
              <a:rPr lang="en-US" altLang="zh-CN" sz="2600"/>
              <a:t>damping/polarizing</a:t>
            </a:r>
            <a:r>
              <a:rPr lang="zh-CN" altLang="en-US" sz="2600"/>
              <a:t> </a:t>
            </a:r>
            <a:r>
              <a:rPr lang="en-US" altLang="zh-CN" sz="2600"/>
              <a:t>ring</a:t>
            </a:r>
            <a:r>
              <a:rPr lang="en-US" sz="2600"/>
              <a:t> </a:t>
            </a:r>
          </a:p>
          <a:p>
            <a:pPr lvl="1"/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A244118-2346-324F-E48F-E5AC65276808}"/>
              </a:ext>
            </a:extLst>
          </p:cNvPr>
          <p:cNvSpPr txBox="1">
            <a:spLocks/>
          </p:cNvSpPr>
          <p:nvPr/>
        </p:nvSpPr>
        <p:spPr>
          <a:xfrm>
            <a:off x="6359937" y="2685181"/>
            <a:ext cx="5269891" cy="931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/>
              <a:t>Booster</a:t>
            </a:r>
          </a:p>
          <a:p>
            <a:pPr lvl="1"/>
            <a:r>
              <a:rPr lang="en-US" altLang="zh-CN" sz="1700"/>
              <a:t>free</a:t>
            </a:r>
            <a:r>
              <a:rPr lang="zh-CN" altLang="en-US" sz="1700"/>
              <a:t> </a:t>
            </a:r>
            <a:r>
              <a:rPr lang="en-US" altLang="zh-CN" sz="1700"/>
              <a:t>from</a:t>
            </a:r>
            <a:r>
              <a:rPr lang="zh-CN" altLang="en-US" sz="1700"/>
              <a:t> </a:t>
            </a:r>
            <a:r>
              <a:rPr lang="en-US" sz="1700"/>
              <a:t>intrinsic spin resonance</a:t>
            </a:r>
            <a:r>
              <a:rPr lang="en-US" altLang="zh-CN" sz="1700"/>
              <a:t>s</a:t>
            </a:r>
            <a:r>
              <a:rPr lang="en-US" sz="1700"/>
              <a:t> </a:t>
            </a:r>
          </a:p>
          <a:p>
            <a:pPr lvl="1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AF8A8B-FD10-94C3-4581-A9C8507C1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087" y="2528642"/>
            <a:ext cx="6047711" cy="373887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FC73660-8EBA-8943-FD2A-F01A2446BE29}"/>
              </a:ext>
            </a:extLst>
          </p:cNvPr>
          <p:cNvSpPr txBox="1"/>
          <p:nvPr/>
        </p:nvSpPr>
        <p:spPr>
          <a:xfrm>
            <a:off x="6610597" y="3709788"/>
            <a:ext cx="5400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T. Chen, Z. </a:t>
            </a:r>
            <a:r>
              <a:rPr lang="en-US" altLang="zh-CN" sz="1400" dirty="0" err="1">
                <a:solidFill>
                  <a:srgbClr val="0070C0"/>
                </a:solidFill>
              </a:rPr>
              <a:t>Duan</a:t>
            </a:r>
            <a:r>
              <a:rPr lang="en-US" altLang="zh-CN" sz="1400" dirty="0">
                <a:solidFill>
                  <a:srgbClr val="0070C0"/>
                </a:solidFill>
              </a:rPr>
              <a:t>, D. H. Ji, D. Wang, Phys. Rev. Accel. Beams, 26, 051003 (2023).</a:t>
            </a:r>
            <a:endParaRPr lang="en-US" sz="14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2769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FC8831A-135E-EB39-252A-441CC3D5C6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513" y="3992273"/>
            <a:ext cx="3985571" cy="269344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FE298C8-C17D-8F68-28F0-F1C5B65B2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Positron damping/polarizing ring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91E63A-1488-D87C-FDD4-8E3DC8D3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417063-5F77-DA22-E634-55C9A422F4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9096" y="1078086"/>
            <a:ext cx="4492400" cy="209925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64715DC-2E8F-CE1A-883C-0F3CF389FE96}"/>
              </a:ext>
            </a:extLst>
          </p:cNvPr>
          <p:cNvCxnSpPr>
            <a:cxnSpLocks/>
          </p:cNvCxnSpPr>
          <p:nvPr/>
        </p:nvCxnSpPr>
        <p:spPr>
          <a:xfrm>
            <a:off x="2919298" y="3805398"/>
            <a:ext cx="14418" cy="2996952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表格 1">
            <a:extLst>
              <a:ext uri="{FF2B5EF4-FFF2-40B4-BE49-F238E27FC236}">
                <a16:creationId xmlns:a16="http://schemas.microsoft.com/office/drawing/2014/main" id="{F4E29E41-9D0E-0243-E7D3-DCA9B50870F7}"/>
              </a:ext>
            </a:extLst>
          </p:cNvPr>
          <p:cNvGraphicFramePr>
            <a:graphicFrameLocks noGrp="1"/>
          </p:cNvGraphicFramePr>
          <p:nvPr/>
        </p:nvGraphicFramePr>
        <p:xfrm>
          <a:off x="6960096" y="3334112"/>
          <a:ext cx="4334261" cy="33528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908359">
                  <a:extLst>
                    <a:ext uri="{9D8B030D-6E8A-4147-A177-3AD203B41FA5}">
                      <a16:colId xmlns:a16="http://schemas.microsoft.com/office/drawing/2014/main" val="2690366013"/>
                    </a:ext>
                  </a:extLst>
                </a:gridCol>
                <a:gridCol w="1269551">
                  <a:extLst>
                    <a:ext uri="{9D8B030D-6E8A-4147-A177-3AD203B41FA5}">
                      <a16:colId xmlns:a16="http://schemas.microsoft.com/office/drawing/2014/main" val="3193459733"/>
                    </a:ext>
                  </a:extLst>
                </a:gridCol>
                <a:gridCol w="1156351">
                  <a:extLst>
                    <a:ext uri="{9D8B030D-6E8A-4147-A177-3AD203B41FA5}">
                      <a16:colId xmlns:a16="http://schemas.microsoft.com/office/drawing/2014/main" val="156678020"/>
                    </a:ext>
                  </a:extLst>
                </a:gridCol>
              </a:tblGrid>
              <a:tr h="157677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DR V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unpolarized</a:t>
                      </a: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polarized e+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0273717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4344925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144.2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2159991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trains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2(4)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690270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bunches/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trian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1(2)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8453829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current (mA)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6438368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strength B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(T)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8871302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/turn)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397.9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8176859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x/y/z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3658812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0.0078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6830252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Storage time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min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948526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6219730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132</a:t>
                      </a:r>
                      <a:endParaRPr lang="en-US" sz="11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2343485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1854765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Extract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6.6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0153047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0935894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 x/y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/1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6451969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 /0.0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686055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acceptance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0355108"/>
                  </a:ext>
                </a:extLst>
              </a:tr>
              <a:tr h="15767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tune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97925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4A606A5-3BE5-7AD4-5825-6C24B070A6CB}"/>
              </a:ext>
            </a:extLst>
          </p:cNvPr>
          <p:cNvSpPr txBox="1"/>
          <p:nvPr/>
        </p:nvSpPr>
        <p:spPr>
          <a:xfrm>
            <a:off x="236263" y="1108090"/>
            <a:ext cx="7171964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/>
              <a:t>Using the self-polarization to generate polarized e+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For Resonant depolarization (</a:t>
            </a:r>
            <a:r>
              <a:rPr lang="en-US" dirty="0">
                <a:solidFill>
                  <a:srgbClr val="0000FF"/>
                </a:solidFill>
              </a:rPr>
              <a:t>very promising</a:t>
            </a:r>
            <a:r>
              <a:rPr lang="en-US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polarization build-up time ~ 14.5 min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extracted beam polarization @ 10min ~ 44%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F</a:t>
            </a:r>
            <a:r>
              <a:rPr lang="en-US" dirty="0"/>
              <a:t>or polarized colliding beams</a:t>
            </a:r>
            <a:r>
              <a:rPr lang="en-US" altLang="zh-CN" dirty="0"/>
              <a:t>,</a:t>
            </a:r>
            <a:r>
              <a:rPr lang="zh-CN" altLang="en-US" dirty="0"/>
              <a:t> </a:t>
            </a:r>
            <a:r>
              <a:rPr lang="en-US" altLang="zh-CN" dirty="0"/>
              <a:t>more</a:t>
            </a:r>
            <a:r>
              <a:rPr lang="zh-CN" altLang="en-US" dirty="0"/>
              <a:t> </a:t>
            </a:r>
            <a:r>
              <a:rPr lang="en-US" altLang="zh-CN" dirty="0"/>
              <a:t>frequent</a:t>
            </a:r>
            <a:r>
              <a:rPr lang="zh-CN" altLang="en-US" dirty="0"/>
              <a:t> </a:t>
            </a:r>
            <a:r>
              <a:rPr lang="en-US" altLang="zh-CN" dirty="0"/>
              <a:t>top-up</a:t>
            </a:r>
            <a:r>
              <a:rPr lang="en-US" dirty="0"/>
              <a:t> (</a:t>
            </a:r>
            <a:r>
              <a:rPr lang="en-US" dirty="0">
                <a:solidFill>
                  <a:srgbClr val="FF0000"/>
                </a:solidFill>
              </a:rPr>
              <a:t>under study</a:t>
            </a:r>
            <a:r>
              <a:rPr lang="en-US" dirty="0"/>
              <a:t>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Higher energy</a:t>
            </a:r>
            <a:r>
              <a:rPr lang="zh-CN" altLang="en-US" dirty="0"/>
              <a:t> </a:t>
            </a:r>
            <a:r>
              <a:rPr lang="en-US" altLang="zh-CN" dirty="0"/>
              <a:t>and/or</a:t>
            </a:r>
            <a:r>
              <a:rPr lang="en-US" dirty="0"/>
              <a:t> asymmetric wigglers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/>
              <a:t>More bunches</a:t>
            </a:r>
          </a:p>
        </p:txBody>
      </p:sp>
    </p:spTree>
    <p:extLst>
      <p:ext uri="{BB962C8B-B14F-4D97-AF65-F5344CB8AC3E}">
        <p14:creationId xmlns:p14="http://schemas.microsoft.com/office/powerpoint/2010/main" val="1923652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4" descr="spinPrecession.gif">
            <a:extLst>
              <a:ext uri="{FF2B5EF4-FFF2-40B4-BE49-F238E27FC236}">
                <a16:creationId xmlns:a16="http://schemas.microsoft.com/office/drawing/2014/main" id="{8A21F150-BF70-6D4D-B148-C051F3AA9A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7" y="3284984"/>
            <a:ext cx="3102876" cy="144800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C1D5F64-C189-B649-AA00-A9DD558063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 booster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2257E0-B74D-E947-AFC2-5348F453F9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Picture 7">
            <a:extLst>
              <a:ext uri="{FF2B5EF4-FFF2-40B4-BE49-F238E27FC236}">
                <a16:creationId xmlns:a16="http://schemas.microsoft.com/office/drawing/2014/main" id="{CF591D3A-1D40-4346-B60C-F67A1EACA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2464" y="3777896"/>
            <a:ext cx="3234577" cy="213841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C9A245-BC64-9944-BB93-125A7147A8C3}"/>
                  </a:ext>
                </a:extLst>
              </p:cNvPr>
              <p:cNvSpPr txBox="1"/>
              <p:nvPr/>
            </p:nvSpPr>
            <p:spPr>
              <a:xfrm>
                <a:off x="214161" y="1055146"/>
                <a:ext cx="11741543" cy="221067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spin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tune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changes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could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cross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spin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resonances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i="1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altLang="zh-CN" dirty="0"/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spin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resonances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𝜐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zh-CN" altLang="en-US" dirty="0"/>
                  <a:t>  </a:t>
                </a:r>
                <a:r>
                  <a:rPr lang="en-US" altLang="zh-CN" dirty="0"/>
                  <a:t>are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spaced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by</a:t>
                </a:r>
                <a:r>
                  <a:rPr lang="zh-CN" altLang="en-US" dirty="0"/>
                  <a:t> </a:t>
                </a:r>
                <a:r>
                  <a:rPr lang="en-US" altLang="zh-CN" dirty="0">
                    <a:solidFill>
                      <a:srgbClr val="0000FF"/>
                    </a:solidFill>
                  </a:rPr>
                  <a:t>440</a:t>
                </a:r>
                <a:r>
                  <a:rPr lang="zh-CN" alt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00FF"/>
                    </a:solidFill>
                  </a:rPr>
                  <a:t>MeV</a:t>
                </a:r>
                <a:r>
                  <a:rPr lang="zh-CN" altLang="en-US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dirty="0"/>
                  <a:t>for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e+/e-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The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non-adiabatic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crossing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could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vary</a:t>
                </a:r>
                <a:r>
                  <a:rPr lang="zh-CN" alt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=</m:t>
                    </m:r>
                    <m:acc>
                      <m:accPr>
                        <m:chr m:val="⃗"/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</m:acc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acc>
                      <m:accPr>
                        <m:chr m:val="⃗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altLang="zh-CN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</m:t>
                        </m:r>
                      </m:e>
                    </m:acc>
                  </m:oMath>
                </a14:m>
                <a:r>
                  <a:rPr lang="zh-CN" altLang="en-US" dirty="0"/>
                  <a:t> </a:t>
                </a:r>
                <a:r>
                  <a:rPr lang="en-US" altLang="zh-CN" dirty="0"/>
                  <a:t>and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lead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to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depolarization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[1]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FF0000"/>
                    </a:solidFill>
                  </a:rPr>
                  <a:t>Acceleration rate </a:t>
                </a: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r>
                      <a:rPr lang="zh-CN" alt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−6</m:t>
                        </m:r>
                      </m:sup>
                    </m:sSup>
                    <m:f>
                      <m:fPr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𝑑𝑡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GeV</m:t>
                        </m:r>
                        <m:r>
                          <a:rPr lang="en-US" altLang="zh-CN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altLang="zh-CN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s</m:t>
                        </m:r>
                      </m:e>
                    </m:d>
                    <m:r>
                      <a:rPr lang="en-US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altLang="zh-CN" dirty="0"/>
                  <a:t>[km]</a:t>
                </a:r>
                <a:endParaRPr lang="en-US" altLang="zh-CN" dirty="0">
                  <a:solidFill>
                    <a:srgbClr val="FF0000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FF0000"/>
                    </a:solidFill>
                  </a:rPr>
                  <a:t>Spin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resonance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strength</a:t>
                </a:r>
                <a:r>
                  <a:rPr lang="el-GR" altLang="zh-CN" dirty="0">
                    <a:solidFill>
                      <a:srgbClr val="FF0000"/>
                    </a:solidFill>
                  </a:rPr>
                  <a:t> ε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: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  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highly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periodic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lattice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design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-&gt;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much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weaker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at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lower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beam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energies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l-GR" altLang="zh-CN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Δ</a:t>
                </a:r>
                <a:r>
                  <a:rPr lang="en-US" altLang="zh-CN" b="0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|P| &lt; 1%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 in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the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regimes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of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fast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crossing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&amp;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slow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crossing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b="0" dirty="0">
                    <a:ea typeface="Cambria Math" panose="02040503050406030204" pitchFamily="18" charset="0"/>
                  </a:rPr>
                  <a:t>Previous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studies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suggested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using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Siberian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snakes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to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b="0" dirty="0">
                    <a:ea typeface="Cambria Math" panose="02040503050406030204" pitchFamily="18" charset="0"/>
                  </a:rPr>
                  <a:t>maintain</a:t>
                </a:r>
                <a:r>
                  <a:rPr lang="zh-CN" altLang="en-US" b="0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polarization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for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future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100km-scale</a:t>
                </a:r>
                <a:r>
                  <a:rPr lang="zh-CN" altLang="en-US" dirty="0">
                    <a:ea typeface="Cambria Math" panose="02040503050406030204" pitchFamily="18" charset="0"/>
                  </a:rPr>
                  <a:t> </a:t>
                </a:r>
                <a:r>
                  <a:rPr lang="en-US" altLang="zh-CN" dirty="0">
                    <a:ea typeface="Cambria Math" panose="02040503050406030204" pitchFamily="18" charset="0"/>
                  </a:rPr>
                  <a:t>boosters[7]</a:t>
                </a:r>
                <a:endParaRPr lang="en-US" altLang="zh-CN" b="0" dirty="0"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AC9A245-BC64-9944-BB93-125A7147A8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4161" y="1055146"/>
                <a:ext cx="11741543" cy="2210670"/>
              </a:xfrm>
              <a:prstGeom prst="rect">
                <a:avLst/>
              </a:prstGeom>
              <a:blipFill>
                <a:blip r:embed="rId4"/>
                <a:stretch>
                  <a:fillRect l="-324" t="-568" b="-3409"/>
                </a:stretch>
              </a:blipFill>
              <a:ln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>
            <a:extLst>
              <a:ext uri="{FF2B5EF4-FFF2-40B4-BE49-F238E27FC236}">
                <a16:creationId xmlns:a16="http://schemas.microsoft.com/office/drawing/2014/main" id="{A51268AF-F1DF-0E4D-9F3A-8D55AE411E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265" y="3517792"/>
            <a:ext cx="4997135" cy="3189838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BB9CC75D-981D-E74B-A2C2-18EC7FE6D5B1}"/>
              </a:ext>
            </a:extLst>
          </p:cNvPr>
          <p:cNvCxnSpPr>
            <a:cxnSpLocks/>
          </p:cNvCxnSpPr>
          <p:nvPr/>
        </p:nvCxnSpPr>
        <p:spPr>
          <a:xfrm>
            <a:off x="9868829" y="3898201"/>
            <a:ext cx="0" cy="2208762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1DC818D-A2B7-CE4C-B704-985DB0828CA0}"/>
              </a:ext>
            </a:extLst>
          </p:cNvPr>
          <p:cNvCxnSpPr>
            <a:cxnSpLocks/>
          </p:cNvCxnSpPr>
          <p:nvPr/>
        </p:nvCxnSpPr>
        <p:spPr>
          <a:xfrm>
            <a:off x="9767279" y="4525470"/>
            <a:ext cx="0" cy="1581493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C545C62-036B-6849-8F55-B827A030CFFF}"/>
              </a:ext>
            </a:extLst>
          </p:cNvPr>
          <p:cNvCxnSpPr>
            <a:cxnSpLocks/>
          </p:cNvCxnSpPr>
          <p:nvPr/>
        </p:nvCxnSpPr>
        <p:spPr>
          <a:xfrm>
            <a:off x="9465452" y="4653183"/>
            <a:ext cx="0" cy="1453780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66F4957-8AD6-8744-AB7C-004B39C31815}"/>
              </a:ext>
            </a:extLst>
          </p:cNvPr>
          <p:cNvCxnSpPr>
            <a:cxnSpLocks/>
          </p:cNvCxnSpPr>
          <p:nvPr/>
        </p:nvCxnSpPr>
        <p:spPr>
          <a:xfrm>
            <a:off x="10875858" y="5202185"/>
            <a:ext cx="0" cy="904778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DAB0891E-F138-6D44-A49F-24CE4ABB925F}"/>
              </a:ext>
            </a:extLst>
          </p:cNvPr>
          <p:cNvCxnSpPr>
            <a:cxnSpLocks/>
          </p:cNvCxnSpPr>
          <p:nvPr/>
        </p:nvCxnSpPr>
        <p:spPr>
          <a:xfrm>
            <a:off x="10537457" y="5279813"/>
            <a:ext cx="0" cy="827150"/>
          </a:xfrm>
          <a:prstGeom prst="line">
            <a:avLst/>
          </a:prstGeom>
          <a:ln>
            <a:solidFill>
              <a:schemeClr val="tx1"/>
            </a:solidFill>
            <a:prstDash val="sysDot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AF47286-DAB3-DA46-8232-B9D297A661C5}"/>
              </a:ext>
            </a:extLst>
          </p:cNvPr>
          <p:cNvSpPr txBox="1"/>
          <p:nvPr/>
        </p:nvSpPr>
        <p:spPr>
          <a:xfrm>
            <a:off x="-23696" y="5933788"/>
            <a:ext cx="8358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B050"/>
                </a:solidFill>
              </a:rPr>
              <a:t>[1]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Froissart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and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Stora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NIM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7,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297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(1960)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[2]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K.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Barladyan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PRAB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22,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112804,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(2019)</a:t>
            </a:r>
            <a:endParaRPr lang="en-HK" altLang="zh-CN" sz="1200" dirty="0">
              <a:solidFill>
                <a:srgbClr val="00B050"/>
              </a:solidFill>
            </a:endParaRPr>
          </a:p>
          <a:p>
            <a:r>
              <a:rPr lang="en-US" altLang="zh-CN" sz="1200" dirty="0">
                <a:solidFill>
                  <a:srgbClr val="00B050"/>
                </a:solidFill>
              </a:rPr>
              <a:t>[3]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S.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Nakamura,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NIM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411,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93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(1998)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[4]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Khoe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Part.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Accel.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6,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213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(1975)</a:t>
            </a:r>
          </a:p>
          <a:p>
            <a:r>
              <a:rPr lang="en-US" altLang="zh-CN" sz="1200" dirty="0">
                <a:solidFill>
                  <a:srgbClr val="00B050"/>
                </a:solidFill>
              </a:rPr>
              <a:t>[5]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HK" sz="1200" dirty="0">
                <a:solidFill>
                  <a:srgbClr val="00B050"/>
                </a:solidFill>
              </a:rPr>
              <a:t>Configuration Manual: Polarized Proton Collider at RHIC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2006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[6]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V.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Ranjbar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PRAB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21,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111003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(2018)</a:t>
            </a:r>
          </a:p>
          <a:p>
            <a:r>
              <a:rPr lang="en-US" altLang="zh-CN" sz="1200" dirty="0">
                <a:solidFill>
                  <a:srgbClr val="00B050"/>
                </a:solidFill>
              </a:rPr>
              <a:t>[7]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I.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Koop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et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al.,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Phys.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Part.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Nucl</a:t>
            </a:r>
            <a:r>
              <a:rPr lang="en-US" altLang="zh-CN" sz="1200" dirty="0">
                <a:solidFill>
                  <a:srgbClr val="00B050"/>
                </a:solidFill>
              </a:rPr>
              <a:t>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Lett.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13.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7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(2016);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S.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 err="1">
                <a:solidFill>
                  <a:srgbClr val="00B050"/>
                </a:solidFill>
              </a:rPr>
              <a:t>Nikitin</a:t>
            </a:r>
            <a:r>
              <a:rPr lang="en-US" altLang="zh-CN" sz="1200" dirty="0">
                <a:solidFill>
                  <a:srgbClr val="00B050"/>
                </a:solidFill>
              </a:rPr>
              <a:t>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IJMPA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34,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1940004(2019);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IJMPA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35,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2041001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r>
              <a:rPr lang="en-US" altLang="zh-CN" sz="1200" dirty="0">
                <a:solidFill>
                  <a:srgbClr val="00B050"/>
                </a:solidFill>
              </a:rPr>
              <a:t>(2020).</a:t>
            </a:r>
            <a:r>
              <a:rPr lang="zh-CN" altLang="en-US" sz="1200" dirty="0">
                <a:solidFill>
                  <a:srgbClr val="00B050"/>
                </a:solidFill>
              </a:rPr>
              <a:t> 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88483A-C965-FA43-B0C0-7C9EE6900348}"/>
              </a:ext>
            </a:extLst>
          </p:cNvPr>
          <p:cNvSpPr txBox="1"/>
          <p:nvPr/>
        </p:nvSpPr>
        <p:spPr>
          <a:xfrm>
            <a:off x="3589099" y="3579233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0000FF"/>
                </a:solidFill>
              </a:rPr>
              <a:t>Fast</a:t>
            </a:r>
            <a:r>
              <a:rPr lang="zh-CN" altLang="en-US" sz="1200" b="1" dirty="0">
                <a:solidFill>
                  <a:srgbClr val="0000FF"/>
                </a:solidFill>
              </a:rPr>
              <a:t> </a:t>
            </a:r>
            <a:r>
              <a:rPr lang="en-US" altLang="zh-CN" sz="1200" b="1" dirty="0">
                <a:solidFill>
                  <a:srgbClr val="0000FF"/>
                </a:solidFill>
              </a:rPr>
              <a:t>crossing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7BBE33-C019-B446-8A39-6473336191CE}"/>
              </a:ext>
            </a:extLst>
          </p:cNvPr>
          <p:cNvSpPr txBox="1"/>
          <p:nvPr/>
        </p:nvSpPr>
        <p:spPr>
          <a:xfrm>
            <a:off x="5626749" y="3573784"/>
            <a:ext cx="1160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>
                <a:solidFill>
                  <a:srgbClr val="FF0000"/>
                </a:solidFill>
              </a:rPr>
              <a:t>Slow</a:t>
            </a:r>
            <a:r>
              <a:rPr lang="zh-CN" altLang="en-US" sz="1200" b="1" dirty="0">
                <a:solidFill>
                  <a:srgbClr val="FF0000"/>
                </a:solidFill>
              </a:rPr>
              <a:t> </a:t>
            </a:r>
            <a:r>
              <a:rPr lang="en-US" altLang="zh-CN" sz="1200" b="1" dirty="0">
                <a:solidFill>
                  <a:srgbClr val="FF0000"/>
                </a:solidFill>
              </a:rPr>
              <a:t>crossing</a:t>
            </a:r>
            <a:endParaRPr lang="en-US" sz="1200" b="1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F798543-3FE6-1C46-A557-9A9500D66E60}"/>
              </a:ext>
            </a:extLst>
          </p:cNvPr>
          <p:cNvCxnSpPr>
            <a:stCxn id="7" idx="0"/>
          </p:cNvCxnSpPr>
          <p:nvPr/>
        </p:nvCxnSpPr>
        <p:spPr>
          <a:xfrm flipH="1">
            <a:off x="4589752" y="3777896"/>
            <a:ext cx="1" cy="1796971"/>
          </a:xfrm>
          <a:prstGeom prst="line">
            <a:avLst/>
          </a:prstGeom>
          <a:ln w="15875">
            <a:solidFill>
              <a:srgbClr val="0000FF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3C21F66-7A94-F147-BE64-8F4DC00CCEF2}"/>
              </a:ext>
            </a:extLst>
          </p:cNvPr>
          <p:cNvCxnSpPr/>
          <p:nvPr/>
        </p:nvCxnSpPr>
        <p:spPr>
          <a:xfrm flipH="1">
            <a:off x="5680814" y="3905066"/>
            <a:ext cx="1" cy="1796971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0B539C-14B7-C240-8D1B-D8B924F49B6E}"/>
              </a:ext>
            </a:extLst>
          </p:cNvPr>
          <p:cNvCxnSpPr>
            <a:cxnSpLocks/>
          </p:cNvCxnSpPr>
          <p:nvPr/>
        </p:nvCxnSpPr>
        <p:spPr>
          <a:xfrm flipH="1">
            <a:off x="4169391" y="4340910"/>
            <a:ext cx="3753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8032F662-0E9A-1E44-8A60-0E96030D20BD}"/>
              </a:ext>
            </a:extLst>
          </p:cNvPr>
          <p:cNvCxnSpPr>
            <a:cxnSpLocks/>
          </p:cNvCxnSpPr>
          <p:nvPr/>
        </p:nvCxnSpPr>
        <p:spPr>
          <a:xfrm>
            <a:off x="5724056" y="4313613"/>
            <a:ext cx="3540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>
            <a:extLst>
              <a:ext uri="{FF2B5EF4-FFF2-40B4-BE49-F238E27FC236}">
                <a16:creationId xmlns:a16="http://schemas.microsoft.com/office/drawing/2014/main" id="{3F14E1C7-723B-4445-BA9A-AC6C1A80CC4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95" y="4684514"/>
            <a:ext cx="2647133" cy="12634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81BB22-45F1-7B4C-84BB-430A1205A2C1}"/>
              </a:ext>
            </a:extLst>
          </p:cNvPr>
          <p:cNvSpPr txBox="1"/>
          <p:nvPr/>
        </p:nvSpPr>
        <p:spPr>
          <a:xfrm>
            <a:off x="1368716" y="4052041"/>
            <a:ext cx="1323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00FF"/>
                </a:solidFill>
              </a:rPr>
              <a:t>Spin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precession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42219D3-56F1-D942-AEEE-8B2F7072F086}"/>
              </a:ext>
            </a:extLst>
          </p:cNvPr>
          <p:cNvSpPr txBox="1"/>
          <p:nvPr/>
        </p:nvSpPr>
        <p:spPr>
          <a:xfrm>
            <a:off x="428016" y="5574867"/>
            <a:ext cx="2700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0000FF"/>
                </a:solidFill>
              </a:rPr>
              <a:t>Orbit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motion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in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a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helical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snake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@</a:t>
            </a:r>
            <a:r>
              <a:rPr lang="zh-CN" altLang="en-US" sz="1200" dirty="0">
                <a:solidFill>
                  <a:srgbClr val="0000FF"/>
                </a:solidFill>
              </a:rPr>
              <a:t> </a:t>
            </a:r>
            <a:r>
              <a:rPr lang="en-US" altLang="zh-CN" sz="1200" dirty="0">
                <a:solidFill>
                  <a:srgbClr val="0000FF"/>
                </a:solidFill>
              </a:rPr>
              <a:t>RHIC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CD7D4B-21C8-C34F-8553-8EC2D9CDFC20}"/>
              </a:ext>
            </a:extLst>
          </p:cNvPr>
          <p:cNvSpPr/>
          <p:nvPr/>
        </p:nvSpPr>
        <p:spPr>
          <a:xfrm>
            <a:off x="10279590" y="6343723"/>
            <a:ext cx="158062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400" dirty="0">
                <a:solidFill>
                  <a:srgbClr val="00B050"/>
                </a:solidFill>
              </a:rPr>
              <a:t>Data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from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Ref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[2-6]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8616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75A1EF9-84FB-5B44-AD0C-BDA36F38FE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8266" y="2536302"/>
            <a:ext cx="2963821" cy="20346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10EA2E-6798-CF41-9CD6-CD77C4F34A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Depolarization</a:t>
            </a:r>
            <a:r>
              <a:rPr lang="zh-CN" altLang="en-US" dirty="0"/>
              <a:t> </a:t>
            </a:r>
            <a:r>
              <a:rPr lang="en-US" altLang="zh-CN" dirty="0"/>
              <a:t>effects:</a:t>
            </a:r>
            <a:r>
              <a:rPr lang="zh-CN" altLang="en-US" dirty="0"/>
              <a:t> </a:t>
            </a:r>
            <a:r>
              <a:rPr lang="en-US" altLang="zh-CN" dirty="0"/>
              <a:t>simulation</a:t>
            </a:r>
            <a:r>
              <a:rPr lang="zh-CN" altLang="en-US" dirty="0"/>
              <a:t> </a:t>
            </a:r>
            <a:r>
              <a:rPr lang="en-US" altLang="zh-CN" dirty="0"/>
              <a:t>vs.</a:t>
            </a:r>
            <a:r>
              <a:rPr lang="zh-CN" altLang="en-US" dirty="0"/>
              <a:t> </a:t>
            </a:r>
            <a:r>
              <a:rPr lang="en-US" altLang="zh-CN" dirty="0"/>
              <a:t>estimation</a:t>
            </a:r>
            <a:r>
              <a:rPr lang="zh-CN" altLang="en-US" dirty="0"/>
              <a:t> 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7470A0-085F-C442-9582-692285D4C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4000" y="6463640"/>
            <a:ext cx="2844800" cy="365125"/>
          </a:xfrm>
        </p:spPr>
        <p:txBody>
          <a:bodyPr/>
          <a:lstStyle/>
          <a:p>
            <a:fld id="{C973300C-797F-D148-A78D-320196FBAF04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1270A6D-0716-A44F-95D0-6FC56AE465C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988" y="4580669"/>
            <a:ext cx="2856908" cy="196129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7D49490-1FD9-DB46-BD4B-3B9FE3738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416" y="4524032"/>
            <a:ext cx="2915205" cy="20013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1EB9CC-D7B7-144C-B04A-40F05FAEE7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9231" y="4509120"/>
            <a:ext cx="2951696" cy="202636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1C07D8-3DC6-FC47-82EE-BC51030686A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78" y="2542126"/>
            <a:ext cx="2969438" cy="20385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FCFF753-206B-5949-BF35-FA41E5B6CC2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2577" y="2529904"/>
            <a:ext cx="2996667" cy="20572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F2EC29-4890-C643-AD11-564E379FF80C}"/>
              </a:ext>
            </a:extLst>
          </p:cNvPr>
          <p:cNvSpPr txBox="1"/>
          <p:nvPr/>
        </p:nvSpPr>
        <p:spPr>
          <a:xfrm>
            <a:off x="1807201" y="2304916"/>
            <a:ext cx="2045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Z-mode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1CD8CA3-BCAA-C14D-870C-57321CED6859}"/>
              </a:ext>
            </a:extLst>
          </p:cNvPr>
          <p:cNvSpPr txBox="1"/>
          <p:nvPr/>
        </p:nvSpPr>
        <p:spPr>
          <a:xfrm>
            <a:off x="5593517" y="2232639"/>
            <a:ext cx="2045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W-mode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8E94145-4C17-DC4B-B3FA-248D226FF775}"/>
              </a:ext>
            </a:extLst>
          </p:cNvPr>
          <p:cNvSpPr txBox="1"/>
          <p:nvPr/>
        </p:nvSpPr>
        <p:spPr>
          <a:xfrm>
            <a:off x="9205152" y="2252046"/>
            <a:ext cx="2045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H-mode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8CBA9DA6-4F36-EA43-AA35-7BB3DE311F1B}"/>
              </a:ext>
            </a:extLst>
          </p:cNvPr>
          <p:cNvSpPr/>
          <p:nvPr/>
        </p:nvSpPr>
        <p:spPr>
          <a:xfrm>
            <a:off x="668032" y="2249940"/>
            <a:ext cx="3147691" cy="429202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6BB5EE9-8EEC-5A46-BDA1-2A668C2276CD}"/>
              </a:ext>
            </a:extLst>
          </p:cNvPr>
          <p:cNvSpPr/>
          <p:nvPr/>
        </p:nvSpPr>
        <p:spPr>
          <a:xfrm>
            <a:off x="4504872" y="2222960"/>
            <a:ext cx="3102423" cy="4319000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89F1827-F861-F247-8779-9AC289FB2982}"/>
              </a:ext>
            </a:extLst>
          </p:cNvPr>
          <p:cNvSpPr/>
          <p:nvPr/>
        </p:nvSpPr>
        <p:spPr>
          <a:xfrm>
            <a:off x="8187504" y="2249939"/>
            <a:ext cx="3014584" cy="4275405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F4C381-B56E-1D41-9D9C-7DF061B395D9}"/>
              </a:ext>
            </a:extLst>
          </p:cNvPr>
          <p:cNvSpPr/>
          <p:nvPr/>
        </p:nvSpPr>
        <p:spPr>
          <a:xfrm>
            <a:off x="610471" y="1038795"/>
            <a:ext cx="5240112" cy="11387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acceleration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Z</a:t>
            </a:r>
            <a:r>
              <a:rPr lang="zh-CN" altLang="en-US" sz="2000" dirty="0"/>
              <a:t> </a:t>
            </a:r>
            <a:r>
              <a:rPr lang="en-US" altLang="zh-CN" sz="2000" dirty="0"/>
              <a:t>&amp;</a:t>
            </a:r>
            <a:r>
              <a:rPr lang="zh-CN" altLang="en-US" sz="2000" dirty="0"/>
              <a:t> </a:t>
            </a:r>
            <a:r>
              <a:rPr lang="en-US" altLang="zh-CN" sz="2000" dirty="0"/>
              <a:t>W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The</a:t>
            </a:r>
            <a:r>
              <a:rPr lang="zh-CN" altLang="en-US" sz="1600" dirty="0"/>
              <a:t> </a:t>
            </a:r>
            <a:r>
              <a:rPr lang="en-US" altLang="zh-CN" sz="1600" dirty="0"/>
              <a:t>spin</a:t>
            </a:r>
            <a:r>
              <a:rPr lang="zh-CN" altLang="en-US" sz="1600" dirty="0"/>
              <a:t> </a:t>
            </a:r>
            <a:r>
              <a:rPr lang="en-US" altLang="zh-CN" sz="1600" dirty="0"/>
              <a:t>resonances</a:t>
            </a:r>
            <a:r>
              <a:rPr lang="zh-CN" altLang="en-US" sz="1600" dirty="0"/>
              <a:t> </a:t>
            </a:r>
            <a:r>
              <a:rPr lang="en-US" altLang="zh-CN" sz="1600" dirty="0"/>
              <a:t>are</a:t>
            </a:r>
            <a:r>
              <a:rPr lang="zh-CN" altLang="en-US" sz="1600" dirty="0"/>
              <a:t> </a:t>
            </a:r>
            <a:r>
              <a:rPr lang="en-US" altLang="zh-CN" sz="1600" dirty="0"/>
              <a:t>generally</a:t>
            </a:r>
            <a:r>
              <a:rPr lang="zh-CN" altLang="en-US" sz="1600" dirty="0"/>
              <a:t> </a:t>
            </a:r>
            <a:r>
              <a:rPr lang="en-US" altLang="zh-CN" sz="1600" dirty="0"/>
              <a:t>weak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Polarization</a:t>
            </a:r>
            <a:r>
              <a:rPr lang="zh-CN" altLang="en-US" sz="1600" dirty="0"/>
              <a:t> </a:t>
            </a:r>
            <a:r>
              <a:rPr lang="en-US" altLang="zh-CN" sz="1600" dirty="0"/>
              <a:t>is</a:t>
            </a:r>
            <a:r>
              <a:rPr lang="zh-CN" altLang="en-US" sz="1600" dirty="0"/>
              <a:t> </a:t>
            </a:r>
            <a:r>
              <a:rPr lang="en-US" altLang="zh-CN" sz="1600" dirty="0"/>
              <a:t>mostly</a:t>
            </a:r>
            <a:r>
              <a:rPr lang="zh-CN" altLang="en-US" sz="1600" dirty="0"/>
              <a:t> </a:t>
            </a:r>
            <a:r>
              <a:rPr lang="en-US" altLang="zh-CN" sz="1600" dirty="0"/>
              <a:t>maintained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Estimations</a:t>
            </a:r>
            <a:r>
              <a:rPr lang="zh-CN" altLang="en-US" sz="1600" dirty="0"/>
              <a:t> </a:t>
            </a:r>
            <a:r>
              <a:rPr lang="en-US" altLang="zh-CN" sz="1600" dirty="0"/>
              <a:t>agree</a:t>
            </a:r>
            <a:r>
              <a:rPr lang="zh-CN" altLang="en-US" sz="1600" dirty="0"/>
              <a:t> </a:t>
            </a:r>
            <a:r>
              <a:rPr lang="en-US" altLang="zh-CN" sz="1600" dirty="0"/>
              <a:t>fairly</a:t>
            </a:r>
            <a:r>
              <a:rPr lang="zh-CN" altLang="en-US" sz="1600" dirty="0"/>
              <a:t> </a:t>
            </a:r>
            <a:r>
              <a:rPr lang="en-US" altLang="zh-CN" sz="1600" dirty="0"/>
              <a:t>well</a:t>
            </a:r>
            <a:r>
              <a:rPr lang="zh-CN" altLang="en-US" sz="1600" dirty="0"/>
              <a:t> </a:t>
            </a:r>
            <a:r>
              <a:rPr lang="en-US" altLang="zh-CN" sz="1600" dirty="0"/>
              <a:t>with</a:t>
            </a:r>
            <a:r>
              <a:rPr lang="zh-CN" altLang="en-US" sz="1600" dirty="0"/>
              <a:t> </a:t>
            </a:r>
            <a:r>
              <a:rPr lang="en-US" altLang="zh-CN" sz="1600" dirty="0"/>
              <a:t>simulations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DF041E8-5F98-B74A-AE8B-52695A08FAE9}"/>
              </a:ext>
            </a:extLst>
          </p:cNvPr>
          <p:cNvSpPr/>
          <p:nvPr/>
        </p:nvSpPr>
        <p:spPr>
          <a:xfrm>
            <a:off x="5850583" y="1044676"/>
            <a:ext cx="5743320" cy="1138773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en-US" altLang="zh-CN" sz="2000" dirty="0"/>
              <a:t>In</a:t>
            </a:r>
            <a:r>
              <a:rPr lang="zh-CN" altLang="en-US" sz="2000" dirty="0"/>
              <a:t> </a:t>
            </a:r>
            <a:r>
              <a:rPr lang="en-US" altLang="zh-CN" sz="2000" dirty="0"/>
              <a:t>the</a:t>
            </a:r>
            <a:r>
              <a:rPr lang="zh-CN" altLang="en-US" sz="2000" dirty="0"/>
              <a:t> </a:t>
            </a:r>
            <a:r>
              <a:rPr lang="en-US" altLang="zh-CN" sz="2000" dirty="0"/>
              <a:t>acceleration to</a:t>
            </a:r>
            <a:r>
              <a:rPr lang="zh-CN" altLang="en-US" sz="2000" dirty="0"/>
              <a:t> </a:t>
            </a:r>
            <a:r>
              <a:rPr lang="en-US" altLang="zh-CN" sz="2000" dirty="0"/>
              <a:t>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The</a:t>
            </a:r>
            <a:r>
              <a:rPr lang="zh-CN" altLang="en-US" sz="1600" dirty="0"/>
              <a:t> </a:t>
            </a:r>
            <a:r>
              <a:rPr lang="en-US" altLang="zh-CN" sz="1600" dirty="0"/>
              <a:t>spin</a:t>
            </a:r>
            <a:r>
              <a:rPr lang="zh-CN" altLang="en-US" sz="1600" dirty="0"/>
              <a:t> </a:t>
            </a:r>
            <a:r>
              <a:rPr lang="en-US" altLang="zh-CN" sz="1600" dirty="0"/>
              <a:t>resonances</a:t>
            </a:r>
            <a:r>
              <a:rPr lang="zh-CN" altLang="en-US" sz="1600" dirty="0"/>
              <a:t> </a:t>
            </a:r>
            <a:r>
              <a:rPr lang="en-US" altLang="zh-CN" sz="1600" dirty="0"/>
              <a:t>become</a:t>
            </a:r>
            <a:r>
              <a:rPr lang="zh-CN" altLang="en-US" sz="1600" dirty="0"/>
              <a:t> </a:t>
            </a:r>
            <a:r>
              <a:rPr lang="en-US" altLang="zh-CN" sz="1600" dirty="0"/>
              <a:t>stronger</a:t>
            </a:r>
            <a:r>
              <a:rPr lang="zh-CN" altLang="en-US" sz="1600" dirty="0"/>
              <a:t> </a:t>
            </a:r>
            <a:r>
              <a:rPr lang="en-US" altLang="zh-CN" sz="1600" dirty="0"/>
              <a:t>at</a:t>
            </a:r>
            <a:r>
              <a:rPr lang="zh-CN" altLang="en-US" sz="1600" dirty="0"/>
              <a:t> </a:t>
            </a:r>
            <a:r>
              <a:rPr lang="en-US" altLang="zh-CN" sz="1600" dirty="0"/>
              <a:t>higher</a:t>
            </a:r>
            <a:r>
              <a:rPr lang="zh-CN" altLang="en-US" sz="1600" dirty="0"/>
              <a:t> </a:t>
            </a:r>
            <a:r>
              <a:rPr lang="en-US" altLang="zh-CN" sz="1600" dirty="0"/>
              <a:t>energies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Severe</a:t>
            </a:r>
            <a:r>
              <a:rPr lang="zh-CN" altLang="en-US" sz="1600" dirty="0"/>
              <a:t> </a:t>
            </a:r>
            <a:r>
              <a:rPr lang="en-US" altLang="zh-CN" sz="1600" dirty="0"/>
              <a:t>depolarization</a:t>
            </a:r>
            <a:r>
              <a:rPr lang="zh-CN" altLang="en-US" sz="1600" dirty="0"/>
              <a:t> </a:t>
            </a:r>
            <a:r>
              <a:rPr lang="en-US" altLang="zh-CN" sz="1600" dirty="0"/>
              <a:t>occurs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1600" dirty="0"/>
              <a:t>Mitigation</a:t>
            </a:r>
            <a:r>
              <a:rPr lang="zh-CN" altLang="en-US" sz="1600" dirty="0"/>
              <a:t> </a:t>
            </a:r>
            <a:r>
              <a:rPr lang="en-US" altLang="zh-CN" sz="1600" dirty="0"/>
              <a:t>methods</a:t>
            </a:r>
            <a:r>
              <a:rPr lang="zh-CN" altLang="en-US" sz="1600" dirty="0"/>
              <a:t> </a:t>
            </a:r>
            <a:r>
              <a:rPr lang="en-US" altLang="zh-CN" sz="1600" dirty="0"/>
              <a:t>to</a:t>
            </a:r>
            <a:r>
              <a:rPr lang="zh-CN" altLang="en-US" sz="1600" dirty="0"/>
              <a:t> </a:t>
            </a:r>
            <a:r>
              <a:rPr lang="en-US" altLang="zh-CN" sz="1600" dirty="0"/>
              <a:t>be</a:t>
            </a:r>
            <a:r>
              <a:rPr lang="zh-CN" altLang="en-US" sz="1600" dirty="0"/>
              <a:t> </a:t>
            </a:r>
            <a:r>
              <a:rPr lang="en-US" altLang="zh-CN" sz="1600" dirty="0"/>
              <a:t>explored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DA1CCB4-F70F-4441-AD17-1B950B4DFE7C}"/>
              </a:ext>
            </a:extLst>
          </p:cNvPr>
          <p:cNvSpPr/>
          <p:nvPr/>
        </p:nvSpPr>
        <p:spPr>
          <a:xfrm>
            <a:off x="384948" y="6515419"/>
            <a:ext cx="6096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zh-CN" sz="1400" dirty="0">
                <a:solidFill>
                  <a:srgbClr val="00B050"/>
                </a:solidFill>
              </a:rPr>
              <a:t>[1]</a:t>
            </a:r>
            <a:r>
              <a:rPr lang="zh-CN" altLang="en-US" sz="1400" dirty="0">
                <a:solidFill>
                  <a:srgbClr val="00B050"/>
                </a:solidFill>
              </a:rPr>
              <a:t> </a:t>
            </a:r>
            <a:r>
              <a:rPr lang="en-US" altLang="zh-CN" sz="1400" dirty="0">
                <a:solidFill>
                  <a:srgbClr val="00B050"/>
                </a:solidFill>
              </a:rPr>
              <a:t>T. Chen, Z. </a:t>
            </a:r>
            <a:r>
              <a:rPr lang="en-US" altLang="zh-CN" sz="1400" dirty="0" err="1">
                <a:solidFill>
                  <a:srgbClr val="00B050"/>
                </a:solidFill>
              </a:rPr>
              <a:t>Duan</a:t>
            </a:r>
            <a:r>
              <a:rPr lang="en-US" altLang="zh-CN" sz="1400" dirty="0">
                <a:solidFill>
                  <a:srgbClr val="00B050"/>
                </a:solidFill>
              </a:rPr>
              <a:t>, D. H. Ji, D. Wang, Phys. Rev. Accel. Beams, 26, 051003 (2023).</a:t>
            </a:r>
            <a:endParaRPr lang="en-US" sz="14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7DA646F-2C9E-8849-BF53-8B1CF0394075}"/>
              </a:ext>
            </a:extLst>
          </p:cNvPr>
          <p:cNvSpPr txBox="1"/>
          <p:nvPr/>
        </p:nvSpPr>
        <p:spPr>
          <a:xfrm>
            <a:off x="1991544" y="3241000"/>
            <a:ext cx="85338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This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study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supports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injecting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highly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polarized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beams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into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the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collider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rings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as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a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very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attractive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solution,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for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applications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@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Z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&amp;</a:t>
            </a:r>
            <a:r>
              <a:rPr lang="zh-CN" altLang="en-US" sz="2400" dirty="0">
                <a:solidFill>
                  <a:srgbClr val="FF0000"/>
                </a:solidFill>
                <a:highlight>
                  <a:srgbClr val="FFFF00"/>
                </a:highlight>
              </a:rPr>
              <a:t> </a:t>
            </a:r>
            <a:r>
              <a:rPr lang="en-US" altLang="zh-CN" sz="2400" dirty="0">
                <a:solidFill>
                  <a:srgbClr val="FF0000"/>
                </a:solidFill>
                <a:highlight>
                  <a:srgbClr val="FFFF00"/>
                </a:highlight>
              </a:rPr>
              <a:t>W.</a:t>
            </a:r>
            <a:endParaRPr lang="en-US" sz="2400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26102C-848A-2886-3A9F-C9F4B764341F}"/>
              </a:ext>
            </a:extLst>
          </p:cNvPr>
          <p:cNvSpPr txBox="1"/>
          <p:nvPr/>
        </p:nvSpPr>
        <p:spPr>
          <a:xfrm>
            <a:off x="2315309" y="4531943"/>
            <a:ext cx="7561381" cy="759822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FF000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>
                <a:solidFill>
                  <a:srgbClr val="00B050"/>
                </a:solidFill>
              </a:rPr>
              <a:t>Polarization transmission to Z, W and Higgs energies in </a:t>
            </a:r>
            <a:r>
              <a:rPr lang="en-US" sz="2000" b="1" dirty="0">
                <a:solidFill>
                  <a:srgbClr val="00B050"/>
                </a:solidFill>
              </a:rPr>
              <a:t>Booster:   </a:t>
            </a:r>
          </a:p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Z: over 99%,  W: 77.5%~ 98%,  Higgs: no better than 40% </a:t>
            </a:r>
          </a:p>
        </p:txBody>
      </p:sp>
    </p:spTree>
    <p:extLst>
      <p:ext uri="{BB962C8B-B14F-4D97-AF65-F5344CB8AC3E}">
        <p14:creationId xmlns:p14="http://schemas.microsoft.com/office/powerpoint/2010/main" val="238274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C8FCB7-4EDB-23BC-6998-F359F1CA0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65660"/>
            <a:ext cx="10972800" cy="558963"/>
          </a:xfrm>
        </p:spPr>
        <p:txBody>
          <a:bodyPr>
            <a:normAutofit/>
          </a:bodyPr>
          <a:lstStyle/>
          <a:p>
            <a:r>
              <a:rPr lang="en-US" altLang="zh-CN" sz="2200" dirty="0"/>
              <a:t>50%-70%</a:t>
            </a:r>
            <a:r>
              <a:rPr lang="zh-CN" altLang="en-US" sz="2200" dirty="0"/>
              <a:t> </a:t>
            </a:r>
            <a:r>
              <a:rPr lang="en-US" altLang="zh-CN" sz="2200" dirty="0"/>
              <a:t>longitudinal</a:t>
            </a:r>
            <a:r>
              <a:rPr lang="zh-CN" altLang="en-US" sz="2200" dirty="0"/>
              <a:t> </a:t>
            </a:r>
            <a:r>
              <a:rPr lang="en-US" altLang="zh-CN" sz="2200" dirty="0"/>
              <a:t>polarization</a:t>
            </a:r>
            <a:r>
              <a:rPr lang="zh-CN" altLang="en-US" sz="2200" dirty="0"/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for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e-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bunches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reasonable</a:t>
            </a:r>
            <a:r>
              <a:rPr lang="zh-CN" altLang="en-US" sz="2200" dirty="0"/>
              <a:t> </a:t>
            </a:r>
            <a:r>
              <a:rPr lang="en-US" altLang="zh-CN" sz="2200" dirty="0"/>
              <a:t>goal</a:t>
            </a:r>
            <a:r>
              <a:rPr lang="zh-CN" altLang="en-US" sz="2200" dirty="0"/>
              <a:t> </a:t>
            </a: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AA8314-42FB-F99D-C80C-187745C9E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 high-level</a:t>
            </a:r>
            <a:r>
              <a:rPr lang="zh-CN" altLang="en-US" dirty="0"/>
              <a:t> </a:t>
            </a:r>
            <a:r>
              <a:rPr lang="en-US" altLang="zh-CN" dirty="0"/>
              <a:t>longitudinal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@</a:t>
            </a:r>
            <a:r>
              <a:rPr lang="zh-CN" altLang="en-US" dirty="0"/>
              <a:t> </a:t>
            </a:r>
            <a:r>
              <a:rPr lang="en-US" altLang="zh-CN" dirty="0"/>
              <a:t>Z-pole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F8335-1EA2-34A9-4BE9-2EE4BB01D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122F7FB-E6B1-358C-FFB0-94130540D7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160" y="2061057"/>
            <a:ext cx="3237237" cy="43083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4B7F656-A6AC-96FA-ACE7-E3EDD0129EC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22" y="3211549"/>
            <a:ext cx="5599494" cy="3289213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6D5D0DE2-5919-4266-9C2B-0C3F53C32CE3}"/>
              </a:ext>
            </a:extLst>
          </p:cNvPr>
          <p:cNvSpPr txBox="1"/>
          <p:nvPr/>
        </p:nvSpPr>
        <p:spPr>
          <a:xfrm>
            <a:off x="678736" y="1514672"/>
            <a:ext cx="66773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srgbClr val="0000FF"/>
                </a:solidFill>
              </a:rPr>
              <a:t>Over</a:t>
            </a:r>
            <a:r>
              <a:rPr lang="zh-CN" altLang="en-US" b="1" dirty="0">
                <a:solidFill>
                  <a:srgbClr val="0000FF"/>
                </a:solidFill>
              </a:rPr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70%</a:t>
            </a:r>
            <a:r>
              <a:rPr lang="zh-CN" altLang="en-US" b="1" dirty="0">
                <a:solidFill>
                  <a:srgbClr val="0000FF"/>
                </a:solidFill>
              </a:rPr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injected</a:t>
            </a:r>
            <a:r>
              <a:rPr lang="zh-CN" altLang="en-US" b="1" dirty="0">
                <a:solidFill>
                  <a:srgbClr val="0000FF"/>
                </a:solidFill>
              </a:rPr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e-</a:t>
            </a:r>
            <a:r>
              <a:rPr lang="zh-CN" altLang="en-US" b="1" dirty="0">
                <a:solidFill>
                  <a:srgbClr val="0000FF"/>
                </a:solidFill>
              </a:rPr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beam</a:t>
            </a:r>
            <a:r>
              <a:rPr lang="zh-CN" altLang="en-US" b="1" dirty="0">
                <a:solidFill>
                  <a:srgbClr val="0000FF"/>
                </a:solidFill>
              </a:rPr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polarization</a:t>
            </a:r>
            <a:r>
              <a:rPr lang="zh-CN" altLang="en-US" b="1" dirty="0">
                <a:solidFill>
                  <a:srgbClr val="0000FF"/>
                </a:solidFill>
              </a:rPr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is</a:t>
            </a:r>
            <a:r>
              <a:rPr lang="zh-CN" altLang="en-US" b="1" dirty="0">
                <a:solidFill>
                  <a:srgbClr val="0000FF"/>
                </a:solidFill>
              </a:rPr>
              <a:t> </a:t>
            </a:r>
            <a:r>
              <a:rPr lang="en-US" altLang="zh-CN" b="1" dirty="0">
                <a:solidFill>
                  <a:srgbClr val="0000FF"/>
                </a:solidFill>
              </a:rPr>
              <a:t>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A249"/>
                </a:solidFill>
              </a:rPr>
              <a:t>Polarized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e+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source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is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challenging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for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CEPC [1],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endParaRPr lang="en-HK" altLang="zh-CN" dirty="0">
              <a:solidFill>
                <a:srgbClr val="00A24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FF"/>
                </a:solidFill>
              </a:rPr>
              <a:t>self-polarization at a low energy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e+ ring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is possible, a tradeoff between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the challenges &amp; costs of the ring versus reduction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injection rate &amp; luminosity (need more study);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endParaRPr lang="en-HK" altLang="zh-CN" dirty="0">
              <a:solidFill>
                <a:srgbClr val="00A249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A249"/>
                </a:solidFill>
              </a:rPr>
              <a:t>polarization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transmission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efficiency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is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similar</a:t>
            </a:r>
            <a:r>
              <a:rPr lang="zh-CN" altLang="en-US" dirty="0">
                <a:solidFill>
                  <a:srgbClr val="00A249"/>
                </a:solidFill>
              </a:rPr>
              <a:t> </a:t>
            </a:r>
            <a:r>
              <a:rPr lang="en-US" altLang="zh-CN" dirty="0">
                <a:solidFill>
                  <a:srgbClr val="00A249"/>
                </a:solidFill>
              </a:rPr>
              <a:t>otherwise.</a:t>
            </a:r>
            <a:endParaRPr lang="en-US" dirty="0">
              <a:solidFill>
                <a:srgbClr val="00A249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10E66D-225F-4E3A-1094-AA2E7B2F9920}"/>
              </a:ext>
            </a:extLst>
          </p:cNvPr>
          <p:cNvSpPr txBox="1"/>
          <p:nvPr/>
        </p:nvSpPr>
        <p:spPr>
          <a:xfrm>
            <a:off x="-6548" y="6454079"/>
            <a:ext cx="11368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0070C0"/>
                </a:solidFill>
              </a:rPr>
              <a:t>[1]</a:t>
            </a:r>
            <a:r>
              <a:rPr lang="zh-CN" altLang="en-US" sz="1600" dirty="0">
                <a:solidFill>
                  <a:srgbClr val="0070C0"/>
                </a:solidFill>
              </a:rPr>
              <a:t> </a:t>
            </a:r>
            <a:r>
              <a:rPr lang="en-HK" sz="1600" dirty="0">
                <a:solidFill>
                  <a:srgbClr val="0070C0"/>
                </a:solidFill>
              </a:rPr>
              <a:t>P. </a:t>
            </a:r>
            <a:r>
              <a:rPr lang="en-HK" sz="1600" dirty="0" err="1">
                <a:solidFill>
                  <a:srgbClr val="0070C0"/>
                </a:solidFill>
              </a:rPr>
              <a:t>Musumeci</a:t>
            </a:r>
            <a:r>
              <a:rPr lang="en-HK" sz="1600" dirty="0">
                <a:solidFill>
                  <a:srgbClr val="0070C0"/>
                </a:solidFill>
              </a:rPr>
              <a:t> et al., Positron Sources for Future High Energy Physics Colliders, ArXiv:2204.13245 Phys. (2022). </a:t>
            </a:r>
            <a:endParaRPr lang="en-US" sz="1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404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65826</TotalTime>
  <Words>2214</Words>
  <Application>Microsoft Macintosh PowerPoint</Application>
  <PresentationFormat>Widescreen</PresentationFormat>
  <Paragraphs>293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等线</vt:lpstr>
      <vt:lpstr>微软雅黑</vt:lpstr>
      <vt:lpstr>Arial</vt:lpstr>
      <vt:lpstr>Arial Black</vt:lpstr>
      <vt:lpstr>Calibri</vt:lpstr>
      <vt:lpstr>Cambria Math</vt:lpstr>
      <vt:lpstr>Helvetica</vt:lpstr>
      <vt:lpstr>Times New Roman</vt:lpstr>
      <vt:lpstr>Wingdings</vt:lpstr>
      <vt:lpstr>Office 主题</vt:lpstr>
      <vt:lpstr>PowerPoint Presentation</vt:lpstr>
      <vt:lpstr>Motivation of CEPC polarized beam program</vt:lpstr>
      <vt:lpstr>Self-polarization in the CEPC</vt:lpstr>
      <vt:lpstr>How to achieve a high-level polarization?</vt:lpstr>
      <vt:lpstr>Polarized injector for CEPC</vt:lpstr>
      <vt:lpstr>Positron damping/polarizing ring</vt:lpstr>
      <vt:lpstr>Depolarization in the booster</vt:lpstr>
      <vt:lpstr>Depolarization effects: simulation vs. estimation </vt:lpstr>
      <vt:lpstr>A high-level longitudinal polarization @ Z-pole</vt:lpstr>
      <vt:lpstr>A high-level longitudinal polarization @ Z-pole</vt:lpstr>
      <vt:lpstr>Polarization, luminosity and beam lifetime</vt:lpstr>
      <vt:lpstr>Prospects of Z-pole polarization for CEPC</vt:lpstr>
      <vt:lpstr>Longitudinal polarization at W?</vt:lpstr>
      <vt:lpstr>Useful polarization level at Higgs?</vt:lpstr>
      <vt:lpstr>Polarization R&amp;D plan in the CEPC EDR Phase</vt:lpstr>
      <vt:lpstr>Summary</vt:lpstr>
      <vt:lpstr>Thank you for your attention!</vt:lpstr>
      <vt:lpstr>Spin resonance structure of a CEPC Booster lattice</vt:lpstr>
      <vt:lpstr>Resonant Depolarization at Z</vt:lpstr>
      <vt:lpstr>RD measurements: endorsed by recent FCC-ee studies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ZHE DUAN</cp:lastModifiedBy>
  <cp:revision>3444</cp:revision>
  <cp:lastPrinted>2022-11-06T05:19:21Z</cp:lastPrinted>
  <dcterms:created xsi:type="dcterms:W3CDTF">2012-09-04T11:33:36Z</dcterms:created>
  <dcterms:modified xsi:type="dcterms:W3CDTF">2024-06-18T11:57:45Z</dcterms:modified>
</cp:coreProperties>
</file>