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58" r:id="rId3"/>
    <p:sldId id="261" r:id="rId4"/>
    <p:sldId id="259" r:id="rId5"/>
    <p:sldId id="260" r:id="rId6"/>
    <p:sldId id="275" r:id="rId7"/>
    <p:sldId id="263" r:id="rId8"/>
    <p:sldId id="276" r:id="rId9"/>
    <p:sldId id="277" r:id="rId10"/>
    <p:sldId id="278" r:id="rId11"/>
    <p:sldId id="279" r:id="rId12"/>
    <p:sldId id="310" r:id="rId13"/>
    <p:sldId id="296" r:id="rId14"/>
    <p:sldId id="299" r:id="rId15"/>
    <p:sldId id="285" r:id="rId16"/>
    <p:sldId id="300" r:id="rId17"/>
    <p:sldId id="281" r:id="rId18"/>
    <p:sldId id="283" r:id="rId19"/>
    <p:sldId id="314" r:id="rId20"/>
    <p:sldId id="288" r:id="rId21"/>
    <p:sldId id="291" r:id="rId22"/>
    <p:sldId id="301" r:id="rId23"/>
    <p:sldId id="297" r:id="rId24"/>
    <p:sldId id="303" r:id="rId25"/>
    <p:sldId id="286" r:id="rId26"/>
    <p:sldId id="290" r:id="rId27"/>
    <p:sldId id="304" r:id="rId28"/>
    <p:sldId id="298" r:id="rId29"/>
    <p:sldId id="312" r:id="rId30"/>
    <p:sldId id="311" r:id="rId31"/>
    <p:sldId id="306" r:id="rId32"/>
    <p:sldId id="295" r:id="rId33"/>
    <p:sldId id="308" r:id="rId34"/>
    <p:sldId id="313" r:id="rId35"/>
    <p:sldId id="315" r:id="rId36"/>
    <p:sldId id="316" r:id="rId37"/>
    <p:sldId id="309" r:id="rId38"/>
    <p:sldId id="305" r:id="rId39"/>
    <p:sldId id="292" r:id="rId40"/>
    <p:sldId id="317" r:id="rId41"/>
    <p:sldId id="318" r:id="rId42"/>
    <p:sldId id="289" r:id="rId43"/>
    <p:sldId id="294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1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4" autoAdjust="0"/>
    <p:restoredTop sz="93506" autoAdjust="0"/>
  </p:normalViewPr>
  <p:slideViewPr>
    <p:cSldViewPr snapToGrid="0">
      <p:cViewPr varScale="1">
        <p:scale>
          <a:sx n="112" d="100"/>
          <a:sy n="112" d="100"/>
        </p:scale>
        <p:origin x="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9ED8D-69AF-4BDB-B669-059C2FC5DB8C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D4A35-912B-4135-A162-B02249FC712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35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03E291-30B0-4B8C-A6E5-C041646C8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EF9C11-E87F-4214-BA99-1D8754D48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B39B1B-C518-4CCC-9D01-74D28836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5684E6-D28A-4A0E-9E3D-098B1C745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</a:t>
            </a:r>
            <a:r>
              <a:rPr lang="en-US" baseline="30000"/>
              <a:t>th</a:t>
            </a:r>
            <a:r>
              <a:rPr lang="en-US"/>
              <a:t> ALICE Upgrade Week, Kraków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D7EB9AC-9CF2-4C9A-A0DE-77923DA64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231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BC854A-B41B-497D-AD60-17CBC10A3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6FF9B0E-6DE7-4FAF-9899-65ED50200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82E507-5EAB-4A7F-8933-B5D667E07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8C5FBF-24AF-43DF-92DA-6933E8EBA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90B9B92-7683-4FBD-9112-9E3D6F890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9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E734B79-CE2C-4C53-AF16-39799D0518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71E4E2F-B7C6-4C42-BD7F-AC3FFC6080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135906-4BB4-4359-8B24-2BCF3AE40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5264771-75A4-4CEF-A7CB-7287F7B9C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91B3F8-AA27-4846-9A60-695EB246D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75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160E3E-477D-4855-90DB-7FFDDC792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7D3119-B49D-4EDF-A9E4-CF7A62DA2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2AF381-CFFF-4C2F-9EAD-458B946FE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0F3FC9-46BF-49AC-B586-40079106F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55A5E9-EE0B-444B-8A89-7326FD6E5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31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059E06-2465-4406-BF4A-E8D7F5F8C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69E18E-DD50-4F8B-8060-0D30639E0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413CEC-D19C-4C2B-9BEF-5F5D902F1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9484F4-A9CC-4FD5-AFF6-946D4F4D7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A18E81-1C35-4EA1-8433-9C9460934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7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7B4A45-1955-42D4-B1B7-CFF6CF863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E96E87-6D24-4B4B-90F4-42CCDF14D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FC60321-80F1-4C13-BF62-8219FBCCD3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910C50D-8D32-471B-8DD9-F3254E80E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1281E65-EB84-4B52-856E-EDA647B83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9BD5FC5-E7A2-4471-8677-8C902033E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91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907B2A-94F4-4796-831D-093BE23F1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261752F-D476-47C8-90F0-D7FE5E117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A8A09BA-8B14-4DD8-9114-11DFB99A37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C5A0646-FAF7-422E-A60A-B17C5085E0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17D1083-C166-43EE-A9E3-23485DE4DF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0A5EB77-52BB-4DBC-92A1-078002FE9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E9F3CEC-F290-4061-B1C2-A16845236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E1E8144-05B5-485A-82B1-1E594D711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9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A88FBD-5462-4101-8F13-A68E298C6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3713299-42FE-47A3-B990-8683B662D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69211D-FDE1-4601-9DA4-1724BFBB1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FB64798-7D2F-4AB8-B3AF-30E0F26E7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894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4B674E1-6C7B-4EC1-B735-8D1FF29BD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FE8663D-3281-4E25-A3CA-591257F72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2FEF0A9-8BD2-4268-8272-5B1A49E73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345A87-9822-493A-B952-30AB2EB4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7770D68-18A9-48E0-9328-97489DD18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990945C-B983-456C-AFBF-34265FA64A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98A1F2-051A-4CAB-8BF3-0E7BBA106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FB89B0F-8A58-4FA4-9566-043ED402E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BB3BA5C-6C90-4FC9-9247-65595F25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96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0A1CF3-D0B0-40C3-8AB4-9A1D21B79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0A2B6F-4666-4F7C-85CC-6A38356BA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E538D51-696F-429A-9EC3-9A967E6224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50ADFCE-9F97-4826-B00E-6449C48E9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C566B3A-5345-4415-A4A6-9B219ECA4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84E462E-9E8E-4D84-A996-1B0654E22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69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F982649-8AFC-46D5-B0A6-28BC65F79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52111B4-4CCB-4B3E-A975-E59BC628C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07789D-B4CB-4A00-BC88-D455D0A5DA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B16FB-877B-4DC4-BD1C-1EC627F75224}" type="datetimeFigureOut">
              <a:rPr lang="en-US" smtClean="0"/>
              <a:t>10/10/24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388DEC-2F41-46DA-84CD-EC392F4E0E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23D7A0-2A7D-4351-9648-F81A8D607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4B304-A9B4-4ACF-BD5E-F925C1CC09B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0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15726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C4E406EE-FF85-4A81-AC25-0778DAAB7723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D26B24EA-93A5-4326-96CC-9A3D9FA9C63F}"/>
              </a:ext>
            </a:extLst>
          </p:cNvPr>
          <p:cNvSpPr/>
          <p:nvPr/>
        </p:nvSpPr>
        <p:spPr>
          <a:xfrm>
            <a:off x="2209026" y="1346615"/>
            <a:ext cx="87333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ALICE 3 RICH FEE preliminary module concept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4E8FB8BC-D159-431B-A36A-445CF9CC2701}"/>
              </a:ext>
            </a:extLst>
          </p:cNvPr>
          <p:cNvSpPr/>
          <p:nvPr/>
        </p:nvSpPr>
        <p:spPr>
          <a:xfrm>
            <a:off x="771524" y="2967335"/>
            <a:ext cx="106489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dirty="0"/>
              <a:t>Ciro Bermúdez Márquez, Daniel Durini, Julio Hernández, </a:t>
            </a:r>
            <a:r>
              <a:rPr lang="es-MX" u="sng" dirty="0" err="1"/>
              <a:t>Tivadar</a:t>
            </a:r>
            <a:r>
              <a:rPr lang="es-MX" u="sng" dirty="0"/>
              <a:t> Kiss</a:t>
            </a:r>
            <a:r>
              <a:rPr lang="es-MX" dirty="0"/>
              <a:t>, </a:t>
            </a:r>
            <a:r>
              <a:rPr lang="es-MX" dirty="0">
                <a:solidFill>
                  <a:schemeClr val="tx1"/>
                </a:solidFill>
              </a:rPr>
              <a:t>Flavio </a:t>
            </a:r>
            <a:r>
              <a:rPr lang="es-MX" dirty="0" err="1">
                <a:solidFill>
                  <a:schemeClr val="tx1"/>
                </a:solidFill>
              </a:rPr>
              <a:t>Loddo</a:t>
            </a:r>
            <a:r>
              <a:rPr lang="es-MX" dirty="0">
                <a:solidFill>
                  <a:schemeClr val="tx1"/>
                </a:solidFill>
              </a:rPr>
              <a:t>, José de </a:t>
            </a:r>
            <a:r>
              <a:rPr lang="es-MX" dirty="0"/>
              <a:t>Jesús Rangel, </a:t>
            </a:r>
            <a:r>
              <a:rPr lang="es-MX" dirty="0">
                <a:solidFill>
                  <a:schemeClr val="tx1"/>
                </a:solidFill>
              </a:rPr>
              <a:t>Jose M. Rocha-Perez, Sergio A. </a:t>
            </a:r>
            <a:r>
              <a:rPr lang="es-MX" dirty="0"/>
              <a:t>Rosales-</a:t>
            </a:r>
            <a:r>
              <a:rPr lang="es-MX" dirty="0" err="1"/>
              <a:t>Nunez</a:t>
            </a:r>
            <a:r>
              <a:rPr lang="es-MX" dirty="0"/>
              <a:t>,</a:t>
            </a:r>
            <a:r>
              <a:rPr lang="es-MX" dirty="0">
                <a:solidFill>
                  <a:schemeClr val="tx1"/>
                </a:solidFill>
              </a:rPr>
              <a:t> Miguel Velázquez de la Rosa</a:t>
            </a:r>
          </a:p>
          <a:p>
            <a:pPr algn="ctr"/>
            <a:endParaRPr lang="es-MX" dirty="0"/>
          </a:p>
          <a:p>
            <a:pPr algn="ctr"/>
            <a:r>
              <a:rPr lang="es-MX" dirty="0">
                <a:solidFill>
                  <a:schemeClr val="tx1"/>
                </a:solidFill>
              </a:rPr>
              <a:t>On </a:t>
            </a:r>
            <a:r>
              <a:rPr lang="es-MX" dirty="0" err="1">
                <a:solidFill>
                  <a:schemeClr val="tx1"/>
                </a:solidFill>
              </a:rPr>
              <a:t>behalf</a:t>
            </a:r>
            <a:r>
              <a:rPr lang="es-MX" dirty="0">
                <a:solidFill>
                  <a:schemeClr val="tx1"/>
                </a:solidFill>
              </a:rPr>
              <a:t> of </a:t>
            </a:r>
            <a:r>
              <a:rPr lang="es-MX" dirty="0" err="1">
                <a:solidFill>
                  <a:schemeClr val="tx1"/>
                </a:solidFill>
              </a:rPr>
              <a:t>the</a:t>
            </a:r>
            <a:r>
              <a:rPr lang="es-MX" dirty="0">
                <a:solidFill>
                  <a:schemeClr val="tx1"/>
                </a:solidFill>
              </a:rPr>
              <a:t> ALICE-3 RICH </a:t>
            </a:r>
            <a:r>
              <a:rPr lang="es-MX" dirty="0" err="1">
                <a:solidFill>
                  <a:schemeClr val="tx1"/>
                </a:solidFill>
              </a:rPr>
              <a:t>Group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82D6A6B-324D-4C57-8B13-C410C21CE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8746" y="6303696"/>
            <a:ext cx="2367521" cy="42020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A1A6A0B-BB63-42FD-BF56-CC5B6349F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92" y="6375510"/>
            <a:ext cx="1576494" cy="34839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9765C4A1-774A-4B56-9A17-83D8783C84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253" y="6393440"/>
            <a:ext cx="1146911" cy="34530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01036BC-6414-45E0-86D4-A46F6DA0AB7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723" y="6346916"/>
            <a:ext cx="2058192" cy="31644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1E7C464-49BD-408E-9391-E1C18215F5E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474" y="6325907"/>
            <a:ext cx="1036458" cy="412839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F1FC03F-9F65-4A74-A5B6-855436FDC62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491" y="6384532"/>
            <a:ext cx="2289584" cy="330351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E8F43242-4A54-4FF0-B94F-41C245EA2A5C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</p:spTree>
    <p:extLst>
      <p:ext uri="{BB962C8B-B14F-4D97-AF65-F5344CB8AC3E}">
        <p14:creationId xmlns:p14="http://schemas.microsoft.com/office/powerpoint/2010/main" val="332891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cxnSp>
        <p:nvCxnSpPr>
          <p:cNvPr id="98" name="Conector recto 97">
            <a:extLst>
              <a:ext uri="{FF2B5EF4-FFF2-40B4-BE49-F238E27FC236}">
                <a16:creationId xmlns:a16="http://schemas.microsoft.com/office/drawing/2014/main" id="{E4E5BD8E-60EB-44F0-8C38-26EF08AA2E39}"/>
              </a:ext>
            </a:extLst>
          </p:cNvPr>
          <p:cNvCxnSpPr/>
          <p:nvPr/>
        </p:nvCxnSpPr>
        <p:spPr>
          <a:xfrm flipV="1">
            <a:off x="5577937" y="582844"/>
            <a:ext cx="0" cy="41829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E921AA39-1570-477E-8C52-A78B7924DDD9}"/>
              </a:ext>
            </a:extLst>
          </p:cNvPr>
          <p:cNvCxnSpPr/>
          <p:nvPr/>
        </p:nvCxnSpPr>
        <p:spPr>
          <a:xfrm flipV="1">
            <a:off x="995138" y="563776"/>
            <a:ext cx="0" cy="41829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recto de flecha 99">
            <a:extLst>
              <a:ext uri="{FF2B5EF4-FFF2-40B4-BE49-F238E27FC236}">
                <a16:creationId xmlns:a16="http://schemas.microsoft.com/office/drawing/2014/main" id="{D5225EDF-EDFD-4CD9-BB83-55E61808E91F}"/>
              </a:ext>
            </a:extLst>
          </p:cNvPr>
          <p:cNvCxnSpPr>
            <a:cxnSpLocks/>
          </p:cNvCxnSpPr>
          <p:nvPr/>
        </p:nvCxnSpPr>
        <p:spPr>
          <a:xfrm>
            <a:off x="995138" y="673766"/>
            <a:ext cx="4582678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0AAE3EF9-DC39-49F9-8804-0BAF1A470029}"/>
              </a:ext>
            </a:extLst>
          </p:cNvPr>
          <p:cNvSpPr txBox="1"/>
          <p:nvPr/>
        </p:nvSpPr>
        <p:spPr>
          <a:xfrm>
            <a:off x="2298718" y="371109"/>
            <a:ext cx="183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/>
              <a:t>150 </a:t>
            </a:r>
            <a:r>
              <a:rPr lang="hu-HU"/>
              <a:t>m</a:t>
            </a:r>
            <a:r>
              <a:rPr lang="es-MX"/>
              <a:t>m</a:t>
            </a:r>
            <a:endParaRPr lang="en-US" dirty="0"/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CD816097-921B-4E63-A88E-8CA7BFCE46F4}"/>
              </a:ext>
            </a:extLst>
          </p:cNvPr>
          <p:cNvCxnSpPr>
            <a:cxnSpLocks/>
          </p:cNvCxnSpPr>
          <p:nvPr/>
        </p:nvCxnSpPr>
        <p:spPr>
          <a:xfrm flipH="1" flipV="1">
            <a:off x="666995" y="822050"/>
            <a:ext cx="413629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ctor recto 102">
            <a:extLst>
              <a:ext uri="{FF2B5EF4-FFF2-40B4-BE49-F238E27FC236}">
                <a16:creationId xmlns:a16="http://schemas.microsoft.com/office/drawing/2014/main" id="{8E4F9936-EAE1-453A-ABAA-EDB967DCA3C3}"/>
              </a:ext>
            </a:extLst>
          </p:cNvPr>
          <p:cNvCxnSpPr>
            <a:cxnSpLocks/>
          </p:cNvCxnSpPr>
          <p:nvPr/>
        </p:nvCxnSpPr>
        <p:spPr>
          <a:xfrm flipH="1" flipV="1">
            <a:off x="628020" y="6723493"/>
            <a:ext cx="413629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736BC59D-E9B9-4455-8EB9-A790AEF29A82}"/>
              </a:ext>
            </a:extLst>
          </p:cNvPr>
          <p:cNvCxnSpPr>
            <a:cxnSpLocks/>
          </p:cNvCxnSpPr>
          <p:nvPr/>
        </p:nvCxnSpPr>
        <p:spPr>
          <a:xfrm>
            <a:off x="795188" y="815496"/>
            <a:ext cx="19790" cy="5861277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62CD6D97-DAC9-4851-B47C-78016EF9B0A2}"/>
              </a:ext>
            </a:extLst>
          </p:cNvPr>
          <p:cNvSpPr txBox="1"/>
          <p:nvPr/>
        </p:nvSpPr>
        <p:spPr>
          <a:xfrm rot="16200000">
            <a:off x="-237397" y="3196707"/>
            <a:ext cx="183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/>
              <a:t>200 </a:t>
            </a:r>
            <a:r>
              <a:rPr lang="hu-HU"/>
              <a:t>m</a:t>
            </a:r>
            <a:r>
              <a:rPr lang="es-MX"/>
              <a:t>m</a:t>
            </a:r>
            <a:endParaRPr lang="en-US" dirty="0"/>
          </a:p>
        </p:txBody>
      </p:sp>
      <p:sp>
        <p:nvSpPr>
          <p:cNvPr id="87" name="Rectángulo 86">
            <a:extLst>
              <a:ext uri="{FF2B5EF4-FFF2-40B4-BE49-F238E27FC236}">
                <a16:creationId xmlns:a16="http://schemas.microsoft.com/office/drawing/2014/main" id="{F9479A47-DE04-408B-AB19-E6E7CDFB9954}"/>
              </a:ext>
            </a:extLst>
          </p:cNvPr>
          <p:cNvSpPr/>
          <p:nvPr/>
        </p:nvSpPr>
        <p:spPr>
          <a:xfrm>
            <a:off x="6100183" y="3320247"/>
            <a:ext cx="5429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SiPM super-module</a:t>
            </a:r>
            <a:r>
              <a:rPr lang="en-US" dirty="0"/>
              <a:t>, constituted by 3 x 4 SiPM modules </a:t>
            </a:r>
            <a:r>
              <a:rPr lang="en-US" dirty="0">
                <a:sym typeface="Wingdings" panose="05000000000000000000" pitchFamily="2" charset="2"/>
              </a:rPr>
              <a:t> 12 x 576 = </a:t>
            </a:r>
            <a:r>
              <a:rPr lang="en-US" b="1" u="sng" dirty="0">
                <a:solidFill>
                  <a:srgbClr val="C00000"/>
                </a:solidFill>
                <a:sym typeface="Wingdings" panose="05000000000000000000" pitchFamily="2" charset="2"/>
              </a:rPr>
              <a:t>6,912 SiPM channels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D898C53-C587-42FD-A451-133AFC6AB564}"/>
              </a:ext>
            </a:extLst>
          </p:cNvPr>
          <p:cNvSpPr/>
          <p:nvPr/>
        </p:nvSpPr>
        <p:spPr>
          <a:xfrm>
            <a:off x="989184" y="821978"/>
            <a:ext cx="1526086" cy="14710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012A79FE-F116-4F77-9BC2-ABDCB82A7CC9}"/>
              </a:ext>
            </a:extLst>
          </p:cNvPr>
          <p:cNvSpPr/>
          <p:nvPr/>
        </p:nvSpPr>
        <p:spPr>
          <a:xfrm>
            <a:off x="2521543" y="822762"/>
            <a:ext cx="1529755" cy="1470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634E0872-CCFD-4DF3-A0AC-E0BFD8956D04}"/>
              </a:ext>
            </a:extLst>
          </p:cNvPr>
          <p:cNvSpPr/>
          <p:nvPr/>
        </p:nvSpPr>
        <p:spPr>
          <a:xfrm>
            <a:off x="4051970" y="821978"/>
            <a:ext cx="1526086" cy="14710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0137D887-2B6E-4472-BC72-B43DCE95E372}"/>
              </a:ext>
            </a:extLst>
          </p:cNvPr>
          <p:cNvSpPr/>
          <p:nvPr/>
        </p:nvSpPr>
        <p:spPr>
          <a:xfrm>
            <a:off x="988944" y="2304977"/>
            <a:ext cx="1526086" cy="14710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BFFAC41A-84A0-4378-8FF9-755593BC0FCE}"/>
              </a:ext>
            </a:extLst>
          </p:cNvPr>
          <p:cNvSpPr/>
          <p:nvPr/>
        </p:nvSpPr>
        <p:spPr>
          <a:xfrm>
            <a:off x="2521303" y="2305761"/>
            <a:ext cx="1529755" cy="1470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2F5F345F-08FE-4D66-B2C4-C780293DD7A2}"/>
              </a:ext>
            </a:extLst>
          </p:cNvPr>
          <p:cNvSpPr/>
          <p:nvPr/>
        </p:nvSpPr>
        <p:spPr>
          <a:xfrm>
            <a:off x="4051730" y="2304977"/>
            <a:ext cx="1526086" cy="14710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7E2DFA59-8F58-40DC-877A-320D326161BB}"/>
              </a:ext>
            </a:extLst>
          </p:cNvPr>
          <p:cNvSpPr/>
          <p:nvPr/>
        </p:nvSpPr>
        <p:spPr>
          <a:xfrm>
            <a:off x="989184" y="3776060"/>
            <a:ext cx="1526086" cy="147108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EDEDC3ED-B9E4-470C-BBB6-9CBF3061A21B}"/>
              </a:ext>
            </a:extLst>
          </p:cNvPr>
          <p:cNvSpPr/>
          <p:nvPr/>
        </p:nvSpPr>
        <p:spPr>
          <a:xfrm>
            <a:off x="2521543" y="3776844"/>
            <a:ext cx="1529755" cy="14703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CEFB0DF6-505F-4EED-B0FF-0C55DF9BD7B0}"/>
              </a:ext>
            </a:extLst>
          </p:cNvPr>
          <p:cNvSpPr/>
          <p:nvPr/>
        </p:nvSpPr>
        <p:spPr>
          <a:xfrm>
            <a:off x="4051970" y="3776060"/>
            <a:ext cx="1526086" cy="1471083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002AD6BB-6155-479A-9C25-A67E0A2DDF30}"/>
              </a:ext>
            </a:extLst>
          </p:cNvPr>
          <p:cNvSpPr/>
          <p:nvPr/>
        </p:nvSpPr>
        <p:spPr>
          <a:xfrm>
            <a:off x="988944" y="5249534"/>
            <a:ext cx="1526086" cy="147108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4B367C91-C567-49AC-BAF9-56FDF1769F33}"/>
              </a:ext>
            </a:extLst>
          </p:cNvPr>
          <p:cNvSpPr/>
          <p:nvPr/>
        </p:nvSpPr>
        <p:spPr>
          <a:xfrm>
            <a:off x="2521303" y="5250318"/>
            <a:ext cx="1529755" cy="1470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A6F06AE5-95E4-4240-A922-AE7DD2CC3EEC}"/>
              </a:ext>
            </a:extLst>
          </p:cNvPr>
          <p:cNvSpPr/>
          <p:nvPr/>
        </p:nvSpPr>
        <p:spPr>
          <a:xfrm>
            <a:off x="4051730" y="5252709"/>
            <a:ext cx="1526086" cy="14710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E592B73-8DA8-404C-8331-715602115817}"/>
              </a:ext>
            </a:extLst>
          </p:cNvPr>
          <p:cNvSpPr txBox="1"/>
          <p:nvPr/>
        </p:nvSpPr>
        <p:spPr>
          <a:xfrm>
            <a:off x="1012772" y="1247156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1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148A21D8-3817-41FE-ACDF-4D9D0810B5FC}"/>
              </a:ext>
            </a:extLst>
          </p:cNvPr>
          <p:cNvSpPr txBox="1"/>
          <p:nvPr/>
        </p:nvSpPr>
        <p:spPr>
          <a:xfrm>
            <a:off x="2575889" y="1229824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2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C74914DC-4335-4B7F-A23E-987A3CD7060B}"/>
              </a:ext>
            </a:extLst>
          </p:cNvPr>
          <p:cNvSpPr txBox="1"/>
          <p:nvPr/>
        </p:nvSpPr>
        <p:spPr>
          <a:xfrm>
            <a:off x="4147369" y="1229507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3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9B6DF070-E550-471A-9D51-440F1200C817}"/>
              </a:ext>
            </a:extLst>
          </p:cNvPr>
          <p:cNvSpPr txBox="1"/>
          <p:nvPr/>
        </p:nvSpPr>
        <p:spPr>
          <a:xfrm>
            <a:off x="1049521" y="2723905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4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58898F9C-F3F4-48AC-AEDE-BF5A34136A62}"/>
              </a:ext>
            </a:extLst>
          </p:cNvPr>
          <p:cNvSpPr txBox="1"/>
          <p:nvPr/>
        </p:nvSpPr>
        <p:spPr>
          <a:xfrm>
            <a:off x="2640473" y="2706632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5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BF3F6DFE-615A-4479-B661-DAA6D918E4C9}"/>
              </a:ext>
            </a:extLst>
          </p:cNvPr>
          <p:cNvSpPr txBox="1"/>
          <p:nvPr/>
        </p:nvSpPr>
        <p:spPr>
          <a:xfrm>
            <a:off x="4166936" y="2714570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6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353EEAC-D300-457F-9600-693D6F42F12C}"/>
              </a:ext>
            </a:extLst>
          </p:cNvPr>
          <p:cNvSpPr txBox="1"/>
          <p:nvPr/>
        </p:nvSpPr>
        <p:spPr>
          <a:xfrm>
            <a:off x="1037707" y="4175707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7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8AC43A39-2BA1-4D62-9329-DB3BC194A507}"/>
              </a:ext>
            </a:extLst>
          </p:cNvPr>
          <p:cNvSpPr txBox="1"/>
          <p:nvPr/>
        </p:nvSpPr>
        <p:spPr>
          <a:xfrm>
            <a:off x="2563793" y="4172129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8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74F8B029-CB1E-452D-9687-8866E7C15040}"/>
              </a:ext>
            </a:extLst>
          </p:cNvPr>
          <p:cNvSpPr txBox="1"/>
          <p:nvPr/>
        </p:nvSpPr>
        <p:spPr>
          <a:xfrm>
            <a:off x="4111454" y="4075632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9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7E829C68-DE95-4A10-BB9F-D9D48677A70B}"/>
              </a:ext>
            </a:extLst>
          </p:cNvPr>
          <p:cNvSpPr txBox="1"/>
          <p:nvPr/>
        </p:nvSpPr>
        <p:spPr>
          <a:xfrm>
            <a:off x="1037707" y="5620565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10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08B5B33C-B2AE-4BA7-8FC1-22DECCE9722A}"/>
              </a:ext>
            </a:extLst>
          </p:cNvPr>
          <p:cNvSpPr txBox="1"/>
          <p:nvPr/>
        </p:nvSpPr>
        <p:spPr>
          <a:xfrm>
            <a:off x="2563793" y="5616987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11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A93D83B-AFD1-4EB6-84A7-AD4EDC482C96}"/>
              </a:ext>
            </a:extLst>
          </p:cNvPr>
          <p:cNvSpPr txBox="1"/>
          <p:nvPr/>
        </p:nvSpPr>
        <p:spPr>
          <a:xfrm>
            <a:off x="4111454" y="5670240"/>
            <a:ext cx="1420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Module 12</a:t>
            </a:r>
          </a:p>
          <a:p>
            <a:pPr algn="ctr"/>
            <a:r>
              <a:rPr lang="en-US" dirty="0"/>
              <a:t>576 channels</a:t>
            </a:r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1794C9DF-3643-44BC-8435-204822F9CC7E}"/>
              </a:ext>
            </a:extLst>
          </p:cNvPr>
          <p:cNvSpPr/>
          <p:nvPr/>
        </p:nvSpPr>
        <p:spPr>
          <a:xfrm rot="10800000">
            <a:off x="6085138" y="4701974"/>
            <a:ext cx="2066925" cy="64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FA9328E3-FA3C-4773-8647-F18B07EFFDDB}"/>
              </a:ext>
            </a:extLst>
          </p:cNvPr>
          <p:cNvSpPr/>
          <p:nvPr/>
        </p:nvSpPr>
        <p:spPr>
          <a:xfrm>
            <a:off x="5848454" y="851422"/>
            <a:ext cx="6228506" cy="20313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u="sng" dirty="0"/>
              <a:t>Challenges</a:t>
            </a:r>
            <a:r>
              <a:rPr lang="es-MX" dirty="0"/>
              <a:t>: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mandatory solution size requirement is 20 cm x 15 cm.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maximum thickness of the solution is 30 mm.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solutions must operate in a cryogenic environment of      -40° C.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The solutions must operate in a high-radiation environment.</a:t>
            </a:r>
          </a:p>
          <a:p>
            <a:pPr marL="342900" indent="-342900">
              <a:buFont typeface="+mj-lt"/>
              <a:buAutoNum type="arabicPeriod"/>
            </a:pPr>
            <a:r>
              <a:rPr lang="hu-HU"/>
              <a:t>We have only preliminary information on the ALCOR specs. </a:t>
            </a:r>
            <a:endParaRPr lang="en-US" dirty="0"/>
          </a:p>
        </p:txBody>
      </p:sp>
      <p:sp>
        <p:nvSpPr>
          <p:cNvPr id="41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193597" y="32305"/>
            <a:ext cx="8491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ALICE-3 </a:t>
            </a:r>
            <a:r>
              <a:rPr lang="en-US" sz="3200"/>
              <a:t>RICH FEE</a:t>
            </a:r>
            <a:r>
              <a:rPr lang="hu-HU" sz="3200"/>
              <a:t>:</a:t>
            </a:r>
            <a:r>
              <a:rPr lang="en-US" sz="3200"/>
              <a:t> </a:t>
            </a:r>
            <a:r>
              <a:rPr lang="en-US" sz="3200">
                <a:solidFill>
                  <a:srgbClr val="C00000"/>
                </a:solidFill>
              </a:rPr>
              <a:t>Preliminary Assembly Proposal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42" name="Rectángulo 86">
            <a:extLst>
              <a:ext uri="{FF2B5EF4-FFF2-40B4-BE49-F238E27FC236}">
                <a16:creationId xmlns:a16="http://schemas.microsoft.com/office/drawing/2014/main" id="{F9479A47-DE04-408B-AB19-E6E7CDFB9954}"/>
              </a:ext>
            </a:extLst>
          </p:cNvPr>
          <p:cNvSpPr/>
          <p:nvPr/>
        </p:nvSpPr>
        <p:spPr>
          <a:xfrm>
            <a:off x="5666169" y="6158808"/>
            <a:ext cx="5429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>
                <a:solidFill>
                  <a:srgbClr val="C00000"/>
                </a:solidFill>
              </a:rPr>
              <a:t>Disclaimer</a:t>
            </a:r>
            <a:r>
              <a:rPr lang="hu-HU"/>
              <a:t>: the total number my slightly change by </a:t>
            </a:r>
            <a:br>
              <a:rPr lang="hu-HU"/>
            </a:br>
            <a:r>
              <a:rPr lang="hu-HU"/>
              <a:t>fine tuning the pitch of the sensors. </a:t>
            </a:r>
            <a:endParaRPr lang="en-US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1217" y="4172129"/>
            <a:ext cx="2408107" cy="191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631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1192" y="6515567"/>
            <a:ext cx="438648" cy="2239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11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66478E0-C46B-402A-BB3C-5310A739E404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D00CE4-53D0-4E8E-9B2A-28EE4DA3C83B}"/>
              </a:ext>
            </a:extLst>
          </p:cNvPr>
          <p:cNvSpPr txBox="1"/>
          <p:nvPr/>
        </p:nvSpPr>
        <p:spPr>
          <a:xfrm>
            <a:off x="1742182" y="44762"/>
            <a:ext cx="912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Preliminary Read-out Proposal </a:t>
            </a:r>
            <a:r>
              <a:rPr lang="hu-HU" sz="2400">
                <a:solidFill>
                  <a:srgbClr val="C00000"/>
                </a:solidFill>
              </a:rPr>
              <a:t>B</a:t>
            </a:r>
            <a:r>
              <a:rPr lang="en-US" sz="2400">
                <a:solidFill>
                  <a:srgbClr val="C00000"/>
                </a:solidFill>
              </a:rPr>
              <a:t>ased on ALCOR</a:t>
            </a:r>
            <a:r>
              <a:rPr lang="hu-HU" sz="2400">
                <a:solidFill>
                  <a:srgbClr val="C00000"/>
                </a:solidFill>
              </a:rPr>
              <a:t> ASICs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6B62966-EC91-4F9D-8C3A-65D9A9E69526}"/>
              </a:ext>
            </a:extLst>
          </p:cNvPr>
          <p:cNvSpPr/>
          <p:nvPr/>
        </p:nvSpPr>
        <p:spPr>
          <a:xfrm>
            <a:off x="3530969" y="6154137"/>
            <a:ext cx="5187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33B3"/>
                </a:solidFill>
              </a:rPr>
              <a:t>Fig. 1: </a:t>
            </a:r>
            <a:r>
              <a:rPr lang="en-US" dirty="0">
                <a:solidFill>
                  <a:srgbClr val="000000"/>
                </a:solidFill>
              </a:rPr>
              <a:t>General block diagram of the ALICE3-RICH-FEE.</a:t>
            </a:r>
            <a:endParaRPr lang="en-U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581A299-AC05-40A7-8465-C7FBE0892FA7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6956F09-A411-4056-B181-08F5C9B259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257" y="629117"/>
            <a:ext cx="10017292" cy="58864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47616" y="1130968"/>
            <a:ext cx="6557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0070C0"/>
                </a:solidFill>
              </a:rPr>
              <a:t>Read-out concept: direct read-out of the digitizer chip, e.g. an ALCOR, with lpGBT links</a:t>
            </a:r>
            <a:br>
              <a:rPr lang="en-US" sz="1400"/>
            </a:br>
            <a:r>
              <a:rPr lang="en-US" sz="1000"/>
              <a:t>(No FPGAs are possible in this high radiation environment)</a:t>
            </a:r>
            <a:endParaRPr lang="en-GB" sz="1000"/>
          </a:p>
        </p:txBody>
      </p:sp>
      <p:sp>
        <p:nvSpPr>
          <p:cNvPr id="13" name="TextBox 12"/>
          <p:cNvSpPr txBox="1"/>
          <p:nvPr/>
        </p:nvSpPr>
        <p:spPr>
          <a:xfrm>
            <a:off x="4290896" y="3534509"/>
            <a:ext cx="2763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000" b="1">
                <a:solidFill>
                  <a:srgbClr val="0070C0"/>
                </a:solidFill>
              </a:rPr>
              <a:t>ALCORv3 / lpGBT digital interface:</a:t>
            </a:r>
            <a:endParaRPr lang="hu-HU" sz="1000" b="1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62042" y="3766897"/>
            <a:ext cx="1962310" cy="70788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lvl="1">
              <a:spcBef>
                <a:spcPts val="600"/>
              </a:spcBef>
            </a:pPr>
            <a:r>
              <a:rPr lang="hu-HU" sz="1000" b="1">
                <a:solidFill>
                  <a:srgbClr val="0070C0"/>
                </a:solidFill>
              </a:rPr>
              <a:t>ALCOR v3</a:t>
            </a:r>
          </a:p>
          <a:p>
            <a:pPr lvl="1"/>
            <a:r>
              <a:rPr lang="hu-HU" sz="1000"/>
              <a:t>64 </a:t>
            </a:r>
            <a:r>
              <a:rPr lang="en-US" sz="1000"/>
              <a:t>analog channels</a:t>
            </a:r>
            <a:endParaRPr lang="hu-HU" sz="1000"/>
          </a:p>
          <a:p>
            <a:pPr lvl="1">
              <a:tabLst>
                <a:tab pos="1525588" algn="l"/>
              </a:tabLst>
            </a:pPr>
            <a:r>
              <a:rPr lang="hu-HU" sz="1000"/>
              <a:t>8x data out</a:t>
            </a:r>
            <a:r>
              <a:rPr lang="en-US" sz="1000"/>
              <a:t>: </a:t>
            </a:r>
            <a:r>
              <a:rPr lang="hu-HU" sz="1000"/>
              <a:t>640 Mb/s</a:t>
            </a:r>
            <a:endParaRPr lang="en-US" sz="1000"/>
          </a:p>
          <a:p>
            <a:pPr lvl="1">
              <a:tabLst>
                <a:tab pos="1525588" algn="l"/>
              </a:tabLst>
            </a:pPr>
            <a:r>
              <a:rPr lang="hu-HU" sz="1000"/>
              <a:t>1x CLK_in</a:t>
            </a:r>
            <a:r>
              <a:rPr lang="en-US" sz="1000"/>
              <a:t>: </a:t>
            </a:r>
            <a:r>
              <a:rPr lang="hu-HU" sz="1000"/>
              <a:t>320 MHz DDR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73958" y="3779888"/>
            <a:ext cx="2544778" cy="70788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hu-HU" sz="1000" b="1">
                <a:solidFill>
                  <a:srgbClr val="0070C0"/>
                </a:solidFill>
              </a:rPr>
              <a:t>lpGBT </a:t>
            </a:r>
            <a:r>
              <a:rPr lang="en-US" sz="1000" b="1">
                <a:solidFill>
                  <a:srgbClr val="0070C0"/>
                </a:solidFill>
              </a:rPr>
              <a:t>ASIC</a:t>
            </a:r>
            <a:endParaRPr lang="hu-HU" sz="1000" b="1">
              <a:solidFill>
                <a:srgbClr val="0070C0"/>
              </a:solidFill>
            </a:endParaRPr>
          </a:p>
          <a:p>
            <a:r>
              <a:rPr lang="en-US" sz="1000"/>
              <a:t>1 high speed output</a:t>
            </a:r>
            <a:br>
              <a:rPr lang="en-US" sz="1000"/>
            </a:br>
            <a:r>
              <a:rPr lang="en-US" sz="1000"/>
              <a:t>up to 12x </a:t>
            </a:r>
            <a:r>
              <a:rPr lang="hu-HU" sz="1000"/>
              <a:t>data </a:t>
            </a:r>
            <a:r>
              <a:rPr lang="en-US" sz="1000"/>
              <a:t>in: </a:t>
            </a:r>
            <a:r>
              <a:rPr lang="hu-HU" sz="1000"/>
              <a:t>640 Mb/s </a:t>
            </a:r>
          </a:p>
          <a:p>
            <a:r>
              <a:rPr lang="hu-HU" sz="1000"/>
              <a:t>e</a:t>
            </a:r>
            <a:r>
              <a:rPr lang="en-US" sz="1000"/>
              <a:t>-</a:t>
            </a:r>
            <a:r>
              <a:rPr lang="hu-HU" sz="1000"/>
              <a:t>CLK outputs: 	320 M</a:t>
            </a:r>
            <a:r>
              <a:rPr lang="en-US" sz="1000"/>
              <a:t>Hz</a:t>
            </a:r>
            <a:r>
              <a:rPr lang="hu-HU" sz="1000"/>
              <a:t> </a:t>
            </a:r>
            <a:r>
              <a:rPr lang="en-US" sz="1000"/>
              <a:t>(programmable)</a:t>
            </a:r>
            <a:endParaRPr lang="en-GB" sz="1000"/>
          </a:p>
        </p:txBody>
      </p:sp>
    </p:spTree>
    <p:extLst>
      <p:ext uri="{BB962C8B-B14F-4D97-AF65-F5344CB8AC3E}">
        <p14:creationId xmlns:p14="http://schemas.microsoft.com/office/powerpoint/2010/main" val="1696069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66478E0-C46B-402A-BB3C-5310A739E404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581A299-AC05-40A7-8465-C7FBE0892FA7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D00CE4-53D0-4E8E-9B2A-28EE4DA3C83B}"/>
              </a:ext>
            </a:extLst>
          </p:cNvPr>
          <p:cNvSpPr txBox="1"/>
          <p:nvPr/>
        </p:nvSpPr>
        <p:spPr>
          <a:xfrm>
            <a:off x="1570730" y="241596"/>
            <a:ext cx="912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Preliminary Read-out Proposal </a:t>
            </a:r>
            <a:r>
              <a:rPr lang="hu-HU" sz="2400">
                <a:solidFill>
                  <a:srgbClr val="C00000"/>
                </a:solidFill>
              </a:rPr>
              <a:t>B</a:t>
            </a:r>
            <a:r>
              <a:rPr lang="en-US" sz="2400">
                <a:solidFill>
                  <a:srgbClr val="C00000"/>
                </a:solidFill>
              </a:rPr>
              <a:t>ased on ALCOR</a:t>
            </a:r>
            <a:r>
              <a:rPr lang="hu-HU" sz="2400">
                <a:solidFill>
                  <a:srgbClr val="C00000"/>
                </a:solidFill>
              </a:rPr>
              <a:t> ASICs</a:t>
            </a:r>
            <a:endParaRPr lang="en-US" sz="2400" dirty="0">
              <a:solidFill>
                <a:srgbClr val="C0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52497" y="1032510"/>
            <a:ext cx="10497369" cy="4788572"/>
            <a:chOff x="952497" y="1032510"/>
            <a:chExt cx="10497369" cy="478857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2497" y="1032510"/>
              <a:ext cx="10497369" cy="4788572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>
            <a:xfrm>
              <a:off x="2009773" y="3810561"/>
              <a:ext cx="8696325" cy="33374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629475" y="4934884"/>
              <a:ext cx="9182100" cy="314325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843493" y="1610286"/>
              <a:ext cx="8862605" cy="333748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476373" y="4620558"/>
              <a:ext cx="9362884" cy="314325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76274" y="6036592"/>
            <a:ext cx="11388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/>
              <a:t>See Valerio Pagliarino’s presentation „</a:t>
            </a:r>
            <a:r>
              <a:rPr lang="en-GB" sz="1400"/>
              <a:t>Perspectives for a RICH front-end based on the ALCOR architecture and possible synergies with other experiments</a:t>
            </a:r>
            <a:r>
              <a:rPr lang="hu-HU" sz="1400"/>
              <a:t>” </a:t>
            </a:r>
            <a:br>
              <a:rPr lang="hu-HU" sz="1400"/>
            </a:br>
            <a:r>
              <a:rPr lang="en-GB" sz="1400">
                <a:hlinkClick r:id="rId3"/>
              </a:rPr>
              <a:t>5th ALICE UPGRADE WEEK in Kraków (7-11 October 2024): Overview · Indico (cern.ch)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12366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66478E0-C46B-402A-BB3C-5310A739E404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D00CE4-53D0-4E8E-9B2A-28EE4DA3C83B}"/>
              </a:ext>
            </a:extLst>
          </p:cNvPr>
          <p:cNvSpPr txBox="1"/>
          <p:nvPr/>
        </p:nvSpPr>
        <p:spPr>
          <a:xfrm>
            <a:off x="1742182" y="44762"/>
            <a:ext cx="912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Preliminary Read-out Proposal </a:t>
            </a:r>
            <a:r>
              <a:rPr lang="hu-HU" sz="2400">
                <a:solidFill>
                  <a:srgbClr val="C00000"/>
                </a:solidFill>
              </a:rPr>
              <a:t>B</a:t>
            </a:r>
            <a:r>
              <a:rPr lang="en-US" sz="2400">
                <a:solidFill>
                  <a:srgbClr val="C00000"/>
                </a:solidFill>
              </a:rPr>
              <a:t>ased on ALCOR</a:t>
            </a:r>
            <a:r>
              <a:rPr lang="hu-HU" sz="2400">
                <a:solidFill>
                  <a:srgbClr val="C00000"/>
                </a:solidFill>
              </a:rPr>
              <a:t> ASICs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581A299-AC05-40A7-8465-C7FBE0892FA7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2688" y="1074265"/>
            <a:ext cx="906375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/>
              <a:t>We have investigated the following read-out schemes based on different present and future ALCOR ASICs:</a:t>
            </a:r>
          </a:p>
          <a:p>
            <a:endParaRPr lang="hu-HU"/>
          </a:p>
          <a:p>
            <a:r>
              <a:rPr lang="hu-HU"/>
              <a:t>Existing: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>
                <a:solidFill>
                  <a:schemeClr val="bg1">
                    <a:lumMod val="50000"/>
                  </a:schemeClr>
                </a:solidFill>
              </a:rPr>
              <a:t>32-ch ALCOR_v2: not considered</a:t>
            </a:r>
          </a:p>
          <a:p>
            <a:endParaRPr lang="hu-HU">
              <a:solidFill>
                <a:srgbClr val="0070C0"/>
              </a:solidFill>
            </a:endParaRPr>
          </a:p>
          <a:p>
            <a:r>
              <a:rPr lang="hu-HU"/>
              <a:t>Existing: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>
                <a:solidFill>
                  <a:srgbClr val="0070C0"/>
                </a:solidFill>
              </a:rPr>
              <a:t>64-ch ALCOR_v3 with 320 Mb/s data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>
                <a:solidFill>
                  <a:srgbClr val="0070C0"/>
                </a:solidFill>
              </a:rPr>
              <a:t>64-ch ALCOR_v3 with 640 Mb/s data lines</a:t>
            </a:r>
          </a:p>
          <a:p>
            <a:endParaRPr lang="hu-HU">
              <a:solidFill>
                <a:srgbClr val="0070C0"/>
              </a:solidFill>
            </a:endParaRPr>
          </a:p>
          <a:p>
            <a:r>
              <a:rPr lang="hu-HU"/>
              <a:t>In development: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>
                <a:solidFill>
                  <a:srgbClr val="0070C0"/>
                </a:solidFill>
              </a:rPr>
              <a:t>1024-ch ALCOR with 320 Mb/s data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>
                <a:solidFill>
                  <a:srgbClr val="0070C0"/>
                </a:solidFill>
              </a:rPr>
              <a:t>1024-ch ALCOR with 320 Mb/s data lines</a:t>
            </a:r>
          </a:p>
          <a:p>
            <a:endParaRPr lang="hu-HU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>
                <a:solidFill>
                  <a:srgbClr val="0070C0"/>
                </a:solidFill>
              </a:rPr>
              <a:t>Using of additional ECON-D ASICs for ZS and data aggregation</a:t>
            </a:r>
            <a:endParaRPr lang="hu-HU"/>
          </a:p>
          <a:p>
            <a:endParaRPr lang="hu-HU"/>
          </a:p>
          <a:p>
            <a:endParaRPr lang="hu-HU"/>
          </a:p>
          <a:p>
            <a:r>
              <a:rPr lang="hu-HU"/>
              <a:t> </a:t>
            </a:r>
          </a:p>
          <a:p>
            <a:endParaRPr lang="en-GB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521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66478E0-C46B-402A-BB3C-5310A739E404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D00CE4-53D0-4E8E-9B2A-28EE4DA3C83B}"/>
              </a:ext>
            </a:extLst>
          </p:cNvPr>
          <p:cNvSpPr txBox="1"/>
          <p:nvPr/>
        </p:nvSpPr>
        <p:spPr>
          <a:xfrm>
            <a:off x="1742182" y="44762"/>
            <a:ext cx="912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Preliminary Read-out Proposal </a:t>
            </a:r>
            <a:r>
              <a:rPr lang="hu-HU" sz="2400">
                <a:solidFill>
                  <a:srgbClr val="C00000"/>
                </a:solidFill>
              </a:rPr>
              <a:t>B</a:t>
            </a:r>
            <a:r>
              <a:rPr lang="en-US" sz="2400">
                <a:solidFill>
                  <a:srgbClr val="C00000"/>
                </a:solidFill>
              </a:rPr>
              <a:t>ased on ALCOR</a:t>
            </a:r>
            <a:r>
              <a:rPr lang="hu-HU" sz="2400">
                <a:solidFill>
                  <a:srgbClr val="C00000"/>
                </a:solidFill>
              </a:rPr>
              <a:t> ASICs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581A299-AC05-40A7-8465-C7FBE0892FA7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4974" y="1805785"/>
            <a:ext cx="65594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/>
              <a:t>Study No.1: Read-out scheme based on </a:t>
            </a:r>
          </a:p>
          <a:p>
            <a:endParaRPr lang="hu-HU" sz="2800"/>
          </a:p>
          <a:p>
            <a:r>
              <a:rPr lang="hu-HU" sz="2800"/>
              <a:t>	</a:t>
            </a:r>
            <a:r>
              <a:rPr lang="hu-HU" sz="2800" b="1">
                <a:solidFill>
                  <a:srgbClr val="0070C0"/>
                </a:solidFill>
              </a:rPr>
              <a:t>ALCOR_v3 with 640 Mb/s data lines </a:t>
            </a:r>
            <a:endParaRPr lang="en-GB" sz="28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871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366615" y="55229"/>
            <a:ext cx="11565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hu-HU" sz="2400">
                <a:solidFill>
                  <a:srgbClr val="C00000"/>
                </a:solidFill>
              </a:rPr>
              <a:t>Preliminary </a:t>
            </a:r>
            <a:r>
              <a:rPr lang="en-US" sz="2400">
                <a:solidFill>
                  <a:srgbClr val="C00000"/>
                </a:solidFill>
              </a:rPr>
              <a:t>Read-out </a:t>
            </a:r>
            <a:r>
              <a:rPr lang="hu-HU" sz="2400">
                <a:solidFill>
                  <a:srgbClr val="C00000"/>
                </a:solidFill>
              </a:rPr>
              <a:t>C</a:t>
            </a:r>
            <a:r>
              <a:rPr lang="en-US" sz="2400">
                <a:solidFill>
                  <a:srgbClr val="C00000"/>
                </a:solidFill>
              </a:rPr>
              <a:t>oncept </a:t>
            </a:r>
            <a:r>
              <a:rPr lang="hu-HU" sz="2400">
                <a:solidFill>
                  <a:srgbClr val="C00000"/>
                </a:solidFill>
              </a:rPr>
              <a:t>b</a:t>
            </a:r>
            <a:r>
              <a:rPr lang="en-US" sz="2400">
                <a:solidFill>
                  <a:srgbClr val="C00000"/>
                </a:solidFill>
              </a:rPr>
              <a:t>ased on the </a:t>
            </a:r>
            <a:r>
              <a:rPr lang="en-US" sz="2400" b="1">
                <a:solidFill>
                  <a:srgbClr val="C00000"/>
                </a:solidFill>
              </a:rPr>
              <a:t>ALCOR_v3</a:t>
            </a:r>
            <a:r>
              <a:rPr lang="en-US" sz="2400">
                <a:solidFill>
                  <a:srgbClr val="C00000"/>
                </a:solidFill>
              </a:rPr>
              <a:t> ASIC </a:t>
            </a:r>
            <a:endParaRPr lang="en-US" sz="2400" dirty="0">
              <a:solidFill>
                <a:srgbClr val="C00000"/>
              </a:solidFill>
            </a:endParaRPr>
          </a:p>
          <a:p>
            <a:pPr algn="ctr"/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D1B9ABC-1045-477D-A3D3-8471E340C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580" y="3902050"/>
            <a:ext cx="6228580" cy="1060044"/>
          </a:xfrm>
          <a:prstGeom prst="rect">
            <a:avLst/>
          </a:prstGeom>
        </p:spPr>
      </p:pic>
      <p:sp>
        <p:nvSpPr>
          <p:cNvPr id="14" name="Elipse 13">
            <a:extLst>
              <a:ext uri="{FF2B5EF4-FFF2-40B4-BE49-F238E27FC236}">
                <a16:creationId xmlns:a16="http://schemas.microsoft.com/office/drawing/2014/main" id="{8C7681D3-3644-4C68-98ED-D30BAB1A5094}"/>
              </a:ext>
            </a:extLst>
          </p:cNvPr>
          <p:cNvSpPr/>
          <p:nvPr/>
        </p:nvSpPr>
        <p:spPr>
          <a:xfrm>
            <a:off x="10819770" y="4250591"/>
            <a:ext cx="523374" cy="78054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7E10C649-8DF0-4073-843B-60116516A30E}"/>
              </a:ext>
            </a:extLst>
          </p:cNvPr>
          <p:cNvSpPr/>
          <p:nvPr/>
        </p:nvSpPr>
        <p:spPr>
          <a:xfrm>
            <a:off x="855585" y="1272106"/>
            <a:ext cx="4590478" cy="3177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US" sz="1400" b="1">
                <a:solidFill>
                  <a:srgbClr val="0070C0"/>
                </a:solidFill>
              </a:rPr>
              <a:t>In a supermodule…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/>
              <a:t>We have 6 912 SiPMs in a Suermodule…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sz="120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/>
              <a:t>ALCOR_v3 has 64 analog input channels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i="1">
                <a:sym typeface="Wingdings" panose="05000000000000000000" pitchFamily="2" charset="2"/>
              </a:rPr>
              <a:t> </a:t>
            </a:r>
            <a:r>
              <a:rPr lang="en-US" sz="1200" i="1" u="sng">
                <a:sym typeface="Wingdings" panose="05000000000000000000" pitchFamily="2" charset="2"/>
              </a:rPr>
              <a:t>108 ALCOR_v3 </a:t>
            </a:r>
            <a:r>
              <a:rPr lang="en-US" sz="1200" i="1">
                <a:sym typeface="Wingdings" panose="05000000000000000000" pitchFamily="2" charset="2"/>
              </a:rPr>
              <a:t>ASIC is needed in a Supermod</a:t>
            </a:r>
            <a:r>
              <a:rPr lang="en-US" sz="1200">
                <a:sym typeface="Wingdings" panose="05000000000000000000" pitchFamily="2" charset="2"/>
              </a:rPr>
              <a:t>ule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sz="120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/>
              <a:t>1 ALCOR_v3 has 8 digital output lines running at 640 Mb/s.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/>
              <a:t>Using the lpGBT in 10.24 Gb/s  &amp;  FEC12 configuration, </a:t>
            </a:r>
            <a:br>
              <a:rPr lang="en-US" sz="1200"/>
            </a:br>
            <a:r>
              <a:rPr lang="en-US" sz="1200"/>
              <a:t>12 input e-links are available at 640 Mb/s speed in an lpGBT ASIC to read out the ALCOR(s).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i="1">
                <a:sym typeface="Wingdings" panose="05000000000000000000" pitchFamily="2" charset="2"/>
              </a:rPr>
              <a:t> </a:t>
            </a:r>
            <a:r>
              <a:rPr lang="en-US" sz="1200" i="1" u="sng"/>
              <a:t>72 lpGBT </a:t>
            </a:r>
            <a:r>
              <a:rPr lang="en-US" sz="1200" i="1" u="sng" dirty="0"/>
              <a:t>ASICs </a:t>
            </a:r>
            <a:r>
              <a:rPr lang="en-US" sz="1200" i="1"/>
              <a:t>are required in a Supemodule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US" sz="1200">
              <a:sym typeface="Wingdings" panose="05000000000000000000" pitchFamily="2" charset="2"/>
            </a:endParaRP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>
                <a:sym typeface="Wingdings" panose="05000000000000000000" pitchFamily="2" charset="2"/>
              </a:rPr>
              <a:t>A VTRX+ optical transceiver module has 4 TX and 1 RX lines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 i="1">
                <a:sym typeface="Wingdings" panose="05000000000000000000" pitchFamily="2" charset="2"/>
              </a:rPr>
              <a:t> </a:t>
            </a:r>
            <a:r>
              <a:rPr lang="en-US" sz="1200" i="1" u="sng">
                <a:sym typeface="Wingdings" panose="05000000000000000000" pitchFamily="2" charset="2"/>
              </a:rPr>
              <a:t>18 VTRX+ modules </a:t>
            </a:r>
            <a:r>
              <a:rPr lang="en-US" sz="1200" i="1">
                <a:sym typeface="Wingdings" panose="05000000000000000000" pitchFamily="2" charset="2"/>
              </a:rPr>
              <a:t>are need in a Supermodule</a:t>
            </a:r>
            <a:endParaRPr lang="en-US" sz="1200" i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1814836" y="4962274"/>
            <a:ext cx="7869083" cy="1337538"/>
            <a:chOff x="566055" y="2163470"/>
            <a:chExt cx="7869083" cy="1337538"/>
          </a:xfrm>
        </p:grpSpPr>
        <p:sp>
          <p:nvSpPr>
            <p:cNvPr id="20" name="Téglalap 3"/>
            <p:cNvSpPr/>
            <p:nvPr/>
          </p:nvSpPr>
          <p:spPr>
            <a:xfrm>
              <a:off x="611560" y="2492896"/>
              <a:ext cx="1008112" cy="100811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hu-HU" sz="1400" b="1">
                  <a:solidFill>
                    <a:schemeClr val="tx1"/>
                  </a:solidFill>
                </a:rPr>
                <a:t>SiPM</a:t>
              </a:r>
              <a:endParaRPr lang="hu-HU" sz="1400" b="1" dirty="0">
                <a:solidFill>
                  <a:schemeClr val="tx1"/>
                </a:solidFill>
              </a:endParaRPr>
            </a:p>
            <a:p>
              <a:pPr algn="ctr"/>
              <a:r>
                <a:rPr lang="en-US" sz="1200">
                  <a:solidFill>
                    <a:schemeClr val="tx1"/>
                  </a:solidFill>
                </a:rPr>
                <a:t>6 912 pcs</a:t>
              </a:r>
              <a:br>
                <a:rPr lang="en-US" sz="1200">
                  <a:solidFill>
                    <a:schemeClr val="tx1"/>
                  </a:solidFill>
                </a:rPr>
              </a:br>
              <a:r>
                <a:rPr lang="en-US" sz="1200">
                  <a:solidFill>
                    <a:schemeClr val="tx1"/>
                  </a:solidFill>
                </a:rPr>
                <a:t>+</a:t>
              </a:r>
              <a:endParaRPr lang="hu-HU" sz="12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200" err="1">
                  <a:solidFill>
                    <a:schemeClr val="tx1"/>
                  </a:solidFill>
                </a:rPr>
                <a:t>t</a:t>
              </a:r>
              <a:r>
                <a:rPr lang="hu-HU" sz="1200">
                  <a:solidFill>
                    <a:schemeClr val="tx1"/>
                  </a:solidFill>
                </a:rPr>
                <a:t>emp</a:t>
              </a:r>
              <a:r>
                <a:rPr lang="en-US" sz="1200">
                  <a:solidFill>
                    <a:schemeClr val="tx1"/>
                  </a:solidFill>
                </a:rPr>
                <a:t>.</a:t>
              </a:r>
              <a:r>
                <a:rPr lang="hu-HU" sz="1200">
                  <a:solidFill>
                    <a:schemeClr val="tx1"/>
                  </a:solidFill>
                </a:rPr>
                <a:t> </a:t>
              </a:r>
              <a:r>
                <a:rPr lang="en-US" sz="1200">
                  <a:solidFill>
                    <a:schemeClr val="tx1"/>
                  </a:solidFill>
                </a:rPr>
                <a:t>s</a:t>
              </a:r>
              <a:r>
                <a:rPr lang="hu-HU" sz="1200">
                  <a:solidFill>
                    <a:schemeClr val="tx1"/>
                  </a:solidFill>
                </a:rPr>
                <a:t>ensor</a:t>
              </a:r>
              <a:endParaRPr lang="hu-HU" sz="1200" dirty="0">
                <a:solidFill>
                  <a:schemeClr val="tx1"/>
                </a:solidFill>
              </a:endParaRPr>
            </a:p>
          </p:txBody>
        </p:sp>
        <p:sp>
          <p:nvSpPr>
            <p:cNvPr id="21" name="Téglalap 4"/>
            <p:cNvSpPr/>
            <p:nvPr/>
          </p:nvSpPr>
          <p:spPr>
            <a:xfrm>
              <a:off x="1979712" y="2492896"/>
              <a:ext cx="1008112" cy="100811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64-ch</a:t>
              </a:r>
              <a:br>
                <a:rPr lang="en-US" sz="1400" b="1">
                  <a:solidFill>
                    <a:schemeClr val="tx1"/>
                  </a:solidFill>
                </a:rPr>
              </a:br>
              <a:r>
                <a:rPr lang="hu-HU" sz="1400" b="1">
                  <a:solidFill>
                    <a:schemeClr val="tx1"/>
                  </a:solidFill>
                </a:rPr>
                <a:t>ALCOR v3 </a:t>
              </a:r>
              <a:r>
                <a:rPr lang="hu-HU" sz="1200">
                  <a:solidFill>
                    <a:schemeClr val="tx1"/>
                  </a:solidFill>
                </a:rPr>
                <a:t>ASIC</a:t>
              </a:r>
              <a:endParaRPr lang="en-US" sz="1200">
                <a:solidFill>
                  <a:schemeClr val="tx1"/>
                </a:solidFill>
              </a:endParaRPr>
            </a:p>
            <a:p>
              <a:pPr algn="ctr"/>
              <a:r>
                <a:rPr lang="en-US" sz="1200">
                  <a:solidFill>
                    <a:schemeClr val="tx1"/>
                  </a:solidFill>
                </a:rPr>
                <a:t>108 pcs</a:t>
              </a:r>
              <a:endParaRPr lang="hu-HU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Téglalap 5"/>
            <p:cNvSpPr/>
            <p:nvPr/>
          </p:nvSpPr>
          <p:spPr>
            <a:xfrm>
              <a:off x="3658408" y="2492896"/>
              <a:ext cx="1008112" cy="100811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hu-HU" sz="1400" b="1" err="1">
                  <a:solidFill>
                    <a:schemeClr val="tx1"/>
                  </a:solidFill>
                </a:rPr>
                <a:t>lpGBT</a:t>
              </a:r>
              <a:r>
                <a:rPr lang="hu-HU" sz="1400" b="1">
                  <a:solidFill>
                    <a:schemeClr val="tx1"/>
                  </a:solidFill>
                </a:rPr>
                <a:t> </a:t>
              </a:r>
              <a:endParaRPr lang="en-US" sz="1400" b="1">
                <a:solidFill>
                  <a:schemeClr val="tx1"/>
                </a:solidFill>
              </a:endParaRPr>
            </a:p>
            <a:p>
              <a:pPr algn="ctr"/>
              <a:r>
                <a:rPr lang="hu-HU" sz="1200">
                  <a:solidFill>
                    <a:schemeClr val="tx1"/>
                  </a:solidFill>
                </a:rPr>
                <a:t>ASIC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200">
                  <a:solidFill>
                    <a:schemeClr val="tx1"/>
                  </a:solidFill>
                </a:rPr>
                <a:t>72 pcs</a:t>
              </a:r>
              <a:endParaRPr lang="hu-HU" sz="1200" dirty="0">
                <a:solidFill>
                  <a:schemeClr val="tx1"/>
                </a:solidFill>
              </a:endParaRPr>
            </a:p>
          </p:txBody>
        </p:sp>
        <p:sp>
          <p:nvSpPr>
            <p:cNvPr id="23" name="Téglalap 6"/>
            <p:cNvSpPr/>
            <p:nvPr/>
          </p:nvSpPr>
          <p:spPr>
            <a:xfrm>
              <a:off x="5180435" y="2492896"/>
              <a:ext cx="1008112" cy="100811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hu-HU" sz="1400" b="1" dirty="0">
                  <a:solidFill>
                    <a:schemeClr val="tx1"/>
                  </a:solidFill>
                </a:rPr>
                <a:t>VTRX+</a:t>
              </a:r>
            </a:p>
            <a:p>
              <a:pPr algn="ctr"/>
              <a:r>
                <a:rPr lang="en-US" sz="1200">
                  <a:solidFill>
                    <a:schemeClr val="tx1"/>
                  </a:solidFill>
                </a:rPr>
                <a:t>optical modules</a:t>
              </a:r>
            </a:p>
            <a:p>
              <a:pPr algn="ctr"/>
              <a:r>
                <a:rPr lang="en-US" sz="1200">
                  <a:solidFill>
                    <a:schemeClr val="tx1"/>
                  </a:solidFill>
                </a:rPr>
                <a:t>18 pcs</a:t>
              </a:r>
              <a:endParaRPr lang="hu-HU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Téglalap 7"/>
            <p:cNvSpPr/>
            <p:nvPr/>
          </p:nvSpPr>
          <p:spPr>
            <a:xfrm>
              <a:off x="7236295" y="2492896"/>
              <a:ext cx="1198843" cy="10081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200" b="1">
                  <a:solidFill>
                    <a:schemeClr val="tx1"/>
                  </a:solidFill>
                </a:rPr>
                <a:t>DAQ Common </a:t>
              </a:r>
              <a:br>
                <a:rPr lang="en-US" sz="1200" b="1">
                  <a:solidFill>
                    <a:schemeClr val="tx1"/>
                  </a:solidFill>
                </a:rPr>
              </a:br>
              <a:r>
                <a:rPr lang="en-US" sz="1200" b="1">
                  <a:solidFill>
                    <a:schemeClr val="tx1"/>
                  </a:solidFill>
                </a:rPr>
                <a:t>Read-out Units </a:t>
              </a:r>
              <a:br>
                <a:rPr lang="en-US" sz="1200" b="1">
                  <a:solidFill>
                    <a:schemeClr val="tx1"/>
                  </a:solidFill>
                </a:rPr>
              </a:br>
              <a:r>
                <a:rPr lang="en-US" sz="1200">
                  <a:solidFill>
                    <a:schemeClr val="tx1"/>
                  </a:solidFill>
                </a:rPr>
                <a:t>(Future CRU)</a:t>
              </a:r>
            </a:p>
            <a:p>
              <a:pPr algn="ctr">
                <a:spcBef>
                  <a:spcPts val="300"/>
                </a:spcBef>
              </a:pPr>
              <a:r>
                <a:rPr lang="en-US" sz="1200">
                  <a:solidFill>
                    <a:schemeClr val="tx1"/>
                  </a:solidFill>
                </a:rPr>
                <a:t>DAQ servers</a:t>
              </a:r>
              <a:endParaRPr lang="hu-HU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Egyenes összekötő nyíllal 9"/>
            <p:cNvCxnSpPr/>
            <p:nvPr/>
          </p:nvCxnSpPr>
          <p:spPr>
            <a:xfrm>
              <a:off x="1619672" y="2996952"/>
              <a:ext cx="36004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gyenes összekötő nyíllal 11"/>
            <p:cNvCxnSpPr/>
            <p:nvPr/>
          </p:nvCxnSpPr>
          <p:spPr>
            <a:xfrm>
              <a:off x="2987824" y="2780928"/>
              <a:ext cx="670584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gyenes összekötő nyíllal 12"/>
            <p:cNvCxnSpPr/>
            <p:nvPr/>
          </p:nvCxnSpPr>
          <p:spPr>
            <a:xfrm>
              <a:off x="2987824" y="3212976"/>
              <a:ext cx="648072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gyenes összekötő nyíllal 13"/>
            <p:cNvCxnSpPr>
              <a:stCxn id="22" idx="3"/>
            </p:cNvCxnSpPr>
            <p:nvPr/>
          </p:nvCxnSpPr>
          <p:spPr>
            <a:xfrm>
              <a:off x="4666520" y="2996952"/>
              <a:ext cx="513915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Egyenes összekötő nyíllal 14"/>
            <p:cNvCxnSpPr>
              <a:stCxn id="23" idx="3"/>
              <a:endCxn id="24" idx="1"/>
            </p:cNvCxnSpPr>
            <p:nvPr/>
          </p:nvCxnSpPr>
          <p:spPr>
            <a:xfrm>
              <a:off x="6188547" y="2996952"/>
              <a:ext cx="1047748" cy="0"/>
            </a:xfrm>
            <a:prstGeom prst="straightConnector1">
              <a:avLst/>
            </a:prstGeom>
            <a:ln w="28575">
              <a:headEnd type="triangle" w="sm" len="sm"/>
              <a:tailEnd type="triangle" w="sm" len="sm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" name="Egyenes összekötő nyíllal 15"/>
            <p:cNvCxnSpPr>
              <a:endCxn id="21" idx="0"/>
            </p:cNvCxnSpPr>
            <p:nvPr/>
          </p:nvCxnSpPr>
          <p:spPr>
            <a:xfrm>
              <a:off x="2483768" y="2348880"/>
              <a:ext cx="0" cy="1440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gyenes összekötő nyíllal 18"/>
            <p:cNvCxnSpPr/>
            <p:nvPr/>
          </p:nvCxnSpPr>
          <p:spPr>
            <a:xfrm>
              <a:off x="2483768" y="2348880"/>
              <a:ext cx="136815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Szövegdoboz 24"/>
            <p:cNvSpPr txBox="1"/>
            <p:nvPr/>
          </p:nvSpPr>
          <p:spPr>
            <a:xfrm>
              <a:off x="2453431" y="2163470"/>
              <a:ext cx="1080120" cy="22659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hu-HU" sz="1000"/>
                <a:t>SPI </a:t>
              </a:r>
              <a:r>
                <a:rPr lang="en-US" sz="1000"/>
                <a:t>(</a:t>
              </a:r>
              <a:r>
                <a:rPr lang="hu-HU" sz="1000"/>
                <a:t>or I</a:t>
              </a:r>
              <a:r>
                <a:rPr lang="hu-HU" sz="1000" baseline="30000"/>
                <a:t>2</a:t>
              </a:r>
              <a:r>
                <a:rPr lang="hu-HU" sz="1000"/>
                <a:t>C</a:t>
              </a:r>
              <a:r>
                <a:rPr lang="en-US" sz="1000"/>
                <a:t>) control</a:t>
              </a:r>
              <a:endParaRPr lang="hu-HU" sz="1000" dirty="0"/>
            </a:p>
          </p:txBody>
        </p:sp>
        <p:sp>
          <p:nvSpPr>
            <p:cNvPr id="33" name="Szövegdoboz 25"/>
            <p:cNvSpPr txBox="1"/>
            <p:nvPr/>
          </p:nvSpPr>
          <p:spPr>
            <a:xfrm>
              <a:off x="566055" y="2174029"/>
              <a:ext cx="1152128" cy="349702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hu-HU" sz="900"/>
                <a:t>6912 </a:t>
              </a:r>
              <a:r>
                <a:rPr lang="en-US" sz="900"/>
                <a:t>analog </a:t>
              </a:r>
              <a:r>
                <a:rPr lang="hu-HU" sz="900"/>
                <a:t>signal</a:t>
              </a:r>
              <a:r>
                <a:rPr lang="en-US" sz="900"/>
                <a:t>s</a:t>
              </a:r>
              <a:endParaRPr lang="hu-HU" sz="900" dirty="0"/>
            </a:p>
            <a:p>
              <a:pPr algn="ctr"/>
              <a:r>
                <a:rPr lang="hu-HU" sz="900" dirty="0"/>
                <a:t>+ VIN_DAC , GND</a:t>
              </a:r>
              <a:endParaRPr lang="hu-HU" sz="1000" dirty="0"/>
            </a:p>
          </p:txBody>
        </p:sp>
        <p:sp>
          <p:nvSpPr>
            <p:cNvPr id="34" name="Szövegdoboz 31"/>
            <p:cNvSpPr txBox="1"/>
            <p:nvPr/>
          </p:nvSpPr>
          <p:spPr>
            <a:xfrm>
              <a:off x="2990507" y="3228310"/>
              <a:ext cx="657941" cy="211203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900"/>
                <a:t>CLK, FCMD</a:t>
              </a:r>
              <a:endParaRPr lang="hu-HU" sz="900" dirty="0"/>
            </a:p>
          </p:txBody>
        </p:sp>
        <p:sp>
          <p:nvSpPr>
            <p:cNvPr id="35" name="Szövegdoboz 24"/>
            <p:cNvSpPr txBox="1"/>
            <p:nvPr/>
          </p:nvSpPr>
          <p:spPr>
            <a:xfrm>
              <a:off x="6395182" y="2724906"/>
              <a:ext cx="791518" cy="518979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sz="1100"/>
                <a:t>optical link</a:t>
              </a:r>
              <a:br>
                <a:rPr lang="en-US" sz="900"/>
              </a:br>
              <a:br>
                <a:rPr lang="en-US" sz="900"/>
              </a:br>
              <a:r>
                <a:rPr lang="en-US" sz="900"/>
                <a:t>4 TX + 1 RX</a:t>
              </a:r>
              <a:endParaRPr lang="hu-HU" sz="900" dirty="0"/>
            </a:p>
          </p:txBody>
        </p:sp>
        <p:sp>
          <p:nvSpPr>
            <p:cNvPr id="36" name="Szövegdoboz 24"/>
            <p:cNvSpPr txBox="1"/>
            <p:nvPr/>
          </p:nvSpPr>
          <p:spPr>
            <a:xfrm>
              <a:off x="4647116" y="2641909"/>
              <a:ext cx="543278" cy="38048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000"/>
                <a:t>high-</a:t>
              </a:r>
              <a:br>
                <a:rPr lang="en-US" sz="1000"/>
              </a:br>
              <a:r>
                <a:rPr lang="en-US" sz="1000"/>
                <a:t>-speed</a:t>
              </a:r>
              <a:endParaRPr lang="hu-HU" sz="1000" dirty="0"/>
            </a:p>
          </p:txBody>
        </p:sp>
        <p:sp>
          <p:nvSpPr>
            <p:cNvPr id="37" name="Szövegdoboz 24"/>
            <p:cNvSpPr txBox="1"/>
            <p:nvPr/>
          </p:nvSpPr>
          <p:spPr>
            <a:xfrm>
              <a:off x="3023828" y="2801850"/>
              <a:ext cx="594924" cy="38048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000"/>
                <a:t>640 Mb/s e-links</a:t>
              </a:r>
              <a:endParaRPr lang="hu-HU" sz="1000" dirty="0"/>
            </a:p>
          </p:txBody>
        </p:sp>
        <p:sp>
          <p:nvSpPr>
            <p:cNvPr id="38" name="Szövegdoboz 24"/>
            <p:cNvSpPr txBox="1"/>
            <p:nvPr/>
          </p:nvSpPr>
          <p:spPr>
            <a:xfrm>
              <a:off x="4686254" y="3022389"/>
              <a:ext cx="494181" cy="211203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sz="900"/>
                <a:t>10 Gb/s</a:t>
              </a:r>
              <a:endParaRPr lang="hu-HU" sz="900" dirty="0"/>
            </a:p>
          </p:txBody>
        </p:sp>
        <p:cxnSp>
          <p:nvCxnSpPr>
            <p:cNvPr id="39" name="Egyenes összekötő nyíllal 15"/>
            <p:cNvCxnSpPr/>
            <p:nvPr/>
          </p:nvCxnSpPr>
          <p:spPr>
            <a:xfrm>
              <a:off x="3851920" y="2348880"/>
              <a:ext cx="0" cy="1440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Szövegdoboz 31"/>
            <p:cNvSpPr txBox="1"/>
            <p:nvPr/>
          </p:nvSpPr>
          <p:spPr>
            <a:xfrm>
              <a:off x="3010334" y="2550621"/>
              <a:ext cx="657941" cy="211203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900"/>
                <a:t>DATA OUT</a:t>
              </a:r>
              <a:endParaRPr lang="hu-HU" sz="900" dirty="0"/>
            </a:p>
          </p:txBody>
        </p:sp>
      </p:grp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C6805846-F13D-427C-AA67-58D5E124CEC5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5696954" y="4640863"/>
            <a:ext cx="5122816" cy="919765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ángulo 17">
            <a:extLst>
              <a:ext uri="{FF2B5EF4-FFF2-40B4-BE49-F238E27FC236}">
                <a16:creationId xmlns:a16="http://schemas.microsoft.com/office/drawing/2014/main" id="{7E10C649-8DF0-4073-843B-60116516A30E}"/>
              </a:ext>
            </a:extLst>
          </p:cNvPr>
          <p:cNvSpPr/>
          <p:nvPr/>
        </p:nvSpPr>
        <p:spPr>
          <a:xfrm>
            <a:off x="6244389" y="1122247"/>
            <a:ext cx="5149321" cy="2577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US" sz="1400" b="1">
                <a:solidFill>
                  <a:srgbClr val="0070C0"/>
                </a:solidFill>
              </a:rPr>
              <a:t>Total number of FE components foreseen…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/>
              <a:t>We have 24 rings and 36 sectors, so we have 864 Supermodules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/>
              <a:t>Components needed: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/>
              <a:t>ALCOR_v3:	864 x 108 	= 93 312  </a:t>
            </a:r>
            <a:r>
              <a:rPr lang="hu-HU" sz="1200"/>
              <a:t>pcs</a:t>
            </a:r>
            <a:r>
              <a:rPr lang="en-US" sz="1200"/>
              <a:t> </a:t>
            </a:r>
            <a:r>
              <a:rPr lang="hu-HU" sz="1200"/>
              <a:t> </a:t>
            </a:r>
            <a:endParaRPr lang="en-US" sz="1200"/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/>
              <a:t>lpGBT ASIC: 	864 x 72	= 62 208  </a:t>
            </a:r>
            <a:r>
              <a:rPr lang="hu-HU" sz="1200"/>
              <a:t>pcs  </a:t>
            </a:r>
            <a:endParaRPr lang="en-US" sz="1200"/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200"/>
              <a:t>VTRX+ module:	864 x 18	= 15 552</a:t>
            </a:r>
            <a:r>
              <a:rPr lang="hu-HU" sz="1200"/>
              <a:t> pcs  </a:t>
            </a:r>
            <a:endParaRPr lang="en-US" sz="1200"/>
          </a:p>
          <a:p>
            <a:pPr>
              <a:spcBef>
                <a:spcPts val="300"/>
              </a:spcBef>
            </a:pPr>
            <a:r>
              <a:rPr lang="en-US" sz="1400" b="1" i="1">
                <a:solidFill>
                  <a:srgbClr val="0070C0"/>
                </a:solidFill>
              </a:rPr>
              <a:t>Huge numbers of components, very high interconnection density</a:t>
            </a:r>
            <a:br>
              <a:rPr lang="en-US" sz="1400" b="1" i="1">
                <a:solidFill>
                  <a:srgbClr val="0070C0"/>
                </a:solidFill>
              </a:rPr>
            </a:br>
            <a:r>
              <a:rPr lang="en-US" sz="1400" b="1" i="1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1400" b="1" i="1">
                <a:solidFill>
                  <a:srgbClr val="0070C0"/>
                </a:solidFill>
              </a:rPr>
              <a:t>challenging implementation</a:t>
            </a:r>
          </a:p>
          <a:p>
            <a:pPr>
              <a:spcBef>
                <a:spcPts val="300"/>
              </a:spcBef>
            </a:pPr>
            <a:r>
              <a:rPr lang="en-US" sz="1400" b="1" i="1">
                <a:solidFill>
                  <a:srgbClr val="C00000"/>
                </a:solidFill>
              </a:rPr>
              <a:t>1. Let’s see if it is possible… (next slides)</a:t>
            </a:r>
            <a:br>
              <a:rPr lang="en-US" sz="1400" b="1" i="1">
                <a:solidFill>
                  <a:srgbClr val="C00000"/>
                </a:solidFill>
              </a:rPr>
            </a:br>
            <a:r>
              <a:rPr lang="en-US" sz="1400" b="1" i="1">
                <a:solidFill>
                  <a:srgbClr val="C00000"/>
                </a:solidFill>
              </a:rPr>
              <a:t>2. RICH is very much interested in new versions of ALCOR (or else)</a:t>
            </a:r>
            <a:br>
              <a:rPr lang="hu-HU" sz="1400" b="1" i="1">
                <a:solidFill>
                  <a:srgbClr val="C00000"/>
                </a:solidFill>
              </a:rPr>
            </a:br>
            <a:r>
              <a:rPr lang="hu-HU" sz="1400" b="1" i="1">
                <a:solidFill>
                  <a:srgbClr val="C00000"/>
                </a:solidFill>
              </a:rPr>
              <a:t>    to reduce the initial number of data lines 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4611" y="758759"/>
            <a:ext cx="4668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7030A0"/>
                </a:solidFill>
              </a:rPr>
              <a:t>How many FEE components do we need?</a:t>
            </a:r>
            <a:endParaRPr lang="en-GB" b="1">
              <a:solidFill>
                <a:srgbClr val="7030A0"/>
              </a:solidFill>
            </a:endParaRPr>
          </a:p>
        </p:txBody>
      </p:sp>
      <p:sp>
        <p:nvSpPr>
          <p:cNvPr id="41" name="Elipse 13">
            <a:extLst>
              <a:ext uri="{FF2B5EF4-FFF2-40B4-BE49-F238E27FC236}">
                <a16:creationId xmlns:a16="http://schemas.microsoft.com/office/drawing/2014/main" id="{8C7681D3-3644-4C68-98ED-D30BAB1A5094}"/>
              </a:ext>
            </a:extLst>
          </p:cNvPr>
          <p:cNvSpPr/>
          <p:nvPr/>
        </p:nvSpPr>
        <p:spPr>
          <a:xfrm>
            <a:off x="9627965" y="4250591"/>
            <a:ext cx="523374" cy="78054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15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554473" y="88021"/>
            <a:ext cx="9700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 </a:t>
            </a:r>
            <a:r>
              <a:rPr lang="hu-HU" sz="2400">
                <a:solidFill>
                  <a:srgbClr val="C00000"/>
                </a:solidFill>
              </a:rPr>
              <a:t>Read-out</a:t>
            </a:r>
            <a:r>
              <a:rPr lang="en-US" sz="2400">
                <a:solidFill>
                  <a:srgbClr val="C00000"/>
                </a:solidFill>
              </a:rPr>
              <a:t>, Fast and Slow Control Segmentation</a:t>
            </a:r>
            <a:r>
              <a:rPr lang="hu-HU" sz="2400">
                <a:solidFill>
                  <a:srgbClr val="C00000"/>
                </a:solidFill>
              </a:rPr>
              <a:t> (ALCOR_v3)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92" y="686902"/>
            <a:ext cx="5040871" cy="579578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953837" y="5828044"/>
            <a:ext cx="1034981" cy="853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730" y="5067049"/>
            <a:ext cx="6585252" cy="1124447"/>
          </a:xfrm>
          <a:prstGeom prst="rect">
            <a:avLst/>
          </a:prstGeom>
        </p:spPr>
      </p:pic>
      <p:sp>
        <p:nvSpPr>
          <p:cNvPr id="15" name="Elipse 13">
            <a:extLst>
              <a:ext uri="{FF2B5EF4-FFF2-40B4-BE49-F238E27FC236}">
                <a16:creationId xmlns:a16="http://schemas.microsoft.com/office/drawing/2014/main" id="{8C7681D3-3644-4C68-98ED-D30BAB1A5094}"/>
              </a:ext>
            </a:extLst>
          </p:cNvPr>
          <p:cNvSpPr/>
          <p:nvPr/>
        </p:nvSpPr>
        <p:spPr>
          <a:xfrm>
            <a:off x="10921706" y="5629272"/>
            <a:ext cx="403058" cy="60885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90294" y="2286682"/>
            <a:ext cx="6301706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b="1">
                <a:solidFill>
                  <a:srgbClr val="7030A0"/>
                </a:solidFill>
              </a:rPr>
              <a:t>What is behind 1 </a:t>
            </a:r>
            <a:r>
              <a:rPr lang="en-US" sz="1400" b="1">
                <a:solidFill>
                  <a:srgbClr val="7030A0"/>
                </a:solidFill>
              </a:rPr>
              <a:t>downlink</a:t>
            </a:r>
            <a:r>
              <a:rPr lang="hu-HU" sz="1400" b="1">
                <a:solidFill>
                  <a:srgbClr val="7030A0"/>
                </a:solidFill>
              </a:rPr>
              <a:t>?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1x 	VTRX+ module (4x TX, 1x RX)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4x 	lpGBT ASIC   (1x ‚master’ + 3x ‚slave’)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6x  	64-ch ALCOR_v</a:t>
            </a:r>
            <a:r>
              <a:rPr lang="en-US" sz="1200"/>
              <a:t>3</a:t>
            </a:r>
            <a:r>
              <a:rPr lang="hu-HU" sz="1200"/>
              <a:t> front-end ASIC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384 	</a:t>
            </a:r>
            <a:r>
              <a:rPr lang="en-US" sz="1200"/>
              <a:t>SiPMs (</a:t>
            </a:r>
            <a:r>
              <a:rPr lang="hu-HU" sz="1200"/>
              <a:t>analog channles</a:t>
            </a:r>
            <a:r>
              <a:rPr lang="en-US" sz="1200"/>
              <a:t>)</a:t>
            </a:r>
            <a:endParaRPr lang="hu-HU" sz="1200"/>
          </a:p>
          <a:p>
            <a:pPr lvl="1"/>
            <a:endParaRPr lang="en-US" sz="1200"/>
          </a:p>
          <a:p>
            <a:r>
              <a:rPr lang="en-US" sz="1200"/>
              <a:t>This is the possible level of granularity for the fast-control and slow-control of the FEE</a:t>
            </a:r>
            <a:r>
              <a:rPr lang="hu-HU" sz="1200"/>
              <a:t>.</a:t>
            </a:r>
            <a:endParaRPr lang="en-US" sz="1200"/>
          </a:p>
          <a:p>
            <a:pPr lvl="1"/>
            <a:endParaRPr lang="en-US" sz="1400" b="1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10822" y="686902"/>
            <a:ext cx="683275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7030A0"/>
                </a:solidFill>
              </a:rPr>
              <a:t>A VTRX+ optical module can handle 4 uplinks and 1 downlink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>
                <a:sym typeface="Wingdings" panose="05000000000000000000" pitchFamily="2" charset="2"/>
              </a:rPr>
              <a:t>It is forwarded electrically to 1 lpGBT only </a:t>
            </a:r>
            <a:r>
              <a:rPr lang="en-US" sz="1400">
                <a:sym typeface="Wingdings" panose="05000000000000000000" pitchFamily="2" charset="2"/>
              </a:rPr>
              <a:t> </a:t>
            </a:r>
            <a:r>
              <a:rPr lang="en-US" sz="1400"/>
              <a:t>only 1 of the 4 lpGBT ASICs connected can receive downstream data</a:t>
            </a:r>
            <a:r>
              <a:rPr lang="hu-HU" sz="1400"/>
              <a:t>. </a:t>
            </a:r>
            <a:r>
              <a:rPr lang="en-US" sz="1400"/>
              <a:t> </a:t>
            </a:r>
            <a:endParaRPr lang="hu-HU" sz="140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/>
              <a:t>This ‚master’ lpGBT ASIC has to do the Fast Control and configuration of the 6 ALCORs, as well as the Slow Control of that segment of the FEE. 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860347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15" y="603258"/>
            <a:ext cx="11778493" cy="5651482"/>
          </a:xfrm>
          <a:prstGeom prst="rect">
            <a:avLst/>
          </a:prstGeom>
        </p:spPr>
      </p:pic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907575" y="0"/>
            <a:ext cx="8189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en-US" sz="2400">
                <a:solidFill>
                  <a:srgbClr val="C00000"/>
                </a:solidFill>
              </a:rPr>
              <a:t>Stack of PCBs with board-to-board connectors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15351" y="5315343"/>
            <a:ext cx="50147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>
                <a:solidFill>
                  <a:srgbClr val="0070C0"/>
                </a:solidFill>
              </a:rPr>
              <a:t>Candidate connectors: </a:t>
            </a:r>
            <a:r>
              <a:rPr lang="hu-HU"/>
              <a:t>Molex SlimStack (SSC) </a:t>
            </a:r>
          </a:p>
          <a:p>
            <a:pPr marL="174625" indent="-127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1400"/>
              <a:t> 0.4 mm pitch, 2 rows</a:t>
            </a:r>
          </a:p>
          <a:p>
            <a:pPr marL="174625" indent="-127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1400"/>
              <a:t> max. circuits: 120 pins</a:t>
            </a:r>
          </a:p>
          <a:p>
            <a:pPr marL="174625" indent="-127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1400"/>
              <a:t> stacking height: 4 mm</a:t>
            </a:r>
          </a:p>
          <a:p>
            <a:pPr marL="174625" indent="-127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hu-HU" sz="1400"/>
              <a:t> mating cycles: ~ 30</a:t>
            </a:r>
            <a:endParaRPr lang="en-GB" sz="1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7534" y="5585954"/>
            <a:ext cx="3127450" cy="127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189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9130" y="1132874"/>
            <a:ext cx="6875152" cy="517470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454131" y="-5909"/>
            <a:ext cx="6901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hu-HU" sz="2400">
                <a:solidFill>
                  <a:srgbClr val="C00000"/>
                </a:solidFill>
              </a:rPr>
              <a:t>ALCOR_v3 with 640 Mb/s data lines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10994" y="579358"/>
            <a:ext cx="4381006" cy="627864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000" b="1">
                <a:solidFill>
                  <a:srgbClr val="0070C0"/>
                </a:solidFill>
              </a:rPr>
              <a:t>108 x   ALCOR_v3  /board</a:t>
            </a:r>
            <a:br>
              <a:rPr lang="hu-HU" sz="2000" b="1">
                <a:solidFill>
                  <a:srgbClr val="0070C0"/>
                </a:solidFill>
              </a:rPr>
            </a:br>
            <a:endParaRPr lang="hu-HU" sz="1400" b="1"/>
          </a:p>
          <a:p>
            <a:r>
              <a:rPr lang="hu-HU" sz="1600" b="1"/>
              <a:t>ALCORs can be placed, but...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600" b="1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Connectors: </a:t>
            </a:r>
            <a:r>
              <a:rPr lang="hu-HU" sz="1600" b="1"/>
              <a:t>28x 120 pin, 0.4 mm </a:t>
            </a:r>
            <a:br>
              <a:rPr lang="hu-HU" sz="1600" b="1"/>
            </a:br>
            <a:r>
              <a:rPr lang="hu-HU" sz="1600"/>
              <a:t>e.g. Molex SlimStack Connector (SSC)</a:t>
            </a:r>
          </a:p>
          <a:p>
            <a:endParaRPr lang="hu-HU" sz="1600" b="1"/>
          </a:p>
          <a:p>
            <a:pPr marL="266700" lvl="1"/>
            <a:r>
              <a:rPr lang="hu-HU" sz="1600" b="1">
                <a:solidFill>
                  <a:srgbClr val="0070C0"/>
                </a:solidFill>
              </a:rPr>
              <a:t>No. of connector pins needed</a:t>
            </a:r>
            <a:r>
              <a:rPr lang="hu-HU" sz="1600" b="1"/>
              <a:t> </a:t>
            </a:r>
            <a:r>
              <a:rPr lang="hu-HU" sz="1600"/>
              <a:t>between </a:t>
            </a:r>
            <a:br>
              <a:rPr lang="hu-HU" sz="1600"/>
            </a:br>
            <a:r>
              <a:rPr lang="hu-HU" sz="1600"/>
              <a:t>the SiPM PCB and the ALCOR PCB: </a:t>
            </a:r>
          </a:p>
          <a:p>
            <a:pPr marL="266700" lvl="1"/>
            <a:r>
              <a:rPr lang="hu-HU" sz="1600"/>
              <a:t>   - signals: ~ 6 912</a:t>
            </a:r>
            <a:r>
              <a:rPr lang="en-US" sz="1600"/>
              <a:t> !</a:t>
            </a:r>
            <a:endParaRPr lang="hu-HU" sz="1600"/>
          </a:p>
          <a:p>
            <a:pPr marL="266700" lvl="1"/>
            <a:r>
              <a:rPr lang="hu-HU" sz="1600"/>
              <a:t>   - GND: many! (up to thousands to avoid xtalk)</a:t>
            </a:r>
          </a:p>
          <a:p>
            <a:pPr marL="266700" lvl="1"/>
            <a:r>
              <a:rPr lang="hu-HU" sz="1600"/>
              <a:t>   - LV: hundreds! 		</a:t>
            </a:r>
          </a:p>
          <a:p>
            <a:pPr marL="266700" lvl="1"/>
            <a:endParaRPr lang="hu-HU" sz="1600" b="1">
              <a:solidFill>
                <a:srgbClr val="0070C0"/>
              </a:solidFill>
            </a:endParaRPr>
          </a:p>
          <a:p>
            <a:pPr marL="266700" lvl="1"/>
            <a:r>
              <a:rPr lang="hu-HU" sz="1600" b="1">
                <a:solidFill>
                  <a:srgbClr val="0070C0"/>
                </a:solidFill>
              </a:rPr>
              <a:t>No. of connector pins available: </a:t>
            </a:r>
            <a:r>
              <a:rPr lang="hu-HU" sz="1600" b="1">
                <a:solidFill>
                  <a:srgbClr val="FF0000"/>
                </a:solidFill>
              </a:rPr>
              <a:t>~ 6 720  </a:t>
            </a:r>
            <a:br>
              <a:rPr lang="hu-HU" sz="1600" b="1">
                <a:solidFill>
                  <a:srgbClr val="FF0000"/>
                </a:solidFill>
              </a:rPr>
            </a:br>
            <a:r>
              <a:rPr lang="hu-HU" sz="1600" b="1">
                <a:solidFill>
                  <a:srgbClr val="FF0000"/>
                </a:solidFill>
              </a:rPr>
              <a:t>(issue no.1  - </a:t>
            </a:r>
            <a:r>
              <a:rPr lang="en-US" sz="1600" b="1">
                <a:solidFill>
                  <a:srgbClr val="FF0000"/>
                </a:solidFill>
              </a:rPr>
              <a:t>L</a:t>
            </a:r>
            <a:r>
              <a:rPr lang="hu-HU" sz="1600" b="1">
                <a:solidFill>
                  <a:srgbClr val="FF0000"/>
                </a:solidFill>
              </a:rPr>
              <a:t>ooks to be a showstopper for this concept...)</a:t>
            </a:r>
            <a:br>
              <a:rPr lang="hu-HU" sz="1600">
                <a:solidFill>
                  <a:srgbClr val="FF0000"/>
                </a:solidFill>
              </a:rPr>
            </a:br>
            <a:endParaRPr lang="hu-HU" sz="1600" b="1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No. of outgoing e-Links: </a:t>
            </a:r>
            <a:r>
              <a:rPr lang="en-US" sz="1600"/>
              <a:t>108 x 8 =</a:t>
            </a:r>
            <a:r>
              <a:rPr lang="hu-HU" sz="1600"/>
              <a:t> </a:t>
            </a:r>
            <a:r>
              <a:rPr lang="hu-HU" sz="1600" b="1"/>
              <a:t>864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600" b="1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Power dissipation on this side</a:t>
            </a:r>
          </a:p>
          <a:p>
            <a:pPr marL="273050" lvl="1"/>
            <a:r>
              <a:rPr lang="hu-HU" sz="1600"/>
              <a:t>P</a:t>
            </a:r>
            <a:r>
              <a:rPr lang="hu-HU" sz="1600" baseline="-25000"/>
              <a:t>ALCOR</a:t>
            </a:r>
            <a:r>
              <a:rPr lang="hu-HU" sz="1600"/>
              <a:t> = 108x 64x 12 mW = </a:t>
            </a:r>
            <a:r>
              <a:rPr lang="hu-HU" sz="1600" b="1">
                <a:solidFill>
                  <a:srgbClr val="FF0000"/>
                </a:solidFill>
              </a:rPr>
              <a:t>84 W /board</a:t>
            </a:r>
            <a:r>
              <a:rPr lang="hu-HU" sz="1600"/>
              <a:t>, max</a:t>
            </a:r>
          </a:p>
          <a:p>
            <a:endParaRPr lang="hu-HU" sz="1600" b="1">
              <a:solidFill>
                <a:srgbClr val="C00000"/>
              </a:solidFill>
            </a:endParaRPr>
          </a:p>
          <a:p>
            <a:pPr lvl="0"/>
            <a:r>
              <a:rPr lang="hu-HU" sz="1600" b="1">
                <a:solidFill>
                  <a:srgbClr val="C00000"/>
                </a:solidFill>
              </a:rPr>
              <a:t>Is it routable? </a:t>
            </a:r>
          </a:p>
          <a:p>
            <a:pPr lvl="0"/>
            <a:r>
              <a:rPr lang="hu-HU" sz="1600">
                <a:solidFill>
                  <a:prstClr val="black"/>
                </a:solidFill>
              </a:rPr>
              <a:t>Maybe... further study is needed if concept </a:t>
            </a:r>
            <a:br>
              <a:rPr lang="hu-HU" sz="1600">
                <a:solidFill>
                  <a:prstClr val="black"/>
                </a:solidFill>
              </a:rPr>
            </a:br>
            <a:r>
              <a:rPr lang="hu-HU" sz="1600">
                <a:solidFill>
                  <a:prstClr val="black"/>
                </a:solidFill>
              </a:rPr>
              <a:t>is not dropped. Cross-talk, noise, etc.</a:t>
            </a:r>
            <a:endParaRPr lang="hu-HU" sz="1400">
              <a:solidFill>
                <a:prstClr val="black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12039" y="727875"/>
            <a:ext cx="7282243" cy="5544034"/>
            <a:chOff x="312039" y="727875"/>
            <a:chExt cx="7282243" cy="5544034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719130" y="1025042"/>
              <a:ext cx="6875152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648272" y="1097207"/>
              <a:ext cx="0" cy="5174702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779840" y="727875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/>
                <a:t>20 cm</a:t>
              </a:r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2039" y="3353858"/>
              <a:ext cx="461665" cy="66140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hu-HU"/>
                <a:t>15 cm</a:t>
              </a:r>
              <a:endParaRPr lang="en-GB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691007" y="2440592"/>
            <a:ext cx="3077253" cy="584775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3200"/>
              <a:t>ALCOR_v3 Board</a:t>
            </a:r>
            <a:endParaRPr lang="en-GB" sz="3200"/>
          </a:p>
        </p:txBody>
      </p:sp>
      <p:sp>
        <p:nvSpPr>
          <p:cNvPr id="2" name="TextBox 1"/>
          <p:cNvSpPr txBox="1"/>
          <p:nvPr/>
        </p:nvSpPr>
        <p:spPr>
          <a:xfrm>
            <a:off x="2036046" y="3702485"/>
            <a:ext cx="4387175" cy="1754326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/>
              <a:t>1</a:t>
            </a:r>
            <a:r>
              <a:rPr lang="en-US"/>
              <a:t>0</a:t>
            </a:r>
            <a:r>
              <a:rPr lang="hu-HU"/>
              <a:t>8 ALCOR_v3 </a:t>
            </a:r>
            <a:br>
              <a:rPr lang="en-US"/>
            </a:br>
            <a:r>
              <a:rPr lang="hu-HU"/>
              <a:t>in a matrix of 12 x 9</a:t>
            </a:r>
            <a:endParaRPr lang="en-US"/>
          </a:p>
          <a:p>
            <a:pPr algn="ctr"/>
            <a:r>
              <a:rPr lang="en-US"/>
              <a:t> </a:t>
            </a:r>
          </a:p>
          <a:p>
            <a:pPr algn="ctr"/>
            <a:endParaRPr lang="hu-HU"/>
          </a:p>
          <a:p>
            <a:pPr algn="ctr"/>
            <a:r>
              <a:rPr lang="en-US"/>
              <a:t>no trial placement has been done yet,</a:t>
            </a:r>
            <a:br>
              <a:rPr lang="en-US"/>
            </a:br>
            <a:r>
              <a:rPr lang="en-US">
                <a:solidFill>
                  <a:srgbClr val="FF0000"/>
                </a:solidFill>
              </a:rPr>
              <a:t>looks not to be possible…</a:t>
            </a:r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488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454131" y="-5909"/>
            <a:ext cx="6901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hu-HU" sz="2400">
                <a:solidFill>
                  <a:srgbClr val="C00000"/>
                </a:solidFill>
              </a:rPr>
              <a:t>ALCOR_v3 with 640 Mb/s data lines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10994" y="627647"/>
            <a:ext cx="4381006" cy="537070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000" b="1">
                <a:solidFill>
                  <a:srgbClr val="0070C0"/>
                </a:solidFill>
              </a:rPr>
              <a:t>72x   lpGBT ASICs  /board</a:t>
            </a:r>
            <a:br>
              <a:rPr lang="hu-HU" sz="2000" b="1">
                <a:solidFill>
                  <a:srgbClr val="0070C0"/>
                </a:solidFill>
              </a:rPr>
            </a:br>
            <a:endParaRPr lang="hu-HU" sz="1400" b="1"/>
          </a:p>
          <a:p>
            <a:r>
              <a:rPr lang="hu-HU" sz="1600" b="1"/>
              <a:t>Components can be placed, but: </a:t>
            </a:r>
          </a:p>
          <a:p>
            <a:endParaRPr lang="hu-HU" sz="16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No. of eLinks from the ALCOR board: </a:t>
            </a:r>
            <a:r>
              <a:rPr lang="hu-HU" sz="1600" b="1"/>
              <a:t>~ 864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600" b="1">
              <a:solidFill>
                <a:srgbClr val="0070C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No. of connector pins needed </a:t>
            </a:r>
            <a:r>
              <a:rPr lang="hu-HU" sz="1600"/>
              <a:t>between </a:t>
            </a:r>
            <a:br>
              <a:rPr lang="hu-HU" sz="1600"/>
            </a:br>
            <a:r>
              <a:rPr lang="hu-HU" sz="1600"/>
              <a:t>the ALCOR PCB and the lpGBT &amp; VTRX+ PCB:</a:t>
            </a:r>
            <a:endParaRPr lang="en-US" sz="1600"/>
          </a:p>
          <a:p>
            <a:pPr marL="0" lvl="1">
              <a:spcBef>
                <a:spcPts val="300"/>
              </a:spcBef>
              <a:tabLst>
                <a:tab pos="539750" algn="l"/>
              </a:tabLst>
            </a:pPr>
            <a:r>
              <a:rPr lang="hu-HU" sz="1600"/>
              <a:t> </a:t>
            </a:r>
            <a:r>
              <a:rPr lang="en-US" sz="1600"/>
              <a:t>	</a:t>
            </a:r>
            <a:r>
              <a:rPr lang="hu-HU" sz="1600"/>
              <a:t>- signals + GND: </a:t>
            </a:r>
            <a:r>
              <a:rPr lang="en-US" sz="1600"/>
              <a:t>3x 864 = </a:t>
            </a:r>
            <a:r>
              <a:rPr lang="hu-HU" sz="1600" b="1"/>
              <a:t>2 592 pins</a:t>
            </a:r>
          </a:p>
          <a:p>
            <a:pPr marL="87313" lvl="1">
              <a:spcBef>
                <a:spcPts val="300"/>
              </a:spcBef>
              <a:tabLst>
                <a:tab pos="539750" algn="l"/>
              </a:tabLst>
            </a:pPr>
            <a:r>
              <a:rPr lang="en-US" sz="1600"/>
              <a:t>	</a:t>
            </a:r>
            <a:r>
              <a:rPr lang="hu-HU" sz="1600"/>
              <a:t>- LV delivery: hundreds (see later)</a:t>
            </a:r>
          </a:p>
          <a:p>
            <a:pPr marL="266700" lvl="1"/>
            <a:endParaRPr lang="hu-HU" sz="1600" b="1">
              <a:solidFill>
                <a:srgbClr val="0070C0"/>
              </a:solidFill>
            </a:endParaRPr>
          </a:p>
          <a:p>
            <a:pPr marL="266700" lvl="1"/>
            <a:r>
              <a:rPr lang="hu-HU" sz="1600" b="1">
                <a:solidFill>
                  <a:srgbClr val="0070C0"/>
                </a:solidFill>
              </a:rPr>
              <a:t>No. of connector pins available: </a:t>
            </a:r>
            <a:r>
              <a:rPr lang="hu-HU" sz="1600" b="1"/>
              <a:t>~ 3 360  </a:t>
            </a:r>
            <a:br>
              <a:rPr lang="hu-HU" sz="1600" b="1">
                <a:solidFill>
                  <a:srgbClr val="FF0000"/>
                </a:solidFill>
              </a:rPr>
            </a:br>
            <a:br>
              <a:rPr lang="hu-HU" sz="1600">
                <a:solidFill>
                  <a:srgbClr val="FF0000"/>
                </a:solidFill>
              </a:rPr>
            </a:br>
            <a:endParaRPr lang="hu-HU" sz="1600" b="1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Power dissipation on this side</a:t>
            </a:r>
          </a:p>
          <a:p>
            <a:pPr lvl="1"/>
            <a:r>
              <a:rPr lang="hu-HU" sz="1600"/>
              <a:t>P</a:t>
            </a:r>
            <a:r>
              <a:rPr lang="hu-HU" sz="1600" baseline="-25000"/>
              <a:t>lpGBT</a:t>
            </a:r>
            <a:r>
              <a:rPr lang="hu-HU" sz="1600"/>
              <a:t> = 72x 0.5 W, max = 36 W /board, max</a:t>
            </a:r>
          </a:p>
          <a:p>
            <a:endParaRPr lang="hu-HU" sz="1600" b="1"/>
          </a:p>
          <a:p>
            <a:endParaRPr lang="hu-HU" sz="1600" b="1">
              <a:solidFill>
                <a:srgbClr val="C00000"/>
              </a:solidFill>
            </a:endParaRPr>
          </a:p>
          <a:p>
            <a:pPr lvl="0"/>
            <a:r>
              <a:rPr lang="hu-HU" sz="1600" b="1">
                <a:solidFill>
                  <a:srgbClr val="C00000"/>
                </a:solidFill>
              </a:rPr>
              <a:t>Is it routable? </a:t>
            </a:r>
          </a:p>
          <a:p>
            <a:pPr lvl="0"/>
            <a:r>
              <a:rPr lang="hu-HU" sz="1600">
                <a:solidFill>
                  <a:prstClr val="black"/>
                </a:solidFill>
              </a:rPr>
              <a:t>Maybe on 16 layers... further study is needed if concept is not dropped.</a:t>
            </a:r>
            <a:endParaRPr lang="hu-HU" sz="1400">
              <a:solidFill>
                <a:prstClr val="black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12039" y="727875"/>
            <a:ext cx="7282243" cy="5544034"/>
            <a:chOff x="312039" y="727875"/>
            <a:chExt cx="7282243" cy="5544034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719130" y="1025042"/>
              <a:ext cx="6875152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648272" y="1097207"/>
              <a:ext cx="0" cy="5174702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779840" y="727875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/>
                <a:t>20 cm</a:t>
              </a:r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2039" y="3353858"/>
              <a:ext cx="461665" cy="66140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hu-HU"/>
                <a:t>15 cm</a:t>
              </a:r>
              <a:endParaRPr lang="en-GB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891" y="1074818"/>
            <a:ext cx="6915629" cy="52194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57575" y="6358564"/>
            <a:ext cx="99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/>
              <a:t>TOP side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50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796" y="6515567"/>
            <a:ext cx="329439" cy="2239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12" name="Picture 2">
            <a:extLst>
              <a:ext uri="{FF2B5EF4-FFF2-40B4-BE49-F238E27FC236}">
                <a16:creationId xmlns:a16="http://schemas.microsoft.com/office/drawing/2014/main" id="{A9F9C59D-7BBC-433A-9771-A345298E51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718"/>
          <a:stretch/>
        </p:blipFill>
        <p:spPr>
          <a:xfrm>
            <a:off x="366616" y="1155386"/>
            <a:ext cx="11825383" cy="410359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6DA89BB-84D3-4871-A192-47836957DA4A}"/>
              </a:ext>
            </a:extLst>
          </p:cNvPr>
          <p:cNvSpPr txBox="1"/>
          <p:nvPr/>
        </p:nvSpPr>
        <p:spPr>
          <a:xfrm>
            <a:off x="3209918" y="56114"/>
            <a:ext cx="5978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dirty="0"/>
              <a:t>ALICE </a:t>
            </a:r>
            <a:r>
              <a:rPr lang="es-MX" sz="2800" dirty="0" err="1"/>
              <a:t>current</a:t>
            </a:r>
            <a:r>
              <a:rPr lang="es-MX" sz="2800" dirty="0"/>
              <a:t> </a:t>
            </a:r>
            <a:r>
              <a:rPr lang="es-MX" sz="2800" dirty="0" err="1"/>
              <a:t>system</a:t>
            </a:r>
            <a:r>
              <a:rPr lang="es-MX" sz="2800" dirty="0"/>
              <a:t> </a:t>
            </a:r>
            <a:r>
              <a:rPr lang="es-MX" sz="2800" dirty="0" err="1"/>
              <a:t>layout</a:t>
            </a:r>
            <a:r>
              <a:rPr lang="es-MX" sz="2800" dirty="0"/>
              <a:t> </a:t>
            </a:r>
            <a:r>
              <a:rPr lang="es-MX" sz="2800" dirty="0" err="1"/>
              <a:t>dimensions</a:t>
            </a:r>
            <a:endParaRPr lang="en-US" sz="28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00BCFFE-95C6-4A98-A69B-A9481F826CFE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F0DE0E8-D82F-4855-BBCD-24FCFE7E1853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</p:spTree>
    <p:extLst>
      <p:ext uri="{BB962C8B-B14F-4D97-AF65-F5344CB8AC3E}">
        <p14:creationId xmlns:p14="http://schemas.microsoft.com/office/powerpoint/2010/main" val="3053647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341769" y="0"/>
            <a:ext cx="6970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hu-HU" sz="2400">
                <a:solidFill>
                  <a:srgbClr val="C00000"/>
                </a:solidFill>
              </a:rPr>
              <a:t>ALCOR_v3 with 640 Mb/s data lines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89742" y="775106"/>
            <a:ext cx="4402258" cy="544764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000" b="1">
                <a:solidFill>
                  <a:srgbClr val="0070C0"/>
                </a:solidFill>
              </a:rPr>
              <a:t>18x  VTRX+  modules  /board </a:t>
            </a:r>
            <a:br>
              <a:rPr lang="hu-HU" sz="2000" b="1">
                <a:solidFill>
                  <a:srgbClr val="0070C0"/>
                </a:solidFill>
              </a:rPr>
            </a:br>
            <a:r>
              <a:rPr lang="hu-HU" sz="1400"/>
              <a:t>w/ long pigtail cables (up to 4 m! )</a:t>
            </a:r>
          </a:p>
          <a:p>
            <a:endParaRPr lang="hu-HU" sz="1400"/>
          </a:p>
          <a:p>
            <a:r>
              <a:rPr lang="hu-HU" sz="1600" b="1"/>
              <a:t>Components can be placed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b="1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10 Gb/s high-speed lines (90x) go to the </a:t>
            </a:r>
            <a:br>
              <a:rPr lang="hu-HU" sz="1600" b="1">
                <a:solidFill>
                  <a:srgbClr val="0070C0"/>
                </a:solidFill>
              </a:rPr>
            </a:br>
            <a:r>
              <a:rPr lang="hu-HU" sz="1600" b="1">
                <a:solidFill>
                  <a:srgbClr val="0070C0"/>
                </a:solidFill>
              </a:rPr>
              <a:t>other side via carefully designed diff. vias</a:t>
            </a:r>
          </a:p>
          <a:p>
            <a:endParaRPr lang="hu-HU" sz="16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Power dissipation on this side</a:t>
            </a:r>
          </a:p>
          <a:p>
            <a:pPr marL="271463" lvl="1"/>
            <a:r>
              <a:rPr lang="hu-HU" sz="1600"/>
              <a:t>P</a:t>
            </a:r>
            <a:r>
              <a:rPr lang="hu-HU" sz="1600" baseline="-25000"/>
              <a:t>tot</a:t>
            </a:r>
            <a:r>
              <a:rPr lang="hu-HU" sz="1600"/>
              <a:t> = 18x 0.24 W, max = 4.3 W /board, max.</a:t>
            </a:r>
            <a:endParaRPr lang="en-US" sz="1600"/>
          </a:p>
          <a:p>
            <a:pPr marL="271463" lvl="1"/>
            <a:endParaRPr lang="en-US" sz="1600" b="1">
              <a:solidFill>
                <a:srgbClr val="0070C0"/>
              </a:solidFill>
            </a:endParaRPr>
          </a:p>
          <a:p>
            <a:pPr algn="ctr"/>
            <a:endParaRPr lang="hu-HU" sz="1600"/>
          </a:p>
          <a:p>
            <a:pPr algn="ctr"/>
            <a:r>
              <a:rPr lang="hu-HU" sz="1600"/>
              <a:t>*	*	*</a:t>
            </a:r>
            <a:r>
              <a:rPr lang="hu-HU" sz="1600" b="1">
                <a:solidFill>
                  <a:srgbClr val="C00000"/>
                </a:solidFill>
              </a:rPr>
              <a:t>	</a:t>
            </a:r>
          </a:p>
          <a:p>
            <a:pPr>
              <a:spcBef>
                <a:spcPts val="600"/>
              </a:spcBef>
              <a:tabLst>
                <a:tab pos="1619250" algn="l"/>
              </a:tabLst>
            </a:pPr>
            <a:r>
              <a:rPr lang="hu-HU" sz="1600"/>
              <a:t>I</a:t>
            </a:r>
            <a:r>
              <a:rPr lang="hu-HU" sz="1600" baseline="-25000"/>
              <a:t>LV</a:t>
            </a:r>
            <a:r>
              <a:rPr lang="hu-HU" sz="1600"/>
              <a:t> (lpGBT</a:t>
            </a:r>
            <a:r>
              <a:rPr lang="en-US" sz="1600"/>
              <a:t>, 72 pcs)</a:t>
            </a:r>
            <a:r>
              <a:rPr lang="hu-HU" sz="1600"/>
              <a:t>	</a:t>
            </a:r>
            <a:r>
              <a:rPr lang="en-US" sz="1600"/>
              <a:t>= </a:t>
            </a:r>
            <a:r>
              <a:rPr lang="hu-HU" sz="1600" b="1">
                <a:solidFill>
                  <a:srgbClr val="FF0000"/>
                </a:solidFill>
              </a:rPr>
              <a:t>30 A, max  	@1.2V</a:t>
            </a:r>
          </a:p>
          <a:p>
            <a:pPr>
              <a:tabLst>
                <a:tab pos="1619250" algn="l"/>
              </a:tabLst>
            </a:pPr>
            <a:r>
              <a:rPr lang="hu-HU" sz="1600"/>
              <a:t>	   (24 A, typ	@1.2V)</a:t>
            </a:r>
            <a:endParaRPr lang="en-US" sz="1600"/>
          </a:p>
          <a:p>
            <a:pPr>
              <a:spcBef>
                <a:spcPts val="600"/>
              </a:spcBef>
              <a:tabLst>
                <a:tab pos="1619250" algn="l"/>
              </a:tabLst>
            </a:pPr>
            <a:r>
              <a:rPr lang="hu-HU" sz="1600"/>
              <a:t>I</a:t>
            </a:r>
            <a:r>
              <a:rPr lang="hu-HU" sz="1600" baseline="-25000"/>
              <a:t>LV</a:t>
            </a:r>
            <a:r>
              <a:rPr lang="en-US" sz="1600"/>
              <a:t> (</a:t>
            </a:r>
            <a:r>
              <a:rPr lang="hu-HU" sz="1600"/>
              <a:t>VTRX+</a:t>
            </a:r>
            <a:r>
              <a:rPr lang="en-US" sz="1600"/>
              <a:t>, 18 pcs</a:t>
            </a:r>
            <a:r>
              <a:rPr lang="hu-HU" sz="1600"/>
              <a:t>)</a:t>
            </a:r>
            <a:r>
              <a:rPr lang="en-US" sz="1600"/>
              <a:t>	</a:t>
            </a:r>
            <a:r>
              <a:rPr lang="hu-HU" sz="1600"/>
              <a:t>= 1.6 A</a:t>
            </a:r>
            <a:r>
              <a:rPr lang="en-US" sz="1600"/>
              <a:t> </a:t>
            </a:r>
            <a:r>
              <a:rPr lang="hu-HU" sz="1600"/>
              <a:t>	@ 2.5V</a:t>
            </a:r>
          </a:p>
          <a:p>
            <a:pPr>
              <a:tabLst>
                <a:tab pos="1619250" algn="l"/>
              </a:tabLst>
            </a:pPr>
            <a:r>
              <a:rPr lang="hu-HU" sz="1600">
                <a:solidFill>
                  <a:srgbClr val="0070C0"/>
                </a:solidFill>
              </a:rPr>
              <a:t>	= </a:t>
            </a:r>
            <a:r>
              <a:rPr lang="hu-HU" sz="1600"/>
              <a:t>0.5 A 	@ 1.2V</a:t>
            </a:r>
            <a:endParaRPr lang="en-US" sz="1600"/>
          </a:p>
          <a:p>
            <a:endParaRPr lang="hu-HU" sz="1600" b="1">
              <a:solidFill>
                <a:srgbClr val="C00000"/>
              </a:solidFill>
            </a:endParaRPr>
          </a:p>
          <a:p>
            <a:r>
              <a:rPr lang="hu-HU" sz="1600"/>
              <a:t>P (lpGBT+VTRX+)</a:t>
            </a:r>
            <a:r>
              <a:rPr lang="hu-HU" sz="1600" baseline="-25000"/>
              <a:t>tot, max</a:t>
            </a:r>
            <a:r>
              <a:rPr lang="hu-HU" sz="1600"/>
              <a:t> = 36+4.3 W = </a:t>
            </a:r>
            <a:r>
              <a:rPr lang="hu-HU" sz="1600" b="1">
                <a:solidFill>
                  <a:srgbClr val="0070C0"/>
                </a:solidFill>
              </a:rPr>
              <a:t>41 W /board</a:t>
            </a:r>
          </a:p>
          <a:p>
            <a:endParaRPr lang="hu-HU" sz="1600" b="1">
              <a:solidFill>
                <a:srgbClr val="0070C0"/>
              </a:solidFill>
            </a:endParaRPr>
          </a:p>
          <a:p>
            <a:r>
              <a:rPr lang="hu-HU" sz="1600" b="1">
                <a:solidFill>
                  <a:srgbClr val="0070C0"/>
                </a:solidFill>
              </a:rPr>
              <a:t>T amb:  -40 °C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60732" y="775106"/>
            <a:ext cx="7282243" cy="5544034"/>
            <a:chOff x="312039" y="727875"/>
            <a:chExt cx="7282243" cy="5544034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719130" y="1025042"/>
              <a:ext cx="6875152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648272" y="1097207"/>
              <a:ext cx="0" cy="5174702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779840" y="727875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/>
                <a:t>20 cm</a:t>
              </a:r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2039" y="3353858"/>
              <a:ext cx="461665" cy="66140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hu-HU"/>
                <a:t>15 cm</a:t>
              </a:r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457575" y="6358564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/>
              <a:t>BOTTOM side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868" y="1137883"/>
            <a:ext cx="6890108" cy="519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5909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744940" y="124191"/>
            <a:ext cx="9382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LV Supply and Power Dissipation (ALCOR_v3_640 Mb/s)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773230" y="888139"/>
            <a:ext cx="4568244" cy="4539704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b="1">
                <a:solidFill>
                  <a:srgbClr val="7030A0"/>
                </a:solidFill>
              </a:rPr>
              <a:t>Power dissipation /cooling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D</a:t>
            </a:r>
            <a:r>
              <a:rPr lang="en-US" sz="1200" b="1">
                <a:solidFill>
                  <a:srgbClr val="0070C0"/>
                </a:solidFill>
              </a:rPr>
              <a:t>issipation of the FEE components</a:t>
            </a:r>
            <a:r>
              <a:rPr lang="hu-HU" sz="1200" b="1">
                <a:solidFill>
                  <a:srgbClr val="0070C0"/>
                </a:solidFill>
              </a:rPr>
              <a:t> in a S</a:t>
            </a:r>
            <a:r>
              <a:rPr lang="en-US" sz="1200" b="1">
                <a:solidFill>
                  <a:srgbClr val="0070C0"/>
                </a:solidFill>
              </a:rPr>
              <a:t>upermodule…</a:t>
            </a:r>
            <a:endParaRPr lang="hu-HU" sz="1200" b="1">
              <a:solidFill>
                <a:srgbClr val="0070C0"/>
              </a:solidFill>
            </a:endParaRPr>
          </a:p>
          <a:p>
            <a:endParaRPr lang="en-US" sz="1200" b="1"/>
          </a:p>
          <a:p>
            <a:pPr>
              <a:spcBef>
                <a:spcPts val="600"/>
              </a:spcBef>
            </a:pPr>
            <a:r>
              <a:rPr lang="en-US" sz="1200"/>
              <a:t>P (ALCOR_v3, 108 pcs)	</a:t>
            </a:r>
            <a:r>
              <a:rPr lang="hu-HU" sz="1200"/>
              <a:t>= 84 W, max</a:t>
            </a:r>
            <a:endParaRPr lang="en-US" sz="1200"/>
          </a:p>
          <a:p>
            <a:pPr>
              <a:spcBef>
                <a:spcPts val="600"/>
              </a:spcBef>
            </a:pPr>
            <a:r>
              <a:rPr lang="hu-HU" sz="1200"/>
              <a:t>P (lpGBT</a:t>
            </a:r>
            <a:r>
              <a:rPr lang="en-US" sz="1200"/>
              <a:t>, 72 pcs) 	= </a:t>
            </a:r>
            <a:r>
              <a:rPr lang="hu-HU" sz="1200"/>
              <a:t>36</a:t>
            </a:r>
            <a:r>
              <a:rPr lang="en-US" sz="1200"/>
              <a:t> W</a:t>
            </a:r>
            <a:r>
              <a:rPr lang="hu-HU" sz="1200"/>
              <a:t>, max</a:t>
            </a:r>
            <a:r>
              <a:rPr lang="en-US" sz="1200"/>
              <a:t> (see previous slides)</a:t>
            </a:r>
          </a:p>
          <a:p>
            <a:pPr>
              <a:spcBef>
                <a:spcPts val="600"/>
              </a:spcBef>
            </a:pPr>
            <a:r>
              <a:rPr lang="en-US" sz="1200"/>
              <a:t>P (</a:t>
            </a:r>
            <a:r>
              <a:rPr lang="hu-HU" sz="1200"/>
              <a:t>VTRX+</a:t>
            </a:r>
            <a:r>
              <a:rPr lang="en-US" sz="1200"/>
              <a:t>, 18 pcs</a:t>
            </a:r>
            <a:r>
              <a:rPr lang="hu-HU" sz="1200"/>
              <a:t>)</a:t>
            </a:r>
            <a:r>
              <a:rPr lang="en-US" sz="1200"/>
              <a:t>	</a:t>
            </a:r>
            <a:r>
              <a:rPr lang="hu-HU" sz="1200"/>
              <a:t>= 4.6 W, max</a:t>
            </a:r>
            <a:r>
              <a:rPr lang="en-US" sz="1200"/>
              <a:t> (see previous slides)</a:t>
            </a:r>
            <a:endParaRPr lang="en-US" sz="1200">
              <a:solidFill>
                <a:srgbClr val="0070C0"/>
              </a:solidFill>
            </a:endParaRPr>
          </a:p>
          <a:p>
            <a:endParaRPr lang="en-US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FF0000"/>
                </a:solidFill>
              </a:rPr>
              <a:t>120..130 W /Supermodule</a:t>
            </a:r>
          </a:p>
          <a:p>
            <a:endParaRPr lang="hu-HU" sz="1200" b="1">
              <a:solidFill>
                <a:srgbClr val="FF0000"/>
              </a:solidFill>
            </a:endParaRPr>
          </a:p>
          <a:p>
            <a:r>
              <a:rPr lang="hu-HU" sz="1200" b="1">
                <a:solidFill>
                  <a:srgbClr val="FF0000"/>
                </a:solidFill>
              </a:rPr>
              <a:t>	</a:t>
            </a:r>
            <a:r>
              <a:rPr lang="hu-HU" sz="1200" b="1"/>
              <a:t>*	*	*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In this scheme the </a:t>
            </a:r>
            <a:r>
              <a:rPr lang="hu-HU" sz="1200" b="1" i="1">
                <a:solidFill>
                  <a:srgbClr val="0070C0"/>
                </a:solidFill>
              </a:rPr>
              <a:t>t</a:t>
            </a:r>
            <a:r>
              <a:rPr lang="en-US" sz="1200" b="1" i="1">
                <a:solidFill>
                  <a:srgbClr val="0070C0"/>
                </a:solidFill>
              </a:rPr>
              <a:t>otal </a:t>
            </a:r>
            <a:r>
              <a:rPr lang="hu-HU" sz="1200" b="1" i="1">
                <a:solidFill>
                  <a:srgbClr val="0070C0"/>
                </a:solidFill>
              </a:rPr>
              <a:t>dissipation</a:t>
            </a:r>
            <a:r>
              <a:rPr lang="hu-HU" sz="1200" b="1">
                <a:solidFill>
                  <a:srgbClr val="0070C0"/>
                </a:solidFill>
              </a:rPr>
              <a:t> of the FEE compnents in the cryogenic vessel (I.e. all 864 Supermodules, 24 rings x 36 segments)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/>
              <a:t>125 W x 864</a:t>
            </a:r>
            <a:r>
              <a:rPr lang="hu-HU" sz="1200">
                <a:solidFill>
                  <a:srgbClr val="0070C0"/>
                </a:solidFill>
              </a:rPr>
              <a:t> </a:t>
            </a:r>
            <a:r>
              <a:rPr lang="hu-HU" sz="1200"/>
              <a:t>=</a:t>
            </a:r>
            <a:r>
              <a:rPr lang="hu-HU" sz="1200">
                <a:solidFill>
                  <a:srgbClr val="0070C0"/>
                </a:solidFill>
              </a:rPr>
              <a:t> </a:t>
            </a:r>
            <a:r>
              <a:rPr lang="hu-HU" sz="1200" b="1">
                <a:solidFill>
                  <a:srgbClr val="FF0000"/>
                </a:solidFill>
              </a:rPr>
              <a:t> 110 kW</a:t>
            </a:r>
            <a:r>
              <a:rPr lang="hu-HU" sz="1200">
                <a:solidFill>
                  <a:srgbClr val="FF0000"/>
                </a:solidFill>
              </a:rPr>
              <a:t>, max.</a:t>
            </a:r>
          </a:p>
          <a:p>
            <a:endParaRPr lang="hu-HU" sz="1200">
              <a:solidFill>
                <a:srgbClr val="FF0000"/>
              </a:solidFill>
            </a:endParaRPr>
          </a:p>
          <a:p>
            <a:r>
              <a:rPr lang="hu-HU" sz="1200"/>
              <a:t>Cooling down the cryogenic vessel to -40 °C while heating it with </a:t>
            </a:r>
            <a:br>
              <a:rPr lang="hu-HU" sz="1200"/>
            </a:br>
            <a:r>
              <a:rPr lang="hu-HU" sz="1200"/>
              <a:t>110 kW is a challange, if feasible.</a:t>
            </a:r>
          </a:p>
          <a:p>
            <a:endParaRPr lang="hu-HU" sz="1200">
              <a:solidFill>
                <a:srgbClr val="FF0000"/>
              </a:solidFill>
            </a:endParaRPr>
          </a:p>
          <a:p>
            <a:r>
              <a:rPr lang="hu-HU" sz="1400" b="1">
                <a:solidFill>
                  <a:srgbClr val="FF0000"/>
                </a:solidFill>
              </a:rPr>
              <a:t>To be further evaluated... but the large FEE dissipation can also be a showstopper for this scenario with the ALCOR_v3.</a:t>
            </a:r>
            <a:endParaRPr lang="hu-HU" sz="1200" b="1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49577" y="669064"/>
            <a:ext cx="4532073" cy="5932393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b="1">
                <a:solidFill>
                  <a:srgbClr val="7030A0"/>
                </a:solidFill>
              </a:rPr>
              <a:t>LV Current Supply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Current consumption of the </a:t>
            </a:r>
            <a:r>
              <a:rPr lang="en-US" sz="1200" b="1">
                <a:solidFill>
                  <a:srgbClr val="0070C0"/>
                </a:solidFill>
              </a:rPr>
              <a:t>FEE components</a:t>
            </a:r>
            <a:r>
              <a:rPr lang="hu-HU" sz="1200" b="1">
                <a:solidFill>
                  <a:srgbClr val="0070C0"/>
                </a:solidFill>
              </a:rPr>
              <a:t> in each S</a:t>
            </a:r>
            <a:r>
              <a:rPr lang="en-US" sz="1200" b="1">
                <a:solidFill>
                  <a:srgbClr val="0070C0"/>
                </a:solidFill>
              </a:rPr>
              <a:t>upermodule…</a:t>
            </a:r>
            <a:endParaRPr lang="hu-HU" sz="1200" b="1">
              <a:solidFill>
                <a:srgbClr val="0070C0"/>
              </a:solidFill>
            </a:endParaRPr>
          </a:p>
          <a:p>
            <a:endParaRPr lang="en-US" sz="1200" b="1"/>
          </a:p>
          <a:p>
            <a:pPr>
              <a:spcBef>
                <a:spcPts val="600"/>
              </a:spcBef>
            </a:pPr>
            <a:r>
              <a:rPr lang="hu-HU" sz="1200"/>
              <a:t>I</a:t>
            </a:r>
            <a:r>
              <a:rPr lang="hu-HU" sz="1200" baseline="-25000"/>
              <a:t>LV</a:t>
            </a:r>
            <a:r>
              <a:rPr lang="en-US" sz="1200"/>
              <a:t> (ALCOR_v3, 108 pcs)	</a:t>
            </a:r>
            <a:r>
              <a:rPr lang="hu-HU" sz="1200"/>
              <a:t>10..12 mW /ch (ALCOR_v3)	</a:t>
            </a:r>
          </a:p>
          <a:p>
            <a:pPr>
              <a:spcBef>
                <a:spcPts val="300"/>
              </a:spcBef>
            </a:pPr>
            <a:r>
              <a:rPr lang="hu-HU" sz="1200"/>
              <a:t>		= </a:t>
            </a:r>
            <a:r>
              <a:rPr lang="hu-HU" sz="1200">
                <a:solidFill>
                  <a:srgbClr val="FF0000"/>
                </a:solidFill>
              </a:rPr>
              <a:t>70 A, max	@1.2V</a:t>
            </a:r>
            <a:endParaRPr lang="en-US" sz="120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hu-HU" sz="1200"/>
              <a:t>I</a:t>
            </a:r>
            <a:r>
              <a:rPr lang="hu-HU" sz="1200" baseline="-25000"/>
              <a:t>LV</a:t>
            </a:r>
            <a:r>
              <a:rPr lang="hu-HU" sz="1200"/>
              <a:t> (lpGBT</a:t>
            </a:r>
            <a:r>
              <a:rPr lang="en-US" sz="1200"/>
              <a:t>, </a:t>
            </a:r>
            <a:r>
              <a:rPr lang="hu-HU" sz="1200"/>
              <a:t>72</a:t>
            </a:r>
            <a:r>
              <a:rPr lang="en-US" sz="1200"/>
              <a:t> pcs) 	= </a:t>
            </a:r>
            <a:r>
              <a:rPr lang="hu-HU" sz="1200">
                <a:solidFill>
                  <a:srgbClr val="FF0000"/>
                </a:solidFill>
              </a:rPr>
              <a:t>30 A, max  	@1.2V</a:t>
            </a:r>
            <a:endParaRPr lang="en-US" sz="1200"/>
          </a:p>
          <a:p>
            <a:pPr>
              <a:spcBef>
                <a:spcPts val="600"/>
              </a:spcBef>
            </a:pPr>
            <a:r>
              <a:rPr lang="hu-HU" sz="1200"/>
              <a:t>I</a:t>
            </a:r>
            <a:r>
              <a:rPr lang="hu-HU" sz="1200" baseline="-25000"/>
              <a:t>LV</a:t>
            </a:r>
            <a:r>
              <a:rPr lang="en-US" sz="1200"/>
              <a:t> (</a:t>
            </a:r>
            <a:r>
              <a:rPr lang="hu-HU" sz="1200"/>
              <a:t>VTRX+</a:t>
            </a:r>
            <a:r>
              <a:rPr lang="en-US" sz="1200"/>
              <a:t>, </a:t>
            </a:r>
            <a:r>
              <a:rPr lang="hu-HU" sz="1200"/>
              <a:t>18</a:t>
            </a:r>
            <a:r>
              <a:rPr lang="en-US" sz="1200"/>
              <a:t> pcs</a:t>
            </a:r>
            <a:r>
              <a:rPr lang="hu-HU" sz="1200"/>
              <a:t>)</a:t>
            </a:r>
            <a:r>
              <a:rPr lang="en-US" sz="1200"/>
              <a:t>	</a:t>
            </a:r>
            <a:r>
              <a:rPr lang="hu-HU" sz="1200"/>
              <a:t>= 1.6 A</a:t>
            </a:r>
            <a:r>
              <a:rPr lang="en-US" sz="1200"/>
              <a:t> </a:t>
            </a:r>
            <a:r>
              <a:rPr lang="hu-HU" sz="1200"/>
              <a:t>	@ 2.5V</a:t>
            </a:r>
          </a:p>
          <a:p>
            <a:r>
              <a:rPr lang="hu-HU" sz="1200">
                <a:solidFill>
                  <a:srgbClr val="0070C0"/>
                </a:solidFill>
              </a:rPr>
              <a:t>		= </a:t>
            </a:r>
            <a:r>
              <a:rPr lang="hu-HU" sz="1200"/>
              <a:t>0.5 A 	@ 1.2V</a:t>
            </a:r>
            <a:endParaRPr lang="en-US" sz="1200"/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The total 1.2V current consumption of each Supermodule</a:t>
            </a:r>
          </a:p>
          <a:p>
            <a:r>
              <a:rPr lang="hu-HU" sz="1200" b="1">
                <a:solidFill>
                  <a:srgbClr val="0070C0"/>
                </a:solidFill>
              </a:rPr>
              <a:t>sums up to </a:t>
            </a:r>
            <a:r>
              <a:rPr lang="hu-HU" sz="1200" b="1">
                <a:solidFill>
                  <a:srgbClr val="FF0000"/>
                </a:solidFill>
              </a:rPr>
              <a:t>~ 100 A</a:t>
            </a:r>
            <a:r>
              <a:rPr lang="hu-HU" sz="1200" b="1">
                <a:solidFill>
                  <a:srgbClr val="0070C0"/>
                </a:solidFill>
              </a:rPr>
              <a:t>  </a:t>
            </a:r>
            <a:endParaRPr lang="hu-HU" sz="1200" b="1">
              <a:solidFill>
                <a:srgbClr val="FF0000"/>
              </a:solidFill>
            </a:endParaRPr>
          </a:p>
          <a:p>
            <a:pPr marL="180975" lvl="1">
              <a:spcBef>
                <a:spcPts val="300"/>
              </a:spcBef>
            </a:pPr>
            <a:r>
              <a:rPr lang="hu-HU" sz="1200"/>
              <a:t>- thick cables need space... no option</a:t>
            </a:r>
          </a:p>
          <a:p>
            <a:pPr marL="180975" lvl="1">
              <a:spcBef>
                <a:spcPts val="300"/>
              </a:spcBef>
            </a:pPr>
            <a:r>
              <a:rPr lang="hu-HU" sz="1200"/>
              <a:t>- Local DC/DC conversion is a must</a:t>
            </a:r>
          </a:p>
          <a:p>
            <a:pPr marL="180975" lvl="1">
              <a:spcBef>
                <a:spcPts val="300"/>
              </a:spcBef>
            </a:pPr>
            <a:r>
              <a:rPr lang="hu-HU" sz="1200"/>
              <a:t>- additional </a:t>
            </a:r>
            <a:r>
              <a:rPr lang="hu-HU" sz="1200" i="1"/>
              <a:t>power board </a:t>
            </a:r>
            <a:r>
              <a:rPr lang="hu-HU" sz="1200"/>
              <a:t>in the PCB stack will be needed</a:t>
            </a:r>
          </a:p>
          <a:p>
            <a:pPr marL="180975" lvl="1">
              <a:spcBef>
                <a:spcPts val="300"/>
              </a:spcBef>
            </a:pPr>
            <a:r>
              <a:rPr lang="hu-HU" sz="1200"/>
              <a:t>- a single rad-hard „bPOL48V” DC/DC converter has an </a:t>
            </a:r>
          </a:p>
          <a:p>
            <a:pPr marL="180975" lvl="1">
              <a:spcBef>
                <a:spcPts val="300"/>
              </a:spcBef>
            </a:pPr>
            <a:r>
              <a:rPr lang="hu-HU" sz="1200"/>
              <a:t>	- I</a:t>
            </a:r>
            <a:r>
              <a:rPr lang="hu-HU" sz="1200" baseline="-25000"/>
              <a:t>out, max</a:t>
            </a:r>
            <a:r>
              <a:rPr lang="hu-HU" sz="1200"/>
              <a:t>  = ~ 10..15 A (w/ propoer cooling)</a:t>
            </a:r>
          </a:p>
          <a:p>
            <a:pPr marL="180975" lvl="1">
              <a:spcBef>
                <a:spcPts val="300"/>
              </a:spcBef>
            </a:pPr>
            <a:r>
              <a:rPr lang="hu-HU" sz="1200"/>
              <a:t>- We would need a </a:t>
            </a:r>
            <a:r>
              <a:rPr lang="hu-HU" sz="1200" b="1" i="1">
                <a:solidFill>
                  <a:srgbClr val="FF0000"/>
                </a:solidFill>
              </a:rPr>
              <a:t>very high number of</a:t>
            </a:r>
            <a:r>
              <a:rPr lang="hu-HU" sz="1200" b="1">
                <a:solidFill>
                  <a:srgbClr val="FF0000"/>
                </a:solidFill>
              </a:rPr>
              <a:t> DC/DC converters </a:t>
            </a:r>
            <a:br>
              <a:rPr lang="hu-HU" sz="1200" b="1">
                <a:solidFill>
                  <a:srgbClr val="FF0000"/>
                </a:solidFill>
              </a:rPr>
            </a:br>
            <a:r>
              <a:rPr lang="hu-HU" sz="1200" b="1">
                <a:solidFill>
                  <a:srgbClr val="FF0000"/>
                </a:solidFill>
              </a:rPr>
              <a:t>  </a:t>
            </a:r>
            <a:r>
              <a:rPr lang="hu-HU" sz="1200"/>
              <a:t>in each Supermodule... </a:t>
            </a:r>
            <a:r>
              <a:rPr lang="hu-HU" sz="1200" b="1">
                <a:solidFill>
                  <a:srgbClr val="FF0000"/>
                </a:solidFill>
              </a:rPr>
              <a:t>(Issue No. 2a)</a:t>
            </a:r>
          </a:p>
          <a:p>
            <a:pPr marL="268288" lvl="1" indent="-87313">
              <a:spcBef>
                <a:spcPts val="300"/>
              </a:spcBef>
            </a:pPr>
            <a:r>
              <a:rPr lang="hu-HU" sz="1200"/>
              <a:t>- high density board-to-board connectors (e.g. this SlimStack connectors) can deliver 0.3..0.5A /pin </a:t>
            </a:r>
            <a:r>
              <a:rPr lang="hu-HU" sz="1200">
                <a:sym typeface="Wingdings" panose="05000000000000000000" pitchFamily="2" charset="2"/>
              </a:rPr>
              <a:t> an additional hundreds of pins are needed for LV delivery </a:t>
            </a:r>
            <a:r>
              <a:rPr lang="hu-HU" sz="1200" b="1">
                <a:solidFill>
                  <a:srgbClr val="FF0000"/>
                </a:solidFill>
              </a:rPr>
              <a:t>(Issue No. 2b)</a:t>
            </a:r>
            <a:endParaRPr lang="hu-HU" sz="1200">
              <a:sym typeface="Wingdings" panose="05000000000000000000" pitchFamily="2" charset="2"/>
            </a:endParaRPr>
          </a:p>
          <a:p>
            <a:pPr marL="268288" lvl="1" indent="-87313">
              <a:spcBef>
                <a:spcPts val="300"/>
              </a:spcBef>
            </a:pPr>
            <a:r>
              <a:rPr lang="hu-HU" sz="1200">
                <a:sym typeface="Wingdings" panose="05000000000000000000" pitchFamily="2" charset="2"/>
              </a:rPr>
              <a:t>- the even distribution of the current on hundreds of connector pins on multiple connectors can not be guaranteed...</a:t>
            </a:r>
            <a:endParaRPr lang="hu-HU" sz="1200"/>
          </a:p>
          <a:p>
            <a:endParaRPr lang="hu-HU" sz="1200" b="1">
              <a:solidFill>
                <a:srgbClr val="FF0000"/>
              </a:solidFill>
            </a:endParaRPr>
          </a:p>
          <a:p>
            <a:r>
              <a:rPr lang="hu-HU" sz="1600" b="1">
                <a:solidFill>
                  <a:srgbClr val="FF0000"/>
                </a:solidFill>
              </a:rPr>
              <a:t>This looks to be a showstopper with the present ALCOR_v3 ASIC and direct lpGBT read-out.</a:t>
            </a:r>
            <a:endParaRPr lang="hu-HU" sz="16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7644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659340" y="171816"/>
            <a:ext cx="6517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hu-HU" sz="2400">
                <a:solidFill>
                  <a:srgbClr val="C00000"/>
                </a:solidFill>
              </a:rPr>
              <a:t>ASICs need and Cost estimations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44560" y="1186776"/>
            <a:ext cx="8901245" cy="3808735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sz="1600" b="1">
                <a:solidFill>
                  <a:srgbClr val="7030A0"/>
                </a:solidFill>
              </a:rPr>
              <a:t>FEE Components Cost (estimations)</a:t>
            </a:r>
          </a:p>
          <a:p>
            <a:endParaRPr lang="hu-HU" sz="1600" b="1">
              <a:solidFill>
                <a:srgbClr val="7030A0"/>
              </a:solidFill>
            </a:endParaRPr>
          </a:p>
          <a:p>
            <a:pPr>
              <a:spcBef>
                <a:spcPts val="300"/>
              </a:spcBef>
            </a:pPr>
            <a:r>
              <a:rPr lang="hu-HU" sz="1600" b="1">
                <a:solidFill>
                  <a:srgbClr val="0070C0"/>
                </a:solidFill>
              </a:rPr>
              <a:t>ASIC c</a:t>
            </a:r>
            <a:r>
              <a:rPr lang="en-US" sz="1600" b="1">
                <a:solidFill>
                  <a:srgbClr val="0070C0"/>
                </a:solidFill>
              </a:rPr>
              <a:t>omponents need</a:t>
            </a:r>
            <a:r>
              <a:rPr lang="en-US" sz="1600">
                <a:solidFill>
                  <a:srgbClr val="0070C0"/>
                </a:solidFill>
              </a:rPr>
              <a:t>: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en-US" sz="1600"/>
              <a:t>ALCOR_v3:	864 x 108 	= 93 312  </a:t>
            </a:r>
            <a:r>
              <a:rPr lang="hu-HU" sz="1600"/>
              <a:t>pcs	? CHF/ea	= ?</a:t>
            </a:r>
            <a:r>
              <a:rPr lang="en-US" sz="1600"/>
              <a:t> </a:t>
            </a:r>
            <a:r>
              <a:rPr lang="hu-HU" sz="1600"/>
              <a:t> </a:t>
            </a:r>
            <a:endParaRPr lang="en-US" sz="1600"/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en-US" sz="1600"/>
              <a:t>lpGBT ASIC: 	864 x 72	= 62 208  </a:t>
            </a:r>
            <a:r>
              <a:rPr lang="hu-HU" sz="1600"/>
              <a:t>pcs 	25 CHF /ea	= </a:t>
            </a:r>
            <a:r>
              <a:rPr lang="hu-HU" sz="1600">
                <a:solidFill>
                  <a:srgbClr val="C00000"/>
                </a:solidFill>
              </a:rPr>
              <a:t>1.56 MCHF</a:t>
            </a:r>
            <a:endParaRPr lang="en-US" sz="1600">
              <a:solidFill>
                <a:srgbClr val="C00000"/>
              </a:solidFill>
            </a:endParaRP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en-US" sz="1600"/>
              <a:t>VTRX+ module:	864 x 18	= 15 552</a:t>
            </a:r>
            <a:r>
              <a:rPr lang="hu-HU" sz="1600"/>
              <a:t> pcs  	140 CHF /ea	= </a:t>
            </a:r>
            <a:r>
              <a:rPr lang="hu-HU" sz="1600">
                <a:solidFill>
                  <a:srgbClr val="C00000"/>
                </a:solidFill>
              </a:rPr>
              <a:t>2.18 MCHF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hu-HU" sz="1600"/>
              <a:t>DC/DC:	864 x  ?		</a:t>
            </a:r>
            <a:endParaRPr lang="en-US" sz="1600"/>
          </a:p>
          <a:p>
            <a:endParaRPr lang="hu-HU" sz="1600" b="1">
              <a:solidFill>
                <a:srgbClr val="0070C0"/>
              </a:solidFill>
            </a:endParaRPr>
          </a:p>
          <a:p>
            <a:r>
              <a:rPr lang="hu-HU" sz="1600" b="1">
                <a:solidFill>
                  <a:srgbClr val="0070C0"/>
                </a:solidFill>
              </a:rPr>
              <a:t>Connectors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hu-HU" sz="1600"/>
              <a:t>  Molex SSC	864 x 60	= 50k+ pcs 	&lt; 2 CHF &amp; 50K	= &lt; 0.1 MCHF	</a:t>
            </a:r>
          </a:p>
          <a:p>
            <a:endParaRPr lang="hu-HU" sz="1600" b="1">
              <a:solidFill>
                <a:srgbClr val="0070C0"/>
              </a:solidFill>
            </a:endParaRPr>
          </a:p>
          <a:p>
            <a:r>
              <a:rPr lang="hu-HU" sz="1600" b="1">
                <a:solidFill>
                  <a:srgbClr val="0070C0"/>
                </a:solidFill>
              </a:rPr>
              <a:t>PCB (bare)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hu-HU" sz="1600"/>
              <a:t>est.	864 x 4	= 3 500 pcs	~ 300 CHF /ea	= ~ 1 MCHF	</a:t>
            </a:r>
          </a:p>
          <a:p>
            <a:endParaRPr lang="hu-HU" sz="1600" b="1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44560" y="5328696"/>
            <a:ext cx="8901245" cy="984885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sz="1600" b="1">
                <a:solidFill>
                  <a:srgbClr val="7030A0"/>
                </a:solidFill>
              </a:rPr>
              <a:t>DAQ /Common Read-out Units (of that time): </a:t>
            </a:r>
          </a:p>
          <a:p>
            <a:pPr>
              <a:spcBef>
                <a:spcPts val="600"/>
              </a:spcBef>
            </a:pPr>
            <a:r>
              <a:rPr lang="hu-HU" sz="1600" b="1">
                <a:solidFill>
                  <a:srgbClr val="0070C0"/>
                </a:solidFill>
              </a:rPr>
              <a:t>lpGBT uplinks:   </a:t>
            </a:r>
            <a:r>
              <a:rPr lang="hu-HU" sz="1600">
                <a:solidFill>
                  <a:srgbClr val="0070C0"/>
                </a:solidFill>
              </a:rPr>
              <a:t>		</a:t>
            </a:r>
            <a:r>
              <a:rPr lang="hu-HU" sz="1600">
                <a:solidFill>
                  <a:srgbClr val="FF0000"/>
                </a:solidFill>
              </a:rPr>
              <a:t>~ 62 000</a:t>
            </a:r>
          </a:p>
          <a:p>
            <a:pPr>
              <a:spcBef>
                <a:spcPts val="600"/>
              </a:spcBef>
            </a:pPr>
            <a:r>
              <a:rPr lang="hu-HU" sz="1600" b="1">
                <a:solidFill>
                  <a:srgbClr val="0070C0"/>
                </a:solidFill>
              </a:rPr>
              <a:t>CRUs</a:t>
            </a:r>
            <a:r>
              <a:rPr lang="hu-HU" sz="1600">
                <a:solidFill>
                  <a:srgbClr val="0070C0"/>
                </a:solidFill>
              </a:rPr>
              <a:t> with 48 inputs: 		~ 1 300 		</a:t>
            </a:r>
            <a:r>
              <a:rPr lang="hu-HU" sz="1600">
                <a:solidFill>
                  <a:srgbClr val="FF0000"/>
                </a:solidFill>
              </a:rPr>
              <a:t>... also looks not acceptable...</a:t>
            </a:r>
            <a:endParaRPr lang="hu-HU" sz="16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18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66478E0-C46B-402A-BB3C-5310A739E404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D00CE4-53D0-4E8E-9B2A-28EE4DA3C83B}"/>
              </a:ext>
            </a:extLst>
          </p:cNvPr>
          <p:cNvSpPr txBox="1"/>
          <p:nvPr/>
        </p:nvSpPr>
        <p:spPr>
          <a:xfrm>
            <a:off x="1742182" y="44762"/>
            <a:ext cx="912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Preliminary Read-out Proposal </a:t>
            </a:r>
            <a:r>
              <a:rPr lang="hu-HU" sz="2400">
                <a:solidFill>
                  <a:srgbClr val="C00000"/>
                </a:solidFill>
              </a:rPr>
              <a:t>B</a:t>
            </a:r>
            <a:r>
              <a:rPr lang="en-US" sz="2400">
                <a:solidFill>
                  <a:srgbClr val="C00000"/>
                </a:solidFill>
              </a:rPr>
              <a:t>ased on ALCOR</a:t>
            </a:r>
            <a:r>
              <a:rPr lang="hu-HU" sz="2400">
                <a:solidFill>
                  <a:srgbClr val="C00000"/>
                </a:solidFill>
              </a:rPr>
              <a:t> ASICs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581A299-AC05-40A7-8465-C7FBE0892FA7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8517" y="1797077"/>
            <a:ext cx="923275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/>
              <a:t>Study No. 2: Read-out scheme based on </a:t>
            </a:r>
          </a:p>
          <a:p>
            <a:endParaRPr lang="hu-HU" sz="2800"/>
          </a:p>
          <a:p>
            <a:r>
              <a:rPr lang="hu-HU" sz="2800"/>
              <a:t>	</a:t>
            </a:r>
            <a:r>
              <a:rPr lang="hu-HU" sz="2800" b="1">
                <a:solidFill>
                  <a:srgbClr val="0070C0"/>
                </a:solidFill>
              </a:rPr>
              <a:t>ALCOR_v3 with 320 Mb/s data lines</a:t>
            </a:r>
          </a:p>
          <a:p>
            <a:endParaRPr lang="hu-HU" sz="2800" b="1">
              <a:solidFill>
                <a:srgbClr val="0070C0"/>
              </a:solidFill>
            </a:endParaRPr>
          </a:p>
          <a:p>
            <a:endParaRPr lang="hu-HU" sz="2800" b="1">
              <a:solidFill>
                <a:srgbClr val="0070C0"/>
              </a:solidFill>
            </a:endParaRPr>
          </a:p>
          <a:p>
            <a:endParaRPr lang="hu-HU" sz="2800" b="1">
              <a:solidFill>
                <a:srgbClr val="0070C0"/>
              </a:solidFill>
            </a:endParaRPr>
          </a:p>
          <a:p>
            <a:r>
              <a:rPr lang="hu-HU"/>
              <a:t>the same, but the number of lpGBT and VTRX+ components (and CRUs) can be halved...</a:t>
            </a:r>
            <a:r>
              <a:rPr lang="hu-HU" sz="2800" b="1">
                <a:solidFill>
                  <a:srgbClr val="0070C0"/>
                </a:solidFill>
              </a:rPr>
              <a:t> </a:t>
            </a:r>
            <a:endParaRPr lang="en-GB" sz="28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531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79" y="549686"/>
            <a:ext cx="5239749" cy="6131771"/>
          </a:xfrm>
          <a:prstGeom prst="rect">
            <a:avLst/>
          </a:prstGeom>
        </p:spPr>
      </p:pic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554473" y="88021"/>
            <a:ext cx="9700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 </a:t>
            </a:r>
            <a:r>
              <a:rPr lang="hu-HU" sz="2400">
                <a:solidFill>
                  <a:srgbClr val="C00000"/>
                </a:solidFill>
              </a:rPr>
              <a:t>Read-out</a:t>
            </a:r>
            <a:r>
              <a:rPr lang="en-US" sz="2400">
                <a:solidFill>
                  <a:srgbClr val="C00000"/>
                </a:solidFill>
              </a:rPr>
              <a:t>, Fast and Slow Control Segmentation</a:t>
            </a:r>
            <a:r>
              <a:rPr lang="hu-HU" sz="2400">
                <a:solidFill>
                  <a:srgbClr val="C00000"/>
                </a:solidFill>
              </a:rPr>
              <a:t> (ALCOR_v3)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53837" y="5828044"/>
            <a:ext cx="1034981" cy="853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730" y="5067049"/>
            <a:ext cx="6585252" cy="1124447"/>
          </a:xfrm>
          <a:prstGeom prst="rect">
            <a:avLst/>
          </a:prstGeom>
        </p:spPr>
      </p:pic>
      <p:sp>
        <p:nvSpPr>
          <p:cNvPr id="15" name="Elipse 13">
            <a:extLst>
              <a:ext uri="{FF2B5EF4-FFF2-40B4-BE49-F238E27FC236}">
                <a16:creationId xmlns:a16="http://schemas.microsoft.com/office/drawing/2014/main" id="{8C7681D3-3644-4C68-98ED-D30BAB1A5094}"/>
              </a:ext>
            </a:extLst>
          </p:cNvPr>
          <p:cNvSpPr/>
          <p:nvPr/>
        </p:nvSpPr>
        <p:spPr>
          <a:xfrm>
            <a:off x="10503694" y="5611855"/>
            <a:ext cx="403058" cy="60885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90294" y="2286682"/>
            <a:ext cx="6301706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b="1">
                <a:solidFill>
                  <a:srgbClr val="7030A0"/>
                </a:solidFill>
              </a:rPr>
              <a:t>What is behind 1 </a:t>
            </a:r>
            <a:r>
              <a:rPr lang="en-US" sz="1400" b="1">
                <a:solidFill>
                  <a:srgbClr val="7030A0"/>
                </a:solidFill>
              </a:rPr>
              <a:t>downlink</a:t>
            </a:r>
            <a:r>
              <a:rPr lang="hu-HU" sz="1400" b="1">
                <a:solidFill>
                  <a:srgbClr val="7030A0"/>
                </a:solidFill>
              </a:rPr>
              <a:t>?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1x 	VTRX+ module (4x TX, 1x RX)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4x 	lpGBT ASIC   (1x ‚master’ + 3x ‚slave’)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12x  	64-ch ALCOR_v</a:t>
            </a:r>
            <a:r>
              <a:rPr lang="en-US" sz="1200"/>
              <a:t>3</a:t>
            </a:r>
            <a:r>
              <a:rPr lang="hu-HU" sz="1200"/>
              <a:t> front-end ASIC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768 	</a:t>
            </a:r>
            <a:r>
              <a:rPr lang="en-US" sz="1200"/>
              <a:t>SiPMs (</a:t>
            </a:r>
            <a:r>
              <a:rPr lang="hu-HU" sz="1200"/>
              <a:t>analog channles</a:t>
            </a:r>
            <a:r>
              <a:rPr lang="en-US" sz="1200"/>
              <a:t>)</a:t>
            </a:r>
            <a:endParaRPr lang="hu-HU" sz="1200"/>
          </a:p>
          <a:p>
            <a:pPr lvl="1"/>
            <a:endParaRPr lang="en-US" sz="1200"/>
          </a:p>
          <a:p>
            <a:r>
              <a:rPr lang="en-US" sz="1200"/>
              <a:t>This is the possible level of granularity for the fast-control and slow-control of the FEE</a:t>
            </a:r>
            <a:r>
              <a:rPr lang="hu-HU" sz="1200"/>
              <a:t>.</a:t>
            </a:r>
            <a:endParaRPr lang="en-US" sz="1200"/>
          </a:p>
          <a:p>
            <a:pPr lvl="1"/>
            <a:endParaRPr lang="en-US" sz="1400" b="1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10822" y="686902"/>
            <a:ext cx="683275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7030A0"/>
                </a:solidFill>
              </a:rPr>
              <a:t>A VTRX+ optical module can handle 4 uplinks and 1 downlink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>
                <a:sym typeface="Wingdings" panose="05000000000000000000" pitchFamily="2" charset="2"/>
              </a:rPr>
              <a:t>It is forwarded electrically to 1 lpGBT only </a:t>
            </a:r>
            <a:r>
              <a:rPr lang="en-US" sz="1400">
                <a:sym typeface="Wingdings" panose="05000000000000000000" pitchFamily="2" charset="2"/>
              </a:rPr>
              <a:t> </a:t>
            </a:r>
            <a:r>
              <a:rPr lang="en-US" sz="1400"/>
              <a:t>only 1 of the 4 lpGBT ASICs connected can receive downstream data</a:t>
            </a:r>
            <a:r>
              <a:rPr lang="hu-HU" sz="1400"/>
              <a:t>. </a:t>
            </a:r>
            <a:r>
              <a:rPr lang="en-US" sz="1400"/>
              <a:t> </a:t>
            </a:r>
            <a:endParaRPr lang="hu-HU" sz="140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/>
              <a:t>This ‚master’ lpGBT ASIC has to do the Fast Control and configuration of the 6 ALCORs, as well as the Slow Control of that segment of the FEE. 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8457437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662816" y="148835"/>
            <a:ext cx="6937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hu-HU" sz="2400">
                <a:solidFill>
                  <a:srgbClr val="C00000"/>
                </a:solidFill>
              </a:rPr>
              <a:t>ALCOR_v3 with 320 Mb/s data lines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62" y="964400"/>
            <a:ext cx="6868483" cy="51480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10994" y="964400"/>
            <a:ext cx="4381006" cy="550920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000" b="1">
                <a:solidFill>
                  <a:srgbClr val="0070C0"/>
                </a:solidFill>
              </a:rPr>
              <a:t>36x   lpGBT ASICs   /board</a:t>
            </a:r>
            <a:br>
              <a:rPr lang="hu-HU" sz="2000" b="1">
                <a:solidFill>
                  <a:srgbClr val="0070C0"/>
                </a:solidFill>
              </a:rPr>
            </a:br>
            <a:endParaRPr lang="hu-HU" sz="14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Components can be placed, but: </a:t>
            </a:r>
          </a:p>
          <a:p>
            <a:endParaRPr lang="hu-HU" sz="16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No. of eLinks: </a:t>
            </a:r>
            <a:r>
              <a:rPr lang="hu-HU" sz="1600" b="1"/>
              <a:t>~ 540</a:t>
            </a:r>
          </a:p>
          <a:p>
            <a:endParaRPr lang="hu-HU" sz="1600" b="1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No. of connector pins needed </a:t>
            </a:r>
            <a:r>
              <a:rPr lang="hu-HU" sz="1600"/>
              <a:t>between the </a:t>
            </a:r>
            <a:br>
              <a:rPr lang="hu-HU" sz="1600"/>
            </a:br>
            <a:r>
              <a:rPr lang="hu-HU" sz="1600"/>
              <a:t>ALCOR PCB to the lpGBT PCB remains the same: </a:t>
            </a:r>
          </a:p>
          <a:p>
            <a:pPr marL="266700" lvl="1"/>
            <a:r>
              <a:rPr lang="hu-HU" sz="1600"/>
              <a:t>	- signals: ~ 6 912</a:t>
            </a:r>
          </a:p>
          <a:p>
            <a:pPr marL="266700" lvl="1"/>
            <a:r>
              <a:rPr lang="hu-HU" sz="1600"/>
              <a:t>	- GND: many (up to thousands)</a:t>
            </a:r>
          </a:p>
          <a:p>
            <a:pPr marL="266700" lvl="1"/>
            <a:r>
              <a:rPr lang="hu-HU" sz="1600"/>
              <a:t>	- LV hundreds 		</a:t>
            </a:r>
          </a:p>
          <a:p>
            <a:pPr marL="266700" lvl="1"/>
            <a:r>
              <a:rPr lang="hu-HU" sz="1600" b="1">
                <a:solidFill>
                  <a:srgbClr val="FF0000"/>
                </a:solidFill>
              </a:rPr>
              <a:t>No. of connector pins available: </a:t>
            </a:r>
            <a:r>
              <a:rPr lang="en-US" sz="1600" b="1">
                <a:solidFill>
                  <a:srgbClr val="FF0000"/>
                </a:solidFill>
              </a:rPr>
              <a:t>3 360 or </a:t>
            </a:r>
            <a:br>
              <a:rPr lang="en-US" sz="1600" b="1">
                <a:solidFill>
                  <a:srgbClr val="FF0000"/>
                </a:solidFill>
              </a:rPr>
            </a:br>
            <a:r>
              <a:rPr lang="en-US" sz="1600" b="1">
                <a:solidFill>
                  <a:srgbClr val="FF0000"/>
                </a:solidFill>
              </a:rPr>
              <a:t>6 720, max, if we double the connectors</a:t>
            </a:r>
            <a:r>
              <a:rPr lang="hu-HU" sz="1600" b="1">
                <a:solidFill>
                  <a:srgbClr val="FF0000"/>
                </a:solidFill>
              </a:rPr>
              <a:t>  </a:t>
            </a:r>
            <a:br>
              <a:rPr lang="hu-HU" sz="1600" b="1">
                <a:solidFill>
                  <a:srgbClr val="FF0000"/>
                </a:solidFill>
              </a:rPr>
            </a:br>
            <a:r>
              <a:rPr lang="hu-HU" sz="1600" b="1">
                <a:solidFill>
                  <a:srgbClr val="FF0000"/>
                </a:solidFill>
              </a:rPr>
              <a:t>(issue no.1)</a:t>
            </a:r>
            <a:br>
              <a:rPr lang="hu-HU" sz="1600">
                <a:solidFill>
                  <a:srgbClr val="FF0000"/>
                </a:solidFill>
              </a:rPr>
            </a:br>
            <a:endParaRPr lang="hu-HU" sz="16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Power dissipation on this side:</a:t>
            </a:r>
          </a:p>
          <a:p>
            <a:pPr lvl="1"/>
            <a:r>
              <a:rPr lang="hu-HU" sz="1600"/>
              <a:t>P</a:t>
            </a:r>
            <a:r>
              <a:rPr lang="hu-HU" sz="1600" baseline="-25000"/>
              <a:t>lpGBT</a:t>
            </a:r>
            <a:r>
              <a:rPr lang="hu-HU" sz="1600"/>
              <a:t> = 36x 0.5 W, max = </a:t>
            </a:r>
            <a:r>
              <a:rPr lang="hu-HU" sz="1600" b="1"/>
              <a:t>18 W /board</a:t>
            </a:r>
            <a:r>
              <a:rPr lang="hu-HU" sz="1600"/>
              <a:t>, max</a:t>
            </a:r>
          </a:p>
          <a:p>
            <a:endParaRPr lang="hu-HU" sz="1600" b="1"/>
          </a:p>
          <a:p>
            <a:r>
              <a:rPr lang="hu-HU" sz="1600" b="1">
                <a:solidFill>
                  <a:srgbClr val="C00000"/>
                </a:solidFill>
              </a:rPr>
              <a:t>Is it routable? </a:t>
            </a:r>
          </a:p>
          <a:p>
            <a:r>
              <a:rPr lang="hu-HU" sz="1600"/>
              <a:t>Looks feasible...</a:t>
            </a:r>
          </a:p>
          <a:p>
            <a:endParaRPr lang="hu-HU" sz="1400"/>
          </a:p>
        </p:txBody>
      </p:sp>
      <p:sp>
        <p:nvSpPr>
          <p:cNvPr id="8" name="TextBox 7"/>
          <p:cNvSpPr txBox="1"/>
          <p:nvPr/>
        </p:nvSpPr>
        <p:spPr>
          <a:xfrm>
            <a:off x="3457575" y="6358564"/>
            <a:ext cx="99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/>
              <a:t>TOP side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9983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09796" y="949903"/>
            <a:ext cx="4402258" cy="563231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000" b="1">
                <a:solidFill>
                  <a:srgbClr val="0070C0"/>
                </a:solidFill>
              </a:rPr>
              <a:t>9x  VTRX+  modules  /board </a:t>
            </a:r>
            <a:br>
              <a:rPr lang="hu-HU" sz="2000" b="1">
                <a:solidFill>
                  <a:srgbClr val="0070C0"/>
                </a:solidFill>
              </a:rPr>
            </a:br>
            <a:r>
              <a:rPr lang="hu-HU" sz="1400"/>
              <a:t>w/ long pigtail cables (up to 4 m)</a:t>
            </a:r>
          </a:p>
          <a:p>
            <a:endParaRPr lang="hu-HU" sz="1400"/>
          </a:p>
          <a:p>
            <a:endParaRPr lang="hu-HU" sz="1400"/>
          </a:p>
          <a:p>
            <a:r>
              <a:rPr lang="hu-HU" sz="1600" b="1"/>
              <a:t>Components can be placed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600" b="1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10 Gb/s high-speed lines (45x) go to the </a:t>
            </a:r>
            <a:br>
              <a:rPr lang="hu-HU" sz="1600" b="1">
                <a:solidFill>
                  <a:srgbClr val="0070C0"/>
                </a:solidFill>
              </a:rPr>
            </a:br>
            <a:r>
              <a:rPr lang="hu-HU" sz="1600" b="1">
                <a:solidFill>
                  <a:srgbClr val="0070C0"/>
                </a:solidFill>
              </a:rPr>
              <a:t>other side via carefully designed diff. vias</a:t>
            </a:r>
          </a:p>
          <a:p>
            <a:endParaRPr lang="hu-HU" sz="16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Power dissipation on this side:</a:t>
            </a:r>
          </a:p>
          <a:p>
            <a:pPr marL="271463" lvl="1"/>
            <a:r>
              <a:rPr lang="hu-HU" sz="1600"/>
              <a:t>P</a:t>
            </a:r>
            <a:r>
              <a:rPr lang="hu-HU" sz="1600" baseline="-25000"/>
              <a:t>tot</a:t>
            </a:r>
            <a:r>
              <a:rPr lang="hu-HU" sz="1600"/>
              <a:t> (VTRX+) = 9x 0.24 W, max = 2.2 W /board, max.</a:t>
            </a:r>
          </a:p>
          <a:p>
            <a:endParaRPr lang="hu-HU" sz="1600" b="1"/>
          </a:p>
          <a:p>
            <a:pPr algn="ctr"/>
            <a:r>
              <a:rPr lang="hu-HU" sz="1600"/>
              <a:t>*	*	*</a:t>
            </a:r>
            <a:r>
              <a:rPr lang="hu-HU" sz="1600" b="1">
                <a:solidFill>
                  <a:srgbClr val="C00000"/>
                </a:solidFill>
              </a:rPr>
              <a:t>	</a:t>
            </a:r>
          </a:p>
          <a:p>
            <a:pPr>
              <a:spcBef>
                <a:spcPts val="600"/>
              </a:spcBef>
              <a:tabLst>
                <a:tab pos="1619250" algn="l"/>
              </a:tabLst>
            </a:pPr>
            <a:r>
              <a:rPr lang="hu-HU" sz="1600"/>
              <a:t>I</a:t>
            </a:r>
            <a:r>
              <a:rPr lang="hu-HU" sz="1600" baseline="-25000"/>
              <a:t>LV</a:t>
            </a:r>
            <a:r>
              <a:rPr lang="hu-HU" sz="1600"/>
              <a:t> (lpGBT</a:t>
            </a:r>
            <a:r>
              <a:rPr lang="en-US" sz="1600"/>
              <a:t>, </a:t>
            </a:r>
            <a:r>
              <a:rPr lang="hu-HU" sz="1600"/>
              <a:t>36</a:t>
            </a:r>
            <a:r>
              <a:rPr lang="en-US" sz="1600"/>
              <a:t> pcs)</a:t>
            </a:r>
            <a:r>
              <a:rPr lang="hu-HU" sz="1600"/>
              <a:t>	</a:t>
            </a:r>
            <a:r>
              <a:rPr lang="en-US" sz="1600"/>
              <a:t>= </a:t>
            </a:r>
            <a:r>
              <a:rPr lang="hu-HU" sz="1600" b="1">
                <a:solidFill>
                  <a:srgbClr val="FF0000"/>
                </a:solidFill>
              </a:rPr>
              <a:t>15 A, max  	@1.2V</a:t>
            </a:r>
          </a:p>
          <a:p>
            <a:pPr>
              <a:tabLst>
                <a:tab pos="1619250" algn="l"/>
              </a:tabLst>
            </a:pPr>
            <a:r>
              <a:rPr lang="hu-HU" sz="1600"/>
              <a:t>	   (12 A, typ	@1.2V)</a:t>
            </a:r>
            <a:endParaRPr lang="en-US" sz="1600"/>
          </a:p>
          <a:p>
            <a:pPr>
              <a:spcBef>
                <a:spcPts val="600"/>
              </a:spcBef>
              <a:tabLst>
                <a:tab pos="1619250" algn="l"/>
              </a:tabLst>
            </a:pPr>
            <a:r>
              <a:rPr lang="hu-HU" sz="1600"/>
              <a:t>I</a:t>
            </a:r>
            <a:r>
              <a:rPr lang="hu-HU" sz="1600" baseline="-25000"/>
              <a:t>LV</a:t>
            </a:r>
            <a:r>
              <a:rPr lang="en-US" sz="1600"/>
              <a:t> (</a:t>
            </a:r>
            <a:r>
              <a:rPr lang="hu-HU" sz="1600"/>
              <a:t>VTRX+</a:t>
            </a:r>
            <a:r>
              <a:rPr lang="en-US" sz="1600"/>
              <a:t>, 18 pcs</a:t>
            </a:r>
            <a:r>
              <a:rPr lang="hu-HU" sz="1600"/>
              <a:t>)</a:t>
            </a:r>
            <a:r>
              <a:rPr lang="en-US" sz="1600"/>
              <a:t>	</a:t>
            </a:r>
            <a:r>
              <a:rPr lang="hu-HU" sz="1600"/>
              <a:t>= 0.8 A</a:t>
            </a:r>
            <a:r>
              <a:rPr lang="en-US" sz="1600"/>
              <a:t> </a:t>
            </a:r>
            <a:r>
              <a:rPr lang="hu-HU" sz="1600"/>
              <a:t>	@ 2.5V</a:t>
            </a:r>
          </a:p>
          <a:p>
            <a:pPr>
              <a:tabLst>
                <a:tab pos="1619250" algn="l"/>
              </a:tabLst>
            </a:pPr>
            <a:r>
              <a:rPr lang="hu-HU" sz="1600">
                <a:solidFill>
                  <a:srgbClr val="0070C0"/>
                </a:solidFill>
              </a:rPr>
              <a:t>	= </a:t>
            </a:r>
            <a:r>
              <a:rPr lang="hu-HU" sz="1600"/>
              <a:t>0.25 A 	@ 1.2V</a:t>
            </a:r>
            <a:endParaRPr lang="en-US" sz="1600"/>
          </a:p>
          <a:p>
            <a:endParaRPr lang="hu-HU" sz="1600" b="1">
              <a:solidFill>
                <a:srgbClr val="C00000"/>
              </a:solidFill>
            </a:endParaRPr>
          </a:p>
          <a:p>
            <a:r>
              <a:rPr lang="hu-HU" sz="1600"/>
              <a:t>P (lpGBT+VTRX+)</a:t>
            </a:r>
            <a:r>
              <a:rPr lang="hu-HU" sz="1600" baseline="-25000"/>
              <a:t>tot, max</a:t>
            </a:r>
            <a:r>
              <a:rPr lang="hu-HU" sz="1600"/>
              <a:t> = 18+2.2 W = </a:t>
            </a:r>
            <a:r>
              <a:rPr lang="hu-HU" sz="1600" b="1">
                <a:solidFill>
                  <a:srgbClr val="0070C0"/>
                </a:solidFill>
              </a:rPr>
              <a:t>21 W /board</a:t>
            </a:r>
          </a:p>
          <a:p>
            <a:endParaRPr lang="hu-HU" sz="1600" b="1">
              <a:solidFill>
                <a:srgbClr val="0070C0"/>
              </a:solidFill>
            </a:endParaRPr>
          </a:p>
          <a:p>
            <a:r>
              <a:rPr lang="hu-HU" sz="1600" b="1">
                <a:solidFill>
                  <a:srgbClr val="0070C0"/>
                </a:solidFill>
              </a:rPr>
              <a:t>T amb:  -40 °C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605" y="938875"/>
            <a:ext cx="6885203" cy="5200668"/>
          </a:xfrm>
          <a:prstGeom prst="rect">
            <a:avLst/>
          </a:prstGeom>
        </p:spPr>
      </p:pic>
      <p:sp>
        <p:nvSpPr>
          <p:cNvPr id="11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622086" y="-12345"/>
            <a:ext cx="6901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hu-HU" sz="2400">
                <a:solidFill>
                  <a:srgbClr val="C00000"/>
                </a:solidFill>
              </a:rPr>
              <a:t>ALCOR_v3 with 320 Mb/s data lines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7575" y="6358564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/>
              <a:t>BOTTOM side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5392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830665" y="76566"/>
            <a:ext cx="9382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LV Supply and Power Dissipation (ALCOR_v3_320 Mb/s)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773230" y="888139"/>
            <a:ext cx="4568244" cy="4939814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b="1">
                <a:solidFill>
                  <a:srgbClr val="7030A0"/>
                </a:solidFill>
              </a:rPr>
              <a:t>Power dissipation /cooling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D</a:t>
            </a:r>
            <a:r>
              <a:rPr lang="en-US" sz="1200" b="1">
                <a:solidFill>
                  <a:srgbClr val="0070C0"/>
                </a:solidFill>
              </a:rPr>
              <a:t>issipation of the FEE components</a:t>
            </a:r>
            <a:r>
              <a:rPr lang="hu-HU" sz="1200" b="1">
                <a:solidFill>
                  <a:srgbClr val="0070C0"/>
                </a:solidFill>
              </a:rPr>
              <a:t> in a S</a:t>
            </a:r>
            <a:r>
              <a:rPr lang="en-US" sz="1200" b="1">
                <a:solidFill>
                  <a:srgbClr val="0070C0"/>
                </a:solidFill>
              </a:rPr>
              <a:t>upermodule…</a:t>
            </a:r>
            <a:endParaRPr lang="hu-HU" sz="1200" b="1">
              <a:solidFill>
                <a:srgbClr val="0070C0"/>
              </a:solidFill>
            </a:endParaRPr>
          </a:p>
          <a:p>
            <a:endParaRPr lang="en-US" sz="1200" b="1"/>
          </a:p>
          <a:p>
            <a:pPr>
              <a:spcBef>
                <a:spcPts val="600"/>
              </a:spcBef>
            </a:pPr>
            <a:r>
              <a:rPr lang="en-US" sz="1200"/>
              <a:t>P (ALCOR_v3, 108 pcs)	</a:t>
            </a:r>
            <a:r>
              <a:rPr lang="hu-HU" sz="1200"/>
              <a:t>= 84 W, max</a:t>
            </a:r>
            <a:endParaRPr lang="en-US" sz="1200"/>
          </a:p>
          <a:p>
            <a:pPr>
              <a:spcBef>
                <a:spcPts val="600"/>
              </a:spcBef>
            </a:pPr>
            <a:r>
              <a:rPr lang="hu-HU" sz="1200"/>
              <a:t>P (lpGBT</a:t>
            </a:r>
            <a:r>
              <a:rPr lang="en-US" sz="1200"/>
              <a:t>, </a:t>
            </a:r>
            <a:r>
              <a:rPr lang="hu-HU" sz="1200"/>
              <a:t>36</a:t>
            </a:r>
            <a:r>
              <a:rPr lang="en-US" sz="1200"/>
              <a:t> pcs) 	= </a:t>
            </a:r>
            <a:r>
              <a:rPr lang="hu-HU" sz="1200"/>
              <a:t>18</a:t>
            </a:r>
            <a:r>
              <a:rPr lang="en-US" sz="1200"/>
              <a:t> W</a:t>
            </a:r>
            <a:r>
              <a:rPr lang="hu-HU" sz="1200"/>
              <a:t>, max</a:t>
            </a:r>
            <a:r>
              <a:rPr lang="en-US" sz="1200"/>
              <a:t> (see previous slides)</a:t>
            </a:r>
          </a:p>
          <a:p>
            <a:pPr>
              <a:spcBef>
                <a:spcPts val="600"/>
              </a:spcBef>
            </a:pPr>
            <a:r>
              <a:rPr lang="en-US" sz="1200"/>
              <a:t>P (</a:t>
            </a:r>
            <a:r>
              <a:rPr lang="hu-HU" sz="1200"/>
              <a:t>VTRX+</a:t>
            </a:r>
            <a:r>
              <a:rPr lang="en-US" sz="1200"/>
              <a:t>, </a:t>
            </a:r>
            <a:r>
              <a:rPr lang="hu-HU" sz="1200"/>
              <a:t>9</a:t>
            </a:r>
            <a:r>
              <a:rPr lang="en-US" sz="1200"/>
              <a:t> pcs</a:t>
            </a:r>
            <a:r>
              <a:rPr lang="hu-HU" sz="1200"/>
              <a:t>)</a:t>
            </a:r>
            <a:r>
              <a:rPr lang="en-US" sz="1200"/>
              <a:t>	</a:t>
            </a:r>
            <a:r>
              <a:rPr lang="hu-HU" sz="1200"/>
              <a:t>= 2.3 W, max</a:t>
            </a:r>
            <a:r>
              <a:rPr lang="en-US" sz="1200"/>
              <a:t> (see previous slides)</a:t>
            </a:r>
            <a:endParaRPr lang="en-US" sz="1200">
              <a:solidFill>
                <a:srgbClr val="0070C0"/>
              </a:solidFill>
            </a:endParaRPr>
          </a:p>
          <a:p>
            <a:endParaRPr lang="en-US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FF0000"/>
                </a:solidFill>
              </a:rPr>
              <a:t>100..110 W /Supermodule</a:t>
            </a:r>
          </a:p>
          <a:p>
            <a:endParaRPr lang="hu-HU" sz="1200" b="1">
              <a:solidFill>
                <a:srgbClr val="FF0000"/>
              </a:solidFill>
            </a:endParaRPr>
          </a:p>
          <a:p>
            <a:r>
              <a:rPr lang="hu-HU" sz="1200" b="1">
                <a:solidFill>
                  <a:srgbClr val="FF0000"/>
                </a:solidFill>
              </a:rPr>
              <a:t>	</a:t>
            </a:r>
            <a:r>
              <a:rPr lang="hu-HU" sz="1200" b="1"/>
              <a:t>*	*	*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In this scheme the </a:t>
            </a:r>
            <a:r>
              <a:rPr lang="hu-HU" sz="1200" b="1" i="1">
                <a:solidFill>
                  <a:srgbClr val="0070C0"/>
                </a:solidFill>
              </a:rPr>
              <a:t>t</a:t>
            </a:r>
            <a:r>
              <a:rPr lang="en-US" sz="1200" b="1" i="1">
                <a:solidFill>
                  <a:srgbClr val="0070C0"/>
                </a:solidFill>
              </a:rPr>
              <a:t>otal </a:t>
            </a:r>
            <a:r>
              <a:rPr lang="hu-HU" sz="1200" b="1" i="1">
                <a:solidFill>
                  <a:srgbClr val="0070C0"/>
                </a:solidFill>
              </a:rPr>
              <a:t>dissipation</a:t>
            </a:r>
            <a:r>
              <a:rPr lang="hu-HU" sz="1200" b="1">
                <a:solidFill>
                  <a:srgbClr val="0070C0"/>
                </a:solidFill>
              </a:rPr>
              <a:t> of the FEE compnents in the cryogenic vessel (I.e. all 864 Supermodules, 24 rings x 36 segments)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/>
              <a:t>105 W x 864</a:t>
            </a:r>
            <a:r>
              <a:rPr lang="hu-HU" sz="1200">
                <a:solidFill>
                  <a:srgbClr val="0070C0"/>
                </a:solidFill>
              </a:rPr>
              <a:t> </a:t>
            </a:r>
            <a:r>
              <a:rPr lang="hu-HU" sz="1200"/>
              <a:t>=</a:t>
            </a:r>
            <a:r>
              <a:rPr lang="hu-HU" sz="1200">
                <a:solidFill>
                  <a:srgbClr val="0070C0"/>
                </a:solidFill>
              </a:rPr>
              <a:t> </a:t>
            </a:r>
            <a:r>
              <a:rPr lang="hu-HU" sz="1200" b="1">
                <a:solidFill>
                  <a:srgbClr val="FF0000"/>
                </a:solidFill>
              </a:rPr>
              <a:t> 91 kW</a:t>
            </a:r>
            <a:r>
              <a:rPr lang="hu-HU" sz="1200">
                <a:solidFill>
                  <a:srgbClr val="FF0000"/>
                </a:solidFill>
              </a:rPr>
              <a:t>, max.</a:t>
            </a:r>
          </a:p>
          <a:p>
            <a:endParaRPr lang="hu-HU" sz="1200">
              <a:solidFill>
                <a:srgbClr val="FF0000"/>
              </a:solidFill>
            </a:endParaRPr>
          </a:p>
          <a:p>
            <a:r>
              <a:rPr lang="hu-HU" sz="1200"/>
              <a:t>Cooling down the cryogenic vessel to -40 °C while heating it with </a:t>
            </a:r>
            <a:br>
              <a:rPr lang="hu-HU" sz="1200"/>
            </a:br>
            <a:r>
              <a:rPr lang="hu-HU" sz="1200"/>
              <a:t>90 kW is still a challange, if feasible. </a:t>
            </a:r>
            <a:r>
              <a:rPr lang="hu-HU" sz="1200" b="1">
                <a:solidFill>
                  <a:srgbClr val="FF0000"/>
                </a:solidFill>
              </a:rPr>
              <a:t>(Issue No. 3)</a:t>
            </a:r>
          </a:p>
          <a:p>
            <a:endParaRPr lang="hu-HU" sz="1200">
              <a:solidFill>
                <a:srgbClr val="FF0000"/>
              </a:solidFill>
            </a:endParaRPr>
          </a:p>
          <a:p>
            <a:r>
              <a:rPr lang="hu-HU" sz="1400" b="1">
                <a:solidFill>
                  <a:srgbClr val="FF0000"/>
                </a:solidFill>
              </a:rPr>
              <a:t>To be further evaluated... but the high dissipation dominated by the ALCORs can still be a showstopper for this scenario with ALCOR_v3. </a:t>
            </a:r>
          </a:p>
          <a:p>
            <a:endParaRPr lang="hu-HU" sz="1200" b="1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1477" y="870191"/>
            <a:ext cx="4665423" cy="5101397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b="1">
                <a:solidFill>
                  <a:srgbClr val="7030A0"/>
                </a:solidFill>
              </a:rPr>
              <a:t>LV Current Supply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Current consumption of the </a:t>
            </a:r>
            <a:r>
              <a:rPr lang="en-US" sz="1200" b="1">
                <a:solidFill>
                  <a:srgbClr val="0070C0"/>
                </a:solidFill>
              </a:rPr>
              <a:t>FEE components</a:t>
            </a:r>
            <a:r>
              <a:rPr lang="hu-HU" sz="1200" b="1">
                <a:solidFill>
                  <a:srgbClr val="0070C0"/>
                </a:solidFill>
              </a:rPr>
              <a:t> in each S</a:t>
            </a:r>
            <a:r>
              <a:rPr lang="en-US" sz="1200" b="1">
                <a:solidFill>
                  <a:srgbClr val="0070C0"/>
                </a:solidFill>
              </a:rPr>
              <a:t>upermodule…</a:t>
            </a:r>
            <a:endParaRPr lang="hu-HU" sz="1200" b="1">
              <a:solidFill>
                <a:srgbClr val="0070C0"/>
              </a:solidFill>
            </a:endParaRPr>
          </a:p>
          <a:p>
            <a:endParaRPr lang="en-US" sz="1200" b="1"/>
          </a:p>
          <a:p>
            <a:pPr>
              <a:spcBef>
                <a:spcPts val="600"/>
              </a:spcBef>
            </a:pPr>
            <a:r>
              <a:rPr lang="hu-HU" sz="1200"/>
              <a:t>I</a:t>
            </a:r>
            <a:r>
              <a:rPr lang="hu-HU" sz="1200" baseline="-25000"/>
              <a:t>LV</a:t>
            </a:r>
            <a:r>
              <a:rPr lang="en-US" sz="1200"/>
              <a:t> (ALCOR_v3, 108 pcs)	</a:t>
            </a:r>
            <a:r>
              <a:rPr lang="hu-HU" sz="1200"/>
              <a:t>10..12 mW /ch (ALCOR_v3)	</a:t>
            </a:r>
          </a:p>
          <a:p>
            <a:pPr>
              <a:spcBef>
                <a:spcPts val="300"/>
              </a:spcBef>
            </a:pPr>
            <a:r>
              <a:rPr lang="hu-HU" sz="1200"/>
              <a:t>		= </a:t>
            </a:r>
            <a:r>
              <a:rPr lang="hu-HU" sz="1200">
                <a:solidFill>
                  <a:srgbClr val="FF0000"/>
                </a:solidFill>
              </a:rPr>
              <a:t>70 A, max	@1.2V</a:t>
            </a:r>
            <a:endParaRPr lang="en-US" sz="120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hu-HU" sz="1200"/>
              <a:t>I</a:t>
            </a:r>
            <a:r>
              <a:rPr lang="hu-HU" sz="1200" baseline="-25000"/>
              <a:t>LV</a:t>
            </a:r>
            <a:r>
              <a:rPr lang="hu-HU" sz="1200"/>
              <a:t> (lpGBT</a:t>
            </a:r>
            <a:r>
              <a:rPr lang="en-US" sz="1200"/>
              <a:t>, </a:t>
            </a:r>
            <a:r>
              <a:rPr lang="hu-HU" sz="1200"/>
              <a:t>36</a:t>
            </a:r>
            <a:r>
              <a:rPr lang="en-US" sz="1200"/>
              <a:t> pcs) 	= </a:t>
            </a:r>
            <a:r>
              <a:rPr lang="hu-HU" sz="1200">
                <a:solidFill>
                  <a:srgbClr val="FF0000"/>
                </a:solidFill>
              </a:rPr>
              <a:t>15 A, max  	@1.2V</a:t>
            </a:r>
            <a:endParaRPr lang="en-US" sz="1200"/>
          </a:p>
          <a:p>
            <a:pPr>
              <a:spcBef>
                <a:spcPts val="600"/>
              </a:spcBef>
            </a:pPr>
            <a:r>
              <a:rPr lang="hu-HU" sz="1200"/>
              <a:t>I</a:t>
            </a:r>
            <a:r>
              <a:rPr lang="hu-HU" sz="1200" baseline="-25000"/>
              <a:t>LV</a:t>
            </a:r>
            <a:r>
              <a:rPr lang="en-US" sz="1200"/>
              <a:t> (</a:t>
            </a:r>
            <a:r>
              <a:rPr lang="hu-HU" sz="1200"/>
              <a:t>VTRX+</a:t>
            </a:r>
            <a:r>
              <a:rPr lang="en-US" sz="1200"/>
              <a:t>, </a:t>
            </a:r>
            <a:r>
              <a:rPr lang="hu-HU" sz="1200"/>
              <a:t>9</a:t>
            </a:r>
            <a:r>
              <a:rPr lang="en-US" sz="1200"/>
              <a:t> pcs</a:t>
            </a:r>
            <a:r>
              <a:rPr lang="hu-HU" sz="1200"/>
              <a:t>)</a:t>
            </a:r>
            <a:r>
              <a:rPr lang="en-US" sz="1200"/>
              <a:t>	</a:t>
            </a:r>
            <a:r>
              <a:rPr lang="hu-HU" sz="1200"/>
              <a:t>= 0.8 A</a:t>
            </a:r>
            <a:r>
              <a:rPr lang="en-US" sz="1200"/>
              <a:t> </a:t>
            </a:r>
            <a:r>
              <a:rPr lang="hu-HU" sz="1200"/>
              <a:t>	@ 2.5V</a:t>
            </a:r>
          </a:p>
          <a:p>
            <a:r>
              <a:rPr lang="hu-HU" sz="1200">
                <a:solidFill>
                  <a:srgbClr val="0070C0"/>
                </a:solidFill>
              </a:rPr>
              <a:t>		= </a:t>
            </a:r>
            <a:r>
              <a:rPr lang="hu-HU" sz="1200"/>
              <a:t>0.25 A 	@ 1.2V</a:t>
            </a:r>
            <a:endParaRPr lang="en-US" sz="1200"/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The total 1.2V current consumption of each Supermodule</a:t>
            </a:r>
          </a:p>
          <a:p>
            <a:r>
              <a:rPr lang="hu-HU" sz="1200" b="1">
                <a:solidFill>
                  <a:srgbClr val="0070C0"/>
                </a:solidFill>
              </a:rPr>
              <a:t>sums up to </a:t>
            </a:r>
            <a:r>
              <a:rPr lang="hu-HU" sz="1200" b="1">
                <a:solidFill>
                  <a:srgbClr val="FF0000"/>
                </a:solidFill>
              </a:rPr>
              <a:t>~ 85 A</a:t>
            </a:r>
            <a:r>
              <a:rPr lang="hu-HU" sz="1200" b="1">
                <a:solidFill>
                  <a:srgbClr val="0070C0"/>
                </a:solidFill>
              </a:rPr>
              <a:t>  </a:t>
            </a:r>
            <a:endParaRPr lang="hu-HU" sz="1200" b="1">
              <a:solidFill>
                <a:srgbClr val="FF0000"/>
              </a:solidFill>
            </a:endParaRPr>
          </a:p>
          <a:p>
            <a:pPr marL="180975" lvl="1">
              <a:spcBef>
                <a:spcPts val="300"/>
              </a:spcBef>
            </a:pPr>
            <a:r>
              <a:rPr lang="hu-HU" sz="1200"/>
              <a:t>- Supplying 85 A instead of 100 A /Supermodule is still very demanding if feasible</a:t>
            </a:r>
          </a:p>
          <a:p>
            <a:pPr marL="180975" lvl="1">
              <a:spcBef>
                <a:spcPts val="300"/>
              </a:spcBef>
            </a:pPr>
            <a:r>
              <a:rPr lang="hu-HU" sz="1200"/>
              <a:t>- We would need a </a:t>
            </a:r>
            <a:r>
              <a:rPr lang="hu-HU" sz="1200" b="1" i="1">
                <a:solidFill>
                  <a:srgbClr val="FF0000"/>
                </a:solidFill>
              </a:rPr>
              <a:t>very high number of</a:t>
            </a:r>
            <a:r>
              <a:rPr lang="hu-HU" sz="1200" b="1">
                <a:solidFill>
                  <a:srgbClr val="FF0000"/>
                </a:solidFill>
              </a:rPr>
              <a:t> DC/DC converters </a:t>
            </a:r>
            <a:br>
              <a:rPr lang="hu-HU" sz="1200" b="1">
                <a:solidFill>
                  <a:srgbClr val="FF0000"/>
                </a:solidFill>
              </a:rPr>
            </a:br>
            <a:r>
              <a:rPr lang="hu-HU" sz="1200" b="1">
                <a:solidFill>
                  <a:srgbClr val="FF0000"/>
                </a:solidFill>
              </a:rPr>
              <a:t>   </a:t>
            </a:r>
            <a:r>
              <a:rPr lang="hu-HU" sz="1200"/>
              <a:t>in each Supermodule... </a:t>
            </a:r>
            <a:r>
              <a:rPr lang="hu-HU" sz="1200" b="1">
                <a:solidFill>
                  <a:srgbClr val="FF0000"/>
                </a:solidFill>
              </a:rPr>
              <a:t>(Issue No. 2a)</a:t>
            </a:r>
          </a:p>
          <a:p>
            <a:pPr marL="268288" lvl="1" indent="-87313">
              <a:spcBef>
                <a:spcPts val="300"/>
              </a:spcBef>
            </a:pPr>
            <a:r>
              <a:rPr lang="hu-HU" sz="1200"/>
              <a:t>- high density board-to-board connectors (e.g. this SlimStack connectors) can deliver 0.3..0.5A /pin </a:t>
            </a:r>
            <a:r>
              <a:rPr lang="hu-HU" sz="1200">
                <a:sym typeface="Wingdings" panose="05000000000000000000" pitchFamily="2" charset="2"/>
              </a:rPr>
              <a:t> an additional hundreds of pins are needed for LV delivery </a:t>
            </a:r>
            <a:r>
              <a:rPr lang="hu-HU" sz="1200" b="1">
                <a:solidFill>
                  <a:srgbClr val="FF0000"/>
                </a:solidFill>
                <a:sym typeface="Wingdings" panose="05000000000000000000" pitchFamily="2" charset="2"/>
              </a:rPr>
              <a:t>(Issue No. 2b)</a:t>
            </a:r>
          </a:p>
          <a:p>
            <a:pPr marL="268288" lvl="1" indent="-87313">
              <a:spcBef>
                <a:spcPts val="300"/>
              </a:spcBef>
            </a:pPr>
            <a:r>
              <a:rPr lang="hu-HU" sz="1200">
                <a:sym typeface="Wingdings" panose="05000000000000000000" pitchFamily="2" charset="2"/>
              </a:rPr>
              <a:t>- the even distribution of the current on hundreds of connector pins on multiple connectors can not be guaranteed...</a:t>
            </a:r>
            <a:endParaRPr lang="hu-HU" sz="1200"/>
          </a:p>
          <a:p>
            <a:endParaRPr lang="hu-HU" sz="1200" b="1">
              <a:solidFill>
                <a:srgbClr val="FF0000"/>
              </a:solidFill>
            </a:endParaRPr>
          </a:p>
          <a:p>
            <a:r>
              <a:rPr lang="hu-HU" sz="1400" b="1">
                <a:solidFill>
                  <a:srgbClr val="FF0000"/>
                </a:solidFill>
              </a:rPr>
              <a:t>The high LV current need dominated by the ALCORs still looks to be a showstopper for this scenario with ALCOR_v3.</a:t>
            </a:r>
            <a:endParaRPr lang="hu-HU" sz="14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6170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66478E0-C46B-402A-BB3C-5310A739E404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D00CE4-53D0-4E8E-9B2A-28EE4DA3C83B}"/>
              </a:ext>
            </a:extLst>
          </p:cNvPr>
          <p:cNvSpPr txBox="1"/>
          <p:nvPr/>
        </p:nvSpPr>
        <p:spPr>
          <a:xfrm>
            <a:off x="2413391" y="317137"/>
            <a:ext cx="6920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hu-HU" sz="2400">
                <a:solidFill>
                  <a:srgbClr val="C00000"/>
                </a:solidFill>
              </a:rPr>
              <a:t>Conclusion with the ALCOR_v3 ASIC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581A299-AC05-40A7-8465-C7FBE0892FA7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70930" y="2077352"/>
            <a:ext cx="103660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>
                <a:solidFill>
                  <a:srgbClr val="0070C0"/>
                </a:solidFill>
              </a:rPr>
              <a:t>Our conclusion:</a:t>
            </a:r>
            <a:r>
              <a:rPr lang="hu-HU" sz="2400"/>
              <a:t> </a:t>
            </a:r>
          </a:p>
          <a:p>
            <a:endParaRPr lang="hu-HU" sz="2400">
              <a:solidFill>
                <a:srgbClr val="FF0000"/>
              </a:solidFill>
            </a:endParaRPr>
          </a:p>
          <a:p>
            <a:r>
              <a:rPr lang="hu-HU" sz="2400">
                <a:solidFill>
                  <a:srgbClr val="FF0000"/>
                </a:solidFill>
              </a:rPr>
              <a:t>For the RICH FEE, the present </a:t>
            </a:r>
            <a:r>
              <a:rPr lang="hu-HU" sz="2400" b="1">
                <a:solidFill>
                  <a:srgbClr val="FF0000"/>
                </a:solidFill>
              </a:rPr>
              <a:t>64-ch ALCOR_v3 </a:t>
            </a:r>
            <a:r>
              <a:rPr lang="hu-HU" sz="2400">
                <a:solidFill>
                  <a:srgbClr val="FF0000"/>
                </a:solidFill>
              </a:rPr>
              <a:t>is not a feasible option</a:t>
            </a:r>
          </a:p>
          <a:p>
            <a:r>
              <a:rPr lang="hu-HU" sz="2400">
                <a:solidFill>
                  <a:srgbClr val="FF0000"/>
                </a:solidFill>
              </a:rPr>
              <a:t>(neither with 640 Mb/s nor with 320 Mb/s data lines (e-links))</a:t>
            </a:r>
          </a:p>
        </p:txBody>
      </p:sp>
    </p:spTree>
    <p:extLst>
      <p:ext uri="{BB962C8B-B14F-4D97-AF65-F5344CB8AC3E}">
        <p14:creationId xmlns:p14="http://schemas.microsoft.com/office/powerpoint/2010/main" val="42658059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66478E0-C46B-402A-BB3C-5310A739E404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D00CE4-53D0-4E8E-9B2A-28EE4DA3C83B}"/>
              </a:ext>
            </a:extLst>
          </p:cNvPr>
          <p:cNvSpPr txBox="1"/>
          <p:nvPr/>
        </p:nvSpPr>
        <p:spPr>
          <a:xfrm>
            <a:off x="1399282" y="111437"/>
            <a:ext cx="9835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Preliminary Read-out Proposal </a:t>
            </a:r>
            <a:r>
              <a:rPr lang="hu-HU" sz="2400">
                <a:solidFill>
                  <a:srgbClr val="C00000"/>
                </a:solidFill>
              </a:rPr>
              <a:t>B</a:t>
            </a:r>
            <a:r>
              <a:rPr lang="en-US" sz="2400">
                <a:solidFill>
                  <a:srgbClr val="C00000"/>
                </a:solidFill>
              </a:rPr>
              <a:t>ased on an 1024-ch ALCOR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581A299-AC05-40A7-8465-C7FBE0892FA7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</a:t>
            </a:r>
            <a:r>
              <a:rPr lang="en-US">
                <a:solidFill>
                  <a:schemeClr val="bg1"/>
                </a:solidFill>
              </a:rPr>
              <a:t>, Oct. </a:t>
            </a:r>
            <a:r>
              <a:rPr lang="en-US" dirty="0">
                <a:solidFill>
                  <a:schemeClr val="bg1"/>
                </a:solidFill>
              </a:rPr>
              <a:t>2024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31260" y="2090171"/>
            <a:ext cx="92327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/>
              <a:t>Study No. 3: Read-out scheme based on </a:t>
            </a:r>
          </a:p>
          <a:p>
            <a:endParaRPr lang="hu-HU" sz="2800"/>
          </a:p>
          <a:p>
            <a:r>
              <a:rPr lang="hu-HU" sz="2800"/>
              <a:t>	</a:t>
            </a:r>
            <a:r>
              <a:rPr lang="hu-HU" sz="2800" b="1">
                <a:solidFill>
                  <a:srgbClr val="0070C0"/>
                </a:solidFill>
              </a:rPr>
              <a:t>1024-ch ALCOR with 320 Mb/s data lines</a:t>
            </a:r>
          </a:p>
          <a:p>
            <a:endParaRPr lang="hu-HU" sz="2800" b="1">
              <a:solidFill>
                <a:srgbClr val="0070C0"/>
              </a:solidFill>
            </a:endParaRPr>
          </a:p>
          <a:p>
            <a:endParaRPr lang="hu-HU" sz="2800" b="1">
              <a:solidFill>
                <a:srgbClr val="0070C0"/>
              </a:solidFill>
            </a:endParaRPr>
          </a:p>
          <a:p>
            <a:endParaRPr lang="hu-HU" sz="28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327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796" y="6515567"/>
            <a:ext cx="329439" cy="2239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289DFF17-2B0C-43A3-92D0-D5AF661EDE0F}"/>
              </a:ext>
            </a:extLst>
          </p:cNvPr>
          <p:cNvSpPr txBox="1"/>
          <p:nvPr/>
        </p:nvSpPr>
        <p:spPr>
          <a:xfrm>
            <a:off x="4541520" y="0"/>
            <a:ext cx="3108960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RICH barrel</a:t>
            </a:r>
          </a:p>
        </p:txBody>
      </p:sp>
      <p:pic>
        <p:nvPicPr>
          <p:cNvPr id="11" name="Picture 7" descr="A wireframe of a cylindrical object&#10;&#10;Description automatically generated">
            <a:extLst>
              <a:ext uri="{FF2B5EF4-FFF2-40B4-BE49-F238E27FC236}">
                <a16:creationId xmlns:a16="http://schemas.microsoft.com/office/drawing/2014/main" id="{B2C3742E-0F53-4A85-B47F-1F9E24598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79" y="483109"/>
            <a:ext cx="10711814" cy="606730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C29EE07C-9E5C-4A65-95A2-00C08D58B323}"/>
              </a:ext>
            </a:extLst>
          </p:cNvPr>
          <p:cNvSpPr txBox="1"/>
          <p:nvPr/>
        </p:nvSpPr>
        <p:spPr>
          <a:xfrm>
            <a:off x="903979" y="5719414"/>
            <a:ext cx="10711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The first approach for front-end electronics proposed is modular, 4-side </a:t>
            </a:r>
            <a:r>
              <a:rPr lang="en-US" sz="1600" dirty="0" err="1"/>
              <a:t>tileable</a:t>
            </a:r>
            <a:r>
              <a:rPr lang="en-US" sz="1600" dirty="0"/>
              <a:t>, forming FEE “super-modules”, placed on and completely filling each of the 36 segments (with an approx. area of 15 x 20 cm</a:t>
            </a:r>
            <a:r>
              <a:rPr lang="en-US" sz="1600" baseline="30000" dirty="0"/>
              <a:t>2</a:t>
            </a:r>
            <a:r>
              <a:rPr lang="en-US" sz="1600" dirty="0"/>
              <a:t>) per ring, each placed perpendicularly to the origin of heavy-ion collisions.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A33FA69-E2B9-4E21-96D5-57B44C50F89C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9C5D2E94-1A78-4837-BB41-F689E1AC7A73}"/>
              </a:ext>
            </a:extLst>
          </p:cNvPr>
          <p:cNvSpPr txBox="1"/>
          <p:nvPr/>
        </p:nvSpPr>
        <p:spPr>
          <a:xfrm>
            <a:off x="903980" y="5396523"/>
            <a:ext cx="10711814" cy="338554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effectLst/>
              </a:rPr>
              <a:t>TOTAL of 24 rings: each with 36 segments (with dimensions of 15 x 20 cm</a:t>
            </a:r>
            <a:r>
              <a:rPr lang="en-US" sz="1600" baseline="30000" dirty="0">
                <a:solidFill>
                  <a:srgbClr val="C00000"/>
                </a:solidFill>
                <a:effectLst/>
              </a:rPr>
              <a:t>2</a:t>
            </a:r>
            <a:r>
              <a:rPr lang="en-US" sz="1600" dirty="0">
                <a:solidFill>
                  <a:srgbClr val="C00000"/>
                </a:solidFill>
                <a:effectLst/>
              </a:rPr>
              <a:t> perpendicular to the </a:t>
            </a:r>
            <a:r>
              <a:rPr lang="en-US" sz="1600">
                <a:solidFill>
                  <a:srgbClr val="C00000"/>
                </a:solidFill>
                <a:effectLst/>
              </a:rPr>
              <a:t>particle beam</a:t>
            </a:r>
            <a:r>
              <a:rPr lang="hu-HU" sz="1600">
                <a:solidFill>
                  <a:srgbClr val="C00000"/>
                </a:solidFill>
                <a:effectLst/>
              </a:rPr>
              <a:t>)</a:t>
            </a:r>
            <a:endParaRPr lang="en-US" sz="1600" dirty="0"/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FCD367CD-6E60-415A-A12A-E1B46E54391E}"/>
              </a:ext>
            </a:extLst>
          </p:cNvPr>
          <p:cNvCxnSpPr>
            <a:cxnSpLocks/>
          </p:cNvCxnSpPr>
          <p:nvPr/>
        </p:nvCxnSpPr>
        <p:spPr>
          <a:xfrm>
            <a:off x="1584356" y="5264103"/>
            <a:ext cx="9587620" cy="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5007954-E50D-4617-AB09-7408F6110E3B}"/>
              </a:ext>
            </a:extLst>
          </p:cNvPr>
          <p:cNvSpPr txBox="1"/>
          <p:nvPr/>
        </p:nvSpPr>
        <p:spPr>
          <a:xfrm>
            <a:off x="6361105" y="4962407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7 m</a:t>
            </a:r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BB8DAB2-A093-48EF-B86A-C13BD8AB6532}"/>
              </a:ext>
            </a:extLst>
          </p:cNvPr>
          <p:cNvSpPr txBox="1"/>
          <p:nvPr/>
        </p:nvSpPr>
        <p:spPr>
          <a:xfrm>
            <a:off x="1584356" y="1113576"/>
            <a:ext cx="2574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Origin of heavy-ion collisions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3CA57CF5-3EAF-421B-B5BD-0A0EF933F487}"/>
              </a:ext>
            </a:extLst>
          </p:cNvPr>
          <p:cNvCxnSpPr>
            <a:cxnSpLocks/>
          </p:cNvCxnSpPr>
          <p:nvPr/>
        </p:nvCxnSpPr>
        <p:spPr>
          <a:xfrm>
            <a:off x="3232087" y="1452130"/>
            <a:ext cx="3027799" cy="203584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ipse 15">
            <a:extLst>
              <a:ext uri="{FF2B5EF4-FFF2-40B4-BE49-F238E27FC236}">
                <a16:creationId xmlns:a16="http://schemas.microsoft.com/office/drawing/2014/main" id="{F464DFD3-97AA-4B18-BDAD-C002ADC3D67D}"/>
              </a:ext>
            </a:extLst>
          </p:cNvPr>
          <p:cNvSpPr/>
          <p:nvPr/>
        </p:nvSpPr>
        <p:spPr>
          <a:xfrm>
            <a:off x="6275359" y="3487979"/>
            <a:ext cx="171492" cy="17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3A18B438-B2E0-49E9-9010-F2B90563DF40}"/>
              </a:ext>
            </a:extLst>
          </p:cNvPr>
          <p:cNvSpPr/>
          <p:nvPr/>
        </p:nvSpPr>
        <p:spPr>
          <a:xfrm>
            <a:off x="1407425" y="2238896"/>
            <a:ext cx="9945622" cy="2723511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247CF7B-4ED2-47D5-9E27-E5BB19EB06ED}"/>
              </a:ext>
            </a:extLst>
          </p:cNvPr>
          <p:cNvSpPr txBox="1"/>
          <p:nvPr/>
        </p:nvSpPr>
        <p:spPr>
          <a:xfrm>
            <a:off x="8618899" y="1676236"/>
            <a:ext cx="21796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Thermal isolation vessel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34F24F5-59AE-412F-95FD-B511F35FBF95}"/>
              </a:ext>
            </a:extLst>
          </p:cNvPr>
          <p:cNvCxnSpPr>
            <a:cxnSpLocks/>
          </p:cNvCxnSpPr>
          <p:nvPr/>
        </p:nvCxnSpPr>
        <p:spPr>
          <a:xfrm flipH="1">
            <a:off x="8736594" y="1946687"/>
            <a:ext cx="369958" cy="2650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ángulo 28">
            <a:extLst>
              <a:ext uri="{FF2B5EF4-FFF2-40B4-BE49-F238E27FC236}">
                <a16:creationId xmlns:a16="http://schemas.microsoft.com/office/drawing/2014/main" id="{02E8B3B8-A1C7-4363-92C3-81612BA84744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</p:spTree>
    <p:extLst>
      <p:ext uri="{BB962C8B-B14F-4D97-AF65-F5344CB8AC3E}">
        <p14:creationId xmlns:p14="http://schemas.microsoft.com/office/powerpoint/2010/main" val="30117981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F66478E0-C46B-402A-BB3C-5310A739E404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6D00CE4-53D0-4E8E-9B2A-28EE4DA3C83B}"/>
              </a:ext>
            </a:extLst>
          </p:cNvPr>
          <p:cNvSpPr txBox="1"/>
          <p:nvPr/>
        </p:nvSpPr>
        <p:spPr>
          <a:xfrm>
            <a:off x="951607" y="101912"/>
            <a:ext cx="9835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Preliminary Read-out Proposal </a:t>
            </a:r>
            <a:r>
              <a:rPr lang="hu-HU" sz="2400">
                <a:solidFill>
                  <a:srgbClr val="C00000"/>
                </a:solidFill>
              </a:rPr>
              <a:t>B</a:t>
            </a:r>
            <a:r>
              <a:rPr lang="en-US" sz="2400">
                <a:solidFill>
                  <a:srgbClr val="C00000"/>
                </a:solidFill>
              </a:rPr>
              <a:t>ased on an 1024-ch ALCOR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6581A299-AC05-40A7-8465-C7FBE0892FA7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5641" y="1323226"/>
            <a:ext cx="10321167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hu-HU" b="1">
                <a:solidFill>
                  <a:srgbClr val="0070C0"/>
                </a:solidFill>
              </a:rPr>
              <a:t>The new 1024-ch ALCOR 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/>
              <a:t>will have 32 output data lines that correspond to 32 columns with 32 pixels in each column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/>
              <a:t>Unused columns can be disabled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/>
              <a:t>Moreover, columns can be multiplexed to a lesser number of output lines, by a factor of powers of two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/>
              <a:t>With 32 columns, the no. of the output lines can be 32, 16, 8, 4, 2, 1,  </a:t>
            </a:r>
            <a:br>
              <a:rPr lang="hu-HU"/>
            </a:br>
            <a:r>
              <a:rPr lang="hu-HU"/>
              <a:t>reducing the available bandwith for one column (or one pixel) proportionally </a:t>
            </a:r>
            <a:br>
              <a:rPr lang="hu-HU"/>
            </a:br>
            <a:endParaRPr lang="hu-HU"/>
          </a:p>
          <a:p>
            <a:pPr>
              <a:spcBef>
                <a:spcPts val="600"/>
              </a:spcBef>
            </a:pPr>
            <a:r>
              <a:rPr lang="hu-HU"/>
              <a:t>(</a:t>
            </a:r>
            <a:r>
              <a:rPr lang="hu-HU" i="1"/>
              <a:t>for more details see Valerio’s presentation</a:t>
            </a:r>
            <a:r>
              <a:rPr lang="hu-HU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95677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361" y="932391"/>
            <a:ext cx="7977119" cy="5350145"/>
          </a:xfrm>
          <a:prstGeom prst="rect">
            <a:avLst/>
          </a:prstGeom>
        </p:spPr>
      </p:pic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241601" y="20269"/>
            <a:ext cx="7177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hu-HU" sz="2400">
                <a:solidFill>
                  <a:srgbClr val="C00000"/>
                </a:solidFill>
              </a:rPr>
              <a:t>1024-ch ALCOR and lpGBT with FEC12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369500" y="633481"/>
            <a:ext cx="5802826" cy="1080472"/>
            <a:chOff x="6270374" y="5410200"/>
            <a:chExt cx="5802826" cy="108047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70374" y="5410200"/>
              <a:ext cx="5802826" cy="990846"/>
            </a:xfrm>
            <a:prstGeom prst="rect">
              <a:avLst/>
            </a:prstGeom>
          </p:spPr>
        </p:pic>
        <p:sp>
          <p:nvSpPr>
            <p:cNvPr id="12" name="Elipse 13">
              <a:extLst>
                <a:ext uri="{FF2B5EF4-FFF2-40B4-BE49-F238E27FC236}">
                  <a16:creationId xmlns:a16="http://schemas.microsoft.com/office/drawing/2014/main" id="{8C7681D3-3644-4C68-98ED-D30BAB1A5094}"/>
                </a:ext>
              </a:extLst>
            </p:cNvPr>
            <p:cNvSpPr/>
            <p:nvPr/>
          </p:nvSpPr>
          <p:spPr>
            <a:xfrm>
              <a:off x="10904289" y="5881820"/>
              <a:ext cx="403058" cy="608852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721833" y="2245551"/>
            <a:ext cx="3335463" cy="2723823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u-HU" sz="1600" b="1">
                <a:solidFill>
                  <a:srgbClr val="7030A0"/>
                </a:solidFill>
              </a:rPr>
              <a:t>No. of components in a Supemodule: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/>
              <a:t>With 24 data lines (and no multiplexing) the 1024-ch ALCOR </a:t>
            </a:r>
            <a:br>
              <a:rPr lang="hu-HU" sz="1400"/>
            </a:br>
            <a:r>
              <a:rPr lang="hu-HU" sz="1400"/>
              <a:t>can handle </a:t>
            </a:r>
            <a:r>
              <a:rPr lang="hu-HU" sz="1400" b="1"/>
              <a:t>768 pixels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 b="1">
                <a:solidFill>
                  <a:srgbClr val="0070C0"/>
                </a:solidFill>
              </a:rPr>
              <a:t>6 912 pixels </a:t>
            </a:r>
            <a:r>
              <a:rPr lang="hu-HU" sz="1400"/>
              <a:t>/ 768 = </a:t>
            </a:r>
            <a:r>
              <a:rPr lang="hu-HU" sz="1400" b="1"/>
              <a:t>9 ALCOR / Supermodule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 i="1">
                <a:solidFill>
                  <a:srgbClr val="FF0000"/>
                </a:solidFill>
              </a:rPr>
              <a:t>Not a nice number </a:t>
            </a:r>
            <a:r>
              <a:rPr lang="hu-HU" sz="1400"/>
              <a:t>because of the lpGBT/VTRX+ granularity of 4. </a:t>
            </a:r>
            <a:br>
              <a:rPr lang="hu-HU" sz="1400"/>
            </a:br>
            <a:br>
              <a:rPr lang="hu-HU" sz="1400"/>
            </a:br>
            <a:r>
              <a:rPr lang="hu-HU" sz="1400"/>
              <a:t>(With </a:t>
            </a:r>
            <a:r>
              <a:rPr lang="hu-HU" sz="1400" i="1"/>
              <a:t>8 ALCORs </a:t>
            </a:r>
            <a:r>
              <a:rPr lang="hu-HU" sz="1400"/>
              <a:t>and FEC12 we can </a:t>
            </a:r>
            <a:br>
              <a:rPr lang="hu-HU" sz="1400"/>
            </a:br>
            <a:r>
              <a:rPr lang="hu-HU" sz="1400"/>
              <a:t>have </a:t>
            </a:r>
            <a:r>
              <a:rPr lang="hu-HU" sz="1400" b="1"/>
              <a:t>6 144 pixels, max</a:t>
            </a:r>
            <a:r>
              <a:rPr lang="hu-HU" sz="1400"/>
              <a:t> in a SM </a:t>
            </a:r>
            <a:r>
              <a:rPr lang="hu-HU" sz="1400" b="1"/>
              <a:t>only</a:t>
            </a:r>
            <a:r>
              <a:rPr lang="hu-HU" sz="1400"/>
              <a:t>)</a:t>
            </a:r>
            <a:r>
              <a:rPr lang="hu-HU" sz="1400" b="1"/>
              <a:t> </a:t>
            </a:r>
            <a:endParaRPr lang="en-US" sz="1600" b="1"/>
          </a:p>
        </p:txBody>
      </p:sp>
      <p:sp>
        <p:nvSpPr>
          <p:cNvPr id="4" name="TextBox 3"/>
          <p:cNvSpPr txBox="1"/>
          <p:nvPr/>
        </p:nvSpPr>
        <p:spPr>
          <a:xfrm>
            <a:off x="982128" y="6391794"/>
            <a:ext cx="4402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b="1">
                <a:solidFill>
                  <a:srgbClr val="0070C0"/>
                </a:solidFill>
              </a:rPr>
              <a:t>24 columns </a:t>
            </a:r>
            <a:r>
              <a:rPr lang="hu-HU" sz="1600">
                <a:solidFill>
                  <a:srgbClr val="0070C0"/>
                </a:solidFill>
              </a:rPr>
              <a:t>of an ALCOR is read out, 8 are disabled</a:t>
            </a:r>
            <a:endParaRPr lang="en-GB" sz="160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69500" y="2006706"/>
            <a:ext cx="1140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>
                <a:solidFill>
                  <a:srgbClr val="0070C0"/>
                </a:solidFill>
              </a:rPr>
              <a:t>x2</a:t>
            </a:r>
            <a:endParaRPr lang="en-GB" sz="28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652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03" y="1018902"/>
            <a:ext cx="7987486" cy="53152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4710" y="4867040"/>
            <a:ext cx="5726058" cy="17235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b="1">
                <a:solidFill>
                  <a:srgbClr val="7030A0"/>
                </a:solidFill>
              </a:rPr>
              <a:t>What is behind 1 </a:t>
            </a:r>
            <a:r>
              <a:rPr lang="en-US" sz="1400" b="1">
                <a:solidFill>
                  <a:srgbClr val="7030A0"/>
                </a:solidFill>
              </a:rPr>
              <a:t>downlink</a:t>
            </a:r>
            <a:r>
              <a:rPr lang="hu-HU" sz="1400" b="1">
                <a:solidFill>
                  <a:srgbClr val="7030A0"/>
                </a:solidFill>
              </a:rPr>
              <a:t>?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1x 	VTRX+  (4x TX, 1x RX)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4x 	lpGBT (1x ‚master’, 3x ‚slave’)</a:t>
            </a:r>
          </a:p>
          <a:p>
            <a:pPr lvl="1">
              <a:spcBef>
                <a:spcPts val="600"/>
              </a:spcBef>
            </a:pPr>
            <a:r>
              <a:rPr lang="hu-HU" sz="1200"/>
              <a:t>4x   	1024-ch ALCOR</a:t>
            </a:r>
          </a:p>
          <a:p>
            <a:pPr marL="0" lvl="1">
              <a:spcBef>
                <a:spcPts val="600"/>
              </a:spcBef>
            </a:pPr>
            <a:r>
              <a:rPr lang="hu-HU" sz="1200"/>
              <a:t>up to 3584	</a:t>
            </a:r>
            <a:r>
              <a:rPr lang="en-US" sz="1200"/>
              <a:t>SiPMs (</a:t>
            </a:r>
            <a:r>
              <a:rPr lang="hu-HU" sz="1200"/>
              <a:t>analog channles</a:t>
            </a:r>
            <a:r>
              <a:rPr lang="en-US" sz="1200"/>
              <a:t>)</a:t>
            </a:r>
            <a:endParaRPr lang="hu-HU" sz="1200"/>
          </a:p>
          <a:p>
            <a:pPr lvl="1"/>
            <a:endParaRPr lang="en-US" sz="1200"/>
          </a:p>
          <a:p>
            <a:r>
              <a:rPr lang="en-US" sz="1200"/>
              <a:t>This is the possible level of granularity for the</a:t>
            </a:r>
            <a:r>
              <a:rPr lang="hu-HU" sz="1200"/>
              <a:t>  </a:t>
            </a:r>
            <a:r>
              <a:rPr lang="en-US" sz="1200"/>
              <a:t>fast-control and slow-control of the FEE</a:t>
            </a:r>
            <a:r>
              <a:rPr lang="hu-HU" sz="1200"/>
              <a:t>.</a:t>
            </a:r>
            <a:endParaRPr lang="en-US" sz="1400" b="1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37739" y="1823849"/>
            <a:ext cx="3335463" cy="389337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hu-HU" sz="1600" b="1">
                <a:solidFill>
                  <a:srgbClr val="7030A0"/>
                </a:solidFill>
              </a:rPr>
              <a:t>No. of components in a Supemodule: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/>
              <a:t>With </a:t>
            </a:r>
            <a:r>
              <a:rPr lang="hu-HU" sz="1400" b="1"/>
              <a:t>28 data lines</a:t>
            </a:r>
            <a:r>
              <a:rPr lang="hu-HU" sz="1400"/>
              <a:t> (no multiplexing) </a:t>
            </a:r>
            <a:br>
              <a:rPr lang="hu-HU" sz="1400"/>
            </a:br>
            <a:r>
              <a:rPr lang="hu-HU" sz="1400"/>
              <a:t>the 1024-ch ALCOR can handle </a:t>
            </a:r>
            <a:br>
              <a:rPr lang="hu-HU" sz="1400"/>
            </a:br>
            <a:r>
              <a:rPr lang="hu-HU" sz="1400" b="1"/>
              <a:t>896 pixels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 b="1">
                <a:solidFill>
                  <a:srgbClr val="0070C0"/>
                </a:solidFill>
              </a:rPr>
              <a:t>6 912 pixels </a:t>
            </a:r>
            <a:r>
              <a:rPr lang="hu-HU" sz="1400"/>
              <a:t>/ 896 = 7.7 </a:t>
            </a:r>
            <a:br>
              <a:rPr lang="hu-HU" sz="1400"/>
            </a:br>
            <a:r>
              <a:rPr lang="hu-HU" sz="1400">
                <a:sym typeface="Wingdings" panose="05000000000000000000" pitchFamily="2" charset="2"/>
              </a:rPr>
              <a:t> </a:t>
            </a:r>
            <a:r>
              <a:rPr lang="hu-HU" sz="1400" b="1"/>
              <a:t>8 ALCOR / Supermodule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hu-HU" sz="140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hu-HU" sz="140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hu-HU" sz="140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/>
              <a:t>This can be either:</a:t>
            </a:r>
            <a:br>
              <a:rPr lang="hu-HU" sz="1400"/>
            </a:br>
            <a:r>
              <a:rPr lang="hu-HU" sz="1400"/>
              <a:t>   - 7x 28 lines + 1x 20 lines, or</a:t>
            </a:r>
            <a:br>
              <a:rPr lang="hu-HU" sz="1400"/>
            </a:br>
            <a:r>
              <a:rPr lang="hu-HU" sz="1400"/>
              <a:t>   - 8x 27 lines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400"/>
              <a:t>Reading-out 8 ALCORs, all with 28 </a:t>
            </a:r>
            <a:br>
              <a:rPr lang="hu-HU" sz="1400"/>
            </a:br>
            <a:r>
              <a:rPr lang="hu-HU" sz="1400"/>
              <a:t>data lines (lpGBT FEC5) we can have </a:t>
            </a:r>
            <a:br>
              <a:rPr lang="hu-HU" sz="1400"/>
            </a:br>
            <a:r>
              <a:rPr lang="hu-HU" sz="1400" b="1"/>
              <a:t>7 168 pixels </a:t>
            </a:r>
            <a:r>
              <a:rPr lang="hu-HU" sz="1400"/>
              <a:t>in a Supermodule</a:t>
            </a:r>
          </a:p>
        </p:txBody>
      </p:sp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251186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615797" y="45271"/>
            <a:ext cx="7022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hu-HU" sz="2400">
                <a:solidFill>
                  <a:srgbClr val="C00000"/>
                </a:solidFill>
              </a:rPr>
              <a:t>1024-ch ALCOR and lpGBT with FEC5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391276" y="743564"/>
            <a:ext cx="5681926" cy="1068693"/>
            <a:chOff x="6391275" y="5446874"/>
            <a:chExt cx="5681926" cy="106869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1275" y="5446874"/>
              <a:ext cx="5681926" cy="970202"/>
            </a:xfrm>
            <a:prstGeom prst="rect">
              <a:avLst/>
            </a:prstGeom>
          </p:spPr>
        </p:pic>
        <p:sp>
          <p:nvSpPr>
            <p:cNvPr id="12" name="Elipse 13">
              <a:extLst>
                <a:ext uri="{FF2B5EF4-FFF2-40B4-BE49-F238E27FC236}">
                  <a16:creationId xmlns:a16="http://schemas.microsoft.com/office/drawing/2014/main" id="{8C7681D3-3644-4C68-98ED-D30BAB1A5094}"/>
                </a:ext>
              </a:extLst>
            </p:cNvPr>
            <p:cNvSpPr/>
            <p:nvPr/>
          </p:nvSpPr>
          <p:spPr>
            <a:xfrm>
              <a:off x="9820803" y="5906715"/>
              <a:ext cx="403058" cy="608852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3598" y="3428999"/>
            <a:ext cx="2569672" cy="6499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82128" y="6391794"/>
            <a:ext cx="4402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b="1">
                <a:solidFill>
                  <a:srgbClr val="0070C0"/>
                </a:solidFill>
              </a:rPr>
              <a:t>28 columns </a:t>
            </a:r>
            <a:r>
              <a:rPr lang="hu-HU" sz="1600">
                <a:solidFill>
                  <a:srgbClr val="0070C0"/>
                </a:solidFill>
              </a:rPr>
              <a:t>of an ALCOR is read out, 4 are disabled</a:t>
            </a:r>
            <a:endParaRPr lang="en-GB" sz="160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91276" y="2106295"/>
            <a:ext cx="1140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>
                <a:solidFill>
                  <a:srgbClr val="0070C0"/>
                </a:solidFill>
              </a:rPr>
              <a:t>x2</a:t>
            </a:r>
            <a:endParaRPr lang="en-GB" sz="28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0179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858031" y="-12345"/>
            <a:ext cx="8430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hu-HU" sz="2400">
                <a:solidFill>
                  <a:srgbClr val="C00000"/>
                </a:solidFill>
              </a:rPr>
              <a:t>1024-ch ALCORs and lpGBTs on the same board 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10989" y="686902"/>
            <a:ext cx="4381006" cy="569386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000" b="1">
                <a:solidFill>
                  <a:srgbClr val="0070C0"/>
                </a:solidFill>
              </a:rPr>
              <a:t>8 ALCOR (1024-ch) +  8  lpGBT </a:t>
            </a:r>
            <a:br>
              <a:rPr lang="hu-HU" sz="2000" b="1">
                <a:solidFill>
                  <a:srgbClr val="0070C0"/>
                </a:solidFill>
              </a:rPr>
            </a:br>
            <a:r>
              <a:rPr lang="hu-HU" sz="2000" b="1">
                <a:solidFill>
                  <a:srgbClr val="0070C0"/>
                </a:solidFill>
              </a:rPr>
              <a:t>could be placed on the </a:t>
            </a:r>
            <a:r>
              <a:rPr lang="hu-HU" sz="2000" b="1" i="1">
                <a:solidFill>
                  <a:srgbClr val="0070C0"/>
                </a:solidFill>
              </a:rPr>
              <a:t>same</a:t>
            </a:r>
            <a:r>
              <a:rPr lang="hu-HU" sz="2000" b="1">
                <a:solidFill>
                  <a:srgbClr val="0070C0"/>
                </a:solidFill>
              </a:rPr>
              <a:t> board </a:t>
            </a:r>
          </a:p>
          <a:p>
            <a:endParaRPr lang="hu-HU" sz="2000" b="1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Components can be placed, but..</a:t>
            </a:r>
          </a:p>
          <a:p>
            <a:endParaRPr lang="hu-HU" sz="1600" b="1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No. of connector pins needed </a:t>
            </a:r>
            <a:r>
              <a:rPr lang="hu-HU" sz="1600"/>
              <a:t>between the </a:t>
            </a:r>
            <a:br>
              <a:rPr lang="hu-HU" sz="1600"/>
            </a:br>
            <a:r>
              <a:rPr lang="hu-HU" sz="1600"/>
              <a:t>SiPM PCB and the (ALCOR + lpGBT) PCB remains the same: </a:t>
            </a:r>
          </a:p>
          <a:p>
            <a:pPr marL="266700" lvl="1">
              <a:tabLst>
                <a:tab pos="542925" algn="l"/>
              </a:tabLst>
            </a:pPr>
            <a:r>
              <a:rPr lang="en-US" sz="1600"/>
              <a:t>	</a:t>
            </a:r>
            <a:r>
              <a:rPr lang="hu-HU" sz="1600"/>
              <a:t>- analog signals: ~ 6 912</a:t>
            </a:r>
          </a:p>
          <a:p>
            <a:pPr marL="266700" lvl="1">
              <a:tabLst>
                <a:tab pos="542925" algn="l"/>
              </a:tabLst>
            </a:pPr>
            <a:r>
              <a:rPr lang="en-US" sz="1600"/>
              <a:t>	</a:t>
            </a:r>
            <a:r>
              <a:rPr lang="hu-HU" sz="1600"/>
              <a:t>- GND: many (up to thousands</a:t>
            </a:r>
            <a:r>
              <a:rPr lang="en-US" sz="1600"/>
              <a:t> to avoid xtalk</a:t>
            </a:r>
            <a:r>
              <a:rPr lang="hu-HU" sz="1600"/>
              <a:t>)</a:t>
            </a:r>
          </a:p>
          <a:p>
            <a:pPr marL="266700" lvl="1"/>
            <a:r>
              <a:rPr lang="hu-HU" sz="1600"/>
              <a:t>			</a:t>
            </a:r>
          </a:p>
          <a:p>
            <a:pPr marL="266700" lvl="1"/>
            <a:r>
              <a:rPr lang="hu-HU" sz="1600" b="1">
                <a:solidFill>
                  <a:srgbClr val="FF0000"/>
                </a:solidFill>
              </a:rPr>
              <a:t>Even with doubling the number of connectors the number of the available pins (~ 6 720) is not enough (issue no.1, still a showstopper...)</a:t>
            </a:r>
          </a:p>
          <a:p>
            <a:pPr marL="266700" lvl="1"/>
            <a:br>
              <a:rPr lang="hu-HU" sz="1600">
                <a:solidFill>
                  <a:srgbClr val="FF0000"/>
                </a:solidFill>
              </a:rPr>
            </a:br>
            <a:r>
              <a:rPr lang="hu-HU" sz="1600" b="1">
                <a:solidFill>
                  <a:srgbClr val="0070C0"/>
                </a:solidFill>
              </a:rPr>
              <a:t>No. of eLinks: </a:t>
            </a:r>
            <a:r>
              <a:rPr lang="hu-HU" sz="1600" b="1"/>
              <a:t>~ 224 </a:t>
            </a:r>
            <a:r>
              <a:rPr lang="hu-HU" sz="1600"/>
              <a:t>(all PCB-internal)</a:t>
            </a:r>
          </a:p>
          <a:p>
            <a:pPr marL="266700" lvl="1"/>
            <a:endParaRPr lang="hu-HU" sz="16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Power dissipation on this side:</a:t>
            </a:r>
          </a:p>
          <a:p>
            <a:pPr lvl="1"/>
            <a:r>
              <a:rPr lang="hu-HU" sz="1600"/>
              <a:t>P</a:t>
            </a:r>
            <a:r>
              <a:rPr lang="hu-HU" sz="1600" baseline="-25000"/>
              <a:t>ALCOR</a:t>
            </a:r>
            <a:r>
              <a:rPr lang="hu-HU" sz="1600"/>
              <a:t> = 8x 10 W, max = </a:t>
            </a:r>
            <a:r>
              <a:rPr lang="hu-HU" sz="1600" b="1"/>
              <a:t>80 W /board</a:t>
            </a:r>
            <a:r>
              <a:rPr lang="hu-HU" sz="1600"/>
              <a:t>, max</a:t>
            </a:r>
          </a:p>
          <a:p>
            <a:pPr lvl="1"/>
            <a:r>
              <a:rPr lang="hu-HU" sz="1600"/>
              <a:t>P</a:t>
            </a:r>
            <a:r>
              <a:rPr lang="hu-HU" sz="1600" baseline="-25000"/>
              <a:t>lpGBT</a:t>
            </a:r>
            <a:r>
              <a:rPr lang="hu-HU" sz="1600"/>
              <a:t> = 8x 0.5 W = </a:t>
            </a:r>
            <a:r>
              <a:rPr lang="hu-HU" sz="1600" b="1"/>
              <a:t>4 W /board</a:t>
            </a:r>
            <a:r>
              <a:rPr lang="hu-HU" sz="1600"/>
              <a:t>, max</a:t>
            </a:r>
          </a:p>
          <a:p>
            <a:endParaRPr lang="hu-HU" sz="1600" b="1"/>
          </a:p>
        </p:txBody>
      </p:sp>
      <p:sp>
        <p:nvSpPr>
          <p:cNvPr id="8" name="TextBox 7"/>
          <p:cNvSpPr txBox="1"/>
          <p:nvPr/>
        </p:nvSpPr>
        <p:spPr>
          <a:xfrm>
            <a:off x="3457575" y="6358564"/>
            <a:ext cx="99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/>
              <a:t>TOP side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857" y="964400"/>
            <a:ext cx="7151892" cy="539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5969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89742" y="686902"/>
            <a:ext cx="4402258" cy="557075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000" b="1">
                <a:solidFill>
                  <a:srgbClr val="0070C0"/>
                </a:solidFill>
              </a:rPr>
              <a:t>2x  VTRX+  modules  /board </a:t>
            </a:r>
            <a:br>
              <a:rPr lang="hu-HU" sz="2000" b="1">
                <a:solidFill>
                  <a:srgbClr val="0070C0"/>
                </a:solidFill>
              </a:rPr>
            </a:br>
            <a:r>
              <a:rPr lang="hu-HU" sz="1400"/>
              <a:t>w/ long pigtail cables (up to 4 m)</a:t>
            </a:r>
          </a:p>
          <a:p>
            <a:endParaRPr lang="hu-HU" sz="1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Lot of space </a:t>
            </a:r>
            <a:r>
              <a:rPr lang="hu-HU" sz="1600"/>
              <a:t>for overlappig cables, service electronics (e.g. including some of the DC/DC converters)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10 Gb/s high-speed lines (45x) go to the </a:t>
            </a:r>
            <a:br>
              <a:rPr lang="hu-HU" sz="1600" b="1">
                <a:solidFill>
                  <a:srgbClr val="0070C0"/>
                </a:solidFill>
              </a:rPr>
            </a:br>
            <a:r>
              <a:rPr lang="hu-HU" sz="1600" b="1">
                <a:solidFill>
                  <a:srgbClr val="0070C0"/>
                </a:solidFill>
              </a:rPr>
              <a:t>other side via carefully designed diff. vias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600" b="1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Power dissipation on this side:</a:t>
            </a:r>
          </a:p>
          <a:p>
            <a:pPr marL="271463" lvl="1"/>
            <a:r>
              <a:rPr lang="hu-HU" sz="1600"/>
              <a:t>P</a:t>
            </a:r>
            <a:r>
              <a:rPr lang="hu-HU" sz="1600" baseline="-25000"/>
              <a:t>tot</a:t>
            </a:r>
            <a:r>
              <a:rPr lang="hu-HU" sz="1600"/>
              <a:t> (VTRX+) = 2x 0.24 W</a:t>
            </a:r>
            <a:r>
              <a:rPr lang="en-US" sz="1600"/>
              <a:t> = </a:t>
            </a:r>
            <a:r>
              <a:rPr lang="en-US" sz="1600" b="1"/>
              <a:t>0.5 W</a:t>
            </a:r>
            <a:r>
              <a:rPr lang="hu-HU" sz="1600" b="1"/>
              <a:t>, max</a:t>
            </a:r>
            <a:r>
              <a:rPr lang="hu-HU" sz="1600"/>
              <a:t>: negligible</a:t>
            </a:r>
          </a:p>
          <a:p>
            <a:endParaRPr lang="hu-HU" sz="1600" b="1"/>
          </a:p>
          <a:p>
            <a:pPr algn="ctr"/>
            <a:r>
              <a:rPr lang="hu-HU" sz="1600"/>
              <a:t>*	*	*</a:t>
            </a:r>
            <a:r>
              <a:rPr lang="hu-HU" sz="1600" b="1">
                <a:solidFill>
                  <a:srgbClr val="C00000"/>
                </a:solidFill>
              </a:rPr>
              <a:t>	</a:t>
            </a:r>
          </a:p>
          <a:p>
            <a:pPr>
              <a:spcBef>
                <a:spcPts val="600"/>
              </a:spcBef>
              <a:tabLst>
                <a:tab pos="1619250" algn="l"/>
              </a:tabLst>
            </a:pPr>
            <a:r>
              <a:rPr lang="en-US" sz="1600" b="1">
                <a:solidFill>
                  <a:srgbClr val="0070C0"/>
                </a:solidFill>
              </a:rPr>
              <a:t>Current need &amp; dissipation:</a:t>
            </a:r>
          </a:p>
          <a:p>
            <a:pPr>
              <a:spcBef>
                <a:spcPts val="600"/>
              </a:spcBef>
              <a:tabLst>
                <a:tab pos="1619250" algn="l"/>
              </a:tabLst>
            </a:pPr>
            <a:r>
              <a:rPr lang="en-US" sz="1600" b="1">
                <a:solidFill>
                  <a:srgbClr val="0070C0"/>
                </a:solidFill>
              </a:rPr>
              <a:t> </a:t>
            </a:r>
            <a:r>
              <a:rPr lang="hu-HU" sz="1600"/>
              <a:t>I</a:t>
            </a:r>
            <a:r>
              <a:rPr lang="hu-HU" sz="1600" baseline="-25000"/>
              <a:t>LV</a:t>
            </a:r>
            <a:r>
              <a:rPr lang="hu-HU" sz="1600"/>
              <a:t> (ALCOR</a:t>
            </a:r>
            <a:r>
              <a:rPr lang="en-US" sz="1600"/>
              <a:t>, 8 pcs)</a:t>
            </a:r>
            <a:r>
              <a:rPr lang="hu-HU" sz="1600"/>
              <a:t>	</a:t>
            </a:r>
            <a:r>
              <a:rPr lang="en-US" sz="1600"/>
              <a:t>= </a:t>
            </a:r>
            <a:r>
              <a:rPr lang="en-US" sz="1600" b="1">
                <a:solidFill>
                  <a:srgbClr val="FF0000"/>
                </a:solidFill>
              </a:rPr>
              <a:t>70</a:t>
            </a:r>
            <a:r>
              <a:rPr lang="hu-HU" sz="1600" b="1">
                <a:solidFill>
                  <a:srgbClr val="FF0000"/>
                </a:solidFill>
              </a:rPr>
              <a:t> A, max  	@1.2V</a:t>
            </a:r>
            <a:endParaRPr lang="en-US" sz="1600"/>
          </a:p>
          <a:p>
            <a:pPr>
              <a:spcBef>
                <a:spcPts val="600"/>
              </a:spcBef>
              <a:tabLst>
                <a:tab pos="1619250" algn="l"/>
              </a:tabLst>
            </a:pPr>
            <a:r>
              <a:rPr lang="hu-HU" sz="1600"/>
              <a:t>I</a:t>
            </a:r>
            <a:r>
              <a:rPr lang="hu-HU" sz="1600" baseline="-25000"/>
              <a:t>LV</a:t>
            </a:r>
            <a:r>
              <a:rPr lang="en-US" sz="1600"/>
              <a:t> (lpGBT</a:t>
            </a:r>
            <a:r>
              <a:rPr lang="hu-HU" sz="1600"/>
              <a:t>+</a:t>
            </a:r>
            <a:r>
              <a:rPr lang="en-US" sz="1600"/>
              <a:t>, 8 pcs</a:t>
            </a:r>
            <a:r>
              <a:rPr lang="hu-HU" sz="1600"/>
              <a:t>)</a:t>
            </a:r>
            <a:r>
              <a:rPr lang="hu-HU" sz="1600">
                <a:solidFill>
                  <a:srgbClr val="0070C0"/>
                </a:solidFill>
              </a:rPr>
              <a:t>	= </a:t>
            </a:r>
            <a:r>
              <a:rPr lang="en-US" sz="1600"/>
              <a:t>3.4</a:t>
            </a:r>
            <a:r>
              <a:rPr lang="hu-HU" sz="1600"/>
              <a:t> A 	@ 1.2V</a:t>
            </a:r>
            <a:endParaRPr lang="en-US" sz="1600"/>
          </a:p>
          <a:p>
            <a:endParaRPr lang="hu-HU" sz="1600" b="1">
              <a:solidFill>
                <a:srgbClr val="C00000"/>
              </a:solidFill>
            </a:endParaRPr>
          </a:p>
          <a:p>
            <a:r>
              <a:rPr lang="hu-HU" sz="1600"/>
              <a:t>P (lpGBT+VTRX+)</a:t>
            </a:r>
            <a:r>
              <a:rPr lang="hu-HU" sz="1600" baseline="-25000"/>
              <a:t>tot, max</a:t>
            </a:r>
            <a:r>
              <a:rPr lang="hu-HU" sz="1600"/>
              <a:t> = </a:t>
            </a:r>
            <a:r>
              <a:rPr lang="en-US" sz="1600"/>
              <a:t>84 W</a:t>
            </a:r>
            <a:r>
              <a:rPr lang="hu-HU" sz="1600"/>
              <a:t>+</a:t>
            </a:r>
            <a:r>
              <a:rPr lang="en-US" sz="1600"/>
              <a:t>4</a:t>
            </a:r>
            <a:r>
              <a:rPr lang="hu-HU" sz="1600"/>
              <a:t> W = </a:t>
            </a:r>
            <a:r>
              <a:rPr lang="en-US" sz="1600" b="1">
                <a:solidFill>
                  <a:srgbClr val="FF0000"/>
                </a:solidFill>
              </a:rPr>
              <a:t>88 W</a:t>
            </a:r>
            <a:r>
              <a:rPr lang="hu-HU" sz="1600" b="1">
                <a:solidFill>
                  <a:srgbClr val="FF0000"/>
                </a:solidFill>
              </a:rPr>
              <a:t> /board</a:t>
            </a:r>
          </a:p>
          <a:p>
            <a:endParaRPr lang="hu-HU" sz="1600" b="1">
              <a:solidFill>
                <a:srgbClr val="0070C0"/>
              </a:solidFill>
            </a:endParaRPr>
          </a:p>
          <a:p>
            <a:r>
              <a:rPr lang="hu-HU" sz="1600" b="1">
                <a:solidFill>
                  <a:srgbClr val="0070C0"/>
                </a:solidFill>
              </a:rPr>
              <a:t>T amb:  -40 °C</a:t>
            </a:r>
          </a:p>
        </p:txBody>
      </p:sp>
      <p:sp>
        <p:nvSpPr>
          <p:cNvPr id="11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858022" y="-12345"/>
            <a:ext cx="8430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hu-HU" sz="2400">
                <a:solidFill>
                  <a:srgbClr val="C00000"/>
                </a:solidFill>
              </a:rPr>
              <a:t>1024-ch ALCORs and lpGBTs on the same board</a:t>
            </a:r>
            <a:r>
              <a:rPr lang="en-US" sz="2400"/>
              <a:t> 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7575" y="6358564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/>
              <a:t>BOTTOM side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92" y="957135"/>
            <a:ext cx="7137602" cy="540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0439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15" y="604442"/>
            <a:ext cx="11774543" cy="5649113"/>
          </a:xfrm>
          <a:prstGeom prst="rect">
            <a:avLst/>
          </a:prstGeom>
        </p:spPr>
      </p:pic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388394" y="0"/>
            <a:ext cx="9227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en-US" sz="2400">
                <a:solidFill>
                  <a:srgbClr val="C00000"/>
                </a:solidFill>
              </a:rPr>
              <a:t>Most critical: the analog board-to-board connections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36526" y="5007429"/>
            <a:ext cx="1367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critical parts</a:t>
            </a:r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541623" y="3505200"/>
            <a:ext cx="2669177" cy="1502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541623" y="2939818"/>
            <a:ext cx="2039097" cy="20657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77001" y="5534025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70C0"/>
                </a:solidFill>
              </a:rPr>
              <a:t>Not enough connector pins (SiPM – ALCOR boards)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70C0"/>
                </a:solidFill>
              </a:rPr>
              <a:t>Not enough board area (ALCOR Board)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70C0"/>
                </a:solidFill>
              </a:rPr>
              <a:t>Signal integrity issues (cross-talk, noise)</a:t>
            </a:r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732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989818" y="0"/>
            <a:ext cx="6025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en-US" sz="2400">
                <a:solidFill>
                  <a:srgbClr val="C00000"/>
                </a:solidFill>
              </a:rPr>
              <a:t>Eliminating the connectors…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15" y="1569879"/>
            <a:ext cx="11517332" cy="460121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7391400" y="3781425"/>
            <a:ext cx="800100" cy="1819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86625" y="5676900"/>
            <a:ext cx="2943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320 Mb/s digital lines only</a:t>
            </a:r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8895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641404" y="-12345"/>
            <a:ext cx="8863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ALICE-3 </a:t>
            </a:r>
            <a:r>
              <a:rPr lang="en-US" sz="2400"/>
              <a:t>RICH FEE: </a:t>
            </a:r>
            <a:r>
              <a:rPr lang="hu-HU" sz="2400">
                <a:solidFill>
                  <a:srgbClr val="C00000"/>
                </a:solidFill>
              </a:rPr>
              <a:t>1024-ch ALCORs on the </a:t>
            </a:r>
            <a:r>
              <a:rPr lang="en-US" sz="2400">
                <a:solidFill>
                  <a:srgbClr val="C00000"/>
                </a:solidFill>
              </a:rPr>
              <a:t>bottom </a:t>
            </a:r>
            <a:r>
              <a:rPr lang="hu-HU" sz="2400">
                <a:solidFill>
                  <a:srgbClr val="C00000"/>
                </a:solidFill>
              </a:rPr>
              <a:t>of the SIPM board...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32279" y="779344"/>
            <a:ext cx="4339747" cy="538609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2000" b="1">
                <a:solidFill>
                  <a:srgbClr val="0070C0"/>
                </a:solidFill>
              </a:rPr>
              <a:t>8x   lpGBT ASICs + 2x VTRX+  /board</a:t>
            </a:r>
            <a:br>
              <a:rPr lang="hu-HU" sz="2000" b="1">
                <a:solidFill>
                  <a:srgbClr val="0070C0"/>
                </a:solidFill>
              </a:rPr>
            </a:br>
            <a:endParaRPr lang="hu-HU" sz="14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Components placement is not a problem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Only digital lines (e-Links) go through</a:t>
            </a:r>
            <a:r>
              <a:rPr lang="en-US" sz="1600" b="1">
                <a:solidFill>
                  <a:srgbClr val="0070C0"/>
                </a:solidFill>
              </a:rPr>
              <a:t> the</a:t>
            </a:r>
            <a:r>
              <a:rPr lang="hu-HU" sz="1600" b="1">
                <a:solidFill>
                  <a:srgbClr val="0070C0"/>
                </a:solidFill>
              </a:rPr>
              <a:t> connectors.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No. of e-Links coming from the „SiPM+ALCOR” board:</a:t>
            </a:r>
            <a:r>
              <a:rPr lang="hu-HU" sz="1600" b="1"/>
              <a:t> </a:t>
            </a:r>
            <a:r>
              <a:rPr lang="hu-HU" sz="1600"/>
              <a:t>8x 28 = </a:t>
            </a:r>
            <a:r>
              <a:rPr lang="hu-HU" sz="1600" b="1"/>
              <a:t>224, max.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No. of connector pins needed </a:t>
            </a:r>
            <a:r>
              <a:rPr lang="hu-HU" sz="1600"/>
              <a:t>between </a:t>
            </a:r>
            <a:br>
              <a:rPr lang="hu-HU" sz="1600"/>
            </a:br>
            <a:r>
              <a:rPr lang="hu-HU" sz="1600"/>
              <a:t>the „SiPM &amp; ALCOR” and the „lpGBT &amp; VTRX+” boards:</a:t>
            </a:r>
          </a:p>
          <a:p>
            <a:pPr marL="534988" lvl="1" indent="-190500">
              <a:spcBef>
                <a:spcPts val="600"/>
              </a:spcBef>
            </a:pPr>
            <a:r>
              <a:rPr lang="hu-HU" sz="1600"/>
              <a:t>	- e-Link signals + GND: 3x 224 = </a:t>
            </a:r>
            <a:r>
              <a:rPr lang="hu-HU" sz="1600" b="1"/>
              <a:t>672</a:t>
            </a:r>
          </a:p>
          <a:p>
            <a:pPr marL="534988" lvl="1" indent="-190500">
              <a:spcBef>
                <a:spcPts val="600"/>
              </a:spcBef>
            </a:pPr>
            <a:r>
              <a:rPr lang="hu-HU" sz="1600"/>
              <a:t>	- LV for the </a:t>
            </a:r>
            <a:r>
              <a:rPr lang="en-US" sz="1600"/>
              <a:t>SiPM+</a:t>
            </a:r>
            <a:r>
              <a:rPr lang="hu-HU" sz="1600"/>
              <a:t>ALCOR</a:t>
            </a:r>
            <a:r>
              <a:rPr lang="en-US" sz="1600"/>
              <a:t> board</a:t>
            </a:r>
            <a:r>
              <a:rPr lang="hu-HU" sz="1600"/>
              <a:t>: </a:t>
            </a:r>
            <a:r>
              <a:rPr lang="hu-HU" sz="1600" b="1"/>
              <a:t>hundreds...</a:t>
            </a:r>
          </a:p>
          <a:p>
            <a:pPr marL="2857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No. of connector pins available: </a:t>
            </a:r>
            <a:r>
              <a:rPr lang="hu-HU" sz="1600" b="1"/>
              <a:t>up to a few thousands... (see before)</a:t>
            </a:r>
          </a:p>
          <a:p>
            <a:pPr marL="273050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600" b="1">
                <a:solidFill>
                  <a:srgbClr val="0070C0"/>
                </a:solidFill>
              </a:rPr>
              <a:t>Power dissipation of the „lpGBT &amp; VTRX+” board :</a:t>
            </a:r>
          </a:p>
          <a:p>
            <a:pPr lvl="1"/>
            <a:r>
              <a:rPr lang="hu-HU" sz="1600"/>
              <a:t>P</a:t>
            </a:r>
            <a:r>
              <a:rPr lang="hu-HU" sz="1600" baseline="-25000"/>
              <a:t>lpGBT</a:t>
            </a:r>
            <a:r>
              <a:rPr lang="hu-HU" sz="1600"/>
              <a:t> + P</a:t>
            </a:r>
            <a:r>
              <a:rPr lang="hu-HU" sz="1600" baseline="-25000"/>
              <a:t>VTRX+</a:t>
            </a:r>
            <a:r>
              <a:rPr lang="hu-HU" sz="1600"/>
              <a:t> = &lt; </a:t>
            </a:r>
            <a:r>
              <a:rPr lang="hu-HU" sz="1600" b="1"/>
              <a:t>5W /board</a:t>
            </a:r>
            <a:endParaRPr lang="hu-HU" sz="1600"/>
          </a:p>
          <a:p>
            <a:endParaRPr lang="hu-HU" sz="1600" b="1"/>
          </a:p>
          <a:p>
            <a:endParaRPr lang="hu-HU" sz="1400"/>
          </a:p>
        </p:txBody>
      </p:sp>
      <p:sp>
        <p:nvSpPr>
          <p:cNvPr id="8" name="TextBox 7"/>
          <p:cNvSpPr txBox="1"/>
          <p:nvPr/>
        </p:nvSpPr>
        <p:spPr>
          <a:xfrm>
            <a:off x="3457575" y="6358564"/>
            <a:ext cx="99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/>
              <a:t>TOP side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327" y="1018673"/>
            <a:ext cx="7072948" cy="53398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625" y="668954"/>
            <a:ext cx="6229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The 1024-ch ALCORs moved to the bottom of the SiPM board….</a:t>
            </a:r>
            <a:endParaRPr lang="en-GB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8147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599025" y="152361"/>
            <a:ext cx="958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en-US" sz="2400">
                <a:solidFill>
                  <a:srgbClr val="C00000"/>
                </a:solidFill>
              </a:rPr>
              <a:t>LV Supply and Power Dissipation</a:t>
            </a:r>
            <a:r>
              <a:rPr lang="hu-HU" sz="2400">
                <a:solidFill>
                  <a:srgbClr val="C00000"/>
                </a:solidFill>
              </a:rPr>
              <a:t> with the 1024-ch ALCOR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773230" y="888139"/>
            <a:ext cx="4568244" cy="4539704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b="1">
                <a:solidFill>
                  <a:srgbClr val="7030A0"/>
                </a:solidFill>
              </a:rPr>
              <a:t>Power dissipation /cooling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D</a:t>
            </a:r>
            <a:r>
              <a:rPr lang="en-US" sz="1200" b="1">
                <a:solidFill>
                  <a:srgbClr val="0070C0"/>
                </a:solidFill>
              </a:rPr>
              <a:t>issipation of the FEE components</a:t>
            </a:r>
            <a:r>
              <a:rPr lang="hu-HU" sz="1200" b="1">
                <a:solidFill>
                  <a:srgbClr val="0070C0"/>
                </a:solidFill>
              </a:rPr>
              <a:t> in a S</a:t>
            </a:r>
            <a:r>
              <a:rPr lang="en-US" sz="1200" b="1">
                <a:solidFill>
                  <a:srgbClr val="0070C0"/>
                </a:solidFill>
              </a:rPr>
              <a:t>upermodule…</a:t>
            </a:r>
            <a:endParaRPr lang="hu-HU" sz="1200" b="1">
              <a:solidFill>
                <a:srgbClr val="0070C0"/>
              </a:solidFill>
            </a:endParaRPr>
          </a:p>
          <a:p>
            <a:endParaRPr lang="en-US" sz="1200" b="1"/>
          </a:p>
          <a:p>
            <a:pPr>
              <a:spcBef>
                <a:spcPts val="600"/>
              </a:spcBef>
            </a:pPr>
            <a:r>
              <a:rPr lang="en-US" sz="1200"/>
              <a:t>P (</a:t>
            </a:r>
            <a:r>
              <a:rPr lang="hu-HU" sz="1200"/>
              <a:t>1024-ch </a:t>
            </a:r>
            <a:r>
              <a:rPr lang="en-US" sz="1200"/>
              <a:t>ALCOR, </a:t>
            </a:r>
            <a:r>
              <a:rPr lang="hu-HU" sz="1200"/>
              <a:t>8</a:t>
            </a:r>
            <a:r>
              <a:rPr lang="en-US" sz="1200"/>
              <a:t> pcs)	</a:t>
            </a:r>
            <a:r>
              <a:rPr lang="hu-HU" sz="1200"/>
              <a:t>= 84 W, max (remians high!)</a:t>
            </a:r>
            <a:endParaRPr lang="en-US" sz="1200"/>
          </a:p>
          <a:p>
            <a:pPr>
              <a:spcBef>
                <a:spcPts val="600"/>
              </a:spcBef>
            </a:pPr>
            <a:r>
              <a:rPr lang="hu-HU" sz="1200"/>
              <a:t>P (lpGBT</a:t>
            </a:r>
            <a:r>
              <a:rPr lang="en-US" sz="1200"/>
              <a:t>, </a:t>
            </a:r>
            <a:r>
              <a:rPr lang="hu-HU" sz="1200"/>
              <a:t>8</a:t>
            </a:r>
            <a:r>
              <a:rPr lang="en-US" sz="1200"/>
              <a:t> pcs) 	= </a:t>
            </a:r>
            <a:r>
              <a:rPr lang="hu-HU" sz="1200"/>
              <a:t>4</a:t>
            </a:r>
            <a:r>
              <a:rPr lang="en-US" sz="1200"/>
              <a:t> W</a:t>
            </a:r>
            <a:r>
              <a:rPr lang="hu-HU" sz="1200"/>
              <a:t>, max</a:t>
            </a:r>
            <a:r>
              <a:rPr lang="en-US" sz="1200"/>
              <a:t> (see previous slides)</a:t>
            </a:r>
          </a:p>
          <a:p>
            <a:pPr>
              <a:spcBef>
                <a:spcPts val="600"/>
              </a:spcBef>
            </a:pPr>
            <a:r>
              <a:rPr lang="en-US" sz="1200"/>
              <a:t>P (</a:t>
            </a:r>
            <a:r>
              <a:rPr lang="hu-HU" sz="1200"/>
              <a:t>VTRX+</a:t>
            </a:r>
            <a:r>
              <a:rPr lang="en-US" sz="1200"/>
              <a:t>, </a:t>
            </a:r>
            <a:r>
              <a:rPr lang="hu-HU" sz="1200"/>
              <a:t>2</a:t>
            </a:r>
            <a:r>
              <a:rPr lang="en-US" sz="1200"/>
              <a:t> pcs</a:t>
            </a:r>
            <a:r>
              <a:rPr lang="hu-HU" sz="1200"/>
              <a:t>)</a:t>
            </a:r>
            <a:r>
              <a:rPr lang="en-US" sz="1200"/>
              <a:t>	</a:t>
            </a:r>
            <a:r>
              <a:rPr lang="hu-HU" sz="1200"/>
              <a:t>= 0.5 W, max</a:t>
            </a:r>
            <a:r>
              <a:rPr lang="en-US" sz="1200"/>
              <a:t> (see previous slides)</a:t>
            </a:r>
            <a:endParaRPr lang="en-US" sz="1200">
              <a:solidFill>
                <a:srgbClr val="0070C0"/>
              </a:solidFill>
            </a:endParaRPr>
          </a:p>
          <a:p>
            <a:endParaRPr lang="en-US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FF0000"/>
                </a:solidFill>
              </a:rPr>
              <a:t>85..90 W /Supermodule</a:t>
            </a:r>
          </a:p>
          <a:p>
            <a:endParaRPr lang="hu-HU" sz="1200" b="1">
              <a:solidFill>
                <a:srgbClr val="FF0000"/>
              </a:solidFill>
            </a:endParaRPr>
          </a:p>
          <a:p>
            <a:r>
              <a:rPr lang="hu-HU" sz="1200" b="1">
                <a:solidFill>
                  <a:srgbClr val="FF0000"/>
                </a:solidFill>
              </a:rPr>
              <a:t>	</a:t>
            </a:r>
            <a:r>
              <a:rPr lang="hu-HU" sz="1200" b="1"/>
              <a:t>*	*	*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In this scheme the </a:t>
            </a:r>
            <a:r>
              <a:rPr lang="hu-HU" sz="1200" b="1" i="1">
                <a:solidFill>
                  <a:srgbClr val="0070C0"/>
                </a:solidFill>
              </a:rPr>
              <a:t>t</a:t>
            </a:r>
            <a:r>
              <a:rPr lang="en-US" sz="1200" b="1" i="1">
                <a:solidFill>
                  <a:srgbClr val="0070C0"/>
                </a:solidFill>
              </a:rPr>
              <a:t>otal </a:t>
            </a:r>
            <a:r>
              <a:rPr lang="hu-HU" sz="1200" b="1" i="1">
                <a:solidFill>
                  <a:srgbClr val="0070C0"/>
                </a:solidFill>
              </a:rPr>
              <a:t>dissipation</a:t>
            </a:r>
            <a:r>
              <a:rPr lang="hu-HU" sz="1200" b="1">
                <a:solidFill>
                  <a:srgbClr val="0070C0"/>
                </a:solidFill>
              </a:rPr>
              <a:t> of the FEE compnents in the cryogenic vessel (I.e. all 864 Supermodules, 24 rings x 36 segments)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/>
              <a:t>105 W x 864</a:t>
            </a:r>
            <a:r>
              <a:rPr lang="hu-HU" sz="1200">
                <a:solidFill>
                  <a:srgbClr val="0070C0"/>
                </a:solidFill>
              </a:rPr>
              <a:t> </a:t>
            </a:r>
            <a:r>
              <a:rPr lang="hu-HU" sz="1200"/>
              <a:t>=</a:t>
            </a:r>
            <a:r>
              <a:rPr lang="hu-HU" sz="1200">
                <a:solidFill>
                  <a:srgbClr val="0070C0"/>
                </a:solidFill>
              </a:rPr>
              <a:t> </a:t>
            </a:r>
            <a:r>
              <a:rPr lang="hu-HU" sz="1200" b="1">
                <a:solidFill>
                  <a:srgbClr val="FF0000"/>
                </a:solidFill>
              </a:rPr>
              <a:t> 78 kW</a:t>
            </a:r>
            <a:r>
              <a:rPr lang="hu-HU" sz="1200">
                <a:solidFill>
                  <a:srgbClr val="FF0000"/>
                </a:solidFill>
              </a:rPr>
              <a:t>, max.</a:t>
            </a:r>
          </a:p>
          <a:p>
            <a:endParaRPr lang="hu-HU" sz="1200">
              <a:solidFill>
                <a:srgbClr val="FF0000"/>
              </a:solidFill>
            </a:endParaRPr>
          </a:p>
          <a:p>
            <a:r>
              <a:rPr lang="hu-HU" sz="1200"/>
              <a:t>Cooling down the cryogenic vessel to -40 °C while heating it with </a:t>
            </a:r>
            <a:br>
              <a:rPr lang="hu-HU" sz="1200"/>
            </a:br>
            <a:r>
              <a:rPr lang="hu-HU" sz="1200"/>
              <a:t>78 kW is still a challange, if feasible. </a:t>
            </a:r>
            <a:r>
              <a:rPr lang="hu-HU" sz="1200" b="1">
                <a:solidFill>
                  <a:srgbClr val="FF0000"/>
                </a:solidFill>
              </a:rPr>
              <a:t>(Issue No. 3)</a:t>
            </a:r>
          </a:p>
          <a:p>
            <a:endParaRPr lang="hu-HU" sz="1200">
              <a:solidFill>
                <a:srgbClr val="FF0000"/>
              </a:solidFill>
            </a:endParaRPr>
          </a:p>
          <a:p>
            <a:r>
              <a:rPr lang="hu-HU" sz="1400" b="1">
                <a:solidFill>
                  <a:srgbClr val="FF0000"/>
                </a:solidFill>
              </a:rPr>
              <a:t>To be further evaluated... but the high dissipation dominated by the ALCORs can still be challenging.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8627" y="885034"/>
            <a:ext cx="4665423" cy="4916731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b="1">
                <a:solidFill>
                  <a:srgbClr val="7030A0"/>
                </a:solidFill>
              </a:rPr>
              <a:t>LV Current Supply</a:t>
            </a:r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Current consumption of the </a:t>
            </a:r>
            <a:r>
              <a:rPr lang="en-US" sz="1200" b="1">
                <a:solidFill>
                  <a:srgbClr val="0070C0"/>
                </a:solidFill>
              </a:rPr>
              <a:t>FEE components</a:t>
            </a:r>
            <a:r>
              <a:rPr lang="hu-HU" sz="1200" b="1">
                <a:solidFill>
                  <a:srgbClr val="0070C0"/>
                </a:solidFill>
              </a:rPr>
              <a:t> in each S</a:t>
            </a:r>
            <a:r>
              <a:rPr lang="en-US" sz="1200" b="1">
                <a:solidFill>
                  <a:srgbClr val="0070C0"/>
                </a:solidFill>
              </a:rPr>
              <a:t>upermodule…</a:t>
            </a:r>
            <a:endParaRPr lang="hu-HU" sz="1200" b="1">
              <a:solidFill>
                <a:srgbClr val="0070C0"/>
              </a:solidFill>
            </a:endParaRPr>
          </a:p>
          <a:p>
            <a:endParaRPr lang="en-US" sz="1200" b="1"/>
          </a:p>
          <a:p>
            <a:pPr>
              <a:spcBef>
                <a:spcPts val="600"/>
              </a:spcBef>
            </a:pPr>
            <a:r>
              <a:rPr lang="hu-HU" sz="1200"/>
              <a:t>I</a:t>
            </a:r>
            <a:r>
              <a:rPr lang="hu-HU" sz="1200" baseline="-25000"/>
              <a:t>LV</a:t>
            </a:r>
            <a:r>
              <a:rPr lang="en-US" sz="1200"/>
              <a:t> (ALCOR_v3, </a:t>
            </a:r>
            <a:r>
              <a:rPr lang="hu-HU" sz="1200"/>
              <a:t>8</a:t>
            </a:r>
            <a:r>
              <a:rPr lang="en-US" sz="1200"/>
              <a:t> pcs)	</a:t>
            </a:r>
            <a:r>
              <a:rPr lang="hu-HU" sz="1200"/>
              <a:t>10..12 mW /ch (1024-ch ALCOR)</a:t>
            </a:r>
          </a:p>
          <a:p>
            <a:pPr>
              <a:spcBef>
                <a:spcPts val="300"/>
              </a:spcBef>
            </a:pPr>
            <a:r>
              <a:rPr lang="hu-HU" sz="1200"/>
              <a:t>		= </a:t>
            </a:r>
            <a:r>
              <a:rPr lang="hu-HU" sz="1200">
                <a:solidFill>
                  <a:srgbClr val="FF0000"/>
                </a:solidFill>
              </a:rPr>
              <a:t>70 A, max	@1.2V (remains high!)</a:t>
            </a:r>
            <a:endParaRPr lang="en-US" sz="120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hu-HU" sz="1200"/>
              <a:t>I</a:t>
            </a:r>
            <a:r>
              <a:rPr lang="hu-HU" sz="1200" baseline="-25000"/>
              <a:t>LV</a:t>
            </a:r>
            <a:r>
              <a:rPr lang="hu-HU" sz="1200"/>
              <a:t> (lpGBT</a:t>
            </a:r>
            <a:r>
              <a:rPr lang="en-US" sz="1200"/>
              <a:t>, </a:t>
            </a:r>
            <a:r>
              <a:rPr lang="hu-HU" sz="1200"/>
              <a:t>8</a:t>
            </a:r>
            <a:r>
              <a:rPr lang="en-US" sz="1200"/>
              <a:t> pcs) 	= </a:t>
            </a:r>
            <a:r>
              <a:rPr lang="hu-HU" sz="1200"/>
              <a:t>3.4 A, max  	@1.2V</a:t>
            </a:r>
          </a:p>
          <a:p>
            <a:pPr>
              <a:spcBef>
                <a:spcPts val="600"/>
              </a:spcBef>
            </a:pPr>
            <a:r>
              <a:rPr lang="hu-HU" sz="1200"/>
              <a:t>I</a:t>
            </a:r>
            <a:r>
              <a:rPr lang="hu-HU" sz="1200" baseline="-25000"/>
              <a:t>LV</a:t>
            </a:r>
            <a:r>
              <a:rPr lang="en-US" sz="1200"/>
              <a:t> (</a:t>
            </a:r>
            <a:r>
              <a:rPr lang="hu-HU" sz="1200"/>
              <a:t>VTRX+</a:t>
            </a:r>
            <a:r>
              <a:rPr lang="en-US" sz="1200"/>
              <a:t>, </a:t>
            </a:r>
            <a:r>
              <a:rPr lang="hu-HU" sz="1200"/>
              <a:t>2</a:t>
            </a:r>
            <a:r>
              <a:rPr lang="en-US" sz="1200"/>
              <a:t> pcs</a:t>
            </a:r>
            <a:r>
              <a:rPr lang="hu-HU" sz="1200"/>
              <a:t>)</a:t>
            </a:r>
            <a:r>
              <a:rPr lang="en-US" sz="1200"/>
              <a:t>	</a:t>
            </a:r>
            <a:r>
              <a:rPr lang="hu-HU" sz="1200"/>
              <a:t>= 0.18 A</a:t>
            </a:r>
            <a:r>
              <a:rPr lang="en-US" sz="1200"/>
              <a:t> </a:t>
            </a:r>
            <a:r>
              <a:rPr lang="hu-HU" sz="1200"/>
              <a:t>	@ 2.5V</a:t>
            </a:r>
          </a:p>
          <a:p>
            <a:r>
              <a:rPr lang="hu-HU" sz="1200">
                <a:solidFill>
                  <a:srgbClr val="0070C0"/>
                </a:solidFill>
              </a:rPr>
              <a:t>		= </a:t>
            </a:r>
            <a:r>
              <a:rPr lang="hu-HU" sz="1200"/>
              <a:t>0.06 A 	@ 1.2V</a:t>
            </a:r>
            <a:endParaRPr lang="en-US" sz="1200"/>
          </a:p>
          <a:p>
            <a:endParaRPr lang="hu-HU" sz="1200" b="1">
              <a:solidFill>
                <a:srgbClr val="0070C0"/>
              </a:solidFill>
            </a:endParaRPr>
          </a:p>
          <a:p>
            <a:r>
              <a:rPr lang="hu-HU" sz="1200" b="1">
                <a:solidFill>
                  <a:srgbClr val="0070C0"/>
                </a:solidFill>
              </a:rPr>
              <a:t>The total 1.2V current consumption of each Supermodule</a:t>
            </a:r>
          </a:p>
          <a:p>
            <a:r>
              <a:rPr lang="hu-HU" sz="1200" b="1">
                <a:solidFill>
                  <a:srgbClr val="0070C0"/>
                </a:solidFill>
              </a:rPr>
              <a:t>sums up to </a:t>
            </a:r>
            <a:r>
              <a:rPr lang="hu-HU" sz="1200" b="1">
                <a:solidFill>
                  <a:srgbClr val="FF0000"/>
                </a:solidFill>
              </a:rPr>
              <a:t>~ 75 A</a:t>
            </a:r>
            <a:r>
              <a:rPr lang="hu-HU" sz="1200" b="1">
                <a:solidFill>
                  <a:srgbClr val="0070C0"/>
                </a:solidFill>
              </a:rPr>
              <a:t>  </a:t>
            </a:r>
            <a:endParaRPr lang="hu-HU" sz="1200" b="1">
              <a:solidFill>
                <a:srgbClr val="FF0000"/>
              </a:solidFill>
            </a:endParaRPr>
          </a:p>
          <a:p>
            <a:pPr marL="180975" lvl="1">
              <a:spcBef>
                <a:spcPts val="300"/>
              </a:spcBef>
            </a:pPr>
            <a:r>
              <a:rPr lang="hu-HU" sz="1200"/>
              <a:t>- Supplying 75 A /Supermodule is still very demanding, if feasible</a:t>
            </a:r>
          </a:p>
          <a:p>
            <a:pPr marL="180975" lvl="1">
              <a:spcBef>
                <a:spcPts val="300"/>
              </a:spcBef>
            </a:pPr>
            <a:r>
              <a:rPr lang="hu-HU" sz="1200"/>
              <a:t>- We would need a </a:t>
            </a:r>
            <a:r>
              <a:rPr lang="hu-HU" sz="1200" b="1" i="1">
                <a:solidFill>
                  <a:srgbClr val="FF0000"/>
                </a:solidFill>
              </a:rPr>
              <a:t>high number of</a:t>
            </a:r>
            <a:r>
              <a:rPr lang="hu-HU" sz="1200" b="1">
                <a:solidFill>
                  <a:srgbClr val="FF0000"/>
                </a:solidFill>
              </a:rPr>
              <a:t> DC/DC converters (e.g 6, min) </a:t>
            </a:r>
            <a:br>
              <a:rPr lang="hu-HU" sz="1200" b="1">
                <a:solidFill>
                  <a:srgbClr val="FF0000"/>
                </a:solidFill>
              </a:rPr>
            </a:br>
            <a:r>
              <a:rPr lang="hu-HU" sz="1200" b="1">
                <a:solidFill>
                  <a:srgbClr val="FF0000"/>
                </a:solidFill>
              </a:rPr>
              <a:t>  </a:t>
            </a:r>
            <a:r>
              <a:rPr lang="hu-HU" sz="1200"/>
              <a:t>in each Supermodule... </a:t>
            </a:r>
            <a:r>
              <a:rPr lang="hu-HU" sz="1200" b="1">
                <a:solidFill>
                  <a:srgbClr val="FF0000"/>
                </a:solidFill>
              </a:rPr>
              <a:t>(Issue No. 2a)</a:t>
            </a:r>
          </a:p>
          <a:p>
            <a:pPr marL="268288" lvl="1" indent="-87313">
              <a:spcBef>
                <a:spcPts val="300"/>
              </a:spcBef>
            </a:pPr>
            <a:r>
              <a:rPr lang="hu-HU" sz="1200"/>
              <a:t>- high density board-to-board connectors (e.g. this SlimStack connectors) can deliver 0.3..0.5A /pin </a:t>
            </a:r>
            <a:r>
              <a:rPr lang="hu-HU" sz="1200">
                <a:sym typeface="Wingdings" panose="05000000000000000000" pitchFamily="2" charset="2"/>
              </a:rPr>
              <a:t> an additional hundreds of pins are needed for LV delivery </a:t>
            </a:r>
            <a:r>
              <a:rPr lang="hu-HU" sz="1200" b="1">
                <a:solidFill>
                  <a:srgbClr val="FF0000"/>
                </a:solidFill>
                <a:sym typeface="Wingdings" panose="05000000000000000000" pitchFamily="2" charset="2"/>
              </a:rPr>
              <a:t>(Issue No. 2b)</a:t>
            </a:r>
          </a:p>
          <a:p>
            <a:pPr marL="268288" lvl="1" indent="-87313">
              <a:spcBef>
                <a:spcPts val="300"/>
              </a:spcBef>
            </a:pPr>
            <a:r>
              <a:rPr lang="hu-HU" sz="1200">
                <a:sym typeface="Wingdings" panose="05000000000000000000" pitchFamily="2" charset="2"/>
              </a:rPr>
              <a:t>- the even distribution of the current on hundreds of connector pins on multiple connectors can not be guaranteed...</a:t>
            </a:r>
            <a:endParaRPr lang="hu-HU" sz="1200"/>
          </a:p>
          <a:p>
            <a:endParaRPr lang="hu-HU" sz="1200" b="1">
              <a:solidFill>
                <a:srgbClr val="FF0000"/>
              </a:solidFill>
            </a:endParaRPr>
          </a:p>
          <a:p>
            <a:r>
              <a:rPr lang="hu-HU" sz="1400" b="1">
                <a:solidFill>
                  <a:srgbClr val="FF0000"/>
                </a:solidFill>
              </a:rPr>
              <a:t>The high LV current need dominated by the ALCORs are still challenging.</a:t>
            </a:r>
            <a:endParaRPr lang="hu-HU" sz="1400" b="1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5401" y="6019431"/>
            <a:ext cx="10739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>
                <a:solidFill>
                  <a:srgbClr val="0070C0"/>
                </a:solidFill>
              </a:rPr>
              <a:t>But </a:t>
            </a:r>
            <a:r>
              <a:rPr lang="hu-HU" b="1">
                <a:solidFill>
                  <a:srgbClr val="FF0000"/>
                </a:solidFill>
              </a:rPr>
              <a:t>Issue No. 1  </a:t>
            </a:r>
            <a:r>
              <a:rPr lang="hu-HU" b="1">
                <a:solidFill>
                  <a:srgbClr val="0070C0"/>
                </a:solidFill>
              </a:rPr>
              <a:t>(with the connectors)</a:t>
            </a:r>
            <a:r>
              <a:rPr lang="hu-HU" b="1">
                <a:solidFill>
                  <a:srgbClr val="FF0000"/>
                </a:solidFill>
              </a:rPr>
              <a:t> </a:t>
            </a:r>
            <a:r>
              <a:rPr lang="hu-HU" b="1">
                <a:solidFill>
                  <a:srgbClr val="0070C0"/>
                </a:solidFill>
              </a:rPr>
              <a:t>is solved at least, by omitting the connectors between the SiPMs and the ALCORs. (this eliminates &gt;&gt; 7000 signal pins there  </a:t>
            </a:r>
            <a:endParaRPr lang="en-GB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7051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500127" y="225237"/>
            <a:ext cx="9086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hu-HU" sz="2400">
                <a:solidFill>
                  <a:srgbClr val="C00000"/>
                </a:solidFill>
              </a:rPr>
              <a:t>ASICs need and cost estimations with 1024-ch ALCOR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44560" y="1138138"/>
            <a:ext cx="8901245" cy="3808735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sz="1600" b="1">
                <a:solidFill>
                  <a:srgbClr val="7030A0"/>
                </a:solidFill>
              </a:rPr>
              <a:t>FEE Components Cost (estimations)</a:t>
            </a:r>
          </a:p>
          <a:p>
            <a:endParaRPr lang="hu-HU" sz="1600" b="1">
              <a:solidFill>
                <a:srgbClr val="7030A0"/>
              </a:solidFill>
            </a:endParaRPr>
          </a:p>
          <a:p>
            <a:pPr>
              <a:spcBef>
                <a:spcPts val="300"/>
              </a:spcBef>
            </a:pPr>
            <a:r>
              <a:rPr lang="hu-HU" sz="1600" b="1">
                <a:solidFill>
                  <a:srgbClr val="0070C0"/>
                </a:solidFill>
              </a:rPr>
              <a:t>ASIC c</a:t>
            </a:r>
            <a:r>
              <a:rPr lang="en-US" sz="1600" b="1">
                <a:solidFill>
                  <a:srgbClr val="0070C0"/>
                </a:solidFill>
              </a:rPr>
              <a:t>omponents need</a:t>
            </a:r>
            <a:r>
              <a:rPr lang="en-US" sz="1600">
                <a:solidFill>
                  <a:srgbClr val="0070C0"/>
                </a:solidFill>
              </a:rPr>
              <a:t>: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en-US" sz="1600"/>
              <a:t>ALCOR_v3:	864 x </a:t>
            </a:r>
            <a:r>
              <a:rPr lang="hu-HU" sz="1600"/>
              <a:t>8</a:t>
            </a:r>
            <a:r>
              <a:rPr lang="en-US" sz="1600"/>
              <a:t> 	= </a:t>
            </a:r>
            <a:r>
              <a:rPr lang="hu-HU" sz="1600"/>
              <a:t>6 912 pcs	? CHF/ea	= ?</a:t>
            </a:r>
            <a:r>
              <a:rPr lang="en-US" sz="1600"/>
              <a:t> </a:t>
            </a:r>
            <a:r>
              <a:rPr lang="hu-HU" sz="1600"/>
              <a:t> </a:t>
            </a:r>
            <a:endParaRPr lang="en-US" sz="1600"/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en-US" sz="1600"/>
              <a:t>lpGBT ASIC: 	864 x </a:t>
            </a:r>
            <a:r>
              <a:rPr lang="hu-HU" sz="1600"/>
              <a:t>8</a:t>
            </a:r>
            <a:r>
              <a:rPr lang="en-US" sz="1600"/>
              <a:t>	= </a:t>
            </a:r>
            <a:r>
              <a:rPr lang="hu-HU" sz="1600"/>
              <a:t>6 912</a:t>
            </a:r>
            <a:r>
              <a:rPr lang="en-US" sz="1600"/>
              <a:t>  </a:t>
            </a:r>
            <a:r>
              <a:rPr lang="hu-HU" sz="1600"/>
              <a:t>pcs 	25 CHF /ea	= 173 kCHF</a:t>
            </a:r>
            <a:endParaRPr lang="en-US" sz="1600"/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en-US" sz="1600"/>
              <a:t>VTRX+ module:	864 x </a:t>
            </a:r>
            <a:r>
              <a:rPr lang="hu-HU" sz="1600"/>
              <a:t>2</a:t>
            </a:r>
            <a:r>
              <a:rPr lang="en-US" sz="1600"/>
              <a:t>	= 1</a:t>
            </a:r>
            <a:r>
              <a:rPr lang="hu-HU" sz="1600"/>
              <a:t> 728 pcs  	140 CHF /ea	= 242 kCHF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hu-HU" sz="1600"/>
              <a:t>DC/DC:	864 x  ?		</a:t>
            </a:r>
            <a:endParaRPr lang="en-US" sz="1600"/>
          </a:p>
          <a:p>
            <a:r>
              <a:rPr lang="hu-HU" sz="1600" b="1">
                <a:solidFill>
                  <a:srgbClr val="0070C0"/>
                </a:solidFill>
              </a:rPr>
              <a:t>					</a:t>
            </a:r>
          </a:p>
          <a:p>
            <a:r>
              <a:rPr lang="hu-HU" sz="1600" b="1">
                <a:solidFill>
                  <a:srgbClr val="0070C0"/>
                </a:solidFill>
              </a:rPr>
              <a:t>Connectors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hu-HU" sz="1600"/>
              <a:t>Molex SSC	864 x 14	= 12k+ pcs 	&lt; 2.5 CHF &amp; 10K = &lt; 50 kCHF	</a:t>
            </a:r>
          </a:p>
          <a:p>
            <a:endParaRPr lang="hu-HU" sz="1600" b="1">
              <a:solidFill>
                <a:srgbClr val="0070C0"/>
              </a:solidFill>
            </a:endParaRPr>
          </a:p>
          <a:p>
            <a:r>
              <a:rPr lang="hu-HU" sz="1600" b="1">
                <a:solidFill>
                  <a:srgbClr val="0070C0"/>
                </a:solidFill>
              </a:rPr>
              <a:t>PCB (bare)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2063750" algn="l"/>
                <a:tab pos="2959100" algn="l"/>
                <a:tab pos="4303713" algn="l"/>
              </a:tabLst>
            </a:pPr>
            <a:r>
              <a:rPr lang="hu-HU" sz="1600"/>
              <a:t>est.	864 x 4	= 3 500 pcs	~ 300 CHF /ea	= ~ 1 MCHF	</a:t>
            </a:r>
          </a:p>
          <a:p>
            <a:endParaRPr lang="hu-HU" sz="1600" b="1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66646" y="2354094"/>
            <a:ext cx="1867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>
                <a:solidFill>
                  <a:srgbClr val="00B050"/>
                </a:solidFill>
              </a:rPr>
              <a:t>Looks much better...</a:t>
            </a:r>
            <a:endParaRPr lang="en-GB" sz="1600">
              <a:solidFill>
                <a:srgbClr val="00B05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44560" y="5328696"/>
            <a:ext cx="8901245" cy="984885"/>
          </a:xfrm>
          <a:prstGeom prst="rect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hu-HU" sz="1600" b="1">
                <a:solidFill>
                  <a:srgbClr val="7030A0"/>
                </a:solidFill>
              </a:rPr>
              <a:t>DAQ /Common Read-out Units </a:t>
            </a:r>
            <a:r>
              <a:rPr lang="hu-HU" sz="1600">
                <a:solidFill>
                  <a:srgbClr val="7030A0"/>
                </a:solidFill>
              </a:rPr>
              <a:t>(of that time)</a:t>
            </a:r>
            <a:r>
              <a:rPr lang="hu-HU" sz="1600" b="1">
                <a:solidFill>
                  <a:srgbClr val="7030A0"/>
                </a:solidFill>
              </a:rPr>
              <a:t>: </a:t>
            </a:r>
          </a:p>
          <a:p>
            <a:pPr>
              <a:spcBef>
                <a:spcPts val="600"/>
              </a:spcBef>
            </a:pPr>
            <a:r>
              <a:rPr lang="hu-HU" sz="1600" b="1">
                <a:solidFill>
                  <a:srgbClr val="0070C0"/>
                </a:solidFill>
              </a:rPr>
              <a:t>lpGBT uplinks:   </a:t>
            </a:r>
            <a:r>
              <a:rPr lang="hu-HU" sz="1600">
                <a:solidFill>
                  <a:srgbClr val="0070C0"/>
                </a:solidFill>
              </a:rPr>
              <a:t>		~ 6 912</a:t>
            </a:r>
          </a:p>
          <a:p>
            <a:pPr>
              <a:spcBef>
                <a:spcPts val="600"/>
              </a:spcBef>
            </a:pPr>
            <a:r>
              <a:rPr lang="hu-HU" sz="1600" b="1">
                <a:solidFill>
                  <a:srgbClr val="0070C0"/>
                </a:solidFill>
              </a:rPr>
              <a:t>CRUs</a:t>
            </a:r>
            <a:r>
              <a:rPr lang="hu-HU" sz="1600">
                <a:solidFill>
                  <a:srgbClr val="0070C0"/>
                </a:solidFill>
              </a:rPr>
              <a:t> with 48 inputs: 		~ 144 		</a:t>
            </a:r>
            <a:r>
              <a:rPr lang="hu-HU" sz="1600">
                <a:solidFill>
                  <a:srgbClr val="00B050"/>
                </a:solidFill>
              </a:rPr>
              <a:t>... also looks more affordable...</a:t>
            </a:r>
            <a:endParaRPr lang="hu-HU" sz="1600" b="1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063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796" y="6515567"/>
            <a:ext cx="329439" cy="2239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5" name="Título 3">
            <a:extLst>
              <a:ext uri="{FF2B5EF4-FFF2-40B4-BE49-F238E27FC236}">
                <a16:creationId xmlns:a16="http://schemas.microsoft.com/office/drawing/2014/main" id="{F7EE6F35-8B2D-45EC-88CC-F2899BF3AABC}"/>
              </a:ext>
            </a:extLst>
          </p:cNvPr>
          <p:cNvSpPr txBox="1">
            <a:spLocks/>
          </p:cNvSpPr>
          <p:nvPr/>
        </p:nvSpPr>
        <p:spPr>
          <a:xfrm>
            <a:off x="831850" y="102743"/>
            <a:ext cx="10521951" cy="7171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RICH proposed system layout</a:t>
            </a: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500F6D87-8B37-45DC-9F71-4ED8A8F0D5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13" y="1026242"/>
            <a:ext cx="11499299" cy="4198553"/>
          </a:xfrm>
          <a:prstGeom prst="rect">
            <a:avLst/>
          </a:prstGeom>
        </p:spPr>
      </p:pic>
      <p:sp>
        <p:nvSpPr>
          <p:cNvPr id="122" name="TextBox 5">
            <a:extLst>
              <a:ext uri="{FF2B5EF4-FFF2-40B4-BE49-F238E27FC236}">
                <a16:creationId xmlns:a16="http://schemas.microsoft.com/office/drawing/2014/main" id="{D797A157-EF4A-48ED-A74A-8404B0144F2D}"/>
              </a:ext>
            </a:extLst>
          </p:cNvPr>
          <p:cNvSpPr txBox="1"/>
          <p:nvPr/>
        </p:nvSpPr>
        <p:spPr>
          <a:xfrm>
            <a:off x="4680356" y="5992347"/>
            <a:ext cx="2942942" cy="52322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TOTAL of 24 rings</a:t>
            </a:r>
            <a:endParaRPr lang="en-US" sz="2800" dirty="0"/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DD8E5C38-EC28-4B2B-829D-613FCEE0F2CC}"/>
              </a:ext>
            </a:extLst>
          </p:cNvPr>
          <p:cNvCxnSpPr>
            <a:cxnSpLocks/>
          </p:cNvCxnSpPr>
          <p:nvPr/>
        </p:nvCxnSpPr>
        <p:spPr>
          <a:xfrm flipV="1">
            <a:off x="434566" y="5448233"/>
            <a:ext cx="11434522" cy="5627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A9A8F140-318F-40D2-988C-28B26063195C}"/>
              </a:ext>
            </a:extLst>
          </p:cNvPr>
          <p:cNvSpPr txBox="1"/>
          <p:nvPr/>
        </p:nvSpPr>
        <p:spPr>
          <a:xfrm>
            <a:off x="5823360" y="5116498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7 m</a:t>
            </a:r>
            <a:endParaRPr lang="en-U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48063C4-7FEF-408E-8B23-42FAE971D552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8AD9E29-5006-4868-9A85-3148764E5BFE}"/>
              </a:ext>
            </a:extLst>
          </p:cNvPr>
          <p:cNvSpPr txBox="1"/>
          <p:nvPr/>
        </p:nvSpPr>
        <p:spPr>
          <a:xfrm>
            <a:off x="7788338" y="5786912"/>
            <a:ext cx="3565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Front-End Electronics (FEE) modules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2B798045-A952-492E-9655-9A073329D857}"/>
              </a:ext>
            </a:extLst>
          </p:cNvPr>
          <p:cNvCxnSpPr/>
          <p:nvPr/>
        </p:nvCxnSpPr>
        <p:spPr>
          <a:xfrm flipH="1" flipV="1">
            <a:off x="5934075" y="1733550"/>
            <a:ext cx="2757252" cy="385447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487F0930-95E7-4DF3-AC1E-9ED0709A4A99}"/>
              </a:ext>
            </a:extLst>
          </p:cNvPr>
          <p:cNvCxnSpPr>
            <a:cxnSpLocks/>
          </p:cNvCxnSpPr>
          <p:nvPr/>
        </p:nvCxnSpPr>
        <p:spPr>
          <a:xfrm flipH="1" flipV="1">
            <a:off x="5162550" y="4619625"/>
            <a:ext cx="3601206" cy="105191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BF231471-4945-46E5-BF66-2EEB3F153172}"/>
              </a:ext>
            </a:extLst>
          </p:cNvPr>
          <p:cNvCxnSpPr>
            <a:cxnSpLocks/>
          </p:cNvCxnSpPr>
          <p:nvPr/>
        </p:nvCxnSpPr>
        <p:spPr>
          <a:xfrm flipH="1" flipV="1">
            <a:off x="6228578" y="1619250"/>
            <a:ext cx="2530699" cy="405229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38C7A0A9-5028-490F-833F-0C03CD874FA2}"/>
              </a:ext>
            </a:extLst>
          </p:cNvPr>
          <p:cNvCxnSpPr>
            <a:cxnSpLocks/>
          </p:cNvCxnSpPr>
          <p:nvPr/>
        </p:nvCxnSpPr>
        <p:spPr>
          <a:xfrm flipH="1" flipV="1">
            <a:off x="6643619" y="1676400"/>
            <a:ext cx="2140930" cy="399514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769048B8-8052-44D6-BC09-43A595760EF1}"/>
              </a:ext>
            </a:extLst>
          </p:cNvPr>
          <p:cNvCxnSpPr>
            <a:cxnSpLocks/>
          </p:cNvCxnSpPr>
          <p:nvPr/>
        </p:nvCxnSpPr>
        <p:spPr>
          <a:xfrm flipH="1" flipV="1">
            <a:off x="7010400" y="1733550"/>
            <a:ext cx="1833327" cy="400687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C47B9886-E47B-4C7F-9840-AA07E16CCEF9}"/>
              </a:ext>
            </a:extLst>
          </p:cNvPr>
          <p:cNvCxnSpPr>
            <a:cxnSpLocks/>
          </p:cNvCxnSpPr>
          <p:nvPr/>
        </p:nvCxnSpPr>
        <p:spPr>
          <a:xfrm flipH="1" flipV="1">
            <a:off x="6362290" y="4619625"/>
            <a:ext cx="2481437" cy="115306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BEB0FA9A-B9D9-4DEF-853F-177F59110EAA}"/>
              </a:ext>
            </a:extLst>
          </p:cNvPr>
          <p:cNvCxnSpPr>
            <a:cxnSpLocks/>
          </p:cNvCxnSpPr>
          <p:nvPr/>
        </p:nvCxnSpPr>
        <p:spPr>
          <a:xfrm flipH="1" flipV="1">
            <a:off x="6747276" y="4586163"/>
            <a:ext cx="2194149" cy="120729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A124AA34-2BE7-4219-827D-D459C89A3767}"/>
              </a:ext>
            </a:extLst>
          </p:cNvPr>
          <p:cNvCxnSpPr>
            <a:cxnSpLocks/>
          </p:cNvCxnSpPr>
          <p:nvPr/>
        </p:nvCxnSpPr>
        <p:spPr>
          <a:xfrm flipH="1" flipV="1">
            <a:off x="7369219" y="4619625"/>
            <a:ext cx="1546936" cy="120431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20F08448-197A-4014-8564-ABECB563B4B7}"/>
              </a:ext>
            </a:extLst>
          </p:cNvPr>
          <p:cNvCxnSpPr>
            <a:cxnSpLocks/>
          </p:cNvCxnSpPr>
          <p:nvPr/>
        </p:nvCxnSpPr>
        <p:spPr>
          <a:xfrm flipH="1" flipV="1">
            <a:off x="8691327" y="1733550"/>
            <a:ext cx="177672" cy="409039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>
            <a:extLst>
              <a:ext uri="{FF2B5EF4-FFF2-40B4-BE49-F238E27FC236}">
                <a16:creationId xmlns:a16="http://schemas.microsoft.com/office/drawing/2014/main" id="{F0A6254B-337F-4559-88AF-E206C2553C58}"/>
              </a:ext>
            </a:extLst>
          </p:cNvPr>
          <p:cNvCxnSpPr>
            <a:cxnSpLocks/>
          </p:cNvCxnSpPr>
          <p:nvPr/>
        </p:nvCxnSpPr>
        <p:spPr>
          <a:xfrm flipV="1">
            <a:off x="8868996" y="1524000"/>
            <a:ext cx="1827579" cy="430775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F9664DB7-7608-45AC-A9A8-7024D974AE00}"/>
              </a:ext>
            </a:extLst>
          </p:cNvPr>
          <p:cNvCxnSpPr>
            <a:cxnSpLocks/>
          </p:cNvCxnSpPr>
          <p:nvPr/>
        </p:nvCxnSpPr>
        <p:spPr>
          <a:xfrm flipH="1" flipV="1">
            <a:off x="5229225" y="1733550"/>
            <a:ext cx="3639769" cy="405336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6D16D73A-9D01-42AE-A0BE-C895658AE1EA}"/>
              </a:ext>
            </a:extLst>
          </p:cNvPr>
          <p:cNvCxnSpPr>
            <a:cxnSpLocks/>
          </p:cNvCxnSpPr>
          <p:nvPr/>
        </p:nvCxnSpPr>
        <p:spPr>
          <a:xfrm flipV="1">
            <a:off x="8868993" y="4641623"/>
            <a:ext cx="2766398" cy="113106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40">
            <a:extLst>
              <a:ext uri="{FF2B5EF4-FFF2-40B4-BE49-F238E27FC236}">
                <a16:creationId xmlns:a16="http://schemas.microsoft.com/office/drawing/2014/main" id="{94083CFC-7534-4AD2-889B-8B0ACC49537D}"/>
              </a:ext>
            </a:extLst>
          </p:cNvPr>
          <p:cNvSpPr/>
          <p:nvPr/>
        </p:nvSpPr>
        <p:spPr>
          <a:xfrm>
            <a:off x="11353801" y="5740424"/>
            <a:ext cx="512111" cy="4954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A25A7CFD-469B-4A82-BEC9-ADA7F2D04361}"/>
              </a:ext>
            </a:extLst>
          </p:cNvPr>
          <p:cNvSpPr txBox="1"/>
          <p:nvPr/>
        </p:nvSpPr>
        <p:spPr>
          <a:xfrm>
            <a:off x="1637250" y="6199720"/>
            <a:ext cx="25740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Origin of heavy-ion collisions</a:t>
            </a:r>
          </a:p>
        </p:txBody>
      </p:sp>
      <p:cxnSp>
        <p:nvCxnSpPr>
          <p:cNvPr id="48" name="Conector recto de flecha 47">
            <a:extLst>
              <a:ext uri="{FF2B5EF4-FFF2-40B4-BE49-F238E27FC236}">
                <a16:creationId xmlns:a16="http://schemas.microsoft.com/office/drawing/2014/main" id="{5ED649E1-CB06-4FC4-8D30-A80D7CA4794E}"/>
              </a:ext>
            </a:extLst>
          </p:cNvPr>
          <p:cNvCxnSpPr>
            <a:cxnSpLocks/>
            <a:endCxn id="49" idx="3"/>
          </p:cNvCxnSpPr>
          <p:nvPr/>
        </p:nvCxnSpPr>
        <p:spPr>
          <a:xfrm flipV="1">
            <a:off x="2924269" y="3187114"/>
            <a:ext cx="3157931" cy="306392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lipse 48">
            <a:extLst>
              <a:ext uri="{FF2B5EF4-FFF2-40B4-BE49-F238E27FC236}">
                <a16:creationId xmlns:a16="http://schemas.microsoft.com/office/drawing/2014/main" id="{F9F28143-1C9F-4E57-92C5-2070350B575C}"/>
              </a:ext>
            </a:extLst>
          </p:cNvPr>
          <p:cNvSpPr/>
          <p:nvPr/>
        </p:nvSpPr>
        <p:spPr>
          <a:xfrm>
            <a:off x="6057086" y="3040164"/>
            <a:ext cx="171492" cy="1721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4FB8A870-D7D1-4D8B-9878-992C71F00A63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</p:spTree>
    <p:extLst>
      <p:ext uri="{BB962C8B-B14F-4D97-AF65-F5344CB8AC3E}">
        <p14:creationId xmlns:p14="http://schemas.microsoft.com/office/powerpoint/2010/main" val="20260388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500127" y="225237"/>
            <a:ext cx="5632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hu-HU" sz="2400">
                <a:solidFill>
                  <a:srgbClr val="C00000"/>
                </a:solidFill>
              </a:rPr>
              <a:t>Further considerations</a:t>
            </a:r>
            <a:r>
              <a:rPr lang="en-US" sz="2400">
                <a:solidFill>
                  <a:srgbClr val="C00000"/>
                </a:solidFill>
              </a:rPr>
              <a:t> /1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91307" y="1210718"/>
            <a:ext cx="9811475" cy="394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hu-HU" sz="1600" b="1">
                <a:solidFill>
                  <a:srgbClr val="7030A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Multiplexing columns of the 1024-ch ALCOR to the</a:t>
            </a:r>
            <a:r>
              <a:rPr lang="en-US" sz="1600" b="1">
                <a:solidFill>
                  <a:srgbClr val="7030A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</a:t>
            </a:r>
            <a:r>
              <a:rPr lang="hu-HU" sz="1600" b="1">
                <a:solidFill>
                  <a:srgbClr val="7030A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digital output lines</a:t>
            </a:r>
          </a:p>
          <a:p>
            <a:pPr marL="285750" indent="-28575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32 columns (all 1024 channels) would be available in ALCOR, but only 16, 8, 4, 2, or 1 output data lines would be used depending on the ‚occupancy’ of the data channels. </a:t>
            </a:r>
          </a:p>
          <a:p>
            <a:pPr marL="285750" indent="-28575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make use of this (i.e. 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spare with link components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this has to be decided </a:t>
            </a:r>
            <a:r>
              <a:rPr lang="hu-HU" sz="1400" i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advance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design the PCBs accordingly, then 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frozen... 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a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safe decision has to be made. </a:t>
            </a:r>
          </a:p>
          <a:p>
            <a:pPr marL="285750" indent="-28575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1024 ALCOR channels available, only 7 ALCORs (instead of 8) would be needed in a Supermodule</a:t>
            </a:r>
            <a:b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(not a big reduction…)</a:t>
            </a:r>
          </a:p>
          <a:p>
            <a:pPr marL="285750" indent="-28575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link components (lpGBT and VTRX+ ASICs, CRUs…) could be significantly reduced </a:t>
            </a:r>
            <a:b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(by a factor of 2, 4, 8, 16… etc, depending on the multiplexing factor) </a:t>
            </a:r>
          </a:p>
          <a:p>
            <a:pPr marL="742950" lvl="1" indent="-28575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can reduce cost, but </a:t>
            </a:r>
          </a:p>
          <a:p>
            <a:pPr marL="742950" lvl="1" indent="-285750">
              <a:lnSpc>
                <a:spcPct val="11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does not help in the challenge of LV power supply and dissipation of the FEE that are </a:t>
            </a:r>
            <a:b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i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technically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more critical issues</a:t>
            </a:r>
          </a:p>
        </p:txBody>
      </p:sp>
    </p:spTree>
    <p:extLst>
      <p:ext uri="{BB962C8B-B14F-4D97-AF65-F5344CB8AC3E}">
        <p14:creationId xmlns:p14="http://schemas.microsoft.com/office/powerpoint/2010/main" val="38169184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1500127" y="225237"/>
            <a:ext cx="5632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hu-HU" sz="2400">
                <a:solidFill>
                  <a:srgbClr val="C00000"/>
                </a:solidFill>
              </a:rPr>
              <a:t>Further considerations</a:t>
            </a:r>
            <a:r>
              <a:rPr lang="en-US" sz="2400">
                <a:solidFill>
                  <a:srgbClr val="C00000"/>
                </a:solidFill>
              </a:rPr>
              <a:t> /2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99359" y="1429995"/>
            <a:ext cx="9811475" cy="2955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sz="1600" b="1">
                <a:solidFill>
                  <a:srgbClr val="7030A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Using a rad-hard data concentrator ASIC (e.g. ECON-D) </a:t>
            </a:r>
          </a:p>
          <a:p>
            <a:pPr marL="285750" indent="-28575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ad-hard ASICs with </a:t>
            </a:r>
            <a:r>
              <a:rPr lang="en-US" sz="1400" i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e-Link inputs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1400" i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e-Link outputs</a:t>
            </a:r>
          </a:p>
          <a:p>
            <a:pPr marL="285750" indent="-28575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</a:t>
            </a:r>
            <a:r>
              <a:rPr lang="en-US" sz="1400" i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zero suppression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it can reduce data volume and aggregate data of multiple input links to lesser number of output links (before the lpGBTs)</a:t>
            </a:r>
          </a:p>
          <a:p>
            <a:pPr marL="285750" indent="-28575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ALICE, we will use ECON-D ASICs on the coming FoCal Pads read-out concentrator boards (Run 4), so we will get experience with them</a:t>
            </a:r>
          </a:p>
          <a:p>
            <a:pPr marL="285750" indent="-28575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can help in reducing the number of the link components (e.g lpGBTs), but they themselves are additional components, designing the FE PCBs will not be easier…</a:t>
            </a:r>
          </a:p>
        </p:txBody>
      </p:sp>
    </p:spTree>
    <p:extLst>
      <p:ext uri="{BB962C8B-B14F-4D97-AF65-F5344CB8AC3E}">
        <p14:creationId xmlns:p14="http://schemas.microsoft.com/office/powerpoint/2010/main" val="922120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407999" y="101779"/>
            <a:ext cx="731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hu-HU" sz="2400">
                <a:solidFill>
                  <a:srgbClr val="C00000"/>
                </a:solidFill>
              </a:rPr>
              <a:t>PCB </a:t>
            </a:r>
            <a:r>
              <a:rPr lang="en-US" sz="2400">
                <a:solidFill>
                  <a:srgbClr val="C00000"/>
                </a:solidFill>
              </a:rPr>
              <a:t>Technology Required</a:t>
            </a:r>
            <a:r>
              <a:rPr lang="hu-HU" sz="2400">
                <a:solidFill>
                  <a:srgbClr val="C00000"/>
                </a:solidFill>
              </a:rPr>
              <a:t> (Preliminary)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949673" y="889705"/>
            <a:ext cx="9811475" cy="5708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hu-HU" sz="1600" b="1">
                <a:solidFill>
                  <a:srgbClr val="0070C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Challange level:</a:t>
            </a:r>
            <a:endParaRPr lang="en-US" sz="1600" b="1">
              <a:solidFill>
                <a:srgbClr val="0070C0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endParaRPr lang="en-US" sz="1400" b="1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outing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 of the 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differential signal pairs of the </a:t>
            </a:r>
            <a:r>
              <a:rPr lang="en-US" sz="1400" b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0.5 mm pitch</a:t>
            </a:r>
            <a:r>
              <a:rPr lang="hu-HU" sz="1400" b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BGA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ASICs (lpGBT, 1024-ch ALCOR)</a:t>
            </a:r>
            <a:b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determining factor in the required PCB technology</a:t>
            </a:r>
            <a:r>
              <a:rPr lang="hu-HU" sz="1400">
                <a:solidFill>
                  <a:srgbClr val="0070C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1400" b="1">
              <a:solidFill>
                <a:srgbClr val="0070C0"/>
              </a:solidFill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b="1">
                <a:solidFill>
                  <a:srgbClr val="0070C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following </a:t>
            </a:r>
            <a:r>
              <a:rPr lang="hu-HU" sz="1600" b="1">
                <a:solidFill>
                  <a:srgbClr val="0070C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PCB </a:t>
            </a:r>
            <a:r>
              <a:rPr lang="en-US" sz="1600" b="1">
                <a:solidFill>
                  <a:srgbClr val="0070C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parameters are foreseen</a:t>
            </a:r>
            <a:r>
              <a:rPr lang="hu-HU" sz="1600" b="1">
                <a:solidFill>
                  <a:srgbClr val="0070C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1">
              <a:lnSpc>
                <a:spcPct val="150000"/>
              </a:lnSpc>
            </a:pPr>
            <a:r>
              <a:rPr lang="hu-HU" sz="1400" b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layer count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 16 layers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board 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not critical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150000"/>
              </a:lnSpc>
              <a:spcBef>
                <a:spcPts val="600"/>
              </a:spcBef>
            </a:pPr>
            <a:r>
              <a:rPr lang="hu-HU" sz="1400" b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track/clearence</a:t>
            </a:r>
            <a:endParaRPr lang="hu-HU" sz="140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3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 to 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60..70 um</a:t>
            </a:r>
            <a:endParaRPr lang="en-US" sz="140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3">
              <a:lnSpc>
                <a:spcPct val="150000"/>
              </a:lnSpc>
              <a:spcBef>
                <a:spcPts val="600"/>
              </a:spcBef>
            </a:pPr>
            <a:r>
              <a:rPr lang="hu-HU" sz="1400" b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thinnest dielectric layer</a:t>
            </a:r>
            <a:endParaRPr lang="hu-HU" sz="140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 to 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60..70 um	</a:t>
            </a:r>
          </a:p>
          <a:p>
            <a:pPr lvl="1">
              <a:lnSpc>
                <a:spcPct val="150000"/>
              </a:lnSpc>
              <a:spcBef>
                <a:spcPts val="600"/>
              </a:spcBef>
            </a:pPr>
            <a:r>
              <a:rPr lang="hu-HU" sz="1400" b="1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vias/microvias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microvias: 0.25/0.12 mm  (diameter/hole)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or smaller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hu-HU" sz="140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hu-HU" sz="1400" b="1">
                <a:solidFill>
                  <a:srgbClr val="0070C0"/>
                </a:solidFill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Potential PCB manufacturers exist:</a:t>
            </a:r>
          </a:p>
          <a:p>
            <a:pPr>
              <a:lnSpc>
                <a:spcPct val="150000"/>
              </a:lnSpc>
            </a:pP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Exception PCB, Somacis</a:t>
            </a:r>
            <a:r>
              <a:rPr lang="en-US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hu-HU" sz="140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others...</a:t>
            </a:r>
          </a:p>
        </p:txBody>
      </p:sp>
    </p:spTree>
    <p:extLst>
      <p:ext uri="{BB962C8B-B14F-4D97-AF65-F5344CB8AC3E}">
        <p14:creationId xmlns:p14="http://schemas.microsoft.com/office/powerpoint/2010/main" val="37677416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659340" y="171816"/>
            <a:ext cx="6726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ALICE-3 </a:t>
            </a:r>
            <a:r>
              <a:rPr lang="en-US" sz="2400"/>
              <a:t>RICH FEE</a:t>
            </a:r>
            <a:r>
              <a:rPr lang="hu-HU" sz="2400"/>
              <a:t>:</a:t>
            </a:r>
            <a:r>
              <a:rPr lang="en-US" sz="2400"/>
              <a:t> </a:t>
            </a:r>
            <a:r>
              <a:rPr lang="hu-HU" sz="2400">
                <a:solidFill>
                  <a:srgbClr val="C00000"/>
                </a:solidFill>
              </a:rPr>
              <a:t>Summary and Take-away Message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56302" y="966201"/>
            <a:ext cx="8901245" cy="4247317"/>
          </a:xfrm>
          <a:prstGeom prst="rect">
            <a:avLst/>
          </a:prstGeom>
          <a:ln w="25400">
            <a:noFill/>
          </a:ln>
        </p:spPr>
        <p:txBody>
          <a:bodyPr wrap="square">
            <a:spAutoFit/>
          </a:bodyPr>
          <a:lstStyle/>
          <a:p>
            <a:r>
              <a:rPr lang="hu-HU" b="1">
                <a:solidFill>
                  <a:srgbClr val="0070C0"/>
                </a:solidFill>
              </a:rPr>
              <a:t>The first concept is based on the </a:t>
            </a:r>
          </a:p>
          <a:p>
            <a:r>
              <a:rPr lang="hu-HU"/>
              <a:t>	- array of 2x2 mm SiPMs</a:t>
            </a:r>
            <a:br>
              <a:rPr lang="hu-HU"/>
            </a:br>
            <a:r>
              <a:rPr lang="hu-HU"/>
              <a:t>	- the („already 2-years old”) </a:t>
            </a:r>
            <a:r>
              <a:rPr lang="hu-HU" b="1" i="1"/>
              <a:t>64-channel ALCOR_v3 </a:t>
            </a:r>
            <a:r>
              <a:rPr lang="hu-HU"/>
              <a:t>digitizer ASIC, </a:t>
            </a:r>
          </a:p>
          <a:p>
            <a:r>
              <a:rPr lang="hu-HU"/>
              <a:t>	- direct read-out with rad-hard lpGBT optical links</a:t>
            </a:r>
          </a:p>
          <a:p>
            <a:endParaRPr lang="hu-HU"/>
          </a:p>
          <a:p>
            <a:r>
              <a:rPr lang="hu-HU" b="1">
                <a:solidFill>
                  <a:srgbClr val="0070C0"/>
                </a:solidFill>
              </a:rPr>
              <a:t>Newer verisons of ALCOR is foreseen </a:t>
            </a:r>
            <a:r>
              <a:rPr lang="hu-HU"/>
              <a:t>with preliminary specifications</a:t>
            </a:r>
          </a:p>
          <a:p>
            <a:r>
              <a:rPr lang="hu-HU"/>
              <a:t>	- 1024 input channels</a:t>
            </a:r>
          </a:p>
          <a:p>
            <a:r>
              <a:rPr lang="hu-HU"/>
              <a:t>	- to be followed up and participate in the requirements specification</a:t>
            </a:r>
          </a:p>
          <a:p>
            <a:endParaRPr lang="hu-HU"/>
          </a:p>
          <a:p>
            <a:r>
              <a:rPr lang="hu-HU" b="1">
                <a:solidFill>
                  <a:srgbClr val="0070C0"/>
                </a:solidFill>
              </a:rPr>
              <a:t>The feasibilty study</a:t>
            </a:r>
            <a:r>
              <a:rPr lang="hu-HU" b="1"/>
              <a:t> of this concept based on the 1024-ch ALCOR</a:t>
            </a:r>
            <a:r>
              <a:rPr lang="hu-HU"/>
              <a:t>, that consist of </a:t>
            </a:r>
          </a:p>
          <a:p>
            <a:r>
              <a:rPr lang="hu-HU"/>
              <a:t>	- a conceptual design, </a:t>
            </a:r>
          </a:p>
          <a:p>
            <a:r>
              <a:rPr lang="hu-HU"/>
              <a:t>	- simulations, and </a:t>
            </a:r>
          </a:p>
          <a:p>
            <a:r>
              <a:rPr lang="hu-HU"/>
              <a:t>	- trial implememntations </a:t>
            </a:r>
          </a:p>
          <a:p>
            <a:r>
              <a:rPr lang="hu-HU" b="1">
                <a:solidFill>
                  <a:srgbClr val="0070C0"/>
                </a:solidFill>
              </a:rPr>
              <a:t>has been started. </a:t>
            </a:r>
          </a:p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37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796" y="6515567"/>
            <a:ext cx="329439" cy="2239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82844EB7-0C7D-4646-8E11-20BE732FB4F7}"/>
              </a:ext>
            </a:extLst>
          </p:cNvPr>
          <p:cNvSpPr txBox="1"/>
          <p:nvPr/>
        </p:nvSpPr>
        <p:spPr>
          <a:xfrm>
            <a:off x="115394" y="5795258"/>
            <a:ext cx="483553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Barrel dimensions: Radius 90 cm to 120 cm  </a:t>
            </a:r>
          </a:p>
          <a:p>
            <a:pPr marL="0" marR="0" indent="0" algn="ctr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Space in between: 30cm </a:t>
            </a:r>
          </a:p>
        </p:txBody>
      </p:sp>
      <p:sp>
        <p:nvSpPr>
          <p:cNvPr id="115" name="Título 3">
            <a:extLst>
              <a:ext uri="{FF2B5EF4-FFF2-40B4-BE49-F238E27FC236}">
                <a16:creationId xmlns:a16="http://schemas.microsoft.com/office/drawing/2014/main" id="{F7EE6F35-8B2D-45EC-88CC-F2899BF3AABC}"/>
              </a:ext>
            </a:extLst>
          </p:cNvPr>
          <p:cNvSpPr txBox="1">
            <a:spLocks/>
          </p:cNvSpPr>
          <p:nvPr/>
        </p:nvSpPr>
        <p:spPr>
          <a:xfrm>
            <a:off x="831850" y="102743"/>
            <a:ext cx="10521951" cy="7171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RICH Space Dimensions</a:t>
            </a:r>
            <a:endParaRPr lang="en-US" dirty="0"/>
          </a:p>
        </p:txBody>
      </p:sp>
      <p:sp>
        <p:nvSpPr>
          <p:cNvPr id="116" name="Título 3">
            <a:extLst>
              <a:ext uri="{FF2B5EF4-FFF2-40B4-BE49-F238E27FC236}">
                <a16:creationId xmlns:a16="http://schemas.microsoft.com/office/drawing/2014/main" id="{4E57C1F3-412F-4FE2-AAC7-2920D0581436}"/>
              </a:ext>
            </a:extLst>
          </p:cNvPr>
          <p:cNvSpPr txBox="1">
            <a:spLocks/>
          </p:cNvSpPr>
          <p:nvPr/>
        </p:nvSpPr>
        <p:spPr>
          <a:xfrm>
            <a:off x="1423284" y="1756857"/>
            <a:ext cx="10521951" cy="64459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/>
            </a:br>
            <a:endParaRPr lang="en-US" dirty="0"/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B8196608-7898-4C88-A28E-95483AF88172}"/>
              </a:ext>
            </a:extLst>
          </p:cNvPr>
          <p:cNvSpPr txBox="1"/>
          <p:nvPr/>
        </p:nvSpPr>
        <p:spPr>
          <a:xfrm>
            <a:off x="5171815" y="1150533"/>
            <a:ext cx="924185" cy="3803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37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Ring 0</a:t>
            </a:r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EC27EB0B-4A5F-4608-AA98-A45536F43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249" y="1524351"/>
            <a:ext cx="2094646" cy="4461029"/>
          </a:xfrm>
          <a:prstGeom prst="rect">
            <a:avLst/>
          </a:prstGeom>
        </p:spPr>
      </p:pic>
      <p:sp>
        <p:nvSpPr>
          <p:cNvPr id="120" name="CuadroTexto 119">
            <a:extLst>
              <a:ext uri="{FF2B5EF4-FFF2-40B4-BE49-F238E27FC236}">
                <a16:creationId xmlns:a16="http://schemas.microsoft.com/office/drawing/2014/main" id="{002497A7-7DFA-401B-8CB9-F82362A06214}"/>
              </a:ext>
            </a:extLst>
          </p:cNvPr>
          <p:cNvSpPr txBox="1"/>
          <p:nvPr/>
        </p:nvSpPr>
        <p:spPr>
          <a:xfrm>
            <a:off x="5345689" y="5887090"/>
            <a:ext cx="379076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/>
              <a:t>The ring consists of 36 segments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47B52E2-0EF9-40C1-8F78-D51A8328337A}"/>
              </a:ext>
            </a:extLst>
          </p:cNvPr>
          <p:cNvSpPr txBox="1"/>
          <p:nvPr/>
        </p:nvSpPr>
        <p:spPr>
          <a:xfrm>
            <a:off x="4673787" y="6154734"/>
            <a:ext cx="5015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Goal dimension specification for the 36 segments (super-modules) per ring: 15 x 20 cm</a:t>
            </a:r>
            <a:r>
              <a:rPr lang="en-US" sz="1600" baseline="30000" dirty="0"/>
              <a:t>2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D0D11CF-6307-486A-AC1F-4579FAB43083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76E3B162-09D2-4BEF-ABA0-3BD9A97721CA}"/>
              </a:ext>
            </a:extLst>
          </p:cNvPr>
          <p:cNvGrpSpPr/>
          <p:nvPr/>
        </p:nvGrpSpPr>
        <p:grpSpPr>
          <a:xfrm>
            <a:off x="5036133" y="1652199"/>
            <a:ext cx="4290928" cy="4207508"/>
            <a:chOff x="5036133" y="1652199"/>
            <a:chExt cx="4290928" cy="4207508"/>
          </a:xfrm>
        </p:grpSpPr>
        <p:pic>
          <p:nvPicPr>
            <p:cNvPr id="119" name="Imagen 118">
              <a:extLst>
                <a:ext uri="{FF2B5EF4-FFF2-40B4-BE49-F238E27FC236}">
                  <a16:creationId xmlns:a16="http://schemas.microsoft.com/office/drawing/2014/main" id="{E5D356D5-532B-45CC-87FD-40D64D9D40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6133" y="1652199"/>
              <a:ext cx="4290928" cy="4207508"/>
            </a:xfrm>
            <a:prstGeom prst="rect">
              <a:avLst/>
            </a:prstGeom>
          </p:spPr>
        </p:pic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83F22AF0-1F30-416A-94D5-956592FF255D}"/>
                </a:ext>
              </a:extLst>
            </p:cNvPr>
            <p:cNvSpPr txBox="1"/>
            <p:nvPr/>
          </p:nvSpPr>
          <p:spPr>
            <a:xfrm>
              <a:off x="8588068" y="5433617"/>
              <a:ext cx="527709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b">
              <a:spAutoFit/>
            </a:bodyPr>
            <a:lstStyle/>
            <a:p>
              <a:r>
                <a:rPr lang="es-MX" sz="900" dirty="0"/>
                <a:t> 120.00</a:t>
              </a:r>
              <a:endParaRPr lang="en-US" sz="900" dirty="0"/>
            </a:p>
          </p:txBody>
        </p:sp>
      </p:grp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ADF58AA-02D1-4D9F-93B1-BD4F67B7340D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8FF23276-32F6-4213-929C-B32FE50CF168}"/>
              </a:ext>
            </a:extLst>
          </p:cNvPr>
          <p:cNvGrpSpPr/>
          <p:nvPr/>
        </p:nvGrpSpPr>
        <p:grpSpPr>
          <a:xfrm>
            <a:off x="389817" y="1283842"/>
            <a:ext cx="4387830" cy="4512389"/>
            <a:chOff x="389817" y="1283842"/>
            <a:chExt cx="4387830" cy="4512389"/>
          </a:xfrm>
        </p:grpSpPr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54027A1A-64F4-4E30-8526-CFFB47430E79}"/>
                </a:ext>
              </a:extLst>
            </p:cNvPr>
            <p:cNvGrpSpPr/>
            <p:nvPr/>
          </p:nvGrpSpPr>
          <p:grpSpPr>
            <a:xfrm>
              <a:off x="389817" y="1283842"/>
              <a:ext cx="4387830" cy="4512389"/>
              <a:chOff x="389817" y="1283842"/>
              <a:chExt cx="4387830" cy="4512389"/>
            </a:xfrm>
          </p:grpSpPr>
          <p:pic>
            <p:nvPicPr>
              <p:cNvPr id="114" name="Imagen 113">
                <a:extLst>
                  <a:ext uri="{FF2B5EF4-FFF2-40B4-BE49-F238E27FC236}">
                    <a16:creationId xmlns:a16="http://schemas.microsoft.com/office/drawing/2014/main" id="{CE4A45B1-FAE0-4771-8621-4E22D14503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9817" y="1283842"/>
                <a:ext cx="4387830" cy="4512389"/>
              </a:xfrm>
              <a:prstGeom prst="rect">
                <a:avLst/>
              </a:prstGeom>
            </p:spPr>
          </p:pic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0B7C4BE2-E851-4BAD-8A85-95D4CE46D597}"/>
                  </a:ext>
                </a:extLst>
              </p:cNvPr>
              <p:cNvSpPr txBox="1"/>
              <p:nvPr/>
            </p:nvSpPr>
            <p:spPr>
              <a:xfrm rot="1078657">
                <a:off x="3431964" y="3753525"/>
                <a:ext cx="614271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MX" sz="900" dirty="0">
                    <a:solidFill>
                      <a:srgbClr val="71DAFF"/>
                    </a:solidFill>
                  </a:rPr>
                  <a:t> ø 240.00</a:t>
                </a:r>
                <a:endParaRPr lang="en-US" sz="900" dirty="0">
                  <a:solidFill>
                    <a:srgbClr val="71DAFF"/>
                  </a:solidFill>
                </a:endParaRPr>
              </a:p>
            </p:txBody>
          </p:sp>
          <p:sp>
            <p:nvSpPr>
              <p:cNvPr id="3" name="Elipse 2">
                <a:extLst>
                  <a:ext uri="{FF2B5EF4-FFF2-40B4-BE49-F238E27FC236}">
                    <a16:creationId xmlns:a16="http://schemas.microsoft.com/office/drawing/2014/main" id="{37C63250-693B-4A65-B973-467D2F242E78}"/>
                  </a:ext>
                </a:extLst>
              </p:cNvPr>
              <p:cNvSpPr/>
              <p:nvPr/>
            </p:nvSpPr>
            <p:spPr>
              <a:xfrm>
                <a:off x="2796060" y="3631801"/>
                <a:ext cx="183635" cy="5587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Elipse 15">
                <a:extLst>
                  <a:ext uri="{FF2B5EF4-FFF2-40B4-BE49-F238E27FC236}">
                    <a16:creationId xmlns:a16="http://schemas.microsoft.com/office/drawing/2014/main" id="{98EF4DF5-7D4F-4C47-96E4-97971705E300}"/>
                  </a:ext>
                </a:extLst>
              </p:cNvPr>
              <p:cNvSpPr/>
              <p:nvPr/>
            </p:nvSpPr>
            <p:spPr>
              <a:xfrm>
                <a:off x="2994449" y="3623617"/>
                <a:ext cx="197970" cy="13937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Elipse 16">
                <a:extLst>
                  <a:ext uri="{FF2B5EF4-FFF2-40B4-BE49-F238E27FC236}">
                    <a16:creationId xmlns:a16="http://schemas.microsoft.com/office/drawing/2014/main" id="{ACA60527-FF23-4083-A64C-F0EDF677E348}"/>
                  </a:ext>
                </a:extLst>
              </p:cNvPr>
              <p:cNvSpPr/>
              <p:nvPr/>
            </p:nvSpPr>
            <p:spPr>
              <a:xfrm>
                <a:off x="3065561" y="3639803"/>
                <a:ext cx="183636" cy="14416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Elipse 17">
                <a:extLst>
                  <a:ext uri="{FF2B5EF4-FFF2-40B4-BE49-F238E27FC236}">
                    <a16:creationId xmlns:a16="http://schemas.microsoft.com/office/drawing/2014/main" id="{B68C6AAA-BBD3-4250-BD2C-02D062201A7E}"/>
                  </a:ext>
                </a:extLst>
              </p:cNvPr>
              <p:cNvSpPr/>
              <p:nvPr/>
            </p:nvSpPr>
            <p:spPr>
              <a:xfrm>
                <a:off x="3159290" y="3675575"/>
                <a:ext cx="183636" cy="14416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Elipse 18">
                <a:extLst>
                  <a:ext uri="{FF2B5EF4-FFF2-40B4-BE49-F238E27FC236}">
                    <a16:creationId xmlns:a16="http://schemas.microsoft.com/office/drawing/2014/main" id="{20F3041F-53BB-489B-9D2E-80FB28312E05}"/>
                  </a:ext>
                </a:extLst>
              </p:cNvPr>
              <p:cNvSpPr/>
              <p:nvPr/>
            </p:nvSpPr>
            <p:spPr>
              <a:xfrm>
                <a:off x="2923853" y="3623617"/>
                <a:ext cx="197970" cy="115856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Elipse 19">
                <a:extLst>
                  <a:ext uri="{FF2B5EF4-FFF2-40B4-BE49-F238E27FC236}">
                    <a16:creationId xmlns:a16="http://schemas.microsoft.com/office/drawing/2014/main" id="{672F2AA5-3197-4A25-920B-3CC95F559ADD}"/>
                  </a:ext>
                </a:extLst>
              </p:cNvPr>
              <p:cNvSpPr/>
              <p:nvPr/>
            </p:nvSpPr>
            <p:spPr>
              <a:xfrm>
                <a:off x="2890751" y="3661336"/>
                <a:ext cx="183635" cy="5587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534F8D8B-B3A7-4CA3-AC47-962DBAFF09FA}"/>
                </a:ext>
              </a:extLst>
            </p:cNvPr>
            <p:cNvGrpSpPr/>
            <p:nvPr/>
          </p:nvGrpSpPr>
          <p:grpSpPr>
            <a:xfrm>
              <a:off x="2877129" y="3621752"/>
              <a:ext cx="430790" cy="172644"/>
              <a:chOff x="2877129" y="3621752"/>
              <a:chExt cx="430790" cy="172644"/>
            </a:xfrm>
          </p:grpSpPr>
          <p:sp>
            <p:nvSpPr>
              <p:cNvPr id="26" name="Elipse 25">
                <a:extLst>
                  <a:ext uri="{FF2B5EF4-FFF2-40B4-BE49-F238E27FC236}">
                    <a16:creationId xmlns:a16="http://schemas.microsoft.com/office/drawing/2014/main" id="{3E83543F-FD35-4402-A086-BD0E85703597}"/>
                  </a:ext>
                </a:extLst>
              </p:cNvPr>
              <p:cNvSpPr/>
              <p:nvPr/>
            </p:nvSpPr>
            <p:spPr>
              <a:xfrm>
                <a:off x="2877129" y="3621752"/>
                <a:ext cx="183635" cy="5587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Elipse 26">
                <a:extLst>
                  <a:ext uri="{FF2B5EF4-FFF2-40B4-BE49-F238E27FC236}">
                    <a16:creationId xmlns:a16="http://schemas.microsoft.com/office/drawing/2014/main" id="{2A2B8EFF-BC00-4AD2-8A71-34C136A908B4}"/>
                  </a:ext>
                </a:extLst>
              </p:cNvPr>
              <p:cNvSpPr/>
              <p:nvPr/>
            </p:nvSpPr>
            <p:spPr>
              <a:xfrm>
                <a:off x="3124284" y="3653290"/>
                <a:ext cx="183635" cy="5587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Elipse 27">
                <a:extLst>
                  <a:ext uri="{FF2B5EF4-FFF2-40B4-BE49-F238E27FC236}">
                    <a16:creationId xmlns:a16="http://schemas.microsoft.com/office/drawing/2014/main" id="{466EE097-640C-4A3A-AA8F-E43406559481}"/>
                  </a:ext>
                </a:extLst>
              </p:cNvPr>
              <p:cNvSpPr/>
              <p:nvPr/>
            </p:nvSpPr>
            <p:spPr>
              <a:xfrm>
                <a:off x="3116647" y="3738525"/>
                <a:ext cx="183635" cy="5587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931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796" y="6515567"/>
            <a:ext cx="329439" cy="2239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5" name="Título 3">
            <a:extLst>
              <a:ext uri="{FF2B5EF4-FFF2-40B4-BE49-F238E27FC236}">
                <a16:creationId xmlns:a16="http://schemas.microsoft.com/office/drawing/2014/main" id="{F7EE6F35-8B2D-45EC-88CC-F2899BF3AABC}"/>
              </a:ext>
            </a:extLst>
          </p:cNvPr>
          <p:cNvSpPr txBox="1">
            <a:spLocks/>
          </p:cNvSpPr>
          <p:nvPr/>
        </p:nvSpPr>
        <p:spPr>
          <a:xfrm>
            <a:off x="831850" y="102743"/>
            <a:ext cx="10521951" cy="7171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RICH FEE Functional Diagram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D0D11CF-6307-486A-AC1F-4579FAB43083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ADF58AA-02D1-4D9F-93B1-BD4F67B7340D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7E9709B0-77F9-4986-8842-7C386F4E08D3}"/>
              </a:ext>
            </a:extLst>
          </p:cNvPr>
          <p:cNvSpPr txBox="1"/>
          <p:nvPr/>
        </p:nvSpPr>
        <p:spPr>
          <a:xfrm rot="5400000">
            <a:off x="4959050" y="5967141"/>
            <a:ext cx="1392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Connectors and passive electronics</a:t>
            </a:r>
          </a:p>
        </p:txBody>
      </p:sp>
      <p:grpSp>
        <p:nvGrpSpPr>
          <p:cNvPr id="197" name="Grupo 196">
            <a:extLst>
              <a:ext uri="{FF2B5EF4-FFF2-40B4-BE49-F238E27FC236}">
                <a16:creationId xmlns:a16="http://schemas.microsoft.com/office/drawing/2014/main" id="{2CC364A9-F376-4B83-8D62-880C51F3A4F6}"/>
              </a:ext>
            </a:extLst>
          </p:cNvPr>
          <p:cNvGrpSpPr/>
          <p:nvPr/>
        </p:nvGrpSpPr>
        <p:grpSpPr>
          <a:xfrm>
            <a:off x="519327" y="686902"/>
            <a:ext cx="6524391" cy="5844715"/>
            <a:chOff x="519327" y="686902"/>
            <a:chExt cx="6524391" cy="5844715"/>
          </a:xfrm>
        </p:grpSpPr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2E0C62F6-F43E-4FC1-9E06-D69FB8E6602F}"/>
                </a:ext>
              </a:extLst>
            </p:cNvPr>
            <p:cNvSpPr txBox="1"/>
            <p:nvPr/>
          </p:nvSpPr>
          <p:spPr>
            <a:xfrm>
              <a:off x="519327" y="5608287"/>
              <a:ext cx="13430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RICH air-gel Cherenkov radiator</a:t>
              </a:r>
            </a:p>
          </p:txBody>
        </p:sp>
        <p:sp>
          <p:nvSpPr>
            <p:cNvPr id="90" name="CuadroTexto 89">
              <a:extLst>
                <a:ext uri="{FF2B5EF4-FFF2-40B4-BE49-F238E27FC236}">
                  <a16:creationId xmlns:a16="http://schemas.microsoft.com/office/drawing/2014/main" id="{5EC0BE6B-F4FE-4067-9A2E-723970756058}"/>
                </a:ext>
              </a:extLst>
            </p:cNvPr>
            <p:cNvSpPr txBox="1"/>
            <p:nvPr/>
          </p:nvSpPr>
          <p:spPr>
            <a:xfrm rot="5400000">
              <a:off x="4807597" y="5852022"/>
              <a:ext cx="8647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SiPM</a:t>
              </a:r>
              <a:r>
                <a:rPr lang="en-US" sz="1200" dirty="0"/>
                <a:t>-array</a:t>
              </a:r>
            </a:p>
          </p:txBody>
        </p:sp>
        <p:grpSp>
          <p:nvGrpSpPr>
            <p:cNvPr id="196" name="Grupo 195">
              <a:extLst>
                <a:ext uri="{FF2B5EF4-FFF2-40B4-BE49-F238E27FC236}">
                  <a16:creationId xmlns:a16="http://schemas.microsoft.com/office/drawing/2014/main" id="{51E9C977-FD41-4573-BD9F-4013E39CDC5A}"/>
                </a:ext>
              </a:extLst>
            </p:cNvPr>
            <p:cNvGrpSpPr/>
            <p:nvPr/>
          </p:nvGrpSpPr>
          <p:grpSpPr>
            <a:xfrm>
              <a:off x="546549" y="686902"/>
              <a:ext cx="6497169" cy="4816818"/>
              <a:chOff x="546549" y="686902"/>
              <a:chExt cx="6497169" cy="4816818"/>
            </a:xfrm>
          </p:grpSpPr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14E04856-244C-4B16-B49E-50C579E7327B}"/>
                  </a:ext>
                </a:extLst>
              </p:cNvPr>
              <p:cNvSpPr txBox="1"/>
              <p:nvPr/>
            </p:nvSpPr>
            <p:spPr>
              <a:xfrm>
                <a:off x="883610" y="686902"/>
                <a:ext cx="838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dirty="0"/>
                  <a:t>2 cm</a:t>
                </a:r>
                <a:endParaRPr lang="en-US" dirty="0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6B3B4471-D9A7-48E8-8E50-6055A588A224}"/>
                  </a:ext>
                </a:extLst>
              </p:cNvPr>
              <p:cNvSpPr/>
              <p:nvPr/>
            </p:nvSpPr>
            <p:spPr>
              <a:xfrm>
                <a:off x="1119402" y="1226995"/>
                <a:ext cx="366616" cy="4276725"/>
              </a:xfrm>
              <a:prstGeom prst="rect">
                <a:avLst/>
              </a:prstGeom>
              <a:solidFill>
                <a:srgbClr val="71DA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Conector recto 9">
                <a:extLst>
                  <a:ext uri="{FF2B5EF4-FFF2-40B4-BE49-F238E27FC236}">
                    <a16:creationId xmlns:a16="http://schemas.microsoft.com/office/drawing/2014/main" id="{771C298A-2F74-4023-8B3E-D48AB015CF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549" y="3351650"/>
                <a:ext cx="6497169" cy="28073"/>
              </a:xfrm>
              <a:prstGeom prst="line">
                <a:avLst/>
              </a:prstGeom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ector recto de flecha 13">
                <a:extLst>
                  <a:ext uri="{FF2B5EF4-FFF2-40B4-BE49-F238E27FC236}">
                    <a16:creationId xmlns:a16="http://schemas.microsoft.com/office/drawing/2014/main" id="{336048D4-1C86-4199-9A53-9C7D806EE4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9402" y="1071506"/>
                <a:ext cx="366616" cy="0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5C99B7F4-7393-4DA2-9AC7-0210CDB77CF6}"/>
                  </a:ext>
                </a:extLst>
              </p:cNvPr>
              <p:cNvSpPr txBox="1"/>
              <p:nvPr/>
            </p:nvSpPr>
            <p:spPr>
              <a:xfrm>
                <a:off x="2682466" y="3312772"/>
                <a:ext cx="17232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Charged particle</a:t>
                </a:r>
              </a:p>
            </p:txBody>
          </p:sp>
          <p:cxnSp>
            <p:nvCxnSpPr>
              <p:cNvPr id="29" name="Conector recto 28">
                <a:extLst>
                  <a:ext uri="{FF2B5EF4-FFF2-40B4-BE49-F238E27FC236}">
                    <a16:creationId xmlns:a16="http://schemas.microsoft.com/office/drawing/2014/main" id="{08CDCED8-FC3B-45F9-8470-C08F11757D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0355" y="3365358"/>
                <a:ext cx="3997929" cy="14567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ector recto 39">
                <a:extLst>
                  <a:ext uri="{FF2B5EF4-FFF2-40B4-BE49-F238E27FC236}">
                    <a16:creationId xmlns:a16="http://schemas.microsoft.com/office/drawing/2014/main" id="{E15CFB6B-11D9-4EE6-94A1-2F6097D9D1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50355" y="1861167"/>
                <a:ext cx="3997929" cy="149704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ctángulo 54">
                <a:extLst>
                  <a:ext uri="{FF2B5EF4-FFF2-40B4-BE49-F238E27FC236}">
                    <a16:creationId xmlns:a16="http://schemas.microsoft.com/office/drawing/2014/main" id="{7EAB4C65-0139-4DD7-98BD-4C3B6896E13B}"/>
                  </a:ext>
                </a:extLst>
              </p:cNvPr>
              <p:cNvSpPr/>
              <p:nvPr/>
            </p:nvSpPr>
            <p:spPr>
              <a:xfrm>
                <a:off x="5148284" y="1226995"/>
                <a:ext cx="1454960" cy="425766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9" name="Conector recto de flecha 78">
                <a:extLst>
                  <a:ext uri="{FF2B5EF4-FFF2-40B4-BE49-F238E27FC236}">
                    <a16:creationId xmlns:a16="http://schemas.microsoft.com/office/drawing/2014/main" id="{C351310A-E289-4780-AF7A-9FFA91C0D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95736" y="1071506"/>
                <a:ext cx="3652548" cy="57064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CuadroTexto 80">
                <a:extLst>
                  <a:ext uri="{FF2B5EF4-FFF2-40B4-BE49-F238E27FC236}">
                    <a16:creationId xmlns:a16="http://schemas.microsoft.com/office/drawing/2014/main" id="{9771958A-1D0E-4B45-92EC-C956411DF21C}"/>
                  </a:ext>
                </a:extLst>
              </p:cNvPr>
              <p:cNvSpPr txBox="1"/>
              <p:nvPr/>
            </p:nvSpPr>
            <p:spPr>
              <a:xfrm>
                <a:off x="2819903" y="717110"/>
                <a:ext cx="838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dirty="0"/>
                  <a:t>20 cm</a:t>
                </a:r>
                <a:endParaRPr lang="en-US" dirty="0"/>
              </a:p>
            </p:txBody>
          </p:sp>
          <p:cxnSp>
            <p:nvCxnSpPr>
              <p:cNvPr id="84" name="Conector recto 83">
                <a:extLst>
                  <a:ext uri="{FF2B5EF4-FFF2-40B4-BE49-F238E27FC236}">
                    <a16:creationId xmlns:a16="http://schemas.microsoft.com/office/drawing/2014/main" id="{9F988C4D-1778-4D8E-A605-DADD593A51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3660" y="1904649"/>
                <a:ext cx="3864624" cy="14547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ector recto 84">
                <a:extLst>
                  <a:ext uri="{FF2B5EF4-FFF2-40B4-BE49-F238E27FC236}">
                    <a16:creationId xmlns:a16="http://schemas.microsoft.com/office/drawing/2014/main" id="{589D4620-6D1F-4005-A6F0-A2864AB402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660" y="3358215"/>
                <a:ext cx="3864624" cy="14161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ector recto 85">
                <a:extLst>
                  <a:ext uri="{FF2B5EF4-FFF2-40B4-BE49-F238E27FC236}">
                    <a16:creationId xmlns:a16="http://schemas.microsoft.com/office/drawing/2014/main" id="{04EE6864-E1E4-4A44-86B5-02100BC567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34805" y="1961388"/>
                <a:ext cx="3713479" cy="139554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ector recto 86">
                <a:extLst>
                  <a:ext uri="{FF2B5EF4-FFF2-40B4-BE49-F238E27FC236}">
                    <a16:creationId xmlns:a16="http://schemas.microsoft.com/office/drawing/2014/main" id="{5D722048-DF27-47B3-AC38-346BBED6A2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34805" y="3355739"/>
                <a:ext cx="3713479" cy="13637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Rectángulo: esquinas redondeadas 88">
                <a:extLst>
                  <a:ext uri="{FF2B5EF4-FFF2-40B4-BE49-F238E27FC236}">
                    <a16:creationId xmlns:a16="http://schemas.microsoft.com/office/drawing/2014/main" id="{8D81147C-EF2B-4B5B-B21F-9F425A21ECD2}"/>
                  </a:ext>
                </a:extLst>
              </p:cNvPr>
              <p:cNvSpPr/>
              <p:nvPr/>
            </p:nvSpPr>
            <p:spPr>
              <a:xfrm>
                <a:off x="5148284" y="1219765"/>
                <a:ext cx="183353" cy="4257662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CuadroTexto 59">
                <a:extLst>
                  <a:ext uri="{FF2B5EF4-FFF2-40B4-BE49-F238E27FC236}">
                    <a16:creationId xmlns:a16="http://schemas.microsoft.com/office/drawing/2014/main" id="{2A711BC2-5730-47CD-872E-A10473B8FC0E}"/>
                  </a:ext>
                </a:extLst>
              </p:cNvPr>
              <p:cNvSpPr txBox="1"/>
              <p:nvPr/>
            </p:nvSpPr>
            <p:spPr>
              <a:xfrm rot="20362379">
                <a:off x="1887797" y="2258620"/>
                <a:ext cx="20767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Cherenkov radiation</a:t>
                </a:r>
              </a:p>
            </p:txBody>
          </p:sp>
          <p:sp>
            <p:nvSpPr>
              <p:cNvPr id="91" name="CuadroTexto 90">
                <a:extLst>
                  <a:ext uri="{FF2B5EF4-FFF2-40B4-BE49-F238E27FC236}">
                    <a16:creationId xmlns:a16="http://schemas.microsoft.com/office/drawing/2014/main" id="{75AF09F1-0926-4709-BC7E-64FAB0AF4DDF}"/>
                  </a:ext>
                </a:extLst>
              </p:cNvPr>
              <p:cNvSpPr txBox="1"/>
              <p:nvPr/>
            </p:nvSpPr>
            <p:spPr>
              <a:xfrm rot="1255619">
                <a:off x="1893644" y="4123408"/>
                <a:ext cx="20767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Cherenkov radiation</a:t>
                </a:r>
              </a:p>
            </p:txBody>
          </p:sp>
          <p:cxnSp>
            <p:nvCxnSpPr>
              <p:cNvPr id="92" name="Conector recto de flecha 91">
                <a:extLst>
                  <a:ext uri="{FF2B5EF4-FFF2-40B4-BE49-F238E27FC236}">
                    <a16:creationId xmlns:a16="http://schemas.microsoft.com/office/drawing/2014/main" id="{1F83A7F8-F0E5-4FBA-9051-B7A63CCFCB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8284" y="1128774"/>
                <a:ext cx="1454960" cy="13842"/>
              </a:xfrm>
              <a:prstGeom prst="straightConnector1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CuadroTexto 93">
                <a:extLst>
                  <a:ext uri="{FF2B5EF4-FFF2-40B4-BE49-F238E27FC236}">
                    <a16:creationId xmlns:a16="http://schemas.microsoft.com/office/drawing/2014/main" id="{719A295B-A433-4497-B411-57F10357B72B}"/>
                  </a:ext>
                </a:extLst>
              </p:cNvPr>
              <p:cNvSpPr txBox="1"/>
              <p:nvPr/>
            </p:nvSpPr>
            <p:spPr>
              <a:xfrm>
                <a:off x="5537053" y="815474"/>
                <a:ext cx="838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dirty="0"/>
                  <a:t>8 cm</a:t>
                </a:r>
                <a:endParaRPr lang="en-US" dirty="0"/>
              </a:p>
            </p:txBody>
          </p:sp>
          <p:sp>
            <p:nvSpPr>
              <p:cNvPr id="103" name="Rectángulo: esquinas redondeadas 102">
                <a:extLst>
                  <a:ext uri="{FF2B5EF4-FFF2-40B4-BE49-F238E27FC236}">
                    <a16:creationId xmlns:a16="http://schemas.microsoft.com/office/drawing/2014/main" id="{4C1A7385-E05D-4050-9EB8-0AAC653D87E2}"/>
                  </a:ext>
                </a:extLst>
              </p:cNvPr>
              <p:cNvSpPr/>
              <p:nvPr/>
            </p:nvSpPr>
            <p:spPr>
              <a:xfrm>
                <a:off x="5338163" y="1217077"/>
                <a:ext cx="183353" cy="4257662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ángulo: esquinas redondeadas 104">
                <a:extLst>
                  <a:ext uri="{FF2B5EF4-FFF2-40B4-BE49-F238E27FC236}">
                    <a16:creationId xmlns:a16="http://schemas.microsoft.com/office/drawing/2014/main" id="{01AB6557-7A57-4E51-B03B-C87F2D128B19}"/>
                  </a:ext>
                </a:extLst>
              </p:cNvPr>
              <p:cNvSpPr/>
              <p:nvPr/>
            </p:nvSpPr>
            <p:spPr>
              <a:xfrm>
                <a:off x="5759807" y="1226130"/>
                <a:ext cx="183353" cy="4257662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ángulo: esquinas redondeadas 105">
                <a:extLst>
                  <a:ext uri="{FF2B5EF4-FFF2-40B4-BE49-F238E27FC236}">
                    <a16:creationId xmlns:a16="http://schemas.microsoft.com/office/drawing/2014/main" id="{50DE0071-54A1-4A96-9CE7-0ECB5C515067}"/>
                  </a:ext>
                </a:extLst>
              </p:cNvPr>
              <p:cNvSpPr/>
              <p:nvPr/>
            </p:nvSpPr>
            <p:spPr>
              <a:xfrm>
                <a:off x="6173512" y="1226130"/>
                <a:ext cx="183353" cy="4257662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8575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04D78B92-3E0F-49EA-A107-9CCFE8125434}"/>
                </a:ext>
              </a:extLst>
            </p:cNvPr>
            <p:cNvSpPr txBox="1"/>
            <p:nvPr/>
          </p:nvSpPr>
          <p:spPr>
            <a:xfrm rot="5400000">
              <a:off x="5558781" y="5859389"/>
              <a:ext cx="8486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ALCOR array</a:t>
              </a:r>
            </a:p>
          </p:txBody>
        </p:sp>
        <p:sp>
          <p:nvSpPr>
            <p:cNvPr id="109" name="CuadroTexto 108">
              <a:extLst>
                <a:ext uri="{FF2B5EF4-FFF2-40B4-BE49-F238E27FC236}">
                  <a16:creationId xmlns:a16="http://schemas.microsoft.com/office/drawing/2014/main" id="{7EF75D06-3F7D-4DDD-ADC9-45D626E8C65D}"/>
                </a:ext>
              </a:extLst>
            </p:cNvPr>
            <p:cNvSpPr txBox="1"/>
            <p:nvPr/>
          </p:nvSpPr>
          <p:spPr>
            <a:xfrm rot="5400000">
              <a:off x="5755378" y="5867411"/>
              <a:ext cx="8486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/>
                <a:t>lpGBT</a:t>
              </a:r>
              <a:r>
                <a:rPr lang="en-US" sz="1000" dirty="0"/>
                <a:t> array</a:t>
              </a:r>
            </a:p>
          </p:txBody>
        </p:sp>
        <p:sp>
          <p:nvSpPr>
            <p:cNvPr id="111" name="CuadroTexto 110">
              <a:extLst>
                <a:ext uri="{FF2B5EF4-FFF2-40B4-BE49-F238E27FC236}">
                  <a16:creationId xmlns:a16="http://schemas.microsoft.com/office/drawing/2014/main" id="{D62198FC-ACDE-4AE3-9999-7AEAAA1FA060}"/>
                </a:ext>
              </a:extLst>
            </p:cNvPr>
            <p:cNvSpPr txBox="1"/>
            <p:nvPr/>
          </p:nvSpPr>
          <p:spPr>
            <a:xfrm rot="5400000">
              <a:off x="6100468" y="5790467"/>
              <a:ext cx="848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VTRX + connectors</a:t>
              </a:r>
            </a:p>
          </p:txBody>
        </p:sp>
      </p:grpSp>
      <p:sp>
        <p:nvSpPr>
          <p:cNvPr id="213" name="Flecha: doblada 212">
            <a:extLst>
              <a:ext uri="{FF2B5EF4-FFF2-40B4-BE49-F238E27FC236}">
                <a16:creationId xmlns:a16="http://schemas.microsoft.com/office/drawing/2014/main" id="{E3396145-F74C-4379-A1D6-30EC608D6206}"/>
              </a:ext>
            </a:extLst>
          </p:cNvPr>
          <p:cNvSpPr/>
          <p:nvPr/>
        </p:nvSpPr>
        <p:spPr>
          <a:xfrm rot="3624049">
            <a:off x="7076666" y="1128570"/>
            <a:ext cx="1454958" cy="971058"/>
          </a:xfrm>
          <a:prstGeom prst="ben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32" name="Grupo 231">
            <a:extLst>
              <a:ext uri="{FF2B5EF4-FFF2-40B4-BE49-F238E27FC236}">
                <a16:creationId xmlns:a16="http://schemas.microsoft.com/office/drawing/2014/main" id="{8965690E-8D7D-4151-959C-22FE9A989966}"/>
              </a:ext>
            </a:extLst>
          </p:cNvPr>
          <p:cNvGrpSpPr/>
          <p:nvPr/>
        </p:nvGrpSpPr>
        <p:grpSpPr>
          <a:xfrm>
            <a:off x="7333134" y="1399952"/>
            <a:ext cx="4787143" cy="4942915"/>
            <a:chOff x="7333134" y="1399952"/>
            <a:chExt cx="4787143" cy="4942915"/>
          </a:xfrm>
        </p:grpSpPr>
        <p:grpSp>
          <p:nvGrpSpPr>
            <p:cNvPr id="210" name="Grupo 209">
              <a:extLst>
                <a:ext uri="{FF2B5EF4-FFF2-40B4-BE49-F238E27FC236}">
                  <a16:creationId xmlns:a16="http://schemas.microsoft.com/office/drawing/2014/main" id="{016C9FD0-5C97-4570-B3DE-C145A547BE9E}"/>
                </a:ext>
              </a:extLst>
            </p:cNvPr>
            <p:cNvGrpSpPr/>
            <p:nvPr/>
          </p:nvGrpSpPr>
          <p:grpSpPr>
            <a:xfrm>
              <a:off x="7333134" y="1399952"/>
              <a:ext cx="4549739" cy="4942915"/>
              <a:chOff x="7588448" y="1399952"/>
              <a:chExt cx="4549739" cy="4942915"/>
            </a:xfrm>
          </p:grpSpPr>
          <p:cxnSp>
            <p:nvCxnSpPr>
              <p:cNvPr id="142" name="Conector recto 141">
                <a:extLst>
                  <a:ext uri="{FF2B5EF4-FFF2-40B4-BE49-F238E27FC236}">
                    <a16:creationId xmlns:a16="http://schemas.microsoft.com/office/drawing/2014/main" id="{585270B3-5AC4-4998-9498-EDF24199FDE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45899" y="2031633"/>
                <a:ext cx="1350095" cy="839885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ector recto 143">
                <a:extLst>
                  <a:ext uri="{FF2B5EF4-FFF2-40B4-BE49-F238E27FC236}">
                    <a16:creationId xmlns:a16="http://schemas.microsoft.com/office/drawing/2014/main" id="{DA6822B3-803F-47BD-9149-8B2559318B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75931" y="2623024"/>
                <a:ext cx="1350095" cy="839885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ector recto 144">
                <a:extLst>
                  <a:ext uri="{FF2B5EF4-FFF2-40B4-BE49-F238E27FC236}">
                    <a16:creationId xmlns:a16="http://schemas.microsoft.com/office/drawing/2014/main" id="{870B0E41-E909-4355-849B-27F08064F3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75931" y="5118866"/>
                <a:ext cx="1350095" cy="839885"/>
              </a:xfrm>
              <a:prstGeom prst="line">
                <a:avLst/>
              </a:prstGeom>
              <a:ln>
                <a:solidFill>
                  <a:schemeClr val="bg1">
                    <a:lumMod val="9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9" name="Grupo 168">
                <a:extLst>
                  <a:ext uri="{FF2B5EF4-FFF2-40B4-BE49-F238E27FC236}">
                    <a16:creationId xmlns:a16="http://schemas.microsoft.com/office/drawing/2014/main" id="{74F30167-B21F-4A8B-9051-B821E8F7FC03}"/>
                  </a:ext>
                </a:extLst>
              </p:cNvPr>
              <p:cNvGrpSpPr/>
              <p:nvPr/>
            </p:nvGrpSpPr>
            <p:grpSpPr>
              <a:xfrm>
                <a:off x="9595994" y="1920433"/>
                <a:ext cx="1709974" cy="3198435"/>
                <a:chOff x="10221359" y="1119598"/>
                <a:chExt cx="1709974" cy="3198435"/>
              </a:xfrm>
            </p:grpSpPr>
            <p:grpSp>
              <p:nvGrpSpPr>
                <p:cNvPr id="146" name="Grupo 145">
                  <a:extLst>
                    <a:ext uri="{FF2B5EF4-FFF2-40B4-BE49-F238E27FC236}">
                      <a16:creationId xmlns:a16="http://schemas.microsoft.com/office/drawing/2014/main" id="{80AE4103-2BAB-4722-B990-EFD797CE4866}"/>
                    </a:ext>
                  </a:extLst>
                </p:cNvPr>
                <p:cNvGrpSpPr/>
                <p:nvPr/>
              </p:nvGrpSpPr>
              <p:grpSpPr>
                <a:xfrm>
                  <a:off x="10221359" y="1119598"/>
                  <a:ext cx="1709974" cy="3198433"/>
                  <a:chOff x="8691326" y="2070684"/>
                  <a:chExt cx="1709974" cy="3198433"/>
                </a:xfrm>
              </p:grpSpPr>
              <p:cxnSp>
                <p:nvCxnSpPr>
                  <p:cNvPr id="147" name="Conector recto 146">
                    <a:extLst>
                      <a:ext uri="{FF2B5EF4-FFF2-40B4-BE49-F238E27FC236}">
                        <a16:creationId xmlns:a16="http://schemas.microsoft.com/office/drawing/2014/main" id="{6DE210DF-BABA-472D-B0F5-6DAEED594005}"/>
                      </a:ext>
                    </a:extLst>
                  </p:cNvPr>
                  <p:cNvCxnSpPr/>
                  <p:nvPr/>
                </p:nvCxnSpPr>
                <p:spPr>
                  <a:xfrm>
                    <a:off x="8691327" y="2181885"/>
                    <a:ext cx="0" cy="2462543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Conector recto 147">
                    <a:extLst>
                      <a:ext uri="{FF2B5EF4-FFF2-40B4-BE49-F238E27FC236}">
                        <a16:creationId xmlns:a16="http://schemas.microsoft.com/office/drawing/2014/main" id="{F5D43820-8141-40C4-8A77-5ED38D26DB6E}"/>
                      </a:ext>
                    </a:extLst>
                  </p:cNvPr>
                  <p:cNvCxnSpPr/>
                  <p:nvPr/>
                </p:nvCxnSpPr>
                <p:spPr>
                  <a:xfrm>
                    <a:off x="8691327" y="2181885"/>
                    <a:ext cx="1530035" cy="588475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Conector recto 148">
                    <a:extLst>
                      <a:ext uri="{FF2B5EF4-FFF2-40B4-BE49-F238E27FC236}">
                        <a16:creationId xmlns:a16="http://schemas.microsoft.com/office/drawing/2014/main" id="{BFDF342F-FA0E-4362-A014-F318E55E51B8}"/>
                      </a:ext>
                    </a:extLst>
                  </p:cNvPr>
                  <p:cNvCxnSpPr/>
                  <p:nvPr/>
                </p:nvCxnSpPr>
                <p:spPr>
                  <a:xfrm>
                    <a:off x="10221361" y="2770360"/>
                    <a:ext cx="0" cy="249875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Conector recto 149">
                    <a:extLst>
                      <a:ext uri="{FF2B5EF4-FFF2-40B4-BE49-F238E27FC236}">
                        <a16:creationId xmlns:a16="http://schemas.microsoft.com/office/drawing/2014/main" id="{568AC409-3F18-400F-B465-3F2E5E4C0EF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691326" y="4644428"/>
                    <a:ext cx="1530035" cy="624689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Conector recto 150">
                    <a:extLst>
                      <a:ext uri="{FF2B5EF4-FFF2-40B4-BE49-F238E27FC236}">
                        <a16:creationId xmlns:a16="http://schemas.microsoft.com/office/drawing/2014/main" id="{BE7FF474-7243-4E2F-8291-BD09EF01862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0221361" y="2659159"/>
                    <a:ext cx="179939" cy="11120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Conector recto 151">
                    <a:extLst>
                      <a:ext uri="{FF2B5EF4-FFF2-40B4-BE49-F238E27FC236}">
                        <a16:creationId xmlns:a16="http://schemas.microsoft.com/office/drawing/2014/main" id="{8B551DAD-3E98-4398-90B6-01DA6C8A9CFB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8691326" y="2070684"/>
                    <a:ext cx="179939" cy="11120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Conector recto 152">
                    <a:extLst>
                      <a:ext uri="{FF2B5EF4-FFF2-40B4-BE49-F238E27FC236}">
                        <a16:creationId xmlns:a16="http://schemas.microsoft.com/office/drawing/2014/main" id="{AAC64286-388C-4274-8797-2EACADC177BB}"/>
                      </a:ext>
                    </a:extLst>
                  </p:cNvPr>
                  <p:cNvCxnSpPr/>
                  <p:nvPr/>
                </p:nvCxnSpPr>
                <p:spPr>
                  <a:xfrm>
                    <a:off x="8871265" y="2070684"/>
                    <a:ext cx="1530035" cy="588475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Conector recto 153">
                    <a:extLst>
                      <a:ext uri="{FF2B5EF4-FFF2-40B4-BE49-F238E27FC236}">
                        <a16:creationId xmlns:a16="http://schemas.microsoft.com/office/drawing/2014/main" id="{BAFC0069-9341-4C68-AC74-12321300BB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401300" y="2659159"/>
                    <a:ext cx="0" cy="2498757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7" name="Conector recto 156">
                  <a:extLst>
                    <a:ext uri="{FF2B5EF4-FFF2-40B4-BE49-F238E27FC236}">
                      <a16:creationId xmlns:a16="http://schemas.microsoft.com/office/drawing/2014/main" id="{1D26EAD3-A2AC-4595-937E-5C49035321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751391" y="4204644"/>
                  <a:ext cx="179934" cy="113389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0" name="Grupo 159">
                <a:extLst>
                  <a:ext uri="{FF2B5EF4-FFF2-40B4-BE49-F238E27FC236}">
                    <a16:creationId xmlns:a16="http://schemas.microsoft.com/office/drawing/2014/main" id="{38957269-19E4-49A3-94D8-8EDDAF087738}"/>
                  </a:ext>
                </a:extLst>
              </p:cNvPr>
              <p:cNvGrpSpPr/>
              <p:nvPr/>
            </p:nvGrpSpPr>
            <p:grpSpPr>
              <a:xfrm>
                <a:off x="9823985" y="1775118"/>
                <a:ext cx="1709974" cy="3198433"/>
                <a:chOff x="8691326" y="2070684"/>
                <a:chExt cx="1709974" cy="3198433"/>
              </a:xfrm>
            </p:grpSpPr>
            <p:cxnSp>
              <p:nvCxnSpPr>
                <p:cNvPr id="161" name="Conector recto 160">
                  <a:extLst>
                    <a:ext uri="{FF2B5EF4-FFF2-40B4-BE49-F238E27FC236}">
                      <a16:creationId xmlns:a16="http://schemas.microsoft.com/office/drawing/2014/main" id="{B8AFF103-B657-45A9-B0D3-7F0762FDC527}"/>
                    </a:ext>
                  </a:extLst>
                </p:cNvPr>
                <p:cNvCxnSpPr/>
                <p:nvPr/>
              </p:nvCxnSpPr>
              <p:spPr>
                <a:xfrm>
                  <a:off x="8691327" y="2181885"/>
                  <a:ext cx="0" cy="2462543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Conector recto 161">
                  <a:extLst>
                    <a:ext uri="{FF2B5EF4-FFF2-40B4-BE49-F238E27FC236}">
                      <a16:creationId xmlns:a16="http://schemas.microsoft.com/office/drawing/2014/main" id="{68454428-6817-4819-928D-8DAF37B6FDF0}"/>
                    </a:ext>
                  </a:extLst>
                </p:cNvPr>
                <p:cNvCxnSpPr/>
                <p:nvPr/>
              </p:nvCxnSpPr>
              <p:spPr>
                <a:xfrm>
                  <a:off x="8691327" y="2181885"/>
                  <a:ext cx="1530035" cy="588475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Conector recto 162">
                  <a:extLst>
                    <a:ext uri="{FF2B5EF4-FFF2-40B4-BE49-F238E27FC236}">
                      <a16:creationId xmlns:a16="http://schemas.microsoft.com/office/drawing/2014/main" id="{4DC2DABB-1658-4388-B925-CEF298B5C906}"/>
                    </a:ext>
                  </a:extLst>
                </p:cNvPr>
                <p:cNvCxnSpPr/>
                <p:nvPr/>
              </p:nvCxnSpPr>
              <p:spPr>
                <a:xfrm>
                  <a:off x="10221361" y="2770360"/>
                  <a:ext cx="0" cy="2498757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Conector recto 163">
                  <a:extLst>
                    <a:ext uri="{FF2B5EF4-FFF2-40B4-BE49-F238E27FC236}">
                      <a16:creationId xmlns:a16="http://schemas.microsoft.com/office/drawing/2014/main" id="{57CA1D37-F072-4F17-88B3-61E1A7A8C8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91326" y="4644428"/>
                  <a:ext cx="1530035" cy="624689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Conector recto 164">
                  <a:extLst>
                    <a:ext uri="{FF2B5EF4-FFF2-40B4-BE49-F238E27FC236}">
                      <a16:creationId xmlns:a16="http://schemas.microsoft.com/office/drawing/2014/main" id="{28A32DCB-A16C-4C0E-BCE4-979AA1F3A5B4}"/>
                    </a:ext>
                  </a:extLst>
                </p:cNvPr>
                <p:cNvCxnSpPr/>
                <p:nvPr/>
              </p:nvCxnSpPr>
              <p:spPr>
                <a:xfrm flipV="1">
                  <a:off x="10221361" y="2659159"/>
                  <a:ext cx="179939" cy="111201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Conector recto 165">
                  <a:extLst>
                    <a:ext uri="{FF2B5EF4-FFF2-40B4-BE49-F238E27FC236}">
                      <a16:creationId xmlns:a16="http://schemas.microsoft.com/office/drawing/2014/main" id="{68306A9A-EC04-4F02-90D5-2FF36C6ADEB0}"/>
                    </a:ext>
                  </a:extLst>
                </p:cNvPr>
                <p:cNvCxnSpPr/>
                <p:nvPr/>
              </p:nvCxnSpPr>
              <p:spPr>
                <a:xfrm flipV="1">
                  <a:off x="8691326" y="2070684"/>
                  <a:ext cx="179939" cy="111201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Conector recto 166">
                  <a:extLst>
                    <a:ext uri="{FF2B5EF4-FFF2-40B4-BE49-F238E27FC236}">
                      <a16:creationId xmlns:a16="http://schemas.microsoft.com/office/drawing/2014/main" id="{A4844FE4-6E50-479B-AD4C-BD2D5768492B}"/>
                    </a:ext>
                  </a:extLst>
                </p:cNvPr>
                <p:cNvCxnSpPr/>
                <p:nvPr/>
              </p:nvCxnSpPr>
              <p:spPr>
                <a:xfrm>
                  <a:off x="8871265" y="2070684"/>
                  <a:ext cx="1530035" cy="588475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Conector recto 167">
                  <a:extLst>
                    <a:ext uri="{FF2B5EF4-FFF2-40B4-BE49-F238E27FC236}">
                      <a16:creationId xmlns:a16="http://schemas.microsoft.com/office/drawing/2014/main" id="{81B120A3-BB97-4BCD-BF0D-606B470EE4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401300" y="2659159"/>
                  <a:ext cx="0" cy="2498757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1" name="Conector recto 170">
                <a:extLst>
                  <a:ext uri="{FF2B5EF4-FFF2-40B4-BE49-F238E27FC236}">
                    <a16:creationId xmlns:a16="http://schemas.microsoft.com/office/drawing/2014/main" id="{7F01C174-BA73-40C4-ACDF-F5B5E5064951}"/>
                  </a:ext>
                </a:extLst>
              </p:cNvPr>
              <p:cNvCxnSpPr/>
              <p:nvPr/>
            </p:nvCxnSpPr>
            <p:spPr>
              <a:xfrm flipV="1">
                <a:off x="11354020" y="4862350"/>
                <a:ext cx="179939" cy="111201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3" name="Grupo 182">
                <a:extLst>
                  <a:ext uri="{FF2B5EF4-FFF2-40B4-BE49-F238E27FC236}">
                    <a16:creationId xmlns:a16="http://schemas.microsoft.com/office/drawing/2014/main" id="{FE76D47B-4701-4F44-9E08-4D92F8772A64}"/>
                  </a:ext>
                </a:extLst>
              </p:cNvPr>
              <p:cNvGrpSpPr/>
              <p:nvPr/>
            </p:nvGrpSpPr>
            <p:grpSpPr>
              <a:xfrm>
                <a:off x="10067072" y="1607223"/>
                <a:ext cx="1709974" cy="3198433"/>
                <a:chOff x="9901340" y="1783206"/>
                <a:chExt cx="1709974" cy="3198433"/>
              </a:xfrm>
            </p:grpSpPr>
            <p:grpSp>
              <p:nvGrpSpPr>
                <p:cNvPr id="172" name="Grupo 171">
                  <a:extLst>
                    <a:ext uri="{FF2B5EF4-FFF2-40B4-BE49-F238E27FC236}">
                      <a16:creationId xmlns:a16="http://schemas.microsoft.com/office/drawing/2014/main" id="{630C7379-2751-481A-A733-6A2C04B7E1CF}"/>
                    </a:ext>
                  </a:extLst>
                </p:cNvPr>
                <p:cNvGrpSpPr/>
                <p:nvPr/>
              </p:nvGrpSpPr>
              <p:grpSpPr>
                <a:xfrm>
                  <a:off x="9901340" y="1783206"/>
                  <a:ext cx="1709974" cy="3198433"/>
                  <a:chOff x="8691326" y="2070684"/>
                  <a:chExt cx="1709974" cy="3198433"/>
                </a:xfrm>
              </p:grpSpPr>
              <p:cxnSp>
                <p:nvCxnSpPr>
                  <p:cNvPr id="173" name="Conector recto 172">
                    <a:extLst>
                      <a:ext uri="{FF2B5EF4-FFF2-40B4-BE49-F238E27FC236}">
                        <a16:creationId xmlns:a16="http://schemas.microsoft.com/office/drawing/2014/main" id="{0289F76E-25C9-4AA4-A741-12359F6ABB83}"/>
                      </a:ext>
                    </a:extLst>
                  </p:cNvPr>
                  <p:cNvCxnSpPr/>
                  <p:nvPr/>
                </p:nvCxnSpPr>
                <p:spPr>
                  <a:xfrm>
                    <a:off x="8691327" y="2181885"/>
                    <a:ext cx="0" cy="246254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Conector recto 173">
                    <a:extLst>
                      <a:ext uri="{FF2B5EF4-FFF2-40B4-BE49-F238E27FC236}">
                        <a16:creationId xmlns:a16="http://schemas.microsoft.com/office/drawing/2014/main" id="{5E5BFDB7-BED1-4511-8B00-AAA811A848F7}"/>
                      </a:ext>
                    </a:extLst>
                  </p:cNvPr>
                  <p:cNvCxnSpPr/>
                  <p:nvPr/>
                </p:nvCxnSpPr>
                <p:spPr>
                  <a:xfrm>
                    <a:off x="8691327" y="2181885"/>
                    <a:ext cx="1530035" cy="588475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Conector recto 174">
                    <a:extLst>
                      <a:ext uri="{FF2B5EF4-FFF2-40B4-BE49-F238E27FC236}">
                        <a16:creationId xmlns:a16="http://schemas.microsoft.com/office/drawing/2014/main" id="{B14C6BE5-63C7-43E2-A839-F37D10658A71}"/>
                      </a:ext>
                    </a:extLst>
                  </p:cNvPr>
                  <p:cNvCxnSpPr/>
                  <p:nvPr/>
                </p:nvCxnSpPr>
                <p:spPr>
                  <a:xfrm>
                    <a:off x="10221361" y="2770360"/>
                    <a:ext cx="0" cy="249875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ector recto 175">
                    <a:extLst>
                      <a:ext uri="{FF2B5EF4-FFF2-40B4-BE49-F238E27FC236}">
                        <a16:creationId xmlns:a16="http://schemas.microsoft.com/office/drawing/2014/main" id="{CBBFA8C4-657B-4167-BD61-6F5753350D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691326" y="4644428"/>
                    <a:ext cx="1530035" cy="624689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ector recto 176">
                    <a:extLst>
                      <a:ext uri="{FF2B5EF4-FFF2-40B4-BE49-F238E27FC236}">
                        <a16:creationId xmlns:a16="http://schemas.microsoft.com/office/drawing/2014/main" id="{4AAAF072-AEBA-41A9-BD4D-88F0B0B38829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0221361" y="2659159"/>
                    <a:ext cx="179939" cy="111201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ector recto 177">
                    <a:extLst>
                      <a:ext uri="{FF2B5EF4-FFF2-40B4-BE49-F238E27FC236}">
                        <a16:creationId xmlns:a16="http://schemas.microsoft.com/office/drawing/2014/main" id="{669CE74E-CAC6-4539-976B-9F493D0732D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8691326" y="2070684"/>
                    <a:ext cx="179939" cy="111201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Conector recto 178">
                    <a:extLst>
                      <a:ext uri="{FF2B5EF4-FFF2-40B4-BE49-F238E27FC236}">
                        <a16:creationId xmlns:a16="http://schemas.microsoft.com/office/drawing/2014/main" id="{37EF9E9A-1345-4A21-986B-5E68236FA2BA}"/>
                      </a:ext>
                    </a:extLst>
                  </p:cNvPr>
                  <p:cNvCxnSpPr/>
                  <p:nvPr/>
                </p:nvCxnSpPr>
                <p:spPr>
                  <a:xfrm>
                    <a:off x="8871265" y="2070684"/>
                    <a:ext cx="1530035" cy="588475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Conector recto 179">
                    <a:extLst>
                      <a:ext uri="{FF2B5EF4-FFF2-40B4-BE49-F238E27FC236}">
                        <a16:creationId xmlns:a16="http://schemas.microsoft.com/office/drawing/2014/main" id="{08738810-0E26-4A70-A44F-E6504FB80D4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401300" y="2659159"/>
                    <a:ext cx="0" cy="249875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82" name="Conector recto 181">
                  <a:extLst>
                    <a:ext uri="{FF2B5EF4-FFF2-40B4-BE49-F238E27FC236}">
                      <a16:creationId xmlns:a16="http://schemas.microsoft.com/office/drawing/2014/main" id="{97992612-99EB-4A93-A9EF-BE1198334DEE}"/>
                    </a:ext>
                  </a:extLst>
                </p:cNvPr>
                <p:cNvCxnSpPr/>
                <p:nvPr/>
              </p:nvCxnSpPr>
              <p:spPr>
                <a:xfrm flipV="1">
                  <a:off x="11431375" y="4870438"/>
                  <a:ext cx="179939" cy="111201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4" name="Grupo 183">
                <a:extLst>
                  <a:ext uri="{FF2B5EF4-FFF2-40B4-BE49-F238E27FC236}">
                    <a16:creationId xmlns:a16="http://schemas.microsoft.com/office/drawing/2014/main" id="{48B57CD7-4770-47C7-84BA-B79F8E23608D}"/>
                  </a:ext>
                </a:extLst>
              </p:cNvPr>
              <p:cNvGrpSpPr/>
              <p:nvPr/>
            </p:nvGrpSpPr>
            <p:grpSpPr>
              <a:xfrm>
                <a:off x="10428213" y="1399952"/>
                <a:ext cx="1709974" cy="3198433"/>
                <a:chOff x="9901340" y="1783206"/>
                <a:chExt cx="1709974" cy="3198433"/>
              </a:xfrm>
            </p:grpSpPr>
            <p:grpSp>
              <p:nvGrpSpPr>
                <p:cNvPr id="185" name="Grupo 184">
                  <a:extLst>
                    <a:ext uri="{FF2B5EF4-FFF2-40B4-BE49-F238E27FC236}">
                      <a16:creationId xmlns:a16="http://schemas.microsoft.com/office/drawing/2014/main" id="{5D267BB2-AE22-4813-A482-9D7F6B2FDC3A}"/>
                    </a:ext>
                  </a:extLst>
                </p:cNvPr>
                <p:cNvGrpSpPr/>
                <p:nvPr/>
              </p:nvGrpSpPr>
              <p:grpSpPr>
                <a:xfrm>
                  <a:off x="9901340" y="1783206"/>
                  <a:ext cx="1709974" cy="3198433"/>
                  <a:chOff x="8691326" y="2070684"/>
                  <a:chExt cx="1709974" cy="3198433"/>
                </a:xfrm>
              </p:grpSpPr>
              <p:cxnSp>
                <p:nvCxnSpPr>
                  <p:cNvPr id="187" name="Conector recto 186">
                    <a:extLst>
                      <a:ext uri="{FF2B5EF4-FFF2-40B4-BE49-F238E27FC236}">
                        <a16:creationId xmlns:a16="http://schemas.microsoft.com/office/drawing/2014/main" id="{D91C290C-B468-41FC-B4E4-9AE03B567592}"/>
                      </a:ext>
                    </a:extLst>
                  </p:cNvPr>
                  <p:cNvCxnSpPr/>
                  <p:nvPr/>
                </p:nvCxnSpPr>
                <p:spPr>
                  <a:xfrm>
                    <a:off x="8691327" y="2181885"/>
                    <a:ext cx="0" cy="2462543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8" name="Conector recto 187">
                    <a:extLst>
                      <a:ext uri="{FF2B5EF4-FFF2-40B4-BE49-F238E27FC236}">
                        <a16:creationId xmlns:a16="http://schemas.microsoft.com/office/drawing/2014/main" id="{43D27129-AC47-41B9-AB89-79615202B9E5}"/>
                      </a:ext>
                    </a:extLst>
                  </p:cNvPr>
                  <p:cNvCxnSpPr/>
                  <p:nvPr/>
                </p:nvCxnSpPr>
                <p:spPr>
                  <a:xfrm>
                    <a:off x="8691327" y="2181885"/>
                    <a:ext cx="1530035" cy="588475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9" name="Conector recto 188">
                    <a:extLst>
                      <a:ext uri="{FF2B5EF4-FFF2-40B4-BE49-F238E27FC236}">
                        <a16:creationId xmlns:a16="http://schemas.microsoft.com/office/drawing/2014/main" id="{03CDED53-133B-4C40-87CE-4C325B526402}"/>
                      </a:ext>
                    </a:extLst>
                  </p:cNvPr>
                  <p:cNvCxnSpPr/>
                  <p:nvPr/>
                </p:nvCxnSpPr>
                <p:spPr>
                  <a:xfrm>
                    <a:off x="10221361" y="2770360"/>
                    <a:ext cx="0" cy="249875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0" name="Conector recto 189">
                    <a:extLst>
                      <a:ext uri="{FF2B5EF4-FFF2-40B4-BE49-F238E27FC236}">
                        <a16:creationId xmlns:a16="http://schemas.microsoft.com/office/drawing/2014/main" id="{D27DD2EB-F70F-476E-92DC-821EB13B26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691326" y="4644428"/>
                    <a:ext cx="1530035" cy="624689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Conector recto 190">
                    <a:extLst>
                      <a:ext uri="{FF2B5EF4-FFF2-40B4-BE49-F238E27FC236}">
                        <a16:creationId xmlns:a16="http://schemas.microsoft.com/office/drawing/2014/main" id="{EE7CE963-F7F6-4171-9E75-E9D437E1C09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0221361" y="2659159"/>
                    <a:ext cx="179939" cy="111201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ector recto 191">
                    <a:extLst>
                      <a:ext uri="{FF2B5EF4-FFF2-40B4-BE49-F238E27FC236}">
                        <a16:creationId xmlns:a16="http://schemas.microsoft.com/office/drawing/2014/main" id="{96A5FC69-91D9-422B-B96C-24461A4EC705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8691326" y="2070684"/>
                    <a:ext cx="179939" cy="111201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ector recto 192">
                    <a:extLst>
                      <a:ext uri="{FF2B5EF4-FFF2-40B4-BE49-F238E27FC236}">
                        <a16:creationId xmlns:a16="http://schemas.microsoft.com/office/drawing/2014/main" id="{B1FA2100-0898-49AF-A2B2-F5030FDF978A}"/>
                      </a:ext>
                    </a:extLst>
                  </p:cNvPr>
                  <p:cNvCxnSpPr/>
                  <p:nvPr/>
                </p:nvCxnSpPr>
                <p:spPr>
                  <a:xfrm>
                    <a:off x="8871265" y="2070684"/>
                    <a:ext cx="1530035" cy="588475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Conector recto 193">
                    <a:extLst>
                      <a:ext uri="{FF2B5EF4-FFF2-40B4-BE49-F238E27FC236}">
                        <a16:creationId xmlns:a16="http://schemas.microsoft.com/office/drawing/2014/main" id="{0E044E54-3E1D-4CE9-B27B-296D1B383C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401300" y="2659159"/>
                    <a:ext cx="0" cy="2498757"/>
                  </a:xfrm>
                  <a:prstGeom prst="line">
                    <a:avLst/>
                  </a:prstGeom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86" name="Conector recto 185">
                  <a:extLst>
                    <a:ext uri="{FF2B5EF4-FFF2-40B4-BE49-F238E27FC236}">
                      <a16:creationId xmlns:a16="http://schemas.microsoft.com/office/drawing/2014/main" id="{8D0F767D-506E-40A2-AEFD-7E4F76ED8D5C}"/>
                    </a:ext>
                  </a:extLst>
                </p:cNvPr>
                <p:cNvCxnSpPr/>
                <p:nvPr/>
              </p:nvCxnSpPr>
              <p:spPr>
                <a:xfrm flipV="1">
                  <a:off x="11431375" y="4870438"/>
                  <a:ext cx="179939" cy="111201"/>
                </a:xfrm>
                <a:prstGeom prst="line">
                  <a:avLst/>
                </a:prstGeom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9" name="Conector recto 198">
                <a:extLst>
                  <a:ext uri="{FF2B5EF4-FFF2-40B4-BE49-F238E27FC236}">
                    <a16:creationId xmlns:a16="http://schemas.microsoft.com/office/drawing/2014/main" id="{C21C13C5-73F8-4442-BB07-E3722F49AA19}"/>
                  </a:ext>
                </a:extLst>
              </p:cNvPr>
              <p:cNvCxnSpPr/>
              <p:nvPr/>
            </p:nvCxnSpPr>
            <p:spPr>
              <a:xfrm flipH="1" flipV="1">
                <a:off x="7829550" y="2871518"/>
                <a:ext cx="236411" cy="11040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ector recto 199">
                <a:extLst>
                  <a:ext uri="{FF2B5EF4-FFF2-40B4-BE49-F238E27FC236}">
                    <a16:creationId xmlns:a16="http://schemas.microsoft.com/office/drawing/2014/main" id="{7E79FC74-8A95-4D8E-9F07-32069E41A953}"/>
                  </a:ext>
                </a:extLst>
              </p:cNvPr>
              <p:cNvCxnSpPr/>
              <p:nvPr/>
            </p:nvCxnSpPr>
            <p:spPr>
              <a:xfrm flipH="1" flipV="1">
                <a:off x="7826136" y="5334061"/>
                <a:ext cx="236411" cy="11040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ector recto de flecha 201">
                <a:extLst>
                  <a:ext uri="{FF2B5EF4-FFF2-40B4-BE49-F238E27FC236}">
                    <a16:creationId xmlns:a16="http://schemas.microsoft.com/office/drawing/2014/main" id="{BB25B3AC-87A3-4EB8-ADD9-8D70C5A8D5AE}"/>
                  </a:ext>
                </a:extLst>
              </p:cNvPr>
              <p:cNvCxnSpPr/>
              <p:nvPr/>
            </p:nvCxnSpPr>
            <p:spPr>
              <a:xfrm>
                <a:off x="7896225" y="2926720"/>
                <a:ext cx="0" cy="240734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CuadroTexto 202">
                <a:extLst>
                  <a:ext uri="{FF2B5EF4-FFF2-40B4-BE49-F238E27FC236}">
                    <a16:creationId xmlns:a16="http://schemas.microsoft.com/office/drawing/2014/main" id="{0E5B80F4-3A8D-4777-8C69-064582F99B63}"/>
                  </a:ext>
                </a:extLst>
              </p:cNvPr>
              <p:cNvSpPr txBox="1"/>
              <p:nvPr/>
            </p:nvSpPr>
            <p:spPr>
              <a:xfrm rot="16200000">
                <a:off x="7429591" y="3939864"/>
                <a:ext cx="6254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400" dirty="0"/>
                  <a:t>20 cm</a:t>
                </a:r>
                <a:endParaRPr lang="en-US" sz="1400" dirty="0"/>
              </a:p>
            </p:txBody>
          </p:sp>
          <p:cxnSp>
            <p:nvCxnSpPr>
              <p:cNvPr id="205" name="Conector recto 204">
                <a:extLst>
                  <a:ext uri="{FF2B5EF4-FFF2-40B4-BE49-F238E27FC236}">
                    <a16:creationId xmlns:a16="http://schemas.microsoft.com/office/drawing/2014/main" id="{846713F8-3899-4BF6-99D9-6A5F62850322}"/>
                  </a:ext>
                </a:extLst>
              </p:cNvPr>
              <p:cNvCxnSpPr/>
              <p:nvPr/>
            </p:nvCxnSpPr>
            <p:spPr>
              <a:xfrm>
                <a:off x="8064928" y="5444466"/>
                <a:ext cx="0" cy="27291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ector recto 205">
                <a:extLst>
                  <a:ext uri="{FF2B5EF4-FFF2-40B4-BE49-F238E27FC236}">
                    <a16:creationId xmlns:a16="http://schemas.microsoft.com/office/drawing/2014/main" id="{E58A3630-A1F3-4BB1-B905-AD5F56BB20FF}"/>
                  </a:ext>
                </a:extLst>
              </p:cNvPr>
              <p:cNvCxnSpPr/>
              <p:nvPr/>
            </p:nvCxnSpPr>
            <p:spPr>
              <a:xfrm>
                <a:off x="9595994" y="6069952"/>
                <a:ext cx="0" cy="27291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ector recto 207">
                <a:extLst>
                  <a:ext uri="{FF2B5EF4-FFF2-40B4-BE49-F238E27FC236}">
                    <a16:creationId xmlns:a16="http://schemas.microsoft.com/office/drawing/2014/main" id="{390BE167-7F8A-42DE-9439-730830929431}"/>
                  </a:ext>
                </a:extLst>
              </p:cNvPr>
              <p:cNvCxnSpPr/>
              <p:nvPr/>
            </p:nvCxnSpPr>
            <p:spPr>
              <a:xfrm>
                <a:off x="8079581" y="5667375"/>
                <a:ext cx="1495425" cy="638175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CuadroTexto 208">
                <a:extLst>
                  <a:ext uri="{FF2B5EF4-FFF2-40B4-BE49-F238E27FC236}">
                    <a16:creationId xmlns:a16="http://schemas.microsoft.com/office/drawing/2014/main" id="{583F1B94-8A93-44FE-BD39-CAB06EB749BB}"/>
                  </a:ext>
                </a:extLst>
              </p:cNvPr>
              <p:cNvSpPr txBox="1"/>
              <p:nvPr/>
            </p:nvSpPr>
            <p:spPr>
              <a:xfrm rot="1493451">
                <a:off x="8384469" y="5917753"/>
                <a:ext cx="6254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400" dirty="0"/>
                  <a:t>15 cm</a:t>
                </a:r>
                <a:endParaRPr lang="en-US" sz="1400" dirty="0"/>
              </a:p>
            </p:txBody>
          </p:sp>
          <p:grpSp>
            <p:nvGrpSpPr>
              <p:cNvPr id="155" name="Grupo 154">
                <a:extLst>
                  <a:ext uri="{FF2B5EF4-FFF2-40B4-BE49-F238E27FC236}">
                    <a16:creationId xmlns:a16="http://schemas.microsoft.com/office/drawing/2014/main" id="{FEB4CDA7-5252-44BB-B84E-ED4C3EA94EA3}"/>
                  </a:ext>
                </a:extLst>
              </p:cNvPr>
              <p:cNvGrpSpPr/>
              <p:nvPr/>
            </p:nvGrpSpPr>
            <p:grpSpPr>
              <a:xfrm>
                <a:off x="8065961" y="2871519"/>
                <a:ext cx="1709974" cy="3198433"/>
                <a:chOff x="8691326" y="2070684"/>
                <a:chExt cx="1709974" cy="3198433"/>
              </a:xfrm>
            </p:grpSpPr>
            <p:cxnSp>
              <p:nvCxnSpPr>
                <p:cNvPr id="129" name="Conector recto 128">
                  <a:extLst>
                    <a:ext uri="{FF2B5EF4-FFF2-40B4-BE49-F238E27FC236}">
                      <a16:creationId xmlns:a16="http://schemas.microsoft.com/office/drawing/2014/main" id="{B93D0FB1-9147-4C98-B4E5-0F3BAE8C562E}"/>
                    </a:ext>
                  </a:extLst>
                </p:cNvPr>
                <p:cNvCxnSpPr/>
                <p:nvPr/>
              </p:nvCxnSpPr>
              <p:spPr>
                <a:xfrm flipV="1">
                  <a:off x="10221361" y="5157916"/>
                  <a:ext cx="179939" cy="11120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5" name="Grupo 134">
                  <a:extLst>
                    <a:ext uri="{FF2B5EF4-FFF2-40B4-BE49-F238E27FC236}">
                      <a16:creationId xmlns:a16="http://schemas.microsoft.com/office/drawing/2014/main" id="{3736B2E8-B3D4-4AAD-A6DC-F6D50CD62E94}"/>
                    </a:ext>
                  </a:extLst>
                </p:cNvPr>
                <p:cNvGrpSpPr/>
                <p:nvPr/>
              </p:nvGrpSpPr>
              <p:grpSpPr>
                <a:xfrm>
                  <a:off x="8691326" y="2070684"/>
                  <a:ext cx="1709974" cy="3198433"/>
                  <a:chOff x="8691326" y="2070684"/>
                  <a:chExt cx="1709974" cy="3198433"/>
                </a:xfrm>
              </p:grpSpPr>
              <p:cxnSp>
                <p:nvCxnSpPr>
                  <p:cNvPr id="100" name="Conector recto 99">
                    <a:extLst>
                      <a:ext uri="{FF2B5EF4-FFF2-40B4-BE49-F238E27FC236}">
                        <a16:creationId xmlns:a16="http://schemas.microsoft.com/office/drawing/2014/main" id="{6C433F9F-502A-4664-B101-1B71DCDC649C}"/>
                      </a:ext>
                    </a:extLst>
                  </p:cNvPr>
                  <p:cNvCxnSpPr/>
                  <p:nvPr/>
                </p:nvCxnSpPr>
                <p:spPr>
                  <a:xfrm>
                    <a:off x="8691327" y="2181885"/>
                    <a:ext cx="0" cy="2462543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Conector recto 101">
                    <a:extLst>
                      <a:ext uri="{FF2B5EF4-FFF2-40B4-BE49-F238E27FC236}">
                        <a16:creationId xmlns:a16="http://schemas.microsoft.com/office/drawing/2014/main" id="{9CFEC9C2-A009-4B07-B50A-3DC4A99C8DB6}"/>
                      </a:ext>
                    </a:extLst>
                  </p:cNvPr>
                  <p:cNvCxnSpPr/>
                  <p:nvPr/>
                </p:nvCxnSpPr>
                <p:spPr>
                  <a:xfrm>
                    <a:off x="8691327" y="2181885"/>
                    <a:ext cx="1530035" cy="58847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Conector recto 121">
                    <a:extLst>
                      <a:ext uri="{FF2B5EF4-FFF2-40B4-BE49-F238E27FC236}">
                        <a16:creationId xmlns:a16="http://schemas.microsoft.com/office/drawing/2014/main" id="{843074B6-B497-4802-A72E-EF845D59A3E4}"/>
                      </a:ext>
                    </a:extLst>
                  </p:cNvPr>
                  <p:cNvCxnSpPr/>
                  <p:nvPr/>
                </p:nvCxnSpPr>
                <p:spPr>
                  <a:xfrm>
                    <a:off x="10221361" y="2770360"/>
                    <a:ext cx="0" cy="249875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Conector recto 122">
                    <a:extLst>
                      <a:ext uri="{FF2B5EF4-FFF2-40B4-BE49-F238E27FC236}">
                        <a16:creationId xmlns:a16="http://schemas.microsoft.com/office/drawing/2014/main" id="{9B6BAD76-4B94-472D-B593-F6899AECF8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691326" y="4644428"/>
                    <a:ext cx="1530035" cy="62468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Conector recto 126">
                    <a:extLst>
                      <a:ext uri="{FF2B5EF4-FFF2-40B4-BE49-F238E27FC236}">
                        <a16:creationId xmlns:a16="http://schemas.microsoft.com/office/drawing/2014/main" id="{D91B9C39-F34B-46BB-B33B-39B33BF1FE2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0221361" y="2659159"/>
                    <a:ext cx="179939" cy="11120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Conector recto 127">
                    <a:extLst>
                      <a:ext uri="{FF2B5EF4-FFF2-40B4-BE49-F238E27FC236}">
                        <a16:creationId xmlns:a16="http://schemas.microsoft.com/office/drawing/2014/main" id="{9BF12535-EFBD-4133-B11C-5D760DE618E7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8691326" y="2070684"/>
                    <a:ext cx="179939" cy="11120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Conector recto 130">
                    <a:extLst>
                      <a:ext uri="{FF2B5EF4-FFF2-40B4-BE49-F238E27FC236}">
                        <a16:creationId xmlns:a16="http://schemas.microsoft.com/office/drawing/2014/main" id="{DE3BD9D7-FE9B-4312-AA44-6F7EF7B1749A}"/>
                      </a:ext>
                    </a:extLst>
                  </p:cNvPr>
                  <p:cNvCxnSpPr/>
                  <p:nvPr/>
                </p:nvCxnSpPr>
                <p:spPr>
                  <a:xfrm>
                    <a:off x="8871265" y="2070684"/>
                    <a:ext cx="1530035" cy="58847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Conector recto 132">
                    <a:extLst>
                      <a:ext uri="{FF2B5EF4-FFF2-40B4-BE49-F238E27FC236}">
                        <a16:creationId xmlns:a16="http://schemas.microsoft.com/office/drawing/2014/main" id="{F2FB065A-A255-4880-AE98-860BAA5A26C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401300" y="2659159"/>
                    <a:ext cx="0" cy="249875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219" name="Conector recto 218">
              <a:extLst>
                <a:ext uri="{FF2B5EF4-FFF2-40B4-BE49-F238E27FC236}">
                  <a16:creationId xmlns:a16="http://schemas.microsoft.com/office/drawing/2014/main" id="{320C8992-4F13-4D21-9082-C884DE966B43}"/>
                </a:ext>
              </a:extLst>
            </p:cNvPr>
            <p:cNvCxnSpPr/>
            <p:nvPr/>
          </p:nvCxnSpPr>
          <p:spPr>
            <a:xfrm flipV="1">
              <a:off x="7333134" y="4487184"/>
              <a:ext cx="1238845" cy="63168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ector recto 224">
              <a:extLst>
                <a:ext uri="{FF2B5EF4-FFF2-40B4-BE49-F238E27FC236}">
                  <a16:creationId xmlns:a16="http://schemas.microsoft.com/office/drawing/2014/main" id="{807110BE-0424-4D77-B414-FB5CEDB1EF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882873" y="2384173"/>
              <a:ext cx="237404" cy="124735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Elipse 228">
              <a:extLst>
                <a:ext uri="{FF2B5EF4-FFF2-40B4-BE49-F238E27FC236}">
                  <a16:creationId xmlns:a16="http://schemas.microsoft.com/office/drawing/2014/main" id="{5968FCCE-4F4F-4545-89E6-0D3AD364E47B}"/>
                </a:ext>
              </a:extLst>
            </p:cNvPr>
            <p:cNvSpPr/>
            <p:nvPr/>
          </p:nvSpPr>
          <p:spPr>
            <a:xfrm>
              <a:off x="9978072" y="3200141"/>
              <a:ext cx="454888" cy="71686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1" name="Conector recto 220">
              <a:extLst>
                <a:ext uri="{FF2B5EF4-FFF2-40B4-BE49-F238E27FC236}">
                  <a16:creationId xmlns:a16="http://schemas.microsoft.com/office/drawing/2014/main" id="{0095563E-A866-47AB-923A-0AC813E905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20617" y="3549285"/>
              <a:ext cx="699075" cy="41811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Elipse 229">
              <a:extLst>
                <a:ext uri="{FF2B5EF4-FFF2-40B4-BE49-F238E27FC236}">
                  <a16:creationId xmlns:a16="http://schemas.microsoft.com/office/drawing/2014/main" id="{74C77ABF-1680-4E31-A60C-9F098FB06EC3}"/>
                </a:ext>
              </a:extLst>
            </p:cNvPr>
            <p:cNvSpPr/>
            <p:nvPr/>
          </p:nvSpPr>
          <p:spPr>
            <a:xfrm>
              <a:off x="9778437" y="2954276"/>
              <a:ext cx="886538" cy="11647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Elipse 230">
              <a:extLst>
                <a:ext uri="{FF2B5EF4-FFF2-40B4-BE49-F238E27FC236}">
                  <a16:creationId xmlns:a16="http://schemas.microsoft.com/office/drawing/2014/main" id="{5DE6C316-2A42-4874-8B64-2D5780D18F19}"/>
                </a:ext>
              </a:extLst>
            </p:cNvPr>
            <p:cNvSpPr/>
            <p:nvPr/>
          </p:nvSpPr>
          <p:spPr>
            <a:xfrm>
              <a:off x="9874906" y="3085537"/>
              <a:ext cx="676799" cy="94321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3" name="CuadroTexto 232">
            <a:extLst>
              <a:ext uri="{FF2B5EF4-FFF2-40B4-BE49-F238E27FC236}">
                <a16:creationId xmlns:a16="http://schemas.microsoft.com/office/drawing/2014/main" id="{1994BFCF-7842-48FF-BAA8-CEDBAE1BEF3F}"/>
              </a:ext>
            </a:extLst>
          </p:cNvPr>
          <p:cNvSpPr txBox="1"/>
          <p:nvPr/>
        </p:nvSpPr>
        <p:spPr>
          <a:xfrm>
            <a:off x="8015647" y="4803025"/>
            <a:ext cx="1176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Cherenkov radiator</a:t>
            </a:r>
          </a:p>
        </p:txBody>
      </p:sp>
      <p:sp>
        <p:nvSpPr>
          <p:cNvPr id="234" name="CuadroTexto 233">
            <a:extLst>
              <a:ext uri="{FF2B5EF4-FFF2-40B4-BE49-F238E27FC236}">
                <a16:creationId xmlns:a16="http://schemas.microsoft.com/office/drawing/2014/main" id="{E5848133-DB90-47B6-8770-344DB6F15542}"/>
              </a:ext>
            </a:extLst>
          </p:cNvPr>
          <p:cNvSpPr txBox="1"/>
          <p:nvPr/>
        </p:nvSpPr>
        <p:spPr>
          <a:xfrm rot="19999566">
            <a:off x="6955582" y="4544036"/>
            <a:ext cx="17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Charged particle</a:t>
            </a:r>
          </a:p>
        </p:txBody>
      </p:sp>
    </p:spTree>
    <p:extLst>
      <p:ext uri="{BB962C8B-B14F-4D97-AF65-F5344CB8AC3E}">
        <p14:creationId xmlns:p14="http://schemas.microsoft.com/office/powerpoint/2010/main" val="1509906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796" y="6515567"/>
            <a:ext cx="329439" cy="2239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0888E7D-B3B8-4C2C-87AF-DB3FCCBE5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10" y="1070716"/>
            <a:ext cx="4981575" cy="498157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3702833" y="90596"/>
            <a:ext cx="5024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ALICE-3 </a:t>
            </a:r>
            <a:r>
              <a:rPr lang="en-US" sz="3200"/>
              <a:t>RICH FEE</a:t>
            </a:r>
            <a:r>
              <a:rPr lang="hu-HU" sz="3200"/>
              <a:t>: </a:t>
            </a:r>
            <a:r>
              <a:rPr lang="en-US" sz="3200">
                <a:solidFill>
                  <a:srgbClr val="C00000"/>
                </a:solidFill>
              </a:rPr>
              <a:t>SiPM </a:t>
            </a:r>
            <a:r>
              <a:rPr lang="en-US" sz="3200" dirty="0">
                <a:solidFill>
                  <a:srgbClr val="C00000"/>
                </a:solidFill>
              </a:rPr>
              <a:t>array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B549EF7-D6F6-46E4-A803-A4FC0E69A3F4}"/>
              </a:ext>
            </a:extLst>
          </p:cNvPr>
          <p:cNvSpPr/>
          <p:nvPr/>
        </p:nvSpPr>
        <p:spPr>
          <a:xfrm>
            <a:off x="1911789" y="6258206"/>
            <a:ext cx="8368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Fig. 2: </a:t>
            </a:r>
            <a:r>
              <a:rPr lang="en-US" dirty="0"/>
              <a:t>SiPM die and ALCOR V3 general connection with temperature sensor.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E7C7FD5-298F-429F-8EA8-104706470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532" y="2897667"/>
            <a:ext cx="4514690" cy="268395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6204322-5B57-481F-8B46-351BE4647AB9}"/>
              </a:ext>
            </a:extLst>
          </p:cNvPr>
          <p:cNvSpPr txBox="1"/>
          <p:nvPr/>
        </p:nvSpPr>
        <p:spPr>
          <a:xfrm>
            <a:off x="6909213" y="5529071"/>
            <a:ext cx="5065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/>
              <a:t>Source</a:t>
            </a:r>
            <a:r>
              <a:rPr lang="es-MX" sz="1400" dirty="0"/>
              <a:t>: Alberto Gola, “</a:t>
            </a:r>
            <a:r>
              <a:rPr lang="en-US" sz="1400" dirty="0"/>
              <a:t>Status and perspectives of </a:t>
            </a:r>
            <a:r>
              <a:rPr lang="en-US" sz="1400" dirty="0" err="1"/>
              <a:t>SiPMs</a:t>
            </a:r>
            <a:r>
              <a:rPr lang="en-US" sz="1400" dirty="0"/>
              <a:t> at FBK”, CERN, 2023</a:t>
            </a:r>
          </a:p>
        </p:txBody>
      </p:sp>
      <p:sp>
        <p:nvSpPr>
          <p:cNvPr id="2" name="Flecha: doblada 1">
            <a:extLst>
              <a:ext uri="{FF2B5EF4-FFF2-40B4-BE49-F238E27FC236}">
                <a16:creationId xmlns:a16="http://schemas.microsoft.com/office/drawing/2014/main" id="{E205AF88-2214-4279-B6A3-E01C68CD16BD}"/>
              </a:ext>
            </a:extLst>
          </p:cNvPr>
          <p:cNvSpPr/>
          <p:nvPr/>
        </p:nvSpPr>
        <p:spPr>
          <a:xfrm rot="5400000">
            <a:off x="6910880" y="703440"/>
            <a:ext cx="1232548" cy="2214563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719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5796" y="6515567"/>
            <a:ext cx="329439" cy="223942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193597" y="32305"/>
            <a:ext cx="8491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ALICE-3 </a:t>
            </a:r>
            <a:r>
              <a:rPr lang="en-US" sz="3200"/>
              <a:t>RICH FEE</a:t>
            </a:r>
            <a:r>
              <a:rPr lang="hu-HU" sz="3200"/>
              <a:t>:</a:t>
            </a:r>
            <a:r>
              <a:rPr lang="en-US" sz="3200"/>
              <a:t> </a:t>
            </a:r>
            <a:r>
              <a:rPr lang="en-US" sz="3200">
                <a:solidFill>
                  <a:srgbClr val="C00000"/>
                </a:solidFill>
              </a:rPr>
              <a:t>Preliminary Assembly Proposal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3695B1AA-5E85-4284-A1AE-AAE8037DA49E}"/>
              </a:ext>
            </a:extLst>
          </p:cNvPr>
          <p:cNvSpPr txBox="1"/>
          <p:nvPr/>
        </p:nvSpPr>
        <p:spPr>
          <a:xfrm>
            <a:off x="2279814" y="5802902"/>
            <a:ext cx="4202468" cy="461665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</a:rPr>
              <a:t>SiPM pitch ≤ 2.083 x 2.083 mm</a:t>
            </a:r>
            <a:r>
              <a:rPr lang="en-US" sz="2400" baseline="30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5E06DB60-A6C2-464F-ADB3-A89A2978BB7D}"/>
              </a:ext>
            </a:extLst>
          </p:cNvPr>
          <p:cNvSpPr txBox="1"/>
          <p:nvPr/>
        </p:nvSpPr>
        <p:spPr>
          <a:xfrm>
            <a:off x="503856" y="609971"/>
            <a:ext cx="73364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The proposed modular assembly includes:</a:t>
            </a:r>
          </a:p>
          <a:p>
            <a:endParaRPr lang="en-US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>
                <a:solidFill>
                  <a:srgbClr val="C00000"/>
                </a:solidFill>
              </a:rPr>
              <a:t>SiPM-tile</a:t>
            </a:r>
            <a:r>
              <a:rPr lang="en-US" dirty="0"/>
              <a:t>, which comprises an array of 8 x 8 </a:t>
            </a:r>
            <a:r>
              <a:rPr lang="en-US" dirty="0" err="1"/>
              <a:t>SiPMs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64 SiPM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</a:t>
            </a:r>
            <a:r>
              <a:rPr lang="en-US" b="1" dirty="0">
                <a:solidFill>
                  <a:srgbClr val="C00000"/>
                </a:solidFill>
              </a:rPr>
              <a:t>SiPM-module</a:t>
            </a:r>
            <a:r>
              <a:rPr lang="en-US" dirty="0"/>
              <a:t>, constituted by 3 x 3 SiPM-tiles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576 SiPM channels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SiPM </a:t>
            </a:r>
            <a:r>
              <a:rPr lang="en-US" b="1" dirty="0">
                <a:solidFill>
                  <a:srgbClr val="C00000"/>
                </a:solidFill>
              </a:rPr>
              <a:t>super-module </a:t>
            </a:r>
            <a:r>
              <a:rPr lang="en-US" dirty="0"/>
              <a:t>made up of 3 x 4 SiPM-modules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6,912 SiPM channels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2B8F64E-188A-4753-A143-ABD15FB5CDF7}"/>
              </a:ext>
            </a:extLst>
          </p:cNvPr>
          <p:cNvSpPr txBox="1"/>
          <p:nvPr/>
        </p:nvSpPr>
        <p:spPr>
          <a:xfrm>
            <a:off x="626591" y="3548676"/>
            <a:ext cx="6997721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dirty="0"/>
              <a:t>SiPM Super-module size must be equal area of each of the 36 segments of a RICH mechanical ring </a:t>
            </a:r>
            <a:r>
              <a:rPr lang="en-US" dirty="0">
                <a:sym typeface="Wingdings" panose="05000000000000000000" pitchFamily="2" charset="2"/>
              </a:rPr>
              <a:t> 15 x 20 cm</a:t>
            </a:r>
            <a:r>
              <a:rPr lang="en-US" baseline="30000" dirty="0">
                <a:sym typeface="Wingdings" panose="05000000000000000000" pitchFamily="2" charset="2"/>
              </a:rPr>
              <a:t>2</a:t>
            </a:r>
            <a:endParaRPr lang="en-US" baseline="30000" dirty="0"/>
          </a:p>
        </p:txBody>
      </p:sp>
      <p:sp>
        <p:nvSpPr>
          <p:cNvPr id="76" name="Flecha: hacia abajo 75">
            <a:extLst>
              <a:ext uri="{FF2B5EF4-FFF2-40B4-BE49-F238E27FC236}">
                <a16:creationId xmlns:a16="http://schemas.microsoft.com/office/drawing/2014/main" id="{76B1ACEA-F005-44D0-A4A0-7E2A68ACD245}"/>
              </a:ext>
            </a:extLst>
          </p:cNvPr>
          <p:cNvSpPr/>
          <p:nvPr/>
        </p:nvSpPr>
        <p:spPr>
          <a:xfrm>
            <a:off x="2600672" y="2922134"/>
            <a:ext cx="2160929" cy="5454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lecha: doblada hacia arriba 78">
            <a:extLst>
              <a:ext uri="{FF2B5EF4-FFF2-40B4-BE49-F238E27FC236}">
                <a16:creationId xmlns:a16="http://schemas.microsoft.com/office/drawing/2014/main" id="{CDCEF584-2CF4-4CCA-86B4-4BA91AABAF10}"/>
              </a:ext>
            </a:extLst>
          </p:cNvPr>
          <p:cNvSpPr/>
          <p:nvPr/>
        </p:nvSpPr>
        <p:spPr>
          <a:xfrm rot="5400000">
            <a:off x="560938" y="4831344"/>
            <a:ext cx="1859905" cy="1123931"/>
          </a:xfrm>
          <a:prstGeom prst="bentUpArrow">
            <a:avLst>
              <a:gd name="adj1" fmla="val 25000"/>
              <a:gd name="adj2" fmla="val 25000"/>
              <a:gd name="adj3" fmla="val 206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A7B95187-AACB-40DF-9786-233BD301352D}"/>
              </a:ext>
            </a:extLst>
          </p:cNvPr>
          <p:cNvGrpSpPr/>
          <p:nvPr/>
        </p:nvGrpSpPr>
        <p:grpSpPr>
          <a:xfrm>
            <a:off x="8358383" y="1467060"/>
            <a:ext cx="3698081" cy="3995738"/>
            <a:chOff x="2105025" y="1621632"/>
            <a:chExt cx="3698081" cy="3995738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E52C5FF7-A19D-4BFC-9AB0-D23D44BAB46E}"/>
                </a:ext>
              </a:extLst>
            </p:cNvPr>
            <p:cNvSpPr/>
            <p:nvPr/>
          </p:nvSpPr>
          <p:spPr>
            <a:xfrm>
              <a:off x="2105025" y="1621632"/>
              <a:ext cx="3698081" cy="399573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E6605F75-A215-42FB-9359-9C2793C65C91}"/>
                </a:ext>
              </a:extLst>
            </p:cNvPr>
            <p:cNvSpPr/>
            <p:nvPr/>
          </p:nvSpPr>
          <p:spPr>
            <a:xfrm>
              <a:off x="2127564" y="1641852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7BDD2A6B-6D42-42F5-B9AD-9107CA27FE4E}"/>
                </a:ext>
              </a:extLst>
            </p:cNvPr>
            <p:cNvSpPr/>
            <p:nvPr/>
          </p:nvSpPr>
          <p:spPr>
            <a:xfrm>
              <a:off x="2587782" y="1641852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E00B886F-1BBB-4439-972C-5295796443F8}"/>
                </a:ext>
              </a:extLst>
            </p:cNvPr>
            <p:cNvSpPr/>
            <p:nvPr/>
          </p:nvSpPr>
          <p:spPr>
            <a:xfrm>
              <a:off x="3048000" y="1641852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A4FF992B-85B0-48F6-B2B3-D05A344A7420}"/>
                </a:ext>
              </a:extLst>
            </p:cNvPr>
            <p:cNvSpPr/>
            <p:nvPr/>
          </p:nvSpPr>
          <p:spPr>
            <a:xfrm>
              <a:off x="3508218" y="1641852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07328124-51B7-442E-AF90-768A8AA4AE17}"/>
                </a:ext>
              </a:extLst>
            </p:cNvPr>
            <p:cNvSpPr/>
            <p:nvPr/>
          </p:nvSpPr>
          <p:spPr>
            <a:xfrm>
              <a:off x="3967964" y="1641852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9F2A64EA-B628-41D7-99B6-E44977AA020F}"/>
                </a:ext>
              </a:extLst>
            </p:cNvPr>
            <p:cNvSpPr/>
            <p:nvPr/>
          </p:nvSpPr>
          <p:spPr>
            <a:xfrm>
              <a:off x="4425007" y="1641852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C06AD716-3434-4FDE-ABB2-782639C40D07}"/>
                </a:ext>
              </a:extLst>
            </p:cNvPr>
            <p:cNvSpPr/>
            <p:nvPr/>
          </p:nvSpPr>
          <p:spPr>
            <a:xfrm>
              <a:off x="4882050" y="1641852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2FACFD12-2B7A-4517-9044-FA5CF2812AFF}"/>
                </a:ext>
              </a:extLst>
            </p:cNvPr>
            <p:cNvSpPr/>
            <p:nvPr/>
          </p:nvSpPr>
          <p:spPr>
            <a:xfrm>
              <a:off x="5339093" y="1641852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9FC84628-BC9F-4A49-A245-E9A40E28F80D}"/>
                </a:ext>
              </a:extLst>
            </p:cNvPr>
            <p:cNvSpPr/>
            <p:nvPr/>
          </p:nvSpPr>
          <p:spPr>
            <a:xfrm>
              <a:off x="2127564" y="2136145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D485E24A-3D37-4208-9B8B-FA015F4E93B4}"/>
                </a:ext>
              </a:extLst>
            </p:cNvPr>
            <p:cNvSpPr/>
            <p:nvPr/>
          </p:nvSpPr>
          <p:spPr>
            <a:xfrm>
              <a:off x="2587782" y="2136145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744BBDB7-EFD9-4C7D-96F1-4B20D699D5B1}"/>
                </a:ext>
              </a:extLst>
            </p:cNvPr>
            <p:cNvSpPr/>
            <p:nvPr/>
          </p:nvSpPr>
          <p:spPr>
            <a:xfrm>
              <a:off x="3048000" y="2136145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57AE6D20-064F-486B-A344-80D146CBAC4A}"/>
                </a:ext>
              </a:extLst>
            </p:cNvPr>
            <p:cNvSpPr/>
            <p:nvPr/>
          </p:nvSpPr>
          <p:spPr>
            <a:xfrm>
              <a:off x="3508218" y="2136145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CFEF05E4-45D6-444A-8942-E74BD9525E2D}"/>
                </a:ext>
              </a:extLst>
            </p:cNvPr>
            <p:cNvSpPr/>
            <p:nvPr/>
          </p:nvSpPr>
          <p:spPr>
            <a:xfrm>
              <a:off x="3967964" y="2136145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A351210D-2A99-4C2D-B479-0077659CDC82}"/>
                </a:ext>
              </a:extLst>
            </p:cNvPr>
            <p:cNvSpPr/>
            <p:nvPr/>
          </p:nvSpPr>
          <p:spPr>
            <a:xfrm>
              <a:off x="4425007" y="2136145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8D168935-312F-4ECF-A2C3-B2189ED336B4}"/>
                </a:ext>
              </a:extLst>
            </p:cNvPr>
            <p:cNvSpPr/>
            <p:nvPr/>
          </p:nvSpPr>
          <p:spPr>
            <a:xfrm>
              <a:off x="4882050" y="2136145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5" name="Rectángulo 24">
              <a:extLst>
                <a:ext uri="{FF2B5EF4-FFF2-40B4-BE49-F238E27FC236}">
                  <a16:creationId xmlns:a16="http://schemas.microsoft.com/office/drawing/2014/main" id="{2726C2DC-BC27-4445-8052-5379F693A717}"/>
                </a:ext>
              </a:extLst>
            </p:cNvPr>
            <p:cNvSpPr/>
            <p:nvPr/>
          </p:nvSpPr>
          <p:spPr>
            <a:xfrm>
              <a:off x="5339093" y="2136145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FB8A980A-19CC-4EBA-B4D8-039A90E71458}"/>
                </a:ext>
              </a:extLst>
            </p:cNvPr>
            <p:cNvSpPr/>
            <p:nvPr/>
          </p:nvSpPr>
          <p:spPr>
            <a:xfrm>
              <a:off x="2127564" y="2633613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6B1A0605-9ADD-426B-A3C0-10EC80986211}"/>
                </a:ext>
              </a:extLst>
            </p:cNvPr>
            <p:cNvSpPr/>
            <p:nvPr/>
          </p:nvSpPr>
          <p:spPr>
            <a:xfrm>
              <a:off x="2587782" y="2633613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1E3349C0-A67E-41D0-B1B3-F20239E39621}"/>
                </a:ext>
              </a:extLst>
            </p:cNvPr>
            <p:cNvSpPr/>
            <p:nvPr/>
          </p:nvSpPr>
          <p:spPr>
            <a:xfrm>
              <a:off x="3048000" y="2633613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4581B950-65B8-45D3-BF16-92AE717EF85E}"/>
                </a:ext>
              </a:extLst>
            </p:cNvPr>
            <p:cNvSpPr/>
            <p:nvPr/>
          </p:nvSpPr>
          <p:spPr>
            <a:xfrm>
              <a:off x="3508218" y="2633613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0" name="Rectángulo 29">
              <a:extLst>
                <a:ext uri="{FF2B5EF4-FFF2-40B4-BE49-F238E27FC236}">
                  <a16:creationId xmlns:a16="http://schemas.microsoft.com/office/drawing/2014/main" id="{91F77A43-BA2E-4FA6-8046-B30DCEEB89EA}"/>
                </a:ext>
              </a:extLst>
            </p:cNvPr>
            <p:cNvSpPr/>
            <p:nvPr/>
          </p:nvSpPr>
          <p:spPr>
            <a:xfrm>
              <a:off x="3967964" y="2633613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:a16="http://schemas.microsoft.com/office/drawing/2014/main" id="{E3110544-20C7-4869-A934-8EBB09339F13}"/>
                </a:ext>
              </a:extLst>
            </p:cNvPr>
            <p:cNvSpPr/>
            <p:nvPr/>
          </p:nvSpPr>
          <p:spPr>
            <a:xfrm>
              <a:off x="4425007" y="2633613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2" name="Rectángulo 31">
              <a:extLst>
                <a:ext uri="{FF2B5EF4-FFF2-40B4-BE49-F238E27FC236}">
                  <a16:creationId xmlns:a16="http://schemas.microsoft.com/office/drawing/2014/main" id="{198CEB45-368C-470E-8D55-EC4950D2AD61}"/>
                </a:ext>
              </a:extLst>
            </p:cNvPr>
            <p:cNvSpPr/>
            <p:nvPr/>
          </p:nvSpPr>
          <p:spPr>
            <a:xfrm>
              <a:off x="4882050" y="2633613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3" name="Rectángulo 32">
              <a:extLst>
                <a:ext uri="{FF2B5EF4-FFF2-40B4-BE49-F238E27FC236}">
                  <a16:creationId xmlns:a16="http://schemas.microsoft.com/office/drawing/2014/main" id="{D7A20937-703E-4215-B859-3470B012BAD2}"/>
                </a:ext>
              </a:extLst>
            </p:cNvPr>
            <p:cNvSpPr/>
            <p:nvPr/>
          </p:nvSpPr>
          <p:spPr>
            <a:xfrm>
              <a:off x="5339093" y="2633613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34EE33AD-E062-405C-B86D-125F4729B7C7}"/>
                </a:ext>
              </a:extLst>
            </p:cNvPr>
            <p:cNvSpPr/>
            <p:nvPr/>
          </p:nvSpPr>
          <p:spPr>
            <a:xfrm>
              <a:off x="2127564" y="313108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5" name="Rectángulo 34">
              <a:extLst>
                <a:ext uri="{FF2B5EF4-FFF2-40B4-BE49-F238E27FC236}">
                  <a16:creationId xmlns:a16="http://schemas.microsoft.com/office/drawing/2014/main" id="{975B894F-6F41-4B4E-962A-B44A6857AE1C}"/>
                </a:ext>
              </a:extLst>
            </p:cNvPr>
            <p:cNvSpPr/>
            <p:nvPr/>
          </p:nvSpPr>
          <p:spPr>
            <a:xfrm>
              <a:off x="2587782" y="313108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4FAD19D6-8CCD-4BA5-8D00-F8A2496B3116}"/>
                </a:ext>
              </a:extLst>
            </p:cNvPr>
            <p:cNvSpPr/>
            <p:nvPr/>
          </p:nvSpPr>
          <p:spPr>
            <a:xfrm>
              <a:off x="3048000" y="313108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7" name="Rectángulo 36">
              <a:extLst>
                <a:ext uri="{FF2B5EF4-FFF2-40B4-BE49-F238E27FC236}">
                  <a16:creationId xmlns:a16="http://schemas.microsoft.com/office/drawing/2014/main" id="{27956D8E-B0B5-436D-8A4B-D82B7CD57393}"/>
                </a:ext>
              </a:extLst>
            </p:cNvPr>
            <p:cNvSpPr/>
            <p:nvPr/>
          </p:nvSpPr>
          <p:spPr>
            <a:xfrm>
              <a:off x="3508218" y="313108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8" name="Rectángulo 37">
              <a:extLst>
                <a:ext uri="{FF2B5EF4-FFF2-40B4-BE49-F238E27FC236}">
                  <a16:creationId xmlns:a16="http://schemas.microsoft.com/office/drawing/2014/main" id="{C05A2DA8-8D77-44CB-B09C-E32516226D67}"/>
                </a:ext>
              </a:extLst>
            </p:cNvPr>
            <p:cNvSpPr/>
            <p:nvPr/>
          </p:nvSpPr>
          <p:spPr>
            <a:xfrm>
              <a:off x="3967964" y="313108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:a16="http://schemas.microsoft.com/office/drawing/2014/main" id="{109CC9C1-1A8E-4DD9-B25B-59B61AEE41CB}"/>
                </a:ext>
              </a:extLst>
            </p:cNvPr>
            <p:cNvSpPr/>
            <p:nvPr/>
          </p:nvSpPr>
          <p:spPr>
            <a:xfrm>
              <a:off x="4425007" y="313108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0" name="Rectángulo 39">
              <a:extLst>
                <a:ext uri="{FF2B5EF4-FFF2-40B4-BE49-F238E27FC236}">
                  <a16:creationId xmlns:a16="http://schemas.microsoft.com/office/drawing/2014/main" id="{9D39E196-CA73-4C68-8CCB-F53FA1E10872}"/>
                </a:ext>
              </a:extLst>
            </p:cNvPr>
            <p:cNvSpPr/>
            <p:nvPr/>
          </p:nvSpPr>
          <p:spPr>
            <a:xfrm>
              <a:off x="4882050" y="313108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1" name="Rectángulo 40">
              <a:extLst>
                <a:ext uri="{FF2B5EF4-FFF2-40B4-BE49-F238E27FC236}">
                  <a16:creationId xmlns:a16="http://schemas.microsoft.com/office/drawing/2014/main" id="{EFD5E1D5-CDA8-4107-8A5F-02CE97D503C5}"/>
                </a:ext>
              </a:extLst>
            </p:cNvPr>
            <p:cNvSpPr/>
            <p:nvPr/>
          </p:nvSpPr>
          <p:spPr>
            <a:xfrm>
              <a:off x="5339093" y="313108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90D71821-6FB1-4BD0-B538-9C7AC05209BF}"/>
                </a:ext>
              </a:extLst>
            </p:cNvPr>
            <p:cNvSpPr/>
            <p:nvPr/>
          </p:nvSpPr>
          <p:spPr>
            <a:xfrm>
              <a:off x="2127564" y="3626168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3" name="Rectángulo 42">
              <a:extLst>
                <a:ext uri="{FF2B5EF4-FFF2-40B4-BE49-F238E27FC236}">
                  <a16:creationId xmlns:a16="http://schemas.microsoft.com/office/drawing/2014/main" id="{14DA75A9-DC57-42D9-83B3-A80A871BAD71}"/>
                </a:ext>
              </a:extLst>
            </p:cNvPr>
            <p:cNvSpPr/>
            <p:nvPr/>
          </p:nvSpPr>
          <p:spPr>
            <a:xfrm>
              <a:off x="2587782" y="3626168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90380018-F69D-41A7-BA9C-E9B9511681E0}"/>
                </a:ext>
              </a:extLst>
            </p:cNvPr>
            <p:cNvSpPr/>
            <p:nvPr/>
          </p:nvSpPr>
          <p:spPr>
            <a:xfrm>
              <a:off x="3048000" y="3626168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69CA3F21-2C8B-4CB3-98EA-3B537504EF32}"/>
                </a:ext>
              </a:extLst>
            </p:cNvPr>
            <p:cNvSpPr/>
            <p:nvPr/>
          </p:nvSpPr>
          <p:spPr>
            <a:xfrm>
              <a:off x="3508218" y="3626168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id="{40D33CAE-3714-4BC2-9A01-4F3A638999BB}"/>
                </a:ext>
              </a:extLst>
            </p:cNvPr>
            <p:cNvSpPr/>
            <p:nvPr/>
          </p:nvSpPr>
          <p:spPr>
            <a:xfrm>
              <a:off x="3967964" y="3626168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7CAB5A26-ABCF-4FC0-A9A8-BF9D5BF8D28C}"/>
                </a:ext>
              </a:extLst>
            </p:cNvPr>
            <p:cNvSpPr/>
            <p:nvPr/>
          </p:nvSpPr>
          <p:spPr>
            <a:xfrm>
              <a:off x="4425007" y="3626168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8" name="Rectángulo 47">
              <a:extLst>
                <a:ext uri="{FF2B5EF4-FFF2-40B4-BE49-F238E27FC236}">
                  <a16:creationId xmlns:a16="http://schemas.microsoft.com/office/drawing/2014/main" id="{CC12DE38-5159-4A36-9D73-C0279AD9FD6A}"/>
                </a:ext>
              </a:extLst>
            </p:cNvPr>
            <p:cNvSpPr/>
            <p:nvPr/>
          </p:nvSpPr>
          <p:spPr>
            <a:xfrm>
              <a:off x="4882050" y="3626168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49" name="Rectángulo 48">
              <a:extLst>
                <a:ext uri="{FF2B5EF4-FFF2-40B4-BE49-F238E27FC236}">
                  <a16:creationId xmlns:a16="http://schemas.microsoft.com/office/drawing/2014/main" id="{C8BEE052-44AF-4599-8AE7-C3861F234BD8}"/>
                </a:ext>
              </a:extLst>
            </p:cNvPr>
            <p:cNvSpPr/>
            <p:nvPr/>
          </p:nvSpPr>
          <p:spPr>
            <a:xfrm>
              <a:off x="5339093" y="3626168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0" name="Rectángulo 49">
              <a:extLst>
                <a:ext uri="{FF2B5EF4-FFF2-40B4-BE49-F238E27FC236}">
                  <a16:creationId xmlns:a16="http://schemas.microsoft.com/office/drawing/2014/main" id="{1AC2646A-68E5-420A-95F8-5CA110A14896}"/>
                </a:ext>
              </a:extLst>
            </p:cNvPr>
            <p:cNvSpPr/>
            <p:nvPr/>
          </p:nvSpPr>
          <p:spPr>
            <a:xfrm>
              <a:off x="2127564" y="412046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1" name="Rectángulo 50">
              <a:extLst>
                <a:ext uri="{FF2B5EF4-FFF2-40B4-BE49-F238E27FC236}">
                  <a16:creationId xmlns:a16="http://schemas.microsoft.com/office/drawing/2014/main" id="{CE37EC94-57FC-441A-BF91-F4135DF6671C}"/>
                </a:ext>
              </a:extLst>
            </p:cNvPr>
            <p:cNvSpPr/>
            <p:nvPr/>
          </p:nvSpPr>
          <p:spPr>
            <a:xfrm>
              <a:off x="2587782" y="412046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2" name="Rectángulo 51">
              <a:extLst>
                <a:ext uri="{FF2B5EF4-FFF2-40B4-BE49-F238E27FC236}">
                  <a16:creationId xmlns:a16="http://schemas.microsoft.com/office/drawing/2014/main" id="{CCD282ED-DAFE-4F43-B707-F0E15538221A}"/>
                </a:ext>
              </a:extLst>
            </p:cNvPr>
            <p:cNvSpPr/>
            <p:nvPr/>
          </p:nvSpPr>
          <p:spPr>
            <a:xfrm>
              <a:off x="3048000" y="412046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3" name="Rectángulo 52">
              <a:extLst>
                <a:ext uri="{FF2B5EF4-FFF2-40B4-BE49-F238E27FC236}">
                  <a16:creationId xmlns:a16="http://schemas.microsoft.com/office/drawing/2014/main" id="{E27A3489-80AC-4836-B1F7-634661DE73C7}"/>
                </a:ext>
              </a:extLst>
            </p:cNvPr>
            <p:cNvSpPr/>
            <p:nvPr/>
          </p:nvSpPr>
          <p:spPr>
            <a:xfrm>
              <a:off x="3508218" y="412046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4" name="Rectángulo 53">
              <a:extLst>
                <a:ext uri="{FF2B5EF4-FFF2-40B4-BE49-F238E27FC236}">
                  <a16:creationId xmlns:a16="http://schemas.microsoft.com/office/drawing/2014/main" id="{A6AF5569-3DF8-4B79-8410-F310367C026A}"/>
                </a:ext>
              </a:extLst>
            </p:cNvPr>
            <p:cNvSpPr/>
            <p:nvPr/>
          </p:nvSpPr>
          <p:spPr>
            <a:xfrm>
              <a:off x="3967964" y="412046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5" name="Rectángulo 54">
              <a:extLst>
                <a:ext uri="{FF2B5EF4-FFF2-40B4-BE49-F238E27FC236}">
                  <a16:creationId xmlns:a16="http://schemas.microsoft.com/office/drawing/2014/main" id="{7A0A50C9-47A4-47A9-B353-CDA693C232E7}"/>
                </a:ext>
              </a:extLst>
            </p:cNvPr>
            <p:cNvSpPr/>
            <p:nvPr/>
          </p:nvSpPr>
          <p:spPr>
            <a:xfrm>
              <a:off x="4425007" y="412046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6" name="Rectángulo 55">
              <a:extLst>
                <a:ext uri="{FF2B5EF4-FFF2-40B4-BE49-F238E27FC236}">
                  <a16:creationId xmlns:a16="http://schemas.microsoft.com/office/drawing/2014/main" id="{B364F32C-DBCF-430E-B769-F7C0FC87F21C}"/>
                </a:ext>
              </a:extLst>
            </p:cNvPr>
            <p:cNvSpPr/>
            <p:nvPr/>
          </p:nvSpPr>
          <p:spPr>
            <a:xfrm>
              <a:off x="4882050" y="412046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7" name="Rectángulo 56">
              <a:extLst>
                <a:ext uri="{FF2B5EF4-FFF2-40B4-BE49-F238E27FC236}">
                  <a16:creationId xmlns:a16="http://schemas.microsoft.com/office/drawing/2014/main" id="{44B7FACE-0983-4DC3-807E-64BFAEAA429C}"/>
                </a:ext>
              </a:extLst>
            </p:cNvPr>
            <p:cNvSpPr/>
            <p:nvPr/>
          </p:nvSpPr>
          <p:spPr>
            <a:xfrm>
              <a:off x="5339093" y="4120461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8" name="Rectángulo 57">
              <a:extLst>
                <a:ext uri="{FF2B5EF4-FFF2-40B4-BE49-F238E27FC236}">
                  <a16:creationId xmlns:a16="http://schemas.microsoft.com/office/drawing/2014/main" id="{B032F05F-4193-4A3D-90B9-C71DC151B81E}"/>
                </a:ext>
              </a:extLst>
            </p:cNvPr>
            <p:cNvSpPr/>
            <p:nvPr/>
          </p:nvSpPr>
          <p:spPr>
            <a:xfrm>
              <a:off x="2127564" y="4617929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59" name="Rectángulo 58">
              <a:extLst>
                <a:ext uri="{FF2B5EF4-FFF2-40B4-BE49-F238E27FC236}">
                  <a16:creationId xmlns:a16="http://schemas.microsoft.com/office/drawing/2014/main" id="{5C2A2969-FE98-4E75-A3E4-B6BFA0BC00FA}"/>
                </a:ext>
              </a:extLst>
            </p:cNvPr>
            <p:cNvSpPr/>
            <p:nvPr/>
          </p:nvSpPr>
          <p:spPr>
            <a:xfrm>
              <a:off x="2587782" y="4617929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0" name="Rectángulo 59">
              <a:extLst>
                <a:ext uri="{FF2B5EF4-FFF2-40B4-BE49-F238E27FC236}">
                  <a16:creationId xmlns:a16="http://schemas.microsoft.com/office/drawing/2014/main" id="{228A173E-0C37-457B-891C-F98A1AB4C9BD}"/>
                </a:ext>
              </a:extLst>
            </p:cNvPr>
            <p:cNvSpPr/>
            <p:nvPr/>
          </p:nvSpPr>
          <p:spPr>
            <a:xfrm>
              <a:off x="3048000" y="4617929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1" name="Rectángulo 60">
              <a:extLst>
                <a:ext uri="{FF2B5EF4-FFF2-40B4-BE49-F238E27FC236}">
                  <a16:creationId xmlns:a16="http://schemas.microsoft.com/office/drawing/2014/main" id="{3E8D79C1-68D3-40D8-A03F-7AD147839F87}"/>
                </a:ext>
              </a:extLst>
            </p:cNvPr>
            <p:cNvSpPr/>
            <p:nvPr/>
          </p:nvSpPr>
          <p:spPr>
            <a:xfrm>
              <a:off x="3508218" y="4617929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2" name="Rectángulo 61">
              <a:extLst>
                <a:ext uri="{FF2B5EF4-FFF2-40B4-BE49-F238E27FC236}">
                  <a16:creationId xmlns:a16="http://schemas.microsoft.com/office/drawing/2014/main" id="{082B69C6-B665-4833-BB5C-D9A4DD012AD0}"/>
                </a:ext>
              </a:extLst>
            </p:cNvPr>
            <p:cNvSpPr/>
            <p:nvPr/>
          </p:nvSpPr>
          <p:spPr>
            <a:xfrm>
              <a:off x="3967964" y="4617929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3" name="Rectángulo 62">
              <a:extLst>
                <a:ext uri="{FF2B5EF4-FFF2-40B4-BE49-F238E27FC236}">
                  <a16:creationId xmlns:a16="http://schemas.microsoft.com/office/drawing/2014/main" id="{8E934BCA-A18E-4323-A7DB-A4CF08902639}"/>
                </a:ext>
              </a:extLst>
            </p:cNvPr>
            <p:cNvSpPr/>
            <p:nvPr/>
          </p:nvSpPr>
          <p:spPr>
            <a:xfrm>
              <a:off x="4425007" y="4617929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4" name="Rectángulo 63">
              <a:extLst>
                <a:ext uri="{FF2B5EF4-FFF2-40B4-BE49-F238E27FC236}">
                  <a16:creationId xmlns:a16="http://schemas.microsoft.com/office/drawing/2014/main" id="{ABF9B2C3-FBBF-44C3-AB80-4D6A8F02F265}"/>
                </a:ext>
              </a:extLst>
            </p:cNvPr>
            <p:cNvSpPr/>
            <p:nvPr/>
          </p:nvSpPr>
          <p:spPr>
            <a:xfrm>
              <a:off x="4882050" y="4617929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5" name="Rectángulo 64">
              <a:extLst>
                <a:ext uri="{FF2B5EF4-FFF2-40B4-BE49-F238E27FC236}">
                  <a16:creationId xmlns:a16="http://schemas.microsoft.com/office/drawing/2014/main" id="{E7318352-7E49-49C3-8A5B-76FEA6272A13}"/>
                </a:ext>
              </a:extLst>
            </p:cNvPr>
            <p:cNvSpPr/>
            <p:nvPr/>
          </p:nvSpPr>
          <p:spPr>
            <a:xfrm>
              <a:off x="5339093" y="4617929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6" name="Rectángulo 65">
              <a:extLst>
                <a:ext uri="{FF2B5EF4-FFF2-40B4-BE49-F238E27FC236}">
                  <a16:creationId xmlns:a16="http://schemas.microsoft.com/office/drawing/2014/main" id="{A85460A1-1561-437E-ADBF-10F5F9765617}"/>
                </a:ext>
              </a:extLst>
            </p:cNvPr>
            <p:cNvSpPr/>
            <p:nvPr/>
          </p:nvSpPr>
          <p:spPr>
            <a:xfrm>
              <a:off x="2127564" y="5115397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7" name="Rectángulo 66">
              <a:extLst>
                <a:ext uri="{FF2B5EF4-FFF2-40B4-BE49-F238E27FC236}">
                  <a16:creationId xmlns:a16="http://schemas.microsoft.com/office/drawing/2014/main" id="{802D0527-EF31-492E-8481-53AD1738F037}"/>
                </a:ext>
              </a:extLst>
            </p:cNvPr>
            <p:cNvSpPr/>
            <p:nvPr/>
          </p:nvSpPr>
          <p:spPr>
            <a:xfrm>
              <a:off x="2587782" y="5115397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8" name="Rectángulo 67">
              <a:extLst>
                <a:ext uri="{FF2B5EF4-FFF2-40B4-BE49-F238E27FC236}">
                  <a16:creationId xmlns:a16="http://schemas.microsoft.com/office/drawing/2014/main" id="{DF05142B-ECD3-44D5-B0C1-CDD777F231D8}"/>
                </a:ext>
              </a:extLst>
            </p:cNvPr>
            <p:cNvSpPr/>
            <p:nvPr/>
          </p:nvSpPr>
          <p:spPr>
            <a:xfrm>
              <a:off x="3048000" y="5115397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69" name="Rectángulo 68">
              <a:extLst>
                <a:ext uri="{FF2B5EF4-FFF2-40B4-BE49-F238E27FC236}">
                  <a16:creationId xmlns:a16="http://schemas.microsoft.com/office/drawing/2014/main" id="{F1600C59-E936-4C0E-B190-3B0F5DC35314}"/>
                </a:ext>
              </a:extLst>
            </p:cNvPr>
            <p:cNvSpPr/>
            <p:nvPr/>
          </p:nvSpPr>
          <p:spPr>
            <a:xfrm>
              <a:off x="3508218" y="5115397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70" name="Rectángulo 69">
              <a:extLst>
                <a:ext uri="{FF2B5EF4-FFF2-40B4-BE49-F238E27FC236}">
                  <a16:creationId xmlns:a16="http://schemas.microsoft.com/office/drawing/2014/main" id="{A65F9ABE-3281-42CC-B9F3-089272C5A006}"/>
                </a:ext>
              </a:extLst>
            </p:cNvPr>
            <p:cNvSpPr/>
            <p:nvPr/>
          </p:nvSpPr>
          <p:spPr>
            <a:xfrm>
              <a:off x="3967964" y="5115397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71" name="Rectángulo 70">
              <a:extLst>
                <a:ext uri="{FF2B5EF4-FFF2-40B4-BE49-F238E27FC236}">
                  <a16:creationId xmlns:a16="http://schemas.microsoft.com/office/drawing/2014/main" id="{3BD8ECD3-1F77-4984-8DCC-D42327433753}"/>
                </a:ext>
              </a:extLst>
            </p:cNvPr>
            <p:cNvSpPr/>
            <p:nvPr/>
          </p:nvSpPr>
          <p:spPr>
            <a:xfrm>
              <a:off x="4425007" y="5115397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72" name="Rectángulo 71">
              <a:extLst>
                <a:ext uri="{FF2B5EF4-FFF2-40B4-BE49-F238E27FC236}">
                  <a16:creationId xmlns:a16="http://schemas.microsoft.com/office/drawing/2014/main" id="{21545414-F80F-4114-B178-FED3795B6E1C}"/>
                </a:ext>
              </a:extLst>
            </p:cNvPr>
            <p:cNvSpPr/>
            <p:nvPr/>
          </p:nvSpPr>
          <p:spPr>
            <a:xfrm>
              <a:off x="4882050" y="5115397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  <p:sp>
          <p:nvSpPr>
            <p:cNvPr id="73" name="Rectángulo 72">
              <a:extLst>
                <a:ext uri="{FF2B5EF4-FFF2-40B4-BE49-F238E27FC236}">
                  <a16:creationId xmlns:a16="http://schemas.microsoft.com/office/drawing/2014/main" id="{89928EBA-EF48-4A5D-A666-FF977286CCD9}"/>
                </a:ext>
              </a:extLst>
            </p:cNvPr>
            <p:cNvSpPr/>
            <p:nvPr/>
          </p:nvSpPr>
          <p:spPr>
            <a:xfrm>
              <a:off x="5339093" y="5115397"/>
              <a:ext cx="443620" cy="47983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SiPM</a:t>
              </a:r>
            </a:p>
          </p:txBody>
        </p:sp>
      </p:grp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id="{C20CE2D6-82A0-4B80-9316-C7DE4524D3E8}"/>
              </a:ext>
            </a:extLst>
          </p:cNvPr>
          <p:cNvCxnSpPr/>
          <p:nvPr/>
        </p:nvCxnSpPr>
        <p:spPr>
          <a:xfrm flipV="1">
            <a:off x="8358383" y="1048765"/>
            <a:ext cx="0" cy="41829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>
            <a:extLst>
              <a:ext uri="{FF2B5EF4-FFF2-40B4-BE49-F238E27FC236}">
                <a16:creationId xmlns:a16="http://schemas.microsoft.com/office/drawing/2014/main" id="{86A0E6D2-EEAE-4CDE-A304-277FC8EB910F}"/>
              </a:ext>
            </a:extLst>
          </p:cNvPr>
          <p:cNvCxnSpPr/>
          <p:nvPr/>
        </p:nvCxnSpPr>
        <p:spPr>
          <a:xfrm flipV="1">
            <a:off x="12036071" y="1048764"/>
            <a:ext cx="0" cy="41829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86C42E67-4522-46B9-B0B0-A27E27A250AD}"/>
              </a:ext>
            </a:extLst>
          </p:cNvPr>
          <p:cNvCxnSpPr/>
          <p:nvPr/>
        </p:nvCxnSpPr>
        <p:spPr>
          <a:xfrm>
            <a:off x="8380922" y="1118615"/>
            <a:ext cx="3632272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>
            <a:extLst>
              <a:ext uri="{FF2B5EF4-FFF2-40B4-BE49-F238E27FC236}">
                <a16:creationId xmlns:a16="http://schemas.microsoft.com/office/drawing/2014/main" id="{D6B3B4F5-7C41-4006-9CC1-A87FDDD05798}"/>
              </a:ext>
            </a:extLst>
          </p:cNvPr>
          <p:cNvSpPr txBox="1"/>
          <p:nvPr/>
        </p:nvSpPr>
        <p:spPr>
          <a:xfrm>
            <a:off x="9286405" y="749283"/>
            <a:ext cx="183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16.67 mm</a:t>
            </a:r>
            <a:endParaRPr lang="en-US" dirty="0"/>
          </a:p>
        </p:txBody>
      </p:sp>
      <p:cxnSp>
        <p:nvCxnSpPr>
          <p:cNvPr id="89" name="Conector recto 88">
            <a:extLst>
              <a:ext uri="{FF2B5EF4-FFF2-40B4-BE49-F238E27FC236}">
                <a16:creationId xmlns:a16="http://schemas.microsoft.com/office/drawing/2014/main" id="{B95AC5BF-511C-4D89-ACD4-E18891DB5018}"/>
              </a:ext>
            </a:extLst>
          </p:cNvPr>
          <p:cNvCxnSpPr>
            <a:cxnSpLocks/>
          </p:cNvCxnSpPr>
          <p:nvPr/>
        </p:nvCxnSpPr>
        <p:spPr>
          <a:xfrm flipH="1" flipV="1">
            <a:off x="7933315" y="1470220"/>
            <a:ext cx="413629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ector recto 91">
            <a:extLst>
              <a:ext uri="{FF2B5EF4-FFF2-40B4-BE49-F238E27FC236}">
                <a16:creationId xmlns:a16="http://schemas.microsoft.com/office/drawing/2014/main" id="{19C3576E-634C-4A33-B158-C3611ABCDEC4}"/>
              </a:ext>
            </a:extLst>
          </p:cNvPr>
          <p:cNvCxnSpPr>
            <a:cxnSpLocks/>
          </p:cNvCxnSpPr>
          <p:nvPr/>
        </p:nvCxnSpPr>
        <p:spPr>
          <a:xfrm flipH="1" flipV="1">
            <a:off x="7944752" y="5462798"/>
            <a:ext cx="413629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de flecha 92">
            <a:extLst>
              <a:ext uri="{FF2B5EF4-FFF2-40B4-BE49-F238E27FC236}">
                <a16:creationId xmlns:a16="http://schemas.microsoft.com/office/drawing/2014/main" id="{07FD7B3E-0D5D-41F5-ABC7-D0D91077F63F}"/>
              </a:ext>
            </a:extLst>
          </p:cNvPr>
          <p:cNvCxnSpPr/>
          <p:nvPr/>
        </p:nvCxnSpPr>
        <p:spPr>
          <a:xfrm>
            <a:off x="7993644" y="1487280"/>
            <a:ext cx="0" cy="3953379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uadroTexto 94">
            <a:extLst>
              <a:ext uri="{FF2B5EF4-FFF2-40B4-BE49-F238E27FC236}">
                <a16:creationId xmlns:a16="http://schemas.microsoft.com/office/drawing/2014/main" id="{1FBE66E0-2763-4452-86A3-EA072763F2DF}"/>
              </a:ext>
            </a:extLst>
          </p:cNvPr>
          <p:cNvSpPr txBox="1"/>
          <p:nvPr/>
        </p:nvSpPr>
        <p:spPr>
          <a:xfrm rot="16200000">
            <a:off x="6918701" y="3164420"/>
            <a:ext cx="183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16.67 mm</a:t>
            </a:r>
            <a:endParaRPr lang="en-US" dirty="0"/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1166521C-5265-467D-8EF3-3416587F798F}"/>
              </a:ext>
            </a:extLst>
          </p:cNvPr>
          <p:cNvSpPr txBox="1"/>
          <p:nvPr/>
        </p:nvSpPr>
        <p:spPr>
          <a:xfrm>
            <a:off x="8705634" y="5626628"/>
            <a:ext cx="307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SiPM Tile</a:t>
            </a:r>
            <a:r>
              <a:rPr lang="en-US" b="1" dirty="0"/>
              <a:t> </a:t>
            </a:r>
            <a:r>
              <a:rPr lang="en-US" b="1" dirty="0">
                <a:sym typeface="Wingdings" panose="05000000000000000000" pitchFamily="2" charset="2"/>
              </a:rPr>
              <a:t> 64 SiPM channels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7775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>
            <a:extLst>
              <a:ext uri="{FF2B5EF4-FFF2-40B4-BE49-F238E27FC236}">
                <a16:creationId xmlns:a16="http://schemas.microsoft.com/office/drawing/2014/main" id="{C64CA843-A1B9-4A7A-B079-42DA0254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580" y="6515567"/>
            <a:ext cx="501655" cy="16589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AB2E1-78DE-4667-98CF-37144B84D0B0}" type="slidenum">
              <a:rPr kumimoji="0" lang="en-GB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6F5ABAC-BF14-46E9-96D9-83DE108C10C5}"/>
              </a:ext>
            </a:extLst>
          </p:cNvPr>
          <p:cNvSpPr/>
          <p:nvPr/>
        </p:nvSpPr>
        <p:spPr>
          <a:xfrm>
            <a:off x="1" y="0"/>
            <a:ext cx="36661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6BE6D3-6BA9-49FD-9B1A-D0DE4A100F85}"/>
              </a:ext>
            </a:extLst>
          </p:cNvPr>
          <p:cNvSpPr/>
          <p:nvPr/>
        </p:nvSpPr>
        <p:spPr>
          <a:xfrm rot="16200000">
            <a:off x="-2560149" y="3244333"/>
            <a:ext cx="5484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ALICE 3 RICH preliminary FEE module concept, Oct. 2024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89146F8-EBEF-4508-B4ED-8FE8B2BB4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576" y="1029697"/>
            <a:ext cx="1518551" cy="1641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01380BD-1B4B-4B3A-9C3E-934032EEC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721" y="1029696"/>
            <a:ext cx="1518551" cy="1641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6B5E115-5971-4D0F-ACEB-192730062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7074" y="1029696"/>
            <a:ext cx="1518551" cy="1641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A2DE6D1A-0A61-40DB-AB24-E4A920A3A2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576" y="2670772"/>
            <a:ext cx="1518551" cy="1641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0" name="Imagen 89">
            <a:extLst>
              <a:ext uri="{FF2B5EF4-FFF2-40B4-BE49-F238E27FC236}">
                <a16:creationId xmlns:a16="http://schemas.microsoft.com/office/drawing/2014/main" id="{068D6DD5-0759-4360-A26D-6F53A1C24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721" y="2670771"/>
            <a:ext cx="1518551" cy="1641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D9448B7F-120F-4D87-8653-75C1A15289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3273" y="2670771"/>
            <a:ext cx="1518551" cy="1641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4" name="Imagen 93">
            <a:extLst>
              <a:ext uri="{FF2B5EF4-FFF2-40B4-BE49-F238E27FC236}">
                <a16:creationId xmlns:a16="http://schemas.microsoft.com/office/drawing/2014/main" id="{57B4C89E-7C35-4C98-9733-38997CC06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576" y="4307084"/>
            <a:ext cx="1518551" cy="1641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6" name="Imagen 95">
            <a:extLst>
              <a:ext uri="{FF2B5EF4-FFF2-40B4-BE49-F238E27FC236}">
                <a16:creationId xmlns:a16="http://schemas.microsoft.com/office/drawing/2014/main" id="{B6D20D51-8B61-4284-89D9-02E7C1F6C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721" y="4307083"/>
            <a:ext cx="1518551" cy="1641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7" name="Imagen 96">
            <a:extLst>
              <a:ext uri="{FF2B5EF4-FFF2-40B4-BE49-F238E27FC236}">
                <a16:creationId xmlns:a16="http://schemas.microsoft.com/office/drawing/2014/main" id="{90373C66-E8DE-4400-8734-DEB28FC92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4220" y="4307083"/>
            <a:ext cx="1518551" cy="164107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8" name="Conector recto 97">
            <a:extLst>
              <a:ext uri="{FF2B5EF4-FFF2-40B4-BE49-F238E27FC236}">
                <a16:creationId xmlns:a16="http://schemas.microsoft.com/office/drawing/2014/main" id="{E4E5BD8E-60EB-44F0-8C38-26EF08AA2E39}"/>
              </a:ext>
            </a:extLst>
          </p:cNvPr>
          <p:cNvCxnSpPr/>
          <p:nvPr/>
        </p:nvCxnSpPr>
        <p:spPr>
          <a:xfrm flipV="1">
            <a:off x="5972272" y="630469"/>
            <a:ext cx="0" cy="41829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E921AA39-1570-477E-8C52-A78B7924DDD9}"/>
              </a:ext>
            </a:extLst>
          </p:cNvPr>
          <p:cNvCxnSpPr/>
          <p:nvPr/>
        </p:nvCxnSpPr>
        <p:spPr>
          <a:xfrm flipV="1">
            <a:off x="1442813" y="611401"/>
            <a:ext cx="0" cy="418295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recto de flecha 99">
            <a:extLst>
              <a:ext uri="{FF2B5EF4-FFF2-40B4-BE49-F238E27FC236}">
                <a16:creationId xmlns:a16="http://schemas.microsoft.com/office/drawing/2014/main" id="{D5225EDF-EDFD-4CD9-BB83-55E61808E91F}"/>
              </a:ext>
            </a:extLst>
          </p:cNvPr>
          <p:cNvCxnSpPr>
            <a:cxnSpLocks/>
          </p:cNvCxnSpPr>
          <p:nvPr/>
        </p:nvCxnSpPr>
        <p:spPr>
          <a:xfrm>
            <a:off x="1442813" y="688004"/>
            <a:ext cx="4529459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0AAE3EF9-DC39-49F9-8804-0BAF1A470029}"/>
              </a:ext>
            </a:extLst>
          </p:cNvPr>
          <p:cNvSpPr txBox="1"/>
          <p:nvPr/>
        </p:nvSpPr>
        <p:spPr>
          <a:xfrm>
            <a:off x="2711960" y="382920"/>
            <a:ext cx="183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/>
              <a:t>50 </a:t>
            </a:r>
            <a:r>
              <a:rPr lang="hu-HU"/>
              <a:t>m</a:t>
            </a:r>
            <a:r>
              <a:rPr lang="es-MX"/>
              <a:t>m</a:t>
            </a:r>
            <a:endParaRPr lang="en-US" dirty="0"/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CD816097-921B-4E63-A88E-8CA7BFCE46F4}"/>
              </a:ext>
            </a:extLst>
          </p:cNvPr>
          <p:cNvCxnSpPr>
            <a:cxnSpLocks/>
          </p:cNvCxnSpPr>
          <p:nvPr/>
        </p:nvCxnSpPr>
        <p:spPr>
          <a:xfrm flipH="1" flipV="1">
            <a:off x="1023230" y="1029695"/>
            <a:ext cx="413629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ctor recto 102">
            <a:extLst>
              <a:ext uri="{FF2B5EF4-FFF2-40B4-BE49-F238E27FC236}">
                <a16:creationId xmlns:a16="http://schemas.microsoft.com/office/drawing/2014/main" id="{8E4F9936-EAE1-453A-ABAA-EDB967DCA3C3}"/>
              </a:ext>
            </a:extLst>
          </p:cNvPr>
          <p:cNvCxnSpPr>
            <a:cxnSpLocks/>
          </p:cNvCxnSpPr>
          <p:nvPr/>
        </p:nvCxnSpPr>
        <p:spPr>
          <a:xfrm flipH="1" flipV="1">
            <a:off x="1037595" y="5948158"/>
            <a:ext cx="413629" cy="1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de flecha 103">
            <a:extLst>
              <a:ext uri="{FF2B5EF4-FFF2-40B4-BE49-F238E27FC236}">
                <a16:creationId xmlns:a16="http://schemas.microsoft.com/office/drawing/2014/main" id="{736BC59D-E9B9-4455-8EB9-A790AEF29A82}"/>
              </a:ext>
            </a:extLst>
          </p:cNvPr>
          <p:cNvCxnSpPr>
            <a:cxnSpLocks/>
          </p:cNvCxnSpPr>
          <p:nvPr/>
        </p:nvCxnSpPr>
        <p:spPr>
          <a:xfrm flipH="1">
            <a:off x="1119936" y="1041611"/>
            <a:ext cx="6588" cy="4906547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62CD6D97-DAC9-4851-B47C-78016EF9B0A2}"/>
              </a:ext>
            </a:extLst>
          </p:cNvPr>
          <p:cNvSpPr txBox="1"/>
          <p:nvPr/>
        </p:nvSpPr>
        <p:spPr>
          <a:xfrm rot="16200000">
            <a:off x="38828" y="3244332"/>
            <a:ext cx="1832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/>
              <a:t>50 </a:t>
            </a:r>
            <a:r>
              <a:rPr lang="hu-HU"/>
              <a:t>m</a:t>
            </a:r>
            <a:r>
              <a:rPr lang="es-MX"/>
              <a:t>m</a:t>
            </a:r>
            <a:endParaRPr lang="en-US" dirty="0"/>
          </a:p>
        </p:txBody>
      </p:sp>
      <p:sp>
        <p:nvSpPr>
          <p:cNvPr id="87" name="Rectángulo 86">
            <a:extLst>
              <a:ext uri="{FF2B5EF4-FFF2-40B4-BE49-F238E27FC236}">
                <a16:creationId xmlns:a16="http://schemas.microsoft.com/office/drawing/2014/main" id="{F9479A47-DE04-408B-AB19-E6E7CDFB9954}"/>
              </a:ext>
            </a:extLst>
          </p:cNvPr>
          <p:cNvSpPr/>
          <p:nvPr/>
        </p:nvSpPr>
        <p:spPr>
          <a:xfrm>
            <a:off x="7901880" y="5188071"/>
            <a:ext cx="3740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SiPM-module</a:t>
            </a:r>
            <a:r>
              <a:rPr lang="en-US" dirty="0"/>
              <a:t>, constituted by 3 x 3 SiPM-tiles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ym typeface="Wingdings" panose="05000000000000000000" pitchFamily="2" charset="2"/>
              </a:rPr>
              <a:t>576 SiPM channels</a:t>
            </a:r>
            <a:endParaRPr lang="en-US" dirty="0"/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F210CC5C-A619-4F1E-935E-266E0B5F0BE2}"/>
              </a:ext>
            </a:extLst>
          </p:cNvPr>
          <p:cNvGrpSpPr/>
          <p:nvPr/>
        </p:nvGrpSpPr>
        <p:grpSpPr>
          <a:xfrm>
            <a:off x="7901881" y="1029695"/>
            <a:ext cx="3745141" cy="3774812"/>
            <a:chOff x="6565533" y="2053686"/>
            <a:chExt cx="4594713" cy="4425166"/>
          </a:xfrm>
        </p:grpSpPr>
        <p:sp>
          <p:nvSpPr>
            <p:cNvPr id="125" name="Rectángulo 124">
              <a:extLst>
                <a:ext uri="{FF2B5EF4-FFF2-40B4-BE49-F238E27FC236}">
                  <a16:creationId xmlns:a16="http://schemas.microsoft.com/office/drawing/2014/main" id="{3268E1F6-E5CC-44A9-A44C-A47372AF1A36}"/>
                </a:ext>
              </a:extLst>
            </p:cNvPr>
            <p:cNvSpPr/>
            <p:nvPr/>
          </p:nvSpPr>
          <p:spPr>
            <a:xfrm>
              <a:off x="9634160" y="2060036"/>
              <a:ext cx="1526086" cy="14710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ángulo 106">
              <a:extLst>
                <a:ext uri="{FF2B5EF4-FFF2-40B4-BE49-F238E27FC236}">
                  <a16:creationId xmlns:a16="http://schemas.microsoft.com/office/drawing/2014/main" id="{28E76AD9-A232-47F4-843C-8FF2F7CA4817}"/>
                </a:ext>
              </a:extLst>
            </p:cNvPr>
            <p:cNvSpPr/>
            <p:nvPr/>
          </p:nvSpPr>
          <p:spPr>
            <a:xfrm>
              <a:off x="6565773" y="2053686"/>
              <a:ext cx="1526086" cy="14710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ángulo 107">
              <a:extLst>
                <a:ext uri="{FF2B5EF4-FFF2-40B4-BE49-F238E27FC236}">
                  <a16:creationId xmlns:a16="http://schemas.microsoft.com/office/drawing/2014/main" id="{95ABEF7C-082D-45DC-92BE-B8F7AB224C0D}"/>
                </a:ext>
              </a:extLst>
            </p:cNvPr>
            <p:cNvSpPr/>
            <p:nvPr/>
          </p:nvSpPr>
          <p:spPr>
            <a:xfrm>
              <a:off x="8098132" y="2054470"/>
              <a:ext cx="1529755" cy="14703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ángulo 108">
              <a:extLst>
                <a:ext uri="{FF2B5EF4-FFF2-40B4-BE49-F238E27FC236}">
                  <a16:creationId xmlns:a16="http://schemas.microsoft.com/office/drawing/2014/main" id="{DED03BC2-BDCB-400B-AF29-06C4568BC044}"/>
                </a:ext>
              </a:extLst>
            </p:cNvPr>
            <p:cNvSpPr/>
            <p:nvPr/>
          </p:nvSpPr>
          <p:spPr>
            <a:xfrm>
              <a:off x="6565533" y="3536685"/>
              <a:ext cx="1526086" cy="14710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ángulo 110">
              <a:extLst>
                <a:ext uri="{FF2B5EF4-FFF2-40B4-BE49-F238E27FC236}">
                  <a16:creationId xmlns:a16="http://schemas.microsoft.com/office/drawing/2014/main" id="{8B69FCE8-1701-4863-BAD3-D5AEE8E84F16}"/>
                </a:ext>
              </a:extLst>
            </p:cNvPr>
            <p:cNvSpPr/>
            <p:nvPr/>
          </p:nvSpPr>
          <p:spPr>
            <a:xfrm>
              <a:off x="8097892" y="3537469"/>
              <a:ext cx="1529755" cy="14703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ángulo 111">
              <a:extLst>
                <a:ext uri="{FF2B5EF4-FFF2-40B4-BE49-F238E27FC236}">
                  <a16:creationId xmlns:a16="http://schemas.microsoft.com/office/drawing/2014/main" id="{C1DE1860-95D0-487A-9F42-BE30CB81F0F1}"/>
                </a:ext>
              </a:extLst>
            </p:cNvPr>
            <p:cNvSpPr/>
            <p:nvPr/>
          </p:nvSpPr>
          <p:spPr>
            <a:xfrm>
              <a:off x="9628319" y="3536685"/>
              <a:ext cx="1526086" cy="147108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ángulo 112">
              <a:extLst>
                <a:ext uri="{FF2B5EF4-FFF2-40B4-BE49-F238E27FC236}">
                  <a16:creationId xmlns:a16="http://schemas.microsoft.com/office/drawing/2014/main" id="{78CE7F76-B555-4A80-A502-02A0AA708CB5}"/>
                </a:ext>
              </a:extLst>
            </p:cNvPr>
            <p:cNvSpPr/>
            <p:nvPr/>
          </p:nvSpPr>
          <p:spPr>
            <a:xfrm>
              <a:off x="6565773" y="5007768"/>
              <a:ext cx="1526086" cy="147108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ángulo 113">
              <a:extLst>
                <a:ext uri="{FF2B5EF4-FFF2-40B4-BE49-F238E27FC236}">
                  <a16:creationId xmlns:a16="http://schemas.microsoft.com/office/drawing/2014/main" id="{18A1A318-A166-4C43-B556-330ACFDDDFBE}"/>
                </a:ext>
              </a:extLst>
            </p:cNvPr>
            <p:cNvSpPr/>
            <p:nvPr/>
          </p:nvSpPr>
          <p:spPr>
            <a:xfrm>
              <a:off x="8098132" y="5008552"/>
              <a:ext cx="1529755" cy="14703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ángulo 114">
              <a:extLst>
                <a:ext uri="{FF2B5EF4-FFF2-40B4-BE49-F238E27FC236}">
                  <a16:creationId xmlns:a16="http://schemas.microsoft.com/office/drawing/2014/main" id="{BB78D3F2-3A8C-4657-9BA3-A6231B59882B}"/>
                </a:ext>
              </a:extLst>
            </p:cNvPr>
            <p:cNvSpPr/>
            <p:nvPr/>
          </p:nvSpPr>
          <p:spPr>
            <a:xfrm>
              <a:off x="9628559" y="5007768"/>
              <a:ext cx="1526086" cy="147108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CuadroTexto 115">
              <a:extLst>
                <a:ext uri="{FF2B5EF4-FFF2-40B4-BE49-F238E27FC236}">
                  <a16:creationId xmlns:a16="http://schemas.microsoft.com/office/drawing/2014/main" id="{04F9D8FC-DC3A-4ABA-8C86-E4198B766555}"/>
                </a:ext>
              </a:extLst>
            </p:cNvPr>
            <p:cNvSpPr txBox="1"/>
            <p:nvPr/>
          </p:nvSpPr>
          <p:spPr>
            <a:xfrm>
              <a:off x="6816506" y="2572337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Tile 1</a:t>
              </a:r>
              <a:endParaRPr lang="en-US" dirty="0"/>
            </a:p>
          </p:txBody>
        </p:sp>
        <p:sp>
          <p:nvSpPr>
            <p:cNvPr id="117" name="CuadroTexto 116">
              <a:extLst>
                <a:ext uri="{FF2B5EF4-FFF2-40B4-BE49-F238E27FC236}">
                  <a16:creationId xmlns:a16="http://schemas.microsoft.com/office/drawing/2014/main" id="{F0B79FE6-FEC2-4E86-856F-229579FF2B4C}"/>
                </a:ext>
              </a:extLst>
            </p:cNvPr>
            <p:cNvSpPr txBox="1"/>
            <p:nvPr/>
          </p:nvSpPr>
          <p:spPr>
            <a:xfrm>
              <a:off x="8388992" y="2604561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Tile 2</a:t>
              </a:r>
              <a:endParaRPr lang="en-US" dirty="0"/>
            </a:p>
          </p:txBody>
        </p:sp>
        <p:sp>
          <p:nvSpPr>
            <p:cNvPr id="118" name="CuadroTexto 117">
              <a:extLst>
                <a:ext uri="{FF2B5EF4-FFF2-40B4-BE49-F238E27FC236}">
                  <a16:creationId xmlns:a16="http://schemas.microsoft.com/office/drawing/2014/main" id="{62F87E8A-B081-431E-95D8-25D6EC9DE496}"/>
                </a:ext>
              </a:extLst>
            </p:cNvPr>
            <p:cNvSpPr txBox="1"/>
            <p:nvPr/>
          </p:nvSpPr>
          <p:spPr>
            <a:xfrm>
              <a:off x="9878086" y="2613695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Tile 3</a:t>
              </a:r>
              <a:endParaRPr lang="en-US" dirty="0"/>
            </a:p>
          </p:txBody>
        </p:sp>
        <p:sp>
          <p:nvSpPr>
            <p:cNvPr id="119" name="CuadroTexto 118">
              <a:extLst>
                <a:ext uri="{FF2B5EF4-FFF2-40B4-BE49-F238E27FC236}">
                  <a16:creationId xmlns:a16="http://schemas.microsoft.com/office/drawing/2014/main" id="{4EFEE8BD-64D1-4397-9685-7705BD68A4AA}"/>
                </a:ext>
              </a:extLst>
            </p:cNvPr>
            <p:cNvSpPr txBox="1"/>
            <p:nvPr/>
          </p:nvSpPr>
          <p:spPr>
            <a:xfrm>
              <a:off x="6780228" y="4058260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Tile 4</a:t>
              </a:r>
              <a:endParaRPr lang="en-US" dirty="0"/>
            </a:p>
          </p:txBody>
        </p:sp>
        <p:sp>
          <p:nvSpPr>
            <p:cNvPr id="120" name="CuadroTexto 119">
              <a:extLst>
                <a:ext uri="{FF2B5EF4-FFF2-40B4-BE49-F238E27FC236}">
                  <a16:creationId xmlns:a16="http://schemas.microsoft.com/office/drawing/2014/main" id="{EF614748-89A5-4F80-A753-EDE6AFE2FE6D}"/>
                </a:ext>
              </a:extLst>
            </p:cNvPr>
            <p:cNvSpPr txBox="1"/>
            <p:nvPr/>
          </p:nvSpPr>
          <p:spPr>
            <a:xfrm>
              <a:off x="8352714" y="4090484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Tile 5</a:t>
              </a:r>
              <a:endParaRPr lang="en-US" dirty="0"/>
            </a:p>
          </p:txBody>
        </p:sp>
        <p:sp>
          <p:nvSpPr>
            <p:cNvPr id="121" name="CuadroTexto 120">
              <a:extLst>
                <a:ext uri="{FF2B5EF4-FFF2-40B4-BE49-F238E27FC236}">
                  <a16:creationId xmlns:a16="http://schemas.microsoft.com/office/drawing/2014/main" id="{609972C1-EAA0-4B70-8B33-50E517D7DF83}"/>
                </a:ext>
              </a:extLst>
            </p:cNvPr>
            <p:cNvSpPr txBox="1"/>
            <p:nvPr/>
          </p:nvSpPr>
          <p:spPr>
            <a:xfrm>
              <a:off x="9841808" y="4099618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Tile 6</a:t>
              </a:r>
              <a:endParaRPr lang="en-US" dirty="0"/>
            </a:p>
          </p:txBody>
        </p:sp>
        <p:sp>
          <p:nvSpPr>
            <p:cNvPr id="122" name="CuadroTexto 121">
              <a:extLst>
                <a:ext uri="{FF2B5EF4-FFF2-40B4-BE49-F238E27FC236}">
                  <a16:creationId xmlns:a16="http://schemas.microsoft.com/office/drawing/2014/main" id="{67F97878-E19B-4BF3-9B00-1BA1A955E0E3}"/>
                </a:ext>
              </a:extLst>
            </p:cNvPr>
            <p:cNvSpPr txBox="1"/>
            <p:nvPr/>
          </p:nvSpPr>
          <p:spPr>
            <a:xfrm>
              <a:off x="6816506" y="5523100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Tile 7</a:t>
              </a:r>
              <a:endParaRPr lang="en-US" dirty="0"/>
            </a:p>
          </p:txBody>
        </p:sp>
        <p:sp>
          <p:nvSpPr>
            <p:cNvPr id="123" name="CuadroTexto 122">
              <a:extLst>
                <a:ext uri="{FF2B5EF4-FFF2-40B4-BE49-F238E27FC236}">
                  <a16:creationId xmlns:a16="http://schemas.microsoft.com/office/drawing/2014/main" id="{090664B2-8147-4658-8AF2-D8C390EA8AAD}"/>
                </a:ext>
              </a:extLst>
            </p:cNvPr>
            <p:cNvSpPr txBox="1"/>
            <p:nvPr/>
          </p:nvSpPr>
          <p:spPr>
            <a:xfrm>
              <a:off x="8388992" y="5555324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Tile 8</a:t>
              </a:r>
              <a:endParaRPr lang="en-US" dirty="0"/>
            </a:p>
          </p:txBody>
        </p:sp>
        <p:sp>
          <p:nvSpPr>
            <p:cNvPr id="124" name="CuadroTexto 123">
              <a:extLst>
                <a:ext uri="{FF2B5EF4-FFF2-40B4-BE49-F238E27FC236}">
                  <a16:creationId xmlns:a16="http://schemas.microsoft.com/office/drawing/2014/main" id="{26BD2EAD-F948-4D78-AAA5-23784841EA87}"/>
                </a:ext>
              </a:extLst>
            </p:cNvPr>
            <p:cNvSpPr txBox="1"/>
            <p:nvPr/>
          </p:nvSpPr>
          <p:spPr>
            <a:xfrm>
              <a:off x="9878086" y="5564458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Tile 9</a:t>
              </a:r>
              <a:endParaRPr lang="en-US" dirty="0"/>
            </a:p>
          </p:txBody>
        </p:sp>
      </p:grpSp>
      <p:sp>
        <p:nvSpPr>
          <p:cNvPr id="126" name="Flecha: a la izquierda y derecha 125">
            <a:extLst>
              <a:ext uri="{FF2B5EF4-FFF2-40B4-BE49-F238E27FC236}">
                <a16:creationId xmlns:a16="http://schemas.microsoft.com/office/drawing/2014/main" id="{C6497585-A059-4FCF-AAE2-E9D8101A839C}"/>
              </a:ext>
            </a:extLst>
          </p:cNvPr>
          <p:cNvSpPr/>
          <p:nvPr/>
        </p:nvSpPr>
        <p:spPr>
          <a:xfrm>
            <a:off x="6171096" y="1346763"/>
            <a:ext cx="1476902" cy="63632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adroTexto 8">
            <a:extLst>
              <a:ext uri="{FF2B5EF4-FFF2-40B4-BE49-F238E27FC236}">
                <a16:creationId xmlns:a16="http://schemas.microsoft.com/office/drawing/2014/main" id="{1960E3EB-01D7-4A28-8DA2-4601887E45F7}"/>
              </a:ext>
            </a:extLst>
          </p:cNvPr>
          <p:cNvSpPr txBox="1"/>
          <p:nvPr/>
        </p:nvSpPr>
        <p:spPr>
          <a:xfrm>
            <a:off x="2193597" y="32305"/>
            <a:ext cx="8491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ALICE-3 </a:t>
            </a:r>
            <a:r>
              <a:rPr lang="en-US" sz="3200"/>
              <a:t>RICH FEE</a:t>
            </a:r>
            <a:r>
              <a:rPr lang="hu-HU" sz="3200"/>
              <a:t>:</a:t>
            </a:r>
            <a:r>
              <a:rPr lang="en-US" sz="3200"/>
              <a:t> </a:t>
            </a:r>
            <a:r>
              <a:rPr lang="en-US" sz="3200">
                <a:solidFill>
                  <a:srgbClr val="C00000"/>
                </a:solidFill>
              </a:rPr>
              <a:t>Preliminary Assembly Proposal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9545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12744</TotalTime>
  <Words>6165</Words>
  <Application>Microsoft Macintosh PowerPoint</Application>
  <PresentationFormat>Widescreen</PresentationFormat>
  <Paragraphs>764</Paragraphs>
  <Slides>43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43</vt:i4>
      </vt:variant>
    </vt:vector>
  </HeadingPairs>
  <TitlesOfParts>
    <vt:vector size="49" baseType="lpstr">
      <vt:lpstr>Arial</vt:lpstr>
      <vt:lpstr>Calibri</vt:lpstr>
      <vt:lpstr>Calibri Light</vt:lpstr>
      <vt:lpstr>Times New Roman</vt:lpstr>
      <vt:lpstr>Verdana</vt:lpstr>
      <vt:lpstr>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Durini Romero</dc:creator>
  <cp:lastModifiedBy>Giacomo Volpe</cp:lastModifiedBy>
  <cp:revision>361</cp:revision>
  <dcterms:created xsi:type="dcterms:W3CDTF">2023-12-05T19:10:09Z</dcterms:created>
  <dcterms:modified xsi:type="dcterms:W3CDTF">2024-10-10T13:20:35Z</dcterms:modified>
</cp:coreProperties>
</file>