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4" r:id="rId2"/>
    <p:sldId id="324" r:id="rId3"/>
    <p:sldId id="328" r:id="rId4"/>
    <p:sldId id="292" r:id="rId5"/>
    <p:sldId id="301" r:id="rId6"/>
    <p:sldId id="304" r:id="rId7"/>
    <p:sldId id="325" r:id="rId8"/>
    <p:sldId id="332" r:id="rId9"/>
    <p:sldId id="305" r:id="rId10"/>
    <p:sldId id="335" r:id="rId11"/>
    <p:sldId id="293" r:id="rId12"/>
    <p:sldId id="331" r:id="rId13"/>
    <p:sldId id="295" r:id="rId14"/>
    <p:sldId id="333" r:id="rId15"/>
    <p:sldId id="334" r:id="rId16"/>
    <p:sldId id="336" r:id="rId17"/>
    <p:sldId id="308" r:id="rId18"/>
    <p:sldId id="337" r:id="rId19"/>
    <p:sldId id="339" r:id="rId20"/>
    <p:sldId id="323" r:id="rId21"/>
    <p:sldId id="338" r:id="rId22"/>
    <p:sldId id="303" r:id="rId2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0" autoAdjust="0"/>
    <p:restoredTop sz="95244" autoAdjust="0"/>
  </p:normalViewPr>
  <p:slideViewPr>
    <p:cSldViewPr snapToGrid="0">
      <p:cViewPr varScale="1">
        <p:scale>
          <a:sx n="110" d="100"/>
          <a:sy n="110" d="100"/>
        </p:scale>
        <p:origin x="576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17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76FB3E-81DB-48EE-8441-EDA61D059D63}" type="datetimeFigureOut">
              <a:rPr lang="de-DE" smtClean="0"/>
              <a:t>10.10.2024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9528C6-F7C5-4685-89CA-0749A1F9DC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6381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528C6-F7C5-4685-89CA-0749A1F9DC47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70267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528C6-F7C5-4685-89CA-0749A1F9DC47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59435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528C6-F7C5-4685-89CA-0749A1F9DC47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78027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528C6-F7C5-4685-89CA-0749A1F9DC47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63472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528C6-F7C5-4685-89CA-0749A1F9DC47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1810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528C6-F7C5-4685-89CA-0749A1F9DC47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24675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528C6-F7C5-4685-89CA-0749A1F9DC47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84155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528C6-F7C5-4685-89CA-0749A1F9DC47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450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528C6-F7C5-4685-89CA-0749A1F9DC47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82572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528C6-F7C5-4685-89CA-0749A1F9DC47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0329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528C6-F7C5-4685-89CA-0749A1F9DC47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6223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528C6-F7C5-4685-89CA-0749A1F9DC47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37033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528C6-F7C5-4685-89CA-0749A1F9DC47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87585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528C6-F7C5-4685-89CA-0749A1F9DC47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89394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528C6-F7C5-4685-89CA-0749A1F9DC47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3913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528C6-F7C5-4685-89CA-0749A1F9DC47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85286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528C6-F7C5-4685-89CA-0749A1F9DC47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0278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528C6-F7C5-4685-89CA-0749A1F9DC47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93517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528C6-F7C5-4685-89CA-0749A1F9DC47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86384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528C6-F7C5-4685-89CA-0749A1F9DC47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85681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528C6-F7C5-4685-89CA-0749A1F9DC47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60105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528C6-F7C5-4685-89CA-0749A1F9DC47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6782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B588-2DBA-43F6-B6DE-768999066FCE}" type="datetime1">
              <a:rPr lang="de-DE" smtClean="0"/>
              <a:t>10.10.2024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87DC-2B90-41CB-AB42-74F53F7260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654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D90E-E0F5-4C22-BAB2-5154CAB8C0D3}" type="datetime1">
              <a:rPr lang="de-DE" smtClean="0"/>
              <a:t>10.10.2024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87DC-2B90-41CB-AB42-74F53F7260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3797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C23CB-EF92-4EF8-BE59-BB2BDCCE15A2}" type="datetime1">
              <a:rPr lang="de-DE" smtClean="0"/>
              <a:t>10.10.2024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87DC-2B90-41CB-AB42-74F53F7260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478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145EC-98AA-4C5A-94DB-0C5C50DBEE8B}" type="datetime1">
              <a:rPr lang="de-DE" smtClean="0"/>
              <a:t>10.10.2024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87DC-2B90-41CB-AB42-74F53F7260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6510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6F22B-A030-4E43-BBBC-8DD89CFFFFFA}" type="datetime1">
              <a:rPr lang="de-DE" smtClean="0"/>
              <a:t>10.10.2024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87DC-2B90-41CB-AB42-74F53F7260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9355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2FF31-4713-4CFD-98AD-ECBEC79F2253}" type="datetime1">
              <a:rPr lang="de-DE" smtClean="0"/>
              <a:t>10.10.2024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87DC-2B90-41CB-AB42-74F53F7260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3942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63D3-0568-42E7-A100-5CF6F80C42D3}" type="datetime1">
              <a:rPr lang="de-DE" smtClean="0"/>
              <a:t>10.10.2024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87DC-2B90-41CB-AB42-74F53F7260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7345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BEA04-782D-4A6D-AA92-3CBF8B6A578F}" type="datetime1">
              <a:rPr lang="de-DE" smtClean="0"/>
              <a:t>10.10.2024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87DC-2B90-41CB-AB42-74F53F7260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5739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63FE4-8BA4-4C7F-98AE-E5399B342285}" type="datetime1">
              <a:rPr lang="de-DE" smtClean="0"/>
              <a:t>10.10.2024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87DC-2B90-41CB-AB42-74F53F7260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8746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56937-CF9A-4571-88FC-36462BD10F79}" type="datetime1">
              <a:rPr lang="de-DE" smtClean="0"/>
              <a:t>10.10.2024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87DC-2B90-41CB-AB42-74F53F7260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35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4070C-ACE5-4600-9628-DFDBDE0C5543}" type="datetime1">
              <a:rPr lang="de-DE" smtClean="0"/>
              <a:t>10.10.2024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87DC-2B90-41CB-AB42-74F53F7260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684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08095-EEF9-4618-8DE3-33AC2841422E}" type="datetime1">
              <a:rPr lang="de-DE" smtClean="0"/>
              <a:t>10.10.2024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587DC-2B90-41CB-AB42-74F53F7260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490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cm-composites.de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cm-composites.de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gif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dms.cern.ch/ui/#!master/navigator/project?P:101072047:101072047:subDoc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3C1836B2-41D2-48F5-B456-803B2BB7BC81}"/>
              </a:ext>
            </a:extLst>
          </p:cNvPr>
          <p:cNvSpPr txBox="1"/>
          <p:nvPr/>
        </p:nvSpPr>
        <p:spPr>
          <a:xfrm>
            <a:off x="1570690" y="596900"/>
            <a:ext cx="90506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ALICE3 – Outer tracker status in Heidelberg</a:t>
            </a:r>
            <a:endParaRPr lang="en-GB" sz="40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87DC-2B90-41CB-AB42-74F53F726059}" type="slidenum">
              <a:rPr lang="en-GB" smtClean="0"/>
              <a:t>1</a:t>
            </a:fld>
            <a:endParaRPr lang="en-GB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C5E89E4-AB55-4832-B470-AFAFB5200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6169" y="6356350"/>
            <a:ext cx="10977700" cy="365125"/>
          </a:xfrm>
        </p:spPr>
        <p:txBody>
          <a:bodyPr/>
          <a:lstStyle/>
          <a:p>
            <a:r>
              <a:rPr lang="en-GB" dirty="0" smtClean="0"/>
              <a:t>ALICE upgrade week, </a:t>
            </a:r>
            <a:r>
              <a:rPr lang="en-GB" dirty="0" err="1" smtClean="0"/>
              <a:t>Krakó</a:t>
            </a:r>
            <a:r>
              <a:rPr lang="en-GB" dirty="0" err="1" smtClean="0"/>
              <a:t>w</a:t>
            </a:r>
            <a:r>
              <a:rPr lang="en-GB" dirty="0" smtClean="0"/>
              <a:t>, 7.-11.10.2024                                                                                            Bernd Windelband – </a:t>
            </a:r>
            <a:r>
              <a:rPr lang="en-GB" dirty="0" err="1" smtClean="0"/>
              <a:t>Uni</a:t>
            </a:r>
            <a:r>
              <a:rPr lang="en-GB" dirty="0" smtClean="0"/>
              <a:t> Heidelberg</a:t>
            </a:r>
          </a:p>
          <a:p>
            <a:r>
              <a:rPr lang="en-GB" dirty="0"/>
              <a:t>	</a:t>
            </a:r>
            <a:r>
              <a:rPr lang="en-GB" dirty="0" smtClean="0"/>
              <a:t>					 Stefan Dittrich – </a:t>
            </a:r>
            <a:r>
              <a:rPr lang="en-GB" dirty="0" err="1" smtClean="0"/>
              <a:t>Uni</a:t>
            </a:r>
            <a:r>
              <a:rPr lang="en-GB" dirty="0" smtClean="0"/>
              <a:t> Frankfurt</a:t>
            </a:r>
            <a:endParaRPr lang="en-GB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486" y="1652701"/>
            <a:ext cx="7837714" cy="4529906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FCEC86D5-C02C-4112-ACCF-6D633CF4F874}"/>
              </a:ext>
            </a:extLst>
          </p:cNvPr>
          <p:cNvSpPr txBox="1"/>
          <p:nvPr/>
        </p:nvSpPr>
        <p:spPr>
          <a:xfrm>
            <a:off x="1570690" y="1304786"/>
            <a:ext cx="44785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Update on mechanical design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76442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288" y="1537073"/>
            <a:ext cx="10014500" cy="5244614"/>
          </a:xfrm>
          <a:prstGeom prst="rect">
            <a:avLst/>
          </a:prstGeom>
        </p:spPr>
      </p:pic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87DC-2B90-41CB-AB42-74F53F726059}" type="slidenum">
              <a:rPr lang="de-DE" smtClean="0"/>
              <a:t>10</a:t>
            </a:fld>
            <a:endParaRPr lang="de-DE" dirty="0"/>
          </a:p>
        </p:txBody>
      </p:sp>
      <p:sp>
        <p:nvSpPr>
          <p:cNvPr id="27" name="Titel 1"/>
          <p:cNvSpPr txBox="1">
            <a:spLocks/>
          </p:cNvSpPr>
          <p:nvPr/>
        </p:nvSpPr>
        <p:spPr>
          <a:xfrm>
            <a:off x="528672" y="282791"/>
            <a:ext cx="11129732" cy="114944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b="1" dirty="0" err="1" smtClean="0">
                <a:latin typeface="Calibri"/>
                <a:ea typeface="Calibri"/>
                <a:cs typeface="Calibri"/>
              </a:rPr>
              <a:t>Stave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design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and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carbon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spaceframe</a:t>
            </a:r>
            <a:r>
              <a:rPr lang="de-DE" sz="3200" b="1" dirty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prototype</a:t>
            </a:r>
            <a:endParaRPr lang="de-DE" sz="3200" b="1" dirty="0">
              <a:latin typeface="Calibri"/>
              <a:ea typeface="Calibri"/>
              <a:cs typeface="Calibri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5293319" y="1433968"/>
            <a:ext cx="800219" cy="26161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de-DE" sz="1100" dirty="0" smtClean="0">
                <a:solidFill>
                  <a:srgbClr val="FF0000"/>
                </a:solidFill>
              </a:rPr>
              <a:t>Dead-zone</a:t>
            </a:r>
            <a:endParaRPr lang="de-DE" sz="1100" dirty="0">
              <a:solidFill>
                <a:srgbClr val="FF0000"/>
              </a:solidFill>
              <a:ea typeface="Calibri"/>
              <a:cs typeface="Calibri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6104987" y="1743776"/>
            <a:ext cx="800219" cy="26161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de-DE" sz="1100" dirty="0" smtClean="0">
                <a:solidFill>
                  <a:srgbClr val="FF0000"/>
                </a:solidFill>
              </a:rPr>
              <a:t>Dead-zone</a:t>
            </a:r>
            <a:endParaRPr lang="de-DE" sz="1100" dirty="0">
              <a:solidFill>
                <a:srgbClr val="FF0000"/>
              </a:solidFill>
              <a:ea typeface="Calibri"/>
              <a:cs typeface="Calibri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5695370" y="2005386"/>
            <a:ext cx="635110" cy="26161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de-DE" sz="1100" dirty="0" err="1" smtClean="0">
                <a:solidFill>
                  <a:srgbClr val="00B050"/>
                </a:solidFill>
              </a:rPr>
              <a:t>Overlap</a:t>
            </a:r>
            <a:endParaRPr lang="de-DE" sz="1100" dirty="0">
              <a:solidFill>
                <a:srgbClr val="00B050"/>
              </a:solidFill>
              <a:ea typeface="Calibri"/>
              <a:cs typeface="Calibri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370845" y="2033926"/>
            <a:ext cx="1918060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1600" dirty="0" err="1"/>
              <a:t>Coldplate</a:t>
            </a:r>
            <a:r>
              <a:rPr lang="de-DE" sz="1600" dirty="0">
                <a:ea typeface="Calibri"/>
                <a:cs typeface="Calibri"/>
              </a:rPr>
              <a:t/>
            </a:r>
            <a:br>
              <a:rPr lang="de-DE" sz="1600" dirty="0">
                <a:ea typeface="Calibri"/>
                <a:cs typeface="Calibri"/>
              </a:rPr>
            </a:br>
            <a:r>
              <a:rPr lang="de-DE" sz="1600" dirty="0">
                <a:ea typeface="Calibri"/>
                <a:cs typeface="Calibri"/>
              </a:rPr>
              <a:t/>
            </a:r>
            <a:br>
              <a:rPr lang="de-DE" sz="1600" dirty="0">
                <a:ea typeface="Calibri"/>
                <a:cs typeface="Calibri"/>
              </a:rPr>
            </a:br>
            <a:r>
              <a:rPr lang="de-DE" sz="1600" dirty="0">
                <a:ea typeface="Calibri"/>
                <a:cs typeface="Calibri"/>
              </a:rPr>
              <a:t>Design </a:t>
            </a:r>
            <a:r>
              <a:rPr lang="de-DE" sz="1600" dirty="0" err="1" smtClean="0">
                <a:ea typeface="Calibri"/>
                <a:cs typeface="Calibri"/>
              </a:rPr>
              <a:t>strongly</a:t>
            </a:r>
            <a:r>
              <a:rPr lang="de-DE" sz="1600" dirty="0">
                <a:ea typeface="Calibri"/>
                <a:cs typeface="Calibri"/>
              </a:rPr>
              <a:t/>
            </a:r>
            <a:br>
              <a:rPr lang="de-DE" sz="1600" dirty="0">
                <a:ea typeface="Calibri"/>
                <a:cs typeface="Calibri"/>
              </a:rPr>
            </a:br>
            <a:r>
              <a:rPr lang="de-DE" sz="1600" dirty="0" err="1">
                <a:ea typeface="Calibri"/>
                <a:cs typeface="Calibri"/>
              </a:rPr>
              <a:t>depends</a:t>
            </a:r>
            <a:r>
              <a:rPr lang="de-DE" sz="1600" dirty="0">
                <a:ea typeface="Calibri"/>
                <a:cs typeface="Calibri"/>
              </a:rPr>
              <a:t> on </a:t>
            </a:r>
            <a:br>
              <a:rPr lang="de-DE" sz="1600" dirty="0">
                <a:ea typeface="Calibri"/>
                <a:cs typeface="Calibri"/>
              </a:rPr>
            </a:br>
            <a:r>
              <a:rPr lang="de-DE" sz="1600" dirty="0">
                <a:ea typeface="Calibri"/>
                <a:cs typeface="Calibri"/>
              </a:rPr>
              <a:t> </a:t>
            </a:r>
            <a:r>
              <a:rPr lang="de-DE" sz="1600" dirty="0" err="1">
                <a:ea typeface="Calibri"/>
                <a:cs typeface="Calibri"/>
              </a:rPr>
              <a:t>cooling</a:t>
            </a:r>
            <a:r>
              <a:rPr lang="de-DE" sz="1600" dirty="0">
                <a:ea typeface="Calibri"/>
                <a:cs typeface="Calibri"/>
              </a:rPr>
              <a:t> </a:t>
            </a:r>
            <a:r>
              <a:rPr lang="de-DE" sz="1600" dirty="0" err="1">
                <a:ea typeface="Calibri"/>
                <a:cs typeface="Calibri"/>
              </a:rPr>
              <a:t>concept</a:t>
            </a:r>
            <a:r>
              <a:rPr lang="de-DE" sz="1600" dirty="0">
                <a:ea typeface="Calibri"/>
                <a:cs typeface="Calibri"/>
              </a:rPr>
              <a:t/>
            </a:r>
            <a:br>
              <a:rPr lang="de-DE" sz="1600" dirty="0">
                <a:ea typeface="Calibri"/>
                <a:cs typeface="Calibri"/>
              </a:rPr>
            </a:br>
            <a:r>
              <a:rPr lang="de-DE" sz="1600" dirty="0">
                <a:ea typeface="Calibri"/>
                <a:cs typeface="Calibri"/>
              </a:rPr>
              <a:t>(liquid </a:t>
            </a:r>
            <a:r>
              <a:rPr lang="de-DE" sz="1600" dirty="0" err="1">
                <a:ea typeface="Calibri"/>
                <a:cs typeface="Calibri"/>
              </a:rPr>
              <a:t>or</a:t>
            </a:r>
            <a:r>
              <a:rPr lang="de-DE" sz="1600" dirty="0">
                <a:ea typeface="Calibri"/>
                <a:cs typeface="Calibri"/>
              </a:rPr>
              <a:t> </a:t>
            </a:r>
            <a:r>
              <a:rPr lang="de-DE" sz="1600" dirty="0" err="1">
                <a:ea typeface="Calibri"/>
                <a:cs typeface="Calibri"/>
              </a:rPr>
              <a:t>gasoues</a:t>
            </a:r>
            <a:r>
              <a:rPr lang="de-DE" sz="1600" dirty="0">
                <a:ea typeface="Calibri"/>
                <a:cs typeface="Calibri"/>
              </a:rPr>
              <a:t>)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9774014" y="2195340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/>
              <a:t>spacer</a:t>
            </a:r>
            <a:endParaRPr lang="de-DE" sz="1600" dirty="0"/>
          </a:p>
        </p:txBody>
      </p:sp>
      <p:sp>
        <p:nvSpPr>
          <p:cNvPr id="23" name="Textfeld 22"/>
          <p:cNvSpPr txBox="1"/>
          <p:nvPr/>
        </p:nvSpPr>
        <p:spPr>
          <a:xfrm>
            <a:off x="9800076" y="1751944"/>
            <a:ext cx="9514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/>
              <a:t>coldplate</a:t>
            </a:r>
            <a:endParaRPr lang="de-DE" sz="1600" dirty="0"/>
          </a:p>
        </p:txBody>
      </p:sp>
      <p:sp>
        <p:nvSpPr>
          <p:cNvPr id="2" name="Textfeld 1"/>
          <p:cNvSpPr txBox="1"/>
          <p:nvPr/>
        </p:nvSpPr>
        <p:spPr>
          <a:xfrm>
            <a:off x="8069232" y="4225723"/>
            <a:ext cx="1538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Cf-</a:t>
            </a:r>
            <a:r>
              <a:rPr lang="de-DE" dirty="0" err="1" smtClean="0"/>
              <a:t>spaceframe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035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5" r="4146" b="11995"/>
          <a:stretch/>
        </p:blipFill>
        <p:spPr>
          <a:xfrm>
            <a:off x="1871397" y="585455"/>
            <a:ext cx="7765497" cy="4274263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5070546" y="3538040"/>
            <a:ext cx="4435595" cy="9848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/>
              <a:t>Module:</a:t>
            </a: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cs typeface="Arial" panose="020B0604020202020204" pitchFamily="34" charset="0"/>
              </a:rPr>
              <a:t>Consists of 8 chips, positioned in 2x4</a:t>
            </a: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 smtClean="0">
                <a:cs typeface="Arial" panose="020B0604020202020204" pitchFamily="34" charset="0"/>
              </a:rPr>
              <a:t>10 modules in one row</a:t>
            </a: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 smtClean="0">
                <a:cs typeface="Arial" panose="020B0604020202020204" pitchFamily="34" charset="0"/>
              </a:rPr>
              <a:t>20 </a:t>
            </a:r>
            <a:r>
              <a:rPr lang="en-US" sz="1400" dirty="0">
                <a:cs typeface="Arial" panose="020B0604020202020204" pitchFamily="34" charset="0"/>
              </a:rPr>
              <a:t>modules on single spaceframe</a:t>
            </a:r>
            <a:endParaRPr lang="de-DE" sz="1400" dirty="0"/>
          </a:p>
        </p:txBody>
      </p:sp>
      <p:cxnSp>
        <p:nvCxnSpPr>
          <p:cNvPr id="10" name="Gerade Verbindung mit Pfeil 9"/>
          <p:cNvCxnSpPr/>
          <p:nvPr/>
        </p:nvCxnSpPr>
        <p:spPr>
          <a:xfrm flipH="1" flipV="1">
            <a:off x="3513792" y="3887156"/>
            <a:ext cx="1426002" cy="23525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8861367" y="1920060"/>
            <a:ext cx="2729741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dirty="0"/>
              <a:t>Spaceframe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ea typeface="Calibri" panose="020F0502020204030204"/>
                <a:cs typeface="Arial"/>
              </a:rPr>
              <a:t>CF structure, geometry similar to ITS2</a:t>
            </a:r>
            <a:endParaRPr lang="en-US" sz="1400" dirty="0">
              <a:ea typeface="Calibri" panose="020F0502020204030204"/>
              <a:cs typeface="Arial"/>
            </a:endParaRPr>
          </a:p>
        </p:txBody>
      </p:sp>
      <p:cxnSp>
        <p:nvCxnSpPr>
          <p:cNvPr id="13" name="Gerade Verbindung mit Pfeil 12"/>
          <p:cNvCxnSpPr/>
          <p:nvPr/>
        </p:nvCxnSpPr>
        <p:spPr>
          <a:xfrm flipH="1" flipV="1">
            <a:off x="7920251" y="1993906"/>
            <a:ext cx="913728" cy="23852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6563" y="869543"/>
            <a:ext cx="4107081" cy="74234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b="1" dirty="0"/>
              <a:t>P</a:t>
            </a:r>
            <a:r>
              <a:rPr lang="en-GB" b="1" noProof="0" dirty="0" err="1" smtClean="0"/>
              <a:t>rincipal</a:t>
            </a:r>
            <a:r>
              <a:rPr lang="en-GB" b="1" noProof="0" dirty="0" smtClean="0"/>
              <a:t> design similar to ITS2 - staves</a:t>
            </a:r>
          </a:p>
          <a:p>
            <a:endParaRPr lang="en-GB" sz="1400" noProof="0" dirty="0" smtClean="0"/>
          </a:p>
        </p:txBody>
      </p:sp>
      <p:sp>
        <p:nvSpPr>
          <p:cNvPr id="16" name="Textfeld 15"/>
          <p:cNvSpPr txBox="1"/>
          <p:nvPr/>
        </p:nvSpPr>
        <p:spPr>
          <a:xfrm>
            <a:off x="914399" y="4500769"/>
            <a:ext cx="1837243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1600" dirty="0" smtClean="0">
                <a:ea typeface="Calibri"/>
                <a:cs typeface="Calibri"/>
              </a:rPr>
              <a:t>Final design</a:t>
            </a:r>
            <a:r>
              <a:rPr lang="de-DE" sz="1600" dirty="0">
                <a:ea typeface="Calibri"/>
                <a:cs typeface="Calibri"/>
              </a:rPr>
              <a:t/>
            </a:r>
            <a:br>
              <a:rPr lang="de-DE" sz="1600" dirty="0">
                <a:ea typeface="Calibri"/>
                <a:cs typeface="Calibri"/>
              </a:rPr>
            </a:br>
            <a:r>
              <a:rPr lang="de-DE" sz="1600" dirty="0" err="1">
                <a:ea typeface="Calibri"/>
                <a:cs typeface="Calibri"/>
              </a:rPr>
              <a:t>depends</a:t>
            </a:r>
            <a:r>
              <a:rPr lang="de-DE" sz="1600" dirty="0">
                <a:ea typeface="Calibri"/>
                <a:cs typeface="Calibri"/>
              </a:rPr>
              <a:t> on </a:t>
            </a:r>
            <a:br>
              <a:rPr lang="de-DE" sz="1600" dirty="0">
                <a:ea typeface="Calibri"/>
                <a:cs typeface="Calibri"/>
              </a:rPr>
            </a:br>
            <a:r>
              <a:rPr lang="de-DE" sz="1600" dirty="0" err="1" smtClean="0">
                <a:ea typeface="Calibri"/>
                <a:cs typeface="Calibri"/>
              </a:rPr>
              <a:t>cooling</a:t>
            </a:r>
            <a:r>
              <a:rPr lang="de-DE" sz="1600" dirty="0" smtClean="0">
                <a:ea typeface="Calibri"/>
                <a:cs typeface="Calibri"/>
              </a:rPr>
              <a:t> </a:t>
            </a:r>
            <a:r>
              <a:rPr lang="de-DE" sz="1600" dirty="0" err="1" smtClean="0">
                <a:ea typeface="Calibri"/>
                <a:cs typeface="Calibri"/>
              </a:rPr>
              <a:t>concept</a:t>
            </a:r>
            <a:endParaRPr lang="de-DE" sz="1600" dirty="0">
              <a:ea typeface="Calibri"/>
              <a:cs typeface="Calibri"/>
            </a:endParaRPr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87DC-2B90-41CB-AB42-74F53F726059}" type="slidenum">
              <a:rPr lang="de-DE" smtClean="0"/>
              <a:t>11</a:t>
            </a:fld>
            <a:endParaRPr lang="de-DE" dirty="0"/>
          </a:p>
        </p:txBody>
      </p:sp>
      <p:sp>
        <p:nvSpPr>
          <p:cNvPr id="27" name="Titel 1"/>
          <p:cNvSpPr txBox="1">
            <a:spLocks/>
          </p:cNvSpPr>
          <p:nvPr/>
        </p:nvSpPr>
        <p:spPr>
          <a:xfrm>
            <a:off x="528672" y="282791"/>
            <a:ext cx="11129732" cy="114944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b="1" dirty="0" err="1" smtClean="0">
                <a:latin typeface="Calibri"/>
                <a:ea typeface="Calibri"/>
                <a:cs typeface="Calibri"/>
              </a:rPr>
              <a:t>Stave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design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and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carbon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spaceframe</a:t>
            </a:r>
            <a:r>
              <a:rPr lang="de-DE" sz="3200" b="1" dirty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prototype</a:t>
            </a:r>
            <a:endParaRPr lang="de-DE" sz="3200" b="1" dirty="0">
              <a:latin typeface="Calibri"/>
              <a:ea typeface="Calibri"/>
              <a:cs typeface="Calibri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4423424" y="4716212"/>
            <a:ext cx="4969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Cooling</a:t>
            </a:r>
            <a:r>
              <a:rPr lang="de-DE" dirty="0" smtClean="0"/>
              <a:t> </a:t>
            </a:r>
            <a:r>
              <a:rPr lang="de-DE" dirty="0" err="1" smtClean="0"/>
              <a:t>options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discussed</a:t>
            </a:r>
            <a:r>
              <a:rPr lang="de-DE" dirty="0" smtClean="0"/>
              <a:t> in a </a:t>
            </a:r>
            <a:r>
              <a:rPr lang="de-DE" dirty="0" err="1" smtClean="0"/>
              <a:t>following</a:t>
            </a:r>
            <a:r>
              <a:rPr lang="de-DE" dirty="0" smtClean="0"/>
              <a:t> </a:t>
            </a:r>
            <a:r>
              <a:rPr lang="de-DE" dirty="0" err="1" smtClean="0"/>
              <a:t>talk</a:t>
            </a:r>
            <a:endParaRPr lang="de-DE" dirty="0" smtClean="0"/>
          </a:p>
          <a:p>
            <a:r>
              <a:rPr lang="de-DE" dirty="0" smtClean="0"/>
              <a:t>(Laszlo Varga)</a:t>
            </a:r>
            <a:endParaRPr lang="de-DE" dirty="0"/>
          </a:p>
        </p:txBody>
      </p:sp>
      <p:cxnSp>
        <p:nvCxnSpPr>
          <p:cNvPr id="9" name="Gerade Verbindung mit Pfeil 8"/>
          <p:cNvCxnSpPr>
            <a:endCxn id="2" idx="1"/>
          </p:cNvCxnSpPr>
          <p:nvPr/>
        </p:nvCxnSpPr>
        <p:spPr>
          <a:xfrm flipV="1">
            <a:off x="2299063" y="5039378"/>
            <a:ext cx="2124361" cy="1159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4423424" y="5892581"/>
            <a:ext cx="3953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C</a:t>
            </a:r>
            <a:r>
              <a:rPr lang="de-DE" dirty="0" err="1" smtClean="0"/>
              <a:t>ooling</a:t>
            </a:r>
            <a:r>
              <a:rPr lang="de-DE" dirty="0" smtClean="0"/>
              <a:t> </a:t>
            </a:r>
            <a:r>
              <a:rPr lang="de-DE" dirty="0" err="1" smtClean="0"/>
              <a:t>could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integrated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spaceframe</a:t>
            </a:r>
            <a:r>
              <a:rPr lang="de-DE" dirty="0" smtClean="0"/>
              <a:t> design</a:t>
            </a:r>
            <a:endParaRPr lang="de-DE" dirty="0"/>
          </a:p>
        </p:txBody>
      </p:sp>
      <p:cxnSp>
        <p:nvCxnSpPr>
          <p:cNvPr id="28" name="Gerade Verbindung mit Pfeil 27"/>
          <p:cNvCxnSpPr>
            <a:endCxn id="25" idx="0"/>
          </p:cNvCxnSpPr>
          <p:nvPr/>
        </p:nvCxnSpPr>
        <p:spPr>
          <a:xfrm>
            <a:off x="6400269" y="5362543"/>
            <a:ext cx="1" cy="53003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418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>
          <a:xfrm>
            <a:off x="9527176" y="6356350"/>
            <a:ext cx="1826623" cy="365125"/>
          </a:xfrm>
        </p:spPr>
        <p:txBody>
          <a:bodyPr/>
          <a:lstStyle/>
          <a:p>
            <a:fld id="{C08587DC-2B90-41CB-AB42-74F53F726059}" type="slidenum">
              <a:rPr lang="de-DE" smtClean="0"/>
              <a:t>12</a:t>
            </a:fld>
            <a:endParaRPr lang="de-DE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068E770-40BB-E8CF-8EBB-763F3C0B55AA}"/>
              </a:ext>
            </a:extLst>
          </p:cNvPr>
          <p:cNvGrpSpPr/>
          <p:nvPr/>
        </p:nvGrpSpPr>
        <p:grpSpPr>
          <a:xfrm>
            <a:off x="6339664" y="857511"/>
            <a:ext cx="5427026" cy="3835574"/>
            <a:chOff x="6225886" y="2572782"/>
            <a:chExt cx="5427026" cy="3835574"/>
          </a:xfrm>
        </p:grpSpPr>
        <p:pic>
          <p:nvPicPr>
            <p:cNvPr id="19" name="Picture 18" descr="A hand holding a wire structure&#10;&#10;Description automatically generated">
              <a:extLst>
                <a:ext uri="{FF2B5EF4-FFF2-40B4-BE49-F238E27FC236}">
                  <a16:creationId xmlns:a16="http://schemas.microsoft.com/office/drawing/2014/main" id="{9436DDF6-7835-4431-DF53-30225FC197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72399" y="2572782"/>
              <a:ext cx="3880513" cy="3835574"/>
            </a:xfrm>
            <a:prstGeom prst="rect">
              <a:avLst/>
            </a:prstGeom>
            <a:ln w="28575">
              <a:solidFill>
                <a:srgbClr val="4472C4"/>
              </a:solidFill>
            </a:ln>
          </p:spPr>
        </p:pic>
        <p:pic>
          <p:nvPicPr>
            <p:cNvPr id="20" name="Picture 19" descr="A sign from a metal tower&#10;&#10;Description automatically generated">
              <a:extLst>
                <a:ext uri="{FF2B5EF4-FFF2-40B4-BE49-F238E27FC236}">
                  <a16:creationId xmlns:a16="http://schemas.microsoft.com/office/drawing/2014/main" id="{1F2D42FB-9947-BB20-6607-85BCDE6A5C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25886" y="2577152"/>
              <a:ext cx="1321095" cy="3815461"/>
            </a:xfrm>
            <a:prstGeom prst="rect">
              <a:avLst/>
            </a:prstGeom>
            <a:ln w="28575">
              <a:solidFill>
                <a:srgbClr val="4472C4"/>
              </a:solidFill>
            </a:ln>
          </p:spPr>
        </p:pic>
      </p:grpSp>
      <p:sp>
        <p:nvSpPr>
          <p:cNvPr id="8" name="Titel 1"/>
          <p:cNvSpPr txBox="1">
            <a:spLocks/>
          </p:cNvSpPr>
          <p:nvPr/>
        </p:nvSpPr>
        <p:spPr>
          <a:xfrm>
            <a:off x="528672" y="282791"/>
            <a:ext cx="11129732" cy="114944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latin typeface="Calibri"/>
                <a:ea typeface="Calibri"/>
                <a:cs typeface="Calibri"/>
              </a:rPr>
              <a:t>Stave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design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and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carbon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spaceframe</a:t>
            </a:r>
            <a:r>
              <a:rPr lang="de-DE" sz="3200" b="1" dirty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prototype</a:t>
            </a:r>
          </a:p>
          <a:p>
            <a:r>
              <a:rPr lang="de-DE" sz="2400" b="1" dirty="0" smtClean="0">
                <a:latin typeface="Calibri"/>
                <a:ea typeface="Calibri"/>
                <a:cs typeface="Calibri"/>
              </a:rPr>
              <a:t>First </a:t>
            </a:r>
            <a:r>
              <a:rPr lang="de-DE" sz="2400" b="1" dirty="0" err="1" smtClean="0">
                <a:latin typeface="Calibri"/>
                <a:ea typeface="Calibri"/>
                <a:cs typeface="Calibri"/>
              </a:rPr>
              <a:t>spaceframe</a:t>
            </a:r>
            <a:r>
              <a:rPr lang="de-DE" sz="2400" b="1" dirty="0" smtClean="0">
                <a:latin typeface="Calibri"/>
                <a:ea typeface="Calibri"/>
                <a:cs typeface="Calibri"/>
              </a:rPr>
              <a:t> prototype</a:t>
            </a:r>
            <a:endParaRPr lang="de-DE" sz="2000" b="1" dirty="0" smtClean="0">
              <a:latin typeface="Calibri"/>
              <a:ea typeface="Calibri"/>
              <a:cs typeface="Calibri"/>
            </a:endParaRPr>
          </a:p>
          <a:p>
            <a:endParaRPr lang="de-DE" sz="3200" b="1" dirty="0">
              <a:latin typeface="Calibri"/>
              <a:ea typeface="Calibri"/>
              <a:cs typeface="Calibri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half" idx="2"/>
          </p:nvPr>
        </p:nvSpPr>
        <p:spPr>
          <a:xfrm>
            <a:off x="551753" y="1432231"/>
            <a:ext cx="4934375" cy="4273142"/>
          </a:xfrm>
        </p:spPr>
        <p:txBody>
          <a:bodyPr>
            <a:normAutofit lnSpcReduction="10000"/>
          </a:bodyPr>
          <a:lstStyle/>
          <a:p>
            <a:r>
              <a:rPr lang="en-US" sz="1800" dirty="0">
                <a:cs typeface="Calibri"/>
              </a:rPr>
              <a:t>Next design step:</a:t>
            </a:r>
          </a:p>
          <a:p>
            <a:endParaRPr lang="en-GB" sz="1800" noProof="0" dirty="0" smtClean="0">
              <a:cs typeface="Calibri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800" noProof="0" dirty="0" smtClean="0">
                <a:cs typeface="Calibri"/>
              </a:rPr>
              <a:t>Fixation of the sensor and cooling on the frame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800" noProof="0" dirty="0" smtClean="0">
                <a:cs typeface="Calibri"/>
              </a:rPr>
              <a:t>Close to ITS2 design?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1800" dirty="0">
              <a:cs typeface="Calibri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800" noProof="0" dirty="0" smtClean="0">
                <a:cs typeface="Calibri"/>
              </a:rPr>
              <a:t>Other design approach</a:t>
            </a:r>
            <a:br>
              <a:rPr lang="en-GB" sz="1800" noProof="0" dirty="0" smtClean="0">
                <a:cs typeface="Calibri"/>
              </a:rPr>
            </a:br>
            <a:r>
              <a:rPr lang="en-GB" sz="1800" noProof="0" dirty="0" smtClean="0">
                <a:cs typeface="Calibri"/>
              </a:rPr>
              <a:t>in preparation</a:t>
            </a:r>
            <a:endParaRPr lang="en-GB" sz="1800" dirty="0">
              <a:cs typeface="Calibri"/>
            </a:endParaRPr>
          </a:p>
          <a:p>
            <a:pPr lvl="1"/>
            <a:r>
              <a:rPr lang="en-GB" sz="1800" noProof="0" dirty="0" smtClean="0">
                <a:cs typeface="Calibri"/>
              </a:rPr>
              <a:t>	-&gt; </a:t>
            </a:r>
            <a:r>
              <a:rPr lang="en-GB" sz="1800" noProof="0" dirty="0" smtClean="0">
                <a:cs typeface="Calibri"/>
              </a:rPr>
              <a:t>modular design</a:t>
            </a:r>
          </a:p>
          <a:p>
            <a:pPr lvl="1"/>
            <a:r>
              <a:rPr lang="en-GB" sz="1800" dirty="0">
                <a:cs typeface="Calibri"/>
              </a:rPr>
              <a:t>	</a:t>
            </a:r>
            <a:r>
              <a:rPr lang="en-GB" sz="1800" dirty="0" smtClean="0">
                <a:cs typeface="Calibri"/>
              </a:rPr>
              <a:t>-&gt; alternative way of spaceframe</a:t>
            </a:r>
          </a:p>
          <a:p>
            <a:pPr lvl="1"/>
            <a:r>
              <a:rPr lang="en-GB" sz="1800" noProof="0" dirty="0">
                <a:cs typeface="Calibri"/>
              </a:rPr>
              <a:t>	</a:t>
            </a:r>
            <a:r>
              <a:rPr lang="en-GB" sz="1800" noProof="0" dirty="0" smtClean="0">
                <a:cs typeface="Calibri"/>
              </a:rPr>
              <a:t>     production</a:t>
            </a:r>
            <a:endParaRPr lang="en-GB" sz="1800" noProof="0" dirty="0" smtClean="0">
              <a:cs typeface="Calibri"/>
            </a:endParaRPr>
          </a:p>
          <a:p>
            <a:pPr lvl="1"/>
            <a:endParaRPr lang="en-GB" sz="1800" dirty="0">
              <a:cs typeface="Calibri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800" noProof="0" dirty="0" smtClean="0">
                <a:cs typeface="Calibri"/>
              </a:rPr>
              <a:t>for </a:t>
            </a:r>
            <a:r>
              <a:rPr lang="en-GB" sz="1800" noProof="0" dirty="0" smtClean="0">
                <a:cs typeface="Calibri"/>
              </a:rPr>
              <a:t>more detailed </a:t>
            </a:r>
            <a:r>
              <a:rPr lang="en-GB" sz="1800" noProof="0" dirty="0" smtClean="0">
                <a:cs typeface="Calibri"/>
              </a:rPr>
              <a:t>design work  		 further </a:t>
            </a:r>
            <a:r>
              <a:rPr lang="en-GB" sz="1800" noProof="0" dirty="0" smtClean="0">
                <a:cs typeface="Calibri"/>
              </a:rPr>
              <a:t>input on module structure first needed </a:t>
            </a:r>
            <a:r>
              <a:rPr lang="en-GB" sz="1800" noProof="0" dirty="0" smtClean="0">
                <a:cs typeface="Calibri"/>
              </a:rPr>
              <a:t>(see Laszlo’s talk)</a:t>
            </a:r>
          </a:p>
          <a:p>
            <a:pPr lvl="1"/>
            <a:endParaRPr lang="en-GB" sz="1800" noProof="0" dirty="0" smtClean="0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noProof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0" dirty="0" smtClean="0"/>
          </a:p>
          <a:p>
            <a:endParaRPr lang="en-GB" noProof="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1546" y="2663345"/>
            <a:ext cx="4868090" cy="387556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cxnSp>
        <p:nvCxnSpPr>
          <p:cNvPr id="10" name="Gerade Verbindung mit Pfeil 9"/>
          <p:cNvCxnSpPr/>
          <p:nvPr/>
        </p:nvCxnSpPr>
        <p:spPr>
          <a:xfrm>
            <a:off x="3492585" y="2581671"/>
            <a:ext cx="2621661" cy="118043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20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28672" y="1801866"/>
            <a:ext cx="5402694" cy="3919057"/>
          </a:xfrm>
        </p:spPr>
        <p:txBody>
          <a:bodyPr vert="horz" lIns="91440" tIns="45720" rIns="91440" bIns="45720" rtlCol="0" anchor="t">
            <a:noAutofit/>
          </a:bodyPr>
          <a:lstStyle/>
          <a:p>
            <a:endParaRPr lang="en-GB" noProof="0" dirty="0" smtClean="0"/>
          </a:p>
          <a:p>
            <a:r>
              <a:rPr lang="en-GB" b="1" noProof="0" dirty="0" smtClean="0"/>
              <a:t>Discussions </a:t>
            </a:r>
            <a:r>
              <a:rPr lang="en-GB" b="1" dirty="0" smtClean="0"/>
              <a:t>with ICM</a:t>
            </a:r>
            <a:r>
              <a:rPr lang="en-GB" b="1" noProof="0" dirty="0" smtClean="0"/>
              <a:t/>
            </a:r>
            <a:br>
              <a:rPr lang="en-GB" b="1" noProof="0" dirty="0" smtClean="0"/>
            </a:br>
            <a:r>
              <a:rPr lang="en-GB" noProof="0" dirty="0" smtClean="0">
                <a:hlinkClick r:id="rId3"/>
              </a:rPr>
              <a:t>https://icm-composites.de/</a:t>
            </a:r>
            <a:r>
              <a:rPr lang="en-GB" noProof="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 smtClean="0"/>
              <a:t>Existing process of woven </a:t>
            </a:r>
            <a:r>
              <a:rPr lang="en-GB" noProof="0" dirty="0" err="1" smtClean="0"/>
              <a:t>fibers</a:t>
            </a:r>
            <a:r>
              <a:rPr lang="en-GB" noProof="0" dirty="0" smtClean="0"/>
              <a:t> can be </a:t>
            </a:r>
            <a:r>
              <a:rPr lang="en-GB" noProof="0" dirty="0" smtClean="0"/>
              <a:t>adapted to</a:t>
            </a: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>the ALICE3 </a:t>
            </a:r>
            <a:r>
              <a:rPr lang="en-GB" noProof="0" dirty="0" smtClean="0"/>
              <a:t>OTR dimensions</a:t>
            </a:r>
            <a:r>
              <a:rPr lang="en-GB" noProof="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 smtClean="0"/>
              <a:t>ICM offered to produce a first carbon spaceframe prototype similar to the existing design of the FAIR CBM STS detector project.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 smtClean="0"/>
              <a:t>Adaption </a:t>
            </a:r>
            <a:r>
              <a:rPr lang="en-GB" noProof="0" dirty="0" smtClean="0"/>
              <a:t>of existing tooling to ALICE3 OTR dimensions necessary. Easily possible with existing design. Need to extend the winding core to the length required for OTR stave</a:t>
            </a:r>
            <a:r>
              <a:rPr lang="en-GB" noProof="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fabrication process is assumed to be much faster than </a:t>
            </a:r>
            <a:br>
              <a:rPr lang="en-GB" dirty="0"/>
            </a:br>
            <a:r>
              <a:rPr lang="en-GB" dirty="0"/>
              <a:t>assembling and gluing the frame out of individual parts.</a:t>
            </a:r>
          </a:p>
          <a:p>
            <a:endParaRPr lang="en-GB" noProof="0" dirty="0" smtClean="0">
              <a:cs typeface="Calibri"/>
            </a:endParaRPr>
          </a:p>
          <a:p>
            <a:r>
              <a:rPr lang="en-GB" sz="1400" noProof="0" dirty="0" smtClean="0"/>
              <a:t> </a:t>
            </a:r>
            <a:endParaRPr lang="en-GB" sz="1400" noProof="0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87DC-2B90-41CB-AB42-74F53F726059}" type="slidenum">
              <a:rPr lang="de-DE" smtClean="0"/>
              <a:t>13</a:t>
            </a:fld>
            <a:endParaRPr lang="de-DE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068E770-40BB-E8CF-8EBB-763F3C0B55AA}"/>
              </a:ext>
            </a:extLst>
          </p:cNvPr>
          <p:cNvGrpSpPr/>
          <p:nvPr/>
        </p:nvGrpSpPr>
        <p:grpSpPr>
          <a:xfrm>
            <a:off x="6156784" y="2172732"/>
            <a:ext cx="5427026" cy="3835574"/>
            <a:chOff x="6225886" y="2572782"/>
            <a:chExt cx="5427026" cy="3835574"/>
          </a:xfrm>
        </p:grpSpPr>
        <p:pic>
          <p:nvPicPr>
            <p:cNvPr id="19" name="Picture 18" descr="A hand holding a wire structure&#10;&#10;Description automatically generated">
              <a:extLst>
                <a:ext uri="{FF2B5EF4-FFF2-40B4-BE49-F238E27FC236}">
                  <a16:creationId xmlns:a16="http://schemas.microsoft.com/office/drawing/2014/main" id="{9436DDF6-7835-4431-DF53-30225FC197A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72399" y="2572782"/>
              <a:ext cx="3880513" cy="3835574"/>
            </a:xfrm>
            <a:prstGeom prst="rect">
              <a:avLst/>
            </a:prstGeom>
            <a:ln w="28575">
              <a:solidFill>
                <a:srgbClr val="4472C4"/>
              </a:solidFill>
            </a:ln>
          </p:spPr>
        </p:pic>
        <p:pic>
          <p:nvPicPr>
            <p:cNvPr id="20" name="Picture 19" descr="A sign from a metal tower&#10;&#10;Description automatically generated">
              <a:extLst>
                <a:ext uri="{FF2B5EF4-FFF2-40B4-BE49-F238E27FC236}">
                  <a16:creationId xmlns:a16="http://schemas.microsoft.com/office/drawing/2014/main" id="{1F2D42FB-9947-BB20-6607-85BCDE6A5C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25886" y="2577152"/>
              <a:ext cx="1321095" cy="3815461"/>
            </a:xfrm>
            <a:prstGeom prst="rect">
              <a:avLst/>
            </a:prstGeom>
            <a:ln w="28575">
              <a:solidFill>
                <a:srgbClr val="4472C4"/>
              </a:solidFill>
            </a:ln>
          </p:spPr>
        </p:pic>
      </p:grpSp>
      <p:sp>
        <p:nvSpPr>
          <p:cNvPr id="8" name="Titel 1"/>
          <p:cNvSpPr txBox="1">
            <a:spLocks/>
          </p:cNvSpPr>
          <p:nvPr/>
        </p:nvSpPr>
        <p:spPr>
          <a:xfrm>
            <a:off x="528672" y="282791"/>
            <a:ext cx="11129732" cy="114944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b="1" dirty="0" err="1" smtClean="0">
                <a:latin typeface="Calibri"/>
                <a:ea typeface="Calibri"/>
                <a:cs typeface="Calibri"/>
              </a:rPr>
              <a:t>Stave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design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and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carbon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spaceframe</a:t>
            </a:r>
            <a:r>
              <a:rPr lang="de-DE" sz="3200" b="1" dirty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prototype</a:t>
            </a:r>
          </a:p>
          <a:p>
            <a:r>
              <a:rPr lang="de-DE" sz="2400" b="1" dirty="0" smtClean="0">
                <a:latin typeface="Calibri"/>
                <a:ea typeface="Calibri"/>
                <a:cs typeface="Calibri"/>
              </a:rPr>
              <a:t>First </a:t>
            </a:r>
            <a:r>
              <a:rPr lang="de-DE" sz="2400" b="1" dirty="0" err="1" smtClean="0">
                <a:latin typeface="Calibri"/>
                <a:ea typeface="Calibri"/>
                <a:cs typeface="Calibri"/>
              </a:rPr>
              <a:t>spaceframe</a:t>
            </a:r>
            <a:r>
              <a:rPr lang="de-DE" sz="2400" b="1" dirty="0" smtClean="0">
                <a:latin typeface="Calibri"/>
                <a:ea typeface="Calibri"/>
                <a:cs typeface="Calibri"/>
              </a:rPr>
              <a:t> prototype</a:t>
            </a:r>
            <a:endParaRPr lang="de-DE" sz="2000" b="1" dirty="0" smtClean="0">
              <a:latin typeface="Calibri"/>
              <a:ea typeface="Calibri"/>
              <a:cs typeface="Calibri"/>
            </a:endParaRPr>
          </a:p>
          <a:p>
            <a:endParaRPr lang="de-DE" sz="3200" b="1" dirty="0">
              <a:latin typeface="Calibri"/>
              <a:ea typeface="Calibri"/>
              <a:cs typeface="Calibri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528672" y="1136936"/>
            <a:ext cx="915930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accent5"/>
                </a:solidFill>
                <a:cs typeface="Calibri"/>
              </a:rPr>
              <a:t>Alternative industrialized manufacturing process</a:t>
            </a:r>
            <a:r>
              <a:rPr lang="en-GB" sz="1600" dirty="0">
                <a:cs typeface="Calibri"/>
              </a:rPr>
              <a:t> discussed with ICM-Composites – </a:t>
            </a:r>
            <a:r>
              <a:rPr lang="en-GB" sz="1600" b="1" dirty="0">
                <a:solidFill>
                  <a:schemeClr val="accent5"/>
                </a:solidFill>
                <a:cs typeface="Calibri"/>
              </a:rPr>
              <a:t>woven carbon </a:t>
            </a:r>
            <a:r>
              <a:rPr lang="en-GB" sz="1600" b="1" dirty="0" smtClean="0">
                <a:solidFill>
                  <a:schemeClr val="accent5"/>
                </a:solidFill>
                <a:cs typeface="Calibri"/>
              </a:rPr>
              <a:t>filament</a:t>
            </a:r>
          </a:p>
          <a:p>
            <a:r>
              <a:rPr lang="en-GB" sz="1600" dirty="0" smtClean="0">
                <a:cs typeface="Calibri"/>
              </a:rPr>
              <a:t> </a:t>
            </a:r>
            <a:r>
              <a:rPr lang="en-GB" sz="1600" dirty="0">
                <a:cs typeface="Calibri"/>
              </a:rPr>
              <a:t>around 3 carbon tubes as shown in the pictures below (other geometries possible).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874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22506" y="1216126"/>
            <a:ext cx="10992255" cy="5020691"/>
          </a:xfrm>
        </p:spPr>
        <p:txBody>
          <a:bodyPr vert="horz" lIns="91440" tIns="45720" rIns="91440" bIns="45720" rtlCol="0" anchor="t">
            <a:noAutofit/>
          </a:bodyPr>
          <a:lstStyle/>
          <a:p>
            <a:endParaRPr lang="en-GB" noProof="0" dirty="0" smtClean="0"/>
          </a:p>
          <a:p>
            <a:r>
              <a:rPr lang="en-GB" b="1" noProof="0" dirty="0" smtClean="0"/>
              <a:t>Offer from ICM</a:t>
            </a:r>
            <a:br>
              <a:rPr lang="en-GB" b="1" noProof="0" dirty="0" smtClean="0"/>
            </a:br>
            <a:r>
              <a:rPr lang="en-GB" noProof="0" dirty="0" smtClean="0">
                <a:hlinkClick r:id="rId3"/>
              </a:rPr>
              <a:t>https://icm-composites.de/</a:t>
            </a:r>
            <a:r>
              <a:rPr lang="en-GB" noProof="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 smtClean="0"/>
              <a:t>Production of 5 carbon spaceframes with the existing tooling slightly modified</a:t>
            </a:r>
            <a:br>
              <a:rPr lang="en-GB" noProof="0" dirty="0" smtClean="0"/>
            </a:br>
            <a:r>
              <a:rPr lang="en-GB" noProof="0" dirty="0" smtClean="0"/>
              <a:t>(dimensions are almost the same) </a:t>
            </a:r>
            <a:endParaRPr lang="en-GB" dirty="0"/>
          </a:p>
          <a:p>
            <a:r>
              <a:rPr lang="en-GB" dirty="0">
                <a:cs typeface="Calibri"/>
              </a:rPr>
              <a:t>	</a:t>
            </a:r>
            <a:r>
              <a:rPr lang="en-GB" noProof="0" dirty="0" smtClean="0">
                <a:cs typeface="Calibri"/>
              </a:rPr>
              <a:t>Costs for 5 samples: 3.800 €</a:t>
            </a:r>
            <a:endParaRPr lang="en-GB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 smtClean="0">
                <a:cs typeface="Calibri"/>
              </a:rPr>
              <a:t>adaption of the existing tooling to the required length of 1285mm</a:t>
            </a:r>
          </a:p>
          <a:p>
            <a:r>
              <a:rPr lang="en-GB" noProof="0" dirty="0" smtClean="0">
                <a:cs typeface="Calibri"/>
              </a:rPr>
              <a:t>	Costs: 800€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Calibri"/>
              </a:rPr>
              <a:t>Order was placed mid of July</a:t>
            </a:r>
          </a:p>
          <a:p>
            <a:r>
              <a:rPr lang="en-US" dirty="0" smtClean="0">
                <a:cs typeface="Calibri"/>
              </a:rPr>
              <a:t>	</a:t>
            </a:r>
            <a:r>
              <a:rPr lang="en-US" b="1" dirty="0" smtClean="0">
                <a:cs typeface="Calibri"/>
              </a:rPr>
              <a:t>awaiting prototypes 2</a:t>
            </a:r>
            <a:r>
              <a:rPr lang="en-US" b="1" baseline="30000" dirty="0" smtClean="0">
                <a:cs typeface="Calibri"/>
              </a:rPr>
              <a:t>nd</a:t>
            </a:r>
            <a:r>
              <a:rPr lang="en-US" b="1" dirty="0" smtClean="0">
                <a:cs typeface="Calibri"/>
              </a:rPr>
              <a:t> half of October</a:t>
            </a:r>
          </a:p>
          <a:p>
            <a:r>
              <a:rPr lang="en-US" dirty="0">
                <a:cs typeface="Calibri"/>
              </a:rPr>
              <a:t>	</a:t>
            </a:r>
            <a:r>
              <a:rPr lang="en-US" dirty="0" smtClean="0">
                <a:cs typeface="Calibri"/>
              </a:rPr>
              <a:t>Some delays due to workshop issues </a:t>
            </a:r>
          </a:p>
          <a:p>
            <a:endParaRPr lang="en-US" dirty="0" smtClean="0">
              <a:cs typeface="Calibri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FF0000"/>
                </a:solidFill>
                <a:cs typeface="Calibri"/>
              </a:rPr>
              <a:t>Meeting with ICM and TUM colleagues on October 17.</a:t>
            </a:r>
          </a:p>
          <a:p>
            <a:endParaRPr lang="en-US" noProof="0" dirty="0">
              <a:cs typeface="Calibri"/>
            </a:endParaRPr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87DC-2B90-41CB-AB42-74F53F726059}" type="slidenum">
              <a:rPr lang="de-DE" smtClean="0"/>
              <a:t>14</a:t>
            </a:fld>
            <a:endParaRPr lang="de-DE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528672" y="282791"/>
            <a:ext cx="11129732" cy="114944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b="1" dirty="0" err="1" smtClean="0">
                <a:latin typeface="Calibri"/>
                <a:ea typeface="Calibri"/>
                <a:cs typeface="Calibri"/>
              </a:rPr>
              <a:t>Stave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design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and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carbon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spaceframe</a:t>
            </a:r>
            <a:r>
              <a:rPr lang="de-DE" sz="3200" b="1" dirty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prototype</a:t>
            </a:r>
          </a:p>
          <a:p>
            <a:r>
              <a:rPr lang="de-DE" sz="2400" b="1" dirty="0" smtClean="0">
                <a:latin typeface="Calibri"/>
                <a:ea typeface="Calibri"/>
                <a:cs typeface="Calibri"/>
              </a:rPr>
              <a:t>First </a:t>
            </a:r>
            <a:r>
              <a:rPr lang="de-DE" sz="2400" b="1" dirty="0" err="1" smtClean="0">
                <a:latin typeface="Calibri"/>
                <a:ea typeface="Calibri"/>
                <a:cs typeface="Calibri"/>
              </a:rPr>
              <a:t>spaceframe</a:t>
            </a:r>
            <a:r>
              <a:rPr lang="de-DE" sz="2400" b="1" dirty="0" smtClean="0">
                <a:latin typeface="Calibri"/>
                <a:ea typeface="Calibri"/>
                <a:cs typeface="Calibri"/>
              </a:rPr>
              <a:t> prototype</a:t>
            </a:r>
            <a:endParaRPr lang="de-DE" sz="2000" b="1" dirty="0" smtClean="0">
              <a:latin typeface="Calibri"/>
              <a:ea typeface="Calibri"/>
              <a:cs typeface="Calibri"/>
            </a:endParaRPr>
          </a:p>
          <a:p>
            <a:endParaRPr lang="de-DE" sz="3200" b="1" dirty="0">
              <a:latin typeface="Calibri"/>
              <a:ea typeface="Calibri"/>
              <a:cs typeface="Calibri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143" y="3671982"/>
            <a:ext cx="5290261" cy="2793344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3125" y="805053"/>
            <a:ext cx="3635589" cy="279334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781" y="4432663"/>
            <a:ext cx="352942" cy="352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5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>
          <a:xfrm>
            <a:off x="9139102" y="6412239"/>
            <a:ext cx="2743200" cy="365125"/>
          </a:xfrm>
        </p:spPr>
        <p:txBody>
          <a:bodyPr/>
          <a:lstStyle/>
          <a:p>
            <a:fld id="{C08587DC-2B90-41CB-AB42-74F53F726059}" type="slidenum">
              <a:rPr lang="de-DE" smtClean="0"/>
              <a:t>15</a:t>
            </a:fld>
            <a:endParaRPr lang="de-DE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528672" y="282791"/>
            <a:ext cx="11129732" cy="114944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b="1" dirty="0" err="1" smtClean="0">
                <a:latin typeface="Calibri"/>
                <a:ea typeface="Calibri"/>
                <a:cs typeface="Calibri"/>
              </a:rPr>
              <a:t>Stave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design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and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carbon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spaceframe</a:t>
            </a:r>
            <a:r>
              <a:rPr lang="de-DE" sz="3200" b="1" dirty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prototype</a:t>
            </a:r>
          </a:p>
          <a:p>
            <a:r>
              <a:rPr lang="de-DE" sz="2400" b="1" dirty="0" err="1" smtClean="0">
                <a:latin typeface="Calibri"/>
                <a:ea typeface="Calibri"/>
                <a:cs typeface="Calibri"/>
              </a:rPr>
              <a:t>Present</a:t>
            </a:r>
            <a:r>
              <a:rPr lang="de-DE" sz="24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2400" b="1" dirty="0" err="1">
                <a:latin typeface="Calibri"/>
                <a:ea typeface="Calibri"/>
                <a:cs typeface="Calibri"/>
              </a:rPr>
              <a:t>i</a:t>
            </a:r>
            <a:r>
              <a:rPr lang="de-DE" sz="2400" b="1" dirty="0" err="1" smtClean="0">
                <a:latin typeface="Calibri"/>
                <a:ea typeface="Calibri"/>
                <a:cs typeface="Calibri"/>
              </a:rPr>
              <a:t>dea</a:t>
            </a:r>
            <a:r>
              <a:rPr lang="de-DE" sz="24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2400" b="1" dirty="0" err="1" smtClean="0">
                <a:latin typeface="Calibri"/>
                <a:ea typeface="Calibri"/>
                <a:cs typeface="Calibri"/>
              </a:rPr>
              <a:t>of</a:t>
            </a:r>
            <a:r>
              <a:rPr lang="de-DE" sz="24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2400" b="1" dirty="0" err="1" smtClean="0">
                <a:latin typeface="Calibri"/>
                <a:ea typeface="Calibri"/>
                <a:cs typeface="Calibri"/>
              </a:rPr>
              <a:t>module</a:t>
            </a:r>
            <a:r>
              <a:rPr lang="de-DE" sz="24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2400" b="1" dirty="0" err="1" smtClean="0">
                <a:latin typeface="Calibri"/>
                <a:ea typeface="Calibri"/>
                <a:cs typeface="Calibri"/>
              </a:rPr>
              <a:t>fixation</a:t>
            </a:r>
            <a:r>
              <a:rPr lang="de-DE" sz="2400" b="1" dirty="0" smtClean="0">
                <a:latin typeface="Calibri"/>
                <a:ea typeface="Calibri"/>
                <a:cs typeface="Calibri"/>
              </a:rPr>
              <a:t> on </a:t>
            </a:r>
            <a:r>
              <a:rPr lang="de-DE" sz="2400" b="1" dirty="0" err="1">
                <a:latin typeface="Calibri"/>
                <a:ea typeface="Calibri"/>
                <a:cs typeface="Calibri"/>
              </a:rPr>
              <a:t>s</a:t>
            </a:r>
            <a:r>
              <a:rPr lang="de-DE" sz="2400" b="1" dirty="0" err="1" smtClean="0">
                <a:latin typeface="Calibri"/>
                <a:ea typeface="Calibri"/>
                <a:cs typeface="Calibri"/>
              </a:rPr>
              <a:t>paceframe</a:t>
            </a:r>
            <a:endParaRPr lang="de-DE" sz="3200" b="1" dirty="0">
              <a:latin typeface="Calibri"/>
              <a:ea typeface="Calibri"/>
              <a:cs typeface="Calibri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0236656" y="1950663"/>
            <a:ext cx="1854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 </a:t>
            </a:r>
            <a:r>
              <a:rPr lang="de-DE" b="1" dirty="0"/>
              <a:t>S</a:t>
            </a:r>
            <a:r>
              <a:rPr lang="de-DE" b="1" dirty="0" smtClean="0"/>
              <a:t>upport </a:t>
            </a:r>
            <a:r>
              <a:rPr lang="de-DE" b="1" dirty="0" err="1" smtClean="0"/>
              <a:t>brackets</a:t>
            </a:r>
            <a:endParaRPr lang="de-DE" b="1" dirty="0"/>
          </a:p>
        </p:txBody>
      </p:sp>
      <p:sp>
        <p:nvSpPr>
          <p:cNvPr id="19" name="Textfeld 18"/>
          <p:cNvSpPr txBox="1"/>
          <p:nvPr/>
        </p:nvSpPr>
        <p:spPr>
          <a:xfrm>
            <a:off x="10368616" y="2340064"/>
            <a:ext cx="18233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being</a:t>
            </a:r>
            <a:r>
              <a:rPr lang="de-DE" dirty="0" smtClean="0"/>
              <a:t> </a:t>
            </a:r>
            <a:r>
              <a:rPr lang="de-DE" dirty="0" err="1" smtClean="0"/>
              <a:t>glued</a:t>
            </a:r>
            <a:r>
              <a:rPr lang="de-DE" dirty="0" smtClean="0"/>
              <a:t> </a:t>
            </a:r>
            <a:r>
              <a:rPr lang="de-DE" dirty="0" err="1" smtClean="0"/>
              <a:t>onto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spaceframe</a:t>
            </a:r>
            <a:endParaRPr lang="de-DE" dirty="0"/>
          </a:p>
        </p:txBody>
      </p:sp>
      <p:grpSp>
        <p:nvGrpSpPr>
          <p:cNvPr id="23" name="Gruppieren 22"/>
          <p:cNvGrpSpPr/>
          <p:nvPr/>
        </p:nvGrpSpPr>
        <p:grpSpPr>
          <a:xfrm>
            <a:off x="1374479" y="1183898"/>
            <a:ext cx="8901643" cy="5320355"/>
            <a:chOff x="156754" y="1154913"/>
            <a:chExt cx="8901643" cy="5320355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76468" y="1154913"/>
              <a:ext cx="7634132" cy="5320355"/>
            </a:xfrm>
            <a:prstGeom prst="rect">
              <a:avLst/>
            </a:prstGeom>
          </p:spPr>
        </p:pic>
        <p:cxnSp>
          <p:nvCxnSpPr>
            <p:cNvPr id="11" name="Gerade Verbindung mit Pfeil 10"/>
            <p:cNvCxnSpPr/>
            <p:nvPr/>
          </p:nvCxnSpPr>
          <p:spPr>
            <a:xfrm flipH="1">
              <a:off x="6704941" y="2153095"/>
              <a:ext cx="2353455" cy="302515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13"/>
            <p:cNvCxnSpPr/>
            <p:nvPr/>
          </p:nvCxnSpPr>
          <p:spPr>
            <a:xfrm flipH="1">
              <a:off x="5149121" y="2153095"/>
              <a:ext cx="3909276" cy="1120808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/>
            <p:cNvCxnSpPr/>
            <p:nvPr/>
          </p:nvCxnSpPr>
          <p:spPr>
            <a:xfrm flipH="1">
              <a:off x="5014210" y="2153095"/>
              <a:ext cx="4044187" cy="2361583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20"/>
            <p:cNvCxnSpPr/>
            <p:nvPr/>
          </p:nvCxnSpPr>
          <p:spPr>
            <a:xfrm>
              <a:off x="156754" y="2351268"/>
              <a:ext cx="3335526" cy="1602481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feld 23"/>
          <p:cNvSpPr txBox="1"/>
          <p:nvPr/>
        </p:nvSpPr>
        <p:spPr>
          <a:xfrm>
            <a:off x="262155" y="2010921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Modules</a:t>
            </a:r>
            <a:endParaRPr lang="de-DE" b="1" dirty="0"/>
          </a:p>
        </p:txBody>
      </p:sp>
      <p:cxnSp>
        <p:nvCxnSpPr>
          <p:cNvPr id="25" name="Gerade Verbindung mit Pfeil 24"/>
          <p:cNvCxnSpPr/>
          <p:nvPr/>
        </p:nvCxnSpPr>
        <p:spPr>
          <a:xfrm>
            <a:off x="1374479" y="2380253"/>
            <a:ext cx="4739767" cy="157843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/>
          <p:nvPr/>
        </p:nvCxnSpPr>
        <p:spPr>
          <a:xfrm flipV="1">
            <a:off x="1281986" y="4859796"/>
            <a:ext cx="2120024" cy="71369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/>
          <p:cNvSpPr txBox="1"/>
          <p:nvPr/>
        </p:nvSpPr>
        <p:spPr>
          <a:xfrm>
            <a:off x="364114" y="5623152"/>
            <a:ext cx="1308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/>
              <a:t>S</a:t>
            </a:r>
            <a:r>
              <a:rPr lang="de-DE" b="1" dirty="0" err="1" smtClean="0"/>
              <a:t>paceframe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81276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87DC-2B90-41CB-AB42-74F53F726059}" type="slidenum">
              <a:rPr lang="de-DE" smtClean="0"/>
              <a:t>16</a:t>
            </a:fld>
            <a:endParaRPr lang="de-DE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528672" y="282791"/>
            <a:ext cx="11129732" cy="114944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b="1" dirty="0" err="1" smtClean="0">
                <a:latin typeface="Calibri"/>
                <a:ea typeface="Calibri"/>
                <a:cs typeface="Calibri"/>
              </a:rPr>
              <a:t>Stave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design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and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carbon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spaceframe</a:t>
            </a:r>
            <a:r>
              <a:rPr lang="de-DE" sz="3200" b="1" dirty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prototype</a:t>
            </a:r>
          </a:p>
          <a:p>
            <a:r>
              <a:rPr lang="de-DE" sz="2400" b="1" dirty="0" err="1" smtClean="0">
                <a:latin typeface="Calibri"/>
                <a:ea typeface="Calibri"/>
                <a:cs typeface="Calibri"/>
              </a:rPr>
              <a:t>Present</a:t>
            </a:r>
            <a:r>
              <a:rPr lang="de-DE" sz="24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2400" b="1" dirty="0" err="1">
                <a:latin typeface="Calibri"/>
                <a:ea typeface="Calibri"/>
                <a:cs typeface="Calibri"/>
              </a:rPr>
              <a:t>i</a:t>
            </a:r>
            <a:r>
              <a:rPr lang="de-DE" sz="2400" b="1" dirty="0" err="1" smtClean="0">
                <a:latin typeface="Calibri"/>
                <a:ea typeface="Calibri"/>
                <a:cs typeface="Calibri"/>
              </a:rPr>
              <a:t>dea</a:t>
            </a:r>
            <a:r>
              <a:rPr lang="de-DE" sz="24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2400" b="1" dirty="0" err="1" smtClean="0">
                <a:latin typeface="Calibri"/>
                <a:ea typeface="Calibri"/>
                <a:cs typeface="Calibri"/>
              </a:rPr>
              <a:t>of</a:t>
            </a:r>
            <a:r>
              <a:rPr lang="de-DE" sz="24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2400" b="1" dirty="0" err="1" smtClean="0">
                <a:latin typeface="Calibri"/>
                <a:ea typeface="Calibri"/>
                <a:cs typeface="Calibri"/>
              </a:rPr>
              <a:t>module</a:t>
            </a:r>
            <a:r>
              <a:rPr lang="de-DE" sz="24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2400" b="1" dirty="0" err="1" smtClean="0">
                <a:latin typeface="Calibri"/>
                <a:ea typeface="Calibri"/>
                <a:cs typeface="Calibri"/>
              </a:rPr>
              <a:t>fixation</a:t>
            </a:r>
            <a:r>
              <a:rPr lang="de-DE" sz="2400" b="1" dirty="0" smtClean="0">
                <a:latin typeface="Calibri"/>
                <a:ea typeface="Calibri"/>
                <a:cs typeface="Calibri"/>
              </a:rPr>
              <a:t> on </a:t>
            </a:r>
            <a:r>
              <a:rPr lang="de-DE" sz="2400" b="1" dirty="0" err="1">
                <a:latin typeface="Calibri"/>
                <a:ea typeface="Calibri"/>
                <a:cs typeface="Calibri"/>
              </a:rPr>
              <a:t>s</a:t>
            </a:r>
            <a:r>
              <a:rPr lang="de-DE" sz="2400" b="1" dirty="0" err="1" smtClean="0">
                <a:latin typeface="Calibri"/>
                <a:ea typeface="Calibri"/>
                <a:cs typeface="Calibri"/>
              </a:rPr>
              <a:t>paceframe</a:t>
            </a:r>
            <a:endParaRPr lang="de-DE" sz="3200" b="1" dirty="0">
              <a:latin typeface="Calibri"/>
              <a:ea typeface="Calibri"/>
              <a:cs typeface="Calibri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8994098" y="1941226"/>
            <a:ext cx="1837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 </a:t>
            </a:r>
            <a:r>
              <a:rPr lang="de-DE" b="1" dirty="0" err="1" smtClean="0"/>
              <a:t>support</a:t>
            </a:r>
            <a:r>
              <a:rPr lang="de-DE" b="1" dirty="0" smtClean="0"/>
              <a:t> </a:t>
            </a:r>
            <a:r>
              <a:rPr lang="de-DE" b="1" dirty="0" err="1" smtClean="0"/>
              <a:t>brackets</a:t>
            </a:r>
            <a:endParaRPr lang="de-DE" b="1" dirty="0"/>
          </a:p>
        </p:txBody>
      </p:sp>
      <p:sp>
        <p:nvSpPr>
          <p:cNvPr id="19" name="Textfeld 18"/>
          <p:cNvSpPr txBox="1"/>
          <p:nvPr/>
        </p:nvSpPr>
        <p:spPr>
          <a:xfrm>
            <a:off x="9166406" y="2333393"/>
            <a:ext cx="21873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Brackets</a:t>
            </a:r>
            <a:r>
              <a:rPr lang="de-DE" dirty="0" smtClean="0"/>
              <a:t> </a:t>
            </a:r>
            <a:r>
              <a:rPr lang="de-DE" dirty="0" err="1" smtClean="0"/>
              <a:t>being</a:t>
            </a:r>
            <a:r>
              <a:rPr lang="de-DE" dirty="0" smtClean="0"/>
              <a:t> </a:t>
            </a:r>
            <a:r>
              <a:rPr lang="de-DE" dirty="0" err="1" smtClean="0"/>
              <a:t>glued</a:t>
            </a:r>
            <a:r>
              <a:rPr lang="de-DE" dirty="0" smtClean="0"/>
              <a:t> </a:t>
            </a:r>
          </a:p>
          <a:p>
            <a:r>
              <a:rPr lang="de-DE" dirty="0" smtClean="0"/>
              <a:t>on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spaceframe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71" y="1220415"/>
            <a:ext cx="7091329" cy="5318497"/>
          </a:xfrm>
          <a:prstGeom prst="rect">
            <a:avLst/>
          </a:prstGeom>
        </p:spPr>
      </p:pic>
      <p:cxnSp>
        <p:nvCxnSpPr>
          <p:cNvPr id="17" name="Gerade Verbindung mit Pfeil 16"/>
          <p:cNvCxnSpPr/>
          <p:nvPr/>
        </p:nvCxnSpPr>
        <p:spPr>
          <a:xfrm flipH="1">
            <a:off x="3805646" y="2153095"/>
            <a:ext cx="5252752" cy="149579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 flipH="1">
            <a:off x="7162471" y="2153095"/>
            <a:ext cx="1895926" cy="4609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 flipH="1" flipV="1">
            <a:off x="7176948" y="3516759"/>
            <a:ext cx="2342935" cy="93762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9614263" y="4042092"/>
            <a:ext cx="18314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Dummy </a:t>
            </a:r>
            <a:r>
              <a:rPr lang="de-DE" dirty="0" err="1" smtClean="0"/>
              <a:t>modules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cooling</a:t>
            </a:r>
            <a:r>
              <a:rPr lang="de-DE" dirty="0" smtClean="0"/>
              <a:t> </a:t>
            </a:r>
            <a:r>
              <a:rPr lang="de-DE" dirty="0" err="1" smtClean="0"/>
              <a:t>tests</a:t>
            </a:r>
            <a:endParaRPr lang="de-DE" dirty="0" smtClean="0"/>
          </a:p>
          <a:p>
            <a:r>
              <a:rPr lang="de-DE" dirty="0" smtClean="0"/>
              <a:t>(TUM)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205084" y="2471892"/>
            <a:ext cx="1308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/>
              <a:t>S</a:t>
            </a:r>
            <a:r>
              <a:rPr lang="de-DE" b="1" dirty="0" err="1" smtClean="0"/>
              <a:t>paceframe</a:t>
            </a:r>
            <a:endParaRPr lang="de-DE" b="1" dirty="0"/>
          </a:p>
        </p:txBody>
      </p:sp>
      <p:cxnSp>
        <p:nvCxnSpPr>
          <p:cNvPr id="18" name="Gerade Verbindung mit Pfeil 17"/>
          <p:cNvCxnSpPr/>
          <p:nvPr/>
        </p:nvCxnSpPr>
        <p:spPr>
          <a:xfrm>
            <a:off x="804349" y="2865487"/>
            <a:ext cx="1329251" cy="13679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461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681072" y="435191"/>
            <a:ext cx="11129732" cy="1149440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b="1" dirty="0" smtClean="0">
                <a:latin typeface="Calibri"/>
                <a:ea typeface="Calibri"/>
                <a:cs typeface="Calibri"/>
              </a:rPr>
              <a:t>Summary</a:t>
            </a:r>
            <a:endParaRPr lang="de-DE" sz="3600" b="1" dirty="0">
              <a:latin typeface="Calibri"/>
              <a:ea typeface="Calibri"/>
              <a:cs typeface="Calibri"/>
            </a:endParaRPr>
          </a:p>
        </p:txBody>
      </p:sp>
      <p:sp>
        <p:nvSpPr>
          <p:cNvPr id="5" name="Foliennummernplatzhalter 2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08587DC-2B90-41CB-AB42-74F53F726059}" type="slidenum">
              <a:rPr lang="de-DE" smtClean="0"/>
              <a:t>17</a:t>
            </a:fld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681072" y="1271123"/>
            <a:ext cx="1037881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 err="1"/>
              <a:t>S</a:t>
            </a:r>
            <a:r>
              <a:rPr lang="de-DE" dirty="0" err="1" smtClean="0"/>
              <a:t>chematic</a:t>
            </a:r>
            <a:r>
              <a:rPr lang="de-DE" dirty="0" smtClean="0"/>
              <a:t> </a:t>
            </a:r>
            <a:r>
              <a:rPr lang="de-DE" dirty="0" smtClean="0"/>
              <a:t>3D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containing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layers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half </a:t>
            </a:r>
            <a:r>
              <a:rPr lang="de-DE" dirty="0" err="1" smtClean="0"/>
              <a:t>barrels</a:t>
            </a:r>
            <a:r>
              <a:rPr lang="de-DE" dirty="0" smtClean="0"/>
              <a:t> </a:t>
            </a:r>
            <a:r>
              <a:rPr lang="de-DE" dirty="0" err="1" smtClean="0"/>
              <a:t>exists</a:t>
            </a:r>
            <a:endParaRPr lang="de-DE" dirty="0" smtClean="0"/>
          </a:p>
          <a:p>
            <a:pPr marL="285750" indent="-285750">
              <a:buFontTx/>
              <a:buChar char="-"/>
            </a:pPr>
            <a:endParaRPr lang="de-DE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Design </a:t>
            </a:r>
            <a:r>
              <a:rPr lang="en-US" dirty="0"/>
              <a:t>will be adapted based on </a:t>
            </a:r>
            <a:r>
              <a:rPr lang="en-US" dirty="0" smtClean="0"/>
              <a:t>further developments of OTR and surrounding detectors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More detailed solutions (e.g. fixation of the staves, connection of the layers an barrels) will be developed</a:t>
            </a:r>
          </a:p>
          <a:p>
            <a:endParaRPr lang="de-DE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dirty="0" smtClean="0"/>
              <a:t>First </a:t>
            </a:r>
            <a:r>
              <a:rPr lang="de-DE" dirty="0" err="1" smtClean="0"/>
              <a:t>carbon</a:t>
            </a:r>
            <a:r>
              <a:rPr lang="de-DE" dirty="0" smtClean="0"/>
              <a:t> </a:t>
            </a:r>
            <a:r>
              <a:rPr lang="de-DE" dirty="0" err="1" smtClean="0"/>
              <a:t>spaceframe</a:t>
            </a:r>
            <a:r>
              <a:rPr lang="de-DE" dirty="0" smtClean="0"/>
              <a:t> </a:t>
            </a:r>
            <a:r>
              <a:rPr lang="de-DE" dirty="0" err="1" smtClean="0"/>
              <a:t>prototypes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/>
              <a:t> </a:t>
            </a:r>
            <a:r>
              <a:rPr lang="de-DE" dirty="0" smtClean="0"/>
              <a:t>on CBM STS design </a:t>
            </a:r>
            <a:r>
              <a:rPr lang="de-DE" dirty="0" err="1" smtClean="0"/>
              <a:t>expected</a:t>
            </a:r>
            <a:r>
              <a:rPr lang="de-DE" dirty="0" smtClean="0"/>
              <a:t> </a:t>
            </a:r>
            <a:r>
              <a:rPr lang="de-DE" dirty="0" err="1" smtClean="0"/>
              <a:t>soon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ICM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de-DE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dirty="0" err="1" smtClean="0"/>
              <a:t>Mechanical</a:t>
            </a:r>
            <a:r>
              <a:rPr lang="de-DE" dirty="0" smtClean="0"/>
              <a:t> </a:t>
            </a:r>
            <a:r>
              <a:rPr lang="de-DE" dirty="0" err="1" smtClean="0"/>
              <a:t>studies</a:t>
            </a:r>
            <a:r>
              <a:rPr lang="de-DE" dirty="0" smtClean="0"/>
              <a:t> und </a:t>
            </a:r>
            <a:r>
              <a:rPr lang="de-DE" dirty="0" err="1" smtClean="0"/>
              <a:t>further</a:t>
            </a:r>
            <a:r>
              <a:rPr lang="de-DE" dirty="0" smtClean="0"/>
              <a:t> </a:t>
            </a:r>
            <a:r>
              <a:rPr lang="de-DE" dirty="0" err="1" smtClean="0"/>
              <a:t>cooling</a:t>
            </a:r>
            <a:r>
              <a:rPr lang="de-DE" dirty="0" smtClean="0"/>
              <a:t> </a:t>
            </a:r>
            <a:r>
              <a:rPr lang="de-DE" dirty="0" err="1" smtClean="0"/>
              <a:t>tests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smtClean="0"/>
              <a:t>ICM </a:t>
            </a:r>
            <a:r>
              <a:rPr lang="de-DE" dirty="0" err="1" smtClean="0"/>
              <a:t>protos</a:t>
            </a:r>
            <a:endParaRPr lang="de-DE" dirty="0" smtClean="0"/>
          </a:p>
          <a:p>
            <a:pPr marL="285750" indent="-285750">
              <a:buFontTx/>
              <a:buChar char="-"/>
            </a:pPr>
            <a:endParaRPr lang="de-DE" dirty="0"/>
          </a:p>
          <a:p>
            <a:endParaRPr lang="de-DE" b="1" dirty="0" smtClean="0"/>
          </a:p>
          <a:p>
            <a:r>
              <a:rPr lang="de-DE" b="1" dirty="0" smtClean="0"/>
              <a:t>Next </a:t>
            </a:r>
            <a:r>
              <a:rPr lang="de-DE" b="1" dirty="0" err="1" smtClean="0"/>
              <a:t>steps</a:t>
            </a:r>
            <a:endParaRPr lang="de-DE" b="1" dirty="0" smtClean="0"/>
          </a:p>
          <a:p>
            <a:endParaRPr lang="de-DE" b="1" dirty="0"/>
          </a:p>
          <a:p>
            <a:pPr marL="285750" indent="-285750">
              <a:buFontTx/>
              <a:buChar char="-"/>
            </a:pPr>
            <a:r>
              <a:rPr lang="de-DE" dirty="0" err="1" smtClean="0"/>
              <a:t>Continue</a:t>
            </a:r>
            <a:r>
              <a:rPr lang="de-DE" dirty="0" smtClean="0"/>
              <a:t> design </a:t>
            </a:r>
            <a:r>
              <a:rPr lang="de-DE" dirty="0" err="1" smtClean="0"/>
              <a:t>fixation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sensor</a:t>
            </a:r>
            <a:r>
              <a:rPr lang="de-DE" dirty="0" smtClean="0"/>
              <a:t> </a:t>
            </a:r>
            <a:r>
              <a:rPr lang="de-DE" dirty="0" err="1" smtClean="0"/>
              <a:t>modules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on </a:t>
            </a:r>
            <a:r>
              <a:rPr lang="de-DE" dirty="0" err="1" smtClean="0"/>
              <a:t>cooling</a:t>
            </a:r>
            <a:r>
              <a:rPr lang="de-DE" dirty="0" smtClean="0"/>
              <a:t>/</a:t>
            </a:r>
            <a:r>
              <a:rPr lang="de-DE" dirty="0" err="1" smtClean="0"/>
              <a:t>sensor</a:t>
            </a:r>
            <a:r>
              <a:rPr lang="de-DE" dirty="0" smtClean="0"/>
              <a:t> </a:t>
            </a:r>
            <a:r>
              <a:rPr lang="de-DE" dirty="0" err="1" smtClean="0"/>
              <a:t>input</a:t>
            </a:r>
            <a:endParaRPr lang="de-DE" dirty="0" smtClean="0"/>
          </a:p>
          <a:p>
            <a:pPr marL="285750" indent="-285750">
              <a:buFontTx/>
              <a:buChar char="-"/>
            </a:pPr>
            <a:r>
              <a:rPr lang="en-US" dirty="0"/>
              <a:t>Implement cooling system </a:t>
            </a:r>
            <a:r>
              <a:rPr lang="en-US" dirty="0" smtClean="0"/>
              <a:t>into spaceframe</a:t>
            </a:r>
            <a:endParaRPr lang="de-DE" dirty="0" smtClean="0"/>
          </a:p>
          <a:p>
            <a:pPr marL="285750" indent="-285750">
              <a:buFontTx/>
              <a:buChar char="-"/>
            </a:pPr>
            <a:r>
              <a:rPr lang="de-DE" dirty="0" smtClean="0"/>
              <a:t>Development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detailed</a:t>
            </a:r>
            <a:r>
              <a:rPr lang="de-DE" dirty="0" smtClean="0"/>
              <a:t> </a:t>
            </a:r>
            <a:r>
              <a:rPr lang="de-DE" dirty="0" smtClean="0"/>
              <a:t>design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detector</a:t>
            </a:r>
            <a:r>
              <a:rPr lang="de-DE" dirty="0" smtClean="0"/>
              <a:t> </a:t>
            </a:r>
            <a:r>
              <a:rPr lang="de-DE" dirty="0" err="1" smtClean="0"/>
              <a:t>barrel</a:t>
            </a:r>
            <a:r>
              <a:rPr lang="de-DE" dirty="0" smtClean="0"/>
              <a:t> </a:t>
            </a:r>
            <a:r>
              <a:rPr lang="de-DE" dirty="0" err="1" smtClean="0"/>
              <a:t>mechanics</a:t>
            </a:r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375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2140656" y="2622836"/>
            <a:ext cx="7841544" cy="114944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7200" b="1" dirty="0" err="1" smtClean="0">
                <a:latin typeface="Calibri"/>
                <a:ea typeface="Calibri"/>
                <a:cs typeface="Calibri"/>
              </a:rPr>
              <a:t>Merçi</a:t>
            </a:r>
            <a:r>
              <a:rPr lang="de-DE" sz="72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7200" b="1" dirty="0" err="1" smtClean="0">
                <a:latin typeface="Calibri"/>
                <a:ea typeface="Calibri"/>
                <a:cs typeface="Calibri"/>
              </a:rPr>
              <a:t>beaucoup</a:t>
            </a:r>
            <a:r>
              <a:rPr lang="de-DE" sz="7200" b="1" dirty="0">
                <a:latin typeface="Calibri"/>
                <a:ea typeface="Calibri"/>
                <a:cs typeface="Calibri"/>
              </a:rPr>
              <a:t> </a:t>
            </a:r>
            <a:r>
              <a:rPr lang="de-DE" sz="7200" b="1" dirty="0" smtClean="0"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</a:t>
            </a:r>
            <a:endParaRPr lang="de-DE" sz="7200" b="1" dirty="0">
              <a:latin typeface="Calibri"/>
              <a:ea typeface="Calibri"/>
              <a:cs typeface="Calibri"/>
            </a:endParaRPr>
          </a:p>
        </p:txBody>
      </p:sp>
      <p:sp>
        <p:nvSpPr>
          <p:cNvPr id="5" name="Foliennummernplatzhalter 2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08587DC-2B90-41CB-AB42-74F53F726059}" type="slidenum">
              <a:rPr lang="de-DE" smtClean="0"/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137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4402707" y="2553167"/>
            <a:ext cx="2990870" cy="114944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7200" b="1" dirty="0" smtClean="0">
                <a:latin typeface="Calibri"/>
                <a:ea typeface="Calibri"/>
                <a:cs typeface="Calibri"/>
              </a:rPr>
              <a:t>Backup</a:t>
            </a:r>
            <a:endParaRPr lang="de-DE" sz="7200" b="1" dirty="0">
              <a:latin typeface="Calibri"/>
              <a:ea typeface="Calibri"/>
              <a:cs typeface="Calibri"/>
            </a:endParaRPr>
          </a:p>
        </p:txBody>
      </p:sp>
      <p:sp>
        <p:nvSpPr>
          <p:cNvPr id="5" name="Foliennummernplatzhalter 2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08587DC-2B90-41CB-AB42-74F53F726059}" type="slidenum">
              <a:rPr lang="de-DE" smtClean="0"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363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FCEC86D5-C02C-4112-ACCF-6D633CF4F874}"/>
              </a:ext>
            </a:extLst>
          </p:cNvPr>
          <p:cNvSpPr txBox="1"/>
          <p:nvPr/>
        </p:nvSpPr>
        <p:spPr>
          <a:xfrm>
            <a:off x="1570690" y="1862135"/>
            <a:ext cx="755072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Tx/>
              <a:buAutoNum type="arabicPeriod"/>
            </a:pPr>
            <a:r>
              <a:rPr lang="en-GB" sz="2800" dirty="0"/>
              <a:t>OT </a:t>
            </a:r>
            <a:r>
              <a:rPr lang="en-GB" sz="2800" dirty="0" smtClean="0"/>
              <a:t>barrel, l</a:t>
            </a:r>
            <a:r>
              <a:rPr lang="en-GB" sz="2800" dirty="0" smtClean="0"/>
              <a:t>ayout and design status</a:t>
            </a:r>
          </a:p>
          <a:p>
            <a:pPr marL="514350" indent="-514350">
              <a:buFontTx/>
              <a:buAutoNum type="arabicPeriod"/>
            </a:pPr>
            <a:endParaRPr lang="en-GB" sz="2800" dirty="0" smtClean="0"/>
          </a:p>
          <a:p>
            <a:pPr marL="514350" indent="-514350">
              <a:buAutoNum type="arabicPeriod"/>
            </a:pPr>
            <a:r>
              <a:rPr lang="en-GB" sz="2800" dirty="0" smtClean="0"/>
              <a:t>Stave design and carbon spaceframe prototype</a:t>
            </a:r>
          </a:p>
          <a:p>
            <a:pPr marL="514350" indent="-514350">
              <a:buAutoNum type="arabicPeriod"/>
            </a:pPr>
            <a:endParaRPr lang="en-GB" sz="2800" dirty="0" smtClean="0"/>
          </a:p>
          <a:p>
            <a:pPr marL="514350" indent="-514350">
              <a:buAutoNum type="arabicPeriod"/>
            </a:pPr>
            <a:r>
              <a:rPr lang="en-GB" sz="2800" dirty="0" smtClean="0"/>
              <a:t>Summary, </a:t>
            </a:r>
            <a:r>
              <a:rPr lang="en-GB" sz="2800" dirty="0" smtClean="0"/>
              <a:t>next steps</a:t>
            </a:r>
          </a:p>
          <a:p>
            <a:endParaRPr lang="en-GB" sz="2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87DC-2B90-41CB-AB42-74F53F726059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78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2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08587DC-2B90-41CB-AB42-74F53F726059}" type="slidenum">
              <a:rPr lang="de-DE" smtClean="0"/>
              <a:t>20</a:t>
            </a:fld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32" y="1285602"/>
            <a:ext cx="5570584" cy="4177938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753" y="1285602"/>
            <a:ext cx="5570583" cy="4177938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542832" y="330925"/>
            <a:ext cx="25617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 smtClean="0"/>
              <a:t>Backup </a:t>
            </a:r>
            <a:r>
              <a:rPr lang="de-DE" sz="3200" b="1" dirty="0" err="1" smtClean="0"/>
              <a:t>slides</a:t>
            </a:r>
            <a:r>
              <a:rPr lang="de-DE" sz="3200" b="1" dirty="0" smtClean="0"/>
              <a:t> </a:t>
            </a:r>
            <a:endParaRPr lang="de-DE" sz="3200" b="1" dirty="0"/>
          </a:p>
        </p:txBody>
      </p:sp>
    </p:spTree>
    <p:extLst>
      <p:ext uri="{BB962C8B-B14F-4D97-AF65-F5344CB8AC3E}">
        <p14:creationId xmlns:p14="http://schemas.microsoft.com/office/powerpoint/2010/main" val="168105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2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08587DC-2B90-41CB-AB42-74F53F726059}" type="slidenum">
              <a:rPr lang="de-DE" smtClean="0"/>
              <a:t>21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542832" y="330925"/>
            <a:ext cx="25617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 smtClean="0"/>
              <a:t>Backup </a:t>
            </a:r>
            <a:r>
              <a:rPr lang="de-DE" sz="3200" b="1" dirty="0" err="1" smtClean="0"/>
              <a:t>slides</a:t>
            </a:r>
            <a:r>
              <a:rPr lang="de-DE" sz="3200" b="1" dirty="0" smtClean="0"/>
              <a:t> </a:t>
            </a:r>
            <a:endParaRPr lang="de-DE" sz="3200" b="1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97" y="1184365"/>
            <a:ext cx="5619931" cy="421494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251" y="1184365"/>
            <a:ext cx="5625738" cy="4219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71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681072" y="435191"/>
            <a:ext cx="11129732" cy="114944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b="1" dirty="0" smtClean="0">
                <a:latin typeface="Calibri"/>
                <a:ea typeface="Calibri"/>
                <a:cs typeface="Calibri"/>
              </a:rPr>
              <a:t>Design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options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for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the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mechanical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support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structure</a:t>
            </a:r>
            <a:endParaRPr lang="de-DE" sz="3200" b="1" dirty="0" smtClean="0">
              <a:latin typeface="Calibri"/>
              <a:ea typeface="Calibri"/>
              <a:cs typeface="Calibri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81072" y="2382344"/>
            <a:ext cx="342543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Main components: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Stave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Half Layers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Half Barrels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Cylindrical Shell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Service Barrels</a:t>
            </a:r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r>
              <a:rPr lang="en-GB" b="1" dirty="0" smtClean="0"/>
              <a:t>Difference to ITS: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Barrel is divided into two parts in beam direction</a:t>
            </a:r>
            <a:br>
              <a:rPr lang="en-GB" dirty="0" smtClean="0"/>
            </a:br>
            <a:r>
              <a:rPr lang="en-GB" dirty="0" smtClean="0"/>
              <a:t>-&gt; additional middle wheels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Vertical beam pipe support</a:t>
            </a:r>
            <a:endParaRPr lang="en-GB" dirty="0"/>
          </a:p>
        </p:txBody>
      </p:sp>
      <p:sp>
        <p:nvSpPr>
          <p:cNvPr id="10" name="Foliennummernplatzhalter 2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08587DC-2B90-41CB-AB42-74F53F726059}" type="slidenum">
              <a:rPr lang="de-DE" smtClean="0"/>
              <a:t>22</a:t>
            </a:fld>
            <a:endParaRPr lang="de-DE" dirty="0"/>
          </a:p>
        </p:txBody>
      </p:sp>
      <p:sp>
        <p:nvSpPr>
          <p:cNvPr id="2" name="Rechteck 1"/>
          <p:cNvSpPr/>
          <p:nvPr/>
        </p:nvSpPr>
        <p:spPr>
          <a:xfrm>
            <a:off x="681072" y="1029507"/>
            <a:ext cx="42305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err="1"/>
              <a:t>Existing</a:t>
            </a:r>
            <a:r>
              <a:rPr lang="de-DE" dirty="0"/>
              <a:t> </a:t>
            </a:r>
            <a:r>
              <a:rPr lang="de-DE" dirty="0" err="1"/>
              <a:t>designs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solutions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smtClean="0"/>
              <a:t>ITS2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 smtClean="0"/>
              <a:t>prefered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en-GB" dirty="0" smtClean="0"/>
              <a:t>implemented</a:t>
            </a:r>
            <a:r>
              <a:rPr lang="de-DE" dirty="0" smtClean="0"/>
              <a:t>,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 smtClean="0"/>
              <a:t>compatible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ALICE3 </a:t>
            </a:r>
            <a:r>
              <a:rPr lang="de-DE" dirty="0" err="1" smtClean="0"/>
              <a:t>requirements</a:t>
            </a:r>
            <a:endParaRPr lang="de-DE" dirty="0" smtClean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2273" y="1348080"/>
            <a:ext cx="6676653" cy="506195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8" name="Rechteck 7"/>
          <p:cNvSpPr/>
          <p:nvPr/>
        </p:nvSpPr>
        <p:spPr>
          <a:xfrm>
            <a:off x="5163478" y="6391955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200" b="1" dirty="0" smtClean="0">
                <a:solidFill>
                  <a:srgbClr val="1F497D"/>
                </a:solidFill>
                <a:latin typeface="Calibri-Bold"/>
              </a:rPr>
              <a:t>ITS Upgrade </a:t>
            </a:r>
            <a:r>
              <a:rPr lang="de-DE" sz="1200" b="1" dirty="0" err="1" smtClean="0">
                <a:solidFill>
                  <a:srgbClr val="1F497D"/>
                </a:solidFill>
                <a:latin typeface="Calibri-Bold"/>
              </a:rPr>
              <a:t>Overview</a:t>
            </a:r>
            <a:r>
              <a:rPr lang="de-DE" sz="1200" b="1" dirty="0" smtClean="0">
                <a:solidFill>
                  <a:srgbClr val="1F497D"/>
                </a:solidFill>
                <a:latin typeface="Calibri-Bold"/>
              </a:rPr>
              <a:t> – Barrel </a:t>
            </a:r>
            <a:r>
              <a:rPr lang="de-DE" sz="1200" b="1" dirty="0" err="1" smtClean="0">
                <a:solidFill>
                  <a:srgbClr val="1F497D"/>
                </a:solidFill>
                <a:latin typeface="Calibri-Bold"/>
              </a:rPr>
              <a:t>Mechanics</a:t>
            </a:r>
            <a:r>
              <a:rPr lang="de-DE" sz="1200" b="1" dirty="0" smtClean="0">
                <a:solidFill>
                  <a:srgbClr val="1F497D"/>
                </a:solidFill>
                <a:latin typeface="Calibri-Bold"/>
              </a:rPr>
              <a:t> EDR – 20 </a:t>
            </a:r>
            <a:r>
              <a:rPr lang="de-DE" sz="1200" b="1" dirty="0" err="1" smtClean="0">
                <a:solidFill>
                  <a:srgbClr val="1F497D"/>
                </a:solidFill>
                <a:latin typeface="Calibri-Bold"/>
              </a:rPr>
              <a:t>July</a:t>
            </a:r>
            <a:r>
              <a:rPr lang="de-DE" sz="1200" b="1" dirty="0" smtClean="0">
                <a:solidFill>
                  <a:srgbClr val="1F497D"/>
                </a:solidFill>
                <a:latin typeface="Calibri-Bold"/>
              </a:rPr>
              <a:t> 2016</a:t>
            </a:r>
            <a:endParaRPr lang="de-DE" sz="1200" dirty="0"/>
          </a:p>
        </p:txBody>
      </p:sp>
      <p:cxnSp>
        <p:nvCxnSpPr>
          <p:cNvPr id="13" name="Gerade Verbindung mit Pfeil 12"/>
          <p:cNvCxnSpPr/>
          <p:nvPr/>
        </p:nvCxnSpPr>
        <p:spPr>
          <a:xfrm>
            <a:off x="4711337" y="1629671"/>
            <a:ext cx="560936" cy="24267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296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building&#10;&#10;Description automatically generated">
            <a:extLst>
              <a:ext uri="{FF2B5EF4-FFF2-40B4-BE49-F238E27FC236}">
                <a16:creationId xmlns:a16="http://schemas.microsoft.com/office/drawing/2014/main" id="{50058FD6-0A94-F221-6EAE-6C53F8B4075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97"/>
          <a:stretch/>
        </p:blipFill>
        <p:spPr>
          <a:xfrm>
            <a:off x="0" y="1309784"/>
            <a:ext cx="11040775" cy="47797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F1197BE-D6FB-6AC8-27C3-0ED92C264B69}"/>
              </a:ext>
            </a:extLst>
          </p:cNvPr>
          <p:cNvSpPr txBox="1"/>
          <p:nvPr/>
        </p:nvSpPr>
        <p:spPr>
          <a:xfrm>
            <a:off x="8780421" y="1053779"/>
            <a:ext cx="801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EDMS</a:t>
            </a:r>
          </a:p>
        </p:txBody>
      </p:sp>
      <p:grpSp>
        <p:nvGrpSpPr>
          <p:cNvPr id="17" name="Gruppieren 16"/>
          <p:cNvGrpSpPr/>
          <p:nvPr/>
        </p:nvGrpSpPr>
        <p:grpSpPr>
          <a:xfrm>
            <a:off x="299002" y="5866692"/>
            <a:ext cx="3293166" cy="818549"/>
            <a:chOff x="299002" y="5866692"/>
            <a:chExt cx="3293166" cy="818549"/>
          </a:xfrm>
          <a:solidFill>
            <a:schemeClr val="bg1"/>
          </a:solidFill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8256A68-CA57-F961-DED0-B694CBE0D400}"/>
                </a:ext>
              </a:extLst>
            </p:cNvPr>
            <p:cNvSpPr txBox="1"/>
            <p:nvPr/>
          </p:nvSpPr>
          <p:spPr>
            <a:xfrm>
              <a:off x="299002" y="5866692"/>
              <a:ext cx="3293166" cy="276999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hlinkClick r:id="rId4"/>
                </a:rPr>
                <a:t>ALICE General Layout | Project CERN-0000229560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322BB4EC-8AEC-6467-A8B9-707B21289646}"/>
                </a:ext>
              </a:extLst>
            </p:cNvPr>
            <p:cNvSpPr txBox="1"/>
            <p:nvPr/>
          </p:nvSpPr>
          <p:spPr>
            <a:xfrm>
              <a:off x="355806" y="6408242"/>
              <a:ext cx="2953109" cy="276999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rgbClr val="00B050"/>
                  </a:solidFill>
                </a:rPr>
                <a:t>https://cernbox.cern.ch/s/kJ8ZyxV9KH63Kj7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347B976-0E0B-BF3D-C4BF-4F23B5E72547}"/>
                </a:ext>
              </a:extLst>
            </p:cNvPr>
            <p:cNvSpPr txBox="1"/>
            <p:nvPr/>
          </p:nvSpPr>
          <p:spPr>
            <a:xfrm>
              <a:off x="355806" y="6131243"/>
              <a:ext cx="1125925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</a:rPr>
                <a:t>CERNBOX</a:t>
              </a:r>
            </a:p>
          </p:txBody>
        </p:sp>
      </p:grpSp>
      <p:sp>
        <p:nvSpPr>
          <p:cNvPr id="13" name="Titel 1"/>
          <p:cNvSpPr txBox="1">
            <a:spLocks/>
          </p:cNvSpPr>
          <p:nvPr/>
        </p:nvSpPr>
        <p:spPr>
          <a:xfrm>
            <a:off x="355807" y="160344"/>
            <a:ext cx="9815804" cy="114944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latin typeface="Calibri"/>
                <a:ea typeface="Calibri"/>
                <a:cs typeface="Calibri"/>
              </a:rPr>
              <a:t>Layout and design of the OT Barrel – Geometrical constraints</a:t>
            </a:r>
          </a:p>
          <a:p>
            <a:r>
              <a:rPr lang="en-GB" sz="2400" b="1" dirty="0" smtClean="0">
                <a:latin typeface="Calibri"/>
                <a:ea typeface="Calibri"/>
                <a:cs typeface="Calibri"/>
              </a:rPr>
              <a:t>Interface Control Drawing and Detector Volume</a:t>
            </a:r>
            <a:endParaRPr lang="en-GB" sz="2400" b="1" dirty="0">
              <a:latin typeface="Calibri"/>
              <a:ea typeface="Calibri"/>
              <a:cs typeface="Calibri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918768" y="1643009"/>
            <a:ext cx="539932" cy="76075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8141378" y="4343304"/>
            <a:ext cx="2692085" cy="36110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1553699" y="3611983"/>
            <a:ext cx="797615" cy="32834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1628503" y="1669024"/>
            <a:ext cx="513806" cy="7087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Foliennummernplatzhalter 2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08587DC-2B90-41CB-AB42-74F53F726059}" type="slidenum">
              <a:rPr lang="de-DE" smtClean="0"/>
              <a:t>3</a:t>
            </a:fld>
            <a:endParaRPr lang="de-DE" dirty="0"/>
          </a:p>
        </p:txBody>
      </p:sp>
      <p:graphicFrame>
        <p:nvGraphicFramePr>
          <p:cNvPr id="19" name="Tabel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154247"/>
              </p:ext>
            </p:extLst>
          </p:nvPr>
        </p:nvGraphicFramePr>
        <p:xfrm>
          <a:off x="8857085" y="980842"/>
          <a:ext cx="2978452" cy="278778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89226">
                  <a:extLst>
                    <a:ext uri="{9D8B030D-6E8A-4147-A177-3AD203B41FA5}">
                      <a16:colId xmlns:a16="http://schemas.microsoft.com/office/drawing/2014/main" val="1607989967"/>
                    </a:ext>
                  </a:extLst>
                </a:gridCol>
                <a:gridCol w="1489226">
                  <a:extLst>
                    <a:ext uri="{9D8B030D-6E8A-4147-A177-3AD203B41FA5}">
                      <a16:colId xmlns:a16="http://schemas.microsoft.com/office/drawing/2014/main" val="857194290"/>
                    </a:ext>
                  </a:extLst>
                </a:gridCol>
              </a:tblGrid>
              <a:tr h="284860">
                <a:tc gridSpan="2">
                  <a:txBody>
                    <a:bodyPr/>
                    <a:lstStyle/>
                    <a:p>
                      <a:r>
                        <a:rPr lang="de-DE" dirty="0" err="1" smtClean="0"/>
                        <a:t>Detector</a:t>
                      </a:r>
                      <a:r>
                        <a:rPr lang="de-DE" baseline="0" dirty="0" smtClean="0"/>
                        <a:t> Volume (half Barrel)</a:t>
                      </a:r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7940145"/>
                  </a:ext>
                </a:extLst>
              </a:tr>
              <a:tr h="28486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Length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1410 mm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152675"/>
                  </a:ext>
                </a:extLst>
              </a:tr>
              <a:tr h="28486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Inner</a:t>
                      </a:r>
                      <a:r>
                        <a:rPr lang="de-DE" dirty="0" smtClean="0"/>
                        <a:t> Radius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435 mm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5155799"/>
                  </a:ext>
                </a:extLst>
              </a:tr>
              <a:tr h="410349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Outer</a:t>
                      </a:r>
                      <a:r>
                        <a:rPr lang="de-DE" dirty="0" smtClean="0"/>
                        <a:t> Radius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825 mm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270432"/>
                  </a:ext>
                </a:extLst>
              </a:tr>
              <a:tr h="410349">
                <a:tc>
                  <a:txBody>
                    <a:bodyPr/>
                    <a:lstStyle/>
                    <a:p>
                      <a:r>
                        <a:rPr lang="de-DE" dirty="0" smtClean="0"/>
                        <a:t>Service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inner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radius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795 mm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538613"/>
                  </a:ext>
                </a:extLst>
              </a:tr>
              <a:tr h="410349">
                <a:tc>
                  <a:txBody>
                    <a:bodyPr/>
                    <a:lstStyle/>
                    <a:p>
                      <a:r>
                        <a:rPr lang="de-DE" dirty="0" smtClean="0"/>
                        <a:t>Service </a:t>
                      </a:r>
                      <a:r>
                        <a:rPr lang="de-DE" dirty="0" err="1" smtClean="0"/>
                        <a:t>outer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radius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825 mm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553062"/>
                  </a:ext>
                </a:extLst>
              </a:tr>
            </a:tbl>
          </a:graphicData>
        </a:graphic>
      </p:graphicFrame>
      <p:cxnSp>
        <p:nvCxnSpPr>
          <p:cNvPr id="21" name="Gerade Verbindung mit Pfeil 20"/>
          <p:cNvCxnSpPr>
            <a:stCxn id="25" idx="3"/>
            <a:endCxn id="19" idx="1"/>
          </p:cNvCxnSpPr>
          <p:nvPr/>
        </p:nvCxnSpPr>
        <p:spPr>
          <a:xfrm flipV="1">
            <a:off x="5686697" y="2374736"/>
            <a:ext cx="3170388" cy="5227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24"/>
          <p:cNvSpPr/>
          <p:nvPr/>
        </p:nvSpPr>
        <p:spPr>
          <a:xfrm>
            <a:off x="5277394" y="1828801"/>
            <a:ext cx="409303" cy="119641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7" name="Gerade Verbindung mit Pfeil 26"/>
          <p:cNvCxnSpPr>
            <a:stCxn id="15" idx="3"/>
          </p:cNvCxnSpPr>
          <p:nvPr/>
        </p:nvCxnSpPr>
        <p:spPr>
          <a:xfrm flipV="1">
            <a:off x="2351314" y="2673531"/>
            <a:ext cx="6505771" cy="110262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>
            <a:stCxn id="14" idx="0"/>
          </p:cNvCxnSpPr>
          <p:nvPr/>
        </p:nvCxnSpPr>
        <p:spPr>
          <a:xfrm flipV="1">
            <a:off x="9487421" y="3768631"/>
            <a:ext cx="167279" cy="57467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61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61" r="28432"/>
          <a:stretch/>
        </p:blipFill>
        <p:spPr>
          <a:xfrm>
            <a:off x="906052" y="1678429"/>
            <a:ext cx="2774729" cy="4219452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283699" y="3491694"/>
            <a:ext cx="1244705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dirty="0"/>
              <a:t>Overlap </a:t>
            </a:r>
            <a:r>
              <a:rPr lang="en-GB" dirty="0" smtClean="0"/>
              <a:t>of active area</a:t>
            </a:r>
            <a:br>
              <a:rPr lang="en-GB" dirty="0" smtClean="0"/>
            </a:br>
            <a:r>
              <a:rPr lang="en-GB" dirty="0" smtClean="0"/>
              <a:t>between staves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2853756" y="1221463"/>
            <a:ext cx="2788920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Flipped</a:t>
            </a:r>
            <a:r>
              <a:rPr lang="en-GB" dirty="0"/>
              <a:t> l</a:t>
            </a:r>
            <a:r>
              <a:rPr lang="en-GB" dirty="0" smtClean="0"/>
              <a:t>ayer 10 at </a:t>
            </a:r>
          </a:p>
          <a:p>
            <a:r>
              <a:rPr lang="en-GB" dirty="0" smtClean="0"/>
              <a:t>800 mm to </a:t>
            </a:r>
            <a:br>
              <a:rPr lang="en-GB" dirty="0" smtClean="0"/>
            </a:br>
            <a:r>
              <a:rPr lang="en-GB" dirty="0" smtClean="0"/>
              <a:t>reduce the outer radius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Exact numbers of staves</a:t>
            </a:r>
            <a:br>
              <a:rPr lang="en-GB" dirty="0" smtClean="0"/>
            </a:br>
            <a:r>
              <a:rPr lang="en-GB" dirty="0" smtClean="0"/>
              <a:t>depends on overlap and</a:t>
            </a:r>
            <a:br>
              <a:rPr lang="en-GB" dirty="0" smtClean="0"/>
            </a:br>
            <a:r>
              <a:rPr lang="en-GB" dirty="0" smtClean="0"/>
              <a:t>final radius</a:t>
            </a:r>
          </a:p>
          <a:p>
            <a:endParaRPr lang="en-GB" dirty="0" smtClean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52" r="18986"/>
          <a:stretch/>
        </p:blipFill>
        <p:spPr>
          <a:xfrm>
            <a:off x="5287617" y="0"/>
            <a:ext cx="6818243" cy="6858000"/>
          </a:xfrm>
          <a:prstGeom prst="rect">
            <a:avLst/>
          </a:prstGeom>
        </p:spPr>
      </p:pic>
      <p:graphicFrame>
        <p:nvGraphicFramePr>
          <p:cNvPr id="4" name="Tabelle 3"/>
          <p:cNvGraphicFramePr>
            <a:graphicFrameLocks noGrp="1"/>
          </p:cNvGraphicFramePr>
          <p:nvPr>
            <p:extLst/>
          </p:nvPr>
        </p:nvGraphicFramePr>
        <p:xfrm>
          <a:off x="7169887" y="2427015"/>
          <a:ext cx="3053701" cy="20039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2499">
                  <a:extLst>
                    <a:ext uri="{9D8B030D-6E8A-4147-A177-3AD203B41FA5}">
                      <a16:colId xmlns:a16="http://schemas.microsoft.com/office/drawing/2014/main" val="1533204154"/>
                    </a:ext>
                  </a:extLst>
                </a:gridCol>
                <a:gridCol w="750186">
                  <a:extLst>
                    <a:ext uri="{9D8B030D-6E8A-4147-A177-3AD203B41FA5}">
                      <a16:colId xmlns:a16="http://schemas.microsoft.com/office/drawing/2014/main" val="4044200195"/>
                    </a:ext>
                  </a:extLst>
                </a:gridCol>
                <a:gridCol w="891398">
                  <a:extLst>
                    <a:ext uri="{9D8B030D-6E8A-4147-A177-3AD203B41FA5}">
                      <a16:colId xmlns:a16="http://schemas.microsoft.com/office/drawing/2014/main" val="357634356"/>
                    </a:ext>
                  </a:extLst>
                </a:gridCol>
                <a:gridCol w="829618">
                  <a:extLst>
                    <a:ext uri="{9D8B030D-6E8A-4147-A177-3AD203B41FA5}">
                      <a16:colId xmlns:a16="http://schemas.microsoft.com/office/drawing/2014/main" val="3671946657"/>
                    </a:ext>
                  </a:extLst>
                </a:gridCol>
              </a:tblGrid>
              <a:tr h="845879"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400" b="1" u="none" strike="noStrike" dirty="0">
                          <a:effectLst/>
                        </a:rPr>
                        <a:t>Layer Radius [mm]</a:t>
                      </a:r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400" b="1" u="none" strike="noStrike" dirty="0" err="1">
                          <a:effectLst/>
                        </a:rPr>
                        <a:t>Full</a:t>
                      </a:r>
                      <a:r>
                        <a:rPr lang="de-DE" sz="1400" b="1" u="none" strike="noStrike" dirty="0">
                          <a:effectLst/>
                        </a:rPr>
                        <a:t> </a:t>
                      </a:r>
                      <a:r>
                        <a:rPr lang="de-DE" sz="1400" b="1" u="none" strike="noStrike" dirty="0" err="1">
                          <a:effectLst/>
                        </a:rPr>
                        <a:t>barrel</a:t>
                      </a:r>
                      <a:r>
                        <a:rPr lang="de-DE" sz="1400" b="1" u="none" strike="noStrike" dirty="0">
                          <a:effectLst/>
                        </a:rPr>
                        <a:t> </a:t>
                      </a:r>
                      <a:r>
                        <a:rPr lang="de-DE" sz="1400" b="1" u="none" strike="noStrike" dirty="0" err="1">
                          <a:effectLst/>
                        </a:rPr>
                        <a:t>length</a:t>
                      </a:r>
                      <a:r>
                        <a:rPr lang="de-DE" sz="1400" b="1" u="none" strike="noStrike" dirty="0">
                          <a:effectLst/>
                        </a:rPr>
                        <a:t> </a:t>
                      </a:r>
                      <a:r>
                        <a:rPr lang="de-DE" sz="1400" b="1" u="none" strike="noStrike" dirty="0" smtClean="0">
                          <a:effectLst/>
                        </a:rPr>
                        <a:t>[mm]</a:t>
                      </a:r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400" b="1" u="none" strike="noStrike" dirty="0" err="1">
                          <a:effectLst/>
                        </a:rPr>
                        <a:t>Overlap</a:t>
                      </a:r>
                      <a:r>
                        <a:rPr lang="de-DE" sz="1400" b="1" u="none" strike="noStrike" dirty="0">
                          <a:effectLst/>
                        </a:rPr>
                        <a:t> </a:t>
                      </a:r>
                      <a:r>
                        <a:rPr lang="de-DE" sz="1400" b="1" u="none" strike="noStrike" dirty="0" err="1">
                          <a:effectLst/>
                        </a:rPr>
                        <a:t>between</a:t>
                      </a:r>
                      <a:r>
                        <a:rPr lang="de-DE" sz="1400" b="1" u="none" strike="noStrike" dirty="0">
                          <a:effectLst/>
                        </a:rPr>
                        <a:t> </a:t>
                      </a:r>
                      <a:r>
                        <a:rPr lang="de-DE" sz="1400" b="1" u="none" strike="noStrike" dirty="0" err="1" smtClean="0">
                          <a:effectLst/>
                        </a:rPr>
                        <a:t>staves</a:t>
                      </a:r>
                      <a:endParaRPr lang="de-DE" sz="1400" b="1" u="none" strike="noStrike" dirty="0" smtClean="0">
                        <a:effectLst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u="none" strike="noStrike" dirty="0" smtClean="0">
                          <a:effectLst/>
                        </a:rPr>
                        <a:t>[mm]</a:t>
                      </a:r>
                      <a:endParaRPr lang="de-DE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 smtClean="0">
                          <a:effectLst/>
                        </a:rPr>
                        <a:t>#Total </a:t>
                      </a:r>
                      <a:r>
                        <a:rPr lang="en-US" sz="1400" b="1" u="none" strike="noStrike" dirty="0">
                          <a:effectLst/>
                        </a:rPr>
                        <a:t>space frames (full barrel length)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0512924"/>
                  </a:ext>
                </a:extLst>
              </a:tr>
              <a:tr h="203367"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400" u="none" strike="noStrike">
                          <a:effectLst/>
                        </a:rPr>
                        <a:t>450</a:t>
                      </a:r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400" u="none" strike="noStrike">
                          <a:effectLst/>
                        </a:rPr>
                        <a:t>2640</a:t>
                      </a:r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400" u="none" strike="noStrike" dirty="0">
                          <a:effectLst/>
                        </a:rPr>
                        <a:t>0.766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400" u="none" strike="noStrike">
                          <a:effectLst/>
                        </a:rPr>
                        <a:t>64</a:t>
                      </a:r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2995002"/>
                  </a:ext>
                </a:extLst>
              </a:tr>
              <a:tr h="203367"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400" u="none" strike="noStrike">
                          <a:effectLst/>
                        </a:rPr>
                        <a:t>650</a:t>
                      </a:r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400" u="none" strike="noStrike">
                          <a:effectLst/>
                        </a:rPr>
                        <a:t>2640</a:t>
                      </a:r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400" u="none" strike="noStrike">
                          <a:effectLst/>
                        </a:rPr>
                        <a:t>0.358</a:t>
                      </a:r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400" u="none" strike="noStrike">
                          <a:effectLst/>
                        </a:rPr>
                        <a:t>88</a:t>
                      </a:r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1257670"/>
                  </a:ext>
                </a:extLst>
              </a:tr>
              <a:tr h="203367"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400" u="none" strike="noStrike">
                          <a:effectLst/>
                        </a:rPr>
                        <a:t>800</a:t>
                      </a:r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400" u="none" strike="noStrike">
                          <a:effectLst/>
                        </a:rPr>
                        <a:t>2640</a:t>
                      </a:r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400" u="none" strike="noStrike" dirty="0">
                          <a:effectLst/>
                        </a:rPr>
                        <a:t>0.082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400" u="none" strike="noStrike">
                          <a:effectLst/>
                        </a:rPr>
                        <a:t>108</a:t>
                      </a:r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250159"/>
                  </a:ext>
                </a:extLst>
              </a:tr>
              <a:tr h="258989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u="none" strike="noStrike">
                          <a:effectLst/>
                        </a:rPr>
                        <a:t> </a:t>
                      </a:r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u="none" strike="noStrike">
                          <a:effectLst/>
                        </a:rPr>
                        <a:t> </a:t>
                      </a:r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u="none" strike="noStrike" dirty="0">
                          <a:effectLst/>
                        </a:rPr>
                        <a:t> </a:t>
                      </a:r>
                      <a:r>
                        <a:rPr lang="de-DE" sz="1400" b="1" u="none" strike="noStrike" dirty="0" smtClean="0">
                          <a:effectLst/>
                        </a:rPr>
                        <a:t>Total</a:t>
                      </a:r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400" b="1" u="none" strike="noStrike" dirty="0">
                          <a:effectLst/>
                        </a:rPr>
                        <a:t>260</a:t>
                      </a:r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703728"/>
                  </a:ext>
                </a:extLst>
              </a:tr>
            </a:tbl>
          </a:graphicData>
        </a:graphic>
      </p:graphicFrame>
      <p:sp>
        <p:nvSpPr>
          <p:cNvPr id="8" name="Titel 1"/>
          <p:cNvSpPr txBox="1">
            <a:spLocks/>
          </p:cNvSpPr>
          <p:nvPr/>
        </p:nvSpPr>
        <p:spPr>
          <a:xfrm>
            <a:off x="373224" y="221769"/>
            <a:ext cx="11129732" cy="114944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b="1" dirty="0" smtClean="0">
                <a:latin typeface="Calibri"/>
                <a:ea typeface="Calibri"/>
                <a:cs typeface="Calibri"/>
              </a:rPr>
              <a:t>Layout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Outer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Tracker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Layers</a:t>
            </a:r>
            <a:endParaRPr lang="de-DE" sz="3200" b="1" dirty="0">
              <a:latin typeface="Calibri"/>
              <a:ea typeface="Calibri"/>
              <a:cs typeface="Calibri"/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4464428" y="2419313"/>
            <a:ext cx="948820" cy="4026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liennummernplatzhalter 2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08587DC-2B90-41CB-AB42-74F53F726059}" type="slidenum">
              <a:rPr lang="de-DE" smtClean="0"/>
              <a:t>4</a:t>
            </a:fld>
            <a:endParaRPr lang="de-DE" dirty="0"/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355807" y="160344"/>
            <a:ext cx="5740193" cy="1149440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b="1" dirty="0" smtClean="0">
                <a:latin typeface="Calibri"/>
                <a:ea typeface="Calibri"/>
                <a:cs typeface="Calibri"/>
              </a:rPr>
              <a:t>Layout and design of the OT Barrel</a:t>
            </a:r>
          </a:p>
        </p:txBody>
      </p:sp>
    </p:spTree>
    <p:extLst>
      <p:ext uri="{BB962C8B-B14F-4D97-AF65-F5344CB8AC3E}">
        <p14:creationId xmlns:p14="http://schemas.microsoft.com/office/powerpoint/2010/main" val="112636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355807" y="160344"/>
            <a:ext cx="9815804" cy="114944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b="1" dirty="0" smtClean="0">
                <a:latin typeface="Calibri"/>
                <a:ea typeface="Calibri"/>
                <a:cs typeface="Calibri"/>
              </a:rPr>
              <a:t>Layout </a:t>
            </a:r>
            <a:r>
              <a:rPr lang="en-GB" sz="3200" b="1" dirty="0" smtClean="0">
                <a:latin typeface="Calibri"/>
                <a:ea typeface="Calibri"/>
                <a:cs typeface="Calibri"/>
              </a:rPr>
              <a:t>and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design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of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the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OT Barrel –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Geometrical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constraints</a:t>
            </a:r>
            <a:endParaRPr lang="de-DE" sz="3200" b="1" dirty="0" smtClean="0">
              <a:latin typeface="Calibri"/>
              <a:ea typeface="Calibri"/>
              <a:cs typeface="Calibri"/>
            </a:endParaRPr>
          </a:p>
          <a:p>
            <a:r>
              <a:rPr lang="de-DE" sz="2400" b="1" dirty="0" smtClean="0">
                <a:latin typeface="Calibri"/>
                <a:ea typeface="Calibri"/>
                <a:cs typeface="Calibri"/>
              </a:rPr>
              <a:t>Interface Control Drawing </a:t>
            </a:r>
            <a:r>
              <a:rPr lang="de-DE" sz="2400" b="1" dirty="0" err="1" smtClean="0">
                <a:latin typeface="Calibri"/>
                <a:ea typeface="Calibri"/>
                <a:cs typeface="Calibri"/>
              </a:rPr>
              <a:t>and</a:t>
            </a:r>
            <a:r>
              <a:rPr lang="de-DE" sz="24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2400" b="1" dirty="0" err="1" smtClean="0">
                <a:latin typeface="Calibri"/>
                <a:ea typeface="Calibri"/>
                <a:cs typeface="Calibri"/>
              </a:rPr>
              <a:t>Detector</a:t>
            </a:r>
            <a:r>
              <a:rPr lang="de-DE" sz="2400" b="1" dirty="0" smtClean="0">
                <a:latin typeface="Calibri"/>
                <a:ea typeface="Calibri"/>
                <a:cs typeface="Calibri"/>
              </a:rPr>
              <a:t> Volume</a:t>
            </a:r>
            <a:endParaRPr lang="de-DE" sz="2400" b="1" dirty="0">
              <a:latin typeface="Calibri"/>
              <a:ea typeface="Calibri"/>
              <a:cs typeface="Calibri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681" y="1542175"/>
            <a:ext cx="8645434" cy="4996737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991533" y="1130905"/>
            <a:ext cx="69220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CAD design implemented to check dimensions and compatibility</a:t>
            </a:r>
            <a:br>
              <a:rPr lang="en-US" dirty="0" smtClean="0"/>
            </a:br>
            <a:r>
              <a:rPr lang="en-US" dirty="0" smtClean="0"/>
              <a:t>with the different detector </a:t>
            </a:r>
            <a:r>
              <a:rPr lang="en-US" dirty="0" smtClean="0"/>
              <a:t>volumes</a:t>
            </a:r>
            <a:endParaRPr lang="en-US" dirty="0"/>
          </a:p>
          <a:p>
            <a:endParaRPr lang="en-US" dirty="0"/>
          </a:p>
          <a:p>
            <a:endParaRPr lang="de-DE" dirty="0"/>
          </a:p>
        </p:txBody>
      </p:sp>
      <p:sp>
        <p:nvSpPr>
          <p:cNvPr id="5" name="Foliennummernplatzhalter 2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08587DC-2B90-41CB-AB42-74F53F726059}" type="slidenum">
              <a:rPr lang="de-DE" smtClean="0"/>
              <a:t>5</a:t>
            </a:fld>
            <a:endParaRPr lang="de-DE" dirty="0"/>
          </a:p>
        </p:txBody>
      </p:sp>
      <p:cxnSp>
        <p:nvCxnSpPr>
          <p:cNvPr id="7" name="Gerade Verbindung mit Pfeil 6"/>
          <p:cNvCxnSpPr/>
          <p:nvPr/>
        </p:nvCxnSpPr>
        <p:spPr>
          <a:xfrm>
            <a:off x="4624251" y="1542175"/>
            <a:ext cx="2743200" cy="207264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465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"/>
          <p:cNvSpPr txBox="1">
            <a:spLocks/>
          </p:cNvSpPr>
          <p:nvPr/>
        </p:nvSpPr>
        <p:spPr>
          <a:xfrm>
            <a:off x="355807" y="160344"/>
            <a:ext cx="10738913" cy="1149440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b="1" dirty="0" smtClean="0">
                <a:latin typeface="Calibri"/>
                <a:ea typeface="Calibri"/>
                <a:cs typeface="Calibri"/>
              </a:rPr>
              <a:t>Layout and design of the OT Barrel – Half barrel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863" y="988871"/>
            <a:ext cx="9266897" cy="5367479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3005480" y="4963748"/>
            <a:ext cx="1164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End wheel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8997705" y="5802352"/>
            <a:ext cx="14702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Middle wheel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7718768" y="5987018"/>
            <a:ext cx="778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Staves</a:t>
            </a:r>
            <a:endParaRPr lang="en-GB" dirty="0"/>
          </a:p>
        </p:txBody>
      </p:sp>
      <p:cxnSp>
        <p:nvCxnSpPr>
          <p:cNvPr id="12" name="Gerade Verbindung mit Pfeil 11"/>
          <p:cNvCxnSpPr>
            <a:stCxn id="9" idx="0"/>
          </p:cNvCxnSpPr>
          <p:nvPr/>
        </p:nvCxnSpPr>
        <p:spPr>
          <a:xfrm flipH="1" flipV="1">
            <a:off x="7432321" y="4863808"/>
            <a:ext cx="675689" cy="112321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>
            <a:stCxn id="8" idx="0"/>
          </p:cNvCxnSpPr>
          <p:nvPr/>
        </p:nvCxnSpPr>
        <p:spPr>
          <a:xfrm flipH="1" flipV="1">
            <a:off x="9515702" y="4863808"/>
            <a:ext cx="217140" cy="93854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 flipV="1">
            <a:off x="4169581" y="4207304"/>
            <a:ext cx="309617" cy="94111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liennummernplatzhalter 2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08587DC-2B90-41CB-AB42-74F53F726059}" type="slidenum">
              <a:rPr lang="de-DE" smtClean="0"/>
              <a:t>6</a:t>
            </a:fld>
            <a:endParaRPr lang="de-DE" dirty="0"/>
          </a:p>
        </p:txBody>
      </p:sp>
      <p:cxnSp>
        <p:nvCxnSpPr>
          <p:cNvPr id="18" name="Gerade Verbindung mit Pfeil 17"/>
          <p:cNvCxnSpPr>
            <a:stCxn id="8" idx="0"/>
          </p:cNvCxnSpPr>
          <p:nvPr/>
        </p:nvCxnSpPr>
        <p:spPr>
          <a:xfrm flipH="1" flipV="1">
            <a:off x="8891442" y="5115208"/>
            <a:ext cx="841400" cy="68714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 flipH="1" flipV="1">
            <a:off x="8779486" y="4633607"/>
            <a:ext cx="953356" cy="116113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>
            <a:stCxn id="7" idx="3"/>
          </p:cNvCxnSpPr>
          <p:nvPr/>
        </p:nvCxnSpPr>
        <p:spPr>
          <a:xfrm flipV="1">
            <a:off x="4169581" y="4633607"/>
            <a:ext cx="624260" cy="51480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/>
          <p:cNvCxnSpPr>
            <a:stCxn id="7" idx="3"/>
          </p:cNvCxnSpPr>
          <p:nvPr/>
        </p:nvCxnSpPr>
        <p:spPr>
          <a:xfrm flipV="1">
            <a:off x="4169581" y="4984892"/>
            <a:ext cx="1248520" cy="16352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/>
          <p:cNvSpPr txBox="1"/>
          <p:nvPr/>
        </p:nvSpPr>
        <p:spPr>
          <a:xfrm>
            <a:off x="3196651" y="5976941"/>
            <a:ext cx="1739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Connecting rods</a:t>
            </a:r>
            <a:endParaRPr lang="en-GB" dirty="0"/>
          </a:p>
        </p:txBody>
      </p:sp>
      <p:cxnSp>
        <p:nvCxnSpPr>
          <p:cNvPr id="32" name="Gerade Verbindung mit Pfeil 31"/>
          <p:cNvCxnSpPr>
            <a:stCxn id="31" idx="3"/>
          </p:cNvCxnSpPr>
          <p:nvPr/>
        </p:nvCxnSpPr>
        <p:spPr>
          <a:xfrm flipV="1">
            <a:off x="4936472" y="5333080"/>
            <a:ext cx="546672" cy="82852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275463" y="992245"/>
            <a:ext cx="451837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First rough 3D model to</a:t>
            </a:r>
            <a:br>
              <a:rPr lang="en-GB" dirty="0" smtClean="0"/>
            </a:br>
            <a:r>
              <a:rPr lang="en-GB" dirty="0" smtClean="0"/>
              <a:t>show the modularity</a:t>
            </a:r>
          </a:p>
          <a:p>
            <a:endParaRPr lang="en-GB" dirty="0" smtClean="0"/>
          </a:p>
          <a:p>
            <a:endParaRPr lang="en-GB" b="1" dirty="0">
              <a:solidFill>
                <a:srgbClr val="FF0000"/>
              </a:solidFill>
            </a:endParaRPr>
          </a:p>
          <a:p>
            <a:r>
              <a:rPr lang="en-GB" b="1" dirty="0" smtClean="0"/>
              <a:t>Idea:</a:t>
            </a:r>
          </a:p>
          <a:p>
            <a:endParaRPr lang="en-GB" dirty="0" smtClean="0"/>
          </a:p>
          <a:p>
            <a:r>
              <a:rPr lang="en-GB" dirty="0" smtClean="0"/>
              <a:t>Each half layer can be assembled independently.</a:t>
            </a:r>
          </a:p>
          <a:p>
            <a:endParaRPr lang="en-GB" dirty="0" smtClean="0"/>
          </a:p>
          <a:p>
            <a:r>
              <a:rPr lang="en-GB" dirty="0" smtClean="0"/>
              <a:t>1 half barrel consists of 3 half layers</a:t>
            </a:r>
          </a:p>
          <a:p>
            <a:r>
              <a:rPr lang="en-GB" dirty="0"/>
              <a:t>c</a:t>
            </a:r>
            <a:r>
              <a:rPr lang="en-GB" dirty="0" smtClean="0"/>
              <a:t>onnected by rods.</a:t>
            </a:r>
          </a:p>
          <a:p>
            <a:endParaRPr lang="en-GB" dirty="0"/>
          </a:p>
          <a:p>
            <a:r>
              <a:rPr lang="en-GB" dirty="0" smtClean="0"/>
              <a:t>Cylindrical shell connects </a:t>
            </a:r>
            <a:br>
              <a:rPr lang="en-GB" dirty="0" smtClean="0"/>
            </a:br>
            <a:r>
              <a:rPr lang="en-GB" dirty="0" smtClean="0"/>
              <a:t>end and middle wheel.</a:t>
            </a:r>
            <a:br>
              <a:rPr lang="en-GB" dirty="0" smtClean="0"/>
            </a:br>
            <a:endParaRPr lang="en-GB" dirty="0" smtClean="0"/>
          </a:p>
          <a:p>
            <a:endParaRPr lang="en-GB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3784349" y="1166931"/>
            <a:ext cx="1633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Cylindrical shell</a:t>
            </a:r>
            <a:endParaRPr lang="en-GB" dirty="0"/>
          </a:p>
        </p:txBody>
      </p:sp>
      <p:cxnSp>
        <p:nvCxnSpPr>
          <p:cNvPr id="37" name="Gerade Verbindung mit Pfeil 36"/>
          <p:cNvCxnSpPr>
            <a:stCxn id="36" idx="3"/>
          </p:cNvCxnSpPr>
          <p:nvPr/>
        </p:nvCxnSpPr>
        <p:spPr>
          <a:xfrm>
            <a:off x="5418101" y="1351597"/>
            <a:ext cx="955539" cy="3844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661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681072" y="435191"/>
            <a:ext cx="11129732" cy="1149440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b="1" dirty="0" err="1" smtClean="0">
                <a:latin typeface="Calibri"/>
                <a:ea typeface="Calibri"/>
                <a:cs typeface="Calibri"/>
              </a:rPr>
              <a:t>Outer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</a:t>
            </a:r>
            <a:r>
              <a:rPr lang="de-DE" sz="3200" b="1" dirty="0" err="1" smtClean="0">
                <a:latin typeface="Calibri"/>
                <a:ea typeface="Calibri"/>
                <a:cs typeface="Calibri"/>
              </a:rPr>
              <a:t>Tracker</a:t>
            </a:r>
            <a:r>
              <a:rPr lang="de-DE" sz="3200" b="1" dirty="0" smtClean="0">
                <a:latin typeface="Calibri"/>
                <a:ea typeface="Calibri"/>
                <a:cs typeface="Calibri"/>
              </a:rPr>
              <a:t> CAD Model</a:t>
            </a:r>
            <a:endParaRPr lang="de-DE" sz="3200" b="1" dirty="0">
              <a:latin typeface="Calibri"/>
              <a:ea typeface="Calibri"/>
              <a:cs typeface="Calibri"/>
            </a:endParaRPr>
          </a:p>
        </p:txBody>
      </p:sp>
      <p:sp>
        <p:nvSpPr>
          <p:cNvPr id="13" name="Foliennummernplatzhalter 2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08587DC-2B90-41CB-AB42-74F53F726059}" type="slidenum">
              <a:rPr lang="de-DE" smtClean="0"/>
              <a:t>7</a:t>
            </a:fld>
            <a:endParaRPr lang="de-DE" dirty="0"/>
          </a:p>
        </p:txBody>
      </p:sp>
      <p:pic>
        <p:nvPicPr>
          <p:cNvPr id="8" name="Picture 1" descr="A diagram of a circular object&#10;&#10;Description automatically generated with medium confidence">
            <a:extLst>
              <a:ext uri="{FF2B5EF4-FFF2-40B4-BE49-F238E27FC236}">
                <a16:creationId xmlns:a16="http://schemas.microsoft.com/office/drawing/2014/main" id="{5F5E6E52-68FF-4E2C-AF6F-2AA96204CF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09" t="635" r="8727" b="19616"/>
          <a:stretch/>
        </p:blipFill>
        <p:spPr>
          <a:xfrm>
            <a:off x="103957" y="1395673"/>
            <a:ext cx="4757011" cy="4412899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430809" y="6356350"/>
            <a:ext cx="5464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ALICE3 Interface Control Drawing and Detector Volumes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6779873" y="6356350"/>
            <a:ext cx="4408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Current 3D model (Heidelberg and Frankfurt)</a:t>
            </a:r>
            <a:endParaRPr lang="en-GB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512561" y="156137"/>
            <a:ext cx="9815804" cy="1149440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b="1" dirty="0" smtClean="0">
                <a:latin typeface="Calibri"/>
                <a:ea typeface="Calibri"/>
                <a:cs typeface="Calibri"/>
              </a:rPr>
              <a:t>Layout and design of the OT Barrel – 3D Model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9" t="3697" r="7894" b="2839"/>
          <a:stretch/>
        </p:blipFill>
        <p:spPr>
          <a:xfrm>
            <a:off x="6779873" y="2181601"/>
            <a:ext cx="5160167" cy="3546988"/>
          </a:xfrm>
          <a:prstGeom prst="rect">
            <a:avLst/>
          </a:prstGeom>
        </p:spPr>
      </p:pic>
      <p:cxnSp>
        <p:nvCxnSpPr>
          <p:cNvPr id="7" name="Gerade Verbindung mit Pfeil 6"/>
          <p:cNvCxnSpPr/>
          <p:nvPr/>
        </p:nvCxnSpPr>
        <p:spPr>
          <a:xfrm>
            <a:off x="8746723" y="2028367"/>
            <a:ext cx="1653264" cy="77579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4414000" y="795044"/>
            <a:ext cx="59143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Design Requirement: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Beam pipe supports require a separation of the OT barrel along the vertical axis</a:t>
            </a:r>
            <a:r>
              <a:rPr lang="en-GB" dirty="0"/>
              <a:t> </a:t>
            </a:r>
            <a:r>
              <a:rPr lang="en-GB" dirty="0" smtClean="0"/>
              <a:t>for insertion/extraction the detector</a:t>
            </a:r>
          </a:p>
          <a:p>
            <a:r>
              <a:rPr lang="en-GB" dirty="0" smtClean="0"/>
              <a:t>	-&gt; OT is subdivided in 4 half barrels</a:t>
            </a:r>
            <a:endParaRPr lang="en-GB" dirty="0"/>
          </a:p>
        </p:txBody>
      </p:sp>
      <p:sp>
        <p:nvSpPr>
          <p:cNvPr id="17" name="Rechteck 16"/>
          <p:cNvSpPr/>
          <p:nvPr/>
        </p:nvSpPr>
        <p:spPr>
          <a:xfrm>
            <a:off x="4676503" y="2444731"/>
            <a:ext cx="22555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More detailed designs of the </a:t>
            </a:r>
            <a:br>
              <a:rPr lang="en-GB" dirty="0"/>
            </a:br>
            <a:r>
              <a:rPr lang="en-GB" dirty="0"/>
              <a:t>end and middle wheels </a:t>
            </a:r>
            <a:endParaRPr lang="en-GB" dirty="0" smtClean="0"/>
          </a:p>
          <a:p>
            <a:r>
              <a:rPr lang="en-GB" dirty="0" smtClean="0"/>
              <a:t>-&gt; learn from existing </a:t>
            </a:r>
            <a:r>
              <a:rPr lang="en-GB" dirty="0"/>
              <a:t>designs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effort </a:t>
            </a:r>
            <a:r>
              <a:rPr lang="en-GB" dirty="0"/>
              <a:t>to minimize gap between the barrels</a:t>
            </a:r>
          </a:p>
        </p:txBody>
      </p:sp>
    </p:spTree>
    <p:extLst>
      <p:ext uri="{BB962C8B-B14F-4D97-AF65-F5344CB8AC3E}">
        <p14:creationId xmlns:p14="http://schemas.microsoft.com/office/powerpoint/2010/main" val="318629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liennummernplatzhalter 2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08587DC-2B90-41CB-AB42-74F53F726059}" type="slidenum">
              <a:rPr lang="de-DE" smtClean="0"/>
              <a:t>8</a:t>
            </a:fld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55807" y="160344"/>
            <a:ext cx="9815804" cy="1149440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b="1" dirty="0" smtClean="0">
                <a:latin typeface="Calibri"/>
                <a:ea typeface="Calibri"/>
                <a:cs typeface="Calibri"/>
              </a:rPr>
              <a:t>Layout and design of the OT Barrel – 3D Model</a:t>
            </a:r>
            <a:br>
              <a:rPr lang="en-GB" sz="3000" b="1" dirty="0" smtClean="0">
                <a:latin typeface="Calibri"/>
                <a:ea typeface="Calibri"/>
                <a:cs typeface="Calibri"/>
              </a:rPr>
            </a:br>
            <a:r>
              <a:rPr lang="en-GB" sz="2000" b="1" dirty="0" smtClean="0">
                <a:latin typeface="Calibri"/>
                <a:ea typeface="Calibri"/>
                <a:cs typeface="Calibri"/>
              </a:rPr>
              <a:t>Gap between the Barrels</a:t>
            </a:r>
            <a:endParaRPr lang="en-GB" sz="3000" b="1" dirty="0" smtClean="0">
              <a:latin typeface="Calibri"/>
              <a:ea typeface="Calibri"/>
              <a:cs typeface="Calibri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79" r="29464" b="11620"/>
          <a:stretch/>
        </p:blipFill>
        <p:spPr>
          <a:xfrm>
            <a:off x="488059" y="1014669"/>
            <a:ext cx="3948387" cy="5636796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46" r="23187" b="5082"/>
          <a:stretch/>
        </p:blipFill>
        <p:spPr>
          <a:xfrm>
            <a:off x="7670057" y="784203"/>
            <a:ext cx="4085461" cy="5605814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4680641" y="1087674"/>
            <a:ext cx="26798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First Design:</a:t>
            </a:r>
            <a:br>
              <a:rPr lang="de-DE" b="1" dirty="0" smtClean="0"/>
            </a:br>
            <a:r>
              <a:rPr lang="de-DE" dirty="0" err="1" smtClean="0"/>
              <a:t>Connecting</a:t>
            </a:r>
            <a:r>
              <a:rPr lang="de-DE" dirty="0" smtClean="0"/>
              <a:t> </a:t>
            </a:r>
            <a:r>
              <a:rPr lang="de-DE" dirty="0" err="1" smtClean="0"/>
              <a:t>rods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middle</a:t>
            </a:r>
            <a:r>
              <a:rPr lang="de-DE" dirty="0" smtClean="0"/>
              <a:t> </a:t>
            </a:r>
            <a:r>
              <a:rPr lang="de-DE" dirty="0" err="1" smtClean="0"/>
              <a:t>weels</a:t>
            </a:r>
            <a:r>
              <a:rPr lang="de-DE" dirty="0" smtClean="0"/>
              <a:t> at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smtClean="0"/>
              <a:t>(</a:t>
            </a:r>
            <a:r>
              <a:rPr lang="de-DE" dirty="0" err="1" smtClean="0"/>
              <a:t>azimuthal</a:t>
            </a:r>
            <a:r>
              <a:rPr lang="de-DE" dirty="0" smtClean="0"/>
              <a:t>) </a:t>
            </a:r>
            <a:r>
              <a:rPr lang="de-DE" dirty="0" err="1" smtClean="0"/>
              <a:t>position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-&gt; Gap =	2 x </a:t>
            </a:r>
            <a:r>
              <a:rPr lang="de-DE" dirty="0" err="1" smtClean="0"/>
              <a:t>Thickness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	</a:t>
            </a:r>
            <a:r>
              <a:rPr lang="de-DE" dirty="0" err="1" smtClean="0"/>
              <a:t>connecting</a:t>
            </a:r>
            <a:r>
              <a:rPr lang="de-DE" dirty="0" smtClean="0"/>
              <a:t> </a:t>
            </a:r>
            <a:r>
              <a:rPr lang="de-DE" dirty="0" err="1" smtClean="0"/>
              <a:t>rod</a:t>
            </a:r>
            <a:endParaRPr lang="de-DE" dirty="0"/>
          </a:p>
        </p:txBody>
      </p:sp>
      <p:cxnSp>
        <p:nvCxnSpPr>
          <p:cNvPr id="10" name="Gerade Verbindung mit Pfeil 9"/>
          <p:cNvCxnSpPr/>
          <p:nvPr/>
        </p:nvCxnSpPr>
        <p:spPr>
          <a:xfrm flipH="1">
            <a:off x="1403288" y="2417275"/>
            <a:ext cx="3286782" cy="89629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4713338" y="2955904"/>
            <a:ext cx="26798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New design </a:t>
            </a:r>
            <a:r>
              <a:rPr lang="de-DE" b="1" dirty="0" err="1" smtClean="0"/>
              <a:t>approach</a:t>
            </a:r>
            <a:r>
              <a:rPr lang="de-DE" b="1" dirty="0" smtClean="0"/>
              <a:t>:</a:t>
            </a:r>
            <a:br>
              <a:rPr lang="de-DE" b="1" dirty="0" smtClean="0"/>
            </a:br>
            <a:r>
              <a:rPr lang="de-DE" dirty="0" err="1"/>
              <a:t>D</a:t>
            </a:r>
            <a:r>
              <a:rPr lang="de-DE" dirty="0" err="1" smtClean="0"/>
              <a:t>isplacement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face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face</a:t>
            </a:r>
            <a:r>
              <a:rPr lang="de-DE" dirty="0" smtClean="0"/>
              <a:t> </a:t>
            </a:r>
            <a:r>
              <a:rPr lang="de-DE" dirty="0" err="1" smtClean="0"/>
              <a:t>wheels</a:t>
            </a:r>
            <a:r>
              <a:rPr lang="de-DE" dirty="0" smtClean="0"/>
              <a:t> in </a:t>
            </a:r>
            <a:r>
              <a:rPr lang="de-DE" dirty="0" err="1" smtClean="0"/>
              <a:t>azimuthal</a:t>
            </a:r>
            <a:r>
              <a:rPr lang="de-DE" dirty="0" smtClean="0"/>
              <a:t> </a:t>
            </a:r>
            <a:r>
              <a:rPr lang="de-DE" dirty="0" err="1" smtClean="0"/>
              <a:t>direction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-&gt; Gap =	</a:t>
            </a:r>
            <a:r>
              <a:rPr lang="de-DE" dirty="0" err="1" smtClean="0"/>
              <a:t>Thickness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	</a:t>
            </a:r>
            <a:r>
              <a:rPr lang="de-DE" dirty="0" err="1" smtClean="0"/>
              <a:t>connecting</a:t>
            </a:r>
            <a:r>
              <a:rPr lang="de-DE" dirty="0" smtClean="0"/>
              <a:t> </a:t>
            </a:r>
            <a:r>
              <a:rPr lang="de-DE" dirty="0" err="1" smtClean="0"/>
              <a:t>rod</a:t>
            </a:r>
            <a:endParaRPr lang="de-DE" dirty="0"/>
          </a:p>
        </p:txBody>
      </p:sp>
      <p:cxnSp>
        <p:nvCxnSpPr>
          <p:cNvPr id="15" name="Gerade Verbindung mit Pfeil 14"/>
          <p:cNvCxnSpPr/>
          <p:nvPr/>
        </p:nvCxnSpPr>
        <p:spPr>
          <a:xfrm flipV="1">
            <a:off x="7206558" y="2933323"/>
            <a:ext cx="1602464" cy="130757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4494887" y="4810059"/>
            <a:ext cx="31167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/>
              <a:t>Thickness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</a:t>
            </a:r>
            <a:r>
              <a:rPr lang="de-DE" b="1" dirty="0" err="1" smtClean="0"/>
              <a:t>connecting</a:t>
            </a:r>
            <a:r>
              <a:rPr lang="de-DE" b="1" dirty="0" smtClean="0"/>
              <a:t> </a:t>
            </a:r>
            <a:r>
              <a:rPr lang="de-DE" b="1" dirty="0" err="1" smtClean="0"/>
              <a:t>rods</a:t>
            </a:r>
            <a:r>
              <a:rPr lang="de-DE" b="1" dirty="0" smtClean="0"/>
              <a:t>?</a:t>
            </a:r>
          </a:p>
          <a:p>
            <a:r>
              <a:rPr lang="de-DE" dirty="0" smtClean="0"/>
              <a:t>-&gt; </a:t>
            </a:r>
            <a:r>
              <a:rPr lang="de-DE" dirty="0" err="1" smtClean="0"/>
              <a:t>Depends</a:t>
            </a:r>
            <a:r>
              <a:rPr lang="de-DE" dirty="0" smtClean="0"/>
              <a:t> on Material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requirements</a:t>
            </a:r>
            <a:r>
              <a:rPr lang="de-DE" dirty="0" smtClean="0"/>
              <a:t> (e.g. </a:t>
            </a:r>
            <a:r>
              <a:rPr lang="de-DE" dirty="0" err="1" smtClean="0"/>
              <a:t>stability</a:t>
            </a:r>
            <a:r>
              <a:rPr lang="de-DE" dirty="0" smtClean="0"/>
              <a:t>, material </a:t>
            </a:r>
            <a:r>
              <a:rPr lang="de-DE" dirty="0" err="1" smtClean="0"/>
              <a:t>budget</a:t>
            </a:r>
            <a:r>
              <a:rPr lang="de-DE" dirty="0" smtClean="0"/>
              <a:t>)</a:t>
            </a:r>
            <a:endParaRPr lang="de-DE" dirty="0" smtClean="0"/>
          </a:p>
          <a:p>
            <a:r>
              <a:rPr lang="de-DE" dirty="0" smtClean="0"/>
              <a:t>-&gt; </a:t>
            </a:r>
            <a:r>
              <a:rPr lang="de-DE" dirty="0" err="1" smtClean="0"/>
              <a:t>currently</a:t>
            </a:r>
            <a:r>
              <a:rPr lang="de-DE" dirty="0" smtClean="0"/>
              <a:t> 4mm + </a:t>
            </a:r>
            <a:r>
              <a:rPr lang="de-DE" dirty="0" err="1" smtClean="0"/>
              <a:t>Clearance</a:t>
            </a:r>
            <a:endParaRPr lang="de-DE" dirty="0" smtClean="0"/>
          </a:p>
          <a:p>
            <a:r>
              <a:rPr lang="de-DE" dirty="0" smtClean="0"/>
              <a:t>-&gt; </a:t>
            </a:r>
            <a:r>
              <a:rPr lang="de-DE" dirty="0" err="1" smtClean="0"/>
              <a:t>can</a:t>
            </a:r>
            <a:r>
              <a:rPr lang="de-DE" dirty="0" smtClean="0"/>
              <a:t> still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optimized</a:t>
            </a:r>
            <a:r>
              <a:rPr lang="de-DE" dirty="0" smtClean="0"/>
              <a:t> 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75486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desmocoupe.de/A112/assets/images/baustellenschild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38" y="4805295"/>
            <a:ext cx="2775064" cy="20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881" y="1309784"/>
            <a:ext cx="6451342" cy="3736681"/>
          </a:xfrm>
          <a:prstGeom prst="rect">
            <a:avLst/>
          </a:prstGeom>
        </p:spPr>
      </p:pic>
      <p:sp>
        <p:nvSpPr>
          <p:cNvPr id="17" name="Titel 1"/>
          <p:cNvSpPr txBox="1">
            <a:spLocks/>
          </p:cNvSpPr>
          <p:nvPr/>
        </p:nvSpPr>
        <p:spPr>
          <a:xfrm>
            <a:off x="355807" y="160344"/>
            <a:ext cx="10738913" cy="1149440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b="1" dirty="0" smtClean="0">
                <a:latin typeface="Calibri"/>
                <a:ea typeface="Calibri"/>
                <a:cs typeface="Calibri"/>
              </a:rPr>
              <a:t>Layout and design of the OT Barrel</a:t>
            </a:r>
          </a:p>
        </p:txBody>
      </p:sp>
      <p:sp>
        <p:nvSpPr>
          <p:cNvPr id="6" name="Foliennummernplatzhalter 2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08587DC-2B90-41CB-AB42-74F53F726059}" type="slidenum">
              <a:rPr lang="de-DE" smtClean="0"/>
              <a:t>9</a:t>
            </a:fld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355806" y="1309784"/>
            <a:ext cx="10997993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Further work packages and open questions</a:t>
            </a:r>
          </a:p>
          <a:p>
            <a:endParaRPr lang="en-GB" sz="2000" dirty="0"/>
          </a:p>
          <a:p>
            <a:r>
              <a:rPr lang="en-GB" sz="2000" dirty="0" smtClean="0"/>
              <a:t>Interface to cage?</a:t>
            </a:r>
          </a:p>
          <a:p>
            <a:endParaRPr lang="en-GB" sz="2000" dirty="0" smtClean="0"/>
          </a:p>
          <a:p>
            <a:r>
              <a:rPr lang="en-GB" sz="2000" dirty="0" smtClean="0"/>
              <a:t>Mechanical </a:t>
            </a:r>
            <a:r>
              <a:rPr lang="en-GB" sz="2000" dirty="0" smtClean="0"/>
              <a:t>interface </a:t>
            </a:r>
            <a:r>
              <a:rPr lang="en-GB" sz="2000" dirty="0" smtClean="0"/>
              <a:t>for the </a:t>
            </a:r>
            <a:br>
              <a:rPr lang="en-GB" sz="2000" dirty="0" smtClean="0"/>
            </a:br>
            <a:r>
              <a:rPr lang="en-GB" sz="2000" dirty="0" smtClean="0"/>
              <a:t>middle wheels in the cage?</a:t>
            </a:r>
          </a:p>
          <a:p>
            <a:endParaRPr lang="en-GB" sz="2000" dirty="0"/>
          </a:p>
          <a:p>
            <a:r>
              <a:rPr lang="en-GB" sz="2000" dirty="0" smtClean="0"/>
              <a:t>Interface to other detectors</a:t>
            </a:r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Integration </a:t>
            </a:r>
            <a:r>
              <a:rPr lang="en-GB" sz="2000" dirty="0" smtClean="0"/>
              <a:t>of cooling system? </a:t>
            </a:r>
            <a:br>
              <a:rPr lang="en-GB" sz="2000" dirty="0" smtClean="0"/>
            </a:br>
            <a:r>
              <a:rPr lang="en-GB" sz="2000" dirty="0" smtClean="0"/>
              <a:t>-&gt; Details and progress on the cooling system will be presented in </a:t>
            </a:r>
            <a:r>
              <a:rPr lang="en-GB" sz="2000" dirty="0" smtClean="0"/>
              <a:t>Laszlo’s talk</a:t>
            </a:r>
            <a:endParaRPr lang="en-GB" sz="2000" dirty="0" smtClean="0"/>
          </a:p>
          <a:p>
            <a:endParaRPr lang="en-GB" sz="2000" dirty="0"/>
          </a:p>
          <a:p>
            <a:r>
              <a:rPr lang="en-GB" sz="2000" b="1" dirty="0" smtClean="0">
                <a:solidFill>
                  <a:srgbClr val="FF0000"/>
                </a:solidFill>
              </a:rPr>
              <a:t>Still many “construction sites”</a:t>
            </a:r>
            <a:endParaRPr lang="en-GB" sz="2000" b="1" dirty="0">
              <a:solidFill>
                <a:srgbClr val="FF0000"/>
              </a:solidFill>
            </a:endParaRPr>
          </a:p>
          <a:p>
            <a:endParaRPr lang="en-GB" sz="1600" dirty="0" smtClean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70284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751</Words>
  <Application>Microsoft Office PowerPoint</Application>
  <PresentationFormat>Breitbild</PresentationFormat>
  <Paragraphs>264</Paragraphs>
  <Slides>22</Slides>
  <Notes>22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Calibri-Bold</vt:lpstr>
      <vt:lpstr>Wingdings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Bernd Windelband</dc:creator>
  <cp:lastModifiedBy>Bernd Windelband</cp:lastModifiedBy>
  <cp:revision>129</cp:revision>
  <dcterms:created xsi:type="dcterms:W3CDTF">2023-11-15T13:38:38Z</dcterms:created>
  <dcterms:modified xsi:type="dcterms:W3CDTF">2024-10-10T08:32:28Z</dcterms:modified>
</cp:coreProperties>
</file>