
<file path=[Content_Types].xml><?xml version="1.0" encoding="utf-8"?>
<Types xmlns="http://schemas.openxmlformats.org/package/2006/content-types">
  <Default Extension="emf" ContentType="image/x-emf"/>
  <Default Extension="glb" ContentType="model/gltf.binary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24"/>
  </p:notesMasterIdLst>
  <p:handoutMasterIdLst>
    <p:handoutMasterId r:id="rId25"/>
  </p:handoutMasterIdLst>
  <p:sldIdLst>
    <p:sldId id="330" r:id="rId2"/>
    <p:sldId id="331" r:id="rId3"/>
    <p:sldId id="455" r:id="rId4"/>
    <p:sldId id="1582" r:id="rId5"/>
    <p:sldId id="454" r:id="rId6"/>
    <p:sldId id="1588" r:id="rId7"/>
    <p:sldId id="1580" r:id="rId8"/>
    <p:sldId id="343" r:id="rId9"/>
    <p:sldId id="1594" r:id="rId10"/>
    <p:sldId id="1595" r:id="rId11"/>
    <p:sldId id="1586" r:id="rId12"/>
    <p:sldId id="337" r:id="rId13"/>
    <p:sldId id="1584" r:id="rId14"/>
    <p:sldId id="1585" r:id="rId15"/>
    <p:sldId id="1583" r:id="rId16"/>
    <p:sldId id="348" r:id="rId17"/>
    <p:sldId id="341" r:id="rId18"/>
    <p:sldId id="1579" r:id="rId19"/>
    <p:sldId id="1593" r:id="rId20"/>
    <p:sldId id="357" r:id="rId21"/>
    <p:sldId id="1589" r:id="rId22"/>
    <p:sldId id="347" r:id="rId23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49AC"/>
    <a:srgbClr val="010000"/>
    <a:srgbClr val="FFFFFF"/>
    <a:srgbClr val="808080"/>
    <a:srgbClr val="000000"/>
    <a:srgbClr val="FDCA00"/>
    <a:srgbClr val="EF5B00"/>
    <a:srgbClr val="C50006"/>
    <a:srgbClr val="7C204E"/>
    <a:srgbClr val="003B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7274" autoAdjust="0"/>
  </p:normalViewPr>
  <p:slideViewPr>
    <p:cSldViewPr snapToObjects="1">
      <p:cViewPr varScale="1">
        <p:scale>
          <a:sx n="142" d="100"/>
          <a:sy n="142" d="100"/>
        </p:scale>
        <p:origin x="138" y="618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Insert the title of your </a:t>
            </a:r>
            <a:br>
              <a:rPr lang="en-GB" noProof="0" dirty="0"/>
            </a:br>
            <a:r>
              <a:rPr lang="en-GB" noProof="0" dirty="0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  <a:endParaRPr lang="de-DE" dirty="0"/>
          </a:p>
          <a:p>
            <a:pPr lvl="2"/>
            <a:r>
              <a:rPr lang="en-GB" noProof="0" dirty="0"/>
              <a:t>Third level</a:t>
            </a:r>
            <a:endParaRPr lang="de-DE" dirty="0"/>
          </a:p>
          <a:p>
            <a:pPr lvl="3"/>
            <a:r>
              <a:rPr lang="en-GB" noProof="0" dirty="0"/>
              <a:t>Fourth level</a:t>
            </a:r>
            <a:endParaRPr lang="de-DE" dirty="0"/>
          </a:p>
          <a:p>
            <a:pPr lvl="4"/>
            <a:r>
              <a:rPr lang="en-GB" noProof="0" dirty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A726F-A3A6-7EB0-83DC-92615919E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D338CB-839C-8D9C-93EA-3571E4CF70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60881C-9AE1-66DA-F162-0CF4347B4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4FF48-1F36-4E11-B072-2F3C6149DB23}" type="datetimeFigureOut">
              <a:rPr lang="en-US" smtClean="0"/>
              <a:t>5/10/2024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FEA75E-7630-C6E0-6528-C5B142B5D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E88CDE-F6A9-446B-781E-B753109E4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72240-294C-4CD2-AD16-56EF8C58D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827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effectLst/>
              </a:rPr>
              <a:t>Enter </a:t>
            </a:r>
            <a:r>
              <a:rPr lang="de-CH" dirty="0" err="1">
                <a:effectLst/>
              </a:rPr>
              <a:t>slide</a:t>
            </a:r>
            <a:r>
              <a:rPr lang="de-CH" dirty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90" r:id="rId9"/>
  </p:sldLayoutIdLst>
  <p:transition spd="med"/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17/06/relationships/model3d" Target="../media/model3d1.glb"/><Relationship Id="rId7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17/06/relationships/model3d" Target="../media/model3d2.glb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3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6.jp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3.jp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GB" dirty="0"/>
              <a:t>Stress-Managed Asymmetric Common-Coils (SMACC)</a:t>
            </a:r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b="0" noProof="0" dirty="0"/>
              <a:t>D. Araujo, B. Auchmann, A. Brem, T. Michlmayr, C. Müller, A. </a:t>
            </a:r>
            <a:r>
              <a:rPr lang="en-GB" b="0" noProof="0" dirty="0" err="1"/>
              <a:t>Stampfli</a:t>
            </a:r>
            <a:r>
              <a:rPr lang="en-GB" b="0" noProof="0" dirty="0"/>
              <a:t>, J. Van den </a:t>
            </a:r>
            <a:r>
              <a:rPr lang="en-GB" b="0" noProof="0" dirty="0" err="1"/>
              <a:t>Eijnden</a:t>
            </a:r>
            <a:endParaRPr lang="en-GB" b="0" noProof="0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6</a:t>
            </a:r>
            <a:r>
              <a:rPr lang="en-GB" baseline="30000" dirty="0"/>
              <a:t>th</a:t>
            </a:r>
            <a:r>
              <a:rPr lang="en-GB" dirty="0"/>
              <a:t> Common-Coils Joint Meeting – May 2024</a:t>
            </a:r>
          </a:p>
        </p:txBody>
      </p:sp>
      <p:sp>
        <p:nvSpPr>
          <p:cNvPr id="2" name="Textfeld 6">
            <a:extLst>
              <a:ext uri="{FF2B5EF4-FFF2-40B4-BE49-F238E27FC236}">
                <a16:creationId xmlns:a16="http://schemas.microsoft.com/office/drawing/2014/main" id="{F22935ED-ED05-C95C-FAF2-40F9656B88F4}"/>
              </a:ext>
            </a:extLst>
          </p:cNvPr>
          <p:cNvSpPr txBox="1"/>
          <p:nvPr/>
        </p:nvSpPr>
        <p:spPr>
          <a:xfrm>
            <a:off x="1600200" y="4629150"/>
            <a:ext cx="6985546" cy="37804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de-CH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189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377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566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754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5943" algn="l" defTabSz="457189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131" algn="l" defTabSz="457189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320" algn="l" defTabSz="457189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509" algn="l" defTabSz="457189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900" dirty="0">
                <a:solidFill>
                  <a:srgbClr val="969696"/>
                </a:solidFill>
              </a:rPr>
              <a:t>Work supported by the Swiss State Secretariat for Education, Research and Innovation SERI.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900" dirty="0">
                <a:solidFill>
                  <a:srgbClr val="969696"/>
                </a:solidFill>
              </a:rPr>
              <a:t>This work was performed under the auspices and with support from the Swiss Accelerator Research and Technology (CHART) program </a:t>
            </a:r>
            <a:endParaRPr lang="en-GB" sz="900" dirty="0">
              <a:solidFill>
                <a:srgbClr val="969696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900" kern="1000" spc="23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A5DFC1F-0B82-437F-7E23-349C091AB0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99" y="1108158"/>
            <a:ext cx="1219200" cy="1219200"/>
          </a:xfrm>
          <a:prstGeom prst="rect">
            <a:avLst/>
          </a:prstGeom>
        </p:spPr>
      </p:pic>
      <p:pic>
        <p:nvPicPr>
          <p:cNvPr id="5" name="Picture 4" descr="A blue logo with white text&#10;&#10;Description automatically generated">
            <a:extLst>
              <a:ext uri="{FF2B5EF4-FFF2-40B4-BE49-F238E27FC236}">
                <a16:creationId xmlns:a16="http://schemas.microsoft.com/office/drawing/2014/main" id="{912E1C77-DE53-A257-8CC9-73724BA257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729" t="16471" r="43558" b="4517"/>
          <a:stretch/>
        </p:blipFill>
        <p:spPr>
          <a:xfrm>
            <a:off x="1850097" y="1108158"/>
            <a:ext cx="91955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7B4461-0D66-B8A1-E6E6-E9726F09E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Magnetic Analysis – Multi-poles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A68552-774A-3D54-6E64-CCA45C84DED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E698F246-BA07-F2B7-BBF7-723424E47D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333647"/>
              </p:ext>
            </p:extLst>
          </p:nvPr>
        </p:nvGraphicFramePr>
        <p:xfrm>
          <a:off x="5410200" y="1035030"/>
          <a:ext cx="3505199" cy="351792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533400">
                  <a:extLst>
                    <a:ext uri="{9D8B030D-6E8A-4147-A177-3AD203B41FA5}">
                      <a16:colId xmlns:a16="http://schemas.microsoft.com/office/drawing/2014/main" val="343470678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3507318975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956789688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488962667"/>
                    </a:ext>
                  </a:extLst>
                </a:gridCol>
                <a:gridCol w="838199">
                  <a:extLst>
                    <a:ext uri="{9D8B030D-6E8A-4147-A177-3AD203B41FA5}">
                      <a16:colId xmlns:a16="http://schemas.microsoft.com/office/drawing/2014/main" val="331002402"/>
                    </a:ext>
                  </a:extLst>
                </a:gridCol>
              </a:tblGrid>
              <a:tr h="29797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Multi  poles</a:t>
                      </a:r>
                      <a:endParaRPr lang="en-US" sz="1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2D</a:t>
                      </a:r>
                      <a:endParaRPr lang="en-US" sz="1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L</a:t>
                      </a:r>
                      <a:r>
                        <a:rPr lang="en-US" sz="1200" baseline="-25000" dirty="0" err="1"/>
                        <a:t>ss</a:t>
                      </a:r>
                      <a:r>
                        <a:rPr lang="en-US" sz="1200" dirty="0"/>
                        <a:t> = 500 mm</a:t>
                      </a:r>
                      <a:endParaRPr lang="en-US" sz="1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/>
                        <a:t>L</a:t>
                      </a:r>
                      <a:r>
                        <a:rPr lang="en-US" sz="1200" baseline="-25000" dirty="0" err="1"/>
                        <a:t>ss</a:t>
                      </a:r>
                      <a:r>
                        <a:rPr lang="en-US" sz="1200" dirty="0"/>
                        <a:t> = 1000 mm</a:t>
                      </a:r>
                      <a:endParaRPr lang="en-US" sz="1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/>
                        <a:t>L</a:t>
                      </a:r>
                      <a:r>
                        <a:rPr lang="en-US" sz="1200" baseline="-25000" dirty="0" err="1"/>
                        <a:t>ss</a:t>
                      </a:r>
                      <a:r>
                        <a:rPr lang="en-US" sz="1200" dirty="0"/>
                        <a:t> = 1500 mm</a:t>
                      </a:r>
                      <a:endParaRPr lang="en-US" sz="1200" baseline="-25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5210411"/>
                  </a:ext>
                </a:extLst>
              </a:tr>
              <a:tr h="3825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70C0"/>
                          </a:solidFill>
                        </a:rPr>
                        <a:t>b3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+6.45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+5.84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+6.29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+6.36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1722384"/>
                  </a:ext>
                </a:extLst>
              </a:tr>
              <a:tr h="3825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70C0"/>
                          </a:solidFill>
                        </a:rPr>
                        <a:t>b5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-6.75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-7.10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-6.94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-7.00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3929556"/>
                  </a:ext>
                </a:extLst>
              </a:tr>
              <a:tr h="3825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70C0"/>
                          </a:solidFill>
                        </a:rPr>
                        <a:t>b7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-6.25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-6.45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-6.30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-6.38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9489943"/>
                  </a:ext>
                </a:extLst>
              </a:tr>
              <a:tr h="3825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70C0"/>
                          </a:solidFill>
                        </a:rPr>
                        <a:t>b9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-1.75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-1.82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-1.72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-1.74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7916904"/>
                  </a:ext>
                </a:extLst>
              </a:tr>
              <a:tr h="38259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a2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-2.87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-16.95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accent2"/>
                          </a:solidFill>
                        </a:rPr>
                        <a:t>-5.86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accent6"/>
                          </a:solidFill>
                        </a:rPr>
                        <a:t>-4.58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6044854"/>
                  </a:ext>
                </a:extLst>
              </a:tr>
              <a:tr h="3825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a4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-4.55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-4.50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-4.39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-4.40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2546714"/>
                  </a:ext>
                </a:extLst>
              </a:tr>
              <a:tr h="3825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a6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+6.85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+6.91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+6.82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+6.83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2576777"/>
                  </a:ext>
                </a:extLst>
              </a:tr>
              <a:tr h="3825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3"/>
                          </a:solidFill>
                        </a:rPr>
                        <a:t>a8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-0.71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-0.73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-0.76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-0.82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8150161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7E4A099A-A622-D05D-E613-4E367D9CB8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42950" cy="742950"/>
          </a:xfrm>
          <a:prstGeom prst="rect">
            <a:avLst/>
          </a:prstGeom>
        </p:spPr>
      </p:pic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0BBAEB0D-222C-99F5-367F-0F2272D548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7963438"/>
              </p:ext>
            </p:extLst>
          </p:nvPr>
        </p:nvGraphicFramePr>
        <p:xfrm>
          <a:off x="6553198" y="4573585"/>
          <a:ext cx="2362201" cy="29797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687489">
                  <a:extLst>
                    <a:ext uri="{9D8B030D-6E8A-4147-A177-3AD203B41FA5}">
                      <a16:colId xmlns:a16="http://schemas.microsoft.com/office/drawing/2014/main" val="3434706782"/>
                    </a:ext>
                  </a:extLst>
                </a:gridCol>
                <a:gridCol w="901768">
                  <a:extLst>
                    <a:ext uri="{9D8B030D-6E8A-4147-A177-3AD203B41FA5}">
                      <a16:colId xmlns:a16="http://schemas.microsoft.com/office/drawing/2014/main" val="3507318975"/>
                    </a:ext>
                  </a:extLst>
                </a:gridCol>
                <a:gridCol w="772944">
                  <a:extLst>
                    <a:ext uri="{9D8B030D-6E8A-4147-A177-3AD203B41FA5}">
                      <a16:colId xmlns:a16="http://schemas.microsoft.com/office/drawing/2014/main" val="3956789688"/>
                    </a:ext>
                  </a:extLst>
                </a:gridCol>
              </a:tblGrid>
              <a:tr h="297975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-14.08</a:t>
                      </a:r>
                      <a:endParaRPr lang="en-US" sz="1200" b="1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2"/>
                          </a:solidFill>
                        </a:rPr>
                        <a:t>-2.99</a:t>
                      </a:r>
                      <a:endParaRPr lang="en-US" sz="1200" baseline="-250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6"/>
                          </a:solidFill>
                        </a:rPr>
                        <a:t>-1.71</a:t>
                      </a:r>
                      <a:endParaRPr lang="en-US" sz="1200" baseline="-250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5210411"/>
                  </a:ext>
                </a:extLst>
              </a:tr>
            </a:tbl>
          </a:graphicData>
        </a:graphic>
      </p:graphicFrame>
      <p:pic>
        <p:nvPicPr>
          <p:cNvPr id="8" name="Picture 4" descr="A blue logo with white text&#10;&#10;Description automatically generated">
            <a:extLst>
              <a:ext uri="{FF2B5EF4-FFF2-40B4-BE49-F238E27FC236}">
                <a16:creationId xmlns:a16="http://schemas.microsoft.com/office/drawing/2014/main" id="{988DE4E8-B853-785D-B164-B4C1F969FE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729" t="16471" r="43558" b="4517"/>
          <a:stretch/>
        </p:blipFill>
        <p:spPr>
          <a:xfrm>
            <a:off x="8570512" y="27862"/>
            <a:ext cx="543822" cy="7210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ADE12DF-F8CE-5531-AC95-49D1E19AAE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1035030"/>
            <a:ext cx="5148747" cy="3785636"/>
          </a:xfrm>
          <a:prstGeom prst="rect">
            <a:avLst/>
          </a:prstGeom>
        </p:spPr>
      </p:pic>
      <p:graphicFrame>
        <p:nvGraphicFramePr>
          <p:cNvPr id="11" name="Table 5">
            <a:extLst>
              <a:ext uri="{FF2B5EF4-FFF2-40B4-BE49-F238E27FC236}">
                <a16:creationId xmlns:a16="http://schemas.microsoft.com/office/drawing/2014/main" id="{D9487659-DC7C-1A93-1EB8-2B63AD34DA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7961400"/>
              </p:ext>
            </p:extLst>
          </p:nvPr>
        </p:nvGraphicFramePr>
        <p:xfrm>
          <a:off x="2548458" y="4820666"/>
          <a:ext cx="575742" cy="29797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575742">
                  <a:extLst>
                    <a:ext uri="{9D8B030D-6E8A-4147-A177-3AD203B41FA5}">
                      <a16:colId xmlns:a16="http://schemas.microsoft.com/office/drawing/2014/main" val="3434706782"/>
                    </a:ext>
                  </a:extLst>
                </a:gridCol>
              </a:tblGrid>
              <a:tr h="297975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2D</a:t>
                      </a:r>
                      <a:endParaRPr lang="en-US" sz="1200" baseline="-250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52104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6182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D8A2508-FABD-3D63-3A22-B71DA62E0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SMAAC 14 T and 13 T @ 4.5 K 9.5 – 10% margin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A69DAE8-06B1-F9F2-5780-ED081B7B2C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42950" cy="742950"/>
          </a:xfrm>
          <a:prstGeom prst="rect">
            <a:avLst/>
          </a:prstGeom>
        </p:spPr>
      </p:pic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78D72464-CB82-5695-B416-400557A0031E}"/>
              </a:ext>
            </a:extLst>
          </p:cNvPr>
          <p:cNvSpPr txBox="1">
            <a:spLocks/>
          </p:cNvSpPr>
          <p:nvPr/>
        </p:nvSpPr>
        <p:spPr>
          <a:xfrm>
            <a:off x="1042988" y="4629150"/>
            <a:ext cx="3781425" cy="2900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indent="-18414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GB" sz="1400" dirty="0">
                <a:solidFill>
                  <a:srgbClr val="000000"/>
                </a:solidFill>
              </a:rPr>
              <a:t>SMACC HF 3</a:t>
            </a:r>
          </a:p>
        </p:txBody>
      </p:sp>
      <p:sp>
        <p:nvSpPr>
          <p:cNvPr id="12" name="Inhaltsplatzhalter 1">
            <a:extLst>
              <a:ext uri="{FF2B5EF4-FFF2-40B4-BE49-F238E27FC236}">
                <a16:creationId xmlns:a16="http://schemas.microsoft.com/office/drawing/2014/main" id="{7D82C153-D9C7-5E67-0B6A-0716A68C5DF9}"/>
              </a:ext>
            </a:extLst>
          </p:cNvPr>
          <p:cNvSpPr txBox="1">
            <a:spLocks/>
          </p:cNvSpPr>
          <p:nvPr/>
        </p:nvSpPr>
        <p:spPr>
          <a:xfrm>
            <a:off x="4688682" y="4595612"/>
            <a:ext cx="3781425" cy="2900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indent="-18414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GB" sz="1400" dirty="0">
                <a:solidFill>
                  <a:srgbClr val="000000"/>
                </a:solidFill>
              </a:rPr>
              <a:t>SMACC LF 2</a:t>
            </a:r>
          </a:p>
        </p:txBody>
      </p:sp>
      <p:pic>
        <p:nvPicPr>
          <p:cNvPr id="16" name="Content Placeholder 15" descr="A graph of a graph&#10;&#10;Description automatically generated">
            <a:extLst>
              <a:ext uri="{FF2B5EF4-FFF2-40B4-BE49-F238E27FC236}">
                <a16:creationId xmlns:a16="http://schemas.microsoft.com/office/drawing/2014/main" id="{8E5D6A8A-34B1-DC95-CA0D-505BB9CC4D0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1178719" y="1006475"/>
            <a:ext cx="3509963" cy="3509963"/>
          </a:xfrm>
        </p:spPr>
      </p:pic>
      <p:pic>
        <p:nvPicPr>
          <p:cNvPr id="24" name="Content Placeholder 23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A3C1CDAB-65E7-0129-CB5A-D53506292353}"/>
              </a:ext>
            </a:extLst>
          </p:cNvPr>
          <p:cNvPicPr>
            <a:picLocks noGrp="1" noChangeAspect="1"/>
          </p:cNvPicPr>
          <p:nvPr>
            <p:ph sz="quarter" idx="18"/>
          </p:nvPr>
        </p:nvPicPr>
        <p:blipFill>
          <a:blip r:embed="rId4"/>
          <a:stretch>
            <a:fillRect/>
          </a:stretch>
        </p:blipFill>
        <p:spPr>
          <a:xfrm>
            <a:off x="5139531" y="1003300"/>
            <a:ext cx="3509963" cy="3509963"/>
          </a:xfrm>
        </p:spPr>
      </p:pic>
      <p:pic>
        <p:nvPicPr>
          <p:cNvPr id="4" name="Picture 4" descr="A blue logo with white text&#10;&#10;Description automatically generated">
            <a:extLst>
              <a:ext uri="{FF2B5EF4-FFF2-40B4-BE49-F238E27FC236}">
                <a16:creationId xmlns:a16="http://schemas.microsoft.com/office/drawing/2014/main" id="{BF7B73B8-6295-C787-1CFB-5E6810D8668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729" t="16471" r="43558" b="4517"/>
          <a:stretch/>
        </p:blipFill>
        <p:spPr>
          <a:xfrm>
            <a:off x="8570512" y="27862"/>
            <a:ext cx="543822" cy="721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462585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A69DAE8-06B1-F9F2-5780-ED081B7B2C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42950" cy="74295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D4E9D22-44DD-E818-E5B6-94806189F041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103067"/>
            <a:ext cx="3781425" cy="3316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78D72464-CB82-5695-B416-400557A0031E}"/>
              </a:ext>
            </a:extLst>
          </p:cNvPr>
          <p:cNvSpPr txBox="1">
            <a:spLocks/>
          </p:cNvSpPr>
          <p:nvPr/>
        </p:nvSpPr>
        <p:spPr>
          <a:xfrm>
            <a:off x="1042988" y="4629150"/>
            <a:ext cx="3781425" cy="2900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indent="-18414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GB" sz="1400" dirty="0">
                <a:solidFill>
                  <a:srgbClr val="000000"/>
                </a:solidFill>
              </a:rPr>
              <a:t>SMACC HF 3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EEC0A767-8D91-7BCC-F336-C4A0ED9224A5}"/>
              </a:ext>
            </a:extLst>
          </p:cNvPr>
          <p:cNvPicPr>
            <a:picLocks noGrp="1" noChangeAspect="1" noChangeArrowheads="1"/>
          </p:cNvPicPr>
          <p:nvPr>
            <p:ph sz="quarter" idx="1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099892"/>
            <a:ext cx="3781425" cy="3316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4EFBA161-3B89-9DE7-F4A7-9DCCD9B4B351}"/>
              </a:ext>
            </a:extLst>
          </p:cNvPr>
          <p:cNvSpPr txBox="1">
            <a:spLocks/>
          </p:cNvSpPr>
          <p:nvPr/>
        </p:nvSpPr>
        <p:spPr>
          <a:xfrm>
            <a:off x="4688682" y="4595612"/>
            <a:ext cx="3781425" cy="2900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indent="-18414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GB" sz="1400" dirty="0">
                <a:solidFill>
                  <a:srgbClr val="000000"/>
                </a:solidFill>
              </a:rPr>
              <a:t>SMACC LF 2</a:t>
            </a:r>
          </a:p>
        </p:txBody>
      </p:sp>
      <p:sp>
        <p:nvSpPr>
          <p:cNvPr id="12" name="Title 4">
            <a:extLst>
              <a:ext uri="{FF2B5EF4-FFF2-40B4-BE49-F238E27FC236}">
                <a16:creationId xmlns:a16="http://schemas.microsoft.com/office/drawing/2014/main" id="{589A4BBA-FB0D-9AF9-4CA1-64D022DA3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dirty="0"/>
              <a:t>SMAAC 14 T and 13 T @ 4.5 K 9.5 – 10% margin</a:t>
            </a:r>
          </a:p>
        </p:txBody>
      </p:sp>
      <p:pic>
        <p:nvPicPr>
          <p:cNvPr id="4" name="Picture 4" descr="A blue logo with white text&#10;&#10;Description automatically generated">
            <a:extLst>
              <a:ext uri="{FF2B5EF4-FFF2-40B4-BE49-F238E27FC236}">
                <a16:creationId xmlns:a16="http://schemas.microsoft.com/office/drawing/2014/main" id="{060DB844-C45B-AFDD-E63E-8B0026CBAC1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729" t="16471" r="43558" b="4517"/>
          <a:stretch/>
        </p:blipFill>
        <p:spPr>
          <a:xfrm>
            <a:off x="8570512" y="27862"/>
            <a:ext cx="543822" cy="721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308181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A69DAE8-06B1-F9F2-5780-ED081B7B2C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42950" cy="742950"/>
          </a:xfrm>
          <a:prstGeom prst="rect">
            <a:avLst/>
          </a:prstGeom>
        </p:spPr>
      </p:pic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78D72464-CB82-5695-B416-400557A0031E}"/>
              </a:ext>
            </a:extLst>
          </p:cNvPr>
          <p:cNvSpPr txBox="1">
            <a:spLocks/>
          </p:cNvSpPr>
          <p:nvPr/>
        </p:nvSpPr>
        <p:spPr>
          <a:xfrm>
            <a:off x="1042988" y="4629150"/>
            <a:ext cx="3781425" cy="2900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indent="-18414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GB" sz="1400" dirty="0">
                <a:solidFill>
                  <a:srgbClr val="000000"/>
                </a:solidFill>
              </a:rPr>
              <a:t>SMACC HF 3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7BD2EA6-3D6B-6554-44C7-80B1CE652FCF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100896"/>
            <a:ext cx="3781425" cy="3321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767FDF97-B9F5-0D20-B7C7-7667DBCFDF3F}"/>
              </a:ext>
            </a:extLst>
          </p:cNvPr>
          <p:cNvPicPr>
            <a:picLocks noGrp="1" noChangeAspect="1" noChangeArrowheads="1"/>
          </p:cNvPicPr>
          <p:nvPr>
            <p:ph sz="quarter" idx="1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097721"/>
            <a:ext cx="3781425" cy="3321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71568DCF-3A19-A2D7-E4FC-F04CE8A010C9}"/>
              </a:ext>
            </a:extLst>
          </p:cNvPr>
          <p:cNvSpPr txBox="1">
            <a:spLocks/>
          </p:cNvSpPr>
          <p:nvPr/>
        </p:nvSpPr>
        <p:spPr>
          <a:xfrm>
            <a:off x="4688682" y="4595612"/>
            <a:ext cx="3781425" cy="2900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indent="-18414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GB" sz="1400" dirty="0">
                <a:solidFill>
                  <a:srgbClr val="000000"/>
                </a:solidFill>
              </a:rPr>
              <a:t>SMACC LF 2</a:t>
            </a: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8A159E71-9D99-6EC1-F1B6-86117BACD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dirty="0"/>
              <a:t>SMAAC 14 T and 13 T @ 4.5 K 9.5 – 9.8% margin</a:t>
            </a:r>
          </a:p>
        </p:txBody>
      </p:sp>
      <p:pic>
        <p:nvPicPr>
          <p:cNvPr id="4" name="Picture 4" descr="A blue logo with white text&#10;&#10;Description automatically generated">
            <a:extLst>
              <a:ext uri="{FF2B5EF4-FFF2-40B4-BE49-F238E27FC236}">
                <a16:creationId xmlns:a16="http://schemas.microsoft.com/office/drawing/2014/main" id="{6767A28B-41BB-1763-B610-E4C7E365D2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729" t="16471" r="43558" b="4517"/>
          <a:stretch/>
        </p:blipFill>
        <p:spPr>
          <a:xfrm>
            <a:off x="8570512" y="27862"/>
            <a:ext cx="543822" cy="721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15163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A69DAE8-06B1-F9F2-5780-ED081B7B2C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42950" cy="742950"/>
          </a:xfrm>
          <a:prstGeom prst="rect">
            <a:avLst/>
          </a:prstGeom>
        </p:spPr>
      </p:pic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78D72464-CB82-5695-B416-400557A0031E}"/>
              </a:ext>
            </a:extLst>
          </p:cNvPr>
          <p:cNvSpPr txBox="1">
            <a:spLocks/>
          </p:cNvSpPr>
          <p:nvPr/>
        </p:nvSpPr>
        <p:spPr>
          <a:xfrm>
            <a:off x="1042988" y="4434088"/>
            <a:ext cx="3781425" cy="2900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indent="-18414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GB" sz="1400" dirty="0">
                <a:solidFill>
                  <a:srgbClr val="000000"/>
                </a:solidFill>
              </a:rPr>
              <a:t>SMACC HF 3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90DCD239-A691-7462-BEA7-519BC9691CC5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145083"/>
            <a:ext cx="3781425" cy="3232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7E1102BB-1EEB-C559-4F8C-AC56CDA0F59C}"/>
              </a:ext>
            </a:extLst>
          </p:cNvPr>
          <p:cNvPicPr>
            <a:picLocks noGrp="1" noChangeAspect="1" noChangeArrowheads="1"/>
          </p:cNvPicPr>
          <p:nvPr>
            <p:ph sz="quarter" idx="1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141908"/>
            <a:ext cx="3781425" cy="3232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E8F8F0DB-52A0-1002-6225-DEBDAA1CE7A4}"/>
              </a:ext>
            </a:extLst>
          </p:cNvPr>
          <p:cNvSpPr txBox="1">
            <a:spLocks/>
          </p:cNvSpPr>
          <p:nvPr/>
        </p:nvSpPr>
        <p:spPr>
          <a:xfrm>
            <a:off x="4688682" y="4434088"/>
            <a:ext cx="3781425" cy="2900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indent="-18414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GB" sz="1400" dirty="0">
                <a:solidFill>
                  <a:srgbClr val="000000"/>
                </a:solidFill>
              </a:rPr>
              <a:t>SMACC LF 2</a:t>
            </a:r>
          </a:p>
          <a:p>
            <a:pPr marL="0" indent="0" algn="ctr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GB" sz="1400" dirty="0">
                <a:solidFill>
                  <a:srgbClr val="000000"/>
                </a:solidFill>
              </a:rPr>
              <a:t>Re-use shell, rods, bladders, keys</a:t>
            </a:r>
          </a:p>
          <a:p>
            <a:pPr marL="0" indent="0" algn="ctr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GB" sz="1400" dirty="0">
                <a:solidFill>
                  <a:srgbClr val="000000"/>
                </a:solidFill>
              </a:rPr>
              <a:t> re-machine yoke</a:t>
            </a:r>
          </a:p>
          <a:p>
            <a:pPr marL="0" indent="0" algn="ctr">
              <a:buClr>
                <a:srgbClr val="000000"/>
              </a:buClr>
              <a:buFont typeface="Arial" panose="020B0604020202020204" pitchFamily="34" charset="0"/>
              <a:buNone/>
            </a:pP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B16BDDDA-EC8B-6B20-A7B5-E02BAE1AE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dirty="0"/>
              <a:t>SMAAC 14 T and 13 T @ 4.5 K 9.5 – 10% margin</a:t>
            </a:r>
          </a:p>
        </p:txBody>
      </p:sp>
      <p:pic>
        <p:nvPicPr>
          <p:cNvPr id="4" name="Picture 4" descr="A blue logo with white text&#10;&#10;Description automatically generated">
            <a:extLst>
              <a:ext uri="{FF2B5EF4-FFF2-40B4-BE49-F238E27FC236}">
                <a16:creationId xmlns:a16="http://schemas.microsoft.com/office/drawing/2014/main" id="{1632980B-FA5E-83D3-1C1A-1A50F7C61E3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729" t="16471" r="43558" b="4517"/>
          <a:stretch/>
        </p:blipFill>
        <p:spPr>
          <a:xfrm>
            <a:off x="8570512" y="27862"/>
            <a:ext cx="543822" cy="721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729229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21C25E-2B4E-0E89-D856-C59323C1A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160D5B-6852-D814-6BBC-EE3D61432B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42950" cy="742950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97A637E-DFAD-7BBF-CC2A-1CE556E656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C7EC4DD9-7190-C415-AAAE-115C5063A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4" descr="A blue logo with white text&#10;&#10;Description automatically generated">
            <a:extLst>
              <a:ext uri="{FF2B5EF4-FFF2-40B4-BE49-F238E27FC236}">
                <a16:creationId xmlns:a16="http://schemas.microsoft.com/office/drawing/2014/main" id="{02D1F72F-0C38-6EB4-805E-03A1E20059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729" t="16471" r="43558" b="4517"/>
          <a:stretch/>
        </p:blipFill>
        <p:spPr>
          <a:xfrm>
            <a:off x="8570512" y="27862"/>
            <a:ext cx="543822" cy="721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12491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43001" y="1158482"/>
            <a:ext cx="7643800" cy="536271"/>
          </a:xfrm>
        </p:spPr>
        <p:txBody>
          <a:bodyPr/>
          <a:lstStyle/>
          <a:p>
            <a:pPr marL="0" lvl="0" indent="0" defTabSz="914400">
              <a:buClr>
                <a:srgbClr val="000000"/>
              </a:buClr>
              <a:buNone/>
            </a:pPr>
            <a:r>
              <a:rPr lang="en-GB" sz="1400" noProof="0" dirty="0"/>
              <a:t>Ribs and spar thickness were optimized for mechanics. </a:t>
            </a:r>
            <a:endParaRPr lang="en-GB" sz="1800" baseline="-25000" noProof="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Stress-Managed Asymmetric Common-Coils (SMACC) –</a:t>
            </a:r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– hf_3 - </a:t>
            </a:r>
            <a:r>
              <a:rPr lang="en-US" dirty="0"/>
              <a:t>14 T</a:t>
            </a:r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51D194-2D2D-9BA8-8E5B-31F0C9E421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42950" cy="742950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520430FA-5012-376E-E5A9-12B72653BDC4}"/>
              </a:ext>
            </a:extLst>
          </p:cNvPr>
          <p:cNvSpPr txBox="1"/>
          <p:nvPr/>
        </p:nvSpPr>
        <p:spPr>
          <a:xfrm>
            <a:off x="1016724" y="4866501"/>
            <a:ext cx="16706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|B| including self-field </a:t>
            </a:r>
          </a:p>
        </p:txBody>
      </p:sp>
      <p:pic>
        <p:nvPicPr>
          <p:cNvPr id="11" name="Picture 4" descr="A blue logo with white text&#10;&#10;Description automatically generated">
            <a:extLst>
              <a:ext uri="{FF2B5EF4-FFF2-40B4-BE49-F238E27FC236}">
                <a16:creationId xmlns:a16="http://schemas.microsoft.com/office/drawing/2014/main" id="{21B12F2C-6B33-FD2F-03DA-8BED1F10AA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729" t="16471" r="43558" b="4517"/>
          <a:stretch/>
        </p:blipFill>
        <p:spPr>
          <a:xfrm>
            <a:off x="8570512" y="27862"/>
            <a:ext cx="543822" cy="721035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D5F1051A-53CB-A07C-8624-A5BB40B699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10721"/>
            <a:ext cx="3781425" cy="3316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F7FA12D3-B82F-21E2-EE62-D87A94E78C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426" y="1694753"/>
            <a:ext cx="3781425" cy="3232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1C094E8-5E4A-8BEF-EBDB-0A073E586DAF}"/>
              </a:ext>
            </a:extLst>
          </p:cNvPr>
          <p:cNvSpPr txBox="1"/>
          <p:nvPr/>
        </p:nvSpPr>
        <p:spPr>
          <a:xfrm>
            <a:off x="4114800" y="4968000"/>
            <a:ext cx="914400" cy="152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alibri"/>
              </a:rPr>
              <a:t>D. Araujo</a:t>
            </a:r>
            <a:endParaRPr lang="de-CH" sz="8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3539644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>
            <a:extLst>
              <a:ext uri="{FF2B5EF4-FFF2-40B4-BE49-F238E27FC236}">
                <a16:creationId xmlns:a16="http://schemas.microsoft.com/office/drawing/2014/main" id="{C748C4D3-A10B-8687-CEB9-C0456C902EA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399899" y="2571750"/>
            <a:ext cx="3419475" cy="257175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BE55FFCA-4936-06C9-F11B-45F9CA9478D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406178" y="-40"/>
            <a:ext cx="3512535" cy="264174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CAB0EB8-457B-8EEA-18CA-15DDAA6A5A6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73324" y="1928714"/>
            <a:ext cx="4194223" cy="3154430"/>
          </a:xfrm>
          <a:prstGeom prst="rect">
            <a:avLst/>
          </a:prstGeom>
        </p:spPr>
      </p:pic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lvl="0" indent="0" defTabSz="914400">
              <a:buClr>
                <a:srgbClr val="000000"/>
              </a:buClr>
              <a:buNone/>
            </a:pPr>
            <a:r>
              <a:rPr lang="en-GB" sz="1400" noProof="0" dirty="0">
                <a:solidFill>
                  <a:srgbClr val="000000"/>
                </a:solidFill>
              </a:rPr>
              <a:t>Pre-load with 0.5 mm interference on the keys.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Mechanical Analysis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F3E34B-D092-FFFD-E251-CFC411ECC7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42950" cy="742950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B313C05-A349-B85F-02C3-05035871D8B6}"/>
              </a:ext>
            </a:extLst>
          </p:cNvPr>
          <p:cNvCxnSpPr>
            <a:cxnSpLocks/>
          </p:cNvCxnSpPr>
          <p:nvPr/>
        </p:nvCxnSpPr>
        <p:spPr bwMode="auto">
          <a:xfrm flipV="1">
            <a:off x="5431223" y="2981442"/>
            <a:ext cx="97223" cy="52448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D263562-2227-4140-0429-74A9C069794B}"/>
              </a:ext>
            </a:extLst>
          </p:cNvPr>
          <p:cNvCxnSpPr>
            <a:cxnSpLocks/>
          </p:cNvCxnSpPr>
          <p:nvPr/>
        </p:nvCxnSpPr>
        <p:spPr bwMode="auto">
          <a:xfrm flipH="1">
            <a:off x="7181649" y="378627"/>
            <a:ext cx="152400" cy="336263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00FB4CD-070A-382B-EE95-65D42A8C3E75}"/>
              </a:ext>
            </a:extLst>
          </p:cNvPr>
          <p:cNvSpPr txBox="1"/>
          <p:nvPr/>
        </p:nvSpPr>
        <p:spPr>
          <a:xfrm>
            <a:off x="76200" y="2114550"/>
            <a:ext cx="814400" cy="228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Von-Mises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8F728B-298F-D9D4-3086-BE9BDE103AAC}"/>
              </a:ext>
            </a:extLst>
          </p:cNvPr>
          <p:cNvSpPr txBox="1"/>
          <p:nvPr/>
        </p:nvSpPr>
        <p:spPr>
          <a:xfrm>
            <a:off x="5024023" y="365519"/>
            <a:ext cx="814400" cy="228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Von-Mises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164268D-2F63-44D6-D6DC-80AEEF74A96C}"/>
              </a:ext>
            </a:extLst>
          </p:cNvPr>
          <p:cNvSpPr txBox="1"/>
          <p:nvPr/>
        </p:nvSpPr>
        <p:spPr>
          <a:xfrm>
            <a:off x="4619947" y="3620081"/>
            <a:ext cx="814400" cy="35407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Hoop Stress</a:t>
            </a:r>
          </a:p>
        </p:txBody>
      </p:sp>
      <p:cxnSp>
        <p:nvCxnSpPr>
          <p:cNvPr id="30" name="Straight Arrow Connector 12">
            <a:extLst>
              <a:ext uri="{FF2B5EF4-FFF2-40B4-BE49-F238E27FC236}">
                <a16:creationId xmlns:a16="http://schemas.microsoft.com/office/drawing/2014/main" id="{CCF799EA-923D-E008-ED3E-0242CEF3AE3B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819400" y="2761063"/>
            <a:ext cx="438343" cy="15839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03BCA968-7E2D-ABD8-68BB-4E328B22364A}"/>
              </a:ext>
            </a:extLst>
          </p:cNvPr>
          <p:cNvSpPr txBox="1"/>
          <p:nvPr/>
        </p:nvSpPr>
        <p:spPr>
          <a:xfrm>
            <a:off x="4114800" y="4968000"/>
            <a:ext cx="914400" cy="152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alibri"/>
              </a:rPr>
              <a:t>D. Araujo</a:t>
            </a:r>
            <a:endParaRPr lang="de-CH" sz="8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8615753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>
            <a:extLst>
              <a:ext uri="{FF2B5EF4-FFF2-40B4-BE49-F238E27FC236}">
                <a16:creationId xmlns:a16="http://schemas.microsoft.com/office/drawing/2014/main" id="{C748C4D3-A10B-8687-CEB9-C0456C902EA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399898" y="2571750"/>
            <a:ext cx="3419475" cy="257175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BE55FFCA-4936-06C9-F11B-45F9CA9478D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406177" y="-40"/>
            <a:ext cx="3512535" cy="264174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CAB0EB8-457B-8EEA-18CA-15DDAA6A5A6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73323" y="1928714"/>
            <a:ext cx="4194223" cy="3154430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Mechanical Analysis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F3E34B-D092-FFFD-E251-CFC411ECC7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42950" cy="742950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B313C05-A349-B85F-02C3-05035871D8B6}"/>
              </a:ext>
            </a:extLst>
          </p:cNvPr>
          <p:cNvCxnSpPr>
            <a:cxnSpLocks/>
          </p:cNvCxnSpPr>
          <p:nvPr/>
        </p:nvCxnSpPr>
        <p:spPr bwMode="auto">
          <a:xfrm flipV="1">
            <a:off x="5382611" y="3007642"/>
            <a:ext cx="97223" cy="52448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D263562-2227-4140-0429-74A9C069794B}"/>
              </a:ext>
            </a:extLst>
          </p:cNvPr>
          <p:cNvCxnSpPr>
            <a:cxnSpLocks/>
          </p:cNvCxnSpPr>
          <p:nvPr/>
        </p:nvCxnSpPr>
        <p:spPr bwMode="auto">
          <a:xfrm flipH="1">
            <a:off x="7239000" y="1892587"/>
            <a:ext cx="152400" cy="336263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00FB4CD-070A-382B-EE95-65D42A8C3E75}"/>
              </a:ext>
            </a:extLst>
          </p:cNvPr>
          <p:cNvSpPr txBox="1"/>
          <p:nvPr/>
        </p:nvSpPr>
        <p:spPr>
          <a:xfrm>
            <a:off x="76200" y="2114550"/>
            <a:ext cx="814400" cy="228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Von-Mises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8F728B-298F-D9D4-3086-BE9BDE103AAC}"/>
              </a:ext>
            </a:extLst>
          </p:cNvPr>
          <p:cNvSpPr txBox="1"/>
          <p:nvPr/>
        </p:nvSpPr>
        <p:spPr>
          <a:xfrm>
            <a:off x="5024023" y="365519"/>
            <a:ext cx="814400" cy="228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Von-Mises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164268D-2F63-44D6-D6DC-80AEEF74A96C}"/>
              </a:ext>
            </a:extLst>
          </p:cNvPr>
          <p:cNvSpPr txBox="1"/>
          <p:nvPr/>
        </p:nvSpPr>
        <p:spPr>
          <a:xfrm>
            <a:off x="4598893" y="3552041"/>
            <a:ext cx="814400" cy="35407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Hoop Stress</a:t>
            </a:r>
          </a:p>
        </p:txBody>
      </p:sp>
      <p:cxnSp>
        <p:nvCxnSpPr>
          <p:cNvPr id="30" name="Straight Arrow Connector 12">
            <a:extLst>
              <a:ext uri="{FF2B5EF4-FFF2-40B4-BE49-F238E27FC236}">
                <a16:creationId xmlns:a16="http://schemas.microsoft.com/office/drawing/2014/main" id="{CCF799EA-923D-E008-ED3E-0242CEF3AE3B}"/>
              </a:ext>
            </a:extLst>
          </p:cNvPr>
          <p:cNvCxnSpPr>
            <a:cxnSpLocks/>
          </p:cNvCxnSpPr>
          <p:nvPr/>
        </p:nvCxnSpPr>
        <p:spPr bwMode="auto">
          <a:xfrm flipH="1">
            <a:off x="1858039" y="2948562"/>
            <a:ext cx="438343" cy="33141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BAB5FFC7-1661-C2F8-139E-8433CE928EB4}"/>
              </a:ext>
            </a:extLst>
          </p:cNvPr>
          <p:cNvSpPr txBox="1"/>
          <p:nvPr/>
        </p:nvSpPr>
        <p:spPr>
          <a:xfrm>
            <a:off x="4114800" y="4968000"/>
            <a:ext cx="914400" cy="152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alibri"/>
              </a:rPr>
              <a:t>D. Araujo</a:t>
            </a:r>
            <a:endParaRPr lang="de-CH" sz="8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8308078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1CD6BA39-7DA9-CC6B-D552-791E8EAEE2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998" y="1543458"/>
            <a:ext cx="4010025" cy="35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143A6F1-5A0C-2A09-4E41-9567AFB9414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30012" y="1813571"/>
            <a:ext cx="4194222" cy="3154429"/>
          </a:xfrm>
          <a:prstGeom prst="rect">
            <a:avLst/>
          </a:prstGeom>
        </p:spPr>
      </p:pic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43001" y="1006082"/>
            <a:ext cx="3452800" cy="3509963"/>
          </a:xfrm>
        </p:spPr>
        <p:txBody>
          <a:bodyPr/>
          <a:lstStyle/>
          <a:p>
            <a:pPr marL="0" lvl="0" indent="0" defTabSz="914400">
              <a:buClr>
                <a:srgbClr val="000000"/>
              </a:buClr>
              <a:buNone/>
            </a:pPr>
            <a:r>
              <a:rPr lang="en-GB" sz="1400" noProof="0" dirty="0">
                <a:solidFill>
                  <a:srgbClr val="000000"/>
                </a:solidFill>
              </a:rPr>
              <a:t>14 T operation </a:t>
            </a:r>
          </a:p>
          <a:p>
            <a:pPr marL="0" lvl="0" indent="0" defTabSz="914400">
              <a:buClr>
                <a:srgbClr val="000000"/>
              </a:buClr>
              <a:buNone/>
            </a:pPr>
            <a:r>
              <a:rPr lang="en-GB" sz="1400" noProof="0" dirty="0">
                <a:solidFill>
                  <a:srgbClr val="000000"/>
                </a:solidFill>
              </a:rPr>
              <a:t>Stress on coils: </a:t>
            </a:r>
            <a:r>
              <a:rPr lang="en-GB" sz="1400" noProof="0" dirty="0">
                <a:solidFill>
                  <a:srgbClr val="C50006"/>
                </a:solidFill>
              </a:rPr>
              <a:t>135 MPa on corners,</a:t>
            </a:r>
            <a:r>
              <a:rPr lang="en-GB" sz="1400" b="1" noProof="0" dirty="0">
                <a:solidFill>
                  <a:srgbClr val="C50006"/>
                </a:solidFill>
              </a:rPr>
              <a:t> </a:t>
            </a:r>
            <a:r>
              <a:rPr lang="en-GB" sz="1400" dirty="0">
                <a:solidFill>
                  <a:srgbClr val="000000"/>
                </a:solidFill>
              </a:rPr>
              <a:t>other else &lt; 100 MPa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Mechanical Analysis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F3E34B-D092-FFFD-E251-CFC411ECC7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42950" cy="7429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0BEB760-A8B7-89F0-EAC1-F26822436FF5}"/>
              </a:ext>
            </a:extLst>
          </p:cNvPr>
          <p:cNvSpPr txBox="1"/>
          <p:nvPr/>
        </p:nvSpPr>
        <p:spPr>
          <a:xfrm>
            <a:off x="76200" y="2114550"/>
            <a:ext cx="814400" cy="228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Von-Mises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686B263-65A4-5CFB-88E8-DC6ACE6B1AB8}"/>
              </a:ext>
            </a:extLst>
          </p:cNvPr>
          <p:cNvCxnSpPr>
            <a:cxnSpLocks/>
          </p:cNvCxnSpPr>
          <p:nvPr/>
        </p:nvCxnSpPr>
        <p:spPr bwMode="auto">
          <a:xfrm>
            <a:off x="301586" y="4106248"/>
            <a:ext cx="1078614" cy="45720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66622D98-8113-52D2-5E19-16815CBC4FCC}"/>
              </a:ext>
            </a:extLst>
          </p:cNvPr>
          <p:cNvSpPr txBox="1">
            <a:spLocks/>
          </p:cNvSpPr>
          <p:nvPr/>
        </p:nvSpPr>
        <p:spPr>
          <a:xfrm>
            <a:off x="4982406" y="1053485"/>
            <a:ext cx="4160766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defTabSz="914400">
              <a:buClr>
                <a:srgbClr val="000000"/>
              </a:buClr>
              <a:buNone/>
            </a:pPr>
            <a:r>
              <a:rPr lang="en-GB" sz="1400" dirty="0">
                <a:solidFill>
                  <a:srgbClr val="C50006"/>
                </a:solidFill>
              </a:rPr>
              <a:t>&gt; 30% engineering margin on the peak of stress regions</a:t>
            </a:r>
            <a:r>
              <a:rPr lang="en-GB" sz="1400" dirty="0">
                <a:solidFill>
                  <a:srgbClr val="000000"/>
                </a:solidFill>
              </a:rPr>
              <a:t>.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B872596-179D-5E20-EE7F-655F00A883DA}"/>
              </a:ext>
            </a:extLst>
          </p:cNvPr>
          <p:cNvCxnSpPr>
            <a:cxnSpLocks/>
          </p:cNvCxnSpPr>
          <p:nvPr/>
        </p:nvCxnSpPr>
        <p:spPr bwMode="auto">
          <a:xfrm>
            <a:off x="4826060" y="3790950"/>
            <a:ext cx="1214664" cy="60960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4191E1B-8AAE-3DD2-3212-C4F9B921E80C}"/>
              </a:ext>
            </a:extLst>
          </p:cNvPr>
          <p:cNvSpPr txBox="1"/>
          <p:nvPr/>
        </p:nvSpPr>
        <p:spPr>
          <a:xfrm>
            <a:off x="4114800" y="4968000"/>
            <a:ext cx="914400" cy="152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alibri"/>
              </a:rPr>
              <a:t>D. Araujo</a:t>
            </a:r>
            <a:endParaRPr lang="de-CH" sz="8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322400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lvl="0" indent="0" defTabSz="914400">
              <a:buClr>
                <a:srgbClr val="000000"/>
              </a:buClr>
              <a:buNone/>
            </a:pPr>
            <a:r>
              <a:rPr lang="en-GB" sz="1400" noProof="0" dirty="0">
                <a:solidFill>
                  <a:srgbClr val="C50006"/>
                </a:solidFill>
              </a:rPr>
              <a:t>In respect to standard common-coils </a:t>
            </a:r>
            <a:r>
              <a:rPr lang="en-GB" sz="1400" noProof="0" dirty="0">
                <a:solidFill>
                  <a:srgbClr val="000000"/>
                </a:solidFill>
              </a:rPr>
              <a:t>magnet, we would like to</a:t>
            </a:r>
            <a:r>
              <a:rPr lang="en-GB" sz="1400" dirty="0">
                <a:solidFill>
                  <a:srgbClr val="000000"/>
                </a:solidFill>
              </a:rPr>
              <a:t>:</a:t>
            </a:r>
          </a:p>
          <a:p>
            <a:pPr defTabSz="914400"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</a:rPr>
              <a:t>d</a:t>
            </a:r>
            <a:r>
              <a:rPr lang="en-GB" sz="1400" noProof="0" dirty="0" err="1">
                <a:solidFill>
                  <a:srgbClr val="000000"/>
                </a:solidFill>
              </a:rPr>
              <a:t>eal</a:t>
            </a:r>
            <a:r>
              <a:rPr lang="en-GB" sz="1400" noProof="0" dirty="0">
                <a:solidFill>
                  <a:srgbClr val="000000"/>
                </a:solidFill>
              </a:rPr>
              <a:t> with high </a:t>
            </a:r>
            <a:r>
              <a:rPr lang="en-GB" sz="1400" noProof="0" dirty="0">
                <a:solidFill>
                  <a:srgbClr val="C50006"/>
                </a:solidFill>
              </a:rPr>
              <a:t>Lorentz forces in a different way</a:t>
            </a:r>
          </a:p>
          <a:p>
            <a:pPr marL="177800" lvl="0" indent="-177800" defTabSz="914400">
              <a:buClr>
                <a:srgbClr val="000000"/>
              </a:buClr>
            </a:pPr>
            <a:r>
              <a:rPr lang="en-GB" sz="1400" dirty="0">
                <a:solidFill>
                  <a:srgbClr val="C50006"/>
                </a:solidFill>
              </a:rPr>
              <a:t>simplify the common-coils architecture </a:t>
            </a:r>
            <a:r>
              <a:rPr lang="en-GB" sz="1400" dirty="0">
                <a:solidFill>
                  <a:srgbClr val="000000"/>
                </a:solidFill>
              </a:rPr>
              <a:t>for accelerator magnets </a:t>
            </a:r>
          </a:p>
          <a:p>
            <a:pPr marL="177800" lvl="0" indent="-177800" defTabSz="914400">
              <a:buClr>
                <a:srgbClr val="000000"/>
              </a:buClr>
            </a:pPr>
            <a:r>
              <a:rPr lang="en-GB" sz="1400" dirty="0">
                <a:solidFill>
                  <a:srgbClr val="000000"/>
                </a:solidFill>
              </a:rPr>
              <a:t>have a full common coils architecture and </a:t>
            </a:r>
            <a:r>
              <a:rPr lang="en-GB" sz="1400" dirty="0">
                <a:solidFill>
                  <a:srgbClr val="C50006"/>
                </a:solidFill>
              </a:rPr>
              <a:t>reacting &amp; winding</a:t>
            </a:r>
          </a:p>
          <a:p>
            <a:pPr marL="0" lvl="0" indent="0" defTabSz="914400">
              <a:buClr>
                <a:srgbClr val="000000"/>
              </a:buClr>
              <a:buNone/>
            </a:pPr>
            <a:endParaRPr lang="en-GB" sz="1400" noProof="0" dirty="0">
              <a:solidFill>
                <a:srgbClr val="000000"/>
              </a:solidFill>
            </a:endParaRPr>
          </a:p>
          <a:p>
            <a:pPr marL="0" lvl="0" indent="0" defTabSz="914400">
              <a:buClr>
                <a:srgbClr val="000000"/>
              </a:buClr>
              <a:buNone/>
            </a:pPr>
            <a:endParaRPr lang="en-GB" sz="1800" noProof="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GB" noProof="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Motivation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565C35-BEE3-E4EC-26FB-A23291F4C0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42950" cy="742950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0" name="Content Placeholder 6">
                <a:extLst>
                  <a:ext uri="{FF2B5EF4-FFF2-40B4-BE49-F238E27FC236}">
                    <a16:creationId xmlns:a16="http://schemas.microsoft.com/office/drawing/2014/main" id="{45D920F0-F2FF-1120-76CF-115A743F4A6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32783063"/>
                  </p:ext>
                </p:extLst>
              </p:nvPr>
            </p:nvGraphicFramePr>
            <p:xfrm>
              <a:off x="2348363" y="2227052"/>
              <a:ext cx="902259" cy="2396646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902259" cy="2396646"/>
                    </a:xfrm>
                    <a:prstGeom prst="rect">
                      <a:avLst/>
                    </a:prstGeom>
                  </am3d:spPr>
                  <am3d:camera>
                    <am3d:pos x="0" y="0" z="51188255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000" d="1000000"/>
                    <am3d:preTrans dx="972000" dy="0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-4987582" ay="-2212" az="18598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426070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0" name="Content Placeholder 6">
                <a:extLst>
                  <a:ext uri="{FF2B5EF4-FFF2-40B4-BE49-F238E27FC236}">
                    <a16:creationId xmlns:a16="http://schemas.microsoft.com/office/drawing/2014/main" id="{45D920F0-F2FF-1120-76CF-115A743F4A6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48363" y="2227052"/>
                <a:ext cx="902259" cy="23966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1" name="Content Placeholder 7">
                <a:extLst>
                  <a:ext uri="{FF2B5EF4-FFF2-40B4-BE49-F238E27FC236}">
                    <a16:creationId xmlns:a16="http://schemas.microsoft.com/office/drawing/2014/main" id="{600A3A0D-9890-01AB-A34B-3625FBC2DBF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0535251"/>
                  </p:ext>
                </p:extLst>
              </p:nvPr>
            </p:nvGraphicFramePr>
            <p:xfrm>
              <a:off x="6180854" y="2297798"/>
              <a:ext cx="922995" cy="2255152"/>
            </p:xfrm>
            <a:graphic>
              <a:graphicData uri="http://schemas.microsoft.com/office/drawing/2017/model3d">
                <am3d:model3d r:embed="rId5">
                  <am3d:spPr>
                    <a:xfrm>
                      <a:off x="0" y="0"/>
                      <a:ext cx="922995" cy="2255152"/>
                    </a:xfrm>
                    <a:prstGeom prst="rect">
                      <a:avLst/>
                    </a:prstGeom>
                  </am3d:spPr>
                  <am3d:camera>
                    <am3d:pos x="0" y="0" z="51188255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000" d="1000000"/>
                    <am3d:preTrans dx="972000" dy="0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-5081517" ay="-10415" az="112021"/>
                    <am3d:postTrans dx="0" dy="0" dz="0"/>
                  </am3d:trans>
                  <am3d:raster rName="Office3DRenderer" rVer="16.0.8326">
                    <am3d:blip r:embed="rId6"/>
                  </am3d:raster>
                  <am3d:objViewport viewportSz="425338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1" name="Content Placeholder 7">
                <a:extLst>
                  <a:ext uri="{FF2B5EF4-FFF2-40B4-BE49-F238E27FC236}">
                    <a16:creationId xmlns:a16="http://schemas.microsoft.com/office/drawing/2014/main" id="{600A3A0D-9890-01AB-A34B-3625FBC2DBF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80854" y="2297798"/>
                <a:ext cx="922995" cy="2255152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8A4303B2-B272-378E-3D4A-CEA4D7356089}"/>
              </a:ext>
            </a:extLst>
          </p:cNvPr>
          <p:cNvSpPr txBox="1"/>
          <p:nvPr/>
        </p:nvSpPr>
        <p:spPr>
          <a:xfrm>
            <a:off x="4114800" y="4968000"/>
            <a:ext cx="914400" cy="152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alibri"/>
              </a:rPr>
              <a:t>D. Araujo</a:t>
            </a:r>
            <a:endParaRPr lang="de-CH" sz="8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Picture 4" descr="A blue logo with white text&#10;&#10;Description automatically generated">
            <a:extLst>
              <a:ext uri="{FF2B5EF4-FFF2-40B4-BE49-F238E27FC236}">
                <a16:creationId xmlns:a16="http://schemas.microsoft.com/office/drawing/2014/main" id="{595EFC3A-4C96-A989-AE7B-70801CD1F06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0729" t="16471" r="43558" b="4517"/>
          <a:stretch/>
        </p:blipFill>
        <p:spPr>
          <a:xfrm>
            <a:off x="8570512" y="27862"/>
            <a:ext cx="543822" cy="721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4657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mph" presetSubtype="5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8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3d.view.rotation.x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37" presetClass="emph" presetSubtype="5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0" dur="2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3d.view.rotation.x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B4FCA-F189-E1FC-740F-15D20E0E0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Subscale – Winding</a:t>
            </a:r>
          </a:p>
        </p:txBody>
      </p:sp>
      <p:pic>
        <p:nvPicPr>
          <p:cNvPr id="4" name="Picture 3" descr="A blue logo with white text&#10;&#10;Description automatically generated">
            <a:extLst>
              <a:ext uri="{FF2B5EF4-FFF2-40B4-BE49-F238E27FC236}">
                <a16:creationId xmlns:a16="http://schemas.microsoft.com/office/drawing/2014/main" id="{BBAC087A-4B92-1804-731B-C096F2F6D6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729" t="16471" r="43558" b="4517"/>
          <a:stretch/>
        </p:blipFill>
        <p:spPr>
          <a:xfrm>
            <a:off x="8570512" y="27862"/>
            <a:ext cx="543822" cy="7210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9C7D9A5-013A-7936-3193-CFC631B52B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42950" cy="742950"/>
          </a:xfrm>
          <a:prstGeom prst="rect">
            <a:avLst/>
          </a:prstGeom>
        </p:spPr>
      </p:pic>
      <p:pic>
        <p:nvPicPr>
          <p:cNvPr id="6" name="Picture 5" descr="A group of men working in a factory&#10;&#10;Description automatically generated">
            <a:extLst>
              <a:ext uri="{FF2B5EF4-FFF2-40B4-BE49-F238E27FC236}">
                <a16:creationId xmlns:a16="http://schemas.microsoft.com/office/drawing/2014/main" id="{002B7977-51DD-A29B-FE98-F28CF1E6A7C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443" t="65491" r="35037" b="7045"/>
          <a:stretch/>
        </p:blipFill>
        <p:spPr>
          <a:xfrm>
            <a:off x="3886200" y="1041469"/>
            <a:ext cx="2705175" cy="1953738"/>
          </a:xfrm>
          <a:prstGeom prst="rect">
            <a:avLst/>
          </a:prstGeom>
        </p:spPr>
      </p:pic>
      <p:pic>
        <p:nvPicPr>
          <p:cNvPr id="8" name="Picture 7" descr="Men working on a machine&#10;&#10;Description automatically generated">
            <a:extLst>
              <a:ext uri="{FF2B5EF4-FFF2-40B4-BE49-F238E27FC236}">
                <a16:creationId xmlns:a16="http://schemas.microsoft.com/office/drawing/2014/main" id="{34F2BB5F-C340-11EF-03B9-B306BAD7D2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" y="1047750"/>
            <a:ext cx="2705175" cy="36069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EEC9350-60C6-4A85-8750-6D82720ED92E}"/>
              </a:ext>
            </a:extLst>
          </p:cNvPr>
          <p:cNvSpPr txBox="1"/>
          <p:nvPr/>
        </p:nvSpPr>
        <p:spPr>
          <a:xfrm>
            <a:off x="914399" y="4765575"/>
            <a:ext cx="1533525" cy="32385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former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DEB5198E-A5B6-9285-EC48-969A39366D52}"/>
              </a:ext>
            </a:extLst>
          </p:cNvPr>
          <p:cNvCxnSpPr>
            <a:cxnSpLocks/>
          </p:cNvCxnSpPr>
          <p:nvPr/>
        </p:nvCxnSpPr>
        <p:spPr bwMode="auto">
          <a:xfrm flipV="1">
            <a:off x="1295400" y="2905085"/>
            <a:ext cx="1066800" cy="189525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Box 9">
            <a:extLst>
              <a:ext uri="{FF2B5EF4-FFF2-40B4-BE49-F238E27FC236}">
                <a16:creationId xmlns:a16="http://schemas.microsoft.com/office/drawing/2014/main" id="{48D3FE75-3D5E-CFCF-2439-87AEEBDC7199}"/>
              </a:ext>
            </a:extLst>
          </p:cNvPr>
          <p:cNvSpPr txBox="1"/>
          <p:nvPr/>
        </p:nvSpPr>
        <p:spPr>
          <a:xfrm>
            <a:off x="147637" y="1733550"/>
            <a:ext cx="1533525" cy="32385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spool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180C3EAB-8D60-C944-3933-3B1B3FC402DA}"/>
              </a:ext>
            </a:extLst>
          </p:cNvPr>
          <p:cNvCxnSpPr>
            <a:cxnSpLocks/>
          </p:cNvCxnSpPr>
          <p:nvPr/>
        </p:nvCxnSpPr>
        <p:spPr bwMode="auto">
          <a:xfrm>
            <a:off x="747369" y="1895475"/>
            <a:ext cx="76234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TextBox 9">
            <a:extLst>
              <a:ext uri="{FF2B5EF4-FFF2-40B4-BE49-F238E27FC236}">
                <a16:creationId xmlns:a16="http://schemas.microsoft.com/office/drawing/2014/main" id="{F0F01520-8A5A-D4F3-8B7A-1BE4BEBB6C97}"/>
              </a:ext>
            </a:extLst>
          </p:cNvPr>
          <p:cNvSpPr txBox="1"/>
          <p:nvPr/>
        </p:nvSpPr>
        <p:spPr>
          <a:xfrm>
            <a:off x="2053563" y="4819650"/>
            <a:ext cx="1533525" cy="32385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Rotating beam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35406D34-A648-9559-8B61-EC3FFBDD46C9}"/>
              </a:ext>
            </a:extLst>
          </p:cNvPr>
          <p:cNvCxnSpPr>
            <a:cxnSpLocks/>
          </p:cNvCxnSpPr>
          <p:nvPr/>
        </p:nvCxnSpPr>
        <p:spPr bwMode="auto">
          <a:xfrm flipV="1">
            <a:off x="3128963" y="4330650"/>
            <a:ext cx="7883" cy="43492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7" name="Picture 8" descr="A metal object with holes&#10;&#10;Description automatically generated">
            <a:extLst>
              <a:ext uri="{FF2B5EF4-FFF2-40B4-BE49-F238E27FC236}">
                <a16:creationId xmlns:a16="http://schemas.microsoft.com/office/drawing/2014/main" id="{0A2BCBB6-32DC-7C39-2BBB-BCD3564AB0E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52" t="24097" r="1571" b="25532"/>
          <a:stretch/>
        </p:blipFill>
        <p:spPr>
          <a:xfrm>
            <a:off x="3869047" y="3609469"/>
            <a:ext cx="2705175" cy="1045181"/>
          </a:xfrm>
          <a:prstGeom prst="rect">
            <a:avLst/>
          </a:prstGeom>
        </p:spPr>
      </p:pic>
      <p:pic>
        <p:nvPicPr>
          <p:cNvPr id="20" name="Picture 12" descr="A track with a metal track&#10;&#10;Description automatically generated with medium confidence">
            <a:extLst>
              <a:ext uri="{FF2B5EF4-FFF2-40B4-BE49-F238E27FC236}">
                <a16:creationId xmlns:a16="http://schemas.microsoft.com/office/drawing/2014/main" id="{AC2ED9D7-FB95-50C1-84A2-322058BA564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2101" b="2837"/>
          <a:stretch/>
        </p:blipFill>
        <p:spPr>
          <a:xfrm rot="5400000">
            <a:off x="6068400" y="1824305"/>
            <a:ext cx="3613424" cy="2034224"/>
          </a:xfrm>
          <a:prstGeom prst="rect">
            <a:avLst/>
          </a:prstGeom>
        </p:spPr>
      </p:pic>
      <p:sp>
        <p:nvSpPr>
          <p:cNvPr id="21" name="TextBox 9">
            <a:extLst>
              <a:ext uri="{FF2B5EF4-FFF2-40B4-BE49-F238E27FC236}">
                <a16:creationId xmlns:a16="http://schemas.microsoft.com/office/drawing/2014/main" id="{9F5F409D-8D7C-1DB3-FED7-200C27869FFB}"/>
              </a:ext>
            </a:extLst>
          </p:cNvPr>
          <p:cNvSpPr txBox="1"/>
          <p:nvPr/>
        </p:nvSpPr>
        <p:spPr>
          <a:xfrm>
            <a:off x="3886200" y="3140413"/>
            <a:ext cx="1533525" cy="32385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After 1</a:t>
            </a:r>
            <a:r>
              <a:rPr lang="en-US" sz="1400" baseline="30000" dirty="0">
                <a:solidFill>
                  <a:srgbClr val="000000"/>
                </a:solidFill>
                <a:latin typeface="Calibri"/>
              </a:rPr>
              <a:t>st</a:t>
            </a:r>
            <a:r>
              <a:rPr lang="en-US" sz="1400" dirty="0">
                <a:solidFill>
                  <a:srgbClr val="000000"/>
                </a:solidFill>
                <a:latin typeface="Calibri"/>
              </a:rPr>
              <a:t> coil block</a:t>
            </a: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8D87F416-3ABA-F9E4-7650-5926CDBC0408}"/>
              </a:ext>
            </a:extLst>
          </p:cNvPr>
          <p:cNvCxnSpPr>
            <a:cxnSpLocks/>
          </p:cNvCxnSpPr>
          <p:nvPr/>
        </p:nvCxnSpPr>
        <p:spPr bwMode="auto">
          <a:xfrm flipV="1">
            <a:off x="5006411" y="2057400"/>
            <a:ext cx="0" cy="9378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TextBox 9">
            <a:extLst>
              <a:ext uri="{FF2B5EF4-FFF2-40B4-BE49-F238E27FC236}">
                <a16:creationId xmlns:a16="http://schemas.microsoft.com/office/drawing/2014/main" id="{9B9FF856-8845-EDCB-D47C-1B07B94943BC}"/>
              </a:ext>
            </a:extLst>
          </p:cNvPr>
          <p:cNvSpPr txBox="1"/>
          <p:nvPr/>
        </p:nvSpPr>
        <p:spPr>
          <a:xfrm>
            <a:off x="5935718" y="3140413"/>
            <a:ext cx="655657" cy="32385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rib</a:t>
            </a:r>
          </a:p>
        </p:txBody>
      </p: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418C0FBC-B3DC-DF7C-A3E1-9240146FABA7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562600" y="2057400"/>
            <a:ext cx="339819" cy="108301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8" name="TextBox 9">
            <a:extLst>
              <a:ext uri="{FF2B5EF4-FFF2-40B4-BE49-F238E27FC236}">
                <a16:creationId xmlns:a16="http://schemas.microsoft.com/office/drawing/2014/main" id="{ED618CE6-FF8E-3684-B0EA-8958F8DE50CC}"/>
              </a:ext>
            </a:extLst>
          </p:cNvPr>
          <p:cNvSpPr txBox="1"/>
          <p:nvPr/>
        </p:nvSpPr>
        <p:spPr>
          <a:xfrm>
            <a:off x="3869047" y="4799856"/>
            <a:ext cx="1533525" cy="32385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Before pushing down</a:t>
            </a:r>
          </a:p>
        </p:txBody>
      </p:sp>
      <p:sp>
        <p:nvSpPr>
          <p:cNvPr id="29" name="TextBox 9">
            <a:extLst>
              <a:ext uri="{FF2B5EF4-FFF2-40B4-BE49-F238E27FC236}">
                <a16:creationId xmlns:a16="http://schemas.microsoft.com/office/drawing/2014/main" id="{75AF181C-C213-8925-4201-09E83C3303E3}"/>
              </a:ext>
            </a:extLst>
          </p:cNvPr>
          <p:cNvSpPr txBox="1"/>
          <p:nvPr/>
        </p:nvSpPr>
        <p:spPr>
          <a:xfrm>
            <a:off x="6934200" y="4799856"/>
            <a:ext cx="1533525" cy="32385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After pushing down</a:t>
            </a:r>
          </a:p>
        </p:txBody>
      </p:sp>
    </p:spTree>
    <p:extLst>
      <p:ext uri="{BB962C8B-B14F-4D97-AF65-F5344CB8AC3E}">
        <p14:creationId xmlns:p14="http://schemas.microsoft.com/office/powerpoint/2010/main" val="32744291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8028C2A-0C77-7A76-F602-8F2DD9A76A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42950" cy="74295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14A0A9A-D4D7-CAD3-E16A-7BFACBE55A5B}"/>
              </a:ext>
            </a:extLst>
          </p:cNvPr>
          <p:cNvSpPr txBox="1"/>
          <p:nvPr/>
        </p:nvSpPr>
        <p:spPr>
          <a:xfrm>
            <a:off x="3124200" y="4968000"/>
            <a:ext cx="914400" cy="152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alibri"/>
              </a:rPr>
              <a:t>D. M. Araujo</a:t>
            </a:r>
            <a:endParaRPr lang="de-CH" sz="800" dirty="0" err="1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01CFA6D-5106-CF29-E26E-CA5F6D83984E}"/>
              </a:ext>
            </a:extLst>
          </p:cNvPr>
          <p:cNvGrpSpPr/>
          <p:nvPr/>
        </p:nvGrpSpPr>
        <p:grpSpPr>
          <a:xfrm>
            <a:off x="4099989" y="53902"/>
            <a:ext cx="5039529" cy="5018173"/>
            <a:chOff x="3739620" y="674491"/>
            <a:chExt cx="4560360" cy="4541036"/>
          </a:xfrm>
        </p:grpSpPr>
        <p:pic>
          <p:nvPicPr>
            <p:cNvPr id="8" name="Picture 7" descr="A blue and purple circle with white dots&#10;&#10;Description automatically generated">
              <a:extLst>
                <a:ext uri="{FF2B5EF4-FFF2-40B4-BE49-F238E27FC236}">
                  <a16:creationId xmlns:a16="http://schemas.microsoft.com/office/drawing/2014/main" id="{D6EEA8AC-4B22-52E9-69CB-7ACD7F4651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725" t="2837" r="43663" b="10126"/>
            <a:stretch/>
          </p:blipFill>
          <p:spPr>
            <a:xfrm>
              <a:off x="6019800" y="674491"/>
              <a:ext cx="2280180" cy="2270518"/>
            </a:xfrm>
            <a:prstGeom prst="rect">
              <a:avLst/>
            </a:prstGeom>
          </p:spPr>
        </p:pic>
        <p:pic>
          <p:nvPicPr>
            <p:cNvPr id="11" name="Picture 10" descr="A blue and purple circle with white dots&#10;&#10;Description automatically generated">
              <a:extLst>
                <a:ext uri="{FF2B5EF4-FFF2-40B4-BE49-F238E27FC236}">
                  <a16:creationId xmlns:a16="http://schemas.microsoft.com/office/drawing/2014/main" id="{09BFDAC9-5ED3-4241-E882-DB1B539BA9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725" t="2837" r="43663" b="10126"/>
            <a:stretch/>
          </p:blipFill>
          <p:spPr>
            <a:xfrm flipH="1">
              <a:off x="3739620" y="674491"/>
              <a:ext cx="2280180" cy="2270518"/>
            </a:xfrm>
            <a:prstGeom prst="rect">
              <a:avLst/>
            </a:prstGeom>
          </p:spPr>
        </p:pic>
        <p:pic>
          <p:nvPicPr>
            <p:cNvPr id="14" name="Picture 13" descr="A blue and purple circle with white dots&#10;&#10;Description automatically generated">
              <a:extLst>
                <a:ext uri="{FF2B5EF4-FFF2-40B4-BE49-F238E27FC236}">
                  <a16:creationId xmlns:a16="http://schemas.microsoft.com/office/drawing/2014/main" id="{8BFBCA5D-FD65-C4EF-D5AC-E57DA05D3A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725" t="2837" r="43663" b="10126"/>
            <a:stretch/>
          </p:blipFill>
          <p:spPr>
            <a:xfrm flipV="1">
              <a:off x="6019800" y="2945009"/>
              <a:ext cx="2280180" cy="2270518"/>
            </a:xfrm>
            <a:prstGeom prst="rect">
              <a:avLst/>
            </a:prstGeom>
          </p:spPr>
        </p:pic>
        <p:pic>
          <p:nvPicPr>
            <p:cNvPr id="20" name="Picture 19" descr="A blue and purple circle with white dots&#10;&#10;Description automatically generated">
              <a:extLst>
                <a:ext uri="{FF2B5EF4-FFF2-40B4-BE49-F238E27FC236}">
                  <a16:creationId xmlns:a16="http://schemas.microsoft.com/office/drawing/2014/main" id="{7EC73A52-4C64-A629-C9A8-486FDFD9BE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725" t="2837" r="43663" b="10126"/>
            <a:stretch/>
          </p:blipFill>
          <p:spPr>
            <a:xfrm flipH="1" flipV="1">
              <a:off x="3739620" y="2945009"/>
              <a:ext cx="2280180" cy="2270518"/>
            </a:xfrm>
            <a:prstGeom prst="rect">
              <a:avLst/>
            </a:prstGeom>
          </p:spPr>
        </p:pic>
      </p:grp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pic>
        <p:nvPicPr>
          <p:cNvPr id="10" name="Picture 9" descr="A blue and purple circle with white dots&#10;&#10;Description automatically generated">
            <a:extLst>
              <a:ext uri="{FF2B5EF4-FFF2-40B4-BE49-F238E27FC236}">
                <a16:creationId xmlns:a16="http://schemas.microsoft.com/office/drawing/2014/main" id="{A8179393-61E4-2C15-4016-4E80A66083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25" t="45215" r="85137" b="10126"/>
          <a:stretch/>
        </p:blipFill>
        <p:spPr>
          <a:xfrm flipH="1">
            <a:off x="706970" y="1068767"/>
            <a:ext cx="1655230" cy="3735191"/>
          </a:xfrm>
          <a:prstGeom prst="rect">
            <a:avLst/>
          </a:prstGeom>
        </p:spPr>
      </p:pic>
      <p:pic>
        <p:nvPicPr>
          <p:cNvPr id="13" name="Picture 12" descr="A blue and purple circle with white dots&#10;&#10;Description automatically generated">
            <a:extLst>
              <a:ext uri="{FF2B5EF4-FFF2-40B4-BE49-F238E27FC236}">
                <a16:creationId xmlns:a16="http://schemas.microsoft.com/office/drawing/2014/main" id="{937CF8DF-FDAC-590F-3DA0-5BAEF5CA12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25" t="45215" r="85137" b="10126"/>
          <a:stretch/>
        </p:blipFill>
        <p:spPr>
          <a:xfrm>
            <a:off x="2341311" y="1068767"/>
            <a:ext cx="1655230" cy="373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51560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3CCEED99-7C17-1A6D-9229-8CD02AC945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5040" y="1735129"/>
            <a:ext cx="3108960" cy="3108960"/>
          </a:xfrm>
          <a:prstGeom prst="rect">
            <a:avLst/>
          </a:prstGeom>
        </p:spPr>
      </p:pic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lvl="0" indent="0" defTabSz="914400">
              <a:buClr>
                <a:srgbClr val="000000"/>
              </a:buClr>
              <a:buNone/>
            </a:pPr>
            <a:r>
              <a:rPr lang="en-GB" sz="1400" noProof="0" dirty="0">
                <a:solidFill>
                  <a:srgbClr val="000000"/>
                </a:solidFill>
              </a:rPr>
              <a:t>Let’s consider two typical common-coils turns distribution, with racetracks on the top and bottom of apertures for field quality correction (a and b).  C shows a third design without racetracks / clover-leaf coils, with an additional common-coil on the hard-way bend direction. </a:t>
            </a:r>
            <a:endParaRPr lang="en-GB" sz="1800" noProof="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GB" noProof="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Magnetic Design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51D194-2D2D-9BA8-8E5B-31F0C9E421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42950" cy="742950"/>
          </a:xfrm>
          <a:prstGeom prst="rect">
            <a:avLst/>
          </a:prstGeom>
        </p:spPr>
      </p:pic>
      <p:pic>
        <p:nvPicPr>
          <p:cNvPr id="11" name="Picture 10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6C074EB3-9EA6-B518-CB95-4843E43ED9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38098"/>
            <a:ext cx="3108960" cy="3108960"/>
          </a:xfrm>
          <a:prstGeom prst="rect">
            <a:avLst/>
          </a:prstGeom>
        </p:spPr>
      </p:pic>
      <p:pic>
        <p:nvPicPr>
          <p:cNvPr id="13" name="Picture 12" descr="A diagram of a graph&#10;&#10;Description automatically generated">
            <a:extLst>
              <a:ext uri="{FF2B5EF4-FFF2-40B4-BE49-F238E27FC236}">
                <a16:creationId xmlns:a16="http://schemas.microsoft.com/office/drawing/2014/main" id="{58BBED0C-C048-BFD5-BA84-BB1CCBD176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4330" y="1733550"/>
            <a:ext cx="3108960" cy="310896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3AE11BC-B0E1-735A-F2BC-CEB679AEDB98}"/>
              </a:ext>
            </a:extLst>
          </p:cNvPr>
          <p:cNvSpPr txBox="1"/>
          <p:nvPr/>
        </p:nvSpPr>
        <p:spPr>
          <a:xfrm>
            <a:off x="76200" y="1813560"/>
            <a:ext cx="2286000" cy="228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a: racetracks / clover-leaf coils and wide blocks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DA6EBC-E9E2-DBCC-FDCD-2C32753672F1}"/>
              </a:ext>
            </a:extLst>
          </p:cNvPr>
          <p:cNvSpPr txBox="1"/>
          <p:nvPr/>
        </p:nvSpPr>
        <p:spPr>
          <a:xfrm>
            <a:off x="2940530" y="1813560"/>
            <a:ext cx="2286000" cy="228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b: racetracks / clover-leaf coils and thin blocks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79131E0-BC6B-A1B2-AC79-DEABBC7EEA3C}"/>
              </a:ext>
            </a:extLst>
          </p:cNvPr>
          <p:cNvSpPr txBox="1"/>
          <p:nvPr/>
        </p:nvSpPr>
        <p:spPr>
          <a:xfrm>
            <a:off x="5920312" y="1813560"/>
            <a:ext cx="2286000" cy="228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c: only common-coils and thin blocks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F03294E-E7AE-8315-F6D2-B12AF95BB50C}"/>
              </a:ext>
            </a:extLst>
          </p:cNvPr>
          <p:cNvSpPr txBox="1"/>
          <p:nvPr/>
        </p:nvSpPr>
        <p:spPr>
          <a:xfrm>
            <a:off x="47501" y="4887038"/>
            <a:ext cx="2286000" cy="228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Stress-management with spars, but high vertical load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53BAE56-1A09-47F0-3551-3AF3A20C0F8B}"/>
              </a:ext>
            </a:extLst>
          </p:cNvPr>
          <p:cNvSpPr txBox="1"/>
          <p:nvPr/>
        </p:nvSpPr>
        <p:spPr>
          <a:xfrm>
            <a:off x="3429000" y="4887038"/>
            <a:ext cx="2286000" cy="228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Stress-management with spars and ribs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8A3D849-F27E-87D3-B1C1-928E133BE512}"/>
              </a:ext>
            </a:extLst>
          </p:cNvPr>
          <p:cNvSpPr txBox="1"/>
          <p:nvPr/>
        </p:nvSpPr>
        <p:spPr>
          <a:xfrm>
            <a:off x="6324600" y="4887038"/>
            <a:ext cx="2286000" cy="228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Asymmetric design</a:t>
            </a:r>
          </a:p>
        </p:txBody>
      </p:sp>
    </p:spTree>
    <p:extLst>
      <p:ext uri="{BB962C8B-B14F-4D97-AF65-F5344CB8AC3E}">
        <p14:creationId xmlns:p14="http://schemas.microsoft.com/office/powerpoint/2010/main" val="3680163549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15" descr="A graph of a graph&#10;&#10;Description automatically generated">
            <a:extLst>
              <a:ext uri="{FF2B5EF4-FFF2-40B4-BE49-F238E27FC236}">
                <a16:creationId xmlns:a16="http://schemas.microsoft.com/office/drawing/2014/main" id="{8E098781-BFF9-D6C8-ED2E-2BB66862302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t="10217" r="41384" b="3291"/>
          <a:stretch/>
        </p:blipFill>
        <p:spPr>
          <a:xfrm>
            <a:off x="605367" y="1028266"/>
            <a:ext cx="2578184" cy="3804350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Stress-Managed Asymmetric Common-Coils (SMACC) –</a:t>
            </a:r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– hf_3</a:t>
            </a:r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51D194-2D2D-9BA8-8E5B-31F0C9E421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42950" cy="742950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520430FA-5012-376E-E5A9-12B72653BDC4}"/>
              </a:ext>
            </a:extLst>
          </p:cNvPr>
          <p:cNvSpPr txBox="1"/>
          <p:nvPr/>
        </p:nvSpPr>
        <p:spPr>
          <a:xfrm>
            <a:off x="1320949" y="4808960"/>
            <a:ext cx="20393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1         2         3         4       </a:t>
            </a:r>
          </a:p>
        </p:txBody>
      </p:sp>
      <p:pic>
        <p:nvPicPr>
          <p:cNvPr id="12" name="Picture 4" descr="A blue logo with white text&#10;&#10;Description automatically generated">
            <a:extLst>
              <a:ext uri="{FF2B5EF4-FFF2-40B4-BE49-F238E27FC236}">
                <a16:creationId xmlns:a16="http://schemas.microsoft.com/office/drawing/2014/main" id="{4C7C5FD9-F5E2-E7F5-8EC3-FBD119987A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729" t="16471" r="43558" b="4517"/>
          <a:stretch/>
        </p:blipFill>
        <p:spPr>
          <a:xfrm>
            <a:off x="8570512" y="27862"/>
            <a:ext cx="543822" cy="721035"/>
          </a:xfrm>
          <a:prstGeom prst="rect">
            <a:avLst/>
          </a:prstGeom>
        </p:spPr>
      </p:pic>
      <p:graphicFrame>
        <p:nvGraphicFramePr>
          <p:cNvPr id="2" name="Table 5">
            <a:extLst>
              <a:ext uri="{FF2B5EF4-FFF2-40B4-BE49-F238E27FC236}">
                <a16:creationId xmlns:a16="http://schemas.microsoft.com/office/drawing/2014/main" id="{B3BA74F5-F152-28CA-F85C-75598EE7CF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842052"/>
              </p:ext>
            </p:extLst>
          </p:nvPr>
        </p:nvGraphicFramePr>
        <p:xfrm>
          <a:off x="3987295" y="1243847"/>
          <a:ext cx="4928105" cy="3373188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41903">
                  <a:extLst>
                    <a:ext uri="{9D8B030D-6E8A-4147-A177-3AD203B41FA5}">
                      <a16:colId xmlns:a16="http://schemas.microsoft.com/office/drawing/2014/main" val="3521703553"/>
                    </a:ext>
                  </a:extLst>
                </a:gridCol>
                <a:gridCol w="929339">
                  <a:extLst>
                    <a:ext uri="{9D8B030D-6E8A-4147-A177-3AD203B41FA5}">
                      <a16:colId xmlns:a16="http://schemas.microsoft.com/office/drawing/2014/main" val="3434706782"/>
                    </a:ext>
                  </a:extLst>
                </a:gridCol>
                <a:gridCol w="985621">
                  <a:extLst>
                    <a:ext uri="{9D8B030D-6E8A-4147-A177-3AD203B41FA5}">
                      <a16:colId xmlns:a16="http://schemas.microsoft.com/office/drawing/2014/main" val="3507318975"/>
                    </a:ext>
                  </a:extLst>
                </a:gridCol>
                <a:gridCol w="985621">
                  <a:extLst>
                    <a:ext uri="{9D8B030D-6E8A-4147-A177-3AD203B41FA5}">
                      <a16:colId xmlns:a16="http://schemas.microsoft.com/office/drawing/2014/main" val="3956789688"/>
                    </a:ext>
                  </a:extLst>
                </a:gridCol>
                <a:gridCol w="985621">
                  <a:extLst>
                    <a:ext uri="{9D8B030D-6E8A-4147-A177-3AD203B41FA5}">
                      <a16:colId xmlns:a16="http://schemas.microsoft.com/office/drawing/2014/main" val="2825542501"/>
                    </a:ext>
                  </a:extLst>
                </a:gridCol>
              </a:tblGrid>
              <a:tr h="29797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Layers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5210411"/>
                  </a:ext>
                </a:extLst>
              </a:tr>
              <a:tr h="3825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Wire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000000"/>
                          </a:solidFill>
                        </a:rPr>
                        <a:t>Nb</a:t>
                      </a:r>
                      <a:r>
                        <a:rPr lang="en-GB" sz="1200" baseline="-25000" dirty="0">
                          <a:solidFill>
                            <a:srgbClr val="000000"/>
                          </a:solidFill>
                        </a:rPr>
                        <a:t>3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</a:rPr>
                        <a:t>Sn RRP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® 162/169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</a:rPr>
                        <a:t>Nb</a:t>
                      </a:r>
                      <a:r>
                        <a:rPr lang="en-GB" sz="1200" baseline="-25000" dirty="0">
                          <a:solidFill>
                            <a:srgbClr val="000000"/>
                          </a:solidFill>
                        </a:rPr>
                        <a:t>3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</a:rPr>
                        <a:t>Sn RRP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® 162/169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</a:rPr>
                        <a:t>Nb</a:t>
                      </a:r>
                      <a:r>
                        <a:rPr lang="en-GB" sz="1200" baseline="-25000" dirty="0">
                          <a:solidFill>
                            <a:srgbClr val="000000"/>
                          </a:solidFill>
                        </a:rPr>
                        <a:t>3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</a:rPr>
                        <a:t>Sn RRP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®</a:t>
                      </a:r>
                    </a:p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78/91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</a:rPr>
                        <a:t>Nb</a:t>
                      </a:r>
                      <a:r>
                        <a:rPr lang="en-GB" sz="1200" baseline="-25000" dirty="0">
                          <a:solidFill>
                            <a:srgbClr val="000000"/>
                          </a:solidFill>
                        </a:rPr>
                        <a:t>3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</a:rPr>
                        <a:t>Sn RRP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®</a:t>
                      </a:r>
                    </a:p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60/91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1722384"/>
                  </a:ext>
                </a:extLst>
              </a:tr>
              <a:tr h="3132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 wire x </a:t>
                      </a:r>
                      <a:r>
                        <a:rPr lang="en-US" sz="1200" dirty="0" err="1"/>
                        <a:t>dia</a:t>
                      </a:r>
                      <a:r>
                        <a:rPr lang="en-US" sz="1200" dirty="0"/>
                        <a:t> in 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26 x 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26 x 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40 x 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40 x 0.7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093073"/>
                  </a:ext>
                </a:extLst>
              </a:tr>
              <a:tr h="3132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Cu/</a:t>
                      </a:r>
                      <a:r>
                        <a:rPr lang="en-US" sz="1200" dirty="0" err="1"/>
                        <a:t>nCu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9295010"/>
                  </a:ext>
                </a:extLst>
              </a:tr>
              <a:tr h="56743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Bare Cable dimensions in mm*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15.77 x 2.06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15.77 x </a:t>
                      </a:r>
                    </a:p>
                    <a:p>
                      <a:pPr algn="ctr"/>
                      <a:r>
                        <a:rPr lang="en-US" sz="1200" dirty="0"/>
                        <a:t>2.06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14.94 x </a:t>
                      </a:r>
                    </a:p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14.94 x </a:t>
                      </a:r>
                    </a:p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2649040"/>
                  </a:ext>
                </a:extLst>
              </a:tr>
              <a:tr h="56743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Insulation thickness in 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0.155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0.155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0.155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0.155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26457265"/>
                  </a:ext>
                </a:extLst>
              </a:tr>
              <a:tr h="56743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Number of turns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8058168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E65E48F3-2402-8E5E-F86A-C86F5977AD5F}"/>
              </a:ext>
            </a:extLst>
          </p:cNvPr>
          <p:cNvSpPr txBox="1"/>
          <p:nvPr/>
        </p:nvSpPr>
        <p:spPr>
          <a:xfrm>
            <a:off x="4114800" y="4968000"/>
            <a:ext cx="914400" cy="152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alibri"/>
              </a:rPr>
              <a:t>D. Araujo</a:t>
            </a:r>
            <a:endParaRPr lang="de-CH" sz="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416C9D95-73A7-A2F0-CA74-C30E639AAE90}"/>
              </a:ext>
            </a:extLst>
          </p:cNvPr>
          <p:cNvSpPr txBox="1"/>
          <p:nvPr/>
        </p:nvSpPr>
        <p:spPr>
          <a:xfrm>
            <a:off x="3987295" y="4663343"/>
            <a:ext cx="261642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* Does not include Rutherford cable core</a:t>
            </a:r>
          </a:p>
        </p:txBody>
      </p:sp>
    </p:spTree>
    <p:extLst>
      <p:ext uri="{BB962C8B-B14F-4D97-AF65-F5344CB8AC3E}">
        <p14:creationId xmlns:p14="http://schemas.microsoft.com/office/powerpoint/2010/main" val="243665497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6C1BEA67-40E4-910C-B725-3EFECE4BCB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98" y="1693371"/>
            <a:ext cx="3781425" cy="3316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Stress-Managed Asymmetric Common-Coils (SMACC) – </a:t>
            </a:r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– hf_3</a:t>
            </a:r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51D194-2D2D-9BA8-8E5B-31F0C9E421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42950" cy="742950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520430FA-5012-376E-E5A9-12B72653BDC4}"/>
              </a:ext>
            </a:extLst>
          </p:cNvPr>
          <p:cNvSpPr txBox="1"/>
          <p:nvPr/>
        </p:nvSpPr>
        <p:spPr>
          <a:xfrm>
            <a:off x="725021" y="1369498"/>
            <a:ext cx="16930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1       2       3       4      </a:t>
            </a:r>
          </a:p>
        </p:txBody>
      </p:sp>
      <p:pic>
        <p:nvPicPr>
          <p:cNvPr id="12" name="Picture 4" descr="A blue logo with white text&#10;&#10;Description automatically generated">
            <a:extLst>
              <a:ext uri="{FF2B5EF4-FFF2-40B4-BE49-F238E27FC236}">
                <a16:creationId xmlns:a16="http://schemas.microsoft.com/office/drawing/2014/main" id="{4C7C5FD9-F5E2-E7F5-8EC3-FBD119987A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729" t="16471" r="43558" b="4517"/>
          <a:stretch/>
        </p:blipFill>
        <p:spPr>
          <a:xfrm>
            <a:off x="8570512" y="27862"/>
            <a:ext cx="543822" cy="721035"/>
          </a:xfrm>
          <a:prstGeom prst="rect">
            <a:avLst/>
          </a:prstGeom>
        </p:spPr>
      </p:pic>
      <p:graphicFrame>
        <p:nvGraphicFramePr>
          <p:cNvPr id="2" name="Table 5">
            <a:extLst>
              <a:ext uri="{FF2B5EF4-FFF2-40B4-BE49-F238E27FC236}">
                <a16:creationId xmlns:a16="http://schemas.microsoft.com/office/drawing/2014/main" id="{B3BA74F5-F152-28CA-F85C-75598EE7CF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762816"/>
              </p:ext>
            </p:extLst>
          </p:nvPr>
        </p:nvGraphicFramePr>
        <p:xfrm>
          <a:off x="4076197" y="1812900"/>
          <a:ext cx="4699507" cy="68056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833942">
                  <a:extLst>
                    <a:ext uri="{9D8B030D-6E8A-4147-A177-3AD203B41FA5}">
                      <a16:colId xmlns:a16="http://schemas.microsoft.com/office/drawing/2014/main" val="3434706782"/>
                    </a:ext>
                  </a:extLst>
                </a:gridCol>
                <a:gridCol w="1093868">
                  <a:extLst>
                    <a:ext uri="{9D8B030D-6E8A-4147-A177-3AD203B41FA5}">
                      <a16:colId xmlns:a16="http://schemas.microsoft.com/office/drawing/2014/main" val="3507318975"/>
                    </a:ext>
                  </a:extLst>
                </a:gridCol>
                <a:gridCol w="937601">
                  <a:extLst>
                    <a:ext uri="{9D8B030D-6E8A-4147-A177-3AD203B41FA5}">
                      <a16:colId xmlns:a16="http://schemas.microsoft.com/office/drawing/2014/main" val="3956789688"/>
                    </a:ext>
                  </a:extLst>
                </a:gridCol>
                <a:gridCol w="937601">
                  <a:extLst>
                    <a:ext uri="{9D8B030D-6E8A-4147-A177-3AD203B41FA5}">
                      <a16:colId xmlns:a16="http://schemas.microsoft.com/office/drawing/2014/main" val="2825542501"/>
                    </a:ext>
                  </a:extLst>
                </a:gridCol>
                <a:gridCol w="896495">
                  <a:extLst>
                    <a:ext uri="{9D8B030D-6E8A-4147-A177-3AD203B41FA5}">
                      <a16:colId xmlns:a16="http://schemas.microsoft.com/office/drawing/2014/main" val="1741871892"/>
                    </a:ext>
                  </a:extLst>
                </a:gridCol>
              </a:tblGrid>
              <a:tr h="29797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</a:t>
                      </a:r>
                      <a:r>
                        <a:rPr lang="en-US" sz="1200" baseline="-25000" dirty="0"/>
                        <a:t>0 </a:t>
                      </a:r>
                      <a:r>
                        <a:rPr lang="en-US" sz="1200" baseline="0" dirty="0"/>
                        <a:t>in T</a:t>
                      </a:r>
                      <a:endParaRPr lang="en-US" sz="1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E</a:t>
                      </a:r>
                      <a:r>
                        <a:rPr lang="en-US" sz="1200" baseline="-25000" dirty="0" err="1"/>
                        <a:t>op</a:t>
                      </a:r>
                      <a:r>
                        <a:rPr lang="en-US" sz="1200" baseline="-25000" dirty="0"/>
                        <a:t> </a:t>
                      </a:r>
                      <a:r>
                        <a:rPr lang="en-US" sz="1200" baseline="0" dirty="0"/>
                        <a:t>in MJ/m</a:t>
                      </a:r>
                      <a:endParaRPr lang="en-US" sz="1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</a:t>
                      </a:r>
                      <a:r>
                        <a:rPr lang="en-US" sz="1200" baseline="-25000" dirty="0"/>
                        <a:t>op</a:t>
                      </a:r>
                      <a:r>
                        <a:rPr lang="en-US" sz="1200" baseline="0" dirty="0"/>
                        <a:t> in K</a:t>
                      </a:r>
                      <a:endParaRPr lang="en-US" sz="1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% Margin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I</a:t>
                      </a:r>
                      <a:r>
                        <a:rPr lang="en-US" sz="1200" baseline="-25000" dirty="0" err="1"/>
                        <a:t>op</a:t>
                      </a:r>
                      <a:r>
                        <a:rPr lang="en-US" sz="1200" dirty="0"/>
                        <a:t> in kA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5210411"/>
                  </a:ext>
                </a:extLst>
              </a:tr>
              <a:tr h="3825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14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2.94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4.22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9.8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14.77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1722384"/>
                  </a:ext>
                </a:extLst>
              </a:tr>
            </a:tbl>
          </a:graphicData>
        </a:graphic>
      </p:graphicFrame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C2BDE02C-DEE6-6D16-2E44-DC88E90786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6775"/>
              </p:ext>
            </p:extLst>
          </p:nvPr>
        </p:nvGraphicFramePr>
        <p:xfrm>
          <a:off x="4076197" y="2647950"/>
          <a:ext cx="4699507" cy="198756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572003">
                  <a:extLst>
                    <a:ext uri="{9D8B030D-6E8A-4147-A177-3AD203B41FA5}">
                      <a16:colId xmlns:a16="http://schemas.microsoft.com/office/drawing/2014/main" val="343470678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3507318975"/>
                    </a:ext>
                  </a:extLst>
                </a:gridCol>
                <a:gridCol w="985800">
                  <a:extLst>
                    <a:ext uri="{9D8B030D-6E8A-4147-A177-3AD203B41FA5}">
                      <a16:colId xmlns:a16="http://schemas.microsoft.com/office/drawing/2014/main" val="1694886925"/>
                    </a:ext>
                  </a:extLst>
                </a:gridCol>
                <a:gridCol w="727669">
                  <a:extLst>
                    <a:ext uri="{9D8B030D-6E8A-4147-A177-3AD203B41FA5}">
                      <a16:colId xmlns:a16="http://schemas.microsoft.com/office/drawing/2014/main" val="3956789688"/>
                    </a:ext>
                  </a:extLst>
                </a:gridCol>
                <a:gridCol w="727669">
                  <a:extLst>
                    <a:ext uri="{9D8B030D-6E8A-4147-A177-3AD203B41FA5}">
                      <a16:colId xmlns:a16="http://schemas.microsoft.com/office/drawing/2014/main" val="2825542501"/>
                    </a:ext>
                  </a:extLst>
                </a:gridCol>
                <a:gridCol w="695766">
                  <a:extLst>
                    <a:ext uri="{9D8B030D-6E8A-4147-A177-3AD203B41FA5}">
                      <a16:colId xmlns:a16="http://schemas.microsoft.com/office/drawing/2014/main" val="1741871892"/>
                    </a:ext>
                  </a:extLst>
                </a:gridCol>
              </a:tblGrid>
              <a:tr h="29797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Layer</a:t>
                      </a:r>
                      <a:endParaRPr lang="en-US" sz="1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B</a:t>
                      </a:r>
                      <a:r>
                        <a:rPr lang="en-US" sz="1200" baseline="-25000" dirty="0" err="1"/>
                        <a:t>peak</a:t>
                      </a:r>
                      <a:r>
                        <a:rPr lang="en-US" sz="1200" baseline="-25000" dirty="0"/>
                        <a:t> </a:t>
                      </a:r>
                      <a:r>
                        <a:rPr lang="en-US" sz="1200" baseline="0" dirty="0"/>
                        <a:t>in T</a:t>
                      </a:r>
                      <a:endParaRPr lang="en-US" sz="1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% Margin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J</a:t>
                      </a:r>
                      <a:r>
                        <a:rPr lang="en-US" sz="1200" baseline="-25000" dirty="0" err="1"/>
                        <a:t>sc</a:t>
                      </a:r>
                      <a:r>
                        <a:rPr lang="en-US" sz="1200" dirty="0"/>
                        <a:t> in A/mm</a:t>
                      </a:r>
                      <a:r>
                        <a:rPr lang="en-US" sz="1200" baseline="300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J</a:t>
                      </a:r>
                      <a:r>
                        <a:rPr lang="en-US" sz="1200" baseline="-25000" dirty="0" err="1"/>
                        <a:t>cu</a:t>
                      </a:r>
                      <a:r>
                        <a:rPr lang="en-US" sz="1200" dirty="0"/>
                        <a:t> in A/mm</a:t>
                      </a:r>
                      <a:r>
                        <a:rPr lang="en-US" sz="1200" baseline="300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J</a:t>
                      </a:r>
                      <a:r>
                        <a:rPr lang="en-US" sz="1200" baseline="-25000" dirty="0" err="1"/>
                        <a:t>ov</a:t>
                      </a:r>
                      <a:r>
                        <a:rPr lang="en-US" sz="1200" baseline="-25000" dirty="0"/>
                        <a:t> </a:t>
                      </a:r>
                      <a:r>
                        <a:rPr lang="en-US" sz="1200" baseline="0" dirty="0"/>
                        <a:t>*</a:t>
                      </a:r>
                      <a:r>
                        <a:rPr lang="en-US" sz="1200" dirty="0"/>
                        <a:t> in A/mm</a:t>
                      </a:r>
                      <a:r>
                        <a:rPr lang="en-US" sz="1200" baseline="30000" dirty="0"/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5210411"/>
                  </a:ext>
                </a:extLst>
              </a:tr>
              <a:tr h="3825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14.83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9.80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1135.8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1261.2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389.5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1722384"/>
                  </a:ext>
                </a:extLst>
              </a:tr>
              <a:tr h="3825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14.81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9.91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6908786"/>
                  </a:ext>
                </a:extLst>
              </a:tr>
              <a:tr h="3825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11.24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11.68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2110.8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1759.0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605.7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8369626"/>
                  </a:ext>
                </a:extLst>
              </a:tr>
              <a:tr h="3825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9.78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13.98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2686.5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1492.5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33387759"/>
                  </a:ext>
                </a:extLst>
              </a:tr>
            </a:tbl>
          </a:graphicData>
        </a:graphic>
      </p:graphicFrame>
      <p:sp>
        <p:nvSpPr>
          <p:cNvPr id="9" name="TextBox 6">
            <a:extLst>
              <a:ext uri="{FF2B5EF4-FFF2-40B4-BE49-F238E27FC236}">
                <a16:creationId xmlns:a16="http://schemas.microsoft.com/office/drawing/2014/main" id="{24D01701-D0F4-1111-3B54-DC2241510CB3}"/>
              </a:ext>
            </a:extLst>
          </p:cNvPr>
          <p:cNvSpPr txBox="1"/>
          <p:nvPr/>
        </p:nvSpPr>
        <p:spPr>
          <a:xfrm>
            <a:off x="4060024" y="4663255"/>
            <a:ext cx="1938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* Including insulation area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7B6EE1-C544-82C2-790B-1AD66562FFC3}"/>
              </a:ext>
            </a:extLst>
          </p:cNvPr>
          <p:cNvSpPr txBox="1"/>
          <p:nvPr/>
        </p:nvSpPr>
        <p:spPr>
          <a:xfrm>
            <a:off x="4114800" y="4968000"/>
            <a:ext cx="914400" cy="152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alibri"/>
              </a:rPr>
              <a:t>D. Araujo</a:t>
            </a:r>
            <a:endParaRPr lang="de-CH" sz="8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387916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Stress-Managed Asymmetric Common-Coils (SMACC) – </a:t>
            </a:r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– hf_3 - </a:t>
            </a:r>
            <a:r>
              <a:rPr lang="en-US" dirty="0"/>
              <a:t>14 T</a:t>
            </a:r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51D194-2D2D-9BA8-8E5B-31F0C9E421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42950" cy="7429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D552C59-BDB7-22D8-3DC7-193FA5B11E1E}"/>
              </a:ext>
            </a:extLst>
          </p:cNvPr>
          <p:cNvSpPr txBox="1"/>
          <p:nvPr/>
        </p:nvSpPr>
        <p:spPr>
          <a:xfrm>
            <a:off x="1143000" y="4476749"/>
            <a:ext cx="3048000" cy="41825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b="1" dirty="0">
                <a:solidFill>
                  <a:srgbClr val="FF0000"/>
                </a:solidFill>
                <a:latin typeface="Calibri"/>
              </a:rPr>
              <a:t>High-Field (1 and 2)</a:t>
            </a:r>
            <a:r>
              <a:rPr lang="en-US" sz="1100" dirty="0">
                <a:solidFill>
                  <a:srgbClr val="000000"/>
                </a:solidFill>
                <a:latin typeface="Calibri"/>
              </a:rPr>
              <a:t> and </a:t>
            </a:r>
            <a:r>
              <a:rPr lang="en-US" sz="1100" b="1" dirty="0">
                <a:solidFill>
                  <a:srgbClr val="0070C0"/>
                </a:solidFill>
                <a:latin typeface="Calibri"/>
              </a:rPr>
              <a:t>Low-Field (3 and 4)</a:t>
            </a:r>
            <a:r>
              <a:rPr lang="en-US" sz="11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Calibri"/>
              </a:rPr>
              <a:t>Jc</a:t>
            </a:r>
            <a:r>
              <a:rPr lang="en-US" sz="1100" dirty="0">
                <a:solidFill>
                  <a:srgbClr val="000000"/>
                </a:solidFill>
                <a:latin typeface="Calibri"/>
              </a:rPr>
              <a:t> fitting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The same </a:t>
            </a:r>
            <a:r>
              <a:rPr lang="en-US" sz="1100" dirty="0" err="1">
                <a:solidFill>
                  <a:srgbClr val="000000"/>
                </a:solidFill>
                <a:latin typeface="Calibri"/>
              </a:rPr>
              <a:t>Jc</a:t>
            </a:r>
            <a:r>
              <a:rPr lang="en-US" sz="1100" dirty="0">
                <a:solidFill>
                  <a:srgbClr val="000000"/>
                </a:solidFill>
                <a:latin typeface="Calibri"/>
              </a:rPr>
              <a:t> fitting is used for ERMC and DEM-0.7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14" name="Picture 4" descr="A blue logo with white text&#10;&#10;Description automatically generated">
            <a:extLst>
              <a:ext uri="{FF2B5EF4-FFF2-40B4-BE49-F238E27FC236}">
                <a16:creationId xmlns:a16="http://schemas.microsoft.com/office/drawing/2014/main" id="{8727369E-3DFA-2E65-1B2B-AB62599A17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729" t="16471" r="43558" b="4517"/>
          <a:stretch/>
        </p:blipFill>
        <p:spPr>
          <a:xfrm>
            <a:off x="8570512" y="27862"/>
            <a:ext cx="543822" cy="7210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85BB69-D0AA-59CF-B18F-E62E0F8079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638" y="1352550"/>
            <a:ext cx="3778018" cy="2895600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D3310778-A001-E373-8262-A37FE7D0C087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211" y="1373110"/>
            <a:ext cx="4010025" cy="35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A4AFA3-DB5F-4A3D-A5E1-CCC885396AF8}"/>
              </a:ext>
            </a:extLst>
          </p:cNvPr>
          <p:cNvSpPr txBox="1"/>
          <p:nvPr/>
        </p:nvSpPr>
        <p:spPr>
          <a:xfrm>
            <a:off x="4114800" y="4968000"/>
            <a:ext cx="914400" cy="152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alibri"/>
              </a:rPr>
              <a:t>D. Araujo</a:t>
            </a:r>
            <a:endParaRPr lang="de-CH" sz="8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017478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798464" y="1200150"/>
            <a:ext cx="7278735" cy="3337318"/>
          </a:xfrm>
        </p:spPr>
        <p:txBody>
          <a:bodyPr/>
          <a:lstStyle/>
          <a:p>
            <a:pPr marL="0" lvl="0" indent="0" defTabSz="914400">
              <a:buClr>
                <a:srgbClr val="000000"/>
              </a:buClr>
              <a:buNone/>
            </a:pPr>
            <a:r>
              <a:rPr lang="en-GB" sz="1400" noProof="0" dirty="0">
                <a:solidFill>
                  <a:srgbClr val="000000"/>
                </a:solidFill>
              </a:rPr>
              <a:t>The asymmetric common-coils magnet has an intra-beam distance of </a:t>
            </a:r>
            <a:r>
              <a:rPr lang="en-GB" sz="1400" dirty="0">
                <a:solidFill>
                  <a:srgbClr val="000000"/>
                </a:solidFill>
              </a:rPr>
              <a:t>250</a:t>
            </a:r>
            <a:r>
              <a:rPr lang="en-GB" sz="1400" noProof="0" dirty="0">
                <a:solidFill>
                  <a:srgbClr val="000000"/>
                </a:solidFill>
              </a:rPr>
              <a:t> mm, 50 mm </a:t>
            </a:r>
            <a:r>
              <a:rPr lang="en-GB" sz="1400" b="1" noProof="0" dirty="0">
                <a:solidFill>
                  <a:srgbClr val="FF0000"/>
                </a:solidFill>
              </a:rPr>
              <a:t>bore</a:t>
            </a:r>
            <a:r>
              <a:rPr lang="en-GB" sz="1400" noProof="0" dirty="0">
                <a:solidFill>
                  <a:srgbClr val="000000"/>
                </a:solidFill>
              </a:rPr>
              <a:t>, </a:t>
            </a:r>
            <a:r>
              <a:rPr lang="en-GB" sz="1400" b="1" noProof="0" dirty="0">
                <a:solidFill>
                  <a:srgbClr val="0070C0"/>
                </a:solidFill>
              </a:rPr>
              <a:t>yoke </a:t>
            </a:r>
            <a:r>
              <a:rPr lang="en-GB" sz="1400" dirty="0">
                <a:solidFill>
                  <a:srgbClr val="000000"/>
                </a:solidFill>
              </a:rPr>
              <a:t>diameter</a:t>
            </a:r>
            <a:r>
              <a:rPr lang="en-GB" sz="1400" b="1" noProof="0" dirty="0">
                <a:solidFill>
                  <a:srgbClr val="0070C0"/>
                </a:solidFill>
              </a:rPr>
              <a:t> </a:t>
            </a:r>
            <a:r>
              <a:rPr lang="en-GB" sz="1400" noProof="0" dirty="0">
                <a:solidFill>
                  <a:srgbClr val="000000"/>
                </a:solidFill>
              </a:rPr>
              <a:t>of 660 mm and 30 mm thick </a:t>
            </a:r>
            <a:r>
              <a:rPr lang="en-GB" sz="1400" dirty="0">
                <a:solidFill>
                  <a:srgbClr val="000000"/>
                </a:solidFill>
              </a:rPr>
              <a:t>stainless-steel </a:t>
            </a:r>
            <a:r>
              <a:rPr lang="en-GB" sz="1400" b="1" noProof="0" dirty="0">
                <a:solidFill>
                  <a:srgbClr val="CF49AC"/>
                </a:solidFill>
              </a:rPr>
              <a:t>shell.</a:t>
            </a:r>
          </a:p>
          <a:p>
            <a:pPr marL="0" lvl="0" indent="0" defTabSz="914400">
              <a:buClr>
                <a:srgbClr val="000000"/>
              </a:buClr>
              <a:buNone/>
            </a:pPr>
            <a:endParaRPr lang="en-GB" sz="1400" b="1" dirty="0">
              <a:solidFill>
                <a:srgbClr val="CF49AC"/>
              </a:solidFill>
            </a:endParaRPr>
          </a:p>
          <a:p>
            <a:pPr marL="0" lvl="0" indent="0" defTabSz="914400">
              <a:buClr>
                <a:srgbClr val="000000"/>
              </a:buClr>
              <a:buNone/>
            </a:pPr>
            <a:r>
              <a:rPr lang="en-GB" sz="1400" dirty="0">
                <a:solidFill>
                  <a:srgbClr val="000000"/>
                </a:solidFill>
              </a:rPr>
              <a:t>The magnet has 4 different types of coils (layer 1, layer 2, layer 3 and 4) </a:t>
            </a:r>
          </a:p>
          <a:p>
            <a:pPr marL="0" lvl="0" indent="0" defTabSz="914400">
              <a:buClr>
                <a:srgbClr val="000000"/>
              </a:buClr>
              <a:buNone/>
            </a:pPr>
            <a:r>
              <a:rPr lang="en-GB" sz="1400" dirty="0">
                <a:solidFill>
                  <a:srgbClr val="000000"/>
                </a:solidFill>
              </a:rPr>
              <a:t>and </a:t>
            </a:r>
            <a:r>
              <a:rPr lang="en-GB" sz="1400" dirty="0">
                <a:solidFill>
                  <a:srgbClr val="C50006"/>
                </a:solidFill>
              </a:rPr>
              <a:t>8 coils in total (for a double aperture magnet). </a:t>
            </a:r>
            <a:r>
              <a:rPr lang="en-GB" sz="1400" dirty="0">
                <a:solidFill>
                  <a:srgbClr val="000000"/>
                </a:solidFill>
              </a:rPr>
              <a:t>The coils are placed</a:t>
            </a:r>
          </a:p>
          <a:p>
            <a:pPr marL="0" lvl="0" indent="0" defTabSz="914400">
              <a:buClr>
                <a:srgbClr val="000000"/>
              </a:buClr>
              <a:buNone/>
            </a:pPr>
            <a:r>
              <a:rPr lang="en-GB" sz="1400" dirty="0">
                <a:solidFill>
                  <a:srgbClr val="000000"/>
                </a:solidFill>
              </a:rPr>
              <a:t> in the stress-management </a:t>
            </a:r>
            <a:r>
              <a:rPr lang="en-GB" sz="1400" b="1" dirty="0">
                <a:solidFill>
                  <a:srgbClr val="CF49AC"/>
                </a:solidFill>
              </a:rPr>
              <a:t>formers</a:t>
            </a:r>
            <a:r>
              <a:rPr lang="en-GB" sz="1400" dirty="0">
                <a:solidFill>
                  <a:srgbClr val="000000"/>
                </a:solidFill>
              </a:rPr>
              <a:t>. The preload is transferred </a:t>
            </a:r>
          </a:p>
          <a:p>
            <a:pPr marL="0" lvl="0" indent="0" defTabSz="914400">
              <a:buClr>
                <a:srgbClr val="000000"/>
              </a:buClr>
              <a:buNone/>
            </a:pPr>
            <a:r>
              <a:rPr lang="en-GB" sz="1400" dirty="0">
                <a:solidFill>
                  <a:srgbClr val="000000"/>
                </a:solidFill>
              </a:rPr>
              <a:t>towards the inner-most layers through the </a:t>
            </a:r>
            <a:r>
              <a:rPr lang="en-GB" sz="1400" b="1" dirty="0">
                <a:solidFill>
                  <a:srgbClr val="CF49AC"/>
                </a:solidFill>
              </a:rPr>
              <a:t>ribs</a:t>
            </a:r>
            <a:r>
              <a:rPr lang="en-GB" sz="1400" dirty="0">
                <a:solidFill>
                  <a:srgbClr val="000000"/>
                </a:solidFill>
              </a:rPr>
              <a:t>.</a:t>
            </a:r>
          </a:p>
          <a:p>
            <a:pPr marL="0" lvl="0" indent="0" defTabSz="914400">
              <a:buClr>
                <a:srgbClr val="000000"/>
              </a:buClr>
              <a:buNone/>
            </a:pPr>
            <a:endParaRPr lang="en-GB" sz="1400" b="1" dirty="0">
              <a:solidFill>
                <a:srgbClr val="CF49AC"/>
              </a:solidFill>
            </a:endParaRPr>
          </a:p>
          <a:p>
            <a:pPr marL="0" lvl="0" indent="0" defTabSz="914400">
              <a:buClr>
                <a:srgbClr val="000000"/>
              </a:buClr>
              <a:buNone/>
            </a:pPr>
            <a:r>
              <a:rPr lang="en-GB" sz="1400" dirty="0">
                <a:solidFill>
                  <a:srgbClr val="000000"/>
                </a:solidFill>
              </a:rPr>
              <a:t>The </a:t>
            </a:r>
            <a:r>
              <a:rPr lang="en-GB" sz="1400" b="1" dirty="0">
                <a:solidFill>
                  <a:srgbClr val="0070C0"/>
                </a:solidFill>
              </a:rPr>
              <a:t>iron pole, </a:t>
            </a:r>
            <a:r>
              <a:rPr lang="en-GB" sz="1400" dirty="0">
                <a:solidFill>
                  <a:srgbClr val="000000"/>
                </a:solidFill>
              </a:rPr>
              <a:t>combined with the asymmetric concept, helps on the </a:t>
            </a:r>
          </a:p>
          <a:p>
            <a:pPr marL="0" lvl="0" indent="0" defTabSz="914400">
              <a:buClr>
                <a:srgbClr val="000000"/>
              </a:buClr>
              <a:buNone/>
            </a:pPr>
            <a:r>
              <a:rPr lang="en-GB" sz="1400" dirty="0">
                <a:solidFill>
                  <a:srgbClr val="000000"/>
                </a:solidFill>
              </a:rPr>
              <a:t>balance vertical force balance.</a:t>
            </a:r>
          </a:p>
          <a:p>
            <a:pPr marL="0" lvl="0" indent="0" defTabSz="914400">
              <a:buClr>
                <a:srgbClr val="000000"/>
              </a:buClr>
              <a:buNone/>
            </a:pPr>
            <a:endParaRPr lang="en-GB" sz="1400" dirty="0">
              <a:solidFill>
                <a:srgbClr val="000000"/>
              </a:solidFill>
            </a:endParaRPr>
          </a:p>
          <a:p>
            <a:pPr marL="0" lvl="0" indent="0" defTabSz="914400">
              <a:buClr>
                <a:srgbClr val="000000"/>
              </a:buClr>
              <a:buNone/>
            </a:pPr>
            <a:r>
              <a:rPr lang="en-GB" sz="1400" noProof="0" dirty="0">
                <a:solidFill>
                  <a:srgbClr val="000000"/>
                </a:solidFill>
              </a:rPr>
              <a:t>The magnet concept is based on </a:t>
            </a:r>
            <a:r>
              <a:rPr lang="en-GB" sz="1400" noProof="0" dirty="0">
                <a:solidFill>
                  <a:srgbClr val="C50006"/>
                </a:solidFill>
              </a:rPr>
              <a:t>bladder &amp; keys technology </a:t>
            </a:r>
            <a:r>
              <a:rPr lang="en-GB" sz="1400" noProof="0" dirty="0">
                <a:solidFill>
                  <a:srgbClr val="000000"/>
                </a:solidFill>
              </a:rPr>
              <a:t>for room </a:t>
            </a:r>
          </a:p>
          <a:p>
            <a:pPr marL="0" lvl="0" indent="0" defTabSz="914400">
              <a:buClr>
                <a:srgbClr val="000000"/>
              </a:buClr>
              <a:buNone/>
            </a:pPr>
            <a:r>
              <a:rPr lang="en-GB" sz="1400" noProof="0" dirty="0">
                <a:solidFill>
                  <a:srgbClr val="000000"/>
                </a:solidFill>
              </a:rPr>
              <a:t>temperature preload. </a:t>
            </a:r>
            <a:endParaRPr lang="en-GB" noProof="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Stress-Managed Asymmetric Common-Coils (SMACC) - </a:t>
            </a:r>
            <a:r>
              <a:rPr lang="en-GB" noProof="0" dirty="0"/>
              <a:t>Cross-Section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8028C2A-0C77-7A76-F602-8F2DD9A76A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42950" cy="742950"/>
          </a:xfrm>
          <a:prstGeom prst="rect">
            <a:avLst/>
          </a:prstGeom>
        </p:spPr>
      </p:pic>
      <p:pic>
        <p:nvPicPr>
          <p:cNvPr id="6" name="Picture 4" descr="A blue logo with white text&#10;&#10;Description automatically generated">
            <a:extLst>
              <a:ext uri="{FF2B5EF4-FFF2-40B4-BE49-F238E27FC236}">
                <a16:creationId xmlns:a16="http://schemas.microsoft.com/office/drawing/2014/main" id="{4C731338-AA03-024E-ABA6-79E6E3414B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729" t="16471" r="43558" b="4517"/>
          <a:stretch/>
        </p:blipFill>
        <p:spPr>
          <a:xfrm>
            <a:off x="8570512" y="27862"/>
            <a:ext cx="543822" cy="721035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801CFA6D-5106-CF29-E26E-CA5F6D83984E}"/>
              </a:ext>
            </a:extLst>
          </p:cNvPr>
          <p:cNvGrpSpPr/>
          <p:nvPr/>
        </p:nvGrpSpPr>
        <p:grpSpPr>
          <a:xfrm>
            <a:off x="6096001" y="1786494"/>
            <a:ext cx="2961125" cy="2948577"/>
            <a:chOff x="3739620" y="674491"/>
            <a:chExt cx="4560360" cy="4541036"/>
          </a:xfrm>
        </p:grpSpPr>
        <p:pic>
          <p:nvPicPr>
            <p:cNvPr id="8" name="Picture 7" descr="A blue and purple circle with white dots&#10;&#10;Description automatically generated">
              <a:extLst>
                <a:ext uri="{FF2B5EF4-FFF2-40B4-BE49-F238E27FC236}">
                  <a16:creationId xmlns:a16="http://schemas.microsoft.com/office/drawing/2014/main" id="{D6EEA8AC-4B22-52E9-69CB-7ACD7F4651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725" t="2837" r="43663" b="10126"/>
            <a:stretch/>
          </p:blipFill>
          <p:spPr>
            <a:xfrm>
              <a:off x="6019800" y="674491"/>
              <a:ext cx="2280180" cy="2270518"/>
            </a:xfrm>
            <a:prstGeom prst="rect">
              <a:avLst/>
            </a:prstGeom>
          </p:spPr>
        </p:pic>
        <p:pic>
          <p:nvPicPr>
            <p:cNvPr id="11" name="Picture 10" descr="A blue and purple circle with white dots&#10;&#10;Description automatically generated">
              <a:extLst>
                <a:ext uri="{FF2B5EF4-FFF2-40B4-BE49-F238E27FC236}">
                  <a16:creationId xmlns:a16="http://schemas.microsoft.com/office/drawing/2014/main" id="{09BFDAC9-5ED3-4241-E882-DB1B539BA9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725" t="2837" r="43663" b="10126"/>
            <a:stretch/>
          </p:blipFill>
          <p:spPr>
            <a:xfrm flipH="1">
              <a:off x="3739620" y="674491"/>
              <a:ext cx="2280180" cy="2270518"/>
            </a:xfrm>
            <a:prstGeom prst="rect">
              <a:avLst/>
            </a:prstGeom>
          </p:spPr>
        </p:pic>
        <p:pic>
          <p:nvPicPr>
            <p:cNvPr id="14" name="Picture 13" descr="A blue and purple circle with white dots&#10;&#10;Description automatically generated">
              <a:extLst>
                <a:ext uri="{FF2B5EF4-FFF2-40B4-BE49-F238E27FC236}">
                  <a16:creationId xmlns:a16="http://schemas.microsoft.com/office/drawing/2014/main" id="{8BFBCA5D-FD65-C4EF-D5AC-E57DA05D3A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725" t="2837" r="43663" b="10126"/>
            <a:stretch/>
          </p:blipFill>
          <p:spPr>
            <a:xfrm flipV="1">
              <a:off x="6019800" y="2945009"/>
              <a:ext cx="2280180" cy="2270518"/>
            </a:xfrm>
            <a:prstGeom prst="rect">
              <a:avLst/>
            </a:prstGeom>
          </p:spPr>
        </p:pic>
        <p:pic>
          <p:nvPicPr>
            <p:cNvPr id="20" name="Picture 19" descr="A blue and purple circle with white dots&#10;&#10;Description automatically generated">
              <a:extLst>
                <a:ext uri="{FF2B5EF4-FFF2-40B4-BE49-F238E27FC236}">
                  <a16:creationId xmlns:a16="http://schemas.microsoft.com/office/drawing/2014/main" id="{7EC73A52-4C64-A629-C9A8-486FDFD9BE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725" t="2837" r="43663" b="10126"/>
            <a:stretch/>
          </p:blipFill>
          <p:spPr>
            <a:xfrm flipH="1" flipV="1">
              <a:off x="3739620" y="2945009"/>
              <a:ext cx="2280180" cy="2270518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960B3066-BC2C-72A0-AEA5-3872A236D7F1}"/>
              </a:ext>
            </a:extLst>
          </p:cNvPr>
          <p:cNvSpPr txBox="1"/>
          <p:nvPr/>
        </p:nvSpPr>
        <p:spPr>
          <a:xfrm>
            <a:off x="4114800" y="4968000"/>
            <a:ext cx="914400" cy="152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alibri"/>
              </a:rPr>
              <a:t>D. Araujo</a:t>
            </a:r>
            <a:endParaRPr lang="de-CH" sz="8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3879075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>
            <a:extLst>
              <a:ext uri="{FF2B5EF4-FFF2-40B4-BE49-F238E27FC236}">
                <a16:creationId xmlns:a16="http://schemas.microsoft.com/office/drawing/2014/main" id="{C748C4D3-A10B-8687-CEB9-C0456C902EA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399899" y="2571750"/>
            <a:ext cx="3419473" cy="2571749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BE55FFCA-4936-06C9-F11B-45F9CA9478D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406178" y="-40"/>
            <a:ext cx="3512534" cy="264173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CAB0EB8-457B-8EEA-18CA-15DDAA6A5A6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73324" y="1928714"/>
            <a:ext cx="4194222" cy="3154429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F3E34B-D092-FFFD-E251-CFC411ECC7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42950" cy="742950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B313C05-A349-B85F-02C3-05035871D8B6}"/>
              </a:ext>
            </a:extLst>
          </p:cNvPr>
          <p:cNvCxnSpPr>
            <a:cxnSpLocks/>
          </p:cNvCxnSpPr>
          <p:nvPr/>
        </p:nvCxnSpPr>
        <p:spPr bwMode="auto">
          <a:xfrm flipV="1">
            <a:off x="5399899" y="3014365"/>
            <a:ext cx="97223" cy="52448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D263562-2227-4140-0429-74A9C069794B}"/>
              </a:ext>
            </a:extLst>
          </p:cNvPr>
          <p:cNvCxnSpPr>
            <a:cxnSpLocks/>
          </p:cNvCxnSpPr>
          <p:nvPr/>
        </p:nvCxnSpPr>
        <p:spPr bwMode="auto">
          <a:xfrm flipH="1">
            <a:off x="6914389" y="425987"/>
            <a:ext cx="152400" cy="336263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00FB4CD-070A-382B-EE95-65D42A8C3E75}"/>
              </a:ext>
            </a:extLst>
          </p:cNvPr>
          <p:cNvSpPr txBox="1"/>
          <p:nvPr/>
        </p:nvSpPr>
        <p:spPr>
          <a:xfrm>
            <a:off x="76200" y="2114550"/>
            <a:ext cx="814400" cy="228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Von-Mises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8F728B-298F-D9D4-3086-BE9BDE103AAC}"/>
              </a:ext>
            </a:extLst>
          </p:cNvPr>
          <p:cNvSpPr txBox="1"/>
          <p:nvPr/>
        </p:nvSpPr>
        <p:spPr>
          <a:xfrm>
            <a:off x="6990589" y="146812"/>
            <a:ext cx="814400" cy="228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Von-Mises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164268D-2F63-44D6-D6DC-80AEEF74A96C}"/>
              </a:ext>
            </a:extLst>
          </p:cNvPr>
          <p:cNvSpPr txBox="1"/>
          <p:nvPr/>
        </p:nvSpPr>
        <p:spPr>
          <a:xfrm>
            <a:off x="4311350" y="3638755"/>
            <a:ext cx="814400" cy="35407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Hoop Stress</a:t>
            </a:r>
          </a:p>
        </p:txBody>
      </p:sp>
      <p:cxnSp>
        <p:nvCxnSpPr>
          <p:cNvPr id="30" name="Straight Arrow Connector 12">
            <a:extLst>
              <a:ext uri="{FF2B5EF4-FFF2-40B4-BE49-F238E27FC236}">
                <a16:creationId xmlns:a16="http://schemas.microsoft.com/office/drawing/2014/main" id="{CCF799EA-923D-E008-ED3E-0242CEF3AE3B}"/>
              </a:ext>
            </a:extLst>
          </p:cNvPr>
          <p:cNvCxnSpPr>
            <a:cxnSpLocks/>
          </p:cNvCxnSpPr>
          <p:nvPr/>
        </p:nvCxnSpPr>
        <p:spPr bwMode="auto">
          <a:xfrm flipH="1">
            <a:off x="1447800" y="4203262"/>
            <a:ext cx="438343" cy="33141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" name="Straight Arrow Connector 12">
            <a:extLst>
              <a:ext uri="{FF2B5EF4-FFF2-40B4-BE49-F238E27FC236}">
                <a16:creationId xmlns:a16="http://schemas.microsoft.com/office/drawing/2014/main" id="{AE0C325E-3CBD-9485-CAB3-D3A66E5CB0AB}"/>
              </a:ext>
            </a:extLst>
          </p:cNvPr>
          <p:cNvCxnSpPr>
            <a:cxnSpLocks/>
          </p:cNvCxnSpPr>
          <p:nvPr/>
        </p:nvCxnSpPr>
        <p:spPr bwMode="auto">
          <a:xfrm flipH="1">
            <a:off x="1847657" y="2900283"/>
            <a:ext cx="438343" cy="33141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2" name="Image 19">
            <a:extLst>
              <a:ext uri="{FF2B5EF4-FFF2-40B4-BE49-F238E27FC236}">
                <a16:creationId xmlns:a16="http://schemas.microsoft.com/office/drawing/2014/main" id="{EF8B2FC2-7BEE-0305-4E43-EB490864944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7909" t="106" r="41786" b="4319"/>
          <a:stretch/>
        </p:blipFill>
        <p:spPr>
          <a:xfrm>
            <a:off x="4699079" y="12638"/>
            <a:ext cx="1415750" cy="2524871"/>
          </a:xfrm>
          <a:prstGeom prst="rect">
            <a:avLst/>
          </a:prstGeom>
        </p:spPr>
      </p:pic>
      <p:pic>
        <p:nvPicPr>
          <p:cNvPr id="7" name="Image 19">
            <a:extLst>
              <a:ext uri="{FF2B5EF4-FFF2-40B4-BE49-F238E27FC236}">
                <a16:creationId xmlns:a16="http://schemas.microsoft.com/office/drawing/2014/main" id="{16F272BF-825C-5890-3F79-6D853DB748A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3760" t="36006" b="23928"/>
          <a:stretch/>
        </p:blipFill>
        <p:spPr>
          <a:xfrm>
            <a:off x="4087800" y="888438"/>
            <a:ext cx="885236" cy="1016571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Mechanical Analysis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F60A1F-8BF5-8B96-49BB-8F07AFE80647}"/>
              </a:ext>
            </a:extLst>
          </p:cNvPr>
          <p:cNvSpPr txBox="1"/>
          <p:nvPr/>
        </p:nvSpPr>
        <p:spPr>
          <a:xfrm>
            <a:off x="4191998" y="659838"/>
            <a:ext cx="814400" cy="228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S1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0F97BC-ECB5-BDC2-E2B5-7D6F0C85DF6D}"/>
              </a:ext>
            </a:extLst>
          </p:cNvPr>
          <p:cNvSpPr txBox="1"/>
          <p:nvPr/>
        </p:nvSpPr>
        <p:spPr>
          <a:xfrm>
            <a:off x="4114800" y="4968000"/>
            <a:ext cx="914400" cy="152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alibri"/>
              </a:rPr>
              <a:t>D. Araujo</a:t>
            </a:r>
            <a:endParaRPr lang="de-CH" sz="8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71820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7B28C11-FBEE-246D-CA8A-0D8776DD6DA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460256" y="2477636"/>
            <a:ext cx="3507565" cy="2638002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077212" y="216000"/>
            <a:ext cx="2691278" cy="381375"/>
          </a:xfrm>
        </p:spPr>
        <p:txBody>
          <a:bodyPr/>
          <a:lstStyle/>
          <a:p>
            <a:r>
              <a:rPr lang="en-GB" noProof="0" dirty="0"/>
              <a:t>Mechanical Analysis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F3E34B-D092-FFFD-E251-CFC411ECC7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42950" cy="7429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863BD0-AABF-2EDC-1835-F02EA08BA87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436605" y="-4326"/>
            <a:ext cx="3507565" cy="2638002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B1F8761-9067-3764-D10B-BC005784C0F7}"/>
              </a:ext>
            </a:extLst>
          </p:cNvPr>
          <p:cNvSpPr txBox="1"/>
          <p:nvPr/>
        </p:nvSpPr>
        <p:spPr>
          <a:xfrm>
            <a:off x="5105400" y="1327156"/>
            <a:ext cx="814400" cy="35407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Maximum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principal stress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AAD8CB8-E18B-5CE6-37A9-DF32045C96B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03386" y="1850282"/>
            <a:ext cx="4091560" cy="30772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94E5B84-39F2-5724-9D5F-41A70856B1D6}"/>
              </a:ext>
            </a:extLst>
          </p:cNvPr>
          <p:cNvSpPr txBox="1"/>
          <p:nvPr/>
        </p:nvSpPr>
        <p:spPr>
          <a:xfrm>
            <a:off x="4114800" y="4968000"/>
            <a:ext cx="914400" cy="152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Calibri"/>
              </a:rPr>
              <a:t>D. Araujo</a:t>
            </a:r>
            <a:endParaRPr lang="de-CH" sz="8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947065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5BBC570-E252-3943-E22D-B79D4E30923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t="4921" r="42947" b="14792"/>
          <a:stretch/>
        </p:blipFill>
        <p:spPr>
          <a:xfrm>
            <a:off x="13752" y="1962150"/>
            <a:ext cx="3318300" cy="304727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1A74F78-CBC0-0645-5089-09D891634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Magnetic Analysis – </a:t>
            </a:r>
            <a:r>
              <a:rPr lang="en-US" dirty="0" err="1"/>
              <a:t>I</a:t>
            </a:r>
            <a:r>
              <a:rPr lang="en-US" baseline="-25000" dirty="0" err="1"/>
              <a:t>op</a:t>
            </a:r>
            <a:r>
              <a:rPr lang="en-US" dirty="0"/>
              <a:t> = 14.77 kA</a:t>
            </a:r>
            <a:endParaRPr lang="en-US" baseline="-25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49322F1-957D-08F6-D34C-EBAF16427A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900" t="35109" r="44522" b="22494"/>
          <a:stretch/>
        </p:blipFill>
        <p:spPr>
          <a:xfrm>
            <a:off x="3322689" y="2527219"/>
            <a:ext cx="2779153" cy="25146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76CEB0-9918-0987-C132-7F1403DF691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321" t="34943" r="46133" b="25880"/>
          <a:stretch/>
        </p:blipFill>
        <p:spPr>
          <a:xfrm>
            <a:off x="6101842" y="2197658"/>
            <a:ext cx="3002812" cy="289195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256788-21DF-A4EB-3888-90CF2E1AE9D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A396931-D7D5-1B0B-1B58-7537AD11DB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42950" cy="742950"/>
          </a:xfrm>
          <a:prstGeom prst="rect">
            <a:avLst/>
          </a:prstGeom>
        </p:spPr>
      </p:pic>
      <p:graphicFrame>
        <p:nvGraphicFramePr>
          <p:cNvPr id="14" name="Table 5">
            <a:extLst>
              <a:ext uri="{FF2B5EF4-FFF2-40B4-BE49-F238E27FC236}">
                <a16:creationId xmlns:a16="http://schemas.microsoft.com/office/drawing/2014/main" id="{E7AB67F0-E5D9-8898-5FDD-E0C5136D8D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086001"/>
              </p:ext>
            </p:extLst>
          </p:nvPr>
        </p:nvGraphicFramePr>
        <p:xfrm>
          <a:off x="838201" y="1062274"/>
          <a:ext cx="2362201" cy="68056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687489">
                  <a:extLst>
                    <a:ext uri="{9D8B030D-6E8A-4147-A177-3AD203B41FA5}">
                      <a16:colId xmlns:a16="http://schemas.microsoft.com/office/drawing/2014/main" val="3434706782"/>
                    </a:ext>
                  </a:extLst>
                </a:gridCol>
                <a:gridCol w="901768">
                  <a:extLst>
                    <a:ext uri="{9D8B030D-6E8A-4147-A177-3AD203B41FA5}">
                      <a16:colId xmlns:a16="http://schemas.microsoft.com/office/drawing/2014/main" val="3507318975"/>
                    </a:ext>
                  </a:extLst>
                </a:gridCol>
                <a:gridCol w="772944">
                  <a:extLst>
                    <a:ext uri="{9D8B030D-6E8A-4147-A177-3AD203B41FA5}">
                      <a16:colId xmlns:a16="http://schemas.microsoft.com/office/drawing/2014/main" val="3956789688"/>
                    </a:ext>
                  </a:extLst>
                </a:gridCol>
              </a:tblGrid>
              <a:tr h="29797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</a:t>
                      </a:r>
                      <a:r>
                        <a:rPr lang="en-US" sz="1200" baseline="-25000" dirty="0"/>
                        <a:t>0 </a:t>
                      </a:r>
                      <a:r>
                        <a:rPr lang="en-US" sz="1200" baseline="0" dirty="0"/>
                        <a:t>in T</a:t>
                      </a:r>
                      <a:endParaRPr lang="en-US" sz="1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</a:t>
                      </a:r>
                      <a:r>
                        <a:rPr lang="en-US" sz="1200" baseline="-25000" dirty="0"/>
                        <a:t>p </a:t>
                      </a:r>
                      <a:r>
                        <a:rPr lang="en-US" sz="1200" baseline="0" dirty="0"/>
                        <a:t>in T</a:t>
                      </a:r>
                      <a:endParaRPr lang="en-US" sz="1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L</a:t>
                      </a:r>
                      <a:r>
                        <a:rPr lang="en-US" sz="1200" baseline="-25000" dirty="0" err="1"/>
                        <a:t>ss</a:t>
                      </a:r>
                      <a:r>
                        <a:rPr lang="en-US" sz="1200" baseline="0" dirty="0"/>
                        <a:t> in mm</a:t>
                      </a:r>
                      <a:endParaRPr lang="en-US" sz="1200" baseline="-25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5210411"/>
                  </a:ext>
                </a:extLst>
              </a:tr>
              <a:tr h="3825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13.81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14.47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500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1722384"/>
                  </a:ext>
                </a:extLst>
              </a:tr>
            </a:tbl>
          </a:graphicData>
        </a:graphic>
      </p:graphicFrame>
      <p:graphicFrame>
        <p:nvGraphicFramePr>
          <p:cNvPr id="15" name="Table 5">
            <a:extLst>
              <a:ext uri="{FF2B5EF4-FFF2-40B4-BE49-F238E27FC236}">
                <a16:creationId xmlns:a16="http://schemas.microsoft.com/office/drawing/2014/main" id="{14EA4F62-C79E-2C6F-6BC8-A7072624FE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536920"/>
              </p:ext>
            </p:extLst>
          </p:nvPr>
        </p:nvGraphicFramePr>
        <p:xfrm>
          <a:off x="3350398" y="1062274"/>
          <a:ext cx="2362201" cy="68056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687489">
                  <a:extLst>
                    <a:ext uri="{9D8B030D-6E8A-4147-A177-3AD203B41FA5}">
                      <a16:colId xmlns:a16="http://schemas.microsoft.com/office/drawing/2014/main" val="3434706782"/>
                    </a:ext>
                  </a:extLst>
                </a:gridCol>
                <a:gridCol w="901768">
                  <a:extLst>
                    <a:ext uri="{9D8B030D-6E8A-4147-A177-3AD203B41FA5}">
                      <a16:colId xmlns:a16="http://schemas.microsoft.com/office/drawing/2014/main" val="3507318975"/>
                    </a:ext>
                  </a:extLst>
                </a:gridCol>
                <a:gridCol w="772944">
                  <a:extLst>
                    <a:ext uri="{9D8B030D-6E8A-4147-A177-3AD203B41FA5}">
                      <a16:colId xmlns:a16="http://schemas.microsoft.com/office/drawing/2014/main" val="3956789688"/>
                    </a:ext>
                  </a:extLst>
                </a:gridCol>
              </a:tblGrid>
              <a:tr h="29797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</a:t>
                      </a:r>
                      <a:r>
                        <a:rPr lang="en-US" sz="1200" baseline="-25000" dirty="0"/>
                        <a:t>0 </a:t>
                      </a:r>
                      <a:r>
                        <a:rPr lang="en-US" sz="1200" baseline="0" dirty="0"/>
                        <a:t>in T</a:t>
                      </a:r>
                      <a:endParaRPr lang="en-US" sz="1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</a:t>
                      </a:r>
                      <a:r>
                        <a:rPr lang="en-US" sz="1200" baseline="-25000" dirty="0"/>
                        <a:t>p </a:t>
                      </a:r>
                      <a:r>
                        <a:rPr lang="en-US" sz="1200" baseline="0" dirty="0"/>
                        <a:t>in T</a:t>
                      </a:r>
                      <a:endParaRPr lang="en-US" sz="1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L</a:t>
                      </a:r>
                      <a:r>
                        <a:rPr lang="en-US" sz="1200" baseline="-25000" dirty="0" err="1"/>
                        <a:t>ss</a:t>
                      </a:r>
                      <a:r>
                        <a:rPr lang="en-US" sz="1200" baseline="0" dirty="0"/>
                        <a:t> in mm</a:t>
                      </a:r>
                      <a:endParaRPr lang="en-US" sz="1200" baseline="-25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5210411"/>
                  </a:ext>
                </a:extLst>
              </a:tr>
              <a:tr h="3825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13.98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14.70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1000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1722384"/>
                  </a:ext>
                </a:extLst>
              </a:tr>
            </a:tbl>
          </a:graphicData>
        </a:graphic>
      </p:graphicFrame>
      <p:graphicFrame>
        <p:nvGraphicFramePr>
          <p:cNvPr id="16" name="Table 5">
            <a:extLst>
              <a:ext uri="{FF2B5EF4-FFF2-40B4-BE49-F238E27FC236}">
                <a16:creationId xmlns:a16="http://schemas.microsoft.com/office/drawing/2014/main" id="{B408CDC7-293C-0A89-6CF1-7AD1800113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992355"/>
              </p:ext>
            </p:extLst>
          </p:nvPr>
        </p:nvGraphicFramePr>
        <p:xfrm>
          <a:off x="5844111" y="1062274"/>
          <a:ext cx="2362201" cy="68056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687489">
                  <a:extLst>
                    <a:ext uri="{9D8B030D-6E8A-4147-A177-3AD203B41FA5}">
                      <a16:colId xmlns:a16="http://schemas.microsoft.com/office/drawing/2014/main" val="3434706782"/>
                    </a:ext>
                  </a:extLst>
                </a:gridCol>
                <a:gridCol w="901768">
                  <a:extLst>
                    <a:ext uri="{9D8B030D-6E8A-4147-A177-3AD203B41FA5}">
                      <a16:colId xmlns:a16="http://schemas.microsoft.com/office/drawing/2014/main" val="3507318975"/>
                    </a:ext>
                  </a:extLst>
                </a:gridCol>
                <a:gridCol w="772944">
                  <a:extLst>
                    <a:ext uri="{9D8B030D-6E8A-4147-A177-3AD203B41FA5}">
                      <a16:colId xmlns:a16="http://schemas.microsoft.com/office/drawing/2014/main" val="3956789688"/>
                    </a:ext>
                  </a:extLst>
                </a:gridCol>
              </a:tblGrid>
              <a:tr h="29797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</a:t>
                      </a:r>
                      <a:r>
                        <a:rPr lang="en-US" sz="1200" baseline="-25000" dirty="0"/>
                        <a:t>0 </a:t>
                      </a:r>
                      <a:r>
                        <a:rPr lang="en-US" sz="1200" baseline="0" dirty="0"/>
                        <a:t>in T</a:t>
                      </a:r>
                      <a:endParaRPr lang="en-US" sz="1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</a:t>
                      </a:r>
                      <a:r>
                        <a:rPr lang="en-US" sz="1200" baseline="-25000" dirty="0"/>
                        <a:t>p </a:t>
                      </a:r>
                      <a:r>
                        <a:rPr lang="en-US" sz="1200" baseline="0" dirty="0"/>
                        <a:t>in T</a:t>
                      </a:r>
                      <a:endParaRPr lang="en-US" sz="1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L</a:t>
                      </a:r>
                      <a:r>
                        <a:rPr lang="en-US" sz="1200" baseline="-25000" dirty="0" err="1"/>
                        <a:t>ss</a:t>
                      </a:r>
                      <a:r>
                        <a:rPr lang="en-US" sz="1200" baseline="0" dirty="0"/>
                        <a:t> in mm</a:t>
                      </a:r>
                      <a:endParaRPr lang="en-US" sz="1200" baseline="-25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5210411"/>
                  </a:ext>
                </a:extLst>
              </a:tr>
              <a:tr h="3825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14.01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14.71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1500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1722384"/>
                  </a:ext>
                </a:extLst>
              </a:tr>
            </a:tbl>
          </a:graphicData>
        </a:graphic>
      </p:graphicFrame>
      <p:graphicFrame>
        <p:nvGraphicFramePr>
          <p:cNvPr id="17" name="Table 5">
            <a:extLst>
              <a:ext uri="{FF2B5EF4-FFF2-40B4-BE49-F238E27FC236}">
                <a16:creationId xmlns:a16="http://schemas.microsoft.com/office/drawing/2014/main" id="{18FE57FC-F5A4-E3B5-4D84-DB606A7D87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551249"/>
              </p:ext>
            </p:extLst>
          </p:nvPr>
        </p:nvGraphicFramePr>
        <p:xfrm>
          <a:off x="838200" y="1890587"/>
          <a:ext cx="2362201" cy="68056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3434706782"/>
                    </a:ext>
                  </a:extLst>
                </a:gridCol>
                <a:gridCol w="827257">
                  <a:extLst>
                    <a:ext uri="{9D8B030D-6E8A-4147-A177-3AD203B41FA5}">
                      <a16:colId xmlns:a16="http://schemas.microsoft.com/office/drawing/2014/main" val="3507318975"/>
                    </a:ext>
                  </a:extLst>
                </a:gridCol>
                <a:gridCol w="772944">
                  <a:extLst>
                    <a:ext uri="{9D8B030D-6E8A-4147-A177-3AD203B41FA5}">
                      <a16:colId xmlns:a16="http://schemas.microsoft.com/office/drawing/2014/main" val="3956789688"/>
                    </a:ext>
                  </a:extLst>
                </a:gridCol>
              </a:tblGrid>
              <a:tr h="297975"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2D without self-field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</a:t>
                      </a:r>
                      <a:r>
                        <a:rPr lang="en-US" sz="1200" baseline="-25000" dirty="0"/>
                        <a:t>0 </a:t>
                      </a:r>
                      <a:r>
                        <a:rPr lang="en-US" sz="1200" baseline="0" dirty="0"/>
                        <a:t>in T</a:t>
                      </a:r>
                      <a:endParaRPr lang="en-US" sz="1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</a:t>
                      </a:r>
                      <a:r>
                        <a:rPr lang="en-US" sz="1200" baseline="-25000" dirty="0"/>
                        <a:t>p </a:t>
                      </a:r>
                      <a:r>
                        <a:rPr lang="en-US" sz="1200" baseline="0" dirty="0"/>
                        <a:t>in T</a:t>
                      </a:r>
                      <a:endParaRPr lang="en-US" sz="1200" baseline="-25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5210411"/>
                  </a:ext>
                </a:extLst>
              </a:tr>
              <a:tr h="382590">
                <a:tc vMerge="1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14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14.00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14.56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1722384"/>
                  </a:ext>
                </a:extLst>
              </a:tr>
            </a:tbl>
          </a:graphicData>
        </a:graphic>
      </p:graphicFrame>
      <p:pic>
        <p:nvPicPr>
          <p:cNvPr id="18" name="Picture 4" descr="A blue logo with white text&#10;&#10;Description automatically generated">
            <a:extLst>
              <a:ext uri="{FF2B5EF4-FFF2-40B4-BE49-F238E27FC236}">
                <a16:creationId xmlns:a16="http://schemas.microsoft.com/office/drawing/2014/main" id="{58378490-6924-0287-7AC4-9050500B647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0729" t="16471" r="43558" b="4517"/>
          <a:stretch/>
        </p:blipFill>
        <p:spPr>
          <a:xfrm>
            <a:off x="8570512" y="27862"/>
            <a:ext cx="543822" cy="721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4759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PSI_PowerPoint-Master_16-9_e</Template>
  <TotalTime>0</TotalTime>
  <Words>991</Words>
  <Application>Microsoft Office PowerPoint</Application>
  <PresentationFormat>On-screen Show (16:9)</PresentationFormat>
  <Paragraphs>270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Arial Narrow</vt:lpstr>
      <vt:lpstr>Calibri</vt:lpstr>
      <vt:lpstr>Georgia</vt:lpstr>
      <vt:lpstr>Symbol</vt:lpstr>
      <vt:lpstr>Times</vt:lpstr>
      <vt:lpstr>PSI-Powerpoint-Master Calibri V2</vt:lpstr>
      <vt:lpstr>Stress-Managed Asymmetric Common-Coils (SMACC)</vt:lpstr>
      <vt:lpstr>Motivation</vt:lpstr>
      <vt:lpstr>Stress-Managed Asymmetric Common-Coils (SMACC) –Nb3Sn – hf_3</vt:lpstr>
      <vt:lpstr>Stress-Managed Asymmetric Common-Coils (SMACC) – Nb3Sn – hf_3</vt:lpstr>
      <vt:lpstr>Stress-Managed Asymmetric Common-Coils (SMACC) – Nb3Sn – hf_3 - 14 T</vt:lpstr>
      <vt:lpstr>Stress-Managed Asymmetric Common-Coils (SMACC) - Cross-Section</vt:lpstr>
      <vt:lpstr>Mechanical Analysis</vt:lpstr>
      <vt:lpstr>Mechanical Analysis</vt:lpstr>
      <vt:lpstr>3D Magnetic Analysis – Iop = 14.77 kA</vt:lpstr>
      <vt:lpstr>3D Magnetic Analysis – Multi-poles</vt:lpstr>
      <vt:lpstr>SMAAC 14 T and 13 T @ 4.5 K 9.5 – 10% margin</vt:lpstr>
      <vt:lpstr>SMAAC 14 T and 13 T @ 4.5 K 9.5 – 10% margin</vt:lpstr>
      <vt:lpstr>SMAAC 14 T and 13 T @ 4.5 K 9.5 – 9.8% margin</vt:lpstr>
      <vt:lpstr>SMAAC 14 T and 13 T @ 4.5 K 9.5 – 10% margin</vt:lpstr>
      <vt:lpstr>PowerPoint Presentation</vt:lpstr>
      <vt:lpstr>Stress-Managed Asymmetric Common-Coils (SMACC) –Nb3Sn – hf_3 - 14 T</vt:lpstr>
      <vt:lpstr>Mechanical Analysis</vt:lpstr>
      <vt:lpstr>Mechanical Analysis</vt:lpstr>
      <vt:lpstr>Mechanical Analysis</vt:lpstr>
      <vt:lpstr>Subscale – Winding</vt:lpstr>
      <vt:lpstr>PowerPoint Presentation</vt:lpstr>
      <vt:lpstr>Magnetic Design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Martins Araujo Douglas</dc:creator>
  <cp:lastModifiedBy>Martins Araujo Douglas</cp:lastModifiedBy>
  <cp:revision>272</cp:revision>
  <cp:lastPrinted>2015-09-30T13:23:15Z</cp:lastPrinted>
  <dcterms:created xsi:type="dcterms:W3CDTF">2023-10-19T06:43:03Z</dcterms:created>
  <dcterms:modified xsi:type="dcterms:W3CDTF">2024-05-10T13:11:50Z</dcterms:modified>
</cp:coreProperties>
</file>