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3">
  <p:sldMasterIdLst>
    <p:sldMasterId id="2147483750" r:id="rId4"/>
  </p:sldMasterIdLst>
  <p:notesMasterIdLst>
    <p:notesMasterId r:id="rId12"/>
  </p:notesMasterIdLst>
  <p:handoutMasterIdLst>
    <p:handoutMasterId r:id="rId13"/>
  </p:handoutMasterIdLst>
  <p:sldIdLst>
    <p:sldId id="312" r:id="rId5"/>
    <p:sldId id="295" r:id="rId6"/>
    <p:sldId id="313" r:id="rId7"/>
    <p:sldId id="315" r:id="rId8"/>
    <p:sldId id="316" r:id="rId9"/>
    <p:sldId id="317" r:id="rId10"/>
    <p:sldId id="311" r:id="rId11"/>
  </p:sldIdLst>
  <p:sldSz cx="9144000" cy="6858000" type="screen4x3"/>
  <p:notesSz cx="6669088" cy="9928225"/>
  <p:defaultTextStyle>
    <a:defPPr lvl="0">
      <a:defRPr lang="es-ES"/>
    </a:defPPr>
    <a:lvl1pPr lvl="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lvl="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lvl="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lvl="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lvl="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lvl="5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lvl="6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lvl="7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lvl="8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72482" autoAdjust="0"/>
  </p:normalViewPr>
  <p:slideViewPr>
    <p:cSldViewPr>
      <p:cViewPr varScale="1">
        <p:scale>
          <a:sx n="66" d="100"/>
          <a:sy n="66" d="100"/>
        </p:scale>
        <p:origin x="130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768" y="4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E34F2-CEE5-4674-A92E-F624A1B87341}" type="datetimeFigureOut">
              <a:rPr lang="en-US" smtClean="0"/>
              <a:pPr/>
              <a:t>5/9/2024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FE134-8025-4197-948D-01D23E52472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14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8D24F-FB4A-43A6-A552-8389DDD0BC29}" type="datetimeFigureOut">
              <a:rPr lang="es-ES" smtClean="0"/>
              <a:pPr/>
              <a:t>09/05/2024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926A9-F02F-41BF-BD9B-DAF85F3A85F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1183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99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25880"/>
            <a:ext cx="1799977" cy="46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F8B08-9100-457F-8E10-411E31C86F01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" name="11 CuadroTexto"/>
          <p:cNvSpPr txBox="1"/>
          <p:nvPr userDrawn="1"/>
        </p:nvSpPr>
        <p:spPr>
          <a:xfrm>
            <a:off x="0" y="476671"/>
            <a:ext cx="9144000" cy="1224000"/>
          </a:xfrm>
          <a:prstGeom prst="rect">
            <a:avLst/>
          </a:prstGeom>
          <a:solidFill>
            <a:schemeClr val="accent2"/>
          </a:solidFill>
          <a:effectLst>
            <a:outerShdw blurRad="76200" sx="108000" sy="108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9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F7CE98-3096-4B7E-B2D5-62547A348AA2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194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19EE12-CAC7-4D89-83C1-2FF9372E7C70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3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 userDrawn="1"/>
        </p:nvSpPr>
        <p:spPr>
          <a:xfrm>
            <a:off x="0" y="1"/>
            <a:ext cx="9144000" cy="576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7058" y="-83079"/>
            <a:ext cx="8229600" cy="64807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1176" y="908720"/>
            <a:ext cx="8861648" cy="5472608"/>
          </a:xfrm>
        </p:spPr>
        <p:txBody>
          <a:bodyPr/>
          <a:lstStyle>
            <a:lvl1pPr algn="just">
              <a:buFont typeface="Wingdings" pitchFamily="2" charset="2"/>
              <a:buChar char="q"/>
              <a:defRPr sz="18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1pPr>
            <a:lvl2pPr algn="just">
              <a:buFont typeface="Wingdings" pitchFamily="2" charset="2"/>
              <a:buChar char="Ø"/>
              <a:defRPr sz="16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2pPr>
            <a:lvl3pPr algn="just">
              <a:defRPr sz="14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3pPr>
            <a:lvl4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4pPr>
            <a:lvl5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107504" y="6337126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55A8E8-480D-4642-8A3A-609DE1EF7B92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276" y="62819"/>
            <a:ext cx="1590440" cy="41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70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13CC72-1D08-46DB-B72B-B487080C5F6E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48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4FF00F-DCA9-4C7C-B472-21CB9CED506C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5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C714AC-9011-44F8-8378-C514A80687B9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100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F9D8-128C-41F4-AB73-B6BFCA325ADE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25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614D52-E588-41CF-BE09-501782B17F1D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00030B-7A9D-4838-A758-C8AED6842D47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373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69B356-D007-4656-B706-090C2ABBF39B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723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4DC696-113B-4242-B548-EAC73076547D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97863" y="6597650"/>
            <a:ext cx="827087" cy="2000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96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0" y="620688"/>
            <a:ext cx="9144000" cy="936104"/>
          </a:xfrm>
        </p:spPr>
        <p:txBody>
          <a:bodyPr/>
          <a:lstStyle/>
          <a:p>
            <a:pPr eaLnBrk="1" hangingPunct="1"/>
            <a:r>
              <a:rPr lang="en-GB" sz="2800" dirty="0">
                <a:solidFill>
                  <a:schemeClr val="bg1"/>
                </a:solidFill>
              </a:rPr>
              <a:t>Electrical </a:t>
            </a:r>
            <a:r>
              <a:rPr lang="en-GB" sz="2800" dirty="0" smtClean="0">
                <a:solidFill>
                  <a:schemeClr val="bg1"/>
                </a:solidFill>
              </a:rPr>
              <a:t>Tests on MCBXF </a:t>
            </a:r>
            <a:r>
              <a:rPr lang="en-GB" sz="2800" dirty="0">
                <a:solidFill>
                  <a:schemeClr val="bg1"/>
                </a:solidFill>
              </a:rPr>
              <a:t>Coils</a:t>
            </a:r>
            <a:endParaRPr lang="en-GB" altLang="es-E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Rectangle 150"/>
          <p:cNvSpPr txBox="1">
            <a:spLocks noChangeArrowheads="1"/>
          </p:cNvSpPr>
          <p:nvPr/>
        </p:nvSpPr>
        <p:spPr bwMode="auto">
          <a:xfrm>
            <a:off x="0" y="4797524"/>
            <a:ext cx="91440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M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. </a:t>
            </a:r>
            <a:r>
              <a:rPr lang="en-GB" sz="1400" dirty="0" err="1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Domínguez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, F. </a:t>
            </a:r>
            <a:r>
              <a:rPr lang="en-GB" sz="1400" dirty="0" err="1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Toral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 (CIEMAT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cs typeface="Lucida Sans" pitchFamily="34" charset="0"/>
              </a:rPr>
              <a:t>)</a:t>
            </a:r>
            <a:endParaRPr lang="en-GB" altLang="es-ES" sz="1400" b="1" kern="0" dirty="0" smtClean="0">
              <a:solidFill>
                <a:schemeClr val="accent6">
                  <a:lumMod val="75000"/>
                </a:schemeClr>
              </a:solidFill>
              <a:latin typeface="Lucida Sans" pitchFamily="34" charset="0"/>
              <a:cs typeface="Lucida Sans" pitchFamily="34" charset="0"/>
            </a:endParaRPr>
          </a:p>
        </p:txBody>
      </p:sp>
      <p:pic>
        <p:nvPicPr>
          <p:cNvPr id="7" name="Picture 2" descr="https://lh3.googleusercontent.com/pw/AP1GczMB7QScrajTZNDye8RyG0WS2sxBZA879c_cLfdeIY5g0G0XwZkLptfbYLowJ2uBg_HpNopC-Av2mZs_PxpMzfj-UxnAU8TwzxMpuyT3l3-8135_ECjp18nAIeK26iyQaTKMBxon8GzYLvPxwppBftYDRlb9DWgXbDcOUzXeOZx9_KC9wTqVV6eOTKRaMVXA6un0UZWNq1vut7PRjTESfRni-V9yLOavZxEuU15yEX2YOfczMwG-Lv--_zGbQNfFdIu47suK8gQ-4mwUZ0FK5uVSci2ZmmEA1Ats9m13z88y5xzwT7DQwjN7X0JL0GvlPoAu734oijZcdG7TnWgmmengTGpSLEKfX7G9toxWpuybZHGrGFQrRGebW7WZIg0J9HDW3H_IFy1sEXNF0uVqYPJJ-F1LhRjvU_-TnrLE0THRbPNZ49e2XOdlMJ7u3FL6LajV3_JVEIbGozbYNZkJwqmn4I3cmUAeHzuasNHV3WYq30clG61XPrFnOG3RwpaYnaHeGh5iBVfZShg1T-vwdrVmwtWkP3_ZxxYyJpSNAOW_8p11VLOjeg6DXEitQTim8cpFg2A05f0wxmCFGfXCHjJTpci2AsuvbQG4bqz4OuZ9HbqOOtZWexXOGzYWiwmAc7gM2wf4d2QrUjgjzzSlbEqHTY7CfyYjkxAISR6oOMGEpP57ILWdPm9efWslE8Z2bf1P9yWYTJM5t0zMGod-8uRfzZl16iy0u-r425d7FhjUvwrd5w8c4ZS-glnHVO6sEx-D_9WA6b0LHW14vi1vuHxcKcg3yMkwAYu7Rve1PiGYjxhdNcM3-hqUoBHgjfVqMLnAR9MHUgPs6vYPz45D34l599f0irf-7j3QUrCcY1PIfO5CPBUZPc05yZTLiT_8sIl_1wTqDQwgmrwxFSQi01hpFQ=w1170-h878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98805"/>
            <a:ext cx="5040560" cy="281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7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Outline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1760" y="764704"/>
            <a:ext cx="6591064" cy="5760640"/>
          </a:xfrm>
        </p:spPr>
        <p:txBody>
          <a:bodyPr/>
          <a:lstStyle/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pPr>
              <a:buFont typeface="+mj-lt"/>
              <a:buAutoNum type="arabicPeriod"/>
            </a:pPr>
            <a:r>
              <a:rPr lang="en-GB" sz="1600" dirty="0" smtClean="0"/>
              <a:t>Before starting the tests</a:t>
            </a: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>
              <a:buFont typeface="+mj-lt"/>
              <a:buAutoNum type="arabicPeriod"/>
            </a:pPr>
            <a:r>
              <a:rPr lang="en-GB" sz="1600" dirty="0" smtClean="0"/>
              <a:t>DC Resistance test</a:t>
            </a: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>
              <a:buFont typeface="+mj-lt"/>
              <a:buAutoNum type="arabicPeriod"/>
            </a:pPr>
            <a:r>
              <a:rPr lang="en-GB" sz="1600" dirty="0" smtClean="0"/>
              <a:t>Insulation test</a:t>
            </a: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>
              <a:buFont typeface="+mj-lt"/>
              <a:buAutoNum type="arabicPeriod"/>
            </a:pPr>
            <a:r>
              <a:rPr lang="en-GB" sz="1600" dirty="0" smtClean="0"/>
              <a:t>Impedance test: frequency sweep </a:t>
            </a: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36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Tests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764704"/>
            <a:ext cx="8823312" cy="5760640"/>
          </a:xfrm>
        </p:spPr>
        <p:txBody>
          <a:bodyPr/>
          <a:lstStyle/>
          <a:p>
            <a:r>
              <a:rPr lang="en-GB" sz="1600" dirty="0" smtClean="0"/>
              <a:t>Before starting the tests:</a:t>
            </a:r>
          </a:p>
          <a:p>
            <a:endParaRPr lang="en-GB" sz="1600" dirty="0" smtClean="0"/>
          </a:p>
          <a:p>
            <a:pPr lvl="1" algn="l"/>
            <a:r>
              <a:rPr lang="en-GB" sz="1400" dirty="0" smtClean="0"/>
              <a:t>Coils should be thermally stabilized</a:t>
            </a:r>
            <a:r>
              <a:rPr lang="en-GB" sz="1400" dirty="0" smtClean="0"/>
              <a:t>: 6h </a:t>
            </a:r>
            <a:r>
              <a:rPr lang="en-GB" sz="1400" dirty="0"/>
              <a:t>at </a:t>
            </a:r>
            <a:r>
              <a:rPr lang="en-GB" sz="1400" dirty="0" smtClean="0"/>
              <a:t>22±2 degrees </a:t>
            </a:r>
            <a:br>
              <a:rPr lang="en-GB" sz="1400" dirty="0" smtClean="0"/>
            </a:br>
            <a:r>
              <a:rPr lang="en-GB" sz="1400" dirty="0" smtClean="0"/>
              <a:t>Celsius and RH &lt; 60%</a:t>
            </a:r>
          </a:p>
          <a:p>
            <a:pPr lvl="1" algn="l"/>
            <a:r>
              <a:rPr lang="en-GB" sz="1400" dirty="0" smtClean="0"/>
              <a:t>Measuring equipment switched on one hour in advance</a:t>
            </a:r>
          </a:p>
          <a:p>
            <a:pPr lvl="1" algn="l"/>
            <a:r>
              <a:rPr lang="en-US" sz="1400" dirty="0" smtClean="0"/>
              <a:t>Coil </a:t>
            </a:r>
            <a:r>
              <a:rPr lang="en-US" sz="1400" dirty="0"/>
              <a:t>current leads should be kept away </a:t>
            </a:r>
            <a:r>
              <a:rPr lang="en-US" sz="1400" dirty="0" smtClean="0"/>
              <a:t>from </a:t>
            </a:r>
            <a:r>
              <a:rPr lang="en-US" sz="1400" dirty="0"/>
              <a:t>each other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and </a:t>
            </a:r>
            <a:r>
              <a:rPr lang="en-US" sz="1400" dirty="0"/>
              <a:t>properly insulated to avoid undesired electrical </a:t>
            </a:r>
            <a:r>
              <a:rPr lang="en-US" sz="1400" dirty="0" smtClean="0"/>
              <a:t>contacts</a:t>
            </a:r>
          </a:p>
          <a:p>
            <a:pPr lvl="1" algn="l"/>
            <a:endParaRPr lang="en-US" sz="1400" dirty="0"/>
          </a:p>
          <a:p>
            <a:endParaRPr lang="en-GB" sz="1600" dirty="0" smtClean="0"/>
          </a:p>
          <a:p>
            <a:r>
              <a:rPr lang="en-GB" sz="1600" dirty="0" smtClean="0"/>
              <a:t>RDC: DC resistance test</a:t>
            </a:r>
          </a:p>
          <a:p>
            <a:pPr lvl="1"/>
            <a:r>
              <a:rPr lang="en-GB" sz="1400" dirty="0" smtClean="0"/>
              <a:t>4-wire R measurement usually enough</a:t>
            </a:r>
          </a:p>
          <a:p>
            <a:pPr lvl="1"/>
            <a:r>
              <a:rPr lang="en-GB" sz="1400" dirty="0" smtClean="0"/>
              <a:t>For very low R, a current source should be used (usually 1A)</a:t>
            </a:r>
          </a:p>
          <a:p>
            <a:pPr lvl="1"/>
            <a:endParaRPr lang="en-GB" sz="14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118976"/>
            <a:ext cx="1892055" cy="1418019"/>
          </a:xfrm>
          <a:prstGeom prst="rect">
            <a:avLst/>
          </a:prstGeom>
        </p:spPr>
      </p:pic>
      <p:pic>
        <p:nvPicPr>
          <p:cNvPr id="7" name="Imagen 6" descr="C:\Users\u6261\AppData\Local\Microsoft\Windows\Temporary Internet Files\Content.Outlook\W62H1RIM\IMG_702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18976"/>
            <a:ext cx="2304255" cy="1418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lh3.googleusercontent.com/pw/AP1GczO6nJYa21EwJDSU1IjNs2FgVkSjGpr4X4eVOjgilS52Ahc36Rv_4KI1tJhCbUp5QJRJRBvTdtgNnzTgM0WuGtWO-lsKBW6yrXhBMYzywVdgj4dIFB1HViORNiLUgTf6Ktqzb6o5rXWvqp8GcwH9XymfYK5C4lX93F2C-0Vr_Yiho4R-3My9L8LwAuvTgiG8H8JEFwdNCjorvbKv5T3DgMqUzY6VUtzmcVYcLRm-_rzLGkIDRZgYyP3fa5uDXbhTmr4CFffFYBmwxHrFP5_8ZCZpuDItGbAXfcnbZPOAplYIX02YPWN4YzzhpUTw9Clu8_EC8p4SpmnQDDcZjbEVXOjOoObeUVZkIV5w3LvKzoZkjywJdUX1Is4hzS4BqpG_fL_w8g5WiTPdsOJ8hmh-LD3WLRynKPLG_gJeFurYuQZwYgh3urKGBwFo8cXa_OKzaELkMVTPSadmR6U1d5h9vPMhUuB_lqd1g2J8Z6OEgL1WxAGIOAXx5-MpipKYtRoEdNsuzU_MUSZTkCon8MjmG3K0leCLr0DdbG18q4MDOszWmHRRUfnYx5d0pRjNDAZs0rf2zBp0LzNioGaZGytMVvCZs4UHDuVDqgbetjsVCW34WilyH8MJZRIVx6HerUC626F16os4V2zHeC5Hck6ueniRNG7Qpp-7MzIrhRLwubHsgRKPmJUWQZ487c-Nmdzj1_XgCKM1B5fHIMTBLPkJCwr4bObgEUX4stpGGCpU7xiZYyMl846PHGEzmyoFQ-Bo3IlSjsYJ8NNHOVGbjfLm31NWtFJQjYZ28Zk5opj1kKAlE-kJyxF7qRAvn_XHQkITuB9aNEI54kgmsv2ox6nOMZ5nqulZS3tuPPr0tGSCaz_EFrgdT1T6jh89SGU8M3QlApQ_zs30vfac13kkuet1Dy0vyg=w712-h945-s-no-gm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713" y="764704"/>
            <a:ext cx="2679828" cy="355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23" y="5641026"/>
            <a:ext cx="7592485" cy="97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Tests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764704"/>
            <a:ext cx="8823312" cy="5760640"/>
          </a:xfrm>
        </p:spPr>
        <p:txBody>
          <a:bodyPr/>
          <a:lstStyle/>
          <a:p>
            <a:r>
              <a:rPr lang="en-US" sz="1600" dirty="0" smtClean="0"/>
              <a:t>Insulation</a:t>
            </a:r>
          </a:p>
          <a:p>
            <a:pPr lvl="1"/>
            <a:r>
              <a:rPr lang="en-US" sz="1400" dirty="0" smtClean="0"/>
              <a:t>HV test: Megger. With MCBXF up to 1000V</a:t>
            </a:r>
            <a:endParaRPr lang="en-US" sz="1400" dirty="0" smtClean="0"/>
          </a:p>
          <a:p>
            <a:pPr lvl="1"/>
            <a:r>
              <a:rPr lang="en-US" sz="1400" dirty="0" smtClean="0"/>
              <a:t>Test all the accessible metallic parts versus the coil to assure a correct insulation</a:t>
            </a:r>
          </a:p>
          <a:p>
            <a:pPr lvl="1"/>
            <a:r>
              <a:rPr lang="en-US" sz="1400" dirty="0" smtClean="0"/>
              <a:t>30 seconds (Leakage + Polarization currents) and 300 seconds (Leakage current) tests</a:t>
            </a:r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GB" sz="14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Impedance measurements</a:t>
            </a:r>
          </a:p>
          <a:p>
            <a:pPr lvl="1"/>
            <a:r>
              <a:rPr lang="en-GB" sz="1400" dirty="0" smtClean="0"/>
              <a:t>Impedance Analyser </a:t>
            </a:r>
            <a:r>
              <a:rPr lang="en-GB" sz="1400" dirty="0" err="1" smtClean="0"/>
              <a:t>Hioki</a:t>
            </a:r>
            <a:r>
              <a:rPr lang="en-GB" sz="1400" dirty="0" smtClean="0"/>
              <a:t> IM3570</a:t>
            </a:r>
          </a:p>
          <a:p>
            <a:pPr lvl="1" algn="l"/>
            <a:r>
              <a:rPr lang="en-GB" sz="1400" dirty="0" smtClean="0"/>
              <a:t>We apply a frequency sweep (variable frequency </a:t>
            </a:r>
            <a:br>
              <a:rPr lang="en-GB" sz="1400" dirty="0" smtClean="0"/>
            </a:br>
            <a:r>
              <a:rPr lang="en-GB" sz="1400" dirty="0" smtClean="0"/>
              <a:t>sinusoidal signal) from 100 Hz to 100 KHz</a:t>
            </a:r>
          </a:p>
          <a:p>
            <a:pPr lvl="1"/>
            <a:r>
              <a:rPr lang="en-GB" sz="1400" dirty="0" smtClean="0"/>
              <a:t>Maximum voltage 5V peak to peak…</a:t>
            </a:r>
          </a:p>
          <a:p>
            <a:pPr lvl="1"/>
            <a:r>
              <a:rPr lang="en-GB" sz="1400" dirty="0" smtClean="0"/>
              <a:t>…and few mA: extremely safe test!</a:t>
            </a:r>
          </a:p>
          <a:p>
            <a:pPr lvl="1"/>
            <a:r>
              <a:rPr lang="en-GB" sz="1400" dirty="0" smtClean="0"/>
              <a:t>Objective: find the resonant frequencies</a:t>
            </a:r>
          </a:p>
          <a:p>
            <a:pPr lvl="1"/>
            <a:r>
              <a:rPr lang="en-GB" sz="1400" dirty="0" smtClean="0"/>
              <a:t>Measured parameters: L and Q (Quality factor)</a:t>
            </a:r>
          </a:p>
          <a:p>
            <a:pPr lvl="1"/>
            <a:endParaRPr lang="en-GB" noProof="0" dirty="0"/>
          </a:p>
        </p:txBody>
      </p:sp>
      <p:pic>
        <p:nvPicPr>
          <p:cNvPr id="9" name="Imagen 8" descr="C:\Users\u6261\AppData\Local\Microsoft\Windows\Temporary Internet Files\Content.Outlook\W62H1RIM\IMG_703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2001451" cy="160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C:\Users\u6261\AppData\Local\Microsoft\Windows\Temporary Internet Files\Content.Outlook\W62H1RIM\IMG_703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2"/>
          <a:stretch/>
        </p:blipFill>
        <p:spPr bwMode="auto">
          <a:xfrm rot="16200000">
            <a:off x="2408839" y="2279795"/>
            <a:ext cx="1958975" cy="1809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n 10" descr="C:\Users\u6261\AppData\Local\Microsoft\Windows\Temporary Internet Files\Content.Outlook\W62H1RIM\IMG_703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28582" y="2343199"/>
            <a:ext cx="2393315" cy="1794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4668612"/>
            <a:ext cx="3168352" cy="1649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6511" y="1892881"/>
            <a:ext cx="2660883" cy="268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4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Tests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764704"/>
            <a:ext cx="8823312" cy="5760640"/>
          </a:xfrm>
        </p:spPr>
        <p:txBody>
          <a:bodyPr/>
          <a:lstStyle/>
          <a:p>
            <a:r>
              <a:rPr lang="en-US" sz="1600" dirty="0" smtClean="0"/>
              <a:t>Why </a:t>
            </a:r>
            <a:r>
              <a:rPr lang="en-US" sz="1600" dirty="0" smtClean="0"/>
              <a:t>are the resonance peaks so important?</a:t>
            </a:r>
          </a:p>
          <a:p>
            <a:endParaRPr lang="en-US" sz="1600" dirty="0"/>
          </a:p>
          <a:p>
            <a:pPr lvl="1"/>
            <a:r>
              <a:rPr lang="en-US" sz="1400" dirty="0" smtClean="0"/>
              <a:t>The peaks are very narrow, happening at a very specific frequency, any little change in the coil characteristics will change them in a perceptible way 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 algn="l"/>
            <a:r>
              <a:rPr lang="en-GB" sz="1400" i="1" dirty="0" smtClean="0"/>
              <a:t>“This is a coil… There should be only L!!!!”</a:t>
            </a:r>
            <a:br>
              <a:rPr lang="en-GB" sz="1400" i="1" dirty="0" smtClean="0"/>
            </a:br>
            <a:r>
              <a:rPr lang="en-GB" sz="1400" dirty="0" smtClean="0"/>
              <a:t>The ideal coil does not exist, so we have indeed several C’s: capacitance to ground, inter-turn capacitance, inter-layer capacitance, etc. This is why we can see several resonance peaks</a:t>
            </a:r>
          </a:p>
          <a:p>
            <a:pPr lvl="1" algn="l"/>
            <a:endParaRPr lang="en-GB" sz="1400" dirty="0" smtClean="0"/>
          </a:p>
          <a:p>
            <a:pPr lvl="1" algn="l"/>
            <a:r>
              <a:rPr lang="en-GB" sz="1400" i="1" dirty="0" smtClean="0"/>
              <a:t>“Those C’s should be negligible!!!!”</a:t>
            </a:r>
            <a:br>
              <a:rPr lang="en-GB" sz="1400" i="1" dirty="0" smtClean="0"/>
            </a:br>
            <a:r>
              <a:rPr lang="en-GB" sz="1400" dirty="0" smtClean="0"/>
              <a:t>That is only true at very low frequencies. At high frequencies they can </a:t>
            </a:r>
            <a:r>
              <a:rPr lang="en-GB" sz="1400" dirty="0"/>
              <a:t>even </a:t>
            </a:r>
            <a:r>
              <a:rPr lang="en-GB" sz="1400" dirty="0" smtClean="0"/>
              <a:t>have a higher value than the actual L</a:t>
            </a:r>
            <a:endParaRPr lang="en-GB" sz="1400" dirty="0" smtClean="0"/>
          </a:p>
          <a:p>
            <a:endParaRPr lang="en-GB" sz="1600" dirty="0" smtClean="0"/>
          </a:p>
          <a:p>
            <a:pPr lvl="1" algn="l"/>
            <a:r>
              <a:rPr lang="en-GB" sz="1400" dirty="0" smtClean="0"/>
              <a:t>How do we find them?</a:t>
            </a:r>
            <a:br>
              <a:rPr lang="en-GB" sz="1400" dirty="0" smtClean="0"/>
            </a:br>
            <a:r>
              <a:rPr lang="en-GB" sz="1400" dirty="0" smtClean="0"/>
              <a:t>	</a:t>
            </a:r>
          </a:p>
          <a:p>
            <a:pPr lvl="2" algn="l"/>
            <a:r>
              <a:rPr lang="en-GB" sz="1200" dirty="0" smtClean="0"/>
              <a:t>L parameter (green): Zero crossing</a:t>
            </a:r>
          </a:p>
          <a:p>
            <a:pPr lvl="2" algn="l"/>
            <a:r>
              <a:rPr lang="en-GB" sz="1200" dirty="0" smtClean="0"/>
              <a:t>Q parameter (yellow): graph minimums </a:t>
            </a:r>
            <a:br>
              <a:rPr lang="en-GB" sz="1200" dirty="0" smtClean="0"/>
            </a:br>
            <a:r>
              <a:rPr lang="en-GB" sz="1200" dirty="0" smtClean="0"/>
              <a:t>(reaches zero). Much easier to detect</a:t>
            </a:r>
            <a:br>
              <a:rPr lang="en-GB" sz="1200" dirty="0" smtClean="0"/>
            </a:br>
            <a:endParaRPr lang="en-GB" sz="12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pPr lvl="1"/>
            <a:endParaRPr lang="en-GB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1988840"/>
            <a:ext cx="1819529" cy="581106"/>
          </a:xfrm>
          <a:prstGeom prst="rect">
            <a:avLst/>
          </a:prstGeom>
        </p:spPr>
      </p:pic>
      <p:grpSp>
        <p:nvGrpSpPr>
          <p:cNvPr id="22" name="Grupo 21"/>
          <p:cNvGrpSpPr/>
          <p:nvPr/>
        </p:nvGrpSpPr>
        <p:grpSpPr>
          <a:xfrm>
            <a:off x="5122003" y="4543392"/>
            <a:ext cx="3880821" cy="2181663"/>
            <a:chOff x="5122003" y="4543392"/>
            <a:chExt cx="3880821" cy="218166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2003" y="4543392"/>
              <a:ext cx="3880821" cy="2181663"/>
            </a:xfrm>
            <a:prstGeom prst="rect">
              <a:avLst/>
            </a:prstGeom>
          </p:spPr>
        </p:pic>
        <p:sp>
          <p:nvSpPr>
            <p:cNvPr id="6" name="Elipse 5"/>
            <p:cNvSpPr/>
            <p:nvPr/>
          </p:nvSpPr>
          <p:spPr>
            <a:xfrm>
              <a:off x="6588224" y="5877272"/>
              <a:ext cx="216024" cy="2106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Elipse 12"/>
            <p:cNvSpPr/>
            <p:nvPr/>
          </p:nvSpPr>
          <p:spPr>
            <a:xfrm>
              <a:off x="7247140" y="5924355"/>
              <a:ext cx="216024" cy="2106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Elipse 13"/>
            <p:cNvSpPr/>
            <p:nvPr/>
          </p:nvSpPr>
          <p:spPr>
            <a:xfrm>
              <a:off x="7739675" y="5924355"/>
              <a:ext cx="216024" cy="21063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8" name="Conector recto de flecha 7"/>
            <p:cNvCxnSpPr>
              <a:endCxn id="6" idx="0"/>
            </p:cNvCxnSpPr>
            <p:nvPr/>
          </p:nvCxnSpPr>
          <p:spPr>
            <a:xfrm flipH="1">
              <a:off x="6696236" y="4869160"/>
              <a:ext cx="550904" cy="100811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>
              <a:endCxn id="13" idx="0"/>
            </p:cNvCxnSpPr>
            <p:nvPr/>
          </p:nvCxnSpPr>
          <p:spPr>
            <a:xfrm>
              <a:off x="7247140" y="4869160"/>
              <a:ext cx="108012" cy="1055195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/>
            <p:cNvCxnSpPr>
              <a:endCxn id="14" idx="0"/>
            </p:cNvCxnSpPr>
            <p:nvPr/>
          </p:nvCxnSpPr>
          <p:spPr>
            <a:xfrm>
              <a:off x="7247140" y="4869160"/>
              <a:ext cx="600547" cy="1055195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604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Tests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764704"/>
            <a:ext cx="8823312" cy="5760640"/>
          </a:xfrm>
        </p:spPr>
        <p:txBody>
          <a:bodyPr/>
          <a:lstStyle/>
          <a:p>
            <a:r>
              <a:rPr lang="en-GB" sz="1600" dirty="0" smtClean="0"/>
              <a:t>The quality factor (Q) of a coil is very sensitive to an inter-turn short circuit:</a:t>
            </a:r>
          </a:p>
          <a:p>
            <a:endParaRPr lang="en-GB" sz="1600" noProof="0" dirty="0" smtClean="0"/>
          </a:p>
          <a:p>
            <a:endParaRPr lang="en-GB" sz="1600" dirty="0" smtClean="0"/>
          </a:p>
          <a:p>
            <a:endParaRPr lang="en-GB" sz="1600" noProof="0" dirty="0" smtClean="0"/>
          </a:p>
          <a:p>
            <a:endParaRPr lang="en-GB" sz="1600" dirty="0" smtClean="0"/>
          </a:p>
          <a:p>
            <a:endParaRPr lang="en-GB" sz="1600" noProof="0" dirty="0" smtClean="0"/>
          </a:p>
          <a:p>
            <a:endParaRPr lang="en-GB" sz="1600" dirty="0" smtClean="0"/>
          </a:p>
          <a:p>
            <a:endParaRPr lang="en-GB" sz="1600" noProof="0" dirty="0" smtClean="0"/>
          </a:p>
          <a:p>
            <a:endParaRPr lang="en-GB" sz="1600" dirty="0" smtClean="0"/>
          </a:p>
          <a:p>
            <a:endParaRPr lang="en-GB" sz="1600" noProof="0" dirty="0" smtClean="0"/>
          </a:p>
          <a:p>
            <a:r>
              <a:rPr lang="en-GB" sz="1600" dirty="0" smtClean="0"/>
              <a:t>This is mainly a comparative test. Database with reference and window margin to </a:t>
            </a:r>
            <a:r>
              <a:rPr lang="en-GB" sz="1600" dirty="0" smtClean="0"/>
              <a:t>compare results </a:t>
            </a:r>
            <a:endParaRPr lang="en-GB" noProof="0" dirty="0"/>
          </a:p>
        </p:txBody>
      </p:sp>
      <p:grpSp>
        <p:nvGrpSpPr>
          <p:cNvPr id="12" name="Grupo 11"/>
          <p:cNvGrpSpPr/>
          <p:nvPr/>
        </p:nvGrpSpPr>
        <p:grpSpPr>
          <a:xfrm>
            <a:off x="917134" y="1340769"/>
            <a:ext cx="3023480" cy="2247988"/>
            <a:chOff x="611560" y="1340768"/>
            <a:chExt cx="3329054" cy="2507057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60" y="1340768"/>
              <a:ext cx="3329054" cy="2168846"/>
            </a:xfrm>
            <a:prstGeom prst="rect">
              <a:avLst/>
            </a:prstGeom>
          </p:spPr>
        </p:pic>
        <p:sp>
          <p:nvSpPr>
            <p:cNvPr id="11" name="CuadroTexto 10"/>
            <p:cNvSpPr txBox="1"/>
            <p:nvPr/>
          </p:nvSpPr>
          <p:spPr>
            <a:xfrm>
              <a:off x="1547664" y="3540048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/>
                <a:t>Sound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coil</a:t>
              </a:r>
              <a:endParaRPr lang="es-ES" sz="1400" dirty="0"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4788024" y="1340769"/>
            <a:ext cx="3816423" cy="2264053"/>
            <a:chOff x="4402309" y="1340768"/>
            <a:chExt cx="4202139" cy="2524973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3"/>
            <a:srcRect l="23303" t="19089" r="2397" b="12776"/>
            <a:stretch/>
          </p:blipFill>
          <p:spPr>
            <a:xfrm>
              <a:off x="4402309" y="1340768"/>
              <a:ext cx="4202139" cy="2168846"/>
            </a:xfrm>
            <a:prstGeom prst="rect">
              <a:avLst/>
            </a:prstGeom>
          </p:spPr>
        </p:pic>
        <p:sp>
          <p:nvSpPr>
            <p:cNvPr id="13" name="CuadroTexto 12"/>
            <p:cNvSpPr txBox="1"/>
            <p:nvPr/>
          </p:nvSpPr>
          <p:spPr>
            <a:xfrm>
              <a:off x="5724128" y="3522494"/>
              <a:ext cx="1825378" cy="343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smtClean="0"/>
                <a:t>Short-</a:t>
              </a:r>
              <a:r>
                <a:rPr lang="es-ES" sz="1400" dirty="0" err="1" smtClean="0"/>
                <a:t>circuited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coil</a:t>
              </a:r>
              <a:endParaRPr lang="es-ES" sz="1400" dirty="0"/>
            </a:p>
          </p:txBody>
        </p:sp>
      </p:grp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/>
          <a:srcRect t="5639"/>
          <a:stretch/>
        </p:blipFill>
        <p:spPr>
          <a:xfrm>
            <a:off x="1691680" y="4221088"/>
            <a:ext cx="596305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4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altLang="es-ES" dirty="0" smtClean="0"/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57200" y="1412875"/>
            <a:ext cx="8578850" cy="4713288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en-GB" altLang="es-ES" sz="5400" dirty="0" smtClean="0">
              <a:latin typeface="Brush Script MT" pitchFamily="66" charset="0"/>
            </a:endParaRPr>
          </a:p>
          <a:p>
            <a:pPr marL="0" indent="0" algn="ctr" eaLnBrk="1" hangingPunct="1">
              <a:buNone/>
            </a:pPr>
            <a:endParaRPr lang="en-GB" altLang="es-ES" sz="5400" dirty="0" smtClean="0">
              <a:latin typeface="Brush Script MT" pitchFamily="66" charset="0"/>
            </a:endParaRPr>
          </a:p>
          <a:p>
            <a:pPr marL="0" indent="0" algn="ctr" eaLnBrk="1" hangingPunct="1">
              <a:buNone/>
            </a:pPr>
            <a:r>
              <a:rPr lang="en-GB" altLang="es-ES" sz="5400" dirty="0" smtClean="0">
                <a:latin typeface="Brush Script MT" pitchFamily="66" charset="0"/>
              </a:rPr>
              <a:t>Thank </a:t>
            </a:r>
            <a:r>
              <a:rPr lang="en-GB" altLang="es-ES" sz="5400" dirty="0" smtClean="0">
                <a:latin typeface="Brush Script MT" pitchFamily="66" charset="0"/>
              </a:rPr>
              <a:t>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1652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B2BAB0D67B3B74BA503D6A56739D679" ma:contentTypeVersion="11" ma:contentTypeDescription="Crear nuevo documento." ma:contentTypeScope="" ma:versionID="dd67543784d64c50487e3067cd78e30b">
  <xsd:schema xmlns:xsd="http://www.w3.org/2001/XMLSchema" xmlns:xs="http://www.w3.org/2001/XMLSchema" xmlns:p="http://schemas.microsoft.com/office/2006/metadata/properties" xmlns:ns3="072e0498-c111-4d4f-93be-fcd042e07543" targetNamespace="http://schemas.microsoft.com/office/2006/metadata/properties" ma:root="true" ma:fieldsID="2f50c0af9e4ef9631d2de6c6f8448c09" ns3:_="">
    <xsd:import namespace="072e0498-c111-4d4f-93be-fcd042e075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2e0498-c111-4d4f-93be-fcd042e075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4370A8B-0A1F-4F94-A85E-D39B2EF6E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2e0498-c111-4d4f-93be-fcd042e075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225C37C-C9F7-4650-A9D8-959CD33335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6ABAEB-AAE1-4D07-8757-FEF0A7C4F041}">
  <ds:schemaRefs>
    <ds:schemaRef ds:uri="http://purl.org/dc/dcmitype/"/>
    <ds:schemaRef ds:uri="072e0498-c111-4d4f-93be-fcd042e07543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3122305</TotalTime>
  <Words>401</Words>
  <Application>Microsoft Office PowerPoint</Application>
  <PresentationFormat>Presentación en pantalla (4:3)</PresentationFormat>
  <Paragraphs>89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Brush Script MT</vt:lpstr>
      <vt:lpstr>Calibri</vt:lpstr>
      <vt:lpstr>Lucida Sans</vt:lpstr>
      <vt:lpstr>Tahoma</vt:lpstr>
      <vt:lpstr>Wingdings</vt:lpstr>
      <vt:lpstr>2_Diseño predeterminado</vt:lpstr>
      <vt:lpstr>Electrical Tests on MCBXF Coils</vt:lpstr>
      <vt:lpstr>Outline</vt:lpstr>
      <vt:lpstr>Electrical Tests</vt:lpstr>
      <vt:lpstr>Electrical Tests</vt:lpstr>
      <vt:lpstr>Electrical Tests</vt:lpstr>
      <vt:lpstr>Electrical Tests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DR  Gradient Dipole</dc:title>
  <dc:creator>aceleradores</dc:creator>
  <cp:lastModifiedBy>admin</cp:lastModifiedBy>
  <cp:revision>265</cp:revision>
  <cp:lastPrinted>2018-01-18T14:26:24Z</cp:lastPrinted>
  <dcterms:modified xsi:type="dcterms:W3CDTF">2024-05-10T12:25:37Z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0x010100AB2BAB0D67B3B74BA503D6A56739D679</vt:lpwstr>
  </property>
</Properties>
</file>