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mf" ContentType="image/x-wmf"/>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46"/>
  </p:notesMasterIdLst>
  <p:sldIdLst>
    <p:sldId id="271" r:id="rId2"/>
    <p:sldId id="401" r:id="rId3"/>
    <p:sldId id="408" r:id="rId4"/>
    <p:sldId id="402" r:id="rId5"/>
    <p:sldId id="403" r:id="rId6"/>
    <p:sldId id="406" r:id="rId7"/>
    <p:sldId id="404" r:id="rId8"/>
    <p:sldId id="407" r:id="rId9"/>
    <p:sldId id="396" r:id="rId10"/>
    <p:sldId id="409" r:id="rId11"/>
    <p:sldId id="410" r:id="rId12"/>
    <p:sldId id="425" r:id="rId13"/>
    <p:sldId id="411" r:id="rId14"/>
    <p:sldId id="412" r:id="rId15"/>
    <p:sldId id="414" r:id="rId16"/>
    <p:sldId id="439" r:id="rId17"/>
    <p:sldId id="440" r:id="rId18"/>
    <p:sldId id="441" r:id="rId19"/>
    <p:sldId id="417" r:id="rId20"/>
    <p:sldId id="415" r:id="rId21"/>
    <p:sldId id="418" r:id="rId22"/>
    <p:sldId id="416" r:id="rId23"/>
    <p:sldId id="419" r:id="rId24"/>
    <p:sldId id="420" r:id="rId25"/>
    <p:sldId id="421" r:id="rId26"/>
    <p:sldId id="422" r:id="rId27"/>
    <p:sldId id="442" r:id="rId28"/>
    <p:sldId id="443" r:id="rId29"/>
    <p:sldId id="430" r:id="rId30"/>
    <p:sldId id="434" r:id="rId31"/>
    <p:sldId id="433" r:id="rId32"/>
    <p:sldId id="445" r:id="rId33"/>
    <p:sldId id="432" r:id="rId34"/>
    <p:sldId id="427" r:id="rId35"/>
    <p:sldId id="428" r:id="rId36"/>
    <p:sldId id="426" r:id="rId37"/>
    <p:sldId id="429" r:id="rId38"/>
    <p:sldId id="435" r:id="rId39"/>
    <p:sldId id="389" r:id="rId40"/>
    <p:sldId id="436" r:id="rId41"/>
    <p:sldId id="438" r:id="rId42"/>
    <p:sldId id="444" r:id="rId43"/>
    <p:sldId id="447" r:id="rId44"/>
    <p:sldId id="446" r:id="rId45"/>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79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83" autoAdjust="0"/>
  </p:normalViewPr>
  <p:slideViewPr>
    <p:cSldViewPr>
      <p:cViewPr>
        <p:scale>
          <a:sx n="70" d="100"/>
          <a:sy n="70" d="100"/>
        </p:scale>
        <p:origin x="2346" y="180"/>
      </p:cViewPr>
      <p:guideLst>
        <p:guide orient="horz" pos="2160"/>
        <p:guide pos="2880"/>
      </p:guideLst>
    </p:cSldViewPr>
  </p:slideViewPr>
  <p:notesTextViewPr>
    <p:cViewPr>
      <p:scale>
        <a:sx n="3" d="2"/>
        <a:sy n="3" d="2"/>
      </p:scale>
      <p:origin x="0" y="0"/>
    </p:cViewPr>
  </p:notesTextViewPr>
  <p:sorterViewPr>
    <p:cViewPr>
      <p:scale>
        <a:sx n="66" d="100"/>
        <a:sy n="66"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18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899" y="0"/>
            <a:ext cx="2946189" cy="493633"/>
          </a:xfrm>
          <a:prstGeom prst="rect">
            <a:avLst/>
          </a:prstGeom>
        </p:spPr>
        <p:txBody>
          <a:bodyPr vert="horz" lIns="91440" tIns="45720" rIns="91440" bIns="45720" rtlCol="0"/>
          <a:lstStyle>
            <a:lvl1pPr algn="r">
              <a:defRPr sz="1200"/>
            </a:lvl1pPr>
          </a:lstStyle>
          <a:p>
            <a:fld id="{19C967E9-9490-4F0A-9DB8-1EDDEFA0478C}" type="datetimeFigureOut">
              <a:rPr lang="en-US" smtClean="0"/>
              <a:pPr/>
              <a:t>9/12/2024</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7448"/>
            <a:ext cx="294618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899" y="9377448"/>
            <a:ext cx="2946189" cy="493633"/>
          </a:xfrm>
          <a:prstGeom prst="rect">
            <a:avLst/>
          </a:prstGeom>
        </p:spPr>
        <p:txBody>
          <a:bodyPr vert="horz" lIns="91440" tIns="45720" rIns="91440" bIns="45720" rtlCol="0" anchor="b"/>
          <a:lstStyle>
            <a:lvl1pPr algn="r">
              <a:defRPr sz="1200"/>
            </a:lvl1pPr>
          </a:lstStyle>
          <a:p>
            <a:fld id="{5502DE53-A72D-401B-B8F0-ADE35FFDCE12}" type="slidenum">
              <a:rPr lang="en-US" smtClean="0"/>
              <a:pPr/>
              <a:t>‹#›</a:t>
            </a:fld>
            <a:endParaRPr lang="en-US"/>
          </a:p>
        </p:txBody>
      </p:sp>
    </p:spTree>
    <p:extLst>
      <p:ext uri="{BB962C8B-B14F-4D97-AF65-F5344CB8AC3E}">
        <p14:creationId xmlns:p14="http://schemas.microsoft.com/office/powerpoint/2010/main" val="1566475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502DE53-A72D-401B-B8F0-ADE35FFDCE12}" type="slidenum">
              <a:rPr lang="en-US" smtClean="0"/>
              <a:pPr/>
              <a:t>1</a:t>
            </a:fld>
            <a:endParaRPr lang="en-US"/>
          </a:p>
        </p:txBody>
      </p:sp>
    </p:spTree>
    <p:extLst>
      <p:ext uri="{BB962C8B-B14F-4D97-AF65-F5344CB8AC3E}">
        <p14:creationId xmlns:p14="http://schemas.microsoft.com/office/powerpoint/2010/main" val="2868361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But </a:t>
            </a:r>
            <a:r>
              <a:rPr lang="fr-CH" dirty="0" err="1"/>
              <a:t>we</a:t>
            </a:r>
            <a:r>
              <a:rPr lang="fr-CH" dirty="0"/>
              <a:t> have </a:t>
            </a:r>
            <a:r>
              <a:rPr lang="fr-CH" dirty="0" err="1"/>
              <a:t>many</a:t>
            </a:r>
            <a:r>
              <a:rPr lang="fr-CH" dirty="0"/>
              <a:t> more questions </a:t>
            </a:r>
            <a:r>
              <a:rPr lang="fr-CH" dirty="0" err="1"/>
              <a:t>unanswered</a:t>
            </a:r>
            <a:r>
              <a:rPr lang="fr-CH" dirty="0"/>
              <a:t>.</a:t>
            </a:r>
          </a:p>
          <a:p>
            <a:r>
              <a:rPr lang="fr-CH" dirty="0"/>
              <a:t>For </a:t>
            </a:r>
            <a:r>
              <a:rPr lang="fr-CH" dirty="0" err="1"/>
              <a:t>example</a:t>
            </a:r>
            <a:r>
              <a:rPr lang="fr-CH" dirty="0"/>
              <a:t> </a:t>
            </a:r>
            <a:r>
              <a:rPr lang="fr-CH" dirty="0" err="1"/>
              <a:t>when</a:t>
            </a:r>
            <a:r>
              <a:rPr lang="fr-CH" dirty="0"/>
              <a:t> </a:t>
            </a:r>
            <a:r>
              <a:rPr lang="fr-CH" dirty="0" err="1"/>
              <a:t>we</a:t>
            </a:r>
            <a:r>
              <a:rPr lang="fr-CH" dirty="0"/>
              <a:t> look</a:t>
            </a:r>
            <a:r>
              <a:rPr lang="fr-CH" baseline="0" dirty="0"/>
              <a:t> at galaxies far </a:t>
            </a:r>
            <a:r>
              <a:rPr lang="fr-CH" baseline="0" dirty="0" err="1"/>
              <a:t>away</a:t>
            </a:r>
            <a:r>
              <a:rPr lang="fr-CH" baseline="0" dirty="0"/>
              <a:t>, and at </a:t>
            </a:r>
            <a:r>
              <a:rPr lang="fr-CH" baseline="0" dirty="0" err="1"/>
              <a:t>their</a:t>
            </a:r>
            <a:r>
              <a:rPr lang="fr-CH" baseline="0" dirty="0"/>
              <a:t> rotation speed, the </a:t>
            </a:r>
            <a:r>
              <a:rPr lang="fr-CH" baseline="0" dirty="0" err="1"/>
              <a:t>estimated</a:t>
            </a:r>
            <a:r>
              <a:rPr lang="fr-CH" baseline="0" dirty="0"/>
              <a:t> mass of the visible </a:t>
            </a:r>
            <a:r>
              <a:rPr lang="fr-CH" baseline="0" dirty="0" err="1"/>
              <a:t>matter</a:t>
            </a:r>
            <a:r>
              <a:rPr lang="fr-CH" baseline="0" dirty="0"/>
              <a:t> (stars, </a:t>
            </a:r>
            <a:r>
              <a:rPr lang="fr-CH" baseline="0" dirty="0" err="1"/>
              <a:t>planets</a:t>
            </a:r>
            <a:r>
              <a:rPr lang="fr-CH" baseline="0" dirty="0"/>
              <a:t>, </a:t>
            </a:r>
            <a:r>
              <a:rPr lang="fr-CH" baseline="0" dirty="0" err="1"/>
              <a:t>clouds</a:t>
            </a:r>
            <a:r>
              <a:rPr lang="fr-CH" baseline="0" dirty="0"/>
              <a:t> of </a:t>
            </a:r>
            <a:r>
              <a:rPr lang="fr-CH" baseline="0" dirty="0" err="1"/>
              <a:t>gas</a:t>
            </a:r>
            <a:r>
              <a:rPr lang="fr-CH" baseline="0" dirty="0"/>
              <a:t> </a:t>
            </a:r>
            <a:r>
              <a:rPr lang="fr-CH" baseline="0" dirty="0" err="1"/>
              <a:t>etc</a:t>
            </a:r>
            <a:r>
              <a:rPr lang="fr-CH" baseline="0" dirty="0"/>
              <a:t>) </a:t>
            </a:r>
            <a:r>
              <a:rPr lang="fr-CH" baseline="0" dirty="0" err="1"/>
              <a:t>is</a:t>
            </a:r>
            <a:r>
              <a:rPr lang="fr-CH" baseline="0" dirty="0"/>
              <a:t> not </a:t>
            </a:r>
            <a:r>
              <a:rPr lang="fr-CH" baseline="0" dirty="0" err="1"/>
              <a:t>sufficient</a:t>
            </a:r>
            <a:r>
              <a:rPr lang="fr-CH" baseline="0" dirty="0"/>
              <a:t> to «</a:t>
            </a:r>
            <a:r>
              <a:rPr lang="fr-CH" baseline="0" dirty="0" err="1"/>
              <a:t>keep</a:t>
            </a:r>
            <a:r>
              <a:rPr lang="fr-CH" baseline="0" dirty="0"/>
              <a:t> </a:t>
            </a:r>
            <a:r>
              <a:rPr lang="fr-CH" baseline="0" dirty="0" err="1"/>
              <a:t>it</a:t>
            </a:r>
            <a:r>
              <a:rPr lang="fr-CH" baseline="0" dirty="0"/>
              <a:t> </a:t>
            </a:r>
            <a:r>
              <a:rPr lang="fr-CH" baseline="0" dirty="0" err="1"/>
              <a:t>together</a:t>
            </a:r>
            <a:r>
              <a:rPr lang="fr-CH" baseline="0" dirty="0"/>
              <a:t>». At the speed </a:t>
            </a:r>
            <a:r>
              <a:rPr lang="fr-CH" baseline="0" dirty="0" err="1"/>
              <a:t>it</a:t>
            </a:r>
            <a:r>
              <a:rPr lang="fr-CH" baseline="0" dirty="0"/>
              <a:t> </a:t>
            </a:r>
            <a:r>
              <a:rPr lang="fr-CH" baseline="0" dirty="0" err="1"/>
              <a:t>rotates</a:t>
            </a:r>
            <a:r>
              <a:rPr lang="fr-CH" baseline="0" dirty="0"/>
              <a:t>, </a:t>
            </a:r>
            <a:r>
              <a:rPr lang="fr-CH" baseline="0" dirty="0" err="1"/>
              <a:t>this</a:t>
            </a:r>
            <a:r>
              <a:rPr lang="fr-CH" baseline="0" dirty="0"/>
              <a:t> </a:t>
            </a:r>
            <a:r>
              <a:rPr lang="fr-CH" baseline="0" dirty="0" err="1"/>
              <a:t>galaxy</a:t>
            </a:r>
            <a:r>
              <a:rPr lang="fr-CH" baseline="0" dirty="0"/>
              <a:t> </a:t>
            </a:r>
            <a:r>
              <a:rPr lang="fr-CH" baseline="0" dirty="0" err="1"/>
              <a:t>should</a:t>
            </a:r>
            <a:r>
              <a:rPr lang="fr-CH" baseline="0" dirty="0"/>
              <a:t> split </a:t>
            </a:r>
            <a:r>
              <a:rPr lang="fr-CH" baseline="0" dirty="0" err="1"/>
              <a:t>away</a:t>
            </a:r>
            <a:r>
              <a:rPr lang="fr-CH" baseline="0" dirty="0"/>
              <a:t>. </a:t>
            </a:r>
          </a:p>
          <a:p>
            <a:r>
              <a:rPr lang="fr-CH" baseline="0" dirty="0"/>
              <a:t>And the </a:t>
            </a:r>
            <a:r>
              <a:rPr lang="fr-CH" baseline="0" dirty="0" err="1"/>
              <a:t>worrying</a:t>
            </a:r>
            <a:r>
              <a:rPr lang="fr-CH" baseline="0" dirty="0"/>
              <a:t> </a:t>
            </a:r>
            <a:r>
              <a:rPr lang="fr-CH" baseline="0" dirty="0" err="1"/>
              <a:t>thing</a:t>
            </a:r>
            <a:r>
              <a:rPr lang="fr-CH" baseline="0" dirty="0"/>
              <a:t> </a:t>
            </a:r>
            <a:r>
              <a:rPr lang="fr-CH" baseline="0" dirty="0" err="1"/>
              <a:t>is</a:t>
            </a:r>
            <a:r>
              <a:rPr lang="fr-CH" baseline="0" dirty="0"/>
              <a:t> </a:t>
            </a:r>
            <a:r>
              <a:rPr lang="fr-CH" baseline="0" dirty="0" err="1"/>
              <a:t>that</a:t>
            </a:r>
            <a:r>
              <a:rPr lang="fr-CH" baseline="0" dirty="0"/>
              <a:t> </a:t>
            </a:r>
            <a:r>
              <a:rPr lang="fr-CH" baseline="0" dirty="0" err="1"/>
              <a:t>is</a:t>
            </a:r>
            <a:r>
              <a:rPr lang="fr-CH" baseline="0" dirty="0"/>
              <a:t> </a:t>
            </a:r>
            <a:r>
              <a:rPr lang="fr-CH" baseline="0" dirty="0" err="1"/>
              <a:t>seems</a:t>
            </a:r>
            <a:r>
              <a:rPr lang="fr-CH" baseline="0" dirty="0"/>
              <a:t> </a:t>
            </a:r>
            <a:r>
              <a:rPr lang="fr-CH" baseline="0" dirty="0" err="1"/>
              <a:t>we</a:t>
            </a:r>
            <a:r>
              <a:rPr lang="fr-CH" baseline="0" dirty="0"/>
              <a:t> are </a:t>
            </a:r>
            <a:r>
              <a:rPr lang="fr-CH" baseline="0" dirty="0" err="1"/>
              <a:t>missing</a:t>
            </a:r>
            <a:r>
              <a:rPr lang="fr-CH" baseline="0" dirty="0"/>
              <a:t> 95% of the </a:t>
            </a:r>
            <a:r>
              <a:rPr lang="fr-CH" baseline="0" dirty="0" err="1"/>
              <a:t>needed</a:t>
            </a:r>
            <a:r>
              <a:rPr lang="fr-CH" baseline="0" dirty="0"/>
              <a:t> mass…</a:t>
            </a:r>
          </a:p>
          <a:p>
            <a:r>
              <a:rPr lang="fr-CH" baseline="0" dirty="0"/>
              <a:t>What </a:t>
            </a:r>
            <a:r>
              <a:rPr lang="fr-CH" baseline="0" dirty="0" err="1"/>
              <a:t>is</a:t>
            </a:r>
            <a:r>
              <a:rPr lang="fr-CH" baseline="0" dirty="0"/>
              <a:t> 95% of the </a:t>
            </a:r>
            <a:r>
              <a:rPr lang="fr-CH" baseline="0" dirty="0" err="1"/>
              <a:t>universe’s</a:t>
            </a:r>
            <a:r>
              <a:rPr lang="fr-CH" baseline="0" dirty="0"/>
              <a:t> mass made of? </a:t>
            </a:r>
            <a:r>
              <a:rPr lang="fr-CH" baseline="0" dirty="0" err="1"/>
              <a:t>Dark</a:t>
            </a:r>
            <a:r>
              <a:rPr lang="fr-CH" baseline="0" dirty="0"/>
              <a:t> </a:t>
            </a:r>
            <a:r>
              <a:rPr lang="fr-CH" baseline="0" dirty="0" err="1"/>
              <a:t>matter</a:t>
            </a:r>
            <a:r>
              <a:rPr lang="fr-CH" baseline="0" dirty="0"/>
              <a:t>? </a:t>
            </a:r>
            <a:r>
              <a:rPr lang="fr-CH" baseline="0" dirty="0" err="1"/>
              <a:t>Dark</a:t>
            </a:r>
            <a:r>
              <a:rPr lang="fr-CH" baseline="0" dirty="0"/>
              <a:t> </a:t>
            </a:r>
            <a:r>
              <a:rPr lang="fr-CH" baseline="0" dirty="0" err="1"/>
              <a:t>energy</a:t>
            </a:r>
            <a:r>
              <a:rPr lang="fr-CH" baseline="0" dirty="0"/>
              <a:t>? There are </a:t>
            </a:r>
            <a:r>
              <a:rPr lang="fr-CH" baseline="0" dirty="0" err="1"/>
              <a:t>many</a:t>
            </a:r>
            <a:r>
              <a:rPr lang="fr-CH" baseline="0" dirty="0"/>
              <a:t> </a:t>
            </a:r>
            <a:r>
              <a:rPr lang="fr-CH" baseline="0" dirty="0" err="1"/>
              <a:t>theories</a:t>
            </a:r>
            <a:r>
              <a:rPr lang="fr-CH" baseline="0" dirty="0"/>
              <a:t> </a:t>
            </a:r>
            <a:r>
              <a:rPr lang="fr-CH" baseline="0" dirty="0" err="1"/>
              <a:t>again</a:t>
            </a:r>
            <a:r>
              <a:rPr lang="fr-CH" baseline="0" dirty="0"/>
              <a:t> (</a:t>
            </a:r>
            <a:r>
              <a:rPr lang="fr-CH" baseline="0" dirty="0" err="1"/>
              <a:t>Supersymetry</a:t>
            </a:r>
            <a:r>
              <a:rPr lang="fr-CH" baseline="0" dirty="0"/>
              <a:t> </a:t>
            </a:r>
            <a:r>
              <a:rPr lang="fr-CH" baseline="0" dirty="0" err="1"/>
              <a:t>amongst</a:t>
            </a:r>
            <a:r>
              <a:rPr lang="fr-CH" baseline="0" dirty="0"/>
              <a:t> </a:t>
            </a:r>
            <a:r>
              <a:rPr lang="fr-CH" baseline="0" dirty="0" err="1"/>
              <a:t>others</a:t>
            </a:r>
            <a:r>
              <a:rPr lang="fr-CH" baseline="0" dirty="0"/>
              <a:t>). CERN </a:t>
            </a:r>
            <a:r>
              <a:rPr lang="fr-CH" baseline="0" dirty="0" err="1"/>
              <a:t>may</a:t>
            </a:r>
            <a:r>
              <a:rPr lang="fr-CH" baseline="0" dirty="0"/>
              <a:t> help </a:t>
            </a:r>
            <a:r>
              <a:rPr lang="fr-CH" baseline="0" dirty="0" err="1"/>
              <a:t>finding</a:t>
            </a:r>
            <a:r>
              <a:rPr lang="fr-CH" baseline="0" dirty="0"/>
              <a:t> out more about </a:t>
            </a:r>
            <a:r>
              <a:rPr lang="fr-CH" baseline="0" dirty="0" err="1"/>
              <a:t>it</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11</a:t>
            </a:fld>
            <a:endParaRPr lang="fr-CH"/>
          </a:p>
        </p:txBody>
      </p:sp>
    </p:spTree>
    <p:extLst>
      <p:ext uri="{BB962C8B-B14F-4D97-AF65-F5344CB8AC3E}">
        <p14:creationId xmlns:p14="http://schemas.microsoft.com/office/powerpoint/2010/main" val="4022685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One last question CERN </a:t>
            </a:r>
            <a:r>
              <a:rPr lang="fr-CH" dirty="0" err="1"/>
              <a:t>is</a:t>
            </a:r>
            <a:r>
              <a:rPr lang="fr-CH" dirty="0"/>
              <a:t> </a:t>
            </a:r>
            <a:r>
              <a:rPr lang="fr-CH" dirty="0" err="1"/>
              <a:t>trying</a:t>
            </a:r>
            <a:r>
              <a:rPr lang="fr-CH" dirty="0"/>
              <a:t> to </a:t>
            </a:r>
            <a:r>
              <a:rPr lang="fr-CH" dirty="0" err="1"/>
              <a:t>answer</a:t>
            </a:r>
            <a:r>
              <a:rPr lang="fr-CH" dirty="0"/>
              <a:t>: </a:t>
            </a:r>
            <a:r>
              <a:rPr lang="fr-CH" dirty="0" err="1"/>
              <a:t>theorists</a:t>
            </a:r>
            <a:r>
              <a:rPr lang="fr-CH" baseline="0" dirty="0"/>
              <a:t> </a:t>
            </a:r>
            <a:r>
              <a:rPr lang="fr-CH" baseline="0" dirty="0" err="1"/>
              <a:t>believe</a:t>
            </a:r>
            <a:r>
              <a:rPr lang="fr-CH" baseline="0" dirty="0"/>
              <a:t> </a:t>
            </a:r>
            <a:r>
              <a:rPr lang="fr-CH" baseline="0" dirty="0" err="1"/>
              <a:t>that</a:t>
            </a:r>
            <a:r>
              <a:rPr lang="fr-CH" baseline="0" dirty="0"/>
              <a:t> at the </a:t>
            </a:r>
            <a:r>
              <a:rPr lang="fr-CH" baseline="0" dirty="0" err="1"/>
              <a:t>very</a:t>
            </a:r>
            <a:r>
              <a:rPr lang="fr-CH" baseline="0" dirty="0"/>
              <a:t> </a:t>
            </a:r>
            <a:r>
              <a:rPr lang="fr-CH" baseline="0" dirty="0" err="1"/>
              <a:t>early</a:t>
            </a:r>
            <a:r>
              <a:rPr lang="fr-CH" baseline="0" dirty="0"/>
              <a:t> moments of the </a:t>
            </a:r>
            <a:r>
              <a:rPr lang="fr-CH" baseline="0" dirty="0" err="1"/>
              <a:t>Universe</a:t>
            </a:r>
            <a:r>
              <a:rPr lang="fr-CH" baseline="0" dirty="0"/>
              <a:t>, quarks </a:t>
            </a:r>
            <a:r>
              <a:rPr lang="fr-CH" baseline="0" dirty="0" err="1"/>
              <a:t>were</a:t>
            </a:r>
            <a:r>
              <a:rPr lang="fr-CH" baseline="0" dirty="0"/>
              <a:t> not </a:t>
            </a:r>
            <a:r>
              <a:rPr lang="fr-CH" baseline="0" dirty="0" err="1"/>
              <a:t>yet</a:t>
            </a:r>
            <a:r>
              <a:rPr lang="fr-CH" baseline="0" dirty="0"/>
              <a:t> «</a:t>
            </a:r>
            <a:r>
              <a:rPr lang="fr-CH" baseline="0" dirty="0" err="1"/>
              <a:t>gluing</a:t>
            </a:r>
            <a:r>
              <a:rPr lang="fr-CH" baseline="0" dirty="0"/>
              <a:t>» </a:t>
            </a:r>
            <a:r>
              <a:rPr lang="fr-CH" baseline="0" dirty="0" err="1"/>
              <a:t>together</a:t>
            </a:r>
            <a:r>
              <a:rPr lang="fr-CH" baseline="0" dirty="0"/>
              <a:t> </a:t>
            </a:r>
            <a:r>
              <a:rPr lang="fr-CH" baseline="0" dirty="0" err="1"/>
              <a:t>thanks</a:t>
            </a:r>
            <a:r>
              <a:rPr lang="fr-CH" baseline="0" dirty="0"/>
              <a:t> to the Gluons. There </a:t>
            </a:r>
            <a:r>
              <a:rPr lang="fr-CH" baseline="0" dirty="0" err="1"/>
              <a:t>was</a:t>
            </a:r>
            <a:r>
              <a:rPr lang="fr-CH" baseline="0" dirty="0"/>
              <a:t> a primordial «</a:t>
            </a:r>
            <a:r>
              <a:rPr lang="fr-CH" baseline="0" dirty="0" err="1"/>
              <a:t>soup</a:t>
            </a:r>
            <a:r>
              <a:rPr lang="fr-CH" baseline="0" dirty="0"/>
              <a:t>» of </a:t>
            </a:r>
            <a:r>
              <a:rPr lang="fr-CH" baseline="0" dirty="0" err="1"/>
              <a:t>particles</a:t>
            </a:r>
            <a:r>
              <a:rPr lang="fr-CH" baseline="0" dirty="0"/>
              <a:t> </a:t>
            </a:r>
            <a:r>
              <a:rPr lang="fr-CH" baseline="0" dirty="0" err="1"/>
              <a:t>called</a:t>
            </a:r>
            <a:r>
              <a:rPr lang="fr-CH" baseline="0" dirty="0"/>
              <a:t> the «Quark-gluon plasma». </a:t>
            </a:r>
          </a:p>
          <a:p>
            <a:r>
              <a:rPr lang="fr-CH" baseline="0" dirty="0" err="1"/>
              <a:t>CERN’s</a:t>
            </a:r>
            <a:r>
              <a:rPr lang="fr-CH" baseline="0" dirty="0"/>
              <a:t> ALICE </a:t>
            </a:r>
            <a:r>
              <a:rPr lang="fr-CH" baseline="0" dirty="0" err="1"/>
              <a:t>experiment</a:t>
            </a:r>
            <a:r>
              <a:rPr lang="fr-CH" baseline="0" dirty="0"/>
              <a:t> </a:t>
            </a:r>
            <a:r>
              <a:rPr lang="fr-CH" baseline="0" dirty="0" err="1"/>
              <a:t>tried</a:t>
            </a:r>
            <a:r>
              <a:rPr lang="fr-CH" baseline="0" dirty="0"/>
              <a:t> to </a:t>
            </a:r>
            <a:r>
              <a:rPr lang="fr-CH" baseline="0" dirty="0" err="1"/>
              <a:t>reproduce</a:t>
            </a:r>
            <a:r>
              <a:rPr lang="fr-CH" baseline="0" dirty="0"/>
              <a:t> </a:t>
            </a:r>
            <a:r>
              <a:rPr lang="fr-CH" baseline="0" dirty="0" err="1"/>
              <a:t>droplets</a:t>
            </a:r>
            <a:r>
              <a:rPr lang="fr-CH" baseline="0" dirty="0"/>
              <a:t> of </a:t>
            </a:r>
            <a:r>
              <a:rPr lang="fr-CH" baseline="0" dirty="0" err="1"/>
              <a:t>this</a:t>
            </a:r>
            <a:r>
              <a:rPr lang="fr-CH" baseline="0" dirty="0"/>
              <a:t> state of </a:t>
            </a:r>
            <a:r>
              <a:rPr lang="fr-CH" baseline="0" dirty="0" err="1"/>
              <a:t>matter</a:t>
            </a:r>
            <a:r>
              <a:rPr lang="fr-CH" baseline="0" dirty="0"/>
              <a:t> for </a:t>
            </a:r>
            <a:r>
              <a:rPr lang="fr-CH" baseline="0" dirty="0" err="1"/>
              <a:t>very</a:t>
            </a:r>
            <a:r>
              <a:rPr lang="fr-CH" baseline="0" dirty="0"/>
              <a:t> short time and observe </a:t>
            </a:r>
            <a:r>
              <a:rPr lang="fr-CH" baseline="0" dirty="0" err="1"/>
              <a:t>it</a:t>
            </a:r>
            <a:r>
              <a:rPr lang="fr-CH" baseline="0" dirty="0"/>
              <a:t>. </a:t>
            </a:r>
            <a:br>
              <a:rPr lang="fr-CH" baseline="0" dirty="0"/>
            </a:br>
            <a:r>
              <a:rPr lang="fr-CH" baseline="0" dirty="0"/>
              <a:t>This </a:t>
            </a:r>
            <a:r>
              <a:rPr lang="fr-CH" baseline="0" dirty="0" err="1"/>
              <a:t>will</a:t>
            </a:r>
            <a:r>
              <a:rPr lang="fr-CH" baseline="0" dirty="0"/>
              <a:t> help us </a:t>
            </a:r>
            <a:r>
              <a:rPr lang="fr-CH" baseline="0" dirty="0" err="1"/>
              <a:t>understand</a:t>
            </a:r>
            <a:r>
              <a:rPr lang="fr-CH" baseline="0" dirty="0"/>
              <a:t> the </a:t>
            </a:r>
            <a:r>
              <a:rPr lang="fr-CH" baseline="0" dirty="0" err="1"/>
              <a:t>way</a:t>
            </a:r>
            <a:r>
              <a:rPr lang="fr-CH" baseline="0" dirty="0"/>
              <a:t> the </a:t>
            </a:r>
            <a:r>
              <a:rPr lang="fr-CH" baseline="0" dirty="0" err="1"/>
              <a:t>Universe</a:t>
            </a:r>
            <a:r>
              <a:rPr lang="fr-CH" baseline="0" dirty="0"/>
              <a:t> </a:t>
            </a:r>
            <a:r>
              <a:rPr lang="fr-CH" baseline="0" dirty="0" err="1"/>
              <a:t>evovled</a:t>
            </a:r>
            <a:r>
              <a:rPr lang="fr-CH" baseline="0" dirty="0"/>
              <a:t> and </a:t>
            </a:r>
            <a:r>
              <a:rPr lang="fr-CH" baseline="0" dirty="0" err="1"/>
              <a:t>why</a:t>
            </a:r>
            <a:r>
              <a:rPr lang="fr-CH" baseline="0" dirty="0"/>
              <a:t> </a:t>
            </a:r>
            <a:r>
              <a:rPr lang="fr-CH" baseline="0" dirty="0" err="1"/>
              <a:t>it</a:t>
            </a:r>
            <a:r>
              <a:rPr lang="fr-CH" baseline="0" dirty="0"/>
              <a:t> </a:t>
            </a:r>
            <a:r>
              <a:rPr lang="fr-CH" baseline="0" dirty="0" err="1"/>
              <a:t>is</a:t>
            </a:r>
            <a:r>
              <a:rPr lang="fr-CH" baseline="0" dirty="0"/>
              <a:t> as </a:t>
            </a:r>
            <a:r>
              <a:rPr lang="fr-CH" baseline="0" dirty="0" err="1"/>
              <a:t>it</a:t>
            </a:r>
            <a:r>
              <a:rPr lang="fr-CH" baseline="0" dirty="0"/>
              <a:t> </a:t>
            </a:r>
            <a:r>
              <a:rPr lang="fr-CH" baseline="0" dirty="0" err="1"/>
              <a:t>is</a:t>
            </a:r>
            <a:r>
              <a:rPr lang="fr-CH" baseline="0" dirty="0"/>
              <a:t> </a:t>
            </a:r>
            <a:r>
              <a:rPr lang="fr-CH" baseline="0" dirty="0" err="1"/>
              <a:t>now</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13</a:t>
            </a:fld>
            <a:endParaRPr lang="fr-CH"/>
          </a:p>
        </p:txBody>
      </p:sp>
    </p:spTree>
    <p:extLst>
      <p:ext uri="{BB962C8B-B14F-4D97-AF65-F5344CB8AC3E}">
        <p14:creationId xmlns:p14="http://schemas.microsoft.com/office/powerpoint/2010/main" val="1805194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Theorists</a:t>
            </a:r>
            <a:r>
              <a:rPr lang="fr-CH" baseline="0" dirty="0"/>
              <a:t> </a:t>
            </a:r>
            <a:r>
              <a:rPr lang="fr-CH" baseline="0" dirty="0" err="1"/>
              <a:t>believe</a:t>
            </a:r>
            <a:r>
              <a:rPr lang="fr-CH" baseline="0" dirty="0"/>
              <a:t> </a:t>
            </a:r>
            <a:r>
              <a:rPr lang="fr-CH" baseline="0" dirty="0" err="1"/>
              <a:t>that</a:t>
            </a:r>
            <a:r>
              <a:rPr lang="fr-CH" baseline="0" dirty="0"/>
              <a:t> at the moment of the Big Bang, a </a:t>
            </a:r>
            <a:r>
              <a:rPr lang="fr-CH" baseline="0" dirty="0" err="1"/>
              <a:t>theory</a:t>
            </a:r>
            <a:r>
              <a:rPr lang="fr-CH" baseline="0" dirty="0"/>
              <a:t> </a:t>
            </a:r>
            <a:r>
              <a:rPr lang="fr-CH" baseline="0" dirty="0" err="1"/>
              <a:t>telling</a:t>
            </a:r>
            <a:r>
              <a:rPr lang="fr-CH" baseline="0" dirty="0"/>
              <a:t> </a:t>
            </a:r>
            <a:r>
              <a:rPr lang="fr-CH" baseline="0" dirty="0" err="1"/>
              <a:t>that</a:t>
            </a:r>
            <a:r>
              <a:rPr lang="fr-CH" baseline="0" dirty="0"/>
              <a:t> all </a:t>
            </a:r>
            <a:r>
              <a:rPr lang="fr-CH" baseline="0" dirty="0" err="1"/>
              <a:t>universe</a:t>
            </a:r>
            <a:r>
              <a:rPr lang="fr-CH" baseline="0" dirty="0"/>
              <a:t> </a:t>
            </a:r>
            <a:r>
              <a:rPr lang="fr-CH" baseline="0" dirty="0" err="1"/>
              <a:t>is</a:t>
            </a:r>
            <a:r>
              <a:rPr lang="fr-CH" baseline="0" dirty="0"/>
              <a:t> an expansion of a </a:t>
            </a:r>
            <a:r>
              <a:rPr lang="fr-CH" baseline="0" dirty="0" err="1"/>
              <a:t>tiny</a:t>
            </a:r>
            <a:r>
              <a:rPr lang="fr-CH" baseline="0" dirty="0"/>
              <a:t> </a:t>
            </a:r>
            <a:r>
              <a:rPr lang="fr-CH" baseline="0" dirty="0" err="1"/>
              <a:t>space</a:t>
            </a:r>
            <a:r>
              <a:rPr lang="fr-CH" baseline="0" dirty="0"/>
              <a:t> of pure </a:t>
            </a:r>
            <a:r>
              <a:rPr lang="fr-CH" baseline="0" dirty="0" err="1"/>
              <a:t>energy</a:t>
            </a:r>
            <a:r>
              <a:rPr lang="fr-CH" baseline="0" dirty="0"/>
              <a:t> </a:t>
            </a:r>
            <a:r>
              <a:rPr lang="fr-CH" baseline="0" dirty="0" err="1"/>
              <a:t>which</a:t>
            </a:r>
            <a:r>
              <a:rPr lang="fr-CH" baseline="0" dirty="0"/>
              <a:t> </a:t>
            </a:r>
            <a:r>
              <a:rPr lang="fr-CH" baseline="0" dirty="0" err="1"/>
              <a:t>was</a:t>
            </a:r>
            <a:r>
              <a:rPr lang="fr-CH" baseline="0" dirty="0"/>
              <a:t> </a:t>
            </a:r>
            <a:r>
              <a:rPr lang="fr-CH" baseline="0" dirty="0" err="1"/>
              <a:t>transformed</a:t>
            </a:r>
            <a:r>
              <a:rPr lang="fr-CH" baseline="0" dirty="0"/>
              <a:t> </a:t>
            </a:r>
            <a:r>
              <a:rPr lang="fr-CH" baseline="0" dirty="0" err="1"/>
              <a:t>into</a:t>
            </a:r>
            <a:r>
              <a:rPr lang="fr-CH" baseline="0" dirty="0"/>
              <a:t> </a:t>
            </a:r>
            <a:r>
              <a:rPr lang="fr-CH" baseline="0" dirty="0" err="1"/>
              <a:t>matter</a:t>
            </a:r>
            <a:r>
              <a:rPr lang="fr-CH" baseline="0" dirty="0"/>
              <a:t>, as </a:t>
            </a:r>
            <a:r>
              <a:rPr lang="fr-CH" baseline="0" dirty="0" err="1"/>
              <a:t>many</a:t>
            </a:r>
            <a:r>
              <a:rPr lang="fr-CH" baseline="0" dirty="0"/>
              <a:t> </a:t>
            </a:r>
            <a:r>
              <a:rPr lang="fr-CH" baseline="0" dirty="0" err="1"/>
              <a:t>particles</a:t>
            </a:r>
            <a:r>
              <a:rPr lang="fr-CH" baseline="0" dirty="0"/>
              <a:t> </a:t>
            </a:r>
            <a:r>
              <a:rPr lang="fr-CH" baseline="0" dirty="0" err="1"/>
              <a:t>than</a:t>
            </a:r>
            <a:r>
              <a:rPr lang="fr-CH" baseline="0" dirty="0"/>
              <a:t> </a:t>
            </a:r>
            <a:r>
              <a:rPr lang="fr-CH" baseline="0" dirty="0" err="1"/>
              <a:t>antiparticles</a:t>
            </a:r>
            <a:r>
              <a:rPr lang="fr-CH" baseline="0" dirty="0"/>
              <a:t> </a:t>
            </a:r>
            <a:r>
              <a:rPr lang="fr-CH" baseline="0" dirty="0" err="1"/>
              <a:t>were</a:t>
            </a:r>
            <a:r>
              <a:rPr lang="fr-CH" baseline="0" dirty="0"/>
              <a:t> </a:t>
            </a:r>
            <a:r>
              <a:rPr lang="fr-CH" baseline="0" dirty="0" err="1"/>
              <a:t>created</a:t>
            </a:r>
            <a:r>
              <a:rPr lang="fr-CH" baseline="0" dirty="0"/>
              <a:t>. It </a:t>
            </a:r>
            <a:r>
              <a:rPr lang="fr-CH" baseline="0" dirty="0" err="1"/>
              <a:t>is</a:t>
            </a:r>
            <a:r>
              <a:rPr lang="fr-CH" baseline="0" dirty="0"/>
              <a:t> </a:t>
            </a:r>
            <a:r>
              <a:rPr lang="fr-CH" baseline="0" dirty="0" err="1"/>
              <a:t>also</a:t>
            </a:r>
            <a:r>
              <a:rPr lang="fr-CH" baseline="0" dirty="0"/>
              <a:t> </a:t>
            </a:r>
            <a:r>
              <a:rPr lang="fr-CH" baseline="0" dirty="0" err="1"/>
              <a:t>believed</a:t>
            </a:r>
            <a:r>
              <a:rPr lang="fr-CH" baseline="0" dirty="0"/>
              <a:t> </a:t>
            </a:r>
            <a:r>
              <a:rPr lang="fr-CH" baseline="0" dirty="0" err="1"/>
              <a:t>that</a:t>
            </a:r>
            <a:r>
              <a:rPr lang="fr-CH" baseline="0" dirty="0"/>
              <a:t> the first instants of the </a:t>
            </a:r>
            <a:r>
              <a:rPr lang="fr-CH" baseline="0" dirty="0" err="1"/>
              <a:t>universe</a:t>
            </a:r>
            <a:r>
              <a:rPr lang="fr-CH" baseline="0" dirty="0"/>
              <a:t> </a:t>
            </a:r>
            <a:r>
              <a:rPr lang="fr-CH" baseline="0" dirty="0" err="1"/>
              <a:t>was</a:t>
            </a:r>
            <a:r>
              <a:rPr lang="fr-CH" baseline="0" dirty="0"/>
              <a:t> a </a:t>
            </a:r>
            <a:r>
              <a:rPr lang="fr-CH" baseline="0" dirty="0" err="1"/>
              <a:t>gigantic</a:t>
            </a:r>
            <a:r>
              <a:rPr lang="fr-CH" baseline="0" dirty="0"/>
              <a:t> </a:t>
            </a:r>
            <a:r>
              <a:rPr lang="fr-CH" baseline="0" dirty="0" err="1"/>
              <a:t>anihilation</a:t>
            </a:r>
            <a:r>
              <a:rPr lang="fr-CH" baseline="0" dirty="0"/>
              <a:t> of </a:t>
            </a:r>
            <a:r>
              <a:rPr lang="fr-CH" baseline="0" dirty="0" err="1"/>
              <a:t>partcles</a:t>
            </a:r>
            <a:r>
              <a:rPr lang="fr-CH" baseline="0" dirty="0"/>
              <a:t> and </a:t>
            </a:r>
            <a:r>
              <a:rPr lang="fr-CH" baseline="0" dirty="0" err="1"/>
              <a:t>their</a:t>
            </a:r>
            <a:r>
              <a:rPr lang="fr-CH" baseline="0" dirty="0"/>
              <a:t> </a:t>
            </a:r>
            <a:r>
              <a:rPr lang="fr-CH" baseline="0" dirty="0" err="1"/>
              <a:t>counter</a:t>
            </a:r>
            <a:r>
              <a:rPr lang="fr-CH" baseline="0" dirty="0"/>
              <a:t> anti-</a:t>
            </a:r>
            <a:r>
              <a:rPr lang="fr-CH" baseline="0" dirty="0" err="1"/>
              <a:t>particles</a:t>
            </a:r>
            <a:r>
              <a:rPr lang="fr-CH" baseline="0" dirty="0"/>
              <a:t> </a:t>
            </a:r>
            <a:r>
              <a:rPr lang="fr-CH" baseline="0" dirty="0" err="1"/>
              <a:t>which</a:t>
            </a:r>
            <a:r>
              <a:rPr lang="fr-CH" baseline="0" dirty="0"/>
              <a:t> </a:t>
            </a:r>
            <a:r>
              <a:rPr lang="fr-CH" baseline="0" dirty="0" err="1"/>
              <a:t>were</a:t>
            </a:r>
            <a:r>
              <a:rPr lang="fr-CH" baseline="0" dirty="0"/>
              <a:t> </a:t>
            </a:r>
            <a:r>
              <a:rPr lang="fr-CH" baseline="0" dirty="0" err="1"/>
              <a:t>just</a:t>
            </a:r>
            <a:r>
              <a:rPr lang="fr-CH" baseline="0" dirty="0"/>
              <a:t> </a:t>
            </a:r>
            <a:r>
              <a:rPr lang="fr-CH" baseline="0" dirty="0" err="1"/>
              <a:t>created</a:t>
            </a:r>
            <a:r>
              <a:rPr lang="fr-CH" baseline="0" dirty="0"/>
              <a:t>. But </a:t>
            </a:r>
            <a:r>
              <a:rPr lang="fr-CH" baseline="0" dirty="0" err="1"/>
              <a:t>it</a:t>
            </a:r>
            <a:r>
              <a:rPr lang="fr-CH" baseline="0" dirty="0"/>
              <a:t> </a:t>
            </a:r>
            <a:r>
              <a:rPr lang="fr-CH" baseline="0" dirty="0" err="1"/>
              <a:t>seems</a:t>
            </a:r>
            <a:r>
              <a:rPr lang="fr-CH" baseline="0" dirty="0"/>
              <a:t> </a:t>
            </a:r>
            <a:r>
              <a:rPr lang="fr-CH" baseline="0" dirty="0" err="1"/>
              <a:t>that</a:t>
            </a:r>
            <a:r>
              <a:rPr lang="fr-CH" baseline="0" dirty="0"/>
              <a:t> out of 1 billion </a:t>
            </a:r>
            <a:r>
              <a:rPr lang="fr-CH" baseline="0" dirty="0" err="1"/>
              <a:t>particle-antiparticle</a:t>
            </a:r>
            <a:r>
              <a:rPr lang="fr-CH" baseline="0" dirty="0"/>
              <a:t> </a:t>
            </a:r>
            <a:r>
              <a:rPr lang="fr-CH" baseline="0" dirty="0" err="1"/>
              <a:t>anihilation</a:t>
            </a:r>
            <a:r>
              <a:rPr lang="fr-CH" baseline="0" dirty="0"/>
              <a:t>, 1 </a:t>
            </a:r>
            <a:r>
              <a:rPr lang="fr-CH" baseline="0" dirty="0" err="1"/>
              <a:t>particle</a:t>
            </a:r>
            <a:r>
              <a:rPr lang="fr-CH" baseline="0" dirty="0"/>
              <a:t> </a:t>
            </a:r>
            <a:r>
              <a:rPr lang="fr-CH" baseline="0" dirty="0" err="1"/>
              <a:t>survived</a:t>
            </a:r>
            <a:r>
              <a:rPr lang="fr-CH" baseline="0" dirty="0"/>
              <a:t>… And </a:t>
            </a:r>
            <a:r>
              <a:rPr lang="fr-CH" baseline="0" dirty="0" err="1"/>
              <a:t>that</a:t>
            </a:r>
            <a:r>
              <a:rPr lang="fr-CH" baseline="0" dirty="0"/>
              <a:t> </a:t>
            </a:r>
            <a:r>
              <a:rPr lang="fr-CH" baseline="0" dirty="0" err="1"/>
              <a:t>what</a:t>
            </a:r>
            <a:r>
              <a:rPr lang="fr-CH" baseline="0" dirty="0"/>
              <a:t> </a:t>
            </a:r>
            <a:r>
              <a:rPr lang="fr-CH" baseline="0" dirty="0" err="1"/>
              <a:t>makes</a:t>
            </a:r>
            <a:r>
              <a:rPr lang="fr-CH" baseline="0" dirty="0"/>
              <a:t> the </a:t>
            </a:r>
            <a:r>
              <a:rPr lang="fr-CH" baseline="0" dirty="0" err="1"/>
              <a:t>current</a:t>
            </a:r>
            <a:r>
              <a:rPr lang="fr-CH" baseline="0" dirty="0"/>
              <a:t> </a:t>
            </a:r>
            <a:r>
              <a:rPr lang="fr-CH" baseline="0" dirty="0" err="1"/>
              <a:t>Universe</a:t>
            </a:r>
            <a:r>
              <a:rPr lang="fr-CH" baseline="0" dirty="0"/>
              <a:t>… </a:t>
            </a:r>
            <a:r>
              <a:rPr lang="fr-CH" baseline="0" dirty="0" err="1"/>
              <a:t>apparently</a:t>
            </a:r>
            <a:r>
              <a:rPr lang="fr-CH" baseline="0" dirty="0"/>
              <a:t> made </a:t>
            </a:r>
            <a:r>
              <a:rPr lang="fr-CH" baseline="0" dirty="0" err="1"/>
              <a:t>only</a:t>
            </a:r>
            <a:r>
              <a:rPr lang="fr-CH" baseline="0" dirty="0"/>
              <a:t> of </a:t>
            </a:r>
            <a:r>
              <a:rPr lang="fr-CH" baseline="0" dirty="0" err="1"/>
              <a:t>matter</a:t>
            </a:r>
            <a:r>
              <a:rPr lang="fr-CH" baseline="0" dirty="0"/>
              <a:t>. </a:t>
            </a:r>
            <a:r>
              <a:rPr lang="fr-CH" baseline="0" dirty="0" err="1"/>
              <a:t>Why</a:t>
            </a:r>
            <a:r>
              <a:rPr lang="fr-CH" baseline="0" dirty="0"/>
              <a:t> </a:t>
            </a:r>
            <a:r>
              <a:rPr lang="fr-CH" baseline="0" dirty="0" err="1"/>
              <a:t>matter</a:t>
            </a:r>
            <a:r>
              <a:rPr lang="fr-CH" baseline="0" dirty="0"/>
              <a:t> has won over </a:t>
            </a:r>
            <a:r>
              <a:rPr lang="fr-CH" baseline="0" dirty="0" err="1"/>
              <a:t>antimatter</a:t>
            </a:r>
            <a:r>
              <a:rPr lang="fr-CH" baseline="0" dirty="0"/>
              <a:t>? Are </a:t>
            </a:r>
            <a:r>
              <a:rPr lang="fr-CH" baseline="0" dirty="0" err="1"/>
              <a:t>we</a:t>
            </a:r>
            <a:r>
              <a:rPr lang="fr-CH" baseline="0" dirty="0"/>
              <a:t> sure </a:t>
            </a:r>
            <a:r>
              <a:rPr lang="fr-CH" baseline="0" dirty="0" err="1"/>
              <a:t>there</a:t>
            </a:r>
            <a:r>
              <a:rPr lang="fr-CH" baseline="0" dirty="0"/>
              <a:t> </a:t>
            </a:r>
            <a:r>
              <a:rPr lang="fr-CH" baseline="0" dirty="0" err="1"/>
              <a:t>is</a:t>
            </a:r>
            <a:r>
              <a:rPr lang="fr-CH" baseline="0" dirty="0"/>
              <a:t> no </a:t>
            </a:r>
            <a:r>
              <a:rPr lang="fr-CH" baseline="0" dirty="0" err="1"/>
              <a:t>antimatter</a:t>
            </a:r>
            <a:r>
              <a:rPr lang="fr-CH" baseline="0" dirty="0"/>
              <a:t> </a:t>
            </a:r>
            <a:r>
              <a:rPr lang="fr-CH" baseline="0" dirty="0" err="1"/>
              <a:t>left</a:t>
            </a:r>
            <a:r>
              <a:rPr lang="fr-CH" baseline="0" dirty="0"/>
              <a:t> </a:t>
            </a:r>
            <a:r>
              <a:rPr lang="fr-CH" baseline="0" dirty="0" err="1"/>
              <a:t>from</a:t>
            </a:r>
            <a:r>
              <a:rPr lang="fr-CH" baseline="0" dirty="0"/>
              <a:t> the Big Bang?</a:t>
            </a:r>
          </a:p>
          <a:p>
            <a:endParaRPr lang="fr-CH" baseline="0" dirty="0"/>
          </a:p>
          <a:p>
            <a:r>
              <a:rPr lang="fr-CH" baseline="0" dirty="0"/>
              <a:t>CERN </a:t>
            </a:r>
            <a:r>
              <a:rPr lang="fr-CH" baseline="0" dirty="0" err="1"/>
              <a:t>is</a:t>
            </a:r>
            <a:r>
              <a:rPr lang="fr-CH" baseline="0" dirty="0"/>
              <a:t> </a:t>
            </a:r>
            <a:r>
              <a:rPr lang="fr-CH" baseline="0" dirty="0" err="1"/>
              <a:t>looking</a:t>
            </a:r>
            <a:r>
              <a:rPr lang="fr-CH" baseline="0" dirty="0"/>
              <a:t> at </a:t>
            </a:r>
            <a:r>
              <a:rPr lang="fr-CH" baseline="0" dirty="0" err="1"/>
              <a:t>that</a:t>
            </a:r>
            <a:r>
              <a:rPr lang="fr-CH" baseline="0" dirty="0"/>
              <a:t> question </a:t>
            </a:r>
            <a:r>
              <a:rPr lang="fr-CH" baseline="0" dirty="0" err="1"/>
              <a:t>with</a:t>
            </a:r>
            <a:r>
              <a:rPr lang="fr-CH" baseline="0" dirty="0"/>
              <a:t> </a:t>
            </a:r>
            <a:r>
              <a:rPr lang="fr-CH" baseline="0" dirty="0" err="1"/>
              <a:t>various</a:t>
            </a:r>
            <a:r>
              <a:rPr lang="fr-CH" baseline="0" dirty="0"/>
              <a:t> </a:t>
            </a:r>
            <a:r>
              <a:rPr lang="fr-CH" baseline="0" dirty="0" err="1"/>
              <a:t>experiments</a:t>
            </a:r>
            <a:r>
              <a:rPr lang="fr-CH" baseline="0" dirty="0"/>
              <a:t> </a:t>
            </a:r>
            <a:r>
              <a:rPr lang="fr-CH" baseline="0" dirty="0" err="1"/>
              <a:t>amongst</a:t>
            </a:r>
            <a:r>
              <a:rPr lang="fr-CH" baseline="0" dirty="0"/>
              <a:t> </a:t>
            </a:r>
            <a:r>
              <a:rPr lang="fr-CH" baseline="0" dirty="0" err="1"/>
              <a:t>which</a:t>
            </a:r>
            <a:r>
              <a:rPr lang="fr-CH" baseline="0" dirty="0"/>
              <a:t>:</a:t>
            </a:r>
          </a:p>
          <a:p>
            <a:pPr marL="171450" indent="-171450">
              <a:buFontTx/>
              <a:buChar char="-"/>
            </a:pPr>
            <a:r>
              <a:rPr lang="fr-CH" baseline="0" dirty="0"/>
              <a:t>AD (</a:t>
            </a:r>
            <a:r>
              <a:rPr lang="fr-CH" baseline="0" dirty="0" err="1"/>
              <a:t>Antimatter</a:t>
            </a:r>
            <a:r>
              <a:rPr lang="fr-CH" baseline="0" dirty="0"/>
              <a:t> </a:t>
            </a:r>
            <a:r>
              <a:rPr lang="fr-CH" baseline="0" dirty="0" err="1"/>
              <a:t>Decelerator</a:t>
            </a:r>
            <a:r>
              <a:rPr lang="fr-CH" baseline="0" dirty="0"/>
              <a:t>) </a:t>
            </a:r>
            <a:r>
              <a:rPr lang="fr-CH" baseline="0" dirty="0" err="1"/>
              <a:t>creates</a:t>
            </a:r>
            <a:r>
              <a:rPr lang="fr-CH" baseline="0" dirty="0"/>
              <a:t> anti </a:t>
            </a:r>
            <a:r>
              <a:rPr lang="fr-CH" baseline="0" dirty="0" err="1"/>
              <a:t>atoms</a:t>
            </a:r>
            <a:r>
              <a:rPr lang="fr-CH" baseline="0" dirty="0"/>
              <a:t> and slows </a:t>
            </a:r>
            <a:r>
              <a:rPr lang="fr-CH" baseline="0" dirty="0" err="1"/>
              <a:t>them</a:t>
            </a:r>
            <a:r>
              <a:rPr lang="fr-CH" baseline="0" dirty="0"/>
              <a:t> down to </a:t>
            </a:r>
            <a:r>
              <a:rPr lang="fr-CH" baseline="0" dirty="0" err="1"/>
              <a:t>eventually</a:t>
            </a:r>
            <a:r>
              <a:rPr lang="fr-CH" baseline="0" dirty="0"/>
              <a:t> </a:t>
            </a:r>
            <a:r>
              <a:rPr lang="fr-CH" baseline="0" dirty="0" err="1"/>
              <a:t>trap</a:t>
            </a:r>
            <a:r>
              <a:rPr lang="fr-CH" baseline="0" dirty="0"/>
              <a:t> </a:t>
            </a:r>
            <a:r>
              <a:rPr lang="fr-CH" baseline="0" dirty="0" err="1"/>
              <a:t>them</a:t>
            </a:r>
            <a:r>
              <a:rPr lang="fr-CH" baseline="0" dirty="0"/>
              <a:t> (the image </a:t>
            </a:r>
            <a:r>
              <a:rPr lang="fr-CH" baseline="0" dirty="0" err="1"/>
              <a:t>here</a:t>
            </a:r>
            <a:r>
              <a:rPr lang="fr-CH" baseline="0" dirty="0"/>
              <a:t> </a:t>
            </a:r>
            <a:r>
              <a:rPr lang="fr-CH" baseline="0" dirty="0" err="1"/>
              <a:t>is</a:t>
            </a:r>
            <a:r>
              <a:rPr lang="fr-CH" baseline="0" dirty="0"/>
              <a:t> the one </a:t>
            </a:r>
            <a:r>
              <a:rPr lang="fr-CH" baseline="0" dirty="0" err="1"/>
              <a:t>from</a:t>
            </a:r>
            <a:r>
              <a:rPr lang="fr-CH" baseline="0" dirty="0"/>
              <a:t> </a:t>
            </a:r>
            <a:r>
              <a:rPr lang="fr-CH" baseline="0" dirty="0" err="1"/>
              <a:t>Angels</a:t>
            </a:r>
            <a:r>
              <a:rPr lang="fr-CH" baseline="0" dirty="0"/>
              <a:t> and </a:t>
            </a:r>
            <a:r>
              <a:rPr lang="fr-CH" baseline="0" dirty="0" err="1"/>
              <a:t>Demons</a:t>
            </a:r>
            <a:r>
              <a:rPr lang="fr-CH" baseline="0" dirty="0"/>
              <a:t> </a:t>
            </a:r>
            <a:r>
              <a:rPr lang="fr-CH" baseline="0" dirty="0" err="1"/>
              <a:t>movie</a:t>
            </a:r>
            <a:r>
              <a:rPr lang="fr-CH" baseline="0" dirty="0"/>
              <a:t>, </a:t>
            </a:r>
            <a:r>
              <a:rPr lang="fr-CH" baseline="0" dirty="0" err="1"/>
              <a:t>our</a:t>
            </a:r>
            <a:r>
              <a:rPr lang="fr-CH" baseline="0" dirty="0"/>
              <a:t> </a:t>
            </a:r>
            <a:r>
              <a:rPr lang="fr-CH" baseline="0" dirty="0" err="1"/>
              <a:t>trap</a:t>
            </a:r>
            <a:r>
              <a:rPr lang="fr-CH" baseline="0" dirty="0"/>
              <a:t> </a:t>
            </a:r>
            <a:r>
              <a:rPr lang="fr-CH" baseline="0" dirty="0" err="1"/>
              <a:t>is</a:t>
            </a:r>
            <a:r>
              <a:rPr lang="fr-CH" baseline="0" dirty="0"/>
              <a:t> </a:t>
            </a:r>
            <a:r>
              <a:rPr lang="fr-CH" baseline="0" dirty="0" err="1"/>
              <a:t>bigger</a:t>
            </a:r>
            <a:r>
              <a:rPr lang="fr-CH" baseline="0" dirty="0"/>
              <a:t>, </a:t>
            </a:r>
            <a:r>
              <a:rPr lang="fr-CH" baseline="0" dirty="0" err="1"/>
              <a:t>sexiers</a:t>
            </a:r>
            <a:r>
              <a:rPr lang="fr-CH" baseline="0" dirty="0"/>
              <a:t> and consumes </a:t>
            </a:r>
            <a:r>
              <a:rPr lang="fr-CH" baseline="0" dirty="0" err="1"/>
              <a:t>much</a:t>
            </a:r>
            <a:r>
              <a:rPr lang="fr-CH" baseline="0" dirty="0"/>
              <a:t> more </a:t>
            </a:r>
            <a:r>
              <a:rPr lang="fr-CH" baseline="0" dirty="0" err="1"/>
              <a:t>energy</a:t>
            </a:r>
            <a:r>
              <a:rPr lang="fr-CH" baseline="0" dirty="0"/>
              <a:t>)</a:t>
            </a:r>
          </a:p>
          <a:p>
            <a:pPr marL="171450" indent="-171450">
              <a:buFontTx/>
              <a:buChar char="-"/>
            </a:pPr>
            <a:r>
              <a:rPr lang="fr-CH" baseline="0" dirty="0"/>
              <a:t>AMS </a:t>
            </a:r>
            <a:r>
              <a:rPr lang="fr-CH" baseline="0" dirty="0" err="1"/>
              <a:t>is</a:t>
            </a:r>
            <a:r>
              <a:rPr lang="fr-CH" baseline="0" dirty="0"/>
              <a:t> an </a:t>
            </a:r>
            <a:r>
              <a:rPr lang="fr-CH" baseline="0" dirty="0" err="1"/>
              <a:t>experiment</a:t>
            </a:r>
            <a:r>
              <a:rPr lang="fr-CH" baseline="0" dirty="0"/>
              <a:t> on the International </a:t>
            </a:r>
            <a:r>
              <a:rPr lang="fr-CH" baseline="0" dirty="0" err="1"/>
              <a:t>Space</a:t>
            </a:r>
            <a:r>
              <a:rPr lang="fr-CH" baseline="0" dirty="0"/>
              <a:t> Station </a:t>
            </a:r>
            <a:r>
              <a:rPr lang="fr-CH" baseline="0" dirty="0" err="1"/>
              <a:t>which</a:t>
            </a:r>
            <a:r>
              <a:rPr lang="fr-CH" baseline="0" dirty="0"/>
              <a:t> looks for traces of primordial </a:t>
            </a:r>
            <a:r>
              <a:rPr lang="fr-CH" baseline="0" dirty="0" err="1"/>
              <a:t>antimatter</a:t>
            </a:r>
            <a:r>
              <a:rPr lang="fr-CH" baseline="0" dirty="0"/>
              <a:t> </a:t>
            </a:r>
            <a:r>
              <a:rPr lang="fr-CH" baseline="0" dirty="0" err="1"/>
              <a:t>from</a:t>
            </a:r>
            <a:r>
              <a:rPr lang="fr-CH" baseline="0" dirty="0"/>
              <a:t> </a:t>
            </a:r>
            <a:r>
              <a:rPr lang="fr-CH" baseline="0" dirty="0" err="1"/>
              <a:t>space</a:t>
            </a:r>
            <a:r>
              <a:rPr lang="fr-CH" baseline="0" dirty="0"/>
              <a:t>. It </a:t>
            </a:r>
            <a:r>
              <a:rPr lang="fr-CH" baseline="0" dirty="0" err="1"/>
              <a:t>needs</a:t>
            </a:r>
            <a:r>
              <a:rPr lang="fr-CH" baseline="0" dirty="0"/>
              <a:t> to </a:t>
            </a:r>
            <a:r>
              <a:rPr lang="fr-CH" baseline="0" dirty="0" err="1"/>
              <a:t>be</a:t>
            </a:r>
            <a:r>
              <a:rPr lang="fr-CH" baseline="0" dirty="0"/>
              <a:t> </a:t>
            </a:r>
            <a:r>
              <a:rPr lang="fr-CH" baseline="0" dirty="0" err="1"/>
              <a:t>there</a:t>
            </a:r>
            <a:r>
              <a:rPr lang="fr-CH" baseline="0" dirty="0"/>
              <a:t> </a:t>
            </a:r>
            <a:r>
              <a:rPr lang="fr-CH" baseline="0" dirty="0" err="1"/>
              <a:t>outside</a:t>
            </a:r>
            <a:r>
              <a:rPr lang="fr-CH" baseline="0" dirty="0"/>
              <a:t> of the </a:t>
            </a:r>
            <a:r>
              <a:rPr lang="fr-CH" baseline="0" dirty="0" err="1"/>
              <a:t>Earth’s</a:t>
            </a:r>
            <a:r>
              <a:rPr lang="fr-CH" baseline="0" dirty="0"/>
              <a:t> </a:t>
            </a:r>
            <a:r>
              <a:rPr lang="fr-CH" baseline="0" dirty="0" err="1"/>
              <a:t>atmosphere</a:t>
            </a:r>
            <a:r>
              <a:rPr lang="fr-CH" baseline="0" dirty="0"/>
              <a:t> </a:t>
            </a:r>
            <a:r>
              <a:rPr lang="fr-CH" baseline="0" dirty="0" err="1"/>
              <a:t>where</a:t>
            </a:r>
            <a:r>
              <a:rPr lang="fr-CH" baseline="0" dirty="0"/>
              <a:t> </a:t>
            </a:r>
            <a:r>
              <a:rPr lang="fr-CH" baseline="0" dirty="0" err="1"/>
              <a:t>many</a:t>
            </a:r>
            <a:r>
              <a:rPr lang="fr-CH" baseline="0" dirty="0"/>
              <a:t> </a:t>
            </a:r>
            <a:r>
              <a:rPr lang="fr-CH" baseline="0" dirty="0" err="1"/>
              <a:t>particle</a:t>
            </a:r>
            <a:r>
              <a:rPr lang="fr-CH" baseline="0" dirty="0"/>
              <a:t> collisions </a:t>
            </a:r>
            <a:r>
              <a:rPr lang="fr-CH" baseline="0" dirty="0" err="1"/>
              <a:t>occur</a:t>
            </a:r>
            <a:r>
              <a:rPr lang="fr-CH" baseline="0" dirty="0"/>
              <a:t> and </a:t>
            </a:r>
            <a:r>
              <a:rPr lang="fr-CH" baseline="0" dirty="0" err="1"/>
              <a:t>produce</a:t>
            </a:r>
            <a:r>
              <a:rPr lang="fr-CH" baseline="0" dirty="0"/>
              <a:t> </a:t>
            </a:r>
            <a:r>
              <a:rPr lang="fr-CH" baseline="0" dirty="0" err="1"/>
              <a:t>briefly</a:t>
            </a:r>
            <a:r>
              <a:rPr lang="fr-CH" baseline="0" dirty="0"/>
              <a:t> anti-</a:t>
            </a:r>
            <a:r>
              <a:rPr lang="fr-CH" baseline="0" dirty="0" err="1"/>
              <a:t>particles</a:t>
            </a:r>
            <a:r>
              <a:rPr lang="fr-CH" baseline="0" dirty="0"/>
              <a:t>. The AMS Control Centre </a:t>
            </a:r>
            <a:r>
              <a:rPr lang="fr-CH" baseline="0" dirty="0" err="1"/>
              <a:t>is</a:t>
            </a:r>
            <a:r>
              <a:rPr lang="fr-CH" baseline="0" dirty="0"/>
              <a:t> </a:t>
            </a:r>
            <a:r>
              <a:rPr lang="fr-CH" baseline="0" dirty="0" err="1"/>
              <a:t>located</a:t>
            </a:r>
            <a:r>
              <a:rPr lang="fr-CH" baseline="0" dirty="0"/>
              <a:t> at CERN and </a:t>
            </a:r>
            <a:r>
              <a:rPr lang="fr-CH" baseline="0" dirty="0" err="1"/>
              <a:t>receives</a:t>
            </a:r>
            <a:r>
              <a:rPr lang="fr-CH" baseline="0" dirty="0"/>
              <a:t> </a:t>
            </a:r>
            <a:r>
              <a:rPr lang="fr-CH" baseline="0" dirty="0" err="1"/>
              <a:t>signals</a:t>
            </a:r>
            <a:r>
              <a:rPr lang="fr-CH" baseline="0" dirty="0"/>
              <a:t> </a:t>
            </a:r>
            <a:r>
              <a:rPr lang="fr-CH" baseline="0" dirty="0" err="1"/>
              <a:t>from</a:t>
            </a:r>
            <a:r>
              <a:rPr lang="fr-CH" baseline="0" dirty="0"/>
              <a:t> the </a:t>
            </a:r>
            <a:r>
              <a:rPr lang="fr-CH" baseline="0" dirty="0" err="1"/>
              <a:t>experiment</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14</a:t>
            </a:fld>
            <a:endParaRPr lang="fr-CH"/>
          </a:p>
        </p:txBody>
      </p:sp>
    </p:spTree>
    <p:extLst>
      <p:ext uri="{BB962C8B-B14F-4D97-AF65-F5344CB8AC3E}">
        <p14:creationId xmlns:p14="http://schemas.microsoft.com/office/powerpoint/2010/main" val="242937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In </a:t>
            </a:r>
            <a:r>
              <a:rPr lang="fr-CH" dirty="0" err="1"/>
              <a:t>fact</a:t>
            </a:r>
            <a:r>
              <a:rPr lang="fr-CH" dirty="0"/>
              <a:t> </a:t>
            </a:r>
            <a:r>
              <a:rPr lang="fr-CH" dirty="0" err="1"/>
              <a:t>we</a:t>
            </a:r>
            <a:r>
              <a:rPr lang="fr-CH" dirty="0"/>
              <a:t> are </a:t>
            </a:r>
            <a:r>
              <a:rPr lang="fr-CH" dirty="0" err="1"/>
              <a:t>only</a:t>
            </a:r>
            <a:r>
              <a:rPr lang="fr-CH" dirty="0"/>
              <a:t> </a:t>
            </a:r>
            <a:r>
              <a:rPr lang="fr-CH" dirty="0" err="1"/>
              <a:t>applying</a:t>
            </a:r>
            <a:r>
              <a:rPr lang="fr-CH" baseline="0" dirty="0"/>
              <a:t> the </a:t>
            </a:r>
            <a:r>
              <a:rPr lang="fr-CH" baseline="0" dirty="0" err="1"/>
              <a:t>most</a:t>
            </a:r>
            <a:r>
              <a:rPr lang="fr-CH" baseline="0" dirty="0"/>
              <a:t> </a:t>
            </a:r>
            <a:r>
              <a:rPr lang="fr-CH" baseline="0" dirty="0" err="1"/>
              <a:t>famous</a:t>
            </a:r>
            <a:r>
              <a:rPr lang="fr-CH" baseline="0" dirty="0"/>
              <a:t> </a:t>
            </a:r>
            <a:r>
              <a:rPr lang="fr-CH" baseline="0" dirty="0" err="1"/>
              <a:t>physics</a:t>
            </a:r>
            <a:r>
              <a:rPr lang="fr-CH" baseline="0" dirty="0"/>
              <a:t> formula: «E=mc2».</a:t>
            </a:r>
          </a:p>
          <a:p>
            <a:endParaRPr lang="fr-CH" baseline="0" dirty="0"/>
          </a:p>
          <a:p>
            <a:r>
              <a:rPr lang="fr-CH" baseline="0" dirty="0"/>
              <a:t>This formula tells us one </a:t>
            </a:r>
            <a:r>
              <a:rPr lang="fr-CH" baseline="0" dirty="0" err="1"/>
              <a:t>thing</a:t>
            </a:r>
            <a:r>
              <a:rPr lang="fr-CH" baseline="0" dirty="0"/>
              <a:t>: </a:t>
            </a:r>
            <a:r>
              <a:rPr lang="fr-CH" baseline="0" dirty="0" err="1"/>
              <a:t>energy</a:t>
            </a:r>
            <a:r>
              <a:rPr lang="fr-CH" baseline="0" dirty="0"/>
              <a:t> (E) </a:t>
            </a:r>
            <a:r>
              <a:rPr lang="fr-CH" baseline="0" dirty="0" err="1"/>
              <a:t>can</a:t>
            </a:r>
            <a:r>
              <a:rPr lang="fr-CH" baseline="0" dirty="0"/>
              <a:t> </a:t>
            </a:r>
            <a:r>
              <a:rPr lang="fr-CH" baseline="0" dirty="0" err="1"/>
              <a:t>be</a:t>
            </a:r>
            <a:r>
              <a:rPr lang="fr-CH" baseline="0" dirty="0"/>
              <a:t> </a:t>
            </a:r>
            <a:r>
              <a:rPr lang="fr-CH" baseline="0" dirty="0" err="1"/>
              <a:t>transformed</a:t>
            </a:r>
            <a:r>
              <a:rPr lang="fr-CH" baseline="0" dirty="0"/>
              <a:t> </a:t>
            </a:r>
            <a:r>
              <a:rPr lang="fr-CH" baseline="0" dirty="0" err="1"/>
              <a:t>into</a:t>
            </a:r>
            <a:r>
              <a:rPr lang="fr-CH" baseline="0" dirty="0"/>
              <a:t> (=) </a:t>
            </a:r>
            <a:r>
              <a:rPr lang="fr-CH" baseline="0" dirty="0" err="1"/>
              <a:t>matter</a:t>
            </a:r>
            <a:r>
              <a:rPr lang="fr-CH" baseline="0" dirty="0"/>
              <a:t> (m).</a:t>
            </a:r>
          </a:p>
          <a:p>
            <a:endParaRPr lang="fr-CH" baseline="0" dirty="0"/>
          </a:p>
          <a:p>
            <a:r>
              <a:rPr lang="fr-CH" baseline="0" dirty="0"/>
              <a:t>So </a:t>
            </a:r>
            <a:r>
              <a:rPr lang="fr-CH" baseline="0" dirty="0" err="1"/>
              <a:t>why</a:t>
            </a:r>
            <a:r>
              <a:rPr lang="fr-CH" baseline="0" dirty="0"/>
              <a:t> have </a:t>
            </a:r>
            <a:r>
              <a:rPr lang="fr-CH" baseline="0" dirty="0" err="1"/>
              <a:t>you</a:t>
            </a:r>
            <a:r>
              <a:rPr lang="fr-CH" baseline="0" dirty="0"/>
              <a:t> </a:t>
            </a:r>
            <a:r>
              <a:rPr lang="fr-CH" baseline="0" dirty="0" err="1"/>
              <a:t>never</a:t>
            </a:r>
            <a:r>
              <a:rPr lang="fr-CH" baseline="0" dirty="0"/>
              <a:t> </a:t>
            </a:r>
            <a:r>
              <a:rPr lang="fr-CH" baseline="0" dirty="0" err="1"/>
              <a:t>noticed</a:t>
            </a:r>
            <a:r>
              <a:rPr lang="fr-CH" baseline="0" dirty="0"/>
              <a:t> the production of </a:t>
            </a:r>
            <a:r>
              <a:rPr lang="fr-CH" baseline="0" dirty="0" err="1"/>
              <a:t>other</a:t>
            </a:r>
            <a:r>
              <a:rPr lang="fr-CH" baseline="0" dirty="0"/>
              <a:t> fruits </a:t>
            </a:r>
            <a:r>
              <a:rPr lang="fr-CH" baseline="0" dirty="0" err="1"/>
              <a:t>when</a:t>
            </a:r>
            <a:r>
              <a:rPr lang="fr-CH" baseline="0" dirty="0"/>
              <a:t> </a:t>
            </a:r>
            <a:r>
              <a:rPr lang="fr-CH" baseline="0" dirty="0" err="1"/>
              <a:t>smashing</a:t>
            </a:r>
            <a:r>
              <a:rPr lang="fr-CH" baseline="0" dirty="0"/>
              <a:t> 2 </a:t>
            </a:r>
            <a:r>
              <a:rPr lang="fr-CH" baseline="0" dirty="0" err="1"/>
              <a:t>apples</a:t>
            </a:r>
            <a:r>
              <a:rPr lang="fr-CH" baseline="0" dirty="0"/>
              <a:t> at </a:t>
            </a:r>
            <a:r>
              <a:rPr lang="fr-CH" baseline="0" dirty="0" err="1"/>
              <a:t>very</a:t>
            </a:r>
            <a:r>
              <a:rPr lang="fr-CH" baseline="0" dirty="0"/>
              <a:t> high speed? </a:t>
            </a:r>
            <a:r>
              <a:rPr lang="fr-CH" baseline="0" dirty="0" err="1"/>
              <a:t>It’s</a:t>
            </a:r>
            <a:r>
              <a:rPr lang="fr-CH" baseline="0" dirty="0"/>
              <a:t> </a:t>
            </a:r>
            <a:r>
              <a:rPr lang="fr-CH" baseline="0" dirty="0" err="1"/>
              <a:t>because</a:t>
            </a:r>
            <a:r>
              <a:rPr lang="fr-CH" baseline="0" dirty="0"/>
              <a:t> the «c2» in the formula. «c» stands for the speed of light (300’000 km/s in the vacuum). If </a:t>
            </a:r>
            <a:r>
              <a:rPr lang="fr-CH" baseline="0" dirty="0" err="1"/>
              <a:t>you</a:t>
            </a:r>
            <a:r>
              <a:rPr lang="fr-CH" baseline="0" dirty="0"/>
              <a:t> square </a:t>
            </a:r>
            <a:r>
              <a:rPr lang="fr-CH" baseline="0" dirty="0" err="1"/>
              <a:t>it</a:t>
            </a:r>
            <a:r>
              <a:rPr lang="fr-CH" baseline="0" dirty="0"/>
              <a:t>, </a:t>
            </a:r>
            <a:r>
              <a:rPr lang="fr-CH" baseline="0" dirty="0" err="1"/>
              <a:t>that</a:t>
            </a:r>
            <a:r>
              <a:rPr lang="fr-CH" baseline="0" dirty="0"/>
              <a:t> </a:t>
            </a:r>
            <a:r>
              <a:rPr lang="fr-CH" baseline="0" dirty="0" err="1"/>
              <a:t>makes</a:t>
            </a:r>
            <a:r>
              <a:rPr lang="fr-CH" baseline="0" dirty="0"/>
              <a:t> a </a:t>
            </a:r>
            <a:r>
              <a:rPr lang="fr-CH" baseline="0" dirty="0" err="1"/>
              <a:t>very</a:t>
            </a:r>
            <a:r>
              <a:rPr lang="fr-CH" baseline="0" dirty="0"/>
              <a:t> big </a:t>
            </a:r>
            <a:r>
              <a:rPr lang="fr-CH" baseline="0" dirty="0" err="1"/>
              <a:t>number</a:t>
            </a:r>
            <a:r>
              <a:rPr lang="fr-CH" baseline="0" dirty="0"/>
              <a:t>. And an </a:t>
            </a:r>
            <a:r>
              <a:rPr lang="fr-CH" baseline="0" dirty="0" err="1"/>
              <a:t>equation</a:t>
            </a:r>
            <a:r>
              <a:rPr lang="fr-CH" baseline="0" dirty="0"/>
              <a:t> </a:t>
            </a:r>
            <a:r>
              <a:rPr lang="fr-CH" baseline="0" dirty="0" err="1"/>
              <a:t>is</a:t>
            </a:r>
            <a:r>
              <a:rPr lang="fr-CH" baseline="0" dirty="0"/>
              <a:t> a </a:t>
            </a:r>
            <a:r>
              <a:rPr lang="fr-CH" baseline="0" dirty="0" err="1"/>
              <a:t>kind</a:t>
            </a:r>
            <a:r>
              <a:rPr lang="fr-CH" baseline="0" dirty="0"/>
              <a:t> of </a:t>
            </a:r>
            <a:r>
              <a:rPr lang="fr-CH" baseline="0" dirty="0" err="1"/>
              <a:t>scale</a:t>
            </a:r>
            <a:r>
              <a:rPr lang="fr-CH" baseline="0" dirty="0"/>
              <a:t> </a:t>
            </a:r>
            <a:r>
              <a:rPr lang="fr-CH" baseline="0" dirty="0" err="1"/>
              <a:t>with</a:t>
            </a:r>
            <a:r>
              <a:rPr lang="fr-CH" baseline="0" dirty="0"/>
              <a:t> 2 plates on </a:t>
            </a:r>
            <a:r>
              <a:rPr lang="fr-CH" baseline="0" dirty="0" err="1"/>
              <a:t>both</a:t>
            </a:r>
            <a:r>
              <a:rPr lang="fr-CH" baseline="0" dirty="0"/>
              <a:t> </a:t>
            </a:r>
            <a:r>
              <a:rPr lang="fr-CH" baseline="0" dirty="0" err="1"/>
              <a:t>sides</a:t>
            </a:r>
            <a:r>
              <a:rPr lang="fr-CH" baseline="0" dirty="0"/>
              <a:t> of the «=» </a:t>
            </a:r>
            <a:r>
              <a:rPr lang="fr-CH" baseline="0" dirty="0" err="1"/>
              <a:t>sign</a:t>
            </a:r>
            <a:r>
              <a:rPr lang="fr-CH" baseline="0" dirty="0"/>
              <a:t>. If </a:t>
            </a:r>
            <a:r>
              <a:rPr lang="fr-CH" baseline="0" dirty="0" err="1"/>
              <a:t>you</a:t>
            </a:r>
            <a:r>
              <a:rPr lang="fr-CH" baseline="0" dirty="0"/>
              <a:t> put «c2» on one plate, </a:t>
            </a:r>
            <a:r>
              <a:rPr lang="fr-CH" baseline="0" dirty="0" err="1"/>
              <a:t>then</a:t>
            </a:r>
            <a:r>
              <a:rPr lang="fr-CH" baseline="0" dirty="0"/>
              <a:t> </a:t>
            </a:r>
            <a:r>
              <a:rPr lang="fr-CH" baseline="0" dirty="0" err="1"/>
              <a:t>you</a:t>
            </a:r>
            <a:r>
              <a:rPr lang="fr-CH" baseline="0" dirty="0"/>
              <a:t> </a:t>
            </a:r>
            <a:r>
              <a:rPr lang="fr-CH" baseline="0" dirty="0" err="1"/>
              <a:t>need</a:t>
            </a:r>
            <a:r>
              <a:rPr lang="fr-CH" baseline="0" dirty="0"/>
              <a:t> a lot of «E» on the </a:t>
            </a:r>
            <a:r>
              <a:rPr lang="fr-CH" baseline="0" dirty="0" err="1"/>
              <a:t>other</a:t>
            </a:r>
            <a:r>
              <a:rPr lang="fr-CH" baseline="0" dirty="0"/>
              <a:t> plate to </a:t>
            </a:r>
            <a:r>
              <a:rPr lang="fr-CH" baseline="0" dirty="0" err="1"/>
              <a:t>reach</a:t>
            </a:r>
            <a:r>
              <a:rPr lang="fr-CH" baseline="0" dirty="0"/>
              <a:t> balance. If </a:t>
            </a:r>
            <a:r>
              <a:rPr lang="fr-CH" baseline="0" dirty="0" err="1"/>
              <a:t>you</a:t>
            </a:r>
            <a:r>
              <a:rPr lang="fr-CH" baseline="0" dirty="0"/>
              <a:t> </a:t>
            </a:r>
            <a:r>
              <a:rPr lang="fr-CH" baseline="0" dirty="0" err="1"/>
              <a:t>take</a:t>
            </a:r>
            <a:r>
              <a:rPr lang="fr-CH" baseline="0" dirty="0"/>
              <a:t> large </a:t>
            </a:r>
            <a:r>
              <a:rPr lang="fr-CH" baseline="0" dirty="0" err="1"/>
              <a:t>objects</a:t>
            </a:r>
            <a:r>
              <a:rPr lang="fr-CH" baseline="0" dirty="0"/>
              <a:t> </a:t>
            </a:r>
            <a:r>
              <a:rPr lang="fr-CH" baseline="0" dirty="0" err="1"/>
              <a:t>like</a:t>
            </a:r>
            <a:r>
              <a:rPr lang="fr-CH" baseline="0" dirty="0"/>
              <a:t> </a:t>
            </a:r>
            <a:r>
              <a:rPr lang="fr-CH" baseline="0" dirty="0" err="1"/>
              <a:t>apples</a:t>
            </a:r>
            <a:r>
              <a:rPr lang="fr-CH" baseline="0" dirty="0"/>
              <a:t>, no chance </a:t>
            </a:r>
            <a:r>
              <a:rPr lang="fr-CH" baseline="0" dirty="0" err="1"/>
              <a:t>you</a:t>
            </a:r>
            <a:r>
              <a:rPr lang="fr-CH" baseline="0" dirty="0"/>
              <a:t> </a:t>
            </a:r>
            <a:r>
              <a:rPr lang="fr-CH" baseline="0" dirty="0" err="1"/>
              <a:t>will</a:t>
            </a:r>
            <a:r>
              <a:rPr lang="fr-CH" baseline="0" dirty="0"/>
              <a:t> </a:t>
            </a:r>
            <a:r>
              <a:rPr lang="fr-CH" baseline="0" dirty="0" err="1"/>
              <a:t>reach</a:t>
            </a:r>
            <a:r>
              <a:rPr lang="fr-CH" baseline="0" dirty="0"/>
              <a:t> the </a:t>
            </a:r>
            <a:r>
              <a:rPr lang="fr-CH" baseline="0" dirty="0" err="1"/>
              <a:t>level</a:t>
            </a:r>
            <a:r>
              <a:rPr lang="fr-CH" baseline="0" dirty="0"/>
              <a:t> of «E» </a:t>
            </a:r>
            <a:r>
              <a:rPr lang="fr-CH" baseline="0" dirty="0" err="1"/>
              <a:t>needed</a:t>
            </a:r>
            <a:r>
              <a:rPr lang="fr-CH" baseline="0" dirty="0"/>
              <a:t>. </a:t>
            </a:r>
            <a:r>
              <a:rPr lang="fr-CH" baseline="0" dirty="0" err="1"/>
              <a:t>We</a:t>
            </a:r>
            <a:r>
              <a:rPr lang="fr-CH" baseline="0" dirty="0"/>
              <a:t> </a:t>
            </a:r>
            <a:r>
              <a:rPr lang="fr-CH" baseline="0" dirty="0" err="1"/>
              <a:t>will</a:t>
            </a:r>
            <a:r>
              <a:rPr lang="fr-CH" baseline="0" dirty="0"/>
              <a:t> </a:t>
            </a:r>
            <a:r>
              <a:rPr lang="fr-CH" baseline="0" dirty="0" err="1"/>
              <a:t>never</a:t>
            </a:r>
            <a:r>
              <a:rPr lang="fr-CH" baseline="0" dirty="0"/>
              <a:t> </a:t>
            </a:r>
            <a:r>
              <a:rPr lang="fr-CH" baseline="0" dirty="0" err="1"/>
              <a:t>be</a:t>
            </a:r>
            <a:r>
              <a:rPr lang="fr-CH" baseline="0" dirty="0"/>
              <a:t> able to </a:t>
            </a:r>
            <a:r>
              <a:rPr lang="fr-CH" baseline="0" dirty="0" err="1"/>
              <a:t>assign</a:t>
            </a:r>
            <a:r>
              <a:rPr lang="fr-CH" baseline="0" dirty="0"/>
              <a:t> </a:t>
            </a:r>
            <a:r>
              <a:rPr lang="fr-CH" baseline="0" dirty="0" err="1"/>
              <a:t>our</a:t>
            </a:r>
            <a:r>
              <a:rPr lang="fr-CH" baseline="0" dirty="0"/>
              <a:t> </a:t>
            </a:r>
            <a:r>
              <a:rPr lang="fr-CH" baseline="0" dirty="0" err="1"/>
              <a:t>apples</a:t>
            </a:r>
            <a:r>
              <a:rPr lang="fr-CH" baseline="0" dirty="0"/>
              <a:t> </a:t>
            </a:r>
            <a:r>
              <a:rPr lang="fr-CH" baseline="0" dirty="0" err="1"/>
              <a:t>enough</a:t>
            </a:r>
            <a:r>
              <a:rPr lang="fr-CH" baseline="0" dirty="0"/>
              <a:t> </a:t>
            </a:r>
            <a:r>
              <a:rPr lang="fr-CH" baseline="0" dirty="0" err="1"/>
              <a:t>energy</a:t>
            </a:r>
            <a:r>
              <a:rPr lang="fr-CH" baseline="0" dirty="0"/>
              <a:t>.</a:t>
            </a:r>
          </a:p>
          <a:p>
            <a:endParaRPr lang="fr-CH" baseline="0" dirty="0"/>
          </a:p>
          <a:p>
            <a:r>
              <a:rPr lang="fr-CH" baseline="0" dirty="0"/>
              <a:t>That </a:t>
            </a:r>
            <a:r>
              <a:rPr lang="fr-CH" baseline="0" dirty="0" err="1"/>
              <a:t>is</a:t>
            </a:r>
            <a:r>
              <a:rPr lang="fr-CH" baseline="0" dirty="0"/>
              <a:t> </a:t>
            </a:r>
            <a:r>
              <a:rPr lang="fr-CH" baseline="0" dirty="0" err="1"/>
              <a:t>why</a:t>
            </a:r>
            <a:r>
              <a:rPr lang="fr-CH" baseline="0" dirty="0"/>
              <a:t> </a:t>
            </a:r>
            <a:r>
              <a:rPr lang="fr-CH" baseline="0" dirty="0" err="1"/>
              <a:t>we</a:t>
            </a:r>
            <a:r>
              <a:rPr lang="fr-CH" baseline="0" dirty="0"/>
              <a:t> use </a:t>
            </a:r>
            <a:r>
              <a:rPr lang="fr-CH" baseline="0" dirty="0" err="1"/>
              <a:t>smaller</a:t>
            </a:r>
            <a:r>
              <a:rPr lang="fr-CH" baseline="0" dirty="0"/>
              <a:t> </a:t>
            </a:r>
            <a:r>
              <a:rPr lang="fr-CH" baseline="0" dirty="0" err="1"/>
              <a:t>objects</a:t>
            </a:r>
            <a:r>
              <a:rPr lang="fr-CH" baseline="0" dirty="0"/>
              <a:t>. The </a:t>
            </a:r>
            <a:r>
              <a:rPr lang="fr-CH" baseline="0" dirty="0" err="1"/>
              <a:t>smaller</a:t>
            </a:r>
            <a:r>
              <a:rPr lang="fr-CH" baseline="0" dirty="0"/>
              <a:t> the </a:t>
            </a:r>
            <a:r>
              <a:rPr lang="fr-CH" baseline="0" dirty="0" err="1"/>
              <a:t>object</a:t>
            </a:r>
            <a:r>
              <a:rPr lang="fr-CH" baseline="0" dirty="0"/>
              <a:t> to </a:t>
            </a:r>
            <a:r>
              <a:rPr lang="fr-CH" baseline="0" dirty="0" err="1"/>
              <a:t>be</a:t>
            </a:r>
            <a:r>
              <a:rPr lang="fr-CH" baseline="0" dirty="0"/>
              <a:t> </a:t>
            </a:r>
            <a:r>
              <a:rPr lang="fr-CH" baseline="0" dirty="0" err="1"/>
              <a:t>smashed</a:t>
            </a:r>
            <a:r>
              <a:rPr lang="fr-CH" baseline="0" dirty="0"/>
              <a:t> the </a:t>
            </a:r>
            <a:r>
              <a:rPr lang="fr-CH" baseline="0" dirty="0" err="1"/>
              <a:t>easier</a:t>
            </a:r>
            <a:r>
              <a:rPr lang="fr-CH" baseline="0" dirty="0"/>
              <a:t> </a:t>
            </a:r>
            <a:r>
              <a:rPr lang="fr-CH" baseline="0" dirty="0" err="1"/>
              <a:t>it</a:t>
            </a:r>
            <a:r>
              <a:rPr lang="fr-CH" baseline="0" dirty="0"/>
              <a:t> </a:t>
            </a:r>
            <a:r>
              <a:rPr lang="fr-CH" baseline="0" dirty="0" err="1"/>
              <a:t>is</a:t>
            </a:r>
            <a:r>
              <a:rPr lang="fr-CH" baseline="0" dirty="0"/>
              <a:t> to </a:t>
            </a:r>
            <a:r>
              <a:rPr lang="fr-CH" baseline="0" dirty="0" err="1"/>
              <a:t>assign</a:t>
            </a:r>
            <a:r>
              <a:rPr lang="fr-CH" baseline="0" dirty="0"/>
              <a:t> </a:t>
            </a:r>
            <a:r>
              <a:rPr lang="fr-CH" baseline="0" dirty="0" err="1"/>
              <a:t>it</a:t>
            </a:r>
            <a:r>
              <a:rPr lang="fr-CH" baseline="0" dirty="0"/>
              <a:t> a «relative» high </a:t>
            </a:r>
            <a:r>
              <a:rPr lang="fr-CH" baseline="0" dirty="0" err="1"/>
              <a:t>level</a:t>
            </a:r>
            <a:r>
              <a:rPr lang="fr-CH" baseline="0" dirty="0"/>
              <a:t> of </a:t>
            </a:r>
            <a:r>
              <a:rPr lang="fr-CH" baseline="0" dirty="0" err="1"/>
              <a:t>energy</a:t>
            </a:r>
            <a:r>
              <a:rPr lang="fr-CH" baseline="0" dirty="0"/>
              <a:t>. And </a:t>
            </a:r>
            <a:r>
              <a:rPr lang="fr-CH" baseline="0" dirty="0" err="1"/>
              <a:t>that</a:t>
            </a:r>
            <a:r>
              <a:rPr lang="fr-CH" baseline="0" dirty="0"/>
              <a:t> </a:t>
            </a:r>
            <a:r>
              <a:rPr lang="fr-CH" baseline="0" dirty="0" err="1"/>
              <a:t>is</a:t>
            </a:r>
            <a:r>
              <a:rPr lang="fr-CH" baseline="0" dirty="0"/>
              <a:t> </a:t>
            </a:r>
            <a:r>
              <a:rPr lang="fr-CH" baseline="0" dirty="0" err="1"/>
              <a:t>why</a:t>
            </a:r>
            <a:r>
              <a:rPr lang="fr-CH" baseline="0" dirty="0"/>
              <a:t> at CERN </a:t>
            </a:r>
            <a:r>
              <a:rPr lang="fr-CH" baseline="0" dirty="0" err="1"/>
              <a:t>we</a:t>
            </a:r>
            <a:r>
              <a:rPr lang="fr-CH" baseline="0" dirty="0"/>
              <a:t> do not have the «Large Apple </a:t>
            </a:r>
            <a:r>
              <a:rPr lang="fr-CH" baseline="0" dirty="0" err="1"/>
              <a:t>Collider</a:t>
            </a:r>
            <a:r>
              <a:rPr lang="fr-CH" baseline="0" dirty="0"/>
              <a:t>» but </a:t>
            </a:r>
            <a:r>
              <a:rPr lang="fr-CH" baseline="0" dirty="0" err="1"/>
              <a:t>we</a:t>
            </a:r>
            <a:r>
              <a:rPr lang="fr-CH" baseline="0" dirty="0"/>
              <a:t> have the «Large Hadron </a:t>
            </a:r>
            <a:r>
              <a:rPr lang="fr-CH" baseline="0" dirty="0" err="1"/>
              <a:t>Collider</a:t>
            </a:r>
            <a:r>
              <a:rPr lang="fr-CH" baseline="0" dirty="0"/>
              <a:t>». </a:t>
            </a:r>
            <a:r>
              <a:rPr lang="fr-CH" baseline="0" dirty="0" err="1"/>
              <a:t>We</a:t>
            </a:r>
            <a:r>
              <a:rPr lang="fr-CH" baseline="0" dirty="0"/>
              <a:t> </a:t>
            </a:r>
            <a:r>
              <a:rPr lang="fr-CH" baseline="0" dirty="0" err="1"/>
              <a:t>will</a:t>
            </a:r>
            <a:r>
              <a:rPr lang="fr-CH" baseline="0" dirty="0"/>
              <a:t> </a:t>
            </a:r>
            <a:r>
              <a:rPr lang="fr-CH" baseline="0" dirty="0" err="1"/>
              <a:t>accelerate</a:t>
            </a:r>
            <a:r>
              <a:rPr lang="fr-CH" baseline="0" dirty="0"/>
              <a:t> hadrons (protons and neutron), the components of the nucleus at an </a:t>
            </a:r>
            <a:r>
              <a:rPr lang="fr-CH" baseline="0" dirty="0" err="1"/>
              <a:t>incredible</a:t>
            </a:r>
            <a:r>
              <a:rPr lang="fr-CH" baseline="0" dirty="0"/>
              <a:t> </a:t>
            </a:r>
            <a:r>
              <a:rPr lang="fr-CH" baseline="0" dirty="0" err="1"/>
              <a:t>level</a:t>
            </a:r>
            <a:r>
              <a:rPr lang="fr-CH" baseline="0" dirty="0"/>
              <a:t> of </a:t>
            </a:r>
            <a:r>
              <a:rPr lang="fr-CH" baseline="0" dirty="0" err="1"/>
              <a:t>energy</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15</a:t>
            </a:fld>
            <a:endParaRPr lang="fr-CH"/>
          </a:p>
        </p:txBody>
      </p:sp>
    </p:spTree>
    <p:extLst>
      <p:ext uri="{BB962C8B-B14F-4D97-AF65-F5344CB8AC3E}">
        <p14:creationId xmlns:p14="http://schemas.microsoft.com/office/powerpoint/2010/main" val="3496234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LHC produces 600 million collisions every second in each detector, which generates approximately one petabyte of data per second. None of today’s computing systems are capable of recording such rates. Hence sophisticated selection systems are used for a first fast electronic pre-selection, only passing one out of 10 000 events. Tens of thousands of processor cores then select 1% of the remaining events. Even after such a drastic data reduction, the four big experiments, ALICE, ATLAS, CMS and </a:t>
            </a:r>
            <a:r>
              <a:rPr lang="en-GB" dirty="0" err="1"/>
              <a:t>LHCb</a:t>
            </a:r>
            <a:r>
              <a:rPr lang="en-GB" dirty="0"/>
              <a:t>, together need to store over 25 petabytes per year. The LHC data are aggregated in the CERN Data Centre, where initial data reconstruction is performed, and a copy is archived to long-term tape storage. Another copy is sent to several large scale data centres around the world. Subsequently hundreds of thousands of computers from around the world come into action: harnessed in a distributed computing service, they form the Worldwide LHC Computing Grid (WLCG), which provides the resources to store, distribute, and process the LHC data. WLCG combines the power of more than 170 collaborating centres in 36 countries around the world, which are linked to CERN. Every day WLCG processes more than 1.5 million ‘jobs’, corresponding to a single computer running for more than 600 years.</a:t>
            </a:r>
          </a:p>
          <a:p>
            <a:endParaRPr lang="en-GB" dirty="0"/>
          </a:p>
          <a:p>
            <a:endParaRPr lang="en-GB" dirty="0"/>
          </a:p>
        </p:txBody>
      </p:sp>
      <p:sp>
        <p:nvSpPr>
          <p:cNvPr id="4" name="Slide Number Placeholder 3"/>
          <p:cNvSpPr>
            <a:spLocks noGrp="1"/>
          </p:cNvSpPr>
          <p:nvPr>
            <p:ph type="sldNum" sz="quarter" idx="5"/>
          </p:nvPr>
        </p:nvSpPr>
        <p:spPr/>
        <p:txBody>
          <a:bodyPr/>
          <a:lstStyle/>
          <a:p>
            <a:fld id="{5502DE53-A72D-401B-B8F0-ADE35FFDCE12}" type="slidenum">
              <a:rPr lang="en-US" smtClean="0"/>
              <a:pPr/>
              <a:t>16</a:t>
            </a:fld>
            <a:endParaRPr lang="en-US"/>
          </a:p>
        </p:txBody>
      </p:sp>
    </p:spTree>
    <p:extLst>
      <p:ext uri="{BB962C8B-B14F-4D97-AF65-F5344CB8AC3E}">
        <p14:creationId xmlns:p14="http://schemas.microsoft.com/office/powerpoint/2010/main" val="2300513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real </a:t>
            </a:r>
            <a:r>
              <a:rPr lang="fr-CH" baseline="0" dirty="0" err="1"/>
              <a:t>picture</a:t>
            </a:r>
            <a:r>
              <a:rPr lang="fr-CH" baseline="0" dirty="0"/>
              <a:t> of ATLAS.</a:t>
            </a:r>
          </a:p>
          <a:p>
            <a:r>
              <a:rPr lang="fr-CH" baseline="0" dirty="0" err="1"/>
              <a:t>Noticed</a:t>
            </a:r>
            <a:r>
              <a:rPr lang="fr-CH" baseline="0" dirty="0"/>
              <a:t> the man at the </a:t>
            </a:r>
            <a:r>
              <a:rPr lang="fr-CH" baseline="0" dirty="0" err="1"/>
              <a:t>bottom</a:t>
            </a:r>
            <a:r>
              <a:rPr lang="fr-CH" baseline="0" dirty="0"/>
              <a:t>?</a:t>
            </a:r>
          </a:p>
          <a:p>
            <a:r>
              <a:rPr lang="fr-CH" baseline="0" dirty="0"/>
              <a:t>ATLAS </a:t>
            </a:r>
            <a:r>
              <a:rPr lang="fr-CH" baseline="0" dirty="0" err="1"/>
              <a:t>is</a:t>
            </a:r>
            <a:r>
              <a:rPr lang="fr-CH" baseline="0" dirty="0"/>
              <a:t> a </a:t>
            </a:r>
            <a:r>
              <a:rPr lang="fr-CH" baseline="0" dirty="0" err="1"/>
              <a:t>multi-purpose</a:t>
            </a:r>
            <a:r>
              <a:rPr lang="fr-CH" baseline="0" dirty="0"/>
              <a:t> </a:t>
            </a:r>
            <a:r>
              <a:rPr lang="fr-CH" baseline="0" dirty="0" err="1"/>
              <a:t>experiment</a:t>
            </a:r>
            <a:r>
              <a:rPr lang="fr-CH" baseline="0" dirty="0"/>
              <a:t> </a:t>
            </a:r>
            <a:r>
              <a:rPr lang="fr-CH" baseline="0" dirty="0" err="1"/>
              <a:t>looking</a:t>
            </a:r>
            <a:r>
              <a:rPr lang="fr-CH" baseline="0" dirty="0"/>
              <a:t> for the </a:t>
            </a:r>
            <a:r>
              <a:rPr lang="fr-CH" baseline="0" dirty="0" err="1"/>
              <a:t>Higgs</a:t>
            </a:r>
            <a:r>
              <a:rPr lang="fr-CH" baseline="0" dirty="0"/>
              <a:t> Boson (</a:t>
            </a:r>
            <a:r>
              <a:rPr lang="fr-CH" baseline="0" dirty="0" err="1"/>
              <a:t>which</a:t>
            </a:r>
            <a:r>
              <a:rPr lang="fr-CH" baseline="0" dirty="0"/>
              <a:t> </a:t>
            </a:r>
            <a:r>
              <a:rPr lang="fr-CH" baseline="0" dirty="0" err="1"/>
              <a:t>it</a:t>
            </a:r>
            <a:r>
              <a:rPr lang="fr-CH" baseline="0" dirty="0"/>
              <a:t> has </a:t>
            </a:r>
            <a:r>
              <a:rPr lang="fr-CH" baseline="0" dirty="0" err="1"/>
              <a:t>found</a:t>
            </a:r>
            <a:r>
              <a:rPr lang="fr-CH" baseline="0" dirty="0"/>
              <a:t> in 2012), </a:t>
            </a:r>
            <a:r>
              <a:rPr lang="fr-CH" baseline="0" dirty="0" err="1"/>
              <a:t>dark</a:t>
            </a:r>
            <a:r>
              <a:rPr lang="fr-CH" baseline="0" dirty="0"/>
              <a:t> </a:t>
            </a:r>
            <a:r>
              <a:rPr lang="fr-CH" baseline="0" dirty="0" err="1"/>
              <a:t>matter</a:t>
            </a:r>
            <a:r>
              <a:rPr lang="fr-CH" baseline="0" dirty="0"/>
              <a:t> candidates etc.</a:t>
            </a:r>
          </a:p>
          <a:p>
            <a:r>
              <a:rPr lang="fr-CH" baseline="0" dirty="0"/>
              <a:t>It </a:t>
            </a:r>
            <a:r>
              <a:rPr lang="fr-CH" baseline="0" dirty="0" err="1"/>
              <a:t>gathers</a:t>
            </a:r>
            <a:r>
              <a:rPr lang="fr-CH" baseline="0" dirty="0"/>
              <a:t> 3000 </a:t>
            </a:r>
            <a:r>
              <a:rPr lang="fr-CH" baseline="0" dirty="0" err="1"/>
              <a:t>physicists</a:t>
            </a:r>
            <a:r>
              <a:rPr lang="fr-CH" baseline="0" dirty="0"/>
              <a:t> </a:t>
            </a:r>
            <a:r>
              <a:rPr lang="fr-CH" baseline="0" dirty="0" err="1"/>
              <a:t>from</a:t>
            </a:r>
            <a:r>
              <a:rPr lang="fr-CH" baseline="0" dirty="0"/>
              <a:t> 174 </a:t>
            </a:r>
            <a:r>
              <a:rPr lang="fr-CH" baseline="0" dirty="0" err="1"/>
              <a:t>universities</a:t>
            </a:r>
            <a:r>
              <a:rPr lang="fr-CH" baseline="0" dirty="0"/>
              <a:t> and institutes in 38 countries.</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23</a:t>
            </a:fld>
            <a:endParaRPr lang="fr-CH"/>
          </a:p>
        </p:txBody>
      </p:sp>
    </p:spTree>
    <p:extLst>
      <p:ext uri="{BB962C8B-B14F-4D97-AF65-F5344CB8AC3E}">
        <p14:creationId xmlns:p14="http://schemas.microsoft.com/office/powerpoint/2010/main" val="1263317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CMS.</a:t>
            </a:r>
          </a:p>
          <a:p>
            <a:r>
              <a:rPr lang="fr-CH" baseline="0" dirty="0" err="1"/>
              <a:t>Like</a:t>
            </a:r>
            <a:r>
              <a:rPr lang="fr-CH" baseline="0" dirty="0"/>
              <a:t> ATLAS, </a:t>
            </a:r>
            <a:r>
              <a:rPr lang="fr-CH" baseline="0" dirty="0" err="1"/>
              <a:t>this</a:t>
            </a:r>
            <a:r>
              <a:rPr lang="fr-CH" baseline="0" dirty="0"/>
              <a:t> </a:t>
            </a:r>
            <a:r>
              <a:rPr lang="fr-CH" baseline="0" dirty="0" err="1"/>
              <a:t>is</a:t>
            </a:r>
            <a:r>
              <a:rPr lang="fr-CH" baseline="0" dirty="0"/>
              <a:t> </a:t>
            </a:r>
            <a:r>
              <a:rPr lang="fr-CH" baseline="0" dirty="0" err="1"/>
              <a:t>another</a:t>
            </a:r>
            <a:r>
              <a:rPr lang="fr-CH" baseline="0" dirty="0"/>
              <a:t> </a:t>
            </a:r>
            <a:r>
              <a:rPr lang="fr-CH" baseline="0" dirty="0" err="1"/>
              <a:t>multi-purpose</a:t>
            </a:r>
            <a:r>
              <a:rPr lang="fr-CH" baseline="0" dirty="0"/>
              <a:t> </a:t>
            </a:r>
            <a:r>
              <a:rPr lang="fr-CH" baseline="0" dirty="0" err="1"/>
              <a:t>experiment</a:t>
            </a:r>
            <a:r>
              <a:rPr lang="fr-CH" baseline="0" dirty="0"/>
              <a:t>. It </a:t>
            </a:r>
            <a:r>
              <a:rPr lang="fr-CH" baseline="0" dirty="0" err="1"/>
              <a:t>also</a:t>
            </a:r>
            <a:r>
              <a:rPr lang="fr-CH" baseline="0" dirty="0"/>
              <a:t> </a:t>
            </a:r>
            <a:r>
              <a:rPr lang="fr-CH" baseline="0" dirty="0" err="1"/>
              <a:t>discovered</a:t>
            </a:r>
            <a:r>
              <a:rPr lang="fr-CH" baseline="0" dirty="0"/>
              <a:t> the </a:t>
            </a:r>
            <a:r>
              <a:rPr lang="fr-CH" baseline="0" dirty="0" err="1"/>
              <a:t>Higgs</a:t>
            </a:r>
            <a:r>
              <a:rPr lang="fr-CH" baseline="0" dirty="0"/>
              <a:t> Boson in 2012.</a:t>
            </a:r>
          </a:p>
          <a:p>
            <a:r>
              <a:rPr lang="fr-CH" baseline="0" dirty="0"/>
              <a:t>The C in CMS stands for Compact. </a:t>
            </a:r>
            <a:r>
              <a:rPr lang="fr-CH" baseline="0" dirty="0" err="1"/>
              <a:t>Even</a:t>
            </a:r>
            <a:r>
              <a:rPr lang="fr-CH" baseline="0" dirty="0"/>
              <a:t> </a:t>
            </a:r>
            <a:r>
              <a:rPr lang="fr-CH" baseline="0" dirty="0" err="1"/>
              <a:t>though</a:t>
            </a:r>
            <a:r>
              <a:rPr lang="fr-CH" baseline="0" dirty="0"/>
              <a:t> </a:t>
            </a:r>
            <a:r>
              <a:rPr lang="fr-CH" baseline="0" dirty="0" err="1"/>
              <a:t>it</a:t>
            </a:r>
            <a:r>
              <a:rPr lang="fr-CH" baseline="0" dirty="0"/>
              <a:t> </a:t>
            </a:r>
            <a:r>
              <a:rPr lang="fr-CH" baseline="0" dirty="0" err="1"/>
              <a:t>does</a:t>
            </a:r>
            <a:r>
              <a:rPr lang="fr-CH" baseline="0" dirty="0"/>
              <a:t> not look compact to </a:t>
            </a:r>
            <a:r>
              <a:rPr lang="fr-CH" baseline="0" dirty="0" err="1"/>
              <a:t>most</a:t>
            </a:r>
            <a:r>
              <a:rPr lang="fr-CH" baseline="0" dirty="0"/>
              <a:t> of </a:t>
            </a:r>
            <a:r>
              <a:rPr lang="fr-CH" baseline="0" dirty="0" err="1"/>
              <a:t>you</a:t>
            </a:r>
            <a:r>
              <a:rPr lang="fr-CH" baseline="0" dirty="0"/>
              <a:t>, </a:t>
            </a:r>
            <a:r>
              <a:rPr lang="fr-CH" baseline="0" dirty="0" err="1"/>
              <a:t>this</a:t>
            </a:r>
            <a:r>
              <a:rPr lang="fr-CH" baseline="0" dirty="0"/>
              <a:t> </a:t>
            </a:r>
            <a:r>
              <a:rPr lang="fr-CH" baseline="0" dirty="0" err="1"/>
              <a:t>experiment</a:t>
            </a:r>
            <a:r>
              <a:rPr lang="fr-CH" baseline="0" dirty="0"/>
              <a:t> </a:t>
            </a:r>
            <a:r>
              <a:rPr lang="fr-CH" baseline="0" dirty="0" err="1"/>
              <a:t>is</a:t>
            </a:r>
            <a:r>
              <a:rPr lang="fr-CH" baseline="0" dirty="0"/>
              <a:t> </a:t>
            </a:r>
            <a:r>
              <a:rPr lang="fr-CH" baseline="0" dirty="0" err="1"/>
              <a:t>twice</a:t>
            </a:r>
            <a:r>
              <a:rPr lang="fr-CH" baseline="0" dirty="0"/>
              <a:t> as </a:t>
            </a:r>
            <a:r>
              <a:rPr lang="fr-CH" baseline="0" dirty="0" err="1"/>
              <a:t>small</a:t>
            </a:r>
            <a:r>
              <a:rPr lang="fr-CH" baseline="0" dirty="0"/>
              <a:t> as ATLAS but </a:t>
            </a:r>
            <a:r>
              <a:rPr lang="fr-CH" baseline="0" dirty="0" err="1"/>
              <a:t>twice</a:t>
            </a:r>
            <a:r>
              <a:rPr lang="fr-CH" baseline="0" dirty="0"/>
              <a:t> as </a:t>
            </a:r>
            <a:r>
              <a:rPr lang="fr-CH" baseline="0" dirty="0" err="1"/>
              <a:t>heavy</a:t>
            </a:r>
            <a:r>
              <a:rPr lang="fr-CH" baseline="0" dirty="0"/>
              <a:t>: 2 times the Eiffel Tower (14’000 tonnes)!</a:t>
            </a:r>
          </a:p>
          <a:p>
            <a:r>
              <a:rPr lang="fr-CH" baseline="0" dirty="0"/>
              <a:t>It </a:t>
            </a:r>
            <a:r>
              <a:rPr lang="fr-CH" baseline="0" dirty="0" err="1"/>
              <a:t>gathers</a:t>
            </a:r>
            <a:r>
              <a:rPr lang="fr-CH" baseline="0" dirty="0"/>
              <a:t> 2600 </a:t>
            </a:r>
            <a:r>
              <a:rPr lang="fr-CH" baseline="0" dirty="0" err="1"/>
              <a:t>physicists</a:t>
            </a:r>
            <a:r>
              <a:rPr lang="fr-CH" baseline="0" dirty="0"/>
              <a:t> </a:t>
            </a:r>
            <a:r>
              <a:rPr lang="fr-CH" baseline="0" dirty="0" err="1"/>
              <a:t>from</a:t>
            </a:r>
            <a:r>
              <a:rPr lang="fr-CH" baseline="0" dirty="0"/>
              <a:t> 182 </a:t>
            </a:r>
            <a:r>
              <a:rPr lang="fr-CH" baseline="0" dirty="0" err="1"/>
              <a:t>universities</a:t>
            </a:r>
            <a:r>
              <a:rPr lang="fr-CH" baseline="0" dirty="0"/>
              <a:t> and institutes in 42 countries.</a:t>
            </a:r>
          </a:p>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24</a:t>
            </a:fld>
            <a:endParaRPr lang="fr-CH"/>
          </a:p>
        </p:txBody>
      </p:sp>
    </p:spTree>
    <p:extLst>
      <p:ext uri="{BB962C8B-B14F-4D97-AF65-F5344CB8AC3E}">
        <p14:creationId xmlns:p14="http://schemas.microsoft.com/office/powerpoint/2010/main" val="1240159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ALICE.</a:t>
            </a:r>
          </a:p>
          <a:p>
            <a:r>
              <a:rPr lang="fr-CH" baseline="0" dirty="0"/>
              <a:t>This </a:t>
            </a:r>
            <a:r>
              <a:rPr lang="fr-CH" baseline="0" dirty="0" err="1"/>
              <a:t>experiment</a:t>
            </a:r>
            <a:r>
              <a:rPr lang="fr-CH" baseline="0" dirty="0"/>
              <a:t> looks more </a:t>
            </a:r>
            <a:r>
              <a:rPr lang="fr-CH" baseline="0" dirty="0" err="1"/>
              <a:t>particularly</a:t>
            </a:r>
            <a:r>
              <a:rPr lang="fr-CH" baseline="0" dirty="0"/>
              <a:t> at the </a:t>
            </a:r>
            <a:r>
              <a:rPr lang="fr-CH" baseline="0" dirty="0" err="1"/>
              <a:t>creation</a:t>
            </a:r>
            <a:r>
              <a:rPr lang="fr-CH" baseline="0" dirty="0"/>
              <a:t> of the «Quark Gluon Plasma» state of </a:t>
            </a:r>
            <a:r>
              <a:rPr lang="fr-CH" baseline="0" dirty="0" err="1"/>
              <a:t>matter</a:t>
            </a:r>
            <a:r>
              <a:rPr lang="fr-CH" baseline="0" dirty="0"/>
              <a:t> </a:t>
            </a:r>
            <a:r>
              <a:rPr lang="fr-CH" baseline="0" dirty="0" err="1"/>
              <a:t>which</a:t>
            </a:r>
            <a:r>
              <a:rPr lang="fr-CH" baseline="0" dirty="0"/>
              <a:t> </a:t>
            </a:r>
            <a:r>
              <a:rPr lang="fr-CH" baseline="0" dirty="0" err="1"/>
              <a:t>existed</a:t>
            </a:r>
            <a:r>
              <a:rPr lang="fr-CH" baseline="0" dirty="0"/>
              <a:t> moments </a:t>
            </a:r>
            <a:r>
              <a:rPr lang="fr-CH" baseline="0" dirty="0" err="1"/>
              <a:t>after</a:t>
            </a:r>
            <a:r>
              <a:rPr lang="fr-CH" baseline="0" dirty="0"/>
              <a:t> the Big Bang.</a:t>
            </a:r>
          </a:p>
          <a:p>
            <a:r>
              <a:rPr lang="fr-CH" baseline="0" dirty="0"/>
              <a:t>For </a:t>
            </a:r>
            <a:r>
              <a:rPr lang="fr-CH" baseline="0" dirty="0" err="1"/>
              <a:t>that</a:t>
            </a:r>
            <a:r>
              <a:rPr lang="fr-CH" baseline="0" dirty="0"/>
              <a:t> </a:t>
            </a:r>
            <a:r>
              <a:rPr lang="fr-CH" baseline="0" dirty="0" err="1"/>
              <a:t>it</a:t>
            </a:r>
            <a:r>
              <a:rPr lang="fr-CH" baseline="0" dirty="0"/>
              <a:t> </a:t>
            </a:r>
            <a:r>
              <a:rPr lang="fr-CH" baseline="0" dirty="0" err="1"/>
              <a:t>wait</a:t>
            </a:r>
            <a:r>
              <a:rPr lang="fr-CH" baseline="0" dirty="0"/>
              <a:t> for the </a:t>
            </a:r>
            <a:r>
              <a:rPr lang="fr-CH" baseline="0" dirty="0" err="1"/>
              <a:t>beams</a:t>
            </a:r>
            <a:r>
              <a:rPr lang="fr-CH" baseline="0" dirty="0"/>
              <a:t> of Lead </a:t>
            </a:r>
            <a:r>
              <a:rPr lang="fr-CH" baseline="0" dirty="0" err="1"/>
              <a:t>Nuclei</a:t>
            </a:r>
            <a:r>
              <a:rPr lang="fr-CH" baseline="0" dirty="0"/>
              <a:t> </a:t>
            </a:r>
            <a:r>
              <a:rPr lang="fr-CH" baseline="0" dirty="0" err="1"/>
              <a:t>which</a:t>
            </a:r>
            <a:r>
              <a:rPr lang="fr-CH" baseline="0" dirty="0"/>
              <a:t> </a:t>
            </a:r>
            <a:r>
              <a:rPr lang="fr-CH" baseline="0" dirty="0" err="1"/>
              <a:t>occur</a:t>
            </a:r>
            <a:r>
              <a:rPr lang="fr-CH" baseline="0" dirty="0"/>
              <a:t> about 10% of the </a:t>
            </a:r>
            <a:r>
              <a:rPr lang="fr-CH" baseline="0" dirty="0" err="1"/>
              <a:t>beamtime</a:t>
            </a:r>
            <a:r>
              <a:rPr lang="fr-CH" baseline="0" dirty="0"/>
              <a:t> of the LHC.</a:t>
            </a:r>
          </a:p>
          <a:p>
            <a:r>
              <a:rPr lang="fr-CH" baseline="0" dirty="0"/>
              <a:t>It </a:t>
            </a:r>
            <a:r>
              <a:rPr lang="fr-CH" baseline="0" dirty="0" err="1"/>
              <a:t>gathers</a:t>
            </a:r>
            <a:r>
              <a:rPr lang="fr-CH" baseline="0" dirty="0"/>
              <a:t> 1500 </a:t>
            </a:r>
            <a:r>
              <a:rPr lang="fr-CH" baseline="0" dirty="0" err="1"/>
              <a:t>physicists</a:t>
            </a:r>
            <a:r>
              <a:rPr lang="fr-CH" baseline="0" dirty="0"/>
              <a:t> </a:t>
            </a:r>
            <a:r>
              <a:rPr lang="fr-CH" baseline="0" dirty="0" err="1"/>
              <a:t>from</a:t>
            </a:r>
            <a:r>
              <a:rPr lang="fr-CH" baseline="0" dirty="0"/>
              <a:t> 154 </a:t>
            </a:r>
            <a:r>
              <a:rPr lang="fr-CH" baseline="0" dirty="0" err="1"/>
              <a:t>universities</a:t>
            </a:r>
            <a:r>
              <a:rPr lang="fr-CH" baseline="0" dirty="0"/>
              <a:t> and institutes in 37 countries.</a:t>
            </a:r>
          </a:p>
          <a:p>
            <a:endParaRPr lang="fr-CH" baseline="0" dirty="0"/>
          </a:p>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25</a:t>
            </a:fld>
            <a:endParaRPr lang="fr-CH"/>
          </a:p>
        </p:txBody>
      </p:sp>
    </p:spTree>
    <p:extLst>
      <p:ext uri="{BB962C8B-B14F-4D97-AF65-F5344CB8AC3E}">
        <p14:creationId xmlns:p14="http://schemas.microsoft.com/office/powerpoint/2010/main" val="2366183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And the</a:t>
            </a:r>
            <a:r>
              <a:rPr lang="fr-CH" baseline="0" dirty="0"/>
              <a:t> final </a:t>
            </a:r>
            <a:r>
              <a:rPr lang="fr-CH" baseline="0" dirty="0" err="1"/>
              <a:t>experiment</a:t>
            </a:r>
            <a:r>
              <a:rPr lang="fr-CH" baseline="0" dirty="0"/>
              <a:t> on the LHC </a:t>
            </a:r>
            <a:r>
              <a:rPr lang="fr-CH" baseline="0" dirty="0" err="1"/>
              <a:t>is</a:t>
            </a:r>
            <a:r>
              <a:rPr lang="fr-CH" baseline="0" dirty="0"/>
              <a:t> </a:t>
            </a:r>
            <a:r>
              <a:rPr lang="fr-CH" baseline="0" dirty="0" err="1"/>
              <a:t>LHCb</a:t>
            </a:r>
            <a:r>
              <a:rPr lang="fr-CH" baseline="0" dirty="0"/>
              <a:t>. Is </a:t>
            </a:r>
            <a:r>
              <a:rPr lang="fr-CH" baseline="0" dirty="0" err="1"/>
              <a:t>is</a:t>
            </a:r>
            <a:r>
              <a:rPr lang="fr-CH" baseline="0" dirty="0"/>
              <a:t> </a:t>
            </a:r>
            <a:r>
              <a:rPr lang="fr-CH" baseline="0" dirty="0" err="1"/>
              <a:t>name</a:t>
            </a:r>
            <a:r>
              <a:rPr lang="fr-CH" baseline="0" dirty="0"/>
              <a:t> </a:t>
            </a:r>
            <a:r>
              <a:rPr lang="fr-CH" baseline="0" dirty="0" err="1"/>
              <a:t>after</a:t>
            </a:r>
            <a:r>
              <a:rPr lang="fr-CH" baseline="0" dirty="0"/>
              <a:t> the «b» quark </a:t>
            </a:r>
            <a:r>
              <a:rPr lang="fr-CH" baseline="0" dirty="0" err="1"/>
              <a:t>which</a:t>
            </a:r>
            <a:r>
              <a:rPr lang="fr-CH" baseline="0" dirty="0"/>
              <a:t> </a:t>
            </a:r>
            <a:r>
              <a:rPr lang="fr-CH" baseline="0" dirty="0" err="1"/>
              <a:t>it</a:t>
            </a:r>
            <a:r>
              <a:rPr lang="fr-CH" baseline="0" dirty="0"/>
              <a:t> </a:t>
            </a:r>
            <a:r>
              <a:rPr lang="fr-CH" baseline="0" dirty="0" err="1"/>
              <a:t>studies</a:t>
            </a:r>
            <a:r>
              <a:rPr lang="fr-CH" baseline="0" dirty="0"/>
              <a:t>.</a:t>
            </a:r>
          </a:p>
          <a:p>
            <a:r>
              <a:rPr lang="fr-CH" baseline="0" dirty="0"/>
              <a:t>In </a:t>
            </a:r>
            <a:r>
              <a:rPr lang="fr-CH" baseline="0" dirty="0" err="1"/>
              <a:t>fact</a:t>
            </a:r>
            <a:r>
              <a:rPr lang="fr-CH" baseline="0" dirty="0"/>
              <a:t> </a:t>
            </a:r>
            <a:r>
              <a:rPr lang="fr-CH" baseline="0" dirty="0" err="1"/>
              <a:t>LHCb</a:t>
            </a:r>
            <a:r>
              <a:rPr lang="fr-CH" baseline="0" dirty="0"/>
              <a:t> </a:t>
            </a:r>
            <a:r>
              <a:rPr lang="fr-CH" baseline="0" dirty="0" err="1"/>
              <a:t>studies</a:t>
            </a:r>
            <a:r>
              <a:rPr lang="fr-CH" baseline="0" dirty="0"/>
              <a:t> the </a:t>
            </a:r>
            <a:r>
              <a:rPr lang="fr-CH" baseline="0" dirty="0" err="1"/>
              <a:t>behaviour</a:t>
            </a:r>
            <a:r>
              <a:rPr lang="fr-CH" baseline="0" dirty="0"/>
              <a:t> </a:t>
            </a:r>
            <a:r>
              <a:rPr lang="fr-CH" baseline="0" dirty="0" err="1"/>
              <a:t>difference</a:t>
            </a:r>
            <a:r>
              <a:rPr lang="fr-CH" baseline="0" dirty="0"/>
              <a:t> </a:t>
            </a:r>
            <a:r>
              <a:rPr lang="fr-CH" baseline="0" dirty="0" err="1"/>
              <a:t>between</a:t>
            </a:r>
            <a:r>
              <a:rPr lang="fr-CH" baseline="0" dirty="0"/>
              <a:t> the b quark and the </a:t>
            </a:r>
            <a:r>
              <a:rPr lang="fr-CH" baseline="0" dirty="0" err="1"/>
              <a:t>anti-b</a:t>
            </a:r>
            <a:r>
              <a:rPr lang="fr-CH" baseline="0" dirty="0"/>
              <a:t> quark.</a:t>
            </a:r>
          </a:p>
          <a:p>
            <a:r>
              <a:rPr lang="fr-CH" baseline="0" dirty="0"/>
              <a:t>It tries to </a:t>
            </a:r>
            <a:r>
              <a:rPr lang="fr-CH" baseline="0" dirty="0" err="1"/>
              <a:t>find</a:t>
            </a:r>
            <a:r>
              <a:rPr lang="fr-CH" baseline="0" dirty="0"/>
              <a:t> </a:t>
            </a:r>
            <a:r>
              <a:rPr lang="fr-CH" baseline="0" dirty="0" err="1"/>
              <a:t>difference</a:t>
            </a:r>
            <a:r>
              <a:rPr lang="fr-CH" baseline="0" dirty="0"/>
              <a:t> in the </a:t>
            </a:r>
            <a:r>
              <a:rPr lang="fr-CH" baseline="0" dirty="0" err="1"/>
              <a:t>symmetry</a:t>
            </a:r>
            <a:r>
              <a:rPr lang="fr-CH" baseline="0" dirty="0"/>
              <a:t> </a:t>
            </a:r>
            <a:r>
              <a:rPr lang="fr-CH" baseline="0" dirty="0" err="1"/>
              <a:t>which</a:t>
            </a:r>
            <a:r>
              <a:rPr lang="fr-CH" baseline="0" dirty="0"/>
              <a:t> </a:t>
            </a:r>
            <a:r>
              <a:rPr lang="fr-CH" baseline="0" dirty="0" err="1"/>
              <a:t>may</a:t>
            </a:r>
            <a:r>
              <a:rPr lang="fr-CH" baseline="0" dirty="0"/>
              <a:t> </a:t>
            </a:r>
            <a:r>
              <a:rPr lang="fr-CH" baseline="0" dirty="0" err="1"/>
              <a:t>account</a:t>
            </a:r>
            <a:r>
              <a:rPr lang="fr-CH" baseline="0" dirty="0"/>
              <a:t> for the </a:t>
            </a:r>
            <a:r>
              <a:rPr lang="fr-CH" baseline="0" dirty="0" err="1"/>
              <a:t>lack</a:t>
            </a:r>
            <a:r>
              <a:rPr lang="fr-CH" baseline="0" dirty="0"/>
              <a:t> of </a:t>
            </a:r>
            <a:r>
              <a:rPr lang="fr-CH" baseline="0" dirty="0" err="1"/>
              <a:t>antimatter</a:t>
            </a:r>
            <a:r>
              <a:rPr lang="fr-CH" baseline="0" dirty="0"/>
              <a:t> in the </a:t>
            </a:r>
            <a:r>
              <a:rPr lang="fr-CH" baseline="0" dirty="0" err="1"/>
              <a:t>Universe</a:t>
            </a:r>
            <a:r>
              <a:rPr lang="fr-CH" baseline="0" dirty="0"/>
              <a:t>.</a:t>
            </a:r>
          </a:p>
          <a:p>
            <a:r>
              <a:rPr lang="fr-CH" baseline="0" dirty="0"/>
              <a:t>It </a:t>
            </a:r>
            <a:r>
              <a:rPr lang="fr-CH" baseline="0" dirty="0" err="1"/>
              <a:t>gathers</a:t>
            </a:r>
            <a:r>
              <a:rPr lang="fr-CH" baseline="0" dirty="0"/>
              <a:t> 800 </a:t>
            </a:r>
            <a:r>
              <a:rPr lang="fr-CH" baseline="0" dirty="0" err="1"/>
              <a:t>physicists</a:t>
            </a:r>
            <a:r>
              <a:rPr lang="fr-CH" baseline="0" dirty="0"/>
              <a:t> </a:t>
            </a:r>
            <a:r>
              <a:rPr lang="fr-CH" baseline="0" dirty="0" err="1"/>
              <a:t>from</a:t>
            </a:r>
            <a:r>
              <a:rPr lang="fr-CH" baseline="0" dirty="0"/>
              <a:t> 69 </a:t>
            </a:r>
            <a:r>
              <a:rPr lang="fr-CH" baseline="0" dirty="0" err="1"/>
              <a:t>universities</a:t>
            </a:r>
            <a:r>
              <a:rPr lang="fr-CH" baseline="0" dirty="0"/>
              <a:t> and institutes in 17 countries.</a:t>
            </a:r>
          </a:p>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26</a:t>
            </a:fld>
            <a:endParaRPr lang="fr-CH"/>
          </a:p>
        </p:txBody>
      </p:sp>
    </p:spTree>
    <p:extLst>
      <p:ext uri="{BB962C8B-B14F-4D97-AF65-F5344CB8AC3E}">
        <p14:creationId xmlns:p14="http://schemas.microsoft.com/office/powerpoint/2010/main" val="13637226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These</a:t>
            </a:r>
            <a:r>
              <a:rPr lang="fr-CH" dirty="0"/>
              <a:t> 2 pipes </a:t>
            </a:r>
            <a:r>
              <a:rPr lang="fr-CH" dirty="0" err="1"/>
              <a:t>need</a:t>
            </a:r>
            <a:r>
              <a:rPr lang="fr-CH" dirty="0"/>
              <a:t> to </a:t>
            </a:r>
            <a:r>
              <a:rPr lang="fr-CH" dirty="0" err="1"/>
              <a:t>be</a:t>
            </a:r>
            <a:r>
              <a:rPr lang="fr-CH" dirty="0"/>
              <a:t> as </a:t>
            </a:r>
            <a:r>
              <a:rPr lang="fr-CH" dirty="0" err="1"/>
              <a:t>empty</a:t>
            </a:r>
            <a:r>
              <a:rPr lang="fr-CH" dirty="0"/>
              <a:t> as possible (</a:t>
            </a:r>
            <a:r>
              <a:rPr lang="fr-CH" dirty="0" err="1"/>
              <a:t>otherwise</a:t>
            </a:r>
            <a:r>
              <a:rPr lang="fr-CH" dirty="0"/>
              <a:t> protons </a:t>
            </a:r>
            <a:r>
              <a:rPr lang="fr-CH" dirty="0" err="1"/>
              <a:t>would</a:t>
            </a:r>
            <a:r>
              <a:rPr lang="fr-CH" dirty="0"/>
              <a:t> hit air </a:t>
            </a:r>
            <a:r>
              <a:rPr lang="fr-CH" dirty="0" err="1"/>
              <a:t>molecules</a:t>
            </a:r>
            <a:r>
              <a:rPr lang="fr-CH" baseline="0" dirty="0"/>
              <a:t> all the time)</a:t>
            </a:r>
            <a:r>
              <a:rPr lang="fr-CH" dirty="0"/>
              <a:t>.</a:t>
            </a:r>
          </a:p>
          <a:p>
            <a:endParaRPr lang="fr-CH" dirty="0"/>
          </a:p>
          <a:p>
            <a:r>
              <a:rPr lang="fr-CH" dirty="0" err="1"/>
              <a:t>Thanks</a:t>
            </a:r>
            <a:r>
              <a:rPr lang="fr-CH" dirty="0"/>
              <a:t> to</a:t>
            </a:r>
            <a:r>
              <a:rPr lang="fr-CH" baseline="0" dirty="0"/>
              <a:t> turbo-</a:t>
            </a:r>
            <a:r>
              <a:rPr lang="fr-CH" baseline="0" dirty="0" err="1"/>
              <a:t>molecular</a:t>
            </a:r>
            <a:r>
              <a:rPr lang="fr-CH" baseline="0" dirty="0"/>
              <a:t> </a:t>
            </a:r>
            <a:r>
              <a:rPr lang="fr-CH" baseline="0" dirty="0" err="1"/>
              <a:t>pumps</a:t>
            </a:r>
            <a:r>
              <a:rPr lang="fr-CH" baseline="0" dirty="0"/>
              <a:t> and </a:t>
            </a:r>
            <a:r>
              <a:rPr lang="fr-CH" baseline="0" dirty="0" err="1"/>
              <a:t>other</a:t>
            </a:r>
            <a:r>
              <a:rPr lang="fr-CH" baseline="0" dirty="0"/>
              <a:t> technologies, </a:t>
            </a:r>
            <a:r>
              <a:rPr lang="fr-CH" baseline="0" dirty="0" err="1"/>
              <a:t>we</a:t>
            </a:r>
            <a:r>
              <a:rPr lang="fr-CH" baseline="0" dirty="0"/>
              <a:t> </a:t>
            </a:r>
            <a:r>
              <a:rPr lang="fr-CH" baseline="0" dirty="0" err="1"/>
              <a:t>reach</a:t>
            </a:r>
            <a:r>
              <a:rPr lang="fr-CH" baseline="0" dirty="0"/>
              <a:t> a vacuum of 10^-13 </a:t>
            </a:r>
            <a:r>
              <a:rPr lang="fr-CH" baseline="0" dirty="0" err="1"/>
              <a:t>atmosphere</a:t>
            </a:r>
            <a:r>
              <a:rPr lang="fr-CH" baseline="0" dirty="0"/>
              <a:t> in the centre of the pipes: </a:t>
            </a:r>
            <a:r>
              <a:rPr lang="fr-CH" baseline="0" dirty="0" err="1"/>
              <a:t>this</a:t>
            </a:r>
            <a:r>
              <a:rPr lang="fr-CH" baseline="0" dirty="0"/>
              <a:t> </a:t>
            </a:r>
            <a:r>
              <a:rPr lang="fr-CH" baseline="0" dirty="0" err="1"/>
              <a:t>is</a:t>
            </a:r>
            <a:r>
              <a:rPr lang="fr-CH" baseline="0" dirty="0"/>
              <a:t> 10 times </a:t>
            </a:r>
            <a:r>
              <a:rPr lang="fr-CH" baseline="0" dirty="0" err="1"/>
              <a:t>emptiers</a:t>
            </a:r>
            <a:r>
              <a:rPr lang="fr-CH" baseline="0" dirty="0"/>
              <a:t> </a:t>
            </a:r>
            <a:r>
              <a:rPr lang="fr-CH" baseline="0" dirty="0" err="1"/>
              <a:t>than</a:t>
            </a:r>
            <a:r>
              <a:rPr lang="fr-CH" baseline="0" dirty="0"/>
              <a:t> on the surface of the Moon or as </a:t>
            </a:r>
            <a:r>
              <a:rPr lang="fr-CH" baseline="0" dirty="0" err="1"/>
              <a:t>empty</a:t>
            </a:r>
            <a:r>
              <a:rPr lang="fr-CH" baseline="0" dirty="0"/>
              <a:t> as in the </a:t>
            </a:r>
            <a:r>
              <a:rPr lang="fr-CH" baseline="0" dirty="0" err="1"/>
              <a:t>solar</a:t>
            </a:r>
            <a:r>
              <a:rPr lang="fr-CH" baseline="0" dirty="0"/>
              <a:t> system.</a:t>
            </a:r>
          </a:p>
          <a:p>
            <a:endParaRPr lang="fr-CH" baseline="0" dirty="0"/>
          </a:p>
          <a:p>
            <a:r>
              <a:rPr lang="fr-CH" baseline="0" dirty="0"/>
              <a:t>The </a:t>
            </a:r>
            <a:r>
              <a:rPr lang="fr-CH" baseline="0" dirty="0" err="1"/>
              <a:t>magnetic</a:t>
            </a:r>
            <a:r>
              <a:rPr lang="fr-CH" baseline="0" dirty="0"/>
              <a:t> </a:t>
            </a:r>
            <a:r>
              <a:rPr lang="fr-CH" baseline="0" dirty="0" err="1"/>
              <a:t>field</a:t>
            </a:r>
            <a:r>
              <a:rPr lang="fr-CH" baseline="0" dirty="0"/>
              <a:t> </a:t>
            </a:r>
            <a:r>
              <a:rPr lang="fr-CH" baseline="0" dirty="0" err="1"/>
              <a:t>which</a:t>
            </a:r>
            <a:r>
              <a:rPr lang="fr-CH" baseline="0" dirty="0"/>
              <a:t> </a:t>
            </a:r>
            <a:r>
              <a:rPr lang="fr-CH" baseline="0" dirty="0" err="1"/>
              <a:t>curves</a:t>
            </a:r>
            <a:r>
              <a:rPr lang="fr-CH" baseline="0" dirty="0"/>
              <a:t> the </a:t>
            </a:r>
            <a:r>
              <a:rPr lang="fr-CH" baseline="0" dirty="0" err="1"/>
              <a:t>beam</a:t>
            </a:r>
            <a:r>
              <a:rPr lang="fr-CH" baseline="0" dirty="0"/>
              <a:t>, </a:t>
            </a:r>
            <a:r>
              <a:rPr lang="fr-CH" baseline="0" dirty="0" err="1"/>
              <a:t>is</a:t>
            </a:r>
            <a:r>
              <a:rPr lang="fr-CH" baseline="0" dirty="0"/>
              <a:t> </a:t>
            </a:r>
            <a:r>
              <a:rPr lang="fr-CH" baseline="0" dirty="0" err="1"/>
              <a:t>provided</a:t>
            </a:r>
            <a:r>
              <a:rPr lang="fr-CH" baseline="0" dirty="0"/>
              <a:t> by the </a:t>
            </a:r>
            <a:r>
              <a:rPr lang="fr-CH" baseline="0" dirty="0" err="1"/>
              <a:t>coils</a:t>
            </a:r>
            <a:r>
              <a:rPr lang="fr-CH" baseline="0" dirty="0"/>
              <a:t> </a:t>
            </a:r>
            <a:r>
              <a:rPr lang="fr-CH" baseline="0" dirty="0" err="1"/>
              <a:t>surrounding</a:t>
            </a:r>
            <a:r>
              <a:rPr lang="fr-CH" baseline="0" dirty="0"/>
              <a:t> the pipes. As </a:t>
            </a:r>
            <a:r>
              <a:rPr lang="fr-CH" baseline="0" dirty="0" err="1"/>
              <a:t>each</a:t>
            </a:r>
            <a:r>
              <a:rPr lang="fr-CH" baseline="0" dirty="0"/>
              <a:t> </a:t>
            </a:r>
            <a:r>
              <a:rPr lang="fr-CH" baseline="0" dirty="0" err="1"/>
              <a:t>beam</a:t>
            </a:r>
            <a:r>
              <a:rPr lang="fr-CH" baseline="0" dirty="0"/>
              <a:t> </a:t>
            </a:r>
            <a:r>
              <a:rPr lang="fr-CH" baseline="0" dirty="0" err="1"/>
              <a:t>holds</a:t>
            </a:r>
            <a:r>
              <a:rPr lang="fr-CH" baseline="0" dirty="0"/>
              <a:t> as </a:t>
            </a:r>
            <a:r>
              <a:rPr lang="fr-CH" baseline="0" dirty="0" err="1"/>
              <a:t>much</a:t>
            </a:r>
            <a:r>
              <a:rPr lang="fr-CH" baseline="0" dirty="0"/>
              <a:t> </a:t>
            </a:r>
            <a:r>
              <a:rPr lang="fr-CH" baseline="0" dirty="0" err="1"/>
              <a:t>energy</a:t>
            </a:r>
            <a:r>
              <a:rPr lang="fr-CH" baseline="0" dirty="0"/>
              <a:t> as in a high-speed train, the </a:t>
            </a:r>
            <a:r>
              <a:rPr lang="fr-CH" baseline="0" dirty="0" err="1"/>
              <a:t>magnets</a:t>
            </a:r>
            <a:r>
              <a:rPr lang="fr-CH" baseline="0" dirty="0"/>
              <a:t> must </a:t>
            </a:r>
            <a:r>
              <a:rPr lang="fr-CH" baseline="0" dirty="0" err="1"/>
              <a:t>deliver</a:t>
            </a:r>
            <a:r>
              <a:rPr lang="fr-CH" baseline="0" dirty="0"/>
              <a:t> a </a:t>
            </a:r>
            <a:r>
              <a:rPr lang="fr-CH" baseline="0" dirty="0" err="1"/>
              <a:t>tremendous</a:t>
            </a:r>
            <a:r>
              <a:rPr lang="fr-CH" baseline="0" dirty="0"/>
              <a:t> </a:t>
            </a:r>
            <a:r>
              <a:rPr lang="fr-CH" baseline="0" dirty="0" err="1"/>
              <a:t>magnetic</a:t>
            </a:r>
            <a:r>
              <a:rPr lang="fr-CH" baseline="0" dirty="0"/>
              <a:t> </a:t>
            </a:r>
            <a:r>
              <a:rPr lang="fr-CH" baseline="0" dirty="0" err="1"/>
              <a:t>field</a:t>
            </a:r>
            <a:r>
              <a:rPr lang="fr-CH" baseline="0" dirty="0"/>
              <a:t> of 9 T (tesla). This </a:t>
            </a:r>
            <a:r>
              <a:rPr lang="fr-CH" baseline="0" dirty="0" err="1"/>
              <a:t>equates</a:t>
            </a:r>
            <a:r>
              <a:rPr lang="fr-CH" baseline="0" dirty="0"/>
              <a:t> to 200’000 times the </a:t>
            </a:r>
            <a:r>
              <a:rPr lang="fr-CH" baseline="0" dirty="0" err="1"/>
              <a:t>magnetic</a:t>
            </a:r>
            <a:r>
              <a:rPr lang="fr-CH" baseline="0" dirty="0"/>
              <a:t> </a:t>
            </a:r>
            <a:r>
              <a:rPr lang="fr-CH" baseline="0" dirty="0" err="1"/>
              <a:t>field</a:t>
            </a:r>
            <a:r>
              <a:rPr lang="fr-CH" baseline="0" dirty="0"/>
              <a:t> of </a:t>
            </a:r>
            <a:r>
              <a:rPr lang="fr-CH" baseline="0" dirty="0" err="1"/>
              <a:t>Earth</a:t>
            </a:r>
            <a:r>
              <a:rPr lang="fr-CH" baseline="0" dirty="0"/>
              <a:t> (ca 45 micro tesla)</a:t>
            </a:r>
          </a:p>
          <a:p>
            <a:r>
              <a:rPr lang="fr-CH" baseline="0" dirty="0"/>
              <a:t>For </a:t>
            </a:r>
            <a:r>
              <a:rPr lang="fr-CH" baseline="0" dirty="0" err="1"/>
              <a:t>that</a:t>
            </a:r>
            <a:r>
              <a:rPr lang="fr-CH" baseline="0" dirty="0"/>
              <a:t>, </a:t>
            </a:r>
            <a:r>
              <a:rPr lang="fr-CH" baseline="0" dirty="0" err="1"/>
              <a:t>each</a:t>
            </a:r>
            <a:r>
              <a:rPr lang="fr-CH" baseline="0" dirty="0"/>
              <a:t> of the </a:t>
            </a:r>
            <a:r>
              <a:rPr lang="fr-CH" baseline="0" dirty="0" err="1"/>
              <a:t>small</a:t>
            </a:r>
            <a:r>
              <a:rPr lang="fr-CH" baseline="0" dirty="0"/>
              <a:t> </a:t>
            </a:r>
            <a:r>
              <a:rPr lang="fr-CH" baseline="0" dirty="0" err="1"/>
              <a:t>electric</a:t>
            </a:r>
            <a:r>
              <a:rPr lang="fr-CH" baseline="0" dirty="0"/>
              <a:t> </a:t>
            </a:r>
            <a:r>
              <a:rPr lang="fr-CH" baseline="0" dirty="0" err="1"/>
              <a:t>cableyou</a:t>
            </a:r>
            <a:r>
              <a:rPr lang="fr-CH" baseline="0" dirty="0"/>
              <a:t> </a:t>
            </a:r>
            <a:r>
              <a:rPr lang="fr-CH" baseline="0" dirty="0" err="1"/>
              <a:t>see</a:t>
            </a:r>
            <a:r>
              <a:rPr lang="fr-CH" baseline="0" dirty="0"/>
              <a:t> </a:t>
            </a:r>
            <a:r>
              <a:rPr lang="fr-CH" baseline="0" dirty="0" err="1"/>
              <a:t>around</a:t>
            </a:r>
            <a:r>
              <a:rPr lang="fr-CH" baseline="0" dirty="0"/>
              <a:t> the vacuum pipes (1mm by 10mm section) a </a:t>
            </a:r>
            <a:r>
              <a:rPr lang="fr-CH" baseline="0" dirty="0" err="1"/>
              <a:t>current</a:t>
            </a:r>
            <a:r>
              <a:rPr lang="fr-CH" baseline="0" dirty="0"/>
              <a:t> of 11’000 </a:t>
            </a:r>
            <a:r>
              <a:rPr lang="fr-CH" baseline="0" dirty="0" err="1"/>
              <a:t>amperes</a:t>
            </a:r>
            <a:r>
              <a:rPr lang="fr-CH" baseline="0" dirty="0"/>
              <a:t> (in </a:t>
            </a:r>
            <a:r>
              <a:rPr lang="fr-CH" baseline="0" dirty="0" err="1"/>
              <a:t>comparison</a:t>
            </a:r>
            <a:r>
              <a:rPr lang="fr-CH" baseline="0" dirty="0"/>
              <a:t> in </a:t>
            </a:r>
            <a:r>
              <a:rPr lang="fr-CH" baseline="0" dirty="0" err="1"/>
              <a:t>your</a:t>
            </a:r>
            <a:r>
              <a:rPr lang="fr-CH" baseline="0" dirty="0"/>
              <a:t> home </a:t>
            </a:r>
            <a:r>
              <a:rPr lang="fr-CH" baseline="0" dirty="0" err="1"/>
              <a:t>there</a:t>
            </a:r>
            <a:r>
              <a:rPr lang="fr-CH" baseline="0" dirty="0"/>
              <a:t> </a:t>
            </a:r>
            <a:r>
              <a:rPr lang="fr-CH" baseline="0" dirty="0" err="1"/>
              <a:t>is</a:t>
            </a:r>
            <a:r>
              <a:rPr lang="fr-CH" baseline="0" dirty="0"/>
              <a:t> a </a:t>
            </a:r>
            <a:r>
              <a:rPr lang="fr-CH" baseline="0" dirty="0" err="1"/>
              <a:t>current</a:t>
            </a:r>
            <a:r>
              <a:rPr lang="fr-CH" baseline="0" dirty="0"/>
              <a:t> of about 20 </a:t>
            </a:r>
            <a:r>
              <a:rPr lang="fr-CH" baseline="0" dirty="0" err="1"/>
              <a:t>amperes</a:t>
            </a:r>
            <a:r>
              <a:rPr lang="fr-CH" baseline="0" dirty="0"/>
              <a:t> in the </a:t>
            </a:r>
            <a:r>
              <a:rPr lang="fr-CH" baseline="0" dirty="0" err="1"/>
              <a:t>wires</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34</a:t>
            </a:fld>
            <a:endParaRPr lang="fr-CH"/>
          </a:p>
        </p:txBody>
      </p:sp>
    </p:spTree>
    <p:extLst>
      <p:ext uri="{BB962C8B-B14F-4D97-AF65-F5344CB8AC3E}">
        <p14:creationId xmlns:p14="http://schemas.microsoft.com/office/powerpoint/2010/main" val="2851796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B49C6D6-DEB7-4EE3-BF8D-539D188433E6}" type="slidenum">
              <a:rPr lang="fr-CH" smtClean="0"/>
              <a:t>2</a:t>
            </a:fld>
            <a:endParaRPr lang="fr-CH"/>
          </a:p>
        </p:txBody>
      </p:sp>
    </p:spTree>
    <p:extLst>
      <p:ext uri="{BB962C8B-B14F-4D97-AF65-F5344CB8AC3E}">
        <p14:creationId xmlns:p14="http://schemas.microsoft.com/office/powerpoint/2010/main" val="3635306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That’s</a:t>
            </a:r>
            <a:r>
              <a:rPr lang="fr-CH" dirty="0"/>
              <a:t> </a:t>
            </a:r>
            <a:r>
              <a:rPr lang="fr-CH" dirty="0" err="1"/>
              <a:t>why</a:t>
            </a:r>
            <a:r>
              <a:rPr lang="fr-CH" dirty="0"/>
              <a:t> </a:t>
            </a:r>
            <a:r>
              <a:rPr lang="fr-CH" dirty="0" err="1"/>
              <a:t>we</a:t>
            </a:r>
            <a:r>
              <a:rPr lang="fr-CH" baseline="0" dirty="0"/>
              <a:t> </a:t>
            </a:r>
            <a:r>
              <a:rPr lang="fr-CH" baseline="0" dirty="0" err="1"/>
              <a:t>need</a:t>
            </a:r>
            <a:r>
              <a:rPr lang="fr-CH" baseline="0" dirty="0"/>
              <a:t> to cool down the </a:t>
            </a:r>
            <a:r>
              <a:rPr lang="fr-CH" baseline="0" dirty="0" err="1"/>
              <a:t>cables</a:t>
            </a:r>
            <a:r>
              <a:rPr lang="fr-CH" baseline="0" dirty="0"/>
              <a:t> to the </a:t>
            </a:r>
            <a:r>
              <a:rPr lang="fr-CH" baseline="0" dirty="0" err="1"/>
              <a:t>lowest</a:t>
            </a:r>
            <a:r>
              <a:rPr lang="fr-CH" baseline="0" dirty="0"/>
              <a:t> </a:t>
            </a:r>
            <a:r>
              <a:rPr lang="fr-CH" baseline="0" dirty="0" err="1"/>
              <a:t>temperature</a:t>
            </a:r>
            <a:r>
              <a:rPr lang="fr-CH" baseline="0" dirty="0"/>
              <a:t> possible.</a:t>
            </a:r>
          </a:p>
          <a:p>
            <a:r>
              <a:rPr lang="fr-CH" baseline="0" dirty="0" err="1"/>
              <a:t>We</a:t>
            </a:r>
            <a:r>
              <a:rPr lang="fr-CH" baseline="0" dirty="0"/>
              <a:t> have to </a:t>
            </a:r>
            <a:r>
              <a:rPr lang="fr-CH" baseline="0" dirty="0" err="1"/>
              <a:t>reach</a:t>
            </a:r>
            <a:r>
              <a:rPr lang="fr-CH" baseline="0" dirty="0"/>
              <a:t> -271°C (or 1.9° kelvin, </a:t>
            </a:r>
            <a:r>
              <a:rPr lang="fr-CH" baseline="0" dirty="0" err="1"/>
              <a:t>which</a:t>
            </a:r>
            <a:r>
              <a:rPr lang="fr-CH" baseline="0" dirty="0"/>
              <a:t> </a:t>
            </a:r>
            <a:r>
              <a:rPr lang="fr-CH" baseline="0" dirty="0" err="1"/>
              <a:t>is</a:t>
            </a:r>
            <a:r>
              <a:rPr lang="fr-CH" baseline="0" dirty="0"/>
              <a:t> 1.9° </a:t>
            </a:r>
            <a:r>
              <a:rPr lang="fr-CH" baseline="0" dirty="0" err="1"/>
              <a:t>above</a:t>
            </a:r>
            <a:r>
              <a:rPr lang="fr-CH" baseline="0" dirty="0"/>
              <a:t> the </a:t>
            </a:r>
            <a:r>
              <a:rPr lang="fr-CH" baseline="0" dirty="0" err="1"/>
              <a:t>absolute</a:t>
            </a:r>
            <a:r>
              <a:rPr lang="fr-CH" baseline="0" dirty="0"/>
              <a:t> </a:t>
            </a:r>
            <a:r>
              <a:rPr lang="fr-CH" baseline="0" dirty="0" err="1"/>
              <a:t>zero</a:t>
            </a:r>
            <a:r>
              <a:rPr lang="fr-CH" baseline="0" dirty="0"/>
              <a:t>).</a:t>
            </a:r>
          </a:p>
          <a:p>
            <a:r>
              <a:rPr lang="fr-CH" baseline="0" dirty="0"/>
              <a:t>At </a:t>
            </a:r>
            <a:r>
              <a:rPr lang="fr-CH" baseline="0" dirty="0" err="1"/>
              <a:t>that</a:t>
            </a:r>
            <a:r>
              <a:rPr lang="fr-CH" baseline="0" dirty="0"/>
              <a:t> </a:t>
            </a:r>
            <a:r>
              <a:rPr lang="fr-CH" baseline="0" dirty="0" err="1"/>
              <a:t>temperature</a:t>
            </a:r>
            <a:r>
              <a:rPr lang="fr-CH" baseline="0" dirty="0"/>
              <a:t>, the </a:t>
            </a:r>
            <a:r>
              <a:rPr lang="fr-CH" baseline="0" dirty="0" err="1"/>
              <a:t>cables</a:t>
            </a:r>
            <a:r>
              <a:rPr lang="fr-CH" baseline="0" dirty="0"/>
              <a:t> made of Niobium </a:t>
            </a:r>
            <a:r>
              <a:rPr lang="fr-CH" baseline="0" dirty="0" err="1"/>
              <a:t>Titanium</a:t>
            </a:r>
            <a:r>
              <a:rPr lang="fr-CH" baseline="0" dirty="0"/>
              <a:t> (</a:t>
            </a:r>
            <a:r>
              <a:rPr lang="fr-CH" sz="1200" b="0" i="0" kern="1200" dirty="0" err="1">
                <a:solidFill>
                  <a:schemeClr val="tx1"/>
                </a:solidFill>
                <a:effectLst/>
                <a:latin typeface="+mn-lt"/>
                <a:ea typeface="+mn-ea"/>
                <a:cs typeface="+mn-cs"/>
              </a:rPr>
              <a:t>NbTi</a:t>
            </a:r>
            <a:r>
              <a:rPr lang="fr-CH" baseline="0" dirty="0"/>
              <a:t>) are «</a:t>
            </a:r>
            <a:r>
              <a:rPr lang="fr-CH" baseline="0" dirty="0" err="1"/>
              <a:t>superconducting</a:t>
            </a:r>
            <a:r>
              <a:rPr lang="fr-CH" baseline="0" dirty="0"/>
              <a:t>», </a:t>
            </a:r>
            <a:r>
              <a:rPr lang="fr-CH" baseline="0" dirty="0" err="1"/>
              <a:t>it</a:t>
            </a:r>
            <a:r>
              <a:rPr lang="fr-CH" baseline="0" dirty="0"/>
              <a:t> </a:t>
            </a:r>
            <a:r>
              <a:rPr lang="fr-CH" baseline="0" dirty="0" err="1"/>
              <a:t>means</a:t>
            </a:r>
            <a:r>
              <a:rPr lang="fr-CH" baseline="0" dirty="0"/>
              <a:t> </a:t>
            </a:r>
            <a:r>
              <a:rPr lang="fr-CH" baseline="0" dirty="0" err="1"/>
              <a:t>they</a:t>
            </a:r>
            <a:r>
              <a:rPr lang="fr-CH" baseline="0" dirty="0"/>
              <a:t> </a:t>
            </a:r>
            <a:r>
              <a:rPr lang="fr-CH" baseline="0" dirty="0" err="1"/>
              <a:t>don’t</a:t>
            </a:r>
            <a:r>
              <a:rPr lang="fr-CH" baseline="0" dirty="0"/>
              <a:t> </a:t>
            </a:r>
            <a:r>
              <a:rPr lang="fr-CH" baseline="0" dirty="0" err="1"/>
              <a:t>heat</a:t>
            </a:r>
            <a:r>
              <a:rPr lang="fr-CH" baseline="0" dirty="0"/>
              <a:t> up </a:t>
            </a:r>
            <a:r>
              <a:rPr lang="fr-CH" baseline="0" dirty="0" err="1"/>
              <a:t>anymore</a:t>
            </a:r>
            <a:r>
              <a:rPr lang="fr-CH" baseline="0" dirty="0"/>
              <a:t> as </a:t>
            </a:r>
            <a:r>
              <a:rPr lang="fr-CH" baseline="0" dirty="0" err="1"/>
              <a:t>they</a:t>
            </a:r>
            <a:r>
              <a:rPr lang="fr-CH" baseline="0" dirty="0"/>
              <a:t> have no </a:t>
            </a:r>
            <a:r>
              <a:rPr lang="fr-CH" baseline="0" dirty="0" err="1"/>
              <a:t>electric</a:t>
            </a:r>
            <a:r>
              <a:rPr lang="fr-CH" baseline="0" dirty="0"/>
              <a:t> </a:t>
            </a:r>
            <a:r>
              <a:rPr lang="fr-CH" baseline="0" dirty="0" err="1"/>
              <a:t>resistance</a:t>
            </a:r>
            <a:r>
              <a:rPr lang="fr-CH" baseline="0" dirty="0"/>
              <a:t>.</a:t>
            </a:r>
          </a:p>
          <a:p>
            <a:endParaRPr lang="fr-CH" baseline="0" dirty="0"/>
          </a:p>
          <a:p>
            <a:r>
              <a:rPr lang="fr-CH" baseline="0" dirty="0"/>
              <a:t>LHC </a:t>
            </a:r>
            <a:r>
              <a:rPr lang="fr-CH" baseline="0" dirty="0" err="1"/>
              <a:t>is</a:t>
            </a:r>
            <a:r>
              <a:rPr lang="fr-CH" baseline="0" dirty="0"/>
              <a:t> </a:t>
            </a:r>
            <a:r>
              <a:rPr lang="fr-CH" baseline="0" dirty="0" err="1"/>
              <a:t>colder</a:t>
            </a:r>
            <a:r>
              <a:rPr lang="fr-CH" baseline="0" dirty="0"/>
              <a:t> </a:t>
            </a:r>
            <a:r>
              <a:rPr lang="fr-CH" baseline="0" dirty="0" err="1"/>
              <a:t>than</a:t>
            </a:r>
            <a:r>
              <a:rPr lang="fr-CH" baseline="0" dirty="0"/>
              <a:t> the </a:t>
            </a:r>
            <a:r>
              <a:rPr lang="fr-CH" baseline="0" dirty="0" err="1"/>
              <a:t>vast</a:t>
            </a:r>
            <a:r>
              <a:rPr lang="fr-CH" baseline="0" dirty="0"/>
              <a:t> </a:t>
            </a:r>
            <a:r>
              <a:rPr lang="fr-CH" baseline="0" dirty="0" err="1"/>
              <a:t>majority</a:t>
            </a:r>
            <a:r>
              <a:rPr lang="fr-CH" baseline="0" dirty="0"/>
              <a:t> of the </a:t>
            </a:r>
            <a:r>
              <a:rPr lang="fr-CH" baseline="0" dirty="0" err="1"/>
              <a:t>Universe</a:t>
            </a:r>
            <a:r>
              <a:rPr lang="fr-CH" baseline="0" dirty="0"/>
              <a:t> </a:t>
            </a:r>
            <a:r>
              <a:rPr lang="fr-CH" baseline="0" dirty="0" err="1"/>
              <a:t>whose</a:t>
            </a:r>
            <a:r>
              <a:rPr lang="fr-CH" baseline="0" dirty="0"/>
              <a:t> </a:t>
            </a:r>
            <a:r>
              <a:rPr lang="fr-CH" baseline="0" dirty="0" err="1"/>
              <a:t>average</a:t>
            </a:r>
            <a:r>
              <a:rPr lang="fr-CH" baseline="0" dirty="0"/>
              <a:t> </a:t>
            </a:r>
            <a:r>
              <a:rPr lang="fr-CH" baseline="0" dirty="0" err="1"/>
              <a:t>temperature</a:t>
            </a:r>
            <a:r>
              <a:rPr lang="fr-CH" baseline="0" dirty="0"/>
              <a:t> </a:t>
            </a:r>
            <a:r>
              <a:rPr lang="fr-CH" baseline="0" dirty="0" err="1"/>
              <a:t>is</a:t>
            </a:r>
            <a:r>
              <a:rPr lang="fr-CH" baseline="0" dirty="0"/>
              <a:t> 2.725° kelvin  (if </a:t>
            </a:r>
            <a:r>
              <a:rPr lang="fr-CH" baseline="0" dirty="0" err="1"/>
              <a:t>you</a:t>
            </a:r>
            <a:r>
              <a:rPr lang="fr-CH" baseline="0" dirty="0"/>
              <a:t> look for a «cool» place to </a:t>
            </a:r>
            <a:r>
              <a:rPr lang="fr-CH" baseline="0" dirty="0" err="1"/>
              <a:t>work</a:t>
            </a:r>
            <a:r>
              <a:rPr lang="fr-CH" baseline="0" dirty="0"/>
              <a:t>, CERN </a:t>
            </a:r>
            <a:r>
              <a:rPr lang="fr-CH" baseline="0" dirty="0" err="1"/>
              <a:t>is</a:t>
            </a:r>
            <a:r>
              <a:rPr lang="fr-CH" baseline="0" dirty="0"/>
              <a:t> a good one)</a:t>
            </a:r>
          </a:p>
          <a:p>
            <a:endParaRPr lang="fr-CH" baseline="0" dirty="0"/>
          </a:p>
          <a:p>
            <a:r>
              <a:rPr lang="fr-CH" baseline="0" dirty="0"/>
              <a:t>This </a:t>
            </a:r>
            <a:r>
              <a:rPr lang="fr-CH" baseline="0" dirty="0" err="1"/>
              <a:t>is</a:t>
            </a:r>
            <a:r>
              <a:rPr lang="fr-CH" baseline="0" dirty="0"/>
              <a:t> possible </a:t>
            </a:r>
            <a:r>
              <a:rPr lang="fr-CH" baseline="0" dirty="0" err="1"/>
              <a:t>thanks</a:t>
            </a:r>
            <a:r>
              <a:rPr lang="fr-CH" baseline="0" dirty="0"/>
              <a:t> to </a:t>
            </a:r>
            <a:r>
              <a:rPr lang="fr-CH" baseline="0" dirty="0" err="1"/>
              <a:t>cryogenic</a:t>
            </a:r>
            <a:r>
              <a:rPr lang="fr-CH" baseline="0" dirty="0"/>
              <a:t> </a:t>
            </a:r>
            <a:r>
              <a:rPr lang="fr-CH" baseline="0" dirty="0" err="1"/>
              <a:t>facilities</a:t>
            </a:r>
            <a:r>
              <a:rPr lang="fr-CH" baseline="0" dirty="0"/>
              <a:t> </a:t>
            </a:r>
            <a:r>
              <a:rPr lang="fr-CH" baseline="0" dirty="0" err="1"/>
              <a:t>using</a:t>
            </a:r>
            <a:r>
              <a:rPr lang="fr-CH" baseline="0" dirty="0"/>
              <a:t> 120 tonnes or 700’000 litres of </a:t>
            </a:r>
            <a:r>
              <a:rPr lang="fr-CH" baseline="0" dirty="0" err="1"/>
              <a:t>Helium</a:t>
            </a:r>
            <a:r>
              <a:rPr lang="fr-CH" baseline="0" dirty="0"/>
              <a:t>! </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35</a:t>
            </a:fld>
            <a:endParaRPr lang="fr-CH"/>
          </a:p>
        </p:txBody>
      </p:sp>
    </p:spTree>
    <p:extLst>
      <p:ext uri="{BB962C8B-B14F-4D97-AF65-F5344CB8AC3E}">
        <p14:creationId xmlns:p14="http://schemas.microsoft.com/office/powerpoint/2010/main" val="3771603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And the</a:t>
            </a:r>
            <a:r>
              <a:rPr lang="fr-CH" baseline="0" dirty="0"/>
              <a:t> final </a:t>
            </a:r>
            <a:r>
              <a:rPr lang="fr-CH" baseline="0" dirty="0" err="1"/>
              <a:t>experiment</a:t>
            </a:r>
            <a:r>
              <a:rPr lang="fr-CH" baseline="0" dirty="0"/>
              <a:t> on the LHC </a:t>
            </a:r>
            <a:r>
              <a:rPr lang="fr-CH" baseline="0" dirty="0" err="1"/>
              <a:t>is</a:t>
            </a:r>
            <a:r>
              <a:rPr lang="fr-CH" baseline="0" dirty="0"/>
              <a:t> </a:t>
            </a:r>
            <a:r>
              <a:rPr lang="fr-CH" baseline="0" dirty="0" err="1"/>
              <a:t>LHCb</a:t>
            </a:r>
            <a:r>
              <a:rPr lang="fr-CH" baseline="0" dirty="0"/>
              <a:t>. Is </a:t>
            </a:r>
            <a:r>
              <a:rPr lang="fr-CH" baseline="0" dirty="0" err="1"/>
              <a:t>is</a:t>
            </a:r>
            <a:r>
              <a:rPr lang="fr-CH" baseline="0" dirty="0"/>
              <a:t> </a:t>
            </a:r>
            <a:r>
              <a:rPr lang="fr-CH" baseline="0" dirty="0" err="1"/>
              <a:t>name</a:t>
            </a:r>
            <a:r>
              <a:rPr lang="fr-CH" baseline="0" dirty="0"/>
              <a:t> </a:t>
            </a:r>
            <a:r>
              <a:rPr lang="fr-CH" baseline="0" dirty="0" err="1"/>
              <a:t>after</a:t>
            </a:r>
            <a:r>
              <a:rPr lang="fr-CH" baseline="0" dirty="0"/>
              <a:t> the «b» quark </a:t>
            </a:r>
            <a:r>
              <a:rPr lang="fr-CH" baseline="0" dirty="0" err="1"/>
              <a:t>which</a:t>
            </a:r>
            <a:r>
              <a:rPr lang="fr-CH" baseline="0" dirty="0"/>
              <a:t> </a:t>
            </a:r>
            <a:r>
              <a:rPr lang="fr-CH" baseline="0" dirty="0" err="1"/>
              <a:t>it</a:t>
            </a:r>
            <a:r>
              <a:rPr lang="fr-CH" baseline="0" dirty="0"/>
              <a:t> </a:t>
            </a:r>
            <a:r>
              <a:rPr lang="fr-CH" baseline="0" dirty="0" err="1"/>
              <a:t>studies</a:t>
            </a:r>
            <a:r>
              <a:rPr lang="fr-CH" baseline="0" dirty="0"/>
              <a:t>.</a:t>
            </a:r>
          </a:p>
          <a:p>
            <a:r>
              <a:rPr lang="fr-CH" baseline="0" dirty="0"/>
              <a:t>In </a:t>
            </a:r>
            <a:r>
              <a:rPr lang="fr-CH" baseline="0" dirty="0" err="1"/>
              <a:t>fact</a:t>
            </a:r>
            <a:r>
              <a:rPr lang="fr-CH" baseline="0" dirty="0"/>
              <a:t> </a:t>
            </a:r>
            <a:r>
              <a:rPr lang="fr-CH" baseline="0" dirty="0" err="1"/>
              <a:t>LHCb</a:t>
            </a:r>
            <a:r>
              <a:rPr lang="fr-CH" baseline="0" dirty="0"/>
              <a:t> </a:t>
            </a:r>
            <a:r>
              <a:rPr lang="fr-CH" baseline="0" dirty="0" err="1"/>
              <a:t>studies</a:t>
            </a:r>
            <a:r>
              <a:rPr lang="fr-CH" baseline="0" dirty="0"/>
              <a:t> the </a:t>
            </a:r>
            <a:r>
              <a:rPr lang="fr-CH" baseline="0" dirty="0" err="1"/>
              <a:t>behaviour</a:t>
            </a:r>
            <a:r>
              <a:rPr lang="fr-CH" baseline="0" dirty="0"/>
              <a:t> </a:t>
            </a:r>
            <a:r>
              <a:rPr lang="fr-CH" baseline="0" dirty="0" err="1"/>
              <a:t>difference</a:t>
            </a:r>
            <a:r>
              <a:rPr lang="fr-CH" baseline="0" dirty="0"/>
              <a:t> </a:t>
            </a:r>
            <a:r>
              <a:rPr lang="fr-CH" baseline="0" dirty="0" err="1"/>
              <a:t>between</a:t>
            </a:r>
            <a:r>
              <a:rPr lang="fr-CH" baseline="0" dirty="0"/>
              <a:t> the b quark and the </a:t>
            </a:r>
            <a:r>
              <a:rPr lang="fr-CH" baseline="0" dirty="0" err="1"/>
              <a:t>anti-b</a:t>
            </a:r>
            <a:r>
              <a:rPr lang="fr-CH" baseline="0" dirty="0"/>
              <a:t> quark.</a:t>
            </a:r>
          </a:p>
          <a:p>
            <a:r>
              <a:rPr lang="fr-CH" baseline="0" dirty="0"/>
              <a:t>It tries to </a:t>
            </a:r>
            <a:r>
              <a:rPr lang="fr-CH" baseline="0" dirty="0" err="1"/>
              <a:t>find</a:t>
            </a:r>
            <a:r>
              <a:rPr lang="fr-CH" baseline="0" dirty="0"/>
              <a:t> </a:t>
            </a:r>
            <a:r>
              <a:rPr lang="fr-CH" baseline="0" dirty="0" err="1"/>
              <a:t>difference</a:t>
            </a:r>
            <a:r>
              <a:rPr lang="fr-CH" baseline="0" dirty="0"/>
              <a:t> in the </a:t>
            </a:r>
            <a:r>
              <a:rPr lang="fr-CH" baseline="0" dirty="0" err="1"/>
              <a:t>symmetry</a:t>
            </a:r>
            <a:r>
              <a:rPr lang="fr-CH" baseline="0" dirty="0"/>
              <a:t> </a:t>
            </a:r>
            <a:r>
              <a:rPr lang="fr-CH" baseline="0" dirty="0" err="1"/>
              <a:t>which</a:t>
            </a:r>
            <a:r>
              <a:rPr lang="fr-CH" baseline="0" dirty="0"/>
              <a:t> </a:t>
            </a:r>
            <a:r>
              <a:rPr lang="fr-CH" baseline="0" dirty="0" err="1"/>
              <a:t>may</a:t>
            </a:r>
            <a:r>
              <a:rPr lang="fr-CH" baseline="0" dirty="0"/>
              <a:t> </a:t>
            </a:r>
            <a:r>
              <a:rPr lang="fr-CH" baseline="0" dirty="0" err="1"/>
              <a:t>account</a:t>
            </a:r>
            <a:r>
              <a:rPr lang="fr-CH" baseline="0" dirty="0"/>
              <a:t> for the </a:t>
            </a:r>
            <a:r>
              <a:rPr lang="fr-CH" baseline="0" dirty="0" err="1"/>
              <a:t>lack</a:t>
            </a:r>
            <a:r>
              <a:rPr lang="fr-CH" baseline="0" dirty="0"/>
              <a:t> of </a:t>
            </a:r>
            <a:r>
              <a:rPr lang="fr-CH" baseline="0" dirty="0" err="1"/>
              <a:t>antimatter</a:t>
            </a:r>
            <a:r>
              <a:rPr lang="fr-CH" baseline="0" dirty="0"/>
              <a:t> in the </a:t>
            </a:r>
            <a:r>
              <a:rPr lang="fr-CH" baseline="0" dirty="0" err="1"/>
              <a:t>Universe</a:t>
            </a:r>
            <a:r>
              <a:rPr lang="fr-CH" baseline="0" dirty="0"/>
              <a:t>.</a:t>
            </a:r>
          </a:p>
          <a:p>
            <a:r>
              <a:rPr lang="fr-CH" baseline="0" dirty="0"/>
              <a:t>It </a:t>
            </a:r>
            <a:r>
              <a:rPr lang="fr-CH" baseline="0" dirty="0" err="1"/>
              <a:t>gathers</a:t>
            </a:r>
            <a:r>
              <a:rPr lang="fr-CH" baseline="0" dirty="0"/>
              <a:t> 800 </a:t>
            </a:r>
            <a:r>
              <a:rPr lang="fr-CH" baseline="0" dirty="0" err="1"/>
              <a:t>physicists</a:t>
            </a:r>
            <a:r>
              <a:rPr lang="fr-CH" baseline="0" dirty="0"/>
              <a:t> </a:t>
            </a:r>
            <a:r>
              <a:rPr lang="fr-CH" baseline="0" dirty="0" err="1"/>
              <a:t>from</a:t>
            </a:r>
            <a:r>
              <a:rPr lang="fr-CH" baseline="0" dirty="0"/>
              <a:t> 69 </a:t>
            </a:r>
            <a:r>
              <a:rPr lang="fr-CH" baseline="0" dirty="0" err="1"/>
              <a:t>universities</a:t>
            </a:r>
            <a:r>
              <a:rPr lang="fr-CH" baseline="0" dirty="0"/>
              <a:t> and institutes in 17 countries.</a:t>
            </a:r>
          </a:p>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36</a:t>
            </a:fld>
            <a:endParaRPr lang="fr-CH"/>
          </a:p>
        </p:txBody>
      </p:sp>
    </p:spTree>
    <p:extLst>
      <p:ext uri="{BB962C8B-B14F-4D97-AF65-F5344CB8AC3E}">
        <p14:creationId xmlns:p14="http://schemas.microsoft.com/office/powerpoint/2010/main" val="33323581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All </a:t>
            </a:r>
            <a:r>
              <a:rPr lang="fr-CH" dirty="0" err="1"/>
              <a:t>these</a:t>
            </a:r>
            <a:r>
              <a:rPr lang="fr-CH" dirty="0"/>
              <a:t> detectors </a:t>
            </a:r>
            <a:r>
              <a:rPr lang="fr-CH" dirty="0" err="1"/>
              <a:t>will</a:t>
            </a:r>
            <a:r>
              <a:rPr lang="fr-CH" dirty="0"/>
              <a:t> </a:t>
            </a:r>
            <a:r>
              <a:rPr lang="fr-CH" dirty="0" err="1"/>
              <a:t>generate</a:t>
            </a:r>
            <a:r>
              <a:rPr lang="fr-CH" dirty="0"/>
              <a:t> </a:t>
            </a:r>
            <a:r>
              <a:rPr lang="fr-CH" dirty="0" err="1"/>
              <a:t>loads</a:t>
            </a:r>
            <a:r>
              <a:rPr lang="fr-CH" dirty="0"/>
              <a:t> of data… about 1 PB (</a:t>
            </a:r>
            <a:r>
              <a:rPr lang="fr-CH" dirty="0" err="1"/>
              <a:t>petabyte</a:t>
            </a:r>
            <a:r>
              <a:rPr lang="fr-CH" baseline="0" dirty="0"/>
              <a:t> = million of </a:t>
            </a:r>
            <a:r>
              <a:rPr lang="fr-CH" baseline="0" dirty="0" err="1"/>
              <a:t>gigabyte</a:t>
            </a:r>
            <a:r>
              <a:rPr lang="fr-CH" baseline="0" dirty="0"/>
              <a:t> per… SECOND!)</a:t>
            </a:r>
          </a:p>
          <a:p>
            <a:r>
              <a:rPr lang="fr-CH" baseline="0" dirty="0"/>
              <a:t>Impossible to store </a:t>
            </a:r>
            <a:r>
              <a:rPr lang="fr-CH" baseline="0" dirty="0" err="1"/>
              <a:t>so</a:t>
            </a:r>
            <a:r>
              <a:rPr lang="fr-CH" baseline="0" dirty="0"/>
              <a:t> </a:t>
            </a:r>
            <a:r>
              <a:rPr lang="fr-CH" baseline="0" dirty="0" err="1"/>
              <a:t>much</a:t>
            </a:r>
            <a:r>
              <a:rPr lang="fr-CH" baseline="0" dirty="0"/>
              <a:t> data. </a:t>
            </a:r>
            <a:r>
              <a:rPr lang="fr-CH" baseline="0" dirty="0" err="1"/>
              <a:t>Anyway</a:t>
            </a:r>
            <a:r>
              <a:rPr lang="fr-CH" baseline="0" dirty="0"/>
              <a:t> not </a:t>
            </a:r>
            <a:r>
              <a:rPr lang="fr-CH" baseline="0" dirty="0" err="1"/>
              <a:t>needed</a:t>
            </a:r>
            <a:r>
              <a:rPr lang="fr-CH" baseline="0" dirty="0"/>
              <a:t>.</a:t>
            </a:r>
          </a:p>
          <a:p>
            <a:r>
              <a:rPr lang="fr-CH" baseline="0" dirty="0"/>
              <a:t>The </a:t>
            </a:r>
            <a:r>
              <a:rPr lang="fr-CH" baseline="0" dirty="0" err="1"/>
              <a:t>event</a:t>
            </a:r>
            <a:r>
              <a:rPr lang="fr-CH" baseline="0" dirty="0"/>
              <a:t> the </a:t>
            </a:r>
            <a:r>
              <a:rPr lang="fr-CH" baseline="0" dirty="0" err="1"/>
              <a:t>experiments</a:t>
            </a:r>
            <a:r>
              <a:rPr lang="fr-CH" baseline="0" dirty="0"/>
              <a:t> are </a:t>
            </a:r>
            <a:r>
              <a:rPr lang="fr-CH" baseline="0" dirty="0" err="1"/>
              <a:t>trying</a:t>
            </a:r>
            <a:r>
              <a:rPr lang="fr-CH" baseline="0" dirty="0"/>
              <a:t> to </a:t>
            </a:r>
            <a:r>
              <a:rPr lang="fr-CH" baseline="0" dirty="0" err="1"/>
              <a:t>create</a:t>
            </a:r>
            <a:r>
              <a:rPr lang="fr-CH" baseline="0" dirty="0"/>
              <a:t> and observe are </a:t>
            </a:r>
            <a:r>
              <a:rPr lang="fr-CH" baseline="0" dirty="0" err="1"/>
              <a:t>very</a:t>
            </a:r>
            <a:r>
              <a:rPr lang="fr-CH" baseline="0" dirty="0"/>
              <a:t> rare.</a:t>
            </a:r>
          </a:p>
          <a:p>
            <a:r>
              <a:rPr lang="fr-CH" baseline="0" dirty="0" err="1"/>
              <a:t>That’s</a:t>
            </a:r>
            <a:r>
              <a:rPr lang="fr-CH" baseline="0" dirty="0"/>
              <a:t> </a:t>
            </a:r>
            <a:r>
              <a:rPr lang="fr-CH" baseline="0" dirty="0" err="1"/>
              <a:t>why</a:t>
            </a:r>
            <a:r>
              <a:rPr lang="fr-CH" baseline="0" dirty="0"/>
              <a:t> </a:t>
            </a:r>
            <a:r>
              <a:rPr lang="fr-CH" baseline="0" dirty="0" err="1"/>
              <a:t>we</a:t>
            </a:r>
            <a:r>
              <a:rPr lang="fr-CH" baseline="0" dirty="0"/>
              <a:t> </a:t>
            </a:r>
            <a:r>
              <a:rPr lang="fr-CH" baseline="0" dirty="0" err="1"/>
              <a:t>make</a:t>
            </a:r>
            <a:r>
              <a:rPr lang="fr-CH" baseline="0" dirty="0"/>
              <a:t> </a:t>
            </a:r>
            <a:r>
              <a:rPr lang="fr-CH" baseline="0" dirty="0" err="1"/>
              <a:t>so</a:t>
            </a:r>
            <a:r>
              <a:rPr lang="fr-CH" baseline="0" dirty="0"/>
              <a:t> </a:t>
            </a:r>
            <a:r>
              <a:rPr lang="fr-CH" baseline="0" dirty="0" err="1"/>
              <a:t>many</a:t>
            </a:r>
            <a:r>
              <a:rPr lang="fr-CH" baseline="0" dirty="0"/>
              <a:t> collisions but </a:t>
            </a:r>
            <a:r>
              <a:rPr lang="fr-CH" baseline="0" dirty="0" err="1"/>
              <a:t>we</a:t>
            </a:r>
            <a:r>
              <a:rPr lang="fr-CH" baseline="0" dirty="0"/>
              <a:t> </a:t>
            </a:r>
            <a:r>
              <a:rPr lang="fr-CH" baseline="0" dirty="0" err="1"/>
              <a:t>keep</a:t>
            </a:r>
            <a:r>
              <a:rPr lang="fr-CH" baseline="0" dirty="0"/>
              <a:t> </a:t>
            </a:r>
            <a:r>
              <a:rPr lang="fr-CH" baseline="0" dirty="0" err="1"/>
              <a:t>only</a:t>
            </a:r>
            <a:r>
              <a:rPr lang="fr-CH" baseline="0" dirty="0"/>
              <a:t> the </a:t>
            </a:r>
            <a:r>
              <a:rPr lang="fr-CH" baseline="0" dirty="0" err="1"/>
              <a:t>interesting</a:t>
            </a:r>
            <a:r>
              <a:rPr lang="fr-CH" baseline="0" dirty="0"/>
              <a:t> </a:t>
            </a:r>
            <a:r>
              <a:rPr lang="fr-CH" baseline="0" dirty="0" err="1"/>
              <a:t>ones</a:t>
            </a:r>
            <a:r>
              <a:rPr lang="fr-CH" baseline="0" dirty="0"/>
              <a:t>.</a:t>
            </a:r>
          </a:p>
          <a:p>
            <a:r>
              <a:rPr lang="fr-CH" baseline="0" dirty="0" err="1"/>
              <a:t>Therefore</a:t>
            </a:r>
            <a:r>
              <a:rPr lang="fr-CH" baseline="0" dirty="0"/>
              <a:t> </a:t>
            </a:r>
            <a:r>
              <a:rPr lang="fr-CH" baseline="0" dirty="0" err="1"/>
              <a:t>next</a:t>
            </a:r>
            <a:r>
              <a:rPr lang="fr-CH" baseline="0" dirty="0"/>
              <a:t> to </a:t>
            </a:r>
            <a:r>
              <a:rPr lang="fr-CH" baseline="0" dirty="0" err="1"/>
              <a:t>each</a:t>
            </a:r>
            <a:r>
              <a:rPr lang="fr-CH" baseline="0" dirty="0"/>
              <a:t> detector </a:t>
            </a:r>
            <a:r>
              <a:rPr lang="fr-CH" baseline="0" dirty="0" err="1"/>
              <a:t>is</a:t>
            </a:r>
            <a:r>
              <a:rPr lang="fr-CH" baseline="0" dirty="0"/>
              <a:t> a «trigger», a </a:t>
            </a:r>
            <a:r>
              <a:rPr lang="fr-CH" baseline="0" dirty="0" err="1"/>
              <a:t>kind</a:t>
            </a:r>
            <a:r>
              <a:rPr lang="fr-CH" baseline="0" dirty="0"/>
              <a:t> of </a:t>
            </a:r>
            <a:r>
              <a:rPr lang="fr-CH" baseline="0" dirty="0" err="1"/>
              <a:t>filter</a:t>
            </a:r>
            <a:r>
              <a:rPr lang="fr-CH" baseline="0" dirty="0"/>
              <a:t> made of </a:t>
            </a:r>
            <a:r>
              <a:rPr lang="fr-CH" baseline="0" dirty="0" err="1"/>
              <a:t>various</a:t>
            </a:r>
            <a:r>
              <a:rPr lang="fr-CH" baseline="0" dirty="0"/>
              <a:t> </a:t>
            </a:r>
            <a:r>
              <a:rPr lang="fr-CH" baseline="0" dirty="0" err="1"/>
              <a:t>layers</a:t>
            </a:r>
            <a:r>
              <a:rPr lang="fr-CH" baseline="0" dirty="0"/>
              <a:t>  (first </a:t>
            </a:r>
            <a:r>
              <a:rPr lang="fr-CH" baseline="0" dirty="0" err="1"/>
              <a:t>electronic</a:t>
            </a:r>
            <a:r>
              <a:rPr lang="fr-CH" baseline="0" dirty="0"/>
              <a:t>, </a:t>
            </a:r>
            <a:r>
              <a:rPr lang="fr-CH" baseline="0" dirty="0" err="1"/>
              <a:t>then</a:t>
            </a:r>
            <a:r>
              <a:rPr lang="fr-CH" baseline="0" dirty="0"/>
              <a:t> computers) </a:t>
            </a:r>
            <a:r>
              <a:rPr lang="fr-CH" baseline="0" dirty="0" err="1"/>
              <a:t>which</a:t>
            </a:r>
            <a:r>
              <a:rPr lang="fr-CH" baseline="0" dirty="0"/>
              <a:t> </a:t>
            </a:r>
            <a:r>
              <a:rPr lang="fr-CH" baseline="0" dirty="0" err="1"/>
              <a:t>will</a:t>
            </a:r>
            <a:r>
              <a:rPr lang="fr-CH" baseline="0" dirty="0"/>
              <a:t> select and </a:t>
            </a:r>
            <a:r>
              <a:rPr lang="fr-CH" baseline="0" dirty="0" err="1"/>
              <a:t>keep</a:t>
            </a:r>
            <a:r>
              <a:rPr lang="fr-CH" baseline="0" dirty="0"/>
              <a:t> </a:t>
            </a:r>
            <a:r>
              <a:rPr lang="fr-CH" baseline="0" dirty="0" err="1"/>
              <a:t>only</a:t>
            </a:r>
            <a:r>
              <a:rPr lang="fr-CH" baseline="0" dirty="0"/>
              <a:t> 1 collision out of a million </a:t>
            </a:r>
            <a:r>
              <a:rPr lang="fr-CH" baseline="0" dirty="0" err="1"/>
              <a:t>average</a:t>
            </a:r>
            <a:r>
              <a:rPr lang="fr-CH" baseline="0" dirty="0"/>
              <a:t>.</a:t>
            </a:r>
          </a:p>
          <a:p>
            <a:r>
              <a:rPr lang="fr-CH" baseline="0" dirty="0"/>
              <a:t>In the end </a:t>
            </a:r>
            <a:r>
              <a:rPr lang="fr-CH" baseline="0" dirty="0" err="1"/>
              <a:t>will</a:t>
            </a:r>
            <a:r>
              <a:rPr lang="fr-CH" baseline="0" dirty="0"/>
              <a:t> </a:t>
            </a:r>
            <a:r>
              <a:rPr lang="fr-CH" baseline="0" dirty="0" err="1"/>
              <a:t>still</a:t>
            </a:r>
            <a:r>
              <a:rPr lang="fr-CH" baseline="0" dirty="0"/>
              <a:t> </a:t>
            </a:r>
            <a:r>
              <a:rPr lang="fr-CH" baseline="0" dirty="0" err="1"/>
              <a:t>generate</a:t>
            </a:r>
            <a:r>
              <a:rPr lang="fr-CH" baseline="0" dirty="0"/>
              <a:t> </a:t>
            </a:r>
            <a:r>
              <a:rPr lang="fr-CH" baseline="0" dirty="0" err="1"/>
              <a:t>dozens</a:t>
            </a:r>
            <a:r>
              <a:rPr lang="fr-CH" baseline="0" dirty="0"/>
              <a:t> of </a:t>
            </a:r>
            <a:r>
              <a:rPr lang="fr-CH" baseline="0" dirty="0" err="1"/>
              <a:t>Petabytes</a:t>
            </a:r>
            <a:r>
              <a:rPr lang="fr-CH" baseline="0" dirty="0"/>
              <a:t> of data </a:t>
            </a:r>
            <a:r>
              <a:rPr lang="fr-CH" baseline="0" dirty="0" err="1"/>
              <a:t>each</a:t>
            </a:r>
            <a:r>
              <a:rPr lang="fr-CH" baseline="0" dirty="0"/>
              <a:t> </a:t>
            </a:r>
            <a:r>
              <a:rPr lang="fr-CH" baseline="0" dirty="0" err="1"/>
              <a:t>year</a:t>
            </a:r>
            <a:r>
              <a:rPr lang="fr-CH" baseline="0" dirty="0"/>
              <a:t>. </a:t>
            </a:r>
            <a:r>
              <a:rPr lang="fr-CH" baseline="0" dirty="0" err="1"/>
              <a:t>We</a:t>
            </a:r>
            <a:r>
              <a:rPr lang="fr-CH" baseline="0" dirty="0"/>
              <a:t> </a:t>
            </a:r>
            <a:r>
              <a:rPr lang="fr-CH" baseline="0" dirty="0" err="1"/>
              <a:t>need</a:t>
            </a:r>
            <a:r>
              <a:rPr lang="fr-CH" baseline="0" dirty="0"/>
              <a:t> about 200’000 computer </a:t>
            </a:r>
            <a:r>
              <a:rPr lang="fr-CH" baseline="0" dirty="0" err="1"/>
              <a:t>CPUs</a:t>
            </a:r>
            <a:r>
              <a:rPr lang="fr-CH" baseline="0" dirty="0"/>
              <a:t> to </a:t>
            </a:r>
            <a:r>
              <a:rPr lang="fr-CH" baseline="0" dirty="0" err="1"/>
              <a:t>analyze</a:t>
            </a:r>
            <a:r>
              <a:rPr lang="fr-CH" baseline="0" dirty="0"/>
              <a:t> </a:t>
            </a:r>
            <a:r>
              <a:rPr lang="fr-CH" baseline="0" dirty="0" err="1"/>
              <a:t>this</a:t>
            </a:r>
            <a:r>
              <a:rPr lang="fr-CH" baseline="0" dirty="0"/>
              <a:t> data.</a:t>
            </a:r>
          </a:p>
          <a:p>
            <a:r>
              <a:rPr lang="fr-CH" baseline="0" dirty="0"/>
              <a:t>As CERN has </a:t>
            </a:r>
            <a:r>
              <a:rPr lang="fr-CH" baseline="0" dirty="0" err="1"/>
              <a:t>only</a:t>
            </a:r>
            <a:r>
              <a:rPr lang="fr-CH" baseline="0" dirty="0"/>
              <a:t> about 100’000 CPUS </a:t>
            </a:r>
            <a:r>
              <a:rPr lang="fr-CH" baseline="0" dirty="0" err="1"/>
              <a:t>we</a:t>
            </a:r>
            <a:r>
              <a:rPr lang="fr-CH" baseline="0" dirty="0"/>
              <a:t> </a:t>
            </a:r>
            <a:r>
              <a:rPr lang="fr-CH" baseline="0" dirty="0" err="1"/>
              <a:t>share</a:t>
            </a:r>
            <a:r>
              <a:rPr lang="fr-CH" baseline="0" dirty="0"/>
              <a:t> the date over more </a:t>
            </a:r>
            <a:r>
              <a:rPr lang="fr-CH" baseline="0" dirty="0" err="1"/>
              <a:t>than</a:t>
            </a:r>
            <a:r>
              <a:rPr lang="fr-CH" baseline="0" dirty="0"/>
              <a:t> 100 computer centre over the </a:t>
            </a:r>
            <a:r>
              <a:rPr lang="fr-CH" baseline="0" dirty="0" err="1"/>
              <a:t>planet</a:t>
            </a:r>
            <a:r>
              <a:rPr lang="fr-CH" baseline="0" dirty="0"/>
              <a:t> (</a:t>
            </a:r>
            <a:r>
              <a:rPr lang="fr-CH" baseline="0" dirty="0" err="1"/>
              <a:t>usually</a:t>
            </a:r>
            <a:r>
              <a:rPr lang="fr-CH" baseline="0" dirty="0"/>
              <a:t> </a:t>
            </a:r>
            <a:r>
              <a:rPr lang="fr-CH" baseline="0" dirty="0" err="1"/>
              <a:t>located</a:t>
            </a:r>
            <a:r>
              <a:rPr lang="fr-CH" baseline="0" dirty="0"/>
              <a:t> in the </a:t>
            </a:r>
            <a:r>
              <a:rPr lang="fr-CH" baseline="0" dirty="0" err="1"/>
              <a:t>physics</a:t>
            </a:r>
            <a:r>
              <a:rPr lang="fr-CH" baseline="0" dirty="0"/>
              <a:t> institutes </a:t>
            </a:r>
            <a:r>
              <a:rPr lang="fr-CH" baseline="0" dirty="0" err="1"/>
              <a:t>participating</a:t>
            </a:r>
            <a:r>
              <a:rPr lang="fr-CH" baseline="0" dirty="0"/>
              <a:t> to the LHC collaboration). This </a:t>
            </a:r>
            <a:r>
              <a:rPr lang="fr-CH" baseline="0" dirty="0" err="1"/>
              <a:t>is</a:t>
            </a:r>
            <a:r>
              <a:rPr lang="fr-CH" baseline="0" dirty="0"/>
              <a:t> the </a:t>
            </a:r>
            <a:r>
              <a:rPr lang="fr-CH" baseline="0" dirty="0" err="1"/>
              <a:t>Computing</a:t>
            </a:r>
            <a:r>
              <a:rPr lang="fr-CH" baseline="0" dirty="0"/>
              <a:t> </a:t>
            </a:r>
            <a:r>
              <a:rPr lang="fr-CH" baseline="0" dirty="0" err="1"/>
              <a:t>Grid</a:t>
            </a:r>
            <a:r>
              <a:rPr lang="fr-CH" baseline="0" dirty="0"/>
              <a:t>, a </a:t>
            </a:r>
            <a:r>
              <a:rPr lang="fr-CH" baseline="0" dirty="0" err="1"/>
              <a:t>gigantic</a:t>
            </a:r>
            <a:r>
              <a:rPr lang="fr-CH" baseline="0" dirty="0"/>
              <a:t> </a:t>
            </a:r>
            <a:r>
              <a:rPr lang="fr-CH" baseline="0" dirty="0" err="1"/>
              <a:t>planetary</a:t>
            </a:r>
            <a:r>
              <a:rPr lang="fr-CH" baseline="0" dirty="0"/>
              <a:t> computer and hard drive!</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37</a:t>
            </a:fld>
            <a:endParaRPr lang="fr-CH"/>
          </a:p>
        </p:txBody>
      </p:sp>
    </p:spTree>
    <p:extLst>
      <p:ext uri="{BB962C8B-B14F-4D97-AF65-F5344CB8AC3E}">
        <p14:creationId xmlns:p14="http://schemas.microsoft.com/office/powerpoint/2010/main" val="2522729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38</a:t>
            </a:fld>
            <a:endParaRPr lang="en-GB"/>
          </a:p>
        </p:txBody>
      </p:sp>
    </p:spTree>
    <p:extLst>
      <p:ext uri="{BB962C8B-B14F-4D97-AF65-F5344CB8AC3E}">
        <p14:creationId xmlns:p14="http://schemas.microsoft.com/office/powerpoint/2010/main" val="711209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This</a:t>
            </a:r>
            <a:r>
              <a:rPr lang="fr-CH" baseline="0" dirty="0"/>
              <a:t> </a:t>
            </a:r>
            <a:r>
              <a:rPr lang="fr-CH" baseline="0" dirty="0" err="1"/>
              <a:t>is</a:t>
            </a:r>
            <a:r>
              <a:rPr lang="fr-CH" baseline="0" dirty="0"/>
              <a:t> a </a:t>
            </a:r>
            <a:r>
              <a:rPr lang="fr-CH" baseline="0" dirty="0" err="1"/>
              <a:t>map</a:t>
            </a:r>
            <a:r>
              <a:rPr lang="fr-CH" baseline="0" dirty="0"/>
              <a:t> of the </a:t>
            </a:r>
            <a:r>
              <a:rPr lang="fr-CH" baseline="0" dirty="0" err="1"/>
              <a:t>complex</a:t>
            </a:r>
            <a:r>
              <a:rPr lang="fr-CH" baseline="0" dirty="0"/>
              <a:t> of main </a:t>
            </a:r>
            <a:r>
              <a:rPr lang="fr-CH" baseline="0" dirty="0" err="1"/>
              <a:t>accelerators</a:t>
            </a:r>
            <a:r>
              <a:rPr lang="fr-CH" baseline="0" dirty="0"/>
              <a:t> of CERN.</a:t>
            </a:r>
          </a:p>
          <a:p>
            <a:r>
              <a:rPr lang="fr-CH" baseline="0" dirty="0"/>
              <a:t>The </a:t>
            </a:r>
            <a:r>
              <a:rPr lang="fr-CH" baseline="0" dirty="0" err="1"/>
              <a:t>dotted</a:t>
            </a:r>
            <a:r>
              <a:rPr lang="fr-CH" baseline="0" dirty="0"/>
              <a:t> line </a:t>
            </a:r>
            <a:r>
              <a:rPr lang="fr-CH" baseline="0" dirty="0" err="1"/>
              <a:t>is</a:t>
            </a:r>
            <a:r>
              <a:rPr lang="fr-CH" baseline="0" dirty="0"/>
              <a:t> the French-</a:t>
            </a:r>
            <a:r>
              <a:rPr lang="fr-CH" baseline="0" dirty="0" err="1"/>
              <a:t>Swiss</a:t>
            </a:r>
            <a:r>
              <a:rPr lang="fr-CH" baseline="0" dirty="0"/>
              <a:t> border.</a:t>
            </a:r>
          </a:p>
          <a:p>
            <a:r>
              <a:rPr lang="fr-CH" baseline="0" dirty="0"/>
              <a:t>The 2 main CERN sites are Meyrin and </a:t>
            </a:r>
            <a:r>
              <a:rPr lang="fr-CH" baseline="0" dirty="0" err="1"/>
              <a:t>Prévessin</a:t>
            </a:r>
            <a:r>
              <a:rPr lang="fr-CH" baseline="0" dirty="0"/>
              <a:t> (as big, but not as </a:t>
            </a:r>
            <a:r>
              <a:rPr lang="fr-CH" baseline="0" dirty="0" err="1"/>
              <a:t>built</a:t>
            </a:r>
            <a:r>
              <a:rPr lang="fr-CH" baseline="0" dirty="0"/>
              <a:t> </a:t>
            </a:r>
            <a:r>
              <a:rPr lang="fr-CH" baseline="0" dirty="0" err="1"/>
              <a:t>nor</a:t>
            </a:r>
            <a:r>
              <a:rPr lang="fr-CH" baseline="0" dirty="0"/>
              <a:t> </a:t>
            </a:r>
            <a:r>
              <a:rPr lang="fr-CH" baseline="0" dirty="0" err="1"/>
              <a:t>populated</a:t>
            </a:r>
            <a:r>
              <a:rPr lang="fr-CH" baseline="0" dirty="0"/>
              <a:t>)</a:t>
            </a:r>
          </a:p>
          <a:p>
            <a:r>
              <a:rPr lang="fr-CH" baseline="0" dirty="0"/>
              <a:t>The PS </a:t>
            </a:r>
            <a:r>
              <a:rPr lang="fr-CH" baseline="0" dirty="0" err="1"/>
              <a:t>is</a:t>
            </a:r>
            <a:r>
              <a:rPr lang="fr-CH" baseline="0" dirty="0"/>
              <a:t> the </a:t>
            </a:r>
            <a:r>
              <a:rPr lang="fr-CH" baseline="0" dirty="0" err="1"/>
              <a:t>tiny</a:t>
            </a:r>
            <a:r>
              <a:rPr lang="fr-CH" baseline="0" dirty="0"/>
              <a:t> 600m ring on the Meyrin site, the SPS </a:t>
            </a:r>
            <a:r>
              <a:rPr lang="fr-CH" baseline="0" dirty="0" err="1"/>
              <a:t>goes</a:t>
            </a:r>
            <a:r>
              <a:rPr lang="fr-CH" baseline="0" dirty="0"/>
              <a:t> </a:t>
            </a:r>
            <a:r>
              <a:rPr lang="fr-CH" baseline="0" dirty="0" err="1"/>
              <a:t>accross</a:t>
            </a:r>
            <a:r>
              <a:rPr lang="fr-CH" baseline="0" dirty="0"/>
              <a:t> the border and the LHC </a:t>
            </a:r>
            <a:r>
              <a:rPr lang="fr-CH" baseline="0" dirty="0" err="1"/>
              <a:t>takes</a:t>
            </a:r>
            <a:r>
              <a:rPr lang="fr-CH" baseline="0" dirty="0"/>
              <a:t> all the </a:t>
            </a:r>
            <a:r>
              <a:rPr lang="fr-CH" baseline="0" dirty="0" err="1"/>
              <a:t>space</a:t>
            </a:r>
            <a:r>
              <a:rPr lang="fr-CH" baseline="0" dirty="0"/>
              <a:t> </a:t>
            </a:r>
            <a:r>
              <a:rPr lang="fr-CH" baseline="0" dirty="0" err="1"/>
              <a:t>between</a:t>
            </a:r>
            <a:r>
              <a:rPr lang="fr-CH" baseline="0" dirty="0"/>
              <a:t> Geneva </a:t>
            </a:r>
            <a:r>
              <a:rPr lang="fr-CH" baseline="0" dirty="0" err="1"/>
              <a:t>airport</a:t>
            </a:r>
            <a:r>
              <a:rPr lang="fr-CH" baseline="0" dirty="0"/>
              <a:t> and the Jura (</a:t>
            </a:r>
            <a:r>
              <a:rPr lang="fr-CH" baseline="0" dirty="0" err="1"/>
              <a:t>dark</a:t>
            </a:r>
            <a:r>
              <a:rPr lang="fr-CH" baseline="0" dirty="0"/>
              <a:t> green on the </a:t>
            </a:r>
            <a:r>
              <a:rPr lang="fr-CH" baseline="0" dirty="0" err="1"/>
              <a:t>left</a:t>
            </a:r>
            <a:r>
              <a:rPr lang="fr-CH" baseline="0" dirty="0"/>
              <a:t>).</a:t>
            </a:r>
          </a:p>
          <a:p>
            <a:r>
              <a:rPr lang="fr-CH" baseline="0" dirty="0"/>
              <a:t>The 4 </a:t>
            </a:r>
            <a:r>
              <a:rPr lang="fr-CH" baseline="0" dirty="0" err="1"/>
              <a:t>red</a:t>
            </a:r>
            <a:r>
              <a:rPr lang="fr-CH" baseline="0" dirty="0"/>
              <a:t> dots </a:t>
            </a:r>
            <a:r>
              <a:rPr lang="fr-CH" baseline="0" dirty="0" err="1"/>
              <a:t>represent</a:t>
            </a:r>
            <a:r>
              <a:rPr lang="fr-CH" baseline="0" dirty="0"/>
              <a:t> </a:t>
            </a:r>
            <a:r>
              <a:rPr lang="fr-CH" baseline="0" dirty="0" err="1"/>
              <a:t>where</a:t>
            </a:r>
            <a:r>
              <a:rPr lang="fr-CH" baseline="0" dirty="0"/>
              <a:t> the 4 detectors are </a:t>
            </a:r>
            <a:r>
              <a:rPr lang="fr-CH" baseline="0" dirty="0" err="1"/>
              <a:t>located</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3</a:t>
            </a:fld>
            <a:endParaRPr lang="fr-CH"/>
          </a:p>
        </p:txBody>
      </p:sp>
    </p:spTree>
    <p:extLst>
      <p:ext uri="{BB962C8B-B14F-4D97-AF65-F5344CB8AC3E}">
        <p14:creationId xmlns:p14="http://schemas.microsoft.com/office/powerpoint/2010/main" val="865114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Ask</a:t>
            </a:r>
            <a:r>
              <a:rPr lang="fr-CH" dirty="0"/>
              <a:t> the audience</a:t>
            </a:r>
            <a:r>
              <a:rPr lang="fr-CH" baseline="0" dirty="0"/>
              <a:t> </a:t>
            </a:r>
            <a:r>
              <a:rPr lang="fr-CH" baseline="0" dirty="0" err="1"/>
              <a:t>what</a:t>
            </a:r>
            <a:r>
              <a:rPr lang="fr-CH" baseline="0" dirty="0"/>
              <a:t> </a:t>
            </a:r>
            <a:r>
              <a:rPr lang="fr-CH" baseline="0" dirty="0" err="1"/>
              <a:t>they</a:t>
            </a:r>
            <a:r>
              <a:rPr lang="fr-CH" baseline="0" dirty="0"/>
              <a:t> </a:t>
            </a:r>
            <a:r>
              <a:rPr lang="fr-CH" baseline="0" dirty="0" err="1"/>
              <a:t>think</a:t>
            </a:r>
            <a:r>
              <a:rPr lang="fr-CH" baseline="0" dirty="0"/>
              <a:t> «CERN» </a:t>
            </a:r>
            <a:r>
              <a:rPr lang="fr-CH" baseline="0" dirty="0" err="1"/>
              <a:t>acronym</a:t>
            </a:r>
            <a:r>
              <a:rPr lang="fr-CH" baseline="0" dirty="0"/>
              <a:t> stands for </a:t>
            </a:r>
            <a:r>
              <a:rPr lang="fr-CH" baseline="0" dirty="0" err="1"/>
              <a:t>before</a:t>
            </a:r>
            <a:r>
              <a:rPr lang="fr-CH" baseline="0" dirty="0"/>
              <a:t> </a:t>
            </a:r>
            <a:r>
              <a:rPr lang="fr-CH" baseline="0" dirty="0" err="1"/>
              <a:t>showing</a:t>
            </a:r>
            <a:r>
              <a:rPr lang="fr-CH" baseline="0" dirty="0"/>
              <a:t> the </a:t>
            </a:r>
            <a:r>
              <a:rPr lang="fr-CH" baseline="0" dirty="0" err="1"/>
              <a:t>answer</a:t>
            </a:r>
            <a:r>
              <a:rPr lang="fr-CH" baseline="0" dirty="0"/>
              <a:t>.</a:t>
            </a:r>
          </a:p>
          <a:p>
            <a:endParaRPr lang="fr-CH" baseline="0" dirty="0"/>
          </a:p>
          <a:p>
            <a:r>
              <a:rPr lang="fr-CH" baseline="0" dirty="0" err="1"/>
              <a:t>After</a:t>
            </a:r>
            <a:r>
              <a:rPr lang="fr-CH" baseline="0" dirty="0"/>
              <a:t> WW II, </a:t>
            </a:r>
            <a:r>
              <a:rPr lang="fr-CH" baseline="0" dirty="0" err="1"/>
              <a:t>fundamental</a:t>
            </a:r>
            <a:r>
              <a:rPr lang="fr-CH" baseline="0" dirty="0"/>
              <a:t> </a:t>
            </a:r>
            <a:r>
              <a:rPr lang="fr-CH" baseline="0" dirty="0" err="1"/>
              <a:t>research</a:t>
            </a:r>
            <a:r>
              <a:rPr lang="fr-CH" baseline="0" dirty="0"/>
              <a:t> in Europe </a:t>
            </a:r>
            <a:r>
              <a:rPr lang="fr-CH" baseline="0" dirty="0" err="1"/>
              <a:t>was</a:t>
            </a:r>
            <a:r>
              <a:rPr lang="fr-CH" baseline="0" dirty="0"/>
              <a:t> not </a:t>
            </a:r>
            <a:r>
              <a:rPr lang="fr-CH" baseline="0" dirty="0" err="1"/>
              <a:t>leading</a:t>
            </a:r>
            <a:r>
              <a:rPr lang="fr-CH" baseline="0" dirty="0"/>
              <a:t> </a:t>
            </a:r>
            <a:r>
              <a:rPr lang="fr-CH" baseline="0" dirty="0" err="1"/>
              <a:t>anymore</a:t>
            </a:r>
            <a:r>
              <a:rPr lang="fr-CH" baseline="0" dirty="0"/>
              <a:t>.</a:t>
            </a:r>
          </a:p>
          <a:p>
            <a:r>
              <a:rPr lang="fr-CH" baseline="0" dirty="0" err="1"/>
              <a:t>Many</a:t>
            </a:r>
            <a:r>
              <a:rPr lang="fr-CH" baseline="0" dirty="0"/>
              <a:t> </a:t>
            </a:r>
            <a:r>
              <a:rPr lang="fr-CH" baseline="0" dirty="0" err="1"/>
              <a:t>scientists</a:t>
            </a:r>
            <a:r>
              <a:rPr lang="fr-CH" baseline="0" dirty="0"/>
              <a:t> </a:t>
            </a:r>
            <a:r>
              <a:rPr lang="fr-CH" baseline="0" dirty="0" err="1"/>
              <a:t>were</a:t>
            </a:r>
            <a:r>
              <a:rPr lang="fr-CH" baseline="0" dirty="0"/>
              <a:t> </a:t>
            </a:r>
            <a:r>
              <a:rPr lang="fr-CH" baseline="0" dirty="0" err="1"/>
              <a:t>flying</a:t>
            </a:r>
            <a:r>
              <a:rPr lang="fr-CH" baseline="0" dirty="0"/>
              <a:t> </a:t>
            </a:r>
            <a:r>
              <a:rPr lang="fr-CH" baseline="0" dirty="0" err="1"/>
              <a:t>away</a:t>
            </a:r>
            <a:r>
              <a:rPr lang="fr-CH" baseline="0" dirty="0"/>
              <a:t> to the United States.</a:t>
            </a:r>
          </a:p>
          <a:p>
            <a:r>
              <a:rPr lang="fr-CH" baseline="0" dirty="0"/>
              <a:t>In </a:t>
            </a:r>
            <a:r>
              <a:rPr lang="fr-CH" baseline="0" dirty="0" err="1"/>
              <a:t>order</a:t>
            </a:r>
            <a:r>
              <a:rPr lang="fr-CH" baseline="0" dirty="0"/>
              <a:t> to stop </a:t>
            </a:r>
            <a:r>
              <a:rPr lang="fr-CH" baseline="0" dirty="0" err="1"/>
              <a:t>this</a:t>
            </a:r>
            <a:r>
              <a:rPr lang="fr-CH" baseline="0" dirty="0"/>
              <a:t> </a:t>
            </a:r>
            <a:r>
              <a:rPr lang="fr-CH" baseline="0" dirty="0" err="1"/>
              <a:t>movement</a:t>
            </a:r>
            <a:r>
              <a:rPr lang="fr-CH" baseline="0" dirty="0"/>
              <a:t>, </a:t>
            </a:r>
            <a:r>
              <a:rPr lang="fr-CH" baseline="0" dirty="0" err="1"/>
              <a:t>eminent</a:t>
            </a:r>
            <a:r>
              <a:rPr lang="fr-CH" baseline="0" dirty="0"/>
              <a:t> </a:t>
            </a:r>
            <a:r>
              <a:rPr lang="fr-CH" baseline="0" dirty="0" err="1"/>
              <a:t>scientists</a:t>
            </a:r>
            <a:r>
              <a:rPr lang="fr-CH" baseline="0" dirty="0"/>
              <a:t> </a:t>
            </a:r>
            <a:r>
              <a:rPr lang="fr-CH" baseline="0" dirty="0" err="1"/>
              <a:t>gathered</a:t>
            </a:r>
            <a:r>
              <a:rPr lang="fr-CH" baseline="0" dirty="0"/>
              <a:t> in meetings to setup a structure to continue </a:t>
            </a:r>
            <a:r>
              <a:rPr lang="fr-CH" baseline="0" dirty="0" err="1"/>
              <a:t>fundamental</a:t>
            </a:r>
            <a:r>
              <a:rPr lang="fr-CH" baseline="0" dirty="0"/>
              <a:t> </a:t>
            </a:r>
            <a:r>
              <a:rPr lang="fr-CH" baseline="0" dirty="0" err="1"/>
              <a:t>research</a:t>
            </a:r>
            <a:r>
              <a:rPr lang="fr-CH" baseline="0" dirty="0"/>
              <a:t> in </a:t>
            </a:r>
            <a:r>
              <a:rPr lang="fr-CH" baseline="0" dirty="0" err="1"/>
              <a:t>physics</a:t>
            </a:r>
            <a:r>
              <a:rPr lang="fr-CH" baseline="0" dirty="0"/>
              <a:t> in Europe.</a:t>
            </a:r>
          </a:p>
          <a:p>
            <a:r>
              <a:rPr lang="fr-CH" baseline="0" dirty="0" err="1"/>
              <a:t>They</a:t>
            </a:r>
            <a:r>
              <a:rPr lang="fr-CH" baseline="0" dirty="0"/>
              <a:t> </a:t>
            </a:r>
            <a:r>
              <a:rPr lang="fr-CH" baseline="0" dirty="0" err="1"/>
              <a:t>were</a:t>
            </a:r>
            <a:r>
              <a:rPr lang="fr-CH" baseline="0" dirty="0"/>
              <a:t> </a:t>
            </a:r>
            <a:r>
              <a:rPr lang="fr-CH" baseline="0" dirty="0" err="1"/>
              <a:t>gathered</a:t>
            </a:r>
            <a:r>
              <a:rPr lang="fr-CH" baseline="0" dirty="0"/>
              <a:t> as a «Council» </a:t>
            </a:r>
            <a:r>
              <a:rPr lang="fr-CH" baseline="0" dirty="0" err="1"/>
              <a:t>which</a:t>
            </a:r>
            <a:r>
              <a:rPr lang="fr-CH" baseline="0" dirty="0"/>
              <a:t> </a:t>
            </a:r>
            <a:r>
              <a:rPr lang="fr-CH" baseline="0" dirty="0" err="1"/>
              <a:t>means</a:t>
            </a:r>
            <a:r>
              <a:rPr lang="fr-CH" baseline="0" dirty="0"/>
              <a:t> </a:t>
            </a:r>
            <a:r>
              <a:rPr lang="fr-CH" baseline="0" dirty="0" err="1"/>
              <a:t>there</a:t>
            </a:r>
            <a:r>
              <a:rPr lang="fr-CH" baseline="0" dirty="0"/>
              <a:t> </a:t>
            </a:r>
            <a:r>
              <a:rPr lang="fr-CH" baseline="0" dirty="0" err="1"/>
              <a:t>were</a:t>
            </a:r>
            <a:r>
              <a:rPr lang="fr-CH" baseline="0" dirty="0"/>
              <a:t> </a:t>
            </a:r>
            <a:r>
              <a:rPr lang="fr-CH" baseline="0" dirty="0" err="1"/>
              <a:t>just</a:t>
            </a:r>
            <a:r>
              <a:rPr lang="fr-CH" baseline="0" dirty="0"/>
              <a:t> holding meetings and </a:t>
            </a:r>
            <a:r>
              <a:rPr lang="fr-CH" baseline="0" dirty="0" err="1"/>
              <a:t>they</a:t>
            </a:r>
            <a:r>
              <a:rPr lang="fr-CH" baseline="0" dirty="0"/>
              <a:t> </a:t>
            </a:r>
            <a:r>
              <a:rPr lang="fr-CH" baseline="0" dirty="0" err="1"/>
              <a:t>did</a:t>
            </a:r>
            <a:r>
              <a:rPr lang="fr-CH" baseline="0" dirty="0"/>
              <a:t> not (</a:t>
            </a:r>
            <a:r>
              <a:rPr lang="fr-CH" baseline="0" dirty="0" err="1"/>
              <a:t>yet</a:t>
            </a:r>
            <a:r>
              <a:rPr lang="fr-CH" baseline="0" dirty="0"/>
              <a:t>) </a:t>
            </a:r>
            <a:r>
              <a:rPr lang="fr-CH" baseline="0" dirty="0" err="1"/>
              <a:t>had</a:t>
            </a:r>
            <a:r>
              <a:rPr lang="fr-CH" baseline="0" dirty="0"/>
              <a:t> a </a:t>
            </a:r>
            <a:r>
              <a:rPr lang="fr-CH" baseline="0" dirty="0" err="1"/>
              <a:t>lab</a:t>
            </a:r>
            <a:r>
              <a:rPr lang="fr-CH" baseline="0" dirty="0"/>
              <a:t> or </a:t>
            </a:r>
            <a:r>
              <a:rPr lang="fr-CH" baseline="0" dirty="0" err="1"/>
              <a:t>led</a:t>
            </a:r>
            <a:r>
              <a:rPr lang="fr-CH" baseline="0" dirty="0"/>
              <a:t> </a:t>
            </a:r>
            <a:r>
              <a:rPr lang="fr-CH" baseline="0" dirty="0" err="1"/>
              <a:t>experiments</a:t>
            </a:r>
            <a:r>
              <a:rPr lang="fr-CH" baseline="0" dirty="0"/>
              <a:t>.</a:t>
            </a:r>
          </a:p>
          <a:p>
            <a:endParaRPr lang="fr-CH" baseline="0" dirty="0"/>
          </a:p>
          <a:p>
            <a:r>
              <a:rPr lang="fr-CH" baseline="0" dirty="0"/>
              <a:t>The images are </a:t>
            </a:r>
            <a:r>
              <a:rPr lang="fr-CH" baseline="0" dirty="0" err="1"/>
              <a:t>from</a:t>
            </a:r>
            <a:r>
              <a:rPr lang="fr-CH" baseline="0" dirty="0"/>
              <a:t> Amsterdam meeting in 1953 </a:t>
            </a:r>
            <a:r>
              <a:rPr lang="fr-CH" baseline="0" dirty="0" err="1"/>
              <a:t>when</a:t>
            </a:r>
            <a:r>
              <a:rPr lang="fr-CH" baseline="0" dirty="0"/>
              <a:t> the CERN convention </a:t>
            </a:r>
            <a:r>
              <a:rPr lang="fr-CH" baseline="0" dirty="0" err="1"/>
              <a:t>was</a:t>
            </a:r>
            <a:r>
              <a:rPr lang="fr-CH" baseline="0" dirty="0"/>
              <a:t> </a:t>
            </a:r>
            <a:r>
              <a:rPr lang="fr-CH" baseline="0" dirty="0" err="1"/>
              <a:t>signed</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4</a:t>
            </a:fld>
            <a:endParaRPr lang="fr-CH"/>
          </a:p>
        </p:txBody>
      </p:sp>
    </p:spTree>
    <p:extLst>
      <p:ext uri="{BB962C8B-B14F-4D97-AF65-F5344CB8AC3E}">
        <p14:creationId xmlns:p14="http://schemas.microsoft.com/office/powerpoint/2010/main" val="2528462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It </a:t>
            </a:r>
            <a:r>
              <a:rPr lang="fr-CH" dirty="0" err="1"/>
              <a:t>is</a:t>
            </a:r>
            <a:r>
              <a:rPr lang="fr-CH" dirty="0"/>
              <a:t> </a:t>
            </a:r>
            <a:r>
              <a:rPr lang="fr-CH" dirty="0" err="1"/>
              <a:t>decided</a:t>
            </a:r>
            <a:r>
              <a:rPr lang="fr-CH" baseline="0" dirty="0"/>
              <a:t> to </a:t>
            </a:r>
            <a:r>
              <a:rPr lang="fr-CH" baseline="0" dirty="0" err="1"/>
              <a:t>build</a:t>
            </a:r>
            <a:r>
              <a:rPr lang="fr-CH" baseline="0" dirty="0"/>
              <a:t> the «</a:t>
            </a:r>
            <a:r>
              <a:rPr lang="fr-CH" baseline="0" dirty="0" err="1"/>
              <a:t>European</a:t>
            </a:r>
            <a:r>
              <a:rPr lang="fr-CH" baseline="0" dirty="0"/>
              <a:t> </a:t>
            </a:r>
            <a:r>
              <a:rPr lang="fr-CH" baseline="0" dirty="0" err="1"/>
              <a:t>Organization</a:t>
            </a:r>
            <a:r>
              <a:rPr lang="fr-CH" baseline="0" dirty="0"/>
              <a:t> for </a:t>
            </a:r>
            <a:r>
              <a:rPr lang="fr-CH" baseline="0" dirty="0" err="1"/>
              <a:t>Nuclear</a:t>
            </a:r>
            <a:r>
              <a:rPr lang="fr-CH" baseline="0" dirty="0"/>
              <a:t> </a:t>
            </a:r>
            <a:r>
              <a:rPr lang="fr-CH" baseline="0" dirty="0" err="1"/>
              <a:t>Research</a:t>
            </a:r>
            <a:r>
              <a:rPr lang="fr-CH" baseline="0" dirty="0"/>
              <a:t>». It </a:t>
            </a:r>
            <a:r>
              <a:rPr lang="fr-CH" baseline="0" dirty="0" err="1"/>
              <a:t>comes</a:t>
            </a:r>
            <a:r>
              <a:rPr lang="fr-CH" baseline="0" dirty="0"/>
              <a:t> </a:t>
            </a:r>
            <a:r>
              <a:rPr lang="fr-CH" baseline="0" dirty="0" err="1"/>
              <a:t>into</a:t>
            </a:r>
            <a:r>
              <a:rPr lang="fr-CH" baseline="0" dirty="0"/>
              <a:t> existence in 1954.</a:t>
            </a:r>
          </a:p>
          <a:p>
            <a:r>
              <a:rPr lang="fr-CH" baseline="0" dirty="0"/>
              <a:t>Geneva </a:t>
            </a:r>
            <a:r>
              <a:rPr lang="fr-CH" baseline="0" dirty="0" err="1"/>
              <a:t>is</a:t>
            </a:r>
            <a:r>
              <a:rPr lang="fr-CH" baseline="0" dirty="0"/>
              <a:t> </a:t>
            </a:r>
            <a:r>
              <a:rPr lang="fr-CH" baseline="0" dirty="0" err="1"/>
              <a:t>chosen</a:t>
            </a:r>
            <a:r>
              <a:rPr lang="fr-CH" baseline="0" dirty="0"/>
              <a:t> for </a:t>
            </a:r>
            <a:r>
              <a:rPr lang="fr-CH" baseline="0" dirty="0" err="1"/>
              <a:t>its</a:t>
            </a:r>
            <a:r>
              <a:rPr lang="fr-CH" baseline="0" dirty="0"/>
              <a:t> central location, the </a:t>
            </a:r>
            <a:r>
              <a:rPr lang="fr-CH" baseline="0" dirty="0" err="1"/>
              <a:t>neutrality</a:t>
            </a:r>
            <a:r>
              <a:rPr lang="fr-CH" baseline="0" dirty="0"/>
              <a:t> of </a:t>
            </a:r>
            <a:r>
              <a:rPr lang="fr-CH" baseline="0" dirty="0" err="1"/>
              <a:t>Switzerland</a:t>
            </a:r>
            <a:r>
              <a:rPr lang="fr-CH" baseline="0" dirty="0"/>
              <a:t>, the International </a:t>
            </a:r>
            <a:r>
              <a:rPr lang="fr-CH" baseline="0" dirty="0" err="1"/>
              <a:t>visibility</a:t>
            </a:r>
            <a:r>
              <a:rPr lang="fr-CH" baseline="0" dirty="0"/>
              <a:t>.</a:t>
            </a:r>
          </a:p>
          <a:p>
            <a:r>
              <a:rPr lang="fr-CH" baseline="0" dirty="0"/>
              <a:t>International </a:t>
            </a:r>
            <a:r>
              <a:rPr lang="fr-CH" baseline="0" dirty="0" err="1"/>
              <a:t>Organization</a:t>
            </a:r>
            <a:r>
              <a:rPr lang="fr-CH" baseline="0" dirty="0"/>
              <a:t> format </a:t>
            </a:r>
            <a:r>
              <a:rPr lang="fr-CH" baseline="0" dirty="0" err="1"/>
              <a:t>was</a:t>
            </a:r>
            <a:r>
              <a:rPr lang="fr-CH" baseline="0" dirty="0"/>
              <a:t> </a:t>
            </a:r>
            <a:r>
              <a:rPr lang="fr-CH" baseline="0" dirty="0" err="1"/>
              <a:t>chosed</a:t>
            </a:r>
            <a:r>
              <a:rPr lang="fr-CH" baseline="0" dirty="0"/>
              <a:t> to </a:t>
            </a:r>
            <a:r>
              <a:rPr lang="fr-CH" baseline="0" dirty="0" err="1"/>
              <a:t>guarantee</a:t>
            </a:r>
            <a:r>
              <a:rPr lang="fr-CH" baseline="0" dirty="0"/>
              <a:t> </a:t>
            </a:r>
            <a:r>
              <a:rPr lang="fr-CH" baseline="0" dirty="0" err="1"/>
              <a:t>neutrality</a:t>
            </a:r>
            <a:r>
              <a:rPr lang="fr-CH" baseline="0" dirty="0"/>
              <a:t> and </a:t>
            </a:r>
            <a:r>
              <a:rPr lang="fr-CH" baseline="0" dirty="0" err="1"/>
              <a:t>independance</a:t>
            </a:r>
            <a:r>
              <a:rPr lang="fr-CH" baseline="0" dirty="0"/>
              <a:t>.</a:t>
            </a:r>
            <a:endParaRPr lang="fr-CH" dirty="0"/>
          </a:p>
          <a:p>
            <a:endParaRPr lang="fr-CH" dirty="0"/>
          </a:p>
          <a:p>
            <a:r>
              <a:rPr lang="fr-CH" dirty="0"/>
              <a:t>The </a:t>
            </a:r>
            <a:r>
              <a:rPr lang="fr-CH" dirty="0" err="1"/>
              <a:t>Organization</a:t>
            </a:r>
            <a:r>
              <a:rPr lang="fr-CH" dirty="0"/>
              <a:t>, </a:t>
            </a:r>
            <a:r>
              <a:rPr lang="fr-CH" baseline="0" dirty="0" err="1"/>
              <a:t>unlike</a:t>
            </a:r>
            <a:r>
              <a:rPr lang="fr-CH" baseline="0" dirty="0"/>
              <a:t> the Council, has </a:t>
            </a:r>
            <a:r>
              <a:rPr lang="fr-CH" baseline="0" dirty="0" err="1"/>
              <a:t>labs</a:t>
            </a:r>
            <a:r>
              <a:rPr lang="fr-CH" baseline="0" dirty="0"/>
              <a:t> and has </a:t>
            </a:r>
            <a:r>
              <a:rPr lang="fr-CH" baseline="0" dirty="0" err="1"/>
              <a:t>research</a:t>
            </a:r>
            <a:r>
              <a:rPr lang="fr-CH" baseline="0" dirty="0"/>
              <a:t> </a:t>
            </a:r>
            <a:r>
              <a:rPr lang="fr-CH" baseline="0" dirty="0" err="1"/>
              <a:t>activties</a:t>
            </a:r>
            <a:r>
              <a:rPr lang="fr-CH" baseline="0" dirty="0"/>
              <a:t>.</a:t>
            </a:r>
          </a:p>
          <a:p>
            <a:r>
              <a:rPr lang="fr-CH" baseline="0" dirty="0"/>
              <a:t>But as the </a:t>
            </a:r>
            <a:r>
              <a:rPr lang="fr-CH" baseline="0" dirty="0" err="1"/>
              <a:t>Organization</a:t>
            </a:r>
            <a:r>
              <a:rPr lang="fr-CH" baseline="0" dirty="0"/>
              <a:t> </a:t>
            </a:r>
            <a:r>
              <a:rPr lang="fr-CH" baseline="0" dirty="0" err="1"/>
              <a:t>is</a:t>
            </a:r>
            <a:r>
              <a:rPr lang="fr-CH" baseline="0" dirty="0"/>
              <a:t> </a:t>
            </a:r>
            <a:r>
              <a:rPr lang="fr-CH" baseline="0" dirty="0" err="1"/>
              <a:t>still</a:t>
            </a:r>
            <a:r>
              <a:rPr lang="fr-CH" baseline="0" dirty="0"/>
              <a:t> «</a:t>
            </a:r>
            <a:r>
              <a:rPr lang="fr-CH" baseline="0" dirty="0" err="1"/>
              <a:t>led</a:t>
            </a:r>
            <a:r>
              <a:rPr lang="fr-CH" baseline="0" dirty="0"/>
              <a:t>» by a Council, the CERN </a:t>
            </a:r>
            <a:r>
              <a:rPr lang="fr-CH" baseline="0" dirty="0" err="1"/>
              <a:t>acronym</a:t>
            </a:r>
            <a:r>
              <a:rPr lang="fr-CH" baseline="0" dirty="0"/>
              <a:t> </a:t>
            </a:r>
            <a:r>
              <a:rPr lang="fr-CH" baseline="0" dirty="0" err="1"/>
              <a:t>was</a:t>
            </a:r>
            <a:r>
              <a:rPr lang="fr-CH" baseline="0" dirty="0"/>
              <a:t> </a:t>
            </a:r>
            <a:r>
              <a:rPr lang="fr-CH" baseline="0" dirty="0" err="1"/>
              <a:t>kept</a:t>
            </a:r>
            <a:r>
              <a:rPr lang="fr-CH" baseline="0" dirty="0"/>
              <a:t>.</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5</a:t>
            </a:fld>
            <a:endParaRPr lang="fr-CH"/>
          </a:p>
        </p:txBody>
      </p:sp>
    </p:spTree>
    <p:extLst>
      <p:ext uri="{BB962C8B-B14F-4D97-AF65-F5344CB8AC3E}">
        <p14:creationId xmlns:p14="http://schemas.microsoft.com/office/powerpoint/2010/main" val="3798242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Even</a:t>
            </a:r>
            <a:r>
              <a:rPr lang="fr-CH" dirty="0"/>
              <a:t> </a:t>
            </a:r>
            <a:r>
              <a:rPr lang="fr-CH" dirty="0" err="1"/>
              <a:t>though</a:t>
            </a:r>
            <a:r>
              <a:rPr lang="fr-CH" dirty="0"/>
              <a:t> the</a:t>
            </a:r>
            <a:r>
              <a:rPr lang="fr-CH" baseline="0" dirty="0"/>
              <a:t> «E» in CERN stands for </a:t>
            </a:r>
            <a:r>
              <a:rPr lang="fr-CH" baseline="0" dirty="0" err="1"/>
              <a:t>European</a:t>
            </a:r>
            <a:r>
              <a:rPr lang="fr-CH" baseline="0" dirty="0"/>
              <a:t>, CERN </a:t>
            </a:r>
            <a:r>
              <a:rPr lang="fr-CH" baseline="0" dirty="0" err="1"/>
              <a:t>became</a:t>
            </a:r>
            <a:r>
              <a:rPr lang="fr-CH" baseline="0" dirty="0"/>
              <a:t> a WORLD </a:t>
            </a:r>
            <a:r>
              <a:rPr lang="fr-CH" baseline="0" dirty="0" err="1"/>
              <a:t>actor</a:t>
            </a:r>
            <a:r>
              <a:rPr lang="fr-CH" baseline="0" dirty="0"/>
              <a:t> in the </a:t>
            </a:r>
            <a:r>
              <a:rPr lang="fr-CH" baseline="0" dirty="0" err="1"/>
              <a:t>particle</a:t>
            </a:r>
            <a:r>
              <a:rPr lang="fr-CH" baseline="0" dirty="0"/>
              <a:t> </a:t>
            </a:r>
            <a:r>
              <a:rPr lang="fr-CH" baseline="0" dirty="0" err="1"/>
              <a:t>physics</a:t>
            </a:r>
            <a:r>
              <a:rPr lang="fr-CH" baseline="0" dirty="0"/>
              <a:t> </a:t>
            </a:r>
            <a:r>
              <a:rPr lang="fr-CH" baseline="0" dirty="0" err="1"/>
              <a:t>community</a:t>
            </a:r>
            <a:r>
              <a:rPr lang="fr-CH" baseline="0" dirty="0"/>
              <a:t>.</a:t>
            </a:r>
          </a:p>
          <a:p>
            <a:r>
              <a:rPr lang="fr-CH" baseline="0" dirty="0"/>
              <a:t>In </a:t>
            </a:r>
            <a:r>
              <a:rPr lang="fr-CH" baseline="0" dirty="0" err="1"/>
              <a:t>fact</a:t>
            </a:r>
            <a:r>
              <a:rPr lang="fr-CH" baseline="0" dirty="0"/>
              <a:t>, </a:t>
            </a:r>
            <a:r>
              <a:rPr lang="fr-CH" u="sng" baseline="0" dirty="0" err="1"/>
              <a:t>half</a:t>
            </a:r>
            <a:r>
              <a:rPr lang="fr-CH" baseline="0" dirty="0"/>
              <a:t> of the world </a:t>
            </a:r>
            <a:r>
              <a:rPr lang="fr-CH" baseline="0" dirty="0" err="1"/>
              <a:t>particle</a:t>
            </a:r>
            <a:r>
              <a:rPr lang="fr-CH" baseline="0" dirty="0"/>
              <a:t> </a:t>
            </a:r>
            <a:r>
              <a:rPr lang="fr-CH" baseline="0" dirty="0" err="1"/>
              <a:t>physicists</a:t>
            </a:r>
            <a:r>
              <a:rPr lang="fr-CH" baseline="0" dirty="0"/>
              <a:t> ARE </a:t>
            </a:r>
            <a:r>
              <a:rPr lang="fr-CH" baseline="0" dirty="0" err="1"/>
              <a:t>connected</a:t>
            </a:r>
            <a:r>
              <a:rPr lang="fr-CH" baseline="0" dirty="0"/>
              <a:t> </a:t>
            </a:r>
            <a:r>
              <a:rPr lang="fr-CH" baseline="0" dirty="0" err="1"/>
              <a:t>with</a:t>
            </a:r>
            <a:r>
              <a:rPr lang="fr-CH" baseline="0" dirty="0"/>
              <a:t> CERN at </a:t>
            </a:r>
            <a:r>
              <a:rPr lang="fr-CH" baseline="0" dirty="0" err="1"/>
              <a:t>some</a:t>
            </a:r>
            <a:r>
              <a:rPr lang="fr-CH" baseline="0" dirty="0"/>
              <a:t> point. No </a:t>
            </a:r>
            <a:r>
              <a:rPr lang="fr-CH" baseline="0" dirty="0" err="1"/>
              <a:t>other</a:t>
            </a:r>
            <a:r>
              <a:rPr lang="fr-CH" baseline="0" dirty="0"/>
              <a:t> </a:t>
            </a:r>
            <a:r>
              <a:rPr lang="fr-CH" baseline="0" dirty="0" err="1"/>
              <a:t>scientific</a:t>
            </a:r>
            <a:r>
              <a:rPr lang="fr-CH" baseline="0" dirty="0"/>
              <a:t> </a:t>
            </a:r>
            <a:r>
              <a:rPr lang="fr-CH" baseline="0" dirty="0" err="1"/>
              <a:t>domain</a:t>
            </a:r>
            <a:r>
              <a:rPr lang="fr-CH" baseline="0" dirty="0"/>
              <a:t> has </a:t>
            </a:r>
            <a:r>
              <a:rPr lang="fr-CH" baseline="0" dirty="0" err="1"/>
              <a:t>reached</a:t>
            </a:r>
            <a:r>
              <a:rPr lang="fr-CH" baseline="0" dirty="0"/>
              <a:t> </a:t>
            </a:r>
            <a:r>
              <a:rPr lang="fr-CH" baseline="0" dirty="0" err="1"/>
              <a:t>this</a:t>
            </a:r>
            <a:r>
              <a:rPr lang="fr-CH" baseline="0" dirty="0"/>
              <a:t> </a:t>
            </a:r>
            <a:r>
              <a:rPr lang="fr-CH" baseline="0" dirty="0" err="1"/>
              <a:t>level</a:t>
            </a:r>
            <a:r>
              <a:rPr lang="fr-CH" baseline="0" dirty="0"/>
              <a:t> of </a:t>
            </a:r>
            <a:r>
              <a:rPr lang="fr-CH" baseline="0" dirty="0" err="1"/>
              <a:t>integration</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6</a:t>
            </a:fld>
            <a:endParaRPr lang="fr-CH"/>
          </a:p>
        </p:txBody>
      </p:sp>
    </p:spTree>
    <p:extLst>
      <p:ext uri="{BB962C8B-B14F-4D97-AF65-F5344CB8AC3E}">
        <p14:creationId xmlns:p14="http://schemas.microsoft.com/office/powerpoint/2010/main" val="4161735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CH" dirty="0"/>
              <a:t>First,</a:t>
            </a:r>
            <a:r>
              <a:rPr lang="fr-CH" baseline="0" dirty="0"/>
              <a:t> </a:t>
            </a:r>
            <a:r>
              <a:rPr lang="fr-CH" dirty="0"/>
              <a:t>CERN </a:t>
            </a:r>
            <a:r>
              <a:rPr lang="fr-CH" dirty="0" err="1"/>
              <a:t>is</a:t>
            </a:r>
            <a:r>
              <a:rPr lang="fr-CH" dirty="0"/>
              <a:t> </a:t>
            </a:r>
            <a:r>
              <a:rPr lang="fr-CH" dirty="0" err="1"/>
              <a:t>funded</a:t>
            </a:r>
            <a:r>
              <a:rPr lang="fr-CH" dirty="0"/>
              <a:t> by</a:t>
            </a:r>
            <a:r>
              <a:rPr lang="fr-CH" baseline="0" dirty="0"/>
              <a:t> 21 </a:t>
            </a:r>
            <a:r>
              <a:rPr lang="fr-CH" baseline="0" dirty="0" err="1"/>
              <a:t>Members</a:t>
            </a:r>
            <a:r>
              <a:rPr lang="fr-CH" baseline="0" dirty="0"/>
              <a:t> States.</a:t>
            </a:r>
          </a:p>
          <a:p>
            <a:br>
              <a:rPr lang="fr-CH" baseline="0" dirty="0"/>
            </a:br>
            <a:r>
              <a:rPr lang="fr-CH" baseline="0" dirty="0" err="1"/>
              <a:t>Mostly</a:t>
            </a:r>
            <a:r>
              <a:rPr lang="fr-CH" baseline="0" dirty="0"/>
              <a:t> </a:t>
            </a:r>
            <a:r>
              <a:rPr lang="fr-CH" baseline="0" dirty="0" err="1"/>
              <a:t>European</a:t>
            </a:r>
            <a:r>
              <a:rPr lang="fr-CH" baseline="0" dirty="0"/>
              <a:t> </a:t>
            </a:r>
            <a:r>
              <a:rPr lang="fr-CH" baseline="0" dirty="0" err="1"/>
              <a:t>ones</a:t>
            </a:r>
            <a:r>
              <a:rPr lang="fr-CH" baseline="0" dirty="0"/>
              <a:t>. But </a:t>
            </a:r>
            <a:r>
              <a:rPr lang="fr-CH" baseline="0" dirty="0" err="1"/>
              <a:t>since</a:t>
            </a:r>
            <a:r>
              <a:rPr lang="fr-CH" baseline="0" dirty="0"/>
              <a:t> 2008 </a:t>
            </a:r>
            <a:r>
              <a:rPr lang="fr-CH" baseline="0" dirty="0" err="1"/>
              <a:t>any</a:t>
            </a:r>
            <a:r>
              <a:rPr lang="fr-CH" baseline="0" dirty="0"/>
              <a:t> country in the world </a:t>
            </a:r>
            <a:r>
              <a:rPr lang="fr-CH" baseline="0" dirty="0" err="1"/>
              <a:t>can</a:t>
            </a:r>
            <a:r>
              <a:rPr lang="fr-CH" baseline="0" dirty="0"/>
              <a:t> </a:t>
            </a:r>
            <a:r>
              <a:rPr lang="fr-CH" baseline="0" dirty="0" err="1"/>
              <a:t>apply</a:t>
            </a:r>
            <a:r>
              <a:rPr lang="fr-CH" baseline="0" dirty="0"/>
              <a:t> for </a:t>
            </a:r>
            <a:r>
              <a:rPr lang="fr-CH" baseline="0" dirty="0" err="1"/>
              <a:t>membership</a:t>
            </a:r>
            <a:r>
              <a:rPr lang="fr-CH" baseline="0" dirty="0"/>
              <a:t>, </a:t>
            </a:r>
            <a:r>
              <a:rPr lang="fr-CH" baseline="0" dirty="0" err="1"/>
              <a:t>either</a:t>
            </a:r>
            <a:r>
              <a:rPr lang="fr-CH" baseline="0" dirty="0"/>
              <a:t> full or </a:t>
            </a:r>
            <a:r>
              <a:rPr lang="fr-CH" baseline="0" dirty="0" err="1"/>
              <a:t>associate</a:t>
            </a:r>
            <a:r>
              <a:rPr lang="fr-CH" baseline="0" dirty="0"/>
              <a:t>.</a:t>
            </a:r>
          </a:p>
          <a:p>
            <a:r>
              <a:rPr lang="fr-CH" baseline="0" dirty="0" err="1"/>
              <a:t>Israel</a:t>
            </a:r>
            <a:r>
              <a:rPr lang="fr-CH" baseline="0" dirty="0"/>
              <a:t> </a:t>
            </a:r>
            <a:r>
              <a:rPr lang="fr-CH" baseline="0" dirty="0" err="1"/>
              <a:t>is</a:t>
            </a:r>
            <a:r>
              <a:rPr lang="fr-CH" baseline="0" dirty="0"/>
              <a:t> the last country </a:t>
            </a:r>
            <a:r>
              <a:rPr lang="fr-CH" baseline="0" dirty="0" err="1"/>
              <a:t>which</a:t>
            </a:r>
            <a:r>
              <a:rPr lang="fr-CH" baseline="0" dirty="0"/>
              <a:t> has </a:t>
            </a:r>
            <a:r>
              <a:rPr lang="fr-CH" baseline="0" dirty="0" err="1"/>
              <a:t>joined</a:t>
            </a:r>
            <a:r>
              <a:rPr lang="fr-CH" baseline="0" dirty="0"/>
              <a:t> CERN as full </a:t>
            </a:r>
            <a:r>
              <a:rPr lang="fr-CH" baseline="0" dirty="0" err="1"/>
              <a:t>Member</a:t>
            </a:r>
            <a:r>
              <a:rPr lang="fr-CH" baseline="0" dirty="0"/>
              <a:t> in 2014.</a:t>
            </a:r>
          </a:p>
          <a:p>
            <a:endParaRPr lang="fr-CH" baseline="0" dirty="0"/>
          </a:p>
          <a:p>
            <a:r>
              <a:rPr lang="fr-CH" baseline="0" dirty="0" err="1"/>
              <a:t>These</a:t>
            </a:r>
            <a:r>
              <a:rPr lang="fr-CH" baseline="0" dirty="0"/>
              <a:t> countries </a:t>
            </a:r>
            <a:r>
              <a:rPr lang="fr-CH" baseline="0" dirty="0" err="1"/>
              <a:t>give</a:t>
            </a:r>
            <a:r>
              <a:rPr lang="fr-CH" baseline="0" dirty="0"/>
              <a:t> ca 1 </a:t>
            </a:r>
            <a:r>
              <a:rPr lang="fr-CH" baseline="0" dirty="0" err="1"/>
              <a:t>Bn</a:t>
            </a:r>
            <a:r>
              <a:rPr lang="fr-CH" baseline="0" dirty="0"/>
              <a:t> CHF (</a:t>
            </a:r>
            <a:r>
              <a:rPr lang="fr-CH" baseline="0" dirty="0" err="1"/>
              <a:t>this</a:t>
            </a:r>
            <a:r>
              <a:rPr lang="fr-CH" baseline="0" dirty="0"/>
              <a:t> </a:t>
            </a:r>
            <a:r>
              <a:rPr lang="fr-CH" baseline="0" dirty="0" err="1"/>
              <a:t>is</a:t>
            </a:r>
            <a:r>
              <a:rPr lang="fr-CH" baseline="0" dirty="0"/>
              <a:t> the budget of a </a:t>
            </a:r>
            <a:r>
              <a:rPr lang="fr-CH" baseline="0" dirty="0" err="1"/>
              <a:t>mid-sized</a:t>
            </a:r>
            <a:r>
              <a:rPr lang="fr-CH" baseline="0" dirty="0"/>
              <a:t> </a:t>
            </a:r>
            <a:r>
              <a:rPr lang="fr-CH" baseline="0" dirty="0" err="1"/>
              <a:t>University</a:t>
            </a:r>
            <a:r>
              <a:rPr lang="fr-CH" baseline="0" dirty="0"/>
              <a:t>) per </a:t>
            </a:r>
            <a:r>
              <a:rPr lang="fr-CH" baseline="0" dirty="0" err="1"/>
              <a:t>year</a:t>
            </a:r>
            <a:r>
              <a:rPr lang="fr-CH" baseline="0" dirty="0"/>
              <a:t>.</a:t>
            </a:r>
            <a:br>
              <a:rPr lang="fr-CH" baseline="0" dirty="0"/>
            </a:br>
            <a:r>
              <a:rPr lang="fr-CH" baseline="0" dirty="0"/>
              <a:t>This money </a:t>
            </a:r>
            <a:r>
              <a:rPr lang="fr-CH" baseline="0" dirty="0" err="1"/>
              <a:t>allows</a:t>
            </a:r>
            <a:r>
              <a:rPr lang="fr-CH" baseline="0" dirty="0"/>
              <a:t> CERN to </a:t>
            </a:r>
            <a:r>
              <a:rPr lang="fr-CH" baseline="0" dirty="0" err="1"/>
              <a:t>fulfill</a:t>
            </a:r>
            <a:r>
              <a:rPr lang="fr-CH" baseline="0" dirty="0"/>
              <a:t> </a:t>
            </a:r>
            <a:r>
              <a:rPr lang="fr-CH" baseline="0" dirty="0" err="1"/>
              <a:t>its</a:t>
            </a:r>
            <a:r>
              <a:rPr lang="fr-CH" baseline="0" dirty="0"/>
              <a:t> mission: </a:t>
            </a:r>
            <a:r>
              <a:rPr lang="fr-CH" u="sng" baseline="0" dirty="0" err="1"/>
              <a:t>provide</a:t>
            </a:r>
            <a:r>
              <a:rPr lang="fr-CH" u="sng" baseline="0" dirty="0"/>
              <a:t> and support the </a:t>
            </a:r>
            <a:r>
              <a:rPr lang="fr-CH" u="sng" baseline="0" dirty="0" err="1"/>
              <a:t>needed</a:t>
            </a:r>
            <a:r>
              <a:rPr lang="fr-CH" u="sng" baseline="0" dirty="0"/>
              <a:t> infrastructure for </a:t>
            </a:r>
            <a:r>
              <a:rPr lang="fr-CH" u="sng" baseline="0" dirty="0" err="1"/>
              <a:t>scientits</a:t>
            </a:r>
            <a:r>
              <a:rPr lang="fr-CH" u="sng" baseline="0" dirty="0"/>
              <a:t> to </a:t>
            </a:r>
            <a:r>
              <a:rPr lang="fr-CH" u="sng" baseline="0" dirty="0" err="1"/>
              <a:t>make</a:t>
            </a:r>
            <a:r>
              <a:rPr lang="fr-CH" u="sng" baseline="0" dirty="0"/>
              <a:t> </a:t>
            </a:r>
            <a:r>
              <a:rPr lang="fr-CH" u="sng" baseline="0" dirty="0" err="1"/>
              <a:t>experiments</a:t>
            </a:r>
            <a:r>
              <a:rPr lang="fr-CH" baseline="0" dirty="0"/>
              <a:t>.</a:t>
            </a:r>
            <a:br>
              <a:rPr lang="fr-CH" baseline="0" dirty="0"/>
            </a:br>
            <a:r>
              <a:rPr lang="fr-CH" baseline="0" dirty="0"/>
              <a:t>That </a:t>
            </a:r>
            <a:r>
              <a:rPr lang="fr-CH" baseline="0" dirty="0" err="1"/>
              <a:t>covers</a:t>
            </a:r>
            <a:r>
              <a:rPr lang="fr-CH" baseline="0" dirty="0"/>
              <a:t>: </a:t>
            </a:r>
            <a:r>
              <a:rPr lang="fr-CH" baseline="0" dirty="0" err="1"/>
              <a:t>equipment</a:t>
            </a:r>
            <a:r>
              <a:rPr lang="fr-CH" baseline="0" dirty="0"/>
              <a:t>, transport, maintenance, factoring, </a:t>
            </a:r>
            <a:r>
              <a:rPr lang="fr-CH" baseline="0" dirty="0" err="1"/>
              <a:t>paying</a:t>
            </a:r>
            <a:r>
              <a:rPr lang="fr-CH" baseline="0" dirty="0"/>
              <a:t> people and… </a:t>
            </a:r>
            <a:r>
              <a:rPr lang="fr-CH" baseline="0" dirty="0" err="1"/>
              <a:t>build</a:t>
            </a:r>
            <a:r>
              <a:rPr lang="fr-CH" baseline="0" dirty="0"/>
              <a:t> </a:t>
            </a:r>
            <a:r>
              <a:rPr lang="fr-CH" baseline="0" dirty="0" err="1"/>
              <a:t>accelerators</a:t>
            </a:r>
            <a:r>
              <a:rPr lang="fr-CH" baseline="0" dirty="0"/>
              <a:t>.</a:t>
            </a:r>
            <a:br>
              <a:rPr lang="fr-CH" baseline="0" dirty="0"/>
            </a:br>
            <a:r>
              <a:rPr lang="fr-CH" baseline="0" dirty="0"/>
              <a:t>That </a:t>
            </a:r>
            <a:r>
              <a:rPr lang="fr-CH" baseline="0" dirty="0" err="1"/>
              <a:t>does</a:t>
            </a:r>
            <a:r>
              <a:rPr lang="fr-CH" baseline="0" dirty="0"/>
              <a:t> no </a:t>
            </a:r>
            <a:r>
              <a:rPr lang="fr-CH" baseline="0" dirty="0" err="1"/>
              <a:t>cover</a:t>
            </a:r>
            <a:r>
              <a:rPr lang="fr-CH" baseline="0" dirty="0"/>
              <a:t> the </a:t>
            </a:r>
            <a:r>
              <a:rPr lang="fr-CH" baseline="0" dirty="0" err="1"/>
              <a:t>research</a:t>
            </a:r>
            <a:r>
              <a:rPr lang="fr-CH" baseline="0" dirty="0"/>
              <a:t> </a:t>
            </a:r>
            <a:r>
              <a:rPr lang="fr-CH" baseline="0" dirty="0" err="1"/>
              <a:t>cost</a:t>
            </a:r>
            <a:r>
              <a:rPr lang="fr-CH" baseline="0" dirty="0"/>
              <a:t> </a:t>
            </a:r>
            <a:r>
              <a:rPr lang="fr-CH" baseline="0" dirty="0" err="1"/>
              <a:t>itself</a:t>
            </a:r>
            <a:r>
              <a:rPr lang="fr-CH" baseline="0" dirty="0"/>
              <a:t> (</a:t>
            </a:r>
            <a:r>
              <a:rPr lang="fr-CH" baseline="0" dirty="0" err="1"/>
              <a:t>see</a:t>
            </a:r>
            <a:r>
              <a:rPr lang="fr-CH" baseline="0" dirty="0"/>
              <a:t> collaboration on </a:t>
            </a:r>
            <a:r>
              <a:rPr lang="fr-CH" baseline="0" dirty="0" err="1"/>
              <a:t>next</a:t>
            </a:r>
            <a:r>
              <a:rPr lang="fr-CH" baseline="0" dirty="0"/>
              <a:t> slide).</a:t>
            </a:r>
          </a:p>
          <a:p>
            <a:endParaRPr lang="fr-CH" dirty="0"/>
          </a:p>
          <a:p>
            <a:r>
              <a:rPr lang="fr-CH" dirty="0"/>
              <a:t>The money </a:t>
            </a:r>
            <a:r>
              <a:rPr lang="fr-CH" dirty="0" err="1"/>
              <a:t>is</a:t>
            </a:r>
            <a:r>
              <a:rPr lang="fr-CH" dirty="0"/>
              <a:t> </a:t>
            </a:r>
            <a:r>
              <a:rPr lang="fr-CH" dirty="0" err="1"/>
              <a:t>paid</a:t>
            </a:r>
            <a:r>
              <a:rPr lang="fr-CH" dirty="0"/>
              <a:t> by </a:t>
            </a:r>
            <a:r>
              <a:rPr lang="fr-CH" dirty="0" err="1"/>
              <a:t>each</a:t>
            </a:r>
            <a:r>
              <a:rPr lang="fr-CH" dirty="0"/>
              <a:t> country pro rata </a:t>
            </a:r>
            <a:r>
              <a:rPr lang="fr-CH" dirty="0" err="1"/>
              <a:t>their</a:t>
            </a:r>
            <a:r>
              <a:rPr lang="fr-CH" dirty="0"/>
              <a:t> GDP (Gross </a:t>
            </a:r>
            <a:r>
              <a:rPr lang="fr-CH" dirty="0" err="1"/>
              <a:t>Domestic</a:t>
            </a:r>
            <a:r>
              <a:rPr lang="fr-CH" dirty="0"/>
              <a:t> Product).</a:t>
            </a:r>
            <a:br>
              <a:rPr lang="fr-CH" dirty="0"/>
            </a:br>
            <a:r>
              <a:rPr lang="fr-CH" dirty="0" err="1"/>
              <a:t>Therefore</a:t>
            </a:r>
            <a:r>
              <a:rPr lang="fr-CH" baseline="0" dirty="0"/>
              <a:t> Germany </a:t>
            </a:r>
            <a:r>
              <a:rPr lang="fr-CH" baseline="0" dirty="0" err="1"/>
              <a:t>which</a:t>
            </a:r>
            <a:r>
              <a:rPr lang="fr-CH" baseline="0" dirty="0"/>
              <a:t> </a:t>
            </a:r>
            <a:r>
              <a:rPr lang="fr-CH" baseline="0" dirty="0" err="1"/>
              <a:t>contributes</a:t>
            </a:r>
            <a:r>
              <a:rPr lang="fr-CH" baseline="0" dirty="0"/>
              <a:t> to 20.27% </a:t>
            </a:r>
            <a:r>
              <a:rPr lang="fr-CH" baseline="0" dirty="0" err="1"/>
              <a:t>makes</a:t>
            </a:r>
            <a:r>
              <a:rPr lang="fr-CH" baseline="0" dirty="0"/>
              <a:t> the «relative» SAME effort </a:t>
            </a:r>
            <a:r>
              <a:rPr lang="fr-CH" baseline="0" dirty="0" err="1"/>
              <a:t>than</a:t>
            </a:r>
            <a:r>
              <a:rPr lang="fr-CH" baseline="0" dirty="0"/>
              <a:t> </a:t>
            </a:r>
            <a:r>
              <a:rPr lang="fr-CH" baseline="0" dirty="0" err="1"/>
              <a:t>Bulgaria</a:t>
            </a:r>
            <a:r>
              <a:rPr lang="fr-CH" baseline="0" dirty="0"/>
              <a:t> </a:t>
            </a:r>
            <a:r>
              <a:rPr lang="fr-CH" baseline="0" dirty="0" err="1"/>
              <a:t>which</a:t>
            </a:r>
            <a:r>
              <a:rPr lang="fr-CH" baseline="0" dirty="0"/>
              <a:t> </a:t>
            </a:r>
            <a:r>
              <a:rPr lang="fr-CH" baseline="0" dirty="0" err="1"/>
              <a:t>contributes</a:t>
            </a:r>
            <a:r>
              <a:rPr lang="fr-CH" baseline="0" dirty="0"/>
              <a:t> for 0.28%.</a:t>
            </a:r>
            <a:br>
              <a:rPr lang="fr-CH" baseline="0" dirty="0"/>
            </a:br>
            <a:endParaRPr lang="fr-CH" baseline="0" dirty="0"/>
          </a:p>
          <a:p>
            <a:r>
              <a:rPr lang="fr-CH" baseline="0" dirty="0"/>
              <a:t>Of course, in important </a:t>
            </a:r>
            <a:r>
              <a:rPr lang="fr-CH" baseline="0" dirty="0" err="1"/>
              <a:t>decisions</a:t>
            </a:r>
            <a:r>
              <a:rPr lang="fr-CH" baseline="0" dirty="0"/>
              <a:t>, Germany </a:t>
            </a:r>
            <a:r>
              <a:rPr lang="fr-CH" baseline="0" dirty="0" err="1"/>
              <a:t>will</a:t>
            </a:r>
            <a:r>
              <a:rPr lang="fr-CH" baseline="0" dirty="0"/>
              <a:t> «</a:t>
            </a:r>
            <a:r>
              <a:rPr lang="fr-CH" baseline="0" dirty="0" err="1"/>
              <a:t>weight</a:t>
            </a:r>
            <a:r>
              <a:rPr lang="fr-CH" baseline="0" dirty="0"/>
              <a:t>» 20%, and </a:t>
            </a:r>
            <a:r>
              <a:rPr lang="fr-CH" baseline="0" dirty="0" err="1"/>
              <a:t>Bulgaria</a:t>
            </a:r>
            <a:r>
              <a:rPr lang="fr-CH" baseline="0" dirty="0"/>
              <a:t> </a:t>
            </a:r>
            <a:r>
              <a:rPr lang="fr-CH" baseline="0" dirty="0" err="1"/>
              <a:t>only</a:t>
            </a:r>
            <a:r>
              <a:rPr lang="fr-CH" baseline="0" dirty="0"/>
              <a:t> 0.28%</a:t>
            </a:r>
          </a:p>
          <a:p>
            <a:r>
              <a:rPr lang="fr-CH" dirty="0"/>
              <a:t>The</a:t>
            </a:r>
            <a:r>
              <a:rPr lang="fr-CH" baseline="0" dirty="0"/>
              <a:t> </a:t>
            </a:r>
            <a:r>
              <a:rPr lang="fr-CH" baseline="0" dirty="0" err="1"/>
              <a:t>decision</a:t>
            </a:r>
            <a:r>
              <a:rPr lang="fr-CH" baseline="0" dirty="0"/>
              <a:t> </a:t>
            </a:r>
            <a:r>
              <a:rPr lang="fr-CH" baseline="0" dirty="0" err="1"/>
              <a:t>treshold</a:t>
            </a:r>
            <a:r>
              <a:rPr lang="fr-CH" baseline="0" dirty="0"/>
              <a:t> for important </a:t>
            </a:r>
            <a:r>
              <a:rPr lang="fr-CH" baseline="0" dirty="0" err="1"/>
              <a:t>decisions</a:t>
            </a:r>
            <a:r>
              <a:rPr lang="fr-CH" baseline="0" dirty="0"/>
              <a:t> </a:t>
            </a:r>
            <a:r>
              <a:rPr lang="fr-CH" baseline="0" dirty="0" err="1"/>
              <a:t>is</a:t>
            </a:r>
            <a:r>
              <a:rPr lang="fr-CH" baseline="0" dirty="0"/>
              <a:t> 75% of the budget </a:t>
            </a:r>
            <a:r>
              <a:rPr lang="fr-CH" baseline="0" dirty="0" err="1"/>
              <a:t>represented</a:t>
            </a:r>
            <a:r>
              <a:rPr lang="fr-CH" baseline="0" dirty="0"/>
              <a:t> in the vote. </a:t>
            </a:r>
            <a:br>
              <a:rPr lang="fr-CH" baseline="0" dirty="0"/>
            </a:br>
            <a:r>
              <a:rPr lang="fr-CH" baseline="0" dirty="0"/>
              <a:t>The big 4 countries (DE, FR, UK, IT) </a:t>
            </a:r>
            <a:r>
              <a:rPr lang="fr-CH" baseline="0" dirty="0" err="1"/>
              <a:t>only</a:t>
            </a:r>
            <a:r>
              <a:rPr lang="fr-CH" baseline="0" dirty="0"/>
              <a:t> </a:t>
            </a:r>
            <a:r>
              <a:rPr lang="fr-CH" baseline="0" dirty="0" err="1"/>
              <a:t>account</a:t>
            </a:r>
            <a:r>
              <a:rPr lang="fr-CH" baseline="0" dirty="0"/>
              <a:t> for a bit more </a:t>
            </a:r>
            <a:r>
              <a:rPr lang="fr-CH" baseline="0" dirty="0" err="1"/>
              <a:t>than</a:t>
            </a:r>
            <a:r>
              <a:rPr lang="fr-CH" baseline="0" dirty="0"/>
              <a:t> 60%. </a:t>
            </a:r>
            <a:r>
              <a:rPr lang="fr-CH" baseline="0" dirty="0" err="1"/>
              <a:t>They</a:t>
            </a:r>
            <a:r>
              <a:rPr lang="fr-CH" baseline="0" dirty="0"/>
              <a:t> </a:t>
            </a:r>
            <a:r>
              <a:rPr lang="fr-CH" baseline="0" dirty="0" err="1"/>
              <a:t>need</a:t>
            </a:r>
            <a:r>
              <a:rPr lang="fr-CH" baseline="0" dirty="0"/>
              <a:t> the support of </a:t>
            </a:r>
            <a:r>
              <a:rPr lang="fr-CH" baseline="0" dirty="0" err="1"/>
              <a:t>smaller</a:t>
            </a:r>
            <a:r>
              <a:rPr lang="fr-CH" baseline="0" dirty="0"/>
              <a:t> countries and </a:t>
            </a:r>
            <a:r>
              <a:rPr lang="fr-CH" baseline="0" dirty="0" err="1"/>
              <a:t>cannot</a:t>
            </a:r>
            <a:r>
              <a:rPr lang="fr-CH" baseline="0" dirty="0"/>
              <a:t> impose </a:t>
            </a:r>
            <a:r>
              <a:rPr lang="fr-CH" baseline="0" dirty="0" err="1"/>
              <a:t>their</a:t>
            </a:r>
            <a:r>
              <a:rPr lang="fr-CH" baseline="0" dirty="0"/>
              <a:t> </a:t>
            </a:r>
            <a:r>
              <a:rPr lang="fr-CH" baseline="0" dirty="0" err="1"/>
              <a:t>views</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7</a:t>
            </a:fld>
            <a:endParaRPr lang="fr-CH"/>
          </a:p>
        </p:txBody>
      </p:sp>
    </p:spTree>
    <p:extLst>
      <p:ext uri="{BB962C8B-B14F-4D97-AF65-F5344CB8AC3E}">
        <p14:creationId xmlns:p14="http://schemas.microsoft.com/office/powerpoint/2010/main" val="1257480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CERN </a:t>
            </a:r>
            <a:r>
              <a:rPr lang="fr-CH" dirty="0" err="1"/>
              <a:t>employs</a:t>
            </a:r>
            <a:r>
              <a:rPr lang="fr-CH" dirty="0"/>
              <a:t> «</a:t>
            </a:r>
            <a:r>
              <a:rPr lang="fr-CH" dirty="0" err="1"/>
              <a:t>only</a:t>
            </a:r>
            <a:r>
              <a:rPr lang="fr-CH" dirty="0"/>
              <a:t>» 2500 </a:t>
            </a:r>
            <a:r>
              <a:rPr lang="fr-CH" dirty="0" err="1"/>
              <a:t>persons</a:t>
            </a:r>
            <a:r>
              <a:rPr lang="fr-CH" dirty="0"/>
              <a:t>. In </a:t>
            </a:r>
            <a:r>
              <a:rPr lang="fr-CH" dirty="0" err="1"/>
              <a:t>which</a:t>
            </a:r>
            <a:r>
              <a:rPr lang="fr-CH" dirty="0"/>
              <a:t> </a:t>
            </a:r>
            <a:r>
              <a:rPr lang="fr-CH" dirty="0" err="1"/>
              <a:t>there</a:t>
            </a:r>
            <a:r>
              <a:rPr lang="fr-CH" dirty="0"/>
              <a:t> are «</a:t>
            </a:r>
            <a:r>
              <a:rPr lang="fr-CH" dirty="0" err="1"/>
              <a:t>only</a:t>
            </a:r>
            <a:r>
              <a:rPr lang="fr-CH" dirty="0"/>
              <a:t>» 70 </a:t>
            </a:r>
            <a:r>
              <a:rPr lang="fr-CH" dirty="0" err="1"/>
              <a:t>research</a:t>
            </a:r>
            <a:r>
              <a:rPr lang="fr-CH" baseline="0" dirty="0"/>
              <a:t> </a:t>
            </a:r>
            <a:r>
              <a:rPr lang="fr-CH" baseline="0" dirty="0" err="1"/>
              <a:t>physicists</a:t>
            </a:r>
            <a:r>
              <a:rPr lang="fr-CH" baseline="0" dirty="0"/>
              <a:t> (</a:t>
            </a:r>
            <a:r>
              <a:rPr lang="fr-CH" baseline="0" dirty="0" err="1"/>
              <a:t>you</a:t>
            </a:r>
            <a:r>
              <a:rPr lang="fr-CH" baseline="0" dirty="0"/>
              <a:t> </a:t>
            </a:r>
            <a:r>
              <a:rPr lang="fr-CH" baseline="0" dirty="0" err="1"/>
              <a:t>can</a:t>
            </a:r>
            <a:r>
              <a:rPr lang="fr-CH" baseline="0" dirty="0"/>
              <a:t> </a:t>
            </a:r>
            <a:r>
              <a:rPr lang="fr-CH" baseline="0" dirty="0" err="1"/>
              <a:t>ask</a:t>
            </a:r>
            <a:r>
              <a:rPr lang="fr-CH" baseline="0" dirty="0"/>
              <a:t> the audience if </a:t>
            </a:r>
            <a:r>
              <a:rPr lang="fr-CH" baseline="0" dirty="0" err="1"/>
              <a:t>they</a:t>
            </a:r>
            <a:r>
              <a:rPr lang="fr-CH" baseline="0" dirty="0"/>
              <a:t> </a:t>
            </a:r>
            <a:r>
              <a:rPr lang="fr-CH" baseline="0" dirty="0" err="1"/>
              <a:t>can</a:t>
            </a:r>
            <a:r>
              <a:rPr lang="fr-CH" baseline="0" dirty="0"/>
              <a:t> </a:t>
            </a:r>
            <a:r>
              <a:rPr lang="fr-CH" baseline="0" dirty="0" err="1"/>
              <a:t>guess</a:t>
            </a:r>
            <a:r>
              <a:rPr lang="fr-CH" baseline="0" dirty="0"/>
              <a:t> </a:t>
            </a:r>
            <a:r>
              <a:rPr lang="fr-CH" baseline="0" dirty="0" err="1"/>
              <a:t>this</a:t>
            </a:r>
            <a:r>
              <a:rPr lang="fr-CH" baseline="0" dirty="0"/>
              <a:t>).</a:t>
            </a:r>
          </a:p>
          <a:p>
            <a:endParaRPr lang="fr-CH" baseline="0" dirty="0"/>
          </a:p>
          <a:p>
            <a:r>
              <a:rPr lang="fr-CH" baseline="0" dirty="0"/>
              <a:t>As </a:t>
            </a:r>
            <a:r>
              <a:rPr lang="fr-CH" baseline="0" dirty="0" err="1"/>
              <a:t>Fellows</a:t>
            </a:r>
            <a:r>
              <a:rPr lang="fr-CH" baseline="0" dirty="0"/>
              <a:t> and </a:t>
            </a:r>
            <a:r>
              <a:rPr lang="fr-CH" baseline="0" dirty="0" err="1"/>
              <a:t>Apprentices</a:t>
            </a:r>
            <a:r>
              <a:rPr lang="fr-CH" baseline="0" dirty="0"/>
              <a:t> are </a:t>
            </a:r>
            <a:r>
              <a:rPr lang="fr-CH" baseline="0" dirty="0" err="1"/>
              <a:t>here</a:t>
            </a:r>
            <a:r>
              <a:rPr lang="fr-CH" baseline="0" dirty="0"/>
              <a:t> for a first </a:t>
            </a:r>
            <a:r>
              <a:rPr lang="fr-CH" baseline="0" dirty="0" err="1"/>
              <a:t>employement</a:t>
            </a:r>
            <a:r>
              <a:rPr lang="fr-CH" baseline="0" dirty="0"/>
              <a:t> </a:t>
            </a:r>
            <a:r>
              <a:rPr lang="fr-CH" baseline="0" dirty="0" err="1"/>
              <a:t>experiences</a:t>
            </a:r>
            <a:r>
              <a:rPr lang="fr-CH" baseline="0" dirty="0"/>
              <a:t>.</a:t>
            </a:r>
          </a:p>
          <a:p>
            <a:endParaRPr lang="fr-CH" baseline="0" dirty="0"/>
          </a:p>
          <a:p>
            <a:r>
              <a:rPr lang="fr-CH" baseline="0" dirty="0"/>
              <a:t>The </a:t>
            </a:r>
            <a:r>
              <a:rPr lang="fr-CH" baseline="0" dirty="0" err="1"/>
              <a:t>number</a:t>
            </a:r>
            <a:r>
              <a:rPr lang="fr-CH" baseline="0" dirty="0"/>
              <a:t> of </a:t>
            </a:r>
            <a:r>
              <a:rPr lang="fr-CH" baseline="0" dirty="0" err="1"/>
              <a:t>students</a:t>
            </a:r>
            <a:r>
              <a:rPr lang="fr-CH" baseline="0" dirty="0"/>
              <a:t> </a:t>
            </a:r>
            <a:r>
              <a:rPr lang="fr-CH" baseline="0" dirty="0" err="1"/>
              <a:t>can</a:t>
            </a:r>
            <a:r>
              <a:rPr lang="fr-CH" baseline="0" dirty="0"/>
              <a:t> </a:t>
            </a:r>
            <a:r>
              <a:rPr lang="fr-CH" baseline="0" dirty="0" err="1"/>
              <a:t>vary</a:t>
            </a:r>
            <a:r>
              <a:rPr lang="fr-CH" baseline="0" dirty="0"/>
              <a:t> </a:t>
            </a:r>
            <a:r>
              <a:rPr lang="fr-CH" baseline="0" dirty="0" err="1"/>
              <a:t>from</a:t>
            </a:r>
            <a:r>
              <a:rPr lang="fr-CH" baseline="0" dirty="0"/>
              <a:t> 300 to 600 </a:t>
            </a:r>
            <a:r>
              <a:rPr lang="fr-CH" baseline="0" dirty="0" err="1"/>
              <a:t>depending</a:t>
            </a:r>
            <a:r>
              <a:rPr lang="fr-CH" baseline="0" dirty="0"/>
              <a:t> of the time of the </a:t>
            </a:r>
            <a:r>
              <a:rPr lang="fr-CH" baseline="0" dirty="0" err="1"/>
              <a:t>year</a:t>
            </a:r>
            <a:r>
              <a:rPr lang="fr-CH" baseline="0" dirty="0"/>
              <a:t>. </a:t>
            </a:r>
            <a:r>
              <a:rPr lang="fr-CH" baseline="0" dirty="0" err="1"/>
              <a:t>It’s</a:t>
            </a:r>
            <a:r>
              <a:rPr lang="fr-CH" baseline="0" dirty="0"/>
              <a:t> </a:t>
            </a:r>
            <a:r>
              <a:rPr lang="fr-CH" baseline="0" dirty="0" err="1"/>
              <a:t>mostly</a:t>
            </a:r>
            <a:r>
              <a:rPr lang="fr-CH" baseline="0" dirty="0"/>
              <a:t> </a:t>
            </a:r>
            <a:r>
              <a:rPr lang="fr-CH" baseline="0" dirty="0" err="1"/>
              <a:t>university</a:t>
            </a:r>
            <a:r>
              <a:rPr lang="fr-CH" baseline="0" dirty="0"/>
              <a:t> </a:t>
            </a:r>
            <a:r>
              <a:rPr lang="fr-CH" baseline="0" dirty="0" err="1"/>
              <a:t>students</a:t>
            </a:r>
            <a:r>
              <a:rPr lang="fr-CH" baseline="0" dirty="0"/>
              <a:t>.</a:t>
            </a:r>
          </a:p>
          <a:p>
            <a:endParaRPr lang="fr-CH" dirty="0"/>
          </a:p>
          <a:p>
            <a:r>
              <a:rPr lang="fr-CH" dirty="0"/>
              <a:t>The </a:t>
            </a:r>
            <a:r>
              <a:rPr lang="fr-CH" dirty="0" err="1"/>
              <a:t>core</a:t>
            </a:r>
            <a:r>
              <a:rPr lang="fr-CH" baseline="0" dirty="0"/>
              <a:t> population of CERN </a:t>
            </a:r>
            <a:r>
              <a:rPr lang="fr-CH" baseline="0" dirty="0" err="1"/>
              <a:t>is</a:t>
            </a:r>
            <a:r>
              <a:rPr lang="fr-CH" baseline="0" dirty="0"/>
              <a:t> made of about 11’000 «</a:t>
            </a:r>
            <a:r>
              <a:rPr lang="fr-CH" baseline="0" dirty="0" err="1"/>
              <a:t>users</a:t>
            </a:r>
            <a:r>
              <a:rPr lang="fr-CH" baseline="0" dirty="0"/>
              <a:t>», </a:t>
            </a:r>
            <a:r>
              <a:rPr lang="fr-CH" baseline="0" dirty="0" err="1"/>
              <a:t>called</a:t>
            </a:r>
            <a:r>
              <a:rPr lang="fr-CH" baseline="0" dirty="0"/>
              <a:t> </a:t>
            </a:r>
            <a:r>
              <a:rPr lang="fr-CH" baseline="0" dirty="0" err="1"/>
              <a:t>like</a:t>
            </a:r>
            <a:r>
              <a:rPr lang="fr-CH" baseline="0" dirty="0"/>
              <a:t> </a:t>
            </a:r>
            <a:r>
              <a:rPr lang="fr-CH" baseline="0" dirty="0" err="1"/>
              <a:t>that</a:t>
            </a:r>
            <a:r>
              <a:rPr lang="fr-CH" baseline="0" dirty="0"/>
              <a:t> </a:t>
            </a:r>
            <a:r>
              <a:rPr lang="fr-CH" baseline="0" dirty="0" err="1"/>
              <a:t>because</a:t>
            </a:r>
            <a:r>
              <a:rPr lang="fr-CH" baseline="0" dirty="0"/>
              <a:t> </a:t>
            </a:r>
            <a:r>
              <a:rPr lang="fr-CH" baseline="0" dirty="0" err="1"/>
              <a:t>they</a:t>
            </a:r>
            <a:r>
              <a:rPr lang="fr-CH" baseline="0" dirty="0"/>
              <a:t> are </a:t>
            </a:r>
            <a:r>
              <a:rPr lang="fr-CH" baseline="0" dirty="0" err="1"/>
              <a:t>here</a:t>
            </a:r>
            <a:r>
              <a:rPr lang="fr-CH" baseline="0" dirty="0"/>
              <a:t> to «use» </a:t>
            </a:r>
            <a:r>
              <a:rPr lang="fr-CH" baseline="0" dirty="0" err="1"/>
              <a:t>CERN’s</a:t>
            </a:r>
            <a:r>
              <a:rPr lang="fr-CH" baseline="0" dirty="0"/>
              <a:t> </a:t>
            </a:r>
            <a:r>
              <a:rPr lang="fr-CH" baseline="0" dirty="0" err="1"/>
              <a:t>facilities</a:t>
            </a:r>
            <a:r>
              <a:rPr lang="fr-CH" baseline="0" dirty="0"/>
              <a:t>.</a:t>
            </a:r>
            <a:br>
              <a:rPr lang="fr-CH" baseline="0" dirty="0"/>
            </a:br>
            <a:r>
              <a:rPr lang="fr-CH" baseline="0" dirty="0" err="1"/>
              <a:t>They</a:t>
            </a:r>
            <a:r>
              <a:rPr lang="fr-CH" baseline="0" dirty="0"/>
              <a:t> are NOT </a:t>
            </a:r>
            <a:r>
              <a:rPr lang="fr-CH" baseline="0" dirty="0" err="1"/>
              <a:t>employed</a:t>
            </a:r>
            <a:r>
              <a:rPr lang="fr-CH" baseline="0" dirty="0"/>
              <a:t> by CERN and come in the frame of the collaborations.</a:t>
            </a:r>
            <a:br>
              <a:rPr lang="fr-CH" baseline="0" dirty="0"/>
            </a:br>
            <a:r>
              <a:rPr lang="fr-CH" baseline="0" dirty="0" err="1"/>
              <a:t>They</a:t>
            </a:r>
            <a:r>
              <a:rPr lang="fr-CH" baseline="0" dirty="0"/>
              <a:t> are not all the time at CERN. </a:t>
            </a:r>
            <a:r>
              <a:rPr lang="fr-CH" baseline="0" dirty="0" err="1"/>
              <a:t>Some</a:t>
            </a:r>
            <a:r>
              <a:rPr lang="fr-CH" baseline="0" dirty="0"/>
              <a:t> </a:t>
            </a:r>
            <a:r>
              <a:rPr lang="fr-CH" baseline="0" dirty="0" err="1"/>
              <a:t>spend</a:t>
            </a:r>
            <a:r>
              <a:rPr lang="fr-CH" baseline="0" dirty="0"/>
              <a:t> 5% of </a:t>
            </a:r>
            <a:r>
              <a:rPr lang="fr-CH" baseline="0" dirty="0" err="1"/>
              <a:t>their</a:t>
            </a:r>
            <a:r>
              <a:rPr lang="fr-CH" baseline="0" dirty="0"/>
              <a:t> time at CERN (a few </a:t>
            </a:r>
            <a:r>
              <a:rPr lang="fr-CH" baseline="0" dirty="0" err="1"/>
              <a:t>days</a:t>
            </a:r>
            <a:r>
              <a:rPr lang="fr-CH" baseline="0" dirty="0"/>
              <a:t> a </a:t>
            </a:r>
            <a:r>
              <a:rPr lang="fr-CH" baseline="0" dirty="0" err="1"/>
              <a:t>year</a:t>
            </a:r>
            <a:r>
              <a:rPr lang="fr-CH" baseline="0" dirty="0"/>
              <a:t>), </a:t>
            </a:r>
            <a:r>
              <a:rPr lang="fr-CH" baseline="0" dirty="0" err="1"/>
              <a:t>some</a:t>
            </a:r>
            <a:r>
              <a:rPr lang="fr-CH" baseline="0" dirty="0"/>
              <a:t> </a:t>
            </a:r>
            <a:r>
              <a:rPr lang="fr-CH" baseline="0" dirty="0" err="1"/>
              <a:t>spend</a:t>
            </a:r>
            <a:r>
              <a:rPr lang="fr-CH" baseline="0" dirty="0"/>
              <a:t> 100% of </a:t>
            </a:r>
            <a:r>
              <a:rPr lang="fr-CH" baseline="0" dirty="0" err="1"/>
              <a:t>their</a:t>
            </a:r>
            <a:r>
              <a:rPr lang="fr-CH" baseline="0" dirty="0"/>
              <a:t> time. It </a:t>
            </a:r>
            <a:r>
              <a:rPr lang="fr-CH" baseline="0" dirty="0" err="1"/>
              <a:t>really</a:t>
            </a:r>
            <a:r>
              <a:rPr lang="fr-CH" baseline="0" dirty="0"/>
              <a:t> </a:t>
            </a:r>
            <a:r>
              <a:rPr lang="fr-CH" baseline="0" dirty="0" err="1"/>
              <a:t>depends</a:t>
            </a:r>
            <a:r>
              <a:rPr lang="fr-CH" baseline="0" dirty="0"/>
              <a:t> on </a:t>
            </a:r>
            <a:r>
              <a:rPr lang="fr-CH" baseline="0" dirty="0" err="1"/>
              <a:t>their</a:t>
            </a:r>
            <a:r>
              <a:rPr lang="fr-CH" baseline="0" dirty="0"/>
              <a:t> </a:t>
            </a:r>
            <a:r>
              <a:rPr lang="fr-CH" baseline="0" dirty="0" err="1"/>
              <a:t>function</a:t>
            </a:r>
            <a:r>
              <a:rPr lang="fr-CH" baseline="0" dirty="0"/>
              <a:t> in the collaboration, on the </a:t>
            </a:r>
            <a:r>
              <a:rPr lang="fr-CH" baseline="0" dirty="0" err="1"/>
              <a:t>need</a:t>
            </a:r>
            <a:r>
              <a:rPr lang="fr-CH" baseline="0" dirty="0"/>
              <a:t> for </a:t>
            </a:r>
            <a:r>
              <a:rPr lang="fr-CH" baseline="0" dirty="0" err="1"/>
              <a:t>them</a:t>
            </a:r>
            <a:r>
              <a:rPr lang="fr-CH" baseline="0" dirty="0"/>
              <a:t> to </a:t>
            </a:r>
            <a:r>
              <a:rPr lang="fr-CH" baseline="0" dirty="0" err="1"/>
              <a:t>be</a:t>
            </a:r>
            <a:r>
              <a:rPr lang="fr-CH" baseline="0" dirty="0"/>
              <a:t> on site, or, on the </a:t>
            </a:r>
            <a:r>
              <a:rPr lang="fr-CH" baseline="0" dirty="0" err="1"/>
              <a:t>other</a:t>
            </a:r>
            <a:r>
              <a:rPr lang="fr-CH" baseline="0" dirty="0"/>
              <a:t> hand, the </a:t>
            </a:r>
            <a:r>
              <a:rPr lang="fr-CH" baseline="0" dirty="0" err="1"/>
              <a:t>possibility</a:t>
            </a:r>
            <a:r>
              <a:rPr lang="fr-CH" baseline="0" dirty="0"/>
              <a:t> for </a:t>
            </a:r>
            <a:r>
              <a:rPr lang="fr-CH" baseline="0" dirty="0" err="1"/>
              <a:t>them</a:t>
            </a:r>
            <a:r>
              <a:rPr lang="fr-CH" baseline="0" dirty="0"/>
              <a:t> to </a:t>
            </a:r>
            <a:r>
              <a:rPr lang="fr-CH" baseline="0" dirty="0" err="1"/>
              <a:t>work</a:t>
            </a:r>
            <a:r>
              <a:rPr lang="fr-CH" baseline="0" dirty="0"/>
              <a:t> </a:t>
            </a:r>
            <a:r>
              <a:rPr lang="fr-CH" baseline="0" dirty="0" err="1"/>
              <a:t>remotely</a:t>
            </a:r>
            <a:r>
              <a:rPr lang="fr-CH" baseline="0" dirty="0"/>
              <a:t>.</a:t>
            </a:r>
          </a:p>
          <a:p>
            <a:endParaRPr lang="fr-CH" baseline="0" dirty="0"/>
          </a:p>
          <a:p>
            <a:r>
              <a:rPr lang="fr-CH" baseline="0" dirty="0" err="1"/>
              <a:t>Given</a:t>
            </a:r>
            <a:r>
              <a:rPr lang="fr-CH" baseline="0" dirty="0"/>
              <a:t> the size for </a:t>
            </a:r>
            <a:r>
              <a:rPr lang="fr-CH" baseline="0" dirty="0" err="1"/>
              <a:t>CERN’s</a:t>
            </a:r>
            <a:r>
              <a:rPr lang="fr-CH" baseline="0" dirty="0"/>
              <a:t> population, </a:t>
            </a:r>
            <a:r>
              <a:rPr lang="fr-CH" baseline="0" dirty="0" err="1"/>
              <a:t>many</a:t>
            </a:r>
            <a:r>
              <a:rPr lang="fr-CH" baseline="0" dirty="0"/>
              <a:t> services are </a:t>
            </a:r>
            <a:r>
              <a:rPr lang="fr-CH" baseline="0" dirty="0" err="1"/>
              <a:t>externalized</a:t>
            </a:r>
            <a:r>
              <a:rPr lang="fr-CH" baseline="0" dirty="0"/>
              <a:t> (mail, transport, restaurants, </a:t>
            </a:r>
            <a:r>
              <a:rPr lang="fr-CH" baseline="0" dirty="0" err="1"/>
              <a:t>etc</a:t>
            </a:r>
            <a:r>
              <a:rPr lang="fr-CH" baseline="0" dirty="0"/>
              <a:t>) to </a:t>
            </a:r>
            <a:r>
              <a:rPr lang="fr-CH" baseline="0" dirty="0" err="1"/>
              <a:t>firms</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8</a:t>
            </a:fld>
            <a:endParaRPr lang="fr-CH"/>
          </a:p>
        </p:txBody>
      </p:sp>
    </p:spTree>
    <p:extLst>
      <p:ext uri="{BB962C8B-B14F-4D97-AF65-F5344CB8AC3E}">
        <p14:creationId xmlns:p14="http://schemas.microsoft.com/office/powerpoint/2010/main" val="4062980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CERN </a:t>
            </a:r>
            <a:r>
              <a:rPr lang="fr-CH" dirty="0" err="1"/>
              <a:t>also</a:t>
            </a:r>
            <a:r>
              <a:rPr lang="fr-CH" dirty="0"/>
              <a:t> </a:t>
            </a:r>
            <a:r>
              <a:rPr lang="fr-CH" dirty="0" err="1"/>
              <a:t>helped</a:t>
            </a:r>
            <a:r>
              <a:rPr lang="fr-CH" dirty="0"/>
              <a:t> </a:t>
            </a:r>
            <a:r>
              <a:rPr lang="fr-CH" dirty="0" err="1"/>
              <a:t>proving</a:t>
            </a:r>
            <a:r>
              <a:rPr lang="fr-CH" dirty="0"/>
              <a:t> certain </a:t>
            </a:r>
            <a:r>
              <a:rPr lang="fr-CH" dirty="0" err="1"/>
              <a:t>theories</a:t>
            </a:r>
            <a:r>
              <a:rPr lang="fr-CH" dirty="0"/>
              <a:t> </a:t>
            </a:r>
            <a:r>
              <a:rPr lang="fr-CH" dirty="0" err="1"/>
              <a:t>like</a:t>
            </a:r>
            <a:r>
              <a:rPr lang="fr-CH" dirty="0"/>
              <a:t> the existence</a:t>
            </a:r>
            <a:r>
              <a:rPr lang="fr-CH" baseline="0" dirty="0"/>
              <a:t> of the «</a:t>
            </a:r>
            <a:r>
              <a:rPr lang="fr-CH" baseline="0" dirty="0" err="1"/>
              <a:t>Higgs</a:t>
            </a:r>
            <a:r>
              <a:rPr lang="fr-CH" baseline="0" dirty="0"/>
              <a:t> Boson».</a:t>
            </a:r>
          </a:p>
          <a:p>
            <a:endParaRPr lang="fr-CH" baseline="0" dirty="0"/>
          </a:p>
          <a:p>
            <a:r>
              <a:rPr lang="fr-CH" baseline="0" dirty="0"/>
              <a:t>This </a:t>
            </a:r>
            <a:r>
              <a:rPr lang="fr-CH" baseline="0" dirty="0" err="1"/>
              <a:t>particle</a:t>
            </a:r>
            <a:r>
              <a:rPr lang="fr-CH" baseline="0" dirty="0"/>
              <a:t> </a:t>
            </a:r>
            <a:r>
              <a:rPr lang="fr-CH" baseline="0" dirty="0" err="1"/>
              <a:t>is</a:t>
            </a:r>
            <a:r>
              <a:rPr lang="fr-CH" baseline="0" dirty="0"/>
              <a:t> </a:t>
            </a:r>
            <a:r>
              <a:rPr lang="fr-CH" baseline="0" dirty="0" err="1"/>
              <a:t>responsible</a:t>
            </a:r>
            <a:r>
              <a:rPr lang="fr-CH" baseline="0" dirty="0"/>
              <a:t> for </a:t>
            </a:r>
            <a:r>
              <a:rPr lang="fr-CH" baseline="0" dirty="0" err="1"/>
              <a:t>giving</a:t>
            </a:r>
            <a:r>
              <a:rPr lang="fr-CH" baseline="0" dirty="0"/>
              <a:t> </a:t>
            </a:r>
            <a:r>
              <a:rPr lang="fr-CH" baseline="0" dirty="0" err="1"/>
              <a:t>its</a:t>
            </a:r>
            <a:r>
              <a:rPr lang="fr-CH" baseline="0" dirty="0"/>
              <a:t> mass to all </a:t>
            </a:r>
            <a:r>
              <a:rPr lang="fr-CH" baseline="0" dirty="0" err="1"/>
              <a:t>other</a:t>
            </a:r>
            <a:r>
              <a:rPr lang="fr-CH" baseline="0" dirty="0"/>
              <a:t> </a:t>
            </a:r>
            <a:r>
              <a:rPr lang="fr-CH" baseline="0" dirty="0" err="1"/>
              <a:t>particles</a:t>
            </a:r>
            <a:r>
              <a:rPr lang="fr-CH" baseline="0" dirty="0"/>
              <a:t>. It </a:t>
            </a:r>
            <a:r>
              <a:rPr lang="fr-CH" baseline="0" dirty="0" err="1"/>
              <a:t>is</a:t>
            </a:r>
            <a:r>
              <a:rPr lang="fr-CH" baseline="0" dirty="0"/>
              <a:t> </a:t>
            </a:r>
            <a:r>
              <a:rPr lang="fr-CH" baseline="0" dirty="0" err="1"/>
              <a:t>very</a:t>
            </a:r>
            <a:r>
              <a:rPr lang="fr-CH" baseline="0" dirty="0"/>
              <a:t> important in the standard model.</a:t>
            </a:r>
            <a:br>
              <a:rPr lang="fr-CH" baseline="0" dirty="0"/>
            </a:br>
            <a:endParaRPr lang="fr-CH" baseline="0" dirty="0"/>
          </a:p>
          <a:p>
            <a:r>
              <a:rPr lang="fr-CH" baseline="0" dirty="0"/>
              <a:t>It </a:t>
            </a:r>
            <a:r>
              <a:rPr lang="fr-CH" baseline="0" dirty="0" err="1"/>
              <a:t>was</a:t>
            </a:r>
            <a:r>
              <a:rPr lang="fr-CH" baseline="0" dirty="0"/>
              <a:t> </a:t>
            </a:r>
            <a:r>
              <a:rPr lang="fr-CH" baseline="0" dirty="0" err="1"/>
              <a:t>predicted</a:t>
            </a:r>
            <a:r>
              <a:rPr lang="fr-CH" baseline="0" dirty="0"/>
              <a:t> in 1964 by 2 </a:t>
            </a:r>
            <a:r>
              <a:rPr lang="fr-CH" baseline="0" dirty="0" err="1"/>
              <a:t>Belgian</a:t>
            </a:r>
            <a:r>
              <a:rPr lang="fr-CH" baseline="0" dirty="0"/>
              <a:t> </a:t>
            </a:r>
            <a:r>
              <a:rPr lang="fr-CH" baseline="0" dirty="0" err="1"/>
              <a:t>physicists</a:t>
            </a:r>
            <a:r>
              <a:rPr lang="fr-CH" baseline="0" dirty="0"/>
              <a:t> (François </a:t>
            </a:r>
            <a:r>
              <a:rPr lang="fr-CH" baseline="0" dirty="0" err="1"/>
              <a:t>Englert</a:t>
            </a:r>
            <a:r>
              <a:rPr lang="fr-CH" baseline="0" dirty="0"/>
              <a:t> and Robert Brout), </a:t>
            </a:r>
            <a:r>
              <a:rPr lang="fr-CH" baseline="0" dirty="0" err="1"/>
              <a:t>then</a:t>
            </a:r>
            <a:r>
              <a:rPr lang="fr-CH" baseline="0" dirty="0"/>
              <a:t> by the Scottish </a:t>
            </a:r>
            <a:r>
              <a:rPr lang="fr-CH" baseline="0" dirty="0" err="1"/>
              <a:t>physicist</a:t>
            </a:r>
            <a:r>
              <a:rPr lang="fr-CH" baseline="0" dirty="0"/>
              <a:t> (Peter </a:t>
            </a:r>
            <a:r>
              <a:rPr lang="fr-CH" baseline="0" dirty="0" err="1"/>
              <a:t>Higgs</a:t>
            </a:r>
            <a:r>
              <a:rPr lang="fr-CH" baseline="0" dirty="0"/>
              <a:t>) and </a:t>
            </a:r>
            <a:r>
              <a:rPr lang="fr-CH" baseline="0" dirty="0" err="1"/>
              <a:t>others</a:t>
            </a:r>
            <a:r>
              <a:rPr lang="fr-CH" baseline="0" dirty="0"/>
              <a:t> </a:t>
            </a:r>
            <a:r>
              <a:rPr lang="fr-CH" baseline="0" dirty="0" err="1"/>
              <a:t>later</a:t>
            </a:r>
            <a:r>
              <a:rPr lang="fr-CH" baseline="0" dirty="0"/>
              <a:t>.</a:t>
            </a:r>
          </a:p>
          <a:p>
            <a:r>
              <a:rPr lang="fr-CH" baseline="0" dirty="0"/>
              <a:t>If </a:t>
            </a:r>
            <a:r>
              <a:rPr lang="fr-CH" baseline="0" dirty="0" err="1"/>
              <a:t>took</a:t>
            </a:r>
            <a:r>
              <a:rPr lang="fr-CH" baseline="0" dirty="0"/>
              <a:t> 48 </a:t>
            </a:r>
            <a:r>
              <a:rPr lang="fr-CH" baseline="0" dirty="0" err="1"/>
              <a:t>years</a:t>
            </a:r>
            <a:r>
              <a:rPr lang="fr-CH" baseline="0" dirty="0"/>
              <a:t> to have the </a:t>
            </a:r>
            <a:r>
              <a:rPr lang="fr-CH" baseline="0" dirty="0" err="1"/>
              <a:t>experiments</a:t>
            </a:r>
            <a:r>
              <a:rPr lang="fr-CH" baseline="0" dirty="0"/>
              <a:t> (ATLAS and CMS) </a:t>
            </a:r>
            <a:r>
              <a:rPr lang="fr-CH" baseline="0" dirty="0" err="1"/>
              <a:t>which</a:t>
            </a:r>
            <a:r>
              <a:rPr lang="fr-CH" baseline="0" dirty="0"/>
              <a:t> </a:t>
            </a:r>
            <a:r>
              <a:rPr lang="fr-CH" baseline="0" dirty="0" err="1"/>
              <a:t>proved</a:t>
            </a:r>
            <a:r>
              <a:rPr lang="fr-CH" baseline="0" dirty="0"/>
              <a:t> </a:t>
            </a:r>
            <a:r>
              <a:rPr lang="fr-CH" baseline="0" dirty="0" err="1"/>
              <a:t>its</a:t>
            </a:r>
            <a:r>
              <a:rPr lang="fr-CH" baseline="0" dirty="0"/>
              <a:t> existence. The </a:t>
            </a:r>
            <a:r>
              <a:rPr lang="fr-CH" baseline="0" dirty="0" err="1"/>
              <a:t>discovery</a:t>
            </a:r>
            <a:r>
              <a:rPr lang="fr-CH" baseline="0" dirty="0"/>
              <a:t> </a:t>
            </a:r>
            <a:r>
              <a:rPr lang="fr-CH" baseline="0" dirty="0" err="1"/>
              <a:t>was</a:t>
            </a:r>
            <a:r>
              <a:rPr lang="fr-CH" baseline="0" dirty="0"/>
              <a:t> </a:t>
            </a:r>
            <a:r>
              <a:rPr lang="fr-CH" baseline="0" dirty="0" err="1"/>
              <a:t>announced</a:t>
            </a:r>
            <a:r>
              <a:rPr lang="fr-CH" baseline="0" dirty="0"/>
              <a:t> at CERN on 4th July 2012.</a:t>
            </a:r>
          </a:p>
          <a:p>
            <a:endParaRPr lang="fr-CH" baseline="0" dirty="0"/>
          </a:p>
          <a:p>
            <a:r>
              <a:rPr lang="fr-CH" baseline="0" dirty="0"/>
              <a:t>This </a:t>
            </a:r>
            <a:r>
              <a:rPr lang="fr-CH" baseline="0" dirty="0" err="1"/>
              <a:t>discovery</a:t>
            </a:r>
            <a:r>
              <a:rPr lang="fr-CH" baseline="0" dirty="0"/>
              <a:t> </a:t>
            </a:r>
            <a:r>
              <a:rPr lang="fr-CH" baseline="0" dirty="0" err="1"/>
              <a:t>led</a:t>
            </a:r>
            <a:r>
              <a:rPr lang="fr-CH" baseline="0" dirty="0"/>
              <a:t> François </a:t>
            </a:r>
            <a:r>
              <a:rPr lang="fr-CH" baseline="0" dirty="0" err="1"/>
              <a:t>Englert</a:t>
            </a:r>
            <a:r>
              <a:rPr lang="fr-CH" baseline="0" dirty="0"/>
              <a:t> and Peter </a:t>
            </a:r>
            <a:r>
              <a:rPr lang="fr-CH" baseline="0" dirty="0" err="1"/>
              <a:t>Higgs</a:t>
            </a:r>
            <a:r>
              <a:rPr lang="fr-CH" baseline="0" dirty="0"/>
              <a:t> (</a:t>
            </a:r>
            <a:r>
              <a:rPr lang="fr-CH" baseline="0" dirty="0" err="1"/>
              <a:t>only</a:t>
            </a:r>
            <a:r>
              <a:rPr lang="fr-CH" baseline="0" dirty="0"/>
              <a:t> </a:t>
            </a:r>
            <a:r>
              <a:rPr lang="fr-CH" baseline="0" dirty="0" err="1"/>
              <a:t>surviving</a:t>
            </a:r>
            <a:r>
              <a:rPr lang="fr-CH" baseline="0" dirty="0"/>
              <a:t> of the 3)to </a:t>
            </a:r>
            <a:r>
              <a:rPr lang="fr-CH" baseline="0" dirty="0" err="1"/>
              <a:t>be</a:t>
            </a:r>
            <a:r>
              <a:rPr lang="fr-CH" baseline="0" dirty="0"/>
              <a:t> </a:t>
            </a:r>
            <a:r>
              <a:rPr lang="fr-CH" baseline="0" dirty="0" err="1"/>
              <a:t>rewarded</a:t>
            </a:r>
            <a:r>
              <a:rPr lang="fr-CH" baseline="0" dirty="0"/>
              <a:t> by a Nobel </a:t>
            </a:r>
            <a:r>
              <a:rPr lang="fr-CH" baseline="0" dirty="0" err="1"/>
              <a:t>Prize</a:t>
            </a:r>
            <a:r>
              <a:rPr lang="fr-CH" baseline="0" dirty="0"/>
              <a:t> in 2013.</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10</a:t>
            </a:fld>
            <a:endParaRPr lang="fr-CH"/>
          </a:p>
        </p:txBody>
      </p:sp>
    </p:spTree>
    <p:extLst>
      <p:ext uri="{BB962C8B-B14F-4D97-AF65-F5344CB8AC3E}">
        <p14:creationId xmlns:p14="http://schemas.microsoft.com/office/powerpoint/2010/main" val="25936637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SlideMaster">
    <p:spTree>
      <p:nvGrpSpPr>
        <p:cNvPr id="1" name=""/>
        <p:cNvGrpSpPr/>
        <p:nvPr/>
      </p:nvGrpSpPr>
      <p:grpSpPr>
        <a:xfrm>
          <a:off x="0" y="0"/>
          <a:ext cx="0" cy="0"/>
          <a:chOff x="0" y="0"/>
          <a:chExt cx="0" cy="0"/>
        </a:xfrm>
      </p:grpSpPr>
      <p:sp>
        <p:nvSpPr>
          <p:cNvPr id="9" name="Line 71"/>
          <p:cNvSpPr>
            <a:spLocks noChangeShapeType="1"/>
          </p:cNvSpPr>
          <p:nvPr userDrawn="1"/>
        </p:nvSpPr>
        <p:spPr bwMode="auto">
          <a:xfrm flipV="1">
            <a:off x="1371600" y="6238428"/>
            <a:ext cx="6800800" cy="0"/>
          </a:xfrm>
          <a:prstGeom prst="line">
            <a:avLst/>
          </a:prstGeom>
          <a:noFill/>
          <a:ln w="12700">
            <a:solidFill>
              <a:srgbClr val="0967A4">
                <a:alpha val="74001"/>
              </a:srgbClr>
            </a:solidFill>
            <a:round/>
            <a:headEnd/>
            <a:tailEnd/>
          </a:ln>
          <a:effectLst/>
        </p:spPr>
        <p:txBody>
          <a:bodyPr wrap="none" anchor="ctr"/>
          <a:lstStyle/>
          <a:p>
            <a:pPr>
              <a:defRPr/>
            </a:pPr>
            <a:endParaRPr lang="en-US">
              <a:latin typeface="Times"/>
            </a:endParaRPr>
          </a:p>
        </p:txBody>
      </p:sp>
      <p:sp>
        <p:nvSpPr>
          <p:cNvPr id="3" name="TextBox 2"/>
          <p:cNvSpPr txBox="1"/>
          <p:nvPr userDrawn="1"/>
        </p:nvSpPr>
        <p:spPr>
          <a:xfrm>
            <a:off x="7236296" y="6433591"/>
            <a:ext cx="1800200" cy="307777"/>
          </a:xfrm>
          <a:prstGeom prst="rect">
            <a:avLst/>
          </a:prstGeom>
          <a:noFill/>
        </p:spPr>
        <p:txBody>
          <a:bodyPr wrap="square" rtlCol="0">
            <a:spAutoFit/>
          </a:bodyPr>
          <a:lstStyle/>
          <a:p>
            <a:pPr algn="r"/>
            <a:r>
              <a:rPr lang="en-US" sz="1400" b="1" i="1" dirty="0">
                <a:solidFill>
                  <a:schemeClr val="accent1"/>
                </a:solidFill>
              </a:rPr>
              <a:t>Enrico Chesta</a:t>
            </a:r>
            <a:endParaRPr lang="en-GB" sz="1400" b="1" i="1" dirty="0">
              <a:solidFill>
                <a:schemeClr val="accent1"/>
              </a:solidFill>
            </a:endParaRP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78" y="6309320"/>
            <a:ext cx="3630818" cy="56026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148C92-9B35-4B51-A972-F475D505182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148C92-9B35-4B51-A972-F475D505182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ther slides">
    <p:spTree>
      <p:nvGrpSpPr>
        <p:cNvPr id="1" name=""/>
        <p:cNvGrpSpPr/>
        <p:nvPr/>
      </p:nvGrpSpPr>
      <p:grpSpPr>
        <a:xfrm>
          <a:off x="0" y="0"/>
          <a:ext cx="0" cy="0"/>
          <a:chOff x="0" y="0"/>
          <a:chExt cx="0" cy="0"/>
        </a:xfrm>
      </p:grpSpPr>
    </p:spTree>
  </p:cSld>
  <p:clrMapOvr>
    <a:masterClrMapping/>
  </p:clrMapOvr>
  <p:transition spd="med" advTm="12000">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158" y="304800"/>
            <a:ext cx="8230044" cy="1143000"/>
          </a:xfrm>
        </p:spPr>
        <p:txBody>
          <a:bodyPr/>
          <a:lstStyle/>
          <a:p>
            <a:r>
              <a:rPr lang="en-US"/>
              <a:t>Click to edit Master title style</a:t>
            </a:r>
          </a:p>
        </p:txBody>
      </p:sp>
      <p:sp>
        <p:nvSpPr>
          <p:cNvPr id="3" name="Text Placeholder 2"/>
          <p:cNvSpPr>
            <a:spLocks noGrp="1"/>
          </p:cNvSpPr>
          <p:nvPr>
            <p:ph type="body" sz="half" idx="1"/>
          </p:nvPr>
        </p:nvSpPr>
        <p:spPr>
          <a:xfrm>
            <a:off x="456977" y="1600201"/>
            <a:ext cx="4043064"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476" y="1600201"/>
            <a:ext cx="4044547"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8173665" y="6400800"/>
            <a:ext cx="970335" cy="457200"/>
          </a:xfrm>
        </p:spPr>
        <p:txBody>
          <a:bodyPr/>
          <a:lstStyle>
            <a:lvl1pPr>
              <a:defRPr/>
            </a:lvl1pPr>
          </a:lstStyle>
          <a:p>
            <a:fld id="{AA1AB893-F6AA-4113-A9B6-14DA5032D07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1514644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1300191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148C92-9B35-4B51-A972-F475D505182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148C92-9B35-4B51-A972-F475D5051829}" type="datetimeFigureOut">
              <a:rPr lang="en-US" smtClean="0"/>
              <a:pPr/>
              <a:t>9/12/2024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148C92-9B35-4B51-A972-F475D505182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148C92-9B35-4B51-A972-F475D5051829}" type="datetimeFigureOut">
              <a:rPr lang="en-US" smtClean="0"/>
              <a:pPr/>
              <a:t>9/12/2024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148C92-9B35-4B51-A972-F475D5051829}" type="datetimeFigureOut">
              <a:rPr lang="en-US" smtClean="0"/>
              <a:pPr/>
              <a:t>9/12/2024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148C92-9B35-4B51-A972-F475D5051829}" type="datetimeFigureOut">
              <a:rPr lang="en-US" smtClean="0"/>
              <a:pPr/>
              <a:t>9/12/2024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148C92-9B35-4B51-A972-F475D505182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148C92-9B35-4B51-A972-F475D5051829}" type="datetimeFigureOut">
              <a:rPr lang="en-US" smtClean="0"/>
              <a:pPr/>
              <a:t>9/12/2024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E285A-03A2-44DE-9813-B101CA423B4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48C92-9B35-4B51-A972-F475D5051829}" type="datetimeFigureOut">
              <a:rPr lang="en-US" smtClean="0"/>
              <a:pPr/>
              <a:t>9/12/2024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E285A-03A2-44DE-9813-B101CA423B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7.emf"/></Relationships>
</file>

<file path=ppt/slides/_rels/slide1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1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75.png"/><Relationship Id="rId4" Type="http://schemas.openxmlformats.org/officeDocument/2006/relationships/image" Target="../media/image74.png"/></Relationships>
</file>

<file path=ppt/slides/_rels/slide16.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e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9.emf"/><Relationship Id="rId5" Type="http://schemas.openxmlformats.org/officeDocument/2006/relationships/image" Target="../media/image78.emf"/><Relationship Id="rId4" Type="http://schemas.openxmlformats.org/officeDocument/2006/relationships/image" Target="../media/image77.png"/></Relationships>
</file>

<file path=ppt/slides/_rels/slide17.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82.png"/></Relationships>
</file>

<file path=ppt/slides/_rels/slide1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6.jpeg"/><Relationship Id="rId7" Type="http://schemas.openxmlformats.org/officeDocument/2006/relationships/image" Target="../media/image90.png"/><Relationship Id="rId2" Type="http://schemas.openxmlformats.org/officeDocument/2006/relationships/image" Target="../media/image85.jpeg"/><Relationship Id="rId1" Type="http://schemas.openxmlformats.org/officeDocument/2006/relationships/slideLayout" Target="../slideLayouts/slideLayout1.xml"/><Relationship Id="rId6" Type="http://schemas.openxmlformats.org/officeDocument/2006/relationships/image" Target="../media/image89.jpeg"/><Relationship Id="rId5" Type="http://schemas.openxmlformats.org/officeDocument/2006/relationships/image" Target="../media/image88.png"/><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5" Type="http://schemas.openxmlformats.org/officeDocument/2006/relationships/image" Target="../media/image101.emf"/><Relationship Id="rId4" Type="http://schemas.openxmlformats.org/officeDocument/2006/relationships/image" Target="../media/image100.emf"/></Relationships>
</file>

<file path=ppt/slides/_rels/slide2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103.emf"/><Relationship Id="rId1" Type="http://schemas.openxmlformats.org/officeDocument/2006/relationships/slideLayout" Target="../slideLayouts/slideLayout1.xml"/><Relationship Id="rId5" Type="http://schemas.openxmlformats.org/officeDocument/2006/relationships/image" Target="../media/image106.png"/><Relationship Id="rId4" Type="http://schemas.openxmlformats.org/officeDocument/2006/relationships/image" Target="../media/image105.png"/></Relationships>
</file>

<file path=ppt/slides/_rels/slide31.xml.rels><?xml version="1.0" encoding="UTF-8" standalone="yes"?>
<Relationships xmlns="http://schemas.openxmlformats.org/package/2006/relationships"><Relationship Id="rId3" Type="http://schemas.openxmlformats.org/officeDocument/2006/relationships/image" Target="../media/image107.gif"/><Relationship Id="rId2" Type="http://schemas.openxmlformats.org/officeDocument/2006/relationships/hyperlink" Target="http://cdsweb.cern.ch/record/917909" TargetMode="External"/><Relationship Id="rId1" Type="http://schemas.openxmlformats.org/officeDocument/2006/relationships/slideLayout" Target="../slideLayouts/slideLayout1.xml"/><Relationship Id="rId4" Type="http://schemas.openxmlformats.org/officeDocument/2006/relationships/image" Target="../media/image108.jpeg"/></Relationships>
</file>

<file path=ppt/slides/_rels/slide3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jpeg"/><Relationship Id="rId1" Type="http://schemas.openxmlformats.org/officeDocument/2006/relationships/slideLayout" Target="../slideLayouts/slideLayout1.xml"/><Relationship Id="rId5" Type="http://schemas.openxmlformats.org/officeDocument/2006/relationships/image" Target="../media/image113.jpeg"/><Relationship Id="rId4" Type="http://schemas.openxmlformats.org/officeDocument/2006/relationships/image" Target="../media/image112.jpeg"/></Relationships>
</file>

<file path=ppt/slides/_rels/slide34.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5.png"/><Relationship Id="rId3" Type="http://schemas.openxmlformats.org/officeDocument/2006/relationships/image" Target="../media/image118.jpeg"/><Relationship Id="rId7" Type="http://schemas.openxmlformats.org/officeDocument/2006/relationships/image" Target="../media/image120.png"/><Relationship Id="rId12" Type="http://schemas.openxmlformats.org/officeDocument/2006/relationships/image" Target="../media/image124.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19.jpeg"/><Relationship Id="rId11" Type="http://schemas.openxmlformats.org/officeDocument/2006/relationships/image" Target="../media/image123.emf"/><Relationship Id="rId5" Type="http://schemas.openxmlformats.org/officeDocument/2006/relationships/image" Target="../media/image113.jpeg"/><Relationship Id="rId15" Type="http://schemas.openxmlformats.org/officeDocument/2006/relationships/image" Target="../media/image127.png"/><Relationship Id="rId10" Type="http://schemas.openxmlformats.org/officeDocument/2006/relationships/oleObject" Target="../embeddings/oleObject1.bin"/><Relationship Id="rId4" Type="http://schemas.openxmlformats.org/officeDocument/2006/relationships/image" Target="../media/image111.wmf"/><Relationship Id="rId9" Type="http://schemas.openxmlformats.org/officeDocument/2006/relationships/image" Target="../media/image122.png"/><Relationship Id="rId14" Type="http://schemas.openxmlformats.org/officeDocument/2006/relationships/image" Target="../media/image126.png"/></Relationships>
</file>

<file path=ppt/slides/_rels/slide3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0.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4.xml"/><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3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33.emf"/><Relationship Id="rId2" Type="http://schemas.openxmlformats.org/officeDocument/2006/relationships/image" Target="../media/image132.emf"/><Relationship Id="rId1" Type="http://schemas.openxmlformats.org/officeDocument/2006/relationships/slideLayout" Target="../slideLayouts/slideLayout1.xml"/><Relationship Id="rId5" Type="http://schemas.openxmlformats.org/officeDocument/2006/relationships/image" Target="../media/image135.png"/><Relationship Id="rId4" Type="http://schemas.openxmlformats.org/officeDocument/2006/relationships/image" Target="../media/image134.emf"/></Relationships>
</file>

<file path=ppt/slides/_rels/slide43.xml.rels><?xml version="1.0" encoding="UTF-8" standalone="yes"?>
<Relationships xmlns="http://schemas.openxmlformats.org/package/2006/relationships"><Relationship Id="rId2" Type="http://schemas.openxmlformats.org/officeDocument/2006/relationships/image" Target="../media/image136.em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hyperlink" Target="https://knowledgetransfer.web.cern.ch/news/news/knowledge-sharing/statnett-and-cern-collaborate-embrace-innovative-energy" TargetMode="External"/><Relationship Id="rId3" Type="http://schemas.openxmlformats.org/officeDocument/2006/relationships/image" Target="../media/image138.png"/><Relationship Id="rId7" Type="http://schemas.openxmlformats.org/officeDocument/2006/relationships/hyperlink" Target="https://kt.cern/" TargetMode="External"/><Relationship Id="rId2" Type="http://schemas.openxmlformats.org/officeDocument/2006/relationships/image" Target="../media/image137.png"/><Relationship Id="rId1" Type="http://schemas.openxmlformats.org/officeDocument/2006/relationships/slideLayout" Target="../slideLayouts/slideLayout7.xml"/><Relationship Id="rId6" Type="http://schemas.openxmlformats.org/officeDocument/2006/relationships/image" Target="../media/image141.png"/><Relationship Id="rId5" Type="http://schemas.openxmlformats.org/officeDocument/2006/relationships/image" Target="../media/image140.png"/><Relationship Id="rId10" Type="http://schemas.openxmlformats.org/officeDocument/2006/relationships/image" Target="../media/image143.jpeg"/><Relationship Id="rId4" Type="http://schemas.openxmlformats.org/officeDocument/2006/relationships/image" Target="../media/image139.png"/><Relationship Id="rId9" Type="http://schemas.openxmlformats.org/officeDocument/2006/relationships/image" Target="../media/image142.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video" Target="../media/media2.wmv"/><Relationship Id="rId1" Type="http://schemas.microsoft.com/office/2007/relationships/media" Target="../media/media2.wmv"/><Relationship Id="rId6" Type="http://schemas.openxmlformats.org/officeDocument/2006/relationships/image" Target="../media/image9.png"/><Relationship Id="rId5" Type="http://schemas.openxmlformats.org/officeDocument/2006/relationships/image" Target="../media/image13.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7.xml"/><Relationship Id="rId16" Type="http://schemas.openxmlformats.org/officeDocument/2006/relationships/image" Target="../media/image35.png"/><Relationship Id="rId20" Type="http://schemas.openxmlformats.org/officeDocument/2006/relationships/image" Target="../media/image39.png"/><Relationship Id="rId29" Type="http://schemas.openxmlformats.org/officeDocument/2006/relationships/image" Target="../media/image48.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28" Type="http://schemas.openxmlformats.org/officeDocument/2006/relationships/image" Target="../media/image47.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 Id="rId27" Type="http://schemas.openxmlformats.org/officeDocument/2006/relationships/image" Target="../media/image46.png"/><Relationship Id="rId30" Type="http://schemas.openxmlformats.org/officeDocument/2006/relationships/image" Target="../media/image49.png"/></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607" y="5151490"/>
            <a:ext cx="2736304" cy="400110"/>
          </a:xfrm>
          <a:prstGeom prst="rect">
            <a:avLst/>
          </a:prstGeom>
        </p:spPr>
        <p:txBody>
          <a:bodyPr wrap="square">
            <a:spAutoFit/>
          </a:bodyPr>
          <a:lstStyle/>
          <a:p>
            <a:r>
              <a:rPr lang="fr-CH" sz="2000" dirty="0"/>
              <a:t>Enrico Chesta</a:t>
            </a:r>
          </a:p>
        </p:txBody>
      </p:sp>
      <p:sp>
        <p:nvSpPr>
          <p:cNvPr id="3" name="Rectangle 2"/>
          <p:cNvSpPr/>
          <p:nvPr/>
        </p:nvSpPr>
        <p:spPr>
          <a:xfrm>
            <a:off x="611306" y="1896694"/>
            <a:ext cx="7993396" cy="1015663"/>
          </a:xfrm>
          <a:prstGeom prst="rect">
            <a:avLst/>
          </a:prstGeom>
        </p:spPr>
        <p:txBody>
          <a:bodyPr wrap="square">
            <a:spAutoFit/>
          </a:bodyPr>
          <a:lstStyle/>
          <a:p>
            <a:pPr algn="ctr"/>
            <a:r>
              <a:rPr lang="en-US" sz="6000" b="1" dirty="0"/>
              <a:t>Welcome to CERN</a:t>
            </a:r>
          </a:p>
        </p:txBody>
      </p:sp>
      <p:sp>
        <p:nvSpPr>
          <p:cNvPr id="5" name="TextBox 4"/>
          <p:cNvSpPr txBox="1"/>
          <p:nvPr/>
        </p:nvSpPr>
        <p:spPr>
          <a:xfrm>
            <a:off x="6091438" y="5719569"/>
            <a:ext cx="2736304" cy="461665"/>
          </a:xfrm>
          <a:prstGeom prst="rect">
            <a:avLst/>
          </a:prstGeom>
          <a:noFill/>
        </p:spPr>
        <p:txBody>
          <a:bodyPr wrap="square" rtlCol="0">
            <a:spAutoFit/>
          </a:bodyPr>
          <a:lstStyle/>
          <a:p>
            <a:pPr algn="ctr"/>
            <a:r>
              <a:rPr lang="fr-CH" sz="2400" dirty="0"/>
              <a:t>12/09/24</a:t>
            </a:r>
            <a:endParaRPr lang="en-GB" sz="2400" dirty="0"/>
          </a:p>
        </p:txBody>
      </p:sp>
      <p:pic>
        <p:nvPicPr>
          <p:cNvPr id="7" name="Picture 6"/>
          <p:cNvPicPr>
            <a:picLocks noChangeAspect="1"/>
          </p:cNvPicPr>
          <p:nvPr/>
        </p:nvPicPr>
        <p:blipFill>
          <a:blip r:embed="rId3"/>
          <a:stretch>
            <a:fillRect/>
          </a:stretch>
        </p:blipFill>
        <p:spPr>
          <a:xfrm>
            <a:off x="1763688" y="3579634"/>
            <a:ext cx="910280" cy="910280"/>
          </a:xfrm>
          <a:prstGeom prst="rect">
            <a:avLst/>
          </a:prstGeom>
        </p:spPr>
      </p:pic>
      <p:pic>
        <p:nvPicPr>
          <p:cNvPr id="8" name="Picture 7">
            <a:extLst>
              <a:ext uri="{FF2B5EF4-FFF2-40B4-BE49-F238E27FC236}">
                <a16:creationId xmlns:a16="http://schemas.microsoft.com/office/drawing/2014/main" id="{EE27A3EC-0B0B-A5C6-026C-33679AB07AE2}"/>
              </a:ext>
            </a:extLst>
          </p:cNvPr>
          <p:cNvPicPr>
            <a:picLocks noChangeAspect="1"/>
          </p:cNvPicPr>
          <p:nvPr/>
        </p:nvPicPr>
        <p:blipFill>
          <a:blip r:embed="rId4"/>
          <a:stretch>
            <a:fillRect/>
          </a:stretch>
        </p:blipFill>
        <p:spPr>
          <a:xfrm>
            <a:off x="4932040" y="3429000"/>
            <a:ext cx="1967696" cy="682906"/>
          </a:xfrm>
          <a:prstGeom prst="rect">
            <a:avLst/>
          </a:prstGeom>
        </p:spPr>
      </p:pic>
      <p:sp>
        <p:nvSpPr>
          <p:cNvPr id="10" name="TextBox 9">
            <a:extLst>
              <a:ext uri="{FF2B5EF4-FFF2-40B4-BE49-F238E27FC236}">
                <a16:creationId xmlns:a16="http://schemas.microsoft.com/office/drawing/2014/main" id="{640CA9A0-6F18-79F7-405B-168ED8754EFD}"/>
              </a:ext>
            </a:extLst>
          </p:cNvPr>
          <p:cNvSpPr txBox="1"/>
          <p:nvPr/>
        </p:nvSpPr>
        <p:spPr>
          <a:xfrm>
            <a:off x="4136283" y="3994317"/>
            <a:ext cx="3559210" cy="646331"/>
          </a:xfrm>
          <a:prstGeom prst="rect">
            <a:avLst/>
          </a:prstGeom>
          <a:noFill/>
        </p:spPr>
        <p:txBody>
          <a:bodyPr wrap="square">
            <a:spAutoFit/>
          </a:bodyPr>
          <a:lstStyle/>
          <a:p>
            <a:pPr algn="ctr"/>
            <a:r>
              <a:rPr lang="en-GB" b="1" dirty="0"/>
              <a:t>European Network of Transmission System Operators for Electricity</a:t>
            </a:r>
          </a:p>
        </p:txBody>
      </p:sp>
      <p:sp>
        <p:nvSpPr>
          <p:cNvPr id="12" name="TextBox 11">
            <a:extLst>
              <a:ext uri="{FF2B5EF4-FFF2-40B4-BE49-F238E27FC236}">
                <a16:creationId xmlns:a16="http://schemas.microsoft.com/office/drawing/2014/main" id="{40D48CE5-AF1C-D643-3E5D-AFD54C7DE166}"/>
              </a:ext>
            </a:extLst>
          </p:cNvPr>
          <p:cNvSpPr txBox="1"/>
          <p:nvPr/>
        </p:nvSpPr>
        <p:spPr>
          <a:xfrm>
            <a:off x="395536" y="489079"/>
            <a:ext cx="8424936" cy="1077218"/>
          </a:xfrm>
          <a:prstGeom prst="rect">
            <a:avLst/>
          </a:prstGeom>
          <a:noFill/>
        </p:spPr>
        <p:txBody>
          <a:bodyPr wrap="square">
            <a:spAutoFit/>
          </a:bodyPr>
          <a:lstStyle/>
          <a:p>
            <a:r>
              <a:rPr lang="en-GB" sz="3200" dirty="0"/>
              <a:t>ENTSO-E Research, Development, and Innovation Committee (RDIC) WG5 (Digitalization) Meeting </a:t>
            </a:r>
          </a:p>
        </p:txBody>
      </p:sp>
      <p:pic>
        <p:nvPicPr>
          <p:cNvPr id="13" name="Picture 12">
            <a:extLst>
              <a:ext uri="{FF2B5EF4-FFF2-40B4-BE49-F238E27FC236}">
                <a16:creationId xmlns:a16="http://schemas.microsoft.com/office/drawing/2014/main" id="{13F4FB26-78DE-2080-8A8A-0BC6C5084FBA}"/>
              </a:ext>
            </a:extLst>
          </p:cNvPr>
          <p:cNvPicPr>
            <a:picLocks noChangeAspect="1"/>
          </p:cNvPicPr>
          <p:nvPr/>
        </p:nvPicPr>
        <p:blipFill>
          <a:blip r:embed="rId5"/>
          <a:stretch>
            <a:fillRect/>
          </a:stretch>
        </p:blipFill>
        <p:spPr>
          <a:xfrm>
            <a:off x="524303" y="5660385"/>
            <a:ext cx="2962913" cy="896190"/>
          </a:xfrm>
          <a:prstGeom prst="rect">
            <a:avLst/>
          </a:prstGeom>
        </p:spPr>
      </p:pic>
      <p:pic>
        <p:nvPicPr>
          <p:cNvPr id="14" name="Picture 13">
            <a:extLst>
              <a:ext uri="{FF2B5EF4-FFF2-40B4-BE49-F238E27FC236}">
                <a16:creationId xmlns:a16="http://schemas.microsoft.com/office/drawing/2014/main" id="{8CDEC06D-485B-EB00-2C58-2F726D759217}"/>
              </a:ext>
            </a:extLst>
          </p:cNvPr>
          <p:cNvPicPr>
            <a:picLocks noChangeAspect="1"/>
          </p:cNvPicPr>
          <p:nvPr/>
        </p:nvPicPr>
        <p:blipFill>
          <a:blip r:embed="rId6"/>
          <a:stretch>
            <a:fillRect/>
          </a:stretch>
        </p:blipFill>
        <p:spPr>
          <a:xfrm>
            <a:off x="3617318" y="5660385"/>
            <a:ext cx="1981372" cy="8961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val="0"/>
              </a:ext>
            </a:extLst>
          </a:blip>
          <a:srcRect t="16128" b="10690"/>
          <a:stretch/>
        </p:blipFill>
        <p:spPr>
          <a:xfrm>
            <a:off x="0" y="843395"/>
            <a:ext cx="9144000" cy="4461165"/>
          </a:xfrm>
          <a:prstGeom prst="rect">
            <a:avLst/>
          </a:prstGeom>
        </p:spPr>
      </p:pic>
      <p:sp>
        <p:nvSpPr>
          <p:cNvPr id="3" name="Title 1"/>
          <p:cNvSpPr txBox="1">
            <a:spLocks/>
          </p:cNvSpPr>
          <p:nvPr/>
        </p:nvSpPr>
        <p:spPr>
          <a:xfrm>
            <a:off x="153910" y="1047750"/>
            <a:ext cx="8926717" cy="750046"/>
          </a:xfrm>
          <a:prstGeom prst="rect">
            <a:avLst/>
          </a:prstGeom>
          <a:ln>
            <a:noFill/>
          </a:ln>
        </p:spPr>
        <p:txBody>
          <a:bodyPr anchor="t"/>
          <a:lstStyle/>
          <a:p>
            <a:pPr>
              <a:defRPr/>
            </a:pPr>
            <a:r>
              <a:rPr lang="fr-CH" sz="4400" dirty="0" err="1">
                <a:solidFill>
                  <a:schemeClr val="bg1"/>
                </a:solidFill>
              </a:rPr>
              <a:t>Answering</a:t>
            </a:r>
            <a:r>
              <a:rPr lang="fr-CH" sz="4400" dirty="0">
                <a:solidFill>
                  <a:schemeClr val="bg1"/>
                </a:solidFill>
              </a:rPr>
              <a:t> questions…</a:t>
            </a:r>
            <a:endParaRPr lang="fr-FR" sz="4400" i="1" dirty="0">
              <a:solidFill>
                <a:schemeClr val="bg1"/>
              </a:solidFill>
            </a:endParaRPr>
          </a:p>
        </p:txBody>
      </p:sp>
      <p:sp>
        <p:nvSpPr>
          <p:cNvPr id="46" name="Title 1"/>
          <p:cNvSpPr txBox="1">
            <a:spLocks/>
          </p:cNvSpPr>
          <p:nvPr/>
        </p:nvSpPr>
        <p:spPr>
          <a:xfrm>
            <a:off x="3923928" y="3750309"/>
            <a:ext cx="5148315" cy="750046"/>
          </a:xfrm>
          <a:prstGeom prst="rect">
            <a:avLst/>
          </a:prstGeom>
          <a:ln>
            <a:noFill/>
          </a:ln>
        </p:spPr>
        <p:txBody>
          <a:bodyPr anchor="t"/>
          <a:lstStyle/>
          <a:p>
            <a:pPr algn="r">
              <a:defRPr/>
            </a:pPr>
            <a:r>
              <a:rPr lang="fr-CH" sz="4400" i="1" dirty="0">
                <a:solidFill>
                  <a:schemeClr val="bg1"/>
                </a:solidFill>
              </a:rPr>
              <a:t>What </a:t>
            </a:r>
            <a:r>
              <a:rPr lang="fr-CH" sz="4400" i="1" dirty="0" err="1">
                <a:solidFill>
                  <a:schemeClr val="bg1"/>
                </a:solidFill>
              </a:rPr>
              <a:t>lays</a:t>
            </a:r>
            <a:r>
              <a:rPr lang="fr-CH" sz="4400" i="1" dirty="0">
                <a:solidFill>
                  <a:schemeClr val="bg1"/>
                </a:solidFill>
              </a:rPr>
              <a:t> </a:t>
            </a:r>
            <a:r>
              <a:rPr lang="fr-CH" sz="4400" i="1" dirty="0" err="1">
                <a:solidFill>
                  <a:schemeClr val="bg1"/>
                </a:solidFill>
              </a:rPr>
              <a:t>beyond</a:t>
            </a:r>
            <a:r>
              <a:rPr lang="fr-CH" sz="4400" i="1" dirty="0">
                <a:solidFill>
                  <a:schemeClr val="bg1"/>
                </a:solidFill>
              </a:rPr>
              <a:t> the Standard Model?</a:t>
            </a:r>
            <a:endParaRPr lang="fr-FR" sz="4400" i="1" dirty="0">
              <a:solidFill>
                <a:schemeClr val="bg1"/>
              </a:solidFill>
            </a:endParaRPr>
          </a:p>
        </p:txBody>
      </p:sp>
    </p:spTree>
    <p:extLst>
      <p:ext uri="{BB962C8B-B14F-4D97-AF65-F5344CB8AC3E}">
        <p14:creationId xmlns:p14="http://schemas.microsoft.com/office/powerpoint/2010/main" val="130346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val="0"/>
              </a:ext>
            </a:extLst>
          </a:blip>
          <a:srcRect t="9272" b="11939"/>
          <a:stretch/>
        </p:blipFill>
        <p:spPr>
          <a:xfrm>
            <a:off x="0" y="815686"/>
            <a:ext cx="9144000" cy="4502728"/>
          </a:xfrm>
          <a:prstGeom prst="rect">
            <a:avLst/>
          </a:prstGeom>
        </p:spPr>
      </p:pic>
      <p:sp>
        <p:nvSpPr>
          <p:cNvPr id="3" name="Title 1"/>
          <p:cNvSpPr txBox="1">
            <a:spLocks/>
          </p:cNvSpPr>
          <p:nvPr/>
        </p:nvSpPr>
        <p:spPr>
          <a:xfrm>
            <a:off x="153910" y="1047750"/>
            <a:ext cx="8926717" cy="750046"/>
          </a:xfrm>
          <a:prstGeom prst="rect">
            <a:avLst/>
          </a:prstGeom>
          <a:ln>
            <a:noFill/>
          </a:ln>
        </p:spPr>
        <p:txBody>
          <a:bodyPr anchor="t"/>
          <a:lstStyle/>
          <a:p>
            <a:pPr>
              <a:defRPr/>
            </a:pPr>
            <a:r>
              <a:rPr lang="fr-CH" sz="4400" dirty="0" err="1">
                <a:solidFill>
                  <a:schemeClr val="bg1"/>
                </a:solidFill>
              </a:rPr>
              <a:t>Answering</a:t>
            </a:r>
            <a:r>
              <a:rPr lang="fr-CH" sz="4400" dirty="0">
                <a:solidFill>
                  <a:schemeClr val="bg1"/>
                </a:solidFill>
              </a:rPr>
              <a:t> questions…</a:t>
            </a:r>
            <a:endParaRPr lang="fr-FR" sz="4400" i="1" dirty="0">
              <a:solidFill>
                <a:schemeClr val="bg1"/>
              </a:solidFill>
            </a:endParaRPr>
          </a:p>
        </p:txBody>
      </p:sp>
      <p:sp>
        <p:nvSpPr>
          <p:cNvPr id="46" name="Title 1"/>
          <p:cNvSpPr txBox="1">
            <a:spLocks/>
          </p:cNvSpPr>
          <p:nvPr/>
        </p:nvSpPr>
        <p:spPr>
          <a:xfrm>
            <a:off x="153911" y="4437112"/>
            <a:ext cx="8842946" cy="708228"/>
          </a:xfrm>
          <a:prstGeom prst="rect">
            <a:avLst/>
          </a:prstGeom>
          <a:ln>
            <a:noFill/>
          </a:ln>
        </p:spPr>
        <p:txBody>
          <a:bodyPr anchor="t"/>
          <a:lstStyle/>
          <a:p>
            <a:pPr algn="r">
              <a:defRPr/>
            </a:pPr>
            <a:r>
              <a:rPr lang="fr-CH" sz="4400" i="1" dirty="0">
                <a:solidFill>
                  <a:schemeClr val="bg1"/>
                </a:solidFill>
              </a:rPr>
              <a:t>What </a:t>
            </a:r>
            <a:r>
              <a:rPr lang="fr-CH" sz="4400" i="1" dirty="0" err="1">
                <a:solidFill>
                  <a:schemeClr val="bg1"/>
                </a:solidFill>
              </a:rPr>
              <a:t>is</a:t>
            </a:r>
            <a:r>
              <a:rPr lang="fr-CH" sz="4400" i="1" dirty="0">
                <a:solidFill>
                  <a:schemeClr val="bg1"/>
                </a:solidFill>
              </a:rPr>
              <a:t> </a:t>
            </a:r>
            <a:r>
              <a:rPr lang="fr-CH" sz="4400" i="1" dirty="0" err="1">
                <a:solidFill>
                  <a:schemeClr val="bg1"/>
                </a:solidFill>
              </a:rPr>
              <a:t>dark</a:t>
            </a:r>
            <a:r>
              <a:rPr lang="fr-CH" sz="4400" i="1" dirty="0">
                <a:solidFill>
                  <a:schemeClr val="bg1"/>
                </a:solidFill>
              </a:rPr>
              <a:t> </a:t>
            </a:r>
            <a:r>
              <a:rPr lang="fr-CH" sz="4400" i="1" dirty="0" err="1">
                <a:solidFill>
                  <a:schemeClr val="bg1"/>
                </a:solidFill>
              </a:rPr>
              <a:t>matter</a:t>
            </a:r>
            <a:r>
              <a:rPr lang="fr-CH" sz="4400" i="1" dirty="0">
                <a:solidFill>
                  <a:schemeClr val="bg1"/>
                </a:solidFill>
              </a:rPr>
              <a:t>?</a:t>
            </a:r>
          </a:p>
        </p:txBody>
      </p:sp>
      <p:pic>
        <p:nvPicPr>
          <p:cNvPr id="5" name="Picture 4"/>
          <p:cNvPicPr>
            <a:picLocks noChangeAspect="1"/>
          </p:cNvPicPr>
          <p:nvPr/>
        </p:nvPicPr>
        <p:blipFill>
          <a:blip r:embed="rId4"/>
          <a:stretch>
            <a:fillRect/>
          </a:stretch>
        </p:blipFill>
        <p:spPr>
          <a:xfrm>
            <a:off x="23116" y="3248915"/>
            <a:ext cx="2964708" cy="2069499"/>
          </a:xfrm>
          <a:prstGeom prst="rect">
            <a:avLst/>
          </a:prstGeom>
        </p:spPr>
      </p:pic>
    </p:spTree>
    <p:extLst>
      <p:ext uri="{BB962C8B-B14F-4D97-AF65-F5344CB8AC3E}">
        <p14:creationId xmlns:p14="http://schemas.microsoft.com/office/powerpoint/2010/main" val="3406149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87" y="692696"/>
            <a:ext cx="9144000" cy="4066144"/>
          </a:xfrm>
          <a:prstGeom prst="rect">
            <a:avLst/>
          </a:prstGeom>
        </p:spPr>
      </p:pic>
      <p:pic>
        <p:nvPicPr>
          <p:cNvPr id="2" name="Picture 1"/>
          <p:cNvPicPr>
            <a:picLocks noChangeAspect="1"/>
          </p:cNvPicPr>
          <p:nvPr/>
        </p:nvPicPr>
        <p:blipFill>
          <a:blip r:embed="rId3"/>
          <a:stretch>
            <a:fillRect/>
          </a:stretch>
        </p:blipFill>
        <p:spPr>
          <a:xfrm>
            <a:off x="3917595" y="1988840"/>
            <a:ext cx="5226405" cy="4066143"/>
          </a:xfrm>
          <a:prstGeom prst="rect">
            <a:avLst/>
          </a:prstGeom>
        </p:spPr>
      </p:pic>
      <p:sp>
        <p:nvSpPr>
          <p:cNvPr id="4" name="Title 1"/>
          <p:cNvSpPr txBox="1">
            <a:spLocks/>
          </p:cNvSpPr>
          <p:nvPr/>
        </p:nvSpPr>
        <p:spPr>
          <a:xfrm>
            <a:off x="153910" y="1047750"/>
            <a:ext cx="8926717" cy="750046"/>
          </a:xfrm>
          <a:prstGeom prst="rect">
            <a:avLst/>
          </a:prstGeom>
          <a:ln>
            <a:noFill/>
          </a:ln>
        </p:spPr>
        <p:txBody>
          <a:bodyPr anchor="t"/>
          <a:lstStyle/>
          <a:p>
            <a:pPr>
              <a:defRPr/>
            </a:pPr>
            <a:r>
              <a:rPr lang="fr-CH" sz="4400" dirty="0" err="1">
                <a:solidFill>
                  <a:schemeClr val="bg1"/>
                </a:solidFill>
              </a:rPr>
              <a:t>Answering</a:t>
            </a:r>
            <a:r>
              <a:rPr lang="fr-CH" sz="4400" dirty="0">
                <a:solidFill>
                  <a:schemeClr val="bg1"/>
                </a:solidFill>
              </a:rPr>
              <a:t> questions…</a:t>
            </a:r>
            <a:endParaRPr lang="fr-FR" sz="4400" i="1" dirty="0">
              <a:solidFill>
                <a:schemeClr val="bg1"/>
              </a:solidFill>
            </a:endParaRPr>
          </a:p>
        </p:txBody>
      </p:sp>
      <p:sp>
        <p:nvSpPr>
          <p:cNvPr id="6" name="Rectangle 5"/>
          <p:cNvSpPr/>
          <p:nvPr/>
        </p:nvSpPr>
        <p:spPr>
          <a:xfrm>
            <a:off x="0" y="2414496"/>
            <a:ext cx="3452051" cy="1446550"/>
          </a:xfrm>
          <a:prstGeom prst="rect">
            <a:avLst/>
          </a:prstGeom>
        </p:spPr>
        <p:txBody>
          <a:bodyPr wrap="square">
            <a:spAutoFit/>
          </a:bodyPr>
          <a:lstStyle/>
          <a:p>
            <a:pPr lvl="0" algn="r">
              <a:defRPr/>
            </a:pPr>
            <a:r>
              <a:rPr lang="fr-CH" sz="4400" i="1" dirty="0">
                <a:solidFill>
                  <a:prstClr val="white"/>
                </a:solidFill>
              </a:rPr>
              <a:t>What </a:t>
            </a:r>
            <a:r>
              <a:rPr lang="fr-CH" sz="4400" i="1" dirty="0" err="1">
                <a:solidFill>
                  <a:prstClr val="white"/>
                </a:solidFill>
              </a:rPr>
              <a:t>is</a:t>
            </a:r>
            <a:r>
              <a:rPr lang="fr-CH" sz="4400" i="1" dirty="0">
                <a:solidFill>
                  <a:prstClr val="white"/>
                </a:solidFill>
              </a:rPr>
              <a:t> </a:t>
            </a:r>
            <a:r>
              <a:rPr lang="fr-CH" sz="4400" i="1" dirty="0" err="1">
                <a:solidFill>
                  <a:prstClr val="white"/>
                </a:solidFill>
              </a:rPr>
              <a:t>dark</a:t>
            </a:r>
            <a:r>
              <a:rPr lang="fr-CH" sz="4400" i="1" dirty="0">
                <a:solidFill>
                  <a:prstClr val="white"/>
                </a:solidFill>
              </a:rPr>
              <a:t> </a:t>
            </a:r>
            <a:r>
              <a:rPr lang="fr-CH" sz="4400" i="1" dirty="0" err="1">
                <a:solidFill>
                  <a:prstClr val="white"/>
                </a:solidFill>
              </a:rPr>
              <a:t>energy</a:t>
            </a:r>
            <a:r>
              <a:rPr lang="fr-CH" sz="4400" i="1" dirty="0">
                <a:solidFill>
                  <a:prstClr val="white"/>
                </a:solidFill>
              </a:rPr>
              <a:t>?</a:t>
            </a:r>
            <a:endParaRPr lang="fr-FR" sz="4400" i="1" dirty="0">
              <a:solidFill>
                <a:prstClr val="white"/>
              </a:solidFill>
            </a:endParaRPr>
          </a:p>
        </p:txBody>
      </p:sp>
      <p:pic>
        <p:nvPicPr>
          <p:cNvPr id="7" name="Picture 6"/>
          <p:cNvPicPr>
            <a:picLocks noChangeAspect="1"/>
          </p:cNvPicPr>
          <p:nvPr/>
        </p:nvPicPr>
        <p:blipFill>
          <a:blip r:embed="rId4"/>
          <a:stretch>
            <a:fillRect/>
          </a:stretch>
        </p:blipFill>
        <p:spPr>
          <a:xfrm>
            <a:off x="27520" y="3861047"/>
            <a:ext cx="4040424" cy="2193935"/>
          </a:xfrm>
          <a:prstGeom prst="rect">
            <a:avLst/>
          </a:prstGeom>
        </p:spPr>
      </p:pic>
    </p:spTree>
    <p:extLst>
      <p:ext uri="{BB962C8B-B14F-4D97-AF65-F5344CB8AC3E}">
        <p14:creationId xmlns:p14="http://schemas.microsoft.com/office/powerpoint/2010/main" val="1910810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857251"/>
            <a:ext cx="9144000" cy="4876005"/>
            <a:chOff x="0" y="0"/>
            <a:chExt cx="9144000" cy="4443531"/>
          </a:xfrm>
        </p:grpSpPr>
        <p:sp>
          <p:nvSpPr>
            <p:cNvPr id="4" name="Rectangle 3"/>
            <p:cNvSpPr/>
            <p:nvPr/>
          </p:nvSpPr>
          <p:spPr>
            <a:xfrm>
              <a:off x="0" y="0"/>
              <a:ext cx="9144000" cy="444353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6159" r="2893" b="14748"/>
            <a:stretch/>
          </p:blipFill>
          <p:spPr>
            <a:xfrm>
              <a:off x="823715" y="250910"/>
              <a:ext cx="6744569" cy="3662157"/>
            </a:xfrm>
            <a:prstGeom prst="rect">
              <a:avLst/>
            </a:prstGeom>
          </p:spPr>
        </p:pic>
      </p:grpSp>
      <p:sp>
        <p:nvSpPr>
          <p:cNvPr id="46" name="Title 1"/>
          <p:cNvSpPr txBox="1">
            <a:spLocks/>
          </p:cNvSpPr>
          <p:nvPr/>
        </p:nvSpPr>
        <p:spPr>
          <a:xfrm>
            <a:off x="3702918" y="4149080"/>
            <a:ext cx="5372723" cy="750046"/>
          </a:xfrm>
          <a:prstGeom prst="rect">
            <a:avLst/>
          </a:prstGeom>
          <a:ln>
            <a:noFill/>
          </a:ln>
        </p:spPr>
        <p:txBody>
          <a:bodyPr anchor="t"/>
          <a:lstStyle/>
          <a:p>
            <a:pPr algn="r">
              <a:defRPr/>
            </a:pPr>
            <a:r>
              <a:rPr lang="fr-CH" sz="4400" i="1" dirty="0">
                <a:solidFill>
                  <a:schemeClr val="bg1"/>
                </a:solidFill>
              </a:rPr>
              <a:t>What </a:t>
            </a:r>
            <a:r>
              <a:rPr lang="fr-CH" sz="4400" i="1" dirty="0" err="1">
                <a:solidFill>
                  <a:schemeClr val="bg1"/>
                </a:solidFill>
              </a:rPr>
              <a:t>happened</a:t>
            </a:r>
            <a:r>
              <a:rPr lang="fr-CH" sz="4400" i="1" dirty="0">
                <a:solidFill>
                  <a:schemeClr val="bg1"/>
                </a:solidFill>
              </a:rPr>
              <a:t> short </a:t>
            </a:r>
            <a:r>
              <a:rPr lang="fr-CH" sz="4400" i="1" dirty="0" err="1">
                <a:solidFill>
                  <a:schemeClr val="bg1"/>
                </a:solidFill>
              </a:rPr>
              <a:t>after</a:t>
            </a:r>
            <a:r>
              <a:rPr lang="fr-CH" sz="4400" i="1" dirty="0">
                <a:solidFill>
                  <a:schemeClr val="bg1"/>
                </a:solidFill>
              </a:rPr>
              <a:t> the </a:t>
            </a:r>
            <a:r>
              <a:rPr lang="fr-CH" sz="4400" i="1" dirty="0" err="1">
                <a:solidFill>
                  <a:schemeClr val="bg1"/>
                </a:solidFill>
              </a:rPr>
              <a:t>Big</a:t>
            </a:r>
            <a:r>
              <a:rPr lang="fr-CH" sz="4400" i="1" dirty="0">
                <a:solidFill>
                  <a:schemeClr val="bg1"/>
                </a:solidFill>
              </a:rPr>
              <a:t> Bang?</a:t>
            </a:r>
            <a:endParaRPr lang="fr-FR" sz="4400" i="1" dirty="0">
              <a:solidFill>
                <a:schemeClr val="bg1"/>
              </a:solidFill>
            </a:endParaRPr>
          </a:p>
        </p:txBody>
      </p:sp>
      <p:sp>
        <p:nvSpPr>
          <p:cNvPr id="5" name="Title 1"/>
          <p:cNvSpPr txBox="1">
            <a:spLocks/>
          </p:cNvSpPr>
          <p:nvPr/>
        </p:nvSpPr>
        <p:spPr>
          <a:xfrm>
            <a:off x="153910" y="1047750"/>
            <a:ext cx="8926717" cy="750046"/>
          </a:xfrm>
          <a:prstGeom prst="rect">
            <a:avLst/>
          </a:prstGeom>
          <a:ln>
            <a:noFill/>
          </a:ln>
        </p:spPr>
        <p:txBody>
          <a:bodyPr anchor="t"/>
          <a:lstStyle/>
          <a:p>
            <a:pPr>
              <a:defRPr/>
            </a:pPr>
            <a:r>
              <a:rPr lang="fr-CH" sz="4400" dirty="0" err="1">
                <a:solidFill>
                  <a:schemeClr val="bg1"/>
                </a:solidFill>
              </a:rPr>
              <a:t>Answering</a:t>
            </a:r>
            <a:r>
              <a:rPr lang="fr-CH" sz="4400" dirty="0">
                <a:solidFill>
                  <a:schemeClr val="bg1"/>
                </a:solidFill>
              </a:rPr>
              <a:t> questions…</a:t>
            </a:r>
            <a:endParaRPr lang="fr-FR" sz="4400" i="1" dirty="0">
              <a:solidFill>
                <a:schemeClr val="bg1"/>
              </a:solidFill>
            </a:endParaRPr>
          </a:p>
        </p:txBody>
      </p:sp>
    </p:spTree>
    <p:extLst>
      <p:ext uri="{BB962C8B-B14F-4D97-AF65-F5344CB8AC3E}">
        <p14:creationId xmlns:p14="http://schemas.microsoft.com/office/powerpoint/2010/main" val="128984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 b="27105"/>
          <a:stretch/>
        </p:blipFill>
        <p:spPr>
          <a:xfrm>
            <a:off x="0" y="857250"/>
            <a:ext cx="9144000" cy="4445877"/>
          </a:xfrm>
          <a:prstGeom prst="rect">
            <a:avLst/>
          </a:prstGeom>
        </p:spPr>
      </p:pic>
      <p:sp>
        <p:nvSpPr>
          <p:cNvPr id="3" name="Title 1"/>
          <p:cNvSpPr txBox="1">
            <a:spLocks/>
          </p:cNvSpPr>
          <p:nvPr/>
        </p:nvSpPr>
        <p:spPr>
          <a:xfrm>
            <a:off x="153910" y="1047750"/>
            <a:ext cx="8926717" cy="750046"/>
          </a:xfrm>
          <a:prstGeom prst="rect">
            <a:avLst/>
          </a:prstGeom>
          <a:ln>
            <a:noFill/>
          </a:ln>
        </p:spPr>
        <p:txBody>
          <a:bodyPr anchor="t"/>
          <a:lstStyle/>
          <a:p>
            <a:pPr>
              <a:defRPr/>
            </a:pPr>
            <a:r>
              <a:rPr lang="fr-CH" sz="4400" dirty="0" err="1">
                <a:solidFill>
                  <a:schemeClr val="bg1"/>
                </a:solidFill>
              </a:rPr>
              <a:t>Answering</a:t>
            </a:r>
            <a:r>
              <a:rPr lang="fr-CH" sz="4400" dirty="0">
                <a:solidFill>
                  <a:schemeClr val="bg1"/>
                </a:solidFill>
              </a:rPr>
              <a:t> questions…</a:t>
            </a:r>
            <a:endParaRPr lang="fr-FR" sz="4400" i="1" dirty="0">
              <a:solidFill>
                <a:schemeClr val="bg1"/>
              </a:solidFill>
            </a:endParaRPr>
          </a:p>
        </p:txBody>
      </p:sp>
      <p:sp>
        <p:nvSpPr>
          <p:cNvPr id="46" name="Title 1"/>
          <p:cNvSpPr txBox="1">
            <a:spLocks/>
          </p:cNvSpPr>
          <p:nvPr/>
        </p:nvSpPr>
        <p:spPr>
          <a:xfrm>
            <a:off x="1325813" y="4395294"/>
            <a:ext cx="7671043" cy="750046"/>
          </a:xfrm>
          <a:prstGeom prst="rect">
            <a:avLst/>
          </a:prstGeom>
          <a:ln>
            <a:noFill/>
          </a:ln>
        </p:spPr>
        <p:txBody>
          <a:bodyPr anchor="t"/>
          <a:lstStyle/>
          <a:p>
            <a:pPr algn="r">
              <a:defRPr/>
            </a:pPr>
            <a:r>
              <a:rPr lang="fr-CH" sz="4400" i="1" dirty="0" err="1">
                <a:solidFill>
                  <a:schemeClr val="bg1"/>
                </a:solidFill>
              </a:rPr>
              <a:t>Where</a:t>
            </a:r>
            <a:r>
              <a:rPr lang="fr-CH" sz="4400" i="1" dirty="0">
                <a:solidFill>
                  <a:schemeClr val="bg1"/>
                </a:solidFill>
              </a:rPr>
              <a:t> has </a:t>
            </a:r>
            <a:r>
              <a:rPr lang="fr-CH" sz="4400" i="1" dirty="0" err="1">
                <a:solidFill>
                  <a:schemeClr val="bg1"/>
                </a:solidFill>
              </a:rPr>
              <a:t>antimatter</a:t>
            </a:r>
            <a:r>
              <a:rPr lang="fr-CH" sz="4400" i="1" dirty="0">
                <a:solidFill>
                  <a:schemeClr val="bg1"/>
                </a:solidFill>
              </a:rPr>
              <a:t> gone ?</a:t>
            </a:r>
            <a:endParaRPr lang="fr-FR" sz="4400" i="1" dirty="0">
              <a:solidFill>
                <a:schemeClr val="bg1"/>
              </a:solidFill>
            </a:endParaRPr>
          </a:p>
        </p:txBody>
      </p:sp>
    </p:spTree>
    <p:extLst>
      <p:ext uri="{BB962C8B-B14F-4D97-AF65-F5344CB8AC3E}">
        <p14:creationId xmlns:p14="http://schemas.microsoft.com/office/powerpoint/2010/main" val="179657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73" y="38497"/>
            <a:ext cx="9143999" cy="447675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73" y="1115754"/>
            <a:ext cx="9144000" cy="4476750"/>
          </a:xfrm>
          <a:prstGeom prst="rect">
            <a:avLst/>
          </a:prstGeom>
        </p:spPr>
      </p:pic>
      <p:sp>
        <p:nvSpPr>
          <p:cNvPr id="8" name="Title 1"/>
          <p:cNvSpPr txBox="1">
            <a:spLocks/>
          </p:cNvSpPr>
          <p:nvPr/>
        </p:nvSpPr>
        <p:spPr>
          <a:xfrm>
            <a:off x="28972" y="51172"/>
            <a:ext cx="9086055" cy="858371"/>
          </a:xfrm>
          <a:prstGeom prst="rect">
            <a:avLst/>
          </a:prstGeom>
        </p:spPr>
        <p:txBody>
          <a:bodyPr anchor="t"/>
          <a:lstStyle/>
          <a:p>
            <a:pPr>
              <a:defRPr/>
            </a:pPr>
            <a:r>
              <a:rPr lang="fr-FR" sz="4400" dirty="0" err="1">
                <a:solidFill>
                  <a:schemeClr val="bg1"/>
                </a:solidFill>
              </a:rPr>
              <a:t>Transforming</a:t>
            </a:r>
            <a:r>
              <a:rPr lang="fr-FR" sz="4400" dirty="0">
                <a:solidFill>
                  <a:schemeClr val="bg1"/>
                </a:solidFill>
              </a:rPr>
              <a:t> </a:t>
            </a:r>
            <a:r>
              <a:rPr lang="fr-FR" sz="4400" dirty="0" err="1">
                <a:solidFill>
                  <a:schemeClr val="bg1"/>
                </a:solidFill>
              </a:rPr>
              <a:t>energy</a:t>
            </a:r>
            <a:r>
              <a:rPr lang="fr-FR" sz="4400" dirty="0">
                <a:solidFill>
                  <a:schemeClr val="bg1"/>
                </a:solidFill>
              </a:rPr>
              <a:t> </a:t>
            </a:r>
            <a:r>
              <a:rPr lang="fr-FR" sz="4400" dirty="0" err="1">
                <a:solidFill>
                  <a:schemeClr val="bg1"/>
                </a:solidFill>
              </a:rPr>
              <a:t>into</a:t>
            </a:r>
            <a:r>
              <a:rPr lang="fr-FR" sz="4400" dirty="0">
                <a:solidFill>
                  <a:schemeClr val="bg1"/>
                </a:solidFill>
              </a:rPr>
              <a:t> </a:t>
            </a:r>
            <a:r>
              <a:rPr lang="fr-FR" sz="4400" dirty="0" err="1">
                <a:solidFill>
                  <a:schemeClr val="bg1"/>
                </a:solidFill>
              </a:rPr>
              <a:t>matter</a:t>
            </a:r>
            <a:r>
              <a:rPr lang="fr-FR" sz="4400" dirty="0">
                <a:solidFill>
                  <a:schemeClr val="bg1"/>
                </a:solidFill>
              </a:rPr>
              <a:t>, i.e. …</a:t>
            </a:r>
          </a:p>
        </p:txBody>
      </p:sp>
      <p:pic>
        <p:nvPicPr>
          <p:cNvPr id="2" name="Picture 1"/>
          <p:cNvPicPr>
            <a:picLocks noChangeAspect="1"/>
          </p:cNvPicPr>
          <p:nvPr/>
        </p:nvPicPr>
        <p:blipFill>
          <a:blip r:embed="rId5"/>
          <a:stretch>
            <a:fillRect/>
          </a:stretch>
        </p:blipFill>
        <p:spPr>
          <a:xfrm>
            <a:off x="6228184" y="3517912"/>
            <a:ext cx="2928655" cy="2143336"/>
          </a:xfrm>
          <a:prstGeom prst="rect">
            <a:avLst/>
          </a:prstGeom>
        </p:spPr>
      </p:pic>
    </p:spTree>
    <p:extLst>
      <p:ext uri="{BB962C8B-B14F-4D97-AF65-F5344CB8AC3E}">
        <p14:creationId xmlns:p14="http://schemas.microsoft.com/office/powerpoint/2010/main" val="136053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2CBEA-9AD3-877A-08D5-5CA1266590A4}"/>
              </a:ext>
            </a:extLst>
          </p:cNvPr>
          <p:cNvSpPr txBox="1">
            <a:spLocks/>
          </p:cNvSpPr>
          <p:nvPr/>
        </p:nvSpPr>
        <p:spPr>
          <a:xfrm>
            <a:off x="1" y="51172"/>
            <a:ext cx="9152330" cy="858371"/>
          </a:xfrm>
          <a:prstGeom prst="rect">
            <a:avLst/>
          </a:prstGeom>
        </p:spPr>
        <p:txBody>
          <a:bodyPr anchor="t"/>
          <a:lstStyle/>
          <a:p>
            <a:pPr algn="ctr">
              <a:defRPr/>
            </a:pPr>
            <a:r>
              <a:rPr lang="fr-FR" sz="4400" dirty="0">
                <a:solidFill>
                  <a:srgbClr val="0070C0"/>
                </a:solidFill>
              </a:rPr>
              <a:t>… </a:t>
            </a:r>
            <a:r>
              <a:rPr lang="fr-FR" sz="4400" dirty="0" err="1">
                <a:solidFill>
                  <a:srgbClr val="0070C0"/>
                </a:solidFill>
              </a:rPr>
              <a:t>Transforming</a:t>
            </a:r>
            <a:r>
              <a:rPr lang="fr-FR" sz="4400" dirty="0">
                <a:solidFill>
                  <a:srgbClr val="0070C0"/>
                </a:solidFill>
              </a:rPr>
              <a:t> </a:t>
            </a:r>
            <a:r>
              <a:rPr lang="fr-FR" sz="4400" dirty="0" err="1">
                <a:solidFill>
                  <a:srgbClr val="0070C0"/>
                </a:solidFill>
              </a:rPr>
              <a:t>energy</a:t>
            </a:r>
            <a:r>
              <a:rPr lang="fr-FR" sz="4400" dirty="0">
                <a:solidFill>
                  <a:srgbClr val="0070C0"/>
                </a:solidFill>
              </a:rPr>
              <a:t> </a:t>
            </a:r>
            <a:r>
              <a:rPr lang="fr-FR" sz="4400" dirty="0" err="1">
                <a:solidFill>
                  <a:srgbClr val="0070C0"/>
                </a:solidFill>
              </a:rPr>
              <a:t>into</a:t>
            </a:r>
            <a:r>
              <a:rPr lang="fr-FR" sz="4400" dirty="0">
                <a:solidFill>
                  <a:srgbClr val="0070C0"/>
                </a:solidFill>
              </a:rPr>
              <a:t> data</a:t>
            </a:r>
          </a:p>
        </p:txBody>
      </p:sp>
      <p:sp>
        <p:nvSpPr>
          <p:cNvPr id="3" name="Title 6">
            <a:extLst>
              <a:ext uri="{FF2B5EF4-FFF2-40B4-BE49-F238E27FC236}">
                <a16:creationId xmlns:a16="http://schemas.microsoft.com/office/drawing/2014/main" id="{CEB5D3ED-F8E2-2139-117B-01C1AEE630CE}"/>
              </a:ext>
            </a:extLst>
          </p:cNvPr>
          <p:cNvSpPr txBox="1">
            <a:spLocks/>
          </p:cNvSpPr>
          <p:nvPr/>
        </p:nvSpPr>
        <p:spPr bwMode="auto">
          <a:xfrm>
            <a:off x="23138" y="861219"/>
            <a:ext cx="4865743" cy="60720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GB" sz="3200" dirty="0">
                <a:solidFill>
                  <a:srgbClr val="0070C0"/>
                </a:solidFill>
              </a:rPr>
              <a:t>CERN Energy Consumption</a:t>
            </a:r>
          </a:p>
        </p:txBody>
      </p:sp>
      <p:sp>
        <p:nvSpPr>
          <p:cNvPr id="6" name="Slide Number Placeholder 12">
            <a:extLst>
              <a:ext uri="{FF2B5EF4-FFF2-40B4-BE49-F238E27FC236}">
                <a16:creationId xmlns:a16="http://schemas.microsoft.com/office/drawing/2014/main" id="{88E25CA2-C477-DD8D-5AA9-4835048D542B}"/>
              </a:ext>
            </a:extLst>
          </p:cNvPr>
          <p:cNvSpPr txBox="1">
            <a:spLocks/>
          </p:cNvSpPr>
          <p:nvPr/>
        </p:nvSpPr>
        <p:spPr bwMode="auto">
          <a:xfrm>
            <a:off x="11107546" y="6356350"/>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634F2DA-AFE6-FDD1-789E-874931C1BC0B}" type="slidenum">
              <a:rPr lang="en-US" smtClean="0"/>
              <a:pPr>
                <a:defRPr/>
              </a:pPr>
              <a:t>16</a:t>
            </a:fld>
            <a:endParaRPr lang="en-US"/>
          </a:p>
        </p:txBody>
      </p:sp>
      <p:grpSp>
        <p:nvGrpSpPr>
          <p:cNvPr id="8" name="Group 7">
            <a:extLst>
              <a:ext uri="{FF2B5EF4-FFF2-40B4-BE49-F238E27FC236}">
                <a16:creationId xmlns:a16="http://schemas.microsoft.com/office/drawing/2014/main" id="{EC3B5960-FFB1-284E-5160-BD8DBC817398}"/>
              </a:ext>
            </a:extLst>
          </p:cNvPr>
          <p:cNvGrpSpPr/>
          <p:nvPr/>
        </p:nvGrpSpPr>
        <p:grpSpPr bwMode="auto">
          <a:xfrm>
            <a:off x="127001" y="1486978"/>
            <a:ext cx="4444999" cy="1460498"/>
            <a:chOff x="0" y="0"/>
            <a:chExt cx="4444999" cy="1460498"/>
          </a:xfrm>
        </p:grpSpPr>
        <p:sp>
          <p:nvSpPr>
            <p:cNvPr id="9" name="Rectangle 8">
              <a:extLst>
                <a:ext uri="{FF2B5EF4-FFF2-40B4-BE49-F238E27FC236}">
                  <a16:creationId xmlns:a16="http://schemas.microsoft.com/office/drawing/2014/main" id="{F514DDDA-07B9-24BF-642E-2A189CF170EA}"/>
                </a:ext>
              </a:extLst>
            </p:cNvPr>
            <p:cNvSpPr/>
            <p:nvPr/>
          </p:nvSpPr>
          <p:spPr bwMode="auto">
            <a:xfrm>
              <a:off x="31749" y="31749"/>
              <a:ext cx="4367136" cy="141287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pic>
          <p:nvPicPr>
            <p:cNvPr id="10" name="Picture 9">
              <a:extLst>
                <a:ext uri="{FF2B5EF4-FFF2-40B4-BE49-F238E27FC236}">
                  <a16:creationId xmlns:a16="http://schemas.microsoft.com/office/drawing/2014/main" id="{D549B5AB-7A5F-2359-7EB1-A5C9BA2DB674}"/>
                </a:ext>
              </a:extLst>
            </p:cNvPr>
            <p:cNvPicPr>
              <a:picLocks noChangeAspect="1"/>
            </p:cNvPicPr>
            <p:nvPr/>
          </p:nvPicPr>
          <p:blipFill>
            <a:blip r:embed="rId3"/>
            <a:stretch/>
          </p:blipFill>
          <p:spPr bwMode="auto">
            <a:xfrm>
              <a:off x="121066" y="514012"/>
              <a:ext cx="935229" cy="873124"/>
            </a:xfrm>
            <a:prstGeom prst="rect">
              <a:avLst/>
            </a:prstGeom>
          </p:spPr>
        </p:pic>
        <p:sp>
          <p:nvSpPr>
            <p:cNvPr id="11" name="Rectangle 10">
              <a:extLst>
                <a:ext uri="{FF2B5EF4-FFF2-40B4-BE49-F238E27FC236}">
                  <a16:creationId xmlns:a16="http://schemas.microsoft.com/office/drawing/2014/main" id="{D73EC6C3-5C88-17B0-E452-CCCE3724C369}"/>
                </a:ext>
              </a:extLst>
            </p:cNvPr>
            <p:cNvSpPr/>
            <p:nvPr/>
          </p:nvSpPr>
          <p:spPr bwMode="auto">
            <a:xfrm>
              <a:off x="1031874" y="444499"/>
              <a:ext cx="3381374" cy="1015999"/>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dirty="0">
                  <a:solidFill>
                    <a:schemeClr val="accent4">
                      <a:lumMod val="50000"/>
                    </a:schemeClr>
                  </a:solidFill>
                </a:rPr>
                <a:t>Fuel:</a:t>
              </a:r>
              <a:r>
                <a:rPr dirty="0"/>
                <a:t>	        </a:t>
              </a:r>
              <a:r>
                <a:rPr dirty="0">
                  <a:solidFill>
                    <a:schemeClr val="accent4">
                      <a:lumMod val="50000"/>
                    </a:schemeClr>
                  </a:solidFill>
                </a:rPr>
                <a:t> 4 GWh,    0.3 %</a:t>
              </a:r>
            </a:p>
            <a:p>
              <a:pPr>
                <a:defRPr/>
              </a:pPr>
              <a:r>
                <a:rPr dirty="0">
                  <a:solidFill>
                    <a:schemeClr val="accent3"/>
                  </a:solidFill>
                </a:rPr>
                <a:t>Gas:</a:t>
              </a:r>
              <a:r>
                <a:rPr dirty="0"/>
                <a:t>	       </a:t>
              </a:r>
              <a:r>
                <a:rPr dirty="0">
                  <a:solidFill>
                    <a:schemeClr val="accent3"/>
                  </a:solidFill>
                </a:rPr>
                <a:t> 67 GWh,   5.2%</a:t>
              </a:r>
              <a:endParaRPr dirty="0"/>
            </a:p>
            <a:p>
              <a:pPr>
                <a:defRPr/>
              </a:pPr>
              <a:r>
                <a:rPr dirty="0"/>
                <a:t>Electricity: 1'220 GWh, 94.5%</a:t>
              </a:r>
            </a:p>
          </p:txBody>
        </p:sp>
        <p:sp>
          <p:nvSpPr>
            <p:cNvPr id="12" name="Rectangle 11">
              <a:extLst>
                <a:ext uri="{FF2B5EF4-FFF2-40B4-BE49-F238E27FC236}">
                  <a16:creationId xmlns:a16="http://schemas.microsoft.com/office/drawing/2014/main" id="{D5D4AB80-456C-8F27-33A1-295E6E111FD2}"/>
                </a:ext>
              </a:extLst>
            </p:cNvPr>
            <p:cNvSpPr/>
            <p:nvPr/>
          </p:nvSpPr>
          <p:spPr bwMode="auto">
            <a:xfrm>
              <a:off x="0" y="0"/>
              <a:ext cx="4444999" cy="57915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fr-CH" dirty="0"/>
                <a:t>Y</a:t>
              </a:r>
              <a:r>
                <a:rPr dirty="0"/>
                <a:t>early average</a:t>
              </a:r>
              <a:r>
                <a:rPr sz="1600" i="1" dirty="0"/>
                <a:t> </a:t>
              </a:r>
              <a:endParaRPr dirty="0"/>
            </a:p>
          </p:txBody>
        </p:sp>
      </p:grpSp>
      <p:pic>
        <p:nvPicPr>
          <p:cNvPr id="47" name="Picture 46">
            <a:extLst>
              <a:ext uri="{FF2B5EF4-FFF2-40B4-BE49-F238E27FC236}">
                <a16:creationId xmlns:a16="http://schemas.microsoft.com/office/drawing/2014/main" id="{BC883238-E01D-7992-44CE-EE6E66BAA2A0}"/>
              </a:ext>
            </a:extLst>
          </p:cNvPr>
          <p:cNvPicPr>
            <a:picLocks noChangeAspect="1"/>
          </p:cNvPicPr>
          <p:nvPr/>
        </p:nvPicPr>
        <p:blipFill>
          <a:blip r:embed="rId4"/>
          <a:stretch>
            <a:fillRect/>
          </a:stretch>
        </p:blipFill>
        <p:spPr>
          <a:xfrm>
            <a:off x="-22841" y="2966033"/>
            <a:ext cx="5077465" cy="2869101"/>
          </a:xfrm>
          <a:prstGeom prst="rect">
            <a:avLst/>
          </a:prstGeom>
        </p:spPr>
      </p:pic>
      <p:sp>
        <p:nvSpPr>
          <p:cNvPr id="53" name="Title 6">
            <a:extLst>
              <a:ext uri="{FF2B5EF4-FFF2-40B4-BE49-F238E27FC236}">
                <a16:creationId xmlns:a16="http://schemas.microsoft.com/office/drawing/2014/main" id="{96178E05-A515-52B9-F045-65FA97C80D4E}"/>
              </a:ext>
            </a:extLst>
          </p:cNvPr>
          <p:cNvSpPr txBox="1">
            <a:spLocks/>
          </p:cNvSpPr>
          <p:nvPr/>
        </p:nvSpPr>
        <p:spPr bwMode="auto">
          <a:xfrm>
            <a:off x="5172898" y="861219"/>
            <a:ext cx="4180173" cy="60720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GB" sz="3200" dirty="0">
                <a:solidFill>
                  <a:srgbClr val="0070C0"/>
                </a:solidFill>
              </a:rPr>
              <a:t>CERN Data Production</a:t>
            </a:r>
          </a:p>
        </p:txBody>
      </p:sp>
      <p:pic>
        <p:nvPicPr>
          <p:cNvPr id="64" name="Picture 63">
            <a:extLst>
              <a:ext uri="{FF2B5EF4-FFF2-40B4-BE49-F238E27FC236}">
                <a16:creationId xmlns:a16="http://schemas.microsoft.com/office/drawing/2014/main" id="{8FE8D09E-2348-38C1-5F85-13EEE54336E9}"/>
              </a:ext>
            </a:extLst>
          </p:cNvPr>
          <p:cNvPicPr>
            <a:picLocks noChangeAspect="1"/>
          </p:cNvPicPr>
          <p:nvPr/>
        </p:nvPicPr>
        <p:blipFill>
          <a:blip r:embed="rId5"/>
          <a:stretch>
            <a:fillRect/>
          </a:stretch>
        </p:blipFill>
        <p:spPr>
          <a:xfrm>
            <a:off x="6409453" y="2852936"/>
            <a:ext cx="2734547" cy="2129742"/>
          </a:xfrm>
          <a:prstGeom prst="rect">
            <a:avLst/>
          </a:prstGeom>
        </p:spPr>
      </p:pic>
      <p:pic>
        <p:nvPicPr>
          <p:cNvPr id="62" name="Picture 61">
            <a:extLst>
              <a:ext uri="{FF2B5EF4-FFF2-40B4-BE49-F238E27FC236}">
                <a16:creationId xmlns:a16="http://schemas.microsoft.com/office/drawing/2014/main" id="{237D3204-B896-428B-F7B0-1F6EA770602F}"/>
              </a:ext>
            </a:extLst>
          </p:cNvPr>
          <p:cNvPicPr>
            <a:picLocks noChangeAspect="1"/>
          </p:cNvPicPr>
          <p:nvPr/>
        </p:nvPicPr>
        <p:blipFill>
          <a:blip r:embed="rId6"/>
          <a:stretch>
            <a:fillRect/>
          </a:stretch>
        </p:blipFill>
        <p:spPr>
          <a:xfrm>
            <a:off x="5172898" y="1468421"/>
            <a:ext cx="2743200" cy="2129742"/>
          </a:xfrm>
          <a:prstGeom prst="rect">
            <a:avLst/>
          </a:prstGeom>
        </p:spPr>
      </p:pic>
      <p:pic>
        <p:nvPicPr>
          <p:cNvPr id="50" name="Picture 49">
            <a:extLst>
              <a:ext uri="{FF2B5EF4-FFF2-40B4-BE49-F238E27FC236}">
                <a16:creationId xmlns:a16="http://schemas.microsoft.com/office/drawing/2014/main" id="{D33104ED-C4D7-0BC5-19D0-30257956E38A}"/>
              </a:ext>
            </a:extLst>
          </p:cNvPr>
          <p:cNvPicPr>
            <a:picLocks noChangeAspect="1"/>
          </p:cNvPicPr>
          <p:nvPr/>
        </p:nvPicPr>
        <p:blipFill>
          <a:blip r:embed="rId7"/>
          <a:stretch>
            <a:fillRect/>
          </a:stretch>
        </p:blipFill>
        <p:spPr>
          <a:xfrm>
            <a:off x="4211960" y="4834753"/>
            <a:ext cx="2798439" cy="1402559"/>
          </a:xfrm>
          <a:prstGeom prst="rect">
            <a:avLst/>
          </a:prstGeom>
        </p:spPr>
      </p:pic>
      <p:sp>
        <p:nvSpPr>
          <p:cNvPr id="65" name="TextBox 64">
            <a:extLst>
              <a:ext uri="{FF2B5EF4-FFF2-40B4-BE49-F238E27FC236}">
                <a16:creationId xmlns:a16="http://schemas.microsoft.com/office/drawing/2014/main" id="{FB9A57F9-43D7-9017-46B6-415C71840C4E}"/>
              </a:ext>
            </a:extLst>
          </p:cNvPr>
          <p:cNvSpPr txBox="1"/>
          <p:nvPr/>
        </p:nvSpPr>
        <p:spPr>
          <a:xfrm>
            <a:off x="6012160" y="3678763"/>
            <a:ext cx="1440160" cy="369332"/>
          </a:xfrm>
          <a:prstGeom prst="rect">
            <a:avLst/>
          </a:prstGeom>
          <a:noFill/>
        </p:spPr>
        <p:txBody>
          <a:bodyPr wrap="square" rtlCol="0">
            <a:spAutoFit/>
          </a:bodyPr>
          <a:lstStyle/>
          <a:p>
            <a:r>
              <a:rPr lang="fr-CH" dirty="0"/>
              <a:t>1EB=10</a:t>
            </a:r>
            <a:r>
              <a:rPr lang="fr-CH" baseline="30000" dirty="0"/>
              <a:t>9</a:t>
            </a:r>
            <a:r>
              <a:rPr lang="fr-CH" dirty="0"/>
              <a:t>GB</a:t>
            </a:r>
            <a:endParaRPr lang="en-GB" dirty="0"/>
          </a:p>
        </p:txBody>
      </p:sp>
    </p:spTree>
    <p:extLst>
      <p:ext uri="{BB962C8B-B14F-4D97-AF65-F5344CB8AC3E}">
        <p14:creationId xmlns:p14="http://schemas.microsoft.com/office/powerpoint/2010/main" val="84341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19A71A-9025-A852-EE3D-C42DBC704C44}"/>
              </a:ext>
            </a:extLst>
          </p:cNvPr>
          <p:cNvPicPr>
            <a:picLocks noChangeAspect="1"/>
          </p:cNvPicPr>
          <p:nvPr/>
        </p:nvPicPr>
        <p:blipFill>
          <a:blip r:embed="rId2"/>
          <a:stretch>
            <a:fillRect/>
          </a:stretch>
        </p:blipFill>
        <p:spPr>
          <a:xfrm>
            <a:off x="1477951" y="783106"/>
            <a:ext cx="7486537" cy="5291787"/>
          </a:xfrm>
          <a:prstGeom prst="rect">
            <a:avLst/>
          </a:prstGeom>
        </p:spPr>
      </p:pic>
      <p:sp>
        <p:nvSpPr>
          <p:cNvPr id="3" name="Title 6">
            <a:extLst>
              <a:ext uri="{FF2B5EF4-FFF2-40B4-BE49-F238E27FC236}">
                <a16:creationId xmlns:a16="http://schemas.microsoft.com/office/drawing/2014/main" id="{58C0851C-4B93-1BE0-6BC2-3AA472527C44}"/>
              </a:ext>
            </a:extLst>
          </p:cNvPr>
          <p:cNvSpPr txBox="1">
            <a:spLocks/>
          </p:cNvSpPr>
          <p:nvPr/>
        </p:nvSpPr>
        <p:spPr bwMode="auto">
          <a:xfrm>
            <a:off x="473769" y="188640"/>
            <a:ext cx="8196460" cy="79208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GB" dirty="0">
                <a:solidFill>
                  <a:srgbClr val="0070C0"/>
                </a:solidFill>
              </a:rPr>
              <a:t>Electrical distribution at CERN</a:t>
            </a:r>
          </a:p>
        </p:txBody>
      </p:sp>
      <p:sp>
        <p:nvSpPr>
          <p:cNvPr id="6" name="TextBox 5">
            <a:extLst>
              <a:ext uri="{FF2B5EF4-FFF2-40B4-BE49-F238E27FC236}">
                <a16:creationId xmlns:a16="http://schemas.microsoft.com/office/drawing/2014/main" id="{32F218DE-B78A-5F12-5DEC-367236FAB72A}"/>
              </a:ext>
            </a:extLst>
          </p:cNvPr>
          <p:cNvSpPr txBox="1"/>
          <p:nvPr/>
        </p:nvSpPr>
        <p:spPr>
          <a:xfrm>
            <a:off x="179512" y="1835798"/>
            <a:ext cx="1728192" cy="3416320"/>
          </a:xfrm>
          <a:prstGeom prst="rect">
            <a:avLst/>
          </a:prstGeom>
          <a:noFill/>
        </p:spPr>
        <p:txBody>
          <a:bodyPr wrap="square">
            <a:spAutoFit/>
          </a:bodyPr>
          <a:lstStyle/>
          <a:p>
            <a:r>
              <a:rPr lang="en-GB" dirty="0"/>
              <a:t>Main feeding point from a 400kV line (interconnection F-CH)</a:t>
            </a:r>
          </a:p>
          <a:p>
            <a:endParaRPr lang="en-GB" dirty="0"/>
          </a:p>
          <a:p>
            <a:endParaRPr lang="en-GB" dirty="0"/>
          </a:p>
          <a:p>
            <a:endParaRPr lang="en-GB" dirty="0"/>
          </a:p>
          <a:p>
            <a:r>
              <a:rPr lang="en-GB" dirty="0"/>
              <a:t>Back-up from 130kV</a:t>
            </a:r>
          </a:p>
          <a:p>
            <a:r>
              <a:rPr lang="en-GB" dirty="0"/>
              <a:t>(limited capacity)</a:t>
            </a:r>
          </a:p>
        </p:txBody>
      </p:sp>
    </p:spTree>
    <p:extLst>
      <p:ext uri="{BB962C8B-B14F-4D97-AF65-F5344CB8AC3E}">
        <p14:creationId xmlns:p14="http://schemas.microsoft.com/office/powerpoint/2010/main" val="3176169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46600901-4C50-099D-6A07-2ACAA965082E}"/>
              </a:ext>
            </a:extLst>
          </p:cNvPr>
          <p:cNvSpPr txBox="1">
            <a:spLocks/>
          </p:cNvSpPr>
          <p:nvPr/>
        </p:nvSpPr>
        <p:spPr bwMode="auto">
          <a:xfrm>
            <a:off x="107504" y="188640"/>
            <a:ext cx="8670229" cy="79208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GB" dirty="0">
                <a:solidFill>
                  <a:srgbClr val="0070C0"/>
                </a:solidFill>
              </a:rPr>
              <a:t>CERN data processing and storage</a:t>
            </a:r>
          </a:p>
        </p:txBody>
      </p:sp>
      <p:pic>
        <p:nvPicPr>
          <p:cNvPr id="3" name="CERN-VIDEO-2013-041-001-240p">
            <a:hlinkClick r:id="" action="ppaction://media"/>
            <a:extLst>
              <a:ext uri="{FF2B5EF4-FFF2-40B4-BE49-F238E27FC236}">
                <a16:creationId xmlns:a16="http://schemas.microsoft.com/office/drawing/2014/main" id="{88DC06D2-DB35-D6C4-1D0C-BCE181336D9F}"/>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3527" y="1046679"/>
            <a:ext cx="8670229" cy="4861811"/>
          </a:xfrm>
          <a:prstGeom prst="rect">
            <a:avLst/>
          </a:prstGeom>
        </p:spPr>
      </p:pic>
    </p:spTree>
    <p:extLst>
      <p:ext uri="{BB962C8B-B14F-4D97-AF65-F5344CB8AC3E}">
        <p14:creationId xmlns:p14="http://schemas.microsoft.com/office/powerpoint/2010/main" val="225399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9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Text Box 2"/>
          <p:cNvSpPr txBox="1">
            <a:spLocks noGrp="1"/>
          </p:cNvSpPr>
          <p:nvPr>
            <p:ph type="sldNum" sz="quarter" idx="4294967295"/>
          </p:nvPr>
        </p:nvSpPr>
        <p:spPr>
          <a:xfrm>
            <a:off x="8842375" y="6400800"/>
            <a:ext cx="301625" cy="28892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chor="t"/>
          <a:lstStyle>
            <a:lvl1pPr algn="l">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mn-lt"/>
                <a:ea typeface="+mn-ea"/>
                <a:cs typeface="+mn-cs"/>
                <a:sym typeface="Arial"/>
              </a:defRPr>
            </a:lvl1pPr>
          </a:lstStyle>
          <a:p>
            <a:fld id="{86CB4B4D-7CA3-9044-876B-883B54F8677D}" type="slidenum">
              <a:rPr/>
              <a:t>19</a:t>
            </a:fld>
            <a:endParaRPr/>
          </a:p>
        </p:txBody>
      </p:sp>
      <p:pic>
        <p:nvPicPr>
          <p:cNvPr id="322" name="Picture 5" descr="Picture 5"/>
          <p:cNvPicPr>
            <a:picLocks noChangeAspect="1"/>
          </p:cNvPicPr>
          <p:nvPr/>
        </p:nvPicPr>
        <p:blipFill>
          <a:blip r:embed="rId2"/>
          <a:stretch>
            <a:fillRect/>
          </a:stretch>
        </p:blipFill>
        <p:spPr>
          <a:xfrm>
            <a:off x="25021" y="1412776"/>
            <a:ext cx="6205538" cy="4573589"/>
          </a:xfrm>
          <a:prstGeom prst="rect">
            <a:avLst/>
          </a:prstGeom>
          <a:ln w="12700">
            <a:miter lim="400000"/>
          </a:ln>
        </p:spPr>
      </p:pic>
      <p:sp>
        <p:nvSpPr>
          <p:cNvPr id="323" name="TextBox 7"/>
          <p:cNvSpPr txBox="1"/>
          <p:nvPr/>
        </p:nvSpPr>
        <p:spPr>
          <a:xfrm>
            <a:off x="6118920" y="54978"/>
            <a:ext cx="3025080" cy="6186309"/>
          </a:xfrm>
          <a:prstGeom prst="rect">
            <a:avLst/>
          </a:prstGeom>
          <a:solidFill>
            <a:srgbClr val="D6D7FF"/>
          </a:solidFill>
          <a:ln>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spcBef>
                <a:spcPts val="600"/>
              </a:spcBef>
              <a:defRPr sz="1600" b="1">
                <a:latin typeface="+mn-lt"/>
                <a:ea typeface="+mn-ea"/>
                <a:cs typeface="+mn-cs"/>
                <a:sym typeface="Arial"/>
              </a:defRPr>
            </a:pPr>
            <a:r>
              <a:rPr dirty="0"/>
              <a:t>AD: </a:t>
            </a:r>
            <a:r>
              <a:rPr b="0" dirty="0"/>
              <a:t>Antiproton Decelerator for antimatter studies </a:t>
            </a:r>
          </a:p>
          <a:p>
            <a:pPr>
              <a:spcBef>
                <a:spcPts val="600"/>
              </a:spcBef>
              <a:defRPr sz="1600" b="1">
                <a:latin typeface="+mn-lt"/>
                <a:ea typeface="+mn-ea"/>
                <a:cs typeface="+mn-cs"/>
                <a:sym typeface="Arial"/>
              </a:defRPr>
            </a:pPr>
            <a:r>
              <a:rPr dirty="0"/>
              <a:t>AWAKE</a:t>
            </a:r>
            <a:r>
              <a:rPr b="0" dirty="0"/>
              <a:t>: proton-induced plasma </a:t>
            </a:r>
            <a:r>
              <a:rPr b="0" dirty="0" err="1"/>
              <a:t>wakefield</a:t>
            </a:r>
            <a:r>
              <a:rPr b="0" dirty="0"/>
              <a:t> acceleration</a:t>
            </a:r>
          </a:p>
          <a:p>
            <a:pPr>
              <a:spcBef>
                <a:spcPts val="600"/>
              </a:spcBef>
              <a:defRPr sz="1600" b="1">
                <a:latin typeface="+mn-lt"/>
                <a:ea typeface="+mn-ea"/>
                <a:cs typeface="+mn-cs"/>
                <a:sym typeface="Arial"/>
              </a:defRPr>
            </a:pPr>
            <a:r>
              <a:rPr dirty="0"/>
              <a:t>CAST, OSQAR</a:t>
            </a:r>
            <a:r>
              <a:rPr b="0" dirty="0"/>
              <a:t>: </a:t>
            </a:r>
            <a:r>
              <a:rPr b="0" dirty="0" err="1"/>
              <a:t>axions</a:t>
            </a:r>
            <a:endParaRPr b="0" dirty="0"/>
          </a:p>
          <a:p>
            <a:pPr>
              <a:spcBef>
                <a:spcPts val="600"/>
              </a:spcBef>
              <a:defRPr sz="1600" b="1">
                <a:latin typeface="+mn-lt"/>
                <a:ea typeface="+mn-ea"/>
                <a:cs typeface="+mn-cs"/>
                <a:sym typeface="Arial"/>
              </a:defRPr>
            </a:pPr>
            <a:r>
              <a:rPr dirty="0"/>
              <a:t>CLOUD</a:t>
            </a:r>
            <a:r>
              <a:rPr b="0" dirty="0"/>
              <a:t>: impact of cosmic rays on </a:t>
            </a:r>
            <a:r>
              <a:rPr b="0" dirty="0" err="1"/>
              <a:t>aeorosols</a:t>
            </a:r>
            <a:r>
              <a:rPr b="0" dirty="0"/>
              <a:t> and clouds </a:t>
            </a:r>
            <a:r>
              <a:rPr b="0" dirty="0">
                <a:latin typeface="Wingdings"/>
                <a:ea typeface="Wingdings"/>
                <a:cs typeface="Wingdings"/>
                <a:sym typeface="Wingdings"/>
              </a:rPr>
              <a:t> </a:t>
            </a:r>
            <a:r>
              <a:rPr b="0" dirty="0"/>
              <a:t>implications on climate</a:t>
            </a:r>
          </a:p>
          <a:p>
            <a:pPr>
              <a:spcBef>
                <a:spcPts val="600"/>
              </a:spcBef>
              <a:defRPr sz="1600" b="1">
                <a:latin typeface="+mn-lt"/>
                <a:ea typeface="+mn-ea"/>
                <a:cs typeface="+mn-cs"/>
                <a:sym typeface="Arial"/>
              </a:defRPr>
            </a:pPr>
            <a:r>
              <a:rPr dirty="0"/>
              <a:t>COMPASS</a:t>
            </a:r>
            <a:r>
              <a:rPr b="0" dirty="0"/>
              <a:t>: hadron structure and spectroscopy  </a:t>
            </a:r>
          </a:p>
          <a:p>
            <a:pPr>
              <a:spcBef>
                <a:spcPts val="600"/>
              </a:spcBef>
              <a:defRPr sz="1600" b="1">
                <a:latin typeface="+mn-lt"/>
                <a:ea typeface="+mn-ea"/>
                <a:cs typeface="+mn-cs"/>
                <a:sym typeface="Arial"/>
              </a:defRPr>
            </a:pPr>
            <a:r>
              <a:rPr dirty="0"/>
              <a:t>ISOLDE</a:t>
            </a:r>
            <a:r>
              <a:rPr b="0" dirty="0"/>
              <a:t>:</a:t>
            </a:r>
            <a:r>
              <a:rPr sz="1500" b="0" dirty="0"/>
              <a:t> </a:t>
            </a:r>
            <a:r>
              <a:rPr b="0" dirty="0"/>
              <a:t>radioactive nuclei facility</a:t>
            </a:r>
            <a:endParaRPr dirty="0"/>
          </a:p>
          <a:p>
            <a:pPr>
              <a:spcBef>
                <a:spcPts val="600"/>
              </a:spcBef>
              <a:defRPr sz="1600" b="1">
                <a:latin typeface="+mn-lt"/>
                <a:ea typeface="+mn-ea"/>
                <a:cs typeface="+mn-cs"/>
                <a:sym typeface="Arial"/>
              </a:defRPr>
            </a:pPr>
            <a:r>
              <a:rPr dirty="0"/>
              <a:t>NA61/Shine</a:t>
            </a:r>
            <a:r>
              <a:rPr b="0" dirty="0"/>
              <a:t>: ions and neutrino targets</a:t>
            </a:r>
          </a:p>
          <a:p>
            <a:pPr>
              <a:spcBef>
                <a:spcPts val="600"/>
              </a:spcBef>
              <a:defRPr sz="1600" b="1">
                <a:latin typeface="+mn-lt"/>
                <a:ea typeface="+mn-ea"/>
                <a:cs typeface="+mn-cs"/>
                <a:sym typeface="Arial"/>
              </a:defRPr>
            </a:pPr>
            <a:r>
              <a:rPr dirty="0"/>
              <a:t>NA62</a:t>
            </a:r>
            <a:r>
              <a:rPr b="0" dirty="0"/>
              <a:t>: rare kaon decays</a:t>
            </a:r>
          </a:p>
          <a:p>
            <a:pPr>
              <a:spcBef>
                <a:spcPts val="600"/>
              </a:spcBef>
              <a:defRPr sz="1600" b="1">
                <a:latin typeface="+mn-lt"/>
                <a:ea typeface="+mn-ea"/>
                <a:cs typeface="+mn-cs"/>
                <a:sym typeface="Arial"/>
              </a:defRPr>
            </a:pPr>
            <a:r>
              <a:rPr dirty="0"/>
              <a:t>NA63</a:t>
            </a:r>
            <a:r>
              <a:rPr b="0" dirty="0"/>
              <a:t>: radiation processes in strong EM fields</a:t>
            </a:r>
          </a:p>
          <a:p>
            <a:pPr>
              <a:spcBef>
                <a:spcPts val="600"/>
              </a:spcBef>
              <a:defRPr sz="1600" b="1">
                <a:latin typeface="+mn-lt"/>
                <a:ea typeface="+mn-ea"/>
                <a:cs typeface="+mn-cs"/>
                <a:sym typeface="Arial"/>
              </a:defRPr>
            </a:pPr>
            <a:r>
              <a:rPr dirty="0"/>
              <a:t>NA64</a:t>
            </a:r>
            <a:r>
              <a:rPr b="0" dirty="0"/>
              <a:t>: search for dark photons</a:t>
            </a:r>
          </a:p>
          <a:p>
            <a:pPr>
              <a:spcBef>
                <a:spcPts val="600"/>
              </a:spcBef>
              <a:defRPr sz="1600" b="1">
                <a:latin typeface="+mn-lt"/>
                <a:ea typeface="+mn-ea"/>
                <a:cs typeface="+mn-cs"/>
                <a:sym typeface="Arial"/>
              </a:defRPr>
            </a:pPr>
            <a:r>
              <a:rPr dirty="0"/>
              <a:t>Neutrino Platform: </a:t>
            </a:r>
            <a:r>
              <a:rPr b="0" dirty="0"/>
              <a:t>ν detector R&amp;D for experiments in </a:t>
            </a:r>
            <a:r>
              <a:rPr b="0" dirty="0" err="1"/>
              <a:t>US,Japan</a:t>
            </a:r>
            <a:endParaRPr b="0" dirty="0"/>
          </a:p>
          <a:p>
            <a:pPr>
              <a:spcBef>
                <a:spcPts val="600"/>
              </a:spcBef>
              <a:defRPr sz="1600" b="1">
                <a:latin typeface="+mn-lt"/>
                <a:ea typeface="+mn-ea"/>
                <a:cs typeface="+mn-cs"/>
                <a:sym typeface="Arial"/>
              </a:defRPr>
            </a:pPr>
            <a:r>
              <a:rPr dirty="0"/>
              <a:t>n-TOF</a:t>
            </a:r>
            <a:r>
              <a:rPr sz="1500" dirty="0"/>
              <a:t>:</a:t>
            </a:r>
            <a:r>
              <a:rPr sz="1500" b="0" dirty="0"/>
              <a:t> </a:t>
            </a:r>
            <a:r>
              <a:rPr b="0" dirty="0"/>
              <a:t>n-induced cross-sections</a:t>
            </a:r>
          </a:p>
          <a:p>
            <a:pPr>
              <a:spcBef>
                <a:spcPts val="600"/>
              </a:spcBef>
              <a:defRPr sz="1600" b="1">
                <a:latin typeface="+mn-lt"/>
                <a:ea typeface="+mn-ea"/>
                <a:cs typeface="+mn-cs"/>
                <a:sym typeface="Arial"/>
              </a:defRPr>
            </a:pPr>
            <a:r>
              <a:rPr dirty="0"/>
              <a:t>UA9</a:t>
            </a:r>
            <a:r>
              <a:rPr b="0" dirty="0"/>
              <a:t>:</a:t>
            </a:r>
            <a:r>
              <a:rPr sz="1500" b="0" dirty="0"/>
              <a:t> </a:t>
            </a:r>
            <a:r>
              <a:rPr b="0" dirty="0"/>
              <a:t>crystal collimation</a:t>
            </a:r>
          </a:p>
        </p:txBody>
      </p:sp>
      <p:sp>
        <p:nvSpPr>
          <p:cNvPr id="8" name="Title 1"/>
          <p:cNvSpPr txBox="1">
            <a:spLocks/>
          </p:cNvSpPr>
          <p:nvPr/>
        </p:nvSpPr>
        <p:spPr>
          <a:xfrm>
            <a:off x="32926" y="54978"/>
            <a:ext cx="8809449" cy="858371"/>
          </a:xfrm>
          <a:prstGeom prst="rect">
            <a:avLst/>
          </a:prstGeom>
        </p:spPr>
        <p:txBody>
          <a:bodyPr anchor="t"/>
          <a:lstStyle/>
          <a:p>
            <a:pPr>
              <a:defRPr/>
            </a:pPr>
            <a:r>
              <a:rPr lang="fr-FR" sz="4400" dirty="0">
                <a:solidFill>
                  <a:schemeClr val="accent1"/>
                </a:solidFill>
              </a:rPr>
              <a:t>Full </a:t>
            </a:r>
            <a:r>
              <a:rPr lang="fr-FR" sz="4400" dirty="0" err="1">
                <a:solidFill>
                  <a:schemeClr val="accent1"/>
                </a:solidFill>
              </a:rPr>
              <a:t>accelerator</a:t>
            </a:r>
            <a:r>
              <a:rPr lang="fr-FR" sz="4400" dirty="0">
                <a:solidFill>
                  <a:schemeClr val="accent1"/>
                </a:solidFill>
              </a:rPr>
              <a:t> </a:t>
            </a:r>
            <a:r>
              <a:rPr lang="fr-FR" sz="4400" dirty="0" err="1">
                <a:solidFill>
                  <a:schemeClr val="accent1"/>
                </a:solidFill>
              </a:rPr>
              <a:t>chain</a:t>
            </a:r>
            <a:r>
              <a:rPr lang="fr-FR" sz="4400" dirty="0">
                <a:solidFill>
                  <a:schemeClr val="accent1"/>
                </a:solidFill>
              </a:rPr>
              <a:t> and </a:t>
            </a:r>
            <a:r>
              <a:rPr lang="fr-FR" sz="4400" dirty="0" err="1">
                <a:solidFill>
                  <a:schemeClr val="accent1"/>
                </a:solidFill>
              </a:rPr>
              <a:t>experimental</a:t>
            </a:r>
            <a:r>
              <a:rPr lang="fr-FR" sz="4400" dirty="0">
                <a:solidFill>
                  <a:schemeClr val="accent1"/>
                </a:solidFill>
              </a:rPr>
              <a:t> </a:t>
            </a:r>
            <a:r>
              <a:rPr lang="fr-FR" sz="4400" dirty="0" err="1">
                <a:solidFill>
                  <a:schemeClr val="accent1"/>
                </a:solidFill>
              </a:rPr>
              <a:t>capabilities</a:t>
            </a:r>
            <a:endParaRPr lang="fr-FR" sz="4400" dirty="0">
              <a:solidFill>
                <a:schemeClr val="accent1"/>
              </a:solidFill>
            </a:endParaRPr>
          </a:p>
        </p:txBody>
      </p:sp>
    </p:spTree>
    <p:extLst>
      <p:ext uri="{BB962C8B-B14F-4D97-AF65-F5344CB8AC3E}">
        <p14:creationId xmlns:p14="http://schemas.microsoft.com/office/powerpoint/2010/main" val="3679472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2160" b="9887"/>
          <a:stretch/>
        </p:blipFill>
        <p:spPr>
          <a:xfrm>
            <a:off x="0" y="856067"/>
            <a:ext cx="9144000" cy="4454957"/>
          </a:xfrm>
          <a:prstGeom prst="rect">
            <a:avLst/>
          </a:prstGeom>
        </p:spPr>
      </p:pic>
      <p:sp>
        <p:nvSpPr>
          <p:cNvPr id="8" name="Title 1"/>
          <p:cNvSpPr txBox="1">
            <a:spLocks/>
          </p:cNvSpPr>
          <p:nvPr/>
        </p:nvSpPr>
        <p:spPr>
          <a:xfrm>
            <a:off x="201201" y="1035361"/>
            <a:ext cx="4801106" cy="2753348"/>
          </a:xfrm>
          <a:prstGeom prst="rect">
            <a:avLst/>
          </a:prstGeom>
        </p:spPr>
        <p:txBody>
          <a:bodyPr anchor="t"/>
          <a:lstStyle/>
          <a:p>
            <a:pPr>
              <a:defRPr/>
            </a:pPr>
            <a:r>
              <a:rPr lang="fr-FR" sz="4000" dirty="0">
                <a:solidFill>
                  <a:schemeClr val="tx1">
                    <a:lumMod val="20000"/>
                    <a:lumOff val="80000"/>
                  </a:schemeClr>
                </a:solidFill>
                <a:latin typeface="+mj-lt"/>
                <a:ea typeface="+mj-ea"/>
                <a:cs typeface="+mj-cs"/>
              </a:rPr>
              <a:t>A (short) introduction to CERN</a:t>
            </a:r>
          </a:p>
          <a:p>
            <a:pPr>
              <a:defRPr/>
            </a:pPr>
            <a:endParaRPr lang="fr-FR" sz="4000" dirty="0">
              <a:solidFill>
                <a:schemeClr val="tx1">
                  <a:lumMod val="20000"/>
                  <a:lumOff val="80000"/>
                </a:schemeClr>
              </a:solidFill>
              <a:latin typeface="+mj-lt"/>
              <a:ea typeface="+mj-ea"/>
              <a:cs typeface="+mj-cs"/>
            </a:endParaRPr>
          </a:p>
        </p:txBody>
      </p:sp>
    </p:spTree>
    <p:extLst>
      <p:ext uri="{BB962C8B-B14F-4D97-AF65-F5344CB8AC3E}">
        <p14:creationId xmlns:p14="http://schemas.microsoft.com/office/powerpoint/2010/main" val="422297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lide Number Placeholder 1"/>
          <p:cNvSpPr txBox="1">
            <a:spLocks noGrp="1"/>
          </p:cNvSpPr>
          <p:nvPr>
            <p:ph type="sldNum" sz="quarter" idx="4294967295"/>
          </p:nvPr>
        </p:nvSpPr>
        <p:spPr>
          <a:xfrm>
            <a:off x="8870950" y="6588125"/>
            <a:ext cx="273050" cy="2698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20</a:t>
            </a:fld>
            <a:endParaRPr/>
          </a:p>
        </p:txBody>
      </p:sp>
      <p:pic>
        <p:nvPicPr>
          <p:cNvPr id="290" name="Picture 4" descr="Picture 4"/>
          <p:cNvPicPr>
            <a:picLocks noChangeAspect="1"/>
          </p:cNvPicPr>
          <p:nvPr/>
        </p:nvPicPr>
        <p:blipFill>
          <a:blip r:embed="rId2"/>
          <a:stretch>
            <a:fillRect/>
          </a:stretch>
        </p:blipFill>
        <p:spPr>
          <a:xfrm>
            <a:off x="15980" y="894148"/>
            <a:ext cx="9142566" cy="5013176"/>
          </a:xfrm>
          <a:prstGeom prst="rect">
            <a:avLst/>
          </a:prstGeom>
          <a:ln w="12700">
            <a:miter lim="400000"/>
          </a:ln>
        </p:spPr>
      </p:pic>
      <p:sp>
        <p:nvSpPr>
          <p:cNvPr id="291" name="Text Box 7"/>
          <p:cNvSpPr txBox="1"/>
          <p:nvPr/>
        </p:nvSpPr>
        <p:spPr>
          <a:xfrm>
            <a:off x="61993" y="3351253"/>
            <a:ext cx="5230087" cy="2500685"/>
          </a:xfrm>
          <a:prstGeom prst="rect">
            <a:avLst/>
          </a:prstGeom>
          <a:solidFill>
            <a:srgbClr val="EAEAEA"/>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600">
                <a:solidFill>
                  <a:srgbClr val="000090"/>
                </a:solidFill>
                <a:latin typeface="+mn-lt"/>
                <a:ea typeface="+mn-ea"/>
                <a:cs typeface="+mn-cs"/>
                <a:sym typeface="Arial"/>
              </a:defRPr>
            </a:pPr>
            <a:r>
              <a:rPr dirty="0"/>
              <a:t>Accelerator:</a:t>
            </a:r>
            <a:endParaRPr dirty="0">
              <a:latin typeface="Comic Sans MS"/>
              <a:ea typeface="Comic Sans MS"/>
              <a:cs typeface="Comic Sans MS"/>
              <a:sym typeface="Comic Sans MS"/>
            </a:endParaRPr>
          </a:p>
          <a:p>
            <a:pPr marL="285750" indent="-285750">
              <a:buSzPct val="100000"/>
              <a:buChar char="❑"/>
              <a:defRPr sz="1600">
                <a:solidFill>
                  <a:srgbClr val="000090"/>
                </a:solidFill>
                <a:latin typeface="+mn-lt"/>
                <a:ea typeface="+mn-ea"/>
                <a:cs typeface="+mn-cs"/>
                <a:sym typeface="Arial"/>
              </a:defRPr>
            </a:pPr>
            <a:r>
              <a:rPr dirty="0"/>
              <a:t>1232 high-tech superconducting magnets </a:t>
            </a:r>
          </a:p>
          <a:p>
            <a:pPr marL="285750" indent="-285750">
              <a:buSzPct val="100000"/>
              <a:buChar char="❑"/>
              <a:defRPr sz="1600">
                <a:solidFill>
                  <a:srgbClr val="000090"/>
                </a:solidFill>
                <a:latin typeface="+mn-lt"/>
                <a:ea typeface="+mn-ea"/>
                <a:cs typeface="+mn-cs"/>
                <a:sym typeface="Arial"/>
              </a:defRPr>
            </a:pPr>
            <a:r>
              <a:rPr dirty="0"/>
              <a:t>magnet operation temperature: 1.9 K (-271 </a:t>
            </a:r>
            <a:r>
              <a:rPr baseline="30000" dirty="0"/>
              <a:t>0</a:t>
            </a:r>
            <a:r>
              <a:rPr dirty="0"/>
              <a:t>C)  </a:t>
            </a:r>
            <a:endParaRPr dirty="0">
              <a:latin typeface="Comic Sans MS"/>
              <a:ea typeface="Comic Sans MS"/>
              <a:cs typeface="Comic Sans MS"/>
              <a:sym typeface="Comic Sans MS"/>
            </a:endParaRPr>
          </a:p>
          <a:p>
            <a:pPr lvl="1">
              <a:defRPr sz="1600">
                <a:solidFill>
                  <a:srgbClr val="000090"/>
                </a:solidFill>
                <a:latin typeface="+mn-lt"/>
                <a:ea typeface="+mn-ea"/>
                <a:cs typeface="+mn-cs"/>
                <a:sym typeface="Arial"/>
              </a:defRPr>
            </a:pPr>
            <a:r>
              <a:rPr dirty="0">
                <a:latin typeface="Wingdings"/>
                <a:ea typeface="Wingdings"/>
                <a:cs typeface="Wingdings"/>
                <a:sym typeface="Wingdings"/>
              </a:rPr>
              <a:t> </a:t>
            </a:r>
            <a:r>
              <a:rPr dirty="0"/>
              <a:t>LHC is one of the </a:t>
            </a:r>
            <a:r>
              <a:rPr i="1" dirty="0"/>
              <a:t>coldest</a:t>
            </a:r>
            <a:r>
              <a:rPr dirty="0"/>
              <a:t> place in the universe</a:t>
            </a:r>
            <a:endParaRPr dirty="0">
              <a:latin typeface="Comic Sans MS"/>
              <a:ea typeface="Comic Sans MS"/>
              <a:cs typeface="Comic Sans MS"/>
              <a:sym typeface="Comic Sans MS"/>
            </a:endParaRPr>
          </a:p>
          <a:p>
            <a:pPr marL="285750" indent="-285750">
              <a:spcBef>
                <a:spcPts val="300"/>
              </a:spcBef>
              <a:buSzPct val="120000"/>
              <a:buChar char="❑"/>
              <a:defRPr sz="1600">
                <a:solidFill>
                  <a:srgbClr val="000090"/>
                </a:solidFill>
                <a:latin typeface="+mn-lt"/>
                <a:ea typeface="+mn-ea"/>
                <a:cs typeface="+mn-cs"/>
                <a:sym typeface="Arial"/>
              </a:defRPr>
            </a:pPr>
            <a:r>
              <a:rPr dirty="0"/>
              <a:t>number of protons per beam: 200000 billions </a:t>
            </a:r>
            <a:endParaRPr dirty="0">
              <a:latin typeface="Comic Sans MS"/>
              <a:ea typeface="Comic Sans MS"/>
              <a:cs typeface="Comic Sans MS"/>
              <a:sym typeface="Comic Sans MS"/>
            </a:endParaRPr>
          </a:p>
          <a:p>
            <a:pPr marL="285750" indent="-285750">
              <a:spcBef>
                <a:spcPts val="300"/>
              </a:spcBef>
              <a:buSzPct val="120000"/>
              <a:buChar char="❑"/>
              <a:defRPr sz="1600">
                <a:solidFill>
                  <a:srgbClr val="000090"/>
                </a:solidFill>
                <a:latin typeface="+mn-lt"/>
                <a:ea typeface="+mn-ea"/>
                <a:cs typeface="+mn-cs"/>
                <a:sym typeface="Arial"/>
              </a:defRPr>
            </a:pPr>
            <a:r>
              <a:rPr dirty="0"/>
              <a:t>number of turns of the 27 km ring per second: 11000</a:t>
            </a:r>
            <a:endParaRPr dirty="0">
              <a:latin typeface="Comic Sans MS"/>
              <a:ea typeface="Comic Sans MS"/>
              <a:cs typeface="Comic Sans MS"/>
              <a:sym typeface="Comic Sans MS"/>
            </a:endParaRPr>
          </a:p>
          <a:p>
            <a:pPr marL="285750" indent="-285750">
              <a:spcBef>
                <a:spcPts val="300"/>
              </a:spcBef>
              <a:buSzPct val="120000"/>
              <a:buChar char="❑"/>
              <a:defRPr sz="1600">
                <a:solidFill>
                  <a:srgbClr val="000090"/>
                </a:solidFill>
                <a:latin typeface="+mn-lt"/>
                <a:ea typeface="+mn-ea"/>
                <a:cs typeface="+mn-cs"/>
                <a:sym typeface="Arial"/>
              </a:defRPr>
            </a:pPr>
            <a:r>
              <a:rPr dirty="0"/>
              <a:t>number of beam-beam collisions per second: 40 millions</a:t>
            </a:r>
            <a:endParaRPr dirty="0">
              <a:latin typeface="Comic Sans MS"/>
              <a:ea typeface="Comic Sans MS"/>
              <a:cs typeface="Comic Sans MS"/>
              <a:sym typeface="Comic Sans MS"/>
            </a:endParaRPr>
          </a:p>
          <a:p>
            <a:pPr marL="285750" indent="-285750">
              <a:spcBef>
                <a:spcPts val="300"/>
              </a:spcBef>
              <a:buSzPct val="120000"/>
              <a:buChar char="❑"/>
              <a:defRPr sz="1600">
                <a:solidFill>
                  <a:srgbClr val="000090"/>
                </a:solidFill>
                <a:latin typeface="+mn-lt"/>
                <a:ea typeface="+mn-ea"/>
                <a:cs typeface="+mn-cs"/>
                <a:sym typeface="Arial"/>
              </a:defRPr>
            </a:pPr>
            <a:r>
              <a:rPr dirty="0"/>
              <a:t>collision </a:t>
            </a:r>
            <a:r>
              <a:rPr i="1" dirty="0"/>
              <a:t>temperature</a:t>
            </a:r>
            <a:r>
              <a:rPr dirty="0"/>
              <a:t>: 10</a:t>
            </a:r>
            <a:r>
              <a:rPr baseline="30000" dirty="0"/>
              <a:t>16</a:t>
            </a:r>
            <a:r>
              <a:rPr dirty="0"/>
              <a:t> K </a:t>
            </a:r>
            <a:endParaRPr lang="de-DE" dirty="0"/>
          </a:p>
          <a:p>
            <a:pPr marL="285750" indent="-285750">
              <a:spcBef>
                <a:spcPts val="300"/>
              </a:spcBef>
              <a:buSzPct val="120000"/>
              <a:buChar char="❑"/>
              <a:defRPr sz="1600">
                <a:solidFill>
                  <a:srgbClr val="000090"/>
                </a:solidFill>
                <a:latin typeface="+mn-lt"/>
                <a:ea typeface="+mn-ea"/>
                <a:cs typeface="+mn-cs"/>
                <a:sym typeface="Arial"/>
              </a:defRPr>
            </a:pPr>
            <a:endParaRPr dirty="0"/>
          </a:p>
        </p:txBody>
      </p:sp>
      <p:sp>
        <p:nvSpPr>
          <p:cNvPr id="5" name="Title 1"/>
          <p:cNvSpPr txBox="1">
            <a:spLocks/>
          </p:cNvSpPr>
          <p:nvPr/>
        </p:nvSpPr>
        <p:spPr>
          <a:xfrm>
            <a:off x="196247" y="51172"/>
            <a:ext cx="8809449" cy="858371"/>
          </a:xfrm>
          <a:prstGeom prst="rect">
            <a:avLst/>
          </a:prstGeom>
        </p:spPr>
        <p:txBody>
          <a:bodyPr anchor="t"/>
          <a:lstStyle/>
          <a:p>
            <a:pPr>
              <a:defRPr/>
            </a:pPr>
            <a:r>
              <a:rPr lang="fr-FR" sz="4400" dirty="0" err="1">
                <a:solidFill>
                  <a:schemeClr val="accent1"/>
                </a:solidFill>
              </a:rPr>
              <a:t>Accelerating</a:t>
            </a:r>
            <a:r>
              <a:rPr lang="fr-FR" sz="4400" dirty="0">
                <a:solidFill>
                  <a:schemeClr val="accent1"/>
                </a:solidFill>
              </a:rPr>
              <a:t> </a:t>
            </a:r>
            <a:r>
              <a:rPr lang="fr-FR" sz="4400" dirty="0" err="1">
                <a:solidFill>
                  <a:schemeClr val="accent1"/>
                </a:solidFill>
              </a:rPr>
              <a:t>particles</a:t>
            </a:r>
            <a:r>
              <a:rPr lang="fr-FR" sz="4400" dirty="0">
                <a:solidFill>
                  <a:schemeClr val="accent1"/>
                </a:solidFill>
              </a:rPr>
              <a:t>: the LHC</a:t>
            </a:r>
          </a:p>
        </p:txBody>
      </p:sp>
    </p:spTree>
    <p:extLst>
      <p:ext uri="{BB962C8B-B14F-4D97-AF65-F5344CB8AC3E}">
        <p14:creationId xmlns:p14="http://schemas.microsoft.com/office/powerpoint/2010/main" val="20238140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Picture 9" descr="Picture 9"/>
          <p:cNvPicPr>
            <a:picLocks noChangeAspect="1"/>
          </p:cNvPicPr>
          <p:nvPr/>
        </p:nvPicPr>
        <p:blipFill>
          <a:blip r:embed="rId2"/>
          <a:stretch>
            <a:fillRect/>
          </a:stretch>
        </p:blipFill>
        <p:spPr>
          <a:xfrm>
            <a:off x="0" y="-12957"/>
            <a:ext cx="9161278" cy="6178262"/>
          </a:xfrm>
          <a:prstGeom prst="rect">
            <a:avLst/>
          </a:prstGeom>
          <a:ln w="12700">
            <a:miter lim="400000"/>
          </a:ln>
        </p:spPr>
      </p:pic>
      <p:sp>
        <p:nvSpPr>
          <p:cNvPr id="259" name="Rectangle 8"/>
          <p:cNvSpPr txBox="1"/>
          <p:nvPr/>
        </p:nvSpPr>
        <p:spPr>
          <a:xfrm>
            <a:off x="3231759" y="4648200"/>
            <a:ext cx="2225723" cy="591440"/>
          </a:xfrm>
          <a:prstGeom prst="rect">
            <a:avLst/>
          </a:prstGeom>
          <a:ln w="12700">
            <a:miter lim="400000"/>
          </a:ln>
          <a:effectLst>
            <a:outerShdw blurRad="38100" dist="38100" dir="27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lnSpc>
                <a:spcPct val="90000"/>
              </a:lnSpc>
              <a:defRPr sz="1800">
                <a:solidFill>
                  <a:schemeClr val="accent1">
                    <a:lumOff val="44000"/>
                  </a:schemeClr>
                </a:solidFill>
                <a:effectLst>
                  <a:outerShdw blurRad="38100" dist="38100" dir="2700000" rotWithShape="0">
                    <a:srgbClr val="000000"/>
                  </a:outerShdw>
                </a:effectLst>
                <a:latin typeface="+mn-lt"/>
                <a:ea typeface="+mn-ea"/>
                <a:cs typeface="+mn-cs"/>
                <a:sym typeface="Arial"/>
              </a:defRPr>
            </a:pPr>
            <a:r>
              <a:t>LHC ring:</a:t>
            </a:r>
          </a:p>
          <a:p>
            <a:pPr algn="ctr">
              <a:lnSpc>
                <a:spcPct val="90000"/>
              </a:lnSpc>
              <a:defRPr sz="1800">
                <a:solidFill>
                  <a:schemeClr val="accent1">
                    <a:lumOff val="44000"/>
                  </a:schemeClr>
                </a:solidFill>
                <a:effectLst>
                  <a:outerShdw blurRad="38100" dist="38100" dir="2700000" rotWithShape="0">
                    <a:srgbClr val="000000"/>
                  </a:outerShdw>
                </a:effectLst>
                <a:latin typeface="+mn-lt"/>
                <a:ea typeface="+mn-ea"/>
                <a:cs typeface="+mn-cs"/>
                <a:sym typeface="Arial"/>
              </a:defRPr>
            </a:pPr>
            <a:r>
              <a:t>27 km circumference</a:t>
            </a:r>
          </a:p>
        </p:txBody>
      </p:sp>
      <p:grpSp>
        <p:nvGrpSpPr>
          <p:cNvPr id="265" name="Group 69"/>
          <p:cNvGrpSpPr/>
          <p:nvPr/>
        </p:nvGrpSpPr>
        <p:grpSpPr>
          <a:xfrm>
            <a:off x="-81710" y="1297781"/>
            <a:ext cx="2667000" cy="2438400"/>
            <a:chOff x="0" y="0"/>
            <a:chExt cx="2666999" cy="2438399"/>
          </a:xfrm>
        </p:grpSpPr>
        <p:sp>
          <p:nvSpPr>
            <p:cNvPr id="260" name="Line 70"/>
            <p:cNvSpPr/>
            <p:nvPr/>
          </p:nvSpPr>
          <p:spPr>
            <a:xfrm flipH="1">
              <a:off x="838199" y="1752600"/>
              <a:ext cx="1828802" cy="635000"/>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sp>
          <p:nvSpPr>
            <p:cNvPr id="261" name="Line 71"/>
            <p:cNvSpPr/>
            <p:nvPr/>
          </p:nvSpPr>
          <p:spPr>
            <a:xfrm>
              <a:off x="0" y="1752599"/>
              <a:ext cx="838200" cy="647702"/>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sp>
          <p:nvSpPr>
            <p:cNvPr id="262" name="Oval 72"/>
            <p:cNvSpPr/>
            <p:nvPr/>
          </p:nvSpPr>
          <p:spPr>
            <a:xfrm>
              <a:off x="762000" y="2325687"/>
              <a:ext cx="147638" cy="112713"/>
            </a:xfrm>
            <a:prstGeom prst="ellipse">
              <a:avLst/>
            </a:prstGeom>
            <a:solidFill>
              <a:schemeClr val="accent1">
                <a:lumOff val="44000"/>
              </a:schemeClr>
            </a:solidFill>
            <a:ln w="9525" cap="flat">
              <a:solidFill>
                <a:srgbClr val="DDDDDD"/>
              </a:solidFill>
              <a:prstDash val="solid"/>
              <a:round/>
            </a:ln>
            <a:effectLst/>
          </p:spPr>
          <p:txBody>
            <a:bodyPr wrap="square" lIns="45719" tIns="45719" rIns="45719" bIns="45719" numCol="1" anchor="ctr">
              <a:noAutofit/>
            </a:bodyPr>
            <a:lstStyle/>
            <a:p>
              <a:pPr>
                <a:defRPr>
                  <a:latin typeface="+mn-lt"/>
                  <a:ea typeface="+mn-ea"/>
                  <a:cs typeface="+mn-cs"/>
                  <a:sym typeface="Arial"/>
                </a:defRPr>
              </a:pPr>
              <a:endParaRPr/>
            </a:p>
          </p:txBody>
        </p:sp>
        <p:pic>
          <p:nvPicPr>
            <p:cNvPr id="263" name="Picture 73" descr="Picture 73"/>
            <p:cNvPicPr>
              <a:picLocks noChangeAspect="1"/>
            </p:cNvPicPr>
            <p:nvPr/>
          </p:nvPicPr>
          <p:blipFill>
            <a:blip r:embed="rId3"/>
            <a:stretch>
              <a:fillRect/>
            </a:stretch>
          </p:blipFill>
          <p:spPr>
            <a:xfrm>
              <a:off x="76200" y="0"/>
              <a:ext cx="2590800" cy="1727200"/>
            </a:xfrm>
            <a:prstGeom prst="rect">
              <a:avLst/>
            </a:prstGeom>
            <a:ln w="12700" cap="flat">
              <a:noFill/>
              <a:miter lim="400000"/>
            </a:ln>
            <a:effectLst>
              <a:outerShdw blurRad="38100" dist="38100" dir="2700000" rotWithShape="0">
                <a:srgbClr val="000000"/>
              </a:outerShdw>
            </a:effectLst>
          </p:spPr>
        </p:pic>
        <p:sp>
          <p:nvSpPr>
            <p:cNvPr id="264" name="Text Box 74"/>
            <p:cNvSpPr txBox="1"/>
            <p:nvPr/>
          </p:nvSpPr>
          <p:spPr>
            <a:xfrm>
              <a:off x="1905000" y="152400"/>
              <a:ext cx="555685" cy="332740"/>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1600">
                  <a:solidFill>
                    <a:srgbClr val="EAEAEA"/>
                  </a:solidFill>
                  <a:effectLst>
                    <a:outerShdw blurRad="38100" dist="38100" dir="2700000" rotWithShape="0">
                      <a:srgbClr val="000000"/>
                    </a:outerShdw>
                  </a:effectLst>
                </a:defRPr>
              </a:lvl1pPr>
            </a:lstStyle>
            <a:p>
              <a:r>
                <a:t>CMS</a:t>
              </a:r>
            </a:p>
          </p:txBody>
        </p:sp>
      </p:grpSp>
      <p:grpSp>
        <p:nvGrpSpPr>
          <p:cNvPr id="271" name="Group 75"/>
          <p:cNvGrpSpPr/>
          <p:nvPr/>
        </p:nvGrpSpPr>
        <p:grpSpPr>
          <a:xfrm>
            <a:off x="6981827" y="3374440"/>
            <a:ext cx="1955801" cy="1830389"/>
            <a:chOff x="0" y="0"/>
            <a:chExt cx="1955800" cy="1830388"/>
          </a:xfrm>
        </p:grpSpPr>
        <p:sp>
          <p:nvSpPr>
            <p:cNvPr id="266" name="Oval 76"/>
            <p:cNvSpPr/>
            <p:nvPr/>
          </p:nvSpPr>
          <p:spPr>
            <a:xfrm>
              <a:off x="1246187" y="-1"/>
              <a:ext cx="133351" cy="103189"/>
            </a:xfrm>
            <a:prstGeom prst="ellipse">
              <a:avLst/>
            </a:prstGeom>
            <a:solidFill>
              <a:schemeClr val="accent1">
                <a:lumOff val="44000"/>
              </a:schemeClr>
            </a:solidFill>
            <a:ln w="9525" cap="flat">
              <a:solidFill>
                <a:srgbClr val="DDDDDD"/>
              </a:solidFill>
              <a:prstDash val="solid"/>
              <a:round/>
            </a:ln>
            <a:effectLst/>
          </p:spPr>
          <p:txBody>
            <a:bodyPr wrap="square" lIns="45719" tIns="45719" rIns="45719" bIns="45719" numCol="1" anchor="ctr">
              <a:noAutofit/>
            </a:bodyPr>
            <a:lstStyle/>
            <a:p>
              <a:pPr>
                <a:defRPr>
                  <a:latin typeface="+mn-lt"/>
                  <a:ea typeface="+mn-ea"/>
                  <a:cs typeface="+mn-cs"/>
                  <a:sym typeface="Arial"/>
                </a:defRPr>
              </a:pPr>
              <a:endParaRPr/>
            </a:p>
          </p:txBody>
        </p:sp>
        <p:sp>
          <p:nvSpPr>
            <p:cNvPr id="267" name="Line 77"/>
            <p:cNvSpPr/>
            <p:nvPr/>
          </p:nvSpPr>
          <p:spPr>
            <a:xfrm flipV="1">
              <a:off x="50799" y="76200"/>
              <a:ext cx="1257302" cy="304801"/>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sp>
          <p:nvSpPr>
            <p:cNvPr id="268" name="Line 78"/>
            <p:cNvSpPr/>
            <p:nvPr/>
          </p:nvSpPr>
          <p:spPr>
            <a:xfrm flipH="1" flipV="1">
              <a:off x="1346200" y="76200"/>
              <a:ext cx="609601" cy="381001"/>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pic>
          <p:nvPicPr>
            <p:cNvPr id="269" name="Picture 79" descr="Picture 79"/>
            <p:cNvPicPr>
              <a:picLocks noChangeAspect="1"/>
            </p:cNvPicPr>
            <p:nvPr/>
          </p:nvPicPr>
          <p:blipFill>
            <a:blip r:embed="rId4"/>
            <a:stretch>
              <a:fillRect/>
            </a:stretch>
          </p:blipFill>
          <p:spPr>
            <a:xfrm>
              <a:off x="0" y="381000"/>
              <a:ext cx="1955800" cy="1449389"/>
            </a:xfrm>
            <a:prstGeom prst="rect">
              <a:avLst/>
            </a:prstGeom>
            <a:ln w="12700" cap="flat">
              <a:noFill/>
              <a:miter lim="400000"/>
            </a:ln>
            <a:effectLst>
              <a:outerShdw blurRad="38100" dist="38100" dir="2700000" rotWithShape="0">
                <a:srgbClr val="000000"/>
              </a:outerShdw>
            </a:effectLst>
          </p:spPr>
        </p:pic>
        <p:sp>
          <p:nvSpPr>
            <p:cNvPr id="270" name="Text Box 80"/>
            <p:cNvSpPr txBox="1"/>
            <p:nvPr/>
          </p:nvSpPr>
          <p:spPr>
            <a:xfrm>
              <a:off x="1041400" y="423862"/>
              <a:ext cx="691416" cy="332741"/>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1600">
                  <a:solidFill>
                    <a:srgbClr val="EAEAEA"/>
                  </a:solidFill>
                  <a:effectLst>
                    <a:outerShdw blurRad="38100" dist="38100" dir="2700000" rotWithShape="0">
                      <a:srgbClr val="000000"/>
                    </a:outerShdw>
                  </a:effectLst>
                </a:defRPr>
              </a:lvl1pPr>
            </a:lstStyle>
            <a:p>
              <a:r>
                <a:t>ALICE</a:t>
              </a:r>
            </a:p>
          </p:txBody>
        </p:sp>
      </p:grpSp>
      <p:grpSp>
        <p:nvGrpSpPr>
          <p:cNvPr id="279" name="Group 81"/>
          <p:cNvGrpSpPr/>
          <p:nvPr/>
        </p:nvGrpSpPr>
        <p:grpSpPr>
          <a:xfrm>
            <a:off x="3667969" y="454024"/>
            <a:ext cx="2171700" cy="1978026"/>
            <a:chOff x="0" y="0"/>
            <a:chExt cx="2171700" cy="1978025"/>
          </a:xfrm>
        </p:grpSpPr>
        <p:grpSp>
          <p:nvGrpSpPr>
            <p:cNvPr id="276" name="Group 82"/>
            <p:cNvGrpSpPr/>
            <p:nvPr/>
          </p:nvGrpSpPr>
          <p:grpSpPr>
            <a:xfrm>
              <a:off x="0" y="31750"/>
              <a:ext cx="2165350" cy="1946275"/>
              <a:chOff x="0" y="0"/>
              <a:chExt cx="2165350" cy="1946275"/>
            </a:xfrm>
          </p:grpSpPr>
          <p:sp>
            <p:nvSpPr>
              <p:cNvPr id="272" name="Oval 83"/>
              <p:cNvSpPr/>
              <p:nvPr/>
            </p:nvSpPr>
            <p:spPr>
              <a:xfrm>
                <a:off x="1195387" y="1857375"/>
                <a:ext cx="120651" cy="88900"/>
              </a:xfrm>
              <a:prstGeom prst="ellipse">
                <a:avLst/>
              </a:prstGeom>
              <a:solidFill>
                <a:schemeClr val="accent1">
                  <a:lumOff val="44000"/>
                </a:schemeClr>
              </a:solidFill>
              <a:ln w="9525" cap="flat">
                <a:solidFill>
                  <a:srgbClr val="DDDDDD"/>
                </a:solidFill>
                <a:prstDash val="solid"/>
                <a:round/>
              </a:ln>
              <a:effectLst/>
            </p:spPr>
            <p:txBody>
              <a:bodyPr wrap="square" lIns="45719" tIns="45719" rIns="45719" bIns="45719" numCol="1" anchor="ctr">
                <a:noAutofit/>
              </a:bodyPr>
              <a:lstStyle/>
              <a:p>
                <a:pPr>
                  <a:defRPr>
                    <a:latin typeface="+mn-lt"/>
                    <a:ea typeface="+mn-ea"/>
                    <a:cs typeface="+mn-cs"/>
                    <a:sym typeface="Arial"/>
                  </a:defRPr>
                </a:pPr>
                <a:endParaRPr/>
              </a:p>
            </p:txBody>
          </p:sp>
          <p:sp>
            <p:nvSpPr>
              <p:cNvPr id="273" name="Line 84"/>
              <p:cNvSpPr/>
              <p:nvPr/>
            </p:nvSpPr>
            <p:spPr>
              <a:xfrm>
                <a:off x="76199" y="1371600"/>
                <a:ext cx="1179514" cy="546100"/>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sp>
            <p:nvSpPr>
              <p:cNvPr id="274" name="Line 85"/>
              <p:cNvSpPr/>
              <p:nvPr/>
            </p:nvSpPr>
            <p:spPr>
              <a:xfrm flipH="1">
                <a:off x="1255713" y="1371599"/>
                <a:ext cx="877888" cy="546102"/>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pic>
            <p:nvPicPr>
              <p:cNvPr id="275" name="Picture 86" descr="Picture 86"/>
              <p:cNvPicPr>
                <a:picLocks noChangeAspect="1"/>
              </p:cNvPicPr>
              <p:nvPr/>
            </p:nvPicPr>
            <p:blipFill>
              <a:blip r:embed="rId5"/>
              <a:stretch>
                <a:fillRect/>
              </a:stretch>
            </p:blipFill>
            <p:spPr>
              <a:xfrm>
                <a:off x="0" y="0"/>
                <a:ext cx="2165350" cy="1376363"/>
              </a:xfrm>
              <a:prstGeom prst="rect">
                <a:avLst/>
              </a:prstGeom>
              <a:ln w="12700" cap="flat">
                <a:noFill/>
                <a:miter lim="400000"/>
              </a:ln>
              <a:effectLst>
                <a:outerShdw blurRad="50800" dist="38100" dir="2700000" rotWithShape="0">
                  <a:srgbClr val="000000"/>
                </a:outerShdw>
              </a:effectLst>
            </p:spPr>
          </p:pic>
        </p:grpSp>
        <p:sp>
          <p:nvSpPr>
            <p:cNvPr id="277" name="Rectangle 87"/>
            <p:cNvSpPr/>
            <p:nvPr/>
          </p:nvSpPr>
          <p:spPr>
            <a:xfrm>
              <a:off x="1562100" y="31750"/>
              <a:ext cx="609600" cy="304800"/>
            </a:xfrm>
            <a:prstGeom prst="rect">
              <a:avLst/>
            </a:prstGeom>
            <a:gradFill flip="none" rotWithShape="1">
              <a:gsLst>
                <a:gs pos="0">
                  <a:srgbClr val="C89A09"/>
                </a:gs>
                <a:gs pos="100000">
                  <a:srgbClr val="D3D90D"/>
                </a:gs>
              </a:gsLst>
              <a:lin ang="5400000" scaled="0"/>
            </a:gradFill>
            <a:ln w="12700" cap="flat">
              <a:noFill/>
              <a:miter lim="400000"/>
            </a:ln>
            <a:effectLst/>
          </p:spPr>
          <p:txBody>
            <a:bodyPr wrap="square" lIns="45719" tIns="45719" rIns="45719" bIns="45719" numCol="1" anchor="ctr">
              <a:noAutofit/>
            </a:bodyPr>
            <a:lstStyle/>
            <a:p>
              <a:pPr>
                <a:defRPr>
                  <a:latin typeface="+mn-lt"/>
                  <a:ea typeface="+mn-ea"/>
                  <a:cs typeface="+mn-cs"/>
                  <a:sym typeface="Arial"/>
                </a:defRPr>
              </a:pPr>
              <a:endParaRPr/>
            </a:p>
          </p:txBody>
        </p:sp>
        <p:sp>
          <p:nvSpPr>
            <p:cNvPr id="278" name="Text Box 88"/>
            <p:cNvSpPr txBox="1"/>
            <p:nvPr/>
          </p:nvSpPr>
          <p:spPr>
            <a:xfrm>
              <a:off x="1524000" y="0"/>
              <a:ext cx="623650" cy="332740"/>
            </a:xfrm>
            <a:prstGeom prst="rect">
              <a:avLst/>
            </a:prstGeom>
            <a:no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1600">
                  <a:solidFill>
                    <a:srgbClr val="EAEAEA"/>
                  </a:solidFill>
                  <a:effectLst>
                    <a:outerShdw blurRad="38100" dist="38100" dir="2700000" rotWithShape="0">
                      <a:srgbClr val="000000">
                        <a:alpha val="43137"/>
                      </a:srgbClr>
                    </a:outerShdw>
                  </a:effectLst>
                </a:defRPr>
              </a:lvl1pPr>
            </a:lstStyle>
            <a:p>
              <a:r>
                <a:t>LHCb</a:t>
              </a:r>
            </a:p>
          </p:txBody>
        </p:sp>
      </p:grpSp>
      <p:grpSp>
        <p:nvGrpSpPr>
          <p:cNvPr id="286" name="Group 89"/>
          <p:cNvGrpSpPr/>
          <p:nvPr/>
        </p:nvGrpSpPr>
        <p:grpSpPr>
          <a:xfrm>
            <a:off x="6445571" y="454024"/>
            <a:ext cx="2667002" cy="2286001"/>
            <a:chOff x="0" y="0"/>
            <a:chExt cx="2667001" cy="2286000"/>
          </a:xfrm>
        </p:grpSpPr>
        <p:grpSp>
          <p:nvGrpSpPr>
            <p:cNvPr id="284" name="Group 90"/>
            <p:cNvGrpSpPr/>
            <p:nvPr/>
          </p:nvGrpSpPr>
          <p:grpSpPr>
            <a:xfrm>
              <a:off x="-1" y="0"/>
              <a:ext cx="2667003" cy="2286000"/>
              <a:chOff x="0" y="0"/>
              <a:chExt cx="2667001" cy="2286000"/>
            </a:xfrm>
          </p:grpSpPr>
          <p:sp>
            <p:nvSpPr>
              <p:cNvPr id="280" name="Oval 91"/>
              <p:cNvSpPr/>
              <p:nvPr/>
            </p:nvSpPr>
            <p:spPr>
              <a:xfrm>
                <a:off x="414337" y="2190750"/>
                <a:ext cx="119063" cy="95250"/>
              </a:xfrm>
              <a:prstGeom prst="ellipse">
                <a:avLst/>
              </a:prstGeom>
              <a:solidFill>
                <a:schemeClr val="accent1">
                  <a:lumOff val="44000"/>
                </a:schemeClr>
              </a:solidFill>
              <a:ln w="9525" cap="flat">
                <a:solidFill>
                  <a:srgbClr val="DDDDDD"/>
                </a:solidFill>
                <a:prstDash val="solid"/>
                <a:round/>
              </a:ln>
              <a:effectLst/>
            </p:spPr>
            <p:txBody>
              <a:bodyPr wrap="square" lIns="45719" tIns="45719" rIns="45719" bIns="45719" numCol="1" anchor="ctr">
                <a:noAutofit/>
              </a:bodyPr>
              <a:lstStyle/>
              <a:p>
                <a:pPr>
                  <a:defRPr>
                    <a:latin typeface="+mn-lt"/>
                    <a:ea typeface="+mn-ea"/>
                    <a:cs typeface="+mn-cs"/>
                    <a:sym typeface="Arial"/>
                  </a:defRPr>
                </a:pPr>
                <a:endParaRPr/>
              </a:p>
            </p:txBody>
          </p:sp>
          <p:sp>
            <p:nvSpPr>
              <p:cNvPr id="281" name="Line 92"/>
              <p:cNvSpPr/>
              <p:nvPr/>
            </p:nvSpPr>
            <p:spPr>
              <a:xfrm flipH="1" flipV="1">
                <a:off x="76200" y="1676400"/>
                <a:ext cx="381001" cy="457200"/>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sp>
            <p:nvSpPr>
              <p:cNvPr id="282" name="Line 93"/>
              <p:cNvSpPr/>
              <p:nvPr/>
            </p:nvSpPr>
            <p:spPr>
              <a:xfrm flipV="1">
                <a:off x="457200" y="1676399"/>
                <a:ext cx="2209802" cy="533402"/>
              </a:xfrm>
              <a:prstGeom prst="line">
                <a:avLst/>
              </a:prstGeom>
              <a:noFill/>
              <a:ln w="38100" cap="flat">
                <a:solidFill>
                  <a:srgbClr val="EAEAEA"/>
                </a:solidFill>
                <a:prstDash val="sysDot"/>
                <a:round/>
              </a:ln>
              <a:effectLst/>
            </p:spPr>
            <p:txBody>
              <a:bodyPr wrap="square" lIns="45719" tIns="45719" rIns="45719" bIns="45719" numCol="1" anchor="t">
                <a:noAutofit/>
              </a:bodyPr>
              <a:lstStyle/>
              <a:p>
                <a:endParaRPr/>
              </a:p>
            </p:txBody>
          </p:sp>
          <p:pic>
            <p:nvPicPr>
              <p:cNvPr id="283" name="Picture 94" descr="Picture 94"/>
              <p:cNvPicPr>
                <a:picLocks noChangeAspect="1"/>
              </p:cNvPicPr>
              <p:nvPr/>
            </p:nvPicPr>
            <p:blipFill>
              <a:blip r:embed="rId6"/>
              <a:stretch>
                <a:fillRect/>
              </a:stretch>
            </p:blipFill>
            <p:spPr>
              <a:xfrm>
                <a:off x="-1" y="0"/>
                <a:ext cx="2590803" cy="1687513"/>
              </a:xfrm>
              <a:prstGeom prst="rect">
                <a:avLst/>
              </a:prstGeom>
              <a:ln w="12700" cap="flat">
                <a:noFill/>
                <a:miter lim="400000"/>
              </a:ln>
              <a:effectLst>
                <a:outerShdw blurRad="38100" dist="38100" dir="2700000" rotWithShape="0">
                  <a:srgbClr val="000000"/>
                </a:outerShdw>
              </a:effectLst>
            </p:spPr>
          </p:pic>
        </p:grpSp>
        <p:sp>
          <p:nvSpPr>
            <p:cNvPr id="285" name="Text Box 96"/>
            <p:cNvSpPr txBox="1"/>
            <p:nvPr/>
          </p:nvSpPr>
          <p:spPr>
            <a:xfrm>
              <a:off x="1676401" y="1295400"/>
              <a:ext cx="732890" cy="332740"/>
            </a:xfrm>
            <a:prstGeom prst="rect">
              <a:avLst/>
            </a:prstGeom>
            <a:solidFill>
              <a:srgbClr val="7AA5BF"/>
            </a:solidFill>
            <a:ln w="12700" cap="flat">
              <a:noFill/>
              <a:miter lim="400000"/>
            </a:ln>
            <a:effectLst>
              <a:outerShdw blurRad="38100" dist="38100" dir="27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1600">
                  <a:solidFill>
                    <a:schemeClr val="accent1">
                      <a:lumOff val="44000"/>
                    </a:schemeClr>
                  </a:solidFill>
                  <a:effectLst>
                    <a:outerShdw blurRad="38100" dist="38100" dir="2700000" rotWithShape="0">
                      <a:srgbClr val="000000"/>
                    </a:outerShdw>
                  </a:effectLst>
                </a:defRPr>
              </a:lvl1pPr>
            </a:lstStyle>
            <a:p>
              <a:r>
                <a:t>ATLAS</a:t>
              </a:r>
            </a:p>
          </p:txBody>
        </p:sp>
      </p:grpSp>
      <p:pic>
        <p:nvPicPr>
          <p:cNvPr id="287" name="Picture 34" descr="Picture 34"/>
          <p:cNvPicPr>
            <a:picLocks noChangeAspect="1"/>
          </p:cNvPicPr>
          <p:nvPr/>
        </p:nvPicPr>
        <p:blipFill>
          <a:blip r:embed="rId7"/>
          <a:stretch>
            <a:fillRect/>
          </a:stretch>
        </p:blipFill>
        <p:spPr>
          <a:xfrm>
            <a:off x="77629" y="6285593"/>
            <a:ext cx="493871" cy="485639"/>
          </a:xfrm>
          <a:prstGeom prst="rect">
            <a:avLst/>
          </a:prstGeom>
          <a:ln w="12700">
            <a:miter lim="400000"/>
          </a:ln>
        </p:spPr>
      </p:pic>
    </p:spTree>
    <p:extLst>
      <p:ext uri="{BB962C8B-B14F-4D97-AF65-F5344CB8AC3E}">
        <p14:creationId xmlns:p14="http://schemas.microsoft.com/office/powerpoint/2010/main" val="1251558026"/>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9" presetClass="entr" presetSubtype="5" fill="hold" grpId="0" nodeType="clickEffect">
                                  <p:stCondLst>
                                    <p:cond delay="0"/>
                                  </p:stCondLst>
                                  <p:iterate>
                                    <p:tmAbs val="0"/>
                                  </p:iterate>
                                  <p:childTnLst>
                                    <p:set>
                                      <p:cBhvr>
                                        <p:cTn id="6" fill="hold"/>
                                        <p:tgtEl>
                                          <p:spTgt spid="286"/>
                                        </p:tgtEl>
                                        <p:attrNameLst>
                                          <p:attrName>style.visibility</p:attrName>
                                        </p:attrNameLst>
                                      </p:cBhvr>
                                      <p:to>
                                        <p:strVal val="visible"/>
                                      </p:to>
                                    </p:set>
                                    <p:anim calcmode="lin" valueType="num">
                                      <p:cBhvr>
                                        <p:cTn id="7" dur="1000" fill="hold"/>
                                        <p:tgtEl>
                                          <p:spTgt spid="286"/>
                                        </p:tgtEl>
                                        <p:attrNameLst>
                                          <p:attrName>ppt_w</p:attrName>
                                        </p:attrNameLst>
                                      </p:cBhvr>
                                      <p:tavLst>
                                        <p:tav tm="0">
                                          <p:val>
                                            <p:strVal val="#ppt_w"/>
                                          </p:val>
                                        </p:tav>
                                        <p:tav tm="100000">
                                          <p:val>
                                            <p:strVal val="#ppt_w"/>
                                          </p:val>
                                        </p:tav>
                                      </p:tavLst>
                                    </p:anim>
                                    <p:anim calcmode="lin" valueType="num">
                                      <p:cBhvr>
                                        <p:cTn id="8" dur="1000" fill="hold"/>
                                        <p:tgtEl>
                                          <p:spTgt spid="286"/>
                                        </p:tgtEl>
                                        <p:attrNameLst>
                                          <p:attrName>ppt_h</p:attrName>
                                        </p:attrNameLst>
                                      </p:cBhvr>
                                      <p:tavLst>
                                        <p:tav tm="0" fmla="#ppt_h*sin(2.5*pi*$)">
                                          <p:val>
                                            <p:fltVal val="0"/>
                                          </p:val>
                                        </p:tav>
                                        <p:tav tm="100000">
                                          <p:val>
                                            <p:fltVal val="1"/>
                                          </p:val>
                                        </p:tav>
                                      </p:tavLst>
                                    </p:anim>
                                  </p:childTnLst>
                                </p:cTn>
                              </p:par>
                            </p:childTnLst>
                          </p:cTn>
                        </p:par>
                        <p:par>
                          <p:cTn id="9" fill="hold">
                            <p:stCondLst>
                              <p:cond delay="1000"/>
                            </p:stCondLst>
                            <p:childTnLst>
                              <p:par>
                                <p:cTn id="10" presetID="19" presetClass="entr" presetSubtype="5" fill="hold" grpId="0" nodeType="afterEffect">
                                  <p:stCondLst>
                                    <p:cond delay="0"/>
                                  </p:stCondLst>
                                  <p:iterate>
                                    <p:tmAbs val="0"/>
                                  </p:iterate>
                                  <p:childTnLst>
                                    <p:set>
                                      <p:cBhvr>
                                        <p:cTn id="11" fill="hold"/>
                                        <p:tgtEl>
                                          <p:spTgt spid="265"/>
                                        </p:tgtEl>
                                        <p:attrNameLst>
                                          <p:attrName>style.visibility</p:attrName>
                                        </p:attrNameLst>
                                      </p:cBhvr>
                                      <p:to>
                                        <p:strVal val="visible"/>
                                      </p:to>
                                    </p:set>
                                    <p:anim calcmode="lin" valueType="num">
                                      <p:cBhvr>
                                        <p:cTn id="12" dur="1000" fill="hold"/>
                                        <p:tgtEl>
                                          <p:spTgt spid="265"/>
                                        </p:tgtEl>
                                        <p:attrNameLst>
                                          <p:attrName>ppt_w</p:attrName>
                                        </p:attrNameLst>
                                      </p:cBhvr>
                                      <p:tavLst>
                                        <p:tav tm="0">
                                          <p:val>
                                            <p:strVal val="#ppt_w"/>
                                          </p:val>
                                        </p:tav>
                                        <p:tav tm="100000">
                                          <p:val>
                                            <p:strVal val="#ppt_w"/>
                                          </p:val>
                                        </p:tav>
                                      </p:tavLst>
                                    </p:anim>
                                    <p:anim calcmode="lin" valueType="num">
                                      <p:cBhvr>
                                        <p:cTn id="13" dur="1000" fill="hold"/>
                                        <p:tgtEl>
                                          <p:spTgt spid="265"/>
                                        </p:tgtEl>
                                        <p:attrNameLst>
                                          <p:attrName>ppt_h</p:attrName>
                                        </p:attrNameLst>
                                      </p:cBhvr>
                                      <p:tavLst>
                                        <p:tav tm="0" fmla="#ppt_h*sin(2.5*pi*$)">
                                          <p:val>
                                            <p:fltVal val="0"/>
                                          </p:val>
                                        </p:tav>
                                        <p:tav tm="100000">
                                          <p:val>
                                            <p:fltVal val="1"/>
                                          </p:val>
                                        </p:tav>
                                      </p:tavLst>
                                    </p:anim>
                                  </p:childTnLst>
                                </p:cTn>
                              </p:par>
                            </p:childTnLst>
                          </p:cTn>
                        </p:par>
                        <p:par>
                          <p:cTn id="14" fill="hold">
                            <p:stCondLst>
                              <p:cond delay="2000"/>
                            </p:stCondLst>
                            <p:childTnLst>
                              <p:par>
                                <p:cTn id="15" presetID="19" presetClass="entr" presetSubtype="5" fill="hold" grpId="0" nodeType="afterEffect">
                                  <p:stCondLst>
                                    <p:cond delay="0"/>
                                  </p:stCondLst>
                                  <p:iterate>
                                    <p:tmAbs val="0"/>
                                  </p:iterate>
                                  <p:childTnLst>
                                    <p:set>
                                      <p:cBhvr>
                                        <p:cTn id="16" fill="hold"/>
                                        <p:tgtEl>
                                          <p:spTgt spid="279"/>
                                        </p:tgtEl>
                                        <p:attrNameLst>
                                          <p:attrName>style.visibility</p:attrName>
                                        </p:attrNameLst>
                                      </p:cBhvr>
                                      <p:to>
                                        <p:strVal val="visible"/>
                                      </p:to>
                                    </p:set>
                                    <p:anim calcmode="lin" valueType="num">
                                      <p:cBhvr>
                                        <p:cTn id="17" dur="1000" fill="hold"/>
                                        <p:tgtEl>
                                          <p:spTgt spid="279"/>
                                        </p:tgtEl>
                                        <p:attrNameLst>
                                          <p:attrName>ppt_w</p:attrName>
                                        </p:attrNameLst>
                                      </p:cBhvr>
                                      <p:tavLst>
                                        <p:tav tm="0">
                                          <p:val>
                                            <p:strVal val="#ppt_w"/>
                                          </p:val>
                                        </p:tav>
                                        <p:tav tm="100000">
                                          <p:val>
                                            <p:strVal val="#ppt_w"/>
                                          </p:val>
                                        </p:tav>
                                      </p:tavLst>
                                    </p:anim>
                                    <p:anim calcmode="lin" valueType="num">
                                      <p:cBhvr>
                                        <p:cTn id="18" dur="1000" fill="hold"/>
                                        <p:tgtEl>
                                          <p:spTgt spid="279"/>
                                        </p:tgtEl>
                                        <p:attrNameLst>
                                          <p:attrName>ppt_h</p:attrName>
                                        </p:attrNameLst>
                                      </p:cBhvr>
                                      <p:tavLst>
                                        <p:tav tm="0" fmla="#ppt_h*sin(2.5*pi*$)">
                                          <p:val>
                                            <p:fltVal val="0"/>
                                          </p:val>
                                        </p:tav>
                                        <p:tav tm="100000">
                                          <p:val>
                                            <p:fltVal val="1"/>
                                          </p:val>
                                        </p:tav>
                                      </p:tavLst>
                                    </p:anim>
                                  </p:childTnLst>
                                </p:cTn>
                              </p:par>
                            </p:childTnLst>
                          </p:cTn>
                        </p:par>
                        <p:par>
                          <p:cTn id="19" fill="hold">
                            <p:stCondLst>
                              <p:cond delay="3000"/>
                            </p:stCondLst>
                            <p:childTnLst>
                              <p:par>
                                <p:cTn id="20" presetID="19" presetClass="entr" presetSubtype="5" fill="hold" grpId="0" nodeType="afterEffect">
                                  <p:stCondLst>
                                    <p:cond delay="0"/>
                                  </p:stCondLst>
                                  <p:iterate>
                                    <p:tmAbs val="0"/>
                                  </p:iterate>
                                  <p:childTnLst>
                                    <p:set>
                                      <p:cBhvr>
                                        <p:cTn id="21" fill="hold"/>
                                        <p:tgtEl>
                                          <p:spTgt spid="271"/>
                                        </p:tgtEl>
                                        <p:attrNameLst>
                                          <p:attrName>style.visibility</p:attrName>
                                        </p:attrNameLst>
                                      </p:cBhvr>
                                      <p:to>
                                        <p:strVal val="visible"/>
                                      </p:to>
                                    </p:set>
                                    <p:anim calcmode="lin" valueType="num">
                                      <p:cBhvr>
                                        <p:cTn id="22" dur="1000" fill="hold"/>
                                        <p:tgtEl>
                                          <p:spTgt spid="271"/>
                                        </p:tgtEl>
                                        <p:attrNameLst>
                                          <p:attrName>ppt_w</p:attrName>
                                        </p:attrNameLst>
                                      </p:cBhvr>
                                      <p:tavLst>
                                        <p:tav tm="0">
                                          <p:val>
                                            <p:strVal val="#ppt_w"/>
                                          </p:val>
                                        </p:tav>
                                        <p:tav tm="100000">
                                          <p:val>
                                            <p:strVal val="#ppt_w"/>
                                          </p:val>
                                        </p:tav>
                                      </p:tavLst>
                                    </p:anim>
                                    <p:anim calcmode="lin" valueType="num">
                                      <p:cBhvr>
                                        <p:cTn id="23" dur="1000" fill="hold"/>
                                        <p:tgtEl>
                                          <p:spTgt spid="271"/>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 grpId="0" animBg="1" advAuto="0"/>
      <p:bldP spid="271" grpId="0" animBg="1" advAuto="0"/>
      <p:bldP spid="279" grpId="0" animBg="1" advAuto="0"/>
      <p:bldP spid="286"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 name="Picture 2" descr="Picture 2"/>
          <p:cNvPicPr>
            <a:picLocks noChangeAspect="1"/>
          </p:cNvPicPr>
          <p:nvPr/>
        </p:nvPicPr>
        <p:blipFill>
          <a:blip r:embed="rId2"/>
          <a:stretch>
            <a:fillRect/>
          </a:stretch>
        </p:blipFill>
        <p:spPr>
          <a:xfrm>
            <a:off x="4746" y="16976"/>
            <a:ext cx="9103758" cy="6076319"/>
          </a:xfrm>
          <a:prstGeom prst="rect">
            <a:avLst/>
          </a:prstGeom>
          <a:ln w="12700">
            <a:miter lim="400000"/>
          </a:ln>
        </p:spPr>
      </p:pic>
      <p:sp>
        <p:nvSpPr>
          <p:cNvPr id="294" name="Oval 2"/>
          <p:cNvSpPr/>
          <p:nvPr/>
        </p:nvSpPr>
        <p:spPr>
          <a:xfrm>
            <a:off x="4211959" y="4149080"/>
            <a:ext cx="864097" cy="1008113"/>
          </a:xfrm>
          <a:prstGeom prst="ellipse">
            <a:avLst/>
          </a:prstGeom>
          <a:ln w="38100">
            <a:solidFill>
              <a:srgbClr val="FF0000"/>
            </a:solidFill>
          </a:ln>
        </p:spPr>
        <p:txBody>
          <a:bodyPr lIns="45719" rIns="45719"/>
          <a:lstStyle/>
          <a:p>
            <a:pPr>
              <a:defRPr sz="1600">
                <a:effectLst>
                  <a:outerShdw blurRad="38100" dist="38100" dir="2700000" rotWithShape="0">
                    <a:srgbClr val="000000">
                      <a:alpha val="43137"/>
                    </a:srgbClr>
                  </a:outerShdw>
                </a:effectLst>
                <a:latin typeface="Comic Sans MS"/>
                <a:ea typeface="Comic Sans MS"/>
                <a:cs typeface="Comic Sans MS"/>
                <a:sym typeface="Comic Sans MS"/>
              </a:defRPr>
            </a:pPr>
            <a:endParaRPr/>
          </a:p>
        </p:txBody>
      </p:sp>
      <p:sp>
        <p:nvSpPr>
          <p:cNvPr id="295" name="Text Box 7"/>
          <p:cNvSpPr txBox="1"/>
          <p:nvPr/>
        </p:nvSpPr>
        <p:spPr>
          <a:xfrm>
            <a:off x="44550" y="4125354"/>
            <a:ext cx="7635483" cy="1815882"/>
          </a:xfrm>
          <a:prstGeom prst="rect">
            <a:avLst/>
          </a:prstGeom>
          <a:solidFill>
            <a:srgbClr val="EAEAEA"/>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600">
                <a:solidFill>
                  <a:srgbClr val="000090"/>
                </a:solidFill>
                <a:latin typeface="+mn-lt"/>
                <a:ea typeface="+mn-ea"/>
                <a:cs typeface="+mn-cs"/>
                <a:sym typeface="Arial"/>
              </a:defRPr>
            </a:pPr>
            <a:r>
              <a:rPr dirty="0"/>
              <a:t>Detectors:</a:t>
            </a:r>
            <a:endParaRPr dirty="0">
              <a:latin typeface="Comic Sans MS"/>
              <a:ea typeface="Comic Sans MS"/>
              <a:cs typeface="Comic Sans MS"/>
              <a:sym typeface="Comic Sans MS"/>
            </a:endParaRPr>
          </a:p>
          <a:p>
            <a:pPr marL="285750" indent="-285750">
              <a:buSzPct val="100000"/>
              <a:buChar char="❑"/>
              <a:defRPr sz="1600">
                <a:solidFill>
                  <a:srgbClr val="000090"/>
                </a:solidFill>
                <a:latin typeface="+mn-lt"/>
                <a:ea typeface="+mn-ea"/>
                <a:cs typeface="+mn-cs"/>
                <a:sym typeface="Arial"/>
              </a:defRPr>
            </a:pPr>
            <a:r>
              <a:rPr dirty="0"/>
              <a:t>size of ATLAS: ~ half Notre Dame cathedral</a:t>
            </a:r>
            <a:endParaRPr dirty="0">
              <a:latin typeface="Comic Sans MS"/>
              <a:ea typeface="Comic Sans MS"/>
              <a:cs typeface="Comic Sans MS"/>
              <a:sym typeface="Comic Sans MS"/>
            </a:endParaRPr>
          </a:p>
          <a:p>
            <a:pPr marL="285750" indent="-285750">
              <a:buSzPct val="100000"/>
              <a:buChar char="❑"/>
              <a:defRPr sz="1600">
                <a:solidFill>
                  <a:srgbClr val="000090"/>
                </a:solidFill>
                <a:latin typeface="+mn-lt"/>
                <a:ea typeface="+mn-ea"/>
                <a:cs typeface="+mn-cs"/>
                <a:sym typeface="Arial"/>
              </a:defRPr>
            </a:pPr>
            <a:r>
              <a:rPr dirty="0"/>
              <a:t>weight of CMS experiment: 13000 tons (more than Eiffel Tower)</a:t>
            </a:r>
            <a:endParaRPr dirty="0">
              <a:latin typeface="Comic Sans MS"/>
              <a:ea typeface="Comic Sans MS"/>
              <a:cs typeface="Comic Sans MS"/>
              <a:sym typeface="Comic Sans MS"/>
            </a:endParaRPr>
          </a:p>
          <a:p>
            <a:pPr marL="285750" indent="-285750">
              <a:buSzPct val="100000"/>
              <a:buChar char="❑"/>
              <a:defRPr sz="1600">
                <a:solidFill>
                  <a:srgbClr val="000090"/>
                </a:solidFill>
                <a:latin typeface="+mn-lt"/>
                <a:ea typeface="+mn-ea"/>
                <a:cs typeface="+mn-cs"/>
                <a:sym typeface="Arial"/>
              </a:defRPr>
            </a:pPr>
            <a:r>
              <a:rPr dirty="0"/>
              <a:t>number of detector sensitive elements: 100 millions</a:t>
            </a:r>
            <a:endParaRPr dirty="0">
              <a:latin typeface="Comic Sans MS"/>
              <a:ea typeface="Comic Sans MS"/>
              <a:cs typeface="Comic Sans MS"/>
              <a:sym typeface="Comic Sans MS"/>
            </a:endParaRPr>
          </a:p>
          <a:p>
            <a:pPr marL="285750" indent="-285750">
              <a:buSzPct val="100000"/>
              <a:buChar char="❑"/>
              <a:defRPr sz="1600">
                <a:solidFill>
                  <a:srgbClr val="000090"/>
                </a:solidFill>
                <a:latin typeface="+mn-lt"/>
                <a:ea typeface="+mn-ea"/>
                <a:cs typeface="+mn-cs"/>
                <a:sym typeface="Arial"/>
              </a:defRPr>
            </a:pPr>
            <a:r>
              <a:rPr dirty="0"/>
              <a:t>cables needed to bring signals from detector to control room: 3000 km </a:t>
            </a:r>
          </a:p>
          <a:p>
            <a:pPr marL="285750" indent="-285750">
              <a:buSzPct val="100000"/>
              <a:buChar char="❑"/>
              <a:defRPr sz="1600">
                <a:solidFill>
                  <a:srgbClr val="000090"/>
                </a:solidFill>
                <a:latin typeface="+mn-lt"/>
                <a:ea typeface="+mn-ea"/>
                <a:cs typeface="+mn-cs"/>
                <a:sym typeface="Arial"/>
              </a:defRPr>
            </a:pPr>
            <a:r>
              <a:rPr dirty="0"/>
              <a:t>data in 1 year per experiment: ~10 PB (20 million DVD; more than YouTube, Twitter)</a:t>
            </a:r>
            <a:endParaRPr lang="de-DE" dirty="0"/>
          </a:p>
          <a:p>
            <a:pPr marL="285750" indent="-285750">
              <a:buSzPct val="100000"/>
              <a:buChar char="❑"/>
              <a:defRPr sz="1600">
                <a:solidFill>
                  <a:srgbClr val="000090"/>
                </a:solidFill>
                <a:latin typeface="+mn-lt"/>
                <a:ea typeface="+mn-ea"/>
                <a:cs typeface="+mn-cs"/>
                <a:sym typeface="Arial"/>
              </a:defRPr>
            </a:pPr>
            <a:endParaRPr dirty="0"/>
          </a:p>
        </p:txBody>
      </p:sp>
      <p:sp>
        <p:nvSpPr>
          <p:cNvPr id="5" name="Title 1"/>
          <p:cNvSpPr txBox="1">
            <a:spLocks/>
          </p:cNvSpPr>
          <p:nvPr/>
        </p:nvSpPr>
        <p:spPr>
          <a:xfrm>
            <a:off x="35496" y="51172"/>
            <a:ext cx="4879809" cy="858371"/>
          </a:xfrm>
          <a:prstGeom prst="rect">
            <a:avLst/>
          </a:prstGeom>
          <a:solidFill>
            <a:schemeClr val="bg1"/>
          </a:solidFill>
        </p:spPr>
        <p:txBody>
          <a:bodyPr anchor="t"/>
          <a:lstStyle/>
          <a:p>
            <a:pPr>
              <a:defRPr/>
            </a:pPr>
            <a:r>
              <a:rPr lang="fr-FR" sz="4400" dirty="0" err="1">
                <a:solidFill>
                  <a:schemeClr val="accent1"/>
                </a:solidFill>
              </a:rPr>
              <a:t>Detecting</a:t>
            </a:r>
            <a:r>
              <a:rPr lang="fr-FR" sz="4400" dirty="0">
                <a:solidFill>
                  <a:schemeClr val="accent1"/>
                </a:solidFill>
              </a:rPr>
              <a:t> </a:t>
            </a:r>
            <a:r>
              <a:rPr lang="fr-FR" sz="4400" dirty="0" err="1">
                <a:solidFill>
                  <a:schemeClr val="accent1"/>
                </a:solidFill>
              </a:rPr>
              <a:t>particles</a:t>
            </a:r>
            <a:endParaRPr lang="fr-FR" sz="4400" dirty="0">
              <a:solidFill>
                <a:schemeClr val="accent1"/>
              </a:solidFill>
            </a:endParaRPr>
          </a:p>
        </p:txBody>
      </p:sp>
    </p:spTree>
    <p:extLst>
      <p:ext uri="{BB962C8B-B14F-4D97-AF65-F5344CB8AC3E}">
        <p14:creationId xmlns:p14="http://schemas.microsoft.com/office/powerpoint/2010/main" val="2636355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8402" b="18783"/>
          <a:stretch/>
        </p:blipFill>
        <p:spPr>
          <a:xfrm>
            <a:off x="0" y="853699"/>
            <a:ext cx="9144000" cy="4457700"/>
          </a:xfrm>
          <a:prstGeom prst="rect">
            <a:avLst/>
          </a:prstGeom>
        </p:spPr>
      </p:pic>
      <p:sp>
        <p:nvSpPr>
          <p:cNvPr id="8" name="Title 1"/>
          <p:cNvSpPr txBox="1">
            <a:spLocks/>
          </p:cNvSpPr>
          <p:nvPr/>
        </p:nvSpPr>
        <p:spPr>
          <a:xfrm>
            <a:off x="786401" y="4505326"/>
            <a:ext cx="8142915" cy="858371"/>
          </a:xfrm>
          <a:prstGeom prst="rect">
            <a:avLst/>
          </a:prstGeom>
        </p:spPr>
        <p:txBody>
          <a:bodyPr anchor="t"/>
          <a:lstStyle/>
          <a:p>
            <a:pPr algn="r">
              <a:defRPr/>
            </a:pPr>
            <a:r>
              <a:rPr lang="fr-FR" sz="4400" dirty="0">
                <a:solidFill>
                  <a:schemeClr val="bg1"/>
                </a:solidFill>
                <a:effectLst>
                  <a:glow rad="228600">
                    <a:schemeClr val="accent2">
                      <a:satMod val="175000"/>
                      <a:alpha val="40000"/>
                    </a:schemeClr>
                  </a:glow>
                </a:effectLst>
              </a:rPr>
              <a:t>ATLAS</a:t>
            </a:r>
          </a:p>
        </p:txBody>
      </p:sp>
    </p:spTree>
    <p:extLst>
      <p:ext uri="{BB962C8B-B14F-4D97-AF65-F5344CB8AC3E}">
        <p14:creationId xmlns:p14="http://schemas.microsoft.com/office/powerpoint/2010/main" val="2962558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58" t="16827" r="17605" b="23570"/>
          <a:stretch/>
        </p:blipFill>
        <p:spPr>
          <a:xfrm>
            <a:off x="-1" y="843803"/>
            <a:ext cx="9143999" cy="4454688"/>
          </a:xfrm>
          <a:prstGeom prst="rect">
            <a:avLst/>
          </a:prstGeom>
        </p:spPr>
      </p:pic>
      <p:sp>
        <p:nvSpPr>
          <p:cNvPr id="8" name="Title 1"/>
          <p:cNvSpPr txBox="1">
            <a:spLocks/>
          </p:cNvSpPr>
          <p:nvPr/>
        </p:nvSpPr>
        <p:spPr>
          <a:xfrm>
            <a:off x="167274" y="881904"/>
            <a:ext cx="8809449" cy="858371"/>
          </a:xfrm>
          <a:prstGeom prst="rect">
            <a:avLst/>
          </a:prstGeom>
        </p:spPr>
        <p:txBody>
          <a:bodyPr anchor="t"/>
          <a:lstStyle/>
          <a:p>
            <a:pPr>
              <a:defRPr/>
            </a:pPr>
            <a:r>
              <a:rPr lang="fr-FR" sz="4400" dirty="0">
                <a:solidFill>
                  <a:schemeClr val="bg1"/>
                </a:solidFill>
                <a:effectLst>
                  <a:glow rad="228600">
                    <a:schemeClr val="accent2">
                      <a:satMod val="175000"/>
                      <a:alpha val="40000"/>
                    </a:schemeClr>
                  </a:glow>
                </a:effectLst>
              </a:rPr>
              <a:t>CMS</a:t>
            </a:r>
          </a:p>
        </p:txBody>
      </p:sp>
    </p:spTree>
    <p:extLst>
      <p:ext uri="{BB962C8B-B14F-4D97-AF65-F5344CB8AC3E}">
        <p14:creationId xmlns:p14="http://schemas.microsoft.com/office/powerpoint/2010/main" val="275382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9789" b="33652"/>
          <a:stretch/>
        </p:blipFill>
        <p:spPr>
          <a:xfrm>
            <a:off x="0" y="847725"/>
            <a:ext cx="9144000" cy="4457701"/>
          </a:xfrm>
          <a:prstGeom prst="rect">
            <a:avLst/>
          </a:prstGeom>
        </p:spPr>
      </p:pic>
      <p:sp>
        <p:nvSpPr>
          <p:cNvPr id="8" name="Title 1"/>
          <p:cNvSpPr txBox="1">
            <a:spLocks/>
          </p:cNvSpPr>
          <p:nvPr/>
        </p:nvSpPr>
        <p:spPr>
          <a:xfrm>
            <a:off x="167276" y="876300"/>
            <a:ext cx="8809449" cy="858371"/>
          </a:xfrm>
          <a:prstGeom prst="rect">
            <a:avLst/>
          </a:prstGeom>
        </p:spPr>
        <p:txBody>
          <a:bodyPr anchor="t"/>
          <a:lstStyle/>
          <a:p>
            <a:pPr>
              <a:defRPr/>
            </a:pPr>
            <a:r>
              <a:rPr lang="fr-FR" sz="4400" dirty="0">
                <a:solidFill>
                  <a:schemeClr val="bg1"/>
                </a:solidFill>
                <a:effectLst>
                  <a:glow rad="228600">
                    <a:schemeClr val="accent2">
                      <a:satMod val="175000"/>
                      <a:alpha val="40000"/>
                    </a:schemeClr>
                  </a:glow>
                </a:effectLst>
              </a:rPr>
              <a:t>ALICE</a:t>
            </a:r>
          </a:p>
        </p:txBody>
      </p:sp>
    </p:spTree>
    <p:extLst>
      <p:ext uri="{BB962C8B-B14F-4D97-AF65-F5344CB8AC3E}">
        <p14:creationId xmlns:p14="http://schemas.microsoft.com/office/powerpoint/2010/main" val="125436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9328"/>
          <a:stretch/>
        </p:blipFill>
        <p:spPr>
          <a:xfrm>
            <a:off x="0" y="843804"/>
            <a:ext cx="9144000" cy="4464423"/>
          </a:xfrm>
          <a:prstGeom prst="rect">
            <a:avLst/>
          </a:prstGeom>
        </p:spPr>
      </p:pic>
      <p:sp>
        <p:nvSpPr>
          <p:cNvPr id="8" name="Title 1"/>
          <p:cNvSpPr txBox="1">
            <a:spLocks/>
          </p:cNvSpPr>
          <p:nvPr/>
        </p:nvSpPr>
        <p:spPr>
          <a:xfrm>
            <a:off x="5813284" y="4569126"/>
            <a:ext cx="2969210" cy="858371"/>
          </a:xfrm>
          <a:prstGeom prst="rect">
            <a:avLst/>
          </a:prstGeom>
        </p:spPr>
        <p:txBody>
          <a:bodyPr anchor="t"/>
          <a:lstStyle/>
          <a:p>
            <a:pPr>
              <a:defRPr/>
            </a:pPr>
            <a:r>
              <a:rPr lang="fr-FR" sz="4400" dirty="0">
                <a:solidFill>
                  <a:schemeClr val="bg1"/>
                </a:solidFill>
                <a:effectLst>
                  <a:glow rad="228600">
                    <a:schemeClr val="accent2">
                      <a:satMod val="175000"/>
                      <a:alpha val="40000"/>
                    </a:schemeClr>
                  </a:glow>
                </a:effectLst>
              </a:rPr>
              <a:t>LHCb</a:t>
            </a:r>
          </a:p>
        </p:txBody>
      </p:sp>
    </p:spTree>
    <p:extLst>
      <p:ext uri="{BB962C8B-B14F-4D97-AF65-F5344CB8AC3E}">
        <p14:creationId xmlns:p14="http://schemas.microsoft.com/office/powerpoint/2010/main" val="1300956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F21A4-531C-8470-3942-DBA4BB8F3A02}"/>
              </a:ext>
            </a:extLst>
          </p:cNvPr>
          <p:cNvSpPr>
            <a:spLocks noGrp="1"/>
          </p:cNvSpPr>
          <p:nvPr>
            <p:ph type="title"/>
          </p:nvPr>
        </p:nvSpPr>
        <p:spPr>
          <a:xfrm>
            <a:off x="457200" y="64592"/>
            <a:ext cx="8229600" cy="916136"/>
          </a:xfrm>
        </p:spPr>
        <p:txBody>
          <a:bodyPr/>
          <a:lstStyle/>
          <a:p>
            <a:r>
              <a:rPr lang="fr-CH" dirty="0">
                <a:solidFill>
                  <a:srgbClr val="0070C0"/>
                </a:solidFill>
              </a:rPr>
              <a:t>Medium </a:t>
            </a:r>
            <a:r>
              <a:rPr lang="fr-CH" dirty="0" err="1">
                <a:solidFill>
                  <a:srgbClr val="0070C0"/>
                </a:solidFill>
              </a:rPr>
              <a:t>term</a:t>
            </a:r>
            <a:r>
              <a:rPr lang="fr-CH" dirty="0">
                <a:solidFill>
                  <a:srgbClr val="0070C0"/>
                </a:solidFill>
              </a:rPr>
              <a:t> future: HL-LHC</a:t>
            </a:r>
            <a:endParaRPr lang="en-GB" dirty="0">
              <a:solidFill>
                <a:srgbClr val="0070C0"/>
              </a:solidFill>
            </a:endParaRPr>
          </a:p>
        </p:txBody>
      </p:sp>
      <p:pic>
        <p:nvPicPr>
          <p:cNvPr id="4" name="Picture 3">
            <a:extLst>
              <a:ext uri="{FF2B5EF4-FFF2-40B4-BE49-F238E27FC236}">
                <a16:creationId xmlns:a16="http://schemas.microsoft.com/office/drawing/2014/main" id="{E1D60653-00C7-7117-A665-235842D4A6C3}"/>
              </a:ext>
            </a:extLst>
          </p:cNvPr>
          <p:cNvPicPr>
            <a:picLocks noChangeAspect="1"/>
          </p:cNvPicPr>
          <p:nvPr/>
        </p:nvPicPr>
        <p:blipFill>
          <a:blip r:embed="rId2"/>
          <a:stretch>
            <a:fillRect/>
          </a:stretch>
        </p:blipFill>
        <p:spPr>
          <a:xfrm>
            <a:off x="1866150" y="807740"/>
            <a:ext cx="6930516" cy="3093637"/>
          </a:xfrm>
          <a:prstGeom prst="rect">
            <a:avLst/>
          </a:prstGeom>
        </p:spPr>
      </p:pic>
      <p:pic>
        <p:nvPicPr>
          <p:cNvPr id="5" name="Picture 4">
            <a:extLst>
              <a:ext uri="{FF2B5EF4-FFF2-40B4-BE49-F238E27FC236}">
                <a16:creationId xmlns:a16="http://schemas.microsoft.com/office/drawing/2014/main" id="{7138F6A0-3265-6592-32D2-BA15D14C8D61}"/>
              </a:ext>
            </a:extLst>
          </p:cNvPr>
          <p:cNvPicPr>
            <a:picLocks noChangeAspect="1"/>
          </p:cNvPicPr>
          <p:nvPr/>
        </p:nvPicPr>
        <p:blipFill>
          <a:blip r:embed="rId3"/>
          <a:stretch>
            <a:fillRect/>
          </a:stretch>
        </p:blipFill>
        <p:spPr>
          <a:xfrm>
            <a:off x="179512" y="3029290"/>
            <a:ext cx="4392488" cy="3764118"/>
          </a:xfrm>
          <a:prstGeom prst="rect">
            <a:avLst/>
          </a:prstGeom>
        </p:spPr>
      </p:pic>
      <p:sp>
        <p:nvSpPr>
          <p:cNvPr id="7" name="TextBox 6">
            <a:extLst>
              <a:ext uri="{FF2B5EF4-FFF2-40B4-BE49-F238E27FC236}">
                <a16:creationId xmlns:a16="http://schemas.microsoft.com/office/drawing/2014/main" id="{A9993928-0F85-710D-4DA5-48950B656DC5}"/>
              </a:ext>
            </a:extLst>
          </p:cNvPr>
          <p:cNvSpPr txBox="1"/>
          <p:nvPr/>
        </p:nvSpPr>
        <p:spPr>
          <a:xfrm>
            <a:off x="4993804" y="3964629"/>
            <a:ext cx="3772408" cy="2308324"/>
          </a:xfrm>
          <a:prstGeom prst="rect">
            <a:avLst/>
          </a:prstGeom>
          <a:noFill/>
        </p:spPr>
        <p:txBody>
          <a:bodyPr wrap="square">
            <a:spAutoFit/>
          </a:bodyPr>
          <a:lstStyle/>
          <a:p>
            <a:r>
              <a:rPr lang="en-GB" dirty="0"/>
              <a:t>The High-Luminosity LHC will increase the number of collisions by a factor of between 5 and 7.5 with respect to the nominal LHC design and will produce more than 250 inverse femtobarns of data per year </a:t>
            </a:r>
            <a:r>
              <a:rPr lang="en-GB" b="0" i="0" dirty="0">
                <a:solidFill>
                  <a:srgbClr val="333333"/>
                </a:solidFill>
                <a:effectLst/>
                <a:highlight>
                  <a:srgbClr val="FFFFFF"/>
                </a:highlight>
                <a:latin typeface="sourcesans-regular"/>
              </a:rPr>
              <a:t>(1fb</a:t>
            </a:r>
            <a:r>
              <a:rPr lang="en-GB" b="0" i="0" baseline="30000" dirty="0">
                <a:solidFill>
                  <a:srgbClr val="333333"/>
                </a:solidFill>
                <a:effectLst/>
                <a:highlight>
                  <a:srgbClr val="FFFFFF"/>
                </a:highlight>
                <a:latin typeface="sourcesans-regular"/>
              </a:rPr>
              <a:t>−1</a:t>
            </a:r>
            <a:r>
              <a:rPr lang="en-GB" b="0" i="0" dirty="0">
                <a:solidFill>
                  <a:srgbClr val="333333"/>
                </a:solidFill>
                <a:effectLst/>
                <a:highlight>
                  <a:srgbClr val="FFFFFF"/>
                </a:highlight>
                <a:latin typeface="sourcesans-regular"/>
              </a:rPr>
              <a:t> of integrated luminosity equates to 100 million </a:t>
            </a:r>
            <a:r>
              <a:rPr lang="en-GB" b="0" i="0" dirty="0" err="1">
                <a:solidFill>
                  <a:srgbClr val="333333"/>
                </a:solidFill>
                <a:effectLst/>
                <a:highlight>
                  <a:srgbClr val="FFFFFF"/>
                </a:highlight>
                <a:latin typeface="sourcesans-regular"/>
              </a:rPr>
              <a:t>million</a:t>
            </a:r>
            <a:r>
              <a:rPr lang="en-GB" b="0" i="0" dirty="0">
                <a:solidFill>
                  <a:srgbClr val="333333"/>
                </a:solidFill>
                <a:effectLst/>
                <a:highlight>
                  <a:srgbClr val="FFFFFF"/>
                </a:highlight>
                <a:latin typeface="sourcesans-regular"/>
              </a:rPr>
              <a:t> collisions)</a:t>
            </a:r>
            <a:endParaRPr lang="en-GB" dirty="0"/>
          </a:p>
        </p:txBody>
      </p:sp>
    </p:spTree>
    <p:extLst>
      <p:ext uri="{BB962C8B-B14F-4D97-AF65-F5344CB8AC3E}">
        <p14:creationId xmlns:p14="http://schemas.microsoft.com/office/powerpoint/2010/main" val="24898511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F21A4-531C-8470-3942-DBA4BB8F3A02}"/>
              </a:ext>
            </a:extLst>
          </p:cNvPr>
          <p:cNvSpPr>
            <a:spLocks noGrp="1"/>
          </p:cNvSpPr>
          <p:nvPr>
            <p:ph type="title"/>
          </p:nvPr>
        </p:nvSpPr>
        <p:spPr>
          <a:xfrm>
            <a:off x="457200" y="64592"/>
            <a:ext cx="8229600" cy="916136"/>
          </a:xfrm>
        </p:spPr>
        <p:txBody>
          <a:bodyPr>
            <a:normAutofit fontScale="90000"/>
          </a:bodyPr>
          <a:lstStyle/>
          <a:p>
            <a:r>
              <a:rPr lang="fr-CH" dirty="0">
                <a:solidFill>
                  <a:srgbClr val="0070C0"/>
                </a:solidFill>
              </a:rPr>
              <a:t>Long </a:t>
            </a:r>
            <a:r>
              <a:rPr lang="fr-CH" dirty="0" err="1">
                <a:solidFill>
                  <a:srgbClr val="0070C0"/>
                </a:solidFill>
              </a:rPr>
              <a:t>term</a:t>
            </a:r>
            <a:r>
              <a:rPr lang="fr-CH" dirty="0">
                <a:solidFill>
                  <a:srgbClr val="0070C0"/>
                </a:solidFill>
              </a:rPr>
              <a:t> future: FCC-</a:t>
            </a:r>
            <a:r>
              <a:rPr lang="fr-CH" dirty="0" err="1">
                <a:solidFill>
                  <a:srgbClr val="0070C0"/>
                </a:solidFill>
              </a:rPr>
              <a:t>ee</a:t>
            </a:r>
            <a:r>
              <a:rPr lang="fr-CH" dirty="0">
                <a:solidFill>
                  <a:srgbClr val="0070C0"/>
                </a:solidFill>
              </a:rPr>
              <a:t> and FCC-</a:t>
            </a:r>
            <a:r>
              <a:rPr lang="fr-CH" dirty="0" err="1">
                <a:solidFill>
                  <a:srgbClr val="0070C0"/>
                </a:solidFill>
              </a:rPr>
              <a:t>hh</a:t>
            </a:r>
            <a:endParaRPr lang="en-GB" dirty="0">
              <a:solidFill>
                <a:srgbClr val="0070C0"/>
              </a:solidFill>
            </a:endParaRPr>
          </a:p>
        </p:txBody>
      </p:sp>
      <p:pic>
        <p:nvPicPr>
          <p:cNvPr id="3" name="Picture 2">
            <a:extLst>
              <a:ext uri="{FF2B5EF4-FFF2-40B4-BE49-F238E27FC236}">
                <a16:creationId xmlns:a16="http://schemas.microsoft.com/office/drawing/2014/main" id="{8914B7F6-1CEC-71CB-C001-5CB7141865BA}"/>
              </a:ext>
            </a:extLst>
          </p:cNvPr>
          <p:cNvPicPr>
            <a:picLocks noChangeAspect="1"/>
          </p:cNvPicPr>
          <p:nvPr/>
        </p:nvPicPr>
        <p:blipFill>
          <a:blip r:embed="rId2"/>
          <a:stretch>
            <a:fillRect/>
          </a:stretch>
        </p:blipFill>
        <p:spPr>
          <a:xfrm>
            <a:off x="179512" y="908720"/>
            <a:ext cx="5362298" cy="3024336"/>
          </a:xfrm>
          <a:prstGeom prst="rect">
            <a:avLst/>
          </a:prstGeom>
        </p:spPr>
      </p:pic>
      <p:pic>
        <p:nvPicPr>
          <p:cNvPr id="8" name="Picture 7">
            <a:extLst>
              <a:ext uri="{FF2B5EF4-FFF2-40B4-BE49-F238E27FC236}">
                <a16:creationId xmlns:a16="http://schemas.microsoft.com/office/drawing/2014/main" id="{9C5208BB-D3C2-795C-14FE-8654B3E3383C}"/>
              </a:ext>
            </a:extLst>
          </p:cNvPr>
          <p:cNvPicPr>
            <a:picLocks noChangeAspect="1"/>
          </p:cNvPicPr>
          <p:nvPr/>
        </p:nvPicPr>
        <p:blipFill>
          <a:blip r:embed="rId3"/>
          <a:stretch>
            <a:fillRect/>
          </a:stretch>
        </p:blipFill>
        <p:spPr>
          <a:xfrm>
            <a:off x="267468" y="4124554"/>
            <a:ext cx="8710588" cy="2668854"/>
          </a:xfrm>
          <a:prstGeom prst="rect">
            <a:avLst/>
          </a:prstGeom>
        </p:spPr>
      </p:pic>
      <p:pic>
        <p:nvPicPr>
          <p:cNvPr id="10" name="Picture 9">
            <a:extLst>
              <a:ext uri="{FF2B5EF4-FFF2-40B4-BE49-F238E27FC236}">
                <a16:creationId xmlns:a16="http://schemas.microsoft.com/office/drawing/2014/main" id="{0A995C50-57DD-FD49-EF48-43F7D3756D43}"/>
              </a:ext>
            </a:extLst>
          </p:cNvPr>
          <p:cNvPicPr>
            <a:picLocks noChangeAspect="1"/>
          </p:cNvPicPr>
          <p:nvPr/>
        </p:nvPicPr>
        <p:blipFill>
          <a:blip r:embed="rId4"/>
          <a:stretch>
            <a:fillRect/>
          </a:stretch>
        </p:blipFill>
        <p:spPr>
          <a:xfrm>
            <a:off x="4363320" y="908720"/>
            <a:ext cx="4606724" cy="1765139"/>
          </a:xfrm>
          <a:prstGeom prst="rect">
            <a:avLst/>
          </a:prstGeom>
        </p:spPr>
      </p:pic>
      <p:pic>
        <p:nvPicPr>
          <p:cNvPr id="12" name="Picture 11">
            <a:extLst>
              <a:ext uri="{FF2B5EF4-FFF2-40B4-BE49-F238E27FC236}">
                <a16:creationId xmlns:a16="http://schemas.microsoft.com/office/drawing/2014/main" id="{5302E196-5DD2-8736-AA7C-BA7D447DFFC1}"/>
              </a:ext>
            </a:extLst>
          </p:cNvPr>
          <p:cNvPicPr>
            <a:picLocks noChangeAspect="1"/>
          </p:cNvPicPr>
          <p:nvPr/>
        </p:nvPicPr>
        <p:blipFill>
          <a:blip r:embed="rId5"/>
          <a:stretch>
            <a:fillRect/>
          </a:stretch>
        </p:blipFill>
        <p:spPr>
          <a:xfrm>
            <a:off x="5868144" y="2733445"/>
            <a:ext cx="2520280" cy="995039"/>
          </a:xfrm>
          <a:prstGeom prst="rect">
            <a:avLst/>
          </a:prstGeom>
        </p:spPr>
      </p:pic>
    </p:spTree>
    <p:extLst>
      <p:ext uri="{BB962C8B-B14F-4D97-AF65-F5344CB8AC3E}">
        <p14:creationId xmlns:p14="http://schemas.microsoft.com/office/powerpoint/2010/main" val="2288057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963" y="120088"/>
            <a:ext cx="8870573" cy="646331"/>
          </a:xfrm>
          <a:prstGeom prst="rect">
            <a:avLst/>
          </a:prstGeom>
        </p:spPr>
        <p:txBody>
          <a:bodyPr wrap="square">
            <a:spAutoFit/>
          </a:bodyPr>
          <a:lstStyle/>
          <a:p>
            <a:pPr algn="ctr"/>
            <a:r>
              <a:rPr lang="en-US" sz="3600" b="1" dirty="0">
                <a:solidFill>
                  <a:srgbClr val="0070C0"/>
                </a:solidFill>
              </a:rPr>
              <a:t>How can CERN have an impact</a:t>
            </a:r>
          </a:p>
        </p:txBody>
      </p:sp>
      <p:sp>
        <p:nvSpPr>
          <p:cNvPr id="5" name="Rectangle 4"/>
          <p:cNvSpPr/>
          <p:nvPr/>
        </p:nvSpPr>
        <p:spPr>
          <a:xfrm>
            <a:off x="749813" y="624144"/>
            <a:ext cx="7848872" cy="646331"/>
          </a:xfrm>
          <a:prstGeom prst="rect">
            <a:avLst/>
          </a:prstGeom>
        </p:spPr>
        <p:txBody>
          <a:bodyPr wrap="square">
            <a:spAutoFit/>
          </a:bodyPr>
          <a:lstStyle/>
          <a:p>
            <a:pPr lvl="0" algn="ctr"/>
            <a:r>
              <a:rPr lang="en-US" sz="3600" b="1" u="sng" dirty="0">
                <a:solidFill>
                  <a:srgbClr val="0070C0"/>
                </a:solidFill>
              </a:rPr>
              <a:t>beyond</a:t>
            </a:r>
            <a:r>
              <a:rPr lang="en-US" sz="3600" b="1" dirty="0">
                <a:solidFill>
                  <a:srgbClr val="0070C0"/>
                </a:solidFill>
              </a:rPr>
              <a:t> fundamental physics?</a:t>
            </a:r>
          </a:p>
        </p:txBody>
      </p:sp>
      <p:pic>
        <p:nvPicPr>
          <p:cNvPr id="7" name="Picture 6"/>
          <p:cNvPicPr>
            <a:picLocks noChangeAspect="1"/>
          </p:cNvPicPr>
          <p:nvPr/>
        </p:nvPicPr>
        <p:blipFill>
          <a:blip r:embed="rId2"/>
          <a:stretch>
            <a:fillRect/>
          </a:stretch>
        </p:blipFill>
        <p:spPr>
          <a:xfrm>
            <a:off x="2337226" y="1412776"/>
            <a:ext cx="4674046" cy="4680520"/>
          </a:xfrm>
          <a:prstGeom prst="rect">
            <a:avLst/>
          </a:prstGeom>
        </p:spPr>
      </p:pic>
    </p:spTree>
    <p:extLst>
      <p:ext uri="{BB962C8B-B14F-4D97-AF65-F5344CB8AC3E}">
        <p14:creationId xmlns:p14="http://schemas.microsoft.com/office/powerpoint/2010/main" val="2530578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9" t="6628" r="-1" b="5989"/>
          <a:stretch/>
        </p:blipFill>
        <p:spPr>
          <a:xfrm>
            <a:off x="-15496" y="810756"/>
            <a:ext cx="9159496" cy="4494509"/>
          </a:xfrm>
          <a:prstGeom prst="rect">
            <a:avLst/>
          </a:prstGeom>
        </p:spPr>
      </p:pic>
      <p:sp>
        <p:nvSpPr>
          <p:cNvPr id="29" name="Freeform 28"/>
          <p:cNvSpPr/>
          <p:nvPr/>
        </p:nvSpPr>
        <p:spPr>
          <a:xfrm>
            <a:off x="3124875" y="825446"/>
            <a:ext cx="3673491" cy="4490919"/>
          </a:xfrm>
          <a:custGeom>
            <a:avLst/>
            <a:gdLst>
              <a:gd name="connsiteX0" fmla="*/ 3164619 w 3689405"/>
              <a:gd name="connsiteY0" fmla="*/ 0 h 4524292"/>
              <a:gd name="connsiteX1" fmla="*/ 3188473 w 3689405"/>
              <a:gd name="connsiteY1" fmla="*/ 71562 h 4524292"/>
              <a:gd name="connsiteX2" fmla="*/ 3204376 w 3689405"/>
              <a:gd name="connsiteY2" fmla="*/ 294198 h 4524292"/>
              <a:gd name="connsiteX3" fmla="*/ 3196424 w 3689405"/>
              <a:gd name="connsiteY3" fmla="*/ 588396 h 4524292"/>
              <a:gd name="connsiteX4" fmla="*/ 3164619 w 3689405"/>
              <a:gd name="connsiteY4" fmla="*/ 636104 h 4524292"/>
              <a:gd name="connsiteX5" fmla="*/ 3148717 w 3689405"/>
              <a:gd name="connsiteY5" fmla="*/ 683812 h 4524292"/>
              <a:gd name="connsiteX6" fmla="*/ 3140765 w 3689405"/>
              <a:gd name="connsiteY6" fmla="*/ 707666 h 4524292"/>
              <a:gd name="connsiteX7" fmla="*/ 3124863 w 3689405"/>
              <a:gd name="connsiteY7" fmla="*/ 763325 h 4524292"/>
              <a:gd name="connsiteX8" fmla="*/ 3069203 w 3689405"/>
              <a:gd name="connsiteY8" fmla="*/ 834887 h 4524292"/>
              <a:gd name="connsiteX9" fmla="*/ 3037398 w 3689405"/>
              <a:gd name="connsiteY9" fmla="*/ 882595 h 4524292"/>
              <a:gd name="connsiteX10" fmla="*/ 2997642 w 3689405"/>
              <a:gd name="connsiteY10" fmla="*/ 930302 h 4524292"/>
              <a:gd name="connsiteX11" fmla="*/ 2973788 w 3689405"/>
              <a:gd name="connsiteY11" fmla="*/ 954156 h 4524292"/>
              <a:gd name="connsiteX12" fmla="*/ 2941983 w 3689405"/>
              <a:gd name="connsiteY12" fmla="*/ 1009815 h 4524292"/>
              <a:gd name="connsiteX13" fmla="*/ 2918129 w 3689405"/>
              <a:gd name="connsiteY13" fmla="*/ 1033669 h 4524292"/>
              <a:gd name="connsiteX14" fmla="*/ 2902226 w 3689405"/>
              <a:gd name="connsiteY14" fmla="*/ 1057523 h 4524292"/>
              <a:gd name="connsiteX15" fmla="*/ 2894275 w 3689405"/>
              <a:gd name="connsiteY15" fmla="*/ 1081377 h 4524292"/>
              <a:gd name="connsiteX16" fmla="*/ 2870421 w 3689405"/>
              <a:gd name="connsiteY16" fmla="*/ 1168842 h 4524292"/>
              <a:gd name="connsiteX17" fmla="*/ 2854518 w 3689405"/>
              <a:gd name="connsiteY17" fmla="*/ 1192695 h 4524292"/>
              <a:gd name="connsiteX18" fmla="*/ 2830664 w 3689405"/>
              <a:gd name="connsiteY18" fmla="*/ 1208598 h 4524292"/>
              <a:gd name="connsiteX19" fmla="*/ 2790908 w 3689405"/>
              <a:gd name="connsiteY19" fmla="*/ 1256306 h 4524292"/>
              <a:gd name="connsiteX20" fmla="*/ 2735249 w 3689405"/>
              <a:gd name="connsiteY20" fmla="*/ 1319916 h 4524292"/>
              <a:gd name="connsiteX21" fmla="*/ 2719346 w 3689405"/>
              <a:gd name="connsiteY21" fmla="*/ 1343770 h 4524292"/>
              <a:gd name="connsiteX22" fmla="*/ 2711395 w 3689405"/>
              <a:gd name="connsiteY22" fmla="*/ 1367624 h 4524292"/>
              <a:gd name="connsiteX23" fmla="*/ 2759103 w 3689405"/>
              <a:gd name="connsiteY23" fmla="*/ 1375575 h 4524292"/>
              <a:gd name="connsiteX24" fmla="*/ 2782957 w 3689405"/>
              <a:gd name="connsiteY24" fmla="*/ 1439186 h 4524292"/>
              <a:gd name="connsiteX25" fmla="*/ 2806810 w 3689405"/>
              <a:gd name="connsiteY25" fmla="*/ 1455088 h 4524292"/>
              <a:gd name="connsiteX26" fmla="*/ 2846567 w 3689405"/>
              <a:gd name="connsiteY26" fmla="*/ 1510748 h 4524292"/>
              <a:gd name="connsiteX27" fmla="*/ 2822713 w 3689405"/>
              <a:gd name="connsiteY27" fmla="*/ 1518699 h 4524292"/>
              <a:gd name="connsiteX28" fmla="*/ 2790908 w 3689405"/>
              <a:gd name="connsiteY28" fmla="*/ 1566407 h 4524292"/>
              <a:gd name="connsiteX29" fmla="*/ 2790908 w 3689405"/>
              <a:gd name="connsiteY29" fmla="*/ 1677725 h 4524292"/>
              <a:gd name="connsiteX30" fmla="*/ 2838616 w 3689405"/>
              <a:gd name="connsiteY30" fmla="*/ 1709530 h 4524292"/>
              <a:gd name="connsiteX31" fmla="*/ 2886323 w 3689405"/>
              <a:gd name="connsiteY31" fmla="*/ 1725433 h 4524292"/>
              <a:gd name="connsiteX32" fmla="*/ 2941983 w 3689405"/>
              <a:gd name="connsiteY32" fmla="*/ 1765189 h 4524292"/>
              <a:gd name="connsiteX33" fmla="*/ 2965837 w 3689405"/>
              <a:gd name="connsiteY33" fmla="*/ 1773141 h 4524292"/>
              <a:gd name="connsiteX34" fmla="*/ 2981739 w 3689405"/>
              <a:gd name="connsiteY34" fmla="*/ 1796995 h 4524292"/>
              <a:gd name="connsiteX35" fmla="*/ 3013544 w 3689405"/>
              <a:gd name="connsiteY35" fmla="*/ 1844702 h 4524292"/>
              <a:gd name="connsiteX36" fmla="*/ 3061252 w 3689405"/>
              <a:gd name="connsiteY36" fmla="*/ 1860605 h 4524292"/>
              <a:gd name="connsiteX37" fmla="*/ 3085106 w 3689405"/>
              <a:gd name="connsiteY37" fmla="*/ 1868556 h 4524292"/>
              <a:gd name="connsiteX38" fmla="*/ 3093057 w 3689405"/>
              <a:gd name="connsiteY38" fmla="*/ 1963972 h 4524292"/>
              <a:gd name="connsiteX39" fmla="*/ 3077155 w 3689405"/>
              <a:gd name="connsiteY39" fmla="*/ 2011680 h 4524292"/>
              <a:gd name="connsiteX40" fmla="*/ 3069203 w 3689405"/>
              <a:gd name="connsiteY40" fmla="*/ 2035534 h 4524292"/>
              <a:gd name="connsiteX41" fmla="*/ 3116911 w 3689405"/>
              <a:gd name="connsiteY41" fmla="*/ 2051436 h 4524292"/>
              <a:gd name="connsiteX42" fmla="*/ 3180522 w 3689405"/>
              <a:gd name="connsiteY42" fmla="*/ 2107095 h 4524292"/>
              <a:gd name="connsiteX43" fmla="*/ 3204376 w 3689405"/>
              <a:gd name="connsiteY43" fmla="*/ 2115047 h 4524292"/>
              <a:gd name="connsiteX44" fmla="*/ 3252083 w 3689405"/>
              <a:gd name="connsiteY44" fmla="*/ 2138901 h 4524292"/>
              <a:gd name="connsiteX45" fmla="*/ 3283889 w 3689405"/>
              <a:gd name="connsiteY45" fmla="*/ 2146852 h 4524292"/>
              <a:gd name="connsiteX46" fmla="*/ 3331597 w 3689405"/>
              <a:gd name="connsiteY46" fmla="*/ 2178657 h 4524292"/>
              <a:gd name="connsiteX47" fmla="*/ 3355450 w 3689405"/>
              <a:gd name="connsiteY47" fmla="*/ 2194560 h 4524292"/>
              <a:gd name="connsiteX48" fmla="*/ 3395207 w 3689405"/>
              <a:gd name="connsiteY48" fmla="*/ 2234316 h 4524292"/>
              <a:gd name="connsiteX49" fmla="*/ 3466769 w 3689405"/>
              <a:gd name="connsiteY49" fmla="*/ 2289975 h 4524292"/>
              <a:gd name="connsiteX50" fmla="*/ 3490623 w 3689405"/>
              <a:gd name="connsiteY50" fmla="*/ 2297927 h 4524292"/>
              <a:gd name="connsiteX51" fmla="*/ 3538330 w 3689405"/>
              <a:gd name="connsiteY51" fmla="*/ 2329732 h 4524292"/>
              <a:gd name="connsiteX52" fmla="*/ 3562184 w 3689405"/>
              <a:gd name="connsiteY52" fmla="*/ 2345635 h 4524292"/>
              <a:gd name="connsiteX53" fmla="*/ 3586038 w 3689405"/>
              <a:gd name="connsiteY53" fmla="*/ 2361537 h 4524292"/>
              <a:gd name="connsiteX54" fmla="*/ 3617843 w 3689405"/>
              <a:gd name="connsiteY54" fmla="*/ 2385391 h 4524292"/>
              <a:gd name="connsiteX55" fmla="*/ 3633746 w 3689405"/>
              <a:gd name="connsiteY55" fmla="*/ 2425148 h 4524292"/>
              <a:gd name="connsiteX56" fmla="*/ 3657600 w 3689405"/>
              <a:gd name="connsiteY56" fmla="*/ 2433099 h 4524292"/>
              <a:gd name="connsiteX57" fmla="*/ 3681454 w 3689405"/>
              <a:gd name="connsiteY57" fmla="*/ 2449002 h 4524292"/>
              <a:gd name="connsiteX58" fmla="*/ 3657600 w 3689405"/>
              <a:gd name="connsiteY58" fmla="*/ 2536466 h 4524292"/>
              <a:gd name="connsiteX59" fmla="*/ 3625795 w 3689405"/>
              <a:gd name="connsiteY59" fmla="*/ 2584174 h 4524292"/>
              <a:gd name="connsiteX60" fmla="*/ 3609892 w 3689405"/>
              <a:gd name="connsiteY60" fmla="*/ 2631882 h 4524292"/>
              <a:gd name="connsiteX61" fmla="*/ 3601941 w 3689405"/>
              <a:gd name="connsiteY61" fmla="*/ 2655735 h 4524292"/>
              <a:gd name="connsiteX62" fmla="*/ 3593990 w 3689405"/>
              <a:gd name="connsiteY62" fmla="*/ 2719346 h 4524292"/>
              <a:gd name="connsiteX63" fmla="*/ 3586038 w 3689405"/>
              <a:gd name="connsiteY63" fmla="*/ 2751151 h 4524292"/>
              <a:gd name="connsiteX64" fmla="*/ 3593990 w 3689405"/>
              <a:gd name="connsiteY64" fmla="*/ 2854518 h 4524292"/>
              <a:gd name="connsiteX65" fmla="*/ 3609892 w 3689405"/>
              <a:gd name="connsiteY65" fmla="*/ 2878372 h 4524292"/>
              <a:gd name="connsiteX66" fmla="*/ 3633746 w 3689405"/>
              <a:gd name="connsiteY66" fmla="*/ 2886323 h 4524292"/>
              <a:gd name="connsiteX67" fmla="*/ 3673503 w 3689405"/>
              <a:gd name="connsiteY67" fmla="*/ 2941982 h 4524292"/>
              <a:gd name="connsiteX68" fmla="*/ 3689405 w 3689405"/>
              <a:gd name="connsiteY68" fmla="*/ 2989690 h 4524292"/>
              <a:gd name="connsiteX69" fmla="*/ 3665551 w 3689405"/>
              <a:gd name="connsiteY69" fmla="*/ 3077155 h 4524292"/>
              <a:gd name="connsiteX70" fmla="*/ 3657600 w 3689405"/>
              <a:gd name="connsiteY70" fmla="*/ 3101008 h 4524292"/>
              <a:gd name="connsiteX71" fmla="*/ 3649649 w 3689405"/>
              <a:gd name="connsiteY71" fmla="*/ 3148716 h 4524292"/>
              <a:gd name="connsiteX72" fmla="*/ 3625795 w 3689405"/>
              <a:gd name="connsiteY72" fmla="*/ 3156668 h 4524292"/>
              <a:gd name="connsiteX73" fmla="*/ 3593990 w 3689405"/>
              <a:gd name="connsiteY73" fmla="*/ 3172570 h 4524292"/>
              <a:gd name="connsiteX74" fmla="*/ 3562184 w 3689405"/>
              <a:gd name="connsiteY74" fmla="*/ 3212327 h 4524292"/>
              <a:gd name="connsiteX75" fmla="*/ 3554233 w 3689405"/>
              <a:gd name="connsiteY75" fmla="*/ 3236181 h 4524292"/>
              <a:gd name="connsiteX76" fmla="*/ 3514477 w 3689405"/>
              <a:gd name="connsiteY76" fmla="*/ 3275937 h 4524292"/>
              <a:gd name="connsiteX77" fmla="*/ 3498574 w 3689405"/>
              <a:gd name="connsiteY77" fmla="*/ 3299791 h 4524292"/>
              <a:gd name="connsiteX78" fmla="*/ 3450866 w 3689405"/>
              <a:gd name="connsiteY78" fmla="*/ 3315694 h 4524292"/>
              <a:gd name="connsiteX79" fmla="*/ 3403158 w 3689405"/>
              <a:gd name="connsiteY79" fmla="*/ 3355450 h 4524292"/>
              <a:gd name="connsiteX80" fmla="*/ 3355450 w 3689405"/>
              <a:gd name="connsiteY80" fmla="*/ 3411109 h 4524292"/>
              <a:gd name="connsiteX81" fmla="*/ 3323645 w 3689405"/>
              <a:gd name="connsiteY81" fmla="*/ 3458817 h 4524292"/>
              <a:gd name="connsiteX82" fmla="*/ 3307743 w 3689405"/>
              <a:gd name="connsiteY82" fmla="*/ 3506525 h 4524292"/>
              <a:gd name="connsiteX83" fmla="*/ 3267986 w 3689405"/>
              <a:gd name="connsiteY83" fmla="*/ 3554233 h 4524292"/>
              <a:gd name="connsiteX84" fmla="*/ 3260035 w 3689405"/>
              <a:gd name="connsiteY84" fmla="*/ 3578087 h 4524292"/>
              <a:gd name="connsiteX85" fmla="*/ 3212327 w 3689405"/>
              <a:gd name="connsiteY85" fmla="*/ 3593989 h 4524292"/>
              <a:gd name="connsiteX86" fmla="*/ 3124863 w 3689405"/>
              <a:gd name="connsiteY86" fmla="*/ 3609892 h 4524292"/>
              <a:gd name="connsiteX87" fmla="*/ 3077155 w 3689405"/>
              <a:gd name="connsiteY87" fmla="*/ 3601941 h 4524292"/>
              <a:gd name="connsiteX88" fmla="*/ 3029447 w 3689405"/>
              <a:gd name="connsiteY88" fmla="*/ 3570135 h 4524292"/>
              <a:gd name="connsiteX89" fmla="*/ 3005593 w 3689405"/>
              <a:gd name="connsiteY89" fmla="*/ 3562184 h 4524292"/>
              <a:gd name="connsiteX90" fmla="*/ 2981739 w 3689405"/>
              <a:gd name="connsiteY90" fmla="*/ 3570135 h 4524292"/>
              <a:gd name="connsiteX91" fmla="*/ 2949934 w 3689405"/>
              <a:gd name="connsiteY91" fmla="*/ 3578087 h 4524292"/>
              <a:gd name="connsiteX92" fmla="*/ 2934031 w 3689405"/>
              <a:gd name="connsiteY92" fmla="*/ 3601941 h 4524292"/>
              <a:gd name="connsiteX93" fmla="*/ 2926080 w 3689405"/>
              <a:gd name="connsiteY93" fmla="*/ 3689405 h 4524292"/>
              <a:gd name="connsiteX94" fmla="*/ 2902226 w 3689405"/>
              <a:gd name="connsiteY94" fmla="*/ 3697356 h 4524292"/>
              <a:gd name="connsiteX95" fmla="*/ 2782957 w 3689405"/>
              <a:gd name="connsiteY95" fmla="*/ 3721210 h 4524292"/>
              <a:gd name="connsiteX96" fmla="*/ 2727297 w 3689405"/>
              <a:gd name="connsiteY96" fmla="*/ 3713259 h 4524292"/>
              <a:gd name="connsiteX97" fmla="*/ 2703443 w 3689405"/>
              <a:gd name="connsiteY97" fmla="*/ 3705308 h 4524292"/>
              <a:gd name="connsiteX98" fmla="*/ 2584174 w 3689405"/>
              <a:gd name="connsiteY98" fmla="*/ 3697356 h 4524292"/>
              <a:gd name="connsiteX99" fmla="*/ 2528515 w 3689405"/>
              <a:gd name="connsiteY99" fmla="*/ 3633746 h 4524292"/>
              <a:gd name="connsiteX100" fmla="*/ 2480807 w 3689405"/>
              <a:gd name="connsiteY100" fmla="*/ 3617843 h 4524292"/>
              <a:gd name="connsiteX101" fmla="*/ 2456953 w 3689405"/>
              <a:gd name="connsiteY101" fmla="*/ 3609892 h 4524292"/>
              <a:gd name="connsiteX102" fmla="*/ 2401294 w 3689405"/>
              <a:gd name="connsiteY102" fmla="*/ 3562184 h 4524292"/>
              <a:gd name="connsiteX103" fmla="*/ 2377440 w 3689405"/>
              <a:gd name="connsiteY103" fmla="*/ 3546282 h 4524292"/>
              <a:gd name="connsiteX104" fmla="*/ 2274073 w 3689405"/>
              <a:gd name="connsiteY104" fmla="*/ 3530379 h 4524292"/>
              <a:gd name="connsiteX105" fmla="*/ 2234317 w 3689405"/>
              <a:gd name="connsiteY105" fmla="*/ 3498574 h 4524292"/>
              <a:gd name="connsiteX106" fmla="*/ 2210463 w 3689405"/>
              <a:gd name="connsiteY106" fmla="*/ 3474720 h 4524292"/>
              <a:gd name="connsiteX107" fmla="*/ 2162755 w 3689405"/>
              <a:gd name="connsiteY107" fmla="*/ 3458817 h 4524292"/>
              <a:gd name="connsiteX108" fmla="*/ 2138901 w 3689405"/>
              <a:gd name="connsiteY108" fmla="*/ 3450866 h 4524292"/>
              <a:gd name="connsiteX109" fmla="*/ 2115047 w 3689405"/>
              <a:gd name="connsiteY109" fmla="*/ 3434963 h 4524292"/>
              <a:gd name="connsiteX110" fmla="*/ 2083242 w 3689405"/>
              <a:gd name="connsiteY110" fmla="*/ 3482671 h 4524292"/>
              <a:gd name="connsiteX111" fmla="*/ 2075290 w 3689405"/>
              <a:gd name="connsiteY111" fmla="*/ 3506525 h 4524292"/>
              <a:gd name="connsiteX112" fmla="*/ 2051437 w 3689405"/>
              <a:gd name="connsiteY112" fmla="*/ 3514476 h 4524292"/>
              <a:gd name="connsiteX113" fmla="*/ 1995777 w 3689405"/>
              <a:gd name="connsiteY113" fmla="*/ 3578087 h 4524292"/>
              <a:gd name="connsiteX114" fmla="*/ 1971923 w 3689405"/>
              <a:gd name="connsiteY114" fmla="*/ 3601941 h 4524292"/>
              <a:gd name="connsiteX115" fmla="*/ 1908313 w 3689405"/>
              <a:gd name="connsiteY115" fmla="*/ 3609892 h 4524292"/>
              <a:gd name="connsiteX116" fmla="*/ 1876508 w 3689405"/>
              <a:gd name="connsiteY116" fmla="*/ 3681454 h 4524292"/>
              <a:gd name="connsiteX117" fmla="*/ 1868557 w 3689405"/>
              <a:gd name="connsiteY117" fmla="*/ 3705308 h 4524292"/>
              <a:gd name="connsiteX118" fmla="*/ 1860605 w 3689405"/>
              <a:gd name="connsiteY118" fmla="*/ 3729162 h 4524292"/>
              <a:gd name="connsiteX119" fmla="*/ 1868557 w 3689405"/>
              <a:gd name="connsiteY119" fmla="*/ 3753015 h 4524292"/>
              <a:gd name="connsiteX120" fmla="*/ 1860605 w 3689405"/>
              <a:gd name="connsiteY120" fmla="*/ 3776869 h 4524292"/>
              <a:gd name="connsiteX121" fmla="*/ 1828800 w 3689405"/>
              <a:gd name="connsiteY121" fmla="*/ 3768918 h 4524292"/>
              <a:gd name="connsiteX122" fmla="*/ 1781092 w 3689405"/>
              <a:gd name="connsiteY122" fmla="*/ 3760967 h 4524292"/>
              <a:gd name="connsiteX123" fmla="*/ 1733384 w 3689405"/>
              <a:gd name="connsiteY123" fmla="*/ 3745064 h 4524292"/>
              <a:gd name="connsiteX124" fmla="*/ 1709530 w 3689405"/>
              <a:gd name="connsiteY124" fmla="*/ 3737113 h 4524292"/>
              <a:gd name="connsiteX125" fmla="*/ 1614115 w 3689405"/>
              <a:gd name="connsiteY125" fmla="*/ 3673502 h 4524292"/>
              <a:gd name="connsiteX126" fmla="*/ 1590261 w 3689405"/>
              <a:gd name="connsiteY126" fmla="*/ 3657600 h 4524292"/>
              <a:gd name="connsiteX127" fmla="*/ 1566407 w 3689405"/>
              <a:gd name="connsiteY127" fmla="*/ 3641697 h 4524292"/>
              <a:gd name="connsiteX128" fmla="*/ 1558456 w 3689405"/>
              <a:gd name="connsiteY128" fmla="*/ 3617843 h 4524292"/>
              <a:gd name="connsiteX129" fmla="*/ 1494845 w 3689405"/>
              <a:gd name="connsiteY129" fmla="*/ 3562184 h 4524292"/>
              <a:gd name="connsiteX130" fmla="*/ 1447137 w 3689405"/>
              <a:gd name="connsiteY130" fmla="*/ 3546282 h 4524292"/>
              <a:gd name="connsiteX131" fmla="*/ 1423283 w 3689405"/>
              <a:gd name="connsiteY131" fmla="*/ 3530379 h 4524292"/>
              <a:gd name="connsiteX132" fmla="*/ 1391478 w 3689405"/>
              <a:gd name="connsiteY132" fmla="*/ 3482671 h 4524292"/>
              <a:gd name="connsiteX133" fmla="*/ 1343770 w 3689405"/>
              <a:gd name="connsiteY133" fmla="*/ 3490622 h 4524292"/>
              <a:gd name="connsiteX134" fmla="*/ 1319917 w 3689405"/>
              <a:gd name="connsiteY134" fmla="*/ 3538330 h 4524292"/>
              <a:gd name="connsiteX135" fmla="*/ 1280160 w 3689405"/>
              <a:gd name="connsiteY135" fmla="*/ 3578087 h 4524292"/>
              <a:gd name="connsiteX136" fmla="*/ 1248355 w 3689405"/>
              <a:gd name="connsiteY136" fmla="*/ 3625795 h 4524292"/>
              <a:gd name="connsiteX137" fmla="*/ 1240403 w 3689405"/>
              <a:gd name="connsiteY137" fmla="*/ 3649648 h 4524292"/>
              <a:gd name="connsiteX138" fmla="*/ 1208598 w 3689405"/>
              <a:gd name="connsiteY138" fmla="*/ 3697356 h 4524292"/>
              <a:gd name="connsiteX139" fmla="*/ 1192696 w 3689405"/>
              <a:gd name="connsiteY139" fmla="*/ 3721210 h 4524292"/>
              <a:gd name="connsiteX140" fmla="*/ 1152939 w 3689405"/>
              <a:gd name="connsiteY140" fmla="*/ 3768918 h 4524292"/>
              <a:gd name="connsiteX141" fmla="*/ 1137037 w 3689405"/>
              <a:gd name="connsiteY141" fmla="*/ 3832528 h 4524292"/>
              <a:gd name="connsiteX142" fmla="*/ 1121134 w 3689405"/>
              <a:gd name="connsiteY142" fmla="*/ 3880236 h 4524292"/>
              <a:gd name="connsiteX143" fmla="*/ 1113183 w 3689405"/>
              <a:gd name="connsiteY143" fmla="*/ 3904090 h 4524292"/>
              <a:gd name="connsiteX144" fmla="*/ 1105231 w 3689405"/>
              <a:gd name="connsiteY144" fmla="*/ 3927944 h 4524292"/>
              <a:gd name="connsiteX145" fmla="*/ 1097280 w 3689405"/>
              <a:gd name="connsiteY145" fmla="*/ 3959749 h 4524292"/>
              <a:gd name="connsiteX146" fmla="*/ 1081377 w 3689405"/>
              <a:gd name="connsiteY146" fmla="*/ 4007457 h 4524292"/>
              <a:gd name="connsiteX147" fmla="*/ 1073426 w 3689405"/>
              <a:gd name="connsiteY147" fmla="*/ 4031311 h 4524292"/>
              <a:gd name="connsiteX148" fmla="*/ 1049572 w 3689405"/>
              <a:gd name="connsiteY148" fmla="*/ 4102873 h 4524292"/>
              <a:gd name="connsiteX149" fmla="*/ 1041621 w 3689405"/>
              <a:gd name="connsiteY149" fmla="*/ 4126727 h 4524292"/>
              <a:gd name="connsiteX150" fmla="*/ 1025718 w 3689405"/>
              <a:gd name="connsiteY150" fmla="*/ 4150581 h 4524292"/>
              <a:gd name="connsiteX151" fmla="*/ 985962 w 3689405"/>
              <a:gd name="connsiteY151" fmla="*/ 4222142 h 4524292"/>
              <a:gd name="connsiteX152" fmla="*/ 970059 w 3689405"/>
              <a:gd name="connsiteY152" fmla="*/ 4253948 h 4524292"/>
              <a:gd name="connsiteX153" fmla="*/ 954157 w 3689405"/>
              <a:gd name="connsiteY153" fmla="*/ 4277802 h 4524292"/>
              <a:gd name="connsiteX154" fmla="*/ 946205 w 3689405"/>
              <a:gd name="connsiteY154" fmla="*/ 4301655 h 4524292"/>
              <a:gd name="connsiteX155" fmla="*/ 906449 w 3689405"/>
              <a:gd name="connsiteY155" fmla="*/ 4285753 h 4524292"/>
              <a:gd name="connsiteX156" fmla="*/ 858741 w 3689405"/>
              <a:gd name="connsiteY156" fmla="*/ 4238045 h 4524292"/>
              <a:gd name="connsiteX157" fmla="*/ 834887 w 3689405"/>
              <a:gd name="connsiteY157" fmla="*/ 4222142 h 4524292"/>
              <a:gd name="connsiteX158" fmla="*/ 795130 w 3689405"/>
              <a:gd name="connsiteY158" fmla="*/ 4190337 h 4524292"/>
              <a:gd name="connsiteX159" fmla="*/ 771277 w 3689405"/>
              <a:gd name="connsiteY159" fmla="*/ 4174435 h 4524292"/>
              <a:gd name="connsiteX160" fmla="*/ 723569 w 3689405"/>
              <a:gd name="connsiteY160" fmla="*/ 4158532 h 4524292"/>
              <a:gd name="connsiteX161" fmla="*/ 699715 w 3689405"/>
              <a:gd name="connsiteY161" fmla="*/ 4150581 h 4524292"/>
              <a:gd name="connsiteX162" fmla="*/ 675861 w 3689405"/>
              <a:gd name="connsiteY162" fmla="*/ 4134678 h 4524292"/>
              <a:gd name="connsiteX163" fmla="*/ 604299 w 3689405"/>
              <a:gd name="connsiteY163" fmla="*/ 4102873 h 4524292"/>
              <a:gd name="connsiteX164" fmla="*/ 588397 w 3689405"/>
              <a:gd name="connsiteY164" fmla="*/ 4079019 h 4524292"/>
              <a:gd name="connsiteX165" fmla="*/ 532737 w 3689405"/>
              <a:gd name="connsiteY165" fmla="*/ 4063116 h 4524292"/>
              <a:gd name="connsiteX166" fmla="*/ 485030 w 3689405"/>
              <a:gd name="connsiteY166" fmla="*/ 4047214 h 4524292"/>
              <a:gd name="connsiteX167" fmla="*/ 461176 w 3689405"/>
              <a:gd name="connsiteY167" fmla="*/ 4039262 h 4524292"/>
              <a:gd name="connsiteX168" fmla="*/ 421419 w 3689405"/>
              <a:gd name="connsiteY168" fmla="*/ 3999506 h 4524292"/>
              <a:gd name="connsiteX169" fmla="*/ 397565 w 3689405"/>
              <a:gd name="connsiteY169" fmla="*/ 4071068 h 4524292"/>
              <a:gd name="connsiteX170" fmla="*/ 365760 w 3689405"/>
              <a:gd name="connsiteY170" fmla="*/ 4118775 h 4524292"/>
              <a:gd name="connsiteX171" fmla="*/ 333955 w 3689405"/>
              <a:gd name="connsiteY171" fmla="*/ 4150581 h 4524292"/>
              <a:gd name="connsiteX172" fmla="*/ 326003 w 3689405"/>
              <a:gd name="connsiteY172" fmla="*/ 4174435 h 4524292"/>
              <a:gd name="connsiteX173" fmla="*/ 302150 w 3689405"/>
              <a:gd name="connsiteY173" fmla="*/ 4198288 h 4524292"/>
              <a:gd name="connsiteX174" fmla="*/ 238539 w 3689405"/>
              <a:gd name="connsiteY174" fmla="*/ 4269850 h 4524292"/>
              <a:gd name="connsiteX175" fmla="*/ 190831 w 3689405"/>
              <a:gd name="connsiteY175" fmla="*/ 4301655 h 4524292"/>
              <a:gd name="connsiteX176" fmla="*/ 166977 w 3689405"/>
              <a:gd name="connsiteY176" fmla="*/ 4309607 h 4524292"/>
              <a:gd name="connsiteX177" fmla="*/ 143123 w 3689405"/>
              <a:gd name="connsiteY177" fmla="*/ 4325509 h 4524292"/>
              <a:gd name="connsiteX178" fmla="*/ 87464 w 3689405"/>
              <a:gd name="connsiteY178" fmla="*/ 4365266 h 4524292"/>
              <a:gd name="connsiteX179" fmla="*/ 71562 w 3689405"/>
              <a:gd name="connsiteY179" fmla="*/ 4428876 h 4524292"/>
              <a:gd name="connsiteX180" fmla="*/ 55659 w 3689405"/>
              <a:gd name="connsiteY180" fmla="*/ 4476584 h 4524292"/>
              <a:gd name="connsiteX181" fmla="*/ 31805 w 3689405"/>
              <a:gd name="connsiteY181" fmla="*/ 4492487 h 4524292"/>
              <a:gd name="connsiteX182" fmla="*/ 0 w 3689405"/>
              <a:gd name="connsiteY182" fmla="*/ 4524292 h 452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3689405" h="4524292">
                <a:moveTo>
                  <a:pt x="3164619" y="0"/>
                </a:moveTo>
                <a:cubicBezTo>
                  <a:pt x="3172570" y="23854"/>
                  <a:pt x="3187468" y="46438"/>
                  <a:pt x="3188473" y="71562"/>
                </a:cubicBezTo>
                <a:cubicBezTo>
                  <a:pt x="3196759" y="278719"/>
                  <a:pt x="3175452" y="207434"/>
                  <a:pt x="3204376" y="294198"/>
                </a:cubicBezTo>
                <a:cubicBezTo>
                  <a:pt x="3201725" y="392264"/>
                  <a:pt x="3207755" y="490951"/>
                  <a:pt x="3196424" y="588396"/>
                </a:cubicBezTo>
                <a:cubicBezTo>
                  <a:pt x="3194216" y="607381"/>
                  <a:pt x="3164619" y="636104"/>
                  <a:pt x="3164619" y="636104"/>
                </a:cubicBezTo>
                <a:lnTo>
                  <a:pt x="3148717" y="683812"/>
                </a:lnTo>
                <a:cubicBezTo>
                  <a:pt x="3146067" y="691763"/>
                  <a:pt x="3142798" y="699535"/>
                  <a:pt x="3140765" y="707666"/>
                </a:cubicBezTo>
                <a:cubicBezTo>
                  <a:pt x="3138894" y="715151"/>
                  <a:pt x="3130047" y="753993"/>
                  <a:pt x="3124863" y="763325"/>
                </a:cubicBezTo>
                <a:cubicBezTo>
                  <a:pt x="3073725" y="855373"/>
                  <a:pt x="3114276" y="776936"/>
                  <a:pt x="3069203" y="834887"/>
                </a:cubicBezTo>
                <a:cubicBezTo>
                  <a:pt x="3057469" y="849974"/>
                  <a:pt x="3050913" y="869081"/>
                  <a:pt x="3037398" y="882595"/>
                </a:cubicBezTo>
                <a:cubicBezTo>
                  <a:pt x="2967717" y="952273"/>
                  <a:pt x="3052985" y="863890"/>
                  <a:pt x="2997642" y="930302"/>
                </a:cubicBezTo>
                <a:cubicBezTo>
                  <a:pt x="2990443" y="938941"/>
                  <a:pt x="2980987" y="945517"/>
                  <a:pt x="2973788" y="954156"/>
                </a:cubicBezTo>
                <a:cubicBezTo>
                  <a:pt x="2936223" y="999234"/>
                  <a:pt x="2980871" y="955371"/>
                  <a:pt x="2941983" y="1009815"/>
                </a:cubicBezTo>
                <a:cubicBezTo>
                  <a:pt x="2935447" y="1018965"/>
                  <a:pt x="2925328" y="1025030"/>
                  <a:pt x="2918129" y="1033669"/>
                </a:cubicBezTo>
                <a:cubicBezTo>
                  <a:pt x="2912011" y="1041010"/>
                  <a:pt x="2907527" y="1049572"/>
                  <a:pt x="2902226" y="1057523"/>
                </a:cubicBezTo>
                <a:cubicBezTo>
                  <a:pt x="2899576" y="1065474"/>
                  <a:pt x="2896308" y="1073246"/>
                  <a:pt x="2894275" y="1081377"/>
                </a:cubicBezTo>
                <a:cubicBezTo>
                  <a:pt x="2888302" y="1105269"/>
                  <a:pt x="2884064" y="1148379"/>
                  <a:pt x="2870421" y="1168842"/>
                </a:cubicBezTo>
                <a:cubicBezTo>
                  <a:pt x="2865120" y="1176793"/>
                  <a:pt x="2861275" y="1185938"/>
                  <a:pt x="2854518" y="1192695"/>
                </a:cubicBezTo>
                <a:cubicBezTo>
                  <a:pt x="2847761" y="1199452"/>
                  <a:pt x="2838615" y="1203297"/>
                  <a:pt x="2830664" y="1208598"/>
                </a:cubicBezTo>
                <a:cubicBezTo>
                  <a:pt x="2773847" y="1293827"/>
                  <a:pt x="2862325" y="1164484"/>
                  <a:pt x="2790908" y="1256306"/>
                </a:cubicBezTo>
                <a:cubicBezTo>
                  <a:pt x="2740958" y="1320528"/>
                  <a:pt x="2781428" y="1289131"/>
                  <a:pt x="2735249" y="1319916"/>
                </a:cubicBezTo>
                <a:cubicBezTo>
                  <a:pt x="2729948" y="1327867"/>
                  <a:pt x="2723620" y="1335223"/>
                  <a:pt x="2719346" y="1343770"/>
                </a:cubicBezTo>
                <a:cubicBezTo>
                  <a:pt x="2715598" y="1351267"/>
                  <a:pt x="2704850" y="1362388"/>
                  <a:pt x="2711395" y="1367624"/>
                </a:cubicBezTo>
                <a:cubicBezTo>
                  <a:pt x="2723984" y="1377695"/>
                  <a:pt x="2743200" y="1372925"/>
                  <a:pt x="2759103" y="1375575"/>
                </a:cubicBezTo>
                <a:cubicBezTo>
                  <a:pt x="2764792" y="1404022"/>
                  <a:pt x="2762482" y="1418711"/>
                  <a:pt x="2782957" y="1439186"/>
                </a:cubicBezTo>
                <a:cubicBezTo>
                  <a:pt x="2789714" y="1445943"/>
                  <a:pt x="2798859" y="1449787"/>
                  <a:pt x="2806810" y="1455088"/>
                </a:cubicBezTo>
                <a:cubicBezTo>
                  <a:pt x="2825364" y="1510747"/>
                  <a:pt x="2806810" y="1497495"/>
                  <a:pt x="2846567" y="1510748"/>
                </a:cubicBezTo>
                <a:cubicBezTo>
                  <a:pt x="2838616" y="1513398"/>
                  <a:pt x="2828640" y="1512772"/>
                  <a:pt x="2822713" y="1518699"/>
                </a:cubicBezTo>
                <a:cubicBezTo>
                  <a:pt x="2809198" y="1532214"/>
                  <a:pt x="2790908" y="1566407"/>
                  <a:pt x="2790908" y="1566407"/>
                </a:cubicBezTo>
                <a:cubicBezTo>
                  <a:pt x="2783789" y="1602001"/>
                  <a:pt x="2771627" y="1641918"/>
                  <a:pt x="2790908" y="1677725"/>
                </a:cubicBezTo>
                <a:cubicBezTo>
                  <a:pt x="2799969" y="1694553"/>
                  <a:pt x="2820484" y="1703486"/>
                  <a:pt x="2838616" y="1709530"/>
                </a:cubicBezTo>
                <a:lnTo>
                  <a:pt x="2886323" y="1725433"/>
                </a:lnTo>
                <a:cubicBezTo>
                  <a:pt x="2899576" y="1765190"/>
                  <a:pt x="2886323" y="1746636"/>
                  <a:pt x="2941983" y="1765189"/>
                </a:cubicBezTo>
                <a:lnTo>
                  <a:pt x="2965837" y="1773141"/>
                </a:lnTo>
                <a:cubicBezTo>
                  <a:pt x="2971138" y="1781092"/>
                  <a:pt x="2977975" y="1788211"/>
                  <a:pt x="2981739" y="1796995"/>
                </a:cubicBezTo>
                <a:cubicBezTo>
                  <a:pt x="2996636" y="1831756"/>
                  <a:pt x="2976550" y="1828260"/>
                  <a:pt x="3013544" y="1844702"/>
                </a:cubicBezTo>
                <a:cubicBezTo>
                  <a:pt x="3028862" y="1851510"/>
                  <a:pt x="3045349" y="1855304"/>
                  <a:pt x="3061252" y="1860605"/>
                </a:cubicBezTo>
                <a:lnTo>
                  <a:pt x="3085106" y="1868556"/>
                </a:lnTo>
                <a:cubicBezTo>
                  <a:pt x="3112116" y="1909070"/>
                  <a:pt x="3107606" y="1891225"/>
                  <a:pt x="3093057" y="1963972"/>
                </a:cubicBezTo>
                <a:cubicBezTo>
                  <a:pt x="3089770" y="1980409"/>
                  <a:pt x="3082456" y="1995777"/>
                  <a:pt x="3077155" y="2011680"/>
                </a:cubicBezTo>
                <a:lnTo>
                  <a:pt x="3069203" y="2035534"/>
                </a:lnTo>
                <a:cubicBezTo>
                  <a:pt x="3085106" y="2040835"/>
                  <a:pt x="3107613" y="2037489"/>
                  <a:pt x="3116911" y="2051436"/>
                </a:cubicBezTo>
                <a:cubicBezTo>
                  <a:pt x="3135465" y="2079266"/>
                  <a:pt x="3140764" y="2093841"/>
                  <a:pt x="3180522" y="2107095"/>
                </a:cubicBezTo>
                <a:cubicBezTo>
                  <a:pt x="3188473" y="2109746"/>
                  <a:pt x="3196717" y="2111643"/>
                  <a:pt x="3204376" y="2115047"/>
                </a:cubicBezTo>
                <a:cubicBezTo>
                  <a:pt x="3220623" y="2122268"/>
                  <a:pt x="3235575" y="2132298"/>
                  <a:pt x="3252083" y="2138901"/>
                </a:cubicBezTo>
                <a:cubicBezTo>
                  <a:pt x="3262230" y="2142960"/>
                  <a:pt x="3273287" y="2144202"/>
                  <a:pt x="3283889" y="2146852"/>
                </a:cubicBezTo>
                <a:lnTo>
                  <a:pt x="3331597" y="2178657"/>
                </a:lnTo>
                <a:lnTo>
                  <a:pt x="3355450" y="2194560"/>
                </a:lnTo>
                <a:cubicBezTo>
                  <a:pt x="3384606" y="2238294"/>
                  <a:pt x="3355449" y="2201185"/>
                  <a:pt x="3395207" y="2234316"/>
                </a:cubicBezTo>
                <a:cubicBezTo>
                  <a:pt x="3422652" y="2257186"/>
                  <a:pt x="3426572" y="2276575"/>
                  <a:pt x="3466769" y="2289975"/>
                </a:cubicBezTo>
                <a:cubicBezTo>
                  <a:pt x="3474720" y="2292626"/>
                  <a:pt x="3483296" y="2293857"/>
                  <a:pt x="3490623" y="2297927"/>
                </a:cubicBezTo>
                <a:cubicBezTo>
                  <a:pt x="3507330" y="2307209"/>
                  <a:pt x="3522428" y="2319130"/>
                  <a:pt x="3538330" y="2329732"/>
                </a:cubicBezTo>
                <a:lnTo>
                  <a:pt x="3562184" y="2345635"/>
                </a:lnTo>
                <a:cubicBezTo>
                  <a:pt x="3570135" y="2350936"/>
                  <a:pt x="3578393" y="2355803"/>
                  <a:pt x="3586038" y="2361537"/>
                </a:cubicBezTo>
                <a:lnTo>
                  <a:pt x="3617843" y="2385391"/>
                </a:lnTo>
                <a:cubicBezTo>
                  <a:pt x="3623144" y="2398643"/>
                  <a:pt x="3624608" y="2414183"/>
                  <a:pt x="3633746" y="2425148"/>
                </a:cubicBezTo>
                <a:cubicBezTo>
                  <a:pt x="3639112" y="2431587"/>
                  <a:pt x="3650103" y="2429351"/>
                  <a:pt x="3657600" y="2433099"/>
                </a:cubicBezTo>
                <a:cubicBezTo>
                  <a:pt x="3666147" y="2437373"/>
                  <a:pt x="3673503" y="2443701"/>
                  <a:pt x="3681454" y="2449002"/>
                </a:cubicBezTo>
                <a:cubicBezTo>
                  <a:pt x="3677186" y="2470340"/>
                  <a:pt x="3669130" y="2519170"/>
                  <a:pt x="3657600" y="2536466"/>
                </a:cubicBezTo>
                <a:cubicBezTo>
                  <a:pt x="3646998" y="2552369"/>
                  <a:pt x="3631839" y="2566042"/>
                  <a:pt x="3625795" y="2584174"/>
                </a:cubicBezTo>
                <a:lnTo>
                  <a:pt x="3609892" y="2631882"/>
                </a:lnTo>
                <a:lnTo>
                  <a:pt x="3601941" y="2655735"/>
                </a:lnTo>
                <a:cubicBezTo>
                  <a:pt x="3599291" y="2676939"/>
                  <a:pt x="3597503" y="2698268"/>
                  <a:pt x="3593990" y="2719346"/>
                </a:cubicBezTo>
                <a:cubicBezTo>
                  <a:pt x="3592193" y="2730125"/>
                  <a:pt x="3586038" y="2740223"/>
                  <a:pt x="3586038" y="2751151"/>
                </a:cubicBezTo>
                <a:cubicBezTo>
                  <a:pt x="3586038" y="2785708"/>
                  <a:pt x="3587621" y="2820552"/>
                  <a:pt x="3593990" y="2854518"/>
                </a:cubicBezTo>
                <a:cubicBezTo>
                  <a:pt x="3595751" y="2863911"/>
                  <a:pt x="3602430" y="2872402"/>
                  <a:pt x="3609892" y="2878372"/>
                </a:cubicBezTo>
                <a:cubicBezTo>
                  <a:pt x="3616437" y="2883608"/>
                  <a:pt x="3625795" y="2883673"/>
                  <a:pt x="3633746" y="2886323"/>
                </a:cubicBezTo>
                <a:cubicBezTo>
                  <a:pt x="3636949" y="2890594"/>
                  <a:pt x="3669276" y="2932470"/>
                  <a:pt x="3673503" y="2941982"/>
                </a:cubicBezTo>
                <a:cubicBezTo>
                  <a:pt x="3680311" y="2957300"/>
                  <a:pt x="3689405" y="2989690"/>
                  <a:pt x="3689405" y="2989690"/>
                </a:cubicBezTo>
                <a:cubicBezTo>
                  <a:pt x="3678167" y="3045885"/>
                  <a:pt x="3685728" y="3016625"/>
                  <a:pt x="3665551" y="3077155"/>
                </a:cubicBezTo>
                <a:lnTo>
                  <a:pt x="3657600" y="3101008"/>
                </a:lnTo>
                <a:cubicBezTo>
                  <a:pt x="3654950" y="3116911"/>
                  <a:pt x="3657648" y="3134718"/>
                  <a:pt x="3649649" y="3148716"/>
                </a:cubicBezTo>
                <a:cubicBezTo>
                  <a:pt x="3645491" y="3155993"/>
                  <a:pt x="3633499" y="3153366"/>
                  <a:pt x="3625795" y="3156668"/>
                </a:cubicBezTo>
                <a:cubicBezTo>
                  <a:pt x="3614900" y="3161337"/>
                  <a:pt x="3604592" y="3167269"/>
                  <a:pt x="3593990" y="3172570"/>
                </a:cubicBezTo>
                <a:cubicBezTo>
                  <a:pt x="3574002" y="3232530"/>
                  <a:pt x="3603290" y="3160944"/>
                  <a:pt x="3562184" y="3212327"/>
                </a:cubicBezTo>
                <a:cubicBezTo>
                  <a:pt x="3556948" y="3218872"/>
                  <a:pt x="3557981" y="3228684"/>
                  <a:pt x="3554233" y="3236181"/>
                </a:cubicBezTo>
                <a:cubicBezTo>
                  <a:pt x="3540981" y="3262685"/>
                  <a:pt x="3538330" y="3260035"/>
                  <a:pt x="3514477" y="3275937"/>
                </a:cubicBezTo>
                <a:cubicBezTo>
                  <a:pt x="3509176" y="3283888"/>
                  <a:pt x="3506678" y="3294726"/>
                  <a:pt x="3498574" y="3299791"/>
                </a:cubicBezTo>
                <a:cubicBezTo>
                  <a:pt x="3484359" y="3308675"/>
                  <a:pt x="3450866" y="3315694"/>
                  <a:pt x="3450866" y="3315694"/>
                </a:cubicBezTo>
                <a:cubicBezTo>
                  <a:pt x="3381176" y="3385384"/>
                  <a:pt x="3469579" y="3300100"/>
                  <a:pt x="3403158" y="3355450"/>
                </a:cubicBezTo>
                <a:cubicBezTo>
                  <a:pt x="3381009" y="3373907"/>
                  <a:pt x="3372998" y="3387712"/>
                  <a:pt x="3355450" y="3411109"/>
                </a:cubicBezTo>
                <a:cubicBezTo>
                  <a:pt x="3329146" y="3490025"/>
                  <a:pt x="3373278" y="3369475"/>
                  <a:pt x="3323645" y="3458817"/>
                </a:cubicBezTo>
                <a:cubicBezTo>
                  <a:pt x="3315504" y="3473470"/>
                  <a:pt x="3319596" y="3494672"/>
                  <a:pt x="3307743" y="3506525"/>
                </a:cubicBezTo>
                <a:cubicBezTo>
                  <a:pt x="3277132" y="3537136"/>
                  <a:pt x="3290127" y="3521023"/>
                  <a:pt x="3267986" y="3554233"/>
                </a:cubicBezTo>
                <a:cubicBezTo>
                  <a:pt x="3265336" y="3562184"/>
                  <a:pt x="3266855" y="3573215"/>
                  <a:pt x="3260035" y="3578087"/>
                </a:cubicBezTo>
                <a:cubicBezTo>
                  <a:pt x="3246394" y="3587830"/>
                  <a:pt x="3228764" y="3590701"/>
                  <a:pt x="3212327" y="3593989"/>
                </a:cubicBezTo>
                <a:cubicBezTo>
                  <a:pt x="3156761" y="3605103"/>
                  <a:pt x="3185901" y="3599719"/>
                  <a:pt x="3124863" y="3609892"/>
                </a:cubicBezTo>
                <a:cubicBezTo>
                  <a:pt x="3108960" y="3607242"/>
                  <a:pt x="3092037" y="3608142"/>
                  <a:pt x="3077155" y="3601941"/>
                </a:cubicBezTo>
                <a:cubicBezTo>
                  <a:pt x="3059512" y="3594590"/>
                  <a:pt x="3047579" y="3576179"/>
                  <a:pt x="3029447" y="3570135"/>
                </a:cubicBezTo>
                <a:lnTo>
                  <a:pt x="3005593" y="3562184"/>
                </a:lnTo>
                <a:cubicBezTo>
                  <a:pt x="2997642" y="3564834"/>
                  <a:pt x="2989798" y="3567832"/>
                  <a:pt x="2981739" y="3570135"/>
                </a:cubicBezTo>
                <a:cubicBezTo>
                  <a:pt x="2971231" y="3573137"/>
                  <a:pt x="2959027" y="3572025"/>
                  <a:pt x="2949934" y="3578087"/>
                </a:cubicBezTo>
                <a:cubicBezTo>
                  <a:pt x="2941983" y="3583388"/>
                  <a:pt x="2939332" y="3593990"/>
                  <a:pt x="2934031" y="3601941"/>
                </a:cubicBezTo>
                <a:cubicBezTo>
                  <a:pt x="2931381" y="3631096"/>
                  <a:pt x="2935338" y="3661632"/>
                  <a:pt x="2926080" y="3689405"/>
                </a:cubicBezTo>
                <a:cubicBezTo>
                  <a:pt x="2923430" y="3697356"/>
                  <a:pt x="2909723" y="3693608"/>
                  <a:pt x="2902226" y="3697356"/>
                </a:cubicBezTo>
                <a:cubicBezTo>
                  <a:pt x="2831652" y="3732643"/>
                  <a:pt x="2955240" y="3706853"/>
                  <a:pt x="2782957" y="3721210"/>
                </a:cubicBezTo>
                <a:cubicBezTo>
                  <a:pt x="2764404" y="3718560"/>
                  <a:pt x="2745675" y="3716934"/>
                  <a:pt x="2727297" y="3713259"/>
                </a:cubicBezTo>
                <a:cubicBezTo>
                  <a:pt x="2719078" y="3711615"/>
                  <a:pt x="2711773" y="3706234"/>
                  <a:pt x="2703443" y="3705308"/>
                </a:cubicBezTo>
                <a:cubicBezTo>
                  <a:pt x="2663842" y="3700908"/>
                  <a:pt x="2623930" y="3700007"/>
                  <a:pt x="2584174" y="3697356"/>
                </a:cubicBezTo>
                <a:cubicBezTo>
                  <a:pt x="2563806" y="3666804"/>
                  <a:pt x="2559903" y="3647696"/>
                  <a:pt x="2528515" y="3633746"/>
                </a:cubicBezTo>
                <a:cubicBezTo>
                  <a:pt x="2513197" y="3626938"/>
                  <a:pt x="2496710" y="3623144"/>
                  <a:pt x="2480807" y="3617843"/>
                </a:cubicBezTo>
                <a:lnTo>
                  <a:pt x="2456953" y="3609892"/>
                </a:lnTo>
                <a:cubicBezTo>
                  <a:pt x="2428058" y="3580997"/>
                  <a:pt x="2436993" y="3587683"/>
                  <a:pt x="2401294" y="3562184"/>
                </a:cubicBezTo>
                <a:cubicBezTo>
                  <a:pt x="2393518" y="3556630"/>
                  <a:pt x="2386388" y="3549637"/>
                  <a:pt x="2377440" y="3546282"/>
                </a:cubicBezTo>
                <a:cubicBezTo>
                  <a:pt x="2359222" y="3539450"/>
                  <a:pt x="2283908" y="3531608"/>
                  <a:pt x="2274073" y="3530379"/>
                </a:cubicBezTo>
                <a:cubicBezTo>
                  <a:pt x="2238506" y="3477029"/>
                  <a:pt x="2280404" y="3529299"/>
                  <a:pt x="2234317" y="3498574"/>
                </a:cubicBezTo>
                <a:cubicBezTo>
                  <a:pt x="2224961" y="3492336"/>
                  <a:pt x="2220293" y="3480181"/>
                  <a:pt x="2210463" y="3474720"/>
                </a:cubicBezTo>
                <a:cubicBezTo>
                  <a:pt x="2195810" y="3466579"/>
                  <a:pt x="2178658" y="3464118"/>
                  <a:pt x="2162755" y="3458817"/>
                </a:cubicBezTo>
                <a:lnTo>
                  <a:pt x="2138901" y="3450866"/>
                </a:lnTo>
                <a:cubicBezTo>
                  <a:pt x="2130950" y="3445565"/>
                  <a:pt x="2123344" y="3430222"/>
                  <a:pt x="2115047" y="3434963"/>
                </a:cubicBezTo>
                <a:cubicBezTo>
                  <a:pt x="2098453" y="3444445"/>
                  <a:pt x="2089286" y="3464539"/>
                  <a:pt x="2083242" y="3482671"/>
                </a:cubicBezTo>
                <a:cubicBezTo>
                  <a:pt x="2080591" y="3490622"/>
                  <a:pt x="2081217" y="3500598"/>
                  <a:pt x="2075290" y="3506525"/>
                </a:cubicBezTo>
                <a:cubicBezTo>
                  <a:pt x="2069364" y="3512451"/>
                  <a:pt x="2059388" y="3511826"/>
                  <a:pt x="2051437" y="3514476"/>
                </a:cubicBezTo>
                <a:cubicBezTo>
                  <a:pt x="1994451" y="3599953"/>
                  <a:pt x="2045473" y="3536673"/>
                  <a:pt x="1995777" y="3578087"/>
                </a:cubicBezTo>
                <a:cubicBezTo>
                  <a:pt x="1987138" y="3585286"/>
                  <a:pt x="1982491" y="3598098"/>
                  <a:pt x="1971923" y="3601941"/>
                </a:cubicBezTo>
                <a:cubicBezTo>
                  <a:pt x="1951841" y="3609243"/>
                  <a:pt x="1929516" y="3607242"/>
                  <a:pt x="1908313" y="3609892"/>
                </a:cubicBezTo>
                <a:cubicBezTo>
                  <a:pt x="1883112" y="3647693"/>
                  <a:pt x="1895432" y="3624680"/>
                  <a:pt x="1876508" y="3681454"/>
                </a:cubicBezTo>
                <a:lnTo>
                  <a:pt x="1868557" y="3705308"/>
                </a:lnTo>
                <a:lnTo>
                  <a:pt x="1860605" y="3729162"/>
                </a:lnTo>
                <a:cubicBezTo>
                  <a:pt x="1863256" y="3737113"/>
                  <a:pt x="1863321" y="3746470"/>
                  <a:pt x="1868557" y="3753015"/>
                </a:cubicBezTo>
                <a:cubicBezTo>
                  <a:pt x="1888691" y="3778183"/>
                  <a:pt x="1916331" y="3762938"/>
                  <a:pt x="1860605" y="3776869"/>
                </a:cubicBezTo>
                <a:cubicBezTo>
                  <a:pt x="1850003" y="3774219"/>
                  <a:pt x="1839516" y="3771061"/>
                  <a:pt x="1828800" y="3768918"/>
                </a:cubicBezTo>
                <a:cubicBezTo>
                  <a:pt x="1812991" y="3765756"/>
                  <a:pt x="1796733" y="3764877"/>
                  <a:pt x="1781092" y="3760967"/>
                </a:cubicBezTo>
                <a:cubicBezTo>
                  <a:pt x="1764830" y="3756901"/>
                  <a:pt x="1749287" y="3750365"/>
                  <a:pt x="1733384" y="3745064"/>
                </a:cubicBezTo>
                <a:lnTo>
                  <a:pt x="1709530" y="3737113"/>
                </a:lnTo>
                <a:lnTo>
                  <a:pt x="1614115" y="3673502"/>
                </a:lnTo>
                <a:lnTo>
                  <a:pt x="1590261" y="3657600"/>
                </a:lnTo>
                <a:lnTo>
                  <a:pt x="1566407" y="3641697"/>
                </a:lnTo>
                <a:cubicBezTo>
                  <a:pt x="1563757" y="3633746"/>
                  <a:pt x="1562204" y="3625340"/>
                  <a:pt x="1558456" y="3617843"/>
                </a:cubicBezTo>
                <a:cubicBezTo>
                  <a:pt x="1545469" y="3591869"/>
                  <a:pt x="1523469" y="3571725"/>
                  <a:pt x="1494845" y="3562184"/>
                </a:cubicBezTo>
                <a:lnTo>
                  <a:pt x="1447137" y="3546282"/>
                </a:lnTo>
                <a:cubicBezTo>
                  <a:pt x="1439186" y="3540981"/>
                  <a:pt x="1429576" y="3537571"/>
                  <a:pt x="1423283" y="3530379"/>
                </a:cubicBezTo>
                <a:cubicBezTo>
                  <a:pt x="1410697" y="3515995"/>
                  <a:pt x="1391478" y="3482671"/>
                  <a:pt x="1391478" y="3482671"/>
                </a:cubicBezTo>
                <a:cubicBezTo>
                  <a:pt x="1375575" y="3485321"/>
                  <a:pt x="1358190" y="3483412"/>
                  <a:pt x="1343770" y="3490622"/>
                </a:cubicBezTo>
                <a:cubicBezTo>
                  <a:pt x="1328579" y="3498218"/>
                  <a:pt x="1326189" y="3525786"/>
                  <a:pt x="1319917" y="3538330"/>
                </a:cubicBezTo>
                <a:cubicBezTo>
                  <a:pt x="1306665" y="3564834"/>
                  <a:pt x="1304013" y="3562185"/>
                  <a:pt x="1280160" y="3578087"/>
                </a:cubicBezTo>
                <a:cubicBezTo>
                  <a:pt x="1261256" y="3634801"/>
                  <a:pt x="1288060" y="3566240"/>
                  <a:pt x="1248355" y="3625795"/>
                </a:cubicBezTo>
                <a:cubicBezTo>
                  <a:pt x="1243706" y="3632768"/>
                  <a:pt x="1244473" y="3642322"/>
                  <a:pt x="1240403" y="3649648"/>
                </a:cubicBezTo>
                <a:cubicBezTo>
                  <a:pt x="1231121" y="3666355"/>
                  <a:pt x="1219200" y="3681453"/>
                  <a:pt x="1208598" y="3697356"/>
                </a:cubicBezTo>
                <a:cubicBezTo>
                  <a:pt x="1203297" y="3705307"/>
                  <a:pt x="1199453" y="3714453"/>
                  <a:pt x="1192696" y="3721210"/>
                </a:cubicBezTo>
                <a:cubicBezTo>
                  <a:pt x="1162085" y="3751821"/>
                  <a:pt x="1175080" y="3735708"/>
                  <a:pt x="1152939" y="3768918"/>
                </a:cubicBezTo>
                <a:cubicBezTo>
                  <a:pt x="1128809" y="3841310"/>
                  <a:pt x="1165828" y="3726963"/>
                  <a:pt x="1137037" y="3832528"/>
                </a:cubicBezTo>
                <a:cubicBezTo>
                  <a:pt x="1132626" y="3848700"/>
                  <a:pt x="1126435" y="3864333"/>
                  <a:pt x="1121134" y="3880236"/>
                </a:cubicBezTo>
                <a:lnTo>
                  <a:pt x="1113183" y="3904090"/>
                </a:lnTo>
                <a:cubicBezTo>
                  <a:pt x="1110532" y="3912041"/>
                  <a:pt x="1107264" y="3919813"/>
                  <a:pt x="1105231" y="3927944"/>
                </a:cubicBezTo>
                <a:cubicBezTo>
                  <a:pt x="1102581" y="3938546"/>
                  <a:pt x="1100420" y="3949282"/>
                  <a:pt x="1097280" y="3959749"/>
                </a:cubicBezTo>
                <a:cubicBezTo>
                  <a:pt x="1092463" y="3975805"/>
                  <a:pt x="1086678" y="3991554"/>
                  <a:pt x="1081377" y="4007457"/>
                </a:cubicBezTo>
                <a:lnTo>
                  <a:pt x="1073426" y="4031311"/>
                </a:lnTo>
                <a:lnTo>
                  <a:pt x="1049572" y="4102873"/>
                </a:lnTo>
                <a:cubicBezTo>
                  <a:pt x="1046922" y="4110824"/>
                  <a:pt x="1046270" y="4119753"/>
                  <a:pt x="1041621" y="4126727"/>
                </a:cubicBezTo>
                <a:lnTo>
                  <a:pt x="1025718" y="4150581"/>
                </a:lnTo>
                <a:cubicBezTo>
                  <a:pt x="1003731" y="4216545"/>
                  <a:pt x="1040642" y="4112783"/>
                  <a:pt x="985962" y="4222142"/>
                </a:cubicBezTo>
                <a:cubicBezTo>
                  <a:pt x="980661" y="4232744"/>
                  <a:pt x="975940" y="4243656"/>
                  <a:pt x="970059" y="4253948"/>
                </a:cubicBezTo>
                <a:cubicBezTo>
                  <a:pt x="965318" y="4262245"/>
                  <a:pt x="958431" y="4269255"/>
                  <a:pt x="954157" y="4277802"/>
                </a:cubicBezTo>
                <a:cubicBezTo>
                  <a:pt x="950409" y="4285298"/>
                  <a:pt x="948856" y="4293704"/>
                  <a:pt x="946205" y="4301655"/>
                </a:cubicBezTo>
                <a:cubicBezTo>
                  <a:pt x="932953" y="4296354"/>
                  <a:pt x="917992" y="4294148"/>
                  <a:pt x="906449" y="4285753"/>
                </a:cubicBezTo>
                <a:cubicBezTo>
                  <a:pt x="888261" y="4272525"/>
                  <a:pt x="877453" y="4250520"/>
                  <a:pt x="858741" y="4238045"/>
                </a:cubicBezTo>
                <a:lnTo>
                  <a:pt x="834887" y="4222142"/>
                </a:lnTo>
                <a:cubicBezTo>
                  <a:pt x="808079" y="4181930"/>
                  <a:pt x="833537" y="4209540"/>
                  <a:pt x="795130" y="4190337"/>
                </a:cubicBezTo>
                <a:cubicBezTo>
                  <a:pt x="786583" y="4186064"/>
                  <a:pt x="780009" y="4178316"/>
                  <a:pt x="771277" y="4174435"/>
                </a:cubicBezTo>
                <a:cubicBezTo>
                  <a:pt x="755959" y="4167627"/>
                  <a:pt x="739472" y="4163833"/>
                  <a:pt x="723569" y="4158532"/>
                </a:cubicBezTo>
                <a:lnTo>
                  <a:pt x="699715" y="4150581"/>
                </a:lnTo>
                <a:cubicBezTo>
                  <a:pt x="691764" y="4145280"/>
                  <a:pt x="684594" y="4138559"/>
                  <a:pt x="675861" y="4134678"/>
                </a:cubicBezTo>
                <a:cubicBezTo>
                  <a:pt x="590695" y="4096826"/>
                  <a:pt x="658287" y="4138863"/>
                  <a:pt x="604299" y="4102873"/>
                </a:cubicBezTo>
                <a:cubicBezTo>
                  <a:pt x="598998" y="4094922"/>
                  <a:pt x="595859" y="4084989"/>
                  <a:pt x="588397" y="4079019"/>
                </a:cubicBezTo>
                <a:cubicBezTo>
                  <a:pt x="583055" y="4074745"/>
                  <a:pt x="535019" y="4063801"/>
                  <a:pt x="532737" y="4063116"/>
                </a:cubicBezTo>
                <a:cubicBezTo>
                  <a:pt x="516681" y="4058299"/>
                  <a:pt x="500932" y="4052515"/>
                  <a:pt x="485030" y="4047214"/>
                </a:cubicBezTo>
                <a:lnTo>
                  <a:pt x="461176" y="4039262"/>
                </a:lnTo>
                <a:cubicBezTo>
                  <a:pt x="460254" y="4037879"/>
                  <a:pt x="432943" y="3990287"/>
                  <a:pt x="421419" y="3999506"/>
                </a:cubicBezTo>
                <a:cubicBezTo>
                  <a:pt x="404387" y="4013132"/>
                  <a:pt x="410058" y="4052328"/>
                  <a:pt x="397565" y="4071068"/>
                </a:cubicBezTo>
                <a:lnTo>
                  <a:pt x="365760" y="4118775"/>
                </a:lnTo>
                <a:cubicBezTo>
                  <a:pt x="344558" y="4182383"/>
                  <a:pt x="376361" y="4108175"/>
                  <a:pt x="333955" y="4150581"/>
                </a:cubicBezTo>
                <a:cubicBezTo>
                  <a:pt x="328028" y="4156508"/>
                  <a:pt x="330652" y="4167461"/>
                  <a:pt x="326003" y="4174435"/>
                </a:cubicBezTo>
                <a:cubicBezTo>
                  <a:pt x="319766" y="4183791"/>
                  <a:pt x="309349" y="4189650"/>
                  <a:pt x="302150" y="4198288"/>
                </a:cubicBezTo>
                <a:cubicBezTo>
                  <a:pt x="272275" y="4234137"/>
                  <a:pt x="296526" y="4231192"/>
                  <a:pt x="238539" y="4269850"/>
                </a:cubicBezTo>
                <a:cubicBezTo>
                  <a:pt x="222636" y="4280452"/>
                  <a:pt x="208963" y="4295611"/>
                  <a:pt x="190831" y="4301655"/>
                </a:cubicBezTo>
                <a:cubicBezTo>
                  <a:pt x="182880" y="4304306"/>
                  <a:pt x="174474" y="4305859"/>
                  <a:pt x="166977" y="4309607"/>
                </a:cubicBezTo>
                <a:cubicBezTo>
                  <a:pt x="158430" y="4313881"/>
                  <a:pt x="150899" y="4319955"/>
                  <a:pt x="143123" y="4325509"/>
                </a:cubicBezTo>
                <a:cubicBezTo>
                  <a:pt x="74059" y="4374840"/>
                  <a:pt x="143700" y="4327775"/>
                  <a:pt x="87464" y="4365266"/>
                </a:cubicBezTo>
                <a:cubicBezTo>
                  <a:pt x="63334" y="4437658"/>
                  <a:pt x="100353" y="4323311"/>
                  <a:pt x="71562" y="4428876"/>
                </a:cubicBezTo>
                <a:cubicBezTo>
                  <a:pt x="67151" y="4445048"/>
                  <a:pt x="69607" y="4467285"/>
                  <a:pt x="55659" y="4476584"/>
                </a:cubicBezTo>
                <a:lnTo>
                  <a:pt x="31805" y="4492487"/>
                </a:lnTo>
                <a:cubicBezTo>
                  <a:pt x="12616" y="4521272"/>
                  <a:pt x="24450" y="4512068"/>
                  <a:pt x="0" y="4524292"/>
                </a:cubicBezTo>
              </a:path>
            </a:pathLst>
          </a:custGeom>
          <a:no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Right Triangle 1"/>
          <p:cNvSpPr/>
          <p:nvPr/>
        </p:nvSpPr>
        <p:spPr>
          <a:xfrm rot="16918249" flipH="1">
            <a:off x="3879458" y="4596333"/>
            <a:ext cx="319612" cy="933733"/>
          </a:xfrm>
          <a:custGeom>
            <a:avLst/>
            <a:gdLst>
              <a:gd name="connsiteX0" fmla="*/ 0 w 401718"/>
              <a:gd name="connsiteY0" fmla="*/ 924321 h 924321"/>
              <a:gd name="connsiteX1" fmla="*/ 0 w 401718"/>
              <a:gd name="connsiteY1" fmla="*/ 0 h 924321"/>
              <a:gd name="connsiteX2" fmla="*/ 401718 w 401718"/>
              <a:gd name="connsiteY2" fmla="*/ 924321 h 924321"/>
              <a:gd name="connsiteX3" fmla="*/ 0 w 401718"/>
              <a:gd name="connsiteY3" fmla="*/ 924321 h 924321"/>
              <a:gd name="connsiteX0" fmla="*/ 0 w 401718"/>
              <a:gd name="connsiteY0" fmla="*/ 924321 h 924321"/>
              <a:gd name="connsiteX1" fmla="*/ 0 w 401718"/>
              <a:gd name="connsiteY1" fmla="*/ 0 h 924321"/>
              <a:gd name="connsiteX2" fmla="*/ 322181 w 401718"/>
              <a:gd name="connsiteY2" fmla="*/ 760128 h 924321"/>
              <a:gd name="connsiteX3" fmla="*/ 401718 w 401718"/>
              <a:gd name="connsiteY3" fmla="*/ 924321 h 924321"/>
              <a:gd name="connsiteX4" fmla="*/ 0 w 401718"/>
              <a:gd name="connsiteY4" fmla="*/ 924321 h 924321"/>
              <a:gd name="connsiteX0" fmla="*/ 0 w 322181"/>
              <a:gd name="connsiteY0" fmla="*/ 924321 h 933733"/>
              <a:gd name="connsiteX1" fmla="*/ 0 w 322181"/>
              <a:gd name="connsiteY1" fmla="*/ 0 h 933733"/>
              <a:gd name="connsiteX2" fmla="*/ 322181 w 322181"/>
              <a:gd name="connsiteY2" fmla="*/ 760128 h 933733"/>
              <a:gd name="connsiteX3" fmla="*/ 294566 w 322181"/>
              <a:gd name="connsiteY3" fmla="*/ 933733 h 933733"/>
              <a:gd name="connsiteX4" fmla="*/ 0 w 322181"/>
              <a:gd name="connsiteY4" fmla="*/ 924321 h 933733"/>
              <a:gd name="connsiteX0" fmla="*/ 0 w 322181"/>
              <a:gd name="connsiteY0" fmla="*/ 924321 h 933733"/>
              <a:gd name="connsiteX1" fmla="*/ 0 w 322181"/>
              <a:gd name="connsiteY1" fmla="*/ 0 h 933733"/>
              <a:gd name="connsiteX2" fmla="*/ 322181 w 322181"/>
              <a:gd name="connsiteY2" fmla="*/ 760128 h 933733"/>
              <a:gd name="connsiteX3" fmla="*/ 294566 w 322181"/>
              <a:gd name="connsiteY3" fmla="*/ 933733 h 933733"/>
              <a:gd name="connsiteX4" fmla="*/ 0 w 322181"/>
              <a:gd name="connsiteY4" fmla="*/ 924321 h 933733"/>
              <a:gd name="connsiteX0" fmla="*/ 0 w 305977"/>
              <a:gd name="connsiteY0" fmla="*/ 924321 h 933733"/>
              <a:gd name="connsiteX1" fmla="*/ 0 w 305977"/>
              <a:gd name="connsiteY1" fmla="*/ 0 h 933733"/>
              <a:gd name="connsiteX2" fmla="*/ 294732 w 305977"/>
              <a:gd name="connsiteY2" fmla="*/ 710493 h 933733"/>
              <a:gd name="connsiteX3" fmla="*/ 294566 w 305977"/>
              <a:gd name="connsiteY3" fmla="*/ 933733 h 933733"/>
              <a:gd name="connsiteX4" fmla="*/ 0 w 305977"/>
              <a:gd name="connsiteY4" fmla="*/ 924321 h 933733"/>
              <a:gd name="connsiteX0" fmla="*/ 0 w 313026"/>
              <a:gd name="connsiteY0" fmla="*/ 924321 h 933733"/>
              <a:gd name="connsiteX1" fmla="*/ 0 w 313026"/>
              <a:gd name="connsiteY1" fmla="*/ 0 h 933733"/>
              <a:gd name="connsiteX2" fmla="*/ 313026 w 313026"/>
              <a:gd name="connsiteY2" fmla="*/ 679320 h 933733"/>
              <a:gd name="connsiteX3" fmla="*/ 294566 w 313026"/>
              <a:gd name="connsiteY3" fmla="*/ 933733 h 933733"/>
              <a:gd name="connsiteX4" fmla="*/ 0 w 313026"/>
              <a:gd name="connsiteY4" fmla="*/ 924321 h 933733"/>
              <a:gd name="connsiteX0" fmla="*/ 0 w 319612"/>
              <a:gd name="connsiteY0" fmla="*/ 924321 h 933733"/>
              <a:gd name="connsiteX1" fmla="*/ 0 w 319612"/>
              <a:gd name="connsiteY1" fmla="*/ 0 h 933733"/>
              <a:gd name="connsiteX2" fmla="*/ 313026 w 319612"/>
              <a:gd name="connsiteY2" fmla="*/ 679320 h 933733"/>
              <a:gd name="connsiteX3" fmla="*/ 294566 w 319612"/>
              <a:gd name="connsiteY3" fmla="*/ 933733 h 933733"/>
              <a:gd name="connsiteX4" fmla="*/ 0 w 319612"/>
              <a:gd name="connsiteY4" fmla="*/ 924321 h 93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612" h="933733">
                <a:moveTo>
                  <a:pt x="0" y="924321"/>
                </a:moveTo>
                <a:lnTo>
                  <a:pt x="0" y="0"/>
                </a:lnTo>
                <a:lnTo>
                  <a:pt x="313026" y="679320"/>
                </a:lnTo>
                <a:cubicBezTo>
                  <a:pt x="323477" y="782250"/>
                  <a:pt x="324267" y="848079"/>
                  <a:pt x="294566" y="933733"/>
                </a:cubicBezTo>
                <a:lnTo>
                  <a:pt x="0" y="924321"/>
                </a:lnTo>
                <a:close/>
              </a:path>
            </a:pathLst>
          </a:custGeom>
          <a:solidFill>
            <a:srgbClr val="C00000">
              <a:alpha val="3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4093634" y="3287182"/>
            <a:ext cx="469899" cy="660402"/>
          </a:xfrm>
          <a:custGeom>
            <a:avLst/>
            <a:gdLst>
              <a:gd name="connsiteX0" fmla="*/ 0 w 452967"/>
              <a:gd name="connsiteY0" fmla="*/ 0 h 622300"/>
              <a:gd name="connsiteX1" fmla="*/ 452967 w 452967"/>
              <a:gd name="connsiteY1" fmla="*/ 0 h 622300"/>
              <a:gd name="connsiteX2" fmla="*/ 452967 w 452967"/>
              <a:gd name="connsiteY2" fmla="*/ 622300 h 622300"/>
              <a:gd name="connsiteX3" fmla="*/ 0 w 452967"/>
              <a:gd name="connsiteY3" fmla="*/ 622300 h 622300"/>
              <a:gd name="connsiteX4" fmla="*/ 0 w 452967"/>
              <a:gd name="connsiteY4" fmla="*/ 0 h 622300"/>
              <a:gd name="connsiteX0" fmla="*/ 0 w 452967"/>
              <a:gd name="connsiteY0" fmla="*/ 4234 h 626534"/>
              <a:gd name="connsiteX1" fmla="*/ 127000 w 452967"/>
              <a:gd name="connsiteY1" fmla="*/ 0 h 626534"/>
              <a:gd name="connsiteX2" fmla="*/ 452967 w 452967"/>
              <a:gd name="connsiteY2" fmla="*/ 4234 h 626534"/>
              <a:gd name="connsiteX3" fmla="*/ 452967 w 452967"/>
              <a:gd name="connsiteY3" fmla="*/ 626534 h 626534"/>
              <a:gd name="connsiteX4" fmla="*/ 0 w 452967"/>
              <a:gd name="connsiteY4" fmla="*/ 626534 h 626534"/>
              <a:gd name="connsiteX5" fmla="*/ 0 w 452967"/>
              <a:gd name="connsiteY5" fmla="*/ 4234 h 626534"/>
              <a:gd name="connsiteX0" fmla="*/ 0 w 452967"/>
              <a:gd name="connsiteY0" fmla="*/ 36867 h 659167"/>
              <a:gd name="connsiteX1" fmla="*/ 329150 w 452967"/>
              <a:gd name="connsiteY1" fmla="*/ 0 h 659167"/>
              <a:gd name="connsiteX2" fmla="*/ 452967 w 452967"/>
              <a:gd name="connsiteY2" fmla="*/ 36867 h 659167"/>
              <a:gd name="connsiteX3" fmla="*/ 452967 w 452967"/>
              <a:gd name="connsiteY3" fmla="*/ 659167 h 659167"/>
              <a:gd name="connsiteX4" fmla="*/ 0 w 452967"/>
              <a:gd name="connsiteY4" fmla="*/ 659167 h 659167"/>
              <a:gd name="connsiteX5" fmla="*/ 0 w 452967"/>
              <a:gd name="connsiteY5" fmla="*/ 36867 h 659167"/>
              <a:gd name="connsiteX0" fmla="*/ 0 w 452967"/>
              <a:gd name="connsiteY0" fmla="*/ 36867 h 659167"/>
              <a:gd name="connsiteX1" fmla="*/ 329150 w 452967"/>
              <a:gd name="connsiteY1" fmla="*/ 0 h 659167"/>
              <a:gd name="connsiteX2" fmla="*/ 430506 w 452967"/>
              <a:gd name="connsiteY2" fmla="*/ 141290 h 659167"/>
              <a:gd name="connsiteX3" fmla="*/ 452967 w 452967"/>
              <a:gd name="connsiteY3" fmla="*/ 659167 h 659167"/>
              <a:gd name="connsiteX4" fmla="*/ 0 w 452967"/>
              <a:gd name="connsiteY4" fmla="*/ 659167 h 659167"/>
              <a:gd name="connsiteX5" fmla="*/ 0 w 452967"/>
              <a:gd name="connsiteY5" fmla="*/ 36867 h 659167"/>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449223 w 452967"/>
              <a:gd name="connsiteY5" fmla="*/ 0 h 974726"/>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239586 w 452967"/>
              <a:gd name="connsiteY5" fmla="*/ 472193 h 974726"/>
              <a:gd name="connsiteX6" fmla="*/ 449223 w 452967"/>
              <a:gd name="connsiteY6" fmla="*/ 0 h 974726"/>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104819 w 452967"/>
              <a:gd name="connsiteY5" fmla="*/ 765882 h 974726"/>
              <a:gd name="connsiteX6" fmla="*/ 239586 w 452967"/>
              <a:gd name="connsiteY6" fmla="*/ 472193 h 974726"/>
              <a:gd name="connsiteX7" fmla="*/ 449223 w 452967"/>
              <a:gd name="connsiteY7" fmla="*/ 0 h 974726"/>
              <a:gd name="connsiteX0" fmla="*/ 449223 w 452967"/>
              <a:gd name="connsiteY0" fmla="*/ 69500 h 1044226"/>
              <a:gd name="connsiteX1" fmla="*/ 329150 w 452967"/>
              <a:gd name="connsiteY1" fmla="*/ 385059 h 1044226"/>
              <a:gd name="connsiteX2" fmla="*/ 430506 w 452967"/>
              <a:gd name="connsiteY2" fmla="*/ 526349 h 1044226"/>
              <a:gd name="connsiteX3" fmla="*/ 452967 w 452967"/>
              <a:gd name="connsiteY3" fmla="*/ 1044226 h 1044226"/>
              <a:gd name="connsiteX4" fmla="*/ 0 w 452967"/>
              <a:gd name="connsiteY4" fmla="*/ 1044226 h 1044226"/>
              <a:gd name="connsiteX5" fmla="*/ 104819 w 452967"/>
              <a:gd name="connsiteY5" fmla="*/ 835382 h 1044226"/>
              <a:gd name="connsiteX6" fmla="*/ 415532 w 452967"/>
              <a:gd name="connsiteY6" fmla="*/ 0 h 1044226"/>
              <a:gd name="connsiteX7" fmla="*/ 449223 w 452967"/>
              <a:gd name="connsiteY7" fmla="*/ 69500 h 1044226"/>
              <a:gd name="connsiteX0" fmla="*/ 344404 w 348148"/>
              <a:gd name="connsiteY0" fmla="*/ 69500 h 1220439"/>
              <a:gd name="connsiteX1" fmla="*/ 224331 w 348148"/>
              <a:gd name="connsiteY1" fmla="*/ 385059 h 1220439"/>
              <a:gd name="connsiteX2" fmla="*/ 325687 w 348148"/>
              <a:gd name="connsiteY2" fmla="*/ 526349 h 1220439"/>
              <a:gd name="connsiteX3" fmla="*/ 348148 w 348148"/>
              <a:gd name="connsiteY3" fmla="*/ 1044226 h 1220439"/>
              <a:gd name="connsiteX4" fmla="*/ 194662 w 348148"/>
              <a:gd name="connsiteY4" fmla="*/ 1220439 h 1220439"/>
              <a:gd name="connsiteX5" fmla="*/ 0 w 348148"/>
              <a:gd name="connsiteY5" fmla="*/ 835382 h 1220439"/>
              <a:gd name="connsiteX6" fmla="*/ 310713 w 348148"/>
              <a:gd name="connsiteY6" fmla="*/ 0 h 1220439"/>
              <a:gd name="connsiteX7" fmla="*/ 344404 w 348148"/>
              <a:gd name="connsiteY7" fmla="*/ 69500 h 1220439"/>
              <a:gd name="connsiteX0" fmla="*/ 415531 w 419275"/>
              <a:gd name="connsiteY0" fmla="*/ 69500 h 1220439"/>
              <a:gd name="connsiteX1" fmla="*/ 295458 w 419275"/>
              <a:gd name="connsiteY1" fmla="*/ 385059 h 1220439"/>
              <a:gd name="connsiteX2" fmla="*/ 396814 w 419275"/>
              <a:gd name="connsiteY2" fmla="*/ 526349 h 1220439"/>
              <a:gd name="connsiteX3" fmla="*/ 419275 w 419275"/>
              <a:gd name="connsiteY3" fmla="*/ 1044226 h 1220439"/>
              <a:gd name="connsiteX4" fmla="*/ 265789 w 419275"/>
              <a:gd name="connsiteY4" fmla="*/ 1220439 h 1220439"/>
              <a:gd name="connsiteX5" fmla="*/ 0 w 419275"/>
              <a:gd name="connsiteY5" fmla="*/ 881066 h 1220439"/>
              <a:gd name="connsiteX6" fmla="*/ 381840 w 419275"/>
              <a:gd name="connsiteY6" fmla="*/ 0 h 1220439"/>
              <a:gd name="connsiteX7" fmla="*/ 415531 w 419275"/>
              <a:gd name="connsiteY7" fmla="*/ 69500 h 1220439"/>
              <a:gd name="connsiteX0" fmla="*/ 415531 w 415531"/>
              <a:gd name="connsiteY0" fmla="*/ 69500 h 1220439"/>
              <a:gd name="connsiteX1" fmla="*/ 295458 w 415531"/>
              <a:gd name="connsiteY1" fmla="*/ 385059 h 1220439"/>
              <a:gd name="connsiteX2" fmla="*/ 396814 w 415531"/>
              <a:gd name="connsiteY2" fmla="*/ 526349 h 1220439"/>
              <a:gd name="connsiteX3" fmla="*/ 160971 w 415531"/>
              <a:gd name="connsiteY3" fmla="*/ 711379 h 1220439"/>
              <a:gd name="connsiteX4" fmla="*/ 265789 w 415531"/>
              <a:gd name="connsiteY4" fmla="*/ 1220439 h 1220439"/>
              <a:gd name="connsiteX5" fmla="*/ 0 w 415531"/>
              <a:gd name="connsiteY5" fmla="*/ 881066 h 1220439"/>
              <a:gd name="connsiteX6" fmla="*/ 381840 w 415531"/>
              <a:gd name="connsiteY6" fmla="*/ 0 h 1220439"/>
              <a:gd name="connsiteX7" fmla="*/ 415531 w 415531"/>
              <a:gd name="connsiteY7" fmla="*/ 69500 h 1220439"/>
              <a:gd name="connsiteX0" fmla="*/ 415531 w 415531"/>
              <a:gd name="connsiteY0" fmla="*/ 69500 h 1220439"/>
              <a:gd name="connsiteX1" fmla="*/ 295458 w 415531"/>
              <a:gd name="connsiteY1" fmla="*/ 385059 h 1220439"/>
              <a:gd name="connsiteX2" fmla="*/ 396814 w 415531"/>
              <a:gd name="connsiteY2" fmla="*/ 526349 h 1220439"/>
              <a:gd name="connsiteX3" fmla="*/ 404300 w 415531"/>
              <a:gd name="connsiteY3" fmla="*/ 685274 h 1220439"/>
              <a:gd name="connsiteX4" fmla="*/ 265789 w 415531"/>
              <a:gd name="connsiteY4" fmla="*/ 1220439 h 1220439"/>
              <a:gd name="connsiteX5" fmla="*/ 0 w 415531"/>
              <a:gd name="connsiteY5" fmla="*/ 881066 h 1220439"/>
              <a:gd name="connsiteX6" fmla="*/ 381840 w 415531"/>
              <a:gd name="connsiteY6" fmla="*/ 0 h 1220439"/>
              <a:gd name="connsiteX7" fmla="*/ 415531 w 415531"/>
              <a:gd name="connsiteY7" fmla="*/ 69500 h 1220439"/>
              <a:gd name="connsiteX0" fmla="*/ 415531 w 415531"/>
              <a:gd name="connsiteY0" fmla="*/ 69500 h 1076858"/>
              <a:gd name="connsiteX1" fmla="*/ 295458 w 415531"/>
              <a:gd name="connsiteY1" fmla="*/ 385059 h 1076858"/>
              <a:gd name="connsiteX2" fmla="*/ 396814 w 415531"/>
              <a:gd name="connsiteY2" fmla="*/ 526349 h 1076858"/>
              <a:gd name="connsiteX3" fmla="*/ 404300 w 415531"/>
              <a:gd name="connsiteY3" fmla="*/ 685274 h 1076858"/>
              <a:gd name="connsiteX4" fmla="*/ 149740 w 415531"/>
              <a:gd name="connsiteY4" fmla="*/ 1076858 h 1076858"/>
              <a:gd name="connsiteX5" fmla="*/ 0 w 415531"/>
              <a:gd name="connsiteY5" fmla="*/ 881066 h 1076858"/>
              <a:gd name="connsiteX6" fmla="*/ 381840 w 415531"/>
              <a:gd name="connsiteY6" fmla="*/ 0 h 1076858"/>
              <a:gd name="connsiteX7" fmla="*/ 415531 w 415531"/>
              <a:gd name="connsiteY7" fmla="*/ 69500 h 1076858"/>
              <a:gd name="connsiteX0" fmla="*/ 415531 w 415531"/>
              <a:gd name="connsiteY0" fmla="*/ 69500 h 978962"/>
              <a:gd name="connsiteX1" fmla="*/ 295458 w 415531"/>
              <a:gd name="connsiteY1" fmla="*/ 385059 h 978962"/>
              <a:gd name="connsiteX2" fmla="*/ 396814 w 415531"/>
              <a:gd name="connsiteY2" fmla="*/ 526349 h 978962"/>
              <a:gd name="connsiteX3" fmla="*/ 404300 w 415531"/>
              <a:gd name="connsiteY3" fmla="*/ 685274 h 978962"/>
              <a:gd name="connsiteX4" fmla="*/ 288250 w 415531"/>
              <a:gd name="connsiteY4" fmla="*/ 978962 h 978962"/>
              <a:gd name="connsiteX5" fmla="*/ 0 w 415531"/>
              <a:gd name="connsiteY5" fmla="*/ 881066 h 978962"/>
              <a:gd name="connsiteX6" fmla="*/ 381840 w 415531"/>
              <a:gd name="connsiteY6" fmla="*/ 0 h 978962"/>
              <a:gd name="connsiteX7" fmla="*/ 415531 w 415531"/>
              <a:gd name="connsiteY7" fmla="*/ 69500 h 978962"/>
              <a:gd name="connsiteX0" fmla="*/ 415531 w 415531"/>
              <a:gd name="connsiteY0" fmla="*/ 69500 h 978962"/>
              <a:gd name="connsiteX1" fmla="*/ 295458 w 415531"/>
              <a:gd name="connsiteY1" fmla="*/ 385059 h 978962"/>
              <a:gd name="connsiteX2" fmla="*/ 396814 w 415531"/>
              <a:gd name="connsiteY2" fmla="*/ 526349 h 978962"/>
              <a:gd name="connsiteX3" fmla="*/ 404300 w 415531"/>
              <a:gd name="connsiteY3" fmla="*/ 685274 h 978962"/>
              <a:gd name="connsiteX4" fmla="*/ 288250 w 415531"/>
              <a:gd name="connsiteY4" fmla="*/ 978962 h 978962"/>
              <a:gd name="connsiteX5" fmla="*/ 127281 w 415531"/>
              <a:gd name="connsiteY5" fmla="*/ 926753 h 978962"/>
              <a:gd name="connsiteX6" fmla="*/ 0 w 415531"/>
              <a:gd name="connsiteY6" fmla="*/ 881066 h 978962"/>
              <a:gd name="connsiteX7" fmla="*/ 381840 w 415531"/>
              <a:gd name="connsiteY7" fmla="*/ 0 h 978962"/>
              <a:gd name="connsiteX8" fmla="*/ 415531 w 415531"/>
              <a:gd name="connsiteY8" fmla="*/ 69500 h 978962"/>
              <a:gd name="connsiteX0" fmla="*/ 415531 w 415531"/>
              <a:gd name="connsiteY0" fmla="*/ 69500 h 1018124"/>
              <a:gd name="connsiteX1" fmla="*/ 295458 w 415531"/>
              <a:gd name="connsiteY1" fmla="*/ 385059 h 1018124"/>
              <a:gd name="connsiteX2" fmla="*/ 396814 w 415531"/>
              <a:gd name="connsiteY2" fmla="*/ 526349 h 1018124"/>
              <a:gd name="connsiteX3" fmla="*/ 404300 w 415531"/>
              <a:gd name="connsiteY3" fmla="*/ 685274 h 1018124"/>
              <a:gd name="connsiteX4" fmla="*/ 288250 w 415531"/>
              <a:gd name="connsiteY4" fmla="*/ 978962 h 1018124"/>
              <a:gd name="connsiteX5" fmla="*/ 101076 w 415531"/>
              <a:gd name="connsiteY5" fmla="*/ 1018124 h 1018124"/>
              <a:gd name="connsiteX6" fmla="*/ 0 w 415531"/>
              <a:gd name="connsiteY6" fmla="*/ 881066 h 1018124"/>
              <a:gd name="connsiteX7" fmla="*/ 381840 w 415531"/>
              <a:gd name="connsiteY7" fmla="*/ 0 h 1018124"/>
              <a:gd name="connsiteX8" fmla="*/ 415531 w 415531"/>
              <a:gd name="connsiteY8" fmla="*/ 69500 h 1018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531" h="1018124">
                <a:moveTo>
                  <a:pt x="415531" y="69500"/>
                </a:moveTo>
                <a:lnTo>
                  <a:pt x="295458" y="385059"/>
                </a:lnTo>
                <a:lnTo>
                  <a:pt x="396814" y="526349"/>
                </a:lnTo>
                <a:lnTo>
                  <a:pt x="404300" y="685274"/>
                </a:lnTo>
                <a:lnTo>
                  <a:pt x="288250" y="978962"/>
                </a:lnTo>
                <a:lnTo>
                  <a:pt x="101076" y="1018124"/>
                </a:lnTo>
                <a:lnTo>
                  <a:pt x="0" y="881066"/>
                </a:lnTo>
                <a:lnTo>
                  <a:pt x="381840" y="0"/>
                </a:lnTo>
                <a:lnTo>
                  <a:pt x="415531" y="69500"/>
                </a:lnTo>
                <a:close/>
              </a:path>
            </a:pathLst>
          </a:custGeom>
          <a:solidFill>
            <a:srgbClr val="C00000">
              <a:alpha val="3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4107418" y="5105060"/>
            <a:ext cx="96984" cy="96984"/>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8" name="Group 17"/>
          <p:cNvGrpSpPr/>
          <p:nvPr/>
        </p:nvGrpSpPr>
        <p:grpSpPr>
          <a:xfrm>
            <a:off x="3850590" y="3890411"/>
            <a:ext cx="1043059" cy="1263140"/>
            <a:chOff x="3850589" y="3033161"/>
            <a:chExt cx="1043059" cy="1216441"/>
          </a:xfrm>
        </p:grpSpPr>
        <p:sp>
          <p:nvSpPr>
            <p:cNvPr id="7" name="Oval 6"/>
            <p:cNvSpPr/>
            <p:nvPr/>
          </p:nvSpPr>
          <p:spPr>
            <a:xfrm>
              <a:off x="3850589" y="3033161"/>
              <a:ext cx="1043059" cy="1042582"/>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Connector 13"/>
            <p:cNvCxnSpPr>
              <a:stCxn id="5" idx="2"/>
            </p:cNvCxnSpPr>
            <p:nvPr/>
          </p:nvCxnSpPr>
          <p:spPr>
            <a:xfrm flipH="1" flipV="1">
              <a:off x="3880340" y="3739663"/>
              <a:ext cx="227078" cy="50993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2589659" y="917543"/>
            <a:ext cx="4017286" cy="4117590"/>
            <a:chOff x="2589659" y="60293"/>
            <a:chExt cx="4017286" cy="4117590"/>
          </a:xfrm>
          <a:effectLst/>
        </p:grpSpPr>
        <p:sp>
          <p:nvSpPr>
            <p:cNvPr id="9" name="Oval 8"/>
            <p:cNvSpPr/>
            <p:nvPr/>
          </p:nvSpPr>
          <p:spPr>
            <a:xfrm>
              <a:off x="2589659" y="60293"/>
              <a:ext cx="4017286" cy="4015449"/>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reeform 21"/>
            <p:cNvSpPr/>
            <p:nvPr/>
          </p:nvSpPr>
          <p:spPr>
            <a:xfrm>
              <a:off x="3226931" y="3516923"/>
              <a:ext cx="1196901" cy="660960"/>
            </a:xfrm>
            <a:custGeom>
              <a:avLst/>
              <a:gdLst>
                <a:gd name="connsiteX0" fmla="*/ 1047262 w 1047262"/>
                <a:gd name="connsiteY0" fmla="*/ 547077 h 593770"/>
                <a:gd name="connsiteX1" fmla="*/ 566616 w 1047262"/>
                <a:gd name="connsiteY1" fmla="*/ 539262 h 593770"/>
                <a:gd name="connsiteX2" fmla="*/ 0 w 1047262"/>
                <a:gd name="connsiteY2" fmla="*/ 0 h 593770"/>
              </a:gdLst>
              <a:ahLst/>
              <a:cxnLst>
                <a:cxn ang="0">
                  <a:pos x="connsiteX0" y="connsiteY0"/>
                </a:cxn>
                <a:cxn ang="0">
                  <a:pos x="connsiteX1" y="connsiteY1"/>
                </a:cxn>
                <a:cxn ang="0">
                  <a:pos x="connsiteX2" y="connsiteY2"/>
                </a:cxn>
              </a:cxnLst>
              <a:rect l="l" t="t" r="r" b="b"/>
              <a:pathLst>
                <a:path w="1047262" h="593770">
                  <a:moveTo>
                    <a:pt x="1047262" y="547077"/>
                  </a:moveTo>
                  <a:cubicBezTo>
                    <a:pt x="894211" y="588759"/>
                    <a:pt x="741160" y="630441"/>
                    <a:pt x="566616" y="539262"/>
                  </a:cubicBezTo>
                  <a:cubicBezTo>
                    <a:pt x="392072" y="448083"/>
                    <a:pt x="196036" y="224041"/>
                    <a:pt x="0" y="0"/>
                  </a:cubicBezTo>
                </a:path>
              </a:pathLst>
            </a:cu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Arc 22"/>
            <p:cNvSpPr/>
            <p:nvPr/>
          </p:nvSpPr>
          <p:spPr>
            <a:xfrm rot="9448172">
              <a:off x="4860913" y="2695725"/>
              <a:ext cx="931409" cy="1183614"/>
            </a:xfrm>
            <a:prstGeom prst="arc">
              <a:avLst>
                <a:gd name="adj1" fmla="val 15812969"/>
                <a:gd name="adj2" fmla="val 214241"/>
              </a:avLst>
            </a:prstGeom>
            <a:ln w="19050">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6" name="Oval 5"/>
          <p:cNvSpPr/>
          <p:nvPr/>
        </p:nvSpPr>
        <p:spPr>
          <a:xfrm>
            <a:off x="4762500" y="834003"/>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2934374" y="4072503"/>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5792787" y="4316452"/>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4233332" y="4810033"/>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4508937" y="1024503"/>
            <a:ext cx="611065"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CMS</a:t>
            </a:r>
            <a:endParaRPr lang="en-GB" dirty="0">
              <a:solidFill>
                <a:schemeClr val="bg1"/>
              </a:solidFill>
              <a:effectLst>
                <a:glow rad="228600">
                  <a:schemeClr val="accent2">
                    <a:satMod val="175000"/>
                    <a:alpha val="40000"/>
                  </a:schemeClr>
                </a:glow>
              </a:effectLst>
            </a:endParaRPr>
          </a:p>
        </p:txBody>
      </p:sp>
      <p:sp>
        <p:nvSpPr>
          <p:cNvPr id="26" name="TextBox 25"/>
          <p:cNvSpPr txBox="1"/>
          <p:nvPr/>
        </p:nvSpPr>
        <p:spPr>
          <a:xfrm>
            <a:off x="2012575" y="3983087"/>
            <a:ext cx="708848"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ALICE</a:t>
            </a:r>
            <a:endParaRPr lang="en-GB" dirty="0">
              <a:solidFill>
                <a:schemeClr val="bg1"/>
              </a:solidFill>
              <a:effectLst>
                <a:glow rad="228600">
                  <a:schemeClr val="accent2">
                    <a:satMod val="175000"/>
                    <a:alpha val="40000"/>
                  </a:schemeClr>
                </a:glow>
              </a:effectLst>
            </a:endParaRPr>
          </a:p>
        </p:txBody>
      </p:sp>
      <p:sp>
        <p:nvSpPr>
          <p:cNvPr id="27" name="TextBox 26"/>
          <p:cNvSpPr txBox="1"/>
          <p:nvPr/>
        </p:nvSpPr>
        <p:spPr>
          <a:xfrm>
            <a:off x="3930874" y="4398931"/>
            <a:ext cx="748538"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ATLAS</a:t>
            </a:r>
            <a:endParaRPr lang="en-GB" dirty="0">
              <a:solidFill>
                <a:schemeClr val="bg1"/>
              </a:solidFill>
              <a:effectLst>
                <a:glow rad="228600">
                  <a:schemeClr val="accent2">
                    <a:satMod val="175000"/>
                    <a:alpha val="40000"/>
                  </a:schemeClr>
                </a:glow>
              </a:effectLst>
            </a:endParaRPr>
          </a:p>
        </p:txBody>
      </p:sp>
      <p:sp>
        <p:nvSpPr>
          <p:cNvPr id="28" name="TextBox 27"/>
          <p:cNvSpPr txBox="1"/>
          <p:nvPr/>
        </p:nvSpPr>
        <p:spPr>
          <a:xfrm>
            <a:off x="5983544" y="4347432"/>
            <a:ext cx="671979"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LHCb</a:t>
            </a:r>
            <a:endParaRPr lang="en-GB" dirty="0">
              <a:solidFill>
                <a:schemeClr val="bg1"/>
              </a:solidFill>
              <a:effectLst>
                <a:glow rad="228600">
                  <a:schemeClr val="accent2">
                    <a:satMod val="175000"/>
                    <a:alpha val="40000"/>
                  </a:schemeClr>
                </a:glow>
              </a:effectLst>
            </a:endParaRPr>
          </a:p>
        </p:txBody>
      </p:sp>
      <p:sp>
        <p:nvSpPr>
          <p:cNvPr id="30" name="Title 1"/>
          <p:cNvSpPr txBox="1">
            <a:spLocks/>
          </p:cNvSpPr>
          <p:nvPr/>
        </p:nvSpPr>
        <p:spPr>
          <a:xfrm>
            <a:off x="124399" y="32068"/>
            <a:ext cx="8809449" cy="781050"/>
          </a:xfrm>
          <a:prstGeom prst="rect">
            <a:avLst/>
          </a:prstGeom>
        </p:spPr>
        <p:txBody>
          <a:bodyPr anchor="t"/>
          <a:lstStyle/>
          <a:p>
            <a:pPr>
              <a:defRPr/>
            </a:pPr>
            <a:r>
              <a:rPr lang="fr-FR" sz="4400" dirty="0">
                <a:solidFill>
                  <a:schemeClr val="accent6">
                    <a:lumMod val="50000"/>
                  </a:schemeClr>
                </a:solidFill>
              </a:rPr>
              <a:t>CERN at a </a:t>
            </a:r>
            <a:r>
              <a:rPr lang="fr-FR" sz="4400" dirty="0" err="1">
                <a:solidFill>
                  <a:schemeClr val="accent6">
                    <a:lumMod val="50000"/>
                  </a:schemeClr>
                </a:solidFill>
              </a:rPr>
              <a:t>glance</a:t>
            </a:r>
            <a:r>
              <a:rPr lang="fr-FR" sz="4400" dirty="0">
                <a:solidFill>
                  <a:schemeClr val="accent6">
                    <a:lumMod val="50000"/>
                  </a:schemeClr>
                </a:solidFill>
              </a:rPr>
              <a:t>...</a:t>
            </a:r>
            <a:endParaRPr lang="fr-FR" sz="4400" i="1" dirty="0">
              <a:solidFill>
                <a:schemeClr val="accent6">
                  <a:lumMod val="50000"/>
                </a:schemeClr>
              </a:solidFill>
            </a:endParaRPr>
          </a:p>
        </p:txBody>
      </p:sp>
    </p:spTree>
    <p:extLst>
      <p:ext uri="{BB962C8B-B14F-4D97-AF65-F5344CB8AC3E}">
        <p14:creationId xmlns:p14="http://schemas.microsoft.com/office/powerpoint/2010/main" val="357515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 grpId="0" animBg="1"/>
      <p:bldP spid="3" grpId="0" animBg="1"/>
      <p:bldP spid="5" grpId="0" animBg="1"/>
      <p:bldP spid="6" grpId="0" animBg="1"/>
      <p:bldP spid="10" grpId="0" animBg="1"/>
      <p:bldP spid="11" grpId="0" animBg="1"/>
      <p:bldP spid="12" grpId="0" animBg="1"/>
      <p:bldP spid="25" grpId="0"/>
      <p:bldP spid="26" grpId="0"/>
      <p:bldP spid="2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7071" y="3573199"/>
            <a:ext cx="2880320" cy="251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48628"/>
            <a:ext cx="3688608" cy="2365320"/>
          </a:xfrm>
          <a:prstGeom prst="rect">
            <a:avLst/>
          </a:prstGeom>
        </p:spPr>
      </p:pic>
      <p:sp>
        <p:nvSpPr>
          <p:cNvPr id="4" name="Text Box 8"/>
          <p:cNvSpPr txBox="1">
            <a:spLocks noChangeArrowheads="1"/>
          </p:cNvSpPr>
          <p:nvPr/>
        </p:nvSpPr>
        <p:spPr bwMode="auto">
          <a:xfrm>
            <a:off x="0" y="260648"/>
            <a:ext cx="8928992" cy="680463"/>
          </a:xfrm>
          <a:prstGeom prst="rect">
            <a:avLst/>
          </a:prstGeom>
          <a:noFill/>
          <a:ln w="9525">
            <a:noFill/>
            <a:miter lim="800000"/>
            <a:headEnd/>
            <a:tailEnd/>
          </a:ln>
        </p:spPr>
        <p:txBody>
          <a:bodyPr wrap="square" lIns="64282" tIns="32141" rIns="64282" bIns="32141">
            <a:spAutoFit/>
          </a:bodyPr>
          <a:lstStyle/>
          <a:p>
            <a:pPr algn="ctr" eaLnBrk="0" hangingPunct="0">
              <a:spcBef>
                <a:spcPct val="50000"/>
              </a:spcBef>
            </a:pPr>
            <a:r>
              <a:rPr lang="en-US" sz="4000" b="1" dirty="0">
                <a:solidFill>
                  <a:srgbClr val="0070C0"/>
                </a:solidFill>
              </a:rPr>
              <a:t>Where the World Wide Web was born</a:t>
            </a:r>
          </a:p>
        </p:txBody>
      </p:sp>
      <p:pic>
        <p:nvPicPr>
          <p:cNvPr id="3" name="Picture 2"/>
          <p:cNvPicPr>
            <a:picLocks noChangeAspect="1"/>
          </p:cNvPicPr>
          <p:nvPr/>
        </p:nvPicPr>
        <p:blipFill>
          <a:blip r:embed="rId4"/>
          <a:stretch>
            <a:fillRect/>
          </a:stretch>
        </p:blipFill>
        <p:spPr>
          <a:xfrm>
            <a:off x="395536" y="3717032"/>
            <a:ext cx="3688608" cy="2228534"/>
          </a:xfrm>
          <a:prstGeom prst="rect">
            <a:avLst/>
          </a:prstGeom>
        </p:spPr>
      </p:pic>
      <p:pic>
        <p:nvPicPr>
          <p:cNvPr id="5" name="Picture 4"/>
          <p:cNvPicPr>
            <a:picLocks noChangeAspect="1"/>
          </p:cNvPicPr>
          <p:nvPr/>
        </p:nvPicPr>
        <p:blipFill>
          <a:blip r:embed="rId5"/>
          <a:stretch>
            <a:fillRect/>
          </a:stretch>
        </p:blipFill>
        <p:spPr>
          <a:xfrm>
            <a:off x="4932413" y="1244542"/>
            <a:ext cx="3250476" cy="2169241"/>
          </a:xfrm>
          <a:prstGeom prst="rect">
            <a:avLst/>
          </a:prstGeom>
        </p:spPr>
      </p:pic>
    </p:spTree>
    <p:extLst>
      <p:ext uri="{BB962C8B-B14F-4D97-AF65-F5344CB8AC3E}">
        <p14:creationId xmlns:p14="http://schemas.microsoft.com/office/powerpoint/2010/main" val="3270496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cdsweb.cern.ch/record/917909/files/7704500X.gif?subformat=ic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377" y="1844824"/>
            <a:ext cx="4375741" cy="28083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cdsweb.cern.ch/record/1265855/files/icon-TrackerBall_image.jpg"/>
          <p:cNvPicPr>
            <a:picLocks noChangeAspect="1" noChangeArrowheads="1"/>
          </p:cNvPicPr>
          <p:nvPr/>
        </p:nvPicPr>
        <p:blipFill>
          <a:blip r:embed="rId4"/>
          <a:srcRect/>
          <a:stretch>
            <a:fillRect/>
          </a:stretch>
        </p:blipFill>
        <p:spPr bwMode="auto">
          <a:xfrm>
            <a:off x="5148064" y="1825621"/>
            <a:ext cx="3881885" cy="2846717"/>
          </a:xfrm>
          <a:prstGeom prst="rect">
            <a:avLst/>
          </a:prstGeom>
          <a:noFill/>
        </p:spPr>
      </p:pic>
      <p:sp>
        <p:nvSpPr>
          <p:cNvPr id="5" name="TextBox 4"/>
          <p:cNvSpPr txBox="1"/>
          <p:nvPr/>
        </p:nvSpPr>
        <p:spPr>
          <a:xfrm>
            <a:off x="1043608" y="4940135"/>
            <a:ext cx="2592288" cy="369332"/>
          </a:xfrm>
          <a:prstGeom prst="rect">
            <a:avLst/>
          </a:prstGeom>
          <a:noFill/>
        </p:spPr>
        <p:txBody>
          <a:bodyPr wrap="square" rtlCol="0">
            <a:spAutoFit/>
          </a:bodyPr>
          <a:lstStyle/>
          <a:p>
            <a:r>
              <a:rPr lang="fr-CH" b="1" dirty="0"/>
              <a:t>First «</a:t>
            </a:r>
            <a:r>
              <a:rPr lang="fr-CH" b="1" dirty="0" err="1"/>
              <a:t>Touch-Screen</a:t>
            </a:r>
            <a:r>
              <a:rPr lang="fr-CH" b="1" dirty="0"/>
              <a:t>»</a:t>
            </a:r>
            <a:endParaRPr lang="en-GB" b="1" dirty="0"/>
          </a:p>
        </p:txBody>
      </p:sp>
      <p:sp>
        <p:nvSpPr>
          <p:cNvPr id="6" name="TextBox 5"/>
          <p:cNvSpPr txBox="1"/>
          <p:nvPr/>
        </p:nvSpPr>
        <p:spPr>
          <a:xfrm>
            <a:off x="6239643" y="4918989"/>
            <a:ext cx="2016224" cy="369332"/>
          </a:xfrm>
          <a:prstGeom prst="rect">
            <a:avLst/>
          </a:prstGeom>
          <a:noFill/>
        </p:spPr>
        <p:txBody>
          <a:bodyPr wrap="square" rtlCol="0">
            <a:spAutoFit/>
          </a:bodyPr>
          <a:lstStyle/>
          <a:p>
            <a:r>
              <a:rPr lang="fr-CH" b="1" dirty="0"/>
              <a:t>First «Mouse»</a:t>
            </a:r>
            <a:endParaRPr lang="en-GB" b="1" dirty="0"/>
          </a:p>
        </p:txBody>
      </p:sp>
      <p:sp>
        <p:nvSpPr>
          <p:cNvPr id="7" name="Text Box 8"/>
          <p:cNvSpPr txBox="1">
            <a:spLocks noChangeArrowheads="1"/>
          </p:cNvSpPr>
          <p:nvPr/>
        </p:nvSpPr>
        <p:spPr bwMode="auto">
          <a:xfrm>
            <a:off x="467544" y="260648"/>
            <a:ext cx="7988554" cy="680463"/>
          </a:xfrm>
          <a:prstGeom prst="rect">
            <a:avLst/>
          </a:prstGeom>
          <a:noFill/>
          <a:ln w="9525">
            <a:noFill/>
            <a:miter lim="800000"/>
            <a:headEnd/>
            <a:tailEnd/>
          </a:ln>
        </p:spPr>
        <p:txBody>
          <a:bodyPr wrap="square" lIns="64282" tIns="32141" rIns="64282" bIns="32141">
            <a:spAutoFit/>
          </a:bodyPr>
          <a:lstStyle/>
          <a:p>
            <a:pPr algn="ctr" eaLnBrk="0" hangingPunct="0">
              <a:spcBef>
                <a:spcPct val="50000"/>
              </a:spcBef>
            </a:pPr>
            <a:r>
              <a:rPr lang="en-US" sz="4000" b="1" dirty="0">
                <a:solidFill>
                  <a:srgbClr val="0070C0"/>
                </a:solidFill>
              </a:rPr>
              <a:t>Not always a trivial process…</a:t>
            </a:r>
          </a:p>
        </p:txBody>
      </p:sp>
    </p:spTree>
    <p:extLst>
      <p:ext uri="{BB962C8B-B14F-4D97-AF65-F5344CB8AC3E}">
        <p14:creationId xmlns:p14="http://schemas.microsoft.com/office/powerpoint/2010/main" val="911335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C3D3BC-E56D-82B6-014C-71E26A081F2E}"/>
              </a:ext>
            </a:extLst>
          </p:cNvPr>
          <p:cNvPicPr>
            <a:picLocks noChangeAspect="1"/>
          </p:cNvPicPr>
          <p:nvPr/>
        </p:nvPicPr>
        <p:blipFill>
          <a:blip r:embed="rId2"/>
          <a:stretch>
            <a:fillRect/>
          </a:stretch>
        </p:blipFill>
        <p:spPr>
          <a:xfrm>
            <a:off x="0" y="1270948"/>
            <a:ext cx="9144000" cy="4316104"/>
          </a:xfrm>
          <a:prstGeom prst="rect">
            <a:avLst/>
          </a:prstGeom>
        </p:spPr>
      </p:pic>
      <p:sp>
        <p:nvSpPr>
          <p:cNvPr id="3" name="Text Box 8">
            <a:extLst>
              <a:ext uri="{FF2B5EF4-FFF2-40B4-BE49-F238E27FC236}">
                <a16:creationId xmlns:a16="http://schemas.microsoft.com/office/drawing/2014/main" id="{401FB7E6-D4F8-AFC3-B842-80720A49EDC1}"/>
              </a:ext>
            </a:extLst>
          </p:cNvPr>
          <p:cNvSpPr txBox="1">
            <a:spLocks noChangeArrowheads="1"/>
          </p:cNvSpPr>
          <p:nvPr/>
        </p:nvSpPr>
        <p:spPr bwMode="auto">
          <a:xfrm>
            <a:off x="297183" y="325242"/>
            <a:ext cx="8676456" cy="557352"/>
          </a:xfrm>
          <a:prstGeom prst="rect">
            <a:avLst/>
          </a:prstGeom>
          <a:noFill/>
          <a:ln w="9525">
            <a:noFill/>
            <a:miter lim="800000"/>
            <a:headEnd/>
            <a:tailEnd/>
          </a:ln>
        </p:spPr>
        <p:txBody>
          <a:bodyPr wrap="square" lIns="64282" tIns="32141" rIns="64282" bIns="32141">
            <a:spAutoFit/>
          </a:bodyPr>
          <a:lstStyle/>
          <a:p>
            <a:pPr algn="ctr" eaLnBrk="0" hangingPunct="0">
              <a:spcBef>
                <a:spcPct val="50000"/>
              </a:spcBef>
            </a:pPr>
            <a:r>
              <a:rPr lang="en-US" sz="3200" b="1" dirty="0">
                <a:solidFill>
                  <a:srgbClr val="0070C0"/>
                </a:solidFill>
                <a:latin typeface="Optima"/>
              </a:rPr>
              <a:t>CERN – Knowledge Transfer Ecosystem</a:t>
            </a:r>
          </a:p>
        </p:txBody>
      </p:sp>
    </p:spTree>
    <p:extLst>
      <p:ext uri="{BB962C8B-B14F-4D97-AF65-F5344CB8AC3E}">
        <p14:creationId xmlns:p14="http://schemas.microsoft.com/office/powerpoint/2010/main" val="38035089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apture-003924web"/>
          <p:cNvPicPr>
            <a:picLocks noChangeAspect="1" noChangeArrowheads="1"/>
          </p:cNvPicPr>
          <p:nvPr/>
        </p:nvPicPr>
        <p:blipFill>
          <a:blip r:embed="rId2" cstate="print"/>
          <a:srcRect/>
          <a:stretch>
            <a:fillRect/>
          </a:stretch>
        </p:blipFill>
        <p:spPr bwMode="auto">
          <a:xfrm>
            <a:off x="5073309" y="1484784"/>
            <a:ext cx="1975169" cy="1357322"/>
          </a:xfrm>
          <a:prstGeom prst="rect">
            <a:avLst/>
          </a:prstGeom>
          <a:noFill/>
          <a:ln w="9525">
            <a:noFill/>
            <a:miter lim="800000"/>
            <a:headEnd/>
            <a:tailEnd/>
          </a:ln>
        </p:spPr>
      </p:pic>
      <p:pic>
        <p:nvPicPr>
          <p:cNvPr id="5" name="Picture 9"/>
          <p:cNvPicPr>
            <a:picLocks noChangeAspect="1" noChangeArrowheads="1"/>
          </p:cNvPicPr>
          <p:nvPr/>
        </p:nvPicPr>
        <p:blipFill>
          <a:blip r:embed="rId3" cstate="print"/>
          <a:srcRect/>
          <a:stretch>
            <a:fillRect/>
          </a:stretch>
        </p:blipFill>
        <p:spPr bwMode="auto">
          <a:xfrm>
            <a:off x="5073311" y="2978250"/>
            <a:ext cx="1975168" cy="1214446"/>
          </a:xfrm>
          <a:prstGeom prst="rect">
            <a:avLst/>
          </a:prstGeom>
          <a:noFill/>
          <a:ln w="9525">
            <a:noFill/>
            <a:miter lim="800000"/>
            <a:headEnd/>
            <a:tailEnd/>
          </a:ln>
        </p:spPr>
      </p:pic>
      <p:pic>
        <p:nvPicPr>
          <p:cNvPr id="6" name="Picture 11" descr="Vue d'ensemble LHC"/>
          <p:cNvPicPr>
            <a:picLocks noChangeAspect="1" noChangeArrowheads="1"/>
          </p:cNvPicPr>
          <p:nvPr/>
        </p:nvPicPr>
        <p:blipFill>
          <a:blip r:embed="rId4" cstate="print"/>
          <a:srcRect/>
          <a:stretch>
            <a:fillRect/>
          </a:stretch>
        </p:blipFill>
        <p:spPr bwMode="auto">
          <a:xfrm>
            <a:off x="395536" y="1484784"/>
            <a:ext cx="4516692" cy="4124907"/>
          </a:xfrm>
          <a:prstGeom prst="rect">
            <a:avLst/>
          </a:prstGeom>
          <a:noFill/>
          <a:ln w="9525">
            <a:noFill/>
            <a:miter lim="800000"/>
            <a:headEnd/>
            <a:tailEnd/>
          </a:ln>
        </p:spPr>
      </p:pic>
      <p:sp>
        <p:nvSpPr>
          <p:cNvPr id="7" name="TextBox 6"/>
          <p:cNvSpPr txBox="1"/>
          <p:nvPr/>
        </p:nvSpPr>
        <p:spPr>
          <a:xfrm>
            <a:off x="7102489" y="1484784"/>
            <a:ext cx="1851789" cy="707886"/>
          </a:xfrm>
          <a:prstGeom prst="rect">
            <a:avLst/>
          </a:prstGeom>
          <a:noFill/>
          <a:ln>
            <a:noFill/>
          </a:ln>
        </p:spPr>
        <p:txBody>
          <a:bodyPr wrap="none" rtlCol="0">
            <a:spAutoFit/>
          </a:bodyPr>
          <a:lstStyle/>
          <a:p>
            <a:r>
              <a:rPr lang="fr-CH" sz="2000" dirty="0" err="1">
                <a:solidFill>
                  <a:srgbClr val="FF0000"/>
                </a:solidFill>
              </a:rPr>
              <a:t>Accelerating</a:t>
            </a:r>
            <a:r>
              <a:rPr lang="fr-CH" sz="2000" dirty="0"/>
              <a:t> </a:t>
            </a:r>
          </a:p>
          <a:p>
            <a:r>
              <a:rPr lang="fr-CH" sz="2000" dirty="0" err="1"/>
              <a:t>particle</a:t>
            </a:r>
            <a:r>
              <a:rPr lang="fr-CH" sz="2000" dirty="0"/>
              <a:t> </a:t>
            </a:r>
            <a:r>
              <a:rPr lang="fr-CH" sz="2000" dirty="0" err="1"/>
              <a:t>beams</a:t>
            </a:r>
            <a:endParaRPr lang="en-GB" sz="2000" dirty="0"/>
          </a:p>
        </p:txBody>
      </p:sp>
      <p:sp>
        <p:nvSpPr>
          <p:cNvPr id="8" name="TextBox 7"/>
          <p:cNvSpPr txBox="1"/>
          <p:nvPr/>
        </p:nvSpPr>
        <p:spPr>
          <a:xfrm>
            <a:off x="7102489" y="2978250"/>
            <a:ext cx="1338828" cy="707886"/>
          </a:xfrm>
          <a:prstGeom prst="rect">
            <a:avLst/>
          </a:prstGeom>
          <a:noFill/>
          <a:ln>
            <a:noFill/>
          </a:ln>
        </p:spPr>
        <p:txBody>
          <a:bodyPr wrap="none" rtlCol="0">
            <a:spAutoFit/>
          </a:bodyPr>
          <a:lstStyle/>
          <a:p>
            <a:r>
              <a:rPr lang="fr-CH" sz="2000" dirty="0" err="1">
                <a:solidFill>
                  <a:srgbClr val="FF0000"/>
                </a:solidFill>
              </a:rPr>
              <a:t>Detecting</a:t>
            </a:r>
            <a:r>
              <a:rPr lang="fr-CH" sz="2000" dirty="0"/>
              <a:t> </a:t>
            </a:r>
          </a:p>
          <a:p>
            <a:r>
              <a:rPr lang="fr-CH" sz="2000" dirty="0" err="1"/>
              <a:t>particles</a:t>
            </a:r>
            <a:endParaRPr lang="en-GB" sz="2000" dirty="0"/>
          </a:p>
        </p:txBody>
      </p:sp>
      <p:sp>
        <p:nvSpPr>
          <p:cNvPr id="9" name="TextBox 8"/>
          <p:cNvSpPr txBox="1"/>
          <p:nvPr/>
        </p:nvSpPr>
        <p:spPr>
          <a:xfrm>
            <a:off x="7115640" y="4379174"/>
            <a:ext cx="1825487" cy="1015663"/>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fr-CH" sz="2000" dirty="0"/>
              <a:t>Large-</a:t>
            </a:r>
            <a:r>
              <a:rPr lang="fr-CH" sz="2000" dirty="0" err="1"/>
              <a:t>scale</a:t>
            </a:r>
            <a:r>
              <a:rPr lang="fr-CH" sz="2000" dirty="0"/>
              <a:t> </a:t>
            </a:r>
            <a:r>
              <a:rPr lang="fr-CH" sz="2000" dirty="0" err="1">
                <a:solidFill>
                  <a:srgbClr val="FF0000"/>
                </a:solidFill>
              </a:rPr>
              <a:t>computing</a:t>
            </a:r>
            <a:r>
              <a:rPr lang="fr-CH" sz="2000" dirty="0"/>
              <a:t> (</a:t>
            </a:r>
            <a:r>
              <a:rPr lang="fr-CH" sz="2000" dirty="0" err="1"/>
              <a:t>Grid</a:t>
            </a:r>
            <a:r>
              <a:rPr lang="fr-CH" sz="2000" dirty="0"/>
              <a:t>)</a:t>
            </a:r>
            <a:endParaRPr lang="en-GB" sz="2000" dirty="0"/>
          </a:p>
        </p:txBody>
      </p:sp>
      <p:cxnSp>
        <p:nvCxnSpPr>
          <p:cNvPr id="10" name="Shape 14"/>
          <p:cNvCxnSpPr>
            <a:endCxn id="4" idx="1"/>
          </p:cNvCxnSpPr>
          <p:nvPr/>
        </p:nvCxnSpPr>
        <p:spPr bwMode="auto">
          <a:xfrm rot="5400000" flipH="1" flipV="1">
            <a:off x="2594569" y="2528760"/>
            <a:ext cx="2844055" cy="2113426"/>
          </a:xfrm>
          <a:prstGeom prst="curvedConnector2">
            <a:avLst/>
          </a:prstGeom>
          <a:solidFill>
            <a:schemeClr val="accent1"/>
          </a:solidFill>
          <a:ln w="25400" cap="flat" cmpd="sng" algn="ctr">
            <a:solidFill>
              <a:srgbClr val="FF0000"/>
            </a:solidFill>
            <a:prstDash val="solid"/>
            <a:round/>
            <a:headEnd type="none" w="med" len="med"/>
            <a:tailEnd type="arrow"/>
          </a:ln>
          <a:effectLst/>
        </p:spPr>
      </p:cxnSp>
      <p:cxnSp>
        <p:nvCxnSpPr>
          <p:cNvPr id="11" name="Shape 18"/>
          <p:cNvCxnSpPr>
            <a:endCxn id="5" idx="1"/>
          </p:cNvCxnSpPr>
          <p:nvPr/>
        </p:nvCxnSpPr>
        <p:spPr bwMode="auto">
          <a:xfrm flipV="1">
            <a:off x="3929913" y="3585473"/>
            <a:ext cx="1143398" cy="607223"/>
          </a:xfrm>
          <a:prstGeom prst="curvedConnector3">
            <a:avLst>
              <a:gd name="adj1" fmla="val 50000"/>
            </a:avLst>
          </a:prstGeom>
          <a:solidFill>
            <a:schemeClr val="accent1"/>
          </a:solidFill>
          <a:ln w="25400" cap="flat" cmpd="sng" algn="ctr">
            <a:solidFill>
              <a:srgbClr val="FF0000"/>
            </a:solidFill>
            <a:prstDash val="solid"/>
            <a:round/>
            <a:headEnd type="none" w="med" len="med"/>
            <a:tailEnd type="arrow"/>
          </a:ln>
          <a:effectLst/>
        </p:spPr>
      </p:cxnSp>
      <p:sp>
        <p:nvSpPr>
          <p:cNvPr id="12" name="Oval 11"/>
          <p:cNvSpPr/>
          <p:nvPr/>
        </p:nvSpPr>
        <p:spPr>
          <a:xfrm>
            <a:off x="1484438" y="4808580"/>
            <a:ext cx="112295" cy="128337"/>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Oval 12"/>
          <p:cNvSpPr/>
          <p:nvPr/>
        </p:nvSpPr>
        <p:spPr>
          <a:xfrm>
            <a:off x="3802692" y="4744411"/>
            <a:ext cx="127221" cy="128337"/>
          </a:xfrm>
          <a:prstGeom prst="ellipse">
            <a:avLst/>
          </a:prstGeom>
          <a:solidFill>
            <a:srgbClr val="FF0000"/>
          </a:solidFill>
          <a:ln>
            <a:solidFill>
              <a:srgbClr val="C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6" name="Picture 8" descr="grid-small"/>
          <p:cNvPicPr>
            <a:picLocks noChangeAspect="1" noChangeArrowheads="1"/>
          </p:cNvPicPr>
          <p:nvPr/>
        </p:nvPicPr>
        <p:blipFill>
          <a:blip r:embed="rId5" cstate="print">
            <a:lum bright="42000" contrast="-52000"/>
          </a:blip>
          <a:srcRect/>
          <a:stretch>
            <a:fillRect/>
          </a:stretch>
        </p:blipFill>
        <p:spPr bwMode="auto">
          <a:xfrm>
            <a:off x="5073311" y="4452863"/>
            <a:ext cx="1929003" cy="1156828"/>
          </a:xfrm>
          <a:prstGeom prst="rect">
            <a:avLst/>
          </a:prstGeom>
          <a:noFill/>
          <a:ln w="9525">
            <a:noFill/>
            <a:miter lim="800000"/>
            <a:headEnd/>
            <a:tailEnd/>
          </a:ln>
        </p:spPr>
      </p:pic>
      <p:sp>
        <p:nvSpPr>
          <p:cNvPr id="18" name="Text Box 8"/>
          <p:cNvSpPr txBox="1">
            <a:spLocks noChangeArrowheads="1"/>
          </p:cNvSpPr>
          <p:nvPr/>
        </p:nvSpPr>
        <p:spPr bwMode="auto">
          <a:xfrm>
            <a:off x="297183" y="325242"/>
            <a:ext cx="8676456" cy="1049795"/>
          </a:xfrm>
          <a:prstGeom prst="rect">
            <a:avLst/>
          </a:prstGeom>
          <a:noFill/>
          <a:ln w="9525">
            <a:noFill/>
            <a:miter lim="800000"/>
            <a:headEnd/>
            <a:tailEnd/>
          </a:ln>
        </p:spPr>
        <p:txBody>
          <a:bodyPr wrap="square" lIns="64282" tIns="32141" rIns="64282" bIns="32141">
            <a:spAutoFit/>
          </a:bodyPr>
          <a:lstStyle/>
          <a:p>
            <a:pPr algn="ctr" eaLnBrk="0" hangingPunct="0">
              <a:spcBef>
                <a:spcPct val="50000"/>
              </a:spcBef>
            </a:pPr>
            <a:r>
              <a:rPr lang="en-US" sz="3200" b="1" dirty="0">
                <a:solidFill>
                  <a:srgbClr val="0070C0"/>
                </a:solidFill>
                <a:latin typeface="Optima"/>
              </a:rPr>
              <a:t>Key competences in cutting edge technologies for extreme environments</a:t>
            </a:r>
          </a:p>
        </p:txBody>
      </p:sp>
    </p:spTree>
    <p:extLst>
      <p:ext uri="{BB962C8B-B14F-4D97-AF65-F5344CB8AC3E}">
        <p14:creationId xmlns:p14="http://schemas.microsoft.com/office/powerpoint/2010/main" val="188564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grpId="0" nodeType="clickEffect">
                                  <p:stCondLst>
                                    <p:cond delay="0"/>
                                  </p:stCondLst>
                                  <p:childTnLst>
                                    <p:animMotion origin="layout" path="M 0.11632 0.025 C 0.20834 0.025 0.28525 -0.01158 0.28525 -0.0551 C 0.28525 -0.10047 0.20834 -0.13519 0.11632 -0.13519 C 0.02309 -0.13519 -0.05173 -0.10047 -0.05173 -0.0551 C -0.05173 -0.01158 0.02309 0.025 0.11632 0.025 Z " pathEditMode="relative" rAng="0" ptsTypes="AAAAA">
                                      <p:cBhvr>
                                        <p:cTn id="6" dur="2000" fill="hold"/>
                                        <p:tgtEl>
                                          <p:spTgt spid="12"/>
                                        </p:tgtEl>
                                        <p:attrNameLst>
                                          <p:attrName>ppt_x</p:attrName>
                                          <p:attrName>ppt_y</p:attrName>
                                        </p:attrNameLst>
                                      </p:cBhvr>
                                      <p:rCtr x="35" y="-8009"/>
                                    </p:animMotion>
                                  </p:childTnLst>
                                </p:cTn>
                              </p:par>
                              <p:par>
                                <p:cTn id="7" presetID="1" presetClass="path" presetSubtype="0" repeatCount="indefinite" fill="hold" grpId="0" nodeType="withEffect">
                                  <p:stCondLst>
                                    <p:cond delay="0"/>
                                  </p:stCondLst>
                                  <p:childTnLst>
                                    <p:animMotion origin="layout" path="M -0.13802 -0.12593 C -0.04531 -0.12593 0.03056 -0.09028 0.03056 -0.04607 C 0.03056 -0.00162 -0.04531 0.03426 -0.13802 0.03426 C -0.23107 0.03426 -0.30642 -0.00162 -0.30642 -0.04607 C -0.30642 -0.09028 -0.23107 -0.12593 -0.13802 -0.12593 Z " pathEditMode="relative" rAng="0" ptsTypes="AAAAA">
                                      <p:cBhvr>
                                        <p:cTn id="8" dur="2000" fill="hold"/>
                                        <p:tgtEl>
                                          <p:spTgt spid="13"/>
                                        </p:tgtEl>
                                        <p:attrNameLst>
                                          <p:attrName>ppt_x</p:attrName>
                                          <p:attrName>ppt_y</p:attrName>
                                        </p:attrNameLst>
                                      </p:cBhvr>
                                      <p:rCtr x="0" y="8009"/>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4327"/>
          <a:stretch/>
        </p:blipFill>
        <p:spPr>
          <a:xfrm>
            <a:off x="5010" y="1196752"/>
            <a:ext cx="9144000" cy="452498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4" name="Rectangle 13"/>
          <p:cNvSpPr>
            <a:spLocks noChangeArrowheads="1"/>
          </p:cNvSpPr>
          <p:nvPr/>
        </p:nvSpPr>
        <p:spPr bwMode="auto">
          <a:xfrm>
            <a:off x="100538" y="342783"/>
            <a:ext cx="8863950" cy="421921"/>
          </a:xfrm>
          <a:prstGeom prst="rect">
            <a:avLst/>
          </a:prstGeom>
          <a:noFill/>
          <a:ln w="9525">
            <a:noFill/>
            <a:miter lim="800000"/>
            <a:headEnd/>
            <a:tailEnd/>
          </a:ln>
        </p:spPr>
        <p:txBody>
          <a:bodyPr anchor="ctr"/>
          <a:lstStyle/>
          <a:p>
            <a:pPr algn="ctr"/>
            <a:r>
              <a:rPr lang="en-US" sz="3600" i="1" dirty="0">
                <a:solidFill>
                  <a:srgbClr val="002060"/>
                </a:solidFill>
                <a:latin typeface="Verdana" pitchFamily="34" charset="0"/>
              </a:rPr>
              <a:t>Very high vacuum </a:t>
            </a:r>
          </a:p>
        </p:txBody>
      </p:sp>
    </p:spTree>
    <p:extLst>
      <p:ext uri="{BB962C8B-B14F-4D97-AF65-F5344CB8AC3E}">
        <p14:creationId xmlns:p14="http://schemas.microsoft.com/office/powerpoint/2010/main" val="4025910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b="27326"/>
          <a:stretch/>
        </p:blipFill>
        <p:spPr>
          <a:xfrm>
            <a:off x="0" y="1196752"/>
            <a:ext cx="9144000" cy="4448015"/>
          </a:xfrm>
          <a:prstGeom prst="rect">
            <a:avLst/>
          </a:prstGeom>
        </p:spPr>
      </p:pic>
      <p:sp>
        <p:nvSpPr>
          <p:cNvPr id="4" name="Rectangle 13"/>
          <p:cNvSpPr>
            <a:spLocks noChangeArrowheads="1"/>
          </p:cNvSpPr>
          <p:nvPr/>
        </p:nvSpPr>
        <p:spPr bwMode="auto">
          <a:xfrm>
            <a:off x="100538" y="342783"/>
            <a:ext cx="8863950" cy="421921"/>
          </a:xfrm>
          <a:prstGeom prst="rect">
            <a:avLst/>
          </a:prstGeom>
          <a:noFill/>
          <a:ln w="9525">
            <a:noFill/>
            <a:miter lim="800000"/>
            <a:headEnd/>
            <a:tailEnd/>
          </a:ln>
        </p:spPr>
        <p:txBody>
          <a:bodyPr anchor="ctr"/>
          <a:lstStyle/>
          <a:p>
            <a:pPr algn="ctr"/>
            <a:r>
              <a:rPr lang="en-US" sz="3600" i="1" dirty="0">
                <a:solidFill>
                  <a:srgbClr val="002060"/>
                </a:solidFill>
                <a:latin typeface="Verdana" pitchFamily="34" charset="0"/>
              </a:rPr>
              <a:t>Extreme temperatures </a:t>
            </a:r>
          </a:p>
        </p:txBody>
      </p:sp>
    </p:spTree>
    <p:extLst>
      <p:ext uri="{BB962C8B-B14F-4D97-AF65-F5344CB8AC3E}">
        <p14:creationId xmlns:p14="http://schemas.microsoft.com/office/powerpoint/2010/main" val="328906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ChangeArrowheads="1"/>
          </p:cNvSpPr>
          <p:nvPr/>
        </p:nvSpPr>
        <p:spPr bwMode="auto">
          <a:xfrm>
            <a:off x="100538" y="342783"/>
            <a:ext cx="8863950" cy="421921"/>
          </a:xfrm>
          <a:prstGeom prst="rect">
            <a:avLst/>
          </a:prstGeom>
          <a:noFill/>
          <a:ln w="9525">
            <a:noFill/>
            <a:miter lim="800000"/>
            <a:headEnd/>
            <a:tailEnd/>
          </a:ln>
        </p:spPr>
        <p:txBody>
          <a:bodyPr anchor="ctr"/>
          <a:lstStyle/>
          <a:p>
            <a:pPr algn="ctr"/>
            <a:r>
              <a:rPr lang="en-US" sz="3600" i="1" dirty="0">
                <a:solidFill>
                  <a:srgbClr val="002060"/>
                </a:solidFill>
                <a:latin typeface="Verdana" pitchFamily="34" charset="0"/>
              </a:rPr>
              <a:t>Radiations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49796"/>
            <a:ext cx="9144000" cy="5143500"/>
          </a:xfrm>
          <a:prstGeom prst="rect">
            <a:avLst/>
          </a:prstGeom>
        </p:spPr>
      </p:pic>
    </p:spTree>
    <p:extLst>
      <p:ext uri="{BB962C8B-B14F-4D97-AF65-F5344CB8AC3E}">
        <p14:creationId xmlns:p14="http://schemas.microsoft.com/office/powerpoint/2010/main" val="624972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1428" y="1361013"/>
            <a:ext cx="5742572" cy="4444251"/>
          </a:xfrm>
          <a:prstGeom prst="rect">
            <a:avLst/>
          </a:prstGeom>
        </p:spPr>
      </p:pic>
      <p:sp>
        <p:nvSpPr>
          <p:cNvPr id="3" name="Rectangle 2"/>
          <p:cNvSpPr/>
          <p:nvPr/>
        </p:nvSpPr>
        <p:spPr>
          <a:xfrm>
            <a:off x="-17374" y="1361013"/>
            <a:ext cx="3418802"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13"/>
          <p:cNvSpPr>
            <a:spLocks noChangeArrowheads="1"/>
          </p:cNvSpPr>
          <p:nvPr/>
        </p:nvSpPr>
        <p:spPr bwMode="auto">
          <a:xfrm>
            <a:off x="100538" y="342783"/>
            <a:ext cx="8863950" cy="421921"/>
          </a:xfrm>
          <a:prstGeom prst="rect">
            <a:avLst/>
          </a:prstGeom>
          <a:noFill/>
          <a:ln w="9525">
            <a:noFill/>
            <a:miter lim="800000"/>
            <a:headEnd/>
            <a:tailEnd/>
          </a:ln>
        </p:spPr>
        <p:txBody>
          <a:bodyPr anchor="ctr"/>
          <a:lstStyle/>
          <a:p>
            <a:pPr algn="ctr"/>
            <a:r>
              <a:rPr lang="en-US" sz="3600" i="1" dirty="0">
                <a:solidFill>
                  <a:srgbClr val="002060"/>
                </a:solidFill>
                <a:latin typeface="Verdana" pitchFamily="34" charset="0"/>
              </a:rPr>
              <a:t>Big data </a:t>
            </a:r>
          </a:p>
        </p:txBody>
      </p:sp>
    </p:spTree>
    <p:extLst>
      <p:ext uri="{BB962C8B-B14F-4D97-AF65-F5344CB8AC3E}">
        <p14:creationId xmlns:p14="http://schemas.microsoft.com/office/powerpoint/2010/main" val="382034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23785" y="47921"/>
            <a:ext cx="8172400" cy="762000"/>
          </a:xfrm>
        </p:spPr>
        <p:txBody>
          <a:bodyPr>
            <a:noAutofit/>
          </a:bodyPr>
          <a:lstStyle/>
          <a:p>
            <a:r>
              <a:rPr lang="en-US" sz="4000" b="1" dirty="0">
                <a:solidFill>
                  <a:srgbClr val="0070C0"/>
                </a:solidFill>
              </a:rPr>
              <a:t>Medical Applications</a:t>
            </a:r>
          </a:p>
        </p:txBody>
      </p:sp>
      <p:sp>
        <p:nvSpPr>
          <p:cNvPr id="3" name="Content Placeholder 2"/>
          <p:cNvSpPr>
            <a:spLocks noGrp="1"/>
          </p:cNvSpPr>
          <p:nvPr>
            <p:ph idx="4294967295"/>
          </p:nvPr>
        </p:nvSpPr>
        <p:spPr>
          <a:xfrm>
            <a:off x="69514" y="886166"/>
            <a:ext cx="7773987" cy="4464496"/>
          </a:xfrm>
        </p:spPr>
        <p:txBody>
          <a:bodyPr/>
          <a:lstStyle/>
          <a:p>
            <a:pPr marL="514350" indent="-514350">
              <a:buNone/>
            </a:pPr>
            <a:r>
              <a:rPr lang="en-US" sz="2000" dirty="0"/>
              <a:t>Particle accelerators for </a:t>
            </a:r>
            <a:r>
              <a:rPr lang="en-US" sz="2000" dirty="0" err="1">
                <a:solidFill>
                  <a:srgbClr val="0070C0"/>
                </a:solidFill>
              </a:rPr>
              <a:t>hadron</a:t>
            </a:r>
            <a:r>
              <a:rPr lang="en-US" sz="2000" dirty="0">
                <a:solidFill>
                  <a:srgbClr val="0070C0"/>
                </a:solidFill>
              </a:rPr>
              <a:t> therapy </a:t>
            </a:r>
          </a:p>
          <a:p>
            <a:pPr marL="514350" indent="-514350">
              <a:buFont typeface="+mj-lt"/>
              <a:buAutoNum type="arabicPeriod"/>
            </a:pPr>
            <a:endParaRPr lang="en-US" dirty="0"/>
          </a:p>
          <a:p>
            <a:pPr marL="514350" indent="-514350">
              <a:buFont typeface="+mj-lt"/>
              <a:buAutoNum type="arabicPeriod"/>
            </a:pPr>
            <a:endParaRPr lang="en-US" dirty="0"/>
          </a:p>
          <a:p>
            <a:pPr marL="514350" indent="-514350">
              <a:buNone/>
            </a:pPr>
            <a:endParaRPr lang="en-US" sz="2400" dirty="0"/>
          </a:p>
          <a:p>
            <a:pPr marL="514350" indent="-514350">
              <a:buNone/>
            </a:pPr>
            <a:r>
              <a:rPr lang="en-US" sz="2000" dirty="0"/>
              <a:t>Particle detectors for </a:t>
            </a:r>
            <a:r>
              <a:rPr lang="en-US" sz="2000" dirty="0">
                <a:solidFill>
                  <a:srgbClr val="0070C0"/>
                </a:solidFill>
              </a:rPr>
              <a:t>medical imaging</a:t>
            </a:r>
          </a:p>
          <a:p>
            <a:pPr marL="514350" indent="-514350">
              <a:buFont typeface="+mj-lt"/>
              <a:buAutoNum type="arabicPeriod"/>
            </a:pPr>
            <a:endParaRPr lang="en-US" sz="2400" dirty="0"/>
          </a:p>
          <a:p>
            <a:pPr marL="514350" indent="-514350">
              <a:buNone/>
            </a:pPr>
            <a:endParaRPr lang="en-US" sz="4000" dirty="0"/>
          </a:p>
          <a:p>
            <a:pPr marL="514350" indent="-514350">
              <a:buNone/>
            </a:pPr>
            <a:endParaRPr lang="en-US" sz="800" dirty="0"/>
          </a:p>
          <a:p>
            <a:pPr marL="514350" indent="-514350">
              <a:buNone/>
            </a:pPr>
            <a:r>
              <a:rPr lang="en-US" sz="2000" dirty="0"/>
              <a:t>Computing for </a:t>
            </a:r>
            <a:r>
              <a:rPr lang="en-US" sz="2000" dirty="0">
                <a:solidFill>
                  <a:srgbClr val="0070C0"/>
                </a:solidFill>
              </a:rPr>
              <a:t>simulations and medical data management and analysis</a:t>
            </a:r>
          </a:p>
        </p:txBody>
      </p:sp>
      <p:pic>
        <p:nvPicPr>
          <p:cNvPr id="6" name="Picture 2" descr="Capture-003924web"/>
          <p:cNvPicPr>
            <a:picLocks noChangeAspect="1" noChangeArrowheads="1"/>
          </p:cNvPicPr>
          <p:nvPr/>
        </p:nvPicPr>
        <p:blipFill>
          <a:blip r:embed="rId3" cstate="print"/>
          <a:srcRect/>
          <a:stretch>
            <a:fillRect/>
          </a:stretch>
        </p:blipFill>
        <p:spPr bwMode="auto">
          <a:xfrm>
            <a:off x="217005" y="1396478"/>
            <a:ext cx="1738902" cy="1194961"/>
          </a:xfrm>
          <a:prstGeom prst="rect">
            <a:avLst/>
          </a:prstGeom>
          <a:noFill/>
          <a:ln w="9525">
            <a:noFill/>
            <a:miter lim="800000"/>
            <a:headEnd/>
            <a:tailEnd/>
          </a:ln>
        </p:spPr>
      </p:pic>
      <p:pic>
        <p:nvPicPr>
          <p:cNvPr id="7" name="Picture 9"/>
          <p:cNvPicPr>
            <a:picLocks noChangeAspect="1" noChangeArrowheads="1"/>
          </p:cNvPicPr>
          <p:nvPr/>
        </p:nvPicPr>
        <p:blipFill>
          <a:blip r:embed="rId4" cstate="print"/>
          <a:srcRect/>
          <a:stretch>
            <a:fillRect/>
          </a:stretch>
        </p:blipFill>
        <p:spPr bwMode="auto">
          <a:xfrm>
            <a:off x="200292" y="3370166"/>
            <a:ext cx="1823162" cy="1071271"/>
          </a:xfrm>
          <a:prstGeom prst="rect">
            <a:avLst/>
          </a:prstGeom>
          <a:noFill/>
          <a:ln w="9525">
            <a:noFill/>
            <a:miter lim="800000"/>
            <a:headEnd/>
            <a:tailEnd/>
          </a:ln>
        </p:spPr>
      </p:pic>
      <p:pic>
        <p:nvPicPr>
          <p:cNvPr id="8" name="Picture 8" descr="grid-small"/>
          <p:cNvPicPr>
            <a:picLocks noChangeAspect="1" noChangeArrowheads="1"/>
          </p:cNvPicPr>
          <p:nvPr/>
        </p:nvPicPr>
        <p:blipFill>
          <a:blip r:embed="rId5" cstate="print">
            <a:lum bright="42000" contrast="-52000"/>
          </a:blip>
          <a:srcRect/>
          <a:stretch>
            <a:fillRect/>
          </a:stretch>
        </p:blipFill>
        <p:spPr bwMode="auto">
          <a:xfrm>
            <a:off x="71431" y="4988920"/>
            <a:ext cx="1761913" cy="1056624"/>
          </a:xfrm>
          <a:prstGeom prst="rect">
            <a:avLst/>
          </a:prstGeom>
          <a:noFill/>
          <a:ln w="9525">
            <a:noFill/>
            <a:miter lim="800000"/>
            <a:headEnd/>
            <a:tailEnd/>
          </a:ln>
        </p:spPr>
      </p:pic>
      <p:sp>
        <p:nvSpPr>
          <p:cNvPr id="12" name="Right Arrow 11"/>
          <p:cNvSpPr/>
          <p:nvPr/>
        </p:nvSpPr>
        <p:spPr bwMode="auto">
          <a:xfrm>
            <a:off x="2132798" y="1836445"/>
            <a:ext cx="1285884"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rgbClr val="0070C0"/>
              </a:solidFill>
              <a:effectLst/>
              <a:latin typeface="Arial" pitchFamily="-112" charset="0"/>
              <a:ea typeface="ＭＳ Ｐゴシック" pitchFamily="-112" charset="-128"/>
              <a:cs typeface="ＭＳ Ｐゴシック" pitchFamily="-112" charset="-128"/>
            </a:endParaRPr>
          </a:p>
        </p:txBody>
      </p:sp>
      <p:sp>
        <p:nvSpPr>
          <p:cNvPr id="13" name="Right Arrow 12"/>
          <p:cNvSpPr/>
          <p:nvPr/>
        </p:nvSpPr>
        <p:spPr bwMode="auto">
          <a:xfrm>
            <a:off x="2173769" y="3684791"/>
            <a:ext cx="1224136"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Right Arrow 15"/>
          <p:cNvSpPr/>
          <p:nvPr/>
        </p:nvSpPr>
        <p:spPr bwMode="auto">
          <a:xfrm>
            <a:off x="2195736" y="5517232"/>
            <a:ext cx="1296144" cy="35719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17" name="Picture 16"/>
          <p:cNvPicPr>
            <a:picLocks noChangeAspect="1" noChangeArrowheads="1"/>
          </p:cNvPicPr>
          <p:nvPr/>
        </p:nvPicPr>
        <p:blipFill>
          <a:blip r:embed="rId6" cstate="print"/>
          <a:srcRect/>
          <a:stretch>
            <a:fillRect/>
          </a:stretch>
        </p:blipFill>
        <p:spPr>
          <a:xfrm>
            <a:off x="6588876" y="4907182"/>
            <a:ext cx="2028438" cy="1205480"/>
          </a:xfrm>
          <a:prstGeom prst="rect">
            <a:avLst/>
          </a:prstGeom>
          <a:ln/>
        </p:spPr>
      </p:pic>
      <p:grpSp>
        <p:nvGrpSpPr>
          <p:cNvPr id="18" name="Group 11"/>
          <p:cNvGrpSpPr>
            <a:grpSpLocks/>
          </p:cNvGrpSpPr>
          <p:nvPr/>
        </p:nvGrpSpPr>
        <p:grpSpPr bwMode="auto">
          <a:xfrm>
            <a:off x="6605908" y="1104781"/>
            <a:ext cx="2451730" cy="1628519"/>
            <a:chOff x="2794" y="2312"/>
            <a:chExt cx="2726" cy="1912"/>
          </a:xfrm>
        </p:grpSpPr>
        <p:grpSp>
          <p:nvGrpSpPr>
            <p:cNvPr id="22" name="Group 27"/>
            <p:cNvGrpSpPr>
              <a:grpSpLocks/>
            </p:cNvGrpSpPr>
            <p:nvPr/>
          </p:nvGrpSpPr>
          <p:grpSpPr bwMode="auto">
            <a:xfrm>
              <a:off x="2794" y="2312"/>
              <a:ext cx="2726" cy="1912"/>
              <a:chOff x="1882" y="1880"/>
              <a:chExt cx="3500" cy="2468"/>
            </a:xfrm>
          </p:grpSpPr>
          <p:sp>
            <p:nvSpPr>
              <p:cNvPr id="25" name="Rectangle 14"/>
              <p:cNvSpPr>
                <a:spLocks noChangeArrowheads="1"/>
              </p:cNvSpPr>
              <p:nvPr/>
            </p:nvSpPr>
            <p:spPr bwMode="auto">
              <a:xfrm>
                <a:off x="1882" y="1928"/>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pSp>
            <p:nvGrpSpPr>
              <p:cNvPr id="26" name="Group 15"/>
              <p:cNvGrpSpPr>
                <a:grpSpLocks noChangeAspect="1"/>
              </p:cNvGrpSpPr>
              <p:nvPr/>
            </p:nvGrpSpPr>
            <p:grpSpPr bwMode="auto">
              <a:xfrm>
                <a:off x="2191" y="1935"/>
                <a:ext cx="3078" cy="2413"/>
                <a:chOff x="2191" y="1935"/>
                <a:chExt cx="3078" cy="2413"/>
              </a:xfrm>
            </p:grpSpPr>
            <p:sp>
              <p:nvSpPr>
                <p:cNvPr id="32" name="AutoShape 16"/>
                <p:cNvSpPr>
                  <a:spLocks noChangeAspect="1" noChangeArrowheads="1" noTextEdit="1"/>
                </p:cNvSpPr>
                <p:nvPr/>
              </p:nvSpPr>
              <p:spPr bwMode="auto">
                <a:xfrm>
                  <a:off x="2192" y="1936"/>
                  <a:ext cx="3077" cy="2336"/>
                </a:xfrm>
                <a:prstGeom prst="rect">
                  <a:avLst/>
                </a:prstGeom>
                <a:noFill/>
                <a:ln w="9525">
                  <a:noFill/>
                  <a:miter lim="800000"/>
                  <a:headEnd/>
                  <a:tailEnd/>
                </a:ln>
              </p:spPr>
              <p:txBody>
                <a:bodyPr/>
                <a:lstStyle/>
                <a:p>
                  <a:endParaRPr lang="en-GB"/>
                </a:p>
              </p:txBody>
            </p:sp>
            <p:sp>
              <p:nvSpPr>
                <p:cNvPr id="33" name="Rectangle 17"/>
                <p:cNvSpPr>
                  <a:spLocks noChangeArrowheads="1"/>
                </p:cNvSpPr>
                <p:nvPr/>
              </p:nvSpPr>
              <p:spPr bwMode="auto">
                <a:xfrm>
                  <a:off x="2191" y="1935"/>
                  <a:ext cx="3078" cy="2413"/>
                </a:xfrm>
                <a:prstGeom prst="rect">
                  <a:avLst/>
                </a:prstGeom>
                <a:solidFill>
                  <a:srgbClr val="000000"/>
                </a:solidFill>
                <a:ln w="9525">
                  <a:noFill/>
                  <a:miter lim="800000"/>
                  <a:headEnd/>
                  <a:tailEnd/>
                </a:ln>
              </p:spPr>
              <p:txBody>
                <a:bodyPr/>
                <a:lstStyle/>
                <a:p>
                  <a:endParaRPr lang="en-GB"/>
                </a:p>
              </p:txBody>
            </p:sp>
            <p:pic>
              <p:nvPicPr>
                <p:cNvPr id="34" name="Picture 18"/>
                <p:cNvPicPr>
                  <a:picLocks noChangeAspect="1" noChangeArrowheads="1"/>
                </p:cNvPicPr>
                <p:nvPr/>
              </p:nvPicPr>
              <p:blipFill>
                <a:blip r:embed="rId7" cstate="print"/>
                <a:srcRect/>
                <a:stretch>
                  <a:fillRect/>
                </a:stretch>
              </p:blipFill>
              <p:spPr bwMode="auto">
                <a:xfrm>
                  <a:off x="2295" y="2365"/>
                  <a:ext cx="1410" cy="1474"/>
                </a:xfrm>
                <a:prstGeom prst="rect">
                  <a:avLst/>
                </a:prstGeom>
                <a:noFill/>
                <a:ln w="9525">
                  <a:noFill/>
                  <a:miter lim="800000"/>
                  <a:headEnd/>
                  <a:tailEnd/>
                </a:ln>
              </p:spPr>
            </p:pic>
            <p:pic>
              <p:nvPicPr>
                <p:cNvPr id="35" name="Picture 19"/>
                <p:cNvPicPr>
                  <a:picLocks noChangeAspect="1" noChangeArrowheads="1"/>
                </p:cNvPicPr>
                <p:nvPr/>
              </p:nvPicPr>
              <p:blipFill>
                <a:blip r:embed="rId8" cstate="print"/>
                <a:srcRect/>
                <a:stretch>
                  <a:fillRect/>
                </a:stretch>
              </p:blipFill>
              <p:spPr bwMode="auto">
                <a:xfrm>
                  <a:off x="3782" y="2365"/>
                  <a:ext cx="1360" cy="1474"/>
                </a:xfrm>
                <a:prstGeom prst="rect">
                  <a:avLst/>
                </a:prstGeom>
                <a:noFill/>
                <a:ln w="9525">
                  <a:noFill/>
                  <a:miter lim="800000"/>
                  <a:headEnd/>
                  <a:tailEnd/>
                </a:ln>
              </p:spPr>
            </p:pic>
            <p:pic>
              <p:nvPicPr>
                <p:cNvPr id="36" name="Picture 20"/>
                <p:cNvPicPr>
                  <a:picLocks noChangeAspect="1" noChangeArrowheads="1"/>
                </p:cNvPicPr>
                <p:nvPr/>
              </p:nvPicPr>
              <p:blipFill>
                <a:blip r:embed="rId9" cstate="print"/>
                <a:srcRect/>
                <a:stretch>
                  <a:fillRect/>
                </a:stretch>
              </p:blipFill>
              <p:spPr bwMode="auto">
                <a:xfrm>
                  <a:off x="3576" y="3518"/>
                  <a:ext cx="390" cy="750"/>
                </a:xfrm>
                <a:prstGeom prst="rect">
                  <a:avLst/>
                </a:prstGeom>
                <a:noFill/>
                <a:ln w="9525">
                  <a:noFill/>
                  <a:miter lim="800000"/>
                  <a:headEnd/>
                  <a:tailEnd/>
                </a:ln>
              </p:spPr>
            </p:pic>
            <p:sp>
              <p:nvSpPr>
                <p:cNvPr id="37" name="Rectangle 21"/>
                <p:cNvSpPr>
                  <a:spLocks noChangeArrowheads="1"/>
                </p:cNvSpPr>
                <p:nvPr/>
              </p:nvSpPr>
              <p:spPr bwMode="auto">
                <a:xfrm>
                  <a:off x="2765" y="2120"/>
                  <a:ext cx="461"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Photons</a:t>
                  </a:r>
                  <a:endParaRPr lang="en-US" sz="1600" b="1">
                    <a:solidFill>
                      <a:schemeClr val="folHlink"/>
                    </a:solidFill>
                    <a:latin typeface="Arial" charset="0"/>
                  </a:endParaRPr>
                </a:p>
              </p:txBody>
            </p:sp>
            <p:sp>
              <p:nvSpPr>
                <p:cNvPr id="38" name="Rectangle 22"/>
                <p:cNvSpPr>
                  <a:spLocks noChangeArrowheads="1"/>
                </p:cNvSpPr>
                <p:nvPr/>
              </p:nvSpPr>
              <p:spPr bwMode="auto">
                <a:xfrm>
                  <a:off x="4180" y="2120"/>
                  <a:ext cx="446" cy="161"/>
                </a:xfrm>
                <a:prstGeom prst="rect">
                  <a:avLst/>
                </a:prstGeom>
                <a:noFill/>
                <a:ln w="9525">
                  <a:noFill/>
                  <a:miter lim="800000"/>
                  <a:headEnd/>
                  <a:tailEnd/>
                </a:ln>
              </p:spPr>
              <p:txBody>
                <a:bodyPr wrap="none" lIns="0" tIns="0" rIns="0" bIns="0">
                  <a:spAutoFit/>
                </a:bodyPr>
                <a:lstStyle/>
                <a:p>
                  <a:pPr algn="ctr">
                    <a:spcBef>
                      <a:spcPct val="50000"/>
                    </a:spcBef>
                  </a:pPr>
                  <a:r>
                    <a:rPr lang="en-US" sz="1300" b="1">
                      <a:solidFill>
                        <a:srgbClr val="FFFFFF"/>
                      </a:solidFill>
                      <a:latin typeface="Times New Roman" pitchFamily="18" charset="0"/>
                    </a:rPr>
                    <a:t>Protons</a:t>
                  </a:r>
                  <a:endParaRPr lang="en-US" sz="1600" b="1">
                    <a:solidFill>
                      <a:schemeClr val="folHlink"/>
                    </a:solidFill>
                    <a:latin typeface="Arial" charset="0"/>
                  </a:endParaRPr>
                </a:p>
              </p:txBody>
            </p:sp>
          </p:grpSp>
          <p:grpSp>
            <p:nvGrpSpPr>
              <p:cNvPr id="27" name="Group 23"/>
              <p:cNvGrpSpPr>
                <a:grpSpLocks/>
              </p:cNvGrpSpPr>
              <p:nvPr/>
            </p:nvGrpSpPr>
            <p:grpSpPr bwMode="auto">
              <a:xfrm>
                <a:off x="1882" y="1880"/>
                <a:ext cx="3500" cy="2393"/>
                <a:chOff x="1920" y="1855"/>
                <a:chExt cx="3500" cy="2393"/>
              </a:xfrm>
            </p:grpSpPr>
            <p:sp>
              <p:nvSpPr>
                <p:cNvPr id="30" name="Rectangle 24"/>
                <p:cNvSpPr>
                  <a:spLocks noChangeArrowheads="1"/>
                </p:cNvSpPr>
                <p:nvPr/>
              </p:nvSpPr>
              <p:spPr bwMode="auto">
                <a:xfrm>
                  <a:off x="1920" y="1855"/>
                  <a:ext cx="3500" cy="2392"/>
                </a:xfrm>
                <a:prstGeom prst="rect">
                  <a:avLst/>
                </a:prstGeom>
                <a:solidFill>
                  <a:schemeClr val="bg2"/>
                </a:solidFill>
                <a:ln w="28575">
                  <a:solidFill>
                    <a:schemeClr val="bg2"/>
                  </a:solidFill>
                  <a:miter lim="800000"/>
                  <a:headEnd/>
                  <a:tailEnd/>
                </a:ln>
                <a:effectLst/>
              </p:spPr>
              <p:txBody>
                <a:bodyPr anchor="ctr">
                  <a:spAutoFit/>
                </a:bodyPr>
                <a:lstStyle/>
                <a:p>
                  <a:endParaRPr lang="en-GB"/>
                </a:p>
              </p:txBody>
            </p:sp>
            <p:graphicFrame>
              <p:nvGraphicFramePr>
                <p:cNvPr id="31" name="Object 25"/>
                <p:cNvGraphicFramePr>
                  <a:graphicFrameLocks noChangeAspect="1"/>
                </p:cNvGraphicFramePr>
                <p:nvPr/>
              </p:nvGraphicFramePr>
              <p:xfrm>
                <a:off x="2230" y="1912"/>
                <a:ext cx="3077" cy="2336"/>
              </p:xfrm>
              <a:graphic>
                <a:graphicData uri="http://schemas.openxmlformats.org/presentationml/2006/ole">
                  <mc:AlternateContent xmlns:mc="http://schemas.openxmlformats.org/markup-compatibility/2006">
                    <mc:Choice xmlns:v="urn:schemas-microsoft-com:vml" Requires="v">
                      <p:oleObj name="Slide" r:id="rId10" imgW="5090050" imgH="3395611" progId="PowerPoint.Slide.8">
                        <p:embed/>
                      </p:oleObj>
                    </mc:Choice>
                    <mc:Fallback>
                      <p:oleObj name="Slide" r:id="rId10" imgW="5090050" imgH="3395611" progId="PowerPoint.Slide.8">
                        <p:embed/>
                        <p:pic>
                          <p:nvPicPr>
                            <p:cNvPr id="31" name="Object 25"/>
                            <p:cNvPicPr>
                              <a:picLocks noChangeAspect="1" noChangeArrowheads="1"/>
                            </p:cNvPicPr>
                            <p:nvPr/>
                          </p:nvPicPr>
                          <p:blipFill>
                            <a:blip r:embed="rId11">
                              <a:extLst>
                                <a:ext uri="{28A0092B-C50C-407E-A947-70E740481C1C}">
                                  <a14:useLocalDpi xmlns:a14="http://schemas.microsoft.com/office/drawing/2010/main" val="0"/>
                                </a:ext>
                              </a:extLst>
                            </a:blip>
                            <a:srcRect b="3232"/>
                            <a:stretch>
                              <a:fillRect/>
                            </a:stretch>
                          </p:blipFill>
                          <p:spPr bwMode="auto">
                            <a:xfrm>
                              <a:off x="2230" y="1912"/>
                              <a:ext cx="3077" cy="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8" name="AutoShape 26"/>
              <p:cNvSpPr>
                <a:spLocks noChangeArrowheads="1"/>
              </p:cNvSpPr>
              <p:nvPr/>
            </p:nvSpPr>
            <p:spPr bwMode="auto">
              <a:xfrm rot="719038">
                <a:off x="3723" y="2511"/>
                <a:ext cx="212" cy="470"/>
              </a:xfrm>
              <a:prstGeom prst="parallelogram">
                <a:avLst>
                  <a:gd name="adj" fmla="val 25000"/>
                </a:avLst>
              </a:prstGeom>
              <a:solidFill>
                <a:schemeClr val="bg2"/>
              </a:solidFill>
              <a:ln w="28575">
                <a:solidFill>
                  <a:schemeClr val="bg2"/>
                </a:solidFill>
                <a:miter lim="800000"/>
                <a:headEnd/>
                <a:tailEnd/>
              </a:ln>
              <a:effectLst/>
            </p:spPr>
            <p:txBody>
              <a:bodyPr anchor="ctr">
                <a:spAutoFit/>
              </a:bodyPr>
              <a:lstStyle/>
              <a:p>
                <a:endParaRPr lang="en-GB"/>
              </a:p>
            </p:txBody>
          </p:sp>
          <p:sp>
            <p:nvSpPr>
              <p:cNvPr id="29" name="AutoShape 27"/>
              <p:cNvSpPr>
                <a:spLocks noChangeArrowheads="1"/>
              </p:cNvSpPr>
              <p:nvPr/>
            </p:nvSpPr>
            <p:spPr bwMode="auto">
              <a:xfrm rot="594400">
                <a:off x="3795" y="2069"/>
                <a:ext cx="352" cy="602"/>
              </a:xfrm>
              <a:prstGeom prst="diamond">
                <a:avLst/>
              </a:prstGeom>
              <a:solidFill>
                <a:schemeClr val="bg2"/>
              </a:solidFill>
              <a:ln w="28575">
                <a:solidFill>
                  <a:schemeClr val="bg2"/>
                </a:solidFill>
                <a:miter lim="800000"/>
                <a:headEnd/>
                <a:tailEnd/>
              </a:ln>
              <a:effectLst/>
            </p:spPr>
            <p:txBody>
              <a:bodyPr anchor="ctr">
                <a:spAutoFit/>
              </a:bodyPr>
              <a:lstStyle/>
              <a:p>
                <a:endParaRPr lang="en-GB"/>
              </a:p>
            </p:txBody>
          </p:sp>
        </p:grpSp>
        <p:sp>
          <p:nvSpPr>
            <p:cNvPr id="20" name="Line 30"/>
            <p:cNvSpPr>
              <a:spLocks noChangeShapeType="1"/>
            </p:cNvSpPr>
            <p:nvPr/>
          </p:nvSpPr>
          <p:spPr bwMode="auto">
            <a:xfrm>
              <a:off x="4098" y="2978"/>
              <a:ext cx="318" cy="94"/>
            </a:xfrm>
            <a:prstGeom prst="line">
              <a:avLst/>
            </a:prstGeom>
            <a:noFill/>
            <a:ln w="76200">
              <a:solidFill>
                <a:srgbClr val="FF0000"/>
              </a:solidFill>
              <a:round/>
              <a:headEnd/>
              <a:tailEnd type="triangle" w="med" len="med"/>
            </a:ln>
            <a:effectLst/>
          </p:spPr>
          <p:txBody>
            <a:bodyPr>
              <a:spAutoFit/>
            </a:bodyPr>
            <a:lstStyle/>
            <a:p>
              <a:endParaRPr lang="en-GB"/>
            </a:p>
          </p:txBody>
        </p:sp>
        <p:sp>
          <p:nvSpPr>
            <p:cNvPr id="21" name="Line 31"/>
            <p:cNvSpPr>
              <a:spLocks noChangeShapeType="1"/>
            </p:cNvSpPr>
            <p:nvPr/>
          </p:nvSpPr>
          <p:spPr bwMode="auto">
            <a:xfrm>
              <a:off x="2898" y="2930"/>
              <a:ext cx="318" cy="94"/>
            </a:xfrm>
            <a:prstGeom prst="line">
              <a:avLst/>
            </a:prstGeom>
            <a:noFill/>
            <a:ln w="76200">
              <a:solidFill>
                <a:srgbClr val="FF0000"/>
              </a:solidFill>
              <a:round/>
              <a:headEnd/>
              <a:tailEnd type="triangle" w="med" len="med"/>
            </a:ln>
            <a:effectLst/>
          </p:spPr>
          <p:txBody>
            <a:bodyPr>
              <a:spAutoFit/>
            </a:bodyPr>
            <a:lstStyle/>
            <a:p>
              <a:endParaRPr lang="en-GB"/>
            </a:p>
          </p:txBody>
        </p:sp>
      </p:grpSp>
      <p:pic>
        <p:nvPicPr>
          <p:cNvPr id="51236" name="Picture 3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411166" y="1321152"/>
            <a:ext cx="2965348" cy="1412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13"/>
          <a:stretch>
            <a:fillRect/>
          </a:stretch>
        </p:blipFill>
        <p:spPr>
          <a:xfrm>
            <a:off x="7321206" y="2877751"/>
            <a:ext cx="1395661" cy="1465058"/>
          </a:xfrm>
          <a:prstGeom prst="rect">
            <a:avLst/>
          </a:prstGeom>
        </p:spPr>
      </p:pic>
      <p:pic>
        <p:nvPicPr>
          <p:cNvPr id="10" name="Picture 9"/>
          <p:cNvPicPr>
            <a:picLocks noChangeAspect="1"/>
          </p:cNvPicPr>
          <p:nvPr/>
        </p:nvPicPr>
        <p:blipFill>
          <a:blip r:embed="rId14"/>
          <a:stretch>
            <a:fillRect/>
          </a:stretch>
        </p:blipFill>
        <p:spPr>
          <a:xfrm>
            <a:off x="4316871" y="2841734"/>
            <a:ext cx="2668578" cy="1501075"/>
          </a:xfrm>
          <a:prstGeom prst="rect">
            <a:avLst/>
          </a:prstGeom>
        </p:spPr>
      </p:pic>
      <p:pic>
        <p:nvPicPr>
          <p:cNvPr id="11" name="Picture 10"/>
          <p:cNvPicPr>
            <a:picLocks noChangeAspect="1"/>
          </p:cNvPicPr>
          <p:nvPr/>
        </p:nvPicPr>
        <p:blipFill>
          <a:blip r:embed="rId15"/>
          <a:stretch>
            <a:fillRect/>
          </a:stretch>
        </p:blipFill>
        <p:spPr>
          <a:xfrm>
            <a:off x="4316871" y="4946172"/>
            <a:ext cx="1769450" cy="1205705"/>
          </a:xfrm>
          <a:prstGeom prst="rect">
            <a:avLst/>
          </a:prstGeom>
        </p:spPr>
      </p:pic>
    </p:spTree>
    <p:extLst>
      <p:ext uri="{BB962C8B-B14F-4D97-AF65-F5344CB8AC3E}">
        <p14:creationId xmlns:p14="http://schemas.microsoft.com/office/powerpoint/2010/main" val="33080385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1720" y="913416"/>
            <a:ext cx="5328592" cy="5212752"/>
          </a:xfrm>
          <a:prstGeom prst="rect">
            <a:avLst/>
          </a:prstGeom>
        </p:spPr>
      </p:pic>
      <p:sp>
        <p:nvSpPr>
          <p:cNvPr id="8" name="Title 1"/>
          <p:cNvSpPr txBox="1">
            <a:spLocks/>
          </p:cNvSpPr>
          <p:nvPr/>
        </p:nvSpPr>
        <p:spPr>
          <a:xfrm>
            <a:off x="723785" y="47921"/>
            <a:ext cx="8172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err="1">
                <a:solidFill>
                  <a:srgbClr val="0070C0"/>
                </a:solidFill>
              </a:rPr>
              <a:t>Aeropace</a:t>
            </a:r>
            <a:r>
              <a:rPr lang="en-US" sz="4000" b="1" dirty="0">
                <a:solidFill>
                  <a:srgbClr val="0070C0"/>
                </a:solidFill>
              </a:rPr>
              <a:t> Applications</a:t>
            </a:r>
          </a:p>
        </p:txBody>
      </p:sp>
    </p:spTree>
    <p:extLst>
      <p:ext uri="{BB962C8B-B14F-4D97-AF65-F5344CB8AC3E}">
        <p14:creationId xmlns:p14="http://schemas.microsoft.com/office/powerpoint/2010/main" val="1357343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5" cstate="email">
            <a:duotone>
              <a:schemeClr val="bg2">
                <a:shade val="45000"/>
                <a:satMod val="135000"/>
              </a:schemeClr>
              <a:prstClr val="white"/>
            </a:duotone>
            <a:extLst>
              <a:ext uri="{28A0092B-C50C-407E-A947-70E740481C1C}">
                <a14:useLocalDpi xmlns:a14="http://schemas.microsoft.com/office/drawing/2010/main" val="0"/>
              </a:ext>
            </a:extLst>
          </a:blip>
          <a:srcRect t="35047"/>
          <a:stretch/>
        </p:blipFill>
        <p:spPr>
          <a:xfrm>
            <a:off x="0" y="853698"/>
            <a:ext cx="9144000" cy="4457700"/>
          </a:xfrm>
          <a:prstGeom prst="rect">
            <a:avLst/>
          </a:prstGeom>
          <a:noFill/>
          <a:ln>
            <a:noFill/>
          </a:ln>
        </p:spPr>
      </p:pic>
      <p:sp>
        <p:nvSpPr>
          <p:cNvPr id="8" name="Title 1"/>
          <p:cNvSpPr txBox="1">
            <a:spLocks/>
          </p:cNvSpPr>
          <p:nvPr/>
        </p:nvSpPr>
        <p:spPr>
          <a:xfrm>
            <a:off x="167276" y="907508"/>
            <a:ext cx="8809449" cy="781050"/>
          </a:xfrm>
          <a:prstGeom prst="rect">
            <a:avLst/>
          </a:prstGeom>
        </p:spPr>
        <p:txBody>
          <a:bodyPr anchor="t"/>
          <a:lstStyle/>
          <a:p>
            <a:pPr>
              <a:defRPr/>
            </a:pPr>
            <a:r>
              <a:rPr lang="fr-FR" sz="4400" dirty="0" err="1">
                <a:solidFill>
                  <a:schemeClr val="accent6">
                    <a:lumMod val="50000"/>
                  </a:schemeClr>
                </a:solidFill>
              </a:rPr>
              <a:t>What</a:t>
            </a:r>
            <a:r>
              <a:rPr lang="fr-FR" sz="4400" dirty="0">
                <a:solidFill>
                  <a:schemeClr val="accent6">
                    <a:lumMod val="50000"/>
                  </a:schemeClr>
                </a:solidFill>
              </a:rPr>
              <a:t> </a:t>
            </a:r>
            <a:r>
              <a:rPr lang="fr-FR" sz="4400" dirty="0" err="1">
                <a:solidFill>
                  <a:schemeClr val="accent6">
                    <a:lumMod val="50000"/>
                  </a:schemeClr>
                </a:solidFill>
              </a:rPr>
              <a:t>does</a:t>
            </a:r>
            <a:r>
              <a:rPr lang="fr-FR" sz="4400" dirty="0">
                <a:solidFill>
                  <a:schemeClr val="accent6">
                    <a:lumMod val="50000"/>
                  </a:schemeClr>
                </a:solidFill>
              </a:rPr>
              <a:t> « CERN » stand for?</a:t>
            </a:r>
            <a:endParaRPr lang="fr-FR" sz="4400" i="1" dirty="0">
              <a:solidFill>
                <a:schemeClr val="accent6">
                  <a:lumMod val="50000"/>
                </a:schemeClr>
              </a:solidFill>
            </a:endParaRPr>
          </a:p>
        </p:txBody>
      </p:sp>
      <p:pic>
        <p:nvPicPr>
          <p:cNvPr id="15" name="Picture 14"/>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806360" y="1633033"/>
            <a:ext cx="4326759" cy="4018300"/>
          </a:xfrm>
          <a:prstGeom prst="rect">
            <a:avLst/>
          </a:prstGeom>
        </p:spPr>
      </p:pic>
      <p:pic>
        <p:nvPicPr>
          <p:cNvPr id="11" name="CERN1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091690" y="2085975"/>
            <a:ext cx="3753849" cy="2815387"/>
          </a:xfrm>
          <a:prstGeom prst="rect">
            <a:avLst/>
          </a:prstGeom>
        </p:spPr>
      </p:pic>
      <p:sp>
        <p:nvSpPr>
          <p:cNvPr id="6" name="Title 1"/>
          <p:cNvSpPr txBox="1">
            <a:spLocks/>
          </p:cNvSpPr>
          <p:nvPr/>
        </p:nvSpPr>
        <p:spPr>
          <a:xfrm>
            <a:off x="5363379" y="2931264"/>
            <a:ext cx="3151961" cy="1162050"/>
          </a:xfrm>
          <a:prstGeom prst="rect">
            <a:avLst/>
          </a:prstGeom>
        </p:spPr>
        <p:txBody>
          <a:bodyPr anchor="t"/>
          <a:lstStyle/>
          <a:p>
            <a:pPr algn="ctr">
              <a:defRPr/>
            </a:pPr>
            <a:r>
              <a:rPr lang="fr-FR" sz="6600" b="1" dirty="0">
                <a:ln w="22225">
                  <a:solidFill>
                    <a:schemeClr val="accent2"/>
                  </a:solidFill>
                  <a:prstDash val="solid"/>
                </a:ln>
                <a:solidFill>
                  <a:schemeClr val="accent2">
                    <a:lumMod val="40000"/>
                    <a:lumOff val="60000"/>
                  </a:schemeClr>
                </a:solidFill>
              </a:rPr>
              <a:t>1952</a:t>
            </a:r>
            <a:endParaRPr lang="fr-FR" sz="6600" b="1" i="1" dirty="0">
              <a:ln w="22225">
                <a:solidFill>
                  <a:schemeClr val="accent2"/>
                </a:solidFill>
                <a:prstDash val="solid"/>
              </a:ln>
              <a:solidFill>
                <a:schemeClr val="accent2">
                  <a:lumMod val="40000"/>
                  <a:lumOff val="60000"/>
                </a:schemeClr>
              </a:solidFill>
            </a:endParaRPr>
          </a:p>
        </p:txBody>
      </p:sp>
      <p:pic>
        <p:nvPicPr>
          <p:cNvPr id="3" name="Picture 2"/>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60001" y="1937251"/>
            <a:ext cx="3598223" cy="2056853"/>
          </a:xfrm>
          <a:prstGeom prst="rect">
            <a:avLst/>
          </a:prstGeom>
        </p:spPr>
      </p:pic>
      <p:pic>
        <p:nvPicPr>
          <p:cNvPr id="4" name="Picture 3"/>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360001" y="1938503"/>
            <a:ext cx="2363171" cy="2055600"/>
          </a:xfrm>
          <a:prstGeom prst="rect">
            <a:avLst/>
          </a:prstGeom>
        </p:spPr>
      </p:pic>
    </p:spTree>
    <p:extLst>
      <p:ext uri="{BB962C8B-B14F-4D97-AF65-F5344CB8AC3E}">
        <p14:creationId xmlns:p14="http://schemas.microsoft.com/office/powerpoint/2010/main" val="2782863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10" presetClass="exit" presetSubtype="0" fill="hold" nodeType="afterEffect">
                                  <p:stCondLst>
                                    <p:cond delay="2000"/>
                                  </p:stCondLst>
                                  <p:childTnLst>
                                    <p:animEffect transition="out" filter="fade">
                                      <p:cBhvr>
                                        <p:cTn id="15" dur="500"/>
                                        <p:tgtEl>
                                          <p:spTgt spid="3"/>
                                        </p:tgtEl>
                                      </p:cBhvr>
                                    </p:animEffect>
                                    <p:set>
                                      <p:cBhvr>
                                        <p:cTn id="16" dur="1" fill="hold">
                                          <p:stCondLst>
                                            <p:cond delay="499"/>
                                          </p:stCondLst>
                                        </p:cTn>
                                        <p:tgtEl>
                                          <p:spTgt spid="3"/>
                                        </p:tgtEl>
                                        <p:attrNameLst>
                                          <p:attrName>style.visibility</p:attrName>
                                        </p:attrNameLst>
                                      </p:cBhvr>
                                      <p:to>
                                        <p:strVal val="hidden"/>
                                      </p:to>
                                    </p:set>
                                  </p:childTnLst>
                                </p:cTn>
                              </p:par>
                            </p:childTnLst>
                          </p:cTn>
                        </p:par>
                        <p:par>
                          <p:cTn id="17" fill="hold">
                            <p:stCondLst>
                              <p:cond delay="30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500"/>
                            </p:stCondLst>
                            <p:childTnLst>
                              <p:par>
                                <p:cTn id="22" presetID="10" presetClass="entr" presetSubtype="0" fill="hold" grpId="2"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4000"/>
                            </p:stCondLst>
                            <p:childTnLst>
                              <p:par>
                                <p:cTn id="26" presetID="6" presetClass="emph" presetSubtype="0" fill="hold" grpId="0" nodeType="afterEffect">
                                  <p:stCondLst>
                                    <p:cond delay="0"/>
                                  </p:stCondLst>
                                  <p:childTnLst>
                                    <p:animScale>
                                      <p:cBhvr>
                                        <p:cTn id="27" dur="2000" fill="hold"/>
                                        <p:tgtEl>
                                          <p:spTgt spid="6"/>
                                        </p:tgtEl>
                                      </p:cBhvr>
                                      <p:by x="150000" y="150000"/>
                                    </p:animScale>
                                  </p:childTnLst>
                                </p:cTn>
                              </p:par>
                            </p:childTnLst>
                          </p:cTn>
                        </p:par>
                        <p:par>
                          <p:cTn id="28" fill="hold">
                            <p:stCondLst>
                              <p:cond delay="6000"/>
                            </p:stCondLst>
                            <p:childTnLst>
                              <p:par>
                                <p:cTn id="29" presetID="10" presetClass="exit" presetSubtype="0" fill="hold" grpId="1" nodeType="after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childTnLst>
                          </p:cTn>
                        </p:par>
                        <p:par>
                          <p:cTn id="32" fill="hold">
                            <p:stCondLst>
                              <p:cond delay="6500"/>
                            </p:stCondLst>
                            <p:childTnLst>
                              <p:par>
                                <p:cTn id="33" presetID="1" presetClass="mediacall" presetSubtype="0" fill="hold" nodeType="afterEffect">
                                  <p:stCondLst>
                                    <p:cond delay="0"/>
                                  </p:stCondLst>
                                  <p:childTnLst>
                                    <p:cmd type="call" cmd="playFrom(0.0)">
                                      <p:cBhvr>
                                        <p:cTn id="34" dur="34777"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35" fill="hold" display="0">
                  <p:stCondLst>
                    <p:cond delay="indefinite"/>
                  </p:stCondLst>
                </p:cTn>
                <p:tgtEl>
                  <p:spTgt spid="11"/>
                </p:tgtEl>
              </p:cMediaNode>
            </p:video>
            <p:seq concurrent="1" nextAc="seek">
              <p:cTn id="36" restart="whenNotActive" fill="hold" evtFilter="cancelBubble" nodeType="interactiveSeq">
                <p:stCondLst>
                  <p:cond evt="onClick" delay="0">
                    <p:tgtEl>
                      <p:spTgt spid="11"/>
                    </p:tgtEl>
                  </p:cond>
                </p:stCondLst>
                <p:endSync evt="end" delay="0">
                  <p:rtn val="all"/>
                </p:endSync>
                <p:childTnLst>
                  <p:par>
                    <p:cTn id="37" fill="hold">
                      <p:stCondLst>
                        <p:cond delay="0"/>
                      </p:stCondLst>
                      <p:childTnLst>
                        <p:par>
                          <p:cTn id="38" fill="hold">
                            <p:stCondLst>
                              <p:cond delay="0"/>
                            </p:stCondLst>
                            <p:childTnLst>
                              <p:par>
                                <p:cTn id="39" presetID="2" presetClass="mediacall" presetSubtype="0" fill="hold" nodeType="clickEffect">
                                  <p:stCondLst>
                                    <p:cond delay="0"/>
                                  </p:stCondLst>
                                  <p:childTnLst>
                                    <p:cmd type="call" cmd="togglePause">
                                      <p:cBhvr>
                                        <p:cTn id="40" dur="1" fill="hold"/>
                                        <p:tgtEl>
                                          <p:spTgt spid="11"/>
                                        </p:tgtEl>
                                      </p:cBhvr>
                                    </p:cmd>
                                  </p:childTnLst>
                                </p:cTn>
                              </p:par>
                            </p:childTnLst>
                          </p:cTn>
                        </p:par>
                      </p:childTnLst>
                    </p:cTn>
                  </p:par>
                </p:childTnLst>
              </p:cTn>
              <p:nextCondLst>
                <p:cond evt="onClick" delay="0">
                  <p:tgtEl>
                    <p:spTgt spid="11"/>
                  </p:tgtEl>
                </p:cond>
              </p:nextCondLst>
            </p:seq>
          </p:childTnLst>
        </p:cTn>
      </p:par>
    </p:tnLst>
    <p:bldLst>
      <p:bldP spid="6" grpId="0"/>
      <p:bldP spid="6" grpId="1"/>
      <p:bldP spid="6" grpId="2"/>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505" y="875236"/>
            <a:ext cx="9044301" cy="5022746"/>
          </a:xfrm>
          <a:prstGeom prst="rect">
            <a:avLst/>
          </a:prstGeom>
        </p:spPr>
      </p:pic>
      <p:sp>
        <p:nvSpPr>
          <p:cNvPr id="3" name="Title 1"/>
          <p:cNvSpPr txBox="1">
            <a:spLocks/>
          </p:cNvSpPr>
          <p:nvPr/>
        </p:nvSpPr>
        <p:spPr>
          <a:xfrm>
            <a:off x="511456" y="0"/>
            <a:ext cx="8172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70C0"/>
                </a:solidFill>
              </a:rPr>
              <a:t>Environmental Applications</a:t>
            </a:r>
          </a:p>
        </p:txBody>
      </p:sp>
      <p:pic>
        <p:nvPicPr>
          <p:cNvPr id="4" name="Picture 3">
            <a:extLst>
              <a:ext uri="{FF2B5EF4-FFF2-40B4-BE49-F238E27FC236}">
                <a16:creationId xmlns:a16="http://schemas.microsoft.com/office/drawing/2014/main" id="{73BBBA07-FD10-453E-56F9-FFA67688C417}"/>
              </a:ext>
            </a:extLst>
          </p:cNvPr>
          <p:cNvPicPr>
            <a:picLocks noChangeAspect="1"/>
          </p:cNvPicPr>
          <p:nvPr/>
        </p:nvPicPr>
        <p:blipFill>
          <a:blip r:embed="rId3"/>
          <a:stretch>
            <a:fillRect/>
          </a:stretch>
        </p:blipFill>
        <p:spPr>
          <a:xfrm>
            <a:off x="7053718" y="2938514"/>
            <a:ext cx="1981372" cy="896190"/>
          </a:xfrm>
          <a:prstGeom prst="rect">
            <a:avLst/>
          </a:prstGeom>
        </p:spPr>
      </p:pic>
    </p:spTree>
    <p:extLst>
      <p:ext uri="{BB962C8B-B14F-4D97-AF65-F5344CB8AC3E}">
        <p14:creationId xmlns:p14="http://schemas.microsoft.com/office/powerpoint/2010/main" val="19686823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stretch>
            <a:fillRect/>
          </a:stretch>
        </p:blipFill>
        <p:spPr>
          <a:xfrm>
            <a:off x="33155" y="2204864"/>
            <a:ext cx="9073009" cy="2797368"/>
          </a:xfrm>
          <a:prstGeom prst="rect">
            <a:avLst/>
          </a:prstGeom>
        </p:spPr>
      </p:pic>
      <p:sp>
        <p:nvSpPr>
          <p:cNvPr id="26" name="Title 2"/>
          <p:cNvSpPr txBox="1">
            <a:spLocks/>
          </p:cNvSpPr>
          <p:nvPr/>
        </p:nvSpPr>
        <p:spPr>
          <a:xfrm>
            <a:off x="35495" y="404664"/>
            <a:ext cx="8856985" cy="62871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lvl="0" algn="ctr">
              <a:defRPr/>
            </a:pPr>
            <a:r>
              <a:rPr lang="en-GB" sz="3300" dirty="0">
                <a:solidFill>
                  <a:srgbClr val="0070C0"/>
                </a:solidFill>
                <a:latin typeface="Arial"/>
              </a:rPr>
              <a:t>Highest Priority CERN Poles of Competence in Environmental Applications</a:t>
            </a:r>
            <a:endParaRPr kumimoji="0" lang="en-GB" sz="3300" i="0" u="none" strike="noStrike" kern="1200" cap="none" spc="0" normalizeH="0" baseline="0" noProof="0" dirty="0">
              <a:ln>
                <a:noFill/>
              </a:ln>
              <a:solidFill>
                <a:srgbClr val="0070C0"/>
              </a:solidFill>
              <a:effectLst/>
              <a:uLnTx/>
              <a:uFillTx/>
              <a:latin typeface="Arial"/>
            </a:endParaRPr>
          </a:p>
        </p:txBody>
      </p:sp>
      <p:pic>
        <p:nvPicPr>
          <p:cNvPr id="2" name="Picture 1">
            <a:extLst>
              <a:ext uri="{FF2B5EF4-FFF2-40B4-BE49-F238E27FC236}">
                <a16:creationId xmlns:a16="http://schemas.microsoft.com/office/drawing/2014/main" id="{5F428187-E71E-D1FD-CDD4-6BEB6573A8AF}"/>
              </a:ext>
            </a:extLst>
          </p:cNvPr>
          <p:cNvPicPr>
            <a:picLocks noChangeAspect="1"/>
          </p:cNvPicPr>
          <p:nvPr/>
        </p:nvPicPr>
        <p:blipFill>
          <a:blip r:embed="rId3"/>
          <a:stretch>
            <a:fillRect/>
          </a:stretch>
        </p:blipFill>
        <p:spPr>
          <a:xfrm>
            <a:off x="6911108" y="5157192"/>
            <a:ext cx="1981372" cy="896190"/>
          </a:xfrm>
          <a:prstGeom prst="rect">
            <a:avLst/>
          </a:prstGeom>
        </p:spPr>
      </p:pic>
    </p:spTree>
    <p:extLst>
      <p:ext uri="{BB962C8B-B14F-4D97-AF65-F5344CB8AC3E}">
        <p14:creationId xmlns:p14="http://schemas.microsoft.com/office/powerpoint/2010/main" val="9706217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4F2AAA-AB5A-0B91-08E8-BF70E2A6E3A6}"/>
              </a:ext>
            </a:extLst>
          </p:cNvPr>
          <p:cNvPicPr>
            <a:picLocks noChangeAspect="1"/>
          </p:cNvPicPr>
          <p:nvPr/>
        </p:nvPicPr>
        <p:blipFill>
          <a:blip r:embed="rId2"/>
          <a:stretch>
            <a:fillRect/>
          </a:stretch>
        </p:blipFill>
        <p:spPr>
          <a:xfrm>
            <a:off x="395536" y="260648"/>
            <a:ext cx="5309889" cy="1640344"/>
          </a:xfrm>
          <a:prstGeom prst="rect">
            <a:avLst/>
          </a:prstGeom>
        </p:spPr>
      </p:pic>
      <p:pic>
        <p:nvPicPr>
          <p:cNvPr id="7" name="Picture 6">
            <a:extLst>
              <a:ext uri="{FF2B5EF4-FFF2-40B4-BE49-F238E27FC236}">
                <a16:creationId xmlns:a16="http://schemas.microsoft.com/office/drawing/2014/main" id="{F5C97B75-1C7B-2927-43FE-9605560BB71F}"/>
              </a:ext>
            </a:extLst>
          </p:cNvPr>
          <p:cNvPicPr>
            <a:picLocks noChangeAspect="1"/>
          </p:cNvPicPr>
          <p:nvPr/>
        </p:nvPicPr>
        <p:blipFill>
          <a:blip r:embed="rId3"/>
          <a:stretch>
            <a:fillRect/>
          </a:stretch>
        </p:blipFill>
        <p:spPr>
          <a:xfrm>
            <a:off x="79005" y="2204864"/>
            <a:ext cx="4116906" cy="3736176"/>
          </a:xfrm>
          <a:prstGeom prst="rect">
            <a:avLst/>
          </a:prstGeom>
        </p:spPr>
      </p:pic>
      <p:pic>
        <p:nvPicPr>
          <p:cNvPr id="9" name="Picture 8">
            <a:extLst>
              <a:ext uri="{FF2B5EF4-FFF2-40B4-BE49-F238E27FC236}">
                <a16:creationId xmlns:a16="http://schemas.microsoft.com/office/drawing/2014/main" id="{E72627C2-5DDD-693C-EB1C-6DF016B86DD3}"/>
              </a:ext>
            </a:extLst>
          </p:cNvPr>
          <p:cNvPicPr>
            <a:picLocks noChangeAspect="1"/>
          </p:cNvPicPr>
          <p:nvPr/>
        </p:nvPicPr>
        <p:blipFill>
          <a:blip r:embed="rId4"/>
          <a:stretch>
            <a:fillRect/>
          </a:stretch>
        </p:blipFill>
        <p:spPr>
          <a:xfrm>
            <a:off x="4165028" y="2204864"/>
            <a:ext cx="4899967" cy="3970230"/>
          </a:xfrm>
          <a:prstGeom prst="rect">
            <a:avLst/>
          </a:prstGeom>
        </p:spPr>
      </p:pic>
      <p:pic>
        <p:nvPicPr>
          <p:cNvPr id="10" name="Picture 9">
            <a:extLst>
              <a:ext uri="{FF2B5EF4-FFF2-40B4-BE49-F238E27FC236}">
                <a16:creationId xmlns:a16="http://schemas.microsoft.com/office/drawing/2014/main" id="{8A4944B1-599C-3D99-AF1A-0EF23AFE8E33}"/>
              </a:ext>
            </a:extLst>
          </p:cNvPr>
          <p:cNvPicPr>
            <a:picLocks noChangeAspect="1"/>
          </p:cNvPicPr>
          <p:nvPr/>
        </p:nvPicPr>
        <p:blipFill>
          <a:blip r:embed="rId5"/>
          <a:stretch>
            <a:fillRect/>
          </a:stretch>
        </p:blipFill>
        <p:spPr>
          <a:xfrm>
            <a:off x="6300192" y="739414"/>
            <a:ext cx="1969179" cy="682811"/>
          </a:xfrm>
          <a:prstGeom prst="rect">
            <a:avLst/>
          </a:prstGeom>
        </p:spPr>
      </p:pic>
    </p:spTree>
    <p:extLst>
      <p:ext uri="{BB962C8B-B14F-4D97-AF65-F5344CB8AC3E}">
        <p14:creationId xmlns:p14="http://schemas.microsoft.com/office/powerpoint/2010/main" val="1113087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D10691E-EB90-53D4-30BD-EB0BDD8BA6A8}"/>
              </a:ext>
            </a:extLst>
          </p:cNvPr>
          <p:cNvSpPr txBox="1"/>
          <p:nvPr/>
        </p:nvSpPr>
        <p:spPr>
          <a:xfrm>
            <a:off x="693864" y="3006692"/>
            <a:ext cx="4156573" cy="707886"/>
          </a:xfrm>
          <a:prstGeom prst="rect">
            <a:avLst/>
          </a:prstGeom>
          <a:noFill/>
        </p:spPr>
        <p:txBody>
          <a:bodyPr wrap="square">
            <a:spAutoFit/>
          </a:bodyPr>
          <a:lstStyle/>
          <a:p>
            <a:r>
              <a:rPr lang="en-GB" sz="4000" dirty="0"/>
              <a:t>White Rabbit</a:t>
            </a:r>
          </a:p>
        </p:txBody>
      </p:sp>
      <p:sp>
        <p:nvSpPr>
          <p:cNvPr id="9" name="TextBox 8">
            <a:extLst>
              <a:ext uri="{FF2B5EF4-FFF2-40B4-BE49-F238E27FC236}">
                <a16:creationId xmlns:a16="http://schemas.microsoft.com/office/drawing/2014/main" id="{44B58FDA-AA00-7A35-CB1F-3D3F68D1C4DE}"/>
              </a:ext>
            </a:extLst>
          </p:cNvPr>
          <p:cNvSpPr txBox="1"/>
          <p:nvPr/>
        </p:nvSpPr>
        <p:spPr>
          <a:xfrm>
            <a:off x="4685781" y="3765512"/>
            <a:ext cx="3724525" cy="707886"/>
          </a:xfrm>
          <a:prstGeom prst="rect">
            <a:avLst/>
          </a:prstGeom>
          <a:noFill/>
        </p:spPr>
        <p:txBody>
          <a:bodyPr wrap="square">
            <a:spAutoFit/>
          </a:bodyPr>
          <a:lstStyle/>
          <a:p>
            <a:r>
              <a:rPr lang="en-GB" sz="4000" dirty="0"/>
              <a:t>SCADA Modular </a:t>
            </a:r>
          </a:p>
        </p:txBody>
      </p:sp>
      <p:sp>
        <p:nvSpPr>
          <p:cNvPr id="11" name="TextBox 10">
            <a:extLst>
              <a:ext uri="{FF2B5EF4-FFF2-40B4-BE49-F238E27FC236}">
                <a16:creationId xmlns:a16="http://schemas.microsoft.com/office/drawing/2014/main" id="{B1489E87-E62E-FEA1-0CC6-A653370BAE40}"/>
              </a:ext>
            </a:extLst>
          </p:cNvPr>
          <p:cNvSpPr txBox="1"/>
          <p:nvPr/>
        </p:nvSpPr>
        <p:spPr>
          <a:xfrm>
            <a:off x="708547" y="4524333"/>
            <a:ext cx="3508501" cy="707886"/>
          </a:xfrm>
          <a:prstGeom prst="rect">
            <a:avLst/>
          </a:prstGeom>
          <a:noFill/>
        </p:spPr>
        <p:txBody>
          <a:bodyPr wrap="square">
            <a:spAutoFit/>
          </a:bodyPr>
          <a:lstStyle/>
          <a:p>
            <a:r>
              <a:rPr lang="en-GB" sz="4000" dirty="0"/>
              <a:t>Digital Twins </a:t>
            </a:r>
          </a:p>
        </p:txBody>
      </p:sp>
      <p:sp>
        <p:nvSpPr>
          <p:cNvPr id="13" name="TextBox 12">
            <a:extLst>
              <a:ext uri="{FF2B5EF4-FFF2-40B4-BE49-F238E27FC236}">
                <a16:creationId xmlns:a16="http://schemas.microsoft.com/office/drawing/2014/main" id="{9DDB2CB6-C55B-CA54-AC0E-341BDDB56AC2}"/>
              </a:ext>
            </a:extLst>
          </p:cNvPr>
          <p:cNvSpPr txBox="1"/>
          <p:nvPr/>
        </p:nvSpPr>
        <p:spPr>
          <a:xfrm>
            <a:off x="5051675" y="5232219"/>
            <a:ext cx="3306383" cy="707886"/>
          </a:xfrm>
          <a:prstGeom prst="rect">
            <a:avLst/>
          </a:prstGeom>
          <a:noFill/>
        </p:spPr>
        <p:txBody>
          <a:bodyPr wrap="square">
            <a:spAutoFit/>
          </a:bodyPr>
          <a:lstStyle/>
          <a:p>
            <a:r>
              <a:rPr lang="en-GB" sz="4000" dirty="0"/>
              <a:t>Web Energy</a:t>
            </a:r>
          </a:p>
        </p:txBody>
      </p:sp>
      <p:pic>
        <p:nvPicPr>
          <p:cNvPr id="16" name="Picture 15">
            <a:extLst>
              <a:ext uri="{FF2B5EF4-FFF2-40B4-BE49-F238E27FC236}">
                <a16:creationId xmlns:a16="http://schemas.microsoft.com/office/drawing/2014/main" id="{79431E94-842C-4017-E08F-69A4069C3935}"/>
              </a:ext>
            </a:extLst>
          </p:cNvPr>
          <p:cNvPicPr>
            <a:picLocks noChangeAspect="1"/>
          </p:cNvPicPr>
          <p:nvPr/>
        </p:nvPicPr>
        <p:blipFill>
          <a:blip r:embed="rId2"/>
          <a:stretch>
            <a:fillRect/>
          </a:stretch>
        </p:blipFill>
        <p:spPr>
          <a:xfrm>
            <a:off x="750715" y="411569"/>
            <a:ext cx="7642570" cy="1267851"/>
          </a:xfrm>
          <a:prstGeom prst="rect">
            <a:avLst/>
          </a:prstGeom>
        </p:spPr>
      </p:pic>
      <p:sp>
        <p:nvSpPr>
          <p:cNvPr id="17" name="Title 2">
            <a:extLst>
              <a:ext uri="{FF2B5EF4-FFF2-40B4-BE49-F238E27FC236}">
                <a16:creationId xmlns:a16="http://schemas.microsoft.com/office/drawing/2014/main" id="{A0344105-80F0-58EF-FDB7-12850375D007}"/>
              </a:ext>
            </a:extLst>
          </p:cNvPr>
          <p:cNvSpPr txBox="1">
            <a:spLocks/>
          </p:cNvSpPr>
          <p:nvPr/>
        </p:nvSpPr>
        <p:spPr>
          <a:xfrm>
            <a:off x="449337" y="2068285"/>
            <a:ext cx="8856985" cy="62871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lvl="0" algn="ctr">
              <a:defRPr/>
            </a:pPr>
            <a:r>
              <a:rPr lang="en-GB" sz="3300" dirty="0">
                <a:solidFill>
                  <a:srgbClr val="0070C0"/>
                </a:solidFill>
                <a:latin typeface="Arial"/>
              </a:rPr>
              <a:t>CERN contributions to the agenda</a:t>
            </a:r>
            <a:endParaRPr kumimoji="0" lang="en-GB" sz="3300" i="0" u="none" strike="noStrike" kern="1200" cap="none" spc="0" normalizeH="0" baseline="0" noProof="0" dirty="0">
              <a:ln>
                <a:noFill/>
              </a:ln>
              <a:solidFill>
                <a:srgbClr val="0070C0"/>
              </a:solidFill>
              <a:effectLst/>
              <a:uLnTx/>
              <a:uFillTx/>
              <a:latin typeface="Arial"/>
            </a:endParaRPr>
          </a:p>
        </p:txBody>
      </p:sp>
    </p:spTree>
    <p:extLst>
      <p:ext uri="{BB962C8B-B14F-4D97-AF65-F5344CB8AC3E}">
        <p14:creationId xmlns:p14="http://schemas.microsoft.com/office/powerpoint/2010/main" val="28613935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D314A6-06BE-9114-50BC-631D84D63133}"/>
              </a:ext>
            </a:extLst>
          </p:cNvPr>
          <p:cNvPicPr>
            <a:picLocks noChangeAspect="1"/>
          </p:cNvPicPr>
          <p:nvPr/>
        </p:nvPicPr>
        <p:blipFill>
          <a:blip r:embed="rId2"/>
          <a:stretch>
            <a:fillRect/>
          </a:stretch>
        </p:blipFill>
        <p:spPr>
          <a:xfrm>
            <a:off x="216510" y="116632"/>
            <a:ext cx="6427465" cy="3432972"/>
          </a:xfrm>
          <a:prstGeom prst="rect">
            <a:avLst/>
          </a:prstGeom>
        </p:spPr>
      </p:pic>
      <p:pic>
        <p:nvPicPr>
          <p:cNvPr id="5" name="Picture 4">
            <a:extLst>
              <a:ext uri="{FF2B5EF4-FFF2-40B4-BE49-F238E27FC236}">
                <a16:creationId xmlns:a16="http://schemas.microsoft.com/office/drawing/2014/main" id="{307B2665-2D29-CDA3-3E92-19D8922D9BEB}"/>
              </a:ext>
            </a:extLst>
          </p:cNvPr>
          <p:cNvPicPr>
            <a:picLocks noChangeAspect="1"/>
          </p:cNvPicPr>
          <p:nvPr/>
        </p:nvPicPr>
        <p:blipFill>
          <a:blip r:embed="rId3"/>
          <a:stretch>
            <a:fillRect/>
          </a:stretch>
        </p:blipFill>
        <p:spPr>
          <a:xfrm>
            <a:off x="4418607" y="3103391"/>
            <a:ext cx="4627265" cy="2603218"/>
          </a:xfrm>
          <a:prstGeom prst="rect">
            <a:avLst/>
          </a:prstGeom>
        </p:spPr>
      </p:pic>
      <p:pic>
        <p:nvPicPr>
          <p:cNvPr id="6" name="Picture 5">
            <a:extLst>
              <a:ext uri="{FF2B5EF4-FFF2-40B4-BE49-F238E27FC236}">
                <a16:creationId xmlns:a16="http://schemas.microsoft.com/office/drawing/2014/main" id="{56AA6DD4-706A-89EC-3FF1-0BB765177847}"/>
              </a:ext>
            </a:extLst>
          </p:cNvPr>
          <p:cNvPicPr>
            <a:picLocks noChangeAspect="1"/>
          </p:cNvPicPr>
          <p:nvPr/>
        </p:nvPicPr>
        <p:blipFill>
          <a:blip r:embed="rId4"/>
          <a:stretch>
            <a:fillRect/>
          </a:stretch>
        </p:blipFill>
        <p:spPr>
          <a:xfrm>
            <a:off x="6817658" y="2160380"/>
            <a:ext cx="2054530" cy="615749"/>
          </a:xfrm>
          <a:prstGeom prst="rect">
            <a:avLst/>
          </a:prstGeom>
        </p:spPr>
      </p:pic>
      <p:pic>
        <p:nvPicPr>
          <p:cNvPr id="7" name="Picture 6">
            <a:extLst>
              <a:ext uri="{FF2B5EF4-FFF2-40B4-BE49-F238E27FC236}">
                <a16:creationId xmlns:a16="http://schemas.microsoft.com/office/drawing/2014/main" id="{42FD2C42-C5EB-80F0-F614-8D9197F8801E}"/>
              </a:ext>
            </a:extLst>
          </p:cNvPr>
          <p:cNvPicPr>
            <a:picLocks noChangeAspect="1"/>
          </p:cNvPicPr>
          <p:nvPr/>
        </p:nvPicPr>
        <p:blipFill>
          <a:blip r:embed="rId5"/>
          <a:stretch>
            <a:fillRect/>
          </a:stretch>
        </p:blipFill>
        <p:spPr>
          <a:xfrm>
            <a:off x="7503549" y="1195433"/>
            <a:ext cx="829157" cy="829157"/>
          </a:xfrm>
          <a:prstGeom prst="rect">
            <a:avLst/>
          </a:prstGeom>
        </p:spPr>
      </p:pic>
      <p:pic>
        <p:nvPicPr>
          <p:cNvPr id="8" name="Picture 7">
            <a:extLst>
              <a:ext uri="{FF2B5EF4-FFF2-40B4-BE49-F238E27FC236}">
                <a16:creationId xmlns:a16="http://schemas.microsoft.com/office/drawing/2014/main" id="{41C2BB87-5717-5CC1-808C-C45E14463C10}"/>
              </a:ext>
            </a:extLst>
          </p:cNvPr>
          <p:cNvPicPr>
            <a:picLocks noChangeAspect="1"/>
          </p:cNvPicPr>
          <p:nvPr/>
        </p:nvPicPr>
        <p:blipFill>
          <a:blip r:embed="rId6"/>
          <a:stretch>
            <a:fillRect/>
          </a:stretch>
        </p:blipFill>
        <p:spPr>
          <a:xfrm>
            <a:off x="7560803" y="331692"/>
            <a:ext cx="664522" cy="670618"/>
          </a:xfrm>
          <a:prstGeom prst="rect">
            <a:avLst/>
          </a:prstGeom>
        </p:spPr>
      </p:pic>
      <p:sp>
        <p:nvSpPr>
          <p:cNvPr id="10" name="TextBox 9">
            <a:extLst>
              <a:ext uri="{FF2B5EF4-FFF2-40B4-BE49-F238E27FC236}">
                <a16:creationId xmlns:a16="http://schemas.microsoft.com/office/drawing/2014/main" id="{BA984730-1E8A-92A9-3BA1-2F28697E2C14}"/>
              </a:ext>
            </a:extLst>
          </p:cNvPr>
          <p:cNvSpPr txBox="1"/>
          <p:nvPr/>
        </p:nvSpPr>
        <p:spPr>
          <a:xfrm>
            <a:off x="1370947" y="5260395"/>
            <a:ext cx="1915590" cy="369332"/>
          </a:xfrm>
          <a:prstGeom prst="rect">
            <a:avLst/>
          </a:prstGeom>
          <a:noFill/>
        </p:spPr>
        <p:txBody>
          <a:bodyPr wrap="square">
            <a:spAutoFit/>
          </a:bodyPr>
          <a:lstStyle/>
          <a:p>
            <a:r>
              <a:rPr lang="en-GB" dirty="0">
                <a:hlinkClick r:id="rId7"/>
              </a:rPr>
              <a:t>https://kt.cern/</a:t>
            </a:r>
            <a:r>
              <a:rPr lang="en-GB" dirty="0"/>
              <a:t> </a:t>
            </a:r>
          </a:p>
        </p:txBody>
      </p:sp>
      <p:sp>
        <p:nvSpPr>
          <p:cNvPr id="11" name="TextBox 10">
            <a:extLst>
              <a:ext uri="{FF2B5EF4-FFF2-40B4-BE49-F238E27FC236}">
                <a16:creationId xmlns:a16="http://schemas.microsoft.com/office/drawing/2014/main" id="{17205CA8-B9B2-2A37-F72A-58E8B19CD553}"/>
              </a:ext>
            </a:extLst>
          </p:cNvPr>
          <p:cNvSpPr txBox="1"/>
          <p:nvPr/>
        </p:nvSpPr>
        <p:spPr>
          <a:xfrm>
            <a:off x="534874" y="3743280"/>
            <a:ext cx="3406001" cy="1323439"/>
          </a:xfrm>
          <a:prstGeom prst="rect">
            <a:avLst/>
          </a:prstGeom>
          <a:noFill/>
        </p:spPr>
        <p:txBody>
          <a:bodyPr wrap="square" rtlCol="0">
            <a:spAutoFit/>
          </a:bodyPr>
          <a:lstStyle/>
          <a:p>
            <a:pPr algn="ctr"/>
            <a:r>
              <a:rPr lang="fr-CH" sz="4000" b="1" dirty="0" err="1">
                <a:solidFill>
                  <a:srgbClr val="0070C0"/>
                </a:solidFill>
              </a:rPr>
              <a:t>Thanks</a:t>
            </a:r>
            <a:r>
              <a:rPr lang="fr-CH" sz="4000" b="1" dirty="0">
                <a:solidFill>
                  <a:srgbClr val="0070C0"/>
                </a:solidFill>
              </a:rPr>
              <a:t> for </a:t>
            </a:r>
            <a:r>
              <a:rPr lang="fr-CH" sz="4000" b="1" dirty="0" err="1">
                <a:solidFill>
                  <a:srgbClr val="0070C0"/>
                </a:solidFill>
              </a:rPr>
              <a:t>your</a:t>
            </a:r>
            <a:r>
              <a:rPr lang="fr-CH" sz="4000" b="1" dirty="0">
                <a:solidFill>
                  <a:srgbClr val="0070C0"/>
                </a:solidFill>
              </a:rPr>
              <a:t> attention!</a:t>
            </a:r>
            <a:endParaRPr lang="en-GB" sz="4000" b="1" dirty="0">
              <a:solidFill>
                <a:srgbClr val="0070C0"/>
              </a:solidFill>
            </a:endParaRPr>
          </a:p>
        </p:txBody>
      </p:sp>
      <p:sp>
        <p:nvSpPr>
          <p:cNvPr id="13" name="TextBox 12">
            <a:extLst>
              <a:ext uri="{FF2B5EF4-FFF2-40B4-BE49-F238E27FC236}">
                <a16:creationId xmlns:a16="http://schemas.microsoft.com/office/drawing/2014/main" id="{C7CF27C6-C0BA-75CD-1667-BE3F07BCD44F}"/>
              </a:ext>
            </a:extLst>
          </p:cNvPr>
          <p:cNvSpPr txBox="1"/>
          <p:nvPr/>
        </p:nvSpPr>
        <p:spPr>
          <a:xfrm>
            <a:off x="5580112" y="5751085"/>
            <a:ext cx="3563888" cy="738664"/>
          </a:xfrm>
          <a:prstGeom prst="rect">
            <a:avLst/>
          </a:prstGeom>
          <a:noFill/>
        </p:spPr>
        <p:txBody>
          <a:bodyPr wrap="square">
            <a:spAutoFit/>
          </a:bodyPr>
          <a:lstStyle/>
          <a:p>
            <a:r>
              <a:rPr lang="en-GB" sz="1400" dirty="0">
                <a:hlinkClick r:id="rId8"/>
              </a:rPr>
              <a:t>https://knowledgetransfer.web.cern.ch/news/news/knowledge-sharing/statnett-and-cern-collaborate-embrace-innovative-energy</a:t>
            </a:r>
            <a:r>
              <a:rPr lang="en-GB" sz="1400" dirty="0"/>
              <a:t> </a:t>
            </a:r>
          </a:p>
        </p:txBody>
      </p:sp>
      <p:pic>
        <p:nvPicPr>
          <p:cNvPr id="15" name="Picture 14" descr="A logo with leaves and text&#10;&#10;Description automatically generated">
            <a:extLst>
              <a:ext uri="{FF2B5EF4-FFF2-40B4-BE49-F238E27FC236}">
                <a16:creationId xmlns:a16="http://schemas.microsoft.com/office/drawing/2014/main" id="{687E15BC-039D-FB8B-81F7-ACA5AF5DBB2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94890" y="5839516"/>
            <a:ext cx="1979843" cy="898368"/>
          </a:xfrm>
          <a:prstGeom prst="rect">
            <a:avLst/>
          </a:prstGeom>
        </p:spPr>
      </p:pic>
      <p:pic>
        <p:nvPicPr>
          <p:cNvPr id="19" name="Picture 18" descr="Blue text on a white background&#10;&#10;Description automatically generated">
            <a:extLst>
              <a:ext uri="{FF2B5EF4-FFF2-40B4-BE49-F238E27FC236}">
                <a16:creationId xmlns:a16="http://schemas.microsoft.com/office/drawing/2014/main" id="{BBB6682D-34ED-926F-6433-B8939108014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7297" y="5882659"/>
            <a:ext cx="2960367" cy="898368"/>
          </a:xfrm>
          <a:prstGeom prst="rect">
            <a:avLst/>
          </a:prstGeom>
        </p:spPr>
      </p:pic>
    </p:spTree>
    <p:extLst>
      <p:ext uri="{BB962C8B-B14F-4D97-AF65-F5344CB8AC3E}">
        <p14:creationId xmlns:p14="http://schemas.microsoft.com/office/powerpoint/2010/main" val="125063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5" cstate="email">
            <a:duotone>
              <a:schemeClr val="bg2">
                <a:shade val="45000"/>
                <a:satMod val="135000"/>
              </a:schemeClr>
              <a:prstClr val="white"/>
            </a:duotone>
            <a:extLst>
              <a:ext uri="{28A0092B-C50C-407E-A947-70E740481C1C}">
                <a14:useLocalDpi xmlns:a14="http://schemas.microsoft.com/office/drawing/2010/main" val="0"/>
              </a:ext>
            </a:extLst>
          </a:blip>
          <a:srcRect l="238" t="17043" r="-238" b="1702"/>
          <a:stretch/>
        </p:blipFill>
        <p:spPr>
          <a:xfrm>
            <a:off x="1" y="844704"/>
            <a:ext cx="9165771" cy="4463143"/>
          </a:xfrm>
          <a:prstGeom prst="rect">
            <a:avLst/>
          </a:prstGeom>
        </p:spPr>
      </p:pic>
      <p:sp>
        <p:nvSpPr>
          <p:cNvPr id="8" name="Title 1"/>
          <p:cNvSpPr txBox="1">
            <a:spLocks/>
          </p:cNvSpPr>
          <p:nvPr/>
        </p:nvSpPr>
        <p:spPr>
          <a:xfrm>
            <a:off x="167276" y="913215"/>
            <a:ext cx="8809449" cy="781050"/>
          </a:xfrm>
          <a:prstGeom prst="rect">
            <a:avLst/>
          </a:prstGeom>
        </p:spPr>
        <p:txBody>
          <a:bodyPr anchor="t"/>
          <a:lstStyle/>
          <a:p>
            <a:pPr>
              <a:defRPr/>
            </a:pPr>
            <a:r>
              <a:rPr lang="fr-FR" sz="4400" dirty="0" err="1">
                <a:solidFill>
                  <a:schemeClr val="accent6">
                    <a:lumMod val="50000"/>
                  </a:schemeClr>
                </a:solidFill>
              </a:rPr>
              <a:t>What</a:t>
            </a:r>
            <a:r>
              <a:rPr lang="fr-FR" sz="4400" dirty="0">
                <a:solidFill>
                  <a:schemeClr val="accent6">
                    <a:lumMod val="50000"/>
                  </a:schemeClr>
                </a:solidFill>
              </a:rPr>
              <a:t> </a:t>
            </a:r>
            <a:r>
              <a:rPr lang="fr-FR" sz="4400" dirty="0" err="1">
                <a:solidFill>
                  <a:schemeClr val="accent6">
                    <a:lumMod val="50000"/>
                  </a:schemeClr>
                </a:solidFill>
              </a:rPr>
              <a:t>does</a:t>
            </a:r>
            <a:r>
              <a:rPr lang="fr-FR" sz="4400" dirty="0">
                <a:solidFill>
                  <a:schemeClr val="accent6">
                    <a:lumMod val="50000"/>
                  </a:schemeClr>
                </a:solidFill>
              </a:rPr>
              <a:t> « CERN » stand for?</a:t>
            </a:r>
            <a:endParaRPr lang="fr-FR" sz="4400" i="1" dirty="0">
              <a:solidFill>
                <a:schemeClr val="accent6">
                  <a:lumMod val="50000"/>
                </a:schemeClr>
              </a:solidFill>
            </a:endParaRPr>
          </a:p>
        </p:txBody>
      </p:sp>
      <p:pic>
        <p:nvPicPr>
          <p:cNvPr id="15" name="Picture 14"/>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806360" y="1633033"/>
            <a:ext cx="4326759" cy="4018300"/>
          </a:xfrm>
          <a:prstGeom prst="rect">
            <a:avLst/>
          </a:prstGeom>
        </p:spPr>
      </p:pic>
      <p:pic>
        <p:nvPicPr>
          <p:cNvPr id="4" name="CERN2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068771" y="2073280"/>
            <a:ext cx="3822946" cy="2867210"/>
          </a:xfrm>
          <a:prstGeom prst="rect">
            <a:avLst/>
          </a:prstGeom>
        </p:spPr>
      </p:pic>
      <p:sp>
        <p:nvSpPr>
          <p:cNvPr id="6" name="Title 1"/>
          <p:cNvSpPr txBox="1">
            <a:spLocks/>
          </p:cNvSpPr>
          <p:nvPr/>
        </p:nvSpPr>
        <p:spPr>
          <a:xfrm>
            <a:off x="5377895" y="2925860"/>
            <a:ext cx="3137444" cy="1162050"/>
          </a:xfrm>
          <a:prstGeom prst="rect">
            <a:avLst/>
          </a:prstGeom>
        </p:spPr>
        <p:txBody>
          <a:bodyPr anchor="t"/>
          <a:lstStyle/>
          <a:p>
            <a:pPr algn="ctr">
              <a:defRPr/>
            </a:pPr>
            <a:r>
              <a:rPr lang="fr-FR" sz="6600" b="1" dirty="0">
                <a:ln w="22225">
                  <a:solidFill>
                    <a:schemeClr val="accent2"/>
                  </a:solidFill>
                  <a:prstDash val="solid"/>
                </a:ln>
                <a:solidFill>
                  <a:schemeClr val="accent2">
                    <a:lumMod val="40000"/>
                    <a:lumOff val="60000"/>
                  </a:schemeClr>
                </a:solidFill>
              </a:rPr>
              <a:t>1954</a:t>
            </a:r>
            <a:endParaRPr lang="fr-FR" sz="6600" b="1" i="1" dirty="0">
              <a:ln w="22225">
                <a:solidFill>
                  <a:schemeClr val="accent2"/>
                </a:solidFill>
                <a:prstDash val="solid"/>
              </a:ln>
              <a:solidFill>
                <a:schemeClr val="accent2">
                  <a:lumMod val="40000"/>
                  <a:lumOff val="60000"/>
                </a:schemeClr>
              </a:solidFill>
            </a:endParaRPr>
          </a:p>
        </p:txBody>
      </p:sp>
      <p:pic>
        <p:nvPicPr>
          <p:cNvPr id="10" name="Picture 9"/>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60685" y="1937250"/>
            <a:ext cx="3488368" cy="2055600"/>
          </a:xfrm>
          <a:prstGeom prst="rect">
            <a:avLst/>
          </a:prstGeom>
        </p:spPr>
      </p:pic>
    </p:spTree>
    <p:extLst>
      <p:ext uri="{BB962C8B-B14F-4D97-AF65-F5344CB8AC3E}">
        <p14:creationId xmlns:p14="http://schemas.microsoft.com/office/powerpoint/2010/main" val="2950889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6"/>
                                        </p:tgtEl>
                                      </p:cBhvr>
                                      <p:by x="150000" y="150000"/>
                                    </p:animScale>
                                  </p:childTnLst>
                                </p:cTn>
                              </p:par>
                            </p:childTnLst>
                          </p:cTn>
                        </p:par>
                        <p:par>
                          <p:cTn id="11" fill="hold">
                            <p:stCondLst>
                              <p:cond delay="2500"/>
                            </p:stCondLst>
                            <p:childTnLst>
                              <p:par>
                                <p:cTn id="12" presetID="10" presetClass="exit" presetSubtype="0" fill="hold" grpId="2" nodeType="afterEffect">
                                  <p:stCondLst>
                                    <p:cond delay="0"/>
                                  </p:stCondLst>
                                  <p:childTnLst>
                                    <p:animEffect transition="out" filter="fade">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par>
                                <p:cTn id="15" presetID="1" presetClass="mediacall" presetSubtype="0" fill="hold" nodeType="withEffect">
                                  <p:stCondLst>
                                    <p:cond delay="0"/>
                                  </p:stCondLst>
                                  <p:childTnLst>
                                    <p:cmd type="call" cmd="playFrom(0.0)">
                                      <p:cBhvr>
                                        <p:cTn id="16" dur="266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17"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childTnLst>
        </p:cTn>
      </p:par>
    </p:tnLst>
    <p:bldLst>
      <p:bldP spid="6" grpId="0"/>
      <p:bldP spid="6" grpId="1"/>
      <p:bldP spid="6"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pic>
        <p:nvPicPr>
          <p:cNvPr id="15" name="Picture 14"/>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pic>
        <p:nvPicPr>
          <p:cNvPr id="17" name="Picture 16"/>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pic>
        <p:nvPicPr>
          <p:cNvPr id="18" name="Picture 17"/>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pic>
        <p:nvPicPr>
          <p:cNvPr id="19" name="Picture 18"/>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pic>
        <p:nvPicPr>
          <p:cNvPr id="20" name="Picture 19"/>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61216" y="1196752"/>
            <a:ext cx="6827735" cy="2909049"/>
          </a:xfrm>
          <a:prstGeom prst="rect">
            <a:avLst/>
          </a:prstGeom>
        </p:spPr>
      </p:pic>
      <p:sp>
        <p:nvSpPr>
          <p:cNvPr id="10" name="TextBox 9"/>
          <p:cNvSpPr txBox="1"/>
          <p:nvPr/>
        </p:nvSpPr>
        <p:spPr>
          <a:xfrm>
            <a:off x="196831" y="3409933"/>
            <a:ext cx="2423164" cy="461665"/>
          </a:xfrm>
          <a:prstGeom prst="rect">
            <a:avLst/>
          </a:prstGeom>
          <a:noFill/>
        </p:spPr>
        <p:txBody>
          <a:bodyPr wrap="none" rtlCol="0">
            <a:spAutoFit/>
          </a:bodyPr>
          <a:lstStyle/>
          <a:p>
            <a:r>
              <a:rPr lang="fr-CH" sz="2400" dirty="0">
                <a:solidFill>
                  <a:srgbClr val="FF9999"/>
                </a:solidFill>
              </a:rPr>
              <a:t>Scientific contacts</a:t>
            </a:r>
            <a:endParaRPr lang="en-GB" sz="2400" dirty="0">
              <a:solidFill>
                <a:srgbClr val="FF9999"/>
              </a:solidFill>
            </a:endParaRPr>
          </a:p>
        </p:txBody>
      </p:sp>
      <p:sp>
        <p:nvSpPr>
          <p:cNvPr id="9" name="TextBox 8"/>
          <p:cNvSpPr txBox="1"/>
          <p:nvPr/>
        </p:nvSpPr>
        <p:spPr>
          <a:xfrm>
            <a:off x="196831" y="2809933"/>
            <a:ext cx="3283206" cy="461665"/>
          </a:xfrm>
          <a:prstGeom prst="rect">
            <a:avLst/>
          </a:prstGeom>
          <a:noFill/>
        </p:spPr>
        <p:txBody>
          <a:bodyPr wrap="none" rtlCol="0">
            <a:spAutoFit/>
          </a:bodyPr>
          <a:lstStyle/>
          <a:p>
            <a:r>
              <a:rPr lang="fr-CH" sz="2400" dirty="0" err="1">
                <a:solidFill>
                  <a:srgbClr val="FF3300"/>
                </a:solidFill>
              </a:rPr>
              <a:t>Cooperation</a:t>
            </a:r>
            <a:r>
              <a:rPr lang="fr-CH" sz="2400" dirty="0">
                <a:solidFill>
                  <a:srgbClr val="FF3300"/>
                </a:solidFill>
              </a:rPr>
              <a:t> </a:t>
            </a:r>
            <a:r>
              <a:rPr lang="fr-CH" sz="2400" dirty="0" err="1">
                <a:solidFill>
                  <a:srgbClr val="FF3300"/>
                </a:solidFill>
              </a:rPr>
              <a:t>agreements</a:t>
            </a:r>
            <a:endParaRPr lang="en-GB" sz="2400" dirty="0">
              <a:solidFill>
                <a:srgbClr val="FF3300"/>
              </a:solidFill>
            </a:endParaRPr>
          </a:p>
        </p:txBody>
      </p:sp>
      <p:sp>
        <p:nvSpPr>
          <p:cNvPr id="7" name="TextBox 6"/>
          <p:cNvSpPr txBox="1"/>
          <p:nvPr/>
        </p:nvSpPr>
        <p:spPr>
          <a:xfrm>
            <a:off x="196831" y="2253747"/>
            <a:ext cx="1445780" cy="461665"/>
          </a:xfrm>
          <a:prstGeom prst="rect">
            <a:avLst/>
          </a:prstGeom>
          <a:noFill/>
        </p:spPr>
        <p:txBody>
          <a:bodyPr wrap="none" rtlCol="0">
            <a:spAutoFit/>
          </a:bodyPr>
          <a:lstStyle/>
          <a:p>
            <a:r>
              <a:rPr lang="fr-CH" sz="2400" dirty="0" err="1">
                <a:solidFill>
                  <a:schemeClr val="tx2">
                    <a:lumMod val="40000"/>
                    <a:lumOff val="60000"/>
                  </a:schemeClr>
                </a:solidFill>
              </a:rPr>
              <a:t>Observers</a:t>
            </a:r>
            <a:endParaRPr lang="en-GB" sz="2400" dirty="0">
              <a:solidFill>
                <a:schemeClr val="tx2">
                  <a:lumMod val="40000"/>
                  <a:lumOff val="60000"/>
                </a:schemeClr>
              </a:solidFill>
            </a:endParaRPr>
          </a:p>
        </p:txBody>
      </p:sp>
      <p:sp>
        <p:nvSpPr>
          <p:cNvPr id="5" name="TextBox 4"/>
          <p:cNvSpPr txBox="1"/>
          <p:nvPr/>
        </p:nvSpPr>
        <p:spPr>
          <a:xfrm>
            <a:off x="198273" y="1700430"/>
            <a:ext cx="1832746" cy="461665"/>
          </a:xfrm>
          <a:prstGeom prst="rect">
            <a:avLst/>
          </a:prstGeom>
          <a:noFill/>
        </p:spPr>
        <p:txBody>
          <a:bodyPr wrap="none" rtlCol="0">
            <a:spAutoFit/>
          </a:bodyPr>
          <a:lstStyle/>
          <a:p>
            <a:r>
              <a:rPr lang="fr-CH" sz="2400" dirty="0">
                <a:solidFill>
                  <a:srgbClr val="6666FF"/>
                </a:solidFill>
              </a:rPr>
              <a:t>10 </a:t>
            </a:r>
            <a:r>
              <a:rPr lang="fr-CH" sz="2400" dirty="0" err="1">
                <a:solidFill>
                  <a:srgbClr val="6666FF"/>
                </a:solidFill>
              </a:rPr>
              <a:t>associates</a:t>
            </a:r>
            <a:endParaRPr lang="en-GB" sz="2400" dirty="0">
              <a:solidFill>
                <a:srgbClr val="6666FF"/>
              </a:solidFill>
            </a:endParaRPr>
          </a:p>
        </p:txBody>
      </p:sp>
      <p:sp>
        <p:nvSpPr>
          <p:cNvPr id="4" name="TextBox 3"/>
          <p:cNvSpPr txBox="1"/>
          <p:nvPr/>
        </p:nvSpPr>
        <p:spPr>
          <a:xfrm>
            <a:off x="198273" y="1196752"/>
            <a:ext cx="1747145" cy="461665"/>
          </a:xfrm>
          <a:prstGeom prst="rect">
            <a:avLst/>
          </a:prstGeom>
          <a:noFill/>
        </p:spPr>
        <p:txBody>
          <a:bodyPr wrap="none" rtlCol="0">
            <a:spAutoFit/>
          </a:bodyPr>
          <a:lstStyle/>
          <a:p>
            <a:r>
              <a:rPr lang="fr-CH" sz="2400" dirty="0">
                <a:solidFill>
                  <a:schemeClr val="tx1">
                    <a:lumMod val="75000"/>
                  </a:schemeClr>
                </a:solidFill>
              </a:rPr>
              <a:t>24 </a:t>
            </a:r>
            <a:r>
              <a:rPr lang="fr-CH" sz="2400" dirty="0" err="1">
                <a:solidFill>
                  <a:schemeClr val="tx1">
                    <a:lumMod val="75000"/>
                  </a:schemeClr>
                </a:solidFill>
              </a:rPr>
              <a:t>members</a:t>
            </a:r>
            <a:endParaRPr lang="en-GB" sz="2400" dirty="0">
              <a:solidFill>
                <a:schemeClr val="tx1">
                  <a:lumMod val="75000"/>
                </a:schemeClr>
              </a:solidFill>
            </a:endParaRPr>
          </a:p>
        </p:txBody>
      </p:sp>
      <p:sp>
        <p:nvSpPr>
          <p:cNvPr id="8" name="Title 1"/>
          <p:cNvSpPr txBox="1">
            <a:spLocks/>
          </p:cNvSpPr>
          <p:nvPr/>
        </p:nvSpPr>
        <p:spPr>
          <a:xfrm>
            <a:off x="167272" y="309988"/>
            <a:ext cx="8809449" cy="781050"/>
          </a:xfrm>
          <a:prstGeom prst="rect">
            <a:avLst/>
          </a:prstGeom>
        </p:spPr>
        <p:txBody>
          <a:bodyPr anchor="t"/>
          <a:lstStyle/>
          <a:p>
            <a:pPr>
              <a:defRPr/>
            </a:pPr>
            <a:r>
              <a:rPr lang="fr-FR" sz="4400" dirty="0">
                <a:solidFill>
                  <a:schemeClr val="accent6">
                    <a:lumMod val="50000"/>
                  </a:schemeClr>
                </a:solidFill>
              </a:rPr>
              <a:t>A world collaboration</a:t>
            </a:r>
            <a:endParaRPr lang="fr-FR" sz="4400" i="1" dirty="0">
              <a:solidFill>
                <a:schemeClr val="accent6">
                  <a:lumMod val="50000"/>
                </a:schemeClr>
              </a:solidFill>
            </a:endParaRPr>
          </a:p>
        </p:txBody>
      </p:sp>
      <p:sp>
        <p:nvSpPr>
          <p:cNvPr id="2" name="Rectangle 1"/>
          <p:cNvSpPr/>
          <p:nvPr/>
        </p:nvSpPr>
        <p:spPr>
          <a:xfrm>
            <a:off x="155049" y="3919436"/>
            <a:ext cx="8755734" cy="2308324"/>
          </a:xfrm>
          <a:prstGeom prst="rect">
            <a:avLst/>
          </a:prstGeom>
        </p:spPr>
        <p:txBody>
          <a:bodyPr wrap="square">
            <a:spAutoFit/>
          </a:bodyPr>
          <a:lstStyle/>
          <a:p>
            <a:r>
              <a:rPr lang="en-GB" b="1" dirty="0">
                <a:latin typeface="Calibri" panose="020F0502020204030204" pitchFamily="34" charset="0"/>
                <a:ea typeface="Calibri" panose="020F0502020204030204" pitchFamily="34" charset="0"/>
                <a:cs typeface="Times New Roman" panose="02020603050405020304" pitchFamily="18" charset="0"/>
              </a:rPr>
              <a:t>Member States: </a:t>
            </a:r>
          </a:p>
          <a:p>
            <a:r>
              <a:rPr lang="en-GB" dirty="0">
                <a:latin typeface="Calibri" panose="020F0502020204030204" pitchFamily="34" charset="0"/>
                <a:ea typeface="Calibri" panose="020F0502020204030204" pitchFamily="34" charset="0"/>
                <a:cs typeface="Times New Roman" panose="02020603050405020304" pitchFamily="18" charset="0"/>
              </a:rPr>
              <a:t>Austria, Belgium, Bulgaria, Czech Republic, Denmark, Estonia, Finland, France, Germany, Greece, Hungary, Israel, Italy, Netherlands, Norway, Poland, Portugal, Romania, Serbia, Slovakia, Spain, Sweden, Switzerland and United Kingdom. </a:t>
            </a:r>
          </a:p>
          <a:p>
            <a:r>
              <a:rPr lang="en-GB" b="1" dirty="0">
                <a:latin typeface="Calibri" panose="020F0502020204030204" pitchFamily="34" charset="0"/>
                <a:ea typeface="Calibri" panose="020F0502020204030204" pitchFamily="34" charset="0"/>
                <a:cs typeface="Times New Roman" panose="02020603050405020304" pitchFamily="18" charset="0"/>
              </a:rPr>
              <a:t>Associate Member States in the pre-stage to Membership</a:t>
            </a:r>
            <a:r>
              <a:rPr lang="en-GB" dirty="0">
                <a:latin typeface="Calibri" panose="020F0502020204030204" pitchFamily="34" charset="0"/>
                <a:ea typeface="Calibri" panose="020F0502020204030204" pitchFamily="34" charset="0"/>
                <a:cs typeface="Times New Roman" panose="02020603050405020304" pitchFamily="18" charset="0"/>
              </a:rPr>
              <a:t>: </a:t>
            </a:r>
          </a:p>
          <a:p>
            <a:r>
              <a:rPr lang="en-GB" dirty="0">
                <a:latin typeface="Calibri" panose="020F0502020204030204" pitchFamily="34" charset="0"/>
                <a:ea typeface="Calibri" panose="020F0502020204030204" pitchFamily="34" charset="0"/>
                <a:cs typeface="Times New Roman" panose="02020603050405020304" pitchFamily="18" charset="0"/>
              </a:rPr>
              <a:t>Cyprus, Slovenia.</a:t>
            </a:r>
          </a:p>
          <a:p>
            <a:r>
              <a:rPr lang="en-GB" b="1" dirty="0">
                <a:latin typeface="Calibri" panose="020F0502020204030204" pitchFamily="34" charset="0"/>
                <a:ea typeface="Calibri" panose="020F0502020204030204" pitchFamily="34" charset="0"/>
                <a:cs typeface="Times New Roman" panose="02020603050405020304" pitchFamily="18" charset="0"/>
              </a:rPr>
              <a:t>Associate Member States</a:t>
            </a:r>
            <a:r>
              <a:rPr lang="en-GB" dirty="0">
                <a:latin typeface="Calibri" panose="020F0502020204030204" pitchFamily="34" charset="0"/>
                <a:ea typeface="Calibri" panose="020F0502020204030204" pitchFamily="34" charset="0"/>
                <a:cs typeface="Times New Roman" panose="02020603050405020304" pitchFamily="18" charset="0"/>
              </a:rPr>
              <a:t>: </a:t>
            </a:r>
          </a:p>
          <a:p>
            <a:r>
              <a:rPr lang="en-GB" dirty="0">
                <a:latin typeface="Calibri" panose="020F0502020204030204" pitchFamily="34" charset="0"/>
                <a:ea typeface="Calibri" panose="020F0502020204030204" pitchFamily="34" charset="0"/>
                <a:cs typeface="Times New Roman" panose="02020603050405020304" pitchFamily="18" charset="0"/>
              </a:rPr>
              <a:t>Brazil, Croatia, India, Latvia, Lithuania, Pakistan, Turkey and Ukraine.</a:t>
            </a:r>
            <a:endParaRPr lang="en-GB" dirty="0"/>
          </a:p>
        </p:txBody>
      </p:sp>
    </p:spTree>
    <p:extLst>
      <p:ext uri="{BB962C8B-B14F-4D97-AF65-F5344CB8AC3E}">
        <p14:creationId xmlns:p14="http://schemas.microsoft.com/office/powerpoint/2010/main" val="3924456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7" grpId="0"/>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6" y="966873"/>
            <a:ext cx="8809449" cy="781050"/>
          </a:xfrm>
          <a:prstGeom prst="rect">
            <a:avLst/>
          </a:prstGeom>
        </p:spPr>
        <p:txBody>
          <a:bodyPr anchor="t"/>
          <a:lstStyle/>
          <a:p>
            <a:pPr>
              <a:defRPr/>
            </a:pPr>
            <a:r>
              <a:rPr lang="fr-FR" sz="4400" dirty="0">
                <a:solidFill>
                  <a:schemeClr val="accent6">
                    <a:lumMod val="50000"/>
                  </a:schemeClr>
                </a:solidFill>
              </a:rPr>
              <a:t>Budget</a:t>
            </a:r>
            <a:endParaRPr lang="fr-FR" sz="4400" i="1" dirty="0">
              <a:solidFill>
                <a:schemeClr val="accent6">
                  <a:lumMod val="50000"/>
                </a:schemeClr>
              </a:solidFill>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71148" y="2136539"/>
            <a:ext cx="2700540" cy="2592520"/>
          </a:xfrm>
          <a:prstGeom prst="rect">
            <a:avLst/>
          </a:prstGeom>
        </p:spPr>
      </p:pic>
      <p:grpSp>
        <p:nvGrpSpPr>
          <p:cNvPr id="255" name="Group 254"/>
          <p:cNvGrpSpPr/>
          <p:nvPr/>
        </p:nvGrpSpPr>
        <p:grpSpPr>
          <a:xfrm>
            <a:off x="5922658" y="1130243"/>
            <a:ext cx="1197632" cy="4003277"/>
            <a:chOff x="5400155" y="272992"/>
            <a:chExt cx="1197632" cy="4003277"/>
          </a:xfrm>
        </p:grpSpPr>
        <p:pic>
          <p:nvPicPr>
            <p:cNvPr id="5" name="Picture 4"/>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6467755" y="331953"/>
              <a:ext cx="130032" cy="130032"/>
            </a:xfrm>
            <a:prstGeom prst="rect">
              <a:avLst/>
            </a:prstGeom>
          </p:spPr>
        </p:pic>
        <p:pic>
          <p:nvPicPr>
            <p:cNvPr id="13" name="Picture 12"/>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6467755" y="514524"/>
              <a:ext cx="130032" cy="130032"/>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467755" y="695602"/>
              <a:ext cx="130032" cy="130032"/>
            </a:xfrm>
            <a:prstGeom prst="rect">
              <a:avLst/>
            </a:prstGeom>
          </p:spPr>
        </p:pic>
        <p:pic>
          <p:nvPicPr>
            <p:cNvPr id="17" name="Picture 16"/>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6467755" y="886365"/>
              <a:ext cx="130032" cy="130032"/>
            </a:xfrm>
            <a:prstGeom prst="rect">
              <a:avLst/>
            </a:prstGeom>
          </p:spPr>
        </p:pic>
        <p:pic>
          <p:nvPicPr>
            <p:cNvPr id="19" name="Picture 18"/>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6467755" y="1077600"/>
              <a:ext cx="130032" cy="130032"/>
            </a:xfrm>
            <a:prstGeom prst="rect">
              <a:avLst/>
            </a:prstGeom>
          </p:spPr>
        </p:pic>
        <p:pic>
          <p:nvPicPr>
            <p:cNvPr id="21" name="Picture 20"/>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6467755" y="1269031"/>
              <a:ext cx="130032" cy="130032"/>
            </a:xfrm>
            <a:prstGeom prst="rect">
              <a:avLst/>
            </a:prstGeom>
          </p:spPr>
        </p:pic>
        <p:pic>
          <p:nvPicPr>
            <p:cNvPr id="23" name="Picture 22"/>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6467755" y="1457157"/>
              <a:ext cx="130032" cy="130032"/>
            </a:xfrm>
            <a:prstGeom prst="rect">
              <a:avLst/>
            </a:prstGeom>
          </p:spPr>
        </p:pic>
        <p:pic>
          <p:nvPicPr>
            <p:cNvPr id="25" name="Picture 24"/>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6467755" y="1647709"/>
              <a:ext cx="130032" cy="130032"/>
            </a:xfrm>
            <a:prstGeom prst="rect">
              <a:avLst/>
            </a:prstGeom>
          </p:spPr>
        </p:pic>
        <p:pic>
          <p:nvPicPr>
            <p:cNvPr id="27" name="Picture 26"/>
            <p:cNvPicPr>
              <a:picLocks noChangeAspect="1"/>
            </p:cNvPicPr>
            <p:nvPr/>
          </p:nvPicPr>
          <p:blipFill>
            <a:blip r:embed="rId12" cstate="screen">
              <a:extLst>
                <a:ext uri="{28A0092B-C50C-407E-A947-70E740481C1C}">
                  <a14:useLocalDpi xmlns:a14="http://schemas.microsoft.com/office/drawing/2010/main" val="0"/>
                </a:ext>
              </a:extLst>
            </a:blip>
            <a:stretch>
              <a:fillRect/>
            </a:stretch>
          </p:blipFill>
          <p:spPr>
            <a:xfrm>
              <a:off x="6467755" y="1841600"/>
              <a:ext cx="130032" cy="130032"/>
            </a:xfrm>
            <a:prstGeom prst="rect">
              <a:avLst/>
            </a:prstGeom>
          </p:spPr>
        </p:pic>
        <p:pic>
          <p:nvPicPr>
            <p:cNvPr id="29" name="Picture 28"/>
            <p:cNvPicPr>
              <a:picLocks noChangeAspect="1"/>
            </p:cNvPicPr>
            <p:nvPr/>
          </p:nvPicPr>
          <p:blipFill>
            <a:blip r:embed="rId13" cstate="screen">
              <a:extLst>
                <a:ext uri="{28A0092B-C50C-407E-A947-70E740481C1C}">
                  <a14:useLocalDpi xmlns:a14="http://schemas.microsoft.com/office/drawing/2010/main" val="0"/>
                </a:ext>
              </a:extLst>
            </a:blip>
            <a:stretch>
              <a:fillRect/>
            </a:stretch>
          </p:blipFill>
          <p:spPr>
            <a:xfrm>
              <a:off x="6467755" y="2026230"/>
              <a:ext cx="130032" cy="130032"/>
            </a:xfrm>
            <a:prstGeom prst="rect">
              <a:avLst/>
            </a:prstGeom>
          </p:spPr>
        </p:pic>
        <p:pic>
          <p:nvPicPr>
            <p:cNvPr id="31" name="Picture 30"/>
            <p:cNvPicPr>
              <a:picLocks noChangeAspect="1"/>
            </p:cNvPicPr>
            <p:nvPr/>
          </p:nvPicPr>
          <p:blipFill>
            <a:blip r:embed="rId14" cstate="screen">
              <a:extLst>
                <a:ext uri="{28A0092B-C50C-407E-A947-70E740481C1C}">
                  <a14:useLocalDpi xmlns:a14="http://schemas.microsoft.com/office/drawing/2010/main" val="0"/>
                </a:ext>
              </a:extLst>
            </a:blip>
            <a:stretch>
              <a:fillRect/>
            </a:stretch>
          </p:blipFill>
          <p:spPr>
            <a:xfrm>
              <a:off x="6467755" y="2212257"/>
              <a:ext cx="130032" cy="130032"/>
            </a:xfrm>
            <a:prstGeom prst="rect">
              <a:avLst/>
            </a:prstGeom>
          </p:spPr>
        </p:pic>
        <p:pic>
          <p:nvPicPr>
            <p:cNvPr id="33" name="Picture 32"/>
            <p:cNvPicPr>
              <a:picLocks noChangeAspect="1"/>
            </p:cNvPicPr>
            <p:nvPr/>
          </p:nvPicPr>
          <p:blipFill>
            <a:blip r:embed="rId15" cstate="screen">
              <a:extLst>
                <a:ext uri="{28A0092B-C50C-407E-A947-70E740481C1C}">
                  <a14:useLocalDpi xmlns:a14="http://schemas.microsoft.com/office/drawing/2010/main" val="0"/>
                </a:ext>
              </a:extLst>
            </a:blip>
            <a:stretch>
              <a:fillRect/>
            </a:stretch>
          </p:blipFill>
          <p:spPr>
            <a:xfrm>
              <a:off x="6467755" y="2400383"/>
              <a:ext cx="130032" cy="130032"/>
            </a:xfrm>
            <a:prstGeom prst="rect">
              <a:avLst/>
            </a:prstGeom>
          </p:spPr>
        </p:pic>
        <p:pic>
          <p:nvPicPr>
            <p:cNvPr id="35" name="Picture 34"/>
            <p:cNvPicPr>
              <a:picLocks noChangeAspect="1"/>
            </p:cNvPicPr>
            <p:nvPr/>
          </p:nvPicPr>
          <p:blipFill>
            <a:blip r:embed="rId16" cstate="screen">
              <a:extLst>
                <a:ext uri="{28A0092B-C50C-407E-A947-70E740481C1C}">
                  <a14:useLocalDpi xmlns:a14="http://schemas.microsoft.com/office/drawing/2010/main" val="0"/>
                </a:ext>
              </a:extLst>
            </a:blip>
            <a:stretch>
              <a:fillRect/>
            </a:stretch>
          </p:blipFill>
          <p:spPr>
            <a:xfrm>
              <a:off x="6467755" y="2588509"/>
              <a:ext cx="130032" cy="130032"/>
            </a:xfrm>
            <a:prstGeom prst="rect">
              <a:avLst/>
            </a:prstGeom>
          </p:spPr>
        </p:pic>
        <p:pic>
          <p:nvPicPr>
            <p:cNvPr id="37" name="Picture 36"/>
            <p:cNvPicPr>
              <a:picLocks noChangeAspect="1"/>
            </p:cNvPicPr>
            <p:nvPr/>
          </p:nvPicPr>
          <p:blipFill>
            <a:blip r:embed="rId17" cstate="screen">
              <a:extLst>
                <a:ext uri="{28A0092B-C50C-407E-A947-70E740481C1C}">
                  <a14:useLocalDpi xmlns:a14="http://schemas.microsoft.com/office/drawing/2010/main" val="0"/>
                </a:ext>
              </a:extLst>
            </a:blip>
            <a:stretch>
              <a:fillRect/>
            </a:stretch>
          </p:blipFill>
          <p:spPr>
            <a:xfrm>
              <a:off x="6467755" y="2771602"/>
              <a:ext cx="130032" cy="130032"/>
            </a:xfrm>
            <a:prstGeom prst="rect">
              <a:avLst/>
            </a:prstGeom>
          </p:spPr>
        </p:pic>
        <p:pic>
          <p:nvPicPr>
            <p:cNvPr id="39" name="Picture 38"/>
            <p:cNvPicPr>
              <a:picLocks noChangeAspect="1"/>
            </p:cNvPicPr>
            <p:nvPr/>
          </p:nvPicPr>
          <p:blipFill>
            <a:blip r:embed="rId18" cstate="screen">
              <a:extLst>
                <a:ext uri="{28A0092B-C50C-407E-A947-70E740481C1C}">
                  <a14:useLocalDpi xmlns:a14="http://schemas.microsoft.com/office/drawing/2010/main" val="0"/>
                </a:ext>
              </a:extLst>
            </a:blip>
            <a:stretch>
              <a:fillRect/>
            </a:stretch>
          </p:blipFill>
          <p:spPr>
            <a:xfrm>
              <a:off x="6467755" y="2959728"/>
              <a:ext cx="130032" cy="130032"/>
            </a:xfrm>
            <a:prstGeom prst="rect">
              <a:avLst/>
            </a:prstGeom>
          </p:spPr>
        </p:pic>
        <p:pic>
          <p:nvPicPr>
            <p:cNvPr id="41" name="Picture 40"/>
            <p:cNvPicPr>
              <a:picLocks noChangeAspect="1"/>
            </p:cNvPicPr>
            <p:nvPr/>
          </p:nvPicPr>
          <p:blipFill>
            <a:blip r:embed="rId19" cstate="screen">
              <a:extLst>
                <a:ext uri="{28A0092B-C50C-407E-A947-70E740481C1C}">
                  <a14:useLocalDpi xmlns:a14="http://schemas.microsoft.com/office/drawing/2010/main" val="0"/>
                </a:ext>
              </a:extLst>
            </a:blip>
            <a:stretch>
              <a:fillRect/>
            </a:stretch>
          </p:blipFill>
          <p:spPr>
            <a:xfrm>
              <a:off x="6467755" y="3147854"/>
              <a:ext cx="130032" cy="130032"/>
            </a:xfrm>
            <a:prstGeom prst="rect">
              <a:avLst/>
            </a:prstGeom>
          </p:spPr>
        </p:pic>
        <p:pic>
          <p:nvPicPr>
            <p:cNvPr id="43" name="Picture 42"/>
            <p:cNvPicPr>
              <a:picLocks noChangeAspect="1"/>
            </p:cNvPicPr>
            <p:nvPr/>
          </p:nvPicPr>
          <p:blipFill>
            <a:blip r:embed="rId20" cstate="screen">
              <a:extLst>
                <a:ext uri="{28A0092B-C50C-407E-A947-70E740481C1C}">
                  <a14:useLocalDpi xmlns:a14="http://schemas.microsoft.com/office/drawing/2010/main" val="0"/>
                </a:ext>
              </a:extLst>
            </a:blip>
            <a:stretch>
              <a:fillRect/>
            </a:stretch>
          </p:blipFill>
          <p:spPr>
            <a:xfrm>
              <a:off x="6467755" y="3339876"/>
              <a:ext cx="130032" cy="130032"/>
            </a:xfrm>
            <a:prstGeom prst="rect">
              <a:avLst/>
            </a:prstGeom>
          </p:spPr>
        </p:pic>
        <p:pic>
          <p:nvPicPr>
            <p:cNvPr id="45" name="Picture 44"/>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6467755" y="3522969"/>
              <a:ext cx="130032" cy="130032"/>
            </a:xfrm>
            <a:prstGeom prst="rect">
              <a:avLst/>
            </a:prstGeom>
          </p:spPr>
        </p:pic>
        <p:pic>
          <p:nvPicPr>
            <p:cNvPr id="47" name="Picture 46"/>
            <p:cNvPicPr>
              <a:picLocks noChangeAspect="1"/>
            </p:cNvPicPr>
            <p:nvPr/>
          </p:nvPicPr>
          <p:blipFill>
            <a:blip r:embed="rId22" cstate="screen">
              <a:extLst>
                <a:ext uri="{28A0092B-C50C-407E-A947-70E740481C1C}">
                  <a14:useLocalDpi xmlns:a14="http://schemas.microsoft.com/office/drawing/2010/main" val="0"/>
                </a:ext>
              </a:extLst>
            </a:blip>
            <a:stretch>
              <a:fillRect/>
            </a:stretch>
          </p:blipFill>
          <p:spPr>
            <a:xfrm>
              <a:off x="6467755" y="3712982"/>
              <a:ext cx="130032" cy="130032"/>
            </a:xfrm>
            <a:prstGeom prst="rect">
              <a:avLst/>
            </a:prstGeom>
          </p:spPr>
        </p:pic>
        <p:pic>
          <p:nvPicPr>
            <p:cNvPr id="49" name="Picture 48"/>
            <p:cNvPicPr>
              <a:picLocks noChangeAspect="1"/>
            </p:cNvPicPr>
            <p:nvPr/>
          </p:nvPicPr>
          <p:blipFill>
            <a:blip r:embed="rId23" cstate="screen">
              <a:extLst>
                <a:ext uri="{28A0092B-C50C-407E-A947-70E740481C1C}">
                  <a14:useLocalDpi xmlns:a14="http://schemas.microsoft.com/office/drawing/2010/main" val="0"/>
                </a:ext>
              </a:extLst>
            </a:blip>
            <a:stretch>
              <a:fillRect/>
            </a:stretch>
          </p:blipFill>
          <p:spPr>
            <a:xfrm>
              <a:off x="6467755" y="3905918"/>
              <a:ext cx="130032" cy="130032"/>
            </a:xfrm>
            <a:prstGeom prst="rect">
              <a:avLst/>
            </a:prstGeom>
          </p:spPr>
        </p:pic>
        <p:pic>
          <p:nvPicPr>
            <p:cNvPr id="51" name="Picture 50"/>
            <p:cNvPicPr>
              <a:picLocks noChangeAspect="1"/>
            </p:cNvPicPr>
            <p:nvPr/>
          </p:nvPicPr>
          <p:blipFill>
            <a:blip r:embed="rId24" cstate="screen">
              <a:extLst>
                <a:ext uri="{28A0092B-C50C-407E-A947-70E740481C1C}">
                  <a14:useLocalDpi xmlns:a14="http://schemas.microsoft.com/office/drawing/2010/main" val="0"/>
                </a:ext>
              </a:extLst>
            </a:blip>
            <a:stretch>
              <a:fillRect/>
            </a:stretch>
          </p:blipFill>
          <p:spPr>
            <a:xfrm>
              <a:off x="6467755" y="4089009"/>
              <a:ext cx="130032" cy="130032"/>
            </a:xfrm>
            <a:prstGeom prst="rect">
              <a:avLst/>
            </a:prstGeom>
          </p:spPr>
        </p:pic>
        <p:sp>
          <p:nvSpPr>
            <p:cNvPr id="73" name="TextBox 72"/>
            <p:cNvSpPr txBox="1"/>
            <p:nvPr/>
          </p:nvSpPr>
          <p:spPr>
            <a:xfrm>
              <a:off x="5778464" y="272992"/>
              <a:ext cx="671979" cy="246221"/>
            </a:xfrm>
            <a:prstGeom prst="rect">
              <a:avLst/>
            </a:prstGeom>
            <a:noFill/>
          </p:spPr>
          <p:txBody>
            <a:bodyPr wrap="none" rtlCol="0">
              <a:spAutoFit/>
            </a:bodyPr>
            <a:lstStyle/>
            <a:p>
              <a:pPr algn="r"/>
              <a:r>
                <a:rPr lang="fr-CH" sz="1000" b="1" dirty="0"/>
                <a:t>Germany</a:t>
              </a:r>
              <a:endParaRPr lang="en-GB" sz="1000" b="1" dirty="0"/>
            </a:p>
          </p:txBody>
        </p:sp>
        <p:sp>
          <p:nvSpPr>
            <p:cNvPr id="74" name="TextBox 73"/>
            <p:cNvSpPr txBox="1"/>
            <p:nvPr/>
          </p:nvSpPr>
          <p:spPr>
            <a:xfrm>
              <a:off x="5913116" y="455563"/>
              <a:ext cx="537327" cy="246221"/>
            </a:xfrm>
            <a:prstGeom prst="rect">
              <a:avLst/>
            </a:prstGeom>
            <a:noFill/>
          </p:spPr>
          <p:txBody>
            <a:bodyPr wrap="none" rtlCol="0">
              <a:spAutoFit/>
            </a:bodyPr>
            <a:lstStyle/>
            <a:p>
              <a:pPr algn="r"/>
              <a:r>
                <a:rPr lang="fr-CH" sz="1000" b="1" dirty="0"/>
                <a:t>France</a:t>
              </a:r>
              <a:endParaRPr lang="en-GB" sz="1000" b="1" dirty="0"/>
            </a:p>
          </p:txBody>
        </p:sp>
        <p:sp>
          <p:nvSpPr>
            <p:cNvPr id="75" name="TextBox 74"/>
            <p:cNvSpPr txBox="1"/>
            <p:nvPr/>
          </p:nvSpPr>
          <p:spPr>
            <a:xfrm>
              <a:off x="5400155" y="636641"/>
              <a:ext cx="1050288" cy="246221"/>
            </a:xfrm>
            <a:prstGeom prst="rect">
              <a:avLst/>
            </a:prstGeom>
            <a:noFill/>
          </p:spPr>
          <p:txBody>
            <a:bodyPr wrap="none" rtlCol="0">
              <a:spAutoFit/>
            </a:bodyPr>
            <a:lstStyle/>
            <a:p>
              <a:pPr algn="r"/>
              <a:r>
                <a:rPr lang="fr-CH" sz="1000" b="1" dirty="0"/>
                <a:t>United </a:t>
              </a:r>
              <a:r>
                <a:rPr lang="fr-CH" sz="1000" b="1" dirty="0" err="1"/>
                <a:t>Kingdom</a:t>
              </a:r>
              <a:endParaRPr lang="en-GB" sz="1000" b="1" dirty="0"/>
            </a:p>
          </p:txBody>
        </p:sp>
        <p:sp>
          <p:nvSpPr>
            <p:cNvPr id="76" name="TextBox 75"/>
            <p:cNvSpPr txBox="1"/>
            <p:nvPr/>
          </p:nvSpPr>
          <p:spPr>
            <a:xfrm>
              <a:off x="6031739" y="827404"/>
              <a:ext cx="418704" cy="246221"/>
            </a:xfrm>
            <a:prstGeom prst="rect">
              <a:avLst/>
            </a:prstGeom>
            <a:noFill/>
          </p:spPr>
          <p:txBody>
            <a:bodyPr wrap="none" rtlCol="0">
              <a:spAutoFit/>
            </a:bodyPr>
            <a:lstStyle/>
            <a:p>
              <a:pPr algn="r"/>
              <a:r>
                <a:rPr lang="fr-CH" sz="1000" b="1" dirty="0" err="1"/>
                <a:t>Italy</a:t>
              </a:r>
              <a:endParaRPr lang="en-GB" sz="1000" b="1" dirty="0"/>
            </a:p>
          </p:txBody>
        </p:sp>
        <p:sp>
          <p:nvSpPr>
            <p:cNvPr id="77" name="TextBox 76"/>
            <p:cNvSpPr txBox="1"/>
            <p:nvPr/>
          </p:nvSpPr>
          <p:spPr>
            <a:xfrm>
              <a:off x="5972428" y="1018639"/>
              <a:ext cx="478015" cy="246221"/>
            </a:xfrm>
            <a:prstGeom prst="rect">
              <a:avLst/>
            </a:prstGeom>
            <a:noFill/>
          </p:spPr>
          <p:txBody>
            <a:bodyPr wrap="none" rtlCol="0">
              <a:spAutoFit/>
            </a:bodyPr>
            <a:lstStyle/>
            <a:p>
              <a:pPr algn="r"/>
              <a:r>
                <a:rPr lang="fr-CH" sz="1000" b="1" dirty="0"/>
                <a:t>Spain</a:t>
              </a:r>
              <a:endParaRPr lang="en-GB" sz="1000" b="1" dirty="0"/>
            </a:p>
          </p:txBody>
        </p:sp>
        <p:sp>
          <p:nvSpPr>
            <p:cNvPr id="78" name="TextBox 77"/>
            <p:cNvSpPr txBox="1"/>
            <p:nvPr/>
          </p:nvSpPr>
          <p:spPr>
            <a:xfrm>
              <a:off x="5610149" y="1210070"/>
              <a:ext cx="840294" cy="246221"/>
            </a:xfrm>
            <a:prstGeom prst="rect">
              <a:avLst/>
            </a:prstGeom>
            <a:noFill/>
          </p:spPr>
          <p:txBody>
            <a:bodyPr wrap="none" rtlCol="0">
              <a:spAutoFit/>
            </a:bodyPr>
            <a:lstStyle/>
            <a:p>
              <a:pPr algn="r"/>
              <a:r>
                <a:rPr lang="fr-CH" sz="1000" b="1" dirty="0" err="1"/>
                <a:t>Netherlands</a:t>
              </a:r>
              <a:endParaRPr lang="en-GB" sz="1000" b="1" dirty="0"/>
            </a:p>
          </p:txBody>
        </p:sp>
        <p:sp>
          <p:nvSpPr>
            <p:cNvPr id="79" name="TextBox 78"/>
            <p:cNvSpPr txBox="1"/>
            <p:nvPr/>
          </p:nvSpPr>
          <p:spPr>
            <a:xfrm>
              <a:off x="5639003" y="1398196"/>
              <a:ext cx="811440" cy="246221"/>
            </a:xfrm>
            <a:prstGeom prst="rect">
              <a:avLst/>
            </a:prstGeom>
            <a:noFill/>
          </p:spPr>
          <p:txBody>
            <a:bodyPr wrap="none" rtlCol="0">
              <a:spAutoFit/>
            </a:bodyPr>
            <a:lstStyle/>
            <a:p>
              <a:pPr algn="r"/>
              <a:r>
                <a:rPr lang="fr-CH" sz="1000" b="1" dirty="0" err="1"/>
                <a:t>Switzerland</a:t>
              </a:r>
              <a:endParaRPr lang="en-GB" sz="1000" b="1" dirty="0"/>
            </a:p>
          </p:txBody>
        </p:sp>
        <p:sp>
          <p:nvSpPr>
            <p:cNvPr id="80" name="TextBox 79"/>
            <p:cNvSpPr txBox="1"/>
            <p:nvPr/>
          </p:nvSpPr>
          <p:spPr>
            <a:xfrm>
              <a:off x="5831363" y="1588748"/>
              <a:ext cx="619080" cy="246221"/>
            </a:xfrm>
            <a:prstGeom prst="rect">
              <a:avLst/>
            </a:prstGeom>
            <a:noFill/>
          </p:spPr>
          <p:txBody>
            <a:bodyPr wrap="none" rtlCol="0">
              <a:spAutoFit/>
            </a:bodyPr>
            <a:lstStyle/>
            <a:p>
              <a:pPr algn="r"/>
              <a:r>
                <a:rPr lang="fr-CH" sz="1000" b="1" dirty="0"/>
                <a:t>Belgium</a:t>
              </a:r>
              <a:endParaRPr lang="en-GB" sz="1000" b="1" dirty="0"/>
            </a:p>
          </p:txBody>
        </p:sp>
        <p:sp>
          <p:nvSpPr>
            <p:cNvPr id="81" name="TextBox 80"/>
            <p:cNvSpPr txBox="1"/>
            <p:nvPr/>
          </p:nvSpPr>
          <p:spPr>
            <a:xfrm>
              <a:off x="5895483" y="1782639"/>
              <a:ext cx="554960" cy="246221"/>
            </a:xfrm>
            <a:prstGeom prst="rect">
              <a:avLst/>
            </a:prstGeom>
            <a:noFill/>
          </p:spPr>
          <p:txBody>
            <a:bodyPr wrap="none" rtlCol="0">
              <a:spAutoFit/>
            </a:bodyPr>
            <a:lstStyle/>
            <a:p>
              <a:pPr algn="r"/>
              <a:r>
                <a:rPr lang="fr-CH" sz="1000" b="1" dirty="0" err="1"/>
                <a:t>Poland</a:t>
              </a:r>
              <a:endParaRPr lang="en-GB" sz="1000" b="1" dirty="0"/>
            </a:p>
          </p:txBody>
        </p:sp>
        <p:sp>
          <p:nvSpPr>
            <p:cNvPr id="82" name="TextBox 81"/>
            <p:cNvSpPr txBox="1"/>
            <p:nvPr/>
          </p:nvSpPr>
          <p:spPr>
            <a:xfrm>
              <a:off x="5842584" y="1967269"/>
              <a:ext cx="607859" cy="246221"/>
            </a:xfrm>
            <a:prstGeom prst="rect">
              <a:avLst/>
            </a:prstGeom>
            <a:noFill/>
          </p:spPr>
          <p:txBody>
            <a:bodyPr wrap="none" rtlCol="0">
              <a:spAutoFit/>
            </a:bodyPr>
            <a:lstStyle/>
            <a:p>
              <a:pPr algn="r"/>
              <a:r>
                <a:rPr lang="fr-CH" sz="1000" b="1" dirty="0" err="1"/>
                <a:t>Sweden</a:t>
              </a:r>
              <a:endParaRPr lang="en-GB" sz="1000" b="1" dirty="0"/>
            </a:p>
          </p:txBody>
        </p:sp>
        <p:sp>
          <p:nvSpPr>
            <p:cNvPr id="83" name="TextBox 82"/>
            <p:cNvSpPr txBox="1"/>
            <p:nvPr/>
          </p:nvSpPr>
          <p:spPr>
            <a:xfrm>
              <a:off x="5847393" y="2153296"/>
              <a:ext cx="603050" cy="246221"/>
            </a:xfrm>
            <a:prstGeom prst="rect">
              <a:avLst/>
            </a:prstGeom>
            <a:noFill/>
          </p:spPr>
          <p:txBody>
            <a:bodyPr wrap="none" rtlCol="0">
              <a:spAutoFit/>
            </a:bodyPr>
            <a:lstStyle/>
            <a:p>
              <a:pPr algn="r"/>
              <a:r>
                <a:rPr lang="fr-CH" sz="1000" b="1" dirty="0" err="1"/>
                <a:t>Norway</a:t>
              </a:r>
              <a:endParaRPr lang="en-GB" sz="1000" b="1" dirty="0"/>
            </a:p>
          </p:txBody>
        </p:sp>
        <p:sp>
          <p:nvSpPr>
            <p:cNvPr id="84" name="TextBox 83"/>
            <p:cNvSpPr txBox="1"/>
            <p:nvPr/>
          </p:nvSpPr>
          <p:spPr>
            <a:xfrm>
              <a:off x="5884262" y="2341422"/>
              <a:ext cx="566181" cy="246221"/>
            </a:xfrm>
            <a:prstGeom prst="rect">
              <a:avLst/>
            </a:prstGeom>
            <a:noFill/>
          </p:spPr>
          <p:txBody>
            <a:bodyPr wrap="none" rtlCol="0">
              <a:spAutoFit/>
            </a:bodyPr>
            <a:lstStyle/>
            <a:p>
              <a:pPr algn="r"/>
              <a:r>
                <a:rPr lang="fr-CH" sz="1000" b="1" dirty="0" err="1"/>
                <a:t>Austria</a:t>
              </a:r>
              <a:endParaRPr lang="en-GB" sz="1000" b="1" dirty="0"/>
            </a:p>
          </p:txBody>
        </p:sp>
        <p:sp>
          <p:nvSpPr>
            <p:cNvPr id="85" name="TextBox 84"/>
            <p:cNvSpPr txBox="1"/>
            <p:nvPr/>
          </p:nvSpPr>
          <p:spPr>
            <a:xfrm>
              <a:off x="5780067" y="2529548"/>
              <a:ext cx="670376" cy="246221"/>
            </a:xfrm>
            <a:prstGeom prst="rect">
              <a:avLst/>
            </a:prstGeom>
            <a:noFill/>
          </p:spPr>
          <p:txBody>
            <a:bodyPr wrap="none" rtlCol="0">
              <a:spAutoFit/>
            </a:bodyPr>
            <a:lstStyle/>
            <a:p>
              <a:pPr algn="r"/>
              <a:r>
                <a:rPr lang="fr-CH" sz="1000" b="1" dirty="0" err="1"/>
                <a:t>Denmark</a:t>
              </a:r>
              <a:endParaRPr lang="en-GB" sz="1000" b="1" dirty="0"/>
            </a:p>
          </p:txBody>
        </p:sp>
        <p:sp>
          <p:nvSpPr>
            <p:cNvPr id="86" name="TextBox 85"/>
            <p:cNvSpPr txBox="1"/>
            <p:nvPr/>
          </p:nvSpPr>
          <p:spPr>
            <a:xfrm>
              <a:off x="5893880" y="2712641"/>
              <a:ext cx="556563" cy="246221"/>
            </a:xfrm>
            <a:prstGeom prst="rect">
              <a:avLst/>
            </a:prstGeom>
            <a:noFill/>
          </p:spPr>
          <p:txBody>
            <a:bodyPr wrap="none" rtlCol="0">
              <a:spAutoFit/>
            </a:bodyPr>
            <a:lstStyle/>
            <a:p>
              <a:pPr algn="r"/>
              <a:r>
                <a:rPr lang="fr-CH" sz="1000" b="1" dirty="0" err="1"/>
                <a:t>Greece</a:t>
              </a:r>
              <a:endParaRPr lang="en-GB" sz="1000" b="1" dirty="0"/>
            </a:p>
          </p:txBody>
        </p:sp>
        <p:sp>
          <p:nvSpPr>
            <p:cNvPr id="87" name="TextBox 86"/>
            <p:cNvSpPr txBox="1"/>
            <p:nvPr/>
          </p:nvSpPr>
          <p:spPr>
            <a:xfrm>
              <a:off x="5873041" y="2900767"/>
              <a:ext cx="577402" cy="246221"/>
            </a:xfrm>
            <a:prstGeom prst="rect">
              <a:avLst/>
            </a:prstGeom>
            <a:noFill/>
          </p:spPr>
          <p:txBody>
            <a:bodyPr wrap="none" rtlCol="0">
              <a:spAutoFit/>
            </a:bodyPr>
            <a:lstStyle/>
            <a:p>
              <a:pPr algn="r"/>
              <a:r>
                <a:rPr lang="fr-CH" sz="1000" b="1" dirty="0" err="1"/>
                <a:t>Finland</a:t>
              </a:r>
              <a:endParaRPr lang="en-GB" sz="1000" b="1" dirty="0"/>
            </a:p>
          </p:txBody>
        </p:sp>
        <p:sp>
          <p:nvSpPr>
            <p:cNvPr id="88" name="TextBox 87"/>
            <p:cNvSpPr txBox="1"/>
            <p:nvPr/>
          </p:nvSpPr>
          <p:spPr>
            <a:xfrm>
              <a:off x="5813730" y="3088893"/>
              <a:ext cx="636713" cy="246221"/>
            </a:xfrm>
            <a:prstGeom prst="rect">
              <a:avLst/>
            </a:prstGeom>
            <a:noFill/>
          </p:spPr>
          <p:txBody>
            <a:bodyPr wrap="none" rtlCol="0">
              <a:spAutoFit/>
            </a:bodyPr>
            <a:lstStyle/>
            <a:p>
              <a:pPr algn="r"/>
              <a:r>
                <a:rPr lang="fr-CH" sz="1000" b="1" dirty="0"/>
                <a:t>Portugal</a:t>
              </a:r>
              <a:endParaRPr lang="en-GB" sz="1000" b="1" dirty="0"/>
            </a:p>
          </p:txBody>
        </p:sp>
        <p:sp>
          <p:nvSpPr>
            <p:cNvPr id="89" name="TextBox 88"/>
            <p:cNvSpPr txBox="1"/>
            <p:nvPr/>
          </p:nvSpPr>
          <p:spPr>
            <a:xfrm>
              <a:off x="5977237" y="3280915"/>
              <a:ext cx="473206" cy="246221"/>
            </a:xfrm>
            <a:prstGeom prst="rect">
              <a:avLst/>
            </a:prstGeom>
            <a:noFill/>
          </p:spPr>
          <p:txBody>
            <a:bodyPr wrap="none" rtlCol="0">
              <a:spAutoFit/>
            </a:bodyPr>
            <a:lstStyle/>
            <a:p>
              <a:pPr algn="r"/>
              <a:r>
                <a:rPr lang="fr-CH" sz="1000" b="1" dirty="0" err="1"/>
                <a:t>Israel</a:t>
              </a:r>
              <a:endParaRPr lang="en-GB" sz="1000" b="1" dirty="0"/>
            </a:p>
          </p:txBody>
        </p:sp>
        <p:sp>
          <p:nvSpPr>
            <p:cNvPr id="90" name="TextBox 89"/>
            <p:cNvSpPr txBox="1"/>
            <p:nvPr/>
          </p:nvSpPr>
          <p:spPr>
            <a:xfrm>
              <a:off x="5472291" y="3464008"/>
              <a:ext cx="978152" cy="246221"/>
            </a:xfrm>
            <a:prstGeom prst="rect">
              <a:avLst/>
            </a:prstGeom>
            <a:noFill/>
          </p:spPr>
          <p:txBody>
            <a:bodyPr wrap="none" rtlCol="0">
              <a:spAutoFit/>
            </a:bodyPr>
            <a:lstStyle/>
            <a:p>
              <a:pPr algn="r"/>
              <a:r>
                <a:rPr lang="fr-CH" sz="1000" b="1" dirty="0" err="1"/>
                <a:t>Czech</a:t>
              </a:r>
              <a:r>
                <a:rPr lang="fr-CH" sz="1000" b="1" dirty="0"/>
                <a:t> </a:t>
              </a:r>
              <a:r>
                <a:rPr lang="fr-CH" sz="1000" b="1" dirty="0" err="1"/>
                <a:t>Republic</a:t>
              </a:r>
              <a:endParaRPr lang="en-GB" sz="1000" b="1" dirty="0"/>
            </a:p>
          </p:txBody>
        </p:sp>
        <p:sp>
          <p:nvSpPr>
            <p:cNvPr id="91" name="TextBox 90"/>
            <p:cNvSpPr txBox="1"/>
            <p:nvPr/>
          </p:nvSpPr>
          <p:spPr>
            <a:xfrm>
              <a:off x="5818540" y="3654021"/>
              <a:ext cx="631903" cy="246221"/>
            </a:xfrm>
            <a:prstGeom prst="rect">
              <a:avLst/>
            </a:prstGeom>
            <a:noFill/>
          </p:spPr>
          <p:txBody>
            <a:bodyPr wrap="none" rtlCol="0">
              <a:spAutoFit/>
            </a:bodyPr>
            <a:lstStyle/>
            <a:p>
              <a:pPr algn="r"/>
              <a:r>
                <a:rPr lang="fr-CH" sz="1000" b="1" dirty="0" err="1"/>
                <a:t>Hungary</a:t>
              </a:r>
              <a:endParaRPr lang="en-GB" sz="1000" b="1" dirty="0"/>
            </a:p>
          </p:txBody>
        </p:sp>
        <p:sp>
          <p:nvSpPr>
            <p:cNvPr id="92" name="TextBox 91"/>
            <p:cNvSpPr txBox="1"/>
            <p:nvPr/>
          </p:nvSpPr>
          <p:spPr>
            <a:xfrm>
              <a:off x="5824952" y="3846957"/>
              <a:ext cx="625491" cy="246221"/>
            </a:xfrm>
            <a:prstGeom prst="rect">
              <a:avLst/>
            </a:prstGeom>
            <a:noFill/>
          </p:spPr>
          <p:txBody>
            <a:bodyPr wrap="none" rtlCol="0">
              <a:spAutoFit/>
            </a:bodyPr>
            <a:lstStyle/>
            <a:p>
              <a:pPr algn="r"/>
              <a:r>
                <a:rPr lang="fr-CH" sz="1000" b="1" dirty="0" err="1"/>
                <a:t>Slovakia</a:t>
              </a:r>
              <a:endParaRPr lang="en-GB" sz="1000" b="1" dirty="0"/>
            </a:p>
          </p:txBody>
        </p:sp>
        <p:sp>
          <p:nvSpPr>
            <p:cNvPr id="93" name="TextBox 92"/>
            <p:cNvSpPr txBox="1"/>
            <p:nvPr/>
          </p:nvSpPr>
          <p:spPr>
            <a:xfrm>
              <a:off x="5829760" y="4030048"/>
              <a:ext cx="620683" cy="246221"/>
            </a:xfrm>
            <a:prstGeom prst="rect">
              <a:avLst/>
            </a:prstGeom>
            <a:noFill/>
          </p:spPr>
          <p:txBody>
            <a:bodyPr wrap="none" rtlCol="0">
              <a:spAutoFit/>
            </a:bodyPr>
            <a:lstStyle/>
            <a:p>
              <a:pPr algn="r"/>
              <a:r>
                <a:rPr lang="fr-CH" sz="1000" b="1" dirty="0" err="1"/>
                <a:t>Bulgaria</a:t>
              </a:r>
              <a:endParaRPr lang="en-GB" sz="1000" b="1" dirty="0"/>
            </a:p>
          </p:txBody>
        </p:sp>
      </p:grpSp>
      <p:grpSp>
        <p:nvGrpSpPr>
          <p:cNvPr id="375" name="Group 374"/>
          <p:cNvGrpSpPr/>
          <p:nvPr/>
        </p:nvGrpSpPr>
        <p:grpSpPr>
          <a:xfrm>
            <a:off x="7142658" y="1131110"/>
            <a:ext cx="1531836" cy="4003277"/>
            <a:chOff x="7142658" y="273859"/>
            <a:chExt cx="1531836" cy="4003277"/>
          </a:xfrm>
        </p:grpSpPr>
        <p:sp>
          <p:nvSpPr>
            <p:cNvPr id="6" name="TextBox 5"/>
            <p:cNvSpPr txBox="1"/>
            <p:nvPr/>
          </p:nvSpPr>
          <p:spPr>
            <a:xfrm>
              <a:off x="7152798" y="273859"/>
              <a:ext cx="574196" cy="246221"/>
            </a:xfrm>
            <a:prstGeom prst="rect">
              <a:avLst/>
            </a:prstGeom>
            <a:noFill/>
          </p:spPr>
          <p:txBody>
            <a:bodyPr wrap="none" rtlCol="0">
              <a:spAutoFit/>
            </a:bodyPr>
            <a:lstStyle/>
            <a:p>
              <a:r>
                <a:rPr lang="fr-CH" sz="1000" b="1" dirty="0"/>
                <a:t>20.27%</a:t>
              </a:r>
              <a:endParaRPr lang="en-GB" sz="1000" b="1" dirty="0"/>
            </a:p>
          </p:txBody>
        </p:sp>
        <p:sp>
          <p:nvSpPr>
            <p:cNvPr id="14" name="TextBox 13"/>
            <p:cNvSpPr txBox="1"/>
            <p:nvPr/>
          </p:nvSpPr>
          <p:spPr>
            <a:xfrm>
              <a:off x="7142658" y="456430"/>
              <a:ext cx="574196" cy="246221"/>
            </a:xfrm>
            <a:prstGeom prst="rect">
              <a:avLst/>
            </a:prstGeom>
            <a:noFill/>
          </p:spPr>
          <p:txBody>
            <a:bodyPr wrap="none" rtlCol="0">
              <a:spAutoFit/>
            </a:bodyPr>
            <a:lstStyle/>
            <a:p>
              <a:r>
                <a:rPr lang="fr-CH" sz="1000" b="1" dirty="0"/>
                <a:t>15.39%</a:t>
              </a:r>
              <a:endParaRPr lang="en-GB" sz="1000" b="1" dirty="0"/>
            </a:p>
          </p:txBody>
        </p:sp>
        <p:sp>
          <p:nvSpPr>
            <p:cNvPr id="16" name="TextBox 15"/>
            <p:cNvSpPr txBox="1"/>
            <p:nvPr/>
          </p:nvSpPr>
          <p:spPr>
            <a:xfrm>
              <a:off x="7152798" y="637508"/>
              <a:ext cx="574196" cy="246221"/>
            </a:xfrm>
            <a:prstGeom prst="rect">
              <a:avLst/>
            </a:prstGeom>
            <a:noFill/>
          </p:spPr>
          <p:txBody>
            <a:bodyPr wrap="none" rtlCol="0">
              <a:spAutoFit/>
            </a:bodyPr>
            <a:lstStyle/>
            <a:p>
              <a:r>
                <a:rPr lang="fr-CH" sz="1000" b="1" dirty="0"/>
                <a:t>13.88%</a:t>
              </a:r>
              <a:endParaRPr lang="en-GB" sz="1000" b="1" dirty="0"/>
            </a:p>
          </p:txBody>
        </p:sp>
        <p:sp>
          <p:nvSpPr>
            <p:cNvPr id="18" name="TextBox 17"/>
            <p:cNvSpPr txBox="1"/>
            <p:nvPr/>
          </p:nvSpPr>
          <p:spPr>
            <a:xfrm>
              <a:off x="7152798" y="828271"/>
              <a:ext cx="574196" cy="246221"/>
            </a:xfrm>
            <a:prstGeom prst="rect">
              <a:avLst/>
            </a:prstGeom>
            <a:noFill/>
          </p:spPr>
          <p:txBody>
            <a:bodyPr wrap="none" rtlCol="0">
              <a:spAutoFit/>
            </a:bodyPr>
            <a:lstStyle/>
            <a:p>
              <a:r>
                <a:rPr lang="fr-CH" sz="1000" b="1" dirty="0"/>
                <a:t>11.48%</a:t>
              </a:r>
              <a:endParaRPr lang="en-GB" sz="1000" b="1" dirty="0"/>
            </a:p>
          </p:txBody>
        </p:sp>
        <p:sp>
          <p:nvSpPr>
            <p:cNvPr id="20" name="TextBox 19"/>
            <p:cNvSpPr txBox="1"/>
            <p:nvPr/>
          </p:nvSpPr>
          <p:spPr>
            <a:xfrm>
              <a:off x="7152798" y="1019506"/>
              <a:ext cx="508473" cy="246221"/>
            </a:xfrm>
            <a:prstGeom prst="rect">
              <a:avLst/>
            </a:prstGeom>
            <a:noFill/>
          </p:spPr>
          <p:txBody>
            <a:bodyPr wrap="none" rtlCol="0">
              <a:spAutoFit/>
            </a:bodyPr>
            <a:lstStyle/>
            <a:p>
              <a:r>
                <a:rPr lang="fr-CH" sz="1000" b="1" dirty="0"/>
                <a:t>8.28%</a:t>
              </a:r>
              <a:endParaRPr lang="en-GB" sz="1000" b="1" dirty="0"/>
            </a:p>
          </p:txBody>
        </p:sp>
        <p:sp>
          <p:nvSpPr>
            <p:cNvPr id="22" name="TextBox 21"/>
            <p:cNvSpPr txBox="1"/>
            <p:nvPr/>
          </p:nvSpPr>
          <p:spPr>
            <a:xfrm>
              <a:off x="7152798" y="1210937"/>
              <a:ext cx="508473" cy="246221"/>
            </a:xfrm>
            <a:prstGeom prst="rect">
              <a:avLst/>
            </a:prstGeom>
            <a:noFill/>
          </p:spPr>
          <p:txBody>
            <a:bodyPr wrap="none" rtlCol="0">
              <a:spAutoFit/>
            </a:bodyPr>
            <a:lstStyle/>
            <a:p>
              <a:r>
                <a:rPr lang="fr-CH" sz="1000" b="1" dirty="0"/>
                <a:t>4.60%</a:t>
              </a:r>
              <a:endParaRPr lang="en-GB" sz="1000" b="1" dirty="0"/>
            </a:p>
          </p:txBody>
        </p:sp>
        <p:sp>
          <p:nvSpPr>
            <p:cNvPr id="24" name="TextBox 23"/>
            <p:cNvSpPr txBox="1"/>
            <p:nvPr/>
          </p:nvSpPr>
          <p:spPr>
            <a:xfrm>
              <a:off x="7152798" y="1399063"/>
              <a:ext cx="508473" cy="246221"/>
            </a:xfrm>
            <a:prstGeom prst="rect">
              <a:avLst/>
            </a:prstGeom>
            <a:noFill/>
          </p:spPr>
          <p:txBody>
            <a:bodyPr wrap="none" rtlCol="0">
              <a:spAutoFit/>
            </a:bodyPr>
            <a:lstStyle/>
            <a:p>
              <a:r>
                <a:rPr lang="fr-CH" sz="1000" b="1" dirty="0"/>
                <a:t>3.64%</a:t>
              </a:r>
              <a:endParaRPr lang="en-GB" sz="1000" b="1" dirty="0"/>
            </a:p>
          </p:txBody>
        </p:sp>
        <p:sp>
          <p:nvSpPr>
            <p:cNvPr id="26" name="TextBox 25"/>
            <p:cNvSpPr txBox="1"/>
            <p:nvPr/>
          </p:nvSpPr>
          <p:spPr>
            <a:xfrm>
              <a:off x="7152798" y="1589615"/>
              <a:ext cx="508473" cy="246221"/>
            </a:xfrm>
            <a:prstGeom prst="rect">
              <a:avLst/>
            </a:prstGeom>
            <a:noFill/>
          </p:spPr>
          <p:txBody>
            <a:bodyPr wrap="none" rtlCol="0">
              <a:spAutoFit/>
            </a:bodyPr>
            <a:lstStyle/>
            <a:p>
              <a:r>
                <a:rPr lang="fr-CH" sz="1000" b="1" dirty="0"/>
                <a:t>2.78%</a:t>
              </a:r>
              <a:endParaRPr lang="en-GB" sz="1000" b="1" dirty="0"/>
            </a:p>
          </p:txBody>
        </p:sp>
        <p:sp>
          <p:nvSpPr>
            <p:cNvPr id="28" name="TextBox 27"/>
            <p:cNvSpPr txBox="1"/>
            <p:nvPr/>
          </p:nvSpPr>
          <p:spPr>
            <a:xfrm>
              <a:off x="7152798" y="1783506"/>
              <a:ext cx="508473" cy="246221"/>
            </a:xfrm>
            <a:prstGeom prst="rect">
              <a:avLst/>
            </a:prstGeom>
            <a:noFill/>
          </p:spPr>
          <p:txBody>
            <a:bodyPr wrap="none" rtlCol="0">
              <a:spAutoFit/>
            </a:bodyPr>
            <a:lstStyle/>
            <a:p>
              <a:r>
                <a:rPr lang="fr-CH" sz="1000" b="1" dirty="0"/>
                <a:t>2.66%</a:t>
              </a:r>
              <a:endParaRPr lang="en-GB" sz="1000" b="1" dirty="0"/>
            </a:p>
          </p:txBody>
        </p:sp>
        <p:sp>
          <p:nvSpPr>
            <p:cNvPr id="30" name="TextBox 29"/>
            <p:cNvSpPr txBox="1"/>
            <p:nvPr/>
          </p:nvSpPr>
          <p:spPr>
            <a:xfrm>
              <a:off x="7152798" y="1968136"/>
              <a:ext cx="508473" cy="246221"/>
            </a:xfrm>
            <a:prstGeom prst="rect">
              <a:avLst/>
            </a:prstGeom>
            <a:noFill/>
          </p:spPr>
          <p:txBody>
            <a:bodyPr wrap="none" rtlCol="0">
              <a:spAutoFit/>
            </a:bodyPr>
            <a:lstStyle/>
            <a:p>
              <a:r>
                <a:rPr lang="fr-CH" sz="1000" b="1" dirty="0"/>
                <a:t>2.61%</a:t>
              </a:r>
              <a:endParaRPr lang="en-GB" sz="1000" b="1" dirty="0"/>
            </a:p>
          </p:txBody>
        </p:sp>
        <p:sp>
          <p:nvSpPr>
            <p:cNvPr id="32" name="TextBox 31"/>
            <p:cNvSpPr txBox="1"/>
            <p:nvPr/>
          </p:nvSpPr>
          <p:spPr>
            <a:xfrm>
              <a:off x="7152798" y="2154163"/>
              <a:ext cx="508473" cy="246221"/>
            </a:xfrm>
            <a:prstGeom prst="rect">
              <a:avLst/>
            </a:prstGeom>
            <a:noFill/>
          </p:spPr>
          <p:txBody>
            <a:bodyPr wrap="none" rtlCol="0">
              <a:spAutoFit/>
            </a:bodyPr>
            <a:lstStyle/>
            <a:p>
              <a:r>
                <a:rPr lang="fr-CH" sz="1000" b="1" dirty="0"/>
                <a:t>2.55%</a:t>
              </a:r>
              <a:endParaRPr lang="en-GB" sz="1000" b="1" dirty="0"/>
            </a:p>
          </p:txBody>
        </p:sp>
        <p:sp>
          <p:nvSpPr>
            <p:cNvPr id="34" name="TextBox 33"/>
            <p:cNvSpPr txBox="1"/>
            <p:nvPr/>
          </p:nvSpPr>
          <p:spPr>
            <a:xfrm>
              <a:off x="7152798" y="2342289"/>
              <a:ext cx="508473" cy="246221"/>
            </a:xfrm>
            <a:prstGeom prst="rect">
              <a:avLst/>
            </a:prstGeom>
            <a:noFill/>
          </p:spPr>
          <p:txBody>
            <a:bodyPr wrap="none" rtlCol="0">
              <a:spAutoFit/>
            </a:bodyPr>
            <a:lstStyle/>
            <a:p>
              <a:r>
                <a:rPr lang="fr-CH" sz="1000" b="1" dirty="0"/>
                <a:t>2.22%</a:t>
              </a:r>
              <a:endParaRPr lang="en-GB" sz="1000" b="1" dirty="0"/>
            </a:p>
          </p:txBody>
        </p:sp>
        <p:sp>
          <p:nvSpPr>
            <p:cNvPr id="36" name="TextBox 35"/>
            <p:cNvSpPr txBox="1"/>
            <p:nvPr/>
          </p:nvSpPr>
          <p:spPr>
            <a:xfrm>
              <a:off x="7152798" y="2530415"/>
              <a:ext cx="508473" cy="246221"/>
            </a:xfrm>
            <a:prstGeom prst="rect">
              <a:avLst/>
            </a:prstGeom>
            <a:noFill/>
          </p:spPr>
          <p:txBody>
            <a:bodyPr wrap="none" rtlCol="0">
              <a:spAutoFit/>
            </a:bodyPr>
            <a:lstStyle/>
            <a:p>
              <a:r>
                <a:rPr lang="fr-CH" sz="1000" b="1" dirty="0"/>
                <a:t>1.76%</a:t>
              </a:r>
              <a:endParaRPr lang="en-GB" sz="1000" b="1" dirty="0"/>
            </a:p>
          </p:txBody>
        </p:sp>
        <p:sp>
          <p:nvSpPr>
            <p:cNvPr id="38" name="TextBox 37"/>
            <p:cNvSpPr txBox="1"/>
            <p:nvPr/>
          </p:nvSpPr>
          <p:spPr>
            <a:xfrm>
              <a:off x="7152798" y="2713508"/>
              <a:ext cx="508473" cy="246221"/>
            </a:xfrm>
            <a:prstGeom prst="rect">
              <a:avLst/>
            </a:prstGeom>
            <a:noFill/>
          </p:spPr>
          <p:txBody>
            <a:bodyPr wrap="none" rtlCol="0">
              <a:spAutoFit/>
            </a:bodyPr>
            <a:lstStyle/>
            <a:p>
              <a:r>
                <a:rPr lang="fr-CH" sz="1000" b="1" dirty="0"/>
                <a:t>1.64%</a:t>
              </a:r>
              <a:endParaRPr lang="en-GB" sz="1000" b="1" dirty="0"/>
            </a:p>
          </p:txBody>
        </p:sp>
        <p:sp>
          <p:nvSpPr>
            <p:cNvPr id="40" name="TextBox 39"/>
            <p:cNvSpPr txBox="1"/>
            <p:nvPr/>
          </p:nvSpPr>
          <p:spPr>
            <a:xfrm>
              <a:off x="7152798" y="2901634"/>
              <a:ext cx="508473" cy="246221"/>
            </a:xfrm>
            <a:prstGeom prst="rect">
              <a:avLst/>
            </a:prstGeom>
            <a:noFill/>
          </p:spPr>
          <p:txBody>
            <a:bodyPr wrap="none" rtlCol="0">
              <a:spAutoFit/>
            </a:bodyPr>
            <a:lstStyle/>
            <a:p>
              <a:r>
                <a:rPr lang="fr-CH" sz="1000" b="1" dirty="0"/>
                <a:t>1.39%</a:t>
              </a:r>
              <a:endParaRPr lang="en-GB" sz="1000" b="1" dirty="0"/>
            </a:p>
          </p:txBody>
        </p:sp>
        <p:sp>
          <p:nvSpPr>
            <p:cNvPr id="42" name="TextBox 41"/>
            <p:cNvSpPr txBox="1"/>
            <p:nvPr/>
          </p:nvSpPr>
          <p:spPr>
            <a:xfrm>
              <a:off x="7152798" y="3089760"/>
              <a:ext cx="508473" cy="246221"/>
            </a:xfrm>
            <a:prstGeom prst="rect">
              <a:avLst/>
            </a:prstGeom>
            <a:noFill/>
          </p:spPr>
          <p:txBody>
            <a:bodyPr wrap="none" rtlCol="0">
              <a:spAutoFit/>
            </a:bodyPr>
            <a:lstStyle/>
            <a:p>
              <a:r>
                <a:rPr lang="fr-CH" sz="1000" b="1" dirty="0"/>
                <a:t>1.20%</a:t>
              </a:r>
              <a:endParaRPr lang="en-GB" sz="1000" b="1" dirty="0"/>
            </a:p>
          </p:txBody>
        </p:sp>
        <p:sp>
          <p:nvSpPr>
            <p:cNvPr id="44" name="TextBox 43"/>
            <p:cNvSpPr txBox="1"/>
            <p:nvPr/>
          </p:nvSpPr>
          <p:spPr>
            <a:xfrm>
              <a:off x="7152798" y="3281782"/>
              <a:ext cx="508473" cy="246221"/>
            </a:xfrm>
            <a:prstGeom prst="rect">
              <a:avLst/>
            </a:prstGeom>
            <a:noFill/>
          </p:spPr>
          <p:txBody>
            <a:bodyPr wrap="none" rtlCol="0">
              <a:spAutoFit/>
            </a:bodyPr>
            <a:lstStyle/>
            <a:p>
              <a:r>
                <a:rPr lang="fr-CH" sz="1000" b="1" dirty="0"/>
                <a:t>1.19%</a:t>
              </a:r>
              <a:endParaRPr lang="en-GB" sz="1000" b="1" dirty="0"/>
            </a:p>
          </p:txBody>
        </p:sp>
        <p:sp>
          <p:nvSpPr>
            <p:cNvPr id="46" name="TextBox 45"/>
            <p:cNvSpPr txBox="1"/>
            <p:nvPr/>
          </p:nvSpPr>
          <p:spPr>
            <a:xfrm>
              <a:off x="7152798" y="3464875"/>
              <a:ext cx="508473" cy="246221"/>
            </a:xfrm>
            <a:prstGeom prst="rect">
              <a:avLst/>
            </a:prstGeom>
            <a:noFill/>
          </p:spPr>
          <p:txBody>
            <a:bodyPr wrap="none" rtlCol="0">
              <a:spAutoFit/>
            </a:bodyPr>
            <a:lstStyle/>
            <a:p>
              <a:r>
                <a:rPr lang="fr-CH" sz="1000" b="1" dirty="0"/>
                <a:t>1.03%</a:t>
              </a:r>
              <a:endParaRPr lang="en-GB" sz="1000" b="1" dirty="0"/>
            </a:p>
          </p:txBody>
        </p:sp>
        <p:sp>
          <p:nvSpPr>
            <p:cNvPr id="48" name="TextBox 47"/>
            <p:cNvSpPr txBox="1"/>
            <p:nvPr/>
          </p:nvSpPr>
          <p:spPr>
            <a:xfrm>
              <a:off x="7152798" y="3654888"/>
              <a:ext cx="508473" cy="246221"/>
            </a:xfrm>
            <a:prstGeom prst="rect">
              <a:avLst/>
            </a:prstGeom>
            <a:noFill/>
          </p:spPr>
          <p:txBody>
            <a:bodyPr wrap="none" rtlCol="0">
              <a:spAutoFit/>
            </a:bodyPr>
            <a:lstStyle/>
            <a:p>
              <a:r>
                <a:rPr lang="fr-CH" sz="1000" b="1" dirty="0"/>
                <a:t>0.65%</a:t>
              </a:r>
              <a:endParaRPr lang="en-GB" sz="1000" b="1" dirty="0"/>
            </a:p>
          </p:txBody>
        </p:sp>
        <p:sp>
          <p:nvSpPr>
            <p:cNvPr id="50" name="TextBox 49"/>
            <p:cNvSpPr txBox="1"/>
            <p:nvPr/>
          </p:nvSpPr>
          <p:spPr>
            <a:xfrm>
              <a:off x="7152798" y="3847824"/>
              <a:ext cx="508473" cy="246221"/>
            </a:xfrm>
            <a:prstGeom prst="rect">
              <a:avLst/>
            </a:prstGeom>
            <a:noFill/>
          </p:spPr>
          <p:txBody>
            <a:bodyPr wrap="none" rtlCol="0">
              <a:spAutoFit/>
            </a:bodyPr>
            <a:lstStyle/>
            <a:p>
              <a:r>
                <a:rPr lang="fr-CH" sz="1000" b="1" dirty="0"/>
                <a:t>0.50%</a:t>
              </a:r>
              <a:endParaRPr lang="en-GB" sz="1000" b="1" dirty="0"/>
            </a:p>
          </p:txBody>
        </p:sp>
        <p:sp>
          <p:nvSpPr>
            <p:cNvPr id="52" name="TextBox 51"/>
            <p:cNvSpPr txBox="1"/>
            <p:nvPr/>
          </p:nvSpPr>
          <p:spPr>
            <a:xfrm>
              <a:off x="7152798" y="4030915"/>
              <a:ext cx="508473" cy="246221"/>
            </a:xfrm>
            <a:prstGeom prst="rect">
              <a:avLst/>
            </a:prstGeom>
            <a:noFill/>
          </p:spPr>
          <p:txBody>
            <a:bodyPr wrap="none" rtlCol="0">
              <a:spAutoFit/>
            </a:bodyPr>
            <a:lstStyle/>
            <a:p>
              <a:r>
                <a:rPr lang="fr-CH" sz="1000" b="1" dirty="0"/>
                <a:t>0.28%</a:t>
              </a:r>
              <a:endParaRPr lang="en-GB" sz="1000" b="1" dirty="0"/>
            </a:p>
          </p:txBody>
        </p:sp>
        <p:grpSp>
          <p:nvGrpSpPr>
            <p:cNvPr id="139" name="Group 138"/>
            <p:cNvGrpSpPr/>
            <p:nvPr/>
          </p:nvGrpSpPr>
          <p:grpSpPr>
            <a:xfrm>
              <a:off x="7724647" y="331951"/>
              <a:ext cx="949847" cy="121744"/>
              <a:chOff x="7218349" y="331951"/>
              <a:chExt cx="949847" cy="121744"/>
            </a:xfrm>
          </p:grpSpPr>
          <p:sp>
            <p:nvSpPr>
              <p:cNvPr id="99" name="Flowchart: Magnetic Disk 98"/>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Flowchart: Magnetic Disk 99"/>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Flowchart: Magnetic Disk 100"/>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Flowchart: Magnetic Disk 101"/>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Flowchart: Magnetic Disk 102"/>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Flowchart: Magnetic Disk 103"/>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Flowchart: Magnetic Disk 104"/>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Flowchart: Magnetic Disk 105"/>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Flowchart: Magnetic Disk 106"/>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Flowchart: Magnetic Disk 107"/>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Flowchart: Magnetic Disk 108"/>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Flowchart: Magnetic Disk 109"/>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Flowchart: Magnetic Disk 110"/>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Flowchart: Magnetic Disk 111"/>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Flowchart: Magnetic Disk 112"/>
              <p:cNvSpPr/>
              <p:nvPr/>
            </p:nvSpPr>
            <p:spPr>
              <a:xfrm rot="5400000">
                <a:off x="784405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Flowchart: Magnetic Disk 113"/>
              <p:cNvSpPr/>
              <p:nvPr/>
            </p:nvSpPr>
            <p:spPr>
              <a:xfrm rot="5400000">
                <a:off x="7894244"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Flowchart: Magnetic Disk 114"/>
              <p:cNvSpPr/>
              <p:nvPr/>
            </p:nvSpPr>
            <p:spPr>
              <a:xfrm rot="5400000">
                <a:off x="7939810"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Flowchart: Magnetic Disk 115"/>
              <p:cNvSpPr/>
              <p:nvPr/>
            </p:nvSpPr>
            <p:spPr>
              <a:xfrm rot="5400000">
                <a:off x="7983925"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Flowchart: Magnetic Disk 116"/>
              <p:cNvSpPr/>
              <p:nvPr/>
            </p:nvSpPr>
            <p:spPr>
              <a:xfrm rot="5400000">
                <a:off x="8032047"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Flowchart: Magnetic Disk 117"/>
              <p:cNvSpPr/>
              <p:nvPr/>
            </p:nvSpPr>
            <p:spPr>
              <a:xfrm rot="5400000">
                <a:off x="8082235"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0" name="Group 139"/>
            <p:cNvGrpSpPr/>
            <p:nvPr/>
          </p:nvGrpSpPr>
          <p:grpSpPr>
            <a:xfrm>
              <a:off x="7724647" y="508124"/>
              <a:ext cx="711668" cy="121744"/>
              <a:chOff x="7218349" y="331951"/>
              <a:chExt cx="711668" cy="121744"/>
            </a:xfrm>
          </p:grpSpPr>
          <p:sp>
            <p:nvSpPr>
              <p:cNvPr id="141" name="Flowchart: Magnetic Disk 140"/>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2" name="Flowchart: Magnetic Disk 141"/>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Flowchart: Magnetic Disk 142"/>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Flowchart: Magnetic Disk 143"/>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Flowchart: Magnetic Disk 144"/>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Flowchart: Magnetic Disk 145"/>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7" name="Flowchart: Magnetic Disk 146"/>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8" name="Flowchart: Magnetic Disk 147"/>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Flowchart: Magnetic Disk 148"/>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Flowchart: Magnetic Disk 149"/>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Flowchart: Magnetic Disk 150"/>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Flowchart: Magnetic Disk 151"/>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Flowchart: Magnetic Disk 152"/>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Flowchart: Magnetic Disk 153"/>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Flowchart: Magnetic Disk 154"/>
              <p:cNvSpPr/>
              <p:nvPr/>
            </p:nvSpPr>
            <p:spPr>
              <a:xfrm rot="5400000">
                <a:off x="784405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1" name="Group 160"/>
            <p:cNvGrpSpPr/>
            <p:nvPr/>
          </p:nvGrpSpPr>
          <p:grpSpPr>
            <a:xfrm>
              <a:off x="7724647" y="688321"/>
              <a:ext cx="663546" cy="121744"/>
              <a:chOff x="7218349" y="331951"/>
              <a:chExt cx="663546" cy="121744"/>
            </a:xfrm>
          </p:grpSpPr>
          <p:sp>
            <p:nvSpPr>
              <p:cNvPr id="162" name="Flowchart: Magnetic Disk 161"/>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Flowchart: Magnetic Disk 162"/>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4" name="Flowchart: Magnetic Disk 163"/>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5" name="Flowchart: Magnetic Disk 164"/>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6" name="Flowchart: Magnetic Disk 165"/>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7" name="Flowchart: Magnetic Disk 166"/>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8" name="Flowchart: Magnetic Disk 167"/>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9" name="Flowchart: Magnetic Disk 168"/>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0" name="Flowchart: Magnetic Disk 169"/>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1" name="Flowchart: Magnetic Disk 170"/>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2" name="Flowchart: Magnetic Disk 171"/>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3" name="Flowchart: Magnetic Disk 172"/>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4" name="Flowchart: Magnetic Disk 173"/>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Flowchart: Magnetic Disk 174"/>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77" name="Group 176"/>
            <p:cNvGrpSpPr/>
            <p:nvPr/>
          </p:nvGrpSpPr>
          <p:grpSpPr>
            <a:xfrm>
              <a:off x="7724647" y="881444"/>
              <a:ext cx="521603" cy="121744"/>
              <a:chOff x="7218349" y="331951"/>
              <a:chExt cx="521603" cy="121744"/>
            </a:xfrm>
          </p:grpSpPr>
          <p:sp>
            <p:nvSpPr>
              <p:cNvPr id="178" name="Flowchart: Magnetic Disk 177"/>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9" name="Flowchart: Magnetic Disk 178"/>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0" name="Flowchart: Magnetic Disk 179"/>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1" name="Flowchart: Magnetic Disk 180"/>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2" name="Flowchart: Magnetic Disk 181"/>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3" name="Flowchart: Magnetic Disk 182"/>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4" name="Flowchart: Magnetic Disk 183"/>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5" name="Flowchart: Magnetic Disk 184"/>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6" name="Flowchart: Magnetic Disk 185"/>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7" name="Flowchart: Magnetic Disk 186"/>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8" name="Flowchart: Magnetic Disk 187"/>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92" name="Group 191"/>
            <p:cNvGrpSpPr/>
            <p:nvPr/>
          </p:nvGrpSpPr>
          <p:grpSpPr>
            <a:xfrm>
              <a:off x="7724647" y="1082902"/>
              <a:ext cx="382678" cy="121744"/>
              <a:chOff x="7218349" y="331951"/>
              <a:chExt cx="382678" cy="121744"/>
            </a:xfrm>
          </p:grpSpPr>
          <p:sp>
            <p:nvSpPr>
              <p:cNvPr id="193" name="Flowchart: Magnetic Disk 192"/>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4" name="Flowchart: Magnetic Disk 193"/>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5" name="Flowchart: Magnetic Disk 194"/>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6" name="Flowchart: Magnetic Disk 195"/>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7" name="Flowchart: Magnetic Disk 196"/>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8" name="Flowchart: Magnetic Disk 197"/>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9" name="Flowchart: Magnetic Disk 198"/>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0" name="Flowchart: Magnetic Disk 199"/>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04" name="Group 203"/>
            <p:cNvGrpSpPr/>
            <p:nvPr/>
          </p:nvGrpSpPr>
          <p:grpSpPr>
            <a:xfrm>
              <a:off x="7724647" y="1280121"/>
              <a:ext cx="240253" cy="121744"/>
              <a:chOff x="7218349" y="331951"/>
              <a:chExt cx="240253" cy="121744"/>
            </a:xfrm>
          </p:grpSpPr>
          <p:sp>
            <p:nvSpPr>
              <p:cNvPr id="205" name="Flowchart: Magnetic Disk 204"/>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6" name="Flowchart: Magnetic Disk 205"/>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7" name="Flowchart: Magnetic Disk 206"/>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8" name="Flowchart: Magnetic Disk 207"/>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9" name="Flowchart: Magnetic Disk 208"/>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13" name="Group 212"/>
            <p:cNvGrpSpPr/>
            <p:nvPr/>
          </p:nvGrpSpPr>
          <p:grpSpPr>
            <a:xfrm>
              <a:off x="7724647" y="1459563"/>
              <a:ext cx="192613" cy="121744"/>
              <a:chOff x="7218349" y="331951"/>
              <a:chExt cx="192613" cy="121744"/>
            </a:xfrm>
          </p:grpSpPr>
          <p:sp>
            <p:nvSpPr>
              <p:cNvPr id="214" name="Flowchart: Magnetic Disk 213"/>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 name="Flowchart: Magnetic Disk 214"/>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6" name="Flowchart: Magnetic Disk 215"/>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7" name="Flowchart: Magnetic Disk 216"/>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19" name="Group 218"/>
            <p:cNvGrpSpPr/>
            <p:nvPr/>
          </p:nvGrpSpPr>
          <p:grpSpPr>
            <a:xfrm>
              <a:off x="7724647" y="1651162"/>
              <a:ext cx="142425" cy="121744"/>
              <a:chOff x="7218349" y="331951"/>
              <a:chExt cx="142425" cy="121744"/>
            </a:xfrm>
          </p:grpSpPr>
          <p:sp>
            <p:nvSpPr>
              <p:cNvPr id="220" name="Flowchart: Magnetic Disk 219"/>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1" name="Flowchart: Magnetic Disk 220"/>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2" name="Flowchart: Magnetic Disk 221"/>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24" name="Group 223"/>
            <p:cNvGrpSpPr/>
            <p:nvPr/>
          </p:nvGrpSpPr>
          <p:grpSpPr>
            <a:xfrm>
              <a:off x="7724647" y="1841444"/>
              <a:ext cx="142425" cy="121744"/>
              <a:chOff x="7218349" y="331951"/>
              <a:chExt cx="142425" cy="121744"/>
            </a:xfrm>
          </p:grpSpPr>
          <p:sp>
            <p:nvSpPr>
              <p:cNvPr id="225" name="Flowchart: Magnetic Disk 224"/>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6" name="Flowchart: Magnetic Disk 225"/>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7" name="Flowchart: Magnetic Disk 226"/>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28" name="Group 227"/>
            <p:cNvGrpSpPr/>
            <p:nvPr/>
          </p:nvGrpSpPr>
          <p:grpSpPr>
            <a:xfrm>
              <a:off x="7724647" y="2031552"/>
              <a:ext cx="142425" cy="121744"/>
              <a:chOff x="7218349" y="331951"/>
              <a:chExt cx="142425" cy="121744"/>
            </a:xfrm>
          </p:grpSpPr>
          <p:sp>
            <p:nvSpPr>
              <p:cNvPr id="229" name="Flowchart: Magnetic Disk 228"/>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0" name="Flowchart: Magnetic Disk 229"/>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1" name="Flowchart: Magnetic Disk 230"/>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32" name="Group 231"/>
            <p:cNvGrpSpPr/>
            <p:nvPr/>
          </p:nvGrpSpPr>
          <p:grpSpPr>
            <a:xfrm>
              <a:off x="7724647" y="2219678"/>
              <a:ext cx="142425" cy="121744"/>
              <a:chOff x="7218349" y="331951"/>
              <a:chExt cx="142425" cy="121744"/>
            </a:xfrm>
          </p:grpSpPr>
          <p:sp>
            <p:nvSpPr>
              <p:cNvPr id="233" name="Flowchart: Magnetic Disk 232"/>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4" name="Flowchart: Magnetic Disk 233"/>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5" name="Flowchart: Magnetic Disk 234"/>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36" name="Group 235"/>
            <p:cNvGrpSpPr/>
            <p:nvPr/>
          </p:nvGrpSpPr>
          <p:grpSpPr>
            <a:xfrm>
              <a:off x="7724647" y="2408675"/>
              <a:ext cx="94303" cy="121740"/>
              <a:chOff x="7218349" y="331955"/>
              <a:chExt cx="94303" cy="121740"/>
            </a:xfrm>
          </p:grpSpPr>
          <p:sp>
            <p:nvSpPr>
              <p:cNvPr id="237" name="Flowchart: Magnetic Disk 236"/>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8" name="Flowchart: Magnetic Disk 237"/>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40" name="Group 239"/>
            <p:cNvGrpSpPr/>
            <p:nvPr/>
          </p:nvGrpSpPr>
          <p:grpSpPr>
            <a:xfrm>
              <a:off x="7724647" y="2591788"/>
              <a:ext cx="94303" cy="121740"/>
              <a:chOff x="7218349" y="331955"/>
              <a:chExt cx="94303" cy="121740"/>
            </a:xfrm>
          </p:grpSpPr>
          <p:sp>
            <p:nvSpPr>
              <p:cNvPr id="241" name="Flowchart: Magnetic Disk 240"/>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2" name="Flowchart: Magnetic Disk 241"/>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43" name="Group 242"/>
            <p:cNvGrpSpPr/>
            <p:nvPr/>
          </p:nvGrpSpPr>
          <p:grpSpPr>
            <a:xfrm>
              <a:off x="7724647" y="2779894"/>
              <a:ext cx="94303" cy="121740"/>
              <a:chOff x="7218349" y="331955"/>
              <a:chExt cx="94303" cy="121740"/>
            </a:xfrm>
          </p:grpSpPr>
          <p:sp>
            <p:nvSpPr>
              <p:cNvPr id="244" name="Flowchart: Magnetic Disk 243"/>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5" name="Flowchart: Magnetic Disk 244"/>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7" name="Flowchart: Magnetic Disk 246"/>
            <p:cNvSpPr/>
            <p:nvPr/>
          </p:nvSpPr>
          <p:spPr>
            <a:xfrm rot="5400000">
              <a:off x="7688874" y="2998780"/>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9" name="Flowchart: Magnetic Disk 248"/>
            <p:cNvSpPr/>
            <p:nvPr/>
          </p:nvSpPr>
          <p:spPr>
            <a:xfrm rot="5400000">
              <a:off x="7688874" y="3186886"/>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0" name="Flowchart: Magnetic Disk 249"/>
            <p:cNvSpPr/>
            <p:nvPr/>
          </p:nvSpPr>
          <p:spPr>
            <a:xfrm rot="5400000">
              <a:off x="7688874" y="337891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1" name="Flowchart: Magnetic Disk 250"/>
            <p:cNvSpPr/>
            <p:nvPr/>
          </p:nvSpPr>
          <p:spPr>
            <a:xfrm rot="5400000">
              <a:off x="7688874" y="3561660"/>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2" name="Flowchart: Magnetic Disk 251"/>
            <p:cNvSpPr/>
            <p:nvPr/>
          </p:nvSpPr>
          <p:spPr>
            <a:xfrm rot="5400000">
              <a:off x="7688874" y="375367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3" name="Flowchart: Magnetic Disk 252"/>
            <p:cNvSpPr/>
            <p:nvPr/>
          </p:nvSpPr>
          <p:spPr>
            <a:xfrm rot="5400000">
              <a:off x="7688874" y="3941691"/>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4" name="Flowchart: Magnetic Disk 253"/>
            <p:cNvSpPr/>
            <p:nvPr/>
          </p:nvSpPr>
          <p:spPr>
            <a:xfrm rot="5400000">
              <a:off x="7688874" y="4132456"/>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73" name="Group 372"/>
          <p:cNvGrpSpPr/>
          <p:nvPr/>
        </p:nvGrpSpPr>
        <p:grpSpPr>
          <a:xfrm>
            <a:off x="4080612" y="2487972"/>
            <a:ext cx="878925" cy="1395391"/>
            <a:chOff x="3479331" y="896735"/>
            <a:chExt cx="878925" cy="1395391"/>
          </a:xfrm>
        </p:grpSpPr>
        <p:grpSp>
          <p:nvGrpSpPr>
            <p:cNvPr id="257" name="Group 256"/>
            <p:cNvGrpSpPr/>
            <p:nvPr/>
          </p:nvGrpSpPr>
          <p:grpSpPr>
            <a:xfrm rot="16200000">
              <a:off x="3446997" y="1310787"/>
              <a:ext cx="949847" cy="121744"/>
              <a:chOff x="7218349" y="331951"/>
              <a:chExt cx="949847" cy="121744"/>
            </a:xfrm>
          </p:grpSpPr>
          <p:sp>
            <p:nvSpPr>
              <p:cNvPr id="258" name="Flowchart: Magnetic Disk 257"/>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9" name="Flowchart: Magnetic Disk 258"/>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0" name="Flowchart: Magnetic Disk 259"/>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1" name="Flowchart: Magnetic Disk 260"/>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2" name="Flowchart: Magnetic Disk 261"/>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3" name="Flowchart: Magnetic Disk 262"/>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Flowchart: Magnetic Disk 263"/>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5" name="Flowchart: Magnetic Disk 264"/>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6" name="Flowchart: Magnetic Disk 265"/>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7" name="Flowchart: Magnetic Disk 266"/>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8" name="Flowchart: Magnetic Disk 267"/>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9" name="Flowchart: Magnetic Disk 268"/>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0" name="Flowchart: Magnetic Disk 269"/>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1" name="Flowchart: Magnetic Disk 270"/>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Flowchart: Magnetic Disk 271"/>
              <p:cNvSpPr/>
              <p:nvPr/>
            </p:nvSpPr>
            <p:spPr>
              <a:xfrm rot="5400000">
                <a:off x="784405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3" name="Flowchart: Magnetic Disk 272"/>
              <p:cNvSpPr/>
              <p:nvPr/>
            </p:nvSpPr>
            <p:spPr>
              <a:xfrm rot="5400000">
                <a:off x="7894244"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4" name="Flowchart: Magnetic Disk 273"/>
              <p:cNvSpPr/>
              <p:nvPr/>
            </p:nvSpPr>
            <p:spPr>
              <a:xfrm rot="5400000">
                <a:off x="7939810"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5" name="Flowchart: Magnetic Disk 274"/>
              <p:cNvSpPr/>
              <p:nvPr/>
            </p:nvSpPr>
            <p:spPr>
              <a:xfrm rot="5400000">
                <a:off x="7983925"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6" name="Flowchart: Magnetic Disk 275"/>
              <p:cNvSpPr/>
              <p:nvPr/>
            </p:nvSpPr>
            <p:spPr>
              <a:xfrm rot="5400000">
                <a:off x="8032047"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7" name="Flowchart: Magnetic Disk 276"/>
              <p:cNvSpPr/>
              <p:nvPr/>
            </p:nvSpPr>
            <p:spPr>
              <a:xfrm rot="5400000">
                <a:off x="8082235"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8" name="Group 277"/>
            <p:cNvGrpSpPr/>
            <p:nvPr/>
          </p:nvGrpSpPr>
          <p:grpSpPr>
            <a:xfrm rot="16200000">
              <a:off x="3736814" y="1316510"/>
              <a:ext cx="711668" cy="121744"/>
              <a:chOff x="7218349" y="331951"/>
              <a:chExt cx="711668" cy="121744"/>
            </a:xfrm>
          </p:grpSpPr>
          <p:sp>
            <p:nvSpPr>
              <p:cNvPr id="279" name="Flowchart: Magnetic Disk 278"/>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0" name="Flowchart: Magnetic Disk 279"/>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1" name="Flowchart: Magnetic Disk 280"/>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2" name="Flowchart: Magnetic Disk 281"/>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3" name="Flowchart: Magnetic Disk 282"/>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4" name="Flowchart: Magnetic Disk 283"/>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5" name="Flowchart: Magnetic Disk 284"/>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6" name="Flowchart: Magnetic Disk 285"/>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7" name="Flowchart: Magnetic Disk 286"/>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8" name="Flowchart: Magnetic Disk 287"/>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9" name="Flowchart: Magnetic Disk 288"/>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0" name="Flowchart: Magnetic Disk 289"/>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1" name="Flowchart: Magnetic Disk 290"/>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Flowchart: Magnetic Disk 291"/>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3" name="Flowchart: Magnetic Disk 292"/>
              <p:cNvSpPr/>
              <p:nvPr/>
            </p:nvSpPr>
            <p:spPr>
              <a:xfrm rot="5400000">
                <a:off x="784405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94" name="Group 293"/>
            <p:cNvGrpSpPr/>
            <p:nvPr/>
          </p:nvGrpSpPr>
          <p:grpSpPr>
            <a:xfrm rot="16200000">
              <a:off x="3416830" y="1506428"/>
              <a:ext cx="663546" cy="121744"/>
              <a:chOff x="7218349" y="331951"/>
              <a:chExt cx="663546" cy="121744"/>
            </a:xfrm>
          </p:grpSpPr>
          <p:sp>
            <p:nvSpPr>
              <p:cNvPr id="295" name="Flowchart: Magnetic Disk 294"/>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6" name="Flowchart: Magnetic Disk 295"/>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7" name="Flowchart: Magnetic Disk 296"/>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8" name="Flowchart: Magnetic Disk 297"/>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9" name="Flowchart: Magnetic Disk 298"/>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0" name="Flowchart: Magnetic Disk 299"/>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1" name="Flowchart: Magnetic Disk 300"/>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2" name="Flowchart: Magnetic Disk 301"/>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3" name="Flowchart: Magnetic Disk 302"/>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4" name="Flowchart: Magnetic Disk 303"/>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5" name="Flowchart: Magnetic Disk 304"/>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6" name="Flowchart: Magnetic Disk 305"/>
              <p:cNvSpPr/>
              <p:nvPr/>
            </p:nvSpPr>
            <p:spPr>
              <a:xfrm rot="5400000">
                <a:off x="7704179"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7" name="Flowchart: Magnetic Disk 306"/>
              <p:cNvSpPr/>
              <p:nvPr/>
            </p:nvSpPr>
            <p:spPr>
              <a:xfrm rot="5400000">
                <a:off x="7751819"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8" name="Flowchart: Magnetic Disk 307"/>
              <p:cNvSpPr/>
              <p:nvPr/>
            </p:nvSpPr>
            <p:spPr>
              <a:xfrm rot="5400000">
                <a:off x="7795934"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09" name="Group 308"/>
            <p:cNvGrpSpPr/>
            <p:nvPr/>
          </p:nvGrpSpPr>
          <p:grpSpPr>
            <a:xfrm rot="16200000">
              <a:off x="3918513" y="1668919"/>
              <a:ext cx="521603" cy="121744"/>
              <a:chOff x="7218349" y="331951"/>
              <a:chExt cx="521603" cy="121744"/>
            </a:xfrm>
          </p:grpSpPr>
          <p:sp>
            <p:nvSpPr>
              <p:cNvPr id="310" name="Flowchart: Magnetic Disk 309"/>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1" name="Flowchart: Magnetic Disk 310"/>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2" name="Flowchart: Magnetic Disk 311"/>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3" name="Flowchart: Magnetic Disk 312"/>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4" name="Flowchart: Magnetic Disk 313"/>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5" name="Flowchart: Magnetic Disk 314"/>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6" name="Flowchart: Magnetic Disk 315"/>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7" name="Flowchart: Magnetic Disk 316"/>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8" name="Flowchart: Magnetic Disk 317"/>
              <p:cNvSpPr/>
              <p:nvPr/>
            </p:nvSpPr>
            <p:spPr>
              <a:xfrm rot="5400000">
                <a:off x="7561754"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9" name="Flowchart: Magnetic Disk 318"/>
              <p:cNvSpPr/>
              <p:nvPr/>
            </p:nvSpPr>
            <p:spPr>
              <a:xfrm rot="5400000">
                <a:off x="7605869"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0" name="Flowchart: Magnetic Disk 319"/>
              <p:cNvSpPr/>
              <p:nvPr/>
            </p:nvSpPr>
            <p:spPr>
              <a:xfrm rot="5400000">
                <a:off x="765399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21" name="Group 320"/>
            <p:cNvGrpSpPr/>
            <p:nvPr/>
          </p:nvGrpSpPr>
          <p:grpSpPr>
            <a:xfrm rot="16200000">
              <a:off x="3798024" y="1682907"/>
              <a:ext cx="382678" cy="121744"/>
              <a:chOff x="7218349" y="331951"/>
              <a:chExt cx="382678" cy="121744"/>
            </a:xfrm>
          </p:grpSpPr>
          <p:sp>
            <p:nvSpPr>
              <p:cNvPr id="322" name="Flowchart: Magnetic Disk 321"/>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3" name="Flowchart: Magnetic Disk 322"/>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4" name="Flowchart: Magnetic Disk 323"/>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5" name="Flowchart: Magnetic Disk 324"/>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6" name="Flowchart: Magnetic Disk 325"/>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 name="Flowchart: Magnetic Disk 326"/>
              <p:cNvSpPr/>
              <p:nvPr/>
            </p:nvSpPr>
            <p:spPr>
              <a:xfrm rot="5400000">
                <a:off x="7416756"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8" name="Flowchart: Magnetic Disk 327"/>
              <p:cNvSpPr/>
              <p:nvPr/>
            </p:nvSpPr>
            <p:spPr>
              <a:xfrm rot="5400000">
                <a:off x="7464878"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9" name="Flowchart: Magnetic Disk 328"/>
              <p:cNvSpPr/>
              <p:nvPr/>
            </p:nvSpPr>
            <p:spPr>
              <a:xfrm rot="5400000">
                <a:off x="7515066"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0" name="Group 329"/>
            <p:cNvGrpSpPr/>
            <p:nvPr/>
          </p:nvGrpSpPr>
          <p:grpSpPr>
            <a:xfrm rot="16200000">
              <a:off x="3707501" y="1826771"/>
              <a:ext cx="240253" cy="121744"/>
              <a:chOff x="7218349" y="331951"/>
              <a:chExt cx="240253" cy="121744"/>
            </a:xfrm>
          </p:grpSpPr>
          <p:sp>
            <p:nvSpPr>
              <p:cNvPr id="331" name="Flowchart: Magnetic Disk 330"/>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2" name="Flowchart: Magnetic Disk 331"/>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3" name="Flowchart: Magnetic Disk 332"/>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4" name="Flowchart: Magnetic Disk 333"/>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5" name="Flowchart: Magnetic Disk 334"/>
              <p:cNvSpPr/>
              <p:nvPr/>
            </p:nvSpPr>
            <p:spPr>
              <a:xfrm rot="5400000">
                <a:off x="7372641"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6" name="Group 335"/>
            <p:cNvGrpSpPr/>
            <p:nvPr/>
          </p:nvGrpSpPr>
          <p:grpSpPr>
            <a:xfrm rot="16200000">
              <a:off x="3536986" y="1825497"/>
              <a:ext cx="192613" cy="121744"/>
              <a:chOff x="7218349" y="331951"/>
              <a:chExt cx="192613" cy="121744"/>
            </a:xfrm>
          </p:grpSpPr>
          <p:sp>
            <p:nvSpPr>
              <p:cNvPr id="337" name="Flowchart: Magnetic Disk 336"/>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8" name="Flowchart: Magnetic Disk 337"/>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9" name="Flowchart: Magnetic Disk 338"/>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0" name="Flowchart: Magnetic Disk 339"/>
              <p:cNvSpPr/>
              <p:nvPr/>
            </p:nvSpPr>
            <p:spPr>
              <a:xfrm rot="5400000">
                <a:off x="7325001"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1" name="Group 340"/>
            <p:cNvGrpSpPr/>
            <p:nvPr/>
          </p:nvGrpSpPr>
          <p:grpSpPr>
            <a:xfrm rot="16200000">
              <a:off x="3667176" y="1946897"/>
              <a:ext cx="142425" cy="121744"/>
              <a:chOff x="7218349" y="331951"/>
              <a:chExt cx="142425" cy="121744"/>
            </a:xfrm>
          </p:grpSpPr>
          <p:sp>
            <p:nvSpPr>
              <p:cNvPr id="342" name="Flowchart: Magnetic Disk 341"/>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3" name="Flowchart: Magnetic Disk 342"/>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4" name="Flowchart: Magnetic Disk 343"/>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5" name="Group 344"/>
            <p:cNvGrpSpPr/>
            <p:nvPr/>
          </p:nvGrpSpPr>
          <p:grpSpPr>
            <a:xfrm rot="16200000">
              <a:off x="4179578" y="1930606"/>
              <a:ext cx="142425" cy="121744"/>
              <a:chOff x="7218349" y="331951"/>
              <a:chExt cx="142425" cy="121744"/>
            </a:xfrm>
          </p:grpSpPr>
          <p:sp>
            <p:nvSpPr>
              <p:cNvPr id="346" name="Flowchart: Magnetic Disk 345"/>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7" name="Flowchart: Magnetic Disk 346"/>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8" name="Flowchart: Magnetic Disk 347"/>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9" name="Group 348"/>
            <p:cNvGrpSpPr/>
            <p:nvPr/>
          </p:nvGrpSpPr>
          <p:grpSpPr>
            <a:xfrm rot="16200000">
              <a:off x="3487325" y="1935242"/>
              <a:ext cx="142425" cy="121744"/>
              <a:chOff x="7218349" y="331951"/>
              <a:chExt cx="142425" cy="121744"/>
            </a:xfrm>
          </p:grpSpPr>
          <p:sp>
            <p:nvSpPr>
              <p:cNvPr id="350" name="Flowchart: Magnetic Disk 349"/>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1" name="Flowchart: Magnetic Disk 350"/>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2" name="Flowchart: Magnetic Disk 351"/>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53" name="Group 352"/>
            <p:cNvGrpSpPr/>
            <p:nvPr/>
          </p:nvGrpSpPr>
          <p:grpSpPr>
            <a:xfrm rot="16200000">
              <a:off x="3799125" y="1992873"/>
              <a:ext cx="142425" cy="121744"/>
              <a:chOff x="7218349" y="331951"/>
              <a:chExt cx="142425" cy="121744"/>
            </a:xfrm>
          </p:grpSpPr>
          <p:sp>
            <p:nvSpPr>
              <p:cNvPr id="354" name="Flowchart: Magnetic Disk 353"/>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5" name="Flowchart: Magnetic Disk 354"/>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6" name="Flowchart: Magnetic Disk 355"/>
              <p:cNvSpPr/>
              <p:nvPr/>
            </p:nvSpPr>
            <p:spPr>
              <a:xfrm rot="5400000">
                <a:off x="7274813" y="36772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60" name="Group 359"/>
            <p:cNvGrpSpPr/>
            <p:nvPr/>
          </p:nvGrpSpPr>
          <p:grpSpPr>
            <a:xfrm rot="16200000">
              <a:off x="3576873" y="2033618"/>
              <a:ext cx="94303" cy="121740"/>
              <a:chOff x="7218349" y="331955"/>
              <a:chExt cx="94303" cy="121740"/>
            </a:xfrm>
          </p:grpSpPr>
          <p:sp>
            <p:nvSpPr>
              <p:cNvPr id="361" name="Flowchart: Magnetic Disk 360"/>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2" name="Flowchart: Magnetic Disk 361"/>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63" name="Group 362"/>
            <p:cNvGrpSpPr/>
            <p:nvPr/>
          </p:nvGrpSpPr>
          <p:grpSpPr>
            <a:xfrm rot="16200000">
              <a:off x="3729403" y="2091027"/>
              <a:ext cx="94303" cy="121740"/>
              <a:chOff x="7218349" y="331955"/>
              <a:chExt cx="94303" cy="121740"/>
            </a:xfrm>
          </p:grpSpPr>
          <p:sp>
            <p:nvSpPr>
              <p:cNvPr id="364" name="Flowchart: Magnetic Disk 363"/>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5" name="Flowchart: Magnetic Disk 364"/>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66" name="Flowchart: Magnetic Disk 365"/>
            <p:cNvSpPr/>
            <p:nvPr/>
          </p:nvSpPr>
          <p:spPr>
            <a:xfrm>
              <a:off x="3885548" y="2148861"/>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7" name="Flowchart: Magnetic Disk 366"/>
            <p:cNvSpPr/>
            <p:nvPr/>
          </p:nvSpPr>
          <p:spPr>
            <a:xfrm>
              <a:off x="4236522" y="212495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8" name="Flowchart: Magnetic Disk 367"/>
            <p:cNvSpPr/>
            <p:nvPr/>
          </p:nvSpPr>
          <p:spPr>
            <a:xfrm>
              <a:off x="3939968" y="1967269"/>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9" name="Flowchart: Magnetic Disk 368"/>
            <p:cNvSpPr/>
            <p:nvPr/>
          </p:nvSpPr>
          <p:spPr>
            <a:xfrm>
              <a:off x="3479331" y="2168736"/>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0" name="Flowchart: Magnetic Disk 369"/>
            <p:cNvSpPr/>
            <p:nvPr/>
          </p:nvSpPr>
          <p:spPr>
            <a:xfrm>
              <a:off x="3682439" y="224193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1" name="Flowchart: Magnetic Disk 370"/>
            <p:cNvSpPr/>
            <p:nvPr/>
          </p:nvSpPr>
          <p:spPr>
            <a:xfrm>
              <a:off x="4032788" y="2178460"/>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2" name="Flowchart: Magnetic Disk 371"/>
            <p:cNvSpPr/>
            <p:nvPr/>
          </p:nvSpPr>
          <p:spPr>
            <a:xfrm>
              <a:off x="3982793" y="2026746"/>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57" name="Group 356"/>
            <p:cNvGrpSpPr/>
            <p:nvPr/>
          </p:nvGrpSpPr>
          <p:grpSpPr>
            <a:xfrm rot="16200000">
              <a:off x="4070629" y="2029509"/>
              <a:ext cx="94303" cy="121740"/>
              <a:chOff x="7218349" y="331955"/>
              <a:chExt cx="94303" cy="121740"/>
            </a:xfrm>
          </p:grpSpPr>
          <p:sp>
            <p:nvSpPr>
              <p:cNvPr id="358" name="Flowchart: Magnetic Disk 357"/>
              <p:cNvSpPr/>
              <p:nvPr/>
            </p:nvSpPr>
            <p:spPr>
              <a:xfrm rot="5400000">
                <a:off x="7182576" y="36772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9" name="Flowchart: Magnetic Disk 358"/>
              <p:cNvSpPr/>
              <p:nvPr/>
            </p:nvSpPr>
            <p:spPr>
              <a:xfrm rot="5400000">
                <a:off x="7226691" y="36773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374" name="Title 1"/>
          <p:cNvSpPr txBox="1">
            <a:spLocks/>
          </p:cNvSpPr>
          <p:nvPr/>
        </p:nvSpPr>
        <p:spPr>
          <a:xfrm>
            <a:off x="3410906" y="1952011"/>
            <a:ext cx="3430791" cy="548032"/>
          </a:xfrm>
          <a:prstGeom prst="rect">
            <a:avLst/>
          </a:prstGeom>
        </p:spPr>
        <p:txBody>
          <a:bodyPr anchor="t"/>
          <a:lstStyle/>
          <a:p>
            <a:pPr>
              <a:defRPr/>
            </a:pPr>
            <a:r>
              <a:rPr lang="fr-FR" sz="2400" dirty="0">
                <a:solidFill>
                  <a:schemeClr val="accent6">
                    <a:lumMod val="50000"/>
                  </a:schemeClr>
                </a:solidFill>
              </a:rPr>
              <a:t>ca 1 </a:t>
            </a:r>
            <a:r>
              <a:rPr lang="fr-FR" sz="2400" dirty="0" err="1">
                <a:solidFill>
                  <a:schemeClr val="accent6">
                    <a:lumMod val="50000"/>
                  </a:schemeClr>
                </a:solidFill>
              </a:rPr>
              <a:t>Bn</a:t>
            </a:r>
            <a:r>
              <a:rPr lang="fr-FR" sz="2400" dirty="0">
                <a:solidFill>
                  <a:schemeClr val="accent6">
                    <a:lumMod val="50000"/>
                  </a:schemeClr>
                </a:solidFill>
              </a:rPr>
              <a:t> CHF</a:t>
            </a:r>
            <a:endParaRPr lang="fr-FR" sz="2400" i="1" dirty="0">
              <a:solidFill>
                <a:schemeClr val="accent6">
                  <a:lumMod val="50000"/>
                </a:schemeClr>
              </a:solidFill>
            </a:endParaRPr>
          </a:p>
        </p:txBody>
      </p:sp>
      <p:pic>
        <p:nvPicPr>
          <p:cNvPr id="377" name="Picture 376"/>
          <p:cNvPicPr>
            <a:picLocks noChangeAspect="1"/>
          </p:cNvPicPr>
          <p:nvPr/>
        </p:nvPicPr>
        <p:blipFill>
          <a:blip r:embed="rId25" cstate="screen">
            <a:extLst>
              <a:ext uri="{28A0092B-C50C-407E-A947-70E740481C1C}">
                <a14:useLocalDpi xmlns:a14="http://schemas.microsoft.com/office/drawing/2010/main" val="0"/>
              </a:ext>
            </a:extLst>
          </a:blip>
          <a:stretch>
            <a:fillRect/>
          </a:stretch>
        </p:blipFill>
        <p:spPr>
          <a:xfrm>
            <a:off x="3309007" y="4124792"/>
            <a:ext cx="365760" cy="365760"/>
          </a:xfrm>
          <a:prstGeom prst="rect">
            <a:avLst/>
          </a:prstGeom>
        </p:spPr>
      </p:pic>
      <p:pic>
        <p:nvPicPr>
          <p:cNvPr id="378" name="Picture 377"/>
          <p:cNvPicPr>
            <a:picLocks noChangeAspect="1"/>
          </p:cNvPicPr>
          <p:nvPr/>
        </p:nvPicPr>
        <p:blipFill>
          <a:blip r:embed="rId26" cstate="screen">
            <a:extLst>
              <a:ext uri="{28A0092B-C50C-407E-A947-70E740481C1C}">
                <a14:useLocalDpi xmlns:a14="http://schemas.microsoft.com/office/drawing/2010/main" val="0"/>
              </a:ext>
            </a:extLst>
          </a:blip>
          <a:stretch>
            <a:fillRect/>
          </a:stretch>
        </p:blipFill>
        <p:spPr>
          <a:xfrm>
            <a:off x="3709775" y="4114443"/>
            <a:ext cx="365760" cy="365760"/>
          </a:xfrm>
          <a:prstGeom prst="rect">
            <a:avLst/>
          </a:prstGeom>
        </p:spPr>
      </p:pic>
      <p:pic>
        <p:nvPicPr>
          <p:cNvPr id="379" name="Picture 378"/>
          <p:cNvPicPr>
            <a:picLocks noChangeAspect="1"/>
          </p:cNvPicPr>
          <p:nvPr/>
        </p:nvPicPr>
        <p:blipFill>
          <a:blip r:embed="rId27" cstate="screen">
            <a:extLst>
              <a:ext uri="{28A0092B-C50C-407E-A947-70E740481C1C}">
                <a14:useLocalDpi xmlns:a14="http://schemas.microsoft.com/office/drawing/2010/main" val="0"/>
              </a:ext>
            </a:extLst>
          </a:blip>
          <a:stretch>
            <a:fillRect/>
          </a:stretch>
        </p:blipFill>
        <p:spPr>
          <a:xfrm>
            <a:off x="4103220" y="4124792"/>
            <a:ext cx="365760" cy="365760"/>
          </a:xfrm>
          <a:prstGeom prst="rect">
            <a:avLst/>
          </a:prstGeom>
        </p:spPr>
      </p:pic>
      <p:pic>
        <p:nvPicPr>
          <p:cNvPr id="380" name="Picture 379"/>
          <p:cNvPicPr>
            <a:picLocks noChangeAspect="1"/>
          </p:cNvPicPr>
          <p:nvPr/>
        </p:nvPicPr>
        <p:blipFill>
          <a:blip r:embed="rId28" cstate="screen">
            <a:extLst>
              <a:ext uri="{28A0092B-C50C-407E-A947-70E740481C1C}">
                <a14:useLocalDpi xmlns:a14="http://schemas.microsoft.com/office/drawing/2010/main" val="0"/>
              </a:ext>
            </a:extLst>
          </a:blip>
          <a:stretch>
            <a:fillRect/>
          </a:stretch>
        </p:blipFill>
        <p:spPr>
          <a:xfrm>
            <a:off x="4496813" y="4114443"/>
            <a:ext cx="365760" cy="365760"/>
          </a:xfrm>
          <a:prstGeom prst="rect">
            <a:avLst/>
          </a:prstGeom>
        </p:spPr>
      </p:pic>
      <p:pic>
        <p:nvPicPr>
          <p:cNvPr id="381" name="Picture 380"/>
          <p:cNvPicPr>
            <a:picLocks noChangeAspect="1"/>
          </p:cNvPicPr>
          <p:nvPr/>
        </p:nvPicPr>
        <p:blipFill>
          <a:blip r:embed="rId29" cstate="screen">
            <a:extLst>
              <a:ext uri="{28A0092B-C50C-407E-A947-70E740481C1C}">
                <a14:useLocalDpi xmlns:a14="http://schemas.microsoft.com/office/drawing/2010/main" val="0"/>
              </a:ext>
            </a:extLst>
          </a:blip>
          <a:stretch>
            <a:fillRect/>
          </a:stretch>
        </p:blipFill>
        <p:spPr>
          <a:xfrm>
            <a:off x="4902892" y="4114443"/>
            <a:ext cx="365760" cy="365760"/>
          </a:xfrm>
          <a:prstGeom prst="rect">
            <a:avLst/>
          </a:prstGeom>
        </p:spPr>
      </p:pic>
      <p:pic>
        <p:nvPicPr>
          <p:cNvPr id="382" name="Picture 381"/>
          <p:cNvPicPr>
            <a:picLocks noChangeAspect="1"/>
          </p:cNvPicPr>
          <p:nvPr/>
        </p:nvPicPr>
        <p:blipFill>
          <a:blip r:embed="rId30" cstate="screen">
            <a:extLst>
              <a:ext uri="{28A0092B-C50C-407E-A947-70E740481C1C}">
                <a14:useLocalDpi xmlns:a14="http://schemas.microsoft.com/office/drawing/2010/main" val="0"/>
              </a:ext>
            </a:extLst>
          </a:blip>
          <a:stretch>
            <a:fillRect/>
          </a:stretch>
        </p:blipFill>
        <p:spPr>
          <a:xfrm>
            <a:off x="5303660" y="4115775"/>
            <a:ext cx="365760" cy="365760"/>
          </a:xfrm>
          <a:prstGeom prst="rect">
            <a:avLst/>
          </a:prstGeom>
        </p:spPr>
      </p:pic>
      <p:grpSp>
        <p:nvGrpSpPr>
          <p:cNvPr id="391" name="Group 390"/>
          <p:cNvGrpSpPr/>
          <p:nvPr/>
        </p:nvGrpSpPr>
        <p:grpSpPr>
          <a:xfrm>
            <a:off x="3348893" y="4693350"/>
            <a:ext cx="2278185" cy="282234"/>
            <a:chOff x="3348892" y="3836100"/>
            <a:chExt cx="2278185" cy="282234"/>
          </a:xfrm>
        </p:grpSpPr>
        <p:sp>
          <p:nvSpPr>
            <p:cNvPr id="386" name="Rounded Rectangle 385"/>
            <p:cNvSpPr/>
            <p:nvPr/>
          </p:nvSpPr>
          <p:spPr>
            <a:xfrm>
              <a:off x="3348892" y="3871809"/>
              <a:ext cx="2278185" cy="217200"/>
            </a:xfrm>
            <a:prstGeom prst="round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b="1" dirty="0">
                  <a:latin typeface="Arial Rounded MT Bold" panose="020F0704030504030204" pitchFamily="34" charset="0"/>
                </a:rPr>
                <a:t>LHC</a:t>
              </a:r>
              <a:endParaRPr lang="en-GB" b="1" dirty="0">
                <a:latin typeface="Arial Rounded MT Bold" panose="020F0704030504030204" pitchFamily="34" charset="0"/>
              </a:endParaRPr>
            </a:p>
          </p:txBody>
        </p:sp>
        <p:sp>
          <p:nvSpPr>
            <p:cNvPr id="387" name="Rectangle 386"/>
            <p:cNvSpPr/>
            <p:nvPr/>
          </p:nvSpPr>
          <p:spPr>
            <a:xfrm>
              <a:off x="3477846" y="3836100"/>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8" name="Rectangle 387"/>
            <p:cNvSpPr/>
            <p:nvPr/>
          </p:nvSpPr>
          <p:spPr>
            <a:xfrm>
              <a:off x="3977909"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9" name="Rectangle 388"/>
            <p:cNvSpPr/>
            <p:nvPr/>
          </p:nvSpPr>
          <p:spPr>
            <a:xfrm>
              <a:off x="4919719"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0" name="Rectangle 389"/>
            <p:cNvSpPr/>
            <p:nvPr/>
          </p:nvSpPr>
          <p:spPr>
            <a:xfrm>
              <a:off x="5442368"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 name="TextBox 1"/>
          <p:cNvSpPr txBox="1"/>
          <p:nvPr/>
        </p:nvSpPr>
        <p:spPr>
          <a:xfrm>
            <a:off x="6381728" y="5390364"/>
            <a:ext cx="1463369" cy="369332"/>
          </a:xfrm>
          <a:prstGeom prst="rect">
            <a:avLst/>
          </a:prstGeom>
          <a:noFill/>
        </p:spPr>
        <p:txBody>
          <a:bodyPr wrap="square" rtlCol="0">
            <a:spAutoFit/>
          </a:bodyPr>
          <a:lstStyle/>
          <a:p>
            <a:r>
              <a:rPr lang="fr-CH" dirty="0"/>
              <a:t>(2015 data)</a:t>
            </a:r>
            <a:endParaRPr lang="en-GB" dirty="0"/>
          </a:p>
        </p:txBody>
      </p:sp>
    </p:spTree>
    <p:extLst>
      <p:ext uri="{BB962C8B-B14F-4D97-AF65-F5344CB8AC3E}">
        <p14:creationId xmlns:p14="http://schemas.microsoft.com/office/powerpoint/2010/main" val="3591173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47604" y="704914"/>
            <a:ext cx="8809449" cy="781050"/>
          </a:xfrm>
          <a:prstGeom prst="rect">
            <a:avLst/>
          </a:prstGeom>
        </p:spPr>
        <p:txBody>
          <a:bodyPr anchor="t"/>
          <a:lstStyle/>
          <a:p>
            <a:pPr>
              <a:defRPr/>
            </a:pPr>
            <a:r>
              <a:rPr lang="fr-FR" sz="4400" dirty="0">
                <a:solidFill>
                  <a:schemeClr val="accent6">
                    <a:lumMod val="50000"/>
                  </a:schemeClr>
                </a:solidFill>
              </a:rPr>
              <a:t>How </a:t>
            </a:r>
            <a:r>
              <a:rPr lang="fr-FR" sz="4400" dirty="0" err="1">
                <a:solidFill>
                  <a:schemeClr val="accent6">
                    <a:lumMod val="50000"/>
                  </a:schemeClr>
                </a:solidFill>
              </a:rPr>
              <a:t>many</a:t>
            </a:r>
            <a:r>
              <a:rPr lang="fr-FR" sz="4400" dirty="0">
                <a:solidFill>
                  <a:schemeClr val="accent6">
                    <a:lumMod val="50000"/>
                  </a:schemeClr>
                </a:solidFill>
              </a:rPr>
              <a:t> </a:t>
            </a:r>
            <a:r>
              <a:rPr lang="fr-FR" sz="4400" dirty="0" err="1">
                <a:solidFill>
                  <a:schemeClr val="accent6">
                    <a:lumMod val="50000"/>
                  </a:schemeClr>
                </a:solidFill>
              </a:rPr>
              <a:t>persons</a:t>
            </a:r>
            <a:r>
              <a:rPr lang="fr-FR" sz="4400" dirty="0">
                <a:solidFill>
                  <a:schemeClr val="accent6">
                    <a:lumMod val="50000"/>
                  </a:schemeClr>
                </a:solidFill>
              </a:rPr>
              <a:t>?</a:t>
            </a:r>
            <a:endParaRPr lang="fr-FR" sz="4400" i="1" dirty="0">
              <a:solidFill>
                <a:schemeClr val="accent6">
                  <a:lumMod val="50000"/>
                </a:schemeClr>
              </a:solidFill>
            </a:endParaRPr>
          </a:p>
        </p:txBody>
      </p:sp>
      <p:sp>
        <p:nvSpPr>
          <p:cNvPr id="116" name="Title 1"/>
          <p:cNvSpPr txBox="1">
            <a:spLocks/>
          </p:cNvSpPr>
          <p:nvPr/>
        </p:nvSpPr>
        <p:spPr>
          <a:xfrm>
            <a:off x="6327591" y="752298"/>
            <a:ext cx="2754956" cy="781050"/>
          </a:xfrm>
          <a:prstGeom prst="rect">
            <a:avLst/>
          </a:prstGeom>
        </p:spPr>
        <p:txBody>
          <a:bodyPr anchor="t"/>
          <a:lstStyle/>
          <a:p>
            <a:pPr>
              <a:defRPr/>
            </a:pPr>
            <a:r>
              <a:rPr lang="fr-FR" sz="4400" dirty="0">
                <a:solidFill>
                  <a:schemeClr val="accent6">
                    <a:lumMod val="50000"/>
                  </a:schemeClr>
                </a:solidFill>
              </a:rPr>
              <a:t> +15’000!</a:t>
            </a:r>
            <a:endParaRPr lang="fr-FR" sz="4400" i="1" dirty="0">
              <a:solidFill>
                <a:schemeClr val="accent6">
                  <a:lumMod val="50000"/>
                </a:schemeClr>
              </a:solidFill>
            </a:endParaRPr>
          </a:p>
        </p:txBody>
      </p:sp>
      <p:grpSp>
        <p:nvGrpSpPr>
          <p:cNvPr id="21" name="Group 20"/>
          <p:cNvGrpSpPr/>
          <p:nvPr/>
        </p:nvGrpSpPr>
        <p:grpSpPr>
          <a:xfrm>
            <a:off x="2113588" y="2243923"/>
            <a:ext cx="6388322" cy="1420280"/>
            <a:chOff x="2113588" y="1386673"/>
            <a:chExt cx="6388322" cy="1420280"/>
          </a:xfrm>
        </p:grpSpPr>
        <p:sp>
          <p:nvSpPr>
            <p:cNvPr id="108" name="TextBox 107"/>
            <p:cNvSpPr txBox="1"/>
            <p:nvPr/>
          </p:nvSpPr>
          <p:spPr>
            <a:xfrm>
              <a:off x="6246100" y="2345288"/>
              <a:ext cx="2255810" cy="461665"/>
            </a:xfrm>
            <a:prstGeom prst="rect">
              <a:avLst/>
            </a:prstGeom>
            <a:noFill/>
          </p:spPr>
          <p:txBody>
            <a:bodyPr wrap="none" rtlCol="0">
              <a:spAutoFit/>
            </a:bodyPr>
            <a:lstStyle/>
            <a:p>
              <a:r>
                <a:rPr lang="fr-CH" sz="2400" dirty="0">
                  <a:solidFill>
                    <a:srgbClr val="C00000"/>
                  </a:solidFill>
                </a:rPr>
                <a:t>500 	 </a:t>
              </a:r>
              <a:r>
                <a:rPr lang="fr-CH" sz="2400" dirty="0" err="1">
                  <a:solidFill>
                    <a:srgbClr val="C00000"/>
                  </a:solidFill>
                </a:rPr>
                <a:t>students</a:t>
              </a:r>
              <a:endParaRPr lang="en-GB" sz="2400" dirty="0">
                <a:solidFill>
                  <a:srgbClr val="C00000"/>
                </a:solidFill>
              </a:endParaRPr>
            </a:p>
          </p:txBody>
        </p:sp>
        <p:grpSp>
          <p:nvGrpSpPr>
            <p:cNvPr id="20" name="Group 19"/>
            <p:cNvGrpSpPr/>
            <p:nvPr/>
          </p:nvGrpSpPr>
          <p:grpSpPr>
            <a:xfrm>
              <a:off x="2113588" y="1386673"/>
              <a:ext cx="970817" cy="492525"/>
              <a:chOff x="2113588" y="1386673"/>
              <a:chExt cx="970817" cy="492525"/>
            </a:xfrm>
          </p:grpSpPr>
          <p:pic>
            <p:nvPicPr>
              <p:cNvPr id="10" name="Picture 9"/>
              <p:cNvPicPr>
                <a:picLocks noChangeAspect="1"/>
              </p:cNvPicPr>
              <p:nvPr/>
            </p:nvPicPr>
            <p:blipFill>
              <a:blip r:embed="rId3"/>
              <a:stretch>
                <a:fillRect/>
              </a:stretch>
            </p:blipFill>
            <p:spPr>
              <a:xfrm>
                <a:off x="2596657" y="1391450"/>
                <a:ext cx="487748" cy="487748"/>
              </a:xfrm>
              <a:prstGeom prst="rect">
                <a:avLst/>
              </a:prstGeom>
            </p:spPr>
          </p:pic>
          <p:pic>
            <p:nvPicPr>
              <p:cNvPr id="11" name="Picture 10"/>
              <p:cNvPicPr>
                <a:picLocks noChangeAspect="1"/>
              </p:cNvPicPr>
              <p:nvPr/>
            </p:nvPicPr>
            <p:blipFill>
              <a:blip r:embed="rId4"/>
              <a:stretch>
                <a:fillRect/>
              </a:stretch>
            </p:blipFill>
            <p:spPr>
              <a:xfrm>
                <a:off x="2113588" y="1386673"/>
                <a:ext cx="487748" cy="487748"/>
              </a:xfrm>
              <a:prstGeom prst="rect">
                <a:avLst/>
              </a:prstGeom>
            </p:spPr>
          </p:pic>
        </p:grpSp>
      </p:grpSp>
      <p:grpSp>
        <p:nvGrpSpPr>
          <p:cNvPr id="17" name="Group 16"/>
          <p:cNvGrpSpPr/>
          <p:nvPr/>
        </p:nvGrpSpPr>
        <p:grpSpPr>
          <a:xfrm>
            <a:off x="162596" y="1744511"/>
            <a:ext cx="7865896" cy="975496"/>
            <a:chOff x="162596" y="887261"/>
            <a:chExt cx="7865896" cy="975496"/>
          </a:xfrm>
        </p:grpSpPr>
        <p:sp>
          <p:nvSpPr>
            <p:cNvPr id="106" name="TextBox 105"/>
            <p:cNvSpPr txBox="1"/>
            <p:nvPr/>
          </p:nvSpPr>
          <p:spPr>
            <a:xfrm>
              <a:off x="6260829" y="1057946"/>
              <a:ext cx="1767663" cy="461665"/>
            </a:xfrm>
            <a:prstGeom prst="rect">
              <a:avLst/>
            </a:prstGeom>
            <a:noFill/>
          </p:spPr>
          <p:txBody>
            <a:bodyPr wrap="none" rtlCol="0">
              <a:spAutoFit/>
            </a:bodyPr>
            <a:lstStyle/>
            <a:p>
              <a:r>
                <a:rPr lang="fr-CH" sz="2400" dirty="0">
                  <a:solidFill>
                    <a:schemeClr val="tx2"/>
                  </a:solidFill>
                </a:rPr>
                <a:t>2’500	 staff</a:t>
              </a:r>
              <a:endParaRPr lang="en-GB" sz="2400" dirty="0">
                <a:solidFill>
                  <a:schemeClr val="tx2"/>
                </a:solidFill>
              </a:endParaRPr>
            </a:p>
          </p:txBody>
        </p:sp>
        <p:grpSp>
          <p:nvGrpSpPr>
            <p:cNvPr id="16" name="Group 15"/>
            <p:cNvGrpSpPr/>
            <p:nvPr/>
          </p:nvGrpSpPr>
          <p:grpSpPr>
            <a:xfrm>
              <a:off x="162596" y="887261"/>
              <a:ext cx="5857655" cy="975496"/>
              <a:chOff x="162596" y="887261"/>
              <a:chExt cx="5857655" cy="975496"/>
            </a:xfrm>
          </p:grpSpPr>
          <p:pic>
            <p:nvPicPr>
              <p:cNvPr id="4" name="Picture 3"/>
              <p:cNvPicPr>
                <a:picLocks noChangeAspect="1"/>
              </p:cNvPicPr>
              <p:nvPr/>
            </p:nvPicPr>
            <p:blipFill>
              <a:blip r:embed="rId5"/>
              <a:stretch>
                <a:fillRect/>
              </a:stretch>
            </p:blipFill>
            <p:spPr>
              <a:xfrm>
                <a:off x="167275" y="890673"/>
                <a:ext cx="487748" cy="487748"/>
              </a:xfrm>
              <a:prstGeom prst="rect">
                <a:avLst/>
              </a:prstGeom>
            </p:spPr>
          </p:pic>
          <p:pic>
            <p:nvPicPr>
              <p:cNvPr id="5" name="Picture 4"/>
              <p:cNvPicPr>
                <a:picLocks noChangeAspect="1"/>
              </p:cNvPicPr>
              <p:nvPr/>
            </p:nvPicPr>
            <p:blipFill>
              <a:blip r:embed="rId6"/>
              <a:stretch>
                <a:fillRect/>
              </a:stretch>
            </p:blipFill>
            <p:spPr>
              <a:xfrm>
                <a:off x="655023" y="890673"/>
                <a:ext cx="487748" cy="487748"/>
              </a:xfrm>
              <a:prstGeom prst="rect">
                <a:avLst/>
              </a:prstGeom>
            </p:spPr>
          </p:pic>
          <p:pic>
            <p:nvPicPr>
              <p:cNvPr id="66" name="Picture 65"/>
              <p:cNvPicPr>
                <a:picLocks noChangeAspect="1"/>
              </p:cNvPicPr>
              <p:nvPr/>
            </p:nvPicPr>
            <p:blipFill>
              <a:blip r:embed="rId5"/>
              <a:stretch>
                <a:fillRect/>
              </a:stretch>
            </p:blipFill>
            <p:spPr>
              <a:xfrm>
                <a:off x="1142771" y="890673"/>
                <a:ext cx="487748" cy="487748"/>
              </a:xfrm>
              <a:prstGeom prst="rect">
                <a:avLst/>
              </a:prstGeom>
            </p:spPr>
          </p:pic>
          <p:pic>
            <p:nvPicPr>
              <p:cNvPr id="67" name="Picture 66"/>
              <p:cNvPicPr>
                <a:picLocks noChangeAspect="1"/>
              </p:cNvPicPr>
              <p:nvPr/>
            </p:nvPicPr>
            <p:blipFill>
              <a:blip r:embed="rId6"/>
              <a:stretch>
                <a:fillRect/>
              </a:stretch>
            </p:blipFill>
            <p:spPr>
              <a:xfrm>
                <a:off x="1630519" y="889308"/>
                <a:ext cx="487748" cy="487748"/>
              </a:xfrm>
              <a:prstGeom prst="rect">
                <a:avLst/>
              </a:prstGeom>
            </p:spPr>
          </p:pic>
          <p:pic>
            <p:nvPicPr>
              <p:cNvPr id="68" name="Picture 67"/>
              <p:cNvPicPr>
                <a:picLocks noChangeAspect="1"/>
              </p:cNvPicPr>
              <p:nvPr/>
            </p:nvPicPr>
            <p:blipFill>
              <a:blip r:embed="rId5"/>
              <a:stretch>
                <a:fillRect/>
              </a:stretch>
            </p:blipFill>
            <p:spPr>
              <a:xfrm>
                <a:off x="2118267" y="888626"/>
                <a:ext cx="487748" cy="487748"/>
              </a:xfrm>
              <a:prstGeom prst="rect">
                <a:avLst/>
              </a:prstGeom>
            </p:spPr>
          </p:pic>
          <p:pic>
            <p:nvPicPr>
              <p:cNvPr id="69" name="Picture 68"/>
              <p:cNvPicPr>
                <a:picLocks noChangeAspect="1"/>
              </p:cNvPicPr>
              <p:nvPr/>
            </p:nvPicPr>
            <p:blipFill>
              <a:blip r:embed="rId6"/>
              <a:stretch>
                <a:fillRect/>
              </a:stretch>
            </p:blipFill>
            <p:spPr>
              <a:xfrm>
                <a:off x="2606015" y="887261"/>
                <a:ext cx="487748" cy="487748"/>
              </a:xfrm>
              <a:prstGeom prst="rect">
                <a:avLst/>
              </a:prstGeom>
            </p:spPr>
          </p:pic>
          <p:pic>
            <p:nvPicPr>
              <p:cNvPr id="70" name="Picture 69"/>
              <p:cNvPicPr>
                <a:picLocks noChangeAspect="1"/>
              </p:cNvPicPr>
              <p:nvPr/>
            </p:nvPicPr>
            <p:blipFill>
              <a:blip r:embed="rId5"/>
              <a:stretch>
                <a:fillRect/>
              </a:stretch>
            </p:blipFill>
            <p:spPr>
              <a:xfrm>
                <a:off x="3093763" y="894085"/>
                <a:ext cx="487748" cy="487748"/>
              </a:xfrm>
              <a:prstGeom prst="rect">
                <a:avLst/>
              </a:prstGeom>
            </p:spPr>
          </p:pic>
          <p:pic>
            <p:nvPicPr>
              <p:cNvPr id="80" name="Picture 79"/>
              <p:cNvPicPr>
                <a:picLocks noChangeAspect="1"/>
              </p:cNvPicPr>
              <p:nvPr/>
            </p:nvPicPr>
            <p:blipFill>
              <a:blip r:embed="rId6"/>
              <a:stretch>
                <a:fillRect/>
              </a:stretch>
            </p:blipFill>
            <p:spPr>
              <a:xfrm>
                <a:off x="3581511" y="894085"/>
                <a:ext cx="487748" cy="487748"/>
              </a:xfrm>
              <a:prstGeom prst="rect">
                <a:avLst/>
              </a:prstGeom>
            </p:spPr>
          </p:pic>
          <p:pic>
            <p:nvPicPr>
              <p:cNvPr id="81" name="Picture 80"/>
              <p:cNvPicPr>
                <a:picLocks noChangeAspect="1"/>
              </p:cNvPicPr>
              <p:nvPr/>
            </p:nvPicPr>
            <p:blipFill>
              <a:blip r:embed="rId5"/>
              <a:stretch>
                <a:fillRect/>
              </a:stretch>
            </p:blipFill>
            <p:spPr>
              <a:xfrm>
                <a:off x="4069259" y="894085"/>
                <a:ext cx="487748" cy="487748"/>
              </a:xfrm>
              <a:prstGeom prst="rect">
                <a:avLst/>
              </a:prstGeom>
            </p:spPr>
          </p:pic>
          <p:pic>
            <p:nvPicPr>
              <p:cNvPr id="90" name="Picture 89"/>
              <p:cNvPicPr>
                <a:picLocks noChangeAspect="1"/>
              </p:cNvPicPr>
              <p:nvPr/>
            </p:nvPicPr>
            <p:blipFill>
              <a:blip r:embed="rId6"/>
              <a:stretch>
                <a:fillRect/>
              </a:stretch>
            </p:blipFill>
            <p:spPr>
              <a:xfrm>
                <a:off x="4557007" y="892720"/>
                <a:ext cx="487748" cy="487748"/>
              </a:xfrm>
              <a:prstGeom prst="rect">
                <a:avLst/>
              </a:prstGeom>
            </p:spPr>
          </p:pic>
          <p:pic>
            <p:nvPicPr>
              <p:cNvPr id="94" name="Picture 93"/>
              <p:cNvPicPr>
                <a:picLocks noChangeAspect="1"/>
              </p:cNvPicPr>
              <p:nvPr/>
            </p:nvPicPr>
            <p:blipFill>
              <a:blip r:embed="rId5"/>
              <a:stretch>
                <a:fillRect/>
              </a:stretch>
            </p:blipFill>
            <p:spPr>
              <a:xfrm>
                <a:off x="5044755" y="892038"/>
                <a:ext cx="487748" cy="487748"/>
              </a:xfrm>
              <a:prstGeom prst="rect">
                <a:avLst/>
              </a:prstGeom>
            </p:spPr>
          </p:pic>
          <p:pic>
            <p:nvPicPr>
              <p:cNvPr id="95" name="Picture 94"/>
              <p:cNvPicPr>
                <a:picLocks noChangeAspect="1"/>
              </p:cNvPicPr>
              <p:nvPr/>
            </p:nvPicPr>
            <p:blipFill>
              <a:blip r:embed="rId6"/>
              <a:stretch>
                <a:fillRect/>
              </a:stretch>
            </p:blipFill>
            <p:spPr>
              <a:xfrm>
                <a:off x="5532503" y="890673"/>
                <a:ext cx="487748" cy="487748"/>
              </a:xfrm>
              <a:prstGeom prst="rect">
                <a:avLst/>
              </a:prstGeom>
            </p:spPr>
          </p:pic>
          <p:pic>
            <p:nvPicPr>
              <p:cNvPr id="114" name="Picture 113"/>
              <p:cNvPicPr>
                <a:picLocks noChangeAspect="1"/>
              </p:cNvPicPr>
              <p:nvPr/>
            </p:nvPicPr>
            <p:blipFill>
              <a:blip r:embed="rId5"/>
              <a:stretch>
                <a:fillRect/>
              </a:stretch>
            </p:blipFill>
            <p:spPr>
              <a:xfrm>
                <a:off x="162596" y="1375009"/>
                <a:ext cx="487748" cy="487748"/>
              </a:xfrm>
              <a:prstGeom prst="rect">
                <a:avLst/>
              </a:prstGeom>
            </p:spPr>
          </p:pic>
        </p:grpSp>
      </p:grpSp>
      <p:grpSp>
        <p:nvGrpSpPr>
          <p:cNvPr id="19" name="Group 18"/>
          <p:cNvGrpSpPr/>
          <p:nvPr/>
        </p:nvGrpSpPr>
        <p:grpSpPr>
          <a:xfrm>
            <a:off x="650344" y="2237374"/>
            <a:ext cx="8242684" cy="965164"/>
            <a:chOff x="650344" y="1380124"/>
            <a:chExt cx="8242684" cy="965164"/>
          </a:xfrm>
        </p:grpSpPr>
        <p:sp>
          <p:nvSpPr>
            <p:cNvPr id="107" name="TextBox 106"/>
            <p:cNvSpPr txBox="1"/>
            <p:nvPr/>
          </p:nvSpPr>
          <p:spPr>
            <a:xfrm>
              <a:off x="6251471" y="1514291"/>
              <a:ext cx="2641557" cy="830997"/>
            </a:xfrm>
            <a:prstGeom prst="rect">
              <a:avLst/>
            </a:prstGeom>
            <a:noFill/>
          </p:spPr>
          <p:txBody>
            <a:bodyPr wrap="none" rtlCol="0">
              <a:spAutoFit/>
            </a:bodyPr>
            <a:lstStyle/>
            <a:p>
              <a:r>
                <a:rPr lang="fr-CH" sz="2400" dirty="0">
                  <a:solidFill>
                    <a:schemeClr val="tx1">
                      <a:lumMod val="60000"/>
                      <a:lumOff val="40000"/>
                    </a:schemeClr>
                  </a:solidFill>
                </a:rPr>
                <a:t>600	 </a:t>
              </a:r>
              <a:r>
                <a:rPr lang="fr-CH" sz="2400" dirty="0" err="1">
                  <a:solidFill>
                    <a:schemeClr val="tx1">
                      <a:lumMod val="60000"/>
                      <a:lumOff val="40000"/>
                    </a:schemeClr>
                  </a:solidFill>
                </a:rPr>
                <a:t>fellows</a:t>
              </a:r>
              <a:r>
                <a:rPr lang="fr-CH" sz="2400" dirty="0">
                  <a:solidFill>
                    <a:schemeClr val="tx1">
                      <a:lumMod val="60000"/>
                      <a:lumOff val="40000"/>
                    </a:schemeClr>
                  </a:solidFill>
                </a:rPr>
                <a:t> &amp;</a:t>
              </a:r>
              <a:br>
                <a:rPr lang="fr-CH" sz="2400" dirty="0">
                  <a:solidFill>
                    <a:schemeClr val="tx1">
                      <a:lumMod val="60000"/>
                      <a:lumOff val="40000"/>
                    </a:schemeClr>
                  </a:solidFill>
                </a:rPr>
              </a:br>
              <a:r>
                <a:rPr lang="fr-CH" sz="2400" dirty="0">
                  <a:solidFill>
                    <a:schemeClr val="tx1">
                      <a:lumMod val="60000"/>
                      <a:lumOff val="40000"/>
                    </a:schemeClr>
                  </a:solidFill>
                </a:rPr>
                <a:t>	 </a:t>
              </a:r>
              <a:r>
                <a:rPr lang="fr-CH" sz="2400" dirty="0" err="1">
                  <a:solidFill>
                    <a:schemeClr val="tx1">
                      <a:lumMod val="60000"/>
                      <a:lumOff val="40000"/>
                    </a:schemeClr>
                  </a:solidFill>
                </a:rPr>
                <a:t>apprentices</a:t>
              </a:r>
              <a:endParaRPr lang="en-GB" sz="2400" dirty="0">
                <a:solidFill>
                  <a:schemeClr val="tx1">
                    <a:lumMod val="60000"/>
                    <a:lumOff val="40000"/>
                  </a:schemeClr>
                </a:solidFill>
              </a:endParaRPr>
            </a:p>
          </p:txBody>
        </p:sp>
        <p:grpSp>
          <p:nvGrpSpPr>
            <p:cNvPr id="18" name="Group 17"/>
            <p:cNvGrpSpPr/>
            <p:nvPr/>
          </p:nvGrpSpPr>
          <p:grpSpPr>
            <a:xfrm>
              <a:off x="650344" y="1380124"/>
              <a:ext cx="1463244" cy="494883"/>
              <a:chOff x="650344" y="1380124"/>
              <a:chExt cx="1463244" cy="494883"/>
            </a:xfrm>
          </p:grpSpPr>
          <p:pic>
            <p:nvPicPr>
              <p:cNvPr id="6" name="Picture 5"/>
              <p:cNvPicPr>
                <a:picLocks noChangeAspect="1"/>
              </p:cNvPicPr>
              <p:nvPr/>
            </p:nvPicPr>
            <p:blipFill>
              <a:blip r:embed="rId7"/>
              <a:stretch>
                <a:fillRect/>
              </a:stretch>
            </p:blipFill>
            <p:spPr>
              <a:xfrm>
                <a:off x="1138092" y="1385239"/>
                <a:ext cx="487748" cy="487748"/>
              </a:xfrm>
              <a:prstGeom prst="rect">
                <a:avLst/>
              </a:prstGeom>
            </p:spPr>
          </p:pic>
          <p:pic>
            <p:nvPicPr>
              <p:cNvPr id="7" name="Picture 6"/>
              <p:cNvPicPr>
                <a:picLocks noChangeAspect="1"/>
              </p:cNvPicPr>
              <p:nvPr/>
            </p:nvPicPr>
            <p:blipFill>
              <a:blip r:embed="rId8"/>
              <a:stretch>
                <a:fillRect/>
              </a:stretch>
            </p:blipFill>
            <p:spPr>
              <a:xfrm>
                <a:off x="650344" y="1380124"/>
                <a:ext cx="487748" cy="487748"/>
              </a:xfrm>
              <a:prstGeom prst="rect">
                <a:avLst/>
              </a:prstGeom>
            </p:spPr>
          </p:pic>
          <p:pic>
            <p:nvPicPr>
              <p:cNvPr id="117" name="Picture 116"/>
              <p:cNvPicPr>
                <a:picLocks noChangeAspect="1"/>
              </p:cNvPicPr>
              <p:nvPr/>
            </p:nvPicPr>
            <p:blipFill>
              <a:blip r:embed="rId8"/>
              <a:stretch>
                <a:fillRect/>
              </a:stretch>
            </p:blipFill>
            <p:spPr>
              <a:xfrm>
                <a:off x="1625840" y="1387259"/>
                <a:ext cx="487748" cy="487748"/>
              </a:xfrm>
              <a:prstGeom prst="rect">
                <a:avLst/>
              </a:prstGeom>
            </p:spPr>
          </p:pic>
        </p:grpSp>
      </p:grpSp>
      <p:grpSp>
        <p:nvGrpSpPr>
          <p:cNvPr id="23" name="Group 22"/>
          <p:cNvGrpSpPr/>
          <p:nvPr/>
        </p:nvGrpSpPr>
        <p:grpSpPr>
          <a:xfrm>
            <a:off x="167276" y="2251116"/>
            <a:ext cx="7911137" cy="2965851"/>
            <a:chOff x="167275" y="1393865"/>
            <a:chExt cx="7911137" cy="2965851"/>
          </a:xfrm>
        </p:grpSpPr>
        <p:sp>
          <p:nvSpPr>
            <p:cNvPr id="109" name="TextBox 108"/>
            <p:cNvSpPr txBox="1"/>
            <p:nvPr/>
          </p:nvSpPr>
          <p:spPr>
            <a:xfrm>
              <a:off x="6243101" y="2806953"/>
              <a:ext cx="1835311" cy="461665"/>
            </a:xfrm>
            <a:prstGeom prst="rect">
              <a:avLst/>
            </a:prstGeom>
            <a:noFill/>
          </p:spPr>
          <p:txBody>
            <a:bodyPr wrap="none" rtlCol="0">
              <a:spAutoFit/>
            </a:bodyPr>
            <a:lstStyle/>
            <a:p>
              <a:r>
                <a:rPr lang="fr-CH" sz="2400" dirty="0">
                  <a:solidFill>
                    <a:srgbClr val="EB7F4F"/>
                  </a:solidFill>
                </a:rPr>
                <a:t>11’000	 </a:t>
              </a:r>
              <a:r>
                <a:rPr lang="fr-CH" sz="2400" dirty="0" err="1">
                  <a:solidFill>
                    <a:srgbClr val="EB7F4F"/>
                  </a:solidFill>
                </a:rPr>
                <a:t>users</a:t>
              </a:r>
              <a:endParaRPr lang="fr-CH" sz="2400" dirty="0">
                <a:solidFill>
                  <a:srgbClr val="EB7F4F"/>
                </a:solidFill>
              </a:endParaRPr>
            </a:p>
          </p:txBody>
        </p:sp>
        <p:grpSp>
          <p:nvGrpSpPr>
            <p:cNvPr id="22" name="Group 21"/>
            <p:cNvGrpSpPr/>
            <p:nvPr/>
          </p:nvGrpSpPr>
          <p:grpSpPr>
            <a:xfrm>
              <a:off x="167275" y="1393865"/>
              <a:ext cx="5860654" cy="2965851"/>
              <a:chOff x="167275" y="1393865"/>
              <a:chExt cx="5860654" cy="2965851"/>
            </a:xfrm>
          </p:grpSpPr>
          <p:pic>
            <p:nvPicPr>
              <p:cNvPr id="12" name="Picture 11"/>
              <p:cNvPicPr>
                <a:picLocks noChangeAspect="1"/>
              </p:cNvPicPr>
              <p:nvPr/>
            </p:nvPicPr>
            <p:blipFill>
              <a:blip r:embed="rId9"/>
              <a:stretch>
                <a:fillRect/>
              </a:stretch>
            </p:blipFill>
            <p:spPr>
              <a:xfrm>
                <a:off x="3089084" y="1393865"/>
                <a:ext cx="487748" cy="487748"/>
              </a:xfrm>
              <a:prstGeom prst="rect">
                <a:avLst/>
              </a:prstGeom>
            </p:spPr>
          </p:pic>
          <p:pic>
            <p:nvPicPr>
              <p:cNvPr id="13" name="Picture 12"/>
              <p:cNvPicPr>
                <a:picLocks noChangeAspect="1"/>
              </p:cNvPicPr>
              <p:nvPr/>
            </p:nvPicPr>
            <p:blipFill>
              <a:blip r:embed="rId10"/>
              <a:stretch>
                <a:fillRect/>
              </a:stretch>
            </p:blipFill>
            <p:spPr>
              <a:xfrm>
                <a:off x="3576832" y="1393865"/>
                <a:ext cx="487748" cy="487748"/>
              </a:xfrm>
              <a:prstGeom prst="rect">
                <a:avLst/>
              </a:prstGeom>
            </p:spPr>
          </p:pic>
          <p:pic>
            <p:nvPicPr>
              <p:cNvPr id="118" name="Picture 117"/>
              <p:cNvPicPr>
                <a:picLocks noChangeAspect="1"/>
              </p:cNvPicPr>
              <p:nvPr/>
            </p:nvPicPr>
            <p:blipFill>
              <a:blip r:embed="rId9"/>
              <a:stretch>
                <a:fillRect/>
              </a:stretch>
            </p:blipFill>
            <p:spPr>
              <a:xfrm>
                <a:off x="4064580" y="1393865"/>
                <a:ext cx="487748" cy="487748"/>
              </a:xfrm>
              <a:prstGeom prst="rect">
                <a:avLst/>
              </a:prstGeom>
            </p:spPr>
          </p:pic>
          <p:pic>
            <p:nvPicPr>
              <p:cNvPr id="119" name="Picture 118"/>
              <p:cNvPicPr>
                <a:picLocks noChangeAspect="1"/>
              </p:cNvPicPr>
              <p:nvPr/>
            </p:nvPicPr>
            <p:blipFill>
              <a:blip r:embed="rId10"/>
              <a:stretch>
                <a:fillRect/>
              </a:stretch>
            </p:blipFill>
            <p:spPr>
              <a:xfrm>
                <a:off x="4552328" y="1393865"/>
                <a:ext cx="487748" cy="487748"/>
              </a:xfrm>
              <a:prstGeom prst="rect">
                <a:avLst/>
              </a:prstGeom>
            </p:spPr>
          </p:pic>
          <p:pic>
            <p:nvPicPr>
              <p:cNvPr id="120" name="Picture 119"/>
              <p:cNvPicPr>
                <a:picLocks noChangeAspect="1"/>
              </p:cNvPicPr>
              <p:nvPr/>
            </p:nvPicPr>
            <p:blipFill>
              <a:blip r:embed="rId9"/>
              <a:stretch>
                <a:fillRect/>
              </a:stretch>
            </p:blipFill>
            <p:spPr>
              <a:xfrm>
                <a:off x="5035397" y="1393865"/>
                <a:ext cx="487748" cy="487748"/>
              </a:xfrm>
              <a:prstGeom prst="rect">
                <a:avLst/>
              </a:prstGeom>
            </p:spPr>
          </p:pic>
          <p:pic>
            <p:nvPicPr>
              <p:cNvPr id="121" name="Picture 120"/>
              <p:cNvPicPr>
                <a:picLocks noChangeAspect="1"/>
              </p:cNvPicPr>
              <p:nvPr/>
            </p:nvPicPr>
            <p:blipFill>
              <a:blip r:embed="rId10"/>
              <a:stretch>
                <a:fillRect/>
              </a:stretch>
            </p:blipFill>
            <p:spPr>
              <a:xfrm>
                <a:off x="5523145" y="1393865"/>
                <a:ext cx="487748" cy="487748"/>
              </a:xfrm>
              <a:prstGeom prst="rect">
                <a:avLst/>
              </a:prstGeom>
            </p:spPr>
          </p:pic>
          <p:pic>
            <p:nvPicPr>
              <p:cNvPr id="124" name="Picture 123"/>
              <p:cNvPicPr>
                <a:picLocks noChangeAspect="1"/>
              </p:cNvPicPr>
              <p:nvPr/>
            </p:nvPicPr>
            <p:blipFill>
              <a:blip r:embed="rId9"/>
              <a:stretch>
                <a:fillRect/>
              </a:stretch>
            </p:blipFill>
            <p:spPr>
              <a:xfrm>
                <a:off x="2596657" y="1862757"/>
                <a:ext cx="487748" cy="487748"/>
              </a:xfrm>
              <a:prstGeom prst="rect">
                <a:avLst/>
              </a:prstGeom>
            </p:spPr>
          </p:pic>
          <p:pic>
            <p:nvPicPr>
              <p:cNvPr id="125" name="Picture 124"/>
              <p:cNvPicPr>
                <a:picLocks noChangeAspect="1"/>
              </p:cNvPicPr>
              <p:nvPr/>
            </p:nvPicPr>
            <p:blipFill>
              <a:blip r:embed="rId10"/>
              <a:stretch>
                <a:fillRect/>
              </a:stretch>
            </p:blipFill>
            <p:spPr>
              <a:xfrm>
                <a:off x="167275" y="1862757"/>
                <a:ext cx="487748" cy="487748"/>
              </a:xfrm>
              <a:prstGeom prst="rect">
                <a:avLst/>
              </a:prstGeom>
            </p:spPr>
          </p:pic>
          <p:pic>
            <p:nvPicPr>
              <p:cNvPr id="126" name="Picture 125"/>
              <p:cNvPicPr>
                <a:picLocks noChangeAspect="1"/>
              </p:cNvPicPr>
              <p:nvPr/>
            </p:nvPicPr>
            <p:blipFill>
              <a:blip r:embed="rId9"/>
              <a:stretch>
                <a:fillRect/>
              </a:stretch>
            </p:blipFill>
            <p:spPr>
              <a:xfrm>
                <a:off x="655023" y="1862757"/>
                <a:ext cx="487748" cy="487748"/>
              </a:xfrm>
              <a:prstGeom prst="rect">
                <a:avLst/>
              </a:prstGeom>
            </p:spPr>
          </p:pic>
          <p:pic>
            <p:nvPicPr>
              <p:cNvPr id="127" name="Picture 126"/>
              <p:cNvPicPr>
                <a:picLocks noChangeAspect="1"/>
              </p:cNvPicPr>
              <p:nvPr/>
            </p:nvPicPr>
            <p:blipFill>
              <a:blip r:embed="rId10"/>
              <a:stretch>
                <a:fillRect/>
              </a:stretch>
            </p:blipFill>
            <p:spPr>
              <a:xfrm>
                <a:off x="1142771" y="1862757"/>
                <a:ext cx="487748" cy="487748"/>
              </a:xfrm>
              <a:prstGeom prst="rect">
                <a:avLst/>
              </a:prstGeom>
            </p:spPr>
          </p:pic>
          <p:pic>
            <p:nvPicPr>
              <p:cNvPr id="128" name="Picture 127"/>
              <p:cNvPicPr>
                <a:picLocks noChangeAspect="1"/>
              </p:cNvPicPr>
              <p:nvPr/>
            </p:nvPicPr>
            <p:blipFill>
              <a:blip r:embed="rId9"/>
              <a:stretch>
                <a:fillRect/>
              </a:stretch>
            </p:blipFill>
            <p:spPr>
              <a:xfrm>
                <a:off x="1625840" y="1862757"/>
                <a:ext cx="487748" cy="487748"/>
              </a:xfrm>
              <a:prstGeom prst="rect">
                <a:avLst/>
              </a:prstGeom>
            </p:spPr>
          </p:pic>
          <p:pic>
            <p:nvPicPr>
              <p:cNvPr id="129" name="Picture 128"/>
              <p:cNvPicPr>
                <a:picLocks noChangeAspect="1"/>
              </p:cNvPicPr>
              <p:nvPr/>
            </p:nvPicPr>
            <p:blipFill>
              <a:blip r:embed="rId10"/>
              <a:stretch>
                <a:fillRect/>
              </a:stretch>
            </p:blipFill>
            <p:spPr>
              <a:xfrm>
                <a:off x="2113588" y="1862757"/>
                <a:ext cx="487748" cy="487748"/>
              </a:xfrm>
              <a:prstGeom prst="rect">
                <a:avLst/>
              </a:prstGeom>
            </p:spPr>
          </p:pic>
          <p:pic>
            <p:nvPicPr>
              <p:cNvPr id="130" name="Picture 129"/>
              <p:cNvPicPr>
                <a:picLocks noChangeAspect="1"/>
              </p:cNvPicPr>
              <p:nvPr/>
            </p:nvPicPr>
            <p:blipFill>
              <a:blip r:embed="rId9"/>
              <a:stretch>
                <a:fillRect/>
              </a:stretch>
            </p:blipFill>
            <p:spPr>
              <a:xfrm>
                <a:off x="5523145" y="1862757"/>
                <a:ext cx="487748" cy="487748"/>
              </a:xfrm>
              <a:prstGeom prst="rect">
                <a:avLst/>
              </a:prstGeom>
            </p:spPr>
          </p:pic>
          <p:pic>
            <p:nvPicPr>
              <p:cNvPr id="131" name="Picture 130"/>
              <p:cNvPicPr>
                <a:picLocks noChangeAspect="1"/>
              </p:cNvPicPr>
              <p:nvPr/>
            </p:nvPicPr>
            <p:blipFill>
              <a:blip r:embed="rId10"/>
              <a:stretch>
                <a:fillRect/>
              </a:stretch>
            </p:blipFill>
            <p:spPr>
              <a:xfrm>
                <a:off x="3093763" y="1862757"/>
                <a:ext cx="487748" cy="487748"/>
              </a:xfrm>
              <a:prstGeom prst="rect">
                <a:avLst/>
              </a:prstGeom>
            </p:spPr>
          </p:pic>
          <p:pic>
            <p:nvPicPr>
              <p:cNvPr id="132" name="Picture 131"/>
              <p:cNvPicPr>
                <a:picLocks noChangeAspect="1"/>
              </p:cNvPicPr>
              <p:nvPr/>
            </p:nvPicPr>
            <p:blipFill>
              <a:blip r:embed="rId9"/>
              <a:stretch>
                <a:fillRect/>
              </a:stretch>
            </p:blipFill>
            <p:spPr>
              <a:xfrm>
                <a:off x="3581511" y="1862757"/>
                <a:ext cx="487748" cy="487748"/>
              </a:xfrm>
              <a:prstGeom prst="rect">
                <a:avLst/>
              </a:prstGeom>
            </p:spPr>
          </p:pic>
          <p:pic>
            <p:nvPicPr>
              <p:cNvPr id="133" name="Picture 132"/>
              <p:cNvPicPr>
                <a:picLocks noChangeAspect="1"/>
              </p:cNvPicPr>
              <p:nvPr/>
            </p:nvPicPr>
            <p:blipFill>
              <a:blip r:embed="rId10"/>
              <a:stretch>
                <a:fillRect/>
              </a:stretch>
            </p:blipFill>
            <p:spPr>
              <a:xfrm>
                <a:off x="4069259" y="1862757"/>
                <a:ext cx="487748" cy="487748"/>
              </a:xfrm>
              <a:prstGeom prst="rect">
                <a:avLst/>
              </a:prstGeom>
            </p:spPr>
          </p:pic>
          <p:pic>
            <p:nvPicPr>
              <p:cNvPr id="134" name="Picture 133"/>
              <p:cNvPicPr>
                <a:picLocks noChangeAspect="1"/>
              </p:cNvPicPr>
              <p:nvPr/>
            </p:nvPicPr>
            <p:blipFill>
              <a:blip r:embed="rId9"/>
              <a:stretch>
                <a:fillRect/>
              </a:stretch>
            </p:blipFill>
            <p:spPr>
              <a:xfrm>
                <a:off x="4552328" y="1862757"/>
                <a:ext cx="487748" cy="487748"/>
              </a:xfrm>
              <a:prstGeom prst="rect">
                <a:avLst/>
              </a:prstGeom>
            </p:spPr>
          </p:pic>
          <p:pic>
            <p:nvPicPr>
              <p:cNvPr id="135" name="Picture 134"/>
              <p:cNvPicPr>
                <a:picLocks noChangeAspect="1"/>
              </p:cNvPicPr>
              <p:nvPr/>
            </p:nvPicPr>
            <p:blipFill>
              <a:blip r:embed="rId10"/>
              <a:stretch>
                <a:fillRect/>
              </a:stretch>
            </p:blipFill>
            <p:spPr>
              <a:xfrm>
                <a:off x="5040076" y="1862757"/>
                <a:ext cx="487748" cy="487748"/>
              </a:xfrm>
              <a:prstGeom prst="rect">
                <a:avLst/>
              </a:prstGeom>
            </p:spPr>
          </p:pic>
          <p:pic>
            <p:nvPicPr>
              <p:cNvPr id="136" name="Picture 135"/>
              <p:cNvPicPr>
                <a:picLocks noChangeAspect="1"/>
              </p:cNvPicPr>
              <p:nvPr/>
            </p:nvPicPr>
            <p:blipFill>
              <a:blip r:embed="rId9"/>
              <a:stretch>
                <a:fillRect/>
              </a:stretch>
            </p:blipFill>
            <p:spPr>
              <a:xfrm>
                <a:off x="2108909" y="2365113"/>
                <a:ext cx="487748" cy="487748"/>
              </a:xfrm>
              <a:prstGeom prst="rect">
                <a:avLst/>
              </a:prstGeom>
            </p:spPr>
          </p:pic>
          <p:pic>
            <p:nvPicPr>
              <p:cNvPr id="138" name="Picture 137"/>
              <p:cNvPicPr>
                <a:picLocks noChangeAspect="1"/>
              </p:cNvPicPr>
              <p:nvPr/>
            </p:nvPicPr>
            <p:blipFill>
              <a:blip r:embed="rId9"/>
              <a:stretch>
                <a:fillRect/>
              </a:stretch>
            </p:blipFill>
            <p:spPr>
              <a:xfrm>
                <a:off x="167275" y="2365113"/>
                <a:ext cx="487748" cy="487748"/>
              </a:xfrm>
              <a:prstGeom prst="rect">
                <a:avLst/>
              </a:prstGeom>
            </p:spPr>
          </p:pic>
          <p:pic>
            <p:nvPicPr>
              <p:cNvPr id="139" name="Picture 138"/>
              <p:cNvPicPr>
                <a:picLocks noChangeAspect="1"/>
              </p:cNvPicPr>
              <p:nvPr/>
            </p:nvPicPr>
            <p:blipFill>
              <a:blip r:embed="rId10"/>
              <a:stretch>
                <a:fillRect/>
              </a:stretch>
            </p:blipFill>
            <p:spPr>
              <a:xfrm>
                <a:off x="655023" y="2365113"/>
                <a:ext cx="487748" cy="487748"/>
              </a:xfrm>
              <a:prstGeom prst="rect">
                <a:avLst/>
              </a:prstGeom>
            </p:spPr>
          </p:pic>
          <p:pic>
            <p:nvPicPr>
              <p:cNvPr id="140" name="Picture 139"/>
              <p:cNvPicPr>
                <a:picLocks noChangeAspect="1"/>
              </p:cNvPicPr>
              <p:nvPr/>
            </p:nvPicPr>
            <p:blipFill>
              <a:blip r:embed="rId9"/>
              <a:stretch>
                <a:fillRect/>
              </a:stretch>
            </p:blipFill>
            <p:spPr>
              <a:xfrm>
                <a:off x="1138092" y="2365113"/>
                <a:ext cx="487748" cy="487748"/>
              </a:xfrm>
              <a:prstGeom prst="rect">
                <a:avLst/>
              </a:prstGeom>
            </p:spPr>
          </p:pic>
          <p:pic>
            <p:nvPicPr>
              <p:cNvPr id="141" name="Picture 140"/>
              <p:cNvPicPr>
                <a:picLocks noChangeAspect="1"/>
              </p:cNvPicPr>
              <p:nvPr/>
            </p:nvPicPr>
            <p:blipFill>
              <a:blip r:embed="rId10"/>
              <a:stretch>
                <a:fillRect/>
              </a:stretch>
            </p:blipFill>
            <p:spPr>
              <a:xfrm>
                <a:off x="1625840" y="2365113"/>
                <a:ext cx="487748" cy="487748"/>
              </a:xfrm>
              <a:prstGeom prst="rect">
                <a:avLst/>
              </a:prstGeom>
            </p:spPr>
          </p:pic>
          <p:pic>
            <p:nvPicPr>
              <p:cNvPr id="142" name="Picture 141"/>
              <p:cNvPicPr>
                <a:picLocks noChangeAspect="1"/>
              </p:cNvPicPr>
              <p:nvPr/>
            </p:nvPicPr>
            <p:blipFill>
              <a:blip r:embed="rId9"/>
              <a:stretch>
                <a:fillRect/>
              </a:stretch>
            </p:blipFill>
            <p:spPr>
              <a:xfrm>
                <a:off x="5035397" y="2365113"/>
                <a:ext cx="487748" cy="487748"/>
              </a:xfrm>
              <a:prstGeom prst="rect">
                <a:avLst/>
              </a:prstGeom>
            </p:spPr>
          </p:pic>
          <p:pic>
            <p:nvPicPr>
              <p:cNvPr id="143" name="Picture 142"/>
              <p:cNvPicPr>
                <a:picLocks noChangeAspect="1"/>
              </p:cNvPicPr>
              <p:nvPr/>
            </p:nvPicPr>
            <p:blipFill>
              <a:blip r:embed="rId10"/>
              <a:stretch>
                <a:fillRect/>
              </a:stretch>
            </p:blipFill>
            <p:spPr>
              <a:xfrm>
                <a:off x="2606015" y="2365113"/>
                <a:ext cx="487748" cy="487748"/>
              </a:xfrm>
              <a:prstGeom prst="rect">
                <a:avLst/>
              </a:prstGeom>
            </p:spPr>
          </p:pic>
          <p:pic>
            <p:nvPicPr>
              <p:cNvPr id="144" name="Picture 143"/>
              <p:cNvPicPr>
                <a:picLocks noChangeAspect="1"/>
              </p:cNvPicPr>
              <p:nvPr/>
            </p:nvPicPr>
            <p:blipFill>
              <a:blip r:embed="rId9"/>
              <a:stretch>
                <a:fillRect/>
              </a:stretch>
            </p:blipFill>
            <p:spPr>
              <a:xfrm>
                <a:off x="3093763" y="2365113"/>
                <a:ext cx="487748" cy="487748"/>
              </a:xfrm>
              <a:prstGeom prst="rect">
                <a:avLst/>
              </a:prstGeom>
            </p:spPr>
          </p:pic>
          <p:pic>
            <p:nvPicPr>
              <p:cNvPr id="145" name="Picture 144"/>
              <p:cNvPicPr>
                <a:picLocks noChangeAspect="1"/>
              </p:cNvPicPr>
              <p:nvPr/>
            </p:nvPicPr>
            <p:blipFill>
              <a:blip r:embed="rId10"/>
              <a:stretch>
                <a:fillRect/>
              </a:stretch>
            </p:blipFill>
            <p:spPr>
              <a:xfrm>
                <a:off x="3581511" y="2365113"/>
                <a:ext cx="487748" cy="487748"/>
              </a:xfrm>
              <a:prstGeom prst="rect">
                <a:avLst/>
              </a:prstGeom>
            </p:spPr>
          </p:pic>
          <p:pic>
            <p:nvPicPr>
              <p:cNvPr id="146" name="Picture 145"/>
              <p:cNvPicPr>
                <a:picLocks noChangeAspect="1"/>
              </p:cNvPicPr>
              <p:nvPr/>
            </p:nvPicPr>
            <p:blipFill>
              <a:blip r:embed="rId9"/>
              <a:stretch>
                <a:fillRect/>
              </a:stretch>
            </p:blipFill>
            <p:spPr>
              <a:xfrm>
                <a:off x="4064580" y="2365113"/>
                <a:ext cx="487748" cy="487748"/>
              </a:xfrm>
              <a:prstGeom prst="rect">
                <a:avLst/>
              </a:prstGeom>
            </p:spPr>
          </p:pic>
          <p:pic>
            <p:nvPicPr>
              <p:cNvPr id="147" name="Picture 146"/>
              <p:cNvPicPr>
                <a:picLocks noChangeAspect="1"/>
              </p:cNvPicPr>
              <p:nvPr/>
            </p:nvPicPr>
            <p:blipFill>
              <a:blip r:embed="rId10"/>
              <a:stretch>
                <a:fillRect/>
              </a:stretch>
            </p:blipFill>
            <p:spPr>
              <a:xfrm>
                <a:off x="4552328" y="2365113"/>
                <a:ext cx="487748" cy="487748"/>
              </a:xfrm>
              <a:prstGeom prst="rect">
                <a:avLst/>
              </a:prstGeom>
            </p:spPr>
          </p:pic>
          <p:pic>
            <p:nvPicPr>
              <p:cNvPr id="148" name="Picture 147"/>
              <p:cNvPicPr>
                <a:picLocks noChangeAspect="1"/>
              </p:cNvPicPr>
              <p:nvPr/>
            </p:nvPicPr>
            <p:blipFill>
              <a:blip r:embed="rId10"/>
              <a:stretch>
                <a:fillRect/>
              </a:stretch>
            </p:blipFill>
            <p:spPr>
              <a:xfrm>
                <a:off x="5527824" y="2367222"/>
                <a:ext cx="487748" cy="487748"/>
              </a:xfrm>
              <a:prstGeom prst="rect">
                <a:avLst/>
              </a:prstGeom>
            </p:spPr>
          </p:pic>
          <p:pic>
            <p:nvPicPr>
              <p:cNvPr id="149" name="Picture 148"/>
              <p:cNvPicPr>
                <a:picLocks noChangeAspect="1"/>
              </p:cNvPicPr>
              <p:nvPr/>
            </p:nvPicPr>
            <p:blipFill>
              <a:blip r:embed="rId9"/>
              <a:stretch>
                <a:fillRect/>
              </a:stretch>
            </p:blipFill>
            <p:spPr>
              <a:xfrm>
                <a:off x="2606015" y="2869302"/>
                <a:ext cx="487748" cy="487748"/>
              </a:xfrm>
              <a:prstGeom prst="rect">
                <a:avLst/>
              </a:prstGeom>
            </p:spPr>
          </p:pic>
          <p:pic>
            <p:nvPicPr>
              <p:cNvPr id="150" name="Picture 149"/>
              <p:cNvPicPr>
                <a:picLocks noChangeAspect="1"/>
              </p:cNvPicPr>
              <p:nvPr/>
            </p:nvPicPr>
            <p:blipFill>
              <a:blip r:embed="rId10"/>
              <a:stretch>
                <a:fillRect/>
              </a:stretch>
            </p:blipFill>
            <p:spPr>
              <a:xfrm>
                <a:off x="176633" y="2869302"/>
                <a:ext cx="487748" cy="487748"/>
              </a:xfrm>
              <a:prstGeom prst="rect">
                <a:avLst/>
              </a:prstGeom>
            </p:spPr>
          </p:pic>
          <p:pic>
            <p:nvPicPr>
              <p:cNvPr id="151" name="Picture 150"/>
              <p:cNvPicPr>
                <a:picLocks noChangeAspect="1"/>
              </p:cNvPicPr>
              <p:nvPr/>
            </p:nvPicPr>
            <p:blipFill>
              <a:blip r:embed="rId9"/>
              <a:stretch>
                <a:fillRect/>
              </a:stretch>
            </p:blipFill>
            <p:spPr>
              <a:xfrm>
                <a:off x="664381" y="2869302"/>
                <a:ext cx="487748" cy="487748"/>
              </a:xfrm>
              <a:prstGeom prst="rect">
                <a:avLst/>
              </a:prstGeom>
            </p:spPr>
          </p:pic>
          <p:pic>
            <p:nvPicPr>
              <p:cNvPr id="152" name="Picture 151"/>
              <p:cNvPicPr>
                <a:picLocks noChangeAspect="1"/>
              </p:cNvPicPr>
              <p:nvPr/>
            </p:nvPicPr>
            <p:blipFill>
              <a:blip r:embed="rId10"/>
              <a:stretch>
                <a:fillRect/>
              </a:stretch>
            </p:blipFill>
            <p:spPr>
              <a:xfrm>
                <a:off x="1152129" y="2869302"/>
                <a:ext cx="487748" cy="487748"/>
              </a:xfrm>
              <a:prstGeom prst="rect">
                <a:avLst/>
              </a:prstGeom>
            </p:spPr>
          </p:pic>
          <p:pic>
            <p:nvPicPr>
              <p:cNvPr id="153" name="Picture 152"/>
              <p:cNvPicPr>
                <a:picLocks noChangeAspect="1"/>
              </p:cNvPicPr>
              <p:nvPr/>
            </p:nvPicPr>
            <p:blipFill>
              <a:blip r:embed="rId9"/>
              <a:stretch>
                <a:fillRect/>
              </a:stretch>
            </p:blipFill>
            <p:spPr>
              <a:xfrm>
                <a:off x="1635198" y="2869302"/>
                <a:ext cx="487748" cy="487748"/>
              </a:xfrm>
              <a:prstGeom prst="rect">
                <a:avLst/>
              </a:prstGeom>
            </p:spPr>
          </p:pic>
          <p:pic>
            <p:nvPicPr>
              <p:cNvPr id="154" name="Picture 153"/>
              <p:cNvPicPr>
                <a:picLocks noChangeAspect="1"/>
              </p:cNvPicPr>
              <p:nvPr/>
            </p:nvPicPr>
            <p:blipFill>
              <a:blip r:embed="rId10"/>
              <a:stretch>
                <a:fillRect/>
              </a:stretch>
            </p:blipFill>
            <p:spPr>
              <a:xfrm>
                <a:off x="2122946" y="2869302"/>
                <a:ext cx="487748" cy="487748"/>
              </a:xfrm>
              <a:prstGeom prst="rect">
                <a:avLst/>
              </a:prstGeom>
            </p:spPr>
          </p:pic>
          <p:pic>
            <p:nvPicPr>
              <p:cNvPr id="155" name="Picture 154"/>
              <p:cNvPicPr>
                <a:picLocks noChangeAspect="1"/>
              </p:cNvPicPr>
              <p:nvPr/>
            </p:nvPicPr>
            <p:blipFill>
              <a:blip r:embed="rId9"/>
              <a:stretch>
                <a:fillRect/>
              </a:stretch>
            </p:blipFill>
            <p:spPr>
              <a:xfrm>
                <a:off x="5532503" y="2869302"/>
                <a:ext cx="487748" cy="487748"/>
              </a:xfrm>
              <a:prstGeom prst="rect">
                <a:avLst/>
              </a:prstGeom>
            </p:spPr>
          </p:pic>
          <p:pic>
            <p:nvPicPr>
              <p:cNvPr id="156" name="Picture 155"/>
              <p:cNvPicPr>
                <a:picLocks noChangeAspect="1"/>
              </p:cNvPicPr>
              <p:nvPr/>
            </p:nvPicPr>
            <p:blipFill>
              <a:blip r:embed="rId10"/>
              <a:stretch>
                <a:fillRect/>
              </a:stretch>
            </p:blipFill>
            <p:spPr>
              <a:xfrm>
                <a:off x="3103121" y="2869302"/>
                <a:ext cx="487748" cy="487748"/>
              </a:xfrm>
              <a:prstGeom prst="rect">
                <a:avLst/>
              </a:prstGeom>
            </p:spPr>
          </p:pic>
          <p:pic>
            <p:nvPicPr>
              <p:cNvPr id="157" name="Picture 156"/>
              <p:cNvPicPr>
                <a:picLocks noChangeAspect="1"/>
              </p:cNvPicPr>
              <p:nvPr/>
            </p:nvPicPr>
            <p:blipFill>
              <a:blip r:embed="rId9"/>
              <a:stretch>
                <a:fillRect/>
              </a:stretch>
            </p:blipFill>
            <p:spPr>
              <a:xfrm>
                <a:off x="3590869" y="2869302"/>
                <a:ext cx="487748" cy="487748"/>
              </a:xfrm>
              <a:prstGeom prst="rect">
                <a:avLst/>
              </a:prstGeom>
            </p:spPr>
          </p:pic>
          <p:pic>
            <p:nvPicPr>
              <p:cNvPr id="158" name="Picture 157"/>
              <p:cNvPicPr>
                <a:picLocks noChangeAspect="1"/>
              </p:cNvPicPr>
              <p:nvPr/>
            </p:nvPicPr>
            <p:blipFill>
              <a:blip r:embed="rId10"/>
              <a:stretch>
                <a:fillRect/>
              </a:stretch>
            </p:blipFill>
            <p:spPr>
              <a:xfrm>
                <a:off x="4078617" y="2869302"/>
                <a:ext cx="487748" cy="487748"/>
              </a:xfrm>
              <a:prstGeom prst="rect">
                <a:avLst/>
              </a:prstGeom>
            </p:spPr>
          </p:pic>
          <p:pic>
            <p:nvPicPr>
              <p:cNvPr id="159" name="Picture 158"/>
              <p:cNvPicPr>
                <a:picLocks noChangeAspect="1"/>
              </p:cNvPicPr>
              <p:nvPr/>
            </p:nvPicPr>
            <p:blipFill>
              <a:blip r:embed="rId9"/>
              <a:stretch>
                <a:fillRect/>
              </a:stretch>
            </p:blipFill>
            <p:spPr>
              <a:xfrm>
                <a:off x="4561686" y="2869302"/>
                <a:ext cx="487748" cy="487748"/>
              </a:xfrm>
              <a:prstGeom prst="rect">
                <a:avLst/>
              </a:prstGeom>
            </p:spPr>
          </p:pic>
          <p:pic>
            <p:nvPicPr>
              <p:cNvPr id="160" name="Picture 159"/>
              <p:cNvPicPr>
                <a:picLocks noChangeAspect="1"/>
              </p:cNvPicPr>
              <p:nvPr/>
            </p:nvPicPr>
            <p:blipFill>
              <a:blip r:embed="rId10"/>
              <a:stretch>
                <a:fillRect/>
              </a:stretch>
            </p:blipFill>
            <p:spPr>
              <a:xfrm>
                <a:off x="5049434" y="2869302"/>
                <a:ext cx="487748" cy="487748"/>
              </a:xfrm>
              <a:prstGeom prst="rect">
                <a:avLst/>
              </a:prstGeom>
            </p:spPr>
          </p:pic>
          <p:pic>
            <p:nvPicPr>
              <p:cNvPr id="162" name="Picture 161"/>
              <p:cNvPicPr>
                <a:picLocks noChangeAspect="1"/>
              </p:cNvPicPr>
              <p:nvPr/>
            </p:nvPicPr>
            <p:blipFill>
              <a:blip r:embed="rId10"/>
              <a:stretch>
                <a:fillRect/>
              </a:stretch>
            </p:blipFill>
            <p:spPr>
              <a:xfrm>
                <a:off x="184311" y="3871968"/>
                <a:ext cx="487748" cy="487748"/>
              </a:xfrm>
              <a:prstGeom prst="rect">
                <a:avLst/>
              </a:prstGeom>
            </p:spPr>
          </p:pic>
          <p:pic>
            <p:nvPicPr>
              <p:cNvPr id="163" name="Picture 162"/>
              <p:cNvPicPr>
                <a:picLocks noChangeAspect="1"/>
              </p:cNvPicPr>
              <p:nvPr/>
            </p:nvPicPr>
            <p:blipFill>
              <a:blip r:embed="rId9"/>
              <a:stretch>
                <a:fillRect/>
              </a:stretch>
            </p:blipFill>
            <p:spPr>
              <a:xfrm>
                <a:off x="672059" y="3871968"/>
                <a:ext cx="487748" cy="487748"/>
              </a:xfrm>
              <a:prstGeom prst="rect">
                <a:avLst/>
              </a:prstGeom>
            </p:spPr>
          </p:pic>
          <p:pic>
            <p:nvPicPr>
              <p:cNvPr id="173" name="Picture 172"/>
              <p:cNvPicPr>
                <a:picLocks noChangeAspect="1"/>
              </p:cNvPicPr>
              <p:nvPr/>
            </p:nvPicPr>
            <p:blipFill>
              <a:blip r:embed="rId9"/>
              <a:stretch>
                <a:fillRect/>
              </a:stretch>
            </p:blipFill>
            <p:spPr>
              <a:xfrm>
                <a:off x="2121266" y="3370079"/>
                <a:ext cx="487748" cy="487748"/>
              </a:xfrm>
              <a:prstGeom prst="rect">
                <a:avLst/>
              </a:prstGeom>
            </p:spPr>
          </p:pic>
          <p:pic>
            <p:nvPicPr>
              <p:cNvPr id="174" name="Picture 173"/>
              <p:cNvPicPr>
                <a:picLocks noChangeAspect="1"/>
              </p:cNvPicPr>
              <p:nvPr/>
            </p:nvPicPr>
            <p:blipFill>
              <a:blip r:embed="rId9"/>
              <a:stretch>
                <a:fillRect/>
              </a:stretch>
            </p:blipFill>
            <p:spPr>
              <a:xfrm>
                <a:off x="179632" y="3370079"/>
                <a:ext cx="487748" cy="487748"/>
              </a:xfrm>
              <a:prstGeom prst="rect">
                <a:avLst/>
              </a:prstGeom>
            </p:spPr>
          </p:pic>
          <p:pic>
            <p:nvPicPr>
              <p:cNvPr id="175" name="Picture 174"/>
              <p:cNvPicPr>
                <a:picLocks noChangeAspect="1"/>
              </p:cNvPicPr>
              <p:nvPr/>
            </p:nvPicPr>
            <p:blipFill>
              <a:blip r:embed="rId10"/>
              <a:stretch>
                <a:fillRect/>
              </a:stretch>
            </p:blipFill>
            <p:spPr>
              <a:xfrm>
                <a:off x="667380" y="3370079"/>
                <a:ext cx="487748" cy="487748"/>
              </a:xfrm>
              <a:prstGeom prst="rect">
                <a:avLst/>
              </a:prstGeom>
            </p:spPr>
          </p:pic>
          <p:pic>
            <p:nvPicPr>
              <p:cNvPr id="176" name="Picture 175"/>
              <p:cNvPicPr>
                <a:picLocks noChangeAspect="1"/>
              </p:cNvPicPr>
              <p:nvPr/>
            </p:nvPicPr>
            <p:blipFill>
              <a:blip r:embed="rId9"/>
              <a:stretch>
                <a:fillRect/>
              </a:stretch>
            </p:blipFill>
            <p:spPr>
              <a:xfrm>
                <a:off x="1150449" y="3370079"/>
                <a:ext cx="487748" cy="487748"/>
              </a:xfrm>
              <a:prstGeom prst="rect">
                <a:avLst/>
              </a:prstGeom>
            </p:spPr>
          </p:pic>
          <p:pic>
            <p:nvPicPr>
              <p:cNvPr id="177" name="Picture 176"/>
              <p:cNvPicPr>
                <a:picLocks noChangeAspect="1"/>
              </p:cNvPicPr>
              <p:nvPr/>
            </p:nvPicPr>
            <p:blipFill>
              <a:blip r:embed="rId10"/>
              <a:stretch>
                <a:fillRect/>
              </a:stretch>
            </p:blipFill>
            <p:spPr>
              <a:xfrm>
                <a:off x="1638197" y="3370079"/>
                <a:ext cx="487748" cy="487748"/>
              </a:xfrm>
              <a:prstGeom prst="rect">
                <a:avLst/>
              </a:prstGeom>
            </p:spPr>
          </p:pic>
          <p:pic>
            <p:nvPicPr>
              <p:cNvPr id="178" name="Picture 177"/>
              <p:cNvPicPr>
                <a:picLocks noChangeAspect="1"/>
              </p:cNvPicPr>
              <p:nvPr/>
            </p:nvPicPr>
            <p:blipFill>
              <a:blip r:embed="rId9"/>
              <a:stretch>
                <a:fillRect/>
              </a:stretch>
            </p:blipFill>
            <p:spPr>
              <a:xfrm>
                <a:off x="5047754" y="3370079"/>
                <a:ext cx="487748" cy="487748"/>
              </a:xfrm>
              <a:prstGeom prst="rect">
                <a:avLst/>
              </a:prstGeom>
            </p:spPr>
          </p:pic>
          <p:pic>
            <p:nvPicPr>
              <p:cNvPr id="179" name="Picture 178"/>
              <p:cNvPicPr>
                <a:picLocks noChangeAspect="1"/>
              </p:cNvPicPr>
              <p:nvPr/>
            </p:nvPicPr>
            <p:blipFill>
              <a:blip r:embed="rId10"/>
              <a:stretch>
                <a:fillRect/>
              </a:stretch>
            </p:blipFill>
            <p:spPr>
              <a:xfrm>
                <a:off x="2618372" y="3370079"/>
                <a:ext cx="487748" cy="487748"/>
              </a:xfrm>
              <a:prstGeom prst="rect">
                <a:avLst/>
              </a:prstGeom>
            </p:spPr>
          </p:pic>
          <p:pic>
            <p:nvPicPr>
              <p:cNvPr id="180" name="Picture 179"/>
              <p:cNvPicPr>
                <a:picLocks noChangeAspect="1"/>
              </p:cNvPicPr>
              <p:nvPr/>
            </p:nvPicPr>
            <p:blipFill>
              <a:blip r:embed="rId9"/>
              <a:stretch>
                <a:fillRect/>
              </a:stretch>
            </p:blipFill>
            <p:spPr>
              <a:xfrm>
                <a:off x="3106120" y="3370079"/>
                <a:ext cx="487748" cy="487748"/>
              </a:xfrm>
              <a:prstGeom prst="rect">
                <a:avLst/>
              </a:prstGeom>
            </p:spPr>
          </p:pic>
          <p:pic>
            <p:nvPicPr>
              <p:cNvPr id="181" name="Picture 180"/>
              <p:cNvPicPr>
                <a:picLocks noChangeAspect="1"/>
              </p:cNvPicPr>
              <p:nvPr/>
            </p:nvPicPr>
            <p:blipFill>
              <a:blip r:embed="rId10"/>
              <a:stretch>
                <a:fillRect/>
              </a:stretch>
            </p:blipFill>
            <p:spPr>
              <a:xfrm>
                <a:off x="3593868" y="3370079"/>
                <a:ext cx="487748" cy="487748"/>
              </a:xfrm>
              <a:prstGeom prst="rect">
                <a:avLst/>
              </a:prstGeom>
            </p:spPr>
          </p:pic>
          <p:pic>
            <p:nvPicPr>
              <p:cNvPr id="182" name="Picture 181"/>
              <p:cNvPicPr>
                <a:picLocks noChangeAspect="1"/>
              </p:cNvPicPr>
              <p:nvPr/>
            </p:nvPicPr>
            <p:blipFill>
              <a:blip r:embed="rId9"/>
              <a:stretch>
                <a:fillRect/>
              </a:stretch>
            </p:blipFill>
            <p:spPr>
              <a:xfrm>
                <a:off x="4076937" y="3370079"/>
                <a:ext cx="487748" cy="487748"/>
              </a:xfrm>
              <a:prstGeom prst="rect">
                <a:avLst/>
              </a:prstGeom>
            </p:spPr>
          </p:pic>
          <p:pic>
            <p:nvPicPr>
              <p:cNvPr id="183" name="Picture 182"/>
              <p:cNvPicPr>
                <a:picLocks noChangeAspect="1"/>
              </p:cNvPicPr>
              <p:nvPr/>
            </p:nvPicPr>
            <p:blipFill>
              <a:blip r:embed="rId10"/>
              <a:stretch>
                <a:fillRect/>
              </a:stretch>
            </p:blipFill>
            <p:spPr>
              <a:xfrm>
                <a:off x="4564685" y="3370079"/>
                <a:ext cx="487748" cy="487748"/>
              </a:xfrm>
              <a:prstGeom prst="rect">
                <a:avLst/>
              </a:prstGeom>
            </p:spPr>
          </p:pic>
          <p:pic>
            <p:nvPicPr>
              <p:cNvPr id="184" name="Picture 183"/>
              <p:cNvPicPr>
                <a:picLocks noChangeAspect="1"/>
              </p:cNvPicPr>
              <p:nvPr/>
            </p:nvPicPr>
            <p:blipFill>
              <a:blip r:embed="rId10"/>
              <a:stretch>
                <a:fillRect/>
              </a:stretch>
            </p:blipFill>
            <p:spPr>
              <a:xfrm>
                <a:off x="5540181" y="3372188"/>
                <a:ext cx="487748" cy="487748"/>
              </a:xfrm>
              <a:prstGeom prst="rect">
                <a:avLst/>
              </a:prstGeom>
            </p:spPr>
          </p:pic>
        </p:grpSp>
      </p:grpSp>
      <p:grpSp>
        <p:nvGrpSpPr>
          <p:cNvPr id="25" name="Group 24"/>
          <p:cNvGrpSpPr/>
          <p:nvPr/>
        </p:nvGrpSpPr>
        <p:grpSpPr>
          <a:xfrm>
            <a:off x="1161809" y="4131768"/>
            <a:ext cx="7611586" cy="1088610"/>
            <a:chOff x="1161809" y="3274518"/>
            <a:chExt cx="7611586" cy="1088610"/>
          </a:xfrm>
        </p:grpSpPr>
        <p:sp>
          <p:nvSpPr>
            <p:cNvPr id="110" name="TextBox 109"/>
            <p:cNvSpPr txBox="1"/>
            <p:nvPr/>
          </p:nvSpPr>
          <p:spPr>
            <a:xfrm>
              <a:off x="6246100" y="3274518"/>
              <a:ext cx="2527295" cy="830997"/>
            </a:xfrm>
            <a:prstGeom prst="rect">
              <a:avLst/>
            </a:prstGeom>
            <a:noFill/>
          </p:spPr>
          <p:txBody>
            <a:bodyPr wrap="none" rtlCol="0">
              <a:spAutoFit/>
            </a:bodyPr>
            <a:lstStyle/>
            <a:p>
              <a:r>
                <a:rPr lang="fr-CH" sz="2400" dirty="0">
                  <a:solidFill>
                    <a:srgbClr val="5E975B"/>
                  </a:solidFill>
                </a:rPr>
                <a:t>2’000	 </a:t>
              </a:r>
              <a:r>
                <a:rPr lang="fr-CH" sz="2400" dirty="0" err="1">
                  <a:solidFill>
                    <a:srgbClr val="5E975B"/>
                  </a:solidFill>
                </a:rPr>
                <a:t>external</a:t>
              </a:r>
              <a:br>
                <a:rPr lang="fr-CH" sz="2400" dirty="0">
                  <a:solidFill>
                    <a:srgbClr val="5E975B"/>
                  </a:solidFill>
                </a:rPr>
              </a:br>
              <a:r>
                <a:rPr lang="fr-CH" sz="2400" dirty="0">
                  <a:solidFill>
                    <a:srgbClr val="5E975B"/>
                  </a:solidFill>
                </a:rPr>
                <a:t>	 </a:t>
              </a:r>
              <a:r>
                <a:rPr lang="fr-CH" sz="2400" dirty="0" err="1">
                  <a:solidFill>
                    <a:srgbClr val="5E975B"/>
                  </a:solidFill>
                </a:rPr>
                <a:t>companies</a:t>
              </a:r>
              <a:endParaRPr lang="fr-CH" sz="2400" dirty="0">
                <a:solidFill>
                  <a:srgbClr val="5E975B"/>
                </a:solidFill>
              </a:endParaRPr>
            </a:p>
          </p:txBody>
        </p:sp>
        <p:grpSp>
          <p:nvGrpSpPr>
            <p:cNvPr id="24" name="Group 23"/>
            <p:cNvGrpSpPr/>
            <p:nvPr/>
          </p:nvGrpSpPr>
          <p:grpSpPr>
            <a:xfrm>
              <a:off x="1161809" y="3870856"/>
              <a:ext cx="4866120" cy="492272"/>
              <a:chOff x="1161809" y="3870856"/>
              <a:chExt cx="4866120" cy="492272"/>
            </a:xfrm>
          </p:grpSpPr>
          <p:pic>
            <p:nvPicPr>
              <p:cNvPr id="14" name="Picture 13"/>
              <p:cNvPicPr>
                <a:picLocks noChangeAspect="1"/>
              </p:cNvPicPr>
              <p:nvPr/>
            </p:nvPicPr>
            <p:blipFill>
              <a:blip r:embed="rId11"/>
              <a:stretch>
                <a:fillRect/>
              </a:stretch>
            </p:blipFill>
            <p:spPr>
              <a:xfrm>
                <a:off x="5052433" y="3875380"/>
                <a:ext cx="487748" cy="487748"/>
              </a:xfrm>
              <a:prstGeom prst="rect">
                <a:avLst/>
              </a:prstGeom>
            </p:spPr>
          </p:pic>
          <p:pic>
            <p:nvPicPr>
              <p:cNvPr id="15" name="Picture 14"/>
              <p:cNvPicPr>
                <a:picLocks noChangeAspect="1"/>
              </p:cNvPicPr>
              <p:nvPr/>
            </p:nvPicPr>
            <p:blipFill>
              <a:blip r:embed="rId12"/>
              <a:stretch>
                <a:fillRect/>
              </a:stretch>
            </p:blipFill>
            <p:spPr>
              <a:xfrm>
                <a:off x="5540181" y="3875380"/>
                <a:ext cx="487748" cy="487748"/>
              </a:xfrm>
              <a:prstGeom prst="rect">
                <a:avLst/>
              </a:prstGeom>
            </p:spPr>
          </p:pic>
          <p:pic>
            <p:nvPicPr>
              <p:cNvPr id="185" name="Picture 184"/>
              <p:cNvPicPr>
                <a:picLocks noChangeAspect="1"/>
              </p:cNvPicPr>
              <p:nvPr/>
            </p:nvPicPr>
            <p:blipFill>
              <a:blip r:embed="rId11"/>
              <a:stretch>
                <a:fillRect/>
              </a:stretch>
            </p:blipFill>
            <p:spPr>
              <a:xfrm>
                <a:off x="4078617" y="3875380"/>
                <a:ext cx="487748" cy="487748"/>
              </a:xfrm>
              <a:prstGeom prst="rect">
                <a:avLst/>
              </a:prstGeom>
            </p:spPr>
          </p:pic>
          <p:pic>
            <p:nvPicPr>
              <p:cNvPr id="186" name="Picture 185"/>
              <p:cNvPicPr>
                <a:picLocks noChangeAspect="1"/>
              </p:cNvPicPr>
              <p:nvPr/>
            </p:nvPicPr>
            <p:blipFill>
              <a:blip r:embed="rId12"/>
              <a:stretch>
                <a:fillRect/>
              </a:stretch>
            </p:blipFill>
            <p:spPr>
              <a:xfrm>
                <a:off x="4566365" y="3875380"/>
                <a:ext cx="487748" cy="487748"/>
              </a:xfrm>
              <a:prstGeom prst="rect">
                <a:avLst/>
              </a:prstGeom>
            </p:spPr>
          </p:pic>
          <p:pic>
            <p:nvPicPr>
              <p:cNvPr id="187" name="Picture 186"/>
              <p:cNvPicPr>
                <a:picLocks noChangeAspect="1"/>
              </p:cNvPicPr>
              <p:nvPr/>
            </p:nvPicPr>
            <p:blipFill>
              <a:blip r:embed="rId11"/>
              <a:stretch>
                <a:fillRect/>
              </a:stretch>
            </p:blipFill>
            <p:spPr>
              <a:xfrm>
                <a:off x="3097436" y="3870856"/>
                <a:ext cx="487748" cy="487748"/>
              </a:xfrm>
              <a:prstGeom prst="rect">
                <a:avLst/>
              </a:prstGeom>
            </p:spPr>
          </p:pic>
          <p:pic>
            <p:nvPicPr>
              <p:cNvPr id="188" name="Picture 187"/>
              <p:cNvPicPr>
                <a:picLocks noChangeAspect="1"/>
              </p:cNvPicPr>
              <p:nvPr/>
            </p:nvPicPr>
            <p:blipFill>
              <a:blip r:embed="rId12"/>
              <a:stretch>
                <a:fillRect/>
              </a:stretch>
            </p:blipFill>
            <p:spPr>
              <a:xfrm>
                <a:off x="3585184" y="3870856"/>
                <a:ext cx="487748" cy="487748"/>
              </a:xfrm>
              <a:prstGeom prst="rect">
                <a:avLst/>
              </a:prstGeom>
            </p:spPr>
          </p:pic>
          <p:pic>
            <p:nvPicPr>
              <p:cNvPr id="189" name="Picture 188"/>
              <p:cNvPicPr>
                <a:picLocks noChangeAspect="1"/>
              </p:cNvPicPr>
              <p:nvPr/>
            </p:nvPicPr>
            <p:blipFill>
              <a:blip r:embed="rId11"/>
              <a:stretch>
                <a:fillRect/>
              </a:stretch>
            </p:blipFill>
            <p:spPr>
              <a:xfrm>
                <a:off x="2123620" y="3870856"/>
                <a:ext cx="487748" cy="487748"/>
              </a:xfrm>
              <a:prstGeom prst="rect">
                <a:avLst/>
              </a:prstGeom>
            </p:spPr>
          </p:pic>
          <p:pic>
            <p:nvPicPr>
              <p:cNvPr id="190" name="Picture 189"/>
              <p:cNvPicPr>
                <a:picLocks noChangeAspect="1"/>
              </p:cNvPicPr>
              <p:nvPr/>
            </p:nvPicPr>
            <p:blipFill>
              <a:blip r:embed="rId12"/>
              <a:stretch>
                <a:fillRect/>
              </a:stretch>
            </p:blipFill>
            <p:spPr>
              <a:xfrm>
                <a:off x="2611368" y="3870856"/>
                <a:ext cx="487748" cy="487748"/>
              </a:xfrm>
              <a:prstGeom prst="rect">
                <a:avLst/>
              </a:prstGeom>
            </p:spPr>
          </p:pic>
          <p:pic>
            <p:nvPicPr>
              <p:cNvPr id="191" name="Picture 190"/>
              <p:cNvPicPr>
                <a:picLocks noChangeAspect="1"/>
              </p:cNvPicPr>
              <p:nvPr/>
            </p:nvPicPr>
            <p:blipFill>
              <a:blip r:embed="rId11"/>
              <a:stretch>
                <a:fillRect/>
              </a:stretch>
            </p:blipFill>
            <p:spPr>
              <a:xfrm>
                <a:off x="1161809" y="3870856"/>
                <a:ext cx="487748" cy="487748"/>
              </a:xfrm>
              <a:prstGeom prst="rect">
                <a:avLst/>
              </a:prstGeom>
            </p:spPr>
          </p:pic>
          <p:pic>
            <p:nvPicPr>
              <p:cNvPr id="192" name="Picture 191"/>
              <p:cNvPicPr>
                <a:picLocks noChangeAspect="1"/>
              </p:cNvPicPr>
              <p:nvPr/>
            </p:nvPicPr>
            <p:blipFill>
              <a:blip r:embed="rId12"/>
              <a:stretch>
                <a:fillRect/>
              </a:stretch>
            </p:blipFill>
            <p:spPr>
              <a:xfrm>
                <a:off x="1649557" y="3870856"/>
                <a:ext cx="487748" cy="487748"/>
              </a:xfrm>
              <a:prstGeom prst="rect">
                <a:avLst/>
              </a:prstGeom>
            </p:spPr>
          </p:pic>
        </p:grpSp>
      </p:grpSp>
    </p:spTree>
    <p:extLst>
      <p:ext uri="{BB962C8B-B14F-4D97-AF65-F5344CB8AC3E}">
        <p14:creationId xmlns:p14="http://schemas.microsoft.com/office/powerpoint/2010/main" val="22144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116632"/>
            <a:ext cx="8784976" cy="707886"/>
          </a:xfrm>
          <a:prstGeom prst="rect">
            <a:avLst/>
          </a:prstGeom>
          <a:noFill/>
        </p:spPr>
        <p:txBody>
          <a:bodyPr wrap="square" rtlCol="0">
            <a:spAutoFit/>
          </a:bodyPr>
          <a:lstStyle/>
          <a:p>
            <a:r>
              <a:rPr lang="fr-CH" sz="4000" dirty="0">
                <a:solidFill>
                  <a:schemeClr val="accent1"/>
                </a:solidFill>
              </a:rPr>
              <a:t>CERN main mission: </a:t>
            </a:r>
            <a:r>
              <a:rPr lang="fr-CH" sz="4000" dirty="0" err="1">
                <a:solidFill>
                  <a:schemeClr val="accent1"/>
                </a:solidFill>
              </a:rPr>
              <a:t>fundamental</a:t>
            </a:r>
            <a:r>
              <a:rPr lang="fr-CH" sz="4000" dirty="0">
                <a:solidFill>
                  <a:schemeClr val="accent1"/>
                </a:solidFill>
              </a:rPr>
              <a:t> </a:t>
            </a:r>
            <a:r>
              <a:rPr lang="fr-CH" sz="4000" dirty="0" err="1">
                <a:solidFill>
                  <a:schemeClr val="accent1"/>
                </a:solidFill>
              </a:rPr>
              <a:t>physics</a:t>
            </a:r>
            <a:endParaRPr lang="en-GB" sz="4000" dirty="0">
              <a:solidFill>
                <a:schemeClr val="accent1"/>
              </a:solidFill>
            </a:endParaRPr>
          </a:p>
        </p:txBody>
      </p:sp>
      <p:pic>
        <p:nvPicPr>
          <p:cNvPr id="4" name="Picture 3"/>
          <p:cNvPicPr>
            <a:picLocks noChangeAspect="1"/>
          </p:cNvPicPr>
          <p:nvPr/>
        </p:nvPicPr>
        <p:blipFill>
          <a:blip r:embed="rId2"/>
          <a:stretch>
            <a:fillRect/>
          </a:stretch>
        </p:blipFill>
        <p:spPr>
          <a:xfrm>
            <a:off x="84262" y="980728"/>
            <a:ext cx="8961897" cy="2030144"/>
          </a:xfrm>
          <a:prstGeom prst="rect">
            <a:avLst/>
          </a:prstGeom>
        </p:spPr>
      </p:pic>
      <p:pic>
        <p:nvPicPr>
          <p:cNvPr id="5" name="Picture 4"/>
          <p:cNvPicPr>
            <a:picLocks noChangeAspect="1"/>
          </p:cNvPicPr>
          <p:nvPr/>
        </p:nvPicPr>
        <p:blipFill>
          <a:blip r:embed="rId3"/>
          <a:stretch>
            <a:fillRect/>
          </a:stretch>
        </p:blipFill>
        <p:spPr>
          <a:xfrm>
            <a:off x="109786" y="3178120"/>
            <a:ext cx="4793336" cy="2649284"/>
          </a:xfrm>
          <a:prstGeom prst="rect">
            <a:avLst/>
          </a:prstGeom>
        </p:spPr>
      </p:pic>
      <p:pic>
        <p:nvPicPr>
          <p:cNvPr id="7" name="Picture 6"/>
          <p:cNvPicPr>
            <a:picLocks noChangeAspect="1"/>
          </p:cNvPicPr>
          <p:nvPr/>
        </p:nvPicPr>
        <p:blipFill>
          <a:blip r:embed="rId4"/>
          <a:stretch>
            <a:fillRect/>
          </a:stretch>
        </p:blipFill>
        <p:spPr>
          <a:xfrm>
            <a:off x="5443376" y="3160980"/>
            <a:ext cx="3009775" cy="1749295"/>
          </a:xfrm>
          <a:prstGeom prst="rect">
            <a:avLst/>
          </a:prstGeom>
        </p:spPr>
      </p:pic>
      <p:pic>
        <p:nvPicPr>
          <p:cNvPr id="9" name="Picture 8"/>
          <p:cNvPicPr>
            <a:picLocks noChangeAspect="1"/>
          </p:cNvPicPr>
          <p:nvPr/>
        </p:nvPicPr>
        <p:blipFill>
          <a:blip r:embed="rId5"/>
          <a:stretch>
            <a:fillRect/>
          </a:stretch>
        </p:blipFill>
        <p:spPr>
          <a:xfrm>
            <a:off x="7038136" y="4694222"/>
            <a:ext cx="1638319" cy="1505975"/>
          </a:xfrm>
          <a:prstGeom prst="rect">
            <a:avLst/>
          </a:prstGeom>
        </p:spPr>
      </p:pic>
      <p:pic>
        <p:nvPicPr>
          <p:cNvPr id="10" name="Picture 9"/>
          <p:cNvPicPr>
            <a:picLocks noChangeAspect="1"/>
          </p:cNvPicPr>
          <p:nvPr/>
        </p:nvPicPr>
        <p:blipFill>
          <a:blip r:embed="rId6"/>
          <a:stretch>
            <a:fillRect/>
          </a:stretch>
        </p:blipFill>
        <p:spPr>
          <a:xfrm>
            <a:off x="5220070" y="4694222"/>
            <a:ext cx="1512169" cy="1448986"/>
          </a:xfrm>
          <a:prstGeom prst="rect">
            <a:avLst/>
          </a:prstGeom>
        </p:spPr>
      </p:pic>
    </p:spTree>
    <p:extLst>
      <p:ext uri="{BB962C8B-B14F-4D97-AF65-F5344CB8AC3E}">
        <p14:creationId xmlns:p14="http://schemas.microsoft.com/office/powerpoint/2010/main" val="2376576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14260</TotalTime>
  <Words>3486</Words>
  <Application>Microsoft Office PowerPoint</Application>
  <PresentationFormat>On-screen Show (4:3)</PresentationFormat>
  <Paragraphs>322</Paragraphs>
  <Slides>44</Slides>
  <Notes>23</Notes>
  <HiddenSlides>0</HiddenSlides>
  <MMClips>3</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6" baseType="lpstr">
      <vt:lpstr>Arial</vt:lpstr>
      <vt:lpstr>Arial Rounded MT Bold</vt:lpstr>
      <vt:lpstr>Calibri</vt:lpstr>
      <vt:lpstr>Comic Sans MS</vt:lpstr>
      <vt:lpstr>Optima</vt:lpstr>
      <vt:lpstr>sourcesans-regular</vt:lpstr>
      <vt:lpstr>Times</vt:lpstr>
      <vt:lpstr>Times New Roman</vt:lpstr>
      <vt:lpstr>Verdana</vt:lpstr>
      <vt:lpstr>Wingdings</vt:lpstr>
      <vt:lpstr>Office Theme</vt:lpstr>
      <vt:lpstr>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Medium term future: HL-LHC</vt:lpstr>
      <vt:lpstr>Long term future: FCC-ee and FCC-hh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Medical Applications</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echesta</dc:creator>
  <cp:lastModifiedBy>Enrico Chesta</cp:lastModifiedBy>
  <cp:revision>574</cp:revision>
  <cp:lastPrinted>2016-11-28T14:51:05Z</cp:lastPrinted>
  <dcterms:created xsi:type="dcterms:W3CDTF">2010-12-02T23:31:54Z</dcterms:created>
  <dcterms:modified xsi:type="dcterms:W3CDTF">2024-09-12T11:13:34Z</dcterms:modified>
</cp:coreProperties>
</file>