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2147482263" r:id="rId3"/>
    <p:sldId id="2147482266" r:id="rId4"/>
    <p:sldId id="2147482264" r:id="rId5"/>
    <p:sldId id="2147482261" r:id="rId6"/>
    <p:sldId id="2147482265" r:id="rId7"/>
    <p:sldId id="2147482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70" d="100"/>
          <a:sy n="70" d="100"/>
        </p:scale>
        <p:origin x="53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CC222B-B62D-4E96-8C4D-35445263A3F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062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CC222B-B62D-4E96-8C4D-35445263A3F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284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CC222B-B62D-4E96-8C4D-35445263A3F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9401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3F57E-72F7-4348-6D72-BE14DDEBC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C3790-0210-D4AF-27E3-3B706CE07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68310-D325-DB6B-A631-2969F487F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6B42-CAD6-4D81-A41D-9EE044362BA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031EB-DBDA-CE31-B7FF-C82B58CCD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A4B14-848F-BD68-21C8-E60F2E6D5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1E-C995-4D53-A287-CA565E83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9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12 September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CH" dirty="0"/>
              <a:t>E</a:t>
            </a:r>
            <a:r>
              <a:rPr lang="en-US" dirty="0"/>
              <a:t>NTSO-E</a:t>
            </a:r>
            <a:br>
              <a:rPr lang="en-US" dirty="0"/>
            </a:br>
            <a:r>
              <a:rPr lang="en-US" dirty="0"/>
              <a:t>Thursday Wrap-up</a:t>
            </a:r>
            <a:endParaRPr lang="en-GB" dirty="0"/>
          </a:p>
        </p:txBody>
      </p:sp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2492335C-DE46-6F15-A471-DB7E2B723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091" y="5378958"/>
            <a:ext cx="3648075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048CC-F0CF-3D52-9C0B-7294DA4B8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1011237"/>
          </a:xfrm>
        </p:spPr>
        <p:txBody>
          <a:bodyPr/>
          <a:lstStyle/>
          <a:p>
            <a:r>
              <a:rPr lang="fr-CH" dirty="0" err="1"/>
              <a:t>Today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327B3-DA95-F649-7B8F-E2E79AF1C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44298-E234-EAD4-B6A1-523F80473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E1782-6A3C-8EFC-68D1-C1B936E4D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3F4E6D7-7DF1-6274-6DD1-F2AFE6C35E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25380"/>
            <a:ext cx="9144000" cy="2762187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0" dirty="0" err="1"/>
              <a:t>Dinner</a:t>
            </a:r>
            <a:r>
              <a:rPr lang="fr-CH" b="0" dirty="0"/>
              <a:t>: </a:t>
            </a:r>
            <a:r>
              <a:rPr lang="fr-CH" dirty="0"/>
              <a:t>19:00 </a:t>
            </a:r>
            <a:r>
              <a:rPr lang="fr-CH" b="0" dirty="0"/>
              <a:t>in </a:t>
            </a:r>
            <a:r>
              <a:rPr lang="fr-CH" dirty="0"/>
              <a:t>Café Papon (Geneva)</a:t>
            </a:r>
            <a:endParaRPr lang="fr-CH" b="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303030"/>
                </a:solidFill>
              </a:rPr>
              <a:t>40 minutes by tram: </a:t>
            </a:r>
            <a:r>
              <a:rPr lang="fr-CH" dirty="0" err="1">
                <a:solidFill>
                  <a:srgbClr val="303030"/>
                </a:solidFill>
              </a:rPr>
              <a:t>take</a:t>
            </a:r>
            <a:r>
              <a:rPr lang="fr-CH" dirty="0">
                <a:solidFill>
                  <a:srgbClr val="303030"/>
                </a:solidFill>
              </a:rPr>
              <a:t> the #18 up to </a:t>
            </a:r>
            <a:r>
              <a:rPr lang="fr-CH" b="1" dirty="0">
                <a:solidFill>
                  <a:srgbClr val="303030"/>
                </a:solidFill>
              </a:rPr>
              <a:t>Place de Neuve</a:t>
            </a:r>
            <a:endParaRPr lang="fr-CH" dirty="0">
              <a:solidFill>
                <a:srgbClr val="303030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303030"/>
                </a:solidFill>
              </a:rPr>
              <a:t>Some</a:t>
            </a:r>
            <a:r>
              <a:rPr lang="fr-CH" dirty="0">
                <a:solidFill>
                  <a:srgbClr val="303030"/>
                </a:solidFill>
              </a:rPr>
              <a:t> of us are </a:t>
            </a:r>
            <a:r>
              <a:rPr lang="fr-CH" dirty="0" err="1">
                <a:solidFill>
                  <a:srgbClr val="303030"/>
                </a:solidFill>
              </a:rPr>
              <a:t>going</a:t>
            </a:r>
            <a:r>
              <a:rPr lang="fr-CH" dirty="0">
                <a:solidFill>
                  <a:srgbClr val="303030"/>
                </a:solidFill>
              </a:rPr>
              <a:t> </a:t>
            </a:r>
            <a:r>
              <a:rPr lang="fr-CH" dirty="0" err="1">
                <a:solidFill>
                  <a:srgbClr val="303030"/>
                </a:solidFill>
              </a:rPr>
              <a:t>together</a:t>
            </a:r>
            <a:r>
              <a:rPr lang="fr-CH" dirty="0">
                <a:solidFill>
                  <a:srgbClr val="303030"/>
                </a:solidFill>
              </a:rPr>
              <a:t> right </a:t>
            </a:r>
            <a:r>
              <a:rPr lang="fr-CH" dirty="0" err="1">
                <a:solidFill>
                  <a:srgbClr val="303030"/>
                </a:solidFill>
              </a:rPr>
              <a:t>now</a:t>
            </a:r>
            <a:r>
              <a:rPr lang="fr-CH" dirty="0">
                <a:solidFill>
                  <a:srgbClr val="303030"/>
                </a:solidFill>
              </a:rPr>
              <a:t> =&gt; </a:t>
            </a:r>
            <a:r>
              <a:rPr lang="fr-CH" dirty="0" err="1">
                <a:solidFill>
                  <a:srgbClr val="303030"/>
                </a:solidFill>
              </a:rPr>
              <a:t>let’s</a:t>
            </a:r>
            <a:r>
              <a:rPr lang="fr-CH" dirty="0">
                <a:solidFill>
                  <a:srgbClr val="303030"/>
                </a:solidFill>
              </a:rPr>
              <a:t> </a:t>
            </a:r>
            <a:r>
              <a:rPr lang="fr-CH" dirty="0" err="1">
                <a:solidFill>
                  <a:srgbClr val="303030"/>
                </a:solidFill>
              </a:rPr>
              <a:t>meet</a:t>
            </a:r>
            <a:r>
              <a:rPr lang="fr-CH" dirty="0">
                <a:solidFill>
                  <a:srgbClr val="303030"/>
                </a:solidFill>
              </a:rPr>
              <a:t> in front of the </a:t>
            </a:r>
            <a:r>
              <a:rPr lang="fr-CH" b="1" dirty="0">
                <a:solidFill>
                  <a:srgbClr val="303030"/>
                </a:solidFill>
              </a:rPr>
              <a:t>CERN </a:t>
            </a:r>
            <a:r>
              <a:rPr lang="fr-CH" b="1" dirty="0" err="1">
                <a:solidFill>
                  <a:srgbClr val="303030"/>
                </a:solidFill>
              </a:rPr>
              <a:t>Hotel</a:t>
            </a:r>
            <a:r>
              <a:rPr lang="fr-CH" dirty="0">
                <a:solidFill>
                  <a:srgbClr val="303030"/>
                </a:solidFill>
              </a:rPr>
              <a:t> in </a:t>
            </a:r>
            <a:r>
              <a:rPr lang="fr-CH" b="1" dirty="0">
                <a:solidFill>
                  <a:srgbClr val="303030"/>
                </a:solidFill>
              </a:rPr>
              <a:t>10mn</a:t>
            </a:r>
            <a:r>
              <a:rPr lang="fr-CH" dirty="0">
                <a:solidFill>
                  <a:srgbClr val="303030"/>
                </a:solidFill>
              </a:rPr>
              <a:t> or </a:t>
            </a:r>
            <a:r>
              <a:rPr lang="fr-CH" dirty="0" err="1">
                <a:solidFill>
                  <a:srgbClr val="303030"/>
                </a:solidFill>
              </a:rPr>
              <a:t>directly</a:t>
            </a:r>
            <a:r>
              <a:rPr lang="fr-CH" dirty="0">
                <a:solidFill>
                  <a:srgbClr val="303030"/>
                </a:solidFill>
              </a:rPr>
              <a:t> at the restaurant</a:t>
            </a:r>
          </a:p>
          <a:p>
            <a:pPr algn="l"/>
            <a:endParaRPr lang="fr-CH" dirty="0">
              <a:solidFill>
                <a:srgbClr val="FF0000"/>
              </a:solidFill>
            </a:endParaRPr>
          </a:p>
          <a:p>
            <a:pPr algn="l"/>
            <a:endParaRPr lang="fr-CH" dirty="0">
              <a:solidFill>
                <a:srgbClr val="303030"/>
              </a:solidFill>
            </a:endParaRPr>
          </a:p>
          <a:p>
            <a:pPr algn="l"/>
            <a:endParaRPr lang="fr-CH" dirty="0">
              <a:solidFill>
                <a:srgbClr val="FF0000"/>
              </a:solidFill>
            </a:endParaRPr>
          </a:p>
          <a:p>
            <a:pPr algn="l"/>
            <a:endParaRPr lang="en-US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685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02269D9-FEA6-94BB-9453-F1598A28D4C7}"/>
              </a:ext>
            </a:extLst>
          </p:cNvPr>
          <p:cNvSpPr txBox="1">
            <a:spLocks/>
          </p:cNvSpPr>
          <p:nvPr/>
        </p:nvSpPr>
        <p:spPr>
          <a:xfrm>
            <a:off x="1524000" y="1046163"/>
            <a:ext cx="9144000" cy="10112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dirty="0" err="1"/>
              <a:t>Dinner</a:t>
            </a:r>
            <a:r>
              <a:rPr lang="fr-CH" dirty="0"/>
              <a:t> transportation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ADCCD5A-303C-DE76-8FC8-560AEC650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669" y="1879600"/>
            <a:ext cx="6846661" cy="410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52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048CC-F0CF-3D52-9C0B-7294DA4B8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1011237"/>
          </a:xfrm>
        </p:spPr>
        <p:txBody>
          <a:bodyPr/>
          <a:lstStyle/>
          <a:p>
            <a:r>
              <a:rPr lang="fr-CH" dirty="0" err="1"/>
              <a:t>Tomorrow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18E6D-0B29-90A7-B5C7-8E5BE58FF9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25380"/>
            <a:ext cx="9144000" cy="2762187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0" dirty="0"/>
              <a:t>Meeting point: </a:t>
            </a:r>
            <a:r>
              <a:rPr lang="fr-CH" dirty="0"/>
              <a:t>8:30</a:t>
            </a:r>
            <a:r>
              <a:rPr lang="fr-CH" b="0" dirty="0"/>
              <a:t> on the parking of the </a:t>
            </a:r>
            <a:r>
              <a:rPr lang="fr-CH" dirty="0"/>
              <a:t>Science Gateway</a:t>
            </a:r>
            <a:r>
              <a:rPr lang="fr-CH" b="0" dirty="0"/>
              <a:t>. </a:t>
            </a:r>
            <a:r>
              <a:rPr lang="fr-CH" b="0" dirty="0" err="1"/>
              <a:t>Going</a:t>
            </a:r>
            <a:r>
              <a:rPr lang="fr-CH" b="0" dirty="0"/>
              <a:t> by bus – </a:t>
            </a:r>
            <a:r>
              <a:rPr lang="fr-CH" dirty="0">
                <a:solidFill>
                  <a:srgbClr val="FF0000"/>
                </a:solidFill>
              </a:rPr>
              <a:t>Be on time!</a:t>
            </a:r>
            <a:endParaRPr lang="fr-CH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0" dirty="0"/>
              <a:t>Lunch vouchers – </a:t>
            </a:r>
            <a:r>
              <a:rPr lang="fr-CH" dirty="0">
                <a:solidFill>
                  <a:srgbClr val="FF0000"/>
                </a:solidFill>
              </a:rPr>
              <a:t>Do not lose </a:t>
            </a:r>
            <a:r>
              <a:rPr lang="fr-CH" dirty="0" err="1">
                <a:solidFill>
                  <a:srgbClr val="FF0000"/>
                </a:solidFill>
              </a:rPr>
              <a:t>yours</a:t>
            </a:r>
            <a:r>
              <a:rPr lang="fr-CH" dirty="0">
                <a:solidFill>
                  <a:srgbClr val="FF0000"/>
                </a:solidFill>
              </a:rPr>
              <a:t>! </a:t>
            </a:r>
            <a:endParaRPr lang="fr-CH" dirty="0">
              <a:solidFill>
                <a:srgbClr val="30303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0" dirty="0">
                <a:solidFill>
                  <a:srgbClr val="303030"/>
                </a:solidFill>
              </a:rPr>
              <a:t>Return: Back at </a:t>
            </a:r>
            <a:r>
              <a:rPr lang="fr-CH" dirty="0">
                <a:solidFill>
                  <a:srgbClr val="303030"/>
                </a:solidFill>
              </a:rPr>
              <a:t>15:30</a:t>
            </a:r>
            <a:r>
              <a:rPr lang="fr-CH" b="0" dirty="0">
                <a:solidFill>
                  <a:srgbClr val="303030"/>
                </a:solidFill>
              </a:rPr>
              <a:t> at the </a:t>
            </a:r>
            <a:r>
              <a:rPr lang="fr-CH" b="0" dirty="0" err="1">
                <a:solidFill>
                  <a:srgbClr val="303030"/>
                </a:solidFill>
              </a:rPr>
              <a:t>same</a:t>
            </a:r>
            <a:r>
              <a:rPr lang="fr-CH" b="0" dirty="0">
                <a:solidFill>
                  <a:srgbClr val="303030"/>
                </a:solidFill>
              </a:rPr>
              <a:t> place.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303030"/>
                </a:solidFill>
              </a:rPr>
              <a:t>Need to </a:t>
            </a:r>
            <a:r>
              <a:rPr lang="fr-CH" dirty="0" err="1">
                <a:solidFill>
                  <a:srgbClr val="303030"/>
                </a:solidFill>
              </a:rPr>
              <a:t>leave</a:t>
            </a:r>
            <a:r>
              <a:rPr lang="fr-CH" dirty="0">
                <a:solidFill>
                  <a:srgbClr val="303030"/>
                </a:solidFill>
              </a:rPr>
              <a:t> </a:t>
            </a:r>
            <a:r>
              <a:rPr lang="fr-CH" dirty="0" err="1">
                <a:solidFill>
                  <a:srgbClr val="303030"/>
                </a:solidFill>
              </a:rPr>
              <a:t>earlier</a:t>
            </a:r>
            <a:r>
              <a:rPr lang="fr-CH" dirty="0">
                <a:solidFill>
                  <a:srgbClr val="303030"/>
                </a:solidFill>
              </a:rPr>
              <a:t>? </a:t>
            </a:r>
            <a:r>
              <a:rPr lang="fr-CH" b="1" dirty="0">
                <a:solidFill>
                  <a:srgbClr val="FF0000"/>
                </a:solidFill>
              </a:rPr>
              <a:t>Tell us </a:t>
            </a:r>
            <a:r>
              <a:rPr lang="fr-CH" b="1" dirty="0" err="1">
                <a:solidFill>
                  <a:srgbClr val="FF0000"/>
                </a:solidFill>
              </a:rPr>
              <a:t>now</a:t>
            </a:r>
            <a:r>
              <a:rPr lang="fr-CH" b="1" dirty="0">
                <a:solidFill>
                  <a:srgbClr val="FF0000"/>
                </a:solidFill>
              </a:rPr>
              <a:t>!</a:t>
            </a:r>
            <a:endParaRPr lang="fr-CH" b="0" dirty="0">
              <a:solidFill>
                <a:srgbClr val="303030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303030"/>
                </a:solidFill>
              </a:rPr>
              <a:t>Looking</a:t>
            </a:r>
            <a:r>
              <a:rPr lang="fr-CH" dirty="0">
                <a:solidFill>
                  <a:srgbClr val="303030"/>
                </a:solidFill>
              </a:rPr>
              <a:t> for </a:t>
            </a:r>
            <a:r>
              <a:rPr lang="fr-CH" dirty="0" err="1">
                <a:solidFill>
                  <a:srgbClr val="303030"/>
                </a:solidFill>
              </a:rPr>
              <a:t>something</a:t>
            </a:r>
            <a:r>
              <a:rPr lang="fr-CH" dirty="0">
                <a:solidFill>
                  <a:srgbClr val="303030"/>
                </a:solidFill>
              </a:rPr>
              <a:t> to do </a:t>
            </a:r>
            <a:r>
              <a:rPr lang="fr-CH" dirty="0" err="1">
                <a:solidFill>
                  <a:srgbClr val="303030"/>
                </a:solidFill>
              </a:rPr>
              <a:t>after</a:t>
            </a:r>
            <a:r>
              <a:rPr lang="fr-CH" dirty="0">
                <a:solidFill>
                  <a:srgbClr val="303030"/>
                </a:solidFill>
              </a:rPr>
              <a:t>? </a:t>
            </a:r>
            <a:r>
              <a:rPr lang="fr-CH" dirty="0" err="1">
                <a:solidFill>
                  <a:srgbClr val="303030"/>
                </a:solidFill>
              </a:rPr>
              <a:t>Feel</a:t>
            </a:r>
            <a:r>
              <a:rPr lang="fr-CH" dirty="0">
                <a:solidFill>
                  <a:srgbClr val="303030"/>
                </a:solidFill>
              </a:rPr>
              <a:t> free to </a:t>
            </a:r>
            <a:r>
              <a:rPr lang="fr-CH" dirty="0" err="1">
                <a:solidFill>
                  <a:srgbClr val="303030"/>
                </a:solidFill>
              </a:rPr>
              <a:t>visit</a:t>
            </a:r>
            <a:r>
              <a:rPr lang="fr-CH" dirty="0">
                <a:solidFill>
                  <a:srgbClr val="303030"/>
                </a:solidFill>
              </a:rPr>
              <a:t> the exhibitions in the Science Gateway, and the shop </a:t>
            </a:r>
            <a:r>
              <a:rPr lang="fr-CH" dirty="0">
                <a:solidFill>
                  <a:srgbClr val="303030"/>
                </a:solidFill>
                <a:sym typeface="Wingdings" panose="05000000000000000000" pitchFamily="2" charset="2"/>
              </a:rPr>
              <a:t></a:t>
            </a:r>
            <a:r>
              <a:rPr lang="fr-CH" dirty="0">
                <a:solidFill>
                  <a:srgbClr val="303030"/>
                </a:solidFill>
              </a:rPr>
              <a:t> </a:t>
            </a:r>
            <a:endParaRPr lang="fr-CH" b="0" dirty="0">
              <a:solidFill>
                <a:srgbClr val="30303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CH" dirty="0">
              <a:solidFill>
                <a:srgbClr val="303030"/>
              </a:solidFill>
            </a:endParaRPr>
          </a:p>
          <a:p>
            <a:pPr algn="l"/>
            <a:endParaRPr lang="fr-CH" dirty="0">
              <a:solidFill>
                <a:srgbClr val="FF0000"/>
              </a:solidFill>
            </a:endParaRPr>
          </a:p>
          <a:p>
            <a:pPr algn="l"/>
            <a:endParaRPr lang="fr-CH" dirty="0">
              <a:solidFill>
                <a:srgbClr val="303030"/>
              </a:solidFill>
            </a:endParaRPr>
          </a:p>
          <a:p>
            <a:pPr algn="l"/>
            <a:endParaRPr lang="fr-CH" dirty="0">
              <a:solidFill>
                <a:srgbClr val="FF0000"/>
              </a:solidFill>
            </a:endParaRPr>
          </a:p>
          <a:p>
            <a:pPr algn="l"/>
            <a:endParaRPr lang="en-US" dirty="0">
              <a:solidFill>
                <a:srgbClr val="2F2F2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327B3-DA95-F649-7B8F-E2E79AF1C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44298-E234-EAD4-B6A1-523F80473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E1782-6A3C-8EFC-68D1-C1B936E4D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52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Science Gateway: opening the door to CERN and its research">
            <a:extLst>
              <a:ext uri="{FF2B5EF4-FFF2-40B4-BE49-F238E27FC236}">
                <a16:creationId xmlns:a16="http://schemas.microsoft.com/office/drawing/2014/main" id="{95B7B551-28FE-6BAA-7E2D-417B2BC1F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97" y="1770846"/>
            <a:ext cx="5176203" cy="387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map of a city&#10;&#10;Description automatically generated">
            <a:extLst>
              <a:ext uri="{FF2B5EF4-FFF2-40B4-BE49-F238E27FC236}">
                <a16:creationId xmlns:a16="http://schemas.microsoft.com/office/drawing/2014/main" id="{FD7CA7BB-21CF-F125-1137-73E4DA61E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183" y="1770846"/>
            <a:ext cx="4577800" cy="3878113"/>
          </a:xfrm>
          <a:prstGeom prst="rect">
            <a:avLst/>
          </a:prstGeom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28B1D70C-678D-D471-7C01-FC744A39BF62}"/>
              </a:ext>
            </a:extLst>
          </p:cNvPr>
          <p:cNvSpPr/>
          <p:nvPr/>
        </p:nvSpPr>
        <p:spPr>
          <a:xfrm>
            <a:off x="5831840" y="3538728"/>
            <a:ext cx="365760" cy="55372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9EBA67-97C7-0BCD-B0A6-F0800EE11A87}"/>
              </a:ext>
            </a:extLst>
          </p:cNvPr>
          <p:cNvSpPr txBox="1"/>
          <p:nvPr/>
        </p:nvSpPr>
        <p:spPr>
          <a:xfrm>
            <a:off x="5050647" y="3223260"/>
            <a:ext cx="12070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>
                <a:solidFill>
                  <a:srgbClr val="FF0000"/>
                </a:solidFill>
              </a:rPr>
              <a:t>PARKING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02269D9-FEA6-94BB-9453-F1598A28D4C7}"/>
              </a:ext>
            </a:extLst>
          </p:cNvPr>
          <p:cNvSpPr txBox="1">
            <a:spLocks/>
          </p:cNvSpPr>
          <p:nvPr/>
        </p:nvSpPr>
        <p:spPr>
          <a:xfrm>
            <a:off x="1524000" y="1046163"/>
            <a:ext cx="9144000" cy="10112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dirty="0"/>
              <a:t>Science Gateway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385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E09AFE7-7C66-C620-E08A-36D6318AE7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68671"/>
              </p:ext>
            </p:extLst>
          </p:nvPr>
        </p:nvGraphicFramePr>
        <p:xfrm>
          <a:off x="299884" y="2984"/>
          <a:ext cx="11592231" cy="6591606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614471">
                  <a:extLst>
                    <a:ext uri="{9D8B030D-6E8A-4147-A177-3AD203B41FA5}">
                      <a16:colId xmlns:a16="http://schemas.microsoft.com/office/drawing/2014/main" val="2846686887"/>
                    </a:ext>
                  </a:extLst>
                </a:gridCol>
                <a:gridCol w="3958609">
                  <a:extLst>
                    <a:ext uri="{9D8B030D-6E8A-4147-A177-3AD203B41FA5}">
                      <a16:colId xmlns:a16="http://schemas.microsoft.com/office/drawing/2014/main" val="2915728406"/>
                    </a:ext>
                  </a:extLst>
                </a:gridCol>
                <a:gridCol w="1689795">
                  <a:extLst>
                    <a:ext uri="{9D8B030D-6E8A-4147-A177-3AD203B41FA5}">
                      <a16:colId xmlns:a16="http://schemas.microsoft.com/office/drawing/2014/main" val="2339625841"/>
                    </a:ext>
                  </a:extLst>
                </a:gridCol>
                <a:gridCol w="1595261">
                  <a:extLst>
                    <a:ext uri="{9D8B030D-6E8A-4147-A177-3AD203B41FA5}">
                      <a16:colId xmlns:a16="http://schemas.microsoft.com/office/drawing/2014/main" val="890490827"/>
                    </a:ext>
                  </a:extLst>
                </a:gridCol>
                <a:gridCol w="2316084">
                  <a:extLst>
                    <a:ext uri="{9D8B030D-6E8A-4147-A177-3AD203B41FA5}">
                      <a16:colId xmlns:a16="http://schemas.microsoft.com/office/drawing/2014/main" val="2029838437"/>
                    </a:ext>
                  </a:extLst>
                </a:gridCol>
                <a:gridCol w="1418011">
                  <a:extLst>
                    <a:ext uri="{9D8B030D-6E8A-4147-A177-3AD203B41FA5}">
                      <a16:colId xmlns:a16="http://schemas.microsoft.com/office/drawing/2014/main" val="3304990027"/>
                    </a:ext>
                  </a:extLst>
                </a:gridCol>
              </a:tblGrid>
              <a:tr h="2892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000" b="1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Subject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000" b="1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Period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000" b="1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Duration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000" b="1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Presenter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000" b="1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Location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23460038"/>
                  </a:ext>
                </a:extLst>
              </a:tr>
              <a:tr h="4941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0</a:t>
                      </a:r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cs typeface="Calibri"/>
                        </a:rPr>
                        <a:t>Transportation to </a:t>
                      </a:r>
                      <a:r>
                        <a:rPr lang="en-GB" sz="1600" b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  <a:cs typeface="Calibri"/>
                        </a:rPr>
                        <a:t>Prevessin</a:t>
                      </a:r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  <a:cs typeface="Calibri"/>
                        </a:rPr>
                        <a:t> site (by bus)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08:30 - 09:00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30 min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Science Gateway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14129229"/>
                  </a:ext>
                </a:extLst>
              </a:tr>
              <a:tr h="7411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1. </a:t>
                      </a:r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ENTSO-E WG5 Update including internal - external developments </a:t>
                      </a:r>
                    </a:p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(DESAP, RDI Roadmap and Technopedia)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09:00 - 09:30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30 min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Anna, Siddhesh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774/2-058 (CERN)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5255785"/>
                  </a:ext>
                </a:extLst>
              </a:tr>
              <a:tr h="46273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Presentation from CERN – Modular SCADA</a:t>
                      </a:r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09:30 - 10:00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 min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Piotr </a:t>
                      </a:r>
                      <a:r>
                        <a:rPr lang="en-GB" sz="1600" b="0" u="none" strike="noStrike" kern="1200" dirty="0" err="1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Golonka</a:t>
                      </a:r>
                      <a:endParaRPr lang="en-GB" sz="1600" b="0" u="none" strike="noStrike" kern="1200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774/2-058 (CERN)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20930596"/>
                  </a:ext>
                </a:extLst>
              </a:tr>
              <a:tr h="23136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Coffee Break (15 min)</a:t>
                      </a:r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CERN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58288598"/>
                  </a:ext>
                </a:extLst>
              </a:tr>
              <a:tr h="2892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Visit: CERN Control Centre (CCC)</a:t>
                      </a:r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10:15 – 10:45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30 min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CERN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84852901"/>
                  </a:ext>
                </a:extLst>
              </a:tr>
              <a:tr h="2892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Presentation from CERN – Digital Twin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i="0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10:45 - 11:00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15 min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Oscar Sacristan de </a:t>
                      </a:r>
                      <a:r>
                        <a:rPr lang="en-GB" sz="1600" b="0" u="none" strike="noStrike" kern="1200" dirty="0" err="1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Frutos</a:t>
                      </a:r>
                      <a:endParaRPr lang="en-GB" sz="1600" b="0" u="none" strike="noStrike" kern="1200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774/2-058 (CERN)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22890376"/>
                  </a:ext>
                </a:extLst>
              </a:tr>
              <a:tr h="4941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WG5 Session: TF VIS</a:t>
                      </a:r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11:00 - 12:30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90 min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Ralf, Dennis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774/2-058 (CERN)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80717644"/>
                  </a:ext>
                </a:extLst>
              </a:tr>
              <a:tr h="4941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Presentation from CERN – Web Energy</a:t>
                      </a:r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12:30 – 12:45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 min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Anargyros </a:t>
                      </a:r>
                      <a:r>
                        <a:rPr lang="en-GB" sz="1600" b="0" u="none" strike="noStrike" kern="1200" dirty="0" err="1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Kiourkos</a:t>
                      </a:r>
                      <a:endParaRPr lang="en-GB" sz="1600" b="0" u="none" strike="noStrike" kern="1200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774/2-058 (CERN)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11779264"/>
                  </a:ext>
                </a:extLst>
              </a:tr>
              <a:tr h="270878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 Break (60min)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600" b="1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 Break (60min)</a:t>
                      </a:r>
                    </a:p>
                    <a:p>
                      <a:pPr algn="ctr" rtl="0" fontAlgn="ctr"/>
                      <a:endParaRPr lang="en-GB" sz="1600" b="1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R3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1446350"/>
                  </a:ext>
                </a:extLst>
              </a:tr>
              <a:tr h="92547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WG5 Session: TF WAMS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Whitepaper on PMU implementation guidelines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Next steps </a:t>
                      </a:r>
                      <a:r>
                        <a:rPr lang="en-GB" sz="1600" b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within TF WAMS workstream</a:t>
                      </a:r>
                      <a:endParaRPr lang="en-GB" sz="1600" b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13:45 - 14:15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30 min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Matija, Anna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774/2-058 (CERN)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22980925"/>
                  </a:ext>
                </a:extLst>
              </a:tr>
              <a:tr h="49411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3A3A3F"/>
                        </a:buClr>
                        <a:buSzPts val="1600"/>
                        <a:buFont typeface="Calibri" panose="020F0502020204030204" pitchFamily="34" charset="0"/>
                        <a:buNone/>
                      </a:pPr>
                      <a:r>
                        <a:rPr lang="en-GB" sz="1600" b="1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Summary &amp; Closing of Day 2</a:t>
                      </a:r>
                    </a:p>
                    <a:p>
                      <a:pPr algn="l" rtl="0" fontAlgn="ctr">
                        <a:buClr>
                          <a:srgbClr val="3A3A3F"/>
                        </a:buClr>
                        <a:buSzPts val="1600"/>
                        <a:buFont typeface="Calibri" panose="020F0502020204030204" pitchFamily="34" charset="0"/>
                        <a:buNone/>
                      </a:pPr>
                      <a:r>
                        <a:rPr lang="en-GB" sz="1600" b="1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(Next WG5 Meetings, AOB)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14:15 - 14:45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30 min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Anna, Kjell-Peter, Siddhesh, et. al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774/2-058 (CERN)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19608751"/>
                  </a:ext>
                </a:extLst>
              </a:tr>
              <a:tr h="28921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Group Photo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/>
                          <a:cs typeface="Calibri"/>
                        </a:rPr>
                        <a:t>14:45 - 15:00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65412834"/>
                  </a:ext>
                </a:extLst>
              </a:tr>
              <a:tr h="49411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Bus Transportation back to </a:t>
                      </a:r>
                      <a:r>
                        <a:rPr lang="en-GB" sz="1600" b="1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Meyrin</a:t>
                      </a:r>
                      <a:r>
                        <a:rPr lang="en-GB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Site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0" u="none" strike="noStrike" dirty="0">
                          <a:solidFill>
                            <a:srgbClr val="3A3A3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15:00 - 15:20</a:t>
                      </a:r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600" b="0" i="0" u="none" strike="noStrike" dirty="0">
                        <a:solidFill>
                          <a:srgbClr val="3A3A3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kern="1200" dirty="0">
                          <a:solidFill>
                            <a:srgbClr val="3A3A3F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Science Gateway</a:t>
                      </a:r>
                    </a:p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38402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4511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25582-1AF0-19B1-4E1C-F1BC56FCC9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Questions?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F53432-9B02-EF1B-AE51-7650A5FA16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27158"/>
            <a:ext cx="9144000" cy="1655762"/>
          </a:xfrm>
        </p:spPr>
        <p:txBody>
          <a:bodyPr/>
          <a:lstStyle/>
          <a:p>
            <a:r>
              <a:rPr lang="fr-CH" dirty="0" err="1"/>
              <a:t>Remind</a:t>
            </a:r>
            <a:r>
              <a:rPr lang="fr-CH" dirty="0"/>
              <a:t> me to </a:t>
            </a:r>
            <a:r>
              <a:rPr lang="fr-CH" dirty="0" err="1"/>
              <a:t>give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vouchers if I </a:t>
            </a:r>
            <a:r>
              <a:rPr lang="fr-CH" dirty="0" err="1"/>
              <a:t>haven’t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yet</a:t>
            </a:r>
            <a:r>
              <a:rPr lang="fr-CH" dirty="0"/>
              <a:t>….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515C7-1326-0E49-DD6B-73E46215C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12 September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BFB60-7D94-048A-D49B-D2E118D5B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31426-CD2A-AFC6-A427-18CB9AD21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478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27</TotalTime>
  <Words>399</Words>
  <Application>Microsoft Office PowerPoint</Application>
  <PresentationFormat>Widescreen</PresentationFormat>
  <Paragraphs>107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ENTSO-E Thursday Wrap-up</vt:lpstr>
      <vt:lpstr>Today</vt:lpstr>
      <vt:lpstr>PowerPoint Presentation</vt:lpstr>
      <vt:lpstr>Tomorrow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Rimbot</dc:creator>
  <cp:lastModifiedBy>Thomas Rimbot</cp:lastModifiedBy>
  <cp:revision>8</cp:revision>
  <dcterms:created xsi:type="dcterms:W3CDTF">2024-09-12T12:34:35Z</dcterms:created>
  <dcterms:modified xsi:type="dcterms:W3CDTF">2024-09-12T13:02:04Z</dcterms:modified>
</cp:coreProperties>
</file>