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303" r:id="rId3"/>
    <p:sldId id="324" r:id="rId4"/>
    <p:sldId id="325" r:id="rId5"/>
    <p:sldId id="304" r:id="rId6"/>
    <p:sldId id="306" r:id="rId7"/>
    <p:sldId id="326" r:id="rId8"/>
    <p:sldId id="327" r:id="rId9"/>
    <p:sldId id="313" r:id="rId10"/>
    <p:sldId id="314" r:id="rId11"/>
    <p:sldId id="317" r:id="rId12"/>
    <p:sldId id="322" r:id="rId13"/>
    <p:sldId id="328" r:id="rId14"/>
    <p:sldId id="329" r:id="rId15"/>
    <p:sldId id="330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F4F"/>
    <a:srgbClr val="36454F"/>
    <a:srgbClr val="B3E2B1"/>
    <a:srgbClr val="A7C7E7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807" autoAdjust="0"/>
  </p:normalViewPr>
  <p:slideViewPr>
    <p:cSldViewPr snapToObjects="1">
      <p:cViewPr varScale="1">
        <p:scale>
          <a:sx n="119" d="100"/>
          <a:sy n="119" d="100"/>
        </p:scale>
        <p:origin x="96" y="2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32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78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949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11" Type="http://schemas.openxmlformats.org/officeDocument/2006/relationships/image" Target="../media/image39.svg"/><Relationship Id="rId5" Type="http://schemas.openxmlformats.org/officeDocument/2006/relationships/image" Target="../media/image33.sv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akiourko@cern.ch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4400" noProof="0" dirty="0"/>
              <a:t>Monitoring &amp; Forecasting CERN’s</a:t>
            </a:r>
            <a:br>
              <a:rPr lang="en-GB" sz="4400" noProof="0" dirty="0"/>
            </a:br>
            <a:r>
              <a:rPr lang="en-GB" sz="4400" dirty="0"/>
              <a:t>E</a:t>
            </a:r>
            <a:r>
              <a:rPr lang="en-GB" sz="4400" noProof="0" dirty="0" err="1"/>
              <a:t>nergy</a:t>
            </a:r>
            <a:r>
              <a:rPr lang="en-GB" sz="4400" noProof="0" dirty="0"/>
              <a:t> </a:t>
            </a:r>
            <a:r>
              <a:rPr lang="en-GB" sz="4400" dirty="0"/>
              <a:t>C</a:t>
            </a:r>
            <a:r>
              <a:rPr lang="en-GB" sz="4400" noProof="0" dirty="0" err="1"/>
              <a:t>onsumption</a:t>
            </a:r>
            <a:br>
              <a:rPr lang="en-GB" sz="4400" noProof="0" dirty="0"/>
            </a:br>
            <a:r>
              <a:rPr lang="en-GB" sz="4400" noProof="0" dirty="0"/>
              <a:t> Challenges &amp; Opportunities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noProof="0" dirty="0" err="1"/>
              <a:t>A.Kiourkos</a:t>
            </a:r>
            <a:endParaRPr lang="en-GB" sz="1800" noProof="0" dirty="0"/>
          </a:p>
          <a:p>
            <a:pPr algn="l"/>
            <a:r>
              <a:rPr lang="en-GB" sz="1800" noProof="0" dirty="0"/>
              <a:t>2024-09-13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ENTSO-E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631D4B-88F8-8426-98A0-13FDA3A8E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Forecasting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A4D7D-67D4-0A2D-48B4-D9FBB6C09B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2024-09-13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0BFD4-5932-266E-27E8-6E5F92005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AB3ED-73CD-5900-71B2-0AE795DF1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7DD3C4-8307-FCE8-E9BB-20F221FD8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660" y="1439863"/>
            <a:ext cx="8940681" cy="4760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53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3EF164-4B14-EF61-6E5F-02BE1E7A3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Detection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4E8C1-542A-ABF5-1B6B-8AC3AF920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EEA29-F17E-A90B-1B23-BAD4133A3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8E830-13A6-05C0-BBE9-7B43B59D8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344254-2665-7B02-C243-85035BD66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981200"/>
            <a:ext cx="5943600" cy="33601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F8670B-8789-BFD5-B8E1-7A24C310F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296" y="1899116"/>
            <a:ext cx="6103703" cy="344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756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276BAE-D82B-18FC-8445-7ED917D80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US" dirty="0"/>
              <a:t>Anomaly Detection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3E8CB-0632-CCAB-B4AD-BC04ACA21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EB0D3-0D23-8808-A2F3-A6C2F4472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74D4A-A369-AED5-5294-55F451F3F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1B5E5B-1CF1-8701-DD53-DB5100225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333" y="1839398"/>
            <a:ext cx="1449849" cy="11450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CB295F-6643-4689-9ECC-6BD6B93D8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3797" y="1820291"/>
            <a:ext cx="1545622" cy="12060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47D6AA-BA5C-8DDB-FAFA-6AFD1C41D8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680"/>
          <a:stretch/>
        </p:blipFill>
        <p:spPr>
          <a:xfrm>
            <a:off x="4962034" y="1810211"/>
            <a:ext cx="1596177" cy="12060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FA555A-2FBA-E1AE-389D-23E2CBC15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1576" y="1826041"/>
            <a:ext cx="1632465" cy="12665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E4CD64-5E18-E933-4338-A173F2DB28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0" y="1827340"/>
            <a:ext cx="1628709" cy="1266135"/>
          </a:xfrm>
          <a:prstGeom prst="rect">
            <a:avLst/>
          </a:prstGeom>
        </p:spPr>
      </p:pic>
      <p:pic>
        <p:nvPicPr>
          <p:cNvPr id="14" name="Picture 13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819DA9FC-C189-7740-0A24-36C310DBFB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904" y="3657673"/>
            <a:ext cx="5117889" cy="255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37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E521B24-B4DB-68A7-011B-2207E8180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956" y="1140169"/>
            <a:ext cx="9201102" cy="5060606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7EFD52C-F639-3708-DD49-89F4A7C3E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On-going works – GIS Integration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C3F73-6456-D075-D337-CBE73CFE0E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2024-09-13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8A048-8EED-1AF7-D658-779C9400C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A.Kiourkos | WebEnergy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72033-9F6B-0F3A-3A06-0712B2243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81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06D0C-3AE2-8F52-09E7-1F2B5396F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2024-09-13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DA954-D7AC-54AC-FFEA-ECACF8CC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A.Kiourkos | WebEnergy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6B751-528D-52AD-4880-AD26A8FF1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902591-36A3-1144-3693-869DBAD0B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On-going works</a:t>
            </a: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270A591-8C2A-679B-4DA0-C8C8BE91FAC0}"/>
              </a:ext>
            </a:extLst>
          </p:cNvPr>
          <p:cNvGrpSpPr/>
          <p:nvPr/>
        </p:nvGrpSpPr>
        <p:grpSpPr>
          <a:xfrm>
            <a:off x="966001" y="2993263"/>
            <a:ext cx="1800000" cy="1806511"/>
            <a:chOff x="966001" y="2993263"/>
            <a:chExt cx="1800000" cy="1806511"/>
          </a:xfrm>
        </p:grpSpPr>
        <p:sp>
          <p:nvSpPr>
            <p:cNvPr id="12" name="Rectangle 11" descr="Water">
              <a:extLst>
                <a:ext uri="{FF2B5EF4-FFF2-40B4-BE49-F238E27FC236}">
                  <a16:creationId xmlns:a16="http://schemas.microsoft.com/office/drawing/2014/main" id="{965799C9-168F-5AD0-515A-7B425903A728}"/>
                </a:ext>
              </a:extLst>
            </p:cNvPr>
            <p:cNvSpPr/>
            <p:nvPr/>
          </p:nvSpPr>
          <p:spPr>
            <a:xfrm>
              <a:off x="1461001" y="2993263"/>
              <a:ext cx="810000" cy="810000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107DE5A-CB78-2CCB-BC56-D7C7A906D6F5}"/>
                </a:ext>
              </a:extLst>
            </p:cNvPr>
            <p:cNvSpPr/>
            <p:nvPr/>
          </p:nvSpPr>
          <p:spPr>
            <a:xfrm>
              <a:off x="966001" y="4079774"/>
              <a:ext cx="1800000" cy="720000"/>
            </a:xfrm>
            <a:custGeom>
              <a:avLst/>
              <a:gdLst>
                <a:gd name="connsiteX0" fmla="*/ 0 w 1800000"/>
                <a:gd name="connsiteY0" fmla="*/ 0 h 720000"/>
                <a:gd name="connsiteX1" fmla="*/ 1800000 w 1800000"/>
                <a:gd name="connsiteY1" fmla="*/ 0 h 720000"/>
                <a:gd name="connsiteX2" fmla="*/ 1800000 w 1800000"/>
                <a:gd name="connsiteY2" fmla="*/ 720000 h 720000"/>
                <a:gd name="connsiteX3" fmla="*/ 0 w 1800000"/>
                <a:gd name="connsiteY3" fmla="*/ 720000 h 720000"/>
                <a:gd name="connsiteX4" fmla="*/ 0 w 1800000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0000" h="720000">
                  <a:moveTo>
                    <a:pt x="0" y="0"/>
                  </a:moveTo>
                  <a:lnTo>
                    <a:pt x="1800000" y="0"/>
                  </a:lnTo>
                  <a:lnTo>
                    <a:pt x="1800000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b="1" kern="1200" dirty="0"/>
                <a:t>Gas and Water monitoring.</a:t>
              </a:r>
              <a:endParaRPr lang="en-US" sz="1600" kern="12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AA3A1C1-25B7-D5B9-82E2-1419B24520D5}"/>
              </a:ext>
            </a:extLst>
          </p:cNvPr>
          <p:cNvGrpSpPr/>
          <p:nvPr/>
        </p:nvGrpSpPr>
        <p:grpSpPr>
          <a:xfrm>
            <a:off x="3081001" y="2993263"/>
            <a:ext cx="1800000" cy="1806511"/>
            <a:chOff x="3081001" y="2993263"/>
            <a:chExt cx="1800000" cy="1806511"/>
          </a:xfrm>
        </p:grpSpPr>
        <p:sp>
          <p:nvSpPr>
            <p:cNvPr id="14" name="Rectangle 13" descr="Checkmark">
              <a:extLst>
                <a:ext uri="{FF2B5EF4-FFF2-40B4-BE49-F238E27FC236}">
                  <a16:creationId xmlns:a16="http://schemas.microsoft.com/office/drawing/2014/main" id="{C7A79AE1-5607-8390-3006-FED47410E72A}"/>
                </a:ext>
              </a:extLst>
            </p:cNvPr>
            <p:cNvSpPr/>
            <p:nvPr/>
          </p:nvSpPr>
          <p:spPr>
            <a:xfrm>
              <a:off x="3576001" y="2993263"/>
              <a:ext cx="810000" cy="810000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4DB7064-9954-21E8-21EC-4132C9F76B56}"/>
                </a:ext>
              </a:extLst>
            </p:cNvPr>
            <p:cNvSpPr/>
            <p:nvPr/>
          </p:nvSpPr>
          <p:spPr>
            <a:xfrm>
              <a:off x="3081001" y="4079774"/>
              <a:ext cx="1800000" cy="720000"/>
            </a:xfrm>
            <a:custGeom>
              <a:avLst/>
              <a:gdLst>
                <a:gd name="connsiteX0" fmla="*/ 0 w 1800000"/>
                <a:gd name="connsiteY0" fmla="*/ 0 h 720000"/>
                <a:gd name="connsiteX1" fmla="*/ 1800000 w 1800000"/>
                <a:gd name="connsiteY1" fmla="*/ 0 h 720000"/>
                <a:gd name="connsiteX2" fmla="*/ 1800000 w 1800000"/>
                <a:gd name="connsiteY2" fmla="*/ 720000 h 720000"/>
                <a:gd name="connsiteX3" fmla="*/ 0 w 1800000"/>
                <a:gd name="connsiteY3" fmla="*/ 720000 h 720000"/>
                <a:gd name="connsiteX4" fmla="*/ 0 w 1800000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0000" h="720000">
                  <a:moveTo>
                    <a:pt x="0" y="0"/>
                  </a:moveTo>
                  <a:lnTo>
                    <a:pt x="1800000" y="0"/>
                  </a:lnTo>
                  <a:lnTo>
                    <a:pt x="1800000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b="1" kern="1200"/>
                <a:t>KPIs according to ISO 50001.</a:t>
              </a:r>
              <a:endParaRPr lang="en-US" sz="1600" kern="120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0F6C347-1D39-00BB-9FBA-E4504B3116B1}"/>
              </a:ext>
            </a:extLst>
          </p:cNvPr>
          <p:cNvGrpSpPr/>
          <p:nvPr/>
        </p:nvGrpSpPr>
        <p:grpSpPr>
          <a:xfrm>
            <a:off x="5196001" y="2993263"/>
            <a:ext cx="1800000" cy="1806511"/>
            <a:chOff x="5196001" y="2993263"/>
            <a:chExt cx="1800000" cy="1806511"/>
          </a:xfrm>
        </p:grpSpPr>
        <p:sp>
          <p:nvSpPr>
            <p:cNvPr id="16" name="Rectangle 15" descr="Statistics">
              <a:extLst>
                <a:ext uri="{FF2B5EF4-FFF2-40B4-BE49-F238E27FC236}">
                  <a16:creationId xmlns:a16="http://schemas.microsoft.com/office/drawing/2014/main" id="{5675DACD-ADC6-B199-520A-E60CCB65E4C3}"/>
                </a:ext>
              </a:extLst>
            </p:cNvPr>
            <p:cNvSpPr/>
            <p:nvPr/>
          </p:nvSpPr>
          <p:spPr>
            <a:xfrm>
              <a:off x="5691001" y="2993263"/>
              <a:ext cx="810000" cy="810000"/>
            </a:xfrm>
            <a:prstGeom prst="rect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9027F0-E9C3-9354-E02F-6498E7740705}"/>
                </a:ext>
              </a:extLst>
            </p:cNvPr>
            <p:cNvSpPr/>
            <p:nvPr/>
          </p:nvSpPr>
          <p:spPr>
            <a:xfrm>
              <a:off x="5196001" y="4079774"/>
              <a:ext cx="1800000" cy="720000"/>
            </a:xfrm>
            <a:custGeom>
              <a:avLst/>
              <a:gdLst>
                <a:gd name="connsiteX0" fmla="*/ 0 w 1800000"/>
                <a:gd name="connsiteY0" fmla="*/ 0 h 720000"/>
                <a:gd name="connsiteX1" fmla="*/ 1800000 w 1800000"/>
                <a:gd name="connsiteY1" fmla="*/ 0 h 720000"/>
                <a:gd name="connsiteX2" fmla="*/ 1800000 w 1800000"/>
                <a:gd name="connsiteY2" fmla="*/ 720000 h 720000"/>
                <a:gd name="connsiteX3" fmla="*/ 0 w 1800000"/>
                <a:gd name="connsiteY3" fmla="*/ 720000 h 720000"/>
                <a:gd name="connsiteX4" fmla="*/ 0 w 1800000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0000" h="720000">
                  <a:moveTo>
                    <a:pt x="0" y="0"/>
                  </a:moveTo>
                  <a:lnTo>
                    <a:pt x="1800000" y="0"/>
                  </a:lnTo>
                  <a:lnTo>
                    <a:pt x="1800000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b="1" kern="1200"/>
                <a:t>Short term forecasting and analysis using AI.</a:t>
              </a:r>
              <a:endParaRPr lang="en-US" sz="1600" kern="120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1D5F345-FBCC-A3B6-2F6A-453EC3FB6CCE}"/>
              </a:ext>
            </a:extLst>
          </p:cNvPr>
          <p:cNvGrpSpPr/>
          <p:nvPr/>
        </p:nvGrpSpPr>
        <p:grpSpPr>
          <a:xfrm>
            <a:off x="7311001" y="2993263"/>
            <a:ext cx="1800000" cy="1806511"/>
            <a:chOff x="7311001" y="2993263"/>
            <a:chExt cx="1800000" cy="1806511"/>
          </a:xfrm>
        </p:grpSpPr>
        <p:sp>
          <p:nvSpPr>
            <p:cNvPr id="18" name="Rectangle 17" descr="Bar chart">
              <a:extLst>
                <a:ext uri="{FF2B5EF4-FFF2-40B4-BE49-F238E27FC236}">
                  <a16:creationId xmlns:a16="http://schemas.microsoft.com/office/drawing/2014/main" id="{5E52E280-E681-9F3B-96DB-05ECEF0C617B}"/>
                </a:ext>
              </a:extLst>
            </p:cNvPr>
            <p:cNvSpPr/>
            <p:nvPr/>
          </p:nvSpPr>
          <p:spPr>
            <a:xfrm>
              <a:off x="7806001" y="2993263"/>
              <a:ext cx="810000" cy="810000"/>
            </a:xfrm>
            <a:prstGeom prst="rect">
              <a:avLst/>
            </a:prstGeom>
            <a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0773F77-DF15-A660-5B2C-43E0265A566F}"/>
                </a:ext>
              </a:extLst>
            </p:cNvPr>
            <p:cNvSpPr/>
            <p:nvPr/>
          </p:nvSpPr>
          <p:spPr>
            <a:xfrm>
              <a:off x="7311001" y="4079774"/>
              <a:ext cx="1800000" cy="720000"/>
            </a:xfrm>
            <a:custGeom>
              <a:avLst/>
              <a:gdLst>
                <a:gd name="connsiteX0" fmla="*/ 0 w 1800000"/>
                <a:gd name="connsiteY0" fmla="*/ 0 h 720000"/>
                <a:gd name="connsiteX1" fmla="*/ 1800000 w 1800000"/>
                <a:gd name="connsiteY1" fmla="*/ 0 h 720000"/>
                <a:gd name="connsiteX2" fmla="*/ 1800000 w 1800000"/>
                <a:gd name="connsiteY2" fmla="*/ 720000 h 720000"/>
                <a:gd name="connsiteX3" fmla="*/ 0 w 1800000"/>
                <a:gd name="connsiteY3" fmla="*/ 720000 h 720000"/>
                <a:gd name="connsiteX4" fmla="*/ 0 w 1800000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0000" h="720000">
                  <a:moveTo>
                    <a:pt x="0" y="0"/>
                  </a:moveTo>
                  <a:lnTo>
                    <a:pt x="1800000" y="0"/>
                  </a:lnTo>
                  <a:lnTo>
                    <a:pt x="1800000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b="1" kern="1200"/>
                <a:t>Advanced reporting capabilities</a:t>
              </a:r>
              <a:endParaRPr lang="en-US" sz="1600" kern="12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9AC873-C73B-2529-8F7D-FEC5006FC1BE}"/>
              </a:ext>
            </a:extLst>
          </p:cNvPr>
          <p:cNvGrpSpPr/>
          <p:nvPr/>
        </p:nvGrpSpPr>
        <p:grpSpPr>
          <a:xfrm>
            <a:off x="9426001" y="2993263"/>
            <a:ext cx="1800000" cy="1806511"/>
            <a:chOff x="9426001" y="2993263"/>
            <a:chExt cx="1800000" cy="1806511"/>
          </a:xfrm>
        </p:grpSpPr>
        <p:sp>
          <p:nvSpPr>
            <p:cNvPr id="20" name="Rectangle 19" descr="Gauge">
              <a:extLst>
                <a:ext uri="{FF2B5EF4-FFF2-40B4-BE49-F238E27FC236}">
                  <a16:creationId xmlns:a16="http://schemas.microsoft.com/office/drawing/2014/main" id="{3EFE691D-4D1D-4571-66F0-29ADD62DB9AE}"/>
                </a:ext>
              </a:extLst>
            </p:cNvPr>
            <p:cNvSpPr/>
            <p:nvPr/>
          </p:nvSpPr>
          <p:spPr>
            <a:xfrm>
              <a:off x="9930526" y="2993263"/>
              <a:ext cx="810000" cy="810000"/>
            </a:xfrm>
            <a:prstGeom prst="rect">
              <a:avLst/>
            </a:prstGeom>
            <a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4417167-A4E6-35E8-F01A-023965ACCA82}"/>
                </a:ext>
              </a:extLst>
            </p:cNvPr>
            <p:cNvSpPr/>
            <p:nvPr/>
          </p:nvSpPr>
          <p:spPr>
            <a:xfrm>
              <a:off x="9426001" y="4079774"/>
              <a:ext cx="1800000" cy="720000"/>
            </a:xfrm>
            <a:custGeom>
              <a:avLst/>
              <a:gdLst>
                <a:gd name="connsiteX0" fmla="*/ 0 w 1800000"/>
                <a:gd name="connsiteY0" fmla="*/ 0 h 720000"/>
                <a:gd name="connsiteX1" fmla="*/ 1800000 w 1800000"/>
                <a:gd name="connsiteY1" fmla="*/ 0 h 720000"/>
                <a:gd name="connsiteX2" fmla="*/ 1800000 w 1800000"/>
                <a:gd name="connsiteY2" fmla="*/ 720000 h 720000"/>
                <a:gd name="connsiteX3" fmla="*/ 0 w 1800000"/>
                <a:gd name="connsiteY3" fmla="*/ 720000 h 720000"/>
                <a:gd name="connsiteX4" fmla="*/ 0 w 1800000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0000" h="720000">
                  <a:moveTo>
                    <a:pt x="0" y="0"/>
                  </a:moveTo>
                  <a:lnTo>
                    <a:pt x="1800000" y="0"/>
                  </a:lnTo>
                  <a:lnTo>
                    <a:pt x="1800000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b="1" kern="1200"/>
                <a:t>Customizable dashboards</a:t>
              </a:r>
              <a:endParaRPr lang="en-US" sz="16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75025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4E6A2F-901F-7AF7-4448-23B7A0EE0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2024-09-13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7AFEB2-5AA4-0634-AA13-691E675E0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A.Kiourkos | WebEnergy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B4D485-8065-B717-A59A-108E29644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DDECD41-1B26-C98A-C6D2-73EE25AC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524000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Questions?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28DFA0-CD21-1296-8CBD-4051D40A4EAA}"/>
              </a:ext>
            </a:extLst>
          </p:cNvPr>
          <p:cNvSpPr txBox="1"/>
          <p:nvPr/>
        </p:nvSpPr>
        <p:spPr>
          <a:xfrm>
            <a:off x="3848099" y="3244334"/>
            <a:ext cx="4495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hlinkClick r:id="rId2"/>
              </a:rPr>
              <a:t>akiourko@cern.ch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93862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CERN’s Electrical Network</a:t>
            </a:r>
            <a:endParaRPr lang="en-GB" sz="28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noProof="0" dirty="0"/>
              <a:t>Energy consumption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Energy 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Forecasting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noProof="0" dirty="0"/>
              <a:t>Anomaly detection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On-going works</a:t>
            </a:r>
            <a:endParaRPr lang="en-GB" sz="2800" noProof="0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Agenda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" name="Picture 6" descr="11236">
            <a:extLst>
              <a:ext uri="{FF2B5EF4-FFF2-40B4-BE49-F238E27FC236}">
                <a16:creationId xmlns:a16="http://schemas.microsoft.com/office/drawing/2014/main" id="{D74D9D0F-1885-C075-9727-3C794CB64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4128">
            <a:off x="7656847" y="2277889"/>
            <a:ext cx="1990226" cy="248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57FF189-EFDF-D13E-4195-556695FDE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3" r="1150"/>
          <a:stretch/>
        </p:blipFill>
        <p:spPr>
          <a:xfrm>
            <a:off x="-24680" y="10"/>
            <a:ext cx="12216680" cy="6857990"/>
          </a:xfrm>
          <a:noFill/>
        </p:spPr>
      </p:pic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YYYY-MM-DD</a:t>
            </a:r>
            <a:endParaRPr lang="en-US"/>
          </a:p>
        </p:txBody>
      </p:sp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AC0FE4E-5448-651E-5E6B-6D0720679A94}"/>
              </a:ext>
            </a:extLst>
          </p:cNvPr>
          <p:cNvCxnSpPr/>
          <p:nvPr/>
        </p:nvCxnSpPr>
        <p:spPr>
          <a:xfrm flipH="1" flipV="1">
            <a:off x="3566984" y="5869459"/>
            <a:ext cx="8736" cy="7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0CEB9A-A3ED-67BB-DF74-479E6FB91B97}"/>
              </a:ext>
            </a:extLst>
          </p:cNvPr>
          <p:cNvCxnSpPr/>
          <p:nvPr/>
        </p:nvCxnSpPr>
        <p:spPr>
          <a:xfrm>
            <a:off x="3359696" y="5517232"/>
            <a:ext cx="13699" cy="2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14270770-7462-23F8-CB37-92BE54055830}"/>
              </a:ext>
            </a:extLst>
          </p:cNvPr>
          <p:cNvSpPr/>
          <p:nvPr/>
        </p:nvSpPr>
        <p:spPr>
          <a:xfrm>
            <a:off x="5915980" y="4478799"/>
            <a:ext cx="216024" cy="21602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8097A79-775E-6A89-90A2-51B7BFD2B636}"/>
              </a:ext>
            </a:extLst>
          </p:cNvPr>
          <p:cNvCxnSpPr/>
          <p:nvPr/>
        </p:nvCxnSpPr>
        <p:spPr>
          <a:xfrm>
            <a:off x="9120336" y="148478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ECF3230-1878-1661-5EA7-3E4096F82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292" y="7406"/>
            <a:ext cx="8863876" cy="6850594"/>
          </a:xfrm>
          <a:prstGeom prst="rect">
            <a:avLst/>
          </a:prstGeom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3BCD2A7-0358-B9F0-0232-8C7380580F52}"/>
              </a:ext>
            </a:extLst>
          </p:cNvPr>
          <p:cNvSpPr/>
          <p:nvPr/>
        </p:nvSpPr>
        <p:spPr>
          <a:xfrm>
            <a:off x="8688288" y="1484785"/>
            <a:ext cx="288032" cy="2301404"/>
          </a:xfrm>
          <a:custGeom>
            <a:avLst/>
            <a:gdLst>
              <a:gd name="connsiteX0" fmla="*/ 276225 w 285750"/>
              <a:gd name="connsiteY0" fmla="*/ 0 h 2295525"/>
              <a:gd name="connsiteX1" fmla="*/ 0 w 285750"/>
              <a:gd name="connsiteY1" fmla="*/ 952500 h 2295525"/>
              <a:gd name="connsiteX2" fmla="*/ 285750 w 285750"/>
              <a:gd name="connsiteY2" fmla="*/ 1238250 h 2295525"/>
              <a:gd name="connsiteX3" fmla="*/ 80963 w 285750"/>
              <a:gd name="connsiteY3" fmla="*/ 2295525 h 2295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" h="2295525">
                <a:moveTo>
                  <a:pt x="276225" y="0"/>
                </a:moveTo>
                <a:lnTo>
                  <a:pt x="0" y="952500"/>
                </a:lnTo>
                <a:lnTo>
                  <a:pt x="285750" y="1238250"/>
                </a:lnTo>
                <a:lnTo>
                  <a:pt x="80963" y="2295525"/>
                </a:lnTo>
              </a:path>
            </a:pathLst>
          </a:custGeom>
          <a:noFill/>
          <a:ln w="38100">
            <a:solidFill>
              <a:srgbClr val="2F54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18B2E2-1F82-3C43-1CE9-14EB91FDD74D}"/>
              </a:ext>
            </a:extLst>
          </p:cNvPr>
          <p:cNvCxnSpPr/>
          <p:nvPr/>
        </p:nvCxnSpPr>
        <p:spPr>
          <a:xfrm>
            <a:off x="263352" y="4149080"/>
            <a:ext cx="43204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28AEAEC-80DC-9DA5-A81E-E2B805B43C71}"/>
              </a:ext>
            </a:extLst>
          </p:cNvPr>
          <p:cNvCxnSpPr/>
          <p:nvPr/>
        </p:nvCxnSpPr>
        <p:spPr>
          <a:xfrm>
            <a:off x="263352" y="4365104"/>
            <a:ext cx="432048" cy="0"/>
          </a:xfrm>
          <a:prstGeom prst="line">
            <a:avLst/>
          </a:prstGeom>
          <a:ln w="12700">
            <a:solidFill>
              <a:srgbClr val="4073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AAEF613-BA69-36AB-9F96-2853CF867AC4}"/>
              </a:ext>
            </a:extLst>
          </p:cNvPr>
          <p:cNvSpPr txBox="1"/>
          <p:nvPr/>
        </p:nvSpPr>
        <p:spPr>
          <a:xfrm>
            <a:off x="950874" y="4056747"/>
            <a:ext cx="5691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400 kV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BAA92D-37FD-E4D4-CEBF-1376774083A3}"/>
              </a:ext>
            </a:extLst>
          </p:cNvPr>
          <p:cNvSpPr txBox="1"/>
          <p:nvPr/>
        </p:nvSpPr>
        <p:spPr>
          <a:xfrm>
            <a:off x="950874" y="4258766"/>
            <a:ext cx="5691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40732B"/>
                </a:solidFill>
              </a:rPr>
              <a:t>220 kV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C50CF77-44B4-38EE-1E99-CCA0E02A14A8}"/>
              </a:ext>
            </a:extLst>
          </p:cNvPr>
          <p:cNvCxnSpPr>
            <a:cxnSpLocks/>
          </p:cNvCxnSpPr>
          <p:nvPr/>
        </p:nvCxnSpPr>
        <p:spPr>
          <a:xfrm flipV="1">
            <a:off x="6207458" y="2852936"/>
            <a:ext cx="455280" cy="14401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667E7B6-88B2-058F-FB67-A01FFA9A7A32}"/>
              </a:ext>
            </a:extLst>
          </p:cNvPr>
          <p:cNvGrpSpPr/>
          <p:nvPr/>
        </p:nvGrpSpPr>
        <p:grpSpPr>
          <a:xfrm>
            <a:off x="3573780" y="2057400"/>
            <a:ext cx="2758440" cy="3749040"/>
            <a:chOff x="3573780" y="2057400"/>
            <a:chExt cx="2758440" cy="374904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9A1B660-3ED3-0D46-D128-7A1B24E11D05}"/>
                </a:ext>
              </a:extLst>
            </p:cNvPr>
            <p:cNvGrpSpPr/>
            <p:nvPr/>
          </p:nvGrpSpPr>
          <p:grpSpPr>
            <a:xfrm>
              <a:off x="3573780" y="2514600"/>
              <a:ext cx="1783080" cy="3074640"/>
              <a:chOff x="3573780" y="2514600"/>
              <a:chExt cx="1783080" cy="3074640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BC8F5BD-3190-AA8B-60E6-B614B3499A88}"/>
                  </a:ext>
                </a:extLst>
              </p:cNvPr>
              <p:cNvSpPr/>
              <p:nvPr/>
            </p:nvSpPr>
            <p:spPr>
              <a:xfrm>
                <a:off x="3573780" y="2514600"/>
                <a:ext cx="1783080" cy="2103120"/>
              </a:xfrm>
              <a:custGeom>
                <a:avLst/>
                <a:gdLst>
                  <a:gd name="connsiteX0" fmla="*/ 1676400 w 1783080"/>
                  <a:gd name="connsiteY0" fmla="*/ 1341120 h 2103120"/>
                  <a:gd name="connsiteX1" fmla="*/ 1783080 w 1783080"/>
                  <a:gd name="connsiteY1" fmla="*/ 1577340 h 2103120"/>
                  <a:gd name="connsiteX2" fmla="*/ 1706880 w 1783080"/>
                  <a:gd name="connsiteY2" fmla="*/ 1805940 h 2103120"/>
                  <a:gd name="connsiteX3" fmla="*/ 1432560 w 1783080"/>
                  <a:gd name="connsiteY3" fmla="*/ 2103120 h 2103120"/>
                  <a:gd name="connsiteX4" fmla="*/ 1226820 w 1783080"/>
                  <a:gd name="connsiteY4" fmla="*/ 1965960 h 2103120"/>
                  <a:gd name="connsiteX5" fmla="*/ 0 w 1783080"/>
                  <a:gd name="connsiteY5" fmla="*/ 0 h 210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3080" h="2103120">
                    <a:moveTo>
                      <a:pt x="1676400" y="1341120"/>
                    </a:moveTo>
                    <a:lnTo>
                      <a:pt x="1783080" y="1577340"/>
                    </a:lnTo>
                    <a:lnTo>
                      <a:pt x="1706880" y="1805940"/>
                    </a:lnTo>
                    <a:lnTo>
                      <a:pt x="1432560" y="2103120"/>
                    </a:lnTo>
                    <a:lnTo>
                      <a:pt x="1226820" y="196596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F058E34-1776-D7B0-EFA5-7AE0E2CDE2E3}"/>
                  </a:ext>
                </a:extLst>
              </p:cNvPr>
              <p:cNvCxnSpPr>
                <a:stCxn id="49" idx="3"/>
              </p:cNvCxnSpPr>
              <p:nvPr/>
            </p:nvCxnSpPr>
            <p:spPr>
              <a:xfrm flipH="1" flipV="1">
                <a:off x="3791744" y="2564904"/>
                <a:ext cx="1214596" cy="2052816"/>
              </a:xfrm>
              <a:prstGeom prst="line">
                <a:avLst/>
              </a:prstGeom>
              <a:ln w="28575"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E1418325-DBEE-4FF9-6733-E304AD654578}"/>
                  </a:ext>
                </a:extLst>
              </p:cNvPr>
              <p:cNvCxnSpPr>
                <a:stCxn id="49" idx="3"/>
              </p:cNvCxnSpPr>
              <p:nvPr/>
            </p:nvCxnSpPr>
            <p:spPr>
              <a:xfrm flipH="1">
                <a:off x="4295800" y="4617720"/>
                <a:ext cx="710540" cy="971520"/>
              </a:xfrm>
              <a:prstGeom prst="line">
                <a:avLst/>
              </a:prstGeom>
              <a:ln w="28575"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04A2D6C-5FFA-C518-9D95-73B37E25F4B0}"/>
                </a:ext>
              </a:extLst>
            </p:cNvPr>
            <p:cNvSpPr/>
            <p:nvPr/>
          </p:nvSpPr>
          <p:spPr>
            <a:xfrm>
              <a:off x="5013960" y="4632960"/>
              <a:ext cx="1318260" cy="1173480"/>
            </a:xfrm>
            <a:custGeom>
              <a:avLst/>
              <a:gdLst>
                <a:gd name="connsiteX0" fmla="*/ 0 w 1318260"/>
                <a:gd name="connsiteY0" fmla="*/ 0 h 1173480"/>
                <a:gd name="connsiteX1" fmla="*/ 274320 w 1318260"/>
                <a:gd name="connsiteY1" fmla="*/ 251460 h 1173480"/>
                <a:gd name="connsiteX2" fmla="*/ 495300 w 1318260"/>
                <a:gd name="connsiteY2" fmla="*/ 777240 h 1173480"/>
                <a:gd name="connsiteX3" fmla="*/ 1318260 w 1318260"/>
                <a:gd name="connsiteY3" fmla="*/ 1173480 h 1173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8260" h="1173480">
                  <a:moveTo>
                    <a:pt x="0" y="0"/>
                  </a:moveTo>
                  <a:lnTo>
                    <a:pt x="274320" y="251460"/>
                  </a:lnTo>
                  <a:lnTo>
                    <a:pt x="495300" y="777240"/>
                  </a:lnTo>
                  <a:lnTo>
                    <a:pt x="1318260" y="1173480"/>
                  </a:lnTo>
                </a:path>
              </a:pathLst>
            </a:custGeom>
            <a:noFill/>
            <a:ln w="28575"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BDCF21F-D0DC-E517-2A4E-965C0F5AD723}"/>
                </a:ext>
              </a:extLst>
            </p:cNvPr>
            <p:cNvSpPr/>
            <p:nvPr/>
          </p:nvSpPr>
          <p:spPr>
            <a:xfrm>
              <a:off x="5021580" y="2057400"/>
              <a:ext cx="754380" cy="2560320"/>
            </a:xfrm>
            <a:custGeom>
              <a:avLst/>
              <a:gdLst>
                <a:gd name="connsiteX0" fmla="*/ 0 w 754380"/>
                <a:gd name="connsiteY0" fmla="*/ 2560320 h 2560320"/>
                <a:gd name="connsiteX1" fmla="*/ 144780 w 754380"/>
                <a:gd name="connsiteY1" fmla="*/ 2133600 h 2560320"/>
                <a:gd name="connsiteX2" fmla="*/ 121920 w 754380"/>
                <a:gd name="connsiteY2" fmla="*/ 1028700 h 2560320"/>
                <a:gd name="connsiteX3" fmla="*/ 754380 w 754380"/>
                <a:gd name="connsiteY3" fmla="*/ 0 h 256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380" h="2560320">
                  <a:moveTo>
                    <a:pt x="0" y="2560320"/>
                  </a:moveTo>
                  <a:lnTo>
                    <a:pt x="144780" y="2133600"/>
                  </a:lnTo>
                  <a:lnTo>
                    <a:pt x="121920" y="1028700"/>
                  </a:lnTo>
                  <a:lnTo>
                    <a:pt x="754380" y="0"/>
                  </a:lnTo>
                </a:path>
              </a:pathLst>
            </a:custGeom>
            <a:noFill/>
            <a:ln w="28575"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EA9C3A5-E784-169A-012C-88C0010F69CD}"/>
              </a:ext>
            </a:extLst>
          </p:cNvPr>
          <p:cNvSpPr/>
          <p:nvPr/>
        </p:nvSpPr>
        <p:spPr>
          <a:xfrm>
            <a:off x="5270500" y="2882900"/>
            <a:ext cx="3181350" cy="1130300"/>
          </a:xfrm>
          <a:custGeom>
            <a:avLst/>
            <a:gdLst>
              <a:gd name="connsiteX0" fmla="*/ 0 w 3181350"/>
              <a:gd name="connsiteY0" fmla="*/ 958850 h 1130300"/>
              <a:gd name="connsiteX1" fmla="*/ 920750 w 3181350"/>
              <a:gd name="connsiteY1" fmla="*/ 133350 h 1130300"/>
              <a:gd name="connsiteX2" fmla="*/ 1397000 w 3181350"/>
              <a:gd name="connsiteY2" fmla="*/ 0 h 1130300"/>
              <a:gd name="connsiteX3" fmla="*/ 2273300 w 3181350"/>
              <a:gd name="connsiteY3" fmla="*/ 279400 h 1130300"/>
              <a:gd name="connsiteX4" fmla="*/ 2590800 w 3181350"/>
              <a:gd name="connsiteY4" fmla="*/ 990600 h 1130300"/>
              <a:gd name="connsiteX5" fmla="*/ 3181350 w 3181350"/>
              <a:gd name="connsiteY5" fmla="*/ 1130300 h 113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81350" h="1130300">
                <a:moveTo>
                  <a:pt x="0" y="958850"/>
                </a:moveTo>
                <a:lnTo>
                  <a:pt x="920750" y="133350"/>
                </a:lnTo>
                <a:lnTo>
                  <a:pt x="1397000" y="0"/>
                </a:lnTo>
                <a:lnTo>
                  <a:pt x="2273300" y="279400"/>
                </a:lnTo>
                <a:lnTo>
                  <a:pt x="2590800" y="990600"/>
                </a:lnTo>
                <a:lnTo>
                  <a:pt x="3181350" y="1130300"/>
                </a:lnTo>
              </a:path>
            </a:pathLst>
          </a:custGeom>
          <a:noFill/>
          <a:ln w="31750">
            <a:solidFill>
              <a:srgbClr val="FFD5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D8044F-DC5D-54CE-AF1E-4F8F454F8D51}"/>
              </a:ext>
            </a:extLst>
          </p:cNvPr>
          <p:cNvGrpSpPr/>
          <p:nvPr/>
        </p:nvGrpSpPr>
        <p:grpSpPr>
          <a:xfrm>
            <a:off x="8427720" y="1249680"/>
            <a:ext cx="2072640" cy="2750820"/>
            <a:chOff x="8427720" y="1249680"/>
            <a:chExt cx="2072640" cy="2750820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B4B949E-ECBB-0D6D-03CF-55326568D69A}"/>
                </a:ext>
              </a:extLst>
            </p:cNvPr>
            <p:cNvSpPr/>
            <p:nvPr/>
          </p:nvSpPr>
          <p:spPr>
            <a:xfrm>
              <a:off x="8427720" y="1455420"/>
              <a:ext cx="571500" cy="2545080"/>
            </a:xfrm>
            <a:custGeom>
              <a:avLst/>
              <a:gdLst>
                <a:gd name="connsiteX0" fmla="*/ 0 w 571500"/>
                <a:gd name="connsiteY0" fmla="*/ 2545080 h 2545080"/>
                <a:gd name="connsiteX1" fmla="*/ 358140 w 571500"/>
                <a:gd name="connsiteY1" fmla="*/ 2308860 h 2545080"/>
                <a:gd name="connsiteX2" fmla="*/ 571500 w 571500"/>
                <a:gd name="connsiteY2" fmla="*/ 1249680 h 2545080"/>
                <a:gd name="connsiteX3" fmla="*/ 274320 w 571500"/>
                <a:gd name="connsiteY3" fmla="*/ 990600 h 2545080"/>
                <a:gd name="connsiteX4" fmla="*/ 563880 w 571500"/>
                <a:gd name="connsiteY4" fmla="*/ 0 h 2545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545080">
                  <a:moveTo>
                    <a:pt x="0" y="2545080"/>
                  </a:moveTo>
                  <a:lnTo>
                    <a:pt x="358140" y="2308860"/>
                  </a:lnTo>
                  <a:lnTo>
                    <a:pt x="571500" y="1249680"/>
                  </a:lnTo>
                  <a:lnTo>
                    <a:pt x="274320" y="990600"/>
                  </a:lnTo>
                  <a:lnTo>
                    <a:pt x="563880" y="0"/>
                  </a:lnTo>
                </a:path>
              </a:pathLst>
            </a:custGeom>
            <a:noFill/>
            <a:ln w="31750">
              <a:solidFill>
                <a:srgbClr val="FFD54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07CBE14-A400-6745-0185-2F7C03F46C15}"/>
                </a:ext>
              </a:extLst>
            </p:cNvPr>
            <p:cNvSpPr/>
            <p:nvPr/>
          </p:nvSpPr>
          <p:spPr>
            <a:xfrm>
              <a:off x="8793480" y="1249680"/>
              <a:ext cx="1706880" cy="2506980"/>
            </a:xfrm>
            <a:custGeom>
              <a:avLst/>
              <a:gdLst>
                <a:gd name="connsiteX0" fmla="*/ 0 w 1706880"/>
                <a:gd name="connsiteY0" fmla="*/ 2506980 h 2506980"/>
                <a:gd name="connsiteX1" fmla="*/ 853440 w 1706880"/>
                <a:gd name="connsiteY1" fmla="*/ 2461260 h 2506980"/>
                <a:gd name="connsiteX2" fmla="*/ 1135380 w 1706880"/>
                <a:gd name="connsiteY2" fmla="*/ 2316480 h 2506980"/>
                <a:gd name="connsiteX3" fmla="*/ 1287780 w 1706880"/>
                <a:gd name="connsiteY3" fmla="*/ 2148840 h 2506980"/>
                <a:gd name="connsiteX4" fmla="*/ 1706880 w 1706880"/>
                <a:gd name="connsiteY4" fmla="*/ 1912620 h 2506980"/>
                <a:gd name="connsiteX5" fmla="*/ 1501140 w 1706880"/>
                <a:gd name="connsiteY5" fmla="*/ 1645920 h 2506980"/>
                <a:gd name="connsiteX6" fmla="*/ 1112520 w 1706880"/>
                <a:gd name="connsiteY6" fmla="*/ 1318260 h 2506980"/>
                <a:gd name="connsiteX7" fmla="*/ 1234440 w 1706880"/>
                <a:gd name="connsiteY7" fmla="*/ 906780 h 2506980"/>
                <a:gd name="connsiteX8" fmla="*/ 1135380 w 1706880"/>
                <a:gd name="connsiteY8" fmla="*/ 381000 h 2506980"/>
                <a:gd name="connsiteX9" fmla="*/ 1554480 w 1706880"/>
                <a:gd name="connsiteY9" fmla="*/ 0 h 2506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6880" h="2506980">
                  <a:moveTo>
                    <a:pt x="0" y="2506980"/>
                  </a:moveTo>
                  <a:lnTo>
                    <a:pt x="853440" y="2461260"/>
                  </a:lnTo>
                  <a:lnTo>
                    <a:pt x="1135380" y="2316480"/>
                  </a:lnTo>
                  <a:lnTo>
                    <a:pt x="1287780" y="2148840"/>
                  </a:lnTo>
                  <a:lnTo>
                    <a:pt x="1706880" y="1912620"/>
                  </a:lnTo>
                  <a:lnTo>
                    <a:pt x="1501140" y="1645920"/>
                  </a:lnTo>
                  <a:lnTo>
                    <a:pt x="1112520" y="1318260"/>
                  </a:lnTo>
                  <a:lnTo>
                    <a:pt x="1234440" y="906780"/>
                  </a:lnTo>
                  <a:lnTo>
                    <a:pt x="1135380" y="381000"/>
                  </a:lnTo>
                  <a:lnTo>
                    <a:pt x="1554480" y="0"/>
                  </a:lnTo>
                </a:path>
              </a:pathLst>
            </a:custGeom>
            <a:noFill/>
            <a:ln w="31750">
              <a:solidFill>
                <a:srgbClr val="FFD54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02768" y="6323425"/>
            <a:ext cx="2683789" cy="35962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https://www.entsoe.eu/data/map/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85B636B8-1029-7417-FD3A-B1EB2C13B68E}"/>
              </a:ext>
            </a:extLst>
          </p:cNvPr>
          <p:cNvSpPr/>
          <p:nvPr/>
        </p:nvSpPr>
        <p:spPr>
          <a:xfrm>
            <a:off x="4981580" y="3573016"/>
            <a:ext cx="754380" cy="455424"/>
          </a:xfrm>
          <a:prstGeom prst="roundRect">
            <a:avLst/>
          </a:prstGeom>
          <a:noFill/>
          <a:ln w="25400"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065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 animBg="1"/>
      <p:bldP spid="60" grpId="0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83F0644-EBD7-D0CE-8C2B-380E4C212E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69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colorTemperature colorTemp="4990"/>
                    </a14:imgEffect>
                    <a14:imgEffect>
                      <a14:brightnessContrast bright="30000" contrast="10000"/>
                    </a14:imgEffect>
                  </a14:imgLayer>
                </a14:imgProps>
              </a:ext>
            </a:extLst>
          </a:blip>
          <a:srcRect t="6057" b="4657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YYYY-MM-DD</a:t>
            </a:r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228D09-CBF1-6F1E-FF8D-9C621092628F}"/>
              </a:ext>
            </a:extLst>
          </p:cNvPr>
          <p:cNvSpPr txBox="1"/>
          <p:nvPr/>
        </p:nvSpPr>
        <p:spPr>
          <a:xfrm rot="18896824">
            <a:off x="3575720" y="5099572"/>
            <a:ext cx="432048" cy="184666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B.T.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C8C7713-34A4-09FC-EEE9-298DC721B683}"/>
              </a:ext>
            </a:extLst>
          </p:cNvPr>
          <p:cNvSpPr/>
          <p:nvPr/>
        </p:nvSpPr>
        <p:spPr>
          <a:xfrm>
            <a:off x="3914775" y="400050"/>
            <a:ext cx="6296025" cy="4619625"/>
          </a:xfrm>
          <a:custGeom>
            <a:avLst/>
            <a:gdLst>
              <a:gd name="connsiteX0" fmla="*/ 0 w 6296025"/>
              <a:gd name="connsiteY0" fmla="*/ 4619625 h 4619625"/>
              <a:gd name="connsiteX1" fmla="*/ 3543300 w 6296025"/>
              <a:gd name="connsiteY1" fmla="*/ 1285875 h 4619625"/>
              <a:gd name="connsiteX2" fmla="*/ 6296025 w 6296025"/>
              <a:gd name="connsiteY2" fmla="*/ 0 h 461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96025" h="4619625">
                <a:moveTo>
                  <a:pt x="0" y="4619625"/>
                </a:moveTo>
                <a:lnTo>
                  <a:pt x="3543300" y="1285875"/>
                </a:lnTo>
                <a:lnTo>
                  <a:pt x="6296025" y="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3597E72-3BBA-4421-0A9E-5B7A80DE16CB}"/>
              </a:ext>
            </a:extLst>
          </p:cNvPr>
          <p:cNvSpPr/>
          <p:nvPr/>
        </p:nvSpPr>
        <p:spPr>
          <a:xfrm>
            <a:off x="1028700" y="5324475"/>
            <a:ext cx="2600325" cy="666750"/>
          </a:xfrm>
          <a:custGeom>
            <a:avLst/>
            <a:gdLst>
              <a:gd name="connsiteX0" fmla="*/ 2600325 w 2600325"/>
              <a:gd name="connsiteY0" fmla="*/ 0 h 666750"/>
              <a:gd name="connsiteX1" fmla="*/ 638175 w 2600325"/>
              <a:gd name="connsiteY1" fmla="*/ 200025 h 666750"/>
              <a:gd name="connsiteX2" fmla="*/ 0 w 2600325"/>
              <a:gd name="connsiteY2" fmla="*/ 666750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0325" h="666750">
                <a:moveTo>
                  <a:pt x="2600325" y="0"/>
                </a:moveTo>
                <a:lnTo>
                  <a:pt x="638175" y="200025"/>
                </a:lnTo>
                <a:lnTo>
                  <a:pt x="0" y="66675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1BAC96D-BB25-2A3A-B769-A077814E4063}"/>
              </a:ext>
            </a:extLst>
          </p:cNvPr>
          <p:cNvSpPr txBox="1"/>
          <p:nvPr/>
        </p:nvSpPr>
        <p:spPr>
          <a:xfrm rot="18896824">
            <a:off x="3297466" y="4860129"/>
            <a:ext cx="50058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BE2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C8D6D1-66CC-A024-6A40-7A2324C398B9}"/>
              </a:ext>
            </a:extLst>
          </p:cNvPr>
          <p:cNvSpPr txBox="1"/>
          <p:nvPr/>
        </p:nvSpPr>
        <p:spPr>
          <a:xfrm rot="18896824">
            <a:off x="3560711" y="4265656"/>
            <a:ext cx="50058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BE1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DA6C74A-5C0A-47A3-9F6F-33CF9ED8C4CD}"/>
              </a:ext>
            </a:extLst>
          </p:cNvPr>
          <p:cNvCxnSpPr>
            <a:cxnSpLocks/>
            <a:stCxn id="25" idx="2"/>
            <a:endCxn id="18" idx="0"/>
          </p:cNvCxnSpPr>
          <p:nvPr/>
        </p:nvCxnSpPr>
        <p:spPr>
          <a:xfrm>
            <a:off x="3613110" y="5017691"/>
            <a:ext cx="113284" cy="108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E6E8CA2-CE05-1D83-C608-142BDD970B81}"/>
              </a:ext>
            </a:extLst>
          </p:cNvPr>
          <p:cNvCxnSpPr>
            <a:cxnSpLocks/>
          </p:cNvCxnSpPr>
          <p:nvPr/>
        </p:nvCxnSpPr>
        <p:spPr>
          <a:xfrm>
            <a:off x="3775436" y="4530725"/>
            <a:ext cx="47169" cy="4871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C552A66-FB09-C248-FDA9-66322F41CC16}"/>
              </a:ext>
            </a:extLst>
          </p:cNvPr>
          <p:cNvSpPr/>
          <p:nvPr/>
        </p:nvSpPr>
        <p:spPr>
          <a:xfrm>
            <a:off x="1924050" y="4221088"/>
            <a:ext cx="1707105" cy="693812"/>
          </a:xfrm>
          <a:custGeom>
            <a:avLst/>
            <a:gdLst>
              <a:gd name="connsiteX0" fmla="*/ 0 w 1666875"/>
              <a:gd name="connsiteY0" fmla="*/ 742950 h 742950"/>
              <a:gd name="connsiteX1" fmla="*/ 1514475 w 1666875"/>
              <a:gd name="connsiteY1" fmla="*/ 0 h 742950"/>
              <a:gd name="connsiteX2" fmla="*/ 1666875 w 1666875"/>
              <a:gd name="connsiteY2" fmla="*/ 19050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742950">
                <a:moveTo>
                  <a:pt x="0" y="742950"/>
                </a:moveTo>
                <a:lnTo>
                  <a:pt x="1514475" y="0"/>
                </a:lnTo>
                <a:lnTo>
                  <a:pt x="1666875" y="19050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7D4A451-400B-64A3-BBA5-6470F0D8EEE0}"/>
              </a:ext>
            </a:extLst>
          </p:cNvPr>
          <p:cNvSpPr/>
          <p:nvPr/>
        </p:nvSpPr>
        <p:spPr>
          <a:xfrm>
            <a:off x="2681905" y="1002829"/>
            <a:ext cx="1042676" cy="3264893"/>
          </a:xfrm>
          <a:custGeom>
            <a:avLst/>
            <a:gdLst>
              <a:gd name="connsiteX0" fmla="*/ 990600 w 990600"/>
              <a:gd name="connsiteY0" fmla="*/ 3232150 h 3232150"/>
              <a:gd name="connsiteX1" fmla="*/ 0 w 990600"/>
              <a:gd name="connsiteY1" fmla="*/ 1663700 h 3232150"/>
              <a:gd name="connsiteX2" fmla="*/ 552450 w 990600"/>
              <a:gd name="connsiteY2" fmla="*/ 996950 h 3232150"/>
              <a:gd name="connsiteX3" fmla="*/ 101600 w 990600"/>
              <a:gd name="connsiteY3" fmla="*/ 0 h 323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3232150">
                <a:moveTo>
                  <a:pt x="990600" y="3232150"/>
                </a:moveTo>
                <a:lnTo>
                  <a:pt x="0" y="1663700"/>
                </a:lnTo>
                <a:lnTo>
                  <a:pt x="552450" y="996950"/>
                </a:lnTo>
                <a:lnTo>
                  <a:pt x="101600" y="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6955A89-570A-B179-AF08-B089950C6E3C}"/>
              </a:ext>
            </a:extLst>
          </p:cNvPr>
          <p:cNvSpPr/>
          <p:nvPr/>
        </p:nvSpPr>
        <p:spPr>
          <a:xfrm>
            <a:off x="3994150" y="4362450"/>
            <a:ext cx="1835150" cy="1370806"/>
          </a:xfrm>
          <a:custGeom>
            <a:avLst/>
            <a:gdLst>
              <a:gd name="connsiteX0" fmla="*/ 0 w 1835150"/>
              <a:gd name="connsiteY0" fmla="*/ 0 h 1314450"/>
              <a:gd name="connsiteX1" fmla="*/ 1136650 w 1835150"/>
              <a:gd name="connsiteY1" fmla="*/ 177800 h 1314450"/>
              <a:gd name="connsiteX2" fmla="*/ 1835150 w 1835150"/>
              <a:gd name="connsiteY2" fmla="*/ 131445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5150" h="1314450">
                <a:moveTo>
                  <a:pt x="0" y="0"/>
                </a:moveTo>
                <a:lnTo>
                  <a:pt x="1136650" y="177800"/>
                </a:lnTo>
                <a:lnTo>
                  <a:pt x="1835150" y="131445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2130740-A87B-9657-05B5-E8231BBD00FB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3724581" y="4551357"/>
            <a:ext cx="32949" cy="2239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E3496382-D8B5-C11C-AFC0-308A31E19402}"/>
              </a:ext>
            </a:extLst>
          </p:cNvPr>
          <p:cNvSpPr/>
          <p:nvPr/>
        </p:nvSpPr>
        <p:spPr>
          <a:xfrm>
            <a:off x="3994150" y="1866858"/>
            <a:ext cx="2575954" cy="2314617"/>
          </a:xfrm>
          <a:custGeom>
            <a:avLst/>
            <a:gdLst>
              <a:gd name="connsiteX0" fmla="*/ 2590800 w 2590800"/>
              <a:gd name="connsiteY0" fmla="*/ 0 h 2190750"/>
              <a:gd name="connsiteX1" fmla="*/ 0 w 2590800"/>
              <a:gd name="connsiteY1" fmla="*/ 219075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90800" h="2190750">
                <a:moveTo>
                  <a:pt x="2590800" y="0"/>
                </a:moveTo>
                <a:lnTo>
                  <a:pt x="0" y="219075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B23278A-34A3-4C5A-CA26-A029154F5D99}"/>
              </a:ext>
            </a:extLst>
          </p:cNvPr>
          <p:cNvSpPr/>
          <p:nvPr/>
        </p:nvSpPr>
        <p:spPr>
          <a:xfrm>
            <a:off x="3006683" y="4665038"/>
            <a:ext cx="1423443" cy="1500327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A3BD14-2601-430B-136E-BDF9B1F33DA0}"/>
              </a:ext>
            </a:extLst>
          </p:cNvPr>
          <p:cNvCxnSpPr>
            <a:stCxn id="16" idx="2"/>
            <a:endCxn id="16" idx="2"/>
          </p:cNvCxnSpPr>
          <p:nvPr/>
        </p:nvCxnSpPr>
        <p:spPr>
          <a:xfrm>
            <a:off x="1380084" y="335702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02F1129-36B3-D44A-B961-A28BE5C764B3}"/>
              </a:ext>
            </a:extLst>
          </p:cNvPr>
          <p:cNvSpPr/>
          <p:nvPr/>
        </p:nvSpPr>
        <p:spPr>
          <a:xfrm>
            <a:off x="3244850" y="4575175"/>
            <a:ext cx="428625" cy="1422400"/>
          </a:xfrm>
          <a:custGeom>
            <a:avLst/>
            <a:gdLst>
              <a:gd name="connsiteX0" fmla="*/ 428625 w 428625"/>
              <a:gd name="connsiteY0" fmla="*/ 0 h 1422400"/>
              <a:gd name="connsiteX1" fmla="*/ 0 w 428625"/>
              <a:gd name="connsiteY1" fmla="*/ 457200 h 1422400"/>
              <a:gd name="connsiteX2" fmla="*/ 361950 w 428625"/>
              <a:gd name="connsiteY2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8625" h="1422400">
                <a:moveTo>
                  <a:pt x="428625" y="0"/>
                </a:moveTo>
                <a:lnTo>
                  <a:pt x="0" y="457200"/>
                </a:lnTo>
                <a:lnTo>
                  <a:pt x="361950" y="142240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37ECA99-C24D-3B29-9DB8-068F04E2D55F}"/>
              </a:ext>
            </a:extLst>
          </p:cNvPr>
          <p:cNvCxnSpPr>
            <a:cxnSpLocks/>
            <a:stCxn id="75" idx="6"/>
          </p:cNvCxnSpPr>
          <p:nvPr/>
        </p:nvCxnSpPr>
        <p:spPr>
          <a:xfrm>
            <a:off x="3026127" y="6111366"/>
            <a:ext cx="316533" cy="14810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4306938-949F-E467-29B7-726DFF7D9C0C}"/>
              </a:ext>
            </a:extLst>
          </p:cNvPr>
          <p:cNvCxnSpPr>
            <a:endCxn id="2" idx="7"/>
          </p:cNvCxnSpPr>
          <p:nvPr/>
        </p:nvCxnSpPr>
        <p:spPr>
          <a:xfrm flipH="1">
            <a:off x="3437937" y="6111366"/>
            <a:ext cx="175213" cy="145253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018D7E9-6057-3226-CD4C-70C02DCBA821}"/>
              </a:ext>
            </a:extLst>
          </p:cNvPr>
          <p:cNvCxnSpPr>
            <a:cxnSpLocks/>
            <a:stCxn id="2" idx="6"/>
            <a:endCxn id="70" idx="2"/>
          </p:cNvCxnSpPr>
          <p:nvPr/>
        </p:nvCxnSpPr>
        <p:spPr>
          <a:xfrm>
            <a:off x="3453753" y="6294803"/>
            <a:ext cx="177403" cy="6851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E445B4D-84EA-C348-8A0C-6964519B7807}"/>
              </a:ext>
            </a:extLst>
          </p:cNvPr>
          <p:cNvSpPr/>
          <p:nvPr/>
        </p:nvSpPr>
        <p:spPr>
          <a:xfrm>
            <a:off x="3859119" y="5251450"/>
            <a:ext cx="535833" cy="1360534"/>
          </a:xfrm>
          <a:custGeom>
            <a:avLst/>
            <a:gdLst>
              <a:gd name="connsiteX0" fmla="*/ 0 w 146050"/>
              <a:gd name="connsiteY0" fmla="*/ 0 h 1422400"/>
              <a:gd name="connsiteX1" fmla="*/ 146050 w 146050"/>
              <a:gd name="connsiteY1" fmla="*/ 1177925 h 1422400"/>
              <a:gd name="connsiteX2" fmla="*/ 92075 w 146050"/>
              <a:gd name="connsiteY2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050" h="1422400">
                <a:moveTo>
                  <a:pt x="0" y="0"/>
                </a:moveTo>
                <a:lnTo>
                  <a:pt x="146050" y="1177925"/>
                </a:lnTo>
                <a:lnTo>
                  <a:pt x="92075" y="142240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D4DA392C-469D-D522-8CB2-6E89FFFB5D3B}"/>
              </a:ext>
            </a:extLst>
          </p:cNvPr>
          <p:cNvSpPr/>
          <p:nvPr/>
        </p:nvSpPr>
        <p:spPr>
          <a:xfrm>
            <a:off x="3701331" y="6309320"/>
            <a:ext cx="535832" cy="302664"/>
          </a:xfrm>
          <a:custGeom>
            <a:avLst/>
            <a:gdLst>
              <a:gd name="connsiteX0" fmla="*/ 0 w 146050"/>
              <a:gd name="connsiteY0" fmla="*/ 0 h 276225"/>
              <a:gd name="connsiteX1" fmla="*/ 146050 w 146050"/>
              <a:gd name="connsiteY1" fmla="*/ 127000 h 276225"/>
              <a:gd name="connsiteX2" fmla="*/ 111125 w 146050"/>
              <a:gd name="connsiteY2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050" h="276225">
                <a:moveTo>
                  <a:pt x="0" y="0"/>
                </a:moveTo>
                <a:lnTo>
                  <a:pt x="146050" y="127000"/>
                </a:lnTo>
                <a:lnTo>
                  <a:pt x="111125" y="276225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DC59B4DF-00BC-63D8-079F-1EC14278634F}"/>
              </a:ext>
            </a:extLst>
          </p:cNvPr>
          <p:cNvGrpSpPr/>
          <p:nvPr/>
        </p:nvGrpSpPr>
        <p:grpSpPr>
          <a:xfrm>
            <a:off x="1380084" y="548680"/>
            <a:ext cx="5652020" cy="5616686"/>
            <a:chOff x="1415480" y="548680"/>
            <a:chExt cx="5652020" cy="561668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6DFFC71-C682-C210-67AA-BF7502C2E089}"/>
                </a:ext>
              </a:extLst>
            </p:cNvPr>
            <p:cNvGrpSpPr/>
            <p:nvPr/>
          </p:nvGrpSpPr>
          <p:grpSpPr>
            <a:xfrm>
              <a:off x="1415480" y="548680"/>
              <a:ext cx="5652020" cy="5616686"/>
              <a:chOff x="1415480" y="548680"/>
              <a:chExt cx="5652020" cy="5616686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BF352AF-5707-FC95-E64A-3DBB062B31C3}"/>
                  </a:ext>
                </a:extLst>
              </p:cNvPr>
              <p:cNvSpPr/>
              <p:nvPr/>
            </p:nvSpPr>
            <p:spPr>
              <a:xfrm>
                <a:off x="1415480" y="548680"/>
                <a:ext cx="5652020" cy="5616686"/>
              </a:xfrm>
              <a:prstGeom prst="ellipse">
                <a:avLst/>
              </a:prstGeom>
              <a:no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CA39964-7762-7FA2-F575-0EB738114233}"/>
                  </a:ext>
                </a:extLst>
              </p:cNvPr>
              <p:cNvCxnSpPr>
                <a:cxnSpLocks/>
                <a:stCxn id="16" idx="2"/>
                <a:endCxn id="10" idx="2"/>
              </p:cNvCxnSpPr>
              <p:nvPr/>
            </p:nvCxnSpPr>
            <p:spPr>
              <a:xfrm>
                <a:off x="1415480" y="3357023"/>
                <a:ext cx="368623" cy="342001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8B75C56-745A-33BD-4E9A-23778129C5F3}"/>
                  </a:ext>
                </a:extLst>
              </p:cNvPr>
              <p:cNvCxnSpPr>
                <a:cxnSpLocks/>
                <a:endCxn id="10" idx="0"/>
              </p:cNvCxnSpPr>
              <p:nvPr/>
            </p:nvCxnSpPr>
            <p:spPr>
              <a:xfrm>
                <a:off x="1424943" y="3288060"/>
                <a:ext cx="413160" cy="356964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30A5C61-A1BF-A259-ED62-146761F659A7}"/>
                </a:ext>
              </a:extLst>
            </p:cNvPr>
            <p:cNvCxnSpPr>
              <a:cxnSpLocks/>
            </p:cNvCxnSpPr>
            <p:nvPr/>
          </p:nvCxnSpPr>
          <p:spPr>
            <a:xfrm>
              <a:off x="6814298" y="3861048"/>
              <a:ext cx="195279" cy="4676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C625C5E-6B0D-95F0-52B5-70CB228A10EF}"/>
                </a:ext>
              </a:extLst>
            </p:cNvPr>
            <p:cNvCxnSpPr>
              <a:cxnSpLocks/>
            </p:cNvCxnSpPr>
            <p:nvPr/>
          </p:nvCxnSpPr>
          <p:spPr>
            <a:xfrm>
              <a:off x="6762826" y="3917104"/>
              <a:ext cx="241666" cy="5400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1C876FDA-56DD-857C-17A8-4CADB24B41A1}"/>
              </a:ext>
            </a:extLst>
          </p:cNvPr>
          <p:cNvSpPr/>
          <p:nvPr/>
        </p:nvSpPr>
        <p:spPr>
          <a:xfrm>
            <a:off x="3345753" y="6240803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B88258F-F132-CEEF-7B5E-84046284537A}"/>
              </a:ext>
            </a:extLst>
          </p:cNvPr>
          <p:cNvSpPr/>
          <p:nvPr/>
        </p:nvSpPr>
        <p:spPr>
          <a:xfrm>
            <a:off x="1784103" y="3645024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1DE248D-4C83-D381-1932-1F75455DB83B}"/>
              </a:ext>
            </a:extLst>
          </p:cNvPr>
          <p:cNvSpPr/>
          <p:nvPr/>
        </p:nvSpPr>
        <p:spPr>
          <a:xfrm>
            <a:off x="1415480" y="2885158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6572AF4-EA4C-E3B2-C8FA-B4D77291EA92}"/>
              </a:ext>
            </a:extLst>
          </p:cNvPr>
          <p:cNvSpPr/>
          <p:nvPr/>
        </p:nvSpPr>
        <p:spPr>
          <a:xfrm>
            <a:off x="2999656" y="5603850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7431871-6D21-D64D-CA1A-7795BC752247}"/>
              </a:ext>
            </a:extLst>
          </p:cNvPr>
          <p:cNvSpPr/>
          <p:nvPr/>
        </p:nvSpPr>
        <p:spPr>
          <a:xfrm>
            <a:off x="3107680" y="4883439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54E9EE2-9EA0-89F8-0A3F-92ED156D400B}"/>
              </a:ext>
            </a:extLst>
          </p:cNvPr>
          <p:cNvSpPr/>
          <p:nvPr/>
        </p:nvSpPr>
        <p:spPr>
          <a:xfrm>
            <a:off x="3814690" y="4629821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99158EB-AFE1-FFAE-7C17-9527ECDCCA97}"/>
              </a:ext>
            </a:extLst>
          </p:cNvPr>
          <p:cNvSpPr/>
          <p:nvPr/>
        </p:nvSpPr>
        <p:spPr>
          <a:xfrm>
            <a:off x="4340429" y="5100630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421F8E2-770E-818A-4B6F-46D12F76F45A}"/>
              </a:ext>
            </a:extLst>
          </p:cNvPr>
          <p:cNvSpPr/>
          <p:nvPr/>
        </p:nvSpPr>
        <p:spPr>
          <a:xfrm>
            <a:off x="4230162" y="5813569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E71D817-9B09-D6B0-1031-81D10E74EE44}"/>
              </a:ext>
            </a:extLst>
          </p:cNvPr>
          <p:cNvSpPr/>
          <p:nvPr/>
        </p:nvSpPr>
        <p:spPr>
          <a:xfrm>
            <a:off x="3362897" y="6066662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D3C95C6F-CF3D-EBFF-6B43-5CACCF6E7385}"/>
              </a:ext>
            </a:extLst>
          </p:cNvPr>
          <p:cNvSpPr/>
          <p:nvPr/>
        </p:nvSpPr>
        <p:spPr>
          <a:xfrm>
            <a:off x="4835872" y="584634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7D7D258C-7A89-AB69-CD27-64C453CB4E93}"/>
              </a:ext>
            </a:extLst>
          </p:cNvPr>
          <p:cNvSpPr/>
          <p:nvPr/>
        </p:nvSpPr>
        <p:spPr>
          <a:xfrm>
            <a:off x="6706298" y="3825056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F2F4837-8FAA-432C-F201-63956B1238EF}"/>
              </a:ext>
            </a:extLst>
          </p:cNvPr>
          <p:cNvSpPr/>
          <p:nvPr/>
        </p:nvSpPr>
        <p:spPr>
          <a:xfrm>
            <a:off x="2717006" y="908720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755FB14-BFF9-102B-9E80-AADDCDCFA653}"/>
              </a:ext>
            </a:extLst>
          </p:cNvPr>
          <p:cNvSpPr/>
          <p:nvPr/>
        </p:nvSpPr>
        <p:spPr>
          <a:xfrm>
            <a:off x="6564064" y="1772816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FAD5ED3-4C86-970E-01EC-2902AC4986A7}"/>
              </a:ext>
            </a:extLst>
          </p:cNvPr>
          <p:cNvSpPr/>
          <p:nvPr/>
        </p:nvSpPr>
        <p:spPr>
          <a:xfrm>
            <a:off x="5735960" y="5625256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E66B416-E229-815A-0E52-03F756F3D221}"/>
              </a:ext>
            </a:extLst>
          </p:cNvPr>
          <p:cNvSpPr/>
          <p:nvPr/>
        </p:nvSpPr>
        <p:spPr>
          <a:xfrm>
            <a:off x="2918127" y="6057366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AD77C0E-BE78-7408-13E4-275264649241}"/>
              </a:ext>
            </a:extLst>
          </p:cNvPr>
          <p:cNvSpPr/>
          <p:nvPr/>
        </p:nvSpPr>
        <p:spPr>
          <a:xfrm>
            <a:off x="3563923" y="599158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C993958-A66C-DF68-8E18-3F3DAA58EE7C}"/>
              </a:ext>
            </a:extLst>
          </p:cNvPr>
          <p:cNvSpPr/>
          <p:nvPr/>
        </p:nvSpPr>
        <p:spPr>
          <a:xfrm>
            <a:off x="1883544" y="4869160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AA5406F-FE85-298B-2210-AA7160727D7E}"/>
              </a:ext>
            </a:extLst>
          </p:cNvPr>
          <p:cNvSpPr/>
          <p:nvPr/>
        </p:nvSpPr>
        <p:spPr>
          <a:xfrm>
            <a:off x="3631156" y="6309320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6337F1A-8828-CD55-6F38-9E8ABF6FFB1E}"/>
              </a:ext>
            </a:extLst>
          </p:cNvPr>
          <p:cNvSpPr txBox="1"/>
          <p:nvPr/>
        </p:nvSpPr>
        <p:spPr>
          <a:xfrm>
            <a:off x="10335889" y="179348"/>
            <a:ext cx="152075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ROMANEL</a:t>
            </a:r>
          </a:p>
          <a:p>
            <a:pPr algn="l"/>
            <a:r>
              <a:rPr lang="fr-CH" sz="1200" dirty="0">
                <a:solidFill>
                  <a:srgbClr val="FF0000"/>
                </a:solidFill>
              </a:rPr>
              <a:t>CHAMOSON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7CD63DB-6F7A-A2DD-5768-CA1A1C279A3B}"/>
              </a:ext>
            </a:extLst>
          </p:cNvPr>
          <p:cNvSpPr txBox="1"/>
          <p:nvPr/>
        </p:nvSpPr>
        <p:spPr>
          <a:xfrm>
            <a:off x="593348" y="6026751"/>
            <a:ext cx="15207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GENISSIAT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4223B56-7A10-5411-94DF-FEEF942434CB}"/>
              </a:ext>
            </a:extLst>
          </p:cNvPr>
          <p:cNvSpPr txBox="1"/>
          <p:nvPr/>
        </p:nvSpPr>
        <p:spPr>
          <a:xfrm>
            <a:off x="3613970" y="6640383"/>
            <a:ext cx="15207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VERBOIS</a:t>
            </a: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A6817405-2712-D72C-D590-86DC3163E379}"/>
              </a:ext>
            </a:extLst>
          </p:cNvPr>
          <p:cNvSpPr/>
          <p:nvPr/>
        </p:nvSpPr>
        <p:spPr>
          <a:xfrm>
            <a:off x="4900613" y="657225"/>
            <a:ext cx="1666875" cy="1162050"/>
          </a:xfrm>
          <a:custGeom>
            <a:avLst/>
            <a:gdLst>
              <a:gd name="connsiteX0" fmla="*/ 0 w 1666875"/>
              <a:gd name="connsiteY0" fmla="*/ 0 h 1162050"/>
              <a:gd name="connsiteX1" fmla="*/ 33337 w 1666875"/>
              <a:gd name="connsiteY1" fmla="*/ 242888 h 1162050"/>
              <a:gd name="connsiteX2" fmla="*/ 1147762 w 1666875"/>
              <a:gd name="connsiteY2" fmla="*/ 1128713 h 1162050"/>
              <a:gd name="connsiteX3" fmla="*/ 1666875 w 16668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875" h="1162050">
                <a:moveTo>
                  <a:pt x="0" y="0"/>
                </a:moveTo>
                <a:lnTo>
                  <a:pt x="33337" y="242888"/>
                </a:lnTo>
                <a:lnTo>
                  <a:pt x="1147762" y="1128713"/>
                </a:lnTo>
                <a:lnTo>
                  <a:pt x="1666875" y="116205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C488B57B-FC6B-31A2-33FF-21033735020B}"/>
              </a:ext>
            </a:extLst>
          </p:cNvPr>
          <p:cNvCxnSpPr>
            <a:cxnSpLocks/>
          </p:cNvCxnSpPr>
          <p:nvPr/>
        </p:nvCxnSpPr>
        <p:spPr>
          <a:xfrm>
            <a:off x="2590429" y="620631"/>
            <a:ext cx="149398" cy="288269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7F716E17-E007-DB9E-F6C3-3AF2335E261E}"/>
              </a:ext>
            </a:extLst>
          </p:cNvPr>
          <p:cNvCxnSpPr>
            <a:cxnSpLocks/>
          </p:cNvCxnSpPr>
          <p:nvPr/>
        </p:nvCxnSpPr>
        <p:spPr>
          <a:xfrm flipH="1">
            <a:off x="4896619" y="253528"/>
            <a:ext cx="47253" cy="317214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70598C08-7747-1378-A9F1-D767F4ED944A}"/>
              </a:ext>
            </a:extLst>
          </p:cNvPr>
          <p:cNvCxnSpPr>
            <a:cxnSpLocks/>
          </p:cNvCxnSpPr>
          <p:nvPr/>
        </p:nvCxnSpPr>
        <p:spPr>
          <a:xfrm flipH="1">
            <a:off x="6672064" y="1541041"/>
            <a:ext cx="239873" cy="244277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3D866147-AC69-8C53-FB36-5F0587699BE4}"/>
              </a:ext>
            </a:extLst>
          </p:cNvPr>
          <p:cNvCxnSpPr>
            <a:cxnSpLocks/>
          </p:cNvCxnSpPr>
          <p:nvPr/>
        </p:nvCxnSpPr>
        <p:spPr>
          <a:xfrm flipH="1">
            <a:off x="6768164" y="3476423"/>
            <a:ext cx="46134" cy="319069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1260C0AC-0BBF-127C-512E-C5653CDADD08}"/>
              </a:ext>
            </a:extLst>
          </p:cNvPr>
          <p:cNvCxnSpPr>
            <a:cxnSpLocks/>
          </p:cNvCxnSpPr>
          <p:nvPr/>
        </p:nvCxnSpPr>
        <p:spPr>
          <a:xfrm flipV="1">
            <a:off x="5755075" y="5776686"/>
            <a:ext cx="15588" cy="334150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005D056E-5607-5B1D-3EF8-DD9725A9187B}"/>
              </a:ext>
            </a:extLst>
          </p:cNvPr>
          <p:cNvCxnSpPr>
            <a:cxnSpLocks/>
          </p:cNvCxnSpPr>
          <p:nvPr/>
        </p:nvCxnSpPr>
        <p:spPr>
          <a:xfrm flipV="1">
            <a:off x="1592583" y="4959601"/>
            <a:ext cx="264024" cy="180036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47762E5-A918-C338-9ADA-A582E6B7EEC8}"/>
              </a:ext>
            </a:extLst>
          </p:cNvPr>
          <p:cNvCxnSpPr>
            <a:cxnSpLocks/>
          </p:cNvCxnSpPr>
          <p:nvPr/>
        </p:nvCxnSpPr>
        <p:spPr>
          <a:xfrm flipH="1" flipV="1">
            <a:off x="1899132" y="3722285"/>
            <a:ext cx="276591" cy="227295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B4861473-863C-9CD8-CA96-8C43DF55FD97}"/>
              </a:ext>
            </a:extLst>
          </p:cNvPr>
          <p:cNvCxnSpPr>
            <a:cxnSpLocks/>
          </p:cNvCxnSpPr>
          <p:nvPr/>
        </p:nvCxnSpPr>
        <p:spPr>
          <a:xfrm>
            <a:off x="1079444" y="2790474"/>
            <a:ext cx="291683" cy="111608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BB904B2D-FB7A-824B-37D4-0D7456B619C2}"/>
              </a:ext>
            </a:extLst>
          </p:cNvPr>
          <p:cNvSpPr/>
          <p:nvPr/>
        </p:nvSpPr>
        <p:spPr>
          <a:xfrm>
            <a:off x="2844800" y="4502150"/>
            <a:ext cx="746125" cy="1558925"/>
          </a:xfrm>
          <a:custGeom>
            <a:avLst/>
            <a:gdLst>
              <a:gd name="connsiteX0" fmla="*/ 746125 w 746125"/>
              <a:gd name="connsiteY0" fmla="*/ 0 h 1558925"/>
              <a:gd name="connsiteX1" fmla="*/ 593725 w 746125"/>
              <a:gd name="connsiteY1" fmla="*/ 41275 h 1558925"/>
              <a:gd name="connsiteX2" fmla="*/ 0 w 746125"/>
              <a:gd name="connsiteY2" fmla="*/ 584200 h 1558925"/>
              <a:gd name="connsiteX3" fmla="*/ 142875 w 746125"/>
              <a:gd name="connsiteY3" fmla="*/ 1558925 h 155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6125" h="1558925">
                <a:moveTo>
                  <a:pt x="746125" y="0"/>
                </a:moveTo>
                <a:lnTo>
                  <a:pt x="593725" y="41275"/>
                </a:lnTo>
                <a:lnTo>
                  <a:pt x="0" y="584200"/>
                </a:lnTo>
                <a:lnTo>
                  <a:pt x="142875" y="1558925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47F32A39-4B81-BB20-140E-C52807EE1236}"/>
              </a:ext>
            </a:extLst>
          </p:cNvPr>
          <p:cNvSpPr/>
          <p:nvPr/>
        </p:nvSpPr>
        <p:spPr>
          <a:xfrm>
            <a:off x="2781300" y="4403725"/>
            <a:ext cx="793750" cy="1666875"/>
          </a:xfrm>
          <a:custGeom>
            <a:avLst/>
            <a:gdLst>
              <a:gd name="connsiteX0" fmla="*/ 793750 w 793750"/>
              <a:gd name="connsiteY0" fmla="*/ 53975 h 1666875"/>
              <a:gd name="connsiteX1" fmla="*/ 730250 w 793750"/>
              <a:gd name="connsiteY1" fmla="*/ 0 h 1666875"/>
              <a:gd name="connsiteX2" fmla="*/ 0 w 793750"/>
              <a:gd name="connsiteY2" fmla="*/ 647700 h 1666875"/>
              <a:gd name="connsiteX3" fmla="*/ 155575 w 793750"/>
              <a:gd name="connsiteY3" fmla="*/ 1666875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3750" h="1666875">
                <a:moveTo>
                  <a:pt x="793750" y="53975"/>
                </a:moveTo>
                <a:lnTo>
                  <a:pt x="730250" y="0"/>
                </a:lnTo>
                <a:lnTo>
                  <a:pt x="0" y="647700"/>
                </a:lnTo>
                <a:lnTo>
                  <a:pt x="155575" y="1666875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5873EB14-3531-7078-095D-6C2243C9E4AE}"/>
              </a:ext>
            </a:extLst>
          </p:cNvPr>
          <p:cNvSpPr/>
          <p:nvPr/>
        </p:nvSpPr>
        <p:spPr>
          <a:xfrm>
            <a:off x="3187032" y="4549775"/>
            <a:ext cx="454694" cy="1466850"/>
          </a:xfrm>
          <a:custGeom>
            <a:avLst/>
            <a:gdLst>
              <a:gd name="connsiteX0" fmla="*/ 447675 w 447675"/>
              <a:gd name="connsiteY0" fmla="*/ 0 h 1466850"/>
              <a:gd name="connsiteX1" fmla="*/ 0 w 447675"/>
              <a:gd name="connsiteY1" fmla="*/ 473075 h 1466850"/>
              <a:gd name="connsiteX2" fmla="*/ 381000 w 447675"/>
              <a:gd name="connsiteY2" fmla="*/ 1466850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675" h="1466850">
                <a:moveTo>
                  <a:pt x="447675" y="0"/>
                </a:moveTo>
                <a:lnTo>
                  <a:pt x="0" y="473075"/>
                </a:lnTo>
                <a:lnTo>
                  <a:pt x="381000" y="146685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16A83B-2307-E855-78FF-FED7775DCE94}"/>
              </a:ext>
            </a:extLst>
          </p:cNvPr>
          <p:cNvCxnSpPr>
            <a:cxnSpLocks/>
          </p:cNvCxnSpPr>
          <p:nvPr/>
        </p:nvCxnSpPr>
        <p:spPr>
          <a:xfrm flipV="1">
            <a:off x="10049802" y="1317921"/>
            <a:ext cx="283620" cy="70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5567FE9-6176-48BF-2FEC-A35359CCC6B5}"/>
              </a:ext>
            </a:extLst>
          </p:cNvPr>
          <p:cNvSpPr txBox="1"/>
          <p:nvPr/>
        </p:nvSpPr>
        <p:spPr>
          <a:xfrm>
            <a:off x="10026060" y="1730115"/>
            <a:ext cx="298242" cy="123111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800" dirty="0">
                <a:solidFill>
                  <a:schemeClr val="bg1"/>
                </a:solidFill>
              </a:rPr>
              <a:t>BE1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7CB36A2-82CB-9A4E-579C-8AFCABF2A40E}"/>
              </a:ext>
            </a:extLst>
          </p:cNvPr>
          <p:cNvSpPr/>
          <p:nvPr/>
        </p:nvSpPr>
        <p:spPr>
          <a:xfrm>
            <a:off x="10122330" y="2934288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B6847C-AB69-023B-4236-AE01238B8E52}"/>
              </a:ext>
            </a:extLst>
          </p:cNvPr>
          <p:cNvSpPr txBox="1"/>
          <p:nvPr/>
        </p:nvSpPr>
        <p:spPr>
          <a:xfrm>
            <a:off x="10425600" y="1241146"/>
            <a:ext cx="1674221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800" dirty="0">
                <a:solidFill>
                  <a:schemeClr val="bg1"/>
                </a:solidFill>
              </a:rPr>
              <a:t>RTE/</a:t>
            </a:r>
            <a:r>
              <a:rPr lang="fr-CH" sz="800" dirty="0" err="1">
                <a:solidFill>
                  <a:schemeClr val="bg1"/>
                </a:solidFill>
              </a:rPr>
              <a:t>Swissgrid</a:t>
            </a:r>
            <a:r>
              <a:rPr lang="fr-CH" sz="800" dirty="0">
                <a:solidFill>
                  <a:schemeClr val="bg1"/>
                </a:solidFill>
              </a:rPr>
              <a:t> 400 kV </a:t>
            </a:r>
            <a:r>
              <a:rPr lang="fr-CH" sz="800" dirty="0" err="1">
                <a:solidFill>
                  <a:schemeClr val="bg1"/>
                </a:solidFill>
              </a:rPr>
              <a:t>lines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r>
              <a:rPr lang="fr-CH" sz="800" dirty="0">
                <a:solidFill>
                  <a:schemeClr val="bg1"/>
                </a:solidFill>
              </a:rPr>
              <a:t>RTE Bois-</a:t>
            </a:r>
            <a:r>
              <a:rPr lang="fr-CH" sz="800" dirty="0" err="1">
                <a:solidFill>
                  <a:schemeClr val="bg1"/>
                </a:solidFill>
              </a:rPr>
              <a:t>Tollot</a:t>
            </a:r>
            <a:r>
              <a:rPr lang="fr-CH" sz="800" dirty="0">
                <a:solidFill>
                  <a:schemeClr val="bg1"/>
                </a:solidFill>
              </a:rPr>
              <a:t> 400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BE1 400/66/18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BE2 400/66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66 kV </a:t>
            </a:r>
            <a:r>
              <a:rPr lang="fr-CH" sz="800" dirty="0" err="1">
                <a:solidFill>
                  <a:schemeClr val="bg1"/>
                </a:solidFill>
              </a:rPr>
              <a:t>lines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r>
              <a:rPr lang="fr-CH" sz="800" dirty="0">
                <a:solidFill>
                  <a:schemeClr val="bg1"/>
                </a:solidFill>
              </a:rPr>
              <a:t>66/18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18 kV </a:t>
            </a:r>
            <a:r>
              <a:rPr lang="fr-CH" sz="800" dirty="0" err="1">
                <a:solidFill>
                  <a:schemeClr val="bg1"/>
                </a:solidFill>
              </a:rPr>
              <a:t>lines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18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SIG 132 kV line</a:t>
            </a: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ME10 130/18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ENEDIS 20 kV </a:t>
            </a:r>
            <a:r>
              <a:rPr lang="fr-CH" sz="800" dirty="0" err="1">
                <a:solidFill>
                  <a:schemeClr val="bg1"/>
                </a:solidFill>
              </a:rPr>
              <a:t>suppliles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686717-91B9-5B23-B457-CCF39629032A}"/>
              </a:ext>
            </a:extLst>
          </p:cNvPr>
          <p:cNvSpPr txBox="1"/>
          <p:nvPr/>
        </p:nvSpPr>
        <p:spPr>
          <a:xfrm>
            <a:off x="10026060" y="1963212"/>
            <a:ext cx="298242" cy="123111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800" dirty="0">
                <a:solidFill>
                  <a:schemeClr val="bg1"/>
                </a:solidFill>
              </a:rPr>
              <a:t>BE2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5DDA5A-B9FC-766A-B914-D3416B5A32F7}"/>
              </a:ext>
            </a:extLst>
          </p:cNvPr>
          <p:cNvCxnSpPr>
            <a:cxnSpLocks/>
          </p:cNvCxnSpPr>
          <p:nvPr/>
        </p:nvCxnSpPr>
        <p:spPr>
          <a:xfrm flipV="1">
            <a:off x="10049802" y="2285274"/>
            <a:ext cx="283620" cy="70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B28E26C2-B71F-584E-D8AA-B76E5E9A05D9}"/>
              </a:ext>
            </a:extLst>
          </p:cNvPr>
          <p:cNvSpPr/>
          <p:nvPr/>
        </p:nvSpPr>
        <p:spPr>
          <a:xfrm>
            <a:off x="10128492" y="246820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088B411-88F7-0044-BD1F-4D6B702E8584}"/>
              </a:ext>
            </a:extLst>
          </p:cNvPr>
          <p:cNvCxnSpPr>
            <a:cxnSpLocks/>
          </p:cNvCxnSpPr>
          <p:nvPr/>
        </p:nvCxnSpPr>
        <p:spPr>
          <a:xfrm flipV="1">
            <a:off x="10044665" y="2782313"/>
            <a:ext cx="283620" cy="701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DD80A61-5B57-ED32-2399-B12A021AA988}"/>
              </a:ext>
            </a:extLst>
          </p:cNvPr>
          <p:cNvCxnSpPr>
            <a:cxnSpLocks/>
          </p:cNvCxnSpPr>
          <p:nvPr/>
        </p:nvCxnSpPr>
        <p:spPr>
          <a:xfrm flipV="1">
            <a:off x="10040682" y="3259895"/>
            <a:ext cx="283620" cy="701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3EB0427A-4F67-D3F0-0FA6-7E601C414DC5}"/>
              </a:ext>
            </a:extLst>
          </p:cNvPr>
          <p:cNvSpPr/>
          <p:nvPr/>
        </p:nvSpPr>
        <p:spPr>
          <a:xfrm>
            <a:off x="10118622" y="3460881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5E994BD-4AF6-E6BC-91DD-002291CA844A}"/>
              </a:ext>
            </a:extLst>
          </p:cNvPr>
          <p:cNvCxnSpPr/>
          <p:nvPr/>
        </p:nvCxnSpPr>
        <p:spPr>
          <a:xfrm>
            <a:off x="10044665" y="3756222"/>
            <a:ext cx="283620" cy="0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1155847-9D5B-F5A5-C515-0B72DCD63FDE}"/>
              </a:ext>
            </a:extLst>
          </p:cNvPr>
          <p:cNvSpPr txBox="1"/>
          <p:nvPr/>
        </p:nvSpPr>
        <p:spPr>
          <a:xfrm>
            <a:off x="10029339" y="1492647"/>
            <a:ext cx="298242" cy="123111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800" dirty="0">
                <a:solidFill>
                  <a:schemeClr val="bg1"/>
                </a:solidFill>
              </a:rPr>
              <a:t>B.T.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2888E5-8806-2086-0F1D-12B8153583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t="6057" b="4657"/>
          <a:stretch/>
        </p:blipFill>
        <p:spPr>
          <a:xfrm>
            <a:off x="0" y="0"/>
            <a:ext cx="12191980" cy="6857990"/>
          </a:xfrm>
          <a:prstGeom prst="rect">
            <a:avLst/>
          </a:prstGeom>
          <a:noFill/>
        </p:spPr>
      </p:pic>
      <p:pic>
        <p:nvPicPr>
          <p:cNvPr id="165" name="Picture 164">
            <a:extLst>
              <a:ext uri="{FF2B5EF4-FFF2-40B4-BE49-F238E27FC236}">
                <a16:creationId xmlns:a16="http://schemas.microsoft.com/office/drawing/2014/main" id="{0C90360F-E606-6FF4-BCD2-C8D41B32B9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713" y="152747"/>
            <a:ext cx="430901" cy="276427"/>
          </a:xfrm>
          <a:prstGeom prst="rect">
            <a:avLst/>
          </a:prstGeom>
        </p:spPr>
      </p:pic>
      <p:pic>
        <p:nvPicPr>
          <p:cNvPr id="167" name="Picture 166">
            <a:extLst>
              <a:ext uri="{FF2B5EF4-FFF2-40B4-BE49-F238E27FC236}">
                <a16:creationId xmlns:a16="http://schemas.microsoft.com/office/drawing/2014/main" id="{7B29C138-9ACF-10B9-E98C-63D594BB49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7307" y="152746"/>
            <a:ext cx="430901" cy="28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6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 animBg="1"/>
      <p:bldP spid="25" grpId="0" animBg="1"/>
      <p:bldP spid="27" grpId="0" animBg="1"/>
      <p:bldP spid="41" grpId="0" animBg="1"/>
      <p:bldP spid="42" grpId="0" animBg="1"/>
      <p:bldP spid="45" grpId="0" animBg="1"/>
      <p:bldP spid="62" grpId="0" animBg="1"/>
      <p:bldP spid="9" grpId="0" animBg="1"/>
      <p:bldP spid="54" grpId="0" animBg="1"/>
      <p:bldP spid="81" grpId="0" animBg="1"/>
      <p:bldP spid="82" grpId="0" animBg="1"/>
      <p:bldP spid="2" grpId="0" animBg="1"/>
      <p:bldP spid="10" grpId="0" animBg="1"/>
      <p:bldP spid="1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83" grpId="0" animBg="1"/>
      <p:bldP spid="84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0" grpId="0" animBg="1"/>
      <p:bldP spid="95" grpId="0"/>
      <p:bldP spid="96" grpId="0"/>
      <p:bldP spid="97" grpId="0"/>
      <p:bldP spid="129" grpId="0" animBg="1"/>
      <p:bldP spid="157" grpId="0" animBg="1"/>
      <p:bldP spid="158" grpId="0" animBg="1"/>
      <p:bldP spid="1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Energy consumption @ CERN</a:t>
            </a:r>
            <a:endParaRPr lang="en-GB" noProof="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B07A1AD-F873-1D1A-7C2B-61719BB8D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907213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High-energy physics is energy-intensive…. 😊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RF Cavities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Cooling systems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Cryogenics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Cooling and Ventilation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Data Centers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General Infrastructure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6448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3B8211A-EBD0-AD9D-6666-59CE6425971E}"/>
              </a:ext>
            </a:extLst>
          </p:cNvPr>
          <p:cNvGrpSpPr/>
          <p:nvPr/>
        </p:nvGrpSpPr>
        <p:grpSpPr>
          <a:xfrm>
            <a:off x="7440596" y="1676400"/>
            <a:ext cx="4222762" cy="4114800"/>
            <a:chOff x="7440596" y="1676400"/>
            <a:chExt cx="4222762" cy="411480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778B875-3B0F-7285-3922-224196F16C53}"/>
                </a:ext>
              </a:extLst>
            </p:cNvPr>
            <p:cNvSpPr/>
            <p:nvPr/>
          </p:nvSpPr>
          <p:spPr>
            <a:xfrm>
              <a:off x="7440596" y="1676400"/>
              <a:ext cx="4222762" cy="4114800"/>
            </a:xfrm>
            <a:prstGeom prst="ellipse">
              <a:avLst/>
            </a:prstGeom>
            <a:solidFill>
              <a:srgbClr val="A7C7E7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A090889-3550-0A22-F839-4AB75B636BD4}"/>
                </a:ext>
              </a:extLst>
            </p:cNvPr>
            <p:cNvSpPr/>
            <p:nvPr/>
          </p:nvSpPr>
          <p:spPr>
            <a:xfrm>
              <a:off x="8278796" y="3048000"/>
              <a:ext cx="2530957" cy="2390349"/>
            </a:xfrm>
            <a:prstGeom prst="ellipse">
              <a:avLst/>
            </a:prstGeom>
            <a:solidFill>
              <a:srgbClr val="B3E2B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36454F"/>
                  </a:solidFill>
                </a:rPr>
                <a:t>CERN</a:t>
              </a:r>
            </a:p>
            <a:p>
              <a:pPr algn="ctr"/>
              <a:r>
                <a:rPr lang="en-US" dirty="0">
                  <a:solidFill>
                    <a:srgbClr val="36454F"/>
                  </a:solidFill>
                </a:rPr>
                <a:t>1.2 GWh</a:t>
              </a:r>
            </a:p>
            <a:p>
              <a:pPr algn="ctr"/>
              <a:r>
                <a:rPr lang="en-US" dirty="0">
                  <a:solidFill>
                    <a:srgbClr val="36454F"/>
                  </a:solidFill>
                </a:rPr>
                <a:t>~ 1/3</a:t>
              </a:r>
              <a:endParaRPr lang="en-GB" dirty="0">
                <a:solidFill>
                  <a:srgbClr val="36454F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69F5D32-7008-DF67-65D7-0AA4DECFDF5E}"/>
                </a:ext>
              </a:extLst>
            </p:cNvPr>
            <p:cNvSpPr txBox="1"/>
            <p:nvPr/>
          </p:nvSpPr>
          <p:spPr>
            <a:xfrm>
              <a:off x="8583596" y="2262473"/>
              <a:ext cx="198120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2F4F4F"/>
                  </a:solidFill>
                </a:rPr>
                <a:t>Canton of Geneva</a:t>
              </a:r>
            </a:p>
            <a:p>
              <a:pPr algn="l"/>
              <a:r>
                <a:rPr lang="en-US" dirty="0"/>
                <a:t>       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4DE77D5-9E87-343E-1E6A-3D621E4579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196" r="-3" b="-3"/>
          <a:stretch/>
        </p:blipFill>
        <p:spPr>
          <a:xfrm>
            <a:off x="7315200" y="184712"/>
            <a:ext cx="4797281" cy="1906438"/>
          </a:xfrm>
          <a:prstGeom prst="rect">
            <a:avLst/>
          </a:prstGeom>
          <a:noFill/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93184B8-1161-406D-E123-2DE2803BE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Web Energy</a:t>
            </a:r>
            <a:br>
              <a:rPr lang="en-US" dirty="0"/>
            </a:b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43A95D-E029-5C9B-8905-85663DF8E9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8658"/>
            <a:ext cx="9345614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Energy Management System developed @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Records and monitors energy consumption.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Forecasts energy consumption.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Detects anomalies.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Facilitates the management of the electricity contract.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Provides users with visibility into energy consumption.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Contains the experience of CERN’s energy management team.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648DFF-8B07-5C5E-4C92-026D4A5FD79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2024-09-13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9B094-C145-40B3-504E-D7C152EFBB7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93C51-71A3-7377-C0D9-BE34BC09EA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0AB92C-C97F-3C40-066D-F9B422354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4395" y="4584335"/>
            <a:ext cx="1799618" cy="17000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278A8B-6D4D-8115-C0D8-B751040F14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6685" y="2285915"/>
            <a:ext cx="4405795" cy="223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81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648DFF-8B07-5C5E-4C92-026D4A5FD7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2024-09-13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9B094-C145-40B3-504E-D7C152EF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93C51-71A3-7377-C0D9-BE34BC09E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93184B8-1161-406D-E123-2DE2803BE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Architecture</a:t>
            </a:r>
            <a:br>
              <a:rPr lang="en-US" dirty="0"/>
            </a:br>
            <a:endParaRPr lang="en-GB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AC9FC50-B1EF-FEBA-C53B-441CFB388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492601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Cloud native architecture.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Various data sources.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Flexible &amp; scalable.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Import-export of data using open formats.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Based on open-source technologies.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C4575F0A-B430-298D-B593-BFEB26440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557" y="35442"/>
            <a:ext cx="6821487" cy="625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97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93184B8-1161-406D-E123-2DE2803BE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Data Model &amp; Versioning</a:t>
            </a:r>
            <a:br>
              <a:rPr lang="en-US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648DFF-8B07-5C5E-4C92-026D4A5FD7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2024-09-13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9B094-C145-40B3-504E-D7C152EF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93C51-71A3-7377-C0D9-BE34BC09E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C85F94F1-CF40-8548-7ADD-8C7BDBE28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1952" y="1439863"/>
            <a:ext cx="7468097" cy="4760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2987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631D4B-88F8-8426-98A0-13FDA3A8E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Forecasting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A4D7D-67D4-0A2D-48B4-D9FBB6C09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2024-09-13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0BFD4-5932-266E-27E8-6E5F92005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A.Kiourkos</a:t>
            </a:r>
            <a:r>
              <a:rPr lang="en-US" dirty="0"/>
              <a:t> | WebEnergy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AB3ED-73CD-5900-71B2-0AE795DF1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6E4FC9-FFFF-FB0E-4A73-F3995436B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905000"/>
            <a:ext cx="8478014" cy="3669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CED696-63EE-91DB-7443-28D4B0C4B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6217" y="1730062"/>
            <a:ext cx="2857899" cy="436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051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 (1)</Template>
  <TotalTime>1537</TotalTime>
  <Words>353</Words>
  <Application>Microsoft Office PowerPoint</Application>
  <PresentationFormat>Widescreen</PresentationFormat>
  <Paragraphs>130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Monitoring &amp; Forecasting CERN’s Energy Consumption  Challenges &amp; Opportunities</vt:lpstr>
      <vt:lpstr>Agenda</vt:lpstr>
      <vt:lpstr>PowerPoint Presentation</vt:lpstr>
      <vt:lpstr>PowerPoint Presentation</vt:lpstr>
      <vt:lpstr>Energy consumption @ CERN</vt:lpstr>
      <vt:lpstr>Web Energy </vt:lpstr>
      <vt:lpstr>Architecture </vt:lpstr>
      <vt:lpstr>Data Model &amp; Versioning </vt:lpstr>
      <vt:lpstr>Forecasting</vt:lpstr>
      <vt:lpstr>Forecasting</vt:lpstr>
      <vt:lpstr>Anomaly Detection</vt:lpstr>
      <vt:lpstr>Anomaly Detection</vt:lpstr>
      <vt:lpstr>On-going works – GIS Integration</vt:lpstr>
      <vt:lpstr>On-going works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Anargyros Kiourkos</dc:creator>
  <cp:lastModifiedBy>Anargyros Kiourkos</cp:lastModifiedBy>
  <cp:revision>58</cp:revision>
  <cp:lastPrinted>2020-01-30T13:49:18Z</cp:lastPrinted>
  <dcterms:created xsi:type="dcterms:W3CDTF">2024-08-30T06:48:25Z</dcterms:created>
  <dcterms:modified xsi:type="dcterms:W3CDTF">2024-09-12T13:18:33Z</dcterms:modified>
</cp:coreProperties>
</file>